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62" r:id="rId2"/>
  </p:sldMasterIdLst>
  <p:notesMasterIdLst>
    <p:notesMasterId r:id="rId45"/>
  </p:notesMasterIdLst>
  <p:handoutMasterIdLst>
    <p:handoutMasterId r:id="rId46"/>
  </p:handoutMasterIdLst>
  <p:sldIdLst>
    <p:sldId id="256" r:id="rId3"/>
    <p:sldId id="318" r:id="rId4"/>
    <p:sldId id="299" r:id="rId5"/>
    <p:sldId id="310" r:id="rId6"/>
    <p:sldId id="268" r:id="rId7"/>
    <p:sldId id="281" r:id="rId8"/>
    <p:sldId id="311" r:id="rId9"/>
    <p:sldId id="283" r:id="rId10"/>
    <p:sldId id="267" r:id="rId11"/>
    <p:sldId id="312" r:id="rId12"/>
    <p:sldId id="303" r:id="rId13"/>
    <p:sldId id="269" r:id="rId14"/>
    <p:sldId id="270" r:id="rId15"/>
    <p:sldId id="272" r:id="rId16"/>
    <p:sldId id="291" r:id="rId17"/>
    <p:sldId id="273" r:id="rId18"/>
    <p:sldId id="296" r:id="rId19"/>
    <p:sldId id="297" r:id="rId20"/>
    <p:sldId id="298" r:id="rId21"/>
    <p:sldId id="275" r:id="rId22"/>
    <p:sldId id="276" r:id="rId23"/>
    <p:sldId id="314" r:id="rId24"/>
    <p:sldId id="277" r:id="rId25"/>
    <p:sldId id="278" r:id="rId26"/>
    <p:sldId id="279" r:id="rId27"/>
    <p:sldId id="280" r:id="rId28"/>
    <p:sldId id="317" r:id="rId29"/>
    <p:sldId id="284" r:id="rId30"/>
    <p:sldId id="285" r:id="rId31"/>
    <p:sldId id="286" r:id="rId32"/>
    <p:sldId id="287" r:id="rId33"/>
    <p:sldId id="288" r:id="rId34"/>
    <p:sldId id="290" r:id="rId35"/>
    <p:sldId id="292" r:id="rId36"/>
    <p:sldId id="293" r:id="rId37"/>
    <p:sldId id="294" r:id="rId38"/>
    <p:sldId id="295" r:id="rId39"/>
    <p:sldId id="301" r:id="rId40"/>
    <p:sldId id="302" r:id="rId41"/>
    <p:sldId id="315" r:id="rId42"/>
    <p:sldId id="300" r:id="rId43"/>
    <p:sldId id="316" r:id="rId44"/>
  </p:sldIdLst>
  <p:sldSz cx="9144000" cy="6858000" type="screen4x3"/>
  <p:notesSz cx="6742113" cy="987266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6800"/>
    <a:srgbClr val="99FF99"/>
    <a:srgbClr val="00589C"/>
    <a:srgbClr val="9C9C9C"/>
    <a:srgbClr val="E6AF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926" autoAdjust="0"/>
    <p:restoredTop sz="95918" autoAdjust="0"/>
  </p:normalViewPr>
  <p:slideViewPr>
    <p:cSldViewPr>
      <p:cViewPr varScale="1">
        <p:scale>
          <a:sx n="96" d="100"/>
          <a:sy n="96" d="100"/>
        </p:scale>
        <p:origin x="-15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0846" cy="493633"/>
          </a:xfrm>
          <a:prstGeom prst="rect">
            <a:avLst/>
          </a:prstGeom>
        </p:spPr>
        <p:txBody>
          <a:bodyPr vert="horz" lIns="91074" tIns="45537" rIns="91074" bIns="45537" rtlCol="0"/>
          <a:lstStyle>
            <a:lvl1pPr algn="l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9688" y="0"/>
            <a:ext cx="2920846" cy="493633"/>
          </a:xfrm>
          <a:prstGeom prst="rect">
            <a:avLst/>
          </a:prstGeom>
        </p:spPr>
        <p:txBody>
          <a:bodyPr vert="horz" lIns="91074" tIns="45537" rIns="91074" bIns="45537" rtlCol="0"/>
          <a:lstStyle>
            <a:lvl1pPr algn="r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244B2F65-A22B-4554-A454-844D70A58F71}" type="datetimeFigureOut">
              <a:rPr lang="de-DE"/>
              <a:pPr>
                <a:defRPr/>
              </a:pPr>
              <a:t>20.10.2016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7448"/>
            <a:ext cx="2920846" cy="493633"/>
          </a:xfrm>
          <a:prstGeom prst="rect">
            <a:avLst/>
          </a:prstGeom>
        </p:spPr>
        <p:txBody>
          <a:bodyPr vert="horz" lIns="91074" tIns="45537" rIns="91074" bIns="45537" rtlCol="0" anchor="b"/>
          <a:lstStyle>
            <a:lvl1pPr algn="l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9688" y="9377448"/>
            <a:ext cx="2920846" cy="493633"/>
          </a:xfrm>
          <a:prstGeom prst="rect">
            <a:avLst/>
          </a:prstGeom>
        </p:spPr>
        <p:txBody>
          <a:bodyPr vert="horz" lIns="91074" tIns="45537" rIns="91074" bIns="45537" rtlCol="0" anchor="b"/>
          <a:lstStyle>
            <a:lvl1pPr algn="r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1D49C0BE-7E6D-48DC-8812-308FA9A5A55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6045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0846" cy="493633"/>
          </a:xfrm>
          <a:prstGeom prst="rect">
            <a:avLst/>
          </a:prstGeom>
        </p:spPr>
        <p:txBody>
          <a:bodyPr vert="horz" lIns="91074" tIns="45537" rIns="91074" bIns="4553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9688" y="0"/>
            <a:ext cx="2920846" cy="493633"/>
          </a:xfrm>
          <a:prstGeom prst="rect">
            <a:avLst/>
          </a:prstGeom>
        </p:spPr>
        <p:txBody>
          <a:bodyPr vert="horz" lIns="91074" tIns="45537" rIns="91074" bIns="45537" rtlCol="0"/>
          <a:lstStyle>
            <a:lvl1pPr algn="r">
              <a:defRPr sz="1200"/>
            </a:lvl1pPr>
          </a:lstStyle>
          <a:p>
            <a:fld id="{4C425D67-8ED0-4ED3-A529-C359A896768A}" type="datetimeFigureOut">
              <a:rPr lang="de-DE" smtClean="0"/>
              <a:t>20.10.2016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74" tIns="45537" rIns="91074" bIns="45537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4528" y="4689515"/>
            <a:ext cx="5393059" cy="4442698"/>
          </a:xfrm>
          <a:prstGeom prst="rect">
            <a:avLst/>
          </a:prstGeom>
        </p:spPr>
        <p:txBody>
          <a:bodyPr vert="horz" lIns="91074" tIns="45537" rIns="91074" bIns="45537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448"/>
            <a:ext cx="2920846" cy="493633"/>
          </a:xfrm>
          <a:prstGeom prst="rect">
            <a:avLst/>
          </a:prstGeom>
        </p:spPr>
        <p:txBody>
          <a:bodyPr vert="horz" lIns="91074" tIns="45537" rIns="91074" bIns="4553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9688" y="9377448"/>
            <a:ext cx="2920846" cy="493633"/>
          </a:xfrm>
          <a:prstGeom prst="rect">
            <a:avLst/>
          </a:prstGeom>
        </p:spPr>
        <p:txBody>
          <a:bodyPr vert="horz" lIns="91074" tIns="45537" rIns="91074" bIns="45537" rtlCol="0" anchor="b"/>
          <a:lstStyle>
            <a:lvl1pPr algn="r">
              <a:defRPr sz="1200"/>
            </a:lvl1pPr>
          </a:lstStyle>
          <a:p>
            <a:fld id="{702B27EA-9FAC-4DBE-A46D-FEA4B9136B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36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019D6C-59C7-473D-99E9-29CA7ABEC2A6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296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019D6C-59C7-473D-99E9-29CA7ABEC2A6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4590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B27EA-9FAC-4DBE-A46D-FEA4B9136BC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272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By-product</a:t>
            </a:r>
            <a:r>
              <a:rPr lang="de-DE" dirty="0" smtClean="0"/>
              <a:t> –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itself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influence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mining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decisions</a:t>
            </a:r>
            <a:r>
              <a:rPr lang="de-DE" baseline="0" dirty="0" smtClean="0"/>
              <a:t>.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By-product</a:t>
            </a:r>
            <a:r>
              <a:rPr lang="de-DE" dirty="0" smtClean="0"/>
              <a:t> </a:t>
            </a:r>
            <a:r>
              <a:rPr lang="de-DE" dirty="0" err="1" smtClean="0"/>
              <a:t>supply</a:t>
            </a:r>
            <a:r>
              <a:rPr lang="de-DE" dirty="0" smtClean="0"/>
              <a:t> limited </a:t>
            </a:r>
            <a:r>
              <a:rPr lang="de-DE" dirty="0" err="1" smtClean="0"/>
              <a:t>by</a:t>
            </a:r>
            <a:r>
              <a:rPr lang="de-DE" baseline="0" dirty="0" smtClean="0"/>
              <a:t> main-</a:t>
            </a:r>
            <a:r>
              <a:rPr lang="de-DE" baseline="0" dirty="0" err="1" smtClean="0"/>
              <a:t>product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supply</a:t>
            </a:r>
            <a:r>
              <a:rPr lang="de-DE" baseline="0" dirty="0" smtClean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7E0B-A326-E646-A3F9-A6FDC9BBBCC9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7062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By-product</a:t>
            </a:r>
            <a:r>
              <a:rPr lang="de-DE" dirty="0" smtClean="0"/>
              <a:t> –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itself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influence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mining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decisions</a:t>
            </a:r>
            <a:r>
              <a:rPr lang="de-DE" baseline="0" dirty="0" smtClean="0"/>
              <a:t>.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By-product</a:t>
            </a:r>
            <a:r>
              <a:rPr lang="de-DE" dirty="0" smtClean="0"/>
              <a:t> </a:t>
            </a:r>
            <a:r>
              <a:rPr lang="de-DE" dirty="0" err="1" smtClean="0"/>
              <a:t>supply</a:t>
            </a:r>
            <a:r>
              <a:rPr lang="de-DE" dirty="0" smtClean="0"/>
              <a:t> limited </a:t>
            </a:r>
            <a:r>
              <a:rPr lang="de-DE" dirty="0" err="1" smtClean="0"/>
              <a:t>by</a:t>
            </a:r>
            <a:r>
              <a:rPr lang="de-DE" baseline="0" dirty="0" smtClean="0"/>
              <a:t> main-</a:t>
            </a:r>
            <a:r>
              <a:rPr lang="de-DE" baseline="0" dirty="0" err="1" smtClean="0"/>
              <a:t>product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supply</a:t>
            </a:r>
            <a:r>
              <a:rPr lang="de-DE" baseline="0" dirty="0" smtClean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7E0B-A326-E646-A3F9-A6FDC9BBBCC9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7062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75" y="-7938"/>
            <a:ext cx="9140825" cy="6856413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4" name="Gruppieren 14"/>
          <p:cNvGrpSpPr>
            <a:grpSpLocks/>
          </p:cNvGrpSpPr>
          <p:nvPr/>
        </p:nvGrpSpPr>
        <p:grpSpPr bwMode="auto">
          <a:xfrm>
            <a:off x="-3175" y="6426200"/>
            <a:ext cx="9144000" cy="431800"/>
            <a:chOff x="0" y="6426140"/>
            <a:chExt cx="9144000" cy="431860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6350" y="6426140"/>
              <a:ext cx="3059113" cy="144463"/>
            </a:xfrm>
            <a:prstGeom prst="rect">
              <a:avLst/>
            </a:prstGeom>
            <a:solidFill>
              <a:srgbClr val="E6AF1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0" y="6713538"/>
              <a:ext cx="3059113" cy="144462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3057525" y="6567488"/>
              <a:ext cx="3059113" cy="144462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3174" y="6570603"/>
              <a:ext cx="3059113" cy="14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3062287" y="6711950"/>
              <a:ext cx="6081713" cy="14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11" name="Picture 12" descr="HIF_D_blau_wei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5229225"/>
            <a:ext cx="300513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132138" y="6673850"/>
            <a:ext cx="6008687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r" eaLnBrk="0" hangingPunct="0"/>
            <a:r>
              <a:rPr lang="de-DE" sz="900" dirty="0">
                <a:latin typeface="Arial" charset="0"/>
              </a:rPr>
              <a:t>Prof. Dr. K. Gerald van den Boogaart  I  Helmholtz-Institut Freiberg für Ressourcentechnologie  I  www.hzdr.de/hif</a:t>
            </a:r>
            <a:endParaRPr lang="de-DE" sz="2400" dirty="0">
              <a:latin typeface="Times" pitchFamily="18" charset="0"/>
            </a:endParaRPr>
          </a:p>
        </p:txBody>
      </p:sp>
      <p:sp>
        <p:nvSpPr>
          <p:cNvPr id="9" name="Textplatzhalter 1"/>
          <p:cNvSpPr>
            <a:spLocks noGrp="1"/>
          </p:cNvSpPr>
          <p:nvPr>
            <p:ph type="body" sz="quarter" idx="10"/>
          </p:nvPr>
        </p:nvSpPr>
        <p:spPr bwMode="auto">
          <a:xfrm>
            <a:off x="323528" y="2204095"/>
            <a:ext cx="8496944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02688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1"/>
          <p:cNvSpPr txBox="1">
            <a:spLocks/>
          </p:cNvSpPr>
          <p:nvPr userDrawn="1"/>
        </p:nvSpPr>
        <p:spPr>
          <a:xfrm>
            <a:off x="233268" y="6496797"/>
            <a:ext cx="882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de-DE" sz="750" dirty="0" smtClean="0"/>
              <a:t>Slide </a:t>
            </a:r>
            <a:fld id="{574A7444-BD95-44FD-9F77-E00610214971}" type="slidenum">
              <a:rPr lang="de-DE" sz="750" smtClean="0"/>
              <a:pPr/>
              <a:t>‹Nr.›</a:t>
            </a:fld>
            <a:endParaRPr lang="de-DE" sz="750" dirty="0"/>
          </a:p>
        </p:txBody>
      </p:sp>
    </p:spTree>
    <p:extLst>
      <p:ext uri="{BB962C8B-B14F-4D97-AF65-F5344CB8AC3E}">
        <p14:creationId xmlns:p14="http://schemas.microsoft.com/office/powerpoint/2010/main" val="214756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seite Ty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>
            <a:grpSpLocks/>
          </p:cNvGrpSpPr>
          <p:nvPr userDrawn="1"/>
        </p:nvGrpSpPr>
        <p:grpSpPr bwMode="auto">
          <a:xfrm>
            <a:off x="0" y="6570000"/>
            <a:ext cx="9144000" cy="291638"/>
            <a:chOff x="0" y="6570000"/>
            <a:chExt cx="9144000" cy="291638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0" y="6570000"/>
              <a:ext cx="3059113" cy="144463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de-DE" sz="2400">
                <a:latin typeface="Times" pitchFamily="124" charset="0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3060000" y="6570000"/>
              <a:ext cx="6084000" cy="14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de-DE" sz="2400">
                <a:latin typeface="Times" pitchFamily="124" charset="0"/>
              </a:endParaRPr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0" y="6714000"/>
              <a:ext cx="3059113" cy="1476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prstTxWarp prst="textNoShape">
                <a:avLst/>
              </a:prstTxWarp>
            </a:bodyPr>
            <a:lstStyle/>
            <a:p>
              <a:pPr eaLnBrk="0" hangingPunct="0"/>
              <a:endParaRPr lang="de-DE" sz="2400">
                <a:latin typeface="Times" pitchFamily="124" charset="0"/>
              </a:endParaRPr>
            </a:p>
          </p:txBody>
        </p:sp>
      </p:grpSp>
      <p:sp>
        <p:nvSpPr>
          <p:cNvPr id="12" name="Text Box 21"/>
          <p:cNvSpPr txBox="1">
            <a:spLocks noChangeArrowheads="1"/>
          </p:cNvSpPr>
          <p:nvPr userDrawn="1"/>
        </p:nvSpPr>
        <p:spPr bwMode="auto">
          <a:xfrm>
            <a:off x="6119999" y="6569999"/>
            <a:ext cx="2592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de-DE" sz="800" baseline="0" dirty="0" smtClean="0">
                <a:solidFill>
                  <a:schemeClr val="bg1"/>
                </a:solidFill>
                <a:latin typeface="Arial" pitchFamily="124" charset="0"/>
              </a:rPr>
              <a:t>Dr. Mario Mustermann</a:t>
            </a:r>
            <a:endParaRPr lang="de-DE" sz="800" baseline="0" dirty="0">
              <a:solidFill>
                <a:schemeClr val="bg1"/>
              </a:solidFill>
              <a:latin typeface="Arial" pitchFamily="124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 userDrawn="1"/>
        </p:nvSpPr>
        <p:spPr bwMode="auto">
          <a:xfrm>
            <a:off x="6120000" y="6714000"/>
            <a:ext cx="2592000" cy="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 eaLnBrk="0" hangingPunct="0"/>
            <a:r>
              <a:rPr lang="de-DE" sz="800" baseline="0" dirty="0" smtClean="0">
                <a:latin typeface="Arial" pitchFamily="124" charset="0"/>
              </a:rPr>
              <a:t>Helmholtz Institute Freiberg </a:t>
            </a:r>
            <a:r>
              <a:rPr lang="de-DE" sz="800" baseline="0" dirty="0" err="1" smtClean="0">
                <a:latin typeface="Arial" pitchFamily="124" charset="0"/>
              </a:rPr>
              <a:t>for</a:t>
            </a:r>
            <a:r>
              <a:rPr lang="de-DE" sz="800" baseline="0" dirty="0" smtClean="0">
                <a:latin typeface="Arial" pitchFamily="124" charset="0"/>
              </a:rPr>
              <a:t> </a:t>
            </a:r>
            <a:r>
              <a:rPr lang="de-DE" sz="800" baseline="0" dirty="0" err="1" smtClean="0">
                <a:latin typeface="Arial" pitchFamily="124" charset="0"/>
              </a:rPr>
              <a:t>Resource</a:t>
            </a:r>
            <a:r>
              <a:rPr lang="de-DE" sz="800" baseline="0" dirty="0" smtClean="0">
                <a:latin typeface="Arial" pitchFamily="124" charset="0"/>
              </a:rPr>
              <a:t> Technology</a:t>
            </a:r>
            <a:endParaRPr lang="de-DE" sz="800" baseline="0" dirty="0">
              <a:latin typeface="Times" pitchFamily="124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 userDrawn="1"/>
        </p:nvSpPr>
        <p:spPr bwMode="auto">
          <a:xfrm>
            <a:off x="3060000" y="6714000"/>
            <a:ext cx="3024000" cy="144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eaLnBrk="0" hangingPunct="0"/>
            <a:endParaRPr lang="de-DE" sz="2400">
              <a:latin typeface="Times" pitchFamily="124" charset="0"/>
            </a:endParaRPr>
          </a:p>
        </p:txBody>
      </p:sp>
      <p:sp>
        <p:nvSpPr>
          <p:cNvPr id="16" name="Foliennummernplatzhalter 2"/>
          <p:cNvSpPr txBox="1">
            <a:spLocks/>
          </p:cNvSpPr>
          <p:nvPr userDrawn="1"/>
        </p:nvSpPr>
        <p:spPr>
          <a:xfrm>
            <a:off x="468000" y="6570000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pitchFamily="124" charset="0"/>
                <a:cs typeface="Arial" pitchFamily="124" charset="0"/>
              </a:rPr>
              <a:t>Page </a:t>
            </a:r>
            <a:fld id="{F7F13790-804C-48A0-B4A5-D88CCEAF87F9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pitchFamily="124" charset="0"/>
                <a:cs typeface="Arial" pitchFamily="12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 pitchFamily="124" charset="0"/>
              <a:cs typeface="Arial" pitchFamily="124" charset="0"/>
            </a:endParaRPr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8000" y="360000"/>
            <a:ext cx="8208000" cy="864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lnSpc>
                <a:spcPts val="3100"/>
              </a:lnSpc>
              <a:spcBef>
                <a:spcPts val="0"/>
              </a:spcBef>
              <a:buFontTx/>
              <a:buNone/>
              <a:defRPr sz="2600" b="1" i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Title </a:t>
            </a:r>
            <a:r>
              <a:rPr lang="de-DE" dirty="0" err="1" smtClean="0"/>
              <a:t>line</a:t>
            </a:r>
            <a:r>
              <a:rPr lang="de-DE" dirty="0" smtClean="0"/>
              <a:t> 1</a:t>
            </a:r>
            <a:br>
              <a:rPr lang="de-DE" dirty="0" smtClean="0"/>
            </a:br>
            <a:r>
              <a:rPr lang="de-DE" dirty="0" smtClean="0"/>
              <a:t>Title </a:t>
            </a:r>
            <a:r>
              <a:rPr lang="de-DE" dirty="0" err="1" smtClean="0"/>
              <a:t>line</a:t>
            </a:r>
            <a:r>
              <a:rPr lang="de-DE" dirty="0" smtClean="0"/>
              <a:t> 2</a:t>
            </a:r>
          </a:p>
        </p:txBody>
      </p:sp>
      <p:sp>
        <p:nvSpPr>
          <p:cNvPr id="1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0" y="6362650"/>
            <a:ext cx="8208000" cy="207349"/>
          </a:xfrm>
          <a:prstGeom prst="rect">
            <a:avLst/>
          </a:prstGeo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9C9C9C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000"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100"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100"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err="1" smtClean="0"/>
              <a:t>Process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format</a:t>
            </a:r>
            <a:endParaRPr lang="de-DE" dirty="0" smtClean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1368000"/>
            <a:ext cx="8207375" cy="4860000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ct val="100000"/>
              </a:lnSpc>
              <a:spcBef>
                <a:spcPts val="1200"/>
              </a:spcBef>
              <a:defRPr sz="1800" baseline="0"/>
            </a:lvl1pPr>
            <a:lvl2pPr marL="714375" indent="-352425">
              <a:lnSpc>
                <a:spcPct val="100000"/>
              </a:lnSpc>
              <a:spcBef>
                <a:spcPts val="1200"/>
              </a:spcBef>
              <a:defRPr sz="1800"/>
            </a:lvl2pPr>
            <a:lvl3pPr marL="1076325" indent="-361950">
              <a:lnSpc>
                <a:spcPct val="100000"/>
              </a:lnSpc>
              <a:spcBef>
                <a:spcPts val="1200"/>
              </a:spcBef>
              <a:buFont typeface="Courier New" pitchFamily="49" charset="0"/>
              <a:buChar char="o"/>
              <a:defRPr sz="1800" baseline="0"/>
            </a:lvl3pPr>
            <a:lvl4pPr marL="1438275" indent="-36195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defRPr sz="1600" baseline="0"/>
            </a:lvl4pPr>
            <a:lvl5pPr marL="1790700" indent="-352425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Ø"/>
              <a:defRPr sz="1600" baseline="0"/>
            </a:lvl5pPr>
          </a:lstStyle>
          <a:p>
            <a:pPr lvl="0"/>
            <a:r>
              <a:rPr lang="de-DE" dirty="0" smtClean="0"/>
              <a:t>First </a:t>
            </a:r>
            <a:r>
              <a:rPr lang="de-DE" dirty="0" err="1" smtClean="0"/>
              <a:t>level</a:t>
            </a:r>
            <a:r>
              <a:rPr lang="de-DE" dirty="0" smtClean="0"/>
              <a:t> (Return + </a:t>
            </a:r>
            <a:r>
              <a:rPr lang="de-DE" dirty="0" err="1" smtClean="0"/>
              <a:t>tabulator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create</a:t>
            </a:r>
            <a:r>
              <a:rPr lang="de-DE" dirty="0" smtClean="0"/>
              <a:t> a </a:t>
            </a:r>
            <a:r>
              <a:rPr lang="de-DE" dirty="0" err="1" smtClean="0"/>
              <a:t>list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306478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68001" y="334800"/>
            <a:ext cx="8280464" cy="789944"/>
          </a:xfrm>
          <a:prstGeom prst="rect">
            <a:avLst/>
          </a:prstGeom>
        </p:spPr>
        <p:txBody>
          <a:bodyPr/>
          <a:lstStyle>
            <a:lvl1pPr algn="l"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804717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"/>
          <p:cNvSpPr>
            <a:spLocks noGrp="1"/>
          </p:cNvSpPr>
          <p:nvPr>
            <p:ph type="body" sz="quarter" idx="10"/>
          </p:nvPr>
        </p:nvSpPr>
        <p:spPr bwMode="auto">
          <a:xfrm>
            <a:off x="323528" y="2204095"/>
            <a:ext cx="8496944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platzhalter 1"/>
          <p:cNvSpPr>
            <a:spLocks noGrp="1"/>
          </p:cNvSpPr>
          <p:nvPr>
            <p:ph type="body" sz="quarter" idx="11"/>
          </p:nvPr>
        </p:nvSpPr>
        <p:spPr bwMode="auto">
          <a:xfrm>
            <a:off x="323528" y="4004295"/>
            <a:ext cx="4608512" cy="180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>
              <a:buNone/>
              <a:defRPr sz="18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161660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seite Ty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>
            <a:grpSpLocks/>
          </p:cNvGrpSpPr>
          <p:nvPr userDrawn="1"/>
        </p:nvGrpSpPr>
        <p:grpSpPr bwMode="auto">
          <a:xfrm>
            <a:off x="0" y="6570000"/>
            <a:ext cx="9144000" cy="291638"/>
            <a:chOff x="0" y="6570000"/>
            <a:chExt cx="9144000" cy="291638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0" y="6570000"/>
              <a:ext cx="3059113" cy="144463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de-DE" sz="2400">
                <a:latin typeface="Times" pitchFamily="124" charset="0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3060000" y="6570000"/>
              <a:ext cx="6084000" cy="14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de-DE" sz="2400">
                <a:latin typeface="Times" pitchFamily="124" charset="0"/>
              </a:endParaRPr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0" y="6714000"/>
              <a:ext cx="3059113" cy="1476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prstTxWarp prst="textNoShape">
                <a:avLst/>
              </a:prstTxWarp>
            </a:bodyPr>
            <a:lstStyle/>
            <a:p>
              <a:pPr eaLnBrk="0" hangingPunct="0"/>
              <a:endParaRPr lang="de-DE" sz="2400">
                <a:latin typeface="Times" pitchFamily="124" charset="0"/>
              </a:endParaRPr>
            </a:p>
          </p:txBody>
        </p:sp>
      </p:grpSp>
      <p:sp>
        <p:nvSpPr>
          <p:cNvPr id="12" name="Text Box 21"/>
          <p:cNvSpPr txBox="1">
            <a:spLocks noChangeArrowheads="1"/>
          </p:cNvSpPr>
          <p:nvPr userDrawn="1"/>
        </p:nvSpPr>
        <p:spPr bwMode="auto">
          <a:xfrm>
            <a:off x="6119999" y="6569999"/>
            <a:ext cx="2592000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de-DE" sz="800" baseline="0" dirty="0" smtClean="0">
                <a:solidFill>
                  <a:schemeClr val="bg1"/>
                </a:solidFill>
                <a:latin typeface="Arial" pitchFamily="124" charset="0"/>
              </a:rPr>
              <a:t>Sandra </a:t>
            </a:r>
            <a:r>
              <a:rPr lang="de-DE" sz="800" baseline="0" dirty="0" err="1" smtClean="0">
                <a:solidFill>
                  <a:schemeClr val="bg1"/>
                </a:solidFill>
                <a:latin typeface="Arial" pitchFamily="124" charset="0"/>
              </a:rPr>
              <a:t>Birtel</a:t>
            </a:r>
            <a:endParaRPr lang="de-DE" sz="800" baseline="0" dirty="0">
              <a:solidFill>
                <a:schemeClr val="bg1"/>
              </a:solidFill>
              <a:latin typeface="Arial" pitchFamily="124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 userDrawn="1"/>
        </p:nvSpPr>
        <p:spPr bwMode="auto">
          <a:xfrm>
            <a:off x="6120000" y="6714000"/>
            <a:ext cx="2592000" cy="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 eaLnBrk="0" hangingPunct="0"/>
            <a:r>
              <a:rPr lang="de-DE" sz="800" baseline="0" dirty="0" smtClean="0">
                <a:latin typeface="Arial" pitchFamily="124" charset="0"/>
              </a:rPr>
              <a:t>Helmholtz Institute Freiberg </a:t>
            </a:r>
            <a:r>
              <a:rPr lang="de-DE" sz="800" baseline="0" dirty="0" err="1" smtClean="0">
                <a:latin typeface="Arial" pitchFamily="124" charset="0"/>
              </a:rPr>
              <a:t>for</a:t>
            </a:r>
            <a:r>
              <a:rPr lang="de-DE" sz="800" baseline="0" dirty="0" smtClean="0">
                <a:latin typeface="Arial" pitchFamily="124" charset="0"/>
              </a:rPr>
              <a:t> </a:t>
            </a:r>
            <a:r>
              <a:rPr lang="de-DE" sz="800" baseline="0" dirty="0" err="1" smtClean="0">
                <a:latin typeface="Arial" pitchFamily="124" charset="0"/>
              </a:rPr>
              <a:t>Resource</a:t>
            </a:r>
            <a:r>
              <a:rPr lang="de-DE" sz="800" baseline="0" dirty="0" smtClean="0">
                <a:latin typeface="Arial" pitchFamily="124" charset="0"/>
              </a:rPr>
              <a:t> Technology</a:t>
            </a:r>
            <a:endParaRPr lang="de-DE" sz="800" baseline="0" dirty="0">
              <a:latin typeface="Times" pitchFamily="124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 userDrawn="1"/>
        </p:nvSpPr>
        <p:spPr bwMode="auto">
          <a:xfrm>
            <a:off x="3060000" y="6714000"/>
            <a:ext cx="3024000" cy="144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eaLnBrk="0" hangingPunct="0"/>
            <a:endParaRPr lang="de-DE" sz="2400">
              <a:latin typeface="Times" pitchFamily="124" charset="0"/>
            </a:endParaRPr>
          </a:p>
        </p:txBody>
      </p:sp>
      <p:sp>
        <p:nvSpPr>
          <p:cNvPr id="16" name="Foliennummernplatzhalter 2"/>
          <p:cNvSpPr txBox="1">
            <a:spLocks/>
          </p:cNvSpPr>
          <p:nvPr userDrawn="1"/>
        </p:nvSpPr>
        <p:spPr>
          <a:xfrm>
            <a:off x="468000" y="6570000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pitchFamily="124" charset="0"/>
                <a:cs typeface="Arial" pitchFamily="124" charset="0"/>
              </a:rPr>
              <a:t>Page </a:t>
            </a:r>
            <a:fld id="{F7F13790-804C-48A0-B4A5-D88CCEAF87F9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pitchFamily="124" charset="0"/>
                <a:cs typeface="Arial" pitchFamily="12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 pitchFamily="124" charset="0"/>
              <a:cs typeface="Arial" pitchFamily="124" charset="0"/>
            </a:endParaRPr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8000" y="360000"/>
            <a:ext cx="8208000" cy="864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lnSpc>
                <a:spcPts val="3100"/>
              </a:lnSpc>
              <a:spcBef>
                <a:spcPts val="0"/>
              </a:spcBef>
              <a:buFontTx/>
              <a:buNone/>
              <a:defRPr sz="2600" b="1" i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Title </a:t>
            </a:r>
            <a:r>
              <a:rPr lang="de-DE" dirty="0" err="1" smtClean="0"/>
              <a:t>line</a:t>
            </a:r>
            <a:r>
              <a:rPr lang="de-DE" dirty="0" smtClean="0"/>
              <a:t> 1</a:t>
            </a:r>
            <a:br>
              <a:rPr lang="de-DE" dirty="0" smtClean="0"/>
            </a:br>
            <a:r>
              <a:rPr lang="de-DE" dirty="0" smtClean="0"/>
              <a:t>Title </a:t>
            </a:r>
            <a:r>
              <a:rPr lang="de-DE" dirty="0" err="1" smtClean="0"/>
              <a:t>line</a:t>
            </a:r>
            <a:r>
              <a:rPr lang="de-DE" dirty="0" smtClean="0"/>
              <a:t> 2</a:t>
            </a:r>
          </a:p>
        </p:txBody>
      </p:sp>
      <p:sp>
        <p:nvSpPr>
          <p:cNvPr id="1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0" y="6362650"/>
            <a:ext cx="8208000" cy="207349"/>
          </a:xfrm>
          <a:prstGeom prst="rect">
            <a:avLst/>
          </a:prstGeo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900" baseline="0">
                <a:solidFill>
                  <a:srgbClr val="9C9C9C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000"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100"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100"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err="1" smtClean="0"/>
              <a:t>Process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format</a:t>
            </a:r>
            <a:endParaRPr lang="de-DE" dirty="0" smtClean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1368000"/>
            <a:ext cx="8207375" cy="4860000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ct val="100000"/>
              </a:lnSpc>
              <a:spcBef>
                <a:spcPts val="1200"/>
              </a:spcBef>
              <a:defRPr sz="1800" baseline="0"/>
            </a:lvl1pPr>
            <a:lvl2pPr marL="714375" indent="-352425">
              <a:lnSpc>
                <a:spcPct val="100000"/>
              </a:lnSpc>
              <a:spcBef>
                <a:spcPts val="1200"/>
              </a:spcBef>
              <a:defRPr sz="1800"/>
            </a:lvl2pPr>
            <a:lvl3pPr marL="1076325" indent="-361950">
              <a:lnSpc>
                <a:spcPct val="100000"/>
              </a:lnSpc>
              <a:spcBef>
                <a:spcPts val="1200"/>
              </a:spcBef>
              <a:buFont typeface="Courier New" pitchFamily="49" charset="0"/>
              <a:buChar char="o"/>
              <a:defRPr sz="1800" baseline="0"/>
            </a:lvl3pPr>
            <a:lvl4pPr marL="1438275" indent="-36195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defRPr sz="1600" baseline="0"/>
            </a:lvl4pPr>
            <a:lvl5pPr marL="1790700" indent="-352425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Ø"/>
              <a:defRPr sz="1600" baseline="0"/>
            </a:lvl5pPr>
          </a:lstStyle>
          <a:p>
            <a:pPr lvl="0"/>
            <a:r>
              <a:rPr lang="de-DE" dirty="0" smtClean="0"/>
              <a:t>First </a:t>
            </a:r>
            <a:r>
              <a:rPr lang="de-DE" dirty="0" err="1" smtClean="0"/>
              <a:t>level</a:t>
            </a:r>
            <a:r>
              <a:rPr lang="de-DE" dirty="0" smtClean="0"/>
              <a:t> (Return + </a:t>
            </a:r>
            <a:r>
              <a:rPr lang="de-DE" dirty="0" err="1" smtClean="0"/>
              <a:t>tabulator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create</a:t>
            </a:r>
            <a:r>
              <a:rPr lang="de-DE" dirty="0" smtClean="0"/>
              <a:t> a </a:t>
            </a:r>
            <a:r>
              <a:rPr lang="de-DE" dirty="0" err="1" smtClean="0"/>
              <a:t>list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14773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Foli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68001" y="334800"/>
            <a:ext cx="8280464" cy="789944"/>
          </a:xfrm>
          <a:prstGeom prst="rect">
            <a:avLst/>
          </a:prstGeom>
        </p:spPr>
        <p:txBody>
          <a:bodyPr/>
          <a:lstStyle>
            <a:lvl1pPr algn="l">
              <a:defRPr sz="22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136768" y="6312978"/>
            <a:ext cx="3960118" cy="2734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9C9C9C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000"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100"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100"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5493992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68001" y="334800"/>
            <a:ext cx="8280464" cy="789944"/>
          </a:xfrm>
          <a:prstGeom prst="rect">
            <a:avLst/>
          </a:prstGeom>
        </p:spPr>
        <p:txBody>
          <a:bodyPr/>
          <a:lstStyle>
            <a:lvl1pPr algn="l">
              <a:defRPr sz="22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467545" y="1376685"/>
            <a:ext cx="8352928" cy="169227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buFontTx/>
              <a:buBlip>
                <a:blip r:embed="rId2"/>
              </a:buBlip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Courier New" pitchFamily="49" charset="0"/>
              <a:buChar char="o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4pPr>
            <a:lvl5pPr marL="2057400" indent="-228600">
              <a:buFont typeface="Wingdings" pitchFamily="2" charset="2"/>
              <a:buChar char="Ø"/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136768" y="6312978"/>
            <a:ext cx="3960118" cy="2734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9C9C9C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000"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100"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100"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79946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68001" y="334800"/>
            <a:ext cx="8280464" cy="789944"/>
          </a:xfrm>
          <a:prstGeom prst="rect">
            <a:avLst/>
          </a:prstGeom>
        </p:spPr>
        <p:txBody>
          <a:bodyPr/>
          <a:lstStyle>
            <a:lvl1pPr algn="l">
              <a:defRPr sz="22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467545" y="1376685"/>
            <a:ext cx="8352928" cy="324123"/>
          </a:xfrm>
          <a:prstGeom prst="rect">
            <a:avLst/>
          </a:prstGeom>
        </p:spPr>
        <p:txBody>
          <a:bodyPr/>
          <a:lstStyle>
            <a:lvl1pPr marL="342900" indent="-342900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None/>
              <a:defRPr sz="20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Courier New" pitchFamily="49" charset="0"/>
              <a:buChar char="o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4pPr>
            <a:lvl5pPr marL="2057400" indent="-228600">
              <a:buFont typeface="Wingdings" pitchFamily="2" charset="2"/>
              <a:buChar char="Ø"/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0"/>
          </p:nvPr>
        </p:nvSpPr>
        <p:spPr>
          <a:xfrm>
            <a:off x="467545" y="1736725"/>
            <a:ext cx="8352928" cy="16922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Courier New" pitchFamily="49" charset="0"/>
              <a:buChar char="o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4pPr>
            <a:lvl5pPr marL="2057400" indent="-228600">
              <a:buFont typeface="Wingdings" pitchFamily="2" charset="2"/>
              <a:buChar char="Ø"/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136768" y="6312978"/>
            <a:ext cx="3960118" cy="2734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9C9C9C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000"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100"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100"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63758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Foli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76250" y="2909888"/>
            <a:ext cx="8345488" cy="3051175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00589C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kumimoji="1" lang="de-DE" sz="14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68313" y="1339850"/>
            <a:ext cx="8345487" cy="1203325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00589C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kumimoji="1" lang="de-DE" sz="14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68001" y="334800"/>
            <a:ext cx="8280464" cy="789944"/>
          </a:xfrm>
          <a:prstGeom prst="rect">
            <a:avLst/>
          </a:prstGeom>
        </p:spPr>
        <p:txBody>
          <a:bodyPr/>
          <a:lstStyle>
            <a:lvl1pPr algn="l">
              <a:defRPr sz="22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136768" y="6312978"/>
            <a:ext cx="3960118" cy="2734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9C9C9C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000"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100"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100"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629873" y="1135740"/>
            <a:ext cx="64203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</a:t>
            </a:r>
            <a:endParaRPr lang="de-DE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636274" y="2708920"/>
            <a:ext cx="64203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684212" y="1581506"/>
            <a:ext cx="799224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684858" y="3176885"/>
            <a:ext cx="7991598" cy="2700387"/>
          </a:xfrm>
          <a:prstGeom prst="rect">
            <a:avLst/>
          </a:prstGeom>
        </p:spPr>
        <p:txBody>
          <a:bodyPr/>
          <a:lstStyle>
            <a:lvl1pPr marL="358775" indent="-358775">
              <a:defRPr sz="1800" baseline="0">
                <a:latin typeface="Arial" pitchFamily="34" charset="0"/>
                <a:cs typeface="Arial" pitchFamily="34" charset="0"/>
              </a:defRPr>
            </a:lvl1pPr>
            <a:lvl2pPr marL="715963" indent="-346075">
              <a:defRPr sz="1600">
                <a:latin typeface="Arial" pitchFamily="34" charset="0"/>
                <a:cs typeface="Arial" pitchFamily="34" charset="0"/>
              </a:defRPr>
            </a:lvl2pPr>
            <a:lvl3pPr marL="1074738" indent="-357188"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200">
                <a:latin typeface="Arial" pitchFamily="34" charset="0"/>
                <a:cs typeface="Arial" pitchFamily="34" charset="0"/>
              </a:defRPr>
            </a:lvl4pPr>
            <a:lvl5pPr marL="2057400" indent="-228600">
              <a:buFont typeface="Wingdings" pitchFamily="2" charset="2"/>
              <a:buChar char="Ø"/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42643042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plementä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10"/>
          <p:cNvSpPr>
            <a:spLocks noChangeArrowheads="1"/>
          </p:cNvSpPr>
          <p:nvPr/>
        </p:nvSpPr>
        <p:spPr bwMode="auto">
          <a:xfrm>
            <a:off x="5748338" y="1063625"/>
            <a:ext cx="3060700" cy="4140200"/>
          </a:xfrm>
          <a:prstGeom prst="rect">
            <a:avLst/>
          </a:prstGeom>
          <a:solidFill>
            <a:srgbClr val="00589C"/>
          </a:solidFill>
          <a:ln w="25400" algn="ctr">
            <a:solidFill>
              <a:srgbClr val="00589C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endParaRPr lang="de-DE" sz="1400" baseline="30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Line 21"/>
          <p:cNvSpPr>
            <a:spLocks noChangeShapeType="1"/>
          </p:cNvSpPr>
          <p:nvPr/>
        </p:nvSpPr>
        <p:spPr bwMode="auto">
          <a:xfrm>
            <a:off x="5832475" y="1700213"/>
            <a:ext cx="280828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12" name="Rechteck 14"/>
          <p:cNvSpPr>
            <a:spLocks noChangeArrowheads="1"/>
          </p:cNvSpPr>
          <p:nvPr/>
        </p:nvSpPr>
        <p:spPr bwMode="auto">
          <a:xfrm>
            <a:off x="5743575" y="5449888"/>
            <a:ext cx="3060700" cy="612775"/>
          </a:xfrm>
          <a:prstGeom prst="rect">
            <a:avLst/>
          </a:prstGeom>
          <a:solidFill>
            <a:srgbClr val="00589C"/>
          </a:solidFill>
          <a:ln w="25400" algn="ctr">
            <a:solidFill>
              <a:srgbClr val="00589C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de-DE" sz="1400" b="1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13" name="Gruppieren 44"/>
          <p:cNvGrpSpPr>
            <a:grpSpLocks/>
          </p:cNvGrpSpPr>
          <p:nvPr/>
        </p:nvGrpSpPr>
        <p:grpSpPr bwMode="auto">
          <a:xfrm>
            <a:off x="5741988" y="5265738"/>
            <a:ext cx="3078162" cy="177800"/>
            <a:chOff x="3605213" y="4826985"/>
            <a:chExt cx="2808287" cy="177800"/>
          </a:xfrm>
        </p:grpSpPr>
        <p:sp>
          <p:nvSpPr>
            <p:cNvPr id="14" name="Line 68"/>
            <p:cNvSpPr>
              <a:spLocks noChangeShapeType="1"/>
            </p:cNvSpPr>
            <p:nvPr/>
          </p:nvSpPr>
          <p:spPr bwMode="auto">
            <a:xfrm rot="5400000">
              <a:off x="5009357" y="3422841"/>
              <a:ext cx="0" cy="2808287"/>
            </a:xfrm>
            <a:prstGeom prst="line">
              <a:avLst/>
            </a:prstGeom>
            <a:noFill/>
            <a:ln w="25400">
              <a:solidFill>
                <a:srgbClr val="00589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de-DE"/>
            </a:p>
          </p:txBody>
        </p:sp>
        <p:sp>
          <p:nvSpPr>
            <p:cNvPr id="15" name="Line 69"/>
            <p:cNvSpPr>
              <a:spLocks noChangeShapeType="1"/>
            </p:cNvSpPr>
            <p:nvPr/>
          </p:nvSpPr>
          <p:spPr bwMode="auto">
            <a:xfrm rot="5400000">
              <a:off x="4918284" y="4915885"/>
              <a:ext cx="177800" cy="0"/>
            </a:xfrm>
            <a:prstGeom prst="line">
              <a:avLst/>
            </a:prstGeom>
            <a:noFill/>
            <a:ln w="25400">
              <a:solidFill>
                <a:srgbClr val="00589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de-DE"/>
            </a:p>
          </p:txBody>
        </p:sp>
      </p:grpSp>
      <p:sp>
        <p:nvSpPr>
          <p:cNvPr id="16" name="Rechteck 18"/>
          <p:cNvSpPr>
            <a:spLocks noChangeArrowheads="1"/>
          </p:cNvSpPr>
          <p:nvPr/>
        </p:nvSpPr>
        <p:spPr bwMode="auto">
          <a:xfrm>
            <a:off x="477838" y="1057275"/>
            <a:ext cx="3060700" cy="414020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589C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endParaRPr lang="de-DE" sz="1400" baseline="30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Line 22"/>
          <p:cNvSpPr>
            <a:spLocks noChangeShapeType="1"/>
          </p:cNvSpPr>
          <p:nvPr/>
        </p:nvSpPr>
        <p:spPr bwMode="auto">
          <a:xfrm flipV="1">
            <a:off x="568325" y="1679575"/>
            <a:ext cx="2806700" cy="3175"/>
          </a:xfrm>
          <a:prstGeom prst="line">
            <a:avLst/>
          </a:prstGeom>
          <a:noFill/>
          <a:ln w="28575">
            <a:solidFill>
              <a:srgbClr val="00589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18" name="Rechteck 20"/>
          <p:cNvSpPr>
            <a:spLocks noChangeArrowheads="1"/>
          </p:cNvSpPr>
          <p:nvPr/>
        </p:nvSpPr>
        <p:spPr bwMode="auto">
          <a:xfrm>
            <a:off x="469900" y="5440363"/>
            <a:ext cx="3060700" cy="612775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589C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de-DE" sz="1400" b="1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9" name="Gruppieren 44"/>
          <p:cNvGrpSpPr>
            <a:grpSpLocks/>
          </p:cNvGrpSpPr>
          <p:nvPr/>
        </p:nvGrpSpPr>
        <p:grpSpPr bwMode="auto">
          <a:xfrm>
            <a:off x="469900" y="5256213"/>
            <a:ext cx="3078163" cy="177800"/>
            <a:chOff x="3605213" y="4826985"/>
            <a:chExt cx="2808287" cy="177800"/>
          </a:xfrm>
        </p:grpSpPr>
        <p:sp>
          <p:nvSpPr>
            <p:cNvPr id="26" name="Line 68"/>
            <p:cNvSpPr>
              <a:spLocks noChangeShapeType="1"/>
            </p:cNvSpPr>
            <p:nvPr/>
          </p:nvSpPr>
          <p:spPr bwMode="auto">
            <a:xfrm rot="5400000">
              <a:off x="5009357" y="3422842"/>
              <a:ext cx="0" cy="2808287"/>
            </a:xfrm>
            <a:prstGeom prst="line">
              <a:avLst/>
            </a:prstGeom>
            <a:noFill/>
            <a:ln w="25400">
              <a:solidFill>
                <a:srgbClr val="00589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de-DE"/>
            </a:p>
          </p:txBody>
        </p:sp>
        <p:sp>
          <p:nvSpPr>
            <p:cNvPr id="27" name="Line 69"/>
            <p:cNvSpPr>
              <a:spLocks noChangeShapeType="1"/>
            </p:cNvSpPr>
            <p:nvPr/>
          </p:nvSpPr>
          <p:spPr bwMode="auto">
            <a:xfrm rot="5400000">
              <a:off x="4918284" y="4915885"/>
              <a:ext cx="177800" cy="0"/>
            </a:xfrm>
            <a:prstGeom prst="line">
              <a:avLst/>
            </a:prstGeom>
            <a:noFill/>
            <a:ln w="25400">
              <a:solidFill>
                <a:srgbClr val="00589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de-DE"/>
            </a:p>
          </p:txBody>
        </p:sp>
      </p:grpSp>
      <p:sp>
        <p:nvSpPr>
          <p:cNvPr id="28" name="Pfeil nach links und rechts 24"/>
          <p:cNvSpPr>
            <a:spLocks noChangeArrowheads="1"/>
          </p:cNvSpPr>
          <p:nvPr/>
        </p:nvSpPr>
        <p:spPr bwMode="auto">
          <a:xfrm>
            <a:off x="3798888" y="2301875"/>
            <a:ext cx="1665287" cy="765175"/>
          </a:xfrm>
          <a:prstGeom prst="leftRightArrow">
            <a:avLst>
              <a:gd name="adj1" fmla="val 50000"/>
              <a:gd name="adj2" fmla="val 49996"/>
            </a:avLst>
          </a:prstGeom>
          <a:solidFill>
            <a:srgbClr val="00589C"/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Pfeil nach links und rechts 25"/>
          <p:cNvSpPr>
            <a:spLocks noChangeArrowheads="1"/>
          </p:cNvSpPr>
          <p:nvPr/>
        </p:nvSpPr>
        <p:spPr bwMode="auto">
          <a:xfrm>
            <a:off x="3798888" y="5465763"/>
            <a:ext cx="1665287" cy="611187"/>
          </a:xfrm>
          <a:prstGeom prst="leftRightArrow">
            <a:avLst>
              <a:gd name="adj1" fmla="val 50000"/>
              <a:gd name="adj2" fmla="val 61154"/>
            </a:avLst>
          </a:prstGeom>
          <a:solidFill>
            <a:srgbClr val="00589C"/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68001" y="334800"/>
            <a:ext cx="8280464" cy="789944"/>
          </a:xfrm>
          <a:prstGeom prst="rect">
            <a:avLst/>
          </a:prstGeom>
        </p:spPr>
        <p:txBody>
          <a:bodyPr/>
          <a:lstStyle>
            <a:lvl1pPr algn="l">
              <a:defRPr sz="22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0"/>
          </p:nvPr>
        </p:nvSpPr>
        <p:spPr>
          <a:xfrm>
            <a:off x="568325" y="1088339"/>
            <a:ext cx="2806700" cy="5508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800"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800"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1" name="Textplatzhalter 19"/>
          <p:cNvSpPr>
            <a:spLocks noGrp="1"/>
          </p:cNvSpPr>
          <p:nvPr>
            <p:ph type="body" sz="quarter" idx="11"/>
          </p:nvPr>
        </p:nvSpPr>
        <p:spPr>
          <a:xfrm>
            <a:off x="5832685" y="1090294"/>
            <a:ext cx="2806700" cy="5508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800"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800"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idx="1"/>
          </p:nvPr>
        </p:nvSpPr>
        <p:spPr>
          <a:xfrm>
            <a:off x="568325" y="1808733"/>
            <a:ext cx="2807022" cy="3276451"/>
          </a:xfrm>
          <a:prstGeom prst="rect">
            <a:avLst/>
          </a:prstGeom>
        </p:spPr>
        <p:txBody>
          <a:bodyPr/>
          <a:lstStyle>
            <a:lvl1pPr marL="185738" indent="-185738">
              <a:defRPr sz="1800" baseline="0">
                <a:latin typeface="Arial" pitchFamily="34" charset="0"/>
                <a:cs typeface="Arial" pitchFamily="34" charset="0"/>
              </a:defRPr>
            </a:lvl1pPr>
            <a:lvl2pPr marL="358775" indent="-173038">
              <a:defRPr sz="1600">
                <a:latin typeface="Arial" pitchFamily="34" charset="0"/>
                <a:cs typeface="Arial" pitchFamily="34" charset="0"/>
              </a:defRPr>
            </a:lvl2pPr>
            <a:lvl3pPr marL="542925" indent="-184150"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200">
                <a:latin typeface="Arial" pitchFamily="34" charset="0"/>
                <a:cs typeface="Arial" pitchFamily="34" charset="0"/>
              </a:defRPr>
            </a:lvl4pPr>
            <a:lvl5pPr marL="2057400" indent="-228600">
              <a:buFont typeface="Wingdings" pitchFamily="2" charset="2"/>
              <a:buChar char="Ø"/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23" name="Inhaltsplatzhalter 2"/>
          <p:cNvSpPr>
            <a:spLocks noGrp="1"/>
          </p:cNvSpPr>
          <p:nvPr>
            <p:ph idx="12"/>
          </p:nvPr>
        </p:nvSpPr>
        <p:spPr>
          <a:xfrm>
            <a:off x="5832685" y="1808733"/>
            <a:ext cx="2807022" cy="3276451"/>
          </a:xfrm>
          <a:prstGeom prst="rect">
            <a:avLst/>
          </a:prstGeom>
        </p:spPr>
        <p:txBody>
          <a:bodyPr/>
          <a:lstStyle>
            <a:lvl1pPr marL="185738" indent="-185738">
              <a:defRPr sz="1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58775" indent="-173038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542925" indent="-184150">
              <a:buFont typeface="Courier New" pitchFamily="49" charset="0"/>
              <a:buChar char="o"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200">
                <a:latin typeface="Arial" pitchFamily="34" charset="0"/>
                <a:cs typeface="Arial" pitchFamily="34" charset="0"/>
              </a:defRPr>
            </a:lvl4pPr>
            <a:lvl5pPr marL="2057400" indent="-228600">
              <a:buFont typeface="Wingdings" pitchFamily="2" charset="2"/>
              <a:buChar char="Ø"/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24" name="Textplatzhalter 19"/>
          <p:cNvSpPr>
            <a:spLocks noGrp="1"/>
          </p:cNvSpPr>
          <p:nvPr>
            <p:ph type="body" sz="quarter" idx="13"/>
          </p:nvPr>
        </p:nvSpPr>
        <p:spPr>
          <a:xfrm>
            <a:off x="568325" y="5458247"/>
            <a:ext cx="2806700" cy="5508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800"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800"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5" name="Textplatzhalter 19"/>
          <p:cNvSpPr>
            <a:spLocks noGrp="1"/>
          </p:cNvSpPr>
          <p:nvPr>
            <p:ph type="body" sz="quarter" idx="14"/>
          </p:nvPr>
        </p:nvSpPr>
        <p:spPr>
          <a:xfrm>
            <a:off x="5832685" y="5460202"/>
            <a:ext cx="2806700" cy="5508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800"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800"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9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136768" y="6312978"/>
            <a:ext cx="3960118" cy="2734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9C9C9C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000"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100"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100"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777230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175" y="-7938"/>
            <a:ext cx="9140825" cy="6856413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027" name="Gruppieren 14"/>
          <p:cNvGrpSpPr>
            <a:grpSpLocks/>
          </p:cNvGrpSpPr>
          <p:nvPr/>
        </p:nvGrpSpPr>
        <p:grpSpPr bwMode="auto">
          <a:xfrm>
            <a:off x="-3175" y="6426200"/>
            <a:ext cx="9144000" cy="431800"/>
            <a:chOff x="0" y="6426140"/>
            <a:chExt cx="9144000" cy="431860"/>
          </a:xfrm>
        </p:grpSpPr>
        <p:sp>
          <p:nvSpPr>
            <p:cNvPr id="1030" name="Rectangle 6"/>
            <p:cNvSpPr>
              <a:spLocks noChangeArrowheads="1"/>
            </p:cNvSpPr>
            <p:nvPr/>
          </p:nvSpPr>
          <p:spPr bwMode="auto">
            <a:xfrm>
              <a:off x="6350" y="6426140"/>
              <a:ext cx="3059113" cy="144463"/>
            </a:xfrm>
            <a:prstGeom prst="rect">
              <a:avLst/>
            </a:prstGeom>
            <a:solidFill>
              <a:srgbClr val="E6AF1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31" name="Rectangle 7"/>
            <p:cNvSpPr>
              <a:spLocks noChangeArrowheads="1"/>
            </p:cNvSpPr>
            <p:nvPr/>
          </p:nvSpPr>
          <p:spPr bwMode="auto">
            <a:xfrm>
              <a:off x="0" y="6713538"/>
              <a:ext cx="3059113" cy="144462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3057525" y="6567488"/>
              <a:ext cx="3059113" cy="144462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3174" y="6570603"/>
              <a:ext cx="3059113" cy="14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34" name="Rectangle 10"/>
            <p:cNvSpPr>
              <a:spLocks noChangeArrowheads="1"/>
            </p:cNvSpPr>
            <p:nvPr/>
          </p:nvSpPr>
          <p:spPr bwMode="auto">
            <a:xfrm>
              <a:off x="3062287" y="6711950"/>
              <a:ext cx="6081713" cy="14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028" name="Rectangle 13"/>
          <p:cNvSpPr>
            <a:spLocks noChangeArrowheads="1"/>
          </p:cNvSpPr>
          <p:nvPr/>
        </p:nvSpPr>
        <p:spPr bwMode="auto">
          <a:xfrm>
            <a:off x="3132138" y="6673850"/>
            <a:ext cx="6011862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r" eaLnBrk="0" hangingPunct="0"/>
            <a:r>
              <a:rPr lang="de-DE" sz="900" dirty="0">
                <a:latin typeface="Arial" charset="0"/>
              </a:rPr>
              <a:t>Prof. Dr. K. Gerald van den Boogaart  I  Helmholtz-Institut Freiberg für Ressourcentechnologie  I  www.hzdr.de/hif</a:t>
            </a:r>
            <a:endParaRPr lang="de-DE" sz="2400" dirty="0">
              <a:latin typeface="Times" pitchFamily="18" charset="0"/>
            </a:endParaRPr>
          </a:p>
        </p:txBody>
      </p:sp>
      <p:pic>
        <p:nvPicPr>
          <p:cNvPr id="1029" name="Picture 12" descr="HIF_D_blau_wei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5229225"/>
            <a:ext cx="300513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0" r:id="rId2"/>
    <p:sldLayoutId id="2147483791" r:id="rId3"/>
    <p:sldLayoutId id="2147483800" r:id="rId4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uppieren 1"/>
          <p:cNvGrpSpPr>
            <a:grpSpLocks/>
          </p:cNvGrpSpPr>
          <p:nvPr/>
        </p:nvGrpSpPr>
        <p:grpSpPr bwMode="auto">
          <a:xfrm>
            <a:off x="0" y="6575425"/>
            <a:ext cx="9144000" cy="290513"/>
            <a:chOff x="0" y="6575425"/>
            <a:chExt cx="9144000" cy="290513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0" y="6575425"/>
              <a:ext cx="3059113" cy="144463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3057525" y="6575425"/>
              <a:ext cx="6086475" cy="14446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0" y="6718300"/>
              <a:ext cx="3059113" cy="147638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</p:grp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6372225" y="6530975"/>
            <a:ext cx="25209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de-DE" sz="900" dirty="0">
                <a:solidFill>
                  <a:schemeClr val="bg1"/>
                </a:solidFill>
                <a:latin typeface="Arial" charset="0"/>
              </a:rPr>
              <a:t>             Mitglied der Helmholtz-Gemeinschaft</a:t>
            </a:r>
          </a:p>
        </p:txBody>
      </p:sp>
      <p:sp>
        <p:nvSpPr>
          <p:cNvPr id="2" name="Textfeld 16"/>
          <p:cNvSpPr txBox="1">
            <a:spLocks noChangeArrowheads="1"/>
          </p:cNvSpPr>
          <p:nvPr/>
        </p:nvSpPr>
        <p:spPr bwMode="auto">
          <a:xfrm>
            <a:off x="144463" y="6524625"/>
            <a:ext cx="9715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DE" sz="1000" dirty="0" smtClean="0">
                <a:solidFill>
                  <a:schemeClr val="bg1"/>
                </a:solidFill>
                <a:latin typeface="Arial" charset="0"/>
              </a:rPr>
              <a:t>Seite </a:t>
            </a:r>
            <a:fld id="{D198E22F-A463-4037-A7E3-04651DD78B72}" type="slidenum">
              <a:rPr lang="de-DE" sz="1000" smtClean="0">
                <a:solidFill>
                  <a:schemeClr val="bg1"/>
                </a:solidFill>
                <a:latin typeface="Arial" charset="0"/>
              </a:rPr>
              <a:pPr>
                <a:defRPr/>
              </a:pPr>
              <a:t>‹Nr.›</a:t>
            </a:fld>
            <a:endParaRPr lang="de-DE" sz="1000" dirty="0" smtClean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053" name="Bild 1" descr="identbalken_rg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64" t="36620" r="4823"/>
          <a:stretch>
            <a:fillRect/>
          </a:stretch>
        </p:blipFill>
        <p:spPr bwMode="auto">
          <a:xfrm>
            <a:off x="8447088" y="6113463"/>
            <a:ext cx="446087" cy="427037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13"/>
          <p:cNvSpPr>
            <a:spLocks noChangeArrowheads="1"/>
          </p:cNvSpPr>
          <p:nvPr/>
        </p:nvSpPr>
        <p:spPr bwMode="auto">
          <a:xfrm>
            <a:off x="3132138" y="6673850"/>
            <a:ext cx="6011862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r" eaLnBrk="0" hangingPunct="0"/>
            <a:r>
              <a:rPr lang="de-DE" sz="900" dirty="0">
                <a:latin typeface="Arial" charset="0"/>
              </a:rPr>
              <a:t>Prof. Dr. K. Gerald van den Boogaart I  Helmholtz-Institut Freiberg für Ressourcentechnologie  I  www.hzdr.de/hif</a:t>
            </a:r>
            <a:endParaRPr lang="de-DE" sz="2400" dirty="0">
              <a:latin typeface="Times" pitchFamily="18" charset="0"/>
            </a:endParaRPr>
          </a:p>
        </p:txBody>
      </p:sp>
      <p:pic>
        <p:nvPicPr>
          <p:cNvPr id="205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6113463"/>
            <a:ext cx="941388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6" r:id="rId4"/>
    <p:sldLayoutId id="2147483797" r:id="rId5"/>
    <p:sldLayoutId id="2147483798" r:id="rId6"/>
    <p:sldLayoutId id="2147483799" r:id="rId7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exconsulting.com/publications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minerals.usgs.gov/minerals/pubs/commodity/copper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11" Type="http://schemas.openxmlformats.org/officeDocument/2006/relationships/image" Target="../media/image160.png"/><Relationship Id="rId5" Type="http://schemas.openxmlformats.org/officeDocument/2006/relationships/image" Target="../media/image17.png"/><Relationship Id="rId10" Type="http://schemas.openxmlformats.org/officeDocument/2006/relationships/image" Target="../media/image150.png"/><Relationship Id="rId4" Type="http://schemas.openxmlformats.org/officeDocument/2006/relationships/image" Target="../media/image16.png"/><Relationship Id="rId9" Type="http://schemas.openxmlformats.org/officeDocument/2006/relationships/image" Target="../media/image1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tif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23528" y="548680"/>
            <a:ext cx="8496944" cy="1440929"/>
          </a:xfrm>
        </p:spPr>
        <p:txBody>
          <a:bodyPr/>
          <a:lstStyle/>
          <a:p>
            <a:endParaRPr lang="de-DE" sz="3600" b="0" dirty="0"/>
          </a:p>
          <a:p>
            <a:r>
              <a:rPr lang="de-DE" sz="3600" b="0" dirty="0"/>
              <a:t> </a:t>
            </a:r>
            <a:r>
              <a:rPr lang="de-DE" sz="3600" i="1" dirty="0"/>
              <a:t>Mineralische Rohstoffe – Ressourcen für industrielle und energetische Anwendungen </a:t>
            </a:r>
            <a:r>
              <a:rPr lang="de-DE" sz="3600" b="0" dirty="0"/>
              <a:t>	</a:t>
            </a:r>
          </a:p>
        </p:txBody>
      </p:sp>
      <p:sp>
        <p:nvSpPr>
          <p:cNvPr id="4" name="Textplatzhalter 1"/>
          <p:cNvSpPr txBox="1">
            <a:spLocks/>
          </p:cNvSpPr>
          <p:nvPr/>
        </p:nvSpPr>
        <p:spPr bwMode="auto">
          <a:xfrm>
            <a:off x="395536" y="3284984"/>
            <a:ext cx="849694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0" dirty="0" smtClean="0"/>
              <a:t>Prof. Dr. K. Gerald van den Boogaart </a:t>
            </a:r>
          </a:p>
          <a:p>
            <a:r>
              <a:rPr lang="de-DE" sz="2800" b="0" dirty="0" smtClean="0"/>
              <a:t>HZDR </a:t>
            </a:r>
            <a:r>
              <a:rPr lang="de-DE" sz="2800" b="0" dirty="0" smtClean="0"/>
              <a:t>Helmholtz </a:t>
            </a:r>
            <a:r>
              <a:rPr lang="de-DE" sz="2800" b="0" dirty="0" smtClean="0"/>
              <a:t>Zentrum Dresden Rossendorf</a:t>
            </a:r>
          </a:p>
          <a:p>
            <a:r>
              <a:rPr lang="de-DE" sz="2800" b="0" dirty="0" smtClean="0"/>
              <a:t>HIF </a:t>
            </a:r>
            <a:r>
              <a:rPr lang="de-DE" b="0" dirty="0" smtClean="0"/>
              <a:t>Helmholtz Institut Freiberg </a:t>
            </a:r>
            <a:r>
              <a:rPr lang="de-DE" b="0" dirty="0" err="1" smtClean="0"/>
              <a:t>for</a:t>
            </a:r>
            <a:r>
              <a:rPr lang="de-DE" b="0" dirty="0" smtClean="0"/>
              <a:t> </a:t>
            </a:r>
            <a:r>
              <a:rPr lang="de-DE" b="0" dirty="0" err="1" smtClean="0"/>
              <a:t>Resource</a:t>
            </a:r>
            <a:r>
              <a:rPr lang="de-DE" b="0" dirty="0" smtClean="0"/>
              <a:t> Technology</a:t>
            </a:r>
          </a:p>
          <a:p>
            <a:r>
              <a:rPr lang="de-DE" b="0" dirty="0" smtClean="0"/>
              <a:t>TU Bergakademie Freiberg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171888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Inhalt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5" y="836712"/>
            <a:ext cx="8352928" cy="3564483"/>
          </a:xfrm>
        </p:spPr>
        <p:txBody>
          <a:bodyPr/>
          <a:lstStyle/>
          <a:p>
            <a:r>
              <a:rPr lang="de-DE" dirty="0"/>
              <a:t>Warum sind Rohstoffe relevant für die </a:t>
            </a:r>
            <a:r>
              <a:rPr lang="de-DE" dirty="0" smtClean="0"/>
              <a:t>Energiewende?</a:t>
            </a:r>
          </a:p>
          <a:p>
            <a:pPr lvl="1"/>
            <a:r>
              <a:rPr lang="de-DE" dirty="0" smtClean="0"/>
              <a:t>Substitution der Energierohstoffen durch andere Rohstoffe</a:t>
            </a:r>
          </a:p>
          <a:p>
            <a:r>
              <a:rPr lang="de-DE" dirty="0"/>
              <a:t>Energie und Rohstoffe - zwei Seiten derselben Münze Exergie </a:t>
            </a:r>
          </a:p>
          <a:p>
            <a:pPr lvl="1"/>
            <a:r>
              <a:rPr lang="de-DE" dirty="0"/>
              <a:t>Exergie, Anergie, und Entropie</a:t>
            </a:r>
          </a:p>
          <a:p>
            <a:pPr lvl="1"/>
            <a:r>
              <a:rPr lang="de-DE" dirty="0"/>
              <a:t>Analogie von Energie und Material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Mechanismen der Rohstoffwirtschaft</a:t>
            </a:r>
          </a:p>
          <a:p>
            <a:pPr lvl="1"/>
            <a:r>
              <a:rPr lang="de-DE" dirty="0" smtClean="0"/>
              <a:t>Aktuelle Herausforderungen</a:t>
            </a:r>
          </a:p>
          <a:p>
            <a:pPr lvl="1"/>
            <a:r>
              <a:rPr lang="de-DE" dirty="0" smtClean="0"/>
              <a:t>Mechanismen der Rohstoffbereitstellung</a:t>
            </a:r>
          </a:p>
          <a:p>
            <a:pPr lvl="1"/>
            <a:r>
              <a:rPr lang="de-DE" dirty="0" smtClean="0"/>
              <a:t>Der Lebenszyklus der Rohstoffe</a:t>
            </a:r>
          </a:p>
          <a:p>
            <a:pPr lvl="1"/>
            <a:r>
              <a:rPr lang="de-DE" dirty="0" smtClean="0"/>
              <a:t>Die Rolle der Energie für Rohstoffe</a:t>
            </a:r>
          </a:p>
          <a:p>
            <a:r>
              <a:rPr lang="de-DE" dirty="0" smtClean="0"/>
              <a:t>Wie interagiert der Rohstoffsektor mit der Energiewende?</a:t>
            </a:r>
          </a:p>
          <a:p>
            <a:pPr lvl="1"/>
            <a:r>
              <a:rPr lang="de-DE" dirty="0"/>
              <a:t>System</a:t>
            </a:r>
          </a:p>
          <a:p>
            <a:r>
              <a:rPr lang="de-DE" dirty="0"/>
              <a:t>Zusammenfassung</a:t>
            </a:r>
          </a:p>
          <a:p>
            <a:pPr marL="457200" lvl="1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336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781149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00254" y="142420"/>
            <a:ext cx="820737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lvl="0" eaLnBrk="0" hangingPunct="0">
              <a:lnSpc>
                <a:spcPts val="3200"/>
              </a:lnSpc>
              <a:defRPr sz="3000" b="1">
                <a:solidFill>
                  <a:srgbClr val="00589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dirty="0" smtClean="0"/>
              <a:t>Challenges</a:t>
            </a:r>
            <a:endParaRPr lang="de-DE" altLang="de-DE" dirty="0"/>
          </a:p>
        </p:txBody>
      </p:sp>
      <p:sp>
        <p:nvSpPr>
          <p:cNvPr id="2" name="Rectangle 1"/>
          <p:cNvSpPr/>
          <p:nvPr/>
        </p:nvSpPr>
        <p:spPr>
          <a:xfrm>
            <a:off x="1821" y="5869721"/>
            <a:ext cx="7398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[MinEx2010] The key drivers behind resource growth: an analysis of the copper industry over the last 100 years, accessed online at </a:t>
            </a:r>
            <a:r>
              <a:rPr lang="en-US" sz="10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http://www.minexconsulting.com/publications/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on 16.June 2013.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USGS2013] United States Geological Survey, mineral commodity summaries, accessed online at </a:t>
            </a:r>
            <a:r>
              <a:rPr lang="en-US" sz="10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http://minerals.usgs.gov/minerals/pubs/commodity/copper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on 20.June 2013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98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90953" y="142420"/>
            <a:ext cx="8332788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lnSpc>
                <a:spcPts val="3200"/>
              </a:lnSpc>
            </a:pPr>
            <a:r>
              <a:rPr lang="de-DE" altLang="de-DE" sz="3000" b="1" dirty="0" err="1">
                <a:solidFill>
                  <a:srgbClr val="00589C"/>
                </a:solidFill>
                <a:latin typeface="+mj-lt"/>
                <a:ea typeface="+mj-ea"/>
                <a:cs typeface="+mj-cs"/>
              </a:rPr>
              <a:t>Challenges</a:t>
            </a:r>
            <a:endParaRPr lang="de-DE" altLang="de-DE" sz="3000" b="1" dirty="0">
              <a:solidFill>
                <a:srgbClr val="00589C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" name="Gerade Verbindung 2"/>
          <p:cNvCxnSpPr/>
          <p:nvPr/>
        </p:nvCxnSpPr>
        <p:spPr>
          <a:xfrm>
            <a:off x="287338" y="882650"/>
            <a:ext cx="8569325" cy="0"/>
          </a:xfrm>
          <a:prstGeom prst="line">
            <a:avLst/>
          </a:prstGeom>
          <a:ln w="95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platzhalter 17"/>
          <p:cNvSpPr txBox="1">
            <a:spLocks/>
          </p:cNvSpPr>
          <p:nvPr/>
        </p:nvSpPr>
        <p:spPr bwMode="auto">
          <a:xfrm>
            <a:off x="107504" y="1162914"/>
            <a:ext cx="8712968" cy="116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de-DE"/>
            </a:defPPr>
            <a:lvl1pPr marL="314325" indent="-314325" eaLnBrk="1" hangingPunct="1">
              <a:spcBef>
                <a:spcPct val="20000"/>
              </a:spcBef>
              <a:buBlip>
                <a:blip r:embed="rId3"/>
              </a:buBlip>
              <a:defRPr sz="2000">
                <a:latin typeface="+mn-lt"/>
              </a:defRPr>
            </a:lvl1pPr>
            <a:lvl2pPr marL="790575" indent="-314325" eaLnBrk="1" hangingPunct="1">
              <a:spcBef>
                <a:spcPct val="20000"/>
              </a:spcBef>
              <a:buBlip>
                <a:blip r:embed="rId4"/>
              </a:buBlip>
              <a:defRPr>
                <a:latin typeface="+mn-lt"/>
              </a:defRPr>
            </a:lvl2pPr>
            <a:lvl3pPr marL="1209675" indent="-276225" eaLnBrk="1" hangingPunct="1">
              <a:spcBef>
                <a:spcPct val="20000"/>
              </a:spcBef>
              <a:buBlip>
                <a:blip r:embed="rId5"/>
              </a:buBlip>
              <a:defRPr sz="1600">
                <a:latin typeface="+mn-lt"/>
              </a:defRPr>
            </a:lvl3pPr>
            <a:lvl4pPr marL="1657350" indent="-276225" eaLnBrk="1" hangingPunct="1">
              <a:spcBef>
                <a:spcPct val="20000"/>
              </a:spcBef>
              <a:buBlip>
                <a:blip r:embed="rId5"/>
              </a:buBlip>
              <a:defRPr sz="1600">
                <a:latin typeface="+mn-lt"/>
              </a:defRPr>
            </a:lvl4pPr>
            <a:lvl5pPr marL="2095500" indent="-276225" eaLnBrk="1" hangingPunct="1">
              <a:spcBef>
                <a:spcPct val="20000"/>
              </a:spcBef>
              <a:buBlip>
                <a:blip r:embed="rId5"/>
              </a:buBlip>
              <a:defRPr sz="160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latin typeface="+mn-lt"/>
              </a:defRPr>
            </a:lvl8pPr>
            <a:lvl9pPr marL="0" lvl="8" indent="0" fontAlgn="base">
              <a:spcBef>
                <a:spcPct val="20000"/>
              </a:spcBef>
              <a:spcAft>
                <a:spcPct val="0"/>
              </a:spcAft>
              <a:buSzPct val="60000"/>
              <a:buNone/>
              <a:defRPr sz="2000" b="1">
                <a:latin typeface="+mn-lt"/>
              </a:defRPr>
            </a:lvl9pPr>
          </a:lstStyle>
          <a:p>
            <a:pPr marL="179387" lvl="1" indent="0" eaLnBrk="0" hangingPunct="0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  <a:buNone/>
              <a:tabLst>
                <a:tab pos="712788" algn="l"/>
              </a:tabLst>
              <a:defRPr/>
            </a:pPr>
            <a:r>
              <a:rPr lang="en-US" sz="2400" b="1" dirty="0" smtClean="0"/>
              <a:t>1	Rapidly </a:t>
            </a:r>
            <a:r>
              <a:rPr lang="en-US" sz="2400" b="1" dirty="0"/>
              <a:t>increasing raw materials demand </a:t>
            </a:r>
            <a:endParaRPr lang="en-US" sz="2400" b="1" dirty="0" smtClean="0"/>
          </a:p>
          <a:p>
            <a:pPr marL="179387" lvl="1" indent="0" eaLnBrk="0" hangingPunct="0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  <a:buNone/>
              <a:tabLst>
                <a:tab pos="712788" algn="l"/>
              </a:tabLst>
              <a:defRPr/>
            </a:pPr>
            <a:r>
              <a:rPr lang="en-US" sz="2400" b="1" dirty="0" smtClean="0"/>
              <a:t>2	Decreasing </a:t>
            </a:r>
            <a:r>
              <a:rPr lang="en-US" sz="2400" b="1" dirty="0"/>
              <a:t>quality of remaining resources </a:t>
            </a:r>
          </a:p>
          <a:p>
            <a:pPr marL="636587" lvl="1" indent="-457200" eaLnBrk="0" hangingPunct="0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  <a:buAutoNum type="arabicPlain"/>
              <a:defRPr/>
            </a:pPr>
            <a:endParaRPr lang="en-US" sz="2000" b="1" dirty="0" smtClean="0"/>
          </a:p>
        </p:txBody>
      </p:sp>
      <p:pic>
        <p:nvPicPr>
          <p:cNvPr id="125" name="Grafik 12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6" y="2164162"/>
            <a:ext cx="8912389" cy="39318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feld 128"/>
              <p:cNvSpPr txBox="1"/>
              <p:nvPr/>
            </p:nvSpPr>
            <p:spPr>
              <a:xfrm>
                <a:off x="1608666" y="3437999"/>
                <a:ext cx="87043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sz="1400" b="1" i="0" smtClean="0">
                          <a:latin typeface="+mn-lt"/>
                          <a:ea typeface="Cambria Math" panose="02040503050406030204" pitchFamily="18" charset="0"/>
                        </a:rPr>
                        <m:t>~ 6 % </m:t>
                      </m:r>
                      <m:r>
                        <m:rPr>
                          <m:nor/>
                        </m:rPr>
                        <a:rPr lang="de-DE" sz="1400" b="1" i="0" smtClean="0">
                          <a:latin typeface="+mn-lt"/>
                          <a:ea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de-DE" sz="1400" b="1" i="0" smtClean="0">
                          <a:latin typeface="+mn-lt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de-DE" sz="1400" b="1" i="0" smtClean="0">
                          <a:latin typeface="+mn-lt"/>
                          <a:ea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de-DE" sz="1400" b="1" i="0" smtClean="0">
                          <a:latin typeface="+mn-lt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de-DE" sz="1400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129" name="Textfeld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666" y="3437999"/>
                <a:ext cx="870430" cy="215444"/>
              </a:xfrm>
              <a:prstGeom prst="rect">
                <a:avLst/>
              </a:prstGeom>
              <a:blipFill rotWithShape="0">
                <a:blip r:embed="rId8"/>
                <a:stretch>
                  <a:fillRect l="-1399" r="-4196" b="-28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feld 129"/>
              <p:cNvSpPr txBox="1"/>
              <p:nvPr/>
            </p:nvSpPr>
            <p:spPr>
              <a:xfrm>
                <a:off x="2043881" y="5011154"/>
                <a:ext cx="87043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sz="1400" b="1" i="0" smtClean="0">
                          <a:latin typeface="+mn-lt"/>
                          <a:ea typeface="Cambria Math" panose="02040503050406030204" pitchFamily="18" charset="0"/>
                        </a:rPr>
                        <m:t>~ 4 % </m:t>
                      </m:r>
                      <m:r>
                        <m:rPr>
                          <m:nor/>
                        </m:rPr>
                        <a:rPr lang="de-DE" sz="1400" b="1" i="0" smtClean="0">
                          <a:latin typeface="+mn-lt"/>
                          <a:ea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de-DE" sz="1400" b="1" i="0" smtClean="0">
                          <a:latin typeface="+mn-lt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de-DE" sz="1400" b="1" i="0" smtClean="0">
                          <a:latin typeface="+mn-lt"/>
                          <a:ea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de-DE" sz="1400" b="1" i="0" smtClean="0">
                          <a:latin typeface="+mn-lt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de-DE" sz="1400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130" name="Textfeld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3881" y="5011154"/>
                <a:ext cx="870430" cy="215444"/>
              </a:xfrm>
              <a:prstGeom prst="rect">
                <a:avLst/>
              </a:prstGeom>
              <a:blipFill rotWithShape="0">
                <a:blip r:embed="rId9"/>
                <a:stretch>
                  <a:fillRect l="-1399" r="-4895" b="-314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feld 132"/>
              <p:cNvSpPr txBox="1"/>
              <p:nvPr/>
            </p:nvSpPr>
            <p:spPr>
              <a:xfrm>
                <a:off x="4352660" y="3437999"/>
                <a:ext cx="87043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sz="1400" b="1" i="0" smtClean="0">
                          <a:latin typeface="+mn-lt"/>
                          <a:ea typeface="Cambria Math" panose="02040503050406030204" pitchFamily="18" charset="0"/>
                        </a:rPr>
                        <m:t>~ 3 % </m:t>
                      </m:r>
                      <m:r>
                        <m:rPr>
                          <m:nor/>
                        </m:rPr>
                        <a:rPr lang="de-DE" sz="1400" b="1" i="0" smtClean="0">
                          <a:latin typeface="+mn-lt"/>
                          <a:ea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de-DE" sz="1400" b="1" i="0" smtClean="0">
                          <a:latin typeface="+mn-lt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de-DE" sz="1400" b="1" i="0" smtClean="0">
                          <a:latin typeface="+mn-lt"/>
                          <a:ea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de-DE" sz="1400" b="1" i="0" smtClean="0">
                          <a:latin typeface="+mn-lt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de-DE" sz="1400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133" name="Textfeld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660" y="3437999"/>
                <a:ext cx="870430" cy="215444"/>
              </a:xfrm>
              <a:prstGeom prst="rect">
                <a:avLst/>
              </a:prstGeom>
              <a:blipFill rotWithShape="0">
                <a:blip r:embed="rId10"/>
                <a:stretch>
                  <a:fillRect l="-1399" r="-4895" b="-28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feld 138"/>
              <p:cNvSpPr txBox="1"/>
              <p:nvPr/>
            </p:nvSpPr>
            <p:spPr>
              <a:xfrm>
                <a:off x="7400660" y="3437999"/>
                <a:ext cx="87043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sz="1400" b="1" i="0" smtClean="0">
                          <a:latin typeface="+mn-lt"/>
                          <a:ea typeface="Cambria Math" panose="02040503050406030204" pitchFamily="18" charset="0"/>
                        </a:rPr>
                        <m:t>~ 6 % </m:t>
                      </m:r>
                      <m:r>
                        <m:rPr>
                          <m:nor/>
                        </m:rPr>
                        <a:rPr lang="de-DE" sz="1400" b="1" i="0" smtClean="0">
                          <a:latin typeface="+mn-lt"/>
                          <a:ea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de-DE" sz="1400" b="1" i="0" smtClean="0">
                          <a:latin typeface="+mn-lt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de-DE" sz="1400" b="1" i="0" smtClean="0">
                          <a:latin typeface="+mn-lt"/>
                          <a:ea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de-DE" sz="1400" b="1" i="0" smtClean="0">
                          <a:latin typeface="+mn-lt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de-DE" sz="1400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139" name="Textfeld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0660" y="3437999"/>
                <a:ext cx="870430" cy="215444"/>
              </a:xfrm>
              <a:prstGeom prst="rect">
                <a:avLst/>
              </a:prstGeom>
              <a:blipFill rotWithShape="0">
                <a:blip r:embed="rId11"/>
                <a:stretch>
                  <a:fillRect l="-1399" r="-4895" b="-28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4" name="Rechteck 153"/>
          <p:cNvSpPr/>
          <p:nvPr/>
        </p:nvSpPr>
        <p:spPr>
          <a:xfrm>
            <a:off x="190953" y="6021388"/>
            <a:ext cx="1982912" cy="166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[Source: USGS 2013]</a:t>
            </a:r>
            <a:endParaRPr lang="de-DE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7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00254" y="142420"/>
            <a:ext cx="820737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lvl="0" eaLnBrk="0" hangingPunct="0">
              <a:lnSpc>
                <a:spcPts val="3200"/>
              </a:lnSpc>
              <a:defRPr sz="3000" b="1">
                <a:solidFill>
                  <a:srgbClr val="00589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dirty="0" err="1"/>
              <a:t>Challenges</a:t>
            </a:r>
            <a:r>
              <a:rPr lang="de-DE" altLang="de-DE" dirty="0"/>
              <a:t> (</a:t>
            </a:r>
            <a:r>
              <a:rPr lang="de-DE" altLang="de-DE" dirty="0" err="1"/>
              <a:t>Cont</a:t>
            </a:r>
            <a:r>
              <a:rPr lang="de-DE" altLang="de-DE" dirty="0"/>
              <a:t>.)</a:t>
            </a:r>
          </a:p>
        </p:txBody>
      </p:sp>
      <p:cxnSp>
        <p:nvCxnSpPr>
          <p:cNvPr id="3" name="Gerade Verbindung 2"/>
          <p:cNvCxnSpPr/>
          <p:nvPr/>
        </p:nvCxnSpPr>
        <p:spPr>
          <a:xfrm>
            <a:off x="287338" y="882650"/>
            <a:ext cx="8569325" cy="0"/>
          </a:xfrm>
          <a:prstGeom prst="line">
            <a:avLst/>
          </a:prstGeom>
          <a:ln w="95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platzhalter 17"/>
          <p:cNvSpPr txBox="1">
            <a:spLocks/>
          </p:cNvSpPr>
          <p:nvPr/>
        </p:nvSpPr>
        <p:spPr bwMode="auto">
          <a:xfrm>
            <a:off x="107504" y="1162914"/>
            <a:ext cx="8712968" cy="116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de-DE"/>
            </a:defPPr>
            <a:lvl1pPr marL="314325" indent="-314325" eaLnBrk="1" hangingPunct="1">
              <a:spcBef>
                <a:spcPct val="20000"/>
              </a:spcBef>
              <a:buBlip>
                <a:blip r:embed="rId3"/>
              </a:buBlip>
              <a:defRPr sz="2000">
                <a:latin typeface="+mn-lt"/>
              </a:defRPr>
            </a:lvl1pPr>
            <a:lvl2pPr marL="790575" indent="-314325" eaLnBrk="1" hangingPunct="1">
              <a:spcBef>
                <a:spcPct val="20000"/>
              </a:spcBef>
              <a:buBlip>
                <a:blip r:embed="rId4"/>
              </a:buBlip>
              <a:defRPr>
                <a:latin typeface="+mn-lt"/>
              </a:defRPr>
            </a:lvl2pPr>
            <a:lvl3pPr marL="1209675" indent="-276225" eaLnBrk="1" hangingPunct="1">
              <a:spcBef>
                <a:spcPct val="20000"/>
              </a:spcBef>
              <a:buBlip>
                <a:blip r:embed="rId5"/>
              </a:buBlip>
              <a:defRPr sz="1600">
                <a:latin typeface="+mn-lt"/>
              </a:defRPr>
            </a:lvl3pPr>
            <a:lvl4pPr marL="1657350" indent="-276225" eaLnBrk="1" hangingPunct="1">
              <a:spcBef>
                <a:spcPct val="20000"/>
              </a:spcBef>
              <a:buBlip>
                <a:blip r:embed="rId5"/>
              </a:buBlip>
              <a:defRPr sz="1600">
                <a:latin typeface="+mn-lt"/>
              </a:defRPr>
            </a:lvl4pPr>
            <a:lvl5pPr marL="2095500" indent="-276225" eaLnBrk="1" hangingPunct="1">
              <a:spcBef>
                <a:spcPct val="20000"/>
              </a:spcBef>
              <a:buBlip>
                <a:blip r:embed="rId5"/>
              </a:buBlip>
              <a:defRPr sz="160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latin typeface="+mn-lt"/>
              </a:defRPr>
            </a:lvl8pPr>
            <a:lvl9pPr marL="0" lvl="8" indent="0" fontAlgn="base">
              <a:spcBef>
                <a:spcPct val="20000"/>
              </a:spcBef>
              <a:spcAft>
                <a:spcPct val="0"/>
              </a:spcAft>
              <a:buSzPct val="60000"/>
              <a:buNone/>
              <a:defRPr sz="2000" b="1">
                <a:latin typeface="+mn-lt"/>
              </a:defRPr>
            </a:lvl9pPr>
          </a:lstStyle>
          <a:p>
            <a:pPr marL="179387" lvl="1" indent="0" eaLnBrk="0" hangingPunct="0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  <a:buNone/>
              <a:tabLst>
                <a:tab pos="712788" algn="l"/>
              </a:tabLst>
              <a:defRPr/>
            </a:pPr>
            <a:r>
              <a:rPr lang="en-US" sz="2400" b="1" dirty="0" smtClean="0"/>
              <a:t>3	Increasing </a:t>
            </a:r>
            <a:r>
              <a:rPr lang="en-US" sz="2400" b="1" dirty="0"/>
              <a:t>diversity of </a:t>
            </a:r>
            <a:r>
              <a:rPr lang="en-US" sz="2400" b="1" dirty="0" smtClean="0"/>
              <a:t>demand</a:t>
            </a:r>
          </a:p>
          <a:p>
            <a:pPr marL="179387" lvl="1" indent="0" eaLnBrk="0" hangingPunct="0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  <a:buNone/>
              <a:tabLst>
                <a:tab pos="712788" algn="l"/>
              </a:tabLst>
              <a:defRPr/>
            </a:pPr>
            <a:r>
              <a:rPr lang="en-US" sz="2400" b="1" dirty="0" smtClean="0"/>
              <a:t>4	Increasing geostrategic importance</a:t>
            </a:r>
            <a:endParaRPr lang="en-US" sz="2400" b="1" dirty="0"/>
          </a:p>
        </p:txBody>
      </p:sp>
      <p:pic>
        <p:nvPicPr>
          <p:cNvPr id="20" name="Bild 4" descr="Reuter-Curv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6" y="2190977"/>
            <a:ext cx="7314477" cy="377792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447675" y="5888217"/>
            <a:ext cx="1327337" cy="405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1700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1841193" y="5888217"/>
            <a:ext cx="1327337" cy="405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1800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3254262" y="5888217"/>
            <a:ext cx="1327337" cy="405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1900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5302461" y="5888217"/>
            <a:ext cx="1327337" cy="405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2000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9420" y="6308725"/>
            <a:ext cx="1982912" cy="166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[Source: Reuter et al. 2011]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6213474" y="4127499"/>
            <a:ext cx="257175" cy="257175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600" dirty="0" smtClean="0"/>
              <a:t>REE</a:t>
            </a:r>
            <a:endParaRPr lang="de-DE" sz="600" dirty="0"/>
          </a:p>
        </p:txBody>
      </p:sp>
      <p:sp>
        <p:nvSpPr>
          <p:cNvPr id="14" name="Ellipse 13"/>
          <p:cNvSpPr/>
          <p:nvPr/>
        </p:nvSpPr>
        <p:spPr>
          <a:xfrm>
            <a:off x="7984578" y="5691046"/>
            <a:ext cx="257175" cy="257175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600" dirty="0"/>
          </a:p>
        </p:txBody>
      </p:sp>
      <p:sp>
        <p:nvSpPr>
          <p:cNvPr id="16" name="Rechteck 15"/>
          <p:cNvSpPr/>
          <p:nvPr/>
        </p:nvSpPr>
        <p:spPr>
          <a:xfrm>
            <a:off x="8228575" y="5721262"/>
            <a:ext cx="1018506" cy="166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 smtClean="0">
                <a:solidFill>
                  <a:schemeClr val="tx1"/>
                </a:solidFill>
              </a:rPr>
              <a:t>strategic </a:t>
            </a:r>
            <a:r>
              <a:rPr lang="en-GB" sz="1000" dirty="0" err="1" smtClean="0">
                <a:solidFill>
                  <a:schemeClr val="tx1"/>
                </a:solidFill>
              </a:rPr>
              <a:t>metalls</a:t>
            </a:r>
            <a:endParaRPr lang="en-GB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68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Rohstoffverfügbarkeit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971600" y="908720"/>
            <a:ext cx="7200800" cy="352839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968227" y="908720"/>
            <a:ext cx="3747789" cy="22322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2915816" y="3789040"/>
            <a:ext cx="4168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g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eogen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verfügbare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Rohstoffe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971600" y="4725144"/>
            <a:ext cx="7200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2626097" y="4786632"/>
            <a:ext cx="3558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Aufwand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der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Gewinnung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Freihandform 13"/>
          <p:cNvSpPr/>
          <p:nvPr/>
        </p:nvSpPr>
        <p:spPr>
          <a:xfrm>
            <a:off x="999459" y="882654"/>
            <a:ext cx="2859413" cy="1898274"/>
          </a:xfrm>
          <a:custGeom>
            <a:avLst/>
            <a:gdLst>
              <a:gd name="connsiteX0" fmla="*/ 0 w 3338624"/>
              <a:gd name="connsiteY0" fmla="*/ 0 h 1913860"/>
              <a:gd name="connsiteX1" fmla="*/ 3317358 w 3338624"/>
              <a:gd name="connsiteY1" fmla="*/ 42530 h 1913860"/>
              <a:gd name="connsiteX2" fmla="*/ 3338624 w 3338624"/>
              <a:gd name="connsiteY2" fmla="*/ 680484 h 1913860"/>
              <a:gd name="connsiteX3" fmla="*/ 0 w 3338624"/>
              <a:gd name="connsiteY3" fmla="*/ 1913860 h 1913860"/>
              <a:gd name="connsiteX0" fmla="*/ 0 w 3338624"/>
              <a:gd name="connsiteY0" fmla="*/ 0 h 1913860"/>
              <a:gd name="connsiteX1" fmla="*/ 2887829 w 3338624"/>
              <a:gd name="connsiteY1" fmla="*/ 63970 h 1913860"/>
              <a:gd name="connsiteX2" fmla="*/ 3338624 w 3338624"/>
              <a:gd name="connsiteY2" fmla="*/ 680484 h 1913860"/>
              <a:gd name="connsiteX3" fmla="*/ 0 w 3338624"/>
              <a:gd name="connsiteY3" fmla="*/ 1913860 h 1913860"/>
              <a:gd name="connsiteX0" fmla="*/ 0 w 2973525"/>
              <a:gd name="connsiteY0" fmla="*/ 0 h 1913860"/>
              <a:gd name="connsiteX1" fmla="*/ 2887829 w 2973525"/>
              <a:gd name="connsiteY1" fmla="*/ 63970 h 1913860"/>
              <a:gd name="connsiteX2" fmla="*/ 2973525 w 2973525"/>
              <a:gd name="connsiteY2" fmla="*/ 809122 h 1913860"/>
              <a:gd name="connsiteX3" fmla="*/ 0 w 2973525"/>
              <a:gd name="connsiteY3" fmla="*/ 1913860 h 1913860"/>
              <a:gd name="connsiteX0" fmla="*/ 0 w 2887829"/>
              <a:gd name="connsiteY0" fmla="*/ 0 h 1913860"/>
              <a:gd name="connsiteX1" fmla="*/ 2887829 w 2887829"/>
              <a:gd name="connsiteY1" fmla="*/ 63970 h 1913860"/>
              <a:gd name="connsiteX2" fmla="*/ 2866142 w 2887829"/>
              <a:gd name="connsiteY2" fmla="*/ 852002 h 1913860"/>
              <a:gd name="connsiteX3" fmla="*/ 0 w 2887829"/>
              <a:gd name="connsiteY3" fmla="*/ 1913860 h 191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7829" h="1913860">
                <a:moveTo>
                  <a:pt x="0" y="0"/>
                </a:moveTo>
                <a:lnTo>
                  <a:pt x="2887829" y="63970"/>
                </a:lnTo>
                <a:lnTo>
                  <a:pt x="2866142" y="852002"/>
                </a:lnTo>
                <a:lnTo>
                  <a:pt x="0" y="1913860"/>
                </a:lnTo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feld 14"/>
          <p:cNvSpPr txBox="1"/>
          <p:nvPr/>
        </p:nvSpPr>
        <p:spPr>
          <a:xfrm>
            <a:off x="1543607" y="2550095"/>
            <a:ext cx="3028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bekannte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Resourcen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151006" y="1003785"/>
            <a:ext cx="16417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abgebaute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Rohstoffe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Pfeil nach rechts 16"/>
          <p:cNvSpPr/>
          <p:nvPr/>
        </p:nvSpPr>
        <p:spPr>
          <a:xfrm>
            <a:off x="4716016" y="1834782"/>
            <a:ext cx="360000" cy="360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feil nach rechts 17"/>
          <p:cNvSpPr/>
          <p:nvPr/>
        </p:nvSpPr>
        <p:spPr>
          <a:xfrm rot="5400000">
            <a:off x="2612802" y="3140968"/>
            <a:ext cx="360000" cy="360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feil nach rechts 18"/>
          <p:cNvSpPr/>
          <p:nvPr/>
        </p:nvSpPr>
        <p:spPr>
          <a:xfrm rot="3960000">
            <a:off x="2924399" y="2044249"/>
            <a:ext cx="360000" cy="360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feil nach rechts 19"/>
          <p:cNvSpPr/>
          <p:nvPr/>
        </p:nvSpPr>
        <p:spPr>
          <a:xfrm>
            <a:off x="3858872" y="1063758"/>
            <a:ext cx="360000" cy="360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999459" y="5248297"/>
            <a:ext cx="7200800" cy="49450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hteck 22"/>
          <p:cNvSpPr/>
          <p:nvPr/>
        </p:nvSpPr>
        <p:spPr>
          <a:xfrm>
            <a:off x="999459" y="5248297"/>
            <a:ext cx="2104940" cy="49450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hteck 23"/>
          <p:cNvSpPr/>
          <p:nvPr/>
        </p:nvSpPr>
        <p:spPr>
          <a:xfrm>
            <a:off x="3059833" y="5248297"/>
            <a:ext cx="1656184" cy="48495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feil nach rechts 24"/>
          <p:cNvSpPr/>
          <p:nvPr/>
        </p:nvSpPr>
        <p:spPr>
          <a:xfrm>
            <a:off x="3059832" y="5315550"/>
            <a:ext cx="360000" cy="360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feld 26"/>
          <p:cNvSpPr txBox="1"/>
          <p:nvPr/>
        </p:nvSpPr>
        <p:spPr>
          <a:xfrm>
            <a:off x="1235966" y="5248297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gebunden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5508104" y="5271591"/>
            <a:ext cx="2274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hochentropisch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Pfeil nach rechts 28"/>
          <p:cNvSpPr/>
          <p:nvPr/>
        </p:nvSpPr>
        <p:spPr>
          <a:xfrm>
            <a:off x="4716017" y="5320026"/>
            <a:ext cx="360000" cy="360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feil nach rechts 29"/>
          <p:cNvSpPr/>
          <p:nvPr/>
        </p:nvSpPr>
        <p:spPr>
          <a:xfrm>
            <a:off x="4610177" y="5747180"/>
            <a:ext cx="360000" cy="360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feil nach rechts 30"/>
          <p:cNvSpPr/>
          <p:nvPr/>
        </p:nvSpPr>
        <p:spPr>
          <a:xfrm rot="5400000">
            <a:off x="1055966" y="4815051"/>
            <a:ext cx="360000" cy="360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215930" y="6093296"/>
            <a:ext cx="13435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/>
              <a:t>Technosphäre</a:t>
            </a:r>
            <a:endParaRPr lang="de-DE" sz="1600" dirty="0"/>
          </a:p>
        </p:txBody>
      </p:sp>
      <p:sp>
        <p:nvSpPr>
          <p:cNvPr id="32" name="Rectangle 31"/>
          <p:cNvSpPr/>
          <p:nvPr/>
        </p:nvSpPr>
        <p:spPr>
          <a:xfrm>
            <a:off x="3104564" y="6111441"/>
            <a:ext cx="17238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/>
              <a:t>Sekundärrohstoffe</a:t>
            </a:r>
            <a:endParaRPr lang="de-DE" sz="1600" dirty="0"/>
          </a:p>
        </p:txBody>
      </p:sp>
      <p:sp>
        <p:nvSpPr>
          <p:cNvPr id="33" name="Rectangle 32"/>
          <p:cNvSpPr/>
          <p:nvPr/>
        </p:nvSpPr>
        <p:spPr>
          <a:xfrm>
            <a:off x="6316498" y="6111441"/>
            <a:ext cx="6581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/>
              <a:t>Abfall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055047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7" grpId="0"/>
      <p:bldP spid="28" grpId="0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 smtClean="0"/>
              <a:t>Introduction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468314" y="1368000"/>
            <a:ext cx="6676557" cy="4860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200" b="1" dirty="0" err="1" smtClean="0"/>
              <a:t>By-product</a:t>
            </a:r>
            <a:r>
              <a:rPr lang="de-DE" sz="2200" b="1" dirty="0" smtClean="0"/>
              <a:t> </a:t>
            </a:r>
            <a:r>
              <a:rPr lang="de-DE" sz="2200" b="1" dirty="0" err="1" smtClean="0"/>
              <a:t>status</a:t>
            </a:r>
            <a:endParaRPr lang="de-DE" sz="2200" b="1" dirty="0" smtClean="0"/>
          </a:p>
          <a:p>
            <a:pPr marL="0" indent="0">
              <a:buNone/>
            </a:pPr>
            <a:endParaRPr lang="de-DE" sz="2200" dirty="0" smtClean="0"/>
          </a:p>
        </p:txBody>
      </p:sp>
      <p:sp>
        <p:nvSpPr>
          <p:cNvPr id="11" name="Rechteck 10"/>
          <p:cNvSpPr/>
          <p:nvPr/>
        </p:nvSpPr>
        <p:spPr>
          <a:xfrm>
            <a:off x="7646988" y="6573810"/>
            <a:ext cx="1096962" cy="1308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7094071" y="6534095"/>
            <a:ext cx="17220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bg1"/>
                </a:solidFill>
              </a:rPr>
              <a:t>Max Frenzel | m.frenzel@hzdr.de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702899" y="6262690"/>
            <a:ext cx="2113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 smtClean="0"/>
              <a:t>Modified</a:t>
            </a:r>
            <a:r>
              <a:rPr lang="de-DE" sz="1000" dirty="0" smtClean="0"/>
              <a:t> </a:t>
            </a:r>
            <a:r>
              <a:rPr lang="de-DE" sz="1000" dirty="0" err="1" smtClean="0"/>
              <a:t>from</a:t>
            </a:r>
            <a:r>
              <a:rPr lang="de-DE" sz="1000" dirty="0" smtClean="0"/>
              <a:t>: Reuter et al. (2005)</a:t>
            </a:r>
            <a:endParaRPr lang="en-US" sz="1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5" y="638629"/>
            <a:ext cx="8578057" cy="565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05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Erneuerbare</a:t>
            </a:r>
            <a:r>
              <a:rPr lang="en-US" dirty="0" smtClean="0"/>
              <a:t> </a:t>
            </a:r>
            <a:r>
              <a:rPr lang="en-US" dirty="0" err="1" smtClean="0"/>
              <a:t>Energien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5278" y="4208459"/>
            <a:ext cx="3444852" cy="2184429"/>
          </a:xfrm>
        </p:spPr>
        <p:txBody>
          <a:bodyPr/>
          <a:lstStyle/>
          <a:p>
            <a:r>
              <a:rPr lang="en-US" dirty="0" err="1" smtClean="0"/>
              <a:t>Erneuerbare</a:t>
            </a:r>
            <a:r>
              <a:rPr lang="en-US" dirty="0" smtClean="0"/>
              <a:t> </a:t>
            </a:r>
            <a:r>
              <a:rPr lang="en-US" dirty="0" err="1" smtClean="0"/>
              <a:t>Energien</a:t>
            </a:r>
            <a:r>
              <a:rPr lang="en-US" dirty="0" smtClean="0"/>
              <a:t> </a:t>
            </a:r>
            <a:r>
              <a:rPr lang="en-US" dirty="0" err="1" smtClean="0"/>
              <a:t>verwenden</a:t>
            </a:r>
            <a:r>
              <a:rPr lang="en-US" dirty="0" smtClean="0"/>
              <a:t> </a:t>
            </a:r>
            <a:r>
              <a:rPr lang="en-US" dirty="0" err="1" smtClean="0"/>
              <a:t>Rohstoffe</a:t>
            </a:r>
            <a:endParaRPr lang="en-US" dirty="0" smtClean="0"/>
          </a:p>
          <a:p>
            <a:r>
              <a:rPr lang="en-US" dirty="0" smtClean="0"/>
              <a:t>Anlagen </a:t>
            </a:r>
            <a:r>
              <a:rPr lang="en-US" dirty="0" err="1" smtClean="0"/>
              <a:t>haben</a:t>
            </a:r>
            <a:r>
              <a:rPr lang="en-US" dirty="0" smtClean="0"/>
              <a:t> </a:t>
            </a:r>
            <a:r>
              <a:rPr lang="en-US" dirty="0" err="1" smtClean="0"/>
              <a:t>begrenzte</a:t>
            </a:r>
            <a:r>
              <a:rPr lang="en-US" dirty="0" smtClean="0"/>
              <a:t> </a:t>
            </a:r>
            <a:r>
              <a:rPr lang="en-US" dirty="0" err="1" smtClean="0"/>
              <a:t>Lebensdaruern</a:t>
            </a:r>
            <a:endParaRPr lang="en-US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onne 5"/>
          <p:cNvSpPr/>
          <p:nvPr/>
        </p:nvSpPr>
        <p:spPr>
          <a:xfrm>
            <a:off x="683568" y="1687353"/>
            <a:ext cx="1008112" cy="93610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7"/>
          <p:cNvSpPr/>
          <p:nvPr/>
        </p:nvSpPr>
        <p:spPr>
          <a:xfrm>
            <a:off x="2588875" y="1687353"/>
            <a:ext cx="1008112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ihandform 10"/>
          <p:cNvSpPr/>
          <p:nvPr/>
        </p:nvSpPr>
        <p:spPr>
          <a:xfrm>
            <a:off x="4494182" y="1645042"/>
            <a:ext cx="829340" cy="1020726"/>
          </a:xfrm>
          <a:custGeom>
            <a:avLst/>
            <a:gdLst>
              <a:gd name="connsiteX0" fmla="*/ 0 w 829340"/>
              <a:gd name="connsiteY0" fmla="*/ 999461 h 1020726"/>
              <a:gd name="connsiteX1" fmla="*/ 0 w 829340"/>
              <a:gd name="connsiteY1" fmla="*/ 0 h 1020726"/>
              <a:gd name="connsiteX2" fmla="*/ 191386 w 829340"/>
              <a:gd name="connsiteY2" fmla="*/ 0 h 1020726"/>
              <a:gd name="connsiteX3" fmla="*/ 191386 w 829340"/>
              <a:gd name="connsiteY3" fmla="*/ 616688 h 1020726"/>
              <a:gd name="connsiteX4" fmla="*/ 489098 w 829340"/>
              <a:gd name="connsiteY4" fmla="*/ 361507 h 1020726"/>
              <a:gd name="connsiteX5" fmla="*/ 829340 w 829340"/>
              <a:gd name="connsiteY5" fmla="*/ 616688 h 1020726"/>
              <a:gd name="connsiteX6" fmla="*/ 829340 w 829340"/>
              <a:gd name="connsiteY6" fmla="*/ 1020726 h 1020726"/>
              <a:gd name="connsiteX7" fmla="*/ 0 w 829340"/>
              <a:gd name="connsiteY7" fmla="*/ 999461 h 1020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9340" h="1020726">
                <a:moveTo>
                  <a:pt x="0" y="999461"/>
                </a:moveTo>
                <a:lnTo>
                  <a:pt x="0" y="0"/>
                </a:lnTo>
                <a:lnTo>
                  <a:pt x="191386" y="0"/>
                </a:lnTo>
                <a:lnTo>
                  <a:pt x="191386" y="616688"/>
                </a:lnTo>
                <a:lnTo>
                  <a:pt x="489098" y="361507"/>
                </a:lnTo>
                <a:lnTo>
                  <a:pt x="829340" y="616688"/>
                </a:lnTo>
                <a:lnTo>
                  <a:pt x="829340" y="1020726"/>
                </a:lnTo>
                <a:lnTo>
                  <a:pt x="0" y="99946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 descr="C:\Users\boog85\AppData\Local\Microsoft\Windows\Temporary Internet Files\Content.IE5\CPVHAF9F\Kibri%20Duitse%20donaumasten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74433"/>
          <a:stretch/>
        </p:blipFill>
        <p:spPr bwMode="auto">
          <a:xfrm>
            <a:off x="6220716" y="1469804"/>
            <a:ext cx="1015580" cy="13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boog85\AppData\Local\Microsoft\Windows\Temporary Internet Files\Content.IE5\4N70GA7V\430px-Schlaegel_und_eisen-sign_of_mining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252" y="3140968"/>
            <a:ext cx="1160197" cy="116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boog85\AppData\Local\Microsoft\Windows\Temporary Internet Files\Content.IE5\9WJYYHJE\Recycle001.svg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604" y="3303894"/>
            <a:ext cx="1062520" cy="106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Pfeil nach rechts 24"/>
          <p:cNvSpPr/>
          <p:nvPr/>
        </p:nvSpPr>
        <p:spPr>
          <a:xfrm>
            <a:off x="1907704" y="1975405"/>
            <a:ext cx="360000" cy="360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feil nach rechts 25"/>
          <p:cNvSpPr/>
          <p:nvPr/>
        </p:nvSpPr>
        <p:spPr>
          <a:xfrm>
            <a:off x="3923968" y="1975405"/>
            <a:ext cx="360000" cy="360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feil nach rechts 26"/>
          <p:cNvSpPr/>
          <p:nvPr/>
        </p:nvSpPr>
        <p:spPr>
          <a:xfrm>
            <a:off x="5685957" y="1975405"/>
            <a:ext cx="360000" cy="360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feil nach rechts 27"/>
          <p:cNvSpPr/>
          <p:nvPr/>
        </p:nvSpPr>
        <p:spPr>
          <a:xfrm rot="7200000">
            <a:off x="6227983" y="2880891"/>
            <a:ext cx="360000" cy="360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feil nach rechts 28"/>
          <p:cNvSpPr/>
          <p:nvPr/>
        </p:nvSpPr>
        <p:spPr>
          <a:xfrm rot="-3600000">
            <a:off x="4134182" y="2830914"/>
            <a:ext cx="360000" cy="3600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feil nach rechts 29"/>
          <p:cNvSpPr/>
          <p:nvPr/>
        </p:nvSpPr>
        <p:spPr>
          <a:xfrm>
            <a:off x="4728852" y="3571888"/>
            <a:ext cx="360000" cy="3600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feil nach rechts 30"/>
          <p:cNvSpPr/>
          <p:nvPr/>
        </p:nvSpPr>
        <p:spPr>
          <a:xfrm rot="-7200000">
            <a:off x="5325957" y="2880891"/>
            <a:ext cx="360000" cy="3600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feil nach rechts 31"/>
          <p:cNvSpPr/>
          <p:nvPr/>
        </p:nvSpPr>
        <p:spPr>
          <a:xfrm rot="3600000">
            <a:off x="5082219" y="3062837"/>
            <a:ext cx="360000" cy="3600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C:\Users\boog85\AppData\Local\Microsoft\Windows\Temporary Internet Files\Content.IE5\4N70GA7V\220px-Terril_Loos-en-Gohelle_2006-01-14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296" y="5021520"/>
            <a:ext cx="1683545" cy="11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Pfeil nach rechts 36"/>
          <p:cNvSpPr/>
          <p:nvPr/>
        </p:nvSpPr>
        <p:spPr>
          <a:xfrm rot="3600000" flipV="1">
            <a:off x="4133829" y="4430989"/>
            <a:ext cx="360000" cy="3600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feil nach rechts 37"/>
          <p:cNvSpPr/>
          <p:nvPr/>
        </p:nvSpPr>
        <p:spPr>
          <a:xfrm rot="7200000" flipV="1">
            <a:off x="5325604" y="4430989"/>
            <a:ext cx="360000" cy="3600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feil nach rechts 38"/>
          <p:cNvSpPr/>
          <p:nvPr/>
        </p:nvSpPr>
        <p:spPr>
          <a:xfrm>
            <a:off x="7416296" y="1975405"/>
            <a:ext cx="360000" cy="360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nhaltsplatzhalter 2"/>
          <p:cNvSpPr txBox="1">
            <a:spLocks/>
          </p:cNvSpPr>
          <p:nvPr/>
        </p:nvSpPr>
        <p:spPr>
          <a:xfrm>
            <a:off x="1742102" y="1157900"/>
            <a:ext cx="3684931" cy="57191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Flächennutzung</a:t>
            </a:r>
            <a:endParaRPr lang="en-US" dirty="0" smtClean="0"/>
          </a:p>
        </p:txBody>
      </p:sp>
      <p:sp>
        <p:nvSpPr>
          <p:cNvPr id="41" name="Pfeil nach rechts 40"/>
          <p:cNvSpPr/>
          <p:nvPr/>
        </p:nvSpPr>
        <p:spPr>
          <a:xfrm rot="3600000">
            <a:off x="3210011" y="2830916"/>
            <a:ext cx="360000" cy="3600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433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7" grpId="0" animBg="1"/>
      <p:bldP spid="38" grpId="0" animBg="1"/>
      <p:bldP spid="39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 </a:t>
            </a:r>
            <a:r>
              <a:rPr lang="en-US" dirty="0" err="1" smtClean="0"/>
              <a:t>Weg</a:t>
            </a:r>
            <a:r>
              <a:rPr lang="en-US" dirty="0" smtClean="0"/>
              <a:t> der </a:t>
            </a:r>
            <a:r>
              <a:rPr lang="en-US" dirty="0" err="1" smtClean="0"/>
              <a:t>Rohstoffe</a:t>
            </a:r>
            <a:endParaRPr lang="en-US" dirty="0"/>
          </a:p>
        </p:txBody>
      </p:sp>
      <p:sp>
        <p:nvSpPr>
          <p:cNvPr id="5" name="Ellipse 4"/>
          <p:cNvSpPr/>
          <p:nvPr/>
        </p:nvSpPr>
        <p:spPr>
          <a:xfrm>
            <a:off x="3265127" y="1718518"/>
            <a:ext cx="2088232" cy="18722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Geo-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sphäre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6084168" y="692696"/>
            <a:ext cx="2088232" cy="18722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Techno-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sphäre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C:\Users\boog85\AppData\Local\Microsoft\Windows\Temporary Internet Files\Content.IE5\9WJYYHJE\Recycle001.svg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024" y="3603848"/>
            <a:ext cx="1062520" cy="106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feil nach rechts 10"/>
          <p:cNvSpPr/>
          <p:nvPr/>
        </p:nvSpPr>
        <p:spPr>
          <a:xfrm rot="19974651">
            <a:off x="5274977" y="1759136"/>
            <a:ext cx="792088" cy="46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feil nach rechts 11"/>
          <p:cNvSpPr/>
          <p:nvPr/>
        </p:nvSpPr>
        <p:spPr>
          <a:xfrm rot="16200000">
            <a:off x="6542582" y="2972264"/>
            <a:ext cx="792088" cy="231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feil nach rechts 12"/>
          <p:cNvSpPr/>
          <p:nvPr/>
        </p:nvSpPr>
        <p:spPr>
          <a:xfrm rot="5400000">
            <a:off x="6958123" y="2909528"/>
            <a:ext cx="792088" cy="46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feil nach rechts 13"/>
          <p:cNvSpPr/>
          <p:nvPr/>
        </p:nvSpPr>
        <p:spPr>
          <a:xfrm rot="12732891">
            <a:off x="5358620" y="3543672"/>
            <a:ext cx="792088" cy="204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feil nach rechts 15"/>
          <p:cNvSpPr/>
          <p:nvPr/>
        </p:nvSpPr>
        <p:spPr>
          <a:xfrm rot="2034872">
            <a:off x="5541260" y="3436360"/>
            <a:ext cx="792088" cy="1024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Gerade Verbindung mit Pfeil 17"/>
          <p:cNvCxnSpPr/>
          <p:nvPr/>
        </p:nvCxnSpPr>
        <p:spPr>
          <a:xfrm>
            <a:off x="467544" y="6021288"/>
            <a:ext cx="3979969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ihandform 19"/>
          <p:cNvSpPr/>
          <p:nvPr/>
        </p:nvSpPr>
        <p:spPr>
          <a:xfrm>
            <a:off x="728663" y="5357813"/>
            <a:ext cx="3243262" cy="657225"/>
          </a:xfrm>
          <a:custGeom>
            <a:avLst/>
            <a:gdLst>
              <a:gd name="connsiteX0" fmla="*/ 0 w 3243262"/>
              <a:gd name="connsiteY0" fmla="*/ 657225 h 657225"/>
              <a:gd name="connsiteX1" fmla="*/ 400050 w 3243262"/>
              <a:gd name="connsiteY1" fmla="*/ 514350 h 657225"/>
              <a:gd name="connsiteX2" fmla="*/ 985837 w 3243262"/>
              <a:gd name="connsiteY2" fmla="*/ 85725 h 657225"/>
              <a:gd name="connsiteX3" fmla="*/ 3243262 w 3243262"/>
              <a:gd name="connsiteY3" fmla="*/ 0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262" h="657225">
                <a:moveTo>
                  <a:pt x="0" y="657225"/>
                </a:moveTo>
                <a:cubicBezTo>
                  <a:pt x="117872" y="633412"/>
                  <a:pt x="235744" y="609600"/>
                  <a:pt x="400050" y="514350"/>
                </a:cubicBezTo>
                <a:cubicBezTo>
                  <a:pt x="564356" y="419100"/>
                  <a:pt x="511968" y="171450"/>
                  <a:pt x="985837" y="85725"/>
                </a:cubicBezTo>
                <a:cubicBezTo>
                  <a:pt x="1459706" y="0"/>
                  <a:pt x="2351484" y="0"/>
                  <a:pt x="324326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Gerade Verbindung mit Pfeil 21"/>
          <p:cNvCxnSpPr/>
          <p:nvPr/>
        </p:nvCxnSpPr>
        <p:spPr>
          <a:xfrm>
            <a:off x="3215456" y="5357813"/>
            <a:ext cx="0" cy="657225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3255853" y="5455592"/>
            <a:ext cx="3897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Arial" pitchFamily="34" charset="0"/>
                <a:cs typeface="Arial" pitchFamily="34" charset="0"/>
              </a:rPr>
              <a:t>in Technosphäre gebunden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Gerade Verbindung mit Pfeil 24"/>
          <p:cNvCxnSpPr/>
          <p:nvPr/>
        </p:nvCxnSpPr>
        <p:spPr>
          <a:xfrm>
            <a:off x="2771800" y="5805264"/>
            <a:ext cx="0" cy="216024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2767062" y="5357813"/>
            <a:ext cx="4738" cy="447451"/>
          </a:xfrm>
          <a:prstGeom prst="straightConnector1">
            <a:avLst/>
          </a:prstGeom>
          <a:ln w="254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1517569" y="4782343"/>
            <a:ext cx="152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Recycling</a:t>
            </a:r>
            <a:endParaRPr lang="en-US" sz="24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1331640" y="5613319"/>
            <a:ext cx="1297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Verluste</a:t>
            </a:r>
            <a:endParaRPr lang="en-US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" name="Gerade Verbindung mit Pfeil 30"/>
          <p:cNvCxnSpPr/>
          <p:nvPr/>
        </p:nvCxnSpPr>
        <p:spPr>
          <a:xfrm flipV="1">
            <a:off x="467544" y="4191365"/>
            <a:ext cx="0" cy="182367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>
            <a:off x="3999382" y="6074984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Arial" pitchFamily="34" charset="0"/>
                <a:cs typeface="Arial" pitchFamily="34" charset="0"/>
              </a:rPr>
              <a:t>Zeit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204055" y="3582277"/>
            <a:ext cx="3552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Arial" pitchFamily="34" charset="0"/>
                <a:cs typeface="Arial" pitchFamily="34" charset="0"/>
              </a:rPr>
              <a:t>Menge in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Technosphere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Freihandform 34"/>
          <p:cNvSpPr/>
          <p:nvPr/>
        </p:nvSpPr>
        <p:spPr>
          <a:xfrm>
            <a:off x="742950" y="4714875"/>
            <a:ext cx="3114675" cy="1285875"/>
          </a:xfrm>
          <a:custGeom>
            <a:avLst/>
            <a:gdLst>
              <a:gd name="connsiteX0" fmla="*/ 0 w 3114675"/>
              <a:gd name="connsiteY0" fmla="*/ 1285875 h 1285875"/>
              <a:gd name="connsiteX1" fmla="*/ 428625 w 3114675"/>
              <a:gd name="connsiteY1" fmla="*/ 1157288 h 1285875"/>
              <a:gd name="connsiteX2" fmla="*/ 828675 w 3114675"/>
              <a:gd name="connsiteY2" fmla="*/ 585788 h 1285875"/>
              <a:gd name="connsiteX3" fmla="*/ 3114675 w 3114675"/>
              <a:gd name="connsiteY3" fmla="*/ 0 h 12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4675" h="1285875">
                <a:moveTo>
                  <a:pt x="0" y="1285875"/>
                </a:moveTo>
                <a:cubicBezTo>
                  <a:pt x="145256" y="1279922"/>
                  <a:pt x="290513" y="1273969"/>
                  <a:pt x="428625" y="1157288"/>
                </a:cubicBezTo>
                <a:cubicBezTo>
                  <a:pt x="566738" y="1040607"/>
                  <a:pt x="381000" y="778669"/>
                  <a:pt x="828675" y="585788"/>
                </a:cubicBezTo>
                <a:cubicBezTo>
                  <a:pt x="1276350" y="392907"/>
                  <a:pt x="2195512" y="196453"/>
                  <a:pt x="3114675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958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  <p:bldP spid="28" grpId="0"/>
      <p:bldP spid="29" grpId="0"/>
      <p:bldP spid="32" grpId="0"/>
      <p:bldP spid="33" grpId="0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Für Rohstoffe ist Energie oft chemisch/</a:t>
            </a:r>
            <a:r>
              <a:rPr lang="de-DE" dirty="0" err="1" smtClean="0"/>
              <a:t>entropisch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67545" y="1052736"/>
                <a:ext cx="8352928" cy="1692275"/>
              </a:xfrm>
            </p:spPr>
            <p:txBody>
              <a:bodyPr/>
              <a:lstStyle/>
              <a:p>
                <a:r>
                  <a:rPr lang="de-DE" dirty="0" smtClean="0"/>
                  <a:t>Aufbereitung sortiert Material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⇒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de-DE" dirty="0" smtClean="0"/>
                  <a:t>Entropie wird reduziert</a:t>
                </a:r>
              </a:p>
              <a:p>
                <a:pPr lvl="1"/>
                <a:r>
                  <a:rPr lang="de-DE" dirty="0" smtClean="0"/>
                  <a:t>irgendwo muss Entropie erhöht werden</a:t>
                </a:r>
              </a:p>
              <a:p>
                <a:r>
                  <a:rPr lang="de-DE" dirty="0" smtClean="0"/>
                  <a:t>Energiezuführung oft chemisch</a:t>
                </a:r>
              </a:p>
              <a:p>
                <a:pPr lvl="1"/>
                <a:r>
                  <a:rPr lang="de-DE" dirty="0" smtClean="0"/>
                  <a:t>Säuren </a:t>
                </a:r>
              </a:p>
              <a:p>
                <a:pPr lvl="1"/>
                <a:r>
                  <a:rPr lang="de-DE" dirty="0" smtClean="0"/>
                  <a:t>Reduktionsmittel</a:t>
                </a:r>
              </a:p>
              <a:p>
                <a:pPr lvl="1"/>
                <a:r>
                  <a:rPr lang="de-DE" dirty="0" smtClean="0"/>
                  <a:t>…</a:t>
                </a:r>
              </a:p>
              <a:p>
                <a:r>
                  <a:rPr lang="de-DE" dirty="0" smtClean="0"/>
                  <a:t>Entropie wir abgeführt</a:t>
                </a:r>
              </a:p>
              <a:p>
                <a:pPr lvl="1"/>
                <a:r>
                  <a:rPr lang="de-DE" dirty="0" smtClean="0"/>
                  <a:t>Waschwasser</a:t>
                </a:r>
              </a:p>
              <a:p>
                <a:pPr lvl="1"/>
                <a:r>
                  <a:rPr lang="de-DE" dirty="0" smtClean="0"/>
                  <a:t>Salze</a:t>
                </a:r>
              </a:p>
              <a:p>
                <a:pPr lvl="1"/>
                <a:r>
                  <a:rPr lang="de-DE" dirty="0" smtClean="0"/>
                  <a:t>Schlacken</a:t>
                </a:r>
              </a:p>
              <a:p>
                <a:r>
                  <a:rPr lang="de-DE" dirty="0" smtClean="0"/>
                  <a:t>Entropie wird erzeugt</a:t>
                </a:r>
              </a:p>
              <a:p>
                <a:pPr lvl="1"/>
                <a:r>
                  <a:rPr lang="de-DE" dirty="0" smtClean="0"/>
                  <a:t>Exotherme Reaktionen als Treiber, chemische Energie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/>
                      </a:rPr>
                      <m:t> </m:t>
                    </m:r>
                    <m:r>
                      <a:rPr lang="de-DE" b="0" i="1" smtClean="0">
                        <a:latin typeface="Cambria Math"/>
                      </a:rPr>
                      <m:t>→</m:t>
                    </m:r>
                  </m:oMath>
                </a14:m>
                <a:r>
                  <a:rPr lang="de-DE" dirty="0" smtClean="0"/>
                  <a:t> Wärme</a:t>
                </a:r>
                <a:endParaRPr lang="de-DE" dirty="0"/>
              </a:p>
              <a:p>
                <a:pPr lvl="1"/>
                <a:r>
                  <a:rPr lang="de-DE" dirty="0" smtClean="0"/>
                  <a:t>Materialien werden gemischt</a:t>
                </a:r>
              </a:p>
              <a:p>
                <a:pPr lvl="1"/>
                <a:r>
                  <a:rPr lang="de-DE" dirty="0" smtClean="0"/>
                  <a:t>es wird geheizt, oft chemisch oder elektrisch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5" y="1052736"/>
                <a:ext cx="8352928" cy="1692275"/>
              </a:xfrm>
              <a:blipFill rotWithShape="1">
                <a:blip r:embed="rId2"/>
                <a:stretch>
                  <a:fillRect l="-657" t="-1444" b="-18917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615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Entropie</a:t>
            </a:r>
            <a:r>
              <a:rPr lang="en-US" dirty="0" smtClean="0"/>
              <a:t> </a:t>
            </a:r>
            <a:r>
              <a:rPr lang="en-US" dirty="0" err="1" smtClean="0"/>
              <a:t>bleibt</a:t>
            </a:r>
            <a:r>
              <a:rPr lang="en-US" dirty="0" smtClean="0"/>
              <a:t> </a:t>
            </a:r>
            <a:r>
              <a:rPr lang="en-US" dirty="0" err="1" smtClean="0"/>
              <a:t>nicht</a:t>
            </a:r>
            <a:r>
              <a:rPr lang="en-US" dirty="0" smtClean="0"/>
              <a:t> </a:t>
            </a:r>
            <a:r>
              <a:rPr lang="en-US" dirty="0" err="1" smtClean="0"/>
              <a:t>konstant</a:t>
            </a:r>
            <a:endParaRPr lang="en-US" dirty="0"/>
          </a:p>
        </p:txBody>
      </p:sp>
      <p:sp>
        <p:nvSpPr>
          <p:cNvPr id="5" name="Ellipse 4"/>
          <p:cNvSpPr/>
          <p:nvPr/>
        </p:nvSpPr>
        <p:spPr>
          <a:xfrm>
            <a:off x="3190908" y="2497374"/>
            <a:ext cx="2088232" cy="18722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Geo-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sphäre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6009949" y="1471552"/>
            <a:ext cx="2088232" cy="18722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Techno-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sphäre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C:\Users\boog85\AppData\Local\Microsoft\Windows\Temporary Internet Files\Content.IE5\9WJYYHJE\Recycle001.svg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805" y="4382704"/>
            <a:ext cx="1062520" cy="106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feil nach rechts 10"/>
          <p:cNvSpPr/>
          <p:nvPr/>
        </p:nvSpPr>
        <p:spPr>
          <a:xfrm rot="19974651">
            <a:off x="5200758" y="2537992"/>
            <a:ext cx="792088" cy="46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feil nach rechts 11"/>
          <p:cNvSpPr/>
          <p:nvPr/>
        </p:nvSpPr>
        <p:spPr>
          <a:xfrm rot="16200000">
            <a:off x="6468363" y="3751120"/>
            <a:ext cx="792088" cy="231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feil nach rechts 12"/>
          <p:cNvSpPr/>
          <p:nvPr/>
        </p:nvSpPr>
        <p:spPr>
          <a:xfrm rot="5400000">
            <a:off x="6883904" y="3688384"/>
            <a:ext cx="792088" cy="46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feil nach rechts 13"/>
          <p:cNvSpPr/>
          <p:nvPr/>
        </p:nvSpPr>
        <p:spPr>
          <a:xfrm rot="12732891">
            <a:off x="5284401" y="4322528"/>
            <a:ext cx="792088" cy="204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feil nach rechts 15"/>
          <p:cNvSpPr/>
          <p:nvPr/>
        </p:nvSpPr>
        <p:spPr>
          <a:xfrm rot="2034872">
            <a:off x="5467041" y="4215216"/>
            <a:ext cx="792088" cy="1024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4839563" y="2278001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+H</a:t>
            </a:r>
            <a:endParaRPr lang="en-US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5483122" y="2035709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+H</a:t>
            </a:r>
            <a:endParaRPr lang="en-US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585380" y="3292947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+H</a:t>
            </a:r>
            <a:endParaRPr lang="en-US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7585380" y="5214391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+H</a:t>
            </a:r>
            <a:endParaRPr lang="en-US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5836560" y="3754612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+H</a:t>
            </a:r>
            <a:endParaRPr lang="en-US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5093425" y="4683131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+H</a:t>
            </a:r>
            <a:endParaRPr lang="en-US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323528" y="1008953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+H</a:t>
            </a:r>
            <a:endParaRPr lang="en-US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965739" y="1008953"/>
            <a:ext cx="2906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latin typeface="Arial" pitchFamily="34" charset="0"/>
                <a:cs typeface="Arial" pitchFamily="34" charset="0"/>
              </a:rPr>
              <a:t>I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ncrease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entropie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0" y="2974972"/>
            <a:ext cx="51379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rimary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Metallurgy</a:t>
            </a:r>
            <a:endParaRPr lang="de-DE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Arial" pitchFamily="34" charset="0"/>
                <a:cs typeface="Arial" pitchFamily="34" charset="0"/>
              </a:rPr>
              <a:t>m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anufactoring</a:t>
            </a:r>
            <a:endParaRPr lang="de-DE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mixture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waste</a:t>
            </a:r>
            <a:endParaRPr lang="de-DE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recycling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metalurgy</a:t>
            </a:r>
            <a:endParaRPr lang="de-DE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process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chemical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production</a:t>
            </a:r>
            <a:endParaRPr lang="de-DE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wasting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unrecoverable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material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9320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7" grpId="0"/>
      <p:bldP spid="30" grpId="0"/>
      <p:bldP spid="34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Helmholtz Institut Freiberg für Ressourcentechnologie</a:t>
            </a:r>
            <a:endParaRPr lang="de-DE" dirty="0"/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GB" altLang="de-DE" sz="2000" dirty="0" smtClean="0"/>
              <a:t>HIF: Research along the whole Value Chain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16114" y="783770"/>
            <a:ext cx="8882743" cy="5689600"/>
            <a:chOff x="116114" y="711200"/>
            <a:chExt cx="8882743" cy="5689600"/>
          </a:xfrm>
        </p:grpSpPr>
        <p:sp>
          <p:nvSpPr>
            <p:cNvPr id="9234" name="Textfeld 80"/>
            <p:cNvSpPr txBox="1">
              <a:spLocks noChangeArrowheads="1"/>
            </p:cNvSpPr>
            <p:nvPr/>
          </p:nvSpPr>
          <p:spPr bwMode="auto">
            <a:xfrm>
              <a:off x="6121840" y="735508"/>
              <a:ext cx="11528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de-DE" altLang="de-DE" sz="1600" b="1" dirty="0" smtClean="0">
                  <a:solidFill>
                    <a:prstClr val="black"/>
                  </a:solidFill>
                  <a:latin typeface="Arial" charset="0"/>
                </a:rPr>
                <a:t>Recycling</a:t>
              </a:r>
              <a:endParaRPr lang="de-DE" altLang="de-DE" sz="1600" b="1" dirty="0">
                <a:solidFill>
                  <a:prstClr val="black"/>
                </a:solidFill>
                <a:latin typeface="Arial" charset="0"/>
              </a:endParaRPr>
            </a:p>
          </p:txBody>
        </p:sp>
        <p:cxnSp>
          <p:nvCxnSpPr>
            <p:cNvPr id="4" name="Curved Connector 3"/>
            <p:cNvCxnSpPr/>
            <p:nvPr/>
          </p:nvCxnSpPr>
          <p:spPr>
            <a:xfrm flipV="1">
              <a:off x="191851" y="1351890"/>
              <a:ext cx="8745611" cy="4352224"/>
            </a:xfrm>
            <a:prstGeom prst="curvedConnector3">
              <a:avLst>
                <a:gd name="adj1" fmla="val 50000"/>
              </a:avLst>
            </a:prstGeom>
            <a:ln w="47625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ounded Rectangle 6"/>
            <p:cNvSpPr/>
            <p:nvPr/>
          </p:nvSpPr>
          <p:spPr>
            <a:xfrm>
              <a:off x="116114" y="717550"/>
              <a:ext cx="8882743" cy="5683250"/>
            </a:xfrm>
            <a:prstGeom prst="roundRect">
              <a:avLst/>
            </a:prstGeom>
            <a:noFill/>
            <a:ln w="476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19"/>
            <p:cNvSpPr>
              <a:spLocks noChangeArrowheads="1"/>
            </p:cNvSpPr>
            <p:nvPr/>
          </p:nvSpPr>
          <p:spPr bwMode="auto">
            <a:xfrm>
              <a:off x="123161" y="719834"/>
              <a:ext cx="1295400" cy="1295400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31750">
              <a:solidFill>
                <a:schemeClr val="accent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de-DE" sz="16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9" name="Textfeld 78"/>
            <p:cNvSpPr txBox="1">
              <a:spLocks noChangeArrowheads="1"/>
            </p:cNvSpPr>
            <p:nvPr/>
          </p:nvSpPr>
          <p:spPr bwMode="auto">
            <a:xfrm>
              <a:off x="1424586" y="1166039"/>
              <a:ext cx="10967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de-DE" altLang="de-DE" sz="1600" b="1" dirty="0" smtClean="0">
                  <a:solidFill>
                    <a:prstClr val="black"/>
                  </a:solidFill>
                  <a:latin typeface="Arial" charset="0"/>
                </a:rPr>
                <a:t>Analytics</a:t>
              </a:r>
              <a:endParaRPr lang="de-DE" altLang="de-DE" sz="1600" b="1" dirty="0">
                <a:solidFill>
                  <a:prstClr val="black"/>
                </a:solidFill>
                <a:latin typeface="Arial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1590903" y="711200"/>
              <a:ext cx="1309460" cy="1"/>
            </a:xfrm>
            <a:prstGeom prst="straightConnector1">
              <a:avLst/>
            </a:prstGeom>
            <a:ln w="31750">
              <a:solidFill>
                <a:schemeClr val="accent6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6019800" y="6397625"/>
              <a:ext cx="1309460" cy="1"/>
            </a:xfrm>
            <a:prstGeom prst="straightConnector1">
              <a:avLst/>
            </a:prstGeom>
            <a:ln w="31750">
              <a:solidFill>
                <a:schemeClr val="accent6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19"/>
            <p:cNvSpPr>
              <a:spLocks noChangeArrowheads="1"/>
            </p:cNvSpPr>
            <p:nvPr/>
          </p:nvSpPr>
          <p:spPr bwMode="auto">
            <a:xfrm>
              <a:off x="7697831" y="5100762"/>
              <a:ext cx="1295400" cy="1295400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31750">
              <a:solidFill>
                <a:schemeClr val="accent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de-DE" sz="16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3" name="Oval 19"/>
            <p:cNvSpPr>
              <a:spLocks noChangeArrowheads="1"/>
            </p:cNvSpPr>
            <p:nvPr/>
          </p:nvSpPr>
          <p:spPr bwMode="auto">
            <a:xfrm>
              <a:off x="5522005" y="1351890"/>
              <a:ext cx="1295400" cy="1295400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31750">
              <a:solidFill>
                <a:srgbClr val="00589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de-DE" sz="16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4" name="Oval 19"/>
            <p:cNvSpPr>
              <a:spLocks noChangeArrowheads="1"/>
            </p:cNvSpPr>
            <p:nvPr/>
          </p:nvSpPr>
          <p:spPr bwMode="auto">
            <a:xfrm>
              <a:off x="4240913" y="2263650"/>
              <a:ext cx="1295400" cy="1295400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31750">
              <a:solidFill>
                <a:srgbClr val="00589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de-DE" sz="16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237" name="Oval 27"/>
            <p:cNvSpPr>
              <a:spLocks noChangeArrowheads="1"/>
            </p:cNvSpPr>
            <p:nvPr/>
          </p:nvSpPr>
          <p:spPr bwMode="auto">
            <a:xfrm>
              <a:off x="3576638" y="3649549"/>
              <a:ext cx="1295400" cy="1295400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 w="31750">
              <a:solidFill>
                <a:srgbClr val="00589C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de-DE" altLang="de-DE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670605" y="4930775"/>
              <a:ext cx="1295400" cy="1295400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 w="31750">
              <a:solidFill>
                <a:srgbClr val="00589C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de-DE" altLang="de-DE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6" name="Oval 19"/>
            <p:cNvSpPr>
              <a:spLocks noChangeArrowheads="1"/>
            </p:cNvSpPr>
            <p:nvPr/>
          </p:nvSpPr>
          <p:spPr bwMode="auto">
            <a:xfrm>
              <a:off x="7004731" y="840715"/>
              <a:ext cx="1295400" cy="1295400"/>
            </a:xfrm>
            <a:prstGeom prst="ellipse">
              <a:avLst/>
            </a:prstGeom>
            <a:blipFill>
              <a:blip r:embed="rId8"/>
              <a:stretch>
                <a:fillRect/>
              </a:stretch>
            </a:blipFill>
            <a:ln w="31750">
              <a:solidFill>
                <a:srgbClr val="00589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de-DE" sz="16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2245633" y="4468812"/>
              <a:ext cx="1295400" cy="1295400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 w="31750">
              <a:solidFill>
                <a:srgbClr val="00589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de-DE" sz="16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8" name="Textfeld 78"/>
            <p:cNvSpPr txBox="1">
              <a:spLocks noChangeArrowheads="1"/>
            </p:cNvSpPr>
            <p:nvPr/>
          </p:nvSpPr>
          <p:spPr bwMode="auto">
            <a:xfrm>
              <a:off x="191851" y="4592221"/>
              <a:ext cx="13131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de-DE" altLang="de-DE" sz="1600" b="1" dirty="0" smtClean="0">
                  <a:solidFill>
                    <a:prstClr val="black"/>
                  </a:solidFill>
                  <a:latin typeface="Arial" charset="0"/>
                </a:rPr>
                <a:t>Exploration</a:t>
              </a:r>
              <a:endParaRPr lang="de-DE" altLang="de-DE" sz="1600" b="1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9" name="Textfeld 78"/>
            <p:cNvSpPr txBox="1">
              <a:spLocks noChangeArrowheads="1"/>
            </p:cNvSpPr>
            <p:nvPr/>
          </p:nvSpPr>
          <p:spPr bwMode="auto">
            <a:xfrm>
              <a:off x="1877003" y="4214124"/>
              <a:ext cx="84670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de-DE" altLang="de-DE" sz="1600" b="1" dirty="0" smtClean="0">
                  <a:solidFill>
                    <a:prstClr val="black"/>
                  </a:solidFill>
                  <a:latin typeface="Arial" charset="0"/>
                </a:rPr>
                <a:t>Mining</a:t>
              </a:r>
              <a:endParaRPr lang="de-DE" altLang="de-DE" sz="1600" b="1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0" name="Textfeld 78"/>
            <p:cNvSpPr txBox="1">
              <a:spLocks noChangeArrowheads="1"/>
            </p:cNvSpPr>
            <p:nvPr/>
          </p:nvSpPr>
          <p:spPr bwMode="auto">
            <a:xfrm>
              <a:off x="5070766" y="5553035"/>
              <a:ext cx="270757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e-DE" sz="1600" b="1" dirty="0" smtClean="0">
                  <a:solidFill>
                    <a:prstClr val="black"/>
                  </a:solidFill>
                  <a:latin typeface="Arial" charset="0"/>
                </a:rPr>
                <a:t>Modelling and Evaluation</a:t>
              </a:r>
              <a:endParaRPr lang="en-GB" altLang="de-DE" sz="1600" b="1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1" name="Textfeld 78"/>
            <p:cNvSpPr txBox="1">
              <a:spLocks noChangeArrowheads="1"/>
            </p:cNvSpPr>
            <p:nvPr/>
          </p:nvSpPr>
          <p:spPr bwMode="auto">
            <a:xfrm>
              <a:off x="2625843" y="3480272"/>
              <a:ext cx="128913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de-DE" altLang="de-DE" sz="1600" b="1" dirty="0" smtClean="0">
                  <a:solidFill>
                    <a:prstClr val="black"/>
                  </a:solidFill>
                  <a:latin typeface="Arial" charset="0"/>
                </a:rPr>
                <a:t>Processing</a:t>
              </a:r>
              <a:endParaRPr lang="de-DE" altLang="de-DE" sz="1600" b="1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2" name="Textfeld 78"/>
            <p:cNvSpPr txBox="1">
              <a:spLocks noChangeArrowheads="1"/>
            </p:cNvSpPr>
            <p:nvPr/>
          </p:nvSpPr>
          <p:spPr bwMode="auto">
            <a:xfrm>
              <a:off x="3000241" y="2136115"/>
              <a:ext cx="166584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de-DE" altLang="de-DE" sz="1600" b="1" dirty="0">
                  <a:solidFill>
                    <a:prstClr val="black"/>
                  </a:solidFill>
                  <a:latin typeface="Arial" charset="0"/>
                </a:rPr>
                <a:t>Biotechnology </a:t>
              </a:r>
            </a:p>
          </p:txBody>
        </p:sp>
        <p:sp>
          <p:nvSpPr>
            <p:cNvPr id="53" name="Textfeld 78"/>
            <p:cNvSpPr txBox="1">
              <a:spLocks noChangeArrowheads="1"/>
            </p:cNvSpPr>
            <p:nvPr/>
          </p:nvSpPr>
          <p:spPr bwMode="auto">
            <a:xfrm>
              <a:off x="4643461" y="1184098"/>
              <a:ext cx="12219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de-DE" sz="1600" b="1" dirty="0" smtClean="0">
                  <a:solidFill>
                    <a:prstClr val="black"/>
                  </a:solidFill>
                  <a:latin typeface="Arial" charset="0"/>
                </a:rPr>
                <a:t>Metallurgy </a:t>
              </a:r>
              <a:endParaRPr lang="en-GB" altLang="de-DE" sz="1600" b="1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0794" y="2354468"/>
              <a:ext cx="2305050" cy="738664"/>
            </a:xfrm>
            <a:prstGeom prst="rect">
              <a:avLst/>
            </a:prstGeom>
            <a:noFill/>
            <a:ln>
              <a:solidFill>
                <a:srgbClr val="00589C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Applied </a:t>
              </a:r>
              <a:r>
                <a:rPr lang="en-GB" sz="1400" dirty="0" smtClean="0"/>
                <a:t>Sciences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Earth Sciences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Environmental </a:t>
              </a:r>
              <a:r>
                <a:rPr lang="en-GB" sz="1400" dirty="0" smtClean="0"/>
                <a:t>Science</a:t>
              </a:r>
              <a:endParaRPr lang="en-GB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274720" y="4047426"/>
              <a:ext cx="1477890" cy="738664"/>
            </a:xfrm>
            <a:prstGeom prst="rect">
              <a:avLst/>
            </a:prstGeom>
            <a:noFill/>
            <a:ln>
              <a:solidFill>
                <a:srgbClr val="00589C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 smtClean="0"/>
                <a:t>Economics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 smtClean="0"/>
                <a:t>Mathematics</a:t>
              </a:r>
              <a:endParaRPr lang="en-GB" sz="1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 smtClean="0"/>
                <a:t>Stochastics</a:t>
              </a:r>
              <a:endParaRPr lang="en-GB" sz="1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274720" y="2446377"/>
              <a:ext cx="1477890" cy="307777"/>
            </a:xfrm>
            <a:prstGeom prst="rect">
              <a:avLst/>
            </a:prstGeom>
            <a:noFill/>
            <a:ln>
              <a:solidFill>
                <a:srgbClr val="00589C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 smtClean="0"/>
                <a:t>Engineering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3197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Aufwand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99792" y="476672"/>
            <a:ext cx="8352928" cy="223224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err="1" smtClean="0"/>
              <a:t>Jeder</a:t>
            </a:r>
            <a:r>
              <a:rPr lang="en-US" sz="2400" dirty="0" smtClean="0"/>
              <a:t> </a:t>
            </a:r>
            <a:r>
              <a:rPr lang="en-US" sz="2400" dirty="0" err="1" smtClean="0"/>
              <a:t>Rohstoff</a:t>
            </a:r>
            <a:r>
              <a:rPr lang="en-US" sz="2400" dirty="0" smtClean="0"/>
              <a:t> </a:t>
            </a:r>
            <a:r>
              <a:rPr lang="en-US" sz="2400" dirty="0" err="1" smtClean="0"/>
              <a:t>erfordert</a:t>
            </a:r>
            <a:r>
              <a:rPr lang="en-US" sz="2400" dirty="0" smtClean="0"/>
              <a:t>:</a:t>
            </a:r>
          </a:p>
          <a:p>
            <a:r>
              <a:rPr lang="en-US" sz="2400" dirty="0" err="1" smtClean="0">
                <a:solidFill>
                  <a:srgbClr val="00B050"/>
                </a:solidFill>
              </a:rPr>
              <a:t>Arbeitskraft</a:t>
            </a:r>
            <a:endParaRPr lang="en-US" sz="2400" dirty="0" smtClean="0">
              <a:solidFill>
                <a:srgbClr val="00B05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</a:rPr>
              <a:t>Energie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/ </a:t>
            </a:r>
            <a:r>
              <a:rPr lang="en-US" sz="2400" dirty="0" err="1" smtClean="0">
                <a:solidFill>
                  <a:srgbClr val="FF0000"/>
                </a:solidFill>
              </a:rPr>
              <a:t>Exergie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Rohstoffe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/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Ordnung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Gerade Verbindung mit Pfeil 4"/>
          <p:cNvCxnSpPr/>
          <p:nvPr/>
        </p:nvCxnSpPr>
        <p:spPr>
          <a:xfrm>
            <a:off x="2339752" y="5589240"/>
            <a:ext cx="58326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 flipV="1">
            <a:off x="2339752" y="3212976"/>
            <a:ext cx="0" cy="23762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3883129" y="5775533"/>
            <a:ext cx="2993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Angeforderte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Menge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29893" y="4170275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Aufwand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ihandform 11"/>
          <p:cNvSpPr/>
          <p:nvPr/>
        </p:nvSpPr>
        <p:spPr>
          <a:xfrm>
            <a:off x="2339163" y="3338623"/>
            <a:ext cx="4897134" cy="2254103"/>
          </a:xfrm>
          <a:custGeom>
            <a:avLst/>
            <a:gdLst>
              <a:gd name="connsiteX0" fmla="*/ 0 w 4338084"/>
              <a:gd name="connsiteY0" fmla="*/ 2254103 h 2254103"/>
              <a:gd name="connsiteX1" fmla="*/ 2169042 w 4338084"/>
              <a:gd name="connsiteY1" fmla="*/ 1786270 h 2254103"/>
              <a:gd name="connsiteX2" fmla="*/ 3678865 w 4338084"/>
              <a:gd name="connsiteY2" fmla="*/ 978196 h 2254103"/>
              <a:gd name="connsiteX3" fmla="*/ 4338084 w 4338084"/>
              <a:gd name="connsiteY3" fmla="*/ 0 h 225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8084" h="2254103">
                <a:moveTo>
                  <a:pt x="0" y="2254103"/>
                </a:moveTo>
                <a:cubicBezTo>
                  <a:pt x="777949" y="2126512"/>
                  <a:pt x="1555898" y="1998921"/>
                  <a:pt x="2169042" y="1786270"/>
                </a:cubicBezTo>
                <a:cubicBezTo>
                  <a:pt x="2782186" y="1573619"/>
                  <a:pt x="3317358" y="1275908"/>
                  <a:pt x="3678865" y="978196"/>
                </a:cubicBezTo>
                <a:cubicBezTo>
                  <a:pt x="4040372" y="680484"/>
                  <a:pt x="4189228" y="340242"/>
                  <a:pt x="4338084" y="0"/>
                </a:cubicBezTo>
              </a:path>
            </a:pathLst>
          </a:custGeom>
          <a:noFill/>
          <a:ln w="38100">
            <a:solidFill>
              <a:srgbClr val="CF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F6800"/>
              </a:solidFill>
            </a:endParaRPr>
          </a:p>
        </p:txBody>
      </p:sp>
      <p:sp>
        <p:nvSpPr>
          <p:cNvPr id="13" name="Freihandform 12"/>
          <p:cNvSpPr/>
          <p:nvPr/>
        </p:nvSpPr>
        <p:spPr>
          <a:xfrm flipH="1" flipV="1">
            <a:off x="2349580" y="3789040"/>
            <a:ext cx="5246755" cy="1746768"/>
          </a:xfrm>
          <a:custGeom>
            <a:avLst/>
            <a:gdLst>
              <a:gd name="connsiteX0" fmla="*/ 0 w 4338084"/>
              <a:gd name="connsiteY0" fmla="*/ 2254103 h 2254103"/>
              <a:gd name="connsiteX1" fmla="*/ 2169042 w 4338084"/>
              <a:gd name="connsiteY1" fmla="*/ 1786270 h 2254103"/>
              <a:gd name="connsiteX2" fmla="*/ 3678865 w 4338084"/>
              <a:gd name="connsiteY2" fmla="*/ 978196 h 2254103"/>
              <a:gd name="connsiteX3" fmla="*/ 4338084 w 4338084"/>
              <a:gd name="connsiteY3" fmla="*/ 0 h 225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8084" h="2254103">
                <a:moveTo>
                  <a:pt x="0" y="2254103"/>
                </a:moveTo>
                <a:cubicBezTo>
                  <a:pt x="777949" y="2126512"/>
                  <a:pt x="1555898" y="1998921"/>
                  <a:pt x="2169042" y="1786270"/>
                </a:cubicBezTo>
                <a:cubicBezTo>
                  <a:pt x="2782186" y="1573619"/>
                  <a:pt x="3317358" y="1275908"/>
                  <a:pt x="3678865" y="978196"/>
                </a:cubicBezTo>
                <a:cubicBezTo>
                  <a:pt x="4040372" y="680484"/>
                  <a:pt x="4189228" y="340242"/>
                  <a:pt x="4338084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5" name="Freihandform 14"/>
          <p:cNvSpPr/>
          <p:nvPr/>
        </p:nvSpPr>
        <p:spPr>
          <a:xfrm>
            <a:off x="2339752" y="3335137"/>
            <a:ext cx="4176464" cy="2254103"/>
          </a:xfrm>
          <a:custGeom>
            <a:avLst/>
            <a:gdLst>
              <a:gd name="connsiteX0" fmla="*/ 0 w 4338084"/>
              <a:gd name="connsiteY0" fmla="*/ 2254103 h 2254103"/>
              <a:gd name="connsiteX1" fmla="*/ 2169042 w 4338084"/>
              <a:gd name="connsiteY1" fmla="*/ 1786270 h 2254103"/>
              <a:gd name="connsiteX2" fmla="*/ 3678865 w 4338084"/>
              <a:gd name="connsiteY2" fmla="*/ 978196 h 2254103"/>
              <a:gd name="connsiteX3" fmla="*/ 4338084 w 4338084"/>
              <a:gd name="connsiteY3" fmla="*/ 0 h 2254103"/>
              <a:gd name="connsiteX0" fmla="*/ 0 w 4338084"/>
              <a:gd name="connsiteY0" fmla="*/ 2254103 h 2254103"/>
              <a:gd name="connsiteX1" fmla="*/ 2206717 w 4338084"/>
              <a:gd name="connsiteY1" fmla="*/ 1935126 h 2254103"/>
              <a:gd name="connsiteX2" fmla="*/ 3678865 w 4338084"/>
              <a:gd name="connsiteY2" fmla="*/ 978196 h 2254103"/>
              <a:gd name="connsiteX3" fmla="*/ 4338084 w 4338084"/>
              <a:gd name="connsiteY3" fmla="*/ 0 h 2254103"/>
              <a:gd name="connsiteX0" fmla="*/ 0 w 4338084"/>
              <a:gd name="connsiteY0" fmla="*/ 2254103 h 2254103"/>
              <a:gd name="connsiteX1" fmla="*/ 2206717 w 4338084"/>
              <a:gd name="connsiteY1" fmla="*/ 1935126 h 2254103"/>
              <a:gd name="connsiteX2" fmla="*/ 3829565 w 4338084"/>
              <a:gd name="connsiteY2" fmla="*/ 999461 h 2254103"/>
              <a:gd name="connsiteX3" fmla="*/ 4338084 w 4338084"/>
              <a:gd name="connsiteY3" fmla="*/ 0 h 2254103"/>
              <a:gd name="connsiteX0" fmla="*/ 0 w 4338084"/>
              <a:gd name="connsiteY0" fmla="*/ 2254103 h 2254103"/>
              <a:gd name="connsiteX1" fmla="*/ 2449687 w 4338084"/>
              <a:gd name="connsiteY1" fmla="*/ 2041451 h 2254103"/>
              <a:gd name="connsiteX2" fmla="*/ 3829565 w 4338084"/>
              <a:gd name="connsiteY2" fmla="*/ 999461 h 2254103"/>
              <a:gd name="connsiteX3" fmla="*/ 4338084 w 4338084"/>
              <a:gd name="connsiteY3" fmla="*/ 0 h 2254103"/>
              <a:gd name="connsiteX0" fmla="*/ 0 w 4338084"/>
              <a:gd name="connsiteY0" fmla="*/ 2254103 h 2254103"/>
              <a:gd name="connsiteX1" fmla="*/ 2449687 w 4338084"/>
              <a:gd name="connsiteY1" fmla="*/ 2041451 h 2254103"/>
              <a:gd name="connsiteX2" fmla="*/ 3962094 w 4338084"/>
              <a:gd name="connsiteY2" fmla="*/ 1084521 h 2254103"/>
              <a:gd name="connsiteX3" fmla="*/ 4338084 w 4338084"/>
              <a:gd name="connsiteY3" fmla="*/ 0 h 2254103"/>
              <a:gd name="connsiteX0" fmla="*/ 0 w 4338084"/>
              <a:gd name="connsiteY0" fmla="*/ 2254103 h 2254103"/>
              <a:gd name="connsiteX1" fmla="*/ 2449687 w 4338084"/>
              <a:gd name="connsiteY1" fmla="*/ 2041451 h 2254103"/>
              <a:gd name="connsiteX2" fmla="*/ 3962094 w 4338084"/>
              <a:gd name="connsiteY2" fmla="*/ 1084521 h 2254103"/>
              <a:gd name="connsiteX3" fmla="*/ 4338084 w 4338084"/>
              <a:gd name="connsiteY3" fmla="*/ 0 h 225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8084" h="2254103">
                <a:moveTo>
                  <a:pt x="0" y="2254103"/>
                </a:moveTo>
                <a:cubicBezTo>
                  <a:pt x="777949" y="2126512"/>
                  <a:pt x="1789338" y="2236381"/>
                  <a:pt x="2449687" y="2041451"/>
                </a:cubicBezTo>
                <a:cubicBezTo>
                  <a:pt x="3110036" y="1846521"/>
                  <a:pt x="3691537" y="1446028"/>
                  <a:pt x="3962094" y="1084521"/>
                </a:cubicBezTo>
                <a:cubicBezTo>
                  <a:pt x="4232651" y="723014"/>
                  <a:pt x="4189228" y="340242"/>
                  <a:pt x="4338084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436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Substituierbarkeit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5" y="1376685"/>
            <a:ext cx="8352928" cy="3780507"/>
          </a:xfrm>
        </p:spPr>
        <p:txBody>
          <a:bodyPr/>
          <a:lstStyle/>
          <a:p>
            <a:r>
              <a:rPr lang="de-DE" dirty="0" smtClean="0"/>
              <a:t>Substitution in der Funktion</a:t>
            </a:r>
          </a:p>
          <a:p>
            <a:pPr lvl="1"/>
            <a:r>
              <a:rPr lang="de-DE" dirty="0" smtClean="0"/>
              <a:t>Anderes Material, gleiche Aufgabe</a:t>
            </a:r>
          </a:p>
          <a:p>
            <a:r>
              <a:rPr lang="de-DE" dirty="0" smtClean="0"/>
              <a:t>Substitution in der Herstellung</a:t>
            </a:r>
          </a:p>
          <a:p>
            <a:pPr lvl="1"/>
            <a:r>
              <a:rPr lang="de-DE" dirty="0" smtClean="0"/>
              <a:t>Gleiches Material anderer Herstellungsprozess</a:t>
            </a:r>
          </a:p>
          <a:p>
            <a:r>
              <a:rPr lang="de-DE" dirty="0" smtClean="0"/>
              <a:t>Substitution der Funktion</a:t>
            </a:r>
          </a:p>
          <a:p>
            <a:pPr lvl="1"/>
            <a:r>
              <a:rPr lang="de-DE" dirty="0" smtClean="0"/>
              <a:t>Anderes Material mit anderen Aufgaben</a:t>
            </a:r>
          </a:p>
          <a:p>
            <a:r>
              <a:rPr lang="de-DE" dirty="0" smtClean="0"/>
              <a:t>Substitution Material – Energie</a:t>
            </a:r>
          </a:p>
          <a:p>
            <a:pPr lvl="1"/>
            <a:r>
              <a:rPr lang="de-DE" dirty="0" smtClean="0"/>
              <a:t>Energieeffizienz vs. Materialeffizienz</a:t>
            </a:r>
          </a:p>
          <a:p>
            <a:pPr lvl="1"/>
            <a:r>
              <a:rPr lang="de-DE" dirty="0" smtClean="0"/>
              <a:t>Entropie vs. Energie</a:t>
            </a:r>
          </a:p>
          <a:p>
            <a:pPr lvl="1"/>
            <a:endParaRPr lang="de-DE" dirty="0"/>
          </a:p>
          <a:p>
            <a:pPr marL="0" indent="0">
              <a:buNone/>
            </a:pPr>
            <a:r>
              <a:rPr lang="de-DE" dirty="0" smtClean="0"/>
              <a:t>Optimiert man das eine verschlechtert man vielleicht das andere</a:t>
            </a:r>
          </a:p>
          <a:p>
            <a:pPr lvl="1"/>
            <a:r>
              <a:rPr lang="de-DE" dirty="0" smtClean="0"/>
              <a:t>Funktion, Effizienz, Einfachheit, Materialverbrauch, Entropiesteigerung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2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Inhalt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5" y="836712"/>
            <a:ext cx="8352928" cy="3564483"/>
          </a:xfrm>
        </p:spPr>
        <p:txBody>
          <a:bodyPr/>
          <a:lstStyle/>
          <a:p>
            <a:r>
              <a:rPr lang="de-DE" dirty="0"/>
              <a:t>Warum sind Rohstoffe relevant für die </a:t>
            </a:r>
            <a:r>
              <a:rPr lang="de-DE" dirty="0" smtClean="0"/>
              <a:t>Energiewende?</a:t>
            </a:r>
          </a:p>
          <a:p>
            <a:pPr lvl="1"/>
            <a:r>
              <a:rPr lang="de-DE" dirty="0" smtClean="0"/>
              <a:t>Substitution der Energierohstoffen durch andere Rohstoffe</a:t>
            </a:r>
          </a:p>
          <a:p>
            <a:r>
              <a:rPr lang="de-DE" dirty="0"/>
              <a:t>Energie und Rohstoffe - zwei Seiten derselben Münze Exergie </a:t>
            </a:r>
          </a:p>
          <a:p>
            <a:pPr lvl="1"/>
            <a:r>
              <a:rPr lang="de-DE" dirty="0"/>
              <a:t>Exergie, Anergie, und Entropie</a:t>
            </a:r>
          </a:p>
          <a:p>
            <a:pPr lvl="1"/>
            <a:r>
              <a:rPr lang="de-DE" dirty="0"/>
              <a:t>Analogie von Energie und Material</a:t>
            </a:r>
          </a:p>
          <a:p>
            <a:r>
              <a:rPr lang="de-DE" dirty="0" smtClean="0"/>
              <a:t>Mechanismen der Rohstoffwirtschaft</a:t>
            </a:r>
          </a:p>
          <a:p>
            <a:pPr lvl="1"/>
            <a:r>
              <a:rPr lang="de-DE" dirty="0" smtClean="0"/>
              <a:t>Aktuelle Herausforderungen</a:t>
            </a:r>
          </a:p>
          <a:p>
            <a:pPr lvl="1"/>
            <a:r>
              <a:rPr lang="de-DE" dirty="0" smtClean="0"/>
              <a:t>Mechanismen der Rohstoffbereitstellung</a:t>
            </a:r>
          </a:p>
          <a:p>
            <a:pPr lvl="1"/>
            <a:r>
              <a:rPr lang="de-DE" dirty="0" smtClean="0"/>
              <a:t>Der Lebenszyklus der Rohstoffe</a:t>
            </a:r>
          </a:p>
          <a:p>
            <a:pPr lvl="1"/>
            <a:r>
              <a:rPr lang="de-DE" dirty="0" smtClean="0"/>
              <a:t>Die Rolle der Energie für Rohstoffe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Wie interagiert der Rohstoffsektor mit der Energiewende?</a:t>
            </a:r>
          </a:p>
          <a:p>
            <a:pPr lvl="1"/>
            <a:r>
              <a:rPr lang="de-DE" dirty="0"/>
              <a:t>System</a:t>
            </a:r>
          </a:p>
          <a:p>
            <a:r>
              <a:rPr lang="de-DE" dirty="0"/>
              <a:t>Zusammenfassung</a:t>
            </a:r>
          </a:p>
          <a:p>
            <a:pPr marL="457200" lvl="1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910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Systemischer</a:t>
            </a:r>
            <a:r>
              <a:rPr lang="en-US" dirty="0" smtClean="0"/>
              <a:t> </a:t>
            </a:r>
            <a:r>
              <a:rPr lang="en-US" dirty="0" err="1" smtClean="0"/>
              <a:t>Aufwand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llipse 6"/>
          <p:cNvSpPr/>
          <p:nvPr/>
        </p:nvSpPr>
        <p:spPr>
          <a:xfrm>
            <a:off x="1185279" y="2996952"/>
            <a:ext cx="1440160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Zement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671931" y="4941168"/>
            <a:ext cx="1440160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Kupfer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Ellipse 8"/>
              <p:cNvSpPr/>
              <p:nvPr/>
            </p:nvSpPr>
            <p:spPr>
              <a:xfrm>
                <a:off x="5148064" y="4947362"/>
                <a:ext cx="1440160" cy="1296144"/>
              </a:xfrm>
              <a:prstGeom prst="ellipse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600" b="0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p>
                          <m:r>
                            <a:rPr lang="de-DE" sz="1600" b="0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de-DE" sz="1600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Ellips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4947362"/>
                <a:ext cx="1440160" cy="1296144"/>
              </a:xfrm>
              <a:prstGeom prst="ellipse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llipse 9"/>
          <p:cNvSpPr/>
          <p:nvPr/>
        </p:nvSpPr>
        <p:spPr>
          <a:xfrm>
            <a:off x="5148064" y="1196351"/>
            <a:ext cx="1440160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Neodym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6588224" y="2996952"/>
            <a:ext cx="1440160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Eisen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2625439" y="1124744"/>
            <a:ext cx="1440160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Gerade Verbindung mit Pfeil 13"/>
          <p:cNvCxnSpPr>
            <a:stCxn id="12" idx="6"/>
          </p:cNvCxnSpPr>
          <p:nvPr/>
        </p:nvCxnSpPr>
        <p:spPr>
          <a:xfrm>
            <a:off x="4065599" y="1772816"/>
            <a:ext cx="108246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4065599" y="2060848"/>
            <a:ext cx="2522625" cy="15841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12" idx="4"/>
            <a:endCxn id="8" idx="0"/>
          </p:cNvCxnSpPr>
          <p:nvPr/>
        </p:nvCxnSpPr>
        <p:spPr>
          <a:xfrm>
            <a:off x="3345519" y="2420888"/>
            <a:ext cx="46492" cy="25202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>
            <a:stCxn id="12" idx="3"/>
            <a:endCxn id="7" idx="7"/>
          </p:cNvCxnSpPr>
          <p:nvPr/>
        </p:nvCxnSpPr>
        <p:spPr>
          <a:xfrm flipH="1">
            <a:off x="2414532" y="2231072"/>
            <a:ext cx="421814" cy="9556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5505759" y="692696"/>
            <a:ext cx="108246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5358971" y="231031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benötigt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Gerade Verbindung mit Pfeil 27"/>
          <p:cNvCxnSpPr/>
          <p:nvPr/>
        </p:nvCxnSpPr>
        <p:spPr>
          <a:xfrm>
            <a:off x="827584" y="1741641"/>
            <a:ext cx="1721179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5852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Systemischer</a:t>
            </a:r>
            <a:r>
              <a:rPr lang="en-US" dirty="0" smtClean="0"/>
              <a:t> </a:t>
            </a:r>
            <a:r>
              <a:rPr lang="en-US" dirty="0" err="1" smtClean="0"/>
              <a:t>Aufwand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llipse 6"/>
          <p:cNvSpPr/>
          <p:nvPr/>
        </p:nvSpPr>
        <p:spPr>
          <a:xfrm>
            <a:off x="1185279" y="2996952"/>
            <a:ext cx="1440160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Zement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671931" y="4941168"/>
            <a:ext cx="1440160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Kupfer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Ellipse 8"/>
              <p:cNvSpPr/>
              <p:nvPr/>
            </p:nvSpPr>
            <p:spPr>
              <a:xfrm>
                <a:off x="5148064" y="4947362"/>
                <a:ext cx="1440160" cy="1296144"/>
              </a:xfrm>
              <a:prstGeom prst="ellipse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600" b="0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p>
                          <m:r>
                            <a:rPr lang="de-DE" sz="1600" b="0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de-DE" sz="1600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Ellips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4947362"/>
                <a:ext cx="1440160" cy="1296144"/>
              </a:xfrm>
              <a:prstGeom prst="ellipse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llipse 9"/>
          <p:cNvSpPr/>
          <p:nvPr/>
        </p:nvSpPr>
        <p:spPr>
          <a:xfrm>
            <a:off x="5148064" y="1196351"/>
            <a:ext cx="1440160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Neodym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6588224" y="2996952"/>
            <a:ext cx="1440160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Eisen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2625439" y="1124744"/>
            <a:ext cx="1440160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Gerade Verbindung mit Pfeil 15"/>
          <p:cNvCxnSpPr>
            <a:stCxn id="11" idx="1"/>
          </p:cNvCxnSpPr>
          <p:nvPr/>
        </p:nvCxnSpPr>
        <p:spPr>
          <a:xfrm flipH="1" flipV="1">
            <a:off x="3851920" y="2231074"/>
            <a:ext cx="2947211" cy="95569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11" idx="3"/>
          </p:cNvCxnSpPr>
          <p:nvPr/>
        </p:nvCxnSpPr>
        <p:spPr>
          <a:xfrm flipH="1">
            <a:off x="3851920" y="4103280"/>
            <a:ext cx="2947211" cy="11259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>
            <a:endCxn id="7" idx="6"/>
          </p:cNvCxnSpPr>
          <p:nvPr/>
        </p:nvCxnSpPr>
        <p:spPr>
          <a:xfrm flipH="1">
            <a:off x="2625439" y="3645024"/>
            <a:ext cx="396278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5505759" y="692696"/>
            <a:ext cx="108246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5358971" y="231031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benötigt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6785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Systemischer</a:t>
            </a:r>
            <a:r>
              <a:rPr lang="en-US" dirty="0" smtClean="0"/>
              <a:t> </a:t>
            </a:r>
            <a:r>
              <a:rPr lang="en-US" dirty="0" err="1" smtClean="0"/>
              <a:t>Aufwand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llipse 6"/>
          <p:cNvSpPr/>
          <p:nvPr/>
        </p:nvSpPr>
        <p:spPr>
          <a:xfrm>
            <a:off x="1185279" y="2996952"/>
            <a:ext cx="1440160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Zement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671931" y="4941168"/>
            <a:ext cx="1440160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Kupfer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Ellipse 8"/>
              <p:cNvSpPr/>
              <p:nvPr/>
            </p:nvSpPr>
            <p:spPr>
              <a:xfrm>
                <a:off x="5148064" y="4947362"/>
                <a:ext cx="1440160" cy="1296144"/>
              </a:xfrm>
              <a:prstGeom prst="ellipse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600" b="0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p>
                          <m:r>
                            <a:rPr lang="de-DE" sz="1600" b="0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de-DE" sz="1600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Ellips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4947362"/>
                <a:ext cx="1440160" cy="1296144"/>
              </a:xfrm>
              <a:prstGeom prst="ellipse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llipse 9"/>
          <p:cNvSpPr/>
          <p:nvPr/>
        </p:nvSpPr>
        <p:spPr>
          <a:xfrm>
            <a:off x="5148064" y="1196351"/>
            <a:ext cx="1440160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Neodym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6588224" y="2996952"/>
            <a:ext cx="1440160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Eisen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2625439" y="1124744"/>
            <a:ext cx="1440160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Gerade Verbindung mit Pfeil 15"/>
          <p:cNvCxnSpPr>
            <a:stCxn id="10" idx="4"/>
            <a:endCxn id="9" idx="0"/>
          </p:cNvCxnSpPr>
          <p:nvPr/>
        </p:nvCxnSpPr>
        <p:spPr>
          <a:xfrm>
            <a:off x="5868144" y="2492495"/>
            <a:ext cx="0" cy="245486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10" idx="2"/>
          </p:cNvCxnSpPr>
          <p:nvPr/>
        </p:nvCxnSpPr>
        <p:spPr>
          <a:xfrm flipH="1">
            <a:off x="4112091" y="1844423"/>
            <a:ext cx="103597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>
            <a:endCxn id="7" idx="6"/>
          </p:cNvCxnSpPr>
          <p:nvPr/>
        </p:nvCxnSpPr>
        <p:spPr>
          <a:xfrm flipH="1">
            <a:off x="2625439" y="2231072"/>
            <a:ext cx="2733533" cy="14139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5505759" y="692696"/>
            <a:ext cx="108246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5358971" y="231031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benötigt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6785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Systemischer</a:t>
            </a:r>
            <a:r>
              <a:rPr lang="en-US" dirty="0" smtClean="0"/>
              <a:t> </a:t>
            </a:r>
            <a:r>
              <a:rPr lang="en-US" dirty="0" err="1" smtClean="0"/>
              <a:t>Aufwand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llipse 6"/>
          <p:cNvSpPr/>
          <p:nvPr/>
        </p:nvSpPr>
        <p:spPr>
          <a:xfrm>
            <a:off x="1185279" y="2996952"/>
            <a:ext cx="1440160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Zement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671931" y="4941168"/>
            <a:ext cx="1440160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Kupfer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Ellipse 8"/>
              <p:cNvSpPr/>
              <p:nvPr/>
            </p:nvSpPr>
            <p:spPr>
              <a:xfrm>
                <a:off x="5148064" y="4947362"/>
                <a:ext cx="1440160" cy="1296144"/>
              </a:xfrm>
              <a:prstGeom prst="ellipse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600" b="0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p>
                          <m:r>
                            <a:rPr lang="de-DE" sz="1600" b="0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de-DE" sz="1600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Ellips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4947362"/>
                <a:ext cx="1440160" cy="1296144"/>
              </a:xfrm>
              <a:prstGeom prst="ellipse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llipse 9"/>
          <p:cNvSpPr/>
          <p:nvPr/>
        </p:nvSpPr>
        <p:spPr>
          <a:xfrm>
            <a:off x="5148064" y="1196351"/>
            <a:ext cx="1440160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Neodym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6588224" y="2996952"/>
            <a:ext cx="1440160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Eisen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2625439" y="1124744"/>
            <a:ext cx="1440160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Gerade Verbindung mit Pfeil 13"/>
          <p:cNvCxnSpPr>
            <a:stCxn id="12" idx="6"/>
          </p:cNvCxnSpPr>
          <p:nvPr/>
        </p:nvCxnSpPr>
        <p:spPr>
          <a:xfrm>
            <a:off x="4065599" y="1772816"/>
            <a:ext cx="108246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3914650" y="2060848"/>
            <a:ext cx="2800174" cy="12241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3275856" y="2420888"/>
            <a:ext cx="0" cy="25202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>
            <a:stCxn id="12" idx="3"/>
          </p:cNvCxnSpPr>
          <p:nvPr/>
        </p:nvCxnSpPr>
        <p:spPr>
          <a:xfrm flipH="1">
            <a:off x="2195736" y="2231072"/>
            <a:ext cx="640610" cy="9556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5505759" y="692696"/>
            <a:ext cx="108246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5358971" y="231031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benötigt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Gerade Verbindung mit Pfeil 16"/>
          <p:cNvCxnSpPr>
            <a:stCxn id="11" idx="1"/>
          </p:cNvCxnSpPr>
          <p:nvPr/>
        </p:nvCxnSpPr>
        <p:spPr>
          <a:xfrm flipH="1" flipV="1">
            <a:off x="3992205" y="1988840"/>
            <a:ext cx="2806926" cy="11979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>
            <a:off x="4065599" y="4103280"/>
            <a:ext cx="2733534" cy="12699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H="1">
            <a:off x="2625439" y="3645024"/>
            <a:ext cx="396278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5868144" y="2492495"/>
            <a:ext cx="0" cy="245486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>
            <a:off x="4112091" y="1844423"/>
            <a:ext cx="103597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>
            <a:off x="2625439" y="2231072"/>
            <a:ext cx="2733533" cy="14139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endCxn id="12" idx="5"/>
          </p:cNvCxnSpPr>
          <p:nvPr/>
        </p:nvCxnSpPr>
        <p:spPr>
          <a:xfrm flipH="1" flipV="1">
            <a:off x="3854692" y="2231072"/>
            <a:ext cx="1797429" cy="27162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V="1">
            <a:off x="3392011" y="2420888"/>
            <a:ext cx="0" cy="23533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V="1">
            <a:off x="2488768" y="2420888"/>
            <a:ext cx="643072" cy="9859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flipV="1">
            <a:off x="2625439" y="3406847"/>
            <a:ext cx="4014652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 flipH="1" flipV="1">
            <a:off x="2195736" y="4173260"/>
            <a:ext cx="668728" cy="9859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>
            <a:endCxn id="7" idx="6"/>
          </p:cNvCxnSpPr>
          <p:nvPr/>
        </p:nvCxnSpPr>
        <p:spPr>
          <a:xfrm flipH="1" flipV="1">
            <a:off x="2625439" y="3645024"/>
            <a:ext cx="2934241" cy="14085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 flipV="1">
            <a:off x="3914650" y="3872328"/>
            <a:ext cx="2877841" cy="131328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>
            <a:stCxn id="8" idx="6"/>
            <a:endCxn id="9" idx="2"/>
          </p:cNvCxnSpPr>
          <p:nvPr/>
        </p:nvCxnSpPr>
        <p:spPr>
          <a:xfrm>
            <a:off x="4112091" y="5589240"/>
            <a:ext cx="1035973" cy="619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>
            <a:stCxn id="7" idx="5"/>
          </p:cNvCxnSpPr>
          <p:nvPr/>
        </p:nvCxnSpPr>
        <p:spPr>
          <a:xfrm>
            <a:off x="2414532" y="4103280"/>
            <a:ext cx="2786638" cy="11259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/>
          <p:nvPr/>
        </p:nvCxnSpPr>
        <p:spPr>
          <a:xfrm>
            <a:off x="6444208" y="2204864"/>
            <a:ext cx="541232" cy="7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/>
          <p:cNvCxnSpPr/>
          <p:nvPr/>
        </p:nvCxnSpPr>
        <p:spPr>
          <a:xfrm flipV="1">
            <a:off x="6374679" y="4173260"/>
            <a:ext cx="610761" cy="9290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/>
          <p:cNvCxnSpPr/>
          <p:nvPr/>
        </p:nvCxnSpPr>
        <p:spPr>
          <a:xfrm>
            <a:off x="1545319" y="1772816"/>
            <a:ext cx="108246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/>
          <p:cNvCxnSpPr/>
          <p:nvPr/>
        </p:nvCxnSpPr>
        <p:spPr>
          <a:xfrm>
            <a:off x="177167" y="3645024"/>
            <a:ext cx="108246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mit Pfeil 56"/>
          <p:cNvCxnSpPr/>
          <p:nvPr/>
        </p:nvCxnSpPr>
        <p:spPr>
          <a:xfrm flipH="1">
            <a:off x="6588224" y="5589240"/>
            <a:ext cx="108246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/>
          <p:cNvCxnSpPr/>
          <p:nvPr/>
        </p:nvCxnSpPr>
        <p:spPr>
          <a:xfrm>
            <a:off x="1689335" y="5661248"/>
            <a:ext cx="108246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mit Pfeil 58"/>
          <p:cNvCxnSpPr/>
          <p:nvPr/>
        </p:nvCxnSpPr>
        <p:spPr>
          <a:xfrm flipH="1">
            <a:off x="8026039" y="3573016"/>
            <a:ext cx="108246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/>
          <p:cNvCxnSpPr/>
          <p:nvPr/>
        </p:nvCxnSpPr>
        <p:spPr>
          <a:xfrm flipH="1">
            <a:off x="6588224" y="1844824"/>
            <a:ext cx="108246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859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</a:t>
            </a:r>
            <a:r>
              <a:rPr lang="en-US" dirty="0" err="1" smtClean="0"/>
              <a:t>Rückkopplung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Das </a:t>
            </a:r>
            <a:r>
              <a:rPr lang="en-US" dirty="0" err="1" smtClean="0"/>
              <a:t>Beispiel</a:t>
            </a:r>
            <a:r>
              <a:rPr lang="en-US" dirty="0" smtClean="0"/>
              <a:t> auf den </a:t>
            </a:r>
            <a:r>
              <a:rPr lang="en-US" dirty="0" err="1" smtClean="0"/>
              <a:t>nächsten</a:t>
            </a:r>
            <a:r>
              <a:rPr lang="en-US" dirty="0" smtClean="0"/>
              <a:t> Seiten </a:t>
            </a:r>
            <a:r>
              <a:rPr lang="en-US" dirty="0" err="1" smtClean="0"/>
              <a:t>illustriert</a:t>
            </a:r>
            <a:r>
              <a:rPr lang="en-US" dirty="0"/>
              <a:t> </a:t>
            </a:r>
            <a:r>
              <a:rPr lang="en-US" dirty="0" err="1" smtClean="0"/>
              <a:t>eine</a:t>
            </a:r>
            <a:r>
              <a:rPr lang="en-US" dirty="0" smtClean="0"/>
              <a:t> </a:t>
            </a:r>
            <a:r>
              <a:rPr lang="en-US" dirty="0" err="1"/>
              <a:t>s</a:t>
            </a:r>
            <a:r>
              <a:rPr lang="en-US" dirty="0" err="1" smtClean="0"/>
              <a:t>ystemische</a:t>
            </a:r>
            <a:r>
              <a:rPr lang="en-US" dirty="0" smtClean="0"/>
              <a:t> </a:t>
            </a:r>
            <a:r>
              <a:rPr lang="en-US" dirty="0" err="1" smtClean="0"/>
              <a:t>Rückkopplung</a:t>
            </a:r>
            <a:r>
              <a:rPr lang="en-US" dirty="0" smtClean="0"/>
              <a:t>, die den </a:t>
            </a:r>
            <a:r>
              <a:rPr lang="en-US" dirty="0" err="1" smtClean="0"/>
              <a:t>Rohstoffbedarf</a:t>
            </a:r>
            <a:r>
              <a:rPr lang="en-US" dirty="0" smtClean="0"/>
              <a:t> </a:t>
            </a:r>
            <a:r>
              <a:rPr lang="en-US" dirty="0" err="1" smtClean="0"/>
              <a:t>erheblich</a:t>
            </a:r>
            <a:r>
              <a:rPr lang="en-US" dirty="0"/>
              <a:t> </a:t>
            </a:r>
            <a:r>
              <a:rPr lang="en-US" dirty="0" err="1" smtClean="0"/>
              <a:t>eines</a:t>
            </a:r>
            <a:r>
              <a:rPr lang="en-US" dirty="0" smtClean="0"/>
              <a:t> Systems </a:t>
            </a:r>
            <a:r>
              <a:rPr lang="en-US" dirty="0" err="1" smtClean="0"/>
              <a:t>erheblich</a:t>
            </a:r>
            <a:r>
              <a:rPr lang="en-US" dirty="0" smtClean="0"/>
              <a:t> </a:t>
            </a:r>
            <a:r>
              <a:rPr lang="en-US" dirty="0" err="1" smtClean="0"/>
              <a:t>erhöhen</a:t>
            </a:r>
            <a:r>
              <a:rPr lang="en-US" dirty="0" smtClean="0"/>
              <a:t> </a:t>
            </a:r>
            <a:r>
              <a:rPr lang="en-US" dirty="0" err="1" smtClean="0"/>
              <a:t>kann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3131840" y="5229200"/>
            <a:ext cx="36004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5148064" y="4437112"/>
            <a:ext cx="360040" cy="1124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7164288" y="2636912"/>
            <a:ext cx="360040" cy="2924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440273" y="5597039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fossil pro </a:t>
            </a:r>
          </a:p>
          <a:p>
            <a:pPr algn="ctr"/>
            <a:r>
              <a:rPr lang="en-US" dirty="0" err="1" smtClean="0">
                <a:latin typeface="Arial" pitchFamily="34" charset="0"/>
                <a:cs typeface="Arial" pitchFamily="34" charset="0"/>
              </a:rPr>
              <a:t>brutto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Leistung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115616" y="5229200"/>
            <a:ext cx="36004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/>
        </p:nvSpPr>
        <p:spPr>
          <a:xfrm>
            <a:off x="2494970" y="5661248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fossil pro </a:t>
            </a:r>
          </a:p>
          <a:p>
            <a:pPr algn="ctr"/>
            <a:r>
              <a:rPr lang="en-US" dirty="0" err="1" smtClean="0">
                <a:latin typeface="Arial" pitchFamily="34" charset="0"/>
                <a:cs typeface="Arial" pitchFamily="34" charset="0"/>
              </a:rPr>
              <a:t>netto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Leistung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440661" y="5631308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Arial" pitchFamily="34" charset="0"/>
                <a:cs typeface="Arial" pitchFamily="34" charset="0"/>
              </a:rPr>
              <a:t>erneuerbar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pro </a:t>
            </a:r>
          </a:p>
          <a:p>
            <a:pPr algn="ctr"/>
            <a:r>
              <a:rPr lang="en-US" dirty="0" err="1" smtClean="0">
                <a:latin typeface="Arial" pitchFamily="34" charset="0"/>
                <a:cs typeface="Arial" pitchFamily="34" charset="0"/>
              </a:rPr>
              <a:t>brutto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Leistung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456885" y="5642866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Arial" pitchFamily="34" charset="0"/>
                <a:cs typeface="Arial" pitchFamily="34" charset="0"/>
              </a:rPr>
              <a:t>erneuerbar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pro </a:t>
            </a:r>
          </a:p>
          <a:p>
            <a:pPr algn="ctr"/>
            <a:r>
              <a:rPr lang="en-US" dirty="0" err="1" smtClean="0">
                <a:latin typeface="Arial" pitchFamily="34" charset="0"/>
                <a:cs typeface="Arial" pitchFamily="34" charset="0"/>
              </a:rPr>
              <a:t>netto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Leistung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Gerade Verbindung mit Pfeil 14"/>
          <p:cNvCxnSpPr/>
          <p:nvPr/>
        </p:nvCxnSpPr>
        <p:spPr>
          <a:xfrm flipV="1">
            <a:off x="611560" y="2636912"/>
            <a:ext cx="0" cy="292470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 rot="-5400000">
            <a:off x="-1251779" y="3807774"/>
            <a:ext cx="3046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Resourcenverbrauch</a:t>
            </a:r>
            <a:endParaRPr lang="de-DE" sz="24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Gerade Verbindung mit Pfeil 17"/>
          <p:cNvCxnSpPr/>
          <p:nvPr/>
        </p:nvCxnSpPr>
        <p:spPr>
          <a:xfrm>
            <a:off x="611560" y="5561620"/>
            <a:ext cx="7848872" cy="0"/>
          </a:xfrm>
          <a:prstGeom prst="straightConnector1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8745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Sonderbare</a:t>
            </a:r>
            <a:r>
              <a:rPr lang="en-US" dirty="0" smtClean="0"/>
              <a:t> </a:t>
            </a:r>
            <a:r>
              <a:rPr lang="en-US" dirty="0" err="1" smtClean="0"/>
              <a:t>Rückkopplung</a:t>
            </a:r>
            <a:r>
              <a:rPr lang="en-US" dirty="0" smtClean="0"/>
              <a:t>: </a:t>
            </a:r>
            <a:r>
              <a:rPr lang="en-US" dirty="0" err="1" smtClean="0"/>
              <a:t>Ein</a:t>
            </a:r>
            <a:r>
              <a:rPr lang="en-US" dirty="0" smtClean="0"/>
              <a:t> </a:t>
            </a:r>
            <a:r>
              <a:rPr lang="en-US" dirty="0" err="1" smtClean="0"/>
              <a:t>Beispiel</a:t>
            </a:r>
            <a:r>
              <a:rPr lang="en-US" dirty="0" smtClean="0"/>
              <a:t> (</a:t>
            </a:r>
            <a:r>
              <a:rPr lang="en-US" dirty="0" err="1" smtClean="0"/>
              <a:t>Teil</a:t>
            </a:r>
            <a:r>
              <a:rPr lang="en-US" dirty="0" smtClean="0"/>
              <a:t> 1)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67545" y="908720"/>
                <a:ext cx="8352928" cy="1692275"/>
              </a:xfrm>
            </p:spPr>
            <p:txBody>
              <a:bodyPr/>
              <a:lstStyle/>
              <a:p>
                <a:r>
                  <a:rPr lang="en-US" dirty="0" smtClean="0"/>
                  <a:t>Photovolatik Anlage </a:t>
                </a:r>
                <a:r>
                  <a:rPr lang="en-US" dirty="0" err="1" smtClean="0"/>
                  <a:t>mit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/>
                      </a:rPr>
                      <m:t>p</m:t>
                    </m:r>
                    <m:r>
                      <a:rPr lang="de-DE" b="0" i="0" dirty="0" smtClean="0">
                        <a:latin typeface="Cambria Math"/>
                      </a:rPr>
                      <m:t>=</m:t>
                    </m:r>
                    <m:r>
                      <a:rPr lang="en-US" i="1" dirty="0" smtClean="0">
                        <a:latin typeface="Cambria Math"/>
                      </a:rPr>
                      <m:t>100</m:t>
                    </m:r>
                    <m:r>
                      <a:rPr lang="en-US" i="1" dirty="0" smtClean="0">
                        <a:latin typeface="Cambria Math"/>
                      </a:rPr>
                      <m:t>𝑘𝑊𝑝</m:t>
                    </m:r>
                    <m:r>
                      <a:rPr lang="de-DE" b="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r>
                  <a:rPr lang="en-US" dirty="0" err="1" smtClean="0"/>
                  <a:t>Hergestellt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mit</a:t>
                </a:r>
                <a:r>
                  <a:rPr lang="en-US" dirty="0" smtClean="0"/>
                  <a:t> 20000kWh/</a:t>
                </a:r>
                <a:r>
                  <a:rPr lang="en-US" dirty="0" err="1" smtClean="0"/>
                  <a:t>kWp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Energieaufwand</a:t>
                </a:r>
                <a:r>
                  <a:rPr lang="en-US" dirty="0" smtClean="0"/>
                  <a:t> </a:t>
                </a:r>
              </a:p>
              <a:p>
                <a:pPr marL="0" indent="0">
                  <a:buNone/>
                </a:pPr>
                <a:r>
                  <a:rPr lang="en-US" dirty="0" smtClean="0"/>
                  <a:t>	(</a:t>
                </a:r>
                <a:r>
                  <a:rPr lang="en-US" dirty="0" err="1" smtClean="0"/>
                  <a:t>z.B</a:t>
                </a:r>
                <a:r>
                  <a:rPr lang="en-US" dirty="0"/>
                  <a:t>. </a:t>
                </a:r>
                <a:r>
                  <a:rPr lang="en-US" dirty="0" err="1"/>
                  <a:t>Alsema</a:t>
                </a:r>
                <a:r>
                  <a:rPr lang="en-US" dirty="0"/>
                  <a:t>, Frankl, Kato 1998	</a:t>
                </a:r>
                <a:r>
                  <a:rPr lang="en-US" dirty="0" err="1" smtClean="0"/>
                  <a:t>für</a:t>
                </a:r>
                <a:r>
                  <a:rPr lang="en-US" dirty="0" smtClean="0"/>
                  <a:t> Mono-Si: 13.055 </a:t>
                </a:r>
                <a:r>
                  <a:rPr lang="en-US" dirty="0"/>
                  <a:t>- 30.277</a:t>
                </a:r>
                <a:r>
                  <a:rPr lang="en-US" dirty="0" smtClean="0"/>
                  <a:t>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100</m:t>
                      </m:r>
                      <m:r>
                        <a:rPr lang="de-DE" b="0" i="1" smtClean="0">
                          <a:latin typeface="Cambria Math"/>
                        </a:rPr>
                        <m:t>𝑘𝑊𝑝</m:t>
                      </m:r>
                      <m:r>
                        <a:rPr lang="de-DE" b="0" i="1" smtClean="0">
                          <a:latin typeface="Cambria Math"/>
                        </a:rPr>
                        <m:t>∗20.000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𝑘𝑊h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𝑘𝑊𝑝</m:t>
                          </m:r>
                        </m:den>
                      </m:f>
                      <m:r>
                        <a:rPr lang="de-DE" b="0" i="1" smtClean="0">
                          <a:latin typeface="Cambria Math"/>
                        </a:rPr>
                        <m:t>=2.000.000</m:t>
                      </m:r>
                      <m:r>
                        <a:rPr lang="de-DE" b="0" i="1" smtClean="0">
                          <a:latin typeface="Cambria Math"/>
                        </a:rPr>
                        <m:t>𝑘𝑊h</m:t>
                      </m:r>
                      <m:r>
                        <a:rPr lang="de-DE" b="0" i="1" smtClean="0">
                          <a:latin typeface="Cambria Math"/>
                        </a:rPr>
                        <m:t>=2.0</m:t>
                      </m:r>
                      <m:r>
                        <a:rPr lang="de-DE" b="0" i="1" smtClean="0">
                          <a:latin typeface="Cambria Math"/>
                        </a:rPr>
                        <m:t>𝐺𝑊h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 err="1" smtClean="0"/>
                  <a:t>Laufzeit</a:t>
                </a:r>
                <a:r>
                  <a:rPr lang="en-US" dirty="0" smtClean="0"/>
                  <a:t>:  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latin typeface="Cambria Math"/>
                      </a:rPr>
                      <m:t>25 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/>
                      </a:rPr>
                      <m:t>Jahre</m:t>
                    </m:r>
                    <m:r>
                      <a:rPr lang="de-DE" b="0" i="0" dirty="0" smtClean="0">
                        <a:latin typeface="Cambria Math"/>
                      </a:rPr>
                      <m:t>: </m:t>
                    </m:r>
                    <m:r>
                      <a:rPr lang="en-US" i="1" dirty="0" smtClean="0">
                        <a:latin typeface="Cambria Math"/>
                      </a:rPr>
                      <m:t>25</m:t>
                    </m:r>
                    <m:r>
                      <a:rPr lang="de-DE" b="0" i="1" dirty="0" smtClean="0">
                        <a:latin typeface="Cambria Math"/>
                      </a:rPr>
                      <m:t>𝑎</m:t>
                    </m:r>
                  </m:oMath>
                </a14:m>
                <a:endParaRPr lang="en-US" dirty="0" smtClean="0"/>
              </a:p>
              <a:p>
                <a:r>
                  <a:rPr lang="en-US" dirty="0" err="1" smtClean="0"/>
                  <a:t>Erzeugte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Energie</a:t>
                </a: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25</m:t>
                      </m:r>
                      <m:r>
                        <a:rPr lang="de-DE" b="0" i="1" smtClean="0">
                          <a:latin typeface="Cambria Math"/>
                        </a:rPr>
                        <m:t>𝑎</m:t>
                      </m:r>
                      <m:r>
                        <a:rPr lang="de-DE" b="0" i="1" smtClean="0">
                          <a:latin typeface="Cambria Math"/>
                        </a:rPr>
                        <m:t>∗100</m:t>
                      </m:r>
                      <m:r>
                        <a:rPr lang="de-DE" b="0" i="1" smtClean="0">
                          <a:latin typeface="Cambria Math"/>
                        </a:rPr>
                        <m:t>𝑘𝑊𝑝</m:t>
                      </m:r>
                      <m:r>
                        <a:rPr lang="de-DE" b="0" i="1" smtClean="0">
                          <a:latin typeface="Cambria Math"/>
                        </a:rPr>
                        <m:t>∗1000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𝑘𝑊h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𝑎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𝑘𝑊𝑝</m:t>
                          </m:r>
                        </m:den>
                      </m:f>
                      <m:r>
                        <a:rPr lang="de-DE" b="0" i="1" smtClean="0">
                          <a:latin typeface="Cambria Math"/>
                        </a:rPr>
                        <m:t>=2.500.000</m:t>
                      </m:r>
                      <m:r>
                        <a:rPr lang="de-DE" b="0" i="1" smtClean="0">
                          <a:latin typeface="Cambria Math"/>
                        </a:rPr>
                        <m:t>𝑘𝑊h</m:t>
                      </m:r>
                      <m:r>
                        <a:rPr lang="de-DE" b="0" i="1" smtClean="0">
                          <a:latin typeface="Cambria Math"/>
                        </a:rPr>
                        <m:t>=2,5</m:t>
                      </m:r>
                      <m:r>
                        <a:rPr lang="de-DE" b="0" i="1" smtClean="0">
                          <a:latin typeface="Cambria Math"/>
                        </a:rPr>
                        <m:t>𝐺𝑊h</m:t>
                      </m:r>
                    </m:oMath>
                  </m:oMathPara>
                </a14:m>
                <a:endParaRPr lang="en-US" dirty="0" smtClean="0"/>
              </a:p>
              <a:p>
                <a:r>
                  <a:rPr lang="en-US" dirty="0" err="1" smtClean="0"/>
                  <a:t>Nutzenergie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2.5</m:t>
                    </m:r>
                    <m:r>
                      <a:rPr lang="de-DE" b="0" i="1" smtClean="0">
                        <a:latin typeface="Cambria Math"/>
                      </a:rPr>
                      <m:t>𝐺𝑊h</m:t>
                    </m:r>
                    <m:r>
                      <a:rPr lang="de-DE" b="0" i="1" smtClean="0">
                        <a:latin typeface="Cambria Math"/>
                      </a:rPr>
                      <m:t>−2</m:t>
                    </m:r>
                    <m:r>
                      <a:rPr lang="de-DE" b="0" i="1" smtClean="0">
                        <a:latin typeface="Cambria Math"/>
                      </a:rPr>
                      <m:t>𝐺𝑊h</m:t>
                    </m:r>
                    <m:r>
                      <a:rPr lang="de-DE" b="0" i="1" smtClean="0">
                        <a:latin typeface="Cambria Math"/>
                      </a:rPr>
                      <m:t>=0.5</m:t>
                    </m:r>
                    <m:r>
                      <a:rPr lang="de-DE" b="0" i="1" smtClean="0">
                        <a:latin typeface="Cambria Math"/>
                      </a:rPr>
                      <m:t>𝐺𝑊h</m:t>
                    </m:r>
                  </m:oMath>
                </a14:m>
                <a:endParaRPr lang="en-US" dirty="0" smtClean="0"/>
              </a:p>
              <a:p>
                <a:r>
                  <a:rPr lang="en-US" dirty="0" err="1" smtClean="0"/>
                  <a:t>Mittlere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Nutzleistung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</a:rPr>
                          <m:t>0.5</m:t>
                        </m:r>
                        <m:r>
                          <a:rPr lang="de-DE" b="0" i="1" smtClean="0">
                            <a:latin typeface="Cambria Math"/>
                          </a:rPr>
                          <m:t>𝐺𝑊h</m:t>
                        </m:r>
                      </m:num>
                      <m:den>
                        <m:r>
                          <a:rPr lang="de-DE" b="0" i="1" smtClean="0">
                            <a:latin typeface="Cambria Math"/>
                          </a:rPr>
                          <m:t>25</m:t>
                        </m:r>
                        <m:r>
                          <a:rPr lang="de-DE" b="0" i="1" smtClean="0">
                            <a:latin typeface="Cambria Math"/>
                          </a:rPr>
                          <m:t>𝑎</m:t>
                        </m:r>
                        <m:r>
                          <a:rPr lang="de-DE" b="0" i="1" smtClean="0">
                            <a:latin typeface="Cambria Math"/>
                          </a:rPr>
                          <m:t>∗365</m:t>
                        </m:r>
                        <m:f>
                          <m:f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/>
                              </a:rPr>
                              <m:t>𝑑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/>
                              </a:rPr>
                              <m:t>𝑎</m:t>
                            </m:r>
                          </m:den>
                        </m:f>
                        <m:r>
                          <a:rPr lang="de-DE" b="0" i="1" smtClean="0">
                            <a:latin typeface="Cambria Math"/>
                          </a:rPr>
                          <m:t>∗24</m:t>
                        </m:r>
                        <m:f>
                          <m:f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/>
                              </a:rPr>
                              <m:t>h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/>
                              </a:rPr>
                              <m:t>𝑑</m:t>
                            </m:r>
                          </m:den>
                        </m:f>
                      </m:den>
                    </m:f>
                    <m:r>
                      <a:rPr lang="de-DE" b="0" i="1" smtClean="0">
                        <a:latin typeface="Cambria Math"/>
                      </a:rPr>
                      <m:t>=2.28</m:t>
                    </m:r>
                    <m:r>
                      <a:rPr lang="de-DE" b="0" i="1" smtClean="0">
                        <a:latin typeface="Cambria Math"/>
                      </a:rPr>
                      <m:t>𝑘𝑊</m:t>
                    </m:r>
                  </m:oMath>
                </a14:m>
                <a:endParaRPr lang="en-US" dirty="0" smtClean="0"/>
              </a:p>
              <a:p>
                <a:r>
                  <a:rPr lang="en-US" dirty="0" err="1" smtClean="0"/>
                  <a:t>Wir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müssen</a:t>
                </a:r>
                <a:r>
                  <a:rPr lang="en-US" dirty="0" smtClean="0"/>
                  <a:t> also </a:t>
                </a:r>
                <a:r>
                  <a:rPr lang="en-US" dirty="0" err="1" smtClean="0"/>
                  <a:t>mit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dieser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Technologie</a:t>
                </a:r>
                <a:r>
                  <a:rPr lang="en-US" dirty="0" smtClean="0"/>
                  <a:t> pro </a:t>
                </a:r>
                <a:r>
                  <a:rPr lang="en-US" dirty="0" err="1" smtClean="0"/>
                  <a:t>Jahr</a:t>
                </a:r>
                <a:r>
                  <a:rPr lang="en-US" dirty="0" smtClean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dirty="0" smtClean="0">
                            <a:latin typeface="Cambria Math"/>
                          </a:rPr>
                          <m:t>100</m:t>
                        </m:r>
                        <m:r>
                          <a:rPr lang="en-US" i="1" dirty="0" smtClean="0">
                            <a:latin typeface="Cambria Math"/>
                          </a:rPr>
                          <m:t>𝑘𝑊𝑝</m:t>
                        </m:r>
                      </m:num>
                      <m:den>
                        <m:r>
                          <a:rPr lang="en-US" i="1" dirty="0" smtClean="0">
                            <a:latin typeface="Cambria Math"/>
                          </a:rPr>
                          <m:t>25</m:t>
                        </m:r>
                        <m:r>
                          <a:rPr lang="de-DE" b="0" i="1" dirty="0" smtClean="0">
                            <a:latin typeface="Cambria Math"/>
                          </a:rPr>
                          <m:t>𝑎</m:t>
                        </m:r>
                      </m:den>
                    </m:f>
                    <m:r>
                      <a:rPr lang="de-DE" b="0" i="1" dirty="0" smtClean="0">
                        <a:latin typeface="Cambria Math"/>
                      </a:rPr>
                      <m:t>=4</m:t>
                    </m:r>
                    <m:r>
                      <a:rPr lang="de-DE" b="0" i="1" dirty="0" smtClean="0">
                        <a:latin typeface="Cambria Math"/>
                      </a:rPr>
                      <m:t>𝑘𝑊𝑝</m:t>
                    </m:r>
                    <m:r>
                      <a:rPr lang="de-DE" b="0" i="1" dirty="0" smtClean="0">
                        <a:latin typeface="Cambria Math"/>
                      </a:rPr>
                      <m:t>/</m:t>
                    </m:r>
                    <m:r>
                      <a:rPr lang="de-DE" b="0" i="1" dirty="0" smtClean="0">
                        <a:latin typeface="Cambria Math"/>
                      </a:rPr>
                      <m:t>𝑎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err="1" smtClean="0"/>
                  <a:t>Peakleistung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bauen</a:t>
                </a:r>
                <a:r>
                  <a:rPr lang="en-US" dirty="0" smtClean="0"/>
                  <a:t>, um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2,3</m:t>
                    </m:r>
                    <m:r>
                      <a:rPr lang="de-DE" b="0" i="1" smtClean="0">
                        <a:latin typeface="Cambria Math"/>
                      </a:rPr>
                      <m:t>𝑘𝑊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err="1" smtClean="0"/>
                  <a:t>mittlere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Nutzleistung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zu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erreichen</a:t>
                </a:r>
                <a:r>
                  <a:rPr lang="en-US" dirty="0" smtClean="0"/>
                  <a:t>.</a:t>
                </a:r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5" y="908720"/>
                <a:ext cx="8352928" cy="1692275"/>
              </a:xfrm>
              <a:blipFill rotWithShape="1">
                <a:blip r:embed="rId2"/>
                <a:stretch>
                  <a:fillRect l="-657" t="-1439" b="-201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6447556" y="836709"/>
            <a:ext cx="2696444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Ineffiziente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Anlage</a:t>
            </a: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zur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Illustration</a:t>
            </a:r>
          </a:p>
        </p:txBody>
      </p:sp>
    </p:spTree>
    <p:extLst>
      <p:ext uri="{BB962C8B-B14F-4D97-AF65-F5344CB8AC3E}">
        <p14:creationId xmlns:p14="http://schemas.microsoft.com/office/powerpoint/2010/main" val="2743181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Sonderbare</a:t>
            </a:r>
            <a:r>
              <a:rPr lang="en-US" dirty="0"/>
              <a:t> </a:t>
            </a:r>
            <a:r>
              <a:rPr lang="en-US" dirty="0" err="1"/>
              <a:t>Rückkopplung</a:t>
            </a:r>
            <a:r>
              <a:rPr lang="en-US" dirty="0"/>
              <a:t>: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Beispiel</a:t>
            </a:r>
            <a:r>
              <a:rPr lang="en-US" dirty="0"/>
              <a:t> (</a:t>
            </a:r>
            <a:r>
              <a:rPr lang="en-US" dirty="0" err="1"/>
              <a:t>Teil</a:t>
            </a:r>
            <a:r>
              <a:rPr lang="en-US" dirty="0"/>
              <a:t> </a:t>
            </a:r>
            <a:r>
              <a:rPr lang="en-US" dirty="0" smtClean="0"/>
              <a:t>2)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67545" y="1376685"/>
                <a:ext cx="8352928" cy="4644603"/>
              </a:xfrm>
            </p:spPr>
            <p:txBody>
              <a:bodyPr/>
              <a:lstStyle/>
              <a:p>
                <a:r>
                  <a:rPr lang="en-US" dirty="0" smtClean="0"/>
                  <a:t>Diese Anlage hat </a:t>
                </a:r>
                <a:r>
                  <a:rPr lang="en-US" dirty="0" err="1" smtClean="0"/>
                  <a:t>eine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mittlere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Leistung</a:t>
                </a:r>
                <a:r>
                  <a:rPr lang="en-US" dirty="0" smtClean="0"/>
                  <a:t> von 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𝐵𝑟𝑢𝑡𝑡𝑜</m:t>
                      </m:r>
                      <m:r>
                        <a:rPr lang="de-DE" b="0" i="1" smtClean="0">
                          <a:latin typeface="Cambria Math"/>
                        </a:rPr>
                        <m:t> </m:t>
                      </m:r>
                      <m:r>
                        <a:rPr lang="de-DE" b="0" i="1" smtClean="0">
                          <a:latin typeface="Cambria Math"/>
                        </a:rPr>
                        <m:t>𝐸𝑛𝑒𝑟𝑔𝑖𝑒𝑒𝑟𝑡𝑟𝑎𝑔</m:t>
                      </m:r>
                      <m:r>
                        <a:rPr lang="de-DE" b="0" i="1" smtClean="0">
                          <a:latin typeface="Cambria Math"/>
                        </a:rPr>
                        <m:t>  </m:t>
                      </m:r>
                      <m:r>
                        <a:rPr lang="de-DE" b="0" i="1" smtClean="0">
                          <a:latin typeface="Cambria Math"/>
                        </a:rPr>
                        <m:t>𝑝𝑟𝑜</m:t>
                      </m:r>
                      <m:r>
                        <a:rPr lang="de-DE" b="0" i="1" smtClean="0">
                          <a:latin typeface="Cambria Math"/>
                        </a:rPr>
                        <m:t> </m:t>
                      </m:r>
                      <m:r>
                        <a:rPr lang="de-DE" b="0" i="1" smtClean="0">
                          <a:latin typeface="Cambria Math"/>
                        </a:rPr>
                        <m:t>𝐽𝑎h𝑟</m:t>
                      </m:r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/>
                            </a:rPr>
                            <m:t>100</m:t>
                          </m:r>
                          <m:r>
                            <a:rPr lang="de-DE" i="1">
                              <a:latin typeface="Cambria Math"/>
                            </a:rPr>
                            <m:t>𝑘𝑊𝑝</m:t>
                          </m:r>
                          <m:r>
                            <a:rPr lang="de-DE" i="1">
                              <a:latin typeface="Cambria Math"/>
                            </a:rPr>
                            <m:t>∗1000</m:t>
                          </m:r>
                          <m:f>
                            <m:f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/>
                                </a:rPr>
                                <m:t>𝑘𝑊h</m:t>
                              </m:r>
                            </m:num>
                            <m:den>
                              <m:r>
                                <a:rPr lang="de-DE" i="1">
                                  <a:latin typeface="Cambria Math"/>
                                </a:rPr>
                                <m:t>𝑎𝑘𝑊𝑝</m:t>
                              </m:r>
                            </m:den>
                          </m:f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1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𝑎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∗365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/>
                                </a:rPr>
                                <m:t>𝑎</m:t>
                              </m:r>
                            </m:den>
                          </m:f>
                          <m:r>
                            <a:rPr lang="de-DE" b="0" i="1" smtClean="0">
                              <a:latin typeface="Cambria Math"/>
                            </a:rPr>
                            <m:t>∗24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/>
                                </a:rPr>
                                <m:t>𝑑</m:t>
                              </m:r>
                            </m:den>
                          </m:f>
                        </m:den>
                      </m:f>
                      <m:r>
                        <a:rPr lang="de-DE" b="0" i="1" smtClean="0">
                          <a:latin typeface="Cambria Math"/>
                        </a:rPr>
                        <m:t>=11.4</m:t>
                      </m:r>
                      <m:r>
                        <a:rPr lang="de-DE" b="0" i="1" smtClean="0">
                          <a:latin typeface="Cambria Math"/>
                        </a:rPr>
                        <m:t>𝑘𝑊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 err="1" smtClean="0"/>
                  <a:t>Insgesamt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haben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wir</a:t>
                </a:r>
                <a:r>
                  <a:rPr lang="en-US" dirty="0" smtClean="0"/>
                  <a:t> also </a:t>
                </a:r>
                <a:r>
                  <a:rPr lang="en-US" dirty="0" err="1" smtClean="0"/>
                  <a:t>eine</a:t>
                </a:r>
                <a:r>
                  <a:rPr lang="en-US" dirty="0" smtClean="0"/>
                  <a:t> Anlage </a:t>
                </a:r>
                <a:r>
                  <a:rPr lang="en-US" dirty="0" err="1" smtClean="0"/>
                  <a:t>deren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mittlere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Leistung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dem</a:t>
                </a:r>
                <a:r>
                  <a:rPr lang="en-US" dirty="0" smtClean="0"/>
                  <a:t> 5fachen des </a:t>
                </a:r>
                <a:r>
                  <a:rPr lang="en-US" dirty="0" err="1" smtClean="0"/>
                  <a:t>mittleren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Nutzleistung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entspricht</a:t>
                </a:r>
                <a:r>
                  <a:rPr lang="en-US" dirty="0" smtClean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𝑀𝑖𝑡𝑡𝑙𝑒𝑟𝑒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𝐿𝑒𝑖𝑠𝑡𝑢𝑛𝑔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𝑀𝑖𝑡𝑡𝑙𝑒𝑟𝑒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𝑁𝑢𝑡𝑧𝑙𝑒𝑖𝑠𝑡𝑢𝑛𝑔</m:t>
                          </m:r>
                        </m:den>
                      </m:f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11,4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𝑘𝑊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2,3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𝑘𝑊</m:t>
                          </m:r>
                        </m:den>
                      </m:f>
                      <m:r>
                        <a:rPr lang="de-DE" b="0" i="1" smtClean="0">
                          <a:latin typeface="Cambria Math"/>
                        </a:rPr>
                        <m:t>=5</m:t>
                      </m:r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Der </a:t>
                </a:r>
                <a:r>
                  <a:rPr lang="en-US" dirty="0" err="1" smtClean="0"/>
                  <a:t>Bau</a:t>
                </a:r>
                <a:r>
                  <a:rPr lang="en-US" dirty="0" smtClean="0"/>
                  <a:t> von 4KWp/a pro </a:t>
                </a:r>
                <a:r>
                  <a:rPr lang="en-US" dirty="0" err="1" smtClean="0"/>
                  <a:t>Jahr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erfordert</a:t>
                </a:r>
                <a:r>
                  <a:rPr lang="en-US" dirty="0" smtClean="0"/>
                  <a:t> </a:t>
                </a:r>
                <a:endParaRPr lang="de-DE" b="0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/>
                            </a:rPr>
                            <m:t>4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/>
                                </a:rPr>
                                <m:t>𝑘𝑊𝑝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/>
                                </a:rPr>
                                <m:t>𝑎</m:t>
                              </m:r>
                            </m:den>
                          </m:f>
                          <m:r>
                            <a:rPr lang="de-DE" i="1">
                              <a:latin typeface="Cambria Math"/>
                            </a:rPr>
                            <m:t>∗20000</m:t>
                          </m:r>
                          <m:f>
                            <m:f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/>
                                </a:rPr>
                                <m:t>𝑘𝑊h</m:t>
                              </m:r>
                            </m:num>
                            <m:den>
                              <m:r>
                                <a:rPr lang="de-DE" i="1">
                                  <a:latin typeface="Cambria Math"/>
                                </a:rPr>
                                <m:t>𝑘𝑊𝑝</m:t>
                              </m:r>
                            </m:den>
                          </m:f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365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/>
                                </a:rPr>
                                <m:t>𝑎</m:t>
                              </m:r>
                            </m:den>
                          </m:f>
                          <m:r>
                            <a:rPr lang="de-DE" b="0" i="1" smtClean="0">
                              <a:latin typeface="Cambria Math"/>
                            </a:rPr>
                            <m:t>∗24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/>
                                </a:rPr>
                                <m:t>𝑑</m:t>
                              </m:r>
                            </m:den>
                          </m:f>
                        </m:den>
                      </m:f>
                      <m:r>
                        <a:rPr lang="de-DE" b="0" i="1" smtClean="0">
                          <a:latin typeface="Cambria Math"/>
                        </a:rPr>
                        <m:t>=9.13</m:t>
                      </m:r>
                      <m:r>
                        <a:rPr lang="de-DE" b="0" i="1" smtClean="0">
                          <a:latin typeface="Cambria Math"/>
                        </a:rPr>
                        <m:t>𝑘𝑊</m:t>
                      </m:r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4 von 5 Anlagen </a:t>
                </a:r>
                <a:r>
                  <a:rPr lang="en-US" dirty="0" err="1" smtClean="0"/>
                  <a:t>arbeiten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für</a:t>
                </a:r>
                <a:r>
                  <a:rPr lang="en-US" dirty="0" smtClean="0"/>
                  <a:t> die </a:t>
                </a:r>
                <a:r>
                  <a:rPr lang="en-US" dirty="0" err="1" smtClean="0"/>
                  <a:t>Erhaltung</a:t>
                </a:r>
                <a:r>
                  <a:rPr lang="en-US" dirty="0" smtClean="0"/>
                  <a:t> des Systems</a:t>
                </a: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5" y="1376685"/>
                <a:ext cx="8352928" cy="4644603"/>
              </a:xfrm>
              <a:blipFill rotWithShape="1">
                <a:blip r:embed="rId2"/>
                <a:stretch>
                  <a:fillRect l="-657" t="-525" b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410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Inhalt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5" y="836712"/>
            <a:ext cx="8352928" cy="3564483"/>
          </a:xfrm>
        </p:spPr>
        <p:txBody>
          <a:bodyPr/>
          <a:lstStyle/>
          <a:p>
            <a:r>
              <a:rPr lang="de-DE" dirty="0"/>
              <a:t>Warum sind Rohstoffe relevant für die </a:t>
            </a:r>
            <a:r>
              <a:rPr lang="de-DE" dirty="0" smtClean="0"/>
              <a:t>Energiewende?</a:t>
            </a:r>
          </a:p>
          <a:p>
            <a:pPr lvl="1"/>
            <a:r>
              <a:rPr lang="de-DE" dirty="0" smtClean="0"/>
              <a:t>Substitution der Energierohstoffen durch andere Rohstoffe</a:t>
            </a:r>
          </a:p>
          <a:p>
            <a:r>
              <a:rPr lang="de-DE" dirty="0"/>
              <a:t>Energie und Rohstoffe - zwei Seiten derselben Münze Exergie </a:t>
            </a:r>
          </a:p>
          <a:p>
            <a:pPr lvl="1"/>
            <a:r>
              <a:rPr lang="de-DE" dirty="0"/>
              <a:t>Exergie, Anergie, und Entropie</a:t>
            </a:r>
          </a:p>
          <a:p>
            <a:pPr lvl="1"/>
            <a:r>
              <a:rPr lang="de-DE" dirty="0"/>
              <a:t>Analogie von Energie und Material</a:t>
            </a:r>
          </a:p>
          <a:p>
            <a:r>
              <a:rPr lang="de-DE" dirty="0" smtClean="0"/>
              <a:t>Mechanismen der Rohstoffwirtschaft</a:t>
            </a:r>
          </a:p>
          <a:p>
            <a:pPr lvl="1"/>
            <a:r>
              <a:rPr lang="de-DE" dirty="0" smtClean="0"/>
              <a:t>Aktuelle Herausforderungen</a:t>
            </a:r>
          </a:p>
          <a:p>
            <a:pPr lvl="1"/>
            <a:r>
              <a:rPr lang="de-DE" dirty="0" smtClean="0"/>
              <a:t>Mechanismen der Rohstoffbereitstellung</a:t>
            </a:r>
          </a:p>
          <a:p>
            <a:pPr lvl="1"/>
            <a:r>
              <a:rPr lang="de-DE" dirty="0" smtClean="0"/>
              <a:t>Der Lebenszyklus der Rohstoffe</a:t>
            </a:r>
          </a:p>
          <a:p>
            <a:pPr lvl="1"/>
            <a:r>
              <a:rPr lang="de-DE" dirty="0" smtClean="0"/>
              <a:t>Die Rolle der Energie für Rohstoffe</a:t>
            </a:r>
          </a:p>
          <a:p>
            <a:r>
              <a:rPr lang="de-DE" dirty="0" smtClean="0"/>
              <a:t>Wie interagiert der Rohstoffsektor mit der Energiewende?</a:t>
            </a:r>
          </a:p>
          <a:p>
            <a:pPr lvl="1"/>
            <a:r>
              <a:rPr lang="de-DE" dirty="0" smtClean="0"/>
              <a:t>System</a:t>
            </a:r>
          </a:p>
          <a:p>
            <a:r>
              <a:rPr lang="de-DE" dirty="0" smtClean="0"/>
              <a:t>Zusammenfassung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271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Systemischer</a:t>
            </a:r>
            <a:r>
              <a:rPr lang="en-US" dirty="0" smtClean="0"/>
              <a:t> </a:t>
            </a:r>
            <a:r>
              <a:rPr lang="en-US" dirty="0" err="1" smtClean="0"/>
              <a:t>Aufwand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llipse 6"/>
          <p:cNvSpPr/>
          <p:nvPr/>
        </p:nvSpPr>
        <p:spPr>
          <a:xfrm>
            <a:off x="1185279" y="2996952"/>
            <a:ext cx="1440160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Zement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671931" y="4941168"/>
            <a:ext cx="1440160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Kupfer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Ellipse 8"/>
              <p:cNvSpPr/>
              <p:nvPr/>
            </p:nvSpPr>
            <p:spPr>
              <a:xfrm>
                <a:off x="5148064" y="4947362"/>
                <a:ext cx="1440160" cy="1296144"/>
              </a:xfrm>
              <a:prstGeom prst="ellipse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600" b="0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p>
                          <m:r>
                            <a:rPr lang="de-DE" sz="1600" b="0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de-DE" sz="1600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Ellips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4947362"/>
                <a:ext cx="1440160" cy="1296144"/>
              </a:xfrm>
              <a:prstGeom prst="ellipse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llipse 9"/>
          <p:cNvSpPr/>
          <p:nvPr/>
        </p:nvSpPr>
        <p:spPr>
          <a:xfrm>
            <a:off x="5148064" y="1196351"/>
            <a:ext cx="1440160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Neodym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6588224" y="2996952"/>
            <a:ext cx="1440160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Eisen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2625439" y="1124744"/>
            <a:ext cx="1440160" cy="129614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Gerade Verbindung mit Pfeil 13"/>
          <p:cNvCxnSpPr>
            <a:stCxn id="12" idx="6"/>
          </p:cNvCxnSpPr>
          <p:nvPr/>
        </p:nvCxnSpPr>
        <p:spPr>
          <a:xfrm>
            <a:off x="4065599" y="1772816"/>
            <a:ext cx="108246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3914650" y="2060848"/>
            <a:ext cx="2800174" cy="12241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3275856" y="2420888"/>
            <a:ext cx="0" cy="25202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>
            <a:stCxn id="12" idx="3"/>
          </p:cNvCxnSpPr>
          <p:nvPr/>
        </p:nvCxnSpPr>
        <p:spPr>
          <a:xfrm flipH="1">
            <a:off x="2195736" y="2231072"/>
            <a:ext cx="640610" cy="9556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5505759" y="692696"/>
            <a:ext cx="108246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5358971" y="231031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benötigt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Gerade Verbindung mit Pfeil 16"/>
          <p:cNvCxnSpPr>
            <a:stCxn id="11" idx="1"/>
          </p:cNvCxnSpPr>
          <p:nvPr/>
        </p:nvCxnSpPr>
        <p:spPr>
          <a:xfrm flipH="1" flipV="1">
            <a:off x="3992205" y="1988840"/>
            <a:ext cx="2806926" cy="11979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>
            <a:off x="4065599" y="4103280"/>
            <a:ext cx="2733534" cy="12699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H="1">
            <a:off x="2625439" y="3645024"/>
            <a:ext cx="396278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5868144" y="2492495"/>
            <a:ext cx="0" cy="245486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>
            <a:off x="4112091" y="1844423"/>
            <a:ext cx="103597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>
            <a:off x="2625439" y="2231072"/>
            <a:ext cx="2733533" cy="14139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endCxn id="12" idx="5"/>
          </p:cNvCxnSpPr>
          <p:nvPr/>
        </p:nvCxnSpPr>
        <p:spPr>
          <a:xfrm flipH="1" flipV="1">
            <a:off x="3854692" y="2231072"/>
            <a:ext cx="1797429" cy="27162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V="1">
            <a:off x="3392011" y="2420888"/>
            <a:ext cx="0" cy="23533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V="1">
            <a:off x="2488768" y="2420888"/>
            <a:ext cx="643072" cy="9859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flipV="1">
            <a:off x="2625439" y="3406847"/>
            <a:ext cx="4014652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 flipH="1" flipV="1">
            <a:off x="2195736" y="4173260"/>
            <a:ext cx="668728" cy="9859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>
            <a:endCxn id="7" idx="6"/>
          </p:cNvCxnSpPr>
          <p:nvPr/>
        </p:nvCxnSpPr>
        <p:spPr>
          <a:xfrm flipH="1" flipV="1">
            <a:off x="2625439" y="3645024"/>
            <a:ext cx="2934241" cy="14085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 flipV="1">
            <a:off x="3914650" y="3872328"/>
            <a:ext cx="2877841" cy="131328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>
            <a:stCxn id="8" idx="6"/>
            <a:endCxn id="9" idx="2"/>
          </p:cNvCxnSpPr>
          <p:nvPr/>
        </p:nvCxnSpPr>
        <p:spPr>
          <a:xfrm>
            <a:off x="4112091" y="5589240"/>
            <a:ext cx="1035973" cy="619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>
            <a:stCxn id="7" idx="5"/>
          </p:cNvCxnSpPr>
          <p:nvPr/>
        </p:nvCxnSpPr>
        <p:spPr>
          <a:xfrm>
            <a:off x="2414532" y="4103280"/>
            <a:ext cx="2786638" cy="11259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/>
          <p:nvPr/>
        </p:nvCxnSpPr>
        <p:spPr>
          <a:xfrm>
            <a:off x="6444208" y="2204864"/>
            <a:ext cx="541232" cy="7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/>
          <p:cNvCxnSpPr/>
          <p:nvPr/>
        </p:nvCxnSpPr>
        <p:spPr>
          <a:xfrm flipV="1">
            <a:off x="6374679" y="4173260"/>
            <a:ext cx="610761" cy="9290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/>
          <p:cNvCxnSpPr/>
          <p:nvPr/>
        </p:nvCxnSpPr>
        <p:spPr>
          <a:xfrm>
            <a:off x="1545319" y="1772816"/>
            <a:ext cx="108246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/>
          <p:cNvCxnSpPr/>
          <p:nvPr/>
        </p:nvCxnSpPr>
        <p:spPr>
          <a:xfrm>
            <a:off x="177167" y="3645024"/>
            <a:ext cx="108246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mit Pfeil 56"/>
          <p:cNvCxnSpPr/>
          <p:nvPr/>
        </p:nvCxnSpPr>
        <p:spPr>
          <a:xfrm flipH="1">
            <a:off x="6588224" y="5589240"/>
            <a:ext cx="108246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/>
          <p:cNvCxnSpPr/>
          <p:nvPr/>
        </p:nvCxnSpPr>
        <p:spPr>
          <a:xfrm>
            <a:off x="1689335" y="5661248"/>
            <a:ext cx="108246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mit Pfeil 58"/>
          <p:cNvCxnSpPr/>
          <p:nvPr/>
        </p:nvCxnSpPr>
        <p:spPr>
          <a:xfrm flipH="1">
            <a:off x="8026039" y="3573016"/>
            <a:ext cx="108246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/>
          <p:cNvCxnSpPr/>
          <p:nvPr/>
        </p:nvCxnSpPr>
        <p:spPr>
          <a:xfrm flipH="1">
            <a:off x="6588224" y="1844824"/>
            <a:ext cx="108246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9783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Rückkopplung</a:t>
            </a:r>
            <a:r>
              <a:rPr lang="en-US" dirty="0" smtClean="0"/>
              <a:t> des </a:t>
            </a:r>
            <a:r>
              <a:rPr lang="en-US" dirty="0" err="1" smtClean="0"/>
              <a:t>Bedarfs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i="1">
                                                <a:latin typeface="Cambria Math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⋱</m:t>
                                        </m:r>
                                      </m:e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𝑛</m:t>
                                            </m:r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𝑛𝑛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de-DE" b="0" i="1" smtClean="0">
                              <a:latin typeface="Cambria Math"/>
                            </a:rPr>
                            <m:t>𝐵</m:t>
                          </m:r>
                        </m:lim>
                      </m:limLow>
                      <m:limLow>
                        <m:limLow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i="1">
                                                <a:latin typeface="Cambria Math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d>
                            </m:e>
                          </m:groupChr>
                        </m:e>
                        <m:lim>
                          <m:acc>
                            <m:accPr>
                              <m:chr m:val="⃗"/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lim>
                      </m:limLow>
                      <m:r>
                        <a:rPr lang="de-DE" b="0" i="1" smtClean="0">
                          <a:latin typeface="Cambria Math"/>
                        </a:rPr>
                        <m:t>+</m:t>
                      </m:r>
                      <m:limLow>
                        <m:limLowPr>
                          <m:ctrlPr>
                            <a:rPr lang="de-DE" i="1">
                              <a:latin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b="0" i="1" smtClean="0">
                                                <a:latin typeface="Cambria Math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b="0" i="1" smtClean="0">
                                                <a:latin typeface="Cambria Math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d>
                            </m:e>
                          </m:groupChr>
                        </m:e>
                        <m:lim>
                          <m:acc>
                            <m:accPr>
                              <m:chr m:val="⃗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lim>
                      </m:limLow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limLow>
                        <m:limLowPr>
                          <m:ctrlPr>
                            <a:rPr lang="de-DE" i="1">
                              <a:latin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i="1">
                                                <a:latin typeface="Cambria Math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d>
                            </m:e>
                          </m:groupChr>
                        </m:e>
                        <m:lim>
                          <m:acc>
                            <m:accPr>
                              <m:chr m:val="⃗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lim>
                      </m:limLow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de-DE" b="0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 smtClean="0"/>
                  <a:t> Externer Bedarf 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𝑖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i="1"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de-DE" i="1">
                        <a:latin typeface="Cambria Math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Bedarf</a:t>
                </a:r>
                <a:r>
                  <a:rPr lang="en-US" dirty="0"/>
                  <a:t> 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f</a:t>
                </a:r>
                <a:r>
                  <a:rPr lang="de-DE" dirty="0" err="1"/>
                  <a:t>ür</a:t>
                </a:r>
                <a:r>
                  <a:rPr lang="en-US" dirty="0"/>
                  <a:t> die </a:t>
                </a:r>
                <a:r>
                  <a:rPr lang="en-US" dirty="0" err="1"/>
                  <a:t>Herstellung</a:t>
                </a:r>
                <a:r>
                  <a:rPr lang="en-US" dirty="0"/>
                  <a:t> </a:t>
                </a:r>
                <a:r>
                  <a:rPr lang="en-US" dirty="0" err="1"/>
                  <a:t>einer</a:t>
                </a:r>
                <a:r>
                  <a:rPr lang="en-US" dirty="0"/>
                  <a:t> Einheit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𝑗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Erforderliche </a:t>
                </a:r>
                <a:r>
                  <a:rPr lang="de-DE" dirty="0" smtClean="0"/>
                  <a:t>Produktionsmenge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/>
                      </a:rPr>
                      <m:t>𝑖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de-DE" b="0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𝐵</m:t>
                      </m:r>
                      <m:acc>
                        <m:accPr>
                          <m:chr m:val="⃗"/>
                          <m:ctrlPr>
                            <a:rPr lang="de-DE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i="1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de-DE" b="0" i="1" smtClean="0">
                          <a:latin typeface="Cambria Math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de-DE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i="1">
                              <a:latin typeface="Cambria Math"/>
                            </a:rPr>
                            <m:t>𝑏</m:t>
                          </m:r>
                        </m:e>
                      </m:acc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de-DE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i="1">
                              <a:latin typeface="Cambria Math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de-DE" b="0" dirty="0" smtClean="0"/>
              </a:p>
              <a:p>
                <a:pPr marL="0" indent="0">
                  <a:buNone/>
                </a:pPr>
                <a:endParaRPr lang="de-DE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i="1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𝐼𝑑</m:t>
                              </m:r>
                              <m:r>
                                <a:rPr lang="de-DE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de-DE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de-DE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i="1">
                              <a:latin typeface="Cambria Math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de-DE" b="0" dirty="0" smtClean="0"/>
              </a:p>
              <a:p>
                <a:pPr marL="0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:endParaRPr lang="de-DE" b="0" dirty="0" smtClean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b="-167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37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Aufwand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99792" y="476672"/>
            <a:ext cx="8352928" cy="223224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err="1" smtClean="0"/>
              <a:t>Jeder</a:t>
            </a:r>
            <a:r>
              <a:rPr lang="en-US" sz="2400" dirty="0" smtClean="0"/>
              <a:t> </a:t>
            </a:r>
            <a:r>
              <a:rPr lang="en-US" sz="2400" dirty="0" err="1" smtClean="0"/>
              <a:t>Rohstoff</a:t>
            </a:r>
            <a:r>
              <a:rPr lang="en-US" sz="2400" dirty="0" smtClean="0"/>
              <a:t> </a:t>
            </a:r>
            <a:r>
              <a:rPr lang="en-US" sz="2400" dirty="0" err="1" smtClean="0"/>
              <a:t>erfordert</a:t>
            </a:r>
            <a:r>
              <a:rPr lang="en-US" sz="2400" dirty="0" smtClean="0"/>
              <a:t>:</a:t>
            </a:r>
          </a:p>
          <a:p>
            <a:r>
              <a:rPr lang="en-US" sz="2400" dirty="0" err="1" smtClean="0">
                <a:solidFill>
                  <a:srgbClr val="00B050"/>
                </a:solidFill>
              </a:rPr>
              <a:t>Arbeitskraft</a:t>
            </a:r>
            <a:endParaRPr lang="en-US" sz="2400" dirty="0" smtClean="0">
              <a:solidFill>
                <a:srgbClr val="00B05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</a:rPr>
              <a:t>Energie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/ </a:t>
            </a:r>
            <a:r>
              <a:rPr lang="en-US" sz="2400" dirty="0" err="1" smtClean="0">
                <a:solidFill>
                  <a:srgbClr val="FF0000"/>
                </a:solidFill>
              </a:rPr>
              <a:t>Exergie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Rohstoffe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/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Ordnung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Gerade Verbindung mit Pfeil 4"/>
          <p:cNvCxnSpPr/>
          <p:nvPr/>
        </p:nvCxnSpPr>
        <p:spPr>
          <a:xfrm>
            <a:off x="2339752" y="5589240"/>
            <a:ext cx="58326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 flipV="1">
            <a:off x="2339752" y="3212976"/>
            <a:ext cx="0" cy="23762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3883129" y="5775533"/>
            <a:ext cx="2993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Angeforderte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Menge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29893" y="4170275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Aufwand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ihandform 11"/>
          <p:cNvSpPr/>
          <p:nvPr/>
        </p:nvSpPr>
        <p:spPr>
          <a:xfrm>
            <a:off x="2339163" y="3338623"/>
            <a:ext cx="4897134" cy="2254103"/>
          </a:xfrm>
          <a:custGeom>
            <a:avLst/>
            <a:gdLst>
              <a:gd name="connsiteX0" fmla="*/ 0 w 4338084"/>
              <a:gd name="connsiteY0" fmla="*/ 2254103 h 2254103"/>
              <a:gd name="connsiteX1" fmla="*/ 2169042 w 4338084"/>
              <a:gd name="connsiteY1" fmla="*/ 1786270 h 2254103"/>
              <a:gd name="connsiteX2" fmla="*/ 3678865 w 4338084"/>
              <a:gd name="connsiteY2" fmla="*/ 978196 h 2254103"/>
              <a:gd name="connsiteX3" fmla="*/ 4338084 w 4338084"/>
              <a:gd name="connsiteY3" fmla="*/ 0 h 225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8084" h="2254103">
                <a:moveTo>
                  <a:pt x="0" y="2254103"/>
                </a:moveTo>
                <a:cubicBezTo>
                  <a:pt x="777949" y="2126512"/>
                  <a:pt x="1555898" y="1998921"/>
                  <a:pt x="2169042" y="1786270"/>
                </a:cubicBezTo>
                <a:cubicBezTo>
                  <a:pt x="2782186" y="1573619"/>
                  <a:pt x="3317358" y="1275908"/>
                  <a:pt x="3678865" y="978196"/>
                </a:cubicBezTo>
                <a:cubicBezTo>
                  <a:pt x="4040372" y="680484"/>
                  <a:pt x="4189228" y="340242"/>
                  <a:pt x="4338084" y="0"/>
                </a:cubicBezTo>
              </a:path>
            </a:pathLst>
          </a:custGeom>
          <a:noFill/>
          <a:ln w="38100">
            <a:solidFill>
              <a:srgbClr val="CF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F6800"/>
              </a:solidFill>
            </a:endParaRPr>
          </a:p>
        </p:txBody>
      </p:sp>
      <p:sp>
        <p:nvSpPr>
          <p:cNvPr id="13" name="Freihandform 12"/>
          <p:cNvSpPr/>
          <p:nvPr/>
        </p:nvSpPr>
        <p:spPr>
          <a:xfrm flipH="1" flipV="1">
            <a:off x="2349580" y="3789040"/>
            <a:ext cx="5246755" cy="1746768"/>
          </a:xfrm>
          <a:custGeom>
            <a:avLst/>
            <a:gdLst>
              <a:gd name="connsiteX0" fmla="*/ 0 w 4338084"/>
              <a:gd name="connsiteY0" fmla="*/ 2254103 h 2254103"/>
              <a:gd name="connsiteX1" fmla="*/ 2169042 w 4338084"/>
              <a:gd name="connsiteY1" fmla="*/ 1786270 h 2254103"/>
              <a:gd name="connsiteX2" fmla="*/ 3678865 w 4338084"/>
              <a:gd name="connsiteY2" fmla="*/ 978196 h 2254103"/>
              <a:gd name="connsiteX3" fmla="*/ 4338084 w 4338084"/>
              <a:gd name="connsiteY3" fmla="*/ 0 h 225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8084" h="2254103">
                <a:moveTo>
                  <a:pt x="0" y="2254103"/>
                </a:moveTo>
                <a:cubicBezTo>
                  <a:pt x="777949" y="2126512"/>
                  <a:pt x="1555898" y="1998921"/>
                  <a:pt x="2169042" y="1786270"/>
                </a:cubicBezTo>
                <a:cubicBezTo>
                  <a:pt x="2782186" y="1573619"/>
                  <a:pt x="3317358" y="1275908"/>
                  <a:pt x="3678865" y="978196"/>
                </a:cubicBezTo>
                <a:cubicBezTo>
                  <a:pt x="4040372" y="680484"/>
                  <a:pt x="4189228" y="340242"/>
                  <a:pt x="4338084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5" name="Freihandform 14"/>
          <p:cNvSpPr/>
          <p:nvPr/>
        </p:nvSpPr>
        <p:spPr>
          <a:xfrm>
            <a:off x="2339752" y="3335137"/>
            <a:ext cx="4176464" cy="2254103"/>
          </a:xfrm>
          <a:custGeom>
            <a:avLst/>
            <a:gdLst>
              <a:gd name="connsiteX0" fmla="*/ 0 w 4338084"/>
              <a:gd name="connsiteY0" fmla="*/ 2254103 h 2254103"/>
              <a:gd name="connsiteX1" fmla="*/ 2169042 w 4338084"/>
              <a:gd name="connsiteY1" fmla="*/ 1786270 h 2254103"/>
              <a:gd name="connsiteX2" fmla="*/ 3678865 w 4338084"/>
              <a:gd name="connsiteY2" fmla="*/ 978196 h 2254103"/>
              <a:gd name="connsiteX3" fmla="*/ 4338084 w 4338084"/>
              <a:gd name="connsiteY3" fmla="*/ 0 h 2254103"/>
              <a:gd name="connsiteX0" fmla="*/ 0 w 4338084"/>
              <a:gd name="connsiteY0" fmla="*/ 2254103 h 2254103"/>
              <a:gd name="connsiteX1" fmla="*/ 2206717 w 4338084"/>
              <a:gd name="connsiteY1" fmla="*/ 1935126 h 2254103"/>
              <a:gd name="connsiteX2" fmla="*/ 3678865 w 4338084"/>
              <a:gd name="connsiteY2" fmla="*/ 978196 h 2254103"/>
              <a:gd name="connsiteX3" fmla="*/ 4338084 w 4338084"/>
              <a:gd name="connsiteY3" fmla="*/ 0 h 2254103"/>
              <a:gd name="connsiteX0" fmla="*/ 0 w 4338084"/>
              <a:gd name="connsiteY0" fmla="*/ 2254103 h 2254103"/>
              <a:gd name="connsiteX1" fmla="*/ 2206717 w 4338084"/>
              <a:gd name="connsiteY1" fmla="*/ 1935126 h 2254103"/>
              <a:gd name="connsiteX2" fmla="*/ 3829565 w 4338084"/>
              <a:gd name="connsiteY2" fmla="*/ 999461 h 2254103"/>
              <a:gd name="connsiteX3" fmla="*/ 4338084 w 4338084"/>
              <a:gd name="connsiteY3" fmla="*/ 0 h 2254103"/>
              <a:gd name="connsiteX0" fmla="*/ 0 w 4338084"/>
              <a:gd name="connsiteY0" fmla="*/ 2254103 h 2254103"/>
              <a:gd name="connsiteX1" fmla="*/ 2449687 w 4338084"/>
              <a:gd name="connsiteY1" fmla="*/ 2041451 h 2254103"/>
              <a:gd name="connsiteX2" fmla="*/ 3829565 w 4338084"/>
              <a:gd name="connsiteY2" fmla="*/ 999461 h 2254103"/>
              <a:gd name="connsiteX3" fmla="*/ 4338084 w 4338084"/>
              <a:gd name="connsiteY3" fmla="*/ 0 h 2254103"/>
              <a:gd name="connsiteX0" fmla="*/ 0 w 4338084"/>
              <a:gd name="connsiteY0" fmla="*/ 2254103 h 2254103"/>
              <a:gd name="connsiteX1" fmla="*/ 2449687 w 4338084"/>
              <a:gd name="connsiteY1" fmla="*/ 2041451 h 2254103"/>
              <a:gd name="connsiteX2" fmla="*/ 3962094 w 4338084"/>
              <a:gd name="connsiteY2" fmla="*/ 1084521 h 2254103"/>
              <a:gd name="connsiteX3" fmla="*/ 4338084 w 4338084"/>
              <a:gd name="connsiteY3" fmla="*/ 0 h 2254103"/>
              <a:gd name="connsiteX0" fmla="*/ 0 w 4338084"/>
              <a:gd name="connsiteY0" fmla="*/ 2254103 h 2254103"/>
              <a:gd name="connsiteX1" fmla="*/ 2449687 w 4338084"/>
              <a:gd name="connsiteY1" fmla="*/ 2041451 h 2254103"/>
              <a:gd name="connsiteX2" fmla="*/ 3962094 w 4338084"/>
              <a:gd name="connsiteY2" fmla="*/ 1084521 h 2254103"/>
              <a:gd name="connsiteX3" fmla="*/ 4338084 w 4338084"/>
              <a:gd name="connsiteY3" fmla="*/ 0 h 225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8084" h="2254103">
                <a:moveTo>
                  <a:pt x="0" y="2254103"/>
                </a:moveTo>
                <a:cubicBezTo>
                  <a:pt x="777949" y="2126512"/>
                  <a:pt x="1789338" y="2236381"/>
                  <a:pt x="2449687" y="2041451"/>
                </a:cubicBezTo>
                <a:cubicBezTo>
                  <a:pt x="3110036" y="1846521"/>
                  <a:pt x="3691537" y="1446028"/>
                  <a:pt x="3962094" y="1084521"/>
                </a:cubicBezTo>
                <a:cubicBezTo>
                  <a:pt x="4232651" y="723014"/>
                  <a:pt x="4189228" y="340242"/>
                  <a:pt x="4338084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230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Rückkopplung</a:t>
            </a:r>
            <a:r>
              <a:rPr lang="en-US" dirty="0" smtClean="0"/>
              <a:t> des </a:t>
            </a:r>
            <a:r>
              <a:rPr lang="en-US" dirty="0" err="1" smtClean="0"/>
              <a:t>Bedarfs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i="1">
                                                <a:latin typeface="Cambria Math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b="0" i="1" smtClean="0">
                                                    <a:latin typeface="Cambria Math"/>
                                                  </a:rPr>
                                                  <m:t>𝑝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b="0" i="1" smtClean="0">
                                                    <a:latin typeface="Cambria Math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𝑝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mr>
                                    <m:m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⋱</m:t>
                                        </m:r>
                                      </m:e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𝑛</m:t>
                                            </m:r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𝑝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b="0" i="1" smtClean="0">
                                                    <a:latin typeface="Cambria Math"/>
                                                  </a:rPr>
                                                  <m:t>𝑛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𝑛𝑛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𝑝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b="0" i="1" smtClean="0">
                                                    <a:latin typeface="Cambria Math"/>
                                                  </a:rPr>
                                                  <m:t>𝑛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mr>
                                  </m:m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de-DE" b="0" i="1" smtClean="0">
                              <a:latin typeface="Cambria Math"/>
                            </a:rPr>
                            <m:t>𝐵</m:t>
                          </m:r>
                        </m:lim>
                      </m:limLow>
                      <m:limLow>
                        <m:limLow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i="1">
                                                <a:latin typeface="Cambria Math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d>
                            </m:e>
                          </m:groupChr>
                        </m:e>
                        <m:lim>
                          <m:acc>
                            <m:accPr>
                              <m:chr m:val="⃗"/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lim>
                      </m:limLow>
                      <m:r>
                        <a:rPr lang="de-DE" b="0" i="1" smtClean="0">
                          <a:latin typeface="Cambria Math"/>
                        </a:rPr>
                        <m:t>+</m:t>
                      </m:r>
                      <m:limLow>
                        <m:limLowPr>
                          <m:ctrlPr>
                            <a:rPr lang="de-DE" i="1">
                              <a:latin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b="0" i="1" smtClean="0">
                                                <a:latin typeface="Cambria Math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b="0" i="1" smtClean="0">
                                                <a:latin typeface="Cambria Math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d>
                            </m:e>
                          </m:groupChr>
                        </m:e>
                        <m:lim>
                          <m:acc>
                            <m:accPr>
                              <m:chr m:val="⃗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lim>
                      </m:limLow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limLow>
                        <m:limLowPr>
                          <m:ctrlPr>
                            <a:rPr lang="de-DE" i="1">
                              <a:latin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i="1">
                                                <a:latin typeface="Cambria Math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d>
                            </m:e>
                          </m:groupChr>
                        </m:e>
                        <m:lim>
                          <m:acc>
                            <m:accPr>
                              <m:chr m:val="⃗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lim>
                      </m:limLow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de-DE" b="0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 smtClean="0"/>
                  <a:t> Externer Bedarf 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𝑖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i="1"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de-DE" i="1">
                        <a:latin typeface="Cambria Math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Bedarf</a:t>
                </a:r>
                <a:r>
                  <a:rPr lang="en-US" dirty="0"/>
                  <a:t> 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/>
                  <a:t> f</a:t>
                </a:r>
                <a:r>
                  <a:rPr lang="de-DE" dirty="0" err="1"/>
                  <a:t>ür</a:t>
                </a:r>
                <a:r>
                  <a:rPr lang="en-US" dirty="0"/>
                  <a:t> die </a:t>
                </a:r>
                <a:r>
                  <a:rPr lang="en-US" dirty="0" err="1"/>
                  <a:t>Herstellung</a:t>
                </a:r>
                <a:r>
                  <a:rPr lang="en-US" dirty="0"/>
                  <a:t> </a:t>
                </a:r>
                <a:r>
                  <a:rPr lang="en-US" dirty="0" err="1"/>
                  <a:t>einer</a:t>
                </a:r>
                <a:r>
                  <a:rPr lang="en-US" dirty="0"/>
                  <a:t> Einheit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𝑗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Erforderliche </a:t>
                </a:r>
                <a:r>
                  <a:rPr lang="de-DE" dirty="0" smtClean="0"/>
                  <a:t>Produktionsmenge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/>
                      </a:rPr>
                      <m:t>𝑖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de-DE" b="0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acc>
                        <m:accPr>
                          <m:chr m:val="⃗"/>
                          <m:ctrlPr>
                            <a:rPr lang="de-DE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i="1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de-DE" b="0" i="1" smtClean="0">
                          <a:latin typeface="Cambria Math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de-DE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i="1">
                              <a:latin typeface="Cambria Math"/>
                            </a:rPr>
                            <m:t>𝑏</m:t>
                          </m:r>
                        </m:e>
                      </m:acc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de-DE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i="1">
                              <a:latin typeface="Cambria Math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de-DE" b="0" dirty="0" smtClean="0"/>
              </a:p>
              <a:p>
                <a:pPr marL="0" indent="0">
                  <a:buNone/>
                </a:pPr>
                <a:r>
                  <a:rPr lang="de-DE" dirty="0" smtClean="0"/>
                  <a:t>nichtlinear Rückkopplung</a:t>
                </a:r>
                <a:endParaRPr lang="de-DE" dirty="0"/>
              </a:p>
              <a:p>
                <a:pPr marL="0" indent="0">
                  <a:buNone/>
                </a:pPr>
                <a:endParaRPr lang="de-DE" b="0" dirty="0" smtClean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03" b="-155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121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 smtClean="0"/>
              <a:t>Introduction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468314" y="1368000"/>
            <a:ext cx="6676557" cy="4860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200" b="1" dirty="0" err="1" smtClean="0"/>
              <a:t>By-product</a:t>
            </a:r>
            <a:r>
              <a:rPr lang="de-DE" sz="2200" b="1" dirty="0" smtClean="0"/>
              <a:t> </a:t>
            </a:r>
            <a:r>
              <a:rPr lang="de-DE" sz="2200" b="1" dirty="0" err="1" smtClean="0"/>
              <a:t>status</a:t>
            </a:r>
            <a:endParaRPr lang="de-DE" sz="2200" b="1" dirty="0" smtClean="0"/>
          </a:p>
          <a:p>
            <a:pPr marL="0" indent="0">
              <a:buNone/>
            </a:pPr>
            <a:endParaRPr lang="de-DE" sz="2200" dirty="0" smtClean="0"/>
          </a:p>
        </p:txBody>
      </p:sp>
      <p:sp>
        <p:nvSpPr>
          <p:cNvPr id="11" name="Rechteck 10"/>
          <p:cNvSpPr/>
          <p:nvPr/>
        </p:nvSpPr>
        <p:spPr>
          <a:xfrm>
            <a:off x="7646988" y="6573810"/>
            <a:ext cx="1096962" cy="1308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7094071" y="6534095"/>
            <a:ext cx="17220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bg1"/>
                </a:solidFill>
              </a:rPr>
              <a:t>Max Frenzel | m.frenzel@hzdr.de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702899" y="6262690"/>
            <a:ext cx="2113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 smtClean="0"/>
              <a:t>Modified</a:t>
            </a:r>
            <a:r>
              <a:rPr lang="de-DE" sz="1000" dirty="0" smtClean="0"/>
              <a:t> </a:t>
            </a:r>
            <a:r>
              <a:rPr lang="de-DE" sz="1000" dirty="0" err="1" smtClean="0"/>
              <a:t>from</a:t>
            </a:r>
            <a:r>
              <a:rPr lang="de-DE" sz="1000" dirty="0" smtClean="0"/>
              <a:t>: Reuter et al. (2005)</a:t>
            </a:r>
            <a:endParaRPr lang="en-US" sz="1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5" y="638629"/>
            <a:ext cx="8578057" cy="565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38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Aufwand bei </a:t>
            </a:r>
            <a:r>
              <a:rPr lang="de-DE" dirty="0" err="1" smtClean="0"/>
              <a:t>Beiprodukten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2771800" y="4653136"/>
            <a:ext cx="5184576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V="1">
            <a:off x="2771800" y="1772816"/>
            <a:ext cx="0" cy="288032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7956376" y="4422303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Arial" pitchFamily="34" charset="0"/>
                <a:cs typeface="Arial" pitchFamily="34" charset="0"/>
              </a:rPr>
              <a:t>Menge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67544" y="2348880"/>
            <a:ext cx="21884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Arial" pitchFamily="34" charset="0"/>
                <a:cs typeface="Arial" pitchFamily="34" charset="0"/>
              </a:rPr>
              <a:t>Grenzaufwand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Preis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Energie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Rohstoffe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Arbeit</a:t>
            </a:r>
          </a:p>
        </p:txBody>
      </p:sp>
      <p:sp>
        <p:nvSpPr>
          <p:cNvPr id="12" name="Freihandform 11"/>
          <p:cNvSpPr/>
          <p:nvPr/>
        </p:nvSpPr>
        <p:spPr>
          <a:xfrm>
            <a:off x="2757488" y="4221088"/>
            <a:ext cx="1814512" cy="142875"/>
          </a:xfrm>
          <a:custGeom>
            <a:avLst/>
            <a:gdLst>
              <a:gd name="connsiteX0" fmla="*/ 0 w 1814512"/>
              <a:gd name="connsiteY0" fmla="*/ 142875 h 142875"/>
              <a:gd name="connsiteX1" fmla="*/ 1814512 w 1814512"/>
              <a:gd name="connsiteY1" fmla="*/ 0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14512" h="142875">
                <a:moveTo>
                  <a:pt x="0" y="142875"/>
                </a:moveTo>
                <a:lnTo>
                  <a:pt x="1814512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Gerade Verbindung 13"/>
          <p:cNvCxnSpPr/>
          <p:nvPr/>
        </p:nvCxnSpPr>
        <p:spPr>
          <a:xfrm flipV="1">
            <a:off x="4572000" y="2204864"/>
            <a:ext cx="2520280" cy="648072"/>
          </a:xfrm>
          <a:prstGeom prst="lin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Textfeld 15"/>
          <p:cNvSpPr txBox="1"/>
          <p:nvPr/>
        </p:nvSpPr>
        <p:spPr>
          <a:xfrm>
            <a:off x="2835831" y="5127575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Beiprodukt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762519" y="5121052"/>
            <a:ext cx="277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Arial" pitchFamily="34" charset="0"/>
                <a:cs typeface="Arial" pitchFamily="34" charset="0"/>
              </a:rPr>
              <a:t>Eigene Lagerstätte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Gerade Verbindung 18"/>
          <p:cNvCxnSpPr/>
          <p:nvPr/>
        </p:nvCxnSpPr>
        <p:spPr>
          <a:xfrm>
            <a:off x="4572000" y="4653135"/>
            <a:ext cx="0" cy="2308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4572000" y="1412776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3330439" y="893911"/>
            <a:ext cx="2565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Arial" pitchFamily="34" charset="0"/>
                <a:cs typeface="Arial" pitchFamily="34" charset="0"/>
              </a:rPr>
              <a:t>Kapazitätsgrenze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3026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Energiemix, Rohstoffmix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0" name="Gruppieren 19"/>
          <p:cNvGrpSpPr/>
          <p:nvPr/>
        </p:nvGrpSpPr>
        <p:grpSpPr>
          <a:xfrm>
            <a:off x="611560" y="1268760"/>
            <a:ext cx="4752528" cy="3600400"/>
            <a:chOff x="1619672" y="1268760"/>
            <a:chExt cx="4752528" cy="3600400"/>
          </a:xfrm>
        </p:grpSpPr>
        <p:cxnSp>
          <p:nvCxnSpPr>
            <p:cNvPr id="8" name="Gerade Verbindung 7"/>
            <p:cNvCxnSpPr/>
            <p:nvPr/>
          </p:nvCxnSpPr>
          <p:spPr>
            <a:xfrm flipV="1">
              <a:off x="1619672" y="1268760"/>
              <a:ext cx="2232248" cy="360040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 flipH="1" flipV="1">
              <a:off x="3851920" y="1268760"/>
              <a:ext cx="2520280" cy="360040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>
              <a:off x="1619672" y="4869160"/>
              <a:ext cx="4752528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Freihandform 20"/>
          <p:cNvSpPr/>
          <p:nvPr/>
        </p:nvSpPr>
        <p:spPr>
          <a:xfrm>
            <a:off x="1816721" y="2014538"/>
            <a:ext cx="2447255" cy="2857500"/>
          </a:xfrm>
          <a:custGeom>
            <a:avLst/>
            <a:gdLst>
              <a:gd name="connsiteX0" fmla="*/ 575592 w 2447255"/>
              <a:gd name="connsiteY0" fmla="*/ 0 h 2857500"/>
              <a:gd name="connsiteX1" fmla="*/ 547017 w 2447255"/>
              <a:gd name="connsiteY1" fmla="*/ 828675 h 2857500"/>
              <a:gd name="connsiteX2" fmla="*/ 246980 w 2447255"/>
              <a:gd name="connsiteY2" fmla="*/ 1628775 h 2857500"/>
              <a:gd name="connsiteX3" fmla="*/ 32667 w 2447255"/>
              <a:gd name="connsiteY3" fmla="*/ 2457450 h 2857500"/>
              <a:gd name="connsiteX4" fmla="*/ 975642 w 2447255"/>
              <a:gd name="connsiteY4" fmla="*/ 2757487 h 2857500"/>
              <a:gd name="connsiteX5" fmla="*/ 2447255 w 2447255"/>
              <a:gd name="connsiteY5" fmla="*/ 2857500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7255" h="2857500">
                <a:moveTo>
                  <a:pt x="575592" y="0"/>
                </a:moveTo>
                <a:cubicBezTo>
                  <a:pt x="588689" y="278606"/>
                  <a:pt x="601786" y="557213"/>
                  <a:pt x="547017" y="828675"/>
                </a:cubicBezTo>
                <a:cubicBezTo>
                  <a:pt x="492248" y="1100138"/>
                  <a:pt x="332705" y="1357313"/>
                  <a:pt x="246980" y="1628775"/>
                </a:cubicBezTo>
                <a:cubicBezTo>
                  <a:pt x="161255" y="1900237"/>
                  <a:pt x="-88777" y="2269331"/>
                  <a:pt x="32667" y="2457450"/>
                </a:cubicBezTo>
                <a:cubicBezTo>
                  <a:pt x="154111" y="2645569"/>
                  <a:pt x="573211" y="2690812"/>
                  <a:pt x="975642" y="2757487"/>
                </a:cubicBezTo>
                <a:cubicBezTo>
                  <a:pt x="1378073" y="2824162"/>
                  <a:pt x="1912664" y="2840831"/>
                  <a:pt x="2447255" y="28575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ihandform 22"/>
          <p:cNvSpPr/>
          <p:nvPr/>
        </p:nvSpPr>
        <p:spPr>
          <a:xfrm>
            <a:off x="2641231" y="2407494"/>
            <a:ext cx="1887888" cy="2259175"/>
          </a:xfrm>
          <a:custGeom>
            <a:avLst/>
            <a:gdLst>
              <a:gd name="connsiteX0" fmla="*/ 22545 w 1887888"/>
              <a:gd name="connsiteY0" fmla="*/ 1078656 h 2259175"/>
              <a:gd name="connsiteX1" fmla="*/ 165420 w 1887888"/>
              <a:gd name="connsiteY1" fmla="*/ 35669 h 2259175"/>
              <a:gd name="connsiteX2" fmla="*/ 1051245 w 1887888"/>
              <a:gd name="connsiteY2" fmla="*/ 349994 h 2259175"/>
              <a:gd name="connsiteX3" fmla="*/ 1694182 w 1887888"/>
              <a:gd name="connsiteY3" fmla="*/ 1392981 h 2259175"/>
              <a:gd name="connsiteX4" fmla="*/ 1794195 w 1887888"/>
              <a:gd name="connsiteY4" fmla="*/ 2178794 h 2259175"/>
              <a:gd name="connsiteX5" fmla="*/ 451170 w 1887888"/>
              <a:gd name="connsiteY5" fmla="*/ 2107356 h 2259175"/>
              <a:gd name="connsiteX6" fmla="*/ 22545 w 1887888"/>
              <a:gd name="connsiteY6" fmla="*/ 1078656 h 225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7888" h="2259175">
                <a:moveTo>
                  <a:pt x="22545" y="1078656"/>
                </a:moveTo>
                <a:cubicBezTo>
                  <a:pt x="-25080" y="733375"/>
                  <a:pt x="-6030" y="157113"/>
                  <a:pt x="165420" y="35669"/>
                </a:cubicBezTo>
                <a:cubicBezTo>
                  <a:pt x="336870" y="-85775"/>
                  <a:pt x="796452" y="123775"/>
                  <a:pt x="1051245" y="349994"/>
                </a:cubicBezTo>
                <a:cubicBezTo>
                  <a:pt x="1306038" y="576213"/>
                  <a:pt x="1570357" y="1088181"/>
                  <a:pt x="1694182" y="1392981"/>
                </a:cubicBezTo>
                <a:cubicBezTo>
                  <a:pt x="1818007" y="1697781"/>
                  <a:pt x="2001364" y="2059732"/>
                  <a:pt x="1794195" y="2178794"/>
                </a:cubicBezTo>
                <a:cubicBezTo>
                  <a:pt x="1587026" y="2297857"/>
                  <a:pt x="746445" y="2293094"/>
                  <a:pt x="451170" y="2107356"/>
                </a:cubicBezTo>
                <a:cubicBezTo>
                  <a:pt x="155895" y="1921618"/>
                  <a:pt x="70170" y="1423937"/>
                  <a:pt x="22545" y="107865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ihandform 23"/>
          <p:cNvSpPr/>
          <p:nvPr/>
        </p:nvSpPr>
        <p:spPr>
          <a:xfrm>
            <a:off x="2901643" y="2703910"/>
            <a:ext cx="1310317" cy="1733202"/>
          </a:xfrm>
          <a:custGeom>
            <a:avLst/>
            <a:gdLst>
              <a:gd name="connsiteX0" fmla="*/ 22545 w 1887888"/>
              <a:gd name="connsiteY0" fmla="*/ 1078656 h 2259175"/>
              <a:gd name="connsiteX1" fmla="*/ 165420 w 1887888"/>
              <a:gd name="connsiteY1" fmla="*/ 35669 h 2259175"/>
              <a:gd name="connsiteX2" fmla="*/ 1051245 w 1887888"/>
              <a:gd name="connsiteY2" fmla="*/ 349994 h 2259175"/>
              <a:gd name="connsiteX3" fmla="*/ 1694182 w 1887888"/>
              <a:gd name="connsiteY3" fmla="*/ 1392981 h 2259175"/>
              <a:gd name="connsiteX4" fmla="*/ 1794195 w 1887888"/>
              <a:gd name="connsiteY4" fmla="*/ 2178794 h 2259175"/>
              <a:gd name="connsiteX5" fmla="*/ 451170 w 1887888"/>
              <a:gd name="connsiteY5" fmla="*/ 2107356 h 2259175"/>
              <a:gd name="connsiteX6" fmla="*/ 22545 w 1887888"/>
              <a:gd name="connsiteY6" fmla="*/ 1078656 h 225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7888" h="2259175">
                <a:moveTo>
                  <a:pt x="22545" y="1078656"/>
                </a:moveTo>
                <a:cubicBezTo>
                  <a:pt x="-25080" y="733375"/>
                  <a:pt x="-6030" y="157113"/>
                  <a:pt x="165420" y="35669"/>
                </a:cubicBezTo>
                <a:cubicBezTo>
                  <a:pt x="336870" y="-85775"/>
                  <a:pt x="796452" y="123775"/>
                  <a:pt x="1051245" y="349994"/>
                </a:cubicBezTo>
                <a:cubicBezTo>
                  <a:pt x="1306038" y="576213"/>
                  <a:pt x="1570357" y="1088181"/>
                  <a:pt x="1694182" y="1392981"/>
                </a:cubicBezTo>
                <a:cubicBezTo>
                  <a:pt x="1818007" y="1697781"/>
                  <a:pt x="2001364" y="2059732"/>
                  <a:pt x="1794195" y="2178794"/>
                </a:cubicBezTo>
                <a:cubicBezTo>
                  <a:pt x="1587026" y="2297857"/>
                  <a:pt x="746445" y="2293094"/>
                  <a:pt x="451170" y="2107356"/>
                </a:cubicBezTo>
                <a:cubicBezTo>
                  <a:pt x="155895" y="1921618"/>
                  <a:pt x="70170" y="1423937"/>
                  <a:pt x="22545" y="107865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ihandform 24"/>
          <p:cNvSpPr/>
          <p:nvPr/>
        </p:nvSpPr>
        <p:spPr>
          <a:xfrm>
            <a:off x="3121858" y="2960130"/>
            <a:ext cx="869885" cy="1220762"/>
          </a:xfrm>
          <a:custGeom>
            <a:avLst/>
            <a:gdLst>
              <a:gd name="connsiteX0" fmla="*/ 22545 w 1887888"/>
              <a:gd name="connsiteY0" fmla="*/ 1078656 h 2259175"/>
              <a:gd name="connsiteX1" fmla="*/ 165420 w 1887888"/>
              <a:gd name="connsiteY1" fmla="*/ 35669 h 2259175"/>
              <a:gd name="connsiteX2" fmla="*/ 1051245 w 1887888"/>
              <a:gd name="connsiteY2" fmla="*/ 349994 h 2259175"/>
              <a:gd name="connsiteX3" fmla="*/ 1694182 w 1887888"/>
              <a:gd name="connsiteY3" fmla="*/ 1392981 h 2259175"/>
              <a:gd name="connsiteX4" fmla="*/ 1794195 w 1887888"/>
              <a:gd name="connsiteY4" fmla="*/ 2178794 h 2259175"/>
              <a:gd name="connsiteX5" fmla="*/ 451170 w 1887888"/>
              <a:gd name="connsiteY5" fmla="*/ 2107356 h 2259175"/>
              <a:gd name="connsiteX6" fmla="*/ 22545 w 1887888"/>
              <a:gd name="connsiteY6" fmla="*/ 1078656 h 225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7888" h="2259175">
                <a:moveTo>
                  <a:pt x="22545" y="1078656"/>
                </a:moveTo>
                <a:cubicBezTo>
                  <a:pt x="-25080" y="733375"/>
                  <a:pt x="-6030" y="157113"/>
                  <a:pt x="165420" y="35669"/>
                </a:cubicBezTo>
                <a:cubicBezTo>
                  <a:pt x="336870" y="-85775"/>
                  <a:pt x="796452" y="123775"/>
                  <a:pt x="1051245" y="349994"/>
                </a:cubicBezTo>
                <a:cubicBezTo>
                  <a:pt x="1306038" y="576213"/>
                  <a:pt x="1570357" y="1088181"/>
                  <a:pt x="1694182" y="1392981"/>
                </a:cubicBezTo>
                <a:cubicBezTo>
                  <a:pt x="1818007" y="1697781"/>
                  <a:pt x="2001364" y="2059732"/>
                  <a:pt x="1794195" y="2178794"/>
                </a:cubicBezTo>
                <a:cubicBezTo>
                  <a:pt x="1587026" y="2297857"/>
                  <a:pt x="746445" y="2293094"/>
                  <a:pt x="451170" y="2107356"/>
                </a:cubicBezTo>
                <a:cubicBezTo>
                  <a:pt x="155895" y="1921618"/>
                  <a:pt x="70170" y="1423937"/>
                  <a:pt x="22545" y="107865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ihandform 25"/>
          <p:cNvSpPr/>
          <p:nvPr/>
        </p:nvSpPr>
        <p:spPr>
          <a:xfrm>
            <a:off x="1449959" y="3165499"/>
            <a:ext cx="930498" cy="1706539"/>
          </a:xfrm>
          <a:custGeom>
            <a:avLst/>
            <a:gdLst>
              <a:gd name="connsiteX0" fmla="*/ 575592 w 2447255"/>
              <a:gd name="connsiteY0" fmla="*/ 0 h 2857500"/>
              <a:gd name="connsiteX1" fmla="*/ 547017 w 2447255"/>
              <a:gd name="connsiteY1" fmla="*/ 828675 h 2857500"/>
              <a:gd name="connsiteX2" fmla="*/ 246980 w 2447255"/>
              <a:gd name="connsiteY2" fmla="*/ 1628775 h 2857500"/>
              <a:gd name="connsiteX3" fmla="*/ 32667 w 2447255"/>
              <a:gd name="connsiteY3" fmla="*/ 2457450 h 2857500"/>
              <a:gd name="connsiteX4" fmla="*/ 975642 w 2447255"/>
              <a:gd name="connsiteY4" fmla="*/ 2757487 h 2857500"/>
              <a:gd name="connsiteX5" fmla="*/ 2447255 w 2447255"/>
              <a:gd name="connsiteY5" fmla="*/ 2857500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7255" h="2857500">
                <a:moveTo>
                  <a:pt x="575592" y="0"/>
                </a:moveTo>
                <a:cubicBezTo>
                  <a:pt x="588689" y="278606"/>
                  <a:pt x="601786" y="557213"/>
                  <a:pt x="547017" y="828675"/>
                </a:cubicBezTo>
                <a:cubicBezTo>
                  <a:pt x="492248" y="1100138"/>
                  <a:pt x="332705" y="1357313"/>
                  <a:pt x="246980" y="1628775"/>
                </a:cubicBezTo>
                <a:cubicBezTo>
                  <a:pt x="161255" y="1900237"/>
                  <a:pt x="-88777" y="2269331"/>
                  <a:pt x="32667" y="2457450"/>
                </a:cubicBezTo>
                <a:cubicBezTo>
                  <a:pt x="154111" y="2645569"/>
                  <a:pt x="573211" y="2690812"/>
                  <a:pt x="975642" y="2757487"/>
                </a:cubicBezTo>
                <a:cubicBezTo>
                  <a:pt x="1378073" y="2824162"/>
                  <a:pt x="1912664" y="2840831"/>
                  <a:pt x="2447255" y="28575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ihandform 26"/>
          <p:cNvSpPr/>
          <p:nvPr/>
        </p:nvSpPr>
        <p:spPr>
          <a:xfrm>
            <a:off x="4716016" y="1296219"/>
            <a:ext cx="869885" cy="1220762"/>
          </a:xfrm>
          <a:custGeom>
            <a:avLst/>
            <a:gdLst>
              <a:gd name="connsiteX0" fmla="*/ 22545 w 1887888"/>
              <a:gd name="connsiteY0" fmla="*/ 1078656 h 2259175"/>
              <a:gd name="connsiteX1" fmla="*/ 165420 w 1887888"/>
              <a:gd name="connsiteY1" fmla="*/ 35669 h 2259175"/>
              <a:gd name="connsiteX2" fmla="*/ 1051245 w 1887888"/>
              <a:gd name="connsiteY2" fmla="*/ 349994 h 2259175"/>
              <a:gd name="connsiteX3" fmla="*/ 1694182 w 1887888"/>
              <a:gd name="connsiteY3" fmla="*/ 1392981 h 2259175"/>
              <a:gd name="connsiteX4" fmla="*/ 1794195 w 1887888"/>
              <a:gd name="connsiteY4" fmla="*/ 2178794 h 2259175"/>
              <a:gd name="connsiteX5" fmla="*/ 451170 w 1887888"/>
              <a:gd name="connsiteY5" fmla="*/ 2107356 h 2259175"/>
              <a:gd name="connsiteX6" fmla="*/ 22545 w 1887888"/>
              <a:gd name="connsiteY6" fmla="*/ 1078656 h 225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7888" h="2259175">
                <a:moveTo>
                  <a:pt x="22545" y="1078656"/>
                </a:moveTo>
                <a:cubicBezTo>
                  <a:pt x="-25080" y="733375"/>
                  <a:pt x="-6030" y="157113"/>
                  <a:pt x="165420" y="35669"/>
                </a:cubicBezTo>
                <a:cubicBezTo>
                  <a:pt x="336870" y="-85775"/>
                  <a:pt x="796452" y="123775"/>
                  <a:pt x="1051245" y="349994"/>
                </a:cubicBezTo>
                <a:cubicBezTo>
                  <a:pt x="1306038" y="576213"/>
                  <a:pt x="1570357" y="1088181"/>
                  <a:pt x="1694182" y="1392981"/>
                </a:cubicBezTo>
                <a:cubicBezTo>
                  <a:pt x="1818007" y="1697781"/>
                  <a:pt x="2001364" y="2059732"/>
                  <a:pt x="1794195" y="2178794"/>
                </a:cubicBezTo>
                <a:cubicBezTo>
                  <a:pt x="1587026" y="2297857"/>
                  <a:pt x="746445" y="2293094"/>
                  <a:pt x="451170" y="2107356"/>
                </a:cubicBezTo>
                <a:cubicBezTo>
                  <a:pt x="155895" y="1921618"/>
                  <a:pt x="70170" y="1423937"/>
                  <a:pt x="22545" y="107865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feld 27"/>
          <p:cNvSpPr txBox="1"/>
          <p:nvPr/>
        </p:nvSpPr>
        <p:spPr>
          <a:xfrm>
            <a:off x="5585901" y="1494160"/>
            <a:ext cx="3492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Arial" pitchFamily="34" charset="0"/>
                <a:cs typeface="Arial" pitchFamily="34" charset="0"/>
              </a:rPr>
              <a:t>Linie gleichen Aufwands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Gerade Verbindung mit Pfeil 29"/>
          <p:cNvCxnSpPr/>
          <p:nvPr/>
        </p:nvCxnSpPr>
        <p:spPr>
          <a:xfrm flipH="1" flipV="1">
            <a:off x="1187625" y="4437112"/>
            <a:ext cx="314547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5513951" y="4695527"/>
            <a:ext cx="3001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Arial" pitchFamily="34" charset="0"/>
                <a:cs typeface="Arial" pitchFamily="34" charset="0"/>
              </a:rPr>
              <a:t>Offshore-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NdFeDy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-…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908362" y="834554"/>
            <a:ext cx="181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Arial" pitchFamily="34" charset="0"/>
                <a:cs typeface="Arial" pitchFamily="34" charset="0"/>
              </a:rPr>
              <a:t>Wasserkraft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14908" y="4942394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Thinfilm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-…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8" name="Gerade Verbindung mit Pfeil 37"/>
          <p:cNvCxnSpPr/>
          <p:nvPr/>
        </p:nvCxnSpPr>
        <p:spPr>
          <a:xfrm>
            <a:off x="3275856" y="3284984"/>
            <a:ext cx="309319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>
          <a:xfrm>
            <a:off x="4535940" y="4378920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Dy</a:t>
            </a:r>
            <a:endParaRPr lang="en-US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feld 41"/>
              <p:cNvSpPr txBox="1"/>
              <p:nvPr/>
            </p:nvSpPr>
            <p:spPr>
              <a:xfrm>
                <a:off x="2380457" y="1783705"/>
                <a:ext cx="8545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/>
                          <a:cs typeface="Arial" pitchFamily="34" charset="0"/>
                        </a:rPr>
                        <m:t>𝑘</m:t>
                      </m:r>
                      <m:sSup>
                        <m:sSupPr>
                          <m:ctrlPr>
                            <a:rPr lang="de-DE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itchFamily="34" charset="0"/>
                            </a:rPr>
                            <m:t>𝑚</m:t>
                          </m:r>
                        </m:e>
                        <m:sup>
                          <m:r>
                            <a:rPr lang="de-DE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2" name="Textfeld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457" y="1783705"/>
                <a:ext cx="854528" cy="46166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feld 42"/>
          <p:cNvSpPr txBox="1"/>
          <p:nvPr/>
        </p:nvSpPr>
        <p:spPr>
          <a:xfrm>
            <a:off x="783526" y="4395390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</a:t>
            </a:r>
            <a:endParaRPr lang="en-US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131" y="5373216"/>
            <a:ext cx="7973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Arial" pitchFamily="34" charset="0"/>
                <a:cs typeface="Arial" pitchFamily="34" charset="0"/>
              </a:rPr>
              <a:t>Ökonomische Rückwirkungen führen (nicht) ins Optimum</a:t>
            </a:r>
          </a:p>
          <a:p>
            <a:r>
              <a:rPr lang="de-DE" sz="2400" dirty="0" smtClean="0">
                <a:latin typeface="Arial" pitchFamily="34" charset="0"/>
                <a:cs typeface="Arial" pitchFamily="34" charset="0"/>
              </a:rPr>
              <a:t>Politische Kräfte führen (nicht) ins Optimum</a:t>
            </a:r>
          </a:p>
        </p:txBody>
      </p:sp>
    </p:spTree>
    <p:extLst>
      <p:ext uri="{BB962C8B-B14F-4D97-AF65-F5344CB8AC3E}">
        <p14:creationId xmlns:p14="http://schemas.microsoft.com/office/powerpoint/2010/main" val="15340908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41" grpId="0"/>
      <p:bldP spid="42" grpId="0"/>
      <p:bldP spid="4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Bei konstantem Rohstoffaufwand hätte es so ausgesehen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0" name="Gruppieren 19"/>
          <p:cNvGrpSpPr/>
          <p:nvPr/>
        </p:nvGrpSpPr>
        <p:grpSpPr>
          <a:xfrm>
            <a:off x="611560" y="1268760"/>
            <a:ext cx="4752528" cy="3600400"/>
            <a:chOff x="1619672" y="1268760"/>
            <a:chExt cx="4752528" cy="3600400"/>
          </a:xfrm>
        </p:grpSpPr>
        <p:cxnSp>
          <p:nvCxnSpPr>
            <p:cNvPr id="8" name="Gerade Verbindung 7"/>
            <p:cNvCxnSpPr/>
            <p:nvPr/>
          </p:nvCxnSpPr>
          <p:spPr>
            <a:xfrm flipV="1">
              <a:off x="1619672" y="1268760"/>
              <a:ext cx="2232248" cy="360040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 flipH="1" flipV="1">
              <a:off x="3851920" y="1268760"/>
              <a:ext cx="2520280" cy="360040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>
              <a:off x="1619672" y="4869160"/>
              <a:ext cx="4752528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Freihandform 26"/>
          <p:cNvSpPr/>
          <p:nvPr/>
        </p:nvSpPr>
        <p:spPr>
          <a:xfrm>
            <a:off x="4716016" y="1296219"/>
            <a:ext cx="869885" cy="1220762"/>
          </a:xfrm>
          <a:custGeom>
            <a:avLst/>
            <a:gdLst>
              <a:gd name="connsiteX0" fmla="*/ 22545 w 1887888"/>
              <a:gd name="connsiteY0" fmla="*/ 1078656 h 2259175"/>
              <a:gd name="connsiteX1" fmla="*/ 165420 w 1887888"/>
              <a:gd name="connsiteY1" fmla="*/ 35669 h 2259175"/>
              <a:gd name="connsiteX2" fmla="*/ 1051245 w 1887888"/>
              <a:gd name="connsiteY2" fmla="*/ 349994 h 2259175"/>
              <a:gd name="connsiteX3" fmla="*/ 1694182 w 1887888"/>
              <a:gd name="connsiteY3" fmla="*/ 1392981 h 2259175"/>
              <a:gd name="connsiteX4" fmla="*/ 1794195 w 1887888"/>
              <a:gd name="connsiteY4" fmla="*/ 2178794 h 2259175"/>
              <a:gd name="connsiteX5" fmla="*/ 451170 w 1887888"/>
              <a:gd name="connsiteY5" fmla="*/ 2107356 h 2259175"/>
              <a:gd name="connsiteX6" fmla="*/ 22545 w 1887888"/>
              <a:gd name="connsiteY6" fmla="*/ 1078656 h 225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7888" h="2259175">
                <a:moveTo>
                  <a:pt x="22545" y="1078656"/>
                </a:moveTo>
                <a:cubicBezTo>
                  <a:pt x="-25080" y="733375"/>
                  <a:pt x="-6030" y="157113"/>
                  <a:pt x="165420" y="35669"/>
                </a:cubicBezTo>
                <a:cubicBezTo>
                  <a:pt x="336870" y="-85775"/>
                  <a:pt x="796452" y="123775"/>
                  <a:pt x="1051245" y="349994"/>
                </a:cubicBezTo>
                <a:cubicBezTo>
                  <a:pt x="1306038" y="576213"/>
                  <a:pt x="1570357" y="1088181"/>
                  <a:pt x="1694182" y="1392981"/>
                </a:cubicBezTo>
                <a:cubicBezTo>
                  <a:pt x="1818007" y="1697781"/>
                  <a:pt x="2001364" y="2059732"/>
                  <a:pt x="1794195" y="2178794"/>
                </a:cubicBezTo>
                <a:cubicBezTo>
                  <a:pt x="1587026" y="2297857"/>
                  <a:pt x="746445" y="2293094"/>
                  <a:pt x="451170" y="2107356"/>
                </a:cubicBezTo>
                <a:cubicBezTo>
                  <a:pt x="155895" y="1921618"/>
                  <a:pt x="70170" y="1423937"/>
                  <a:pt x="22545" y="107865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feld 27"/>
          <p:cNvSpPr txBox="1"/>
          <p:nvPr/>
        </p:nvSpPr>
        <p:spPr>
          <a:xfrm>
            <a:off x="5585901" y="1494160"/>
            <a:ext cx="3492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Arial" pitchFamily="34" charset="0"/>
                <a:cs typeface="Arial" pitchFamily="34" charset="0"/>
              </a:rPr>
              <a:t>Linie gleichen Aufwands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5513951" y="4695527"/>
            <a:ext cx="3001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Arial" pitchFamily="34" charset="0"/>
                <a:cs typeface="Arial" pitchFamily="34" charset="0"/>
              </a:rPr>
              <a:t>Offshore-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NdFeDy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-…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908362" y="834554"/>
            <a:ext cx="181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Arial" pitchFamily="34" charset="0"/>
                <a:cs typeface="Arial" pitchFamily="34" charset="0"/>
              </a:rPr>
              <a:t>Wasserkraft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14908" y="4942394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Thinfilm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-…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8" name="Gerade Verbindung mit Pfeil 37"/>
          <p:cNvCxnSpPr/>
          <p:nvPr/>
        </p:nvCxnSpPr>
        <p:spPr>
          <a:xfrm>
            <a:off x="2550976" y="1262541"/>
            <a:ext cx="309319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/>
          <p:nvPr/>
        </p:nvCxnSpPr>
        <p:spPr>
          <a:xfrm>
            <a:off x="2339752" y="2132856"/>
            <a:ext cx="1656184" cy="792088"/>
          </a:xfrm>
          <a:prstGeom prst="lin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Gerade Verbindung 28"/>
          <p:cNvCxnSpPr/>
          <p:nvPr/>
        </p:nvCxnSpPr>
        <p:spPr>
          <a:xfrm>
            <a:off x="1928379" y="2681300"/>
            <a:ext cx="2931653" cy="1395772"/>
          </a:xfrm>
          <a:prstGeom prst="lin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1521997" y="3356992"/>
            <a:ext cx="3194019" cy="1512168"/>
          </a:xfrm>
          <a:prstGeom prst="lin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1172295" y="3997641"/>
            <a:ext cx="1815529" cy="871519"/>
          </a:xfrm>
          <a:prstGeom prst="lin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Textfeld 12"/>
          <p:cNvSpPr txBox="1"/>
          <p:nvPr/>
        </p:nvSpPr>
        <p:spPr>
          <a:xfrm>
            <a:off x="2363763" y="5862463"/>
            <a:ext cx="2888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Anderes Ergebnis!!!</a:t>
            </a:r>
            <a:endParaRPr lang="en-US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4826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Energiewende und Weltmarkt</a:t>
            </a:r>
            <a:endParaRPr lang="en-US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5363880" y="3790193"/>
            <a:ext cx="2880320" cy="2088232"/>
            <a:chOff x="1619672" y="1268760"/>
            <a:chExt cx="4752528" cy="3600400"/>
          </a:xfrm>
        </p:grpSpPr>
        <p:cxnSp>
          <p:nvCxnSpPr>
            <p:cNvPr id="6" name="Gerade Verbindung 5"/>
            <p:cNvCxnSpPr/>
            <p:nvPr/>
          </p:nvCxnSpPr>
          <p:spPr>
            <a:xfrm flipV="1">
              <a:off x="1619672" y="1268760"/>
              <a:ext cx="2232248" cy="360040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/>
            <p:cNvCxnSpPr/>
            <p:nvPr/>
          </p:nvCxnSpPr>
          <p:spPr>
            <a:xfrm flipH="1" flipV="1">
              <a:off x="3851920" y="1268760"/>
              <a:ext cx="2520280" cy="360040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7"/>
            <p:cNvCxnSpPr/>
            <p:nvPr/>
          </p:nvCxnSpPr>
          <p:spPr>
            <a:xfrm>
              <a:off x="1619672" y="4869160"/>
              <a:ext cx="4752528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en 8"/>
          <p:cNvGrpSpPr/>
          <p:nvPr/>
        </p:nvGrpSpPr>
        <p:grpSpPr>
          <a:xfrm>
            <a:off x="899592" y="3790193"/>
            <a:ext cx="2880320" cy="2088232"/>
            <a:chOff x="1619672" y="1268760"/>
            <a:chExt cx="4752528" cy="3600400"/>
          </a:xfrm>
        </p:grpSpPr>
        <p:cxnSp>
          <p:nvCxnSpPr>
            <p:cNvPr id="10" name="Gerade Verbindung 9"/>
            <p:cNvCxnSpPr/>
            <p:nvPr/>
          </p:nvCxnSpPr>
          <p:spPr>
            <a:xfrm flipV="1">
              <a:off x="1619672" y="1268760"/>
              <a:ext cx="2232248" cy="360040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/>
          </p:nvCxnSpPr>
          <p:spPr>
            <a:xfrm flipH="1" flipV="1">
              <a:off x="3851920" y="1268760"/>
              <a:ext cx="2520280" cy="360040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>
              <a:off x="1619672" y="4869160"/>
              <a:ext cx="4752528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feld 12"/>
          <p:cNvSpPr txBox="1"/>
          <p:nvPr/>
        </p:nvSpPr>
        <p:spPr>
          <a:xfrm>
            <a:off x="6308551" y="6021288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Arial" pitchFamily="34" charset="0"/>
                <a:cs typeface="Arial" pitchFamily="34" charset="0"/>
              </a:rPr>
              <a:t>China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390613" y="5972918"/>
            <a:ext cx="1898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Arial" pitchFamily="34" charset="0"/>
                <a:cs typeface="Arial" pitchFamily="34" charset="0"/>
              </a:rPr>
              <a:t>Deutschland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273367" y="3328528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Arial" pitchFamily="34" charset="0"/>
                <a:cs typeface="Arial" pitchFamily="34" charset="0"/>
              </a:rPr>
              <a:t>f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ossil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809079" y="3250095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Arial" pitchFamily="34" charset="0"/>
                <a:cs typeface="Arial" pitchFamily="34" charset="0"/>
              </a:rPr>
              <a:t>f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ossil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1390613" y="5517232"/>
            <a:ext cx="18541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e 17"/>
          <p:cNvSpPr/>
          <p:nvPr/>
        </p:nvSpPr>
        <p:spPr>
          <a:xfrm>
            <a:off x="6625569" y="4221088"/>
            <a:ext cx="18541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Gerade Verbindung mit Pfeil 21"/>
          <p:cNvCxnSpPr/>
          <p:nvPr/>
        </p:nvCxnSpPr>
        <p:spPr>
          <a:xfrm flipH="1" flipV="1">
            <a:off x="5363880" y="2852936"/>
            <a:ext cx="792296" cy="93725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V="1">
            <a:off x="2843808" y="2852936"/>
            <a:ext cx="936104" cy="108012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1741" y="1412776"/>
            <a:ext cx="1540764" cy="102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Pfeil nach oben 24"/>
          <p:cNvSpPr/>
          <p:nvPr/>
        </p:nvSpPr>
        <p:spPr>
          <a:xfrm>
            <a:off x="6625569" y="2349351"/>
            <a:ext cx="1114783" cy="81014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/>
              <p:cNvSpPr txBox="1"/>
              <p:nvPr/>
            </p:nvSpPr>
            <p:spPr>
              <a:xfrm>
                <a:off x="6772522" y="1690955"/>
                <a:ext cx="8049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/>
                          <a:cs typeface="Arial" pitchFamily="34" charset="0"/>
                        </a:rPr>
                        <m:t>𝐶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/>
                              <a:cs typeface="Arial" pitchFamily="34" charset="0"/>
                            </a:rPr>
                            <m:t>𝑂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2522" y="1690955"/>
                <a:ext cx="804964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Pfeil nach oben 24"/>
          <p:cNvSpPr/>
          <p:nvPr/>
        </p:nvSpPr>
        <p:spPr>
          <a:xfrm>
            <a:off x="8100393" y="2349351"/>
            <a:ext cx="413584" cy="81014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25"/>
              <p:cNvSpPr txBox="1"/>
              <p:nvPr/>
            </p:nvSpPr>
            <p:spPr>
              <a:xfrm>
                <a:off x="8088861" y="1690955"/>
                <a:ext cx="4251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/>
                          <a:cs typeface="Arial" pitchFamily="34" charset="0"/>
                        </a:rPr>
                        <m:t>$</m:t>
                      </m:r>
                    </m:oMath>
                  </m:oMathPara>
                </a14:m>
                <a:endParaRPr lang="en-US" sz="2400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8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8861" y="1690955"/>
                <a:ext cx="425116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Pfeil nach oben 24"/>
          <p:cNvSpPr/>
          <p:nvPr/>
        </p:nvSpPr>
        <p:spPr>
          <a:xfrm>
            <a:off x="925930" y="2349351"/>
            <a:ext cx="650101" cy="81014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feil nach oben 24"/>
          <p:cNvSpPr/>
          <p:nvPr/>
        </p:nvSpPr>
        <p:spPr>
          <a:xfrm>
            <a:off x="1851659" y="2349351"/>
            <a:ext cx="650101" cy="81014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25"/>
              <p:cNvSpPr txBox="1"/>
              <p:nvPr/>
            </p:nvSpPr>
            <p:spPr>
              <a:xfrm>
                <a:off x="1774227" y="1690955"/>
                <a:ext cx="8049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/>
                          <a:cs typeface="Arial" pitchFamily="34" charset="0"/>
                        </a:rPr>
                        <m:t>𝐶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/>
                              <a:cs typeface="Arial" pitchFamily="34" charset="0"/>
                            </a:rPr>
                            <m:t>𝑂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1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227" y="1690955"/>
                <a:ext cx="804964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25"/>
              <p:cNvSpPr txBox="1"/>
              <p:nvPr/>
            </p:nvSpPr>
            <p:spPr>
              <a:xfrm>
                <a:off x="1038422" y="1690955"/>
                <a:ext cx="4251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/>
                          <a:cs typeface="Arial" pitchFamily="34" charset="0"/>
                        </a:rPr>
                        <m:t>$</m:t>
                      </m:r>
                    </m:oMath>
                  </m:oMathPara>
                </a14:m>
                <a:endParaRPr lang="en-US" sz="2400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2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422" y="1690955"/>
                <a:ext cx="425116" cy="461665"/>
              </a:xfrm>
              <a:prstGeom prst="rect">
                <a:avLst/>
              </a:prstGeom>
              <a:blipFill rotWithShape="1"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732240" y="932548"/>
                <a:ext cx="1601785" cy="491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dirty="0" smtClean="0">
                              <a:latin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de-DE" sz="2400" i="1" dirty="0" smtClean="0">
                              <a:latin typeface="Cambria Math"/>
                              <a:cs typeface="Arial" pitchFamily="34" charset="0"/>
                            </a:rPr>
                            <m:t>𝐵</m:t>
                          </m:r>
                        </m:e>
                        <m:sub>
                          <m:r>
                            <a:rPr lang="de-DE" sz="2400" b="0" i="1" dirty="0" smtClean="0">
                              <a:latin typeface="Cambria Math"/>
                              <a:cs typeface="Arial" pitchFamily="34" charset="0"/>
                            </a:rPr>
                            <m:t>𝑓𝑜𝑠𝑠𝑖𝑙</m:t>
                          </m:r>
                        </m:sub>
                      </m:sSub>
                      <m:r>
                        <a:rPr lang="de-DE" sz="2400" i="1" dirty="0" smtClean="0">
                          <a:latin typeface="Cambria Math"/>
                          <a:cs typeface="Arial" pitchFamily="34" charset="0"/>
                        </a:rPr>
                        <m:t>(</m:t>
                      </m:r>
                      <m:r>
                        <a:rPr lang="de-DE" sz="2400" i="1" dirty="0" smtClean="0">
                          <a:latin typeface="Cambria Math"/>
                          <a:cs typeface="Arial" pitchFamily="34" charset="0"/>
                        </a:rPr>
                        <m:t>𝑝</m:t>
                      </m:r>
                      <m:r>
                        <a:rPr lang="de-DE" sz="2400" i="1" dirty="0" smtClean="0">
                          <a:latin typeface="Cambria Math"/>
                          <a:cs typeface="Arial" pitchFamily="34" charset="0"/>
                        </a:rPr>
                        <m:t>) </m:t>
                      </m:r>
                    </m:oMath>
                  </m:oMathPara>
                </a14:m>
                <a:endParaRPr lang="de-DE" sz="2400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240" y="932548"/>
                <a:ext cx="1601785" cy="491288"/>
              </a:xfrm>
              <a:prstGeom prst="rect">
                <a:avLst/>
              </a:prstGeom>
              <a:blipFill rotWithShape="1">
                <a:blip r:embed="rId7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55576" y="947360"/>
                <a:ext cx="22658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dirty="0" smtClean="0">
                              <a:latin typeface="Cambria Math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de-DE" sz="2400" i="1" dirty="0" smtClean="0">
                              <a:latin typeface="Cambria Math"/>
                              <a:cs typeface="Arial" pitchFamily="34" charset="0"/>
                            </a:rPr>
                            <m:t>𝐵</m:t>
                          </m:r>
                        </m:e>
                        <m:sub>
                          <m:r>
                            <a:rPr lang="de-DE" sz="2400" b="0" i="1" dirty="0" smtClean="0">
                              <a:latin typeface="Cambria Math"/>
                              <a:cs typeface="Arial" pitchFamily="34" charset="0"/>
                            </a:rPr>
                            <m:t>𝑒𝑟𝑛𝑒𝑢𝑒𝑟𝑏𝑎𝑟</m:t>
                          </m:r>
                        </m:sub>
                      </m:sSub>
                      <m:r>
                        <a:rPr lang="de-DE" sz="2400" i="1" dirty="0" smtClean="0">
                          <a:latin typeface="Cambria Math"/>
                          <a:cs typeface="Arial" pitchFamily="34" charset="0"/>
                        </a:rPr>
                        <m:t>(</m:t>
                      </m:r>
                      <m:r>
                        <a:rPr lang="de-DE" sz="2400" i="1" dirty="0" smtClean="0">
                          <a:latin typeface="Cambria Math"/>
                          <a:cs typeface="Arial" pitchFamily="34" charset="0"/>
                        </a:rPr>
                        <m:t>𝑝</m:t>
                      </m:r>
                      <m:r>
                        <a:rPr lang="de-DE" sz="2400" i="1" dirty="0" smtClean="0">
                          <a:latin typeface="Cambria Math"/>
                          <a:cs typeface="Arial" pitchFamily="34" charset="0"/>
                        </a:rPr>
                        <m:t>) </m:t>
                      </m:r>
                    </m:oMath>
                  </m:oMathPara>
                </a14:m>
                <a:endParaRPr lang="de-DE" sz="2400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947360"/>
                <a:ext cx="2265877" cy="461665"/>
              </a:xfrm>
              <a:prstGeom prst="rect">
                <a:avLst/>
              </a:prstGeom>
              <a:blipFill rotWithShape="1">
                <a:blip r:embed="rId8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97132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 animBg="1"/>
      <p:bldP spid="25" grpId="0" animBg="1"/>
      <p:bldP spid="26" grpId="0"/>
      <p:bldP spid="23" grpId="0" animBg="1"/>
      <p:bldP spid="28" grpId="0"/>
      <p:bldP spid="29" grpId="0" animBg="1"/>
      <p:bldP spid="30" grpId="0" animBg="1"/>
      <p:bldP spid="31" grpId="0"/>
      <p:bldP spid="32" grpId="0"/>
      <p:bldP spid="3" grpId="0"/>
      <p:bldP spid="3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Arbeit- und Soziales</a:t>
            </a:r>
          </a:p>
          <a:p>
            <a:r>
              <a:rPr lang="de-DE" dirty="0" smtClean="0"/>
              <a:t>Rohstoff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 smtClean="0"/>
              <a:t>Rohstoffe bedeuten (Rohstoff)-Arbeitsplätze</a:t>
            </a:r>
          </a:p>
          <a:p>
            <a:r>
              <a:rPr lang="de-DE" sz="2400" dirty="0" smtClean="0"/>
              <a:t>Rohstoffindustrie als Arbeitgeber (positive Wirkung)</a:t>
            </a:r>
          </a:p>
          <a:p>
            <a:r>
              <a:rPr lang="de-DE" sz="2400" dirty="0" smtClean="0"/>
              <a:t>Konkurrenz um Arbeitskraft (negative Wirkung)</a:t>
            </a:r>
          </a:p>
          <a:p>
            <a:r>
              <a:rPr lang="de-DE" sz="2400" dirty="0" err="1" smtClean="0"/>
              <a:t>Resourcenfluch</a:t>
            </a:r>
            <a:r>
              <a:rPr lang="de-DE" sz="2400" dirty="0" smtClean="0"/>
              <a:t> (gut bezahlte, anspruchsarme Arbeit hält Nationen arm)</a:t>
            </a:r>
          </a:p>
          <a:p>
            <a:r>
              <a:rPr lang="de-DE" sz="2400" dirty="0" smtClean="0"/>
              <a:t>Wo ist die Arbeit?</a:t>
            </a:r>
          </a:p>
          <a:p>
            <a:endParaRPr lang="de-DE" sz="2400" dirty="0" smtClean="0"/>
          </a:p>
          <a:p>
            <a:pPr marL="0" indent="0">
              <a:buNone/>
            </a:pPr>
            <a:endParaRPr lang="de-DE" sz="2400" dirty="0" smtClean="0"/>
          </a:p>
          <a:p>
            <a:endParaRPr lang="de-DE" sz="2400" dirty="0" smtClean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7762974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Inhalt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5" y="836712"/>
            <a:ext cx="8352928" cy="3564483"/>
          </a:xfrm>
        </p:spPr>
        <p:txBody>
          <a:bodyPr/>
          <a:lstStyle/>
          <a:p>
            <a:r>
              <a:rPr lang="de-DE" b="1" dirty="0">
                <a:solidFill>
                  <a:srgbClr val="FF0000"/>
                </a:solidFill>
              </a:rPr>
              <a:t>Warum sind Rohstoffe relevant für die </a:t>
            </a:r>
            <a:r>
              <a:rPr lang="de-DE" b="1" dirty="0" smtClean="0">
                <a:solidFill>
                  <a:srgbClr val="FF0000"/>
                </a:solidFill>
              </a:rPr>
              <a:t>Energiewende?</a:t>
            </a:r>
          </a:p>
          <a:p>
            <a:pPr lvl="1"/>
            <a:r>
              <a:rPr lang="de-DE" dirty="0" smtClean="0"/>
              <a:t>Substitution der Energierohstoffen durch andere Rohstoffe</a:t>
            </a:r>
          </a:p>
          <a:p>
            <a:r>
              <a:rPr lang="de-DE" dirty="0"/>
              <a:t>Energie und Rohstoffe - zwei Seiten derselben Münze Exergie </a:t>
            </a:r>
          </a:p>
          <a:p>
            <a:pPr lvl="1"/>
            <a:r>
              <a:rPr lang="de-DE" dirty="0"/>
              <a:t>Exergie, Anergie, und Entropie</a:t>
            </a:r>
          </a:p>
          <a:p>
            <a:pPr lvl="1"/>
            <a:r>
              <a:rPr lang="de-DE" dirty="0"/>
              <a:t>Analogie von Energie und Material</a:t>
            </a:r>
          </a:p>
          <a:p>
            <a:r>
              <a:rPr lang="de-DE" dirty="0" smtClean="0"/>
              <a:t>Mechanismen der Rohstoffwirtschaft</a:t>
            </a:r>
          </a:p>
          <a:p>
            <a:pPr lvl="1"/>
            <a:r>
              <a:rPr lang="de-DE" dirty="0" smtClean="0"/>
              <a:t>Aktuelle Herausforderungen</a:t>
            </a:r>
          </a:p>
          <a:p>
            <a:pPr lvl="1"/>
            <a:r>
              <a:rPr lang="de-DE" dirty="0" smtClean="0"/>
              <a:t>Mechanismen der Rohstoffbereitstellung</a:t>
            </a:r>
          </a:p>
          <a:p>
            <a:pPr lvl="1"/>
            <a:r>
              <a:rPr lang="de-DE" dirty="0" smtClean="0"/>
              <a:t>Der Lebenszyklus der Rohstoffe</a:t>
            </a:r>
          </a:p>
          <a:p>
            <a:pPr lvl="1"/>
            <a:r>
              <a:rPr lang="de-DE" dirty="0" smtClean="0"/>
              <a:t>Die Rolle der Energie für Rohstoffe</a:t>
            </a:r>
          </a:p>
          <a:p>
            <a:r>
              <a:rPr lang="de-DE" dirty="0" smtClean="0"/>
              <a:t>Wie interagiert der Rohstoffsektor mit der Energiewende?</a:t>
            </a:r>
          </a:p>
          <a:p>
            <a:pPr lvl="1"/>
            <a:r>
              <a:rPr lang="de-DE" dirty="0"/>
              <a:t>System</a:t>
            </a:r>
          </a:p>
          <a:p>
            <a:r>
              <a:rPr lang="de-DE" dirty="0"/>
              <a:t>Zusammenfassung</a:t>
            </a:r>
          </a:p>
          <a:p>
            <a:pPr marL="457200" lvl="1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572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Inhalt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5" y="836712"/>
            <a:ext cx="8352928" cy="3564483"/>
          </a:xfrm>
        </p:spPr>
        <p:txBody>
          <a:bodyPr/>
          <a:lstStyle/>
          <a:p>
            <a:r>
              <a:rPr lang="de-DE" dirty="0"/>
              <a:t>Warum sind Rohstoffe relevant für die </a:t>
            </a:r>
            <a:r>
              <a:rPr lang="de-DE" dirty="0" smtClean="0"/>
              <a:t>Energiewende?</a:t>
            </a:r>
          </a:p>
          <a:p>
            <a:pPr lvl="1"/>
            <a:r>
              <a:rPr lang="de-DE" dirty="0" smtClean="0"/>
              <a:t>Substitution der Energierohstoffen durch andere Rohstoffe</a:t>
            </a:r>
          </a:p>
          <a:p>
            <a:r>
              <a:rPr lang="de-DE" dirty="0"/>
              <a:t>Energie und Rohstoffe - zwei Seiten derselben Münze Exergie </a:t>
            </a:r>
          </a:p>
          <a:p>
            <a:pPr lvl="1"/>
            <a:r>
              <a:rPr lang="de-DE" dirty="0"/>
              <a:t>Exergie, Anergie, und Entropie</a:t>
            </a:r>
          </a:p>
          <a:p>
            <a:pPr lvl="1"/>
            <a:r>
              <a:rPr lang="de-DE" dirty="0"/>
              <a:t>Analogie von Energie und Material</a:t>
            </a:r>
          </a:p>
          <a:p>
            <a:r>
              <a:rPr lang="de-DE" dirty="0" smtClean="0"/>
              <a:t>Mechanismen der Rohstoffwirtschaft</a:t>
            </a:r>
          </a:p>
          <a:p>
            <a:pPr lvl="1"/>
            <a:r>
              <a:rPr lang="de-DE" dirty="0" smtClean="0"/>
              <a:t>Aktuelle Herausforderungen</a:t>
            </a:r>
          </a:p>
          <a:p>
            <a:pPr lvl="1"/>
            <a:r>
              <a:rPr lang="de-DE" dirty="0" smtClean="0"/>
              <a:t>Mechanismen der Rohstoffbereitstellung</a:t>
            </a:r>
          </a:p>
          <a:p>
            <a:pPr lvl="1"/>
            <a:r>
              <a:rPr lang="de-DE" dirty="0" smtClean="0"/>
              <a:t>Der Lebenszyklus der Rohstoffe</a:t>
            </a:r>
          </a:p>
          <a:p>
            <a:pPr lvl="1"/>
            <a:r>
              <a:rPr lang="de-DE" dirty="0" smtClean="0"/>
              <a:t>Die Rolle der Energie für Rohstoffe</a:t>
            </a:r>
          </a:p>
          <a:p>
            <a:r>
              <a:rPr lang="de-DE" dirty="0" smtClean="0"/>
              <a:t>Wie interagiert der Rohstoffsektor mit der Energiewende?</a:t>
            </a:r>
          </a:p>
          <a:p>
            <a:pPr lvl="1"/>
            <a:r>
              <a:rPr lang="de-DE" dirty="0"/>
              <a:t>System</a:t>
            </a:r>
          </a:p>
          <a:p>
            <a:r>
              <a:rPr lang="de-DE" b="1" dirty="0">
                <a:solidFill>
                  <a:srgbClr val="FF0000"/>
                </a:solidFill>
              </a:rPr>
              <a:t>Zusammenfassung</a:t>
            </a:r>
          </a:p>
          <a:p>
            <a:pPr marL="457200" lvl="1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216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Zusammenfassung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3200" dirty="0">
                <a:latin typeface="Arial" pitchFamily="34" charset="0"/>
                <a:cs typeface="Arial" pitchFamily="34" charset="0"/>
              </a:rPr>
              <a:t>Energie und Rohstoffe sollten immer zusammen betrachtet </a:t>
            </a:r>
            <a:r>
              <a:rPr lang="de-DE" sz="3200" dirty="0" smtClean="0">
                <a:latin typeface="Arial" pitchFamily="34" charset="0"/>
                <a:cs typeface="Arial" pitchFamily="34" charset="0"/>
              </a:rPr>
              <a:t>werden</a:t>
            </a:r>
          </a:p>
          <a:p>
            <a:r>
              <a:rPr lang="de-DE" sz="3200" dirty="0">
                <a:latin typeface="Arial" pitchFamily="34" charset="0"/>
                <a:cs typeface="Arial" pitchFamily="34" charset="0"/>
              </a:rPr>
              <a:t>Erneuerbare Energien sind nicht vollständig erneuerbar.</a:t>
            </a:r>
          </a:p>
          <a:p>
            <a:r>
              <a:rPr lang="de-DE" sz="3200" dirty="0">
                <a:latin typeface="Arial" pitchFamily="34" charset="0"/>
                <a:cs typeface="Arial" pitchFamily="34" charset="0"/>
              </a:rPr>
              <a:t>Energieeffizienz ist nichts ohne </a:t>
            </a:r>
            <a:r>
              <a:rPr lang="de-DE" sz="3200" dirty="0" smtClean="0">
                <a:latin typeface="Arial" pitchFamily="34" charset="0"/>
                <a:cs typeface="Arial" pitchFamily="34" charset="0"/>
              </a:rPr>
              <a:t>Rohstoffeffizienz.</a:t>
            </a:r>
            <a:endParaRPr lang="de-DE" sz="3200" dirty="0">
              <a:latin typeface="Arial" pitchFamily="34" charset="0"/>
              <a:cs typeface="Arial" pitchFamily="34" charset="0"/>
            </a:endParaRPr>
          </a:p>
          <a:p>
            <a:r>
              <a:rPr lang="de-DE" sz="3200" dirty="0" smtClean="0">
                <a:latin typeface="Arial" pitchFamily="34" charset="0"/>
                <a:cs typeface="Arial" pitchFamily="34" charset="0"/>
              </a:rPr>
              <a:t>Das System aus Energie und Rohstoffen ist zu komplex für einfache Argumente.</a:t>
            </a:r>
          </a:p>
        </p:txBody>
      </p:sp>
    </p:spTree>
    <p:extLst>
      <p:ext uri="{BB962C8B-B14F-4D97-AF65-F5344CB8AC3E}">
        <p14:creationId xmlns:p14="http://schemas.microsoft.com/office/powerpoint/2010/main" val="37052639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Inhalt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5" y="836712"/>
            <a:ext cx="8352928" cy="3564483"/>
          </a:xfrm>
        </p:spPr>
        <p:txBody>
          <a:bodyPr/>
          <a:lstStyle/>
          <a:p>
            <a:r>
              <a:rPr lang="de-DE" dirty="0"/>
              <a:t>Warum sind Rohstoffe relevant für die </a:t>
            </a:r>
            <a:r>
              <a:rPr lang="de-DE" dirty="0" smtClean="0"/>
              <a:t>Energiewende?</a:t>
            </a:r>
          </a:p>
          <a:p>
            <a:pPr lvl="1"/>
            <a:r>
              <a:rPr lang="de-DE" dirty="0" smtClean="0"/>
              <a:t>Substitution der Energierohstoffen durch andere Rohstoffe</a:t>
            </a:r>
          </a:p>
          <a:p>
            <a:r>
              <a:rPr lang="de-DE" dirty="0"/>
              <a:t>Energie und Rohstoffe - zwei Seiten derselben Münze Exergie </a:t>
            </a:r>
          </a:p>
          <a:p>
            <a:pPr lvl="1"/>
            <a:r>
              <a:rPr lang="de-DE" dirty="0"/>
              <a:t>Exergie, Anergie, und Entropie</a:t>
            </a:r>
          </a:p>
          <a:p>
            <a:pPr lvl="1"/>
            <a:r>
              <a:rPr lang="de-DE" dirty="0"/>
              <a:t>Analogie von Energie und Material</a:t>
            </a:r>
          </a:p>
          <a:p>
            <a:r>
              <a:rPr lang="de-DE" dirty="0" smtClean="0"/>
              <a:t>Mechanismen der Rohstoffwirtschaft</a:t>
            </a:r>
          </a:p>
          <a:p>
            <a:pPr lvl="1"/>
            <a:r>
              <a:rPr lang="de-DE" dirty="0" smtClean="0"/>
              <a:t>Aktuelle Herausforderungen</a:t>
            </a:r>
          </a:p>
          <a:p>
            <a:pPr lvl="1"/>
            <a:r>
              <a:rPr lang="de-DE" dirty="0" smtClean="0"/>
              <a:t>Mechanismen der Rohstoffbereitstellung</a:t>
            </a:r>
          </a:p>
          <a:p>
            <a:pPr lvl="1"/>
            <a:r>
              <a:rPr lang="de-DE" dirty="0" smtClean="0"/>
              <a:t>Der Lebenszyklus der Rohstoffe</a:t>
            </a:r>
          </a:p>
          <a:p>
            <a:pPr lvl="1"/>
            <a:r>
              <a:rPr lang="de-DE" dirty="0" smtClean="0"/>
              <a:t>Die Rolle der Energie für Rohstoffe</a:t>
            </a:r>
          </a:p>
          <a:p>
            <a:r>
              <a:rPr lang="de-DE" dirty="0" smtClean="0"/>
              <a:t>Wie interagiert der Rohstoffsektor mit der Energiewende?</a:t>
            </a:r>
          </a:p>
          <a:p>
            <a:pPr lvl="1"/>
            <a:r>
              <a:rPr lang="de-DE" dirty="0" smtClean="0"/>
              <a:t>System</a:t>
            </a:r>
          </a:p>
          <a:p>
            <a:r>
              <a:rPr lang="de-DE" dirty="0" smtClean="0"/>
              <a:t>Zusammenfassung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0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Warum sind Rohstoffe wichtig für die Energiewende?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908720"/>
            <a:ext cx="8427351" cy="5328592"/>
          </a:xfrm>
        </p:spPr>
      </p:pic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1907704" y="836712"/>
            <a:ext cx="169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Arial" pitchFamily="34" charset="0"/>
                <a:cs typeface="Arial" pitchFamily="34" charset="0"/>
              </a:rPr>
              <a:t>erneuerbar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572000" y="836711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fossil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1331640" y="836709"/>
            <a:ext cx="5040560" cy="461667"/>
            <a:chOff x="1331640" y="836709"/>
            <a:chExt cx="5040560" cy="461667"/>
          </a:xfrm>
        </p:grpSpPr>
        <p:cxnSp>
          <p:nvCxnSpPr>
            <p:cNvPr id="8" name="Gerade Verbindung 7"/>
            <p:cNvCxnSpPr/>
            <p:nvPr/>
          </p:nvCxnSpPr>
          <p:spPr>
            <a:xfrm>
              <a:off x="3851920" y="836711"/>
              <a:ext cx="0" cy="46166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/>
          </p:nvCxnSpPr>
          <p:spPr>
            <a:xfrm>
              <a:off x="1331640" y="836710"/>
              <a:ext cx="0" cy="46166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>
              <a:off x="6372200" y="836709"/>
              <a:ext cx="0" cy="46166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61126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Vergleich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5" y="1052736"/>
            <a:ext cx="8280919" cy="493263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Fossile Energien</a:t>
            </a:r>
          </a:p>
          <a:p>
            <a:r>
              <a:rPr lang="de-DE" dirty="0" smtClean="0"/>
              <a:t>Verbrauch endlicher Energieträger</a:t>
            </a:r>
          </a:p>
          <a:p>
            <a:r>
              <a:rPr lang="de-DE" dirty="0" smtClean="0"/>
              <a:t>energiebegrenzt</a:t>
            </a:r>
          </a:p>
          <a:p>
            <a:r>
              <a:rPr lang="de-DE" dirty="0" smtClean="0"/>
              <a:t>wenige große Anlagen mit hoher Leistungsdichte</a:t>
            </a:r>
          </a:p>
          <a:p>
            <a:r>
              <a:rPr lang="de-DE" dirty="0" smtClean="0"/>
              <a:t>wenig Fläche und Rohstoff pro MW</a:t>
            </a:r>
          </a:p>
          <a:p>
            <a:r>
              <a:rPr lang="de-DE" dirty="0" smtClean="0"/>
              <a:t>Anlagen Lebensdauer: 50-60Jahre</a:t>
            </a:r>
          </a:p>
          <a:p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Erneuerbare Energien</a:t>
            </a:r>
          </a:p>
          <a:p>
            <a:r>
              <a:rPr lang="de-DE" dirty="0" smtClean="0"/>
              <a:t>Flächenkonkurrenz um erneuerbare Energiequellen</a:t>
            </a:r>
          </a:p>
          <a:p>
            <a:r>
              <a:rPr lang="de-DE" dirty="0" smtClean="0"/>
              <a:t>leistungsbegrenzt</a:t>
            </a:r>
          </a:p>
          <a:p>
            <a:r>
              <a:rPr lang="de-DE" dirty="0" smtClean="0"/>
              <a:t>viele kleine Anlagen mit kleiner Leistungsdichte</a:t>
            </a:r>
          </a:p>
          <a:p>
            <a:r>
              <a:rPr lang="de-DE" dirty="0" smtClean="0"/>
              <a:t>viel Fläche und Material pro MW</a:t>
            </a:r>
          </a:p>
          <a:p>
            <a:r>
              <a:rPr lang="de-DE" dirty="0" smtClean="0"/>
              <a:t>Anlagen Lebendsdauer: 20-30Jahre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667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Inhalt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5" y="836712"/>
            <a:ext cx="8352928" cy="3564483"/>
          </a:xfrm>
        </p:spPr>
        <p:txBody>
          <a:bodyPr/>
          <a:lstStyle/>
          <a:p>
            <a:r>
              <a:rPr lang="de-DE" dirty="0"/>
              <a:t>Warum sind Rohstoffe relevant für die </a:t>
            </a:r>
            <a:r>
              <a:rPr lang="de-DE" dirty="0" smtClean="0"/>
              <a:t>Energiewende?</a:t>
            </a:r>
          </a:p>
          <a:p>
            <a:pPr lvl="1"/>
            <a:r>
              <a:rPr lang="de-DE" dirty="0" smtClean="0"/>
              <a:t>Substitution der Energierohstoffen durch andere Rohstoffe</a:t>
            </a:r>
          </a:p>
          <a:p>
            <a:r>
              <a:rPr lang="de-DE" b="1" dirty="0">
                <a:solidFill>
                  <a:srgbClr val="FF0000"/>
                </a:solidFill>
              </a:rPr>
              <a:t>Energie und Rohstoffe - zwei Seiten derselben Münze Exergie </a:t>
            </a:r>
          </a:p>
          <a:p>
            <a:pPr lvl="1"/>
            <a:r>
              <a:rPr lang="de-DE" dirty="0"/>
              <a:t>Exergie, Anergie, und Entropie</a:t>
            </a:r>
          </a:p>
          <a:p>
            <a:pPr lvl="1"/>
            <a:r>
              <a:rPr lang="de-DE" dirty="0"/>
              <a:t>Analogie von Energie und Material</a:t>
            </a:r>
          </a:p>
          <a:p>
            <a:r>
              <a:rPr lang="de-DE" dirty="0" smtClean="0"/>
              <a:t>Mechanismen der Rohstoffwirtschaft</a:t>
            </a:r>
          </a:p>
          <a:p>
            <a:pPr lvl="1"/>
            <a:r>
              <a:rPr lang="de-DE" dirty="0" smtClean="0"/>
              <a:t>Aktuelle Herausforderungen</a:t>
            </a:r>
          </a:p>
          <a:p>
            <a:pPr lvl="1"/>
            <a:r>
              <a:rPr lang="de-DE" dirty="0" smtClean="0"/>
              <a:t>Mechanismen der Rohstoffbereitstellung</a:t>
            </a:r>
          </a:p>
          <a:p>
            <a:pPr lvl="1"/>
            <a:r>
              <a:rPr lang="de-DE" dirty="0" smtClean="0"/>
              <a:t>Der Lebenszyklus der Rohstoffe</a:t>
            </a:r>
          </a:p>
          <a:p>
            <a:pPr lvl="1"/>
            <a:r>
              <a:rPr lang="de-DE" dirty="0" smtClean="0"/>
              <a:t>Die Rolle der Energie für Rohstoffe</a:t>
            </a:r>
          </a:p>
          <a:p>
            <a:r>
              <a:rPr lang="de-DE" dirty="0" smtClean="0"/>
              <a:t>Wie interagiert der Rohstoffsektor mit der Energiewende?</a:t>
            </a:r>
          </a:p>
          <a:p>
            <a:pPr lvl="1"/>
            <a:r>
              <a:rPr lang="de-DE" dirty="0"/>
              <a:t>System</a:t>
            </a:r>
          </a:p>
          <a:p>
            <a:r>
              <a:rPr lang="de-DE" dirty="0"/>
              <a:t>Zusammenfassung</a:t>
            </a:r>
          </a:p>
          <a:p>
            <a:pPr marL="457200" lvl="1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336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Energie</a:t>
            </a:r>
            <a:r>
              <a:rPr lang="en-US" dirty="0" smtClean="0"/>
              <a:t> vs. </a:t>
            </a:r>
            <a:r>
              <a:rPr lang="en-US" dirty="0" err="1" smtClean="0"/>
              <a:t>Exergie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5" y="1376685"/>
            <a:ext cx="8352928" cy="2700387"/>
          </a:xfrm>
        </p:spPr>
        <p:txBody>
          <a:bodyPr/>
          <a:lstStyle/>
          <a:p>
            <a:r>
              <a:rPr lang="de-DE" dirty="0" smtClean="0"/>
              <a:t>Exergie = Arbeit die ein System verrichten kann</a:t>
            </a:r>
          </a:p>
          <a:p>
            <a:r>
              <a:rPr lang="de-DE" dirty="0" smtClean="0"/>
              <a:t>Anergie = Energie im System die keine Arbeit verrichten kann</a:t>
            </a:r>
          </a:p>
          <a:p>
            <a:r>
              <a:rPr lang="de-DE" dirty="0" smtClean="0"/>
              <a:t>Energie = Exergie + Anergie</a:t>
            </a:r>
          </a:p>
          <a:p>
            <a:pPr marL="457200" indent="-457200">
              <a:buAutoNum type="arabicPeriod"/>
            </a:pPr>
            <a:endParaRPr lang="de-DE" dirty="0" smtClean="0"/>
          </a:p>
          <a:p>
            <a:pPr marL="457200" indent="-457200">
              <a:buAutoNum type="arabicPeriod"/>
            </a:pPr>
            <a:r>
              <a:rPr lang="de-DE" dirty="0" smtClean="0"/>
              <a:t>Hauptsatz der Thermodynamik</a:t>
            </a:r>
          </a:p>
          <a:p>
            <a:pPr marL="0" indent="0">
              <a:buNone/>
            </a:pPr>
            <a:r>
              <a:rPr lang="de-DE" dirty="0" smtClean="0"/>
              <a:t> Exergie </a:t>
            </a:r>
            <a:r>
              <a:rPr lang="de-DE" dirty="0"/>
              <a:t>+ </a:t>
            </a:r>
            <a:r>
              <a:rPr lang="de-DE" dirty="0" smtClean="0"/>
              <a:t>Anergie bleibt erhalten</a:t>
            </a: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2. Hauptsatz der Thermodynamik</a:t>
            </a:r>
          </a:p>
          <a:p>
            <a:r>
              <a:rPr lang="de-DE" dirty="0"/>
              <a:t>Bei reversiblen Übergängen bleiben Anergie und Exergie erhalten</a:t>
            </a:r>
          </a:p>
          <a:p>
            <a:r>
              <a:rPr lang="de-DE" dirty="0" smtClean="0"/>
              <a:t>Bei irreversiblen Übergängen geht Exergie in Anergie über</a:t>
            </a:r>
          </a:p>
          <a:p>
            <a:r>
              <a:rPr lang="de-DE" dirty="0" smtClean="0"/>
              <a:t>Anergie kann nicht in Exergie umgewandelt werden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 smtClean="0"/>
              <a:t>Der Übergang von Exergie zu Anergie ist Entropiezuwachs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uppieren 10"/>
          <p:cNvGrpSpPr/>
          <p:nvPr/>
        </p:nvGrpSpPr>
        <p:grpSpPr>
          <a:xfrm>
            <a:off x="5148064" y="2204865"/>
            <a:ext cx="3384376" cy="2160239"/>
            <a:chOff x="5652120" y="2636912"/>
            <a:chExt cx="2160240" cy="1085231"/>
          </a:xfrm>
        </p:grpSpPr>
        <p:sp>
          <p:nvSpPr>
            <p:cNvPr id="7" name="Rechteck 6"/>
            <p:cNvSpPr/>
            <p:nvPr/>
          </p:nvSpPr>
          <p:spPr>
            <a:xfrm>
              <a:off x="5652120" y="2636912"/>
              <a:ext cx="2160240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600" dirty="0" smtClean="0"/>
                <a:t>Energie</a:t>
              </a:r>
              <a:endParaRPr lang="de-DE" sz="3600" dirty="0"/>
            </a:p>
          </p:txBody>
        </p:sp>
        <p:sp>
          <p:nvSpPr>
            <p:cNvPr id="8" name="Rechteck 7"/>
            <p:cNvSpPr/>
            <p:nvPr/>
          </p:nvSpPr>
          <p:spPr>
            <a:xfrm>
              <a:off x="5652120" y="3073921"/>
              <a:ext cx="1080120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/>
                <a:t>Exergie</a:t>
              </a:r>
              <a:endParaRPr lang="en-US" sz="3600" dirty="0"/>
            </a:p>
          </p:txBody>
        </p:sp>
        <p:sp>
          <p:nvSpPr>
            <p:cNvPr id="9" name="Rechteck 8"/>
            <p:cNvSpPr/>
            <p:nvPr/>
          </p:nvSpPr>
          <p:spPr>
            <a:xfrm>
              <a:off x="6713909" y="3073921"/>
              <a:ext cx="1098451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/>
                <a:t>Anergie</a:t>
              </a:r>
              <a:endParaRPr lang="en-US" sz="3600" dirty="0"/>
            </a:p>
          </p:txBody>
        </p:sp>
        <p:sp>
          <p:nvSpPr>
            <p:cNvPr id="10" name="Pfeil nach rechts 9"/>
            <p:cNvSpPr/>
            <p:nvPr/>
          </p:nvSpPr>
          <p:spPr>
            <a:xfrm flipH="1">
              <a:off x="6341558" y="3362143"/>
              <a:ext cx="360000" cy="36000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41763509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Energie und Materie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38253" y="1808733"/>
            <a:ext cx="3240359" cy="1692275"/>
          </a:xfrm>
        </p:spPr>
        <p:txBody>
          <a:bodyPr/>
          <a:lstStyle/>
          <a:p>
            <a:r>
              <a:rPr lang="de-DE" dirty="0" smtClean="0"/>
              <a:t>Energieverbrauch</a:t>
            </a:r>
          </a:p>
          <a:p>
            <a:r>
              <a:rPr lang="de-DE" dirty="0" smtClean="0"/>
              <a:t>Fossile Energieträger</a:t>
            </a:r>
          </a:p>
          <a:p>
            <a:r>
              <a:rPr lang="de-DE" dirty="0" smtClean="0"/>
              <a:t>Erneuerbare Energien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4967537" y="1808733"/>
            <a:ext cx="3240359" cy="16922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Rohstoffverbrauch</a:t>
            </a:r>
          </a:p>
          <a:p>
            <a:r>
              <a:rPr lang="de-DE" dirty="0" smtClean="0"/>
              <a:t>Mineralische Rohstoffe</a:t>
            </a:r>
          </a:p>
          <a:p>
            <a:r>
              <a:rPr lang="de-DE" dirty="0" smtClean="0"/>
              <a:t>Recycling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1538253" y="4401021"/>
            <a:ext cx="3240359" cy="16922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Energieerhaltung</a:t>
            </a:r>
          </a:p>
          <a:p>
            <a:r>
              <a:rPr lang="de-DE" dirty="0" smtClean="0"/>
              <a:t>Entropiezuwachs</a:t>
            </a:r>
          </a:p>
          <a:p>
            <a:r>
              <a:rPr lang="de-DE" dirty="0" smtClean="0"/>
              <a:t>Sonne, Erdkern, Brennstoffe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4971938" y="4382310"/>
            <a:ext cx="3240359" cy="16922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Massenerhaltung</a:t>
            </a:r>
          </a:p>
          <a:p>
            <a:r>
              <a:rPr lang="de-DE" dirty="0" smtClean="0"/>
              <a:t>Entropiezuwachs</a:t>
            </a:r>
          </a:p>
          <a:p>
            <a:r>
              <a:rPr lang="de-DE" dirty="0" smtClean="0"/>
              <a:t>Biosphere, Energie</a:t>
            </a:r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8" name="Rectangle 7"/>
          <p:cNvSpPr/>
          <p:nvPr/>
        </p:nvSpPr>
        <p:spPr>
          <a:xfrm>
            <a:off x="2521142" y="1177588"/>
            <a:ext cx="12745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 smtClean="0"/>
              <a:t>Energie</a:t>
            </a:r>
            <a:endParaRPr lang="de-DE" sz="2800" dirty="0"/>
          </a:p>
        </p:txBody>
      </p:sp>
      <p:sp>
        <p:nvSpPr>
          <p:cNvPr id="9" name="Rectangle 8"/>
          <p:cNvSpPr/>
          <p:nvPr/>
        </p:nvSpPr>
        <p:spPr>
          <a:xfrm>
            <a:off x="5798942" y="1176825"/>
            <a:ext cx="15775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 smtClean="0"/>
              <a:t>Rohstoffe</a:t>
            </a:r>
            <a:endParaRPr lang="de-DE" sz="2800" dirty="0"/>
          </a:p>
        </p:txBody>
      </p:sp>
      <p:sp>
        <p:nvSpPr>
          <p:cNvPr id="10" name="Rectangle 9"/>
          <p:cNvSpPr/>
          <p:nvPr/>
        </p:nvSpPr>
        <p:spPr>
          <a:xfrm>
            <a:off x="107504" y="2160739"/>
            <a:ext cx="1316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 smtClean="0"/>
              <a:t>Begriffe</a:t>
            </a:r>
            <a:endParaRPr lang="de-DE" sz="2800" dirty="0"/>
          </a:p>
        </p:txBody>
      </p:sp>
      <p:sp>
        <p:nvSpPr>
          <p:cNvPr id="11" name="Rectangle 10"/>
          <p:cNvSpPr/>
          <p:nvPr/>
        </p:nvSpPr>
        <p:spPr>
          <a:xfrm>
            <a:off x="107504" y="4777988"/>
            <a:ext cx="144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 smtClean="0"/>
              <a:t>Prozesse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7716477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VorlagePre01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VorlagePre01</Template>
  <TotalTime>0</TotalTime>
  <Words>1763</Words>
  <Application>Microsoft Office PowerPoint</Application>
  <PresentationFormat>Bildschirmpräsentation (4:3)</PresentationFormat>
  <Paragraphs>463</Paragraphs>
  <Slides>42</Slides>
  <Notes>5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42</vt:i4>
      </vt:variant>
    </vt:vector>
  </HeadingPairs>
  <TitlesOfParts>
    <vt:vector size="44" baseType="lpstr">
      <vt:lpstr>VorlagePre01</vt:lpstr>
      <vt:lpstr>1_Benutzerdefiniertes Design</vt:lpstr>
      <vt:lpstr>PowerPoint-Präsentation</vt:lpstr>
      <vt:lpstr>Helmholtz Institut Freiberg für Ressourcentechnologie</vt:lpstr>
      <vt:lpstr>Inhalt</vt:lpstr>
      <vt:lpstr>Inhalt</vt:lpstr>
      <vt:lpstr>Warum sind Rohstoffe wichtig für die Energiewende?</vt:lpstr>
      <vt:lpstr>Vergleich</vt:lpstr>
      <vt:lpstr>Inhalt</vt:lpstr>
      <vt:lpstr>Energie vs. Exergie</vt:lpstr>
      <vt:lpstr>Energie und Materie</vt:lpstr>
      <vt:lpstr>Inhalt</vt:lpstr>
      <vt:lpstr>PowerPoint-Präsentation</vt:lpstr>
      <vt:lpstr>PowerPoint-Präsentation</vt:lpstr>
      <vt:lpstr>PowerPoint-Präsentation</vt:lpstr>
      <vt:lpstr>Rohstoffverfügbarkeit</vt:lpstr>
      <vt:lpstr>PowerPoint-Präsentation</vt:lpstr>
      <vt:lpstr>Erneuerbare Energien</vt:lpstr>
      <vt:lpstr>Der Weg der Rohstoffe</vt:lpstr>
      <vt:lpstr>Für Rohstoffe ist Energie oft chemisch/entropisch</vt:lpstr>
      <vt:lpstr>Entropie bleibt nicht konstant</vt:lpstr>
      <vt:lpstr>Aufwand</vt:lpstr>
      <vt:lpstr>Substituierbarkeit</vt:lpstr>
      <vt:lpstr>Inhalt</vt:lpstr>
      <vt:lpstr>Systemischer Aufwand</vt:lpstr>
      <vt:lpstr>Systemischer Aufwand</vt:lpstr>
      <vt:lpstr>Systemischer Aufwand</vt:lpstr>
      <vt:lpstr>Systemischer Aufwand </vt:lpstr>
      <vt:lpstr>Die Rückkopplung</vt:lpstr>
      <vt:lpstr>Sonderbare Rückkopplung: Ein Beispiel (Teil 1)</vt:lpstr>
      <vt:lpstr>Sonderbare Rückkopplung: Ein Beispiel (Teil 2)</vt:lpstr>
      <vt:lpstr>Systemischer Aufwand </vt:lpstr>
      <vt:lpstr>Rückkopplung des Bedarfs</vt:lpstr>
      <vt:lpstr>Aufwand</vt:lpstr>
      <vt:lpstr>Rückkopplung des Bedarfs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Inhalt</vt:lpstr>
      <vt:lpstr>PowerPoint-Präsentation</vt:lpstr>
      <vt:lpstr>Inhalt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2016-10-10T11:56:13Z</dcterms:created>
  <dcterms:modified xsi:type="dcterms:W3CDTF">2016-10-20T15:17:07Z</dcterms:modified>
</cp:coreProperties>
</file>