
<file path=[Content_Types].xml><?xml version="1.0" encoding="utf-8"?>
<Types xmlns="http://schemas.openxmlformats.org/package/2006/content-types">
  <Override PartName="/ppt/notesSlides/notesSlide24.xml" ContentType="application/vnd.openxmlformats-officedocument.presentationml.notesSlide+xml"/>
  <Default Extension="rels" ContentType="application/vnd.openxmlformats-package.relationships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Override PartName="/ppt/embeddings/oleObject1.bin" ContentType="application/vnd.openxmlformats-officedocument.oleObject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notesSlides/notesSlide25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Default Extension="tiff" ContentType="image/tiff"/>
  <Override PartName="/ppt/notesSlides/notesSlide17.xml" ContentType="application/vnd.openxmlformats-officedocument.presentationml.notesSlide+xml"/>
  <Default Extension="doc" ContentType="application/msword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46"/>
  </p:notesMasterIdLst>
  <p:sldIdLst>
    <p:sldId id="386" r:id="rId2"/>
    <p:sldId id="444" r:id="rId3"/>
    <p:sldId id="445" r:id="rId4"/>
    <p:sldId id="446" r:id="rId5"/>
    <p:sldId id="387" r:id="rId6"/>
    <p:sldId id="434" r:id="rId7"/>
    <p:sldId id="455" r:id="rId8"/>
    <p:sldId id="273" r:id="rId9"/>
    <p:sldId id="395" r:id="rId10"/>
    <p:sldId id="456" r:id="rId11"/>
    <p:sldId id="431" r:id="rId12"/>
    <p:sldId id="467" r:id="rId13"/>
    <p:sldId id="466" r:id="rId14"/>
    <p:sldId id="335" r:id="rId15"/>
    <p:sldId id="457" r:id="rId16"/>
    <p:sldId id="362" r:id="rId17"/>
    <p:sldId id="314" r:id="rId18"/>
    <p:sldId id="461" r:id="rId19"/>
    <p:sldId id="436" r:id="rId20"/>
    <p:sldId id="403" r:id="rId21"/>
    <p:sldId id="426" r:id="rId22"/>
    <p:sldId id="430" r:id="rId23"/>
    <p:sldId id="427" r:id="rId24"/>
    <p:sldId id="404" r:id="rId25"/>
    <p:sldId id="422" r:id="rId26"/>
    <p:sldId id="424" r:id="rId27"/>
    <p:sldId id="425" r:id="rId28"/>
    <p:sldId id="462" r:id="rId29"/>
    <p:sldId id="463" r:id="rId30"/>
    <p:sldId id="465" r:id="rId31"/>
    <p:sldId id="408" r:id="rId32"/>
    <p:sldId id="440" r:id="rId33"/>
    <p:sldId id="454" r:id="rId34"/>
    <p:sldId id="381" r:id="rId35"/>
    <p:sldId id="429" r:id="rId36"/>
    <p:sldId id="447" r:id="rId37"/>
    <p:sldId id="383" r:id="rId38"/>
    <p:sldId id="439" r:id="rId39"/>
    <p:sldId id="453" r:id="rId40"/>
    <p:sldId id="448" r:id="rId41"/>
    <p:sldId id="449" r:id="rId42"/>
    <p:sldId id="450" r:id="rId43"/>
    <p:sldId id="451" r:id="rId44"/>
    <p:sldId id="452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FDEA3"/>
    <a:srgbClr val="FFFF00"/>
    <a:srgbClr val="FF0000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42" autoAdjust="0"/>
    <p:restoredTop sz="97282" autoAdjust="0"/>
  </p:normalViewPr>
  <p:slideViewPr>
    <p:cSldViewPr>
      <p:cViewPr>
        <p:scale>
          <a:sx n="125" d="100"/>
          <a:sy n="125" d="100"/>
        </p:scale>
        <p:origin x="-1776" y="-2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331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31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/>
            </a:lvl1pPr>
          </a:lstStyle>
          <a:p>
            <a:fld id="{7DFD8491-0E02-224B-9290-A467CA33D2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408536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020DFED-37BB-CF47-BDC2-37FB9147546B}" type="slidenum">
              <a:rPr lang="en-US" sz="1200" b="0"/>
              <a:pPr/>
              <a:t>1</a:t>
            </a:fld>
            <a:endParaRPr lang="en-US" sz="1200" b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>
                <a:ea typeface="ＭＳ Ｐゴシック" charset="0"/>
                <a:cs typeface="ＭＳ Ｐゴシック" charset="0"/>
              </a:rPr>
              <a:t>Karte einfügen</a:t>
            </a:r>
          </a:p>
        </p:txBody>
      </p:sp>
      <p:sp>
        <p:nvSpPr>
          <p:cNvPr id="4710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42D5D94-A09F-844F-A2E8-9F27E714D160}" type="slidenum">
              <a:rPr lang="de-DE" sz="1200" b="0">
                <a:solidFill>
                  <a:srgbClr val="000000"/>
                </a:solidFill>
              </a:rPr>
              <a:pPr/>
              <a:t>24</a:t>
            </a:fld>
            <a:endParaRPr lang="de-DE" sz="1200" b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915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>
                <a:ea typeface="ＭＳ Ｐゴシック" charset="0"/>
                <a:cs typeface="ＭＳ Ｐゴシック" charset="0"/>
              </a:rPr>
              <a:t>Karte einfügen</a:t>
            </a:r>
          </a:p>
        </p:txBody>
      </p:sp>
      <p:sp>
        <p:nvSpPr>
          <p:cNvPr id="4915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00B564F-5CBF-EB4A-9BFE-723019659488}" type="slidenum">
              <a:rPr lang="de-DE" sz="1200" b="0">
                <a:solidFill>
                  <a:srgbClr val="000000"/>
                </a:solidFill>
              </a:rPr>
              <a:pPr/>
              <a:t>25</a:t>
            </a:fld>
            <a:endParaRPr lang="de-DE" sz="1200" b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427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>
                <a:ea typeface="ＭＳ Ｐゴシック" charset="0"/>
                <a:cs typeface="ＭＳ Ｐゴシック" charset="0"/>
              </a:rPr>
              <a:t>Karte einfügen</a:t>
            </a:r>
          </a:p>
        </p:txBody>
      </p:sp>
      <p:sp>
        <p:nvSpPr>
          <p:cNvPr id="5427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2161114-B086-E246-843D-D9D44049E166}" type="slidenum">
              <a:rPr lang="de-DE" sz="1200" b="0">
                <a:solidFill>
                  <a:srgbClr val="000000"/>
                </a:solidFill>
              </a:rPr>
              <a:pPr/>
              <a:t>27</a:t>
            </a:fld>
            <a:endParaRPr lang="de-DE" sz="1200" b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C059AB-E38D-A44F-B7DE-929819809650}" type="slidenum">
              <a:rPr lang="en-US">
                <a:latin typeface="Arial" pitchFamily="-103" charset="0"/>
                <a:ea typeface="ＭＳ Ｐゴシック" pitchFamily="-103" charset="-128"/>
                <a:cs typeface="ＭＳ Ｐゴシック" pitchFamily="-103" charset="-128"/>
              </a:rPr>
              <a:pPr/>
              <a:t>28</a:t>
            </a:fld>
            <a:endParaRPr lang="en-US">
              <a:latin typeface="Arial" pitchFamily="-103" charset="0"/>
              <a:ea typeface="ＭＳ Ｐゴシック" pitchFamily="-103" charset="-128"/>
              <a:cs typeface="ＭＳ Ｐゴシック" pitchFamily="-103" charset="-128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03" charset="0"/>
              <a:ea typeface="ＭＳ Ｐゴシック" pitchFamily="-103" charset="-128"/>
              <a:cs typeface="ＭＳ Ｐゴシック" pitchFamily="-103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8CB690-EFF3-0142-9996-D088B6FDAE44}" type="slidenum">
              <a:rPr lang="en-US">
                <a:latin typeface="Arial" pitchFamily="-103" charset="0"/>
                <a:ea typeface="ＭＳ Ｐゴシック" pitchFamily="-103" charset="-128"/>
                <a:cs typeface="ＭＳ Ｐゴシック" pitchFamily="-103" charset="-128"/>
              </a:rPr>
              <a:pPr/>
              <a:t>29</a:t>
            </a:fld>
            <a:endParaRPr lang="en-US">
              <a:latin typeface="Arial" pitchFamily="-103" charset="0"/>
              <a:ea typeface="ＭＳ Ｐゴシック" pitchFamily="-103" charset="-128"/>
              <a:cs typeface="ＭＳ Ｐゴシック" pitchFamily="-103" charset="-128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03" charset="0"/>
              <a:ea typeface="ＭＳ Ｐゴシック" pitchFamily="-103" charset="-128"/>
              <a:cs typeface="ＭＳ Ｐゴシック" pitchFamily="-103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D097CF-3CFE-6147-B714-4BD0BA3438C5}" type="slidenum">
              <a:rPr lang="en-US">
                <a:latin typeface="Arial" pitchFamily="-103" charset="0"/>
                <a:ea typeface="ＭＳ Ｐゴシック" pitchFamily="-103" charset="-128"/>
                <a:cs typeface="ＭＳ Ｐゴシック" pitchFamily="-103" charset="-128"/>
              </a:rPr>
              <a:pPr/>
              <a:t>30</a:t>
            </a:fld>
            <a:endParaRPr lang="en-US">
              <a:latin typeface="Arial" pitchFamily="-103" charset="0"/>
              <a:ea typeface="ＭＳ Ｐゴシック" pitchFamily="-103" charset="-128"/>
              <a:cs typeface="ＭＳ Ｐゴシック" pitchFamily="-103" charset="-128"/>
            </a:endParaRPr>
          </a:p>
        </p:txBody>
      </p:sp>
      <p:sp>
        <p:nvSpPr>
          <p:cNvPr id="563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03" charset="0"/>
              <a:ea typeface="ＭＳ Ｐゴシック" pitchFamily="-103" charset="-128"/>
              <a:cs typeface="ＭＳ Ｐゴシック" pitchFamily="-103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C2261094-D0A0-D944-A16E-A18FCFD7997B}" type="slidenum">
              <a:rPr lang="en-US" sz="1200" b="0">
                <a:latin typeface="Calibri" charset="0"/>
              </a:rPr>
              <a:pPr algn="r" eaLnBrk="1" hangingPunct="1"/>
              <a:t>34</a:t>
            </a:fld>
            <a:endParaRPr lang="en-US" sz="1200" b="0">
              <a:latin typeface="Calibri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defTabSz="457200">
              <a:spcBef>
                <a:spcPct val="0"/>
              </a:spcBef>
            </a:pPr>
            <a:endParaRPr lang="de-DE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18C29A63-5899-6442-BEDD-2B8E8951DC44}" type="slidenum">
              <a:rPr lang="en-US" sz="1200" b="0">
                <a:latin typeface="Calibri" charset="0"/>
              </a:rPr>
              <a:pPr algn="r" eaLnBrk="1" hangingPunct="1"/>
              <a:t>35</a:t>
            </a:fld>
            <a:endParaRPr lang="en-US" sz="1200" b="0">
              <a:latin typeface="Calibri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defTabSz="457200">
              <a:spcBef>
                <a:spcPct val="0"/>
              </a:spcBef>
            </a:pPr>
            <a:endParaRPr lang="de-DE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18C29A63-5899-6442-BEDD-2B8E8951DC44}" type="slidenum">
              <a:rPr lang="en-US" sz="1200" b="0">
                <a:latin typeface="Calibri" charset="0"/>
              </a:rPr>
              <a:pPr algn="r" eaLnBrk="1" hangingPunct="1"/>
              <a:t>36</a:t>
            </a:fld>
            <a:endParaRPr lang="en-US" sz="1200" b="0">
              <a:latin typeface="Calibri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defTabSz="457200">
              <a:spcBef>
                <a:spcPct val="0"/>
              </a:spcBef>
            </a:pPr>
            <a:endParaRPr lang="de-DE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0E51C318-CC4E-D448-8E98-96AC34832ED4}" type="slidenum">
              <a:rPr lang="en-US" sz="1200" b="0">
                <a:latin typeface="Calibri" charset="0"/>
              </a:rPr>
              <a:pPr algn="r" eaLnBrk="1" hangingPunct="1"/>
              <a:t>37</a:t>
            </a:fld>
            <a:endParaRPr lang="en-US" sz="1200" b="0">
              <a:latin typeface="Calibri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defTabSz="457200">
              <a:spcBef>
                <a:spcPct val="0"/>
              </a:spcBef>
            </a:pPr>
            <a:endParaRPr lang="de-DE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AAAE495-6539-0A4A-8801-AEB2D474F4EE}" type="slidenum">
              <a:rPr lang="en-US" sz="1200" b="0"/>
              <a:pPr/>
              <a:t>5</a:t>
            </a:fld>
            <a:endParaRPr lang="en-US" sz="1200" b="0"/>
          </a:p>
        </p:txBody>
      </p:sp>
      <p:sp>
        <p:nvSpPr>
          <p:cNvPr id="2150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de-DE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D1B887-F833-DB48-AD09-81918481F40F}" type="slidenum">
              <a:rPr lang="en-US">
                <a:latin typeface="Arial" pitchFamily="4" charset="0"/>
                <a:ea typeface="ＭＳ Ｐゴシック" pitchFamily="4" charset="-128"/>
                <a:cs typeface="ＭＳ Ｐゴシック" pitchFamily="4" charset="-128"/>
              </a:rPr>
              <a:pPr/>
              <a:t>39</a:t>
            </a:fld>
            <a:endParaRPr lang="en-US"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358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57D786-CE01-644C-8CF9-A4D1CE68ED8D}" type="slidenum">
              <a:rPr lang="en-US">
                <a:latin typeface="Arial" pitchFamily="4" charset="0"/>
                <a:ea typeface="ＭＳ Ｐゴシック" pitchFamily="4" charset="-128"/>
                <a:cs typeface="ＭＳ Ｐゴシック" pitchFamily="4" charset="-128"/>
              </a:rPr>
              <a:pPr/>
              <a:t>40</a:t>
            </a:fld>
            <a:endParaRPr lang="en-US"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501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57D786-CE01-644C-8CF9-A4D1CE68ED8D}" type="slidenum">
              <a:rPr lang="en-US">
                <a:latin typeface="Arial" pitchFamily="4" charset="0"/>
                <a:ea typeface="ＭＳ Ｐゴシック" pitchFamily="4" charset="-128"/>
                <a:cs typeface="ＭＳ Ｐゴシック" pitchFamily="4" charset="-128"/>
              </a:rPr>
              <a:pPr/>
              <a:t>41</a:t>
            </a:fld>
            <a:endParaRPr lang="en-US"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501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57D786-CE01-644C-8CF9-A4D1CE68ED8D}" type="slidenum">
              <a:rPr lang="en-US">
                <a:latin typeface="Arial" pitchFamily="4" charset="0"/>
                <a:ea typeface="ＭＳ Ｐゴシック" pitchFamily="4" charset="-128"/>
                <a:cs typeface="ＭＳ Ｐゴシック" pitchFamily="4" charset="-128"/>
              </a:rPr>
              <a:pPr/>
              <a:t>42</a:t>
            </a:fld>
            <a:endParaRPr lang="en-US"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501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57D786-CE01-644C-8CF9-A4D1CE68ED8D}" type="slidenum">
              <a:rPr lang="en-US">
                <a:latin typeface="Arial" pitchFamily="4" charset="0"/>
                <a:ea typeface="ＭＳ Ｐゴシック" pitchFamily="4" charset="-128"/>
                <a:cs typeface="ＭＳ Ｐゴシック" pitchFamily="4" charset="-128"/>
              </a:rPr>
              <a:pPr/>
              <a:t>43</a:t>
            </a:fld>
            <a:endParaRPr lang="en-US"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501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57D786-CE01-644C-8CF9-A4D1CE68ED8D}" type="slidenum">
              <a:rPr lang="en-US">
                <a:latin typeface="Arial" pitchFamily="4" charset="0"/>
                <a:ea typeface="ＭＳ Ｐゴシック" pitchFamily="4" charset="-128"/>
                <a:cs typeface="ＭＳ Ｐゴシック" pitchFamily="4" charset="-128"/>
              </a:rPr>
              <a:pPr/>
              <a:t>44</a:t>
            </a:fld>
            <a:endParaRPr lang="en-US"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501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3F908F-2931-FE47-84B1-BF2D1975E33E}" type="slidenum">
              <a:rPr lang="en-US" sz="1200" b="0"/>
              <a:pPr/>
              <a:t>8</a:t>
            </a:fld>
            <a:endParaRPr lang="en-US" sz="1200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de-DE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25FC412-FAEC-F347-9EDE-E24B328E0160}" type="slidenum">
              <a:rPr lang="en-US" sz="1200" b="0"/>
              <a:pPr/>
              <a:t>9</a:t>
            </a:fld>
            <a:endParaRPr lang="en-US" sz="1200" b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de-DE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3F908F-2931-FE47-84B1-BF2D1975E33E}" type="slidenum">
              <a:rPr lang="en-US" sz="1200" b="0"/>
              <a:pPr/>
              <a:t>12</a:t>
            </a:fld>
            <a:endParaRPr lang="en-US" sz="1200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de-DE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B270F65-7E6C-F843-84EE-8C62AE1D88B5}" type="slidenum">
              <a:rPr lang="en-US" sz="1200" b="0"/>
              <a:pPr/>
              <a:t>14</a:t>
            </a:fld>
            <a:endParaRPr lang="en-US" sz="1200" b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de-DE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3455DFE-BD2A-8A47-BD70-8C15197D09F0}" type="slidenum">
              <a:rPr lang="en-US" sz="1200" b="0"/>
              <a:pPr/>
              <a:t>16</a:t>
            </a:fld>
            <a:endParaRPr lang="en-US" sz="1200" b="0"/>
          </a:p>
        </p:txBody>
      </p:sp>
      <p:sp>
        <p:nvSpPr>
          <p:cNvPr id="307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de-DE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18BC201-F2EA-1E4D-BD12-9E38A0E4A3D3}" type="slidenum">
              <a:rPr lang="en-US" sz="1200" b="0"/>
              <a:pPr/>
              <a:t>17</a:t>
            </a:fld>
            <a:endParaRPr lang="en-US" sz="1200" b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de-DE" sz="1100">
                <a:ea typeface="ＭＳ Ｐゴシック" charset="0"/>
                <a:cs typeface="ＭＳ Ｐゴシック" charset="0"/>
              </a:rPr>
              <a:t>Map of high-temperature seafloor hydrothermal systems in different tectonic settings. Different host rocks have been discriminated.</a:t>
            </a:r>
          </a:p>
          <a:p>
            <a:pPr eaLnBrk="1" hangingPunct="1"/>
            <a:endParaRPr lang="de-DE" sz="110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de-DE" sz="1100">
                <a:ea typeface="ＭＳ Ｐゴシック" charset="0"/>
                <a:cs typeface="ＭＳ Ｐゴシック" charset="0"/>
              </a:rPr>
              <a:t>(compiled by TU Freiberg; last updated: March 2002)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7334A0B-15A2-D448-8D1A-8EFA6AE5CFDC}" type="slidenum">
              <a:rPr lang="en-US" sz="1200" b="0"/>
              <a:pPr/>
              <a:t>19</a:t>
            </a:fld>
            <a:endParaRPr lang="en-US" sz="1200" b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A0C004-B21E-B546-917F-B8965A05A0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29239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EE94EE-05A0-324B-B03A-DB3B7FE1EC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35043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C7248B-AEF0-CF44-A8B7-A3403EE12C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51420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69A6AC-609C-BC4C-A670-729EAB7929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90302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D50F1D-9303-A340-8BE6-66AF1BFE8A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03341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10"/>
          </p:nvPr>
        </p:nvSpPr>
        <p:spPr>
          <a:xfrm>
            <a:off x="8072438" y="6357938"/>
            <a:ext cx="914400" cy="9144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47274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3548" y="476672"/>
            <a:ext cx="8136904" cy="107103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1"/>
          </p:nvPr>
        </p:nvSpPr>
        <p:spPr>
          <a:xfrm>
            <a:off x="504032" y="1628800"/>
            <a:ext cx="8135937" cy="4465637"/>
          </a:xfrm>
        </p:spPr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3FCBBE-3DB8-6441-8AAC-5D0B88C3794D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86588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5EEF67-1415-AD4C-B81A-89AD95426F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5721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3CD454-20CC-1A4F-9A42-C4A4D193F4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0307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2ABBAB-1E55-F145-A9B1-9B13AAB9FB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10021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A33DD3-159C-694F-B7D6-926D3D6D0C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0131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42F967-60F6-CF4A-937B-3EC8D30A56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0940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284F04-DD94-0D48-BB99-E5A8B665CD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6213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FABC3D-C96C-9244-9429-F144DC11F5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71673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5D1E84-5D86-B948-8873-601617086F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42229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/>
            </a:lvl1pPr>
          </a:lstStyle>
          <a:p>
            <a:fld id="{B47C7FFF-D0B7-004A-86A4-01E8A66CA3C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Relationship Id="rId11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Relationship Id="rId3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image" Target="../media/image54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Microsoft_Word_97_-_2004_Document1.doc"/><Relationship Id="rId5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5" Type="http://schemas.openxmlformats.org/officeDocument/2006/relationships/image" Target="../media/image78.jpeg"/><Relationship Id="rId6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png"/><Relationship Id="rId5" Type="http://schemas.openxmlformats.org/officeDocument/2006/relationships/image" Target="../media/image82.jpeg"/><Relationship Id="rId6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89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91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/>
          <a:srcRect t="11087"/>
          <a:stretch>
            <a:fillRect/>
          </a:stretch>
        </p:blipFill>
        <p:spPr bwMode="auto">
          <a:xfrm>
            <a:off x="0" y="0"/>
            <a:ext cx="9143999" cy="6872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Nodules box cor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87" y="241153"/>
            <a:ext cx="3657600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64 ROV1"/>
          <p:cNvPicPr>
            <a:picLocks noChangeAspect="1" noChangeArrowheads="1"/>
          </p:cNvPicPr>
          <p:nvPr/>
        </p:nvPicPr>
        <p:blipFill>
          <a:blip r:embed="rId5" cstate="email">
            <a:lum bright="-3000" contrast="12000"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4459287" y="164953"/>
            <a:ext cx="4267200" cy="3200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43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33800" y="3694931"/>
            <a:ext cx="5256584" cy="1943869"/>
          </a:xfrm>
          <a:noFill/>
        </p:spPr>
        <p:txBody>
          <a:bodyPr/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Mineralische</a:t>
            </a:r>
            <a:r>
              <a:rPr lang="en-US" sz="3200" b="1" dirty="0" smtClean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Rohstoffe</a:t>
            </a:r>
            <a:r>
              <a:rPr lang="en-US" sz="3200" b="1" dirty="0" smtClean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aus</a:t>
            </a:r>
            <a:r>
              <a:rPr lang="en-US" sz="3200" b="1" dirty="0" smtClean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der</a:t>
            </a:r>
            <a:r>
              <a:rPr lang="en-US" sz="3200" b="1" dirty="0" smtClean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Tiefsee</a:t>
            </a:r>
            <a:r>
              <a:rPr lang="en-US" sz="3200" b="1" dirty="0" smtClean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/>
            </a:r>
            <a:br>
              <a:rPr lang="en-US" sz="3200" b="1" dirty="0" smtClean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</a:br>
            <a:r>
              <a:rPr lang="en-US" sz="2400" b="1" dirty="0" smtClean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-</a:t>
            </a:r>
            <a:r>
              <a:rPr lang="en-US" sz="3200" b="1" dirty="0" smtClean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/>
            </a:r>
            <a:br>
              <a:rPr lang="en-US" sz="3200" b="1" dirty="0" smtClean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</a:br>
            <a:r>
              <a:rPr lang="en-US" sz="2400" dirty="0" err="1" smtClean="0">
                <a:solidFill>
                  <a:srgbClr val="FFFFFF"/>
                </a:solidFill>
              </a:rPr>
              <a:t>Ressourcen</a:t>
            </a:r>
            <a:r>
              <a:rPr lang="en-US" sz="2400" dirty="0" smtClean="0">
                <a:solidFill>
                  <a:srgbClr val="FFFFFF"/>
                </a:solidFill>
              </a:rPr>
              <a:t>, </a:t>
            </a:r>
            <a:r>
              <a:rPr lang="en-US" sz="2400" dirty="0" err="1" smtClean="0">
                <a:solidFill>
                  <a:srgbClr val="FFFFFF"/>
                </a:solidFill>
              </a:rPr>
              <a:t>Perspektiven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der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Gewinnung</a:t>
            </a:r>
            <a:r>
              <a:rPr lang="en-US" sz="2400" dirty="0" smtClean="0">
                <a:solidFill>
                  <a:srgbClr val="FFFFFF"/>
                </a:solidFill>
              </a:rPr>
              <a:t> und </a:t>
            </a:r>
            <a:r>
              <a:rPr lang="en-US" sz="2400" dirty="0" err="1" smtClean="0">
                <a:solidFill>
                  <a:srgbClr val="FFFFFF"/>
                </a:solidFill>
              </a:rPr>
              <a:t>ökologische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Fragen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b="1" dirty="0">
              <a:solidFill>
                <a:schemeClr val="bg1"/>
              </a:solidFill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18437" name="Picture 5" descr="JACOBS_LOGO_RGB_Powerpoin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075363"/>
            <a:ext cx="1905000" cy="782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91880" y="5638800"/>
            <a:ext cx="5652120" cy="990600"/>
          </a:xfrm>
        </p:spPr>
        <p:txBody>
          <a:bodyPr/>
          <a:lstStyle/>
          <a:p>
            <a:pPr algn="l">
              <a:lnSpc>
                <a:spcPct val="90000"/>
              </a:lnSpc>
              <a:spcBef>
                <a:spcPct val="40000"/>
              </a:spcBef>
            </a:pPr>
            <a:r>
              <a:rPr lang="en-US" sz="2800" b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Prof. Dr. Andrea </a:t>
            </a:r>
            <a:r>
              <a:rPr lang="en-US" sz="2800" b="1" dirty="0" err="1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Koschinsky</a:t>
            </a:r>
            <a:endParaRPr lang="en-US" sz="2800" dirty="0">
              <a:solidFill>
                <a:srgbClr val="FFFF00"/>
              </a:solidFill>
              <a:latin typeface="Arial"/>
              <a:ea typeface="ＭＳ Ｐゴシック" charset="0"/>
              <a:cs typeface="Arial"/>
            </a:endParaRPr>
          </a:p>
          <a:p>
            <a:pPr algn="l">
              <a:lnSpc>
                <a:spcPct val="90000"/>
              </a:lnSpc>
              <a:spcBef>
                <a:spcPct val="40000"/>
              </a:spcBef>
            </a:pPr>
            <a:r>
              <a:rPr lang="en-US" sz="2000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(Jacobs University Bremen)</a:t>
            </a:r>
            <a:endParaRPr lang="en-US" dirty="0">
              <a:solidFill>
                <a:schemeClr val="bg1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3733800"/>
            <a:ext cx="2743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i="1" dirty="0" err="1" smtClean="0">
                <a:solidFill>
                  <a:schemeClr val="bg1"/>
                </a:solidFill>
              </a:rPr>
              <a:t>Arbeitskreis</a:t>
            </a:r>
            <a:r>
              <a:rPr lang="en-US" sz="2000" b="0" i="1" dirty="0" smtClean="0">
                <a:solidFill>
                  <a:schemeClr val="bg1"/>
                </a:solidFill>
              </a:rPr>
              <a:t> </a:t>
            </a:r>
            <a:r>
              <a:rPr lang="en-US" sz="2000" b="0" i="1" dirty="0" err="1" smtClean="0">
                <a:solidFill>
                  <a:schemeClr val="bg1"/>
                </a:solidFill>
              </a:rPr>
              <a:t>Energie</a:t>
            </a:r>
            <a:r>
              <a:rPr lang="en-US" sz="2000" b="0" i="1" dirty="0" smtClean="0">
                <a:solidFill>
                  <a:schemeClr val="bg1"/>
                </a:solidFill>
              </a:rPr>
              <a:t> (AKE) in </a:t>
            </a:r>
            <a:r>
              <a:rPr lang="en-US" sz="2000" b="0" i="1" dirty="0" err="1" smtClean="0">
                <a:solidFill>
                  <a:schemeClr val="bg1"/>
                </a:solidFill>
              </a:rPr>
              <a:t>der</a:t>
            </a:r>
            <a:r>
              <a:rPr lang="en-US" sz="2000" b="0" i="1" dirty="0" smtClean="0">
                <a:solidFill>
                  <a:schemeClr val="bg1"/>
                </a:solidFill>
              </a:rPr>
              <a:t> </a:t>
            </a:r>
            <a:r>
              <a:rPr lang="en-US" sz="2000" b="0" i="1" dirty="0" err="1" smtClean="0">
                <a:solidFill>
                  <a:schemeClr val="bg1"/>
                </a:solidFill>
              </a:rPr>
              <a:t>Deutschen</a:t>
            </a:r>
            <a:r>
              <a:rPr lang="en-US" sz="2000" b="0" i="1" dirty="0" smtClean="0">
                <a:solidFill>
                  <a:schemeClr val="bg1"/>
                </a:solidFill>
              </a:rPr>
              <a:t> </a:t>
            </a:r>
            <a:r>
              <a:rPr lang="en-US" sz="2000" b="0" i="1" dirty="0" err="1" smtClean="0">
                <a:solidFill>
                  <a:schemeClr val="bg1"/>
                </a:solidFill>
              </a:rPr>
              <a:t>Physikalischen</a:t>
            </a:r>
            <a:r>
              <a:rPr lang="en-US" sz="2000" b="0" i="1" dirty="0" smtClean="0">
                <a:solidFill>
                  <a:schemeClr val="bg1"/>
                </a:solidFill>
              </a:rPr>
              <a:t> </a:t>
            </a:r>
            <a:r>
              <a:rPr lang="en-US" sz="2000" b="0" i="1" dirty="0" err="1" smtClean="0">
                <a:solidFill>
                  <a:schemeClr val="bg1"/>
                </a:solidFill>
              </a:rPr>
              <a:t>Gesellschaft</a:t>
            </a:r>
            <a:r>
              <a:rPr lang="en-US" sz="2000" b="0" i="1" dirty="0" smtClean="0">
                <a:solidFill>
                  <a:schemeClr val="bg1"/>
                </a:solidFill>
              </a:rPr>
              <a:t> </a:t>
            </a:r>
            <a:endParaRPr lang="en-US" sz="2000" b="0" i="1" dirty="0" smtClean="0">
              <a:solidFill>
                <a:schemeClr val="bg1"/>
              </a:solidFill>
            </a:endParaRPr>
          </a:p>
          <a:p>
            <a:pPr algn="ctr"/>
            <a:endParaRPr lang="en-US" sz="2000" b="0" i="1" dirty="0" smtClean="0">
              <a:solidFill>
                <a:schemeClr val="bg1"/>
              </a:solidFill>
            </a:endParaRPr>
          </a:p>
          <a:p>
            <a:pPr algn="ctr"/>
            <a:r>
              <a:rPr lang="en-US" sz="2000" b="0" i="1" dirty="0" err="1" smtClean="0">
                <a:solidFill>
                  <a:schemeClr val="bg1"/>
                </a:solidFill>
              </a:rPr>
              <a:t>Herbstsitzung</a:t>
            </a:r>
            <a:r>
              <a:rPr lang="en-US" sz="2000" b="0" i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000" b="0" i="1" dirty="0" smtClean="0">
                <a:solidFill>
                  <a:schemeClr val="bg1"/>
                </a:solidFill>
              </a:rPr>
              <a:t>20.</a:t>
            </a:r>
            <a:r>
              <a:rPr lang="en-US" sz="2000" b="0" i="1" dirty="0" smtClean="0">
                <a:solidFill>
                  <a:schemeClr val="bg1"/>
                </a:solidFill>
              </a:rPr>
              <a:t>/</a:t>
            </a:r>
            <a:r>
              <a:rPr lang="en-US" sz="2000" b="0" i="1" dirty="0" smtClean="0">
                <a:solidFill>
                  <a:schemeClr val="bg1"/>
                </a:solidFill>
              </a:rPr>
              <a:t>21.10.2016 </a:t>
            </a:r>
            <a:endParaRPr lang="en-US" sz="2000" b="0" i="1" dirty="0" smtClean="0">
              <a:solidFill>
                <a:schemeClr val="bg1"/>
              </a:solidFill>
            </a:endParaRPr>
          </a:p>
          <a:p>
            <a:pPr algn="ctr"/>
            <a:endParaRPr lang="en-US" sz="2000" b="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51520" y="152400"/>
            <a:ext cx="8663880" cy="685800"/>
          </a:xfrm>
        </p:spPr>
        <p:txBody>
          <a:bodyPr/>
          <a:lstStyle/>
          <a:p>
            <a:r>
              <a:rPr lang="en-US" sz="3200" b="1" dirty="0" err="1" smtClean="0">
                <a:solidFill>
                  <a:srgbClr val="000090"/>
                </a:solidFill>
                <a:ea typeface="ＭＳ Ｐゴシック" charset="0"/>
                <a:cs typeface="Arial"/>
              </a:rPr>
              <a:t>Bildung</a:t>
            </a:r>
            <a:r>
              <a:rPr lang="en-US" sz="3200" b="1" dirty="0" smtClean="0">
                <a:solidFill>
                  <a:srgbClr val="000090"/>
                </a:solidFill>
                <a:ea typeface="ＭＳ Ｐゴシック" charset="0"/>
                <a:cs typeface="Arial"/>
              </a:rPr>
              <a:t> von </a:t>
            </a:r>
            <a:r>
              <a:rPr lang="en-US" sz="3200" b="1" dirty="0" err="1" smtClean="0">
                <a:solidFill>
                  <a:srgbClr val="000090"/>
                </a:solidFill>
                <a:ea typeface="ＭＳ Ｐゴシック" charset="0"/>
                <a:cs typeface="Arial"/>
              </a:rPr>
              <a:t>Manganknollen</a:t>
            </a:r>
            <a:r>
              <a:rPr lang="en-US" sz="3200" b="1" dirty="0" smtClean="0">
                <a:solidFill>
                  <a:srgbClr val="000090"/>
                </a:solidFill>
                <a:ea typeface="ＭＳ Ｐゴシック" charset="0"/>
                <a:cs typeface="Arial"/>
              </a:rPr>
              <a:t> und </a:t>
            </a:r>
            <a:r>
              <a:rPr lang="en-US" sz="3200" b="1" dirty="0" smtClean="0">
                <a:solidFill>
                  <a:srgbClr val="000090"/>
                </a:solidFill>
                <a:ea typeface="ＭＳ Ｐゴシック" charset="0"/>
                <a:cs typeface="Arial"/>
              </a:rPr>
              <a:t>-</a:t>
            </a:r>
            <a:r>
              <a:rPr lang="en-US" sz="3200" b="1" dirty="0" err="1" smtClean="0">
                <a:solidFill>
                  <a:srgbClr val="000090"/>
                </a:solidFill>
                <a:ea typeface="ＭＳ Ｐゴシック" charset="0"/>
                <a:cs typeface="Arial"/>
              </a:rPr>
              <a:t>krusten</a:t>
            </a:r>
            <a:endParaRPr lang="en-US" sz="3200" dirty="0"/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79512" y="6096000"/>
            <a:ext cx="8735888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95000"/>
              </a:lnSpc>
            </a:pPr>
            <a:r>
              <a:rPr lang="en-US" sz="2000" b="0" dirty="0" smtClean="0"/>
              <a:t>Die </a:t>
            </a:r>
            <a:r>
              <a:rPr lang="en-US" sz="2000" b="0" dirty="0" err="1" smtClean="0"/>
              <a:t>Stoffe</a:t>
            </a:r>
            <a:r>
              <a:rPr lang="en-US" sz="2000" b="0" dirty="0" smtClean="0"/>
              <a:t>, </a:t>
            </a:r>
            <a:r>
              <a:rPr lang="en-US" sz="2000" b="0" dirty="0" err="1" smtClean="0"/>
              <a:t>aus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denen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sich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Manganknollen</a:t>
            </a:r>
            <a:r>
              <a:rPr lang="en-US" sz="2000" b="0" dirty="0" smtClean="0"/>
              <a:t> und </a:t>
            </a:r>
            <a:r>
              <a:rPr lang="en-US" sz="2000" b="0" dirty="0" err="1" smtClean="0"/>
              <a:t>Mangankrusten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bilden</a:t>
            </a:r>
            <a:r>
              <a:rPr lang="en-US" sz="2000" b="0" dirty="0" smtClean="0"/>
              <a:t>, </a:t>
            </a:r>
            <a:r>
              <a:rPr lang="en-US" sz="2000" b="0" dirty="0" err="1" smtClean="0"/>
              <a:t>stammen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aus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dem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Meerwasser</a:t>
            </a:r>
            <a:r>
              <a:rPr lang="en-US" sz="2000" b="0" dirty="0" smtClean="0"/>
              <a:t> </a:t>
            </a:r>
            <a:r>
              <a:rPr lang="en-US" sz="2000" b="0" dirty="0"/>
              <a:t>und </a:t>
            </a:r>
            <a:r>
              <a:rPr lang="en-US" sz="2000" b="0" dirty="0" err="1" smtClean="0"/>
              <a:t>dem</a:t>
            </a:r>
            <a:r>
              <a:rPr lang="en-US" sz="2000" b="0" dirty="0" smtClean="0"/>
              <a:t> Sediment.</a:t>
            </a:r>
            <a:endParaRPr lang="en-US" sz="2000" b="0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914400"/>
            <a:ext cx="9144000" cy="5029200"/>
            <a:chOff x="0" y="864"/>
            <a:chExt cx="5760" cy="3168"/>
          </a:xfrm>
        </p:grpSpPr>
        <p:pic>
          <p:nvPicPr>
            <p:cNvPr id="18" name="Picture 2" descr="c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64"/>
              <a:ext cx="5760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4"/>
            <p:cNvSpPr txBox="1">
              <a:spLocks noChangeArrowheads="1"/>
            </p:cNvSpPr>
            <p:nvPr/>
          </p:nvSpPr>
          <p:spPr bwMode="auto">
            <a:xfrm>
              <a:off x="192" y="1248"/>
              <a:ext cx="1191" cy="213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dirty="0" err="1" smtClean="0">
                  <a:solidFill>
                    <a:srgbClr val="000000"/>
                  </a:solidFill>
                </a:rPr>
                <a:t>Mangankrusten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21" name="Text Box 5"/>
            <p:cNvSpPr txBox="1">
              <a:spLocks noChangeArrowheads="1"/>
            </p:cNvSpPr>
            <p:nvPr/>
          </p:nvSpPr>
          <p:spPr bwMode="auto">
            <a:xfrm>
              <a:off x="1056" y="1963"/>
              <a:ext cx="1056" cy="213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dirty="0" err="1" smtClean="0">
                  <a:solidFill>
                    <a:srgbClr val="000000"/>
                  </a:solidFill>
                </a:rPr>
                <a:t>Manganknollen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22" name="Text Box 6"/>
            <p:cNvSpPr txBox="1">
              <a:spLocks noChangeArrowheads="1"/>
            </p:cNvSpPr>
            <p:nvPr/>
          </p:nvSpPr>
          <p:spPr bwMode="auto">
            <a:xfrm>
              <a:off x="2160" y="2016"/>
              <a:ext cx="672" cy="368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dirty="0" err="1" smtClean="0">
                  <a:solidFill>
                    <a:srgbClr val="000000"/>
                  </a:solidFill>
                </a:rPr>
                <a:t>Mangan-knollen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>
              <a:off x="3072" y="2448"/>
              <a:ext cx="1169" cy="213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dirty="0" err="1" smtClean="0">
                  <a:solidFill>
                    <a:srgbClr val="000000"/>
                  </a:solidFill>
                </a:rPr>
                <a:t>Manganknollen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24" name="Text Box 8"/>
            <p:cNvSpPr txBox="1">
              <a:spLocks noChangeArrowheads="1"/>
            </p:cNvSpPr>
            <p:nvPr/>
          </p:nvSpPr>
          <p:spPr bwMode="auto">
            <a:xfrm>
              <a:off x="432" y="3216"/>
              <a:ext cx="768" cy="523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600" dirty="0" err="1" smtClean="0"/>
                <a:t>Gestein</a:t>
              </a:r>
              <a:r>
                <a:rPr lang="en-US" sz="1600" dirty="0" smtClean="0"/>
                <a:t> des </a:t>
              </a:r>
              <a:r>
                <a:rPr lang="en-US" sz="1600" dirty="0" err="1" smtClean="0"/>
                <a:t>Seebergs</a:t>
              </a:r>
              <a:endParaRPr lang="en-US" sz="1600" dirty="0"/>
            </a:p>
          </p:txBody>
        </p:sp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2880" y="3627"/>
              <a:ext cx="1536" cy="213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dirty="0" err="1"/>
                <a:t>Verfestigtes</a:t>
              </a:r>
              <a:r>
                <a:rPr lang="en-US" sz="1600" dirty="0"/>
                <a:t> Sediment</a:t>
              </a:r>
            </a:p>
          </p:txBody>
        </p:sp>
        <p:sp>
          <p:nvSpPr>
            <p:cNvPr id="26" name="Text Box 10"/>
            <p:cNvSpPr txBox="1">
              <a:spLocks noChangeArrowheads="1"/>
            </p:cNvSpPr>
            <p:nvPr/>
          </p:nvSpPr>
          <p:spPr bwMode="auto">
            <a:xfrm>
              <a:off x="3984" y="1133"/>
              <a:ext cx="1708" cy="44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="0" dirty="0" err="1"/>
                <a:t>Ausfällung</a:t>
              </a:r>
              <a:r>
                <a:rPr lang="en-US" sz="1600" b="0" dirty="0"/>
                <a:t> </a:t>
              </a:r>
              <a:r>
                <a:rPr lang="en-US" sz="1600" b="0" dirty="0" err="1"/>
                <a:t>aus</a:t>
              </a:r>
              <a:r>
                <a:rPr lang="en-US" sz="1600" b="0" dirty="0"/>
                <a:t> </a:t>
              </a:r>
              <a:r>
                <a:rPr lang="en-US" sz="1600" b="0" dirty="0" err="1"/>
                <a:t>Meerwasser</a:t>
              </a:r>
              <a:endParaRPr lang="en-US" sz="1600" b="0" dirty="0"/>
            </a:p>
            <a:p>
              <a:pPr eaLnBrk="1" hangingPunct="1">
                <a:spcBef>
                  <a:spcPct val="50000"/>
                </a:spcBef>
              </a:pPr>
              <a:r>
                <a:rPr lang="en-US" sz="1600" b="0" dirty="0" err="1" smtClean="0"/>
                <a:t>Bildung</a:t>
              </a:r>
              <a:r>
                <a:rPr lang="en-US" sz="1600" b="0" dirty="0" smtClean="0"/>
                <a:t> </a:t>
              </a:r>
              <a:r>
                <a:rPr lang="en-US" sz="1600" b="0" dirty="0" err="1" smtClean="0"/>
                <a:t>aus</a:t>
              </a:r>
              <a:r>
                <a:rPr lang="en-US" sz="1600" b="0" dirty="0" smtClean="0"/>
                <a:t> </a:t>
              </a:r>
              <a:r>
                <a:rPr lang="en-US" sz="1600" b="0" dirty="0" err="1" smtClean="0"/>
                <a:t>Porenwasser</a:t>
              </a:r>
              <a:endParaRPr lang="en-US" sz="1600" b="0" dirty="0"/>
            </a:p>
          </p:txBody>
        </p:sp>
        <p:sp>
          <p:nvSpPr>
            <p:cNvPr id="27" name="Text Box 11"/>
            <p:cNvSpPr txBox="1">
              <a:spLocks noChangeArrowheads="1"/>
            </p:cNvSpPr>
            <p:nvPr/>
          </p:nvSpPr>
          <p:spPr bwMode="auto">
            <a:xfrm>
              <a:off x="4105" y="1968"/>
              <a:ext cx="791" cy="33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b="0" dirty="0" err="1"/>
                <a:t>Rückfluss</a:t>
              </a:r>
              <a:r>
                <a:rPr lang="en-US" sz="1400" b="0" dirty="0"/>
                <a:t> ins </a:t>
              </a:r>
              <a:r>
                <a:rPr lang="en-US" sz="1400" b="0" dirty="0" err="1"/>
                <a:t>Bodenwasser</a:t>
              </a:r>
              <a:endParaRPr lang="en-US" sz="1400" b="0" dirty="0"/>
            </a:p>
          </p:txBody>
        </p:sp>
        <p:sp>
          <p:nvSpPr>
            <p:cNvPr id="28" name="Text Box 12"/>
            <p:cNvSpPr txBox="1">
              <a:spLocks noChangeArrowheads="1"/>
            </p:cNvSpPr>
            <p:nvPr/>
          </p:nvSpPr>
          <p:spPr bwMode="auto">
            <a:xfrm>
              <a:off x="4848" y="2227"/>
              <a:ext cx="768" cy="601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400" b="0" dirty="0" err="1" smtClean="0"/>
                <a:t>Eintrag</a:t>
              </a:r>
              <a:r>
                <a:rPr lang="en-US" sz="1400" b="0" dirty="0" smtClean="0"/>
                <a:t> von </a:t>
              </a:r>
              <a:r>
                <a:rPr lang="en-US" sz="1400" b="0" dirty="0" err="1" smtClean="0"/>
                <a:t>Partikeln</a:t>
              </a:r>
              <a:r>
                <a:rPr lang="en-US" sz="1400" b="0" dirty="0" smtClean="0"/>
                <a:t> </a:t>
              </a:r>
              <a:r>
                <a:rPr lang="en-US" sz="1400" b="0" dirty="0" err="1" smtClean="0"/>
                <a:t>aus</a:t>
              </a:r>
              <a:r>
                <a:rPr lang="en-US" sz="1400" b="0" dirty="0" smtClean="0"/>
                <a:t> </a:t>
              </a:r>
              <a:r>
                <a:rPr lang="en-US" sz="1400" b="0" dirty="0" err="1" smtClean="0"/>
                <a:t>flachen</a:t>
              </a:r>
              <a:r>
                <a:rPr lang="en-US" sz="1400" b="0" dirty="0" smtClean="0"/>
                <a:t> </a:t>
              </a:r>
              <a:r>
                <a:rPr lang="en-US" sz="1400" b="0" dirty="0" err="1" smtClean="0"/>
                <a:t>Bereichen</a:t>
              </a:r>
              <a:r>
                <a:rPr lang="en-US" sz="1400" b="0" dirty="0" smtClean="0"/>
                <a:t> </a:t>
              </a:r>
              <a:endParaRPr lang="en-US" sz="1400" b="0" dirty="0"/>
            </a:p>
          </p:txBody>
        </p:sp>
        <p:sp>
          <p:nvSpPr>
            <p:cNvPr id="30" name="Text Box 14"/>
            <p:cNvSpPr txBox="1">
              <a:spLocks noChangeArrowheads="1"/>
            </p:cNvSpPr>
            <p:nvPr/>
          </p:nvSpPr>
          <p:spPr bwMode="auto">
            <a:xfrm>
              <a:off x="4104" y="3091"/>
              <a:ext cx="817" cy="33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dirty="0" err="1" smtClean="0"/>
                <a:t>Stofffluss</a:t>
              </a:r>
              <a:r>
                <a:rPr lang="en-US" sz="1400" dirty="0" smtClean="0"/>
                <a:t> in die </a:t>
              </a:r>
              <a:r>
                <a:rPr lang="en-US" sz="1400" dirty="0" err="1" smtClean="0"/>
                <a:t>Knollen</a:t>
              </a:r>
              <a:endParaRPr lang="en-US" sz="1400" dirty="0"/>
            </a:p>
          </p:txBody>
        </p:sp>
        <p:sp>
          <p:nvSpPr>
            <p:cNvPr id="29" name="Text Box 13"/>
            <p:cNvSpPr txBox="1">
              <a:spLocks noChangeArrowheads="1"/>
            </p:cNvSpPr>
            <p:nvPr/>
          </p:nvSpPr>
          <p:spPr bwMode="auto">
            <a:xfrm>
              <a:off x="4848" y="3312"/>
              <a:ext cx="844" cy="33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dirty="0" err="1"/>
                <a:t>Anreicherung</a:t>
              </a:r>
              <a:r>
                <a:rPr lang="en-US" sz="1400" dirty="0"/>
                <a:t> </a:t>
              </a:r>
              <a:r>
                <a:rPr lang="en-US" sz="1400" dirty="0" err="1"/>
                <a:t>im</a:t>
              </a:r>
              <a:r>
                <a:rPr lang="en-US" sz="1400" dirty="0"/>
                <a:t> Sediment</a:t>
              </a:r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6983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8" name="Title 9"/>
          <p:cNvSpPr txBox="1">
            <a:spLocks/>
          </p:cNvSpPr>
          <p:nvPr/>
        </p:nvSpPr>
        <p:spPr bwMode="auto">
          <a:xfrm>
            <a:off x="0" y="188913"/>
            <a:ext cx="91440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 err="1" smtClean="0">
                <a:solidFill>
                  <a:srgbClr val="000090"/>
                </a:solidFill>
                <a:latin typeface="Arial"/>
                <a:cs typeface="Arial"/>
              </a:rPr>
              <a:t>Vorkommen</a:t>
            </a:r>
            <a:r>
              <a:rPr lang="en-US" sz="3200" dirty="0" smtClean="0">
                <a:solidFill>
                  <a:srgbClr val="000090"/>
                </a:solidFill>
                <a:latin typeface="Arial"/>
                <a:cs typeface="Arial"/>
              </a:rPr>
              <a:t> von </a:t>
            </a:r>
            <a:r>
              <a:rPr lang="en-US" sz="3200" dirty="0" err="1" smtClean="0">
                <a:solidFill>
                  <a:srgbClr val="000090"/>
                </a:solidFill>
                <a:latin typeface="Arial"/>
                <a:cs typeface="Arial"/>
              </a:rPr>
              <a:t>Manganknollen</a:t>
            </a:r>
            <a:r>
              <a:rPr lang="en-US" sz="3200" dirty="0" smtClean="0">
                <a:solidFill>
                  <a:srgbClr val="000090"/>
                </a:solidFill>
                <a:latin typeface="Arial"/>
                <a:cs typeface="Arial"/>
              </a:rPr>
              <a:t> und -</a:t>
            </a:r>
            <a:r>
              <a:rPr lang="en-US" sz="3200" dirty="0" err="1" smtClean="0">
                <a:solidFill>
                  <a:srgbClr val="000090"/>
                </a:solidFill>
                <a:latin typeface="Arial"/>
                <a:cs typeface="Arial"/>
              </a:rPr>
              <a:t>krusten</a:t>
            </a:r>
            <a:endParaRPr lang="en-US" sz="32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26629" name="Picture 4" descr="ppt map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8459788" cy="427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685800" y="6726238"/>
            <a:ext cx="457200" cy="1587"/>
          </a:xfrm>
          <a:prstGeom prst="line">
            <a:avLst/>
          </a:prstGeom>
          <a:ln w="31750" cap="flat" cmpd="sng" algn="ctr">
            <a:solidFill>
              <a:srgbClr val="FFFFFF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631" name="Group 6"/>
          <p:cNvGrpSpPr>
            <a:grpSpLocks/>
          </p:cNvGrpSpPr>
          <p:nvPr/>
        </p:nvGrpSpPr>
        <p:grpSpPr bwMode="auto">
          <a:xfrm>
            <a:off x="4206875" y="4953000"/>
            <a:ext cx="2093913" cy="2054225"/>
            <a:chOff x="4654996" y="4953000"/>
            <a:chExt cx="2092871" cy="2054408"/>
          </a:xfrm>
        </p:grpSpPr>
        <p:sp>
          <p:nvSpPr>
            <p:cNvPr id="26645" name="TextBox 5"/>
            <p:cNvSpPr txBox="1">
              <a:spLocks noChangeArrowheads="1"/>
            </p:cNvSpPr>
            <p:nvPr/>
          </p:nvSpPr>
          <p:spPr bwMode="auto">
            <a:xfrm>
              <a:off x="4842867" y="4953000"/>
              <a:ext cx="1905000" cy="2054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1400"/>
            </a:p>
            <a:p>
              <a:pPr eaLnBrk="1" hangingPunct="1"/>
              <a:r>
                <a:rPr lang="en-US" sz="1400"/>
                <a:t>Südpazifik Krusten</a:t>
              </a:r>
            </a:p>
            <a:p>
              <a:pPr eaLnBrk="1" hangingPunct="1">
                <a:lnSpc>
                  <a:spcPts val="1175"/>
                </a:lnSpc>
              </a:pPr>
              <a:endParaRPr lang="en-US" sz="1400"/>
            </a:p>
            <a:p>
              <a:pPr eaLnBrk="1" hangingPunct="1"/>
              <a:r>
                <a:rPr lang="en-US" sz="1400"/>
                <a:t>Indik Krusten</a:t>
              </a:r>
            </a:p>
            <a:p>
              <a:pPr eaLnBrk="1" hangingPunct="1">
                <a:lnSpc>
                  <a:spcPts val="1175"/>
                </a:lnSpc>
              </a:pPr>
              <a:endParaRPr lang="en-US" sz="1400"/>
            </a:p>
            <a:p>
              <a:pPr eaLnBrk="1" hangingPunct="1"/>
              <a:r>
                <a:rPr lang="en-US" sz="1400"/>
                <a:t>Atlantik Krusten</a:t>
              </a:r>
            </a:p>
            <a:p>
              <a:pPr eaLnBrk="1" hangingPunct="1">
                <a:lnSpc>
                  <a:spcPts val="1175"/>
                </a:lnSpc>
              </a:pPr>
              <a:endParaRPr lang="en-US" sz="1400"/>
            </a:p>
            <a:p>
              <a:pPr eaLnBrk="1" hangingPunct="1"/>
              <a:r>
                <a:rPr lang="en-US" sz="1400"/>
                <a:t>Landbergbau für Seltene Erden</a:t>
              </a:r>
            </a:p>
            <a:p>
              <a:pPr eaLnBrk="1" hangingPunct="1"/>
              <a:endParaRPr lang="en-US" sz="1400"/>
            </a:p>
          </p:txBody>
        </p:sp>
        <p:sp>
          <p:nvSpPr>
            <p:cNvPr id="9" name="5-Point Star 16"/>
            <p:cNvSpPr>
              <a:spLocks noChangeArrowheads="1"/>
            </p:cNvSpPr>
            <p:nvPr/>
          </p:nvSpPr>
          <p:spPr bwMode="auto">
            <a:xfrm>
              <a:off x="4654996" y="6324722"/>
              <a:ext cx="220553" cy="182579"/>
            </a:xfrm>
            <a:custGeom>
              <a:avLst/>
              <a:gdLst>
                <a:gd name="T0" fmla="*/ 110332 w 220663"/>
                <a:gd name="T1" fmla="*/ 0 h 182562"/>
                <a:gd name="T2" fmla="*/ 0 w 220663"/>
                <a:gd name="T3" fmla="*/ 69732 h 182562"/>
                <a:gd name="T4" fmla="*/ 42143 w 220663"/>
                <a:gd name="T5" fmla="*/ 182562 h 182562"/>
                <a:gd name="T6" fmla="*/ 178520 w 220663"/>
                <a:gd name="T7" fmla="*/ 182562 h 182562"/>
                <a:gd name="T8" fmla="*/ 220663 w 220663"/>
                <a:gd name="T9" fmla="*/ 69732 h 1825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68189 w 220663"/>
                <a:gd name="T16" fmla="*/ 69733 h 182562"/>
                <a:gd name="T17" fmla="*/ 152474 w 220663"/>
                <a:gd name="T18" fmla="*/ 139464 h 1825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0663" h="182562">
                  <a:moveTo>
                    <a:pt x="0" y="69732"/>
                  </a:moveTo>
                  <a:lnTo>
                    <a:pt x="84286" y="69733"/>
                  </a:lnTo>
                  <a:lnTo>
                    <a:pt x="110332" y="0"/>
                  </a:lnTo>
                  <a:lnTo>
                    <a:pt x="136377" y="69733"/>
                  </a:lnTo>
                  <a:lnTo>
                    <a:pt x="220663" y="69732"/>
                  </a:lnTo>
                  <a:lnTo>
                    <a:pt x="152474" y="112829"/>
                  </a:lnTo>
                  <a:lnTo>
                    <a:pt x="178520" y="182562"/>
                  </a:lnTo>
                  <a:lnTo>
                    <a:pt x="110332" y="139464"/>
                  </a:lnTo>
                  <a:lnTo>
                    <a:pt x="42143" y="182562"/>
                  </a:lnTo>
                  <a:lnTo>
                    <a:pt x="68189" y="112829"/>
                  </a:lnTo>
                  <a:close/>
                </a:path>
              </a:pathLst>
            </a:custGeom>
            <a:solidFill>
              <a:srgbClr val="60B2EF"/>
            </a:solidFill>
            <a:ln w="9525">
              <a:solidFill>
                <a:srgbClr val="161616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4678797" y="6019895"/>
              <a:ext cx="149151" cy="134950"/>
            </a:xfrm>
            <a:prstGeom prst="rect">
              <a:avLst/>
            </a:prstGeom>
            <a:solidFill>
              <a:srgbClr val="FFE759"/>
            </a:solidFill>
            <a:ln w="9525">
              <a:solidFill>
                <a:schemeClr val="accent4">
                  <a:lumMod val="10000"/>
                </a:schemeClr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Isosceles Triangle 10"/>
            <p:cNvSpPr>
              <a:spLocks noChangeArrowheads="1"/>
            </p:cNvSpPr>
            <p:nvPr/>
          </p:nvSpPr>
          <p:spPr bwMode="auto">
            <a:xfrm>
              <a:off x="4677210" y="5286405"/>
              <a:ext cx="153911" cy="12383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4678797" y="5638861"/>
              <a:ext cx="149151" cy="125424"/>
            </a:xfrm>
            <a:prstGeom prst="ellipse">
              <a:avLst/>
            </a:prstGeom>
            <a:solidFill>
              <a:srgbClr val="6CCF3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6632" name="TextBox 14"/>
          <p:cNvSpPr txBox="1">
            <a:spLocks noChangeArrowheads="1"/>
          </p:cNvSpPr>
          <p:nvPr/>
        </p:nvSpPr>
        <p:spPr bwMode="auto">
          <a:xfrm>
            <a:off x="898525" y="5430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de-DE" sz="1800" b="0"/>
          </a:p>
        </p:txBody>
      </p:sp>
      <p:sp>
        <p:nvSpPr>
          <p:cNvPr id="14" name="TextBox 13"/>
          <p:cNvSpPr txBox="1"/>
          <p:nvPr/>
        </p:nvSpPr>
        <p:spPr>
          <a:xfrm rot="21392807">
            <a:off x="4781550" y="2592388"/>
            <a:ext cx="549275" cy="304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ea typeface="+mn-ea"/>
                <a:cs typeface="Arial"/>
              </a:rPr>
              <a:t>CCZ</a:t>
            </a:r>
            <a:endParaRPr lang="en-US" sz="1400" dirty="0">
              <a:solidFill>
                <a:schemeClr val="accent2">
                  <a:lumMod val="60000"/>
                  <a:lumOff val="40000"/>
                </a:schemeClr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6634" name="TextBox 20"/>
          <p:cNvSpPr txBox="1">
            <a:spLocks noChangeArrowheads="1"/>
          </p:cNvSpPr>
          <p:nvPr/>
        </p:nvSpPr>
        <p:spPr bwMode="auto">
          <a:xfrm>
            <a:off x="3616325" y="2433638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FF00"/>
                </a:solidFill>
                <a:cs typeface="Arial" charset="0"/>
              </a:rPr>
              <a:t>PCZ</a:t>
            </a:r>
          </a:p>
        </p:txBody>
      </p:sp>
      <p:sp>
        <p:nvSpPr>
          <p:cNvPr id="26635" name="Text Box 5"/>
          <p:cNvSpPr txBox="1">
            <a:spLocks noChangeArrowheads="1"/>
          </p:cNvSpPr>
          <p:nvPr/>
        </p:nvSpPr>
        <p:spPr bwMode="auto">
          <a:xfrm>
            <a:off x="5867400" y="5094288"/>
            <a:ext cx="2971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600" b="0" i="1">
                <a:cs typeface="Arial" charset="0"/>
              </a:rPr>
              <a:t>(aus Hein und Koschinsky, 2013, Treatise on Geochemistry)</a:t>
            </a:r>
          </a:p>
        </p:txBody>
      </p:sp>
      <p:grpSp>
        <p:nvGrpSpPr>
          <p:cNvPr id="26636" name="Group 16"/>
          <p:cNvGrpSpPr>
            <a:grpSpLocks/>
          </p:cNvGrpSpPr>
          <p:nvPr/>
        </p:nvGrpSpPr>
        <p:grpSpPr bwMode="auto">
          <a:xfrm>
            <a:off x="468313" y="4876800"/>
            <a:ext cx="3951287" cy="1949450"/>
            <a:chOff x="467544" y="4876801"/>
            <a:chExt cx="3952056" cy="1949251"/>
          </a:xfrm>
        </p:grpSpPr>
        <p:sp>
          <p:nvSpPr>
            <p:cNvPr id="18" name="Rectangle 17"/>
            <p:cNvSpPr/>
            <p:nvPr/>
          </p:nvSpPr>
          <p:spPr bwMode="auto">
            <a:xfrm>
              <a:off x="467544" y="6400645"/>
              <a:ext cx="685933" cy="152384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3200" b="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639" name="Rectangle 3"/>
            <p:cNvSpPr>
              <a:spLocks noChangeArrowheads="1"/>
            </p:cNvSpPr>
            <p:nvPr/>
          </p:nvSpPr>
          <p:spPr bwMode="auto">
            <a:xfrm>
              <a:off x="1143000" y="4876801"/>
              <a:ext cx="3276600" cy="1949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457200"/>
              <a:endParaRPr lang="en-US" sz="1400"/>
            </a:p>
            <a:p>
              <a:pPr defTabSz="457200"/>
              <a:r>
                <a:rPr lang="en-US" sz="1400"/>
                <a:t>Pazische Mangankrusten-Zone PCZ</a:t>
              </a:r>
            </a:p>
            <a:p>
              <a:pPr defTabSz="457200">
                <a:lnSpc>
                  <a:spcPts val="675"/>
                </a:lnSpc>
              </a:pPr>
              <a:endParaRPr lang="en-US" sz="1400"/>
            </a:p>
            <a:p>
              <a:pPr defTabSz="457200"/>
              <a:r>
                <a:rPr lang="en-US" sz="1400"/>
                <a:t>Clarion-Clipperton Knollengürtel CCZ</a:t>
              </a:r>
            </a:p>
            <a:p>
              <a:pPr defTabSz="457200">
                <a:lnSpc>
                  <a:spcPts val="675"/>
                </a:lnSpc>
              </a:pPr>
              <a:endParaRPr lang="en-US" sz="1400"/>
            </a:p>
            <a:p>
              <a:pPr defTabSz="457200"/>
              <a:r>
                <a:rPr lang="en-US" sz="1400"/>
                <a:t>Kaliforn. Kontinentalrand Krusten</a:t>
              </a:r>
            </a:p>
            <a:p>
              <a:pPr defTabSz="457200">
                <a:lnSpc>
                  <a:spcPts val="675"/>
                </a:lnSpc>
              </a:pPr>
              <a:endParaRPr lang="en-US" sz="1400"/>
            </a:p>
            <a:p>
              <a:pPr defTabSz="457200"/>
              <a:r>
                <a:rPr lang="en-US" sz="1400"/>
                <a:t>Perubecken Knollen</a:t>
              </a:r>
            </a:p>
            <a:p>
              <a:pPr defTabSz="457200">
                <a:lnSpc>
                  <a:spcPts val="675"/>
                </a:lnSpc>
              </a:pPr>
              <a:endParaRPr lang="en-US" sz="1400"/>
            </a:p>
            <a:p>
              <a:pPr defTabSz="457200"/>
              <a:r>
                <a:rPr lang="en-US" sz="1400"/>
                <a:t>Zentralindisches Becken Knollen</a:t>
              </a:r>
            </a:p>
            <a:p>
              <a:pPr defTabSz="457200"/>
              <a:endParaRPr lang="en-US" sz="1400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631088" y="5256175"/>
              <a:ext cx="508099" cy="1587"/>
            </a:xfrm>
            <a:prstGeom prst="line">
              <a:avLst/>
            </a:prstGeom>
            <a:ln w="31750" cap="flat" cmpd="sng" algn="ctr">
              <a:solidFill>
                <a:srgbClr val="FFE759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26325" y="5562531"/>
              <a:ext cx="512862" cy="1588"/>
            </a:xfrm>
            <a:prstGeom prst="line">
              <a:avLst/>
            </a:prstGeom>
            <a:ln w="31750" cap="flat" cmpd="sng" algn="ctr">
              <a:solidFill>
                <a:srgbClr val="E678CD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31088" y="5865713"/>
              <a:ext cx="508099" cy="1587"/>
            </a:xfrm>
            <a:prstGeom prst="line">
              <a:avLst/>
            </a:prstGeom>
            <a:ln w="38100" cap="flat" cmpd="sng" algn="ctr">
              <a:solidFill>
                <a:schemeClr val="accent6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19974" y="6172069"/>
              <a:ext cx="519213" cy="1588"/>
            </a:xfrm>
            <a:prstGeom prst="line">
              <a:avLst/>
            </a:prstGeom>
            <a:ln w="31750" cap="flat" cmpd="sng" algn="ctr">
              <a:solidFill>
                <a:srgbClr val="6CCF3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44" name="Straight Connector 23"/>
            <p:cNvCxnSpPr>
              <a:cxnSpLocks noChangeShapeType="1"/>
            </p:cNvCxnSpPr>
            <p:nvPr/>
          </p:nvCxnSpPr>
          <p:spPr bwMode="auto">
            <a:xfrm>
              <a:off x="543744" y="6477000"/>
              <a:ext cx="533400" cy="1588"/>
            </a:xfrm>
            <a:prstGeom prst="line">
              <a:avLst/>
            </a:prstGeom>
            <a:noFill/>
            <a:ln w="28575">
              <a:solidFill>
                <a:srgbClr val="FFFFFE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</p:cxnSp>
      </p:grpSp>
      <p:cxnSp>
        <p:nvCxnSpPr>
          <p:cNvPr id="25" name="Straight Connector 24"/>
          <p:cNvCxnSpPr/>
          <p:nvPr/>
        </p:nvCxnSpPr>
        <p:spPr>
          <a:xfrm>
            <a:off x="611188" y="5875338"/>
            <a:ext cx="512762" cy="1587"/>
          </a:xfrm>
          <a:prstGeom prst="line">
            <a:avLst/>
          </a:prstGeom>
          <a:ln w="31750" cap="flat" cmpd="sng" algn="ctr">
            <a:solidFill>
              <a:schemeClr val="accent3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9"/>
          <p:cNvSpPr>
            <a:spLocks noChangeArrowheads="1"/>
          </p:cNvSpPr>
          <p:nvPr/>
        </p:nvSpPr>
        <p:spPr bwMode="auto">
          <a:xfrm>
            <a:off x="457200" y="0"/>
            <a:ext cx="8305800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dirty="0" err="1" smtClean="0">
                <a:solidFill>
                  <a:srgbClr val="000090"/>
                </a:solidFill>
                <a:latin typeface="Arial"/>
                <a:cs typeface="Arial"/>
              </a:rPr>
              <a:t>Ressourcenpotential</a:t>
            </a:r>
            <a:r>
              <a:rPr lang="en-US" sz="3200" dirty="0" smtClean="0">
                <a:solidFill>
                  <a:srgbClr val="000090"/>
                </a:solidFill>
                <a:latin typeface="Arial"/>
                <a:cs typeface="Arial"/>
              </a:rPr>
              <a:t> von </a:t>
            </a:r>
            <a:r>
              <a:rPr lang="en-US" sz="3200" dirty="0" err="1" smtClean="0">
                <a:solidFill>
                  <a:srgbClr val="000090"/>
                </a:solidFill>
                <a:latin typeface="Arial"/>
                <a:cs typeface="Arial"/>
              </a:rPr>
              <a:t>Manganknollen</a:t>
            </a:r>
            <a:endParaRPr lang="en-US" sz="32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11" name="Picture 10" descr="Screen Shot 2016-10-19 at 14.45.5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8747"/>
            <a:ext cx="9144000" cy="55192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6858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Manganknollen</a:t>
            </a:r>
            <a:r>
              <a:rPr lang="en-US" sz="2000" dirty="0" smtClean="0"/>
              <a:t> </a:t>
            </a:r>
            <a:r>
              <a:rPr lang="en-US" sz="2000" dirty="0" err="1" smtClean="0"/>
              <a:t>im</a:t>
            </a:r>
            <a:r>
              <a:rPr lang="en-US" sz="2000" dirty="0" smtClean="0"/>
              <a:t> </a:t>
            </a:r>
            <a:r>
              <a:rPr lang="en-US" sz="2000" dirty="0" err="1" smtClean="0"/>
              <a:t>deutschen</a:t>
            </a:r>
            <a:r>
              <a:rPr lang="en-US" sz="2000" dirty="0" smtClean="0"/>
              <a:t> </a:t>
            </a:r>
            <a:r>
              <a:rPr lang="en-US" sz="2000" dirty="0" err="1" smtClean="0"/>
              <a:t>Lizenzgebiet</a:t>
            </a:r>
            <a:r>
              <a:rPr lang="en-US" sz="2000" dirty="0" smtClean="0"/>
              <a:t>;</a:t>
            </a:r>
            <a:r>
              <a:rPr lang="en-US" sz="2000" dirty="0" smtClean="0"/>
              <a:t> </a:t>
            </a:r>
          </a:p>
          <a:p>
            <a:pPr algn="ctr"/>
            <a:r>
              <a:rPr lang="en-US" sz="2000" b="0" dirty="0" err="1" smtClean="0"/>
              <a:t>Informationsquelle</a:t>
            </a:r>
            <a:r>
              <a:rPr lang="en-US" sz="2000" b="0" dirty="0" smtClean="0"/>
              <a:t>: BGR Hannover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itle 9"/>
          <p:cNvSpPr txBox="1">
            <a:spLocks/>
          </p:cNvSpPr>
          <p:nvPr/>
        </p:nvSpPr>
        <p:spPr bwMode="auto">
          <a:xfrm>
            <a:off x="0" y="188913"/>
            <a:ext cx="91440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 err="1" smtClean="0">
                <a:solidFill>
                  <a:srgbClr val="000090"/>
                </a:solidFill>
                <a:latin typeface="Arial"/>
                <a:cs typeface="Arial"/>
              </a:rPr>
              <a:t>Ressourcenpotential</a:t>
            </a:r>
            <a:r>
              <a:rPr lang="en-US" sz="3200" dirty="0" smtClean="0">
                <a:solidFill>
                  <a:srgbClr val="000090"/>
                </a:solidFill>
                <a:latin typeface="Arial"/>
                <a:cs typeface="Arial"/>
              </a:rPr>
              <a:t> von </a:t>
            </a:r>
            <a:r>
              <a:rPr lang="en-US" sz="3200" dirty="0" err="1" smtClean="0">
                <a:solidFill>
                  <a:srgbClr val="000090"/>
                </a:solidFill>
                <a:latin typeface="Arial"/>
                <a:cs typeface="Arial"/>
              </a:rPr>
              <a:t>Manganknollen</a:t>
            </a:r>
            <a:endParaRPr lang="en-US" sz="32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4800" y="91440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Metallwert</a:t>
            </a:r>
            <a:r>
              <a:rPr lang="en-US" sz="2000" dirty="0" smtClean="0"/>
              <a:t> </a:t>
            </a:r>
            <a:r>
              <a:rPr lang="en-US" sz="2000" dirty="0" smtClean="0"/>
              <a:t>(</a:t>
            </a:r>
            <a:r>
              <a:rPr lang="en-US" sz="2000" dirty="0" err="1" smtClean="0"/>
              <a:t>abbaubarer</a:t>
            </a:r>
            <a:r>
              <a:rPr lang="en-US" sz="2000" dirty="0" smtClean="0"/>
              <a:t> </a:t>
            </a:r>
            <a:r>
              <a:rPr lang="en-US" sz="2000" dirty="0" err="1" smtClean="0"/>
              <a:t>Knollen</a:t>
            </a:r>
            <a:r>
              <a:rPr lang="en-US" sz="2000" dirty="0" smtClean="0"/>
              <a:t> 60 </a:t>
            </a:r>
            <a:r>
              <a:rPr lang="en-US" sz="2000" dirty="0" smtClean="0"/>
              <a:t>Mio.</a:t>
            </a:r>
            <a:r>
              <a:rPr lang="en-US" sz="2000" dirty="0" smtClean="0"/>
              <a:t> T </a:t>
            </a:r>
            <a:r>
              <a:rPr lang="en-US" sz="2000" dirty="0" err="1" smtClean="0"/>
              <a:t>im</a:t>
            </a:r>
            <a:r>
              <a:rPr lang="en-US" sz="2000" dirty="0" smtClean="0"/>
              <a:t> </a:t>
            </a:r>
            <a:r>
              <a:rPr lang="en-US" sz="2000" dirty="0" err="1" smtClean="0"/>
              <a:t>deutschen</a:t>
            </a:r>
            <a:r>
              <a:rPr lang="en-US" sz="2000" dirty="0" smtClean="0"/>
              <a:t> </a:t>
            </a:r>
            <a:r>
              <a:rPr lang="en-US" sz="2000" dirty="0" err="1" smtClean="0"/>
              <a:t>Lizenzgebiet</a:t>
            </a:r>
            <a:r>
              <a:rPr lang="en-US" sz="2000" dirty="0" smtClean="0"/>
              <a:t>)</a:t>
            </a:r>
            <a:r>
              <a:rPr lang="en-US" sz="2000" dirty="0" smtClean="0"/>
              <a:t>: 9 </a:t>
            </a:r>
            <a:r>
              <a:rPr lang="en-US" sz="2000" dirty="0" err="1" smtClean="0"/>
              <a:t>Mrd</a:t>
            </a:r>
            <a:r>
              <a:rPr lang="en-US" sz="2000" dirty="0" smtClean="0"/>
              <a:t>. USD (Aug 2016</a:t>
            </a:r>
            <a:r>
              <a:rPr lang="en-US" sz="2000" dirty="0" smtClean="0"/>
              <a:t>); </a:t>
            </a:r>
            <a:r>
              <a:rPr lang="en-US" sz="2000" b="0" dirty="0" err="1" smtClean="0"/>
              <a:t>Informationsquelle</a:t>
            </a:r>
            <a:r>
              <a:rPr lang="en-US" sz="2000" b="0" dirty="0" smtClean="0"/>
              <a:t>: BGR Hannover</a:t>
            </a:r>
          </a:p>
        </p:txBody>
      </p:sp>
      <p:pic>
        <p:nvPicPr>
          <p:cNvPr id="28" name="Picture 27" descr="Screen Shot 2016-10-19 at 15.00.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4399590"/>
            <a:ext cx="6324600" cy="2382210"/>
          </a:xfrm>
          <a:prstGeom prst="rect">
            <a:avLst/>
          </a:prstGeom>
        </p:spPr>
      </p:pic>
      <p:pic>
        <p:nvPicPr>
          <p:cNvPr id="29" name="Picture 28" descr="Screen Shot 2016-10-19 at 15.00.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828800"/>
            <a:ext cx="6324600" cy="2357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4392612" cy="798512"/>
          </a:xfrm>
        </p:spPr>
        <p:txBody>
          <a:bodyPr/>
          <a:lstStyle/>
          <a:p>
            <a:pPr eaLnBrk="1" hangingPunct="1"/>
            <a:r>
              <a:rPr lang="en-US" sz="3200" b="1" dirty="0" err="1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Hydrothermale</a:t>
            </a:r>
            <a:r>
              <a:rPr lang="en-US" sz="3200" b="1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200" b="1" dirty="0" err="1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Erze</a:t>
            </a:r>
            <a:r>
              <a:rPr lang="en-US" sz="3200" b="1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 - </a:t>
            </a:r>
            <a:r>
              <a:rPr lang="en-US" sz="3200" b="1" dirty="0" err="1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Massivsulfide</a:t>
            </a:r>
            <a:endParaRPr lang="en-US" sz="3200" b="1" dirty="0">
              <a:solidFill>
                <a:srgbClr val="000090"/>
              </a:solidFill>
              <a:latin typeface="Arial"/>
              <a:ea typeface="ＭＳ Ｐゴシック" charset="0"/>
              <a:cs typeface="Arial"/>
            </a:endParaRPr>
          </a:p>
        </p:txBody>
      </p:sp>
      <p:grpSp>
        <p:nvGrpSpPr>
          <p:cNvPr id="27651" name="Group 12"/>
          <p:cNvGrpSpPr>
            <a:grpSpLocks/>
          </p:cNvGrpSpPr>
          <p:nvPr/>
        </p:nvGrpSpPr>
        <p:grpSpPr bwMode="auto">
          <a:xfrm>
            <a:off x="228600" y="1066800"/>
            <a:ext cx="4252913" cy="5562600"/>
            <a:chOff x="144" y="672"/>
            <a:chExt cx="2679" cy="3504"/>
          </a:xfrm>
        </p:grpSpPr>
        <p:pic>
          <p:nvPicPr>
            <p:cNvPr id="27666" name="Picture 6" descr="Smok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672"/>
              <a:ext cx="2679" cy="3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7" name="Text Box 9"/>
            <p:cNvSpPr txBox="1">
              <a:spLocks noChangeArrowheads="1"/>
            </p:cNvSpPr>
            <p:nvPr/>
          </p:nvSpPr>
          <p:spPr bwMode="auto">
            <a:xfrm>
              <a:off x="144" y="3492"/>
              <a:ext cx="1440" cy="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sz="1600">
                  <a:solidFill>
                    <a:schemeClr val="bg1"/>
                  </a:solidFill>
                  <a:cs typeface="Arial" charset="0"/>
                </a:rPr>
                <a:t>Hydrothermaler Sulfidschornstein (1,80 m hoch) aus dem Nord-Fidschi-Becken</a:t>
              </a:r>
            </a:p>
          </p:txBody>
        </p:sp>
      </p:grpSp>
      <p:grpSp>
        <p:nvGrpSpPr>
          <p:cNvPr id="27652" name="Group 13"/>
          <p:cNvGrpSpPr>
            <a:grpSpLocks/>
          </p:cNvGrpSpPr>
          <p:nvPr/>
        </p:nvGrpSpPr>
        <p:grpSpPr bwMode="auto">
          <a:xfrm>
            <a:off x="4800600" y="381000"/>
            <a:ext cx="4114800" cy="3086100"/>
            <a:chOff x="3024" y="240"/>
            <a:chExt cx="2592" cy="1944"/>
          </a:xfrm>
        </p:grpSpPr>
        <p:pic>
          <p:nvPicPr>
            <p:cNvPr id="27664" name="Picture 7" descr="64 ROV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240"/>
              <a:ext cx="2592" cy="1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5" name="Text Box 10"/>
            <p:cNvSpPr txBox="1">
              <a:spLocks noChangeArrowheads="1"/>
            </p:cNvSpPr>
            <p:nvPr/>
          </p:nvSpPr>
          <p:spPr bwMode="auto">
            <a:xfrm>
              <a:off x="3072" y="288"/>
              <a:ext cx="2496" cy="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sz="1600">
                  <a:solidFill>
                    <a:schemeClr val="bg1"/>
                  </a:solidFill>
                  <a:cs typeface="Arial" charset="0"/>
                </a:rPr>
                <a:t>Schwarzer Raucher am Mittelatlantischer Rücken </a:t>
              </a:r>
            </a:p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sz="1600">
                  <a:solidFill>
                    <a:schemeClr val="bg1"/>
                  </a:solidFill>
                  <a:cs typeface="Arial" charset="0"/>
                </a:rPr>
                <a:t>(ROV Quest, MARUM)</a:t>
              </a:r>
            </a:p>
          </p:txBody>
        </p:sp>
      </p:grpSp>
      <p:grpSp>
        <p:nvGrpSpPr>
          <p:cNvPr id="27653" name="Group 12"/>
          <p:cNvGrpSpPr>
            <a:grpSpLocks/>
          </p:cNvGrpSpPr>
          <p:nvPr/>
        </p:nvGrpSpPr>
        <p:grpSpPr bwMode="auto">
          <a:xfrm>
            <a:off x="4876800" y="3657600"/>
            <a:ext cx="3962400" cy="3200400"/>
            <a:chOff x="2198" y="668"/>
            <a:chExt cx="3466" cy="3127"/>
          </a:xfrm>
        </p:grpSpPr>
        <p:pic>
          <p:nvPicPr>
            <p:cNvPr id="27654" name="Picture 3" descr="mark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2" y="668"/>
              <a:ext cx="2812" cy="3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5" name="Text Box 9"/>
            <p:cNvSpPr txBox="1">
              <a:spLocks noChangeArrowheads="1"/>
            </p:cNvSpPr>
            <p:nvPr/>
          </p:nvSpPr>
          <p:spPr bwMode="auto">
            <a:xfrm>
              <a:off x="4739" y="3539"/>
              <a:ext cx="85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de-DE" sz="1400" b="0">
                  <a:solidFill>
                    <a:srgbClr val="000000"/>
                  </a:solidFill>
                </a:rPr>
                <a:t>Sphalerit</a:t>
              </a:r>
              <a:endParaRPr lang="en-GB" sz="1400" b="0">
                <a:solidFill>
                  <a:srgbClr val="000000"/>
                </a:solidFill>
              </a:endParaRPr>
            </a:p>
          </p:txBody>
        </p:sp>
        <p:sp>
          <p:nvSpPr>
            <p:cNvPr id="27656" name="Text Box 10"/>
            <p:cNvSpPr txBox="1">
              <a:spLocks noChangeArrowheads="1"/>
            </p:cNvSpPr>
            <p:nvPr/>
          </p:nvSpPr>
          <p:spPr bwMode="auto">
            <a:xfrm>
              <a:off x="2198" y="1181"/>
              <a:ext cx="1243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de-DE" sz="1400" b="0">
                  <a:solidFill>
                    <a:srgbClr val="000000"/>
                  </a:solidFill>
                </a:rPr>
                <a:t>Pyrit/Markasit</a:t>
              </a:r>
              <a:endParaRPr lang="en-GB" sz="1400" b="0">
                <a:solidFill>
                  <a:srgbClr val="000000"/>
                </a:solidFill>
              </a:endParaRPr>
            </a:p>
          </p:txBody>
        </p:sp>
        <p:sp>
          <p:nvSpPr>
            <p:cNvPr id="27657" name="Line 13"/>
            <p:cNvSpPr>
              <a:spLocks noChangeShapeType="1"/>
            </p:cNvSpPr>
            <p:nvPr/>
          </p:nvSpPr>
          <p:spPr bwMode="auto">
            <a:xfrm flipH="1">
              <a:off x="3267" y="1204"/>
              <a:ext cx="1058" cy="39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7658" name="Line 14"/>
            <p:cNvSpPr>
              <a:spLocks noChangeShapeType="1"/>
            </p:cNvSpPr>
            <p:nvPr/>
          </p:nvSpPr>
          <p:spPr bwMode="auto">
            <a:xfrm flipH="1" flipV="1">
              <a:off x="2931" y="1333"/>
              <a:ext cx="327" cy="631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7659" name="Text Box 15"/>
            <p:cNvSpPr txBox="1">
              <a:spLocks noChangeArrowheads="1"/>
            </p:cNvSpPr>
            <p:nvPr/>
          </p:nvSpPr>
          <p:spPr bwMode="auto">
            <a:xfrm>
              <a:off x="4185" y="758"/>
              <a:ext cx="145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de-DE" sz="1400" b="0">
                  <a:solidFill>
                    <a:srgbClr val="000000"/>
                  </a:solidFill>
                </a:rPr>
                <a:t>Pyrit/Chalcopyrit</a:t>
              </a:r>
              <a:endParaRPr lang="en-GB" sz="1400" b="0">
                <a:solidFill>
                  <a:srgbClr val="000000"/>
                </a:solidFill>
              </a:endParaRPr>
            </a:p>
          </p:txBody>
        </p:sp>
        <p:sp>
          <p:nvSpPr>
            <p:cNvPr id="27660" name="Line 16"/>
            <p:cNvSpPr>
              <a:spLocks noChangeShapeType="1"/>
            </p:cNvSpPr>
            <p:nvPr/>
          </p:nvSpPr>
          <p:spPr bwMode="auto">
            <a:xfrm flipV="1">
              <a:off x="3840" y="885"/>
              <a:ext cx="761" cy="1419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7661" name="Line 17"/>
            <p:cNvSpPr>
              <a:spLocks noChangeShapeType="1"/>
            </p:cNvSpPr>
            <p:nvPr/>
          </p:nvSpPr>
          <p:spPr bwMode="auto">
            <a:xfrm flipV="1">
              <a:off x="4669" y="888"/>
              <a:ext cx="213" cy="1199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7662" name="Line 18"/>
            <p:cNvSpPr>
              <a:spLocks noChangeShapeType="1"/>
            </p:cNvSpPr>
            <p:nvPr/>
          </p:nvSpPr>
          <p:spPr bwMode="auto">
            <a:xfrm flipH="1" flipV="1">
              <a:off x="4140" y="3207"/>
              <a:ext cx="811" cy="351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7663" name="Line 19"/>
            <p:cNvSpPr>
              <a:spLocks noChangeShapeType="1"/>
            </p:cNvSpPr>
            <p:nvPr/>
          </p:nvSpPr>
          <p:spPr bwMode="auto">
            <a:xfrm flipH="1" flipV="1">
              <a:off x="5009" y="2266"/>
              <a:ext cx="114" cy="1284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200" y="228600"/>
            <a:ext cx="8915400" cy="513928"/>
          </a:xfrm>
        </p:spPr>
        <p:txBody>
          <a:bodyPr/>
          <a:lstStyle/>
          <a:p>
            <a:r>
              <a:rPr lang="en-US" sz="3200" b="1" dirty="0" err="1" smtClean="0">
                <a:solidFill>
                  <a:srgbClr val="000090"/>
                </a:solidFill>
                <a:ea typeface="ＭＳ Ｐゴシック" charset="0"/>
                <a:cs typeface="Arial"/>
              </a:rPr>
              <a:t>Hydrothermale</a:t>
            </a:r>
            <a:r>
              <a:rPr lang="en-US" sz="3200" b="1" dirty="0" smtClean="0">
                <a:solidFill>
                  <a:srgbClr val="000090"/>
                </a:solidFill>
                <a:ea typeface="ＭＳ Ｐゴシック" charset="0"/>
                <a:cs typeface="Arial"/>
              </a:rPr>
              <a:t> </a:t>
            </a:r>
            <a:r>
              <a:rPr lang="en-US" sz="3200" b="1" dirty="0" err="1" smtClean="0">
                <a:solidFill>
                  <a:srgbClr val="000090"/>
                </a:solidFill>
                <a:ea typeface="ＭＳ Ｐゴシック" charset="0"/>
                <a:cs typeface="Arial"/>
              </a:rPr>
              <a:t>Lösungen</a:t>
            </a:r>
            <a:r>
              <a:rPr lang="en-US" sz="3200" b="1" dirty="0" smtClean="0">
                <a:solidFill>
                  <a:srgbClr val="000090"/>
                </a:solidFill>
                <a:ea typeface="ＭＳ Ｐゴシック" charset="0"/>
                <a:cs typeface="Arial"/>
              </a:rPr>
              <a:t> und </a:t>
            </a:r>
            <a:r>
              <a:rPr lang="en-US" sz="3200" b="1" dirty="0" err="1" smtClean="0">
                <a:solidFill>
                  <a:srgbClr val="000090"/>
                </a:solidFill>
                <a:ea typeface="ＭＳ Ｐゴシック" charset="0"/>
                <a:cs typeface="Arial"/>
              </a:rPr>
              <a:t>Erze</a:t>
            </a:r>
            <a:r>
              <a:rPr lang="en-US" sz="3200" b="1" dirty="0" smtClean="0">
                <a:solidFill>
                  <a:srgbClr val="000090"/>
                </a:solidFill>
                <a:ea typeface="ＭＳ Ｐゴシック" charset="0"/>
                <a:cs typeface="Arial"/>
              </a:rPr>
              <a:t> </a:t>
            </a:r>
            <a:endParaRPr lang="en-US" sz="3200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558800" y="908720"/>
            <a:ext cx="8026400" cy="5080000"/>
            <a:chOff x="352" y="560"/>
            <a:chExt cx="5056" cy="3200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352" y="560"/>
              <a:ext cx="5056" cy="3200"/>
              <a:chOff x="352" y="560"/>
              <a:chExt cx="5056" cy="3200"/>
            </a:xfrm>
          </p:grpSpPr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" y="560"/>
                <a:ext cx="5056" cy="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4" y="1688"/>
                <a:ext cx="2992" cy="2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6" y="1376"/>
              <a:ext cx="3320" cy="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914400" y="1975520"/>
            <a:ext cx="7620000" cy="3911600"/>
            <a:chOff x="576" y="1232"/>
            <a:chExt cx="4800" cy="2464"/>
          </a:xfrm>
        </p:grpSpPr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" y="1232"/>
              <a:ext cx="4760" cy="2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576" y="2956"/>
              <a:ext cx="1008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800" b="1" dirty="0" smtClean="0"/>
                <a:t>Kaltes Meerwasser</a:t>
              </a:r>
              <a:endParaRPr lang="de-DE" sz="2000" dirty="0">
                <a:latin typeface="Times" charset="0"/>
              </a:endParaRPr>
            </a:p>
          </p:txBody>
        </p:sp>
      </p:grp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3581400" y="4318670"/>
            <a:ext cx="2362200" cy="1411288"/>
            <a:chOff x="2400" y="2735"/>
            <a:chExt cx="1488" cy="889"/>
          </a:xfrm>
        </p:grpSpPr>
        <p:pic>
          <p:nvPicPr>
            <p:cNvPr id="15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3024"/>
              <a:ext cx="832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2640" y="2735"/>
              <a:ext cx="1248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800" b="1" dirty="0" smtClean="0">
                  <a:solidFill>
                    <a:srgbClr val="CC0000"/>
                  </a:solidFill>
                </a:rPr>
                <a:t>Heiße </a:t>
              </a:r>
              <a:r>
                <a:rPr lang="de-DE" sz="1800" b="1" dirty="0" err="1" smtClean="0">
                  <a:solidFill>
                    <a:srgbClr val="CC0000"/>
                  </a:solidFill>
                </a:rPr>
                <a:t>agressive</a:t>
              </a:r>
              <a:r>
                <a:rPr lang="de-DE" sz="1800" b="1" dirty="0" smtClean="0">
                  <a:solidFill>
                    <a:srgbClr val="CC0000"/>
                  </a:solidFill>
                </a:rPr>
                <a:t> Lösung (mehrere 100°</a:t>
              </a:r>
              <a:r>
                <a:rPr lang="de-DE" sz="1800" b="1" dirty="0">
                  <a:solidFill>
                    <a:srgbClr val="CC0000"/>
                  </a:solidFill>
                </a:rPr>
                <a:t>C)</a:t>
              </a:r>
              <a:endParaRPr lang="de-DE" sz="1800" b="1" dirty="0"/>
            </a:p>
          </p:txBody>
        </p:sp>
      </p:grp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3962400" y="5353720"/>
            <a:ext cx="1219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sz="1800" b="1" dirty="0" smtClean="0">
                <a:solidFill>
                  <a:srgbClr val="14320A"/>
                </a:solidFill>
              </a:rPr>
              <a:t>Magmen-kammer</a:t>
            </a:r>
            <a:endParaRPr lang="de-DE" sz="2000" dirty="0">
              <a:solidFill>
                <a:srgbClr val="14320A"/>
              </a:solidFill>
              <a:latin typeface="Times" charset="0"/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1295400" y="1391320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sz="1800" b="1" dirty="0" err="1" smtClean="0">
                <a:solidFill>
                  <a:schemeClr val="accent1">
                    <a:lumMod val="50000"/>
                  </a:schemeClr>
                </a:solidFill>
              </a:rPr>
              <a:t>Lavengestein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5292080" y="2381920"/>
            <a:ext cx="17183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sz="1800" b="1" dirty="0" err="1" smtClean="0">
                <a:solidFill>
                  <a:schemeClr val="accent1">
                    <a:lumMod val="50000"/>
                  </a:schemeClr>
                </a:solidFill>
              </a:rPr>
              <a:t>Lavengestein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4" name="Group 17"/>
          <p:cNvGrpSpPr>
            <a:grpSpLocks/>
          </p:cNvGrpSpPr>
          <p:nvPr/>
        </p:nvGrpSpPr>
        <p:grpSpPr bwMode="auto">
          <a:xfrm>
            <a:off x="5359400" y="3245520"/>
            <a:ext cx="2717800" cy="2336800"/>
            <a:chOff x="3376" y="2032"/>
            <a:chExt cx="1712" cy="1472"/>
          </a:xfrm>
        </p:grpSpPr>
        <p:pic>
          <p:nvPicPr>
            <p:cNvPr id="21" name="Picture 1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" y="2032"/>
              <a:ext cx="1712" cy="1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19"/>
            <p:cNvSpPr txBox="1">
              <a:spLocks noChangeArrowheads="1"/>
            </p:cNvSpPr>
            <p:nvPr/>
          </p:nvSpPr>
          <p:spPr bwMode="auto">
            <a:xfrm>
              <a:off x="3552" y="2064"/>
              <a:ext cx="1097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800" dirty="0" smtClean="0"/>
                <a:t>Wärmeabgabe und Reaktion mit Gestein</a:t>
              </a:r>
              <a:endParaRPr lang="de-DE" sz="1800" dirty="0"/>
            </a:p>
          </p:txBody>
        </p:sp>
      </p:grpSp>
      <p:grpSp>
        <p:nvGrpSpPr>
          <p:cNvPr id="20" name="Group 20"/>
          <p:cNvGrpSpPr>
            <a:grpSpLocks/>
          </p:cNvGrpSpPr>
          <p:nvPr/>
        </p:nvGrpSpPr>
        <p:grpSpPr bwMode="auto">
          <a:xfrm>
            <a:off x="5105400" y="934120"/>
            <a:ext cx="3787775" cy="2362200"/>
            <a:chOff x="3216" y="576"/>
            <a:chExt cx="2386" cy="1488"/>
          </a:xfrm>
        </p:grpSpPr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4176" y="576"/>
              <a:ext cx="1216" cy="1008"/>
            </a:xfrm>
            <a:custGeom>
              <a:avLst/>
              <a:gdLst>
                <a:gd name="T0" fmla="*/ 406 w 1024"/>
                <a:gd name="T1" fmla="*/ 808 h 1008"/>
                <a:gd name="T2" fmla="*/ 293 w 1024"/>
                <a:gd name="T3" fmla="*/ 712 h 1008"/>
                <a:gd name="T4" fmla="*/ 226 w 1024"/>
                <a:gd name="T5" fmla="*/ 632 h 1008"/>
                <a:gd name="T6" fmla="*/ 181 w 1024"/>
                <a:gd name="T7" fmla="*/ 552 h 1008"/>
                <a:gd name="T8" fmla="*/ 23 w 1024"/>
                <a:gd name="T9" fmla="*/ 416 h 1008"/>
                <a:gd name="T10" fmla="*/ 45 w 1024"/>
                <a:gd name="T11" fmla="*/ 288 h 1008"/>
                <a:gd name="T12" fmla="*/ 147 w 1024"/>
                <a:gd name="T13" fmla="*/ 232 h 1008"/>
                <a:gd name="T14" fmla="*/ 271 w 1024"/>
                <a:gd name="T15" fmla="*/ 88 h 1008"/>
                <a:gd name="T16" fmla="*/ 293 w 1024"/>
                <a:gd name="T17" fmla="*/ 64 h 1008"/>
                <a:gd name="T18" fmla="*/ 395 w 1024"/>
                <a:gd name="T19" fmla="*/ 40 h 1008"/>
                <a:gd name="T20" fmla="*/ 463 w 1024"/>
                <a:gd name="T21" fmla="*/ 16 h 1008"/>
                <a:gd name="T22" fmla="*/ 553 w 1024"/>
                <a:gd name="T23" fmla="*/ 0 h 1008"/>
                <a:gd name="T24" fmla="*/ 1444 w 1024"/>
                <a:gd name="T25" fmla="*/ 0 h 1008"/>
                <a:gd name="T26" fmla="*/ 1444 w 1024"/>
                <a:gd name="T27" fmla="*/ 960 h 1008"/>
                <a:gd name="T28" fmla="*/ 970 w 1024"/>
                <a:gd name="T29" fmla="*/ 1008 h 1008"/>
                <a:gd name="T30" fmla="*/ 496 w 1024"/>
                <a:gd name="T31" fmla="*/ 912 h 1008"/>
                <a:gd name="T32" fmla="*/ 361 w 1024"/>
                <a:gd name="T33" fmla="*/ 768 h 1008"/>
                <a:gd name="T34" fmla="*/ 767 w 1024"/>
                <a:gd name="T35" fmla="*/ 576 h 100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24"/>
                <a:gd name="T55" fmla="*/ 0 h 1008"/>
                <a:gd name="T56" fmla="*/ 1024 w 1024"/>
                <a:gd name="T57" fmla="*/ 1008 h 100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24" h="1008">
                  <a:moveTo>
                    <a:pt x="288" y="808"/>
                  </a:moveTo>
                  <a:cubicBezTo>
                    <a:pt x="273" y="764"/>
                    <a:pt x="248" y="732"/>
                    <a:pt x="208" y="712"/>
                  </a:cubicBezTo>
                  <a:cubicBezTo>
                    <a:pt x="191" y="687"/>
                    <a:pt x="171" y="658"/>
                    <a:pt x="160" y="632"/>
                  </a:cubicBezTo>
                  <a:cubicBezTo>
                    <a:pt x="133" y="573"/>
                    <a:pt x="156" y="598"/>
                    <a:pt x="128" y="552"/>
                  </a:cubicBezTo>
                  <a:cubicBezTo>
                    <a:pt x="96" y="499"/>
                    <a:pt x="49" y="465"/>
                    <a:pt x="16" y="416"/>
                  </a:cubicBezTo>
                  <a:cubicBezTo>
                    <a:pt x="5" y="372"/>
                    <a:pt x="0" y="325"/>
                    <a:pt x="32" y="288"/>
                  </a:cubicBezTo>
                  <a:cubicBezTo>
                    <a:pt x="51" y="264"/>
                    <a:pt x="104" y="232"/>
                    <a:pt x="104" y="232"/>
                  </a:cubicBezTo>
                  <a:cubicBezTo>
                    <a:pt x="136" y="183"/>
                    <a:pt x="160" y="135"/>
                    <a:pt x="192" y="88"/>
                  </a:cubicBezTo>
                  <a:cubicBezTo>
                    <a:pt x="197" y="80"/>
                    <a:pt x="198" y="67"/>
                    <a:pt x="208" y="64"/>
                  </a:cubicBezTo>
                  <a:cubicBezTo>
                    <a:pt x="232" y="56"/>
                    <a:pt x="258" y="54"/>
                    <a:pt x="280" y="40"/>
                  </a:cubicBezTo>
                  <a:cubicBezTo>
                    <a:pt x="301" y="25"/>
                    <a:pt x="303" y="21"/>
                    <a:pt x="328" y="16"/>
                  </a:cubicBezTo>
                  <a:cubicBezTo>
                    <a:pt x="392" y="1"/>
                    <a:pt x="357" y="17"/>
                    <a:pt x="392" y="0"/>
                  </a:cubicBezTo>
                  <a:lnTo>
                    <a:pt x="1024" y="0"/>
                  </a:lnTo>
                  <a:lnTo>
                    <a:pt x="1024" y="960"/>
                  </a:lnTo>
                  <a:lnTo>
                    <a:pt x="688" y="1008"/>
                  </a:lnTo>
                  <a:lnTo>
                    <a:pt x="352" y="912"/>
                  </a:lnTo>
                  <a:lnTo>
                    <a:pt x="256" y="768"/>
                  </a:lnTo>
                  <a:lnTo>
                    <a:pt x="544" y="576"/>
                  </a:lnTo>
                </a:path>
              </a:pathLst>
            </a:custGeom>
            <a:solidFill>
              <a:srgbClr val="666699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5" name="Picture 2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2" y="1456"/>
              <a:ext cx="928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23"/>
            <p:cNvSpPr txBox="1">
              <a:spLocks noChangeArrowheads="1"/>
            </p:cNvSpPr>
            <p:nvPr/>
          </p:nvSpPr>
          <p:spPr bwMode="auto">
            <a:xfrm>
              <a:off x="3216" y="1084"/>
              <a:ext cx="2386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800" b="1" dirty="0" smtClean="0">
                  <a:solidFill>
                    <a:schemeClr val="bg1"/>
                  </a:solidFill>
                </a:rPr>
                <a:t>Weiße (</a:t>
              </a:r>
              <a:r>
                <a:rPr lang="de-DE" sz="1800" b="1" dirty="0">
                  <a:solidFill>
                    <a:schemeClr val="bg1"/>
                  </a:solidFill>
                </a:rPr>
                <a:t>200-300°C) </a:t>
              </a:r>
              <a:r>
                <a:rPr lang="de-DE" sz="1800" b="1" dirty="0" smtClean="0">
                  <a:solidFill>
                    <a:schemeClr val="bg1"/>
                  </a:solidFill>
                </a:rPr>
                <a:t>und Schwarze(bis über 400°</a:t>
              </a:r>
              <a:r>
                <a:rPr lang="de-DE" sz="1800" b="1" dirty="0">
                  <a:solidFill>
                    <a:schemeClr val="bg1"/>
                  </a:solidFill>
                </a:rPr>
                <a:t>C) </a:t>
              </a:r>
              <a:r>
                <a:rPr lang="de-DE" sz="1800" b="1" dirty="0" smtClean="0">
                  <a:solidFill>
                    <a:schemeClr val="bg1"/>
                  </a:solidFill>
                </a:rPr>
                <a:t>Raucher</a:t>
              </a:r>
              <a:endParaRPr lang="de-DE" sz="2000" dirty="0">
                <a:solidFill>
                  <a:schemeClr val="bg1"/>
                </a:solidFill>
                <a:latin typeface="Times" charset="0"/>
              </a:endParaRPr>
            </a:p>
          </p:txBody>
        </p:sp>
        <p:sp>
          <p:nvSpPr>
            <p:cNvPr id="27" name="Text Box 24"/>
            <p:cNvSpPr txBox="1">
              <a:spLocks noChangeArrowheads="1"/>
            </p:cNvSpPr>
            <p:nvPr/>
          </p:nvSpPr>
          <p:spPr bwMode="auto">
            <a:xfrm>
              <a:off x="4032" y="576"/>
              <a:ext cx="753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800" b="1" dirty="0" smtClean="0"/>
                <a:t>Partikel-Wolke</a:t>
              </a:r>
              <a:endParaRPr lang="de-DE" sz="2000" dirty="0">
                <a:latin typeface="Times" charset="0"/>
              </a:endParaRPr>
            </a:p>
          </p:txBody>
        </p:sp>
      </p:grpSp>
      <p:grpSp>
        <p:nvGrpSpPr>
          <p:cNvPr id="23" name="Group 25"/>
          <p:cNvGrpSpPr>
            <a:grpSpLocks/>
          </p:cNvGrpSpPr>
          <p:nvPr/>
        </p:nvGrpSpPr>
        <p:grpSpPr bwMode="auto">
          <a:xfrm>
            <a:off x="2438400" y="1740570"/>
            <a:ext cx="2667000" cy="1174750"/>
            <a:chOff x="1536" y="1084"/>
            <a:chExt cx="1680" cy="740"/>
          </a:xfrm>
        </p:grpSpPr>
        <p:pic>
          <p:nvPicPr>
            <p:cNvPr id="29" name="Picture 2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1120"/>
              <a:ext cx="1520" cy="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1536"/>
              <a:ext cx="6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 Box 28"/>
            <p:cNvSpPr txBox="1">
              <a:spLocks noChangeArrowheads="1"/>
            </p:cNvSpPr>
            <p:nvPr/>
          </p:nvSpPr>
          <p:spPr bwMode="auto">
            <a:xfrm>
              <a:off x="1882" y="1084"/>
              <a:ext cx="1334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800" b="1" dirty="0">
                  <a:solidFill>
                    <a:srgbClr val="FF6600"/>
                  </a:solidFill>
                </a:rPr>
                <a:t>Diffuse </a:t>
              </a:r>
              <a:r>
                <a:rPr lang="de-DE" sz="1800" b="1" dirty="0" smtClean="0">
                  <a:solidFill>
                    <a:srgbClr val="FF6600"/>
                  </a:solidFill>
                </a:rPr>
                <a:t>Lösungen(</a:t>
              </a:r>
              <a:r>
                <a:rPr lang="de-DE" sz="1800" b="1" dirty="0">
                  <a:solidFill>
                    <a:srgbClr val="FF6600"/>
                  </a:solidFill>
                </a:rPr>
                <a:t>&lt;100°C)</a:t>
              </a:r>
            </a:p>
          </p:txBody>
        </p:sp>
      </p:grpSp>
      <p:grpSp>
        <p:nvGrpSpPr>
          <p:cNvPr id="28" name="Group 48"/>
          <p:cNvGrpSpPr>
            <a:grpSpLocks/>
          </p:cNvGrpSpPr>
          <p:nvPr/>
        </p:nvGrpSpPr>
        <p:grpSpPr bwMode="auto">
          <a:xfrm>
            <a:off x="1371600" y="2026320"/>
            <a:ext cx="3505200" cy="2844800"/>
            <a:chOff x="864" y="1484"/>
            <a:chExt cx="2208" cy="1792"/>
          </a:xfrm>
        </p:grpSpPr>
        <p:grpSp>
          <p:nvGrpSpPr>
            <p:cNvPr id="32" name="Group 49"/>
            <p:cNvGrpSpPr>
              <a:grpSpLocks/>
            </p:cNvGrpSpPr>
            <p:nvPr/>
          </p:nvGrpSpPr>
          <p:grpSpPr bwMode="auto">
            <a:xfrm>
              <a:off x="864" y="1484"/>
              <a:ext cx="1632" cy="1792"/>
              <a:chOff x="864" y="1264"/>
              <a:chExt cx="1632" cy="1792"/>
            </a:xfrm>
          </p:grpSpPr>
          <p:pic>
            <p:nvPicPr>
              <p:cNvPr id="54" name="Picture 50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6" y="1264"/>
                <a:ext cx="1480" cy="1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5" name="Text Box 51"/>
              <p:cNvSpPr txBox="1">
                <a:spLocks noChangeArrowheads="1"/>
              </p:cNvSpPr>
              <p:nvPr/>
            </p:nvSpPr>
            <p:spPr bwMode="auto">
              <a:xfrm>
                <a:off x="864" y="2111"/>
                <a:ext cx="1056" cy="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>
                  <a:spcBef>
                    <a:spcPct val="50000"/>
                  </a:spcBef>
                </a:pPr>
                <a:r>
                  <a:rPr lang="de-DE" sz="1800" dirty="0" smtClean="0"/>
                  <a:t>Vermischung von heißer Lösung und Meerwasser</a:t>
                </a:r>
                <a:endParaRPr lang="de-DE" sz="1800" dirty="0"/>
              </a:p>
            </p:txBody>
          </p:sp>
        </p:grpSp>
        <p:sp>
          <p:nvSpPr>
            <p:cNvPr id="53" name="Text Box 52"/>
            <p:cNvSpPr txBox="1">
              <a:spLocks noChangeArrowheads="1"/>
            </p:cNvSpPr>
            <p:nvPr/>
          </p:nvSpPr>
          <p:spPr bwMode="auto">
            <a:xfrm>
              <a:off x="2256" y="2256"/>
              <a:ext cx="816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800" dirty="0" smtClean="0"/>
                <a:t>Mineral- </a:t>
              </a:r>
              <a:r>
                <a:rPr lang="de-DE" sz="1800" dirty="0" err="1" smtClean="0"/>
                <a:t>bildung</a:t>
              </a:r>
              <a:endParaRPr lang="de-DE" sz="2000" dirty="0">
                <a:latin typeface="Times" charset="0"/>
              </a:endParaRPr>
            </a:p>
          </p:txBody>
        </p:sp>
      </p:grpSp>
      <p:sp>
        <p:nvSpPr>
          <p:cNvPr id="56" name="Rectangle 3"/>
          <p:cNvSpPr>
            <a:spLocks noChangeArrowheads="1"/>
          </p:cNvSpPr>
          <p:nvPr/>
        </p:nvSpPr>
        <p:spPr bwMode="auto">
          <a:xfrm>
            <a:off x="228601" y="6096000"/>
            <a:ext cx="87630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95000"/>
              </a:lnSpc>
            </a:pPr>
            <a:r>
              <a:rPr lang="en-US" sz="2000" b="0" dirty="0" err="1" smtClean="0"/>
              <a:t>Schwarze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Raucher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bilden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sich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aus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heißen</a:t>
            </a:r>
            <a:r>
              <a:rPr lang="en-US" sz="2000" b="0" dirty="0" smtClean="0"/>
              <a:t> (</a:t>
            </a:r>
            <a:r>
              <a:rPr lang="en-US" sz="2000" b="0" dirty="0" err="1" smtClean="0"/>
              <a:t>hydrothermalen</a:t>
            </a:r>
            <a:r>
              <a:rPr lang="en-US" sz="2000" b="0" dirty="0" smtClean="0"/>
              <a:t>) </a:t>
            </a:r>
            <a:r>
              <a:rPr lang="en-US" sz="2000" b="0" dirty="0" err="1" smtClean="0"/>
              <a:t>Lösungen</a:t>
            </a:r>
            <a:r>
              <a:rPr lang="en-US" sz="2000" b="0" dirty="0" smtClean="0"/>
              <a:t>, die </a:t>
            </a:r>
            <a:r>
              <a:rPr lang="en-US" sz="2000" b="0" dirty="0" err="1" smtClean="0"/>
              <a:t>durch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Reaktion</a:t>
            </a:r>
            <a:r>
              <a:rPr lang="en-US" sz="2000" b="0" dirty="0" smtClean="0"/>
              <a:t> von </a:t>
            </a:r>
            <a:r>
              <a:rPr lang="en-US" sz="2000" b="0" dirty="0" err="1" smtClean="0"/>
              <a:t>Meerwasser</a:t>
            </a:r>
            <a:r>
              <a:rPr lang="en-US" sz="2000" b="0" dirty="0" smtClean="0"/>
              <a:t> und </a:t>
            </a:r>
            <a:r>
              <a:rPr lang="en-US" sz="2000" b="0" dirty="0" err="1" smtClean="0"/>
              <a:t>aufgeheiztem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Gestein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entstehen</a:t>
            </a:r>
            <a:r>
              <a:rPr lang="en-US" sz="2000" b="0" dirty="0" smtClean="0"/>
              <a:t>.</a:t>
            </a:r>
            <a:endParaRPr lang="en-US" sz="2000" b="0" dirty="0"/>
          </a:p>
        </p:txBody>
      </p:sp>
      <p:grpSp>
        <p:nvGrpSpPr>
          <p:cNvPr id="51" name="Group 56"/>
          <p:cNvGrpSpPr/>
          <p:nvPr/>
        </p:nvGrpSpPr>
        <p:grpSpPr>
          <a:xfrm>
            <a:off x="2438400" y="908720"/>
            <a:ext cx="6019800" cy="2463800"/>
            <a:chOff x="2438400" y="908720"/>
            <a:chExt cx="6019800" cy="2463800"/>
          </a:xfrm>
        </p:grpSpPr>
        <p:grpSp>
          <p:nvGrpSpPr>
            <p:cNvPr id="52" name="Group 29"/>
            <p:cNvGrpSpPr>
              <a:grpSpLocks/>
            </p:cNvGrpSpPr>
            <p:nvPr/>
          </p:nvGrpSpPr>
          <p:grpSpPr bwMode="auto">
            <a:xfrm>
              <a:off x="2438400" y="934120"/>
              <a:ext cx="6019800" cy="2438400"/>
              <a:chOff x="1536" y="576"/>
              <a:chExt cx="3792" cy="1536"/>
            </a:xfrm>
          </p:grpSpPr>
          <p:sp>
            <p:nvSpPr>
              <p:cNvPr id="33" name="Freeform 30"/>
              <p:cNvSpPr>
                <a:spLocks/>
              </p:cNvSpPr>
              <p:nvPr/>
            </p:nvSpPr>
            <p:spPr bwMode="auto">
              <a:xfrm>
                <a:off x="2344" y="1728"/>
                <a:ext cx="85" cy="85"/>
              </a:xfrm>
              <a:custGeom>
                <a:avLst/>
                <a:gdLst>
                  <a:gd name="T0" fmla="*/ 32 w 85"/>
                  <a:gd name="T1" fmla="*/ 0 h 85"/>
                  <a:gd name="T2" fmla="*/ 80 w 85"/>
                  <a:gd name="T3" fmla="*/ 40 h 85"/>
                  <a:gd name="T4" fmla="*/ 64 w 85"/>
                  <a:gd name="T5" fmla="*/ 80 h 85"/>
                  <a:gd name="T6" fmla="*/ 16 w 85"/>
                  <a:gd name="T7" fmla="*/ 64 h 85"/>
                  <a:gd name="T8" fmla="*/ 24 w 85"/>
                  <a:gd name="T9" fmla="*/ 40 h 85"/>
                  <a:gd name="T10" fmla="*/ 0 w 85"/>
                  <a:gd name="T11" fmla="*/ 16 h 85"/>
                  <a:gd name="T12" fmla="*/ 32 w 85"/>
                  <a:gd name="T13" fmla="*/ 0 h 8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5"/>
                  <a:gd name="T22" fmla="*/ 0 h 85"/>
                  <a:gd name="T23" fmla="*/ 85 w 85"/>
                  <a:gd name="T24" fmla="*/ 85 h 8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5" h="85">
                    <a:moveTo>
                      <a:pt x="32" y="0"/>
                    </a:moveTo>
                    <a:cubicBezTo>
                      <a:pt x="48" y="13"/>
                      <a:pt x="72" y="20"/>
                      <a:pt x="80" y="40"/>
                    </a:cubicBezTo>
                    <a:cubicBezTo>
                      <a:pt x="85" y="53"/>
                      <a:pt x="77" y="74"/>
                      <a:pt x="64" y="80"/>
                    </a:cubicBezTo>
                    <a:cubicBezTo>
                      <a:pt x="48" y="85"/>
                      <a:pt x="16" y="64"/>
                      <a:pt x="16" y="64"/>
                    </a:cubicBezTo>
                    <a:cubicBezTo>
                      <a:pt x="18" y="56"/>
                      <a:pt x="26" y="48"/>
                      <a:pt x="24" y="40"/>
                    </a:cubicBezTo>
                    <a:cubicBezTo>
                      <a:pt x="20" y="29"/>
                      <a:pt x="0" y="27"/>
                      <a:pt x="0" y="16"/>
                    </a:cubicBezTo>
                    <a:cubicBezTo>
                      <a:pt x="0" y="4"/>
                      <a:pt x="23" y="8"/>
                      <a:pt x="32" y="0"/>
                    </a:cubicBezTo>
                    <a:close/>
                  </a:path>
                </a:pathLst>
              </a:custGeom>
              <a:solidFill>
                <a:srgbClr val="0066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Freeform 31"/>
              <p:cNvSpPr>
                <a:spLocks/>
              </p:cNvSpPr>
              <p:nvPr/>
            </p:nvSpPr>
            <p:spPr bwMode="auto">
              <a:xfrm>
                <a:off x="2488" y="1707"/>
                <a:ext cx="158" cy="83"/>
              </a:xfrm>
              <a:custGeom>
                <a:avLst/>
                <a:gdLst>
                  <a:gd name="T0" fmla="*/ 40 w 158"/>
                  <a:gd name="T1" fmla="*/ 53 h 83"/>
                  <a:gd name="T2" fmla="*/ 128 w 158"/>
                  <a:gd name="T3" fmla="*/ 53 h 83"/>
                  <a:gd name="T4" fmla="*/ 152 w 158"/>
                  <a:gd name="T5" fmla="*/ 45 h 83"/>
                  <a:gd name="T6" fmla="*/ 144 w 158"/>
                  <a:gd name="T7" fmla="*/ 77 h 83"/>
                  <a:gd name="T8" fmla="*/ 96 w 158"/>
                  <a:gd name="T9" fmla="*/ 69 h 83"/>
                  <a:gd name="T10" fmla="*/ 0 w 158"/>
                  <a:gd name="T11" fmla="*/ 61 h 83"/>
                  <a:gd name="T12" fmla="*/ 40 w 158"/>
                  <a:gd name="T13" fmla="*/ 53 h 8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8"/>
                  <a:gd name="T22" fmla="*/ 0 h 83"/>
                  <a:gd name="T23" fmla="*/ 158 w 158"/>
                  <a:gd name="T24" fmla="*/ 83 h 8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8" h="83">
                    <a:moveTo>
                      <a:pt x="40" y="53"/>
                    </a:moveTo>
                    <a:cubicBezTo>
                      <a:pt x="57" y="0"/>
                      <a:pt x="93" y="35"/>
                      <a:pt x="128" y="53"/>
                    </a:cubicBezTo>
                    <a:cubicBezTo>
                      <a:pt x="136" y="50"/>
                      <a:pt x="147" y="37"/>
                      <a:pt x="152" y="45"/>
                    </a:cubicBezTo>
                    <a:cubicBezTo>
                      <a:pt x="158" y="54"/>
                      <a:pt x="154" y="72"/>
                      <a:pt x="144" y="77"/>
                    </a:cubicBezTo>
                    <a:cubicBezTo>
                      <a:pt x="129" y="83"/>
                      <a:pt x="112" y="70"/>
                      <a:pt x="96" y="69"/>
                    </a:cubicBezTo>
                    <a:cubicBezTo>
                      <a:pt x="64" y="65"/>
                      <a:pt x="32" y="63"/>
                      <a:pt x="0" y="61"/>
                    </a:cubicBezTo>
                    <a:cubicBezTo>
                      <a:pt x="15" y="14"/>
                      <a:pt x="5" y="53"/>
                      <a:pt x="40" y="53"/>
                    </a:cubicBezTo>
                    <a:close/>
                  </a:path>
                </a:pathLst>
              </a:custGeom>
              <a:solidFill>
                <a:srgbClr val="0066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Freeform 32"/>
              <p:cNvSpPr>
                <a:spLocks/>
              </p:cNvSpPr>
              <p:nvPr/>
            </p:nvSpPr>
            <p:spPr bwMode="auto">
              <a:xfrm>
                <a:off x="1632" y="1296"/>
                <a:ext cx="209" cy="122"/>
              </a:xfrm>
              <a:custGeom>
                <a:avLst/>
                <a:gdLst>
                  <a:gd name="T0" fmla="*/ 108 w 209"/>
                  <a:gd name="T1" fmla="*/ 34 h 122"/>
                  <a:gd name="T2" fmla="*/ 12 w 209"/>
                  <a:gd name="T3" fmla="*/ 66 h 122"/>
                  <a:gd name="T4" fmla="*/ 44 w 209"/>
                  <a:gd name="T5" fmla="*/ 122 h 122"/>
                  <a:gd name="T6" fmla="*/ 148 w 209"/>
                  <a:gd name="T7" fmla="*/ 106 h 122"/>
                  <a:gd name="T8" fmla="*/ 196 w 209"/>
                  <a:gd name="T9" fmla="*/ 98 h 122"/>
                  <a:gd name="T10" fmla="*/ 108 w 209"/>
                  <a:gd name="T11" fmla="*/ 34 h 1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9"/>
                  <a:gd name="T19" fmla="*/ 0 h 122"/>
                  <a:gd name="T20" fmla="*/ 209 w 209"/>
                  <a:gd name="T21" fmla="*/ 122 h 1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9" h="122">
                    <a:moveTo>
                      <a:pt x="108" y="34"/>
                    </a:moveTo>
                    <a:cubicBezTo>
                      <a:pt x="76" y="49"/>
                      <a:pt x="45" y="54"/>
                      <a:pt x="12" y="66"/>
                    </a:cubicBezTo>
                    <a:cubicBezTo>
                      <a:pt x="0" y="100"/>
                      <a:pt x="10" y="110"/>
                      <a:pt x="44" y="122"/>
                    </a:cubicBezTo>
                    <a:cubicBezTo>
                      <a:pt x="103" y="102"/>
                      <a:pt x="70" y="94"/>
                      <a:pt x="148" y="106"/>
                    </a:cubicBezTo>
                    <a:cubicBezTo>
                      <a:pt x="164" y="103"/>
                      <a:pt x="193" y="114"/>
                      <a:pt x="196" y="98"/>
                    </a:cubicBezTo>
                    <a:cubicBezTo>
                      <a:pt x="209" y="0"/>
                      <a:pt x="108" y="86"/>
                      <a:pt x="108" y="34"/>
                    </a:cubicBezTo>
                    <a:close/>
                  </a:path>
                </a:pathLst>
              </a:custGeom>
              <a:solidFill>
                <a:srgbClr val="0066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Freeform 33"/>
              <p:cNvSpPr>
                <a:spLocks/>
              </p:cNvSpPr>
              <p:nvPr/>
            </p:nvSpPr>
            <p:spPr bwMode="auto">
              <a:xfrm>
                <a:off x="2741" y="1762"/>
                <a:ext cx="142" cy="83"/>
              </a:xfrm>
              <a:custGeom>
                <a:avLst/>
                <a:gdLst>
                  <a:gd name="T0" fmla="*/ 19 w 142"/>
                  <a:gd name="T1" fmla="*/ 38 h 83"/>
                  <a:gd name="T2" fmla="*/ 99 w 142"/>
                  <a:gd name="T3" fmla="*/ 14 h 83"/>
                  <a:gd name="T4" fmla="*/ 139 w 142"/>
                  <a:gd name="T5" fmla="*/ 54 h 83"/>
                  <a:gd name="T6" fmla="*/ 115 w 142"/>
                  <a:gd name="T7" fmla="*/ 70 h 83"/>
                  <a:gd name="T8" fmla="*/ 67 w 142"/>
                  <a:gd name="T9" fmla="*/ 46 h 83"/>
                  <a:gd name="T10" fmla="*/ 19 w 142"/>
                  <a:gd name="T11" fmla="*/ 38 h 8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2"/>
                  <a:gd name="T19" fmla="*/ 0 h 83"/>
                  <a:gd name="T20" fmla="*/ 142 w 142"/>
                  <a:gd name="T21" fmla="*/ 83 h 8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2" h="83">
                    <a:moveTo>
                      <a:pt x="19" y="38"/>
                    </a:moveTo>
                    <a:cubicBezTo>
                      <a:pt x="44" y="0"/>
                      <a:pt x="54" y="5"/>
                      <a:pt x="99" y="14"/>
                    </a:cubicBezTo>
                    <a:cubicBezTo>
                      <a:pt x="106" y="19"/>
                      <a:pt x="142" y="38"/>
                      <a:pt x="139" y="54"/>
                    </a:cubicBezTo>
                    <a:cubicBezTo>
                      <a:pt x="137" y="63"/>
                      <a:pt x="123" y="64"/>
                      <a:pt x="115" y="70"/>
                    </a:cubicBezTo>
                    <a:cubicBezTo>
                      <a:pt x="98" y="64"/>
                      <a:pt x="84" y="48"/>
                      <a:pt x="67" y="46"/>
                    </a:cubicBezTo>
                    <a:cubicBezTo>
                      <a:pt x="0" y="34"/>
                      <a:pt x="87" y="83"/>
                      <a:pt x="19" y="38"/>
                    </a:cubicBezTo>
                    <a:close/>
                  </a:path>
                </a:pathLst>
              </a:custGeom>
              <a:solidFill>
                <a:srgbClr val="0066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Freeform 34"/>
              <p:cNvSpPr>
                <a:spLocks/>
              </p:cNvSpPr>
              <p:nvPr/>
            </p:nvSpPr>
            <p:spPr bwMode="auto">
              <a:xfrm>
                <a:off x="1620" y="1330"/>
                <a:ext cx="85" cy="85"/>
              </a:xfrm>
              <a:custGeom>
                <a:avLst/>
                <a:gdLst>
                  <a:gd name="T0" fmla="*/ 32 w 85"/>
                  <a:gd name="T1" fmla="*/ 0 h 85"/>
                  <a:gd name="T2" fmla="*/ 80 w 85"/>
                  <a:gd name="T3" fmla="*/ 40 h 85"/>
                  <a:gd name="T4" fmla="*/ 64 w 85"/>
                  <a:gd name="T5" fmla="*/ 80 h 85"/>
                  <a:gd name="T6" fmla="*/ 16 w 85"/>
                  <a:gd name="T7" fmla="*/ 64 h 85"/>
                  <a:gd name="T8" fmla="*/ 24 w 85"/>
                  <a:gd name="T9" fmla="*/ 40 h 85"/>
                  <a:gd name="T10" fmla="*/ 0 w 85"/>
                  <a:gd name="T11" fmla="*/ 16 h 85"/>
                  <a:gd name="T12" fmla="*/ 32 w 85"/>
                  <a:gd name="T13" fmla="*/ 0 h 8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5"/>
                  <a:gd name="T22" fmla="*/ 0 h 85"/>
                  <a:gd name="T23" fmla="*/ 85 w 85"/>
                  <a:gd name="T24" fmla="*/ 85 h 8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5" h="85">
                    <a:moveTo>
                      <a:pt x="32" y="0"/>
                    </a:moveTo>
                    <a:cubicBezTo>
                      <a:pt x="48" y="13"/>
                      <a:pt x="72" y="20"/>
                      <a:pt x="80" y="40"/>
                    </a:cubicBezTo>
                    <a:cubicBezTo>
                      <a:pt x="85" y="53"/>
                      <a:pt x="77" y="74"/>
                      <a:pt x="64" y="80"/>
                    </a:cubicBezTo>
                    <a:cubicBezTo>
                      <a:pt x="48" y="85"/>
                      <a:pt x="16" y="64"/>
                      <a:pt x="16" y="64"/>
                    </a:cubicBezTo>
                    <a:cubicBezTo>
                      <a:pt x="18" y="56"/>
                      <a:pt x="26" y="48"/>
                      <a:pt x="24" y="40"/>
                    </a:cubicBezTo>
                    <a:cubicBezTo>
                      <a:pt x="20" y="29"/>
                      <a:pt x="0" y="27"/>
                      <a:pt x="0" y="16"/>
                    </a:cubicBezTo>
                    <a:cubicBezTo>
                      <a:pt x="0" y="4"/>
                      <a:pt x="23" y="8"/>
                      <a:pt x="32" y="0"/>
                    </a:cubicBezTo>
                    <a:close/>
                  </a:path>
                </a:pathLst>
              </a:custGeom>
              <a:solidFill>
                <a:srgbClr val="0066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Freeform 35"/>
              <p:cNvSpPr>
                <a:spLocks/>
              </p:cNvSpPr>
              <p:nvPr/>
            </p:nvSpPr>
            <p:spPr bwMode="auto">
              <a:xfrm>
                <a:off x="1764" y="1309"/>
                <a:ext cx="158" cy="83"/>
              </a:xfrm>
              <a:custGeom>
                <a:avLst/>
                <a:gdLst>
                  <a:gd name="T0" fmla="*/ 40 w 158"/>
                  <a:gd name="T1" fmla="*/ 53 h 83"/>
                  <a:gd name="T2" fmla="*/ 128 w 158"/>
                  <a:gd name="T3" fmla="*/ 53 h 83"/>
                  <a:gd name="T4" fmla="*/ 152 w 158"/>
                  <a:gd name="T5" fmla="*/ 45 h 83"/>
                  <a:gd name="T6" fmla="*/ 144 w 158"/>
                  <a:gd name="T7" fmla="*/ 77 h 83"/>
                  <a:gd name="T8" fmla="*/ 96 w 158"/>
                  <a:gd name="T9" fmla="*/ 69 h 83"/>
                  <a:gd name="T10" fmla="*/ 0 w 158"/>
                  <a:gd name="T11" fmla="*/ 61 h 83"/>
                  <a:gd name="T12" fmla="*/ 40 w 158"/>
                  <a:gd name="T13" fmla="*/ 53 h 8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8"/>
                  <a:gd name="T22" fmla="*/ 0 h 83"/>
                  <a:gd name="T23" fmla="*/ 158 w 158"/>
                  <a:gd name="T24" fmla="*/ 83 h 8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8" h="83">
                    <a:moveTo>
                      <a:pt x="40" y="53"/>
                    </a:moveTo>
                    <a:cubicBezTo>
                      <a:pt x="57" y="0"/>
                      <a:pt x="93" y="35"/>
                      <a:pt x="128" y="53"/>
                    </a:cubicBezTo>
                    <a:cubicBezTo>
                      <a:pt x="136" y="50"/>
                      <a:pt x="147" y="37"/>
                      <a:pt x="152" y="45"/>
                    </a:cubicBezTo>
                    <a:cubicBezTo>
                      <a:pt x="158" y="54"/>
                      <a:pt x="154" y="72"/>
                      <a:pt x="144" y="77"/>
                    </a:cubicBezTo>
                    <a:cubicBezTo>
                      <a:pt x="129" y="83"/>
                      <a:pt x="112" y="70"/>
                      <a:pt x="96" y="69"/>
                    </a:cubicBezTo>
                    <a:cubicBezTo>
                      <a:pt x="64" y="65"/>
                      <a:pt x="32" y="63"/>
                      <a:pt x="0" y="61"/>
                    </a:cubicBezTo>
                    <a:cubicBezTo>
                      <a:pt x="15" y="14"/>
                      <a:pt x="5" y="53"/>
                      <a:pt x="40" y="53"/>
                    </a:cubicBezTo>
                    <a:close/>
                  </a:path>
                </a:pathLst>
              </a:custGeom>
              <a:solidFill>
                <a:srgbClr val="0066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Freeform 36"/>
              <p:cNvSpPr>
                <a:spLocks/>
              </p:cNvSpPr>
              <p:nvPr/>
            </p:nvSpPr>
            <p:spPr bwMode="auto">
              <a:xfrm>
                <a:off x="1728" y="1392"/>
                <a:ext cx="209" cy="122"/>
              </a:xfrm>
              <a:custGeom>
                <a:avLst/>
                <a:gdLst>
                  <a:gd name="T0" fmla="*/ 108 w 209"/>
                  <a:gd name="T1" fmla="*/ 34 h 122"/>
                  <a:gd name="T2" fmla="*/ 12 w 209"/>
                  <a:gd name="T3" fmla="*/ 66 h 122"/>
                  <a:gd name="T4" fmla="*/ 44 w 209"/>
                  <a:gd name="T5" fmla="*/ 122 h 122"/>
                  <a:gd name="T6" fmla="*/ 148 w 209"/>
                  <a:gd name="T7" fmla="*/ 106 h 122"/>
                  <a:gd name="T8" fmla="*/ 196 w 209"/>
                  <a:gd name="T9" fmla="*/ 98 h 122"/>
                  <a:gd name="T10" fmla="*/ 108 w 209"/>
                  <a:gd name="T11" fmla="*/ 34 h 1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9"/>
                  <a:gd name="T19" fmla="*/ 0 h 122"/>
                  <a:gd name="T20" fmla="*/ 209 w 209"/>
                  <a:gd name="T21" fmla="*/ 122 h 1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9" h="122">
                    <a:moveTo>
                      <a:pt x="108" y="34"/>
                    </a:moveTo>
                    <a:cubicBezTo>
                      <a:pt x="76" y="49"/>
                      <a:pt x="45" y="54"/>
                      <a:pt x="12" y="66"/>
                    </a:cubicBezTo>
                    <a:cubicBezTo>
                      <a:pt x="0" y="100"/>
                      <a:pt x="10" y="110"/>
                      <a:pt x="44" y="122"/>
                    </a:cubicBezTo>
                    <a:cubicBezTo>
                      <a:pt x="103" y="102"/>
                      <a:pt x="70" y="94"/>
                      <a:pt x="148" y="106"/>
                    </a:cubicBezTo>
                    <a:cubicBezTo>
                      <a:pt x="164" y="103"/>
                      <a:pt x="193" y="114"/>
                      <a:pt x="196" y="98"/>
                    </a:cubicBezTo>
                    <a:cubicBezTo>
                      <a:pt x="209" y="0"/>
                      <a:pt x="108" y="86"/>
                      <a:pt x="108" y="34"/>
                    </a:cubicBezTo>
                    <a:close/>
                  </a:path>
                </a:pathLst>
              </a:custGeom>
              <a:solidFill>
                <a:srgbClr val="0066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Freeform 37"/>
              <p:cNvSpPr>
                <a:spLocks/>
              </p:cNvSpPr>
              <p:nvPr/>
            </p:nvSpPr>
            <p:spPr bwMode="auto">
              <a:xfrm>
                <a:off x="2017" y="1364"/>
                <a:ext cx="142" cy="83"/>
              </a:xfrm>
              <a:custGeom>
                <a:avLst/>
                <a:gdLst>
                  <a:gd name="T0" fmla="*/ 19 w 142"/>
                  <a:gd name="T1" fmla="*/ 38 h 83"/>
                  <a:gd name="T2" fmla="*/ 99 w 142"/>
                  <a:gd name="T3" fmla="*/ 14 h 83"/>
                  <a:gd name="T4" fmla="*/ 139 w 142"/>
                  <a:gd name="T5" fmla="*/ 54 h 83"/>
                  <a:gd name="T6" fmla="*/ 115 w 142"/>
                  <a:gd name="T7" fmla="*/ 70 h 83"/>
                  <a:gd name="T8" fmla="*/ 67 w 142"/>
                  <a:gd name="T9" fmla="*/ 46 h 83"/>
                  <a:gd name="T10" fmla="*/ 19 w 142"/>
                  <a:gd name="T11" fmla="*/ 38 h 8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2"/>
                  <a:gd name="T19" fmla="*/ 0 h 83"/>
                  <a:gd name="T20" fmla="*/ 142 w 142"/>
                  <a:gd name="T21" fmla="*/ 83 h 8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2" h="83">
                    <a:moveTo>
                      <a:pt x="19" y="38"/>
                    </a:moveTo>
                    <a:cubicBezTo>
                      <a:pt x="44" y="0"/>
                      <a:pt x="54" y="5"/>
                      <a:pt x="99" y="14"/>
                    </a:cubicBezTo>
                    <a:cubicBezTo>
                      <a:pt x="106" y="19"/>
                      <a:pt x="142" y="38"/>
                      <a:pt x="139" y="54"/>
                    </a:cubicBezTo>
                    <a:cubicBezTo>
                      <a:pt x="137" y="63"/>
                      <a:pt x="123" y="64"/>
                      <a:pt x="115" y="70"/>
                    </a:cubicBezTo>
                    <a:cubicBezTo>
                      <a:pt x="98" y="64"/>
                      <a:pt x="84" y="48"/>
                      <a:pt x="67" y="46"/>
                    </a:cubicBezTo>
                    <a:cubicBezTo>
                      <a:pt x="0" y="34"/>
                      <a:pt x="87" y="83"/>
                      <a:pt x="19" y="38"/>
                    </a:cubicBezTo>
                    <a:close/>
                  </a:path>
                </a:pathLst>
              </a:custGeom>
              <a:solidFill>
                <a:srgbClr val="0066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Freeform 38"/>
              <p:cNvSpPr>
                <a:spLocks/>
              </p:cNvSpPr>
              <p:nvPr/>
            </p:nvSpPr>
            <p:spPr bwMode="auto">
              <a:xfrm>
                <a:off x="4560" y="1824"/>
                <a:ext cx="209" cy="122"/>
              </a:xfrm>
              <a:custGeom>
                <a:avLst/>
                <a:gdLst>
                  <a:gd name="T0" fmla="*/ 108 w 209"/>
                  <a:gd name="T1" fmla="*/ 34 h 122"/>
                  <a:gd name="T2" fmla="*/ 12 w 209"/>
                  <a:gd name="T3" fmla="*/ 66 h 122"/>
                  <a:gd name="T4" fmla="*/ 44 w 209"/>
                  <a:gd name="T5" fmla="*/ 122 h 122"/>
                  <a:gd name="T6" fmla="*/ 148 w 209"/>
                  <a:gd name="T7" fmla="*/ 106 h 122"/>
                  <a:gd name="T8" fmla="*/ 196 w 209"/>
                  <a:gd name="T9" fmla="*/ 98 h 122"/>
                  <a:gd name="T10" fmla="*/ 108 w 209"/>
                  <a:gd name="T11" fmla="*/ 34 h 1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9"/>
                  <a:gd name="T19" fmla="*/ 0 h 122"/>
                  <a:gd name="T20" fmla="*/ 209 w 209"/>
                  <a:gd name="T21" fmla="*/ 122 h 1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9" h="122">
                    <a:moveTo>
                      <a:pt x="108" y="34"/>
                    </a:moveTo>
                    <a:cubicBezTo>
                      <a:pt x="76" y="49"/>
                      <a:pt x="45" y="54"/>
                      <a:pt x="12" y="66"/>
                    </a:cubicBezTo>
                    <a:cubicBezTo>
                      <a:pt x="0" y="100"/>
                      <a:pt x="10" y="110"/>
                      <a:pt x="44" y="122"/>
                    </a:cubicBezTo>
                    <a:cubicBezTo>
                      <a:pt x="103" y="102"/>
                      <a:pt x="70" y="94"/>
                      <a:pt x="148" y="106"/>
                    </a:cubicBezTo>
                    <a:cubicBezTo>
                      <a:pt x="164" y="103"/>
                      <a:pt x="193" y="114"/>
                      <a:pt x="196" y="98"/>
                    </a:cubicBezTo>
                    <a:cubicBezTo>
                      <a:pt x="209" y="0"/>
                      <a:pt x="108" y="86"/>
                      <a:pt x="108" y="34"/>
                    </a:cubicBezTo>
                    <a:close/>
                  </a:path>
                </a:pathLst>
              </a:custGeom>
              <a:solidFill>
                <a:srgbClr val="0066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Freeform 39"/>
              <p:cNvSpPr>
                <a:spLocks/>
              </p:cNvSpPr>
              <p:nvPr/>
            </p:nvSpPr>
            <p:spPr bwMode="auto">
              <a:xfrm>
                <a:off x="5136" y="1968"/>
                <a:ext cx="158" cy="83"/>
              </a:xfrm>
              <a:custGeom>
                <a:avLst/>
                <a:gdLst>
                  <a:gd name="T0" fmla="*/ 40 w 158"/>
                  <a:gd name="T1" fmla="*/ 53 h 83"/>
                  <a:gd name="T2" fmla="*/ 128 w 158"/>
                  <a:gd name="T3" fmla="*/ 53 h 83"/>
                  <a:gd name="T4" fmla="*/ 152 w 158"/>
                  <a:gd name="T5" fmla="*/ 45 h 83"/>
                  <a:gd name="T6" fmla="*/ 144 w 158"/>
                  <a:gd name="T7" fmla="*/ 77 h 83"/>
                  <a:gd name="T8" fmla="*/ 96 w 158"/>
                  <a:gd name="T9" fmla="*/ 69 h 83"/>
                  <a:gd name="T10" fmla="*/ 0 w 158"/>
                  <a:gd name="T11" fmla="*/ 61 h 83"/>
                  <a:gd name="T12" fmla="*/ 40 w 158"/>
                  <a:gd name="T13" fmla="*/ 53 h 8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8"/>
                  <a:gd name="T22" fmla="*/ 0 h 83"/>
                  <a:gd name="T23" fmla="*/ 158 w 158"/>
                  <a:gd name="T24" fmla="*/ 83 h 8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8" h="83">
                    <a:moveTo>
                      <a:pt x="40" y="53"/>
                    </a:moveTo>
                    <a:cubicBezTo>
                      <a:pt x="57" y="0"/>
                      <a:pt x="93" y="35"/>
                      <a:pt x="128" y="53"/>
                    </a:cubicBezTo>
                    <a:cubicBezTo>
                      <a:pt x="136" y="50"/>
                      <a:pt x="147" y="37"/>
                      <a:pt x="152" y="45"/>
                    </a:cubicBezTo>
                    <a:cubicBezTo>
                      <a:pt x="158" y="54"/>
                      <a:pt x="154" y="72"/>
                      <a:pt x="144" y="77"/>
                    </a:cubicBezTo>
                    <a:cubicBezTo>
                      <a:pt x="129" y="83"/>
                      <a:pt x="112" y="70"/>
                      <a:pt x="96" y="69"/>
                    </a:cubicBezTo>
                    <a:cubicBezTo>
                      <a:pt x="64" y="65"/>
                      <a:pt x="32" y="63"/>
                      <a:pt x="0" y="61"/>
                    </a:cubicBezTo>
                    <a:cubicBezTo>
                      <a:pt x="15" y="14"/>
                      <a:pt x="5" y="53"/>
                      <a:pt x="40" y="53"/>
                    </a:cubicBezTo>
                    <a:close/>
                  </a:path>
                </a:pathLst>
              </a:custGeom>
              <a:solidFill>
                <a:srgbClr val="0066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Freeform 40"/>
              <p:cNvSpPr>
                <a:spLocks/>
              </p:cNvSpPr>
              <p:nvPr/>
            </p:nvSpPr>
            <p:spPr bwMode="auto">
              <a:xfrm>
                <a:off x="4752" y="1920"/>
                <a:ext cx="209" cy="122"/>
              </a:xfrm>
              <a:custGeom>
                <a:avLst/>
                <a:gdLst>
                  <a:gd name="T0" fmla="*/ 108 w 209"/>
                  <a:gd name="T1" fmla="*/ 34 h 122"/>
                  <a:gd name="T2" fmla="*/ 12 w 209"/>
                  <a:gd name="T3" fmla="*/ 66 h 122"/>
                  <a:gd name="T4" fmla="*/ 44 w 209"/>
                  <a:gd name="T5" fmla="*/ 122 h 122"/>
                  <a:gd name="T6" fmla="*/ 148 w 209"/>
                  <a:gd name="T7" fmla="*/ 106 h 122"/>
                  <a:gd name="T8" fmla="*/ 196 w 209"/>
                  <a:gd name="T9" fmla="*/ 98 h 122"/>
                  <a:gd name="T10" fmla="*/ 108 w 209"/>
                  <a:gd name="T11" fmla="*/ 34 h 1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9"/>
                  <a:gd name="T19" fmla="*/ 0 h 122"/>
                  <a:gd name="T20" fmla="*/ 209 w 209"/>
                  <a:gd name="T21" fmla="*/ 122 h 1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9" h="122">
                    <a:moveTo>
                      <a:pt x="108" y="34"/>
                    </a:moveTo>
                    <a:cubicBezTo>
                      <a:pt x="76" y="49"/>
                      <a:pt x="45" y="54"/>
                      <a:pt x="12" y="66"/>
                    </a:cubicBezTo>
                    <a:cubicBezTo>
                      <a:pt x="0" y="100"/>
                      <a:pt x="10" y="110"/>
                      <a:pt x="44" y="122"/>
                    </a:cubicBezTo>
                    <a:cubicBezTo>
                      <a:pt x="103" y="102"/>
                      <a:pt x="70" y="94"/>
                      <a:pt x="148" y="106"/>
                    </a:cubicBezTo>
                    <a:cubicBezTo>
                      <a:pt x="164" y="103"/>
                      <a:pt x="193" y="114"/>
                      <a:pt x="196" y="98"/>
                    </a:cubicBezTo>
                    <a:cubicBezTo>
                      <a:pt x="209" y="0"/>
                      <a:pt x="108" y="86"/>
                      <a:pt x="108" y="34"/>
                    </a:cubicBezTo>
                    <a:close/>
                  </a:path>
                </a:pathLst>
              </a:custGeom>
              <a:solidFill>
                <a:srgbClr val="0066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Freeform 41"/>
              <p:cNvSpPr>
                <a:spLocks/>
              </p:cNvSpPr>
              <p:nvPr/>
            </p:nvSpPr>
            <p:spPr bwMode="auto">
              <a:xfrm>
                <a:off x="5041" y="1892"/>
                <a:ext cx="142" cy="83"/>
              </a:xfrm>
              <a:custGeom>
                <a:avLst/>
                <a:gdLst>
                  <a:gd name="T0" fmla="*/ 19 w 142"/>
                  <a:gd name="T1" fmla="*/ 38 h 83"/>
                  <a:gd name="T2" fmla="*/ 99 w 142"/>
                  <a:gd name="T3" fmla="*/ 14 h 83"/>
                  <a:gd name="T4" fmla="*/ 139 w 142"/>
                  <a:gd name="T5" fmla="*/ 54 h 83"/>
                  <a:gd name="T6" fmla="*/ 115 w 142"/>
                  <a:gd name="T7" fmla="*/ 70 h 83"/>
                  <a:gd name="T8" fmla="*/ 67 w 142"/>
                  <a:gd name="T9" fmla="*/ 46 h 83"/>
                  <a:gd name="T10" fmla="*/ 19 w 142"/>
                  <a:gd name="T11" fmla="*/ 38 h 8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2"/>
                  <a:gd name="T19" fmla="*/ 0 h 83"/>
                  <a:gd name="T20" fmla="*/ 142 w 142"/>
                  <a:gd name="T21" fmla="*/ 83 h 8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2" h="83">
                    <a:moveTo>
                      <a:pt x="19" y="38"/>
                    </a:moveTo>
                    <a:cubicBezTo>
                      <a:pt x="44" y="0"/>
                      <a:pt x="54" y="5"/>
                      <a:pt x="99" y="14"/>
                    </a:cubicBezTo>
                    <a:cubicBezTo>
                      <a:pt x="106" y="19"/>
                      <a:pt x="142" y="38"/>
                      <a:pt x="139" y="54"/>
                    </a:cubicBezTo>
                    <a:cubicBezTo>
                      <a:pt x="137" y="63"/>
                      <a:pt x="123" y="64"/>
                      <a:pt x="115" y="70"/>
                    </a:cubicBezTo>
                    <a:cubicBezTo>
                      <a:pt x="98" y="64"/>
                      <a:pt x="84" y="48"/>
                      <a:pt x="67" y="46"/>
                    </a:cubicBezTo>
                    <a:cubicBezTo>
                      <a:pt x="0" y="34"/>
                      <a:pt x="87" y="83"/>
                      <a:pt x="19" y="38"/>
                    </a:cubicBezTo>
                    <a:close/>
                  </a:path>
                </a:pathLst>
              </a:custGeom>
              <a:solidFill>
                <a:srgbClr val="0066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Oval 42"/>
              <p:cNvSpPr>
                <a:spLocks noChangeArrowheads="1"/>
              </p:cNvSpPr>
              <p:nvPr/>
            </p:nvSpPr>
            <p:spPr bwMode="auto">
              <a:xfrm>
                <a:off x="4848" y="1440"/>
                <a:ext cx="288" cy="192"/>
              </a:xfrm>
              <a:prstGeom prst="ellipse">
                <a:avLst/>
              </a:prstGeom>
              <a:solidFill>
                <a:srgbClr val="006666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Oval 43"/>
              <p:cNvSpPr>
                <a:spLocks noChangeArrowheads="1"/>
              </p:cNvSpPr>
              <p:nvPr/>
            </p:nvSpPr>
            <p:spPr bwMode="auto">
              <a:xfrm>
                <a:off x="4800" y="720"/>
                <a:ext cx="480" cy="320"/>
              </a:xfrm>
              <a:prstGeom prst="ellipse">
                <a:avLst/>
              </a:prstGeom>
              <a:solidFill>
                <a:srgbClr val="006666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Oval 44"/>
              <p:cNvSpPr>
                <a:spLocks noChangeArrowheads="1"/>
              </p:cNvSpPr>
              <p:nvPr/>
            </p:nvSpPr>
            <p:spPr bwMode="auto">
              <a:xfrm>
                <a:off x="1536" y="1248"/>
                <a:ext cx="768" cy="288"/>
              </a:xfrm>
              <a:prstGeom prst="ellipse">
                <a:avLst/>
              </a:prstGeom>
              <a:noFill/>
              <a:ln w="19050">
                <a:solidFill>
                  <a:srgbClr val="006666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Oval 45"/>
              <p:cNvSpPr>
                <a:spLocks noChangeArrowheads="1"/>
              </p:cNvSpPr>
              <p:nvPr/>
            </p:nvSpPr>
            <p:spPr bwMode="auto">
              <a:xfrm>
                <a:off x="2208" y="1632"/>
                <a:ext cx="768" cy="288"/>
              </a:xfrm>
              <a:prstGeom prst="ellipse">
                <a:avLst/>
              </a:prstGeom>
              <a:noFill/>
              <a:ln w="19050">
                <a:solidFill>
                  <a:srgbClr val="006666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Oval 46"/>
              <p:cNvSpPr>
                <a:spLocks noChangeArrowheads="1"/>
              </p:cNvSpPr>
              <p:nvPr/>
            </p:nvSpPr>
            <p:spPr bwMode="auto">
              <a:xfrm>
                <a:off x="4560" y="1824"/>
                <a:ext cx="768" cy="288"/>
              </a:xfrm>
              <a:prstGeom prst="ellipse">
                <a:avLst/>
              </a:prstGeom>
              <a:noFill/>
              <a:ln w="19050">
                <a:solidFill>
                  <a:srgbClr val="006666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Text Box 47"/>
              <p:cNvSpPr txBox="1">
                <a:spLocks noChangeArrowheads="1"/>
              </p:cNvSpPr>
              <p:nvPr/>
            </p:nvSpPr>
            <p:spPr bwMode="auto">
              <a:xfrm>
                <a:off x="2592" y="576"/>
                <a:ext cx="1344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de-DE" sz="1800" b="1" dirty="0" smtClean="0">
                    <a:solidFill>
                      <a:srgbClr val="006666"/>
                    </a:solidFill>
                  </a:rPr>
                  <a:t>Hydrothermale Lebensräume</a:t>
                </a:r>
                <a:endParaRPr lang="de-DE" sz="2000" dirty="0">
                  <a:latin typeface="Times" charset="0"/>
                </a:endParaRPr>
              </a:p>
            </p:txBody>
          </p:sp>
        </p:grpSp>
        <p:sp>
          <p:nvSpPr>
            <p:cNvPr id="2" name="Oval 1"/>
            <p:cNvSpPr/>
            <p:nvPr/>
          </p:nvSpPr>
          <p:spPr bwMode="auto">
            <a:xfrm>
              <a:off x="4067944" y="908720"/>
              <a:ext cx="2016224" cy="720080"/>
            </a:xfrm>
            <a:prstGeom prst="ellipse">
              <a:avLst/>
            </a:prstGeom>
            <a:noFill/>
            <a:ln w="28575" cap="flat" cmpd="sng" algn="ctr">
              <a:solidFill>
                <a:srgbClr val="102F5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3" name="Freeform 2"/>
          <p:cNvSpPr/>
          <p:nvPr/>
        </p:nvSpPr>
        <p:spPr>
          <a:xfrm>
            <a:off x="4724400" y="2826465"/>
            <a:ext cx="270933" cy="103002"/>
          </a:xfrm>
          <a:custGeom>
            <a:avLst/>
            <a:gdLst>
              <a:gd name="connsiteX0" fmla="*/ 0 w 270933"/>
              <a:gd name="connsiteY0" fmla="*/ 103002 h 103002"/>
              <a:gd name="connsiteX1" fmla="*/ 0 w 270933"/>
              <a:gd name="connsiteY1" fmla="*/ 103002 h 103002"/>
              <a:gd name="connsiteX2" fmla="*/ 59267 w 270933"/>
              <a:gd name="connsiteY2" fmla="*/ 43735 h 103002"/>
              <a:gd name="connsiteX3" fmla="*/ 76200 w 270933"/>
              <a:gd name="connsiteY3" fmla="*/ 18335 h 103002"/>
              <a:gd name="connsiteX4" fmla="*/ 101600 w 270933"/>
              <a:gd name="connsiteY4" fmla="*/ 9868 h 103002"/>
              <a:gd name="connsiteX5" fmla="*/ 270933 w 270933"/>
              <a:gd name="connsiteY5" fmla="*/ 1402 h 10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0933" h="103002">
                <a:moveTo>
                  <a:pt x="0" y="103002"/>
                </a:moveTo>
                <a:lnTo>
                  <a:pt x="0" y="103002"/>
                </a:lnTo>
                <a:cubicBezTo>
                  <a:pt x="19756" y="83246"/>
                  <a:pt x="40577" y="64502"/>
                  <a:pt x="59267" y="43735"/>
                </a:cubicBezTo>
                <a:cubicBezTo>
                  <a:pt x="66074" y="36172"/>
                  <a:pt x="68254" y="24692"/>
                  <a:pt x="76200" y="18335"/>
                </a:cubicBezTo>
                <a:cubicBezTo>
                  <a:pt x="83169" y="12760"/>
                  <a:pt x="92888" y="11804"/>
                  <a:pt x="101600" y="9868"/>
                </a:cubicBezTo>
                <a:cubicBezTo>
                  <a:pt x="168926" y="-5093"/>
                  <a:pt x="186898" y="1402"/>
                  <a:pt x="270933" y="1402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4707467" y="2751667"/>
            <a:ext cx="1016661" cy="173277"/>
          </a:xfrm>
          <a:custGeom>
            <a:avLst/>
            <a:gdLst>
              <a:gd name="connsiteX0" fmla="*/ 0 w 982133"/>
              <a:gd name="connsiteY0" fmla="*/ 143933 h 143933"/>
              <a:gd name="connsiteX1" fmla="*/ 270933 w 982133"/>
              <a:gd name="connsiteY1" fmla="*/ 93133 h 143933"/>
              <a:gd name="connsiteX2" fmla="*/ 668866 w 982133"/>
              <a:gd name="connsiteY2" fmla="*/ 76200 h 143933"/>
              <a:gd name="connsiteX3" fmla="*/ 982133 w 982133"/>
              <a:gd name="connsiteY3" fmla="*/ 33866 h 143933"/>
              <a:gd name="connsiteX4" fmla="*/ 965200 w 982133"/>
              <a:gd name="connsiteY4" fmla="*/ 0 h 1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2133" h="143933">
                <a:moveTo>
                  <a:pt x="0" y="143933"/>
                </a:moveTo>
                <a:lnTo>
                  <a:pt x="270933" y="93133"/>
                </a:lnTo>
                <a:lnTo>
                  <a:pt x="668866" y="76200"/>
                </a:lnTo>
                <a:lnTo>
                  <a:pt x="982133" y="33866"/>
                </a:lnTo>
                <a:lnTo>
                  <a:pt x="965200" y="0"/>
                </a:ln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4696084" y="2713897"/>
            <a:ext cx="2441634" cy="393370"/>
          </a:xfrm>
          <a:custGeom>
            <a:avLst/>
            <a:gdLst>
              <a:gd name="connsiteX0" fmla="*/ 28316 w 2441634"/>
              <a:gd name="connsiteY0" fmla="*/ 173236 h 393370"/>
              <a:gd name="connsiteX1" fmla="*/ 28316 w 2441634"/>
              <a:gd name="connsiteY1" fmla="*/ 173236 h 393370"/>
              <a:gd name="connsiteX2" fmla="*/ 96049 w 2441634"/>
              <a:gd name="connsiteY2" fmla="*/ 147836 h 393370"/>
              <a:gd name="connsiteX3" fmla="*/ 121449 w 2441634"/>
              <a:gd name="connsiteY3" fmla="*/ 139370 h 393370"/>
              <a:gd name="connsiteX4" fmla="*/ 256916 w 2441634"/>
              <a:gd name="connsiteY4" fmla="*/ 130903 h 393370"/>
              <a:gd name="connsiteX5" fmla="*/ 282316 w 2441634"/>
              <a:gd name="connsiteY5" fmla="*/ 113970 h 393370"/>
              <a:gd name="connsiteX6" fmla="*/ 299249 w 2441634"/>
              <a:gd name="connsiteY6" fmla="*/ 113970 h 393370"/>
              <a:gd name="connsiteX7" fmla="*/ 443183 w 2441634"/>
              <a:gd name="connsiteY7" fmla="*/ 88570 h 393370"/>
              <a:gd name="connsiteX8" fmla="*/ 714116 w 2441634"/>
              <a:gd name="connsiteY8" fmla="*/ 97036 h 393370"/>
              <a:gd name="connsiteX9" fmla="*/ 714116 w 2441634"/>
              <a:gd name="connsiteY9" fmla="*/ 97036 h 393370"/>
              <a:gd name="connsiteX10" fmla="*/ 781849 w 2441634"/>
              <a:gd name="connsiteY10" fmla="*/ 54703 h 393370"/>
              <a:gd name="connsiteX11" fmla="*/ 832649 w 2441634"/>
              <a:gd name="connsiteY11" fmla="*/ 37770 h 393370"/>
              <a:gd name="connsiteX12" fmla="*/ 1044316 w 2441634"/>
              <a:gd name="connsiteY12" fmla="*/ 71636 h 393370"/>
              <a:gd name="connsiteX13" fmla="*/ 1044316 w 2441634"/>
              <a:gd name="connsiteY13" fmla="*/ 88570 h 393370"/>
              <a:gd name="connsiteX14" fmla="*/ 1044316 w 2441634"/>
              <a:gd name="connsiteY14" fmla="*/ 88570 h 393370"/>
              <a:gd name="connsiteX15" fmla="*/ 1103583 w 2441634"/>
              <a:gd name="connsiteY15" fmla="*/ 46236 h 393370"/>
              <a:gd name="connsiteX16" fmla="*/ 1154383 w 2441634"/>
              <a:gd name="connsiteY16" fmla="*/ 37770 h 393370"/>
              <a:gd name="connsiteX17" fmla="*/ 1425316 w 2441634"/>
              <a:gd name="connsiteY17" fmla="*/ 20836 h 393370"/>
              <a:gd name="connsiteX18" fmla="*/ 1840183 w 2441634"/>
              <a:gd name="connsiteY18" fmla="*/ 12370 h 393370"/>
              <a:gd name="connsiteX19" fmla="*/ 1967183 w 2441634"/>
              <a:gd name="connsiteY19" fmla="*/ 12370 h 393370"/>
              <a:gd name="connsiteX20" fmla="*/ 2017983 w 2441634"/>
              <a:gd name="connsiteY20" fmla="*/ 29303 h 393370"/>
              <a:gd name="connsiteX21" fmla="*/ 2043383 w 2441634"/>
              <a:gd name="connsiteY21" fmla="*/ 37770 h 393370"/>
              <a:gd name="connsiteX22" fmla="*/ 2195783 w 2441634"/>
              <a:gd name="connsiteY22" fmla="*/ 46236 h 393370"/>
              <a:gd name="connsiteX23" fmla="*/ 2221183 w 2441634"/>
              <a:gd name="connsiteY23" fmla="*/ 54703 h 393370"/>
              <a:gd name="connsiteX24" fmla="*/ 2297383 w 2441634"/>
              <a:gd name="connsiteY24" fmla="*/ 46236 h 393370"/>
              <a:gd name="connsiteX25" fmla="*/ 2424383 w 2441634"/>
              <a:gd name="connsiteY25" fmla="*/ 105503 h 393370"/>
              <a:gd name="connsiteX26" fmla="*/ 2424383 w 2441634"/>
              <a:gd name="connsiteY26" fmla="*/ 173236 h 393370"/>
              <a:gd name="connsiteX27" fmla="*/ 2424383 w 2441634"/>
              <a:gd name="connsiteY27" fmla="*/ 173236 h 393370"/>
              <a:gd name="connsiteX28" fmla="*/ 2441316 w 2441634"/>
              <a:gd name="connsiteY28" fmla="*/ 249436 h 393370"/>
              <a:gd name="connsiteX29" fmla="*/ 2415916 w 2441634"/>
              <a:gd name="connsiteY29" fmla="*/ 257903 h 393370"/>
              <a:gd name="connsiteX30" fmla="*/ 2373583 w 2441634"/>
              <a:gd name="connsiteY30" fmla="*/ 266370 h 393370"/>
              <a:gd name="connsiteX31" fmla="*/ 2356649 w 2441634"/>
              <a:gd name="connsiteY31" fmla="*/ 283303 h 393370"/>
              <a:gd name="connsiteX32" fmla="*/ 2314316 w 2441634"/>
              <a:gd name="connsiteY32" fmla="*/ 325636 h 393370"/>
              <a:gd name="connsiteX33" fmla="*/ 1882516 w 2441634"/>
              <a:gd name="connsiteY33" fmla="*/ 334103 h 393370"/>
              <a:gd name="connsiteX34" fmla="*/ 1882516 w 2441634"/>
              <a:gd name="connsiteY34" fmla="*/ 334103 h 393370"/>
              <a:gd name="connsiteX35" fmla="*/ 1806316 w 2441634"/>
              <a:gd name="connsiteY35" fmla="*/ 351036 h 393370"/>
              <a:gd name="connsiteX36" fmla="*/ 1780916 w 2441634"/>
              <a:gd name="connsiteY36" fmla="*/ 367970 h 393370"/>
              <a:gd name="connsiteX37" fmla="*/ 1730116 w 2441634"/>
              <a:gd name="connsiteY37" fmla="*/ 376436 h 393370"/>
              <a:gd name="connsiteX38" fmla="*/ 1645449 w 2441634"/>
              <a:gd name="connsiteY38" fmla="*/ 384903 h 393370"/>
              <a:gd name="connsiteX39" fmla="*/ 1569249 w 2441634"/>
              <a:gd name="connsiteY39" fmla="*/ 393370 h 393370"/>
              <a:gd name="connsiteX40" fmla="*/ 1399916 w 2441634"/>
              <a:gd name="connsiteY40" fmla="*/ 376436 h 393370"/>
              <a:gd name="connsiteX41" fmla="*/ 1349116 w 2441634"/>
              <a:gd name="connsiteY41" fmla="*/ 342570 h 393370"/>
              <a:gd name="connsiteX42" fmla="*/ 1306783 w 2441634"/>
              <a:gd name="connsiteY42" fmla="*/ 334103 h 393370"/>
              <a:gd name="connsiteX43" fmla="*/ 1289849 w 2441634"/>
              <a:gd name="connsiteY43" fmla="*/ 317170 h 393370"/>
              <a:gd name="connsiteX44" fmla="*/ 1230583 w 2441634"/>
              <a:gd name="connsiteY44" fmla="*/ 300236 h 393370"/>
              <a:gd name="connsiteX45" fmla="*/ 1154383 w 2441634"/>
              <a:gd name="connsiteY45" fmla="*/ 308703 h 393370"/>
              <a:gd name="connsiteX46" fmla="*/ 1145916 w 2441634"/>
              <a:gd name="connsiteY46" fmla="*/ 342570 h 393370"/>
              <a:gd name="connsiteX47" fmla="*/ 663316 w 2441634"/>
              <a:gd name="connsiteY47" fmla="*/ 351036 h 393370"/>
              <a:gd name="connsiteX48" fmla="*/ 654849 w 2441634"/>
              <a:gd name="connsiteY48" fmla="*/ 351036 h 393370"/>
              <a:gd name="connsiteX49" fmla="*/ 383916 w 2441634"/>
              <a:gd name="connsiteY49" fmla="*/ 334103 h 393370"/>
              <a:gd name="connsiteX50" fmla="*/ 316183 w 2441634"/>
              <a:gd name="connsiteY50" fmla="*/ 325636 h 393370"/>
              <a:gd name="connsiteX51" fmla="*/ 273849 w 2441634"/>
              <a:gd name="connsiteY51" fmla="*/ 317170 h 393370"/>
              <a:gd name="connsiteX52" fmla="*/ 223049 w 2441634"/>
              <a:gd name="connsiteY52" fmla="*/ 308703 h 393370"/>
              <a:gd name="connsiteX53" fmla="*/ 197649 w 2441634"/>
              <a:gd name="connsiteY53" fmla="*/ 300236 h 393370"/>
              <a:gd name="connsiteX54" fmla="*/ 138383 w 2441634"/>
              <a:gd name="connsiteY54" fmla="*/ 283303 h 393370"/>
              <a:gd name="connsiteX55" fmla="*/ 96049 w 2441634"/>
              <a:gd name="connsiteY55" fmla="*/ 249436 h 393370"/>
              <a:gd name="connsiteX56" fmla="*/ 28316 w 2441634"/>
              <a:gd name="connsiteY56" fmla="*/ 240970 h 393370"/>
              <a:gd name="connsiteX57" fmla="*/ 28316 w 2441634"/>
              <a:gd name="connsiteY57" fmla="*/ 240970 h 393370"/>
              <a:gd name="connsiteX58" fmla="*/ 28316 w 2441634"/>
              <a:gd name="connsiteY58" fmla="*/ 164770 h 393370"/>
              <a:gd name="connsiteX59" fmla="*/ 28316 w 2441634"/>
              <a:gd name="connsiteY59" fmla="*/ 173236 h 393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441634" h="393370">
                <a:moveTo>
                  <a:pt x="28316" y="173236"/>
                </a:moveTo>
                <a:lnTo>
                  <a:pt x="28316" y="173236"/>
                </a:lnTo>
                <a:lnTo>
                  <a:pt x="96049" y="147836"/>
                </a:lnTo>
                <a:cubicBezTo>
                  <a:pt x="104436" y="144786"/>
                  <a:pt x="112573" y="140304"/>
                  <a:pt x="121449" y="139370"/>
                </a:cubicBezTo>
                <a:cubicBezTo>
                  <a:pt x="166444" y="134634"/>
                  <a:pt x="211760" y="133725"/>
                  <a:pt x="256916" y="130903"/>
                </a:cubicBezTo>
                <a:cubicBezTo>
                  <a:pt x="284993" y="121544"/>
                  <a:pt x="282316" y="131361"/>
                  <a:pt x="282316" y="113970"/>
                </a:cubicBezTo>
                <a:lnTo>
                  <a:pt x="299249" y="113970"/>
                </a:lnTo>
                <a:cubicBezTo>
                  <a:pt x="337492" y="105471"/>
                  <a:pt x="402247" y="88570"/>
                  <a:pt x="443183" y="88570"/>
                </a:cubicBezTo>
                <a:cubicBezTo>
                  <a:pt x="533538" y="88570"/>
                  <a:pt x="714116" y="97036"/>
                  <a:pt x="714116" y="97036"/>
                </a:cubicBezTo>
                <a:lnTo>
                  <a:pt x="714116" y="97036"/>
                </a:lnTo>
                <a:cubicBezTo>
                  <a:pt x="736694" y="82925"/>
                  <a:pt x="758035" y="66610"/>
                  <a:pt x="781849" y="54703"/>
                </a:cubicBezTo>
                <a:cubicBezTo>
                  <a:pt x="797814" y="46721"/>
                  <a:pt x="832649" y="37770"/>
                  <a:pt x="832649" y="37770"/>
                </a:cubicBezTo>
                <a:cubicBezTo>
                  <a:pt x="899856" y="40692"/>
                  <a:pt x="1012908" y="-6887"/>
                  <a:pt x="1044316" y="71636"/>
                </a:cubicBezTo>
                <a:cubicBezTo>
                  <a:pt x="1046412" y="76877"/>
                  <a:pt x="1044316" y="82925"/>
                  <a:pt x="1044316" y="88570"/>
                </a:cubicBezTo>
                <a:lnTo>
                  <a:pt x="1044316" y="88570"/>
                </a:lnTo>
                <a:cubicBezTo>
                  <a:pt x="1064072" y="74459"/>
                  <a:pt x="1081540" y="56410"/>
                  <a:pt x="1103583" y="46236"/>
                </a:cubicBezTo>
                <a:cubicBezTo>
                  <a:pt x="1119170" y="39042"/>
                  <a:pt x="1137367" y="40039"/>
                  <a:pt x="1154383" y="37770"/>
                </a:cubicBezTo>
                <a:cubicBezTo>
                  <a:pt x="1252641" y="24669"/>
                  <a:pt x="1313143" y="23952"/>
                  <a:pt x="1425316" y="20836"/>
                </a:cubicBezTo>
                <a:lnTo>
                  <a:pt x="1840183" y="12370"/>
                </a:lnTo>
                <a:cubicBezTo>
                  <a:pt x="1892987" y="-5232"/>
                  <a:pt x="1875104" y="-2977"/>
                  <a:pt x="1967183" y="12370"/>
                </a:cubicBezTo>
                <a:cubicBezTo>
                  <a:pt x="1984789" y="15304"/>
                  <a:pt x="2001050" y="23659"/>
                  <a:pt x="2017983" y="29303"/>
                </a:cubicBezTo>
                <a:cubicBezTo>
                  <a:pt x="2026450" y="32125"/>
                  <a:pt x="2034472" y="37275"/>
                  <a:pt x="2043383" y="37770"/>
                </a:cubicBezTo>
                <a:lnTo>
                  <a:pt x="2195783" y="46236"/>
                </a:lnTo>
                <a:cubicBezTo>
                  <a:pt x="2204250" y="49058"/>
                  <a:pt x="2212573" y="57051"/>
                  <a:pt x="2221183" y="54703"/>
                </a:cubicBezTo>
                <a:cubicBezTo>
                  <a:pt x="2302157" y="32619"/>
                  <a:pt x="2279074" y="-8688"/>
                  <a:pt x="2297383" y="46236"/>
                </a:cubicBezTo>
                <a:cubicBezTo>
                  <a:pt x="2318631" y="173734"/>
                  <a:pt x="2274257" y="8994"/>
                  <a:pt x="2424383" y="105503"/>
                </a:cubicBezTo>
                <a:cubicBezTo>
                  <a:pt x="2443375" y="117712"/>
                  <a:pt x="2424383" y="150658"/>
                  <a:pt x="2424383" y="173236"/>
                </a:cubicBezTo>
                <a:lnTo>
                  <a:pt x="2424383" y="173236"/>
                </a:lnTo>
                <a:cubicBezTo>
                  <a:pt x="2430027" y="198636"/>
                  <a:pt x="2443905" y="223546"/>
                  <a:pt x="2441316" y="249436"/>
                </a:cubicBezTo>
                <a:cubicBezTo>
                  <a:pt x="2440428" y="258316"/>
                  <a:pt x="2424574" y="255738"/>
                  <a:pt x="2415916" y="257903"/>
                </a:cubicBezTo>
                <a:cubicBezTo>
                  <a:pt x="2401955" y="261393"/>
                  <a:pt x="2387694" y="263548"/>
                  <a:pt x="2373583" y="266370"/>
                </a:cubicBezTo>
                <a:cubicBezTo>
                  <a:pt x="2367938" y="272014"/>
                  <a:pt x="2361636" y="277070"/>
                  <a:pt x="2356649" y="283303"/>
                </a:cubicBezTo>
                <a:cubicBezTo>
                  <a:pt x="2345359" y="297415"/>
                  <a:pt x="2336895" y="322814"/>
                  <a:pt x="2314316" y="325636"/>
                </a:cubicBezTo>
                <a:cubicBezTo>
                  <a:pt x="2214361" y="338130"/>
                  <a:pt x="1964089" y="334103"/>
                  <a:pt x="1882516" y="334103"/>
                </a:cubicBezTo>
                <a:lnTo>
                  <a:pt x="1882516" y="334103"/>
                </a:lnTo>
                <a:cubicBezTo>
                  <a:pt x="1857116" y="339747"/>
                  <a:pt x="1831000" y="342808"/>
                  <a:pt x="1806316" y="351036"/>
                </a:cubicBezTo>
                <a:cubicBezTo>
                  <a:pt x="1796662" y="354254"/>
                  <a:pt x="1790570" y="364752"/>
                  <a:pt x="1780916" y="367970"/>
                </a:cubicBezTo>
                <a:cubicBezTo>
                  <a:pt x="1764630" y="373399"/>
                  <a:pt x="1747150" y="374307"/>
                  <a:pt x="1730116" y="376436"/>
                </a:cubicBezTo>
                <a:cubicBezTo>
                  <a:pt x="1701972" y="379954"/>
                  <a:pt x="1673656" y="381934"/>
                  <a:pt x="1645449" y="384903"/>
                </a:cubicBezTo>
                <a:lnTo>
                  <a:pt x="1569249" y="393370"/>
                </a:lnTo>
                <a:cubicBezTo>
                  <a:pt x="1512805" y="387725"/>
                  <a:pt x="1456165" y="383773"/>
                  <a:pt x="1399916" y="376436"/>
                </a:cubicBezTo>
                <a:cubicBezTo>
                  <a:pt x="1351359" y="370102"/>
                  <a:pt x="1396655" y="366340"/>
                  <a:pt x="1349116" y="342570"/>
                </a:cubicBezTo>
                <a:cubicBezTo>
                  <a:pt x="1336245" y="336134"/>
                  <a:pt x="1320894" y="336925"/>
                  <a:pt x="1306783" y="334103"/>
                </a:cubicBezTo>
                <a:cubicBezTo>
                  <a:pt x="1301138" y="328459"/>
                  <a:pt x="1296694" y="321277"/>
                  <a:pt x="1289849" y="317170"/>
                </a:cubicBezTo>
                <a:cubicBezTo>
                  <a:pt x="1281173" y="311964"/>
                  <a:pt x="1236910" y="301818"/>
                  <a:pt x="1230583" y="300236"/>
                </a:cubicBezTo>
                <a:cubicBezTo>
                  <a:pt x="1205183" y="303058"/>
                  <a:pt x="1177241" y="297274"/>
                  <a:pt x="1154383" y="308703"/>
                </a:cubicBezTo>
                <a:cubicBezTo>
                  <a:pt x="1143975" y="313907"/>
                  <a:pt x="1157509" y="341571"/>
                  <a:pt x="1145916" y="342570"/>
                </a:cubicBezTo>
                <a:cubicBezTo>
                  <a:pt x="985619" y="356389"/>
                  <a:pt x="663316" y="351036"/>
                  <a:pt x="663316" y="351036"/>
                </a:cubicBezTo>
                <a:lnTo>
                  <a:pt x="654849" y="351036"/>
                </a:lnTo>
                <a:cubicBezTo>
                  <a:pt x="518054" y="344522"/>
                  <a:pt x="498237" y="346137"/>
                  <a:pt x="383916" y="334103"/>
                </a:cubicBezTo>
                <a:cubicBezTo>
                  <a:pt x="361288" y="331721"/>
                  <a:pt x="338672" y="329096"/>
                  <a:pt x="316183" y="325636"/>
                </a:cubicBezTo>
                <a:cubicBezTo>
                  <a:pt x="301960" y="323448"/>
                  <a:pt x="288008" y="319744"/>
                  <a:pt x="273849" y="317170"/>
                </a:cubicBezTo>
                <a:cubicBezTo>
                  <a:pt x="256959" y="314099"/>
                  <a:pt x="239807" y="312427"/>
                  <a:pt x="223049" y="308703"/>
                </a:cubicBezTo>
                <a:cubicBezTo>
                  <a:pt x="214337" y="306767"/>
                  <a:pt x="206230" y="302688"/>
                  <a:pt x="197649" y="300236"/>
                </a:cubicBezTo>
                <a:cubicBezTo>
                  <a:pt x="123231" y="278974"/>
                  <a:pt x="199284" y="303604"/>
                  <a:pt x="138383" y="283303"/>
                </a:cubicBezTo>
                <a:cubicBezTo>
                  <a:pt x="121093" y="257369"/>
                  <a:pt x="127073" y="255077"/>
                  <a:pt x="96049" y="249436"/>
                </a:cubicBezTo>
                <a:cubicBezTo>
                  <a:pt x="73663" y="245366"/>
                  <a:pt x="28316" y="240970"/>
                  <a:pt x="28316" y="240970"/>
                </a:cubicBezTo>
                <a:lnTo>
                  <a:pt x="28316" y="240970"/>
                </a:lnTo>
                <a:cubicBezTo>
                  <a:pt x="5849" y="181056"/>
                  <a:pt x="-22205" y="174874"/>
                  <a:pt x="28316" y="164770"/>
                </a:cubicBezTo>
                <a:cubicBezTo>
                  <a:pt x="33851" y="163663"/>
                  <a:pt x="39605" y="164770"/>
                  <a:pt x="28316" y="173236"/>
                </a:cubicBezTo>
                <a:close/>
              </a:path>
            </a:pathLst>
          </a:custGeom>
          <a:solidFill>
            <a:schemeClr val="accent5">
              <a:lumMod val="50000"/>
              <a:alpha val="71000"/>
            </a:schemeClr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776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el 1"/>
          <p:cNvSpPr txBox="1">
            <a:spLocks/>
          </p:cNvSpPr>
          <p:nvPr/>
        </p:nvSpPr>
        <p:spPr bwMode="auto">
          <a:xfrm>
            <a:off x="26988" y="5732463"/>
            <a:ext cx="62007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de-DE" sz="2000" b="0" kern="0" dirty="0">
                <a:solidFill>
                  <a:schemeClr val="tx2"/>
                </a:solidFill>
                <a:latin typeface="Arial"/>
                <a:ea typeface="+mj-ea"/>
                <a:cs typeface="Arial"/>
              </a:rPr>
              <a:t>Beispiel: TAG Massivsulfidfeld am Mittelatlantischen Rücken</a:t>
            </a:r>
          </a:p>
        </p:txBody>
      </p:sp>
      <p:pic>
        <p:nvPicPr>
          <p:cNvPr id="2969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74625" y="1125538"/>
            <a:ext cx="5938838" cy="466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2"/>
          <p:cNvSpPr txBox="1">
            <a:spLocks noChangeArrowheads="1"/>
          </p:cNvSpPr>
          <p:nvPr/>
        </p:nvSpPr>
        <p:spPr bwMode="auto">
          <a:xfrm>
            <a:off x="2514600" y="304800"/>
            <a:ext cx="4114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err="1">
                <a:solidFill>
                  <a:srgbClr val="000090"/>
                </a:solidFill>
                <a:latin typeface="Arial"/>
                <a:cs typeface="Arial"/>
              </a:rPr>
              <a:t>Hydrothermale</a:t>
            </a:r>
            <a:r>
              <a:rPr lang="en-US" sz="32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000090"/>
                </a:solidFill>
                <a:latin typeface="Arial"/>
                <a:cs typeface="Arial"/>
              </a:rPr>
              <a:t>Erze</a:t>
            </a:r>
            <a:endParaRPr lang="en-US" sz="32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7652" name="Textfeld 7"/>
          <p:cNvSpPr txBox="1">
            <a:spLocks noChangeArrowheads="1"/>
          </p:cNvSpPr>
          <p:nvPr/>
        </p:nvSpPr>
        <p:spPr bwMode="auto">
          <a:xfrm>
            <a:off x="6227763" y="1412875"/>
            <a:ext cx="2916237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2000" b="0" dirty="0">
                <a:cs typeface="Arial" charset="0"/>
              </a:rPr>
              <a:t>Im Gegensatz zu Manganknollen- und Mangankrusten-Vorkommen haben Massivsulfidlagerstätten eine kleine Oberfläche und erstrecken sich in die dritte </a:t>
            </a:r>
            <a:r>
              <a:rPr lang="de-DE" sz="2000" b="0" dirty="0" smtClean="0">
                <a:cs typeface="Arial" charset="0"/>
              </a:rPr>
              <a:t>Dimension!</a:t>
            </a:r>
          </a:p>
          <a:p>
            <a:endParaRPr lang="de-DE" sz="2000" b="0" dirty="0">
              <a:cs typeface="Arial" charset="0"/>
            </a:endParaRPr>
          </a:p>
          <a:p>
            <a:r>
              <a:rPr lang="de-DE" sz="2000" b="0" dirty="0">
                <a:solidFill>
                  <a:srgbClr val="000090"/>
                </a:solidFill>
                <a:cs typeface="Arial" charset="0"/>
                <a:sym typeface="Wingdings" charset="0"/>
              </a:rPr>
              <a:t> Erkundung und Abbau in die Tiefe</a:t>
            </a:r>
            <a:endParaRPr lang="de-DE" sz="2000" b="0" dirty="0">
              <a:solidFill>
                <a:srgbClr val="000090"/>
              </a:solidFill>
              <a:cs typeface="Arial" charset="0"/>
            </a:endParaRPr>
          </a:p>
          <a:p>
            <a:endParaRPr lang="de-DE" sz="2000" b="0" dirty="0" smtClean="0">
              <a:cs typeface="Arial" charset="0"/>
            </a:endParaRPr>
          </a:p>
          <a:p>
            <a:r>
              <a:rPr lang="de-DE" sz="2000" dirty="0" smtClean="0">
                <a:cs typeface="Arial" charset="0"/>
              </a:rPr>
              <a:t>Größe </a:t>
            </a:r>
            <a:r>
              <a:rPr lang="de-DE" sz="2000" dirty="0">
                <a:cs typeface="Arial" charset="0"/>
              </a:rPr>
              <a:t>dieser Lagerstätten</a:t>
            </a:r>
            <a:r>
              <a:rPr lang="de-DE" sz="2000" dirty="0" smtClean="0">
                <a:cs typeface="Arial" charset="0"/>
              </a:rPr>
              <a:t> nur </a:t>
            </a:r>
            <a:r>
              <a:rPr lang="de-DE" sz="2000" dirty="0">
                <a:cs typeface="Arial" charset="0"/>
              </a:rPr>
              <a:t>wenig bekannt!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21"/>
          <p:cNvSpPr>
            <a:spLocks noChangeArrowheads="1"/>
          </p:cNvSpPr>
          <p:nvPr/>
        </p:nvSpPr>
        <p:spPr bwMode="auto">
          <a:xfrm>
            <a:off x="242888" y="152400"/>
            <a:ext cx="864711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2800" dirty="0" err="1" smtClean="0">
                <a:solidFill>
                  <a:srgbClr val="000090"/>
                </a:solidFill>
                <a:latin typeface="Arial"/>
                <a:cs typeface="Arial"/>
              </a:rPr>
              <a:t>Vorkommen</a:t>
            </a:r>
            <a:r>
              <a:rPr lang="en-US" sz="2800" dirty="0" smtClean="0">
                <a:solidFill>
                  <a:srgbClr val="000090"/>
                </a:solidFill>
                <a:latin typeface="Arial"/>
                <a:cs typeface="Arial"/>
              </a:rPr>
              <a:t> von </a:t>
            </a:r>
            <a:r>
              <a:rPr lang="en-US" sz="2800" dirty="0" err="1" smtClean="0">
                <a:solidFill>
                  <a:srgbClr val="000090"/>
                </a:solidFill>
                <a:latin typeface="Arial"/>
                <a:cs typeface="Arial"/>
              </a:rPr>
              <a:t>Hydrothermalfeldern</a:t>
            </a:r>
            <a:r>
              <a:rPr lang="en-US" sz="2800" dirty="0" smtClean="0">
                <a:solidFill>
                  <a:srgbClr val="000090"/>
                </a:solidFill>
                <a:latin typeface="Arial"/>
                <a:cs typeface="Arial"/>
              </a:rPr>
              <a:t> und </a:t>
            </a:r>
            <a:r>
              <a:rPr lang="en-US" sz="2800" dirty="0" err="1" smtClean="0">
                <a:solidFill>
                  <a:srgbClr val="000090"/>
                </a:solidFill>
                <a:latin typeface="Arial"/>
                <a:cs typeface="Arial"/>
              </a:rPr>
              <a:t>Massivsulfid-Erzen</a:t>
            </a:r>
            <a:endParaRPr lang="en-US" sz="28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31747" name="Picture 124" descr="Screen shot 2012-04-17 at 12.31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854075"/>
            <a:ext cx="9144000" cy="600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52400" y="152400"/>
            <a:ext cx="5334000" cy="685800"/>
          </a:xfrm>
        </p:spPr>
        <p:txBody>
          <a:bodyPr/>
          <a:lstStyle/>
          <a:p>
            <a:r>
              <a:rPr lang="en-US" sz="3200" b="1" dirty="0" err="1" smtClean="0">
                <a:solidFill>
                  <a:srgbClr val="000090"/>
                </a:solidFill>
                <a:cs typeface="Arial" charset="0"/>
              </a:rPr>
              <a:t>Abbautechnik</a:t>
            </a:r>
            <a:r>
              <a:rPr lang="en-US" sz="3200" b="1" dirty="0" smtClean="0">
                <a:solidFill>
                  <a:srgbClr val="000090"/>
                </a:solidFill>
                <a:cs typeface="Arial" charset="0"/>
              </a:rPr>
              <a:t> und </a:t>
            </a:r>
            <a:r>
              <a:rPr lang="en-US" sz="3200" b="1" dirty="0" err="1" smtClean="0">
                <a:solidFill>
                  <a:srgbClr val="000090"/>
                </a:solidFill>
                <a:cs typeface="Arial" charset="0"/>
              </a:rPr>
              <a:t>Umweltfolgen</a:t>
            </a:r>
            <a:endParaRPr lang="en-US" sz="3200" b="1" dirty="0">
              <a:solidFill>
                <a:srgbClr val="000090"/>
              </a:solidFill>
              <a:cs typeface="Arial" charset="0"/>
            </a:endParaRPr>
          </a:p>
        </p:txBody>
      </p:sp>
      <p:sp>
        <p:nvSpPr>
          <p:cNvPr id="10" name="AutoShape 4" descr="Schleswig-Holstein Landesflagge"/>
          <p:cNvSpPr>
            <a:spLocks noChangeAspect="1" noChangeArrowheads="1"/>
          </p:cNvSpPr>
          <p:nvPr/>
        </p:nvSpPr>
        <p:spPr bwMode="auto">
          <a:xfrm>
            <a:off x="3019425" y="2085975"/>
            <a:ext cx="2803525" cy="1400175"/>
          </a:xfrm>
          <a:prstGeom prst="rect">
            <a:avLst/>
          </a:prstGeom>
          <a:noFill/>
        </p:spPr>
        <p:txBody>
          <a:bodyPr/>
          <a:lstStyle/>
          <a:p>
            <a:pPr algn="ctr" eaLnBrk="0" hangingPunct="0">
              <a:spcBef>
                <a:spcPct val="50000"/>
              </a:spcBef>
              <a:buClr>
                <a:srgbClr val="003399"/>
              </a:buClr>
              <a:buFont typeface="Wingdings" pitchFamily="2" charset="2"/>
              <a:buNone/>
              <a:defRPr/>
            </a:pPr>
            <a:endParaRPr lang="de-DE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1" name="AutoShape 5" descr="Schleswig-Holstein Landesflagge"/>
          <p:cNvSpPr>
            <a:spLocks noChangeAspect="1" noChangeArrowheads="1"/>
          </p:cNvSpPr>
          <p:nvPr/>
        </p:nvSpPr>
        <p:spPr bwMode="auto">
          <a:xfrm>
            <a:off x="3033713" y="2024063"/>
            <a:ext cx="2803525" cy="1401762"/>
          </a:xfrm>
          <a:prstGeom prst="rect">
            <a:avLst/>
          </a:prstGeom>
          <a:noFill/>
        </p:spPr>
        <p:txBody>
          <a:bodyPr/>
          <a:lstStyle/>
          <a:p>
            <a:pPr algn="ctr" eaLnBrk="0" hangingPunct="0">
              <a:spcBef>
                <a:spcPct val="50000"/>
              </a:spcBef>
              <a:buClr>
                <a:srgbClr val="003399"/>
              </a:buClr>
              <a:buFont typeface="Wingdings" pitchFamily="2" charset="2"/>
              <a:buNone/>
              <a:defRPr/>
            </a:pPr>
            <a:endParaRPr lang="de-DE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2" name="Textfeld 1"/>
          <p:cNvSpPr txBox="1">
            <a:spLocks noChangeArrowheads="1"/>
          </p:cNvSpPr>
          <p:nvPr/>
        </p:nvSpPr>
        <p:spPr bwMode="auto">
          <a:xfrm>
            <a:off x="6035675" y="441007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>
              <a:ea typeface="Arial" charset="0"/>
              <a:cs typeface="Arial" charset="0"/>
            </a:endParaRP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152400" y="1143000"/>
            <a:ext cx="5067672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66700" indent="-266700" defTabSz="457200" eaLnBrk="0" hangingPunct="0">
              <a:lnSpc>
                <a:spcPct val="110000"/>
              </a:lnSpc>
              <a:spcBef>
                <a:spcPts val="1200"/>
              </a:spcBef>
              <a:buFont typeface="Wingdings" charset="2"/>
              <a:buChar char="§"/>
            </a:pPr>
            <a:r>
              <a:rPr lang="de-DE" sz="2000" b="0" dirty="0" smtClean="0">
                <a:ea typeface="Comic Sans MS" charset="0"/>
                <a:cs typeface="Comic Sans MS" charset="0"/>
              </a:rPr>
              <a:t>Große </a:t>
            </a:r>
            <a:r>
              <a:rPr lang="de-DE" sz="2000" b="0" dirty="0">
                <a:ea typeface="Comic Sans MS" charset="0"/>
                <a:cs typeface="Comic Sans MS" charset="0"/>
              </a:rPr>
              <a:t>technische Herausforderung für das Arbeiten in mehreren 1000 Meter Wassertiefe </a:t>
            </a:r>
          </a:p>
          <a:p>
            <a:pPr marL="266700" indent="-266700" defTabSz="457200" eaLnBrk="0" hangingPunct="0">
              <a:lnSpc>
                <a:spcPct val="110000"/>
              </a:lnSpc>
              <a:spcBef>
                <a:spcPts val="1200"/>
              </a:spcBef>
              <a:buFont typeface="Wingdings" charset="2"/>
              <a:buChar char="§"/>
            </a:pPr>
            <a:r>
              <a:rPr lang="de-DE" sz="2000" b="0" dirty="0">
                <a:ea typeface="Comic Sans MS" charset="0"/>
                <a:cs typeface="Comic Sans MS" charset="0"/>
              </a:rPr>
              <a:t>Die Größe</a:t>
            </a:r>
            <a:r>
              <a:rPr lang="de-DE" sz="2000" b="0" dirty="0" smtClean="0">
                <a:ea typeface="Comic Sans MS" charset="0"/>
                <a:cs typeface="Comic Sans MS" charset="0"/>
              </a:rPr>
              <a:t> hydrothermaler </a:t>
            </a:r>
            <a:r>
              <a:rPr lang="de-DE" sz="2000" dirty="0" smtClean="0">
                <a:ea typeface="Comic Sans MS" charset="0"/>
                <a:cs typeface="Comic Sans MS" charset="0"/>
              </a:rPr>
              <a:t>L</a:t>
            </a:r>
            <a:r>
              <a:rPr lang="de-DE" sz="2000" b="0" dirty="0" smtClean="0">
                <a:ea typeface="Comic Sans MS" charset="0"/>
                <a:cs typeface="Comic Sans MS" charset="0"/>
              </a:rPr>
              <a:t>agerstätten (Schwarze Raucher) ist </a:t>
            </a:r>
            <a:r>
              <a:rPr lang="de-DE" sz="2000" b="0" dirty="0">
                <a:ea typeface="Comic Sans MS" charset="0"/>
                <a:cs typeface="Comic Sans MS" charset="0"/>
              </a:rPr>
              <a:t>weitgehend unbekannt.</a:t>
            </a:r>
            <a:endParaRPr lang="de-DE" sz="2000" b="0" dirty="0" smtClean="0">
              <a:ea typeface="Comic Sans MS" charset="0"/>
              <a:cs typeface="Comic Sans MS" charset="0"/>
            </a:endParaRPr>
          </a:p>
          <a:p>
            <a:pPr marL="266700" indent="-266700" defTabSz="457200" eaLnBrk="0" hangingPunct="0">
              <a:lnSpc>
                <a:spcPct val="110000"/>
              </a:lnSpc>
              <a:spcBef>
                <a:spcPts val="1200"/>
              </a:spcBef>
              <a:buFont typeface="Wingdings" charset="2"/>
              <a:buChar char="§"/>
            </a:pPr>
            <a:r>
              <a:rPr lang="de-DE" sz="2000" b="0" dirty="0" smtClean="0">
                <a:ea typeface="Comic Sans MS" charset="0"/>
                <a:cs typeface="Comic Sans MS" charset="0"/>
              </a:rPr>
              <a:t>Mehrstufiges Abbauverfahren mit Ablösen und Zerkleinern am Meeresboden und Transport an die Oberfläche</a:t>
            </a:r>
          </a:p>
          <a:p>
            <a:pPr marL="266700" indent="-266700" defTabSz="457200" eaLnBrk="0" hangingPunct="0">
              <a:lnSpc>
                <a:spcPct val="110000"/>
              </a:lnSpc>
              <a:spcBef>
                <a:spcPts val="1200"/>
              </a:spcBef>
              <a:buFont typeface="Wingdings" charset="2"/>
              <a:buChar char="§"/>
            </a:pPr>
            <a:r>
              <a:rPr lang="de-DE" sz="2000" b="0" dirty="0" smtClean="0">
                <a:ea typeface="Comic Sans MS" charset="0"/>
                <a:cs typeface="Comic Sans MS" charset="0"/>
              </a:rPr>
              <a:t>Aufbereitung der Erze an Land</a:t>
            </a:r>
            <a:endParaRPr lang="de-DE" sz="2000" b="0" dirty="0">
              <a:ea typeface="Comic Sans MS" charset="0"/>
              <a:cs typeface="Comic Sans MS" charset="0"/>
            </a:endParaRPr>
          </a:p>
        </p:txBody>
      </p:sp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0" y="6021288"/>
            <a:ext cx="533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b="0" i="1" dirty="0" err="1">
                <a:solidFill>
                  <a:srgbClr val="262728"/>
                </a:solidFill>
              </a:rPr>
              <a:t>Meeresboden-Fördersystem</a:t>
            </a:r>
            <a:r>
              <a:rPr lang="en-US" sz="1600" b="0" i="1" dirty="0">
                <a:solidFill>
                  <a:srgbClr val="262728"/>
                </a:solidFill>
              </a:rPr>
              <a:t> </a:t>
            </a:r>
            <a:r>
              <a:rPr lang="en-US" sz="1600" b="0" i="1" dirty="0" err="1">
                <a:solidFill>
                  <a:srgbClr val="262728"/>
                </a:solidFill>
              </a:rPr>
              <a:t>der</a:t>
            </a:r>
            <a:r>
              <a:rPr lang="en-US" sz="1600" b="0" i="1" dirty="0">
                <a:solidFill>
                  <a:srgbClr val="262728"/>
                </a:solidFill>
              </a:rPr>
              <a:t> </a:t>
            </a:r>
            <a:r>
              <a:rPr lang="en-US" sz="1600" b="0" i="1" dirty="0" err="1">
                <a:solidFill>
                  <a:srgbClr val="262728"/>
                </a:solidFill>
              </a:rPr>
              <a:t>Fa</a:t>
            </a:r>
            <a:r>
              <a:rPr lang="en-US" sz="1600" b="0" i="1" dirty="0">
                <a:solidFill>
                  <a:srgbClr val="262728"/>
                </a:solidFill>
              </a:rPr>
              <a:t>. Nautilus Minerals </a:t>
            </a:r>
            <a:r>
              <a:rPr lang="en-US" sz="1600" b="0" i="1" dirty="0" err="1">
                <a:solidFill>
                  <a:srgbClr val="262728"/>
                </a:solidFill>
              </a:rPr>
              <a:t>für</a:t>
            </a:r>
            <a:r>
              <a:rPr lang="en-US" sz="1600" b="0" i="1" dirty="0">
                <a:solidFill>
                  <a:srgbClr val="262728"/>
                </a:solidFill>
              </a:rPr>
              <a:t> den </a:t>
            </a:r>
            <a:r>
              <a:rPr lang="en-US" sz="1600" b="0" i="1" dirty="0" err="1">
                <a:solidFill>
                  <a:srgbClr val="262728"/>
                </a:solidFill>
              </a:rPr>
              <a:t>Abbau</a:t>
            </a:r>
            <a:r>
              <a:rPr lang="en-US" sz="1600" b="0" i="1" dirty="0">
                <a:solidFill>
                  <a:srgbClr val="262728"/>
                </a:solidFill>
              </a:rPr>
              <a:t> von </a:t>
            </a:r>
            <a:r>
              <a:rPr lang="en-US" sz="1600" b="0" i="1" dirty="0" err="1">
                <a:solidFill>
                  <a:srgbClr val="262728"/>
                </a:solidFill>
              </a:rPr>
              <a:t>marinen</a:t>
            </a:r>
            <a:r>
              <a:rPr lang="en-US" sz="1600" b="0" i="1" dirty="0">
                <a:solidFill>
                  <a:srgbClr val="262728"/>
                </a:solidFill>
              </a:rPr>
              <a:t> </a:t>
            </a:r>
            <a:r>
              <a:rPr lang="en-US" sz="1600" b="0" i="1" dirty="0" err="1" smtClean="0">
                <a:solidFill>
                  <a:srgbClr val="262728"/>
                </a:solidFill>
              </a:rPr>
              <a:t>Massivsulfiden</a:t>
            </a:r>
            <a:endParaRPr lang="en-US" sz="1600" b="0" i="1" dirty="0" smtClean="0">
              <a:solidFill>
                <a:srgbClr val="262728"/>
              </a:solidFill>
            </a:endParaRPr>
          </a:p>
          <a:p>
            <a:pPr algn="r"/>
            <a:r>
              <a:rPr lang="en-US" sz="1600" i="1" dirty="0">
                <a:solidFill>
                  <a:srgbClr val="262728"/>
                </a:solidFill>
              </a:rPr>
              <a:t>http://</a:t>
            </a:r>
            <a:r>
              <a:rPr lang="en-US" sz="1600" i="1" dirty="0" err="1">
                <a:solidFill>
                  <a:srgbClr val="262728"/>
                </a:solidFill>
              </a:rPr>
              <a:t>www.nautilusminerals.com</a:t>
            </a:r>
            <a:r>
              <a:rPr lang="en-US" sz="1600" i="1" dirty="0">
                <a:solidFill>
                  <a:srgbClr val="262728"/>
                </a:solidFill>
              </a:rPr>
              <a:t>/</a:t>
            </a:r>
            <a:endParaRPr lang="en-US" sz="1600" b="0" i="1" dirty="0">
              <a:solidFill>
                <a:srgbClr val="262728"/>
              </a:solidFill>
            </a:endParaRPr>
          </a:p>
        </p:txBody>
      </p:sp>
      <p:pic>
        <p:nvPicPr>
          <p:cNvPr id="16" name="Picture 15" descr="SOLWARA-img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5736298" y="0"/>
            <a:ext cx="340770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5"/>
          <p:cNvSpPr>
            <a:spLocks noChangeArrowheads="1"/>
          </p:cNvSpPr>
          <p:nvPr/>
        </p:nvSpPr>
        <p:spPr bwMode="auto">
          <a:xfrm>
            <a:off x="304800" y="152400"/>
            <a:ext cx="8382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dirty="0" err="1" smtClean="0">
                <a:solidFill>
                  <a:srgbClr val="000090"/>
                </a:solidFill>
                <a:cs typeface="Arial" charset="0"/>
              </a:rPr>
              <a:t>Abbautechnik</a:t>
            </a:r>
            <a:r>
              <a:rPr lang="en-US" sz="3200" dirty="0" smtClean="0">
                <a:solidFill>
                  <a:srgbClr val="000090"/>
                </a:solidFill>
                <a:cs typeface="Arial" charset="0"/>
              </a:rPr>
              <a:t> und </a:t>
            </a:r>
            <a:r>
              <a:rPr lang="en-US" sz="3200" dirty="0" err="1" smtClean="0">
                <a:solidFill>
                  <a:srgbClr val="000090"/>
                </a:solidFill>
                <a:cs typeface="Arial" charset="0"/>
              </a:rPr>
              <a:t>Umweltfolgen</a:t>
            </a:r>
            <a:endParaRPr lang="en-US" sz="3200" dirty="0">
              <a:solidFill>
                <a:srgbClr val="000090"/>
              </a:solidFill>
              <a:cs typeface="Arial" charset="0"/>
            </a:endParaRPr>
          </a:p>
        </p:txBody>
      </p:sp>
      <p:sp>
        <p:nvSpPr>
          <p:cNvPr id="60419" name="Text Box 7"/>
          <p:cNvSpPr txBox="1">
            <a:spLocks noChangeArrowheads="1"/>
          </p:cNvSpPr>
          <p:nvPr/>
        </p:nvSpPr>
        <p:spPr bwMode="auto">
          <a:xfrm>
            <a:off x="179388" y="1196975"/>
            <a:ext cx="8305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0">
                <a:cs typeface="Arial" charset="0"/>
              </a:rPr>
              <a:t>Die Umweltfolgen werden in starkem Maße von der eingesetzten Technologie abhängen; diese ist noch nicht endgültig bekannt.</a:t>
            </a:r>
          </a:p>
        </p:txBody>
      </p:sp>
      <p:sp>
        <p:nvSpPr>
          <p:cNvPr id="60420" name="Content Placeholder 2"/>
          <p:cNvSpPr txBox="1">
            <a:spLocks/>
          </p:cNvSpPr>
          <p:nvPr/>
        </p:nvSpPr>
        <p:spPr bwMode="auto">
          <a:xfrm>
            <a:off x="284163" y="5732463"/>
            <a:ext cx="352901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800"/>
              <a:t>Koreanische Pilotanlage des selbst-fahrenden Crawlers „MineRo“ </a:t>
            </a:r>
            <a:r>
              <a:rPr lang="de-DE" sz="1800" b="0"/>
              <a:t>(Hong, 2010) </a:t>
            </a:r>
            <a:endParaRPr lang="en-AU" sz="1800" b="0">
              <a:cs typeface="Arial" charset="0"/>
            </a:endParaRPr>
          </a:p>
        </p:txBody>
      </p:sp>
      <p:sp>
        <p:nvSpPr>
          <p:cNvPr id="60421" name="Content Placeholder 2"/>
          <p:cNvSpPr txBox="1">
            <a:spLocks/>
          </p:cNvSpPr>
          <p:nvPr/>
        </p:nvSpPr>
        <p:spPr bwMode="auto">
          <a:xfrm>
            <a:off x="4067175" y="2997200"/>
            <a:ext cx="44973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800" dirty="0"/>
              <a:t>Konzeptvorschlag der Fa. </a:t>
            </a:r>
            <a:r>
              <a:rPr lang="de-DE" sz="1800" dirty="0" err="1"/>
              <a:t>Aker</a:t>
            </a:r>
            <a:r>
              <a:rPr lang="de-DE" sz="1800" dirty="0"/>
              <a:t> Wirth zu einem </a:t>
            </a:r>
            <a:r>
              <a:rPr lang="de-DE" sz="1800" dirty="0" err="1"/>
              <a:t>selbstfahrenden</a:t>
            </a:r>
            <a:r>
              <a:rPr lang="de-DE" sz="1800" dirty="0"/>
              <a:t> Kollektor </a:t>
            </a:r>
            <a:r>
              <a:rPr lang="de-DE" sz="1800" b="0" dirty="0"/>
              <a:t>(</a:t>
            </a:r>
            <a:r>
              <a:rPr lang="de-DE" sz="1800" b="0" dirty="0" err="1"/>
              <a:t>Kümpel</a:t>
            </a:r>
            <a:r>
              <a:rPr lang="de-DE" sz="1800" b="0" dirty="0"/>
              <a:t> et al, </a:t>
            </a:r>
            <a:r>
              <a:rPr lang="de-DE" sz="1800" b="0" dirty="0" smtClean="0"/>
              <a:t>2012) </a:t>
            </a:r>
            <a:endParaRPr lang="en-AU" sz="1800" b="0" dirty="0">
              <a:cs typeface="Arial" charset="0"/>
            </a:endParaRPr>
          </a:p>
        </p:txBody>
      </p:sp>
      <p:pic>
        <p:nvPicPr>
          <p:cNvPr id="604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14288" y="2132013"/>
            <a:ext cx="382746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933825"/>
            <a:ext cx="4946650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04800" y="152401"/>
            <a:ext cx="8077200" cy="533400"/>
          </a:xfrm>
        </p:spPr>
        <p:txBody>
          <a:bodyPr/>
          <a:lstStyle/>
          <a:p>
            <a:r>
              <a:rPr lang="en-US" sz="3600" b="1" dirty="0" err="1" smtClean="0">
                <a:solidFill>
                  <a:srgbClr val="000090"/>
                </a:solidFill>
              </a:rPr>
              <a:t>Der</a:t>
            </a:r>
            <a:r>
              <a:rPr lang="en-US" sz="3600" b="1" dirty="0" smtClean="0">
                <a:solidFill>
                  <a:srgbClr val="000090"/>
                </a:solidFill>
              </a:rPr>
              <a:t> </a:t>
            </a:r>
            <a:r>
              <a:rPr lang="en-US" sz="3600" b="1" dirty="0" err="1" smtClean="0">
                <a:solidFill>
                  <a:srgbClr val="000090"/>
                </a:solidFill>
              </a:rPr>
              <a:t>steigende</a:t>
            </a:r>
            <a:r>
              <a:rPr lang="en-US" sz="3600" b="1" dirty="0" smtClean="0">
                <a:solidFill>
                  <a:srgbClr val="000090"/>
                </a:solidFill>
              </a:rPr>
              <a:t> </a:t>
            </a:r>
            <a:r>
              <a:rPr lang="en-US" sz="3600" b="1" dirty="0" err="1" smtClean="0">
                <a:solidFill>
                  <a:srgbClr val="000090"/>
                </a:solidFill>
              </a:rPr>
              <a:t>Bedarf</a:t>
            </a:r>
            <a:r>
              <a:rPr lang="en-US" sz="3600" b="1" dirty="0" smtClean="0">
                <a:solidFill>
                  <a:srgbClr val="000090"/>
                </a:solidFill>
              </a:rPr>
              <a:t> an </a:t>
            </a:r>
            <a:r>
              <a:rPr lang="en-US" sz="3600" b="1" dirty="0" err="1" smtClean="0">
                <a:solidFill>
                  <a:srgbClr val="000090"/>
                </a:solidFill>
              </a:rPr>
              <a:t>Rohstoffen</a:t>
            </a:r>
            <a:endParaRPr lang="en-US" sz="3600" b="1" dirty="0">
              <a:solidFill>
                <a:srgbClr val="000090"/>
              </a:solidFill>
            </a:endParaRPr>
          </a:p>
        </p:txBody>
      </p:sp>
      <p:pic>
        <p:nvPicPr>
          <p:cNvPr id="6" name="Picture 5" descr="Figure 1_Ore Geo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84125" y="770177"/>
            <a:ext cx="5402275" cy="6087823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580112" y="838200"/>
            <a:ext cx="3505200" cy="5909311"/>
          </a:xfrm>
          <a:prstGeom prst="rect">
            <a:avLst/>
          </a:prstGeom>
          <a:solidFill>
            <a:srgbClr val="D5D9E3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1800" b="1" dirty="0" smtClean="0">
                <a:ea typeface="Arial" charset="0"/>
                <a:cs typeface="Arial" charset="0"/>
              </a:rPr>
              <a:t>Wertmetalle in Zukunfts-Technologien:</a:t>
            </a:r>
          </a:p>
          <a:p>
            <a:pPr marL="176213" indent="-176213" eaLnBrk="0" hangingPunct="0">
              <a:spcBef>
                <a:spcPct val="50000"/>
              </a:spcBef>
              <a:buFont typeface="Wingdings" charset="2"/>
              <a:buChar char="Ø"/>
            </a:pPr>
            <a:r>
              <a:rPr lang="de-DE" sz="1800" dirty="0" smtClean="0">
                <a:ea typeface="Arial" charset="0"/>
                <a:cs typeface="Arial" charset="0"/>
              </a:rPr>
              <a:t>Mobiltelefone </a:t>
            </a:r>
            <a:r>
              <a:rPr lang="de-DE" sz="1800" dirty="0" smtClean="0">
                <a:solidFill>
                  <a:srgbClr val="008000"/>
                </a:solidFill>
                <a:ea typeface="Arial" charset="0"/>
                <a:cs typeface="Arial" charset="0"/>
              </a:rPr>
              <a:t>(Seltene Erden, Tantal aus dem Konfliktmineral </a:t>
            </a:r>
            <a:r>
              <a:rPr lang="de-DE" sz="1800" dirty="0" err="1" smtClean="0">
                <a:solidFill>
                  <a:srgbClr val="008000"/>
                </a:solidFill>
                <a:ea typeface="Arial" charset="0"/>
                <a:cs typeface="Arial" charset="0"/>
              </a:rPr>
              <a:t>Coltan</a:t>
            </a:r>
            <a:r>
              <a:rPr lang="de-DE" sz="1800" dirty="0" smtClean="0">
                <a:solidFill>
                  <a:srgbClr val="008000"/>
                </a:solidFill>
                <a:ea typeface="Arial" charset="0"/>
                <a:cs typeface="Arial" charset="0"/>
              </a:rPr>
              <a:t>; bis zu 40 Metalle!)</a:t>
            </a:r>
          </a:p>
          <a:p>
            <a:pPr marL="176213" indent="-176213" eaLnBrk="0" hangingPunct="0">
              <a:spcBef>
                <a:spcPct val="50000"/>
              </a:spcBef>
              <a:buFont typeface="Wingdings" charset="2"/>
              <a:buChar char="Ø"/>
            </a:pPr>
            <a:r>
              <a:rPr lang="de-DE" sz="1800" dirty="0" smtClean="0">
                <a:ea typeface="Arial" charset="0"/>
                <a:cs typeface="Arial" charset="0"/>
              </a:rPr>
              <a:t>Computer </a:t>
            </a:r>
            <a:r>
              <a:rPr lang="de-DE" sz="1800" dirty="0" smtClean="0">
                <a:solidFill>
                  <a:srgbClr val="008000"/>
                </a:solidFill>
                <a:ea typeface="Arial" charset="0"/>
                <a:cs typeface="Arial" charset="0"/>
              </a:rPr>
              <a:t>(Indium in Displays </a:t>
            </a:r>
            <a:r>
              <a:rPr lang="de-DE" sz="1800" dirty="0" err="1" smtClean="0">
                <a:solidFill>
                  <a:srgbClr val="008000"/>
                </a:solidFill>
                <a:ea typeface="Arial" charset="0"/>
                <a:cs typeface="Arial" charset="0"/>
              </a:rPr>
              <a:t>u.a</a:t>
            </a:r>
            <a:r>
              <a:rPr lang="de-DE" sz="1800" dirty="0" smtClean="0">
                <a:solidFill>
                  <a:srgbClr val="008000"/>
                </a:solidFill>
                <a:ea typeface="Arial" charset="0"/>
                <a:cs typeface="Arial" charset="0"/>
              </a:rPr>
              <a:t>.)</a:t>
            </a:r>
          </a:p>
          <a:p>
            <a:pPr marL="176213" indent="-176213" eaLnBrk="0" hangingPunct="0">
              <a:spcBef>
                <a:spcPct val="50000"/>
              </a:spcBef>
              <a:buFont typeface="Wingdings" charset="2"/>
              <a:buChar char="Ø"/>
            </a:pPr>
            <a:r>
              <a:rPr lang="de-DE" sz="1800" dirty="0" smtClean="0">
                <a:ea typeface="Arial" charset="0"/>
                <a:cs typeface="Arial" charset="0"/>
              </a:rPr>
              <a:t>Windturbinen </a:t>
            </a:r>
            <a:r>
              <a:rPr lang="de-DE" sz="1800" dirty="0" smtClean="0">
                <a:solidFill>
                  <a:srgbClr val="008000"/>
                </a:solidFill>
                <a:ea typeface="Arial" charset="0"/>
                <a:cs typeface="Arial" charset="0"/>
              </a:rPr>
              <a:t>(ca. 1,5t Kupfer pro MW oder Magnete </a:t>
            </a:r>
            <a:r>
              <a:rPr lang="de-DE" sz="1800" dirty="0" smtClean="0">
                <a:solidFill>
                  <a:srgbClr val="008000"/>
                </a:solidFill>
                <a:ea typeface="Arial" charset="0"/>
                <a:cs typeface="Arial" charset="0"/>
              </a:rPr>
              <a:t>mit bis</a:t>
            </a:r>
            <a:r>
              <a:rPr lang="de-DE" sz="1800" dirty="0" smtClean="0">
                <a:solidFill>
                  <a:srgbClr val="008000"/>
                </a:solidFill>
                <a:ea typeface="Arial" charset="0"/>
                <a:cs typeface="Arial" charset="0"/>
              </a:rPr>
              <a:t> 300 </a:t>
            </a:r>
            <a:r>
              <a:rPr lang="de-DE" sz="1800" dirty="0" smtClean="0">
                <a:solidFill>
                  <a:srgbClr val="008000"/>
                </a:solidFill>
                <a:ea typeface="Arial" charset="0"/>
                <a:cs typeface="Arial" charset="0"/>
              </a:rPr>
              <a:t>kg Neodym)</a:t>
            </a:r>
          </a:p>
          <a:p>
            <a:pPr marL="176213" indent="-176213" eaLnBrk="0" hangingPunct="0">
              <a:spcBef>
                <a:spcPct val="50000"/>
              </a:spcBef>
              <a:buFont typeface="Wingdings" charset="2"/>
              <a:buChar char="Ø"/>
            </a:pPr>
            <a:r>
              <a:rPr lang="de-DE" sz="1800" dirty="0" smtClean="0">
                <a:ea typeface="Arial" charset="0"/>
                <a:cs typeface="Arial" charset="0"/>
              </a:rPr>
              <a:t>Hybrid-Autos </a:t>
            </a:r>
            <a:r>
              <a:rPr lang="de-DE" sz="1800" dirty="0" smtClean="0">
                <a:solidFill>
                  <a:srgbClr val="008000"/>
                </a:solidFill>
                <a:ea typeface="Arial" charset="0"/>
                <a:cs typeface="Arial" charset="0"/>
              </a:rPr>
              <a:t>(Seltene Erden) </a:t>
            </a:r>
          </a:p>
          <a:p>
            <a:pPr marL="176213" indent="-176213" eaLnBrk="0" hangingPunct="0">
              <a:spcBef>
                <a:spcPct val="50000"/>
              </a:spcBef>
              <a:buFont typeface="Wingdings" charset="2"/>
              <a:buChar char="Ø"/>
            </a:pPr>
            <a:r>
              <a:rPr lang="de-DE" sz="1800" dirty="0" smtClean="0">
                <a:ea typeface="Arial" charset="0"/>
                <a:cs typeface="Arial" charset="0"/>
              </a:rPr>
              <a:t>Katalysatoren </a:t>
            </a:r>
            <a:r>
              <a:rPr lang="de-DE" sz="1800" dirty="0" smtClean="0">
                <a:solidFill>
                  <a:srgbClr val="008000"/>
                </a:solidFill>
                <a:ea typeface="Arial" charset="0"/>
                <a:cs typeface="Arial" charset="0"/>
              </a:rPr>
              <a:t>(Platin, Palladium) </a:t>
            </a:r>
          </a:p>
          <a:p>
            <a:pPr marL="176213" indent="-176213" eaLnBrk="0" hangingPunct="0">
              <a:spcBef>
                <a:spcPct val="50000"/>
              </a:spcBef>
              <a:buFont typeface="Wingdings" charset="2"/>
              <a:buChar char="Ø"/>
            </a:pPr>
            <a:r>
              <a:rPr lang="de-DE" sz="1800" dirty="0" smtClean="0">
                <a:ea typeface="Arial" charset="0"/>
                <a:cs typeface="Arial" charset="0"/>
              </a:rPr>
              <a:t>Photovoltaik </a:t>
            </a:r>
            <a:r>
              <a:rPr lang="de-DE" sz="1800" dirty="0" smtClean="0">
                <a:solidFill>
                  <a:srgbClr val="008000"/>
                </a:solidFill>
                <a:ea typeface="Arial" charset="0"/>
                <a:cs typeface="Arial" charset="0"/>
              </a:rPr>
              <a:t>(Gallium, Selen)</a:t>
            </a:r>
            <a:r>
              <a:rPr lang="de-DE" sz="1800" dirty="0" smtClean="0">
                <a:solidFill>
                  <a:srgbClr val="008000"/>
                </a:solidFill>
                <a:ea typeface="Arial" charset="0"/>
                <a:cs typeface="Arial" charset="0"/>
              </a:rPr>
              <a:t> </a:t>
            </a:r>
            <a:endParaRPr lang="de-DE" sz="1800" dirty="0" smtClean="0">
              <a:solidFill>
                <a:srgbClr val="008000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5069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feld 5"/>
          <p:cNvSpPr txBox="1">
            <a:spLocks noChangeArrowheads="1"/>
          </p:cNvSpPr>
          <p:nvPr/>
        </p:nvSpPr>
        <p:spPr bwMode="auto">
          <a:xfrm>
            <a:off x="468313" y="6484938"/>
            <a:ext cx="84248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000" i="1">
                <a:solidFill>
                  <a:srgbClr val="000000"/>
                </a:solidFill>
              </a:rPr>
              <a:t>Quelle: Dr. Charles L. Morgan, Planning Solutions Inc. Honolulu/USA: Potential Environmental Impact of Seabed Mining</a:t>
            </a:r>
            <a:r>
              <a:rPr lang="en-US" sz="1000" i="1">
                <a:solidFill>
                  <a:srgbClr val="000000"/>
                </a:solidFill>
              </a:rPr>
              <a:t>, International Workshop on Environmental Management Needs for Exploration and Exploitation of Deep Seabed Minerals, Fiji Islands, 2011</a:t>
            </a:r>
            <a:endParaRPr lang="de-DE" sz="1000" i="1">
              <a:solidFill>
                <a:srgbClr val="000000"/>
              </a:solidFill>
            </a:endParaRP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25538"/>
            <a:ext cx="8851900" cy="540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411413" y="1341438"/>
            <a:ext cx="6588125" cy="5257800"/>
            <a:chOff x="2411413" y="1341438"/>
            <a:chExt cx="6588125" cy="5257800"/>
          </a:xfrm>
        </p:grpSpPr>
        <p:sp>
          <p:nvSpPr>
            <p:cNvPr id="45062" name="Textfeld 4"/>
            <p:cNvSpPr txBox="1">
              <a:spLocks noChangeArrowheads="1"/>
            </p:cNvSpPr>
            <p:nvPr/>
          </p:nvSpPr>
          <p:spPr bwMode="auto">
            <a:xfrm>
              <a:off x="2916238" y="5300663"/>
              <a:ext cx="5976937" cy="1298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4161750" indent="-24161750" defTabSz="96837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285750" indent="-285750" defTabSz="96837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lvl="1">
                <a:spcBef>
                  <a:spcPct val="30000"/>
                </a:spcBef>
                <a:buClr>
                  <a:srgbClr val="05385E"/>
                </a:buClr>
                <a:buFont typeface="Wingdings" charset="0"/>
                <a:buChar char="Ø"/>
              </a:pPr>
              <a:r>
                <a:rPr lang="de-DE" sz="1600">
                  <a:solidFill>
                    <a:srgbClr val="326296"/>
                  </a:solidFill>
                </a:rPr>
                <a:t>Direkte und indirekte Zerstörung des Meeresbodens</a:t>
              </a:r>
            </a:p>
            <a:p>
              <a:pPr lvl="1">
                <a:spcBef>
                  <a:spcPct val="30000"/>
                </a:spcBef>
                <a:buClr>
                  <a:srgbClr val="05385E"/>
                </a:buClr>
                <a:buFont typeface="Wingdings" charset="0"/>
                <a:buChar char="Ø"/>
              </a:pPr>
              <a:r>
                <a:rPr lang="de-DE" sz="1600">
                  <a:solidFill>
                    <a:srgbClr val="326296"/>
                  </a:solidFill>
                </a:rPr>
                <a:t>Lärm-Emission</a:t>
              </a:r>
            </a:p>
            <a:p>
              <a:pPr lvl="1">
                <a:spcBef>
                  <a:spcPct val="30000"/>
                </a:spcBef>
                <a:buClr>
                  <a:srgbClr val="05385E"/>
                </a:buClr>
                <a:buFont typeface="Wingdings" charset="0"/>
                <a:buChar char="Ø"/>
              </a:pPr>
              <a:r>
                <a:rPr lang="de-DE" sz="1600">
                  <a:solidFill>
                    <a:srgbClr val="326296"/>
                  </a:solidFill>
                </a:rPr>
                <a:t>Veränderung des Nahrungsangebotes</a:t>
              </a:r>
            </a:p>
            <a:p>
              <a:pPr lvl="1">
                <a:spcBef>
                  <a:spcPct val="30000"/>
                </a:spcBef>
                <a:buClr>
                  <a:srgbClr val="05385E"/>
                </a:buClr>
                <a:buFont typeface="Wingdings" charset="0"/>
                <a:buChar char="Ø"/>
              </a:pPr>
              <a:r>
                <a:rPr lang="de-DE" sz="1600">
                  <a:solidFill>
                    <a:srgbClr val="326296"/>
                  </a:solidFill>
                </a:rPr>
                <a:t>Störung der benthischen Lebewelt (Sedimentwolke, etc.)</a:t>
              </a:r>
            </a:p>
          </p:txBody>
        </p:sp>
        <p:sp>
          <p:nvSpPr>
            <p:cNvPr id="45063" name="Textfeld 7"/>
            <p:cNvSpPr txBox="1">
              <a:spLocks noChangeArrowheads="1"/>
            </p:cNvSpPr>
            <p:nvPr/>
          </p:nvSpPr>
          <p:spPr bwMode="auto">
            <a:xfrm>
              <a:off x="3851275" y="3860800"/>
              <a:ext cx="4775200" cy="1298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24161750" indent="-24161750" defTabSz="96837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285750" indent="-285750" defTabSz="96837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lvl="1">
                <a:spcBef>
                  <a:spcPct val="30000"/>
                </a:spcBef>
                <a:buClr>
                  <a:srgbClr val="05385E"/>
                </a:buClr>
                <a:buFont typeface="Wingdings" charset="0"/>
                <a:buChar char="Ø"/>
              </a:pPr>
              <a:r>
                <a:rPr lang="de-DE" sz="1600">
                  <a:solidFill>
                    <a:srgbClr val="00B0F0"/>
                  </a:solidFill>
                </a:rPr>
                <a:t> </a:t>
              </a:r>
              <a:r>
                <a:rPr lang="de-DE" sz="1600">
                  <a:solidFill>
                    <a:srgbClr val="326296"/>
                  </a:solidFill>
                </a:rPr>
                <a:t>Ausbreitung von Schadstoffen</a:t>
              </a:r>
            </a:p>
            <a:p>
              <a:pPr lvl="1">
                <a:spcBef>
                  <a:spcPct val="30000"/>
                </a:spcBef>
                <a:buClr>
                  <a:srgbClr val="05385E"/>
                </a:buClr>
                <a:buFont typeface="Wingdings" charset="0"/>
                <a:buChar char="Ø"/>
              </a:pPr>
              <a:r>
                <a:rPr lang="de-DE" sz="1600">
                  <a:solidFill>
                    <a:srgbClr val="326296"/>
                  </a:solidFill>
                </a:rPr>
                <a:t> Ggfs. auch Schadstoffe im Mittelwasser</a:t>
              </a:r>
            </a:p>
            <a:p>
              <a:pPr lvl="1">
                <a:spcBef>
                  <a:spcPct val="30000"/>
                </a:spcBef>
                <a:buClr>
                  <a:srgbClr val="05385E"/>
                </a:buClr>
              </a:pPr>
              <a:r>
                <a:rPr lang="de-DE" sz="1600">
                  <a:solidFill>
                    <a:srgbClr val="326296"/>
                  </a:solidFill>
                </a:rPr>
                <a:t>        (Rückführung von Tailings)</a:t>
              </a:r>
            </a:p>
            <a:p>
              <a:pPr lvl="1">
                <a:spcBef>
                  <a:spcPct val="30000"/>
                </a:spcBef>
                <a:buClr>
                  <a:srgbClr val="05385E"/>
                </a:buClr>
                <a:buFont typeface="Wingdings" charset="0"/>
                <a:buChar char="Ø"/>
              </a:pPr>
              <a:r>
                <a:rPr lang="de-DE" sz="1600">
                  <a:solidFill>
                    <a:srgbClr val="326296"/>
                  </a:solidFill>
                </a:rPr>
                <a:t> Störungen der Lebewelt in der Wassersäule</a:t>
              </a:r>
            </a:p>
          </p:txBody>
        </p:sp>
        <p:sp>
          <p:nvSpPr>
            <p:cNvPr id="45064" name="Textfeld 8"/>
            <p:cNvSpPr txBox="1">
              <a:spLocks noChangeArrowheads="1"/>
            </p:cNvSpPr>
            <p:nvPr/>
          </p:nvSpPr>
          <p:spPr bwMode="auto">
            <a:xfrm>
              <a:off x="6588125" y="2708275"/>
              <a:ext cx="2411413" cy="1323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eaLnBrk="1" hangingPunct="1">
                <a:buFont typeface="Wingdings" charset="0"/>
                <a:buChar char="Ø"/>
              </a:pPr>
              <a:r>
                <a:rPr lang="de-DE" sz="1600">
                  <a:solidFill>
                    <a:srgbClr val="326296"/>
                  </a:solidFill>
                </a:rPr>
                <a:t>Einleitung von     Aufbereitungs-    rückständen in küstennahe     Gewässer </a:t>
              </a:r>
            </a:p>
          </p:txBody>
        </p:sp>
        <p:sp>
          <p:nvSpPr>
            <p:cNvPr id="45065" name="Textfeld 9"/>
            <p:cNvSpPr txBox="1">
              <a:spLocks noChangeArrowheads="1"/>
            </p:cNvSpPr>
            <p:nvPr/>
          </p:nvSpPr>
          <p:spPr bwMode="auto">
            <a:xfrm>
              <a:off x="2411413" y="1341438"/>
              <a:ext cx="3744912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4161750" indent="-24161750" defTabSz="96837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285750" indent="-285750" defTabSz="96837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lvl="1">
                <a:lnSpc>
                  <a:spcPct val="110000"/>
                </a:lnSpc>
                <a:spcBef>
                  <a:spcPct val="30000"/>
                </a:spcBef>
                <a:buClr>
                  <a:srgbClr val="05385E"/>
                </a:buClr>
                <a:buFont typeface="Wingdings" charset="0"/>
                <a:buChar char="Ø"/>
              </a:pPr>
              <a:r>
                <a:rPr lang="de-DE" sz="1600">
                  <a:solidFill>
                    <a:srgbClr val="326296"/>
                  </a:solidFill>
                </a:rPr>
                <a:t>Freisetzung von Schadstoffen in die Oberfläche durch Unfälle</a:t>
              </a:r>
            </a:p>
          </p:txBody>
        </p:sp>
      </p:grpSp>
      <p:sp>
        <p:nvSpPr>
          <p:cNvPr id="45061" name="Rectangle 121"/>
          <p:cNvSpPr txBox="1">
            <a:spLocks noChangeArrowheads="1"/>
          </p:cNvSpPr>
          <p:nvPr/>
        </p:nvSpPr>
        <p:spPr bwMode="auto">
          <a:xfrm>
            <a:off x="539750" y="150813"/>
            <a:ext cx="7777163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 err="1" smtClean="0">
                <a:solidFill>
                  <a:srgbClr val="000090"/>
                </a:solidFill>
                <a:cs typeface="Arial" charset="0"/>
              </a:rPr>
              <a:t>Abbautechnik</a:t>
            </a:r>
            <a:r>
              <a:rPr lang="en-US" sz="3200" dirty="0" smtClean="0">
                <a:solidFill>
                  <a:srgbClr val="000090"/>
                </a:solidFill>
                <a:cs typeface="Arial" charset="0"/>
              </a:rPr>
              <a:t> und </a:t>
            </a:r>
            <a:r>
              <a:rPr lang="en-US" sz="3200" dirty="0" err="1" smtClean="0">
                <a:solidFill>
                  <a:srgbClr val="000090"/>
                </a:solidFill>
                <a:cs typeface="Arial" charset="0"/>
              </a:rPr>
              <a:t>Umweltfolgen</a:t>
            </a:r>
            <a:endParaRPr lang="en-US" sz="3200" dirty="0">
              <a:solidFill>
                <a:srgbClr val="00009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 txBox="1">
            <a:spLocks noChangeArrowheads="1"/>
          </p:cNvSpPr>
          <p:nvPr/>
        </p:nvSpPr>
        <p:spPr bwMode="auto">
          <a:xfrm>
            <a:off x="179388" y="115888"/>
            <a:ext cx="896461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err="1">
                <a:solidFill>
                  <a:srgbClr val="000090"/>
                </a:solidFill>
                <a:latin typeface="Arial"/>
                <a:cs typeface="Arial"/>
              </a:rPr>
              <a:t>Ökologische</a:t>
            </a:r>
            <a:r>
              <a:rPr lang="en-US" sz="2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90"/>
                </a:solidFill>
                <a:latin typeface="Arial"/>
                <a:cs typeface="Arial"/>
              </a:rPr>
              <a:t>Dimensionen</a:t>
            </a:r>
            <a:r>
              <a:rPr lang="en-US" sz="2800" dirty="0">
                <a:solidFill>
                  <a:srgbClr val="000090"/>
                </a:solidFill>
                <a:latin typeface="Arial"/>
                <a:cs typeface="Arial"/>
              </a:rPr>
              <a:t> von </a:t>
            </a:r>
            <a:r>
              <a:rPr lang="en-US" sz="2800" dirty="0" err="1">
                <a:solidFill>
                  <a:srgbClr val="000090"/>
                </a:solidFill>
                <a:latin typeface="Arial"/>
                <a:cs typeface="Arial"/>
              </a:rPr>
              <a:t>Tiefseebergbau</a:t>
            </a:r>
            <a:r>
              <a:rPr lang="en-US" sz="2800" dirty="0">
                <a:solidFill>
                  <a:srgbClr val="000090"/>
                </a:solidFill>
                <a:latin typeface="Arial"/>
                <a:cs typeface="Arial"/>
              </a:rPr>
              <a:t>:</a:t>
            </a:r>
          </a:p>
          <a:p>
            <a:pPr algn="ctr" eaLnBrk="1" hangingPunct="1"/>
            <a:r>
              <a:rPr lang="en-US" sz="2800" dirty="0" err="1">
                <a:solidFill>
                  <a:srgbClr val="000090"/>
                </a:solidFill>
                <a:latin typeface="Arial"/>
                <a:cs typeface="Arial"/>
              </a:rPr>
              <a:t>Einfluss</a:t>
            </a:r>
            <a:r>
              <a:rPr lang="en-US" sz="2800" dirty="0">
                <a:solidFill>
                  <a:srgbClr val="000090"/>
                </a:solidFill>
                <a:latin typeface="Arial"/>
                <a:cs typeface="Arial"/>
              </a:rPr>
              <a:t> auf die </a:t>
            </a:r>
            <a:r>
              <a:rPr lang="en-US" sz="2800" dirty="0" err="1">
                <a:solidFill>
                  <a:srgbClr val="000090"/>
                </a:solidFill>
                <a:latin typeface="Arial"/>
                <a:cs typeface="Arial"/>
              </a:rPr>
              <a:t>Lebewelt</a:t>
            </a:r>
            <a:endParaRPr lang="en-US" sz="28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41987" name="TextBox 2"/>
          <p:cNvSpPr txBox="1">
            <a:spLocks noChangeArrowheads="1"/>
          </p:cNvSpPr>
          <p:nvPr/>
        </p:nvSpPr>
        <p:spPr bwMode="auto">
          <a:xfrm>
            <a:off x="468313" y="1066800"/>
            <a:ext cx="8135937" cy="208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600"/>
              </a:lnSpc>
            </a:pPr>
            <a:r>
              <a:rPr lang="de-DE" sz="2000" dirty="0" smtClean="0"/>
              <a:t>Manganknollen:</a:t>
            </a:r>
          </a:p>
          <a:p>
            <a:pPr marL="182563" indent="-182563" eaLnBrk="1" hangingPunct="1">
              <a:lnSpc>
                <a:spcPts val="2600"/>
              </a:lnSpc>
              <a:buFont typeface="Arial" charset="0"/>
              <a:buChar char="•"/>
            </a:pPr>
            <a:r>
              <a:rPr lang="de-DE" sz="2000" b="0" dirty="0" smtClean="0"/>
              <a:t>Geringe Dichte, hohe </a:t>
            </a:r>
            <a:r>
              <a:rPr lang="de-DE" sz="2000" b="0" dirty="0" err="1" smtClean="0"/>
              <a:t>Diversität</a:t>
            </a:r>
            <a:endParaRPr lang="de-DE" sz="2000" b="0" dirty="0" smtClean="0"/>
          </a:p>
          <a:p>
            <a:pPr marL="182563" indent="-182563" eaLnBrk="1" hangingPunct="1">
              <a:lnSpc>
                <a:spcPts val="2600"/>
              </a:lnSpc>
              <a:buFont typeface="Arial" charset="0"/>
              <a:buChar char="•"/>
            </a:pPr>
            <a:r>
              <a:rPr lang="de-DE" sz="2000" b="0" dirty="0" smtClean="0"/>
              <a:t>Große flächige Verbreitung</a:t>
            </a:r>
          </a:p>
          <a:p>
            <a:pPr marL="182563" indent="-182563" eaLnBrk="1" hangingPunct="1">
              <a:lnSpc>
                <a:spcPts val="2600"/>
              </a:lnSpc>
              <a:buFont typeface="Arial" charset="0"/>
              <a:buChar char="•"/>
            </a:pPr>
            <a:r>
              <a:rPr lang="de-DE" sz="2000" b="0" dirty="0" smtClean="0"/>
              <a:t>Mobile und </a:t>
            </a:r>
            <a:r>
              <a:rPr lang="de-DE" sz="2000" b="0" dirty="0" err="1" smtClean="0"/>
              <a:t>sessile</a:t>
            </a:r>
            <a:r>
              <a:rPr lang="de-DE" sz="2000" b="0" dirty="0" smtClean="0"/>
              <a:t> (fest sitzende) Organismen</a:t>
            </a:r>
          </a:p>
          <a:p>
            <a:pPr marL="182563" indent="-182563" eaLnBrk="1" hangingPunct="1">
              <a:lnSpc>
                <a:spcPts val="2600"/>
              </a:lnSpc>
              <a:buFont typeface="Arial" charset="0"/>
              <a:buChar char="•"/>
            </a:pPr>
            <a:r>
              <a:rPr lang="de-DE" sz="2000" b="0" dirty="0" smtClean="0"/>
              <a:t>Geringe Stoffumsatzraten</a:t>
            </a:r>
          </a:p>
          <a:p>
            <a:pPr marL="182563" indent="-182563" eaLnBrk="1" hangingPunct="1">
              <a:lnSpc>
                <a:spcPts val="2600"/>
              </a:lnSpc>
              <a:buFont typeface="Arial" charset="0"/>
              <a:buChar char="•"/>
            </a:pPr>
            <a:r>
              <a:rPr lang="de-DE" sz="2000" b="0" dirty="0" smtClean="0"/>
              <a:t>Knollenabbau entfernt Substrat und zerstört Oberflächensediment</a:t>
            </a:r>
            <a:endParaRPr lang="de-DE" sz="2000" b="0" dirty="0"/>
          </a:p>
        </p:txBody>
      </p:sp>
      <p:pic>
        <p:nvPicPr>
          <p:cNvPr id="41988" name="Picture 7" descr="t1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627438"/>
            <a:ext cx="2879725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89" name="Group 7"/>
          <p:cNvGrpSpPr>
            <a:grpSpLocks/>
          </p:cNvGrpSpPr>
          <p:nvPr/>
        </p:nvGrpSpPr>
        <p:grpSpPr bwMode="auto">
          <a:xfrm>
            <a:off x="539750" y="3644900"/>
            <a:ext cx="3033713" cy="2971800"/>
            <a:chOff x="611560" y="4005065"/>
            <a:chExt cx="2592288" cy="2612032"/>
          </a:xfrm>
        </p:grpSpPr>
        <p:pic>
          <p:nvPicPr>
            <p:cNvPr id="41990" name="Picture 3" descr="Screen shot 2015-05-26 at 11.16.22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4005065"/>
              <a:ext cx="2592288" cy="2609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1" name="TextBox 6"/>
            <p:cNvSpPr txBox="1">
              <a:spLocks noChangeArrowheads="1"/>
            </p:cNvSpPr>
            <p:nvPr/>
          </p:nvSpPr>
          <p:spPr bwMode="auto">
            <a:xfrm>
              <a:off x="611560" y="6309320"/>
              <a:ext cx="15121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Foto: BGR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33400" y="3124200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0" dirty="0" smtClean="0">
                <a:solidFill>
                  <a:srgbClr val="FF0000"/>
                </a:solidFill>
                <a:sym typeface="Wingdings" charset="0"/>
              </a:rPr>
              <a:t> Auswirkungen von Abbau großflächig und langfristig?</a:t>
            </a:r>
            <a:endParaRPr lang="de-DE" b="0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 txBox="1">
            <a:spLocks noChangeArrowheads="1"/>
          </p:cNvSpPr>
          <p:nvPr/>
        </p:nvSpPr>
        <p:spPr bwMode="auto">
          <a:xfrm>
            <a:off x="179388" y="115888"/>
            <a:ext cx="896461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err="1" smtClean="0">
                <a:solidFill>
                  <a:srgbClr val="000090"/>
                </a:solidFill>
                <a:latin typeface="Arial"/>
                <a:cs typeface="Arial"/>
              </a:rPr>
              <a:t>Ökologische</a:t>
            </a:r>
            <a:r>
              <a:rPr lang="en-US" sz="28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800" dirty="0" err="1" smtClean="0">
                <a:solidFill>
                  <a:srgbClr val="000090"/>
                </a:solidFill>
                <a:latin typeface="Arial"/>
                <a:cs typeface="Arial"/>
              </a:rPr>
              <a:t>Dimensionen</a:t>
            </a:r>
            <a:r>
              <a:rPr lang="en-US" sz="2800" dirty="0" smtClean="0">
                <a:solidFill>
                  <a:srgbClr val="000090"/>
                </a:solidFill>
                <a:latin typeface="Arial"/>
                <a:cs typeface="Arial"/>
              </a:rPr>
              <a:t> von </a:t>
            </a:r>
            <a:r>
              <a:rPr lang="en-US" sz="2800" dirty="0" err="1" smtClean="0">
                <a:solidFill>
                  <a:srgbClr val="000090"/>
                </a:solidFill>
                <a:latin typeface="Arial"/>
                <a:cs typeface="Arial"/>
              </a:rPr>
              <a:t>Tiefseebergbau</a:t>
            </a:r>
            <a:r>
              <a:rPr lang="en-US" sz="2800" dirty="0" smtClean="0">
                <a:solidFill>
                  <a:srgbClr val="000090"/>
                </a:solidFill>
                <a:latin typeface="Arial"/>
                <a:cs typeface="Arial"/>
              </a:rPr>
              <a:t>:</a:t>
            </a:r>
          </a:p>
          <a:p>
            <a:pPr algn="ctr" eaLnBrk="1" hangingPunct="1"/>
            <a:r>
              <a:rPr lang="en-US" sz="2800" dirty="0" err="1" smtClean="0">
                <a:solidFill>
                  <a:srgbClr val="000090"/>
                </a:solidFill>
                <a:latin typeface="Arial"/>
                <a:cs typeface="Arial"/>
              </a:rPr>
              <a:t>Einfluss</a:t>
            </a:r>
            <a:r>
              <a:rPr lang="en-US" sz="2800" dirty="0" smtClean="0">
                <a:solidFill>
                  <a:srgbClr val="000090"/>
                </a:solidFill>
                <a:latin typeface="Arial"/>
                <a:cs typeface="Arial"/>
              </a:rPr>
              <a:t> auf die </a:t>
            </a:r>
            <a:r>
              <a:rPr lang="en-US" sz="2800" dirty="0" err="1" smtClean="0">
                <a:solidFill>
                  <a:srgbClr val="000090"/>
                </a:solidFill>
                <a:latin typeface="Arial"/>
                <a:cs typeface="Arial"/>
              </a:rPr>
              <a:t>Lebewelt</a:t>
            </a:r>
            <a:endParaRPr lang="en-US" sz="28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43011" name="TextBox 2"/>
          <p:cNvSpPr txBox="1">
            <a:spLocks noChangeArrowheads="1"/>
          </p:cNvSpPr>
          <p:nvPr/>
        </p:nvSpPr>
        <p:spPr bwMode="auto">
          <a:xfrm>
            <a:off x="468313" y="1196975"/>
            <a:ext cx="8294687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355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800"/>
              </a:lnSpc>
            </a:pPr>
            <a:r>
              <a:rPr lang="de-DE" sz="2000" smtClean="0"/>
              <a:t>Mangankrusten:</a:t>
            </a:r>
          </a:p>
          <a:p>
            <a:pPr eaLnBrk="1" hangingPunct="1">
              <a:lnSpc>
                <a:spcPts val="2800"/>
              </a:lnSpc>
              <a:buFont typeface="Arial" charset="0"/>
              <a:buChar char="•"/>
            </a:pPr>
            <a:r>
              <a:rPr lang="de-DE" sz="2000" b="0" smtClean="0"/>
              <a:t>Ähnlichkeit</a:t>
            </a:r>
            <a:r>
              <a:rPr lang="de-DE" sz="2000" b="0" smtClean="0"/>
              <a:t> </a:t>
            </a:r>
            <a:r>
              <a:rPr lang="de-DE" sz="2000" b="0" smtClean="0"/>
              <a:t>der</a:t>
            </a:r>
            <a:r>
              <a:rPr lang="de-DE" sz="2000" b="0" smtClean="0"/>
              <a:t> </a:t>
            </a:r>
            <a:r>
              <a:rPr lang="de-DE" sz="2000" b="0" smtClean="0"/>
              <a:t>Faunen</a:t>
            </a:r>
            <a:r>
              <a:rPr lang="de-DE" sz="2000" b="0" smtClean="0"/>
              <a:t> </a:t>
            </a:r>
            <a:r>
              <a:rPr lang="de-DE" sz="2000" b="0" smtClean="0"/>
              <a:t>in</a:t>
            </a:r>
            <a:r>
              <a:rPr lang="de-DE" sz="2000" b="0" smtClean="0"/>
              <a:t> Knollen</a:t>
            </a:r>
            <a:r>
              <a:rPr lang="de-DE" sz="2000" b="0" smtClean="0"/>
              <a:t>-</a:t>
            </a:r>
            <a:r>
              <a:rPr lang="de-DE" sz="2000" b="0" smtClean="0"/>
              <a:t> </a:t>
            </a:r>
            <a:r>
              <a:rPr lang="de-DE" sz="2000" b="0" smtClean="0"/>
              <a:t>und</a:t>
            </a:r>
            <a:r>
              <a:rPr lang="de-DE" sz="2000" b="0" smtClean="0"/>
              <a:t> Krustengebieten</a:t>
            </a:r>
            <a:r>
              <a:rPr lang="de-DE" sz="2000" b="0" smtClean="0"/>
              <a:t>,</a:t>
            </a:r>
            <a:r>
              <a:rPr lang="de-DE" sz="2000" b="0" smtClean="0"/>
              <a:t> </a:t>
            </a:r>
            <a:r>
              <a:rPr lang="de-DE" sz="2000" b="0" smtClean="0"/>
              <a:t>aber</a:t>
            </a:r>
            <a:r>
              <a:rPr lang="de-DE" sz="2000" b="0" smtClean="0"/>
              <a:t> </a:t>
            </a:r>
            <a:r>
              <a:rPr lang="de-DE" sz="2000" b="0" smtClean="0"/>
              <a:t>auch</a:t>
            </a:r>
            <a:r>
              <a:rPr lang="de-DE" sz="2000" b="0" smtClean="0"/>
              <a:t> Unterschiede</a:t>
            </a:r>
          </a:p>
          <a:p>
            <a:pPr eaLnBrk="1" hangingPunct="1">
              <a:lnSpc>
                <a:spcPts val="2800"/>
              </a:lnSpc>
              <a:buFont typeface="Arial" charset="0"/>
              <a:buChar char="•"/>
            </a:pPr>
            <a:r>
              <a:rPr lang="de-DE" sz="2000" b="0" smtClean="0"/>
              <a:t>Endemische</a:t>
            </a:r>
            <a:r>
              <a:rPr lang="de-DE" sz="2000" b="0" smtClean="0"/>
              <a:t> Arten</a:t>
            </a:r>
            <a:r>
              <a:rPr lang="de-DE" sz="2000" b="0" smtClean="0"/>
              <a:t>,</a:t>
            </a:r>
            <a:r>
              <a:rPr lang="de-DE" sz="2000" b="0" smtClean="0"/>
              <a:t> </a:t>
            </a:r>
            <a:r>
              <a:rPr lang="de-DE" sz="2000" b="0" smtClean="0"/>
              <a:t>die</a:t>
            </a:r>
            <a:r>
              <a:rPr lang="de-DE" sz="2000" b="0" smtClean="0"/>
              <a:t> </a:t>
            </a:r>
            <a:r>
              <a:rPr lang="de-DE" sz="2000" b="0" smtClean="0"/>
              <a:t>nur</a:t>
            </a:r>
            <a:r>
              <a:rPr lang="de-DE" sz="2000" b="0" smtClean="0"/>
              <a:t> </a:t>
            </a:r>
            <a:r>
              <a:rPr lang="de-DE" sz="2000" b="0" smtClean="0"/>
              <a:t>auf</a:t>
            </a:r>
            <a:r>
              <a:rPr lang="de-DE" sz="2000" b="0" smtClean="0"/>
              <a:t> </a:t>
            </a:r>
            <a:r>
              <a:rPr lang="de-DE" sz="2000" b="0" smtClean="0"/>
              <a:t>einzelnen</a:t>
            </a:r>
            <a:r>
              <a:rPr lang="de-DE" sz="2000" b="0" smtClean="0"/>
              <a:t> </a:t>
            </a:r>
            <a:r>
              <a:rPr lang="de-DE" sz="2000" b="0" smtClean="0"/>
              <a:t>Seebergen</a:t>
            </a:r>
            <a:r>
              <a:rPr lang="de-DE" sz="2000" b="0" smtClean="0"/>
              <a:t> vorkommen?</a:t>
            </a:r>
          </a:p>
          <a:p>
            <a:pPr eaLnBrk="1" hangingPunct="1">
              <a:lnSpc>
                <a:spcPts val="2800"/>
              </a:lnSpc>
              <a:buFont typeface="Arial" charset="0"/>
              <a:buChar char="•"/>
            </a:pPr>
            <a:r>
              <a:rPr lang="de-DE" sz="2000" b="0" smtClean="0"/>
              <a:t>Seeberge</a:t>
            </a:r>
            <a:r>
              <a:rPr lang="de-DE" sz="2000" b="0" smtClean="0"/>
              <a:t> </a:t>
            </a:r>
            <a:r>
              <a:rPr lang="de-DE" sz="2000" b="0" smtClean="0"/>
              <a:t>sind</a:t>
            </a:r>
            <a:r>
              <a:rPr lang="de-DE" sz="2000" b="0" smtClean="0"/>
              <a:t> </a:t>
            </a:r>
            <a:r>
              <a:rPr lang="de-DE" sz="2000" b="0" smtClean="0"/>
              <a:t>Schutzräume</a:t>
            </a:r>
            <a:r>
              <a:rPr lang="de-DE" sz="2000" b="0" smtClean="0"/>
              <a:t> </a:t>
            </a:r>
            <a:r>
              <a:rPr lang="de-DE" sz="2000" b="0" smtClean="0"/>
              <a:t>und</a:t>
            </a:r>
            <a:r>
              <a:rPr lang="de-DE" sz="2000" b="0" smtClean="0"/>
              <a:t> </a:t>
            </a:r>
            <a:r>
              <a:rPr lang="de-DE" sz="2000" b="0" smtClean="0"/>
              <a:t>Brutstätten</a:t>
            </a:r>
            <a:r>
              <a:rPr lang="de-DE" sz="2000" b="0" smtClean="0"/>
              <a:t> </a:t>
            </a:r>
            <a:r>
              <a:rPr lang="de-DE" sz="2000" b="0" smtClean="0"/>
              <a:t>vieler</a:t>
            </a:r>
            <a:r>
              <a:rPr lang="de-DE" sz="2000" b="0" smtClean="0"/>
              <a:t> </a:t>
            </a:r>
            <a:r>
              <a:rPr lang="de-DE" sz="2000" b="0" smtClean="0"/>
              <a:t>Fischarten</a:t>
            </a:r>
            <a:r>
              <a:rPr lang="de-DE" sz="2000" b="0" smtClean="0"/>
              <a:t> u.a</a:t>
            </a:r>
            <a:r>
              <a:rPr lang="de-DE" sz="2000" b="0" smtClean="0"/>
              <a:t>.</a:t>
            </a:r>
            <a:r>
              <a:rPr lang="de-DE" sz="2000" b="0" smtClean="0"/>
              <a:t> Organismen</a:t>
            </a:r>
            <a:endParaRPr lang="de-DE" sz="2000" b="0"/>
          </a:p>
        </p:txBody>
      </p:sp>
      <p:pic>
        <p:nvPicPr>
          <p:cNvPr id="43012" name="Picture 15" descr="08_18_31_11.jpg                                                00072339 Dunham HD                      BEB6F053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029075"/>
            <a:ext cx="41910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Box 5"/>
          <p:cNvSpPr txBox="1">
            <a:spLocks noChangeArrowheads="1"/>
          </p:cNvSpPr>
          <p:nvPr/>
        </p:nvSpPr>
        <p:spPr bwMode="auto">
          <a:xfrm>
            <a:off x="457200" y="3581400"/>
            <a:ext cx="4572000" cy="1879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355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800"/>
              </a:lnSpc>
              <a:buFont typeface="Arial" charset="0"/>
              <a:buChar char="•"/>
            </a:pPr>
            <a:r>
              <a:rPr lang="de-DE" sz="2000" b="0" dirty="0" smtClean="0"/>
              <a:t>Möglicher Konflikt mit Tiefseefischerei</a:t>
            </a:r>
          </a:p>
          <a:p>
            <a:pPr eaLnBrk="1" hangingPunct="1">
              <a:lnSpc>
                <a:spcPts val="2800"/>
              </a:lnSpc>
              <a:buFont typeface="Arial" charset="0"/>
              <a:buChar char="•"/>
            </a:pPr>
            <a:r>
              <a:rPr lang="de-DE" sz="2000" b="0" dirty="0" smtClean="0"/>
              <a:t>Mangankrustenabbau erfordert das Abbrechen der Oberflächen (massiver Eingriff)</a:t>
            </a:r>
            <a:endParaRPr lang="de-DE" sz="2000" b="0" dirty="0" smtClean="0"/>
          </a:p>
        </p:txBody>
      </p:sp>
      <p:sp>
        <p:nvSpPr>
          <p:cNvPr id="43014" name="TextBox 2"/>
          <p:cNvSpPr txBox="1">
            <a:spLocks noChangeArrowheads="1"/>
          </p:cNvSpPr>
          <p:nvPr/>
        </p:nvSpPr>
        <p:spPr bwMode="auto">
          <a:xfrm>
            <a:off x="7019925" y="4076700"/>
            <a:ext cx="21605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0">
                <a:solidFill>
                  <a:schemeClr val="bg1"/>
                </a:solidFill>
              </a:rPr>
              <a:t>Foto: J. Hein, USGS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5562600"/>
            <a:ext cx="3962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0" dirty="0" smtClean="0">
                <a:solidFill>
                  <a:srgbClr val="FF0000"/>
                </a:solidFill>
                <a:sym typeface="Wingdings" charset="0"/>
              </a:rPr>
              <a:t> Auswirkungen von Abbau großflächig und langfristig?</a:t>
            </a:r>
            <a:endParaRPr lang="de-DE" b="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 txBox="1">
            <a:spLocks noChangeArrowheads="1"/>
          </p:cNvSpPr>
          <p:nvPr/>
        </p:nvSpPr>
        <p:spPr bwMode="auto">
          <a:xfrm>
            <a:off x="179388" y="115888"/>
            <a:ext cx="896461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err="1" smtClean="0">
                <a:solidFill>
                  <a:srgbClr val="000090"/>
                </a:solidFill>
                <a:latin typeface="Arial"/>
                <a:cs typeface="Arial"/>
              </a:rPr>
              <a:t>Ökologische</a:t>
            </a:r>
            <a:r>
              <a:rPr lang="en-US" sz="28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800" dirty="0" err="1" smtClean="0">
                <a:solidFill>
                  <a:srgbClr val="000090"/>
                </a:solidFill>
                <a:latin typeface="Arial"/>
                <a:cs typeface="Arial"/>
              </a:rPr>
              <a:t>Dimensionen</a:t>
            </a:r>
            <a:r>
              <a:rPr lang="en-US" sz="2800" dirty="0" smtClean="0">
                <a:solidFill>
                  <a:srgbClr val="000090"/>
                </a:solidFill>
                <a:latin typeface="Arial"/>
                <a:cs typeface="Arial"/>
              </a:rPr>
              <a:t> von </a:t>
            </a:r>
            <a:r>
              <a:rPr lang="en-US" sz="2800" dirty="0" err="1" smtClean="0">
                <a:solidFill>
                  <a:srgbClr val="000090"/>
                </a:solidFill>
                <a:latin typeface="Arial"/>
                <a:cs typeface="Arial"/>
              </a:rPr>
              <a:t>Tiefseebergbau</a:t>
            </a:r>
            <a:r>
              <a:rPr lang="en-US" sz="2800" dirty="0" smtClean="0">
                <a:solidFill>
                  <a:srgbClr val="000090"/>
                </a:solidFill>
                <a:latin typeface="Arial"/>
                <a:cs typeface="Arial"/>
              </a:rPr>
              <a:t>:</a:t>
            </a:r>
          </a:p>
          <a:p>
            <a:pPr algn="ctr" eaLnBrk="1" hangingPunct="1"/>
            <a:r>
              <a:rPr lang="en-US" sz="2800" dirty="0" err="1" smtClean="0">
                <a:solidFill>
                  <a:srgbClr val="000090"/>
                </a:solidFill>
                <a:latin typeface="Arial"/>
                <a:cs typeface="Arial"/>
              </a:rPr>
              <a:t>Einfluss</a:t>
            </a:r>
            <a:r>
              <a:rPr lang="en-US" sz="2800" dirty="0" smtClean="0">
                <a:solidFill>
                  <a:srgbClr val="000090"/>
                </a:solidFill>
                <a:latin typeface="Arial"/>
                <a:cs typeface="Arial"/>
              </a:rPr>
              <a:t> auf die </a:t>
            </a:r>
            <a:r>
              <a:rPr lang="en-US" sz="2800" dirty="0" err="1" smtClean="0">
                <a:solidFill>
                  <a:srgbClr val="000090"/>
                </a:solidFill>
                <a:latin typeface="Arial"/>
                <a:cs typeface="Arial"/>
              </a:rPr>
              <a:t>Lebewelt</a:t>
            </a:r>
            <a:endParaRPr lang="en-US" sz="28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44035" name="TextBox 2"/>
          <p:cNvSpPr txBox="1">
            <a:spLocks noChangeArrowheads="1"/>
          </p:cNvSpPr>
          <p:nvPr/>
        </p:nvSpPr>
        <p:spPr bwMode="auto">
          <a:xfrm>
            <a:off x="468313" y="1371600"/>
            <a:ext cx="4895850" cy="242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600"/>
              </a:lnSpc>
            </a:pPr>
            <a:r>
              <a:rPr lang="de-DE" sz="2000" smtClean="0"/>
              <a:t>Aktive </a:t>
            </a:r>
            <a:r>
              <a:rPr lang="de-DE" sz="2000" smtClean="0"/>
              <a:t>Hydrothermalfelder</a:t>
            </a:r>
            <a:r>
              <a:rPr lang="de-DE" sz="2000" smtClean="0"/>
              <a:t> </a:t>
            </a:r>
          </a:p>
          <a:p>
            <a:pPr marL="182563" indent="-182563" eaLnBrk="1" hangingPunct="1">
              <a:lnSpc>
                <a:spcPts val="2600"/>
              </a:lnSpc>
              <a:buFont typeface="Arial" charset="0"/>
              <a:buChar char="•"/>
            </a:pPr>
            <a:r>
              <a:rPr lang="de-DE" sz="2000" b="0" smtClean="0"/>
              <a:t>Sehr</a:t>
            </a:r>
            <a:r>
              <a:rPr lang="de-DE" sz="2000" b="0" smtClean="0"/>
              <a:t> </a:t>
            </a:r>
            <a:r>
              <a:rPr lang="de-DE" sz="2000" b="0" smtClean="0"/>
              <a:t>hohe</a:t>
            </a:r>
            <a:r>
              <a:rPr lang="de-DE" sz="2000" b="0" smtClean="0"/>
              <a:t> </a:t>
            </a:r>
            <a:r>
              <a:rPr lang="de-DE" sz="2000" b="0" smtClean="0"/>
              <a:t>Dichte</a:t>
            </a:r>
            <a:r>
              <a:rPr lang="de-DE" sz="2000" b="0" smtClean="0"/>
              <a:t> </a:t>
            </a:r>
            <a:r>
              <a:rPr lang="de-DE" sz="2000" b="0" smtClean="0"/>
              <a:t>und</a:t>
            </a:r>
            <a:r>
              <a:rPr lang="de-DE" sz="2000" b="0" smtClean="0"/>
              <a:t> Biomasse</a:t>
            </a:r>
          </a:p>
          <a:p>
            <a:pPr marL="182563" indent="-182563" eaLnBrk="1" hangingPunct="1">
              <a:lnSpc>
                <a:spcPts val="2600"/>
              </a:lnSpc>
              <a:buFont typeface="Arial" charset="0"/>
              <a:buChar char="•"/>
            </a:pPr>
            <a:r>
              <a:rPr lang="de-DE" sz="2000" b="0" smtClean="0"/>
              <a:t>Verbreitung</a:t>
            </a:r>
            <a:r>
              <a:rPr lang="de-DE" sz="2000" b="0" smtClean="0"/>
              <a:t> </a:t>
            </a:r>
            <a:r>
              <a:rPr lang="de-DE" sz="2000" b="0" smtClean="0"/>
              <a:t>lokal</a:t>
            </a:r>
            <a:r>
              <a:rPr lang="de-DE" sz="2000" b="0" smtClean="0"/>
              <a:t> </a:t>
            </a:r>
            <a:r>
              <a:rPr lang="de-DE" sz="2000" b="0" smtClean="0"/>
              <a:t>sehr</a:t>
            </a:r>
            <a:r>
              <a:rPr lang="de-DE" sz="2000" b="0" smtClean="0"/>
              <a:t> begrenzt</a:t>
            </a:r>
          </a:p>
          <a:p>
            <a:pPr marL="182563" indent="-182563" eaLnBrk="1" hangingPunct="1">
              <a:lnSpc>
                <a:spcPts val="2600"/>
              </a:lnSpc>
              <a:buFont typeface="Arial" charset="0"/>
              <a:buChar char="•"/>
            </a:pPr>
            <a:r>
              <a:rPr lang="de-DE" sz="2000" b="0" smtClean="0"/>
              <a:t>Mobile</a:t>
            </a:r>
            <a:r>
              <a:rPr lang="de-DE" sz="2000" b="0" smtClean="0"/>
              <a:t> </a:t>
            </a:r>
            <a:r>
              <a:rPr lang="de-DE" sz="2000" b="0" smtClean="0"/>
              <a:t>und</a:t>
            </a:r>
            <a:r>
              <a:rPr lang="de-DE" sz="2000" b="0" smtClean="0"/>
              <a:t> </a:t>
            </a:r>
            <a:r>
              <a:rPr lang="de-DE" sz="2000" b="0" smtClean="0"/>
              <a:t>sessile</a:t>
            </a:r>
            <a:r>
              <a:rPr lang="de-DE" sz="2000" b="0" smtClean="0"/>
              <a:t> Organismen</a:t>
            </a:r>
          </a:p>
          <a:p>
            <a:pPr marL="182563" indent="-182563" eaLnBrk="1" hangingPunct="1">
              <a:lnSpc>
                <a:spcPts val="2600"/>
              </a:lnSpc>
              <a:buFont typeface="Arial" charset="0"/>
              <a:buChar char="•"/>
            </a:pPr>
            <a:r>
              <a:rPr lang="de-DE" sz="2000" b="0" smtClean="0"/>
              <a:t>Hohe</a:t>
            </a:r>
            <a:r>
              <a:rPr lang="de-DE" sz="2000" b="0" smtClean="0"/>
              <a:t> Stoffumsatzraten</a:t>
            </a:r>
          </a:p>
          <a:p>
            <a:pPr marL="182563" indent="-182563" eaLnBrk="1" hangingPunct="1">
              <a:lnSpc>
                <a:spcPts val="2600"/>
              </a:lnSpc>
              <a:buFont typeface="Arial" charset="0"/>
              <a:buChar char="•"/>
            </a:pPr>
            <a:r>
              <a:rPr lang="de-DE" sz="2000" b="0" smtClean="0"/>
              <a:t>An</a:t>
            </a:r>
            <a:r>
              <a:rPr lang="de-DE" sz="2000" b="0" smtClean="0"/>
              <a:t> </a:t>
            </a:r>
            <a:r>
              <a:rPr lang="de-DE" sz="2000" b="0" smtClean="0"/>
              <a:t>dynamische</a:t>
            </a:r>
            <a:r>
              <a:rPr lang="de-DE" sz="2000" b="0" smtClean="0"/>
              <a:t> </a:t>
            </a:r>
            <a:r>
              <a:rPr lang="de-DE" sz="2000" b="0" smtClean="0"/>
              <a:t>Umweltbedingungen</a:t>
            </a:r>
            <a:r>
              <a:rPr lang="de-DE" sz="2000" b="0" smtClean="0"/>
              <a:t> angepasst</a:t>
            </a:r>
            <a:endParaRPr lang="de-DE" sz="2000" b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68313" y="4770438"/>
            <a:ext cx="467995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600"/>
              </a:lnSpc>
            </a:pPr>
            <a:r>
              <a:rPr lang="de-DE" sz="2000" smtClean="0"/>
              <a:t>Inaktive </a:t>
            </a:r>
            <a:r>
              <a:rPr lang="de-DE" sz="2000" smtClean="0"/>
              <a:t>Hydrothermalfelder</a:t>
            </a:r>
            <a:r>
              <a:rPr lang="de-DE" sz="2000" smtClean="0"/>
              <a:t> </a:t>
            </a:r>
          </a:p>
          <a:p>
            <a:pPr marL="182563" indent="-182563" eaLnBrk="1" hangingPunct="1">
              <a:lnSpc>
                <a:spcPts val="2600"/>
              </a:lnSpc>
              <a:buFont typeface="Arial" charset="0"/>
              <a:buChar char="•"/>
            </a:pPr>
            <a:r>
              <a:rPr lang="de-DE" sz="2000" b="0" smtClean="0"/>
              <a:t>Typische</a:t>
            </a:r>
            <a:r>
              <a:rPr lang="de-DE" sz="2000" b="0" smtClean="0"/>
              <a:t> Tiefsee-</a:t>
            </a:r>
            <a:r>
              <a:rPr lang="de-DE" sz="2000" b="0" smtClean="0"/>
              <a:t>Fauna</a:t>
            </a:r>
            <a:r>
              <a:rPr lang="de-DE" sz="2000" b="0" smtClean="0"/>
              <a:t> </a:t>
            </a:r>
            <a:r>
              <a:rPr lang="de-DE" sz="2000" b="0" smtClean="0"/>
              <a:t>ähnlich</a:t>
            </a:r>
            <a:r>
              <a:rPr lang="de-DE" sz="2000" b="0" smtClean="0"/>
              <a:t> </a:t>
            </a:r>
            <a:r>
              <a:rPr lang="de-DE" sz="2000" b="0" smtClean="0"/>
              <a:t>wie</a:t>
            </a:r>
            <a:r>
              <a:rPr lang="de-DE" sz="2000" b="0" smtClean="0"/>
              <a:t> </a:t>
            </a:r>
            <a:r>
              <a:rPr lang="de-DE" sz="2000" b="0" smtClean="0"/>
              <a:t>im</a:t>
            </a:r>
            <a:r>
              <a:rPr lang="de-DE" sz="2000" b="0" smtClean="0"/>
              <a:t> Umfeld</a:t>
            </a:r>
          </a:p>
          <a:p>
            <a:pPr eaLnBrk="1" hangingPunct="1">
              <a:lnSpc>
                <a:spcPts val="2600"/>
              </a:lnSpc>
            </a:pPr>
            <a:r>
              <a:rPr lang="de-DE" sz="2000" b="0" smtClean="0">
                <a:solidFill>
                  <a:srgbClr val="FF0000"/>
                </a:solidFill>
                <a:sym typeface="Wingdings" charset="0"/>
              </a:rPr>
              <a:t></a:t>
            </a:r>
            <a:r>
              <a:rPr lang="de-DE" sz="2000" b="0" smtClean="0">
                <a:solidFill>
                  <a:srgbClr val="FF0000"/>
                </a:solidFill>
                <a:sym typeface="Wingdings" charset="0"/>
              </a:rPr>
              <a:t> </a:t>
            </a:r>
            <a:r>
              <a:rPr lang="de-DE" sz="2000" b="0" smtClean="0">
                <a:solidFill>
                  <a:srgbClr val="FF0000"/>
                </a:solidFill>
                <a:sym typeface="Wingdings" charset="0"/>
              </a:rPr>
              <a:t>Auswirkungen</a:t>
            </a:r>
            <a:r>
              <a:rPr lang="de-DE" sz="2000" b="0" smtClean="0">
                <a:solidFill>
                  <a:srgbClr val="FF0000"/>
                </a:solidFill>
                <a:sym typeface="Wingdings" charset="0"/>
              </a:rPr>
              <a:t> </a:t>
            </a:r>
            <a:r>
              <a:rPr lang="de-DE" sz="2000" b="0" smtClean="0">
                <a:solidFill>
                  <a:srgbClr val="FF0000"/>
                </a:solidFill>
                <a:sym typeface="Wingdings" charset="0"/>
              </a:rPr>
              <a:t>von</a:t>
            </a:r>
            <a:r>
              <a:rPr lang="de-DE" sz="2000" b="0" smtClean="0">
                <a:solidFill>
                  <a:srgbClr val="FF0000"/>
                </a:solidFill>
                <a:sym typeface="Wingdings" charset="0"/>
              </a:rPr>
              <a:t> </a:t>
            </a:r>
            <a:r>
              <a:rPr lang="de-DE" sz="2000" b="0" smtClean="0">
                <a:solidFill>
                  <a:srgbClr val="FF0000"/>
                </a:solidFill>
                <a:sym typeface="Wingdings" charset="0"/>
              </a:rPr>
              <a:t>Abbau</a:t>
            </a:r>
            <a:r>
              <a:rPr lang="de-DE" sz="2000" b="0" smtClean="0">
                <a:solidFill>
                  <a:srgbClr val="FF0000"/>
                </a:solidFill>
                <a:sym typeface="Wingdings" charset="0"/>
              </a:rPr>
              <a:t> </a:t>
            </a:r>
            <a:r>
              <a:rPr lang="de-DE" sz="2000" b="0" smtClean="0">
                <a:solidFill>
                  <a:srgbClr val="FF0000"/>
                </a:solidFill>
                <a:sym typeface="Wingdings" charset="0"/>
              </a:rPr>
              <a:t>eher</a:t>
            </a:r>
            <a:r>
              <a:rPr lang="de-DE" sz="2000" b="0" smtClean="0">
                <a:solidFill>
                  <a:srgbClr val="FF0000"/>
                </a:solidFill>
                <a:sym typeface="Wingdings" charset="0"/>
              </a:rPr>
              <a:t> </a:t>
            </a:r>
            <a:r>
              <a:rPr lang="de-DE" sz="2000" b="0" smtClean="0">
                <a:solidFill>
                  <a:srgbClr val="FF0000"/>
                </a:solidFill>
                <a:sym typeface="Wingdings" charset="0"/>
              </a:rPr>
              <a:t>zeitlich</a:t>
            </a:r>
            <a:r>
              <a:rPr lang="de-DE" sz="2000" b="0" smtClean="0">
                <a:solidFill>
                  <a:srgbClr val="FF0000"/>
                </a:solidFill>
                <a:sym typeface="Wingdings" charset="0"/>
              </a:rPr>
              <a:t> </a:t>
            </a:r>
            <a:r>
              <a:rPr lang="de-DE" sz="2000" b="0" smtClean="0">
                <a:solidFill>
                  <a:srgbClr val="FF0000"/>
                </a:solidFill>
                <a:sym typeface="Wingdings" charset="0"/>
              </a:rPr>
              <a:t>und</a:t>
            </a:r>
            <a:r>
              <a:rPr lang="de-DE" sz="2000" b="0" smtClean="0">
                <a:solidFill>
                  <a:srgbClr val="FF0000"/>
                </a:solidFill>
                <a:sym typeface="Wingdings" charset="0"/>
              </a:rPr>
              <a:t> </a:t>
            </a:r>
            <a:r>
              <a:rPr lang="de-DE" sz="2000" b="0" smtClean="0">
                <a:solidFill>
                  <a:srgbClr val="FF0000"/>
                </a:solidFill>
                <a:sym typeface="Wingdings" charset="0"/>
              </a:rPr>
              <a:t>räumlich</a:t>
            </a:r>
            <a:r>
              <a:rPr lang="de-DE" sz="2000" b="0" smtClean="0">
                <a:solidFill>
                  <a:srgbClr val="FF0000"/>
                </a:solidFill>
                <a:sym typeface="Wingdings" charset="0"/>
              </a:rPr>
              <a:t> begrenzt?</a:t>
            </a:r>
            <a:endParaRPr lang="de-DE" sz="2000" b="0">
              <a:solidFill>
                <a:srgbClr val="FF0000"/>
              </a:solidFill>
            </a:endParaRPr>
          </a:p>
        </p:txBody>
      </p:sp>
      <p:grpSp>
        <p:nvGrpSpPr>
          <p:cNvPr id="44037" name="Group 12"/>
          <p:cNvGrpSpPr>
            <a:grpSpLocks/>
          </p:cNvGrpSpPr>
          <p:nvPr/>
        </p:nvGrpSpPr>
        <p:grpSpPr bwMode="auto">
          <a:xfrm>
            <a:off x="5435600" y="1196975"/>
            <a:ext cx="3419475" cy="2827338"/>
            <a:chOff x="5436096" y="1196752"/>
            <a:chExt cx="3418317" cy="2827476"/>
          </a:xfrm>
        </p:grpSpPr>
        <p:pic>
          <p:nvPicPr>
            <p:cNvPr id="44041" name="Picture 8" descr="Biodiversity_Turtle Pit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196752"/>
              <a:ext cx="3418317" cy="280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2" name="TextBox 10"/>
            <p:cNvSpPr txBox="1">
              <a:spLocks noChangeArrowheads="1"/>
            </p:cNvSpPr>
            <p:nvPr/>
          </p:nvSpPr>
          <p:spPr bwMode="auto">
            <a:xfrm>
              <a:off x="5436096" y="3501008"/>
              <a:ext cx="172819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chemeClr val="bg1"/>
                  </a:solidFill>
                </a:rPr>
                <a:t>Foto: ROV Quest, MARUM</a:t>
              </a:r>
            </a:p>
          </p:txBody>
        </p:sp>
      </p:grpSp>
      <p:grpSp>
        <p:nvGrpSpPr>
          <p:cNvPr id="44038" name="Group 13"/>
          <p:cNvGrpSpPr>
            <a:grpSpLocks/>
          </p:cNvGrpSpPr>
          <p:nvPr/>
        </p:nvGrpSpPr>
        <p:grpSpPr bwMode="auto">
          <a:xfrm>
            <a:off x="5435600" y="4149725"/>
            <a:ext cx="3421063" cy="2563813"/>
            <a:chOff x="5436096" y="4149080"/>
            <a:chExt cx="3419872" cy="2564904"/>
          </a:xfrm>
        </p:grpSpPr>
        <p:pic>
          <p:nvPicPr>
            <p:cNvPr id="44039" name="Picture 9" descr="Black smoker-Sully_Ven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4149080"/>
              <a:ext cx="3419872" cy="2564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0" name="TextBox 11"/>
            <p:cNvSpPr txBox="1">
              <a:spLocks noChangeArrowheads="1"/>
            </p:cNvSpPr>
            <p:nvPr/>
          </p:nvSpPr>
          <p:spPr bwMode="auto">
            <a:xfrm>
              <a:off x="5508104" y="4221088"/>
              <a:ext cx="172819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chemeClr val="bg1"/>
                  </a:solidFill>
                </a:rPr>
                <a:t>Foto: NOAA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57200" y="3733800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0" smtClean="0">
                <a:solidFill>
                  <a:srgbClr val="FF0000"/>
                </a:solidFill>
                <a:sym typeface="Wingdings" charset="0"/>
              </a:rPr>
              <a:t> </a:t>
            </a:r>
            <a:r>
              <a:rPr lang="de-DE" b="0" smtClean="0">
                <a:solidFill>
                  <a:srgbClr val="FF0000"/>
                </a:solidFill>
                <a:sym typeface="Wingdings" charset="0"/>
              </a:rPr>
              <a:t>Auswirkungen</a:t>
            </a:r>
            <a:r>
              <a:rPr lang="de-DE" b="0" smtClean="0">
                <a:solidFill>
                  <a:srgbClr val="FF0000"/>
                </a:solidFill>
                <a:sym typeface="Wingdings" charset="0"/>
              </a:rPr>
              <a:t> </a:t>
            </a:r>
            <a:r>
              <a:rPr lang="de-DE" b="0" smtClean="0">
                <a:solidFill>
                  <a:srgbClr val="FF0000"/>
                </a:solidFill>
                <a:sym typeface="Wingdings" charset="0"/>
              </a:rPr>
              <a:t>von</a:t>
            </a:r>
            <a:r>
              <a:rPr lang="de-DE" b="0" smtClean="0">
                <a:solidFill>
                  <a:srgbClr val="FF0000"/>
                </a:solidFill>
                <a:sym typeface="Wingdings" charset="0"/>
              </a:rPr>
              <a:t> </a:t>
            </a:r>
            <a:r>
              <a:rPr lang="de-DE" b="0" smtClean="0">
                <a:solidFill>
                  <a:srgbClr val="FF0000"/>
                </a:solidFill>
                <a:sym typeface="Wingdings" charset="0"/>
              </a:rPr>
              <a:t>Abbau</a:t>
            </a:r>
            <a:r>
              <a:rPr lang="de-DE" b="0" smtClean="0">
                <a:solidFill>
                  <a:srgbClr val="FF0000"/>
                </a:solidFill>
                <a:sym typeface="Wingdings" charset="0"/>
              </a:rPr>
              <a:t> </a:t>
            </a:r>
            <a:r>
              <a:rPr lang="de-DE" b="0" smtClean="0">
                <a:solidFill>
                  <a:srgbClr val="FF0000"/>
                </a:solidFill>
                <a:sym typeface="Wingdings" charset="0"/>
              </a:rPr>
              <a:t>eher</a:t>
            </a:r>
            <a:r>
              <a:rPr lang="de-DE" b="0" smtClean="0">
                <a:solidFill>
                  <a:srgbClr val="FF0000"/>
                </a:solidFill>
                <a:sym typeface="Wingdings" charset="0"/>
              </a:rPr>
              <a:t> </a:t>
            </a:r>
            <a:r>
              <a:rPr lang="de-DE" b="0" smtClean="0">
                <a:solidFill>
                  <a:srgbClr val="FF0000"/>
                </a:solidFill>
                <a:sym typeface="Wingdings" charset="0"/>
              </a:rPr>
              <a:t>zeitlich</a:t>
            </a:r>
            <a:r>
              <a:rPr lang="de-DE" b="0" smtClean="0">
                <a:solidFill>
                  <a:srgbClr val="FF0000"/>
                </a:solidFill>
                <a:sym typeface="Wingdings" charset="0"/>
              </a:rPr>
              <a:t> </a:t>
            </a:r>
            <a:r>
              <a:rPr lang="de-DE" b="0" smtClean="0">
                <a:solidFill>
                  <a:srgbClr val="FF0000"/>
                </a:solidFill>
                <a:sym typeface="Wingdings" charset="0"/>
              </a:rPr>
              <a:t>und</a:t>
            </a:r>
            <a:r>
              <a:rPr lang="de-DE" b="0" smtClean="0">
                <a:solidFill>
                  <a:srgbClr val="FF0000"/>
                </a:solidFill>
                <a:sym typeface="Wingdings" charset="0"/>
              </a:rPr>
              <a:t> </a:t>
            </a:r>
            <a:r>
              <a:rPr lang="de-DE" b="0" smtClean="0">
                <a:solidFill>
                  <a:srgbClr val="FF0000"/>
                </a:solidFill>
                <a:sym typeface="Wingdings" charset="0"/>
              </a:rPr>
              <a:t>räumlich</a:t>
            </a:r>
            <a:r>
              <a:rPr lang="de-DE" b="0" smtClean="0">
                <a:solidFill>
                  <a:srgbClr val="FF0000"/>
                </a:solidFill>
                <a:sym typeface="Wingdings" charset="0"/>
              </a:rPr>
              <a:t> begrenzt?</a:t>
            </a:r>
            <a:endParaRPr lang="de-DE" b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8" descr="PFEGG_600d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28775"/>
            <a:ext cx="4514850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16" descr="TRACK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628775"/>
            <a:ext cx="362585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feld 1"/>
          <p:cNvSpPr txBox="1">
            <a:spLocks noChangeArrowheads="1"/>
          </p:cNvSpPr>
          <p:nvPr/>
        </p:nvSpPr>
        <p:spPr bwMode="auto">
          <a:xfrm>
            <a:off x="395288" y="5157788"/>
            <a:ext cx="56165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600" b="0" dirty="0"/>
              <a:t>Pflugegge zur Simulation des Manganknollenabbaus (links) und Plot der Pflugeggenspuren im  </a:t>
            </a:r>
            <a:r>
              <a:rPr lang="de-DE" sz="1600" b="0" dirty="0" err="1"/>
              <a:t>DISCOL-Gebiet</a:t>
            </a:r>
            <a:r>
              <a:rPr lang="de-DE" sz="1600" b="0" dirty="0"/>
              <a:t> im Peru-</a:t>
            </a:r>
            <a:r>
              <a:rPr lang="de-DE" sz="1600" b="0" dirty="0" smtClean="0"/>
              <a:t>Becken, </a:t>
            </a:r>
            <a:r>
              <a:rPr lang="de-DE" sz="1600" b="0" dirty="0" err="1" smtClean="0"/>
              <a:t>SO-Pazifik</a:t>
            </a:r>
            <a:r>
              <a:rPr lang="de-DE" sz="1600" b="0" dirty="0" smtClean="0"/>
              <a:t> </a:t>
            </a:r>
            <a:r>
              <a:rPr lang="de-DE" sz="1600" b="0" dirty="0"/>
              <a:t>(rechts oben)</a:t>
            </a:r>
            <a:r>
              <a:rPr lang="de-DE" sz="1600" b="0" dirty="0" smtClean="0"/>
              <a:t>;</a:t>
            </a:r>
          </a:p>
        </p:txBody>
      </p:sp>
      <p:sp>
        <p:nvSpPr>
          <p:cNvPr id="46085" name="Textfeld 5"/>
          <p:cNvSpPr txBox="1">
            <a:spLocks noChangeArrowheads="1"/>
          </p:cNvSpPr>
          <p:nvPr/>
        </p:nvSpPr>
        <p:spPr bwMode="auto">
          <a:xfrm>
            <a:off x="107950" y="6597650"/>
            <a:ext cx="93964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000" i="1">
                <a:solidFill>
                  <a:srgbClr val="000000"/>
                </a:solidFill>
              </a:rPr>
              <a:t>Quelle: Dr. Gerd Schriever, BIOLAB Forschungsinstitut und  Dr. Christian Borowski, MPI für Marine Mikrobiologie Bremen:</a:t>
            </a:r>
          </a:p>
        </p:txBody>
      </p:sp>
      <p:sp>
        <p:nvSpPr>
          <p:cNvPr id="7" name="Rectangle 24"/>
          <p:cNvSpPr/>
          <p:nvPr/>
        </p:nvSpPr>
        <p:spPr>
          <a:xfrm>
            <a:off x="311150" y="1064667"/>
            <a:ext cx="883285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609600" indent="-609600" defTabSz="457200" eaLnBrk="0" hangingPunct="0">
              <a:lnSpc>
                <a:spcPct val="110000"/>
              </a:lnSpc>
              <a:spcBef>
                <a:spcPts val="1200"/>
              </a:spcBef>
            </a:pPr>
            <a:r>
              <a:rPr lang="de-DE" dirty="0"/>
              <a:t>Untersuchungen im deutschen DISCOL-Projekt (1989</a:t>
            </a:r>
            <a:r>
              <a:rPr lang="de-DE" dirty="0" smtClean="0"/>
              <a:t>-1996</a:t>
            </a:r>
            <a:r>
              <a:rPr lang="de-DE" dirty="0"/>
              <a:t>)</a:t>
            </a:r>
            <a:endParaRPr lang="de-DE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46087" name="Titel 1"/>
          <p:cNvSpPr txBox="1">
            <a:spLocks/>
          </p:cNvSpPr>
          <p:nvPr/>
        </p:nvSpPr>
        <p:spPr bwMode="auto">
          <a:xfrm>
            <a:off x="180478" y="44624"/>
            <a:ext cx="8712002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 err="1" smtClean="0">
                <a:solidFill>
                  <a:srgbClr val="000090"/>
                </a:solidFill>
                <a:latin typeface="Arial"/>
                <a:cs typeface="Arial"/>
              </a:rPr>
              <a:t>Potentielle</a:t>
            </a:r>
            <a:r>
              <a:rPr lang="en-US" sz="32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3200" dirty="0" err="1" smtClean="0">
                <a:solidFill>
                  <a:srgbClr val="000090"/>
                </a:solidFill>
                <a:latin typeface="Arial"/>
                <a:cs typeface="Arial"/>
              </a:rPr>
              <a:t>Umweltfolgen</a:t>
            </a:r>
            <a:r>
              <a:rPr lang="en-US" sz="32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3200" dirty="0" err="1" smtClean="0">
                <a:solidFill>
                  <a:srgbClr val="000090"/>
                </a:solidFill>
                <a:latin typeface="Arial"/>
                <a:cs typeface="Arial"/>
              </a:rPr>
              <a:t>beim</a:t>
            </a:r>
            <a:r>
              <a:rPr lang="en-US" sz="32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3200" dirty="0" err="1" smtClean="0">
                <a:solidFill>
                  <a:srgbClr val="000090"/>
                </a:solidFill>
                <a:latin typeface="Arial"/>
                <a:cs typeface="Arial"/>
              </a:rPr>
              <a:t>Abbau</a:t>
            </a:r>
            <a:r>
              <a:rPr lang="en-US" sz="3200" dirty="0" smtClean="0">
                <a:solidFill>
                  <a:srgbClr val="000090"/>
                </a:solidFill>
                <a:latin typeface="Arial"/>
                <a:cs typeface="Arial"/>
              </a:rPr>
              <a:t> von </a:t>
            </a:r>
            <a:r>
              <a:rPr lang="en-US" sz="3200" dirty="0" err="1" smtClean="0">
                <a:solidFill>
                  <a:srgbClr val="000090"/>
                </a:solidFill>
                <a:latin typeface="Arial"/>
                <a:cs typeface="Arial"/>
              </a:rPr>
              <a:t>Manganknollen</a:t>
            </a:r>
            <a:endParaRPr lang="en-US" sz="32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429000" y="4652963"/>
            <a:ext cx="5607050" cy="1981200"/>
            <a:chOff x="3429000" y="4652963"/>
            <a:chExt cx="5607050" cy="1981200"/>
          </a:xfrm>
        </p:grpSpPr>
        <p:pic>
          <p:nvPicPr>
            <p:cNvPr id="46089" name="Picture 5" descr="t4000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9638" y="4652963"/>
              <a:ext cx="3046412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429000" y="5943600"/>
              <a:ext cx="2590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800" b="0" dirty="0" smtClean="0"/>
                <a:t> Pflugspuren am Meeresboden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 txBox="1">
            <a:spLocks noChangeArrowheads="1"/>
          </p:cNvSpPr>
          <p:nvPr/>
        </p:nvSpPr>
        <p:spPr bwMode="auto">
          <a:xfrm>
            <a:off x="0" y="1123950"/>
            <a:ext cx="914400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sz="2000">
                <a:solidFill>
                  <a:srgbClr val="000000"/>
                </a:solidFill>
              </a:rPr>
              <a:t>Lebensgemeinschaften am Meeresboden: 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4643438" y="1960563"/>
            <a:ext cx="1828800" cy="2881312"/>
            <a:chOff x="3288" y="1887"/>
            <a:chExt cx="1152" cy="1815"/>
          </a:xfrm>
        </p:grpSpPr>
        <p:sp>
          <p:nvSpPr>
            <p:cNvPr id="48145" name="Rectangle 12"/>
            <p:cNvSpPr>
              <a:spLocks noChangeArrowheads="1"/>
            </p:cNvSpPr>
            <p:nvPr/>
          </p:nvSpPr>
          <p:spPr bwMode="auto">
            <a:xfrm>
              <a:off x="3288" y="1887"/>
              <a:ext cx="1152" cy="181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de-DE">
                  <a:solidFill>
                    <a:srgbClr val="FFFFFF"/>
                  </a:solidFill>
                  <a:latin typeface="Tahoma" charset="0"/>
                </a:rPr>
                <a:t>Bild Fauna</a:t>
              </a:r>
            </a:p>
            <a:p>
              <a:pPr algn="ctr"/>
              <a:endParaRPr lang="en-US">
                <a:solidFill>
                  <a:srgbClr val="FFFFFF"/>
                </a:solidFill>
                <a:latin typeface="Tahoma" charset="0"/>
              </a:endParaRPr>
            </a:p>
          </p:txBody>
        </p:sp>
        <p:pic>
          <p:nvPicPr>
            <p:cNvPr id="48146" name="Picture 11" descr="Makroifauna_Tiefenverteilung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1933"/>
              <a:ext cx="1092" cy="1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13" descr="WB3Foto4Benth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960563"/>
            <a:ext cx="2162175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14" descr="Megafau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60563"/>
            <a:ext cx="2205037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Text Box 15"/>
          <p:cNvSpPr txBox="1">
            <a:spLocks noChangeArrowheads="1"/>
          </p:cNvSpPr>
          <p:nvPr/>
        </p:nvSpPr>
        <p:spPr bwMode="auto">
          <a:xfrm>
            <a:off x="611188" y="1512888"/>
            <a:ext cx="152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CC00"/>
              </a:buClr>
              <a:buSzPct val="120000"/>
            </a:pPr>
            <a:r>
              <a:rPr lang="de-DE" sz="2000">
                <a:solidFill>
                  <a:srgbClr val="000090"/>
                </a:solidFill>
              </a:rPr>
              <a:t>Megafauna</a:t>
            </a:r>
            <a:endParaRPr lang="en-US" sz="2000">
              <a:solidFill>
                <a:srgbClr val="000090"/>
              </a:solidFill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2484438" y="1512888"/>
            <a:ext cx="2436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2000">
                <a:solidFill>
                  <a:srgbClr val="000090"/>
                </a:solidFill>
              </a:rPr>
              <a:t>Macro-/ Meiofauna</a:t>
            </a:r>
            <a:endParaRPr lang="en-US" sz="2000">
              <a:solidFill>
                <a:srgbClr val="000090"/>
              </a:solidFill>
            </a:endParaRPr>
          </a:p>
        </p:txBody>
      </p:sp>
      <p:sp>
        <p:nvSpPr>
          <p:cNvPr id="48137" name="Rectangle 23"/>
          <p:cNvSpPr>
            <a:spLocks noChangeArrowheads="1"/>
          </p:cNvSpPr>
          <p:nvPr/>
        </p:nvSpPr>
        <p:spPr bwMode="auto">
          <a:xfrm>
            <a:off x="228600" y="44450"/>
            <a:ext cx="86638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0090"/>
                </a:solidFill>
                <a:latin typeface="Arial"/>
                <a:cs typeface="Arial"/>
              </a:rPr>
              <a:t>Potentielle</a:t>
            </a:r>
            <a:r>
              <a:rPr lang="en-US" sz="32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3200" dirty="0" err="1" smtClean="0">
                <a:solidFill>
                  <a:srgbClr val="000090"/>
                </a:solidFill>
                <a:latin typeface="Arial"/>
                <a:cs typeface="Arial"/>
              </a:rPr>
              <a:t>Umweltfolgen</a:t>
            </a:r>
            <a:r>
              <a:rPr lang="en-US" sz="32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3200" dirty="0" err="1" smtClean="0">
                <a:solidFill>
                  <a:srgbClr val="000090"/>
                </a:solidFill>
                <a:latin typeface="Arial"/>
                <a:cs typeface="Arial"/>
              </a:rPr>
              <a:t>beim</a:t>
            </a:r>
            <a:r>
              <a:rPr lang="en-US" sz="32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3200" dirty="0" err="1" smtClean="0">
                <a:solidFill>
                  <a:srgbClr val="000090"/>
                </a:solidFill>
                <a:latin typeface="Arial"/>
                <a:cs typeface="Arial"/>
              </a:rPr>
              <a:t>Abbau</a:t>
            </a:r>
            <a:r>
              <a:rPr lang="en-US" sz="3200" dirty="0" smtClean="0">
                <a:solidFill>
                  <a:srgbClr val="000090"/>
                </a:solidFill>
                <a:latin typeface="Arial"/>
                <a:cs typeface="Arial"/>
              </a:rPr>
              <a:t> von </a:t>
            </a:r>
            <a:r>
              <a:rPr lang="en-US" sz="3200" dirty="0" err="1" smtClean="0">
                <a:solidFill>
                  <a:srgbClr val="000090"/>
                </a:solidFill>
                <a:latin typeface="Arial"/>
                <a:cs typeface="Arial"/>
              </a:rPr>
              <a:t>Manganknollen</a:t>
            </a:r>
            <a:endParaRPr lang="en-US" sz="32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48138" name="TextBox 24"/>
          <p:cNvSpPr txBox="1">
            <a:spLocks noChangeArrowheads="1"/>
          </p:cNvSpPr>
          <p:nvPr/>
        </p:nvSpPr>
        <p:spPr bwMode="auto">
          <a:xfrm>
            <a:off x="179388" y="4941888"/>
            <a:ext cx="88566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2000" b="0" dirty="0"/>
              <a:t>Fauna im und auf dem Sediment mit verschiedenen Größenklassen: Megafauna &gt;2cm, </a:t>
            </a:r>
            <a:r>
              <a:rPr lang="de-DE" sz="2000" b="0" dirty="0" err="1"/>
              <a:t>Macro-</a:t>
            </a:r>
            <a:r>
              <a:rPr lang="de-DE" sz="2000" b="0" dirty="0"/>
              <a:t> (&lt;2-1cm) and </a:t>
            </a:r>
            <a:r>
              <a:rPr lang="de-DE" sz="2000" b="0" dirty="0" err="1"/>
              <a:t>Meiofauna</a:t>
            </a:r>
            <a:r>
              <a:rPr lang="de-DE" sz="2000" b="0" dirty="0"/>
              <a:t> (&lt;1cm)</a:t>
            </a:r>
            <a:r>
              <a:rPr lang="de-DE" sz="2000" b="0" dirty="0" smtClean="0"/>
              <a:t>.</a:t>
            </a:r>
            <a:endParaRPr lang="de-DE" sz="2000" b="0" dirty="0"/>
          </a:p>
        </p:txBody>
      </p:sp>
      <p:sp>
        <p:nvSpPr>
          <p:cNvPr id="48139" name="Textfeld 5"/>
          <p:cNvSpPr txBox="1">
            <a:spLocks noChangeArrowheads="1"/>
          </p:cNvSpPr>
          <p:nvPr/>
        </p:nvSpPr>
        <p:spPr bwMode="auto">
          <a:xfrm>
            <a:off x="7451725" y="3716338"/>
            <a:ext cx="16922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de-DE" sz="1000" i="1" dirty="0">
                <a:solidFill>
                  <a:srgbClr val="000000"/>
                </a:solidFill>
              </a:rPr>
              <a:t>Quelle: Dr. Gerd </a:t>
            </a:r>
            <a:r>
              <a:rPr lang="de-DE" sz="1000" i="1" dirty="0" err="1">
                <a:solidFill>
                  <a:srgbClr val="000000"/>
                </a:solidFill>
              </a:rPr>
              <a:t>Schriever</a:t>
            </a:r>
            <a:r>
              <a:rPr lang="de-DE" sz="1000" i="1" dirty="0">
                <a:solidFill>
                  <a:srgbClr val="000000"/>
                </a:solidFill>
              </a:rPr>
              <a:t>, BIOLAB Forschungsinstitut und  Dr. Christian </a:t>
            </a:r>
            <a:r>
              <a:rPr lang="de-DE" sz="1000" i="1" dirty="0" err="1">
                <a:solidFill>
                  <a:srgbClr val="000000"/>
                </a:solidFill>
              </a:rPr>
              <a:t>Borowski</a:t>
            </a:r>
            <a:r>
              <a:rPr lang="de-DE" sz="1000" i="1" dirty="0">
                <a:solidFill>
                  <a:srgbClr val="000000"/>
                </a:solidFill>
              </a:rPr>
              <a:t>, MPI für Marine Mikrobiologie Bremen: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28600" y="1557338"/>
            <a:ext cx="8915400" cy="5249525"/>
            <a:chOff x="228600" y="1557338"/>
            <a:chExt cx="8915400" cy="5249525"/>
          </a:xfrm>
        </p:grpSpPr>
        <p:grpSp>
          <p:nvGrpSpPr>
            <p:cNvPr id="3" name="Group 25"/>
            <p:cNvGrpSpPr>
              <a:grpSpLocks/>
            </p:cNvGrpSpPr>
            <p:nvPr/>
          </p:nvGrpSpPr>
          <p:grpSpPr bwMode="auto">
            <a:xfrm>
              <a:off x="6443663" y="1557338"/>
              <a:ext cx="2700337" cy="3284537"/>
              <a:chOff x="4059" y="1842"/>
              <a:chExt cx="1701" cy="1815"/>
            </a:xfrm>
          </p:grpSpPr>
          <p:sp>
            <p:nvSpPr>
              <p:cNvPr id="48140" name="Rectangle 18"/>
              <p:cNvSpPr>
                <a:spLocks noChangeArrowheads="1"/>
              </p:cNvSpPr>
              <p:nvPr/>
            </p:nvSpPr>
            <p:spPr bwMode="auto">
              <a:xfrm>
                <a:off x="4059" y="1842"/>
                <a:ext cx="1588" cy="181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de-DE">
                    <a:solidFill>
                      <a:srgbClr val="FFFFFF"/>
                    </a:solidFill>
                    <a:latin typeface="Tahoma" charset="0"/>
                  </a:rPr>
                  <a:t>Bild Fauna</a:t>
                </a:r>
              </a:p>
              <a:p>
                <a:pPr algn="ctr"/>
                <a:endParaRPr lang="en-US">
                  <a:solidFill>
                    <a:srgbClr val="FFFFFF"/>
                  </a:solidFill>
                  <a:latin typeface="Tahoma" charset="0"/>
                </a:endParaRPr>
              </a:p>
            </p:txBody>
          </p:sp>
          <p:pic>
            <p:nvPicPr>
              <p:cNvPr id="48141" name="Picture 17" descr="Makroifauna_Tiefenverteilung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59" y="1888"/>
                <a:ext cx="1701" cy="1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142" name="Rectangle 22"/>
              <p:cNvSpPr>
                <a:spLocks noChangeArrowheads="1"/>
              </p:cNvSpPr>
              <p:nvPr/>
            </p:nvSpPr>
            <p:spPr bwMode="auto">
              <a:xfrm>
                <a:off x="4464" y="2230"/>
                <a:ext cx="864" cy="122"/>
              </a:xfrm>
              <a:prstGeom prst="rect">
                <a:avLst/>
              </a:prstGeom>
              <a:solidFill>
                <a:srgbClr val="80808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8143" name="Text Box 23"/>
              <p:cNvSpPr txBox="1">
                <a:spLocks noChangeArrowheads="1"/>
              </p:cNvSpPr>
              <p:nvPr/>
            </p:nvSpPr>
            <p:spPr bwMode="auto">
              <a:xfrm>
                <a:off x="4105" y="1842"/>
                <a:ext cx="1655" cy="18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de-DE" sz="1600" dirty="0">
                    <a:solidFill>
                      <a:srgbClr val="000000"/>
                    </a:solidFill>
                  </a:rPr>
                  <a:t>Verteilung im Sediment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144" name="Text Box 24"/>
              <p:cNvSpPr txBox="1">
                <a:spLocks noChangeArrowheads="1"/>
              </p:cNvSpPr>
              <p:nvPr/>
            </p:nvSpPr>
            <p:spPr bwMode="auto">
              <a:xfrm>
                <a:off x="4752" y="2352"/>
                <a:ext cx="870" cy="3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de-DE" sz="1600" dirty="0">
                    <a:solidFill>
                      <a:srgbClr val="000000"/>
                    </a:solidFill>
                  </a:rPr>
                  <a:t>semi-liquide</a:t>
                </a:r>
              </a:p>
              <a:p>
                <a:r>
                  <a:rPr lang="de-DE" sz="1600" dirty="0">
                    <a:solidFill>
                      <a:srgbClr val="000000"/>
                    </a:solidFill>
                  </a:rPr>
                  <a:t>Oberfläche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228600" y="5791200"/>
              <a:ext cx="8382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de-DE" sz="2000" b="0" dirty="0" smtClean="0">
                  <a:solidFill>
                    <a:srgbClr val="000090"/>
                  </a:solidFill>
                </a:rPr>
                <a:t>Etwa 90% aller </a:t>
              </a:r>
              <a:r>
                <a:rPr lang="de-DE" sz="2000" b="0" dirty="0" err="1" smtClean="0">
                  <a:solidFill>
                    <a:srgbClr val="000090"/>
                  </a:solidFill>
                </a:rPr>
                <a:t>sediment-bewohnenden</a:t>
              </a:r>
              <a:r>
                <a:rPr lang="de-DE" sz="2000" b="0" dirty="0" smtClean="0">
                  <a:solidFill>
                    <a:srgbClr val="000090"/>
                  </a:solidFill>
                </a:rPr>
                <a:t> Organismen leben in den obersten 10 cm des Bodens; </a:t>
              </a:r>
            </a:p>
            <a:p>
              <a:pPr eaLnBrk="1" hangingPunct="1"/>
              <a:r>
                <a:rPr lang="de-DE" sz="2000" b="0" dirty="0" smtClean="0">
                  <a:solidFill>
                    <a:srgbClr val="000090"/>
                  </a:solidFill>
                  <a:sym typeface="Wingdings" charset="0"/>
                </a:rPr>
                <a:t>  </a:t>
              </a:r>
              <a:r>
                <a:rPr lang="de-DE" sz="2000" b="0" dirty="0" smtClean="0">
                  <a:solidFill>
                    <a:srgbClr val="000090"/>
                  </a:solidFill>
                </a:rPr>
                <a:t>diese Zone wäre beim Knollenabbau am intensivsten betroffen!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250825" y="-27384"/>
            <a:ext cx="8569325" cy="1143000"/>
          </a:xfrm>
        </p:spPr>
        <p:txBody>
          <a:bodyPr/>
          <a:lstStyle/>
          <a:p>
            <a:r>
              <a:rPr lang="en-US" sz="3200" b="1" dirty="0" err="1">
                <a:solidFill>
                  <a:srgbClr val="000090"/>
                </a:solidFill>
                <a:cs typeface="Arial"/>
              </a:rPr>
              <a:t>Potentielle</a:t>
            </a:r>
            <a:r>
              <a:rPr lang="en-US" sz="3200" b="1" dirty="0">
                <a:solidFill>
                  <a:srgbClr val="000090"/>
                </a:solidFill>
                <a:cs typeface="Arial"/>
              </a:rPr>
              <a:t> </a:t>
            </a:r>
            <a:r>
              <a:rPr lang="en-US" sz="3200" b="1" dirty="0" err="1">
                <a:solidFill>
                  <a:srgbClr val="000090"/>
                </a:solidFill>
                <a:cs typeface="Arial"/>
              </a:rPr>
              <a:t>Umweltfolgen</a:t>
            </a:r>
            <a:r>
              <a:rPr lang="en-US" sz="3200" b="1" dirty="0">
                <a:solidFill>
                  <a:srgbClr val="000090"/>
                </a:solidFill>
                <a:cs typeface="Arial"/>
              </a:rPr>
              <a:t> </a:t>
            </a:r>
            <a:r>
              <a:rPr lang="en-US" sz="3200" b="1" dirty="0" err="1">
                <a:solidFill>
                  <a:srgbClr val="000090"/>
                </a:solidFill>
                <a:cs typeface="Arial"/>
              </a:rPr>
              <a:t>beim</a:t>
            </a:r>
            <a:r>
              <a:rPr lang="en-US" sz="3200" b="1" dirty="0">
                <a:solidFill>
                  <a:srgbClr val="000090"/>
                </a:solidFill>
                <a:cs typeface="Arial"/>
              </a:rPr>
              <a:t> </a:t>
            </a:r>
            <a:r>
              <a:rPr lang="en-US" sz="3200" b="1" dirty="0" err="1">
                <a:solidFill>
                  <a:srgbClr val="000090"/>
                </a:solidFill>
                <a:cs typeface="Arial"/>
              </a:rPr>
              <a:t>Abbau</a:t>
            </a:r>
            <a:r>
              <a:rPr lang="en-US" sz="3200" b="1" dirty="0">
                <a:solidFill>
                  <a:srgbClr val="000090"/>
                </a:solidFill>
                <a:cs typeface="Arial"/>
              </a:rPr>
              <a:t> von </a:t>
            </a:r>
            <a:r>
              <a:rPr lang="en-US" sz="3200" b="1" dirty="0" err="1">
                <a:solidFill>
                  <a:srgbClr val="000090"/>
                </a:solidFill>
                <a:cs typeface="Arial"/>
              </a:rPr>
              <a:t>Manganknollen</a:t>
            </a:r>
            <a:endParaRPr lang="en-US" sz="3200" b="1" dirty="0">
              <a:solidFill>
                <a:srgbClr val="000090"/>
              </a:solidFill>
              <a:cs typeface="Arial"/>
            </a:endParaRPr>
          </a:p>
        </p:txBody>
      </p:sp>
      <p:sp>
        <p:nvSpPr>
          <p:cNvPr id="52227" name="Rectangle 2"/>
          <p:cNvSpPr txBox="1">
            <a:spLocks noChangeArrowheads="1"/>
          </p:cNvSpPr>
          <p:nvPr/>
        </p:nvSpPr>
        <p:spPr bwMode="auto">
          <a:xfrm>
            <a:off x="0" y="1421655"/>
            <a:ext cx="91440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000" dirty="0" err="1">
                <a:solidFill>
                  <a:srgbClr val="000090"/>
                </a:solidFill>
              </a:rPr>
              <a:t>Einfluss</a:t>
            </a:r>
            <a:r>
              <a:rPr lang="en-US" sz="2000" dirty="0">
                <a:solidFill>
                  <a:srgbClr val="000090"/>
                </a:solidFill>
              </a:rPr>
              <a:t> der </a:t>
            </a:r>
            <a:r>
              <a:rPr lang="en-US" sz="2000" dirty="0" err="1">
                <a:solidFill>
                  <a:srgbClr val="000090"/>
                </a:solidFill>
              </a:rPr>
              <a:t>Störung</a:t>
            </a:r>
            <a:r>
              <a:rPr lang="en-US" sz="2000" dirty="0">
                <a:solidFill>
                  <a:srgbClr val="000090"/>
                </a:solidFill>
              </a:rPr>
              <a:t> auf die </a:t>
            </a:r>
            <a:r>
              <a:rPr lang="en-US" sz="2000" dirty="0" err="1">
                <a:solidFill>
                  <a:srgbClr val="000090"/>
                </a:solidFill>
              </a:rPr>
              <a:t>Megafauna</a:t>
            </a:r>
            <a:r>
              <a:rPr lang="en-US" sz="2000" dirty="0">
                <a:solidFill>
                  <a:srgbClr val="000090"/>
                </a:solidFill>
              </a:rPr>
              <a:t>:</a:t>
            </a:r>
          </a:p>
        </p:txBody>
      </p:sp>
      <p:sp>
        <p:nvSpPr>
          <p:cNvPr id="52228" name="Rectangle 2530"/>
          <p:cNvSpPr>
            <a:spLocks noChangeArrowheads="1"/>
          </p:cNvSpPr>
          <p:nvPr/>
        </p:nvSpPr>
        <p:spPr bwMode="auto">
          <a:xfrm>
            <a:off x="115888" y="1958653"/>
            <a:ext cx="8923337" cy="396081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52229" name="AutoShape 2535"/>
          <p:cNvSpPr>
            <a:spLocks noChangeAspect="1" noChangeArrowheads="1" noTextEdit="1"/>
          </p:cNvSpPr>
          <p:nvPr/>
        </p:nvSpPr>
        <p:spPr bwMode="auto">
          <a:xfrm>
            <a:off x="3376613" y="2112640"/>
            <a:ext cx="5467350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2230" name="Group 2737"/>
          <p:cNvGrpSpPr>
            <a:grpSpLocks/>
          </p:cNvGrpSpPr>
          <p:nvPr/>
        </p:nvGrpSpPr>
        <p:grpSpPr bwMode="auto">
          <a:xfrm>
            <a:off x="4672013" y="2950840"/>
            <a:ext cx="3638550" cy="2095500"/>
            <a:chOff x="1974" y="1523"/>
            <a:chExt cx="2292" cy="1320"/>
          </a:xfrm>
        </p:grpSpPr>
        <p:sp>
          <p:nvSpPr>
            <p:cNvPr id="52461" name="Line 2537"/>
            <p:cNvSpPr>
              <a:spLocks noChangeShapeType="1"/>
            </p:cNvSpPr>
            <p:nvPr/>
          </p:nvSpPr>
          <p:spPr bwMode="auto">
            <a:xfrm>
              <a:off x="3258" y="1523"/>
              <a:ext cx="990" cy="510"/>
            </a:xfrm>
            <a:prstGeom prst="line">
              <a:avLst/>
            </a:prstGeom>
            <a:noFill/>
            <a:ln w="38100">
              <a:solidFill>
                <a:srgbClr val="24282B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62" name="Line 2538"/>
            <p:cNvSpPr>
              <a:spLocks noChangeShapeType="1"/>
            </p:cNvSpPr>
            <p:nvPr/>
          </p:nvSpPr>
          <p:spPr bwMode="auto">
            <a:xfrm>
              <a:off x="3042" y="1655"/>
              <a:ext cx="984" cy="510"/>
            </a:xfrm>
            <a:prstGeom prst="line">
              <a:avLst/>
            </a:prstGeom>
            <a:noFill/>
            <a:ln w="38100">
              <a:solidFill>
                <a:srgbClr val="24282B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63" name="Freeform 2539"/>
            <p:cNvSpPr>
              <a:spLocks/>
            </p:cNvSpPr>
            <p:nvPr/>
          </p:nvSpPr>
          <p:spPr bwMode="auto">
            <a:xfrm>
              <a:off x="3126" y="1643"/>
              <a:ext cx="438" cy="240"/>
            </a:xfrm>
            <a:custGeom>
              <a:avLst/>
              <a:gdLst>
                <a:gd name="T0" fmla="*/ 0 w 73"/>
                <a:gd name="T1" fmla="*/ 0 h 40"/>
                <a:gd name="T2" fmla="*/ 2147483647 w 73"/>
                <a:gd name="T3" fmla="*/ 2147483647 h 40"/>
                <a:gd name="T4" fmla="*/ 2147483647 w 73"/>
                <a:gd name="T5" fmla="*/ 2147483647 h 40"/>
                <a:gd name="T6" fmla="*/ 2147483647 w 73"/>
                <a:gd name="T7" fmla="*/ 2147483647 h 40"/>
                <a:gd name="T8" fmla="*/ 2147483647 w 73"/>
                <a:gd name="T9" fmla="*/ 2147483647 h 40"/>
                <a:gd name="T10" fmla="*/ 2147483647 w 73"/>
                <a:gd name="T11" fmla="*/ 2147483647 h 40"/>
                <a:gd name="T12" fmla="*/ 2147483647 w 73"/>
                <a:gd name="T13" fmla="*/ 2147483647 h 40"/>
                <a:gd name="T14" fmla="*/ 2147483647 w 73"/>
                <a:gd name="T15" fmla="*/ 2147483647 h 40"/>
                <a:gd name="T16" fmla="*/ 2147483647 w 73"/>
                <a:gd name="T17" fmla="*/ 2147483647 h 40"/>
                <a:gd name="T18" fmla="*/ 2147483647 w 73"/>
                <a:gd name="T19" fmla="*/ 2147483647 h 40"/>
                <a:gd name="T20" fmla="*/ 2147483647 w 73"/>
                <a:gd name="T21" fmla="*/ 2147483647 h 40"/>
                <a:gd name="T22" fmla="*/ 2147483647 w 73"/>
                <a:gd name="T23" fmla="*/ 2147483647 h 40"/>
                <a:gd name="T24" fmla="*/ 2147483647 w 73"/>
                <a:gd name="T25" fmla="*/ 2147483647 h 40"/>
                <a:gd name="T26" fmla="*/ 2147483647 w 73"/>
                <a:gd name="T27" fmla="*/ 2147483647 h 40"/>
                <a:gd name="T28" fmla="*/ 2147483647 w 73"/>
                <a:gd name="T29" fmla="*/ 2147483647 h 40"/>
                <a:gd name="T30" fmla="*/ 2147483647 w 73"/>
                <a:gd name="T31" fmla="*/ 2147483647 h 40"/>
                <a:gd name="T32" fmla="*/ 2147483647 w 73"/>
                <a:gd name="T33" fmla="*/ 2147483647 h 40"/>
                <a:gd name="T34" fmla="*/ 2147483647 w 73"/>
                <a:gd name="T35" fmla="*/ 2147483647 h 40"/>
                <a:gd name="T36" fmla="*/ 2147483647 w 73"/>
                <a:gd name="T37" fmla="*/ 2147483647 h 40"/>
                <a:gd name="T38" fmla="*/ 2147483647 w 73"/>
                <a:gd name="T39" fmla="*/ 2147483647 h 40"/>
                <a:gd name="T40" fmla="*/ 2147483647 w 73"/>
                <a:gd name="T41" fmla="*/ 2147483647 h 40"/>
                <a:gd name="T42" fmla="*/ 2147483647 w 73"/>
                <a:gd name="T43" fmla="*/ 2147483647 h 40"/>
                <a:gd name="T44" fmla="*/ 2147483647 w 73"/>
                <a:gd name="T45" fmla="*/ 2147483647 h 40"/>
                <a:gd name="T46" fmla="*/ 2147483647 w 73"/>
                <a:gd name="T47" fmla="*/ 2147483647 h 40"/>
                <a:gd name="T48" fmla="*/ 2147483647 w 73"/>
                <a:gd name="T49" fmla="*/ 2147483647 h 40"/>
                <a:gd name="T50" fmla="*/ 2147483647 w 73"/>
                <a:gd name="T51" fmla="*/ 2147483647 h 40"/>
                <a:gd name="T52" fmla="*/ 2147483647 w 73"/>
                <a:gd name="T53" fmla="*/ 2147483647 h 4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3"/>
                <a:gd name="T82" fmla="*/ 0 h 40"/>
                <a:gd name="T83" fmla="*/ 73 w 73"/>
                <a:gd name="T84" fmla="*/ 40 h 4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3" h="40">
                  <a:moveTo>
                    <a:pt x="0" y="0"/>
                  </a:moveTo>
                  <a:lnTo>
                    <a:pt x="3" y="3"/>
                  </a:lnTo>
                  <a:lnTo>
                    <a:pt x="6" y="6"/>
                  </a:lnTo>
                  <a:lnTo>
                    <a:pt x="11" y="9"/>
                  </a:lnTo>
                  <a:lnTo>
                    <a:pt x="14" y="10"/>
                  </a:lnTo>
                  <a:lnTo>
                    <a:pt x="16" y="11"/>
                  </a:lnTo>
                  <a:lnTo>
                    <a:pt x="18" y="11"/>
                  </a:lnTo>
                  <a:lnTo>
                    <a:pt x="20" y="12"/>
                  </a:lnTo>
                  <a:lnTo>
                    <a:pt x="23" y="14"/>
                  </a:lnTo>
                  <a:lnTo>
                    <a:pt x="24" y="15"/>
                  </a:lnTo>
                  <a:lnTo>
                    <a:pt x="28" y="17"/>
                  </a:lnTo>
                  <a:lnTo>
                    <a:pt x="34" y="20"/>
                  </a:lnTo>
                  <a:lnTo>
                    <a:pt x="37" y="20"/>
                  </a:lnTo>
                  <a:lnTo>
                    <a:pt x="39" y="20"/>
                  </a:lnTo>
                  <a:lnTo>
                    <a:pt x="41" y="20"/>
                  </a:lnTo>
                  <a:lnTo>
                    <a:pt x="43" y="21"/>
                  </a:lnTo>
                  <a:lnTo>
                    <a:pt x="45" y="23"/>
                  </a:lnTo>
                  <a:lnTo>
                    <a:pt x="46" y="26"/>
                  </a:lnTo>
                  <a:lnTo>
                    <a:pt x="48" y="27"/>
                  </a:lnTo>
                  <a:lnTo>
                    <a:pt x="51" y="29"/>
                  </a:lnTo>
                  <a:lnTo>
                    <a:pt x="54" y="30"/>
                  </a:lnTo>
                  <a:lnTo>
                    <a:pt x="58" y="31"/>
                  </a:lnTo>
                  <a:lnTo>
                    <a:pt x="59" y="32"/>
                  </a:lnTo>
                  <a:lnTo>
                    <a:pt x="61" y="34"/>
                  </a:lnTo>
                  <a:lnTo>
                    <a:pt x="66" y="37"/>
                  </a:lnTo>
                  <a:lnTo>
                    <a:pt x="71" y="39"/>
                  </a:lnTo>
                  <a:lnTo>
                    <a:pt x="73" y="40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64" name="Freeform 2540"/>
            <p:cNvSpPr>
              <a:spLocks/>
            </p:cNvSpPr>
            <p:nvPr/>
          </p:nvSpPr>
          <p:spPr bwMode="auto">
            <a:xfrm>
              <a:off x="3546" y="1853"/>
              <a:ext cx="396" cy="222"/>
            </a:xfrm>
            <a:custGeom>
              <a:avLst/>
              <a:gdLst>
                <a:gd name="T0" fmla="*/ 0 w 66"/>
                <a:gd name="T1" fmla="*/ 0 h 37"/>
                <a:gd name="T2" fmla="*/ 2147483647 w 66"/>
                <a:gd name="T3" fmla="*/ 2147483647 h 37"/>
                <a:gd name="T4" fmla="*/ 2147483647 w 66"/>
                <a:gd name="T5" fmla="*/ 2147483647 h 37"/>
                <a:gd name="T6" fmla="*/ 2147483647 w 66"/>
                <a:gd name="T7" fmla="*/ 2147483647 h 37"/>
                <a:gd name="T8" fmla="*/ 2147483647 w 66"/>
                <a:gd name="T9" fmla="*/ 2147483647 h 37"/>
                <a:gd name="T10" fmla="*/ 2147483647 w 66"/>
                <a:gd name="T11" fmla="*/ 2147483647 h 37"/>
                <a:gd name="T12" fmla="*/ 2147483647 w 66"/>
                <a:gd name="T13" fmla="*/ 2147483647 h 37"/>
                <a:gd name="T14" fmla="*/ 2147483647 w 66"/>
                <a:gd name="T15" fmla="*/ 2147483647 h 37"/>
                <a:gd name="T16" fmla="*/ 2147483647 w 66"/>
                <a:gd name="T17" fmla="*/ 2147483647 h 37"/>
                <a:gd name="T18" fmla="*/ 2147483647 w 66"/>
                <a:gd name="T19" fmla="*/ 2147483647 h 37"/>
                <a:gd name="T20" fmla="*/ 2147483647 w 66"/>
                <a:gd name="T21" fmla="*/ 2147483647 h 37"/>
                <a:gd name="T22" fmla="*/ 2147483647 w 66"/>
                <a:gd name="T23" fmla="*/ 2147483647 h 37"/>
                <a:gd name="T24" fmla="*/ 2147483647 w 66"/>
                <a:gd name="T25" fmla="*/ 2147483647 h 37"/>
                <a:gd name="T26" fmla="*/ 2147483647 w 66"/>
                <a:gd name="T27" fmla="*/ 2147483647 h 37"/>
                <a:gd name="T28" fmla="*/ 2147483647 w 66"/>
                <a:gd name="T29" fmla="*/ 2147483647 h 37"/>
                <a:gd name="T30" fmla="*/ 2147483647 w 66"/>
                <a:gd name="T31" fmla="*/ 2147483647 h 37"/>
                <a:gd name="T32" fmla="*/ 2147483647 w 66"/>
                <a:gd name="T33" fmla="*/ 2147483647 h 37"/>
                <a:gd name="T34" fmla="*/ 2147483647 w 66"/>
                <a:gd name="T35" fmla="*/ 2147483647 h 37"/>
                <a:gd name="T36" fmla="*/ 2147483647 w 66"/>
                <a:gd name="T37" fmla="*/ 2147483647 h 37"/>
                <a:gd name="T38" fmla="*/ 2147483647 w 66"/>
                <a:gd name="T39" fmla="*/ 2147483647 h 37"/>
                <a:gd name="T40" fmla="*/ 2147483647 w 66"/>
                <a:gd name="T41" fmla="*/ 2147483647 h 37"/>
                <a:gd name="T42" fmla="*/ 2147483647 w 66"/>
                <a:gd name="T43" fmla="*/ 2147483647 h 37"/>
                <a:gd name="T44" fmla="*/ 2147483647 w 66"/>
                <a:gd name="T45" fmla="*/ 2147483647 h 37"/>
                <a:gd name="T46" fmla="*/ 2147483647 w 66"/>
                <a:gd name="T47" fmla="*/ 2147483647 h 37"/>
                <a:gd name="T48" fmla="*/ 2147483647 w 66"/>
                <a:gd name="T49" fmla="*/ 2147483647 h 37"/>
                <a:gd name="T50" fmla="*/ 2147483647 w 66"/>
                <a:gd name="T51" fmla="*/ 2147483647 h 37"/>
                <a:gd name="T52" fmla="*/ 2147483647 w 66"/>
                <a:gd name="T53" fmla="*/ 2147483647 h 37"/>
                <a:gd name="T54" fmla="*/ 2147483647 w 66"/>
                <a:gd name="T55" fmla="*/ 2147483647 h 37"/>
                <a:gd name="T56" fmla="*/ 2147483647 w 66"/>
                <a:gd name="T57" fmla="*/ 2147483647 h 37"/>
                <a:gd name="T58" fmla="*/ 2147483647 w 66"/>
                <a:gd name="T59" fmla="*/ 2147483647 h 37"/>
                <a:gd name="T60" fmla="*/ 2147483647 w 66"/>
                <a:gd name="T61" fmla="*/ 2147483647 h 3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66"/>
                <a:gd name="T94" fmla="*/ 0 h 37"/>
                <a:gd name="T95" fmla="*/ 66 w 66"/>
                <a:gd name="T96" fmla="*/ 37 h 3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66" h="37">
                  <a:moveTo>
                    <a:pt x="0" y="0"/>
                  </a:moveTo>
                  <a:lnTo>
                    <a:pt x="3" y="2"/>
                  </a:lnTo>
                  <a:lnTo>
                    <a:pt x="11" y="7"/>
                  </a:lnTo>
                  <a:lnTo>
                    <a:pt x="13" y="9"/>
                  </a:lnTo>
                  <a:lnTo>
                    <a:pt x="16" y="11"/>
                  </a:lnTo>
                  <a:lnTo>
                    <a:pt x="19" y="13"/>
                  </a:lnTo>
                  <a:lnTo>
                    <a:pt x="22" y="15"/>
                  </a:lnTo>
                  <a:lnTo>
                    <a:pt x="23" y="16"/>
                  </a:lnTo>
                  <a:lnTo>
                    <a:pt x="24" y="17"/>
                  </a:lnTo>
                  <a:lnTo>
                    <a:pt x="27" y="18"/>
                  </a:lnTo>
                  <a:lnTo>
                    <a:pt x="30" y="18"/>
                  </a:lnTo>
                  <a:lnTo>
                    <a:pt x="32" y="18"/>
                  </a:lnTo>
                  <a:lnTo>
                    <a:pt x="34" y="20"/>
                  </a:lnTo>
                  <a:lnTo>
                    <a:pt x="35" y="22"/>
                  </a:lnTo>
                  <a:lnTo>
                    <a:pt x="36" y="23"/>
                  </a:lnTo>
                  <a:lnTo>
                    <a:pt x="37" y="24"/>
                  </a:lnTo>
                  <a:lnTo>
                    <a:pt x="39" y="25"/>
                  </a:lnTo>
                  <a:lnTo>
                    <a:pt x="42" y="27"/>
                  </a:lnTo>
                  <a:lnTo>
                    <a:pt x="45" y="29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0"/>
                  </a:lnTo>
                  <a:lnTo>
                    <a:pt x="53" y="31"/>
                  </a:lnTo>
                  <a:lnTo>
                    <a:pt x="55" y="32"/>
                  </a:lnTo>
                  <a:lnTo>
                    <a:pt x="56" y="33"/>
                  </a:lnTo>
                  <a:lnTo>
                    <a:pt x="58" y="34"/>
                  </a:lnTo>
                  <a:lnTo>
                    <a:pt x="60" y="34"/>
                  </a:lnTo>
                  <a:lnTo>
                    <a:pt x="62" y="34"/>
                  </a:lnTo>
                  <a:lnTo>
                    <a:pt x="64" y="34"/>
                  </a:lnTo>
                  <a:lnTo>
                    <a:pt x="65" y="36"/>
                  </a:lnTo>
                  <a:lnTo>
                    <a:pt x="66" y="37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65" name="Freeform 2541"/>
            <p:cNvSpPr>
              <a:spLocks/>
            </p:cNvSpPr>
            <p:nvPr/>
          </p:nvSpPr>
          <p:spPr bwMode="auto">
            <a:xfrm>
              <a:off x="3918" y="2087"/>
              <a:ext cx="138" cy="60"/>
            </a:xfrm>
            <a:custGeom>
              <a:avLst/>
              <a:gdLst>
                <a:gd name="T0" fmla="*/ 0 w 23"/>
                <a:gd name="T1" fmla="*/ 0 h 10"/>
                <a:gd name="T2" fmla="*/ 2147483647 w 23"/>
                <a:gd name="T3" fmla="*/ 0 h 10"/>
                <a:gd name="T4" fmla="*/ 2147483647 w 23"/>
                <a:gd name="T5" fmla="*/ 2147483647 h 10"/>
                <a:gd name="T6" fmla="*/ 2147483647 w 23"/>
                <a:gd name="T7" fmla="*/ 2147483647 h 10"/>
                <a:gd name="T8" fmla="*/ 2147483647 w 23"/>
                <a:gd name="T9" fmla="*/ 2147483647 h 10"/>
                <a:gd name="T10" fmla="*/ 2147483647 w 23"/>
                <a:gd name="T11" fmla="*/ 2147483647 h 10"/>
                <a:gd name="T12" fmla="*/ 2147483647 w 23"/>
                <a:gd name="T13" fmla="*/ 2147483647 h 10"/>
                <a:gd name="T14" fmla="*/ 2147483647 w 23"/>
                <a:gd name="T15" fmla="*/ 2147483647 h 10"/>
                <a:gd name="T16" fmla="*/ 2147483647 w 23"/>
                <a:gd name="T17" fmla="*/ 2147483647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10"/>
                <a:gd name="T29" fmla="*/ 23 w 23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10">
                  <a:moveTo>
                    <a:pt x="0" y="0"/>
                  </a:moveTo>
                  <a:lnTo>
                    <a:pt x="4" y="0"/>
                  </a:lnTo>
                  <a:lnTo>
                    <a:pt x="8" y="1"/>
                  </a:lnTo>
                  <a:lnTo>
                    <a:pt x="12" y="2"/>
                  </a:lnTo>
                  <a:lnTo>
                    <a:pt x="15" y="4"/>
                  </a:lnTo>
                  <a:lnTo>
                    <a:pt x="17" y="6"/>
                  </a:lnTo>
                  <a:lnTo>
                    <a:pt x="20" y="7"/>
                  </a:lnTo>
                  <a:lnTo>
                    <a:pt x="22" y="8"/>
                  </a:lnTo>
                  <a:lnTo>
                    <a:pt x="23" y="10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66" name="Freeform 2542"/>
            <p:cNvSpPr>
              <a:spLocks/>
            </p:cNvSpPr>
            <p:nvPr/>
          </p:nvSpPr>
          <p:spPr bwMode="auto">
            <a:xfrm>
              <a:off x="3126" y="1625"/>
              <a:ext cx="240" cy="126"/>
            </a:xfrm>
            <a:custGeom>
              <a:avLst/>
              <a:gdLst>
                <a:gd name="T0" fmla="*/ 0 w 40"/>
                <a:gd name="T1" fmla="*/ 0 h 21"/>
                <a:gd name="T2" fmla="*/ 2147483647 w 40"/>
                <a:gd name="T3" fmla="*/ 2147483647 h 21"/>
                <a:gd name="T4" fmla="*/ 2147483647 w 40"/>
                <a:gd name="T5" fmla="*/ 2147483647 h 21"/>
                <a:gd name="T6" fmla="*/ 2147483647 w 40"/>
                <a:gd name="T7" fmla="*/ 2147483647 h 21"/>
                <a:gd name="T8" fmla="*/ 2147483647 w 40"/>
                <a:gd name="T9" fmla="*/ 2147483647 h 21"/>
                <a:gd name="T10" fmla="*/ 2147483647 w 40"/>
                <a:gd name="T11" fmla="*/ 2147483647 h 21"/>
                <a:gd name="T12" fmla="*/ 2147483647 w 40"/>
                <a:gd name="T13" fmla="*/ 2147483647 h 21"/>
                <a:gd name="T14" fmla="*/ 2147483647 w 40"/>
                <a:gd name="T15" fmla="*/ 2147483647 h 21"/>
                <a:gd name="T16" fmla="*/ 2147483647 w 40"/>
                <a:gd name="T17" fmla="*/ 2147483647 h 21"/>
                <a:gd name="T18" fmla="*/ 2147483647 w 40"/>
                <a:gd name="T19" fmla="*/ 2147483647 h 21"/>
                <a:gd name="T20" fmla="*/ 2147483647 w 40"/>
                <a:gd name="T21" fmla="*/ 2147483647 h 21"/>
                <a:gd name="T22" fmla="*/ 2147483647 w 40"/>
                <a:gd name="T23" fmla="*/ 2147483647 h 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0"/>
                <a:gd name="T37" fmla="*/ 0 h 21"/>
                <a:gd name="T38" fmla="*/ 40 w 40"/>
                <a:gd name="T39" fmla="*/ 21 h 2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0" h="21">
                  <a:moveTo>
                    <a:pt x="0" y="0"/>
                  </a:moveTo>
                  <a:lnTo>
                    <a:pt x="4" y="2"/>
                  </a:lnTo>
                  <a:lnTo>
                    <a:pt x="15" y="8"/>
                  </a:lnTo>
                  <a:lnTo>
                    <a:pt x="25" y="13"/>
                  </a:lnTo>
                  <a:lnTo>
                    <a:pt x="27" y="14"/>
                  </a:lnTo>
                  <a:lnTo>
                    <a:pt x="29" y="15"/>
                  </a:lnTo>
                  <a:lnTo>
                    <a:pt x="32" y="16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7" y="16"/>
                  </a:lnTo>
                  <a:lnTo>
                    <a:pt x="39" y="19"/>
                  </a:lnTo>
                  <a:lnTo>
                    <a:pt x="40" y="21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67" name="Freeform 2543"/>
            <p:cNvSpPr>
              <a:spLocks/>
            </p:cNvSpPr>
            <p:nvPr/>
          </p:nvSpPr>
          <p:spPr bwMode="auto">
            <a:xfrm>
              <a:off x="3174" y="1613"/>
              <a:ext cx="186" cy="108"/>
            </a:xfrm>
            <a:custGeom>
              <a:avLst/>
              <a:gdLst>
                <a:gd name="T0" fmla="*/ 0 w 31"/>
                <a:gd name="T1" fmla="*/ 0 h 18"/>
                <a:gd name="T2" fmla="*/ 2147483647 w 31"/>
                <a:gd name="T3" fmla="*/ 2147483647 h 18"/>
                <a:gd name="T4" fmla="*/ 2147483647 w 31"/>
                <a:gd name="T5" fmla="*/ 2147483647 h 18"/>
                <a:gd name="T6" fmla="*/ 2147483647 w 31"/>
                <a:gd name="T7" fmla="*/ 2147483647 h 18"/>
                <a:gd name="T8" fmla="*/ 2147483647 w 31"/>
                <a:gd name="T9" fmla="*/ 2147483647 h 18"/>
                <a:gd name="T10" fmla="*/ 2147483647 w 31"/>
                <a:gd name="T11" fmla="*/ 2147483647 h 18"/>
                <a:gd name="T12" fmla="*/ 2147483647 w 31"/>
                <a:gd name="T13" fmla="*/ 2147483647 h 18"/>
                <a:gd name="T14" fmla="*/ 2147483647 w 31"/>
                <a:gd name="T15" fmla="*/ 2147483647 h 18"/>
                <a:gd name="T16" fmla="*/ 2147483647 w 31"/>
                <a:gd name="T17" fmla="*/ 2147483647 h 18"/>
                <a:gd name="T18" fmla="*/ 2147483647 w 31"/>
                <a:gd name="T19" fmla="*/ 2147483647 h 18"/>
                <a:gd name="T20" fmla="*/ 2147483647 w 31"/>
                <a:gd name="T21" fmla="*/ 2147483647 h 18"/>
                <a:gd name="T22" fmla="*/ 2147483647 w 31"/>
                <a:gd name="T23" fmla="*/ 2147483647 h 18"/>
                <a:gd name="T24" fmla="*/ 2147483647 w 31"/>
                <a:gd name="T25" fmla="*/ 2147483647 h 18"/>
                <a:gd name="T26" fmla="*/ 2147483647 w 31"/>
                <a:gd name="T27" fmla="*/ 2147483647 h 18"/>
                <a:gd name="T28" fmla="*/ 2147483647 w 31"/>
                <a:gd name="T29" fmla="*/ 2147483647 h 18"/>
                <a:gd name="T30" fmla="*/ 2147483647 w 31"/>
                <a:gd name="T31" fmla="*/ 2147483647 h 18"/>
                <a:gd name="T32" fmla="*/ 2147483647 w 31"/>
                <a:gd name="T33" fmla="*/ 2147483647 h 18"/>
                <a:gd name="T34" fmla="*/ 2147483647 w 31"/>
                <a:gd name="T35" fmla="*/ 2147483647 h 1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1"/>
                <a:gd name="T55" fmla="*/ 0 h 18"/>
                <a:gd name="T56" fmla="*/ 31 w 31"/>
                <a:gd name="T57" fmla="*/ 18 h 1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1" h="18">
                  <a:moveTo>
                    <a:pt x="0" y="0"/>
                  </a:moveTo>
                  <a:lnTo>
                    <a:pt x="2" y="2"/>
                  </a:lnTo>
                  <a:lnTo>
                    <a:pt x="5" y="4"/>
                  </a:lnTo>
                  <a:lnTo>
                    <a:pt x="9" y="6"/>
                  </a:lnTo>
                  <a:lnTo>
                    <a:pt x="12" y="7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8" y="9"/>
                  </a:lnTo>
                  <a:lnTo>
                    <a:pt x="18" y="11"/>
                  </a:lnTo>
                  <a:lnTo>
                    <a:pt x="18" y="12"/>
                  </a:lnTo>
                  <a:lnTo>
                    <a:pt x="17" y="13"/>
                  </a:lnTo>
                  <a:lnTo>
                    <a:pt x="18" y="15"/>
                  </a:lnTo>
                  <a:lnTo>
                    <a:pt x="20" y="16"/>
                  </a:lnTo>
                  <a:lnTo>
                    <a:pt x="23" y="15"/>
                  </a:lnTo>
                  <a:lnTo>
                    <a:pt x="26" y="14"/>
                  </a:lnTo>
                  <a:lnTo>
                    <a:pt x="29" y="15"/>
                  </a:lnTo>
                  <a:lnTo>
                    <a:pt x="30" y="17"/>
                  </a:lnTo>
                  <a:lnTo>
                    <a:pt x="31" y="18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68" name="Freeform 2544"/>
            <p:cNvSpPr>
              <a:spLocks/>
            </p:cNvSpPr>
            <p:nvPr/>
          </p:nvSpPr>
          <p:spPr bwMode="auto">
            <a:xfrm>
              <a:off x="3192" y="1601"/>
              <a:ext cx="306" cy="186"/>
            </a:xfrm>
            <a:custGeom>
              <a:avLst/>
              <a:gdLst>
                <a:gd name="T0" fmla="*/ 0 w 51"/>
                <a:gd name="T1" fmla="*/ 0 h 31"/>
                <a:gd name="T2" fmla="*/ 2147483647 w 51"/>
                <a:gd name="T3" fmla="*/ 2147483647 h 31"/>
                <a:gd name="T4" fmla="*/ 2147483647 w 51"/>
                <a:gd name="T5" fmla="*/ 2147483647 h 31"/>
                <a:gd name="T6" fmla="*/ 2147483647 w 51"/>
                <a:gd name="T7" fmla="*/ 2147483647 h 31"/>
                <a:gd name="T8" fmla="*/ 2147483647 w 51"/>
                <a:gd name="T9" fmla="*/ 2147483647 h 31"/>
                <a:gd name="T10" fmla="*/ 2147483647 w 51"/>
                <a:gd name="T11" fmla="*/ 2147483647 h 31"/>
                <a:gd name="T12" fmla="*/ 2147483647 w 51"/>
                <a:gd name="T13" fmla="*/ 2147483647 h 31"/>
                <a:gd name="T14" fmla="*/ 2147483647 w 51"/>
                <a:gd name="T15" fmla="*/ 2147483647 h 31"/>
                <a:gd name="T16" fmla="*/ 2147483647 w 51"/>
                <a:gd name="T17" fmla="*/ 2147483647 h 31"/>
                <a:gd name="T18" fmla="*/ 2147483647 w 51"/>
                <a:gd name="T19" fmla="*/ 2147483647 h 31"/>
                <a:gd name="T20" fmla="*/ 2147483647 w 51"/>
                <a:gd name="T21" fmla="*/ 2147483647 h 31"/>
                <a:gd name="T22" fmla="*/ 2147483647 w 51"/>
                <a:gd name="T23" fmla="*/ 2147483647 h 31"/>
                <a:gd name="T24" fmla="*/ 2147483647 w 51"/>
                <a:gd name="T25" fmla="*/ 2147483647 h 31"/>
                <a:gd name="T26" fmla="*/ 2147483647 w 51"/>
                <a:gd name="T27" fmla="*/ 2147483647 h 31"/>
                <a:gd name="T28" fmla="*/ 2147483647 w 51"/>
                <a:gd name="T29" fmla="*/ 2147483647 h 31"/>
                <a:gd name="T30" fmla="*/ 2147483647 w 51"/>
                <a:gd name="T31" fmla="*/ 2147483647 h 31"/>
                <a:gd name="T32" fmla="*/ 2147483647 w 51"/>
                <a:gd name="T33" fmla="*/ 2147483647 h 31"/>
                <a:gd name="T34" fmla="*/ 2147483647 w 51"/>
                <a:gd name="T35" fmla="*/ 2147483647 h 3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1"/>
                <a:gd name="T55" fmla="*/ 0 h 31"/>
                <a:gd name="T56" fmla="*/ 51 w 51"/>
                <a:gd name="T57" fmla="*/ 31 h 3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1" h="31">
                  <a:moveTo>
                    <a:pt x="0" y="0"/>
                  </a:moveTo>
                  <a:lnTo>
                    <a:pt x="1" y="1"/>
                  </a:lnTo>
                  <a:lnTo>
                    <a:pt x="5" y="3"/>
                  </a:lnTo>
                  <a:lnTo>
                    <a:pt x="10" y="7"/>
                  </a:lnTo>
                  <a:lnTo>
                    <a:pt x="18" y="11"/>
                  </a:lnTo>
                  <a:lnTo>
                    <a:pt x="21" y="12"/>
                  </a:lnTo>
                  <a:lnTo>
                    <a:pt x="24" y="13"/>
                  </a:lnTo>
                  <a:lnTo>
                    <a:pt x="27" y="14"/>
                  </a:lnTo>
                  <a:lnTo>
                    <a:pt x="30" y="15"/>
                  </a:lnTo>
                  <a:lnTo>
                    <a:pt x="35" y="18"/>
                  </a:lnTo>
                  <a:lnTo>
                    <a:pt x="37" y="21"/>
                  </a:lnTo>
                  <a:lnTo>
                    <a:pt x="39" y="23"/>
                  </a:lnTo>
                  <a:lnTo>
                    <a:pt x="42" y="25"/>
                  </a:lnTo>
                  <a:lnTo>
                    <a:pt x="45" y="26"/>
                  </a:lnTo>
                  <a:lnTo>
                    <a:pt x="47" y="28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69" name="Freeform 2545"/>
            <p:cNvSpPr>
              <a:spLocks/>
            </p:cNvSpPr>
            <p:nvPr/>
          </p:nvSpPr>
          <p:spPr bwMode="auto">
            <a:xfrm>
              <a:off x="3210" y="1583"/>
              <a:ext cx="114" cy="48"/>
            </a:xfrm>
            <a:custGeom>
              <a:avLst/>
              <a:gdLst>
                <a:gd name="T0" fmla="*/ 0 w 19"/>
                <a:gd name="T1" fmla="*/ 0 h 8"/>
                <a:gd name="T2" fmla="*/ 2147483647 w 19"/>
                <a:gd name="T3" fmla="*/ 0 h 8"/>
                <a:gd name="T4" fmla="*/ 2147483647 w 19"/>
                <a:gd name="T5" fmla="*/ 2147483647 h 8"/>
                <a:gd name="T6" fmla="*/ 2147483647 w 19"/>
                <a:gd name="T7" fmla="*/ 2147483647 h 8"/>
                <a:gd name="T8" fmla="*/ 2147483647 w 19"/>
                <a:gd name="T9" fmla="*/ 2147483647 h 8"/>
                <a:gd name="T10" fmla="*/ 2147483647 w 19"/>
                <a:gd name="T11" fmla="*/ 2147483647 h 8"/>
                <a:gd name="T12" fmla="*/ 2147483647 w 19"/>
                <a:gd name="T13" fmla="*/ 2147483647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8"/>
                <a:gd name="T23" fmla="*/ 19 w 19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8">
                  <a:moveTo>
                    <a:pt x="0" y="0"/>
                  </a:moveTo>
                  <a:lnTo>
                    <a:pt x="1" y="0"/>
                  </a:lnTo>
                  <a:lnTo>
                    <a:pt x="4" y="2"/>
                  </a:lnTo>
                  <a:lnTo>
                    <a:pt x="7" y="5"/>
                  </a:lnTo>
                  <a:lnTo>
                    <a:pt x="12" y="7"/>
                  </a:lnTo>
                  <a:lnTo>
                    <a:pt x="17" y="8"/>
                  </a:lnTo>
                  <a:lnTo>
                    <a:pt x="19" y="8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70" name="Freeform 2546"/>
            <p:cNvSpPr>
              <a:spLocks/>
            </p:cNvSpPr>
            <p:nvPr/>
          </p:nvSpPr>
          <p:spPr bwMode="auto">
            <a:xfrm>
              <a:off x="3234" y="1559"/>
              <a:ext cx="156" cy="120"/>
            </a:xfrm>
            <a:custGeom>
              <a:avLst/>
              <a:gdLst>
                <a:gd name="T0" fmla="*/ 0 w 26"/>
                <a:gd name="T1" fmla="*/ 0 h 20"/>
                <a:gd name="T2" fmla="*/ 2147483647 w 26"/>
                <a:gd name="T3" fmla="*/ 2147483647 h 20"/>
                <a:gd name="T4" fmla="*/ 2147483647 w 26"/>
                <a:gd name="T5" fmla="*/ 2147483647 h 20"/>
                <a:gd name="T6" fmla="*/ 2147483647 w 26"/>
                <a:gd name="T7" fmla="*/ 2147483647 h 20"/>
                <a:gd name="T8" fmla="*/ 2147483647 w 26"/>
                <a:gd name="T9" fmla="*/ 2147483647 h 20"/>
                <a:gd name="T10" fmla="*/ 2147483647 w 26"/>
                <a:gd name="T11" fmla="*/ 2147483647 h 20"/>
                <a:gd name="T12" fmla="*/ 2147483647 w 26"/>
                <a:gd name="T13" fmla="*/ 2147483647 h 20"/>
                <a:gd name="T14" fmla="*/ 2147483647 w 26"/>
                <a:gd name="T15" fmla="*/ 2147483647 h 20"/>
                <a:gd name="T16" fmla="*/ 2147483647 w 26"/>
                <a:gd name="T17" fmla="*/ 2147483647 h 20"/>
                <a:gd name="T18" fmla="*/ 2147483647 w 26"/>
                <a:gd name="T19" fmla="*/ 2147483647 h 20"/>
                <a:gd name="T20" fmla="*/ 2147483647 w 26"/>
                <a:gd name="T21" fmla="*/ 2147483647 h 20"/>
                <a:gd name="T22" fmla="*/ 2147483647 w 26"/>
                <a:gd name="T23" fmla="*/ 2147483647 h 20"/>
                <a:gd name="T24" fmla="*/ 2147483647 w 26"/>
                <a:gd name="T25" fmla="*/ 2147483647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"/>
                <a:gd name="T40" fmla="*/ 0 h 20"/>
                <a:gd name="T41" fmla="*/ 26 w 26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" h="20">
                  <a:moveTo>
                    <a:pt x="0" y="0"/>
                  </a:moveTo>
                  <a:lnTo>
                    <a:pt x="4" y="3"/>
                  </a:lnTo>
                  <a:lnTo>
                    <a:pt x="9" y="6"/>
                  </a:lnTo>
                  <a:lnTo>
                    <a:pt x="15" y="9"/>
                  </a:lnTo>
                  <a:lnTo>
                    <a:pt x="18" y="9"/>
                  </a:lnTo>
                  <a:lnTo>
                    <a:pt x="20" y="10"/>
                  </a:lnTo>
                  <a:lnTo>
                    <a:pt x="20" y="12"/>
                  </a:lnTo>
                  <a:lnTo>
                    <a:pt x="20" y="13"/>
                  </a:lnTo>
                  <a:lnTo>
                    <a:pt x="19" y="14"/>
                  </a:lnTo>
                  <a:lnTo>
                    <a:pt x="20" y="16"/>
                  </a:lnTo>
                  <a:lnTo>
                    <a:pt x="21" y="18"/>
                  </a:lnTo>
                  <a:lnTo>
                    <a:pt x="24" y="19"/>
                  </a:lnTo>
                  <a:lnTo>
                    <a:pt x="26" y="20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71" name="Freeform 2547"/>
            <p:cNvSpPr>
              <a:spLocks/>
            </p:cNvSpPr>
            <p:nvPr/>
          </p:nvSpPr>
          <p:spPr bwMode="auto">
            <a:xfrm>
              <a:off x="3300" y="1565"/>
              <a:ext cx="96" cy="84"/>
            </a:xfrm>
            <a:custGeom>
              <a:avLst/>
              <a:gdLst>
                <a:gd name="T0" fmla="*/ 0 w 16"/>
                <a:gd name="T1" fmla="*/ 0 h 14"/>
                <a:gd name="T2" fmla="*/ 2147483647 w 16"/>
                <a:gd name="T3" fmla="*/ 2147483647 h 14"/>
                <a:gd name="T4" fmla="*/ 2147483647 w 16"/>
                <a:gd name="T5" fmla="*/ 2147483647 h 14"/>
                <a:gd name="T6" fmla="*/ 2147483647 w 16"/>
                <a:gd name="T7" fmla="*/ 2147483647 h 14"/>
                <a:gd name="T8" fmla="*/ 2147483647 w 16"/>
                <a:gd name="T9" fmla="*/ 2147483647 h 14"/>
                <a:gd name="T10" fmla="*/ 2147483647 w 16"/>
                <a:gd name="T11" fmla="*/ 2147483647 h 14"/>
                <a:gd name="T12" fmla="*/ 2147483647 w 16"/>
                <a:gd name="T13" fmla="*/ 2147483647 h 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14"/>
                <a:gd name="T23" fmla="*/ 16 w 16"/>
                <a:gd name="T24" fmla="*/ 14 h 1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14">
                  <a:moveTo>
                    <a:pt x="0" y="0"/>
                  </a:moveTo>
                  <a:lnTo>
                    <a:pt x="1" y="1"/>
                  </a:lnTo>
                  <a:lnTo>
                    <a:pt x="5" y="3"/>
                  </a:lnTo>
                  <a:lnTo>
                    <a:pt x="9" y="6"/>
                  </a:lnTo>
                  <a:lnTo>
                    <a:pt x="14" y="10"/>
                  </a:lnTo>
                  <a:lnTo>
                    <a:pt x="16" y="13"/>
                  </a:lnTo>
                  <a:lnTo>
                    <a:pt x="16" y="14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72" name="Freeform 2548"/>
            <p:cNvSpPr>
              <a:spLocks/>
            </p:cNvSpPr>
            <p:nvPr/>
          </p:nvSpPr>
          <p:spPr bwMode="auto">
            <a:xfrm>
              <a:off x="3408" y="1691"/>
              <a:ext cx="90" cy="48"/>
            </a:xfrm>
            <a:custGeom>
              <a:avLst/>
              <a:gdLst>
                <a:gd name="T0" fmla="*/ 0 w 15"/>
                <a:gd name="T1" fmla="*/ 0 h 8"/>
                <a:gd name="T2" fmla="*/ 2147483647 w 15"/>
                <a:gd name="T3" fmla="*/ 0 h 8"/>
                <a:gd name="T4" fmla="*/ 2147483647 w 15"/>
                <a:gd name="T5" fmla="*/ 0 h 8"/>
                <a:gd name="T6" fmla="*/ 2147483647 w 15"/>
                <a:gd name="T7" fmla="*/ 2147483647 h 8"/>
                <a:gd name="T8" fmla="*/ 2147483647 w 15"/>
                <a:gd name="T9" fmla="*/ 2147483647 h 8"/>
                <a:gd name="T10" fmla="*/ 2147483647 w 15"/>
                <a:gd name="T11" fmla="*/ 2147483647 h 8"/>
                <a:gd name="T12" fmla="*/ 2147483647 w 15"/>
                <a:gd name="T13" fmla="*/ 2147483647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8"/>
                <a:gd name="T23" fmla="*/ 15 w 15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8">
                  <a:moveTo>
                    <a:pt x="0" y="0"/>
                  </a:moveTo>
                  <a:lnTo>
                    <a:pt x="1" y="0"/>
                  </a:lnTo>
                  <a:lnTo>
                    <a:pt x="4" y="0"/>
                  </a:lnTo>
                  <a:lnTo>
                    <a:pt x="8" y="2"/>
                  </a:lnTo>
                  <a:lnTo>
                    <a:pt x="13" y="4"/>
                  </a:lnTo>
                  <a:lnTo>
                    <a:pt x="15" y="6"/>
                  </a:lnTo>
                  <a:lnTo>
                    <a:pt x="15" y="8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73" name="Freeform 2549"/>
            <p:cNvSpPr>
              <a:spLocks/>
            </p:cNvSpPr>
            <p:nvPr/>
          </p:nvSpPr>
          <p:spPr bwMode="auto">
            <a:xfrm>
              <a:off x="3432" y="1721"/>
              <a:ext cx="216" cy="120"/>
            </a:xfrm>
            <a:custGeom>
              <a:avLst/>
              <a:gdLst>
                <a:gd name="T0" fmla="*/ 0 w 36"/>
                <a:gd name="T1" fmla="*/ 0 h 20"/>
                <a:gd name="T2" fmla="*/ 2147483647 w 36"/>
                <a:gd name="T3" fmla="*/ 2147483647 h 20"/>
                <a:gd name="T4" fmla="*/ 2147483647 w 36"/>
                <a:gd name="T5" fmla="*/ 2147483647 h 20"/>
                <a:gd name="T6" fmla="*/ 2147483647 w 36"/>
                <a:gd name="T7" fmla="*/ 2147483647 h 20"/>
                <a:gd name="T8" fmla="*/ 2147483647 w 36"/>
                <a:gd name="T9" fmla="*/ 2147483647 h 20"/>
                <a:gd name="T10" fmla="*/ 2147483647 w 36"/>
                <a:gd name="T11" fmla="*/ 2147483647 h 20"/>
                <a:gd name="T12" fmla="*/ 2147483647 w 36"/>
                <a:gd name="T13" fmla="*/ 2147483647 h 20"/>
                <a:gd name="T14" fmla="*/ 2147483647 w 36"/>
                <a:gd name="T15" fmla="*/ 2147483647 h 20"/>
                <a:gd name="T16" fmla="*/ 2147483647 w 36"/>
                <a:gd name="T17" fmla="*/ 2147483647 h 20"/>
                <a:gd name="T18" fmla="*/ 2147483647 w 36"/>
                <a:gd name="T19" fmla="*/ 2147483647 h 20"/>
                <a:gd name="T20" fmla="*/ 2147483647 w 36"/>
                <a:gd name="T21" fmla="*/ 2147483647 h 20"/>
                <a:gd name="T22" fmla="*/ 2147483647 w 36"/>
                <a:gd name="T23" fmla="*/ 2147483647 h 20"/>
                <a:gd name="T24" fmla="*/ 2147483647 w 36"/>
                <a:gd name="T25" fmla="*/ 2147483647 h 20"/>
                <a:gd name="T26" fmla="*/ 2147483647 w 36"/>
                <a:gd name="T27" fmla="*/ 2147483647 h 20"/>
                <a:gd name="T28" fmla="*/ 2147483647 w 36"/>
                <a:gd name="T29" fmla="*/ 2147483647 h 20"/>
                <a:gd name="T30" fmla="*/ 2147483647 w 36"/>
                <a:gd name="T31" fmla="*/ 2147483647 h 20"/>
                <a:gd name="T32" fmla="*/ 2147483647 w 36"/>
                <a:gd name="T33" fmla="*/ 2147483647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0"/>
                <a:gd name="T53" fmla="*/ 36 w 36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0">
                  <a:moveTo>
                    <a:pt x="0" y="0"/>
                  </a:moveTo>
                  <a:lnTo>
                    <a:pt x="4" y="2"/>
                  </a:lnTo>
                  <a:lnTo>
                    <a:pt x="8" y="3"/>
                  </a:lnTo>
                  <a:lnTo>
                    <a:pt x="12" y="6"/>
                  </a:lnTo>
                  <a:lnTo>
                    <a:pt x="14" y="8"/>
                  </a:lnTo>
                  <a:lnTo>
                    <a:pt x="15" y="10"/>
                  </a:lnTo>
                  <a:lnTo>
                    <a:pt x="16" y="12"/>
                  </a:lnTo>
                  <a:lnTo>
                    <a:pt x="17" y="13"/>
                  </a:lnTo>
                  <a:lnTo>
                    <a:pt x="18" y="15"/>
                  </a:lnTo>
                  <a:lnTo>
                    <a:pt x="20" y="15"/>
                  </a:lnTo>
                  <a:lnTo>
                    <a:pt x="22" y="14"/>
                  </a:lnTo>
                  <a:lnTo>
                    <a:pt x="23" y="14"/>
                  </a:lnTo>
                  <a:lnTo>
                    <a:pt x="26" y="14"/>
                  </a:lnTo>
                  <a:lnTo>
                    <a:pt x="31" y="15"/>
                  </a:lnTo>
                  <a:lnTo>
                    <a:pt x="33" y="17"/>
                  </a:lnTo>
                  <a:lnTo>
                    <a:pt x="35" y="18"/>
                  </a:lnTo>
                  <a:lnTo>
                    <a:pt x="36" y="20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74" name="Freeform 2550"/>
            <p:cNvSpPr>
              <a:spLocks/>
            </p:cNvSpPr>
            <p:nvPr/>
          </p:nvSpPr>
          <p:spPr bwMode="auto">
            <a:xfrm>
              <a:off x="3390" y="1721"/>
              <a:ext cx="132" cy="108"/>
            </a:xfrm>
            <a:custGeom>
              <a:avLst/>
              <a:gdLst>
                <a:gd name="T0" fmla="*/ 0 w 22"/>
                <a:gd name="T1" fmla="*/ 0 h 18"/>
                <a:gd name="T2" fmla="*/ 2147483647 w 22"/>
                <a:gd name="T3" fmla="*/ 2147483647 h 18"/>
                <a:gd name="T4" fmla="*/ 2147483647 w 22"/>
                <a:gd name="T5" fmla="*/ 2147483647 h 18"/>
                <a:gd name="T6" fmla="*/ 2147483647 w 22"/>
                <a:gd name="T7" fmla="*/ 2147483647 h 18"/>
                <a:gd name="T8" fmla="*/ 2147483647 w 22"/>
                <a:gd name="T9" fmla="*/ 2147483647 h 18"/>
                <a:gd name="T10" fmla="*/ 2147483647 w 22"/>
                <a:gd name="T11" fmla="*/ 2147483647 h 18"/>
                <a:gd name="T12" fmla="*/ 2147483647 w 22"/>
                <a:gd name="T13" fmla="*/ 2147483647 h 18"/>
                <a:gd name="T14" fmla="*/ 2147483647 w 22"/>
                <a:gd name="T15" fmla="*/ 2147483647 h 18"/>
                <a:gd name="T16" fmla="*/ 2147483647 w 22"/>
                <a:gd name="T17" fmla="*/ 2147483647 h 18"/>
                <a:gd name="T18" fmla="*/ 2147483647 w 22"/>
                <a:gd name="T19" fmla="*/ 2147483647 h 18"/>
                <a:gd name="T20" fmla="*/ 2147483647 w 22"/>
                <a:gd name="T21" fmla="*/ 2147483647 h 18"/>
                <a:gd name="T22" fmla="*/ 2147483647 w 22"/>
                <a:gd name="T23" fmla="*/ 2147483647 h 18"/>
                <a:gd name="T24" fmla="*/ 2147483647 w 22"/>
                <a:gd name="T25" fmla="*/ 2147483647 h 18"/>
                <a:gd name="T26" fmla="*/ 2147483647 w 22"/>
                <a:gd name="T27" fmla="*/ 2147483647 h 18"/>
                <a:gd name="T28" fmla="*/ 2147483647 w 22"/>
                <a:gd name="T29" fmla="*/ 2147483647 h 18"/>
                <a:gd name="T30" fmla="*/ 2147483647 w 22"/>
                <a:gd name="T31" fmla="*/ 2147483647 h 1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2"/>
                <a:gd name="T49" fmla="*/ 0 h 18"/>
                <a:gd name="T50" fmla="*/ 22 w 22"/>
                <a:gd name="T51" fmla="*/ 18 h 1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2" h="18">
                  <a:moveTo>
                    <a:pt x="0" y="0"/>
                  </a:moveTo>
                  <a:lnTo>
                    <a:pt x="3" y="5"/>
                  </a:lnTo>
                  <a:lnTo>
                    <a:pt x="4" y="6"/>
                  </a:lnTo>
                  <a:lnTo>
                    <a:pt x="5" y="8"/>
                  </a:lnTo>
                  <a:lnTo>
                    <a:pt x="6" y="10"/>
                  </a:lnTo>
                  <a:lnTo>
                    <a:pt x="7" y="11"/>
                  </a:lnTo>
                  <a:lnTo>
                    <a:pt x="9" y="12"/>
                  </a:lnTo>
                  <a:lnTo>
                    <a:pt x="11" y="12"/>
                  </a:lnTo>
                  <a:lnTo>
                    <a:pt x="13" y="12"/>
                  </a:lnTo>
                  <a:lnTo>
                    <a:pt x="15" y="13"/>
                  </a:lnTo>
                  <a:lnTo>
                    <a:pt x="16" y="14"/>
                  </a:lnTo>
                  <a:lnTo>
                    <a:pt x="17" y="15"/>
                  </a:lnTo>
                  <a:lnTo>
                    <a:pt x="19" y="15"/>
                  </a:lnTo>
                  <a:lnTo>
                    <a:pt x="21" y="16"/>
                  </a:lnTo>
                  <a:lnTo>
                    <a:pt x="22" y="17"/>
                  </a:lnTo>
                  <a:lnTo>
                    <a:pt x="22" y="18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75" name="Freeform 2551"/>
            <p:cNvSpPr>
              <a:spLocks/>
            </p:cNvSpPr>
            <p:nvPr/>
          </p:nvSpPr>
          <p:spPr bwMode="auto">
            <a:xfrm>
              <a:off x="3528" y="1811"/>
              <a:ext cx="126" cy="102"/>
            </a:xfrm>
            <a:custGeom>
              <a:avLst/>
              <a:gdLst>
                <a:gd name="T0" fmla="*/ 0 w 21"/>
                <a:gd name="T1" fmla="*/ 0 h 17"/>
                <a:gd name="T2" fmla="*/ 2147483647 w 21"/>
                <a:gd name="T3" fmla="*/ 2147483647 h 17"/>
                <a:gd name="T4" fmla="*/ 2147483647 w 21"/>
                <a:gd name="T5" fmla="*/ 2147483647 h 17"/>
                <a:gd name="T6" fmla="*/ 2147483647 w 21"/>
                <a:gd name="T7" fmla="*/ 2147483647 h 17"/>
                <a:gd name="T8" fmla="*/ 2147483647 w 21"/>
                <a:gd name="T9" fmla="*/ 2147483647 h 17"/>
                <a:gd name="T10" fmla="*/ 2147483647 w 21"/>
                <a:gd name="T11" fmla="*/ 2147483647 h 17"/>
                <a:gd name="T12" fmla="*/ 2147483647 w 21"/>
                <a:gd name="T13" fmla="*/ 2147483647 h 17"/>
                <a:gd name="T14" fmla="*/ 2147483647 w 21"/>
                <a:gd name="T15" fmla="*/ 2147483647 h 17"/>
                <a:gd name="T16" fmla="*/ 2147483647 w 21"/>
                <a:gd name="T17" fmla="*/ 2147483647 h 17"/>
                <a:gd name="T18" fmla="*/ 2147483647 w 21"/>
                <a:gd name="T19" fmla="*/ 2147483647 h 17"/>
                <a:gd name="T20" fmla="*/ 2147483647 w 21"/>
                <a:gd name="T21" fmla="*/ 2147483647 h 17"/>
                <a:gd name="T22" fmla="*/ 2147483647 w 21"/>
                <a:gd name="T23" fmla="*/ 2147483647 h 17"/>
                <a:gd name="T24" fmla="*/ 2147483647 w 21"/>
                <a:gd name="T25" fmla="*/ 2147483647 h 17"/>
                <a:gd name="T26" fmla="*/ 2147483647 w 21"/>
                <a:gd name="T27" fmla="*/ 2147483647 h 17"/>
                <a:gd name="T28" fmla="*/ 2147483647 w 21"/>
                <a:gd name="T29" fmla="*/ 2147483647 h 1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"/>
                <a:gd name="T46" fmla="*/ 0 h 17"/>
                <a:gd name="T47" fmla="*/ 21 w 21"/>
                <a:gd name="T48" fmla="*/ 17 h 1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" h="17">
                  <a:moveTo>
                    <a:pt x="0" y="0"/>
                  </a:moveTo>
                  <a:lnTo>
                    <a:pt x="2" y="1"/>
                  </a:lnTo>
                  <a:lnTo>
                    <a:pt x="8" y="3"/>
                  </a:lnTo>
                  <a:lnTo>
                    <a:pt x="9" y="4"/>
                  </a:lnTo>
                  <a:lnTo>
                    <a:pt x="10" y="5"/>
                  </a:lnTo>
                  <a:lnTo>
                    <a:pt x="12" y="5"/>
                  </a:lnTo>
                  <a:lnTo>
                    <a:pt x="13" y="5"/>
                  </a:lnTo>
                  <a:lnTo>
                    <a:pt x="13" y="6"/>
                  </a:lnTo>
                  <a:lnTo>
                    <a:pt x="12" y="8"/>
                  </a:lnTo>
                  <a:lnTo>
                    <a:pt x="13" y="9"/>
                  </a:lnTo>
                  <a:lnTo>
                    <a:pt x="14" y="10"/>
                  </a:lnTo>
                  <a:lnTo>
                    <a:pt x="15" y="10"/>
                  </a:lnTo>
                  <a:lnTo>
                    <a:pt x="17" y="11"/>
                  </a:lnTo>
                  <a:lnTo>
                    <a:pt x="20" y="15"/>
                  </a:lnTo>
                  <a:lnTo>
                    <a:pt x="21" y="17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76" name="Freeform 2552"/>
            <p:cNvSpPr>
              <a:spLocks/>
            </p:cNvSpPr>
            <p:nvPr/>
          </p:nvSpPr>
          <p:spPr bwMode="auto">
            <a:xfrm>
              <a:off x="3420" y="1637"/>
              <a:ext cx="162" cy="102"/>
            </a:xfrm>
            <a:custGeom>
              <a:avLst/>
              <a:gdLst>
                <a:gd name="T0" fmla="*/ 0 w 27"/>
                <a:gd name="T1" fmla="*/ 0 h 17"/>
                <a:gd name="T2" fmla="*/ 2147483647 w 27"/>
                <a:gd name="T3" fmla="*/ 2147483647 h 17"/>
                <a:gd name="T4" fmla="*/ 2147483647 w 27"/>
                <a:gd name="T5" fmla="*/ 2147483647 h 17"/>
                <a:gd name="T6" fmla="*/ 2147483647 w 27"/>
                <a:gd name="T7" fmla="*/ 2147483647 h 17"/>
                <a:gd name="T8" fmla="*/ 2147483647 w 27"/>
                <a:gd name="T9" fmla="*/ 2147483647 h 17"/>
                <a:gd name="T10" fmla="*/ 2147483647 w 27"/>
                <a:gd name="T11" fmla="*/ 2147483647 h 17"/>
                <a:gd name="T12" fmla="*/ 2147483647 w 27"/>
                <a:gd name="T13" fmla="*/ 2147483647 h 17"/>
                <a:gd name="T14" fmla="*/ 2147483647 w 27"/>
                <a:gd name="T15" fmla="*/ 2147483647 h 17"/>
                <a:gd name="T16" fmla="*/ 2147483647 w 27"/>
                <a:gd name="T17" fmla="*/ 2147483647 h 17"/>
                <a:gd name="T18" fmla="*/ 2147483647 w 27"/>
                <a:gd name="T19" fmla="*/ 2147483647 h 17"/>
                <a:gd name="T20" fmla="*/ 2147483647 w 27"/>
                <a:gd name="T21" fmla="*/ 2147483647 h 17"/>
                <a:gd name="T22" fmla="*/ 2147483647 w 27"/>
                <a:gd name="T23" fmla="*/ 2147483647 h 17"/>
                <a:gd name="T24" fmla="*/ 2147483647 w 27"/>
                <a:gd name="T25" fmla="*/ 2147483647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7"/>
                <a:gd name="T41" fmla="*/ 27 w 27"/>
                <a:gd name="T42" fmla="*/ 17 h 1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7">
                  <a:moveTo>
                    <a:pt x="0" y="0"/>
                  </a:moveTo>
                  <a:lnTo>
                    <a:pt x="1" y="2"/>
                  </a:lnTo>
                  <a:lnTo>
                    <a:pt x="3" y="4"/>
                  </a:lnTo>
                  <a:lnTo>
                    <a:pt x="6" y="7"/>
                  </a:lnTo>
                  <a:lnTo>
                    <a:pt x="9" y="8"/>
                  </a:lnTo>
                  <a:lnTo>
                    <a:pt x="11" y="9"/>
                  </a:lnTo>
                  <a:lnTo>
                    <a:pt x="15" y="12"/>
                  </a:lnTo>
                  <a:lnTo>
                    <a:pt x="18" y="14"/>
                  </a:lnTo>
                  <a:lnTo>
                    <a:pt x="19" y="15"/>
                  </a:lnTo>
                  <a:lnTo>
                    <a:pt x="20" y="16"/>
                  </a:lnTo>
                  <a:lnTo>
                    <a:pt x="22" y="17"/>
                  </a:lnTo>
                  <a:lnTo>
                    <a:pt x="24" y="17"/>
                  </a:lnTo>
                  <a:lnTo>
                    <a:pt x="27" y="17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77" name="Freeform 2553"/>
            <p:cNvSpPr>
              <a:spLocks/>
            </p:cNvSpPr>
            <p:nvPr/>
          </p:nvSpPr>
          <p:spPr bwMode="auto">
            <a:xfrm>
              <a:off x="3522" y="1685"/>
              <a:ext cx="354" cy="192"/>
            </a:xfrm>
            <a:custGeom>
              <a:avLst/>
              <a:gdLst>
                <a:gd name="T0" fmla="*/ 0 w 59"/>
                <a:gd name="T1" fmla="*/ 0 h 32"/>
                <a:gd name="T2" fmla="*/ 2147483647 w 59"/>
                <a:gd name="T3" fmla="*/ 2147483647 h 32"/>
                <a:gd name="T4" fmla="*/ 2147483647 w 59"/>
                <a:gd name="T5" fmla="*/ 2147483647 h 32"/>
                <a:gd name="T6" fmla="*/ 2147483647 w 59"/>
                <a:gd name="T7" fmla="*/ 2147483647 h 32"/>
                <a:gd name="T8" fmla="*/ 2147483647 w 59"/>
                <a:gd name="T9" fmla="*/ 2147483647 h 32"/>
                <a:gd name="T10" fmla="*/ 2147483647 w 59"/>
                <a:gd name="T11" fmla="*/ 2147483647 h 32"/>
                <a:gd name="T12" fmla="*/ 2147483647 w 59"/>
                <a:gd name="T13" fmla="*/ 2147483647 h 32"/>
                <a:gd name="T14" fmla="*/ 2147483647 w 59"/>
                <a:gd name="T15" fmla="*/ 2147483647 h 32"/>
                <a:gd name="T16" fmla="*/ 2147483647 w 59"/>
                <a:gd name="T17" fmla="*/ 2147483647 h 32"/>
                <a:gd name="T18" fmla="*/ 2147483647 w 59"/>
                <a:gd name="T19" fmla="*/ 2147483647 h 32"/>
                <a:gd name="T20" fmla="*/ 2147483647 w 59"/>
                <a:gd name="T21" fmla="*/ 2147483647 h 32"/>
                <a:gd name="T22" fmla="*/ 2147483647 w 59"/>
                <a:gd name="T23" fmla="*/ 2147483647 h 32"/>
                <a:gd name="T24" fmla="*/ 2147483647 w 59"/>
                <a:gd name="T25" fmla="*/ 2147483647 h 32"/>
                <a:gd name="T26" fmla="*/ 2147483647 w 59"/>
                <a:gd name="T27" fmla="*/ 2147483647 h 32"/>
                <a:gd name="T28" fmla="*/ 2147483647 w 59"/>
                <a:gd name="T29" fmla="*/ 2147483647 h 32"/>
                <a:gd name="T30" fmla="*/ 2147483647 w 59"/>
                <a:gd name="T31" fmla="*/ 2147483647 h 32"/>
                <a:gd name="T32" fmla="*/ 2147483647 w 59"/>
                <a:gd name="T33" fmla="*/ 2147483647 h 32"/>
                <a:gd name="T34" fmla="*/ 2147483647 w 59"/>
                <a:gd name="T35" fmla="*/ 2147483647 h 32"/>
                <a:gd name="T36" fmla="*/ 2147483647 w 59"/>
                <a:gd name="T37" fmla="*/ 2147483647 h 32"/>
                <a:gd name="T38" fmla="*/ 2147483647 w 59"/>
                <a:gd name="T39" fmla="*/ 2147483647 h 32"/>
                <a:gd name="T40" fmla="*/ 2147483647 w 59"/>
                <a:gd name="T41" fmla="*/ 2147483647 h 32"/>
                <a:gd name="T42" fmla="*/ 2147483647 w 59"/>
                <a:gd name="T43" fmla="*/ 2147483647 h 32"/>
                <a:gd name="T44" fmla="*/ 2147483647 w 59"/>
                <a:gd name="T45" fmla="*/ 2147483647 h 32"/>
                <a:gd name="T46" fmla="*/ 2147483647 w 59"/>
                <a:gd name="T47" fmla="*/ 2147483647 h 32"/>
                <a:gd name="T48" fmla="*/ 2147483647 w 59"/>
                <a:gd name="T49" fmla="*/ 2147483647 h 32"/>
                <a:gd name="T50" fmla="*/ 2147483647 w 59"/>
                <a:gd name="T51" fmla="*/ 2147483647 h 32"/>
                <a:gd name="T52" fmla="*/ 2147483647 w 59"/>
                <a:gd name="T53" fmla="*/ 2147483647 h 32"/>
                <a:gd name="T54" fmla="*/ 2147483647 w 59"/>
                <a:gd name="T55" fmla="*/ 2147483647 h 32"/>
                <a:gd name="T56" fmla="*/ 2147483647 w 59"/>
                <a:gd name="T57" fmla="*/ 2147483647 h 32"/>
                <a:gd name="T58" fmla="*/ 2147483647 w 59"/>
                <a:gd name="T59" fmla="*/ 2147483647 h 32"/>
                <a:gd name="T60" fmla="*/ 2147483647 w 59"/>
                <a:gd name="T61" fmla="*/ 2147483647 h 32"/>
                <a:gd name="T62" fmla="*/ 2147483647 w 59"/>
                <a:gd name="T63" fmla="*/ 2147483647 h 32"/>
                <a:gd name="T64" fmla="*/ 2147483647 w 59"/>
                <a:gd name="T65" fmla="*/ 2147483647 h 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9"/>
                <a:gd name="T100" fmla="*/ 0 h 32"/>
                <a:gd name="T101" fmla="*/ 59 w 59"/>
                <a:gd name="T102" fmla="*/ 32 h 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9" h="32">
                  <a:moveTo>
                    <a:pt x="0" y="0"/>
                  </a:moveTo>
                  <a:lnTo>
                    <a:pt x="3" y="2"/>
                  </a:lnTo>
                  <a:lnTo>
                    <a:pt x="9" y="6"/>
                  </a:lnTo>
                  <a:lnTo>
                    <a:pt x="12" y="8"/>
                  </a:lnTo>
                  <a:lnTo>
                    <a:pt x="15" y="8"/>
                  </a:lnTo>
                  <a:lnTo>
                    <a:pt x="17" y="9"/>
                  </a:lnTo>
                  <a:lnTo>
                    <a:pt x="18" y="11"/>
                  </a:lnTo>
                  <a:lnTo>
                    <a:pt x="19" y="13"/>
                  </a:lnTo>
                  <a:lnTo>
                    <a:pt x="21" y="14"/>
                  </a:lnTo>
                  <a:lnTo>
                    <a:pt x="23" y="14"/>
                  </a:lnTo>
                  <a:lnTo>
                    <a:pt x="25" y="16"/>
                  </a:lnTo>
                  <a:lnTo>
                    <a:pt x="28" y="17"/>
                  </a:lnTo>
                  <a:lnTo>
                    <a:pt x="30" y="18"/>
                  </a:lnTo>
                  <a:lnTo>
                    <a:pt x="32" y="17"/>
                  </a:lnTo>
                  <a:lnTo>
                    <a:pt x="33" y="17"/>
                  </a:lnTo>
                  <a:lnTo>
                    <a:pt x="34" y="18"/>
                  </a:lnTo>
                  <a:lnTo>
                    <a:pt x="35" y="20"/>
                  </a:lnTo>
                  <a:lnTo>
                    <a:pt x="35" y="21"/>
                  </a:lnTo>
                  <a:lnTo>
                    <a:pt x="34" y="23"/>
                  </a:lnTo>
                  <a:lnTo>
                    <a:pt x="35" y="24"/>
                  </a:lnTo>
                  <a:lnTo>
                    <a:pt x="37" y="25"/>
                  </a:lnTo>
                  <a:lnTo>
                    <a:pt x="39" y="25"/>
                  </a:lnTo>
                  <a:lnTo>
                    <a:pt x="41" y="24"/>
                  </a:lnTo>
                  <a:lnTo>
                    <a:pt x="44" y="25"/>
                  </a:lnTo>
                  <a:lnTo>
                    <a:pt x="45" y="25"/>
                  </a:lnTo>
                  <a:lnTo>
                    <a:pt x="47" y="27"/>
                  </a:lnTo>
                  <a:lnTo>
                    <a:pt x="48" y="28"/>
                  </a:lnTo>
                  <a:lnTo>
                    <a:pt x="49" y="29"/>
                  </a:lnTo>
                  <a:lnTo>
                    <a:pt x="51" y="30"/>
                  </a:lnTo>
                  <a:lnTo>
                    <a:pt x="54" y="32"/>
                  </a:lnTo>
                  <a:lnTo>
                    <a:pt x="56" y="32"/>
                  </a:lnTo>
                  <a:lnTo>
                    <a:pt x="58" y="31"/>
                  </a:lnTo>
                  <a:lnTo>
                    <a:pt x="59" y="31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78" name="Freeform 2554"/>
            <p:cNvSpPr>
              <a:spLocks/>
            </p:cNvSpPr>
            <p:nvPr/>
          </p:nvSpPr>
          <p:spPr bwMode="auto">
            <a:xfrm>
              <a:off x="3540" y="1757"/>
              <a:ext cx="204" cy="138"/>
            </a:xfrm>
            <a:custGeom>
              <a:avLst/>
              <a:gdLst>
                <a:gd name="T0" fmla="*/ 0 w 34"/>
                <a:gd name="T1" fmla="*/ 0 h 23"/>
                <a:gd name="T2" fmla="*/ 2147483647 w 34"/>
                <a:gd name="T3" fmla="*/ 2147483647 h 23"/>
                <a:gd name="T4" fmla="*/ 2147483647 w 34"/>
                <a:gd name="T5" fmla="*/ 2147483647 h 23"/>
                <a:gd name="T6" fmla="*/ 2147483647 w 34"/>
                <a:gd name="T7" fmla="*/ 2147483647 h 23"/>
                <a:gd name="T8" fmla="*/ 2147483647 w 34"/>
                <a:gd name="T9" fmla="*/ 2147483647 h 23"/>
                <a:gd name="T10" fmla="*/ 2147483647 w 34"/>
                <a:gd name="T11" fmla="*/ 2147483647 h 23"/>
                <a:gd name="T12" fmla="*/ 2147483647 w 34"/>
                <a:gd name="T13" fmla="*/ 2147483647 h 23"/>
                <a:gd name="T14" fmla="*/ 2147483647 w 34"/>
                <a:gd name="T15" fmla="*/ 2147483647 h 23"/>
                <a:gd name="T16" fmla="*/ 2147483647 w 34"/>
                <a:gd name="T17" fmla="*/ 2147483647 h 23"/>
                <a:gd name="T18" fmla="*/ 2147483647 w 34"/>
                <a:gd name="T19" fmla="*/ 2147483647 h 23"/>
                <a:gd name="T20" fmla="*/ 2147483647 w 34"/>
                <a:gd name="T21" fmla="*/ 2147483647 h 23"/>
                <a:gd name="T22" fmla="*/ 2147483647 w 34"/>
                <a:gd name="T23" fmla="*/ 2147483647 h 23"/>
                <a:gd name="T24" fmla="*/ 2147483647 w 34"/>
                <a:gd name="T25" fmla="*/ 2147483647 h 23"/>
                <a:gd name="T26" fmla="*/ 2147483647 w 34"/>
                <a:gd name="T27" fmla="*/ 2147483647 h 23"/>
                <a:gd name="T28" fmla="*/ 2147483647 w 34"/>
                <a:gd name="T29" fmla="*/ 2147483647 h 23"/>
                <a:gd name="T30" fmla="*/ 2147483647 w 34"/>
                <a:gd name="T31" fmla="*/ 2147483647 h 23"/>
                <a:gd name="T32" fmla="*/ 2147483647 w 34"/>
                <a:gd name="T33" fmla="*/ 2147483647 h 23"/>
                <a:gd name="T34" fmla="*/ 2147483647 w 34"/>
                <a:gd name="T35" fmla="*/ 2147483647 h 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4"/>
                <a:gd name="T55" fmla="*/ 0 h 23"/>
                <a:gd name="T56" fmla="*/ 34 w 34"/>
                <a:gd name="T57" fmla="*/ 23 h 2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4" h="23">
                  <a:moveTo>
                    <a:pt x="0" y="0"/>
                  </a:moveTo>
                  <a:lnTo>
                    <a:pt x="2" y="1"/>
                  </a:lnTo>
                  <a:lnTo>
                    <a:pt x="6" y="3"/>
                  </a:lnTo>
                  <a:lnTo>
                    <a:pt x="10" y="5"/>
                  </a:lnTo>
                  <a:lnTo>
                    <a:pt x="14" y="5"/>
                  </a:lnTo>
                  <a:lnTo>
                    <a:pt x="16" y="6"/>
                  </a:lnTo>
                  <a:lnTo>
                    <a:pt x="18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23" y="16"/>
                  </a:lnTo>
                  <a:lnTo>
                    <a:pt x="24" y="17"/>
                  </a:lnTo>
                  <a:lnTo>
                    <a:pt x="26" y="18"/>
                  </a:lnTo>
                  <a:lnTo>
                    <a:pt x="28" y="19"/>
                  </a:lnTo>
                  <a:lnTo>
                    <a:pt x="30" y="19"/>
                  </a:lnTo>
                  <a:lnTo>
                    <a:pt x="31" y="21"/>
                  </a:lnTo>
                  <a:lnTo>
                    <a:pt x="32" y="22"/>
                  </a:lnTo>
                  <a:lnTo>
                    <a:pt x="33" y="23"/>
                  </a:lnTo>
                  <a:lnTo>
                    <a:pt x="34" y="23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79" name="Freeform 2555"/>
            <p:cNvSpPr>
              <a:spLocks/>
            </p:cNvSpPr>
            <p:nvPr/>
          </p:nvSpPr>
          <p:spPr bwMode="auto">
            <a:xfrm>
              <a:off x="3642" y="1853"/>
              <a:ext cx="198" cy="120"/>
            </a:xfrm>
            <a:custGeom>
              <a:avLst/>
              <a:gdLst>
                <a:gd name="T0" fmla="*/ 0 w 33"/>
                <a:gd name="T1" fmla="*/ 0 h 20"/>
                <a:gd name="T2" fmla="*/ 2147483647 w 33"/>
                <a:gd name="T3" fmla="*/ 2147483647 h 20"/>
                <a:gd name="T4" fmla="*/ 2147483647 w 33"/>
                <a:gd name="T5" fmla="*/ 2147483647 h 20"/>
                <a:gd name="T6" fmla="*/ 2147483647 w 33"/>
                <a:gd name="T7" fmla="*/ 2147483647 h 20"/>
                <a:gd name="T8" fmla="*/ 2147483647 w 33"/>
                <a:gd name="T9" fmla="*/ 2147483647 h 20"/>
                <a:gd name="T10" fmla="*/ 2147483647 w 33"/>
                <a:gd name="T11" fmla="*/ 2147483647 h 20"/>
                <a:gd name="T12" fmla="*/ 2147483647 w 33"/>
                <a:gd name="T13" fmla="*/ 2147483647 h 20"/>
                <a:gd name="T14" fmla="*/ 2147483647 w 33"/>
                <a:gd name="T15" fmla="*/ 2147483647 h 20"/>
                <a:gd name="T16" fmla="*/ 2147483647 w 33"/>
                <a:gd name="T17" fmla="*/ 2147483647 h 20"/>
                <a:gd name="T18" fmla="*/ 2147483647 w 33"/>
                <a:gd name="T19" fmla="*/ 2147483647 h 20"/>
                <a:gd name="T20" fmla="*/ 2147483647 w 33"/>
                <a:gd name="T21" fmla="*/ 2147483647 h 20"/>
                <a:gd name="T22" fmla="*/ 2147483647 w 33"/>
                <a:gd name="T23" fmla="*/ 2147483647 h 20"/>
                <a:gd name="T24" fmla="*/ 2147483647 w 33"/>
                <a:gd name="T25" fmla="*/ 2147483647 h 20"/>
                <a:gd name="T26" fmla="*/ 2147483647 w 33"/>
                <a:gd name="T27" fmla="*/ 2147483647 h 20"/>
                <a:gd name="T28" fmla="*/ 2147483647 w 33"/>
                <a:gd name="T29" fmla="*/ 2147483647 h 20"/>
                <a:gd name="T30" fmla="*/ 2147483647 w 33"/>
                <a:gd name="T31" fmla="*/ 2147483647 h 20"/>
                <a:gd name="T32" fmla="*/ 2147483647 w 33"/>
                <a:gd name="T33" fmla="*/ 2147483647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3"/>
                <a:gd name="T52" fmla="*/ 0 h 20"/>
                <a:gd name="T53" fmla="*/ 33 w 33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3" h="20">
                  <a:moveTo>
                    <a:pt x="0" y="0"/>
                  </a:moveTo>
                  <a:lnTo>
                    <a:pt x="1" y="2"/>
                  </a:lnTo>
                  <a:lnTo>
                    <a:pt x="5" y="4"/>
                  </a:lnTo>
                  <a:lnTo>
                    <a:pt x="8" y="5"/>
                  </a:lnTo>
                  <a:lnTo>
                    <a:pt x="11" y="6"/>
                  </a:lnTo>
                  <a:lnTo>
                    <a:pt x="12" y="8"/>
                  </a:lnTo>
                  <a:lnTo>
                    <a:pt x="13" y="9"/>
                  </a:lnTo>
                  <a:lnTo>
                    <a:pt x="15" y="9"/>
                  </a:lnTo>
                  <a:lnTo>
                    <a:pt x="17" y="9"/>
                  </a:lnTo>
                  <a:lnTo>
                    <a:pt x="18" y="10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4" y="12"/>
                  </a:lnTo>
                  <a:lnTo>
                    <a:pt x="26" y="14"/>
                  </a:lnTo>
                  <a:lnTo>
                    <a:pt x="29" y="15"/>
                  </a:lnTo>
                  <a:lnTo>
                    <a:pt x="32" y="18"/>
                  </a:lnTo>
                  <a:lnTo>
                    <a:pt x="33" y="20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80" name="Freeform 2556"/>
            <p:cNvSpPr>
              <a:spLocks/>
            </p:cNvSpPr>
            <p:nvPr/>
          </p:nvSpPr>
          <p:spPr bwMode="auto">
            <a:xfrm>
              <a:off x="3672" y="1907"/>
              <a:ext cx="306" cy="156"/>
            </a:xfrm>
            <a:custGeom>
              <a:avLst/>
              <a:gdLst>
                <a:gd name="T0" fmla="*/ 0 w 51"/>
                <a:gd name="T1" fmla="*/ 0 h 26"/>
                <a:gd name="T2" fmla="*/ 2147483647 w 51"/>
                <a:gd name="T3" fmla="*/ 0 h 26"/>
                <a:gd name="T4" fmla="*/ 2147483647 w 51"/>
                <a:gd name="T5" fmla="*/ 2147483647 h 26"/>
                <a:gd name="T6" fmla="*/ 2147483647 w 51"/>
                <a:gd name="T7" fmla="*/ 2147483647 h 26"/>
                <a:gd name="T8" fmla="*/ 2147483647 w 51"/>
                <a:gd name="T9" fmla="*/ 2147483647 h 26"/>
                <a:gd name="T10" fmla="*/ 2147483647 w 51"/>
                <a:gd name="T11" fmla="*/ 2147483647 h 26"/>
                <a:gd name="T12" fmla="*/ 2147483647 w 51"/>
                <a:gd name="T13" fmla="*/ 2147483647 h 26"/>
                <a:gd name="T14" fmla="*/ 2147483647 w 51"/>
                <a:gd name="T15" fmla="*/ 2147483647 h 26"/>
                <a:gd name="T16" fmla="*/ 2147483647 w 51"/>
                <a:gd name="T17" fmla="*/ 2147483647 h 26"/>
                <a:gd name="T18" fmla="*/ 2147483647 w 51"/>
                <a:gd name="T19" fmla="*/ 2147483647 h 26"/>
                <a:gd name="T20" fmla="*/ 2147483647 w 51"/>
                <a:gd name="T21" fmla="*/ 2147483647 h 26"/>
                <a:gd name="T22" fmla="*/ 2147483647 w 51"/>
                <a:gd name="T23" fmla="*/ 2147483647 h 26"/>
                <a:gd name="T24" fmla="*/ 2147483647 w 51"/>
                <a:gd name="T25" fmla="*/ 2147483647 h 26"/>
                <a:gd name="T26" fmla="*/ 2147483647 w 51"/>
                <a:gd name="T27" fmla="*/ 2147483647 h 26"/>
                <a:gd name="T28" fmla="*/ 2147483647 w 51"/>
                <a:gd name="T29" fmla="*/ 2147483647 h 26"/>
                <a:gd name="T30" fmla="*/ 2147483647 w 51"/>
                <a:gd name="T31" fmla="*/ 2147483647 h 26"/>
                <a:gd name="T32" fmla="*/ 2147483647 w 51"/>
                <a:gd name="T33" fmla="*/ 2147483647 h 26"/>
                <a:gd name="T34" fmla="*/ 2147483647 w 51"/>
                <a:gd name="T35" fmla="*/ 2147483647 h 26"/>
                <a:gd name="T36" fmla="*/ 2147483647 w 51"/>
                <a:gd name="T37" fmla="*/ 2147483647 h 26"/>
                <a:gd name="T38" fmla="*/ 2147483647 w 51"/>
                <a:gd name="T39" fmla="*/ 2147483647 h 26"/>
                <a:gd name="T40" fmla="*/ 2147483647 w 51"/>
                <a:gd name="T41" fmla="*/ 2147483647 h 26"/>
                <a:gd name="T42" fmla="*/ 2147483647 w 51"/>
                <a:gd name="T43" fmla="*/ 2147483647 h 26"/>
                <a:gd name="T44" fmla="*/ 2147483647 w 51"/>
                <a:gd name="T45" fmla="*/ 2147483647 h 26"/>
                <a:gd name="T46" fmla="*/ 2147483647 w 51"/>
                <a:gd name="T47" fmla="*/ 2147483647 h 26"/>
                <a:gd name="T48" fmla="*/ 2147483647 w 51"/>
                <a:gd name="T49" fmla="*/ 2147483647 h 26"/>
                <a:gd name="T50" fmla="*/ 2147483647 w 51"/>
                <a:gd name="T51" fmla="*/ 2147483647 h 26"/>
                <a:gd name="T52" fmla="*/ 2147483647 w 51"/>
                <a:gd name="T53" fmla="*/ 2147483647 h 26"/>
                <a:gd name="T54" fmla="*/ 2147483647 w 51"/>
                <a:gd name="T55" fmla="*/ 2147483647 h 26"/>
                <a:gd name="T56" fmla="*/ 2147483647 w 51"/>
                <a:gd name="T57" fmla="*/ 2147483647 h 26"/>
                <a:gd name="T58" fmla="*/ 2147483647 w 51"/>
                <a:gd name="T59" fmla="*/ 2147483647 h 26"/>
                <a:gd name="T60" fmla="*/ 2147483647 w 51"/>
                <a:gd name="T61" fmla="*/ 2147483647 h 26"/>
                <a:gd name="T62" fmla="*/ 2147483647 w 51"/>
                <a:gd name="T63" fmla="*/ 2147483647 h 26"/>
                <a:gd name="T64" fmla="*/ 2147483647 w 51"/>
                <a:gd name="T65" fmla="*/ 2147483647 h 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1"/>
                <a:gd name="T100" fmla="*/ 0 h 26"/>
                <a:gd name="T101" fmla="*/ 51 w 51"/>
                <a:gd name="T102" fmla="*/ 26 h 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1" h="26">
                  <a:moveTo>
                    <a:pt x="0" y="0"/>
                  </a:moveTo>
                  <a:lnTo>
                    <a:pt x="3" y="0"/>
                  </a:lnTo>
                  <a:lnTo>
                    <a:pt x="6" y="1"/>
                  </a:lnTo>
                  <a:lnTo>
                    <a:pt x="8" y="2"/>
                  </a:lnTo>
                  <a:lnTo>
                    <a:pt x="9" y="4"/>
                  </a:lnTo>
                  <a:lnTo>
                    <a:pt x="10" y="6"/>
                  </a:lnTo>
                  <a:lnTo>
                    <a:pt x="14" y="8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19" y="8"/>
                  </a:lnTo>
                  <a:lnTo>
                    <a:pt x="20" y="9"/>
                  </a:lnTo>
                  <a:lnTo>
                    <a:pt x="20" y="10"/>
                  </a:lnTo>
                  <a:lnTo>
                    <a:pt x="21" y="11"/>
                  </a:lnTo>
                  <a:lnTo>
                    <a:pt x="22" y="11"/>
                  </a:lnTo>
                  <a:lnTo>
                    <a:pt x="24" y="11"/>
                  </a:lnTo>
                  <a:lnTo>
                    <a:pt x="27" y="12"/>
                  </a:lnTo>
                  <a:lnTo>
                    <a:pt x="31" y="14"/>
                  </a:lnTo>
                  <a:lnTo>
                    <a:pt x="33" y="14"/>
                  </a:lnTo>
                  <a:lnTo>
                    <a:pt x="35" y="15"/>
                  </a:lnTo>
                  <a:lnTo>
                    <a:pt x="35" y="16"/>
                  </a:lnTo>
                  <a:lnTo>
                    <a:pt x="36" y="17"/>
                  </a:lnTo>
                  <a:lnTo>
                    <a:pt x="36" y="18"/>
                  </a:lnTo>
                  <a:lnTo>
                    <a:pt x="37" y="19"/>
                  </a:lnTo>
                  <a:lnTo>
                    <a:pt x="37" y="20"/>
                  </a:lnTo>
                  <a:lnTo>
                    <a:pt x="40" y="21"/>
                  </a:lnTo>
                  <a:lnTo>
                    <a:pt x="42" y="22"/>
                  </a:lnTo>
                  <a:lnTo>
                    <a:pt x="43" y="23"/>
                  </a:lnTo>
                  <a:lnTo>
                    <a:pt x="44" y="24"/>
                  </a:lnTo>
                  <a:lnTo>
                    <a:pt x="46" y="25"/>
                  </a:lnTo>
                  <a:lnTo>
                    <a:pt x="48" y="26"/>
                  </a:lnTo>
                  <a:lnTo>
                    <a:pt x="50" y="26"/>
                  </a:lnTo>
                  <a:lnTo>
                    <a:pt x="51" y="25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81" name="Freeform 2557"/>
            <p:cNvSpPr>
              <a:spLocks/>
            </p:cNvSpPr>
            <p:nvPr/>
          </p:nvSpPr>
          <p:spPr bwMode="auto">
            <a:xfrm>
              <a:off x="3690" y="1811"/>
              <a:ext cx="186" cy="180"/>
            </a:xfrm>
            <a:custGeom>
              <a:avLst/>
              <a:gdLst>
                <a:gd name="T0" fmla="*/ 0 w 31"/>
                <a:gd name="T1" fmla="*/ 0 h 30"/>
                <a:gd name="T2" fmla="*/ 2147483647 w 31"/>
                <a:gd name="T3" fmla="*/ 2147483647 h 30"/>
                <a:gd name="T4" fmla="*/ 2147483647 w 31"/>
                <a:gd name="T5" fmla="*/ 2147483647 h 30"/>
                <a:gd name="T6" fmla="*/ 2147483647 w 31"/>
                <a:gd name="T7" fmla="*/ 2147483647 h 30"/>
                <a:gd name="T8" fmla="*/ 2147483647 w 31"/>
                <a:gd name="T9" fmla="*/ 2147483647 h 30"/>
                <a:gd name="T10" fmla="*/ 2147483647 w 31"/>
                <a:gd name="T11" fmla="*/ 2147483647 h 30"/>
                <a:gd name="T12" fmla="*/ 2147483647 w 31"/>
                <a:gd name="T13" fmla="*/ 2147483647 h 30"/>
                <a:gd name="T14" fmla="*/ 2147483647 w 31"/>
                <a:gd name="T15" fmla="*/ 2147483647 h 30"/>
                <a:gd name="T16" fmla="*/ 2147483647 w 31"/>
                <a:gd name="T17" fmla="*/ 2147483647 h 30"/>
                <a:gd name="T18" fmla="*/ 2147483647 w 31"/>
                <a:gd name="T19" fmla="*/ 2147483647 h 30"/>
                <a:gd name="T20" fmla="*/ 2147483647 w 31"/>
                <a:gd name="T21" fmla="*/ 2147483647 h 30"/>
                <a:gd name="T22" fmla="*/ 2147483647 w 31"/>
                <a:gd name="T23" fmla="*/ 2147483647 h 30"/>
                <a:gd name="T24" fmla="*/ 2147483647 w 31"/>
                <a:gd name="T25" fmla="*/ 2147483647 h 30"/>
                <a:gd name="T26" fmla="*/ 2147483647 w 31"/>
                <a:gd name="T27" fmla="*/ 2147483647 h 30"/>
                <a:gd name="T28" fmla="*/ 2147483647 w 31"/>
                <a:gd name="T29" fmla="*/ 2147483647 h 30"/>
                <a:gd name="T30" fmla="*/ 2147483647 w 31"/>
                <a:gd name="T31" fmla="*/ 2147483647 h 30"/>
                <a:gd name="T32" fmla="*/ 2147483647 w 31"/>
                <a:gd name="T33" fmla="*/ 2147483647 h 30"/>
                <a:gd name="T34" fmla="*/ 2147483647 w 31"/>
                <a:gd name="T35" fmla="*/ 2147483647 h 3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1"/>
                <a:gd name="T55" fmla="*/ 0 h 30"/>
                <a:gd name="T56" fmla="*/ 31 w 31"/>
                <a:gd name="T57" fmla="*/ 30 h 3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1" h="30">
                  <a:moveTo>
                    <a:pt x="0" y="0"/>
                  </a:moveTo>
                  <a:lnTo>
                    <a:pt x="2" y="2"/>
                  </a:lnTo>
                  <a:lnTo>
                    <a:pt x="5" y="5"/>
                  </a:lnTo>
                  <a:lnTo>
                    <a:pt x="9" y="8"/>
                  </a:lnTo>
                  <a:lnTo>
                    <a:pt x="13" y="11"/>
                  </a:lnTo>
                  <a:lnTo>
                    <a:pt x="15" y="11"/>
                  </a:lnTo>
                  <a:lnTo>
                    <a:pt x="16" y="12"/>
                  </a:lnTo>
                  <a:lnTo>
                    <a:pt x="17" y="14"/>
                  </a:lnTo>
                  <a:lnTo>
                    <a:pt x="17" y="16"/>
                  </a:lnTo>
                  <a:lnTo>
                    <a:pt x="20" y="17"/>
                  </a:lnTo>
                  <a:lnTo>
                    <a:pt x="22" y="17"/>
                  </a:lnTo>
                  <a:lnTo>
                    <a:pt x="24" y="17"/>
                  </a:lnTo>
                  <a:lnTo>
                    <a:pt x="25" y="19"/>
                  </a:lnTo>
                  <a:lnTo>
                    <a:pt x="26" y="22"/>
                  </a:lnTo>
                  <a:lnTo>
                    <a:pt x="28" y="23"/>
                  </a:lnTo>
                  <a:lnTo>
                    <a:pt x="30" y="24"/>
                  </a:lnTo>
                  <a:lnTo>
                    <a:pt x="31" y="28"/>
                  </a:lnTo>
                  <a:lnTo>
                    <a:pt x="31" y="30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82" name="Freeform 2558"/>
            <p:cNvSpPr>
              <a:spLocks/>
            </p:cNvSpPr>
            <p:nvPr/>
          </p:nvSpPr>
          <p:spPr bwMode="auto">
            <a:xfrm>
              <a:off x="3792" y="1871"/>
              <a:ext cx="252" cy="228"/>
            </a:xfrm>
            <a:custGeom>
              <a:avLst/>
              <a:gdLst>
                <a:gd name="T0" fmla="*/ 0 w 42"/>
                <a:gd name="T1" fmla="*/ 0 h 38"/>
                <a:gd name="T2" fmla="*/ 2147483647 w 42"/>
                <a:gd name="T3" fmla="*/ 2147483647 h 38"/>
                <a:gd name="T4" fmla="*/ 2147483647 w 42"/>
                <a:gd name="T5" fmla="*/ 2147483647 h 38"/>
                <a:gd name="T6" fmla="*/ 2147483647 w 42"/>
                <a:gd name="T7" fmla="*/ 2147483647 h 38"/>
                <a:gd name="T8" fmla="*/ 2147483647 w 42"/>
                <a:gd name="T9" fmla="*/ 2147483647 h 38"/>
                <a:gd name="T10" fmla="*/ 2147483647 w 42"/>
                <a:gd name="T11" fmla="*/ 2147483647 h 38"/>
                <a:gd name="T12" fmla="*/ 2147483647 w 42"/>
                <a:gd name="T13" fmla="*/ 2147483647 h 38"/>
                <a:gd name="T14" fmla="*/ 2147483647 w 42"/>
                <a:gd name="T15" fmla="*/ 2147483647 h 38"/>
                <a:gd name="T16" fmla="*/ 2147483647 w 42"/>
                <a:gd name="T17" fmla="*/ 2147483647 h 38"/>
                <a:gd name="T18" fmla="*/ 2147483647 w 42"/>
                <a:gd name="T19" fmla="*/ 2147483647 h 38"/>
                <a:gd name="T20" fmla="*/ 2147483647 w 42"/>
                <a:gd name="T21" fmla="*/ 2147483647 h 38"/>
                <a:gd name="T22" fmla="*/ 2147483647 w 42"/>
                <a:gd name="T23" fmla="*/ 2147483647 h 38"/>
                <a:gd name="T24" fmla="*/ 2147483647 w 42"/>
                <a:gd name="T25" fmla="*/ 2147483647 h 38"/>
                <a:gd name="T26" fmla="*/ 2147483647 w 42"/>
                <a:gd name="T27" fmla="*/ 2147483647 h 38"/>
                <a:gd name="T28" fmla="*/ 2147483647 w 42"/>
                <a:gd name="T29" fmla="*/ 2147483647 h 38"/>
                <a:gd name="T30" fmla="*/ 2147483647 w 42"/>
                <a:gd name="T31" fmla="*/ 2147483647 h 38"/>
                <a:gd name="T32" fmla="*/ 2147483647 w 42"/>
                <a:gd name="T33" fmla="*/ 2147483647 h 38"/>
                <a:gd name="T34" fmla="*/ 2147483647 w 42"/>
                <a:gd name="T35" fmla="*/ 2147483647 h 38"/>
                <a:gd name="T36" fmla="*/ 2147483647 w 42"/>
                <a:gd name="T37" fmla="*/ 2147483647 h 38"/>
                <a:gd name="T38" fmla="*/ 2147483647 w 42"/>
                <a:gd name="T39" fmla="*/ 2147483647 h 38"/>
                <a:gd name="T40" fmla="*/ 2147483647 w 42"/>
                <a:gd name="T41" fmla="*/ 2147483647 h 38"/>
                <a:gd name="T42" fmla="*/ 2147483647 w 42"/>
                <a:gd name="T43" fmla="*/ 2147483647 h 38"/>
                <a:gd name="T44" fmla="*/ 2147483647 w 42"/>
                <a:gd name="T45" fmla="*/ 2147483647 h 38"/>
                <a:gd name="T46" fmla="*/ 2147483647 w 42"/>
                <a:gd name="T47" fmla="*/ 2147483647 h 38"/>
                <a:gd name="T48" fmla="*/ 2147483647 w 42"/>
                <a:gd name="T49" fmla="*/ 2147483647 h 38"/>
                <a:gd name="T50" fmla="*/ 2147483647 w 42"/>
                <a:gd name="T51" fmla="*/ 2147483647 h 38"/>
                <a:gd name="T52" fmla="*/ 2147483647 w 42"/>
                <a:gd name="T53" fmla="*/ 2147483647 h 38"/>
                <a:gd name="T54" fmla="*/ 2147483647 w 42"/>
                <a:gd name="T55" fmla="*/ 2147483647 h 38"/>
                <a:gd name="T56" fmla="*/ 2147483647 w 42"/>
                <a:gd name="T57" fmla="*/ 2147483647 h 38"/>
                <a:gd name="T58" fmla="*/ 2147483647 w 42"/>
                <a:gd name="T59" fmla="*/ 2147483647 h 3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2"/>
                <a:gd name="T91" fmla="*/ 0 h 38"/>
                <a:gd name="T92" fmla="*/ 42 w 42"/>
                <a:gd name="T93" fmla="*/ 38 h 3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2" h="38">
                  <a:moveTo>
                    <a:pt x="0" y="0"/>
                  </a:moveTo>
                  <a:lnTo>
                    <a:pt x="4" y="1"/>
                  </a:lnTo>
                  <a:lnTo>
                    <a:pt x="8" y="3"/>
                  </a:lnTo>
                  <a:lnTo>
                    <a:pt x="13" y="5"/>
                  </a:lnTo>
                  <a:lnTo>
                    <a:pt x="16" y="6"/>
                  </a:lnTo>
                  <a:lnTo>
                    <a:pt x="17" y="8"/>
                  </a:lnTo>
                  <a:lnTo>
                    <a:pt x="17" y="10"/>
                  </a:lnTo>
                  <a:lnTo>
                    <a:pt x="17" y="11"/>
                  </a:lnTo>
                  <a:lnTo>
                    <a:pt x="17" y="12"/>
                  </a:lnTo>
                  <a:lnTo>
                    <a:pt x="17" y="13"/>
                  </a:lnTo>
                  <a:lnTo>
                    <a:pt x="17" y="15"/>
                  </a:lnTo>
                  <a:lnTo>
                    <a:pt x="19" y="16"/>
                  </a:lnTo>
                  <a:lnTo>
                    <a:pt x="22" y="17"/>
                  </a:lnTo>
                  <a:lnTo>
                    <a:pt x="24" y="19"/>
                  </a:lnTo>
                  <a:lnTo>
                    <a:pt x="25" y="20"/>
                  </a:lnTo>
                  <a:lnTo>
                    <a:pt x="26" y="22"/>
                  </a:lnTo>
                  <a:lnTo>
                    <a:pt x="28" y="23"/>
                  </a:lnTo>
                  <a:lnTo>
                    <a:pt x="29" y="23"/>
                  </a:lnTo>
                  <a:lnTo>
                    <a:pt x="31" y="24"/>
                  </a:lnTo>
                  <a:lnTo>
                    <a:pt x="33" y="25"/>
                  </a:lnTo>
                  <a:lnTo>
                    <a:pt x="33" y="27"/>
                  </a:lnTo>
                  <a:lnTo>
                    <a:pt x="33" y="28"/>
                  </a:lnTo>
                  <a:lnTo>
                    <a:pt x="32" y="29"/>
                  </a:lnTo>
                  <a:lnTo>
                    <a:pt x="33" y="30"/>
                  </a:lnTo>
                  <a:lnTo>
                    <a:pt x="34" y="31"/>
                  </a:lnTo>
                  <a:lnTo>
                    <a:pt x="36" y="32"/>
                  </a:lnTo>
                  <a:lnTo>
                    <a:pt x="38" y="32"/>
                  </a:lnTo>
                  <a:lnTo>
                    <a:pt x="40" y="34"/>
                  </a:lnTo>
                  <a:lnTo>
                    <a:pt x="41" y="37"/>
                  </a:lnTo>
                  <a:lnTo>
                    <a:pt x="42" y="38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83" name="Freeform 2559"/>
            <p:cNvSpPr>
              <a:spLocks/>
            </p:cNvSpPr>
            <p:nvPr/>
          </p:nvSpPr>
          <p:spPr bwMode="auto">
            <a:xfrm>
              <a:off x="3918" y="2003"/>
              <a:ext cx="30" cy="24"/>
            </a:xfrm>
            <a:custGeom>
              <a:avLst/>
              <a:gdLst>
                <a:gd name="T0" fmla="*/ 0 w 5"/>
                <a:gd name="T1" fmla="*/ 0 h 4"/>
                <a:gd name="T2" fmla="*/ 2147483647 w 5"/>
                <a:gd name="T3" fmla="*/ 2147483647 h 4"/>
                <a:gd name="T4" fmla="*/ 2147483647 w 5"/>
                <a:gd name="T5" fmla="*/ 2147483647 h 4"/>
                <a:gd name="T6" fmla="*/ 0 60000 65536"/>
                <a:gd name="T7" fmla="*/ 0 60000 65536"/>
                <a:gd name="T8" fmla="*/ 0 60000 65536"/>
                <a:gd name="T9" fmla="*/ 0 w 5"/>
                <a:gd name="T10" fmla="*/ 0 h 4"/>
                <a:gd name="T11" fmla="*/ 5 w 5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4">
                  <a:moveTo>
                    <a:pt x="0" y="0"/>
                  </a:moveTo>
                  <a:lnTo>
                    <a:pt x="3" y="2"/>
                  </a:lnTo>
                  <a:lnTo>
                    <a:pt x="5" y="4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84" name="Freeform 2560"/>
            <p:cNvSpPr>
              <a:spLocks/>
            </p:cNvSpPr>
            <p:nvPr/>
          </p:nvSpPr>
          <p:spPr bwMode="auto">
            <a:xfrm>
              <a:off x="3882" y="1877"/>
              <a:ext cx="258" cy="144"/>
            </a:xfrm>
            <a:custGeom>
              <a:avLst/>
              <a:gdLst>
                <a:gd name="T0" fmla="*/ 0 w 43"/>
                <a:gd name="T1" fmla="*/ 0 h 24"/>
                <a:gd name="T2" fmla="*/ 2147483647 w 43"/>
                <a:gd name="T3" fmla="*/ 2147483647 h 24"/>
                <a:gd name="T4" fmla="*/ 2147483647 w 43"/>
                <a:gd name="T5" fmla="*/ 2147483647 h 24"/>
                <a:gd name="T6" fmla="*/ 2147483647 w 43"/>
                <a:gd name="T7" fmla="*/ 2147483647 h 24"/>
                <a:gd name="T8" fmla="*/ 2147483647 w 43"/>
                <a:gd name="T9" fmla="*/ 2147483647 h 24"/>
                <a:gd name="T10" fmla="*/ 2147483647 w 43"/>
                <a:gd name="T11" fmla="*/ 2147483647 h 24"/>
                <a:gd name="T12" fmla="*/ 2147483647 w 43"/>
                <a:gd name="T13" fmla="*/ 2147483647 h 24"/>
                <a:gd name="T14" fmla="*/ 2147483647 w 43"/>
                <a:gd name="T15" fmla="*/ 2147483647 h 24"/>
                <a:gd name="T16" fmla="*/ 2147483647 w 43"/>
                <a:gd name="T17" fmla="*/ 2147483647 h 24"/>
                <a:gd name="T18" fmla="*/ 2147483647 w 43"/>
                <a:gd name="T19" fmla="*/ 2147483647 h 24"/>
                <a:gd name="T20" fmla="*/ 2147483647 w 43"/>
                <a:gd name="T21" fmla="*/ 2147483647 h 24"/>
                <a:gd name="T22" fmla="*/ 2147483647 w 43"/>
                <a:gd name="T23" fmla="*/ 2147483647 h 24"/>
                <a:gd name="T24" fmla="*/ 2147483647 w 43"/>
                <a:gd name="T25" fmla="*/ 2147483647 h 24"/>
                <a:gd name="T26" fmla="*/ 2147483647 w 43"/>
                <a:gd name="T27" fmla="*/ 2147483647 h 24"/>
                <a:gd name="T28" fmla="*/ 2147483647 w 43"/>
                <a:gd name="T29" fmla="*/ 2147483647 h 24"/>
                <a:gd name="T30" fmla="*/ 2147483647 w 43"/>
                <a:gd name="T31" fmla="*/ 2147483647 h 24"/>
                <a:gd name="T32" fmla="*/ 2147483647 w 43"/>
                <a:gd name="T33" fmla="*/ 2147483647 h 24"/>
                <a:gd name="T34" fmla="*/ 2147483647 w 43"/>
                <a:gd name="T35" fmla="*/ 2147483647 h 24"/>
                <a:gd name="T36" fmla="*/ 2147483647 w 43"/>
                <a:gd name="T37" fmla="*/ 2147483647 h 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"/>
                <a:gd name="T58" fmla="*/ 0 h 24"/>
                <a:gd name="T59" fmla="*/ 43 w 43"/>
                <a:gd name="T60" fmla="*/ 24 h 2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" h="24">
                  <a:moveTo>
                    <a:pt x="0" y="0"/>
                  </a:moveTo>
                  <a:lnTo>
                    <a:pt x="1" y="2"/>
                  </a:lnTo>
                  <a:lnTo>
                    <a:pt x="3" y="5"/>
                  </a:lnTo>
                  <a:lnTo>
                    <a:pt x="7" y="8"/>
                  </a:lnTo>
                  <a:lnTo>
                    <a:pt x="11" y="9"/>
                  </a:lnTo>
                  <a:lnTo>
                    <a:pt x="16" y="9"/>
                  </a:lnTo>
                  <a:lnTo>
                    <a:pt x="19" y="10"/>
                  </a:lnTo>
                  <a:lnTo>
                    <a:pt x="22" y="10"/>
                  </a:lnTo>
                  <a:lnTo>
                    <a:pt x="25" y="11"/>
                  </a:lnTo>
                  <a:lnTo>
                    <a:pt x="27" y="13"/>
                  </a:lnTo>
                  <a:lnTo>
                    <a:pt x="28" y="16"/>
                  </a:lnTo>
                  <a:lnTo>
                    <a:pt x="29" y="18"/>
                  </a:lnTo>
                  <a:lnTo>
                    <a:pt x="30" y="19"/>
                  </a:lnTo>
                  <a:lnTo>
                    <a:pt x="32" y="20"/>
                  </a:lnTo>
                  <a:lnTo>
                    <a:pt x="35" y="22"/>
                  </a:lnTo>
                  <a:lnTo>
                    <a:pt x="39" y="23"/>
                  </a:lnTo>
                  <a:lnTo>
                    <a:pt x="41" y="24"/>
                  </a:lnTo>
                  <a:lnTo>
                    <a:pt x="42" y="24"/>
                  </a:lnTo>
                  <a:lnTo>
                    <a:pt x="43" y="24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85" name="Freeform 2561"/>
            <p:cNvSpPr>
              <a:spLocks/>
            </p:cNvSpPr>
            <p:nvPr/>
          </p:nvSpPr>
          <p:spPr bwMode="auto">
            <a:xfrm>
              <a:off x="3948" y="1943"/>
              <a:ext cx="318" cy="138"/>
            </a:xfrm>
            <a:custGeom>
              <a:avLst/>
              <a:gdLst>
                <a:gd name="T0" fmla="*/ 0 w 53"/>
                <a:gd name="T1" fmla="*/ 0 h 23"/>
                <a:gd name="T2" fmla="*/ 2147483647 w 53"/>
                <a:gd name="T3" fmla="*/ 0 h 23"/>
                <a:gd name="T4" fmla="*/ 2147483647 w 53"/>
                <a:gd name="T5" fmla="*/ 0 h 23"/>
                <a:gd name="T6" fmla="*/ 2147483647 w 53"/>
                <a:gd name="T7" fmla="*/ 2147483647 h 23"/>
                <a:gd name="T8" fmla="*/ 2147483647 w 53"/>
                <a:gd name="T9" fmla="*/ 2147483647 h 23"/>
                <a:gd name="T10" fmla="*/ 2147483647 w 53"/>
                <a:gd name="T11" fmla="*/ 2147483647 h 23"/>
                <a:gd name="T12" fmla="*/ 2147483647 w 53"/>
                <a:gd name="T13" fmla="*/ 2147483647 h 23"/>
                <a:gd name="T14" fmla="*/ 2147483647 w 53"/>
                <a:gd name="T15" fmla="*/ 2147483647 h 23"/>
                <a:gd name="T16" fmla="*/ 2147483647 w 53"/>
                <a:gd name="T17" fmla="*/ 2147483647 h 23"/>
                <a:gd name="T18" fmla="*/ 2147483647 w 53"/>
                <a:gd name="T19" fmla="*/ 2147483647 h 23"/>
                <a:gd name="T20" fmla="*/ 2147483647 w 53"/>
                <a:gd name="T21" fmla="*/ 2147483647 h 23"/>
                <a:gd name="T22" fmla="*/ 2147483647 w 53"/>
                <a:gd name="T23" fmla="*/ 2147483647 h 23"/>
                <a:gd name="T24" fmla="*/ 2147483647 w 53"/>
                <a:gd name="T25" fmla="*/ 2147483647 h 23"/>
                <a:gd name="T26" fmla="*/ 2147483647 w 53"/>
                <a:gd name="T27" fmla="*/ 2147483647 h 23"/>
                <a:gd name="T28" fmla="*/ 2147483647 w 53"/>
                <a:gd name="T29" fmla="*/ 2147483647 h 23"/>
                <a:gd name="T30" fmla="*/ 2147483647 w 53"/>
                <a:gd name="T31" fmla="*/ 2147483647 h 23"/>
                <a:gd name="T32" fmla="*/ 2147483647 w 53"/>
                <a:gd name="T33" fmla="*/ 2147483647 h 23"/>
                <a:gd name="T34" fmla="*/ 2147483647 w 53"/>
                <a:gd name="T35" fmla="*/ 2147483647 h 23"/>
                <a:gd name="T36" fmla="*/ 2147483647 w 53"/>
                <a:gd name="T37" fmla="*/ 2147483647 h 23"/>
                <a:gd name="T38" fmla="*/ 2147483647 w 53"/>
                <a:gd name="T39" fmla="*/ 2147483647 h 23"/>
                <a:gd name="T40" fmla="*/ 2147483647 w 53"/>
                <a:gd name="T41" fmla="*/ 2147483647 h 2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3"/>
                <a:gd name="T64" fmla="*/ 0 h 23"/>
                <a:gd name="T65" fmla="*/ 53 w 53"/>
                <a:gd name="T66" fmla="*/ 23 h 2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3" h="23">
                  <a:moveTo>
                    <a:pt x="0" y="0"/>
                  </a:moveTo>
                  <a:lnTo>
                    <a:pt x="1" y="0"/>
                  </a:lnTo>
                  <a:lnTo>
                    <a:pt x="5" y="0"/>
                  </a:lnTo>
                  <a:lnTo>
                    <a:pt x="9" y="2"/>
                  </a:lnTo>
                  <a:lnTo>
                    <a:pt x="13" y="4"/>
                  </a:lnTo>
                  <a:lnTo>
                    <a:pt x="13" y="6"/>
                  </a:lnTo>
                  <a:lnTo>
                    <a:pt x="14" y="7"/>
                  </a:lnTo>
                  <a:lnTo>
                    <a:pt x="14" y="10"/>
                  </a:lnTo>
                  <a:lnTo>
                    <a:pt x="15" y="12"/>
                  </a:lnTo>
                  <a:lnTo>
                    <a:pt x="15" y="13"/>
                  </a:lnTo>
                  <a:lnTo>
                    <a:pt x="17" y="15"/>
                  </a:lnTo>
                  <a:lnTo>
                    <a:pt x="18" y="16"/>
                  </a:lnTo>
                  <a:lnTo>
                    <a:pt x="21" y="16"/>
                  </a:lnTo>
                  <a:lnTo>
                    <a:pt x="25" y="17"/>
                  </a:lnTo>
                  <a:lnTo>
                    <a:pt x="30" y="19"/>
                  </a:lnTo>
                  <a:lnTo>
                    <a:pt x="33" y="21"/>
                  </a:lnTo>
                  <a:lnTo>
                    <a:pt x="36" y="22"/>
                  </a:lnTo>
                  <a:lnTo>
                    <a:pt x="41" y="23"/>
                  </a:lnTo>
                  <a:lnTo>
                    <a:pt x="45" y="23"/>
                  </a:lnTo>
                  <a:lnTo>
                    <a:pt x="49" y="22"/>
                  </a:lnTo>
                  <a:lnTo>
                    <a:pt x="53" y="21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86" name="Freeform 2562"/>
            <p:cNvSpPr>
              <a:spLocks/>
            </p:cNvSpPr>
            <p:nvPr/>
          </p:nvSpPr>
          <p:spPr bwMode="auto">
            <a:xfrm>
              <a:off x="3954" y="1973"/>
              <a:ext cx="222" cy="126"/>
            </a:xfrm>
            <a:custGeom>
              <a:avLst/>
              <a:gdLst>
                <a:gd name="T0" fmla="*/ 0 w 37"/>
                <a:gd name="T1" fmla="*/ 0 h 21"/>
                <a:gd name="T2" fmla="*/ 2147483647 w 37"/>
                <a:gd name="T3" fmla="*/ 2147483647 h 21"/>
                <a:gd name="T4" fmla="*/ 2147483647 w 37"/>
                <a:gd name="T5" fmla="*/ 2147483647 h 21"/>
                <a:gd name="T6" fmla="*/ 2147483647 w 37"/>
                <a:gd name="T7" fmla="*/ 2147483647 h 21"/>
                <a:gd name="T8" fmla="*/ 2147483647 w 37"/>
                <a:gd name="T9" fmla="*/ 2147483647 h 21"/>
                <a:gd name="T10" fmla="*/ 2147483647 w 37"/>
                <a:gd name="T11" fmla="*/ 2147483647 h 21"/>
                <a:gd name="T12" fmla="*/ 2147483647 w 37"/>
                <a:gd name="T13" fmla="*/ 2147483647 h 21"/>
                <a:gd name="T14" fmla="*/ 2147483647 w 37"/>
                <a:gd name="T15" fmla="*/ 2147483647 h 21"/>
                <a:gd name="T16" fmla="*/ 2147483647 w 37"/>
                <a:gd name="T17" fmla="*/ 2147483647 h 21"/>
                <a:gd name="T18" fmla="*/ 2147483647 w 37"/>
                <a:gd name="T19" fmla="*/ 2147483647 h 21"/>
                <a:gd name="T20" fmla="*/ 2147483647 w 37"/>
                <a:gd name="T21" fmla="*/ 2147483647 h 21"/>
                <a:gd name="T22" fmla="*/ 2147483647 w 37"/>
                <a:gd name="T23" fmla="*/ 2147483647 h 21"/>
                <a:gd name="T24" fmla="*/ 2147483647 w 37"/>
                <a:gd name="T25" fmla="*/ 2147483647 h 21"/>
                <a:gd name="T26" fmla="*/ 2147483647 w 37"/>
                <a:gd name="T27" fmla="*/ 2147483647 h 21"/>
                <a:gd name="T28" fmla="*/ 2147483647 w 37"/>
                <a:gd name="T29" fmla="*/ 2147483647 h 21"/>
                <a:gd name="T30" fmla="*/ 2147483647 w 37"/>
                <a:gd name="T31" fmla="*/ 2147483647 h 21"/>
                <a:gd name="T32" fmla="*/ 2147483647 w 37"/>
                <a:gd name="T33" fmla="*/ 2147483647 h 21"/>
                <a:gd name="T34" fmla="*/ 2147483647 w 37"/>
                <a:gd name="T35" fmla="*/ 2147483647 h 2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7"/>
                <a:gd name="T55" fmla="*/ 0 h 21"/>
                <a:gd name="T56" fmla="*/ 37 w 37"/>
                <a:gd name="T57" fmla="*/ 21 h 2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7" h="21">
                  <a:moveTo>
                    <a:pt x="0" y="0"/>
                  </a:moveTo>
                  <a:lnTo>
                    <a:pt x="5" y="4"/>
                  </a:lnTo>
                  <a:lnTo>
                    <a:pt x="7" y="6"/>
                  </a:lnTo>
                  <a:lnTo>
                    <a:pt x="9" y="7"/>
                  </a:lnTo>
                  <a:lnTo>
                    <a:pt x="10" y="8"/>
                  </a:lnTo>
                  <a:lnTo>
                    <a:pt x="11" y="9"/>
                  </a:lnTo>
                  <a:lnTo>
                    <a:pt x="12" y="10"/>
                  </a:lnTo>
                  <a:lnTo>
                    <a:pt x="13" y="12"/>
                  </a:lnTo>
                  <a:lnTo>
                    <a:pt x="14" y="14"/>
                  </a:lnTo>
                  <a:lnTo>
                    <a:pt x="16" y="16"/>
                  </a:lnTo>
                  <a:lnTo>
                    <a:pt x="17" y="18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8" y="20"/>
                  </a:lnTo>
                  <a:lnTo>
                    <a:pt x="29" y="20"/>
                  </a:lnTo>
                  <a:lnTo>
                    <a:pt x="32" y="20"/>
                  </a:lnTo>
                  <a:lnTo>
                    <a:pt x="35" y="20"/>
                  </a:lnTo>
                  <a:lnTo>
                    <a:pt x="37" y="21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87" name="Freeform 2563"/>
            <p:cNvSpPr>
              <a:spLocks/>
            </p:cNvSpPr>
            <p:nvPr/>
          </p:nvSpPr>
          <p:spPr bwMode="auto">
            <a:xfrm>
              <a:off x="4080" y="2111"/>
              <a:ext cx="36" cy="18"/>
            </a:xfrm>
            <a:custGeom>
              <a:avLst/>
              <a:gdLst>
                <a:gd name="T0" fmla="*/ 2147483647 w 6"/>
                <a:gd name="T1" fmla="*/ 2147483647 h 3"/>
                <a:gd name="T2" fmla="*/ 2147483647 w 6"/>
                <a:gd name="T3" fmla="*/ 2147483647 h 3"/>
                <a:gd name="T4" fmla="*/ 2147483647 w 6"/>
                <a:gd name="T5" fmla="*/ 2147483647 h 3"/>
                <a:gd name="T6" fmla="*/ 2147483647 w 6"/>
                <a:gd name="T7" fmla="*/ 2147483647 h 3"/>
                <a:gd name="T8" fmla="*/ 0 w 6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"/>
                <a:gd name="T17" fmla="*/ 6 w 6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">
                  <a:moveTo>
                    <a:pt x="6" y="3"/>
                  </a:moveTo>
                  <a:lnTo>
                    <a:pt x="5" y="3"/>
                  </a:lnTo>
                  <a:lnTo>
                    <a:pt x="3" y="3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88" name="Line 2564"/>
            <p:cNvSpPr>
              <a:spLocks noChangeShapeType="1"/>
            </p:cNvSpPr>
            <p:nvPr/>
          </p:nvSpPr>
          <p:spPr bwMode="auto">
            <a:xfrm>
              <a:off x="3972" y="2075"/>
              <a:ext cx="42" cy="12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89" name="Freeform 2565"/>
            <p:cNvSpPr>
              <a:spLocks/>
            </p:cNvSpPr>
            <p:nvPr/>
          </p:nvSpPr>
          <p:spPr bwMode="auto">
            <a:xfrm>
              <a:off x="3522" y="1637"/>
              <a:ext cx="108" cy="48"/>
            </a:xfrm>
            <a:custGeom>
              <a:avLst/>
              <a:gdLst>
                <a:gd name="T0" fmla="*/ 0 w 18"/>
                <a:gd name="T1" fmla="*/ 2147483647 h 8"/>
                <a:gd name="T2" fmla="*/ 2147483647 w 18"/>
                <a:gd name="T3" fmla="*/ 0 h 8"/>
                <a:gd name="T4" fmla="*/ 2147483647 w 18"/>
                <a:gd name="T5" fmla="*/ 0 h 8"/>
                <a:gd name="T6" fmla="*/ 2147483647 w 18"/>
                <a:gd name="T7" fmla="*/ 2147483647 h 8"/>
                <a:gd name="T8" fmla="*/ 2147483647 w 18"/>
                <a:gd name="T9" fmla="*/ 2147483647 h 8"/>
                <a:gd name="T10" fmla="*/ 2147483647 w 18"/>
                <a:gd name="T11" fmla="*/ 2147483647 h 8"/>
                <a:gd name="T12" fmla="*/ 2147483647 w 18"/>
                <a:gd name="T13" fmla="*/ 2147483647 h 8"/>
                <a:gd name="T14" fmla="*/ 2147483647 w 18"/>
                <a:gd name="T15" fmla="*/ 2147483647 h 8"/>
                <a:gd name="T16" fmla="*/ 2147483647 w 18"/>
                <a:gd name="T17" fmla="*/ 2147483647 h 8"/>
                <a:gd name="T18" fmla="*/ 2147483647 w 18"/>
                <a:gd name="T19" fmla="*/ 2147483647 h 8"/>
                <a:gd name="T20" fmla="*/ 2147483647 w 18"/>
                <a:gd name="T21" fmla="*/ 2147483647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"/>
                <a:gd name="T34" fmla="*/ 0 h 8"/>
                <a:gd name="T35" fmla="*/ 18 w 1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" h="8">
                  <a:moveTo>
                    <a:pt x="0" y="1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8" y="1"/>
                  </a:lnTo>
                  <a:lnTo>
                    <a:pt x="9" y="2"/>
                  </a:lnTo>
                  <a:lnTo>
                    <a:pt x="9" y="4"/>
                  </a:lnTo>
                  <a:lnTo>
                    <a:pt x="9" y="5"/>
                  </a:lnTo>
                  <a:lnTo>
                    <a:pt x="10" y="6"/>
                  </a:lnTo>
                  <a:lnTo>
                    <a:pt x="12" y="7"/>
                  </a:lnTo>
                  <a:lnTo>
                    <a:pt x="15" y="8"/>
                  </a:lnTo>
                  <a:lnTo>
                    <a:pt x="18" y="8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90" name="Freeform 2566"/>
            <p:cNvSpPr>
              <a:spLocks/>
            </p:cNvSpPr>
            <p:nvPr/>
          </p:nvSpPr>
          <p:spPr bwMode="auto">
            <a:xfrm>
              <a:off x="3690" y="1715"/>
              <a:ext cx="60" cy="30"/>
            </a:xfrm>
            <a:custGeom>
              <a:avLst/>
              <a:gdLst>
                <a:gd name="T0" fmla="*/ 0 w 10"/>
                <a:gd name="T1" fmla="*/ 0 h 5"/>
                <a:gd name="T2" fmla="*/ 2147483647 w 10"/>
                <a:gd name="T3" fmla="*/ 0 h 5"/>
                <a:gd name="T4" fmla="*/ 2147483647 w 10"/>
                <a:gd name="T5" fmla="*/ 0 h 5"/>
                <a:gd name="T6" fmla="*/ 2147483647 w 10"/>
                <a:gd name="T7" fmla="*/ 2147483647 h 5"/>
                <a:gd name="T8" fmla="*/ 2147483647 w 10"/>
                <a:gd name="T9" fmla="*/ 2147483647 h 5"/>
                <a:gd name="T10" fmla="*/ 2147483647 w 10"/>
                <a:gd name="T11" fmla="*/ 2147483647 h 5"/>
                <a:gd name="T12" fmla="*/ 2147483647 w 10"/>
                <a:gd name="T13" fmla="*/ 2147483647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"/>
                <a:gd name="T22" fmla="*/ 0 h 5"/>
                <a:gd name="T23" fmla="*/ 10 w 10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" h="5">
                  <a:moveTo>
                    <a:pt x="0" y="0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9" y="1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5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91" name="Freeform 2567"/>
            <p:cNvSpPr>
              <a:spLocks/>
            </p:cNvSpPr>
            <p:nvPr/>
          </p:nvSpPr>
          <p:spPr bwMode="auto">
            <a:xfrm>
              <a:off x="3792" y="1757"/>
              <a:ext cx="246" cy="144"/>
            </a:xfrm>
            <a:custGeom>
              <a:avLst/>
              <a:gdLst>
                <a:gd name="T0" fmla="*/ 0 w 41"/>
                <a:gd name="T1" fmla="*/ 0 h 24"/>
                <a:gd name="T2" fmla="*/ 2147483647 w 41"/>
                <a:gd name="T3" fmla="*/ 2147483647 h 24"/>
                <a:gd name="T4" fmla="*/ 2147483647 w 41"/>
                <a:gd name="T5" fmla="*/ 2147483647 h 24"/>
                <a:gd name="T6" fmla="*/ 2147483647 w 41"/>
                <a:gd name="T7" fmla="*/ 2147483647 h 24"/>
                <a:gd name="T8" fmla="*/ 2147483647 w 41"/>
                <a:gd name="T9" fmla="*/ 2147483647 h 24"/>
                <a:gd name="T10" fmla="*/ 2147483647 w 41"/>
                <a:gd name="T11" fmla="*/ 2147483647 h 24"/>
                <a:gd name="T12" fmla="*/ 2147483647 w 41"/>
                <a:gd name="T13" fmla="*/ 2147483647 h 24"/>
                <a:gd name="T14" fmla="*/ 2147483647 w 41"/>
                <a:gd name="T15" fmla="*/ 2147483647 h 24"/>
                <a:gd name="T16" fmla="*/ 2147483647 w 41"/>
                <a:gd name="T17" fmla="*/ 2147483647 h 24"/>
                <a:gd name="T18" fmla="*/ 2147483647 w 41"/>
                <a:gd name="T19" fmla="*/ 2147483647 h 24"/>
                <a:gd name="T20" fmla="*/ 2147483647 w 41"/>
                <a:gd name="T21" fmla="*/ 2147483647 h 24"/>
                <a:gd name="T22" fmla="*/ 2147483647 w 41"/>
                <a:gd name="T23" fmla="*/ 2147483647 h 24"/>
                <a:gd name="T24" fmla="*/ 2147483647 w 41"/>
                <a:gd name="T25" fmla="*/ 2147483647 h 24"/>
                <a:gd name="T26" fmla="*/ 2147483647 w 41"/>
                <a:gd name="T27" fmla="*/ 2147483647 h 24"/>
                <a:gd name="T28" fmla="*/ 2147483647 w 41"/>
                <a:gd name="T29" fmla="*/ 2147483647 h 24"/>
                <a:gd name="T30" fmla="*/ 2147483647 w 41"/>
                <a:gd name="T31" fmla="*/ 2147483647 h 24"/>
                <a:gd name="T32" fmla="*/ 2147483647 w 41"/>
                <a:gd name="T33" fmla="*/ 2147483647 h 24"/>
                <a:gd name="T34" fmla="*/ 2147483647 w 41"/>
                <a:gd name="T35" fmla="*/ 2147483647 h 24"/>
                <a:gd name="T36" fmla="*/ 2147483647 w 41"/>
                <a:gd name="T37" fmla="*/ 2147483647 h 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1"/>
                <a:gd name="T58" fmla="*/ 0 h 24"/>
                <a:gd name="T59" fmla="*/ 41 w 41"/>
                <a:gd name="T60" fmla="*/ 24 h 2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1" h="24">
                  <a:moveTo>
                    <a:pt x="0" y="0"/>
                  </a:moveTo>
                  <a:lnTo>
                    <a:pt x="1" y="2"/>
                  </a:lnTo>
                  <a:lnTo>
                    <a:pt x="3" y="5"/>
                  </a:lnTo>
                  <a:lnTo>
                    <a:pt x="5" y="8"/>
                  </a:lnTo>
                  <a:lnTo>
                    <a:pt x="7" y="10"/>
                  </a:lnTo>
                  <a:lnTo>
                    <a:pt x="10" y="11"/>
                  </a:lnTo>
                  <a:lnTo>
                    <a:pt x="14" y="13"/>
                  </a:lnTo>
                  <a:lnTo>
                    <a:pt x="15" y="13"/>
                  </a:lnTo>
                  <a:lnTo>
                    <a:pt x="17" y="12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5" y="12"/>
                  </a:lnTo>
                  <a:lnTo>
                    <a:pt x="28" y="15"/>
                  </a:lnTo>
                  <a:lnTo>
                    <a:pt x="28" y="16"/>
                  </a:lnTo>
                  <a:lnTo>
                    <a:pt x="28" y="17"/>
                  </a:lnTo>
                  <a:lnTo>
                    <a:pt x="31" y="18"/>
                  </a:lnTo>
                  <a:lnTo>
                    <a:pt x="34" y="18"/>
                  </a:lnTo>
                  <a:lnTo>
                    <a:pt x="37" y="18"/>
                  </a:lnTo>
                  <a:lnTo>
                    <a:pt x="41" y="24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92" name="Freeform 2568"/>
            <p:cNvSpPr>
              <a:spLocks/>
            </p:cNvSpPr>
            <p:nvPr/>
          </p:nvSpPr>
          <p:spPr bwMode="auto">
            <a:xfrm>
              <a:off x="3276" y="1787"/>
              <a:ext cx="570" cy="252"/>
            </a:xfrm>
            <a:custGeom>
              <a:avLst/>
              <a:gdLst>
                <a:gd name="T0" fmla="*/ 0 w 95"/>
                <a:gd name="T1" fmla="*/ 0 h 42"/>
                <a:gd name="T2" fmla="*/ 2147483647 w 95"/>
                <a:gd name="T3" fmla="*/ 2147483647 h 42"/>
                <a:gd name="T4" fmla="*/ 2147483647 w 95"/>
                <a:gd name="T5" fmla="*/ 2147483647 h 42"/>
                <a:gd name="T6" fmla="*/ 2147483647 w 95"/>
                <a:gd name="T7" fmla="*/ 2147483647 h 42"/>
                <a:gd name="T8" fmla="*/ 2147483647 w 95"/>
                <a:gd name="T9" fmla="*/ 2147483647 h 42"/>
                <a:gd name="T10" fmla="*/ 2147483647 w 95"/>
                <a:gd name="T11" fmla="*/ 2147483647 h 42"/>
                <a:gd name="T12" fmla="*/ 2147483647 w 95"/>
                <a:gd name="T13" fmla="*/ 2147483647 h 42"/>
                <a:gd name="T14" fmla="*/ 2147483647 w 95"/>
                <a:gd name="T15" fmla="*/ 2147483647 h 42"/>
                <a:gd name="T16" fmla="*/ 2147483647 w 95"/>
                <a:gd name="T17" fmla="*/ 2147483647 h 42"/>
                <a:gd name="T18" fmla="*/ 2147483647 w 95"/>
                <a:gd name="T19" fmla="*/ 2147483647 h 42"/>
                <a:gd name="T20" fmla="*/ 2147483647 w 95"/>
                <a:gd name="T21" fmla="*/ 2147483647 h 42"/>
                <a:gd name="T22" fmla="*/ 2147483647 w 95"/>
                <a:gd name="T23" fmla="*/ 2147483647 h 42"/>
                <a:gd name="T24" fmla="*/ 2147483647 w 95"/>
                <a:gd name="T25" fmla="*/ 2147483647 h 42"/>
                <a:gd name="T26" fmla="*/ 2147483647 w 95"/>
                <a:gd name="T27" fmla="*/ 2147483647 h 42"/>
                <a:gd name="T28" fmla="*/ 2147483647 w 95"/>
                <a:gd name="T29" fmla="*/ 2147483647 h 42"/>
                <a:gd name="T30" fmla="*/ 2147483647 w 95"/>
                <a:gd name="T31" fmla="*/ 2147483647 h 42"/>
                <a:gd name="T32" fmla="*/ 2147483647 w 95"/>
                <a:gd name="T33" fmla="*/ 2147483647 h 42"/>
                <a:gd name="T34" fmla="*/ 2147483647 w 95"/>
                <a:gd name="T35" fmla="*/ 2147483647 h 42"/>
                <a:gd name="T36" fmla="*/ 2147483647 w 95"/>
                <a:gd name="T37" fmla="*/ 2147483647 h 42"/>
                <a:gd name="T38" fmla="*/ 2147483647 w 95"/>
                <a:gd name="T39" fmla="*/ 2147483647 h 42"/>
                <a:gd name="T40" fmla="*/ 2147483647 w 95"/>
                <a:gd name="T41" fmla="*/ 2147483647 h 42"/>
                <a:gd name="T42" fmla="*/ 2147483647 w 95"/>
                <a:gd name="T43" fmla="*/ 2147483647 h 42"/>
                <a:gd name="T44" fmla="*/ 2147483647 w 95"/>
                <a:gd name="T45" fmla="*/ 2147483647 h 42"/>
                <a:gd name="T46" fmla="*/ 2147483647 w 95"/>
                <a:gd name="T47" fmla="*/ 2147483647 h 42"/>
                <a:gd name="T48" fmla="*/ 2147483647 w 95"/>
                <a:gd name="T49" fmla="*/ 2147483647 h 42"/>
                <a:gd name="T50" fmla="*/ 2147483647 w 95"/>
                <a:gd name="T51" fmla="*/ 2147483647 h 42"/>
                <a:gd name="T52" fmla="*/ 2147483647 w 95"/>
                <a:gd name="T53" fmla="*/ 2147483647 h 42"/>
                <a:gd name="T54" fmla="*/ 2147483647 w 95"/>
                <a:gd name="T55" fmla="*/ 2147483647 h 42"/>
                <a:gd name="T56" fmla="*/ 2147483647 w 95"/>
                <a:gd name="T57" fmla="*/ 2147483647 h 42"/>
                <a:gd name="T58" fmla="*/ 2147483647 w 95"/>
                <a:gd name="T59" fmla="*/ 2147483647 h 42"/>
                <a:gd name="T60" fmla="*/ 2147483647 w 95"/>
                <a:gd name="T61" fmla="*/ 2147483647 h 42"/>
                <a:gd name="T62" fmla="*/ 2147483647 w 95"/>
                <a:gd name="T63" fmla="*/ 2147483647 h 42"/>
                <a:gd name="T64" fmla="*/ 2147483647 w 95"/>
                <a:gd name="T65" fmla="*/ 2147483647 h 42"/>
                <a:gd name="T66" fmla="*/ 2147483647 w 95"/>
                <a:gd name="T67" fmla="*/ 2147483647 h 42"/>
                <a:gd name="T68" fmla="*/ 2147483647 w 95"/>
                <a:gd name="T69" fmla="*/ 2147483647 h 42"/>
                <a:gd name="T70" fmla="*/ 2147483647 w 95"/>
                <a:gd name="T71" fmla="*/ 2147483647 h 42"/>
                <a:gd name="T72" fmla="*/ 2147483647 w 95"/>
                <a:gd name="T73" fmla="*/ 2147483647 h 42"/>
                <a:gd name="T74" fmla="*/ 2147483647 w 95"/>
                <a:gd name="T75" fmla="*/ 2147483647 h 42"/>
                <a:gd name="T76" fmla="*/ 2147483647 w 95"/>
                <a:gd name="T77" fmla="*/ 2147483647 h 42"/>
                <a:gd name="T78" fmla="*/ 2147483647 w 95"/>
                <a:gd name="T79" fmla="*/ 2147483647 h 42"/>
                <a:gd name="T80" fmla="*/ 2147483647 w 95"/>
                <a:gd name="T81" fmla="*/ 2147483647 h 42"/>
                <a:gd name="T82" fmla="*/ 2147483647 w 95"/>
                <a:gd name="T83" fmla="*/ 2147483647 h 4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5"/>
                <a:gd name="T127" fmla="*/ 0 h 42"/>
                <a:gd name="T128" fmla="*/ 95 w 95"/>
                <a:gd name="T129" fmla="*/ 42 h 4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5" h="42">
                  <a:moveTo>
                    <a:pt x="0" y="0"/>
                  </a:moveTo>
                  <a:lnTo>
                    <a:pt x="3" y="2"/>
                  </a:lnTo>
                  <a:lnTo>
                    <a:pt x="5" y="4"/>
                  </a:lnTo>
                  <a:lnTo>
                    <a:pt x="8" y="6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11" y="12"/>
                  </a:lnTo>
                  <a:lnTo>
                    <a:pt x="13" y="14"/>
                  </a:lnTo>
                  <a:lnTo>
                    <a:pt x="14" y="14"/>
                  </a:lnTo>
                  <a:lnTo>
                    <a:pt x="16" y="14"/>
                  </a:lnTo>
                  <a:lnTo>
                    <a:pt x="17" y="13"/>
                  </a:lnTo>
                  <a:lnTo>
                    <a:pt x="19" y="13"/>
                  </a:lnTo>
                  <a:lnTo>
                    <a:pt x="24" y="14"/>
                  </a:lnTo>
                  <a:lnTo>
                    <a:pt x="26" y="17"/>
                  </a:lnTo>
                  <a:lnTo>
                    <a:pt x="26" y="18"/>
                  </a:lnTo>
                  <a:lnTo>
                    <a:pt x="27" y="20"/>
                  </a:lnTo>
                  <a:lnTo>
                    <a:pt x="28" y="22"/>
                  </a:lnTo>
                  <a:lnTo>
                    <a:pt x="32" y="23"/>
                  </a:lnTo>
                  <a:lnTo>
                    <a:pt x="36" y="23"/>
                  </a:lnTo>
                  <a:lnTo>
                    <a:pt x="40" y="23"/>
                  </a:lnTo>
                  <a:lnTo>
                    <a:pt x="43" y="23"/>
                  </a:lnTo>
                  <a:lnTo>
                    <a:pt x="45" y="24"/>
                  </a:lnTo>
                  <a:lnTo>
                    <a:pt x="46" y="26"/>
                  </a:lnTo>
                  <a:lnTo>
                    <a:pt x="49" y="27"/>
                  </a:lnTo>
                  <a:lnTo>
                    <a:pt x="50" y="28"/>
                  </a:lnTo>
                  <a:lnTo>
                    <a:pt x="53" y="28"/>
                  </a:lnTo>
                  <a:lnTo>
                    <a:pt x="56" y="29"/>
                  </a:lnTo>
                  <a:lnTo>
                    <a:pt x="59" y="29"/>
                  </a:lnTo>
                  <a:lnTo>
                    <a:pt x="62" y="29"/>
                  </a:lnTo>
                  <a:lnTo>
                    <a:pt x="65" y="29"/>
                  </a:lnTo>
                  <a:lnTo>
                    <a:pt x="67" y="31"/>
                  </a:lnTo>
                  <a:lnTo>
                    <a:pt x="69" y="33"/>
                  </a:lnTo>
                  <a:lnTo>
                    <a:pt x="69" y="34"/>
                  </a:lnTo>
                  <a:lnTo>
                    <a:pt x="70" y="35"/>
                  </a:lnTo>
                  <a:lnTo>
                    <a:pt x="71" y="37"/>
                  </a:lnTo>
                  <a:lnTo>
                    <a:pt x="77" y="40"/>
                  </a:lnTo>
                  <a:lnTo>
                    <a:pt x="80" y="40"/>
                  </a:lnTo>
                  <a:lnTo>
                    <a:pt x="83" y="40"/>
                  </a:lnTo>
                  <a:lnTo>
                    <a:pt x="89" y="39"/>
                  </a:lnTo>
                  <a:lnTo>
                    <a:pt x="92" y="39"/>
                  </a:lnTo>
                  <a:lnTo>
                    <a:pt x="95" y="40"/>
                  </a:lnTo>
                  <a:lnTo>
                    <a:pt x="93" y="42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93" name="Freeform 2569"/>
            <p:cNvSpPr>
              <a:spLocks/>
            </p:cNvSpPr>
            <p:nvPr/>
          </p:nvSpPr>
          <p:spPr bwMode="auto">
            <a:xfrm>
              <a:off x="3234" y="1847"/>
              <a:ext cx="102" cy="84"/>
            </a:xfrm>
            <a:custGeom>
              <a:avLst/>
              <a:gdLst>
                <a:gd name="T0" fmla="*/ 0 w 17"/>
                <a:gd name="T1" fmla="*/ 0 h 14"/>
                <a:gd name="T2" fmla="*/ 2147483647 w 17"/>
                <a:gd name="T3" fmla="*/ 2147483647 h 14"/>
                <a:gd name="T4" fmla="*/ 2147483647 w 17"/>
                <a:gd name="T5" fmla="*/ 2147483647 h 14"/>
                <a:gd name="T6" fmla="*/ 2147483647 w 17"/>
                <a:gd name="T7" fmla="*/ 2147483647 h 14"/>
                <a:gd name="T8" fmla="*/ 2147483647 w 17"/>
                <a:gd name="T9" fmla="*/ 2147483647 h 14"/>
                <a:gd name="T10" fmla="*/ 2147483647 w 17"/>
                <a:gd name="T11" fmla="*/ 2147483647 h 14"/>
                <a:gd name="T12" fmla="*/ 2147483647 w 17"/>
                <a:gd name="T13" fmla="*/ 2147483647 h 14"/>
                <a:gd name="T14" fmla="*/ 2147483647 w 17"/>
                <a:gd name="T15" fmla="*/ 2147483647 h 14"/>
                <a:gd name="T16" fmla="*/ 2147483647 w 17"/>
                <a:gd name="T17" fmla="*/ 2147483647 h 14"/>
                <a:gd name="T18" fmla="*/ 2147483647 w 17"/>
                <a:gd name="T19" fmla="*/ 2147483647 h 14"/>
                <a:gd name="T20" fmla="*/ 2147483647 w 17"/>
                <a:gd name="T21" fmla="*/ 2147483647 h 14"/>
                <a:gd name="T22" fmla="*/ 2147483647 w 17"/>
                <a:gd name="T23" fmla="*/ 2147483647 h 14"/>
                <a:gd name="T24" fmla="*/ 2147483647 w 17"/>
                <a:gd name="T25" fmla="*/ 2147483647 h 14"/>
                <a:gd name="T26" fmla="*/ 2147483647 w 17"/>
                <a:gd name="T27" fmla="*/ 2147483647 h 14"/>
                <a:gd name="T28" fmla="*/ 2147483647 w 17"/>
                <a:gd name="T29" fmla="*/ 2147483647 h 14"/>
                <a:gd name="T30" fmla="*/ 2147483647 w 17"/>
                <a:gd name="T31" fmla="*/ 2147483647 h 14"/>
                <a:gd name="T32" fmla="*/ 2147483647 w 17"/>
                <a:gd name="T33" fmla="*/ 2147483647 h 14"/>
                <a:gd name="T34" fmla="*/ 2147483647 w 17"/>
                <a:gd name="T35" fmla="*/ 2147483647 h 14"/>
                <a:gd name="T36" fmla="*/ 2147483647 w 17"/>
                <a:gd name="T37" fmla="*/ 2147483647 h 1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"/>
                <a:gd name="T58" fmla="*/ 0 h 14"/>
                <a:gd name="T59" fmla="*/ 17 w 17"/>
                <a:gd name="T60" fmla="*/ 14 h 1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" h="14">
                  <a:moveTo>
                    <a:pt x="0" y="0"/>
                  </a:moveTo>
                  <a:lnTo>
                    <a:pt x="1" y="2"/>
                  </a:lnTo>
                  <a:lnTo>
                    <a:pt x="3" y="4"/>
                  </a:lnTo>
                  <a:lnTo>
                    <a:pt x="5" y="5"/>
                  </a:lnTo>
                  <a:lnTo>
                    <a:pt x="7" y="5"/>
                  </a:lnTo>
                  <a:lnTo>
                    <a:pt x="8" y="4"/>
                  </a:lnTo>
                  <a:lnTo>
                    <a:pt x="10" y="3"/>
                  </a:lnTo>
                  <a:lnTo>
                    <a:pt x="9" y="5"/>
                  </a:lnTo>
                  <a:lnTo>
                    <a:pt x="9" y="6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3" y="8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3" y="13"/>
                  </a:lnTo>
                  <a:lnTo>
                    <a:pt x="14" y="14"/>
                  </a:lnTo>
                  <a:lnTo>
                    <a:pt x="16" y="14"/>
                  </a:lnTo>
                  <a:lnTo>
                    <a:pt x="17" y="13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94" name="Freeform 2570"/>
            <p:cNvSpPr>
              <a:spLocks/>
            </p:cNvSpPr>
            <p:nvPr/>
          </p:nvSpPr>
          <p:spPr bwMode="auto">
            <a:xfrm>
              <a:off x="3420" y="1937"/>
              <a:ext cx="90" cy="66"/>
            </a:xfrm>
            <a:custGeom>
              <a:avLst/>
              <a:gdLst>
                <a:gd name="T0" fmla="*/ 0 w 15"/>
                <a:gd name="T1" fmla="*/ 0 h 11"/>
                <a:gd name="T2" fmla="*/ 0 w 15"/>
                <a:gd name="T3" fmla="*/ 2147483647 h 11"/>
                <a:gd name="T4" fmla="*/ 0 w 15"/>
                <a:gd name="T5" fmla="*/ 2147483647 h 11"/>
                <a:gd name="T6" fmla="*/ 2147483647 w 15"/>
                <a:gd name="T7" fmla="*/ 2147483647 h 11"/>
                <a:gd name="T8" fmla="*/ 2147483647 w 15"/>
                <a:gd name="T9" fmla="*/ 2147483647 h 11"/>
                <a:gd name="T10" fmla="*/ 2147483647 w 15"/>
                <a:gd name="T11" fmla="*/ 2147483647 h 11"/>
                <a:gd name="T12" fmla="*/ 2147483647 w 15"/>
                <a:gd name="T13" fmla="*/ 2147483647 h 11"/>
                <a:gd name="T14" fmla="*/ 2147483647 w 15"/>
                <a:gd name="T15" fmla="*/ 2147483647 h 11"/>
                <a:gd name="T16" fmla="*/ 2147483647 w 15"/>
                <a:gd name="T17" fmla="*/ 2147483647 h 11"/>
                <a:gd name="T18" fmla="*/ 2147483647 w 15"/>
                <a:gd name="T19" fmla="*/ 2147483647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11"/>
                <a:gd name="T32" fmla="*/ 15 w 15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11">
                  <a:moveTo>
                    <a:pt x="0" y="0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1" y="7"/>
                  </a:lnTo>
                  <a:lnTo>
                    <a:pt x="3" y="9"/>
                  </a:lnTo>
                  <a:lnTo>
                    <a:pt x="5" y="11"/>
                  </a:lnTo>
                  <a:lnTo>
                    <a:pt x="7" y="11"/>
                  </a:lnTo>
                  <a:lnTo>
                    <a:pt x="11" y="11"/>
                  </a:lnTo>
                  <a:lnTo>
                    <a:pt x="14" y="11"/>
                  </a:lnTo>
                  <a:lnTo>
                    <a:pt x="15" y="10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95" name="Freeform 2571"/>
            <p:cNvSpPr>
              <a:spLocks/>
            </p:cNvSpPr>
            <p:nvPr/>
          </p:nvSpPr>
          <p:spPr bwMode="auto">
            <a:xfrm>
              <a:off x="3582" y="1997"/>
              <a:ext cx="120" cy="84"/>
            </a:xfrm>
            <a:custGeom>
              <a:avLst/>
              <a:gdLst>
                <a:gd name="T0" fmla="*/ 0 w 20"/>
                <a:gd name="T1" fmla="*/ 0 h 14"/>
                <a:gd name="T2" fmla="*/ 0 w 20"/>
                <a:gd name="T3" fmla="*/ 2147483647 h 14"/>
                <a:gd name="T4" fmla="*/ 0 w 20"/>
                <a:gd name="T5" fmla="*/ 2147483647 h 14"/>
                <a:gd name="T6" fmla="*/ 2147483647 w 20"/>
                <a:gd name="T7" fmla="*/ 2147483647 h 14"/>
                <a:gd name="T8" fmla="*/ 2147483647 w 20"/>
                <a:gd name="T9" fmla="*/ 2147483647 h 14"/>
                <a:gd name="T10" fmla="*/ 2147483647 w 20"/>
                <a:gd name="T11" fmla="*/ 2147483647 h 14"/>
                <a:gd name="T12" fmla="*/ 2147483647 w 20"/>
                <a:gd name="T13" fmla="*/ 2147483647 h 14"/>
                <a:gd name="T14" fmla="*/ 2147483647 w 20"/>
                <a:gd name="T15" fmla="*/ 2147483647 h 14"/>
                <a:gd name="T16" fmla="*/ 2147483647 w 20"/>
                <a:gd name="T17" fmla="*/ 2147483647 h 14"/>
                <a:gd name="T18" fmla="*/ 2147483647 w 20"/>
                <a:gd name="T19" fmla="*/ 2147483647 h 14"/>
                <a:gd name="T20" fmla="*/ 2147483647 w 20"/>
                <a:gd name="T21" fmla="*/ 2147483647 h 14"/>
                <a:gd name="T22" fmla="*/ 2147483647 w 20"/>
                <a:gd name="T23" fmla="*/ 2147483647 h 14"/>
                <a:gd name="T24" fmla="*/ 2147483647 w 20"/>
                <a:gd name="T25" fmla="*/ 2147483647 h 14"/>
                <a:gd name="T26" fmla="*/ 2147483647 w 20"/>
                <a:gd name="T27" fmla="*/ 2147483647 h 14"/>
                <a:gd name="T28" fmla="*/ 2147483647 w 20"/>
                <a:gd name="T29" fmla="*/ 2147483647 h 14"/>
                <a:gd name="T30" fmla="*/ 2147483647 w 20"/>
                <a:gd name="T31" fmla="*/ 2147483647 h 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"/>
                <a:gd name="T49" fmla="*/ 0 h 14"/>
                <a:gd name="T50" fmla="*/ 20 w 20"/>
                <a:gd name="T51" fmla="*/ 14 h 1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" h="14">
                  <a:moveTo>
                    <a:pt x="0" y="0"/>
                  </a:moveTo>
                  <a:lnTo>
                    <a:pt x="0" y="1"/>
                  </a:lnTo>
                  <a:lnTo>
                    <a:pt x="0" y="3"/>
                  </a:lnTo>
                  <a:lnTo>
                    <a:pt x="1" y="5"/>
                  </a:lnTo>
                  <a:lnTo>
                    <a:pt x="3" y="7"/>
                  </a:lnTo>
                  <a:lnTo>
                    <a:pt x="6" y="8"/>
                  </a:lnTo>
                  <a:lnTo>
                    <a:pt x="11" y="7"/>
                  </a:lnTo>
                  <a:lnTo>
                    <a:pt x="12" y="7"/>
                  </a:lnTo>
                  <a:lnTo>
                    <a:pt x="13" y="8"/>
                  </a:lnTo>
                  <a:lnTo>
                    <a:pt x="13" y="9"/>
                  </a:lnTo>
                  <a:lnTo>
                    <a:pt x="13" y="11"/>
                  </a:lnTo>
                  <a:lnTo>
                    <a:pt x="13" y="12"/>
                  </a:lnTo>
                  <a:lnTo>
                    <a:pt x="15" y="14"/>
                  </a:lnTo>
                  <a:lnTo>
                    <a:pt x="18" y="14"/>
                  </a:lnTo>
                  <a:lnTo>
                    <a:pt x="20" y="13"/>
                  </a:lnTo>
                  <a:lnTo>
                    <a:pt x="20" y="12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96" name="Freeform 2572"/>
            <p:cNvSpPr>
              <a:spLocks/>
            </p:cNvSpPr>
            <p:nvPr/>
          </p:nvSpPr>
          <p:spPr bwMode="auto">
            <a:xfrm>
              <a:off x="3648" y="1607"/>
              <a:ext cx="102" cy="114"/>
            </a:xfrm>
            <a:custGeom>
              <a:avLst/>
              <a:gdLst>
                <a:gd name="T0" fmla="*/ 0 w 17"/>
                <a:gd name="T1" fmla="*/ 0 h 19"/>
                <a:gd name="T2" fmla="*/ 2147483647 w 17"/>
                <a:gd name="T3" fmla="*/ 2147483647 h 19"/>
                <a:gd name="T4" fmla="*/ 2147483647 w 17"/>
                <a:gd name="T5" fmla="*/ 2147483647 h 19"/>
                <a:gd name="T6" fmla="*/ 2147483647 w 17"/>
                <a:gd name="T7" fmla="*/ 2147483647 h 19"/>
                <a:gd name="T8" fmla="*/ 2147483647 w 17"/>
                <a:gd name="T9" fmla="*/ 2147483647 h 19"/>
                <a:gd name="T10" fmla="*/ 2147483647 w 17"/>
                <a:gd name="T11" fmla="*/ 2147483647 h 19"/>
                <a:gd name="T12" fmla="*/ 2147483647 w 17"/>
                <a:gd name="T13" fmla="*/ 2147483647 h 19"/>
                <a:gd name="T14" fmla="*/ 2147483647 w 17"/>
                <a:gd name="T15" fmla="*/ 2147483647 h 19"/>
                <a:gd name="T16" fmla="*/ 0 w 17"/>
                <a:gd name="T17" fmla="*/ 2147483647 h 19"/>
                <a:gd name="T18" fmla="*/ 2147483647 w 17"/>
                <a:gd name="T19" fmla="*/ 2147483647 h 19"/>
                <a:gd name="T20" fmla="*/ 2147483647 w 17"/>
                <a:gd name="T21" fmla="*/ 2147483647 h 19"/>
                <a:gd name="T22" fmla="*/ 2147483647 w 17"/>
                <a:gd name="T23" fmla="*/ 2147483647 h 19"/>
                <a:gd name="T24" fmla="*/ 2147483647 w 17"/>
                <a:gd name="T25" fmla="*/ 2147483647 h 19"/>
                <a:gd name="T26" fmla="*/ 2147483647 w 17"/>
                <a:gd name="T27" fmla="*/ 2147483647 h 19"/>
                <a:gd name="T28" fmla="*/ 2147483647 w 17"/>
                <a:gd name="T29" fmla="*/ 2147483647 h 19"/>
                <a:gd name="T30" fmla="*/ 2147483647 w 17"/>
                <a:gd name="T31" fmla="*/ 2147483647 h 19"/>
                <a:gd name="T32" fmla="*/ 2147483647 w 17"/>
                <a:gd name="T33" fmla="*/ 2147483647 h 19"/>
                <a:gd name="T34" fmla="*/ 2147483647 w 17"/>
                <a:gd name="T35" fmla="*/ 2147483647 h 1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"/>
                <a:gd name="T55" fmla="*/ 0 h 19"/>
                <a:gd name="T56" fmla="*/ 17 w 17"/>
                <a:gd name="T57" fmla="*/ 19 h 1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" h="19">
                  <a:moveTo>
                    <a:pt x="0" y="0"/>
                  </a:moveTo>
                  <a:lnTo>
                    <a:pt x="2" y="1"/>
                  </a:lnTo>
                  <a:lnTo>
                    <a:pt x="5" y="3"/>
                  </a:lnTo>
                  <a:lnTo>
                    <a:pt x="7" y="4"/>
                  </a:lnTo>
                  <a:lnTo>
                    <a:pt x="8" y="6"/>
                  </a:lnTo>
                  <a:lnTo>
                    <a:pt x="6" y="9"/>
                  </a:lnTo>
                  <a:lnTo>
                    <a:pt x="4" y="11"/>
                  </a:lnTo>
                  <a:lnTo>
                    <a:pt x="1" y="13"/>
                  </a:lnTo>
                  <a:lnTo>
                    <a:pt x="0" y="15"/>
                  </a:lnTo>
                  <a:lnTo>
                    <a:pt x="1" y="17"/>
                  </a:lnTo>
                  <a:lnTo>
                    <a:pt x="3" y="19"/>
                  </a:lnTo>
                  <a:lnTo>
                    <a:pt x="5" y="19"/>
                  </a:lnTo>
                  <a:lnTo>
                    <a:pt x="9" y="19"/>
                  </a:lnTo>
                  <a:lnTo>
                    <a:pt x="10" y="19"/>
                  </a:lnTo>
                  <a:lnTo>
                    <a:pt x="12" y="17"/>
                  </a:lnTo>
                  <a:lnTo>
                    <a:pt x="14" y="15"/>
                  </a:lnTo>
                  <a:lnTo>
                    <a:pt x="16" y="12"/>
                  </a:lnTo>
                  <a:lnTo>
                    <a:pt x="17" y="10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97" name="Freeform 2573"/>
            <p:cNvSpPr>
              <a:spLocks/>
            </p:cNvSpPr>
            <p:nvPr/>
          </p:nvSpPr>
          <p:spPr bwMode="auto">
            <a:xfrm>
              <a:off x="3786" y="1697"/>
              <a:ext cx="108" cy="78"/>
            </a:xfrm>
            <a:custGeom>
              <a:avLst/>
              <a:gdLst>
                <a:gd name="T0" fmla="*/ 0 w 18"/>
                <a:gd name="T1" fmla="*/ 2147483647 h 13"/>
                <a:gd name="T2" fmla="*/ 2147483647 w 18"/>
                <a:gd name="T3" fmla="*/ 0 h 13"/>
                <a:gd name="T4" fmla="*/ 2147483647 w 18"/>
                <a:gd name="T5" fmla="*/ 0 h 13"/>
                <a:gd name="T6" fmla="*/ 2147483647 w 18"/>
                <a:gd name="T7" fmla="*/ 2147483647 h 13"/>
                <a:gd name="T8" fmla="*/ 2147483647 w 18"/>
                <a:gd name="T9" fmla="*/ 2147483647 h 13"/>
                <a:gd name="T10" fmla="*/ 2147483647 w 18"/>
                <a:gd name="T11" fmla="*/ 2147483647 h 13"/>
                <a:gd name="T12" fmla="*/ 2147483647 w 18"/>
                <a:gd name="T13" fmla="*/ 2147483647 h 13"/>
                <a:gd name="T14" fmla="*/ 2147483647 w 18"/>
                <a:gd name="T15" fmla="*/ 2147483647 h 13"/>
                <a:gd name="T16" fmla="*/ 2147483647 w 18"/>
                <a:gd name="T17" fmla="*/ 2147483647 h 13"/>
                <a:gd name="T18" fmla="*/ 2147483647 w 18"/>
                <a:gd name="T19" fmla="*/ 2147483647 h 13"/>
                <a:gd name="T20" fmla="*/ 2147483647 w 18"/>
                <a:gd name="T21" fmla="*/ 2147483647 h 13"/>
                <a:gd name="T22" fmla="*/ 2147483647 w 18"/>
                <a:gd name="T23" fmla="*/ 2147483647 h 13"/>
                <a:gd name="T24" fmla="*/ 2147483647 w 18"/>
                <a:gd name="T25" fmla="*/ 2147483647 h 13"/>
                <a:gd name="T26" fmla="*/ 2147483647 w 18"/>
                <a:gd name="T27" fmla="*/ 2147483647 h 13"/>
                <a:gd name="T28" fmla="*/ 2147483647 w 18"/>
                <a:gd name="T29" fmla="*/ 2147483647 h 13"/>
                <a:gd name="T30" fmla="*/ 2147483647 w 18"/>
                <a:gd name="T31" fmla="*/ 2147483647 h 13"/>
                <a:gd name="T32" fmla="*/ 2147483647 w 18"/>
                <a:gd name="T33" fmla="*/ 2147483647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3"/>
                <a:gd name="T53" fmla="*/ 18 w 18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3">
                  <a:moveTo>
                    <a:pt x="0" y="1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8" y="1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9" y="5"/>
                  </a:lnTo>
                  <a:lnTo>
                    <a:pt x="7" y="6"/>
                  </a:lnTo>
                  <a:lnTo>
                    <a:pt x="7" y="8"/>
                  </a:lnTo>
                  <a:lnTo>
                    <a:pt x="9" y="10"/>
                  </a:lnTo>
                  <a:lnTo>
                    <a:pt x="13" y="9"/>
                  </a:lnTo>
                  <a:lnTo>
                    <a:pt x="14" y="9"/>
                  </a:lnTo>
                  <a:lnTo>
                    <a:pt x="15" y="8"/>
                  </a:lnTo>
                  <a:lnTo>
                    <a:pt x="17" y="6"/>
                  </a:lnTo>
                  <a:lnTo>
                    <a:pt x="18" y="7"/>
                  </a:lnTo>
                  <a:lnTo>
                    <a:pt x="18" y="9"/>
                  </a:lnTo>
                  <a:lnTo>
                    <a:pt x="18" y="13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98" name="Freeform 2574"/>
            <p:cNvSpPr>
              <a:spLocks/>
            </p:cNvSpPr>
            <p:nvPr/>
          </p:nvSpPr>
          <p:spPr bwMode="auto">
            <a:xfrm>
              <a:off x="3894" y="1775"/>
              <a:ext cx="102" cy="24"/>
            </a:xfrm>
            <a:custGeom>
              <a:avLst/>
              <a:gdLst>
                <a:gd name="T0" fmla="*/ 0 w 17"/>
                <a:gd name="T1" fmla="*/ 2147483647 h 4"/>
                <a:gd name="T2" fmla="*/ 2147483647 w 17"/>
                <a:gd name="T3" fmla="*/ 2147483647 h 4"/>
                <a:gd name="T4" fmla="*/ 2147483647 w 17"/>
                <a:gd name="T5" fmla="*/ 2147483647 h 4"/>
                <a:gd name="T6" fmla="*/ 2147483647 w 17"/>
                <a:gd name="T7" fmla="*/ 2147483647 h 4"/>
                <a:gd name="T8" fmla="*/ 2147483647 w 17"/>
                <a:gd name="T9" fmla="*/ 0 h 4"/>
                <a:gd name="T10" fmla="*/ 2147483647 w 17"/>
                <a:gd name="T11" fmla="*/ 2147483647 h 4"/>
                <a:gd name="T12" fmla="*/ 2147483647 w 17"/>
                <a:gd name="T13" fmla="*/ 2147483647 h 4"/>
                <a:gd name="T14" fmla="*/ 2147483647 w 17"/>
                <a:gd name="T15" fmla="*/ 2147483647 h 4"/>
                <a:gd name="T16" fmla="*/ 2147483647 w 17"/>
                <a:gd name="T17" fmla="*/ 2147483647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4"/>
                <a:gd name="T29" fmla="*/ 17 w 17"/>
                <a:gd name="T30" fmla="*/ 4 h 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4">
                  <a:moveTo>
                    <a:pt x="0" y="4"/>
                  </a:moveTo>
                  <a:lnTo>
                    <a:pt x="2" y="3"/>
                  </a:lnTo>
                  <a:lnTo>
                    <a:pt x="5" y="2"/>
                  </a:lnTo>
                  <a:lnTo>
                    <a:pt x="8" y="1"/>
                  </a:lnTo>
                  <a:lnTo>
                    <a:pt x="14" y="0"/>
                  </a:lnTo>
                  <a:lnTo>
                    <a:pt x="16" y="1"/>
                  </a:lnTo>
                  <a:lnTo>
                    <a:pt x="17" y="2"/>
                  </a:lnTo>
                  <a:lnTo>
                    <a:pt x="16" y="3"/>
                  </a:lnTo>
                  <a:lnTo>
                    <a:pt x="16" y="4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99" name="Freeform 2575"/>
            <p:cNvSpPr>
              <a:spLocks/>
            </p:cNvSpPr>
            <p:nvPr/>
          </p:nvSpPr>
          <p:spPr bwMode="auto">
            <a:xfrm>
              <a:off x="4044" y="1811"/>
              <a:ext cx="96" cy="72"/>
            </a:xfrm>
            <a:custGeom>
              <a:avLst/>
              <a:gdLst>
                <a:gd name="T0" fmla="*/ 0 w 16"/>
                <a:gd name="T1" fmla="*/ 0 h 12"/>
                <a:gd name="T2" fmla="*/ 0 w 16"/>
                <a:gd name="T3" fmla="*/ 0 h 12"/>
                <a:gd name="T4" fmla="*/ 0 w 16"/>
                <a:gd name="T5" fmla="*/ 0 h 12"/>
                <a:gd name="T6" fmla="*/ 0 w 16"/>
                <a:gd name="T7" fmla="*/ 0 h 12"/>
                <a:gd name="T8" fmla="*/ 2147483647 w 16"/>
                <a:gd name="T9" fmla="*/ 2147483647 h 12"/>
                <a:gd name="T10" fmla="*/ 2147483647 w 16"/>
                <a:gd name="T11" fmla="*/ 2147483647 h 12"/>
                <a:gd name="T12" fmla="*/ 2147483647 w 16"/>
                <a:gd name="T13" fmla="*/ 0 h 12"/>
                <a:gd name="T14" fmla="*/ 2147483647 w 16"/>
                <a:gd name="T15" fmla="*/ 2147483647 h 12"/>
                <a:gd name="T16" fmla="*/ 2147483647 w 16"/>
                <a:gd name="T17" fmla="*/ 2147483647 h 12"/>
                <a:gd name="T18" fmla="*/ 2147483647 w 16"/>
                <a:gd name="T19" fmla="*/ 2147483647 h 12"/>
                <a:gd name="T20" fmla="*/ 2147483647 w 16"/>
                <a:gd name="T21" fmla="*/ 2147483647 h 12"/>
                <a:gd name="T22" fmla="*/ 2147483647 w 16"/>
                <a:gd name="T23" fmla="*/ 2147483647 h 12"/>
                <a:gd name="T24" fmla="*/ 2147483647 w 16"/>
                <a:gd name="T25" fmla="*/ 2147483647 h 12"/>
                <a:gd name="T26" fmla="*/ 2147483647 w 16"/>
                <a:gd name="T27" fmla="*/ 2147483647 h 12"/>
                <a:gd name="T28" fmla="*/ 2147483647 w 16"/>
                <a:gd name="T29" fmla="*/ 2147483647 h 12"/>
                <a:gd name="T30" fmla="*/ 2147483647 w 16"/>
                <a:gd name="T31" fmla="*/ 2147483647 h 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6"/>
                <a:gd name="T49" fmla="*/ 0 h 12"/>
                <a:gd name="T50" fmla="*/ 16 w 16"/>
                <a:gd name="T51" fmla="*/ 12 h 1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6" h="12">
                  <a:moveTo>
                    <a:pt x="0" y="0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7" y="1"/>
                  </a:lnTo>
                  <a:lnTo>
                    <a:pt x="8" y="3"/>
                  </a:lnTo>
                  <a:lnTo>
                    <a:pt x="7" y="5"/>
                  </a:lnTo>
                  <a:lnTo>
                    <a:pt x="7" y="6"/>
                  </a:lnTo>
                  <a:lnTo>
                    <a:pt x="8" y="10"/>
                  </a:lnTo>
                  <a:lnTo>
                    <a:pt x="10" y="12"/>
                  </a:lnTo>
                  <a:lnTo>
                    <a:pt x="12" y="11"/>
                  </a:lnTo>
                  <a:lnTo>
                    <a:pt x="14" y="8"/>
                  </a:lnTo>
                  <a:lnTo>
                    <a:pt x="16" y="5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00" name="Freeform 2576"/>
            <p:cNvSpPr>
              <a:spLocks/>
            </p:cNvSpPr>
            <p:nvPr/>
          </p:nvSpPr>
          <p:spPr bwMode="auto">
            <a:xfrm>
              <a:off x="3522" y="2015"/>
              <a:ext cx="54" cy="30"/>
            </a:xfrm>
            <a:custGeom>
              <a:avLst/>
              <a:gdLst>
                <a:gd name="T0" fmla="*/ 0 w 9"/>
                <a:gd name="T1" fmla="*/ 2147483647 h 5"/>
                <a:gd name="T2" fmla="*/ 2147483647 w 9"/>
                <a:gd name="T3" fmla="*/ 0 h 5"/>
                <a:gd name="T4" fmla="*/ 2147483647 w 9"/>
                <a:gd name="T5" fmla="*/ 0 h 5"/>
                <a:gd name="T6" fmla="*/ 2147483647 w 9"/>
                <a:gd name="T7" fmla="*/ 2147483647 h 5"/>
                <a:gd name="T8" fmla="*/ 2147483647 w 9"/>
                <a:gd name="T9" fmla="*/ 2147483647 h 5"/>
                <a:gd name="T10" fmla="*/ 2147483647 w 9"/>
                <a:gd name="T11" fmla="*/ 2147483647 h 5"/>
                <a:gd name="T12" fmla="*/ 2147483647 w 9"/>
                <a:gd name="T13" fmla="*/ 2147483647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5"/>
                <a:gd name="T23" fmla="*/ 9 w 9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5">
                  <a:moveTo>
                    <a:pt x="0" y="1"/>
                  </a:moveTo>
                  <a:lnTo>
                    <a:pt x="4" y="0"/>
                  </a:lnTo>
                  <a:lnTo>
                    <a:pt x="7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6" y="3"/>
                  </a:lnTo>
                  <a:lnTo>
                    <a:pt x="3" y="5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01" name="Freeform 2577"/>
            <p:cNvSpPr>
              <a:spLocks/>
            </p:cNvSpPr>
            <p:nvPr/>
          </p:nvSpPr>
          <p:spPr bwMode="auto">
            <a:xfrm>
              <a:off x="3168" y="1841"/>
              <a:ext cx="54" cy="60"/>
            </a:xfrm>
            <a:custGeom>
              <a:avLst/>
              <a:gdLst>
                <a:gd name="T0" fmla="*/ 2147483647 w 9"/>
                <a:gd name="T1" fmla="*/ 0 h 10"/>
                <a:gd name="T2" fmla="*/ 0 w 9"/>
                <a:gd name="T3" fmla="*/ 2147483647 h 10"/>
                <a:gd name="T4" fmla="*/ 0 w 9"/>
                <a:gd name="T5" fmla="*/ 2147483647 h 10"/>
                <a:gd name="T6" fmla="*/ 2147483647 w 9"/>
                <a:gd name="T7" fmla="*/ 2147483647 h 10"/>
                <a:gd name="T8" fmla="*/ 2147483647 w 9"/>
                <a:gd name="T9" fmla="*/ 2147483647 h 10"/>
                <a:gd name="T10" fmla="*/ 2147483647 w 9"/>
                <a:gd name="T11" fmla="*/ 2147483647 h 10"/>
                <a:gd name="T12" fmla="*/ 2147483647 w 9"/>
                <a:gd name="T13" fmla="*/ 2147483647 h 10"/>
                <a:gd name="T14" fmla="*/ 2147483647 w 9"/>
                <a:gd name="T15" fmla="*/ 2147483647 h 10"/>
                <a:gd name="T16" fmla="*/ 2147483647 w 9"/>
                <a:gd name="T17" fmla="*/ 2147483647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10"/>
                <a:gd name="T29" fmla="*/ 9 w 9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10">
                  <a:moveTo>
                    <a:pt x="1" y="0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1" y="6"/>
                  </a:lnTo>
                  <a:lnTo>
                    <a:pt x="4" y="9"/>
                  </a:lnTo>
                  <a:lnTo>
                    <a:pt x="6" y="10"/>
                  </a:lnTo>
                  <a:lnTo>
                    <a:pt x="8" y="9"/>
                  </a:lnTo>
                  <a:lnTo>
                    <a:pt x="9" y="7"/>
                  </a:lnTo>
                  <a:lnTo>
                    <a:pt x="9" y="5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02" name="Freeform 2578"/>
            <p:cNvSpPr>
              <a:spLocks/>
            </p:cNvSpPr>
            <p:nvPr/>
          </p:nvSpPr>
          <p:spPr bwMode="auto">
            <a:xfrm>
              <a:off x="3216" y="1811"/>
              <a:ext cx="66" cy="24"/>
            </a:xfrm>
            <a:custGeom>
              <a:avLst/>
              <a:gdLst>
                <a:gd name="T0" fmla="*/ 0 w 11"/>
                <a:gd name="T1" fmla="*/ 2147483647 h 4"/>
                <a:gd name="T2" fmla="*/ 2147483647 w 11"/>
                <a:gd name="T3" fmla="*/ 2147483647 h 4"/>
                <a:gd name="T4" fmla="*/ 2147483647 w 11"/>
                <a:gd name="T5" fmla="*/ 2147483647 h 4"/>
                <a:gd name="T6" fmla="*/ 2147483647 w 11"/>
                <a:gd name="T7" fmla="*/ 0 h 4"/>
                <a:gd name="T8" fmla="*/ 2147483647 w 11"/>
                <a:gd name="T9" fmla="*/ 0 h 4"/>
                <a:gd name="T10" fmla="*/ 2147483647 w 11"/>
                <a:gd name="T11" fmla="*/ 0 h 4"/>
                <a:gd name="T12" fmla="*/ 2147483647 w 11"/>
                <a:gd name="T13" fmla="*/ 2147483647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4"/>
                <a:gd name="T23" fmla="*/ 11 w 11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4">
                  <a:moveTo>
                    <a:pt x="0" y="4"/>
                  </a:moveTo>
                  <a:lnTo>
                    <a:pt x="2" y="2"/>
                  </a:lnTo>
                  <a:lnTo>
                    <a:pt x="4" y="1"/>
                  </a:lnTo>
                  <a:lnTo>
                    <a:pt x="5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1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03" name="Freeform 2579"/>
            <p:cNvSpPr>
              <a:spLocks/>
            </p:cNvSpPr>
            <p:nvPr/>
          </p:nvSpPr>
          <p:spPr bwMode="auto">
            <a:xfrm>
              <a:off x="3576" y="1601"/>
              <a:ext cx="60" cy="42"/>
            </a:xfrm>
            <a:custGeom>
              <a:avLst/>
              <a:gdLst>
                <a:gd name="T0" fmla="*/ 2147483647 w 10"/>
                <a:gd name="T1" fmla="*/ 0 h 7"/>
                <a:gd name="T2" fmla="*/ 2147483647 w 10"/>
                <a:gd name="T3" fmla="*/ 2147483647 h 7"/>
                <a:gd name="T4" fmla="*/ 0 w 10"/>
                <a:gd name="T5" fmla="*/ 2147483647 h 7"/>
                <a:gd name="T6" fmla="*/ 2147483647 w 10"/>
                <a:gd name="T7" fmla="*/ 2147483647 h 7"/>
                <a:gd name="T8" fmla="*/ 2147483647 w 10"/>
                <a:gd name="T9" fmla="*/ 2147483647 h 7"/>
                <a:gd name="T10" fmla="*/ 2147483647 w 10"/>
                <a:gd name="T11" fmla="*/ 2147483647 h 7"/>
                <a:gd name="T12" fmla="*/ 2147483647 w 10"/>
                <a:gd name="T13" fmla="*/ 2147483647 h 7"/>
                <a:gd name="T14" fmla="*/ 2147483647 w 10"/>
                <a:gd name="T15" fmla="*/ 2147483647 h 7"/>
                <a:gd name="T16" fmla="*/ 2147483647 w 10"/>
                <a:gd name="T17" fmla="*/ 2147483647 h 7"/>
                <a:gd name="T18" fmla="*/ 2147483647 w 10"/>
                <a:gd name="T19" fmla="*/ 2147483647 h 7"/>
                <a:gd name="T20" fmla="*/ 2147483647 w 10"/>
                <a:gd name="T21" fmla="*/ 214748364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7"/>
                <a:gd name="T35" fmla="*/ 10 w 10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7">
                  <a:moveTo>
                    <a:pt x="3" y="0"/>
                  </a:moveTo>
                  <a:lnTo>
                    <a:pt x="1" y="1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7"/>
                  </a:lnTo>
                  <a:lnTo>
                    <a:pt x="5" y="7"/>
                  </a:lnTo>
                  <a:lnTo>
                    <a:pt x="7" y="6"/>
                  </a:lnTo>
                  <a:lnTo>
                    <a:pt x="9" y="5"/>
                  </a:lnTo>
                  <a:lnTo>
                    <a:pt x="10" y="3"/>
                  </a:lnTo>
                  <a:lnTo>
                    <a:pt x="9" y="2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04" name="Freeform 2580"/>
            <p:cNvSpPr>
              <a:spLocks/>
            </p:cNvSpPr>
            <p:nvPr/>
          </p:nvSpPr>
          <p:spPr bwMode="auto">
            <a:xfrm>
              <a:off x="3366" y="1901"/>
              <a:ext cx="18" cy="42"/>
            </a:xfrm>
            <a:custGeom>
              <a:avLst/>
              <a:gdLst>
                <a:gd name="T0" fmla="*/ 0 w 3"/>
                <a:gd name="T1" fmla="*/ 0 h 7"/>
                <a:gd name="T2" fmla="*/ 2147483647 w 3"/>
                <a:gd name="T3" fmla="*/ 2147483647 h 7"/>
                <a:gd name="T4" fmla="*/ 2147483647 w 3"/>
                <a:gd name="T5" fmla="*/ 2147483647 h 7"/>
                <a:gd name="T6" fmla="*/ 2147483647 w 3"/>
                <a:gd name="T7" fmla="*/ 2147483647 h 7"/>
                <a:gd name="T8" fmla="*/ 2147483647 w 3"/>
                <a:gd name="T9" fmla="*/ 2147483647 h 7"/>
                <a:gd name="T10" fmla="*/ 2147483647 w 3"/>
                <a:gd name="T11" fmla="*/ 2147483647 h 7"/>
                <a:gd name="T12" fmla="*/ 0 w 3"/>
                <a:gd name="T13" fmla="*/ 2147483647 h 7"/>
                <a:gd name="T14" fmla="*/ 2147483647 w 3"/>
                <a:gd name="T15" fmla="*/ 2147483647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"/>
                <a:gd name="T25" fmla="*/ 0 h 7"/>
                <a:gd name="T26" fmla="*/ 3 w 3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" h="7">
                  <a:moveTo>
                    <a:pt x="0" y="0"/>
                  </a:moveTo>
                  <a:lnTo>
                    <a:pt x="1" y="1"/>
                  </a:lnTo>
                  <a:lnTo>
                    <a:pt x="2" y="2"/>
                  </a:lnTo>
                  <a:lnTo>
                    <a:pt x="3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0" y="7"/>
                  </a:lnTo>
                  <a:lnTo>
                    <a:pt x="1" y="7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05" name="Line 2581"/>
            <p:cNvSpPr>
              <a:spLocks noChangeShapeType="1"/>
            </p:cNvSpPr>
            <p:nvPr/>
          </p:nvSpPr>
          <p:spPr bwMode="auto">
            <a:xfrm>
              <a:off x="2190" y="2153"/>
              <a:ext cx="888" cy="456"/>
            </a:xfrm>
            <a:prstGeom prst="line">
              <a:avLst/>
            </a:prstGeom>
            <a:noFill/>
            <a:ln w="38100">
              <a:solidFill>
                <a:srgbClr val="24282B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06" name="Line 2582"/>
            <p:cNvSpPr>
              <a:spLocks noChangeShapeType="1"/>
            </p:cNvSpPr>
            <p:nvPr/>
          </p:nvSpPr>
          <p:spPr bwMode="auto">
            <a:xfrm>
              <a:off x="1974" y="2279"/>
              <a:ext cx="984" cy="516"/>
            </a:xfrm>
            <a:prstGeom prst="line">
              <a:avLst/>
            </a:prstGeom>
            <a:noFill/>
            <a:ln w="38100">
              <a:solidFill>
                <a:srgbClr val="24282B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07" name="Freeform 2583"/>
            <p:cNvSpPr>
              <a:spLocks/>
            </p:cNvSpPr>
            <p:nvPr/>
          </p:nvSpPr>
          <p:spPr bwMode="auto">
            <a:xfrm>
              <a:off x="2052" y="2273"/>
              <a:ext cx="444" cy="240"/>
            </a:xfrm>
            <a:custGeom>
              <a:avLst/>
              <a:gdLst>
                <a:gd name="T0" fmla="*/ 0 w 74"/>
                <a:gd name="T1" fmla="*/ 0 h 40"/>
                <a:gd name="T2" fmla="*/ 2147483647 w 74"/>
                <a:gd name="T3" fmla="*/ 2147483647 h 40"/>
                <a:gd name="T4" fmla="*/ 2147483647 w 74"/>
                <a:gd name="T5" fmla="*/ 2147483647 h 40"/>
                <a:gd name="T6" fmla="*/ 2147483647 w 74"/>
                <a:gd name="T7" fmla="*/ 2147483647 h 40"/>
                <a:gd name="T8" fmla="*/ 2147483647 w 74"/>
                <a:gd name="T9" fmla="*/ 2147483647 h 40"/>
                <a:gd name="T10" fmla="*/ 2147483647 w 74"/>
                <a:gd name="T11" fmla="*/ 2147483647 h 40"/>
                <a:gd name="T12" fmla="*/ 2147483647 w 74"/>
                <a:gd name="T13" fmla="*/ 2147483647 h 40"/>
                <a:gd name="T14" fmla="*/ 2147483647 w 74"/>
                <a:gd name="T15" fmla="*/ 2147483647 h 40"/>
                <a:gd name="T16" fmla="*/ 2147483647 w 74"/>
                <a:gd name="T17" fmla="*/ 2147483647 h 40"/>
                <a:gd name="T18" fmla="*/ 2147483647 w 74"/>
                <a:gd name="T19" fmla="*/ 2147483647 h 40"/>
                <a:gd name="T20" fmla="*/ 2147483647 w 74"/>
                <a:gd name="T21" fmla="*/ 2147483647 h 40"/>
                <a:gd name="T22" fmla="*/ 2147483647 w 74"/>
                <a:gd name="T23" fmla="*/ 2147483647 h 40"/>
                <a:gd name="T24" fmla="*/ 2147483647 w 74"/>
                <a:gd name="T25" fmla="*/ 2147483647 h 40"/>
                <a:gd name="T26" fmla="*/ 2147483647 w 74"/>
                <a:gd name="T27" fmla="*/ 2147483647 h 40"/>
                <a:gd name="T28" fmla="*/ 2147483647 w 74"/>
                <a:gd name="T29" fmla="*/ 2147483647 h 40"/>
                <a:gd name="T30" fmla="*/ 2147483647 w 74"/>
                <a:gd name="T31" fmla="*/ 2147483647 h 40"/>
                <a:gd name="T32" fmla="*/ 2147483647 w 74"/>
                <a:gd name="T33" fmla="*/ 2147483647 h 40"/>
                <a:gd name="T34" fmla="*/ 2147483647 w 74"/>
                <a:gd name="T35" fmla="*/ 2147483647 h 40"/>
                <a:gd name="T36" fmla="*/ 2147483647 w 74"/>
                <a:gd name="T37" fmla="*/ 2147483647 h 40"/>
                <a:gd name="T38" fmla="*/ 2147483647 w 74"/>
                <a:gd name="T39" fmla="*/ 2147483647 h 40"/>
                <a:gd name="T40" fmla="*/ 2147483647 w 74"/>
                <a:gd name="T41" fmla="*/ 2147483647 h 40"/>
                <a:gd name="T42" fmla="*/ 2147483647 w 74"/>
                <a:gd name="T43" fmla="*/ 2147483647 h 40"/>
                <a:gd name="T44" fmla="*/ 2147483647 w 74"/>
                <a:gd name="T45" fmla="*/ 2147483647 h 40"/>
                <a:gd name="T46" fmla="*/ 2147483647 w 74"/>
                <a:gd name="T47" fmla="*/ 2147483647 h 40"/>
                <a:gd name="T48" fmla="*/ 2147483647 w 74"/>
                <a:gd name="T49" fmla="*/ 2147483647 h 40"/>
                <a:gd name="T50" fmla="*/ 2147483647 w 74"/>
                <a:gd name="T51" fmla="*/ 2147483647 h 40"/>
                <a:gd name="T52" fmla="*/ 2147483647 w 74"/>
                <a:gd name="T53" fmla="*/ 2147483647 h 4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4"/>
                <a:gd name="T82" fmla="*/ 0 h 40"/>
                <a:gd name="T83" fmla="*/ 74 w 74"/>
                <a:gd name="T84" fmla="*/ 40 h 4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4" h="40">
                  <a:moveTo>
                    <a:pt x="0" y="0"/>
                  </a:moveTo>
                  <a:lnTo>
                    <a:pt x="4" y="3"/>
                  </a:lnTo>
                  <a:lnTo>
                    <a:pt x="7" y="6"/>
                  </a:lnTo>
                  <a:lnTo>
                    <a:pt x="12" y="8"/>
                  </a:lnTo>
                  <a:lnTo>
                    <a:pt x="15" y="10"/>
                  </a:lnTo>
                  <a:lnTo>
                    <a:pt x="17" y="10"/>
                  </a:lnTo>
                  <a:lnTo>
                    <a:pt x="19" y="11"/>
                  </a:lnTo>
                  <a:lnTo>
                    <a:pt x="21" y="12"/>
                  </a:lnTo>
                  <a:lnTo>
                    <a:pt x="24" y="13"/>
                  </a:lnTo>
                  <a:lnTo>
                    <a:pt x="25" y="14"/>
                  </a:lnTo>
                  <a:lnTo>
                    <a:pt x="29" y="17"/>
                  </a:lnTo>
                  <a:lnTo>
                    <a:pt x="35" y="19"/>
                  </a:lnTo>
                  <a:lnTo>
                    <a:pt x="38" y="20"/>
                  </a:lnTo>
                  <a:lnTo>
                    <a:pt x="40" y="20"/>
                  </a:lnTo>
                  <a:lnTo>
                    <a:pt x="42" y="20"/>
                  </a:lnTo>
                  <a:lnTo>
                    <a:pt x="44" y="21"/>
                  </a:lnTo>
                  <a:lnTo>
                    <a:pt x="46" y="23"/>
                  </a:lnTo>
                  <a:lnTo>
                    <a:pt x="47" y="25"/>
                  </a:lnTo>
                  <a:lnTo>
                    <a:pt x="49" y="27"/>
                  </a:lnTo>
                  <a:lnTo>
                    <a:pt x="52" y="28"/>
                  </a:lnTo>
                  <a:lnTo>
                    <a:pt x="55" y="29"/>
                  </a:lnTo>
                  <a:lnTo>
                    <a:pt x="58" y="30"/>
                  </a:lnTo>
                  <a:lnTo>
                    <a:pt x="60" y="32"/>
                  </a:lnTo>
                  <a:lnTo>
                    <a:pt x="62" y="34"/>
                  </a:lnTo>
                  <a:lnTo>
                    <a:pt x="67" y="37"/>
                  </a:lnTo>
                  <a:lnTo>
                    <a:pt x="72" y="39"/>
                  </a:lnTo>
                  <a:lnTo>
                    <a:pt x="74" y="40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08" name="Freeform 2584"/>
            <p:cNvSpPr>
              <a:spLocks/>
            </p:cNvSpPr>
            <p:nvPr/>
          </p:nvSpPr>
          <p:spPr bwMode="auto">
            <a:xfrm>
              <a:off x="2484" y="2477"/>
              <a:ext cx="390" cy="228"/>
            </a:xfrm>
            <a:custGeom>
              <a:avLst/>
              <a:gdLst>
                <a:gd name="T0" fmla="*/ 0 w 65"/>
                <a:gd name="T1" fmla="*/ 0 h 38"/>
                <a:gd name="T2" fmla="*/ 2147483647 w 65"/>
                <a:gd name="T3" fmla="*/ 2147483647 h 38"/>
                <a:gd name="T4" fmla="*/ 2147483647 w 65"/>
                <a:gd name="T5" fmla="*/ 2147483647 h 38"/>
                <a:gd name="T6" fmla="*/ 2147483647 w 65"/>
                <a:gd name="T7" fmla="*/ 2147483647 h 38"/>
                <a:gd name="T8" fmla="*/ 2147483647 w 65"/>
                <a:gd name="T9" fmla="*/ 2147483647 h 38"/>
                <a:gd name="T10" fmla="*/ 2147483647 w 65"/>
                <a:gd name="T11" fmla="*/ 2147483647 h 38"/>
                <a:gd name="T12" fmla="*/ 2147483647 w 65"/>
                <a:gd name="T13" fmla="*/ 2147483647 h 38"/>
                <a:gd name="T14" fmla="*/ 2147483647 w 65"/>
                <a:gd name="T15" fmla="*/ 2147483647 h 38"/>
                <a:gd name="T16" fmla="*/ 2147483647 w 65"/>
                <a:gd name="T17" fmla="*/ 2147483647 h 38"/>
                <a:gd name="T18" fmla="*/ 2147483647 w 65"/>
                <a:gd name="T19" fmla="*/ 2147483647 h 38"/>
                <a:gd name="T20" fmla="*/ 2147483647 w 65"/>
                <a:gd name="T21" fmla="*/ 2147483647 h 38"/>
                <a:gd name="T22" fmla="*/ 2147483647 w 65"/>
                <a:gd name="T23" fmla="*/ 2147483647 h 38"/>
                <a:gd name="T24" fmla="*/ 2147483647 w 65"/>
                <a:gd name="T25" fmla="*/ 2147483647 h 38"/>
                <a:gd name="T26" fmla="*/ 2147483647 w 65"/>
                <a:gd name="T27" fmla="*/ 2147483647 h 38"/>
                <a:gd name="T28" fmla="*/ 2147483647 w 65"/>
                <a:gd name="T29" fmla="*/ 2147483647 h 38"/>
                <a:gd name="T30" fmla="*/ 2147483647 w 65"/>
                <a:gd name="T31" fmla="*/ 2147483647 h 38"/>
                <a:gd name="T32" fmla="*/ 2147483647 w 65"/>
                <a:gd name="T33" fmla="*/ 2147483647 h 38"/>
                <a:gd name="T34" fmla="*/ 2147483647 w 65"/>
                <a:gd name="T35" fmla="*/ 2147483647 h 38"/>
                <a:gd name="T36" fmla="*/ 2147483647 w 65"/>
                <a:gd name="T37" fmla="*/ 2147483647 h 38"/>
                <a:gd name="T38" fmla="*/ 2147483647 w 65"/>
                <a:gd name="T39" fmla="*/ 2147483647 h 38"/>
                <a:gd name="T40" fmla="*/ 2147483647 w 65"/>
                <a:gd name="T41" fmla="*/ 2147483647 h 38"/>
                <a:gd name="T42" fmla="*/ 2147483647 w 65"/>
                <a:gd name="T43" fmla="*/ 2147483647 h 38"/>
                <a:gd name="T44" fmla="*/ 2147483647 w 65"/>
                <a:gd name="T45" fmla="*/ 2147483647 h 38"/>
                <a:gd name="T46" fmla="*/ 2147483647 w 65"/>
                <a:gd name="T47" fmla="*/ 2147483647 h 38"/>
                <a:gd name="T48" fmla="*/ 2147483647 w 65"/>
                <a:gd name="T49" fmla="*/ 2147483647 h 38"/>
                <a:gd name="T50" fmla="*/ 2147483647 w 65"/>
                <a:gd name="T51" fmla="*/ 2147483647 h 38"/>
                <a:gd name="T52" fmla="*/ 2147483647 w 65"/>
                <a:gd name="T53" fmla="*/ 2147483647 h 38"/>
                <a:gd name="T54" fmla="*/ 2147483647 w 65"/>
                <a:gd name="T55" fmla="*/ 2147483647 h 38"/>
                <a:gd name="T56" fmla="*/ 2147483647 w 65"/>
                <a:gd name="T57" fmla="*/ 2147483647 h 38"/>
                <a:gd name="T58" fmla="*/ 2147483647 w 65"/>
                <a:gd name="T59" fmla="*/ 2147483647 h 38"/>
                <a:gd name="T60" fmla="*/ 2147483647 w 65"/>
                <a:gd name="T61" fmla="*/ 2147483647 h 38"/>
                <a:gd name="T62" fmla="*/ 2147483647 w 65"/>
                <a:gd name="T63" fmla="*/ 2147483647 h 3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5"/>
                <a:gd name="T97" fmla="*/ 0 h 38"/>
                <a:gd name="T98" fmla="*/ 65 w 65"/>
                <a:gd name="T99" fmla="*/ 38 h 3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5" h="38">
                  <a:moveTo>
                    <a:pt x="0" y="0"/>
                  </a:moveTo>
                  <a:lnTo>
                    <a:pt x="3" y="2"/>
                  </a:lnTo>
                  <a:lnTo>
                    <a:pt x="6" y="5"/>
                  </a:lnTo>
                  <a:lnTo>
                    <a:pt x="10" y="8"/>
                  </a:lnTo>
                  <a:lnTo>
                    <a:pt x="13" y="10"/>
                  </a:lnTo>
                  <a:lnTo>
                    <a:pt x="15" y="12"/>
                  </a:lnTo>
                  <a:lnTo>
                    <a:pt x="18" y="13"/>
                  </a:lnTo>
                  <a:lnTo>
                    <a:pt x="21" y="15"/>
                  </a:lnTo>
                  <a:lnTo>
                    <a:pt x="22" y="16"/>
                  </a:lnTo>
                  <a:lnTo>
                    <a:pt x="24" y="17"/>
                  </a:lnTo>
                  <a:lnTo>
                    <a:pt x="27" y="18"/>
                  </a:lnTo>
                  <a:lnTo>
                    <a:pt x="29" y="19"/>
                  </a:lnTo>
                  <a:lnTo>
                    <a:pt x="31" y="19"/>
                  </a:lnTo>
                  <a:lnTo>
                    <a:pt x="34" y="20"/>
                  </a:lnTo>
                  <a:lnTo>
                    <a:pt x="34" y="22"/>
                  </a:lnTo>
                  <a:lnTo>
                    <a:pt x="35" y="24"/>
                  </a:lnTo>
                  <a:lnTo>
                    <a:pt x="36" y="25"/>
                  </a:lnTo>
                  <a:lnTo>
                    <a:pt x="38" y="26"/>
                  </a:lnTo>
                  <a:lnTo>
                    <a:pt x="41" y="28"/>
                  </a:lnTo>
                  <a:lnTo>
                    <a:pt x="44" y="29"/>
                  </a:lnTo>
                  <a:lnTo>
                    <a:pt x="47" y="30"/>
                  </a:lnTo>
                  <a:lnTo>
                    <a:pt x="49" y="30"/>
                  </a:lnTo>
                  <a:lnTo>
                    <a:pt x="50" y="30"/>
                  </a:lnTo>
                  <a:lnTo>
                    <a:pt x="53" y="31"/>
                  </a:lnTo>
                  <a:lnTo>
                    <a:pt x="54" y="33"/>
                  </a:lnTo>
                  <a:lnTo>
                    <a:pt x="56" y="34"/>
                  </a:lnTo>
                  <a:lnTo>
                    <a:pt x="58" y="34"/>
                  </a:lnTo>
                  <a:lnTo>
                    <a:pt x="59" y="34"/>
                  </a:lnTo>
                  <a:lnTo>
                    <a:pt x="61" y="34"/>
                  </a:lnTo>
                  <a:lnTo>
                    <a:pt x="63" y="35"/>
                  </a:lnTo>
                  <a:lnTo>
                    <a:pt x="65" y="37"/>
                  </a:lnTo>
                  <a:lnTo>
                    <a:pt x="65" y="38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09" name="Freeform 2585"/>
            <p:cNvSpPr>
              <a:spLocks/>
            </p:cNvSpPr>
            <p:nvPr/>
          </p:nvSpPr>
          <p:spPr bwMode="auto">
            <a:xfrm>
              <a:off x="2856" y="2711"/>
              <a:ext cx="132" cy="60"/>
            </a:xfrm>
            <a:custGeom>
              <a:avLst/>
              <a:gdLst>
                <a:gd name="T0" fmla="*/ 0 w 22"/>
                <a:gd name="T1" fmla="*/ 0 h 10"/>
                <a:gd name="T2" fmla="*/ 2147483647 w 22"/>
                <a:gd name="T3" fmla="*/ 0 h 10"/>
                <a:gd name="T4" fmla="*/ 2147483647 w 22"/>
                <a:gd name="T5" fmla="*/ 2147483647 h 10"/>
                <a:gd name="T6" fmla="*/ 2147483647 w 22"/>
                <a:gd name="T7" fmla="*/ 2147483647 h 10"/>
                <a:gd name="T8" fmla="*/ 2147483647 w 22"/>
                <a:gd name="T9" fmla="*/ 2147483647 h 10"/>
                <a:gd name="T10" fmla="*/ 2147483647 w 22"/>
                <a:gd name="T11" fmla="*/ 2147483647 h 10"/>
                <a:gd name="T12" fmla="*/ 2147483647 w 22"/>
                <a:gd name="T13" fmla="*/ 2147483647 h 10"/>
                <a:gd name="T14" fmla="*/ 2147483647 w 22"/>
                <a:gd name="T15" fmla="*/ 2147483647 h 10"/>
                <a:gd name="T16" fmla="*/ 2147483647 w 22"/>
                <a:gd name="T17" fmla="*/ 2147483647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0"/>
                <a:gd name="T29" fmla="*/ 22 w 22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0">
                  <a:moveTo>
                    <a:pt x="0" y="0"/>
                  </a:moveTo>
                  <a:lnTo>
                    <a:pt x="3" y="0"/>
                  </a:lnTo>
                  <a:lnTo>
                    <a:pt x="7" y="1"/>
                  </a:lnTo>
                  <a:lnTo>
                    <a:pt x="11" y="2"/>
                  </a:lnTo>
                  <a:lnTo>
                    <a:pt x="14" y="4"/>
                  </a:lnTo>
                  <a:lnTo>
                    <a:pt x="16" y="6"/>
                  </a:lnTo>
                  <a:lnTo>
                    <a:pt x="19" y="7"/>
                  </a:lnTo>
                  <a:lnTo>
                    <a:pt x="21" y="8"/>
                  </a:lnTo>
                  <a:lnTo>
                    <a:pt x="22" y="10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10" name="Freeform 2586"/>
            <p:cNvSpPr>
              <a:spLocks/>
            </p:cNvSpPr>
            <p:nvPr/>
          </p:nvSpPr>
          <p:spPr bwMode="auto">
            <a:xfrm>
              <a:off x="2058" y="2255"/>
              <a:ext cx="240" cy="120"/>
            </a:xfrm>
            <a:custGeom>
              <a:avLst/>
              <a:gdLst>
                <a:gd name="T0" fmla="*/ 0 w 40"/>
                <a:gd name="T1" fmla="*/ 0 h 20"/>
                <a:gd name="T2" fmla="*/ 2147483647 w 40"/>
                <a:gd name="T3" fmla="*/ 2147483647 h 20"/>
                <a:gd name="T4" fmla="*/ 2147483647 w 40"/>
                <a:gd name="T5" fmla="*/ 2147483647 h 20"/>
                <a:gd name="T6" fmla="*/ 2147483647 w 40"/>
                <a:gd name="T7" fmla="*/ 2147483647 h 20"/>
                <a:gd name="T8" fmla="*/ 2147483647 w 40"/>
                <a:gd name="T9" fmla="*/ 2147483647 h 20"/>
                <a:gd name="T10" fmla="*/ 2147483647 w 40"/>
                <a:gd name="T11" fmla="*/ 2147483647 h 20"/>
                <a:gd name="T12" fmla="*/ 2147483647 w 40"/>
                <a:gd name="T13" fmla="*/ 2147483647 h 20"/>
                <a:gd name="T14" fmla="*/ 2147483647 w 40"/>
                <a:gd name="T15" fmla="*/ 2147483647 h 20"/>
                <a:gd name="T16" fmla="*/ 2147483647 w 40"/>
                <a:gd name="T17" fmla="*/ 2147483647 h 20"/>
                <a:gd name="T18" fmla="*/ 2147483647 w 40"/>
                <a:gd name="T19" fmla="*/ 2147483647 h 20"/>
                <a:gd name="T20" fmla="*/ 2147483647 w 40"/>
                <a:gd name="T21" fmla="*/ 2147483647 h 20"/>
                <a:gd name="T22" fmla="*/ 2147483647 w 40"/>
                <a:gd name="T23" fmla="*/ 2147483647 h 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0"/>
                <a:gd name="T37" fmla="*/ 0 h 20"/>
                <a:gd name="T38" fmla="*/ 40 w 40"/>
                <a:gd name="T39" fmla="*/ 20 h 2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0" h="20">
                  <a:moveTo>
                    <a:pt x="0" y="0"/>
                  </a:moveTo>
                  <a:lnTo>
                    <a:pt x="4" y="2"/>
                  </a:lnTo>
                  <a:lnTo>
                    <a:pt x="15" y="8"/>
                  </a:lnTo>
                  <a:lnTo>
                    <a:pt x="25" y="13"/>
                  </a:lnTo>
                  <a:lnTo>
                    <a:pt x="27" y="14"/>
                  </a:lnTo>
                  <a:lnTo>
                    <a:pt x="29" y="15"/>
                  </a:lnTo>
                  <a:lnTo>
                    <a:pt x="32" y="15"/>
                  </a:lnTo>
                  <a:lnTo>
                    <a:pt x="34" y="15"/>
                  </a:lnTo>
                  <a:lnTo>
                    <a:pt x="35" y="16"/>
                  </a:lnTo>
                  <a:lnTo>
                    <a:pt x="37" y="16"/>
                  </a:lnTo>
                  <a:lnTo>
                    <a:pt x="39" y="19"/>
                  </a:lnTo>
                  <a:lnTo>
                    <a:pt x="40" y="20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11" name="Freeform 2587"/>
            <p:cNvSpPr>
              <a:spLocks/>
            </p:cNvSpPr>
            <p:nvPr/>
          </p:nvSpPr>
          <p:spPr bwMode="auto">
            <a:xfrm>
              <a:off x="2106" y="2243"/>
              <a:ext cx="186" cy="108"/>
            </a:xfrm>
            <a:custGeom>
              <a:avLst/>
              <a:gdLst>
                <a:gd name="T0" fmla="*/ 0 w 31"/>
                <a:gd name="T1" fmla="*/ 0 h 18"/>
                <a:gd name="T2" fmla="*/ 2147483647 w 31"/>
                <a:gd name="T3" fmla="*/ 2147483647 h 18"/>
                <a:gd name="T4" fmla="*/ 2147483647 w 31"/>
                <a:gd name="T5" fmla="*/ 2147483647 h 18"/>
                <a:gd name="T6" fmla="*/ 2147483647 w 31"/>
                <a:gd name="T7" fmla="*/ 2147483647 h 18"/>
                <a:gd name="T8" fmla="*/ 2147483647 w 31"/>
                <a:gd name="T9" fmla="*/ 2147483647 h 18"/>
                <a:gd name="T10" fmla="*/ 2147483647 w 31"/>
                <a:gd name="T11" fmla="*/ 2147483647 h 18"/>
                <a:gd name="T12" fmla="*/ 2147483647 w 31"/>
                <a:gd name="T13" fmla="*/ 2147483647 h 18"/>
                <a:gd name="T14" fmla="*/ 2147483647 w 31"/>
                <a:gd name="T15" fmla="*/ 2147483647 h 18"/>
                <a:gd name="T16" fmla="*/ 2147483647 w 31"/>
                <a:gd name="T17" fmla="*/ 2147483647 h 18"/>
                <a:gd name="T18" fmla="*/ 2147483647 w 31"/>
                <a:gd name="T19" fmla="*/ 2147483647 h 18"/>
                <a:gd name="T20" fmla="*/ 2147483647 w 31"/>
                <a:gd name="T21" fmla="*/ 2147483647 h 18"/>
                <a:gd name="T22" fmla="*/ 2147483647 w 31"/>
                <a:gd name="T23" fmla="*/ 2147483647 h 18"/>
                <a:gd name="T24" fmla="*/ 2147483647 w 31"/>
                <a:gd name="T25" fmla="*/ 2147483647 h 18"/>
                <a:gd name="T26" fmla="*/ 2147483647 w 31"/>
                <a:gd name="T27" fmla="*/ 2147483647 h 18"/>
                <a:gd name="T28" fmla="*/ 2147483647 w 31"/>
                <a:gd name="T29" fmla="*/ 2147483647 h 18"/>
                <a:gd name="T30" fmla="*/ 2147483647 w 31"/>
                <a:gd name="T31" fmla="*/ 2147483647 h 18"/>
                <a:gd name="T32" fmla="*/ 2147483647 w 31"/>
                <a:gd name="T33" fmla="*/ 2147483647 h 18"/>
                <a:gd name="T34" fmla="*/ 2147483647 w 31"/>
                <a:gd name="T35" fmla="*/ 2147483647 h 1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1"/>
                <a:gd name="T55" fmla="*/ 0 h 18"/>
                <a:gd name="T56" fmla="*/ 31 w 31"/>
                <a:gd name="T57" fmla="*/ 18 h 1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1" h="18">
                  <a:moveTo>
                    <a:pt x="0" y="0"/>
                  </a:moveTo>
                  <a:lnTo>
                    <a:pt x="2" y="2"/>
                  </a:lnTo>
                  <a:lnTo>
                    <a:pt x="5" y="4"/>
                  </a:lnTo>
                  <a:lnTo>
                    <a:pt x="9" y="6"/>
                  </a:lnTo>
                  <a:lnTo>
                    <a:pt x="12" y="7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8" y="9"/>
                  </a:lnTo>
                  <a:lnTo>
                    <a:pt x="18" y="10"/>
                  </a:lnTo>
                  <a:lnTo>
                    <a:pt x="18" y="12"/>
                  </a:lnTo>
                  <a:lnTo>
                    <a:pt x="17" y="13"/>
                  </a:lnTo>
                  <a:lnTo>
                    <a:pt x="18" y="15"/>
                  </a:lnTo>
                  <a:lnTo>
                    <a:pt x="20" y="16"/>
                  </a:lnTo>
                  <a:lnTo>
                    <a:pt x="23" y="15"/>
                  </a:lnTo>
                  <a:lnTo>
                    <a:pt x="26" y="14"/>
                  </a:lnTo>
                  <a:lnTo>
                    <a:pt x="29" y="15"/>
                  </a:lnTo>
                  <a:lnTo>
                    <a:pt x="30" y="17"/>
                  </a:lnTo>
                  <a:lnTo>
                    <a:pt x="31" y="18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12" name="Freeform 2588"/>
            <p:cNvSpPr>
              <a:spLocks/>
            </p:cNvSpPr>
            <p:nvPr/>
          </p:nvSpPr>
          <p:spPr bwMode="auto">
            <a:xfrm>
              <a:off x="2124" y="2231"/>
              <a:ext cx="306" cy="186"/>
            </a:xfrm>
            <a:custGeom>
              <a:avLst/>
              <a:gdLst>
                <a:gd name="T0" fmla="*/ 0 w 51"/>
                <a:gd name="T1" fmla="*/ 0 h 31"/>
                <a:gd name="T2" fmla="*/ 2147483647 w 51"/>
                <a:gd name="T3" fmla="*/ 2147483647 h 31"/>
                <a:gd name="T4" fmla="*/ 2147483647 w 51"/>
                <a:gd name="T5" fmla="*/ 2147483647 h 31"/>
                <a:gd name="T6" fmla="*/ 2147483647 w 51"/>
                <a:gd name="T7" fmla="*/ 2147483647 h 31"/>
                <a:gd name="T8" fmla="*/ 2147483647 w 51"/>
                <a:gd name="T9" fmla="*/ 2147483647 h 31"/>
                <a:gd name="T10" fmla="*/ 2147483647 w 51"/>
                <a:gd name="T11" fmla="*/ 2147483647 h 31"/>
                <a:gd name="T12" fmla="*/ 2147483647 w 51"/>
                <a:gd name="T13" fmla="*/ 2147483647 h 31"/>
                <a:gd name="T14" fmla="*/ 2147483647 w 51"/>
                <a:gd name="T15" fmla="*/ 2147483647 h 31"/>
                <a:gd name="T16" fmla="*/ 2147483647 w 51"/>
                <a:gd name="T17" fmla="*/ 2147483647 h 31"/>
                <a:gd name="T18" fmla="*/ 2147483647 w 51"/>
                <a:gd name="T19" fmla="*/ 2147483647 h 31"/>
                <a:gd name="T20" fmla="*/ 2147483647 w 51"/>
                <a:gd name="T21" fmla="*/ 2147483647 h 31"/>
                <a:gd name="T22" fmla="*/ 2147483647 w 51"/>
                <a:gd name="T23" fmla="*/ 2147483647 h 31"/>
                <a:gd name="T24" fmla="*/ 2147483647 w 51"/>
                <a:gd name="T25" fmla="*/ 2147483647 h 31"/>
                <a:gd name="T26" fmla="*/ 2147483647 w 51"/>
                <a:gd name="T27" fmla="*/ 2147483647 h 31"/>
                <a:gd name="T28" fmla="*/ 2147483647 w 51"/>
                <a:gd name="T29" fmla="*/ 2147483647 h 31"/>
                <a:gd name="T30" fmla="*/ 2147483647 w 51"/>
                <a:gd name="T31" fmla="*/ 2147483647 h 31"/>
                <a:gd name="T32" fmla="*/ 2147483647 w 51"/>
                <a:gd name="T33" fmla="*/ 2147483647 h 31"/>
                <a:gd name="T34" fmla="*/ 2147483647 w 51"/>
                <a:gd name="T35" fmla="*/ 2147483647 h 3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1"/>
                <a:gd name="T55" fmla="*/ 0 h 31"/>
                <a:gd name="T56" fmla="*/ 51 w 51"/>
                <a:gd name="T57" fmla="*/ 31 h 3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1" h="31">
                  <a:moveTo>
                    <a:pt x="0" y="0"/>
                  </a:moveTo>
                  <a:lnTo>
                    <a:pt x="1" y="1"/>
                  </a:lnTo>
                  <a:lnTo>
                    <a:pt x="4" y="3"/>
                  </a:lnTo>
                  <a:lnTo>
                    <a:pt x="10" y="7"/>
                  </a:lnTo>
                  <a:lnTo>
                    <a:pt x="18" y="11"/>
                  </a:lnTo>
                  <a:lnTo>
                    <a:pt x="21" y="12"/>
                  </a:lnTo>
                  <a:lnTo>
                    <a:pt x="24" y="13"/>
                  </a:lnTo>
                  <a:lnTo>
                    <a:pt x="27" y="14"/>
                  </a:lnTo>
                  <a:lnTo>
                    <a:pt x="29" y="15"/>
                  </a:lnTo>
                  <a:lnTo>
                    <a:pt x="35" y="18"/>
                  </a:lnTo>
                  <a:lnTo>
                    <a:pt x="37" y="21"/>
                  </a:lnTo>
                  <a:lnTo>
                    <a:pt x="39" y="23"/>
                  </a:lnTo>
                  <a:lnTo>
                    <a:pt x="42" y="25"/>
                  </a:lnTo>
                  <a:lnTo>
                    <a:pt x="45" y="26"/>
                  </a:lnTo>
                  <a:lnTo>
                    <a:pt x="46" y="28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13" name="Freeform 2589"/>
            <p:cNvSpPr>
              <a:spLocks/>
            </p:cNvSpPr>
            <p:nvPr/>
          </p:nvSpPr>
          <p:spPr bwMode="auto">
            <a:xfrm>
              <a:off x="2148" y="2213"/>
              <a:ext cx="108" cy="48"/>
            </a:xfrm>
            <a:custGeom>
              <a:avLst/>
              <a:gdLst>
                <a:gd name="T0" fmla="*/ 0 w 18"/>
                <a:gd name="T1" fmla="*/ 0 h 8"/>
                <a:gd name="T2" fmla="*/ 0 w 18"/>
                <a:gd name="T3" fmla="*/ 0 h 8"/>
                <a:gd name="T4" fmla="*/ 2147483647 w 18"/>
                <a:gd name="T5" fmla="*/ 2147483647 h 8"/>
                <a:gd name="T6" fmla="*/ 2147483647 w 18"/>
                <a:gd name="T7" fmla="*/ 2147483647 h 8"/>
                <a:gd name="T8" fmla="*/ 2147483647 w 18"/>
                <a:gd name="T9" fmla="*/ 2147483647 h 8"/>
                <a:gd name="T10" fmla="*/ 2147483647 w 18"/>
                <a:gd name="T11" fmla="*/ 2147483647 h 8"/>
                <a:gd name="T12" fmla="*/ 2147483647 w 18"/>
                <a:gd name="T13" fmla="*/ 2147483647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8"/>
                <a:gd name="T23" fmla="*/ 18 w 18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8">
                  <a:moveTo>
                    <a:pt x="0" y="0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7" y="5"/>
                  </a:lnTo>
                  <a:lnTo>
                    <a:pt x="12" y="7"/>
                  </a:lnTo>
                  <a:lnTo>
                    <a:pt x="16" y="8"/>
                  </a:lnTo>
                  <a:lnTo>
                    <a:pt x="18" y="8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14" name="Freeform 2590"/>
            <p:cNvSpPr>
              <a:spLocks/>
            </p:cNvSpPr>
            <p:nvPr/>
          </p:nvSpPr>
          <p:spPr bwMode="auto">
            <a:xfrm>
              <a:off x="2172" y="2189"/>
              <a:ext cx="150" cy="114"/>
            </a:xfrm>
            <a:custGeom>
              <a:avLst/>
              <a:gdLst>
                <a:gd name="T0" fmla="*/ 0 w 25"/>
                <a:gd name="T1" fmla="*/ 0 h 19"/>
                <a:gd name="T2" fmla="*/ 2147483647 w 25"/>
                <a:gd name="T3" fmla="*/ 2147483647 h 19"/>
                <a:gd name="T4" fmla="*/ 2147483647 w 25"/>
                <a:gd name="T5" fmla="*/ 2147483647 h 19"/>
                <a:gd name="T6" fmla="*/ 2147483647 w 25"/>
                <a:gd name="T7" fmla="*/ 2147483647 h 19"/>
                <a:gd name="T8" fmla="*/ 2147483647 w 25"/>
                <a:gd name="T9" fmla="*/ 2147483647 h 19"/>
                <a:gd name="T10" fmla="*/ 2147483647 w 25"/>
                <a:gd name="T11" fmla="*/ 2147483647 h 19"/>
                <a:gd name="T12" fmla="*/ 2147483647 w 25"/>
                <a:gd name="T13" fmla="*/ 2147483647 h 19"/>
                <a:gd name="T14" fmla="*/ 2147483647 w 25"/>
                <a:gd name="T15" fmla="*/ 2147483647 h 19"/>
                <a:gd name="T16" fmla="*/ 2147483647 w 25"/>
                <a:gd name="T17" fmla="*/ 2147483647 h 19"/>
                <a:gd name="T18" fmla="*/ 2147483647 w 25"/>
                <a:gd name="T19" fmla="*/ 2147483647 h 19"/>
                <a:gd name="T20" fmla="*/ 2147483647 w 25"/>
                <a:gd name="T21" fmla="*/ 2147483647 h 19"/>
                <a:gd name="T22" fmla="*/ 2147483647 w 25"/>
                <a:gd name="T23" fmla="*/ 2147483647 h 19"/>
                <a:gd name="T24" fmla="*/ 2147483647 w 25"/>
                <a:gd name="T25" fmla="*/ 2147483647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19"/>
                <a:gd name="T41" fmla="*/ 25 w 25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19">
                  <a:moveTo>
                    <a:pt x="0" y="0"/>
                  </a:moveTo>
                  <a:lnTo>
                    <a:pt x="4" y="3"/>
                  </a:lnTo>
                  <a:lnTo>
                    <a:pt x="8" y="6"/>
                  </a:lnTo>
                  <a:lnTo>
                    <a:pt x="14" y="9"/>
                  </a:lnTo>
                  <a:lnTo>
                    <a:pt x="17" y="9"/>
                  </a:lnTo>
                  <a:lnTo>
                    <a:pt x="19" y="10"/>
                  </a:lnTo>
                  <a:lnTo>
                    <a:pt x="20" y="12"/>
                  </a:lnTo>
                  <a:lnTo>
                    <a:pt x="19" y="13"/>
                  </a:lnTo>
                  <a:lnTo>
                    <a:pt x="18" y="14"/>
                  </a:lnTo>
                  <a:lnTo>
                    <a:pt x="19" y="16"/>
                  </a:lnTo>
                  <a:lnTo>
                    <a:pt x="21" y="18"/>
                  </a:lnTo>
                  <a:lnTo>
                    <a:pt x="23" y="19"/>
                  </a:lnTo>
                  <a:lnTo>
                    <a:pt x="25" y="19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15" name="Freeform 2591"/>
            <p:cNvSpPr>
              <a:spLocks/>
            </p:cNvSpPr>
            <p:nvPr/>
          </p:nvSpPr>
          <p:spPr bwMode="auto">
            <a:xfrm>
              <a:off x="2232" y="2195"/>
              <a:ext cx="96" cy="84"/>
            </a:xfrm>
            <a:custGeom>
              <a:avLst/>
              <a:gdLst>
                <a:gd name="T0" fmla="*/ 0 w 16"/>
                <a:gd name="T1" fmla="*/ 0 h 14"/>
                <a:gd name="T2" fmla="*/ 2147483647 w 16"/>
                <a:gd name="T3" fmla="*/ 0 h 14"/>
                <a:gd name="T4" fmla="*/ 2147483647 w 16"/>
                <a:gd name="T5" fmla="*/ 2147483647 h 14"/>
                <a:gd name="T6" fmla="*/ 2147483647 w 16"/>
                <a:gd name="T7" fmla="*/ 2147483647 h 14"/>
                <a:gd name="T8" fmla="*/ 2147483647 w 16"/>
                <a:gd name="T9" fmla="*/ 2147483647 h 14"/>
                <a:gd name="T10" fmla="*/ 2147483647 w 16"/>
                <a:gd name="T11" fmla="*/ 2147483647 h 14"/>
                <a:gd name="T12" fmla="*/ 2147483647 w 16"/>
                <a:gd name="T13" fmla="*/ 2147483647 h 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14"/>
                <a:gd name="T23" fmla="*/ 16 w 16"/>
                <a:gd name="T24" fmla="*/ 14 h 1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14">
                  <a:moveTo>
                    <a:pt x="0" y="0"/>
                  </a:moveTo>
                  <a:lnTo>
                    <a:pt x="1" y="0"/>
                  </a:lnTo>
                  <a:lnTo>
                    <a:pt x="5" y="2"/>
                  </a:lnTo>
                  <a:lnTo>
                    <a:pt x="9" y="6"/>
                  </a:lnTo>
                  <a:lnTo>
                    <a:pt x="14" y="10"/>
                  </a:lnTo>
                  <a:lnTo>
                    <a:pt x="16" y="13"/>
                  </a:lnTo>
                  <a:lnTo>
                    <a:pt x="16" y="14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16" name="Freeform 2592"/>
            <p:cNvSpPr>
              <a:spLocks/>
            </p:cNvSpPr>
            <p:nvPr/>
          </p:nvSpPr>
          <p:spPr bwMode="auto">
            <a:xfrm>
              <a:off x="2340" y="2315"/>
              <a:ext cx="96" cy="48"/>
            </a:xfrm>
            <a:custGeom>
              <a:avLst/>
              <a:gdLst>
                <a:gd name="T0" fmla="*/ 0 w 16"/>
                <a:gd name="T1" fmla="*/ 0 h 8"/>
                <a:gd name="T2" fmla="*/ 2147483647 w 16"/>
                <a:gd name="T3" fmla="*/ 0 h 8"/>
                <a:gd name="T4" fmla="*/ 2147483647 w 16"/>
                <a:gd name="T5" fmla="*/ 2147483647 h 8"/>
                <a:gd name="T6" fmla="*/ 2147483647 w 16"/>
                <a:gd name="T7" fmla="*/ 2147483647 h 8"/>
                <a:gd name="T8" fmla="*/ 2147483647 w 16"/>
                <a:gd name="T9" fmla="*/ 2147483647 h 8"/>
                <a:gd name="T10" fmla="*/ 2147483647 w 16"/>
                <a:gd name="T11" fmla="*/ 2147483647 h 8"/>
                <a:gd name="T12" fmla="*/ 2147483647 w 16"/>
                <a:gd name="T13" fmla="*/ 2147483647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8"/>
                <a:gd name="T23" fmla="*/ 16 w 16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8">
                  <a:moveTo>
                    <a:pt x="0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9" y="2"/>
                  </a:lnTo>
                  <a:lnTo>
                    <a:pt x="13" y="4"/>
                  </a:lnTo>
                  <a:lnTo>
                    <a:pt x="15" y="7"/>
                  </a:lnTo>
                  <a:lnTo>
                    <a:pt x="16" y="8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17" name="Freeform 2593"/>
            <p:cNvSpPr>
              <a:spLocks/>
            </p:cNvSpPr>
            <p:nvPr/>
          </p:nvSpPr>
          <p:spPr bwMode="auto">
            <a:xfrm>
              <a:off x="2364" y="2351"/>
              <a:ext cx="216" cy="120"/>
            </a:xfrm>
            <a:custGeom>
              <a:avLst/>
              <a:gdLst>
                <a:gd name="T0" fmla="*/ 0 w 36"/>
                <a:gd name="T1" fmla="*/ 0 h 20"/>
                <a:gd name="T2" fmla="*/ 2147483647 w 36"/>
                <a:gd name="T3" fmla="*/ 2147483647 h 20"/>
                <a:gd name="T4" fmla="*/ 2147483647 w 36"/>
                <a:gd name="T5" fmla="*/ 2147483647 h 20"/>
                <a:gd name="T6" fmla="*/ 2147483647 w 36"/>
                <a:gd name="T7" fmla="*/ 2147483647 h 20"/>
                <a:gd name="T8" fmla="*/ 2147483647 w 36"/>
                <a:gd name="T9" fmla="*/ 2147483647 h 20"/>
                <a:gd name="T10" fmla="*/ 2147483647 w 36"/>
                <a:gd name="T11" fmla="*/ 2147483647 h 20"/>
                <a:gd name="T12" fmla="*/ 2147483647 w 36"/>
                <a:gd name="T13" fmla="*/ 2147483647 h 20"/>
                <a:gd name="T14" fmla="*/ 2147483647 w 36"/>
                <a:gd name="T15" fmla="*/ 2147483647 h 20"/>
                <a:gd name="T16" fmla="*/ 2147483647 w 36"/>
                <a:gd name="T17" fmla="*/ 2147483647 h 20"/>
                <a:gd name="T18" fmla="*/ 2147483647 w 36"/>
                <a:gd name="T19" fmla="*/ 2147483647 h 20"/>
                <a:gd name="T20" fmla="*/ 2147483647 w 36"/>
                <a:gd name="T21" fmla="*/ 2147483647 h 20"/>
                <a:gd name="T22" fmla="*/ 2147483647 w 36"/>
                <a:gd name="T23" fmla="*/ 2147483647 h 20"/>
                <a:gd name="T24" fmla="*/ 2147483647 w 36"/>
                <a:gd name="T25" fmla="*/ 2147483647 h 20"/>
                <a:gd name="T26" fmla="*/ 2147483647 w 36"/>
                <a:gd name="T27" fmla="*/ 2147483647 h 20"/>
                <a:gd name="T28" fmla="*/ 2147483647 w 36"/>
                <a:gd name="T29" fmla="*/ 2147483647 h 20"/>
                <a:gd name="T30" fmla="*/ 2147483647 w 36"/>
                <a:gd name="T31" fmla="*/ 2147483647 h 20"/>
                <a:gd name="T32" fmla="*/ 2147483647 w 36"/>
                <a:gd name="T33" fmla="*/ 2147483647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0"/>
                <a:gd name="T53" fmla="*/ 36 w 36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0">
                  <a:moveTo>
                    <a:pt x="0" y="0"/>
                  </a:moveTo>
                  <a:lnTo>
                    <a:pt x="4" y="1"/>
                  </a:lnTo>
                  <a:lnTo>
                    <a:pt x="8" y="3"/>
                  </a:lnTo>
                  <a:lnTo>
                    <a:pt x="12" y="6"/>
                  </a:lnTo>
                  <a:lnTo>
                    <a:pt x="14" y="8"/>
                  </a:lnTo>
                  <a:lnTo>
                    <a:pt x="16" y="10"/>
                  </a:lnTo>
                  <a:lnTo>
                    <a:pt x="17" y="11"/>
                  </a:lnTo>
                  <a:lnTo>
                    <a:pt x="17" y="13"/>
                  </a:lnTo>
                  <a:lnTo>
                    <a:pt x="19" y="14"/>
                  </a:lnTo>
                  <a:lnTo>
                    <a:pt x="20" y="15"/>
                  </a:lnTo>
                  <a:lnTo>
                    <a:pt x="22" y="14"/>
                  </a:lnTo>
                  <a:lnTo>
                    <a:pt x="24" y="14"/>
                  </a:lnTo>
                  <a:lnTo>
                    <a:pt x="26" y="13"/>
                  </a:lnTo>
                  <a:lnTo>
                    <a:pt x="31" y="15"/>
                  </a:lnTo>
                  <a:lnTo>
                    <a:pt x="33" y="16"/>
                  </a:lnTo>
                  <a:lnTo>
                    <a:pt x="35" y="18"/>
                  </a:lnTo>
                  <a:lnTo>
                    <a:pt x="36" y="20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18" name="Freeform 2594"/>
            <p:cNvSpPr>
              <a:spLocks/>
            </p:cNvSpPr>
            <p:nvPr/>
          </p:nvSpPr>
          <p:spPr bwMode="auto">
            <a:xfrm>
              <a:off x="2322" y="2351"/>
              <a:ext cx="132" cy="114"/>
            </a:xfrm>
            <a:custGeom>
              <a:avLst/>
              <a:gdLst>
                <a:gd name="T0" fmla="*/ 0 w 22"/>
                <a:gd name="T1" fmla="*/ 0 h 19"/>
                <a:gd name="T2" fmla="*/ 2147483647 w 22"/>
                <a:gd name="T3" fmla="*/ 2147483647 h 19"/>
                <a:gd name="T4" fmla="*/ 2147483647 w 22"/>
                <a:gd name="T5" fmla="*/ 2147483647 h 19"/>
                <a:gd name="T6" fmla="*/ 2147483647 w 22"/>
                <a:gd name="T7" fmla="*/ 2147483647 h 19"/>
                <a:gd name="T8" fmla="*/ 2147483647 w 22"/>
                <a:gd name="T9" fmla="*/ 2147483647 h 19"/>
                <a:gd name="T10" fmla="*/ 2147483647 w 22"/>
                <a:gd name="T11" fmla="*/ 2147483647 h 19"/>
                <a:gd name="T12" fmla="*/ 2147483647 w 22"/>
                <a:gd name="T13" fmla="*/ 2147483647 h 19"/>
                <a:gd name="T14" fmla="*/ 2147483647 w 22"/>
                <a:gd name="T15" fmla="*/ 2147483647 h 19"/>
                <a:gd name="T16" fmla="*/ 2147483647 w 22"/>
                <a:gd name="T17" fmla="*/ 2147483647 h 19"/>
                <a:gd name="T18" fmla="*/ 2147483647 w 22"/>
                <a:gd name="T19" fmla="*/ 2147483647 h 19"/>
                <a:gd name="T20" fmla="*/ 2147483647 w 22"/>
                <a:gd name="T21" fmla="*/ 2147483647 h 19"/>
                <a:gd name="T22" fmla="*/ 2147483647 w 22"/>
                <a:gd name="T23" fmla="*/ 2147483647 h 19"/>
                <a:gd name="T24" fmla="*/ 2147483647 w 22"/>
                <a:gd name="T25" fmla="*/ 2147483647 h 19"/>
                <a:gd name="T26" fmla="*/ 2147483647 w 22"/>
                <a:gd name="T27" fmla="*/ 2147483647 h 19"/>
                <a:gd name="T28" fmla="*/ 2147483647 w 22"/>
                <a:gd name="T29" fmla="*/ 2147483647 h 19"/>
                <a:gd name="T30" fmla="*/ 2147483647 w 22"/>
                <a:gd name="T31" fmla="*/ 2147483647 h 1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2"/>
                <a:gd name="T49" fmla="*/ 0 h 19"/>
                <a:gd name="T50" fmla="*/ 22 w 22"/>
                <a:gd name="T51" fmla="*/ 19 h 1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2" h="19">
                  <a:moveTo>
                    <a:pt x="0" y="0"/>
                  </a:moveTo>
                  <a:lnTo>
                    <a:pt x="3" y="5"/>
                  </a:lnTo>
                  <a:lnTo>
                    <a:pt x="4" y="7"/>
                  </a:lnTo>
                  <a:lnTo>
                    <a:pt x="6" y="8"/>
                  </a:lnTo>
                  <a:lnTo>
                    <a:pt x="6" y="10"/>
                  </a:lnTo>
                  <a:lnTo>
                    <a:pt x="7" y="11"/>
                  </a:lnTo>
                  <a:lnTo>
                    <a:pt x="9" y="12"/>
                  </a:lnTo>
                  <a:lnTo>
                    <a:pt x="11" y="12"/>
                  </a:lnTo>
                  <a:lnTo>
                    <a:pt x="13" y="12"/>
                  </a:lnTo>
                  <a:lnTo>
                    <a:pt x="15" y="13"/>
                  </a:lnTo>
                  <a:lnTo>
                    <a:pt x="16" y="14"/>
                  </a:lnTo>
                  <a:lnTo>
                    <a:pt x="17" y="15"/>
                  </a:lnTo>
                  <a:lnTo>
                    <a:pt x="19" y="15"/>
                  </a:lnTo>
                  <a:lnTo>
                    <a:pt x="21" y="16"/>
                  </a:lnTo>
                  <a:lnTo>
                    <a:pt x="22" y="17"/>
                  </a:lnTo>
                  <a:lnTo>
                    <a:pt x="22" y="19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19" name="Freeform 2595"/>
            <p:cNvSpPr>
              <a:spLocks/>
            </p:cNvSpPr>
            <p:nvPr/>
          </p:nvSpPr>
          <p:spPr bwMode="auto">
            <a:xfrm>
              <a:off x="2460" y="2441"/>
              <a:ext cx="126" cy="96"/>
            </a:xfrm>
            <a:custGeom>
              <a:avLst/>
              <a:gdLst>
                <a:gd name="T0" fmla="*/ 0 w 21"/>
                <a:gd name="T1" fmla="*/ 0 h 16"/>
                <a:gd name="T2" fmla="*/ 2147483647 w 21"/>
                <a:gd name="T3" fmla="*/ 2147483647 h 16"/>
                <a:gd name="T4" fmla="*/ 2147483647 w 21"/>
                <a:gd name="T5" fmla="*/ 2147483647 h 16"/>
                <a:gd name="T6" fmla="*/ 2147483647 w 21"/>
                <a:gd name="T7" fmla="*/ 2147483647 h 16"/>
                <a:gd name="T8" fmla="*/ 2147483647 w 21"/>
                <a:gd name="T9" fmla="*/ 2147483647 h 16"/>
                <a:gd name="T10" fmla="*/ 2147483647 w 21"/>
                <a:gd name="T11" fmla="*/ 2147483647 h 16"/>
                <a:gd name="T12" fmla="*/ 2147483647 w 21"/>
                <a:gd name="T13" fmla="*/ 2147483647 h 16"/>
                <a:gd name="T14" fmla="*/ 2147483647 w 21"/>
                <a:gd name="T15" fmla="*/ 2147483647 h 16"/>
                <a:gd name="T16" fmla="*/ 2147483647 w 21"/>
                <a:gd name="T17" fmla="*/ 2147483647 h 16"/>
                <a:gd name="T18" fmla="*/ 2147483647 w 21"/>
                <a:gd name="T19" fmla="*/ 2147483647 h 16"/>
                <a:gd name="T20" fmla="*/ 2147483647 w 21"/>
                <a:gd name="T21" fmla="*/ 2147483647 h 16"/>
                <a:gd name="T22" fmla="*/ 2147483647 w 21"/>
                <a:gd name="T23" fmla="*/ 2147483647 h 16"/>
                <a:gd name="T24" fmla="*/ 2147483647 w 21"/>
                <a:gd name="T25" fmla="*/ 2147483647 h 16"/>
                <a:gd name="T26" fmla="*/ 2147483647 w 21"/>
                <a:gd name="T27" fmla="*/ 2147483647 h 16"/>
                <a:gd name="T28" fmla="*/ 2147483647 w 21"/>
                <a:gd name="T29" fmla="*/ 2147483647 h 1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"/>
                <a:gd name="T46" fmla="*/ 0 h 16"/>
                <a:gd name="T47" fmla="*/ 21 w 21"/>
                <a:gd name="T48" fmla="*/ 16 h 1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" h="16">
                  <a:moveTo>
                    <a:pt x="0" y="0"/>
                  </a:moveTo>
                  <a:lnTo>
                    <a:pt x="2" y="1"/>
                  </a:lnTo>
                  <a:lnTo>
                    <a:pt x="8" y="3"/>
                  </a:lnTo>
                  <a:lnTo>
                    <a:pt x="9" y="4"/>
                  </a:lnTo>
                  <a:lnTo>
                    <a:pt x="10" y="5"/>
                  </a:lnTo>
                  <a:lnTo>
                    <a:pt x="12" y="5"/>
                  </a:lnTo>
                  <a:lnTo>
                    <a:pt x="13" y="5"/>
                  </a:lnTo>
                  <a:lnTo>
                    <a:pt x="13" y="6"/>
                  </a:lnTo>
                  <a:lnTo>
                    <a:pt x="12" y="7"/>
                  </a:lnTo>
                  <a:lnTo>
                    <a:pt x="13" y="9"/>
                  </a:lnTo>
                  <a:lnTo>
                    <a:pt x="14" y="9"/>
                  </a:lnTo>
                  <a:lnTo>
                    <a:pt x="16" y="10"/>
                  </a:lnTo>
                  <a:lnTo>
                    <a:pt x="17" y="11"/>
                  </a:lnTo>
                  <a:lnTo>
                    <a:pt x="20" y="15"/>
                  </a:lnTo>
                  <a:lnTo>
                    <a:pt x="21" y="16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20" name="Freeform 2596"/>
            <p:cNvSpPr>
              <a:spLocks/>
            </p:cNvSpPr>
            <p:nvPr/>
          </p:nvSpPr>
          <p:spPr bwMode="auto">
            <a:xfrm>
              <a:off x="2352" y="2267"/>
              <a:ext cx="162" cy="102"/>
            </a:xfrm>
            <a:custGeom>
              <a:avLst/>
              <a:gdLst>
                <a:gd name="T0" fmla="*/ 0 w 27"/>
                <a:gd name="T1" fmla="*/ 0 h 17"/>
                <a:gd name="T2" fmla="*/ 2147483647 w 27"/>
                <a:gd name="T3" fmla="*/ 2147483647 h 17"/>
                <a:gd name="T4" fmla="*/ 2147483647 w 27"/>
                <a:gd name="T5" fmla="*/ 2147483647 h 17"/>
                <a:gd name="T6" fmla="*/ 2147483647 w 27"/>
                <a:gd name="T7" fmla="*/ 2147483647 h 17"/>
                <a:gd name="T8" fmla="*/ 2147483647 w 27"/>
                <a:gd name="T9" fmla="*/ 2147483647 h 17"/>
                <a:gd name="T10" fmla="*/ 2147483647 w 27"/>
                <a:gd name="T11" fmla="*/ 2147483647 h 17"/>
                <a:gd name="T12" fmla="*/ 2147483647 w 27"/>
                <a:gd name="T13" fmla="*/ 2147483647 h 17"/>
                <a:gd name="T14" fmla="*/ 2147483647 w 27"/>
                <a:gd name="T15" fmla="*/ 2147483647 h 17"/>
                <a:gd name="T16" fmla="*/ 2147483647 w 27"/>
                <a:gd name="T17" fmla="*/ 2147483647 h 17"/>
                <a:gd name="T18" fmla="*/ 2147483647 w 27"/>
                <a:gd name="T19" fmla="*/ 2147483647 h 17"/>
                <a:gd name="T20" fmla="*/ 2147483647 w 27"/>
                <a:gd name="T21" fmla="*/ 2147483647 h 17"/>
                <a:gd name="T22" fmla="*/ 2147483647 w 27"/>
                <a:gd name="T23" fmla="*/ 2147483647 h 17"/>
                <a:gd name="T24" fmla="*/ 2147483647 w 27"/>
                <a:gd name="T25" fmla="*/ 2147483647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7"/>
                <a:gd name="T41" fmla="*/ 27 w 27"/>
                <a:gd name="T42" fmla="*/ 17 h 1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7">
                  <a:moveTo>
                    <a:pt x="0" y="0"/>
                  </a:moveTo>
                  <a:lnTo>
                    <a:pt x="2" y="2"/>
                  </a:lnTo>
                  <a:lnTo>
                    <a:pt x="4" y="4"/>
                  </a:lnTo>
                  <a:lnTo>
                    <a:pt x="6" y="6"/>
                  </a:lnTo>
                  <a:lnTo>
                    <a:pt x="9" y="8"/>
                  </a:lnTo>
                  <a:lnTo>
                    <a:pt x="12" y="9"/>
                  </a:lnTo>
                  <a:lnTo>
                    <a:pt x="16" y="12"/>
                  </a:lnTo>
                  <a:lnTo>
                    <a:pt x="18" y="14"/>
                  </a:lnTo>
                  <a:lnTo>
                    <a:pt x="19" y="15"/>
                  </a:lnTo>
                  <a:lnTo>
                    <a:pt x="21" y="16"/>
                  </a:lnTo>
                  <a:lnTo>
                    <a:pt x="23" y="17"/>
                  </a:lnTo>
                  <a:lnTo>
                    <a:pt x="25" y="17"/>
                  </a:lnTo>
                  <a:lnTo>
                    <a:pt x="27" y="17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21" name="Freeform 2597"/>
            <p:cNvSpPr>
              <a:spLocks/>
            </p:cNvSpPr>
            <p:nvPr/>
          </p:nvSpPr>
          <p:spPr bwMode="auto">
            <a:xfrm>
              <a:off x="2460" y="2315"/>
              <a:ext cx="348" cy="192"/>
            </a:xfrm>
            <a:custGeom>
              <a:avLst/>
              <a:gdLst>
                <a:gd name="T0" fmla="*/ 0 w 58"/>
                <a:gd name="T1" fmla="*/ 0 h 32"/>
                <a:gd name="T2" fmla="*/ 2147483647 w 58"/>
                <a:gd name="T3" fmla="*/ 2147483647 h 32"/>
                <a:gd name="T4" fmla="*/ 2147483647 w 58"/>
                <a:gd name="T5" fmla="*/ 2147483647 h 32"/>
                <a:gd name="T6" fmla="*/ 2147483647 w 58"/>
                <a:gd name="T7" fmla="*/ 2147483647 h 32"/>
                <a:gd name="T8" fmla="*/ 2147483647 w 58"/>
                <a:gd name="T9" fmla="*/ 2147483647 h 32"/>
                <a:gd name="T10" fmla="*/ 2147483647 w 58"/>
                <a:gd name="T11" fmla="*/ 2147483647 h 32"/>
                <a:gd name="T12" fmla="*/ 2147483647 w 58"/>
                <a:gd name="T13" fmla="*/ 2147483647 h 32"/>
                <a:gd name="T14" fmla="*/ 2147483647 w 58"/>
                <a:gd name="T15" fmla="*/ 2147483647 h 32"/>
                <a:gd name="T16" fmla="*/ 2147483647 w 58"/>
                <a:gd name="T17" fmla="*/ 2147483647 h 32"/>
                <a:gd name="T18" fmla="*/ 2147483647 w 58"/>
                <a:gd name="T19" fmla="*/ 2147483647 h 32"/>
                <a:gd name="T20" fmla="*/ 2147483647 w 58"/>
                <a:gd name="T21" fmla="*/ 2147483647 h 32"/>
                <a:gd name="T22" fmla="*/ 2147483647 w 58"/>
                <a:gd name="T23" fmla="*/ 2147483647 h 32"/>
                <a:gd name="T24" fmla="*/ 2147483647 w 58"/>
                <a:gd name="T25" fmla="*/ 2147483647 h 32"/>
                <a:gd name="T26" fmla="*/ 2147483647 w 58"/>
                <a:gd name="T27" fmla="*/ 2147483647 h 32"/>
                <a:gd name="T28" fmla="*/ 2147483647 w 58"/>
                <a:gd name="T29" fmla="*/ 2147483647 h 32"/>
                <a:gd name="T30" fmla="*/ 2147483647 w 58"/>
                <a:gd name="T31" fmla="*/ 2147483647 h 32"/>
                <a:gd name="T32" fmla="*/ 2147483647 w 58"/>
                <a:gd name="T33" fmla="*/ 2147483647 h 32"/>
                <a:gd name="T34" fmla="*/ 2147483647 w 58"/>
                <a:gd name="T35" fmla="*/ 2147483647 h 32"/>
                <a:gd name="T36" fmla="*/ 2147483647 w 58"/>
                <a:gd name="T37" fmla="*/ 2147483647 h 32"/>
                <a:gd name="T38" fmla="*/ 2147483647 w 58"/>
                <a:gd name="T39" fmla="*/ 2147483647 h 32"/>
                <a:gd name="T40" fmla="*/ 2147483647 w 58"/>
                <a:gd name="T41" fmla="*/ 2147483647 h 32"/>
                <a:gd name="T42" fmla="*/ 2147483647 w 58"/>
                <a:gd name="T43" fmla="*/ 2147483647 h 32"/>
                <a:gd name="T44" fmla="*/ 2147483647 w 58"/>
                <a:gd name="T45" fmla="*/ 2147483647 h 32"/>
                <a:gd name="T46" fmla="*/ 2147483647 w 58"/>
                <a:gd name="T47" fmla="*/ 2147483647 h 32"/>
                <a:gd name="T48" fmla="*/ 2147483647 w 58"/>
                <a:gd name="T49" fmla="*/ 2147483647 h 32"/>
                <a:gd name="T50" fmla="*/ 2147483647 w 58"/>
                <a:gd name="T51" fmla="*/ 2147483647 h 32"/>
                <a:gd name="T52" fmla="*/ 2147483647 w 58"/>
                <a:gd name="T53" fmla="*/ 2147483647 h 32"/>
                <a:gd name="T54" fmla="*/ 2147483647 w 58"/>
                <a:gd name="T55" fmla="*/ 2147483647 h 32"/>
                <a:gd name="T56" fmla="*/ 2147483647 w 58"/>
                <a:gd name="T57" fmla="*/ 2147483647 h 32"/>
                <a:gd name="T58" fmla="*/ 2147483647 w 58"/>
                <a:gd name="T59" fmla="*/ 2147483647 h 32"/>
                <a:gd name="T60" fmla="*/ 2147483647 w 58"/>
                <a:gd name="T61" fmla="*/ 2147483647 h 32"/>
                <a:gd name="T62" fmla="*/ 2147483647 w 58"/>
                <a:gd name="T63" fmla="*/ 2147483647 h 32"/>
                <a:gd name="T64" fmla="*/ 2147483647 w 58"/>
                <a:gd name="T65" fmla="*/ 2147483647 h 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8"/>
                <a:gd name="T100" fmla="*/ 0 h 32"/>
                <a:gd name="T101" fmla="*/ 58 w 58"/>
                <a:gd name="T102" fmla="*/ 32 h 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8" h="32">
                  <a:moveTo>
                    <a:pt x="0" y="0"/>
                  </a:moveTo>
                  <a:lnTo>
                    <a:pt x="2" y="2"/>
                  </a:lnTo>
                  <a:lnTo>
                    <a:pt x="9" y="6"/>
                  </a:lnTo>
                  <a:lnTo>
                    <a:pt x="12" y="7"/>
                  </a:lnTo>
                  <a:lnTo>
                    <a:pt x="14" y="8"/>
                  </a:lnTo>
                  <a:lnTo>
                    <a:pt x="16" y="9"/>
                  </a:lnTo>
                  <a:lnTo>
                    <a:pt x="17" y="11"/>
                  </a:lnTo>
                  <a:lnTo>
                    <a:pt x="18" y="13"/>
                  </a:lnTo>
                  <a:lnTo>
                    <a:pt x="20" y="14"/>
                  </a:lnTo>
                  <a:lnTo>
                    <a:pt x="22" y="14"/>
                  </a:lnTo>
                  <a:lnTo>
                    <a:pt x="24" y="16"/>
                  </a:lnTo>
                  <a:lnTo>
                    <a:pt x="27" y="17"/>
                  </a:lnTo>
                  <a:lnTo>
                    <a:pt x="29" y="17"/>
                  </a:lnTo>
                  <a:lnTo>
                    <a:pt x="31" y="17"/>
                  </a:lnTo>
                  <a:lnTo>
                    <a:pt x="32" y="17"/>
                  </a:lnTo>
                  <a:lnTo>
                    <a:pt x="34" y="18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3"/>
                  </a:lnTo>
                  <a:lnTo>
                    <a:pt x="34" y="24"/>
                  </a:lnTo>
                  <a:lnTo>
                    <a:pt x="36" y="25"/>
                  </a:lnTo>
                  <a:lnTo>
                    <a:pt x="38" y="25"/>
                  </a:lnTo>
                  <a:lnTo>
                    <a:pt x="40" y="24"/>
                  </a:lnTo>
                  <a:lnTo>
                    <a:pt x="43" y="25"/>
                  </a:lnTo>
                  <a:lnTo>
                    <a:pt x="44" y="25"/>
                  </a:lnTo>
                  <a:lnTo>
                    <a:pt x="46" y="26"/>
                  </a:lnTo>
                  <a:lnTo>
                    <a:pt x="47" y="28"/>
                  </a:lnTo>
                  <a:lnTo>
                    <a:pt x="48" y="29"/>
                  </a:lnTo>
                  <a:lnTo>
                    <a:pt x="50" y="30"/>
                  </a:lnTo>
                  <a:lnTo>
                    <a:pt x="53" y="32"/>
                  </a:lnTo>
                  <a:lnTo>
                    <a:pt x="56" y="32"/>
                  </a:lnTo>
                  <a:lnTo>
                    <a:pt x="57" y="31"/>
                  </a:lnTo>
                  <a:lnTo>
                    <a:pt x="58" y="31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22" name="Freeform 2598"/>
            <p:cNvSpPr>
              <a:spLocks/>
            </p:cNvSpPr>
            <p:nvPr/>
          </p:nvSpPr>
          <p:spPr bwMode="auto">
            <a:xfrm>
              <a:off x="2472" y="2381"/>
              <a:ext cx="204" cy="144"/>
            </a:xfrm>
            <a:custGeom>
              <a:avLst/>
              <a:gdLst>
                <a:gd name="T0" fmla="*/ 0 w 34"/>
                <a:gd name="T1" fmla="*/ 0 h 24"/>
                <a:gd name="T2" fmla="*/ 2147483647 w 34"/>
                <a:gd name="T3" fmla="*/ 2147483647 h 24"/>
                <a:gd name="T4" fmla="*/ 2147483647 w 34"/>
                <a:gd name="T5" fmla="*/ 2147483647 h 24"/>
                <a:gd name="T6" fmla="*/ 2147483647 w 34"/>
                <a:gd name="T7" fmla="*/ 2147483647 h 24"/>
                <a:gd name="T8" fmla="*/ 2147483647 w 34"/>
                <a:gd name="T9" fmla="*/ 2147483647 h 24"/>
                <a:gd name="T10" fmla="*/ 2147483647 w 34"/>
                <a:gd name="T11" fmla="*/ 2147483647 h 24"/>
                <a:gd name="T12" fmla="*/ 2147483647 w 34"/>
                <a:gd name="T13" fmla="*/ 2147483647 h 24"/>
                <a:gd name="T14" fmla="*/ 2147483647 w 34"/>
                <a:gd name="T15" fmla="*/ 2147483647 h 24"/>
                <a:gd name="T16" fmla="*/ 2147483647 w 34"/>
                <a:gd name="T17" fmla="*/ 2147483647 h 24"/>
                <a:gd name="T18" fmla="*/ 2147483647 w 34"/>
                <a:gd name="T19" fmla="*/ 2147483647 h 24"/>
                <a:gd name="T20" fmla="*/ 2147483647 w 34"/>
                <a:gd name="T21" fmla="*/ 2147483647 h 24"/>
                <a:gd name="T22" fmla="*/ 2147483647 w 34"/>
                <a:gd name="T23" fmla="*/ 2147483647 h 24"/>
                <a:gd name="T24" fmla="*/ 2147483647 w 34"/>
                <a:gd name="T25" fmla="*/ 2147483647 h 24"/>
                <a:gd name="T26" fmla="*/ 2147483647 w 34"/>
                <a:gd name="T27" fmla="*/ 2147483647 h 24"/>
                <a:gd name="T28" fmla="*/ 2147483647 w 34"/>
                <a:gd name="T29" fmla="*/ 2147483647 h 24"/>
                <a:gd name="T30" fmla="*/ 2147483647 w 34"/>
                <a:gd name="T31" fmla="*/ 2147483647 h 24"/>
                <a:gd name="T32" fmla="*/ 2147483647 w 34"/>
                <a:gd name="T33" fmla="*/ 2147483647 h 24"/>
                <a:gd name="T34" fmla="*/ 2147483647 w 34"/>
                <a:gd name="T35" fmla="*/ 2147483647 h 24"/>
                <a:gd name="T36" fmla="*/ 2147483647 w 34"/>
                <a:gd name="T37" fmla="*/ 2147483647 h 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"/>
                <a:gd name="T58" fmla="*/ 0 h 24"/>
                <a:gd name="T59" fmla="*/ 34 w 34"/>
                <a:gd name="T60" fmla="*/ 24 h 2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" h="24">
                  <a:moveTo>
                    <a:pt x="0" y="0"/>
                  </a:moveTo>
                  <a:lnTo>
                    <a:pt x="2" y="2"/>
                  </a:lnTo>
                  <a:lnTo>
                    <a:pt x="7" y="4"/>
                  </a:lnTo>
                  <a:lnTo>
                    <a:pt x="10" y="5"/>
                  </a:lnTo>
                  <a:lnTo>
                    <a:pt x="14" y="6"/>
                  </a:lnTo>
                  <a:lnTo>
                    <a:pt x="16" y="7"/>
                  </a:lnTo>
                  <a:lnTo>
                    <a:pt x="18" y="8"/>
                  </a:lnTo>
                  <a:lnTo>
                    <a:pt x="21" y="10"/>
                  </a:lnTo>
                  <a:lnTo>
                    <a:pt x="22" y="13"/>
                  </a:lnTo>
                  <a:lnTo>
                    <a:pt x="23" y="15"/>
                  </a:lnTo>
                  <a:lnTo>
                    <a:pt x="23" y="17"/>
                  </a:lnTo>
                  <a:lnTo>
                    <a:pt x="24" y="18"/>
                  </a:lnTo>
                  <a:lnTo>
                    <a:pt x="26" y="19"/>
                  </a:lnTo>
                  <a:lnTo>
                    <a:pt x="28" y="19"/>
                  </a:lnTo>
                  <a:lnTo>
                    <a:pt x="30" y="20"/>
                  </a:lnTo>
                  <a:lnTo>
                    <a:pt x="31" y="21"/>
                  </a:lnTo>
                  <a:lnTo>
                    <a:pt x="32" y="23"/>
                  </a:lnTo>
                  <a:lnTo>
                    <a:pt x="33" y="23"/>
                  </a:lnTo>
                  <a:lnTo>
                    <a:pt x="34" y="24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23" name="Freeform 2599"/>
            <p:cNvSpPr>
              <a:spLocks/>
            </p:cNvSpPr>
            <p:nvPr/>
          </p:nvSpPr>
          <p:spPr bwMode="auto">
            <a:xfrm>
              <a:off x="2574" y="2483"/>
              <a:ext cx="204" cy="114"/>
            </a:xfrm>
            <a:custGeom>
              <a:avLst/>
              <a:gdLst>
                <a:gd name="T0" fmla="*/ 0 w 34"/>
                <a:gd name="T1" fmla="*/ 0 h 19"/>
                <a:gd name="T2" fmla="*/ 2147483647 w 34"/>
                <a:gd name="T3" fmla="*/ 2147483647 h 19"/>
                <a:gd name="T4" fmla="*/ 2147483647 w 34"/>
                <a:gd name="T5" fmla="*/ 2147483647 h 19"/>
                <a:gd name="T6" fmla="*/ 2147483647 w 34"/>
                <a:gd name="T7" fmla="*/ 2147483647 h 19"/>
                <a:gd name="T8" fmla="*/ 2147483647 w 34"/>
                <a:gd name="T9" fmla="*/ 2147483647 h 19"/>
                <a:gd name="T10" fmla="*/ 2147483647 w 34"/>
                <a:gd name="T11" fmla="*/ 2147483647 h 19"/>
                <a:gd name="T12" fmla="*/ 2147483647 w 34"/>
                <a:gd name="T13" fmla="*/ 2147483647 h 19"/>
                <a:gd name="T14" fmla="*/ 2147483647 w 34"/>
                <a:gd name="T15" fmla="*/ 2147483647 h 19"/>
                <a:gd name="T16" fmla="*/ 2147483647 w 34"/>
                <a:gd name="T17" fmla="*/ 2147483647 h 19"/>
                <a:gd name="T18" fmla="*/ 2147483647 w 34"/>
                <a:gd name="T19" fmla="*/ 2147483647 h 19"/>
                <a:gd name="T20" fmla="*/ 2147483647 w 34"/>
                <a:gd name="T21" fmla="*/ 2147483647 h 19"/>
                <a:gd name="T22" fmla="*/ 2147483647 w 34"/>
                <a:gd name="T23" fmla="*/ 2147483647 h 19"/>
                <a:gd name="T24" fmla="*/ 2147483647 w 34"/>
                <a:gd name="T25" fmla="*/ 2147483647 h 19"/>
                <a:gd name="T26" fmla="*/ 2147483647 w 34"/>
                <a:gd name="T27" fmla="*/ 2147483647 h 19"/>
                <a:gd name="T28" fmla="*/ 2147483647 w 34"/>
                <a:gd name="T29" fmla="*/ 2147483647 h 19"/>
                <a:gd name="T30" fmla="*/ 2147483647 w 34"/>
                <a:gd name="T31" fmla="*/ 2147483647 h 19"/>
                <a:gd name="T32" fmla="*/ 2147483647 w 34"/>
                <a:gd name="T33" fmla="*/ 2147483647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4"/>
                <a:gd name="T52" fmla="*/ 0 h 19"/>
                <a:gd name="T53" fmla="*/ 34 w 34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4" h="19">
                  <a:moveTo>
                    <a:pt x="0" y="0"/>
                  </a:moveTo>
                  <a:lnTo>
                    <a:pt x="2" y="1"/>
                  </a:lnTo>
                  <a:lnTo>
                    <a:pt x="6" y="4"/>
                  </a:lnTo>
                  <a:lnTo>
                    <a:pt x="8" y="5"/>
                  </a:lnTo>
                  <a:lnTo>
                    <a:pt x="11" y="6"/>
                  </a:lnTo>
                  <a:lnTo>
                    <a:pt x="12" y="8"/>
                  </a:lnTo>
                  <a:lnTo>
                    <a:pt x="13" y="9"/>
                  </a:lnTo>
                  <a:lnTo>
                    <a:pt x="15" y="9"/>
                  </a:lnTo>
                  <a:lnTo>
                    <a:pt x="18" y="9"/>
                  </a:lnTo>
                  <a:lnTo>
                    <a:pt x="19" y="10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5" y="12"/>
                  </a:lnTo>
                  <a:lnTo>
                    <a:pt x="27" y="13"/>
                  </a:lnTo>
                  <a:lnTo>
                    <a:pt x="30" y="15"/>
                  </a:lnTo>
                  <a:lnTo>
                    <a:pt x="32" y="17"/>
                  </a:lnTo>
                  <a:lnTo>
                    <a:pt x="34" y="19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24" name="Freeform 2600"/>
            <p:cNvSpPr>
              <a:spLocks/>
            </p:cNvSpPr>
            <p:nvPr/>
          </p:nvSpPr>
          <p:spPr bwMode="auto">
            <a:xfrm>
              <a:off x="2610" y="2531"/>
              <a:ext cx="306" cy="162"/>
            </a:xfrm>
            <a:custGeom>
              <a:avLst/>
              <a:gdLst>
                <a:gd name="T0" fmla="*/ 0 w 51"/>
                <a:gd name="T1" fmla="*/ 0 h 27"/>
                <a:gd name="T2" fmla="*/ 2147483647 w 51"/>
                <a:gd name="T3" fmla="*/ 2147483647 h 27"/>
                <a:gd name="T4" fmla="*/ 2147483647 w 51"/>
                <a:gd name="T5" fmla="*/ 2147483647 h 27"/>
                <a:gd name="T6" fmla="*/ 2147483647 w 51"/>
                <a:gd name="T7" fmla="*/ 2147483647 h 27"/>
                <a:gd name="T8" fmla="*/ 2147483647 w 51"/>
                <a:gd name="T9" fmla="*/ 2147483647 h 27"/>
                <a:gd name="T10" fmla="*/ 2147483647 w 51"/>
                <a:gd name="T11" fmla="*/ 2147483647 h 27"/>
                <a:gd name="T12" fmla="*/ 2147483647 w 51"/>
                <a:gd name="T13" fmla="*/ 2147483647 h 27"/>
                <a:gd name="T14" fmla="*/ 2147483647 w 51"/>
                <a:gd name="T15" fmla="*/ 2147483647 h 27"/>
                <a:gd name="T16" fmla="*/ 2147483647 w 51"/>
                <a:gd name="T17" fmla="*/ 2147483647 h 27"/>
                <a:gd name="T18" fmla="*/ 2147483647 w 51"/>
                <a:gd name="T19" fmla="*/ 2147483647 h 27"/>
                <a:gd name="T20" fmla="*/ 2147483647 w 51"/>
                <a:gd name="T21" fmla="*/ 2147483647 h 27"/>
                <a:gd name="T22" fmla="*/ 2147483647 w 51"/>
                <a:gd name="T23" fmla="*/ 2147483647 h 27"/>
                <a:gd name="T24" fmla="*/ 2147483647 w 51"/>
                <a:gd name="T25" fmla="*/ 2147483647 h 27"/>
                <a:gd name="T26" fmla="*/ 2147483647 w 51"/>
                <a:gd name="T27" fmla="*/ 2147483647 h 27"/>
                <a:gd name="T28" fmla="*/ 2147483647 w 51"/>
                <a:gd name="T29" fmla="*/ 2147483647 h 27"/>
                <a:gd name="T30" fmla="*/ 2147483647 w 51"/>
                <a:gd name="T31" fmla="*/ 2147483647 h 27"/>
                <a:gd name="T32" fmla="*/ 2147483647 w 51"/>
                <a:gd name="T33" fmla="*/ 2147483647 h 27"/>
                <a:gd name="T34" fmla="*/ 2147483647 w 51"/>
                <a:gd name="T35" fmla="*/ 2147483647 h 27"/>
                <a:gd name="T36" fmla="*/ 2147483647 w 51"/>
                <a:gd name="T37" fmla="*/ 2147483647 h 27"/>
                <a:gd name="T38" fmla="*/ 2147483647 w 51"/>
                <a:gd name="T39" fmla="*/ 2147483647 h 27"/>
                <a:gd name="T40" fmla="*/ 2147483647 w 51"/>
                <a:gd name="T41" fmla="*/ 2147483647 h 27"/>
                <a:gd name="T42" fmla="*/ 2147483647 w 51"/>
                <a:gd name="T43" fmla="*/ 2147483647 h 27"/>
                <a:gd name="T44" fmla="*/ 2147483647 w 51"/>
                <a:gd name="T45" fmla="*/ 2147483647 h 27"/>
                <a:gd name="T46" fmla="*/ 2147483647 w 51"/>
                <a:gd name="T47" fmla="*/ 2147483647 h 27"/>
                <a:gd name="T48" fmla="*/ 2147483647 w 51"/>
                <a:gd name="T49" fmla="*/ 2147483647 h 27"/>
                <a:gd name="T50" fmla="*/ 2147483647 w 51"/>
                <a:gd name="T51" fmla="*/ 2147483647 h 27"/>
                <a:gd name="T52" fmla="*/ 2147483647 w 51"/>
                <a:gd name="T53" fmla="*/ 2147483647 h 27"/>
                <a:gd name="T54" fmla="*/ 2147483647 w 51"/>
                <a:gd name="T55" fmla="*/ 2147483647 h 27"/>
                <a:gd name="T56" fmla="*/ 2147483647 w 51"/>
                <a:gd name="T57" fmla="*/ 2147483647 h 27"/>
                <a:gd name="T58" fmla="*/ 2147483647 w 51"/>
                <a:gd name="T59" fmla="*/ 2147483647 h 27"/>
                <a:gd name="T60" fmla="*/ 2147483647 w 51"/>
                <a:gd name="T61" fmla="*/ 2147483647 h 27"/>
                <a:gd name="T62" fmla="*/ 2147483647 w 51"/>
                <a:gd name="T63" fmla="*/ 2147483647 h 27"/>
                <a:gd name="T64" fmla="*/ 2147483647 w 51"/>
                <a:gd name="T65" fmla="*/ 2147483647 h 2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1"/>
                <a:gd name="T100" fmla="*/ 0 h 27"/>
                <a:gd name="T101" fmla="*/ 51 w 51"/>
                <a:gd name="T102" fmla="*/ 27 h 2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1" h="27">
                  <a:moveTo>
                    <a:pt x="0" y="0"/>
                  </a:moveTo>
                  <a:lnTo>
                    <a:pt x="2" y="1"/>
                  </a:lnTo>
                  <a:lnTo>
                    <a:pt x="5" y="1"/>
                  </a:lnTo>
                  <a:lnTo>
                    <a:pt x="7" y="3"/>
                  </a:lnTo>
                  <a:lnTo>
                    <a:pt x="8" y="5"/>
                  </a:lnTo>
                  <a:lnTo>
                    <a:pt x="9" y="7"/>
                  </a:lnTo>
                  <a:lnTo>
                    <a:pt x="13" y="9"/>
                  </a:lnTo>
                  <a:lnTo>
                    <a:pt x="15" y="9"/>
                  </a:lnTo>
                  <a:lnTo>
                    <a:pt x="16" y="9"/>
                  </a:lnTo>
                  <a:lnTo>
                    <a:pt x="19" y="10"/>
                  </a:lnTo>
                  <a:lnTo>
                    <a:pt x="19" y="11"/>
                  </a:lnTo>
                  <a:lnTo>
                    <a:pt x="20" y="12"/>
                  </a:lnTo>
                  <a:lnTo>
                    <a:pt x="21" y="12"/>
                  </a:lnTo>
                  <a:lnTo>
                    <a:pt x="23" y="12"/>
                  </a:lnTo>
                  <a:lnTo>
                    <a:pt x="25" y="12"/>
                  </a:lnTo>
                  <a:lnTo>
                    <a:pt x="26" y="13"/>
                  </a:lnTo>
                  <a:lnTo>
                    <a:pt x="30" y="14"/>
                  </a:lnTo>
                  <a:lnTo>
                    <a:pt x="32" y="15"/>
                  </a:lnTo>
                  <a:lnTo>
                    <a:pt x="34" y="16"/>
                  </a:lnTo>
                  <a:lnTo>
                    <a:pt x="35" y="18"/>
                  </a:lnTo>
                  <a:lnTo>
                    <a:pt x="36" y="19"/>
                  </a:lnTo>
                  <a:lnTo>
                    <a:pt x="36" y="20"/>
                  </a:lnTo>
                  <a:lnTo>
                    <a:pt x="37" y="20"/>
                  </a:lnTo>
                  <a:lnTo>
                    <a:pt x="39" y="21"/>
                  </a:lnTo>
                  <a:lnTo>
                    <a:pt x="41" y="22"/>
                  </a:lnTo>
                  <a:lnTo>
                    <a:pt x="42" y="24"/>
                  </a:lnTo>
                  <a:lnTo>
                    <a:pt x="44" y="25"/>
                  </a:lnTo>
                  <a:lnTo>
                    <a:pt x="45" y="26"/>
                  </a:lnTo>
                  <a:lnTo>
                    <a:pt x="47" y="27"/>
                  </a:lnTo>
                  <a:lnTo>
                    <a:pt x="49" y="27"/>
                  </a:lnTo>
                  <a:lnTo>
                    <a:pt x="51" y="26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25" name="Freeform 2601"/>
            <p:cNvSpPr>
              <a:spLocks/>
            </p:cNvSpPr>
            <p:nvPr/>
          </p:nvSpPr>
          <p:spPr bwMode="auto">
            <a:xfrm>
              <a:off x="2628" y="2441"/>
              <a:ext cx="186" cy="174"/>
            </a:xfrm>
            <a:custGeom>
              <a:avLst/>
              <a:gdLst>
                <a:gd name="T0" fmla="*/ 0 w 31"/>
                <a:gd name="T1" fmla="*/ 0 h 29"/>
                <a:gd name="T2" fmla="*/ 2147483647 w 31"/>
                <a:gd name="T3" fmla="*/ 2147483647 h 29"/>
                <a:gd name="T4" fmla="*/ 2147483647 w 31"/>
                <a:gd name="T5" fmla="*/ 2147483647 h 29"/>
                <a:gd name="T6" fmla="*/ 2147483647 w 31"/>
                <a:gd name="T7" fmla="*/ 2147483647 h 29"/>
                <a:gd name="T8" fmla="*/ 2147483647 w 31"/>
                <a:gd name="T9" fmla="*/ 2147483647 h 29"/>
                <a:gd name="T10" fmla="*/ 2147483647 w 31"/>
                <a:gd name="T11" fmla="*/ 2147483647 h 29"/>
                <a:gd name="T12" fmla="*/ 2147483647 w 31"/>
                <a:gd name="T13" fmla="*/ 2147483647 h 29"/>
                <a:gd name="T14" fmla="*/ 2147483647 w 31"/>
                <a:gd name="T15" fmla="*/ 2147483647 h 29"/>
                <a:gd name="T16" fmla="*/ 2147483647 w 31"/>
                <a:gd name="T17" fmla="*/ 2147483647 h 29"/>
                <a:gd name="T18" fmla="*/ 2147483647 w 31"/>
                <a:gd name="T19" fmla="*/ 2147483647 h 29"/>
                <a:gd name="T20" fmla="*/ 2147483647 w 31"/>
                <a:gd name="T21" fmla="*/ 2147483647 h 29"/>
                <a:gd name="T22" fmla="*/ 2147483647 w 31"/>
                <a:gd name="T23" fmla="*/ 2147483647 h 29"/>
                <a:gd name="T24" fmla="*/ 2147483647 w 31"/>
                <a:gd name="T25" fmla="*/ 2147483647 h 29"/>
                <a:gd name="T26" fmla="*/ 2147483647 w 31"/>
                <a:gd name="T27" fmla="*/ 2147483647 h 29"/>
                <a:gd name="T28" fmla="*/ 2147483647 w 31"/>
                <a:gd name="T29" fmla="*/ 2147483647 h 29"/>
                <a:gd name="T30" fmla="*/ 2147483647 w 31"/>
                <a:gd name="T31" fmla="*/ 2147483647 h 29"/>
                <a:gd name="T32" fmla="*/ 2147483647 w 31"/>
                <a:gd name="T33" fmla="*/ 2147483647 h 29"/>
                <a:gd name="T34" fmla="*/ 2147483647 w 31"/>
                <a:gd name="T35" fmla="*/ 2147483647 h 2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1"/>
                <a:gd name="T55" fmla="*/ 0 h 29"/>
                <a:gd name="T56" fmla="*/ 31 w 31"/>
                <a:gd name="T57" fmla="*/ 29 h 2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1" h="29">
                  <a:moveTo>
                    <a:pt x="0" y="0"/>
                  </a:moveTo>
                  <a:lnTo>
                    <a:pt x="1" y="1"/>
                  </a:lnTo>
                  <a:lnTo>
                    <a:pt x="4" y="4"/>
                  </a:lnTo>
                  <a:lnTo>
                    <a:pt x="8" y="7"/>
                  </a:lnTo>
                  <a:lnTo>
                    <a:pt x="12" y="10"/>
                  </a:lnTo>
                  <a:lnTo>
                    <a:pt x="14" y="11"/>
                  </a:lnTo>
                  <a:lnTo>
                    <a:pt x="15" y="12"/>
                  </a:lnTo>
                  <a:lnTo>
                    <a:pt x="16" y="13"/>
                  </a:lnTo>
                  <a:lnTo>
                    <a:pt x="16" y="15"/>
                  </a:lnTo>
                  <a:lnTo>
                    <a:pt x="19" y="17"/>
                  </a:lnTo>
                  <a:lnTo>
                    <a:pt x="22" y="17"/>
                  </a:lnTo>
                  <a:lnTo>
                    <a:pt x="24" y="17"/>
                  </a:lnTo>
                  <a:lnTo>
                    <a:pt x="25" y="19"/>
                  </a:lnTo>
                  <a:lnTo>
                    <a:pt x="25" y="21"/>
                  </a:lnTo>
                  <a:lnTo>
                    <a:pt x="27" y="22"/>
                  </a:lnTo>
                  <a:lnTo>
                    <a:pt x="29" y="24"/>
                  </a:lnTo>
                  <a:lnTo>
                    <a:pt x="31" y="27"/>
                  </a:lnTo>
                  <a:lnTo>
                    <a:pt x="31" y="29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26" name="Freeform 2602"/>
            <p:cNvSpPr>
              <a:spLocks/>
            </p:cNvSpPr>
            <p:nvPr/>
          </p:nvSpPr>
          <p:spPr bwMode="auto">
            <a:xfrm>
              <a:off x="2724" y="2501"/>
              <a:ext cx="252" cy="228"/>
            </a:xfrm>
            <a:custGeom>
              <a:avLst/>
              <a:gdLst>
                <a:gd name="T0" fmla="*/ 0 w 42"/>
                <a:gd name="T1" fmla="*/ 0 h 38"/>
                <a:gd name="T2" fmla="*/ 2147483647 w 42"/>
                <a:gd name="T3" fmla="*/ 2147483647 h 38"/>
                <a:gd name="T4" fmla="*/ 2147483647 w 42"/>
                <a:gd name="T5" fmla="*/ 2147483647 h 38"/>
                <a:gd name="T6" fmla="*/ 2147483647 w 42"/>
                <a:gd name="T7" fmla="*/ 2147483647 h 38"/>
                <a:gd name="T8" fmla="*/ 2147483647 w 42"/>
                <a:gd name="T9" fmla="*/ 2147483647 h 38"/>
                <a:gd name="T10" fmla="*/ 2147483647 w 42"/>
                <a:gd name="T11" fmla="*/ 2147483647 h 38"/>
                <a:gd name="T12" fmla="*/ 2147483647 w 42"/>
                <a:gd name="T13" fmla="*/ 2147483647 h 38"/>
                <a:gd name="T14" fmla="*/ 2147483647 w 42"/>
                <a:gd name="T15" fmla="*/ 2147483647 h 38"/>
                <a:gd name="T16" fmla="*/ 2147483647 w 42"/>
                <a:gd name="T17" fmla="*/ 2147483647 h 38"/>
                <a:gd name="T18" fmla="*/ 2147483647 w 42"/>
                <a:gd name="T19" fmla="*/ 2147483647 h 38"/>
                <a:gd name="T20" fmla="*/ 2147483647 w 42"/>
                <a:gd name="T21" fmla="*/ 2147483647 h 38"/>
                <a:gd name="T22" fmla="*/ 2147483647 w 42"/>
                <a:gd name="T23" fmla="*/ 2147483647 h 38"/>
                <a:gd name="T24" fmla="*/ 2147483647 w 42"/>
                <a:gd name="T25" fmla="*/ 2147483647 h 38"/>
                <a:gd name="T26" fmla="*/ 2147483647 w 42"/>
                <a:gd name="T27" fmla="*/ 2147483647 h 38"/>
                <a:gd name="T28" fmla="*/ 2147483647 w 42"/>
                <a:gd name="T29" fmla="*/ 2147483647 h 38"/>
                <a:gd name="T30" fmla="*/ 2147483647 w 42"/>
                <a:gd name="T31" fmla="*/ 2147483647 h 38"/>
                <a:gd name="T32" fmla="*/ 2147483647 w 42"/>
                <a:gd name="T33" fmla="*/ 2147483647 h 38"/>
                <a:gd name="T34" fmla="*/ 2147483647 w 42"/>
                <a:gd name="T35" fmla="*/ 2147483647 h 38"/>
                <a:gd name="T36" fmla="*/ 2147483647 w 42"/>
                <a:gd name="T37" fmla="*/ 2147483647 h 38"/>
                <a:gd name="T38" fmla="*/ 2147483647 w 42"/>
                <a:gd name="T39" fmla="*/ 2147483647 h 38"/>
                <a:gd name="T40" fmla="*/ 2147483647 w 42"/>
                <a:gd name="T41" fmla="*/ 2147483647 h 38"/>
                <a:gd name="T42" fmla="*/ 2147483647 w 42"/>
                <a:gd name="T43" fmla="*/ 2147483647 h 38"/>
                <a:gd name="T44" fmla="*/ 2147483647 w 42"/>
                <a:gd name="T45" fmla="*/ 2147483647 h 38"/>
                <a:gd name="T46" fmla="*/ 2147483647 w 42"/>
                <a:gd name="T47" fmla="*/ 2147483647 h 38"/>
                <a:gd name="T48" fmla="*/ 2147483647 w 42"/>
                <a:gd name="T49" fmla="*/ 2147483647 h 38"/>
                <a:gd name="T50" fmla="*/ 2147483647 w 42"/>
                <a:gd name="T51" fmla="*/ 2147483647 h 38"/>
                <a:gd name="T52" fmla="*/ 2147483647 w 42"/>
                <a:gd name="T53" fmla="*/ 2147483647 h 38"/>
                <a:gd name="T54" fmla="*/ 2147483647 w 42"/>
                <a:gd name="T55" fmla="*/ 2147483647 h 38"/>
                <a:gd name="T56" fmla="*/ 2147483647 w 42"/>
                <a:gd name="T57" fmla="*/ 2147483647 h 38"/>
                <a:gd name="T58" fmla="*/ 2147483647 w 42"/>
                <a:gd name="T59" fmla="*/ 2147483647 h 3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2"/>
                <a:gd name="T91" fmla="*/ 0 h 38"/>
                <a:gd name="T92" fmla="*/ 42 w 42"/>
                <a:gd name="T93" fmla="*/ 38 h 3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2" h="38">
                  <a:moveTo>
                    <a:pt x="0" y="0"/>
                  </a:moveTo>
                  <a:lnTo>
                    <a:pt x="4" y="1"/>
                  </a:lnTo>
                  <a:lnTo>
                    <a:pt x="9" y="2"/>
                  </a:lnTo>
                  <a:lnTo>
                    <a:pt x="13" y="4"/>
                  </a:lnTo>
                  <a:lnTo>
                    <a:pt x="16" y="6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7" y="10"/>
                  </a:lnTo>
                  <a:lnTo>
                    <a:pt x="17" y="11"/>
                  </a:lnTo>
                  <a:lnTo>
                    <a:pt x="17" y="13"/>
                  </a:lnTo>
                  <a:lnTo>
                    <a:pt x="18" y="14"/>
                  </a:lnTo>
                  <a:lnTo>
                    <a:pt x="20" y="16"/>
                  </a:lnTo>
                  <a:lnTo>
                    <a:pt x="22" y="17"/>
                  </a:lnTo>
                  <a:lnTo>
                    <a:pt x="24" y="18"/>
                  </a:lnTo>
                  <a:lnTo>
                    <a:pt x="26" y="20"/>
                  </a:lnTo>
                  <a:lnTo>
                    <a:pt x="27" y="22"/>
                  </a:lnTo>
                  <a:lnTo>
                    <a:pt x="28" y="23"/>
                  </a:lnTo>
                  <a:lnTo>
                    <a:pt x="30" y="23"/>
                  </a:lnTo>
                  <a:lnTo>
                    <a:pt x="32" y="24"/>
                  </a:lnTo>
                  <a:lnTo>
                    <a:pt x="33" y="25"/>
                  </a:lnTo>
                  <a:lnTo>
                    <a:pt x="33" y="26"/>
                  </a:lnTo>
                  <a:lnTo>
                    <a:pt x="33" y="27"/>
                  </a:lnTo>
                  <a:lnTo>
                    <a:pt x="33" y="29"/>
                  </a:lnTo>
                  <a:lnTo>
                    <a:pt x="33" y="30"/>
                  </a:lnTo>
                  <a:lnTo>
                    <a:pt x="34" y="31"/>
                  </a:lnTo>
                  <a:lnTo>
                    <a:pt x="36" y="32"/>
                  </a:lnTo>
                  <a:lnTo>
                    <a:pt x="38" y="32"/>
                  </a:lnTo>
                  <a:lnTo>
                    <a:pt x="40" y="34"/>
                  </a:lnTo>
                  <a:lnTo>
                    <a:pt x="41" y="36"/>
                  </a:lnTo>
                  <a:lnTo>
                    <a:pt x="42" y="38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27" name="Freeform 2603"/>
            <p:cNvSpPr>
              <a:spLocks/>
            </p:cNvSpPr>
            <p:nvPr/>
          </p:nvSpPr>
          <p:spPr bwMode="auto">
            <a:xfrm>
              <a:off x="2850" y="2627"/>
              <a:ext cx="30" cy="30"/>
            </a:xfrm>
            <a:custGeom>
              <a:avLst/>
              <a:gdLst>
                <a:gd name="T0" fmla="*/ 0 w 5"/>
                <a:gd name="T1" fmla="*/ 0 h 5"/>
                <a:gd name="T2" fmla="*/ 2147483647 w 5"/>
                <a:gd name="T3" fmla="*/ 2147483647 h 5"/>
                <a:gd name="T4" fmla="*/ 2147483647 w 5"/>
                <a:gd name="T5" fmla="*/ 2147483647 h 5"/>
                <a:gd name="T6" fmla="*/ 0 60000 65536"/>
                <a:gd name="T7" fmla="*/ 0 60000 65536"/>
                <a:gd name="T8" fmla="*/ 0 60000 65536"/>
                <a:gd name="T9" fmla="*/ 0 w 5"/>
                <a:gd name="T10" fmla="*/ 0 h 5"/>
                <a:gd name="T11" fmla="*/ 5 w 5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5">
                  <a:moveTo>
                    <a:pt x="0" y="0"/>
                  </a:moveTo>
                  <a:lnTo>
                    <a:pt x="3" y="3"/>
                  </a:lnTo>
                  <a:lnTo>
                    <a:pt x="5" y="5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28" name="Freeform 2604"/>
            <p:cNvSpPr>
              <a:spLocks/>
            </p:cNvSpPr>
            <p:nvPr/>
          </p:nvSpPr>
          <p:spPr bwMode="auto">
            <a:xfrm>
              <a:off x="2820" y="2507"/>
              <a:ext cx="258" cy="144"/>
            </a:xfrm>
            <a:custGeom>
              <a:avLst/>
              <a:gdLst>
                <a:gd name="T0" fmla="*/ 0 w 43"/>
                <a:gd name="T1" fmla="*/ 0 h 24"/>
                <a:gd name="T2" fmla="*/ 0 w 43"/>
                <a:gd name="T3" fmla="*/ 2147483647 h 24"/>
                <a:gd name="T4" fmla="*/ 2147483647 w 43"/>
                <a:gd name="T5" fmla="*/ 2147483647 h 24"/>
                <a:gd name="T6" fmla="*/ 2147483647 w 43"/>
                <a:gd name="T7" fmla="*/ 2147483647 h 24"/>
                <a:gd name="T8" fmla="*/ 2147483647 w 43"/>
                <a:gd name="T9" fmla="*/ 2147483647 h 24"/>
                <a:gd name="T10" fmla="*/ 2147483647 w 43"/>
                <a:gd name="T11" fmla="*/ 2147483647 h 24"/>
                <a:gd name="T12" fmla="*/ 2147483647 w 43"/>
                <a:gd name="T13" fmla="*/ 2147483647 h 24"/>
                <a:gd name="T14" fmla="*/ 2147483647 w 43"/>
                <a:gd name="T15" fmla="*/ 2147483647 h 24"/>
                <a:gd name="T16" fmla="*/ 2147483647 w 43"/>
                <a:gd name="T17" fmla="*/ 2147483647 h 24"/>
                <a:gd name="T18" fmla="*/ 2147483647 w 43"/>
                <a:gd name="T19" fmla="*/ 2147483647 h 24"/>
                <a:gd name="T20" fmla="*/ 2147483647 w 43"/>
                <a:gd name="T21" fmla="*/ 2147483647 h 24"/>
                <a:gd name="T22" fmla="*/ 2147483647 w 43"/>
                <a:gd name="T23" fmla="*/ 2147483647 h 24"/>
                <a:gd name="T24" fmla="*/ 2147483647 w 43"/>
                <a:gd name="T25" fmla="*/ 2147483647 h 24"/>
                <a:gd name="T26" fmla="*/ 2147483647 w 43"/>
                <a:gd name="T27" fmla="*/ 2147483647 h 24"/>
                <a:gd name="T28" fmla="*/ 2147483647 w 43"/>
                <a:gd name="T29" fmla="*/ 2147483647 h 24"/>
                <a:gd name="T30" fmla="*/ 2147483647 w 43"/>
                <a:gd name="T31" fmla="*/ 2147483647 h 24"/>
                <a:gd name="T32" fmla="*/ 2147483647 w 43"/>
                <a:gd name="T33" fmla="*/ 2147483647 h 24"/>
                <a:gd name="T34" fmla="*/ 2147483647 w 43"/>
                <a:gd name="T35" fmla="*/ 2147483647 h 24"/>
                <a:gd name="T36" fmla="*/ 2147483647 w 43"/>
                <a:gd name="T37" fmla="*/ 2147483647 h 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"/>
                <a:gd name="T58" fmla="*/ 0 h 24"/>
                <a:gd name="T59" fmla="*/ 43 w 43"/>
                <a:gd name="T60" fmla="*/ 24 h 2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" h="24">
                  <a:moveTo>
                    <a:pt x="0" y="0"/>
                  </a:moveTo>
                  <a:lnTo>
                    <a:pt x="0" y="2"/>
                  </a:lnTo>
                  <a:lnTo>
                    <a:pt x="3" y="5"/>
                  </a:lnTo>
                  <a:lnTo>
                    <a:pt x="6" y="7"/>
                  </a:lnTo>
                  <a:lnTo>
                    <a:pt x="10" y="8"/>
                  </a:lnTo>
                  <a:lnTo>
                    <a:pt x="15" y="9"/>
                  </a:lnTo>
                  <a:lnTo>
                    <a:pt x="19" y="9"/>
                  </a:lnTo>
                  <a:lnTo>
                    <a:pt x="22" y="10"/>
                  </a:lnTo>
                  <a:lnTo>
                    <a:pt x="25" y="11"/>
                  </a:lnTo>
                  <a:lnTo>
                    <a:pt x="26" y="13"/>
                  </a:lnTo>
                  <a:lnTo>
                    <a:pt x="27" y="16"/>
                  </a:lnTo>
                  <a:lnTo>
                    <a:pt x="28" y="18"/>
                  </a:lnTo>
                  <a:lnTo>
                    <a:pt x="30" y="19"/>
                  </a:lnTo>
                  <a:lnTo>
                    <a:pt x="31" y="20"/>
                  </a:lnTo>
                  <a:lnTo>
                    <a:pt x="34" y="21"/>
                  </a:lnTo>
                  <a:lnTo>
                    <a:pt x="38" y="22"/>
                  </a:lnTo>
                  <a:lnTo>
                    <a:pt x="40" y="23"/>
                  </a:lnTo>
                  <a:lnTo>
                    <a:pt x="42" y="24"/>
                  </a:lnTo>
                  <a:lnTo>
                    <a:pt x="43" y="23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29" name="Line 2605"/>
            <p:cNvSpPr>
              <a:spLocks noChangeShapeType="1"/>
            </p:cNvSpPr>
            <p:nvPr/>
          </p:nvSpPr>
          <p:spPr bwMode="auto">
            <a:xfrm>
              <a:off x="2910" y="2705"/>
              <a:ext cx="42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30" name="Freeform 2606"/>
            <p:cNvSpPr>
              <a:spLocks/>
            </p:cNvSpPr>
            <p:nvPr/>
          </p:nvSpPr>
          <p:spPr bwMode="auto">
            <a:xfrm>
              <a:off x="2454" y="2267"/>
              <a:ext cx="108" cy="48"/>
            </a:xfrm>
            <a:custGeom>
              <a:avLst/>
              <a:gdLst>
                <a:gd name="T0" fmla="*/ 0 w 18"/>
                <a:gd name="T1" fmla="*/ 0 h 8"/>
                <a:gd name="T2" fmla="*/ 2147483647 w 18"/>
                <a:gd name="T3" fmla="*/ 0 h 8"/>
                <a:gd name="T4" fmla="*/ 2147483647 w 18"/>
                <a:gd name="T5" fmla="*/ 0 h 8"/>
                <a:gd name="T6" fmla="*/ 2147483647 w 18"/>
                <a:gd name="T7" fmla="*/ 2147483647 h 8"/>
                <a:gd name="T8" fmla="*/ 2147483647 w 18"/>
                <a:gd name="T9" fmla="*/ 2147483647 h 8"/>
                <a:gd name="T10" fmla="*/ 2147483647 w 18"/>
                <a:gd name="T11" fmla="*/ 2147483647 h 8"/>
                <a:gd name="T12" fmla="*/ 2147483647 w 18"/>
                <a:gd name="T13" fmla="*/ 2147483647 h 8"/>
                <a:gd name="T14" fmla="*/ 2147483647 w 18"/>
                <a:gd name="T15" fmla="*/ 2147483647 h 8"/>
                <a:gd name="T16" fmla="*/ 2147483647 w 18"/>
                <a:gd name="T17" fmla="*/ 2147483647 h 8"/>
                <a:gd name="T18" fmla="*/ 2147483647 w 18"/>
                <a:gd name="T19" fmla="*/ 2147483647 h 8"/>
                <a:gd name="T20" fmla="*/ 2147483647 w 18"/>
                <a:gd name="T21" fmla="*/ 2147483647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"/>
                <a:gd name="T34" fmla="*/ 0 h 8"/>
                <a:gd name="T35" fmla="*/ 18 w 1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" h="8">
                  <a:moveTo>
                    <a:pt x="0" y="0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8" y="1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5"/>
                  </a:lnTo>
                  <a:lnTo>
                    <a:pt x="10" y="6"/>
                  </a:lnTo>
                  <a:lnTo>
                    <a:pt x="13" y="7"/>
                  </a:lnTo>
                  <a:lnTo>
                    <a:pt x="15" y="8"/>
                  </a:lnTo>
                  <a:lnTo>
                    <a:pt x="18" y="8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31" name="Freeform 2607"/>
            <p:cNvSpPr>
              <a:spLocks/>
            </p:cNvSpPr>
            <p:nvPr/>
          </p:nvSpPr>
          <p:spPr bwMode="auto">
            <a:xfrm>
              <a:off x="2622" y="2345"/>
              <a:ext cx="60" cy="30"/>
            </a:xfrm>
            <a:custGeom>
              <a:avLst/>
              <a:gdLst>
                <a:gd name="T0" fmla="*/ 0 w 10"/>
                <a:gd name="T1" fmla="*/ 0 h 5"/>
                <a:gd name="T2" fmla="*/ 2147483647 w 10"/>
                <a:gd name="T3" fmla="*/ 0 h 5"/>
                <a:gd name="T4" fmla="*/ 2147483647 w 10"/>
                <a:gd name="T5" fmla="*/ 0 h 5"/>
                <a:gd name="T6" fmla="*/ 2147483647 w 10"/>
                <a:gd name="T7" fmla="*/ 2147483647 h 5"/>
                <a:gd name="T8" fmla="*/ 2147483647 w 10"/>
                <a:gd name="T9" fmla="*/ 2147483647 h 5"/>
                <a:gd name="T10" fmla="*/ 2147483647 w 10"/>
                <a:gd name="T11" fmla="*/ 2147483647 h 5"/>
                <a:gd name="T12" fmla="*/ 2147483647 w 10"/>
                <a:gd name="T13" fmla="*/ 2147483647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"/>
                <a:gd name="T22" fmla="*/ 0 h 5"/>
                <a:gd name="T23" fmla="*/ 10 w 10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" h="5">
                  <a:moveTo>
                    <a:pt x="0" y="0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9" y="1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5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32" name="Freeform 2608"/>
            <p:cNvSpPr>
              <a:spLocks/>
            </p:cNvSpPr>
            <p:nvPr/>
          </p:nvSpPr>
          <p:spPr bwMode="auto">
            <a:xfrm>
              <a:off x="2730" y="2387"/>
              <a:ext cx="240" cy="138"/>
            </a:xfrm>
            <a:custGeom>
              <a:avLst/>
              <a:gdLst>
                <a:gd name="T0" fmla="*/ 0 w 40"/>
                <a:gd name="T1" fmla="*/ 0 h 23"/>
                <a:gd name="T2" fmla="*/ 0 w 40"/>
                <a:gd name="T3" fmla="*/ 2147483647 h 23"/>
                <a:gd name="T4" fmla="*/ 2147483647 w 40"/>
                <a:gd name="T5" fmla="*/ 2147483647 h 23"/>
                <a:gd name="T6" fmla="*/ 2147483647 w 40"/>
                <a:gd name="T7" fmla="*/ 2147483647 h 23"/>
                <a:gd name="T8" fmla="*/ 2147483647 w 40"/>
                <a:gd name="T9" fmla="*/ 2147483647 h 23"/>
                <a:gd name="T10" fmla="*/ 2147483647 w 40"/>
                <a:gd name="T11" fmla="*/ 2147483647 h 23"/>
                <a:gd name="T12" fmla="*/ 2147483647 w 40"/>
                <a:gd name="T13" fmla="*/ 2147483647 h 23"/>
                <a:gd name="T14" fmla="*/ 2147483647 w 40"/>
                <a:gd name="T15" fmla="*/ 2147483647 h 23"/>
                <a:gd name="T16" fmla="*/ 2147483647 w 40"/>
                <a:gd name="T17" fmla="*/ 2147483647 h 23"/>
                <a:gd name="T18" fmla="*/ 2147483647 w 40"/>
                <a:gd name="T19" fmla="*/ 2147483647 h 23"/>
                <a:gd name="T20" fmla="*/ 2147483647 w 40"/>
                <a:gd name="T21" fmla="*/ 2147483647 h 23"/>
                <a:gd name="T22" fmla="*/ 2147483647 w 40"/>
                <a:gd name="T23" fmla="*/ 2147483647 h 23"/>
                <a:gd name="T24" fmla="*/ 2147483647 w 40"/>
                <a:gd name="T25" fmla="*/ 2147483647 h 23"/>
                <a:gd name="T26" fmla="*/ 2147483647 w 40"/>
                <a:gd name="T27" fmla="*/ 2147483647 h 23"/>
                <a:gd name="T28" fmla="*/ 2147483647 w 40"/>
                <a:gd name="T29" fmla="*/ 2147483647 h 23"/>
                <a:gd name="T30" fmla="*/ 2147483647 w 40"/>
                <a:gd name="T31" fmla="*/ 2147483647 h 23"/>
                <a:gd name="T32" fmla="*/ 2147483647 w 40"/>
                <a:gd name="T33" fmla="*/ 2147483647 h 23"/>
                <a:gd name="T34" fmla="*/ 2147483647 w 40"/>
                <a:gd name="T35" fmla="*/ 2147483647 h 23"/>
                <a:gd name="T36" fmla="*/ 2147483647 w 40"/>
                <a:gd name="T37" fmla="*/ 2147483647 h 2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"/>
                <a:gd name="T58" fmla="*/ 0 h 23"/>
                <a:gd name="T59" fmla="*/ 40 w 40"/>
                <a:gd name="T60" fmla="*/ 23 h 2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" h="23">
                  <a:moveTo>
                    <a:pt x="0" y="0"/>
                  </a:moveTo>
                  <a:lnTo>
                    <a:pt x="0" y="1"/>
                  </a:lnTo>
                  <a:lnTo>
                    <a:pt x="3" y="5"/>
                  </a:lnTo>
                  <a:lnTo>
                    <a:pt x="4" y="7"/>
                  </a:lnTo>
                  <a:lnTo>
                    <a:pt x="7" y="9"/>
                  </a:lnTo>
                  <a:lnTo>
                    <a:pt x="10" y="11"/>
                  </a:lnTo>
                  <a:lnTo>
                    <a:pt x="13" y="12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8" y="11"/>
                  </a:lnTo>
                  <a:lnTo>
                    <a:pt x="19" y="11"/>
                  </a:lnTo>
                  <a:lnTo>
                    <a:pt x="24" y="12"/>
                  </a:lnTo>
                  <a:lnTo>
                    <a:pt x="28" y="14"/>
                  </a:lnTo>
                  <a:lnTo>
                    <a:pt x="28" y="16"/>
                  </a:lnTo>
                  <a:lnTo>
                    <a:pt x="28" y="17"/>
                  </a:lnTo>
                  <a:lnTo>
                    <a:pt x="30" y="17"/>
                  </a:lnTo>
                  <a:lnTo>
                    <a:pt x="33" y="17"/>
                  </a:lnTo>
                  <a:lnTo>
                    <a:pt x="37" y="18"/>
                  </a:lnTo>
                  <a:lnTo>
                    <a:pt x="40" y="23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33" name="Freeform 2609"/>
            <p:cNvSpPr>
              <a:spLocks/>
            </p:cNvSpPr>
            <p:nvPr/>
          </p:nvSpPr>
          <p:spPr bwMode="auto">
            <a:xfrm>
              <a:off x="2208" y="2417"/>
              <a:ext cx="570" cy="246"/>
            </a:xfrm>
            <a:custGeom>
              <a:avLst/>
              <a:gdLst>
                <a:gd name="T0" fmla="*/ 0 w 95"/>
                <a:gd name="T1" fmla="*/ 0 h 41"/>
                <a:gd name="T2" fmla="*/ 2147483647 w 95"/>
                <a:gd name="T3" fmla="*/ 2147483647 h 41"/>
                <a:gd name="T4" fmla="*/ 2147483647 w 95"/>
                <a:gd name="T5" fmla="*/ 2147483647 h 41"/>
                <a:gd name="T6" fmla="*/ 2147483647 w 95"/>
                <a:gd name="T7" fmla="*/ 2147483647 h 41"/>
                <a:gd name="T8" fmla="*/ 2147483647 w 95"/>
                <a:gd name="T9" fmla="*/ 2147483647 h 41"/>
                <a:gd name="T10" fmla="*/ 2147483647 w 95"/>
                <a:gd name="T11" fmla="*/ 2147483647 h 41"/>
                <a:gd name="T12" fmla="*/ 2147483647 w 95"/>
                <a:gd name="T13" fmla="*/ 2147483647 h 41"/>
                <a:gd name="T14" fmla="*/ 2147483647 w 95"/>
                <a:gd name="T15" fmla="*/ 2147483647 h 41"/>
                <a:gd name="T16" fmla="*/ 2147483647 w 95"/>
                <a:gd name="T17" fmla="*/ 2147483647 h 41"/>
                <a:gd name="T18" fmla="*/ 2147483647 w 95"/>
                <a:gd name="T19" fmla="*/ 2147483647 h 41"/>
                <a:gd name="T20" fmla="*/ 2147483647 w 95"/>
                <a:gd name="T21" fmla="*/ 2147483647 h 41"/>
                <a:gd name="T22" fmla="*/ 2147483647 w 95"/>
                <a:gd name="T23" fmla="*/ 2147483647 h 41"/>
                <a:gd name="T24" fmla="*/ 2147483647 w 95"/>
                <a:gd name="T25" fmla="*/ 2147483647 h 41"/>
                <a:gd name="T26" fmla="*/ 2147483647 w 95"/>
                <a:gd name="T27" fmla="*/ 2147483647 h 41"/>
                <a:gd name="T28" fmla="*/ 2147483647 w 95"/>
                <a:gd name="T29" fmla="*/ 2147483647 h 41"/>
                <a:gd name="T30" fmla="*/ 2147483647 w 95"/>
                <a:gd name="T31" fmla="*/ 2147483647 h 41"/>
                <a:gd name="T32" fmla="*/ 2147483647 w 95"/>
                <a:gd name="T33" fmla="*/ 2147483647 h 41"/>
                <a:gd name="T34" fmla="*/ 2147483647 w 95"/>
                <a:gd name="T35" fmla="*/ 2147483647 h 41"/>
                <a:gd name="T36" fmla="*/ 2147483647 w 95"/>
                <a:gd name="T37" fmla="*/ 2147483647 h 41"/>
                <a:gd name="T38" fmla="*/ 2147483647 w 95"/>
                <a:gd name="T39" fmla="*/ 2147483647 h 41"/>
                <a:gd name="T40" fmla="*/ 2147483647 w 95"/>
                <a:gd name="T41" fmla="*/ 2147483647 h 41"/>
                <a:gd name="T42" fmla="*/ 2147483647 w 95"/>
                <a:gd name="T43" fmla="*/ 2147483647 h 41"/>
                <a:gd name="T44" fmla="*/ 2147483647 w 95"/>
                <a:gd name="T45" fmla="*/ 2147483647 h 41"/>
                <a:gd name="T46" fmla="*/ 2147483647 w 95"/>
                <a:gd name="T47" fmla="*/ 2147483647 h 41"/>
                <a:gd name="T48" fmla="*/ 2147483647 w 95"/>
                <a:gd name="T49" fmla="*/ 2147483647 h 41"/>
                <a:gd name="T50" fmla="*/ 2147483647 w 95"/>
                <a:gd name="T51" fmla="*/ 2147483647 h 41"/>
                <a:gd name="T52" fmla="*/ 2147483647 w 95"/>
                <a:gd name="T53" fmla="*/ 2147483647 h 41"/>
                <a:gd name="T54" fmla="*/ 2147483647 w 95"/>
                <a:gd name="T55" fmla="*/ 2147483647 h 41"/>
                <a:gd name="T56" fmla="*/ 2147483647 w 95"/>
                <a:gd name="T57" fmla="*/ 2147483647 h 41"/>
                <a:gd name="T58" fmla="*/ 2147483647 w 95"/>
                <a:gd name="T59" fmla="*/ 2147483647 h 41"/>
                <a:gd name="T60" fmla="*/ 2147483647 w 95"/>
                <a:gd name="T61" fmla="*/ 2147483647 h 41"/>
                <a:gd name="T62" fmla="*/ 2147483647 w 95"/>
                <a:gd name="T63" fmla="*/ 2147483647 h 41"/>
                <a:gd name="T64" fmla="*/ 2147483647 w 95"/>
                <a:gd name="T65" fmla="*/ 2147483647 h 41"/>
                <a:gd name="T66" fmla="*/ 2147483647 w 95"/>
                <a:gd name="T67" fmla="*/ 2147483647 h 41"/>
                <a:gd name="T68" fmla="*/ 2147483647 w 95"/>
                <a:gd name="T69" fmla="*/ 2147483647 h 41"/>
                <a:gd name="T70" fmla="*/ 2147483647 w 95"/>
                <a:gd name="T71" fmla="*/ 2147483647 h 41"/>
                <a:gd name="T72" fmla="*/ 2147483647 w 95"/>
                <a:gd name="T73" fmla="*/ 2147483647 h 41"/>
                <a:gd name="T74" fmla="*/ 2147483647 w 95"/>
                <a:gd name="T75" fmla="*/ 2147483647 h 41"/>
                <a:gd name="T76" fmla="*/ 2147483647 w 95"/>
                <a:gd name="T77" fmla="*/ 2147483647 h 41"/>
                <a:gd name="T78" fmla="*/ 2147483647 w 95"/>
                <a:gd name="T79" fmla="*/ 2147483647 h 41"/>
                <a:gd name="T80" fmla="*/ 2147483647 w 95"/>
                <a:gd name="T81" fmla="*/ 2147483647 h 41"/>
                <a:gd name="T82" fmla="*/ 2147483647 w 95"/>
                <a:gd name="T83" fmla="*/ 2147483647 h 4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5"/>
                <a:gd name="T127" fmla="*/ 0 h 41"/>
                <a:gd name="T128" fmla="*/ 95 w 95"/>
                <a:gd name="T129" fmla="*/ 41 h 4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5" h="41">
                  <a:moveTo>
                    <a:pt x="0" y="0"/>
                  </a:moveTo>
                  <a:lnTo>
                    <a:pt x="3" y="1"/>
                  </a:lnTo>
                  <a:lnTo>
                    <a:pt x="5" y="3"/>
                  </a:lnTo>
                  <a:lnTo>
                    <a:pt x="8" y="6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11" y="12"/>
                  </a:lnTo>
                  <a:lnTo>
                    <a:pt x="13" y="13"/>
                  </a:lnTo>
                  <a:lnTo>
                    <a:pt x="15" y="14"/>
                  </a:lnTo>
                  <a:lnTo>
                    <a:pt x="16" y="13"/>
                  </a:lnTo>
                  <a:lnTo>
                    <a:pt x="17" y="13"/>
                  </a:lnTo>
                  <a:lnTo>
                    <a:pt x="19" y="12"/>
                  </a:lnTo>
                  <a:lnTo>
                    <a:pt x="25" y="14"/>
                  </a:lnTo>
                  <a:lnTo>
                    <a:pt x="26" y="16"/>
                  </a:lnTo>
                  <a:lnTo>
                    <a:pt x="26" y="18"/>
                  </a:lnTo>
                  <a:lnTo>
                    <a:pt x="27" y="20"/>
                  </a:lnTo>
                  <a:lnTo>
                    <a:pt x="29" y="22"/>
                  </a:lnTo>
                  <a:lnTo>
                    <a:pt x="32" y="23"/>
                  </a:lnTo>
                  <a:lnTo>
                    <a:pt x="36" y="22"/>
                  </a:lnTo>
                  <a:lnTo>
                    <a:pt x="40" y="22"/>
                  </a:lnTo>
                  <a:lnTo>
                    <a:pt x="43" y="23"/>
                  </a:lnTo>
                  <a:lnTo>
                    <a:pt x="45" y="24"/>
                  </a:lnTo>
                  <a:lnTo>
                    <a:pt x="46" y="26"/>
                  </a:lnTo>
                  <a:lnTo>
                    <a:pt x="49" y="26"/>
                  </a:lnTo>
                  <a:lnTo>
                    <a:pt x="50" y="27"/>
                  </a:lnTo>
                  <a:lnTo>
                    <a:pt x="53" y="28"/>
                  </a:lnTo>
                  <a:lnTo>
                    <a:pt x="56" y="28"/>
                  </a:lnTo>
                  <a:lnTo>
                    <a:pt x="59" y="28"/>
                  </a:lnTo>
                  <a:lnTo>
                    <a:pt x="62" y="29"/>
                  </a:lnTo>
                  <a:lnTo>
                    <a:pt x="65" y="29"/>
                  </a:lnTo>
                  <a:lnTo>
                    <a:pt x="67" y="30"/>
                  </a:lnTo>
                  <a:lnTo>
                    <a:pt x="69" y="32"/>
                  </a:lnTo>
                  <a:lnTo>
                    <a:pt x="69" y="34"/>
                  </a:lnTo>
                  <a:lnTo>
                    <a:pt x="70" y="35"/>
                  </a:lnTo>
                  <a:lnTo>
                    <a:pt x="71" y="37"/>
                  </a:lnTo>
                  <a:lnTo>
                    <a:pt x="77" y="39"/>
                  </a:lnTo>
                  <a:lnTo>
                    <a:pt x="80" y="40"/>
                  </a:lnTo>
                  <a:lnTo>
                    <a:pt x="83" y="40"/>
                  </a:lnTo>
                  <a:lnTo>
                    <a:pt x="89" y="39"/>
                  </a:lnTo>
                  <a:lnTo>
                    <a:pt x="92" y="39"/>
                  </a:lnTo>
                  <a:lnTo>
                    <a:pt x="95" y="40"/>
                  </a:lnTo>
                  <a:lnTo>
                    <a:pt x="94" y="41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34" name="Freeform 2610"/>
            <p:cNvSpPr>
              <a:spLocks/>
            </p:cNvSpPr>
            <p:nvPr/>
          </p:nvSpPr>
          <p:spPr bwMode="auto">
            <a:xfrm>
              <a:off x="2166" y="2477"/>
              <a:ext cx="102" cy="84"/>
            </a:xfrm>
            <a:custGeom>
              <a:avLst/>
              <a:gdLst>
                <a:gd name="T0" fmla="*/ 0 w 17"/>
                <a:gd name="T1" fmla="*/ 0 h 14"/>
                <a:gd name="T2" fmla="*/ 2147483647 w 17"/>
                <a:gd name="T3" fmla="*/ 2147483647 h 14"/>
                <a:gd name="T4" fmla="*/ 2147483647 w 17"/>
                <a:gd name="T5" fmla="*/ 2147483647 h 14"/>
                <a:gd name="T6" fmla="*/ 2147483647 w 17"/>
                <a:gd name="T7" fmla="*/ 2147483647 h 14"/>
                <a:gd name="T8" fmla="*/ 2147483647 w 17"/>
                <a:gd name="T9" fmla="*/ 2147483647 h 14"/>
                <a:gd name="T10" fmla="*/ 2147483647 w 17"/>
                <a:gd name="T11" fmla="*/ 2147483647 h 14"/>
                <a:gd name="T12" fmla="*/ 2147483647 w 17"/>
                <a:gd name="T13" fmla="*/ 2147483647 h 14"/>
                <a:gd name="T14" fmla="*/ 2147483647 w 17"/>
                <a:gd name="T15" fmla="*/ 2147483647 h 14"/>
                <a:gd name="T16" fmla="*/ 2147483647 w 17"/>
                <a:gd name="T17" fmla="*/ 2147483647 h 14"/>
                <a:gd name="T18" fmla="*/ 2147483647 w 17"/>
                <a:gd name="T19" fmla="*/ 2147483647 h 14"/>
                <a:gd name="T20" fmla="*/ 2147483647 w 17"/>
                <a:gd name="T21" fmla="*/ 2147483647 h 14"/>
                <a:gd name="T22" fmla="*/ 2147483647 w 17"/>
                <a:gd name="T23" fmla="*/ 2147483647 h 14"/>
                <a:gd name="T24" fmla="*/ 2147483647 w 17"/>
                <a:gd name="T25" fmla="*/ 2147483647 h 14"/>
                <a:gd name="T26" fmla="*/ 2147483647 w 17"/>
                <a:gd name="T27" fmla="*/ 2147483647 h 14"/>
                <a:gd name="T28" fmla="*/ 2147483647 w 17"/>
                <a:gd name="T29" fmla="*/ 2147483647 h 14"/>
                <a:gd name="T30" fmla="*/ 2147483647 w 17"/>
                <a:gd name="T31" fmla="*/ 2147483647 h 14"/>
                <a:gd name="T32" fmla="*/ 2147483647 w 17"/>
                <a:gd name="T33" fmla="*/ 2147483647 h 14"/>
                <a:gd name="T34" fmla="*/ 2147483647 w 17"/>
                <a:gd name="T35" fmla="*/ 2147483647 h 14"/>
                <a:gd name="T36" fmla="*/ 2147483647 w 17"/>
                <a:gd name="T37" fmla="*/ 2147483647 h 1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"/>
                <a:gd name="T58" fmla="*/ 0 h 14"/>
                <a:gd name="T59" fmla="*/ 17 w 17"/>
                <a:gd name="T60" fmla="*/ 14 h 1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" h="14">
                  <a:moveTo>
                    <a:pt x="0" y="0"/>
                  </a:moveTo>
                  <a:lnTo>
                    <a:pt x="2" y="2"/>
                  </a:lnTo>
                  <a:lnTo>
                    <a:pt x="3" y="4"/>
                  </a:lnTo>
                  <a:lnTo>
                    <a:pt x="6" y="5"/>
                  </a:lnTo>
                  <a:lnTo>
                    <a:pt x="7" y="5"/>
                  </a:lnTo>
                  <a:lnTo>
                    <a:pt x="8" y="4"/>
                  </a:lnTo>
                  <a:lnTo>
                    <a:pt x="10" y="3"/>
                  </a:lnTo>
                  <a:lnTo>
                    <a:pt x="9" y="5"/>
                  </a:lnTo>
                  <a:lnTo>
                    <a:pt x="9" y="6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3" y="8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3" y="13"/>
                  </a:lnTo>
                  <a:lnTo>
                    <a:pt x="14" y="14"/>
                  </a:lnTo>
                  <a:lnTo>
                    <a:pt x="16" y="14"/>
                  </a:lnTo>
                  <a:lnTo>
                    <a:pt x="17" y="13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35" name="Freeform 2611"/>
            <p:cNvSpPr>
              <a:spLocks/>
            </p:cNvSpPr>
            <p:nvPr/>
          </p:nvSpPr>
          <p:spPr bwMode="auto">
            <a:xfrm>
              <a:off x="2352" y="2561"/>
              <a:ext cx="90" cy="72"/>
            </a:xfrm>
            <a:custGeom>
              <a:avLst/>
              <a:gdLst>
                <a:gd name="T0" fmla="*/ 0 w 15"/>
                <a:gd name="T1" fmla="*/ 0 h 12"/>
                <a:gd name="T2" fmla="*/ 0 w 15"/>
                <a:gd name="T3" fmla="*/ 2147483647 h 12"/>
                <a:gd name="T4" fmla="*/ 0 w 15"/>
                <a:gd name="T5" fmla="*/ 2147483647 h 12"/>
                <a:gd name="T6" fmla="*/ 2147483647 w 15"/>
                <a:gd name="T7" fmla="*/ 2147483647 h 12"/>
                <a:gd name="T8" fmla="*/ 2147483647 w 15"/>
                <a:gd name="T9" fmla="*/ 2147483647 h 12"/>
                <a:gd name="T10" fmla="*/ 2147483647 w 15"/>
                <a:gd name="T11" fmla="*/ 2147483647 h 12"/>
                <a:gd name="T12" fmla="*/ 2147483647 w 15"/>
                <a:gd name="T13" fmla="*/ 2147483647 h 12"/>
                <a:gd name="T14" fmla="*/ 2147483647 w 15"/>
                <a:gd name="T15" fmla="*/ 2147483647 h 12"/>
                <a:gd name="T16" fmla="*/ 2147483647 w 15"/>
                <a:gd name="T17" fmla="*/ 2147483647 h 12"/>
                <a:gd name="T18" fmla="*/ 2147483647 w 15"/>
                <a:gd name="T19" fmla="*/ 2147483647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12"/>
                <a:gd name="T32" fmla="*/ 15 w 15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12">
                  <a:moveTo>
                    <a:pt x="0" y="0"/>
                  </a:moveTo>
                  <a:lnTo>
                    <a:pt x="0" y="3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10"/>
                  </a:lnTo>
                  <a:lnTo>
                    <a:pt x="5" y="11"/>
                  </a:lnTo>
                  <a:lnTo>
                    <a:pt x="7" y="12"/>
                  </a:lnTo>
                  <a:lnTo>
                    <a:pt x="11" y="12"/>
                  </a:lnTo>
                  <a:lnTo>
                    <a:pt x="14" y="12"/>
                  </a:lnTo>
                  <a:lnTo>
                    <a:pt x="15" y="11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36" name="Freeform 2612"/>
            <p:cNvSpPr>
              <a:spLocks/>
            </p:cNvSpPr>
            <p:nvPr/>
          </p:nvSpPr>
          <p:spPr bwMode="auto">
            <a:xfrm>
              <a:off x="2514" y="2627"/>
              <a:ext cx="120" cy="84"/>
            </a:xfrm>
            <a:custGeom>
              <a:avLst/>
              <a:gdLst>
                <a:gd name="T0" fmla="*/ 0 w 20"/>
                <a:gd name="T1" fmla="*/ 0 h 14"/>
                <a:gd name="T2" fmla="*/ 0 w 20"/>
                <a:gd name="T3" fmla="*/ 2147483647 h 14"/>
                <a:gd name="T4" fmla="*/ 0 w 20"/>
                <a:gd name="T5" fmla="*/ 2147483647 h 14"/>
                <a:gd name="T6" fmla="*/ 2147483647 w 20"/>
                <a:gd name="T7" fmla="*/ 2147483647 h 14"/>
                <a:gd name="T8" fmla="*/ 2147483647 w 20"/>
                <a:gd name="T9" fmla="*/ 2147483647 h 14"/>
                <a:gd name="T10" fmla="*/ 2147483647 w 20"/>
                <a:gd name="T11" fmla="*/ 2147483647 h 14"/>
                <a:gd name="T12" fmla="*/ 2147483647 w 20"/>
                <a:gd name="T13" fmla="*/ 2147483647 h 14"/>
                <a:gd name="T14" fmla="*/ 2147483647 w 20"/>
                <a:gd name="T15" fmla="*/ 2147483647 h 14"/>
                <a:gd name="T16" fmla="*/ 2147483647 w 20"/>
                <a:gd name="T17" fmla="*/ 2147483647 h 14"/>
                <a:gd name="T18" fmla="*/ 2147483647 w 20"/>
                <a:gd name="T19" fmla="*/ 2147483647 h 14"/>
                <a:gd name="T20" fmla="*/ 2147483647 w 20"/>
                <a:gd name="T21" fmla="*/ 2147483647 h 14"/>
                <a:gd name="T22" fmla="*/ 2147483647 w 20"/>
                <a:gd name="T23" fmla="*/ 2147483647 h 14"/>
                <a:gd name="T24" fmla="*/ 2147483647 w 20"/>
                <a:gd name="T25" fmla="*/ 2147483647 h 14"/>
                <a:gd name="T26" fmla="*/ 2147483647 w 20"/>
                <a:gd name="T27" fmla="*/ 2147483647 h 14"/>
                <a:gd name="T28" fmla="*/ 2147483647 w 20"/>
                <a:gd name="T29" fmla="*/ 2147483647 h 14"/>
                <a:gd name="T30" fmla="*/ 2147483647 w 20"/>
                <a:gd name="T31" fmla="*/ 2147483647 h 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"/>
                <a:gd name="T49" fmla="*/ 0 h 14"/>
                <a:gd name="T50" fmla="*/ 20 w 20"/>
                <a:gd name="T51" fmla="*/ 14 h 1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" h="14">
                  <a:moveTo>
                    <a:pt x="0" y="0"/>
                  </a:moveTo>
                  <a:lnTo>
                    <a:pt x="0" y="1"/>
                  </a:lnTo>
                  <a:lnTo>
                    <a:pt x="0" y="3"/>
                  </a:lnTo>
                  <a:lnTo>
                    <a:pt x="1" y="5"/>
                  </a:lnTo>
                  <a:lnTo>
                    <a:pt x="3" y="8"/>
                  </a:lnTo>
                  <a:lnTo>
                    <a:pt x="7" y="8"/>
                  </a:lnTo>
                  <a:lnTo>
                    <a:pt x="11" y="7"/>
                  </a:lnTo>
                  <a:lnTo>
                    <a:pt x="13" y="6"/>
                  </a:lnTo>
                  <a:lnTo>
                    <a:pt x="13" y="8"/>
                  </a:lnTo>
                  <a:lnTo>
                    <a:pt x="13" y="9"/>
                  </a:lnTo>
                  <a:lnTo>
                    <a:pt x="13" y="11"/>
                  </a:lnTo>
                  <a:lnTo>
                    <a:pt x="13" y="12"/>
                  </a:lnTo>
                  <a:lnTo>
                    <a:pt x="16" y="14"/>
                  </a:lnTo>
                  <a:lnTo>
                    <a:pt x="19" y="14"/>
                  </a:lnTo>
                  <a:lnTo>
                    <a:pt x="20" y="13"/>
                  </a:lnTo>
                  <a:lnTo>
                    <a:pt x="20" y="12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37" name="Freeform 2613"/>
            <p:cNvSpPr>
              <a:spLocks/>
            </p:cNvSpPr>
            <p:nvPr/>
          </p:nvSpPr>
          <p:spPr bwMode="auto">
            <a:xfrm>
              <a:off x="2580" y="2237"/>
              <a:ext cx="102" cy="114"/>
            </a:xfrm>
            <a:custGeom>
              <a:avLst/>
              <a:gdLst>
                <a:gd name="T0" fmla="*/ 0 w 17"/>
                <a:gd name="T1" fmla="*/ 0 h 19"/>
                <a:gd name="T2" fmla="*/ 2147483647 w 17"/>
                <a:gd name="T3" fmla="*/ 2147483647 h 19"/>
                <a:gd name="T4" fmla="*/ 2147483647 w 17"/>
                <a:gd name="T5" fmla="*/ 2147483647 h 19"/>
                <a:gd name="T6" fmla="*/ 2147483647 w 17"/>
                <a:gd name="T7" fmla="*/ 2147483647 h 19"/>
                <a:gd name="T8" fmla="*/ 2147483647 w 17"/>
                <a:gd name="T9" fmla="*/ 2147483647 h 19"/>
                <a:gd name="T10" fmla="*/ 2147483647 w 17"/>
                <a:gd name="T11" fmla="*/ 2147483647 h 19"/>
                <a:gd name="T12" fmla="*/ 2147483647 w 17"/>
                <a:gd name="T13" fmla="*/ 2147483647 h 19"/>
                <a:gd name="T14" fmla="*/ 2147483647 w 17"/>
                <a:gd name="T15" fmla="*/ 2147483647 h 19"/>
                <a:gd name="T16" fmla="*/ 0 w 17"/>
                <a:gd name="T17" fmla="*/ 2147483647 h 19"/>
                <a:gd name="T18" fmla="*/ 2147483647 w 17"/>
                <a:gd name="T19" fmla="*/ 2147483647 h 19"/>
                <a:gd name="T20" fmla="*/ 2147483647 w 17"/>
                <a:gd name="T21" fmla="*/ 2147483647 h 19"/>
                <a:gd name="T22" fmla="*/ 2147483647 w 17"/>
                <a:gd name="T23" fmla="*/ 2147483647 h 19"/>
                <a:gd name="T24" fmla="*/ 2147483647 w 17"/>
                <a:gd name="T25" fmla="*/ 2147483647 h 19"/>
                <a:gd name="T26" fmla="*/ 2147483647 w 17"/>
                <a:gd name="T27" fmla="*/ 2147483647 h 19"/>
                <a:gd name="T28" fmla="*/ 2147483647 w 17"/>
                <a:gd name="T29" fmla="*/ 2147483647 h 19"/>
                <a:gd name="T30" fmla="*/ 2147483647 w 17"/>
                <a:gd name="T31" fmla="*/ 2147483647 h 19"/>
                <a:gd name="T32" fmla="*/ 2147483647 w 17"/>
                <a:gd name="T33" fmla="*/ 2147483647 h 19"/>
                <a:gd name="T34" fmla="*/ 2147483647 w 17"/>
                <a:gd name="T35" fmla="*/ 2147483647 h 1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"/>
                <a:gd name="T55" fmla="*/ 0 h 19"/>
                <a:gd name="T56" fmla="*/ 17 w 17"/>
                <a:gd name="T57" fmla="*/ 19 h 1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" h="19">
                  <a:moveTo>
                    <a:pt x="0" y="0"/>
                  </a:moveTo>
                  <a:lnTo>
                    <a:pt x="2" y="1"/>
                  </a:lnTo>
                  <a:lnTo>
                    <a:pt x="5" y="3"/>
                  </a:lnTo>
                  <a:lnTo>
                    <a:pt x="7" y="4"/>
                  </a:lnTo>
                  <a:lnTo>
                    <a:pt x="8" y="6"/>
                  </a:lnTo>
                  <a:lnTo>
                    <a:pt x="7" y="8"/>
                  </a:lnTo>
                  <a:lnTo>
                    <a:pt x="4" y="11"/>
                  </a:lnTo>
                  <a:lnTo>
                    <a:pt x="1" y="13"/>
                  </a:lnTo>
                  <a:lnTo>
                    <a:pt x="0" y="15"/>
                  </a:lnTo>
                  <a:lnTo>
                    <a:pt x="1" y="17"/>
                  </a:lnTo>
                  <a:lnTo>
                    <a:pt x="3" y="19"/>
                  </a:lnTo>
                  <a:lnTo>
                    <a:pt x="5" y="19"/>
                  </a:lnTo>
                  <a:lnTo>
                    <a:pt x="9" y="19"/>
                  </a:lnTo>
                  <a:lnTo>
                    <a:pt x="11" y="19"/>
                  </a:lnTo>
                  <a:lnTo>
                    <a:pt x="12" y="17"/>
                  </a:lnTo>
                  <a:lnTo>
                    <a:pt x="14" y="14"/>
                  </a:lnTo>
                  <a:lnTo>
                    <a:pt x="16" y="12"/>
                  </a:lnTo>
                  <a:lnTo>
                    <a:pt x="17" y="10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38" name="Freeform 2614"/>
            <p:cNvSpPr>
              <a:spLocks/>
            </p:cNvSpPr>
            <p:nvPr/>
          </p:nvSpPr>
          <p:spPr bwMode="auto">
            <a:xfrm>
              <a:off x="2724" y="2327"/>
              <a:ext cx="102" cy="72"/>
            </a:xfrm>
            <a:custGeom>
              <a:avLst/>
              <a:gdLst>
                <a:gd name="T0" fmla="*/ 0 w 17"/>
                <a:gd name="T1" fmla="*/ 0 h 12"/>
                <a:gd name="T2" fmla="*/ 2147483647 w 17"/>
                <a:gd name="T3" fmla="*/ 0 h 12"/>
                <a:gd name="T4" fmla="*/ 2147483647 w 17"/>
                <a:gd name="T5" fmla="*/ 0 h 12"/>
                <a:gd name="T6" fmla="*/ 2147483647 w 17"/>
                <a:gd name="T7" fmla="*/ 0 h 12"/>
                <a:gd name="T8" fmla="*/ 2147483647 w 17"/>
                <a:gd name="T9" fmla="*/ 2147483647 h 12"/>
                <a:gd name="T10" fmla="*/ 2147483647 w 17"/>
                <a:gd name="T11" fmla="*/ 2147483647 h 12"/>
                <a:gd name="T12" fmla="*/ 2147483647 w 17"/>
                <a:gd name="T13" fmla="*/ 2147483647 h 12"/>
                <a:gd name="T14" fmla="*/ 2147483647 w 17"/>
                <a:gd name="T15" fmla="*/ 2147483647 h 12"/>
                <a:gd name="T16" fmla="*/ 2147483647 w 17"/>
                <a:gd name="T17" fmla="*/ 2147483647 h 12"/>
                <a:gd name="T18" fmla="*/ 2147483647 w 17"/>
                <a:gd name="T19" fmla="*/ 2147483647 h 12"/>
                <a:gd name="T20" fmla="*/ 2147483647 w 17"/>
                <a:gd name="T21" fmla="*/ 2147483647 h 12"/>
                <a:gd name="T22" fmla="*/ 2147483647 w 17"/>
                <a:gd name="T23" fmla="*/ 2147483647 h 12"/>
                <a:gd name="T24" fmla="*/ 2147483647 w 17"/>
                <a:gd name="T25" fmla="*/ 2147483647 h 12"/>
                <a:gd name="T26" fmla="*/ 2147483647 w 17"/>
                <a:gd name="T27" fmla="*/ 2147483647 h 12"/>
                <a:gd name="T28" fmla="*/ 2147483647 w 17"/>
                <a:gd name="T29" fmla="*/ 2147483647 h 12"/>
                <a:gd name="T30" fmla="*/ 2147483647 w 17"/>
                <a:gd name="T31" fmla="*/ 2147483647 h 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7"/>
                <a:gd name="T49" fmla="*/ 0 h 12"/>
                <a:gd name="T50" fmla="*/ 17 w 17"/>
                <a:gd name="T51" fmla="*/ 12 h 1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7" h="12">
                  <a:moveTo>
                    <a:pt x="0" y="0"/>
                  </a:moveTo>
                  <a:lnTo>
                    <a:pt x="1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10" y="2"/>
                  </a:lnTo>
                  <a:lnTo>
                    <a:pt x="9" y="3"/>
                  </a:lnTo>
                  <a:lnTo>
                    <a:pt x="8" y="5"/>
                  </a:lnTo>
                  <a:lnTo>
                    <a:pt x="7" y="6"/>
                  </a:lnTo>
                  <a:lnTo>
                    <a:pt x="6" y="8"/>
                  </a:lnTo>
                  <a:lnTo>
                    <a:pt x="8" y="9"/>
                  </a:lnTo>
                  <a:lnTo>
                    <a:pt x="12" y="9"/>
                  </a:lnTo>
                  <a:lnTo>
                    <a:pt x="15" y="7"/>
                  </a:lnTo>
                  <a:lnTo>
                    <a:pt x="16" y="6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7" y="12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39" name="Freeform 2615"/>
            <p:cNvSpPr>
              <a:spLocks/>
            </p:cNvSpPr>
            <p:nvPr/>
          </p:nvSpPr>
          <p:spPr bwMode="auto">
            <a:xfrm>
              <a:off x="2832" y="2405"/>
              <a:ext cx="96" cy="24"/>
            </a:xfrm>
            <a:custGeom>
              <a:avLst/>
              <a:gdLst>
                <a:gd name="T0" fmla="*/ 0 w 16"/>
                <a:gd name="T1" fmla="*/ 2147483647 h 4"/>
                <a:gd name="T2" fmla="*/ 2147483647 w 16"/>
                <a:gd name="T3" fmla="*/ 2147483647 h 4"/>
                <a:gd name="T4" fmla="*/ 2147483647 w 16"/>
                <a:gd name="T5" fmla="*/ 2147483647 h 4"/>
                <a:gd name="T6" fmla="*/ 2147483647 w 16"/>
                <a:gd name="T7" fmla="*/ 2147483647 h 4"/>
                <a:gd name="T8" fmla="*/ 2147483647 w 16"/>
                <a:gd name="T9" fmla="*/ 0 h 4"/>
                <a:gd name="T10" fmla="*/ 2147483647 w 16"/>
                <a:gd name="T11" fmla="*/ 0 h 4"/>
                <a:gd name="T12" fmla="*/ 2147483647 w 16"/>
                <a:gd name="T13" fmla="*/ 2147483647 h 4"/>
                <a:gd name="T14" fmla="*/ 2147483647 w 16"/>
                <a:gd name="T15" fmla="*/ 2147483647 h 4"/>
                <a:gd name="T16" fmla="*/ 2147483647 w 16"/>
                <a:gd name="T17" fmla="*/ 2147483647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4"/>
                <a:gd name="T29" fmla="*/ 16 w 16"/>
                <a:gd name="T30" fmla="*/ 4 h 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4">
                  <a:moveTo>
                    <a:pt x="0" y="4"/>
                  </a:moveTo>
                  <a:lnTo>
                    <a:pt x="2" y="2"/>
                  </a:lnTo>
                  <a:lnTo>
                    <a:pt x="4" y="2"/>
                  </a:lnTo>
                  <a:lnTo>
                    <a:pt x="7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6" y="2"/>
                  </a:lnTo>
                  <a:lnTo>
                    <a:pt x="16" y="3"/>
                  </a:lnTo>
                  <a:lnTo>
                    <a:pt x="15" y="4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40" name="Freeform 2616"/>
            <p:cNvSpPr>
              <a:spLocks/>
            </p:cNvSpPr>
            <p:nvPr/>
          </p:nvSpPr>
          <p:spPr bwMode="auto">
            <a:xfrm>
              <a:off x="2976" y="2435"/>
              <a:ext cx="102" cy="72"/>
            </a:xfrm>
            <a:custGeom>
              <a:avLst/>
              <a:gdLst>
                <a:gd name="T0" fmla="*/ 0 w 17"/>
                <a:gd name="T1" fmla="*/ 0 h 12"/>
                <a:gd name="T2" fmla="*/ 0 w 17"/>
                <a:gd name="T3" fmla="*/ 2147483647 h 12"/>
                <a:gd name="T4" fmla="*/ 0 w 17"/>
                <a:gd name="T5" fmla="*/ 2147483647 h 12"/>
                <a:gd name="T6" fmla="*/ 0 w 17"/>
                <a:gd name="T7" fmla="*/ 2147483647 h 12"/>
                <a:gd name="T8" fmla="*/ 2147483647 w 17"/>
                <a:gd name="T9" fmla="*/ 2147483647 h 12"/>
                <a:gd name="T10" fmla="*/ 2147483647 w 17"/>
                <a:gd name="T11" fmla="*/ 2147483647 h 12"/>
                <a:gd name="T12" fmla="*/ 2147483647 w 17"/>
                <a:gd name="T13" fmla="*/ 2147483647 h 12"/>
                <a:gd name="T14" fmla="*/ 2147483647 w 17"/>
                <a:gd name="T15" fmla="*/ 2147483647 h 12"/>
                <a:gd name="T16" fmla="*/ 2147483647 w 17"/>
                <a:gd name="T17" fmla="*/ 2147483647 h 12"/>
                <a:gd name="T18" fmla="*/ 2147483647 w 17"/>
                <a:gd name="T19" fmla="*/ 2147483647 h 12"/>
                <a:gd name="T20" fmla="*/ 2147483647 w 17"/>
                <a:gd name="T21" fmla="*/ 2147483647 h 12"/>
                <a:gd name="T22" fmla="*/ 2147483647 w 17"/>
                <a:gd name="T23" fmla="*/ 2147483647 h 12"/>
                <a:gd name="T24" fmla="*/ 2147483647 w 17"/>
                <a:gd name="T25" fmla="*/ 2147483647 h 12"/>
                <a:gd name="T26" fmla="*/ 2147483647 w 17"/>
                <a:gd name="T27" fmla="*/ 2147483647 h 12"/>
                <a:gd name="T28" fmla="*/ 2147483647 w 17"/>
                <a:gd name="T29" fmla="*/ 2147483647 h 12"/>
                <a:gd name="T30" fmla="*/ 2147483647 w 17"/>
                <a:gd name="T31" fmla="*/ 2147483647 h 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7"/>
                <a:gd name="T49" fmla="*/ 0 h 12"/>
                <a:gd name="T50" fmla="*/ 17 w 17"/>
                <a:gd name="T51" fmla="*/ 12 h 1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7" h="12">
                  <a:moveTo>
                    <a:pt x="0" y="0"/>
                  </a:moveTo>
                  <a:lnTo>
                    <a:pt x="0" y="1"/>
                  </a:lnTo>
                  <a:lnTo>
                    <a:pt x="2" y="2"/>
                  </a:lnTo>
                  <a:lnTo>
                    <a:pt x="4" y="1"/>
                  </a:lnTo>
                  <a:lnTo>
                    <a:pt x="6" y="1"/>
                  </a:lnTo>
                  <a:lnTo>
                    <a:pt x="7" y="2"/>
                  </a:lnTo>
                  <a:lnTo>
                    <a:pt x="8" y="4"/>
                  </a:lnTo>
                  <a:lnTo>
                    <a:pt x="7" y="5"/>
                  </a:lnTo>
                  <a:lnTo>
                    <a:pt x="7" y="7"/>
                  </a:lnTo>
                  <a:lnTo>
                    <a:pt x="8" y="11"/>
                  </a:lnTo>
                  <a:lnTo>
                    <a:pt x="10" y="12"/>
                  </a:lnTo>
                  <a:lnTo>
                    <a:pt x="12" y="11"/>
                  </a:lnTo>
                  <a:lnTo>
                    <a:pt x="14" y="9"/>
                  </a:lnTo>
                  <a:lnTo>
                    <a:pt x="17" y="6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41" name="Freeform 2617"/>
            <p:cNvSpPr>
              <a:spLocks/>
            </p:cNvSpPr>
            <p:nvPr/>
          </p:nvSpPr>
          <p:spPr bwMode="auto">
            <a:xfrm>
              <a:off x="2454" y="2645"/>
              <a:ext cx="54" cy="30"/>
            </a:xfrm>
            <a:custGeom>
              <a:avLst/>
              <a:gdLst>
                <a:gd name="T0" fmla="*/ 0 w 9"/>
                <a:gd name="T1" fmla="*/ 0 h 5"/>
                <a:gd name="T2" fmla="*/ 2147483647 w 9"/>
                <a:gd name="T3" fmla="*/ 0 h 5"/>
                <a:gd name="T4" fmla="*/ 2147483647 w 9"/>
                <a:gd name="T5" fmla="*/ 0 h 5"/>
                <a:gd name="T6" fmla="*/ 2147483647 w 9"/>
                <a:gd name="T7" fmla="*/ 2147483647 h 5"/>
                <a:gd name="T8" fmla="*/ 2147483647 w 9"/>
                <a:gd name="T9" fmla="*/ 2147483647 h 5"/>
                <a:gd name="T10" fmla="*/ 2147483647 w 9"/>
                <a:gd name="T11" fmla="*/ 2147483647 h 5"/>
                <a:gd name="T12" fmla="*/ 2147483647 w 9"/>
                <a:gd name="T13" fmla="*/ 2147483647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5"/>
                <a:gd name="T23" fmla="*/ 9 w 9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5">
                  <a:moveTo>
                    <a:pt x="0" y="0"/>
                  </a:moveTo>
                  <a:lnTo>
                    <a:pt x="4" y="0"/>
                  </a:lnTo>
                  <a:lnTo>
                    <a:pt x="7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6" y="3"/>
                  </a:lnTo>
                  <a:lnTo>
                    <a:pt x="3" y="5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42" name="Freeform 2618"/>
            <p:cNvSpPr>
              <a:spLocks/>
            </p:cNvSpPr>
            <p:nvPr/>
          </p:nvSpPr>
          <p:spPr bwMode="auto">
            <a:xfrm>
              <a:off x="2100" y="2471"/>
              <a:ext cx="54" cy="60"/>
            </a:xfrm>
            <a:custGeom>
              <a:avLst/>
              <a:gdLst>
                <a:gd name="T0" fmla="*/ 2147483647 w 9"/>
                <a:gd name="T1" fmla="*/ 0 h 10"/>
                <a:gd name="T2" fmla="*/ 0 w 9"/>
                <a:gd name="T3" fmla="*/ 2147483647 h 10"/>
                <a:gd name="T4" fmla="*/ 0 w 9"/>
                <a:gd name="T5" fmla="*/ 2147483647 h 10"/>
                <a:gd name="T6" fmla="*/ 2147483647 w 9"/>
                <a:gd name="T7" fmla="*/ 2147483647 h 10"/>
                <a:gd name="T8" fmla="*/ 2147483647 w 9"/>
                <a:gd name="T9" fmla="*/ 2147483647 h 10"/>
                <a:gd name="T10" fmla="*/ 2147483647 w 9"/>
                <a:gd name="T11" fmla="*/ 2147483647 h 10"/>
                <a:gd name="T12" fmla="*/ 2147483647 w 9"/>
                <a:gd name="T13" fmla="*/ 2147483647 h 10"/>
                <a:gd name="T14" fmla="*/ 2147483647 w 9"/>
                <a:gd name="T15" fmla="*/ 2147483647 h 10"/>
                <a:gd name="T16" fmla="*/ 2147483647 w 9"/>
                <a:gd name="T17" fmla="*/ 2147483647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10"/>
                <a:gd name="T29" fmla="*/ 9 w 9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10">
                  <a:moveTo>
                    <a:pt x="1" y="0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1" y="6"/>
                  </a:lnTo>
                  <a:lnTo>
                    <a:pt x="4" y="9"/>
                  </a:lnTo>
                  <a:lnTo>
                    <a:pt x="6" y="10"/>
                  </a:lnTo>
                  <a:lnTo>
                    <a:pt x="8" y="9"/>
                  </a:lnTo>
                  <a:lnTo>
                    <a:pt x="9" y="7"/>
                  </a:lnTo>
                  <a:lnTo>
                    <a:pt x="9" y="5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43" name="Freeform 2619"/>
            <p:cNvSpPr>
              <a:spLocks/>
            </p:cNvSpPr>
            <p:nvPr/>
          </p:nvSpPr>
          <p:spPr bwMode="auto">
            <a:xfrm>
              <a:off x="2148" y="2441"/>
              <a:ext cx="66" cy="24"/>
            </a:xfrm>
            <a:custGeom>
              <a:avLst/>
              <a:gdLst>
                <a:gd name="T0" fmla="*/ 0 w 11"/>
                <a:gd name="T1" fmla="*/ 2147483647 h 4"/>
                <a:gd name="T2" fmla="*/ 2147483647 w 11"/>
                <a:gd name="T3" fmla="*/ 2147483647 h 4"/>
                <a:gd name="T4" fmla="*/ 2147483647 w 11"/>
                <a:gd name="T5" fmla="*/ 2147483647 h 4"/>
                <a:gd name="T6" fmla="*/ 2147483647 w 11"/>
                <a:gd name="T7" fmla="*/ 0 h 4"/>
                <a:gd name="T8" fmla="*/ 2147483647 w 11"/>
                <a:gd name="T9" fmla="*/ 0 h 4"/>
                <a:gd name="T10" fmla="*/ 2147483647 w 11"/>
                <a:gd name="T11" fmla="*/ 0 h 4"/>
                <a:gd name="T12" fmla="*/ 2147483647 w 11"/>
                <a:gd name="T13" fmla="*/ 2147483647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4"/>
                <a:gd name="T23" fmla="*/ 11 w 11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4">
                  <a:moveTo>
                    <a:pt x="0" y="4"/>
                  </a:moveTo>
                  <a:lnTo>
                    <a:pt x="2" y="2"/>
                  </a:lnTo>
                  <a:lnTo>
                    <a:pt x="4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1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44" name="Freeform 2620"/>
            <p:cNvSpPr>
              <a:spLocks/>
            </p:cNvSpPr>
            <p:nvPr/>
          </p:nvSpPr>
          <p:spPr bwMode="auto">
            <a:xfrm>
              <a:off x="2514" y="2225"/>
              <a:ext cx="54" cy="48"/>
            </a:xfrm>
            <a:custGeom>
              <a:avLst/>
              <a:gdLst>
                <a:gd name="T0" fmla="*/ 2147483647 w 9"/>
                <a:gd name="T1" fmla="*/ 0 h 8"/>
                <a:gd name="T2" fmla="*/ 2147483647 w 9"/>
                <a:gd name="T3" fmla="*/ 2147483647 h 8"/>
                <a:gd name="T4" fmla="*/ 0 w 9"/>
                <a:gd name="T5" fmla="*/ 2147483647 h 8"/>
                <a:gd name="T6" fmla="*/ 0 w 9"/>
                <a:gd name="T7" fmla="*/ 2147483647 h 8"/>
                <a:gd name="T8" fmla="*/ 2147483647 w 9"/>
                <a:gd name="T9" fmla="*/ 2147483647 h 8"/>
                <a:gd name="T10" fmla="*/ 2147483647 w 9"/>
                <a:gd name="T11" fmla="*/ 2147483647 h 8"/>
                <a:gd name="T12" fmla="*/ 2147483647 w 9"/>
                <a:gd name="T13" fmla="*/ 2147483647 h 8"/>
                <a:gd name="T14" fmla="*/ 2147483647 w 9"/>
                <a:gd name="T15" fmla="*/ 2147483647 h 8"/>
                <a:gd name="T16" fmla="*/ 2147483647 w 9"/>
                <a:gd name="T17" fmla="*/ 2147483647 h 8"/>
                <a:gd name="T18" fmla="*/ 2147483647 w 9"/>
                <a:gd name="T19" fmla="*/ 2147483647 h 8"/>
                <a:gd name="T20" fmla="*/ 2147483647 w 9"/>
                <a:gd name="T21" fmla="*/ 2147483647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"/>
                <a:gd name="T34" fmla="*/ 0 h 8"/>
                <a:gd name="T35" fmla="*/ 9 w 9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" h="8">
                  <a:moveTo>
                    <a:pt x="2" y="0"/>
                  </a:moveTo>
                  <a:lnTo>
                    <a:pt x="1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7"/>
                  </a:lnTo>
                  <a:lnTo>
                    <a:pt x="8" y="5"/>
                  </a:lnTo>
                  <a:lnTo>
                    <a:pt x="9" y="3"/>
                  </a:lnTo>
                  <a:lnTo>
                    <a:pt x="9" y="2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45" name="Freeform 2621"/>
            <p:cNvSpPr>
              <a:spLocks/>
            </p:cNvSpPr>
            <p:nvPr/>
          </p:nvSpPr>
          <p:spPr bwMode="auto">
            <a:xfrm>
              <a:off x="2298" y="2525"/>
              <a:ext cx="18" cy="48"/>
            </a:xfrm>
            <a:custGeom>
              <a:avLst/>
              <a:gdLst>
                <a:gd name="T0" fmla="*/ 0 w 3"/>
                <a:gd name="T1" fmla="*/ 0 h 8"/>
                <a:gd name="T2" fmla="*/ 2147483647 w 3"/>
                <a:gd name="T3" fmla="*/ 2147483647 h 8"/>
                <a:gd name="T4" fmla="*/ 2147483647 w 3"/>
                <a:gd name="T5" fmla="*/ 2147483647 h 8"/>
                <a:gd name="T6" fmla="*/ 2147483647 w 3"/>
                <a:gd name="T7" fmla="*/ 2147483647 h 8"/>
                <a:gd name="T8" fmla="*/ 2147483647 w 3"/>
                <a:gd name="T9" fmla="*/ 2147483647 h 8"/>
                <a:gd name="T10" fmla="*/ 2147483647 w 3"/>
                <a:gd name="T11" fmla="*/ 2147483647 h 8"/>
                <a:gd name="T12" fmla="*/ 0 w 3"/>
                <a:gd name="T13" fmla="*/ 2147483647 h 8"/>
                <a:gd name="T14" fmla="*/ 2147483647 w 3"/>
                <a:gd name="T15" fmla="*/ 2147483647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"/>
                <a:gd name="T25" fmla="*/ 0 h 8"/>
                <a:gd name="T26" fmla="*/ 3 w 3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" h="8">
                  <a:moveTo>
                    <a:pt x="0" y="0"/>
                  </a:moveTo>
                  <a:lnTo>
                    <a:pt x="1" y="2"/>
                  </a:lnTo>
                  <a:lnTo>
                    <a:pt x="2" y="3"/>
                  </a:lnTo>
                  <a:lnTo>
                    <a:pt x="3" y="4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8"/>
                  </a:lnTo>
                  <a:lnTo>
                    <a:pt x="1" y="8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46" name="Freeform 2622"/>
            <p:cNvSpPr>
              <a:spLocks/>
            </p:cNvSpPr>
            <p:nvPr/>
          </p:nvSpPr>
          <p:spPr bwMode="auto">
            <a:xfrm>
              <a:off x="2376" y="2795"/>
              <a:ext cx="60" cy="48"/>
            </a:xfrm>
            <a:custGeom>
              <a:avLst/>
              <a:gdLst>
                <a:gd name="T0" fmla="*/ 2147483647 w 10"/>
                <a:gd name="T1" fmla="*/ 2147483647 h 8"/>
                <a:gd name="T2" fmla="*/ 2147483647 w 10"/>
                <a:gd name="T3" fmla="*/ 2147483647 h 8"/>
                <a:gd name="T4" fmla="*/ 2147483647 w 10"/>
                <a:gd name="T5" fmla="*/ 2147483647 h 8"/>
                <a:gd name="T6" fmla="*/ 0 w 10"/>
                <a:gd name="T7" fmla="*/ 2147483647 h 8"/>
                <a:gd name="T8" fmla="*/ 0 w 10"/>
                <a:gd name="T9" fmla="*/ 2147483647 h 8"/>
                <a:gd name="T10" fmla="*/ 0 w 10"/>
                <a:gd name="T11" fmla="*/ 2147483647 h 8"/>
                <a:gd name="T12" fmla="*/ 2147483647 w 10"/>
                <a:gd name="T13" fmla="*/ 2147483647 h 8"/>
                <a:gd name="T14" fmla="*/ 2147483647 w 10"/>
                <a:gd name="T15" fmla="*/ 2147483647 h 8"/>
                <a:gd name="T16" fmla="*/ 2147483647 w 10"/>
                <a:gd name="T17" fmla="*/ 2147483647 h 8"/>
                <a:gd name="T18" fmla="*/ 2147483647 w 10"/>
                <a:gd name="T19" fmla="*/ 0 h 8"/>
                <a:gd name="T20" fmla="*/ 2147483647 w 10"/>
                <a:gd name="T21" fmla="*/ 0 h 8"/>
                <a:gd name="T22" fmla="*/ 2147483647 w 10"/>
                <a:gd name="T23" fmla="*/ 2147483647 h 8"/>
                <a:gd name="T24" fmla="*/ 2147483647 w 10"/>
                <a:gd name="T25" fmla="*/ 2147483647 h 8"/>
                <a:gd name="T26" fmla="*/ 2147483647 w 10"/>
                <a:gd name="T27" fmla="*/ 2147483647 h 8"/>
                <a:gd name="T28" fmla="*/ 2147483647 w 10"/>
                <a:gd name="T29" fmla="*/ 2147483647 h 8"/>
                <a:gd name="T30" fmla="*/ 2147483647 w 10"/>
                <a:gd name="T31" fmla="*/ 2147483647 h 8"/>
                <a:gd name="T32" fmla="*/ 2147483647 w 10"/>
                <a:gd name="T33" fmla="*/ 2147483647 h 8"/>
                <a:gd name="T34" fmla="*/ 2147483647 w 10"/>
                <a:gd name="T35" fmla="*/ 2147483647 h 8"/>
                <a:gd name="T36" fmla="*/ 2147483647 w 10"/>
                <a:gd name="T37" fmla="*/ 2147483647 h 8"/>
                <a:gd name="T38" fmla="*/ 2147483647 w 10"/>
                <a:gd name="T39" fmla="*/ 2147483647 h 8"/>
                <a:gd name="T40" fmla="*/ 2147483647 w 10"/>
                <a:gd name="T41" fmla="*/ 2147483647 h 8"/>
                <a:gd name="T42" fmla="*/ 2147483647 w 10"/>
                <a:gd name="T43" fmla="*/ 2147483647 h 8"/>
                <a:gd name="T44" fmla="*/ 2147483647 w 10"/>
                <a:gd name="T45" fmla="*/ 2147483647 h 8"/>
                <a:gd name="T46" fmla="*/ 2147483647 w 10"/>
                <a:gd name="T47" fmla="*/ 2147483647 h 8"/>
                <a:gd name="T48" fmla="*/ 2147483647 w 10"/>
                <a:gd name="T49" fmla="*/ 2147483647 h 8"/>
                <a:gd name="T50" fmla="*/ 2147483647 w 10"/>
                <a:gd name="T51" fmla="*/ 2147483647 h 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"/>
                <a:gd name="T79" fmla="*/ 0 h 8"/>
                <a:gd name="T80" fmla="*/ 10 w 10"/>
                <a:gd name="T81" fmla="*/ 8 h 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" h="8">
                  <a:moveTo>
                    <a:pt x="3" y="7"/>
                  </a:moveTo>
                  <a:lnTo>
                    <a:pt x="2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6" y="0"/>
                  </a:lnTo>
                  <a:lnTo>
                    <a:pt x="7" y="1"/>
                  </a:lnTo>
                  <a:lnTo>
                    <a:pt x="9" y="2"/>
                  </a:lnTo>
                  <a:lnTo>
                    <a:pt x="9" y="3"/>
                  </a:lnTo>
                  <a:lnTo>
                    <a:pt x="10" y="4"/>
                  </a:lnTo>
                  <a:lnTo>
                    <a:pt x="9" y="6"/>
                  </a:lnTo>
                  <a:lnTo>
                    <a:pt x="8" y="6"/>
                  </a:lnTo>
                  <a:lnTo>
                    <a:pt x="7" y="7"/>
                  </a:lnTo>
                  <a:lnTo>
                    <a:pt x="6" y="8"/>
                  </a:lnTo>
                  <a:lnTo>
                    <a:pt x="4" y="7"/>
                  </a:lnTo>
                  <a:lnTo>
                    <a:pt x="3" y="8"/>
                  </a:lnTo>
                  <a:lnTo>
                    <a:pt x="3" y="7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47" name="Freeform 2623"/>
            <p:cNvSpPr>
              <a:spLocks/>
            </p:cNvSpPr>
            <p:nvPr/>
          </p:nvSpPr>
          <p:spPr bwMode="auto">
            <a:xfrm>
              <a:off x="2244" y="2705"/>
              <a:ext cx="60" cy="42"/>
            </a:xfrm>
            <a:custGeom>
              <a:avLst/>
              <a:gdLst>
                <a:gd name="T0" fmla="*/ 2147483647 w 10"/>
                <a:gd name="T1" fmla="*/ 2147483647 h 7"/>
                <a:gd name="T2" fmla="*/ 2147483647 w 10"/>
                <a:gd name="T3" fmla="*/ 2147483647 h 7"/>
                <a:gd name="T4" fmla="*/ 2147483647 w 10"/>
                <a:gd name="T5" fmla="*/ 2147483647 h 7"/>
                <a:gd name="T6" fmla="*/ 2147483647 w 10"/>
                <a:gd name="T7" fmla="*/ 2147483647 h 7"/>
                <a:gd name="T8" fmla="*/ 0 w 10"/>
                <a:gd name="T9" fmla="*/ 2147483647 h 7"/>
                <a:gd name="T10" fmla="*/ 2147483647 w 10"/>
                <a:gd name="T11" fmla="*/ 2147483647 h 7"/>
                <a:gd name="T12" fmla="*/ 2147483647 w 10"/>
                <a:gd name="T13" fmla="*/ 2147483647 h 7"/>
                <a:gd name="T14" fmla="*/ 2147483647 w 10"/>
                <a:gd name="T15" fmla="*/ 2147483647 h 7"/>
                <a:gd name="T16" fmla="*/ 2147483647 w 10"/>
                <a:gd name="T17" fmla="*/ 2147483647 h 7"/>
                <a:gd name="T18" fmla="*/ 2147483647 w 10"/>
                <a:gd name="T19" fmla="*/ 0 h 7"/>
                <a:gd name="T20" fmla="*/ 2147483647 w 10"/>
                <a:gd name="T21" fmla="*/ 0 h 7"/>
                <a:gd name="T22" fmla="*/ 2147483647 w 10"/>
                <a:gd name="T23" fmla="*/ 2147483647 h 7"/>
                <a:gd name="T24" fmla="*/ 2147483647 w 10"/>
                <a:gd name="T25" fmla="*/ 2147483647 h 7"/>
                <a:gd name="T26" fmla="*/ 2147483647 w 10"/>
                <a:gd name="T27" fmla="*/ 2147483647 h 7"/>
                <a:gd name="T28" fmla="*/ 2147483647 w 10"/>
                <a:gd name="T29" fmla="*/ 2147483647 h 7"/>
                <a:gd name="T30" fmla="*/ 2147483647 w 10"/>
                <a:gd name="T31" fmla="*/ 2147483647 h 7"/>
                <a:gd name="T32" fmla="*/ 2147483647 w 10"/>
                <a:gd name="T33" fmla="*/ 2147483647 h 7"/>
                <a:gd name="T34" fmla="*/ 2147483647 w 10"/>
                <a:gd name="T35" fmla="*/ 2147483647 h 7"/>
                <a:gd name="T36" fmla="*/ 2147483647 w 10"/>
                <a:gd name="T37" fmla="*/ 2147483647 h 7"/>
                <a:gd name="T38" fmla="*/ 2147483647 w 10"/>
                <a:gd name="T39" fmla="*/ 2147483647 h 7"/>
                <a:gd name="T40" fmla="*/ 2147483647 w 10"/>
                <a:gd name="T41" fmla="*/ 2147483647 h 7"/>
                <a:gd name="T42" fmla="*/ 2147483647 w 10"/>
                <a:gd name="T43" fmla="*/ 2147483647 h 7"/>
                <a:gd name="T44" fmla="*/ 2147483647 w 10"/>
                <a:gd name="T45" fmla="*/ 2147483647 h 7"/>
                <a:gd name="T46" fmla="*/ 2147483647 w 10"/>
                <a:gd name="T47" fmla="*/ 2147483647 h 7"/>
                <a:gd name="T48" fmla="*/ 2147483647 w 10"/>
                <a:gd name="T49" fmla="*/ 2147483647 h 7"/>
                <a:gd name="T50" fmla="*/ 2147483647 w 10"/>
                <a:gd name="T51" fmla="*/ 2147483647 h 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"/>
                <a:gd name="T79" fmla="*/ 0 h 7"/>
                <a:gd name="T80" fmla="*/ 10 w 10"/>
                <a:gd name="T81" fmla="*/ 7 h 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" h="7">
                  <a:moveTo>
                    <a:pt x="4" y="7"/>
                  </a:moveTo>
                  <a:lnTo>
                    <a:pt x="3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1" y="4"/>
                  </a:lnTo>
                  <a:lnTo>
                    <a:pt x="2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2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9" y="6"/>
                  </a:lnTo>
                  <a:lnTo>
                    <a:pt x="8" y="7"/>
                  </a:lnTo>
                  <a:lnTo>
                    <a:pt x="7" y="7"/>
                  </a:lnTo>
                  <a:lnTo>
                    <a:pt x="5" y="7"/>
                  </a:lnTo>
                  <a:lnTo>
                    <a:pt x="4" y="7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48" name="Line 2624"/>
            <p:cNvSpPr>
              <a:spLocks noChangeShapeType="1"/>
            </p:cNvSpPr>
            <p:nvPr/>
          </p:nvSpPr>
          <p:spPr bwMode="auto">
            <a:xfrm flipH="1">
              <a:off x="2304" y="2675"/>
              <a:ext cx="6" cy="0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49" name="Freeform 2625"/>
            <p:cNvSpPr>
              <a:spLocks/>
            </p:cNvSpPr>
            <p:nvPr/>
          </p:nvSpPr>
          <p:spPr bwMode="auto">
            <a:xfrm>
              <a:off x="2298" y="2675"/>
              <a:ext cx="6" cy="0"/>
            </a:xfrm>
            <a:custGeom>
              <a:avLst/>
              <a:gdLst>
                <a:gd name="T0" fmla="*/ 6 w 6"/>
                <a:gd name="T1" fmla="*/ 0 w 6"/>
                <a:gd name="T2" fmla="*/ 0 w 6"/>
                <a:gd name="T3" fmla="*/ 0 w 6"/>
                <a:gd name="T4" fmla="*/ 0 60000 65536"/>
                <a:gd name="T5" fmla="*/ 0 60000 65536"/>
                <a:gd name="T6" fmla="*/ 0 60000 65536"/>
                <a:gd name="T7" fmla="*/ 0 60000 65536"/>
                <a:gd name="T8" fmla="*/ 0 w 6"/>
                <a:gd name="T9" fmla="*/ 6 w 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T8" t="0" r="T9" b="0"/>
              <a:pathLst>
                <a:path w="6">
                  <a:moveTo>
                    <a:pt x="6" y="0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50" name="Line 2626"/>
            <p:cNvSpPr>
              <a:spLocks noChangeShapeType="1"/>
            </p:cNvSpPr>
            <p:nvPr/>
          </p:nvSpPr>
          <p:spPr bwMode="auto">
            <a:xfrm flipV="1">
              <a:off x="2292" y="2651"/>
              <a:ext cx="0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51" name="Line 2627"/>
            <p:cNvSpPr>
              <a:spLocks noChangeShapeType="1"/>
            </p:cNvSpPr>
            <p:nvPr/>
          </p:nvSpPr>
          <p:spPr bwMode="auto">
            <a:xfrm>
              <a:off x="2346" y="2651"/>
              <a:ext cx="0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52" name="Line 2628"/>
            <p:cNvSpPr>
              <a:spLocks noChangeShapeType="1"/>
            </p:cNvSpPr>
            <p:nvPr/>
          </p:nvSpPr>
          <p:spPr bwMode="auto">
            <a:xfrm>
              <a:off x="2346" y="2663"/>
              <a:ext cx="0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53" name="Line 2629"/>
            <p:cNvSpPr>
              <a:spLocks noChangeShapeType="1"/>
            </p:cNvSpPr>
            <p:nvPr/>
          </p:nvSpPr>
          <p:spPr bwMode="auto">
            <a:xfrm flipH="1">
              <a:off x="2340" y="2669"/>
              <a:ext cx="6" cy="0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54" name="Freeform 2630"/>
            <p:cNvSpPr>
              <a:spLocks/>
            </p:cNvSpPr>
            <p:nvPr/>
          </p:nvSpPr>
          <p:spPr bwMode="auto">
            <a:xfrm>
              <a:off x="2328" y="2675"/>
              <a:ext cx="6" cy="0"/>
            </a:xfrm>
            <a:custGeom>
              <a:avLst/>
              <a:gdLst>
                <a:gd name="T0" fmla="*/ 6 w 6"/>
                <a:gd name="T1" fmla="*/ 6 w 6"/>
                <a:gd name="T2" fmla="*/ 6 w 6"/>
                <a:gd name="T3" fmla="*/ 0 w 6"/>
                <a:gd name="T4" fmla="*/ 0 60000 65536"/>
                <a:gd name="T5" fmla="*/ 0 60000 65536"/>
                <a:gd name="T6" fmla="*/ 0 60000 65536"/>
                <a:gd name="T7" fmla="*/ 0 60000 65536"/>
                <a:gd name="T8" fmla="*/ 0 w 6"/>
                <a:gd name="T9" fmla="*/ 6 w 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T8" t="0" r="T9" b="0"/>
              <a:pathLst>
                <a:path w="6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55" name="Line 2631"/>
            <p:cNvSpPr>
              <a:spLocks noChangeShapeType="1"/>
            </p:cNvSpPr>
            <p:nvPr/>
          </p:nvSpPr>
          <p:spPr bwMode="auto">
            <a:xfrm>
              <a:off x="2310" y="2675"/>
              <a:ext cx="0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56" name="Line 2632"/>
            <p:cNvSpPr>
              <a:spLocks noChangeShapeType="1"/>
            </p:cNvSpPr>
            <p:nvPr/>
          </p:nvSpPr>
          <p:spPr bwMode="auto">
            <a:xfrm flipV="1">
              <a:off x="2310" y="2675"/>
              <a:ext cx="0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57" name="Line 2633"/>
            <p:cNvSpPr>
              <a:spLocks noChangeShapeType="1"/>
            </p:cNvSpPr>
            <p:nvPr/>
          </p:nvSpPr>
          <p:spPr bwMode="auto">
            <a:xfrm flipV="1">
              <a:off x="2310" y="2675"/>
              <a:ext cx="0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58" name="Freeform 2634"/>
            <p:cNvSpPr>
              <a:spLocks/>
            </p:cNvSpPr>
            <p:nvPr/>
          </p:nvSpPr>
          <p:spPr bwMode="auto">
            <a:xfrm>
              <a:off x="2544" y="2759"/>
              <a:ext cx="6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0 h 6"/>
                <a:gd name="T4" fmla="*/ 0 w 6"/>
                <a:gd name="T5" fmla="*/ 0 h 6"/>
                <a:gd name="T6" fmla="*/ 6 w 6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6"/>
                <a:gd name="T14" fmla="*/ 6 w 6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59" name="Line 2635"/>
            <p:cNvSpPr>
              <a:spLocks noChangeShapeType="1"/>
            </p:cNvSpPr>
            <p:nvPr/>
          </p:nvSpPr>
          <p:spPr bwMode="auto">
            <a:xfrm>
              <a:off x="2562" y="2765"/>
              <a:ext cx="6" cy="0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60" name="Line 2636"/>
            <p:cNvSpPr>
              <a:spLocks noChangeShapeType="1"/>
            </p:cNvSpPr>
            <p:nvPr/>
          </p:nvSpPr>
          <p:spPr bwMode="auto">
            <a:xfrm>
              <a:off x="2574" y="2771"/>
              <a:ext cx="0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61" name="Line 2637"/>
            <p:cNvSpPr>
              <a:spLocks noChangeShapeType="1"/>
            </p:cNvSpPr>
            <p:nvPr/>
          </p:nvSpPr>
          <p:spPr bwMode="auto">
            <a:xfrm flipH="1">
              <a:off x="2568" y="2795"/>
              <a:ext cx="6" cy="0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62" name="Line 2638"/>
            <p:cNvSpPr>
              <a:spLocks noChangeShapeType="1"/>
            </p:cNvSpPr>
            <p:nvPr/>
          </p:nvSpPr>
          <p:spPr bwMode="auto">
            <a:xfrm>
              <a:off x="2562" y="2795"/>
              <a:ext cx="0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63" name="Line 2639"/>
            <p:cNvSpPr>
              <a:spLocks noChangeShapeType="1"/>
            </p:cNvSpPr>
            <p:nvPr/>
          </p:nvSpPr>
          <p:spPr bwMode="auto">
            <a:xfrm flipH="1">
              <a:off x="2556" y="2801"/>
              <a:ext cx="6" cy="0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64" name="Line 2640"/>
            <p:cNvSpPr>
              <a:spLocks noChangeShapeType="1"/>
            </p:cNvSpPr>
            <p:nvPr/>
          </p:nvSpPr>
          <p:spPr bwMode="auto">
            <a:xfrm flipV="1">
              <a:off x="2130" y="2591"/>
              <a:ext cx="6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65" name="Line 2641"/>
            <p:cNvSpPr>
              <a:spLocks noChangeShapeType="1"/>
            </p:cNvSpPr>
            <p:nvPr/>
          </p:nvSpPr>
          <p:spPr bwMode="auto">
            <a:xfrm>
              <a:off x="2160" y="2579"/>
              <a:ext cx="6" cy="0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66" name="Line 2642"/>
            <p:cNvSpPr>
              <a:spLocks noChangeShapeType="1"/>
            </p:cNvSpPr>
            <p:nvPr/>
          </p:nvSpPr>
          <p:spPr bwMode="auto">
            <a:xfrm>
              <a:off x="2166" y="2579"/>
              <a:ext cx="0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67" name="Line 2643"/>
            <p:cNvSpPr>
              <a:spLocks noChangeShapeType="1"/>
            </p:cNvSpPr>
            <p:nvPr/>
          </p:nvSpPr>
          <p:spPr bwMode="auto">
            <a:xfrm>
              <a:off x="2178" y="2591"/>
              <a:ext cx="0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68" name="Line 2644"/>
            <p:cNvSpPr>
              <a:spLocks noChangeShapeType="1"/>
            </p:cNvSpPr>
            <p:nvPr/>
          </p:nvSpPr>
          <p:spPr bwMode="auto">
            <a:xfrm flipH="1">
              <a:off x="2178" y="2609"/>
              <a:ext cx="6" cy="0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69" name="Line 2645"/>
            <p:cNvSpPr>
              <a:spLocks noChangeShapeType="1"/>
            </p:cNvSpPr>
            <p:nvPr/>
          </p:nvSpPr>
          <p:spPr bwMode="auto">
            <a:xfrm>
              <a:off x="2178" y="2609"/>
              <a:ext cx="0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70" name="Line 2646"/>
            <p:cNvSpPr>
              <a:spLocks noChangeShapeType="1"/>
            </p:cNvSpPr>
            <p:nvPr/>
          </p:nvSpPr>
          <p:spPr bwMode="auto">
            <a:xfrm flipH="1">
              <a:off x="2172" y="2615"/>
              <a:ext cx="6" cy="0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71" name="Line 2647"/>
            <p:cNvSpPr>
              <a:spLocks noChangeShapeType="1"/>
            </p:cNvSpPr>
            <p:nvPr/>
          </p:nvSpPr>
          <p:spPr bwMode="auto">
            <a:xfrm flipH="1">
              <a:off x="2166" y="2615"/>
              <a:ext cx="6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72" name="Line 2648"/>
            <p:cNvSpPr>
              <a:spLocks noChangeShapeType="1"/>
            </p:cNvSpPr>
            <p:nvPr/>
          </p:nvSpPr>
          <p:spPr bwMode="auto">
            <a:xfrm flipV="1">
              <a:off x="3114" y="2309"/>
              <a:ext cx="0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73" name="Freeform 2649"/>
            <p:cNvSpPr>
              <a:spLocks/>
            </p:cNvSpPr>
            <p:nvPr/>
          </p:nvSpPr>
          <p:spPr bwMode="auto">
            <a:xfrm>
              <a:off x="3144" y="2297"/>
              <a:ext cx="6" cy="0"/>
            </a:xfrm>
            <a:custGeom>
              <a:avLst/>
              <a:gdLst>
                <a:gd name="T0" fmla="*/ 0 w 6"/>
                <a:gd name="T1" fmla="*/ 6 w 6"/>
                <a:gd name="T2" fmla="*/ 6 w 6"/>
                <a:gd name="T3" fmla="*/ 6 w 6"/>
                <a:gd name="T4" fmla="*/ 0 60000 65536"/>
                <a:gd name="T5" fmla="*/ 0 60000 65536"/>
                <a:gd name="T6" fmla="*/ 0 60000 65536"/>
                <a:gd name="T7" fmla="*/ 0 60000 65536"/>
                <a:gd name="T8" fmla="*/ 0 w 6"/>
                <a:gd name="T9" fmla="*/ 6 w 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T8" t="0" r="T9" b="0"/>
              <a:pathLst>
                <a:path w="6">
                  <a:moveTo>
                    <a:pt x="0" y="0"/>
                  </a:move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74" name="Line 2650"/>
            <p:cNvSpPr>
              <a:spLocks noChangeShapeType="1"/>
            </p:cNvSpPr>
            <p:nvPr/>
          </p:nvSpPr>
          <p:spPr bwMode="auto">
            <a:xfrm>
              <a:off x="3162" y="2309"/>
              <a:ext cx="0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75" name="Line 2651"/>
            <p:cNvSpPr>
              <a:spLocks noChangeShapeType="1"/>
            </p:cNvSpPr>
            <p:nvPr/>
          </p:nvSpPr>
          <p:spPr bwMode="auto">
            <a:xfrm flipH="1">
              <a:off x="3162" y="2327"/>
              <a:ext cx="6" cy="0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76" name="Line 2652"/>
            <p:cNvSpPr>
              <a:spLocks noChangeShapeType="1"/>
            </p:cNvSpPr>
            <p:nvPr/>
          </p:nvSpPr>
          <p:spPr bwMode="auto">
            <a:xfrm>
              <a:off x="3162" y="2327"/>
              <a:ext cx="0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77" name="Line 2653"/>
            <p:cNvSpPr>
              <a:spLocks noChangeShapeType="1"/>
            </p:cNvSpPr>
            <p:nvPr/>
          </p:nvSpPr>
          <p:spPr bwMode="auto">
            <a:xfrm flipH="1">
              <a:off x="3144" y="2339"/>
              <a:ext cx="6" cy="0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78" name="Line 2654"/>
            <p:cNvSpPr>
              <a:spLocks noChangeShapeType="1"/>
            </p:cNvSpPr>
            <p:nvPr/>
          </p:nvSpPr>
          <p:spPr bwMode="auto">
            <a:xfrm flipH="1">
              <a:off x="3138" y="2339"/>
              <a:ext cx="6" cy="0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79" name="Line 2655"/>
            <p:cNvSpPr>
              <a:spLocks noChangeShapeType="1"/>
            </p:cNvSpPr>
            <p:nvPr/>
          </p:nvSpPr>
          <p:spPr bwMode="auto">
            <a:xfrm flipH="1">
              <a:off x="3234" y="2225"/>
              <a:ext cx="6" cy="0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80" name="Freeform 2656"/>
            <p:cNvSpPr>
              <a:spLocks/>
            </p:cNvSpPr>
            <p:nvPr/>
          </p:nvSpPr>
          <p:spPr bwMode="auto">
            <a:xfrm>
              <a:off x="3228" y="2225"/>
              <a:ext cx="6" cy="0"/>
            </a:xfrm>
            <a:custGeom>
              <a:avLst/>
              <a:gdLst>
                <a:gd name="T0" fmla="*/ 6 w 6"/>
                <a:gd name="T1" fmla="*/ 0 w 6"/>
                <a:gd name="T2" fmla="*/ 0 w 6"/>
                <a:gd name="T3" fmla="*/ 0 w 6"/>
                <a:gd name="T4" fmla="*/ 0 60000 65536"/>
                <a:gd name="T5" fmla="*/ 0 60000 65536"/>
                <a:gd name="T6" fmla="*/ 0 60000 65536"/>
                <a:gd name="T7" fmla="*/ 0 60000 65536"/>
                <a:gd name="T8" fmla="*/ 0 w 6"/>
                <a:gd name="T9" fmla="*/ 6 w 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T8" t="0" r="T9" b="0"/>
              <a:pathLst>
                <a:path w="6">
                  <a:moveTo>
                    <a:pt x="6" y="0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81" name="Freeform 2657"/>
            <p:cNvSpPr>
              <a:spLocks/>
            </p:cNvSpPr>
            <p:nvPr/>
          </p:nvSpPr>
          <p:spPr bwMode="auto">
            <a:xfrm>
              <a:off x="3216" y="2207"/>
              <a:ext cx="6" cy="0"/>
            </a:xfrm>
            <a:custGeom>
              <a:avLst/>
              <a:gdLst>
                <a:gd name="T0" fmla="*/ 0 w 6"/>
                <a:gd name="T1" fmla="*/ 6 w 6"/>
                <a:gd name="T2" fmla="*/ 6 w 6"/>
                <a:gd name="T3" fmla="*/ 6 w 6"/>
                <a:gd name="T4" fmla="*/ 0 60000 65536"/>
                <a:gd name="T5" fmla="*/ 0 60000 65536"/>
                <a:gd name="T6" fmla="*/ 0 60000 65536"/>
                <a:gd name="T7" fmla="*/ 0 60000 65536"/>
                <a:gd name="T8" fmla="*/ 0 w 6"/>
                <a:gd name="T9" fmla="*/ 6 w 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T8" t="0" r="T9" b="0"/>
              <a:pathLst>
                <a:path w="6">
                  <a:moveTo>
                    <a:pt x="0" y="0"/>
                  </a:move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82" name="Line 2658"/>
            <p:cNvSpPr>
              <a:spLocks noChangeShapeType="1"/>
            </p:cNvSpPr>
            <p:nvPr/>
          </p:nvSpPr>
          <p:spPr bwMode="auto">
            <a:xfrm flipV="1">
              <a:off x="3228" y="2195"/>
              <a:ext cx="0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83" name="Line 2659"/>
            <p:cNvSpPr>
              <a:spLocks noChangeShapeType="1"/>
            </p:cNvSpPr>
            <p:nvPr/>
          </p:nvSpPr>
          <p:spPr bwMode="auto">
            <a:xfrm>
              <a:off x="3270" y="2195"/>
              <a:ext cx="6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84" name="Line 2660"/>
            <p:cNvSpPr>
              <a:spLocks noChangeShapeType="1"/>
            </p:cNvSpPr>
            <p:nvPr/>
          </p:nvSpPr>
          <p:spPr bwMode="auto">
            <a:xfrm>
              <a:off x="3276" y="2207"/>
              <a:ext cx="0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85" name="Line 2661"/>
            <p:cNvSpPr>
              <a:spLocks noChangeShapeType="1"/>
            </p:cNvSpPr>
            <p:nvPr/>
          </p:nvSpPr>
          <p:spPr bwMode="auto">
            <a:xfrm>
              <a:off x="3270" y="2213"/>
              <a:ext cx="0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86" name="Line 2662"/>
            <p:cNvSpPr>
              <a:spLocks noChangeShapeType="1"/>
            </p:cNvSpPr>
            <p:nvPr/>
          </p:nvSpPr>
          <p:spPr bwMode="auto">
            <a:xfrm flipV="1">
              <a:off x="3246" y="2219"/>
              <a:ext cx="0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87" name="Line 2663"/>
            <p:cNvSpPr>
              <a:spLocks noChangeShapeType="1"/>
            </p:cNvSpPr>
            <p:nvPr/>
          </p:nvSpPr>
          <p:spPr bwMode="auto">
            <a:xfrm flipV="1">
              <a:off x="2742" y="2189"/>
              <a:ext cx="0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88" name="Line 2664"/>
            <p:cNvSpPr>
              <a:spLocks noChangeShapeType="1"/>
            </p:cNvSpPr>
            <p:nvPr/>
          </p:nvSpPr>
          <p:spPr bwMode="auto">
            <a:xfrm flipV="1">
              <a:off x="2742" y="2159"/>
              <a:ext cx="6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89" name="Freeform 2665"/>
            <p:cNvSpPr>
              <a:spLocks/>
            </p:cNvSpPr>
            <p:nvPr/>
          </p:nvSpPr>
          <p:spPr bwMode="auto">
            <a:xfrm>
              <a:off x="2754" y="2153"/>
              <a:ext cx="6" cy="0"/>
            </a:xfrm>
            <a:custGeom>
              <a:avLst/>
              <a:gdLst>
                <a:gd name="T0" fmla="*/ 0 w 6"/>
                <a:gd name="T1" fmla="*/ 6 w 6"/>
                <a:gd name="T2" fmla="*/ 6 w 6"/>
                <a:gd name="T3" fmla="*/ 6 w 6"/>
                <a:gd name="T4" fmla="*/ 0 60000 65536"/>
                <a:gd name="T5" fmla="*/ 0 60000 65536"/>
                <a:gd name="T6" fmla="*/ 0 60000 65536"/>
                <a:gd name="T7" fmla="*/ 0 60000 65536"/>
                <a:gd name="T8" fmla="*/ 0 w 6"/>
                <a:gd name="T9" fmla="*/ 6 w 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T8" t="0" r="T9" b="0"/>
              <a:pathLst>
                <a:path w="6">
                  <a:moveTo>
                    <a:pt x="0" y="0"/>
                  </a:move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90" name="Freeform 2666"/>
            <p:cNvSpPr>
              <a:spLocks/>
            </p:cNvSpPr>
            <p:nvPr/>
          </p:nvSpPr>
          <p:spPr bwMode="auto">
            <a:xfrm>
              <a:off x="2766" y="2153"/>
              <a:ext cx="6" cy="0"/>
            </a:xfrm>
            <a:custGeom>
              <a:avLst/>
              <a:gdLst>
                <a:gd name="T0" fmla="*/ 0 w 6"/>
                <a:gd name="T1" fmla="*/ 6 w 6"/>
                <a:gd name="T2" fmla="*/ 6 w 6"/>
                <a:gd name="T3" fmla="*/ 6 w 6"/>
                <a:gd name="T4" fmla="*/ 0 60000 65536"/>
                <a:gd name="T5" fmla="*/ 0 60000 65536"/>
                <a:gd name="T6" fmla="*/ 0 60000 65536"/>
                <a:gd name="T7" fmla="*/ 0 60000 65536"/>
                <a:gd name="T8" fmla="*/ 0 w 6"/>
                <a:gd name="T9" fmla="*/ 6 w 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T8" t="0" r="T9" b="0"/>
              <a:pathLst>
                <a:path w="6">
                  <a:moveTo>
                    <a:pt x="0" y="0"/>
                  </a:move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91" name="Line 2667"/>
            <p:cNvSpPr>
              <a:spLocks noChangeShapeType="1"/>
            </p:cNvSpPr>
            <p:nvPr/>
          </p:nvSpPr>
          <p:spPr bwMode="auto">
            <a:xfrm>
              <a:off x="2772" y="2159"/>
              <a:ext cx="6" cy="0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92" name="Line 2668"/>
            <p:cNvSpPr>
              <a:spLocks noChangeShapeType="1"/>
            </p:cNvSpPr>
            <p:nvPr/>
          </p:nvSpPr>
          <p:spPr bwMode="auto">
            <a:xfrm flipH="1">
              <a:off x="2784" y="2177"/>
              <a:ext cx="6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93" name="Line 2669"/>
            <p:cNvSpPr>
              <a:spLocks noChangeShapeType="1"/>
            </p:cNvSpPr>
            <p:nvPr/>
          </p:nvSpPr>
          <p:spPr bwMode="auto">
            <a:xfrm flipH="1">
              <a:off x="2748" y="2195"/>
              <a:ext cx="6" cy="0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94" name="Line 2670"/>
            <p:cNvSpPr>
              <a:spLocks noChangeShapeType="1"/>
            </p:cNvSpPr>
            <p:nvPr/>
          </p:nvSpPr>
          <p:spPr bwMode="auto">
            <a:xfrm flipH="1">
              <a:off x="2748" y="2195"/>
              <a:ext cx="6" cy="0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95" name="Line 2671"/>
            <p:cNvSpPr>
              <a:spLocks noChangeShapeType="1"/>
            </p:cNvSpPr>
            <p:nvPr/>
          </p:nvSpPr>
          <p:spPr bwMode="auto">
            <a:xfrm flipH="1">
              <a:off x="3132" y="1961"/>
              <a:ext cx="6" cy="0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96" name="Line 2672"/>
            <p:cNvSpPr>
              <a:spLocks noChangeShapeType="1"/>
            </p:cNvSpPr>
            <p:nvPr/>
          </p:nvSpPr>
          <p:spPr bwMode="auto">
            <a:xfrm flipH="1">
              <a:off x="3126" y="1961"/>
              <a:ext cx="6" cy="0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97" name="Line 2673"/>
            <p:cNvSpPr>
              <a:spLocks noChangeShapeType="1"/>
            </p:cNvSpPr>
            <p:nvPr/>
          </p:nvSpPr>
          <p:spPr bwMode="auto">
            <a:xfrm>
              <a:off x="3174" y="1943"/>
              <a:ext cx="0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98" name="Freeform 2674"/>
            <p:cNvSpPr>
              <a:spLocks/>
            </p:cNvSpPr>
            <p:nvPr/>
          </p:nvSpPr>
          <p:spPr bwMode="auto">
            <a:xfrm>
              <a:off x="3156" y="1961"/>
              <a:ext cx="6" cy="0"/>
            </a:xfrm>
            <a:custGeom>
              <a:avLst/>
              <a:gdLst>
                <a:gd name="T0" fmla="*/ 6 w 6"/>
                <a:gd name="T1" fmla="*/ 0 w 6"/>
                <a:gd name="T2" fmla="*/ 0 w 6"/>
                <a:gd name="T3" fmla="*/ 0 w 6"/>
                <a:gd name="T4" fmla="*/ 0 60000 65536"/>
                <a:gd name="T5" fmla="*/ 0 60000 65536"/>
                <a:gd name="T6" fmla="*/ 0 60000 65536"/>
                <a:gd name="T7" fmla="*/ 0 60000 65536"/>
                <a:gd name="T8" fmla="*/ 0 w 6"/>
                <a:gd name="T9" fmla="*/ 6 w 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T8" t="0" r="T9" b="0"/>
              <a:pathLst>
                <a:path w="6">
                  <a:moveTo>
                    <a:pt x="6" y="0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99" name="Line 2675"/>
            <p:cNvSpPr>
              <a:spLocks noChangeShapeType="1"/>
            </p:cNvSpPr>
            <p:nvPr/>
          </p:nvSpPr>
          <p:spPr bwMode="auto">
            <a:xfrm flipV="1">
              <a:off x="3012" y="1955"/>
              <a:ext cx="0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00" name="Line 2676"/>
            <p:cNvSpPr>
              <a:spLocks noChangeShapeType="1"/>
            </p:cNvSpPr>
            <p:nvPr/>
          </p:nvSpPr>
          <p:spPr bwMode="auto">
            <a:xfrm flipV="1">
              <a:off x="3012" y="1949"/>
              <a:ext cx="0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01" name="Line 2677"/>
            <p:cNvSpPr>
              <a:spLocks noChangeShapeType="1"/>
            </p:cNvSpPr>
            <p:nvPr/>
          </p:nvSpPr>
          <p:spPr bwMode="auto">
            <a:xfrm flipV="1">
              <a:off x="3012" y="1943"/>
              <a:ext cx="6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02" name="Line 2678"/>
            <p:cNvSpPr>
              <a:spLocks noChangeShapeType="1"/>
            </p:cNvSpPr>
            <p:nvPr/>
          </p:nvSpPr>
          <p:spPr bwMode="auto">
            <a:xfrm flipV="1">
              <a:off x="3036" y="1925"/>
              <a:ext cx="0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03" name="Line 2679"/>
            <p:cNvSpPr>
              <a:spLocks noChangeShapeType="1"/>
            </p:cNvSpPr>
            <p:nvPr/>
          </p:nvSpPr>
          <p:spPr bwMode="auto">
            <a:xfrm flipV="1">
              <a:off x="3042" y="1919"/>
              <a:ext cx="0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04" name="Freeform 2680"/>
            <p:cNvSpPr>
              <a:spLocks/>
            </p:cNvSpPr>
            <p:nvPr/>
          </p:nvSpPr>
          <p:spPr bwMode="auto">
            <a:xfrm>
              <a:off x="3060" y="1931"/>
              <a:ext cx="6" cy="0"/>
            </a:xfrm>
            <a:custGeom>
              <a:avLst/>
              <a:gdLst>
                <a:gd name="T0" fmla="*/ 0 w 6"/>
                <a:gd name="T1" fmla="*/ 6 w 6"/>
                <a:gd name="T2" fmla="*/ 6 w 6"/>
                <a:gd name="T3" fmla="*/ 6 w 6"/>
                <a:gd name="T4" fmla="*/ 0 60000 65536"/>
                <a:gd name="T5" fmla="*/ 0 60000 65536"/>
                <a:gd name="T6" fmla="*/ 0 60000 65536"/>
                <a:gd name="T7" fmla="*/ 0 60000 65536"/>
                <a:gd name="T8" fmla="*/ 0 w 6"/>
                <a:gd name="T9" fmla="*/ 6 w 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T8" t="0" r="T9" b="0"/>
              <a:pathLst>
                <a:path w="6">
                  <a:moveTo>
                    <a:pt x="0" y="0"/>
                  </a:move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05" name="Freeform 2681"/>
            <p:cNvSpPr>
              <a:spLocks/>
            </p:cNvSpPr>
            <p:nvPr/>
          </p:nvSpPr>
          <p:spPr bwMode="auto">
            <a:xfrm>
              <a:off x="3054" y="1955"/>
              <a:ext cx="6" cy="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0 h 6"/>
                <a:gd name="T6" fmla="*/ 0 w 6"/>
                <a:gd name="T7" fmla="*/ 6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6"/>
                <a:gd name="T14" fmla="*/ 6 w 6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0" y="6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06" name="Line 2682"/>
            <p:cNvSpPr>
              <a:spLocks noChangeShapeType="1"/>
            </p:cNvSpPr>
            <p:nvPr/>
          </p:nvSpPr>
          <p:spPr bwMode="auto">
            <a:xfrm>
              <a:off x="3048" y="1961"/>
              <a:ext cx="0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07" name="Freeform 2683"/>
            <p:cNvSpPr>
              <a:spLocks/>
            </p:cNvSpPr>
            <p:nvPr/>
          </p:nvSpPr>
          <p:spPr bwMode="auto">
            <a:xfrm>
              <a:off x="3342" y="2135"/>
              <a:ext cx="6" cy="0"/>
            </a:xfrm>
            <a:custGeom>
              <a:avLst/>
              <a:gdLst>
                <a:gd name="T0" fmla="*/ 6 w 6"/>
                <a:gd name="T1" fmla="*/ 6 w 6"/>
                <a:gd name="T2" fmla="*/ 6 w 6"/>
                <a:gd name="T3" fmla="*/ 0 w 6"/>
                <a:gd name="T4" fmla="*/ 0 60000 65536"/>
                <a:gd name="T5" fmla="*/ 0 60000 65536"/>
                <a:gd name="T6" fmla="*/ 0 60000 65536"/>
                <a:gd name="T7" fmla="*/ 0 60000 65536"/>
                <a:gd name="T8" fmla="*/ 0 w 6"/>
                <a:gd name="T9" fmla="*/ 6 w 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T8" t="0" r="T9" b="0"/>
              <a:pathLst>
                <a:path w="6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08" name="Line 2684"/>
            <p:cNvSpPr>
              <a:spLocks noChangeShapeType="1"/>
            </p:cNvSpPr>
            <p:nvPr/>
          </p:nvSpPr>
          <p:spPr bwMode="auto">
            <a:xfrm flipV="1">
              <a:off x="3342" y="2111"/>
              <a:ext cx="0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09" name="Freeform 2685"/>
            <p:cNvSpPr>
              <a:spLocks/>
            </p:cNvSpPr>
            <p:nvPr/>
          </p:nvSpPr>
          <p:spPr bwMode="auto">
            <a:xfrm>
              <a:off x="3360" y="2093"/>
              <a:ext cx="0" cy="6"/>
            </a:xfrm>
            <a:custGeom>
              <a:avLst/>
              <a:gdLst>
                <a:gd name="T0" fmla="*/ 6 h 6"/>
                <a:gd name="T1" fmla="*/ 0 h 6"/>
                <a:gd name="T2" fmla="*/ 0 h 6"/>
                <a:gd name="T3" fmla="*/ 0 h 6"/>
                <a:gd name="T4" fmla="*/ 0 60000 65536"/>
                <a:gd name="T5" fmla="*/ 0 60000 65536"/>
                <a:gd name="T6" fmla="*/ 0 60000 65536"/>
                <a:gd name="T7" fmla="*/ 0 60000 65536"/>
                <a:gd name="T8" fmla="*/ 0 h 6"/>
                <a:gd name="T9" fmla="*/ 6 h 6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T8" r="0" b="T9"/>
              <a:pathLst>
                <a:path h="6">
                  <a:moveTo>
                    <a:pt x="0" y="6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10" name="Line 2686"/>
            <p:cNvSpPr>
              <a:spLocks noChangeShapeType="1"/>
            </p:cNvSpPr>
            <p:nvPr/>
          </p:nvSpPr>
          <p:spPr bwMode="auto">
            <a:xfrm>
              <a:off x="3372" y="2093"/>
              <a:ext cx="0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11" name="Line 2687"/>
            <p:cNvSpPr>
              <a:spLocks noChangeShapeType="1"/>
            </p:cNvSpPr>
            <p:nvPr/>
          </p:nvSpPr>
          <p:spPr bwMode="auto">
            <a:xfrm>
              <a:off x="3378" y="2099"/>
              <a:ext cx="6" cy="0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12" name="Line 2688"/>
            <p:cNvSpPr>
              <a:spLocks noChangeShapeType="1"/>
            </p:cNvSpPr>
            <p:nvPr/>
          </p:nvSpPr>
          <p:spPr bwMode="auto">
            <a:xfrm>
              <a:off x="3390" y="2105"/>
              <a:ext cx="0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13" name="Line 2689"/>
            <p:cNvSpPr>
              <a:spLocks noChangeShapeType="1"/>
            </p:cNvSpPr>
            <p:nvPr/>
          </p:nvSpPr>
          <p:spPr bwMode="auto">
            <a:xfrm>
              <a:off x="3390" y="2111"/>
              <a:ext cx="0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14" name="Line 2690"/>
            <p:cNvSpPr>
              <a:spLocks noChangeShapeType="1"/>
            </p:cNvSpPr>
            <p:nvPr/>
          </p:nvSpPr>
          <p:spPr bwMode="auto">
            <a:xfrm flipH="1">
              <a:off x="3384" y="2129"/>
              <a:ext cx="6" cy="0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15" name="Line 2691"/>
            <p:cNvSpPr>
              <a:spLocks noChangeShapeType="1"/>
            </p:cNvSpPr>
            <p:nvPr/>
          </p:nvSpPr>
          <p:spPr bwMode="auto">
            <a:xfrm flipH="1">
              <a:off x="3372" y="2135"/>
              <a:ext cx="6" cy="0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16" name="Line 2692"/>
            <p:cNvSpPr>
              <a:spLocks noChangeShapeType="1"/>
            </p:cNvSpPr>
            <p:nvPr/>
          </p:nvSpPr>
          <p:spPr bwMode="auto">
            <a:xfrm flipH="1">
              <a:off x="3360" y="2135"/>
              <a:ext cx="6" cy="0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17" name="Line 2693"/>
            <p:cNvSpPr>
              <a:spLocks noChangeShapeType="1"/>
            </p:cNvSpPr>
            <p:nvPr/>
          </p:nvSpPr>
          <p:spPr bwMode="auto">
            <a:xfrm flipH="1">
              <a:off x="3576" y="2159"/>
              <a:ext cx="6" cy="0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18" name="Line 2694"/>
            <p:cNvSpPr>
              <a:spLocks noChangeShapeType="1"/>
            </p:cNvSpPr>
            <p:nvPr/>
          </p:nvSpPr>
          <p:spPr bwMode="auto">
            <a:xfrm>
              <a:off x="3582" y="2123"/>
              <a:ext cx="6" cy="0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19" name="Line 2695"/>
            <p:cNvSpPr>
              <a:spLocks noChangeShapeType="1"/>
            </p:cNvSpPr>
            <p:nvPr/>
          </p:nvSpPr>
          <p:spPr bwMode="auto">
            <a:xfrm>
              <a:off x="3588" y="2117"/>
              <a:ext cx="6" cy="0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20" name="Freeform 2696"/>
            <p:cNvSpPr>
              <a:spLocks/>
            </p:cNvSpPr>
            <p:nvPr/>
          </p:nvSpPr>
          <p:spPr bwMode="auto">
            <a:xfrm>
              <a:off x="3594" y="2117"/>
              <a:ext cx="6" cy="0"/>
            </a:xfrm>
            <a:custGeom>
              <a:avLst/>
              <a:gdLst>
                <a:gd name="T0" fmla="*/ 0 w 6"/>
                <a:gd name="T1" fmla="*/ 0 w 6"/>
                <a:gd name="T2" fmla="*/ 0 w 6"/>
                <a:gd name="T3" fmla="*/ 6 w 6"/>
                <a:gd name="T4" fmla="*/ 0 60000 65536"/>
                <a:gd name="T5" fmla="*/ 0 60000 65536"/>
                <a:gd name="T6" fmla="*/ 0 60000 65536"/>
                <a:gd name="T7" fmla="*/ 0 60000 65536"/>
                <a:gd name="T8" fmla="*/ 0 w 6"/>
                <a:gd name="T9" fmla="*/ 6 w 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T8" t="0" r="T9" b="0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21" name="Line 2697"/>
            <p:cNvSpPr>
              <a:spLocks noChangeShapeType="1"/>
            </p:cNvSpPr>
            <p:nvPr/>
          </p:nvSpPr>
          <p:spPr bwMode="auto">
            <a:xfrm>
              <a:off x="3606" y="2129"/>
              <a:ext cx="6" cy="0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22" name="Line 2698"/>
            <p:cNvSpPr>
              <a:spLocks noChangeShapeType="1"/>
            </p:cNvSpPr>
            <p:nvPr/>
          </p:nvSpPr>
          <p:spPr bwMode="auto">
            <a:xfrm flipH="1">
              <a:off x="3582" y="2159"/>
              <a:ext cx="6" cy="0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23" name="Line 2699"/>
            <p:cNvSpPr>
              <a:spLocks noChangeShapeType="1"/>
            </p:cNvSpPr>
            <p:nvPr/>
          </p:nvSpPr>
          <p:spPr bwMode="auto">
            <a:xfrm flipV="1">
              <a:off x="3582" y="2159"/>
              <a:ext cx="0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24" name="Line 2700"/>
            <p:cNvSpPr>
              <a:spLocks noChangeShapeType="1"/>
            </p:cNvSpPr>
            <p:nvPr/>
          </p:nvSpPr>
          <p:spPr bwMode="auto">
            <a:xfrm flipV="1">
              <a:off x="3582" y="2159"/>
              <a:ext cx="0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25" name="Freeform 2701"/>
            <p:cNvSpPr>
              <a:spLocks/>
            </p:cNvSpPr>
            <p:nvPr/>
          </p:nvSpPr>
          <p:spPr bwMode="auto">
            <a:xfrm>
              <a:off x="3540" y="2207"/>
              <a:ext cx="6" cy="0"/>
            </a:xfrm>
            <a:custGeom>
              <a:avLst/>
              <a:gdLst>
                <a:gd name="T0" fmla="*/ 6 w 6"/>
                <a:gd name="T1" fmla="*/ 6 w 6"/>
                <a:gd name="T2" fmla="*/ 6 w 6"/>
                <a:gd name="T3" fmla="*/ 0 w 6"/>
                <a:gd name="T4" fmla="*/ 0 60000 65536"/>
                <a:gd name="T5" fmla="*/ 0 60000 65536"/>
                <a:gd name="T6" fmla="*/ 0 60000 65536"/>
                <a:gd name="T7" fmla="*/ 0 60000 65536"/>
                <a:gd name="T8" fmla="*/ 0 w 6"/>
                <a:gd name="T9" fmla="*/ 6 w 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T8" t="0" r="T9" b="0"/>
              <a:pathLst>
                <a:path w="6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26" name="Line 2702"/>
            <p:cNvSpPr>
              <a:spLocks noChangeShapeType="1"/>
            </p:cNvSpPr>
            <p:nvPr/>
          </p:nvSpPr>
          <p:spPr bwMode="auto">
            <a:xfrm flipV="1">
              <a:off x="3534" y="2183"/>
              <a:ext cx="6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27" name="Freeform 2703"/>
            <p:cNvSpPr>
              <a:spLocks/>
            </p:cNvSpPr>
            <p:nvPr/>
          </p:nvSpPr>
          <p:spPr bwMode="auto">
            <a:xfrm>
              <a:off x="3558" y="2165"/>
              <a:ext cx="0" cy="6"/>
            </a:xfrm>
            <a:custGeom>
              <a:avLst/>
              <a:gdLst>
                <a:gd name="T0" fmla="*/ 6 h 6"/>
                <a:gd name="T1" fmla="*/ 6 h 6"/>
                <a:gd name="T2" fmla="*/ 6 h 6"/>
                <a:gd name="T3" fmla="*/ 0 h 6"/>
                <a:gd name="T4" fmla="*/ 0 60000 65536"/>
                <a:gd name="T5" fmla="*/ 0 60000 65536"/>
                <a:gd name="T6" fmla="*/ 0 60000 65536"/>
                <a:gd name="T7" fmla="*/ 0 60000 65536"/>
                <a:gd name="T8" fmla="*/ 0 h 6"/>
                <a:gd name="T9" fmla="*/ 6 h 6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T8" r="0" b="T9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28" name="Line 2704"/>
            <p:cNvSpPr>
              <a:spLocks noChangeShapeType="1"/>
            </p:cNvSpPr>
            <p:nvPr/>
          </p:nvSpPr>
          <p:spPr bwMode="auto">
            <a:xfrm>
              <a:off x="3570" y="2165"/>
              <a:ext cx="0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29" name="Line 2705"/>
            <p:cNvSpPr>
              <a:spLocks noChangeShapeType="1"/>
            </p:cNvSpPr>
            <p:nvPr/>
          </p:nvSpPr>
          <p:spPr bwMode="auto">
            <a:xfrm>
              <a:off x="3576" y="2171"/>
              <a:ext cx="6" cy="0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30" name="Line 2706"/>
            <p:cNvSpPr>
              <a:spLocks noChangeShapeType="1"/>
            </p:cNvSpPr>
            <p:nvPr/>
          </p:nvSpPr>
          <p:spPr bwMode="auto">
            <a:xfrm>
              <a:off x="3582" y="2177"/>
              <a:ext cx="6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31" name="Line 2707"/>
            <p:cNvSpPr>
              <a:spLocks noChangeShapeType="1"/>
            </p:cNvSpPr>
            <p:nvPr/>
          </p:nvSpPr>
          <p:spPr bwMode="auto">
            <a:xfrm flipH="1">
              <a:off x="3570" y="2207"/>
              <a:ext cx="6" cy="0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32" name="Line 2708"/>
            <p:cNvSpPr>
              <a:spLocks noChangeShapeType="1"/>
            </p:cNvSpPr>
            <p:nvPr/>
          </p:nvSpPr>
          <p:spPr bwMode="auto">
            <a:xfrm flipH="1">
              <a:off x="3558" y="2207"/>
              <a:ext cx="6" cy="0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33" name="Line 2709"/>
            <p:cNvSpPr>
              <a:spLocks noChangeShapeType="1"/>
            </p:cNvSpPr>
            <p:nvPr/>
          </p:nvSpPr>
          <p:spPr bwMode="auto">
            <a:xfrm flipH="1">
              <a:off x="3552" y="2207"/>
              <a:ext cx="6" cy="0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34" name="Line 2710"/>
            <p:cNvSpPr>
              <a:spLocks noChangeShapeType="1"/>
            </p:cNvSpPr>
            <p:nvPr/>
          </p:nvSpPr>
          <p:spPr bwMode="auto">
            <a:xfrm flipH="1" flipV="1">
              <a:off x="3324" y="1973"/>
              <a:ext cx="6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35" name="Line 2711"/>
            <p:cNvSpPr>
              <a:spLocks noChangeShapeType="1"/>
            </p:cNvSpPr>
            <p:nvPr/>
          </p:nvSpPr>
          <p:spPr bwMode="auto">
            <a:xfrm flipV="1">
              <a:off x="3330" y="1943"/>
              <a:ext cx="0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36" name="Freeform 2712"/>
            <p:cNvSpPr>
              <a:spLocks/>
            </p:cNvSpPr>
            <p:nvPr/>
          </p:nvSpPr>
          <p:spPr bwMode="auto">
            <a:xfrm>
              <a:off x="3342" y="1937"/>
              <a:ext cx="6" cy="0"/>
            </a:xfrm>
            <a:custGeom>
              <a:avLst/>
              <a:gdLst>
                <a:gd name="T0" fmla="*/ 0 w 6"/>
                <a:gd name="T1" fmla="*/ 6 w 6"/>
                <a:gd name="T2" fmla="*/ 6 w 6"/>
                <a:gd name="T3" fmla="*/ 6 w 6"/>
                <a:gd name="T4" fmla="*/ 0 60000 65536"/>
                <a:gd name="T5" fmla="*/ 0 60000 65536"/>
                <a:gd name="T6" fmla="*/ 0 60000 65536"/>
                <a:gd name="T7" fmla="*/ 0 60000 65536"/>
                <a:gd name="T8" fmla="*/ 0 w 6"/>
                <a:gd name="T9" fmla="*/ 6 w 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T8" t="0" r="T9" b="0"/>
              <a:pathLst>
                <a:path w="6">
                  <a:moveTo>
                    <a:pt x="0" y="0"/>
                  </a:move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37" name="Line 2713"/>
            <p:cNvSpPr>
              <a:spLocks noChangeShapeType="1"/>
            </p:cNvSpPr>
            <p:nvPr/>
          </p:nvSpPr>
          <p:spPr bwMode="auto">
            <a:xfrm>
              <a:off x="3354" y="1937"/>
              <a:ext cx="6" cy="0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38" name="Line 2714"/>
            <p:cNvSpPr>
              <a:spLocks noChangeShapeType="1"/>
            </p:cNvSpPr>
            <p:nvPr/>
          </p:nvSpPr>
          <p:spPr bwMode="auto">
            <a:xfrm flipH="1">
              <a:off x="3372" y="1961"/>
              <a:ext cx="6" cy="0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39" name="Freeform 2715"/>
            <p:cNvSpPr>
              <a:spLocks/>
            </p:cNvSpPr>
            <p:nvPr/>
          </p:nvSpPr>
          <p:spPr bwMode="auto">
            <a:xfrm>
              <a:off x="3366" y="1967"/>
              <a:ext cx="6" cy="0"/>
            </a:xfrm>
            <a:custGeom>
              <a:avLst/>
              <a:gdLst>
                <a:gd name="T0" fmla="*/ 6 w 6"/>
                <a:gd name="T1" fmla="*/ 6 w 6"/>
                <a:gd name="T2" fmla="*/ 6 w 6"/>
                <a:gd name="T3" fmla="*/ 0 w 6"/>
                <a:gd name="T4" fmla="*/ 0 60000 65536"/>
                <a:gd name="T5" fmla="*/ 0 60000 65536"/>
                <a:gd name="T6" fmla="*/ 0 60000 65536"/>
                <a:gd name="T7" fmla="*/ 0 60000 65536"/>
                <a:gd name="T8" fmla="*/ 0 w 6"/>
                <a:gd name="T9" fmla="*/ 6 w 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T8" t="0" r="T9" b="0"/>
              <a:pathLst>
                <a:path w="6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40" name="Freeform 2716"/>
            <p:cNvSpPr>
              <a:spLocks/>
            </p:cNvSpPr>
            <p:nvPr/>
          </p:nvSpPr>
          <p:spPr bwMode="auto">
            <a:xfrm>
              <a:off x="3342" y="1973"/>
              <a:ext cx="6" cy="0"/>
            </a:xfrm>
            <a:custGeom>
              <a:avLst/>
              <a:gdLst>
                <a:gd name="T0" fmla="*/ 6 w 6"/>
                <a:gd name="T1" fmla="*/ 0 w 6"/>
                <a:gd name="T2" fmla="*/ 0 w 6"/>
                <a:gd name="T3" fmla="*/ 0 w 6"/>
                <a:gd name="T4" fmla="*/ 0 60000 65536"/>
                <a:gd name="T5" fmla="*/ 0 60000 65536"/>
                <a:gd name="T6" fmla="*/ 0 60000 65536"/>
                <a:gd name="T7" fmla="*/ 0 60000 65536"/>
                <a:gd name="T8" fmla="*/ 0 w 6"/>
                <a:gd name="T9" fmla="*/ 6 w 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T8" t="0" r="T9" b="0"/>
              <a:pathLst>
                <a:path w="6">
                  <a:moveTo>
                    <a:pt x="6" y="0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41" name="Freeform 2717"/>
            <p:cNvSpPr>
              <a:spLocks/>
            </p:cNvSpPr>
            <p:nvPr/>
          </p:nvSpPr>
          <p:spPr bwMode="auto">
            <a:xfrm>
              <a:off x="3720" y="2063"/>
              <a:ext cx="6" cy="0"/>
            </a:xfrm>
            <a:custGeom>
              <a:avLst/>
              <a:gdLst>
                <a:gd name="T0" fmla="*/ 0 w 6"/>
                <a:gd name="T1" fmla="*/ 0 w 6"/>
                <a:gd name="T2" fmla="*/ 0 w 6"/>
                <a:gd name="T3" fmla="*/ 6 w 6"/>
                <a:gd name="T4" fmla="*/ 0 60000 65536"/>
                <a:gd name="T5" fmla="*/ 0 60000 65536"/>
                <a:gd name="T6" fmla="*/ 0 60000 65536"/>
                <a:gd name="T7" fmla="*/ 0 60000 65536"/>
                <a:gd name="T8" fmla="*/ 0 w 6"/>
                <a:gd name="T9" fmla="*/ 6 w 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T8" t="0" r="T9" b="0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42" name="Freeform 2718"/>
            <p:cNvSpPr>
              <a:spLocks/>
            </p:cNvSpPr>
            <p:nvPr/>
          </p:nvSpPr>
          <p:spPr bwMode="auto">
            <a:xfrm>
              <a:off x="3750" y="2051"/>
              <a:ext cx="6" cy="0"/>
            </a:xfrm>
            <a:custGeom>
              <a:avLst/>
              <a:gdLst>
                <a:gd name="T0" fmla="*/ 0 w 6"/>
                <a:gd name="T1" fmla="*/ 0 w 6"/>
                <a:gd name="T2" fmla="*/ 0 w 6"/>
                <a:gd name="T3" fmla="*/ 6 w 6"/>
                <a:gd name="T4" fmla="*/ 0 60000 65536"/>
                <a:gd name="T5" fmla="*/ 0 60000 65536"/>
                <a:gd name="T6" fmla="*/ 0 60000 65536"/>
                <a:gd name="T7" fmla="*/ 0 60000 65536"/>
                <a:gd name="T8" fmla="*/ 0 w 6"/>
                <a:gd name="T9" fmla="*/ 6 w 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T8" t="0" r="T9" b="0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43" name="Line 2719"/>
            <p:cNvSpPr>
              <a:spLocks noChangeShapeType="1"/>
            </p:cNvSpPr>
            <p:nvPr/>
          </p:nvSpPr>
          <p:spPr bwMode="auto">
            <a:xfrm>
              <a:off x="3756" y="2057"/>
              <a:ext cx="6" cy="0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44" name="Freeform 2720"/>
            <p:cNvSpPr>
              <a:spLocks/>
            </p:cNvSpPr>
            <p:nvPr/>
          </p:nvSpPr>
          <p:spPr bwMode="auto">
            <a:xfrm>
              <a:off x="3756" y="2087"/>
              <a:ext cx="6" cy="0"/>
            </a:xfrm>
            <a:custGeom>
              <a:avLst/>
              <a:gdLst>
                <a:gd name="T0" fmla="*/ 6 w 6"/>
                <a:gd name="T1" fmla="*/ 6 w 6"/>
                <a:gd name="T2" fmla="*/ 6 w 6"/>
                <a:gd name="T3" fmla="*/ 0 w 6"/>
                <a:gd name="T4" fmla="*/ 0 60000 65536"/>
                <a:gd name="T5" fmla="*/ 0 60000 65536"/>
                <a:gd name="T6" fmla="*/ 0 60000 65536"/>
                <a:gd name="T7" fmla="*/ 0 60000 65536"/>
                <a:gd name="T8" fmla="*/ 0 w 6"/>
                <a:gd name="T9" fmla="*/ 6 w 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T8" t="0" r="T9" b="0"/>
              <a:pathLst>
                <a:path w="6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45" name="Line 2721"/>
            <p:cNvSpPr>
              <a:spLocks noChangeShapeType="1"/>
            </p:cNvSpPr>
            <p:nvPr/>
          </p:nvSpPr>
          <p:spPr bwMode="auto">
            <a:xfrm>
              <a:off x="3750" y="1667"/>
              <a:ext cx="6" cy="0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46" name="Freeform 2722"/>
            <p:cNvSpPr>
              <a:spLocks/>
            </p:cNvSpPr>
            <p:nvPr/>
          </p:nvSpPr>
          <p:spPr bwMode="auto">
            <a:xfrm>
              <a:off x="3786" y="1649"/>
              <a:ext cx="0" cy="6"/>
            </a:xfrm>
            <a:custGeom>
              <a:avLst/>
              <a:gdLst>
                <a:gd name="T0" fmla="*/ 0 h 6"/>
                <a:gd name="T1" fmla="*/ 0 h 6"/>
                <a:gd name="T2" fmla="*/ 0 h 6"/>
                <a:gd name="T3" fmla="*/ 6 h 6"/>
                <a:gd name="T4" fmla="*/ 0 60000 65536"/>
                <a:gd name="T5" fmla="*/ 0 60000 65536"/>
                <a:gd name="T6" fmla="*/ 0 60000 65536"/>
                <a:gd name="T7" fmla="*/ 0 60000 65536"/>
                <a:gd name="T8" fmla="*/ 0 h 6"/>
                <a:gd name="T9" fmla="*/ 6 h 6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T8" r="0" b="T9"/>
              <a:pathLst>
                <a:path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47" name="Line 2723"/>
            <p:cNvSpPr>
              <a:spLocks noChangeShapeType="1"/>
            </p:cNvSpPr>
            <p:nvPr/>
          </p:nvSpPr>
          <p:spPr bwMode="auto">
            <a:xfrm>
              <a:off x="3798" y="1661"/>
              <a:ext cx="0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48" name="Line 2724"/>
            <p:cNvSpPr>
              <a:spLocks noChangeShapeType="1"/>
            </p:cNvSpPr>
            <p:nvPr/>
          </p:nvSpPr>
          <p:spPr bwMode="auto">
            <a:xfrm flipH="1">
              <a:off x="3792" y="1685"/>
              <a:ext cx="6" cy="0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49" name="Line 2725"/>
            <p:cNvSpPr>
              <a:spLocks noChangeShapeType="1"/>
            </p:cNvSpPr>
            <p:nvPr/>
          </p:nvSpPr>
          <p:spPr bwMode="auto">
            <a:xfrm>
              <a:off x="3792" y="1685"/>
              <a:ext cx="0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50" name="Line 2726"/>
            <p:cNvSpPr>
              <a:spLocks noChangeShapeType="1"/>
            </p:cNvSpPr>
            <p:nvPr/>
          </p:nvSpPr>
          <p:spPr bwMode="auto">
            <a:xfrm flipH="1">
              <a:off x="3762" y="1691"/>
              <a:ext cx="6" cy="0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51" name="Line 2727"/>
            <p:cNvSpPr>
              <a:spLocks noChangeShapeType="1"/>
            </p:cNvSpPr>
            <p:nvPr/>
          </p:nvSpPr>
          <p:spPr bwMode="auto">
            <a:xfrm flipH="1">
              <a:off x="3762" y="1691"/>
              <a:ext cx="6" cy="0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52" name="Line 2728"/>
            <p:cNvSpPr>
              <a:spLocks noChangeShapeType="1"/>
            </p:cNvSpPr>
            <p:nvPr/>
          </p:nvSpPr>
          <p:spPr bwMode="auto">
            <a:xfrm flipH="1">
              <a:off x="2874" y="2393"/>
              <a:ext cx="6" cy="0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53" name="Line 2729"/>
            <p:cNvSpPr>
              <a:spLocks noChangeShapeType="1"/>
            </p:cNvSpPr>
            <p:nvPr/>
          </p:nvSpPr>
          <p:spPr bwMode="auto">
            <a:xfrm flipV="1">
              <a:off x="2868" y="2363"/>
              <a:ext cx="0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54" name="Freeform 2730"/>
            <p:cNvSpPr>
              <a:spLocks/>
            </p:cNvSpPr>
            <p:nvPr/>
          </p:nvSpPr>
          <p:spPr bwMode="auto">
            <a:xfrm>
              <a:off x="2880" y="2357"/>
              <a:ext cx="0" cy="6"/>
            </a:xfrm>
            <a:custGeom>
              <a:avLst/>
              <a:gdLst>
                <a:gd name="T0" fmla="*/ 6 h 6"/>
                <a:gd name="T1" fmla="*/ 0 h 6"/>
                <a:gd name="T2" fmla="*/ 0 h 6"/>
                <a:gd name="T3" fmla="*/ 0 h 6"/>
                <a:gd name="T4" fmla="*/ 0 60000 65536"/>
                <a:gd name="T5" fmla="*/ 0 60000 65536"/>
                <a:gd name="T6" fmla="*/ 0 60000 65536"/>
                <a:gd name="T7" fmla="*/ 0 60000 65536"/>
                <a:gd name="T8" fmla="*/ 0 h 6"/>
                <a:gd name="T9" fmla="*/ 6 h 6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T8" r="0" b="T9"/>
              <a:pathLst>
                <a:path h="6">
                  <a:moveTo>
                    <a:pt x="0" y="6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55" name="Line 2731"/>
            <p:cNvSpPr>
              <a:spLocks noChangeShapeType="1"/>
            </p:cNvSpPr>
            <p:nvPr/>
          </p:nvSpPr>
          <p:spPr bwMode="auto">
            <a:xfrm>
              <a:off x="2916" y="2381"/>
              <a:ext cx="0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56" name="Line 2732"/>
            <p:cNvSpPr>
              <a:spLocks noChangeShapeType="1"/>
            </p:cNvSpPr>
            <p:nvPr/>
          </p:nvSpPr>
          <p:spPr bwMode="auto">
            <a:xfrm flipH="1">
              <a:off x="2910" y="2387"/>
              <a:ext cx="6" cy="0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57" name="Freeform 2733"/>
            <p:cNvSpPr>
              <a:spLocks/>
            </p:cNvSpPr>
            <p:nvPr/>
          </p:nvSpPr>
          <p:spPr bwMode="auto">
            <a:xfrm>
              <a:off x="2904" y="2387"/>
              <a:ext cx="6" cy="0"/>
            </a:xfrm>
            <a:custGeom>
              <a:avLst/>
              <a:gdLst>
                <a:gd name="T0" fmla="*/ 6 w 6"/>
                <a:gd name="T1" fmla="*/ 0 w 6"/>
                <a:gd name="T2" fmla="*/ 0 w 6"/>
                <a:gd name="T3" fmla="*/ 0 w 6"/>
                <a:gd name="T4" fmla="*/ 0 60000 65536"/>
                <a:gd name="T5" fmla="*/ 0 60000 65536"/>
                <a:gd name="T6" fmla="*/ 0 60000 65536"/>
                <a:gd name="T7" fmla="*/ 0 60000 65536"/>
                <a:gd name="T8" fmla="*/ 0 w 6"/>
                <a:gd name="T9" fmla="*/ 6 w 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T8" t="0" r="T9" b="0"/>
              <a:pathLst>
                <a:path w="6">
                  <a:moveTo>
                    <a:pt x="6" y="0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58" name="Line 2734"/>
            <p:cNvSpPr>
              <a:spLocks noChangeShapeType="1"/>
            </p:cNvSpPr>
            <p:nvPr/>
          </p:nvSpPr>
          <p:spPr bwMode="auto">
            <a:xfrm flipV="1">
              <a:off x="2160" y="2525"/>
              <a:ext cx="0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59" name="Line 2735"/>
            <p:cNvSpPr>
              <a:spLocks noChangeShapeType="1"/>
            </p:cNvSpPr>
            <p:nvPr/>
          </p:nvSpPr>
          <p:spPr bwMode="auto">
            <a:xfrm>
              <a:off x="2178" y="2513"/>
              <a:ext cx="6" cy="0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60" name="Line 2736"/>
            <p:cNvSpPr>
              <a:spLocks noChangeShapeType="1"/>
            </p:cNvSpPr>
            <p:nvPr/>
          </p:nvSpPr>
          <p:spPr bwMode="auto">
            <a:xfrm flipV="1">
              <a:off x="2184" y="2507"/>
              <a:ext cx="0" cy="6"/>
            </a:xfrm>
            <a:prstGeom prst="line">
              <a:avLst/>
            </a:prstGeom>
            <a:noFill/>
            <a:ln w="0">
              <a:solidFill>
                <a:srgbClr val="24282B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231" name="Line 2738"/>
          <p:cNvSpPr>
            <a:spLocks noChangeShapeType="1"/>
          </p:cNvSpPr>
          <p:nvPr/>
        </p:nvSpPr>
        <p:spPr bwMode="auto">
          <a:xfrm>
            <a:off x="5033963" y="4522465"/>
            <a:ext cx="0" cy="9525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2" name="Line 2739"/>
          <p:cNvSpPr>
            <a:spLocks noChangeShapeType="1"/>
          </p:cNvSpPr>
          <p:nvPr/>
        </p:nvSpPr>
        <p:spPr bwMode="auto">
          <a:xfrm>
            <a:off x="5043488" y="4531990"/>
            <a:ext cx="0" cy="9525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3" name="Freeform 2740"/>
          <p:cNvSpPr>
            <a:spLocks/>
          </p:cNvSpPr>
          <p:nvPr/>
        </p:nvSpPr>
        <p:spPr bwMode="auto">
          <a:xfrm>
            <a:off x="5033963" y="4570090"/>
            <a:ext cx="9525" cy="0"/>
          </a:xfrm>
          <a:custGeom>
            <a:avLst/>
            <a:gdLst>
              <a:gd name="T0" fmla="*/ 2147483647 w 6"/>
              <a:gd name="T1" fmla="*/ 0 w 6"/>
              <a:gd name="T2" fmla="*/ 0 w 6"/>
              <a:gd name="T3" fmla="*/ 0 w 6"/>
              <a:gd name="T4" fmla="*/ 0 60000 65536"/>
              <a:gd name="T5" fmla="*/ 0 60000 65536"/>
              <a:gd name="T6" fmla="*/ 0 60000 65536"/>
              <a:gd name="T7" fmla="*/ 0 60000 65536"/>
              <a:gd name="T8" fmla="*/ 0 w 6"/>
              <a:gd name="T9" fmla="*/ 6 w 6"/>
            </a:gdLst>
            <a:ahLst/>
            <a:cxnLst>
              <a:cxn ang="T4">
                <a:pos x="T0" y="0"/>
              </a:cxn>
              <a:cxn ang="T5">
                <a:pos x="T1" y="0"/>
              </a:cxn>
              <a:cxn ang="T6">
                <a:pos x="T2" y="0"/>
              </a:cxn>
              <a:cxn ang="T7">
                <a:pos x="T3" y="0"/>
              </a:cxn>
            </a:cxnLst>
            <a:rect l="T8" t="0" r="T9" b="0"/>
            <a:pathLst>
              <a:path w="6">
                <a:moveTo>
                  <a:pt x="6" y="0"/>
                </a:moveTo>
                <a:lnTo>
                  <a:pt x="0" y="0"/>
                </a:lnTo>
              </a:path>
            </a:pathLst>
          </a:cu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4" name="Line 2741"/>
          <p:cNvSpPr>
            <a:spLocks noChangeShapeType="1"/>
          </p:cNvSpPr>
          <p:nvPr/>
        </p:nvSpPr>
        <p:spPr bwMode="auto">
          <a:xfrm flipH="1">
            <a:off x="5014913" y="4579615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5" name="Line 2742"/>
          <p:cNvSpPr>
            <a:spLocks noChangeShapeType="1"/>
          </p:cNvSpPr>
          <p:nvPr/>
        </p:nvSpPr>
        <p:spPr bwMode="auto">
          <a:xfrm>
            <a:off x="5757863" y="4789165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6" name="Line 2743"/>
          <p:cNvSpPr>
            <a:spLocks noChangeShapeType="1"/>
          </p:cNvSpPr>
          <p:nvPr/>
        </p:nvSpPr>
        <p:spPr bwMode="auto">
          <a:xfrm>
            <a:off x="5805488" y="4770115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7" name="Line 2744"/>
          <p:cNvSpPr>
            <a:spLocks noChangeShapeType="1"/>
          </p:cNvSpPr>
          <p:nvPr/>
        </p:nvSpPr>
        <p:spPr bwMode="auto">
          <a:xfrm>
            <a:off x="5815013" y="477964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8" name="Freeform 2745"/>
          <p:cNvSpPr>
            <a:spLocks/>
          </p:cNvSpPr>
          <p:nvPr/>
        </p:nvSpPr>
        <p:spPr bwMode="auto">
          <a:xfrm>
            <a:off x="5834063" y="4789165"/>
            <a:ext cx="9525" cy="9525"/>
          </a:xfrm>
          <a:custGeom>
            <a:avLst/>
            <a:gdLst>
              <a:gd name="T0" fmla="*/ 0 w 6"/>
              <a:gd name="T1" fmla="*/ 0 h 6"/>
              <a:gd name="T2" fmla="*/ 0 w 6"/>
              <a:gd name="T3" fmla="*/ 0 h 6"/>
              <a:gd name="T4" fmla="*/ 0 w 6"/>
              <a:gd name="T5" fmla="*/ 0 h 6"/>
              <a:gd name="T6" fmla="*/ 2147483647 w 6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6"/>
              <a:gd name="T13" fmla="*/ 0 h 6"/>
              <a:gd name="T14" fmla="*/ 6 w 6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" h="6">
                <a:moveTo>
                  <a:pt x="0" y="0"/>
                </a:moveTo>
                <a:lnTo>
                  <a:pt x="0" y="0"/>
                </a:lnTo>
                <a:lnTo>
                  <a:pt x="6" y="6"/>
                </a:lnTo>
              </a:path>
            </a:pathLst>
          </a:cu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9" name="Line 2746"/>
          <p:cNvSpPr>
            <a:spLocks noChangeShapeType="1"/>
          </p:cNvSpPr>
          <p:nvPr/>
        </p:nvSpPr>
        <p:spPr bwMode="auto">
          <a:xfrm flipH="1">
            <a:off x="5834063" y="481774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0" name="Line 2747"/>
          <p:cNvSpPr>
            <a:spLocks noChangeShapeType="1"/>
          </p:cNvSpPr>
          <p:nvPr/>
        </p:nvSpPr>
        <p:spPr bwMode="auto">
          <a:xfrm flipH="1">
            <a:off x="5824538" y="4817740"/>
            <a:ext cx="9525" cy="9525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1" name="Line 2748"/>
          <p:cNvSpPr>
            <a:spLocks noChangeShapeType="1"/>
          </p:cNvSpPr>
          <p:nvPr/>
        </p:nvSpPr>
        <p:spPr bwMode="auto">
          <a:xfrm flipH="1">
            <a:off x="5805488" y="483679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2" name="Line 2749"/>
          <p:cNvSpPr>
            <a:spLocks noChangeShapeType="1"/>
          </p:cNvSpPr>
          <p:nvPr/>
        </p:nvSpPr>
        <p:spPr bwMode="auto">
          <a:xfrm flipH="1" flipV="1">
            <a:off x="5795963" y="4827265"/>
            <a:ext cx="9525" cy="9525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3" name="Line 2750"/>
          <p:cNvSpPr>
            <a:spLocks noChangeShapeType="1"/>
          </p:cNvSpPr>
          <p:nvPr/>
        </p:nvSpPr>
        <p:spPr bwMode="auto">
          <a:xfrm flipH="1">
            <a:off x="5776913" y="483679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4" name="Line 2751"/>
          <p:cNvSpPr>
            <a:spLocks noChangeShapeType="1"/>
          </p:cNvSpPr>
          <p:nvPr/>
        </p:nvSpPr>
        <p:spPr bwMode="auto">
          <a:xfrm flipH="1">
            <a:off x="5776913" y="483679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5" name="Freeform 2752"/>
          <p:cNvSpPr>
            <a:spLocks/>
          </p:cNvSpPr>
          <p:nvPr/>
        </p:nvSpPr>
        <p:spPr bwMode="auto">
          <a:xfrm>
            <a:off x="7634288" y="3007990"/>
            <a:ext cx="95250" cy="66675"/>
          </a:xfrm>
          <a:custGeom>
            <a:avLst/>
            <a:gdLst>
              <a:gd name="T0" fmla="*/ 2147483647 w 10"/>
              <a:gd name="T1" fmla="*/ 2147483647 h 7"/>
              <a:gd name="T2" fmla="*/ 2147483647 w 10"/>
              <a:gd name="T3" fmla="*/ 2147483647 h 7"/>
              <a:gd name="T4" fmla="*/ 2147483647 w 10"/>
              <a:gd name="T5" fmla="*/ 2147483647 h 7"/>
              <a:gd name="T6" fmla="*/ 2147483647 w 10"/>
              <a:gd name="T7" fmla="*/ 2147483647 h 7"/>
              <a:gd name="T8" fmla="*/ 0 w 10"/>
              <a:gd name="T9" fmla="*/ 2147483647 h 7"/>
              <a:gd name="T10" fmla="*/ 2147483647 w 10"/>
              <a:gd name="T11" fmla="*/ 2147483647 h 7"/>
              <a:gd name="T12" fmla="*/ 2147483647 w 10"/>
              <a:gd name="T13" fmla="*/ 2147483647 h 7"/>
              <a:gd name="T14" fmla="*/ 2147483647 w 10"/>
              <a:gd name="T15" fmla="*/ 2147483647 h 7"/>
              <a:gd name="T16" fmla="*/ 2147483647 w 10"/>
              <a:gd name="T17" fmla="*/ 2147483647 h 7"/>
              <a:gd name="T18" fmla="*/ 2147483647 w 10"/>
              <a:gd name="T19" fmla="*/ 0 h 7"/>
              <a:gd name="T20" fmla="*/ 2147483647 w 10"/>
              <a:gd name="T21" fmla="*/ 0 h 7"/>
              <a:gd name="T22" fmla="*/ 2147483647 w 10"/>
              <a:gd name="T23" fmla="*/ 2147483647 h 7"/>
              <a:gd name="T24" fmla="*/ 2147483647 w 10"/>
              <a:gd name="T25" fmla="*/ 2147483647 h 7"/>
              <a:gd name="T26" fmla="*/ 2147483647 w 10"/>
              <a:gd name="T27" fmla="*/ 2147483647 h 7"/>
              <a:gd name="T28" fmla="*/ 2147483647 w 10"/>
              <a:gd name="T29" fmla="*/ 2147483647 h 7"/>
              <a:gd name="T30" fmla="*/ 2147483647 w 10"/>
              <a:gd name="T31" fmla="*/ 2147483647 h 7"/>
              <a:gd name="T32" fmla="*/ 2147483647 w 10"/>
              <a:gd name="T33" fmla="*/ 2147483647 h 7"/>
              <a:gd name="T34" fmla="*/ 2147483647 w 10"/>
              <a:gd name="T35" fmla="*/ 2147483647 h 7"/>
              <a:gd name="T36" fmla="*/ 2147483647 w 10"/>
              <a:gd name="T37" fmla="*/ 2147483647 h 7"/>
              <a:gd name="T38" fmla="*/ 2147483647 w 10"/>
              <a:gd name="T39" fmla="*/ 2147483647 h 7"/>
              <a:gd name="T40" fmla="*/ 2147483647 w 10"/>
              <a:gd name="T41" fmla="*/ 2147483647 h 7"/>
              <a:gd name="T42" fmla="*/ 2147483647 w 10"/>
              <a:gd name="T43" fmla="*/ 2147483647 h 7"/>
              <a:gd name="T44" fmla="*/ 2147483647 w 10"/>
              <a:gd name="T45" fmla="*/ 2147483647 h 7"/>
              <a:gd name="T46" fmla="*/ 2147483647 w 10"/>
              <a:gd name="T47" fmla="*/ 2147483647 h 7"/>
              <a:gd name="T48" fmla="*/ 2147483647 w 10"/>
              <a:gd name="T49" fmla="*/ 2147483647 h 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0"/>
              <a:gd name="T76" fmla="*/ 0 h 7"/>
              <a:gd name="T77" fmla="*/ 10 w 10"/>
              <a:gd name="T78" fmla="*/ 7 h 7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0" h="7">
                <a:moveTo>
                  <a:pt x="4" y="7"/>
                </a:moveTo>
                <a:lnTo>
                  <a:pt x="3" y="7"/>
                </a:lnTo>
                <a:lnTo>
                  <a:pt x="2" y="7"/>
                </a:lnTo>
                <a:lnTo>
                  <a:pt x="1" y="7"/>
                </a:lnTo>
                <a:lnTo>
                  <a:pt x="0" y="6"/>
                </a:lnTo>
                <a:lnTo>
                  <a:pt x="1" y="5"/>
                </a:lnTo>
                <a:lnTo>
                  <a:pt x="2" y="3"/>
                </a:lnTo>
                <a:lnTo>
                  <a:pt x="4" y="2"/>
                </a:lnTo>
                <a:lnTo>
                  <a:pt x="5" y="1"/>
                </a:lnTo>
                <a:lnTo>
                  <a:pt x="6" y="0"/>
                </a:lnTo>
                <a:lnTo>
                  <a:pt x="7" y="1"/>
                </a:lnTo>
                <a:lnTo>
                  <a:pt x="9" y="2"/>
                </a:lnTo>
                <a:lnTo>
                  <a:pt x="10" y="3"/>
                </a:lnTo>
                <a:lnTo>
                  <a:pt x="10" y="4"/>
                </a:lnTo>
                <a:lnTo>
                  <a:pt x="10" y="6"/>
                </a:lnTo>
                <a:lnTo>
                  <a:pt x="8" y="6"/>
                </a:lnTo>
                <a:lnTo>
                  <a:pt x="7" y="7"/>
                </a:lnTo>
                <a:lnTo>
                  <a:pt x="6" y="7"/>
                </a:lnTo>
                <a:lnTo>
                  <a:pt x="5" y="7"/>
                </a:lnTo>
                <a:lnTo>
                  <a:pt x="4" y="7"/>
                </a:lnTo>
              </a:path>
            </a:pathLst>
          </a:cu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6" name="Freeform 2753"/>
          <p:cNvSpPr>
            <a:spLocks/>
          </p:cNvSpPr>
          <p:nvPr/>
        </p:nvSpPr>
        <p:spPr bwMode="auto">
          <a:xfrm>
            <a:off x="6386513" y="3979540"/>
            <a:ext cx="104775" cy="76200"/>
          </a:xfrm>
          <a:custGeom>
            <a:avLst/>
            <a:gdLst>
              <a:gd name="T0" fmla="*/ 2147483647 w 11"/>
              <a:gd name="T1" fmla="*/ 2147483647 h 8"/>
              <a:gd name="T2" fmla="*/ 2147483647 w 11"/>
              <a:gd name="T3" fmla="*/ 2147483647 h 8"/>
              <a:gd name="T4" fmla="*/ 2147483647 w 11"/>
              <a:gd name="T5" fmla="*/ 2147483647 h 8"/>
              <a:gd name="T6" fmla="*/ 2147483647 w 11"/>
              <a:gd name="T7" fmla="*/ 2147483647 h 8"/>
              <a:gd name="T8" fmla="*/ 0 w 11"/>
              <a:gd name="T9" fmla="*/ 2147483647 h 8"/>
              <a:gd name="T10" fmla="*/ 2147483647 w 11"/>
              <a:gd name="T11" fmla="*/ 2147483647 h 8"/>
              <a:gd name="T12" fmla="*/ 2147483647 w 11"/>
              <a:gd name="T13" fmla="*/ 2147483647 h 8"/>
              <a:gd name="T14" fmla="*/ 2147483647 w 11"/>
              <a:gd name="T15" fmla="*/ 2147483647 h 8"/>
              <a:gd name="T16" fmla="*/ 2147483647 w 11"/>
              <a:gd name="T17" fmla="*/ 0 h 8"/>
              <a:gd name="T18" fmla="*/ 2147483647 w 11"/>
              <a:gd name="T19" fmla="*/ 0 h 8"/>
              <a:gd name="T20" fmla="*/ 2147483647 w 11"/>
              <a:gd name="T21" fmla="*/ 0 h 8"/>
              <a:gd name="T22" fmla="*/ 2147483647 w 11"/>
              <a:gd name="T23" fmla="*/ 0 h 8"/>
              <a:gd name="T24" fmla="*/ 2147483647 w 11"/>
              <a:gd name="T25" fmla="*/ 2147483647 h 8"/>
              <a:gd name="T26" fmla="*/ 2147483647 w 11"/>
              <a:gd name="T27" fmla="*/ 2147483647 h 8"/>
              <a:gd name="T28" fmla="*/ 2147483647 w 11"/>
              <a:gd name="T29" fmla="*/ 2147483647 h 8"/>
              <a:gd name="T30" fmla="*/ 2147483647 w 11"/>
              <a:gd name="T31" fmla="*/ 2147483647 h 8"/>
              <a:gd name="T32" fmla="*/ 2147483647 w 11"/>
              <a:gd name="T33" fmla="*/ 2147483647 h 8"/>
              <a:gd name="T34" fmla="*/ 2147483647 w 11"/>
              <a:gd name="T35" fmla="*/ 2147483647 h 8"/>
              <a:gd name="T36" fmla="*/ 2147483647 w 11"/>
              <a:gd name="T37" fmla="*/ 2147483647 h 8"/>
              <a:gd name="T38" fmla="*/ 2147483647 w 11"/>
              <a:gd name="T39" fmla="*/ 2147483647 h 8"/>
              <a:gd name="T40" fmla="*/ 2147483647 w 11"/>
              <a:gd name="T41" fmla="*/ 2147483647 h 8"/>
              <a:gd name="T42" fmla="*/ 2147483647 w 11"/>
              <a:gd name="T43" fmla="*/ 2147483647 h 8"/>
              <a:gd name="T44" fmla="*/ 2147483647 w 11"/>
              <a:gd name="T45" fmla="*/ 2147483647 h 8"/>
              <a:gd name="T46" fmla="*/ 2147483647 w 11"/>
              <a:gd name="T47" fmla="*/ 2147483647 h 8"/>
              <a:gd name="T48" fmla="*/ 2147483647 w 11"/>
              <a:gd name="T49" fmla="*/ 2147483647 h 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1"/>
              <a:gd name="T76" fmla="*/ 0 h 8"/>
              <a:gd name="T77" fmla="*/ 11 w 11"/>
              <a:gd name="T78" fmla="*/ 8 h 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1" h="8">
                <a:moveTo>
                  <a:pt x="4" y="8"/>
                </a:moveTo>
                <a:lnTo>
                  <a:pt x="4" y="8"/>
                </a:lnTo>
                <a:lnTo>
                  <a:pt x="3" y="7"/>
                </a:lnTo>
                <a:lnTo>
                  <a:pt x="1" y="7"/>
                </a:lnTo>
                <a:lnTo>
                  <a:pt x="0" y="6"/>
                </a:lnTo>
                <a:lnTo>
                  <a:pt x="1" y="4"/>
                </a:lnTo>
                <a:lnTo>
                  <a:pt x="2" y="2"/>
                </a:lnTo>
                <a:lnTo>
                  <a:pt x="4" y="1"/>
                </a:lnTo>
                <a:lnTo>
                  <a:pt x="5" y="0"/>
                </a:lnTo>
                <a:lnTo>
                  <a:pt x="6" y="0"/>
                </a:lnTo>
                <a:lnTo>
                  <a:pt x="7" y="0"/>
                </a:lnTo>
                <a:lnTo>
                  <a:pt x="8" y="1"/>
                </a:lnTo>
                <a:lnTo>
                  <a:pt x="10" y="2"/>
                </a:lnTo>
                <a:lnTo>
                  <a:pt x="10" y="3"/>
                </a:lnTo>
                <a:lnTo>
                  <a:pt x="11" y="5"/>
                </a:lnTo>
                <a:lnTo>
                  <a:pt x="11" y="6"/>
                </a:lnTo>
                <a:lnTo>
                  <a:pt x="10" y="6"/>
                </a:lnTo>
                <a:lnTo>
                  <a:pt x="9" y="7"/>
                </a:lnTo>
                <a:lnTo>
                  <a:pt x="8" y="8"/>
                </a:lnTo>
                <a:lnTo>
                  <a:pt x="7" y="8"/>
                </a:lnTo>
                <a:lnTo>
                  <a:pt x="6" y="7"/>
                </a:lnTo>
                <a:lnTo>
                  <a:pt x="6" y="8"/>
                </a:lnTo>
                <a:lnTo>
                  <a:pt x="5" y="8"/>
                </a:lnTo>
                <a:lnTo>
                  <a:pt x="4" y="8"/>
                </a:lnTo>
              </a:path>
            </a:pathLst>
          </a:cu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7" name="Freeform 2754"/>
          <p:cNvSpPr>
            <a:spLocks/>
          </p:cNvSpPr>
          <p:nvPr/>
        </p:nvSpPr>
        <p:spPr bwMode="auto">
          <a:xfrm>
            <a:off x="6662738" y="4150990"/>
            <a:ext cx="95250" cy="66675"/>
          </a:xfrm>
          <a:custGeom>
            <a:avLst/>
            <a:gdLst>
              <a:gd name="T0" fmla="*/ 2147483647 w 10"/>
              <a:gd name="T1" fmla="*/ 2147483647 h 7"/>
              <a:gd name="T2" fmla="*/ 2147483647 w 10"/>
              <a:gd name="T3" fmla="*/ 2147483647 h 7"/>
              <a:gd name="T4" fmla="*/ 2147483647 w 10"/>
              <a:gd name="T5" fmla="*/ 2147483647 h 7"/>
              <a:gd name="T6" fmla="*/ 2147483647 w 10"/>
              <a:gd name="T7" fmla="*/ 2147483647 h 7"/>
              <a:gd name="T8" fmla="*/ 0 w 10"/>
              <a:gd name="T9" fmla="*/ 2147483647 h 7"/>
              <a:gd name="T10" fmla="*/ 2147483647 w 10"/>
              <a:gd name="T11" fmla="*/ 2147483647 h 7"/>
              <a:gd name="T12" fmla="*/ 2147483647 w 10"/>
              <a:gd name="T13" fmla="*/ 2147483647 h 7"/>
              <a:gd name="T14" fmla="*/ 2147483647 w 10"/>
              <a:gd name="T15" fmla="*/ 2147483647 h 7"/>
              <a:gd name="T16" fmla="*/ 2147483647 w 10"/>
              <a:gd name="T17" fmla="*/ 0 h 7"/>
              <a:gd name="T18" fmla="*/ 2147483647 w 10"/>
              <a:gd name="T19" fmla="*/ 0 h 7"/>
              <a:gd name="T20" fmla="*/ 2147483647 w 10"/>
              <a:gd name="T21" fmla="*/ 0 h 7"/>
              <a:gd name="T22" fmla="*/ 2147483647 w 10"/>
              <a:gd name="T23" fmla="*/ 0 h 7"/>
              <a:gd name="T24" fmla="*/ 2147483647 w 10"/>
              <a:gd name="T25" fmla="*/ 2147483647 h 7"/>
              <a:gd name="T26" fmla="*/ 2147483647 w 10"/>
              <a:gd name="T27" fmla="*/ 2147483647 h 7"/>
              <a:gd name="T28" fmla="*/ 2147483647 w 10"/>
              <a:gd name="T29" fmla="*/ 2147483647 h 7"/>
              <a:gd name="T30" fmla="*/ 2147483647 w 10"/>
              <a:gd name="T31" fmla="*/ 2147483647 h 7"/>
              <a:gd name="T32" fmla="*/ 2147483647 w 10"/>
              <a:gd name="T33" fmla="*/ 2147483647 h 7"/>
              <a:gd name="T34" fmla="*/ 2147483647 w 10"/>
              <a:gd name="T35" fmla="*/ 2147483647 h 7"/>
              <a:gd name="T36" fmla="*/ 2147483647 w 10"/>
              <a:gd name="T37" fmla="*/ 2147483647 h 7"/>
              <a:gd name="T38" fmla="*/ 2147483647 w 10"/>
              <a:gd name="T39" fmla="*/ 2147483647 h 7"/>
              <a:gd name="T40" fmla="*/ 2147483647 w 10"/>
              <a:gd name="T41" fmla="*/ 2147483647 h 7"/>
              <a:gd name="T42" fmla="*/ 2147483647 w 10"/>
              <a:gd name="T43" fmla="*/ 2147483647 h 7"/>
              <a:gd name="T44" fmla="*/ 2147483647 w 10"/>
              <a:gd name="T45" fmla="*/ 2147483647 h 7"/>
              <a:gd name="T46" fmla="*/ 2147483647 w 10"/>
              <a:gd name="T47" fmla="*/ 2147483647 h 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0"/>
              <a:gd name="T73" fmla="*/ 0 h 7"/>
              <a:gd name="T74" fmla="*/ 10 w 10"/>
              <a:gd name="T75" fmla="*/ 7 h 7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0" h="7">
                <a:moveTo>
                  <a:pt x="4" y="7"/>
                </a:moveTo>
                <a:lnTo>
                  <a:pt x="3" y="7"/>
                </a:lnTo>
                <a:lnTo>
                  <a:pt x="2" y="7"/>
                </a:lnTo>
                <a:lnTo>
                  <a:pt x="1" y="6"/>
                </a:lnTo>
                <a:lnTo>
                  <a:pt x="0" y="5"/>
                </a:lnTo>
                <a:lnTo>
                  <a:pt x="1" y="4"/>
                </a:lnTo>
                <a:lnTo>
                  <a:pt x="2" y="2"/>
                </a:lnTo>
                <a:lnTo>
                  <a:pt x="4" y="1"/>
                </a:lnTo>
                <a:lnTo>
                  <a:pt x="5" y="0"/>
                </a:lnTo>
                <a:lnTo>
                  <a:pt x="6" y="0"/>
                </a:lnTo>
                <a:lnTo>
                  <a:pt x="7" y="0"/>
                </a:lnTo>
                <a:lnTo>
                  <a:pt x="8" y="1"/>
                </a:lnTo>
                <a:lnTo>
                  <a:pt x="9" y="1"/>
                </a:lnTo>
                <a:lnTo>
                  <a:pt x="10" y="3"/>
                </a:lnTo>
                <a:lnTo>
                  <a:pt x="10" y="4"/>
                </a:lnTo>
                <a:lnTo>
                  <a:pt x="10" y="5"/>
                </a:lnTo>
                <a:lnTo>
                  <a:pt x="8" y="6"/>
                </a:lnTo>
                <a:lnTo>
                  <a:pt x="8" y="7"/>
                </a:lnTo>
                <a:lnTo>
                  <a:pt x="6" y="7"/>
                </a:lnTo>
                <a:lnTo>
                  <a:pt x="5" y="7"/>
                </a:lnTo>
                <a:lnTo>
                  <a:pt x="4" y="7"/>
                </a:lnTo>
              </a:path>
            </a:pathLst>
          </a:cu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8" name="Freeform 2755"/>
          <p:cNvSpPr>
            <a:spLocks/>
          </p:cNvSpPr>
          <p:nvPr/>
        </p:nvSpPr>
        <p:spPr bwMode="auto">
          <a:xfrm>
            <a:off x="6891338" y="3998590"/>
            <a:ext cx="95250" cy="66675"/>
          </a:xfrm>
          <a:custGeom>
            <a:avLst/>
            <a:gdLst>
              <a:gd name="T0" fmla="*/ 2147483647 w 10"/>
              <a:gd name="T1" fmla="*/ 2147483647 h 7"/>
              <a:gd name="T2" fmla="*/ 2147483647 w 10"/>
              <a:gd name="T3" fmla="*/ 2147483647 h 7"/>
              <a:gd name="T4" fmla="*/ 2147483647 w 10"/>
              <a:gd name="T5" fmla="*/ 2147483647 h 7"/>
              <a:gd name="T6" fmla="*/ 2147483647 w 10"/>
              <a:gd name="T7" fmla="*/ 2147483647 h 7"/>
              <a:gd name="T8" fmla="*/ 0 w 10"/>
              <a:gd name="T9" fmla="*/ 2147483647 h 7"/>
              <a:gd name="T10" fmla="*/ 2147483647 w 10"/>
              <a:gd name="T11" fmla="*/ 2147483647 h 7"/>
              <a:gd name="T12" fmla="*/ 2147483647 w 10"/>
              <a:gd name="T13" fmla="*/ 2147483647 h 7"/>
              <a:gd name="T14" fmla="*/ 2147483647 w 10"/>
              <a:gd name="T15" fmla="*/ 2147483647 h 7"/>
              <a:gd name="T16" fmla="*/ 2147483647 w 10"/>
              <a:gd name="T17" fmla="*/ 2147483647 h 7"/>
              <a:gd name="T18" fmla="*/ 2147483647 w 10"/>
              <a:gd name="T19" fmla="*/ 0 h 7"/>
              <a:gd name="T20" fmla="*/ 2147483647 w 10"/>
              <a:gd name="T21" fmla="*/ 0 h 7"/>
              <a:gd name="T22" fmla="*/ 2147483647 w 10"/>
              <a:gd name="T23" fmla="*/ 2147483647 h 7"/>
              <a:gd name="T24" fmla="*/ 2147483647 w 10"/>
              <a:gd name="T25" fmla="*/ 2147483647 h 7"/>
              <a:gd name="T26" fmla="*/ 2147483647 w 10"/>
              <a:gd name="T27" fmla="*/ 2147483647 h 7"/>
              <a:gd name="T28" fmla="*/ 2147483647 w 10"/>
              <a:gd name="T29" fmla="*/ 2147483647 h 7"/>
              <a:gd name="T30" fmla="*/ 2147483647 w 10"/>
              <a:gd name="T31" fmla="*/ 2147483647 h 7"/>
              <a:gd name="T32" fmla="*/ 2147483647 w 10"/>
              <a:gd name="T33" fmla="*/ 2147483647 h 7"/>
              <a:gd name="T34" fmla="*/ 2147483647 w 10"/>
              <a:gd name="T35" fmla="*/ 2147483647 h 7"/>
              <a:gd name="T36" fmla="*/ 2147483647 w 10"/>
              <a:gd name="T37" fmla="*/ 2147483647 h 7"/>
              <a:gd name="T38" fmla="*/ 2147483647 w 10"/>
              <a:gd name="T39" fmla="*/ 2147483647 h 7"/>
              <a:gd name="T40" fmla="*/ 2147483647 w 10"/>
              <a:gd name="T41" fmla="*/ 2147483647 h 7"/>
              <a:gd name="T42" fmla="*/ 2147483647 w 10"/>
              <a:gd name="T43" fmla="*/ 2147483647 h 7"/>
              <a:gd name="T44" fmla="*/ 2147483647 w 10"/>
              <a:gd name="T45" fmla="*/ 2147483647 h 7"/>
              <a:gd name="T46" fmla="*/ 2147483647 w 10"/>
              <a:gd name="T47" fmla="*/ 2147483647 h 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0"/>
              <a:gd name="T73" fmla="*/ 0 h 7"/>
              <a:gd name="T74" fmla="*/ 10 w 10"/>
              <a:gd name="T75" fmla="*/ 7 h 7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0" h="7">
                <a:moveTo>
                  <a:pt x="4" y="7"/>
                </a:moveTo>
                <a:lnTo>
                  <a:pt x="3" y="7"/>
                </a:lnTo>
                <a:lnTo>
                  <a:pt x="2" y="7"/>
                </a:lnTo>
                <a:lnTo>
                  <a:pt x="1" y="7"/>
                </a:lnTo>
                <a:lnTo>
                  <a:pt x="0" y="6"/>
                </a:lnTo>
                <a:lnTo>
                  <a:pt x="1" y="4"/>
                </a:lnTo>
                <a:lnTo>
                  <a:pt x="2" y="3"/>
                </a:lnTo>
                <a:lnTo>
                  <a:pt x="4" y="1"/>
                </a:lnTo>
                <a:lnTo>
                  <a:pt x="5" y="1"/>
                </a:lnTo>
                <a:lnTo>
                  <a:pt x="6" y="0"/>
                </a:lnTo>
                <a:lnTo>
                  <a:pt x="7" y="0"/>
                </a:lnTo>
                <a:lnTo>
                  <a:pt x="7" y="1"/>
                </a:lnTo>
                <a:lnTo>
                  <a:pt x="9" y="2"/>
                </a:lnTo>
                <a:lnTo>
                  <a:pt x="10" y="3"/>
                </a:lnTo>
                <a:lnTo>
                  <a:pt x="10" y="4"/>
                </a:lnTo>
                <a:lnTo>
                  <a:pt x="10" y="5"/>
                </a:lnTo>
                <a:lnTo>
                  <a:pt x="9" y="6"/>
                </a:lnTo>
                <a:lnTo>
                  <a:pt x="8" y="6"/>
                </a:lnTo>
                <a:lnTo>
                  <a:pt x="7" y="7"/>
                </a:lnTo>
                <a:lnTo>
                  <a:pt x="6" y="7"/>
                </a:lnTo>
                <a:lnTo>
                  <a:pt x="5" y="7"/>
                </a:lnTo>
                <a:lnTo>
                  <a:pt x="4" y="7"/>
                </a:lnTo>
              </a:path>
            </a:pathLst>
          </a:cu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9" name="Freeform 2756"/>
          <p:cNvSpPr>
            <a:spLocks/>
          </p:cNvSpPr>
          <p:nvPr/>
        </p:nvSpPr>
        <p:spPr bwMode="auto">
          <a:xfrm>
            <a:off x="7443788" y="2941315"/>
            <a:ext cx="95250" cy="76200"/>
          </a:xfrm>
          <a:custGeom>
            <a:avLst/>
            <a:gdLst>
              <a:gd name="T0" fmla="*/ 2147483647 w 10"/>
              <a:gd name="T1" fmla="*/ 2147483647 h 8"/>
              <a:gd name="T2" fmla="*/ 2147483647 w 10"/>
              <a:gd name="T3" fmla="*/ 2147483647 h 8"/>
              <a:gd name="T4" fmla="*/ 2147483647 w 10"/>
              <a:gd name="T5" fmla="*/ 2147483647 h 8"/>
              <a:gd name="T6" fmla="*/ 2147483647 w 10"/>
              <a:gd name="T7" fmla="*/ 2147483647 h 8"/>
              <a:gd name="T8" fmla="*/ 0 w 10"/>
              <a:gd name="T9" fmla="*/ 2147483647 h 8"/>
              <a:gd name="T10" fmla="*/ 2147483647 w 10"/>
              <a:gd name="T11" fmla="*/ 2147483647 h 8"/>
              <a:gd name="T12" fmla="*/ 2147483647 w 10"/>
              <a:gd name="T13" fmla="*/ 2147483647 h 8"/>
              <a:gd name="T14" fmla="*/ 2147483647 w 10"/>
              <a:gd name="T15" fmla="*/ 2147483647 h 8"/>
              <a:gd name="T16" fmla="*/ 2147483647 w 10"/>
              <a:gd name="T17" fmla="*/ 2147483647 h 8"/>
              <a:gd name="T18" fmla="*/ 2147483647 w 10"/>
              <a:gd name="T19" fmla="*/ 0 h 8"/>
              <a:gd name="T20" fmla="*/ 2147483647 w 10"/>
              <a:gd name="T21" fmla="*/ 2147483647 h 8"/>
              <a:gd name="T22" fmla="*/ 2147483647 w 10"/>
              <a:gd name="T23" fmla="*/ 2147483647 h 8"/>
              <a:gd name="T24" fmla="*/ 2147483647 w 10"/>
              <a:gd name="T25" fmla="*/ 2147483647 h 8"/>
              <a:gd name="T26" fmla="*/ 2147483647 w 10"/>
              <a:gd name="T27" fmla="*/ 2147483647 h 8"/>
              <a:gd name="T28" fmla="*/ 2147483647 w 10"/>
              <a:gd name="T29" fmla="*/ 2147483647 h 8"/>
              <a:gd name="T30" fmla="*/ 2147483647 w 10"/>
              <a:gd name="T31" fmla="*/ 2147483647 h 8"/>
              <a:gd name="T32" fmla="*/ 2147483647 w 10"/>
              <a:gd name="T33" fmla="*/ 2147483647 h 8"/>
              <a:gd name="T34" fmla="*/ 2147483647 w 10"/>
              <a:gd name="T35" fmla="*/ 2147483647 h 8"/>
              <a:gd name="T36" fmla="*/ 2147483647 w 10"/>
              <a:gd name="T37" fmla="*/ 2147483647 h 8"/>
              <a:gd name="T38" fmla="*/ 2147483647 w 10"/>
              <a:gd name="T39" fmla="*/ 2147483647 h 8"/>
              <a:gd name="T40" fmla="*/ 2147483647 w 10"/>
              <a:gd name="T41" fmla="*/ 2147483647 h 8"/>
              <a:gd name="T42" fmla="*/ 2147483647 w 10"/>
              <a:gd name="T43" fmla="*/ 2147483647 h 8"/>
              <a:gd name="T44" fmla="*/ 2147483647 w 10"/>
              <a:gd name="T45" fmla="*/ 2147483647 h 8"/>
              <a:gd name="T46" fmla="*/ 2147483647 w 10"/>
              <a:gd name="T47" fmla="*/ 2147483647 h 8"/>
              <a:gd name="T48" fmla="*/ 2147483647 w 10"/>
              <a:gd name="T49" fmla="*/ 2147483647 h 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0"/>
              <a:gd name="T76" fmla="*/ 0 h 8"/>
              <a:gd name="T77" fmla="*/ 10 w 10"/>
              <a:gd name="T78" fmla="*/ 8 h 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0" h="8">
                <a:moveTo>
                  <a:pt x="4" y="8"/>
                </a:moveTo>
                <a:lnTo>
                  <a:pt x="3" y="8"/>
                </a:lnTo>
                <a:lnTo>
                  <a:pt x="2" y="8"/>
                </a:lnTo>
                <a:lnTo>
                  <a:pt x="1" y="7"/>
                </a:lnTo>
                <a:lnTo>
                  <a:pt x="0" y="6"/>
                </a:lnTo>
                <a:lnTo>
                  <a:pt x="1" y="5"/>
                </a:lnTo>
                <a:lnTo>
                  <a:pt x="2" y="3"/>
                </a:lnTo>
                <a:lnTo>
                  <a:pt x="4" y="2"/>
                </a:lnTo>
                <a:lnTo>
                  <a:pt x="5" y="1"/>
                </a:lnTo>
                <a:lnTo>
                  <a:pt x="6" y="0"/>
                </a:lnTo>
                <a:lnTo>
                  <a:pt x="7" y="1"/>
                </a:lnTo>
                <a:lnTo>
                  <a:pt x="8" y="2"/>
                </a:lnTo>
                <a:lnTo>
                  <a:pt x="9" y="2"/>
                </a:lnTo>
                <a:lnTo>
                  <a:pt x="10" y="4"/>
                </a:lnTo>
                <a:lnTo>
                  <a:pt x="10" y="5"/>
                </a:lnTo>
                <a:lnTo>
                  <a:pt x="10" y="6"/>
                </a:lnTo>
                <a:lnTo>
                  <a:pt x="8" y="7"/>
                </a:lnTo>
                <a:lnTo>
                  <a:pt x="6" y="8"/>
                </a:lnTo>
                <a:lnTo>
                  <a:pt x="5" y="7"/>
                </a:lnTo>
                <a:lnTo>
                  <a:pt x="5" y="8"/>
                </a:lnTo>
                <a:lnTo>
                  <a:pt x="4" y="8"/>
                </a:lnTo>
              </a:path>
            </a:pathLst>
          </a:cu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0" name="Freeform 2757"/>
          <p:cNvSpPr>
            <a:spLocks/>
          </p:cNvSpPr>
          <p:nvPr/>
        </p:nvSpPr>
        <p:spPr bwMode="auto">
          <a:xfrm>
            <a:off x="6329363" y="3855715"/>
            <a:ext cx="95250" cy="66675"/>
          </a:xfrm>
          <a:custGeom>
            <a:avLst/>
            <a:gdLst>
              <a:gd name="T0" fmla="*/ 2147483647 w 10"/>
              <a:gd name="T1" fmla="*/ 2147483647 h 7"/>
              <a:gd name="T2" fmla="*/ 2147483647 w 10"/>
              <a:gd name="T3" fmla="*/ 2147483647 h 7"/>
              <a:gd name="T4" fmla="*/ 2147483647 w 10"/>
              <a:gd name="T5" fmla="*/ 2147483647 h 7"/>
              <a:gd name="T6" fmla="*/ 2147483647 w 10"/>
              <a:gd name="T7" fmla="*/ 2147483647 h 7"/>
              <a:gd name="T8" fmla="*/ 0 w 10"/>
              <a:gd name="T9" fmla="*/ 2147483647 h 7"/>
              <a:gd name="T10" fmla="*/ 2147483647 w 10"/>
              <a:gd name="T11" fmla="*/ 2147483647 h 7"/>
              <a:gd name="T12" fmla="*/ 2147483647 w 10"/>
              <a:gd name="T13" fmla="*/ 2147483647 h 7"/>
              <a:gd name="T14" fmla="*/ 2147483647 w 10"/>
              <a:gd name="T15" fmla="*/ 2147483647 h 7"/>
              <a:gd name="T16" fmla="*/ 2147483647 w 10"/>
              <a:gd name="T17" fmla="*/ 0 h 7"/>
              <a:gd name="T18" fmla="*/ 2147483647 w 10"/>
              <a:gd name="T19" fmla="*/ 0 h 7"/>
              <a:gd name="T20" fmla="*/ 2147483647 w 10"/>
              <a:gd name="T21" fmla="*/ 0 h 7"/>
              <a:gd name="T22" fmla="*/ 2147483647 w 10"/>
              <a:gd name="T23" fmla="*/ 0 h 7"/>
              <a:gd name="T24" fmla="*/ 2147483647 w 10"/>
              <a:gd name="T25" fmla="*/ 2147483647 h 7"/>
              <a:gd name="T26" fmla="*/ 2147483647 w 10"/>
              <a:gd name="T27" fmla="*/ 2147483647 h 7"/>
              <a:gd name="T28" fmla="*/ 2147483647 w 10"/>
              <a:gd name="T29" fmla="*/ 2147483647 h 7"/>
              <a:gd name="T30" fmla="*/ 2147483647 w 10"/>
              <a:gd name="T31" fmla="*/ 2147483647 h 7"/>
              <a:gd name="T32" fmla="*/ 2147483647 w 10"/>
              <a:gd name="T33" fmla="*/ 2147483647 h 7"/>
              <a:gd name="T34" fmla="*/ 2147483647 w 10"/>
              <a:gd name="T35" fmla="*/ 2147483647 h 7"/>
              <a:gd name="T36" fmla="*/ 2147483647 w 10"/>
              <a:gd name="T37" fmla="*/ 2147483647 h 7"/>
              <a:gd name="T38" fmla="*/ 2147483647 w 10"/>
              <a:gd name="T39" fmla="*/ 2147483647 h 7"/>
              <a:gd name="T40" fmla="*/ 2147483647 w 10"/>
              <a:gd name="T41" fmla="*/ 2147483647 h 7"/>
              <a:gd name="T42" fmla="*/ 2147483647 w 10"/>
              <a:gd name="T43" fmla="*/ 2147483647 h 7"/>
              <a:gd name="T44" fmla="*/ 2147483647 w 10"/>
              <a:gd name="T45" fmla="*/ 2147483647 h 7"/>
              <a:gd name="T46" fmla="*/ 2147483647 w 10"/>
              <a:gd name="T47" fmla="*/ 2147483647 h 7"/>
              <a:gd name="T48" fmla="*/ 2147483647 w 10"/>
              <a:gd name="T49" fmla="*/ 2147483647 h 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0"/>
              <a:gd name="T76" fmla="*/ 0 h 7"/>
              <a:gd name="T77" fmla="*/ 10 w 10"/>
              <a:gd name="T78" fmla="*/ 7 h 7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0" h="7">
                <a:moveTo>
                  <a:pt x="4" y="7"/>
                </a:moveTo>
                <a:lnTo>
                  <a:pt x="3" y="7"/>
                </a:lnTo>
                <a:lnTo>
                  <a:pt x="2" y="7"/>
                </a:lnTo>
                <a:lnTo>
                  <a:pt x="1" y="6"/>
                </a:lnTo>
                <a:lnTo>
                  <a:pt x="0" y="5"/>
                </a:lnTo>
                <a:lnTo>
                  <a:pt x="1" y="4"/>
                </a:lnTo>
                <a:lnTo>
                  <a:pt x="2" y="2"/>
                </a:lnTo>
                <a:lnTo>
                  <a:pt x="4" y="1"/>
                </a:lnTo>
                <a:lnTo>
                  <a:pt x="5" y="0"/>
                </a:lnTo>
                <a:lnTo>
                  <a:pt x="6" y="0"/>
                </a:lnTo>
                <a:lnTo>
                  <a:pt x="7" y="0"/>
                </a:lnTo>
                <a:lnTo>
                  <a:pt x="8" y="1"/>
                </a:lnTo>
                <a:lnTo>
                  <a:pt x="9" y="1"/>
                </a:lnTo>
                <a:lnTo>
                  <a:pt x="10" y="3"/>
                </a:lnTo>
                <a:lnTo>
                  <a:pt x="10" y="4"/>
                </a:lnTo>
                <a:lnTo>
                  <a:pt x="10" y="5"/>
                </a:lnTo>
                <a:lnTo>
                  <a:pt x="8" y="6"/>
                </a:lnTo>
                <a:lnTo>
                  <a:pt x="6" y="7"/>
                </a:lnTo>
                <a:lnTo>
                  <a:pt x="5" y="6"/>
                </a:lnTo>
                <a:lnTo>
                  <a:pt x="5" y="7"/>
                </a:lnTo>
                <a:lnTo>
                  <a:pt x="4" y="7"/>
                </a:lnTo>
              </a:path>
            </a:pathLst>
          </a:cu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1" name="Freeform 2758"/>
          <p:cNvSpPr>
            <a:spLocks/>
          </p:cNvSpPr>
          <p:nvPr/>
        </p:nvSpPr>
        <p:spPr bwMode="auto">
          <a:xfrm>
            <a:off x="6138863" y="3750940"/>
            <a:ext cx="85725" cy="76200"/>
          </a:xfrm>
          <a:custGeom>
            <a:avLst/>
            <a:gdLst>
              <a:gd name="T0" fmla="*/ 2147483647 w 9"/>
              <a:gd name="T1" fmla="*/ 2147483647 h 8"/>
              <a:gd name="T2" fmla="*/ 2147483647 w 9"/>
              <a:gd name="T3" fmla="*/ 2147483647 h 8"/>
              <a:gd name="T4" fmla="*/ 2147483647 w 9"/>
              <a:gd name="T5" fmla="*/ 2147483647 h 8"/>
              <a:gd name="T6" fmla="*/ 0 w 9"/>
              <a:gd name="T7" fmla="*/ 2147483647 h 8"/>
              <a:gd name="T8" fmla="*/ 0 w 9"/>
              <a:gd name="T9" fmla="*/ 2147483647 h 8"/>
              <a:gd name="T10" fmla="*/ 0 w 9"/>
              <a:gd name="T11" fmla="*/ 2147483647 h 8"/>
              <a:gd name="T12" fmla="*/ 2147483647 w 9"/>
              <a:gd name="T13" fmla="*/ 2147483647 h 8"/>
              <a:gd name="T14" fmla="*/ 2147483647 w 9"/>
              <a:gd name="T15" fmla="*/ 2147483647 h 8"/>
              <a:gd name="T16" fmla="*/ 2147483647 w 9"/>
              <a:gd name="T17" fmla="*/ 2147483647 h 8"/>
              <a:gd name="T18" fmla="*/ 2147483647 w 9"/>
              <a:gd name="T19" fmla="*/ 0 h 8"/>
              <a:gd name="T20" fmla="*/ 2147483647 w 9"/>
              <a:gd name="T21" fmla="*/ 0 h 8"/>
              <a:gd name="T22" fmla="*/ 2147483647 w 9"/>
              <a:gd name="T23" fmla="*/ 2147483647 h 8"/>
              <a:gd name="T24" fmla="*/ 2147483647 w 9"/>
              <a:gd name="T25" fmla="*/ 2147483647 h 8"/>
              <a:gd name="T26" fmla="*/ 2147483647 w 9"/>
              <a:gd name="T27" fmla="*/ 2147483647 h 8"/>
              <a:gd name="T28" fmla="*/ 2147483647 w 9"/>
              <a:gd name="T29" fmla="*/ 2147483647 h 8"/>
              <a:gd name="T30" fmla="*/ 2147483647 w 9"/>
              <a:gd name="T31" fmla="*/ 2147483647 h 8"/>
              <a:gd name="T32" fmla="*/ 2147483647 w 9"/>
              <a:gd name="T33" fmla="*/ 2147483647 h 8"/>
              <a:gd name="T34" fmla="*/ 2147483647 w 9"/>
              <a:gd name="T35" fmla="*/ 2147483647 h 8"/>
              <a:gd name="T36" fmla="*/ 2147483647 w 9"/>
              <a:gd name="T37" fmla="*/ 2147483647 h 8"/>
              <a:gd name="T38" fmla="*/ 2147483647 w 9"/>
              <a:gd name="T39" fmla="*/ 2147483647 h 8"/>
              <a:gd name="T40" fmla="*/ 2147483647 w 9"/>
              <a:gd name="T41" fmla="*/ 2147483647 h 8"/>
              <a:gd name="T42" fmla="*/ 2147483647 w 9"/>
              <a:gd name="T43" fmla="*/ 2147483647 h 8"/>
              <a:gd name="T44" fmla="*/ 2147483647 w 9"/>
              <a:gd name="T45" fmla="*/ 2147483647 h 8"/>
              <a:gd name="T46" fmla="*/ 2147483647 w 9"/>
              <a:gd name="T47" fmla="*/ 2147483647 h 8"/>
              <a:gd name="T48" fmla="*/ 2147483647 w 9"/>
              <a:gd name="T49" fmla="*/ 2147483647 h 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9"/>
              <a:gd name="T76" fmla="*/ 0 h 8"/>
              <a:gd name="T77" fmla="*/ 9 w 9"/>
              <a:gd name="T78" fmla="*/ 8 h 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9" h="8">
                <a:moveTo>
                  <a:pt x="3" y="8"/>
                </a:moveTo>
                <a:lnTo>
                  <a:pt x="2" y="8"/>
                </a:lnTo>
                <a:lnTo>
                  <a:pt x="0" y="7"/>
                </a:lnTo>
                <a:lnTo>
                  <a:pt x="0" y="6"/>
                </a:lnTo>
                <a:lnTo>
                  <a:pt x="0" y="5"/>
                </a:lnTo>
                <a:lnTo>
                  <a:pt x="1" y="3"/>
                </a:lnTo>
                <a:lnTo>
                  <a:pt x="3" y="2"/>
                </a:lnTo>
                <a:lnTo>
                  <a:pt x="4" y="1"/>
                </a:lnTo>
                <a:lnTo>
                  <a:pt x="6" y="0"/>
                </a:lnTo>
                <a:lnTo>
                  <a:pt x="6" y="1"/>
                </a:lnTo>
                <a:lnTo>
                  <a:pt x="7" y="2"/>
                </a:lnTo>
                <a:lnTo>
                  <a:pt x="9" y="2"/>
                </a:lnTo>
                <a:lnTo>
                  <a:pt x="9" y="3"/>
                </a:lnTo>
                <a:lnTo>
                  <a:pt x="9" y="5"/>
                </a:lnTo>
                <a:lnTo>
                  <a:pt x="9" y="6"/>
                </a:lnTo>
                <a:lnTo>
                  <a:pt x="8" y="7"/>
                </a:lnTo>
                <a:lnTo>
                  <a:pt x="7" y="7"/>
                </a:lnTo>
                <a:lnTo>
                  <a:pt x="6" y="8"/>
                </a:lnTo>
                <a:lnTo>
                  <a:pt x="4" y="7"/>
                </a:lnTo>
                <a:lnTo>
                  <a:pt x="4" y="8"/>
                </a:lnTo>
                <a:lnTo>
                  <a:pt x="3" y="8"/>
                </a:lnTo>
              </a:path>
            </a:pathLst>
          </a:cu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2" name="Freeform 2759"/>
          <p:cNvSpPr>
            <a:spLocks/>
          </p:cNvSpPr>
          <p:nvPr/>
        </p:nvSpPr>
        <p:spPr bwMode="auto">
          <a:xfrm>
            <a:off x="7748588" y="3112765"/>
            <a:ext cx="95250" cy="76200"/>
          </a:xfrm>
          <a:custGeom>
            <a:avLst/>
            <a:gdLst>
              <a:gd name="T0" fmla="*/ 2147483647 w 10"/>
              <a:gd name="T1" fmla="*/ 2147483647 h 8"/>
              <a:gd name="T2" fmla="*/ 2147483647 w 10"/>
              <a:gd name="T3" fmla="*/ 2147483647 h 8"/>
              <a:gd name="T4" fmla="*/ 2147483647 w 10"/>
              <a:gd name="T5" fmla="*/ 2147483647 h 8"/>
              <a:gd name="T6" fmla="*/ 0 w 10"/>
              <a:gd name="T7" fmla="*/ 2147483647 h 8"/>
              <a:gd name="T8" fmla="*/ 0 w 10"/>
              <a:gd name="T9" fmla="*/ 2147483647 h 8"/>
              <a:gd name="T10" fmla="*/ 0 w 10"/>
              <a:gd name="T11" fmla="*/ 2147483647 h 8"/>
              <a:gd name="T12" fmla="*/ 2147483647 w 10"/>
              <a:gd name="T13" fmla="*/ 2147483647 h 8"/>
              <a:gd name="T14" fmla="*/ 2147483647 w 10"/>
              <a:gd name="T15" fmla="*/ 2147483647 h 8"/>
              <a:gd name="T16" fmla="*/ 2147483647 w 10"/>
              <a:gd name="T17" fmla="*/ 2147483647 h 8"/>
              <a:gd name="T18" fmla="*/ 2147483647 w 10"/>
              <a:gd name="T19" fmla="*/ 0 h 8"/>
              <a:gd name="T20" fmla="*/ 2147483647 w 10"/>
              <a:gd name="T21" fmla="*/ 0 h 8"/>
              <a:gd name="T22" fmla="*/ 2147483647 w 10"/>
              <a:gd name="T23" fmla="*/ 2147483647 h 8"/>
              <a:gd name="T24" fmla="*/ 2147483647 w 10"/>
              <a:gd name="T25" fmla="*/ 2147483647 h 8"/>
              <a:gd name="T26" fmla="*/ 2147483647 w 10"/>
              <a:gd name="T27" fmla="*/ 2147483647 h 8"/>
              <a:gd name="T28" fmla="*/ 2147483647 w 10"/>
              <a:gd name="T29" fmla="*/ 2147483647 h 8"/>
              <a:gd name="T30" fmla="*/ 2147483647 w 10"/>
              <a:gd name="T31" fmla="*/ 2147483647 h 8"/>
              <a:gd name="T32" fmla="*/ 2147483647 w 10"/>
              <a:gd name="T33" fmla="*/ 2147483647 h 8"/>
              <a:gd name="T34" fmla="*/ 2147483647 w 10"/>
              <a:gd name="T35" fmla="*/ 2147483647 h 8"/>
              <a:gd name="T36" fmla="*/ 2147483647 w 10"/>
              <a:gd name="T37" fmla="*/ 2147483647 h 8"/>
              <a:gd name="T38" fmla="*/ 2147483647 w 10"/>
              <a:gd name="T39" fmla="*/ 2147483647 h 8"/>
              <a:gd name="T40" fmla="*/ 2147483647 w 10"/>
              <a:gd name="T41" fmla="*/ 2147483647 h 8"/>
              <a:gd name="T42" fmla="*/ 2147483647 w 10"/>
              <a:gd name="T43" fmla="*/ 2147483647 h 8"/>
              <a:gd name="T44" fmla="*/ 2147483647 w 10"/>
              <a:gd name="T45" fmla="*/ 2147483647 h 8"/>
              <a:gd name="T46" fmla="*/ 2147483647 w 10"/>
              <a:gd name="T47" fmla="*/ 2147483647 h 8"/>
              <a:gd name="T48" fmla="*/ 2147483647 w 10"/>
              <a:gd name="T49" fmla="*/ 2147483647 h 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0"/>
              <a:gd name="T76" fmla="*/ 0 h 8"/>
              <a:gd name="T77" fmla="*/ 10 w 10"/>
              <a:gd name="T78" fmla="*/ 8 h 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0" h="8">
                <a:moveTo>
                  <a:pt x="3" y="8"/>
                </a:moveTo>
                <a:lnTo>
                  <a:pt x="3" y="7"/>
                </a:lnTo>
                <a:lnTo>
                  <a:pt x="2" y="7"/>
                </a:lnTo>
                <a:lnTo>
                  <a:pt x="0" y="7"/>
                </a:lnTo>
                <a:lnTo>
                  <a:pt x="0" y="6"/>
                </a:lnTo>
                <a:lnTo>
                  <a:pt x="0" y="5"/>
                </a:lnTo>
                <a:lnTo>
                  <a:pt x="2" y="3"/>
                </a:lnTo>
                <a:lnTo>
                  <a:pt x="4" y="2"/>
                </a:lnTo>
                <a:lnTo>
                  <a:pt x="5" y="1"/>
                </a:lnTo>
                <a:lnTo>
                  <a:pt x="6" y="0"/>
                </a:lnTo>
                <a:lnTo>
                  <a:pt x="7" y="1"/>
                </a:lnTo>
                <a:lnTo>
                  <a:pt x="9" y="2"/>
                </a:lnTo>
                <a:lnTo>
                  <a:pt x="9" y="3"/>
                </a:lnTo>
                <a:lnTo>
                  <a:pt x="10" y="4"/>
                </a:lnTo>
                <a:lnTo>
                  <a:pt x="9" y="6"/>
                </a:lnTo>
                <a:lnTo>
                  <a:pt x="8" y="6"/>
                </a:lnTo>
                <a:lnTo>
                  <a:pt x="7" y="7"/>
                </a:lnTo>
                <a:lnTo>
                  <a:pt x="6" y="8"/>
                </a:lnTo>
                <a:lnTo>
                  <a:pt x="5" y="7"/>
                </a:lnTo>
                <a:lnTo>
                  <a:pt x="4" y="7"/>
                </a:lnTo>
                <a:lnTo>
                  <a:pt x="4" y="8"/>
                </a:lnTo>
                <a:lnTo>
                  <a:pt x="3" y="8"/>
                </a:lnTo>
              </a:path>
            </a:pathLst>
          </a:cu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3" name="Freeform 2760"/>
          <p:cNvSpPr>
            <a:spLocks/>
          </p:cNvSpPr>
          <p:nvPr/>
        </p:nvSpPr>
        <p:spPr bwMode="auto">
          <a:xfrm>
            <a:off x="4071938" y="2455540"/>
            <a:ext cx="1362075" cy="895350"/>
          </a:xfrm>
          <a:custGeom>
            <a:avLst/>
            <a:gdLst>
              <a:gd name="T0" fmla="*/ 0 w 143"/>
              <a:gd name="T1" fmla="*/ 2147483647 h 94"/>
              <a:gd name="T2" fmla="*/ 2147483647 w 143"/>
              <a:gd name="T3" fmla="*/ 2147483647 h 94"/>
              <a:gd name="T4" fmla="*/ 2147483647 w 143"/>
              <a:gd name="T5" fmla="*/ 0 h 94"/>
              <a:gd name="T6" fmla="*/ 0 w 143"/>
              <a:gd name="T7" fmla="*/ 2147483647 h 94"/>
              <a:gd name="T8" fmla="*/ 0 60000 65536"/>
              <a:gd name="T9" fmla="*/ 0 60000 65536"/>
              <a:gd name="T10" fmla="*/ 0 60000 65536"/>
              <a:gd name="T11" fmla="*/ 0 60000 65536"/>
              <a:gd name="T12" fmla="*/ 0 w 143"/>
              <a:gd name="T13" fmla="*/ 0 h 94"/>
              <a:gd name="T14" fmla="*/ 143 w 143"/>
              <a:gd name="T15" fmla="*/ 94 h 9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3" h="94">
                <a:moveTo>
                  <a:pt x="0" y="94"/>
                </a:moveTo>
                <a:lnTo>
                  <a:pt x="143" y="94"/>
                </a:lnTo>
                <a:lnTo>
                  <a:pt x="143" y="0"/>
                </a:lnTo>
                <a:lnTo>
                  <a:pt x="0" y="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4" name="Line 2761"/>
          <p:cNvSpPr>
            <a:spLocks noChangeShapeType="1"/>
          </p:cNvSpPr>
          <p:nvPr/>
        </p:nvSpPr>
        <p:spPr bwMode="auto">
          <a:xfrm>
            <a:off x="4071938" y="335089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5" name="Line 2762"/>
          <p:cNvSpPr>
            <a:spLocks noChangeShapeType="1"/>
          </p:cNvSpPr>
          <p:nvPr/>
        </p:nvSpPr>
        <p:spPr bwMode="auto">
          <a:xfrm>
            <a:off x="4090988" y="335089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6" name="Line 2763"/>
          <p:cNvSpPr>
            <a:spLocks noChangeShapeType="1"/>
          </p:cNvSpPr>
          <p:nvPr/>
        </p:nvSpPr>
        <p:spPr bwMode="auto">
          <a:xfrm>
            <a:off x="4195763" y="335089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7" name="Line 2764"/>
          <p:cNvSpPr>
            <a:spLocks noChangeShapeType="1"/>
          </p:cNvSpPr>
          <p:nvPr/>
        </p:nvSpPr>
        <p:spPr bwMode="auto">
          <a:xfrm>
            <a:off x="4214813" y="335089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8" name="Line 2765"/>
          <p:cNvSpPr>
            <a:spLocks noChangeShapeType="1"/>
          </p:cNvSpPr>
          <p:nvPr/>
        </p:nvSpPr>
        <p:spPr bwMode="auto">
          <a:xfrm>
            <a:off x="4233863" y="335089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9" name="Line 2766"/>
          <p:cNvSpPr>
            <a:spLocks noChangeShapeType="1"/>
          </p:cNvSpPr>
          <p:nvPr/>
        </p:nvSpPr>
        <p:spPr bwMode="auto">
          <a:xfrm>
            <a:off x="4319588" y="335089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0" name="Line 2767"/>
          <p:cNvSpPr>
            <a:spLocks noChangeShapeType="1"/>
          </p:cNvSpPr>
          <p:nvPr/>
        </p:nvSpPr>
        <p:spPr bwMode="auto">
          <a:xfrm>
            <a:off x="4338638" y="335089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1" name="Line 2768"/>
          <p:cNvSpPr>
            <a:spLocks noChangeShapeType="1"/>
          </p:cNvSpPr>
          <p:nvPr/>
        </p:nvSpPr>
        <p:spPr bwMode="auto">
          <a:xfrm>
            <a:off x="4357688" y="335089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2" name="Line 2769"/>
          <p:cNvSpPr>
            <a:spLocks noChangeShapeType="1"/>
          </p:cNvSpPr>
          <p:nvPr/>
        </p:nvSpPr>
        <p:spPr bwMode="auto">
          <a:xfrm>
            <a:off x="4443413" y="335089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3" name="Line 2770"/>
          <p:cNvSpPr>
            <a:spLocks noChangeShapeType="1"/>
          </p:cNvSpPr>
          <p:nvPr/>
        </p:nvSpPr>
        <p:spPr bwMode="auto">
          <a:xfrm>
            <a:off x="4462463" y="335089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4" name="Line 2771"/>
          <p:cNvSpPr>
            <a:spLocks noChangeShapeType="1"/>
          </p:cNvSpPr>
          <p:nvPr/>
        </p:nvSpPr>
        <p:spPr bwMode="auto">
          <a:xfrm>
            <a:off x="4481513" y="335089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5" name="Line 2772"/>
          <p:cNvSpPr>
            <a:spLocks noChangeShapeType="1"/>
          </p:cNvSpPr>
          <p:nvPr/>
        </p:nvSpPr>
        <p:spPr bwMode="auto">
          <a:xfrm>
            <a:off x="4567238" y="335089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6" name="Line 2773"/>
          <p:cNvSpPr>
            <a:spLocks noChangeShapeType="1"/>
          </p:cNvSpPr>
          <p:nvPr/>
        </p:nvSpPr>
        <p:spPr bwMode="auto">
          <a:xfrm>
            <a:off x="4586288" y="335089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7" name="Line 2774"/>
          <p:cNvSpPr>
            <a:spLocks noChangeShapeType="1"/>
          </p:cNvSpPr>
          <p:nvPr/>
        </p:nvSpPr>
        <p:spPr bwMode="auto">
          <a:xfrm>
            <a:off x="4605338" y="335089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8" name="Line 2775"/>
          <p:cNvSpPr>
            <a:spLocks noChangeShapeType="1"/>
          </p:cNvSpPr>
          <p:nvPr/>
        </p:nvSpPr>
        <p:spPr bwMode="auto">
          <a:xfrm>
            <a:off x="4710113" y="335089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9" name="Line 2776"/>
          <p:cNvSpPr>
            <a:spLocks noChangeShapeType="1"/>
          </p:cNvSpPr>
          <p:nvPr/>
        </p:nvSpPr>
        <p:spPr bwMode="auto">
          <a:xfrm>
            <a:off x="4729163" y="335089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0" name="Line 2777"/>
          <p:cNvSpPr>
            <a:spLocks noChangeShapeType="1"/>
          </p:cNvSpPr>
          <p:nvPr/>
        </p:nvSpPr>
        <p:spPr bwMode="auto">
          <a:xfrm>
            <a:off x="4833938" y="335089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1" name="Line 2778"/>
          <p:cNvSpPr>
            <a:spLocks noChangeShapeType="1"/>
          </p:cNvSpPr>
          <p:nvPr/>
        </p:nvSpPr>
        <p:spPr bwMode="auto">
          <a:xfrm>
            <a:off x="4852988" y="335089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2" name="Line 2779"/>
          <p:cNvSpPr>
            <a:spLocks noChangeShapeType="1"/>
          </p:cNvSpPr>
          <p:nvPr/>
        </p:nvSpPr>
        <p:spPr bwMode="auto">
          <a:xfrm>
            <a:off x="4957763" y="335089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3" name="Line 2780"/>
          <p:cNvSpPr>
            <a:spLocks noChangeShapeType="1"/>
          </p:cNvSpPr>
          <p:nvPr/>
        </p:nvSpPr>
        <p:spPr bwMode="auto">
          <a:xfrm>
            <a:off x="4976813" y="335089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4" name="Line 2781"/>
          <p:cNvSpPr>
            <a:spLocks noChangeShapeType="1"/>
          </p:cNvSpPr>
          <p:nvPr/>
        </p:nvSpPr>
        <p:spPr bwMode="auto">
          <a:xfrm>
            <a:off x="5081588" y="335089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5" name="Line 2782"/>
          <p:cNvSpPr>
            <a:spLocks noChangeShapeType="1"/>
          </p:cNvSpPr>
          <p:nvPr/>
        </p:nvSpPr>
        <p:spPr bwMode="auto">
          <a:xfrm>
            <a:off x="5100638" y="335089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6" name="Line 2783"/>
          <p:cNvSpPr>
            <a:spLocks noChangeShapeType="1"/>
          </p:cNvSpPr>
          <p:nvPr/>
        </p:nvSpPr>
        <p:spPr bwMode="auto">
          <a:xfrm>
            <a:off x="5205413" y="335089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7" name="Line 2784"/>
          <p:cNvSpPr>
            <a:spLocks noChangeShapeType="1"/>
          </p:cNvSpPr>
          <p:nvPr/>
        </p:nvSpPr>
        <p:spPr bwMode="auto">
          <a:xfrm>
            <a:off x="5224463" y="335089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8" name="Line 2785"/>
          <p:cNvSpPr>
            <a:spLocks noChangeShapeType="1"/>
          </p:cNvSpPr>
          <p:nvPr/>
        </p:nvSpPr>
        <p:spPr bwMode="auto">
          <a:xfrm>
            <a:off x="5329238" y="335089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9" name="Line 2786"/>
          <p:cNvSpPr>
            <a:spLocks noChangeShapeType="1"/>
          </p:cNvSpPr>
          <p:nvPr/>
        </p:nvSpPr>
        <p:spPr bwMode="auto">
          <a:xfrm>
            <a:off x="5348288" y="335089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0" name="Line 2787"/>
          <p:cNvSpPr>
            <a:spLocks noChangeShapeType="1"/>
          </p:cNvSpPr>
          <p:nvPr/>
        </p:nvSpPr>
        <p:spPr bwMode="auto">
          <a:xfrm>
            <a:off x="4071938" y="245554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1" name="Line 2788"/>
          <p:cNvSpPr>
            <a:spLocks noChangeShapeType="1"/>
          </p:cNvSpPr>
          <p:nvPr/>
        </p:nvSpPr>
        <p:spPr bwMode="auto">
          <a:xfrm>
            <a:off x="4090988" y="245554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2" name="Line 2789"/>
          <p:cNvSpPr>
            <a:spLocks noChangeShapeType="1"/>
          </p:cNvSpPr>
          <p:nvPr/>
        </p:nvSpPr>
        <p:spPr bwMode="auto">
          <a:xfrm>
            <a:off x="4195763" y="245554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3" name="Line 2790"/>
          <p:cNvSpPr>
            <a:spLocks noChangeShapeType="1"/>
          </p:cNvSpPr>
          <p:nvPr/>
        </p:nvSpPr>
        <p:spPr bwMode="auto">
          <a:xfrm>
            <a:off x="4214813" y="245554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4" name="Line 2791"/>
          <p:cNvSpPr>
            <a:spLocks noChangeShapeType="1"/>
          </p:cNvSpPr>
          <p:nvPr/>
        </p:nvSpPr>
        <p:spPr bwMode="auto">
          <a:xfrm>
            <a:off x="4233863" y="245554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5" name="Line 2792"/>
          <p:cNvSpPr>
            <a:spLocks noChangeShapeType="1"/>
          </p:cNvSpPr>
          <p:nvPr/>
        </p:nvSpPr>
        <p:spPr bwMode="auto">
          <a:xfrm>
            <a:off x="4319588" y="245554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6" name="Line 2793"/>
          <p:cNvSpPr>
            <a:spLocks noChangeShapeType="1"/>
          </p:cNvSpPr>
          <p:nvPr/>
        </p:nvSpPr>
        <p:spPr bwMode="auto">
          <a:xfrm>
            <a:off x="4338638" y="245554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7" name="Line 2794"/>
          <p:cNvSpPr>
            <a:spLocks noChangeShapeType="1"/>
          </p:cNvSpPr>
          <p:nvPr/>
        </p:nvSpPr>
        <p:spPr bwMode="auto">
          <a:xfrm>
            <a:off x="4357688" y="245554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8" name="Line 2795"/>
          <p:cNvSpPr>
            <a:spLocks noChangeShapeType="1"/>
          </p:cNvSpPr>
          <p:nvPr/>
        </p:nvSpPr>
        <p:spPr bwMode="auto">
          <a:xfrm>
            <a:off x="4443413" y="245554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9" name="Line 2796"/>
          <p:cNvSpPr>
            <a:spLocks noChangeShapeType="1"/>
          </p:cNvSpPr>
          <p:nvPr/>
        </p:nvSpPr>
        <p:spPr bwMode="auto">
          <a:xfrm>
            <a:off x="4462463" y="245554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0" name="Line 2797"/>
          <p:cNvSpPr>
            <a:spLocks noChangeShapeType="1"/>
          </p:cNvSpPr>
          <p:nvPr/>
        </p:nvSpPr>
        <p:spPr bwMode="auto">
          <a:xfrm>
            <a:off x="4481513" y="245554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1" name="Line 2798"/>
          <p:cNvSpPr>
            <a:spLocks noChangeShapeType="1"/>
          </p:cNvSpPr>
          <p:nvPr/>
        </p:nvSpPr>
        <p:spPr bwMode="auto">
          <a:xfrm>
            <a:off x="4567238" y="245554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2" name="Line 2799"/>
          <p:cNvSpPr>
            <a:spLocks noChangeShapeType="1"/>
          </p:cNvSpPr>
          <p:nvPr/>
        </p:nvSpPr>
        <p:spPr bwMode="auto">
          <a:xfrm>
            <a:off x="4586288" y="245554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3" name="Line 2800"/>
          <p:cNvSpPr>
            <a:spLocks noChangeShapeType="1"/>
          </p:cNvSpPr>
          <p:nvPr/>
        </p:nvSpPr>
        <p:spPr bwMode="auto">
          <a:xfrm>
            <a:off x="4605338" y="245554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4" name="Line 2801"/>
          <p:cNvSpPr>
            <a:spLocks noChangeShapeType="1"/>
          </p:cNvSpPr>
          <p:nvPr/>
        </p:nvSpPr>
        <p:spPr bwMode="auto">
          <a:xfrm>
            <a:off x="4710113" y="245554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5" name="Line 2802"/>
          <p:cNvSpPr>
            <a:spLocks noChangeShapeType="1"/>
          </p:cNvSpPr>
          <p:nvPr/>
        </p:nvSpPr>
        <p:spPr bwMode="auto">
          <a:xfrm>
            <a:off x="4729163" y="245554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6" name="Line 2803"/>
          <p:cNvSpPr>
            <a:spLocks noChangeShapeType="1"/>
          </p:cNvSpPr>
          <p:nvPr/>
        </p:nvSpPr>
        <p:spPr bwMode="auto">
          <a:xfrm>
            <a:off x="4833938" y="245554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7" name="Line 2804"/>
          <p:cNvSpPr>
            <a:spLocks noChangeShapeType="1"/>
          </p:cNvSpPr>
          <p:nvPr/>
        </p:nvSpPr>
        <p:spPr bwMode="auto">
          <a:xfrm>
            <a:off x="4852988" y="245554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8" name="Line 2805"/>
          <p:cNvSpPr>
            <a:spLocks noChangeShapeType="1"/>
          </p:cNvSpPr>
          <p:nvPr/>
        </p:nvSpPr>
        <p:spPr bwMode="auto">
          <a:xfrm>
            <a:off x="4957763" y="245554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9" name="Line 2806"/>
          <p:cNvSpPr>
            <a:spLocks noChangeShapeType="1"/>
          </p:cNvSpPr>
          <p:nvPr/>
        </p:nvSpPr>
        <p:spPr bwMode="auto">
          <a:xfrm>
            <a:off x="4976813" y="245554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0" name="Line 2807"/>
          <p:cNvSpPr>
            <a:spLocks noChangeShapeType="1"/>
          </p:cNvSpPr>
          <p:nvPr/>
        </p:nvSpPr>
        <p:spPr bwMode="auto">
          <a:xfrm>
            <a:off x="5081588" y="245554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1" name="Line 2808"/>
          <p:cNvSpPr>
            <a:spLocks noChangeShapeType="1"/>
          </p:cNvSpPr>
          <p:nvPr/>
        </p:nvSpPr>
        <p:spPr bwMode="auto">
          <a:xfrm>
            <a:off x="5100638" y="245554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2" name="Line 2809"/>
          <p:cNvSpPr>
            <a:spLocks noChangeShapeType="1"/>
          </p:cNvSpPr>
          <p:nvPr/>
        </p:nvSpPr>
        <p:spPr bwMode="auto">
          <a:xfrm>
            <a:off x="5205413" y="245554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3" name="Line 2810"/>
          <p:cNvSpPr>
            <a:spLocks noChangeShapeType="1"/>
          </p:cNvSpPr>
          <p:nvPr/>
        </p:nvSpPr>
        <p:spPr bwMode="auto">
          <a:xfrm>
            <a:off x="5224463" y="245554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4" name="Line 2811"/>
          <p:cNvSpPr>
            <a:spLocks noChangeShapeType="1"/>
          </p:cNvSpPr>
          <p:nvPr/>
        </p:nvSpPr>
        <p:spPr bwMode="auto">
          <a:xfrm>
            <a:off x="5329238" y="245554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5" name="Line 2812"/>
          <p:cNvSpPr>
            <a:spLocks noChangeShapeType="1"/>
          </p:cNvSpPr>
          <p:nvPr/>
        </p:nvSpPr>
        <p:spPr bwMode="auto">
          <a:xfrm>
            <a:off x="5348288" y="2455540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6" name="Rectangle 2813"/>
          <p:cNvSpPr>
            <a:spLocks noChangeArrowheads="1"/>
          </p:cNvSpPr>
          <p:nvPr/>
        </p:nvSpPr>
        <p:spPr bwMode="auto">
          <a:xfrm>
            <a:off x="4138613" y="3188965"/>
            <a:ext cx="209550" cy="161925"/>
          </a:xfrm>
          <a:prstGeom prst="rect">
            <a:avLst/>
          </a:prstGeom>
          <a:solidFill>
            <a:srgbClr val="6AC335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52307" name="Rectangle 2814"/>
          <p:cNvSpPr>
            <a:spLocks noChangeArrowheads="1"/>
          </p:cNvSpPr>
          <p:nvPr/>
        </p:nvSpPr>
        <p:spPr bwMode="auto">
          <a:xfrm>
            <a:off x="4481513" y="3217540"/>
            <a:ext cx="200025" cy="133350"/>
          </a:xfrm>
          <a:prstGeom prst="rect">
            <a:avLst/>
          </a:prstGeom>
          <a:solidFill>
            <a:srgbClr val="EB3D00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52308" name="Freeform 2815"/>
          <p:cNvSpPr>
            <a:spLocks noEditPoints="1"/>
          </p:cNvSpPr>
          <p:nvPr/>
        </p:nvSpPr>
        <p:spPr bwMode="auto">
          <a:xfrm>
            <a:off x="4071938" y="2455540"/>
            <a:ext cx="1362075" cy="895350"/>
          </a:xfrm>
          <a:custGeom>
            <a:avLst/>
            <a:gdLst>
              <a:gd name="T0" fmla="*/ 0 w 143"/>
              <a:gd name="T1" fmla="*/ 0 h 94"/>
              <a:gd name="T2" fmla="*/ 0 w 143"/>
              <a:gd name="T3" fmla="*/ 2147483647 h 94"/>
              <a:gd name="T4" fmla="*/ 2147483647 w 143"/>
              <a:gd name="T5" fmla="*/ 0 h 94"/>
              <a:gd name="T6" fmla="*/ 0 w 143"/>
              <a:gd name="T7" fmla="*/ 0 h 94"/>
              <a:gd name="T8" fmla="*/ 2147483647 w 143"/>
              <a:gd name="T9" fmla="*/ 2147483647 h 94"/>
              <a:gd name="T10" fmla="*/ 2147483647 w 143"/>
              <a:gd name="T11" fmla="*/ 0 h 94"/>
              <a:gd name="T12" fmla="*/ 0 w 143"/>
              <a:gd name="T13" fmla="*/ 2147483647 h 94"/>
              <a:gd name="T14" fmla="*/ 2147483647 w 143"/>
              <a:gd name="T15" fmla="*/ 2147483647 h 9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3"/>
              <a:gd name="T25" fmla="*/ 0 h 94"/>
              <a:gd name="T26" fmla="*/ 143 w 143"/>
              <a:gd name="T27" fmla="*/ 94 h 9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3" h="94">
                <a:moveTo>
                  <a:pt x="0" y="0"/>
                </a:moveTo>
                <a:lnTo>
                  <a:pt x="0" y="94"/>
                </a:lnTo>
                <a:moveTo>
                  <a:pt x="143" y="0"/>
                </a:moveTo>
                <a:lnTo>
                  <a:pt x="0" y="0"/>
                </a:lnTo>
                <a:moveTo>
                  <a:pt x="143" y="94"/>
                </a:moveTo>
                <a:lnTo>
                  <a:pt x="143" y="0"/>
                </a:lnTo>
                <a:moveTo>
                  <a:pt x="0" y="94"/>
                </a:moveTo>
                <a:lnTo>
                  <a:pt x="143" y="94"/>
                </a:lnTo>
              </a:path>
            </a:pathLst>
          </a:cu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9" name="Freeform 2816"/>
          <p:cNvSpPr>
            <a:spLocks noEditPoints="1"/>
          </p:cNvSpPr>
          <p:nvPr/>
        </p:nvSpPr>
        <p:spPr bwMode="auto">
          <a:xfrm>
            <a:off x="3986213" y="3312790"/>
            <a:ext cx="57150" cy="76200"/>
          </a:xfrm>
          <a:custGeom>
            <a:avLst/>
            <a:gdLst>
              <a:gd name="T0" fmla="*/ 0 w 6"/>
              <a:gd name="T1" fmla="*/ 2147483647 h 8"/>
              <a:gd name="T2" fmla="*/ 2147483647 w 6"/>
              <a:gd name="T3" fmla="*/ 2147483647 h 8"/>
              <a:gd name="T4" fmla="*/ 2147483647 w 6"/>
              <a:gd name="T5" fmla="*/ 2147483647 h 8"/>
              <a:gd name="T6" fmla="*/ 2147483647 w 6"/>
              <a:gd name="T7" fmla="*/ 2147483647 h 8"/>
              <a:gd name="T8" fmla="*/ 2147483647 w 6"/>
              <a:gd name="T9" fmla="*/ 2147483647 h 8"/>
              <a:gd name="T10" fmla="*/ 2147483647 w 6"/>
              <a:gd name="T11" fmla="*/ 2147483647 h 8"/>
              <a:gd name="T12" fmla="*/ 2147483647 w 6"/>
              <a:gd name="T13" fmla="*/ 2147483647 h 8"/>
              <a:gd name="T14" fmla="*/ 2147483647 w 6"/>
              <a:gd name="T15" fmla="*/ 2147483647 h 8"/>
              <a:gd name="T16" fmla="*/ 2147483647 w 6"/>
              <a:gd name="T17" fmla="*/ 2147483647 h 8"/>
              <a:gd name="T18" fmla="*/ 2147483647 w 6"/>
              <a:gd name="T19" fmla="*/ 2147483647 h 8"/>
              <a:gd name="T20" fmla="*/ 2147483647 w 6"/>
              <a:gd name="T21" fmla="*/ 2147483647 h 8"/>
              <a:gd name="T22" fmla="*/ 2147483647 w 6"/>
              <a:gd name="T23" fmla="*/ 2147483647 h 8"/>
              <a:gd name="T24" fmla="*/ 2147483647 w 6"/>
              <a:gd name="T25" fmla="*/ 2147483647 h 8"/>
              <a:gd name="T26" fmla="*/ 2147483647 w 6"/>
              <a:gd name="T27" fmla="*/ 2147483647 h 8"/>
              <a:gd name="T28" fmla="*/ 2147483647 w 6"/>
              <a:gd name="T29" fmla="*/ 2147483647 h 8"/>
              <a:gd name="T30" fmla="*/ 2147483647 w 6"/>
              <a:gd name="T31" fmla="*/ 2147483647 h 8"/>
              <a:gd name="T32" fmla="*/ 2147483647 w 6"/>
              <a:gd name="T33" fmla="*/ 2147483647 h 8"/>
              <a:gd name="T34" fmla="*/ 2147483647 w 6"/>
              <a:gd name="T35" fmla="*/ 2147483647 h 8"/>
              <a:gd name="T36" fmla="*/ 2147483647 w 6"/>
              <a:gd name="T37" fmla="*/ 2147483647 h 8"/>
              <a:gd name="T38" fmla="*/ 2147483647 w 6"/>
              <a:gd name="T39" fmla="*/ 2147483647 h 8"/>
              <a:gd name="T40" fmla="*/ 2147483647 w 6"/>
              <a:gd name="T41" fmla="*/ 2147483647 h 8"/>
              <a:gd name="T42" fmla="*/ 2147483647 w 6"/>
              <a:gd name="T43" fmla="*/ 2147483647 h 8"/>
              <a:gd name="T44" fmla="*/ 2147483647 w 6"/>
              <a:gd name="T45" fmla="*/ 0 h 8"/>
              <a:gd name="T46" fmla="*/ 2147483647 w 6"/>
              <a:gd name="T47" fmla="*/ 0 h 8"/>
              <a:gd name="T48" fmla="*/ 2147483647 w 6"/>
              <a:gd name="T49" fmla="*/ 0 h 8"/>
              <a:gd name="T50" fmla="*/ 2147483647 w 6"/>
              <a:gd name="T51" fmla="*/ 0 h 8"/>
              <a:gd name="T52" fmla="*/ 2147483647 w 6"/>
              <a:gd name="T53" fmla="*/ 2147483647 h 8"/>
              <a:gd name="T54" fmla="*/ 2147483647 w 6"/>
              <a:gd name="T55" fmla="*/ 2147483647 h 8"/>
              <a:gd name="T56" fmla="*/ 2147483647 w 6"/>
              <a:gd name="T57" fmla="*/ 2147483647 h 8"/>
              <a:gd name="T58" fmla="*/ 2147483647 w 6"/>
              <a:gd name="T59" fmla="*/ 2147483647 h 8"/>
              <a:gd name="T60" fmla="*/ 2147483647 w 6"/>
              <a:gd name="T61" fmla="*/ 2147483647 h 8"/>
              <a:gd name="T62" fmla="*/ 0 w 6"/>
              <a:gd name="T63" fmla="*/ 2147483647 h 8"/>
              <a:gd name="T64" fmla="*/ 2147483647 w 6"/>
              <a:gd name="T65" fmla="*/ 2147483647 h 8"/>
              <a:gd name="T66" fmla="*/ 2147483647 w 6"/>
              <a:gd name="T67" fmla="*/ 2147483647 h 8"/>
              <a:gd name="T68" fmla="*/ 2147483647 w 6"/>
              <a:gd name="T69" fmla="*/ 2147483647 h 8"/>
              <a:gd name="T70" fmla="*/ 2147483647 w 6"/>
              <a:gd name="T71" fmla="*/ 2147483647 h 8"/>
              <a:gd name="T72" fmla="*/ 2147483647 w 6"/>
              <a:gd name="T73" fmla="*/ 2147483647 h 8"/>
              <a:gd name="T74" fmla="*/ 2147483647 w 6"/>
              <a:gd name="T75" fmla="*/ 2147483647 h 8"/>
              <a:gd name="T76" fmla="*/ 2147483647 w 6"/>
              <a:gd name="T77" fmla="*/ 2147483647 h 8"/>
              <a:gd name="T78" fmla="*/ 2147483647 w 6"/>
              <a:gd name="T79" fmla="*/ 2147483647 h 8"/>
              <a:gd name="T80" fmla="*/ 2147483647 w 6"/>
              <a:gd name="T81" fmla="*/ 2147483647 h 8"/>
              <a:gd name="T82" fmla="*/ 2147483647 w 6"/>
              <a:gd name="T83" fmla="*/ 2147483647 h 8"/>
              <a:gd name="T84" fmla="*/ 2147483647 w 6"/>
              <a:gd name="T85" fmla="*/ 2147483647 h 8"/>
              <a:gd name="T86" fmla="*/ 2147483647 w 6"/>
              <a:gd name="T87" fmla="*/ 2147483647 h 8"/>
              <a:gd name="T88" fmla="*/ 2147483647 w 6"/>
              <a:gd name="T89" fmla="*/ 2147483647 h 8"/>
              <a:gd name="T90" fmla="*/ 2147483647 w 6"/>
              <a:gd name="T91" fmla="*/ 2147483647 h 8"/>
              <a:gd name="T92" fmla="*/ 2147483647 w 6"/>
              <a:gd name="T93" fmla="*/ 2147483647 h 8"/>
              <a:gd name="T94" fmla="*/ 2147483647 w 6"/>
              <a:gd name="T95" fmla="*/ 2147483647 h 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6"/>
              <a:gd name="T145" fmla="*/ 0 h 8"/>
              <a:gd name="T146" fmla="*/ 6 w 6"/>
              <a:gd name="T147" fmla="*/ 8 h 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6" h="8">
                <a:moveTo>
                  <a:pt x="0" y="4"/>
                </a:moveTo>
                <a:lnTo>
                  <a:pt x="0" y="5"/>
                </a:lnTo>
                <a:lnTo>
                  <a:pt x="1" y="6"/>
                </a:ln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4" y="8"/>
                </a:lnTo>
                <a:lnTo>
                  <a:pt x="5" y="8"/>
                </a:lnTo>
                <a:lnTo>
                  <a:pt x="5" y="7"/>
                </a:lnTo>
                <a:lnTo>
                  <a:pt x="5" y="6"/>
                </a:lnTo>
                <a:lnTo>
                  <a:pt x="6" y="6"/>
                </a:lnTo>
                <a:lnTo>
                  <a:pt x="6" y="5"/>
                </a:lnTo>
                <a:lnTo>
                  <a:pt x="6" y="4"/>
                </a:lnTo>
                <a:lnTo>
                  <a:pt x="6" y="3"/>
                </a:lnTo>
                <a:lnTo>
                  <a:pt x="5" y="2"/>
                </a:lnTo>
                <a:lnTo>
                  <a:pt x="5" y="1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2" y="1"/>
                </a:lnTo>
                <a:lnTo>
                  <a:pt x="1" y="1"/>
                </a:lnTo>
                <a:lnTo>
                  <a:pt x="1" y="2"/>
                </a:lnTo>
                <a:lnTo>
                  <a:pt x="1" y="3"/>
                </a:lnTo>
                <a:lnTo>
                  <a:pt x="0" y="3"/>
                </a:lnTo>
                <a:lnTo>
                  <a:pt x="0" y="4"/>
                </a:lnTo>
                <a:close/>
                <a:moveTo>
                  <a:pt x="1" y="4"/>
                </a:moveTo>
                <a:lnTo>
                  <a:pt x="1" y="4"/>
                </a:lnTo>
                <a:lnTo>
                  <a:pt x="1" y="3"/>
                </a:lnTo>
                <a:lnTo>
                  <a:pt x="2" y="2"/>
                </a:lnTo>
                <a:lnTo>
                  <a:pt x="2" y="1"/>
                </a:lnTo>
                <a:lnTo>
                  <a:pt x="3" y="1"/>
                </a:lnTo>
                <a:lnTo>
                  <a:pt x="4" y="1"/>
                </a:lnTo>
                <a:lnTo>
                  <a:pt x="4" y="2"/>
                </a:lnTo>
                <a:lnTo>
                  <a:pt x="4" y="3"/>
                </a:lnTo>
                <a:lnTo>
                  <a:pt x="5" y="4"/>
                </a:lnTo>
                <a:lnTo>
                  <a:pt x="5" y="5"/>
                </a:lnTo>
                <a:lnTo>
                  <a:pt x="4" y="6"/>
                </a:lnTo>
                <a:lnTo>
                  <a:pt x="4" y="7"/>
                </a:lnTo>
                <a:lnTo>
                  <a:pt x="3" y="7"/>
                </a:lnTo>
                <a:lnTo>
                  <a:pt x="2" y="7"/>
                </a:lnTo>
                <a:lnTo>
                  <a:pt x="2" y="6"/>
                </a:lnTo>
                <a:lnTo>
                  <a:pt x="1" y="6"/>
                </a:lnTo>
                <a:lnTo>
                  <a:pt x="1" y="5"/>
                </a:lnTo>
                <a:lnTo>
                  <a:pt x="1" y="4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0" name="Freeform 2817"/>
          <p:cNvSpPr>
            <a:spLocks/>
          </p:cNvSpPr>
          <p:nvPr/>
        </p:nvSpPr>
        <p:spPr bwMode="auto">
          <a:xfrm>
            <a:off x="3824288" y="3169915"/>
            <a:ext cx="28575" cy="66675"/>
          </a:xfrm>
          <a:custGeom>
            <a:avLst/>
            <a:gdLst>
              <a:gd name="T0" fmla="*/ 2147483647 w 3"/>
              <a:gd name="T1" fmla="*/ 2147483647 h 7"/>
              <a:gd name="T2" fmla="*/ 2147483647 w 3"/>
              <a:gd name="T3" fmla="*/ 2147483647 h 7"/>
              <a:gd name="T4" fmla="*/ 2147483647 w 3"/>
              <a:gd name="T5" fmla="*/ 0 h 7"/>
              <a:gd name="T6" fmla="*/ 2147483647 w 3"/>
              <a:gd name="T7" fmla="*/ 0 h 7"/>
              <a:gd name="T8" fmla="*/ 2147483647 w 3"/>
              <a:gd name="T9" fmla="*/ 0 h 7"/>
              <a:gd name="T10" fmla="*/ 2147483647 w 3"/>
              <a:gd name="T11" fmla="*/ 0 h 7"/>
              <a:gd name="T12" fmla="*/ 2147483647 w 3"/>
              <a:gd name="T13" fmla="*/ 2147483647 h 7"/>
              <a:gd name="T14" fmla="*/ 2147483647 w 3"/>
              <a:gd name="T15" fmla="*/ 2147483647 h 7"/>
              <a:gd name="T16" fmla="*/ 2147483647 w 3"/>
              <a:gd name="T17" fmla="*/ 2147483647 h 7"/>
              <a:gd name="T18" fmla="*/ 2147483647 w 3"/>
              <a:gd name="T19" fmla="*/ 2147483647 h 7"/>
              <a:gd name="T20" fmla="*/ 2147483647 w 3"/>
              <a:gd name="T21" fmla="*/ 2147483647 h 7"/>
              <a:gd name="T22" fmla="*/ 0 w 3"/>
              <a:gd name="T23" fmla="*/ 2147483647 h 7"/>
              <a:gd name="T24" fmla="*/ 0 w 3"/>
              <a:gd name="T25" fmla="*/ 2147483647 h 7"/>
              <a:gd name="T26" fmla="*/ 2147483647 w 3"/>
              <a:gd name="T27" fmla="*/ 2147483647 h 7"/>
              <a:gd name="T28" fmla="*/ 2147483647 w 3"/>
              <a:gd name="T29" fmla="*/ 2147483647 h 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"/>
              <a:gd name="T46" fmla="*/ 0 h 7"/>
              <a:gd name="T47" fmla="*/ 3 w 3"/>
              <a:gd name="T48" fmla="*/ 7 h 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" h="7">
                <a:moveTo>
                  <a:pt x="2" y="7"/>
                </a:moveTo>
                <a:lnTo>
                  <a:pt x="3" y="7"/>
                </a:lnTo>
                <a:lnTo>
                  <a:pt x="3" y="0"/>
                </a:lnTo>
                <a:lnTo>
                  <a:pt x="2" y="0"/>
                </a:lnTo>
                <a:lnTo>
                  <a:pt x="2" y="1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2" y="2"/>
                </a:lnTo>
                <a:lnTo>
                  <a:pt x="2" y="7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1" name="Freeform 2818"/>
          <p:cNvSpPr>
            <a:spLocks noEditPoints="1"/>
          </p:cNvSpPr>
          <p:nvPr/>
        </p:nvSpPr>
        <p:spPr bwMode="auto">
          <a:xfrm>
            <a:off x="3871913" y="3169915"/>
            <a:ext cx="57150" cy="66675"/>
          </a:xfrm>
          <a:custGeom>
            <a:avLst/>
            <a:gdLst>
              <a:gd name="T0" fmla="*/ 0 w 6"/>
              <a:gd name="T1" fmla="*/ 2147483647 h 7"/>
              <a:gd name="T2" fmla="*/ 2147483647 w 6"/>
              <a:gd name="T3" fmla="*/ 2147483647 h 7"/>
              <a:gd name="T4" fmla="*/ 2147483647 w 6"/>
              <a:gd name="T5" fmla="*/ 2147483647 h 7"/>
              <a:gd name="T6" fmla="*/ 2147483647 w 6"/>
              <a:gd name="T7" fmla="*/ 2147483647 h 7"/>
              <a:gd name="T8" fmla="*/ 2147483647 w 6"/>
              <a:gd name="T9" fmla="*/ 2147483647 h 7"/>
              <a:gd name="T10" fmla="*/ 2147483647 w 6"/>
              <a:gd name="T11" fmla="*/ 2147483647 h 7"/>
              <a:gd name="T12" fmla="*/ 2147483647 w 6"/>
              <a:gd name="T13" fmla="*/ 2147483647 h 7"/>
              <a:gd name="T14" fmla="*/ 2147483647 w 6"/>
              <a:gd name="T15" fmla="*/ 2147483647 h 7"/>
              <a:gd name="T16" fmla="*/ 2147483647 w 6"/>
              <a:gd name="T17" fmla="*/ 2147483647 h 7"/>
              <a:gd name="T18" fmla="*/ 2147483647 w 6"/>
              <a:gd name="T19" fmla="*/ 2147483647 h 7"/>
              <a:gd name="T20" fmla="*/ 2147483647 w 6"/>
              <a:gd name="T21" fmla="*/ 2147483647 h 7"/>
              <a:gd name="T22" fmla="*/ 2147483647 w 6"/>
              <a:gd name="T23" fmla="*/ 2147483647 h 7"/>
              <a:gd name="T24" fmla="*/ 2147483647 w 6"/>
              <a:gd name="T25" fmla="*/ 2147483647 h 7"/>
              <a:gd name="T26" fmla="*/ 2147483647 w 6"/>
              <a:gd name="T27" fmla="*/ 2147483647 h 7"/>
              <a:gd name="T28" fmla="*/ 2147483647 w 6"/>
              <a:gd name="T29" fmla="*/ 2147483647 h 7"/>
              <a:gd name="T30" fmla="*/ 2147483647 w 6"/>
              <a:gd name="T31" fmla="*/ 2147483647 h 7"/>
              <a:gd name="T32" fmla="*/ 2147483647 w 6"/>
              <a:gd name="T33" fmla="*/ 2147483647 h 7"/>
              <a:gd name="T34" fmla="*/ 2147483647 w 6"/>
              <a:gd name="T35" fmla="*/ 2147483647 h 7"/>
              <a:gd name="T36" fmla="*/ 2147483647 w 6"/>
              <a:gd name="T37" fmla="*/ 2147483647 h 7"/>
              <a:gd name="T38" fmla="*/ 2147483647 w 6"/>
              <a:gd name="T39" fmla="*/ 2147483647 h 7"/>
              <a:gd name="T40" fmla="*/ 2147483647 w 6"/>
              <a:gd name="T41" fmla="*/ 0 h 7"/>
              <a:gd name="T42" fmla="*/ 2147483647 w 6"/>
              <a:gd name="T43" fmla="*/ 0 h 7"/>
              <a:gd name="T44" fmla="*/ 2147483647 w 6"/>
              <a:gd name="T45" fmla="*/ 0 h 7"/>
              <a:gd name="T46" fmla="*/ 2147483647 w 6"/>
              <a:gd name="T47" fmla="*/ 0 h 7"/>
              <a:gd name="T48" fmla="*/ 2147483647 w 6"/>
              <a:gd name="T49" fmla="*/ 0 h 7"/>
              <a:gd name="T50" fmla="*/ 2147483647 w 6"/>
              <a:gd name="T51" fmla="*/ 0 h 7"/>
              <a:gd name="T52" fmla="*/ 2147483647 w 6"/>
              <a:gd name="T53" fmla="*/ 0 h 7"/>
              <a:gd name="T54" fmla="*/ 2147483647 w 6"/>
              <a:gd name="T55" fmla="*/ 0 h 7"/>
              <a:gd name="T56" fmla="*/ 2147483647 w 6"/>
              <a:gd name="T57" fmla="*/ 2147483647 h 7"/>
              <a:gd name="T58" fmla="*/ 2147483647 w 6"/>
              <a:gd name="T59" fmla="*/ 2147483647 h 7"/>
              <a:gd name="T60" fmla="*/ 2147483647 w 6"/>
              <a:gd name="T61" fmla="*/ 2147483647 h 7"/>
              <a:gd name="T62" fmla="*/ 0 w 6"/>
              <a:gd name="T63" fmla="*/ 2147483647 h 7"/>
              <a:gd name="T64" fmla="*/ 2147483647 w 6"/>
              <a:gd name="T65" fmla="*/ 2147483647 h 7"/>
              <a:gd name="T66" fmla="*/ 2147483647 w 6"/>
              <a:gd name="T67" fmla="*/ 2147483647 h 7"/>
              <a:gd name="T68" fmla="*/ 2147483647 w 6"/>
              <a:gd name="T69" fmla="*/ 2147483647 h 7"/>
              <a:gd name="T70" fmla="*/ 2147483647 w 6"/>
              <a:gd name="T71" fmla="*/ 2147483647 h 7"/>
              <a:gd name="T72" fmla="*/ 2147483647 w 6"/>
              <a:gd name="T73" fmla="*/ 2147483647 h 7"/>
              <a:gd name="T74" fmla="*/ 2147483647 w 6"/>
              <a:gd name="T75" fmla="*/ 2147483647 h 7"/>
              <a:gd name="T76" fmla="*/ 2147483647 w 6"/>
              <a:gd name="T77" fmla="*/ 2147483647 h 7"/>
              <a:gd name="T78" fmla="*/ 2147483647 w 6"/>
              <a:gd name="T79" fmla="*/ 2147483647 h 7"/>
              <a:gd name="T80" fmla="*/ 2147483647 w 6"/>
              <a:gd name="T81" fmla="*/ 2147483647 h 7"/>
              <a:gd name="T82" fmla="*/ 2147483647 w 6"/>
              <a:gd name="T83" fmla="*/ 2147483647 h 7"/>
              <a:gd name="T84" fmla="*/ 2147483647 w 6"/>
              <a:gd name="T85" fmla="*/ 2147483647 h 7"/>
              <a:gd name="T86" fmla="*/ 2147483647 w 6"/>
              <a:gd name="T87" fmla="*/ 2147483647 h 7"/>
              <a:gd name="T88" fmla="*/ 2147483647 w 6"/>
              <a:gd name="T89" fmla="*/ 2147483647 h 7"/>
              <a:gd name="T90" fmla="*/ 2147483647 w 6"/>
              <a:gd name="T91" fmla="*/ 2147483647 h 7"/>
              <a:gd name="T92" fmla="*/ 2147483647 w 6"/>
              <a:gd name="T93" fmla="*/ 2147483647 h 7"/>
              <a:gd name="T94" fmla="*/ 2147483647 w 6"/>
              <a:gd name="T95" fmla="*/ 2147483647 h 7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6"/>
              <a:gd name="T145" fmla="*/ 0 h 7"/>
              <a:gd name="T146" fmla="*/ 6 w 6"/>
              <a:gd name="T147" fmla="*/ 7 h 7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6" h="7">
                <a:moveTo>
                  <a:pt x="0" y="4"/>
                </a:moveTo>
                <a:lnTo>
                  <a:pt x="0" y="4"/>
                </a:lnTo>
                <a:lnTo>
                  <a:pt x="1" y="5"/>
                </a:lnTo>
                <a:lnTo>
                  <a:pt x="1" y="6"/>
                </a:lnTo>
                <a:lnTo>
                  <a:pt x="1" y="7"/>
                </a:lnTo>
                <a:lnTo>
                  <a:pt x="2" y="7"/>
                </a:lnTo>
                <a:lnTo>
                  <a:pt x="3" y="7"/>
                </a:lnTo>
                <a:lnTo>
                  <a:pt x="4" y="7"/>
                </a:lnTo>
                <a:lnTo>
                  <a:pt x="5" y="7"/>
                </a:lnTo>
                <a:lnTo>
                  <a:pt x="5" y="6"/>
                </a:lnTo>
                <a:lnTo>
                  <a:pt x="6" y="6"/>
                </a:lnTo>
                <a:lnTo>
                  <a:pt x="6" y="5"/>
                </a:lnTo>
                <a:lnTo>
                  <a:pt x="6" y="4"/>
                </a:lnTo>
                <a:lnTo>
                  <a:pt x="6" y="3"/>
                </a:lnTo>
                <a:lnTo>
                  <a:pt x="6" y="2"/>
                </a:lnTo>
                <a:lnTo>
                  <a:pt x="6" y="1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1" y="2"/>
                </a:lnTo>
                <a:lnTo>
                  <a:pt x="0" y="3"/>
                </a:lnTo>
                <a:lnTo>
                  <a:pt x="0" y="4"/>
                </a:lnTo>
                <a:close/>
                <a:moveTo>
                  <a:pt x="2" y="4"/>
                </a:moveTo>
                <a:lnTo>
                  <a:pt x="2" y="3"/>
                </a:lnTo>
                <a:lnTo>
                  <a:pt x="2" y="2"/>
                </a:lnTo>
                <a:lnTo>
                  <a:pt x="2" y="1"/>
                </a:lnTo>
                <a:lnTo>
                  <a:pt x="3" y="1"/>
                </a:lnTo>
                <a:lnTo>
                  <a:pt x="4" y="1"/>
                </a:lnTo>
                <a:lnTo>
                  <a:pt x="4" y="2"/>
                </a:lnTo>
                <a:lnTo>
                  <a:pt x="5" y="2"/>
                </a:lnTo>
                <a:lnTo>
                  <a:pt x="5" y="3"/>
                </a:lnTo>
                <a:lnTo>
                  <a:pt x="5" y="4"/>
                </a:lnTo>
                <a:lnTo>
                  <a:pt x="5" y="5"/>
                </a:lnTo>
                <a:lnTo>
                  <a:pt x="4" y="5"/>
                </a:lnTo>
                <a:lnTo>
                  <a:pt x="4" y="6"/>
                </a:lnTo>
                <a:lnTo>
                  <a:pt x="3" y="6"/>
                </a:lnTo>
                <a:lnTo>
                  <a:pt x="3" y="7"/>
                </a:lnTo>
                <a:lnTo>
                  <a:pt x="3" y="6"/>
                </a:lnTo>
                <a:lnTo>
                  <a:pt x="2" y="6"/>
                </a:lnTo>
                <a:lnTo>
                  <a:pt x="2" y="5"/>
                </a:lnTo>
                <a:lnTo>
                  <a:pt x="2" y="4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2" name="Freeform 2819"/>
          <p:cNvSpPr>
            <a:spLocks noEditPoints="1"/>
          </p:cNvSpPr>
          <p:nvPr/>
        </p:nvSpPr>
        <p:spPr bwMode="auto">
          <a:xfrm>
            <a:off x="3929063" y="3169915"/>
            <a:ext cx="57150" cy="66675"/>
          </a:xfrm>
          <a:custGeom>
            <a:avLst/>
            <a:gdLst>
              <a:gd name="T0" fmla="*/ 0 w 6"/>
              <a:gd name="T1" fmla="*/ 2147483647 h 7"/>
              <a:gd name="T2" fmla="*/ 0 w 6"/>
              <a:gd name="T3" fmla="*/ 2147483647 h 7"/>
              <a:gd name="T4" fmla="*/ 2147483647 w 6"/>
              <a:gd name="T5" fmla="*/ 2147483647 h 7"/>
              <a:gd name="T6" fmla="*/ 2147483647 w 6"/>
              <a:gd name="T7" fmla="*/ 2147483647 h 7"/>
              <a:gd name="T8" fmla="*/ 2147483647 w 6"/>
              <a:gd name="T9" fmla="*/ 2147483647 h 7"/>
              <a:gd name="T10" fmla="*/ 2147483647 w 6"/>
              <a:gd name="T11" fmla="*/ 2147483647 h 7"/>
              <a:gd name="T12" fmla="*/ 2147483647 w 6"/>
              <a:gd name="T13" fmla="*/ 2147483647 h 7"/>
              <a:gd name="T14" fmla="*/ 2147483647 w 6"/>
              <a:gd name="T15" fmla="*/ 2147483647 h 7"/>
              <a:gd name="T16" fmla="*/ 2147483647 w 6"/>
              <a:gd name="T17" fmla="*/ 2147483647 h 7"/>
              <a:gd name="T18" fmla="*/ 2147483647 w 6"/>
              <a:gd name="T19" fmla="*/ 2147483647 h 7"/>
              <a:gd name="T20" fmla="*/ 2147483647 w 6"/>
              <a:gd name="T21" fmla="*/ 2147483647 h 7"/>
              <a:gd name="T22" fmla="*/ 2147483647 w 6"/>
              <a:gd name="T23" fmla="*/ 2147483647 h 7"/>
              <a:gd name="T24" fmla="*/ 2147483647 w 6"/>
              <a:gd name="T25" fmla="*/ 2147483647 h 7"/>
              <a:gd name="T26" fmla="*/ 2147483647 w 6"/>
              <a:gd name="T27" fmla="*/ 2147483647 h 7"/>
              <a:gd name="T28" fmla="*/ 2147483647 w 6"/>
              <a:gd name="T29" fmla="*/ 2147483647 h 7"/>
              <a:gd name="T30" fmla="*/ 2147483647 w 6"/>
              <a:gd name="T31" fmla="*/ 2147483647 h 7"/>
              <a:gd name="T32" fmla="*/ 2147483647 w 6"/>
              <a:gd name="T33" fmla="*/ 2147483647 h 7"/>
              <a:gd name="T34" fmla="*/ 2147483647 w 6"/>
              <a:gd name="T35" fmla="*/ 2147483647 h 7"/>
              <a:gd name="T36" fmla="*/ 2147483647 w 6"/>
              <a:gd name="T37" fmla="*/ 2147483647 h 7"/>
              <a:gd name="T38" fmla="*/ 2147483647 w 6"/>
              <a:gd name="T39" fmla="*/ 2147483647 h 7"/>
              <a:gd name="T40" fmla="*/ 2147483647 w 6"/>
              <a:gd name="T41" fmla="*/ 0 h 7"/>
              <a:gd name="T42" fmla="*/ 2147483647 w 6"/>
              <a:gd name="T43" fmla="*/ 0 h 7"/>
              <a:gd name="T44" fmla="*/ 2147483647 w 6"/>
              <a:gd name="T45" fmla="*/ 0 h 7"/>
              <a:gd name="T46" fmla="*/ 2147483647 w 6"/>
              <a:gd name="T47" fmla="*/ 0 h 7"/>
              <a:gd name="T48" fmla="*/ 2147483647 w 6"/>
              <a:gd name="T49" fmla="*/ 0 h 7"/>
              <a:gd name="T50" fmla="*/ 2147483647 w 6"/>
              <a:gd name="T51" fmla="*/ 0 h 7"/>
              <a:gd name="T52" fmla="*/ 2147483647 w 6"/>
              <a:gd name="T53" fmla="*/ 0 h 7"/>
              <a:gd name="T54" fmla="*/ 2147483647 w 6"/>
              <a:gd name="T55" fmla="*/ 0 h 7"/>
              <a:gd name="T56" fmla="*/ 2147483647 w 6"/>
              <a:gd name="T57" fmla="*/ 2147483647 h 7"/>
              <a:gd name="T58" fmla="*/ 2147483647 w 6"/>
              <a:gd name="T59" fmla="*/ 2147483647 h 7"/>
              <a:gd name="T60" fmla="*/ 0 w 6"/>
              <a:gd name="T61" fmla="*/ 2147483647 h 7"/>
              <a:gd name="T62" fmla="*/ 0 w 6"/>
              <a:gd name="T63" fmla="*/ 2147483647 h 7"/>
              <a:gd name="T64" fmla="*/ 2147483647 w 6"/>
              <a:gd name="T65" fmla="*/ 2147483647 h 7"/>
              <a:gd name="T66" fmla="*/ 2147483647 w 6"/>
              <a:gd name="T67" fmla="*/ 2147483647 h 7"/>
              <a:gd name="T68" fmla="*/ 2147483647 w 6"/>
              <a:gd name="T69" fmla="*/ 2147483647 h 7"/>
              <a:gd name="T70" fmla="*/ 2147483647 w 6"/>
              <a:gd name="T71" fmla="*/ 2147483647 h 7"/>
              <a:gd name="T72" fmla="*/ 2147483647 w 6"/>
              <a:gd name="T73" fmla="*/ 2147483647 h 7"/>
              <a:gd name="T74" fmla="*/ 2147483647 w 6"/>
              <a:gd name="T75" fmla="*/ 2147483647 h 7"/>
              <a:gd name="T76" fmla="*/ 2147483647 w 6"/>
              <a:gd name="T77" fmla="*/ 2147483647 h 7"/>
              <a:gd name="T78" fmla="*/ 2147483647 w 6"/>
              <a:gd name="T79" fmla="*/ 2147483647 h 7"/>
              <a:gd name="T80" fmla="*/ 2147483647 w 6"/>
              <a:gd name="T81" fmla="*/ 2147483647 h 7"/>
              <a:gd name="T82" fmla="*/ 2147483647 w 6"/>
              <a:gd name="T83" fmla="*/ 2147483647 h 7"/>
              <a:gd name="T84" fmla="*/ 2147483647 w 6"/>
              <a:gd name="T85" fmla="*/ 2147483647 h 7"/>
              <a:gd name="T86" fmla="*/ 2147483647 w 6"/>
              <a:gd name="T87" fmla="*/ 2147483647 h 7"/>
              <a:gd name="T88" fmla="*/ 2147483647 w 6"/>
              <a:gd name="T89" fmla="*/ 2147483647 h 7"/>
              <a:gd name="T90" fmla="*/ 2147483647 w 6"/>
              <a:gd name="T91" fmla="*/ 2147483647 h 7"/>
              <a:gd name="T92" fmla="*/ 2147483647 w 6"/>
              <a:gd name="T93" fmla="*/ 2147483647 h 7"/>
              <a:gd name="T94" fmla="*/ 2147483647 w 6"/>
              <a:gd name="T95" fmla="*/ 2147483647 h 7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6"/>
              <a:gd name="T145" fmla="*/ 0 h 7"/>
              <a:gd name="T146" fmla="*/ 6 w 6"/>
              <a:gd name="T147" fmla="*/ 7 h 7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6" h="7">
                <a:moveTo>
                  <a:pt x="0" y="4"/>
                </a:moveTo>
                <a:lnTo>
                  <a:pt x="0" y="4"/>
                </a:lnTo>
                <a:lnTo>
                  <a:pt x="0" y="5"/>
                </a:lnTo>
                <a:lnTo>
                  <a:pt x="1" y="5"/>
                </a:lnTo>
                <a:lnTo>
                  <a:pt x="1" y="6"/>
                </a:lnTo>
                <a:lnTo>
                  <a:pt x="1" y="7"/>
                </a:lnTo>
                <a:lnTo>
                  <a:pt x="2" y="7"/>
                </a:lnTo>
                <a:lnTo>
                  <a:pt x="3" y="7"/>
                </a:lnTo>
                <a:lnTo>
                  <a:pt x="4" y="7"/>
                </a:lnTo>
                <a:lnTo>
                  <a:pt x="5" y="7"/>
                </a:lnTo>
                <a:lnTo>
                  <a:pt x="5" y="6"/>
                </a:lnTo>
                <a:lnTo>
                  <a:pt x="6" y="5"/>
                </a:lnTo>
                <a:lnTo>
                  <a:pt x="6" y="4"/>
                </a:lnTo>
                <a:lnTo>
                  <a:pt x="6" y="3"/>
                </a:lnTo>
                <a:lnTo>
                  <a:pt x="6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1" y="2"/>
                </a:lnTo>
                <a:lnTo>
                  <a:pt x="0" y="2"/>
                </a:lnTo>
                <a:lnTo>
                  <a:pt x="0" y="3"/>
                </a:lnTo>
                <a:lnTo>
                  <a:pt x="0" y="4"/>
                </a:lnTo>
                <a:close/>
                <a:moveTo>
                  <a:pt x="1" y="4"/>
                </a:moveTo>
                <a:lnTo>
                  <a:pt x="1" y="3"/>
                </a:lnTo>
                <a:lnTo>
                  <a:pt x="2" y="2"/>
                </a:lnTo>
                <a:lnTo>
                  <a:pt x="2" y="1"/>
                </a:lnTo>
                <a:lnTo>
                  <a:pt x="3" y="1"/>
                </a:lnTo>
                <a:lnTo>
                  <a:pt x="4" y="1"/>
                </a:lnTo>
                <a:lnTo>
                  <a:pt x="4" y="2"/>
                </a:lnTo>
                <a:lnTo>
                  <a:pt x="5" y="2"/>
                </a:lnTo>
                <a:lnTo>
                  <a:pt x="5" y="3"/>
                </a:lnTo>
                <a:lnTo>
                  <a:pt x="5" y="4"/>
                </a:lnTo>
                <a:lnTo>
                  <a:pt x="5" y="5"/>
                </a:lnTo>
                <a:lnTo>
                  <a:pt x="4" y="5"/>
                </a:lnTo>
                <a:lnTo>
                  <a:pt x="4" y="6"/>
                </a:lnTo>
                <a:lnTo>
                  <a:pt x="3" y="6"/>
                </a:lnTo>
                <a:lnTo>
                  <a:pt x="3" y="7"/>
                </a:lnTo>
                <a:lnTo>
                  <a:pt x="3" y="6"/>
                </a:lnTo>
                <a:lnTo>
                  <a:pt x="2" y="6"/>
                </a:lnTo>
                <a:lnTo>
                  <a:pt x="2" y="5"/>
                </a:lnTo>
                <a:lnTo>
                  <a:pt x="1" y="4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3" name="Freeform 2820"/>
          <p:cNvSpPr>
            <a:spLocks noEditPoints="1"/>
          </p:cNvSpPr>
          <p:nvPr/>
        </p:nvSpPr>
        <p:spPr bwMode="auto">
          <a:xfrm>
            <a:off x="3986213" y="3169915"/>
            <a:ext cx="57150" cy="66675"/>
          </a:xfrm>
          <a:custGeom>
            <a:avLst/>
            <a:gdLst>
              <a:gd name="T0" fmla="*/ 0 w 6"/>
              <a:gd name="T1" fmla="*/ 2147483647 h 7"/>
              <a:gd name="T2" fmla="*/ 2147483647 w 6"/>
              <a:gd name="T3" fmla="*/ 2147483647 h 7"/>
              <a:gd name="T4" fmla="*/ 2147483647 w 6"/>
              <a:gd name="T5" fmla="*/ 2147483647 h 7"/>
              <a:gd name="T6" fmla="*/ 2147483647 w 6"/>
              <a:gd name="T7" fmla="*/ 2147483647 h 7"/>
              <a:gd name="T8" fmla="*/ 2147483647 w 6"/>
              <a:gd name="T9" fmla="*/ 2147483647 h 7"/>
              <a:gd name="T10" fmla="*/ 2147483647 w 6"/>
              <a:gd name="T11" fmla="*/ 2147483647 h 7"/>
              <a:gd name="T12" fmla="*/ 2147483647 w 6"/>
              <a:gd name="T13" fmla="*/ 2147483647 h 7"/>
              <a:gd name="T14" fmla="*/ 2147483647 w 6"/>
              <a:gd name="T15" fmla="*/ 2147483647 h 7"/>
              <a:gd name="T16" fmla="*/ 2147483647 w 6"/>
              <a:gd name="T17" fmla="*/ 2147483647 h 7"/>
              <a:gd name="T18" fmla="*/ 2147483647 w 6"/>
              <a:gd name="T19" fmla="*/ 2147483647 h 7"/>
              <a:gd name="T20" fmla="*/ 2147483647 w 6"/>
              <a:gd name="T21" fmla="*/ 2147483647 h 7"/>
              <a:gd name="T22" fmla="*/ 2147483647 w 6"/>
              <a:gd name="T23" fmla="*/ 2147483647 h 7"/>
              <a:gd name="T24" fmla="*/ 2147483647 w 6"/>
              <a:gd name="T25" fmla="*/ 2147483647 h 7"/>
              <a:gd name="T26" fmla="*/ 2147483647 w 6"/>
              <a:gd name="T27" fmla="*/ 2147483647 h 7"/>
              <a:gd name="T28" fmla="*/ 2147483647 w 6"/>
              <a:gd name="T29" fmla="*/ 2147483647 h 7"/>
              <a:gd name="T30" fmla="*/ 2147483647 w 6"/>
              <a:gd name="T31" fmla="*/ 2147483647 h 7"/>
              <a:gd name="T32" fmla="*/ 2147483647 w 6"/>
              <a:gd name="T33" fmla="*/ 2147483647 h 7"/>
              <a:gd name="T34" fmla="*/ 2147483647 w 6"/>
              <a:gd name="T35" fmla="*/ 2147483647 h 7"/>
              <a:gd name="T36" fmla="*/ 2147483647 w 6"/>
              <a:gd name="T37" fmla="*/ 2147483647 h 7"/>
              <a:gd name="T38" fmla="*/ 2147483647 w 6"/>
              <a:gd name="T39" fmla="*/ 2147483647 h 7"/>
              <a:gd name="T40" fmla="*/ 2147483647 w 6"/>
              <a:gd name="T41" fmla="*/ 0 h 7"/>
              <a:gd name="T42" fmla="*/ 2147483647 w 6"/>
              <a:gd name="T43" fmla="*/ 0 h 7"/>
              <a:gd name="T44" fmla="*/ 2147483647 w 6"/>
              <a:gd name="T45" fmla="*/ 0 h 7"/>
              <a:gd name="T46" fmla="*/ 2147483647 w 6"/>
              <a:gd name="T47" fmla="*/ 0 h 7"/>
              <a:gd name="T48" fmla="*/ 2147483647 w 6"/>
              <a:gd name="T49" fmla="*/ 0 h 7"/>
              <a:gd name="T50" fmla="*/ 2147483647 w 6"/>
              <a:gd name="T51" fmla="*/ 0 h 7"/>
              <a:gd name="T52" fmla="*/ 2147483647 w 6"/>
              <a:gd name="T53" fmla="*/ 0 h 7"/>
              <a:gd name="T54" fmla="*/ 2147483647 w 6"/>
              <a:gd name="T55" fmla="*/ 0 h 7"/>
              <a:gd name="T56" fmla="*/ 2147483647 w 6"/>
              <a:gd name="T57" fmla="*/ 2147483647 h 7"/>
              <a:gd name="T58" fmla="*/ 2147483647 w 6"/>
              <a:gd name="T59" fmla="*/ 2147483647 h 7"/>
              <a:gd name="T60" fmla="*/ 2147483647 w 6"/>
              <a:gd name="T61" fmla="*/ 2147483647 h 7"/>
              <a:gd name="T62" fmla="*/ 0 w 6"/>
              <a:gd name="T63" fmla="*/ 2147483647 h 7"/>
              <a:gd name="T64" fmla="*/ 2147483647 w 6"/>
              <a:gd name="T65" fmla="*/ 2147483647 h 7"/>
              <a:gd name="T66" fmla="*/ 2147483647 w 6"/>
              <a:gd name="T67" fmla="*/ 2147483647 h 7"/>
              <a:gd name="T68" fmla="*/ 2147483647 w 6"/>
              <a:gd name="T69" fmla="*/ 2147483647 h 7"/>
              <a:gd name="T70" fmla="*/ 2147483647 w 6"/>
              <a:gd name="T71" fmla="*/ 2147483647 h 7"/>
              <a:gd name="T72" fmla="*/ 2147483647 w 6"/>
              <a:gd name="T73" fmla="*/ 2147483647 h 7"/>
              <a:gd name="T74" fmla="*/ 2147483647 w 6"/>
              <a:gd name="T75" fmla="*/ 2147483647 h 7"/>
              <a:gd name="T76" fmla="*/ 2147483647 w 6"/>
              <a:gd name="T77" fmla="*/ 2147483647 h 7"/>
              <a:gd name="T78" fmla="*/ 2147483647 w 6"/>
              <a:gd name="T79" fmla="*/ 2147483647 h 7"/>
              <a:gd name="T80" fmla="*/ 2147483647 w 6"/>
              <a:gd name="T81" fmla="*/ 2147483647 h 7"/>
              <a:gd name="T82" fmla="*/ 2147483647 w 6"/>
              <a:gd name="T83" fmla="*/ 2147483647 h 7"/>
              <a:gd name="T84" fmla="*/ 2147483647 w 6"/>
              <a:gd name="T85" fmla="*/ 2147483647 h 7"/>
              <a:gd name="T86" fmla="*/ 2147483647 w 6"/>
              <a:gd name="T87" fmla="*/ 2147483647 h 7"/>
              <a:gd name="T88" fmla="*/ 2147483647 w 6"/>
              <a:gd name="T89" fmla="*/ 2147483647 h 7"/>
              <a:gd name="T90" fmla="*/ 2147483647 w 6"/>
              <a:gd name="T91" fmla="*/ 2147483647 h 7"/>
              <a:gd name="T92" fmla="*/ 2147483647 w 6"/>
              <a:gd name="T93" fmla="*/ 2147483647 h 7"/>
              <a:gd name="T94" fmla="*/ 2147483647 w 6"/>
              <a:gd name="T95" fmla="*/ 2147483647 h 7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6"/>
              <a:gd name="T145" fmla="*/ 0 h 7"/>
              <a:gd name="T146" fmla="*/ 6 w 6"/>
              <a:gd name="T147" fmla="*/ 7 h 7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6" h="7">
                <a:moveTo>
                  <a:pt x="0" y="4"/>
                </a:moveTo>
                <a:lnTo>
                  <a:pt x="0" y="4"/>
                </a:lnTo>
                <a:lnTo>
                  <a:pt x="1" y="5"/>
                </a:lnTo>
                <a:lnTo>
                  <a:pt x="1" y="6"/>
                </a:lnTo>
                <a:lnTo>
                  <a:pt x="1" y="7"/>
                </a:lnTo>
                <a:lnTo>
                  <a:pt x="2" y="7"/>
                </a:lnTo>
                <a:lnTo>
                  <a:pt x="3" y="7"/>
                </a:lnTo>
                <a:lnTo>
                  <a:pt x="4" y="7"/>
                </a:lnTo>
                <a:lnTo>
                  <a:pt x="5" y="7"/>
                </a:lnTo>
                <a:lnTo>
                  <a:pt x="5" y="6"/>
                </a:lnTo>
                <a:lnTo>
                  <a:pt x="6" y="5"/>
                </a:lnTo>
                <a:lnTo>
                  <a:pt x="6" y="4"/>
                </a:lnTo>
                <a:lnTo>
                  <a:pt x="6" y="3"/>
                </a:lnTo>
                <a:lnTo>
                  <a:pt x="6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1" y="2"/>
                </a:lnTo>
                <a:lnTo>
                  <a:pt x="0" y="3"/>
                </a:lnTo>
                <a:lnTo>
                  <a:pt x="0" y="4"/>
                </a:lnTo>
                <a:close/>
                <a:moveTo>
                  <a:pt x="1" y="4"/>
                </a:moveTo>
                <a:lnTo>
                  <a:pt x="1" y="3"/>
                </a:lnTo>
                <a:lnTo>
                  <a:pt x="1" y="2"/>
                </a:lnTo>
                <a:lnTo>
                  <a:pt x="2" y="2"/>
                </a:lnTo>
                <a:lnTo>
                  <a:pt x="2" y="1"/>
                </a:lnTo>
                <a:lnTo>
                  <a:pt x="3" y="1"/>
                </a:lnTo>
                <a:lnTo>
                  <a:pt x="4" y="1"/>
                </a:lnTo>
                <a:lnTo>
                  <a:pt x="4" y="2"/>
                </a:lnTo>
                <a:lnTo>
                  <a:pt x="5" y="3"/>
                </a:lnTo>
                <a:lnTo>
                  <a:pt x="5" y="4"/>
                </a:lnTo>
                <a:lnTo>
                  <a:pt x="4" y="5"/>
                </a:lnTo>
                <a:lnTo>
                  <a:pt x="4" y="6"/>
                </a:lnTo>
                <a:lnTo>
                  <a:pt x="3" y="6"/>
                </a:lnTo>
                <a:lnTo>
                  <a:pt x="3" y="7"/>
                </a:lnTo>
                <a:lnTo>
                  <a:pt x="3" y="6"/>
                </a:lnTo>
                <a:lnTo>
                  <a:pt x="2" y="6"/>
                </a:lnTo>
                <a:lnTo>
                  <a:pt x="2" y="5"/>
                </a:lnTo>
                <a:lnTo>
                  <a:pt x="1" y="5"/>
                </a:lnTo>
                <a:lnTo>
                  <a:pt x="1" y="4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4" name="Freeform 2821"/>
          <p:cNvSpPr>
            <a:spLocks/>
          </p:cNvSpPr>
          <p:nvPr/>
        </p:nvSpPr>
        <p:spPr bwMode="auto">
          <a:xfrm>
            <a:off x="3814763" y="3017515"/>
            <a:ext cx="57150" cy="66675"/>
          </a:xfrm>
          <a:custGeom>
            <a:avLst/>
            <a:gdLst>
              <a:gd name="T0" fmla="*/ 2147483647 w 6"/>
              <a:gd name="T1" fmla="*/ 2147483647 h 7"/>
              <a:gd name="T2" fmla="*/ 2147483647 w 6"/>
              <a:gd name="T3" fmla="*/ 2147483647 h 7"/>
              <a:gd name="T4" fmla="*/ 2147483647 w 6"/>
              <a:gd name="T5" fmla="*/ 2147483647 h 7"/>
              <a:gd name="T6" fmla="*/ 2147483647 w 6"/>
              <a:gd name="T7" fmla="*/ 2147483647 h 7"/>
              <a:gd name="T8" fmla="*/ 2147483647 w 6"/>
              <a:gd name="T9" fmla="*/ 2147483647 h 7"/>
              <a:gd name="T10" fmla="*/ 2147483647 w 6"/>
              <a:gd name="T11" fmla="*/ 2147483647 h 7"/>
              <a:gd name="T12" fmla="*/ 2147483647 w 6"/>
              <a:gd name="T13" fmla="*/ 2147483647 h 7"/>
              <a:gd name="T14" fmla="*/ 2147483647 w 6"/>
              <a:gd name="T15" fmla="*/ 2147483647 h 7"/>
              <a:gd name="T16" fmla="*/ 2147483647 w 6"/>
              <a:gd name="T17" fmla="*/ 2147483647 h 7"/>
              <a:gd name="T18" fmla="*/ 2147483647 w 6"/>
              <a:gd name="T19" fmla="*/ 2147483647 h 7"/>
              <a:gd name="T20" fmla="*/ 2147483647 w 6"/>
              <a:gd name="T21" fmla="*/ 2147483647 h 7"/>
              <a:gd name="T22" fmla="*/ 2147483647 w 6"/>
              <a:gd name="T23" fmla="*/ 2147483647 h 7"/>
              <a:gd name="T24" fmla="*/ 2147483647 w 6"/>
              <a:gd name="T25" fmla="*/ 0 h 7"/>
              <a:gd name="T26" fmla="*/ 2147483647 w 6"/>
              <a:gd name="T27" fmla="*/ 0 h 7"/>
              <a:gd name="T28" fmla="*/ 2147483647 w 6"/>
              <a:gd name="T29" fmla="*/ 0 h 7"/>
              <a:gd name="T30" fmla="*/ 2147483647 w 6"/>
              <a:gd name="T31" fmla="*/ 0 h 7"/>
              <a:gd name="T32" fmla="*/ 2147483647 w 6"/>
              <a:gd name="T33" fmla="*/ 2147483647 h 7"/>
              <a:gd name="T34" fmla="*/ 2147483647 w 6"/>
              <a:gd name="T35" fmla="*/ 2147483647 h 7"/>
              <a:gd name="T36" fmla="*/ 2147483647 w 6"/>
              <a:gd name="T37" fmla="*/ 2147483647 h 7"/>
              <a:gd name="T38" fmla="*/ 2147483647 w 6"/>
              <a:gd name="T39" fmla="*/ 2147483647 h 7"/>
              <a:gd name="T40" fmla="*/ 2147483647 w 6"/>
              <a:gd name="T41" fmla="*/ 2147483647 h 7"/>
              <a:gd name="T42" fmla="*/ 2147483647 w 6"/>
              <a:gd name="T43" fmla="*/ 2147483647 h 7"/>
              <a:gd name="T44" fmla="*/ 2147483647 w 6"/>
              <a:gd name="T45" fmla="*/ 2147483647 h 7"/>
              <a:gd name="T46" fmla="*/ 2147483647 w 6"/>
              <a:gd name="T47" fmla="*/ 2147483647 h 7"/>
              <a:gd name="T48" fmla="*/ 2147483647 w 6"/>
              <a:gd name="T49" fmla="*/ 2147483647 h 7"/>
              <a:gd name="T50" fmla="*/ 2147483647 w 6"/>
              <a:gd name="T51" fmla="*/ 2147483647 h 7"/>
              <a:gd name="T52" fmla="*/ 2147483647 w 6"/>
              <a:gd name="T53" fmla="*/ 2147483647 h 7"/>
              <a:gd name="T54" fmla="*/ 2147483647 w 6"/>
              <a:gd name="T55" fmla="*/ 2147483647 h 7"/>
              <a:gd name="T56" fmla="*/ 2147483647 w 6"/>
              <a:gd name="T57" fmla="*/ 2147483647 h 7"/>
              <a:gd name="T58" fmla="*/ 2147483647 w 6"/>
              <a:gd name="T59" fmla="*/ 2147483647 h 7"/>
              <a:gd name="T60" fmla="*/ 2147483647 w 6"/>
              <a:gd name="T61" fmla="*/ 2147483647 h 7"/>
              <a:gd name="T62" fmla="*/ 2147483647 w 6"/>
              <a:gd name="T63" fmla="*/ 2147483647 h 7"/>
              <a:gd name="T64" fmla="*/ 2147483647 w 6"/>
              <a:gd name="T65" fmla="*/ 2147483647 h 7"/>
              <a:gd name="T66" fmla="*/ 2147483647 w 6"/>
              <a:gd name="T67" fmla="*/ 2147483647 h 7"/>
              <a:gd name="T68" fmla="*/ 2147483647 w 6"/>
              <a:gd name="T69" fmla="*/ 2147483647 h 7"/>
              <a:gd name="T70" fmla="*/ 0 w 6"/>
              <a:gd name="T71" fmla="*/ 2147483647 h 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6"/>
              <a:gd name="T109" fmla="*/ 0 h 7"/>
              <a:gd name="T110" fmla="*/ 6 w 6"/>
              <a:gd name="T111" fmla="*/ 7 h 7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6" h="7">
                <a:moveTo>
                  <a:pt x="0" y="7"/>
                </a:moveTo>
                <a:lnTo>
                  <a:pt x="6" y="7"/>
                </a:lnTo>
                <a:lnTo>
                  <a:pt x="2" y="7"/>
                </a:lnTo>
                <a:lnTo>
                  <a:pt x="2" y="6"/>
                </a:lnTo>
                <a:lnTo>
                  <a:pt x="2" y="5"/>
                </a:lnTo>
                <a:lnTo>
                  <a:pt x="3" y="5"/>
                </a:lnTo>
                <a:lnTo>
                  <a:pt x="4" y="5"/>
                </a:lnTo>
                <a:lnTo>
                  <a:pt x="4" y="4"/>
                </a:lnTo>
                <a:lnTo>
                  <a:pt x="5" y="4"/>
                </a:lnTo>
                <a:lnTo>
                  <a:pt x="6" y="3"/>
                </a:lnTo>
                <a:lnTo>
                  <a:pt x="6" y="2"/>
                </a:lnTo>
                <a:lnTo>
                  <a:pt x="6" y="1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1"/>
                </a:lnTo>
                <a:lnTo>
                  <a:pt x="1" y="2"/>
                </a:lnTo>
                <a:lnTo>
                  <a:pt x="1" y="3"/>
                </a:lnTo>
                <a:lnTo>
                  <a:pt x="2" y="3"/>
                </a:lnTo>
                <a:lnTo>
                  <a:pt x="2" y="2"/>
                </a:lnTo>
                <a:lnTo>
                  <a:pt x="2" y="1"/>
                </a:lnTo>
                <a:lnTo>
                  <a:pt x="3" y="1"/>
                </a:lnTo>
                <a:lnTo>
                  <a:pt x="4" y="1"/>
                </a:lnTo>
                <a:lnTo>
                  <a:pt x="5" y="2"/>
                </a:lnTo>
                <a:lnTo>
                  <a:pt x="5" y="3"/>
                </a:lnTo>
                <a:lnTo>
                  <a:pt x="4" y="3"/>
                </a:lnTo>
                <a:lnTo>
                  <a:pt x="4" y="4"/>
                </a:lnTo>
                <a:lnTo>
                  <a:pt x="3" y="4"/>
                </a:lnTo>
                <a:lnTo>
                  <a:pt x="2" y="4"/>
                </a:lnTo>
                <a:lnTo>
                  <a:pt x="2" y="5"/>
                </a:lnTo>
                <a:lnTo>
                  <a:pt x="1" y="5"/>
                </a:lnTo>
                <a:lnTo>
                  <a:pt x="1" y="6"/>
                </a:lnTo>
                <a:lnTo>
                  <a:pt x="0" y="7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5" name="Freeform 2822"/>
          <p:cNvSpPr>
            <a:spLocks noEditPoints="1"/>
          </p:cNvSpPr>
          <p:nvPr/>
        </p:nvSpPr>
        <p:spPr bwMode="auto">
          <a:xfrm>
            <a:off x="3871913" y="3017515"/>
            <a:ext cx="57150" cy="76200"/>
          </a:xfrm>
          <a:custGeom>
            <a:avLst/>
            <a:gdLst>
              <a:gd name="T0" fmla="*/ 0 w 6"/>
              <a:gd name="T1" fmla="*/ 2147483647 h 8"/>
              <a:gd name="T2" fmla="*/ 2147483647 w 6"/>
              <a:gd name="T3" fmla="*/ 2147483647 h 8"/>
              <a:gd name="T4" fmla="*/ 2147483647 w 6"/>
              <a:gd name="T5" fmla="*/ 2147483647 h 8"/>
              <a:gd name="T6" fmla="*/ 2147483647 w 6"/>
              <a:gd name="T7" fmla="*/ 2147483647 h 8"/>
              <a:gd name="T8" fmla="*/ 2147483647 w 6"/>
              <a:gd name="T9" fmla="*/ 2147483647 h 8"/>
              <a:gd name="T10" fmla="*/ 2147483647 w 6"/>
              <a:gd name="T11" fmla="*/ 2147483647 h 8"/>
              <a:gd name="T12" fmla="*/ 2147483647 w 6"/>
              <a:gd name="T13" fmla="*/ 2147483647 h 8"/>
              <a:gd name="T14" fmla="*/ 2147483647 w 6"/>
              <a:gd name="T15" fmla="*/ 2147483647 h 8"/>
              <a:gd name="T16" fmla="*/ 2147483647 w 6"/>
              <a:gd name="T17" fmla="*/ 2147483647 h 8"/>
              <a:gd name="T18" fmla="*/ 2147483647 w 6"/>
              <a:gd name="T19" fmla="*/ 2147483647 h 8"/>
              <a:gd name="T20" fmla="*/ 2147483647 w 6"/>
              <a:gd name="T21" fmla="*/ 2147483647 h 8"/>
              <a:gd name="T22" fmla="*/ 2147483647 w 6"/>
              <a:gd name="T23" fmla="*/ 2147483647 h 8"/>
              <a:gd name="T24" fmla="*/ 2147483647 w 6"/>
              <a:gd name="T25" fmla="*/ 2147483647 h 8"/>
              <a:gd name="T26" fmla="*/ 2147483647 w 6"/>
              <a:gd name="T27" fmla="*/ 2147483647 h 8"/>
              <a:gd name="T28" fmla="*/ 2147483647 w 6"/>
              <a:gd name="T29" fmla="*/ 2147483647 h 8"/>
              <a:gd name="T30" fmla="*/ 2147483647 w 6"/>
              <a:gd name="T31" fmla="*/ 2147483647 h 8"/>
              <a:gd name="T32" fmla="*/ 2147483647 w 6"/>
              <a:gd name="T33" fmla="*/ 2147483647 h 8"/>
              <a:gd name="T34" fmla="*/ 2147483647 w 6"/>
              <a:gd name="T35" fmla="*/ 2147483647 h 8"/>
              <a:gd name="T36" fmla="*/ 2147483647 w 6"/>
              <a:gd name="T37" fmla="*/ 2147483647 h 8"/>
              <a:gd name="T38" fmla="*/ 2147483647 w 6"/>
              <a:gd name="T39" fmla="*/ 2147483647 h 8"/>
              <a:gd name="T40" fmla="*/ 2147483647 w 6"/>
              <a:gd name="T41" fmla="*/ 2147483647 h 8"/>
              <a:gd name="T42" fmla="*/ 2147483647 w 6"/>
              <a:gd name="T43" fmla="*/ 0 h 8"/>
              <a:gd name="T44" fmla="*/ 2147483647 w 6"/>
              <a:gd name="T45" fmla="*/ 0 h 8"/>
              <a:gd name="T46" fmla="*/ 2147483647 w 6"/>
              <a:gd name="T47" fmla="*/ 0 h 8"/>
              <a:gd name="T48" fmla="*/ 2147483647 w 6"/>
              <a:gd name="T49" fmla="*/ 0 h 8"/>
              <a:gd name="T50" fmla="*/ 2147483647 w 6"/>
              <a:gd name="T51" fmla="*/ 0 h 8"/>
              <a:gd name="T52" fmla="*/ 2147483647 w 6"/>
              <a:gd name="T53" fmla="*/ 0 h 8"/>
              <a:gd name="T54" fmla="*/ 2147483647 w 6"/>
              <a:gd name="T55" fmla="*/ 2147483647 h 8"/>
              <a:gd name="T56" fmla="*/ 2147483647 w 6"/>
              <a:gd name="T57" fmla="*/ 2147483647 h 8"/>
              <a:gd name="T58" fmla="*/ 2147483647 w 6"/>
              <a:gd name="T59" fmla="*/ 2147483647 h 8"/>
              <a:gd name="T60" fmla="*/ 2147483647 w 6"/>
              <a:gd name="T61" fmla="*/ 2147483647 h 8"/>
              <a:gd name="T62" fmla="*/ 0 w 6"/>
              <a:gd name="T63" fmla="*/ 2147483647 h 8"/>
              <a:gd name="T64" fmla="*/ 2147483647 w 6"/>
              <a:gd name="T65" fmla="*/ 2147483647 h 8"/>
              <a:gd name="T66" fmla="*/ 2147483647 w 6"/>
              <a:gd name="T67" fmla="*/ 2147483647 h 8"/>
              <a:gd name="T68" fmla="*/ 2147483647 w 6"/>
              <a:gd name="T69" fmla="*/ 2147483647 h 8"/>
              <a:gd name="T70" fmla="*/ 2147483647 w 6"/>
              <a:gd name="T71" fmla="*/ 2147483647 h 8"/>
              <a:gd name="T72" fmla="*/ 2147483647 w 6"/>
              <a:gd name="T73" fmla="*/ 2147483647 h 8"/>
              <a:gd name="T74" fmla="*/ 2147483647 w 6"/>
              <a:gd name="T75" fmla="*/ 2147483647 h 8"/>
              <a:gd name="T76" fmla="*/ 2147483647 w 6"/>
              <a:gd name="T77" fmla="*/ 2147483647 h 8"/>
              <a:gd name="T78" fmla="*/ 2147483647 w 6"/>
              <a:gd name="T79" fmla="*/ 2147483647 h 8"/>
              <a:gd name="T80" fmla="*/ 2147483647 w 6"/>
              <a:gd name="T81" fmla="*/ 2147483647 h 8"/>
              <a:gd name="T82" fmla="*/ 2147483647 w 6"/>
              <a:gd name="T83" fmla="*/ 2147483647 h 8"/>
              <a:gd name="T84" fmla="*/ 2147483647 w 6"/>
              <a:gd name="T85" fmla="*/ 2147483647 h 8"/>
              <a:gd name="T86" fmla="*/ 2147483647 w 6"/>
              <a:gd name="T87" fmla="*/ 2147483647 h 8"/>
              <a:gd name="T88" fmla="*/ 2147483647 w 6"/>
              <a:gd name="T89" fmla="*/ 2147483647 h 8"/>
              <a:gd name="T90" fmla="*/ 2147483647 w 6"/>
              <a:gd name="T91" fmla="*/ 2147483647 h 8"/>
              <a:gd name="T92" fmla="*/ 2147483647 w 6"/>
              <a:gd name="T93" fmla="*/ 2147483647 h 8"/>
              <a:gd name="T94" fmla="*/ 2147483647 w 6"/>
              <a:gd name="T95" fmla="*/ 2147483647 h 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6"/>
              <a:gd name="T145" fmla="*/ 0 h 8"/>
              <a:gd name="T146" fmla="*/ 6 w 6"/>
              <a:gd name="T147" fmla="*/ 8 h 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6" h="8">
                <a:moveTo>
                  <a:pt x="0" y="4"/>
                </a:moveTo>
                <a:lnTo>
                  <a:pt x="0" y="4"/>
                </a:lnTo>
                <a:lnTo>
                  <a:pt x="0" y="5"/>
                </a:lnTo>
                <a:lnTo>
                  <a:pt x="1" y="5"/>
                </a:lnTo>
                <a:lnTo>
                  <a:pt x="1" y="6"/>
                </a:lnTo>
                <a:lnTo>
                  <a:pt x="1" y="7"/>
                </a:lnTo>
                <a:lnTo>
                  <a:pt x="2" y="7"/>
                </a:lnTo>
                <a:lnTo>
                  <a:pt x="3" y="8"/>
                </a:lnTo>
                <a:lnTo>
                  <a:pt x="4" y="8"/>
                </a:lnTo>
                <a:lnTo>
                  <a:pt x="4" y="7"/>
                </a:lnTo>
                <a:lnTo>
                  <a:pt x="5" y="7"/>
                </a:lnTo>
                <a:lnTo>
                  <a:pt x="5" y="6"/>
                </a:lnTo>
                <a:lnTo>
                  <a:pt x="6" y="6"/>
                </a:lnTo>
                <a:lnTo>
                  <a:pt x="6" y="5"/>
                </a:lnTo>
                <a:lnTo>
                  <a:pt x="6" y="4"/>
                </a:lnTo>
                <a:lnTo>
                  <a:pt x="6" y="3"/>
                </a:lnTo>
                <a:lnTo>
                  <a:pt x="6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1"/>
                </a:lnTo>
                <a:lnTo>
                  <a:pt x="1" y="2"/>
                </a:lnTo>
                <a:lnTo>
                  <a:pt x="0" y="3"/>
                </a:lnTo>
                <a:lnTo>
                  <a:pt x="0" y="4"/>
                </a:lnTo>
                <a:close/>
                <a:moveTo>
                  <a:pt x="2" y="4"/>
                </a:moveTo>
                <a:lnTo>
                  <a:pt x="2" y="3"/>
                </a:lnTo>
                <a:lnTo>
                  <a:pt x="2" y="2"/>
                </a:lnTo>
                <a:lnTo>
                  <a:pt x="2" y="1"/>
                </a:lnTo>
                <a:lnTo>
                  <a:pt x="3" y="1"/>
                </a:lnTo>
                <a:lnTo>
                  <a:pt x="4" y="1"/>
                </a:lnTo>
                <a:lnTo>
                  <a:pt x="4" y="2"/>
                </a:lnTo>
                <a:lnTo>
                  <a:pt x="5" y="2"/>
                </a:lnTo>
                <a:lnTo>
                  <a:pt x="5" y="3"/>
                </a:lnTo>
                <a:lnTo>
                  <a:pt x="5" y="4"/>
                </a:lnTo>
                <a:lnTo>
                  <a:pt x="5" y="5"/>
                </a:lnTo>
                <a:lnTo>
                  <a:pt x="4" y="6"/>
                </a:lnTo>
                <a:lnTo>
                  <a:pt x="4" y="7"/>
                </a:lnTo>
                <a:lnTo>
                  <a:pt x="3" y="7"/>
                </a:lnTo>
                <a:lnTo>
                  <a:pt x="2" y="7"/>
                </a:lnTo>
                <a:lnTo>
                  <a:pt x="2" y="6"/>
                </a:lnTo>
                <a:lnTo>
                  <a:pt x="2" y="5"/>
                </a:lnTo>
                <a:lnTo>
                  <a:pt x="2" y="4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6" name="Freeform 2823"/>
          <p:cNvSpPr>
            <a:spLocks noEditPoints="1"/>
          </p:cNvSpPr>
          <p:nvPr/>
        </p:nvSpPr>
        <p:spPr bwMode="auto">
          <a:xfrm>
            <a:off x="3929063" y="3017515"/>
            <a:ext cx="57150" cy="76200"/>
          </a:xfrm>
          <a:custGeom>
            <a:avLst/>
            <a:gdLst>
              <a:gd name="T0" fmla="*/ 0 w 6"/>
              <a:gd name="T1" fmla="*/ 2147483647 h 8"/>
              <a:gd name="T2" fmla="*/ 0 w 6"/>
              <a:gd name="T3" fmla="*/ 2147483647 h 8"/>
              <a:gd name="T4" fmla="*/ 2147483647 w 6"/>
              <a:gd name="T5" fmla="*/ 2147483647 h 8"/>
              <a:gd name="T6" fmla="*/ 2147483647 w 6"/>
              <a:gd name="T7" fmla="*/ 2147483647 h 8"/>
              <a:gd name="T8" fmla="*/ 2147483647 w 6"/>
              <a:gd name="T9" fmla="*/ 2147483647 h 8"/>
              <a:gd name="T10" fmla="*/ 2147483647 w 6"/>
              <a:gd name="T11" fmla="*/ 2147483647 h 8"/>
              <a:gd name="T12" fmla="*/ 2147483647 w 6"/>
              <a:gd name="T13" fmla="*/ 2147483647 h 8"/>
              <a:gd name="T14" fmla="*/ 2147483647 w 6"/>
              <a:gd name="T15" fmla="*/ 2147483647 h 8"/>
              <a:gd name="T16" fmla="*/ 2147483647 w 6"/>
              <a:gd name="T17" fmla="*/ 2147483647 h 8"/>
              <a:gd name="T18" fmla="*/ 2147483647 w 6"/>
              <a:gd name="T19" fmla="*/ 2147483647 h 8"/>
              <a:gd name="T20" fmla="*/ 2147483647 w 6"/>
              <a:gd name="T21" fmla="*/ 2147483647 h 8"/>
              <a:gd name="T22" fmla="*/ 2147483647 w 6"/>
              <a:gd name="T23" fmla="*/ 2147483647 h 8"/>
              <a:gd name="T24" fmla="*/ 2147483647 w 6"/>
              <a:gd name="T25" fmla="*/ 2147483647 h 8"/>
              <a:gd name="T26" fmla="*/ 2147483647 w 6"/>
              <a:gd name="T27" fmla="*/ 2147483647 h 8"/>
              <a:gd name="T28" fmla="*/ 2147483647 w 6"/>
              <a:gd name="T29" fmla="*/ 2147483647 h 8"/>
              <a:gd name="T30" fmla="*/ 2147483647 w 6"/>
              <a:gd name="T31" fmla="*/ 2147483647 h 8"/>
              <a:gd name="T32" fmla="*/ 2147483647 w 6"/>
              <a:gd name="T33" fmla="*/ 2147483647 h 8"/>
              <a:gd name="T34" fmla="*/ 2147483647 w 6"/>
              <a:gd name="T35" fmla="*/ 2147483647 h 8"/>
              <a:gd name="T36" fmla="*/ 2147483647 w 6"/>
              <a:gd name="T37" fmla="*/ 2147483647 h 8"/>
              <a:gd name="T38" fmla="*/ 2147483647 w 6"/>
              <a:gd name="T39" fmla="*/ 2147483647 h 8"/>
              <a:gd name="T40" fmla="*/ 2147483647 w 6"/>
              <a:gd name="T41" fmla="*/ 2147483647 h 8"/>
              <a:gd name="T42" fmla="*/ 2147483647 w 6"/>
              <a:gd name="T43" fmla="*/ 0 h 8"/>
              <a:gd name="T44" fmla="*/ 2147483647 w 6"/>
              <a:gd name="T45" fmla="*/ 0 h 8"/>
              <a:gd name="T46" fmla="*/ 2147483647 w 6"/>
              <a:gd name="T47" fmla="*/ 0 h 8"/>
              <a:gd name="T48" fmla="*/ 2147483647 w 6"/>
              <a:gd name="T49" fmla="*/ 0 h 8"/>
              <a:gd name="T50" fmla="*/ 2147483647 w 6"/>
              <a:gd name="T51" fmla="*/ 0 h 8"/>
              <a:gd name="T52" fmla="*/ 2147483647 w 6"/>
              <a:gd name="T53" fmla="*/ 0 h 8"/>
              <a:gd name="T54" fmla="*/ 2147483647 w 6"/>
              <a:gd name="T55" fmla="*/ 2147483647 h 8"/>
              <a:gd name="T56" fmla="*/ 2147483647 w 6"/>
              <a:gd name="T57" fmla="*/ 2147483647 h 8"/>
              <a:gd name="T58" fmla="*/ 2147483647 w 6"/>
              <a:gd name="T59" fmla="*/ 2147483647 h 8"/>
              <a:gd name="T60" fmla="*/ 0 w 6"/>
              <a:gd name="T61" fmla="*/ 2147483647 h 8"/>
              <a:gd name="T62" fmla="*/ 0 w 6"/>
              <a:gd name="T63" fmla="*/ 2147483647 h 8"/>
              <a:gd name="T64" fmla="*/ 2147483647 w 6"/>
              <a:gd name="T65" fmla="*/ 2147483647 h 8"/>
              <a:gd name="T66" fmla="*/ 2147483647 w 6"/>
              <a:gd name="T67" fmla="*/ 2147483647 h 8"/>
              <a:gd name="T68" fmla="*/ 2147483647 w 6"/>
              <a:gd name="T69" fmla="*/ 2147483647 h 8"/>
              <a:gd name="T70" fmla="*/ 2147483647 w 6"/>
              <a:gd name="T71" fmla="*/ 2147483647 h 8"/>
              <a:gd name="T72" fmla="*/ 2147483647 w 6"/>
              <a:gd name="T73" fmla="*/ 2147483647 h 8"/>
              <a:gd name="T74" fmla="*/ 2147483647 w 6"/>
              <a:gd name="T75" fmla="*/ 2147483647 h 8"/>
              <a:gd name="T76" fmla="*/ 2147483647 w 6"/>
              <a:gd name="T77" fmla="*/ 2147483647 h 8"/>
              <a:gd name="T78" fmla="*/ 2147483647 w 6"/>
              <a:gd name="T79" fmla="*/ 2147483647 h 8"/>
              <a:gd name="T80" fmla="*/ 2147483647 w 6"/>
              <a:gd name="T81" fmla="*/ 2147483647 h 8"/>
              <a:gd name="T82" fmla="*/ 2147483647 w 6"/>
              <a:gd name="T83" fmla="*/ 2147483647 h 8"/>
              <a:gd name="T84" fmla="*/ 2147483647 w 6"/>
              <a:gd name="T85" fmla="*/ 2147483647 h 8"/>
              <a:gd name="T86" fmla="*/ 2147483647 w 6"/>
              <a:gd name="T87" fmla="*/ 2147483647 h 8"/>
              <a:gd name="T88" fmla="*/ 2147483647 w 6"/>
              <a:gd name="T89" fmla="*/ 2147483647 h 8"/>
              <a:gd name="T90" fmla="*/ 2147483647 w 6"/>
              <a:gd name="T91" fmla="*/ 2147483647 h 8"/>
              <a:gd name="T92" fmla="*/ 2147483647 w 6"/>
              <a:gd name="T93" fmla="*/ 2147483647 h 8"/>
              <a:gd name="T94" fmla="*/ 2147483647 w 6"/>
              <a:gd name="T95" fmla="*/ 2147483647 h 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6"/>
              <a:gd name="T145" fmla="*/ 0 h 8"/>
              <a:gd name="T146" fmla="*/ 6 w 6"/>
              <a:gd name="T147" fmla="*/ 8 h 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6" h="8">
                <a:moveTo>
                  <a:pt x="0" y="4"/>
                </a:moveTo>
                <a:lnTo>
                  <a:pt x="0" y="4"/>
                </a:lnTo>
                <a:lnTo>
                  <a:pt x="0" y="5"/>
                </a:lnTo>
                <a:lnTo>
                  <a:pt x="1" y="5"/>
                </a:lnTo>
                <a:lnTo>
                  <a:pt x="1" y="6"/>
                </a:lnTo>
                <a:lnTo>
                  <a:pt x="1" y="7"/>
                </a:lnTo>
                <a:lnTo>
                  <a:pt x="2" y="7"/>
                </a:lnTo>
                <a:lnTo>
                  <a:pt x="2" y="8"/>
                </a:lnTo>
                <a:lnTo>
                  <a:pt x="3" y="8"/>
                </a:lnTo>
                <a:lnTo>
                  <a:pt x="4" y="8"/>
                </a:lnTo>
                <a:lnTo>
                  <a:pt x="4" y="7"/>
                </a:lnTo>
                <a:lnTo>
                  <a:pt x="5" y="7"/>
                </a:lnTo>
                <a:lnTo>
                  <a:pt x="5" y="6"/>
                </a:lnTo>
                <a:lnTo>
                  <a:pt x="6" y="5"/>
                </a:lnTo>
                <a:lnTo>
                  <a:pt x="6" y="4"/>
                </a:lnTo>
                <a:lnTo>
                  <a:pt x="6" y="3"/>
                </a:lnTo>
                <a:lnTo>
                  <a:pt x="6" y="2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1" y="2"/>
                </a:lnTo>
                <a:lnTo>
                  <a:pt x="0" y="2"/>
                </a:lnTo>
                <a:lnTo>
                  <a:pt x="0" y="3"/>
                </a:lnTo>
                <a:lnTo>
                  <a:pt x="0" y="4"/>
                </a:lnTo>
                <a:close/>
                <a:moveTo>
                  <a:pt x="1" y="4"/>
                </a:moveTo>
                <a:lnTo>
                  <a:pt x="1" y="3"/>
                </a:lnTo>
                <a:lnTo>
                  <a:pt x="2" y="2"/>
                </a:lnTo>
                <a:lnTo>
                  <a:pt x="2" y="1"/>
                </a:lnTo>
                <a:lnTo>
                  <a:pt x="3" y="1"/>
                </a:lnTo>
                <a:lnTo>
                  <a:pt x="4" y="1"/>
                </a:lnTo>
                <a:lnTo>
                  <a:pt x="4" y="2"/>
                </a:lnTo>
                <a:lnTo>
                  <a:pt x="5" y="2"/>
                </a:lnTo>
                <a:lnTo>
                  <a:pt x="5" y="3"/>
                </a:lnTo>
                <a:lnTo>
                  <a:pt x="5" y="4"/>
                </a:lnTo>
                <a:lnTo>
                  <a:pt x="5" y="5"/>
                </a:lnTo>
                <a:lnTo>
                  <a:pt x="4" y="6"/>
                </a:lnTo>
                <a:lnTo>
                  <a:pt x="4" y="7"/>
                </a:lnTo>
                <a:lnTo>
                  <a:pt x="3" y="7"/>
                </a:lnTo>
                <a:lnTo>
                  <a:pt x="2" y="7"/>
                </a:lnTo>
                <a:lnTo>
                  <a:pt x="2" y="6"/>
                </a:lnTo>
                <a:lnTo>
                  <a:pt x="2" y="5"/>
                </a:lnTo>
                <a:lnTo>
                  <a:pt x="1" y="4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7" name="Freeform 2824"/>
          <p:cNvSpPr>
            <a:spLocks noEditPoints="1"/>
          </p:cNvSpPr>
          <p:nvPr/>
        </p:nvSpPr>
        <p:spPr bwMode="auto">
          <a:xfrm>
            <a:off x="3986213" y="3017515"/>
            <a:ext cx="57150" cy="76200"/>
          </a:xfrm>
          <a:custGeom>
            <a:avLst/>
            <a:gdLst>
              <a:gd name="T0" fmla="*/ 0 w 6"/>
              <a:gd name="T1" fmla="*/ 2147483647 h 8"/>
              <a:gd name="T2" fmla="*/ 2147483647 w 6"/>
              <a:gd name="T3" fmla="*/ 2147483647 h 8"/>
              <a:gd name="T4" fmla="*/ 2147483647 w 6"/>
              <a:gd name="T5" fmla="*/ 2147483647 h 8"/>
              <a:gd name="T6" fmla="*/ 2147483647 w 6"/>
              <a:gd name="T7" fmla="*/ 2147483647 h 8"/>
              <a:gd name="T8" fmla="*/ 2147483647 w 6"/>
              <a:gd name="T9" fmla="*/ 2147483647 h 8"/>
              <a:gd name="T10" fmla="*/ 2147483647 w 6"/>
              <a:gd name="T11" fmla="*/ 2147483647 h 8"/>
              <a:gd name="T12" fmla="*/ 2147483647 w 6"/>
              <a:gd name="T13" fmla="*/ 2147483647 h 8"/>
              <a:gd name="T14" fmla="*/ 2147483647 w 6"/>
              <a:gd name="T15" fmla="*/ 2147483647 h 8"/>
              <a:gd name="T16" fmla="*/ 2147483647 w 6"/>
              <a:gd name="T17" fmla="*/ 2147483647 h 8"/>
              <a:gd name="T18" fmla="*/ 2147483647 w 6"/>
              <a:gd name="T19" fmla="*/ 2147483647 h 8"/>
              <a:gd name="T20" fmla="*/ 2147483647 w 6"/>
              <a:gd name="T21" fmla="*/ 2147483647 h 8"/>
              <a:gd name="T22" fmla="*/ 2147483647 w 6"/>
              <a:gd name="T23" fmla="*/ 2147483647 h 8"/>
              <a:gd name="T24" fmla="*/ 2147483647 w 6"/>
              <a:gd name="T25" fmla="*/ 2147483647 h 8"/>
              <a:gd name="T26" fmla="*/ 2147483647 w 6"/>
              <a:gd name="T27" fmla="*/ 2147483647 h 8"/>
              <a:gd name="T28" fmla="*/ 2147483647 w 6"/>
              <a:gd name="T29" fmla="*/ 2147483647 h 8"/>
              <a:gd name="T30" fmla="*/ 2147483647 w 6"/>
              <a:gd name="T31" fmla="*/ 2147483647 h 8"/>
              <a:gd name="T32" fmla="*/ 2147483647 w 6"/>
              <a:gd name="T33" fmla="*/ 2147483647 h 8"/>
              <a:gd name="T34" fmla="*/ 2147483647 w 6"/>
              <a:gd name="T35" fmla="*/ 2147483647 h 8"/>
              <a:gd name="T36" fmla="*/ 2147483647 w 6"/>
              <a:gd name="T37" fmla="*/ 2147483647 h 8"/>
              <a:gd name="T38" fmla="*/ 2147483647 w 6"/>
              <a:gd name="T39" fmla="*/ 2147483647 h 8"/>
              <a:gd name="T40" fmla="*/ 2147483647 w 6"/>
              <a:gd name="T41" fmla="*/ 2147483647 h 8"/>
              <a:gd name="T42" fmla="*/ 2147483647 w 6"/>
              <a:gd name="T43" fmla="*/ 0 h 8"/>
              <a:gd name="T44" fmla="*/ 2147483647 w 6"/>
              <a:gd name="T45" fmla="*/ 0 h 8"/>
              <a:gd name="T46" fmla="*/ 2147483647 w 6"/>
              <a:gd name="T47" fmla="*/ 0 h 8"/>
              <a:gd name="T48" fmla="*/ 2147483647 w 6"/>
              <a:gd name="T49" fmla="*/ 0 h 8"/>
              <a:gd name="T50" fmla="*/ 2147483647 w 6"/>
              <a:gd name="T51" fmla="*/ 0 h 8"/>
              <a:gd name="T52" fmla="*/ 2147483647 w 6"/>
              <a:gd name="T53" fmla="*/ 0 h 8"/>
              <a:gd name="T54" fmla="*/ 2147483647 w 6"/>
              <a:gd name="T55" fmla="*/ 2147483647 h 8"/>
              <a:gd name="T56" fmla="*/ 2147483647 w 6"/>
              <a:gd name="T57" fmla="*/ 2147483647 h 8"/>
              <a:gd name="T58" fmla="*/ 2147483647 w 6"/>
              <a:gd name="T59" fmla="*/ 2147483647 h 8"/>
              <a:gd name="T60" fmla="*/ 2147483647 w 6"/>
              <a:gd name="T61" fmla="*/ 2147483647 h 8"/>
              <a:gd name="T62" fmla="*/ 0 w 6"/>
              <a:gd name="T63" fmla="*/ 2147483647 h 8"/>
              <a:gd name="T64" fmla="*/ 2147483647 w 6"/>
              <a:gd name="T65" fmla="*/ 2147483647 h 8"/>
              <a:gd name="T66" fmla="*/ 2147483647 w 6"/>
              <a:gd name="T67" fmla="*/ 2147483647 h 8"/>
              <a:gd name="T68" fmla="*/ 2147483647 w 6"/>
              <a:gd name="T69" fmla="*/ 2147483647 h 8"/>
              <a:gd name="T70" fmla="*/ 2147483647 w 6"/>
              <a:gd name="T71" fmla="*/ 2147483647 h 8"/>
              <a:gd name="T72" fmla="*/ 2147483647 w 6"/>
              <a:gd name="T73" fmla="*/ 2147483647 h 8"/>
              <a:gd name="T74" fmla="*/ 2147483647 w 6"/>
              <a:gd name="T75" fmla="*/ 2147483647 h 8"/>
              <a:gd name="T76" fmla="*/ 2147483647 w 6"/>
              <a:gd name="T77" fmla="*/ 2147483647 h 8"/>
              <a:gd name="T78" fmla="*/ 2147483647 w 6"/>
              <a:gd name="T79" fmla="*/ 2147483647 h 8"/>
              <a:gd name="T80" fmla="*/ 2147483647 w 6"/>
              <a:gd name="T81" fmla="*/ 2147483647 h 8"/>
              <a:gd name="T82" fmla="*/ 2147483647 w 6"/>
              <a:gd name="T83" fmla="*/ 2147483647 h 8"/>
              <a:gd name="T84" fmla="*/ 2147483647 w 6"/>
              <a:gd name="T85" fmla="*/ 2147483647 h 8"/>
              <a:gd name="T86" fmla="*/ 2147483647 w 6"/>
              <a:gd name="T87" fmla="*/ 2147483647 h 8"/>
              <a:gd name="T88" fmla="*/ 2147483647 w 6"/>
              <a:gd name="T89" fmla="*/ 2147483647 h 8"/>
              <a:gd name="T90" fmla="*/ 2147483647 w 6"/>
              <a:gd name="T91" fmla="*/ 2147483647 h 8"/>
              <a:gd name="T92" fmla="*/ 2147483647 w 6"/>
              <a:gd name="T93" fmla="*/ 2147483647 h 8"/>
              <a:gd name="T94" fmla="*/ 2147483647 w 6"/>
              <a:gd name="T95" fmla="*/ 2147483647 h 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6"/>
              <a:gd name="T145" fmla="*/ 0 h 8"/>
              <a:gd name="T146" fmla="*/ 6 w 6"/>
              <a:gd name="T147" fmla="*/ 8 h 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6" h="8">
                <a:moveTo>
                  <a:pt x="0" y="4"/>
                </a:moveTo>
                <a:lnTo>
                  <a:pt x="0" y="4"/>
                </a:lnTo>
                <a:lnTo>
                  <a:pt x="0" y="5"/>
                </a:lnTo>
                <a:lnTo>
                  <a:pt x="1" y="5"/>
                </a:lnTo>
                <a:lnTo>
                  <a:pt x="1" y="6"/>
                </a:lnTo>
                <a:lnTo>
                  <a:pt x="1" y="7"/>
                </a:lnTo>
                <a:lnTo>
                  <a:pt x="2" y="7"/>
                </a:lnTo>
                <a:lnTo>
                  <a:pt x="2" y="8"/>
                </a:lnTo>
                <a:lnTo>
                  <a:pt x="3" y="8"/>
                </a:lnTo>
                <a:lnTo>
                  <a:pt x="4" y="8"/>
                </a:lnTo>
                <a:lnTo>
                  <a:pt x="4" y="7"/>
                </a:lnTo>
                <a:lnTo>
                  <a:pt x="5" y="7"/>
                </a:lnTo>
                <a:lnTo>
                  <a:pt x="5" y="6"/>
                </a:lnTo>
                <a:lnTo>
                  <a:pt x="6" y="5"/>
                </a:lnTo>
                <a:lnTo>
                  <a:pt x="6" y="4"/>
                </a:lnTo>
                <a:lnTo>
                  <a:pt x="6" y="3"/>
                </a:lnTo>
                <a:lnTo>
                  <a:pt x="6" y="2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1" y="2"/>
                </a:lnTo>
                <a:lnTo>
                  <a:pt x="0" y="3"/>
                </a:lnTo>
                <a:lnTo>
                  <a:pt x="0" y="4"/>
                </a:lnTo>
                <a:close/>
                <a:moveTo>
                  <a:pt x="1" y="4"/>
                </a:moveTo>
                <a:lnTo>
                  <a:pt x="1" y="3"/>
                </a:lnTo>
                <a:lnTo>
                  <a:pt x="1" y="2"/>
                </a:lnTo>
                <a:lnTo>
                  <a:pt x="2" y="2"/>
                </a:lnTo>
                <a:lnTo>
                  <a:pt x="2" y="1"/>
                </a:lnTo>
                <a:lnTo>
                  <a:pt x="3" y="1"/>
                </a:lnTo>
                <a:lnTo>
                  <a:pt x="4" y="1"/>
                </a:lnTo>
                <a:lnTo>
                  <a:pt x="4" y="2"/>
                </a:lnTo>
                <a:lnTo>
                  <a:pt x="5" y="3"/>
                </a:lnTo>
                <a:lnTo>
                  <a:pt x="5" y="4"/>
                </a:lnTo>
                <a:lnTo>
                  <a:pt x="4" y="5"/>
                </a:lnTo>
                <a:lnTo>
                  <a:pt x="4" y="6"/>
                </a:lnTo>
                <a:lnTo>
                  <a:pt x="4" y="7"/>
                </a:lnTo>
                <a:lnTo>
                  <a:pt x="3" y="7"/>
                </a:lnTo>
                <a:lnTo>
                  <a:pt x="2" y="7"/>
                </a:lnTo>
                <a:lnTo>
                  <a:pt x="2" y="6"/>
                </a:lnTo>
                <a:lnTo>
                  <a:pt x="1" y="5"/>
                </a:lnTo>
                <a:lnTo>
                  <a:pt x="1" y="4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8" name="Freeform 2825"/>
          <p:cNvSpPr>
            <a:spLocks/>
          </p:cNvSpPr>
          <p:nvPr/>
        </p:nvSpPr>
        <p:spPr bwMode="auto">
          <a:xfrm>
            <a:off x="3814763" y="2865115"/>
            <a:ext cx="57150" cy="76200"/>
          </a:xfrm>
          <a:custGeom>
            <a:avLst/>
            <a:gdLst>
              <a:gd name="T0" fmla="*/ 0 w 6"/>
              <a:gd name="T1" fmla="*/ 2147483647 h 8"/>
              <a:gd name="T2" fmla="*/ 2147483647 w 6"/>
              <a:gd name="T3" fmla="*/ 2147483647 h 8"/>
              <a:gd name="T4" fmla="*/ 2147483647 w 6"/>
              <a:gd name="T5" fmla="*/ 2147483647 h 8"/>
              <a:gd name="T6" fmla="*/ 2147483647 w 6"/>
              <a:gd name="T7" fmla="*/ 2147483647 h 8"/>
              <a:gd name="T8" fmla="*/ 2147483647 w 6"/>
              <a:gd name="T9" fmla="*/ 2147483647 h 8"/>
              <a:gd name="T10" fmla="*/ 2147483647 w 6"/>
              <a:gd name="T11" fmla="*/ 2147483647 h 8"/>
              <a:gd name="T12" fmla="*/ 2147483647 w 6"/>
              <a:gd name="T13" fmla="*/ 2147483647 h 8"/>
              <a:gd name="T14" fmla="*/ 2147483647 w 6"/>
              <a:gd name="T15" fmla="*/ 2147483647 h 8"/>
              <a:gd name="T16" fmla="*/ 2147483647 w 6"/>
              <a:gd name="T17" fmla="*/ 2147483647 h 8"/>
              <a:gd name="T18" fmla="*/ 2147483647 w 6"/>
              <a:gd name="T19" fmla="*/ 2147483647 h 8"/>
              <a:gd name="T20" fmla="*/ 2147483647 w 6"/>
              <a:gd name="T21" fmla="*/ 2147483647 h 8"/>
              <a:gd name="T22" fmla="*/ 2147483647 w 6"/>
              <a:gd name="T23" fmla="*/ 2147483647 h 8"/>
              <a:gd name="T24" fmla="*/ 2147483647 w 6"/>
              <a:gd name="T25" fmla="*/ 2147483647 h 8"/>
              <a:gd name="T26" fmla="*/ 2147483647 w 6"/>
              <a:gd name="T27" fmla="*/ 2147483647 h 8"/>
              <a:gd name="T28" fmla="*/ 2147483647 w 6"/>
              <a:gd name="T29" fmla="*/ 2147483647 h 8"/>
              <a:gd name="T30" fmla="*/ 2147483647 w 6"/>
              <a:gd name="T31" fmla="*/ 2147483647 h 8"/>
              <a:gd name="T32" fmla="*/ 2147483647 w 6"/>
              <a:gd name="T33" fmla="*/ 2147483647 h 8"/>
              <a:gd name="T34" fmla="*/ 2147483647 w 6"/>
              <a:gd name="T35" fmla="*/ 2147483647 h 8"/>
              <a:gd name="T36" fmla="*/ 2147483647 w 6"/>
              <a:gd name="T37" fmla="*/ 2147483647 h 8"/>
              <a:gd name="T38" fmla="*/ 2147483647 w 6"/>
              <a:gd name="T39" fmla="*/ 0 h 8"/>
              <a:gd name="T40" fmla="*/ 2147483647 w 6"/>
              <a:gd name="T41" fmla="*/ 0 h 8"/>
              <a:gd name="T42" fmla="*/ 2147483647 w 6"/>
              <a:gd name="T43" fmla="*/ 0 h 8"/>
              <a:gd name="T44" fmla="*/ 2147483647 w 6"/>
              <a:gd name="T45" fmla="*/ 2147483647 h 8"/>
              <a:gd name="T46" fmla="*/ 2147483647 w 6"/>
              <a:gd name="T47" fmla="*/ 2147483647 h 8"/>
              <a:gd name="T48" fmla="*/ 2147483647 w 6"/>
              <a:gd name="T49" fmla="*/ 2147483647 h 8"/>
              <a:gd name="T50" fmla="*/ 2147483647 w 6"/>
              <a:gd name="T51" fmla="*/ 2147483647 h 8"/>
              <a:gd name="T52" fmla="*/ 2147483647 w 6"/>
              <a:gd name="T53" fmla="*/ 2147483647 h 8"/>
              <a:gd name="T54" fmla="*/ 2147483647 w 6"/>
              <a:gd name="T55" fmla="*/ 2147483647 h 8"/>
              <a:gd name="T56" fmla="*/ 2147483647 w 6"/>
              <a:gd name="T57" fmla="*/ 2147483647 h 8"/>
              <a:gd name="T58" fmla="*/ 2147483647 w 6"/>
              <a:gd name="T59" fmla="*/ 2147483647 h 8"/>
              <a:gd name="T60" fmla="*/ 2147483647 w 6"/>
              <a:gd name="T61" fmla="*/ 2147483647 h 8"/>
              <a:gd name="T62" fmla="*/ 2147483647 w 6"/>
              <a:gd name="T63" fmla="*/ 2147483647 h 8"/>
              <a:gd name="T64" fmla="*/ 2147483647 w 6"/>
              <a:gd name="T65" fmla="*/ 2147483647 h 8"/>
              <a:gd name="T66" fmla="*/ 2147483647 w 6"/>
              <a:gd name="T67" fmla="*/ 2147483647 h 8"/>
              <a:gd name="T68" fmla="*/ 2147483647 w 6"/>
              <a:gd name="T69" fmla="*/ 2147483647 h 8"/>
              <a:gd name="T70" fmla="*/ 2147483647 w 6"/>
              <a:gd name="T71" fmla="*/ 2147483647 h 8"/>
              <a:gd name="T72" fmla="*/ 2147483647 w 6"/>
              <a:gd name="T73" fmla="*/ 2147483647 h 8"/>
              <a:gd name="T74" fmla="*/ 2147483647 w 6"/>
              <a:gd name="T75" fmla="*/ 2147483647 h 8"/>
              <a:gd name="T76" fmla="*/ 2147483647 w 6"/>
              <a:gd name="T77" fmla="*/ 2147483647 h 8"/>
              <a:gd name="T78" fmla="*/ 2147483647 w 6"/>
              <a:gd name="T79" fmla="*/ 2147483647 h 8"/>
              <a:gd name="T80" fmla="*/ 2147483647 w 6"/>
              <a:gd name="T81" fmla="*/ 2147483647 h 8"/>
              <a:gd name="T82" fmla="*/ 2147483647 w 6"/>
              <a:gd name="T83" fmla="*/ 2147483647 h 8"/>
              <a:gd name="T84" fmla="*/ 2147483647 w 6"/>
              <a:gd name="T85" fmla="*/ 2147483647 h 8"/>
              <a:gd name="T86" fmla="*/ 2147483647 w 6"/>
              <a:gd name="T87" fmla="*/ 2147483647 h 8"/>
              <a:gd name="T88" fmla="*/ 2147483647 w 6"/>
              <a:gd name="T89" fmla="*/ 2147483647 h 8"/>
              <a:gd name="T90" fmla="*/ 2147483647 w 6"/>
              <a:gd name="T91" fmla="*/ 2147483647 h 8"/>
              <a:gd name="T92" fmla="*/ 2147483647 w 6"/>
              <a:gd name="T93" fmla="*/ 2147483647 h 8"/>
              <a:gd name="T94" fmla="*/ 2147483647 w 6"/>
              <a:gd name="T95" fmla="*/ 2147483647 h 8"/>
              <a:gd name="T96" fmla="*/ 2147483647 w 6"/>
              <a:gd name="T97" fmla="*/ 2147483647 h 8"/>
              <a:gd name="T98" fmla="*/ 2147483647 w 6"/>
              <a:gd name="T99" fmla="*/ 2147483647 h 8"/>
              <a:gd name="T100" fmla="*/ 2147483647 w 6"/>
              <a:gd name="T101" fmla="*/ 2147483647 h 8"/>
              <a:gd name="T102" fmla="*/ 0 w 6"/>
              <a:gd name="T103" fmla="*/ 2147483647 h 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6"/>
              <a:gd name="T157" fmla="*/ 0 h 8"/>
              <a:gd name="T158" fmla="*/ 6 w 6"/>
              <a:gd name="T159" fmla="*/ 8 h 8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6" h="8">
                <a:moveTo>
                  <a:pt x="0" y="5"/>
                </a:moveTo>
                <a:lnTo>
                  <a:pt x="0" y="5"/>
                </a:lnTo>
                <a:lnTo>
                  <a:pt x="0" y="6"/>
                </a:lnTo>
                <a:lnTo>
                  <a:pt x="1" y="6"/>
                </a:ln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4" y="8"/>
                </a:lnTo>
                <a:lnTo>
                  <a:pt x="5" y="8"/>
                </a:lnTo>
                <a:lnTo>
                  <a:pt x="5" y="7"/>
                </a:lnTo>
                <a:lnTo>
                  <a:pt x="6" y="7"/>
                </a:lnTo>
                <a:lnTo>
                  <a:pt x="6" y="6"/>
                </a:lnTo>
                <a:lnTo>
                  <a:pt x="6" y="5"/>
                </a:lnTo>
                <a:lnTo>
                  <a:pt x="5" y="4"/>
                </a:lnTo>
                <a:lnTo>
                  <a:pt x="4" y="4"/>
                </a:lnTo>
                <a:lnTo>
                  <a:pt x="5" y="4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2" y="1"/>
                </a:lnTo>
                <a:lnTo>
                  <a:pt x="1" y="1"/>
                </a:lnTo>
                <a:lnTo>
                  <a:pt x="1" y="2"/>
                </a:lnTo>
                <a:lnTo>
                  <a:pt x="1" y="3"/>
                </a:lnTo>
                <a:lnTo>
                  <a:pt x="2" y="3"/>
                </a:lnTo>
                <a:lnTo>
                  <a:pt x="2" y="2"/>
                </a:lnTo>
                <a:lnTo>
                  <a:pt x="2" y="1"/>
                </a:lnTo>
                <a:lnTo>
                  <a:pt x="3" y="1"/>
                </a:lnTo>
                <a:lnTo>
                  <a:pt x="4" y="1"/>
                </a:lnTo>
                <a:lnTo>
                  <a:pt x="4" y="2"/>
                </a:lnTo>
                <a:lnTo>
                  <a:pt x="4" y="3"/>
                </a:lnTo>
                <a:lnTo>
                  <a:pt x="3" y="3"/>
                </a:lnTo>
                <a:lnTo>
                  <a:pt x="2" y="3"/>
                </a:lnTo>
                <a:lnTo>
                  <a:pt x="2" y="4"/>
                </a:lnTo>
                <a:lnTo>
                  <a:pt x="3" y="4"/>
                </a:lnTo>
                <a:lnTo>
                  <a:pt x="4" y="4"/>
                </a:lnTo>
                <a:lnTo>
                  <a:pt x="4" y="5"/>
                </a:lnTo>
                <a:lnTo>
                  <a:pt x="5" y="5"/>
                </a:lnTo>
                <a:lnTo>
                  <a:pt x="5" y="6"/>
                </a:lnTo>
                <a:lnTo>
                  <a:pt x="4" y="6"/>
                </a:lnTo>
                <a:lnTo>
                  <a:pt x="4" y="7"/>
                </a:lnTo>
                <a:lnTo>
                  <a:pt x="3" y="7"/>
                </a:lnTo>
                <a:lnTo>
                  <a:pt x="2" y="7"/>
                </a:lnTo>
                <a:lnTo>
                  <a:pt x="2" y="6"/>
                </a:lnTo>
                <a:lnTo>
                  <a:pt x="1" y="6"/>
                </a:lnTo>
                <a:lnTo>
                  <a:pt x="1" y="5"/>
                </a:lnTo>
                <a:lnTo>
                  <a:pt x="0" y="5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9" name="Freeform 2826"/>
          <p:cNvSpPr>
            <a:spLocks noEditPoints="1"/>
          </p:cNvSpPr>
          <p:nvPr/>
        </p:nvSpPr>
        <p:spPr bwMode="auto">
          <a:xfrm>
            <a:off x="3871913" y="2865115"/>
            <a:ext cx="57150" cy="76200"/>
          </a:xfrm>
          <a:custGeom>
            <a:avLst/>
            <a:gdLst>
              <a:gd name="T0" fmla="*/ 0 w 6"/>
              <a:gd name="T1" fmla="*/ 2147483647 h 8"/>
              <a:gd name="T2" fmla="*/ 2147483647 w 6"/>
              <a:gd name="T3" fmla="*/ 2147483647 h 8"/>
              <a:gd name="T4" fmla="*/ 2147483647 w 6"/>
              <a:gd name="T5" fmla="*/ 2147483647 h 8"/>
              <a:gd name="T6" fmla="*/ 2147483647 w 6"/>
              <a:gd name="T7" fmla="*/ 2147483647 h 8"/>
              <a:gd name="T8" fmla="*/ 2147483647 w 6"/>
              <a:gd name="T9" fmla="*/ 2147483647 h 8"/>
              <a:gd name="T10" fmla="*/ 2147483647 w 6"/>
              <a:gd name="T11" fmla="*/ 2147483647 h 8"/>
              <a:gd name="T12" fmla="*/ 2147483647 w 6"/>
              <a:gd name="T13" fmla="*/ 2147483647 h 8"/>
              <a:gd name="T14" fmla="*/ 2147483647 w 6"/>
              <a:gd name="T15" fmla="*/ 2147483647 h 8"/>
              <a:gd name="T16" fmla="*/ 2147483647 w 6"/>
              <a:gd name="T17" fmla="*/ 2147483647 h 8"/>
              <a:gd name="T18" fmla="*/ 2147483647 w 6"/>
              <a:gd name="T19" fmla="*/ 2147483647 h 8"/>
              <a:gd name="T20" fmla="*/ 2147483647 w 6"/>
              <a:gd name="T21" fmla="*/ 2147483647 h 8"/>
              <a:gd name="T22" fmla="*/ 2147483647 w 6"/>
              <a:gd name="T23" fmla="*/ 2147483647 h 8"/>
              <a:gd name="T24" fmla="*/ 2147483647 w 6"/>
              <a:gd name="T25" fmla="*/ 2147483647 h 8"/>
              <a:gd name="T26" fmla="*/ 2147483647 w 6"/>
              <a:gd name="T27" fmla="*/ 2147483647 h 8"/>
              <a:gd name="T28" fmla="*/ 2147483647 w 6"/>
              <a:gd name="T29" fmla="*/ 2147483647 h 8"/>
              <a:gd name="T30" fmla="*/ 2147483647 w 6"/>
              <a:gd name="T31" fmla="*/ 2147483647 h 8"/>
              <a:gd name="T32" fmla="*/ 2147483647 w 6"/>
              <a:gd name="T33" fmla="*/ 2147483647 h 8"/>
              <a:gd name="T34" fmla="*/ 2147483647 w 6"/>
              <a:gd name="T35" fmla="*/ 2147483647 h 8"/>
              <a:gd name="T36" fmla="*/ 2147483647 w 6"/>
              <a:gd name="T37" fmla="*/ 2147483647 h 8"/>
              <a:gd name="T38" fmla="*/ 2147483647 w 6"/>
              <a:gd name="T39" fmla="*/ 2147483647 h 8"/>
              <a:gd name="T40" fmla="*/ 2147483647 w 6"/>
              <a:gd name="T41" fmla="*/ 2147483647 h 8"/>
              <a:gd name="T42" fmla="*/ 2147483647 w 6"/>
              <a:gd name="T43" fmla="*/ 2147483647 h 8"/>
              <a:gd name="T44" fmla="*/ 2147483647 w 6"/>
              <a:gd name="T45" fmla="*/ 0 h 8"/>
              <a:gd name="T46" fmla="*/ 2147483647 w 6"/>
              <a:gd name="T47" fmla="*/ 0 h 8"/>
              <a:gd name="T48" fmla="*/ 2147483647 w 6"/>
              <a:gd name="T49" fmla="*/ 0 h 8"/>
              <a:gd name="T50" fmla="*/ 2147483647 w 6"/>
              <a:gd name="T51" fmla="*/ 0 h 8"/>
              <a:gd name="T52" fmla="*/ 2147483647 w 6"/>
              <a:gd name="T53" fmla="*/ 2147483647 h 8"/>
              <a:gd name="T54" fmla="*/ 2147483647 w 6"/>
              <a:gd name="T55" fmla="*/ 2147483647 h 8"/>
              <a:gd name="T56" fmla="*/ 2147483647 w 6"/>
              <a:gd name="T57" fmla="*/ 2147483647 h 8"/>
              <a:gd name="T58" fmla="*/ 2147483647 w 6"/>
              <a:gd name="T59" fmla="*/ 2147483647 h 8"/>
              <a:gd name="T60" fmla="*/ 2147483647 w 6"/>
              <a:gd name="T61" fmla="*/ 2147483647 h 8"/>
              <a:gd name="T62" fmla="*/ 0 w 6"/>
              <a:gd name="T63" fmla="*/ 2147483647 h 8"/>
              <a:gd name="T64" fmla="*/ 2147483647 w 6"/>
              <a:gd name="T65" fmla="*/ 2147483647 h 8"/>
              <a:gd name="T66" fmla="*/ 2147483647 w 6"/>
              <a:gd name="T67" fmla="*/ 2147483647 h 8"/>
              <a:gd name="T68" fmla="*/ 2147483647 w 6"/>
              <a:gd name="T69" fmla="*/ 2147483647 h 8"/>
              <a:gd name="T70" fmla="*/ 2147483647 w 6"/>
              <a:gd name="T71" fmla="*/ 2147483647 h 8"/>
              <a:gd name="T72" fmla="*/ 2147483647 w 6"/>
              <a:gd name="T73" fmla="*/ 2147483647 h 8"/>
              <a:gd name="T74" fmla="*/ 2147483647 w 6"/>
              <a:gd name="T75" fmla="*/ 2147483647 h 8"/>
              <a:gd name="T76" fmla="*/ 2147483647 w 6"/>
              <a:gd name="T77" fmla="*/ 2147483647 h 8"/>
              <a:gd name="T78" fmla="*/ 2147483647 w 6"/>
              <a:gd name="T79" fmla="*/ 2147483647 h 8"/>
              <a:gd name="T80" fmla="*/ 2147483647 w 6"/>
              <a:gd name="T81" fmla="*/ 2147483647 h 8"/>
              <a:gd name="T82" fmla="*/ 2147483647 w 6"/>
              <a:gd name="T83" fmla="*/ 2147483647 h 8"/>
              <a:gd name="T84" fmla="*/ 2147483647 w 6"/>
              <a:gd name="T85" fmla="*/ 2147483647 h 8"/>
              <a:gd name="T86" fmla="*/ 2147483647 w 6"/>
              <a:gd name="T87" fmla="*/ 2147483647 h 8"/>
              <a:gd name="T88" fmla="*/ 2147483647 w 6"/>
              <a:gd name="T89" fmla="*/ 2147483647 h 8"/>
              <a:gd name="T90" fmla="*/ 2147483647 w 6"/>
              <a:gd name="T91" fmla="*/ 2147483647 h 8"/>
              <a:gd name="T92" fmla="*/ 2147483647 w 6"/>
              <a:gd name="T93" fmla="*/ 2147483647 h 8"/>
              <a:gd name="T94" fmla="*/ 2147483647 w 6"/>
              <a:gd name="T95" fmla="*/ 2147483647 h 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6"/>
              <a:gd name="T145" fmla="*/ 0 h 8"/>
              <a:gd name="T146" fmla="*/ 6 w 6"/>
              <a:gd name="T147" fmla="*/ 8 h 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6" h="8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1" y="6"/>
                </a:lnTo>
                <a:lnTo>
                  <a:pt x="1" y="7"/>
                </a:lnTo>
                <a:lnTo>
                  <a:pt x="2" y="7"/>
                </a:lnTo>
                <a:lnTo>
                  <a:pt x="2" y="8"/>
                </a:lnTo>
                <a:lnTo>
                  <a:pt x="3" y="8"/>
                </a:lnTo>
                <a:lnTo>
                  <a:pt x="4" y="8"/>
                </a:lnTo>
                <a:lnTo>
                  <a:pt x="5" y="7"/>
                </a:lnTo>
                <a:lnTo>
                  <a:pt x="5" y="6"/>
                </a:lnTo>
                <a:lnTo>
                  <a:pt x="6" y="6"/>
                </a:lnTo>
                <a:lnTo>
                  <a:pt x="6" y="5"/>
                </a:lnTo>
                <a:lnTo>
                  <a:pt x="6" y="4"/>
                </a:lnTo>
                <a:lnTo>
                  <a:pt x="6" y="3"/>
                </a:lnTo>
                <a:lnTo>
                  <a:pt x="6" y="2"/>
                </a:lnTo>
                <a:lnTo>
                  <a:pt x="5" y="2"/>
                </a:lnTo>
                <a:lnTo>
                  <a:pt x="5" y="1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2" y="1"/>
                </a:lnTo>
                <a:lnTo>
                  <a:pt x="1" y="1"/>
                </a:lnTo>
                <a:lnTo>
                  <a:pt x="1" y="2"/>
                </a:lnTo>
                <a:lnTo>
                  <a:pt x="1" y="3"/>
                </a:lnTo>
                <a:lnTo>
                  <a:pt x="0" y="3"/>
                </a:lnTo>
                <a:lnTo>
                  <a:pt x="0" y="4"/>
                </a:lnTo>
                <a:close/>
                <a:moveTo>
                  <a:pt x="2" y="4"/>
                </a:moveTo>
                <a:lnTo>
                  <a:pt x="2" y="3"/>
                </a:lnTo>
                <a:lnTo>
                  <a:pt x="2" y="2"/>
                </a:lnTo>
                <a:lnTo>
                  <a:pt x="2" y="1"/>
                </a:lnTo>
                <a:lnTo>
                  <a:pt x="3" y="1"/>
                </a:lnTo>
                <a:lnTo>
                  <a:pt x="4" y="1"/>
                </a:lnTo>
                <a:lnTo>
                  <a:pt x="4" y="2"/>
                </a:lnTo>
                <a:lnTo>
                  <a:pt x="5" y="3"/>
                </a:lnTo>
                <a:lnTo>
                  <a:pt x="5" y="4"/>
                </a:lnTo>
                <a:lnTo>
                  <a:pt x="5" y="5"/>
                </a:lnTo>
                <a:lnTo>
                  <a:pt x="4" y="6"/>
                </a:lnTo>
                <a:lnTo>
                  <a:pt x="4" y="7"/>
                </a:lnTo>
                <a:lnTo>
                  <a:pt x="3" y="7"/>
                </a:lnTo>
                <a:lnTo>
                  <a:pt x="2" y="7"/>
                </a:lnTo>
                <a:lnTo>
                  <a:pt x="2" y="6"/>
                </a:lnTo>
                <a:lnTo>
                  <a:pt x="2" y="5"/>
                </a:lnTo>
                <a:lnTo>
                  <a:pt x="2" y="4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20" name="Freeform 2827"/>
          <p:cNvSpPr>
            <a:spLocks noEditPoints="1"/>
          </p:cNvSpPr>
          <p:nvPr/>
        </p:nvSpPr>
        <p:spPr bwMode="auto">
          <a:xfrm>
            <a:off x="3929063" y="2865115"/>
            <a:ext cx="57150" cy="76200"/>
          </a:xfrm>
          <a:custGeom>
            <a:avLst/>
            <a:gdLst>
              <a:gd name="T0" fmla="*/ 0 w 6"/>
              <a:gd name="T1" fmla="*/ 2147483647 h 8"/>
              <a:gd name="T2" fmla="*/ 0 w 6"/>
              <a:gd name="T3" fmla="*/ 2147483647 h 8"/>
              <a:gd name="T4" fmla="*/ 2147483647 w 6"/>
              <a:gd name="T5" fmla="*/ 2147483647 h 8"/>
              <a:gd name="T6" fmla="*/ 2147483647 w 6"/>
              <a:gd name="T7" fmla="*/ 2147483647 h 8"/>
              <a:gd name="T8" fmla="*/ 2147483647 w 6"/>
              <a:gd name="T9" fmla="*/ 2147483647 h 8"/>
              <a:gd name="T10" fmla="*/ 2147483647 w 6"/>
              <a:gd name="T11" fmla="*/ 2147483647 h 8"/>
              <a:gd name="T12" fmla="*/ 2147483647 w 6"/>
              <a:gd name="T13" fmla="*/ 2147483647 h 8"/>
              <a:gd name="T14" fmla="*/ 2147483647 w 6"/>
              <a:gd name="T15" fmla="*/ 2147483647 h 8"/>
              <a:gd name="T16" fmla="*/ 2147483647 w 6"/>
              <a:gd name="T17" fmla="*/ 2147483647 h 8"/>
              <a:gd name="T18" fmla="*/ 2147483647 w 6"/>
              <a:gd name="T19" fmla="*/ 2147483647 h 8"/>
              <a:gd name="T20" fmla="*/ 2147483647 w 6"/>
              <a:gd name="T21" fmla="*/ 2147483647 h 8"/>
              <a:gd name="T22" fmla="*/ 2147483647 w 6"/>
              <a:gd name="T23" fmla="*/ 2147483647 h 8"/>
              <a:gd name="T24" fmla="*/ 2147483647 w 6"/>
              <a:gd name="T25" fmla="*/ 2147483647 h 8"/>
              <a:gd name="T26" fmla="*/ 2147483647 w 6"/>
              <a:gd name="T27" fmla="*/ 2147483647 h 8"/>
              <a:gd name="T28" fmla="*/ 2147483647 w 6"/>
              <a:gd name="T29" fmla="*/ 2147483647 h 8"/>
              <a:gd name="T30" fmla="*/ 2147483647 w 6"/>
              <a:gd name="T31" fmla="*/ 2147483647 h 8"/>
              <a:gd name="T32" fmla="*/ 2147483647 w 6"/>
              <a:gd name="T33" fmla="*/ 2147483647 h 8"/>
              <a:gd name="T34" fmla="*/ 2147483647 w 6"/>
              <a:gd name="T35" fmla="*/ 2147483647 h 8"/>
              <a:gd name="T36" fmla="*/ 2147483647 w 6"/>
              <a:gd name="T37" fmla="*/ 2147483647 h 8"/>
              <a:gd name="T38" fmla="*/ 2147483647 w 6"/>
              <a:gd name="T39" fmla="*/ 2147483647 h 8"/>
              <a:gd name="T40" fmla="*/ 2147483647 w 6"/>
              <a:gd name="T41" fmla="*/ 2147483647 h 8"/>
              <a:gd name="T42" fmla="*/ 2147483647 w 6"/>
              <a:gd name="T43" fmla="*/ 2147483647 h 8"/>
              <a:gd name="T44" fmla="*/ 2147483647 w 6"/>
              <a:gd name="T45" fmla="*/ 0 h 8"/>
              <a:gd name="T46" fmla="*/ 2147483647 w 6"/>
              <a:gd name="T47" fmla="*/ 0 h 8"/>
              <a:gd name="T48" fmla="*/ 2147483647 w 6"/>
              <a:gd name="T49" fmla="*/ 0 h 8"/>
              <a:gd name="T50" fmla="*/ 2147483647 w 6"/>
              <a:gd name="T51" fmla="*/ 0 h 8"/>
              <a:gd name="T52" fmla="*/ 2147483647 w 6"/>
              <a:gd name="T53" fmla="*/ 2147483647 h 8"/>
              <a:gd name="T54" fmla="*/ 2147483647 w 6"/>
              <a:gd name="T55" fmla="*/ 2147483647 h 8"/>
              <a:gd name="T56" fmla="*/ 2147483647 w 6"/>
              <a:gd name="T57" fmla="*/ 2147483647 h 8"/>
              <a:gd name="T58" fmla="*/ 2147483647 w 6"/>
              <a:gd name="T59" fmla="*/ 2147483647 h 8"/>
              <a:gd name="T60" fmla="*/ 0 w 6"/>
              <a:gd name="T61" fmla="*/ 2147483647 h 8"/>
              <a:gd name="T62" fmla="*/ 0 w 6"/>
              <a:gd name="T63" fmla="*/ 2147483647 h 8"/>
              <a:gd name="T64" fmla="*/ 2147483647 w 6"/>
              <a:gd name="T65" fmla="*/ 2147483647 h 8"/>
              <a:gd name="T66" fmla="*/ 2147483647 w 6"/>
              <a:gd name="T67" fmla="*/ 2147483647 h 8"/>
              <a:gd name="T68" fmla="*/ 2147483647 w 6"/>
              <a:gd name="T69" fmla="*/ 2147483647 h 8"/>
              <a:gd name="T70" fmla="*/ 2147483647 w 6"/>
              <a:gd name="T71" fmla="*/ 2147483647 h 8"/>
              <a:gd name="T72" fmla="*/ 2147483647 w 6"/>
              <a:gd name="T73" fmla="*/ 2147483647 h 8"/>
              <a:gd name="T74" fmla="*/ 2147483647 w 6"/>
              <a:gd name="T75" fmla="*/ 2147483647 h 8"/>
              <a:gd name="T76" fmla="*/ 2147483647 w 6"/>
              <a:gd name="T77" fmla="*/ 2147483647 h 8"/>
              <a:gd name="T78" fmla="*/ 2147483647 w 6"/>
              <a:gd name="T79" fmla="*/ 2147483647 h 8"/>
              <a:gd name="T80" fmla="*/ 2147483647 w 6"/>
              <a:gd name="T81" fmla="*/ 2147483647 h 8"/>
              <a:gd name="T82" fmla="*/ 2147483647 w 6"/>
              <a:gd name="T83" fmla="*/ 2147483647 h 8"/>
              <a:gd name="T84" fmla="*/ 2147483647 w 6"/>
              <a:gd name="T85" fmla="*/ 2147483647 h 8"/>
              <a:gd name="T86" fmla="*/ 2147483647 w 6"/>
              <a:gd name="T87" fmla="*/ 2147483647 h 8"/>
              <a:gd name="T88" fmla="*/ 2147483647 w 6"/>
              <a:gd name="T89" fmla="*/ 2147483647 h 8"/>
              <a:gd name="T90" fmla="*/ 2147483647 w 6"/>
              <a:gd name="T91" fmla="*/ 2147483647 h 8"/>
              <a:gd name="T92" fmla="*/ 2147483647 w 6"/>
              <a:gd name="T93" fmla="*/ 2147483647 h 8"/>
              <a:gd name="T94" fmla="*/ 2147483647 w 6"/>
              <a:gd name="T95" fmla="*/ 2147483647 h 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6"/>
              <a:gd name="T145" fmla="*/ 0 h 8"/>
              <a:gd name="T146" fmla="*/ 6 w 6"/>
              <a:gd name="T147" fmla="*/ 8 h 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6" h="8">
                <a:moveTo>
                  <a:pt x="0" y="4"/>
                </a:moveTo>
                <a:lnTo>
                  <a:pt x="0" y="5"/>
                </a:lnTo>
                <a:lnTo>
                  <a:pt x="1" y="6"/>
                </a:lnTo>
                <a:lnTo>
                  <a:pt x="1" y="7"/>
                </a:lnTo>
                <a:lnTo>
                  <a:pt x="2" y="8"/>
                </a:lnTo>
                <a:lnTo>
                  <a:pt x="3" y="8"/>
                </a:lnTo>
                <a:lnTo>
                  <a:pt x="4" y="8"/>
                </a:lnTo>
                <a:lnTo>
                  <a:pt x="5" y="7"/>
                </a:lnTo>
                <a:lnTo>
                  <a:pt x="5" y="6"/>
                </a:lnTo>
                <a:lnTo>
                  <a:pt x="6" y="6"/>
                </a:lnTo>
                <a:lnTo>
                  <a:pt x="6" y="5"/>
                </a:lnTo>
                <a:lnTo>
                  <a:pt x="6" y="4"/>
                </a:lnTo>
                <a:lnTo>
                  <a:pt x="6" y="3"/>
                </a:lnTo>
                <a:lnTo>
                  <a:pt x="6" y="2"/>
                </a:lnTo>
                <a:lnTo>
                  <a:pt x="5" y="2"/>
                </a:lnTo>
                <a:lnTo>
                  <a:pt x="5" y="1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2" y="1"/>
                </a:lnTo>
                <a:lnTo>
                  <a:pt x="1" y="1"/>
                </a:lnTo>
                <a:lnTo>
                  <a:pt x="1" y="2"/>
                </a:lnTo>
                <a:lnTo>
                  <a:pt x="0" y="3"/>
                </a:lnTo>
                <a:lnTo>
                  <a:pt x="0" y="4"/>
                </a:lnTo>
                <a:close/>
                <a:moveTo>
                  <a:pt x="1" y="4"/>
                </a:moveTo>
                <a:lnTo>
                  <a:pt x="1" y="3"/>
                </a:lnTo>
                <a:lnTo>
                  <a:pt x="2" y="3"/>
                </a:lnTo>
                <a:lnTo>
                  <a:pt x="2" y="2"/>
                </a:lnTo>
                <a:lnTo>
                  <a:pt x="2" y="1"/>
                </a:lnTo>
                <a:lnTo>
                  <a:pt x="3" y="1"/>
                </a:lnTo>
                <a:lnTo>
                  <a:pt x="4" y="1"/>
                </a:lnTo>
                <a:lnTo>
                  <a:pt x="4" y="2"/>
                </a:lnTo>
                <a:lnTo>
                  <a:pt x="5" y="3"/>
                </a:lnTo>
                <a:lnTo>
                  <a:pt x="5" y="4"/>
                </a:lnTo>
                <a:lnTo>
                  <a:pt x="5" y="5"/>
                </a:lnTo>
                <a:lnTo>
                  <a:pt x="4" y="6"/>
                </a:lnTo>
                <a:lnTo>
                  <a:pt x="4" y="7"/>
                </a:lnTo>
                <a:lnTo>
                  <a:pt x="3" y="7"/>
                </a:lnTo>
                <a:lnTo>
                  <a:pt x="2" y="7"/>
                </a:lnTo>
                <a:lnTo>
                  <a:pt x="2" y="6"/>
                </a:lnTo>
                <a:lnTo>
                  <a:pt x="2" y="5"/>
                </a:lnTo>
                <a:lnTo>
                  <a:pt x="1" y="5"/>
                </a:lnTo>
                <a:lnTo>
                  <a:pt x="1" y="4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21" name="Freeform 2828"/>
          <p:cNvSpPr>
            <a:spLocks noEditPoints="1"/>
          </p:cNvSpPr>
          <p:nvPr/>
        </p:nvSpPr>
        <p:spPr bwMode="auto">
          <a:xfrm>
            <a:off x="3986213" y="2865115"/>
            <a:ext cx="57150" cy="76200"/>
          </a:xfrm>
          <a:custGeom>
            <a:avLst/>
            <a:gdLst>
              <a:gd name="T0" fmla="*/ 0 w 6"/>
              <a:gd name="T1" fmla="*/ 2147483647 h 8"/>
              <a:gd name="T2" fmla="*/ 2147483647 w 6"/>
              <a:gd name="T3" fmla="*/ 2147483647 h 8"/>
              <a:gd name="T4" fmla="*/ 2147483647 w 6"/>
              <a:gd name="T5" fmla="*/ 2147483647 h 8"/>
              <a:gd name="T6" fmla="*/ 2147483647 w 6"/>
              <a:gd name="T7" fmla="*/ 2147483647 h 8"/>
              <a:gd name="T8" fmla="*/ 2147483647 w 6"/>
              <a:gd name="T9" fmla="*/ 2147483647 h 8"/>
              <a:gd name="T10" fmla="*/ 2147483647 w 6"/>
              <a:gd name="T11" fmla="*/ 2147483647 h 8"/>
              <a:gd name="T12" fmla="*/ 2147483647 w 6"/>
              <a:gd name="T13" fmla="*/ 2147483647 h 8"/>
              <a:gd name="T14" fmla="*/ 2147483647 w 6"/>
              <a:gd name="T15" fmla="*/ 2147483647 h 8"/>
              <a:gd name="T16" fmla="*/ 2147483647 w 6"/>
              <a:gd name="T17" fmla="*/ 2147483647 h 8"/>
              <a:gd name="T18" fmla="*/ 2147483647 w 6"/>
              <a:gd name="T19" fmla="*/ 2147483647 h 8"/>
              <a:gd name="T20" fmla="*/ 2147483647 w 6"/>
              <a:gd name="T21" fmla="*/ 2147483647 h 8"/>
              <a:gd name="T22" fmla="*/ 2147483647 w 6"/>
              <a:gd name="T23" fmla="*/ 2147483647 h 8"/>
              <a:gd name="T24" fmla="*/ 2147483647 w 6"/>
              <a:gd name="T25" fmla="*/ 2147483647 h 8"/>
              <a:gd name="T26" fmla="*/ 2147483647 w 6"/>
              <a:gd name="T27" fmla="*/ 2147483647 h 8"/>
              <a:gd name="T28" fmla="*/ 2147483647 w 6"/>
              <a:gd name="T29" fmla="*/ 2147483647 h 8"/>
              <a:gd name="T30" fmla="*/ 2147483647 w 6"/>
              <a:gd name="T31" fmla="*/ 2147483647 h 8"/>
              <a:gd name="T32" fmla="*/ 2147483647 w 6"/>
              <a:gd name="T33" fmla="*/ 2147483647 h 8"/>
              <a:gd name="T34" fmla="*/ 2147483647 w 6"/>
              <a:gd name="T35" fmla="*/ 2147483647 h 8"/>
              <a:gd name="T36" fmla="*/ 2147483647 w 6"/>
              <a:gd name="T37" fmla="*/ 2147483647 h 8"/>
              <a:gd name="T38" fmla="*/ 2147483647 w 6"/>
              <a:gd name="T39" fmla="*/ 2147483647 h 8"/>
              <a:gd name="T40" fmla="*/ 2147483647 w 6"/>
              <a:gd name="T41" fmla="*/ 2147483647 h 8"/>
              <a:gd name="T42" fmla="*/ 2147483647 w 6"/>
              <a:gd name="T43" fmla="*/ 2147483647 h 8"/>
              <a:gd name="T44" fmla="*/ 2147483647 w 6"/>
              <a:gd name="T45" fmla="*/ 0 h 8"/>
              <a:gd name="T46" fmla="*/ 2147483647 w 6"/>
              <a:gd name="T47" fmla="*/ 0 h 8"/>
              <a:gd name="T48" fmla="*/ 2147483647 w 6"/>
              <a:gd name="T49" fmla="*/ 0 h 8"/>
              <a:gd name="T50" fmla="*/ 2147483647 w 6"/>
              <a:gd name="T51" fmla="*/ 0 h 8"/>
              <a:gd name="T52" fmla="*/ 2147483647 w 6"/>
              <a:gd name="T53" fmla="*/ 2147483647 h 8"/>
              <a:gd name="T54" fmla="*/ 2147483647 w 6"/>
              <a:gd name="T55" fmla="*/ 2147483647 h 8"/>
              <a:gd name="T56" fmla="*/ 2147483647 w 6"/>
              <a:gd name="T57" fmla="*/ 2147483647 h 8"/>
              <a:gd name="T58" fmla="*/ 2147483647 w 6"/>
              <a:gd name="T59" fmla="*/ 2147483647 h 8"/>
              <a:gd name="T60" fmla="*/ 2147483647 w 6"/>
              <a:gd name="T61" fmla="*/ 2147483647 h 8"/>
              <a:gd name="T62" fmla="*/ 0 w 6"/>
              <a:gd name="T63" fmla="*/ 2147483647 h 8"/>
              <a:gd name="T64" fmla="*/ 2147483647 w 6"/>
              <a:gd name="T65" fmla="*/ 2147483647 h 8"/>
              <a:gd name="T66" fmla="*/ 2147483647 w 6"/>
              <a:gd name="T67" fmla="*/ 2147483647 h 8"/>
              <a:gd name="T68" fmla="*/ 2147483647 w 6"/>
              <a:gd name="T69" fmla="*/ 2147483647 h 8"/>
              <a:gd name="T70" fmla="*/ 2147483647 w 6"/>
              <a:gd name="T71" fmla="*/ 2147483647 h 8"/>
              <a:gd name="T72" fmla="*/ 2147483647 w 6"/>
              <a:gd name="T73" fmla="*/ 2147483647 h 8"/>
              <a:gd name="T74" fmla="*/ 2147483647 w 6"/>
              <a:gd name="T75" fmla="*/ 2147483647 h 8"/>
              <a:gd name="T76" fmla="*/ 2147483647 w 6"/>
              <a:gd name="T77" fmla="*/ 2147483647 h 8"/>
              <a:gd name="T78" fmla="*/ 2147483647 w 6"/>
              <a:gd name="T79" fmla="*/ 2147483647 h 8"/>
              <a:gd name="T80" fmla="*/ 2147483647 w 6"/>
              <a:gd name="T81" fmla="*/ 2147483647 h 8"/>
              <a:gd name="T82" fmla="*/ 2147483647 w 6"/>
              <a:gd name="T83" fmla="*/ 2147483647 h 8"/>
              <a:gd name="T84" fmla="*/ 2147483647 w 6"/>
              <a:gd name="T85" fmla="*/ 2147483647 h 8"/>
              <a:gd name="T86" fmla="*/ 2147483647 w 6"/>
              <a:gd name="T87" fmla="*/ 2147483647 h 8"/>
              <a:gd name="T88" fmla="*/ 2147483647 w 6"/>
              <a:gd name="T89" fmla="*/ 2147483647 h 8"/>
              <a:gd name="T90" fmla="*/ 2147483647 w 6"/>
              <a:gd name="T91" fmla="*/ 2147483647 h 8"/>
              <a:gd name="T92" fmla="*/ 2147483647 w 6"/>
              <a:gd name="T93" fmla="*/ 2147483647 h 8"/>
              <a:gd name="T94" fmla="*/ 2147483647 w 6"/>
              <a:gd name="T95" fmla="*/ 2147483647 h 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6"/>
              <a:gd name="T145" fmla="*/ 0 h 8"/>
              <a:gd name="T146" fmla="*/ 6 w 6"/>
              <a:gd name="T147" fmla="*/ 8 h 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6" h="8">
                <a:moveTo>
                  <a:pt x="0" y="4"/>
                </a:moveTo>
                <a:lnTo>
                  <a:pt x="0" y="5"/>
                </a:lnTo>
                <a:lnTo>
                  <a:pt x="1" y="5"/>
                </a:lnTo>
                <a:lnTo>
                  <a:pt x="1" y="6"/>
                </a:lnTo>
                <a:lnTo>
                  <a:pt x="1" y="7"/>
                </a:lnTo>
                <a:lnTo>
                  <a:pt x="2" y="8"/>
                </a:lnTo>
                <a:lnTo>
                  <a:pt x="3" y="8"/>
                </a:lnTo>
                <a:lnTo>
                  <a:pt x="4" y="8"/>
                </a:lnTo>
                <a:lnTo>
                  <a:pt x="5" y="7"/>
                </a:lnTo>
                <a:lnTo>
                  <a:pt x="5" y="6"/>
                </a:lnTo>
                <a:lnTo>
                  <a:pt x="6" y="6"/>
                </a:lnTo>
                <a:lnTo>
                  <a:pt x="6" y="5"/>
                </a:lnTo>
                <a:lnTo>
                  <a:pt x="6" y="4"/>
                </a:lnTo>
                <a:lnTo>
                  <a:pt x="6" y="3"/>
                </a:lnTo>
                <a:lnTo>
                  <a:pt x="6" y="2"/>
                </a:lnTo>
                <a:lnTo>
                  <a:pt x="5" y="2"/>
                </a:lnTo>
                <a:lnTo>
                  <a:pt x="5" y="1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2" y="1"/>
                </a:lnTo>
                <a:lnTo>
                  <a:pt x="1" y="1"/>
                </a:lnTo>
                <a:lnTo>
                  <a:pt x="1" y="2"/>
                </a:lnTo>
                <a:lnTo>
                  <a:pt x="1" y="3"/>
                </a:lnTo>
                <a:lnTo>
                  <a:pt x="0" y="3"/>
                </a:lnTo>
                <a:lnTo>
                  <a:pt x="0" y="4"/>
                </a:lnTo>
                <a:close/>
                <a:moveTo>
                  <a:pt x="1" y="4"/>
                </a:moveTo>
                <a:lnTo>
                  <a:pt x="1" y="3"/>
                </a:lnTo>
                <a:lnTo>
                  <a:pt x="2" y="2"/>
                </a:lnTo>
                <a:lnTo>
                  <a:pt x="2" y="1"/>
                </a:lnTo>
                <a:lnTo>
                  <a:pt x="3" y="1"/>
                </a:lnTo>
                <a:lnTo>
                  <a:pt x="4" y="1"/>
                </a:lnTo>
                <a:lnTo>
                  <a:pt x="4" y="2"/>
                </a:lnTo>
                <a:lnTo>
                  <a:pt x="4" y="3"/>
                </a:lnTo>
                <a:lnTo>
                  <a:pt x="5" y="3"/>
                </a:lnTo>
                <a:lnTo>
                  <a:pt x="5" y="4"/>
                </a:lnTo>
                <a:lnTo>
                  <a:pt x="5" y="5"/>
                </a:lnTo>
                <a:lnTo>
                  <a:pt x="4" y="5"/>
                </a:lnTo>
                <a:lnTo>
                  <a:pt x="4" y="6"/>
                </a:lnTo>
                <a:lnTo>
                  <a:pt x="4" y="7"/>
                </a:lnTo>
                <a:lnTo>
                  <a:pt x="3" y="7"/>
                </a:lnTo>
                <a:lnTo>
                  <a:pt x="2" y="7"/>
                </a:lnTo>
                <a:lnTo>
                  <a:pt x="2" y="6"/>
                </a:lnTo>
                <a:lnTo>
                  <a:pt x="1" y="5"/>
                </a:lnTo>
                <a:lnTo>
                  <a:pt x="1" y="4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22" name="Freeform 2829"/>
          <p:cNvSpPr>
            <a:spLocks noEditPoints="1"/>
          </p:cNvSpPr>
          <p:nvPr/>
        </p:nvSpPr>
        <p:spPr bwMode="auto">
          <a:xfrm>
            <a:off x="3814763" y="2722240"/>
            <a:ext cx="57150" cy="66675"/>
          </a:xfrm>
          <a:custGeom>
            <a:avLst/>
            <a:gdLst>
              <a:gd name="T0" fmla="*/ 2147483647 w 6"/>
              <a:gd name="T1" fmla="*/ 2147483647 h 7"/>
              <a:gd name="T2" fmla="*/ 2147483647 w 6"/>
              <a:gd name="T3" fmla="*/ 2147483647 h 7"/>
              <a:gd name="T4" fmla="*/ 2147483647 w 6"/>
              <a:gd name="T5" fmla="*/ 2147483647 h 7"/>
              <a:gd name="T6" fmla="*/ 2147483647 w 6"/>
              <a:gd name="T7" fmla="*/ 2147483647 h 7"/>
              <a:gd name="T8" fmla="*/ 2147483647 w 6"/>
              <a:gd name="T9" fmla="*/ 2147483647 h 7"/>
              <a:gd name="T10" fmla="*/ 2147483647 w 6"/>
              <a:gd name="T11" fmla="*/ 2147483647 h 7"/>
              <a:gd name="T12" fmla="*/ 2147483647 w 6"/>
              <a:gd name="T13" fmla="*/ 0 h 7"/>
              <a:gd name="T14" fmla="*/ 2147483647 w 6"/>
              <a:gd name="T15" fmla="*/ 0 h 7"/>
              <a:gd name="T16" fmla="*/ 0 w 6"/>
              <a:gd name="T17" fmla="*/ 2147483647 h 7"/>
              <a:gd name="T18" fmla="*/ 0 w 6"/>
              <a:gd name="T19" fmla="*/ 2147483647 h 7"/>
              <a:gd name="T20" fmla="*/ 2147483647 w 6"/>
              <a:gd name="T21" fmla="*/ 2147483647 h 7"/>
              <a:gd name="T22" fmla="*/ 2147483647 w 6"/>
              <a:gd name="T23" fmla="*/ 2147483647 h 7"/>
              <a:gd name="T24" fmla="*/ 2147483647 w 6"/>
              <a:gd name="T25" fmla="*/ 2147483647 h 7"/>
              <a:gd name="T26" fmla="*/ 2147483647 w 6"/>
              <a:gd name="T27" fmla="*/ 2147483647 h 7"/>
              <a:gd name="T28" fmla="*/ 2147483647 w 6"/>
              <a:gd name="T29" fmla="*/ 2147483647 h 7"/>
              <a:gd name="T30" fmla="*/ 2147483647 w 6"/>
              <a:gd name="T31" fmla="*/ 2147483647 h 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6"/>
              <a:gd name="T49" fmla="*/ 0 h 7"/>
              <a:gd name="T50" fmla="*/ 6 w 6"/>
              <a:gd name="T51" fmla="*/ 7 h 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6" h="7">
                <a:moveTo>
                  <a:pt x="4" y="7"/>
                </a:moveTo>
                <a:lnTo>
                  <a:pt x="5" y="7"/>
                </a:lnTo>
                <a:lnTo>
                  <a:pt x="5" y="5"/>
                </a:lnTo>
                <a:lnTo>
                  <a:pt x="6" y="5"/>
                </a:lnTo>
                <a:lnTo>
                  <a:pt x="6" y="4"/>
                </a:lnTo>
                <a:lnTo>
                  <a:pt x="5" y="4"/>
                </a:lnTo>
                <a:lnTo>
                  <a:pt x="5" y="0"/>
                </a:lnTo>
                <a:lnTo>
                  <a:pt x="4" y="0"/>
                </a:lnTo>
                <a:lnTo>
                  <a:pt x="0" y="4"/>
                </a:lnTo>
                <a:lnTo>
                  <a:pt x="0" y="5"/>
                </a:lnTo>
                <a:lnTo>
                  <a:pt x="4" y="5"/>
                </a:lnTo>
                <a:lnTo>
                  <a:pt x="4" y="7"/>
                </a:lnTo>
                <a:close/>
                <a:moveTo>
                  <a:pt x="1" y="4"/>
                </a:moveTo>
                <a:lnTo>
                  <a:pt x="4" y="1"/>
                </a:lnTo>
                <a:lnTo>
                  <a:pt x="4" y="4"/>
                </a:lnTo>
                <a:lnTo>
                  <a:pt x="1" y="4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23" name="Freeform 2830"/>
          <p:cNvSpPr>
            <a:spLocks noEditPoints="1"/>
          </p:cNvSpPr>
          <p:nvPr/>
        </p:nvSpPr>
        <p:spPr bwMode="auto">
          <a:xfrm>
            <a:off x="3871913" y="2712715"/>
            <a:ext cx="57150" cy="76200"/>
          </a:xfrm>
          <a:custGeom>
            <a:avLst/>
            <a:gdLst>
              <a:gd name="T0" fmla="*/ 0 w 6"/>
              <a:gd name="T1" fmla="*/ 2147483647 h 8"/>
              <a:gd name="T2" fmla="*/ 2147483647 w 6"/>
              <a:gd name="T3" fmla="*/ 2147483647 h 8"/>
              <a:gd name="T4" fmla="*/ 2147483647 w 6"/>
              <a:gd name="T5" fmla="*/ 2147483647 h 8"/>
              <a:gd name="T6" fmla="*/ 2147483647 w 6"/>
              <a:gd name="T7" fmla="*/ 2147483647 h 8"/>
              <a:gd name="T8" fmla="*/ 2147483647 w 6"/>
              <a:gd name="T9" fmla="*/ 2147483647 h 8"/>
              <a:gd name="T10" fmla="*/ 2147483647 w 6"/>
              <a:gd name="T11" fmla="*/ 2147483647 h 8"/>
              <a:gd name="T12" fmla="*/ 2147483647 w 6"/>
              <a:gd name="T13" fmla="*/ 2147483647 h 8"/>
              <a:gd name="T14" fmla="*/ 2147483647 w 6"/>
              <a:gd name="T15" fmla="*/ 2147483647 h 8"/>
              <a:gd name="T16" fmla="*/ 2147483647 w 6"/>
              <a:gd name="T17" fmla="*/ 2147483647 h 8"/>
              <a:gd name="T18" fmla="*/ 2147483647 w 6"/>
              <a:gd name="T19" fmla="*/ 2147483647 h 8"/>
              <a:gd name="T20" fmla="*/ 2147483647 w 6"/>
              <a:gd name="T21" fmla="*/ 2147483647 h 8"/>
              <a:gd name="T22" fmla="*/ 2147483647 w 6"/>
              <a:gd name="T23" fmla="*/ 2147483647 h 8"/>
              <a:gd name="T24" fmla="*/ 2147483647 w 6"/>
              <a:gd name="T25" fmla="*/ 2147483647 h 8"/>
              <a:gd name="T26" fmla="*/ 2147483647 w 6"/>
              <a:gd name="T27" fmla="*/ 2147483647 h 8"/>
              <a:gd name="T28" fmla="*/ 2147483647 w 6"/>
              <a:gd name="T29" fmla="*/ 2147483647 h 8"/>
              <a:gd name="T30" fmla="*/ 2147483647 w 6"/>
              <a:gd name="T31" fmla="*/ 2147483647 h 8"/>
              <a:gd name="T32" fmla="*/ 2147483647 w 6"/>
              <a:gd name="T33" fmla="*/ 2147483647 h 8"/>
              <a:gd name="T34" fmla="*/ 2147483647 w 6"/>
              <a:gd name="T35" fmla="*/ 2147483647 h 8"/>
              <a:gd name="T36" fmla="*/ 2147483647 w 6"/>
              <a:gd name="T37" fmla="*/ 2147483647 h 8"/>
              <a:gd name="T38" fmla="*/ 2147483647 w 6"/>
              <a:gd name="T39" fmla="*/ 2147483647 h 8"/>
              <a:gd name="T40" fmla="*/ 2147483647 w 6"/>
              <a:gd name="T41" fmla="*/ 2147483647 h 8"/>
              <a:gd name="T42" fmla="*/ 2147483647 w 6"/>
              <a:gd name="T43" fmla="*/ 2147483647 h 8"/>
              <a:gd name="T44" fmla="*/ 2147483647 w 6"/>
              <a:gd name="T45" fmla="*/ 2147483647 h 8"/>
              <a:gd name="T46" fmla="*/ 2147483647 w 6"/>
              <a:gd name="T47" fmla="*/ 0 h 8"/>
              <a:gd name="T48" fmla="*/ 2147483647 w 6"/>
              <a:gd name="T49" fmla="*/ 0 h 8"/>
              <a:gd name="T50" fmla="*/ 2147483647 w 6"/>
              <a:gd name="T51" fmla="*/ 2147483647 h 8"/>
              <a:gd name="T52" fmla="*/ 2147483647 w 6"/>
              <a:gd name="T53" fmla="*/ 2147483647 h 8"/>
              <a:gd name="T54" fmla="*/ 2147483647 w 6"/>
              <a:gd name="T55" fmla="*/ 2147483647 h 8"/>
              <a:gd name="T56" fmla="*/ 2147483647 w 6"/>
              <a:gd name="T57" fmla="*/ 2147483647 h 8"/>
              <a:gd name="T58" fmla="*/ 2147483647 w 6"/>
              <a:gd name="T59" fmla="*/ 2147483647 h 8"/>
              <a:gd name="T60" fmla="*/ 2147483647 w 6"/>
              <a:gd name="T61" fmla="*/ 2147483647 h 8"/>
              <a:gd name="T62" fmla="*/ 0 w 6"/>
              <a:gd name="T63" fmla="*/ 2147483647 h 8"/>
              <a:gd name="T64" fmla="*/ 2147483647 w 6"/>
              <a:gd name="T65" fmla="*/ 2147483647 h 8"/>
              <a:gd name="T66" fmla="*/ 2147483647 w 6"/>
              <a:gd name="T67" fmla="*/ 2147483647 h 8"/>
              <a:gd name="T68" fmla="*/ 2147483647 w 6"/>
              <a:gd name="T69" fmla="*/ 2147483647 h 8"/>
              <a:gd name="T70" fmla="*/ 2147483647 w 6"/>
              <a:gd name="T71" fmla="*/ 2147483647 h 8"/>
              <a:gd name="T72" fmla="*/ 2147483647 w 6"/>
              <a:gd name="T73" fmla="*/ 2147483647 h 8"/>
              <a:gd name="T74" fmla="*/ 2147483647 w 6"/>
              <a:gd name="T75" fmla="*/ 2147483647 h 8"/>
              <a:gd name="T76" fmla="*/ 2147483647 w 6"/>
              <a:gd name="T77" fmla="*/ 2147483647 h 8"/>
              <a:gd name="T78" fmla="*/ 2147483647 w 6"/>
              <a:gd name="T79" fmla="*/ 2147483647 h 8"/>
              <a:gd name="T80" fmla="*/ 2147483647 w 6"/>
              <a:gd name="T81" fmla="*/ 2147483647 h 8"/>
              <a:gd name="T82" fmla="*/ 2147483647 w 6"/>
              <a:gd name="T83" fmla="*/ 2147483647 h 8"/>
              <a:gd name="T84" fmla="*/ 2147483647 w 6"/>
              <a:gd name="T85" fmla="*/ 2147483647 h 8"/>
              <a:gd name="T86" fmla="*/ 2147483647 w 6"/>
              <a:gd name="T87" fmla="*/ 2147483647 h 8"/>
              <a:gd name="T88" fmla="*/ 2147483647 w 6"/>
              <a:gd name="T89" fmla="*/ 2147483647 h 8"/>
              <a:gd name="T90" fmla="*/ 2147483647 w 6"/>
              <a:gd name="T91" fmla="*/ 2147483647 h 8"/>
              <a:gd name="T92" fmla="*/ 2147483647 w 6"/>
              <a:gd name="T93" fmla="*/ 2147483647 h 8"/>
              <a:gd name="T94" fmla="*/ 2147483647 w 6"/>
              <a:gd name="T95" fmla="*/ 2147483647 h 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6"/>
              <a:gd name="T145" fmla="*/ 0 h 8"/>
              <a:gd name="T146" fmla="*/ 6 w 6"/>
              <a:gd name="T147" fmla="*/ 8 h 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6" h="8">
                <a:moveTo>
                  <a:pt x="0" y="4"/>
                </a:moveTo>
                <a:lnTo>
                  <a:pt x="0" y="5"/>
                </a:lnTo>
                <a:lnTo>
                  <a:pt x="1" y="6"/>
                </a:ln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4" y="8"/>
                </a:lnTo>
                <a:lnTo>
                  <a:pt x="5" y="8"/>
                </a:lnTo>
                <a:lnTo>
                  <a:pt x="5" y="7"/>
                </a:lnTo>
                <a:lnTo>
                  <a:pt x="6" y="6"/>
                </a:lnTo>
                <a:lnTo>
                  <a:pt x="6" y="5"/>
                </a:lnTo>
                <a:lnTo>
                  <a:pt x="6" y="4"/>
                </a:lnTo>
                <a:lnTo>
                  <a:pt x="6" y="3"/>
                </a:lnTo>
                <a:lnTo>
                  <a:pt x="6" y="2"/>
                </a:lnTo>
                <a:lnTo>
                  <a:pt x="5" y="2"/>
                </a:lnTo>
                <a:lnTo>
                  <a:pt x="5" y="1"/>
                </a:lnTo>
                <a:lnTo>
                  <a:pt x="4" y="1"/>
                </a:lnTo>
                <a:lnTo>
                  <a:pt x="3" y="0"/>
                </a:lnTo>
                <a:lnTo>
                  <a:pt x="3" y="1"/>
                </a:lnTo>
                <a:lnTo>
                  <a:pt x="2" y="1"/>
                </a:lnTo>
                <a:lnTo>
                  <a:pt x="1" y="1"/>
                </a:lnTo>
                <a:lnTo>
                  <a:pt x="1" y="2"/>
                </a:lnTo>
                <a:lnTo>
                  <a:pt x="1" y="3"/>
                </a:lnTo>
                <a:lnTo>
                  <a:pt x="0" y="3"/>
                </a:lnTo>
                <a:lnTo>
                  <a:pt x="0" y="4"/>
                </a:lnTo>
                <a:close/>
                <a:moveTo>
                  <a:pt x="2" y="4"/>
                </a:moveTo>
                <a:lnTo>
                  <a:pt x="2" y="4"/>
                </a:lnTo>
                <a:lnTo>
                  <a:pt x="2" y="3"/>
                </a:lnTo>
                <a:lnTo>
                  <a:pt x="2" y="2"/>
                </a:lnTo>
                <a:lnTo>
                  <a:pt x="3" y="1"/>
                </a:lnTo>
                <a:lnTo>
                  <a:pt x="4" y="2"/>
                </a:lnTo>
                <a:lnTo>
                  <a:pt x="4" y="3"/>
                </a:lnTo>
                <a:lnTo>
                  <a:pt x="5" y="3"/>
                </a:lnTo>
                <a:lnTo>
                  <a:pt x="5" y="4"/>
                </a:lnTo>
                <a:lnTo>
                  <a:pt x="5" y="5"/>
                </a:lnTo>
                <a:lnTo>
                  <a:pt x="5" y="6"/>
                </a:lnTo>
                <a:lnTo>
                  <a:pt x="4" y="6"/>
                </a:lnTo>
                <a:lnTo>
                  <a:pt x="4" y="7"/>
                </a:lnTo>
                <a:lnTo>
                  <a:pt x="3" y="7"/>
                </a:lnTo>
                <a:lnTo>
                  <a:pt x="2" y="7"/>
                </a:lnTo>
                <a:lnTo>
                  <a:pt x="2" y="6"/>
                </a:lnTo>
                <a:lnTo>
                  <a:pt x="2" y="5"/>
                </a:lnTo>
                <a:lnTo>
                  <a:pt x="2" y="4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24" name="Freeform 2831"/>
          <p:cNvSpPr>
            <a:spLocks noEditPoints="1"/>
          </p:cNvSpPr>
          <p:nvPr/>
        </p:nvSpPr>
        <p:spPr bwMode="auto">
          <a:xfrm>
            <a:off x="3929063" y="2712715"/>
            <a:ext cx="57150" cy="76200"/>
          </a:xfrm>
          <a:custGeom>
            <a:avLst/>
            <a:gdLst>
              <a:gd name="T0" fmla="*/ 0 w 6"/>
              <a:gd name="T1" fmla="*/ 2147483647 h 8"/>
              <a:gd name="T2" fmla="*/ 0 w 6"/>
              <a:gd name="T3" fmla="*/ 2147483647 h 8"/>
              <a:gd name="T4" fmla="*/ 2147483647 w 6"/>
              <a:gd name="T5" fmla="*/ 2147483647 h 8"/>
              <a:gd name="T6" fmla="*/ 2147483647 w 6"/>
              <a:gd name="T7" fmla="*/ 2147483647 h 8"/>
              <a:gd name="T8" fmla="*/ 2147483647 w 6"/>
              <a:gd name="T9" fmla="*/ 2147483647 h 8"/>
              <a:gd name="T10" fmla="*/ 2147483647 w 6"/>
              <a:gd name="T11" fmla="*/ 2147483647 h 8"/>
              <a:gd name="T12" fmla="*/ 2147483647 w 6"/>
              <a:gd name="T13" fmla="*/ 2147483647 h 8"/>
              <a:gd name="T14" fmla="*/ 2147483647 w 6"/>
              <a:gd name="T15" fmla="*/ 2147483647 h 8"/>
              <a:gd name="T16" fmla="*/ 2147483647 w 6"/>
              <a:gd name="T17" fmla="*/ 2147483647 h 8"/>
              <a:gd name="T18" fmla="*/ 2147483647 w 6"/>
              <a:gd name="T19" fmla="*/ 2147483647 h 8"/>
              <a:gd name="T20" fmla="*/ 2147483647 w 6"/>
              <a:gd name="T21" fmla="*/ 2147483647 h 8"/>
              <a:gd name="T22" fmla="*/ 2147483647 w 6"/>
              <a:gd name="T23" fmla="*/ 2147483647 h 8"/>
              <a:gd name="T24" fmla="*/ 2147483647 w 6"/>
              <a:gd name="T25" fmla="*/ 2147483647 h 8"/>
              <a:gd name="T26" fmla="*/ 2147483647 w 6"/>
              <a:gd name="T27" fmla="*/ 2147483647 h 8"/>
              <a:gd name="T28" fmla="*/ 2147483647 w 6"/>
              <a:gd name="T29" fmla="*/ 2147483647 h 8"/>
              <a:gd name="T30" fmla="*/ 2147483647 w 6"/>
              <a:gd name="T31" fmla="*/ 2147483647 h 8"/>
              <a:gd name="T32" fmla="*/ 2147483647 w 6"/>
              <a:gd name="T33" fmla="*/ 2147483647 h 8"/>
              <a:gd name="T34" fmla="*/ 2147483647 w 6"/>
              <a:gd name="T35" fmla="*/ 2147483647 h 8"/>
              <a:gd name="T36" fmla="*/ 2147483647 w 6"/>
              <a:gd name="T37" fmla="*/ 2147483647 h 8"/>
              <a:gd name="T38" fmla="*/ 2147483647 w 6"/>
              <a:gd name="T39" fmla="*/ 2147483647 h 8"/>
              <a:gd name="T40" fmla="*/ 2147483647 w 6"/>
              <a:gd name="T41" fmla="*/ 2147483647 h 8"/>
              <a:gd name="T42" fmla="*/ 2147483647 w 6"/>
              <a:gd name="T43" fmla="*/ 2147483647 h 8"/>
              <a:gd name="T44" fmla="*/ 2147483647 w 6"/>
              <a:gd name="T45" fmla="*/ 2147483647 h 8"/>
              <a:gd name="T46" fmla="*/ 2147483647 w 6"/>
              <a:gd name="T47" fmla="*/ 0 h 8"/>
              <a:gd name="T48" fmla="*/ 2147483647 w 6"/>
              <a:gd name="T49" fmla="*/ 0 h 8"/>
              <a:gd name="T50" fmla="*/ 2147483647 w 6"/>
              <a:gd name="T51" fmla="*/ 2147483647 h 8"/>
              <a:gd name="T52" fmla="*/ 2147483647 w 6"/>
              <a:gd name="T53" fmla="*/ 2147483647 h 8"/>
              <a:gd name="T54" fmla="*/ 2147483647 w 6"/>
              <a:gd name="T55" fmla="*/ 2147483647 h 8"/>
              <a:gd name="T56" fmla="*/ 2147483647 w 6"/>
              <a:gd name="T57" fmla="*/ 2147483647 h 8"/>
              <a:gd name="T58" fmla="*/ 2147483647 w 6"/>
              <a:gd name="T59" fmla="*/ 2147483647 h 8"/>
              <a:gd name="T60" fmla="*/ 0 w 6"/>
              <a:gd name="T61" fmla="*/ 2147483647 h 8"/>
              <a:gd name="T62" fmla="*/ 0 w 6"/>
              <a:gd name="T63" fmla="*/ 2147483647 h 8"/>
              <a:gd name="T64" fmla="*/ 2147483647 w 6"/>
              <a:gd name="T65" fmla="*/ 2147483647 h 8"/>
              <a:gd name="T66" fmla="*/ 2147483647 w 6"/>
              <a:gd name="T67" fmla="*/ 2147483647 h 8"/>
              <a:gd name="T68" fmla="*/ 2147483647 w 6"/>
              <a:gd name="T69" fmla="*/ 2147483647 h 8"/>
              <a:gd name="T70" fmla="*/ 2147483647 w 6"/>
              <a:gd name="T71" fmla="*/ 2147483647 h 8"/>
              <a:gd name="T72" fmla="*/ 2147483647 w 6"/>
              <a:gd name="T73" fmla="*/ 2147483647 h 8"/>
              <a:gd name="T74" fmla="*/ 2147483647 w 6"/>
              <a:gd name="T75" fmla="*/ 2147483647 h 8"/>
              <a:gd name="T76" fmla="*/ 2147483647 w 6"/>
              <a:gd name="T77" fmla="*/ 2147483647 h 8"/>
              <a:gd name="T78" fmla="*/ 2147483647 w 6"/>
              <a:gd name="T79" fmla="*/ 2147483647 h 8"/>
              <a:gd name="T80" fmla="*/ 2147483647 w 6"/>
              <a:gd name="T81" fmla="*/ 2147483647 h 8"/>
              <a:gd name="T82" fmla="*/ 2147483647 w 6"/>
              <a:gd name="T83" fmla="*/ 2147483647 h 8"/>
              <a:gd name="T84" fmla="*/ 2147483647 w 6"/>
              <a:gd name="T85" fmla="*/ 2147483647 h 8"/>
              <a:gd name="T86" fmla="*/ 2147483647 w 6"/>
              <a:gd name="T87" fmla="*/ 2147483647 h 8"/>
              <a:gd name="T88" fmla="*/ 2147483647 w 6"/>
              <a:gd name="T89" fmla="*/ 2147483647 h 8"/>
              <a:gd name="T90" fmla="*/ 2147483647 w 6"/>
              <a:gd name="T91" fmla="*/ 2147483647 h 8"/>
              <a:gd name="T92" fmla="*/ 2147483647 w 6"/>
              <a:gd name="T93" fmla="*/ 2147483647 h 8"/>
              <a:gd name="T94" fmla="*/ 2147483647 w 6"/>
              <a:gd name="T95" fmla="*/ 2147483647 h 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6"/>
              <a:gd name="T145" fmla="*/ 0 h 8"/>
              <a:gd name="T146" fmla="*/ 6 w 6"/>
              <a:gd name="T147" fmla="*/ 8 h 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6" h="8">
                <a:moveTo>
                  <a:pt x="0" y="4"/>
                </a:moveTo>
                <a:lnTo>
                  <a:pt x="0" y="5"/>
                </a:lnTo>
                <a:lnTo>
                  <a:pt x="0" y="6"/>
                </a:lnTo>
                <a:lnTo>
                  <a:pt x="1" y="6"/>
                </a:ln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4" y="8"/>
                </a:lnTo>
                <a:lnTo>
                  <a:pt x="5" y="8"/>
                </a:lnTo>
                <a:lnTo>
                  <a:pt x="5" y="7"/>
                </a:lnTo>
                <a:lnTo>
                  <a:pt x="5" y="6"/>
                </a:lnTo>
                <a:lnTo>
                  <a:pt x="6" y="6"/>
                </a:lnTo>
                <a:lnTo>
                  <a:pt x="6" y="5"/>
                </a:lnTo>
                <a:lnTo>
                  <a:pt x="6" y="4"/>
                </a:lnTo>
                <a:lnTo>
                  <a:pt x="6" y="3"/>
                </a:lnTo>
                <a:lnTo>
                  <a:pt x="5" y="2"/>
                </a:lnTo>
                <a:lnTo>
                  <a:pt x="5" y="1"/>
                </a:lnTo>
                <a:lnTo>
                  <a:pt x="4" y="1"/>
                </a:lnTo>
                <a:lnTo>
                  <a:pt x="3" y="0"/>
                </a:lnTo>
                <a:lnTo>
                  <a:pt x="2" y="1"/>
                </a:lnTo>
                <a:lnTo>
                  <a:pt x="1" y="1"/>
                </a:lnTo>
                <a:lnTo>
                  <a:pt x="1" y="2"/>
                </a:lnTo>
                <a:lnTo>
                  <a:pt x="1" y="3"/>
                </a:lnTo>
                <a:lnTo>
                  <a:pt x="0" y="3"/>
                </a:lnTo>
                <a:lnTo>
                  <a:pt x="0" y="4"/>
                </a:lnTo>
                <a:close/>
                <a:moveTo>
                  <a:pt x="1" y="4"/>
                </a:moveTo>
                <a:lnTo>
                  <a:pt x="1" y="4"/>
                </a:lnTo>
                <a:lnTo>
                  <a:pt x="2" y="3"/>
                </a:lnTo>
                <a:lnTo>
                  <a:pt x="2" y="2"/>
                </a:lnTo>
                <a:lnTo>
                  <a:pt x="3" y="1"/>
                </a:lnTo>
                <a:lnTo>
                  <a:pt x="4" y="2"/>
                </a:lnTo>
                <a:lnTo>
                  <a:pt x="4" y="3"/>
                </a:lnTo>
                <a:lnTo>
                  <a:pt x="5" y="3"/>
                </a:lnTo>
                <a:lnTo>
                  <a:pt x="5" y="4"/>
                </a:lnTo>
                <a:lnTo>
                  <a:pt x="5" y="5"/>
                </a:lnTo>
                <a:lnTo>
                  <a:pt x="5" y="6"/>
                </a:lnTo>
                <a:lnTo>
                  <a:pt x="4" y="6"/>
                </a:lnTo>
                <a:lnTo>
                  <a:pt x="4" y="7"/>
                </a:lnTo>
                <a:lnTo>
                  <a:pt x="3" y="7"/>
                </a:lnTo>
                <a:lnTo>
                  <a:pt x="2" y="7"/>
                </a:lnTo>
                <a:lnTo>
                  <a:pt x="2" y="6"/>
                </a:lnTo>
                <a:lnTo>
                  <a:pt x="1" y="5"/>
                </a:lnTo>
                <a:lnTo>
                  <a:pt x="1" y="4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25" name="Freeform 2832"/>
          <p:cNvSpPr>
            <a:spLocks noEditPoints="1"/>
          </p:cNvSpPr>
          <p:nvPr/>
        </p:nvSpPr>
        <p:spPr bwMode="auto">
          <a:xfrm>
            <a:off x="3986213" y="2712715"/>
            <a:ext cx="57150" cy="76200"/>
          </a:xfrm>
          <a:custGeom>
            <a:avLst/>
            <a:gdLst>
              <a:gd name="T0" fmla="*/ 0 w 6"/>
              <a:gd name="T1" fmla="*/ 2147483647 h 8"/>
              <a:gd name="T2" fmla="*/ 2147483647 w 6"/>
              <a:gd name="T3" fmla="*/ 2147483647 h 8"/>
              <a:gd name="T4" fmla="*/ 2147483647 w 6"/>
              <a:gd name="T5" fmla="*/ 2147483647 h 8"/>
              <a:gd name="T6" fmla="*/ 2147483647 w 6"/>
              <a:gd name="T7" fmla="*/ 2147483647 h 8"/>
              <a:gd name="T8" fmla="*/ 2147483647 w 6"/>
              <a:gd name="T9" fmla="*/ 2147483647 h 8"/>
              <a:gd name="T10" fmla="*/ 2147483647 w 6"/>
              <a:gd name="T11" fmla="*/ 2147483647 h 8"/>
              <a:gd name="T12" fmla="*/ 2147483647 w 6"/>
              <a:gd name="T13" fmla="*/ 2147483647 h 8"/>
              <a:gd name="T14" fmla="*/ 2147483647 w 6"/>
              <a:gd name="T15" fmla="*/ 2147483647 h 8"/>
              <a:gd name="T16" fmla="*/ 2147483647 w 6"/>
              <a:gd name="T17" fmla="*/ 2147483647 h 8"/>
              <a:gd name="T18" fmla="*/ 2147483647 w 6"/>
              <a:gd name="T19" fmla="*/ 2147483647 h 8"/>
              <a:gd name="T20" fmla="*/ 2147483647 w 6"/>
              <a:gd name="T21" fmla="*/ 2147483647 h 8"/>
              <a:gd name="T22" fmla="*/ 2147483647 w 6"/>
              <a:gd name="T23" fmla="*/ 2147483647 h 8"/>
              <a:gd name="T24" fmla="*/ 2147483647 w 6"/>
              <a:gd name="T25" fmla="*/ 2147483647 h 8"/>
              <a:gd name="T26" fmla="*/ 2147483647 w 6"/>
              <a:gd name="T27" fmla="*/ 2147483647 h 8"/>
              <a:gd name="T28" fmla="*/ 2147483647 w 6"/>
              <a:gd name="T29" fmla="*/ 2147483647 h 8"/>
              <a:gd name="T30" fmla="*/ 2147483647 w 6"/>
              <a:gd name="T31" fmla="*/ 2147483647 h 8"/>
              <a:gd name="T32" fmla="*/ 2147483647 w 6"/>
              <a:gd name="T33" fmla="*/ 2147483647 h 8"/>
              <a:gd name="T34" fmla="*/ 2147483647 w 6"/>
              <a:gd name="T35" fmla="*/ 2147483647 h 8"/>
              <a:gd name="T36" fmla="*/ 2147483647 w 6"/>
              <a:gd name="T37" fmla="*/ 2147483647 h 8"/>
              <a:gd name="T38" fmla="*/ 2147483647 w 6"/>
              <a:gd name="T39" fmla="*/ 2147483647 h 8"/>
              <a:gd name="T40" fmla="*/ 2147483647 w 6"/>
              <a:gd name="T41" fmla="*/ 2147483647 h 8"/>
              <a:gd name="T42" fmla="*/ 2147483647 w 6"/>
              <a:gd name="T43" fmla="*/ 2147483647 h 8"/>
              <a:gd name="T44" fmla="*/ 2147483647 w 6"/>
              <a:gd name="T45" fmla="*/ 2147483647 h 8"/>
              <a:gd name="T46" fmla="*/ 2147483647 w 6"/>
              <a:gd name="T47" fmla="*/ 0 h 8"/>
              <a:gd name="T48" fmla="*/ 2147483647 w 6"/>
              <a:gd name="T49" fmla="*/ 0 h 8"/>
              <a:gd name="T50" fmla="*/ 2147483647 w 6"/>
              <a:gd name="T51" fmla="*/ 2147483647 h 8"/>
              <a:gd name="T52" fmla="*/ 2147483647 w 6"/>
              <a:gd name="T53" fmla="*/ 2147483647 h 8"/>
              <a:gd name="T54" fmla="*/ 2147483647 w 6"/>
              <a:gd name="T55" fmla="*/ 2147483647 h 8"/>
              <a:gd name="T56" fmla="*/ 2147483647 w 6"/>
              <a:gd name="T57" fmla="*/ 2147483647 h 8"/>
              <a:gd name="T58" fmla="*/ 2147483647 w 6"/>
              <a:gd name="T59" fmla="*/ 2147483647 h 8"/>
              <a:gd name="T60" fmla="*/ 2147483647 w 6"/>
              <a:gd name="T61" fmla="*/ 2147483647 h 8"/>
              <a:gd name="T62" fmla="*/ 0 w 6"/>
              <a:gd name="T63" fmla="*/ 2147483647 h 8"/>
              <a:gd name="T64" fmla="*/ 2147483647 w 6"/>
              <a:gd name="T65" fmla="*/ 2147483647 h 8"/>
              <a:gd name="T66" fmla="*/ 2147483647 w 6"/>
              <a:gd name="T67" fmla="*/ 2147483647 h 8"/>
              <a:gd name="T68" fmla="*/ 2147483647 w 6"/>
              <a:gd name="T69" fmla="*/ 2147483647 h 8"/>
              <a:gd name="T70" fmla="*/ 2147483647 w 6"/>
              <a:gd name="T71" fmla="*/ 2147483647 h 8"/>
              <a:gd name="T72" fmla="*/ 2147483647 w 6"/>
              <a:gd name="T73" fmla="*/ 2147483647 h 8"/>
              <a:gd name="T74" fmla="*/ 2147483647 w 6"/>
              <a:gd name="T75" fmla="*/ 2147483647 h 8"/>
              <a:gd name="T76" fmla="*/ 2147483647 w 6"/>
              <a:gd name="T77" fmla="*/ 2147483647 h 8"/>
              <a:gd name="T78" fmla="*/ 2147483647 w 6"/>
              <a:gd name="T79" fmla="*/ 2147483647 h 8"/>
              <a:gd name="T80" fmla="*/ 2147483647 w 6"/>
              <a:gd name="T81" fmla="*/ 2147483647 h 8"/>
              <a:gd name="T82" fmla="*/ 2147483647 w 6"/>
              <a:gd name="T83" fmla="*/ 2147483647 h 8"/>
              <a:gd name="T84" fmla="*/ 2147483647 w 6"/>
              <a:gd name="T85" fmla="*/ 2147483647 h 8"/>
              <a:gd name="T86" fmla="*/ 2147483647 w 6"/>
              <a:gd name="T87" fmla="*/ 2147483647 h 8"/>
              <a:gd name="T88" fmla="*/ 2147483647 w 6"/>
              <a:gd name="T89" fmla="*/ 2147483647 h 8"/>
              <a:gd name="T90" fmla="*/ 2147483647 w 6"/>
              <a:gd name="T91" fmla="*/ 2147483647 h 8"/>
              <a:gd name="T92" fmla="*/ 2147483647 w 6"/>
              <a:gd name="T93" fmla="*/ 2147483647 h 8"/>
              <a:gd name="T94" fmla="*/ 2147483647 w 6"/>
              <a:gd name="T95" fmla="*/ 2147483647 h 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6"/>
              <a:gd name="T145" fmla="*/ 0 h 8"/>
              <a:gd name="T146" fmla="*/ 6 w 6"/>
              <a:gd name="T147" fmla="*/ 8 h 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6" h="8">
                <a:moveTo>
                  <a:pt x="0" y="4"/>
                </a:moveTo>
                <a:lnTo>
                  <a:pt x="0" y="5"/>
                </a:lnTo>
                <a:lnTo>
                  <a:pt x="1" y="6"/>
                </a:ln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4" y="8"/>
                </a:lnTo>
                <a:lnTo>
                  <a:pt x="5" y="8"/>
                </a:lnTo>
                <a:lnTo>
                  <a:pt x="5" y="7"/>
                </a:lnTo>
                <a:lnTo>
                  <a:pt x="5" y="6"/>
                </a:lnTo>
                <a:lnTo>
                  <a:pt x="6" y="6"/>
                </a:lnTo>
                <a:lnTo>
                  <a:pt x="6" y="5"/>
                </a:lnTo>
                <a:lnTo>
                  <a:pt x="6" y="4"/>
                </a:lnTo>
                <a:lnTo>
                  <a:pt x="6" y="3"/>
                </a:lnTo>
                <a:lnTo>
                  <a:pt x="5" y="2"/>
                </a:lnTo>
                <a:lnTo>
                  <a:pt x="5" y="1"/>
                </a:lnTo>
                <a:lnTo>
                  <a:pt x="4" y="1"/>
                </a:lnTo>
                <a:lnTo>
                  <a:pt x="3" y="0"/>
                </a:lnTo>
                <a:lnTo>
                  <a:pt x="2" y="1"/>
                </a:lnTo>
                <a:lnTo>
                  <a:pt x="1" y="1"/>
                </a:lnTo>
                <a:lnTo>
                  <a:pt x="1" y="2"/>
                </a:lnTo>
                <a:lnTo>
                  <a:pt x="1" y="3"/>
                </a:lnTo>
                <a:lnTo>
                  <a:pt x="0" y="3"/>
                </a:lnTo>
                <a:lnTo>
                  <a:pt x="0" y="4"/>
                </a:lnTo>
                <a:close/>
                <a:moveTo>
                  <a:pt x="1" y="4"/>
                </a:moveTo>
                <a:lnTo>
                  <a:pt x="1" y="4"/>
                </a:lnTo>
                <a:lnTo>
                  <a:pt x="1" y="3"/>
                </a:lnTo>
                <a:lnTo>
                  <a:pt x="2" y="3"/>
                </a:lnTo>
                <a:lnTo>
                  <a:pt x="2" y="2"/>
                </a:lnTo>
                <a:lnTo>
                  <a:pt x="3" y="1"/>
                </a:lnTo>
                <a:lnTo>
                  <a:pt x="4" y="2"/>
                </a:lnTo>
                <a:lnTo>
                  <a:pt x="4" y="3"/>
                </a:lnTo>
                <a:lnTo>
                  <a:pt x="5" y="4"/>
                </a:lnTo>
                <a:lnTo>
                  <a:pt x="5" y="5"/>
                </a:lnTo>
                <a:lnTo>
                  <a:pt x="4" y="6"/>
                </a:lnTo>
                <a:lnTo>
                  <a:pt x="4" y="7"/>
                </a:lnTo>
                <a:lnTo>
                  <a:pt x="3" y="7"/>
                </a:lnTo>
                <a:lnTo>
                  <a:pt x="2" y="7"/>
                </a:lnTo>
                <a:lnTo>
                  <a:pt x="2" y="6"/>
                </a:lnTo>
                <a:lnTo>
                  <a:pt x="1" y="6"/>
                </a:lnTo>
                <a:lnTo>
                  <a:pt x="1" y="5"/>
                </a:lnTo>
                <a:lnTo>
                  <a:pt x="1" y="4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26" name="Freeform 2833"/>
          <p:cNvSpPr>
            <a:spLocks/>
          </p:cNvSpPr>
          <p:nvPr/>
        </p:nvSpPr>
        <p:spPr bwMode="auto">
          <a:xfrm>
            <a:off x="3814763" y="2569840"/>
            <a:ext cx="57150" cy="76200"/>
          </a:xfrm>
          <a:custGeom>
            <a:avLst/>
            <a:gdLst>
              <a:gd name="T0" fmla="*/ 0 w 6"/>
              <a:gd name="T1" fmla="*/ 2147483647 h 8"/>
              <a:gd name="T2" fmla="*/ 2147483647 w 6"/>
              <a:gd name="T3" fmla="*/ 2147483647 h 8"/>
              <a:gd name="T4" fmla="*/ 2147483647 w 6"/>
              <a:gd name="T5" fmla="*/ 2147483647 h 8"/>
              <a:gd name="T6" fmla="*/ 2147483647 w 6"/>
              <a:gd name="T7" fmla="*/ 2147483647 h 8"/>
              <a:gd name="T8" fmla="*/ 2147483647 w 6"/>
              <a:gd name="T9" fmla="*/ 2147483647 h 8"/>
              <a:gd name="T10" fmla="*/ 2147483647 w 6"/>
              <a:gd name="T11" fmla="*/ 2147483647 h 8"/>
              <a:gd name="T12" fmla="*/ 2147483647 w 6"/>
              <a:gd name="T13" fmla="*/ 2147483647 h 8"/>
              <a:gd name="T14" fmla="*/ 2147483647 w 6"/>
              <a:gd name="T15" fmla="*/ 2147483647 h 8"/>
              <a:gd name="T16" fmla="*/ 2147483647 w 6"/>
              <a:gd name="T17" fmla="*/ 2147483647 h 8"/>
              <a:gd name="T18" fmla="*/ 2147483647 w 6"/>
              <a:gd name="T19" fmla="*/ 2147483647 h 8"/>
              <a:gd name="T20" fmla="*/ 2147483647 w 6"/>
              <a:gd name="T21" fmla="*/ 2147483647 h 8"/>
              <a:gd name="T22" fmla="*/ 2147483647 w 6"/>
              <a:gd name="T23" fmla="*/ 2147483647 h 8"/>
              <a:gd name="T24" fmla="*/ 2147483647 w 6"/>
              <a:gd name="T25" fmla="*/ 2147483647 h 8"/>
              <a:gd name="T26" fmla="*/ 2147483647 w 6"/>
              <a:gd name="T27" fmla="*/ 2147483647 h 8"/>
              <a:gd name="T28" fmla="*/ 2147483647 w 6"/>
              <a:gd name="T29" fmla="*/ 2147483647 h 8"/>
              <a:gd name="T30" fmla="*/ 2147483647 w 6"/>
              <a:gd name="T31" fmla="*/ 0 h 8"/>
              <a:gd name="T32" fmla="*/ 2147483647 w 6"/>
              <a:gd name="T33" fmla="*/ 2147483647 h 8"/>
              <a:gd name="T34" fmla="*/ 2147483647 w 6"/>
              <a:gd name="T35" fmla="*/ 2147483647 h 8"/>
              <a:gd name="T36" fmla="*/ 2147483647 w 6"/>
              <a:gd name="T37" fmla="*/ 2147483647 h 8"/>
              <a:gd name="T38" fmla="*/ 2147483647 w 6"/>
              <a:gd name="T39" fmla="*/ 2147483647 h 8"/>
              <a:gd name="T40" fmla="*/ 2147483647 w 6"/>
              <a:gd name="T41" fmla="*/ 2147483647 h 8"/>
              <a:gd name="T42" fmla="*/ 2147483647 w 6"/>
              <a:gd name="T43" fmla="*/ 2147483647 h 8"/>
              <a:gd name="T44" fmla="*/ 2147483647 w 6"/>
              <a:gd name="T45" fmla="*/ 2147483647 h 8"/>
              <a:gd name="T46" fmla="*/ 2147483647 w 6"/>
              <a:gd name="T47" fmla="*/ 2147483647 h 8"/>
              <a:gd name="T48" fmla="*/ 2147483647 w 6"/>
              <a:gd name="T49" fmla="*/ 2147483647 h 8"/>
              <a:gd name="T50" fmla="*/ 2147483647 w 6"/>
              <a:gd name="T51" fmla="*/ 2147483647 h 8"/>
              <a:gd name="T52" fmla="*/ 2147483647 w 6"/>
              <a:gd name="T53" fmla="*/ 2147483647 h 8"/>
              <a:gd name="T54" fmla="*/ 2147483647 w 6"/>
              <a:gd name="T55" fmla="*/ 2147483647 h 8"/>
              <a:gd name="T56" fmla="*/ 2147483647 w 6"/>
              <a:gd name="T57" fmla="*/ 2147483647 h 8"/>
              <a:gd name="T58" fmla="*/ 2147483647 w 6"/>
              <a:gd name="T59" fmla="*/ 2147483647 h 8"/>
              <a:gd name="T60" fmla="*/ 2147483647 w 6"/>
              <a:gd name="T61" fmla="*/ 2147483647 h 8"/>
              <a:gd name="T62" fmla="*/ 0 w 6"/>
              <a:gd name="T63" fmla="*/ 2147483647 h 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6"/>
              <a:gd name="T97" fmla="*/ 0 h 8"/>
              <a:gd name="T98" fmla="*/ 6 w 6"/>
              <a:gd name="T99" fmla="*/ 8 h 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6" h="8">
                <a:moveTo>
                  <a:pt x="0" y="5"/>
                </a:moveTo>
                <a:lnTo>
                  <a:pt x="0" y="6"/>
                </a:lnTo>
                <a:lnTo>
                  <a:pt x="1" y="6"/>
                </a:lnTo>
                <a:lnTo>
                  <a:pt x="1" y="7"/>
                </a:lnTo>
                <a:lnTo>
                  <a:pt x="2" y="7"/>
                </a:lnTo>
                <a:lnTo>
                  <a:pt x="3" y="8"/>
                </a:lnTo>
                <a:lnTo>
                  <a:pt x="4" y="8"/>
                </a:lnTo>
                <a:lnTo>
                  <a:pt x="4" y="7"/>
                </a:lnTo>
                <a:lnTo>
                  <a:pt x="5" y="7"/>
                </a:lnTo>
                <a:lnTo>
                  <a:pt x="5" y="6"/>
                </a:lnTo>
                <a:lnTo>
                  <a:pt x="6" y="6"/>
                </a:lnTo>
                <a:lnTo>
                  <a:pt x="6" y="5"/>
                </a:lnTo>
                <a:lnTo>
                  <a:pt x="6" y="4"/>
                </a:lnTo>
                <a:lnTo>
                  <a:pt x="5" y="3"/>
                </a:lnTo>
                <a:lnTo>
                  <a:pt x="4" y="3"/>
                </a:lnTo>
                <a:lnTo>
                  <a:pt x="4" y="2"/>
                </a:lnTo>
                <a:lnTo>
                  <a:pt x="3" y="2"/>
                </a:lnTo>
                <a:lnTo>
                  <a:pt x="2" y="2"/>
                </a:lnTo>
                <a:lnTo>
                  <a:pt x="2" y="3"/>
                </a:lnTo>
                <a:lnTo>
                  <a:pt x="2" y="1"/>
                </a:lnTo>
                <a:lnTo>
                  <a:pt x="5" y="1"/>
                </a:lnTo>
                <a:lnTo>
                  <a:pt x="5" y="0"/>
                </a:lnTo>
                <a:lnTo>
                  <a:pt x="1" y="0"/>
                </a:lnTo>
                <a:lnTo>
                  <a:pt x="1" y="4"/>
                </a:lnTo>
                <a:lnTo>
                  <a:pt x="2" y="4"/>
                </a:lnTo>
                <a:lnTo>
                  <a:pt x="2" y="3"/>
                </a:lnTo>
                <a:lnTo>
                  <a:pt x="3" y="3"/>
                </a:lnTo>
                <a:lnTo>
                  <a:pt x="4" y="3"/>
                </a:lnTo>
                <a:lnTo>
                  <a:pt x="4" y="4"/>
                </a:lnTo>
                <a:lnTo>
                  <a:pt x="5" y="4"/>
                </a:lnTo>
                <a:lnTo>
                  <a:pt x="5" y="5"/>
                </a:lnTo>
                <a:lnTo>
                  <a:pt x="5" y="6"/>
                </a:lnTo>
                <a:lnTo>
                  <a:pt x="4" y="6"/>
                </a:lnTo>
                <a:lnTo>
                  <a:pt x="4" y="7"/>
                </a:lnTo>
                <a:lnTo>
                  <a:pt x="3" y="7"/>
                </a:lnTo>
                <a:lnTo>
                  <a:pt x="2" y="7"/>
                </a:lnTo>
                <a:lnTo>
                  <a:pt x="2" y="6"/>
                </a:lnTo>
                <a:lnTo>
                  <a:pt x="1" y="5"/>
                </a:lnTo>
                <a:lnTo>
                  <a:pt x="0" y="5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27" name="Freeform 2834"/>
          <p:cNvSpPr>
            <a:spLocks noEditPoints="1"/>
          </p:cNvSpPr>
          <p:nvPr/>
        </p:nvSpPr>
        <p:spPr bwMode="auto">
          <a:xfrm>
            <a:off x="3871913" y="2569840"/>
            <a:ext cx="57150" cy="76200"/>
          </a:xfrm>
          <a:custGeom>
            <a:avLst/>
            <a:gdLst>
              <a:gd name="T0" fmla="*/ 0 w 6"/>
              <a:gd name="T1" fmla="*/ 2147483647 h 8"/>
              <a:gd name="T2" fmla="*/ 2147483647 w 6"/>
              <a:gd name="T3" fmla="*/ 2147483647 h 8"/>
              <a:gd name="T4" fmla="*/ 2147483647 w 6"/>
              <a:gd name="T5" fmla="*/ 2147483647 h 8"/>
              <a:gd name="T6" fmla="*/ 2147483647 w 6"/>
              <a:gd name="T7" fmla="*/ 2147483647 h 8"/>
              <a:gd name="T8" fmla="*/ 2147483647 w 6"/>
              <a:gd name="T9" fmla="*/ 2147483647 h 8"/>
              <a:gd name="T10" fmla="*/ 2147483647 w 6"/>
              <a:gd name="T11" fmla="*/ 2147483647 h 8"/>
              <a:gd name="T12" fmla="*/ 2147483647 w 6"/>
              <a:gd name="T13" fmla="*/ 2147483647 h 8"/>
              <a:gd name="T14" fmla="*/ 2147483647 w 6"/>
              <a:gd name="T15" fmla="*/ 2147483647 h 8"/>
              <a:gd name="T16" fmla="*/ 2147483647 w 6"/>
              <a:gd name="T17" fmla="*/ 2147483647 h 8"/>
              <a:gd name="T18" fmla="*/ 2147483647 w 6"/>
              <a:gd name="T19" fmla="*/ 2147483647 h 8"/>
              <a:gd name="T20" fmla="*/ 2147483647 w 6"/>
              <a:gd name="T21" fmla="*/ 2147483647 h 8"/>
              <a:gd name="T22" fmla="*/ 2147483647 w 6"/>
              <a:gd name="T23" fmla="*/ 2147483647 h 8"/>
              <a:gd name="T24" fmla="*/ 2147483647 w 6"/>
              <a:gd name="T25" fmla="*/ 2147483647 h 8"/>
              <a:gd name="T26" fmla="*/ 2147483647 w 6"/>
              <a:gd name="T27" fmla="*/ 2147483647 h 8"/>
              <a:gd name="T28" fmla="*/ 2147483647 w 6"/>
              <a:gd name="T29" fmla="*/ 2147483647 h 8"/>
              <a:gd name="T30" fmla="*/ 2147483647 w 6"/>
              <a:gd name="T31" fmla="*/ 2147483647 h 8"/>
              <a:gd name="T32" fmla="*/ 2147483647 w 6"/>
              <a:gd name="T33" fmla="*/ 2147483647 h 8"/>
              <a:gd name="T34" fmla="*/ 2147483647 w 6"/>
              <a:gd name="T35" fmla="*/ 2147483647 h 8"/>
              <a:gd name="T36" fmla="*/ 2147483647 w 6"/>
              <a:gd name="T37" fmla="*/ 2147483647 h 8"/>
              <a:gd name="T38" fmla="*/ 2147483647 w 6"/>
              <a:gd name="T39" fmla="*/ 2147483647 h 8"/>
              <a:gd name="T40" fmla="*/ 2147483647 w 6"/>
              <a:gd name="T41" fmla="*/ 2147483647 h 8"/>
              <a:gd name="T42" fmla="*/ 2147483647 w 6"/>
              <a:gd name="T43" fmla="*/ 0 h 8"/>
              <a:gd name="T44" fmla="*/ 2147483647 w 6"/>
              <a:gd name="T45" fmla="*/ 0 h 8"/>
              <a:gd name="T46" fmla="*/ 2147483647 w 6"/>
              <a:gd name="T47" fmla="*/ 0 h 8"/>
              <a:gd name="T48" fmla="*/ 2147483647 w 6"/>
              <a:gd name="T49" fmla="*/ 0 h 8"/>
              <a:gd name="T50" fmla="*/ 2147483647 w 6"/>
              <a:gd name="T51" fmla="*/ 0 h 8"/>
              <a:gd name="T52" fmla="*/ 2147483647 w 6"/>
              <a:gd name="T53" fmla="*/ 0 h 8"/>
              <a:gd name="T54" fmla="*/ 2147483647 w 6"/>
              <a:gd name="T55" fmla="*/ 2147483647 h 8"/>
              <a:gd name="T56" fmla="*/ 2147483647 w 6"/>
              <a:gd name="T57" fmla="*/ 2147483647 h 8"/>
              <a:gd name="T58" fmla="*/ 2147483647 w 6"/>
              <a:gd name="T59" fmla="*/ 2147483647 h 8"/>
              <a:gd name="T60" fmla="*/ 2147483647 w 6"/>
              <a:gd name="T61" fmla="*/ 2147483647 h 8"/>
              <a:gd name="T62" fmla="*/ 0 w 6"/>
              <a:gd name="T63" fmla="*/ 2147483647 h 8"/>
              <a:gd name="T64" fmla="*/ 2147483647 w 6"/>
              <a:gd name="T65" fmla="*/ 2147483647 h 8"/>
              <a:gd name="T66" fmla="*/ 2147483647 w 6"/>
              <a:gd name="T67" fmla="*/ 2147483647 h 8"/>
              <a:gd name="T68" fmla="*/ 2147483647 w 6"/>
              <a:gd name="T69" fmla="*/ 2147483647 h 8"/>
              <a:gd name="T70" fmla="*/ 2147483647 w 6"/>
              <a:gd name="T71" fmla="*/ 2147483647 h 8"/>
              <a:gd name="T72" fmla="*/ 2147483647 w 6"/>
              <a:gd name="T73" fmla="*/ 2147483647 h 8"/>
              <a:gd name="T74" fmla="*/ 2147483647 w 6"/>
              <a:gd name="T75" fmla="*/ 2147483647 h 8"/>
              <a:gd name="T76" fmla="*/ 2147483647 w 6"/>
              <a:gd name="T77" fmla="*/ 2147483647 h 8"/>
              <a:gd name="T78" fmla="*/ 2147483647 w 6"/>
              <a:gd name="T79" fmla="*/ 2147483647 h 8"/>
              <a:gd name="T80" fmla="*/ 2147483647 w 6"/>
              <a:gd name="T81" fmla="*/ 2147483647 h 8"/>
              <a:gd name="T82" fmla="*/ 2147483647 w 6"/>
              <a:gd name="T83" fmla="*/ 2147483647 h 8"/>
              <a:gd name="T84" fmla="*/ 2147483647 w 6"/>
              <a:gd name="T85" fmla="*/ 2147483647 h 8"/>
              <a:gd name="T86" fmla="*/ 2147483647 w 6"/>
              <a:gd name="T87" fmla="*/ 2147483647 h 8"/>
              <a:gd name="T88" fmla="*/ 2147483647 w 6"/>
              <a:gd name="T89" fmla="*/ 2147483647 h 8"/>
              <a:gd name="T90" fmla="*/ 2147483647 w 6"/>
              <a:gd name="T91" fmla="*/ 2147483647 h 8"/>
              <a:gd name="T92" fmla="*/ 2147483647 w 6"/>
              <a:gd name="T93" fmla="*/ 2147483647 h 8"/>
              <a:gd name="T94" fmla="*/ 2147483647 w 6"/>
              <a:gd name="T95" fmla="*/ 2147483647 h 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6"/>
              <a:gd name="T145" fmla="*/ 0 h 8"/>
              <a:gd name="T146" fmla="*/ 6 w 6"/>
              <a:gd name="T147" fmla="*/ 8 h 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6" h="8">
                <a:moveTo>
                  <a:pt x="0" y="4"/>
                </a:moveTo>
                <a:lnTo>
                  <a:pt x="0" y="4"/>
                </a:lnTo>
                <a:lnTo>
                  <a:pt x="0" y="5"/>
                </a:lnTo>
                <a:lnTo>
                  <a:pt x="1" y="5"/>
                </a:lnTo>
                <a:lnTo>
                  <a:pt x="1" y="6"/>
                </a:lnTo>
                <a:lnTo>
                  <a:pt x="1" y="7"/>
                </a:lnTo>
                <a:lnTo>
                  <a:pt x="2" y="7"/>
                </a:lnTo>
                <a:lnTo>
                  <a:pt x="3" y="8"/>
                </a:lnTo>
                <a:lnTo>
                  <a:pt x="4" y="8"/>
                </a:lnTo>
                <a:lnTo>
                  <a:pt x="4" y="7"/>
                </a:lnTo>
                <a:lnTo>
                  <a:pt x="5" y="7"/>
                </a:lnTo>
                <a:lnTo>
                  <a:pt x="5" y="6"/>
                </a:lnTo>
                <a:lnTo>
                  <a:pt x="6" y="6"/>
                </a:lnTo>
                <a:lnTo>
                  <a:pt x="6" y="5"/>
                </a:lnTo>
                <a:lnTo>
                  <a:pt x="6" y="4"/>
                </a:lnTo>
                <a:lnTo>
                  <a:pt x="6" y="3"/>
                </a:lnTo>
                <a:lnTo>
                  <a:pt x="6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1"/>
                </a:lnTo>
                <a:lnTo>
                  <a:pt x="1" y="2"/>
                </a:lnTo>
                <a:lnTo>
                  <a:pt x="0" y="3"/>
                </a:lnTo>
                <a:lnTo>
                  <a:pt x="0" y="4"/>
                </a:lnTo>
                <a:close/>
                <a:moveTo>
                  <a:pt x="2" y="4"/>
                </a:moveTo>
                <a:lnTo>
                  <a:pt x="2" y="3"/>
                </a:lnTo>
                <a:lnTo>
                  <a:pt x="2" y="2"/>
                </a:lnTo>
                <a:lnTo>
                  <a:pt x="2" y="1"/>
                </a:lnTo>
                <a:lnTo>
                  <a:pt x="3" y="1"/>
                </a:lnTo>
                <a:lnTo>
                  <a:pt x="4" y="1"/>
                </a:lnTo>
                <a:lnTo>
                  <a:pt x="4" y="2"/>
                </a:lnTo>
                <a:lnTo>
                  <a:pt x="5" y="2"/>
                </a:lnTo>
                <a:lnTo>
                  <a:pt x="5" y="3"/>
                </a:lnTo>
                <a:lnTo>
                  <a:pt x="5" y="4"/>
                </a:lnTo>
                <a:lnTo>
                  <a:pt x="5" y="5"/>
                </a:lnTo>
                <a:lnTo>
                  <a:pt x="4" y="5"/>
                </a:lnTo>
                <a:lnTo>
                  <a:pt x="4" y="6"/>
                </a:lnTo>
                <a:lnTo>
                  <a:pt x="4" y="7"/>
                </a:lnTo>
                <a:lnTo>
                  <a:pt x="3" y="7"/>
                </a:lnTo>
                <a:lnTo>
                  <a:pt x="2" y="7"/>
                </a:lnTo>
                <a:lnTo>
                  <a:pt x="2" y="6"/>
                </a:lnTo>
                <a:lnTo>
                  <a:pt x="2" y="5"/>
                </a:lnTo>
                <a:lnTo>
                  <a:pt x="2" y="4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28" name="Freeform 2835"/>
          <p:cNvSpPr>
            <a:spLocks noEditPoints="1"/>
          </p:cNvSpPr>
          <p:nvPr/>
        </p:nvSpPr>
        <p:spPr bwMode="auto">
          <a:xfrm>
            <a:off x="3929063" y="2569840"/>
            <a:ext cx="57150" cy="76200"/>
          </a:xfrm>
          <a:custGeom>
            <a:avLst/>
            <a:gdLst>
              <a:gd name="T0" fmla="*/ 0 w 6"/>
              <a:gd name="T1" fmla="*/ 2147483647 h 8"/>
              <a:gd name="T2" fmla="*/ 0 w 6"/>
              <a:gd name="T3" fmla="*/ 2147483647 h 8"/>
              <a:gd name="T4" fmla="*/ 2147483647 w 6"/>
              <a:gd name="T5" fmla="*/ 2147483647 h 8"/>
              <a:gd name="T6" fmla="*/ 2147483647 w 6"/>
              <a:gd name="T7" fmla="*/ 2147483647 h 8"/>
              <a:gd name="T8" fmla="*/ 2147483647 w 6"/>
              <a:gd name="T9" fmla="*/ 2147483647 h 8"/>
              <a:gd name="T10" fmla="*/ 2147483647 w 6"/>
              <a:gd name="T11" fmla="*/ 2147483647 h 8"/>
              <a:gd name="T12" fmla="*/ 2147483647 w 6"/>
              <a:gd name="T13" fmla="*/ 2147483647 h 8"/>
              <a:gd name="T14" fmla="*/ 2147483647 w 6"/>
              <a:gd name="T15" fmla="*/ 2147483647 h 8"/>
              <a:gd name="T16" fmla="*/ 2147483647 w 6"/>
              <a:gd name="T17" fmla="*/ 2147483647 h 8"/>
              <a:gd name="T18" fmla="*/ 2147483647 w 6"/>
              <a:gd name="T19" fmla="*/ 2147483647 h 8"/>
              <a:gd name="T20" fmla="*/ 2147483647 w 6"/>
              <a:gd name="T21" fmla="*/ 2147483647 h 8"/>
              <a:gd name="T22" fmla="*/ 2147483647 w 6"/>
              <a:gd name="T23" fmla="*/ 2147483647 h 8"/>
              <a:gd name="T24" fmla="*/ 2147483647 w 6"/>
              <a:gd name="T25" fmla="*/ 2147483647 h 8"/>
              <a:gd name="T26" fmla="*/ 2147483647 w 6"/>
              <a:gd name="T27" fmla="*/ 2147483647 h 8"/>
              <a:gd name="T28" fmla="*/ 2147483647 w 6"/>
              <a:gd name="T29" fmla="*/ 2147483647 h 8"/>
              <a:gd name="T30" fmla="*/ 2147483647 w 6"/>
              <a:gd name="T31" fmla="*/ 2147483647 h 8"/>
              <a:gd name="T32" fmla="*/ 2147483647 w 6"/>
              <a:gd name="T33" fmla="*/ 2147483647 h 8"/>
              <a:gd name="T34" fmla="*/ 2147483647 w 6"/>
              <a:gd name="T35" fmla="*/ 2147483647 h 8"/>
              <a:gd name="T36" fmla="*/ 2147483647 w 6"/>
              <a:gd name="T37" fmla="*/ 2147483647 h 8"/>
              <a:gd name="T38" fmla="*/ 2147483647 w 6"/>
              <a:gd name="T39" fmla="*/ 2147483647 h 8"/>
              <a:gd name="T40" fmla="*/ 2147483647 w 6"/>
              <a:gd name="T41" fmla="*/ 2147483647 h 8"/>
              <a:gd name="T42" fmla="*/ 2147483647 w 6"/>
              <a:gd name="T43" fmla="*/ 0 h 8"/>
              <a:gd name="T44" fmla="*/ 2147483647 w 6"/>
              <a:gd name="T45" fmla="*/ 0 h 8"/>
              <a:gd name="T46" fmla="*/ 2147483647 w 6"/>
              <a:gd name="T47" fmla="*/ 0 h 8"/>
              <a:gd name="T48" fmla="*/ 2147483647 w 6"/>
              <a:gd name="T49" fmla="*/ 0 h 8"/>
              <a:gd name="T50" fmla="*/ 2147483647 w 6"/>
              <a:gd name="T51" fmla="*/ 0 h 8"/>
              <a:gd name="T52" fmla="*/ 2147483647 w 6"/>
              <a:gd name="T53" fmla="*/ 0 h 8"/>
              <a:gd name="T54" fmla="*/ 2147483647 w 6"/>
              <a:gd name="T55" fmla="*/ 2147483647 h 8"/>
              <a:gd name="T56" fmla="*/ 2147483647 w 6"/>
              <a:gd name="T57" fmla="*/ 2147483647 h 8"/>
              <a:gd name="T58" fmla="*/ 2147483647 w 6"/>
              <a:gd name="T59" fmla="*/ 2147483647 h 8"/>
              <a:gd name="T60" fmla="*/ 0 w 6"/>
              <a:gd name="T61" fmla="*/ 2147483647 h 8"/>
              <a:gd name="T62" fmla="*/ 0 w 6"/>
              <a:gd name="T63" fmla="*/ 2147483647 h 8"/>
              <a:gd name="T64" fmla="*/ 2147483647 w 6"/>
              <a:gd name="T65" fmla="*/ 2147483647 h 8"/>
              <a:gd name="T66" fmla="*/ 2147483647 w 6"/>
              <a:gd name="T67" fmla="*/ 2147483647 h 8"/>
              <a:gd name="T68" fmla="*/ 2147483647 w 6"/>
              <a:gd name="T69" fmla="*/ 2147483647 h 8"/>
              <a:gd name="T70" fmla="*/ 2147483647 w 6"/>
              <a:gd name="T71" fmla="*/ 2147483647 h 8"/>
              <a:gd name="T72" fmla="*/ 2147483647 w 6"/>
              <a:gd name="T73" fmla="*/ 2147483647 h 8"/>
              <a:gd name="T74" fmla="*/ 2147483647 w 6"/>
              <a:gd name="T75" fmla="*/ 2147483647 h 8"/>
              <a:gd name="T76" fmla="*/ 2147483647 w 6"/>
              <a:gd name="T77" fmla="*/ 2147483647 h 8"/>
              <a:gd name="T78" fmla="*/ 2147483647 w 6"/>
              <a:gd name="T79" fmla="*/ 2147483647 h 8"/>
              <a:gd name="T80" fmla="*/ 2147483647 w 6"/>
              <a:gd name="T81" fmla="*/ 2147483647 h 8"/>
              <a:gd name="T82" fmla="*/ 2147483647 w 6"/>
              <a:gd name="T83" fmla="*/ 2147483647 h 8"/>
              <a:gd name="T84" fmla="*/ 2147483647 w 6"/>
              <a:gd name="T85" fmla="*/ 2147483647 h 8"/>
              <a:gd name="T86" fmla="*/ 2147483647 w 6"/>
              <a:gd name="T87" fmla="*/ 2147483647 h 8"/>
              <a:gd name="T88" fmla="*/ 2147483647 w 6"/>
              <a:gd name="T89" fmla="*/ 2147483647 h 8"/>
              <a:gd name="T90" fmla="*/ 2147483647 w 6"/>
              <a:gd name="T91" fmla="*/ 2147483647 h 8"/>
              <a:gd name="T92" fmla="*/ 2147483647 w 6"/>
              <a:gd name="T93" fmla="*/ 2147483647 h 8"/>
              <a:gd name="T94" fmla="*/ 2147483647 w 6"/>
              <a:gd name="T95" fmla="*/ 2147483647 h 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6"/>
              <a:gd name="T145" fmla="*/ 0 h 8"/>
              <a:gd name="T146" fmla="*/ 6 w 6"/>
              <a:gd name="T147" fmla="*/ 8 h 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6" h="8">
                <a:moveTo>
                  <a:pt x="0" y="4"/>
                </a:moveTo>
                <a:lnTo>
                  <a:pt x="0" y="4"/>
                </a:lnTo>
                <a:lnTo>
                  <a:pt x="0" y="5"/>
                </a:lnTo>
                <a:lnTo>
                  <a:pt x="1" y="5"/>
                </a:lnTo>
                <a:lnTo>
                  <a:pt x="1" y="6"/>
                </a:lnTo>
                <a:lnTo>
                  <a:pt x="1" y="7"/>
                </a:lnTo>
                <a:lnTo>
                  <a:pt x="2" y="7"/>
                </a:lnTo>
                <a:lnTo>
                  <a:pt x="2" y="8"/>
                </a:lnTo>
                <a:lnTo>
                  <a:pt x="3" y="8"/>
                </a:lnTo>
                <a:lnTo>
                  <a:pt x="4" y="8"/>
                </a:lnTo>
                <a:lnTo>
                  <a:pt x="4" y="7"/>
                </a:lnTo>
                <a:lnTo>
                  <a:pt x="5" y="7"/>
                </a:lnTo>
                <a:lnTo>
                  <a:pt x="5" y="6"/>
                </a:lnTo>
                <a:lnTo>
                  <a:pt x="6" y="5"/>
                </a:lnTo>
                <a:lnTo>
                  <a:pt x="6" y="4"/>
                </a:lnTo>
                <a:lnTo>
                  <a:pt x="6" y="3"/>
                </a:lnTo>
                <a:lnTo>
                  <a:pt x="6" y="2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1" y="2"/>
                </a:lnTo>
                <a:lnTo>
                  <a:pt x="0" y="2"/>
                </a:lnTo>
                <a:lnTo>
                  <a:pt x="0" y="3"/>
                </a:lnTo>
                <a:lnTo>
                  <a:pt x="0" y="4"/>
                </a:lnTo>
                <a:close/>
                <a:moveTo>
                  <a:pt x="1" y="4"/>
                </a:moveTo>
                <a:lnTo>
                  <a:pt x="1" y="3"/>
                </a:lnTo>
                <a:lnTo>
                  <a:pt x="2" y="2"/>
                </a:lnTo>
                <a:lnTo>
                  <a:pt x="2" y="1"/>
                </a:lnTo>
                <a:lnTo>
                  <a:pt x="3" y="1"/>
                </a:lnTo>
                <a:lnTo>
                  <a:pt x="4" y="1"/>
                </a:lnTo>
                <a:lnTo>
                  <a:pt x="4" y="2"/>
                </a:lnTo>
                <a:lnTo>
                  <a:pt x="5" y="2"/>
                </a:lnTo>
                <a:lnTo>
                  <a:pt x="5" y="3"/>
                </a:lnTo>
                <a:lnTo>
                  <a:pt x="5" y="4"/>
                </a:lnTo>
                <a:lnTo>
                  <a:pt x="5" y="5"/>
                </a:lnTo>
                <a:lnTo>
                  <a:pt x="4" y="5"/>
                </a:lnTo>
                <a:lnTo>
                  <a:pt x="4" y="6"/>
                </a:lnTo>
                <a:lnTo>
                  <a:pt x="4" y="7"/>
                </a:lnTo>
                <a:lnTo>
                  <a:pt x="3" y="7"/>
                </a:lnTo>
                <a:lnTo>
                  <a:pt x="2" y="7"/>
                </a:lnTo>
                <a:lnTo>
                  <a:pt x="2" y="6"/>
                </a:lnTo>
                <a:lnTo>
                  <a:pt x="2" y="5"/>
                </a:lnTo>
                <a:lnTo>
                  <a:pt x="1" y="4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29" name="Freeform 2836"/>
          <p:cNvSpPr>
            <a:spLocks noEditPoints="1"/>
          </p:cNvSpPr>
          <p:nvPr/>
        </p:nvSpPr>
        <p:spPr bwMode="auto">
          <a:xfrm>
            <a:off x="3986213" y="2569840"/>
            <a:ext cx="57150" cy="76200"/>
          </a:xfrm>
          <a:custGeom>
            <a:avLst/>
            <a:gdLst>
              <a:gd name="T0" fmla="*/ 0 w 6"/>
              <a:gd name="T1" fmla="*/ 2147483647 h 8"/>
              <a:gd name="T2" fmla="*/ 2147483647 w 6"/>
              <a:gd name="T3" fmla="*/ 2147483647 h 8"/>
              <a:gd name="T4" fmla="*/ 2147483647 w 6"/>
              <a:gd name="T5" fmla="*/ 2147483647 h 8"/>
              <a:gd name="T6" fmla="*/ 2147483647 w 6"/>
              <a:gd name="T7" fmla="*/ 2147483647 h 8"/>
              <a:gd name="T8" fmla="*/ 2147483647 w 6"/>
              <a:gd name="T9" fmla="*/ 2147483647 h 8"/>
              <a:gd name="T10" fmla="*/ 2147483647 w 6"/>
              <a:gd name="T11" fmla="*/ 2147483647 h 8"/>
              <a:gd name="T12" fmla="*/ 2147483647 w 6"/>
              <a:gd name="T13" fmla="*/ 2147483647 h 8"/>
              <a:gd name="T14" fmla="*/ 2147483647 w 6"/>
              <a:gd name="T15" fmla="*/ 2147483647 h 8"/>
              <a:gd name="T16" fmla="*/ 2147483647 w 6"/>
              <a:gd name="T17" fmla="*/ 2147483647 h 8"/>
              <a:gd name="T18" fmla="*/ 2147483647 w 6"/>
              <a:gd name="T19" fmla="*/ 2147483647 h 8"/>
              <a:gd name="T20" fmla="*/ 2147483647 w 6"/>
              <a:gd name="T21" fmla="*/ 2147483647 h 8"/>
              <a:gd name="T22" fmla="*/ 2147483647 w 6"/>
              <a:gd name="T23" fmla="*/ 2147483647 h 8"/>
              <a:gd name="T24" fmla="*/ 2147483647 w 6"/>
              <a:gd name="T25" fmla="*/ 2147483647 h 8"/>
              <a:gd name="T26" fmla="*/ 2147483647 w 6"/>
              <a:gd name="T27" fmla="*/ 2147483647 h 8"/>
              <a:gd name="T28" fmla="*/ 2147483647 w 6"/>
              <a:gd name="T29" fmla="*/ 2147483647 h 8"/>
              <a:gd name="T30" fmla="*/ 2147483647 w 6"/>
              <a:gd name="T31" fmla="*/ 2147483647 h 8"/>
              <a:gd name="T32" fmla="*/ 2147483647 w 6"/>
              <a:gd name="T33" fmla="*/ 2147483647 h 8"/>
              <a:gd name="T34" fmla="*/ 2147483647 w 6"/>
              <a:gd name="T35" fmla="*/ 2147483647 h 8"/>
              <a:gd name="T36" fmla="*/ 2147483647 w 6"/>
              <a:gd name="T37" fmla="*/ 2147483647 h 8"/>
              <a:gd name="T38" fmla="*/ 2147483647 w 6"/>
              <a:gd name="T39" fmla="*/ 2147483647 h 8"/>
              <a:gd name="T40" fmla="*/ 2147483647 w 6"/>
              <a:gd name="T41" fmla="*/ 2147483647 h 8"/>
              <a:gd name="T42" fmla="*/ 2147483647 w 6"/>
              <a:gd name="T43" fmla="*/ 0 h 8"/>
              <a:gd name="T44" fmla="*/ 2147483647 w 6"/>
              <a:gd name="T45" fmla="*/ 0 h 8"/>
              <a:gd name="T46" fmla="*/ 2147483647 w 6"/>
              <a:gd name="T47" fmla="*/ 0 h 8"/>
              <a:gd name="T48" fmla="*/ 2147483647 w 6"/>
              <a:gd name="T49" fmla="*/ 0 h 8"/>
              <a:gd name="T50" fmla="*/ 2147483647 w 6"/>
              <a:gd name="T51" fmla="*/ 0 h 8"/>
              <a:gd name="T52" fmla="*/ 2147483647 w 6"/>
              <a:gd name="T53" fmla="*/ 0 h 8"/>
              <a:gd name="T54" fmla="*/ 2147483647 w 6"/>
              <a:gd name="T55" fmla="*/ 2147483647 h 8"/>
              <a:gd name="T56" fmla="*/ 2147483647 w 6"/>
              <a:gd name="T57" fmla="*/ 2147483647 h 8"/>
              <a:gd name="T58" fmla="*/ 2147483647 w 6"/>
              <a:gd name="T59" fmla="*/ 2147483647 h 8"/>
              <a:gd name="T60" fmla="*/ 2147483647 w 6"/>
              <a:gd name="T61" fmla="*/ 2147483647 h 8"/>
              <a:gd name="T62" fmla="*/ 0 w 6"/>
              <a:gd name="T63" fmla="*/ 2147483647 h 8"/>
              <a:gd name="T64" fmla="*/ 2147483647 w 6"/>
              <a:gd name="T65" fmla="*/ 2147483647 h 8"/>
              <a:gd name="T66" fmla="*/ 2147483647 w 6"/>
              <a:gd name="T67" fmla="*/ 2147483647 h 8"/>
              <a:gd name="T68" fmla="*/ 2147483647 w 6"/>
              <a:gd name="T69" fmla="*/ 2147483647 h 8"/>
              <a:gd name="T70" fmla="*/ 2147483647 w 6"/>
              <a:gd name="T71" fmla="*/ 2147483647 h 8"/>
              <a:gd name="T72" fmla="*/ 2147483647 w 6"/>
              <a:gd name="T73" fmla="*/ 2147483647 h 8"/>
              <a:gd name="T74" fmla="*/ 2147483647 w 6"/>
              <a:gd name="T75" fmla="*/ 2147483647 h 8"/>
              <a:gd name="T76" fmla="*/ 2147483647 w 6"/>
              <a:gd name="T77" fmla="*/ 2147483647 h 8"/>
              <a:gd name="T78" fmla="*/ 2147483647 w 6"/>
              <a:gd name="T79" fmla="*/ 2147483647 h 8"/>
              <a:gd name="T80" fmla="*/ 2147483647 w 6"/>
              <a:gd name="T81" fmla="*/ 2147483647 h 8"/>
              <a:gd name="T82" fmla="*/ 2147483647 w 6"/>
              <a:gd name="T83" fmla="*/ 2147483647 h 8"/>
              <a:gd name="T84" fmla="*/ 2147483647 w 6"/>
              <a:gd name="T85" fmla="*/ 2147483647 h 8"/>
              <a:gd name="T86" fmla="*/ 2147483647 w 6"/>
              <a:gd name="T87" fmla="*/ 2147483647 h 8"/>
              <a:gd name="T88" fmla="*/ 2147483647 w 6"/>
              <a:gd name="T89" fmla="*/ 2147483647 h 8"/>
              <a:gd name="T90" fmla="*/ 2147483647 w 6"/>
              <a:gd name="T91" fmla="*/ 2147483647 h 8"/>
              <a:gd name="T92" fmla="*/ 2147483647 w 6"/>
              <a:gd name="T93" fmla="*/ 2147483647 h 8"/>
              <a:gd name="T94" fmla="*/ 2147483647 w 6"/>
              <a:gd name="T95" fmla="*/ 2147483647 h 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6"/>
              <a:gd name="T145" fmla="*/ 0 h 8"/>
              <a:gd name="T146" fmla="*/ 6 w 6"/>
              <a:gd name="T147" fmla="*/ 8 h 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6" h="8">
                <a:moveTo>
                  <a:pt x="0" y="4"/>
                </a:moveTo>
                <a:lnTo>
                  <a:pt x="0" y="4"/>
                </a:lnTo>
                <a:lnTo>
                  <a:pt x="0" y="5"/>
                </a:lnTo>
                <a:lnTo>
                  <a:pt x="1" y="5"/>
                </a:lnTo>
                <a:lnTo>
                  <a:pt x="1" y="6"/>
                </a:lnTo>
                <a:lnTo>
                  <a:pt x="1" y="7"/>
                </a:lnTo>
                <a:lnTo>
                  <a:pt x="2" y="7"/>
                </a:lnTo>
                <a:lnTo>
                  <a:pt x="2" y="8"/>
                </a:lnTo>
                <a:lnTo>
                  <a:pt x="3" y="8"/>
                </a:lnTo>
                <a:lnTo>
                  <a:pt x="4" y="8"/>
                </a:lnTo>
                <a:lnTo>
                  <a:pt x="4" y="7"/>
                </a:lnTo>
                <a:lnTo>
                  <a:pt x="5" y="7"/>
                </a:lnTo>
                <a:lnTo>
                  <a:pt x="5" y="6"/>
                </a:lnTo>
                <a:lnTo>
                  <a:pt x="6" y="5"/>
                </a:lnTo>
                <a:lnTo>
                  <a:pt x="6" y="4"/>
                </a:lnTo>
                <a:lnTo>
                  <a:pt x="6" y="3"/>
                </a:lnTo>
                <a:lnTo>
                  <a:pt x="6" y="2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1" y="2"/>
                </a:lnTo>
                <a:lnTo>
                  <a:pt x="0" y="3"/>
                </a:lnTo>
                <a:lnTo>
                  <a:pt x="0" y="4"/>
                </a:lnTo>
                <a:close/>
                <a:moveTo>
                  <a:pt x="1" y="4"/>
                </a:moveTo>
                <a:lnTo>
                  <a:pt x="1" y="3"/>
                </a:lnTo>
                <a:lnTo>
                  <a:pt x="1" y="2"/>
                </a:lnTo>
                <a:lnTo>
                  <a:pt x="2" y="2"/>
                </a:lnTo>
                <a:lnTo>
                  <a:pt x="2" y="1"/>
                </a:lnTo>
                <a:lnTo>
                  <a:pt x="3" y="1"/>
                </a:lnTo>
                <a:lnTo>
                  <a:pt x="4" y="1"/>
                </a:lnTo>
                <a:lnTo>
                  <a:pt x="4" y="2"/>
                </a:lnTo>
                <a:lnTo>
                  <a:pt x="5" y="3"/>
                </a:lnTo>
                <a:lnTo>
                  <a:pt x="5" y="4"/>
                </a:lnTo>
                <a:lnTo>
                  <a:pt x="4" y="5"/>
                </a:lnTo>
                <a:lnTo>
                  <a:pt x="4" y="6"/>
                </a:lnTo>
                <a:lnTo>
                  <a:pt x="4" y="7"/>
                </a:lnTo>
                <a:lnTo>
                  <a:pt x="3" y="7"/>
                </a:lnTo>
                <a:lnTo>
                  <a:pt x="2" y="7"/>
                </a:lnTo>
                <a:lnTo>
                  <a:pt x="2" y="6"/>
                </a:lnTo>
                <a:lnTo>
                  <a:pt x="2" y="5"/>
                </a:lnTo>
                <a:lnTo>
                  <a:pt x="1" y="5"/>
                </a:lnTo>
                <a:lnTo>
                  <a:pt x="1" y="4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30" name="Freeform 2837"/>
          <p:cNvSpPr>
            <a:spLocks noEditPoints="1"/>
          </p:cNvSpPr>
          <p:nvPr/>
        </p:nvSpPr>
        <p:spPr bwMode="auto">
          <a:xfrm>
            <a:off x="3814763" y="2417440"/>
            <a:ext cx="57150" cy="76200"/>
          </a:xfrm>
          <a:custGeom>
            <a:avLst/>
            <a:gdLst>
              <a:gd name="T0" fmla="*/ 2147483647 w 6"/>
              <a:gd name="T1" fmla="*/ 2147483647 h 8"/>
              <a:gd name="T2" fmla="*/ 2147483647 w 6"/>
              <a:gd name="T3" fmla="*/ 2147483647 h 8"/>
              <a:gd name="T4" fmla="*/ 2147483647 w 6"/>
              <a:gd name="T5" fmla="*/ 0 h 8"/>
              <a:gd name="T6" fmla="*/ 2147483647 w 6"/>
              <a:gd name="T7" fmla="*/ 0 h 8"/>
              <a:gd name="T8" fmla="*/ 2147483647 w 6"/>
              <a:gd name="T9" fmla="*/ 0 h 8"/>
              <a:gd name="T10" fmla="*/ 2147483647 w 6"/>
              <a:gd name="T11" fmla="*/ 0 h 8"/>
              <a:gd name="T12" fmla="*/ 2147483647 w 6"/>
              <a:gd name="T13" fmla="*/ 0 h 8"/>
              <a:gd name="T14" fmla="*/ 2147483647 w 6"/>
              <a:gd name="T15" fmla="*/ 2147483647 h 8"/>
              <a:gd name="T16" fmla="*/ 2147483647 w 6"/>
              <a:gd name="T17" fmla="*/ 2147483647 h 8"/>
              <a:gd name="T18" fmla="*/ 2147483647 w 6"/>
              <a:gd name="T19" fmla="*/ 2147483647 h 8"/>
              <a:gd name="T20" fmla="*/ 2147483647 w 6"/>
              <a:gd name="T21" fmla="*/ 2147483647 h 8"/>
              <a:gd name="T22" fmla="*/ 0 w 6"/>
              <a:gd name="T23" fmla="*/ 2147483647 h 8"/>
              <a:gd name="T24" fmla="*/ 0 w 6"/>
              <a:gd name="T25" fmla="*/ 2147483647 h 8"/>
              <a:gd name="T26" fmla="*/ 2147483647 w 6"/>
              <a:gd name="T27" fmla="*/ 2147483647 h 8"/>
              <a:gd name="T28" fmla="*/ 2147483647 w 6"/>
              <a:gd name="T29" fmla="*/ 2147483647 h 8"/>
              <a:gd name="T30" fmla="*/ 2147483647 w 6"/>
              <a:gd name="T31" fmla="*/ 2147483647 h 8"/>
              <a:gd name="T32" fmla="*/ 2147483647 w 6"/>
              <a:gd name="T33" fmla="*/ 2147483647 h 8"/>
              <a:gd name="T34" fmla="*/ 2147483647 w 6"/>
              <a:gd name="T35" fmla="*/ 2147483647 h 8"/>
              <a:gd name="T36" fmla="*/ 2147483647 w 6"/>
              <a:gd name="T37" fmla="*/ 2147483647 h 8"/>
              <a:gd name="T38" fmla="*/ 2147483647 w 6"/>
              <a:gd name="T39" fmla="*/ 2147483647 h 8"/>
              <a:gd name="T40" fmla="*/ 2147483647 w 6"/>
              <a:gd name="T41" fmla="*/ 2147483647 h 8"/>
              <a:gd name="T42" fmla="*/ 2147483647 w 6"/>
              <a:gd name="T43" fmla="*/ 2147483647 h 8"/>
              <a:gd name="T44" fmla="*/ 2147483647 w 6"/>
              <a:gd name="T45" fmla="*/ 2147483647 h 8"/>
              <a:gd name="T46" fmla="*/ 2147483647 w 6"/>
              <a:gd name="T47" fmla="*/ 2147483647 h 8"/>
              <a:gd name="T48" fmla="*/ 2147483647 w 6"/>
              <a:gd name="T49" fmla="*/ 2147483647 h 8"/>
              <a:gd name="T50" fmla="*/ 2147483647 w 6"/>
              <a:gd name="T51" fmla="*/ 2147483647 h 8"/>
              <a:gd name="T52" fmla="*/ 2147483647 w 6"/>
              <a:gd name="T53" fmla="*/ 2147483647 h 8"/>
              <a:gd name="T54" fmla="*/ 2147483647 w 6"/>
              <a:gd name="T55" fmla="*/ 2147483647 h 8"/>
              <a:gd name="T56" fmla="*/ 2147483647 w 6"/>
              <a:gd name="T57" fmla="*/ 2147483647 h 8"/>
              <a:gd name="T58" fmla="*/ 2147483647 w 6"/>
              <a:gd name="T59" fmla="*/ 2147483647 h 8"/>
              <a:gd name="T60" fmla="*/ 2147483647 w 6"/>
              <a:gd name="T61" fmla="*/ 2147483647 h 8"/>
              <a:gd name="T62" fmla="*/ 2147483647 w 6"/>
              <a:gd name="T63" fmla="*/ 2147483647 h 8"/>
              <a:gd name="T64" fmla="*/ 2147483647 w 6"/>
              <a:gd name="T65" fmla="*/ 2147483647 h 8"/>
              <a:gd name="T66" fmla="*/ 2147483647 w 6"/>
              <a:gd name="T67" fmla="*/ 2147483647 h 8"/>
              <a:gd name="T68" fmla="*/ 2147483647 w 6"/>
              <a:gd name="T69" fmla="*/ 2147483647 h 8"/>
              <a:gd name="T70" fmla="*/ 2147483647 w 6"/>
              <a:gd name="T71" fmla="*/ 2147483647 h 8"/>
              <a:gd name="T72" fmla="*/ 2147483647 w 6"/>
              <a:gd name="T73" fmla="*/ 2147483647 h 8"/>
              <a:gd name="T74" fmla="*/ 2147483647 w 6"/>
              <a:gd name="T75" fmla="*/ 2147483647 h 8"/>
              <a:gd name="T76" fmla="*/ 2147483647 w 6"/>
              <a:gd name="T77" fmla="*/ 2147483647 h 8"/>
              <a:gd name="T78" fmla="*/ 2147483647 w 6"/>
              <a:gd name="T79" fmla="*/ 2147483647 h 8"/>
              <a:gd name="T80" fmla="*/ 2147483647 w 6"/>
              <a:gd name="T81" fmla="*/ 2147483647 h 8"/>
              <a:gd name="T82" fmla="*/ 2147483647 w 6"/>
              <a:gd name="T83" fmla="*/ 2147483647 h 8"/>
              <a:gd name="T84" fmla="*/ 2147483647 w 6"/>
              <a:gd name="T85" fmla="*/ 2147483647 h 8"/>
              <a:gd name="T86" fmla="*/ 2147483647 w 6"/>
              <a:gd name="T87" fmla="*/ 2147483647 h 8"/>
              <a:gd name="T88" fmla="*/ 2147483647 w 6"/>
              <a:gd name="T89" fmla="*/ 2147483647 h 8"/>
              <a:gd name="T90" fmla="*/ 2147483647 w 6"/>
              <a:gd name="T91" fmla="*/ 2147483647 h 8"/>
              <a:gd name="T92" fmla="*/ 2147483647 w 6"/>
              <a:gd name="T93" fmla="*/ 2147483647 h 8"/>
              <a:gd name="T94" fmla="*/ 2147483647 w 6"/>
              <a:gd name="T95" fmla="*/ 2147483647 h 8"/>
              <a:gd name="T96" fmla="*/ 2147483647 w 6"/>
              <a:gd name="T97" fmla="*/ 2147483647 h 8"/>
              <a:gd name="T98" fmla="*/ 2147483647 w 6"/>
              <a:gd name="T99" fmla="*/ 2147483647 h 8"/>
              <a:gd name="T100" fmla="*/ 2147483647 w 6"/>
              <a:gd name="T101" fmla="*/ 2147483647 h 8"/>
              <a:gd name="T102" fmla="*/ 2147483647 w 6"/>
              <a:gd name="T103" fmla="*/ 2147483647 h 8"/>
              <a:gd name="T104" fmla="*/ 2147483647 w 6"/>
              <a:gd name="T105" fmla="*/ 2147483647 h 8"/>
              <a:gd name="T106" fmla="*/ 2147483647 w 6"/>
              <a:gd name="T107" fmla="*/ 2147483647 h 8"/>
              <a:gd name="T108" fmla="*/ 2147483647 w 6"/>
              <a:gd name="T109" fmla="*/ 2147483647 h 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6"/>
              <a:gd name="T166" fmla="*/ 0 h 8"/>
              <a:gd name="T167" fmla="*/ 6 w 6"/>
              <a:gd name="T168" fmla="*/ 8 h 8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6" h="8">
                <a:moveTo>
                  <a:pt x="6" y="2"/>
                </a:moveTo>
                <a:lnTo>
                  <a:pt x="6" y="2"/>
                </a:lnTo>
                <a:lnTo>
                  <a:pt x="6" y="1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2" y="1"/>
                </a:lnTo>
                <a:lnTo>
                  <a:pt x="1" y="1"/>
                </a:lnTo>
                <a:lnTo>
                  <a:pt x="1" y="2"/>
                </a:lnTo>
                <a:lnTo>
                  <a:pt x="1" y="3"/>
                </a:lnTo>
                <a:lnTo>
                  <a:pt x="0" y="4"/>
                </a:lnTo>
                <a:lnTo>
                  <a:pt x="0" y="5"/>
                </a:lnTo>
                <a:lnTo>
                  <a:pt x="1" y="5"/>
                </a:lnTo>
                <a:lnTo>
                  <a:pt x="1" y="6"/>
                </a:lnTo>
                <a:lnTo>
                  <a:pt x="1" y="7"/>
                </a:lnTo>
                <a:lnTo>
                  <a:pt x="2" y="7"/>
                </a:lnTo>
                <a:lnTo>
                  <a:pt x="2" y="8"/>
                </a:lnTo>
                <a:lnTo>
                  <a:pt x="3" y="8"/>
                </a:lnTo>
                <a:lnTo>
                  <a:pt x="4" y="8"/>
                </a:lnTo>
                <a:lnTo>
                  <a:pt x="5" y="7"/>
                </a:lnTo>
                <a:lnTo>
                  <a:pt x="6" y="6"/>
                </a:lnTo>
                <a:lnTo>
                  <a:pt x="6" y="5"/>
                </a:lnTo>
                <a:lnTo>
                  <a:pt x="6" y="4"/>
                </a:lnTo>
                <a:lnTo>
                  <a:pt x="5" y="3"/>
                </a:lnTo>
                <a:lnTo>
                  <a:pt x="4" y="3"/>
                </a:lnTo>
                <a:lnTo>
                  <a:pt x="3" y="3"/>
                </a:lnTo>
                <a:lnTo>
                  <a:pt x="2" y="3"/>
                </a:lnTo>
                <a:lnTo>
                  <a:pt x="2" y="4"/>
                </a:lnTo>
                <a:lnTo>
                  <a:pt x="2" y="3"/>
                </a:lnTo>
                <a:lnTo>
                  <a:pt x="2" y="2"/>
                </a:lnTo>
                <a:lnTo>
                  <a:pt x="2" y="1"/>
                </a:lnTo>
                <a:lnTo>
                  <a:pt x="3" y="1"/>
                </a:lnTo>
                <a:lnTo>
                  <a:pt x="4" y="1"/>
                </a:lnTo>
                <a:lnTo>
                  <a:pt x="5" y="1"/>
                </a:lnTo>
                <a:lnTo>
                  <a:pt x="5" y="2"/>
                </a:lnTo>
                <a:lnTo>
                  <a:pt x="6" y="2"/>
                </a:lnTo>
                <a:close/>
                <a:moveTo>
                  <a:pt x="5" y="5"/>
                </a:moveTo>
                <a:lnTo>
                  <a:pt x="5" y="6"/>
                </a:lnTo>
                <a:lnTo>
                  <a:pt x="4" y="7"/>
                </a:lnTo>
                <a:lnTo>
                  <a:pt x="3" y="7"/>
                </a:lnTo>
                <a:lnTo>
                  <a:pt x="2" y="7"/>
                </a:lnTo>
                <a:lnTo>
                  <a:pt x="2" y="6"/>
                </a:lnTo>
                <a:lnTo>
                  <a:pt x="2" y="5"/>
                </a:lnTo>
                <a:lnTo>
                  <a:pt x="2" y="4"/>
                </a:lnTo>
                <a:lnTo>
                  <a:pt x="3" y="4"/>
                </a:lnTo>
                <a:lnTo>
                  <a:pt x="4" y="4"/>
                </a:lnTo>
                <a:lnTo>
                  <a:pt x="5" y="4"/>
                </a:lnTo>
                <a:lnTo>
                  <a:pt x="5" y="5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31" name="Freeform 2838"/>
          <p:cNvSpPr>
            <a:spLocks noEditPoints="1"/>
          </p:cNvSpPr>
          <p:nvPr/>
        </p:nvSpPr>
        <p:spPr bwMode="auto">
          <a:xfrm>
            <a:off x="3871913" y="2417440"/>
            <a:ext cx="57150" cy="76200"/>
          </a:xfrm>
          <a:custGeom>
            <a:avLst/>
            <a:gdLst>
              <a:gd name="T0" fmla="*/ 0 w 6"/>
              <a:gd name="T1" fmla="*/ 2147483647 h 8"/>
              <a:gd name="T2" fmla="*/ 2147483647 w 6"/>
              <a:gd name="T3" fmla="*/ 2147483647 h 8"/>
              <a:gd name="T4" fmla="*/ 2147483647 w 6"/>
              <a:gd name="T5" fmla="*/ 2147483647 h 8"/>
              <a:gd name="T6" fmla="*/ 2147483647 w 6"/>
              <a:gd name="T7" fmla="*/ 2147483647 h 8"/>
              <a:gd name="T8" fmla="*/ 2147483647 w 6"/>
              <a:gd name="T9" fmla="*/ 2147483647 h 8"/>
              <a:gd name="T10" fmla="*/ 2147483647 w 6"/>
              <a:gd name="T11" fmla="*/ 2147483647 h 8"/>
              <a:gd name="T12" fmla="*/ 2147483647 w 6"/>
              <a:gd name="T13" fmla="*/ 2147483647 h 8"/>
              <a:gd name="T14" fmla="*/ 2147483647 w 6"/>
              <a:gd name="T15" fmla="*/ 2147483647 h 8"/>
              <a:gd name="T16" fmla="*/ 2147483647 w 6"/>
              <a:gd name="T17" fmla="*/ 2147483647 h 8"/>
              <a:gd name="T18" fmla="*/ 2147483647 w 6"/>
              <a:gd name="T19" fmla="*/ 2147483647 h 8"/>
              <a:gd name="T20" fmla="*/ 2147483647 w 6"/>
              <a:gd name="T21" fmla="*/ 2147483647 h 8"/>
              <a:gd name="T22" fmla="*/ 2147483647 w 6"/>
              <a:gd name="T23" fmla="*/ 2147483647 h 8"/>
              <a:gd name="T24" fmla="*/ 2147483647 w 6"/>
              <a:gd name="T25" fmla="*/ 2147483647 h 8"/>
              <a:gd name="T26" fmla="*/ 2147483647 w 6"/>
              <a:gd name="T27" fmla="*/ 2147483647 h 8"/>
              <a:gd name="T28" fmla="*/ 2147483647 w 6"/>
              <a:gd name="T29" fmla="*/ 2147483647 h 8"/>
              <a:gd name="T30" fmla="*/ 2147483647 w 6"/>
              <a:gd name="T31" fmla="*/ 2147483647 h 8"/>
              <a:gd name="T32" fmla="*/ 2147483647 w 6"/>
              <a:gd name="T33" fmla="*/ 2147483647 h 8"/>
              <a:gd name="T34" fmla="*/ 2147483647 w 6"/>
              <a:gd name="T35" fmla="*/ 2147483647 h 8"/>
              <a:gd name="T36" fmla="*/ 2147483647 w 6"/>
              <a:gd name="T37" fmla="*/ 2147483647 h 8"/>
              <a:gd name="T38" fmla="*/ 2147483647 w 6"/>
              <a:gd name="T39" fmla="*/ 2147483647 h 8"/>
              <a:gd name="T40" fmla="*/ 2147483647 w 6"/>
              <a:gd name="T41" fmla="*/ 2147483647 h 8"/>
              <a:gd name="T42" fmla="*/ 2147483647 w 6"/>
              <a:gd name="T43" fmla="*/ 0 h 8"/>
              <a:gd name="T44" fmla="*/ 2147483647 w 6"/>
              <a:gd name="T45" fmla="*/ 0 h 8"/>
              <a:gd name="T46" fmla="*/ 2147483647 w 6"/>
              <a:gd name="T47" fmla="*/ 0 h 8"/>
              <a:gd name="T48" fmla="*/ 2147483647 w 6"/>
              <a:gd name="T49" fmla="*/ 0 h 8"/>
              <a:gd name="T50" fmla="*/ 2147483647 w 6"/>
              <a:gd name="T51" fmla="*/ 0 h 8"/>
              <a:gd name="T52" fmla="*/ 2147483647 w 6"/>
              <a:gd name="T53" fmla="*/ 0 h 8"/>
              <a:gd name="T54" fmla="*/ 2147483647 w 6"/>
              <a:gd name="T55" fmla="*/ 2147483647 h 8"/>
              <a:gd name="T56" fmla="*/ 2147483647 w 6"/>
              <a:gd name="T57" fmla="*/ 2147483647 h 8"/>
              <a:gd name="T58" fmla="*/ 2147483647 w 6"/>
              <a:gd name="T59" fmla="*/ 2147483647 h 8"/>
              <a:gd name="T60" fmla="*/ 2147483647 w 6"/>
              <a:gd name="T61" fmla="*/ 2147483647 h 8"/>
              <a:gd name="T62" fmla="*/ 0 w 6"/>
              <a:gd name="T63" fmla="*/ 2147483647 h 8"/>
              <a:gd name="T64" fmla="*/ 2147483647 w 6"/>
              <a:gd name="T65" fmla="*/ 2147483647 h 8"/>
              <a:gd name="T66" fmla="*/ 2147483647 w 6"/>
              <a:gd name="T67" fmla="*/ 2147483647 h 8"/>
              <a:gd name="T68" fmla="*/ 2147483647 w 6"/>
              <a:gd name="T69" fmla="*/ 2147483647 h 8"/>
              <a:gd name="T70" fmla="*/ 2147483647 w 6"/>
              <a:gd name="T71" fmla="*/ 2147483647 h 8"/>
              <a:gd name="T72" fmla="*/ 2147483647 w 6"/>
              <a:gd name="T73" fmla="*/ 2147483647 h 8"/>
              <a:gd name="T74" fmla="*/ 2147483647 w 6"/>
              <a:gd name="T75" fmla="*/ 2147483647 h 8"/>
              <a:gd name="T76" fmla="*/ 2147483647 w 6"/>
              <a:gd name="T77" fmla="*/ 2147483647 h 8"/>
              <a:gd name="T78" fmla="*/ 2147483647 w 6"/>
              <a:gd name="T79" fmla="*/ 2147483647 h 8"/>
              <a:gd name="T80" fmla="*/ 2147483647 w 6"/>
              <a:gd name="T81" fmla="*/ 2147483647 h 8"/>
              <a:gd name="T82" fmla="*/ 2147483647 w 6"/>
              <a:gd name="T83" fmla="*/ 2147483647 h 8"/>
              <a:gd name="T84" fmla="*/ 2147483647 w 6"/>
              <a:gd name="T85" fmla="*/ 2147483647 h 8"/>
              <a:gd name="T86" fmla="*/ 2147483647 w 6"/>
              <a:gd name="T87" fmla="*/ 2147483647 h 8"/>
              <a:gd name="T88" fmla="*/ 2147483647 w 6"/>
              <a:gd name="T89" fmla="*/ 2147483647 h 8"/>
              <a:gd name="T90" fmla="*/ 2147483647 w 6"/>
              <a:gd name="T91" fmla="*/ 2147483647 h 8"/>
              <a:gd name="T92" fmla="*/ 2147483647 w 6"/>
              <a:gd name="T93" fmla="*/ 2147483647 h 8"/>
              <a:gd name="T94" fmla="*/ 2147483647 w 6"/>
              <a:gd name="T95" fmla="*/ 2147483647 h 8"/>
              <a:gd name="T96" fmla="*/ 2147483647 w 6"/>
              <a:gd name="T97" fmla="*/ 2147483647 h 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6"/>
              <a:gd name="T148" fmla="*/ 0 h 8"/>
              <a:gd name="T149" fmla="*/ 6 w 6"/>
              <a:gd name="T150" fmla="*/ 8 h 8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6" h="8">
                <a:moveTo>
                  <a:pt x="0" y="4"/>
                </a:moveTo>
                <a:lnTo>
                  <a:pt x="0" y="4"/>
                </a:lnTo>
                <a:lnTo>
                  <a:pt x="0" y="5"/>
                </a:lnTo>
                <a:lnTo>
                  <a:pt x="1" y="5"/>
                </a:lnTo>
                <a:lnTo>
                  <a:pt x="1" y="6"/>
                </a:lnTo>
                <a:lnTo>
                  <a:pt x="1" y="7"/>
                </a:lnTo>
                <a:lnTo>
                  <a:pt x="2" y="7"/>
                </a:lnTo>
                <a:lnTo>
                  <a:pt x="2" y="8"/>
                </a:lnTo>
                <a:lnTo>
                  <a:pt x="3" y="8"/>
                </a:lnTo>
                <a:lnTo>
                  <a:pt x="4" y="8"/>
                </a:lnTo>
                <a:lnTo>
                  <a:pt x="4" y="7"/>
                </a:lnTo>
                <a:lnTo>
                  <a:pt x="5" y="7"/>
                </a:lnTo>
                <a:lnTo>
                  <a:pt x="5" y="6"/>
                </a:lnTo>
                <a:lnTo>
                  <a:pt x="6" y="6"/>
                </a:lnTo>
                <a:lnTo>
                  <a:pt x="6" y="5"/>
                </a:lnTo>
                <a:lnTo>
                  <a:pt x="6" y="4"/>
                </a:lnTo>
                <a:lnTo>
                  <a:pt x="6" y="3"/>
                </a:lnTo>
                <a:lnTo>
                  <a:pt x="6" y="2"/>
                </a:lnTo>
                <a:lnTo>
                  <a:pt x="5" y="2"/>
                </a:lnTo>
                <a:lnTo>
                  <a:pt x="5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2" y="1"/>
                </a:lnTo>
                <a:lnTo>
                  <a:pt x="1" y="1"/>
                </a:lnTo>
                <a:lnTo>
                  <a:pt x="1" y="2"/>
                </a:lnTo>
                <a:lnTo>
                  <a:pt x="1" y="3"/>
                </a:lnTo>
                <a:lnTo>
                  <a:pt x="0" y="3"/>
                </a:lnTo>
                <a:lnTo>
                  <a:pt x="0" y="4"/>
                </a:lnTo>
                <a:close/>
                <a:moveTo>
                  <a:pt x="2" y="4"/>
                </a:moveTo>
                <a:lnTo>
                  <a:pt x="2" y="3"/>
                </a:lnTo>
                <a:lnTo>
                  <a:pt x="2" y="2"/>
                </a:lnTo>
                <a:lnTo>
                  <a:pt x="2" y="1"/>
                </a:lnTo>
                <a:lnTo>
                  <a:pt x="3" y="1"/>
                </a:lnTo>
                <a:lnTo>
                  <a:pt x="4" y="1"/>
                </a:lnTo>
                <a:lnTo>
                  <a:pt x="4" y="2"/>
                </a:lnTo>
                <a:lnTo>
                  <a:pt x="5" y="3"/>
                </a:lnTo>
                <a:lnTo>
                  <a:pt x="5" y="4"/>
                </a:lnTo>
                <a:lnTo>
                  <a:pt x="5" y="5"/>
                </a:lnTo>
                <a:lnTo>
                  <a:pt x="4" y="6"/>
                </a:lnTo>
                <a:lnTo>
                  <a:pt x="4" y="7"/>
                </a:lnTo>
                <a:lnTo>
                  <a:pt x="3" y="7"/>
                </a:lnTo>
                <a:lnTo>
                  <a:pt x="2" y="7"/>
                </a:lnTo>
                <a:lnTo>
                  <a:pt x="2" y="6"/>
                </a:lnTo>
                <a:lnTo>
                  <a:pt x="2" y="5"/>
                </a:lnTo>
                <a:lnTo>
                  <a:pt x="2" y="4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32" name="Freeform 2839"/>
          <p:cNvSpPr>
            <a:spLocks noEditPoints="1"/>
          </p:cNvSpPr>
          <p:nvPr/>
        </p:nvSpPr>
        <p:spPr bwMode="auto">
          <a:xfrm>
            <a:off x="3929063" y="2417440"/>
            <a:ext cx="57150" cy="76200"/>
          </a:xfrm>
          <a:custGeom>
            <a:avLst/>
            <a:gdLst>
              <a:gd name="T0" fmla="*/ 0 w 6"/>
              <a:gd name="T1" fmla="*/ 2147483647 h 8"/>
              <a:gd name="T2" fmla="*/ 0 w 6"/>
              <a:gd name="T3" fmla="*/ 2147483647 h 8"/>
              <a:gd name="T4" fmla="*/ 2147483647 w 6"/>
              <a:gd name="T5" fmla="*/ 2147483647 h 8"/>
              <a:gd name="T6" fmla="*/ 2147483647 w 6"/>
              <a:gd name="T7" fmla="*/ 2147483647 h 8"/>
              <a:gd name="T8" fmla="*/ 2147483647 w 6"/>
              <a:gd name="T9" fmla="*/ 2147483647 h 8"/>
              <a:gd name="T10" fmla="*/ 2147483647 w 6"/>
              <a:gd name="T11" fmla="*/ 2147483647 h 8"/>
              <a:gd name="T12" fmla="*/ 2147483647 w 6"/>
              <a:gd name="T13" fmla="*/ 2147483647 h 8"/>
              <a:gd name="T14" fmla="*/ 2147483647 w 6"/>
              <a:gd name="T15" fmla="*/ 2147483647 h 8"/>
              <a:gd name="T16" fmla="*/ 2147483647 w 6"/>
              <a:gd name="T17" fmla="*/ 2147483647 h 8"/>
              <a:gd name="T18" fmla="*/ 2147483647 w 6"/>
              <a:gd name="T19" fmla="*/ 2147483647 h 8"/>
              <a:gd name="T20" fmla="*/ 2147483647 w 6"/>
              <a:gd name="T21" fmla="*/ 2147483647 h 8"/>
              <a:gd name="T22" fmla="*/ 2147483647 w 6"/>
              <a:gd name="T23" fmla="*/ 2147483647 h 8"/>
              <a:gd name="T24" fmla="*/ 2147483647 w 6"/>
              <a:gd name="T25" fmla="*/ 2147483647 h 8"/>
              <a:gd name="T26" fmla="*/ 2147483647 w 6"/>
              <a:gd name="T27" fmla="*/ 2147483647 h 8"/>
              <a:gd name="T28" fmla="*/ 2147483647 w 6"/>
              <a:gd name="T29" fmla="*/ 2147483647 h 8"/>
              <a:gd name="T30" fmla="*/ 2147483647 w 6"/>
              <a:gd name="T31" fmla="*/ 2147483647 h 8"/>
              <a:gd name="T32" fmla="*/ 2147483647 w 6"/>
              <a:gd name="T33" fmla="*/ 2147483647 h 8"/>
              <a:gd name="T34" fmla="*/ 2147483647 w 6"/>
              <a:gd name="T35" fmla="*/ 2147483647 h 8"/>
              <a:gd name="T36" fmla="*/ 2147483647 w 6"/>
              <a:gd name="T37" fmla="*/ 2147483647 h 8"/>
              <a:gd name="T38" fmla="*/ 2147483647 w 6"/>
              <a:gd name="T39" fmla="*/ 2147483647 h 8"/>
              <a:gd name="T40" fmla="*/ 2147483647 w 6"/>
              <a:gd name="T41" fmla="*/ 2147483647 h 8"/>
              <a:gd name="T42" fmla="*/ 2147483647 w 6"/>
              <a:gd name="T43" fmla="*/ 0 h 8"/>
              <a:gd name="T44" fmla="*/ 2147483647 w 6"/>
              <a:gd name="T45" fmla="*/ 0 h 8"/>
              <a:gd name="T46" fmla="*/ 2147483647 w 6"/>
              <a:gd name="T47" fmla="*/ 0 h 8"/>
              <a:gd name="T48" fmla="*/ 2147483647 w 6"/>
              <a:gd name="T49" fmla="*/ 0 h 8"/>
              <a:gd name="T50" fmla="*/ 2147483647 w 6"/>
              <a:gd name="T51" fmla="*/ 0 h 8"/>
              <a:gd name="T52" fmla="*/ 2147483647 w 6"/>
              <a:gd name="T53" fmla="*/ 0 h 8"/>
              <a:gd name="T54" fmla="*/ 2147483647 w 6"/>
              <a:gd name="T55" fmla="*/ 2147483647 h 8"/>
              <a:gd name="T56" fmla="*/ 2147483647 w 6"/>
              <a:gd name="T57" fmla="*/ 2147483647 h 8"/>
              <a:gd name="T58" fmla="*/ 2147483647 w 6"/>
              <a:gd name="T59" fmla="*/ 2147483647 h 8"/>
              <a:gd name="T60" fmla="*/ 0 w 6"/>
              <a:gd name="T61" fmla="*/ 2147483647 h 8"/>
              <a:gd name="T62" fmla="*/ 0 w 6"/>
              <a:gd name="T63" fmla="*/ 2147483647 h 8"/>
              <a:gd name="T64" fmla="*/ 2147483647 w 6"/>
              <a:gd name="T65" fmla="*/ 2147483647 h 8"/>
              <a:gd name="T66" fmla="*/ 2147483647 w 6"/>
              <a:gd name="T67" fmla="*/ 2147483647 h 8"/>
              <a:gd name="T68" fmla="*/ 2147483647 w 6"/>
              <a:gd name="T69" fmla="*/ 2147483647 h 8"/>
              <a:gd name="T70" fmla="*/ 2147483647 w 6"/>
              <a:gd name="T71" fmla="*/ 2147483647 h 8"/>
              <a:gd name="T72" fmla="*/ 2147483647 w 6"/>
              <a:gd name="T73" fmla="*/ 2147483647 h 8"/>
              <a:gd name="T74" fmla="*/ 2147483647 w 6"/>
              <a:gd name="T75" fmla="*/ 2147483647 h 8"/>
              <a:gd name="T76" fmla="*/ 2147483647 w 6"/>
              <a:gd name="T77" fmla="*/ 2147483647 h 8"/>
              <a:gd name="T78" fmla="*/ 2147483647 w 6"/>
              <a:gd name="T79" fmla="*/ 2147483647 h 8"/>
              <a:gd name="T80" fmla="*/ 2147483647 w 6"/>
              <a:gd name="T81" fmla="*/ 2147483647 h 8"/>
              <a:gd name="T82" fmla="*/ 2147483647 w 6"/>
              <a:gd name="T83" fmla="*/ 2147483647 h 8"/>
              <a:gd name="T84" fmla="*/ 2147483647 w 6"/>
              <a:gd name="T85" fmla="*/ 2147483647 h 8"/>
              <a:gd name="T86" fmla="*/ 2147483647 w 6"/>
              <a:gd name="T87" fmla="*/ 2147483647 h 8"/>
              <a:gd name="T88" fmla="*/ 2147483647 w 6"/>
              <a:gd name="T89" fmla="*/ 2147483647 h 8"/>
              <a:gd name="T90" fmla="*/ 2147483647 w 6"/>
              <a:gd name="T91" fmla="*/ 2147483647 h 8"/>
              <a:gd name="T92" fmla="*/ 2147483647 w 6"/>
              <a:gd name="T93" fmla="*/ 2147483647 h 8"/>
              <a:gd name="T94" fmla="*/ 2147483647 w 6"/>
              <a:gd name="T95" fmla="*/ 2147483647 h 8"/>
              <a:gd name="T96" fmla="*/ 2147483647 w 6"/>
              <a:gd name="T97" fmla="*/ 2147483647 h 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6"/>
              <a:gd name="T148" fmla="*/ 0 h 8"/>
              <a:gd name="T149" fmla="*/ 6 w 6"/>
              <a:gd name="T150" fmla="*/ 8 h 8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6" h="8">
                <a:moveTo>
                  <a:pt x="0" y="4"/>
                </a:moveTo>
                <a:lnTo>
                  <a:pt x="0" y="4"/>
                </a:lnTo>
                <a:lnTo>
                  <a:pt x="0" y="5"/>
                </a:lnTo>
                <a:lnTo>
                  <a:pt x="1" y="6"/>
                </a:lnTo>
                <a:lnTo>
                  <a:pt x="1" y="7"/>
                </a:lnTo>
                <a:lnTo>
                  <a:pt x="2" y="7"/>
                </a:lnTo>
                <a:lnTo>
                  <a:pt x="2" y="8"/>
                </a:lnTo>
                <a:lnTo>
                  <a:pt x="3" y="8"/>
                </a:lnTo>
                <a:lnTo>
                  <a:pt x="4" y="8"/>
                </a:lnTo>
                <a:lnTo>
                  <a:pt x="4" y="7"/>
                </a:lnTo>
                <a:lnTo>
                  <a:pt x="5" y="7"/>
                </a:lnTo>
                <a:lnTo>
                  <a:pt x="5" y="6"/>
                </a:lnTo>
                <a:lnTo>
                  <a:pt x="6" y="6"/>
                </a:lnTo>
                <a:lnTo>
                  <a:pt x="6" y="5"/>
                </a:lnTo>
                <a:lnTo>
                  <a:pt x="6" y="4"/>
                </a:lnTo>
                <a:lnTo>
                  <a:pt x="6" y="3"/>
                </a:lnTo>
                <a:lnTo>
                  <a:pt x="6" y="2"/>
                </a:lnTo>
                <a:lnTo>
                  <a:pt x="5" y="2"/>
                </a:lnTo>
                <a:lnTo>
                  <a:pt x="5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1"/>
                </a:lnTo>
                <a:lnTo>
                  <a:pt x="1" y="2"/>
                </a:lnTo>
                <a:lnTo>
                  <a:pt x="0" y="3"/>
                </a:lnTo>
                <a:lnTo>
                  <a:pt x="0" y="4"/>
                </a:lnTo>
                <a:close/>
                <a:moveTo>
                  <a:pt x="1" y="4"/>
                </a:moveTo>
                <a:lnTo>
                  <a:pt x="1" y="3"/>
                </a:lnTo>
                <a:lnTo>
                  <a:pt x="2" y="3"/>
                </a:lnTo>
                <a:lnTo>
                  <a:pt x="2" y="2"/>
                </a:lnTo>
                <a:lnTo>
                  <a:pt x="2" y="1"/>
                </a:lnTo>
                <a:lnTo>
                  <a:pt x="3" y="1"/>
                </a:lnTo>
                <a:lnTo>
                  <a:pt x="4" y="1"/>
                </a:lnTo>
                <a:lnTo>
                  <a:pt x="4" y="2"/>
                </a:lnTo>
                <a:lnTo>
                  <a:pt x="5" y="3"/>
                </a:lnTo>
                <a:lnTo>
                  <a:pt x="5" y="4"/>
                </a:lnTo>
                <a:lnTo>
                  <a:pt x="5" y="5"/>
                </a:lnTo>
                <a:lnTo>
                  <a:pt x="4" y="6"/>
                </a:lnTo>
                <a:lnTo>
                  <a:pt x="4" y="7"/>
                </a:lnTo>
                <a:lnTo>
                  <a:pt x="3" y="7"/>
                </a:lnTo>
                <a:lnTo>
                  <a:pt x="2" y="7"/>
                </a:lnTo>
                <a:lnTo>
                  <a:pt x="2" y="6"/>
                </a:lnTo>
                <a:lnTo>
                  <a:pt x="2" y="5"/>
                </a:lnTo>
                <a:lnTo>
                  <a:pt x="1" y="5"/>
                </a:lnTo>
                <a:lnTo>
                  <a:pt x="1" y="4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33" name="Freeform 2840"/>
          <p:cNvSpPr>
            <a:spLocks noEditPoints="1"/>
          </p:cNvSpPr>
          <p:nvPr/>
        </p:nvSpPr>
        <p:spPr bwMode="auto">
          <a:xfrm>
            <a:off x="3986213" y="2417440"/>
            <a:ext cx="57150" cy="76200"/>
          </a:xfrm>
          <a:custGeom>
            <a:avLst/>
            <a:gdLst>
              <a:gd name="T0" fmla="*/ 0 w 6"/>
              <a:gd name="T1" fmla="*/ 2147483647 h 8"/>
              <a:gd name="T2" fmla="*/ 2147483647 w 6"/>
              <a:gd name="T3" fmla="*/ 2147483647 h 8"/>
              <a:gd name="T4" fmla="*/ 2147483647 w 6"/>
              <a:gd name="T5" fmla="*/ 2147483647 h 8"/>
              <a:gd name="T6" fmla="*/ 2147483647 w 6"/>
              <a:gd name="T7" fmla="*/ 2147483647 h 8"/>
              <a:gd name="T8" fmla="*/ 2147483647 w 6"/>
              <a:gd name="T9" fmla="*/ 2147483647 h 8"/>
              <a:gd name="T10" fmla="*/ 2147483647 w 6"/>
              <a:gd name="T11" fmla="*/ 2147483647 h 8"/>
              <a:gd name="T12" fmla="*/ 2147483647 w 6"/>
              <a:gd name="T13" fmla="*/ 2147483647 h 8"/>
              <a:gd name="T14" fmla="*/ 2147483647 w 6"/>
              <a:gd name="T15" fmla="*/ 2147483647 h 8"/>
              <a:gd name="T16" fmla="*/ 2147483647 w 6"/>
              <a:gd name="T17" fmla="*/ 2147483647 h 8"/>
              <a:gd name="T18" fmla="*/ 2147483647 w 6"/>
              <a:gd name="T19" fmla="*/ 2147483647 h 8"/>
              <a:gd name="T20" fmla="*/ 2147483647 w 6"/>
              <a:gd name="T21" fmla="*/ 2147483647 h 8"/>
              <a:gd name="T22" fmla="*/ 2147483647 w 6"/>
              <a:gd name="T23" fmla="*/ 2147483647 h 8"/>
              <a:gd name="T24" fmla="*/ 2147483647 w 6"/>
              <a:gd name="T25" fmla="*/ 2147483647 h 8"/>
              <a:gd name="T26" fmla="*/ 2147483647 w 6"/>
              <a:gd name="T27" fmla="*/ 2147483647 h 8"/>
              <a:gd name="T28" fmla="*/ 2147483647 w 6"/>
              <a:gd name="T29" fmla="*/ 2147483647 h 8"/>
              <a:gd name="T30" fmla="*/ 2147483647 w 6"/>
              <a:gd name="T31" fmla="*/ 2147483647 h 8"/>
              <a:gd name="T32" fmla="*/ 2147483647 w 6"/>
              <a:gd name="T33" fmla="*/ 2147483647 h 8"/>
              <a:gd name="T34" fmla="*/ 2147483647 w 6"/>
              <a:gd name="T35" fmla="*/ 2147483647 h 8"/>
              <a:gd name="T36" fmla="*/ 2147483647 w 6"/>
              <a:gd name="T37" fmla="*/ 2147483647 h 8"/>
              <a:gd name="T38" fmla="*/ 2147483647 w 6"/>
              <a:gd name="T39" fmla="*/ 2147483647 h 8"/>
              <a:gd name="T40" fmla="*/ 2147483647 w 6"/>
              <a:gd name="T41" fmla="*/ 2147483647 h 8"/>
              <a:gd name="T42" fmla="*/ 2147483647 w 6"/>
              <a:gd name="T43" fmla="*/ 0 h 8"/>
              <a:gd name="T44" fmla="*/ 2147483647 w 6"/>
              <a:gd name="T45" fmla="*/ 0 h 8"/>
              <a:gd name="T46" fmla="*/ 2147483647 w 6"/>
              <a:gd name="T47" fmla="*/ 0 h 8"/>
              <a:gd name="T48" fmla="*/ 2147483647 w 6"/>
              <a:gd name="T49" fmla="*/ 0 h 8"/>
              <a:gd name="T50" fmla="*/ 2147483647 w 6"/>
              <a:gd name="T51" fmla="*/ 0 h 8"/>
              <a:gd name="T52" fmla="*/ 2147483647 w 6"/>
              <a:gd name="T53" fmla="*/ 0 h 8"/>
              <a:gd name="T54" fmla="*/ 2147483647 w 6"/>
              <a:gd name="T55" fmla="*/ 2147483647 h 8"/>
              <a:gd name="T56" fmla="*/ 2147483647 w 6"/>
              <a:gd name="T57" fmla="*/ 2147483647 h 8"/>
              <a:gd name="T58" fmla="*/ 2147483647 w 6"/>
              <a:gd name="T59" fmla="*/ 2147483647 h 8"/>
              <a:gd name="T60" fmla="*/ 2147483647 w 6"/>
              <a:gd name="T61" fmla="*/ 2147483647 h 8"/>
              <a:gd name="T62" fmla="*/ 0 w 6"/>
              <a:gd name="T63" fmla="*/ 2147483647 h 8"/>
              <a:gd name="T64" fmla="*/ 2147483647 w 6"/>
              <a:gd name="T65" fmla="*/ 2147483647 h 8"/>
              <a:gd name="T66" fmla="*/ 2147483647 w 6"/>
              <a:gd name="T67" fmla="*/ 2147483647 h 8"/>
              <a:gd name="T68" fmla="*/ 2147483647 w 6"/>
              <a:gd name="T69" fmla="*/ 2147483647 h 8"/>
              <a:gd name="T70" fmla="*/ 2147483647 w 6"/>
              <a:gd name="T71" fmla="*/ 2147483647 h 8"/>
              <a:gd name="T72" fmla="*/ 2147483647 w 6"/>
              <a:gd name="T73" fmla="*/ 2147483647 h 8"/>
              <a:gd name="T74" fmla="*/ 2147483647 w 6"/>
              <a:gd name="T75" fmla="*/ 2147483647 h 8"/>
              <a:gd name="T76" fmla="*/ 2147483647 w 6"/>
              <a:gd name="T77" fmla="*/ 2147483647 h 8"/>
              <a:gd name="T78" fmla="*/ 2147483647 w 6"/>
              <a:gd name="T79" fmla="*/ 2147483647 h 8"/>
              <a:gd name="T80" fmla="*/ 2147483647 w 6"/>
              <a:gd name="T81" fmla="*/ 2147483647 h 8"/>
              <a:gd name="T82" fmla="*/ 2147483647 w 6"/>
              <a:gd name="T83" fmla="*/ 2147483647 h 8"/>
              <a:gd name="T84" fmla="*/ 2147483647 w 6"/>
              <a:gd name="T85" fmla="*/ 2147483647 h 8"/>
              <a:gd name="T86" fmla="*/ 2147483647 w 6"/>
              <a:gd name="T87" fmla="*/ 2147483647 h 8"/>
              <a:gd name="T88" fmla="*/ 2147483647 w 6"/>
              <a:gd name="T89" fmla="*/ 2147483647 h 8"/>
              <a:gd name="T90" fmla="*/ 2147483647 w 6"/>
              <a:gd name="T91" fmla="*/ 2147483647 h 8"/>
              <a:gd name="T92" fmla="*/ 2147483647 w 6"/>
              <a:gd name="T93" fmla="*/ 2147483647 h 8"/>
              <a:gd name="T94" fmla="*/ 2147483647 w 6"/>
              <a:gd name="T95" fmla="*/ 2147483647 h 8"/>
              <a:gd name="T96" fmla="*/ 2147483647 w 6"/>
              <a:gd name="T97" fmla="*/ 2147483647 h 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6"/>
              <a:gd name="T148" fmla="*/ 0 h 8"/>
              <a:gd name="T149" fmla="*/ 6 w 6"/>
              <a:gd name="T150" fmla="*/ 8 h 8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6" h="8">
                <a:moveTo>
                  <a:pt x="0" y="4"/>
                </a:moveTo>
                <a:lnTo>
                  <a:pt x="0" y="4"/>
                </a:lnTo>
                <a:lnTo>
                  <a:pt x="0" y="5"/>
                </a:lnTo>
                <a:lnTo>
                  <a:pt x="1" y="5"/>
                </a:lnTo>
                <a:lnTo>
                  <a:pt x="1" y="6"/>
                </a:lnTo>
                <a:lnTo>
                  <a:pt x="1" y="7"/>
                </a:lnTo>
                <a:lnTo>
                  <a:pt x="2" y="7"/>
                </a:lnTo>
                <a:lnTo>
                  <a:pt x="2" y="8"/>
                </a:lnTo>
                <a:lnTo>
                  <a:pt x="3" y="8"/>
                </a:lnTo>
                <a:lnTo>
                  <a:pt x="4" y="8"/>
                </a:lnTo>
                <a:lnTo>
                  <a:pt x="4" y="7"/>
                </a:lnTo>
                <a:lnTo>
                  <a:pt x="5" y="7"/>
                </a:lnTo>
                <a:lnTo>
                  <a:pt x="5" y="6"/>
                </a:lnTo>
                <a:lnTo>
                  <a:pt x="6" y="6"/>
                </a:lnTo>
                <a:lnTo>
                  <a:pt x="6" y="5"/>
                </a:lnTo>
                <a:lnTo>
                  <a:pt x="6" y="4"/>
                </a:lnTo>
                <a:lnTo>
                  <a:pt x="6" y="3"/>
                </a:lnTo>
                <a:lnTo>
                  <a:pt x="6" y="2"/>
                </a:lnTo>
                <a:lnTo>
                  <a:pt x="5" y="2"/>
                </a:lnTo>
                <a:lnTo>
                  <a:pt x="5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1"/>
                </a:lnTo>
                <a:lnTo>
                  <a:pt x="1" y="2"/>
                </a:lnTo>
                <a:lnTo>
                  <a:pt x="1" y="3"/>
                </a:lnTo>
                <a:lnTo>
                  <a:pt x="0" y="3"/>
                </a:lnTo>
                <a:lnTo>
                  <a:pt x="0" y="4"/>
                </a:lnTo>
                <a:close/>
                <a:moveTo>
                  <a:pt x="1" y="4"/>
                </a:moveTo>
                <a:lnTo>
                  <a:pt x="1" y="3"/>
                </a:lnTo>
                <a:lnTo>
                  <a:pt x="2" y="2"/>
                </a:lnTo>
                <a:lnTo>
                  <a:pt x="2" y="1"/>
                </a:lnTo>
                <a:lnTo>
                  <a:pt x="3" y="1"/>
                </a:lnTo>
                <a:lnTo>
                  <a:pt x="4" y="1"/>
                </a:lnTo>
                <a:lnTo>
                  <a:pt x="4" y="2"/>
                </a:lnTo>
                <a:lnTo>
                  <a:pt x="4" y="3"/>
                </a:lnTo>
                <a:lnTo>
                  <a:pt x="5" y="3"/>
                </a:lnTo>
                <a:lnTo>
                  <a:pt x="5" y="4"/>
                </a:lnTo>
                <a:lnTo>
                  <a:pt x="5" y="5"/>
                </a:lnTo>
                <a:lnTo>
                  <a:pt x="4" y="5"/>
                </a:lnTo>
                <a:lnTo>
                  <a:pt x="4" y="6"/>
                </a:lnTo>
                <a:lnTo>
                  <a:pt x="4" y="7"/>
                </a:lnTo>
                <a:lnTo>
                  <a:pt x="3" y="7"/>
                </a:lnTo>
                <a:lnTo>
                  <a:pt x="2" y="7"/>
                </a:lnTo>
                <a:lnTo>
                  <a:pt x="2" y="6"/>
                </a:lnTo>
                <a:lnTo>
                  <a:pt x="1" y="5"/>
                </a:lnTo>
                <a:lnTo>
                  <a:pt x="1" y="4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34" name="Freeform 2841"/>
          <p:cNvSpPr>
            <a:spLocks/>
          </p:cNvSpPr>
          <p:nvPr/>
        </p:nvSpPr>
        <p:spPr bwMode="auto">
          <a:xfrm>
            <a:off x="7462838" y="4327203"/>
            <a:ext cx="1352550" cy="904875"/>
          </a:xfrm>
          <a:custGeom>
            <a:avLst/>
            <a:gdLst>
              <a:gd name="T0" fmla="*/ 0 w 142"/>
              <a:gd name="T1" fmla="*/ 2147483647 h 95"/>
              <a:gd name="T2" fmla="*/ 2147483647 w 142"/>
              <a:gd name="T3" fmla="*/ 2147483647 h 95"/>
              <a:gd name="T4" fmla="*/ 2147483647 w 142"/>
              <a:gd name="T5" fmla="*/ 0 h 95"/>
              <a:gd name="T6" fmla="*/ 0 w 142"/>
              <a:gd name="T7" fmla="*/ 2147483647 h 95"/>
              <a:gd name="T8" fmla="*/ 0 60000 65536"/>
              <a:gd name="T9" fmla="*/ 0 60000 65536"/>
              <a:gd name="T10" fmla="*/ 0 60000 65536"/>
              <a:gd name="T11" fmla="*/ 0 60000 65536"/>
              <a:gd name="T12" fmla="*/ 0 w 142"/>
              <a:gd name="T13" fmla="*/ 0 h 95"/>
              <a:gd name="T14" fmla="*/ 142 w 142"/>
              <a:gd name="T15" fmla="*/ 95 h 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2" h="95">
                <a:moveTo>
                  <a:pt x="0" y="95"/>
                </a:moveTo>
                <a:lnTo>
                  <a:pt x="142" y="95"/>
                </a:lnTo>
                <a:lnTo>
                  <a:pt x="142" y="0"/>
                </a:lnTo>
                <a:lnTo>
                  <a:pt x="0" y="9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35" name="Line 2842"/>
          <p:cNvSpPr>
            <a:spLocks noChangeShapeType="1"/>
          </p:cNvSpPr>
          <p:nvPr/>
        </p:nvSpPr>
        <p:spPr bwMode="auto">
          <a:xfrm>
            <a:off x="7539038" y="5232078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36" name="Line 2843"/>
          <p:cNvSpPr>
            <a:spLocks noChangeShapeType="1"/>
          </p:cNvSpPr>
          <p:nvPr/>
        </p:nvSpPr>
        <p:spPr bwMode="auto">
          <a:xfrm>
            <a:off x="7558088" y="5232078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37" name="Line 2844"/>
          <p:cNvSpPr>
            <a:spLocks noChangeShapeType="1"/>
          </p:cNvSpPr>
          <p:nvPr/>
        </p:nvSpPr>
        <p:spPr bwMode="auto">
          <a:xfrm>
            <a:off x="7662863" y="5232078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38" name="Line 2845"/>
          <p:cNvSpPr>
            <a:spLocks noChangeShapeType="1"/>
          </p:cNvSpPr>
          <p:nvPr/>
        </p:nvSpPr>
        <p:spPr bwMode="auto">
          <a:xfrm>
            <a:off x="7681913" y="5232078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39" name="Line 2846"/>
          <p:cNvSpPr>
            <a:spLocks noChangeShapeType="1"/>
          </p:cNvSpPr>
          <p:nvPr/>
        </p:nvSpPr>
        <p:spPr bwMode="auto">
          <a:xfrm>
            <a:off x="7786688" y="5232078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40" name="Line 2847"/>
          <p:cNvSpPr>
            <a:spLocks noChangeShapeType="1"/>
          </p:cNvSpPr>
          <p:nvPr/>
        </p:nvSpPr>
        <p:spPr bwMode="auto">
          <a:xfrm>
            <a:off x="7805738" y="5232078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41" name="Line 2848"/>
          <p:cNvSpPr>
            <a:spLocks noChangeShapeType="1"/>
          </p:cNvSpPr>
          <p:nvPr/>
        </p:nvSpPr>
        <p:spPr bwMode="auto">
          <a:xfrm>
            <a:off x="7910513" y="5232078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42" name="Line 2849"/>
          <p:cNvSpPr>
            <a:spLocks noChangeShapeType="1"/>
          </p:cNvSpPr>
          <p:nvPr/>
        </p:nvSpPr>
        <p:spPr bwMode="auto">
          <a:xfrm>
            <a:off x="7929563" y="5232078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43" name="Line 2850"/>
          <p:cNvSpPr>
            <a:spLocks noChangeShapeType="1"/>
          </p:cNvSpPr>
          <p:nvPr/>
        </p:nvSpPr>
        <p:spPr bwMode="auto">
          <a:xfrm>
            <a:off x="8034338" y="5232078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44" name="Line 2851"/>
          <p:cNvSpPr>
            <a:spLocks noChangeShapeType="1"/>
          </p:cNvSpPr>
          <p:nvPr/>
        </p:nvSpPr>
        <p:spPr bwMode="auto">
          <a:xfrm>
            <a:off x="8053388" y="5232078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45" name="Line 2852"/>
          <p:cNvSpPr>
            <a:spLocks noChangeShapeType="1"/>
          </p:cNvSpPr>
          <p:nvPr/>
        </p:nvSpPr>
        <p:spPr bwMode="auto">
          <a:xfrm>
            <a:off x="8158163" y="5232078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46" name="Line 2853"/>
          <p:cNvSpPr>
            <a:spLocks noChangeShapeType="1"/>
          </p:cNvSpPr>
          <p:nvPr/>
        </p:nvSpPr>
        <p:spPr bwMode="auto">
          <a:xfrm>
            <a:off x="8177213" y="5232078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47" name="Line 2854"/>
          <p:cNvSpPr>
            <a:spLocks noChangeShapeType="1"/>
          </p:cNvSpPr>
          <p:nvPr/>
        </p:nvSpPr>
        <p:spPr bwMode="auto">
          <a:xfrm>
            <a:off x="8196263" y="5232078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48" name="Line 2855"/>
          <p:cNvSpPr>
            <a:spLocks noChangeShapeType="1"/>
          </p:cNvSpPr>
          <p:nvPr/>
        </p:nvSpPr>
        <p:spPr bwMode="auto">
          <a:xfrm>
            <a:off x="8281988" y="5232078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49" name="Line 2856"/>
          <p:cNvSpPr>
            <a:spLocks noChangeShapeType="1"/>
          </p:cNvSpPr>
          <p:nvPr/>
        </p:nvSpPr>
        <p:spPr bwMode="auto">
          <a:xfrm>
            <a:off x="8301038" y="5232078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50" name="Line 2857"/>
          <p:cNvSpPr>
            <a:spLocks noChangeShapeType="1"/>
          </p:cNvSpPr>
          <p:nvPr/>
        </p:nvSpPr>
        <p:spPr bwMode="auto">
          <a:xfrm>
            <a:off x="8320088" y="5232078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51" name="Line 2858"/>
          <p:cNvSpPr>
            <a:spLocks noChangeShapeType="1"/>
          </p:cNvSpPr>
          <p:nvPr/>
        </p:nvSpPr>
        <p:spPr bwMode="auto">
          <a:xfrm>
            <a:off x="8405813" y="5232078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52" name="Line 2859"/>
          <p:cNvSpPr>
            <a:spLocks noChangeShapeType="1"/>
          </p:cNvSpPr>
          <p:nvPr/>
        </p:nvSpPr>
        <p:spPr bwMode="auto">
          <a:xfrm>
            <a:off x="8424863" y="5232078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53" name="Line 2860"/>
          <p:cNvSpPr>
            <a:spLocks noChangeShapeType="1"/>
          </p:cNvSpPr>
          <p:nvPr/>
        </p:nvSpPr>
        <p:spPr bwMode="auto">
          <a:xfrm>
            <a:off x="8443913" y="5232078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54" name="Line 2861"/>
          <p:cNvSpPr>
            <a:spLocks noChangeShapeType="1"/>
          </p:cNvSpPr>
          <p:nvPr/>
        </p:nvSpPr>
        <p:spPr bwMode="auto">
          <a:xfrm>
            <a:off x="8529638" y="5232078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55" name="Line 2862"/>
          <p:cNvSpPr>
            <a:spLocks noChangeShapeType="1"/>
          </p:cNvSpPr>
          <p:nvPr/>
        </p:nvSpPr>
        <p:spPr bwMode="auto">
          <a:xfrm>
            <a:off x="8548688" y="5232078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56" name="Line 2863"/>
          <p:cNvSpPr>
            <a:spLocks noChangeShapeType="1"/>
          </p:cNvSpPr>
          <p:nvPr/>
        </p:nvSpPr>
        <p:spPr bwMode="auto">
          <a:xfrm>
            <a:off x="8567738" y="5232078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57" name="Line 2864"/>
          <p:cNvSpPr>
            <a:spLocks noChangeShapeType="1"/>
          </p:cNvSpPr>
          <p:nvPr/>
        </p:nvSpPr>
        <p:spPr bwMode="auto">
          <a:xfrm>
            <a:off x="8672513" y="5232078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58" name="Line 2865"/>
          <p:cNvSpPr>
            <a:spLocks noChangeShapeType="1"/>
          </p:cNvSpPr>
          <p:nvPr/>
        </p:nvSpPr>
        <p:spPr bwMode="auto">
          <a:xfrm>
            <a:off x="8691563" y="5232078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59" name="Line 2866"/>
          <p:cNvSpPr>
            <a:spLocks noChangeShapeType="1"/>
          </p:cNvSpPr>
          <p:nvPr/>
        </p:nvSpPr>
        <p:spPr bwMode="auto">
          <a:xfrm>
            <a:off x="8796338" y="5232078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60" name="Line 2867"/>
          <p:cNvSpPr>
            <a:spLocks noChangeShapeType="1"/>
          </p:cNvSpPr>
          <p:nvPr/>
        </p:nvSpPr>
        <p:spPr bwMode="auto">
          <a:xfrm>
            <a:off x="7539038" y="4327203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61" name="Line 2868"/>
          <p:cNvSpPr>
            <a:spLocks noChangeShapeType="1"/>
          </p:cNvSpPr>
          <p:nvPr/>
        </p:nvSpPr>
        <p:spPr bwMode="auto">
          <a:xfrm>
            <a:off x="7558088" y="4327203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62" name="Line 2869"/>
          <p:cNvSpPr>
            <a:spLocks noChangeShapeType="1"/>
          </p:cNvSpPr>
          <p:nvPr/>
        </p:nvSpPr>
        <p:spPr bwMode="auto">
          <a:xfrm>
            <a:off x="7662863" y="4327203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63" name="Line 2870"/>
          <p:cNvSpPr>
            <a:spLocks noChangeShapeType="1"/>
          </p:cNvSpPr>
          <p:nvPr/>
        </p:nvSpPr>
        <p:spPr bwMode="auto">
          <a:xfrm>
            <a:off x="7681913" y="4327203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64" name="Line 2871"/>
          <p:cNvSpPr>
            <a:spLocks noChangeShapeType="1"/>
          </p:cNvSpPr>
          <p:nvPr/>
        </p:nvSpPr>
        <p:spPr bwMode="auto">
          <a:xfrm>
            <a:off x="7786688" y="4327203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65" name="Line 2872"/>
          <p:cNvSpPr>
            <a:spLocks noChangeShapeType="1"/>
          </p:cNvSpPr>
          <p:nvPr/>
        </p:nvSpPr>
        <p:spPr bwMode="auto">
          <a:xfrm>
            <a:off x="7805738" y="4327203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66" name="Line 2873"/>
          <p:cNvSpPr>
            <a:spLocks noChangeShapeType="1"/>
          </p:cNvSpPr>
          <p:nvPr/>
        </p:nvSpPr>
        <p:spPr bwMode="auto">
          <a:xfrm>
            <a:off x="7910513" y="4327203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67" name="Line 2874"/>
          <p:cNvSpPr>
            <a:spLocks noChangeShapeType="1"/>
          </p:cNvSpPr>
          <p:nvPr/>
        </p:nvSpPr>
        <p:spPr bwMode="auto">
          <a:xfrm>
            <a:off x="7929563" y="4327203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68" name="Line 2875"/>
          <p:cNvSpPr>
            <a:spLocks noChangeShapeType="1"/>
          </p:cNvSpPr>
          <p:nvPr/>
        </p:nvSpPr>
        <p:spPr bwMode="auto">
          <a:xfrm>
            <a:off x="8034338" y="4327203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69" name="Line 2876"/>
          <p:cNvSpPr>
            <a:spLocks noChangeShapeType="1"/>
          </p:cNvSpPr>
          <p:nvPr/>
        </p:nvSpPr>
        <p:spPr bwMode="auto">
          <a:xfrm>
            <a:off x="8053388" y="4327203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70" name="Line 2877"/>
          <p:cNvSpPr>
            <a:spLocks noChangeShapeType="1"/>
          </p:cNvSpPr>
          <p:nvPr/>
        </p:nvSpPr>
        <p:spPr bwMode="auto">
          <a:xfrm>
            <a:off x="8158163" y="4327203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71" name="Line 2878"/>
          <p:cNvSpPr>
            <a:spLocks noChangeShapeType="1"/>
          </p:cNvSpPr>
          <p:nvPr/>
        </p:nvSpPr>
        <p:spPr bwMode="auto">
          <a:xfrm>
            <a:off x="8177213" y="4327203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72" name="Line 2879"/>
          <p:cNvSpPr>
            <a:spLocks noChangeShapeType="1"/>
          </p:cNvSpPr>
          <p:nvPr/>
        </p:nvSpPr>
        <p:spPr bwMode="auto">
          <a:xfrm>
            <a:off x="8196263" y="4327203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73" name="Line 2880"/>
          <p:cNvSpPr>
            <a:spLocks noChangeShapeType="1"/>
          </p:cNvSpPr>
          <p:nvPr/>
        </p:nvSpPr>
        <p:spPr bwMode="auto">
          <a:xfrm>
            <a:off x="8281988" y="4327203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74" name="Line 2881"/>
          <p:cNvSpPr>
            <a:spLocks noChangeShapeType="1"/>
          </p:cNvSpPr>
          <p:nvPr/>
        </p:nvSpPr>
        <p:spPr bwMode="auto">
          <a:xfrm>
            <a:off x="8301038" y="4327203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75" name="Line 2882"/>
          <p:cNvSpPr>
            <a:spLocks noChangeShapeType="1"/>
          </p:cNvSpPr>
          <p:nvPr/>
        </p:nvSpPr>
        <p:spPr bwMode="auto">
          <a:xfrm>
            <a:off x="8320088" y="4327203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76" name="Line 2883"/>
          <p:cNvSpPr>
            <a:spLocks noChangeShapeType="1"/>
          </p:cNvSpPr>
          <p:nvPr/>
        </p:nvSpPr>
        <p:spPr bwMode="auto">
          <a:xfrm>
            <a:off x="8405813" y="4327203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77" name="Line 2884"/>
          <p:cNvSpPr>
            <a:spLocks noChangeShapeType="1"/>
          </p:cNvSpPr>
          <p:nvPr/>
        </p:nvSpPr>
        <p:spPr bwMode="auto">
          <a:xfrm>
            <a:off x="8424863" y="4327203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78" name="Line 2885"/>
          <p:cNvSpPr>
            <a:spLocks noChangeShapeType="1"/>
          </p:cNvSpPr>
          <p:nvPr/>
        </p:nvSpPr>
        <p:spPr bwMode="auto">
          <a:xfrm>
            <a:off x="8443913" y="4327203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79" name="Line 2886"/>
          <p:cNvSpPr>
            <a:spLocks noChangeShapeType="1"/>
          </p:cNvSpPr>
          <p:nvPr/>
        </p:nvSpPr>
        <p:spPr bwMode="auto">
          <a:xfrm>
            <a:off x="8529638" y="4327203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80" name="Line 2887"/>
          <p:cNvSpPr>
            <a:spLocks noChangeShapeType="1"/>
          </p:cNvSpPr>
          <p:nvPr/>
        </p:nvSpPr>
        <p:spPr bwMode="auto">
          <a:xfrm>
            <a:off x="8548688" y="4327203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81" name="Line 2888"/>
          <p:cNvSpPr>
            <a:spLocks noChangeShapeType="1"/>
          </p:cNvSpPr>
          <p:nvPr/>
        </p:nvSpPr>
        <p:spPr bwMode="auto">
          <a:xfrm>
            <a:off x="8567738" y="4327203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82" name="Line 2889"/>
          <p:cNvSpPr>
            <a:spLocks noChangeShapeType="1"/>
          </p:cNvSpPr>
          <p:nvPr/>
        </p:nvSpPr>
        <p:spPr bwMode="auto">
          <a:xfrm>
            <a:off x="8672513" y="4327203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83" name="Line 2890"/>
          <p:cNvSpPr>
            <a:spLocks noChangeShapeType="1"/>
          </p:cNvSpPr>
          <p:nvPr/>
        </p:nvSpPr>
        <p:spPr bwMode="auto">
          <a:xfrm>
            <a:off x="8691563" y="4327203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84" name="Line 2891"/>
          <p:cNvSpPr>
            <a:spLocks noChangeShapeType="1"/>
          </p:cNvSpPr>
          <p:nvPr/>
        </p:nvSpPr>
        <p:spPr bwMode="auto">
          <a:xfrm>
            <a:off x="8796338" y="4327203"/>
            <a:ext cx="9525" cy="0"/>
          </a:xfrm>
          <a:prstGeom prst="line">
            <a:avLst/>
          </a:pr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85" name="Rectangle 2892"/>
          <p:cNvSpPr>
            <a:spLocks noChangeArrowheads="1"/>
          </p:cNvSpPr>
          <p:nvPr/>
        </p:nvSpPr>
        <p:spPr bwMode="auto">
          <a:xfrm>
            <a:off x="7529513" y="5060628"/>
            <a:ext cx="200025" cy="171450"/>
          </a:xfrm>
          <a:prstGeom prst="rect">
            <a:avLst/>
          </a:prstGeom>
          <a:solidFill>
            <a:srgbClr val="6AC335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52386" name="Rectangle 2893"/>
          <p:cNvSpPr>
            <a:spLocks noChangeArrowheads="1"/>
          </p:cNvSpPr>
          <p:nvPr/>
        </p:nvSpPr>
        <p:spPr bwMode="auto">
          <a:xfrm>
            <a:off x="7862888" y="5213028"/>
            <a:ext cx="209550" cy="19050"/>
          </a:xfrm>
          <a:prstGeom prst="rect">
            <a:avLst/>
          </a:prstGeom>
          <a:solidFill>
            <a:srgbClr val="EB3D00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364" name="Rectangle 2894"/>
          <p:cNvSpPr>
            <a:spLocks noChangeArrowheads="1"/>
          </p:cNvSpPr>
          <p:nvPr/>
        </p:nvSpPr>
        <p:spPr bwMode="auto">
          <a:xfrm>
            <a:off x="8205788" y="5203503"/>
            <a:ext cx="200025" cy="28575"/>
          </a:xfrm>
          <a:prstGeom prst="rect">
            <a:avLst/>
          </a:prstGeom>
          <a:solidFill>
            <a:srgbClr val="EB3D00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52388" name="Freeform 2895"/>
          <p:cNvSpPr>
            <a:spLocks noEditPoints="1"/>
          </p:cNvSpPr>
          <p:nvPr/>
        </p:nvSpPr>
        <p:spPr bwMode="auto">
          <a:xfrm>
            <a:off x="7462838" y="4327203"/>
            <a:ext cx="1352550" cy="904875"/>
          </a:xfrm>
          <a:custGeom>
            <a:avLst/>
            <a:gdLst>
              <a:gd name="T0" fmla="*/ 2147483647 w 142"/>
              <a:gd name="T1" fmla="*/ 2147483647 h 95"/>
              <a:gd name="T2" fmla="*/ 2147483647 w 142"/>
              <a:gd name="T3" fmla="*/ 0 h 95"/>
              <a:gd name="T4" fmla="*/ 0 w 142"/>
              <a:gd name="T5" fmla="*/ 2147483647 h 95"/>
              <a:gd name="T6" fmla="*/ 2147483647 w 142"/>
              <a:gd name="T7" fmla="*/ 2147483647 h 95"/>
              <a:gd name="T8" fmla="*/ 0 w 142"/>
              <a:gd name="T9" fmla="*/ 0 h 95"/>
              <a:gd name="T10" fmla="*/ 0 w 142"/>
              <a:gd name="T11" fmla="*/ 2147483647 h 95"/>
              <a:gd name="T12" fmla="*/ 2147483647 w 142"/>
              <a:gd name="T13" fmla="*/ 0 h 95"/>
              <a:gd name="T14" fmla="*/ 0 w 142"/>
              <a:gd name="T15" fmla="*/ 0 h 9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2"/>
              <a:gd name="T25" fmla="*/ 0 h 95"/>
              <a:gd name="T26" fmla="*/ 142 w 142"/>
              <a:gd name="T27" fmla="*/ 95 h 9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2" h="95">
                <a:moveTo>
                  <a:pt x="142" y="95"/>
                </a:moveTo>
                <a:lnTo>
                  <a:pt x="142" y="0"/>
                </a:lnTo>
                <a:moveTo>
                  <a:pt x="0" y="95"/>
                </a:moveTo>
                <a:lnTo>
                  <a:pt x="142" y="95"/>
                </a:lnTo>
                <a:moveTo>
                  <a:pt x="0" y="0"/>
                </a:moveTo>
                <a:lnTo>
                  <a:pt x="0" y="95"/>
                </a:lnTo>
                <a:moveTo>
                  <a:pt x="142" y="0"/>
                </a:moveTo>
                <a:lnTo>
                  <a:pt x="0" y="0"/>
                </a:lnTo>
              </a:path>
            </a:pathLst>
          </a:custGeom>
          <a:noFill/>
          <a:ln w="0">
            <a:solidFill>
              <a:srgbClr val="24282B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89" name="Freeform 2896"/>
          <p:cNvSpPr>
            <a:spLocks noEditPoints="1"/>
          </p:cNvSpPr>
          <p:nvPr/>
        </p:nvSpPr>
        <p:spPr bwMode="auto">
          <a:xfrm>
            <a:off x="7377113" y="5193978"/>
            <a:ext cx="47625" cy="76200"/>
          </a:xfrm>
          <a:custGeom>
            <a:avLst/>
            <a:gdLst>
              <a:gd name="T0" fmla="*/ 0 w 5"/>
              <a:gd name="T1" fmla="*/ 2147483647 h 8"/>
              <a:gd name="T2" fmla="*/ 0 w 5"/>
              <a:gd name="T3" fmla="*/ 2147483647 h 8"/>
              <a:gd name="T4" fmla="*/ 0 w 5"/>
              <a:gd name="T5" fmla="*/ 2147483647 h 8"/>
              <a:gd name="T6" fmla="*/ 0 w 5"/>
              <a:gd name="T7" fmla="*/ 2147483647 h 8"/>
              <a:gd name="T8" fmla="*/ 2147483647 w 5"/>
              <a:gd name="T9" fmla="*/ 2147483647 h 8"/>
              <a:gd name="T10" fmla="*/ 2147483647 w 5"/>
              <a:gd name="T11" fmla="*/ 2147483647 h 8"/>
              <a:gd name="T12" fmla="*/ 2147483647 w 5"/>
              <a:gd name="T13" fmla="*/ 2147483647 h 8"/>
              <a:gd name="T14" fmla="*/ 2147483647 w 5"/>
              <a:gd name="T15" fmla="*/ 2147483647 h 8"/>
              <a:gd name="T16" fmla="*/ 2147483647 w 5"/>
              <a:gd name="T17" fmla="*/ 2147483647 h 8"/>
              <a:gd name="T18" fmla="*/ 2147483647 w 5"/>
              <a:gd name="T19" fmla="*/ 2147483647 h 8"/>
              <a:gd name="T20" fmla="*/ 2147483647 w 5"/>
              <a:gd name="T21" fmla="*/ 2147483647 h 8"/>
              <a:gd name="T22" fmla="*/ 2147483647 w 5"/>
              <a:gd name="T23" fmla="*/ 2147483647 h 8"/>
              <a:gd name="T24" fmla="*/ 2147483647 w 5"/>
              <a:gd name="T25" fmla="*/ 2147483647 h 8"/>
              <a:gd name="T26" fmla="*/ 2147483647 w 5"/>
              <a:gd name="T27" fmla="*/ 2147483647 h 8"/>
              <a:gd name="T28" fmla="*/ 2147483647 w 5"/>
              <a:gd name="T29" fmla="*/ 2147483647 h 8"/>
              <a:gd name="T30" fmla="*/ 2147483647 w 5"/>
              <a:gd name="T31" fmla="*/ 2147483647 h 8"/>
              <a:gd name="T32" fmla="*/ 2147483647 w 5"/>
              <a:gd name="T33" fmla="*/ 2147483647 h 8"/>
              <a:gd name="T34" fmla="*/ 2147483647 w 5"/>
              <a:gd name="T35" fmla="*/ 2147483647 h 8"/>
              <a:gd name="T36" fmla="*/ 2147483647 w 5"/>
              <a:gd name="T37" fmla="*/ 2147483647 h 8"/>
              <a:gd name="T38" fmla="*/ 2147483647 w 5"/>
              <a:gd name="T39" fmla="*/ 2147483647 h 8"/>
              <a:gd name="T40" fmla="*/ 2147483647 w 5"/>
              <a:gd name="T41" fmla="*/ 2147483647 h 8"/>
              <a:gd name="T42" fmla="*/ 2147483647 w 5"/>
              <a:gd name="T43" fmla="*/ 0 h 8"/>
              <a:gd name="T44" fmla="*/ 2147483647 w 5"/>
              <a:gd name="T45" fmla="*/ 0 h 8"/>
              <a:gd name="T46" fmla="*/ 2147483647 w 5"/>
              <a:gd name="T47" fmla="*/ 0 h 8"/>
              <a:gd name="T48" fmla="*/ 2147483647 w 5"/>
              <a:gd name="T49" fmla="*/ 0 h 8"/>
              <a:gd name="T50" fmla="*/ 2147483647 w 5"/>
              <a:gd name="T51" fmla="*/ 0 h 8"/>
              <a:gd name="T52" fmla="*/ 2147483647 w 5"/>
              <a:gd name="T53" fmla="*/ 0 h 8"/>
              <a:gd name="T54" fmla="*/ 2147483647 w 5"/>
              <a:gd name="T55" fmla="*/ 2147483647 h 8"/>
              <a:gd name="T56" fmla="*/ 0 w 5"/>
              <a:gd name="T57" fmla="*/ 2147483647 h 8"/>
              <a:gd name="T58" fmla="*/ 0 w 5"/>
              <a:gd name="T59" fmla="*/ 2147483647 h 8"/>
              <a:gd name="T60" fmla="*/ 0 w 5"/>
              <a:gd name="T61" fmla="*/ 2147483647 h 8"/>
              <a:gd name="T62" fmla="*/ 0 w 5"/>
              <a:gd name="T63" fmla="*/ 2147483647 h 8"/>
              <a:gd name="T64" fmla="*/ 2147483647 w 5"/>
              <a:gd name="T65" fmla="*/ 2147483647 h 8"/>
              <a:gd name="T66" fmla="*/ 2147483647 w 5"/>
              <a:gd name="T67" fmla="*/ 2147483647 h 8"/>
              <a:gd name="T68" fmla="*/ 2147483647 w 5"/>
              <a:gd name="T69" fmla="*/ 2147483647 h 8"/>
              <a:gd name="T70" fmla="*/ 2147483647 w 5"/>
              <a:gd name="T71" fmla="*/ 2147483647 h 8"/>
              <a:gd name="T72" fmla="*/ 2147483647 w 5"/>
              <a:gd name="T73" fmla="*/ 2147483647 h 8"/>
              <a:gd name="T74" fmla="*/ 2147483647 w 5"/>
              <a:gd name="T75" fmla="*/ 2147483647 h 8"/>
              <a:gd name="T76" fmla="*/ 2147483647 w 5"/>
              <a:gd name="T77" fmla="*/ 2147483647 h 8"/>
              <a:gd name="T78" fmla="*/ 2147483647 w 5"/>
              <a:gd name="T79" fmla="*/ 2147483647 h 8"/>
              <a:gd name="T80" fmla="*/ 2147483647 w 5"/>
              <a:gd name="T81" fmla="*/ 2147483647 h 8"/>
              <a:gd name="T82" fmla="*/ 2147483647 w 5"/>
              <a:gd name="T83" fmla="*/ 2147483647 h 8"/>
              <a:gd name="T84" fmla="*/ 2147483647 w 5"/>
              <a:gd name="T85" fmla="*/ 2147483647 h 8"/>
              <a:gd name="T86" fmla="*/ 2147483647 w 5"/>
              <a:gd name="T87" fmla="*/ 2147483647 h 8"/>
              <a:gd name="T88" fmla="*/ 2147483647 w 5"/>
              <a:gd name="T89" fmla="*/ 2147483647 h 8"/>
              <a:gd name="T90" fmla="*/ 2147483647 w 5"/>
              <a:gd name="T91" fmla="*/ 2147483647 h 8"/>
              <a:gd name="T92" fmla="*/ 2147483647 w 5"/>
              <a:gd name="T93" fmla="*/ 2147483647 h 8"/>
              <a:gd name="T94" fmla="*/ 2147483647 w 5"/>
              <a:gd name="T95" fmla="*/ 2147483647 h 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5"/>
              <a:gd name="T145" fmla="*/ 0 h 8"/>
              <a:gd name="T146" fmla="*/ 5 w 5"/>
              <a:gd name="T147" fmla="*/ 8 h 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5" h="8">
                <a:moveTo>
                  <a:pt x="0" y="4"/>
                </a:moveTo>
                <a:lnTo>
                  <a:pt x="0" y="4"/>
                </a:lnTo>
                <a:lnTo>
                  <a:pt x="0" y="5"/>
                </a:lnTo>
                <a:lnTo>
                  <a:pt x="0" y="6"/>
                </a:lnTo>
                <a:lnTo>
                  <a:pt x="0" y="7"/>
                </a:ln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4" y="8"/>
                </a:lnTo>
                <a:lnTo>
                  <a:pt x="4" y="7"/>
                </a:lnTo>
                <a:lnTo>
                  <a:pt x="5" y="7"/>
                </a:lnTo>
                <a:lnTo>
                  <a:pt x="5" y="6"/>
                </a:lnTo>
                <a:lnTo>
                  <a:pt x="5" y="5"/>
                </a:lnTo>
                <a:lnTo>
                  <a:pt x="5" y="4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4"/>
                </a:lnTo>
                <a:close/>
                <a:moveTo>
                  <a:pt x="1" y="4"/>
                </a:moveTo>
                <a:lnTo>
                  <a:pt x="1" y="3"/>
                </a:lnTo>
                <a:lnTo>
                  <a:pt x="1" y="2"/>
                </a:lnTo>
                <a:lnTo>
                  <a:pt x="1" y="1"/>
                </a:lnTo>
                <a:lnTo>
                  <a:pt x="2" y="1"/>
                </a:lnTo>
                <a:lnTo>
                  <a:pt x="3" y="1"/>
                </a:lnTo>
                <a:lnTo>
                  <a:pt x="4" y="2"/>
                </a:lnTo>
                <a:lnTo>
                  <a:pt x="4" y="3"/>
                </a:lnTo>
                <a:lnTo>
                  <a:pt x="4" y="4"/>
                </a:lnTo>
                <a:lnTo>
                  <a:pt x="4" y="5"/>
                </a:lnTo>
                <a:lnTo>
                  <a:pt x="4" y="6"/>
                </a:lnTo>
                <a:lnTo>
                  <a:pt x="3" y="7"/>
                </a:lnTo>
                <a:lnTo>
                  <a:pt x="2" y="7"/>
                </a:lnTo>
                <a:lnTo>
                  <a:pt x="1" y="7"/>
                </a:lnTo>
                <a:lnTo>
                  <a:pt x="1" y="6"/>
                </a:lnTo>
                <a:lnTo>
                  <a:pt x="1" y="5"/>
                </a:lnTo>
                <a:lnTo>
                  <a:pt x="1" y="4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90" name="Freeform 2897"/>
          <p:cNvSpPr>
            <a:spLocks/>
          </p:cNvSpPr>
          <p:nvPr/>
        </p:nvSpPr>
        <p:spPr bwMode="auto">
          <a:xfrm>
            <a:off x="7215188" y="5041578"/>
            <a:ext cx="19050" cy="76200"/>
          </a:xfrm>
          <a:custGeom>
            <a:avLst/>
            <a:gdLst>
              <a:gd name="T0" fmla="*/ 2147483647 w 2"/>
              <a:gd name="T1" fmla="*/ 2147483647 h 8"/>
              <a:gd name="T2" fmla="*/ 2147483647 w 2"/>
              <a:gd name="T3" fmla="*/ 2147483647 h 8"/>
              <a:gd name="T4" fmla="*/ 2147483647 w 2"/>
              <a:gd name="T5" fmla="*/ 0 h 8"/>
              <a:gd name="T6" fmla="*/ 2147483647 w 2"/>
              <a:gd name="T7" fmla="*/ 0 h 8"/>
              <a:gd name="T8" fmla="*/ 2147483647 w 2"/>
              <a:gd name="T9" fmla="*/ 2147483647 h 8"/>
              <a:gd name="T10" fmla="*/ 2147483647 w 2"/>
              <a:gd name="T11" fmla="*/ 2147483647 h 8"/>
              <a:gd name="T12" fmla="*/ 2147483647 w 2"/>
              <a:gd name="T13" fmla="*/ 2147483647 h 8"/>
              <a:gd name="T14" fmla="*/ 2147483647 w 2"/>
              <a:gd name="T15" fmla="*/ 2147483647 h 8"/>
              <a:gd name="T16" fmla="*/ 2147483647 w 2"/>
              <a:gd name="T17" fmla="*/ 2147483647 h 8"/>
              <a:gd name="T18" fmla="*/ 0 w 2"/>
              <a:gd name="T19" fmla="*/ 2147483647 h 8"/>
              <a:gd name="T20" fmla="*/ 0 w 2"/>
              <a:gd name="T21" fmla="*/ 2147483647 h 8"/>
              <a:gd name="T22" fmla="*/ 0 w 2"/>
              <a:gd name="T23" fmla="*/ 2147483647 h 8"/>
              <a:gd name="T24" fmla="*/ 0 w 2"/>
              <a:gd name="T25" fmla="*/ 2147483647 h 8"/>
              <a:gd name="T26" fmla="*/ 2147483647 w 2"/>
              <a:gd name="T27" fmla="*/ 2147483647 h 8"/>
              <a:gd name="T28" fmla="*/ 2147483647 w 2"/>
              <a:gd name="T29" fmla="*/ 2147483647 h 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"/>
              <a:gd name="T46" fmla="*/ 0 h 8"/>
              <a:gd name="T47" fmla="*/ 2 w 2"/>
              <a:gd name="T48" fmla="*/ 8 h 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" h="8">
                <a:moveTo>
                  <a:pt x="1" y="8"/>
                </a:moveTo>
                <a:lnTo>
                  <a:pt x="2" y="8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1" y="2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1" y="8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91" name="Freeform 2898"/>
          <p:cNvSpPr>
            <a:spLocks noEditPoints="1"/>
          </p:cNvSpPr>
          <p:nvPr/>
        </p:nvSpPr>
        <p:spPr bwMode="auto">
          <a:xfrm>
            <a:off x="7262813" y="5041578"/>
            <a:ext cx="47625" cy="76200"/>
          </a:xfrm>
          <a:custGeom>
            <a:avLst/>
            <a:gdLst>
              <a:gd name="T0" fmla="*/ 0 w 5"/>
              <a:gd name="T1" fmla="*/ 2147483647 h 8"/>
              <a:gd name="T2" fmla="*/ 0 w 5"/>
              <a:gd name="T3" fmla="*/ 2147483647 h 8"/>
              <a:gd name="T4" fmla="*/ 0 w 5"/>
              <a:gd name="T5" fmla="*/ 2147483647 h 8"/>
              <a:gd name="T6" fmla="*/ 0 w 5"/>
              <a:gd name="T7" fmla="*/ 2147483647 h 8"/>
              <a:gd name="T8" fmla="*/ 2147483647 w 5"/>
              <a:gd name="T9" fmla="*/ 2147483647 h 8"/>
              <a:gd name="T10" fmla="*/ 2147483647 w 5"/>
              <a:gd name="T11" fmla="*/ 2147483647 h 8"/>
              <a:gd name="T12" fmla="*/ 2147483647 w 5"/>
              <a:gd name="T13" fmla="*/ 2147483647 h 8"/>
              <a:gd name="T14" fmla="*/ 2147483647 w 5"/>
              <a:gd name="T15" fmla="*/ 2147483647 h 8"/>
              <a:gd name="T16" fmla="*/ 2147483647 w 5"/>
              <a:gd name="T17" fmla="*/ 2147483647 h 8"/>
              <a:gd name="T18" fmla="*/ 2147483647 w 5"/>
              <a:gd name="T19" fmla="*/ 2147483647 h 8"/>
              <a:gd name="T20" fmla="*/ 2147483647 w 5"/>
              <a:gd name="T21" fmla="*/ 2147483647 h 8"/>
              <a:gd name="T22" fmla="*/ 2147483647 w 5"/>
              <a:gd name="T23" fmla="*/ 2147483647 h 8"/>
              <a:gd name="T24" fmla="*/ 2147483647 w 5"/>
              <a:gd name="T25" fmla="*/ 2147483647 h 8"/>
              <a:gd name="T26" fmla="*/ 2147483647 w 5"/>
              <a:gd name="T27" fmla="*/ 2147483647 h 8"/>
              <a:gd name="T28" fmla="*/ 2147483647 w 5"/>
              <a:gd name="T29" fmla="*/ 2147483647 h 8"/>
              <a:gd name="T30" fmla="*/ 2147483647 w 5"/>
              <a:gd name="T31" fmla="*/ 2147483647 h 8"/>
              <a:gd name="T32" fmla="*/ 2147483647 w 5"/>
              <a:gd name="T33" fmla="*/ 2147483647 h 8"/>
              <a:gd name="T34" fmla="*/ 2147483647 w 5"/>
              <a:gd name="T35" fmla="*/ 2147483647 h 8"/>
              <a:gd name="T36" fmla="*/ 2147483647 w 5"/>
              <a:gd name="T37" fmla="*/ 2147483647 h 8"/>
              <a:gd name="T38" fmla="*/ 2147483647 w 5"/>
              <a:gd name="T39" fmla="*/ 2147483647 h 8"/>
              <a:gd name="T40" fmla="*/ 2147483647 w 5"/>
              <a:gd name="T41" fmla="*/ 2147483647 h 8"/>
              <a:gd name="T42" fmla="*/ 2147483647 w 5"/>
              <a:gd name="T43" fmla="*/ 2147483647 h 8"/>
              <a:gd name="T44" fmla="*/ 2147483647 w 5"/>
              <a:gd name="T45" fmla="*/ 0 h 8"/>
              <a:gd name="T46" fmla="*/ 2147483647 w 5"/>
              <a:gd name="T47" fmla="*/ 0 h 8"/>
              <a:gd name="T48" fmla="*/ 2147483647 w 5"/>
              <a:gd name="T49" fmla="*/ 0 h 8"/>
              <a:gd name="T50" fmla="*/ 2147483647 w 5"/>
              <a:gd name="T51" fmla="*/ 0 h 8"/>
              <a:gd name="T52" fmla="*/ 2147483647 w 5"/>
              <a:gd name="T53" fmla="*/ 2147483647 h 8"/>
              <a:gd name="T54" fmla="*/ 2147483647 w 5"/>
              <a:gd name="T55" fmla="*/ 2147483647 h 8"/>
              <a:gd name="T56" fmla="*/ 0 w 5"/>
              <a:gd name="T57" fmla="*/ 2147483647 h 8"/>
              <a:gd name="T58" fmla="*/ 0 w 5"/>
              <a:gd name="T59" fmla="*/ 2147483647 h 8"/>
              <a:gd name="T60" fmla="*/ 0 w 5"/>
              <a:gd name="T61" fmla="*/ 2147483647 h 8"/>
              <a:gd name="T62" fmla="*/ 0 w 5"/>
              <a:gd name="T63" fmla="*/ 2147483647 h 8"/>
              <a:gd name="T64" fmla="*/ 2147483647 w 5"/>
              <a:gd name="T65" fmla="*/ 2147483647 h 8"/>
              <a:gd name="T66" fmla="*/ 2147483647 w 5"/>
              <a:gd name="T67" fmla="*/ 2147483647 h 8"/>
              <a:gd name="T68" fmla="*/ 2147483647 w 5"/>
              <a:gd name="T69" fmla="*/ 2147483647 h 8"/>
              <a:gd name="T70" fmla="*/ 2147483647 w 5"/>
              <a:gd name="T71" fmla="*/ 2147483647 h 8"/>
              <a:gd name="T72" fmla="*/ 2147483647 w 5"/>
              <a:gd name="T73" fmla="*/ 2147483647 h 8"/>
              <a:gd name="T74" fmla="*/ 2147483647 w 5"/>
              <a:gd name="T75" fmla="*/ 2147483647 h 8"/>
              <a:gd name="T76" fmla="*/ 2147483647 w 5"/>
              <a:gd name="T77" fmla="*/ 2147483647 h 8"/>
              <a:gd name="T78" fmla="*/ 2147483647 w 5"/>
              <a:gd name="T79" fmla="*/ 2147483647 h 8"/>
              <a:gd name="T80" fmla="*/ 2147483647 w 5"/>
              <a:gd name="T81" fmla="*/ 2147483647 h 8"/>
              <a:gd name="T82" fmla="*/ 2147483647 w 5"/>
              <a:gd name="T83" fmla="*/ 2147483647 h 8"/>
              <a:gd name="T84" fmla="*/ 2147483647 w 5"/>
              <a:gd name="T85" fmla="*/ 2147483647 h 8"/>
              <a:gd name="T86" fmla="*/ 2147483647 w 5"/>
              <a:gd name="T87" fmla="*/ 2147483647 h 8"/>
              <a:gd name="T88" fmla="*/ 2147483647 w 5"/>
              <a:gd name="T89" fmla="*/ 2147483647 h 8"/>
              <a:gd name="T90" fmla="*/ 2147483647 w 5"/>
              <a:gd name="T91" fmla="*/ 2147483647 h 8"/>
              <a:gd name="T92" fmla="*/ 2147483647 w 5"/>
              <a:gd name="T93" fmla="*/ 2147483647 h 8"/>
              <a:gd name="T94" fmla="*/ 2147483647 w 5"/>
              <a:gd name="T95" fmla="*/ 2147483647 h 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5"/>
              <a:gd name="T145" fmla="*/ 0 h 8"/>
              <a:gd name="T146" fmla="*/ 5 w 5"/>
              <a:gd name="T147" fmla="*/ 8 h 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5" h="8">
                <a:moveTo>
                  <a:pt x="0" y="4"/>
                </a:moveTo>
                <a:lnTo>
                  <a:pt x="0" y="5"/>
                </a:lnTo>
                <a:lnTo>
                  <a:pt x="0" y="6"/>
                </a:lnTo>
                <a:lnTo>
                  <a:pt x="0" y="7"/>
                </a:ln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4" y="8"/>
                </a:lnTo>
                <a:lnTo>
                  <a:pt x="4" y="7"/>
                </a:lnTo>
                <a:lnTo>
                  <a:pt x="5" y="7"/>
                </a:lnTo>
                <a:lnTo>
                  <a:pt x="5" y="6"/>
                </a:lnTo>
                <a:lnTo>
                  <a:pt x="5" y="5"/>
                </a:lnTo>
                <a:lnTo>
                  <a:pt x="5" y="4"/>
                </a:lnTo>
                <a:lnTo>
                  <a:pt x="5" y="3"/>
                </a:lnTo>
                <a:lnTo>
                  <a:pt x="5" y="2"/>
                </a:lnTo>
                <a:lnTo>
                  <a:pt x="4" y="1"/>
                </a:lnTo>
                <a:lnTo>
                  <a:pt x="3" y="0"/>
                </a:lnTo>
                <a:lnTo>
                  <a:pt x="2" y="0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4"/>
                </a:lnTo>
                <a:close/>
                <a:moveTo>
                  <a:pt x="1" y="4"/>
                </a:moveTo>
                <a:lnTo>
                  <a:pt x="1" y="4"/>
                </a:lnTo>
                <a:lnTo>
                  <a:pt x="1" y="3"/>
                </a:lnTo>
                <a:lnTo>
                  <a:pt x="1" y="2"/>
                </a:lnTo>
                <a:lnTo>
                  <a:pt x="2" y="1"/>
                </a:lnTo>
                <a:lnTo>
                  <a:pt x="3" y="1"/>
                </a:lnTo>
                <a:lnTo>
                  <a:pt x="3" y="2"/>
                </a:lnTo>
                <a:lnTo>
                  <a:pt x="4" y="2"/>
                </a:lnTo>
                <a:lnTo>
                  <a:pt x="4" y="3"/>
                </a:lnTo>
                <a:lnTo>
                  <a:pt x="4" y="4"/>
                </a:lnTo>
                <a:lnTo>
                  <a:pt x="4" y="5"/>
                </a:lnTo>
                <a:lnTo>
                  <a:pt x="4" y="6"/>
                </a:lnTo>
                <a:lnTo>
                  <a:pt x="3" y="7"/>
                </a:lnTo>
                <a:lnTo>
                  <a:pt x="2" y="7"/>
                </a:lnTo>
                <a:lnTo>
                  <a:pt x="1" y="7"/>
                </a:lnTo>
                <a:lnTo>
                  <a:pt x="1" y="6"/>
                </a:lnTo>
                <a:lnTo>
                  <a:pt x="1" y="5"/>
                </a:lnTo>
                <a:lnTo>
                  <a:pt x="1" y="4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92" name="Freeform 2899"/>
          <p:cNvSpPr>
            <a:spLocks noEditPoints="1"/>
          </p:cNvSpPr>
          <p:nvPr/>
        </p:nvSpPr>
        <p:spPr bwMode="auto">
          <a:xfrm>
            <a:off x="7319963" y="5041578"/>
            <a:ext cx="47625" cy="76200"/>
          </a:xfrm>
          <a:custGeom>
            <a:avLst/>
            <a:gdLst>
              <a:gd name="T0" fmla="*/ 0 w 5"/>
              <a:gd name="T1" fmla="*/ 2147483647 h 8"/>
              <a:gd name="T2" fmla="*/ 0 w 5"/>
              <a:gd name="T3" fmla="*/ 2147483647 h 8"/>
              <a:gd name="T4" fmla="*/ 0 w 5"/>
              <a:gd name="T5" fmla="*/ 2147483647 h 8"/>
              <a:gd name="T6" fmla="*/ 0 w 5"/>
              <a:gd name="T7" fmla="*/ 2147483647 h 8"/>
              <a:gd name="T8" fmla="*/ 2147483647 w 5"/>
              <a:gd name="T9" fmla="*/ 2147483647 h 8"/>
              <a:gd name="T10" fmla="*/ 2147483647 w 5"/>
              <a:gd name="T11" fmla="*/ 2147483647 h 8"/>
              <a:gd name="T12" fmla="*/ 2147483647 w 5"/>
              <a:gd name="T13" fmla="*/ 2147483647 h 8"/>
              <a:gd name="T14" fmla="*/ 2147483647 w 5"/>
              <a:gd name="T15" fmla="*/ 2147483647 h 8"/>
              <a:gd name="T16" fmla="*/ 2147483647 w 5"/>
              <a:gd name="T17" fmla="*/ 2147483647 h 8"/>
              <a:gd name="T18" fmla="*/ 2147483647 w 5"/>
              <a:gd name="T19" fmla="*/ 2147483647 h 8"/>
              <a:gd name="T20" fmla="*/ 2147483647 w 5"/>
              <a:gd name="T21" fmla="*/ 2147483647 h 8"/>
              <a:gd name="T22" fmla="*/ 2147483647 w 5"/>
              <a:gd name="T23" fmla="*/ 2147483647 h 8"/>
              <a:gd name="T24" fmla="*/ 2147483647 w 5"/>
              <a:gd name="T25" fmla="*/ 2147483647 h 8"/>
              <a:gd name="T26" fmla="*/ 2147483647 w 5"/>
              <a:gd name="T27" fmla="*/ 2147483647 h 8"/>
              <a:gd name="T28" fmla="*/ 2147483647 w 5"/>
              <a:gd name="T29" fmla="*/ 2147483647 h 8"/>
              <a:gd name="T30" fmla="*/ 2147483647 w 5"/>
              <a:gd name="T31" fmla="*/ 2147483647 h 8"/>
              <a:gd name="T32" fmla="*/ 2147483647 w 5"/>
              <a:gd name="T33" fmla="*/ 2147483647 h 8"/>
              <a:gd name="T34" fmla="*/ 2147483647 w 5"/>
              <a:gd name="T35" fmla="*/ 2147483647 h 8"/>
              <a:gd name="T36" fmla="*/ 2147483647 w 5"/>
              <a:gd name="T37" fmla="*/ 2147483647 h 8"/>
              <a:gd name="T38" fmla="*/ 2147483647 w 5"/>
              <a:gd name="T39" fmla="*/ 2147483647 h 8"/>
              <a:gd name="T40" fmla="*/ 2147483647 w 5"/>
              <a:gd name="T41" fmla="*/ 2147483647 h 8"/>
              <a:gd name="T42" fmla="*/ 2147483647 w 5"/>
              <a:gd name="T43" fmla="*/ 2147483647 h 8"/>
              <a:gd name="T44" fmla="*/ 2147483647 w 5"/>
              <a:gd name="T45" fmla="*/ 0 h 8"/>
              <a:gd name="T46" fmla="*/ 2147483647 w 5"/>
              <a:gd name="T47" fmla="*/ 0 h 8"/>
              <a:gd name="T48" fmla="*/ 2147483647 w 5"/>
              <a:gd name="T49" fmla="*/ 0 h 8"/>
              <a:gd name="T50" fmla="*/ 2147483647 w 5"/>
              <a:gd name="T51" fmla="*/ 0 h 8"/>
              <a:gd name="T52" fmla="*/ 2147483647 w 5"/>
              <a:gd name="T53" fmla="*/ 2147483647 h 8"/>
              <a:gd name="T54" fmla="*/ 2147483647 w 5"/>
              <a:gd name="T55" fmla="*/ 2147483647 h 8"/>
              <a:gd name="T56" fmla="*/ 0 w 5"/>
              <a:gd name="T57" fmla="*/ 2147483647 h 8"/>
              <a:gd name="T58" fmla="*/ 0 w 5"/>
              <a:gd name="T59" fmla="*/ 2147483647 h 8"/>
              <a:gd name="T60" fmla="*/ 0 w 5"/>
              <a:gd name="T61" fmla="*/ 2147483647 h 8"/>
              <a:gd name="T62" fmla="*/ 0 w 5"/>
              <a:gd name="T63" fmla="*/ 2147483647 h 8"/>
              <a:gd name="T64" fmla="*/ 2147483647 w 5"/>
              <a:gd name="T65" fmla="*/ 2147483647 h 8"/>
              <a:gd name="T66" fmla="*/ 2147483647 w 5"/>
              <a:gd name="T67" fmla="*/ 2147483647 h 8"/>
              <a:gd name="T68" fmla="*/ 2147483647 w 5"/>
              <a:gd name="T69" fmla="*/ 2147483647 h 8"/>
              <a:gd name="T70" fmla="*/ 2147483647 w 5"/>
              <a:gd name="T71" fmla="*/ 2147483647 h 8"/>
              <a:gd name="T72" fmla="*/ 2147483647 w 5"/>
              <a:gd name="T73" fmla="*/ 2147483647 h 8"/>
              <a:gd name="T74" fmla="*/ 2147483647 w 5"/>
              <a:gd name="T75" fmla="*/ 2147483647 h 8"/>
              <a:gd name="T76" fmla="*/ 2147483647 w 5"/>
              <a:gd name="T77" fmla="*/ 2147483647 h 8"/>
              <a:gd name="T78" fmla="*/ 2147483647 w 5"/>
              <a:gd name="T79" fmla="*/ 2147483647 h 8"/>
              <a:gd name="T80" fmla="*/ 2147483647 w 5"/>
              <a:gd name="T81" fmla="*/ 2147483647 h 8"/>
              <a:gd name="T82" fmla="*/ 2147483647 w 5"/>
              <a:gd name="T83" fmla="*/ 2147483647 h 8"/>
              <a:gd name="T84" fmla="*/ 2147483647 w 5"/>
              <a:gd name="T85" fmla="*/ 2147483647 h 8"/>
              <a:gd name="T86" fmla="*/ 2147483647 w 5"/>
              <a:gd name="T87" fmla="*/ 2147483647 h 8"/>
              <a:gd name="T88" fmla="*/ 2147483647 w 5"/>
              <a:gd name="T89" fmla="*/ 2147483647 h 8"/>
              <a:gd name="T90" fmla="*/ 2147483647 w 5"/>
              <a:gd name="T91" fmla="*/ 2147483647 h 8"/>
              <a:gd name="T92" fmla="*/ 2147483647 w 5"/>
              <a:gd name="T93" fmla="*/ 2147483647 h 8"/>
              <a:gd name="T94" fmla="*/ 2147483647 w 5"/>
              <a:gd name="T95" fmla="*/ 2147483647 h 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5"/>
              <a:gd name="T145" fmla="*/ 0 h 8"/>
              <a:gd name="T146" fmla="*/ 5 w 5"/>
              <a:gd name="T147" fmla="*/ 8 h 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5" h="8">
                <a:moveTo>
                  <a:pt x="0" y="4"/>
                </a:moveTo>
                <a:lnTo>
                  <a:pt x="0" y="5"/>
                </a:lnTo>
                <a:lnTo>
                  <a:pt x="0" y="6"/>
                </a:lnTo>
                <a:lnTo>
                  <a:pt x="0" y="7"/>
                </a:ln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4" y="8"/>
                </a:lnTo>
                <a:lnTo>
                  <a:pt x="4" y="7"/>
                </a:lnTo>
                <a:lnTo>
                  <a:pt x="5" y="7"/>
                </a:lnTo>
                <a:lnTo>
                  <a:pt x="5" y="6"/>
                </a:lnTo>
                <a:lnTo>
                  <a:pt x="5" y="5"/>
                </a:lnTo>
                <a:lnTo>
                  <a:pt x="5" y="4"/>
                </a:lnTo>
                <a:lnTo>
                  <a:pt x="5" y="3"/>
                </a:lnTo>
                <a:lnTo>
                  <a:pt x="5" y="2"/>
                </a:lnTo>
                <a:lnTo>
                  <a:pt x="4" y="1"/>
                </a:lnTo>
                <a:lnTo>
                  <a:pt x="3" y="0"/>
                </a:lnTo>
                <a:lnTo>
                  <a:pt x="2" y="0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4"/>
                </a:lnTo>
                <a:close/>
                <a:moveTo>
                  <a:pt x="1" y="4"/>
                </a:moveTo>
                <a:lnTo>
                  <a:pt x="1" y="4"/>
                </a:lnTo>
                <a:lnTo>
                  <a:pt x="1" y="3"/>
                </a:lnTo>
                <a:lnTo>
                  <a:pt x="1" y="2"/>
                </a:lnTo>
                <a:lnTo>
                  <a:pt x="2" y="1"/>
                </a:lnTo>
                <a:lnTo>
                  <a:pt x="3" y="1"/>
                </a:lnTo>
                <a:lnTo>
                  <a:pt x="3" y="2"/>
                </a:lnTo>
                <a:lnTo>
                  <a:pt x="4" y="2"/>
                </a:lnTo>
                <a:lnTo>
                  <a:pt x="4" y="3"/>
                </a:lnTo>
                <a:lnTo>
                  <a:pt x="4" y="4"/>
                </a:lnTo>
                <a:lnTo>
                  <a:pt x="4" y="5"/>
                </a:lnTo>
                <a:lnTo>
                  <a:pt x="4" y="6"/>
                </a:lnTo>
                <a:lnTo>
                  <a:pt x="3" y="7"/>
                </a:lnTo>
                <a:lnTo>
                  <a:pt x="2" y="7"/>
                </a:lnTo>
                <a:lnTo>
                  <a:pt x="1" y="7"/>
                </a:lnTo>
                <a:lnTo>
                  <a:pt x="1" y="6"/>
                </a:lnTo>
                <a:lnTo>
                  <a:pt x="1" y="5"/>
                </a:lnTo>
                <a:lnTo>
                  <a:pt x="1" y="4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93" name="Freeform 2900"/>
          <p:cNvSpPr>
            <a:spLocks noEditPoints="1"/>
          </p:cNvSpPr>
          <p:nvPr/>
        </p:nvSpPr>
        <p:spPr bwMode="auto">
          <a:xfrm>
            <a:off x="7377113" y="5041578"/>
            <a:ext cx="47625" cy="76200"/>
          </a:xfrm>
          <a:custGeom>
            <a:avLst/>
            <a:gdLst>
              <a:gd name="T0" fmla="*/ 0 w 5"/>
              <a:gd name="T1" fmla="*/ 2147483647 h 8"/>
              <a:gd name="T2" fmla="*/ 0 w 5"/>
              <a:gd name="T3" fmla="*/ 2147483647 h 8"/>
              <a:gd name="T4" fmla="*/ 0 w 5"/>
              <a:gd name="T5" fmla="*/ 2147483647 h 8"/>
              <a:gd name="T6" fmla="*/ 0 w 5"/>
              <a:gd name="T7" fmla="*/ 2147483647 h 8"/>
              <a:gd name="T8" fmla="*/ 2147483647 w 5"/>
              <a:gd name="T9" fmla="*/ 2147483647 h 8"/>
              <a:gd name="T10" fmla="*/ 2147483647 w 5"/>
              <a:gd name="T11" fmla="*/ 2147483647 h 8"/>
              <a:gd name="T12" fmla="*/ 2147483647 w 5"/>
              <a:gd name="T13" fmla="*/ 2147483647 h 8"/>
              <a:gd name="T14" fmla="*/ 2147483647 w 5"/>
              <a:gd name="T15" fmla="*/ 2147483647 h 8"/>
              <a:gd name="T16" fmla="*/ 2147483647 w 5"/>
              <a:gd name="T17" fmla="*/ 2147483647 h 8"/>
              <a:gd name="T18" fmla="*/ 2147483647 w 5"/>
              <a:gd name="T19" fmla="*/ 2147483647 h 8"/>
              <a:gd name="T20" fmla="*/ 2147483647 w 5"/>
              <a:gd name="T21" fmla="*/ 2147483647 h 8"/>
              <a:gd name="T22" fmla="*/ 2147483647 w 5"/>
              <a:gd name="T23" fmla="*/ 2147483647 h 8"/>
              <a:gd name="T24" fmla="*/ 2147483647 w 5"/>
              <a:gd name="T25" fmla="*/ 2147483647 h 8"/>
              <a:gd name="T26" fmla="*/ 2147483647 w 5"/>
              <a:gd name="T27" fmla="*/ 2147483647 h 8"/>
              <a:gd name="T28" fmla="*/ 2147483647 w 5"/>
              <a:gd name="T29" fmla="*/ 2147483647 h 8"/>
              <a:gd name="T30" fmla="*/ 2147483647 w 5"/>
              <a:gd name="T31" fmla="*/ 2147483647 h 8"/>
              <a:gd name="T32" fmla="*/ 2147483647 w 5"/>
              <a:gd name="T33" fmla="*/ 2147483647 h 8"/>
              <a:gd name="T34" fmla="*/ 2147483647 w 5"/>
              <a:gd name="T35" fmla="*/ 2147483647 h 8"/>
              <a:gd name="T36" fmla="*/ 2147483647 w 5"/>
              <a:gd name="T37" fmla="*/ 2147483647 h 8"/>
              <a:gd name="T38" fmla="*/ 2147483647 w 5"/>
              <a:gd name="T39" fmla="*/ 2147483647 h 8"/>
              <a:gd name="T40" fmla="*/ 2147483647 w 5"/>
              <a:gd name="T41" fmla="*/ 2147483647 h 8"/>
              <a:gd name="T42" fmla="*/ 2147483647 w 5"/>
              <a:gd name="T43" fmla="*/ 2147483647 h 8"/>
              <a:gd name="T44" fmla="*/ 2147483647 w 5"/>
              <a:gd name="T45" fmla="*/ 0 h 8"/>
              <a:gd name="T46" fmla="*/ 2147483647 w 5"/>
              <a:gd name="T47" fmla="*/ 0 h 8"/>
              <a:gd name="T48" fmla="*/ 2147483647 w 5"/>
              <a:gd name="T49" fmla="*/ 0 h 8"/>
              <a:gd name="T50" fmla="*/ 2147483647 w 5"/>
              <a:gd name="T51" fmla="*/ 0 h 8"/>
              <a:gd name="T52" fmla="*/ 2147483647 w 5"/>
              <a:gd name="T53" fmla="*/ 2147483647 h 8"/>
              <a:gd name="T54" fmla="*/ 2147483647 w 5"/>
              <a:gd name="T55" fmla="*/ 2147483647 h 8"/>
              <a:gd name="T56" fmla="*/ 0 w 5"/>
              <a:gd name="T57" fmla="*/ 2147483647 h 8"/>
              <a:gd name="T58" fmla="*/ 0 w 5"/>
              <a:gd name="T59" fmla="*/ 2147483647 h 8"/>
              <a:gd name="T60" fmla="*/ 0 w 5"/>
              <a:gd name="T61" fmla="*/ 2147483647 h 8"/>
              <a:gd name="T62" fmla="*/ 0 w 5"/>
              <a:gd name="T63" fmla="*/ 2147483647 h 8"/>
              <a:gd name="T64" fmla="*/ 2147483647 w 5"/>
              <a:gd name="T65" fmla="*/ 2147483647 h 8"/>
              <a:gd name="T66" fmla="*/ 2147483647 w 5"/>
              <a:gd name="T67" fmla="*/ 2147483647 h 8"/>
              <a:gd name="T68" fmla="*/ 2147483647 w 5"/>
              <a:gd name="T69" fmla="*/ 2147483647 h 8"/>
              <a:gd name="T70" fmla="*/ 2147483647 w 5"/>
              <a:gd name="T71" fmla="*/ 2147483647 h 8"/>
              <a:gd name="T72" fmla="*/ 2147483647 w 5"/>
              <a:gd name="T73" fmla="*/ 2147483647 h 8"/>
              <a:gd name="T74" fmla="*/ 2147483647 w 5"/>
              <a:gd name="T75" fmla="*/ 2147483647 h 8"/>
              <a:gd name="T76" fmla="*/ 2147483647 w 5"/>
              <a:gd name="T77" fmla="*/ 2147483647 h 8"/>
              <a:gd name="T78" fmla="*/ 2147483647 w 5"/>
              <a:gd name="T79" fmla="*/ 2147483647 h 8"/>
              <a:gd name="T80" fmla="*/ 2147483647 w 5"/>
              <a:gd name="T81" fmla="*/ 2147483647 h 8"/>
              <a:gd name="T82" fmla="*/ 2147483647 w 5"/>
              <a:gd name="T83" fmla="*/ 2147483647 h 8"/>
              <a:gd name="T84" fmla="*/ 2147483647 w 5"/>
              <a:gd name="T85" fmla="*/ 2147483647 h 8"/>
              <a:gd name="T86" fmla="*/ 2147483647 w 5"/>
              <a:gd name="T87" fmla="*/ 2147483647 h 8"/>
              <a:gd name="T88" fmla="*/ 2147483647 w 5"/>
              <a:gd name="T89" fmla="*/ 2147483647 h 8"/>
              <a:gd name="T90" fmla="*/ 2147483647 w 5"/>
              <a:gd name="T91" fmla="*/ 2147483647 h 8"/>
              <a:gd name="T92" fmla="*/ 2147483647 w 5"/>
              <a:gd name="T93" fmla="*/ 2147483647 h 8"/>
              <a:gd name="T94" fmla="*/ 2147483647 w 5"/>
              <a:gd name="T95" fmla="*/ 2147483647 h 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5"/>
              <a:gd name="T145" fmla="*/ 0 h 8"/>
              <a:gd name="T146" fmla="*/ 5 w 5"/>
              <a:gd name="T147" fmla="*/ 8 h 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5" h="8">
                <a:moveTo>
                  <a:pt x="0" y="4"/>
                </a:moveTo>
                <a:lnTo>
                  <a:pt x="0" y="5"/>
                </a:lnTo>
                <a:lnTo>
                  <a:pt x="0" y="6"/>
                </a:lnTo>
                <a:lnTo>
                  <a:pt x="0" y="7"/>
                </a:ln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4" y="8"/>
                </a:lnTo>
                <a:lnTo>
                  <a:pt x="4" y="7"/>
                </a:lnTo>
                <a:lnTo>
                  <a:pt x="5" y="7"/>
                </a:lnTo>
                <a:lnTo>
                  <a:pt x="5" y="6"/>
                </a:lnTo>
                <a:lnTo>
                  <a:pt x="5" y="5"/>
                </a:lnTo>
                <a:lnTo>
                  <a:pt x="5" y="4"/>
                </a:lnTo>
                <a:lnTo>
                  <a:pt x="5" y="3"/>
                </a:lnTo>
                <a:lnTo>
                  <a:pt x="5" y="2"/>
                </a:lnTo>
                <a:lnTo>
                  <a:pt x="4" y="1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4"/>
                </a:lnTo>
                <a:close/>
                <a:moveTo>
                  <a:pt x="1" y="4"/>
                </a:moveTo>
                <a:lnTo>
                  <a:pt x="1" y="4"/>
                </a:lnTo>
                <a:lnTo>
                  <a:pt x="1" y="3"/>
                </a:lnTo>
                <a:lnTo>
                  <a:pt x="1" y="2"/>
                </a:lnTo>
                <a:lnTo>
                  <a:pt x="2" y="1"/>
                </a:lnTo>
                <a:lnTo>
                  <a:pt x="3" y="1"/>
                </a:lnTo>
                <a:lnTo>
                  <a:pt x="3" y="2"/>
                </a:lnTo>
                <a:lnTo>
                  <a:pt x="4" y="2"/>
                </a:lnTo>
                <a:lnTo>
                  <a:pt x="4" y="3"/>
                </a:lnTo>
                <a:lnTo>
                  <a:pt x="4" y="4"/>
                </a:lnTo>
                <a:lnTo>
                  <a:pt x="4" y="5"/>
                </a:lnTo>
                <a:lnTo>
                  <a:pt x="4" y="6"/>
                </a:lnTo>
                <a:lnTo>
                  <a:pt x="3" y="7"/>
                </a:lnTo>
                <a:lnTo>
                  <a:pt x="2" y="7"/>
                </a:lnTo>
                <a:lnTo>
                  <a:pt x="1" y="7"/>
                </a:lnTo>
                <a:lnTo>
                  <a:pt x="1" y="6"/>
                </a:lnTo>
                <a:lnTo>
                  <a:pt x="1" y="5"/>
                </a:lnTo>
                <a:lnTo>
                  <a:pt x="1" y="4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94" name="Freeform 2901"/>
          <p:cNvSpPr>
            <a:spLocks/>
          </p:cNvSpPr>
          <p:nvPr/>
        </p:nvSpPr>
        <p:spPr bwMode="auto">
          <a:xfrm>
            <a:off x="7205663" y="4898703"/>
            <a:ext cx="47625" cy="66675"/>
          </a:xfrm>
          <a:custGeom>
            <a:avLst/>
            <a:gdLst>
              <a:gd name="T0" fmla="*/ 2147483647 w 5"/>
              <a:gd name="T1" fmla="*/ 2147483647 h 7"/>
              <a:gd name="T2" fmla="*/ 2147483647 w 5"/>
              <a:gd name="T3" fmla="*/ 2147483647 h 7"/>
              <a:gd name="T4" fmla="*/ 2147483647 w 5"/>
              <a:gd name="T5" fmla="*/ 2147483647 h 7"/>
              <a:gd name="T6" fmla="*/ 2147483647 w 5"/>
              <a:gd name="T7" fmla="*/ 2147483647 h 7"/>
              <a:gd name="T8" fmla="*/ 2147483647 w 5"/>
              <a:gd name="T9" fmla="*/ 2147483647 h 7"/>
              <a:gd name="T10" fmla="*/ 2147483647 w 5"/>
              <a:gd name="T11" fmla="*/ 2147483647 h 7"/>
              <a:gd name="T12" fmla="*/ 2147483647 w 5"/>
              <a:gd name="T13" fmla="*/ 2147483647 h 7"/>
              <a:gd name="T14" fmla="*/ 2147483647 w 5"/>
              <a:gd name="T15" fmla="*/ 2147483647 h 7"/>
              <a:gd name="T16" fmla="*/ 2147483647 w 5"/>
              <a:gd name="T17" fmla="*/ 2147483647 h 7"/>
              <a:gd name="T18" fmla="*/ 2147483647 w 5"/>
              <a:gd name="T19" fmla="*/ 2147483647 h 7"/>
              <a:gd name="T20" fmla="*/ 2147483647 w 5"/>
              <a:gd name="T21" fmla="*/ 2147483647 h 7"/>
              <a:gd name="T22" fmla="*/ 2147483647 w 5"/>
              <a:gd name="T23" fmla="*/ 2147483647 h 7"/>
              <a:gd name="T24" fmla="*/ 2147483647 w 5"/>
              <a:gd name="T25" fmla="*/ 0 h 7"/>
              <a:gd name="T26" fmla="*/ 2147483647 w 5"/>
              <a:gd name="T27" fmla="*/ 0 h 7"/>
              <a:gd name="T28" fmla="*/ 2147483647 w 5"/>
              <a:gd name="T29" fmla="*/ 0 h 7"/>
              <a:gd name="T30" fmla="*/ 2147483647 w 5"/>
              <a:gd name="T31" fmla="*/ 0 h 7"/>
              <a:gd name="T32" fmla="*/ 0 w 5"/>
              <a:gd name="T33" fmla="*/ 2147483647 h 7"/>
              <a:gd name="T34" fmla="*/ 0 w 5"/>
              <a:gd name="T35" fmla="*/ 2147483647 h 7"/>
              <a:gd name="T36" fmla="*/ 0 w 5"/>
              <a:gd name="T37" fmla="*/ 2147483647 h 7"/>
              <a:gd name="T38" fmla="*/ 2147483647 w 5"/>
              <a:gd name="T39" fmla="*/ 2147483647 h 7"/>
              <a:gd name="T40" fmla="*/ 2147483647 w 5"/>
              <a:gd name="T41" fmla="*/ 2147483647 h 7"/>
              <a:gd name="T42" fmla="*/ 2147483647 w 5"/>
              <a:gd name="T43" fmla="*/ 2147483647 h 7"/>
              <a:gd name="T44" fmla="*/ 2147483647 w 5"/>
              <a:gd name="T45" fmla="*/ 2147483647 h 7"/>
              <a:gd name="T46" fmla="*/ 2147483647 w 5"/>
              <a:gd name="T47" fmla="*/ 2147483647 h 7"/>
              <a:gd name="T48" fmla="*/ 2147483647 w 5"/>
              <a:gd name="T49" fmla="*/ 2147483647 h 7"/>
              <a:gd name="T50" fmla="*/ 2147483647 w 5"/>
              <a:gd name="T51" fmla="*/ 2147483647 h 7"/>
              <a:gd name="T52" fmla="*/ 2147483647 w 5"/>
              <a:gd name="T53" fmla="*/ 2147483647 h 7"/>
              <a:gd name="T54" fmla="*/ 2147483647 w 5"/>
              <a:gd name="T55" fmla="*/ 2147483647 h 7"/>
              <a:gd name="T56" fmla="*/ 2147483647 w 5"/>
              <a:gd name="T57" fmla="*/ 2147483647 h 7"/>
              <a:gd name="T58" fmla="*/ 2147483647 w 5"/>
              <a:gd name="T59" fmla="*/ 2147483647 h 7"/>
              <a:gd name="T60" fmla="*/ 2147483647 w 5"/>
              <a:gd name="T61" fmla="*/ 2147483647 h 7"/>
              <a:gd name="T62" fmla="*/ 2147483647 w 5"/>
              <a:gd name="T63" fmla="*/ 2147483647 h 7"/>
              <a:gd name="T64" fmla="*/ 2147483647 w 5"/>
              <a:gd name="T65" fmla="*/ 2147483647 h 7"/>
              <a:gd name="T66" fmla="*/ 2147483647 w 5"/>
              <a:gd name="T67" fmla="*/ 2147483647 h 7"/>
              <a:gd name="T68" fmla="*/ 0 w 5"/>
              <a:gd name="T69" fmla="*/ 2147483647 h 7"/>
              <a:gd name="T70" fmla="*/ 0 w 5"/>
              <a:gd name="T71" fmla="*/ 2147483647 h 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5"/>
              <a:gd name="T109" fmla="*/ 0 h 7"/>
              <a:gd name="T110" fmla="*/ 5 w 5"/>
              <a:gd name="T111" fmla="*/ 7 h 7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5" h="7">
                <a:moveTo>
                  <a:pt x="0" y="7"/>
                </a:moveTo>
                <a:lnTo>
                  <a:pt x="5" y="7"/>
                </a:lnTo>
                <a:lnTo>
                  <a:pt x="5" y="6"/>
                </a:lnTo>
                <a:lnTo>
                  <a:pt x="1" y="6"/>
                </a:lnTo>
                <a:lnTo>
                  <a:pt x="2" y="5"/>
                </a:lnTo>
                <a:lnTo>
                  <a:pt x="3" y="5"/>
                </a:lnTo>
                <a:lnTo>
                  <a:pt x="3" y="4"/>
                </a:lnTo>
                <a:lnTo>
                  <a:pt x="4" y="4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1" y="1"/>
                </a:lnTo>
                <a:lnTo>
                  <a:pt x="2" y="1"/>
                </a:lnTo>
                <a:lnTo>
                  <a:pt x="3" y="1"/>
                </a:lnTo>
                <a:lnTo>
                  <a:pt x="4" y="1"/>
                </a:lnTo>
                <a:lnTo>
                  <a:pt x="4" y="2"/>
                </a:lnTo>
                <a:lnTo>
                  <a:pt x="4" y="3"/>
                </a:lnTo>
                <a:lnTo>
                  <a:pt x="3" y="3"/>
                </a:lnTo>
                <a:lnTo>
                  <a:pt x="3" y="4"/>
                </a:lnTo>
                <a:lnTo>
                  <a:pt x="2" y="4"/>
                </a:lnTo>
                <a:lnTo>
                  <a:pt x="1" y="4"/>
                </a:lnTo>
                <a:lnTo>
                  <a:pt x="1" y="5"/>
                </a:lnTo>
                <a:lnTo>
                  <a:pt x="0" y="5"/>
                </a:lnTo>
                <a:lnTo>
                  <a:pt x="0" y="6"/>
                </a:lnTo>
                <a:lnTo>
                  <a:pt x="0" y="7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95" name="Freeform 2902"/>
          <p:cNvSpPr>
            <a:spLocks noEditPoints="1"/>
          </p:cNvSpPr>
          <p:nvPr/>
        </p:nvSpPr>
        <p:spPr bwMode="auto">
          <a:xfrm>
            <a:off x="7262813" y="4898703"/>
            <a:ext cx="47625" cy="66675"/>
          </a:xfrm>
          <a:custGeom>
            <a:avLst/>
            <a:gdLst>
              <a:gd name="T0" fmla="*/ 0 w 5"/>
              <a:gd name="T1" fmla="*/ 2147483647 h 7"/>
              <a:gd name="T2" fmla="*/ 0 w 5"/>
              <a:gd name="T3" fmla="*/ 2147483647 h 7"/>
              <a:gd name="T4" fmla="*/ 0 w 5"/>
              <a:gd name="T5" fmla="*/ 2147483647 h 7"/>
              <a:gd name="T6" fmla="*/ 0 w 5"/>
              <a:gd name="T7" fmla="*/ 2147483647 h 7"/>
              <a:gd name="T8" fmla="*/ 2147483647 w 5"/>
              <a:gd name="T9" fmla="*/ 2147483647 h 7"/>
              <a:gd name="T10" fmla="*/ 2147483647 w 5"/>
              <a:gd name="T11" fmla="*/ 2147483647 h 7"/>
              <a:gd name="T12" fmla="*/ 2147483647 w 5"/>
              <a:gd name="T13" fmla="*/ 2147483647 h 7"/>
              <a:gd name="T14" fmla="*/ 2147483647 w 5"/>
              <a:gd name="T15" fmla="*/ 2147483647 h 7"/>
              <a:gd name="T16" fmla="*/ 2147483647 w 5"/>
              <a:gd name="T17" fmla="*/ 2147483647 h 7"/>
              <a:gd name="T18" fmla="*/ 2147483647 w 5"/>
              <a:gd name="T19" fmla="*/ 2147483647 h 7"/>
              <a:gd name="T20" fmla="*/ 2147483647 w 5"/>
              <a:gd name="T21" fmla="*/ 2147483647 h 7"/>
              <a:gd name="T22" fmla="*/ 2147483647 w 5"/>
              <a:gd name="T23" fmla="*/ 2147483647 h 7"/>
              <a:gd name="T24" fmla="*/ 2147483647 w 5"/>
              <a:gd name="T25" fmla="*/ 2147483647 h 7"/>
              <a:gd name="T26" fmla="*/ 2147483647 w 5"/>
              <a:gd name="T27" fmla="*/ 2147483647 h 7"/>
              <a:gd name="T28" fmla="*/ 2147483647 w 5"/>
              <a:gd name="T29" fmla="*/ 2147483647 h 7"/>
              <a:gd name="T30" fmla="*/ 2147483647 w 5"/>
              <a:gd name="T31" fmla="*/ 2147483647 h 7"/>
              <a:gd name="T32" fmla="*/ 2147483647 w 5"/>
              <a:gd name="T33" fmla="*/ 2147483647 h 7"/>
              <a:gd name="T34" fmla="*/ 2147483647 w 5"/>
              <a:gd name="T35" fmla="*/ 2147483647 h 7"/>
              <a:gd name="T36" fmla="*/ 2147483647 w 5"/>
              <a:gd name="T37" fmla="*/ 2147483647 h 7"/>
              <a:gd name="T38" fmla="*/ 2147483647 w 5"/>
              <a:gd name="T39" fmla="*/ 2147483647 h 7"/>
              <a:gd name="T40" fmla="*/ 2147483647 w 5"/>
              <a:gd name="T41" fmla="*/ 0 h 7"/>
              <a:gd name="T42" fmla="*/ 2147483647 w 5"/>
              <a:gd name="T43" fmla="*/ 0 h 7"/>
              <a:gd name="T44" fmla="*/ 2147483647 w 5"/>
              <a:gd name="T45" fmla="*/ 0 h 7"/>
              <a:gd name="T46" fmla="*/ 2147483647 w 5"/>
              <a:gd name="T47" fmla="*/ 0 h 7"/>
              <a:gd name="T48" fmla="*/ 2147483647 w 5"/>
              <a:gd name="T49" fmla="*/ 0 h 7"/>
              <a:gd name="T50" fmla="*/ 2147483647 w 5"/>
              <a:gd name="T51" fmla="*/ 0 h 7"/>
              <a:gd name="T52" fmla="*/ 2147483647 w 5"/>
              <a:gd name="T53" fmla="*/ 0 h 7"/>
              <a:gd name="T54" fmla="*/ 2147483647 w 5"/>
              <a:gd name="T55" fmla="*/ 0 h 7"/>
              <a:gd name="T56" fmla="*/ 0 w 5"/>
              <a:gd name="T57" fmla="*/ 2147483647 h 7"/>
              <a:gd name="T58" fmla="*/ 0 w 5"/>
              <a:gd name="T59" fmla="*/ 2147483647 h 7"/>
              <a:gd name="T60" fmla="*/ 0 w 5"/>
              <a:gd name="T61" fmla="*/ 2147483647 h 7"/>
              <a:gd name="T62" fmla="*/ 0 w 5"/>
              <a:gd name="T63" fmla="*/ 2147483647 h 7"/>
              <a:gd name="T64" fmla="*/ 2147483647 w 5"/>
              <a:gd name="T65" fmla="*/ 2147483647 h 7"/>
              <a:gd name="T66" fmla="*/ 2147483647 w 5"/>
              <a:gd name="T67" fmla="*/ 2147483647 h 7"/>
              <a:gd name="T68" fmla="*/ 2147483647 w 5"/>
              <a:gd name="T69" fmla="*/ 2147483647 h 7"/>
              <a:gd name="T70" fmla="*/ 2147483647 w 5"/>
              <a:gd name="T71" fmla="*/ 2147483647 h 7"/>
              <a:gd name="T72" fmla="*/ 2147483647 w 5"/>
              <a:gd name="T73" fmla="*/ 2147483647 h 7"/>
              <a:gd name="T74" fmla="*/ 2147483647 w 5"/>
              <a:gd name="T75" fmla="*/ 2147483647 h 7"/>
              <a:gd name="T76" fmla="*/ 2147483647 w 5"/>
              <a:gd name="T77" fmla="*/ 2147483647 h 7"/>
              <a:gd name="T78" fmla="*/ 2147483647 w 5"/>
              <a:gd name="T79" fmla="*/ 2147483647 h 7"/>
              <a:gd name="T80" fmla="*/ 2147483647 w 5"/>
              <a:gd name="T81" fmla="*/ 2147483647 h 7"/>
              <a:gd name="T82" fmla="*/ 2147483647 w 5"/>
              <a:gd name="T83" fmla="*/ 2147483647 h 7"/>
              <a:gd name="T84" fmla="*/ 2147483647 w 5"/>
              <a:gd name="T85" fmla="*/ 2147483647 h 7"/>
              <a:gd name="T86" fmla="*/ 2147483647 w 5"/>
              <a:gd name="T87" fmla="*/ 2147483647 h 7"/>
              <a:gd name="T88" fmla="*/ 2147483647 w 5"/>
              <a:gd name="T89" fmla="*/ 2147483647 h 7"/>
              <a:gd name="T90" fmla="*/ 2147483647 w 5"/>
              <a:gd name="T91" fmla="*/ 2147483647 h 7"/>
              <a:gd name="T92" fmla="*/ 2147483647 w 5"/>
              <a:gd name="T93" fmla="*/ 2147483647 h 7"/>
              <a:gd name="T94" fmla="*/ 2147483647 w 5"/>
              <a:gd name="T95" fmla="*/ 2147483647 h 7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5"/>
              <a:gd name="T145" fmla="*/ 0 h 7"/>
              <a:gd name="T146" fmla="*/ 5 w 5"/>
              <a:gd name="T147" fmla="*/ 7 h 7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5" h="7">
                <a:moveTo>
                  <a:pt x="0" y="4"/>
                </a:moveTo>
                <a:lnTo>
                  <a:pt x="0" y="4"/>
                </a:lnTo>
                <a:lnTo>
                  <a:pt x="0" y="5"/>
                </a:lnTo>
                <a:lnTo>
                  <a:pt x="0" y="6"/>
                </a:lnTo>
                <a:lnTo>
                  <a:pt x="1" y="7"/>
                </a:lnTo>
                <a:lnTo>
                  <a:pt x="2" y="7"/>
                </a:lnTo>
                <a:lnTo>
                  <a:pt x="3" y="7"/>
                </a:lnTo>
                <a:lnTo>
                  <a:pt x="4" y="7"/>
                </a:lnTo>
                <a:lnTo>
                  <a:pt x="4" y="6"/>
                </a:lnTo>
                <a:lnTo>
                  <a:pt x="5" y="6"/>
                </a:lnTo>
                <a:lnTo>
                  <a:pt x="5" y="5"/>
                </a:lnTo>
                <a:lnTo>
                  <a:pt x="5" y="4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4"/>
                </a:lnTo>
                <a:close/>
                <a:moveTo>
                  <a:pt x="1" y="4"/>
                </a:moveTo>
                <a:lnTo>
                  <a:pt x="1" y="3"/>
                </a:lnTo>
                <a:lnTo>
                  <a:pt x="1" y="2"/>
                </a:lnTo>
                <a:lnTo>
                  <a:pt x="1" y="1"/>
                </a:lnTo>
                <a:lnTo>
                  <a:pt x="2" y="1"/>
                </a:lnTo>
                <a:lnTo>
                  <a:pt x="3" y="1"/>
                </a:lnTo>
                <a:lnTo>
                  <a:pt x="4" y="1"/>
                </a:lnTo>
                <a:lnTo>
                  <a:pt x="4" y="2"/>
                </a:lnTo>
                <a:lnTo>
                  <a:pt x="4" y="3"/>
                </a:lnTo>
                <a:lnTo>
                  <a:pt x="4" y="4"/>
                </a:lnTo>
                <a:lnTo>
                  <a:pt x="4" y="5"/>
                </a:lnTo>
                <a:lnTo>
                  <a:pt x="4" y="6"/>
                </a:lnTo>
                <a:lnTo>
                  <a:pt x="3" y="6"/>
                </a:lnTo>
                <a:lnTo>
                  <a:pt x="2" y="7"/>
                </a:lnTo>
                <a:lnTo>
                  <a:pt x="2" y="6"/>
                </a:lnTo>
                <a:lnTo>
                  <a:pt x="1" y="6"/>
                </a:lnTo>
                <a:lnTo>
                  <a:pt x="1" y="5"/>
                </a:lnTo>
                <a:lnTo>
                  <a:pt x="1" y="4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96" name="Freeform 2903"/>
          <p:cNvSpPr>
            <a:spLocks noEditPoints="1"/>
          </p:cNvSpPr>
          <p:nvPr/>
        </p:nvSpPr>
        <p:spPr bwMode="auto">
          <a:xfrm>
            <a:off x="7319963" y="4898703"/>
            <a:ext cx="47625" cy="66675"/>
          </a:xfrm>
          <a:custGeom>
            <a:avLst/>
            <a:gdLst>
              <a:gd name="T0" fmla="*/ 0 w 5"/>
              <a:gd name="T1" fmla="*/ 2147483647 h 7"/>
              <a:gd name="T2" fmla="*/ 0 w 5"/>
              <a:gd name="T3" fmla="*/ 2147483647 h 7"/>
              <a:gd name="T4" fmla="*/ 0 w 5"/>
              <a:gd name="T5" fmla="*/ 2147483647 h 7"/>
              <a:gd name="T6" fmla="*/ 0 w 5"/>
              <a:gd name="T7" fmla="*/ 2147483647 h 7"/>
              <a:gd name="T8" fmla="*/ 2147483647 w 5"/>
              <a:gd name="T9" fmla="*/ 2147483647 h 7"/>
              <a:gd name="T10" fmla="*/ 2147483647 w 5"/>
              <a:gd name="T11" fmla="*/ 2147483647 h 7"/>
              <a:gd name="T12" fmla="*/ 2147483647 w 5"/>
              <a:gd name="T13" fmla="*/ 2147483647 h 7"/>
              <a:gd name="T14" fmla="*/ 2147483647 w 5"/>
              <a:gd name="T15" fmla="*/ 2147483647 h 7"/>
              <a:gd name="T16" fmla="*/ 2147483647 w 5"/>
              <a:gd name="T17" fmla="*/ 2147483647 h 7"/>
              <a:gd name="T18" fmla="*/ 2147483647 w 5"/>
              <a:gd name="T19" fmla="*/ 2147483647 h 7"/>
              <a:gd name="T20" fmla="*/ 2147483647 w 5"/>
              <a:gd name="T21" fmla="*/ 2147483647 h 7"/>
              <a:gd name="T22" fmla="*/ 2147483647 w 5"/>
              <a:gd name="T23" fmla="*/ 2147483647 h 7"/>
              <a:gd name="T24" fmla="*/ 2147483647 w 5"/>
              <a:gd name="T25" fmla="*/ 2147483647 h 7"/>
              <a:gd name="T26" fmla="*/ 2147483647 w 5"/>
              <a:gd name="T27" fmla="*/ 2147483647 h 7"/>
              <a:gd name="T28" fmla="*/ 2147483647 w 5"/>
              <a:gd name="T29" fmla="*/ 2147483647 h 7"/>
              <a:gd name="T30" fmla="*/ 2147483647 w 5"/>
              <a:gd name="T31" fmla="*/ 2147483647 h 7"/>
              <a:gd name="T32" fmla="*/ 2147483647 w 5"/>
              <a:gd name="T33" fmla="*/ 2147483647 h 7"/>
              <a:gd name="T34" fmla="*/ 2147483647 w 5"/>
              <a:gd name="T35" fmla="*/ 2147483647 h 7"/>
              <a:gd name="T36" fmla="*/ 2147483647 w 5"/>
              <a:gd name="T37" fmla="*/ 2147483647 h 7"/>
              <a:gd name="T38" fmla="*/ 2147483647 w 5"/>
              <a:gd name="T39" fmla="*/ 2147483647 h 7"/>
              <a:gd name="T40" fmla="*/ 2147483647 w 5"/>
              <a:gd name="T41" fmla="*/ 0 h 7"/>
              <a:gd name="T42" fmla="*/ 2147483647 w 5"/>
              <a:gd name="T43" fmla="*/ 0 h 7"/>
              <a:gd name="T44" fmla="*/ 2147483647 w 5"/>
              <a:gd name="T45" fmla="*/ 0 h 7"/>
              <a:gd name="T46" fmla="*/ 2147483647 w 5"/>
              <a:gd name="T47" fmla="*/ 0 h 7"/>
              <a:gd name="T48" fmla="*/ 2147483647 w 5"/>
              <a:gd name="T49" fmla="*/ 0 h 7"/>
              <a:gd name="T50" fmla="*/ 2147483647 w 5"/>
              <a:gd name="T51" fmla="*/ 0 h 7"/>
              <a:gd name="T52" fmla="*/ 2147483647 w 5"/>
              <a:gd name="T53" fmla="*/ 0 h 7"/>
              <a:gd name="T54" fmla="*/ 2147483647 w 5"/>
              <a:gd name="T55" fmla="*/ 0 h 7"/>
              <a:gd name="T56" fmla="*/ 0 w 5"/>
              <a:gd name="T57" fmla="*/ 2147483647 h 7"/>
              <a:gd name="T58" fmla="*/ 0 w 5"/>
              <a:gd name="T59" fmla="*/ 2147483647 h 7"/>
              <a:gd name="T60" fmla="*/ 0 w 5"/>
              <a:gd name="T61" fmla="*/ 2147483647 h 7"/>
              <a:gd name="T62" fmla="*/ 0 w 5"/>
              <a:gd name="T63" fmla="*/ 2147483647 h 7"/>
              <a:gd name="T64" fmla="*/ 2147483647 w 5"/>
              <a:gd name="T65" fmla="*/ 2147483647 h 7"/>
              <a:gd name="T66" fmla="*/ 2147483647 w 5"/>
              <a:gd name="T67" fmla="*/ 2147483647 h 7"/>
              <a:gd name="T68" fmla="*/ 2147483647 w 5"/>
              <a:gd name="T69" fmla="*/ 2147483647 h 7"/>
              <a:gd name="T70" fmla="*/ 2147483647 w 5"/>
              <a:gd name="T71" fmla="*/ 2147483647 h 7"/>
              <a:gd name="T72" fmla="*/ 2147483647 w 5"/>
              <a:gd name="T73" fmla="*/ 2147483647 h 7"/>
              <a:gd name="T74" fmla="*/ 2147483647 w 5"/>
              <a:gd name="T75" fmla="*/ 2147483647 h 7"/>
              <a:gd name="T76" fmla="*/ 2147483647 w 5"/>
              <a:gd name="T77" fmla="*/ 2147483647 h 7"/>
              <a:gd name="T78" fmla="*/ 2147483647 w 5"/>
              <a:gd name="T79" fmla="*/ 2147483647 h 7"/>
              <a:gd name="T80" fmla="*/ 2147483647 w 5"/>
              <a:gd name="T81" fmla="*/ 2147483647 h 7"/>
              <a:gd name="T82" fmla="*/ 2147483647 w 5"/>
              <a:gd name="T83" fmla="*/ 2147483647 h 7"/>
              <a:gd name="T84" fmla="*/ 2147483647 w 5"/>
              <a:gd name="T85" fmla="*/ 2147483647 h 7"/>
              <a:gd name="T86" fmla="*/ 2147483647 w 5"/>
              <a:gd name="T87" fmla="*/ 2147483647 h 7"/>
              <a:gd name="T88" fmla="*/ 2147483647 w 5"/>
              <a:gd name="T89" fmla="*/ 2147483647 h 7"/>
              <a:gd name="T90" fmla="*/ 2147483647 w 5"/>
              <a:gd name="T91" fmla="*/ 2147483647 h 7"/>
              <a:gd name="T92" fmla="*/ 2147483647 w 5"/>
              <a:gd name="T93" fmla="*/ 2147483647 h 7"/>
              <a:gd name="T94" fmla="*/ 2147483647 w 5"/>
              <a:gd name="T95" fmla="*/ 2147483647 h 7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5"/>
              <a:gd name="T145" fmla="*/ 0 h 7"/>
              <a:gd name="T146" fmla="*/ 5 w 5"/>
              <a:gd name="T147" fmla="*/ 7 h 7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5" h="7">
                <a:moveTo>
                  <a:pt x="0" y="4"/>
                </a:moveTo>
                <a:lnTo>
                  <a:pt x="0" y="4"/>
                </a:lnTo>
                <a:lnTo>
                  <a:pt x="0" y="5"/>
                </a:lnTo>
                <a:lnTo>
                  <a:pt x="0" y="6"/>
                </a:lnTo>
                <a:lnTo>
                  <a:pt x="1" y="7"/>
                </a:lnTo>
                <a:lnTo>
                  <a:pt x="2" y="7"/>
                </a:lnTo>
                <a:lnTo>
                  <a:pt x="3" y="7"/>
                </a:lnTo>
                <a:lnTo>
                  <a:pt x="4" y="7"/>
                </a:lnTo>
                <a:lnTo>
                  <a:pt x="4" y="6"/>
                </a:lnTo>
                <a:lnTo>
                  <a:pt x="5" y="6"/>
                </a:lnTo>
                <a:lnTo>
                  <a:pt x="5" y="5"/>
                </a:lnTo>
                <a:lnTo>
                  <a:pt x="5" y="4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4"/>
                </a:lnTo>
                <a:close/>
                <a:moveTo>
                  <a:pt x="1" y="4"/>
                </a:moveTo>
                <a:lnTo>
                  <a:pt x="1" y="3"/>
                </a:lnTo>
                <a:lnTo>
                  <a:pt x="1" y="2"/>
                </a:lnTo>
                <a:lnTo>
                  <a:pt x="1" y="1"/>
                </a:lnTo>
                <a:lnTo>
                  <a:pt x="2" y="1"/>
                </a:lnTo>
                <a:lnTo>
                  <a:pt x="3" y="1"/>
                </a:lnTo>
                <a:lnTo>
                  <a:pt x="4" y="1"/>
                </a:lnTo>
                <a:lnTo>
                  <a:pt x="4" y="2"/>
                </a:lnTo>
                <a:lnTo>
                  <a:pt x="4" y="3"/>
                </a:lnTo>
                <a:lnTo>
                  <a:pt x="4" y="4"/>
                </a:lnTo>
                <a:lnTo>
                  <a:pt x="4" y="5"/>
                </a:lnTo>
                <a:lnTo>
                  <a:pt x="4" y="6"/>
                </a:lnTo>
                <a:lnTo>
                  <a:pt x="3" y="6"/>
                </a:lnTo>
                <a:lnTo>
                  <a:pt x="2" y="7"/>
                </a:lnTo>
                <a:lnTo>
                  <a:pt x="2" y="6"/>
                </a:lnTo>
                <a:lnTo>
                  <a:pt x="1" y="6"/>
                </a:lnTo>
                <a:lnTo>
                  <a:pt x="1" y="5"/>
                </a:lnTo>
                <a:lnTo>
                  <a:pt x="1" y="4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97" name="Freeform 2904"/>
          <p:cNvSpPr>
            <a:spLocks noEditPoints="1"/>
          </p:cNvSpPr>
          <p:nvPr/>
        </p:nvSpPr>
        <p:spPr bwMode="auto">
          <a:xfrm>
            <a:off x="7377113" y="4898703"/>
            <a:ext cx="47625" cy="66675"/>
          </a:xfrm>
          <a:custGeom>
            <a:avLst/>
            <a:gdLst>
              <a:gd name="T0" fmla="*/ 0 w 5"/>
              <a:gd name="T1" fmla="*/ 2147483647 h 7"/>
              <a:gd name="T2" fmla="*/ 0 w 5"/>
              <a:gd name="T3" fmla="*/ 2147483647 h 7"/>
              <a:gd name="T4" fmla="*/ 0 w 5"/>
              <a:gd name="T5" fmla="*/ 2147483647 h 7"/>
              <a:gd name="T6" fmla="*/ 0 w 5"/>
              <a:gd name="T7" fmla="*/ 2147483647 h 7"/>
              <a:gd name="T8" fmla="*/ 2147483647 w 5"/>
              <a:gd name="T9" fmla="*/ 2147483647 h 7"/>
              <a:gd name="T10" fmla="*/ 2147483647 w 5"/>
              <a:gd name="T11" fmla="*/ 2147483647 h 7"/>
              <a:gd name="T12" fmla="*/ 2147483647 w 5"/>
              <a:gd name="T13" fmla="*/ 2147483647 h 7"/>
              <a:gd name="T14" fmla="*/ 2147483647 w 5"/>
              <a:gd name="T15" fmla="*/ 2147483647 h 7"/>
              <a:gd name="T16" fmla="*/ 2147483647 w 5"/>
              <a:gd name="T17" fmla="*/ 2147483647 h 7"/>
              <a:gd name="T18" fmla="*/ 2147483647 w 5"/>
              <a:gd name="T19" fmla="*/ 2147483647 h 7"/>
              <a:gd name="T20" fmla="*/ 2147483647 w 5"/>
              <a:gd name="T21" fmla="*/ 2147483647 h 7"/>
              <a:gd name="T22" fmla="*/ 2147483647 w 5"/>
              <a:gd name="T23" fmla="*/ 2147483647 h 7"/>
              <a:gd name="T24" fmla="*/ 2147483647 w 5"/>
              <a:gd name="T25" fmla="*/ 2147483647 h 7"/>
              <a:gd name="T26" fmla="*/ 2147483647 w 5"/>
              <a:gd name="T27" fmla="*/ 2147483647 h 7"/>
              <a:gd name="T28" fmla="*/ 2147483647 w 5"/>
              <a:gd name="T29" fmla="*/ 2147483647 h 7"/>
              <a:gd name="T30" fmla="*/ 2147483647 w 5"/>
              <a:gd name="T31" fmla="*/ 2147483647 h 7"/>
              <a:gd name="T32" fmla="*/ 2147483647 w 5"/>
              <a:gd name="T33" fmla="*/ 2147483647 h 7"/>
              <a:gd name="T34" fmla="*/ 2147483647 w 5"/>
              <a:gd name="T35" fmla="*/ 2147483647 h 7"/>
              <a:gd name="T36" fmla="*/ 2147483647 w 5"/>
              <a:gd name="T37" fmla="*/ 2147483647 h 7"/>
              <a:gd name="T38" fmla="*/ 2147483647 w 5"/>
              <a:gd name="T39" fmla="*/ 2147483647 h 7"/>
              <a:gd name="T40" fmla="*/ 2147483647 w 5"/>
              <a:gd name="T41" fmla="*/ 0 h 7"/>
              <a:gd name="T42" fmla="*/ 2147483647 w 5"/>
              <a:gd name="T43" fmla="*/ 0 h 7"/>
              <a:gd name="T44" fmla="*/ 2147483647 w 5"/>
              <a:gd name="T45" fmla="*/ 0 h 7"/>
              <a:gd name="T46" fmla="*/ 2147483647 w 5"/>
              <a:gd name="T47" fmla="*/ 0 h 7"/>
              <a:gd name="T48" fmla="*/ 2147483647 w 5"/>
              <a:gd name="T49" fmla="*/ 0 h 7"/>
              <a:gd name="T50" fmla="*/ 2147483647 w 5"/>
              <a:gd name="T51" fmla="*/ 0 h 7"/>
              <a:gd name="T52" fmla="*/ 2147483647 w 5"/>
              <a:gd name="T53" fmla="*/ 0 h 7"/>
              <a:gd name="T54" fmla="*/ 2147483647 w 5"/>
              <a:gd name="T55" fmla="*/ 0 h 7"/>
              <a:gd name="T56" fmla="*/ 0 w 5"/>
              <a:gd name="T57" fmla="*/ 2147483647 h 7"/>
              <a:gd name="T58" fmla="*/ 0 w 5"/>
              <a:gd name="T59" fmla="*/ 2147483647 h 7"/>
              <a:gd name="T60" fmla="*/ 0 w 5"/>
              <a:gd name="T61" fmla="*/ 2147483647 h 7"/>
              <a:gd name="T62" fmla="*/ 0 w 5"/>
              <a:gd name="T63" fmla="*/ 2147483647 h 7"/>
              <a:gd name="T64" fmla="*/ 2147483647 w 5"/>
              <a:gd name="T65" fmla="*/ 2147483647 h 7"/>
              <a:gd name="T66" fmla="*/ 2147483647 w 5"/>
              <a:gd name="T67" fmla="*/ 2147483647 h 7"/>
              <a:gd name="T68" fmla="*/ 2147483647 w 5"/>
              <a:gd name="T69" fmla="*/ 2147483647 h 7"/>
              <a:gd name="T70" fmla="*/ 2147483647 w 5"/>
              <a:gd name="T71" fmla="*/ 2147483647 h 7"/>
              <a:gd name="T72" fmla="*/ 2147483647 w 5"/>
              <a:gd name="T73" fmla="*/ 2147483647 h 7"/>
              <a:gd name="T74" fmla="*/ 2147483647 w 5"/>
              <a:gd name="T75" fmla="*/ 2147483647 h 7"/>
              <a:gd name="T76" fmla="*/ 2147483647 w 5"/>
              <a:gd name="T77" fmla="*/ 2147483647 h 7"/>
              <a:gd name="T78" fmla="*/ 2147483647 w 5"/>
              <a:gd name="T79" fmla="*/ 2147483647 h 7"/>
              <a:gd name="T80" fmla="*/ 2147483647 w 5"/>
              <a:gd name="T81" fmla="*/ 2147483647 h 7"/>
              <a:gd name="T82" fmla="*/ 2147483647 w 5"/>
              <a:gd name="T83" fmla="*/ 2147483647 h 7"/>
              <a:gd name="T84" fmla="*/ 2147483647 w 5"/>
              <a:gd name="T85" fmla="*/ 2147483647 h 7"/>
              <a:gd name="T86" fmla="*/ 2147483647 w 5"/>
              <a:gd name="T87" fmla="*/ 2147483647 h 7"/>
              <a:gd name="T88" fmla="*/ 2147483647 w 5"/>
              <a:gd name="T89" fmla="*/ 2147483647 h 7"/>
              <a:gd name="T90" fmla="*/ 2147483647 w 5"/>
              <a:gd name="T91" fmla="*/ 2147483647 h 7"/>
              <a:gd name="T92" fmla="*/ 2147483647 w 5"/>
              <a:gd name="T93" fmla="*/ 2147483647 h 7"/>
              <a:gd name="T94" fmla="*/ 2147483647 w 5"/>
              <a:gd name="T95" fmla="*/ 2147483647 h 7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5"/>
              <a:gd name="T145" fmla="*/ 0 h 7"/>
              <a:gd name="T146" fmla="*/ 5 w 5"/>
              <a:gd name="T147" fmla="*/ 7 h 7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5" h="7">
                <a:moveTo>
                  <a:pt x="0" y="4"/>
                </a:moveTo>
                <a:lnTo>
                  <a:pt x="0" y="4"/>
                </a:lnTo>
                <a:lnTo>
                  <a:pt x="0" y="5"/>
                </a:lnTo>
                <a:lnTo>
                  <a:pt x="0" y="6"/>
                </a:lnTo>
                <a:lnTo>
                  <a:pt x="1" y="7"/>
                </a:lnTo>
                <a:lnTo>
                  <a:pt x="2" y="7"/>
                </a:lnTo>
                <a:lnTo>
                  <a:pt x="3" y="7"/>
                </a:lnTo>
                <a:lnTo>
                  <a:pt x="4" y="7"/>
                </a:lnTo>
                <a:lnTo>
                  <a:pt x="4" y="6"/>
                </a:lnTo>
                <a:lnTo>
                  <a:pt x="5" y="6"/>
                </a:lnTo>
                <a:lnTo>
                  <a:pt x="5" y="5"/>
                </a:lnTo>
                <a:lnTo>
                  <a:pt x="5" y="4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4"/>
                </a:lnTo>
                <a:close/>
                <a:moveTo>
                  <a:pt x="1" y="4"/>
                </a:moveTo>
                <a:lnTo>
                  <a:pt x="1" y="3"/>
                </a:lnTo>
                <a:lnTo>
                  <a:pt x="1" y="2"/>
                </a:lnTo>
                <a:lnTo>
                  <a:pt x="1" y="1"/>
                </a:lnTo>
                <a:lnTo>
                  <a:pt x="2" y="1"/>
                </a:lnTo>
                <a:lnTo>
                  <a:pt x="3" y="1"/>
                </a:lnTo>
                <a:lnTo>
                  <a:pt x="4" y="1"/>
                </a:lnTo>
                <a:lnTo>
                  <a:pt x="4" y="2"/>
                </a:lnTo>
                <a:lnTo>
                  <a:pt x="4" y="3"/>
                </a:lnTo>
                <a:lnTo>
                  <a:pt x="4" y="4"/>
                </a:lnTo>
                <a:lnTo>
                  <a:pt x="4" y="5"/>
                </a:lnTo>
                <a:lnTo>
                  <a:pt x="4" y="6"/>
                </a:lnTo>
                <a:lnTo>
                  <a:pt x="3" y="6"/>
                </a:lnTo>
                <a:lnTo>
                  <a:pt x="2" y="7"/>
                </a:lnTo>
                <a:lnTo>
                  <a:pt x="2" y="6"/>
                </a:lnTo>
                <a:lnTo>
                  <a:pt x="1" y="6"/>
                </a:lnTo>
                <a:lnTo>
                  <a:pt x="1" y="5"/>
                </a:lnTo>
                <a:lnTo>
                  <a:pt x="1" y="4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98" name="Freeform 2905"/>
          <p:cNvSpPr>
            <a:spLocks/>
          </p:cNvSpPr>
          <p:nvPr/>
        </p:nvSpPr>
        <p:spPr bwMode="auto">
          <a:xfrm>
            <a:off x="7205663" y="4746303"/>
            <a:ext cx="47625" cy="76200"/>
          </a:xfrm>
          <a:custGeom>
            <a:avLst/>
            <a:gdLst>
              <a:gd name="T0" fmla="*/ 0 w 5"/>
              <a:gd name="T1" fmla="*/ 2147483647 h 8"/>
              <a:gd name="T2" fmla="*/ 0 w 5"/>
              <a:gd name="T3" fmla="*/ 2147483647 h 8"/>
              <a:gd name="T4" fmla="*/ 0 w 5"/>
              <a:gd name="T5" fmla="*/ 2147483647 h 8"/>
              <a:gd name="T6" fmla="*/ 2147483647 w 5"/>
              <a:gd name="T7" fmla="*/ 2147483647 h 8"/>
              <a:gd name="T8" fmla="*/ 2147483647 w 5"/>
              <a:gd name="T9" fmla="*/ 2147483647 h 8"/>
              <a:gd name="T10" fmla="*/ 2147483647 w 5"/>
              <a:gd name="T11" fmla="*/ 2147483647 h 8"/>
              <a:gd name="T12" fmla="*/ 2147483647 w 5"/>
              <a:gd name="T13" fmla="*/ 2147483647 h 8"/>
              <a:gd name="T14" fmla="*/ 2147483647 w 5"/>
              <a:gd name="T15" fmla="*/ 2147483647 h 8"/>
              <a:gd name="T16" fmla="*/ 2147483647 w 5"/>
              <a:gd name="T17" fmla="*/ 2147483647 h 8"/>
              <a:gd name="T18" fmla="*/ 2147483647 w 5"/>
              <a:gd name="T19" fmla="*/ 2147483647 h 8"/>
              <a:gd name="T20" fmla="*/ 2147483647 w 5"/>
              <a:gd name="T21" fmla="*/ 2147483647 h 8"/>
              <a:gd name="T22" fmla="*/ 2147483647 w 5"/>
              <a:gd name="T23" fmla="*/ 2147483647 h 8"/>
              <a:gd name="T24" fmla="*/ 2147483647 w 5"/>
              <a:gd name="T25" fmla="*/ 2147483647 h 8"/>
              <a:gd name="T26" fmla="*/ 2147483647 w 5"/>
              <a:gd name="T27" fmla="*/ 2147483647 h 8"/>
              <a:gd name="T28" fmla="*/ 2147483647 w 5"/>
              <a:gd name="T29" fmla="*/ 2147483647 h 8"/>
              <a:gd name="T30" fmla="*/ 2147483647 w 5"/>
              <a:gd name="T31" fmla="*/ 2147483647 h 8"/>
              <a:gd name="T32" fmla="*/ 2147483647 w 5"/>
              <a:gd name="T33" fmla="*/ 2147483647 h 8"/>
              <a:gd name="T34" fmla="*/ 2147483647 w 5"/>
              <a:gd name="T35" fmla="*/ 2147483647 h 8"/>
              <a:gd name="T36" fmla="*/ 2147483647 w 5"/>
              <a:gd name="T37" fmla="*/ 0 h 8"/>
              <a:gd name="T38" fmla="*/ 2147483647 w 5"/>
              <a:gd name="T39" fmla="*/ 0 h 8"/>
              <a:gd name="T40" fmla="*/ 2147483647 w 5"/>
              <a:gd name="T41" fmla="*/ 0 h 8"/>
              <a:gd name="T42" fmla="*/ 2147483647 w 5"/>
              <a:gd name="T43" fmla="*/ 0 h 8"/>
              <a:gd name="T44" fmla="*/ 2147483647 w 5"/>
              <a:gd name="T45" fmla="*/ 2147483647 h 8"/>
              <a:gd name="T46" fmla="*/ 0 w 5"/>
              <a:gd name="T47" fmla="*/ 2147483647 h 8"/>
              <a:gd name="T48" fmla="*/ 0 w 5"/>
              <a:gd name="T49" fmla="*/ 2147483647 h 8"/>
              <a:gd name="T50" fmla="*/ 2147483647 w 5"/>
              <a:gd name="T51" fmla="*/ 2147483647 h 8"/>
              <a:gd name="T52" fmla="*/ 2147483647 w 5"/>
              <a:gd name="T53" fmla="*/ 2147483647 h 8"/>
              <a:gd name="T54" fmla="*/ 2147483647 w 5"/>
              <a:gd name="T55" fmla="*/ 2147483647 h 8"/>
              <a:gd name="T56" fmla="*/ 2147483647 w 5"/>
              <a:gd name="T57" fmla="*/ 2147483647 h 8"/>
              <a:gd name="T58" fmla="*/ 2147483647 w 5"/>
              <a:gd name="T59" fmla="*/ 2147483647 h 8"/>
              <a:gd name="T60" fmla="*/ 2147483647 w 5"/>
              <a:gd name="T61" fmla="*/ 2147483647 h 8"/>
              <a:gd name="T62" fmla="*/ 2147483647 w 5"/>
              <a:gd name="T63" fmla="*/ 2147483647 h 8"/>
              <a:gd name="T64" fmla="*/ 2147483647 w 5"/>
              <a:gd name="T65" fmla="*/ 2147483647 h 8"/>
              <a:gd name="T66" fmla="*/ 2147483647 w 5"/>
              <a:gd name="T67" fmla="*/ 2147483647 h 8"/>
              <a:gd name="T68" fmla="*/ 2147483647 w 5"/>
              <a:gd name="T69" fmla="*/ 2147483647 h 8"/>
              <a:gd name="T70" fmla="*/ 2147483647 w 5"/>
              <a:gd name="T71" fmla="*/ 2147483647 h 8"/>
              <a:gd name="T72" fmla="*/ 2147483647 w 5"/>
              <a:gd name="T73" fmla="*/ 2147483647 h 8"/>
              <a:gd name="T74" fmla="*/ 2147483647 w 5"/>
              <a:gd name="T75" fmla="*/ 2147483647 h 8"/>
              <a:gd name="T76" fmla="*/ 2147483647 w 5"/>
              <a:gd name="T77" fmla="*/ 2147483647 h 8"/>
              <a:gd name="T78" fmla="*/ 2147483647 w 5"/>
              <a:gd name="T79" fmla="*/ 2147483647 h 8"/>
              <a:gd name="T80" fmla="*/ 2147483647 w 5"/>
              <a:gd name="T81" fmla="*/ 2147483647 h 8"/>
              <a:gd name="T82" fmla="*/ 2147483647 w 5"/>
              <a:gd name="T83" fmla="*/ 2147483647 h 8"/>
              <a:gd name="T84" fmla="*/ 2147483647 w 5"/>
              <a:gd name="T85" fmla="*/ 2147483647 h 8"/>
              <a:gd name="T86" fmla="*/ 2147483647 w 5"/>
              <a:gd name="T87" fmla="*/ 2147483647 h 8"/>
              <a:gd name="T88" fmla="*/ 2147483647 w 5"/>
              <a:gd name="T89" fmla="*/ 2147483647 h 8"/>
              <a:gd name="T90" fmla="*/ 2147483647 w 5"/>
              <a:gd name="T91" fmla="*/ 2147483647 h 8"/>
              <a:gd name="T92" fmla="*/ 2147483647 w 5"/>
              <a:gd name="T93" fmla="*/ 2147483647 h 8"/>
              <a:gd name="T94" fmla="*/ 2147483647 w 5"/>
              <a:gd name="T95" fmla="*/ 2147483647 h 8"/>
              <a:gd name="T96" fmla="*/ 2147483647 w 5"/>
              <a:gd name="T97" fmla="*/ 2147483647 h 8"/>
              <a:gd name="T98" fmla="*/ 2147483647 w 5"/>
              <a:gd name="T99" fmla="*/ 2147483647 h 8"/>
              <a:gd name="T100" fmla="*/ 2147483647 w 5"/>
              <a:gd name="T101" fmla="*/ 2147483647 h 8"/>
              <a:gd name="T102" fmla="*/ 0 w 5"/>
              <a:gd name="T103" fmla="*/ 2147483647 h 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5"/>
              <a:gd name="T157" fmla="*/ 0 h 8"/>
              <a:gd name="T158" fmla="*/ 5 w 5"/>
              <a:gd name="T159" fmla="*/ 8 h 8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5" h="8">
                <a:moveTo>
                  <a:pt x="0" y="5"/>
                </a:moveTo>
                <a:lnTo>
                  <a:pt x="0" y="5"/>
                </a:lnTo>
                <a:lnTo>
                  <a:pt x="0" y="6"/>
                </a:lnTo>
                <a:lnTo>
                  <a:pt x="0" y="7"/>
                </a:ln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4" y="7"/>
                </a:lnTo>
                <a:lnTo>
                  <a:pt x="5" y="7"/>
                </a:lnTo>
                <a:lnTo>
                  <a:pt x="5" y="6"/>
                </a:lnTo>
                <a:lnTo>
                  <a:pt x="5" y="5"/>
                </a:lnTo>
                <a:lnTo>
                  <a:pt x="5" y="4"/>
                </a:lnTo>
                <a:lnTo>
                  <a:pt x="4" y="4"/>
                </a:lnTo>
                <a:lnTo>
                  <a:pt x="4" y="3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1" y="1"/>
                </a:lnTo>
                <a:lnTo>
                  <a:pt x="2" y="1"/>
                </a:lnTo>
                <a:lnTo>
                  <a:pt x="3" y="1"/>
                </a:lnTo>
                <a:lnTo>
                  <a:pt x="4" y="1"/>
                </a:lnTo>
                <a:lnTo>
                  <a:pt x="4" y="2"/>
                </a:lnTo>
                <a:lnTo>
                  <a:pt x="3" y="3"/>
                </a:lnTo>
                <a:lnTo>
                  <a:pt x="2" y="3"/>
                </a:lnTo>
                <a:lnTo>
                  <a:pt x="2" y="4"/>
                </a:lnTo>
                <a:lnTo>
                  <a:pt x="3" y="4"/>
                </a:lnTo>
                <a:lnTo>
                  <a:pt x="4" y="4"/>
                </a:lnTo>
                <a:lnTo>
                  <a:pt x="4" y="5"/>
                </a:lnTo>
                <a:lnTo>
                  <a:pt x="4" y="6"/>
                </a:lnTo>
                <a:lnTo>
                  <a:pt x="3" y="7"/>
                </a:lnTo>
                <a:lnTo>
                  <a:pt x="2" y="7"/>
                </a:lnTo>
                <a:lnTo>
                  <a:pt x="1" y="7"/>
                </a:lnTo>
                <a:lnTo>
                  <a:pt x="1" y="6"/>
                </a:lnTo>
                <a:lnTo>
                  <a:pt x="1" y="5"/>
                </a:lnTo>
                <a:lnTo>
                  <a:pt x="0" y="5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99" name="Freeform 2906"/>
          <p:cNvSpPr>
            <a:spLocks noEditPoints="1"/>
          </p:cNvSpPr>
          <p:nvPr/>
        </p:nvSpPr>
        <p:spPr bwMode="auto">
          <a:xfrm>
            <a:off x="7262813" y="4746303"/>
            <a:ext cx="47625" cy="76200"/>
          </a:xfrm>
          <a:custGeom>
            <a:avLst/>
            <a:gdLst>
              <a:gd name="T0" fmla="*/ 0 w 5"/>
              <a:gd name="T1" fmla="*/ 2147483647 h 8"/>
              <a:gd name="T2" fmla="*/ 0 w 5"/>
              <a:gd name="T3" fmla="*/ 2147483647 h 8"/>
              <a:gd name="T4" fmla="*/ 0 w 5"/>
              <a:gd name="T5" fmla="*/ 2147483647 h 8"/>
              <a:gd name="T6" fmla="*/ 0 w 5"/>
              <a:gd name="T7" fmla="*/ 2147483647 h 8"/>
              <a:gd name="T8" fmla="*/ 2147483647 w 5"/>
              <a:gd name="T9" fmla="*/ 2147483647 h 8"/>
              <a:gd name="T10" fmla="*/ 2147483647 w 5"/>
              <a:gd name="T11" fmla="*/ 2147483647 h 8"/>
              <a:gd name="T12" fmla="*/ 2147483647 w 5"/>
              <a:gd name="T13" fmla="*/ 2147483647 h 8"/>
              <a:gd name="T14" fmla="*/ 2147483647 w 5"/>
              <a:gd name="T15" fmla="*/ 2147483647 h 8"/>
              <a:gd name="T16" fmla="*/ 2147483647 w 5"/>
              <a:gd name="T17" fmla="*/ 2147483647 h 8"/>
              <a:gd name="T18" fmla="*/ 2147483647 w 5"/>
              <a:gd name="T19" fmla="*/ 2147483647 h 8"/>
              <a:gd name="T20" fmla="*/ 2147483647 w 5"/>
              <a:gd name="T21" fmla="*/ 2147483647 h 8"/>
              <a:gd name="T22" fmla="*/ 2147483647 w 5"/>
              <a:gd name="T23" fmla="*/ 2147483647 h 8"/>
              <a:gd name="T24" fmla="*/ 2147483647 w 5"/>
              <a:gd name="T25" fmla="*/ 2147483647 h 8"/>
              <a:gd name="T26" fmla="*/ 2147483647 w 5"/>
              <a:gd name="T27" fmla="*/ 2147483647 h 8"/>
              <a:gd name="T28" fmla="*/ 2147483647 w 5"/>
              <a:gd name="T29" fmla="*/ 2147483647 h 8"/>
              <a:gd name="T30" fmla="*/ 2147483647 w 5"/>
              <a:gd name="T31" fmla="*/ 2147483647 h 8"/>
              <a:gd name="T32" fmla="*/ 2147483647 w 5"/>
              <a:gd name="T33" fmla="*/ 2147483647 h 8"/>
              <a:gd name="T34" fmla="*/ 2147483647 w 5"/>
              <a:gd name="T35" fmla="*/ 2147483647 h 8"/>
              <a:gd name="T36" fmla="*/ 2147483647 w 5"/>
              <a:gd name="T37" fmla="*/ 2147483647 h 8"/>
              <a:gd name="T38" fmla="*/ 2147483647 w 5"/>
              <a:gd name="T39" fmla="*/ 2147483647 h 8"/>
              <a:gd name="T40" fmla="*/ 2147483647 w 5"/>
              <a:gd name="T41" fmla="*/ 2147483647 h 8"/>
              <a:gd name="T42" fmla="*/ 2147483647 w 5"/>
              <a:gd name="T43" fmla="*/ 0 h 8"/>
              <a:gd name="T44" fmla="*/ 2147483647 w 5"/>
              <a:gd name="T45" fmla="*/ 0 h 8"/>
              <a:gd name="T46" fmla="*/ 2147483647 w 5"/>
              <a:gd name="T47" fmla="*/ 0 h 8"/>
              <a:gd name="T48" fmla="*/ 2147483647 w 5"/>
              <a:gd name="T49" fmla="*/ 0 h 8"/>
              <a:gd name="T50" fmla="*/ 2147483647 w 5"/>
              <a:gd name="T51" fmla="*/ 0 h 8"/>
              <a:gd name="T52" fmla="*/ 2147483647 w 5"/>
              <a:gd name="T53" fmla="*/ 0 h 8"/>
              <a:gd name="T54" fmla="*/ 2147483647 w 5"/>
              <a:gd name="T55" fmla="*/ 2147483647 h 8"/>
              <a:gd name="T56" fmla="*/ 0 w 5"/>
              <a:gd name="T57" fmla="*/ 2147483647 h 8"/>
              <a:gd name="T58" fmla="*/ 0 w 5"/>
              <a:gd name="T59" fmla="*/ 2147483647 h 8"/>
              <a:gd name="T60" fmla="*/ 0 w 5"/>
              <a:gd name="T61" fmla="*/ 2147483647 h 8"/>
              <a:gd name="T62" fmla="*/ 0 w 5"/>
              <a:gd name="T63" fmla="*/ 2147483647 h 8"/>
              <a:gd name="T64" fmla="*/ 2147483647 w 5"/>
              <a:gd name="T65" fmla="*/ 2147483647 h 8"/>
              <a:gd name="T66" fmla="*/ 2147483647 w 5"/>
              <a:gd name="T67" fmla="*/ 2147483647 h 8"/>
              <a:gd name="T68" fmla="*/ 2147483647 w 5"/>
              <a:gd name="T69" fmla="*/ 2147483647 h 8"/>
              <a:gd name="T70" fmla="*/ 2147483647 w 5"/>
              <a:gd name="T71" fmla="*/ 2147483647 h 8"/>
              <a:gd name="T72" fmla="*/ 2147483647 w 5"/>
              <a:gd name="T73" fmla="*/ 2147483647 h 8"/>
              <a:gd name="T74" fmla="*/ 2147483647 w 5"/>
              <a:gd name="T75" fmla="*/ 2147483647 h 8"/>
              <a:gd name="T76" fmla="*/ 2147483647 w 5"/>
              <a:gd name="T77" fmla="*/ 2147483647 h 8"/>
              <a:gd name="T78" fmla="*/ 2147483647 w 5"/>
              <a:gd name="T79" fmla="*/ 2147483647 h 8"/>
              <a:gd name="T80" fmla="*/ 2147483647 w 5"/>
              <a:gd name="T81" fmla="*/ 2147483647 h 8"/>
              <a:gd name="T82" fmla="*/ 2147483647 w 5"/>
              <a:gd name="T83" fmla="*/ 2147483647 h 8"/>
              <a:gd name="T84" fmla="*/ 2147483647 w 5"/>
              <a:gd name="T85" fmla="*/ 2147483647 h 8"/>
              <a:gd name="T86" fmla="*/ 2147483647 w 5"/>
              <a:gd name="T87" fmla="*/ 2147483647 h 8"/>
              <a:gd name="T88" fmla="*/ 2147483647 w 5"/>
              <a:gd name="T89" fmla="*/ 2147483647 h 8"/>
              <a:gd name="T90" fmla="*/ 2147483647 w 5"/>
              <a:gd name="T91" fmla="*/ 2147483647 h 8"/>
              <a:gd name="T92" fmla="*/ 2147483647 w 5"/>
              <a:gd name="T93" fmla="*/ 2147483647 h 8"/>
              <a:gd name="T94" fmla="*/ 2147483647 w 5"/>
              <a:gd name="T95" fmla="*/ 2147483647 h 8"/>
              <a:gd name="T96" fmla="*/ 2147483647 w 5"/>
              <a:gd name="T97" fmla="*/ 2147483647 h 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5"/>
              <a:gd name="T148" fmla="*/ 0 h 8"/>
              <a:gd name="T149" fmla="*/ 5 w 5"/>
              <a:gd name="T150" fmla="*/ 8 h 8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5" h="8">
                <a:moveTo>
                  <a:pt x="0" y="4"/>
                </a:moveTo>
                <a:lnTo>
                  <a:pt x="0" y="4"/>
                </a:lnTo>
                <a:lnTo>
                  <a:pt x="0" y="5"/>
                </a:lnTo>
                <a:lnTo>
                  <a:pt x="0" y="6"/>
                </a:lnTo>
                <a:lnTo>
                  <a:pt x="0" y="7"/>
                </a:ln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4" y="8"/>
                </a:lnTo>
                <a:lnTo>
                  <a:pt x="4" y="7"/>
                </a:lnTo>
                <a:lnTo>
                  <a:pt x="5" y="6"/>
                </a:lnTo>
                <a:lnTo>
                  <a:pt x="5" y="5"/>
                </a:lnTo>
                <a:lnTo>
                  <a:pt x="5" y="4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4"/>
                </a:lnTo>
                <a:close/>
                <a:moveTo>
                  <a:pt x="1" y="4"/>
                </a:moveTo>
                <a:lnTo>
                  <a:pt x="1" y="3"/>
                </a:lnTo>
                <a:lnTo>
                  <a:pt x="1" y="2"/>
                </a:lnTo>
                <a:lnTo>
                  <a:pt x="1" y="1"/>
                </a:lnTo>
                <a:lnTo>
                  <a:pt x="2" y="1"/>
                </a:lnTo>
                <a:lnTo>
                  <a:pt x="3" y="1"/>
                </a:lnTo>
                <a:lnTo>
                  <a:pt x="4" y="2"/>
                </a:lnTo>
                <a:lnTo>
                  <a:pt x="4" y="3"/>
                </a:lnTo>
                <a:lnTo>
                  <a:pt x="4" y="4"/>
                </a:lnTo>
                <a:lnTo>
                  <a:pt x="4" y="5"/>
                </a:lnTo>
                <a:lnTo>
                  <a:pt x="4" y="6"/>
                </a:lnTo>
                <a:lnTo>
                  <a:pt x="3" y="6"/>
                </a:lnTo>
                <a:lnTo>
                  <a:pt x="3" y="7"/>
                </a:lnTo>
                <a:lnTo>
                  <a:pt x="2" y="7"/>
                </a:lnTo>
                <a:lnTo>
                  <a:pt x="1" y="6"/>
                </a:lnTo>
                <a:lnTo>
                  <a:pt x="1" y="5"/>
                </a:lnTo>
                <a:lnTo>
                  <a:pt x="1" y="4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00" name="Freeform 2907"/>
          <p:cNvSpPr>
            <a:spLocks noEditPoints="1"/>
          </p:cNvSpPr>
          <p:nvPr/>
        </p:nvSpPr>
        <p:spPr bwMode="auto">
          <a:xfrm>
            <a:off x="7319963" y="4746303"/>
            <a:ext cx="47625" cy="76200"/>
          </a:xfrm>
          <a:custGeom>
            <a:avLst/>
            <a:gdLst>
              <a:gd name="T0" fmla="*/ 0 w 5"/>
              <a:gd name="T1" fmla="*/ 2147483647 h 8"/>
              <a:gd name="T2" fmla="*/ 0 w 5"/>
              <a:gd name="T3" fmla="*/ 2147483647 h 8"/>
              <a:gd name="T4" fmla="*/ 0 w 5"/>
              <a:gd name="T5" fmla="*/ 2147483647 h 8"/>
              <a:gd name="T6" fmla="*/ 0 w 5"/>
              <a:gd name="T7" fmla="*/ 2147483647 h 8"/>
              <a:gd name="T8" fmla="*/ 2147483647 w 5"/>
              <a:gd name="T9" fmla="*/ 2147483647 h 8"/>
              <a:gd name="T10" fmla="*/ 2147483647 w 5"/>
              <a:gd name="T11" fmla="*/ 2147483647 h 8"/>
              <a:gd name="T12" fmla="*/ 2147483647 w 5"/>
              <a:gd name="T13" fmla="*/ 2147483647 h 8"/>
              <a:gd name="T14" fmla="*/ 2147483647 w 5"/>
              <a:gd name="T15" fmla="*/ 2147483647 h 8"/>
              <a:gd name="T16" fmla="*/ 2147483647 w 5"/>
              <a:gd name="T17" fmla="*/ 2147483647 h 8"/>
              <a:gd name="T18" fmla="*/ 2147483647 w 5"/>
              <a:gd name="T19" fmla="*/ 2147483647 h 8"/>
              <a:gd name="T20" fmla="*/ 2147483647 w 5"/>
              <a:gd name="T21" fmla="*/ 2147483647 h 8"/>
              <a:gd name="T22" fmla="*/ 2147483647 w 5"/>
              <a:gd name="T23" fmla="*/ 2147483647 h 8"/>
              <a:gd name="T24" fmla="*/ 2147483647 w 5"/>
              <a:gd name="T25" fmla="*/ 2147483647 h 8"/>
              <a:gd name="T26" fmla="*/ 2147483647 w 5"/>
              <a:gd name="T27" fmla="*/ 2147483647 h 8"/>
              <a:gd name="T28" fmla="*/ 2147483647 w 5"/>
              <a:gd name="T29" fmla="*/ 2147483647 h 8"/>
              <a:gd name="T30" fmla="*/ 2147483647 w 5"/>
              <a:gd name="T31" fmla="*/ 2147483647 h 8"/>
              <a:gd name="T32" fmla="*/ 2147483647 w 5"/>
              <a:gd name="T33" fmla="*/ 2147483647 h 8"/>
              <a:gd name="T34" fmla="*/ 2147483647 w 5"/>
              <a:gd name="T35" fmla="*/ 2147483647 h 8"/>
              <a:gd name="T36" fmla="*/ 2147483647 w 5"/>
              <a:gd name="T37" fmla="*/ 2147483647 h 8"/>
              <a:gd name="T38" fmla="*/ 2147483647 w 5"/>
              <a:gd name="T39" fmla="*/ 2147483647 h 8"/>
              <a:gd name="T40" fmla="*/ 2147483647 w 5"/>
              <a:gd name="T41" fmla="*/ 2147483647 h 8"/>
              <a:gd name="T42" fmla="*/ 2147483647 w 5"/>
              <a:gd name="T43" fmla="*/ 0 h 8"/>
              <a:gd name="T44" fmla="*/ 2147483647 w 5"/>
              <a:gd name="T45" fmla="*/ 0 h 8"/>
              <a:gd name="T46" fmla="*/ 2147483647 w 5"/>
              <a:gd name="T47" fmla="*/ 0 h 8"/>
              <a:gd name="T48" fmla="*/ 2147483647 w 5"/>
              <a:gd name="T49" fmla="*/ 0 h 8"/>
              <a:gd name="T50" fmla="*/ 2147483647 w 5"/>
              <a:gd name="T51" fmla="*/ 0 h 8"/>
              <a:gd name="T52" fmla="*/ 2147483647 w 5"/>
              <a:gd name="T53" fmla="*/ 0 h 8"/>
              <a:gd name="T54" fmla="*/ 2147483647 w 5"/>
              <a:gd name="T55" fmla="*/ 2147483647 h 8"/>
              <a:gd name="T56" fmla="*/ 0 w 5"/>
              <a:gd name="T57" fmla="*/ 2147483647 h 8"/>
              <a:gd name="T58" fmla="*/ 0 w 5"/>
              <a:gd name="T59" fmla="*/ 2147483647 h 8"/>
              <a:gd name="T60" fmla="*/ 0 w 5"/>
              <a:gd name="T61" fmla="*/ 2147483647 h 8"/>
              <a:gd name="T62" fmla="*/ 0 w 5"/>
              <a:gd name="T63" fmla="*/ 2147483647 h 8"/>
              <a:gd name="T64" fmla="*/ 2147483647 w 5"/>
              <a:gd name="T65" fmla="*/ 2147483647 h 8"/>
              <a:gd name="T66" fmla="*/ 2147483647 w 5"/>
              <a:gd name="T67" fmla="*/ 2147483647 h 8"/>
              <a:gd name="T68" fmla="*/ 2147483647 w 5"/>
              <a:gd name="T69" fmla="*/ 2147483647 h 8"/>
              <a:gd name="T70" fmla="*/ 2147483647 w 5"/>
              <a:gd name="T71" fmla="*/ 2147483647 h 8"/>
              <a:gd name="T72" fmla="*/ 2147483647 w 5"/>
              <a:gd name="T73" fmla="*/ 2147483647 h 8"/>
              <a:gd name="T74" fmla="*/ 2147483647 w 5"/>
              <a:gd name="T75" fmla="*/ 2147483647 h 8"/>
              <a:gd name="T76" fmla="*/ 2147483647 w 5"/>
              <a:gd name="T77" fmla="*/ 2147483647 h 8"/>
              <a:gd name="T78" fmla="*/ 2147483647 w 5"/>
              <a:gd name="T79" fmla="*/ 2147483647 h 8"/>
              <a:gd name="T80" fmla="*/ 2147483647 w 5"/>
              <a:gd name="T81" fmla="*/ 2147483647 h 8"/>
              <a:gd name="T82" fmla="*/ 2147483647 w 5"/>
              <a:gd name="T83" fmla="*/ 2147483647 h 8"/>
              <a:gd name="T84" fmla="*/ 2147483647 w 5"/>
              <a:gd name="T85" fmla="*/ 2147483647 h 8"/>
              <a:gd name="T86" fmla="*/ 2147483647 w 5"/>
              <a:gd name="T87" fmla="*/ 2147483647 h 8"/>
              <a:gd name="T88" fmla="*/ 2147483647 w 5"/>
              <a:gd name="T89" fmla="*/ 2147483647 h 8"/>
              <a:gd name="T90" fmla="*/ 2147483647 w 5"/>
              <a:gd name="T91" fmla="*/ 2147483647 h 8"/>
              <a:gd name="T92" fmla="*/ 2147483647 w 5"/>
              <a:gd name="T93" fmla="*/ 2147483647 h 8"/>
              <a:gd name="T94" fmla="*/ 2147483647 w 5"/>
              <a:gd name="T95" fmla="*/ 2147483647 h 8"/>
              <a:gd name="T96" fmla="*/ 2147483647 w 5"/>
              <a:gd name="T97" fmla="*/ 2147483647 h 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5"/>
              <a:gd name="T148" fmla="*/ 0 h 8"/>
              <a:gd name="T149" fmla="*/ 5 w 5"/>
              <a:gd name="T150" fmla="*/ 8 h 8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5" h="8">
                <a:moveTo>
                  <a:pt x="0" y="4"/>
                </a:moveTo>
                <a:lnTo>
                  <a:pt x="0" y="4"/>
                </a:lnTo>
                <a:lnTo>
                  <a:pt x="0" y="5"/>
                </a:lnTo>
                <a:lnTo>
                  <a:pt x="0" y="6"/>
                </a:lnTo>
                <a:lnTo>
                  <a:pt x="0" y="7"/>
                </a:ln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4" y="8"/>
                </a:lnTo>
                <a:lnTo>
                  <a:pt x="4" y="7"/>
                </a:lnTo>
                <a:lnTo>
                  <a:pt x="5" y="6"/>
                </a:lnTo>
                <a:lnTo>
                  <a:pt x="5" y="5"/>
                </a:lnTo>
                <a:lnTo>
                  <a:pt x="5" y="4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4"/>
                </a:lnTo>
                <a:close/>
                <a:moveTo>
                  <a:pt x="1" y="4"/>
                </a:moveTo>
                <a:lnTo>
                  <a:pt x="1" y="3"/>
                </a:lnTo>
                <a:lnTo>
                  <a:pt x="1" y="2"/>
                </a:lnTo>
                <a:lnTo>
                  <a:pt x="1" y="1"/>
                </a:lnTo>
                <a:lnTo>
                  <a:pt x="2" y="1"/>
                </a:lnTo>
                <a:lnTo>
                  <a:pt x="3" y="1"/>
                </a:lnTo>
                <a:lnTo>
                  <a:pt x="4" y="2"/>
                </a:lnTo>
                <a:lnTo>
                  <a:pt x="4" y="3"/>
                </a:lnTo>
                <a:lnTo>
                  <a:pt x="4" y="4"/>
                </a:lnTo>
                <a:lnTo>
                  <a:pt x="4" y="5"/>
                </a:lnTo>
                <a:lnTo>
                  <a:pt x="4" y="6"/>
                </a:lnTo>
                <a:lnTo>
                  <a:pt x="3" y="6"/>
                </a:lnTo>
                <a:lnTo>
                  <a:pt x="3" y="7"/>
                </a:lnTo>
                <a:lnTo>
                  <a:pt x="2" y="7"/>
                </a:lnTo>
                <a:lnTo>
                  <a:pt x="1" y="6"/>
                </a:lnTo>
                <a:lnTo>
                  <a:pt x="1" y="5"/>
                </a:lnTo>
                <a:lnTo>
                  <a:pt x="1" y="4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01" name="Freeform 2908"/>
          <p:cNvSpPr>
            <a:spLocks noEditPoints="1"/>
          </p:cNvSpPr>
          <p:nvPr/>
        </p:nvSpPr>
        <p:spPr bwMode="auto">
          <a:xfrm>
            <a:off x="7377113" y="4746303"/>
            <a:ext cx="47625" cy="76200"/>
          </a:xfrm>
          <a:custGeom>
            <a:avLst/>
            <a:gdLst>
              <a:gd name="T0" fmla="*/ 0 w 5"/>
              <a:gd name="T1" fmla="*/ 2147483647 h 8"/>
              <a:gd name="T2" fmla="*/ 0 w 5"/>
              <a:gd name="T3" fmla="*/ 2147483647 h 8"/>
              <a:gd name="T4" fmla="*/ 0 w 5"/>
              <a:gd name="T5" fmla="*/ 2147483647 h 8"/>
              <a:gd name="T6" fmla="*/ 0 w 5"/>
              <a:gd name="T7" fmla="*/ 2147483647 h 8"/>
              <a:gd name="T8" fmla="*/ 2147483647 w 5"/>
              <a:gd name="T9" fmla="*/ 2147483647 h 8"/>
              <a:gd name="T10" fmla="*/ 2147483647 w 5"/>
              <a:gd name="T11" fmla="*/ 2147483647 h 8"/>
              <a:gd name="T12" fmla="*/ 2147483647 w 5"/>
              <a:gd name="T13" fmla="*/ 2147483647 h 8"/>
              <a:gd name="T14" fmla="*/ 2147483647 w 5"/>
              <a:gd name="T15" fmla="*/ 2147483647 h 8"/>
              <a:gd name="T16" fmla="*/ 2147483647 w 5"/>
              <a:gd name="T17" fmla="*/ 2147483647 h 8"/>
              <a:gd name="T18" fmla="*/ 2147483647 w 5"/>
              <a:gd name="T19" fmla="*/ 2147483647 h 8"/>
              <a:gd name="T20" fmla="*/ 2147483647 w 5"/>
              <a:gd name="T21" fmla="*/ 2147483647 h 8"/>
              <a:gd name="T22" fmla="*/ 2147483647 w 5"/>
              <a:gd name="T23" fmla="*/ 2147483647 h 8"/>
              <a:gd name="T24" fmla="*/ 2147483647 w 5"/>
              <a:gd name="T25" fmla="*/ 2147483647 h 8"/>
              <a:gd name="T26" fmla="*/ 2147483647 w 5"/>
              <a:gd name="T27" fmla="*/ 2147483647 h 8"/>
              <a:gd name="T28" fmla="*/ 2147483647 w 5"/>
              <a:gd name="T29" fmla="*/ 2147483647 h 8"/>
              <a:gd name="T30" fmla="*/ 2147483647 w 5"/>
              <a:gd name="T31" fmla="*/ 2147483647 h 8"/>
              <a:gd name="T32" fmla="*/ 2147483647 w 5"/>
              <a:gd name="T33" fmla="*/ 2147483647 h 8"/>
              <a:gd name="T34" fmla="*/ 2147483647 w 5"/>
              <a:gd name="T35" fmla="*/ 2147483647 h 8"/>
              <a:gd name="T36" fmla="*/ 2147483647 w 5"/>
              <a:gd name="T37" fmla="*/ 2147483647 h 8"/>
              <a:gd name="T38" fmla="*/ 2147483647 w 5"/>
              <a:gd name="T39" fmla="*/ 2147483647 h 8"/>
              <a:gd name="T40" fmla="*/ 2147483647 w 5"/>
              <a:gd name="T41" fmla="*/ 2147483647 h 8"/>
              <a:gd name="T42" fmla="*/ 2147483647 w 5"/>
              <a:gd name="T43" fmla="*/ 0 h 8"/>
              <a:gd name="T44" fmla="*/ 2147483647 w 5"/>
              <a:gd name="T45" fmla="*/ 0 h 8"/>
              <a:gd name="T46" fmla="*/ 2147483647 w 5"/>
              <a:gd name="T47" fmla="*/ 0 h 8"/>
              <a:gd name="T48" fmla="*/ 2147483647 w 5"/>
              <a:gd name="T49" fmla="*/ 0 h 8"/>
              <a:gd name="T50" fmla="*/ 2147483647 w 5"/>
              <a:gd name="T51" fmla="*/ 0 h 8"/>
              <a:gd name="T52" fmla="*/ 2147483647 w 5"/>
              <a:gd name="T53" fmla="*/ 0 h 8"/>
              <a:gd name="T54" fmla="*/ 2147483647 w 5"/>
              <a:gd name="T55" fmla="*/ 2147483647 h 8"/>
              <a:gd name="T56" fmla="*/ 0 w 5"/>
              <a:gd name="T57" fmla="*/ 2147483647 h 8"/>
              <a:gd name="T58" fmla="*/ 0 w 5"/>
              <a:gd name="T59" fmla="*/ 2147483647 h 8"/>
              <a:gd name="T60" fmla="*/ 0 w 5"/>
              <a:gd name="T61" fmla="*/ 2147483647 h 8"/>
              <a:gd name="T62" fmla="*/ 0 w 5"/>
              <a:gd name="T63" fmla="*/ 2147483647 h 8"/>
              <a:gd name="T64" fmla="*/ 2147483647 w 5"/>
              <a:gd name="T65" fmla="*/ 2147483647 h 8"/>
              <a:gd name="T66" fmla="*/ 2147483647 w 5"/>
              <a:gd name="T67" fmla="*/ 2147483647 h 8"/>
              <a:gd name="T68" fmla="*/ 2147483647 w 5"/>
              <a:gd name="T69" fmla="*/ 2147483647 h 8"/>
              <a:gd name="T70" fmla="*/ 2147483647 w 5"/>
              <a:gd name="T71" fmla="*/ 2147483647 h 8"/>
              <a:gd name="T72" fmla="*/ 2147483647 w 5"/>
              <a:gd name="T73" fmla="*/ 2147483647 h 8"/>
              <a:gd name="T74" fmla="*/ 2147483647 w 5"/>
              <a:gd name="T75" fmla="*/ 2147483647 h 8"/>
              <a:gd name="T76" fmla="*/ 2147483647 w 5"/>
              <a:gd name="T77" fmla="*/ 2147483647 h 8"/>
              <a:gd name="T78" fmla="*/ 2147483647 w 5"/>
              <a:gd name="T79" fmla="*/ 2147483647 h 8"/>
              <a:gd name="T80" fmla="*/ 2147483647 w 5"/>
              <a:gd name="T81" fmla="*/ 2147483647 h 8"/>
              <a:gd name="T82" fmla="*/ 2147483647 w 5"/>
              <a:gd name="T83" fmla="*/ 2147483647 h 8"/>
              <a:gd name="T84" fmla="*/ 2147483647 w 5"/>
              <a:gd name="T85" fmla="*/ 2147483647 h 8"/>
              <a:gd name="T86" fmla="*/ 2147483647 w 5"/>
              <a:gd name="T87" fmla="*/ 2147483647 h 8"/>
              <a:gd name="T88" fmla="*/ 2147483647 w 5"/>
              <a:gd name="T89" fmla="*/ 2147483647 h 8"/>
              <a:gd name="T90" fmla="*/ 2147483647 w 5"/>
              <a:gd name="T91" fmla="*/ 2147483647 h 8"/>
              <a:gd name="T92" fmla="*/ 2147483647 w 5"/>
              <a:gd name="T93" fmla="*/ 2147483647 h 8"/>
              <a:gd name="T94" fmla="*/ 2147483647 w 5"/>
              <a:gd name="T95" fmla="*/ 2147483647 h 8"/>
              <a:gd name="T96" fmla="*/ 2147483647 w 5"/>
              <a:gd name="T97" fmla="*/ 2147483647 h 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5"/>
              <a:gd name="T148" fmla="*/ 0 h 8"/>
              <a:gd name="T149" fmla="*/ 5 w 5"/>
              <a:gd name="T150" fmla="*/ 8 h 8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5" h="8">
                <a:moveTo>
                  <a:pt x="0" y="4"/>
                </a:moveTo>
                <a:lnTo>
                  <a:pt x="0" y="4"/>
                </a:lnTo>
                <a:lnTo>
                  <a:pt x="0" y="5"/>
                </a:lnTo>
                <a:lnTo>
                  <a:pt x="0" y="6"/>
                </a:lnTo>
                <a:lnTo>
                  <a:pt x="0" y="7"/>
                </a:ln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4" y="7"/>
                </a:lnTo>
                <a:lnTo>
                  <a:pt x="5" y="6"/>
                </a:lnTo>
                <a:lnTo>
                  <a:pt x="5" y="5"/>
                </a:lnTo>
                <a:lnTo>
                  <a:pt x="5" y="4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4"/>
                </a:lnTo>
                <a:close/>
                <a:moveTo>
                  <a:pt x="1" y="4"/>
                </a:moveTo>
                <a:lnTo>
                  <a:pt x="1" y="3"/>
                </a:lnTo>
                <a:lnTo>
                  <a:pt x="1" y="2"/>
                </a:lnTo>
                <a:lnTo>
                  <a:pt x="1" y="1"/>
                </a:lnTo>
                <a:lnTo>
                  <a:pt x="2" y="1"/>
                </a:lnTo>
                <a:lnTo>
                  <a:pt x="3" y="1"/>
                </a:lnTo>
                <a:lnTo>
                  <a:pt x="4" y="2"/>
                </a:lnTo>
                <a:lnTo>
                  <a:pt x="4" y="3"/>
                </a:lnTo>
                <a:lnTo>
                  <a:pt x="4" y="4"/>
                </a:lnTo>
                <a:lnTo>
                  <a:pt x="4" y="5"/>
                </a:lnTo>
                <a:lnTo>
                  <a:pt x="4" y="6"/>
                </a:lnTo>
                <a:lnTo>
                  <a:pt x="3" y="6"/>
                </a:lnTo>
                <a:lnTo>
                  <a:pt x="3" y="7"/>
                </a:lnTo>
                <a:lnTo>
                  <a:pt x="2" y="7"/>
                </a:lnTo>
                <a:lnTo>
                  <a:pt x="1" y="6"/>
                </a:lnTo>
                <a:lnTo>
                  <a:pt x="1" y="5"/>
                </a:lnTo>
                <a:lnTo>
                  <a:pt x="1" y="4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02" name="Freeform 2909"/>
          <p:cNvSpPr>
            <a:spLocks noEditPoints="1"/>
          </p:cNvSpPr>
          <p:nvPr/>
        </p:nvSpPr>
        <p:spPr bwMode="auto">
          <a:xfrm>
            <a:off x="7205663" y="4593903"/>
            <a:ext cx="47625" cy="76200"/>
          </a:xfrm>
          <a:custGeom>
            <a:avLst/>
            <a:gdLst>
              <a:gd name="T0" fmla="*/ 2147483647 w 5"/>
              <a:gd name="T1" fmla="*/ 2147483647 h 8"/>
              <a:gd name="T2" fmla="*/ 2147483647 w 5"/>
              <a:gd name="T3" fmla="*/ 2147483647 h 8"/>
              <a:gd name="T4" fmla="*/ 2147483647 w 5"/>
              <a:gd name="T5" fmla="*/ 2147483647 h 8"/>
              <a:gd name="T6" fmla="*/ 2147483647 w 5"/>
              <a:gd name="T7" fmla="*/ 2147483647 h 8"/>
              <a:gd name="T8" fmla="*/ 2147483647 w 5"/>
              <a:gd name="T9" fmla="*/ 2147483647 h 8"/>
              <a:gd name="T10" fmla="*/ 2147483647 w 5"/>
              <a:gd name="T11" fmla="*/ 2147483647 h 8"/>
              <a:gd name="T12" fmla="*/ 2147483647 w 5"/>
              <a:gd name="T13" fmla="*/ 0 h 8"/>
              <a:gd name="T14" fmla="*/ 2147483647 w 5"/>
              <a:gd name="T15" fmla="*/ 0 h 8"/>
              <a:gd name="T16" fmla="*/ 0 w 5"/>
              <a:gd name="T17" fmla="*/ 2147483647 h 8"/>
              <a:gd name="T18" fmla="*/ 0 w 5"/>
              <a:gd name="T19" fmla="*/ 2147483647 h 8"/>
              <a:gd name="T20" fmla="*/ 2147483647 w 5"/>
              <a:gd name="T21" fmla="*/ 2147483647 h 8"/>
              <a:gd name="T22" fmla="*/ 2147483647 w 5"/>
              <a:gd name="T23" fmla="*/ 2147483647 h 8"/>
              <a:gd name="T24" fmla="*/ 2147483647 w 5"/>
              <a:gd name="T25" fmla="*/ 2147483647 h 8"/>
              <a:gd name="T26" fmla="*/ 2147483647 w 5"/>
              <a:gd name="T27" fmla="*/ 2147483647 h 8"/>
              <a:gd name="T28" fmla="*/ 2147483647 w 5"/>
              <a:gd name="T29" fmla="*/ 2147483647 h 8"/>
              <a:gd name="T30" fmla="*/ 2147483647 w 5"/>
              <a:gd name="T31" fmla="*/ 2147483647 h 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"/>
              <a:gd name="T49" fmla="*/ 0 h 8"/>
              <a:gd name="T50" fmla="*/ 5 w 5"/>
              <a:gd name="T51" fmla="*/ 8 h 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" h="8">
                <a:moveTo>
                  <a:pt x="3" y="8"/>
                </a:moveTo>
                <a:lnTo>
                  <a:pt x="4" y="8"/>
                </a:lnTo>
                <a:lnTo>
                  <a:pt x="4" y="6"/>
                </a:lnTo>
                <a:lnTo>
                  <a:pt x="5" y="6"/>
                </a:lnTo>
                <a:lnTo>
                  <a:pt x="5" y="5"/>
                </a:lnTo>
                <a:lnTo>
                  <a:pt x="4" y="5"/>
                </a:lnTo>
                <a:lnTo>
                  <a:pt x="4" y="0"/>
                </a:lnTo>
                <a:lnTo>
                  <a:pt x="3" y="0"/>
                </a:lnTo>
                <a:lnTo>
                  <a:pt x="0" y="5"/>
                </a:lnTo>
                <a:lnTo>
                  <a:pt x="0" y="6"/>
                </a:lnTo>
                <a:lnTo>
                  <a:pt x="3" y="6"/>
                </a:lnTo>
                <a:lnTo>
                  <a:pt x="3" y="8"/>
                </a:lnTo>
                <a:close/>
                <a:moveTo>
                  <a:pt x="1" y="5"/>
                </a:moveTo>
                <a:lnTo>
                  <a:pt x="3" y="2"/>
                </a:lnTo>
                <a:lnTo>
                  <a:pt x="3" y="5"/>
                </a:lnTo>
                <a:lnTo>
                  <a:pt x="1" y="5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03" name="Freeform 2910"/>
          <p:cNvSpPr>
            <a:spLocks noEditPoints="1"/>
          </p:cNvSpPr>
          <p:nvPr/>
        </p:nvSpPr>
        <p:spPr bwMode="auto">
          <a:xfrm>
            <a:off x="7262813" y="4593903"/>
            <a:ext cx="47625" cy="76200"/>
          </a:xfrm>
          <a:custGeom>
            <a:avLst/>
            <a:gdLst>
              <a:gd name="T0" fmla="*/ 0 w 5"/>
              <a:gd name="T1" fmla="*/ 2147483647 h 8"/>
              <a:gd name="T2" fmla="*/ 0 w 5"/>
              <a:gd name="T3" fmla="*/ 2147483647 h 8"/>
              <a:gd name="T4" fmla="*/ 0 w 5"/>
              <a:gd name="T5" fmla="*/ 2147483647 h 8"/>
              <a:gd name="T6" fmla="*/ 0 w 5"/>
              <a:gd name="T7" fmla="*/ 2147483647 h 8"/>
              <a:gd name="T8" fmla="*/ 2147483647 w 5"/>
              <a:gd name="T9" fmla="*/ 2147483647 h 8"/>
              <a:gd name="T10" fmla="*/ 2147483647 w 5"/>
              <a:gd name="T11" fmla="*/ 2147483647 h 8"/>
              <a:gd name="T12" fmla="*/ 2147483647 w 5"/>
              <a:gd name="T13" fmla="*/ 2147483647 h 8"/>
              <a:gd name="T14" fmla="*/ 2147483647 w 5"/>
              <a:gd name="T15" fmla="*/ 2147483647 h 8"/>
              <a:gd name="T16" fmla="*/ 2147483647 w 5"/>
              <a:gd name="T17" fmla="*/ 2147483647 h 8"/>
              <a:gd name="T18" fmla="*/ 2147483647 w 5"/>
              <a:gd name="T19" fmla="*/ 2147483647 h 8"/>
              <a:gd name="T20" fmla="*/ 2147483647 w 5"/>
              <a:gd name="T21" fmla="*/ 2147483647 h 8"/>
              <a:gd name="T22" fmla="*/ 2147483647 w 5"/>
              <a:gd name="T23" fmla="*/ 2147483647 h 8"/>
              <a:gd name="T24" fmla="*/ 2147483647 w 5"/>
              <a:gd name="T25" fmla="*/ 2147483647 h 8"/>
              <a:gd name="T26" fmla="*/ 2147483647 w 5"/>
              <a:gd name="T27" fmla="*/ 2147483647 h 8"/>
              <a:gd name="T28" fmla="*/ 2147483647 w 5"/>
              <a:gd name="T29" fmla="*/ 2147483647 h 8"/>
              <a:gd name="T30" fmla="*/ 2147483647 w 5"/>
              <a:gd name="T31" fmla="*/ 2147483647 h 8"/>
              <a:gd name="T32" fmla="*/ 2147483647 w 5"/>
              <a:gd name="T33" fmla="*/ 2147483647 h 8"/>
              <a:gd name="T34" fmla="*/ 2147483647 w 5"/>
              <a:gd name="T35" fmla="*/ 2147483647 h 8"/>
              <a:gd name="T36" fmla="*/ 2147483647 w 5"/>
              <a:gd name="T37" fmla="*/ 2147483647 h 8"/>
              <a:gd name="T38" fmla="*/ 2147483647 w 5"/>
              <a:gd name="T39" fmla="*/ 2147483647 h 8"/>
              <a:gd name="T40" fmla="*/ 2147483647 w 5"/>
              <a:gd name="T41" fmla="*/ 2147483647 h 8"/>
              <a:gd name="T42" fmla="*/ 2147483647 w 5"/>
              <a:gd name="T43" fmla="*/ 2147483647 h 8"/>
              <a:gd name="T44" fmla="*/ 2147483647 w 5"/>
              <a:gd name="T45" fmla="*/ 0 h 8"/>
              <a:gd name="T46" fmla="*/ 2147483647 w 5"/>
              <a:gd name="T47" fmla="*/ 0 h 8"/>
              <a:gd name="T48" fmla="*/ 2147483647 w 5"/>
              <a:gd name="T49" fmla="*/ 0 h 8"/>
              <a:gd name="T50" fmla="*/ 2147483647 w 5"/>
              <a:gd name="T51" fmla="*/ 0 h 8"/>
              <a:gd name="T52" fmla="*/ 2147483647 w 5"/>
              <a:gd name="T53" fmla="*/ 2147483647 h 8"/>
              <a:gd name="T54" fmla="*/ 2147483647 w 5"/>
              <a:gd name="T55" fmla="*/ 2147483647 h 8"/>
              <a:gd name="T56" fmla="*/ 0 w 5"/>
              <a:gd name="T57" fmla="*/ 2147483647 h 8"/>
              <a:gd name="T58" fmla="*/ 0 w 5"/>
              <a:gd name="T59" fmla="*/ 2147483647 h 8"/>
              <a:gd name="T60" fmla="*/ 0 w 5"/>
              <a:gd name="T61" fmla="*/ 2147483647 h 8"/>
              <a:gd name="T62" fmla="*/ 0 w 5"/>
              <a:gd name="T63" fmla="*/ 2147483647 h 8"/>
              <a:gd name="T64" fmla="*/ 2147483647 w 5"/>
              <a:gd name="T65" fmla="*/ 2147483647 h 8"/>
              <a:gd name="T66" fmla="*/ 2147483647 w 5"/>
              <a:gd name="T67" fmla="*/ 2147483647 h 8"/>
              <a:gd name="T68" fmla="*/ 2147483647 w 5"/>
              <a:gd name="T69" fmla="*/ 2147483647 h 8"/>
              <a:gd name="T70" fmla="*/ 2147483647 w 5"/>
              <a:gd name="T71" fmla="*/ 2147483647 h 8"/>
              <a:gd name="T72" fmla="*/ 2147483647 w 5"/>
              <a:gd name="T73" fmla="*/ 2147483647 h 8"/>
              <a:gd name="T74" fmla="*/ 2147483647 w 5"/>
              <a:gd name="T75" fmla="*/ 2147483647 h 8"/>
              <a:gd name="T76" fmla="*/ 2147483647 w 5"/>
              <a:gd name="T77" fmla="*/ 2147483647 h 8"/>
              <a:gd name="T78" fmla="*/ 2147483647 w 5"/>
              <a:gd name="T79" fmla="*/ 2147483647 h 8"/>
              <a:gd name="T80" fmla="*/ 2147483647 w 5"/>
              <a:gd name="T81" fmla="*/ 2147483647 h 8"/>
              <a:gd name="T82" fmla="*/ 2147483647 w 5"/>
              <a:gd name="T83" fmla="*/ 2147483647 h 8"/>
              <a:gd name="T84" fmla="*/ 2147483647 w 5"/>
              <a:gd name="T85" fmla="*/ 2147483647 h 8"/>
              <a:gd name="T86" fmla="*/ 2147483647 w 5"/>
              <a:gd name="T87" fmla="*/ 2147483647 h 8"/>
              <a:gd name="T88" fmla="*/ 2147483647 w 5"/>
              <a:gd name="T89" fmla="*/ 2147483647 h 8"/>
              <a:gd name="T90" fmla="*/ 2147483647 w 5"/>
              <a:gd name="T91" fmla="*/ 2147483647 h 8"/>
              <a:gd name="T92" fmla="*/ 2147483647 w 5"/>
              <a:gd name="T93" fmla="*/ 2147483647 h 8"/>
              <a:gd name="T94" fmla="*/ 2147483647 w 5"/>
              <a:gd name="T95" fmla="*/ 2147483647 h 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5"/>
              <a:gd name="T145" fmla="*/ 0 h 8"/>
              <a:gd name="T146" fmla="*/ 5 w 5"/>
              <a:gd name="T147" fmla="*/ 8 h 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5" h="8">
                <a:moveTo>
                  <a:pt x="0" y="4"/>
                </a:moveTo>
                <a:lnTo>
                  <a:pt x="0" y="5"/>
                </a:lnTo>
                <a:lnTo>
                  <a:pt x="0" y="6"/>
                </a:lnTo>
                <a:lnTo>
                  <a:pt x="0" y="7"/>
                </a:ln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4" y="8"/>
                </a:lnTo>
                <a:lnTo>
                  <a:pt x="4" y="7"/>
                </a:lnTo>
                <a:lnTo>
                  <a:pt x="5" y="7"/>
                </a:lnTo>
                <a:lnTo>
                  <a:pt x="5" y="6"/>
                </a:lnTo>
                <a:lnTo>
                  <a:pt x="5" y="5"/>
                </a:lnTo>
                <a:lnTo>
                  <a:pt x="5" y="4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4"/>
                </a:lnTo>
                <a:close/>
                <a:moveTo>
                  <a:pt x="1" y="4"/>
                </a:moveTo>
                <a:lnTo>
                  <a:pt x="1" y="3"/>
                </a:lnTo>
                <a:lnTo>
                  <a:pt x="1" y="2"/>
                </a:lnTo>
                <a:lnTo>
                  <a:pt x="2" y="1"/>
                </a:lnTo>
                <a:lnTo>
                  <a:pt x="3" y="1"/>
                </a:lnTo>
                <a:lnTo>
                  <a:pt x="3" y="2"/>
                </a:lnTo>
                <a:lnTo>
                  <a:pt x="4" y="2"/>
                </a:lnTo>
                <a:lnTo>
                  <a:pt x="4" y="3"/>
                </a:lnTo>
                <a:lnTo>
                  <a:pt x="4" y="4"/>
                </a:lnTo>
                <a:lnTo>
                  <a:pt x="4" y="5"/>
                </a:lnTo>
                <a:lnTo>
                  <a:pt x="4" y="6"/>
                </a:lnTo>
                <a:lnTo>
                  <a:pt x="3" y="7"/>
                </a:lnTo>
                <a:lnTo>
                  <a:pt x="2" y="7"/>
                </a:lnTo>
                <a:lnTo>
                  <a:pt x="1" y="7"/>
                </a:lnTo>
                <a:lnTo>
                  <a:pt x="1" y="6"/>
                </a:lnTo>
                <a:lnTo>
                  <a:pt x="1" y="5"/>
                </a:lnTo>
                <a:lnTo>
                  <a:pt x="1" y="4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04" name="Freeform 2911"/>
          <p:cNvSpPr>
            <a:spLocks noEditPoints="1"/>
          </p:cNvSpPr>
          <p:nvPr/>
        </p:nvSpPr>
        <p:spPr bwMode="auto">
          <a:xfrm>
            <a:off x="7319963" y="4593903"/>
            <a:ext cx="47625" cy="76200"/>
          </a:xfrm>
          <a:custGeom>
            <a:avLst/>
            <a:gdLst>
              <a:gd name="T0" fmla="*/ 0 w 5"/>
              <a:gd name="T1" fmla="*/ 2147483647 h 8"/>
              <a:gd name="T2" fmla="*/ 0 w 5"/>
              <a:gd name="T3" fmla="*/ 2147483647 h 8"/>
              <a:gd name="T4" fmla="*/ 0 w 5"/>
              <a:gd name="T5" fmla="*/ 2147483647 h 8"/>
              <a:gd name="T6" fmla="*/ 0 w 5"/>
              <a:gd name="T7" fmla="*/ 2147483647 h 8"/>
              <a:gd name="T8" fmla="*/ 2147483647 w 5"/>
              <a:gd name="T9" fmla="*/ 2147483647 h 8"/>
              <a:gd name="T10" fmla="*/ 2147483647 w 5"/>
              <a:gd name="T11" fmla="*/ 2147483647 h 8"/>
              <a:gd name="T12" fmla="*/ 2147483647 w 5"/>
              <a:gd name="T13" fmla="*/ 2147483647 h 8"/>
              <a:gd name="T14" fmla="*/ 2147483647 w 5"/>
              <a:gd name="T15" fmla="*/ 2147483647 h 8"/>
              <a:gd name="T16" fmla="*/ 2147483647 w 5"/>
              <a:gd name="T17" fmla="*/ 2147483647 h 8"/>
              <a:gd name="T18" fmla="*/ 2147483647 w 5"/>
              <a:gd name="T19" fmla="*/ 2147483647 h 8"/>
              <a:gd name="T20" fmla="*/ 2147483647 w 5"/>
              <a:gd name="T21" fmla="*/ 2147483647 h 8"/>
              <a:gd name="T22" fmla="*/ 2147483647 w 5"/>
              <a:gd name="T23" fmla="*/ 2147483647 h 8"/>
              <a:gd name="T24" fmla="*/ 2147483647 w 5"/>
              <a:gd name="T25" fmla="*/ 2147483647 h 8"/>
              <a:gd name="T26" fmla="*/ 2147483647 w 5"/>
              <a:gd name="T27" fmla="*/ 2147483647 h 8"/>
              <a:gd name="T28" fmla="*/ 2147483647 w 5"/>
              <a:gd name="T29" fmla="*/ 2147483647 h 8"/>
              <a:gd name="T30" fmla="*/ 2147483647 w 5"/>
              <a:gd name="T31" fmla="*/ 2147483647 h 8"/>
              <a:gd name="T32" fmla="*/ 2147483647 w 5"/>
              <a:gd name="T33" fmla="*/ 2147483647 h 8"/>
              <a:gd name="T34" fmla="*/ 2147483647 w 5"/>
              <a:gd name="T35" fmla="*/ 2147483647 h 8"/>
              <a:gd name="T36" fmla="*/ 2147483647 w 5"/>
              <a:gd name="T37" fmla="*/ 2147483647 h 8"/>
              <a:gd name="T38" fmla="*/ 2147483647 w 5"/>
              <a:gd name="T39" fmla="*/ 2147483647 h 8"/>
              <a:gd name="T40" fmla="*/ 2147483647 w 5"/>
              <a:gd name="T41" fmla="*/ 2147483647 h 8"/>
              <a:gd name="T42" fmla="*/ 2147483647 w 5"/>
              <a:gd name="T43" fmla="*/ 2147483647 h 8"/>
              <a:gd name="T44" fmla="*/ 2147483647 w 5"/>
              <a:gd name="T45" fmla="*/ 0 h 8"/>
              <a:gd name="T46" fmla="*/ 2147483647 w 5"/>
              <a:gd name="T47" fmla="*/ 0 h 8"/>
              <a:gd name="T48" fmla="*/ 2147483647 w 5"/>
              <a:gd name="T49" fmla="*/ 0 h 8"/>
              <a:gd name="T50" fmla="*/ 2147483647 w 5"/>
              <a:gd name="T51" fmla="*/ 0 h 8"/>
              <a:gd name="T52" fmla="*/ 2147483647 w 5"/>
              <a:gd name="T53" fmla="*/ 2147483647 h 8"/>
              <a:gd name="T54" fmla="*/ 2147483647 w 5"/>
              <a:gd name="T55" fmla="*/ 2147483647 h 8"/>
              <a:gd name="T56" fmla="*/ 0 w 5"/>
              <a:gd name="T57" fmla="*/ 2147483647 h 8"/>
              <a:gd name="T58" fmla="*/ 0 w 5"/>
              <a:gd name="T59" fmla="*/ 2147483647 h 8"/>
              <a:gd name="T60" fmla="*/ 0 w 5"/>
              <a:gd name="T61" fmla="*/ 2147483647 h 8"/>
              <a:gd name="T62" fmla="*/ 0 w 5"/>
              <a:gd name="T63" fmla="*/ 2147483647 h 8"/>
              <a:gd name="T64" fmla="*/ 2147483647 w 5"/>
              <a:gd name="T65" fmla="*/ 2147483647 h 8"/>
              <a:gd name="T66" fmla="*/ 2147483647 w 5"/>
              <a:gd name="T67" fmla="*/ 2147483647 h 8"/>
              <a:gd name="T68" fmla="*/ 2147483647 w 5"/>
              <a:gd name="T69" fmla="*/ 2147483647 h 8"/>
              <a:gd name="T70" fmla="*/ 2147483647 w 5"/>
              <a:gd name="T71" fmla="*/ 2147483647 h 8"/>
              <a:gd name="T72" fmla="*/ 2147483647 w 5"/>
              <a:gd name="T73" fmla="*/ 2147483647 h 8"/>
              <a:gd name="T74" fmla="*/ 2147483647 w 5"/>
              <a:gd name="T75" fmla="*/ 2147483647 h 8"/>
              <a:gd name="T76" fmla="*/ 2147483647 w 5"/>
              <a:gd name="T77" fmla="*/ 2147483647 h 8"/>
              <a:gd name="T78" fmla="*/ 2147483647 w 5"/>
              <a:gd name="T79" fmla="*/ 2147483647 h 8"/>
              <a:gd name="T80" fmla="*/ 2147483647 w 5"/>
              <a:gd name="T81" fmla="*/ 2147483647 h 8"/>
              <a:gd name="T82" fmla="*/ 2147483647 w 5"/>
              <a:gd name="T83" fmla="*/ 2147483647 h 8"/>
              <a:gd name="T84" fmla="*/ 2147483647 w 5"/>
              <a:gd name="T85" fmla="*/ 2147483647 h 8"/>
              <a:gd name="T86" fmla="*/ 2147483647 w 5"/>
              <a:gd name="T87" fmla="*/ 2147483647 h 8"/>
              <a:gd name="T88" fmla="*/ 2147483647 w 5"/>
              <a:gd name="T89" fmla="*/ 2147483647 h 8"/>
              <a:gd name="T90" fmla="*/ 2147483647 w 5"/>
              <a:gd name="T91" fmla="*/ 2147483647 h 8"/>
              <a:gd name="T92" fmla="*/ 2147483647 w 5"/>
              <a:gd name="T93" fmla="*/ 2147483647 h 8"/>
              <a:gd name="T94" fmla="*/ 2147483647 w 5"/>
              <a:gd name="T95" fmla="*/ 2147483647 h 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5"/>
              <a:gd name="T145" fmla="*/ 0 h 8"/>
              <a:gd name="T146" fmla="*/ 5 w 5"/>
              <a:gd name="T147" fmla="*/ 8 h 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5" h="8">
                <a:moveTo>
                  <a:pt x="0" y="4"/>
                </a:moveTo>
                <a:lnTo>
                  <a:pt x="0" y="5"/>
                </a:lnTo>
                <a:lnTo>
                  <a:pt x="0" y="6"/>
                </a:lnTo>
                <a:lnTo>
                  <a:pt x="0" y="7"/>
                </a:ln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4" y="8"/>
                </a:lnTo>
                <a:lnTo>
                  <a:pt x="4" y="7"/>
                </a:lnTo>
                <a:lnTo>
                  <a:pt x="5" y="7"/>
                </a:lnTo>
                <a:lnTo>
                  <a:pt x="5" y="6"/>
                </a:lnTo>
                <a:lnTo>
                  <a:pt x="5" y="5"/>
                </a:lnTo>
                <a:lnTo>
                  <a:pt x="5" y="4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4"/>
                </a:lnTo>
                <a:close/>
                <a:moveTo>
                  <a:pt x="1" y="4"/>
                </a:moveTo>
                <a:lnTo>
                  <a:pt x="1" y="3"/>
                </a:lnTo>
                <a:lnTo>
                  <a:pt x="1" y="2"/>
                </a:lnTo>
                <a:lnTo>
                  <a:pt x="2" y="1"/>
                </a:lnTo>
                <a:lnTo>
                  <a:pt x="3" y="1"/>
                </a:lnTo>
                <a:lnTo>
                  <a:pt x="3" y="2"/>
                </a:lnTo>
                <a:lnTo>
                  <a:pt x="4" y="2"/>
                </a:lnTo>
                <a:lnTo>
                  <a:pt x="4" y="3"/>
                </a:lnTo>
                <a:lnTo>
                  <a:pt x="4" y="4"/>
                </a:lnTo>
                <a:lnTo>
                  <a:pt x="4" y="5"/>
                </a:lnTo>
                <a:lnTo>
                  <a:pt x="4" y="6"/>
                </a:lnTo>
                <a:lnTo>
                  <a:pt x="3" y="7"/>
                </a:lnTo>
                <a:lnTo>
                  <a:pt x="2" y="7"/>
                </a:lnTo>
                <a:lnTo>
                  <a:pt x="1" y="7"/>
                </a:lnTo>
                <a:lnTo>
                  <a:pt x="1" y="6"/>
                </a:lnTo>
                <a:lnTo>
                  <a:pt x="1" y="5"/>
                </a:lnTo>
                <a:lnTo>
                  <a:pt x="1" y="4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05" name="Freeform 2912"/>
          <p:cNvSpPr>
            <a:spLocks noEditPoints="1"/>
          </p:cNvSpPr>
          <p:nvPr/>
        </p:nvSpPr>
        <p:spPr bwMode="auto">
          <a:xfrm>
            <a:off x="7377113" y="4593903"/>
            <a:ext cx="47625" cy="76200"/>
          </a:xfrm>
          <a:custGeom>
            <a:avLst/>
            <a:gdLst>
              <a:gd name="T0" fmla="*/ 0 w 5"/>
              <a:gd name="T1" fmla="*/ 2147483647 h 8"/>
              <a:gd name="T2" fmla="*/ 0 w 5"/>
              <a:gd name="T3" fmla="*/ 2147483647 h 8"/>
              <a:gd name="T4" fmla="*/ 0 w 5"/>
              <a:gd name="T5" fmla="*/ 2147483647 h 8"/>
              <a:gd name="T6" fmla="*/ 0 w 5"/>
              <a:gd name="T7" fmla="*/ 2147483647 h 8"/>
              <a:gd name="T8" fmla="*/ 2147483647 w 5"/>
              <a:gd name="T9" fmla="*/ 2147483647 h 8"/>
              <a:gd name="T10" fmla="*/ 2147483647 w 5"/>
              <a:gd name="T11" fmla="*/ 2147483647 h 8"/>
              <a:gd name="T12" fmla="*/ 2147483647 w 5"/>
              <a:gd name="T13" fmla="*/ 2147483647 h 8"/>
              <a:gd name="T14" fmla="*/ 2147483647 w 5"/>
              <a:gd name="T15" fmla="*/ 2147483647 h 8"/>
              <a:gd name="T16" fmla="*/ 2147483647 w 5"/>
              <a:gd name="T17" fmla="*/ 2147483647 h 8"/>
              <a:gd name="T18" fmla="*/ 2147483647 w 5"/>
              <a:gd name="T19" fmla="*/ 2147483647 h 8"/>
              <a:gd name="T20" fmla="*/ 2147483647 w 5"/>
              <a:gd name="T21" fmla="*/ 2147483647 h 8"/>
              <a:gd name="T22" fmla="*/ 2147483647 w 5"/>
              <a:gd name="T23" fmla="*/ 2147483647 h 8"/>
              <a:gd name="T24" fmla="*/ 2147483647 w 5"/>
              <a:gd name="T25" fmla="*/ 2147483647 h 8"/>
              <a:gd name="T26" fmla="*/ 2147483647 w 5"/>
              <a:gd name="T27" fmla="*/ 2147483647 h 8"/>
              <a:gd name="T28" fmla="*/ 2147483647 w 5"/>
              <a:gd name="T29" fmla="*/ 2147483647 h 8"/>
              <a:gd name="T30" fmla="*/ 2147483647 w 5"/>
              <a:gd name="T31" fmla="*/ 2147483647 h 8"/>
              <a:gd name="T32" fmla="*/ 2147483647 w 5"/>
              <a:gd name="T33" fmla="*/ 2147483647 h 8"/>
              <a:gd name="T34" fmla="*/ 2147483647 w 5"/>
              <a:gd name="T35" fmla="*/ 2147483647 h 8"/>
              <a:gd name="T36" fmla="*/ 2147483647 w 5"/>
              <a:gd name="T37" fmla="*/ 2147483647 h 8"/>
              <a:gd name="T38" fmla="*/ 2147483647 w 5"/>
              <a:gd name="T39" fmla="*/ 2147483647 h 8"/>
              <a:gd name="T40" fmla="*/ 2147483647 w 5"/>
              <a:gd name="T41" fmla="*/ 2147483647 h 8"/>
              <a:gd name="T42" fmla="*/ 2147483647 w 5"/>
              <a:gd name="T43" fmla="*/ 2147483647 h 8"/>
              <a:gd name="T44" fmla="*/ 2147483647 w 5"/>
              <a:gd name="T45" fmla="*/ 0 h 8"/>
              <a:gd name="T46" fmla="*/ 2147483647 w 5"/>
              <a:gd name="T47" fmla="*/ 0 h 8"/>
              <a:gd name="T48" fmla="*/ 2147483647 w 5"/>
              <a:gd name="T49" fmla="*/ 0 h 8"/>
              <a:gd name="T50" fmla="*/ 2147483647 w 5"/>
              <a:gd name="T51" fmla="*/ 0 h 8"/>
              <a:gd name="T52" fmla="*/ 2147483647 w 5"/>
              <a:gd name="T53" fmla="*/ 2147483647 h 8"/>
              <a:gd name="T54" fmla="*/ 2147483647 w 5"/>
              <a:gd name="T55" fmla="*/ 2147483647 h 8"/>
              <a:gd name="T56" fmla="*/ 0 w 5"/>
              <a:gd name="T57" fmla="*/ 2147483647 h 8"/>
              <a:gd name="T58" fmla="*/ 0 w 5"/>
              <a:gd name="T59" fmla="*/ 2147483647 h 8"/>
              <a:gd name="T60" fmla="*/ 0 w 5"/>
              <a:gd name="T61" fmla="*/ 2147483647 h 8"/>
              <a:gd name="T62" fmla="*/ 0 w 5"/>
              <a:gd name="T63" fmla="*/ 2147483647 h 8"/>
              <a:gd name="T64" fmla="*/ 2147483647 w 5"/>
              <a:gd name="T65" fmla="*/ 2147483647 h 8"/>
              <a:gd name="T66" fmla="*/ 2147483647 w 5"/>
              <a:gd name="T67" fmla="*/ 2147483647 h 8"/>
              <a:gd name="T68" fmla="*/ 2147483647 w 5"/>
              <a:gd name="T69" fmla="*/ 2147483647 h 8"/>
              <a:gd name="T70" fmla="*/ 2147483647 w 5"/>
              <a:gd name="T71" fmla="*/ 2147483647 h 8"/>
              <a:gd name="T72" fmla="*/ 2147483647 w 5"/>
              <a:gd name="T73" fmla="*/ 2147483647 h 8"/>
              <a:gd name="T74" fmla="*/ 2147483647 w 5"/>
              <a:gd name="T75" fmla="*/ 2147483647 h 8"/>
              <a:gd name="T76" fmla="*/ 2147483647 w 5"/>
              <a:gd name="T77" fmla="*/ 2147483647 h 8"/>
              <a:gd name="T78" fmla="*/ 2147483647 w 5"/>
              <a:gd name="T79" fmla="*/ 2147483647 h 8"/>
              <a:gd name="T80" fmla="*/ 2147483647 w 5"/>
              <a:gd name="T81" fmla="*/ 2147483647 h 8"/>
              <a:gd name="T82" fmla="*/ 2147483647 w 5"/>
              <a:gd name="T83" fmla="*/ 2147483647 h 8"/>
              <a:gd name="T84" fmla="*/ 2147483647 w 5"/>
              <a:gd name="T85" fmla="*/ 2147483647 h 8"/>
              <a:gd name="T86" fmla="*/ 2147483647 w 5"/>
              <a:gd name="T87" fmla="*/ 2147483647 h 8"/>
              <a:gd name="T88" fmla="*/ 2147483647 w 5"/>
              <a:gd name="T89" fmla="*/ 2147483647 h 8"/>
              <a:gd name="T90" fmla="*/ 2147483647 w 5"/>
              <a:gd name="T91" fmla="*/ 2147483647 h 8"/>
              <a:gd name="T92" fmla="*/ 2147483647 w 5"/>
              <a:gd name="T93" fmla="*/ 2147483647 h 8"/>
              <a:gd name="T94" fmla="*/ 2147483647 w 5"/>
              <a:gd name="T95" fmla="*/ 2147483647 h 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5"/>
              <a:gd name="T145" fmla="*/ 0 h 8"/>
              <a:gd name="T146" fmla="*/ 5 w 5"/>
              <a:gd name="T147" fmla="*/ 8 h 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5" h="8">
                <a:moveTo>
                  <a:pt x="0" y="4"/>
                </a:moveTo>
                <a:lnTo>
                  <a:pt x="0" y="5"/>
                </a:lnTo>
                <a:lnTo>
                  <a:pt x="0" y="6"/>
                </a:lnTo>
                <a:lnTo>
                  <a:pt x="0" y="7"/>
                </a:ln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4" y="8"/>
                </a:lnTo>
                <a:lnTo>
                  <a:pt x="4" y="7"/>
                </a:lnTo>
                <a:lnTo>
                  <a:pt x="5" y="7"/>
                </a:lnTo>
                <a:lnTo>
                  <a:pt x="5" y="6"/>
                </a:lnTo>
                <a:lnTo>
                  <a:pt x="5" y="5"/>
                </a:lnTo>
                <a:lnTo>
                  <a:pt x="5" y="4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4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4"/>
                </a:lnTo>
                <a:close/>
                <a:moveTo>
                  <a:pt x="1" y="4"/>
                </a:moveTo>
                <a:lnTo>
                  <a:pt x="1" y="3"/>
                </a:lnTo>
                <a:lnTo>
                  <a:pt x="1" y="2"/>
                </a:lnTo>
                <a:lnTo>
                  <a:pt x="2" y="1"/>
                </a:lnTo>
                <a:lnTo>
                  <a:pt x="3" y="1"/>
                </a:lnTo>
                <a:lnTo>
                  <a:pt x="3" y="2"/>
                </a:lnTo>
                <a:lnTo>
                  <a:pt x="4" y="2"/>
                </a:lnTo>
                <a:lnTo>
                  <a:pt x="4" y="3"/>
                </a:lnTo>
                <a:lnTo>
                  <a:pt x="4" y="4"/>
                </a:lnTo>
                <a:lnTo>
                  <a:pt x="4" y="5"/>
                </a:lnTo>
                <a:lnTo>
                  <a:pt x="4" y="6"/>
                </a:lnTo>
                <a:lnTo>
                  <a:pt x="3" y="7"/>
                </a:lnTo>
                <a:lnTo>
                  <a:pt x="2" y="7"/>
                </a:lnTo>
                <a:lnTo>
                  <a:pt x="1" y="7"/>
                </a:lnTo>
                <a:lnTo>
                  <a:pt x="1" y="6"/>
                </a:lnTo>
                <a:lnTo>
                  <a:pt x="1" y="5"/>
                </a:lnTo>
                <a:lnTo>
                  <a:pt x="1" y="4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06" name="Freeform 2913"/>
          <p:cNvSpPr>
            <a:spLocks/>
          </p:cNvSpPr>
          <p:nvPr/>
        </p:nvSpPr>
        <p:spPr bwMode="auto">
          <a:xfrm>
            <a:off x="7205663" y="4451028"/>
            <a:ext cx="47625" cy="66675"/>
          </a:xfrm>
          <a:custGeom>
            <a:avLst/>
            <a:gdLst>
              <a:gd name="T0" fmla="*/ 0 w 5"/>
              <a:gd name="T1" fmla="*/ 2147483647 h 7"/>
              <a:gd name="T2" fmla="*/ 0 w 5"/>
              <a:gd name="T3" fmla="*/ 2147483647 h 7"/>
              <a:gd name="T4" fmla="*/ 2147483647 w 5"/>
              <a:gd name="T5" fmla="*/ 2147483647 h 7"/>
              <a:gd name="T6" fmla="*/ 2147483647 w 5"/>
              <a:gd name="T7" fmla="*/ 2147483647 h 7"/>
              <a:gd name="T8" fmla="*/ 2147483647 w 5"/>
              <a:gd name="T9" fmla="*/ 2147483647 h 7"/>
              <a:gd name="T10" fmla="*/ 2147483647 w 5"/>
              <a:gd name="T11" fmla="*/ 2147483647 h 7"/>
              <a:gd name="T12" fmla="*/ 2147483647 w 5"/>
              <a:gd name="T13" fmla="*/ 2147483647 h 7"/>
              <a:gd name="T14" fmla="*/ 2147483647 w 5"/>
              <a:gd name="T15" fmla="*/ 2147483647 h 7"/>
              <a:gd name="T16" fmla="*/ 2147483647 w 5"/>
              <a:gd name="T17" fmla="*/ 2147483647 h 7"/>
              <a:gd name="T18" fmla="*/ 2147483647 w 5"/>
              <a:gd name="T19" fmla="*/ 2147483647 h 7"/>
              <a:gd name="T20" fmla="*/ 2147483647 w 5"/>
              <a:gd name="T21" fmla="*/ 2147483647 h 7"/>
              <a:gd name="T22" fmla="*/ 2147483647 w 5"/>
              <a:gd name="T23" fmla="*/ 2147483647 h 7"/>
              <a:gd name="T24" fmla="*/ 2147483647 w 5"/>
              <a:gd name="T25" fmla="*/ 2147483647 h 7"/>
              <a:gd name="T26" fmla="*/ 2147483647 w 5"/>
              <a:gd name="T27" fmla="*/ 2147483647 h 7"/>
              <a:gd name="T28" fmla="*/ 2147483647 w 5"/>
              <a:gd name="T29" fmla="*/ 2147483647 h 7"/>
              <a:gd name="T30" fmla="*/ 2147483647 w 5"/>
              <a:gd name="T31" fmla="*/ 0 h 7"/>
              <a:gd name="T32" fmla="*/ 0 w 5"/>
              <a:gd name="T33" fmla="*/ 2147483647 h 7"/>
              <a:gd name="T34" fmla="*/ 2147483647 w 5"/>
              <a:gd name="T35" fmla="*/ 2147483647 h 7"/>
              <a:gd name="T36" fmla="*/ 2147483647 w 5"/>
              <a:gd name="T37" fmla="*/ 2147483647 h 7"/>
              <a:gd name="T38" fmla="*/ 2147483647 w 5"/>
              <a:gd name="T39" fmla="*/ 2147483647 h 7"/>
              <a:gd name="T40" fmla="*/ 2147483647 w 5"/>
              <a:gd name="T41" fmla="*/ 2147483647 h 7"/>
              <a:gd name="T42" fmla="*/ 2147483647 w 5"/>
              <a:gd name="T43" fmla="*/ 2147483647 h 7"/>
              <a:gd name="T44" fmla="*/ 2147483647 w 5"/>
              <a:gd name="T45" fmla="*/ 2147483647 h 7"/>
              <a:gd name="T46" fmla="*/ 2147483647 w 5"/>
              <a:gd name="T47" fmla="*/ 2147483647 h 7"/>
              <a:gd name="T48" fmla="*/ 2147483647 w 5"/>
              <a:gd name="T49" fmla="*/ 2147483647 h 7"/>
              <a:gd name="T50" fmla="*/ 2147483647 w 5"/>
              <a:gd name="T51" fmla="*/ 2147483647 h 7"/>
              <a:gd name="T52" fmla="*/ 2147483647 w 5"/>
              <a:gd name="T53" fmla="*/ 2147483647 h 7"/>
              <a:gd name="T54" fmla="*/ 2147483647 w 5"/>
              <a:gd name="T55" fmla="*/ 2147483647 h 7"/>
              <a:gd name="T56" fmla="*/ 2147483647 w 5"/>
              <a:gd name="T57" fmla="*/ 2147483647 h 7"/>
              <a:gd name="T58" fmla="*/ 2147483647 w 5"/>
              <a:gd name="T59" fmla="*/ 2147483647 h 7"/>
              <a:gd name="T60" fmla="*/ 2147483647 w 5"/>
              <a:gd name="T61" fmla="*/ 2147483647 h 7"/>
              <a:gd name="T62" fmla="*/ 0 w 5"/>
              <a:gd name="T63" fmla="*/ 2147483647 h 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5"/>
              <a:gd name="T97" fmla="*/ 0 h 7"/>
              <a:gd name="T98" fmla="*/ 5 w 5"/>
              <a:gd name="T99" fmla="*/ 7 h 7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5" h="7">
                <a:moveTo>
                  <a:pt x="0" y="5"/>
                </a:moveTo>
                <a:lnTo>
                  <a:pt x="0" y="6"/>
                </a:lnTo>
                <a:lnTo>
                  <a:pt x="1" y="7"/>
                </a:lnTo>
                <a:lnTo>
                  <a:pt x="2" y="7"/>
                </a:lnTo>
                <a:lnTo>
                  <a:pt x="3" y="7"/>
                </a:lnTo>
                <a:lnTo>
                  <a:pt x="4" y="7"/>
                </a:lnTo>
                <a:lnTo>
                  <a:pt x="5" y="6"/>
                </a:lnTo>
                <a:lnTo>
                  <a:pt x="5" y="5"/>
                </a:lnTo>
                <a:lnTo>
                  <a:pt x="5" y="4"/>
                </a:lnTo>
                <a:lnTo>
                  <a:pt x="5" y="3"/>
                </a:lnTo>
                <a:lnTo>
                  <a:pt x="4" y="3"/>
                </a:lnTo>
                <a:lnTo>
                  <a:pt x="4" y="2"/>
                </a:lnTo>
                <a:lnTo>
                  <a:pt x="3" y="2"/>
                </a:lnTo>
                <a:lnTo>
                  <a:pt x="2" y="2"/>
                </a:lnTo>
                <a:lnTo>
                  <a:pt x="1" y="2"/>
                </a:lnTo>
                <a:lnTo>
                  <a:pt x="1" y="3"/>
                </a:lnTo>
                <a:lnTo>
                  <a:pt x="1" y="1"/>
                </a:lnTo>
                <a:lnTo>
                  <a:pt x="5" y="1"/>
                </a:lnTo>
                <a:lnTo>
                  <a:pt x="5" y="0"/>
                </a:lnTo>
                <a:lnTo>
                  <a:pt x="1" y="0"/>
                </a:lnTo>
                <a:lnTo>
                  <a:pt x="0" y="4"/>
                </a:lnTo>
                <a:lnTo>
                  <a:pt x="1" y="4"/>
                </a:lnTo>
                <a:lnTo>
                  <a:pt x="1" y="3"/>
                </a:lnTo>
                <a:lnTo>
                  <a:pt x="2" y="3"/>
                </a:lnTo>
                <a:lnTo>
                  <a:pt x="3" y="3"/>
                </a:lnTo>
                <a:lnTo>
                  <a:pt x="4" y="3"/>
                </a:lnTo>
                <a:lnTo>
                  <a:pt x="4" y="4"/>
                </a:lnTo>
                <a:lnTo>
                  <a:pt x="4" y="5"/>
                </a:lnTo>
                <a:lnTo>
                  <a:pt x="4" y="6"/>
                </a:lnTo>
                <a:lnTo>
                  <a:pt x="3" y="6"/>
                </a:lnTo>
                <a:lnTo>
                  <a:pt x="2" y="6"/>
                </a:lnTo>
                <a:lnTo>
                  <a:pt x="1" y="6"/>
                </a:lnTo>
                <a:lnTo>
                  <a:pt x="1" y="5"/>
                </a:lnTo>
                <a:lnTo>
                  <a:pt x="0" y="5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07" name="Freeform 2914"/>
          <p:cNvSpPr>
            <a:spLocks noEditPoints="1"/>
          </p:cNvSpPr>
          <p:nvPr/>
        </p:nvSpPr>
        <p:spPr bwMode="auto">
          <a:xfrm>
            <a:off x="7262813" y="4441503"/>
            <a:ext cx="47625" cy="76200"/>
          </a:xfrm>
          <a:custGeom>
            <a:avLst/>
            <a:gdLst>
              <a:gd name="T0" fmla="*/ 0 w 5"/>
              <a:gd name="T1" fmla="*/ 2147483647 h 8"/>
              <a:gd name="T2" fmla="*/ 0 w 5"/>
              <a:gd name="T3" fmla="*/ 2147483647 h 8"/>
              <a:gd name="T4" fmla="*/ 0 w 5"/>
              <a:gd name="T5" fmla="*/ 2147483647 h 8"/>
              <a:gd name="T6" fmla="*/ 0 w 5"/>
              <a:gd name="T7" fmla="*/ 2147483647 h 8"/>
              <a:gd name="T8" fmla="*/ 2147483647 w 5"/>
              <a:gd name="T9" fmla="*/ 2147483647 h 8"/>
              <a:gd name="T10" fmla="*/ 2147483647 w 5"/>
              <a:gd name="T11" fmla="*/ 2147483647 h 8"/>
              <a:gd name="T12" fmla="*/ 2147483647 w 5"/>
              <a:gd name="T13" fmla="*/ 2147483647 h 8"/>
              <a:gd name="T14" fmla="*/ 2147483647 w 5"/>
              <a:gd name="T15" fmla="*/ 2147483647 h 8"/>
              <a:gd name="T16" fmla="*/ 2147483647 w 5"/>
              <a:gd name="T17" fmla="*/ 2147483647 h 8"/>
              <a:gd name="T18" fmla="*/ 2147483647 w 5"/>
              <a:gd name="T19" fmla="*/ 2147483647 h 8"/>
              <a:gd name="T20" fmla="*/ 2147483647 w 5"/>
              <a:gd name="T21" fmla="*/ 2147483647 h 8"/>
              <a:gd name="T22" fmla="*/ 2147483647 w 5"/>
              <a:gd name="T23" fmla="*/ 2147483647 h 8"/>
              <a:gd name="T24" fmla="*/ 2147483647 w 5"/>
              <a:gd name="T25" fmla="*/ 2147483647 h 8"/>
              <a:gd name="T26" fmla="*/ 2147483647 w 5"/>
              <a:gd name="T27" fmla="*/ 2147483647 h 8"/>
              <a:gd name="T28" fmla="*/ 2147483647 w 5"/>
              <a:gd name="T29" fmla="*/ 2147483647 h 8"/>
              <a:gd name="T30" fmla="*/ 2147483647 w 5"/>
              <a:gd name="T31" fmla="*/ 2147483647 h 8"/>
              <a:gd name="T32" fmla="*/ 2147483647 w 5"/>
              <a:gd name="T33" fmla="*/ 2147483647 h 8"/>
              <a:gd name="T34" fmla="*/ 2147483647 w 5"/>
              <a:gd name="T35" fmla="*/ 2147483647 h 8"/>
              <a:gd name="T36" fmla="*/ 2147483647 w 5"/>
              <a:gd name="T37" fmla="*/ 2147483647 h 8"/>
              <a:gd name="T38" fmla="*/ 2147483647 w 5"/>
              <a:gd name="T39" fmla="*/ 2147483647 h 8"/>
              <a:gd name="T40" fmla="*/ 2147483647 w 5"/>
              <a:gd name="T41" fmla="*/ 2147483647 h 8"/>
              <a:gd name="T42" fmla="*/ 2147483647 w 5"/>
              <a:gd name="T43" fmla="*/ 2147483647 h 8"/>
              <a:gd name="T44" fmla="*/ 2147483647 w 5"/>
              <a:gd name="T45" fmla="*/ 2147483647 h 8"/>
              <a:gd name="T46" fmla="*/ 2147483647 w 5"/>
              <a:gd name="T47" fmla="*/ 0 h 8"/>
              <a:gd name="T48" fmla="*/ 2147483647 w 5"/>
              <a:gd name="T49" fmla="*/ 0 h 8"/>
              <a:gd name="T50" fmla="*/ 2147483647 w 5"/>
              <a:gd name="T51" fmla="*/ 2147483647 h 8"/>
              <a:gd name="T52" fmla="*/ 2147483647 w 5"/>
              <a:gd name="T53" fmla="*/ 2147483647 h 8"/>
              <a:gd name="T54" fmla="*/ 2147483647 w 5"/>
              <a:gd name="T55" fmla="*/ 2147483647 h 8"/>
              <a:gd name="T56" fmla="*/ 0 w 5"/>
              <a:gd name="T57" fmla="*/ 2147483647 h 8"/>
              <a:gd name="T58" fmla="*/ 0 w 5"/>
              <a:gd name="T59" fmla="*/ 2147483647 h 8"/>
              <a:gd name="T60" fmla="*/ 0 w 5"/>
              <a:gd name="T61" fmla="*/ 2147483647 h 8"/>
              <a:gd name="T62" fmla="*/ 0 w 5"/>
              <a:gd name="T63" fmla="*/ 2147483647 h 8"/>
              <a:gd name="T64" fmla="*/ 2147483647 w 5"/>
              <a:gd name="T65" fmla="*/ 2147483647 h 8"/>
              <a:gd name="T66" fmla="*/ 2147483647 w 5"/>
              <a:gd name="T67" fmla="*/ 2147483647 h 8"/>
              <a:gd name="T68" fmla="*/ 2147483647 w 5"/>
              <a:gd name="T69" fmla="*/ 2147483647 h 8"/>
              <a:gd name="T70" fmla="*/ 2147483647 w 5"/>
              <a:gd name="T71" fmla="*/ 2147483647 h 8"/>
              <a:gd name="T72" fmla="*/ 2147483647 w 5"/>
              <a:gd name="T73" fmla="*/ 2147483647 h 8"/>
              <a:gd name="T74" fmla="*/ 2147483647 w 5"/>
              <a:gd name="T75" fmla="*/ 2147483647 h 8"/>
              <a:gd name="T76" fmla="*/ 2147483647 w 5"/>
              <a:gd name="T77" fmla="*/ 2147483647 h 8"/>
              <a:gd name="T78" fmla="*/ 2147483647 w 5"/>
              <a:gd name="T79" fmla="*/ 2147483647 h 8"/>
              <a:gd name="T80" fmla="*/ 2147483647 w 5"/>
              <a:gd name="T81" fmla="*/ 2147483647 h 8"/>
              <a:gd name="T82" fmla="*/ 2147483647 w 5"/>
              <a:gd name="T83" fmla="*/ 2147483647 h 8"/>
              <a:gd name="T84" fmla="*/ 2147483647 w 5"/>
              <a:gd name="T85" fmla="*/ 2147483647 h 8"/>
              <a:gd name="T86" fmla="*/ 2147483647 w 5"/>
              <a:gd name="T87" fmla="*/ 2147483647 h 8"/>
              <a:gd name="T88" fmla="*/ 2147483647 w 5"/>
              <a:gd name="T89" fmla="*/ 2147483647 h 8"/>
              <a:gd name="T90" fmla="*/ 2147483647 w 5"/>
              <a:gd name="T91" fmla="*/ 2147483647 h 8"/>
              <a:gd name="T92" fmla="*/ 2147483647 w 5"/>
              <a:gd name="T93" fmla="*/ 2147483647 h 8"/>
              <a:gd name="T94" fmla="*/ 2147483647 w 5"/>
              <a:gd name="T95" fmla="*/ 2147483647 h 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5"/>
              <a:gd name="T145" fmla="*/ 0 h 8"/>
              <a:gd name="T146" fmla="*/ 5 w 5"/>
              <a:gd name="T147" fmla="*/ 8 h 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5" h="8">
                <a:moveTo>
                  <a:pt x="0" y="4"/>
                </a:moveTo>
                <a:lnTo>
                  <a:pt x="0" y="5"/>
                </a:lnTo>
                <a:lnTo>
                  <a:pt x="0" y="6"/>
                </a:lnTo>
                <a:lnTo>
                  <a:pt x="0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4" y="8"/>
                </a:lnTo>
                <a:lnTo>
                  <a:pt x="4" y="7"/>
                </a:lnTo>
                <a:lnTo>
                  <a:pt x="5" y="7"/>
                </a:lnTo>
                <a:lnTo>
                  <a:pt x="5" y="6"/>
                </a:lnTo>
                <a:lnTo>
                  <a:pt x="5" y="5"/>
                </a:lnTo>
                <a:lnTo>
                  <a:pt x="5" y="4"/>
                </a:lnTo>
                <a:lnTo>
                  <a:pt x="5" y="3"/>
                </a:lnTo>
                <a:lnTo>
                  <a:pt x="5" y="2"/>
                </a:lnTo>
                <a:lnTo>
                  <a:pt x="4" y="2"/>
                </a:lnTo>
                <a:lnTo>
                  <a:pt x="4" y="1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2" y="1"/>
                </a:lnTo>
                <a:lnTo>
                  <a:pt x="1" y="1"/>
                </a:lnTo>
                <a:lnTo>
                  <a:pt x="0" y="2"/>
                </a:lnTo>
                <a:lnTo>
                  <a:pt x="0" y="3"/>
                </a:lnTo>
                <a:lnTo>
                  <a:pt x="0" y="4"/>
                </a:lnTo>
                <a:close/>
                <a:moveTo>
                  <a:pt x="1" y="4"/>
                </a:moveTo>
                <a:lnTo>
                  <a:pt x="1" y="4"/>
                </a:lnTo>
                <a:lnTo>
                  <a:pt x="1" y="3"/>
                </a:lnTo>
                <a:lnTo>
                  <a:pt x="1" y="2"/>
                </a:lnTo>
                <a:lnTo>
                  <a:pt x="2" y="2"/>
                </a:lnTo>
                <a:lnTo>
                  <a:pt x="2" y="1"/>
                </a:lnTo>
                <a:lnTo>
                  <a:pt x="3" y="1"/>
                </a:lnTo>
                <a:lnTo>
                  <a:pt x="3" y="2"/>
                </a:lnTo>
                <a:lnTo>
                  <a:pt x="4" y="2"/>
                </a:lnTo>
                <a:lnTo>
                  <a:pt x="4" y="3"/>
                </a:lnTo>
                <a:lnTo>
                  <a:pt x="4" y="4"/>
                </a:lnTo>
                <a:lnTo>
                  <a:pt x="4" y="5"/>
                </a:lnTo>
                <a:lnTo>
                  <a:pt x="4" y="6"/>
                </a:lnTo>
                <a:lnTo>
                  <a:pt x="4" y="7"/>
                </a:lnTo>
                <a:lnTo>
                  <a:pt x="3" y="7"/>
                </a:lnTo>
                <a:lnTo>
                  <a:pt x="2" y="7"/>
                </a:lnTo>
                <a:lnTo>
                  <a:pt x="1" y="7"/>
                </a:lnTo>
                <a:lnTo>
                  <a:pt x="1" y="6"/>
                </a:lnTo>
                <a:lnTo>
                  <a:pt x="1" y="5"/>
                </a:lnTo>
                <a:lnTo>
                  <a:pt x="1" y="4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08" name="Freeform 2915"/>
          <p:cNvSpPr>
            <a:spLocks noEditPoints="1"/>
          </p:cNvSpPr>
          <p:nvPr/>
        </p:nvSpPr>
        <p:spPr bwMode="auto">
          <a:xfrm>
            <a:off x="7319963" y="4441503"/>
            <a:ext cx="47625" cy="76200"/>
          </a:xfrm>
          <a:custGeom>
            <a:avLst/>
            <a:gdLst>
              <a:gd name="T0" fmla="*/ 0 w 5"/>
              <a:gd name="T1" fmla="*/ 2147483647 h 8"/>
              <a:gd name="T2" fmla="*/ 0 w 5"/>
              <a:gd name="T3" fmla="*/ 2147483647 h 8"/>
              <a:gd name="T4" fmla="*/ 0 w 5"/>
              <a:gd name="T5" fmla="*/ 2147483647 h 8"/>
              <a:gd name="T6" fmla="*/ 0 w 5"/>
              <a:gd name="T7" fmla="*/ 2147483647 h 8"/>
              <a:gd name="T8" fmla="*/ 2147483647 w 5"/>
              <a:gd name="T9" fmla="*/ 2147483647 h 8"/>
              <a:gd name="T10" fmla="*/ 2147483647 w 5"/>
              <a:gd name="T11" fmla="*/ 2147483647 h 8"/>
              <a:gd name="T12" fmla="*/ 2147483647 w 5"/>
              <a:gd name="T13" fmla="*/ 2147483647 h 8"/>
              <a:gd name="T14" fmla="*/ 2147483647 w 5"/>
              <a:gd name="T15" fmla="*/ 2147483647 h 8"/>
              <a:gd name="T16" fmla="*/ 2147483647 w 5"/>
              <a:gd name="T17" fmla="*/ 2147483647 h 8"/>
              <a:gd name="T18" fmla="*/ 2147483647 w 5"/>
              <a:gd name="T19" fmla="*/ 2147483647 h 8"/>
              <a:gd name="T20" fmla="*/ 2147483647 w 5"/>
              <a:gd name="T21" fmla="*/ 2147483647 h 8"/>
              <a:gd name="T22" fmla="*/ 2147483647 w 5"/>
              <a:gd name="T23" fmla="*/ 2147483647 h 8"/>
              <a:gd name="T24" fmla="*/ 2147483647 w 5"/>
              <a:gd name="T25" fmla="*/ 2147483647 h 8"/>
              <a:gd name="T26" fmla="*/ 2147483647 w 5"/>
              <a:gd name="T27" fmla="*/ 2147483647 h 8"/>
              <a:gd name="T28" fmla="*/ 2147483647 w 5"/>
              <a:gd name="T29" fmla="*/ 2147483647 h 8"/>
              <a:gd name="T30" fmla="*/ 2147483647 w 5"/>
              <a:gd name="T31" fmla="*/ 2147483647 h 8"/>
              <a:gd name="T32" fmla="*/ 2147483647 w 5"/>
              <a:gd name="T33" fmla="*/ 2147483647 h 8"/>
              <a:gd name="T34" fmla="*/ 2147483647 w 5"/>
              <a:gd name="T35" fmla="*/ 2147483647 h 8"/>
              <a:gd name="T36" fmla="*/ 2147483647 w 5"/>
              <a:gd name="T37" fmla="*/ 2147483647 h 8"/>
              <a:gd name="T38" fmla="*/ 2147483647 w 5"/>
              <a:gd name="T39" fmla="*/ 2147483647 h 8"/>
              <a:gd name="T40" fmla="*/ 2147483647 w 5"/>
              <a:gd name="T41" fmla="*/ 2147483647 h 8"/>
              <a:gd name="T42" fmla="*/ 2147483647 w 5"/>
              <a:gd name="T43" fmla="*/ 2147483647 h 8"/>
              <a:gd name="T44" fmla="*/ 2147483647 w 5"/>
              <a:gd name="T45" fmla="*/ 2147483647 h 8"/>
              <a:gd name="T46" fmla="*/ 2147483647 w 5"/>
              <a:gd name="T47" fmla="*/ 0 h 8"/>
              <a:gd name="T48" fmla="*/ 2147483647 w 5"/>
              <a:gd name="T49" fmla="*/ 0 h 8"/>
              <a:gd name="T50" fmla="*/ 2147483647 w 5"/>
              <a:gd name="T51" fmla="*/ 2147483647 h 8"/>
              <a:gd name="T52" fmla="*/ 2147483647 w 5"/>
              <a:gd name="T53" fmla="*/ 2147483647 h 8"/>
              <a:gd name="T54" fmla="*/ 2147483647 w 5"/>
              <a:gd name="T55" fmla="*/ 2147483647 h 8"/>
              <a:gd name="T56" fmla="*/ 0 w 5"/>
              <a:gd name="T57" fmla="*/ 2147483647 h 8"/>
              <a:gd name="T58" fmla="*/ 0 w 5"/>
              <a:gd name="T59" fmla="*/ 2147483647 h 8"/>
              <a:gd name="T60" fmla="*/ 0 w 5"/>
              <a:gd name="T61" fmla="*/ 2147483647 h 8"/>
              <a:gd name="T62" fmla="*/ 0 w 5"/>
              <a:gd name="T63" fmla="*/ 2147483647 h 8"/>
              <a:gd name="T64" fmla="*/ 2147483647 w 5"/>
              <a:gd name="T65" fmla="*/ 2147483647 h 8"/>
              <a:gd name="T66" fmla="*/ 2147483647 w 5"/>
              <a:gd name="T67" fmla="*/ 2147483647 h 8"/>
              <a:gd name="T68" fmla="*/ 2147483647 w 5"/>
              <a:gd name="T69" fmla="*/ 2147483647 h 8"/>
              <a:gd name="T70" fmla="*/ 2147483647 w 5"/>
              <a:gd name="T71" fmla="*/ 2147483647 h 8"/>
              <a:gd name="T72" fmla="*/ 2147483647 w 5"/>
              <a:gd name="T73" fmla="*/ 2147483647 h 8"/>
              <a:gd name="T74" fmla="*/ 2147483647 w 5"/>
              <a:gd name="T75" fmla="*/ 2147483647 h 8"/>
              <a:gd name="T76" fmla="*/ 2147483647 w 5"/>
              <a:gd name="T77" fmla="*/ 2147483647 h 8"/>
              <a:gd name="T78" fmla="*/ 2147483647 w 5"/>
              <a:gd name="T79" fmla="*/ 2147483647 h 8"/>
              <a:gd name="T80" fmla="*/ 2147483647 w 5"/>
              <a:gd name="T81" fmla="*/ 2147483647 h 8"/>
              <a:gd name="T82" fmla="*/ 2147483647 w 5"/>
              <a:gd name="T83" fmla="*/ 2147483647 h 8"/>
              <a:gd name="T84" fmla="*/ 2147483647 w 5"/>
              <a:gd name="T85" fmla="*/ 2147483647 h 8"/>
              <a:gd name="T86" fmla="*/ 2147483647 w 5"/>
              <a:gd name="T87" fmla="*/ 2147483647 h 8"/>
              <a:gd name="T88" fmla="*/ 2147483647 w 5"/>
              <a:gd name="T89" fmla="*/ 2147483647 h 8"/>
              <a:gd name="T90" fmla="*/ 2147483647 w 5"/>
              <a:gd name="T91" fmla="*/ 2147483647 h 8"/>
              <a:gd name="T92" fmla="*/ 2147483647 w 5"/>
              <a:gd name="T93" fmla="*/ 2147483647 h 8"/>
              <a:gd name="T94" fmla="*/ 2147483647 w 5"/>
              <a:gd name="T95" fmla="*/ 2147483647 h 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5"/>
              <a:gd name="T145" fmla="*/ 0 h 8"/>
              <a:gd name="T146" fmla="*/ 5 w 5"/>
              <a:gd name="T147" fmla="*/ 8 h 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5" h="8">
                <a:moveTo>
                  <a:pt x="0" y="4"/>
                </a:moveTo>
                <a:lnTo>
                  <a:pt x="0" y="5"/>
                </a:lnTo>
                <a:lnTo>
                  <a:pt x="0" y="6"/>
                </a:lnTo>
                <a:lnTo>
                  <a:pt x="0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4" y="8"/>
                </a:lnTo>
                <a:lnTo>
                  <a:pt x="4" y="7"/>
                </a:lnTo>
                <a:lnTo>
                  <a:pt x="5" y="7"/>
                </a:lnTo>
                <a:lnTo>
                  <a:pt x="5" y="6"/>
                </a:lnTo>
                <a:lnTo>
                  <a:pt x="5" y="5"/>
                </a:lnTo>
                <a:lnTo>
                  <a:pt x="5" y="4"/>
                </a:lnTo>
                <a:lnTo>
                  <a:pt x="5" y="3"/>
                </a:lnTo>
                <a:lnTo>
                  <a:pt x="5" y="2"/>
                </a:lnTo>
                <a:lnTo>
                  <a:pt x="4" y="2"/>
                </a:lnTo>
                <a:lnTo>
                  <a:pt x="4" y="1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2" y="1"/>
                </a:lnTo>
                <a:lnTo>
                  <a:pt x="1" y="1"/>
                </a:lnTo>
                <a:lnTo>
                  <a:pt x="0" y="2"/>
                </a:lnTo>
                <a:lnTo>
                  <a:pt x="0" y="3"/>
                </a:lnTo>
                <a:lnTo>
                  <a:pt x="0" y="4"/>
                </a:lnTo>
                <a:close/>
                <a:moveTo>
                  <a:pt x="1" y="4"/>
                </a:moveTo>
                <a:lnTo>
                  <a:pt x="1" y="4"/>
                </a:lnTo>
                <a:lnTo>
                  <a:pt x="1" y="3"/>
                </a:lnTo>
                <a:lnTo>
                  <a:pt x="1" y="2"/>
                </a:lnTo>
                <a:lnTo>
                  <a:pt x="2" y="2"/>
                </a:lnTo>
                <a:lnTo>
                  <a:pt x="2" y="1"/>
                </a:lnTo>
                <a:lnTo>
                  <a:pt x="3" y="1"/>
                </a:lnTo>
                <a:lnTo>
                  <a:pt x="3" y="2"/>
                </a:lnTo>
                <a:lnTo>
                  <a:pt x="4" y="2"/>
                </a:lnTo>
                <a:lnTo>
                  <a:pt x="4" y="3"/>
                </a:lnTo>
                <a:lnTo>
                  <a:pt x="4" y="4"/>
                </a:lnTo>
                <a:lnTo>
                  <a:pt x="4" y="5"/>
                </a:lnTo>
                <a:lnTo>
                  <a:pt x="4" y="6"/>
                </a:lnTo>
                <a:lnTo>
                  <a:pt x="4" y="7"/>
                </a:lnTo>
                <a:lnTo>
                  <a:pt x="3" y="7"/>
                </a:lnTo>
                <a:lnTo>
                  <a:pt x="2" y="7"/>
                </a:lnTo>
                <a:lnTo>
                  <a:pt x="1" y="7"/>
                </a:lnTo>
                <a:lnTo>
                  <a:pt x="1" y="6"/>
                </a:lnTo>
                <a:lnTo>
                  <a:pt x="1" y="5"/>
                </a:lnTo>
                <a:lnTo>
                  <a:pt x="1" y="4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09" name="Freeform 2916"/>
          <p:cNvSpPr>
            <a:spLocks noEditPoints="1"/>
          </p:cNvSpPr>
          <p:nvPr/>
        </p:nvSpPr>
        <p:spPr bwMode="auto">
          <a:xfrm>
            <a:off x="7377113" y="4441503"/>
            <a:ext cx="47625" cy="76200"/>
          </a:xfrm>
          <a:custGeom>
            <a:avLst/>
            <a:gdLst>
              <a:gd name="T0" fmla="*/ 0 w 5"/>
              <a:gd name="T1" fmla="*/ 2147483647 h 8"/>
              <a:gd name="T2" fmla="*/ 0 w 5"/>
              <a:gd name="T3" fmla="*/ 2147483647 h 8"/>
              <a:gd name="T4" fmla="*/ 0 w 5"/>
              <a:gd name="T5" fmla="*/ 2147483647 h 8"/>
              <a:gd name="T6" fmla="*/ 0 w 5"/>
              <a:gd name="T7" fmla="*/ 2147483647 h 8"/>
              <a:gd name="T8" fmla="*/ 2147483647 w 5"/>
              <a:gd name="T9" fmla="*/ 2147483647 h 8"/>
              <a:gd name="T10" fmla="*/ 2147483647 w 5"/>
              <a:gd name="T11" fmla="*/ 2147483647 h 8"/>
              <a:gd name="T12" fmla="*/ 2147483647 w 5"/>
              <a:gd name="T13" fmla="*/ 2147483647 h 8"/>
              <a:gd name="T14" fmla="*/ 2147483647 w 5"/>
              <a:gd name="T15" fmla="*/ 2147483647 h 8"/>
              <a:gd name="T16" fmla="*/ 2147483647 w 5"/>
              <a:gd name="T17" fmla="*/ 2147483647 h 8"/>
              <a:gd name="T18" fmla="*/ 2147483647 w 5"/>
              <a:gd name="T19" fmla="*/ 2147483647 h 8"/>
              <a:gd name="T20" fmla="*/ 2147483647 w 5"/>
              <a:gd name="T21" fmla="*/ 2147483647 h 8"/>
              <a:gd name="T22" fmla="*/ 2147483647 w 5"/>
              <a:gd name="T23" fmla="*/ 2147483647 h 8"/>
              <a:gd name="T24" fmla="*/ 2147483647 w 5"/>
              <a:gd name="T25" fmla="*/ 2147483647 h 8"/>
              <a:gd name="T26" fmla="*/ 2147483647 w 5"/>
              <a:gd name="T27" fmla="*/ 2147483647 h 8"/>
              <a:gd name="T28" fmla="*/ 2147483647 w 5"/>
              <a:gd name="T29" fmla="*/ 2147483647 h 8"/>
              <a:gd name="T30" fmla="*/ 2147483647 w 5"/>
              <a:gd name="T31" fmla="*/ 2147483647 h 8"/>
              <a:gd name="T32" fmla="*/ 2147483647 w 5"/>
              <a:gd name="T33" fmla="*/ 2147483647 h 8"/>
              <a:gd name="T34" fmla="*/ 2147483647 w 5"/>
              <a:gd name="T35" fmla="*/ 2147483647 h 8"/>
              <a:gd name="T36" fmla="*/ 2147483647 w 5"/>
              <a:gd name="T37" fmla="*/ 2147483647 h 8"/>
              <a:gd name="T38" fmla="*/ 2147483647 w 5"/>
              <a:gd name="T39" fmla="*/ 2147483647 h 8"/>
              <a:gd name="T40" fmla="*/ 2147483647 w 5"/>
              <a:gd name="T41" fmla="*/ 2147483647 h 8"/>
              <a:gd name="T42" fmla="*/ 2147483647 w 5"/>
              <a:gd name="T43" fmla="*/ 2147483647 h 8"/>
              <a:gd name="T44" fmla="*/ 2147483647 w 5"/>
              <a:gd name="T45" fmla="*/ 2147483647 h 8"/>
              <a:gd name="T46" fmla="*/ 2147483647 w 5"/>
              <a:gd name="T47" fmla="*/ 0 h 8"/>
              <a:gd name="T48" fmla="*/ 2147483647 w 5"/>
              <a:gd name="T49" fmla="*/ 0 h 8"/>
              <a:gd name="T50" fmla="*/ 2147483647 w 5"/>
              <a:gd name="T51" fmla="*/ 2147483647 h 8"/>
              <a:gd name="T52" fmla="*/ 2147483647 w 5"/>
              <a:gd name="T53" fmla="*/ 2147483647 h 8"/>
              <a:gd name="T54" fmla="*/ 2147483647 w 5"/>
              <a:gd name="T55" fmla="*/ 2147483647 h 8"/>
              <a:gd name="T56" fmla="*/ 0 w 5"/>
              <a:gd name="T57" fmla="*/ 2147483647 h 8"/>
              <a:gd name="T58" fmla="*/ 0 w 5"/>
              <a:gd name="T59" fmla="*/ 2147483647 h 8"/>
              <a:gd name="T60" fmla="*/ 0 w 5"/>
              <a:gd name="T61" fmla="*/ 2147483647 h 8"/>
              <a:gd name="T62" fmla="*/ 0 w 5"/>
              <a:gd name="T63" fmla="*/ 2147483647 h 8"/>
              <a:gd name="T64" fmla="*/ 2147483647 w 5"/>
              <a:gd name="T65" fmla="*/ 2147483647 h 8"/>
              <a:gd name="T66" fmla="*/ 2147483647 w 5"/>
              <a:gd name="T67" fmla="*/ 2147483647 h 8"/>
              <a:gd name="T68" fmla="*/ 2147483647 w 5"/>
              <a:gd name="T69" fmla="*/ 2147483647 h 8"/>
              <a:gd name="T70" fmla="*/ 2147483647 w 5"/>
              <a:gd name="T71" fmla="*/ 2147483647 h 8"/>
              <a:gd name="T72" fmla="*/ 2147483647 w 5"/>
              <a:gd name="T73" fmla="*/ 2147483647 h 8"/>
              <a:gd name="T74" fmla="*/ 2147483647 w 5"/>
              <a:gd name="T75" fmla="*/ 2147483647 h 8"/>
              <a:gd name="T76" fmla="*/ 2147483647 w 5"/>
              <a:gd name="T77" fmla="*/ 2147483647 h 8"/>
              <a:gd name="T78" fmla="*/ 2147483647 w 5"/>
              <a:gd name="T79" fmla="*/ 2147483647 h 8"/>
              <a:gd name="T80" fmla="*/ 2147483647 w 5"/>
              <a:gd name="T81" fmla="*/ 2147483647 h 8"/>
              <a:gd name="T82" fmla="*/ 2147483647 w 5"/>
              <a:gd name="T83" fmla="*/ 2147483647 h 8"/>
              <a:gd name="T84" fmla="*/ 2147483647 w 5"/>
              <a:gd name="T85" fmla="*/ 2147483647 h 8"/>
              <a:gd name="T86" fmla="*/ 2147483647 w 5"/>
              <a:gd name="T87" fmla="*/ 2147483647 h 8"/>
              <a:gd name="T88" fmla="*/ 2147483647 w 5"/>
              <a:gd name="T89" fmla="*/ 2147483647 h 8"/>
              <a:gd name="T90" fmla="*/ 2147483647 w 5"/>
              <a:gd name="T91" fmla="*/ 2147483647 h 8"/>
              <a:gd name="T92" fmla="*/ 2147483647 w 5"/>
              <a:gd name="T93" fmla="*/ 2147483647 h 8"/>
              <a:gd name="T94" fmla="*/ 2147483647 w 5"/>
              <a:gd name="T95" fmla="*/ 2147483647 h 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5"/>
              <a:gd name="T145" fmla="*/ 0 h 8"/>
              <a:gd name="T146" fmla="*/ 5 w 5"/>
              <a:gd name="T147" fmla="*/ 8 h 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5" h="8">
                <a:moveTo>
                  <a:pt x="0" y="4"/>
                </a:moveTo>
                <a:lnTo>
                  <a:pt x="0" y="5"/>
                </a:lnTo>
                <a:lnTo>
                  <a:pt x="0" y="6"/>
                </a:lnTo>
                <a:lnTo>
                  <a:pt x="0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4" y="8"/>
                </a:lnTo>
                <a:lnTo>
                  <a:pt x="4" y="7"/>
                </a:lnTo>
                <a:lnTo>
                  <a:pt x="5" y="7"/>
                </a:lnTo>
                <a:lnTo>
                  <a:pt x="5" y="6"/>
                </a:lnTo>
                <a:lnTo>
                  <a:pt x="5" y="5"/>
                </a:lnTo>
                <a:lnTo>
                  <a:pt x="5" y="4"/>
                </a:lnTo>
                <a:lnTo>
                  <a:pt x="5" y="3"/>
                </a:lnTo>
                <a:lnTo>
                  <a:pt x="5" y="2"/>
                </a:lnTo>
                <a:lnTo>
                  <a:pt x="4" y="2"/>
                </a:lnTo>
                <a:lnTo>
                  <a:pt x="4" y="1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2" y="1"/>
                </a:lnTo>
                <a:lnTo>
                  <a:pt x="1" y="1"/>
                </a:lnTo>
                <a:lnTo>
                  <a:pt x="0" y="2"/>
                </a:lnTo>
                <a:lnTo>
                  <a:pt x="0" y="3"/>
                </a:lnTo>
                <a:lnTo>
                  <a:pt x="0" y="4"/>
                </a:lnTo>
                <a:close/>
                <a:moveTo>
                  <a:pt x="1" y="4"/>
                </a:moveTo>
                <a:lnTo>
                  <a:pt x="1" y="4"/>
                </a:lnTo>
                <a:lnTo>
                  <a:pt x="1" y="3"/>
                </a:lnTo>
                <a:lnTo>
                  <a:pt x="1" y="2"/>
                </a:lnTo>
                <a:lnTo>
                  <a:pt x="2" y="2"/>
                </a:lnTo>
                <a:lnTo>
                  <a:pt x="2" y="1"/>
                </a:lnTo>
                <a:lnTo>
                  <a:pt x="3" y="1"/>
                </a:lnTo>
                <a:lnTo>
                  <a:pt x="3" y="2"/>
                </a:lnTo>
                <a:lnTo>
                  <a:pt x="4" y="2"/>
                </a:lnTo>
                <a:lnTo>
                  <a:pt x="4" y="3"/>
                </a:lnTo>
                <a:lnTo>
                  <a:pt x="4" y="4"/>
                </a:lnTo>
                <a:lnTo>
                  <a:pt x="4" y="5"/>
                </a:lnTo>
                <a:lnTo>
                  <a:pt x="4" y="6"/>
                </a:lnTo>
                <a:lnTo>
                  <a:pt x="4" y="7"/>
                </a:lnTo>
                <a:lnTo>
                  <a:pt x="3" y="7"/>
                </a:lnTo>
                <a:lnTo>
                  <a:pt x="2" y="7"/>
                </a:lnTo>
                <a:lnTo>
                  <a:pt x="1" y="7"/>
                </a:lnTo>
                <a:lnTo>
                  <a:pt x="1" y="6"/>
                </a:lnTo>
                <a:lnTo>
                  <a:pt x="1" y="5"/>
                </a:lnTo>
                <a:lnTo>
                  <a:pt x="1" y="4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10" name="Freeform 2917"/>
          <p:cNvSpPr>
            <a:spLocks noEditPoints="1"/>
          </p:cNvSpPr>
          <p:nvPr/>
        </p:nvSpPr>
        <p:spPr bwMode="auto">
          <a:xfrm>
            <a:off x="7205663" y="4298628"/>
            <a:ext cx="47625" cy="76200"/>
          </a:xfrm>
          <a:custGeom>
            <a:avLst/>
            <a:gdLst>
              <a:gd name="T0" fmla="*/ 2147483647 w 5"/>
              <a:gd name="T1" fmla="*/ 2147483647 h 8"/>
              <a:gd name="T2" fmla="*/ 2147483647 w 5"/>
              <a:gd name="T3" fmla="*/ 2147483647 h 8"/>
              <a:gd name="T4" fmla="*/ 2147483647 w 5"/>
              <a:gd name="T5" fmla="*/ 0 h 8"/>
              <a:gd name="T6" fmla="*/ 2147483647 w 5"/>
              <a:gd name="T7" fmla="*/ 0 h 8"/>
              <a:gd name="T8" fmla="*/ 2147483647 w 5"/>
              <a:gd name="T9" fmla="*/ 0 h 8"/>
              <a:gd name="T10" fmla="*/ 2147483647 w 5"/>
              <a:gd name="T11" fmla="*/ 0 h 8"/>
              <a:gd name="T12" fmla="*/ 2147483647 w 5"/>
              <a:gd name="T13" fmla="*/ 0 h 8"/>
              <a:gd name="T14" fmla="*/ 2147483647 w 5"/>
              <a:gd name="T15" fmla="*/ 2147483647 h 8"/>
              <a:gd name="T16" fmla="*/ 0 w 5"/>
              <a:gd name="T17" fmla="*/ 2147483647 h 8"/>
              <a:gd name="T18" fmla="*/ 0 w 5"/>
              <a:gd name="T19" fmla="*/ 2147483647 h 8"/>
              <a:gd name="T20" fmla="*/ 0 w 5"/>
              <a:gd name="T21" fmla="*/ 2147483647 h 8"/>
              <a:gd name="T22" fmla="*/ 0 w 5"/>
              <a:gd name="T23" fmla="*/ 2147483647 h 8"/>
              <a:gd name="T24" fmla="*/ 0 w 5"/>
              <a:gd name="T25" fmla="*/ 2147483647 h 8"/>
              <a:gd name="T26" fmla="*/ 0 w 5"/>
              <a:gd name="T27" fmla="*/ 2147483647 h 8"/>
              <a:gd name="T28" fmla="*/ 0 w 5"/>
              <a:gd name="T29" fmla="*/ 2147483647 h 8"/>
              <a:gd name="T30" fmla="*/ 0 w 5"/>
              <a:gd name="T31" fmla="*/ 2147483647 h 8"/>
              <a:gd name="T32" fmla="*/ 2147483647 w 5"/>
              <a:gd name="T33" fmla="*/ 2147483647 h 8"/>
              <a:gd name="T34" fmla="*/ 2147483647 w 5"/>
              <a:gd name="T35" fmla="*/ 2147483647 h 8"/>
              <a:gd name="T36" fmla="*/ 2147483647 w 5"/>
              <a:gd name="T37" fmla="*/ 2147483647 h 8"/>
              <a:gd name="T38" fmla="*/ 2147483647 w 5"/>
              <a:gd name="T39" fmla="*/ 2147483647 h 8"/>
              <a:gd name="T40" fmla="*/ 2147483647 w 5"/>
              <a:gd name="T41" fmla="*/ 2147483647 h 8"/>
              <a:gd name="T42" fmla="*/ 2147483647 w 5"/>
              <a:gd name="T43" fmla="*/ 2147483647 h 8"/>
              <a:gd name="T44" fmla="*/ 2147483647 w 5"/>
              <a:gd name="T45" fmla="*/ 2147483647 h 8"/>
              <a:gd name="T46" fmla="*/ 2147483647 w 5"/>
              <a:gd name="T47" fmla="*/ 2147483647 h 8"/>
              <a:gd name="T48" fmla="*/ 2147483647 w 5"/>
              <a:gd name="T49" fmla="*/ 2147483647 h 8"/>
              <a:gd name="T50" fmla="*/ 2147483647 w 5"/>
              <a:gd name="T51" fmla="*/ 2147483647 h 8"/>
              <a:gd name="T52" fmla="*/ 2147483647 w 5"/>
              <a:gd name="T53" fmla="*/ 2147483647 h 8"/>
              <a:gd name="T54" fmla="*/ 2147483647 w 5"/>
              <a:gd name="T55" fmla="*/ 2147483647 h 8"/>
              <a:gd name="T56" fmla="*/ 2147483647 w 5"/>
              <a:gd name="T57" fmla="*/ 2147483647 h 8"/>
              <a:gd name="T58" fmla="*/ 2147483647 w 5"/>
              <a:gd name="T59" fmla="*/ 2147483647 h 8"/>
              <a:gd name="T60" fmla="*/ 2147483647 w 5"/>
              <a:gd name="T61" fmla="*/ 2147483647 h 8"/>
              <a:gd name="T62" fmla="*/ 2147483647 w 5"/>
              <a:gd name="T63" fmla="*/ 2147483647 h 8"/>
              <a:gd name="T64" fmla="*/ 2147483647 w 5"/>
              <a:gd name="T65" fmla="*/ 2147483647 h 8"/>
              <a:gd name="T66" fmla="*/ 2147483647 w 5"/>
              <a:gd name="T67" fmla="*/ 2147483647 h 8"/>
              <a:gd name="T68" fmla="*/ 2147483647 w 5"/>
              <a:gd name="T69" fmla="*/ 2147483647 h 8"/>
              <a:gd name="T70" fmla="*/ 2147483647 w 5"/>
              <a:gd name="T71" fmla="*/ 2147483647 h 8"/>
              <a:gd name="T72" fmla="*/ 2147483647 w 5"/>
              <a:gd name="T73" fmla="*/ 2147483647 h 8"/>
              <a:gd name="T74" fmla="*/ 2147483647 w 5"/>
              <a:gd name="T75" fmla="*/ 2147483647 h 8"/>
              <a:gd name="T76" fmla="*/ 2147483647 w 5"/>
              <a:gd name="T77" fmla="*/ 2147483647 h 8"/>
              <a:gd name="T78" fmla="*/ 2147483647 w 5"/>
              <a:gd name="T79" fmla="*/ 2147483647 h 8"/>
              <a:gd name="T80" fmla="*/ 2147483647 w 5"/>
              <a:gd name="T81" fmla="*/ 2147483647 h 8"/>
              <a:gd name="T82" fmla="*/ 2147483647 w 5"/>
              <a:gd name="T83" fmla="*/ 2147483647 h 8"/>
              <a:gd name="T84" fmla="*/ 2147483647 w 5"/>
              <a:gd name="T85" fmla="*/ 2147483647 h 8"/>
              <a:gd name="T86" fmla="*/ 2147483647 w 5"/>
              <a:gd name="T87" fmla="*/ 2147483647 h 8"/>
              <a:gd name="T88" fmla="*/ 2147483647 w 5"/>
              <a:gd name="T89" fmla="*/ 2147483647 h 8"/>
              <a:gd name="T90" fmla="*/ 2147483647 w 5"/>
              <a:gd name="T91" fmla="*/ 2147483647 h 8"/>
              <a:gd name="T92" fmla="*/ 2147483647 w 5"/>
              <a:gd name="T93" fmla="*/ 2147483647 h 8"/>
              <a:gd name="T94" fmla="*/ 2147483647 w 5"/>
              <a:gd name="T95" fmla="*/ 2147483647 h 8"/>
              <a:gd name="T96" fmla="*/ 2147483647 w 5"/>
              <a:gd name="T97" fmla="*/ 2147483647 h 8"/>
              <a:gd name="T98" fmla="*/ 2147483647 w 5"/>
              <a:gd name="T99" fmla="*/ 2147483647 h 8"/>
              <a:gd name="T100" fmla="*/ 2147483647 w 5"/>
              <a:gd name="T101" fmla="*/ 2147483647 h 8"/>
              <a:gd name="T102" fmla="*/ 2147483647 w 5"/>
              <a:gd name="T103" fmla="*/ 2147483647 h 8"/>
              <a:gd name="T104" fmla="*/ 2147483647 w 5"/>
              <a:gd name="T105" fmla="*/ 2147483647 h 8"/>
              <a:gd name="T106" fmla="*/ 2147483647 w 5"/>
              <a:gd name="T107" fmla="*/ 2147483647 h 8"/>
              <a:gd name="T108" fmla="*/ 2147483647 w 5"/>
              <a:gd name="T109" fmla="*/ 2147483647 h 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5"/>
              <a:gd name="T166" fmla="*/ 0 h 8"/>
              <a:gd name="T167" fmla="*/ 5 w 5"/>
              <a:gd name="T168" fmla="*/ 8 h 8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5" h="8">
                <a:moveTo>
                  <a:pt x="5" y="2"/>
                </a:moveTo>
                <a:lnTo>
                  <a:pt x="5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4"/>
                </a:lnTo>
                <a:lnTo>
                  <a:pt x="0" y="5"/>
                </a:lnTo>
                <a:lnTo>
                  <a:pt x="0" y="6"/>
                </a:lnTo>
                <a:lnTo>
                  <a:pt x="1" y="7"/>
                </a:lnTo>
                <a:lnTo>
                  <a:pt x="2" y="7"/>
                </a:lnTo>
                <a:lnTo>
                  <a:pt x="2" y="8"/>
                </a:lnTo>
                <a:lnTo>
                  <a:pt x="3" y="8"/>
                </a:lnTo>
                <a:lnTo>
                  <a:pt x="4" y="7"/>
                </a:lnTo>
                <a:lnTo>
                  <a:pt x="5" y="7"/>
                </a:lnTo>
                <a:lnTo>
                  <a:pt x="5" y="6"/>
                </a:lnTo>
                <a:lnTo>
                  <a:pt x="5" y="5"/>
                </a:lnTo>
                <a:lnTo>
                  <a:pt x="5" y="4"/>
                </a:lnTo>
                <a:lnTo>
                  <a:pt x="5" y="3"/>
                </a:lnTo>
                <a:lnTo>
                  <a:pt x="4" y="3"/>
                </a:lnTo>
                <a:lnTo>
                  <a:pt x="3" y="2"/>
                </a:lnTo>
                <a:lnTo>
                  <a:pt x="2" y="2"/>
                </a:lnTo>
                <a:lnTo>
                  <a:pt x="2" y="3"/>
                </a:lnTo>
                <a:lnTo>
                  <a:pt x="1" y="3"/>
                </a:lnTo>
                <a:lnTo>
                  <a:pt x="1" y="2"/>
                </a:lnTo>
                <a:lnTo>
                  <a:pt x="1" y="1"/>
                </a:lnTo>
                <a:lnTo>
                  <a:pt x="2" y="1"/>
                </a:lnTo>
                <a:lnTo>
                  <a:pt x="3" y="1"/>
                </a:lnTo>
                <a:lnTo>
                  <a:pt x="4" y="1"/>
                </a:lnTo>
                <a:lnTo>
                  <a:pt x="4" y="2"/>
                </a:lnTo>
                <a:lnTo>
                  <a:pt x="5" y="2"/>
                </a:lnTo>
                <a:close/>
                <a:moveTo>
                  <a:pt x="4" y="5"/>
                </a:moveTo>
                <a:lnTo>
                  <a:pt x="4" y="5"/>
                </a:lnTo>
                <a:lnTo>
                  <a:pt x="4" y="6"/>
                </a:lnTo>
                <a:lnTo>
                  <a:pt x="3" y="6"/>
                </a:lnTo>
                <a:lnTo>
                  <a:pt x="3" y="7"/>
                </a:lnTo>
                <a:lnTo>
                  <a:pt x="2" y="7"/>
                </a:lnTo>
                <a:lnTo>
                  <a:pt x="2" y="6"/>
                </a:lnTo>
                <a:lnTo>
                  <a:pt x="1" y="6"/>
                </a:lnTo>
                <a:lnTo>
                  <a:pt x="1" y="5"/>
                </a:lnTo>
                <a:lnTo>
                  <a:pt x="1" y="4"/>
                </a:lnTo>
                <a:lnTo>
                  <a:pt x="2" y="4"/>
                </a:lnTo>
                <a:lnTo>
                  <a:pt x="2" y="3"/>
                </a:lnTo>
                <a:lnTo>
                  <a:pt x="3" y="3"/>
                </a:lnTo>
                <a:lnTo>
                  <a:pt x="3" y="4"/>
                </a:lnTo>
                <a:lnTo>
                  <a:pt x="4" y="4"/>
                </a:lnTo>
                <a:lnTo>
                  <a:pt x="4" y="5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11" name="Freeform 2918"/>
          <p:cNvSpPr>
            <a:spLocks noEditPoints="1"/>
          </p:cNvSpPr>
          <p:nvPr/>
        </p:nvSpPr>
        <p:spPr bwMode="auto">
          <a:xfrm>
            <a:off x="7262813" y="4298628"/>
            <a:ext cx="47625" cy="76200"/>
          </a:xfrm>
          <a:custGeom>
            <a:avLst/>
            <a:gdLst>
              <a:gd name="T0" fmla="*/ 0 w 5"/>
              <a:gd name="T1" fmla="*/ 2147483647 h 8"/>
              <a:gd name="T2" fmla="*/ 0 w 5"/>
              <a:gd name="T3" fmla="*/ 2147483647 h 8"/>
              <a:gd name="T4" fmla="*/ 0 w 5"/>
              <a:gd name="T5" fmla="*/ 2147483647 h 8"/>
              <a:gd name="T6" fmla="*/ 0 w 5"/>
              <a:gd name="T7" fmla="*/ 2147483647 h 8"/>
              <a:gd name="T8" fmla="*/ 2147483647 w 5"/>
              <a:gd name="T9" fmla="*/ 2147483647 h 8"/>
              <a:gd name="T10" fmla="*/ 2147483647 w 5"/>
              <a:gd name="T11" fmla="*/ 2147483647 h 8"/>
              <a:gd name="T12" fmla="*/ 2147483647 w 5"/>
              <a:gd name="T13" fmla="*/ 2147483647 h 8"/>
              <a:gd name="T14" fmla="*/ 2147483647 w 5"/>
              <a:gd name="T15" fmla="*/ 2147483647 h 8"/>
              <a:gd name="T16" fmla="*/ 2147483647 w 5"/>
              <a:gd name="T17" fmla="*/ 2147483647 h 8"/>
              <a:gd name="T18" fmla="*/ 2147483647 w 5"/>
              <a:gd name="T19" fmla="*/ 2147483647 h 8"/>
              <a:gd name="T20" fmla="*/ 2147483647 w 5"/>
              <a:gd name="T21" fmla="*/ 2147483647 h 8"/>
              <a:gd name="T22" fmla="*/ 2147483647 w 5"/>
              <a:gd name="T23" fmla="*/ 2147483647 h 8"/>
              <a:gd name="T24" fmla="*/ 2147483647 w 5"/>
              <a:gd name="T25" fmla="*/ 2147483647 h 8"/>
              <a:gd name="T26" fmla="*/ 2147483647 w 5"/>
              <a:gd name="T27" fmla="*/ 2147483647 h 8"/>
              <a:gd name="T28" fmla="*/ 2147483647 w 5"/>
              <a:gd name="T29" fmla="*/ 2147483647 h 8"/>
              <a:gd name="T30" fmla="*/ 2147483647 w 5"/>
              <a:gd name="T31" fmla="*/ 2147483647 h 8"/>
              <a:gd name="T32" fmla="*/ 2147483647 w 5"/>
              <a:gd name="T33" fmla="*/ 2147483647 h 8"/>
              <a:gd name="T34" fmla="*/ 2147483647 w 5"/>
              <a:gd name="T35" fmla="*/ 2147483647 h 8"/>
              <a:gd name="T36" fmla="*/ 2147483647 w 5"/>
              <a:gd name="T37" fmla="*/ 2147483647 h 8"/>
              <a:gd name="T38" fmla="*/ 2147483647 w 5"/>
              <a:gd name="T39" fmla="*/ 2147483647 h 8"/>
              <a:gd name="T40" fmla="*/ 2147483647 w 5"/>
              <a:gd name="T41" fmla="*/ 2147483647 h 8"/>
              <a:gd name="T42" fmla="*/ 2147483647 w 5"/>
              <a:gd name="T43" fmla="*/ 0 h 8"/>
              <a:gd name="T44" fmla="*/ 2147483647 w 5"/>
              <a:gd name="T45" fmla="*/ 0 h 8"/>
              <a:gd name="T46" fmla="*/ 2147483647 w 5"/>
              <a:gd name="T47" fmla="*/ 0 h 8"/>
              <a:gd name="T48" fmla="*/ 2147483647 w 5"/>
              <a:gd name="T49" fmla="*/ 0 h 8"/>
              <a:gd name="T50" fmla="*/ 2147483647 w 5"/>
              <a:gd name="T51" fmla="*/ 0 h 8"/>
              <a:gd name="T52" fmla="*/ 2147483647 w 5"/>
              <a:gd name="T53" fmla="*/ 0 h 8"/>
              <a:gd name="T54" fmla="*/ 2147483647 w 5"/>
              <a:gd name="T55" fmla="*/ 2147483647 h 8"/>
              <a:gd name="T56" fmla="*/ 0 w 5"/>
              <a:gd name="T57" fmla="*/ 2147483647 h 8"/>
              <a:gd name="T58" fmla="*/ 0 w 5"/>
              <a:gd name="T59" fmla="*/ 2147483647 h 8"/>
              <a:gd name="T60" fmla="*/ 0 w 5"/>
              <a:gd name="T61" fmla="*/ 2147483647 h 8"/>
              <a:gd name="T62" fmla="*/ 0 w 5"/>
              <a:gd name="T63" fmla="*/ 2147483647 h 8"/>
              <a:gd name="T64" fmla="*/ 2147483647 w 5"/>
              <a:gd name="T65" fmla="*/ 2147483647 h 8"/>
              <a:gd name="T66" fmla="*/ 2147483647 w 5"/>
              <a:gd name="T67" fmla="*/ 2147483647 h 8"/>
              <a:gd name="T68" fmla="*/ 2147483647 w 5"/>
              <a:gd name="T69" fmla="*/ 2147483647 h 8"/>
              <a:gd name="T70" fmla="*/ 2147483647 w 5"/>
              <a:gd name="T71" fmla="*/ 2147483647 h 8"/>
              <a:gd name="T72" fmla="*/ 2147483647 w 5"/>
              <a:gd name="T73" fmla="*/ 2147483647 h 8"/>
              <a:gd name="T74" fmla="*/ 2147483647 w 5"/>
              <a:gd name="T75" fmla="*/ 2147483647 h 8"/>
              <a:gd name="T76" fmla="*/ 2147483647 w 5"/>
              <a:gd name="T77" fmla="*/ 2147483647 h 8"/>
              <a:gd name="T78" fmla="*/ 2147483647 w 5"/>
              <a:gd name="T79" fmla="*/ 2147483647 h 8"/>
              <a:gd name="T80" fmla="*/ 2147483647 w 5"/>
              <a:gd name="T81" fmla="*/ 2147483647 h 8"/>
              <a:gd name="T82" fmla="*/ 2147483647 w 5"/>
              <a:gd name="T83" fmla="*/ 2147483647 h 8"/>
              <a:gd name="T84" fmla="*/ 2147483647 w 5"/>
              <a:gd name="T85" fmla="*/ 2147483647 h 8"/>
              <a:gd name="T86" fmla="*/ 2147483647 w 5"/>
              <a:gd name="T87" fmla="*/ 2147483647 h 8"/>
              <a:gd name="T88" fmla="*/ 2147483647 w 5"/>
              <a:gd name="T89" fmla="*/ 2147483647 h 8"/>
              <a:gd name="T90" fmla="*/ 2147483647 w 5"/>
              <a:gd name="T91" fmla="*/ 2147483647 h 8"/>
              <a:gd name="T92" fmla="*/ 2147483647 w 5"/>
              <a:gd name="T93" fmla="*/ 2147483647 h 8"/>
              <a:gd name="T94" fmla="*/ 2147483647 w 5"/>
              <a:gd name="T95" fmla="*/ 2147483647 h 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5"/>
              <a:gd name="T145" fmla="*/ 0 h 8"/>
              <a:gd name="T146" fmla="*/ 5 w 5"/>
              <a:gd name="T147" fmla="*/ 8 h 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5" h="8">
                <a:moveTo>
                  <a:pt x="0" y="4"/>
                </a:moveTo>
                <a:lnTo>
                  <a:pt x="0" y="4"/>
                </a:lnTo>
                <a:lnTo>
                  <a:pt x="0" y="5"/>
                </a:lnTo>
                <a:lnTo>
                  <a:pt x="0" y="6"/>
                </a:lnTo>
                <a:lnTo>
                  <a:pt x="0" y="7"/>
                </a:lnTo>
                <a:lnTo>
                  <a:pt x="1" y="7"/>
                </a:lnTo>
                <a:lnTo>
                  <a:pt x="2" y="7"/>
                </a:lnTo>
                <a:lnTo>
                  <a:pt x="2" y="8"/>
                </a:lnTo>
                <a:lnTo>
                  <a:pt x="3" y="8"/>
                </a:lnTo>
                <a:lnTo>
                  <a:pt x="3" y="7"/>
                </a:lnTo>
                <a:lnTo>
                  <a:pt x="4" y="7"/>
                </a:lnTo>
                <a:lnTo>
                  <a:pt x="5" y="6"/>
                </a:lnTo>
                <a:lnTo>
                  <a:pt x="5" y="5"/>
                </a:lnTo>
                <a:lnTo>
                  <a:pt x="5" y="4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4"/>
                </a:lnTo>
                <a:close/>
                <a:moveTo>
                  <a:pt x="1" y="4"/>
                </a:moveTo>
                <a:lnTo>
                  <a:pt x="1" y="3"/>
                </a:lnTo>
                <a:lnTo>
                  <a:pt x="1" y="2"/>
                </a:lnTo>
                <a:lnTo>
                  <a:pt x="1" y="1"/>
                </a:lnTo>
                <a:lnTo>
                  <a:pt x="2" y="1"/>
                </a:lnTo>
                <a:lnTo>
                  <a:pt x="3" y="1"/>
                </a:lnTo>
                <a:lnTo>
                  <a:pt x="4" y="1"/>
                </a:lnTo>
                <a:lnTo>
                  <a:pt x="4" y="2"/>
                </a:lnTo>
                <a:lnTo>
                  <a:pt x="4" y="3"/>
                </a:lnTo>
                <a:lnTo>
                  <a:pt x="4" y="4"/>
                </a:lnTo>
                <a:lnTo>
                  <a:pt x="4" y="5"/>
                </a:lnTo>
                <a:lnTo>
                  <a:pt x="4" y="6"/>
                </a:lnTo>
                <a:lnTo>
                  <a:pt x="3" y="6"/>
                </a:lnTo>
                <a:lnTo>
                  <a:pt x="3" y="7"/>
                </a:lnTo>
                <a:lnTo>
                  <a:pt x="2" y="7"/>
                </a:lnTo>
                <a:lnTo>
                  <a:pt x="2" y="6"/>
                </a:lnTo>
                <a:lnTo>
                  <a:pt x="1" y="6"/>
                </a:lnTo>
                <a:lnTo>
                  <a:pt x="1" y="5"/>
                </a:lnTo>
                <a:lnTo>
                  <a:pt x="1" y="4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12" name="Freeform 2919"/>
          <p:cNvSpPr>
            <a:spLocks noEditPoints="1"/>
          </p:cNvSpPr>
          <p:nvPr/>
        </p:nvSpPr>
        <p:spPr bwMode="auto">
          <a:xfrm>
            <a:off x="7319963" y="4298628"/>
            <a:ext cx="47625" cy="76200"/>
          </a:xfrm>
          <a:custGeom>
            <a:avLst/>
            <a:gdLst>
              <a:gd name="T0" fmla="*/ 0 w 5"/>
              <a:gd name="T1" fmla="*/ 2147483647 h 8"/>
              <a:gd name="T2" fmla="*/ 0 w 5"/>
              <a:gd name="T3" fmla="*/ 2147483647 h 8"/>
              <a:gd name="T4" fmla="*/ 0 w 5"/>
              <a:gd name="T5" fmla="*/ 2147483647 h 8"/>
              <a:gd name="T6" fmla="*/ 0 w 5"/>
              <a:gd name="T7" fmla="*/ 2147483647 h 8"/>
              <a:gd name="T8" fmla="*/ 2147483647 w 5"/>
              <a:gd name="T9" fmla="*/ 2147483647 h 8"/>
              <a:gd name="T10" fmla="*/ 2147483647 w 5"/>
              <a:gd name="T11" fmla="*/ 2147483647 h 8"/>
              <a:gd name="T12" fmla="*/ 2147483647 w 5"/>
              <a:gd name="T13" fmla="*/ 2147483647 h 8"/>
              <a:gd name="T14" fmla="*/ 2147483647 w 5"/>
              <a:gd name="T15" fmla="*/ 2147483647 h 8"/>
              <a:gd name="T16" fmla="*/ 2147483647 w 5"/>
              <a:gd name="T17" fmla="*/ 2147483647 h 8"/>
              <a:gd name="T18" fmla="*/ 2147483647 w 5"/>
              <a:gd name="T19" fmla="*/ 2147483647 h 8"/>
              <a:gd name="T20" fmla="*/ 2147483647 w 5"/>
              <a:gd name="T21" fmla="*/ 2147483647 h 8"/>
              <a:gd name="T22" fmla="*/ 2147483647 w 5"/>
              <a:gd name="T23" fmla="*/ 2147483647 h 8"/>
              <a:gd name="T24" fmla="*/ 2147483647 w 5"/>
              <a:gd name="T25" fmla="*/ 2147483647 h 8"/>
              <a:gd name="T26" fmla="*/ 2147483647 w 5"/>
              <a:gd name="T27" fmla="*/ 2147483647 h 8"/>
              <a:gd name="T28" fmla="*/ 2147483647 w 5"/>
              <a:gd name="T29" fmla="*/ 2147483647 h 8"/>
              <a:gd name="T30" fmla="*/ 2147483647 w 5"/>
              <a:gd name="T31" fmla="*/ 2147483647 h 8"/>
              <a:gd name="T32" fmla="*/ 2147483647 w 5"/>
              <a:gd name="T33" fmla="*/ 2147483647 h 8"/>
              <a:gd name="T34" fmla="*/ 2147483647 w 5"/>
              <a:gd name="T35" fmla="*/ 2147483647 h 8"/>
              <a:gd name="T36" fmla="*/ 2147483647 w 5"/>
              <a:gd name="T37" fmla="*/ 2147483647 h 8"/>
              <a:gd name="T38" fmla="*/ 2147483647 w 5"/>
              <a:gd name="T39" fmla="*/ 2147483647 h 8"/>
              <a:gd name="T40" fmla="*/ 2147483647 w 5"/>
              <a:gd name="T41" fmla="*/ 2147483647 h 8"/>
              <a:gd name="T42" fmla="*/ 2147483647 w 5"/>
              <a:gd name="T43" fmla="*/ 0 h 8"/>
              <a:gd name="T44" fmla="*/ 2147483647 w 5"/>
              <a:gd name="T45" fmla="*/ 0 h 8"/>
              <a:gd name="T46" fmla="*/ 2147483647 w 5"/>
              <a:gd name="T47" fmla="*/ 0 h 8"/>
              <a:gd name="T48" fmla="*/ 2147483647 w 5"/>
              <a:gd name="T49" fmla="*/ 0 h 8"/>
              <a:gd name="T50" fmla="*/ 2147483647 w 5"/>
              <a:gd name="T51" fmla="*/ 0 h 8"/>
              <a:gd name="T52" fmla="*/ 2147483647 w 5"/>
              <a:gd name="T53" fmla="*/ 0 h 8"/>
              <a:gd name="T54" fmla="*/ 2147483647 w 5"/>
              <a:gd name="T55" fmla="*/ 2147483647 h 8"/>
              <a:gd name="T56" fmla="*/ 0 w 5"/>
              <a:gd name="T57" fmla="*/ 2147483647 h 8"/>
              <a:gd name="T58" fmla="*/ 0 w 5"/>
              <a:gd name="T59" fmla="*/ 2147483647 h 8"/>
              <a:gd name="T60" fmla="*/ 0 w 5"/>
              <a:gd name="T61" fmla="*/ 2147483647 h 8"/>
              <a:gd name="T62" fmla="*/ 0 w 5"/>
              <a:gd name="T63" fmla="*/ 2147483647 h 8"/>
              <a:gd name="T64" fmla="*/ 2147483647 w 5"/>
              <a:gd name="T65" fmla="*/ 2147483647 h 8"/>
              <a:gd name="T66" fmla="*/ 2147483647 w 5"/>
              <a:gd name="T67" fmla="*/ 2147483647 h 8"/>
              <a:gd name="T68" fmla="*/ 2147483647 w 5"/>
              <a:gd name="T69" fmla="*/ 2147483647 h 8"/>
              <a:gd name="T70" fmla="*/ 2147483647 w 5"/>
              <a:gd name="T71" fmla="*/ 2147483647 h 8"/>
              <a:gd name="T72" fmla="*/ 2147483647 w 5"/>
              <a:gd name="T73" fmla="*/ 2147483647 h 8"/>
              <a:gd name="T74" fmla="*/ 2147483647 w 5"/>
              <a:gd name="T75" fmla="*/ 2147483647 h 8"/>
              <a:gd name="T76" fmla="*/ 2147483647 w 5"/>
              <a:gd name="T77" fmla="*/ 2147483647 h 8"/>
              <a:gd name="T78" fmla="*/ 2147483647 w 5"/>
              <a:gd name="T79" fmla="*/ 2147483647 h 8"/>
              <a:gd name="T80" fmla="*/ 2147483647 w 5"/>
              <a:gd name="T81" fmla="*/ 2147483647 h 8"/>
              <a:gd name="T82" fmla="*/ 2147483647 w 5"/>
              <a:gd name="T83" fmla="*/ 2147483647 h 8"/>
              <a:gd name="T84" fmla="*/ 2147483647 w 5"/>
              <a:gd name="T85" fmla="*/ 2147483647 h 8"/>
              <a:gd name="T86" fmla="*/ 2147483647 w 5"/>
              <a:gd name="T87" fmla="*/ 2147483647 h 8"/>
              <a:gd name="T88" fmla="*/ 2147483647 w 5"/>
              <a:gd name="T89" fmla="*/ 2147483647 h 8"/>
              <a:gd name="T90" fmla="*/ 2147483647 w 5"/>
              <a:gd name="T91" fmla="*/ 2147483647 h 8"/>
              <a:gd name="T92" fmla="*/ 2147483647 w 5"/>
              <a:gd name="T93" fmla="*/ 2147483647 h 8"/>
              <a:gd name="T94" fmla="*/ 2147483647 w 5"/>
              <a:gd name="T95" fmla="*/ 2147483647 h 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5"/>
              <a:gd name="T145" fmla="*/ 0 h 8"/>
              <a:gd name="T146" fmla="*/ 5 w 5"/>
              <a:gd name="T147" fmla="*/ 8 h 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5" h="8">
                <a:moveTo>
                  <a:pt x="0" y="4"/>
                </a:moveTo>
                <a:lnTo>
                  <a:pt x="0" y="4"/>
                </a:lnTo>
                <a:lnTo>
                  <a:pt x="0" y="5"/>
                </a:lnTo>
                <a:lnTo>
                  <a:pt x="0" y="6"/>
                </a:lnTo>
                <a:lnTo>
                  <a:pt x="0" y="7"/>
                </a:lnTo>
                <a:lnTo>
                  <a:pt x="1" y="7"/>
                </a:lnTo>
                <a:lnTo>
                  <a:pt x="2" y="7"/>
                </a:lnTo>
                <a:lnTo>
                  <a:pt x="2" y="8"/>
                </a:lnTo>
                <a:lnTo>
                  <a:pt x="3" y="8"/>
                </a:lnTo>
                <a:lnTo>
                  <a:pt x="3" y="7"/>
                </a:lnTo>
                <a:lnTo>
                  <a:pt x="4" y="7"/>
                </a:lnTo>
                <a:lnTo>
                  <a:pt x="5" y="6"/>
                </a:lnTo>
                <a:lnTo>
                  <a:pt x="5" y="5"/>
                </a:lnTo>
                <a:lnTo>
                  <a:pt x="5" y="4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4"/>
                </a:lnTo>
                <a:close/>
                <a:moveTo>
                  <a:pt x="1" y="4"/>
                </a:moveTo>
                <a:lnTo>
                  <a:pt x="1" y="3"/>
                </a:lnTo>
                <a:lnTo>
                  <a:pt x="1" y="2"/>
                </a:lnTo>
                <a:lnTo>
                  <a:pt x="1" y="1"/>
                </a:lnTo>
                <a:lnTo>
                  <a:pt x="2" y="1"/>
                </a:lnTo>
                <a:lnTo>
                  <a:pt x="3" y="1"/>
                </a:lnTo>
                <a:lnTo>
                  <a:pt x="4" y="1"/>
                </a:lnTo>
                <a:lnTo>
                  <a:pt x="4" y="2"/>
                </a:lnTo>
                <a:lnTo>
                  <a:pt x="4" y="3"/>
                </a:lnTo>
                <a:lnTo>
                  <a:pt x="4" y="4"/>
                </a:lnTo>
                <a:lnTo>
                  <a:pt x="4" y="5"/>
                </a:lnTo>
                <a:lnTo>
                  <a:pt x="4" y="6"/>
                </a:lnTo>
                <a:lnTo>
                  <a:pt x="3" y="6"/>
                </a:lnTo>
                <a:lnTo>
                  <a:pt x="3" y="7"/>
                </a:lnTo>
                <a:lnTo>
                  <a:pt x="2" y="7"/>
                </a:lnTo>
                <a:lnTo>
                  <a:pt x="2" y="6"/>
                </a:lnTo>
                <a:lnTo>
                  <a:pt x="1" y="6"/>
                </a:lnTo>
                <a:lnTo>
                  <a:pt x="1" y="5"/>
                </a:lnTo>
                <a:lnTo>
                  <a:pt x="1" y="4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13" name="Freeform 2920"/>
          <p:cNvSpPr>
            <a:spLocks noEditPoints="1"/>
          </p:cNvSpPr>
          <p:nvPr/>
        </p:nvSpPr>
        <p:spPr bwMode="auto">
          <a:xfrm>
            <a:off x="7377113" y="4298628"/>
            <a:ext cx="47625" cy="76200"/>
          </a:xfrm>
          <a:custGeom>
            <a:avLst/>
            <a:gdLst>
              <a:gd name="T0" fmla="*/ 0 w 5"/>
              <a:gd name="T1" fmla="*/ 2147483647 h 8"/>
              <a:gd name="T2" fmla="*/ 0 w 5"/>
              <a:gd name="T3" fmla="*/ 2147483647 h 8"/>
              <a:gd name="T4" fmla="*/ 0 w 5"/>
              <a:gd name="T5" fmla="*/ 2147483647 h 8"/>
              <a:gd name="T6" fmla="*/ 0 w 5"/>
              <a:gd name="T7" fmla="*/ 2147483647 h 8"/>
              <a:gd name="T8" fmla="*/ 2147483647 w 5"/>
              <a:gd name="T9" fmla="*/ 2147483647 h 8"/>
              <a:gd name="T10" fmla="*/ 2147483647 w 5"/>
              <a:gd name="T11" fmla="*/ 2147483647 h 8"/>
              <a:gd name="T12" fmla="*/ 2147483647 w 5"/>
              <a:gd name="T13" fmla="*/ 2147483647 h 8"/>
              <a:gd name="T14" fmla="*/ 2147483647 w 5"/>
              <a:gd name="T15" fmla="*/ 2147483647 h 8"/>
              <a:gd name="T16" fmla="*/ 2147483647 w 5"/>
              <a:gd name="T17" fmla="*/ 2147483647 h 8"/>
              <a:gd name="T18" fmla="*/ 2147483647 w 5"/>
              <a:gd name="T19" fmla="*/ 2147483647 h 8"/>
              <a:gd name="T20" fmla="*/ 2147483647 w 5"/>
              <a:gd name="T21" fmla="*/ 2147483647 h 8"/>
              <a:gd name="T22" fmla="*/ 2147483647 w 5"/>
              <a:gd name="T23" fmla="*/ 2147483647 h 8"/>
              <a:gd name="T24" fmla="*/ 2147483647 w 5"/>
              <a:gd name="T25" fmla="*/ 2147483647 h 8"/>
              <a:gd name="T26" fmla="*/ 2147483647 w 5"/>
              <a:gd name="T27" fmla="*/ 2147483647 h 8"/>
              <a:gd name="T28" fmla="*/ 2147483647 w 5"/>
              <a:gd name="T29" fmla="*/ 2147483647 h 8"/>
              <a:gd name="T30" fmla="*/ 2147483647 w 5"/>
              <a:gd name="T31" fmla="*/ 2147483647 h 8"/>
              <a:gd name="T32" fmla="*/ 2147483647 w 5"/>
              <a:gd name="T33" fmla="*/ 2147483647 h 8"/>
              <a:gd name="T34" fmla="*/ 2147483647 w 5"/>
              <a:gd name="T35" fmla="*/ 2147483647 h 8"/>
              <a:gd name="T36" fmla="*/ 2147483647 w 5"/>
              <a:gd name="T37" fmla="*/ 2147483647 h 8"/>
              <a:gd name="T38" fmla="*/ 2147483647 w 5"/>
              <a:gd name="T39" fmla="*/ 2147483647 h 8"/>
              <a:gd name="T40" fmla="*/ 2147483647 w 5"/>
              <a:gd name="T41" fmla="*/ 2147483647 h 8"/>
              <a:gd name="T42" fmla="*/ 2147483647 w 5"/>
              <a:gd name="T43" fmla="*/ 0 h 8"/>
              <a:gd name="T44" fmla="*/ 2147483647 w 5"/>
              <a:gd name="T45" fmla="*/ 0 h 8"/>
              <a:gd name="T46" fmla="*/ 2147483647 w 5"/>
              <a:gd name="T47" fmla="*/ 0 h 8"/>
              <a:gd name="T48" fmla="*/ 2147483647 w 5"/>
              <a:gd name="T49" fmla="*/ 0 h 8"/>
              <a:gd name="T50" fmla="*/ 2147483647 w 5"/>
              <a:gd name="T51" fmla="*/ 0 h 8"/>
              <a:gd name="T52" fmla="*/ 2147483647 w 5"/>
              <a:gd name="T53" fmla="*/ 0 h 8"/>
              <a:gd name="T54" fmla="*/ 2147483647 w 5"/>
              <a:gd name="T55" fmla="*/ 2147483647 h 8"/>
              <a:gd name="T56" fmla="*/ 0 w 5"/>
              <a:gd name="T57" fmla="*/ 2147483647 h 8"/>
              <a:gd name="T58" fmla="*/ 0 w 5"/>
              <a:gd name="T59" fmla="*/ 2147483647 h 8"/>
              <a:gd name="T60" fmla="*/ 0 w 5"/>
              <a:gd name="T61" fmla="*/ 2147483647 h 8"/>
              <a:gd name="T62" fmla="*/ 0 w 5"/>
              <a:gd name="T63" fmla="*/ 2147483647 h 8"/>
              <a:gd name="T64" fmla="*/ 2147483647 w 5"/>
              <a:gd name="T65" fmla="*/ 2147483647 h 8"/>
              <a:gd name="T66" fmla="*/ 2147483647 w 5"/>
              <a:gd name="T67" fmla="*/ 2147483647 h 8"/>
              <a:gd name="T68" fmla="*/ 2147483647 w 5"/>
              <a:gd name="T69" fmla="*/ 2147483647 h 8"/>
              <a:gd name="T70" fmla="*/ 2147483647 w 5"/>
              <a:gd name="T71" fmla="*/ 2147483647 h 8"/>
              <a:gd name="T72" fmla="*/ 2147483647 w 5"/>
              <a:gd name="T73" fmla="*/ 2147483647 h 8"/>
              <a:gd name="T74" fmla="*/ 2147483647 w 5"/>
              <a:gd name="T75" fmla="*/ 2147483647 h 8"/>
              <a:gd name="T76" fmla="*/ 2147483647 w 5"/>
              <a:gd name="T77" fmla="*/ 2147483647 h 8"/>
              <a:gd name="T78" fmla="*/ 2147483647 w 5"/>
              <a:gd name="T79" fmla="*/ 2147483647 h 8"/>
              <a:gd name="T80" fmla="*/ 2147483647 w 5"/>
              <a:gd name="T81" fmla="*/ 2147483647 h 8"/>
              <a:gd name="T82" fmla="*/ 2147483647 w 5"/>
              <a:gd name="T83" fmla="*/ 2147483647 h 8"/>
              <a:gd name="T84" fmla="*/ 2147483647 w 5"/>
              <a:gd name="T85" fmla="*/ 2147483647 h 8"/>
              <a:gd name="T86" fmla="*/ 2147483647 w 5"/>
              <a:gd name="T87" fmla="*/ 2147483647 h 8"/>
              <a:gd name="T88" fmla="*/ 2147483647 w 5"/>
              <a:gd name="T89" fmla="*/ 2147483647 h 8"/>
              <a:gd name="T90" fmla="*/ 2147483647 w 5"/>
              <a:gd name="T91" fmla="*/ 2147483647 h 8"/>
              <a:gd name="T92" fmla="*/ 2147483647 w 5"/>
              <a:gd name="T93" fmla="*/ 2147483647 h 8"/>
              <a:gd name="T94" fmla="*/ 2147483647 w 5"/>
              <a:gd name="T95" fmla="*/ 2147483647 h 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5"/>
              <a:gd name="T145" fmla="*/ 0 h 8"/>
              <a:gd name="T146" fmla="*/ 5 w 5"/>
              <a:gd name="T147" fmla="*/ 8 h 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5" h="8">
                <a:moveTo>
                  <a:pt x="0" y="4"/>
                </a:moveTo>
                <a:lnTo>
                  <a:pt x="0" y="4"/>
                </a:lnTo>
                <a:lnTo>
                  <a:pt x="0" y="5"/>
                </a:lnTo>
                <a:lnTo>
                  <a:pt x="0" y="6"/>
                </a:lnTo>
                <a:lnTo>
                  <a:pt x="0" y="7"/>
                </a:lnTo>
                <a:lnTo>
                  <a:pt x="1" y="7"/>
                </a:lnTo>
                <a:lnTo>
                  <a:pt x="2" y="8"/>
                </a:lnTo>
                <a:lnTo>
                  <a:pt x="3" y="8"/>
                </a:lnTo>
                <a:lnTo>
                  <a:pt x="3" y="7"/>
                </a:lnTo>
                <a:lnTo>
                  <a:pt x="4" y="7"/>
                </a:lnTo>
                <a:lnTo>
                  <a:pt x="5" y="6"/>
                </a:lnTo>
                <a:lnTo>
                  <a:pt x="5" y="5"/>
                </a:lnTo>
                <a:lnTo>
                  <a:pt x="5" y="4"/>
                </a:lnTo>
                <a:lnTo>
                  <a:pt x="5" y="3"/>
                </a:lnTo>
                <a:lnTo>
                  <a:pt x="5" y="2"/>
                </a:lnTo>
                <a:lnTo>
                  <a:pt x="5" y="1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4"/>
                </a:lnTo>
                <a:close/>
                <a:moveTo>
                  <a:pt x="1" y="4"/>
                </a:moveTo>
                <a:lnTo>
                  <a:pt x="1" y="3"/>
                </a:lnTo>
                <a:lnTo>
                  <a:pt x="1" y="2"/>
                </a:lnTo>
                <a:lnTo>
                  <a:pt x="1" y="1"/>
                </a:lnTo>
                <a:lnTo>
                  <a:pt x="2" y="1"/>
                </a:lnTo>
                <a:lnTo>
                  <a:pt x="3" y="1"/>
                </a:lnTo>
                <a:lnTo>
                  <a:pt x="4" y="1"/>
                </a:lnTo>
                <a:lnTo>
                  <a:pt x="4" y="2"/>
                </a:lnTo>
                <a:lnTo>
                  <a:pt x="4" y="3"/>
                </a:lnTo>
                <a:lnTo>
                  <a:pt x="4" y="4"/>
                </a:lnTo>
                <a:lnTo>
                  <a:pt x="4" y="5"/>
                </a:lnTo>
                <a:lnTo>
                  <a:pt x="4" y="6"/>
                </a:lnTo>
                <a:lnTo>
                  <a:pt x="3" y="6"/>
                </a:lnTo>
                <a:lnTo>
                  <a:pt x="3" y="7"/>
                </a:lnTo>
                <a:lnTo>
                  <a:pt x="2" y="7"/>
                </a:lnTo>
                <a:lnTo>
                  <a:pt x="2" y="6"/>
                </a:lnTo>
                <a:lnTo>
                  <a:pt x="1" y="6"/>
                </a:lnTo>
                <a:lnTo>
                  <a:pt x="1" y="5"/>
                </a:lnTo>
                <a:lnTo>
                  <a:pt x="1" y="4"/>
                </a:lnTo>
                <a:close/>
              </a:path>
            </a:pathLst>
          </a:custGeom>
          <a:solidFill>
            <a:srgbClr val="24282B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14" name="Freeform 2921"/>
          <p:cNvSpPr>
            <a:spLocks/>
          </p:cNvSpPr>
          <p:nvPr/>
        </p:nvSpPr>
        <p:spPr bwMode="auto">
          <a:xfrm>
            <a:off x="5529263" y="3331840"/>
            <a:ext cx="666750" cy="476250"/>
          </a:xfrm>
          <a:custGeom>
            <a:avLst/>
            <a:gdLst>
              <a:gd name="T0" fmla="*/ 2147483647 w 70"/>
              <a:gd name="T1" fmla="*/ 2147483647 h 50"/>
              <a:gd name="T2" fmla="*/ 2147483647 w 70"/>
              <a:gd name="T3" fmla="*/ 2147483647 h 50"/>
              <a:gd name="T4" fmla="*/ 2147483647 w 70"/>
              <a:gd name="T5" fmla="*/ 2147483647 h 50"/>
              <a:gd name="T6" fmla="*/ 2147483647 w 70"/>
              <a:gd name="T7" fmla="*/ 2147483647 h 50"/>
              <a:gd name="T8" fmla="*/ 2147483647 w 70"/>
              <a:gd name="T9" fmla="*/ 2147483647 h 50"/>
              <a:gd name="T10" fmla="*/ 0 w 70"/>
              <a:gd name="T11" fmla="*/ 2147483647 h 50"/>
              <a:gd name="T12" fmla="*/ 2147483647 w 70"/>
              <a:gd name="T13" fmla="*/ 0 h 50"/>
              <a:gd name="T14" fmla="*/ 2147483647 w 70"/>
              <a:gd name="T15" fmla="*/ 2147483647 h 50"/>
              <a:gd name="T16" fmla="*/ 2147483647 w 70"/>
              <a:gd name="T17" fmla="*/ 2147483647 h 50"/>
              <a:gd name="T18" fmla="*/ 2147483647 w 70"/>
              <a:gd name="T19" fmla="*/ 2147483647 h 50"/>
              <a:gd name="T20" fmla="*/ 2147483647 w 70"/>
              <a:gd name="T21" fmla="*/ 2147483647 h 5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0"/>
              <a:gd name="T34" fmla="*/ 0 h 50"/>
              <a:gd name="T35" fmla="*/ 70 w 70"/>
              <a:gd name="T36" fmla="*/ 50 h 5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0" h="50">
                <a:moveTo>
                  <a:pt x="70" y="50"/>
                </a:moveTo>
                <a:lnTo>
                  <a:pt x="52" y="50"/>
                </a:lnTo>
                <a:lnTo>
                  <a:pt x="52" y="48"/>
                </a:lnTo>
                <a:lnTo>
                  <a:pt x="52" y="47"/>
                </a:lnTo>
                <a:lnTo>
                  <a:pt x="55" y="46"/>
                </a:lnTo>
                <a:lnTo>
                  <a:pt x="0" y="8"/>
                </a:lnTo>
                <a:lnTo>
                  <a:pt x="6" y="0"/>
                </a:lnTo>
                <a:lnTo>
                  <a:pt x="61" y="39"/>
                </a:lnTo>
                <a:lnTo>
                  <a:pt x="61" y="35"/>
                </a:lnTo>
                <a:lnTo>
                  <a:pt x="63" y="35"/>
                </a:lnTo>
                <a:lnTo>
                  <a:pt x="70" y="50"/>
                </a:lnTo>
                <a:close/>
              </a:path>
            </a:pathLst>
          </a:custGeom>
          <a:solidFill>
            <a:srgbClr val="DEE0E5"/>
          </a:solidFill>
          <a:ln w="0">
            <a:solidFill>
              <a:srgbClr val="24282B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415" name="Freeform 2922"/>
          <p:cNvSpPr>
            <a:spLocks/>
          </p:cNvSpPr>
          <p:nvPr/>
        </p:nvSpPr>
        <p:spPr bwMode="auto">
          <a:xfrm>
            <a:off x="6329363" y="4798690"/>
            <a:ext cx="638175" cy="504825"/>
          </a:xfrm>
          <a:custGeom>
            <a:avLst/>
            <a:gdLst>
              <a:gd name="T0" fmla="*/ 0 w 67"/>
              <a:gd name="T1" fmla="*/ 0 h 53"/>
              <a:gd name="T2" fmla="*/ 2147483647 w 67"/>
              <a:gd name="T3" fmla="*/ 0 h 53"/>
              <a:gd name="T4" fmla="*/ 2147483647 w 67"/>
              <a:gd name="T5" fmla="*/ 2147483647 h 53"/>
              <a:gd name="T6" fmla="*/ 2147483647 w 67"/>
              <a:gd name="T7" fmla="*/ 2147483647 h 53"/>
              <a:gd name="T8" fmla="*/ 2147483647 w 67"/>
              <a:gd name="T9" fmla="*/ 2147483647 h 53"/>
              <a:gd name="T10" fmla="*/ 2147483647 w 67"/>
              <a:gd name="T11" fmla="*/ 2147483647 h 53"/>
              <a:gd name="T12" fmla="*/ 2147483647 w 67"/>
              <a:gd name="T13" fmla="*/ 2147483647 h 53"/>
              <a:gd name="T14" fmla="*/ 2147483647 w 67"/>
              <a:gd name="T15" fmla="*/ 2147483647 h 53"/>
              <a:gd name="T16" fmla="*/ 2147483647 w 67"/>
              <a:gd name="T17" fmla="*/ 2147483647 h 53"/>
              <a:gd name="T18" fmla="*/ 2147483647 w 67"/>
              <a:gd name="T19" fmla="*/ 2147483647 h 53"/>
              <a:gd name="T20" fmla="*/ 0 w 67"/>
              <a:gd name="T21" fmla="*/ 0 h 5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7"/>
              <a:gd name="T34" fmla="*/ 0 h 53"/>
              <a:gd name="T35" fmla="*/ 67 w 67"/>
              <a:gd name="T36" fmla="*/ 53 h 5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7" h="53">
                <a:moveTo>
                  <a:pt x="0" y="0"/>
                </a:moveTo>
                <a:lnTo>
                  <a:pt x="17" y="0"/>
                </a:lnTo>
                <a:lnTo>
                  <a:pt x="18" y="3"/>
                </a:lnTo>
                <a:lnTo>
                  <a:pt x="18" y="4"/>
                </a:lnTo>
                <a:lnTo>
                  <a:pt x="14" y="4"/>
                </a:lnTo>
                <a:lnTo>
                  <a:pt x="67" y="46"/>
                </a:lnTo>
                <a:lnTo>
                  <a:pt x="60" y="53"/>
                </a:lnTo>
                <a:lnTo>
                  <a:pt x="7" y="11"/>
                </a:lnTo>
                <a:lnTo>
                  <a:pt x="8" y="15"/>
                </a:lnTo>
                <a:lnTo>
                  <a:pt x="6" y="15"/>
                </a:lnTo>
                <a:lnTo>
                  <a:pt x="0" y="0"/>
                </a:lnTo>
                <a:close/>
              </a:path>
            </a:pathLst>
          </a:custGeom>
          <a:solidFill>
            <a:srgbClr val="DEE0E5"/>
          </a:solidFill>
          <a:ln w="0">
            <a:solidFill>
              <a:srgbClr val="24282B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416" name="Rectangle 2923"/>
          <p:cNvSpPr>
            <a:spLocks noChangeArrowheads="1"/>
          </p:cNvSpPr>
          <p:nvPr/>
        </p:nvSpPr>
        <p:spPr bwMode="auto">
          <a:xfrm>
            <a:off x="3833813" y="2103115"/>
            <a:ext cx="154781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Between Plow tracks</a:t>
            </a:r>
            <a:endParaRPr lang="en-US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52417" name="Rectangle 2924"/>
          <p:cNvSpPr>
            <a:spLocks noChangeArrowheads="1"/>
          </p:cNvSpPr>
          <p:nvPr/>
        </p:nvSpPr>
        <p:spPr bwMode="auto">
          <a:xfrm>
            <a:off x="7729538" y="4070028"/>
            <a:ext cx="76993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Plow track</a:t>
            </a:r>
            <a:endParaRPr lang="en-US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52418" name="Rectangle 2925"/>
          <p:cNvSpPr>
            <a:spLocks noChangeArrowheads="1"/>
          </p:cNvSpPr>
          <p:nvPr/>
        </p:nvSpPr>
        <p:spPr bwMode="auto">
          <a:xfrm>
            <a:off x="4195763" y="3360415"/>
            <a:ext cx="920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0</a:t>
            </a:r>
            <a:endParaRPr lang="en-US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52419" name="Rectangle 2926"/>
          <p:cNvSpPr>
            <a:spLocks noChangeArrowheads="1"/>
          </p:cNvSpPr>
          <p:nvPr/>
        </p:nvSpPr>
        <p:spPr bwMode="auto">
          <a:xfrm>
            <a:off x="7596188" y="5270178"/>
            <a:ext cx="9207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0</a:t>
            </a:r>
            <a:endParaRPr lang="en-US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52420" name="Rectangle 2927"/>
          <p:cNvSpPr>
            <a:spLocks noChangeArrowheads="1"/>
          </p:cNvSpPr>
          <p:nvPr/>
        </p:nvSpPr>
        <p:spPr bwMode="auto">
          <a:xfrm>
            <a:off x="4548188" y="3360415"/>
            <a:ext cx="920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0</a:t>
            </a:r>
            <a:endParaRPr lang="en-US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52421" name="Rectangle 2928"/>
          <p:cNvSpPr>
            <a:spLocks noChangeArrowheads="1"/>
          </p:cNvSpPr>
          <p:nvPr/>
        </p:nvSpPr>
        <p:spPr bwMode="auto">
          <a:xfrm>
            <a:off x="7939088" y="5270178"/>
            <a:ext cx="9207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0</a:t>
            </a:r>
            <a:endParaRPr lang="en-US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52422" name="Rectangle 2929"/>
          <p:cNvSpPr>
            <a:spLocks noChangeArrowheads="1"/>
          </p:cNvSpPr>
          <p:nvPr/>
        </p:nvSpPr>
        <p:spPr bwMode="auto">
          <a:xfrm>
            <a:off x="4833938" y="3360415"/>
            <a:ext cx="230187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0,5</a:t>
            </a:r>
            <a:endParaRPr lang="en-US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52423" name="Rectangle 2930"/>
          <p:cNvSpPr>
            <a:spLocks noChangeArrowheads="1"/>
          </p:cNvSpPr>
          <p:nvPr/>
        </p:nvSpPr>
        <p:spPr bwMode="auto">
          <a:xfrm>
            <a:off x="8224838" y="5270178"/>
            <a:ext cx="23018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0,5</a:t>
            </a:r>
            <a:endParaRPr lang="en-US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52424" name="Rectangle 2931"/>
          <p:cNvSpPr>
            <a:spLocks noChangeArrowheads="1"/>
          </p:cNvSpPr>
          <p:nvPr/>
        </p:nvSpPr>
        <p:spPr bwMode="auto">
          <a:xfrm>
            <a:off x="5233988" y="3360415"/>
            <a:ext cx="920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3</a:t>
            </a:r>
            <a:endParaRPr lang="en-US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52425" name="Rectangle 2932"/>
          <p:cNvSpPr>
            <a:spLocks noChangeArrowheads="1"/>
          </p:cNvSpPr>
          <p:nvPr/>
        </p:nvSpPr>
        <p:spPr bwMode="auto">
          <a:xfrm>
            <a:off x="8634413" y="5270178"/>
            <a:ext cx="9207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3</a:t>
            </a:r>
            <a:endParaRPr lang="en-US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52426" name="Rectangle 2933"/>
          <p:cNvSpPr>
            <a:spLocks noChangeArrowheads="1"/>
          </p:cNvSpPr>
          <p:nvPr/>
        </p:nvSpPr>
        <p:spPr bwMode="auto">
          <a:xfrm rot="16200000">
            <a:off x="3387725" y="2895278"/>
            <a:ext cx="11906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D</a:t>
            </a:r>
            <a:endParaRPr lang="en-US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52427" name="Rectangle 2934"/>
          <p:cNvSpPr>
            <a:spLocks noChangeArrowheads="1"/>
          </p:cNvSpPr>
          <p:nvPr/>
        </p:nvSpPr>
        <p:spPr bwMode="auto">
          <a:xfrm rot="16200000">
            <a:off x="3429000" y="2822253"/>
            <a:ext cx="3651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i</a:t>
            </a:r>
            <a:endParaRPr lang="en-US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52428" name="Rectangle 2935"/>
          <p:cNvSpPr>
            <a:spLocks noChangeArrowheads="1"/>
          </p:cNvSpPr>
          <p:nvPr/>
        </p:nvSpPr>
        <p:spPr bwMode="auto">
          <a:xfrm rot="16200000">
            <a:off x="3405982" y="2770659"/>
            <a:ext cx="825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c</a:t>
            </a:r>
            <a:endParaRPr lang="en-US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52429" name="Rectangle 2936"/>
          <p:cNvSpPr>
            <a:spLocks noChangeArrowheads="1"/>
          </p:cNvSpPr>
          <p:nvPr/>
        </p:nvSpPr>
        <p:spPr bwMode="auto">
          <a:xfrm rot="16200000">
            <a:off x="3401219" y="2678584"/>
            <a:ext cx="9207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h</a:t>
            </a:r>
            <a:endParaRPr lang="en-US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52430" name="Rectangle 2937"/>
          <p:cNvSpPr>
            <a:spLocks noChangeArrowheads="1"/>
          </p:cNvSpPr>
          <p:nvPr/>
        </p:nvSpPr>
        <p:spPr bwMode="auto">
          <a:xfrm rot="16200000">
            <a:off x="3424238" y="2615878"/>
            <a:ext cx="4603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t</a:t>
            </a:r>
            <a:endParaRPr lang="en-US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52431" name="Rectangle 2939"/>
          <p:cNvSpPr>
            <a:spLocks noChangeArrowheads="1"/>
          </p:cNvSpPr>
          <p:nvPr/>
        </p:nvSpPr>
        <p:spPr bwMode="auto">
          <a:xfrm rot="16200000">
            <a:off x="3401219" y="2545234"/>
            <a:ext cx="9207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e</a:t>
            </a:r>
            <a:endParaRPr lang="en-US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52432" name="Rectangle 2940"/>
          <p:cNvSpPr>
            <a:spLocks noChangeArrowheads="1"/>
          </p:cNvSpPr>
          <p:nvPr/>
        </p:nvSpPr>
        <p:spPr bwMode="auto">
          <a:xfrm rot="16200000">
            <a:off x="3600450" y="3250878"/>
            <a:ext cx="5556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(</a:t>
            </a:r>
            <a:endParaRPr lang="en-US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52433" name="Rectangle 2941"/>
          <p:cNvSpPr>
            <a:spLocks noChangeArrowheads="1"/>
          </p:cNvSpPr>
          <p:nvPr/>
        </p:nvSpPr>
        <p:spPr bwMode="auto">
          <a:xfrm rot="16200000">
            <a:off x="3605213" y="3198490"/>
            <a:ext cx="4603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I</a:t>
            </a:r>
            <a:endParaRPr lang="en-US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52434" name="Rectangle 2942"/>
          <p:cNvSpPr>
            <a:spLocks noChangeArrowheads="1"/>
          </p:cNvSpPr>
          <p:nvPr/>
        </p:nvSpPr>
        <p:spPr bwMode="auto">
          <a:xfrm rot="16200000">
            <a:off x="3582194" y="3137372"/>
            <a:ext cx="9207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n</a:t>
            </a:r>
            <a:endParaRPr lang="en-US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52435" name="Rectangle 2943"/>
          <p:cNvSpPr>
            <a:spLocks noChangeArrowheads="1"/>
          </p:cNvSpPr>
          <p:nvPr/>
        </p:nvSpPr>
        <p:spPr bwMode="auto">
          <a:xfrm rot="16200000">
            <a:off x="3582194" y="3042122"/>
            <a:ext cx="9207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d</a:t>
            </a:r>
            <a:endParaRPr lang="en-US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52436" name="Rectangle 2944"/>
          <p:cNvSpPr>
            <a:spLocks noChangeArrowheads="1"/>
          </p:cNvSpPr>
          <p:nvPr/>
        </p:nvSpPr>
        <p:spPr bwMode="auto">
          <a:xfrm rot="16200000">
            <a:off x="3605213" y="2979415"/>
            <a:ext cx="4603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.</a:t>
            </a:r>
            <a:endParaRPr lang="en-US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52437" name="Rectangle 2945"/>
          <p:cNvSpPr>
            <a:spLocks noChangeArrowheads="1"/>
          </p:cNvSpPr>
          <p:nvPr/>
        </p:nvSpPr>
        <p:spPr bwMode="auto">
          <a:xfrm rot="16200000">
            <a:off x="3605213" y="2931790"/>
            <a:ext cx="4603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/</a:t>
            </a:r>
            <a:endParaRPr lang="en-US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52438" name="Rectangle 2946"/>
          <p:cNvSpPr>
            <a:spLocks noChangeArrowheads="1"/>
          </p:cNvSpPr>
          <p:nvPr/>
        </p:nvSpPr>
        <p:spPr bwMode="auto">
          <a:xfrm rot="16200000">
            <a:off x="3582194" y="2870672"/>
            <a:ext cx="9207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1</a:t>
            </a:r>
            <a:endParaRPr lang="en-US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52439" name="Rectangle 2947"/>
          <p:cNvSpPr>
            <a:spLocks noChangeArrowheads="1"/>
          </p:cNvSpPr>
          <p:nvPr/>
        </p:nvSpPr>
        <p:spPr bwMode="auto">
          <a:xfrm rot="16200000">
            <a:off x="3582194" y="2775422"/>
            <a:ext cx="9207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0</a:t>
            </a:r>
            <a:endParaRPr lang="en-US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52440" name="Rectangle 2948"/>
          <p:cNvSpPr>
            <a:spLocks noChangeArrowheads="1"/>
          </p:cNvSpPr>
          <p:nvPr/>
        </p:nvSpPr>
        <p:spPr bwMode="auto">
          <a:xfrm rot="16200000">
            <a:off x="3605213" y="2711128"/>
            <a:ext cx="4603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.</a:t>
            </a:r>
            <a:endParaRPr lang="en-US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52441" name="Rectangle 2949"/>
          <p:cNvSpPr>
            <a:spLocks noChangeArrowheads="1"/>
          </p:cNvSpPr>
          <p:nvPr/>
        </p:nvSpPr>
        <p:spPr bwMode="auto">
          <a:xfrm rot="16200000">
            <a:off x="3582194" y="2650009"/>
            <a:ext cx="9207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0</a:t>
            </a:r>
            <a:endParaRPr lang="en-US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52442" name="Rectangle 2950"/>
          <p:cNvSpPr>
            <a:spLocks noChangeArrowheads="1"/>
          </p:cNvSpPr>
          <p:nvPr/>
        </p:nvSpPr>
        <p:spPr bwMode="auto">
          <a:xfrm rot="16200000">
            <a:off x="3582194" y="2554759"/>
            <a:ext cx="9207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0</a:t>
            </a:r>
            <a:endParaRPr lang="en-US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52443" name="Rectangle 2951"/>
          <p:cNvSpPr>
            <a:spLocks noChangeArrowheads="1"/>
          </p:cNvSpPr>
          <p:nvPr/>
        </p:nvSpPr>
        <p:spPr bwMode="auto">
          <a:xfrm rot="16200000">
            <a:off x="3582194" y="2469034"/>
            <a:ext cx="9207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0</a:t>
            </a:r>
            <a:endParaRPr lang="en-US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52444" name="Rectangle 2952"/>
          <p:cNvSpPr>
            <a:spLocks noChangeArrowheads="1"/>
          </p:cNvSpPr>
          <p:nvPr/>
        </p:nvSpPr>
        <p:spPr bwMode="auto">
          <a:xfrm rot="16200000">
            <a:off x="3559176" y="2360290"/>
            <a:ext cx="13811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m</a:t>
            </a:r>
            <a:endParaRPr lang="en-US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52445" name="Rectangle 2953"/>
          <p:cNvSpPr>
            <a:spLocks noChangeArrowheads="1"/>
          </p:cNvSpPr>
          <p:nvPr/>
        </p:nvSpPr>
        <p:spPr bwMode="auto">
          <a:xfrm rot="16200000">
            <a:off x="3600451" y="2268215"/>
            <a:ext cx="555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²</a:t>
            </a:r>
            <a:endParaRPr lang="en-US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52446" name="Rectangle 2954"/>
          <p:cNvSpPr>
            <a:spLocks noChangeArrowheads="1"/>
          </p:cNvSpPr>
          <p:nvPr/>
        </p:nvSpPr>
        <p:spPr bwMode="auto">
          <a:xfrm rot="16200000">
            <a:off x="3600451" y="2211065"/>
            <a:ext cx="555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)</a:t>
            </a:r>
            <a:endParaRPr lang="en-US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52447" name="Rectangle 2955"/>
          <p:cNvSpPr>
            <a:spLocks noChangeArrowheads="1"/>
          </p:cNvSpPr>
          <p:nvPr/>
        </p:nvSpPr>
        <p:spPr bwMode="auto">
          <a:xfrm>
            <a:off x="3868738" y="3484240"/>
            <a:ext cx="17018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300">
                <a:solidFill>
                  <a:srgbClr val="000000"/>
                </a:solidFill>
              </a:rPr>
              <a:t>years after disturbance</a:t>
            </a:r>
            <a:endParaRPr lang="en-US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52448" name="Rectangle 2956"/>
          <p:cNvSpPr>
            <a:spLocks noChangeArrowheads="1"/>
          </p:cNvSpPr>
          <p:nvPr/>
        </p:nvSpPr>
        <p:spPr bwMode="auto">
          <a:xfrm>
            <a:off x="7885113" y="5487665"/>
            <a:ext cx="865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300">
                <a:solidFill>
                  <a:srgbClr val="000000"/>
                </a:solidFill>
              </a:rPr>
              <a:t>Years after </a:t>
            </a:r>
          </a:p>
          <a:p>
            <a:pPr algn="ctr"/>
            <a:r>
              <a:rPr lang="en-US" sz="1300">
                <a:solidFill>
                  <a:srgbClr val="000000"/>
                </a:solidFill>
              </a:rPr>
              <a:t>disturbance</a:t>
            </a:r>
            <a:endParaRPr lang="en-US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426" name="Rectangle 2957"/>
          <p:cNvSpPr>
            <a:spLocks noChangeArrowheads="1"/>
          </p:cNvSpPr>
          <p:nvPr/>
        </p:nvSpPr>
        <p:spPr bwMode="auto">
          <a:xfrm>
            <a:off x="4824413" y="3141340"/>
            <a:ext cx="200025" cy="209550"/>
          </a:xfrm>
          <a:prstGeom prst="rect">
            <a:avLst/>
          </a:prstGeom>
          <a:solidFill>
            <a:srgbClr val="EB3D00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427" name="Rectangle 2958"/>
          <p:cNvSpPr>
            <a:spLocks noChangeArrowheads="1"/>
          </p:cNvSpPr>
          <p:nvPr/>
        </p:nvSpPr>
        <p:spPr bwMode="auto">
          <a:xfrm>
            <a:off x="5157788" y="2465065"/>
            <a:ext cx="209550" cy="885825"/>
          </a:xfrm>
          <a:prstGeom prst="rect">
            <a:avLst/>
          </a:prstGeom>
          <a:solidFill>
            <a:srgbClr val="EB3D00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428" name="Rectangle 2959"/>
          <p:cNvSpPr>
            <a:spLocks noChangeArrowheads="1"/>
          </p:cNvSpPr>
          <p:nvPr/>
        </p:nvSpPr>
        <p:spPr bwMode="auto">
          <a:xfrm>
            <a:off x="8562975" y="5076503"/>
            <a:ext cx="200025" cy="152400"/>
          </a:xfrm>
          <a:prstGeom prst="rect">
            <a:avLst/>
          </a:prstGeom>
          <a:solidFill>
            <a:srgbClr val="EB3D00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52452" name="Picture 2961" descr="TRAC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23850" y="4404990"/>
            <a:ext cx="1185863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453" name="Picture 2962" descr="OFOS22_Track1_0y_1200d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404990"/>
            <a:ext cx="1184275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1" name="Picture 2963" descr="Track_0,5y_1200dp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903538" y="4404990"/>
            <a:ext cx="1236662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455" name="Picture 2964" descr="Megafau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900113" y="2355105"/>
            <a:ext cx="143192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456" name="Line 2966"/>
          <p:cNvSpPr>
            <a:spLocks noChangeShapeType="1"/>
          </p:cNvSpPr>
          <p:nvPr/>
        </p:nvSpPr>
        <p:spPr bwMode="auto">
          <a:xfrm>
            <a:off x="4410075" y="2463478"/>
            <a:ext cx="0" cy="8890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57" name="Line 2967"/>
          <p:cNvSpPr>
            <a:spLocks noChangeShapeType="1"/>
          </p:cNvSpPr>
          <p:nvPr/>
        </p:nvSpPr>
        <p:spPr bwMode="auto">
          <a:xfrm flipH="1">
            <a:off x="7799388" y="4331965"/>
            <a:ext cx="1587" cy="900113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58" name="Text Box 2969"/>
          <p:cNvSpPr txBox="1">
            <a:spLocks noChangeArrowheads="1"/>
          </p:cNvSpPr>
          <p:nvPr/>
        </p:nvSpPr>
        <p:spPr bwMode="auto">
          <a:xfrm>
            <a:off x="6143625" y="2103115"/>
            <a:ext cx="145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2000">
                <a:solidFill>
                  <a:srgbClr val="000000"/>
                </a:solidFill>
              </a:rPr>
              <a:t>Megafauna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52459" name="Text Box 2970"/>
          <p:cNvSpPr txBox="1">
            <a:spLocks noChangeArrowheads="1"/>
          </p:cNvSpPr>
          <p:nvPr/>
        </p:nvSpPr>
        <p:spPr bwMode="auto">
          <a:xfrm>
            <a:off x="4427538" y="5674990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000">
                <a:solidFill>
                  <a:srgbClr val="000000"/>
                </a:solidFill>
              </a:rPr>
              <a:t>(Bluhm 2001)</a:t>
            </a:r>
            <a:endParaRPr lang="en-US" sz="1000">
              <a:solidFill>
                <a:srgbClr val="000000"/>
              </a:solidFill>
            </a:endParaRPr>
          </a:p>
        </p:txBody>
      </p:sp>
      <p:sp>
        <p:nvSpPr>
          <p:cNvPr id="52460" name="TextBox 436"/>
          <p:cNvSpPr txBox="1">
            <a:spLocks noChangeArrowheads="1"/>
          </p:cNvSpPr>
          <p:nvPr/>
        </p:nvSpPr>
        <p:spPr bwMode="auto">
          <a:xfrm>
            <a:off x="152400" y="6033343"/>
            <a:ext cx="8991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 dirty="0" err="1">
                <a:solidFill>
                  <a:srgbClr val="000000"/>
                </a:solidFill>
              </a:rPr>
              <a:t>Trotz</a:t>
            </a:r>
            <a:r>
              <a:rPr lang="en-US" sz="2000" b="0" dirty="0">
                <a:solidFill>
                  <a:srgbClr val="000000"/>
                </a:solidFill>
              </a:rPr>
              <a:t> </a:t>
            </a:r>
            <a:r>
              <a:rPr lang="en-US" sz="2000" b="0" dirty="0" err="1">
                <a:solidFill>
                  <a:srgbClr val="000000"/>
                </a:solidFill>
              </a:rPr>
              <a:t>sichtbarer</a:t>
            </a:r>
            <a:r>
              <a:rPr lang="en-US" sz="2000" b="0" dirty="0">
                <a:solidFill>
                  <a:srgbClr val="000000"/>
                </a:solidFill>
              </a:rPr>
              <a:t> </a:t>
            </a:r>
            <a:r>
              <a:rPr lang="en-US" sz="2000" b="0" dirty="0" err="1">
                <a:solidFill>
                  <a:srgbClr val="000000"/>
                </a:solidFill>
              </a:rPr>
              <a:t>Erholung</a:t>
            </a:r>
            <a:r>
              <a:rPr lang="en-US" sz="2000" b="0" dirty="0" smtClean="0">
                <a:solidFill>
                  <a:srgbClr val="000000"/>
                </a:solidFill>
              </a:rPr>
              <a:t> </a:t>
            </a:r>
            <a:r>
              <a:rPr lang="en-US" sz="2000" b="0" dirty="0" err="1" smtClean="0">
                <a:solidFill>
                  <a:srgbClr val="000000"/>
                </a:solidFill>
              </a:rPr>
              <a:t>Folgen</a:t>
            </a:r>
            <a:r>
              <a:rPr lang="en-US" sz="2000" b="0" dirty="0" smtClean="0">
                <a:solidFill>
                  <a:srgbClr val="000000"/>
                </a:solidFill>
              </a:rPr>
              <a:t> </a:t>
            </a:r>
            <a:r>
              <a:rPr lang="en-US" sz="2000" b="0" dirty="0">
                <a:solidFill>
                  <a:srgbClr val="000000"/>
                </a:solidFill>
              </a:rPr>
              <a:t>des </a:t>
            </a:r>
            <a:r>
              <a:rPr lang="en-US" sz="2000" b="0" dirty="0" err="1">
                <a:solidFill>
                  <a:srgbClr val="000000"/>
                </a:solidFill>
              </a:rPr>
              <a:t>Eingriffes</a:t>
            </a:r>
            <a:r>
              <a:rPr lang="en-US" sz="2000" b="0" dirty="0">
                <a:solidFill>
                  <a:srgbClr val="000000"/>
                </a:solidFill>
              </a:rPr>
              <a:t> </a:t>
            </a:r>
            <a:r>
              <a:rPr lang="en-US" sz="2000" b="0" dirty="0" err="1">
                <a:solidFill>
                  <a:srgbClr val="000000"/>
                </a:solidFill>
              </a:rPr>
              <a:t>nach</a:t>
            </a:r>
            <a:r>
              <a:rPr lang="en-US" sz="2000" b="0" dirty="0">
                <a:solidFill>
                  <a:srgbClr val="000000"/>
                </a:solidFill>
              </a:rPr>
              <a:t> </a:t>
            </a:r>
            <a:r>
              <a:rPr lang="en-US" sz="2000" b="0" dirty="0" err="1">
                <a:solidFill>
                  <a:srgbClr val="000000"/>
                </a:solidFill>
              </a:rPr>
              <a:t>mehreren</a:t>
            </a:r>
            <a:r>
              <a:rPr lang="en-US" sz="2000" b="0" dirty="0">
                <a:solidFill>
                  <a:srgbClr val="000000"/>
                </a:solidFill>
              </a:rPr>
              <a:t> </a:t>
            </a:r>
            <a:r>
              <a:rPr lang="en-US" sz="2000" b="0" dirty="0" err="1">
                <a:solidFill>
                  <a:srgbClr val="000000"/>
                </a:solidFill>
              </a:rPr>
              <a:t>Jahren</a:t>
            </a:r>
            <a:r>
              <a:rPr lang="en-US" sz="2000" b="0" dirty="0">
                <a:solidFill>
                  <a:srgbClr val="000000"/>
                </a:solidFill>
              </a:rPr>
              <a:t> </a:t>
            </a:r>
            <a:r>
              <a:rPr lang="en-US" sz="2000" b="0" dirty="0" err="1">
                <a:solidFill>
                  <a:srgbClr val="000000"/>
                </a:solidFill>
              </a:rPr>
              <a:t>noch</a:t>
            </a:r>
            <a:r>
              <a:rPr lang="en-US" sz="2000" b="0" dirty="0">
                <a:solidFill>
                  <a:srgbClr val="000000"/>
                </a:solidFill>
              </a:rPr>
              <a:t> </a:t>
            </a:r>
            <a:r>
              <a:rPr lang="en-US" sz="2000" b="0" dirty="0" err="1">
                <a:solidFill>
                  <a:srgbClr val="000000"/>
                </a:solidFill>
              </a:rPr>
              <a:t>deutlich</a:t>
            </a:r>
            <a:r>
              <a:rPr lang="en-US" sz="2000" b="0" dirty="0">
                <a:solidFill>
                  <a:srgbClr val="000000"/>
                </a:solidFill>
              </a:rPr>
              <a:t> </a:t>
            </a:r>
            <a:r>
              <a:rPr lang="en-US" sz="2000" b="0" dirty="0" err="1" smtClean="0">
                <a:solidFill>
                  <a:srgbClr val="000000"/>
                </a:solidFill>
              </a:rPr>
              <a:t>erkennbar</a:t>
            </a:r>
            <a:r>
              <a:rPr lang="en-US" sz="2000" b="0" dirty="0">
                <a:solidFill>
                  <a:srgbClr val="000000"/>
                </a:solidFill>
              </a:rPr>
              <a:t>!</a:t>
            </a:r>
            <a:r>
              <a:rPr lang="en-US" sz="2000" b="0" dirty="0" smtClean="0">
                <a:solidFill>
                  <a:srgbClr val="000000"/>
                </a:solidFill>
              </a:rPr>
              <a:t> </a:t>
            </a:r>
            <a:endParaRPr lang="en-US" sz="2000" b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" grpId="0" animBg="1"/>
      <p:bldP spid="426" grpId="0" animBg="1"/>
      <p:bldP spid="427" grpId="0" animBg="1"/>
      <p:bldP spid="4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3"/>
          <p:cNvSpPr>
            <a:spLocks noChangeArrowheads="1"/>
          </p:cNvSpPr>
          <p:nvPr/>
        </p:nvSpPr>
        <p:spPr bwMode="auto">
          <a:xfrm>
            <a:off x="228600" y="44450"/>
            <a:ext cx="8305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0090"/>
                </a:solidFill>
                <a:latin typeface="Arial"/>
                <a:cs typeface="Arial"/>
              </a:rPr>
              <a:t>Potentielle</a:t>
            </a:r>
            <a:r>
              <a:rPr lang="en-US" sz="32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3200" dirty="0" err="1" smtClean="0">
                <a:solidFill>
                  <a:srgbClr val="000090"/>
                </a:solidFill>
                <a:latin typeface="Arial"/>
                <a:cs typeface="Arial"/>
              </a:rPr>
              <a:t>Umweltfolgen</a:t>
            </a:r>
            <a:r>
              <a:rPr lang="en-US" sz="32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3200" dirty="0" err="1" smtClean="0">
                <a:solidFill>
                  <a:srgbClr val="000090"/>
                </a:solidFill>
                <a:latin typeface="Arial"/>
                <a:cs typeface="Arial"/>
              </a:rPr>
              <a:t>beim</a:t>
            </a:r>
            <a:r>
              <a:rPr lang="en-US" sz="32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3200" dirty="0" err="1" smtClean="0">
                <a:solidFill>
                  <a:srgbClr val="000090"/>
                </a:solidFill>
                <a:latin typeface="Arial"/>
                <a:cs typeface="Arial"/>
              </a:rPr>
              <a:t>Abbau</a:t>
            </a:r>
            <a:r>
              <a:rPr lang="en-US" sz="3200" dirty="0" smtClean="0">
                <a:solidFill>
                  <a:srgbClr val="000090"/>
                </a:solidFill>
                <a:latin typeface="Arial"/>
                <a:cs typeface="Arial"/>
              </a:rPr>
              <a:t> von </a:t>
            </a:r>
            <a:r>
              <a:rPr lang="en-US" sz="3200" dirty="0" err="1" smtClean="0">
                <a:solidFill>
                  <a:srgbClr val="000090"/>
                </a:solidFill>
                <a:latin typeface="Arial"/>
                <a:cs typeface="Arial"/>
              </a:rPr>
              <a:t>Manganknollen</a:t>
            </a:r>
            <a:endParaRPr lang="en-US" sz="32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53251" name="Text Box 24"/>
          <p:cNvSpPr txBox="1">
            <a:spLocks noChangeArrowheads="1"/>
          </p:cNvSpPr>
          <p:nvPr/>
        </p:nvSpPr>
        <p:spPr bwMode="auto">
          <a:xfrm>
            <a:off x="7508875" y="5373688"/>
            <a:ext cx="15271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000">
                <a:solidFill>
                  <a:srgbClr val="FFFFFF"/>
                </a:solidFill>
              </a:rPr>
              <a:t>(Borowski &amp; Thiel 1998)</a:t>
            </a:r>
            <a:endParaRPr lang="en-US" sz="1000">
              <a:solidFill>
                <a:srgbClr val="FFFFFF"/>
              </a:solidFill>
            </a:endParaRPr>
          </a:p>
        </p:txBody>
      </p:sp>
      <p:grpSp>
        <p:nvGrpSpPr>
          <p:cNvPr id="53252" name="Group 41"/>
          <p:cNvGrpSpPr>
            <a:grpSpLocks/>
          </p:cNvGrpSpPr>
          <p:nvPr/>
        </p:nvGrpSpPr>
        <p:grpSpPr bwMode="auto">
          <a:xfrm>
            <a:off x="0" y="1300698"/>
            <a:ext cx="7380288" cy="5152491"/>
            <a:chOff x="4953000" y="1470591"/>
            <a:chExt cx="6765285" cy="5153401"/>
          </a:xfrm>
        </p:grpSpPr>
        <p:grpSp>
          <p:nvGrpSpPr>
            <p:cNvPr id="53254" name="Group 84"/>
            <p:cNvGrpSpPr>
              <a:grpSpLocks/>
            </p:cNvGrpSpPr>
            <p:nvPr/>
          </p:nvGrpSpPr>
          <p:grpSpPr bwMode="auto">
            <a:xfrm>
              <a:off x="5268912" y="3727450"/>
              <a:ext cx="1771650" cy="1584325"/>
              <a:chOff x="1655" y="1480"/>
              <a:chExt cx="1116" cy="998"/>
            </a:xfrm>
          </p:grpSpPr>
          <p:sp>
            <p:nvSpPr>
              <p:cNvPr id="53299" name="Rectangle 3"/>
              <p:cNvSpPr>
                <a:spLocks noChangeArrowheads="1"/>
              </p:cNvSpPr>
              <p:nvPr/>
            </p:nvSpPr>
            <p:spPr bwMode="auto">
              <a:xfrm>
                <a:off x="1655" y="1480"/>
                <a:ext cx="1116" cy="99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300" name="Oval 4"/>
              <p:cNvSpPr>
                <a:spLocks noChangeArrowheads="1"/>
              </p:cNvSpPr>
              <p:nvPr/>
            </p:nvSpPr>
            <p:spPr bwMode="auto">
              <a:xfrm>
                <a:off x="1783" y="1573"/>
                <a:ext cx="64" cy="6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301" name="Oval 5"/>
              <p:cNvSpPr>
                <a:spLocks noChangeArrowheads="1"/>
              </p:cNvSpPr>
              <p:nvPr/>
            </p:nvSpPr>
            <p:spPr bwMode="auto">
              <a:xfrm>
                <a:off x="2261" y="2353"/>
                <a:ext cx="64" cy="6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302" name="Oval 6"/>
              <p:cNvSpPr>
                <a:spLocks noChangeArrowheads="1"/>
              </p:cNvSpPr>
              <p:nvPr/>
            </p:nvSpPr>
            <p:spPr bwMode="auto">
              <a:xfrm>
                <a:off x="2006" y="1823"/>
                <a:ext cx="64" cy="6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303" name="Oval 7"/>
              <p:cNvSpPr>
                <a:spLocks noChangeArrowheads="1"/>
              </p:cNvSpPr>
              <p:nvPr/>
            </p:nvSpPr>
            <p:spPr bwMode="auto">
              <a:xfrm>
                <a:off x="2197" y="1791"/>
                <a:ext cx="64" cy="6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304" name="Oval 8"/>
              <p:cNvSpPr>
                <a:spLocks noChangeArrowheads="1"/>
              </p:cNvSpPr>
              <p:nvPr/>
            </p:nvSpPr>
            <p:spPr bwMode="auto">
              <a:xfrm>
                <a:off x="2580" y="1760"/>
                <a:ext cx="64" cy="6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305" name="Oval 9"/>
              <p:cNvSpPr>
                <a:spLocks noChangeArrowheads="1"/>
              </p:cNvSpPr>
              <p:nvPr/>
            </p:nvSpPr>
            <p:spPr bwMode="auto">
              <a:xfrm>
                <a:off x="1719" y="1947"/>
                <a:ext cx="64" cy="6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306" name="Oval 10"/>
              <p:cNvSpPr>
                <a:spLocks noChangeArrowheads="1"/>
              </p:cNvSpPr>
              <p:nvPr/>
            </p:nvSpPr>
            <p:spPr bwMode="auto">
              <a:xfrm>
                <a:off x="2484" y="2321"/>
                <a:ext cx="64" cy="6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307" name="Oval 11"/>
              <p:cNvSpPr>
                <a:spLocks noChangeArrowheads="1"/>
              </p:cNvSpPr>
              <p:nvPr/>
            </p:nvSpPr>
            <p:spPr bwMode="auto">
              <a:xfrm>
                <a:off x="2389" y="2103"/>
                <a:ext cx="64" cy="6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308" name="Oval 12"/>
              <p:cNvSpPr>
                <a:spLocks noChangeArrowheads="1"/>
              </p:cNvSpPr>
              <p:nvPr/>
            </p:nvSpPr>
            <p:spPr bwMode="auto">
              <a:xfrm>
                <a:off x="2611" y="2010"/>
                <a:ext cx="64" cy="6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309" name="Oval 13"/>
              <p:cNvSpPr>
                <a:spLocks noChangeArrowheads="1"/>
              </p:cNvSpPr>
              <p:nvPr/>
            </p:nvSpPr>
            <p:spPr bwMode="auto">
              <a:xfrm>
                <a:off x="1719" y="2228"/>
                <a:ext cx="64" cy="6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310" name="Oval 14"/>
              <p:cNvSpPr>
                <a:spLocks noChangeArrowheads="1"/>
              </p:cNvSpPr>
              <p:nvPr/>
            </p:nvSpPr>
            <p:spPr bwMode="auto">
              <a:xfrm>
                <a:off x="2356" y="1978"/>
                <a:ext cx="64" cy="62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311" name="Oval 15"/>
              <p:cNvSpPr>
                <a:spLocks noChangeArrowheads="1"/>
              </p:cNvSpPr>
              <p:nvPr/>
            </p:nvSpPr>
            <p:spPr bwMode="auto">
              <a:xfrm>
                <a:off x="2356" y="1573"/>
                <a:ext cx="64" cy="6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312" name="Oval 16"/>
              <p:cNvSpPr>
                <a:spLocks noChangeArrowheads="1"/>
              </p:cNvSpPr>
              <p:nvPr/>
            </p:nvSpPr>
            <p:spPr bwMode="auto">
              <a:xfrm>
                <a:off x="2547" y="2165"/>
                <a:ext cx="64" cy="6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313" name="Oval 17"/>
              <p:cNvSpPr>
                <a:spLocks noChangeArrowheads="1"/>
              </p:cNvSpPr>
              <p:nvPr/>
            </p:nvSpPr>
            <p:spPr bwMode="auto">
              <a:xfrm>
                <a:off x="1847" y="1854"/>
                <a:ext cx="64" cy="6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314" name="Oval 18"/>
              <p:cNvSpPr>
                <a:spLocks noChangeArrowheads="1"/>
              </p:cNvSpPr>
              <p:nvPr/>
            </p:nvSpPr>
            <p:spPr bwMode="auto">
              <a:xfrm>
                <a:off x="1974" y="1698"/>
                <a:ext cx="64" cy="62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315" name="Oval 19"/>
              <p:cNvSpPr>
                <a:spLocks noChangeArrowheads="1"/>
              </p:cNvSpPr>
              <p:nvPr/>
            </p:nvSpPr>
            <p:spPr bwMode="auto">
              <a:xfrm>
                <a:off x="1974" y="2166"/>
                <a:ext cx="64" cy="6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316" name="Oval 20"/>
              <p:cNvSpPr>
                <a:spLocks noChangeArrowheads="1"/>
              </p:cNvSpPr>
              <p:nvPr/>
            </p:nvSpPr>
            <p:spPr bwMode="auto">
              <a:xfrm>
                <a:off x="2038" y="2290"/>
                <a:ext cx="64" cy="6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317" name="Oval 21"/>
              <p:cNvSpPr>
                <a:spLocks noChangeArrowheads="1"/>
              </p:cNvSpPr>
              <p:nvPr/>
            </p:nvSpPr>
            <p:spPr bwMode="auto">
              <a:xfrm>
                <a:off x="2229" y="2010"/>
                <a:ext cx="64" cy="6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318" name="Oval 22"/>
              <p:cNvSpPr>
                <a:spLocks noChangeArrowheads="1"/>
              </p:cNvSpPr>
              <p:nvPr/>
            </p:nvSpPr>
            <p:spPr bwMode="auto">
              <a:xfrm>
                <a:off x="2134" y="1604"/>
                <a:ext cx="63" cy="62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319" name="Oval 23"/>
              <p:cNvSpPr>
                <a:spLocks noChangeArrowheads="1"/>
              </p:cNvSpPr>
              <p:nvPr/>
            </p:nvSpPr>
            <p:spPr bwMode="auto">
              <a:xfrm>
                <a:off x="2356" y="1791"/>
                <a:ext cx="64" cy="62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320" name="Oval 24"/>
              <p:cNvSpPr>
                <a:spLocks noChangeArrowheads="1"/>
              </p:cNvSpPr>
              <p:nvPr/>
            </p:nvSpPr>
            <p:spPr bwMode="auto">
              <a:xfrm>
                <a:off x="2006" y="1947"/>
                <a:ext cx="64" cy="62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321" name="Oval 25"/>
              <p:cNvSpPr>
                <a:spLocks noChangeArrowheads="1"/>
              </p:cNvSpPr>
              <p:nvPr/>
            </p:nvSpPr>
            <p:spPr bwMode="auto">
              <a:xfrm>
                <a:off x="2516" y="1947"/>
                <a:ext cx="64" cy="62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322" name="Oval 26"/>
              <p:cNvSpPr>
                <a:spLocks noChangeArrowheads="1"/>
              </p:cNvSpPr>
              <p:nvPr/>
            </p:nvSpPr>
            <p:spPr bwMode="auto">
              <a:xfrm>
                <a:off x="2452" y="1885"/>
                <a:ext cx="64" cy="62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323" name="Oval 27"/>
              <p:cNvSpPr>
                <a:spLocks noChangeArrowheads="1"/>
              </p:cNvSpPr>
              <p:nvPr/>
            </p:nvSpPr>
            <p:spPr bwMode="auto">
              <a:xfrm>
                <a:off x="1783" y="2072"/>
                <a:ext cx="64" cy="62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324" name="Oval 28"/>
              <p:cNvSpPr>
                <a:spLocks noChangeArrowheads="1"/>
              </p:cNvSpPr>
              <p:nvPr/>
            </p:nvSpPr>
            <p:spPr bwMode="auto">
              <a:xfrm>
                <a:off x="2070" y="2197"/>
                <a:ext cx="64" cy="62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325" name="Oval 29"/>
              <p:cNvSpPr>
                <a:spLocks noChangeArrowheads="1"/>
              </p:cNvSpPr>
              <p:nvPr/>
            </p:nvSpPr>
            <p:spPr bwMode="auto">
              <a:xfrm>
                <a:off x="1783" y="1698"/>
                <a:ext cx="64" cy="62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326" name="Oval 30"/>
              <p:cNvSpPr>
                <a:spLocks noChangeArrowheads="1"/>
              </p:cNvSpPr>
              <p:nvPr/>
            </p:nvSpPr>
            <p:spPr bwMode="auto">
              <a:xfrm>
                <a:off x="2134" y="1916"/>
                <a:ext cx="63" cy="62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327" name="Oval 31"/>
              <p:cNvSpPr>
                <a:spLocks noChangeArrowheads="1"/>
              </p:cNvSpPr>
              <p:nvPr/>
            </p:nvSpPr>
            <p:spPr bwMode="auto">
              <a:xfrm>
                <a:off x="2197" y="2134"/>
                <a:ext cx="64" cy="62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328" name="Oval 32"/>
              <p:cNvSpPr>
                <a:spLocks noChangeArrowheads="1"/>
              </p:cNvSpPr>
              <p:nvPr/>
            </p:nvSpPr>
            <p:spPr bwMode="auto">
              <a:xfrm>
                <a:off x="2484" y="1636"/>
                <a:ext cx="64" cy="62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329" name="Oval 33"/>
              <p:cNvSpPr>
                <a:spLocks noChangeArrowheads="1"/>
              </p:cNvSpPr>
              <p:nvPr/>
            </p:nvSpPr>
            <p:spPr bwMode="auto">
              <a:xfrm>
                <a:off x="2452" y="1791"/>
                <a:ext cx="64" cy="62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330" name="Oval 34"/>
              <p:cNvSpPr>
                <a:spLocks noChangeArrowheads="1"/>
              </p:cNvSpPr>
              <p:nvPr/>
            </p:nvSpPr>
            <p:spPr bwMode="auto">
              <a:xfrm>
                <a:off x="1847" y="2353"/>
                <a:ext cx="64" cy="62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331" name="Oval 35"/>
              <p:cNvSpPr>
                <a:spLocks noChangeArrowheads="1"/>
              </p:cNvSpPr>
              <p:nvPr/>
            </p:nvSpPr>
            <p:spPr bwMode="auto">
              <a:xfrm>
                <a:off x="2356" y="2228"/>
                <a:ext cx="64" cy="62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332" name="Oval 36"/>
              <p:cNvSpPr>
                <a:spLocks noChangeArrowheads="1"/>
              </p:cNvSpPr>
              <p:nvPr/>
            </p:nvSpPr>
            <p:spPr bwMode="auto">
              <a:xfrm>
                <a:off x="1910" y="2041"/>
                <a:ext cx="64" cy="62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333" name="Oval 71"/>
              <p:cNvSpPr>
                <a:spLocks noChangeArrowheads="1"/>
              </p:cNvSpPr>
              <p:nvPr/>
            </p:nvSpPr>
            <p:spPr bwMode="auto">
              <a:xfrm>
                <a:off x="2261" y="1886"/>
                <a:ext cx="64" cy="61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334" name="Oval 72"/>
              <p:cNvSpPr>
                <a:spLocks noChangeArrowheads="1"/>
              </p:cNvSpPr>
              <p:nvPr/>
            </p:nvSpPr>
            <p:spPr bwMode="auto">
              <a:xfrm>
                <a:off x="2643" y="2385"/>
                <a:ext cx="64" cy="61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335" name="Oval 73"/>
              <p:cNvSpPr>
                <a:spLocks noChangeArrowheads="1"/>
              </p:cNvSpPr>
              <p:nvPr/>
            </p:nvSpPr>
            <p:spPr bwMode="auto">
              <a:xfrm>
                <a:off x="2611" y="1543"/>
                <a:ext cx="64" cy="6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336" name="Oval 74"/>
              <p:cNvSpPr>
                <a:spLocks noChangeArrowheads="1"/>
              </p:cNvSpPr>
              <p:nvPr/>
            </p:nvSpPr>
            <p:spPr bwMode="auto">
              <a:xfrm>
                <a:off x="2070" y="2385"/>
                <a:ext cx="64" cy="6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337" name="Oval 75"/>
              <p:cNvSpPr>
                <a:spLocks noChangeArrowheads="1"/>
              </p:cNvSpPr>
              <p:nvPr/>
            </p:nvSpPr>
            <p:spPr bwMode="auto">
              <a:xfrm>
                <a:off x="1910" y="1543"/>
                <a:ext cx="64" cy="61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3255" name="Group 85"/>
            <p:cNvGrpSpPr>
              <a:grpSpLocks/>
            </p:cNvGrpSpPr>
            <p:nvPr/>
          </p:nvGrpSpPr>
          <p:grpSpPr bwMode="auto">
            <a:xfrm>
              <a:off x="7196136" y="3727450"/>
              <a:ext cx="1771650" cy="1584325"/>
              <a:chOff x="2898" y="1480"/>
              <a:chExt cx="1116" cy="998"/>
            </a:xfrm>
          </p:grpSpPr>
          <p:sp>
            <p:nvSpPr>
              <p:cNvPr id="53261" name="Rectangle 37"/>
              <p:cNvSpPr>
                <a:spLocks noChangeArrowheads="1"/>
              </p:cNvSpPr>
              <p:nvPr/>
            </p:nvSpPr>
            <p:spPr bwMode="auto">
              <a:xfrm>
                <a:off x="2898" y="1480"/>
                <a:ext cx="1116" cy="99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262" name="Oval 38"/>
              <p:cNvSpPr>
                <a:spLocks noChangeArrowheads="1"/>
              </p:cNvSpPr>
              <p:nvPr/>
            </p:nvSpPr>
            <p:spPr bwMode="auto">
              <a:xfrm>
                <a:off x="2994" y="1573"/>
                <a:ext cx="64" cy="6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263" name="Oval 39"/>
              <p:cNvSpPr>
                <a:spLocks noChangeArrowheads="1"/>
              </p:cNvSpPr>
              <p:nvPr/>
            </p:nvSpPr>
            <p:spPr bwMode="auto">
              <a:xfrm>
                <a:off x="3504" y="2353"/>
                <a:ext cx="64" cy="6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264" name="Oval 40"/>
              <p:cNvSpPr>
                <a:spLocks noChangeArrowheads="1"/>
              </p:cNvSpPr>
              <p:nvPr/>
            </p:nvSpPr>
            <p:spPr bwMode="auto">
              <a:xfrm>
                <a:off x="3249" y="1730"/>
                <a:ext cx="64" cy="61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265" name="Oval 41"/>
              <p:cNvSpPr>
                <a:spLocks noChangeArrowheads="1"/>
              </p:cNvSpPr>
              <p:nvPr/>
            </p:nvSpPr>
            <p:spPr bwMode="auto">
              <a:xfrm>
                <a:off x="3441" y="1791"/>
                <a:ext cx="64" cy="6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266" name="Oval 42"/>
              <p:cNvSpPr>
                <a:spLocks noChangeArrowheads="1"/>
              </p:cNvSpPr>
              <p:nvPr/>
            </p:nvSpPr>
            <p:spPr bwMode="auto">
              <a:xfrm>
                <a:off x="3823" y="1760"/>
                <a:ext cx="64" cy="6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267" name="Oval 43"/>
              <p:cNvSpPr>
                <a:spLocks noChangeArrowheads="1"/>
              </p:cNvSpPr>
              <p:nvPr/>
            </p:nvSpPr>
            <p:spPr bwMode="auto">
              <a:xfrm>
                <a:off x="2962" y="1947"/>
                <a:ext cx="64" cy="6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268" name="Oval 44"/>
              <p:cNvSpPr>
                <a:spLocks noChangeArrowheads="1"/>
              </p:cNvSpPr>
              <p:nvPr/>
            </p:nvSpPr>
            <p:spPr bwMode="auto">
              <a:xfrm>
                <a:off x="3727" y="2321"/>
                <a:ext cx="64" cy="6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269" name="Oval 45"/>
              <p:cNvSpPr>
                <a:spLocks noChangeArrowheads="1"/>
              </p:cNvSpPr>
              <p:nvPr/>
            </p:nvSpPr>
            <p:spPr bwMode="auto">
              <a:xfrm>
                <a:off x="3632" y="2103"/>
                <a:ext cx="64" cy="6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270" name="Oval 46"/>
              <p:cNvSpPr>
                <a:spLocks noChangeArrowheads="1"/>
              </p:cNvSpPr>
              <p:nvPr/>
            </p:nvSpPr>
            <p:spPr bwMode="auto">
              <a:xfrm>
                <a:off x="3854" y="2010"/>
                <a:ext cx="64" cy="6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271" name="Oval 47"/>
              <p:cNvSpPr>
                <a:spLocks noChangeArrowheads="1"/>
              </p:cNvSpPr>
              <p:nvPr/>
            </p:nvSpPr>
            <p:spPr bwMode="auto">
              <a:xfrm>
                <a:off x="2962" y="2228"/>
                <a:ext cx="64" cy="6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272" name="Oval 48"/>
              <p:cNvSpPr>
                <a:spLocks noChangeArrowheads="1"/>
              </p:cNvSpPr>
              <p:nvPr/>
            </p:nvSpPr>
            <p:spPr bwMode="auto">
              <a:xfrm>
                <a:off x="3599" y="1978"/>
                <a:ext cx="64" cy="6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273" name="Oval 49"/>
              <p:cNvSpPr>
                <a:spLocks noChangeArrowheads="1"/>
              </p:cNvSpPr>
              <p:nvPr/>
            </p:nvSpPr>
            <p:spPr bwMode="auto">
              <a:xfrm>
                <a:off x="3599" y="1573"/>
                <a:ext cx="64" cy="6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274" name="Oval 50"/>
              <p:cNvSpPr>
                <a:spLocks noChangeArrowheads="1"/>
              </p:cNvSpPr>
              <p:nvPr/>
            </p:nvSpPr>
            <p:spPr bwMode="auto">
              <a:xfrm>
                <a:off x="3791" y="2165"/>
                <a:ext cx="63" cy="6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275" name="Oval 51"/>
              <p:cNvSpPr>
                <a:spLocks noChangeArrowheads="1"/>
              </p:cNvSpPr>
              <p:nvPr/>
            </p:nvSpPr>
            <p:spPr bwMode="auto">
              <a:xfrm>
                <a:off x="3090" y="1854"/>
                <a:ext cx="64" cy="6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276" name="Oval 52"/>
              <p:cNvSpPr>
                <a:spLocks noChangeArrowheads="1"/>
              </p:cNvSpPr>
              <p:nvPr/>
            </p:nvSpPr>
            <p:spPr bwMode="auto">
              <a:xfrm>
                <a:off x="3153" y="1573"/>
                <a:ext cx="64" cy="6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277" name="Oval 53"/>
              <p:cNvSpPr>
                <a:spLocks noChangeArrowheads="1"/>
              </p:cNvSpPr>
              <p:nvPr/>
            </p:nvSpPr>
            <p:spPr bwMode="auto">
              <a:xfrm>
                <a:off x="3281" y="2041"/>
                <a:ext cx="64" cy="6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278" name="Oval 54"/>
              <p:cNvSpPr>
                <a:spLocks noChangeArrowheads="1"/>
              </p:cNvSpPr>
              <p:nvPr/>
            </p:nvSpPr>
            <p:spPr bwMode="auto">
              <a:xfrm>
                <a:off x="3281" y="2290"/>
                <a:ext cx="64" cy="6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279" name="Oval 55"/>
              <p:cNvSpPr>
                <a:spLocks noChangeArrowheads="1"/>
              </p:cNvSpPr>
              <p:nvPr/>
            </p:nvSpPr>
            <p:spPr bwMode="auto">
              <a:xfrm>
                <a:off x="3472" y="2228"/>
                <a:ext cx="64" cy="6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280" name="Oval 56"/>
              <p:cNvSpPr>
                <a:spLocks noChangeArrowheads="1"/>
              </p:cNvSpPr>
              <p:nvPr/>
            </p:nvSpPr>
            <p:spPr bwMode="auto">
              <a:xfrm>
                <a:off x="3377" y="1604"/>
                <a:ext cx="64" cy="6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281" name="Oval 57"/>
              <p:cNvSpPr>
                <a:spLocks noChangeArrowheads="1"/>
              </p:cNvSpPr>
              <p:nvPr/>
            </p:nvSpPr>
            <p:spPr bwMode="auto">
              <a:xfrm>
                <a:off x="3568" y="1730"/>
                <a:ext cx="64" cy="61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282" name="Oval 58"/>
              <p:cNvSpPr>
                <a:spLocks noChangeArrowheads="1"/>
              </p:cNvSpPr>
              <p:nvPr/>
            </p:nvSpPr>
            <p:spPr bwMode="auto">
              <a:xfrm>
                <a:off x="3249" y="1885"/>
                <a:ext cx="64" cy="6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283" name="Oval 59"/>
              <p:cNvSpPr>
                <a:spLocks noChangeArrowheads="1"/>
              </p:cNvSpPr>
              <p:nvPr/>
            </p:nvSpPr>
            <p:spPr bwMode="auto">
              <a:xfrm>
                <a:off x="3759" y="1947"/>
                <a:ext cx="64" cy="62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284" name="Oval 60"/>
              <p:cNvSpPr>
                <a:spLocks noChangeArrowheads="1"/>
              </p:cNvSpPr>
              <p:nvPr/>
            </p:nvSpPr>
            <p:spPr bwMode="auto">
              <a:xfrm>
                <a:off x="3536" y="1885"/>
                <a:ext cx="64" cy="6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285" name="Oval 61"/>
              <p:cNvSpPr>
                <a:spLocks noChangeArrowheads="1"/>
              </p:cNvSpPr>
              <p:nvPr/>
            </p:nvSpPr>
            <p:spPr bwMode="auto">
              <a:xfrm>
                <a:off x="3026" y="2072"/>
                <a:ext cx="64" cy="62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286" name="Oval 62"/>
              <p:cNvSpPr>
                <a:spLocks noChangeArrowheads="1"/>
              </p:cNvSpPr>
              <p:nvPr/>
            </p:nvSpPr>
            <p:spPr bwMode="auto">
              <a:xfrm>
                <a:off x="3153" y="2197"/>
                <a:ext cx="64" cy="6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287" name="Oval 63"/>
              <p:cNvSpPr>
                <a:spLocks noChangeArrowheads="1"/>
              </p:cNvSpPr>
              <p:nvPr/>
            </p:nvSpPr>
            <p:spPr bwMode="auto">
              <a:xfrm>
                <a:off x="2994" y="1730"/>
                <a:ext cx="64" cy="61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288" name="Oval 64"/>
              <p:cNvSpPr>
                <a:spLocks noChangeArrowheads="1"/>
              </p:cNvSpPr>
              <p:nvPr/>
            </p:nvSpPr>
            <p:spPr bwMode="auto">
              <a:xfrm>
                <a:off x="3377" y="1916"/>
                <a:ext cx="64" cy="62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289" name="Oval 65"/>
              <p:cNvSpPr>
                <a:spLocks noChangeArrowheads="1"/>
              </p:cNvSpPr>
              <p:nvPr/>
            </p:nvSpPr>
            <p:spPr bwMode="auto">
              <a:xfrm>
                <a:off x="3472" y="2041"/>
                <a:ext cx="64" cy="6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290" name="Oval 66"/>
              <p:cNvSpPr>
                <a:spLocks noChangeArrowheads="1"/>
              </p:cNvSpPr>
              <p:nvPr/>
            </p:nvSpPr>
            <p:spPr bwMode="auto">
              <a:xfrm>
                <a:off x="3823" y="1604"/>
                <a:ext cx="64" cy="6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291" name="Oval 67"/>
              <p:cNvSpPr>
                <a:spLocks noChangeArrowheads="1"/>
              </p:cNvSpPr>
              <p:nvPr/>
            </p:nvSpPr>
            <p:spPr bwMode="auto">
              <a:xfrm>
                <a:off x="3695" y="1791"/>
                <a:ext cx="64" cy="6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292" name="Oval 68"/>
              <p:cNvSpPr>
                <a:spLocks noChangeArrowheads="1"/>
              </p:cNvSpPr>
              <p:nvPr/>
            </p:nvSpPr>
            <p:spPr bwMode="auto">
              <a:xfrm>
                <a:off x="3090" y="2353"/>
                <a:ext cx="64" cy="62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293" name="Oval 69"/>
              <p:cNvSpPr>
                <a:spLocks noChangeArrowheads="1"/>
              </p:cNvSpPr>
              <p:nvPr/>
            </p:nvSpPr>
            <p:spPr bwMode="auto">
              <a:xfrm>
                <a:off x="3599" y="2228"/>
                <a:ext cx="64" cy="6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294" name="Oval 70"/>
              <p:cNvSpPr>
                <a:spLocks noChangeArrowheads="1"/>
              </p:cNvSpPr>
              <p:nvPr/>
            </p:nvSpPr>
            <p:spPr bwMode="auto">
              <a:xfrm>
                <a:off x="3153" y="2041"/>
                <a:ext cx="64" cy="6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295" name="Oval 76"/>
              <p:cNvSpPr>
                <a:spLocks noChangeArrowheads="1"/>
              </p:cNvSpPr>
              <p:nvPr/>
            </p:nvSpPr>
            <p:spPr bwMode="auto">
              <a:xfrm>
                <a:off x="3153" y="1730"/>
                <a:ext cx="64" cy="61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296" name="Oval 77"/>
              <p:cNvSpPr>
                <a:spLocks noChangeArrowheads="1"/>
              </p:cNvSpPr>
              <p:nvPr/>
            </p:nvSpPr>
            <p:spPr bwMode="auto">
              <a:xfrm>
                <a:off x="3472" y="1512"/>
                <a:ext cx="63" cy="61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297" name="Oval 78"/>
              <p:cNvSpPr>
                <a:spLocks noChangeArrowheads="1"/>
              </p:cNvSpPr>
              <p:nvPr/>
            </p:nvSpPr>
            <p:spPr bwMode="auto">
              <a:xfrm>
                <a:off x="3854" y="2322"/>
                <a:ext cx="64" cy="6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298" name="Oval 79"/>
              <p:cNvSpPr>
                <a:spLocks noChangeArrowheads="1"/>
              </p:cNvSpPr>
              <p:nvPr/>
            </p:nvSpPr>
            <p:spPr bwMode="auto">
              <a:xfrm>
                <a:off x="3313" y="2166"/>
                <a:ext cx="64" cy="6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3256" name="Text Box 82"/>
            <p:cNvSpPr txBox="1">
              <a:spLocks noChangeArrowheads="1"/>
            </p:cNvSpPr>
            <p:nvPr/>
          </p:nvSpPr>
          <p:spPr bwMode="auto">
            <a:xfrm>
              <a:off x="4953000" y="5423663"/>
              <a:ext cx="236220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de-DE" sz="1800" b="0">
                  <a:solidFill>
                    <a:srgbClr val="0000FF"/>
                  </a:solidFill>
                  <a:latin typeface="Tahoma" charset="0"/>
                </a:rPr>
                <a:t>Hohe Diversität</a:t>
              </a:r>
              <a:r>
                <a:rPr lang="de-DE" sz="1800" b="0">
                  <a:solidFill>
                    <a:srgbClr val="000000"/>
                  </a:solidFill>
                </a:rPr>
                <a:t>: </a:t>
              </a:r>
              <a:endParaRPr lang="de-DE" sz="1800" b="0">
                <a:solidFill>
                  <a:srgbClr val="000000"/>
                </a:solidFill>
                <a:latin typeface="Tahoma" charset="0"/>
              </a:endParaRPr>
            </a:p>
            <a:p>
              <a:pPr algn="ctr" eaLnBrk="1" hangingPunct="1"/>
              <a:r>
                <a:rPr lang="de-DE" sz="1800" b="0">
                  <a:solidFill>
                    <a:srgbClr val="000000"/>
                  </a:solidFill>
                  <a:latin typeface="Tahoma" charset="0"/>
                </a:rPr>
                <a:t>Zahl der Spezies im </a:t>
              </a:r>
              <a:r>
                <a:rPr lang="de-DE" sz="1800" b="0">
                  <a:solidFill>
                    <a:srgbClr val="0000FF"/>
                  </a:solidFill>
                  <a:latin typeface="Tahoma" charset="0"/>
                </a:rPr>
                <a:t>ungestörten Gebiet </a:t>
              </a:r>
              <a:r>
                <a:rPr lang="de-DE" sz="1800" b="0">
                  <a:solidFill>
                    <a:srgbClr val="000000"/>
                  </a:solidFill>
                  <a:latin typeface="Tahoma" charset="0"/>
                </a:rPr>
                <a:t>ausgeglichen</a:t>
              </a:r>
              <a:endParaRPr lang="en-US" sz="1800" b="0">
                <a:solidFill>
                  <a:srgbClr val="000000"/>
                </a:solidFill>
                <a:latin typeface="Tahoma" charset="0"/>
              </a:endParaRPr>
            </a:p>
          </p:txBody>
        </p:sp>
        <p:sp>
          <p:nvSpPr>
            <p:cNvPr id="53257" name="Text Box 83"/>
            <p:cNvSpPr txBox="1">
              <a:spLocks noChangeArrowheads="1"/>
            </p:cNvSpPr>
            <p:nvPr/>
          </p:nvSpPr>
          <p:spPr bwMode="auto">
            <a:xfrm>
              <a:off x="7086601" y="5422075"/>
              <a:ext cx="205740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de-DE" sz="1800" b="0">
                  <a:solidFill>
                    <a:srgbClr val="FF0000"/>
                  </a:solidFill>
                  <a:latin typeface="Tahoma" charset="0"/>
                </a:rPr>
                <a:t>Niedrige Diversität</a:t>
              </a:r>
              <a:r>
                <a:rPr lang="de-DE" sz="1800" b="0">
                  <a:solidFill>
                    <a:srgbClr val="000000"/>
                  </a:solidFill>
                  <a:latin typeface="Tahoma" charset="0"/>
                </a:rPr>
                <a:t>:</a:t>
              </a:r>
            </a:p>
            <a:p>
              <a:pPr algn="ctr" eaLnBrk="1" hangingPunct="1"/>
              <a:r>
                <a:rPr lang="de-DE" sz="1800" b="0">
                  <a:solidFill>
                    <a:srgbClr val="000000"/>
                  </a:solidFill>
                  <a:latin typeface="Tahoma" charset="0"/>
                </a:rPr>
                <a:t>Wenige Spezies dominieren im </a:t>
              </a:r>
              <a:r>
                <a:rPr lang="en-US" sz="1800" b="0">
                  <a:solidFill>
                    <a:srgbClr val="FF0000"/>
                  </a:solidFill>
                  <a:latin typeface="Tahoma" charset="0"/>
                </a:rPr>
                <a:t>gestörten Gebiet</a:t>
              </a:r>
              <a:endParaRPr lang="en-US" sz="1800" b="0">
                <a:solidFill>
                  <a:srgbClr val="000000"/>
                </a:solidFill>
                <a:latin typeface="Tahoma" charset="0"/>
              </a:endParaRPr>
            </a:p>
          </p:txBody>
        </p:sp>
        <p:pic>
          <p:nvPicPr>
            <p:cNvPr id="53258" name="Picture 92" descr="Track_0,5y_1200dp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7086" y="2084388"/>
              <a:ext cx="1800225" cy="175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9" name="Picture 93" descr="KD1278_in-situ_1200dp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2071688"/>
              <a:ext cx="1800225" cy="1773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60" name="TextBox 48"/>
            <p:cNvSpPr txBox="1">
              <a:spLocks noChangeArrowheads="1"/>
            </p:cNvSpPr>
            <p:nvPr/>
          </p:nvSpPr>
          <p:spPr bwMode="auto">
            <a:xfrm>
              <a:off x="5257140" y="1470591"/>
              <a:ext cx="6461145" cy="400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2000" dirty="0">
                  <a:solidFill>
                    <a:srgbClr val="FF0000"/>
                  </a:solidFill>
                </a:rPr>
                <a:t>Längerfristiger Effekt (7 Jahre) auf die </a:t>
              </a:r>
              <a:r>
                <a:rPr lang="de-DE" sz="2000" dirty="0" err="1" smtClean="0">
                  <a:solidFill>
                    <a:srgbClr val="FF0000"/>
                  </a:solidFill>
                </a:rPr>
                <a:t>Biodiversität</a:t>
              </a:r>
              <a:endParaRPr lang="de-DE" sz="2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859338" y="1916113"/>
            <a:ext cx="3960812" cy="36625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1" indent="-285750" defTabSz="968375">
              <a:spcBef>
                <a:spcPct val="30000"/>
              </a:spcBef>
              <a:buClr>
                <a:srgbClr val="05385E"/>
              </a:buClr>
              <a:buFont typeface="Wingdings" charset="0"/>
              <a:buChar char="Ø"/>
              <a:defRPr/>
            </a:pPr>
            <a:r>
              <a:rPr lang="de-DE" sz="2000" b="0" dirty="0" smtClean="0"/>
              <a:t>Veränderte Arten–</a:t>
            </a:r>
            <a:r>
              <a:rPr lang="de-DE" sz="2000" b="0" dirty="0" err="1" smtClean="0"/>
              <a:t>zusammensetzung</a:t>
            </a:r>
            <a:r>
              <a:rPr lang="de-DE" sz="2000" b="0" dirty="0" smtClean="0"/>
              <a:t>, </a:t>
            </a:r>
            <a:r>
              <a:rPr lang="de-DE" sz="2000" b="0" dirty="0" err="1" smtClean="0"/>
              <a:t>u.a</a:t>
            </a:r>
            <a:r>
              <a:rPr lang="de-DE" sz="2000" b="0" dirty="0" smtClean="0"/>
              <a:t>., </a:t>
            </a:r>
            <a:r>
              <a:rPr lang="de-DE" sz="2000" b="0" dirty="0"/>
              <a:t>weil Organismen, die auf den Knollen leben, sich nicht wieder ansiedeln können.</a:t>
            </a:r>
            <a:endParaRPr lang="de-DE" sz="2000" b="0" dirty="0" smtClean="0"/>
          </a:p>
          <a:p>
            <a:pPr marL="285750" lvl="1" indent="-285750" defTabSz="968375">
              <a:spcBef>
                <a:spcPct val="30000"/>
              </a:spcBef>
              <a:buClr>
                <a:srgbClr val="05385E"/>
              </a:buClr>
              <a:buFont typeface="Wingdings" charset="0"/>
              <a:buChar char="Ø"/>
              <a:defRPr/>
            </a:pPr>
            <a:r>
              <a:rPr lang="de-DE" sz="2000" b="0" dirty="0" smtClean="0"/>
              <a:t>Geringe Kenntnis über </a:t>
            </a:r>
            <a:r>
              <a:rPr lang="de-DE" sz="2000" b="0" dirty="0"/>
              <a:t>die Verbreitung und Reproduktion der Arten in der Tiefsee</a:t>
            </a:r>
            <a:r>
              <a:rPr lang="de-DE" sz="2000" b="0" dirty="0" smtClean="0"/>
              <a:t> </a:t>
            </a:r>
          </a:p>
          <a:p>
            <a:pPr marL="355600" lvl="1" indent="-355600" defTabSz="968375">
              <a:spcBef>
                <a:spcPct val="30000"/>
              </a:spcBef>
              <a:buClr>
                <a:srgbClr val="05385E"/>
              </a:buClr>
              <a:defRPr/>
            </a:pPr>
            <a:r>
              <a:rPr lang="de-DE" sz="2000" b="0" dirty="0">
                <a:sym typeface="Wingdings"/>
              </a:rPr>
              <a:t> </a:t>
            </a:r>
            <a:r>
              <a:rPr lang="de-DE" sz="2000" b="0" dirty="0">
                <a:solidFill>
                  <a:srgbClr val="000090"/>
                </a:solidFill>
                <a:sym typeface="Wingdings"/>
              </a:rPr>
              <a:t>Konkrete Aussagen zur Regenerationsfähigkeit schwierig</a:t>
            </a:r>
            <a:r>
              <a:rPr lang="de-DE" sz="2000" b="0" dirty="0">
                <a:solidFill>
                  <a:srgbClr val="000090"/>
                </a:solidFill>
              </a:rPr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5"/>
          <p:cNvSpPr>
            <a:spLocks noChangeArrowheads="1"/>
          </p:cNvSpPr>
          <p:nvPr/>
        </p:nvSpPr>
        <p:spPr bwMode="auto">
          <a:xfrm>
            <a:off x="304800" y="152400"/>
            <a:ext cx="838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dirty="0" err="1" smtClean="0">
                <a:solidFill>
                  <a:srgbClr val="000090"/>
                </a:solidFill>
                <a:latin typeface="Arial"/>
                <a:cs typeface="Arial"/>
              </a:rPr>
              <a:t>Potentielle</a:t>
            </a:r>
            <a:r>
              <a:rPr lang="en-US" sz="28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800" dirty="0" err="1" smtClean="0">
                <a:solidFill>
                  <a:srgbClr val="000090"/>
                </a:solidFill>
                <a:latin typeface="Arial"/>
                <a:cs typeface="Arial"/>
              </a:rPr>
              <a:t>Umweltfolgen</a:t>
            </a:r>
            <a:r>
              <a:rPr lang="en-US" sz="28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800" dirty="0" err="1" smtClean="0">
                <a:solidFill>
                  <a:srgbClr val="000090"/>
                </a:solidFill>
                <a:latin typeface="Arial"/>
                <a:cs typeface="Arial"/>
              </a:rPr>
              <a:t>beim</a:t>
            </a:r>
            <a:r>
              <a:rPr lang="en-US" sz="28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800" dirty="0" err="1" smtClean="0">
                <a:solidFill>
                  <a:srgbClr val="000090"/>
                </a:solidFill>
                <a:latin typeface="Arial"/>
                <a:cs typeface="Arial"/>
              </a:rPr>
              <a:t>Abbau</a:t>
            </a:r>
            <a:r>
              <a:rPr lang="en-US" sz="2800" dirty="0" smtClean="0">
                <a:solidFill>
                  <a:srgbClr val="000090"/>
                </a:solidFill>
                <a:latin typeface="Arial"/>
                <a:cs typeface="Arial"/>
              </a:rPr>
              <a:t> von </a:t>
            </a:r>
            <a:r>
              <a:rPr lang="en-US" sz="2800" dirty="0" err="1" smtClean="0">
                <a:solidFill>
                  <a:srgbClr val="000090"/>
                </a:solidFill>
                <a:latin typeface="Arial"/>
                <a:cs typeface="Arial"/>
              </a:rPr>
              <a:t>Manganknollen</a:t>
            </a:r>
            <a:endParaRPr lang="en-US" sz="28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47107" name="Picture 4" descr="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8863" y="1143000"/>
            <a:ext cx="7018337" cy="48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7108" name="Text Box 7"/>
          <p:cNvSpPr txBox="1">
            <a:spLocks noChangeArrowheads="1"/>
          </p:cNvSpPr>
          <p:nvPr/>
        </p:nvSpPr>
        <p:spPr bwMode="auto">
          <a:xfrm>
            <a:off x="533400" y="5943600"/>
            <a:ext cx="8305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0">
                <a:ea typeface="Arial" pitchFamily="-103" charset="0"/>
                <a:cs typeface="Arial" pitchFamily="-103" charset="0"/>
              </a:rPr>
              <a:t>Mögliche geochemische Prozesse am Tiefseeboden, die durch eine Aufwirbelung des Oberflächensediments verursacht werden können </a:t>
            </a:r>
          </a:p>
          <a:p>
            <a:pPr algn="ctr">
              <a:spcBef>
                <a:spcPct val="50000"/>
              </a:spcBef>
            </a:pPr>
            <a:r>
              <a:rPr lang="en-US" sz="1200" b="0">
                <a:ea typeface="Arial" pitchFamily="-103" charset="0"/>
                <a:cs typeface="Arial" pitchFamily="-103" charset="0"/>
              </a:rPr>
              <a:t>(Koschinsky et al., 2001)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2565400"/>
            <a:ext cx="5724525" cy="4179888"/>
            <a:chOff x="0" y="2564904"/>
            <a:chExt cx="5724128" cy="4180855"/>
          </a:xfrm>
        </p:grpSpPr>
        <p:graphicFrame>
          <p:nvGraphicFramePr>
            <p:cNvPr id="51203" name="Object 3"/>
            <p:cNvGraphicFramePr>
              <a:graphicFrameLocks noChangeAspect="1"/>
            </p:cNvGraphicFramePr>
            <p:nvPr/>
          </p:nvGraphicFramePr>
          <p:xfrm>
            <a:off x="1777974" y="2564904"/>
            <a:ext cx="3946154" cy="4180855"/>
          </p:xfrm>
          <a:graphic>
            <a:graphicData uri="http://schemas.openxmlformats.org/presentationml/2006/ole">
              <p:oleObj spid="_x0000_s92163" name="Document" r:id="rId4" imgW="5486400" imgH="6667500" progId="Word.Document.8">
                <p:embed/>
              </p:oleObj>
            </a:graphicData>
          </a:graphic>
        </p:graphicFrame>
        <p:sp>
          <p:nvSpPr>
            <p:cNvPr id="51211" name="TextBox 1"/>
            <p:cNvSpPr txBox="1">
              <a:spLocks noChangeArrowheads="1"/>
            </p:cNvSpPr>
            <p:nvPr/>
          </p:nvSpPr>
          <p:spPr bwMode="auto">
            <a:xfrm>
              <a:off x="0" y="2743200"/>
              <a:ext cx="2105000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800" b="0"/>
                <a:t>Oxische Zone mit Manganknollen (5-10 cm</a:t>
              </a:r>
              <a:r>
                <a:rPr lang="en-US" sz="1400" b="0"/>
                <a:t>, </a:t>
              </a:r>
            </a:p>
            <a:p>
              <a:pPr algn="r"/>
              <a:r>
                <a:rPr lang="en-US" sz="1400" b="0" i="1"/>
                <a:t>Haeckel et al., 2001</a:t>
              </a:r>
              <a:r>
                <a:rPr lang="en-US" sz="1800" b="0" i="1"/>
                <a:t>)</a:t>
              </a:r>
            </a:p>
          </p:txBody>
        </p:sp>
        <p:sp>
          <p:nvSpPr>
            <p:cNvPr id="51212" name="TextBox 8"/>
            <p:cNvSpPr txBox="1">
              <a:spLocks noChangeArrowheads="1"/>
            </p:cNvSpPr>
            <p:nvPr/>
          </p:nvSpPr>
          <p:spPr bwMode="auto">
            <a:xfrm>
              <a:off x="0" y="3962227"/>
              <a:ext cx="2123728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800" b="0"/>
                <a:t>Suboxische Zone, Manganoxid l</a:t>
              </a:r>
              <a:r>
                <a:rPr lang="en-US" sz="1800" b="0">
                  <a:ea typeface="Arial" pitchFamily="-103" charset="0"/>
                  <a:cs typeface="Arial" pitchFamily="-103" charset="0"/>
                </a:rPr>
                <a:t>ö</a:t>
              </a:r>
              <a:r>
                <a:rPr lang="en-US" sz="1800" b="0"/>
                <a:t>st sich auf</a:t>
              </a:r>
            </a:p>
          </p:txBody>
        </p:sp>
        <p:sp>
          <p:nvSpPr>
            <p:cNvPr id="51213" name="TextBox 9"/>
            <p:cNvSpPr txBox="1">
              <a:spLocks noChangeArrowheads="1"/>
            </p:cNvSpPr>
            <p:nvPr/>
          </p:nvSpPr>
          <p:spPr bwMode="auto">
            <a:xfrm>
              <a:off x="323528" y="5169966"/>
              <a:ext cx="18002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800" b="0"/>
                <a:t>Eisenoxid l</a:t>
              </a:r>
              <a:r>
                <a:rPr lang="en-US" sz="1800" b="0">
                  <a:ea typeface="Arial" pitchFamily="-103" charset="0"/>
                  <a:cs typeface="Arial" pitchFamily="-103" charset="0"/>
                </a:rPr>
                <a:t>ö</a:t>
              </a:r>
              <a:r>
                <a:rPr lang="en-US" sz="1800" b="0"/>
                <a:t>st sich auf</a:t>
              </a:r>
            </a:p>
          </p:txBody>
        </p:sp>
      </p:grpSp>
      <p:graphicFrame>
        <p:nvGraphicFramePr>
          <p:cNvPr id="51202" name="Object 2"/>
          <p:cNvGraphicFramePr>
            <a:graphicFrameLocks noChangeAspect="1"/>
          </p:cNvGraphicFramePr>
          <p:nvPr/>
        </p:nvGraphicFramePr>
        <p:xfrm>
          <a:off x="4610100" y="200025"/>
          <a:ext cx="4210050" cy="6505575"/>
        </p:xfrm>
        <a:graphic>
          <a:graphicData uri="http://schemas.openxmlformats.org/presentationml/2006/ole">
            <p:oleObj spid="_x0000_s92162" name="Document" r:id="rId5" imgW="14882540" imgH="22984127" progId="">
              <p:embed/>
            </p:oleObj>
          </a:graphicData>
        </a:graphic>
      </p:graphicFrame>
      <p:sp>
        <p:nvSpPr>
          <p:cNvPr id="51205" name="Rectangle 4"/>
          <p:cNvSpPr>
            <a:spLocks noChangeArrowheads="1"/>
          </p:cNvSpPr>
          <p:nvPr/>
        </p:nvSpPr>
        <p:spPr bwMode="auto">
          <a:xfrm>
            <a:off x="323850" y="152400"/>
            <a:ext cx="4319588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dirty="0" err="1" smtClean="0">
                <a:solidFill>
                  <a:srgbClr val="000090"/>
                </a:solidFill>
                <a:latin typeface="Arial"/>
                <a:cs typeface="Arial"/>
              </a:rPr>
              <a:t>Potentielle</a:t>
            </a:r>
            <a:r>
              <a:rPr lang="en-US" sz="28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800" dirty="0" err="1" smtClean="0">
                <a:solidFill>
                  <a:srgbClr val="000090"/>
                </a:solidFill>
                <a:latin typeface="Arial"/>
                <a:cs typeface="Arial"/>
              </a:rPr>
              <a:t>Umweltfolgen</a:t>
            </a:r>
            <a:r>
              <a:rPr lang="en-US" sz="28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800" dirty="0" err="1" smtClean="0">
                <a:solidFill>
                  <a:srgbClr val="000090"/>
                </a:solidFill>
                <a:latin typeface="Arial"/>
                <a:cs typeface="Arial"/>
              </a:rPr>
              <a:t>beim</a:t>
            </a:r>
            <a:r>
              <a:rPr lang="en-US" sz="28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800" dirty="0" err="1" smtClean="0">
                <a:solidFill>
                  <a:srgbClr val="000090"/>
                </a:solidFill>
                <a:latin typeface="Arial"/>
                <a:cs typeface="Arial"/>
              </a:rPr>
              <a:t>Abbau</a:t>
            </a:r>
            <a:r>
              <a:rPr lang="en-US" sz="2800" dirty="0" smtClean="0">
                <a:solidFill>
                  <a:srgbClr val="000090"/>
                </a:solidFill>
                <a:latin typeface="Arial"/>
                <a:cs typeface="Arial"/>
              </a:rPr>
              <a:t> von </a:t>
            </a:r>
            <a:r>
              <a:rPr lang="en-US" sz="2800" dirty="0" err="1" smtClean="0">
                <a:solidFill>
                  <a:srgbClr val="000090"/>
                </a:solidFill>
                <a:latin typeface="Arial"/>
                <a:cs typeface="Arial"/>
              </a:rPr>
              <a:t>Manganknollen</a:t>
            </a:r>
            <a:endParaRPr lang="en-US" sz="28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51206" name="Text Box 5"/>
          <p:cNvSpPr txBox="1">
            <a:spLocks noChangeArrowheads="1"/>
          </p:cNvSpPr>
          <p:nvPr/>
        </p:nvSpPr>
        <p:spPr bwMode="auto">
          <a:xfrm>
            <a:off x="3708400" y="5949950"/>
            <a:ext cx="5435600" cy="922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0">
                <a:latin typeface="Aarial" charset="0"/>
                <a:ea typeface="Aarial" charset="0"/>
                <a:cs typeface="Aarial" charset="0"/>
              </a:rPr>
              <a:t>Kern  eines typischen Tiefsee-Oberflächensedimentes aus dem Peru-Becken, in dem Manganknollen gebildet werden</a:t>
            </a: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2195513" y="4292600"/>
            <a:ext cx="5616575" cy="936625"/>
            <a:chOff x="2195736" y="4293096"/>
            <a:chExt cx="5616624" cy="936104"/>
          </a:xfrm>
        </p:grpSpPr>
        <p:cxnSp>
          <p:nvCxnSpPr>
            <p:cNvPr id="51209" name="Straight Connector 2"/>
            <p:cNvCxnSpPr>
              <a:cxnSpLocks noChangeShapeType="1"/>
            </p:cNvCxnSpPr>
            <p:nvPr/>
          </p:nvCxnSpPr>
          <p:spPr bwMode="auto">
            <a:xfrm>
              <a:off x="2195736" y="4293096"/>
              <a:ext cx="5616624" cy="7200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51210" name="Straight Connector 7"/>
            <p:cNvCxnSpPr>
              <a:cxnSpLocks noChangeShapeType="1"/>
            </p:cNvCxnSpPr>
            <p:nvPr/>
          </p:nvCxnSpPr>
          <p:spPr bwMode="auto">
            <a:xfrm>
              <a:off x="2195736" y="5157192"/>
              <a:ext cx="5616624" cy="72008"/>
            </a:xfrm>
            <a:prstGeom prst="line">
              <a:avLst/>
            </a:prstGeom>
            <a:noFill/>
            <a:ln w="38100">
              <a:solidFill>
                <a:srgbClr val="80A73D"/>
              </a:solidFill>
              <a:round/>
              <a:headEnd/>
              <a:tailEnd/>
            </a:ln>
          </p:spPr>
        </p:cxnSp>
      </p:grpSp>
      <p:sp>
        <p:nvSpPr>
          <p:cNvPr id="51208" name="TextBox 5"/>
          <p:cNvSpPr txBox="1">
            <a:spLocks noChangeArrowheads="1"/>
          </p:cNvSpPr>
          <p:nvPr/>
        </p:nvSpPr>
        <p:spPr bwMode="auto">
          <a:xfrm>
            <a:off x="9024938" y="3776663"/>
            <a:ext cx="1857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BC REE1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4275138" y="4154488"/>
            <a:ext cx="4868862" cy="270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Screen shot 2012-09-10 at 3.03.02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4802188" y="0"/>
            <a:ext cx="4341812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7239000" y="2590800"/>
            <a:ext cx="1600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/>
              <a:t>Spiegel online, 26.7.2011</a:t>
            </a:r>
          </a:p>
        </p:txBody>
      </p:sp>
      <p:pic>
        <p:nvPicPr>
          <p:cNvPr id="7" name="Picture 6" descr="BBC logo.tif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7696200" y="4668838"/>
            <a:ext cx="1447800" cy="81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 descr="Screen shot 2012-09-10 at 3.06.40 P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4267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1219200" y="1981200"/>
            <a:ext cx="2057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dirty="0" err="1"/>
              <a:t>Zeit</a:t>
            </a:r>
            <a:r>
              <a:rPr lang="en-US" sz="1400" dirty="0"/>
              <a:t> online, 4.3.2011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00" y="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 err="1" smtClean="0">
                <a:solidFill>
                  <a:srgbClr val="000090"/>
                </a:solidFill>
              </a:rPr>
              <a:t>Der</a:t>
            </a:r>
            <a:r>
              <a:rPr lang="en-US" sz="3200" b="1" dirty="0" smtClean="0">
                <a:solidFill>
                  <a:srgbClr val="000090"/>
                </a:solidFill>
              </a:rPr>
              <a:t> </a:t>
            </a:r>
            <a:r>
              <a:rPr lang="en-US" sz="3200" b="1" dirty="0" err="1" smtClean="0">
                <a:solidFill>
                  <a:srgbClr val="000090"/>
                </a:solidFill>
              </a:rPr>
              <a:t>steigende</a:t>
            </a:r>
            <a:r>
              <a:rPr lang="en-US" sz="3200" b="1" dirty="0" smtClean="0">
                <a:solidFill>
                  <a:srgbClr val="000090"/>
                </a:solidFill>
              </a:rPr>
              <a:t> </a:t>
            </a:r>
            <a:r>
              <a:rPr lang="en-US" sz="3200" b="1" dirty="0" err="1" smtClean="0">
                <a:solidFill>
                  <a:srgbClr val="000090"/>
                </a:solidFill>
              </a:rPr>
              <a:t>Bedarf</a:t>
            </a:r>
            <a:r>
              <a:rPr lang="en-US" sz="3200" b="1" dirty="0" smtClean="0">
                <a:solidFill>
                  <a:srgbClr val="000090"/>
                </a:solidFill>
              </a:rPr>
              <a:t> an </a:t>
            </a:r>
            <a:r>
              <a:rPr lang="en-US" sz="3200" b="1" dirty="0" err="1" smtClean="0">
                <a:solidFill>
                  <a:srgbClr val="000090"/>
                </a:solidFill>
              </a:rPr>
              <a:t>Rohstoffen</a:t>
            </a:r>
            <a:endParaRPr lang="en-US" sz="32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2133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7"/>
          <p:cNvSpPr>
            <a:spLocks noChangeArrowheads="1"/>
          </p:cNvSpPr>
          <p:nvPr/>
        </p:nvSpPr>
        <p:spPr bwMode="auto">
          <a:xfrm>
            <a:off x="152400" y="0"/>
            <a:ext cx="8915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dirty="0" err="1" smtClean="0">
                <a:solidFill>
                  <a:srgbClr val="000090"/>
                </a:solidFill>
                <a:latin typeface="Arial"/>
                <a:cs typeface="Arial"/>
              </a:rPr>
              <a:t>Potentielle</a:t>
            </a:r>
            <a:r>
              <a:rPr lang="en-US" sz="28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800" dirty="0" err="1" smtClean="0">
                <a:solidFill>
                  <a:srgbClr val="000090"/>
                </a:solidFill>
                <a:latin typeface="Arial"/>
                <a:cs typeface="Arial"/>
              </a:rPr>
              <a:t>Umweltfolgen</a:t>
            </a:r>
            <a:r>
              <a:rPr lang="en-US" sz="28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800" dirty="0" err="1" smtClean="0">
                <a:solidFill>
                  <a:srgbClr val="000090"/>
                </a:solidFill>
                <a:latin typeface="Arial"/>
                <a:cs typeface="Arial"/>
              </a:rPr>
              <a:t>beim</a:t>
            </a:r>
            <a:r>
              <a:rPr lang="en-US" sz="28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800" dirty="0" err="1" smtClean="0">
                <a:solidFill>
                  <a:srgbClr val="000090"/>
                </a:solidFill>
                <a:latin typeface="Arial"/>
                <a:cs typeface="Arial"/>
              </a:rPr>
              <a:t>Abbau</a:t>
            </a:r>
            <a:r>
              <a:rPr lang="en-US" sz="2800" dirty="0" smtClean="0">
                <a:solidFill>
                  <a:srgbClr val="000090"/>
                </a:solidFill>
                <a:latin typeface="Arial"/>
                <a:cs typeface="Arial"/>
              </a:rPr>
              <a:t> von </a:t>
            </a:r>
            <a:r>
              <a:rPr lang="en-US" sz="2800" dirty="0" err="1" smtClean="0">
                <a:solidFill>
                  <a:srgbClr val="000090"/>
                </a:solidFill>
                <a:latin typeface="Arial"/>
                <a:cs typeface="Arial"/>
              </a:rPr>
              <a:t>Manganknollen</a:t>
            </a:r>
            <a:endParaRPr lang="en-US" sz="28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1143000"/>
            <a:ext cx="9144000" cy="5605463"/>
            <a:chOff x="0" y="1143000"/>
            <a:chExt cx="9144000" cy="5605463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1143000"/>
              <a:ext cx="9144000" cy="5605463"/>
              <a:chOff x="0" y="1143000"/>
              <a:chExt cx="9144000" cy="5605463"/>
            </a:xfrm>
          </p:grpSpPr>
          <p:pic>
            <p:nvPicPr>
              <p:cNvPr id="55298" name="Picture 1" descr="CCFZ SO205-46MUC.jpg"/>
              <p:cNvPicPr>
                <a:picLocks noChangeAspect="1"/>
              </p:cNvPicPr>
              <p:nvPr/>
            </p:nvPicPr>
            <p:blipFill>
              <a:blip r:embed="rId3"/>
              <a:srcRect t="8629"/>
              <a:stretch>
                <a:fillRect/>
              </a:stretch>
            </p:blipFill>
            <p:spPr bwMode="auto">
              <a:xfrm>
                <a:off x="0" y="1143000"/>
                <a:ext cx="9144000" cy="4000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5300" name="Text Box 10"/>
              <p:cNvSpPr txBox="1">
                <a:spLocks noChangeArrowheads="1"/>
              </p:cNvSpPr>
              <p:nvPr/>
            </p:nvSpPr>
            <p:spPr bwMode="auto">
              <a:xfrm>
                <a:off x="5148263" y="5300663"/>
                <a:ext cx="3816350" cy="1447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b="0" dirty="0" err="1"/>
                  <a:t>Metallgehalte</a:t>
                </a:r>
                <a:r>
                  <a:rPr lang="en-US" sz="1600" b="0" dirty="0"/>
                  <a:t> </a:t>
                </a:r>
                <a:r>
                  <a:rPr lang="en-US" sz="1600" b="0" dirty="0" err="1"/>
                  <a:t>im</a:t>
                </a:r>
                <a:r>
                  <a:rPr lang="en-US" sz="1600" b="0" dirty="0"/>
                  <a:t> </a:t>
                </a:r>
                <a:r>
                  <a:rPr lang="en-US" sz="1600" b="0" dirty="0" err="1"/>
                  <a:t>Oberflächensediment</a:t>
                </a:r>
                <a:r>
                  <a:rPr lang="en-US" sz="1600" b="0" dirty="0"/>
                  <a:t> (links) und in den </a:t>
                </a:r>
                <a:r>
                  <a:rPr lang="en-US" sz="1600" b="0" dirty="0" err="1"/>
                  <a:t>entsprechenden</a:t>
                </a:r>
                <a:r>
                  <a:rPr lang="en-US" sz="1600" b="0" dirty="0"/>
                  <a:t> </a:t>
                </a:r>
                <a:r>
                  <a:rPr lang="en-US" sz="1600" b="0" dirty="0" err="1"/>
                  <a:t>Porenwässern</a:t>
                </a:r>
                <a:r>
                  <a:rPr lang="en-US" sz="1600" b="0" dirty="0"/>
                  <a:t> </a:t>
                </a:r>
                <a:r>
                  <a:rPr lang="en-US" sz="1600" b="0" dirty="0" err="1" smtClean="0"/>
                  <a:t>sowie</a:t>
                </a:r>
                <a:r>
                  <a:rPr lang="en-US" sz="1600" b="0" dirty="0" smtClean="0"/>
                  <a:t> </a:t>
                </a:r>
                <a:r>
                  <a:rPr lang="en-US" sz="1600" b="0" dirty="0" err="1"/>
                  <a:t>Sauerstoff</a:t>
                </a:r>
                <a:r>
                  <a:rPr lang="en-US" sz="1600" b="0" dirty="0"/>
                  <a:t> (</a:t>
                </a:r>
                <a:r>
                  <a:rPr lang="en-US" sz="1600" b="0" dirty="0" err="1"/>
                  <a:t>rechts</a:t>
                </a:r>
                <a:r>
                  <a:rPr lang="en-US" sz="1600" b="0" dirty="0"/>
                  <a:t>) in </a:t>
                </a:r>
                <a:r>
                  <a:rPr lang="en-US" sz="1600" b="0" dirty="0" err="1"/>
                  <a:t>einem</a:t>
                </a:r>
                <a:r>
                  <a:rPr lang="en-US" sz="1600" b="0" dirty="0"/>
                  <a:t> </a:t>
                </a:r>
                <a:r>
                  <a:rPr lang="en-US" sz="1600" b="0" dirty="0" err="1"/>
                  <a:t>Sedimentkern</a:t>
                </a:r>
                <a:r>
                  <a:rPr lang="en-US" sz="1600" b="0" dirty="0"/>
                  <a:t> </a:t>
                </a:r>
                <a:r>
                  <a:rPr lang="en-US" sz="1600" b="0" dirty="0" err="1"/>
                  <a:t>aus</a:t>
                </a:r>
                <a:r>
                  <a:rPr lang="en-US" sz="1600" b="0" dirty="0"/>
                  <a:t> </a:t>
                </a:r>
                <a:r>
                  <a:rPr lang="en-US" sz="1600" b="0" dirty="0" err="1"/>
                  <a:t>der</a:t>
                </a:r>
                <a:r>
                  <a:rPr lang="en-US" sz="1600" b="0" dirty="0"/>
                  <a:t> CCZ </a:t>
                </a:r>
              </a:p>
              <a:p>
                <a:pPr algn="ctr">
                  <a:spcBef>
                    <a:spcPct val="50000"/>
                  </a:spcBef>
                </a:pPr>
                <a:r>
                  <a:rPr lang="en-US" sz="1400" b="0" i="1" dirty="0"/>
                  <a:t>(</a:t>
                </a:r>
                <a:r>
                  <a:rPr lang="en-US" sz="1400" b="0" i="1" dirty="0" err="1"/>
                  <a:t>Mewes</a:t>
                </a:r>
                <a:r>
                  <a:rPr lang="en-US" sz="1400" b="0" i="1" dirty="0"/>
                  <a:t>, </a:t>
                </a:r>
                <a:r>
                  <a:rPr lang="en-US" sz="1400" b="0" i="1" dirty="0" err="1"/>
                  <a:t>Kasten</a:t>
                </a:r>
                <a:r>
                  <a:rPr lang="en-US" sz="1400" b="0" i="1" dirty="0"/>
                  <a:t> et al., 2014)</a:t>
                </a:r>
                <a:r>
                  <a:rPr lang="en-US" sz="1400" b="0" dirty="0"/>
                  <a:t> </a:t>
                </a:r>
              </a:p>
            </p:txBody>
          </p:sp>
        </p:grpSp>
        <p:sp>
          <p:nvSpPr>
            <p:cNvPr id="55301" name="Line 12"/>
            <p:cNvSpPr>
              <a:spLocks noChangeShapeType="1"/>
            </p:cNvSpPr>
            <p:nvPr/>
          </p:nvSpPr>
          <p:spPr bwMode="auto">
            <a:xfrm>
              <a:off x="457200" y="2924175"/>
              <a:ext cx="80772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04800" y="2420938"/>
            <a:ext cx="4562475" cy="4222750"/>
            <a:chOff x="304800" y="2420938"/>
            <a:chExt cx="4562475" cy="4222750"/>
          </a:xfrm>
        </p:grpSpPr>
        <p:pic>
          <p:nvPicPr>
            <p:cNvPr id="55303" name="Picture 13" descr="CCZ MUC with bioturbation 1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63938" y="2420938"/>
              <a:ext cx="1303337" cy="4222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04" name="Text Box 10"/>
            <p:cNvSpPr txBox="1">
              <a:spLocks noChangeArrowheads="1"/>
            </p:cNvSpPr>
            <p:nvPr/>
          </p:nvSpPr>
          <p:spPr bwMode="auto">
            <a:xfrm>
              <a:off x="304800" y="5638800"/>
              <a:ext cx="3240088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0" dirty="0" err="1"/>
                <a:t>Oberflächen-Sedimentkern</a:t>
              </a:r>
              <a:r>
                <a:rPr lang="en-US" sz="1600" b="0" dirty="0"/>
                <a:t> </a:t>
              </a:r>
              <a:r>
                <a:rPr lang="en-US" sz="1600" b="0" dirty="0" err="1"/>
                <a:t>aus</a:t>
              </a:r>
              <a:r>
                <a:rPr lang="en-US" sz="1600" b="0" dirty="0"/>
                <a:t> </a:t>
              </a:r>
              <a:r>
                <a:rPr lang="en-US" sz="1600" b="0" dirty="0" err="1"/>
                <a:t>der</a:t>
              </a:r>
              <a:r>
                <a:rPr lang="en-US" sz="1600" b="0" dirty="0"/>
                <a:t> CCZ </a:t>
              </a:r>
              <a:r>
                <a:rPr lang="en-US" sz="1600" b="0" dirty="0" err="1"/>
                <a:t>mit</a:t>
              </a:r>
              <a:r>
                <a:rPr lang="en-US" sz="1600" b="0" dirty="0"/>
                <a:t> rein </a:t>
              </a:r>
              <a:r>
                <a:rPr lang="en-US" sz="1600" b="0" dirty="0" err="1"/>
                <a:t>oxischer</a:t>
              </a:r>
              <a:r>
                <a:rPr lang="en-US" sz="1600" b="0" dirty="0"/>
                <a:t> </a:t>
              </a:r>
              <a:r>
                <a:rPr lang="en-US" sz="1600" b="0" dirty="0" err="1"/>
                <a:t>brauner</a:t>
              </a:r>
              <a:r>
                <a:rPr lang="en-US" sz="1600" b="0" dirty="0"/>
                <a:t> </a:t>
              </a:r>
              <a:r>
                <a:rPr lang="en-US" sz="1600" b="0" dirty="0" err="1"/>
                <a:t>Schicht</a:t>
              </a:r>
              <a:r>
                <a:rPr lang="en-US" sz="1600" b="0" dirty="0"/>
                <a:t>; </a:t>
              </a:r>
              <a:r>
                <a:rPr lang="en-US" sz="1600" b="0" dirty="0" err="1"/>
                <a:t>Bioturbation</a:t>
              </a:r>
              <a:r>
                <a:rPr lang="en-US" sz="1600" b="0" dirty="0"/>
                <a:t> </a:t>
              </a:r>
              <a:r>
                <a:rPr lang="en-US" sz="1600" b="0" dirty="0" err="1" smtClean="0"/>
                <a:t>erkennbar</a:t>
              </a:r>
              <a:endParaRPr lang="en-US" sz="1600" b="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8"/>
          <p:cNvSpPr>
            <a:spLocks noGrp="1"/>
          </p:cNvSpPr>
          <p:nvPr>
            <p:ph type="title"/>
          </p:nvPr>
        </p:nvSpPr>
        <p:spPr>
          <a:xfrm>
            <a:off x="304800" y="152400"/>
            <a:ext cx="8839200" cy="533400"/>
          </a:xfrm>
        </p:spPr>
        <p:txBody>
          <a:bodyPr/>
          <a:lstStyle/>
          <a:p>
            <a:r>
              <a:rPr lang="en-US" sz="2400" b="1">
                <a:solidFill>
                  <a:srgbClr val="002D5B"/>
                </a:solidFill>
                <a:latin typeface="Arial" charset="0"/>
                <a:ea typeface="ＭＳ Ｐゴシック" charset="0"/>
                <a:cs typeface="ＭＳ Ｐゴシック" charset="0"/>
              </a:rPr>
              <a:t>Aktuelle Forschung zu Umweltfolgen von Meeresbergbau</a:t>
            </a:r>
          </a:p>
        </p:txBody>
      </p:sp>
      <p:sp>
        <p:nvSpPr>
          <p:cNvPr id="19" name="AutoShape 4" descr="Schleswig-Holstein Landesflagge"/>
          <p:cNvSpPr>
            <a:spLocks noChangeAspect="1" noChangeArrowheads="1"/>
          </p:cNvSpPr>
          <p:nvPr/>
        </p:nvSpPr>
        <p:spPr bwMode="auto">
          <a:xfrm>
            <a:off x="3019425" y="2223730"/>
            <a:ext cx="2803525" cy="1400175"/>
          </a:xfrm>
          <a:prstGeom prst="rect">
            <a:avLst/>
          </a:prstGeom>
          <a:noFill/>
        </p:spPr>
        <p:txBody>
          <a:bodyPr/>
          <a:lstStyle/>
          <a:p>
            <a:pPr algn="ctr" eaLnBrk="0" hangingPunct="0">
              <a:spcBef>
                <a:spcPct val="50000"/>
              </a:spcBef>
              <a:buClr>
                <a:srgbClr val="003399"/>
              </a:buClr>
              <a:buFont typeface="Wingdings" pitchFamily="2" charset="2"/>
              <a:buNone/>
              <a:defRPr/>
            </a:pPr>
            <a:endParaRPr lang="de-DE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0" name="AutoShape 5" descr="Schleswig-Holstein Landesflagge"/>
          <p:cNvSpPr>
            <a:spLocks noChangeAspect="1" noChangeArrowheads="1"/>
          </p:cNvSpPr>
          <p:nvPr/>
        </p:nvSpPr>
        <p:spPr bwMode="auto">
          <a:xfrm>
            <a:off x="3033713" y="2161818"/>
            <a:ext cx="2803525" cy="1401762"/>
          </a:xfrm>
          <a:prstGeom prst="rect">
            <a:avLst/>
          </a:prstGeom>
          <a:noFill/>
        </p:spPr>
        <p:txBody>
          <a:bodyPr/>
          <a:lstStyle/>
          <a:p>
            <a:pPr algn="ctr" eaLnBrk="0" hangingPunct="0">
              <a:spcBef>
                <a:spcPct val="50000"/>
              </a:spcBef>
              <a:buClr>
                <a:srgbClr val="003399"/>
              </a:buClr>
              <a:buFont typeface="Wingdings" pitchFamily="2" charset="2"/>
              <a:buNone/>
              <a:defRPr/>
            </a:pPr>
            <a:endParaRPr lang="de-DE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55301" name="Textfeld 1"/>
          <p:cNvSpPr txBox="1">
            <a:spLocks noChangeArrowheads="1"/>
          </p:cNvSpPr>
          <p:nvPr/>
        </p:nvSpPr>
        <p:spPr bwMode="auto">
          <a:xfrm>
            <a:off x="6035675" y="454783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cs typeface="Arial" charset="0"/>
            </a:endParaRPr>
          </a:p>
        </p:txBody>
      </p:sp>
      <p:sp>
        <p:nvSpPr>
          <p:cNvPr id="22" name="AutoShape 4" descr="Schleswig-Holstein Landesflagge"/>
          <p:cNvSpPr>
            <a:spLocks noChangeAspect="1" noChangeArrowheads="1"/>
          </p:cNvSpPr>
          <p:nvPr/>
        </p:nvSpPr>
        <p:spPr bwMode="auto">
          <a:xfrm>
            <a:off x="3019425" y="2223730"/>
            <a:ext cx="2803525" cy="1400175"/>
          </a:xfrm>
          <a:prstGeom prst="rect">
            <a:avLst/>
          </a:prstGeom>
          <a:noFill/>
        </p:spPr>
        <p:txBody>
          <a:bodyPr/>
          <a:lstStyle/>
          <a:p>
            <a:pPr algn="ctr" eaLnBrk="0" hangingPunct="0">
              <a:spcBef>
                <a:spcPct val="50000"/>
              </a:spcBef>
              <a:buClr>
                <a:srgbClr val="003399"/>
              </a:buClr>
              <a:buFont typeface="Wingdings" pitchFamily="2" charset="2"/>
              <a:buNone/>
              <a:defRPr/>
            </a:pPr>
            <a:endParaRPr lang="de-DE" sz="18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3" name="AutoShape 5" descr="Schleswig-Holstein Landesflagge"/>
          <p:cNvSpPr>
            <a:spLocks noChangeAspect="1" noChangeArrowheads="1"/>
          </p:cNvSpPr>
          <p:nvPr/>
        </p:nvSpPr>
        <p:spPr bwMode="auto">
          <a:xfrm>
            <a:off x="3033713" y="2161818"/>
            <a:ext cx="2803525" cy="1401762"/>
          </a:xfrm>
          <a:prstGeom prst="rect">
            <a:avLst/>
          </a:prstGeom>
          <a:noFill/>
        </p:spPr>
        <p:txBody>
          <a:bodyPr/>
          <a:lstStyle/>
          <a:p>
            <a:pPr algn="ctr" eaLnBrk="0" hangingPunct="0">
              <a:spcBef>
                <a:spcPct val="50000"/>
              </a:spcBef>
              <a:buClr>
                <a:srgbClr val="003399"/>
              </a:buClr>
              <a:buFont typeface="Wingdings" pitchFamily="2" charset="2"/>
              <a:buNone/>
              <a:defRPr/>
            </a:pPr>
            <a:endParaRPr lang="de-DE" sz="18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55304" name="Textfeld 1"/>
          <p:cNvSpPr txBox="1">
            <a:spLocks noChangeArrowheads="1"/>
          </p:cNvSpPr>
          <p:nvPr/>
        </p:nvSpPr>
        <p:spPr bwMode="auto">
          <a:xfrm>
            <a:off x="6035675" y="454783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55305" name="Group 24"/>
          <p:cNvGrpSpPr>
            <a:grpSpLocks/>
          </p:cNvGrpSpPr>
          <p:nvPr/>
        </p:nvGrpSpPr>
        <p:grpSpPr bwMode="auto">
          <a:xfrm>
            <a:off x="-1588" y="182205"/>
            <a:ext cx="9144001" cy="6465888"/>
            <a:chOff x="-1678" y="44624"/>
            <a:chExt cx="9144000" cy="6466244"/>
          </a:xfrm>
        </p:grpSpPr>
        <p:pic>
          <p:nvPicPr>
            <p:cNvPr id="55311" name="Picture 2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78" y="44624"/>
              <a:ext cx="9144000" cy="6466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Oval 26"/>
            <p:cNvSpPr/>
            <p:nvPr/>
          </p:nvSpPr>
          <p:spPr>
            <a:xfrm>
              <a:off x="6443572" y="4293008"/>
              <a:ext cx="144462" cy="14447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cxnSp>
          <p:nvCxnSpPr>
            <p:cNvPr id="28" name="Straight Connector 27"/>
            <p:cNvCxnSpPr/>
            <p:nvPr/>
          </p:nvCxnSpPr>
          <p:spPr>
            <a:xfrm flipH="1">
              <a:off x="7164297" y="3140419"/>
              <a:ext cx="71437" cy="21591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4140110" y="2924508"/>
              <a:ext cx="3024188" cy="43182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3779748" y="2708596"/>
              <a:ext cx="360362" cy="21591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3276510" y="2708596"/>
              <a:ext cx="52705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3276510" y="2421243"/>
              <a:ext cx="203200" cy="28735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3479710" y="2348214"/>
              <a:ext cx="1812925" cy="730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endCxn id="27" idx="7"/>
            </p:cNvCxnSpPr>
            <p:nvPr/>
          </p:nvCxnSpPr>
          <p:spPr>
            <a:xfrm flipH="1">
              <a:off x="6567397" y="4005655"/>
              <a:ext cx="596900" cy="30799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308" name="Rectangle 36"/>
          <p:cNvSpPr>
            <a:spLocks noChangeArrowheads="1"/>
          </p:cNvSpPr>
          <p:nvPr/>
        </p:nvSpPr>
        <p:spPr bwMode="auto">
          <a:xfrm>
            <a:off x="609600" y="6211669"/>
            <a:ext cx="838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de-DE" sz="1800" b="0" dirty="0" err="1" smtClean="0">
                <a:cs typeface="Comic Sans MS" charset="0"/>
              </a:rPr>
              <a:t>JPI-Oceans</a:t>
            </a:r>
            <a:r>
              <a:rPr lang="de-DE" sz="1800" b="0" dirty="0" smtClean="0">
                <a:cs typeface="Comic Sans MS" charset="0"/>
              </a:rPr>
              <a:t>: Ökologische </a:t>
            </a:r>
            <a:r>
              <a:rPr lang="de-DE" sz="1800" b="0" dirty="0">
                <a:cs typeface="Comic Sans MS" charset="0"/>
              </a:rPr>
              <a:t>Studien zu potentiellen Folgen von Manganknollen-Abbau im </a:t>
            </a:r>
            <a:r>
              <a:rPr lang="de-DE" sz="1800" b="0" dirty="0" smtClean="0">
                <a:cs typeface="Comic Sans MS" charset="0"/>
              </a:rPr>
              <a:t>Pazifik mit ca. 20 deutschen und europäischen Partnern</a:t>
            </a:r>
            <a:endParaRPr lang="de-DE" sz="1800" b="0" dirty="0">
              <a:cs typeface="Comic Sans MS" charset="0"/>
            </a:endParaRPr>
          </a:p>
        </p:txBody>
      </p:sp>
      <p:sp>
        <p:nvSpPr>
          <p:cNvPr id="55309" name="TextBox 37"/>
          <p:cNvSpPr txBox="1">
            <a:spLocks noChangeArrowheads="1"/>
          </p:cNvSpPr>
          <p:nvPr/>
        </p:nvSpPr>
        <p:spPr bwMode="auto">
          <a:xfrm>
            <a:off x="4427538" y="4071580"/>
            <a:ext cx="201612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2000">
                <a:solidFill>
                  <a:srgbClr val="FF0000"/>
                </a:solidFill>
              </a:rPr>
              <a:t>Peru-Becken: Fortsetzung DISCOL-Studie</a:t>
            </a:r>
          </a:p>
        </p:txBody>
      </p:sp>
      <p:sp>
        <p:nvSpPr>
          <p:cNvPr id="55310" name="TextBox 38"/>
          <p:cNvSpPr txBox="1">
            <a:spLocks noChangeArrowheads="1"/>
          </p:cNvSpPr>
          <p:nvPr/>
        </p:nvSpPr>
        <p:spPr bwMode="auto">
          <a:xfrm>
            <a:off x="1258888" y="3782655"/>
            <a:ext cx="237648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FF0000"/>
                </a:solidFill>
              </a:rPr>
              <a:t>CCZ: verschiedene Lizenzgebiete und Schutzgebiet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14400" y="899755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err="1" smtClean="0"/>
              <a:t>Forschungsfahrten</a:t>
            </a:r>
            <a:r>
              <a:rPr lang="en-US" sz="2000" b="0" dirty="0" smtClean="0"/>
              <a:t> SO239 und SO242 </a:t>
            </a:r>
            <a:r>
              <a:rPr lang="en-US" sz="2000" b="0" dirty="0" err="1" smtClean="0"/>
              <a:t>mit</a:t>
            </a:r>
            <a:r>
              <a:rPr lang="en-US" sz="2000" b="0" dirty="0" smtClean="0"/>
              <a:t> FS </a:t>
            </a:r>
            <a:r>
              <a:rPr lang="en-US" sz="2000" b="0" dirty="0" err="1" smtClean="0"/>
              <a:t>Sonne</a:t>
            </a:r>
            <a:endParaRPr lang="en-US" sz="2000" b="0" dirty="0"/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de-DE" sz="2800" dirty="0">
                <a:solidFill>
                  <a:srgbClr val="000090"/>
                </a:solidFill>
                <a:latin typeface="Arial"/>
                <a:cs typeface="Arial"/>
              </a:rPr>
              <a:t>Aktuelle</a:t>
            </a:r>
            <a:r>
              <a:rPr lang="de-DE" sz="2800" dirty="0" smtClean="0">
                <a:solidFill>
                  <a:srgbClr val="000090"/>
                </a:solidFill>
                <a:latin typeface="Arial"/>
                <a:cs typeface="Arial"/>
              </a:rPr>
              <a:t> Umwelt-Forschung</a:t>
            </a:r>
            <a:r>
              <a:rPr lang="de-DE" sz="2800" dirty="0">
                <a:solidFill>
                  <a:srgbClr val="000090"/>
                </a:solidFill>
                <a:latin typeface="Arial"/>
                <a:cs typeface="Arial"/>
              </a:rPr>
              <a:t>: JPI </a:t>
            </a:r>
            <a:r>
              <a:rPr lang="de-DE" sz="2800" dirty="0" err="1">
                <a:solidFill>
                  <a:srgbClr val="000090"/>
                </a:solidFill>
                <a:latin typeface="Arial"/>
                <a:cs typeface="Arial"/>
              </a:rPr>
              <a:t>Oceans</a:t>
            </a:r>
            <a:r>
              <a:rPr lang="de-DE" sz="2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endParaRPr lang="en-GB" sz="2800" b="0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8"/>
          <p:cNvSpPr>
            <a:spLocks noGrp="1"/>
          </p:cNvSpPr>
          <p:nvPr>
            <p:ph type="title"/>
          </p:nvPr>
        </p:nvSpPr>
        <p:spPr>
          <a:xfrm>
            <a:off x="304800" y="838200"/>
            <a:ext cx="8839200" cy="533400"/>
          </a:xfrm>
        </p:spPr>
        <p:txBody>
          <a:bodyPr/>
          <a:lstStyle/>
          <a:p>
            <a:r>
              <a:rPr lang="en-US" sz="2000" b="1" dirty="0">
                <a:solidFill>
                  <a:srgbClr val="002D5B"/>
                </a:solidFill>
                <a:latin typeface="Arial" charset="0"/>
                <a:ea typeface="ＭＳ Ｐゴシック" charset="0"/>
                <a:cs typeface="ＭＳ Ｐゴシック" charset="0"/>
              </a:rPr>
              <a:t>26 </a:t>
            </a:r>
            <a:r>
              <a:rPr lang="en-US" sz="2000" b="1" dirty="0" err="1">
                <a:solidFill>
                  <a:srgbClr val="002D5B"/>
                </a:solidFill>
                <a:latin typeface="Arial" charset="0"/>
                <a:ea typeface="ＭＳ Ｐゴシック" charset="0"/>
                <a:cs typeface="ＭＳ Ｐゴシック" charset="0"/>
              </a:rPr>
              <a:t>Jahre</a:t>
            </a:r>
            <a:r>
              <a:rPr lang="en-US" sz="2000" b="1" dirty="0">
                <a:solidFill>
                  <a:srgbClr val="002D5B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err="1">
                <a:solidFill>
                  <a:srgbClr val="002D5B"/>
                </a:solidFill>
                <a:latin typeface="Arial" charset="0"/>
                <a:ea typeface="ＭＳ Ｐゴシック" charset="0"/>
                <a:cs typeface="ＭＳ Ｐゴシック" charset="0"/>
              </a:rPr>
              <a:t>nach</a:t>
            </a:r>
            <a:r>
              <a:rPr lang="en-US" sz="2000" b="1" dirty="0">
                <a:solidFill>
                  <a:srgbClr val="002D5B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err="1">
                <a:solidFill>
                  <a:srgbClr val="002D5B"/>
                </a:solidFill>
                <a:latin typeface="Arial" charset="0"/>
                <a:ea typeface="ＭＳ Ｐゴシック" charset="0"/>
                <a:cs typeface="ＭＳ Ｐゴシック" charset="0"/>
              </a:rPr>
              <a:t>der</a:t>
            </a:r>
            <a:r>
              <a:rPr lang="en-US" sz="2000" b="1" dirty="0">
                <a:solidFill>
                  <a:srgbClr val="002D5B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err="1">
                <a:solidFill>
                  <a:srgbClr val="002D5B"/>
                </a:solidFill>
                <a:latin typeface="Arial" charset="0"/>
                <a:ea typeface="ＭＳ Ｐゴシック" charset="0"/>
                <a:cs typeface="ＭＳ Ｐゴシック" charset="0"/>
              </a:rPr>
              <a:t>Störung</a:t>
            </a:r>
            <a:r>
              <a:rPr lang="en-US" sz="2000" b="1" dirty="0">
                <a:solidFill>
                  <a:srgbClr val="002D5B"/>
                </a:solidFill>
                <a:latin typeface="Arial" charset="0"/>
                <a:ea typeface="ＭＳ Ｐゴシック" charset="0"/>
                <a:cs typeface="ＭＳ Ｐゴシック" charset="0"/>
              </a:rPr>
              <a:t> des </a:t>
            </a:r>
            <a:r>
              <a:rPr lang="en-US" sz="2000" b="1" dirty="0" err="1">
                <a:solidFill>
                  <a:srgbClr val="002D5B"/>
                </a:solidFill>
                <a:latin typeface="Arial" charset="0"/>
                <a:ea typeface="ＭＳ Ｐゴシック" charset="0"/>
                <a:cs typeface="ＭＳ Ｐゴシック" charset="0"/>
              </a:rPr>
              <a:t>Meeresbodens</a:t>
            </a:r>
            <a:r>
              <a:rPr lang="en-US" sz="2000" b="1" dirty="0">
                <a:solidFill>
                  <a:srgbClr val="002D5B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err="1">
                <a:solidFill>
                  <a:srgbClr val="002D5B"/>
                </a:solidFill>
                <a:latin typeface="Arial" charset="0"/>
                <a:ea typeface="ＭＳ Ｐゴシック" charset="0"/>
                <a:cs typeface="ＭＳ Ｐゴシック" charset="0"/>
              </a:rPr>
              <a:t>im</a:t>
            </a:r>
            <a:r>
              <a:rPr lang="en-US" sz="2000" b="1" dirty="0" smtClean="0">
                <a:solidFill>
                  <a:srgbClr val="002D5B"/>
                </a:solidFill>
                <a:latin typeface="Arial" charset="0"/>
                <a:ea typeface="ＭＳ Ｐゴシック" charset="0"/>
                <a:cs typeface="ＭＳ Ｐゴシック" charset="0"/>
              </a:rPr>
              <a:t> DISCOL-</a:t>
            </a:r>
            <a:r>
              <a:rPr lang="en-US" sz="2000" b="1" dirty="0" err="1" smtClean="0">
                <a:solidFill>
                  <a:srgbClr val="002D5B"/>
                </a:solidFill>
                <a:latin typeface="Arial" charset="0"/>
                <a:ea typeface="ＭＳ Ｐゴシック" charset="0"/>
                <a:cs typeface="ＭＳ Ｐゴシック" charset="0"/>
              </a:rPr>
              <a:t>Gebiet</a:t>
            </a:r>
            <a:r>
              <a:rPr lang="en-US" sz="2000" b="1" dirty="0" smtClean="0">
                <a:solidFill>
                  <a:srgbClr val="002D5B"/>
                </a:solidFill>
                <a:latin typeface="Arial" charset="0"/>
                <a:ea typeface="ＭＳ Ｐゴシック" charset="0"/>
                <a:cs typeface="ＭＳ Ｐゴシック" charset="0"/>
              </a:rPr>
              <a:t>: </a:t>
            </a:r>
            <a:r>
              <a:rPr lang="en-US" sz="2000" b="1" dirty="0" err="1">
                <a:solidFill>
                  <a:srgbClr val="002D5B"/>
                </a:solidFill>
                <a:latin typeface="Arial" charset="0"/>
                <a:ea typeface="ＭＳ Ｐゴシック" charset="0"/>
                <a:cs typeface="ＭＳ Ｐゴシック" charset="0"/>
              </a:rPr>
              <a:t>erste</a:t>
            </a:r>
            <a:r>
              <a:rPr lang="en-US" sz="2000" b="1" dirty="0">
                <a:solidFill>
                  <a:srgbClr val="002D5B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err="1">
                <a:solidFill>
                  <a:srgbClr val="002D5B"/>
                </a:solidFill>
                <a:latin typeface="Arial" charset="0"/>
                <a:ea typeface="ＭＳ Ｐゴシック" charset="0"/>
                <a:cs typeface="ＭＳ Ｐゴシック" charset="0"/>
              </a:rPr>
              <a:t>Ergebnisse</a:t>
            </a:r>
            <a:endParaRPr lang="en-US" sz="2000" b="1" dirty="0">
              <a:solidFill>
                <a:srgbClr val="002D5B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AutoShape 4" descr="Schleswig-Holstein Landesflagge"/>
          <p:cNvSpPr>
            <a:spLocks noChangeAspect="1" noChangeArrowheads="1"/>
          </p:cNvSpPr>
          <p:nvPr/>
        </p:nvSpPr>
        <p:spPr bwMode="auto">
          <a:xfrm>
            <a:off x="3019425" y="2085975"/>
            <a:ext cx="2803525" cy="1400175"/>
          </a:xfrm>
          <a:prstGeom prst="rect">
            <a:avLst/>
          </a:prstGeom>
          <a:noFill/>
        </p:spPr>
        <p:txBody>
          <a:bodyPr/>
          <a:lstStyle/>
          <a:p>
            <a:pPr algn="ctr" eaLnBrk="0" hangingPunct="0">
              <a:spcBef>
                <a:spcPct val="50000"/>
              </a:spcBef>
              <a:buClr>
                <a:srgbClr val="003399"/>
              </a:buClr>
              <a:buFont typeface="Wingdings" pitchFamily="2" charset="2"/>
              <a:buNone/>
              <a:defRPr/>
            </a:pPr>
            <a:endParaRPr lang="de-DE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0" name="AutoShape 5" descr="Schleswig-Holstein Landesflagge"/>
          <p:cNvSpPr>
            <a:spLocks noChangeAspect="1" noChangeArrowheads="1"/>
          </p:cNvSpPr>
          <p:nvPr/>
        </p:nvSpPr>
        <p:spPr bwMode="auto">
          <a:xfrm>
            <a:off x="3033713" y="2024063"/>
            <a:ext cx="2803525" cy="1401762"/>
          </a:xfrm>
          <a:prstGeom prst="rect">
            <a:avLst/>
          </a:prstGeom>
          <a:noFill/>
        </p:spPr>
        <p:txBody>
          <a:bodyPr/>
          <a:lstStyle/>
          <a:p>
            <a:pPr algn="ctr" eaLnBrk="0" hangingPunct="0">
              <a:spcBef>
                <a:spcPct val="50000"/>
              </a:spcBef>
              <a:buClr>
                <a:srgbClr val="003399"/>
              </a:buClr>
              <a:buFont typeface="Wingdings" pitchFamily="2" charset="2"/>
              <a:buNone/>
              <a:defRPr/>
            </a:pPr>
            <a:endParaRPr lang="de-DE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56325" name="Textfeld 1"/>
          <p:cNvSpPr txBox="1">
            <a:spLocks noChangeArrowheads="1"/>
          </p:cNvSpPr>
          <p:nvPr/>
        </p:nvSpPr>
        <p:spPr bwMode="auto">
          <a:xfrm>
            <a:off x="6035675" y="44100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cs typeface="Arial" charset="0"/>
            </a:endParaRPr>
          </a:p>
        </p:txBody>
      </p:sp>
      <p:sp>
        <p:nvSpPr>
          <p:cNvPr id="22" name="AutoShape 4" descr="Schleswig-Holstein Landesflagge"/>
          <p:cNvSpPr>
            <a:spLocks noChangeAspect="1" noChangeArrowheads="1"/>
          </p:cNvSpPr>
          <p:nvPr/>
        </p:nvSpPr>
        <p:spPr bwMode="auto">
          <a:xfrm>
            <a:off x="3019425" y="2085975"/>
            <a:ext cx="2803525" cy="1400175"/>
          </a:xfrm>
          <a:prstGeom prst="rect">
            <a:avLst/>
          </a:prstGeom>
          <a:noFill/>
        </p:spPr>
        <p:txBody>
          <a:bodyPr/>
          <a:lstStyle/>
          <a:p>
            <a:pPr algn="ctr" eaLnBrk="0" hangingPunct="0">
              <a:spcBef>
                <a:spcPct val="50000"/>
              </a:spcBef>
              <a:buClr>
                <a:srgbClr val="003399"/>
              </a:buClr>
              <a:buFont typeface="Wingdings" pitchFamily="2" charset="2"/>
              <a:buNone/>
              <a:defRPr/>
            </a:pPr>
            <a:endParaRPr lang="de-DE" sz="18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3" name="AutoShape 5" descr="Schleswig-Holstein Landesflagge"/>
          <p:cNvSpPr>
            <a:spLocks noChangeAspect="1" noChangeArrowheads="1"/>
          </p:cNvSpPr>
          <p:nvPr/>
        </p:nvSpPr>
        <p:spPr bwMode="auto">
          <a:xfrm>
            <a:off x="3033713" y="2024063"/>
            <a:ext cx="2803525" cy="1401762"/>
          </a:xfrm>
          <a:prstGeom prst="rect">
            <a:avLst/>
          </a:prstGeom>
          <a:noFill/>
        </p:spPr>
        <p:txBody>
          <a:bodyPr/>
          <a:lstStyle/>
          <a:p>
            <a:pPr algn="ctr" eaLnBrk="0" hangingPunct="0">
              <a:spcBef>
                <a:spcPct val="50000"/>
              </a:spcBef>
              <a:buClr>
                <a:srgbClr val="003399"/>
              </a:buClr>
              <a:buFont typeface="Wingdings" pitchFamily="2" charset="2"/>
              <a:buNone/>
              <a:defRPr/>
            </a:pPr>
            <a:endParaRPr lang="de-DE" sz="18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56328" name="Textfeld 1"/>
          <p:cNvSpPr txBox="1">
            <a:spLocks noChangeArrowheads="1"/>
          </p:cNvSpPr>
          <p:nvPr/>
        </p:nvSpPr>
        <p:spPr bwMode="auto">
          <a:xfrm>
            <a:off x="6035675" y="44100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6329" name="Rectangle 1"/>
          <p:cNvSpPr>
            <a:spLocks noChangeArrowheads="1"/>
          </p:cNvSpPr>
          <p:nvPr/>
        </p:nvSpPr>
        <p:spPr bwMode="auto">
          <a:xfrm>
            <a:off x="0" y="15240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de-DE" sz="2800" dirty="0">
                <a:solidFill>
                  <a:srgbClr val="000090"/>
                </a:solidFill>
                <a:latin typeface="Arial"/>
                <a:cs typeface="Arial"/>
              </a:rPr>
              <a:t>Aktuelle Forschung: JPI </a:t>
            </a:r>
            <a:r>
              <a:rPr lang="de-DE" sz="2800" dirty="0" err="1">
                <a:solidFill>
                  <a:srgbClr val="000090"/>
                </a:solidFill>
                <a:latin typeface="Arial"/>
                <a:cs typeface="Arial"/>
              </a:rPr>
              <a:t>Oceans</a:t>
            </a:r>
            <a:r>
              <a:rPr lang="de-DE" sz="2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endParaRPr lang="en-GB" sz="2800" b="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56330" name="Picture 3" descr="Screen shot 2015-09-17 at 11.06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157663" y="2133600"/>
            <a:ext cx="4965700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1" name="Picture 1" descr="Screen shot 2015-09-17 at 11.06.2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12875"/>
            <a:ext cx="51435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2" name="TextBox 4"/>
          <p:cNvSpPr txBox="1">
            <a:spLocks noChangeArrowheads="1"/>
          </p:cNvSpPr>
          <p:nvPr/>
        </p:nvSpPr>
        <p:spPr bwMode="auto">
          <a:xfrm>
            <a:off x="323850" y="5084763"/>
            <a:ext cx="36004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/>
              <a:t>Kartierungen des Meeresbodens zeigen, dass die Pflugspuren der Störung auch nach 26 Jahren noch zu sehen sind!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6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476672"/>
            <a:ext cx="5507481" cy="3143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9064" y="475010"/>
            <a:ext cx="4711448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538088" y="516844"/>
            <a:ext cx="26247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Thiel et</a:t>
            </a:r>
            <a:r>
              <a:rPr kumimoji="0" lang="de-DE" sz="1400" b="0" i="1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al. (2001) DSR II 48</a:t>
            </a:r>
            <a:endParaRPr kumimoji="0" lang="en-GB" sz="18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36512" y="2864078"/>
            <a:ext cx="185738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Ungestörter</a:t>
            </a:r>
            <a:r>
              <a:rPr kumimoji="0" lang="de-DE" sz="140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Meeresboden mit Knollen und Tieren</a:t>
            </a:r>
            <a:endParaRPr kumimoji="0" lang="en-GB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469064" y="2864078"/>
            <a:ext cx="164304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Pflugspur direkt nach Störexperiment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-36512" y="3714752"/>
            <a:ext cx="4687540" cy="3143248"/>
            <a:chOff x="-36512" y="3714752"/>
            <a:chExt cx="4687540" cy="3143248"/>
          </a:xfrm>
        </p:grpSpPr>
        <p:pic>
          <p:nvPicPr>
            <p:cNvPr id="3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36512" y="3714752"/>
              <a:ext cx="4687540" cy="3143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Rectangle 1"/>
            <p:cNvSpPr>
              <a:spLocks noChangeArrowheads="1"/>
            </p:cNvSpPr>
            <p:nvPr/>
          </p:nvSpPr>
          <p:spPr bwMode="auto">
            <a:xfrm>
              <a:off x="-8305" y="6291590"/>
              <a:ext cx="164304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400" dirty="0" smtClean="0">
                  <a:solidFill>
                    <a:schemeClr val="bg1"/>
                  </a:solidFill>
                  <a:latin typeface="Arial" pitchFamily="34" charset="0"/>
                  <a:cs typeface="Times New Roman" pitchFamily="18" charset="0"/>
                </a:rPr>
                <a:t>Pflugspur nach 7 Jahren</a:t>
              </a:r>
              <a:endParaRPr kumimoji="0" lang="en-GB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-76943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800" b="1" u="none" strike="noStrike" cap="none" normalizeH="0" baseline="0" dirty="0" smtClean="0">
                <a:ln>
                  <a:noFill/>
                </a:ln>
                <a:solidFill>
                  <a:srgbClr val="000090"/>
                </a:solidFill>
                <a:effectLst/>
                <a:latin typeface="Arial"/>
                <a:ea typeface="Times New Roman" pitchFamily="18" charset="0"/>
                <a:cs typeface="Arial"/>
              </a:rPr>
              <a:t>26 Jahre Umweltfolgen-Forschung</a:t>
            </a:r>
            <a:r>
              <a:rPr kumimoji="0" lang="de-DE" sz="2800" b="1" u="none" strike="noStrike" cap="none" normalizeH="0" dirty="0" smtClean="0">
                <a:ln>
                  <a:noFill/>
                </a:ln>
                <a:solidFill>
                  <a:srgbClr val="000090"/>
                </a:solidFill>
                <a:effectLst/>
                <a:latin typeface="Arial"/>
                <a:ea typeface="Times New Roman" pitchFamily="18" charset="0"/>
                <a:cs typeface="Arial"/>
              </a:rPr>
              <a:t> </a:t>
            </a:r>
            <a:r>
              <a:rPr kumimoji="0" lang="de-DE" sz="2800" b="1" u="none" strike="noStrike" cap="none" normalizeH="0" baseline="0" dirty="0" smtClean="0">
                <a:ln>
                  <a:noFill/>
                </a:ln>
                <a:solidFill>
                  <a:srgbClr val="000090"/>
                </a:solidFill>
                <a:effectLst/>
                <a:latin typeface="Arial"/>
                <a:ea typeface="Times New Roman" pitchFamily="18" charset="0"/>
                <a:cs typeface="Arial"/>
              </a:rPr>
              <a:t> (DISCOL, JPIO)</a:t>
            </a:r>
            <a:endParaRPr kumimoji="0" lang="en-GB" sz="2800" b="0" u="none" strike="noStrike" cap="none" normalizeH="0" baseline="0" dirty="0" smtClean="0">
              <a:ln>
                <a:noFill/>
              </a:ln>
              <a:solidFill>
                <a:srgbClr val="000090"/>
              </a:solidFill>
              <a:effectLst/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438436" y="3711930"/>
            <a:ext cx="4705564" cy="3146070"/>
            <a:chOff x="4438436" y="3711930"/>
            <a:chExt cx="4705564" cy="314607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8436" y="3711930"/>
              <a:ext cx="4705564" cy="3146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"/>
            <p:cNvSpPr>
              <a:spLocks noChangeArrowheads="1"/>
            </p:cNvSpPr>
            <p:nvPr/>
          </p:nvSpPr>
          <p:spPr bwMode="auto">
            <a:xfrm>
              <a:off x="7162800" y="3810000"/>
              <a:ext cx="1869504" cy="64633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80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Pflugspur</a:t>
              </a:r>
              <a:r>
                <a:rPr kumimoji="0" lang="de-DE" sz="1800" i="0" u="none" strike="noStrike" cap="none" normalizeH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 nach 26 Jahren</a:t>
              </a:r>
              <a:endParaRPr kumimoji="0" lang="en-GB" sz="18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24400" y="6273224"/>
              <a:ext cx="41910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i="1" dirty="0" err="1" smtClean="0">
                  <a:solidFill>
                    <a:schemeClr val="bg1"/>
                  </a:solidFill>
                </a:rPr>
                <a:t>Foto</a:t>
              </a:r>
              <a:r>
                <a:rPr lang="en-US" sz="1600" b="0" i="1" dirty="0" smtClean="0">
                  <a:solidFill>
                    <a:schemeClr val="bg1"/>
                  </a:solidFill>
                </a:rPr>
                <a:t>: Matthias Haeckel, GEOMAR, </a:t>
              </a:r>
              <a:r>
                <a:rPr lang="en-US" sz="1600" b="0" i="1" dirty="0" err="1" smtClean="0">
                  <a:solidFill>
                    <a:schemeClr val="bg1"/>
                  </a:solidFill>
                </a:rPr>
                <a:t>Koordinator</a:t>
              </a:r>
              <a:r>
                <a:rPr lang="en-US" sz="1600" b="0" i="1" dirty="0" smtClean="0">
                  <a:solidFill>
                    <a:schemeClr val="bg1"/>
                  </a:solidFill>
                </a:rPr>
                <a:t> des JPIO-</a:t>
              </a:r>
              <a:r>
                <a:rPr lang="en-US" sz="1600" b="0" i="1" dirty="0" err="1" smtClean="0">
                  <a:solidFill>
                    <a:schemeClr val="bg1"/>
                  </a:solidFill>
                </a:rPr>
                <a:t>Projektes</a:t>
              </a:r>
              <a:endParaRPr lang="en-US" sz="1600" b="0" i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52475"/>
          </a:xfrm>
        </p:spPr>
        <p:txBody>
          <a:bodyPr>
            <a:noAutofit/>
          </a:bodyPr>
          <a:lstStyle/>
          <a:p>
            <a:r>
              <a:rPr lang="en-US" sz="2800" b="1" dirty="0" err="1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Potentielle</a:t>
            </a:r>
            <a:r>
              <a:rPr lang="en-US" sz="2800" b="1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Umweltfolgen</a:t>
            </a:r>
            <a:r>
              <a:rPr lang="en-US" sz="2800" b="1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 von </a:t>
            </a:r>
            <a:r>
              <a:rPr lang="en-US" sz="2800" b="1" dirty="0" err="1" smtClean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Tiefseebergbau</a:t>
            </a:r>
            <a:endParaRPr lang="en-US" sz="2800" b="1" dirty="0">
              <a:solidFill>
                <a:srgbClr val="00009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0418" name="TextBox 3"/>
          <p:cNvSpPr txBox="1">
            <a:spLocks noChangeArrowheads="1"/>
          </p:cNvSpPr>
          <p:nvPr/>
        </p:nvSpPr>
        <p:spPr bwMode="auto">
          <a:xfrm>
            <a:off x="304800" y="685800"/>
            <a:ext cx="8591550" cy="357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55600"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1200"/>
              </a:spcBef>
              <a:buClr>
                <a:srgbClr val="008000"/>
              </a:buClr>
              <a:buSzPct val="120000"/>
              <a:buFont typeface="Wingdings" charset="0"/>
              <a:buChar char="§"/>
            </a:pPr>
            <a:r>
              <a:rPr lang="de-DE" sz="1800" b="0" dirty="0">
                <a:solidFill>
                  <a:schemeClr val="tx2"/>
                </a:solidFill>
                <a:cs typeface="Comic Sans MS" charset="0"/>
              </a:rPr>
              <a:t>Es muss kein/kaum Abraum entfernt werden. </a:t>
            </a:r>
            <a:endParaRPr lang="de-DE" sz="1800" b="0" dirty="0" smtClean="0">
              <a:solidFill>
                <a:schemeClr val="tx2"/>
              </a:solidFill>
              <a:cs typeface="Comic Sans MS" charset="0"/>
            </a:endParaRPr>
          </a:p>
          <a:p>
            <a:pPr>
              <a:spcBef>
                <a:spcPts val="1200"/>
              </a:spcBef>
              <a:buClr>
                <a:srgbClr val="008000"/>
              </a:buClr>
              <a:buSzPct val="120000"/>
              <a:buFont typeface="Wingdings" charset="0"/>
              <a:buChar char="§"/>
            </a:pPr>
            <a:r>
              <a:rPr lang="de-DE" sz="1800" b="0" dirty="0" smtClean="0">
                <a:solidFill>
                  <a:schemeClr val="tx2"/>
                </a:solidFill>
                <a:cs typeface="Comic Sans MS" charset="0"/>
              </a:rPr>
              <a:t>Mobile Infrastruktur </a:t>
            </a:r>
            <a:r>
              <a:rPr lang="de-DE" sz="1800" b="0" dirty="0">
                <a:solidFill>
                  <a:schemeClr val="tx2"/>
                </a:solidFill>
                <a:cs typeface="Comic Sans MS" charset="0"/>
              </a:rPr>
              <a:t>von Tiefseebergbau</a:t>
            </a:r>
            <a:r>
              <a:rPr lang="de-DE" sz="1800" b="0" dirty="0" smtClean="0">
                <a:solidFill>
                  <a:schemeClr val="tx2"/>
                </a:solidFill>
                <a:cs typeface="Comic Sans MS" charset="0"/>
              </a:rPr>
              <a:t> </a:t>
            </a:r>
            <a:r>
              <a:rPr lang="de-DE" sz="1800" b="0" dirty="0" err="1" smtClean="0">
                <a:solidFill>
                  <a:schemeClr val="tx2"/>
                </a:solidFill>
                <a:cs typeface="Comic Sans MS" charset="0"/>
              </a:rPr>
              <a:t>wiederverwendbar</a:t>
            </a:r>
            <a:r>
              <a:rPr lang="de-DE" sz="1800" b="0" dirty="0" smtClean="0">
                <a:solidFill>
                  <a:schemeClr val="tx2"/>
                </a:solidFill>
                <a:cs typeface="Comic Sans MS" charset="0"/>
              </a:rPr>
              <a:t>.</a:t>
            </a:r>
            <a:endParaRPr lang="de-DE" sz="1800" b="0" dirty="0">
              <a:solidFill>
                <a:schemeClr val="tx2"/>
              </a:solidFill>
              <a:cs typeface="Comic Sans MS" charset="0"/>
            </a:endParaRPr>
          </a:p>
          <a:p>
            <a:pPr>
              <a:spcBef>
                <a:spcPts val="1200"/>
              </a:spcBef>
              <a:buClr>
                <a:srgbClr val="008000"/>
              </a:buClr>
              <a:buSzPct val="120000"/>
              <a:buFont typeface="Wingdings" charset="0"/>
              <a:buChar char="§"/>
            </a:pPr>
            <a:r>
              <a:rPr lang="de-DE" sz="1800" b="0" dirty="0">
                <a:solidFill>
                  <a:schemeClr val="tx2"/>
                </a:solidFill>
                <a:cs typeface="Comic Sans MS" charset="0"/>
              </a:rPr>
              <a:t>Keine sauren Minenwässer</a:t>
            </a:r>
            <a:endParaRPr lang="de-DE" sz="1800" b="0" dirty="0" smtClean="0">
              <a:solidFill>
                <a:schemeClr val="tx2"/>
              </a:solidFill>
              <a:cs typeface="Comic Sans MS" charset="0"/>
            </a:endParaRPr>
          </a:p>
          <a:p>
            <a:pPr>
              <a:spcBef>
                <a:spcPts val="600"/>
              </a:spcBef>
              <a:buClr>
                <a:srgbClr val="008000"/>
              </a:buClr>
              <a:buSzPct val="120000"/>
              <a:buFont typeface="Wingdings" charset="0"/>
              <a:buChar char="§"/>
            </a:pPr>
            <a:r>
              <a:rPr lang="de-DE" sz="1800" b="0" dirty="0" smtClean="0">
                <a:solidFill>
                  <a:schemeClr val="tx2"/>
                </a:solidFill>
                <a:cs typeface="Comic Sans MS" charset="0"/>
              </a:rPr>
              <a:t>Potentiell Verringerung des </a:t>
            </a:r>
            <a:r>
              <a:rPr lang="de-DE" sz="1800" b="0" dirty="0">
                <a:solidFill>
                  <a:schemeClr val="tx2"/>
                </a:solidFill>
                <a:cs typeface="Comic Sans MS" charset="0"/>
              </a:rPr>
              <a:t>ökologischen Druck auf sensible Regionen an </a:t>
            </a:r>
            <a:r>
              <a:rPr lang="de-DE" sz="1800" b="0" dirty="0" smtClean="0">
                <a:solidFill>
                  <a:schemeClr val="tx2"/>
                </a:solidFill>
                <a:cs typeface="Comic Sans MS" charset="0"/>
              </a:rPr>
              <a:t>Land</a:t>
            </a:r>
          </a:p>
          <a:p>
            <a:pPr>
              <a:spcBef>
                <a:spcPts val="1200"/>
              </a:spcBef>
              <a:buSzPct val="120000"/>
              <a:buFont typeface="Wingdings" charset="0"/>
              <a:buChar char="§"/>
            </a:pPr>
            <a:r>
              <a:rPr lang="de-DE" sz="1800" b="0" dirty="0">
                <a:solidFill>
                  <a:schemeClr val="tx2"/>
                </a:solidFill>
                <a:cs typeface="Comic Sans MS" charset="0"/>
              </a:rPr>
              <a:t>Probleme bei der Aufbereitung an Land vergleichbar</a:t>
            </a:r>
          </a:p>
          <a:p>
            <a:pPr>
              <a:spcBef>
                <a:spcPts val="1200"/>
              </a:spcBef>
              <a:buClr>
                <a:srgbClr val="FF0000"/>
              </a:buClr>
              <a:buSzPct val="120000"/>
              <a:buFont typeface="Wingdings" charset="0"/>
              <a:buChar char="§"/>
            </a:pPr>
            <a:r>
              <a:rPr lang="de-DE" sz="1800" b="0" dirty="0">
                <a:solidFill>
                  <a:schemeClr val="tx2"/>
                </a:solidFill>
                <a:cs typeface="Comic Sans MS" charset="0"/>
              </a:rPr>
              <a:t>Mögliche </a:t>
            </a:r>
            <a:r>
              <a:rPr lang="de-DE" sz="1800" b="0" dirty="0" err="1">
                <a:solidFill>
                  <a:schemeClr val="tx2"/>
                </a:solidFill>
                <a:cs typeface="Comic Sans MS" charset="0"/>
              </a:rPr>
              <a:t>synergistische</a:t>
            </a:r>
            <a:r>
              <a:rPr lang="de-DE" sz="1800" b="0" dirty="0">
                <a:solidFill>
                  <a:schemeClr val="tx2"/>
                </a:solidFill>
                <a:cs typeface="Comic Sans MS" charset="0"/>
              </a:rPr>
              <a:t> Effekte von Tiefseebergbau und anderen Stressfaktoren (Erwärmung, Versauerung, Tiefseefischerei, usw.)</a:t>
            </a:r>
          </a:p>
          <a:p>
            <a:pPr>
              <a:spcBef>
                <a:spcPts val="1200"/>
              </a:spcBef>
              <a:buClr>
                <a:srgbClr val="FF0000"/>
              </a:buClr>
              <a:buSzPct val="120000"/>
              <a:buFont typeface="Wingdings" charset="0"/>
              <a:buChar char="§"/>
            </a:pPr>
            <a:r>
              <a:rPr lang="de-DE" sz="1800" b="0" dirty="0">
                <a:solidFill>
                  <a:schemeClr val="tx2"/>
                </a:solidFill>
                <a:cs typeface="Comic Sans MS" charset="0"/>
              </a:rPr>
              <a:t>Noch immer große Kenntnislücken bez. Ökologie der Tiefsee</a:t>
            </a:r>
          </a:p>
          <a:p>
            <a:pPr eaLnBrk="1" hangingPunct="1">
              <a:lnSpc>
                <a:spcPct val="120000"/>
              </a:lnSpc>
            </a:pPr>
            <a:endParaRPr lang="de-DE" sz="1800" dirty="0">
              <a:solidFill>
                <a:srgbClr val="00386E"/>
              </a:solidFill>
              <a:cs typeface="Comic Sans MS" charset="0"/>
            </a:endParaRPr>
          </a:p>
        </p:txBody>
      </p:sp>
      <p:pic>
        <p:nvPicPr>
          <p:cNvPr id="6" name="Picture 5" descr="Dirty-mine-water-2s.jpg"/>
          <p:cNvPicPr>
            <a:picLocks noChangeAspect="1"/>
          </p:cNvPicPr>
          <p:nvPr/>
        </p:nvPicPr>
        <p:blipFill>
          <a:blip r:embed="rId3"/>
          <a:srcRect t="7390"/>
          <a:stretch>
            <a:fillRect/>
          </a:stretch>
        </p:blipFill>
        <p:spPr>
          <a:xfrm>
            <a:off x="381000" y="3810000"/>
            <a:ext cx="3200400" cy="2864796"/>
          </a:xfrm>
          <a:prstGeom prst="rect">
            <a:avLst/>
          </a:prstGeom>
        </p:spPr>
      </p:pic>
      <p:pic>
        <p:nvPicPr>
          <p:cNvPr id="7" name="Picture 3" descr="D:\Talks\2015-04-11_21-49-20_Sonne_SO239_141ROV10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810000"/>
            <a:ext cx="5091090" cy="2862734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3886200"/>
            <a:ext cx="3048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err="1" smtClean="0"/>
              <a:t>Verlassene</a:t>
            </a:r>
            <a:r>
              <a:rPr lang="en-US" sz="1600" b="0" dirty="0" smtClean="0"/>
              <a:t> Mine </a:t>
            </a:r>
            <a:r>
              <a:rPr lang="en-US" sz="1600" b="0" dirty="0" err="1" smtClean="0"/>
              <a:t>mit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sauren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Abwässern</a:t>
            </a:r>
            <a:r>
              <a:rPr lang="en-US" sz="1600" b="0" dirty="0" smtClean="0"/>
              <a:t> in </a:t>
            </a:r>
            <a:r>
              <a:rPr lang="en-US" sz="1600" b="0" dirty="0" err="1" smtClean="0"/>
              <a:t>Südafrika</a:t>
            </a:r>
            <a:endParaRPr lang="en-US" sz="1600" b="0" dirty="0"/>
          </a:p>
        </p:txBody>
      </p:sp>
      <p:sp>
        <p:nvSpPr>
          <p:cNvPr id="9" name="TextBox 8"/>
          <p:cNvSpPr txBox="1"/>
          <p:nvPr/>
        </p:nvSpPr>
        <p:spPr>
          <a:xfrm>
            <a:off x="3810000" y="3886200"/>
            <a:ext cx="502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err="1" smtClean="0">
                <a:solidFill>
                  <a:schemeClr val="bg1"/>
                </a:solidFill>
              </a:rPr>
              <a:t>Pflugspur</a:t>
            </a:r>
            <a:r>
              <a:rPr lang="en-US" sz="1600" b="0" dirty="0" smtClean="0">
                <a:solidFill>
                  <a:schemeClr val="bg1"/>
                </a:solidFill>
              </a:rPr>
              <a:t> </a:t>
            </a:r>
            <a:r>
              <a:rPr lang="en-US" sz="1600" b="0" dirty="0" err="1" smtClean="0">
                <a:solidFill>
                  <a:schemeClr val="bg1"/>
                </a:solidFill>
              </a:rPr>
              <a:t>eines</a:t>
            </a:r>
            <a:r>
              <a:rPr lang="en-US" sz="1600" b="0" dirty="0" smtClean="0">
                <a:solidFill>
                  <a:schemeClr val="bg1"/>
                </a:solidFill>
              </a:rPr>
              <a:t> </a:t>
            </a:r>
            <a:r>
              <a:rPr lang="en-US" sz="1600" b="0" dirty="0" err="1" smtClean="0">
                <a:solidFill>
                  <a:schemeClr val="bg1"/>
                </a:solidFill>
              </a:rPr>
              <a:t>Gerätes</a:t>
            </a:r>
            <a:r>
              <a:rPr lang="en-US" sz="1600" b="0" dirty="0" smtClean="0">
                <a:solidFill>
                  <a:schemeClr val="bg1"/>
                </a:solidFill>
              </a:rPr>
              <a:t> in </a:t>
            </a:r>
            <a:r>
              <a:rPr lang="en-US" sz="1600" b="0" dirty="0" err="1" smtClean="0">
                <a:solidFill>
                  <a:schemeClr val="bg1"/>
                </a:solidFill>
              </a:rPr>
              <a:t>einem</a:t>
            </a:r>
            <a:r>
              <a:rPr lang="en-US" sz="1600" b="0" dirty="0" smtClean="0">
                <a:solidFill>
                  <a:schemeClr val="bg1"/>
                </a:solidFill>
              </a:rPr>
              <a:t> </a:t>
            </a:r>
            <a:r>
              <a:rPr lang="en-US" sz="1600" b="0" dirty="0" err="1" smtClean="0">
                <a:solidFill>
                  <a:schemeClr val="bg1"/>
                </a:solidFill>
              </a:rPr>
              <a:t>Manganknollenfeld</a:t>
            </a:r>
            <a:endParaRPr lang="en-US" sz="16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752475"/>
          </a:xfrm>
        </p:spPr>
        <p:txBody>
          <a:bodyPr>
            <a:noAutofit/>
          </a:bodyPr>
          <a:lstStyle/>
          <a:p>
            <a:r>
              <a:rPr lang="en-US" sz="2800" b="1" dirty="0" err="1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Potentielle</a:t>
            </a:r>
            <a:r>
              <a:rPr lang="en-US" sz="2800" b="1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sozioökonomische</a:t>
            </a:r>
            <a:r>
              <a:rPr lang="en-US" sz="2800" b="1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Effekte</a:t>
            </a:r>
            <a:r>
              <a:rPr lang="en-US" sz="2800" b="1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 von </a:t>
            </a:r>
            <a:r>
              <a:rPr lang="en-US" sz="2800" b="1" dirty="0" err="1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Tiefseebergbau</a:t>
            </a:r>
            <a:r>
              <a:rPr lang="en-US" sz="2800" b="1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 und </a:t>
            </a:r>
            <a:r>
              <a:rPr lang="en-US" sz="2800" b="1" dirty="0" err="1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Vergleich</a:t>
            </a:r>
            <a:r>
              <a:rPr lang="en-US" sz="2800" b="1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mit</a:t>
            </a:r>
            <a:r>
              <a:rPr lang="en-US" sz="2800" b="1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Landbergbau</a:t>
            </a:r>
            <a:endParaRPr lang="en-US" sz="2800" b="1" dirty="0">
              <a:solidFill>
                <a:srgbClr val="00009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2466" name="TextBox 3"/>
          <p:cNvSpPr txBox="1">
            <a:spLocks noChangeArrowheads="1"/>
          </p:cNvSpPr>
          <p:nvPr/>
        </p:nvSpPr>
        <p:spPr bwMode="auto">
          <a:xfrm>
            <a:off x="304800" y="1371600"/>
            <a:ext cx="8569325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55600" indent="-355600"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1200"/>
              </a:spcBef>
              <a:buClr>
                <a:srgbClr val="008000"/>
              </a:buClr>
              <a:buSzPct val="120000"/>
              <a:buFont typeface="Wingdings" charset="0"/>
              <a:buChar char="§"/>
            </a:pPr>
            <a:r>
              <a:rPr lang="de-DE" sz="2000" b="0" dirty="0">
                <a:solidFill>
                  <a:schemeClr val="tx2"/>
                </a:solidFill>
                <a:cs typeface="Comic Sans MS" charset="0"/>
              </a:rPr>
              <a:t>Keine Menschen einschließlich Naturvölker in entlegenen Regionen vom Bergbau und deren Folgen negativ betroffen</a:t>
            </a:r>
          </a:p>
          <a:p>
            <a:pPr>
              <a:spcBef>
                <a:spcPts val="1200"/>
              </a:spcBef>
              <a:buClr>
                <a:srgbClr val="008000"/>
              </a:buClr>
              <a:buSzPct val="120000"/>
              <a:buFont typeface="Wingdings" charset="0"/>
              <a:buChar char="§"/>
            </a:pPr>
            <a:r>
              <a:rPr lang="de-DE" sz="2000" b="0" dirty="0">
                <a:solidFill>
                  <a:schemeClr val="tx2"/>
                </a:solidFill>
                <a:cs typeface="Comic Sans MS" charset="0"/>
              </a:rPr>
              <a:t>Möglichkeit, hohe Umwelt- und Arbeitsstandards im Vergleich zu vielen Bergbauaktivitäten an Land zu schaffen</a:t>
            </a:r>
          </a:p>
          <a:p>
            <a:pPr>
              <a:spcBef>
                <a:spcPts val="1200"/>
              </a:spcBef>
              <a:buClr>
                <a:srgbClr val="008000"/>
              </a:buClr>
              <a:buSzPct val="120000"/>
              <a:buFont typeface="Wingdings" charset="0"/>
              <a:buChar char="§"/>
            </a:pPr>
            <a:r>
              <a:rPr lang="de-DE" sz="2000" b="0" dirty="0">
                <a:solidFill>
                  <a:schemeClr val="tx2"/>
                </a:solidFill>
                <a:cs typeface="Comic Sans MS" charset="0"/>
              </a:rPr>
              <a:t>Für Deutschland Potential innovativer technologischer Entwicklungen </a:t>
            </a:r>
          </a:p>
          <a:p>
            <a:pPr>
              <a:spcBef>
                <a:spcPts val="1200"/>
              </a:spcBef>
              <a:buClr>
                <a:srgbClr val="FF0000"/>
              </a:buClr>
              <a:buSzPct val="120000"/>
              <a:buFont typeface="Wingdings" charset="0"/>
              <a:buChar char="§"/>
            </a:pPr>
            <a:r>
              <a:rPr lang="de-DE" sz="2000" b="0" dirty="0">
                <a:solidFill>
                  <a:schemeClr val="tx2"/>
                </a:solidFill>
                <a:cs typeface="Comic Sans MS" charset="0"/>
              </a:rPr>
              <a:t>Wirtschaftliches Risiko: hohe Anfangs-Investitionen,</a:t>
            </a:r>
            <a:r>
              <a:rPr lang="de-DE" sz="2000" b="0" dirty="0" smtClean="0">
                <a:solidFill>
                  <a:schemeClr val="tx2"/>
                </a:solidFill>
                <a:cs typeface="Comic Sans MS" charset="0"/>
              </a:rPr>
              <a:t> </a:t>
            </a:r>
          </a:p>
          <a:p>
            <a:pPr>
              <a:spcBef>
                <a:spcPts val="1200"/>
              </a:spcBef>
              <a:buClr>
                <a:srgbClr val="FF0000"/>
              </a:buClr>
              <a:buSzPct val="120000"/>
              <a:buFont typeface="Wingdings" charset="0"/>
              <a:buChar char="§"/>
            </a:pPr>
            <a:r>
              <a:rPr lang="de-DE" sz="2000" b="0" dirty="0" smtClean="0">
                <a:solidFill>
                  <a:schemeClr val="tx2"/>
                </a:solidFill>
                <a:cs typeface="Comic Sans MS" charset="0"/>
              </a:rPr>
              <a:t>Unbekanntes </a:t>
            </a:r>
            <a:r>
              <a:rPr lang="de-DE" sz="2000" b="0" dirty="0">
                <a:solidFill>
                  <a:schemeClr val="tx2"/>
                </a:solidFill>
                <a:cs typeface="Comic Sans MS" charset="0"/>
              </a:rPr>
              <a:t>Potential von Massivsulfid-</a:t>
            </a:r>
            <a:r>
              <a:rPr lang="de-DE" sz="2000" b="0" dirty="0" smtClean="0">
                <a:solidFill>
                  <a:schemeClr val="tx2"/>
                </a:solidFill>
                <a:cs typeface="Comic Sans MS" charset="0"/>
              </a:rPr>
              <a:t>Lagerstätten</a:t>
            </a:r>
          </a:p>
          <a:p>
            <a:pPr>
              <a:spcBef>
                <a:spcPts val="1200"/>
              </a:spcBef>
              <a:buClr>
                <a:srgbClr val="FF0000"/>
              </a:buClr>
              <a:buSzPct val="120000"/>
              <a:buFont typeface="Wingdings" charset="0"/>
              <a:buChar char="§"/>
            </a:pPr>
            <a:r>
              <a:rPr lang="de-DE" sz="2000" b="0" dirty="0" smtClean="0">
                <a:solidFill>
                  <a:schemeClr val="tx2"/>
                </a:solidFill>
                <a:cs typeface="Comic Sans MS" charset="0"/>
              </a:rPr>
              <a:t> </a:t>
            </a:r>
            <a:r>
              <a:rPr lang="de-DE" sz="2000" b="0" dirty="0">
                <a:solidFill>
                  <a:schemeClr val="tx2"/>
                </a:solidFill>
                <a:cs typeface="Comic Sans MS" charset="0"/>
              </a:rPr>
              <a:t>Aufbereitung von Manganknollen ungeklärt</a:t>
            </a:r>
          </a:p>
          <a:p>
            <a:pPr>
              <a:spcBef>
                <a:spcPts val="1200"/>
              </a:spcBef>
              <a:buClr>
                <a:srgbClr val="FF0000"/>
              </a:buClr>
              <a:buSzPct val="120000"/>
              <a:buFont typeface="Wingdings" charset="0"/>
              <a:buChar char="§"/>
            </a:pPr>
            <a:r>
              <a:rPr lang="de-DE" sz="2000" b="0" dirty="0">
                <a:solidFill>
                  <a:schemeClr val="tx2"/>
                </a:solidFill>
                <a:cs typeface="Comic Sans MS" charset="0"/>
              </a:rPr>
              <a:t>Tiefseebergbau schafft wenige hochspezialisierte Jobs, während in Entwicklungsländern viele einfache Jobs verloren gehen könnten</a:t>
            </a:r>
            <a:r>
              <a:rPr lang="de-DE" sz="2000" b="0" dirty="0" smtClean="0">
                <a:solidFill>
                  <a:schemeClr val="tx2"/>
                </a:solidFill>
                <a:cs typeface="Comic Sans MS" charset="0"/>
              </a:rPr>
              <a:t>.</a:t>
            </a:r>
            <a:endParaRPr lang="de-DE" sz="2000" b="0" dirty="0">
              <a:solidFill>
                <a:schemeClr val="tx2"/>
              </a:solidFill>
              <a:cs typeface="Comic Sans MS" charset="0"/>
            </a:endParaRPr>
          </a:p>
          <a:p>
            <a:pPr eaLnBrk="1" hangingPunct="1">
              <a:lnSpc>
                <a:spcPct val="120000"/>
              </a:lnSpc>
            </a:pPr>
            <a:endParaRPr lang="de-DE" sz="2000" dirty="0">
              <a:solidFill>
                <a:srgbClr val="00386E"/>
              </a:solidFill>
              <a:cs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752475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Gesellschaftliche</a:t>
            </a:r>
            <a:r>
              <a:rPr lang="en-US" sz="2800" b="1" dirty="0" smtClean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800" b="1" dirty="0" err="1" smtClean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Akzeptanz</a:t>
            </a:r>
            <a:r>
              <a:rPr lang="en-US" sz="2800" b="1" dirty="0" smtClean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 von </a:t>
            </a:r>
            <a:r>
              <a:rPr lang="en-US" sz="2800" b="1" dirty="0" err="1" smtClean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Tiefseebergbau</a:t>
            </a:r>
            <a:endParaRPr lang="en-US" sz="2800" b="1" dirty="0">
              <a:solidFill>
                <a:srgbClr val="00009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2466" name="TextBox 3"/>
          <p:cNvSpPr txBox="1">
            <a:spLocks noChangeArrowheads="1"/>
          </p:cNvSpPr>
          <p:nvPr/>
        </p:nvSpPr>
        <p:spPr bwMode="auto">
          <a:xfrm>
            <a:off x="323850" y="1196975"/>
            <a:ext cx="8569325" cy="497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55600" indent="-355600"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1200"/>
              </a:spcBef>
              <a:buSzPct val="120000"/>
              <a:buFont typeface="Wingdings" charset="0"/>
              <a:buChar char="§"/>
            </a:pPr>
            <a:r>
              <a:rPr lang="de-DE" sz="2000" b="0" dirty="0" smtClean="0">
                <a:solidFill>
                  <a:schemeClr val="tx2"/>
                </a:solidFill>
                <a:cs typeface="Comic Sans MS" charset="0"/>
              </a:rPr>
              <a:t>Neue Hochtechnologie</a:t>
            </a:r>
            <a:r>
              <a:rPr lang="de-DE" sz="2000" b="0" dirty="0">
                <a:solidFill>
                  <a:schemeClr val="tx2"/>
                </a:solidFill>
                <a:cs typeface="Comic Sans MS" charset="0"/>
              </a:rPr>
              <a:t>-Entwicklungen führen häufig zu Widerstand in der </a:t>
            </a:r>
            <a:r>
              <a:rPr lang="de-DE" sz="2000" b="0" dirty="0" smtClean="0">
                <a:solidFill>
                  <a:schemeClr val="tx2"/>
                </a:solidFill>
                <a:cs typeface="Comic Sans MS" charset="0"/>
              </a:rPr>
              <a:t>Bevölkerung.</a:t>
            </a:r>
          </a:p>
          <a:p>
            <a:pPr>
              <a:spcBef>
                <a:spcPts val="1200"/>
              </a:spcBef>
              <a:buSzPct val="120000"/>
              <a:buFont typeface="Wingdings" charset="0"/>
              <a:buChar char="§"/>
            </a:pPr>
            <a:r>
              <a:rPr lang="de-DE" sz="2000" b="0" dirty="0" smtClean="0">
                <a:solidFill>
                  <a:schemeClr val="tx2"/>
                </a:solidFill>
                <a:cs typeface="Comic Sans MS" charset="0"/>
              </a:rPr>
              <a:t>Gesellschaftliche Akzeptanz wird in pazifischen Inselstaaten anders begründet sein als in Europa oder den USA.</a:t>
            </a:r>
          </a:p>
          <a:p>
            <a:pPr>
              <a:spcBef>
                <a:spcPts val="1200"/>
              </a:spcBef>
              <a:buSzPct val="120000"/>
              <a:buFont typeface="Wingdings" charset="0"/>
              <a:buChar char="§"/>
            </a:pPr>
            <a:r>
              <a:rPr lang="de-DE" sz="2000" b="0" dirty="0" smtClean="0">
                <a:solidFill>
                  <a:schemeClr val="tx2"/>
                </a:solidFill>
                <a:cs typeface="Comic Sans MS" charset="0"/>
              </a:rPr>
              <a:t>Gesellschaftliche Akzeptanz wird in demokratischen Staaten eine größere Bandbreite zeigen als in nicht-demokratischen Staaten.</a:t>
            </a:r>
          </a:p>
          <a:p>
            <a:pPr>
              <a:spcBef>
                <a:spcPts val="1200"/>
              </a:spcBef>
              <a:buSzPct val="120000"/>
            </a:pPr>
            <a:endParaRPr lang="de-DE" sz="2000" b="0" dirty="0" smtClean="0">
              <a:solidFill>
                <a:schemeClr val="tx2"/>
              </a:solidFill>
              <a:cs typeface="Comic Sans MS" charset="0"/>
            </a:endParaRPr>
          </a:p>
          <a:p>
            <a:pPr>
              <a:spcBef>
                <a:spcPts val="1200"/>
              </a:spcBef>
              <a:buSzPct val="120000"/>
              <a:buFont typeface="Wingdings" charset="0"/>
              <a:buChar char="à"/>
            </a:pPr>
            <a:r>
              <a:rPr lang="de-DE" sz="2000" dirty="0" smtClean="0">
                <a:solidFill>
                  <a:srgbClr val="000090"/>
                </a:solidFill>
                <a:cs typeface="Comic Sans MS" charset="0"/>
                <a:sym typeface="Wingdings" charset="0"/>
              </a:rPr>
              <a:t>Transparente </a:t>
            </a:r>
            <a:r>
              <a:rPr lang="de-DE" sz="2000" dirty="0">
                <a:solidFill>
                  <a:srgbClr val="000090"/>
                </a:solidFill>
                <a:cs typeface="Comic Sans MS" charset="0"/>
                <a:sym typeface="Wingdings" charset="0"/>
              </a:rPr>
              <a:t>Verfahren und gute Kommunikation mit der Öffentlichkeit notwendig! Einbindung von NGOs</a:t>
            </a:r>
            <a:r>
              <a:rPr lang="de-DE" sz="2000" dirty="0" smtClean="0">
                <a:solidFill>
                  <a:srgbClr val="000090"/>
                </a:solidFill>
                <a:cs typeface="Comic Sans MS" charset="0"/>
                <a:sym typeface="Wingdings" charset="0"/>
              </a:rPr>
              <a:t>!</a:t>
            </a:r>
          </a:p>
          <a:p>
            <a:pPr>
              <a:spcBef>
                <a:spcPts val="1200"/>
              </a:spcBef>
              <a:buSzPct val="120000"/>
              <a:buFont typeface="Wingdings" charset="0"/>
              <a:buChar char="à"/>
            </a:pPr>
            <a:r>
              <a:rPr lang="de-DE" sz="2000" dirty="0" smtClean="0">
                <a:solidFill>
                  <a:srgbClr val="000090"/>
                </a:solidFill>
                <a:cs typeface="Comic Sans MS" charset="0"/>
                <a:sym typeface="Wingdings" charset="0"/>
              </a:rPr>
              <a:t>Berücksichtigung der Verschiedenheit kultureller und politischer Systeme in betroffenen Ländern</a:t>
            </a:r>
            <a:endParaRPr lang="de-DE" sz="2000" dirty="0">
              <a:solidFill>
                <a:srgbClr val="000090"/>
              </a:solidFill>
              <a:cs typeface="Comic Sans MS" charset="0"/>
            </a:endParaRPr>
          </a:p>
          <a:p>
            <a:pPr>
              <a:spcBef>
                <a:spcPts val="1200"/>
              </a:spcBef>
              <a:buSzPct val="120000"/>
              <a:buFont typeface="Wingdings" charset="0"/>
              <a:buChar char="§"/>
            </a:pPr>
            <a:endParaRPr lang="de-DE" sz="2000" b="0" dirty="0">
              <a:solidFill>
                <a:schemeClr val="tx2"/>
              </a:solidFill>
              <a:cs typeface="Comic Sans MS" charset="0"/>
            </a:endParaRPr>
          </a:p>
          <a:p>
            <a:pPr eaLnBrk="1" hangingPunct="1">
              <a:lnSpc>
                <a:spcPct val="120000"/>
              </a:lnSpc>
            </a:pPr>
            <a:endParaRPr lang="de-DE" sz="2000" dirty="0">
              <a:solidFill>
                <a:srgbClr val="00386E"/>
              </a:solidFill>
              <a:cs typeface="Comic Sans MS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6883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42888" y="115888"/>
            <a:ext cx="8656637" cy="762000"/>
          </a:xfrm>
        </p:spPr>
        <p:txBody>
          <a:bodyPr>
            <a:noAutofit/>
          </a:bodyPr>
          <a:lstStyle/>
          <a:p>
            <a:r>
              <a:rPr lang="en-US" sz="32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ＭＳ Ｐゴシック" charset="0"/>
                <a:cs typeface="Arial"/>
              </a:rPr>
              <a:t>Zusammenfassung</a:t>
            </a:r>
            <a:r>
              <a:rPr lang="en-US" sz="32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ＭＳ Ｐゴシック" charset="0"/>
                <a:cs typeface="Arial"/>
              </a:rPr>
              <a:t> und </a:t>
            </a:r>
            <a:r>
              <a:rPr lang="en-US" sz="32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ＭＳ Ｐゴシック" charset="0"/>
                <a:cs typeface="Arial"/>
              </a:rPr>
              <a:t>Ausblick</a:t>
            </a:r>
            <a:endParaRPr lang="en-US" sz="3200" b="1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6112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925513"/>
            <a:ext cx="8280400" cy="5399087"/>
          </a:xfrm>
        </p:spPr>
        <p:txBody>
          <a:bodyPr/>
          <a:lstStyle/>
          <a:p>
            <a:pPr marL="355600" indent="-355600" defTabSz="457200">
              <a:spcBef>
                <a:spcPts val="1200"/>
              </a:spcBef>
              <a:buFont typeface="Wingdings" charset="0"/>
              <a:buChar char="Ø"/>
            </a:pPr>
            <a:r>
              <a:rPr lang="de-DE" sz="2000" dirty="0" smtClean="0">
                <a:latin typeface="Lucida Sans" charset="0"/>
                <a:ea typeface="ＭＳ Ｐゴシック" charset="0"/>
                <a:cs typeface="Comic Sans MS" charset="0"/>
              </a:rPr>
              <a:t>Tiefseebergbau hat noch </a:t>
            </a:r>
            <a:r>
              <a:rPr lang="de-DE" sz="2000" dirty="0" smtClean="0">
                <a:latin typeface="Lucida Sans" charset="0"/>
                <a:ea typeface="ＭＳ Ｐゴシック" charset="0"/>
                <a:cs typeface="Comic Sans MS" charset="0"/>
              </a:rPr>
              <a:t>nicht begonnen</a:t>
            </a:r>
            <a:r>
              <a:rPr lang="de-DE" sz="2000" dirty="0" smtClean="0">
                <a:latin typeface="Lucida Sans" charset="0"/>
                <a:ea typeface="ＭＳ Ｐゴシック" charset="0"/>
                <a:cs typeface="Comic Sans MS" charset="0"/>
              </a:rPr>
              <a:t> </a:t>
            </a:r>
          </a:p>
          <a:p>
            <a:pPr marL="355600" indent="-355600" defTabSz="457200">
              <a:spcBef>
                <a:spcPts val="1200"/>
              </a:spcBef>
              <a:buFont typeface="Wingdings" pitchFamily="-103" charset="2"/>
              <a:buChar char="à"/>
            </a:pPr>
            <a:r>
              <a:rPr lang="de-DE" sz="2000" b="1" dirty="0" smtClean="0">
                <a:solidFill>
                  <a:srgbClr val="FF0000"/>
                </a:solidFill>
                <a:latin typeface="Lucida Sans" charset="0"/>
                <a:ea typeface="ＭＳ Ｐゴシック" charset="0"/>
                <a:cs typeface="Comic Sans MS" charset="0"/>
              </a:rPr>
              <a:t>einzigartige </a:t>
            </a:r>
            <a:r>
              <a:rPr lang="de-DE" sz="2000" b="1" dirty="0" smtClean="0">
                <a:solidFill>
                  <a:srgbClr val="FF0000"/>
                </a:solidFill>
                <a:latin typeface="Lucida Sans" charset="0"/>
                <a:ea typeface="ＭＳ Ｐゴシック" charset="0"/>
                <a:cs typeface="Comic Sans MS" charset="0"/>
              </a:rPr>
              <a:t>Chance für </a:t>
            </a:r>
            <a:r>
              <a:rPr lang="de-DE" sz="2000" b="1" dirty="0" smtClean="0">
                <a:solidFill>
                  <a:srgbClr val="FF0000"/>
                </a:solidFill>
                <a:latin typeface="Lucida Sans" charset="0"/>
                <a:ea typeface="ＭＳ Ｐゴシック" charset="0"/>
                <a:cs typeface="Comic Sans MS" charset="0"/>
              </a:rPr>
              <a:t>eine </a:t>
            </a:r>
            <a:r>
              <a:rPr lang="de-DE" sz="2000" b="1" dirty="0" err="1" smtClean="0">
                <a:solidFill>
                  <a:srgbClr val="FF0000"/>
                </a:solidFill>
                <a:latin typeface="Lucida Sans" charset="0"/>
                <a:ea typeface="ＭＳ Ｐゴシック" charset="0"/>
                <a:cs typeface="Comic Sans MS" charset="0"/>
              </a:rPr>
              <a:t>gesamtheitliche</a:t>
            </a:r>
            <a:r>
              <a:rPr lang="de-DE" sz="2000" b="1" dirty="0" smtClean="0">
                <a:solidFill>
                  <a:srgbClr val="FF0000"/>
                </a:solidFill>
                <a:latin typeface="Lucida Sans" charset="0"/>
                <a:ea typeface="ＭＳ Ｐゴシック" charset="0"/>
                <a:cs typeface="Comic Sans MS" charset="0"/>
              </a:rPr>
              <a:t> </a:t>
            </a:r>
            <a:r>
              <a:rPr lang="de-DE" sz="2000" b="1" dirty="0" smtClean="0">
                <a:solidFill>
                  <a:srgbClr val="FF0000"/>
                </a:solidFill>
                <a:latin typeface="Lucida Sans" charset="0"/>
                <a:ea typeface="ＭＳ Ｐゴシック" charset="0"/>
                <a:cs typeface="Comic Sans MS" charset="0"/>
              </a:rPr>
              <a:t>Betrachtung des Potentials von Rohstoffen in der Tiefsee und der Risiken eines zukünftigen </a:t>
            </a:r>
            <a:r>
              <a:rPr lang="de-DE" sz="2000" b="1" dirty="0" smtClean="0">
                <a:solidFill>
                  <a:srgbClr val="FF0000"/>
                </a:solidFill>
                <a:latin typeface="Lucida Sans" charset="0"/>
                <a:ea typeface="ＭＳ Ｐゴシック" charset="0"/>
                <a:cs typeface="Comic Sans MS" charset="0"/>
              </a:rPr>
              <a:t>Abbaus</a:t>
            </a:r>
          </a:p>
          <a:p>
            <a:pPr marL="355600" indent="-355600" defTabSz="457200">
              <a:spcBef>
                <a:spcPts val="1200"/>
              </a:spcBef>
              <a:buFont typeface="Wingdings" pitchFamily="-103" charset="2"/>
              <a:buChar char="à"/>
            </a:pPr>
            <a:r>
              <a:rPr lang="en-US" sz="2000" b="1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Comic Sans MS" charset="0"/>
                <a:sym typeface="Wingdings"/>
              </a:rPr>
              <a:t>Chance </a:t>
            </a:r>
            <a:r>
              <a:rPr lang="en-US" sz="2000" b="1" dirty="0" err="1" smtClean="0">
                <a:solidFill>
                  <a:srgbClr val="000090"/>
                </a:solidFill>
                <a:latin typeface="Arial" charset="0"/>
                <a:ea typeface="ＭＳ Ｐゴシック" charset="0"/>
                <a:cs typeface="Comic Sans MS" charset="0"/>
                <a:sym typeface="Wingdings"/>
              </a:rPr>
              <a:t>zur</a:t>
            </a:r>
            <a:r>
              <a:rPr lang="en-US" sz="2000" b="1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Comic Sans MS" charset="0"/>
                <a:sym typeface="Wingdings"/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  <a:latin typeface="Arial" charset="0"/>
                <a:ea typeface="ＭＳ Ｐゴシック" charset="0"/>
                <a:cs typeface="Comic Sans MS" charset="0"/>
                <a:sym typeface="Wingdings"/>
              </a:rPr>
              <a:t>strategischen</a:t>
            </a:r>
            <a:r>
              <a:rPr lang="en-US" sz="2000" b="1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Comic Sans MS" charset="0"/>
                <a:sym typeface="Wingdings"/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  <a:latin typeface="Arial" charset="0"/>
                <a:ea typeface="ＭＳ Ｐゴシック" charset="0"/>
                <a:cs typeface="Comic Sans MS" charset="0"/>
                <a:sym typeface="Wingdings"/>
              </a:rPr>
              <a:t>Absicherung</a:t>
            </a:r>
            <a:r>
              <a:rPr lang="en-US" sz="2000" b="1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Comic Sans MS" charset="0"/>
                <a:sym typeface="Wingdings"/>
              </a:rPr>
              <a:t> von </a:t>
            </a:r>
            <a:r>
              <a:rPr lang="en-US" sz="2000" b="1" dirty="0" err="1" smtClean="0">
                <a:solidFill>
                  <a:srgbClr val="000090"/>
                </a:solidFill>
                <a:latin typeface="Arial" charset="0"/>
                <a:ea typeface="ＭＳ Ｐゴシック" charset="0"/>
                <a:cs typeface="Comic Sans MS" charset="0"/>
                <a:sym typeface="Wingdings"/>
              </a:rPr>
              <a:t>Rohstoff-Ressourcen</a:t>
            </a:r>
            <a:r>
              <a:rPr lang="en-US" sz="2000" b="1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Comic Sans MS" charset="0"/>
                <a:sym typeface="Wingdings"/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  <a:latin typeface="Arial" charset="0"/>
                <a:ea typeface="ＭＳ Ｐゴシック" charset="0"/>
                <a:cs typeface="Comic Sans MS" charset="0"/>
                <a:sym typeface="Wingdings"/>
              </a:rPr>
              <a:t>für</a:t>
            </a:r>
            <a:r>
              <a:rPr lang="en-US" sz="2000" b="1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Comic Sans MS" charset="0"/>
                <a:sym typeface="Wingdings"/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  <a:latin typeface="Arial" charset="0"/>
                <a:ea typeface="ＭＳ Ｐゴシック" charset="0"/>
                <a:cs typeface="Comic Sans MS" charset="0"/>
                <a:sym typeface="Wingdings"/>
              </a:rPr>
              <a:t>Erneuerbare</a:t>
            </a:r>
            <a:r>
              <a:rPr lang="en-US" sz="2000" b="1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Comic Sans MS" charset="0"/>
                <a:sym typeface="Wingdings"/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  <a:latin typeface="Arial" charset="0"/>
                <a:ea typeface="ＭＳ Ｐゴシック" charset="0"/>
                <a:cs typeface="Comic Sans MS" charset="0"/>
                <a:sym typeface="Wingdings"/>
              </a:rPr>
              <a:t>Energien</a:t>
            </a:r>
            <a:r>
              <a:rPr lang="en-US" sz="2000" b="1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Comic Sans MS" charset="0"/>
                <a:sym typeface="Wingdings"/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  <a:latin typeface="Arial" charset="0"/>
                <a:ea typeface="ＭＳ Ｐゴシック" charset="0"/>
                <a:cs typeface="Comic Sans MS" charset="0"/>
                <a:sym typeface="Wingdings"/>
              </a:rPr>
              <a:t>u.a</a:t>
            </a:r>
            <a:r>
              <a:rPr lang="en-US" sz="2000" b="1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Comic Sans MS" charset="0"/>
                <a:sym typeface="Wingdings"/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  <a:latin typeface="Arial" charset="0"/>
                <a:ea typeface="ＭＳ Ｐゴシック" charset="0"/>
                <a:cs typeface="Comic Sans MS" charset="0"/>
                <a:sym typeface="Wingdings"/>
              </a:rPr>
              <a:t>Hochtechnologien</a:t>
            </a:r>
            <a:endParaRPr lang="en-US" sz="2000" b="1" dirty="0" smtClean="0">
              <a:solidFill>
                <a:srgbClr val="000090"/>
              </a:solidFill>
              <a:latin typeface="Arial" charset="0"/>
              <a:ea typeface="ＭＳ Ｐゴシック" charset="0"/>
              <a:cs typeface="Comic Sans MS" charset="0"/>
              <a:sym typeface="Wingdings"/>
            </a:endParaRPr>
          </a:p>
          <a:p>
            <a:pPr marL="355600" indent="-355600" defTabSz="457200">
              <a:spcBef>
                <a:spcPts val="1200"/>
              </a:spcBef>
              <a:buNone/>
            </a:pPr>
            <a:endParaRPr lang="en-US" sz="2000" b="1" dirty="0" smtClean="0">
              <a:solidFill>
                <a:srgbClr val="000090"/>
              </a:solidFill>
              <a:latin typeface="Arial" charset="0"/>
              <a:ea typeface="ＭＳ Ｐゴシック" charset="0"/>
              <a:cs typeface="Comic Sans MS" charset="0"/>
            </a:endParaRPr>
          </a:p>
          <a:p>
            <a:pPr marL="355600" indent="-355600" defTabSz="457200">
              <a:spcBef>
                <a:spcPts val="1200"/>
              </a:spcBef>
              <a:buFont typeface="Wingdings" charset="2"/>
              <a:buChar char="ü"/>
            </a:pPr>
            <a:r>
              <a:rPr lang="en-US" sz="2000" b="1" dirty="0" err="1" smtClean="0">
                <a:latin typeface="Arial" charset="0"/>
                <a:ea typeface="ＭＳ Ｐゴシック" charset="0"/>
                <a:cs typeface="Comic Sans MS" charset="0"/>
              </a:rPr>
              <a:t>Weitere</a:t>
            </a:r>
            <a:r>
              <a:rPr lang="en-US" sz="2000" b="1" dirty="0" smtClean="0">
                <a:latin typeface="Arial" charset="0"/>
                <a:ea typeface="ＭＳ Ｐゴシック" charset="0"/>
                <a:cs typeface="Comic Sans MS" charset="0"/>
              </a:rPr>
              <a:t> </a:t>
            </a:r>
            <a:r>
              <a:rPr lang="en-US" sz="2000" b="1" dirty="0" err="1">
                <a:latin typeface="Arial" charset="0"/>
                <a:ea typeface="ＭＳ Ｐゴシック" charset="0"/>
                <a:cs typeface="Comic Sans MS" charset="0"/>
              </a:rPr>
              <a:t>Forschung</a:t>
            </a:r>
            <a:r>
              <a:rPr lang="en-US" sz="2000" b="1" dirty="0">
                <a:latin typeface="Arial" charset="0"/>
                <a:ea typeface="ＭＳ Ｐゴシック" charset="0"/>
                <a:cs typeface="Comic Sans MS" charset="0"/>
              </a:rPr>
              <a:t> </a:t>
            </a:r>
            <a:r>
              <a:rPr lang="en-US" sz="2000" b="1" dirty="0" err="1">
                <a:latin typeface="Arial" charset="0"/>
                <a:ea typeface="ＭＳ Ｐゴシック" charset="0"/>
                <a:cs typeface="Comic Sans MS" charset="0"/>
              </a:rPr>
              <a:t>ist</a:t>
            </a:r>
            <a:r>
              <a:rPr lang="en-US" sz="2000" b="1" dirty="0">
                <a:latin typeface="Arial" charset="0"/>
                <a:ea typeface="ＭＳ Ｐゴシック" charset="0"/>
                <a:cs typeface="Comic Sans MS" charset="0"/>
              </a:rPr>
              <a:t> </a:t>
            </a:r>
            <a:r>
              <a:rPr lang="en-US" sz="2000" b="1" dirty="0" err="1">
                <a:latin typeface="Arial" charset="0"/>
                <a:ea typeface="ＭＳ Ｐゴシック" charset="0"/>
                <a:cs typeface="Comic Sans MS" charset="0"/>
              </a:rPr>
              <a:t>notwendig</a:t>
            </a:r>
            <a:r>
              <a:rPr lang="en-US" sz="2000" b="1" dirty="0">
                <a:latin typeface="Arial" charset="0"/>
                <a:ea typeface="ＭＳ Ｐゴシック" charset="0"/>
                <a:cs typeface="Comic Sans MS" charset="0"/>
              </a:rPr>
              <a:t>, um </a:t>
            </a:r>
            <a:r>
              <a:rPr lang="en-US" sz="2000" b="1" dirty="0" err="1">
                <a:latin typeface="Arial" charset="0"/>
                <a:ea typeface="ＭＳ Ｐゴシック" charset="0"/>
                <a:cs typeface="Comic Sans MS" charset="0"/>
              </a:rPr>
              <a:t>einen</a:t>
            </a:r>
            <a:r>
              <a:rPr lang="en-US" sz="2000" b="1" dirty="0">
                <a:latin typeface="Arial" charset="0"/>
                <a:ea typeface="ＭＳ Ｐゴシック" charset="0"/>
                <a:cs typeface="Comic Sans MS" charset="0"/>
              </a:rPr>
              <a:t> </a:t>
            </a:r>
            <a:r>
              <a:rPr lang="en-US" sz="2000" b="1" dirty="0" err="1">
                <a:latin typeface="Arial" charset="0"/>
                <a:ea typeface="ＭＳ Ｐゴシック" charset="0"/>
                <a:cs typeface="Comic Sans MS" charset="0"/>
              </a:rPr>
              <a:t>nachhaltigen</a:t>
            </a:r>
            <a:r>
              <a:rPr lang="en-US" sz="2000" b="1" dirty="0">
                <a:latin typeface="Arial" charset="0"/>
                <a:ea typeface="ＭＳ Ｐゴシック" charset="0"/>
                <a:cs typeface="Comic Sans MS" charset="0"/>
              </a:rPr>
              <a:t> </a:t>
            </a:r>
            <a:r>
              <a:rPr lang="en-US" sz="2000" b="1" dirty="0" err="1">
                <a:latin typeface="Arial" charset="0"/>
                <a:ea typeface="ＭＳ Ｐゴシック" charset="0"/>
                <a:cs typeface="Comic Sans MS" charset="0"/>
              </a:rPr>
              <a:t>zukünftigen</a:t>
            </a:r>
            <a:r>
              <a:rPr lang="en-US" sz="2000" b="1" dirty="0">
                <a:latin typeface="Arial" charset="0"/>
                <a:ea typeface="ＭＳ Ｐゴシック" charset="0"/>
                <a:cs typeface="Comic Sans MS" charset="0"/>
              </a:rPr>
              <a:t> </a:t>
            </a:r>
            <a:r>
              <a:rPr lang="en-US" sz="2000" b="1" dirty="0" err="1">
                <a:latin typeface="Arial" charset="0"/>
                <a:ea typeface="ＭＳ Ｐゴシック" charset="0"/>
                <a:cs typeface="Comic Sans MS" charset="0"/>
              </a:rPr>
              <a:t>Meeresbergbau</a:t>
            </a:r>
            <a:r>
              <a:rPr lang="en-US" sz="2000" b="1" dirty="0">
                <a:latin typeface="Arial" charset="0"/>
                <a:ea typeface="ＭＳ Ｐゴシック" charset="0"/>
                <a:cs typeface="Comic Sans MS" charset="0"/>
              </a:rPr>
              <a:t> </a:t>
            </a:r>
            <a:r>
              <a:rPr lang="en-US" sz="2000" b="1" dirty="0" err="1">
                <a:latin typeface="Arial" charset="0"/>
                <a:ea typeface="ＭＳ Ｐゴシック" charset="0"/>
                <a:cs typeface="Comic Sans MS" charset="0"/>
              </a:rPr>
              <a:t>vorzubereiten</a:t>
            </a:r>
            <a:r>
              <a:rPr lang="en-US" sz="2000" b="1" dirty="0">
                <a:latin typeface="Arial" charset="0"/>
                <a:ea typeface="ＭＳ Ｐゴシック" charset="0"/>
                <a:cs typeface="Comic Sans MS" charset="0"/>
              </a:rPr>
              <a:t> und </a:t>
            </a:r>
            <a:r>
              <a:rPr lang="en-US" sz="2000" b="1" dirty="0" err="1">
                <a:latin typeface="Arial" charset="0"/>
                <a:ea typeface="ＭＳ Ｐゴシック" charset="0"/>
                <a:cs typeface="Comic Sans MS" charset="0"/>
              </a:rPr>
              <a:t>zu</a:t>
            </a:r>
            <a:r>
              <a:rPr lang="en-US" sz="2000" b="1" dirty="0">
                <a:latin typeface="Arial" charset="0"/>
                <a:ea typeface="ＭＳ Ｐゴシック" charset="0"/>
                <a:cs typeface="Comic Sans MS" charset="0"/>
              </a:rPr>
              <a:t> </a:t>
            </a:r>
            <a:r>
              <a:rPr lang="en-US" sz="2000" b="1" dirty="0" err="1">
                <a:latin typeface="Arial" charset="0"/>
                <a:ea typeface="ＭＳ Ｐゴシック" charset="0"/>
                <a:cs typeface="Comic Sans MS" charset="0"/>
              </a:rPr>
              <a:t>begleiten</a:t>
            </a:r>
            <a:r>
              <a:rPr lang="en-US" sz="2000" b="1" dirty="0" smtClean="0">
                <a:latin typeface="Arial" charset="0"/>
                <a:ea typeface="ＭＳ Ｐゴシック" charset="0"/>
                <a:cs typeface="Comic Sans MS" charset="0"/>
              </a:rPr>
              <a:t>!</a:t>
            </a:r>
          </a:p>
          <a:p>
            <a:pPr marL="355600" indent="-355600" defTabSz="457200">
              <a:spcBef>
                <a:spcPts val="1200"/>
              </a:spcBef>
              <a:buFont typeface="Wingdings" charset="2"/>
              <a:buChar char="ü"/>
            </a:pPr>
            <a:r>
              <a:rPr lang="en-US" sz="2000" b="1" dirty="0" err="1" smtClean="0">
                <a:latin typeface="Arial" charset="0"/>
                <a:ea typeface="ＭＳ Ｐゴシック" charset="0"/>
                <a:cs typeface="Comic Sans MS" charset="0"/>
              </a:rPr>
              <a:t>Kooperation</a:t>
            </a:r>
            <a:r>
              <a:rPr lang="en-US" sz="2000" b="1" dirty="0" smtClean="0">
                <a:latin typeface="Arial" charset="0"/>
                <a:ea typeface="ＭＳ Ｐゴシック" charset="0"/>
                <a:cs typeface="Comic Sans MS" charset="0"/>
              </a:rPr>
              <a:t> </a:t>
            </a:r>
            <a:r>
              <a:rPr lang="en-US" sz="2000" b="1" dirty="0" err="1" smtClean="0">
                <a:latin typeface="Arial" charset="0"/>
                <a:ea typeface="ＭＳ Ｐゴシック" charset="0"/>
                <a:cs typeface="Comic Sans MS" charset="0"/>
              </a:rPr>
              <a:t>zwischen</a:t>
            </a:r>
            <a:r>
              <a:rPr lang="en-US" sz="2000" b="1" dirty="0" smtClean="0">
                <a:latin typeface="Arial" charset="0"/>
                <a:ea typeface="ＭＳ Ｐゴシック" charset="0"/>
                <a:cs typeface="Comic Sans MS" charset="0"/>
              </a:rPr>
              <a:t> </a:t>
            </a:r>
            <a:r>
              <a:rPr lang="en-US" sz="2000" b="1" dirty="0" err="1" smtClean="0">
                <a:latin typeface="Arial" charset="0"/>
                <a:ea typeface="ＭＳ Ｐゴシック" charset="0"/>
                <a:cs typeface="Comic Sans MS" charset="0"/>
              </a:rPr>
              <a:t>Wissenschaft</a:t>
            </a:r>
            <a:r>
              <a:rPr lang="en-US" sz="2000" b="1" dirty="0" smtClean="0">
                <a:latin typeface="Arial" charset="0"/>
                <a:ea typeface="ＭＳ Ｐゴシック" charset="0"/>
                <a:cs typeface="Comic Sans MS" charset="0"/>
              </a:rPr>
              <a:t>, </a:t>
            </a:r>
            <a:r>
              <a:rPr lang="en-US" sz="2000" b="1" dirty="0" err="1" smtClean="0">
                <a:latin typeface="Arial" charset="0"/>
                <a:ea typeface="ＭＳ Ｐゴシック" charset="0"/>
                <a:cs typeface="Comic Sans MS" charset="0"/>
              </a:rPr>
              <a:t>Industrie</a:t>
            </a:r>
            <a:r>
              <a:rPr lang="en-US" sz="2000" b="1" dirty="0" smtClean="0">
                <a:latin typeface="Arial" charset="0"/>
                <a:ea typeface="ＭＳ Ｐゴシック" charset="0"/>
                <a:cs typeface="Comic Sans MS" charset="0"/>
              </a:rPr>
              <a:t> und </a:t>
            </a:r>
            <a:r>
              <a:rPr lang="en-US" sz="2000" b="1" dirty="0" err="1" smtClean="0">
                <a:latin typeface="Arial" charset="0"/>
                <a:ea typeface="ＭＳ Ｐゴシック" charset="0"/>
                <a:cs typeface="Comic Sans MS" charset="0"/>
              </a:rPr>
              <a:t>Politik</a:t>
            </a:r>
            <a:endParaRPr lang="en-US" sz="2000" b="1" dirty="0" smtClean="0">
              <a:latin typeface="Arial" charset="0"/>
              <a:ea typeface="ＭＳ Ｐゴシック" charset="0"/>
              <a:cs typeface="Comic Sans MS" charset="0"/>
            </a:endParaRPr>
          </a:p>
          <a:p>
            <a:pPr marL="355600" indent="-355600" defTabSz="457200">
              <a:spcBef>
                <a:spcPts val="1200"/>
              </a:spcBef>
              <a:buFont typeface="Wingdings" charset="2"/>
              <a:buChar char="ü"/>
            </a:pPr>
            <a:r>
              <a:rPr lang="en-US" sz="2000" b="1" dirty="0" err="1" smtClean="0">
                <a:latin typeface="Arial" charset="0"/>
                <a:ea typeface="ＭＳ Ｐゴシック" charset="0"/>
                <a:cs typeface="Comic Sans MS" charset="0"/>
              </a:rPr>
              <a:t>Unterstützung</a:t>
            </a:r>
            <a:r>
              <a:rPr lang="en-US" sz="2000" b="1" dirty="0" smtClean="0">
                <a:latin typeface="Arial" charset="0"/>
                <a:ea typeface="ＭＳ Ｐゴシック" charset="0"/>
                <a:cs typeface="Comic Sans MS" charset="0"/>
              </a:rPr>
              <a:t> </a:t>
            </a:r>
            <a:r>
              <a:rPr lang="en-US" sz="2000" b="1" dirty="0" err="1">
                <a:latin typeface="Arial" charset="0"/>
                <a:ea typeface="ＭＳ Ｐゴシック" charset="0"/>
                <a:cs typeface="Comic Sans MS" charset="0"/>
              </a:rPr>
              <a:t>der</a:t>
            </a:r>
            <a:r>
              <a:rPr lang="en-US" sz="2000" b="1" dirty="0">
                <a:latin typeface="Arial" charset="0"/>
                <a:ea typeface="ＭＳ Ｐゴシック" charset="0"/>
                <a:cs typeface="Comic Sans MS" charset="0"/>
              </a:rPr>
              <a:t> </a:t>
            </a:r>
            <a:r>
              <a:rPr lang="en-US" sz="2000" b="1" dirty="0" err="1">
                <a:latin typeface="Arial" charset="0"/>
                <a:ea typeface="ＭＳ Ｐゴシック" charset="0"/>
                <a:cs typeface="Comic Sans MS" charset="0"/>
              </a:rPr>
              <a:t>Internationalen</a:t>
            </a:r>
            <a:r>
              <a:rPr lang="en-US" sz="2000" b="1" dirty="0">
                <a:latin typeface="Arial" charset="0"/>
                <a:ea typeface="ＭＳ Ｐゴシック" charset="0"/>
                <a:cs typeface="Comic Sans MS" charset="0"/>
              </a:rPr>
              <a:t> </a:t>
            </a:r>
            <a:r>
              <a:rPr lang="en-US" sz="2000" b="1" dirty="0" err="1">
                <a:latin typeface="Arial" charset="0"/>
                <a:ea typeface="ＭＳ Ｐゴシック" charset="0"/>
                <a:cs typeface="Comic Sans MS" charset="0"/>
              </a:rPr>
              <a:t>Meeresbodenbehörde</a:t>
            </a:r>
            <a:r>
              <a:rPr lang="en-US" sz="2000" b="1" dirty="0">
                <a:latin typeface="Arial" charset="0"/>
                <a:ea typeface="ＭＳ Ｐゴシック" charset="0"/>
                <a:cs typeface="Comic Sans MS" charset="0"/>
              </a:rPr>
              <a:t> </a:t>
            </a:r>
            <a:r>
              <a:rPr lang="en-US" sz="2000" b="1" dirty="0" err="1">
                <a:latin typeface="Arial" charset="0"/>
                <a:ea typeface="ＭＳ Ｐゴシック" charset="0"/>
                <a:cs typeface="Comic Sans MS" charset="0"/>
              </a:rPr>
              <a:t>bei</a:t>
            </a:r>
            <a:r>
              <a:rPr lang="en-US" sz="2000" b="1" dirty="0">
                <a:latin typeface="Arial" charset="0"/>
                <a:ea typeface="ＭＳ Ｐゴシック" charset="0"/>
                <a:cs typeface="Comic Sans MS" charset="0"/>
              </a:rPr>
              <a:t> </a:t>
            </a:r>
            <a:r>
              <a:rPr lang="en-US" sz="2000" b="1" dirty="0" err="1">
                <a:latin typeface="Arial" charset="0"/>
                <a:ea typeface="ＭＳ Ｐゴシック" charset="0"/>
                <a:cs typeface="Comic Sans MS" charset="0"/>
              </a:rPr>
              <a:t>der</a:t>
            </a:r>
            <a:r>
              <a:rPr lang="en-US" sz="2000" b="1" dirty="0">
                <a:latin typeface="Arial" charset="0"/>
                <a:ea typeface="ＭＳ Ｐゴシック" charset="0"/>
                <a:cs typeface="Comic Sans MS" charset="0"/>
              </a:rPr>
              <a:t> </a:t>
            </a:r>
            <a:r>
              <a:rPr lang="en-US" sz="2000" b="1" dirty="0" err="1">
                <a:latin typeface="Arial" charset="0"/>
                <a:ea typeface="ＭＳ Ｐゴシック" charset="0"/>
                <a:cs typeface="Comic Sans MS" charset="0"/>
              </a:rPr>
              <a:t>Entwicklung</a:t>
            </a:r>
            <a:r>
              <a:rPr lang="en-US" sz="2000" b="1" dirty="0">
                <a:latin typeface="Arial" charset="0"/>
                <a:ea typeface="ＭＳ Ｐゴシック" charset="0"/>
                <a:cs typeface="Comic Sans MS" charset="0"/>
              </a:rPr>
              <a:t> von Standards und </a:t>
            </a:r>
            <a:r>
              <a:rPr lang="en-US" sz="2000" b="1" dirty="0" err="1">
                <a:latin typeface="Arial" charset="0"/>
                <a:ea typeface="ＭＳ Ｐゴシック" charset="0"/>
                <a:cs typeface="Comic Sans MS" charset="0"/>
              </a:rPr>
              <a:t>Regulierungen</a:t>
            </a:r>
            <a:endParaRPr lang="en-US" sz="2000" b="1" dirty="0" smtClean="0">
              <a:latin typeface="Arial" charset="0"/>
              <a:ea typeface="ＭＳ Ｐゴシック" charset="0"/>
              <a:cs typeface="Comic Sans MS" charset="0"/>
            </a:endParaRPr>
          </a:p>
          <a:p>
            <a:pPr marL="355600" indent="-355600" defTabSz="457200">
              <a:spcBef>
                <a:spcPts val="1200"/>
              </a:spcBef>
              <a:buFont typeface="Wingdings" charset="0"/>
              <a:buChar char="§"/>
            </a:pPr>
            <a:endParaRPr lang="en-US" sz="2000" b="1" dirty="0">
              <a:solidFill>
                <a:srgbClr val="222268"/>
              </a:solidFill>
              <a:latin typeface="Arial" charset="0"/>
              <a:ea typeface="ＭＳ Ｐゴシック" charset="0"/>
              <a:cs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24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SFS_Sonne_01_W7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9752" y="1772816"/>
            <a:ext cx="5536987" cy="3089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nautile.jpg"/>
          <p:cNvPicPr>
            <a:picLocks noChangeAspect="1"/>
          </p:cNvPicPr>
          <p:nvPr/>
        </p:nvPicPr>
        <p:blipFill>
          <a:blip r:embed="rId3" cstate="screen">
            <a:extLst/>
          </a:blip>
          <a:stretch>
            <a:fillRect/>
          </a:stretch>
        </p:blipFill>
        <p:spPr>
          <a:xfrm>
            <a:off x="5272906" y="3531"/>
            <a:ext cx="3871093" cy="2561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Mebo(1)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4374137"/>
            <a:ext cx="3059831" cy="2483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9639" name="TextBox 7"/>
          <p:cNvSpPr txBox="1">
            <a:spLocks noChangeArrowheads="1"/>
          </p:cNvSpPr>
          <p:nvPr/>
        </p:nvSpPr>
        <p:spPr bwMode="auto">
          <a:xfrm>
            <a:off x="2971800" y="4267200"/>
            <a:ext cx="129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0">
                <a:solidFill>
                  <a:schemeClr val="bg1"/>
                </a:solidFill>
              </a:rPr>
              <a:t>RV Sonne, Meyer Werft</a:t>
            </a:r>
          </a:p>
        </p:txBody>
      </p:sp>
      <p:sp>
        <p:nvSpPr>
          <p:cNvPr id="69640" name="TextBox 8"/>
          <p:cNvSpPr txBox="1">
            <a:spLocks noChangeArrowheads="1"/>
          </p:cNvSpPr>
          <p:nvPr/>
        </p:nvSpPr>
        <p:spPr bwMode="auto">
          <a:xfrm>
            <a:off x="0" y="4495800"/>
            <a:ext cx="1676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0" dirty="0" err="1" smtClean="0">
                <a:solidFill>
                  <a:srgbClr val="FFFFFF"/>
                </a:solidFill>
              </a:rPr>
              <a:t>Meeresboden-Bohrgerät</a:t>
            </a:r>
            <a:r>
              <a:rPr lang="en-US" sz="1400" b="0" dirty="0" smtClean="0">
                <a:solidFill>
                  <a:srgbClr val="FFFFFF"/>
                </a:solidFill>
              </a:rPr>
              <a:t> </a:t>
            </a:r>
            <a:r>
              <a:rPr lang="en-US" sz="1400" b="0" u="sng" dirty="0" err="1" smtClean="0">
                <a:solidFill>
                  <a:srgbClr val="FFFFFF"/>
                </a:solidFill>
              </a:rPr>
              <a:t>Mebo</a:t>
            </a:r>
            <a:r>
              <a:rPr lang="en-US" sz="1400" b="0" u="sng" dirty="0">
                <a:solidFill>
                  <a:srgbClr val="FFFFFF"/>
                </a:solidFill>
              </a:rPr>
              <a:t>, MARUM</a:t>
            </a:r>
            <a:endParaRPr lang="en-US" sz="1400" b="0" dirty="0">
              <a:solidFill>
                <a:srgbClr val="FFFFFF"/>
              </a:solidFill>
            </a:endParaRPr>
          </a:p>
        </p:txBody>
      </p:sp>
      <p:sp>
        <p:nvSpPr>
          <p:cNvPr id="69643" name="TextBox 11"/>
          <p:cNvSpPr txBox="1">
            <a:spLocks noChangeArrowheads="1"/>
          </p:cNvSpPr>
          <p:nvPr/>
        </p:nvSpPr>
        <p:spPr bwMode="auto">
          <a:xfrm>
            <a:off x="76200" y="2590800"/>
            <a:ext cx="2438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0">
                <a:solidFill>
                  <a:srgbClr val="FFFFFF"/>
                </a:solidFill>
              </a:rPr>
              <a:t>ROV Isis, NOC</a:t>
            </a:r>
          </a:p>
        </p:txBody>
      </p:sp>
      <p:sp>
        <p:nvSpPr>
          <p:cNvPr id="69644" name="TextBox 12"/>
          <p:cNvSpPr txBox="1">
            <a:spLocks noChangeArrowheads="1"/>
          </p:cNvSpPr>
          <p:nvPr/>
        </p:nvSpPr>
        <p:spPr bwMode="auto">
          <a:xfrm>
            <a:off x="5410200" y="2057400"/>
            <a:ext cx="3200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0" dirty="0" err="1" smtClean="0">
                <a:solidFill>
                  <a:srgbClr val="FFFFFF"/>
                </a:solidFill>
              </a:rPr>
              <a:t>Forschungstauchboot</a:t>
            </a:r>
            <a:r>
              <a:rPr lang="en-US" sz="1400" b="0" dirty="0" smtClean="0">
                <a:solidFill>
                  <a:srgbClr val="FFFFFF"/>
                </a:solidFill>
              </a:rPr>
              <a:t> </a:t>
            </a:r>
            <a:r>
              <a:rPr lang="en-US" sz="1400" b="0" dirty="0" err="1" smtClean="0">
                <a:solidFill>
                  <a:srgbClr val="FFFFFF"/>
                </a:solidFill>
              </a:rPr>
              <a:t>Nautile</a:t>
            </a:r>
            <a:r>
              <a:rPr lang="en-US" sz="1400" b="0" dirty="0">
                <a:solidFill>
                  <a:srgbClr val="FFFFFF"/>
                </a:solidFill>
              </a:rPr>
              <a:t>, </a:t>
            </a:r>
            <a:r>
              <a:rPr lang="en-US" sz="1400" b="0" dirty="0" err="1">
                <a:solidFill>
                  <a:srgbClr val="FFFFFF"/>
                </a:solidFill>
              </a:rPr>
              <a:t>Ifremer</a:t>
            </a:r>
            <a:endParaRPr lang="en-US" sz="1400" b="0" dirty="0">
              <a:solidFill>
                <a:srgbClr val="FFFFFF"/>
              </a:solidFill>
            </a:endParaRPr>
          </a:p>
        </p:txBody>
      </p:sp>
      <p:pic>
        <p:nvPicPr>
          <p:cNvPr id="15" name="Picture 14" descr="ROV-Quest_Copyright-Marum.jpg"/>
          <p:cNvPicPr>
            <a:picLocks noChangeAspect="1"/>
          </p:cNvPicPr>
          <p:nvPr/>
        </p:nvPicPr>
        <p:blipFill rotWithShape="1">
          <a:blip r:embed="rId5">
            <a:extLst/>
          </a:blip>
          <a:srcRect l="9276" r="16126"/>
          <a:stretch/>
        </p:blipFill>
        <p:spPr>
          <a:xfrm>
            <a:off x="6731" y="0"/>
            <a:ext cx="3366674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9646" name="TextBox 15"/>
          <p:cNvSpPr txBox="1">
            <a:spLocks noChangeArrowheads="1"/>
          </p:cNvSpPr>
          <p:nvPr/>
        </p:nvSpPr>
        <p:spPr bwMode="auto">
          <a:xfrm>
            <a:off x="103188" y="36493"/>
            <a:ext cx="12684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0" dirty="0" err="1" smtClean="0">
                <a:solidFill>
                  <a:srgbClr val="FFFFFF"/>
                </a:solidFill>
              </a:rPr>
              <a:t>Unterwasser-Roboter</a:t>
            </a:r>
            <a:r>
              <a:rPr lang="en-US" sz="1400" b="0" dirty="0" smtClean="0">
                <a:solidFill>
                  <a:srgbClr val="FFFFFF"/>
                </a:solidFill>
              </a:rPr>
              <a:t> ROV </a:t>
            </a:r>
            <a:r>
              <a:rPr lang="en-US" sz="1400" b="0" dirty="0">
                <a:solidFill>
                  <a:srgbClr val="FFFFFF"/>
                </a:solidFill>
              </a:rPr>
              <a:t>Quest, MARUM</a:t>
            </a:r>
          </a:p>
        </p:txBody>
      </p:sp>
      <p:pic>
        <p:nvPicPr>
          <p:cNvPr id="16" name="Picture 15" descr="AUV Abyss GEOMA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0700" y="4495800"/>
            <a:ext cx="354330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9641" name="TextBox 9"/>
          <p:cNvSpPr txBox="1">
            <a:spLocks noChangeArrowheads="1"/>
          </p:cNvSpPr>
          <p:nvPr/>
        </p:nvSpPr>
        <p:spPr bwMode="auto">
          <a:xfrm>
            <a:off x="5715000" y="5867400"/>
            <a:ext cx="1600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0" dirty="0" err="1" smtClean="0">
                <a:solidFill>
                  <a:schemeClr val="bg1"/>
                </a:solidFill>
              </a:rPr>
              <a:t>Autonomes</a:t>
            </a:r>
            <a:r>
              <a:rPr lang="en-US" sz="1200" b="0" dirty="0" smtClean="0">
                <a:solidFill>
                  <a:schemeClr val="bg1"/>
                </a:solidFill>
              </a:rPr>
              <a:t> </a:t>
            </a:r>
            <a:r>
              <a:rPr lang="en-US" sz="1200" b="0" dirty="0" err="1" smtClean="0">
                <a:solidFill>
                  <a:schemeClr val="bg1"/>
                </a:solidFill>
              </a:rPr>
              <a:t>Unterwasser-Fahrzeug</a:t>
            </a:r>
            <a:r>
              <a:rPr lang="en-US" sz="1200" b="0" dirty="0" smtClean="0">
                <a:solidFill>
                  <a:schemeClr val="bg1"/>
                </a:solidFill>
              </a:rPr>
              <a:t> AUV ABYSS, GEOMAR</a:t>
            </a:r>
            <a:endParaRPr lang="en-US" sz="12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04"/>
            <a:ext cx="9144000" cy="762000"/>
          </a:xfrm>
        </p:spPr>
        <p:txBody>
          <a:bodyPr/>
          <a:lstStyle/>
          <a:p>
            <a:pPr eaLnBrk="1" hangingPunct="1"/>
            <a:r>
              <a:rPr lang="de-DE" sz="2600" b="1" dirty="0" smtClean="0">
                <a:solidFill>
                  <a:schemeClr val="accent2"/>
                </a:solidFill>
                <a:latin typeface="Comic Sans MS" pitchFamily="4" charset="0"/>
              </a:rPr>
              <a:t>Marine </a:t>
            </a:r>
            <a:r>
              <a:rPr lang="de-DE" sz="2600" b="1" dirty="0">
                <a:solidFill>
                  <a:schemeClr val="accent2"/>
                </a:solidFill>
                <a:latin typeface="Comic Sans MS" pitchFamily="4" charset="0"/>
              </a:rPr>
              <a:t>Expeditionen mit </a:t>
            </a:r>
            <a:r>
              <a:rPr lang="de-DE" sz="2600" b="1" dirty="0" smtClean="0">
                <a:solidFill>
                  <a:schemeClr val="accent2"/>
                </a:solidFill>
                <a:latin typeface="Comic Sans MS" pitchFamily="4" charset="0"/>
              </a:rPr>
              <a:t>deutschen Forschungsschiffen</a:t>
            </a:r>
            <a:endParaRPr lang="en-GB" sz="2600" b="1" dirty="0">
              <a:solidFill>
                <a:schemeClr val="tx1"/>
              </a:solidFill>
              <a:latin typeface="Comic Sans MS" pitchFamily="4" charset="0"/>
            </a:endParaRPr>
          </a:p>
        </p:txBody>
      </p:sp>
      <p:pic>
        <p:nvPicPr>
          <p:cNvPr id="34820" name="Picture 6" descr="Meria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9962" y="3717032"/>
            <a:ext cx="4266534" cy="304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8024" y="764704"/>
            <a:ext cx="424847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4" name="TextBox 11"/>
          <p:cNvSpPr txBox="1">
            <a:spLocks noChangeArrowheads="1"/>
          </p:cNvSpPr>
          <p:nvPr/>
        </p:nvSpPr>
        <p:spPr bwMode="auto">
          <a:xfrm>
            <a:off x="1447800" y="3429000"/>
            <a:ext cx="2133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chemeClr val="bg1"/>
                </a:solidFill>
              </a:rPr>
              <a:t>FS Sonne</a:t>
            </a:r>
          </a:p>
        </p:txBody>
      </p:sp>
      <p:sp>
        <p:nvSpPr>
          <p:cNvPr id="34826" name="TextBox 13"/>
          <p:cNvSpPr txBox="1">
            <a:spLocks noChangeArrowheads="1"/>
          </p:cNvSpPr>
          <p:nvPr/>
        </p:nvSpPr>
        <p:spPr bwMode="auto">
          <a:xfrm>
            <a:off x="5940152" y="3212976"/>
            <a:ext cx="2133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FS Meteor</a:t>
            </a:r>
          </a:p>
        </p:txBody>
      </p:sp>
      <p:sp>
        <p:nvSpPr>
          <p:cNvPr id="34827" name="TextBox 14"/>
          <p:cNvSpPr txBox="1">
            <a:spLocks noChangeArrowheads="1"/>
          </p:cNvSpPr>
          <p:nvPr/>
        </p:nvSpPr>
        <p:spPr bwMode="auto">
          <a:xfrm>
            <a:off x="5868144" y="5949280"/>
            <a:ext cx="228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FS </a:t>
            </a:r>
            <a:r>
              <a:rPr lang="en-US" sz="1800" b="1" dirty="0" smtClean="0">
                <a:solidFill>
                  <a:schemeClr val="bg1"/>
                </a:solidFill>
              </a:rPr>
              <a:t>Maria </a:t>
            </a:r>
            <a:r>
              <a:rPr lang="en-US" sz="1800" b="1" dirty="0">
                <a:solidFill>
                  <a:schemeClr val="bg1"/>
                </a:solidFill>
              </a:rPr>
              <a:t>S. </a:t>
            </a:r>
            <a:r>
              <a:rPr lang="en-US" sz="1800" b="1" dirty="0" err="1" smtClean="0">
                <a:solidFill>
                  <a:schemeClr val="bg1"/>
                </a:solidFill>
              </a:rPr>
              <a:t>Merian</a:t>
            </a:r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14" name="Picture 13" descr="SONNE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764704"/>
            <a:ext cx="4433697" cy="2808312"/>
          </a:xfrm>
          <a:prstGeom prst="rect">
            <a:avLst/>
          </a:prstGeom>
        </p:spPr>
      </p:pic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1259632" y="2924944"/>
            <a:ext cx="1752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FS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Sonne</a:t>
            </a:r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13" name="Picture 12" descr="20121228Polarstern_ANT_XXIX_2_beautyshots_002_FMehrtens_p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3717032"/>
            <a:ext cx="4429534" cy="3024336"/>
          </a:xfrm>
          <a:prstGeom prst="rect">
            <a:avLst/>
          </a:prstGeom>
        </p:spPr>
      </p:pic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611560" y="6300028"/>
            <a:ext cx="25202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b="1" dirty="0" err="1" smtClean="0">
                <a:solidFill>
                  <a:schemeClr val="bg1"/>
                </a:solidFill>
              </a:rPr>
              <a:t>Polarstern</a:t>
            </a:r>
            <a:r>
              <a:rPr lang="en-US" sz="1800" b="1" dirty="0" smtClean="0">
                <a:solidFill>
                  <a:schemeClr val="bg1"/>
                </a:solidFill>
              </a:rPr>
              <a:t> (AWI)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842433"/>
          </a:xfrm>
        </p:spPr>
        <p:txBody>
          <a:bodyPr/>
          <a:lstStyle/>
          <a:p>
            <a:r>
              <a:rPr lang="en-US" sz="3600" b="1" dirty="0" err="1" smtClean="0">
                <a:solidFill>
                  <a:srgbClr val="000090"/>
                </a:solidFill>
              </a:rPr>
              <a:t>Mineralische</a:t>
            </a:r>
            <a:r>
              <a:rPr lang="en-US" sz="3600" b="1" dirty="0" smtClean="0">
                <a:solidFill>
                  <a:srgbClr val="000090"/>
                </a:solidFill>
              </a:rPr>
              <a:t> </a:t>
            </a:r>
            <a:r>
              <a:rPr lang="en-US" sz="3600" b="1" dirty="0" err="1" smtClean="0">
                <a:solidFill>
                  <a:srgbClr val="000090"/>
                </a:solidFill>
              </a:rPr>
              <a:t>Rohstoffe</a:t>
            </a:r>
            <a:r>
              <a:rPr lang="en-US" sz="3600" b="1" dirty="0" smtClean="0">
                <a:solidFill>
                  <a:srgbClr val="000090"/>
                </a:solidFill>
              </a:rPr>
              <a:t> in der </a:t>
            </a:r>
            <a:r>
              <a:rPr lang="en-US" sz="3600" b="1" dirty="0" err="1" smtClean="0">
                <a:solidFill>
                  <a:srgbClr val="000090"/>
                </a:solidFill>
              </a:rPr>
              <a:t>Tiefsee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46" name="Textfeld 2"/>
          <p:cNvSpPr txBox="1">
            <a:spLocks noChangeArrowheads="1"/>
          </p:cNvSpPr>
          <p:nvPr/>
        </p:nvSpPr>
        <p:spPr bwMode="auto">
          <a:xfrm>
            <a:off x="304800" y="1295400"/>
            <a:ext cx="4724400" cy="5403530"/>
          </a:xfrm>
          <a:prstGeom prst="rect">
            <a:avLst/>
          </a:prstGeom>
          <a:solidFill>
            <a:srgbClr val="D5D9E3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marL="355600" indent="-355600">
              <a:lnSpc>
                <a:spcPct val="120000"/>
              </a:lnSpc>
              <a:spcAft>
                <a:spcPts val="600"/>
              </a:spcAft>
            </a:pPr>
            <a:r>
              <a:rPr lang="de-DE" sz="2400" b="1" dirty="0" smtClean="0">
                <a:ea typeface="Arial" charset="0"/>
                <a:cs typeface="Arial" charset="0"/>
              </a:rPr>
              <a:t>Definition der Tiefsee</a:t>
            </a:r>
            <a:endParaRPr lang="ro-RO" sz="2400" b="1" dirty="0">
              <a:ea typeface="Arial" charset="0"/>
              <a:cs typeface="Arial" charset="0"/>
            </a:endParaRPr>
          </a:p>
          <a:p>
            <a:pPr marL="355600" indent="-355600">
              <a:lnSpc>
                <a:spcPct val="12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de-DE" sz="2000" b="0" dirty="0">
                <a:ea typeface="Arial" charset="0"/>
                <a:cs typeface="Arial" charset="0"/>
              </a:rPr>
              <a:t>Völlig lichtlose Zone unterhalb ca. 1000 m</a:t>
            </a:r>
          </a:p>
          <a:p>
            <a:pPr marL="355600" indent="-355600">
              <a:lnSpc>
                <a:spcPct val="12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de-DE" sz="2000" b="0" dirty="0">
                <a:ea typeface="Arial" charset="0"/>
                <a:cs typeface="Arial" charset="0"/>
              </a:rPr>
              <a:t>Ca. 70% der Meere</a:t>
            </a:r>
            <a:r>
              <a:rPr lang="de-DE" sz="2000" b="0" dirty="0" smtClean="0">
                <a:ea typeface="Arial" charset="0"/>
                <a:cs typeface="Arial" charset="0"/>
              </a:rPr>
              <a:t> sind Tiefsee</a:t>
            </a:r>
            <a:endParaRPr lang="de-DE" sz="2000" b="0" dirty="0">
              <a:ea typeface="Arial" charset="0"/>
              <a:cs typeface="Arial" charset="0"/>
            </a:endParaRPr>
          </a:p>
          <a:p>
            <a:pPr marL="355600" indent="-355600">
              <a:lnSpc>
                <a:spcPct val="12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de-DE" sz="2000" b="0" dirty="0">
                <a:ea typeface="Arial" charset="0"/>
                <a:cs typeface="Arial" charset="0"/>
              </a:rPr>
              <a:t>Nur ca. 1%</a:t>
            </a:r>
            <a:r>
              <a:rPr lang="de-DE" sz="2000" b="0" dirty="0" smtClean="0">
                <a:ea typeface="Arial" charset="0"/>
                <a:cs typeface="Arial" charset="0"/>
              </a:rPr>
              <a:t> davon bisher </a:t>
            </a:r>
            <a:r>
              <a:rPr lang="de-DE" sz="2000" b="0" dirty="0">
                <a:ea typeface="Arial" charset="0"/>
                <a:cs typeface="Arial" charset="0"/>
              </a:rPr>
              <a:t>erforscht</a:t>
            </a:r>
          </a:p>
          <a:p>
            <a:pPr marL="355600" indent="-355600">
              <a:lnSpc>
                <a:spcPct val="12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de-DE" sz="2000" b="0" dirty="0">
                <a:ea typeface="Arial" charset="0"/>
                <a:cs typeface="Arial" charset="0"/>
              </a:rPr>
              <a:t>Niedrige Temperaturen (-1 bis +4°C) und hoher Druck</a:t>
            </a:r>
          </a:p>
          <a:p>
            <a:pPr marL="355600" indent="-355600">
              <a:lnSpc>
                <a:spcPct val="12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ro-RO" sz="2000" b="0" dirty="0">
                <a:ea typeface="Arial" charset="0"/>
                <a:cs typeface="Arial" charset="0"/>
              </a:rPr>
              <a:t>Keine Primärproduktion, keine Pflanzen</a:t>
            </a:r>
          </a:p>
          <a:p>
            <a:pPr marL="355600" indent="-355600">
              <a:lnSpc>
                <a:spcPct val="12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de-DE" sz="2000" b="0" dirty="0">
                <a:ea typeface="Arial" charset="0"/>
                <a:cs typeface="Arial" charset="0"/>
              </a:rPr>
              <a:t>Speziell an extreme Bedingungen angepasste Tierwelt</a:t>
            </a:r>
          </a:p>
          <a:p>
            <a:pPr marL="355600" indent="-355600">
              <a:lnSpc>
                <a:spcPct val="12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de-DE" sz="2000" b="0" dirty="0">
                <a:ea typeface="Arial" charset="0"/>
                <a:cs typeface="Arial" charset="0"/>
              </a:rPr>
              <a:t>Bedeutsame Rohstoffvorkommen am Meeresboden</a:t>
            </a:r>
          </a:p>
        </p:txBody>
      </p:sp>
      <p:pic>
        <p:nvPicPr>
          <p:cNvPr id="53" name="Picture 9" descr="Screen shot 2012-11-23 at 11.36.42 A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5410200" y="1143000"/>
            <a:ext cx="3581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TextBox 10"/>
          <p:cNvSpPr txBox="1">
            <a:spLocks noChangeArrowheads="1"/>
          </p:cNvSpPr>
          <p:nvPr/>
        </p:nvSpPr>
        <p:spPr bwMode="auto">
          <a:xfrm>
            <a:off x="8534400" y="2509838"/>
            <a:ext cx="381000" cy="411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>
                <a:solidFill>
                  <a:srgbClr val="FFFF00"/>
                </a:solidFill>
                <a:latin typeface="Lucida Grande" charset="0"/>
                <a:ea typeface="Lucida Grande" charset="0"/>
                <a:cs typeface="Lucida Grande" charset="0"/>
              </a:rPr>
              <a:t>T</a:t>
            </a:r>
          </a:p>
          <a:p>
            <a:pPr algn="ctr">
              <a:lnSpc>
                <a:spcPct val="120000"/>
              </a:lnSpc>
            </a:pPr>
            <a:r>
              <a:rPr lang="en-US" sz="3200">
                <a:solidFill>
                  <a:srgbClr val="FFFF00"/>
                </a:solidFill>
                <a:latin typeface="Lucida Grande" charset="0"/>
                <a:ea typeface="Lucida Grande" charset="0"/>
                <a:cs typeface="Lucida Grande" charset="0"/>
              </a:rPr>
              <a:t>I</a:t>
            </a:r>
          </a:p>
          <a:p>
            <a:pPr algn="ctr">
              <a:lnSpc>
                <a:spcPct val="120000"/>
              </a:lnSpc>
            </a:pPr>
            <a:r>
              <a:rPr lang="en-US" sz="3200">
                <a:solidFill>
                  <a:srgbClr val="FFFF00"/>
                </a:solidFill>
                <a:latin typeface="Lucida Grande" charset="0"/>
                <a:ea typeface="Lucida Grande" charset="0"/>
                <a:cs typeface="Lucida Grande" charset="0"/>
              </a:rPr>
              <a:t>E</a:t>
            </a:r>
          </a:p>
          <a:p>
            <a:pPr algn="ctr">
              <a:lnSpc>
                <a:spcPct val="120000"/>
              </a:lnSpc>
            </a:pPr>
            <a:r>
              <a:rPr lang="en-US" sz="3200">
                <a:solidFill>
                  <a:srgbClr val="FFFF00"/>
                </a:solidFill>
                <a:latin typeface="Lucida Grande" charset="0"/>
                <a:ea typeface="Lucida Grande" charset="0"/>
                <a:cs typeface="Lucida Grande" charset="0"/>
              </a:rPr>
              <a:t>F</a:t>
            </a:r>
          </a:p>
          <a:p>
            <a:pPr algn="ctr">
              <a:lnSpc>
                <a:spcPct val="120000"/>
              </a:lnSpc>
            </a:pPr>
            <a:r>
              <a:rPr lang="en-US" sz="3200">
                <a:solidFill>
                  <a:srgbClr val="FFFF00"/>
                </a:solidFill>
                <a:latin typeface="Lucida Grande" charset="0"/>
                <a:ea typeface="Lucida Grande" charset="0"/>
                <a:cs typeface="Lucida Grande" charset="0"/>
              </a:rPr>
              <a:t>S</a:t>
            </a:r>
          </a:p>
          <a:p>
            <a:pPr algn="ctr">
              <a:lnSpc>
                <a:spcPct val="120000"/>
              </a:lnSpc>
            </a:pPr>
            <a:r>
              <a:rPr lang="en-US" sz="3200">
                <a:solidFill>
                  <a:srgbClr val="FFFF00"/>
                </a:solidFill>
                <a:latin typeface="Lucida Grande" charset="0"/>
                <a:ea typeface="Lucida Grande" charset="0"/>
                <a:cs typeface="Lucida Grande" charset="0"/>
              </a:rPr>
              <a:t>E</a:t>
            </a:r>
          </a:p>
          <a:p>
            <a:pPr algn="ctr">
              <a:lnSpc>
                <a:spcPct val="120000"/>
              </a:lnSpc>
            </a:pPr>
            <a:r>
              <a:rPr lang="en-US" sz="3200">
                <a:solidFill>
                  <a:srgbClr val="FFFF00"/>
                </a:solidFill>
                <a:latin typeface="Lucida Grande" charset="0"/>
                <a:ea typeface="Lucida Grande" charset="0"/>
                <a:cs typeface="Lucida Grande" charset="0"/>
              </a:rPr>
              <a:t>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6278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9" descr="Abb 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52578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5562600" y="1400175"/>
            <a:ext cx="3352800" cy="1606550"/>
          </a:xfrm>
        </p:spPr>
        <p:txBody>
          <a:bodyPr/>
          <a:lstStyle/>
          <a:p>
            <a:pPr algn="l" eaLnBrk="1" hangingPunct="1">
              <a:lnSpc>
                <a:spcPct val="85000"/>
              </a:lnSpc>
            </a:pPr>
            <a:r>
              <a:rPr lang="de-DE" sz="1800" b="1" dirty="0">
                <a:solidFill>
                  <a:schemeClr val="tx1"/>
                </a:solidFill>
              </a:rPr>
              <a:t>Muschelfelder in diffusen hydrothermalen </a:t>
            </a:r>
            <a:r>
              <a:rPr lang="de-DE" sz="1800" b="1" dirty="0" err="1">
                <a:solidFill>
                  <a:schemeClr val="tx1"/>
                </a:solidFill>
              </a:rPr>
              <a:t>Fluiden</a:t>
            </a:r>
            <a:r>
              <a:rPr lang="de-DE" sz="1800" b="1" dirty="0">
                <a:solidFill>
                  <a:schemeClr val="tx1"/>
                </a:solidFill>
              </a:rPr>
              <a:t> (Temperaturen bis 20°C) am Mittelatlantischen Rücken</a:t>
            </a:r>
            <a:br>
              <a:rPr lang="de-DE" sz="1800" b="1" dirty="0">
                <a:solidFill>
                  <a:schemeClr val="tx1"/>
                </a:solidFill>
              </a:rPr>
            </a:br>
            <a:r>
              <a:rPr lang="de-DE" sz="1800" b="1" dirty="0">
                <a:solidFill>
                  <a:schemeClr val="tx1"/>
                </a:solidFill>
              </a:rPr>
              <a:t/>
            </a:r>
            <a:br>
              <a:rPr lang="de-DE" sz="1800" b="1" dirty="0">
                <a:solidFill>
                  <a:schemeClr val="tx1"/>
                </a:solidFill>
              </a:rPr>
            </a:br>
            <a:r>
              <a:rPr lang="de-DE" sz="1800" i="1" dirty="0" smtClean="0">
                <a:solidFill>
                  <a:schemeClr val="tx1"/>
                </a:solidFill>
              </a:rPr>
              <a:t>(Fotos</a:t>
            </a:r>
            <a:r>
              <a:rPr lang="de-DE" sz="1800" i="1" dirty="0">
                <a:solidFill>
                  <a:schemeClr val="tx1"/>
                </a:solidFill>
              </a:rPr>
              <a:t>: ROV </a:t>
            </a:r>
            <a:r>
              <a:rPr lang="de-DE" sz="1800" i="1" dirty="0" err="1">
                <a:solidFill>
                  <a:schemeClr val="tx1"/>
                </a:solidFill>
              </a:rPr>
              <a:t>Quest</a:t>
            </a:r>
            <a:r>
              <a:rPr lang="de-DE" sz="1800" i="1" dirty="0">
                <a:solidFill>
                  <a:schemeClr val="tx1"/>
                </a:solidFill>
              </a:rPr>
              <a:t>, MARUM, Univ. Bremen)</a:t>
            </a:r>
            <a:r>
              <a:rPr lang="de-DE" sz="1800" b="1" dirty="0">
                <a:solidFill>
                  <a:schemeClr val="tx1"/>
                </a:solidFill>
              </a:rPr>
              <a:t> </a:t>
            </a:r>
            <a:endParaRPr lang="en-GB" sz="1800" b="1" dirty="0">
              <a:solidFill>
                <a:schemeClr val="tx1"/>
              </a:solidFill>
            </a:endParaRP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0"/>
            <a:ext cx="8934450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>
              <a:lnSpc>
                <a:spcPct val="85000"/>
              </a:lnSpc>
            </a:pPr>
            <a:r>
              <a:rPr lang="de-DE" sz="2800" dirty="0" smtClean="0">
                <a:latin typeface="Comic Sans MS" pitchFamily="4" charset="0"/>
              </a:rPr>
              <a:t>Faszination „Leben in der Tiefsee“</a:t>
            </a:r>
            <a:endParaRPr lang="en-US" sz="2800" dirty="0">
              <a:latin typeface="Comic Sans MS" pitchFamily="4" charset="0"/>
            </a:endParaRPr>
          </a:p>
        </p:txBody>
      </p:sp>
      <p:pic>
        <p:nvPicPr>
          <p:cNvPr id="49157" name="Picture 5" descr="Mussel-field-sampli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4343400" y="3200400"/>
            <a:ext cx="4775200" cy="3579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1295400"/>
            <a:ext cx="4773612" cy="4002088"/>
            <a:chOff x="2753" y="1650"/>
            <a:chExt cx="3007" cy="2521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753" y="1920"/>
              <a:ext cx="3007" cy="2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2945" y="1650"/>
              <a:ext cx="249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2000" dirty="0" smtClean="0"/>
                <a:t>Rauchender Krater</a:t>
              </a:r>
              <a:endParaRPr lang="en-US" sz="2000" dirty="0">
                <a:latin typeface="Comic Sans MS" pitchFamily="-105" charset="0"/>
              </a:endParaRPr>
            </a:p>
          </p:txBody>
        </p:sp>
      </p:grp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5105400" y="1400175"/>
            <a:ext cx="3810000" cy="1606550"/>
          </a:xfrm>
        </p:spPr>
        <p:txBody>
          <a:bodyPr/>
          <a:lstStyle/>
          <a:p>
            <a:pPr algn="l" eaLnBrk="1" hangingPunct="1">
              <a:lnSpc>
                <a:spcPct val="85000"/>
              </a:lnSpc>
            </a:pPr>
            <a:r>
              <a:rPr lang="de-DE" sz="2000" dirty="0" smtClean="0">
                <a:solidFill>
                  <a:schemeClr val="tx1"/>
                </a:solidFill>
              </a:rPr>
              <a:t>Beprobung und Temperatur-Messung des bisher heißesten Schwarzen Rauchers (407°C)</a:t>
            </a:r>
            <a:r>
              <a:rPr lang="de-DE" sz="2000" b="1" dirty="0" smtClean="0">
                <a:solidFill>
                  <a:schemeClr val="tx1"/>
                </a:solidFill>
              </a:rPr>
              <a:t/>
            </a:r>
            <a:br>
              <a:rPr lang="de-DE" sz="2000" b="1" dirty="0" smtClean="0">
                <a:solidFill>
                  <a:schemeClr val="tx1"/>
                </a:solidFill>
              </a:rPr>
            </a:br>
            <a:r>
              <a:rPr lang="de-DE" sz="2000" b="1" dirty="0">
                <a:solidFill>
                  <a:schemeClr val="tx1"/>
                </a:solidFill>
              </a:rPr>
              <a:t/>
            </a:r>
            <a:br>
              <a:rPr lang="de-DE" sz="2000" b="1" dirty="0">
                <a:solidFill>
                  <a:schemeClr val="tx1"/>
                </a:solidFill>
              </a:rPr>
            </a:br>
            <a:r>
              <a:rPr lang="de-DE" sz="2000" i="1" dirty="0" smtClean="0">
                <a:solidFill>
                  <a:schemeClr val="tx1"/>
                </a:solidFill>
              </a:rPr>
              <a:t>(Fotos</a:t>
            </a:r>
            <a:r>
              <a:rPr lang="de-DE" sz="2000" i="1" dirty="0">
                <a:solidFill>
                  <a:schemeClr val="tx1"/>
                </a:solidFill>
              </a:rPr>
              <a:t>: ROV </a:t>
            </a:r>
            <a:r>
              <a:rPr lang="de-DE" sz="2000" i="1" dirty="0" err="1">
                <a:solidFill>
                  <a:schemeClr val="tx1"/>
                </a:solidFill>
              </a:rPr>
              <a:t>Quest</a:t>
            </a:r>
            <a:r>
              <a:rPr lang="de-DE" sz="2000" i="1" dirty="0">
                <a:solidFill>
                  <a:schemeClr val="tx1"/>
                </a:solidFill>
              </a:rPr>
              <a:t>, MARUM, Univ. Bremen)</a:t>
            </a:r>
            <a:r>
              <a:rPr lang="de-DE" sz="2000" b="1" dirty="0">
                <a:solidFill>
                  <a:schemeClr val="tx1"/>
                </a:solidFill>
              </a:rPr>
              <a:t> 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0"/>
            <a:ext cx="8934450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>
              <a:lnSpc>
                <a:spcPct val="85000"/>
              </a:lnSpc>
            </a:pPr>
            <a:r>
              <a:rPr lang="de-DE" sz="2800" dirty="0" smtClean="0">
                <a:latin typeface="Comic Sans MS" pitchFamily="4" charset="0"/>
              </a:rPr>
              <a:t>Faszination „Leben in der Tiefsee“</a:t>
            </a:r>
            <a:endParaRPr lang="en-US" sz="2800" dirty="0">
              <a:latin typeface="Comic Sans MS" pitchFamily="4" charset="0"/>
            </a:endParaRPr>
          </a:p>
        </p:txBody>
      </p:sp>
      <p:pic>
        <p:nvPicPr>
          <p:cNvPr id="6" name="Picture 11" descr="DSCN7217 Turtle Pits KIPS sampling"/>
          <p:cNvPicPr>
            <a:picLocks noChangeAspect="1" noChangeArrowheads="1"/>
          </p:cNvPicPr>
          <p:nvPr/>
        </p:nvPicPr>
        <p:blipFill>
          <a:blip r:embed="rId4"/>
          <a:srcRect r="3452"/>
          <a:stretch>
            <a:fillRect/>
          </a:stretch>
        </p:blipFill>
        <p:spPr bwMode="auto">
          <a:xfrm>
            <a:off x="3860800" y="3200400"/>
            <a:ext cx="5283200" cy="3609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0"/>
            <a:ext cx="8934450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>
              <a:lnSpc>
                <a:spcPct val="85000"/>
              </a:lnSpc>
            </a:pPr>
            <a:r>
              <a:rPr lang="de-DE" sz="2800" b="1" dirty="0" smtClean="0">
                <a:latin typeface="Comic Sans MS" pitchFamily="4" charset="0"/>
              </a:rPr>
              <a:t>Faszination „Leben in der Tiefsee“</a:t>
            </a:r>
            <a:endParaRPr lang="en-US" sz="2800" dirty="0">
              <a:latin typeface="Comic Sans MS" pitchFamily="4" charset="0"/>
            </a:endParaRPr>
          </a:p>
        </p:txBody>
      </p:sp>
      <p:pic>
        <p:nvPicPr>
          <p:cNvPr id="11" name="Picture 10" descr="2015-04-01_22-24-47_Sonne_SO239_082ROV06_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57948"/>
            <a:ext cx="6469050" cy="3637852"/>
          </a:xfrm>
          <a:prstGeom prst="rect">
            <a:avLst/>
          </a:prstGeom>
        </p:spPr>
      </p:pic>
      <p:pic>
        <p:nvPicPr>
          <p:cNvPr id="12" name="Picture 11" descr="2015-03-23_20-56-12_Sonne_SO239_029ROV02_Logo.jpg"/>
          <p:cNvPicPr>
            <a:picLocks noChangeAspect="1"/>
          </p:cNvPicPr>
          <p:nvPr/>
        </p:nvPicPr>
        <p:blipFill>
          <a:blip r:embed="rId4"/>
          <a:srcRect l="25833"/>
          <a:stretch>
            <a:fillRect/>
          </a:stretch>
        </p:blipFill>
        <p:spPr>
          <a:xfrm>
            <a:off x="4114800" y="2971800"/>
            <a:ext cx="502492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4953000"/>
            <a:ext cx="3352800" cy="1606550"/>
          </a:xfrm>
        </p:spPr>
        <p:txBody>
          <a:bodyPr/>
          <a:lstStyle/>
          <a:p>
            <a:pPr algn="l" eaLnBrk="1" hangingPunct="1">
              <a:lnSpc>
                <a:spcPct val="85000"/>
              </a:lnSpc>
            </a:pPr>
            <a:r>
              <a:rPr lang="de-DE" sz="1800" b="1" dirty="0" smtClean="0">
                <a:solidFill>
                  <a:schemeClr val="tx1"/>
                </a:solidFill>
              </a:rPr>
              <a:t>Exotische Lebewesen in Manganknollen-Feldern</a:t>
            </a:r>
            <a:br>
              <a:rPr lang="de-DE" sz="1800" b="1" dirty="0" smtClean="0">
                <a:solidFill>
                  <a:schemeClr val="tx1"/>
                </a:solidFill>
              </a:rPr>
            </a:br>
            <a:r>
              <a:rPr lang="de-DE" sz="1800" b="1" dirty="0">
                <a:solidFill>
                  <a:schemeClr val="tx1"/>
                </a:solidFill>
              </a:rPr>
              <a:t/>
            </a:r>
            <a:br>
              <a:rPr lang="de-DE" sz="1800" b="1" dirty="0">
                <a:solidFill>
                  <a:schemeClr val="tx1"/>
                </a:solidFill>
              </a:rPr>
            </a:br>
            <a:r>
              <a:rPr lang="de-DE" sz="1800" i="1" dirty="0" smtClean="0">
                <a:solidFill>
                  <a:schemeClr val="tx1"/>
                </a:solidFill>
              </a:rPr>
              <a:t>(Fotos</a:t>
            </a:r>
            <a:r>
              <a:rPr lang="de-DE" sz="1800" i="1" dirty="0">
                <a:solidFill>
                  <a:schemeClr val="tx1"/>
                </a:solidFill>
              </a:rPr>
              <a:t>: ROV</a:t>
            </a:r>
            <a:r>
              <a:rPr lang="de-DE" sz="1800" i="1" dirty="0" smtClean="0">
                <a:solidFill>
                  <a:schemeClr val="tx1"/>
                </a:solidFill>
              </a:rPr>
              <a:t> Kiel 6000, GEOMAR, Kiel)</a:t>
            </a:r>
            <a:r>
              <a:rPr lang="de-DE" sz="1800" b="1" dirty="0" smtClean="0">
                <a:solidFill>
                  <a:schemeClr val="tx1"/>
                </a:solidFill>
              </a:rPr>
              <a:t> </a:t>
            </a:r>
            <a:endParaRPr lang="en-GB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5-03-28_01-18-09_Sonne_SO239_054ROV04_Logo.jpg"/>
          <p:cNvPicPr>
            <a:picLocks noChangeAspect="1"/>
          </p:cNvPicPr>
          <p:nvPr/>
        </p:nvPicPr>
        <p:blipFill>
          <a:blip r:embed="rId3"/>
          <a:srcRect r="13333"/>
          <a:stretch>
            <a:fillRect/>
          </a:stretch>
        </p:blipFill>
        <p:spPr>
          <a:xfrm>
            <a:off x="2097820" y="2286000"/>
            <a:ext cx="7046180" cy="4572000"/>
          </a:xfrm>
          <a:prstGeom prst="rect">
            <a:avLst/>
          </a:prstGeom>
        </p:spPr>
      </p:pic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0"/>
            <a:ext cx="8934450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>
              <a:lnSpc>
                <a:spcPct val="85000"/>
              </a:lnSpc>
            </a:pPr>
            <a:r>
              <a:rPr lang="de-DE" sz="2800" b="1" dirty="0" smtClean="0">
                <a:latin typeface="Comic Sans MS" pitchFamily="4" charset="0"/>
              </a:rPr>
              <a:t>Faszination „Leben in der Tiefsee“</a:t>
            </a:r>
            <a:endParaRPr lang="en-US" sz="2800" dirty="0">
              <a:latin typeface="Comic Sans MS" pitchFamily="4" charset="0"/>
            </a:endParaRPr>
          </a:p>
        </p:txBody>
      </p:sp>
      <p:pic>
        <p:nvPicPr>
          <p:cNvPr id="7" name="Picture 6" descr="2015-04-24_21-06-23_Sonne_SO239_212ROV15_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762000"/>
            <a:ext cx="6172200" cy="3470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324600" y="762000"/>
            <a:ext cx="2819400" cy="1606550"/>
          </a:xfrm>
        </p:spPr>
        <p:txBody>
          <a:bodyPr/>
          <a:lstStyle/>
          <a:p>
            <a:pPr algn="l" eaLnBrk="1" hangingPunct="1">
              <a:lnSpc>
                <a:spcPct val="85000"/>
              </a:lnSpc>
            </a:pPr>
            <a:r>
              <a:rPr lang="de-DE" sz="1800" b="1" dirty="0" smtClean="0">
                <a:solidFill>
                  <a:schemeClr val="tx1"/>
                </a:solidFill>
              </a:rPr>
              <a:t>Exotische Lebewesen in Manganknollen-Feldern</a:t>
            </a:r>
            <a:br>
              <a:rPr lang="de-DE" sz="1800" b="1" dirty="0" smtClean="0">
                <a:solidFill>
                  <a:schemeClr val="tx1"/>
                </a:solidFill>
              </a:rPr>
            </a:br>
            <a:r>
              <a:rPr lang="de-DE" sz="1800" b="1" dirty="0">
                <a:solidFill>
                  <a:schemeClr val="tx1"/>
                </a:solidFill>
              </a:rPr>
              <a:t/>
            </a:r>
            <a:br>
              <a:rPr lang="de-DE" sz="1800" b="1" dirty="0">
                <a:solidFill>
                  <a:schemeClr val="tx1"/>
                </a:solidFill>
              </a:rPr>
            </a:br>
            <a:r>
              <a:rPr lang="de-DE" sz="1800" i="1" dirty="0" smtClean="0">
                <a:solidFill>
                  <a:schemeClr val="tx1"/>
                </a:solidFill>
              </a:rPr>
              <a:t>(Fotos</a:t>
            </a:r>
            <a:r>
              <a:rPr lang="de-DE" sz="1800" i="1" dirty="0">
                <a:solidFill>
                  <a:schemeClr val="tx1"/>
                </a:solidFill>
              </a:rPr>
              <a:t>: ROV</a:t>
            </a:r>
            <a:r>
              <a:rPr lang="de-DE" sz="1800" i="1" dirty="0" smtClean="0">
                <a:solidFill>
                  <a:schemeClr val="tx1"/>
                </a:solidFill>
              </a:rPr>
              <a:t> Kiel 6000, GEOMAR, Kiel)</a:t>
            </a:r>
            <a:r>
              <a:rPr lang="de-DE" sz="1800" b="1" dirty="0" smtClean="0">
                <a:solidFill>
                  <a:schemeClr val="tx1"/>
                </a:solidFill>
              </a:rPr>
              <a:t> </a:t>
            </a:r>
            <a:endParaRPr lang="en-GB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0"/>
            <a:ext cx="8934450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>
              <a:lnSpc>
                <a:spcPct val="85000"/>
              </a:lnSpc>
            </a:pPr>
            <a:r>
              <a:rPr lang="de-DE" sz="2800" b="1" dirty="0" smtClean="0">
                <a:latin typeface="Comic Sans MS" pitchFamily="4" charset="0"/>
              </a:rPr>
              <a:t>Faszination „Leben in der Tiefsee“</a:t>
            </a:r>
            <a:endParaRPr lang="en-US" sz="2800" dirty="0">
              <a:latin typeface="Comic Sans MS" pitchFamily="4" charset="0"/>
            </a:endParaRPr>
          </a:p>
        </p:txBody>
      </p:sp>
      <p:pic>
        <p:nvPicPr>
          <p:cNvPr id="7" name="Picture 6" descr="2015-04-24_22-02-05_Sonne_SO239_212ROV15_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6812" y="2743200"/>
            <a:ext cx="7317187" cy="4114800"/>
          </a:xfrm>
          <a:prstGeom prst="rect">
            <a:avLst/>
          </a:prstGeom>
        </p:spPr>
      </p:pic>
      <p:pic>
        <p:nvPicPr>
          <p:cNvPr id="10" name="Picture 9" descr="2015-03-23_21-19-26_Sonne_SO239_029ROV02_Logo.jpg"/>
          <p:cNvPicPr>
            <a:picLocks noChangeAspect="1"/>
          </p:cNvPicPr>
          <p:nvPr/>
        </p:nvPicPr>
        <p:blipFill>
          <a:blip r:embed="rId4"/>
          <a:srcRect l="22500" r="14167"/>
          <a:stretch>
            <a:fillRect/>
          </a:stretch>
        </p:blipFill>
        <p:spPr>
          <a:xfrm>
            <a:off x="76200" y="762001"/>
            <a:ext cx="4290943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410200" y="1066800"/>
            <a:ext cx="3352800" cy="1606550"/>
          </a:xfrm>
        </p:spPr>
        <p:txBody>
          <a:bodyPr/>
          <a:lstStyle/>
          <a:p>
            <a:pPr algn="l" eaLnBrk="1" hangingPunct="1">
              <a:lnSpc>
                <a:spcPct val="85000"/>
              </a:lnSpc>
            </a:pPr>
            <a:r>
              <a:rPr lang="de-DE" sz="1800" b="1" dirty="0" smtClean="0">
                <a:solidFill>
                  <a:schemeClr val="tx1"/>
                </a:solidFill>
              </a:rPr>
              <a:t>Exotische Lebewesen in Manganknollen-Feldern</a:t>
            </a:r>
            <a:br>
              <a:rPr lang="de-DE" sz="1800" b="1" dirty="0" smtClean="0">
                <a:solidFill>
                  <a:schemeClr val="tx1"/>
                </a:solidFill>
              </a:rPr>
            </a:br>
            <a:r>
              <a:rPr lang="de-DE" sz="1800" b="1" dirty="0">
                <a:solidFill>
                  <a:schemeClr val="tx1"/>
                </a:solidFill>
              </a:rPr>
              <a:t/>
            </a:r>
            <a:br>
              <a:rPr lang="de-DE" sz="1800" b="1" dirty="0">
                <a:solidFill>
                  <a:schemeClr val="tx1"/>
                </a:solidFill>
              </a:rPr>
            </a:br>
            <a:r>
              <a:rPr lang="de-DE" sz="1800" i="1" dirty="0" smtClean="0">
                <a:solidFill>
                  <a:schemeClr val="tx1"/>
                </a:solidFill>
              </a:rPr>
              <a:t>(Fotos</a:t>
            </a:r>
            <a:r>
              <a:rPr lang="de-DE" sz="1800" i="1" dirty="0">
                <a:solidFill>
                  <a:schemeClr val="tx1"/>
                </a:solidFill>
              </a:rPr>
              <a:t>: ROV</a:t>
            </a:r>
            <a:r>
              <a:rPr lang="de-DE" sz="1800" i="1" dirty="0" smtClean="0">
                <a:solidFill>
                  <a:schemeClr val="tx1"/>
                </a:solidFill>
              </a:rPr>
              <a:t> Kiel 6000, GEOMAR, Kiel)</a:t>
            </a:r>
            <a:r>
              <a:rPr lang="de-DE" sz="1800" b="1" dirty="0" smtClean="0">
                <a:solidFill>
                  <a:schemeClr val="tx1"/>
                </a:solidFill>
              </a:rPr>
              <a:t> </a:t>
            </a:r>
            <a:endParaRPr lang="en-GB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067"/>
          <p:cNvGrpSpPr>
            <a:grpSpLocks/>
          </p:cNvGrpSpPr>
          <p:nvPr/>
        </p:nvGrpSpPr>
        <p:grpSpPr bwMode="auto">
          <a:xfrm>
            <a:off x="161925" y="1582738"/>
            <a:ext cx="7499350" cy="5064126"/>
            <a:chOff x="453" y="844"/>
            <a:chExt cx="4724" cy="3190"/>
          </a:xfrm>
        </p:grpSpPr>
        <p:sp>
          <p:nvSpPr>
            <p:cNvPr id="20489" name="Rectangle 2"/>
            <p:cNvSpPr>
              <a:spLocks noChangeArrowheads="1"/>
            </p:cNvSpPr>
            <p:nvPr/>
          </p:nvSpPr>
          <p:spPr bwMode="auto">
            <a:xfrm>
              <a:off x="988" y="1627"/>
              <a:ext cx="3929" cy="2375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/>
            </a:p>
          </p:txBody>
        </p:sp>
        <p:sp>
          <p:nvSpPr>
            <p:cNvPr id="20490" name="Freeform 3"/>
            <p:cNvSpPr>
              <a:spLocks/>
            </p:cNvSpPr>
            <p:nvPr/>
          </p:nvSpPr>
          <p:spPr bwMode="auto">
            <a:xfrm>
              <a:off x="944" y="1215"/>
              <a:ext cx="3978" cy="2797"/>
            </a:xfrm>
            <a:custGeom>
              <a:avLst/>
              <a:gdLst>
                <a:gd name="T0" fmla="*/ 14 w 4909"/>
                <a:gd name="T1" fmla="*/ 6 h 3448"/>
                <a:gd name="T2" fmla="*/ 14 w 4909"/>
                <a:gd name="T3" fmla="*/ 10 h 3448"/>
                <a:gd name="T4" fmla="*/ 2 w 4909"/>
                <a:gd name="T5" fmla="*/ 10 h 3448"/>
                <a:gd name="T6" fmla="*/ 2 w 4909"/>
                <a:gd name="T7" fmla="*/ 2 h 3448"/>
                <a:gd name="T8" fmla="*/ 2 w 4909"/>
                <a:gd name="T9" fmla="*/ 2 h 3448"/>
                <a:gd name="T10" fmla="*/ 2 w 4909"/>
                <a:gd name="T11" fmla="*/ 2 h 3448"/>
                <a:gd name="T12" fmla="*/ 4 w 4909"/>
                <a:gd name="T13" fmla="*/ 5 h 3448"/>
                <a:gd name="T14" fmla="*/ 5 w 4909"/>
                <a:gd name="T15" fmla="*/ 3 h 3448"/>
                <a:gd name="T16" fmla="*/ 7 w 4909"/>
                <a:gd name="T17" fmla="*/ 9 h 3448"/>
                <a:gd name="T18" fmla="*/ 9 w 4909"/>
                <a:gd name="T19" fmla="*/ 9 h 3448"/>
                <a:gd name="T20" fmla="*/ 10 w 4909"/>
                <a:gd name="T21" fmla="*/ 5 h 3448"/>
                <a:gd name="T22" fmla="*/ 12 w 4909"/>
                <a:gd name="T23" fmla="*/ 7 h 3448"/>
                <a:gd name="T24" fmla="*/ 12 w 4909"/>
                <a:gd name="T25" fmla="*/ 6 h 3448"/>
                <a:gd name="T26" fmla="*/ 14 w 4909"/>
                <a:gd name="T27" fmla="*/ 6 h 34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909"/>
                <a:gd name="T43" fmla="*/ 0 h 3448"/>
                <a:gd name="T44" fmla="*/ 4909 w 4909"/>
                <a:gd name="T45" fmla="*/ 3448 h 344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909" h="3448">
                  <a:moveTo>
                    <a:pt x="4903" y="2458"/>
                  </a:moveTo>
                  <a:cubicBezTo>
                    <a:pt x="4893" y="2457"/>
                    <a:pt x="4909" y="3400"/>
                    <a:pt x="4903" y="3424"/>
                  </a:cubicBezTo>
                  <a:cubicBezTo>
                    <a:pt x="4897" y="3448"/>
                    <a:pt x="775" y="3424"/>
                    <a:pt x="55" y="3430"/>
                  </a:cubicBezTo>
                  <a:cubicBezTo>
                    <a:pt x="61" y="3280"/>
                    <a:pt x="40" y="980"/>
                    <a:pt x="55" y="490"/>
                  </a:cubicBezTo>
                  <a:cubicBezTo>
                    <a:pt x="70" y="0"/>
                    <a:pt x="0" y="460"/>
                    <a:pt x="143" y="492"/>
                  </a:cubicBezTo>
                  <a:cubicBezTo>
                    <a:pt x="286" y="524"/>
                    <a:pt x="679" y="492"/>
                    <a:pt x="911" y="684"/>
                  </a:cubicBezTo>
                  <a:cubicBezTo>
                    <a:pt x="1143" y="876"/>
                    <a:pt x="1416" y="1644"/>
                    <a:pt x="1535" y="1644"/>
                  </a:cubicBezTo>
                  <a:cubicBezTo>
                    <a:pt x="1654" y="1644"/>
                    <a:pt x="1689" y="1122"/>
                    <a:pt x="1871" y="1116"/>
                  </a:cubicBezTo>
                  <a:cubicBezTo>
                    <a:pt x="2053" y="1110"/>
                    <a:pt x="2224" y="3207"/>
                    <a:pt x="2564" y="3207"/>
                  </a:cubicBezTo>
                  <a:cubicBezTo>
                    <a:pt x="2904" y="3207"/>
                    <a:pt x="2927" y="3209"/>
                    <a:pt x="3307" y="3190"/>
                  </a:cubicBezTo>
                  <a:cubicBezTo>
                    <a:pt x="3687" y="3171"/>
                    <a:pt x="3692" y="1696"/>
                    <a:pt x="3791" y="1692"/>
                  </a:cubicBezTo>
                  <a:cubicBezTo>
                    <a:pt x="3890" y="1688"/>
                    <a:pt x="3912" y="2488"/>
                    <a:pt x="4178" y="2488"/>
                  </a:cubicBezTo>
                  <a:cubicBezTo>
                    <a:pt x="4444" y="2488"/>
                    <a:pt x="4350" y="2118"/>
                    <a:pt x="4453" y="2118"/>
                  </a:cubicBezTo>
                  <a:cubicBezTo>
                    <a:pt x="4556" y="2118"/>
                    <a:pt x="4471" y="2464"/>
                    <a:pt x="4897" y="2452"/>
                  </a:cubicBezTo>
                </a:path>
              </a:pathLst>
            </a:custGeom>
            <a:solidFill>
              <a:srgbClr val="FFFF99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1" name="Line 4"/>
            <p:cNvSpPr>
              <a:spLocks noChangeShapeType="1"/>
            </p:cNvSpPr>
            <p:nvPr/>
          </p:nvSpPr>
          <p:spPr bwMode="auto">
            <a:xfrm>
              <a:off x="1222" y="1277"/>
              <a:ext cx="0" cy="311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2" name="Line 5"/>
            <p:cNvSpPr>
              <a:spLocks noChangeShapeType="1"/>
            </p:cNvSpPr>
            <p:nvPr/>
          </p:nvSpPr>
          <p:spPr bwMode="auto">
            <a:xfrm>
              <a:off x="1416" y="1316"/>
              <a:ext cx="0" cy="311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3" name="Line 6"/>
            <p:cNvSpPr>
              <a:spLocks noChangeShapeType="1"/>
            </p:cNvSpPr>
            <p:nvPr/>
          </p:nvSpPr>
          <p:spPr bwMode="auto">
            <a:xfrm>
              <a:off x="1922" y="1705"/>
              <a:ext cx="0" cy="311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4" name="Line 7"/>
            <p:cNvSpPr>
              <a:spLocks noChangeShapeType="1"/>
            </p:cNvSpPr>
            <p:nvPr/>
          </p:nvSpPr>
          <p:spPr bwMode="auto">
            <a:xfrm flipH="1">
              <a:off x="2551" y="2189"/>
              <a:ext cx="136" cy="39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5" name="Line 8"/>
            <p:cNvSpPr>
              <a:spLocks noChangeShapeType="1"/>
            </p:cNvSpPr>
            <p:nvPr/>
          </p:nvSpPr>
          <p:spPr bwMode="auto">
            <a:xfrm>
              <a:off x="3322" y="3457"/>
              <a:ext cx="0" cy="312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6" name="Line 9"/>
            <p:cNvSpPr>
              <a:spLocks noChangeShapeType="1"/>
            </p:cNvSpPr>
            <p:nvPr/>
          </p:nvSpPr>
          <p:spPr bwMode="auto">
            <a:xfrm>
              <a:off x="4022" y="2211"/>
              <a:ext cx="0" cy="312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7" name="Line 10"/>
            <p:cNvSpPr>
              <a:spLocks noChangeShapeType="1"/>
            </p:cNvSpPr>
            <p:nvPr/>
          </p:nvSpPr>
          <p:spPr bwMode="auto">
            <a:xfrm>
              <a:off x="4567" y="2562"/>
              <a:ext cx="0" cy="311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8" name="Line 11"/>
            <p:cNvSpPr>
              <a:spLocks noChangeShapeType="1"/>
            </p:cNvSpPr>
            <p:nvPr/>
          </p:nvSpPr>
          <p:spPr bwMode="auto">
            <a:xfrm>
              <a:off x="900" y="1622"/>
              <a:ext cx="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9" name="Line 12"/>
            <p:cNvSpPr>
              <a:spLocks noChangeShapeType="1"/>
            </p:cNvSpPr>
            <p:nvPr/>
          </p:nvSpPr>
          <p:spPr bwMode="auto">
            <a:xfrm>
              <a:off x="900" y="2005"/>
              <a:ext cx="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0" name="Line 13"/>
            <p:cNvSpPr>
              <a:spLocks noChangeShapeType="1"/>
            </p:cNvSpPr>
            <p:nvPr/>
          </p:nvSpPr>
          <p:spPr bwMode="auto">
            <a:xfrm>
              <a:off x="900" y="2388"/>
              <a:ext cx="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1" name="Line 14"/>
            <p:cNvSpPr>
              <a:spLocks noChangeShapeType="1"/>
            </p:cNvSpPr>
            <p:nvPr/>
          </p:nvSpPr>
          <p:spPr bwMode="auto">
            <a:xfrm>
              <a:off x="900" y="2771"/>
              <a:ext cx="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2" name="Line 15"/>
            <p:cNvSpPr>
              <a:spLocks noChangeShapeType="1"/>
            </p:cNvSpPr>
            <p:nvPr/>
          </p:nvSpPr>
          <p:spPr bwMode="auto">
            <a:xfrm>
              <a:off x="900" y="3154"/>
              <a:ext cx="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3" name="Line 16"/>
            <p:cNvSpPr>
              <a:spLocks noChangeShapeType="1"/>
            </p:cNvSpPr>
            <p:nvPr/>
          </p:nvSpPr>
          <p:spPr bwMode="auto">
            <a:xfrm>
              <a:off x="900" y="3537"/>
              <a:ext cx="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4" name="Line 17"/>
            <p:cNvSpPr>
              <a:spLocks noChangeShapeType="1"/>
            </p:cNvSpPr>
            <p:nvPr/>
          </p:nvSpPr>
          <p:spPr bwMode="auto">
            <a:xfrm>
              <a:off x="900" y="3920"/>
              <a:ext cx="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5" name="Text Box 18"/>
            <p:cNvSpPr txBox="1">
              <a:spLocks noChangeArrowheads="1"/>
            </p:cNvSpPr>
            <p:nvPr/>
          </p:nvSpPr>
          <p:spPr bwMode="auto">
            <a:xfrm>
              <a:off x="713" y="1920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de-DE" sz="1400" b="0"/>
                <a:t>1</a:t>
              </a:r>
            </a:p>
          </p:txBody>
        </p:sp>
        <p:sp>
          <p:nvSpPr>
            <p:cNvPr id="20506" name="Text Box 19"/>
            <p:cNvSpPr txBox="1">
              <a:spLocks noChangeArrowheads="1"/>
            </p:cNvSpPr>
            <p:nvPr/>
          </p:nvSpPr>
          <p:spPr bwMode="auto">
            <a:xfrm>
              <a:off x="713" y="2309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de-DE" sz="1400" b="0"/>
                <a:t>2</a:t>
              </a:r>
            </a:p>
          </p:txBody>
        </p:sp>
        <p:sp>
          <p:nvSpPr>
            <p:cNvPr id="20507" name="Text Box 20"/>
            <p:cNvSpPr txBox="1">
              <a:spLocks noChangeArrowheads="1"/>
            </p:cNvSpPr>
            <p:nvPr/>
          </p:nvSpPr>
          <p:spPr bwMode="auto">
            <a:xfrm>
              <a:off x="713" y="2694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de-DE" sz="1400" b="0"/>
                <a:t>3</a:t>
              </a:r>
            </a:p>
          </p:txBody>
        </p:sp>
        <p:sp>
          <p:nvSpPr>
            <p:cNvPr id="20508" name="Text Box 21"/>
            <p:cNvSpPr txBox="1">
              <a:spLocks noChangeArrowheads="1"/>
            </p:cNvSpPr>
            <p:nvPr/>
          </p:nvSpPr>
          <p:spPr bwMode="auto">
            <a:xfrm>
              <a:off x="713" y="3083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de-DE" sz="1400" b="0"/>
                <a:t>4</a:t>
              </a:r>
            </a:p>
          </p:txBody>
        </p:sp>
        <p:sp>
          <p:nvSpPr>
            <p:cNvPr id="20509" name="Text Box 22"/>
            <p:cNvSpPr txBox="1">
              <a:spLocks noChangeArrowheads="1"/>
            </p:cNvSpPr>
            <p:nvPr/>
          </p:nvSpPr>
          <p:spPr bwMode="auto">
            <a:xfrm>
              <a:off x="713" y="3463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de-DE" sz="1400" b="0"/>
                <a:t>5</a:t>
              </a:r>
            </a:p>
          </p:txBody>
        </p:sp>
        <p:sp>
          <p:nvSpPr>
            <p:cNvPr id="20510" name="Text Box 23"/>
            <p:cNvSpPr txBox="1">
              <a:spLocks noChangeArrowheads="1"/>
            </p:cNvSpPr>
            <p:nvPr/>
          </p:nvSpPr>
          <p:spPr bwMode="auto">
            <a:xfrm>
              <a:off x="713" y="3842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de-DE" sz="1400" b="0"/>
                <a:t>6</a:t>
              </a:r>
            </a:p>
          </p:txBody>
        </p:sp>
        <p:sp>
          <p:nvSpPr>
            <p:cNvPr id="20511" name="Text Box 24"/>
            <p:cNvSpPr txBox="1">
              <a:spLocks noChangeArrowheads="1"/>
            </p:cNvSpPr>
            <p:nvPr/>
          </p:nvSpPr>
          <p:spPr bwMode="auto">
            <a:xfrm>
              <a:off x="713" y="1545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de-DE" sz="1400" b="0"/>
                <a:t>0</a:t>
              </a:r>
            </a:p>
          </p:txBody>
        </p:sp>
        <p:sp>
          <p:nvSpPr>
            <p:cNvPr id="20512" name="Text Box 25"/>
            <p:cNvSpPr txBox="1">
              <a:spLocks noChangeArrowheads="1"/>
            </p:cNvSpPr>
            <p:nvPr/>
          </p:nvSpPr>
          <p:spPr bwMode="auto">
            <a:xfrm rot="16200000">
              <a:off x="959" y="1848"/>
              <a:ext cx="48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de-DE" sz="1600" b="0"/>
                <a:t>Schelf</a:t>
              </a:r>
            </a:p>
          </p:txBody>
        </p:sp>
        <p:sp>
          <p:nvSpPr>
            <p:cNvPr id="20513" name="Text Box 26"/>
            <p:cNvSpPr txBox="1">
              <a:spLocks noChangeArrowheads="1"/>
            </p:cNvSpPr>
            <p:nvPr/>
          </p:nvSpPr>
          <p:spPr bwMode="auto">
            <a:xfrm rot="16200000">
              <a:off x="2178" y="2323"/>
              <a:ext cx="49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de-DE" sz="1600" b="0"/>
                <a:t>Kuppe</a:t>
              </a:r>
            </a:p>
          </p:txBody>
        </p:sp>
        <p:sp>
          <p:nvSpPr>
            <p:cNvPr id="20514" name="Text Box 27"/>
            <p:cNvSpPr txBox="1">
              <a:spLocks noChangeArrowheads="1"/>
            </p:cNvSpPr>
            <p:nvPr/>
          </p:nvSpPr>
          <p:spPr bwMode="auto">
            <a:xfrm rot="16200000">
              <a:off x="3555" y="3267"/>
              <a:ext cx="105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de-DE" sz="1600" b="0" dirty="0"/>
                <a:t>untermeerischer</a:t>
              </a:r>
            </a:p>
            <a:p>
              <a:pPr algn="ctr"/>
              <a:r>
                <a:rPr lang="de-DE" sz="1600" b="0" dirty="0"/>
                <a:t>Vulkan</a:t>
              </a:r>
            </a:p>
          </p:txBody>
        </p:sp>
        <p:sp>
          <p:nvSpPr>
            <p:cNvPr id="20515" name="Text Box 28"/>
            <p:cNvSpPr txBox="1">
              <a:spLocks noChangeArrowheads="1"/>
            </p:cNvSpPr>
            <p:nvPr/>
          </p:nvSpPr>
          <p:spPr bwMode="auto">
            <a:xfrm rot="16200000">
              <a:off x="4074" y="3276"/>
              <a:ext cx="1122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de-DE" sz="1600" b="0" dirty="0"/>
                <a:t>Mittelozeanischer</a:t>
              </a:r>
            </a:p>
            <a:p>
              <a:pPr algn="ctr"/>
              <a:r>
                <a:rPr lang="de-DE" sz="1600" b="0" dirty="0"/>
                <a:t>Rücken</a:t>
              </a:r>
            </a:p>
          </p:txBody>
        </p:sp>
        <p:sp>
          <p:nvSpPr>
            <p:cNvPr id="20516" name="Text Box 29"/>
            <p:cNvSpPr txBox="1">
              <a:spLocks noChangeArrowheads="1"/>
            </p:cNvSpPr>
            <p:nvPr/>
          </p:nvSpPr>
          <p:spPr bwMode="auto">
            <a:xfrm rot="16200000">
              <a:off x="1205" y="2660"/>
              <a:ext cx="105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de-DE" sz="1600" b="0"/>
                <a:t>Kontinentalhang</a:t>
              </a:r>
            </a:p>
          </p:txBody>
        </p:sp>
        <p:sp>
          <p:nvSpPr>
            <p:cNvPr id="20517" name="Text Box 30"/>
            <p:cNvSpPr txBox="1">
              <a:spLocks noChangeArrowheads="1"/>
            </p:cNvSpPr>
            <p:nvPr/>
          </p:nvSpPr>
          <p:spPr bwMode="auto">
            <a:xfrm rot="-5400000">
              <a:off x="131" y="2570"/>
              <a:ext cx="8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de-DE" sz="1800" b="0"/>
                <a:t>Wassertiefe</a:t>
              </a:r>
            </a:p>
          </p:txBody>
        </p:sp>
        <p:sp>
          <p:nvSpPr>
            <p:cNvPr id="20518" name="Text Box 31"/>
            <p:cNvSpPr txBox="1">
              <a:spLocks noChangeArrowheads="1"/>
            </p:cNvSpPr>
            <p:nvPr/>
          </p:nvSpPr>
          <p:spPr bwMode="auto">
            <a:xfrm rot="19245120">
              <a:off x="4285" y="2211"/>
              <a:ext cx="89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de-DE" sz="1600" b="0"/>
                <a:t>Massivsulfide</a:t>
              </a:r>
            </a:p>
          </p:txBody>
        </p:sp>
        <p:sp>
          <p:nvSpPr>
            <p:cNvPr id="20519" name="Text Box 33"/>
            <p:cNvSpPr txBox="1">
              <a:spLocks noChangeArrowheads="1"/>
            </p:cNvSpPr>
            <p:nvPr/>
          </p:nvSpPr>
          <p:spPr bwMode="auto">
            <a:xfrm rot="19245120">
              <a:off x="3767" y="1772"/>
              <a:ext cx="100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de-DE" sz="1600" b="0" dirty="0"/>
                <a:t>Mangankrusten</a:t>
              </a:r>
            </a:p>
          </p:txBody>
        </p:sp>
        <p:sp>
          <p:nvSpPr>
            <p:cNvPr id="20520" name="Text Box 34"/>
            <p:cNvSpPr txBox="1">
              <a:spLocks noChangeArrowheads="1"/>
            </p:cNvSpPr>
            <p:nvPr/>
          </p:nvSpPr>
          <p:spPr bwMode="auto">
            <a:xfrm rot="19245120">
              <a:off x="3044" y="3045"/>
              <a:ext cx="993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de-DE" sz="1600" b="0"/>
                <a:t>Manganknollen</a:t>
              </a:r>
            </a:p>
          </p:txBody>
        </p:sp>
        <p:sp>
          <p:nvSpPr>
            <p:cNvPr id="20521" name="Text Box 35"/>
            <p:cNvSpPr txBox="1">
              <a:spLocks noChangeArrowheads="1"/>
            </p:cNvSpPr>
            <p:nvPr/>
          </p:nvSpPr>
          <p:spPr bwMode="auto">
            <a:xfrm rot="19245120">
              <a:off x="2507" y="1777"/>
              <a:ext cx="1007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de-DE" sz="1600" b="0" dirty="0"/>
                <a:t>Mangankrusten</a:t>
              </a:r>
            </a:p>
            <a:p>
              <a:r>
                <a:rPr lang="de-DE" sz="1600" b="0" dirty="0"/>
                <a:t>Phosphorite</a:t>
              </a:r>
            </a:p>
          </p:txBody>
        </p:sp>
        <p:sp>
          <p:nvSpPr>
            <p:cNvPr id="20522" name="Text Box 36"/>
            <p:cNvSpPr txBox="1">
              <a:spLocks noChangeArrowheads="1"/>
            </p:cNvSpPr>
            <p:nvPr/>
          </p:nvSpPr>
          <p:spPr bwMode="auto">
            <a:xfrm rot="19245120">
              <a:off x="1266" y="854"/>
              <a:ext cx="1043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de-DE" sz="1600" b="0" dirty="0"/>
                <a:t>Schwerminerale</a:t>
              </a:r>
            </a:p>
            <a:p>
              <a:r>
                <a:rPr lang="de-DE" sz="1600" b="0" dirty="0"/>
                <a:t>Sand und </a:t>
              </a:r>
              <a:r>
                <a:rPr lang="de-DE" sz="1600" b="0" dirty="0" smtClean="0"/>
                <a:t>Kies</a:t>
              </a:r>
              <a:endParaRPr lang="de-DE" sz="1600" b="0" dirty="0"/>
            </a:p>
          </p:txBody>
        </p:sp>
        <p:sp>
          <p:nvSpPr>
            <p:cNvPr id="20523" name="Text Box 37"/>
            <p:cNvSpPr txBox="1">
              <a:spLocks noChangeArrowheads="1"/>
            </p:cNvSpPr>
            <p:nvPr/>
          </p:nvSpPr>
          <p:spPr bwMode="auto">
            <a:xfrm rot="19245120">
              <a:off x="1022" y="844"/>
              <a:ext cx="93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de-DE" sz="1600" b="0" dirty="0"/>
                <a:t>Erdöl / Erdgas</a:t>
              </a:r>
            </a:p>
          </p:txBody>
        </p:sp>
        <p:sp>
          <p:nvSpPr>
            <p:cNvPr id="20524" name="Text Box 38"/>
            <p:cNvSpPr txBox="1">
              <a:spLocks noChangeArrowheads="1"/>
            </p:cNvSpPr>
            <p:nvPr/>
          </p:nvSpPr>
          <p:spPr bwMode="auto">
            <a:xfrm rot="19245120">
              <a:off x="1722" y="1169"/>
              <a:ext cx="93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de-DE" sz="1600" b="0"/>
                <a:t>Erdöl / Erdgas</a:t>
              </a:r>
            </a:p>
          </p:txBody>
        </p:sp>
        <p:sp>
          <p:nvSpPr>
            <p:cNvPr id="20525" name="Text Box 39"/>
            <p:cNvSpPr txBox="1">
              <a:spLocks noChangeArrowheads="1"/>
            </p:cNvSpPr>
            <p:nvPr/>
          </p:nvSpPr>
          <p:spPr bwMode="auto">
            <a:xfrm rot="19245120">
              <a:off x="1651" y="1022"/>
              <a:ext cx="78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de-DE" sz="1600" b="0"/>
                <a:t>Gashydrate</a:t>
              </a:r>
            </a:p>
          </p:txBody>
        </p:sp>
        <p:sp>
          <p:nvSpPr>
            <p:cNvPr id="20526" name="Line 40"/>
            <p:cNvSpPr>
              <a:spLocks noChangeShapeType="1"/>
            </p:cNvSpPr>
            <p:nvPr/>
          </p:nvSpPr>
          <p:spPr bwMode="auto">
            <a:xfrm>
              <a:off x="1768" y="1452"/>
              <a:ext cx="0" cy="311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483" name="Rectangle 41"/>
          <p:cNvSpPr>
            <a:spLocks noChangeArrowheads="1"/>
          </p:cNvSpPr>
          <p:nvPr/>
        </p:nvSpPr>
        <p:spPr bwMode="auto">
          <a:xfrm>
            <a:off x="76200" y="304800"/>
            <a:ext cx="4495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dirty="0" err="1">
                <a:solidFill>
                  <a:srgbClr val="000090"/>
                </a:solidFill>
                <a:latin typeface="Arial"/>
                <a:cs typeface="Arial"/>
              </a:rPr>
              <a:t>Vorkommen</a:t>
            </a:r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mariner </a:t>
            </a:r>
            <a:r>
              <a:rPr lang="en-US" sz="3600" dirty="0" err="1">
                <a:solidFill>
                  <a:srgbClr val="000090"/>
                </a:solidFill>
                <a:latin typeface="Arial"/>
                <a:cs typeface="Arial"/>
              </a:rPr>
              <a:t>Rohstoffe</a:t>
            </a:r>
            <a:endParaRPr lang="en-US" sz="36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0484" name="Oval 42"/>
          <p:cNvSpPr>
            <a:spLocks noChangeArrowheads="1"/>
          </p:cNvSpPr>
          <p:nvPr/>
        </p:nvSpPr>
        <p:spPr bwMode="auto">
          <a:xfrm>
            <a:off x="2771775" y="2590800"/>
            <a:ext cx="5113338" cy="38100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de-DE"/>
          </a:p>
        </p:txBody>
      </p:sp>
      <p:sp>
        <p:nvSpPr>
          <p:cNvPr id="20485" name="Oval 42"/>
          <p:cNvSpPr>
            <a:spLocks noChangeArrowheads="1"/>
          </p:cNvSpPr>
          <p:nvPr/>
        </p:nvSpPr>
        <p:spPr bwMode="auto">
          <a:xfrm>
            <a:off x="1295400" y="1219200"/>
            <a:ext cx="2197100" cy="2133600"/>
          </a:xfrm>
          <a:prstGeom prst="ellipse">
            <a:avLst/>
          </a:prstGeom>
          <a:noFill/>
          <a:ln w="317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de-DE"/>
          </a:p>
        </p:txBody>
      </p:sp>
      <p:sp>
        <p:nvSpPr>
          <p:cNvPr id="28717" name="Text Box 1069"/>
          <p:cNvSpPr txBox="1">
            <a:spLocks noChangeArrowheads="1"/>
          </p:cNvSpPr>
          <p:nvPr/>
        </p:nvSpPr>
        <p:spPr bwMode="auto">
          <a:xfrm>
            <a:off x="4648200" y="44624"/>
            <a:ext cx="449580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10000"/>
              </a:spcAft>
            </a:pPr>
            <a:r>
              <a:rPr lang="de-DE" sz="2000" b="0" dirty="0"/>
              <a:t>Marine mineralische Lagerstätten in Tiefen &gt;1000 m:</a:t>
            </a:r>
          </a:p>
          <a:p>
            <a:pPr eaLnBrk="1" hangingPunct="1">
              <a:spcBef>
                <a:spcPct val="50000"/>
              </a:spcBef>
              <a:spcAft>
                <a:spcPct val="10000"/>
              </a:spcAft>
            </a:pPr>
            <a:r>
              <a:rPr lang="de-DE" sz="2000" b="0" dirty="0">
                <a:solidFill>
                  <a:srgbClr val="FF0000"/>
                </a:solidFill>
              </a:rPr>
              <a:t>Manganknollen </a:t>
            </a:r>
            <a:r>
              <a:rPr lang="de-DE" sz="2000" b="0" dirty="0">
                <a:solidFill>
                  <a:schemeClr val="tx2"/>
                </a:solidFill>
              </a:rPr>
              <a:t>in Tiefseebecken</a:t>
            </a:r>
          </a:p>
          <a:p>
            <a:pPr eaLnBrk="1" hangingPunct="1">
              <a:spcBef>
                <a:spcPct val="50000"/>
              </a:spcBef>
              <a:spcAft>
                <a:spcPct val="10000"/>
              </a:spcAft>
            </a:pPr>
            <a:r>
              <a:rPr lang="de-DE" sz="2000" b="0" dirty="0">
                <a:solidFill>
                  <a:srgbClr val="FF0000"/>
                </a:solidFill>
              </a:rPr>
              <a:t>Mangankrusten </a:t>
            </a:r>
            <a:r>
              <a:rPr lang="de-DE" sz="2000" b="0" dirty="0">
                <a:solidFill>
                  <a:schemeClr val="tx2"/>
                </a:solidFill>
              </a:rPr>
              <a:t>auf Tiefseebergen</a:t>
            </a:r>
          </a:p>
          <a:p>
            <a:pPr eaLnBrk="1" hangingPunct="1">
              <a:spcBef>
                <a:spcPct val="50000"/>
              </a:spcBef>
              <a:spcAft>
                <a:spcPct val="10000"/>
              </a:spcAft>
            </a:pPr>
            <a:r>
              <a:rPr lang="de-DE" sz="2000" b="0" dirty="0">
                <a:solidFill>
                  <a:srgbClr val="FF0000"/>
                </a:solidFill>
              </a:rPr>
              <a:t>Massivsulfide </a:t>
            </a:r>
            <a:r>
              <a:rPr lang="de-DE" sz="2000" b="0" dirty="0">
                <a:solidFill>
                  <a:schemeClr val="tx2"/>
                </a:solidFill>
              </a:rPr>
              <a:t>in hydrothermal aktiven Zonen</a:t>
            </a:r>
          </a:p>
        </p:txBody>
      </p:sp>
      <p:cxnSp>
        <p:nvCxnSpPr>
          <p:cNvPr id="20487" name="Straight Connector 2"/>
          <p:cNvCxnSpPr>
            <a:cxnSpLocks noChangeShapeType="1"/>
          </p:cNvCxnSpPr>
          <p:nvPr/>
        </p:nvCxnSpPr>
        <p:spPr bwMode="auto">
          <a:xfrm>
            <a:off x="1042988" y="3429000"/>
            <a:ext cx="76327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sp>
        <p:nvSpPr>
          <p:cNvPr id="20488" name="TextBox 3"/>
          <p:cNvSpPr txBox="1">
            <a:spLocks noChangeArrowheads="1"/>
          </p:cNvSpPr>
          <p:nvPr/>
        </p:nvSpPr>
        <p:spPr bwMode="auto">
          <a:xfrm>
            <a:off x="8243888" y="3416300"/>
            <a:ext cx="4318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0000"/>
                </a:solidFill>
              </a:rPr>
              <a:t>TIEFSEE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8"/>
          <p:cNvSpPr txBox="1">
            <a:spLocks/>
          </p:cNvSpPr>
          <p:nvPr/>
        </p:nvSpPr>
        <p:spPr bwMode="auto">
          <a:xfrm>
            <a:off x="304800" y="44450"/>
            <a:ext cx="8686800" cy="1152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dirty="0" err="1">
                <a:solidFill>
                  <a:srgbClr val="000090"/>
                </a:solidFill>
                <a:latin typeface="Arial"/>
                <a:cs typeface="Arial"/>
              </a:rPr>
              <a:t>Wer</a:t>
            </a:r>
            <a:r>
              <a:rPr lang="en-US" sz="32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000090"/>
                </a:solidFill>
                <a:latin typeface="Arial"/>
                <a:cs typeface="Arial"/>
              </a:rPr>
              <a:t>reguliert</a:t>
            </a:r>
            <a:r>
              <a:rPr lang="en-US" sz="3200" dirty="0" smtClean="0">
                <a:solidFill>
                  <a:srgbClr val="000090"/>
                </a:solidFill>
                <a:latin typeface="Arial"/>
                <a:cs typeface="Arial"/>
              </a:rPr>
              <a:t> die </a:t>
            </a:r>
            <a:r>
              <a:rPr lang="en-US" sz="3200" dirty="0" err="1" smtClean="0">
                <a:solidFill>
                  <a:srgbClr val="000090"/>
                </a:solidFill>
                <a:latin typeface="Arial"/>
                <a:cs typeface="Arial"/>
              </a:rPr>
              <a:t>Entwicklung</a:t>
            </a:r>
            <a:r>
              <a:rPr lang="en-US" sz="3200" dirty="0" smtClean="0">
                <a:solidFill>
                  <a:srgbClr val="000090"/>
                </a:solidFill>
                <a:latin typeface="Arial"/>
                <a:cs typeface="Arial"/>
              </a:rPr>
              <a:t> des </a:t>
            </a:r>
            <a:r>
              <a:rPr lang="en-US" sz="3200" dirty="0" err="1" smtClean="0">
                <a:solidFill>
                  <a:srgbClr val="000090"/>
                </a:solidFill>
                <a:latin typeface="Arial"/>
                <a:cs typeface="Arial"/>
              </a:rPr>
              <a:t>Tiefsee-Berbaus</a:t>
            </a:r>
            <a:r>
              <a:rPr lang="en-US" sz="3200" dirty="0" smtClean="0">
                <a:solidFill>
                  <a:srgbClr val="000090"/>
                </a:solidFill>
                <a:latin typeface="Arial"/>
                <a:cs typeface="Arial"/>
              </a:rPr>
              <a:t>?</a:t>
            </a:r>
            <a:endParaRPr lang="en-US" sz="32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627313" y="2808288"/>
            <a:ext cx="6408737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ts val="2175"/>
              </a:lnSpc>
            </a:pPr>
            <a:endParaRPr lang="de-DE" u="sng">
              <a:cs typeface="Arial" charset="0"/>
            </a:endParaRPr>
          </a:p>
          <a:p>
            <a:pPr algn="r" eaLnBrk="1" hangingPunct="1">
              <a:lnSpc>
                <a:spcPts val="2175"/>
              </a:lnSpc>
            </a:pPr>
            <a:r>
              <a:rPr lang="de-DE">
                <a:solidFill>
                  <a:srgbClr val="000090"/>
                </a:solidFill>
                <a:cs typeface="Arial" charset="0"/>
              </a:rPr>
              <a:t>Internationale Gewässer:</a:t>
            </a:r>
          </a:p>
          <a:p>
            <a:pPr algn="r" eaLnBrk="1" hangingPunct="1">
              <a:lnSpc>
                <a:spcPts val="2175"/>
              </a:lnSpc>
            </a:pPr>
            <a:endParaRPr lang="de-DE" u="sng">
              <a:cs typeface="Arial" charset="0"/>
            </a:endParaRPr>
          </a:p>
          <a:p>
            <a:pPr algn="r" eaLnBrk="1" hangingPunct="1">
              <a:lnSpc>
                <a:spcPts val="2175"/>
              </a:lnSpc>
            </a:pPr>
            <a:r>
              <a:rPr lang="de-DE" b="0" u="sng">
                <a:cs typeface="Arial" charset="0"/>
              </a:rPr>
              <a:t>Internationale Meeresbodenbehörde </a:t>
            </a:r>
            <a:endParaRPr lang="de-DE" sz="2000" b="0">
              <a:cs typeface="Arial" charset="0"/>
            </a:endParaRPr>
          </a:p>
          <a:p>
            <a:pPr algn="r" eaLnBrk="1" hangingPunct="1">
              <a:lnSpc>
                <a:spcPts val="2175"/>
              </a:lnSpc>
            </a:pPr>
            <a:r>
              <a:rPr lang="de-DE" sz="1800" b="0">
                <a:cs typeface="Arial" charset="0"/>
              </a:rPr>
              <a:t>1994 Kingston/Jamaica</a:t>
            </a:r>
            <a:br>
              <a:rPr lang="de-DE" sz="1800" b="0">
                <a:cs typeface="Arial" charset="0"/>
              </a:rPr>
            </a:br>
            <a:r>
              <a:rPr lang="de-DE" sz="1800" b="0">
                <a:cs typeface="Arial" charset="0"/>
              </a:rPr>
              <a:t>- Versammlung (162 Mitgliederstaaten)</a:t>
            </a:r>
            <a:br>
              <a:rPr lang="de-DE" sz="1800" b="0">
                <a:cs typeface="Arial" charset="0"/>
              </a:rPr>
            </a:br>
            <a:r>
              <a:rPr lang="de-DE" sz="1800" b="0">
                <a:cs typeface="Arial" charset="0"/>
              </a:rPr>
              <a:t>- Rat (36 Mitglieder in 5 Kammern)</a:t>
            </a:r>
          </a:p>
          <a:p>
            <a:pPr algn="r" eaLnBrk="1" hangingPunct="1">
              <a:lnSpc>
                <a:spcPts val="2175"/>
              </a:lnSpc>
            </a:pPr>
            <a:endParaRPr lang="de-DE" sz="1800">
              <a:cs typeface="Arial" charset="0"/>
            </a:endParaRPr>
          </a:p>
          <a:p>
            <a:pPr algn="r" eaLnBrk="1" hangingPunct="1">
              <a:lnSpc>
                <a:spcPts val="2175"/>
              </a:lnSpc>
            </a:pPr>
            <a:r>
              <a:rPr lang="de-DE" sz="2000">
                <a:cs typeface="Arial" charset="0"/>
              </a:rPr>
              <a:t>Auftrag: </a:t>
            </a:r>
            <a:r>
              <a:rPr lang="en-US" sz="1800" b="0"/>
              <a:t>Bodenschätze der Tiefsee als „gemeinsames Erbe der Menschheit</a:t>
            </a:r>
            <a:r>
              <a:rPr lang="ja-JP" altLang="en-US" sz="1800" b="0"/>
              <a:t>“</a:t>
            </a:r>
            <a:r>
              <a:rPr lang="en-US" sz="1800" b="0"/>
              <a:t> verwalten</a:t>
            </a:r>
            <a:endParaRPr lang="de-DE" sz="1800" b="0">
              <a:cs typeface="Arial" charset="0"/>
            </a:endParaRPr>
          </a:p>
          <a:p>
            <a:pPr algn="r" eaLnBrk="1" hangingPunct="1">
              <a:lnSpc>
                <a:spcPts val="2175"/>
              </a:lnSpc>
            </a:pPr>
            <a:r>
              <a:rPr lang="de-DE" sz="2000" b="0">
                <a:cs typeface="Arial" charset="0"/>
              </a:rPr>
              <a:t/>
            </a:r>
            <a:br>
              <a:rPr lang="de-DE" sz="2000" b="0">
                <a:cs typeface="Arial" charset="0"/>
              </a:rPr>
            </a:br>
            <a:r>
              <a:rPr lang="de-DE" sz="2000">
                <a:cs typeface="Arial" charset="0"/>
              </a:rPr>
              <a:t>Regelwerk und Verfahren:</a:t>
            </a:r>
            <a:r>
              <a:rPr lang="de-DE" sz="1800" b="0">
                <a:cs typeface="Arial" charset="0"/>
              </a:rPr>
              <a:t> Abbau-Vorschriften für die Exploration und zukünftig für den Abbau von Manganknollen, Mangankrusten und Massivsulfiden</a:t>
            </a:r>
            <a:br>
              <a:rPr lang="de-DE" sz="1800" b="0">
                <a:cs typeface="Arial" charset="0"/>
              </a:rPr>
            </a:br>
            <a:r>
              <a:rPr lang="de-DE" sz="1800" b="0">
                <a:cs typeface="Arial" charset="0"/>
              </a:rPr>
              <a:t>   </a:t>
            </a:r>
            <a:br>
              <a:rPr lang="de-DE" sz="1800" b="0">
                <a:cs typeface="Arial" charset="0"/>
              </a:rPr>
            </a:br>
            <a:r>
              <a:rPr lang="de-DE" sz="1800" b="0">
                <a:cs typeface="Arial" charset="0"/>
              </a:rPr>
              <a:t>          </a:t>
            </a:r>
            <a:endParaRPr lang="de-DE" sz="1800">
              <a:cs typeface="Arial" charset="0"/>
            </a:endParaRPr>
          </a:p>
        </p:txBody>
      </p:sp>
      <p:pic>
        <p:nvPicPr>
          <p:cNvPr id="40964" name="Picture 4" descr="Exclusive Economic Zo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354513" y="765175"/>
            <a:ext cx="4810125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Rectangle 8"/>
          <p:cNvSpPr>
            <a:spLocks noChangeArrowheads="1"/>
          </p:cNvSpPr>
          <p:nvPr/>
        </p:nvSpPr>
        <p:spPr bwMode="auto">
          <a:xfrm>
            <a:off x="250825" y="1700213"/>
            <a:ext cx="3384550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2575"/>
              </a:lnSpc>
            </a:pPr>
            <a:r>
              <a:rPr lang="de-DE">
                <a:solidFill>
                  <a:srgbClr val="000090"/>
                </a:solidFill>
                <a:cs typeface="Arial" charset="0"/>
              </a:rPr>
              <a:t>Nationale Gewässer</a:t>
            </a:r>
            <a:r>
              <a:rPr lang="de-DE">
                <a:cs typeface="Arial" charset="0"/>
              </a:rPr>
              <a:t> </a:t>
            </a:r>
            <a:r>
              <a:rPr lang="de-DE" b="0">
                <a:cs typeface="Arial" charset="0"/>
              </a:rPr>
              <a:t>(200 Seemeilen Ausschließliche Wirtschaftszone): </a:t>
            </a:r>
          </a:p>
          <a:p>
            <a:pPr>
              <a:lnSpc>
                <a:spcPts val="2575"/>
              </a:lnSpc>
            </a:pPr>
            <a:endParaRPr lang="de-DE" b="0">
              <a:cs typeface="Arial" charset="0"/>
            </a:endParaRPr>
          </a:p>
          <a:p>
            <a:pPr>
              <a:lnSpc>
                <a:spcPts val="2575"/>
              </a:lnSpc>
            </a:pPr>
            <a:r>
              <a:rPr lang="de-DE" b="0">
                <a:cs typeface="Arial" charset="0"/>
              </a:rPr>
              <a:t>Regulierungen auf nationaler Ebene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8"/>
          <p:cNvSpPr txBox="1">
            <a:spLocks/>
          </p:cNvSpPr>
          <p:nvPr/>
        </p:nvSpPr>
        <p:spPr bwMode="auto">
          <a:xfrm>
            <a:off x="304800" y="44450"/>
            <a:ext cx="868680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dirty="0" err="1" smtClean="0">
                <a:solidFill>
                  <a:srgbClr val="000090"/>
                </a:solidFill>
                <a:latin typeface="Arial"/>
                <a:cs typeface="Arial"/>
              </a:rPr>
              <a:t>Wer</a:t>
            </a:r>
            <a:r>
              <a:rPr lang="en-US" sz="32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3200" dirty="0" err="1" smtClean="0">
                <a:solidFill>
                  <a:srgbClr val="000090"/>
                </a:solidFill>
                <a:latin typeface="Arial"/>
                <a:cs typeface="Arial"/>
              </a:rPr>
              <a:t>reguliert</a:t>
            </a:r>
            <a:r>
              <a:rPr lang="en-US" sz="3200" dirty="0" smtClean="0">
                <a:solidFill>
                  <a:srgbClr val="000090"/>
                </a:solidFill>
                <a:latin typeface="Arial"/>
                <a:cs typeface="Arial"/>
              </a:rPr>
              <a:t> die </a:t>
            </a:r>
            <a:r>
              <a:rPr lang="en-US" sz="3200" dirty="0" err="1" smtClean="0">
                <a:solidFill>
                  <a:srgbClr val="000090"/>
                </a:solidFill>
                <a:latin typeface="Arial"/>
                <a:cs typeface="Arial"/>
              </a:rPr>
              <a:t>Entwicklung</a:t>
            </a:r>
            <a:r>
              <a:rPr lang="en-US" sz="3200" dirty="0" smtClean="0">
                <a:solidFill>
                  <a:srgbClr val="000090"/>
                </a:solidFill>
                <a:latin typeface="Arial"/>
                <a:cs typeface="Arial"/>
              </a:rPr>
              <a:t> des </a:t>
            </a:r>
            <a:r>
              <a:rPr lang="en-US" sz="3200" dirty="0" err="1" smtClean="0">
                <a:solidFill>
                  <a:srgbClr val="000090"/>
                </a:solidFill>
                <a:latin typeface="Arial"/>
                <a:cs typeface="Arial"/>
              </a:rPr>
              <a:t>Tiefsee-Berbaus</a:t>
            </a:r>
            <a:r>
              <a:rPr lang="en-US" sz="3200" dirty="0" smtClean="0">
                <a:solidFill>
                  <a:srgbClr val="000090"/>
                </a:solidFill>
                <a:latin typeface="Arial"/>
                <a:cs typeface="Arial"/>
              </a:rPr>
              <a:t>? </a:t>
            </a:r>
          </a:p>
          <a:p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		</a:t>
            </a:r>
            <a:r>
              <a:rPr lang="en-US" sz="2000" dirty="0" err="1" smtClean="0">
                <a:solidFill>
                  <a:srgbClr val="000090"/>
                </a:solidFill>
                <a:latin typeface="Arial"/>
                <a:cs typeface="Arial"/>
              </a:rPr>
              <a:t>Lizenzgebiete</a:t>
            </a: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90"/>
                </a:solidFill>
                <a:latin typeface="Arial"/>
                <a:cs typeface="Arial"/>
              </a:rPr>
              <a:t>für</a:t>
            </a: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90"/>
                </a:solidFill>
                <a:latin typeface="Arial"/>
                <a:cs typeface="Arial"/>
              </a:rPr>
              <a:t>Knollen</a:t>
            </a: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90"/>
                </a:solidFill>
                <a:latin typeface="Arial"/>
                <a:cs typeface="Arial"/>
              </a:rPr>
              <a:t>im</a:t>
            </a: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90"/>
                </a:solidFill>
                <a:latin typeface="Arial"/>
                <a:cs typeface="Arial"/>
              </a:rPr>
              <a:t>Pazifik</a:t>
            </a:r>
            <a:endParaRPr lang="en-US" sz="2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995936" y="6519446"/>
            <a:ext cx="49210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0" dirty="0" err="1" smtClean="0">
                <a:latin typeface="Arial"/>
                <a:cs typeface="Arial"/>
              </a:rPr>
              <a:t>Quelle</a:t>
            </a:r>
            <a:r>
              <a:rPr lang="en-US" sz="1600" b="0" dirty="0" smtClean="0">
                <a:latin typeface="Arial"/>
                <a:cs typeface="Arial"/>
              </a:rPr>
              <a:t>: International Seabed Authority </a:t>
            </a:r>
            <a:r>
              <a:rPr lang="en-US" sz="1600" b="0" dirty="0" smtClean="0">
                <a:latin typeface="Arial"/>
                <a:cs typeface="Arial"/>
              </a:rPr>
              <a:t>ISA / BGR </a:t>
            </a:r>
            <a:endParaRPr lang="en-US" sz="1600" b="0" dirty="0">
              <a:latin typeface="Arial"/>
              <a:cs typeface="Arial"/>
            </a:endParaRPr>
          </a:p>
        </p:txBody>
      </p:sp>
      <p:pic>
        <p:nvPicPr>
          <p:cNvPr id="12" name="Picture 11" descr="Screen Shot 2016-10-19 at 14.46.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9144000" cy="49601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9"/>
          <p:cNvSpPr>
            <a:spLocks noChangeArrowheads="1"/>
          </p:cNvSpPr>
          <p:nvPr/>
        </p:nvSpPr>
        <p:spPr bwMode="auto">
          <a:xfrm>
            <a:off x="3203575" y="188913"/>
            <a:ext cx="2286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dirty="0" err="1">
                <a:solidFill>
                  <a:srgbClr val="000090"/>
                </a:solidFill>
                <a:latin typeface="Arial"/>
                <a:cs typeface="Arial"/>
              </a:rPr>
              <a:t>Mangan-knollen</a:t>
            </a:r>
            <a:endParaRPr lang="en-US" sz="32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2531" name="TextBox 7"/>
          <p:cNvSpPr txBox="1">
            <a:spLocks noChangeArrowheads="1"/>
          </p:cNvSpPr>
          <p:nvPr/>
        </p:nvSpPr>
        <p:spPr bwMode="auto">
          <a:xfrm>
            <a:off x="3419475" y="3644900"/>
            <a:ext cx="2663825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0" dirty="0" err="1">
                <a:cs typeface="Comic Sans MS" charset="0"/>
              </a:rPr>
              <a:t>Wachstumsraten</a:t>
            </a:r>
            <a:r>
              <a:rPr lang="en-US" sz="2000" b="0" dirty="0">
                <a:cs typeface="Comic Sans MS" charset="0"/>
              </a:rPr>
              <a:t> mm </a:t>
            </a:r>
            <a:r>
              <a:rPr lang="en-US" sz="2000" b="0" dirty="0" err="1">
                <a:cs typeface="Comic Sans MS" charset="0"/>
              </a:rPr>
              <a:t>bis</a:t>
            </a:r>
            <a:r>
              <a:rPr lang="en-US" sz="2000" b="0" dirty="0">
                <a:cs typeface="Comic Sans MS" charset="0"/>
              </a:rPr>
              <a:t> cm/Mio </a:t>
            </a:r>
            <a:r>
              <a:rPr lang="en-US" sz="2000" b="0" dirty="0" err="1">
                <a:cs typeface="Comic Sans MS" charset="0"/>
              </a:rPr>
              <a:t>Jahre</a:t>
            </a:r>
            <a:r>
              <a:rPr lang="en-US" sz="2000" b="0" dirty="0">
                <a:cs typeface="Comic Sans MS" charset="0"/>
              </a:rPr>
              <a:t>, </a:t>
            </a:r>
          </a:p>
          <a:p>
            <a:pPr algn="ctr"/>
            <a:r>
              <a:rPr lang="en-US" sz="2000" b="0" dirty="0" err="1">
                <a:cs typeface="Comic Sans MS" charset="0"/>
              </a:rPr>
              <a:t>Durchmesser</a:t>
            </a:r>
            <a:r>
              <a:rPr lang="en-US" sz="2000" b="0" dirty="0">
                <a:cs typeface="Comic Sans MS" charset="0"/>
              </a:rPr>
              <a:t> </a:t>
            </a:r>
            <a:r>
              <a:rPr lang="en-US" sz="2000" b="0" dirty="0" err="1">
                <a:cs typeface="Comic Sans MS" charset="0"/>
              </a:rPr>
              <a:t>einige</a:t>
            </a:r>
            <a:r>
              <a:rPr lang="en-US" sz="2000" b="0" dirty="0">
                <a:cs typeface="Comic Sans MS" charset="0"/>
              </a:rPr>
              <a:t> cm </a:t>
            </a:r>
          </a:p>
          <a:p>
            <a:pPr algn="ctr"/>
            <a:endParaRPr lang="en-US" sz="2000" b="0" dirty="0">
              <a:cs typeface="Comic Sans MS" charset="0"/>
            </a:endParaRPr>
          </a:p>
          <a:p>
            <a:pPr algn="ctr"/>
            <a:r>
              <a:rPr lang="en-US" sz="2000" b="0" dirty="0">
                <a:cs typeface="Comic Sans MS" charset="0"/>
              </a:rPr>
              <a:t>Reich an </a:t>
            </a:r>
            <a:r>
              <a:rPr lang="en-US" sz="2000" b="0" dirty="0" err="1">
                <a:cs typeface="Comic Sans MS" charset="0"/>
              </a:rPr>
              <a:t>Kupfer</a:t>
            </a:r>
            <a:r>
              <a:rPr lang="en-US" sz="2000" b="0" dirty="0">
                <a:cs typeface="Comic Sans MS" charset="0"/>
              </a:rPr>
              <a:t>, Nickel, </a:t>
            </a:r>
            <a:r>
              <a:rPr lang="en-US" sz="2000" b="0" dirty="0" err="1">
                <a:cs typeface="Comic Sans MS" charset="0"/>
              </a:rPr>
              <a:t>Kobalt</a:t>
            </a:r>
            <a:endParaRPr lang="en-US" sz="2000" b="0" dirty="0">
              <a:cs typeface="Comic Sans MS" charset="0"/>
            </a:endParaRPr>
          </a:p>
          <a:p>
            <a:pPr algn="ctr"/>
            <a:endParaRPr lang="en-US" sz="2000" b="0" dirty="0">
              <a:cs typeface="Comic Sans MS" charset="0"/>
            </a:endParaRPr>
          </a:p>
          <a:p>
            <a:pPr algn="ctr"/>
            <a:r>
              <a:rPr lang="en-US" sz="2000" dirty="0" err="1">
                <a:solidFill>
                  <a:srgbClr val="000090"/>
                </a:solidFill>
                <a:cs typeface="Comic Sans MS" charset="0"/>
              </a:rPr>
              <a:t>Große</a:t>
            </a:r>
            <a:r>
              <a:rPr lang="en-US" sz="2000" dirty="0">
                <a:solidFill>
                  <a:srgbClr val="000090"/>
                </a:solidFill>
                <a:cs typeface="Comic Sans MS" charset="0"/>
              </a:rPr>
              <a:t> Felder in </a:t>
            </a:r>
            <a:r>
              <a:rPr lang="en-US" sz="2000" dirty="0" err="1">
                <a:solidFill>
                  <a:srgbClr val="000090"/>
                </a:solidFill>
                <a:cs typeface="Comic Sans MS" charset="0"/>
              </a:rPr>
              <a:t>Tiefseebecken</a:t>
            </a:r>
            <a:endParaRPr lang="en-US" sz="2000" dirty="0">
              <a:solidFill>
                <a:srgbClr val="000090"/>
              </a:solidFill>
              <a:cs typeface="Comic Sans MS" charset="0"/>
            </a:endParaRPr>
          </a:p>
        </p:txBody>
      </p:sp>
      <p:pic>
        <p:nvPicPr>
          <p:cNvPr id="22532" name="Picture 2" descr="fig 3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357563"/>
            <a:ext cx="289560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 descr="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39700"/>
            <a:ext cx="33528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7" descr="t10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3200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8" descr="Nodules box co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0530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 Box 10"/>
          <p:cNvSpPr txBox="1">
            <a:spLocks noChangeArrowheads="1"/>
          </p:cNvSpPr>
          <p:nvPr/>
        </p:nvSpPr>
        <p:spPr bwMode="auto">
          <a:xfrm>
            <a:off x="0" y="3581400"/>
            <a:ext cx="4067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0"/>
              <a:t>Oben: Manganknolle mit Schwamm</a:t>
            </a:r>
          </a:p>
          <a:p>
            <a:pPr>
              <a:spcBef>
                <a:spcPct val="50000"/>
              </a:spcBef>
            </a:pPr>
            <a:r>
              <a:rPr lang="en-US" sz="1600" b="0"/>
              <a:t>Unten: Kastengreifer mit Knollen</a:t>
            </a:r>
          </a:p>
        </p:txBody>
      </p:sp>
      <p:sp>
        <p:nvSpPr>
          <p:cNvPr id="22537" name="Text Box 10"/>
          <p:cNvSpPr txBox="1">
            <a:spLocks noChangeArrowheads="1"/>
          </p:cNvSpPr>
          <p:nvPr/>
        </p:nvSpPr>
        <p:spPr bwMode="auto">
          <a:xfrm>
            <a:off x="3132138" y="2565400"/>
            <a:ext cx="59864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600" b="0" dirty="0" err="1"/>
              <a:t>Oben</a:t>
            </a:r>
            <a:r>
              <a:rPr lang="en-US" sz="1600" b="0" dirty="0"/>
              <a:t>: </a:t>
            </a:r>
            <a:r>
              <a:rPr lang="en-US" sz="1600" b="0" dirty="0" err="1"/>
              <a:t>Dichte</a:t>
            </a:r>
            <a:r>
              <a:rPr lang="en-US" sz="1600" b="0" dirty="0"/>
              <a:t> </a:t>
            </a:r>
            <a:r>
              <a:rPr lang="en-US" sz="1600" b="0" dirty="0" err="1"/>
              <a:t>Knollenbelegung</a:t>
            </a:r>
            <a:r>
              <a:rPr lang="en-US" sz="1600" b="0" dirty="0"/>
              <a:t> auf </a:t>
            </a:r>
            <a:r>
              <a:rPr lang="en-US" sz="1600" b="0" dirty="0" err="1"/>
              <a:t>dem</a:t>
            </a:r>
            <a:r>
              <a:rPr lang="en-US" sz="1600" b="0" dirty="0"/>
              <a:t> </a:t>
            </a:r>
            <a:r>
              <a:rPr lang="en-US" sz="1600" b="0" dirty="0" err="1"/>
              <a:t>Tiefseeboden</a:t>
            </a:r>
            <a:endParaRPr lang="en-US" sz="1600" b="0" dirty="0"/>
          </a:p>
          <a:p>
            <a:pPr algn="r">
              <a:spcBef>
                <a:spcPct val="50000"/>
              </a:spcBef>
            </a:pPr>
            <a:r>
              <a:rPr lang="en-US" sz="1600" b="0" dirty="0" err="1"/>
              <a:t>Unten</a:t>
            </a:r>
            <a:r>
              <a:rPr lang="en-US" sz="1600" b="0" dirty="0"/>
              <a:t>: </a:t>
            </a:r>
            <a:r>
              <a:rPr lang="en-US" sz="1600" b="0" dirty="0" err="1"/>
              <a:t>Querschnitte</a:t>
            </a:r>
            <a:r>
              <a:rPr lang="en-US" sz="1600" b="0" dirty="0"/>
              <a:t> </a:t>
            </a:r>
            <a:r>
              <a:rPr lang="en-US" sz="1600" b="0" dirty="0" err="1"/>
              <a:t>einer</a:t>
            </a:r>
            <a:r>
              <a:rPr lang="en-US" sz="1600" b="0" dirty="0"/>
              <a:t> </a:t>
            </a:r>
            <a:r>
              <a:rPr lang="en-US" sz="1600" b="0" dirty="0" err="1"/>
              <a:t>Knolle</a:t>
            </a:r>
            <a:r>
              <a:rPr lang="en-US" sz="1600" b="0" dirty="0"/>
              <a:t> </a:t>
            </a:r>
            <a:r>
              <a:rPr lang="en-US" sz="1600" b="0" dirty="0" err="1"/>
              <a:t>mit</a:t>
            </a:r>
            <a:r>
              <a:rPr lang="en-US" sz="1600" b="0" dirty="0"/>
              <a:t> </a:t>
            </a:r>
            <a:r>
              <a:rPr lang="en-US" sz="1600" b="0" dirty="0" err="1"/>
              <a:t>Wachstumslagen</a:t>
            </a:r>
            <a:r>
              <a:rPr lang="en-US" sz="1600" b="0" dirty="0"/>
              <a:t> und Kern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292725" y="836613"/>
            <a:ext cx="36004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2916238" y="115888"/>
            <a:ext cx="3657600" cy="6524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200" b="1" dirty="0" err="1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Mangankrusten</a:t>
            </a:r>
            <a:endParaRPr lang="en-US" sz="3200" b="1" dirty="0">
              <a:solidFill>
                <a:srgbClr val="000090"/>
              </a:solidFill>
              <a:latin typeface="Arial"/>
              <a:ea typeface="ＭＳ Ｐゴシック" charset="0"/>
              <a:cs typeface="Arial"/>
            </a:endParaRPr>
          </a:p>
        </p:txBody>
      </p:sp>
      <p:grpSp>
        <p:nvGrpSpPr>
          <p:cNvPr id="24580" name="Group 12"/>
          <p:cNvGrpSpPr>
            <a:grpSpLocks/>
          </p:cNvGrpSpPr>
          <p:nvPr/>
        </p:nvGrpSpPr>
        <p:grpSpPr bwMode="auto">
          <a:xfrm>
            <a:off x="179388" y="3429000"/>
            <a:ext cx="4608512" cy="3170238"/>
            <a:chOff x="3024" y="932"/>
            <a:chExt cx="2565" cy="2024"/>
          </a:xfrm>
        </p:grpSpPr>
        <p:pic>
          <p:nvPicPr>
            <p:cNvPr id="2458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3" y="932"/>
              <a:ext cx="2496" cy="1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7" name="Text Box 5"/>
            <p:cNvSpPr txBox="1">
              <a:spLocks noChangeArrowheads="1"/>
            </p:cNvSpPr>
            <p:nvPr/>
          </p:nvSpPr>
          <p:spPr bwMode="auto">
            <a:xfrm>
              <a:off x="3024" y="2640"/>
              <a:ext cx="2544" cy="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600" b="0" dirty="0" err="1">
                  <a:cs typeface="Arial" charset="0"/>
                </a:rPr>
                <a:t>Querschnitt</a:t>
              </a:r>
              <a:r>
                <a:rPr lang="en-US" sz="1600" b="0" dirty="0">
                  <a:cs typeface="Arial" charset="0"/>
                </a:rPr>
                <a:t> </a:t>
              </a:r>
              <a:r>
                <a:rPr lang="en-US" sz="1600" b="0" dirty="0" err="1">
                  <a:cs typeface="Arial" charset="0"/>
                </a:rPr>
                <a:t>einer</a:t>
              </a:r>
              <a:r>
                <a:rPr lang="en-US" sz="1600" b="0" dirty="0">
                  <a:cs typeface="Arial" charset="0"/>
                </a:rPr>
                <a:t> 5 cm </a:t>
              </a:r>
              <a:r>
                <a:rPr lang="en-US" sz="1600" b="0" dirty="0" err="1">
                  <a:cs typeface="Arial" charset="0"/>
                </a:rPr>
                <a:t>dicken</a:t>
              </a:r>
              <a:r>
                <a:rPr lang="en-US" sz="1600" b="0" dirty="0">
                  <a:cs typeface="Arial" charset="0"/>
                </a:rPr>
                <a:t> </a:t>
              </a:r>
              <a:r>
                <a:rPr lang="en-US" sz="1600" b="0" dirty="0" err="1">
                  <a:cs typeface="Arial" charset="0"/>
                </a:rPr>
                <a:t>Mangankruste</a:t>
              </a:r>
              <a:r>
                <a:rPr lang="en-US" sz="1600" b="0" dirty="0">
                  <a:cs typeface="Arial" charset="0"/>
                </a:rPr>
                <a:t>, fest </a:t>
              </a:r>
              <a:r>
                <a:rPr lang="en-US" sz="1600" b="0" dirty="0" err="1">
                  <a:cs typeface="Arial" charset="0"/>
                </a:rPr>
                <a:t>mit</a:t>
              </a:r>
              <a:r>
                <a:rPr lang="en-US" sz="1600" b="0" dirty="0">
                  <a:cs typeface="Arial" charset="0"/>
                </a:rPr>
                <a:t> </a:t>
              </a:r>
              <a:r>
                <a:rPr lang="en-US" sz="1600" b="0" dirty="0" err="1">
                  <a:cs typeface="Arial" charset="0"/>
                </a:rPr>
                <a:t>dem</a:t>
              </a:r>
              <a:r>
                <a:rPr lang="en-US" sz="1600" b="0" dirty="0">
                  <a:cs typeface="Arial" charset="0"/>
                </a:rPr>
                <a:t> </a:t>
              </a:r>
              <a:r>
                <a:rPr lang="en-US" sz="1600" b="0" dirty="0" err="1">
                  <a:cs typeface="Arial" charset="0"/>
                </a:rPr>
                <a:t>Untergrundstein</a:t>
              </a:r>
              <a:r>
                <a:rPr lang="en-US" sz="1600" b="0" dirty="0">
                  <a:cs typeface="Arial" charset="0"/>
                </a:rPr>
                <a:t> </a:t>
              </a:r>
              <a:r>
                <a:rPr lang="en-US" sz="1600" b="0" dirty="0" err="1">
                  <a:cs typeface="Arial" charset="0"/>
                </a:rPr>
                <a:t>verwachsen</a:t>
              </a:r>
              <a:endParaRPr lang="en-US" sz="1600" b="0" dirty="0">
                <a:cs typeface="Arial" charset="0"/>
              </a:endParaRPr>
            </a:p>
          </p:txBody>
        </p:sp>
      </p:grp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5422900" y="2127250"/>
            <a:ext cx="33178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0">
                <a:solidFill>
                  <a:schemeClr val="bg1"/>
                </a:solidFill>
                <a:cs typeface="Arial" charset="0"/>
              </a:rPr>
              <a:t>Dichte und ebenmäßige Krustenbedeckung als optimale Voraussetzung für den Erzabbau</a:t>
            </a:r>
          </a:p>
        </p:txBody>
      </p:sp>
      <p:sp>
        <p:nvSpPr>
          <p:cNvPr id="24583" name="TextBox 18"/>
          <p:cNvSpPr txBox="1">
            <a:spLocks noChangeArrowheads="1"/>
          </p:cNvSpPr>
          <p:nvPr/>
        </p:nvSpPr>
        <p:spPr bwMode="auto">
          <a:xfrm>
            <a:off x="5257800" y="3284538"/>
            <a:ext cx="3886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0">
                <a:cs typeface="Arial" charset="0"/>
              </a:rPr>
              <a:t> (Bilder oben u. unten: J. Hein, USGS)</a:t>
            </a:r>
          </a:p>
          <a:p>
            <a:pPr eaLnBrk="1" hangingPunct="1"/>
            <a:endParaRPr lang="en-US" sz="1200"/>
          </a:p>
        </p:txBody>
      </p:sp>
      <p:grpSp>
        <p:nvGrpSpPr>
          <p:cNvPr id="12" name="Group 11"/>
          <p:cNvGrpSpPr/>
          <p:nvPr/>
        </p:nvGrpSpPr>
        <p:grpSpPr>
          <a:xfrm>
            <a:off x="4840288" y="3429000"/>
            <a:ext cx="4303712" cy="3392488"/>
            <a:chOff x="4840288" y="3429000"/>
            <a:chExt cx="4303712" cy="3392488"/>
          </a:xfrm>
        </p:grpSpPr>
        <p:pic>
          <p:nvPicPr>
            <p:cNvPr id="24582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0288" y="3429000"/>
              <a:ext cx="4303712" cy="3313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4" name="TextBox 20"/>
            <p:cNvSpPr txBox="1">
              <a:spLocks noChangeArrowheads="1"/>
            </p:cNvSpPr>
            <p:nvPr/>
          </p:nvSpPr>
          <p:spPr bwMode="auto">
            <a:xfrm>
              <a:off x="5003800" y="6237288"/>
              <a:ext cx="331311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>
                <a:spcBef>
                  <a:spcPct val="20000"/>
                </a:spcBef>
              </a:pPr>
              <a:r>
                <a:rPr lang="en-US" sz="1600" b="0">
                  <a:cs typeface="Arial" charset="0"/>
                </a:rPr>
                <a:t>Typische Struktur eine Seeberges, der mit Mangankrusten bedeckt ist</a:t>
              </a:r>
            </a:p>
          </p:txBody>
        </p:sp>
      </p:grpSp>
      <p:sp>
        <p:nvSpPr>
          <p:cNvPr id="24585" name="TextBox 7"/>
          <p:cNvSpPr txBox="1">
            <a:spLocks noChangeArrowheads="1"/>
          </p:cNvSpPr>
          <p:nvPr/>
        </p:nvSpPr>
        <p:spPr bwMode="auto">
          <a:xfrm>
            <a:off x="250825" y="765175"/>
            <a:ext cx="4897438" cy="24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Aft>
                <a:spcPts val="600"/>
              </a:spcAft>
              <a:buFont typeface="Wingdings" charset="0"/>
              <a:buChar char="Ø"/>
            </a:pPr>
            <a:r>
              <a:rPr lang="en-US" sz="2000" b="0" dirty="0" err="1"/>
              <a:t>Krustige</a:t>
            </a:r>
            <a:r>
              <a:rPr lang="en-US" sz="2000" b="0" dirty="0"/>
              <a:t> </a:t>
            </a:r>
            <a:r>
              <a:rPr lang="en-US" sz="2000" b="0" dirty="0" err="1"/>
              <a:t>großflächige</a:t>
            </a:r>
            <a:r>
              <a:rPr lang="en-US" sz="2000" b="0" dirty="0"/>
              <a:t> </a:t>
            </a:r>
            <a:r>
              <a:rPr lang="en-US" sz="2000" b="0" dirty="0" err="1"/>
              <a:t>Ablagerungen</a:t>
            </a:r>
            <a:r>
              <a:rPr lang="en-US" sz="2000" b="0" dirty="0"/>
              <a:t> von </a:t>
            </a:r>
            <a:r>
              <a:rPr lang="en-US" sz="2000" b="0" dirty="0" err="1"/>
              <a:t>Mangan-Eisen-Oxiden</a:t>
            </a:r>
            <a:r>
              <a:rPr lang="en-US" sz="2000" b="0" dirty="0"/>
              <a:t> auf den </a:t>
            </a:r>
            <a:r>
              <a:rPr lang="en-US" sz="2000" b="0" dirty="0" err="1"/>
              <a:t>Hängen</a:t>
            </a:r>
            <a:r>
              <a:rPr lang="en-US" sz="2000" b="0" dirty="0"/>
              <a:t> von </a:t>
            </a:r>
            <a:r>
              <a:rPr lang="en-US" sz="2000" b="0" dirty="0" err="1"/>
              <a:t>Seebergen</a:t>
            </a:r>
            <a:endParaRPr lang="en-US" sz="2000" b="0" dirty="0"/>
          </a:p>
          <a:p>
            <a:pPr>
              <a:spcAft>
                <a:spcPts val="600"/>
              </a:spcAft>
              <a:buFont typeface="Wingdings" charset="0"/>
              <a:buChar char="Ø"/>
            </a:pPr>
            <a:r>
              <a:rPr lang="en-US" sz="2000" b="0" dirty="0" err="1"/>
              <a:t>Wertmetalle</a:t>
            </a:r>
            <a:r>
              <a:rPr lang="en-US" sz="2000" b="0" dirty="0"/>
              <a:t> </a:t>
            </a:r>
            <a:r>
              <a:rPr lang="en-US" sz="2000" b="0" dirty="0" err="1"/>
              <a:t>wie</a:t>
            </a:r>
            <a:r>
              <a:rPr lang="en-US" sz="2000" b="0" dirty="0"/>
              <a:t> </a:t>
            </a:r>
            <a:r>
              <a:rPr lang="en-US" sz="2000" b="0" dirty="0" err="1"/>
              <a:t>Kobalt</a:t>
            </a:r>
            <a:r>
              <a:rPr lang="en-US" sz="2000" b="0" dirty="0"/>
              <a:t>, Nickel, </a:t>
            </a:r>
            <a:r>
              <a:rPr lang="en-US" sz="2000" b="0" dirty="0" err="1"/>
              <a:t>Kupfer</a:t>
            </a:r>
            <a:r>
              <a:rPr lang="en-US" sz="2000" b="0" dirty="0"/>
              <a:t>, </a:t>
            </a:r>
            <a:r>
              <a:rPr lang="en-US" sz="2000" b="0" dirty="0" err="1"/>
              <a:t>Platin</a:t>
            </a:r>
            <a:r>
              <a:rPr lang="en-US" sz="2000" b="0" dirty="0"/>
              <a:t>, </a:t>
            </a:r>
            <a:r>
              <a:rPr lang="en-US" sz="2000" b="0" dirty="0" err="1"/>
              <a:t>Tellur</a:t>
            </a:r>
            <a:r>
              <a:rPr lang="en-US" sz="2000" b="0" dirty="0"/>
              <a:t>, </a:t>
            </a:r>
            <a:r>
              <a:rPr lang="en-US" sz="2000" b="0" dirty="0" err="1"/>
              <a:t>Seltene</a:t>
            </a:r>
            <a:r>
              <a:rPr lang="en-US" sz="2000" b="0" dirty="0"/>
              <a:t> </a:t>
            </a:r>
            <a:r>
              <a:rPr lang="en-US" sz="2000" b="0" dirty="0" err="1"/>
              <a:t>Erden</a:t>
            </a:r>
            <a:endParaRPr lang="en-US" sz="2000" b="0" dirty="0"/>
          </a:p>
          <a:p>
            <a:pPr>
              <a:spcAft>
                <a:spcPts val="600"/>
              </a:spcAft>
              <a:buFont typeface="Wingdings" charset="0"/>
              <a:buChar char="Ø"/>
            </a:pPr>
            <a:r>
              <a:rPr lang="en-US" sz="2000" b="0" dirty="0" err="1">
                <a:cs typeface="Comic Sans MS" charset="0"/>
              </a:rPr>
              <a:t>Wachstumsraten</a:t>
            </a:r>
            <a:r>
              <a:rPr lang="en-US" sz="2000" b="0" dirty="0">
                <a:cs typeface="Comic Sans MS" charset="0"/>
              </a:rPr>
              <a:t> mm/Mio </a:t>
            </a:r>
            <a:r>
              <a:rPr lang="en-US" sz="2000" b="0" dirty="0" err="1">
                <a:cs typeface="Comic Sans MS" charset="0"/>
              </a:rPr>
              <a:t>Jahre</a:t>
            </a:r>
            <a:r>
              <a:rPr lang="en-US" sz="2000" b="0" dirty="0">
                <a:cs typeface="Comic Sans MS" charset="0"/>
              </a:rPr>
              <a:t>, </a:t>
            </a:r>
          </a:p>
          <a:p>
            <a:pPr>
              <a:spcAft>
                <a:spcPts val="600"/>
              </a:spcAft>
              <a:buFont typeface="Wingdings" charset="0"/>
              <a:buChar char="Ø"/>
            </a:pPr>
            <a:r>
              <a:rPr lang="en-US" sz="2000" b="0" dirty="0" err="1"/>
              <a:t>Dicke</a:t>
            </a:r>
            <a:r>
              <a:rPr lang="en-US" sz="2000" b="0" dirty="0"/>
              <a:t> </a:t>
            </a:r>
            <a:r>
              <a:rPr lang="en-US" sz="2000" b="0" dirty="0" err="1"/>
              <a:t>im</a:t>
            </a:r>
            <a:r>
              <a:rPr lang="en-US" sz="2000" b="0" dirty="0"/>
              <a:t> </a:t>
            </a:r>
            <a:r>
              <a:rPr lang="en-US" sz="2000" b="0" dirty="0" err="1"/>
              <a:t>Bereich</a:t>
            </a:r>
            <a:r>
              <a:rPr lang="en-US" sz="2000" b="0" dirty="0"/>
              <a:t> von </a:t>
            </a:r>
            <a:r>
              <a:rPr lang="en-US" sz="2000" b="0" dirty="0" err="1"/>
              <a:t>mehreren</a:t>
            </a:r>
            <a:r>
              <a:rPr lang="en-US" sz="2000" b="0" dirty="0"/>
              <a:t>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2923</TotalTime>
  <Words>2411</Words>
  <Application>Microsoft Macintosh PowerPoint</Application>
  <PresentationFormat>On-screen Show (4:3)</PresentationFormat>
  <Paragraphs>410</Paragraphs>
  <Slides>44</Slides>
  <Notes>25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Blank Presentation</vt:lpstr>
      <vt:lpstr>Document</vt:lpstr>
      <vt:lpstr>Mineralische Rohstoffe aus der Tiefsee - Ressourcen, Perspektiven der Gewinnung und ökologische Fragen  </vt:lpstr>
      <vt:lpstr>Der steigende Bedarf an Rohstoffen</vt:lpstr>
      <vt:lpstr>Slide 3</vt:lpstr>
      <vt:lpstr>Mineralische Rohstoffe in der Tiefsee</vt:lpstr>
      <vt:lpstr>Slide 5</vt:lpstr>
      <vt:lpstr>Slide 6</vt:lpstr>
      <vt:lpstr>Slide 7</vt:lpstr>
      <vt:lpstr>Slide 8</vt:lpstr>
      <vt:lpstr>Mangankrusten</vt:lpstr>
      <vt:lpstr>Bildung von Manganknollen und -krusten</vt:lpstr>
      <vt:lpstr>Slide 11</vt:lpstr>
      <vt:lpstr>Slide 12</vt:lpstr>
      <vt:lpstr>Slide 13</vt:lpstr>
      <vt:lpstr>Hydrothermale Erze - Massivsulfide</vt:lpstr>
      <vt:lpstr>Hydrothermale Lösungen und Erze </vt:lpstr>
      <vt:lpstr>Slide 16</vt:lpstr>
      <vt:lpstr>Slide 17</vt:lpstr>
      <vt:lpstr>Abbautechnik und Umweltfolgen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Potentielle Umweltfolgen beim Abbau von Manganknollen</vt:lpstr>
      <vt:lpstr>Slide 27</vt:lpstr>
      <vt:lpstr>Slide 28</vt:lpstr>
      <vt:lpstr>Slide 29</vt:lpstr>
      <vt:lpstr>Slide 30</vt:lpstr>
      <vt:lpstr>Aktuelle Forschung zu Umweltfolgen von Meeresbergbau</vt:lpstr>
      <vt:lpstr>26 Jahre nach der Störung des Meeresbodens im DISCOL-Gebiet: erste Ergebnisse</vt:lpstr>
      <vt:lpstr>Slide 33</vt:lpstr>
      <vt:lpstr>Potentielle Umweltfolgen von Tiefseebergbau</vt:lpstr>
      <vt:lpstr>Potentielle sozioökonomische Effekte von Tiefseebergbau und Vergleich mit Landbergbau</vt:lpstr>
      <vt:lpstr>Gesellschaftliche Akzeptanz von Tiefseebergbau</vt:lpstr>
      <vt:lpstr>Zusammenfassung und Ausblick</vt:lpstr>
      <vt:lpstr>Slide 38</vt:lpstr>
      <vt:lpstr>Marine Expeditionen mit deutschen Forschungsschiffen</vt:lpstr>
      <vt:lpstr>Muschelfelder in diffusen hydrothermalen Fluiden (Temperaturen bis 20°C) am Mittelatlantischen Rücken  (Fotos: ROV Quest, MARUM, Univ. Bremen) </vt:lpstr>
      <vt:lpstr>Beprobung und Temperatur-Messung des bisher heißesten Schwarzen Rauchers (407°C)  (Fotos: ROV Quest, MARUM, Univ. Bremen) </vt:lpstr>
      <vt:lpstr>Exotische Lebewesen in Manganknollen-Feldern  (Fotos: ROV Kiel 6000, GEOMAR, Kiel) </vt:lpstr>
      <vt:lpstr>Exotische Lebewesen in Manganknollen-Feldern  (Fotos: ROV Kiel 6000, GEOMAR, Kiel) </vt:lpstr>
      <vt:lpstr>Exotische Lebewesen in Manganknollen-Feldern  (Fotos: ROV Kiel 6000, GEOMAR, Kiel) </vt:lpstr>
    </vt:vector>
  </TitlesOfParts>
  <Company>International University Bremen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Marine hydrothermale Erze, Mangankrusten und Manganknollen:  Entstehung und ihre Rolle als Rohstoff-Resource</dc:title>
  <dc:creator>Andrea Koschinsky</dc:creator>
  <cp:lastModifiedBy>Andrea Koschinsky</cp:lastModifiedBy>
  <cp:revision>143</cp:revision>
  <dcterms:created xsi:type="dcterms:W3CDTF">2016-10-19T12:03:29Z</dcterms:created>
  <dcterms:modified xsi:type="dcterms:W3CDTF">2016-10-19T13:19:19Z</dcterms:modified>
</cp:coreProperties>
</file>