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804" r:id="rId2"/>
    <p:sldMasterId id="2147484813" r:id="rId3"/>
    <p:sldMasterId id="2147484822" r:id="rId4"/>
    <p:sldMasterId id="2147484828" r:id="rId5"/>
    <p:sldMasterId id="2147484834" r:id="rId6"/>
  </p:sldMasterIdLst>
  <p:notesMasterIdLst>
    <p:notesMasterId r:id="rId58"/>
  </p:notesMasterIdLst>
  <p:handoutMasterIdLst>
    <p:handoutMasterId r:id="rId59"/>
  </p:handoutMasterIdLst>
  <p:sldIdLst>
    <p:sldId id="496" r:id="rId7"/>
    <p:sldId id="561" r:id="rId8"/>
    <p:sldId id="535" r:id="rId9"/>
    <p:sldId id="562" r:id="rId10"/>
    <p:sldId id="572" r:id="rId11"/>
    <p:sldId id="573" r:id="rId12"/>
    <p:sldId id="564" r:id="rId13"/>
    <p:sldId id="565" r:id="rId14"/>
    <p:sldId id="566" r:id="rId15"/>
    <p:sldId id="567" r:id="rId16"/>
    <p:sldId id="581" r:id="rId17"/>
    <p:sldId id="521" r:id="rId18"/>
    <p:sldId id="571" r:id="rId19"/>
    <p:sldId id="582" r:id="rId20"/>
    <p:sldId id="570" r:id="rId21"/>
    <p:sldId id="580" r:id="rId22"/>
    <p:sldId id="583" r:id="rId23"/>
    <p:sldId id="584" r:id="rId24"/>
    <p:sldId id="568" r:id="rId25"/>
    <p:sldId id="585" r:id="rId26"/>
    <p:sldId id="586" r:id="rId27"/>
    <p:sldId id="587" r:id="rId28"/>
    <p:sldId id="579" r:id="rId29"/>
    <p:sldId id="563" r:id="rId30"/>
    <p:sldId id="540" r:id="rId31"/>
    <p:sldId id="541" r:id="rId32"/>
    <p:sldId id="538" r:id="rId33"/>
    <p:sldId id="498" r:id="rId34"/>
    <p:sldId id="499" r:id="rId35"/>
    <p:sldId id="501" r:id="rId36"/>
    <p:sldId id="502" r:id="rId37"/>
    <p:sldId id="504" r:id="rId38"/>
    <p:sldId id="503" r:id="rId39"/>
    <p:sldId id="508" r:id="rId40"/>
    <p:sldId id="509" r:id="rId41"/>
    <p:sldId id="510" r:id="rId42"/>
    <p:sldId id="511" r:id="rId43"/>
    <p:sldId id="557" r:id="rId44"/>
    <p:sldId id="560" r:id="rId45"/>
    <p:sldId id="543" r:id="rId46"/>
    <p:sldId id="514" r:id="rId47"/>
    <p:sldId id="515" r:id="rId48"/>
    <p:sldId id="550" r:id="rId49"/>
    <p:sldId id="554" r:id="rId50"/>
    <p:sldId id="549" r:id="rId51"/>
    <p:sldId id="558" r:id="rId52"/>
    <p:sldId id="525" r:id="rId53"/>
    <p:sldId id="528" r:id="rId54"/>
    <p:sldId id="574" r:id="rId55"/>
    <p:sldId id="575" r:id="rId56"/>
    <p:sldId id="412" r:id="rId5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ido Deissmann" initials="G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F8A"/>
    <a:srgbClr val="009999"/>
    <a:srgbClr val="CCECFF"/>
    <a:srgbClr val="7575D1"/>
    <a:srgbClr val="92D050"/>
    <a:srgbClr val="FF3300"/>
    <a:srgbClr val="DCDCDC"/>
    <a:srgbClr val="3399FF"/>
    <a:srgbClr val="DBED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82122" autoAdjust="0"/>
  </p:normalViewPr>
  <p:slideViewPr>
    <p:cSldViewPr>
      <p:cViewPr varScale="1">
        <p:scale>
          <a:sx n="90" d="100"/>
          <a:sy n="90" d="100"/>
        </p:scale>
        <p:origin x="-192" y="-114"/>
      </p:cViewPr>
      <p:guideLst>
        <p:guide orient="horz" pos="4065"/>
        <p:guide orient="horz" pos="1389"/>
        <p:guide orient="horz" pos="255"/>
        <p:guide orient="horz"/>
        <p:guide orient="horz" pos="618"/>
        <p:guide pos="5738"/>
        <p:guide pos="476"/>
        <p:guide pos="56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Z:\Temp\Mappe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Z:\Temp\Mappe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Z:\Temp\Mappe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'Frischer Brennstoff'!$A$6:$A$8</c:f>
              <c:strCache>
                <c:ptCount val="3"/>
                <c:pt idx="0">
                  <c:v>238U</c:v>
                </c:pt>
                <c:pt idx="1">
                  <c:v>235U</c:v>
                </c:pt>
                <c:pt idx="2">
                  <c:v>Rest</c:v>
                </c:pt>
              </c:strCache>
            </c:strRef>
          </c:cat>
          <c:val>
            <c:numRef>
              <c:f>'Frischer Brennstoff'!$B$6:$B$8</c:f>
              <c:numCache>
                <c:formatCode>General</c:formatCode>
                <c:ptCount val="3"/>
                <c:pt idx="0">
                  <c:v>943</c:v>
                </c:pt>
                <c:pt idx="1">
                  <c:v>8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'Frischer Brennstoff'!$A$1:$A$2</c:f>
              <c:strCache>
                <c:ptCount val="2"/>
                <c:pt idx="0">
                  <c:v>235U</c:v>
                </c:pt>
                <c:pt idx="1">
                  <c:v>238U</c:v>
                </c:pt>
              </c:strCache>
            </c:strRef>
          </c:cat>
          <c:val>
            <c:numRef>
              <c:f>'Frischer Brennstoff'!$B$1:$B$2</c:f>
              <c:numCache>
                <c:formatCode>General</c:formatCode>
                <c:ptCount val="2"/>
                <c:pt idx="0">
                  <c:v>33</c:v>
                </c:pt>
                <c:pt idx="1">
                  <c:v>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6574839302117E-2"/>
          <c:y val="0.11478418840272982"/>
          <c:w val="0.8737373737373737"/>
          <c:h val="0.78956232126166204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cat>
            <c:strRef>
              <c:f>'Frischer Brennstoff'!$A$16:$A$21</c:f>
              <c:strCache>
                <c:ptCount val="6"/>
                <c:pt idx="0">
                  <c:v>SP</c:v>
                </c:pt>
                <c:pt idx="1">
                  <c:v>Pu</c:v>
                </c:pt>
                <c:pt idx="2">
                  <c:v>236U</c:v>
                </c:pt>
                <c:pt idx="3">
                  <c:v>Np</c:v>
                </c:pt>
                <c:pt idx="4">
                  <c:v>Am</c:v>
                </c:pt>
                <c:pt idx="5">
                  <c:v>Cm</c:v>
                </c:pt>
              </c:strCache>
            </c:strRef>
          </c:cat>
          <c:val>
            <c:numRef>
              <c:f>'Frischer Brennstoff'!$B$16:$B$21</c:f>
              <c:numCache>
                <c:formatCode>General</c:formatCode>
                <c:ptCount val="6"/>
                <c:pt idx="0">
                  <c:v>35</c:v>
                </c:pt>
                <c:pt idx="1">
                  <c:v>9</c:v>
                </c:pt>
                <c:pt idx="2">
                  <c:v>4.5999999999999996</c:v>
                </c:pt>
                <c:pt idx="3">
                  <c:v>0.5</c:v>
                </c:pt>
                <c:pt idx="4">
                  <c:v>0.12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45816529031431E-2"/>
          <c:y val="2.7983666502934771E-2"/>
          <c:w val="0.79206697698178918"/>
          <c:h val="0.73726231156468947"/>
        </c:manualLayout>
      </c:layout>
      <c:bar3DChart>
        <c:barDir val="col"/>
        <c:grouping val="clustered"/>
        <c:varyColors val="0"/>
        <c:ser>
          <c:idx val="0"/>
          <c:order val="0"/>
          <c:tx>
            <c:v>Probe #1</c:v>
          </c:tx>
          <c:invertIfNegative val="0"/>
          <c:cat>
            <c:strRef>
              <c:f>Tabelle1!$C$6:$C$12</c:f>
              <c:strCache>
                <c:ptCount val="7"/>
                <c:pt idx="0">
                  <c:v>ohne Zerkleinerung</c:v>
                </c:pt>
                <c:pt idx="1">
                  <c:v>&gt;500</c:v>
                </c:pt>
                <c:pt idx="2">
                  <c:v>250-500</c:v>
                </c:pt>
                <c:pt idx="3">
                  <c:v>100-250</c:v>
                </c:pt>
                <c:pt idx="4">
                  <c:v>50-100</c:v>
                </c:pt>
                <c:pt idx="5">
                  <c:v>&lt;50</c:v>
                </c:pt>
                <c:pt idx="6">
                  <c:v>Mittelwert</c:v>
                </c:pt>
              </c:strCache>
            </c:strRef>
          </c:cat>
          <c:val>
            <c:numRef>
              <c:f>Tabelle1!$D$6:$D$11</c:f>
              <c:numCache>
                <c:formatCode>General</c:formatCode>
                <c:ptCount val="6"/>
                <c:pt idx="0">
                  <c:v>1</c:v>
                </c:pt>
                <c:pt idx="1">
                  <c:v>0.79</c:v>
                </c:pt>
                <c:pt idx="2">
                  <c:v>0.71</c:v>
                </c:pt>
                <c:pt idx="3">
                  <c:v>0.84</c:v>
                </c:pt>
                <c:pt idx="4">
                  <c:v>0.98</c:v>
                </c:pt>
                <c:pt idx="5">
                  <c:v>1.87</c:v>
                </c:pt>
              </c:numCache>
            </c:numRef>
          </c:val>
        </c:ser>
        <c:ser>
          <c:idx val="1"/>
          <c:order val="1"/>
          <c:tx>
            <c:v>Probe #2</c:v>
          </c:tx>
          <c:invertIfNegative val="0"/>
          <c:cat>
            <c:strRef>
              <c:f>Tabelle1!$C$6:$C$12</c:f>
              <c:strCache>
                <c:ptCount val="7"/>
                <c:pt idx="0">
                  <c:v>ohne Zerkleinerung</c:v>
                </c:pt>
                <c:pt idx="1">
                  <c:v>&gt;500</c:v>
                </c:pt>
                <c:pt idx="2">
                  <c:v>250-500</c:v>
                </c:pt>
                <c:pt idx="3">
                  <c:v>100-250</c:v>
                </c:pt>
                <c:pt idx="4">
                  <c:v>50-100</c:v>
                </c:pt>
                <c:pt idx="5">
                  <c:v>&lt;50</c:v>
                </c:pt>
                <c:pt idx="6">
                  <c:v>Mittelwert</c:v>
                </c:pt>
              </c:strCache>
            </c:strRef>
          </c:cat>
          <c:val>
            <c:numRef>
              <c:f>Tabelle1!$E$6:$E$11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0.98</c:v>
                </c:pt>
                <c:pt idx="4">
                  <c:v>1</c:v>
                </c:pt>
                <c:pt idx="5">
                  <c:v>1.6</c:v>
                </c:pt>
              </c:numCache>
            </c:numRef>
          </c:val>
        </c:ser>
        <c:ser>
          <c:idx val="2"/>
          <c:order val="2"/>
          <c:tx>
            <c:v>Probe #3</c:v>
          </c:tx>
          <c:invertIfNegative val="0"/>
          <c:cat>
            <c:strRef>
              <c:f>Tabelle1!$C$6:$C$12</c:f>
              <c:strCache>
                <c:ptCount val="7"/>
                <c:pt idx="0">
                  <c:v>ohne Zerkleinerung</c:v>
                </c:pt>
                <c:pt idx="1">
                  <c:v>&gt;500</c:v>
                </c:pt>
                <c:pt idx="2">
                  <c:v>250-500</c:v>
                </c:pt>
                <c:pt idx="3">
                  <c:v>100-250</c:v>
                </c:pt>
                <c:pt idx="4">
                  <c:v>50-100</c:v>
                </c:pt>
                <c:pt idx="5">
                  <c:v>&lt;50</c:v>
                </c:pt>
                <c:pt idx="6">
                  <c:v>Mittelwert</c:v>
                </c:pt>
              </c:strCache>
            </c:strRef>
          </c:cat>
          <c:val>
            <c:numRef>
              <c:f>Tabelle1!$F$6:$F$11</c:f>
              <c:numCache>
                <c:formatCode>General</c:formatCode>
                <c:ptCount val="6"/>
                <c:pt idx="0">
                  <c:v>1</c:v>
                </c:pt>
                <c:pt idx="1">
                  <c:v>0.69</c:v>
                </c:pt>
                <c:pt idx="2">
                  <c:v>0.6</c:v>
                </c:pt>
                <c:pt idx="3">
                  <c:v>0.91</c:v>
                </c:pt>
                <c:pt idx="4">
                  <c:v>1.2</c:v>
                </c:pt>
                <c:pt idx="5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835904"/>
        <c:axId val="143837824"/>
        <c:axId val="0"/>
      </c:bar3DChart>
      <c:catAx>
        <c:axId val="14383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de-DE" sz="1800" dirty="0" err="1" smtClean="0"/>
                  <a:t>Particle</a:t>
                </a:r>
                <a:r>
                  <a:rPr lang="de-DE" sz="1800" baseline="0" dirty="0" smtClean="0"/>
                  <a:t> </a:t>
                </a:r>
                <a:r>
                  <a:rPr lang="de-DE" sz="1800" baseline="0" dirty="0" err="1" smtClean="0"/>
                  <a:t>size</a:t>
                </a:r>
                <a:r>
                  <a:rPr lang="de-DE" sz="1800" dirty="0" smtClean="0"/>
                  <a:t>, </a:t>
                </a:r>
                <a:r>
                  <a:rPr lang="de-DE" sz="1800" dirty="0">
                    <a:latin typeface="Symbol" panose="05050102010706020507" pitchFamily="18" charset="2"/>
                  </a:rPr>
                  <a:t>m</a:t>
                </a:r>
                <a:r>
                  <a:rPr lang="de-DE" sz="1800" dirty="0"/>
                  <a:t>m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3837824"/>
        <c:crosses val="autoZero"/>
        <c:auto val="1"/>
        <c:lblAlgn val="ctr"/>
        <c:lblOffset val="100"/>
        <c:noMultiLvlLbl val="0"/>
      </c:catAx>
      <c:valAx>
        <c:axId val="14383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de-DE" sz="1800" baseline="30000" dirty="0"/>
                  <a:t>14</a:t>
                </a:r>
                <a:r>
                  <a:rPr lang="de-DE" sz="1800" dirty="0"/>
                  <a:t>C  </a:t>
                </a:r>
                <a:r>
                  <a:rPr lang="de-DE" sz="1800" dirty="0" err="1" smtClean="0"/>
                  <a:t>normalized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activity</a:t>
                </a:r>
                <a:endParaRPr lang="de-DE" sz="1800" dirty="0"/>
              </a:p>
            </c:rich>
          </c:tx>
          <c:layout>
            <c:manualLayout>
              <c:xMode val="edge"/>
              <c:yMode val="edge"/>
              <c:x val="6.2216247359323986E-3"/>
              <c:y val="0.184223588308550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438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67955170090139"/>
          <c:y val="0.35285835483620409"/>
          <c:w val="0.13030671803603003"/>
          <c:h val="0.180109871161068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89"/>
            <a:ext cx="2946188" cy="5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64B640-0AD8-4B32-8363-127C87622A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44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8"/>
            <a:ext cx="5438140" cy="44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FD3F8B-6888-47DC-AB6C-1970A589D7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550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eaLnBrk="1" hangingPunct="1"/>
              <a:t>11</a:t>
            </a:fld>
            <a:endParaRPr lang="de-DE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7C9ED-68B2-49C5-9508-48D26CF470B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15DA56-FEBD-4D19-A2C1-1869F0A1991A}" type="datetime1">
              <a:rPr lang="en-US" smtClean="0"/>
              <a:t>10/20/2016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5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41861-AD4E-4AB5-9887-89BDA199C3E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41861-AD4E-4AB5-9887-89BDA199C3E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latin typeface="Tahoma" pitchFamily="34" charset="0"/>
                <a:cs typeface="Tahoma" pitchFamily="34" charset="0"/>
              </a:rPr>
              <a:pPr eaLnBrk="1" hangingPunct="1"/>
              <a:t>12</a:t>
            </a:fld>
            <a:endParaRPr lang="de-DE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latin typeface="Tahoma" pitchFamily="34" charset="0"/>
                <a:cs typeface="Tahoma" pitchFamily="34" charset="0"/>
              </a:rPr>
              <a:pPr eaLnBrk="1" hangingPunct="1"/>
              <a:t>51</a:t>
            </a:fld>
            <a:endParaRPr lang="de-DE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eaLnBrk="1" hangingPunct="1"/>
              <a:t>14</a:t>
            </a:fld>
            <a:endParaRPr lang="de-DE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eaLnBrk="1" hangingPunct="1"/>
              <a:t>16</a:t>
            </a:fld>
            <a:endParaRPr lang="de-DE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eaLnBrk="1" hangingPunct="1"/>
              <a:t>17</a:t>
            </a:fld>
            <a:endParaRPr lang="de-DE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7EB0A-E5B5-4D24-9599-80F9C06AFC6C}" type="slidenum">
              <a:rPr lang="de-DE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eaLnBrk="1" hangingPunct="1"/>
              <a:t>18</a:t>
            </a:fld>
            <a:endParaRPr lang="de-DE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7C9ED-68B2-49C5-9508-48D26CF470B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15DA56-FEBD-4D19-A2C1-1869F0A1991A}" type="datetime1">
              <a:rPr lang="en-US" smtClean="0"/>
              <a:t>10/20/2016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5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7C9ED-68B2-49C5-9508-48D26CF470B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15DA56-FEBD-4D19-A2C1-1869F0A1991A}" type="datetime1">
              <a:rPr lang="en-US" smtClean="0"/>
              <a:t>10/20/2016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5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94ACB-C687-4775-B45A-8FA3997575B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smtClean="0">
                <a:solidFill>
                  <a:srgbClr val="F4F4F4"/>
                </a:solidFill>
                <a:ea typeface="ＭＳ Ｐゴシック" charset="-128"/>
              </a:rPr>
              <a:t>20/11/2013</a:t>
            </a:r>
            <a:endParaRPr lang="de-DE" sz="1400" dirty="0" smtClean="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11" name="Picture 54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6"/>
          <p:cNvSpPr txBox="1">
            <a:spLocks noChangeArrowheads="1"/>
          </p:cNvSpPr>
          <p:nvPr userDrawn="1"/>
        </p:nvSpPr>
        <p:spPr bwMode="auto">
          <a:xfrm rot="16200000">
            <a:off x="-1079499" y="931862"/>
            <a:ext cx="2476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9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7" y="3860800"/>
            <a:ext cx="7740651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3767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74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9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9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0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2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This </a:t>
            </a:r>
            <a:r>
              <a:rPr lang="de-DE" dirty="0" err="1" smtClean="0"/>
              <a:t>dummy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bullet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A7CF0-6DC1-42A8-8260-C36EB119818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 October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Footer</a:t>
            </a:r>
            <a:endParaRPr lang="de-D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de-DE" sz="1100" smtClean="0">
                <a:effectLst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‹No.›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PowerPoint </a:t>
            </a:r>
            <a:r>
              <a:rPr lang="de-DE" dirty="0" err="1" smtClean="0"/>
              <a:t>Presentation</a:t>
            </a:r>
            <a:r>
              <a:rPr lang="de-DE" dirty="0" smtClean="0"/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31994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6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5" y="2708277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5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5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53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1" y="1988842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43818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45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1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5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57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1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32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056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13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6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5" y="2708277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5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5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46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1" y="1988842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3180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10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1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20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2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5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 Oktober 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422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27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735803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9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Musterpräsentation Forschungszentrum Jülich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66E42EE-701D-4B2C-9F96-D8B95B058133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27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6C228A0-43BB-4D49-94EF-7A70325EA0EA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Falls Sie Bilder zeigen möchten …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844824"/>
            <a:ext cx="807524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720000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492896"/>
            <a:ext cx="3600400" cy="33123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Foto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4464000" y="5877272"/>
            <a:ext cx="2505879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464000" y="2492896"/>
            <a:ext cx="4212456" cy="33123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0754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12B9BE-AFF6-4165-883F-38EE0AA1008A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… oder Grafiken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07524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720000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5" hasCustomPrompt="1"/>
          </p:nvPr>
        </p:nvSpPr>
        <p:spPr>
          <a:xfrm>
            <a:off x="4499992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499992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</p:spTree>
    <p:extLst>
      <p:ext uri="{BB962C8B-B14F-4D97-AF65-F5344CB8AC3E}">
        <p14:creationId xmlns:p14="http://schemas.microsoft.com/office/powerpoint/2010/main" val="100440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9487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8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Musterpräsentation Forschungszentrum Jülich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66E42EE-701D-4B2C-9F96-D8B95B058133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99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6C228A0-43BB-4D49-94EF-7A70325EA0EA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Falls Sie Bilder zeigen möchten …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844824"/>
            <a:ext cx="807524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720000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492896"/>
            <a:ext cx="3600400" cy="33123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Foto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4464000" y="5877272"/>
            <a:ext cx="2505879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464000" y="2492896"/>
            <a:ext cx="4212456" cy="33123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68984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D12B9BE-AFF6-4165-883F-38EE0AA1008A}" type="datetime1">
              <a:rPr lang="en-GB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Nukleare Entsorgungsforschung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124744"/>
            <a:ext cx="8064456" cy="720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… oder Grafiken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07524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720000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5" hasCustomPrompt="1"/>
          </p:nvPr>
        </p:nvSpPr>
        <p:spPr>
          <a:xfrm>
            <a:off x="4499992" y="5877272"/>
            <a:ext cx="20882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100" i="1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Blindtext für eine Bildunterschrift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499992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</p:spTree>
    <p:extLst>
      <p:ext uri="{BB962C8B-B14F-4D97-AF65-F5344CB8AC3E}">
        <p14:creationId xmlns:p14="http://schemas.microsoft.com/office/powerpoint/2010/main" val="83180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294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9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19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smtClean="0">
                <a:solidFill>
                  <a:srgbClr val="F4F4F4"/>
                </a:solidFill>
                <a:ea typeface="ＭＳ Ｐゴシック" charset="-128"/>
              </a:rPr>
              <a:t>20/11/2013</a:t>
            </a:r>
            <a:endParaRPr lang="de-DE" sz="1400" dirty="0" smtClean="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11" name="Picture 54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6"/>
          <p:cNvSpPr txBox="1">
            <a:spLocks noChangeArrowheads="1"/>
          </p:cNvSpPr>
          <p:nvPr userDrawn="1"/>
        </p:nvSpPr>
        <p:spPr bwMode="auto">
          <a:xfrm rot="16200000">
            <a:off x="-1079499" y="931862"/>
            <a:ext cx="2476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9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7" y="3860800"/>
            <a:ext cx="7740651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79527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291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83426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9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95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3187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44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684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84723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20591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8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3131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9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9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99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1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89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049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83347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9152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pic>
        <p:nvPicPr>
          <p:cNvPr id="1033" name="Picture 70" descr="Logo_FZ_Jülich_NEU_rg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9" r:id="rId12"/>
    <p:sldLayoutId id="2147484794" r:id="rId13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2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9A182C-CFE1-43D7-B315-74C564866B9C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2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2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9A182C-CFE1-43D7-B315-74C564866B9C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 Oktober 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2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in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in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3" name="Picture 70" descr="Logo_FZ_Jülich_NEU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  <p:sldLayoutId id="2147484846" r:id="rId12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de.wikipedia.org/wiki/Bild:VenusWillendorf.jpg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tiff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3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3.jpe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hyperlink" Target="http://www.hzdr.de/db/Cms?pOid=39466&amp;pNid=no&amp;pPicGallery=39465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80320" cy="70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6"/>
          <p:cNvSpPr txBox="1">
            <a:spLocks/>
          </p:cNvSpPr>
          <p:nvPr/>
        </p:nvSpPr>
        <p:spPr>
          <a:xfrm>
            <a:off x="683568" y="2780928"/>
            <a:ext cx="7992434" cy="3600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 err="1" smtClean="0">
                <a:solidFill>
                  <a:schemeClr val="bg1"/>
                </a:solidFill>
              </a:rPr>
              <a:t>Kernenergie</a:t>
            </a:r>
            <a:r>
              <a:rPr lang="en-US" kern="0" dirty="0" smtClean="0">
                <a:solidFill>
                  <a:schemeClr val="bg1"/>
                </a:solidFill>
              </a:rPr>
              <a:t> – Die </a:t>
            </a:r>
            <a:r>
              <a:rPr lang="en-US" kern="0" dirty="0" err="1" smtClean="0">
                <a:solidFill>
                  <a:schemeClr val="bg1"/>
                </a:solidFill>
              </a:rPr>
              <a:t>sichere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Entsorgung</a:t>
            </a:r>
            <a:r>
              <a:rPr lang="en-US" kern="0" dirty="0" smtClean="0">
                <a:solidFill>
                  <a:schemeClr val="bg1"/>
                </a:solidFill>
              </a:rPr>
              <a:t> und </a:t>
            </a:r>
            <a:r>
              <a:rPr lang="en-US" kern="0" dirty="0" err="1" smtClean="0">
                <a:solidFill>
                  <a:schemeClr val="bg1"/>
                </a:solidFill>
              </a:rPr>
              <a:t>Endlagerung</a:t>
            </a:r>
            <a:r>
              <a:rPr lang="en-US" kern="0" dirty="0" smtClean="0">
                <a:solidFill>
                  <a:schemeClr val="bg1"/>
                </a:solidFill>
              </a:rPr>
              <a:t> der </a:t>
            </a:r>
            <a:r>
              <a:rPr lang="en-US" kern="0" dirty="0" err="1" smtClean="0">
                <a:solidFill>
                  <a:schemeClr val="bg1"/>
                </a:solidFill>
              </a:rPr>
              <a:t>nuklearen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Abfälle</a:t>
            </a: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sz="2000" b="0" kern="0" dirty="0" smtClean="0">
                <a:solidFill>
                  <a:schemeClr val="bg1"/>
                </a:solidFill>
              </a:rPr>
              <a:t>D. Bosbach</a:t>
            </a:r>
            <a:endParaRPr lang="en-US" sz="2000" b="0" u="sng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000" b="0" kern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000" b="0" kern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000" b="0" kern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kern="0" dirty="0" smtClean="0">
                <a:solidFill>
                  <a:schemeClr val="bg1"/>
                </a:solidFill>
              </a:rPr>
              <a:t>21. </a:t>
            </a:r>
            <a:r>
              <a:rPr lang="en-US" sz="2000" b="0" kern="0" dirty="0" err="1" smtClean="0">
                <a:solidFill>
                  <a:schemeClr val="bg1"/>
                </a:solidFill>
              </a:rPr>
              <a:t>Oktober</a:t>
            </a:r>
            <a:r>
              <a:rPr lang="en-US" sz="2000" b="0" kern="0" dirty="0" smtClean="0">
                <a:solidFill>
                  <a:schemeClr val="bg1"/>
                </a:solidFill>
              </a:rPr>
              <a:t> 2016  </a:t>
            </a:r>
            <a:r>
              <a:rPr lang="en-US" sz="2000" b="0" kern="0" dirty="0" smtClean="0">
                <a:solidFill>
                  <a:schemeClr val="bg1"/>
                </a:solidFill>
                <a:latin typeface="Arial"/>
                <a:cs typeface="Arial"/>
              </a:rPr>
              <a:t>│ </a:t>
            </a:r>
            <a:r>
              <a:rPr lang="en-US" sz="2000" b="0" kern="0" dirty="0" err="1" smtClean="0">
                <a:solidFill>
                  <a:schemeClr val="bg1"/>
                </a:solidFill>
                <a:latin typeface="Arial"/>
                <a:cs typeface="Arial"/>
              </a:rPr>
              <a:t>Arbeitskreis</a:t>
            </a:r>
            <a:r>
              <a:rPr lang="en-US" sz="2000" b="0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0" kern="0" dirty="0" err="1" smtClean="0">
                <a:solidFill>
                  <a:schemeClr val="bg1"/>
                </a:solidFill>
                <a:latin typeface="Arial"/>
                <a:cs typeface="Arial"/>
              </a:rPr>
              <a:t>Energie</a:t>
            </a:r>
            <a:r>
              <a:rPr lang="en-US" sz="2000" b="0" kern="0" dirty="0" smtClean="0">
                <a:solidFill>
                  <a:schemeClr val="bg1"/>
                </a:solidFill>
                <a:latin typeface="Arial"/>
                <a:cs typeface="Arial"/>
              </a:rPr>
              <a:t> (DPG), Bad </a:t>
            </a:r>
            <a:r>
              <a:rPr lang="en-US" sz="2000" b="0" kern="0" dirty="0" err="1" smtClean="0">
                <a:solidFill>
                  <a:schemeClr val="bg1"/>
                </a:solidFill>
                <a:latin typeface="Arial"/>
                <a:cs typeface="Arial"/>
              </a:rPr>
              <a:t>Honnef</a:t>
            </a:r>
            <a:endParaRPr lang="en-US" sz="2000" b="0" kern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kern="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sz="2400" kern="0" dirty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827999" y="3501008"/>
            <a:ext cx="8281076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530611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/>
        </p:blipFill>
        <p:spPr bwMode="auto">
          <a:xfrm>
            <a:off x="1259632" y="1196752"/>
            <a:ext cx="4824536" cy="322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576263"/>
          </a:xfrm>
        </p:spPr>
        <p:txBody>
          <a:bodyPr lIns="90000"/>
          <a:lstStyle/>
          <a:p>
            <a:r>
              <a:rPr lang="en-GB" sz="2400" dirty="0" err="1" smtClean="0"/>
              <a:t>Cleanup</a:t>
            </a:r>
            <a:r>
              <a:rPr lang="en-GB" sz="2400" dirty="0" smtClean="0"/>
              <a:t> of Rocky Flats Nuclear Weapons Plant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79712" y="4839543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DOE 1995 </a:t>
            </a:r>
            <a:r>
              <a:rPr lang="de-DE" dirty="0" err="1" smtClean="0"/>
              <a:t>estimate</a:t>
            </a:r>
            <a:r>
              <a:rPr lang="de-DE" dirty="0" smtClean="0"/>
              <a:t>: $37 </a:t>
            </a:r>
            <a:r>
              <a:rPr lang="de-DE" dirty="0" err="1" smtClean="0"/>
              <a:t>billion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70 </a:t>
            </a:r>
            <a:r>
              <a:rPr lang="de-DE" dirty="0" err="1" smtClean="0"/>
              <a:t>years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Clean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> 31.12.2006: $7 </a:t>
            </a:r>
            <a:r>
              <a:rPr lang="de-DE" dirty="0" err="1" smtClean="0"/>
              <a:t>billion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10 </a:t>
            </a:r>
            <a:r>
              <a:rPr lang="de-DE" dirty="0" err="1" smtClean="0"/>
              <a:t>years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64088" y="442250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DOE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948271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200" dirty="0" smtClean="0"/>
              <a:t>Radioactive wastes</a:t>
            </a:r>
          </a:p>
        </p:txBody>
      </p:sp>
      <p:sp>
        <p:nvSpPr>
          <p:cNvPr id="17412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8640961" cy="40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Radioactive wastes: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generated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in all stages of the nuclear fuel cycle, but also in various industrial activities (incl. NORM), research and medicine</a:t>
            </a:r>
          </a:p>
          <a:p>
            <a:pPr marL="817200" lvl="1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Wastes in the nuclear fuel cycle : </a:t>
            </a:r>
            <a:endParaRPr lang="en-US" dirty="0">
              <a:solidFill>
                <a:srgbClr val="000000"/>
              </a:solidFill>
            </a:endParaRP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uranium mining &amp; processing: mine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tailings,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waste rocks, …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enrichment &amp; fuel fabrication: depleted uranium (if considered as waste), …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nuclear energy generation: </a:t>
            </a:r>
            <a:r>
              <a:rPr lang="en-US" sz="1600" dirty="0">
                <a:solidFill>
                  <a:srgbClr val="C00000"/>
                </a:solidFill>
                <a:cs typeface="Arial" charset="0"/>
              </a:rPr>
              <a:t>spent nuclear fuels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containing fission products (e.g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.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pt-BR" sz="1600" baseline="30000" dirty="0">
                <a:solidFill>
                  <a:srgbClr val="000000"/>
                </a:solidFill>
                <a:cs typeface="Arial" charset="0"/>
              </a:rPr>
              <a:t>137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Cs,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135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Cs,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131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129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I,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99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Tc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90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Sr,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79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Se, ...) and actinides (e.g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pt-BR" sz="1600" baseline="30000" dirty="0">
                <a:solidFill>
                  <a:srgbClr val="000000"/>
                </a:solidFill>
                <a:cs typeface="Arial" charset="0"/>
              </a:rPr>
              <a:t>239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Pu, </a:t>
            </a:r>
            <a:r>
              <a:rPr lang="pt-BR" sz="1600" baseline="30000" dirty="0" smtClean="0">
                <a:solidFill>
                  <a:srgbClr val="000000"/>
                </a:solidFill>
                <a:cs typeface="Arial" charset="0"/>
              </a:rPr>
              <a:t>239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Np, </a:t>
            </a:r>
            <a:r>
              <a:rPr lang="pt-BR" sz="1600" baseline="30000" dirty="0">
                <a:solidFill>
                  <a:srgbClr val="000000"/>
                </a:solidFill>
                <a:cs typeface="Arial" charset="0"/>
              </a:rPr>
              <a:t>242</a:t>
            </a:r>
            <a:r>
              <a:rPr lang="pt-BR" sz="1600" dirty="0">
                <a:solidFill>
                  <a:srgbClr val="000000"/>
                </a:solidFill>
                <a:cs typeface="Arial" charset="0"/>
              </a:rPr>
              <a:t>Am, ...) due to neutron 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capture; activated structural materials; </a:t>
            </a:r>
            <a:r>
              <a:rPr lang="pt-BR" sz="1600" dirty="0" smtClean="0">
                <a:solidFill>
                  <a:srgbClr val="C00000"/>
                </a:solidFill>
                <a:cs typeface="Arial" charset="0"/>
              </a:rPr>
              <a:t>operational wastes 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(e.g. ion-exchange resins, wiping tissues, ...)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reprocessing: </a:t>
            </a:r>
            <a:r>
              <a:rPr lang="pt-BR" sz="1600" dirty="0" smtClean="0">
                <a:solidFill>
                  <a:srgbClr val="C00000"/>
                </a:solidFill>
                <a:cs typeface="Arial" charset="0"/>
              </a:rPr>
              <a:t>vitrified wastes</a:t>
            </a: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, secondary wastes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pt-BR" sz="1600" dirty="0" smtClean="0">
                <a:solidFill>
                  <a:srgbClr val="000000"/>
                </a:solidFill>
                <a:cs typeface="Arial" charset="0"/>
              </a:rPr>
              <a:t>decommissioning wastes: activated materials/metals, rubble, ...</a:t>
            </a:r>
            <a:endParaRPr lang="en-US" sz="1600" dirty="0">
              <a:solidFill>
                <a:srgbClr val="000000"/>
              </a:solidFill>
            </a:endParaRP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3"/>
            <a:ext cx="243323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693766"/>
            <a:ext cx="1900195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nordkurier.de/sites/default/files/styles/artikel_bild_640px/public/dcx/2014/02/28/doc6e7unyinqbo1k2p6z3wy__file6e7uqpuvoueroqwu8et.jpg?itok=vt3W021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16" y="4725143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733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400" dirty="0" smtClean="0"/>
              <a:t>Categories of nuclear wastes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10389" cy="54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004048" y="1700808"/>
            <a:ext cx="4029869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112041" y="1844824"/>
            <a:ext cx="1512000" cy="18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spent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fuel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HLW-</a:t>
            </a:r>
            <a:r>
              <a:rPr lang="de-DE" dirty="0" err="1" smtClean="0">
                <a:solidFill>
                  <a:schemeClr val="tx1"/>
                </a:solidFill>
              </a:rPr>
              <a:t>glass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cladding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material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236296" y="1844824"/>
            <a:ext cx="1512000" cy="18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5%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total </a:t>
            </a:r>
            <a:r>
              <a:rPr lang="de-DE" dirty="0" err="1" smtClean="0">
                <a:solidFill>
                  <a:schemeClr val="tx1"/>
                </a:solidFill>
              </a:rPr>
              <a:t>waste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1"/>
                </a:solidFill>
              </a:rPr>
              <a:t>99%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radioactivity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1"/>
                </a:solidFill>
                <a:sym typeface="Symbol"/>
              </a:rPr>
              <a:t>T &gt;&gt; 3 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24090" y="3861048"/>
            <a:ext cx="1512000" cy="18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low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intermediate </a:t>
            </a:r>
            <a:r>
              <a:rPr lang="de-DE" dirty="0" err="1" smtClean="0">
                <a:solidFill>
                  <a:schemeClr val="tx1"/>
                </a:solidFill>
              </a:rPr>
              <a:t>level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waste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236296" y="3872772"/>
            <a:ext cx="1512000" cy="18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95%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total </a:t>
            </a:r>
            <a:r>
              <a:rPr lang="de-DE" dirty="0" err="1" smtClean="0">
                <a:solidFill>
                  <a:schemeClr val="tx1"/>
                </a:solidFill>
              </a:rPr>
              <a:t>waste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1"/>
                </a:solidFill>
              </a:rPr>
              <a:t>1%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radioactivity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1"/>
                </a:solidFill>
                <a:sym typeface="Symbol"/>
              </a:rPr>
              <a:t>T &lt; 3 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6786326" y="1868434"/>
            <a:ext cx="360000" cy="18000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6792381" y="3861048"/>
            <a:ext cx="360000" cy="18000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547664" y="1484784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1872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3545223" y="2507427"/>
          <a:ext cx="2193231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59" name="Textfeld 2"/>
          <p:cNvSpPr txBox="1">
            <a:spLocks noChangeArrowheads="1"/>
          </p:cNvSpPr>
          <p:nvPr/>
        </p:nvSpPr>
        <p:spPr bwMode="auto">
          <a:xfrm>
            <a:off x="581025" y="506412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1">
                <a:solidFill>
                  <a:prstClr val="black"/>
                </a:solidFill>
                <a:latin typeface="Arial" charset="0"/>
              </a:rPr>
              <a:t>Nuclear fuel</a:t>
            </a:r>
          </a:p>
        </p:txBody>
      </p:sp>
      <p:sp>
        <p:nvSpPr>
          <p:cNvPr id="45060" name="Textfeld 3"/>
          <p:cNvSpPr txBox="1">
            <a:spLocks noChangeArrowheads="1"/>
          </p:cNvSpPr>
          <p:nvPr/>
        </p:nvSpPr>
        <p:spPr bwMode="auto">
          <a:xfrm>
            <a:off x="447675" y="4295775"/>
            <a:ext cx="151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aseline="30000">
                <a:solidFill>
                  <a:prstClr val="black"/>
                </a:solidFill>
                <a:latin typeface="Arial" charset="0"/>
              </a:rPr>
              <a:t>238</a:t>
            </a:r>
            <a:r>
              <a:rPr lang="de-DE" altLang="de-DE">
                <a:solidFill>
                  <a:prstClr val="black"/>
                </a:solidFill>
                <a:latin typeface="Arial" charset="0"/>
              </a:rPr>
              <a:t>U (967 kg)</a:t>
            </a:r>
          </a:p>
        </p:txBody>
      </p:sp>
      <p:cxnSp>
        <p:nvCxnSpPr>
          <p:cNvPr id="5" name="Gewinkelte Verbindung 4"/>
          <p:cNvCxnSpPr>
            <a:endCxn id="45060" idx="3"/>
          </p:cNvCxnSpPr>
          <p:nvPr/>
        </p:nvCxnSpPr>
        <p:spPr>
          <a:xfrm rot="5400000">
            <a:off x="1685926" y="3902075"/>
            <a:ext cx="855662" cy="3000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feld 8"/>
          <p:cNvSpPr txBox="1">
            <a:spLocks noChangeArrowheads="1"/>
          </p:cNvSpPr>
          <p:nvPr/>
        </p:nvSpPr>
        <p:spPr bwMode="auto">
          <a:xfrm>
            <a:off x="993775" y="1741488"/>
            <a:ext cx="138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aseline="30000" dirty="0">
                <a:solidFill>
                  <a:prstClr val="black"/>
                </a:solidFill>
                <a:latin typeface="Arial" charset="0"/>
              </a:rPr>
              <a:t>235</a:t>
            </a:r>
            <a:r>
              <a:rPr lang="de-DE" altLang="de-DE" dirty="0">
                <a:solidFill>
                  <a:prstClr val="black"/>
                </a:solidFill>
                <a:latin typeface="Arial" charset="0"/>
              </a:rPr>
              <a:t>U (33 kg)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2573338" y="3119438"/>
            <a:ext cx="9302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380453" y="2509801"/>
          <a:ext cx="2193231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Gewinkelte Verbindung 8"/>
          <p:cNvCxnSpPr>
            <a:stCxn id="45062" idx="3"/>
          </p:cNvCxnSpPr>
          <p:nvPr/>
        </p:nvCxnSpPr>
        <p:spPr>
          <a:xfrm>
            <a:off x="2382838" y="1925638"/>
            <a:ext cx="9525" cy="11715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Textfeld 27"/>
          <p:cNvSpPr txBox="1">
            <a:spLocks noChangeArrowheads="1"/>
          </p:cNvSpPr>
          <p:nvPr/>
        </p:nvSpPr>
        <p:spPr bwMode="auto">
          <a:xfrm>
            <a:off x="2543175" y="26876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 charset="0"/>
              </a:rPr>
              <a:t>3 a</a:t>
            </a:r>
          </a:p>
        </p:txBody>
      </p:sp>
      <p:sp>
        <p:nvSpPr>
          <p:cNvPr id="45067" name="Textfeld 28"/>
          <p:cNvSpPr txBox="1">
            <a:spLocks noChangeArrowheads="1"/>
          </p:cNvSpPr>
          <p:nvPr/>
        </p:nvSpPr>
        <p:spPr bwMode="auto">
          <a:xfrm>
            <a:off x="2549525" y="3551238"/>
            <a:ext cx="132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 charset="0"/>
              </a:rPr>
              <a:t>33 GWd/tU</a:t>
            </a:r>
          </a:p>
        </p:txBody>
      </p:sp>
      <p:sp>
        <p:nvSpPr>
          <p:cNvPr id="45068" name="Textfeld 30"/>
          <p:cNvSpPr txBox="1">
            <a:spLocks noChangeArrowheads="1"/>
          </p:cNvSpPr>
          <p:nvPr/>
        </p:nvSpPr>
        <p:spPr bwMode="auto">
          <a:xfrm>
            <a:off x="3571875" y="4262438"/>
            <a:ext cx="151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aseline="30000">
                <a:solidFill>
                  <a:prstClr val="black"/>
                </a:solidFill>
                <a:latin typeface="Arial" charset="0"/>
              </a:rPr>
              <a:t>238</a:t>
            </a:r>
            <a:r>
              <a:rPr lang="de-DE" altLang="de-DE">
                <a:solidFill>
                  <a:prstClr val="black"/>
                </a:solidFill>
                <a:latin typeface="Arial" charset="0"/>
              </a:rPr>
              <a:t>U (943 kg)</a:t>
            </a:r>
          </a:p>
        </p:txBody>
      </p:sp>
      <p:cxnSp>
        <p:nvCxnSpPr>
          <p:cNvPr id="13" name="Gewinkelte Verbindung 12"/>
          <p:cNvCxnSpPr>
            <a:endCxn id="45068" idx="3"/>
          </p:cNvCxnSpPr>
          <p:nvPr/>
        </p:nvCxnSpPr>
        <p:spPr>
          <a:xfrm rot="5400000">
            <a:off x="4810125" y="3868738"/>
            <a:ext cx="855663" cy="3000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Textfeld 32"/>
          <p:cNvSpPr txBox="1">
            <a:spLocks noChangeArrowheads="1"/>
          </p:cNvSpPr>
          <p:nvPr/>
        </p:nvSpPr>
        <p:spPr bwMode="auto">
          <a:xfrm>
            <a:off x="4122738" y="1741488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aseline="30000">
                <a:solidFill>
                  <a:prstClr val="black"/>
                </a:solidFill>
                <a:latin typeface="Arial" charset="0"/>
              </a:rPr>
              <a:t>235</a:t>
            </a:r>
            <a:r>
              <a:rPr lang="de-DE" altLang="de-DE">
                <a:solidFill>
                  <a:prstClr val="black"/>
                </a:solidFill>
                <a:latin typeface="Arial" charset="0"/>
              </a:rPr>
              <a:t>U (8 kg)</a:t>
            </a:r>
          </a:p>
        </p:txBody>
      </p:sp>
      <p:cxnSp>
        <p:nvCxnSpPr>
          <p:cNvPr id="15" name="Gewinkelte Verbindung 14"/>
          <p:cNvCxnSpPr>
            <a:stCxn id="45070" idx="3"/>
          </p:cNvCxnSpPr>
          <p:nvPr/>
        </p:nvCxnSpPr>
        <p:spPr>
          <a:xfrm>
            <a:off x="5383213" y="1925638"/>
            <a:ext cx="136525" cy="12017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2" name="Textfeld 38"/>
          <p:cNvSpPr txBox="1">
            <a:spLocks noChangeArrowheads="1"/>
          </p:cNvSpPr>
          <p:nvPr/>
        </p:nvSpPr>
        <p:spPr bwMode="auto">
          <a:xfrm>
            <a:off x="5895975" y="17526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 charset="0"/>
              </a:rPr>
              <a:t>Fission products &amp; actinides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 charset="0"/>
              </a:rPr>
              <a:t>(49,26 Kg)</a:t>
            </a:r>
          </a:p>
        </p:txBody>
      </p:sp>
      <p:cxnSp>
        <p:nvCxnSpPr>
          <p:cNvPr id="17" name="Gewinkelte Verbindung 16"/>
          <p:cNvCxnSpPr/>
          <p:nvPr/>
        </p:nvCxnSpPr>
        <p:spPr>
          <a:xfrm rot="5400000">
            <a:off x="5085557" y="2405856"/>
            <a:ext cx="1289050" cy="331787"/>
          </a:xfrm>
          <a:prstGeom prst="bentConnector3">
            <a:avLst>
              <a:gd name="adj1" fmla="val -2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5564188" y="2913063"/>
            <a:ext cx="798512" cy="2143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564188" y="3317875"/>
            <a:ext cx="798512" cy="273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076" name="Textfeld 70"/>
          <p:cNvSpPr txBox="1">
            <a:spLocks noChangeArrowheads="1"/>
          </p:cNvSpPr>
          <p:nvPr/>
        </p:nvSpPr>
        <p:spPr bwMode="auto">
          <a:xfrm>
            <a:off x="7637463" y="3408363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 baseline="30000">
                <a:solidFill>
                  <a:prstClr val="black"/>
                </a:solidFill>
                <a:latin typeface="Arial" charset="0"/>
              </a:rPr>
              <a:t>236</a:t>
            </a:r>
            <a:r>
              <a:rPr lang="de-DE" altLang="de-DE" sz="1400">
                <a:solidFill>
                  <a:prstClr val="black"/>
                </a:solidFill>
                <a:latin typeface="Arial" charset="0"/>
              </a:rPr>
              <a:t>U (4,6 kg)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altLang="de-DE" sz="14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1" name="Diagramm 20"/>
          <p:cNvGraphicFramePr>
            <a:graphicFrameLocks noChangeAspect="1"/>
          </p:cNvGraphicFramePr>
          <p:nvPr/>
        </p:nvGraphicFramePr>
        <p:xfrm>
          <a:off x="5830323" y="2637005"/>
          <a:ext cx="2042629" cy="132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078" name="Rechteck 21"/>
          <p:cNvSpPr>
            <a:spLocks noChangeArrowheads="1"/>
          </p:cNvSpPr>
          <p:nvPr/>
        </p:nvSpPr>
        <p:spPr bwMode="auto">
          <a:xfrm>
            <a:off x="6192838" y="2543175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</a:rPr>
              <a:t>FP (35 kg)</a:t>
            </a:r>
          </a:p>
        </p:txBody>
      </p:sp>
      <p:sp>
        <p:nvSpPr>
          <p:cNvPr id="45079" name="Rechteck 22"/>
          <p:cNvSpPr>
            <a:spLocks noChangeArrowheads="1"/>
          </p:cNvSpPr>
          <p:nvPr/>
        </p:nvSpPr>
        <p:spPr bwMode="auto">
          <a:xfrm>
            <a:off x="7631113" y="2822575"/>
            <a:ext cx="81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</a:rPr>
              <a:t>Pu (9 kg)</a:t>
            </a:r>
          </a:p>
        </p:txBody>
      </p:sp>
      <p:sp>
        <p:nvSpPr>
          <p:cNvPr id="45080" name="Textfeld 75"/>
          <p:cNvSpPr txBox="1">
            <a:spLocks noChangeArrowheads="1"/>
          </p:cNvSpPr>
          <p:nvPr/>
        </p:nvSpPr>
        <p:spPr bwMode="auto">
          <a:xfrm>
            <a:off x="6678613" y="3913188"/>
            <a:ext cx="1389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  <a:latin typeface="Arial" charset="0"/>
              </a:rPr>
              <a:t>Minor actinides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  <a:latin typeface="Arial" charset="0"/>
              </a:rPr>
              <a:t>Np (0,5 kg)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  <a:latin typeface="Arial" charset="0"/>
              </a:rPr>
              <a:t>Am (0,12 kg)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1400">
                <a:solidFill>
                  <a:prstClr val="black"/>
                </a:solidFill>
                <a:latin typeface="Arial" charset="0"/>
              </a:rPr>
              <a:t>Cm (0,04 kg)</a:t>
            </a:r>
          </a:p>
        </p:txBody>
      </p:sp>
      <p:sp>
        <p:nvSpPr>
          <p:cNvPr id="45081" name="Textfeld 78"/>
          <p:cNvSpPr txBox="1">
            <a:spLocks noChangeArrowheads="1"/>
          </p:cNvSpPr>
          <p:nvPr/>
        </p:nvSpPr>
        <p:spPr bwMode="auto">
          <a:xfrm>
            <a:off x="3571875" y="506412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1">
                <a:solidFill>
                  <a:prstClr val="black"/>
                </a:solidFill>
                <a:latin typeface="Arial" charset="0"/>
              </a:rPr>
              <a:t>SF / UNF</a:t>
            </a:r>
          </a:p>
        </p:txBody>
      </p:sp>
      <p:sp>
        <p:nvSpPr>
          <p:cNvPr id="45082" name="Textfeld 2"/>
          <p:cNvSpPr txBox="1">
            <a:spLocks noChangeArrowheads="1"/>
          </p:cNvSpPr>
          <p:nvPr/>
        </p:nvSpPr>
        <p:spPr bwMode="auto">
          <a:xfrm>
            <a:off x="836613" y="549275"/>
            <a:ext cx="382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400" b="1" dirty="0" err="1">
                <a:solidFill>
                  <a:srgbClr val="3A6F8A"/>
                </a:solidFill>
                <a:latin typeface="Arial" charset="0"/>
              </a:rPr>
              <a:t>Spent</a:t>
            </a:r>
            <a:r>
              <a:rPr lang="de-DE" altLang="de-DE" sz="2400" b="1" dirty="0">
                <a:solidFill>
                  <a:srgbClr val="3A6F8A"/>
                </a:solidFill>
                <a:latin typeface="Arial" charset="0"/>
              </a:rPr>
              <a:t> / </a:t>
            </a:r>
            <a:r>
              <a:rPr lang="de-DE" altLang="de-DE" sz="2400" b="1" dirty="0" err="1">
                <a:solidFill>
                  <a:srgbClr val="3A6F8A"/>
                </a:solidFill>
                <a:latin typeface="Arial" charset="0"/>
              </a:rPr>
              <a:t>used</a:t>
            </a:r>
            <a:r>
              <a:rPr lang="de-DE" altLang="de-DE" sz="2400" b="1" dirty="0">
                <a:solidFill>
                  <a:srgbClr val="3A6F8A"/>
                </a:solidFill>
                <a:latin typeface="Arial" charset="0"/>
              </a:rPr>
              <a:t> </a:t>
            </a:r>
            <a:r>
              <a:rPr lang="de-DE" altLang="de-DE" sz="2400" b="1" dirty="0" err="1">
                <a:solidFill>
                  <a:srgbClr val="3A6F8A"/>
                </a:solidFill>
                <a:latin typeface="Arial" charset="0"/>
              </a:rPr>
              <a:t>nuclear</a:t>
            </a:r>
            <a:r>
              <a:rPr lang="de-DE" altLang="de-DE" sz="2400" b="1" dirty="0">
                <a:solidFill>
                  <a:srgbClr val="3A6F8A"/>
                </a:solidFill>
                <a:latin typeface="Arial" charset="0"/>
              </a:rPr>
              <a:t> </a:t>
            </a:r>
            <a:r>
              <a:rPr lang="de-DE" altLang="de-DE" sz="2400" b="1" dirty="0" err="1">
                <a:solidFill>
                  <a:srgbClr val="3A6F8A"/>
                </a:solidFill>
                <a:latin typeface="Arial" charset="0"/>
              </a:rPr>
              <a:t>fuel</a:t>
            </a:r>
            <a:endParaRPr lang="de-DE" altLang="de-DE" sz="2400" b="1" dirty="0">
              <a:solidFill>
                <a:srgbClr val="3A6F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4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annyon_lagerhalle_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5076056" y="3068960"/>
            <a:ext cx="3932933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tombehälter in Zwischenlager: Der Rückbau wird immer teur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4" y="908720"/>
            <a:ext cx="30386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24" y="5254727"/>
            <a:ext cx="5056302" cy="1630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200" dirty="0" smtClean="0"/>
              <a:t>Nuclear waste in Germany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95536" y="5949280"/>
            <a:ext cx="2223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3A6F8A"/>
              </a:buClr>
              <a:tabLst>
                <a:tab pos="8248650" algn="r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[source: </a:t>
            </a:r>
            <a:r>
              <a:rPr lang="en-US" sz="1400" dirty="0" err="1" smtClean="0">
                <a:solidFill>
                  <a:srgbClr val="000000"/>
                </a:solidFill>
              </a:rPr>
              <a:t>BfS</a:t>
            </a:r>
            <a:r>
              <a:rPr lang="en-US" sz="1400" dirty="0" smtClean="0">
                <a:solidFill>
                  <a:srgbClr val="000000"/>
                </a:solidFill>
              </a:rPr>
              <a:t> 2015]</a:t>
            </a:r>
            <a:endParaRPr lang="en-GB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2037"/>
              </p:ext>
            </p:extLst>
          </p:nvPr>
        </p:nvGraphicFramePr>
        <p:xfrm>
          <a:off x="395536" y="900000"/>
          <a:ext cx="5580000" cy="5002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36000"/>
                <a:gridCol w="1944000"/>
              </a:tblGrid>
              <a:tr h="496064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non-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heat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generating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wastes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br>
                        <a:rPr lang="de-DE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(L-/ILW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304,000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de-DE" b="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e-DE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until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2080)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heat-generating wastes: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(HLW)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28,100 m</a:t>
                      </a:r>
                      <a:r>
                        <a:rPr lang="de-DE" baseline="30000" dirty="0" smtClean="0"/>
                        <a:t>3</a:t>
                      </a:r>
                      <a:endParaRPr lang="de-DE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used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nuclear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fuel</a:t>
                      </a:r>
                      <a:r>
                        <a:rPr lang="de-DE" sz="1600" dirty="0" smtClean="0"/>
                        <a:t> (</a:t>
                      </a:r>
                      <a:r>
                        <a:rPr lang="de-DE" sz="1600" dirty="0" err="1" smtClean="0"/>
                        <a:t>until</a:t>
                      </a:r>
                      <a:r>
                        <a:rPr lang="de-DE" sz="1600" dirty="0" smtClean="0"/>
                        <a:t> 2022):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17,220 </a:t>
                      </a:r>
                      <a:r>
                        <a:rPr lang="de-DE" sz="1600" dirty="0" err="1" smtClean="0"/>
                        <a:t>t</a:t>
                      </a:r>
                      <a:r>
                        <a:rPr lang="de-DE" sz="1600" baseline="-25000" dirty="0" err="1" smtClean="0"/>
                        <a:t>HM</a:t>
                      </a:r>
                      <a:endParaRPr lang="de-DE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reprocessed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6,670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err="1" smtClean="0"/>
                        <a:t>t</a:t>
                      </a:r>
                      <a:r>
                        <a:rPr lang="de-DE" sz="1600" baseline="-25000" dirty="0" err="1" smtClean="0"/>
                        <a:t>HM</a:t>
                      </a:r>
                      <a:endParaRPr lang="de-DE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LWR-</a:t>
                      </a:r>
                      <a:r>
                        <a:rPr lang="de-DE" sz="1600" dirty="0" err="1" smtClean="0"/>
                        <a:t>fuel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direct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disposal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10,550 </a:t>
                      </a:r>
                      <a:r>
                        <a:rPr lang="de-DE" sz="1600" dirty="0" err="1" smtClean="0"/>
                        <a:t>t</a:t>
                      </a:r>
                      <a:r>
                        <a:rPr lang="de-DE" sz="1600" baseline="-25000" dirty="0" err="1" smtClean="0"/>
                        <a:t>HM</a:t>
                      </a:r>
                      <a:endParaRPr lang="de-DE" sz="16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8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HLW-</a:t>
                      </a:r>
                      <a:r>
                        <a:rPr lang="de-DE" sz="1600" dirty="0" err="1" smtClean="0"/>
                        <a:t>glass</a:t>
                      </a:r>
                      <a:r>
                        <a:rPr lang="de-DE" sz="1600" dirty="0" smtClean="0"/>
                        <a:t> (CSD-V)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670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m</a:t>
                      </a:r>
                      <a:r>
                        <a:rPr lang="de-DE" sz="1600" baseline="30000" dirty="0" smtClean="0"/>
                        <a:t>3</a:t>
                      </a:r>
                      <a:endParaRPr lang="de-DE" sz="1600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MAW-</a:t>
                      </a:r>
                      <a:r>
                        <a:rPr lang="de-DE" sz="1600" dirty="0" err="1" smtClean="0"/>
                        <a:t>glass</a:t>
                      </a:r>
                      <a:r>
                        <a:rPr lang="de-DE" sz="1600" dirty="0" smtClean="0"/>
                        <a:t> (CSD-B)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25 m</a:t>
                      </a:r>
                      <a:r>
                        <a:rPr lang="de-DE" sz="1600" baseline="30000" dirty="0" smtClean="0"/>
                        <a:t>3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compacted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waste</a:t>
                      </a:r>
                      <a:r>
                        <a:rPr lang="de-DE" sz="1600" baseline="0" dirty="0" smtClean="0"/>
                        <a:t> (CSD-C)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740 m</a:t>
                      </a:r>
                      <a:r>
                        <a:rPr lang="de-DE" sz="1600" baseline="30000" dirty="0" smtClean="0"/>
                        <a:t>3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other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wastes</a:t>
                      </a:r>
                      <a:r>
                        <a:rPr lang="de-DE" sz="1600" dirty="0" smtClean="0"/>
                        <a:t> (e.g. HTRSF,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RRSF)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5,710 m</a:t>
                      </a:r>
                      <a:r>
                        <a:rPr lang="de-DE" sz="1600" baseline="30000" dirty="0" smtClean="0"/>
                        <a:t>3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9946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44650"/>
            <a:ext cx="652621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feld 1"/>
          <p:cNvSpPr txBox="1">
            <a:spLocks noChangeArrowheads="1"/>
          </p:cNvSpPr>
          <p:nvPr/>
        </p:nvSpPr>
        <p:spPr bwMode="auto">
          <a:xfrm>
            <a:off x="384175" y="823913"/>
            <a:ext cx="8488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400" b="1">
                <a:solidFill>
                  <a:srgbClr val="3A6F8A"/>
                </a:solidFill>
                <a:latin typeface="Arial" charset="0"/>
              </a:rPr>
              <a:t>Disposal of nuclear waste in a deep geological formation</a:t>
            </a:r>
          </a:p>
        </p:txBody>
      </p:sp>
      <p:sp>
        <p:nvSpPr>
          <p:cNvPr id="50180" name="Textfeld 1"/>
          <p:cNvSpPr txBox="1">
            <a:spLocks noChangeArrowheads="1"/>
          </p:cNvSpPr>
          <p:nvPr/>
        </p:nvSpPr>
        <p:spPr bwMode="auto">
          <a:xfrm rot="5400000">
            <a:off x="6223794" y="3928269"/>
            <a:ext cx="38163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>
                <a:solidFill>
                  <a:prstClr val="black"/>
                </a:solidFill>
                <a:latin typeface="Arial" charset="0"/>
              </a:rPr>
              <a:t>Multibarriensystem</a:t>
            </a:r>
          </a:p>
        </p:txBody>
      </p:sp>
      <p:pic>
        <p:nvPicPr>
          <p:cNvPr id="50181" name="Objek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743325"/>
            <a:ext cx="1047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630017" y="3331334"/>
            <a:ext cx="2491409" cy="1563757"/>
          </a:xfrm>
          <a:prstGeom prst="ellipse">
            <a:avLst/>
          </a:prstGeom>
          <a:solidFill>
            <a:srgbClr val="FF0066">
              <a:alpha val="6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49287" y="5009322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srgbClr val="C00000"/>
                </a:solidFill>
                <a:latin typeface="Calibri"/>
              </a:rPr>
              <a:t>Isolating</a:t>
            </a:r>
            <a:r>
              <a:rPr lang="de-DE" b="1" dirty="0" smtClean="0">
                <a:solidFill>
                  <a:srgbClr val="C00000"/>
                </a:solidFill>
                <a:latin typeface="Calibri"/>
              </a:rPr>
              <a:t> rock </a:t>
            </a:r>
            <a:r>
              <a:rPr lang="de-DE" b="1" dirty="0" err="1" smtClean="0">
                <a:solidFill>
                  <a:srgbClr val="C00000"/>
                </a:solidFill>
                <a:latin typeface="Calibri"/>
              </a:rPr>
              <a:t>zone</a:t>
            </a:r>
            <a:endParaRPr lang="de-DE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1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200" dirty="0" smtClean="0"/>
              <a:t>Why deep geological disposal of radioactive wastes?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51520" y="2088000"/>
            <a:ext cx="8925594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Responsible and safe waste management required to avoid undue burdens for future generations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High level of safety required to protect workers and the general public against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dangers arising from ionizing radiation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51519" y="4032000"/>
            <a:ext cx="864096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i="1" dirty="0">
                <a:solidFill>
                  <a:srgbClr val="000000"/>
                </a:solidFill>
              </a:rPr>
              <a:t>” </a:t>
            </a:r>
            <a:r>
              <a:rPr lang="en-US" i="1" dirty="0" smtClean="0">
                <a:solidFill>
                  <a:srgbClr val="000000"/>
                </a:solidFill>
              </a:rPr>
              <a:t>It </a:t>
            </a:r>
            <a:r>
              <a:rPr lang="en-US" i="1" dirty="0">
                <a:solidFill>
                  <a:srgbClr val="000000"/>
                </a:solidFill>
              </a:rPr>
              <a:t>is broadly accepted at the technical level that, at this time, </a:t>
            </a:r>
            <a:r>
              <a:rPr lang="en-US" i="1" dirty="0" smtClean="0">
                <a:solidFill>
                  <a:srgbClr val="000000"/>
                </a:solidFill>
              </a:rPr>
              <a:t/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deep </a:t>
            </a:r>
            <a:r>
              <a:rPr lang="en-US" i="1" dirty="0">
                <a:solidFill>
                  <a:srgbClr val="C00000"/>
                </a:solidFill>
              </a:rPr>
              <a:t>geological disposal</a:t>
            </a:r>
            <a:r>
              <a:rPr lang="en-US" i="1" dirty="0">
                <a:solidFill>
                  <a:srgbClr val="000000"/>
                </a:solidFill>
              </a:rPr>
              <a:t> represents the </a:t>
            </a:r>
            <a:r>
              <a:rPr lang="en-US" i="1" dirty="0">
                <a:solidFill>
                  <a:srgbClr val="C00000"/>
                </a:solidFill>
              </a:rPr>
              <a:t>safest and most sustainable </a:t>
            </a:r>
            <a:r>
              <a:rPr lang="en-US" i="1" dirty="0" smtClean="0">
                <a:solidFill>
                  <a:srgbClr val="C00000"/>
                </a:solidFill>
              </a:rPr>
              <a:t>option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as </a:t>
            </a:r>
            <a:r>
              <a:rPr lang="en-US" i="1" dirty="0">
                <a:solidFill>
                  <a:srgbClr val="000000"/>
                </a:solidFill>
              </a:rPr>
              <a:t>the end point of the management of high-level waste and spent fuel considered as </a:t>
            </a:r>
            <a:r>
              <a:rPr lang="en-US" i="1" dirty="0" smtClean="0">
                <a:solidFill>
                  <a:srgbClr val="000000"/>
                </a:solidFill>
              </a:rPr>
              <a:t>waste</a:t>
            </a:r>
            <a:r>
              <a:rPr lang="en-GB" i="1" dirty="0" smtClean="0">
                <a:solidFill>
                  <a:srgbClr val="000000"/>
                </a:solidFill>
              </a:rPr>
              <a:t>.” </a:t>
            </a:r>
            <a:br>
              <a:rPr lang="en-GB" i="1" dirty="0" smtClean="0">
                <a:solidFill>
                  <a:srgbClr val="000000"/>
                </a:solidFill>
              </a:rPr>
            </a:b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19" y="900000"/>
            <a:ext cx="7560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COUNCIL DIRECTIVE </a:t>
            </a:r>
            <a:r>
              <a:rPr lang="en-US" dirty="0" smtClean="0">
                <a:solidFill>
                  <a:srgbClr val="000000"/>
                </a:solidFill>
              </a:rPr>
              <a:t>2011/70/EURATOM of </a:t>
            </a:r>
            <a:r>
              <a:rPr lang="en-US" dirty="0">
                <a:solidFill>
                  <a:srgbClr val="000000"/>
                </a:solidFill>
              </a:rPr>
              <a:t>19 July </a:t>
            </a:r>
            <a:r>
              <a:rPr lang="en-US" dirty="0" smtClean="0">
                <a:solidFill>
                  <a:srgbClr val="000000"/>
                </a:solidFill>
              </a:rPr>
              <a:t>2011 establishing </a:t>
            </a:r>
            <a:r>
              <a:rPr lang="en-US" dirty="0">
                <a:solidFill>
                  <a:srgbClr val="000000"/>
                </a:solidFill>
              </a:rPr>
              <a:t>a Community framework for the responsible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safe </a:t>
            </a:r>
            <a:r>
              <a:rPr lang="en-US" dirty="0">
                <a:solidFill>
                  <a:srgbClr val="000000"/>
                </a:solidFill>
              </a:rPr>
              <a:t>management of </a:t>
            </a:r>
            <a:r>
              <a:rPr lang="en-US" dirty="0" smtClean="0">
                <a:solidFill>
                  <a:srgbClr val="000000"/>
                </a:solidFill>
              </a:rPr>
              <a:t>spent </a:t>
            </a:r>
            <a:r>
              <a:rPr lang="en-US" dirty="0">
                <a:solidFill>
                  <a:srgbClr val="000000"/>
                </a:solidFill>
              </a:rPr>
              <a:t>fuel and radioactive </a:t>
            </a:r>
            <a:r>
              <a:rPr lang="en-US" dirty="0" smtClean="0">
                <a:solidFill>
                  <a:srgbClr val="000000"/>
                </a:solidFill>
              </a:rPr>
              <a:t>waste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24511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007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52000" y="1143021"/>
            <a:ext cx="4961847" cy="50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General </a:t>
            </a:r>
            <a:r>
              <a:rPr lang="en-GB" dirty="0">
                <a:solidFill>
                  <a:srgbClr val="000000"/>
                </a:solidFill>
              </a:rPr>
              <a:t>protection </a:t>
            </a:r>
            <a:r>
              <a:rPr lang="en-GB" dirty="0" smtClean="0">
                <a:solidFill>
                  <a:srgbClr val="000000"/>
                </a:solidFill>
              </a:rPr>
              <a:t>objectives:</a:t>
            </a:r>
          </a:p>
          <a:p>
            <a:pPr marL="648000" lvl="1" indent="-270000" eaLnBrk="1" hangingPunct="1">
              <a:spcBef>
                <a:spcPts val="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protection </a:t>
            </a:r>
            <a:r>
              <a:rPr lang="en-US" sz="1600" dirty="0">
                <a:solidFill>
                  <a:srgbClr val="000000"/>
                </a:solidFill>
              </a:rPr>
              <a:t>of people and the environment against the dangers arising from </a:t>
            </a:r>
            <a:r>
              <a:rPr lang="en-US" sz="1600" dirty="0" smtClean="0">
                <a:solidFill>
                  <a:srgbClr val="000000"/>
                </a:solidFill>
              </a:rPr>
              <a:t>ionizing radiation</a:t>
            </a:r>
            <a:endParaRPr lang="en-US" dirty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Approach:</a:t>
            </a:r>
            <a:endParaRPr lang="en-GB" dirty="0">
              <a:solidFill>
                <a:srgbClr val="000000"/>
              </a:solidFill>
            </a:endParaRPr>
          </a:p>
          <a:p>
            <a:pPr marL="630000" lvl="1" indent="-288000" eaLnBrk="1" hangingPunct="1">
              <a:spcBef>
                <a:spcPts val="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>
                <a:solidFill>
                  <a:srgbClr val="C00000"/>
                </a:solidFill>
              </a:rPr>
              <a:t>isolation</a:t>
            </a:r>
            <a:r>
              <a:rPr lang="en-GB" sz="1600" dirty="0" smtClean="0">
                <a:solidFill>
                  <a:srgbClr val="000000"/>
                </a:solidFill>
              </a:rPr>
              <a:t> of waste from the biosphere and against inadvertent human intrusion</a:t>
            </a:r>
            <a:endParaRPr lang="en-GB" sz="1600" dirty="0">
              <a:solidFill>
                <a:srgbClr val="000000"/>
              </a:solidFill>
            </a:endParaRPr>
          </a:p>
          <a:p>
            <a:pPr marL="630000" lvl="1" indent="-288000" eaLnBrk="1" hangingPunct="1">
              <a:spcBef>
                <a:spcPts val="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concentration and </a:t>
            </a:r>
            <a:r>
              <a:rPr lang="en-GB" sz="1600" dirty="0" smtClean="0">
                <a:solidFill>
                  <a:srgbClr val="C00000"/>
                </a:solidFill>
              </a:rPr>
              <a:t>containment</a:t>
            </a:r>
            <a:endParaRPr lang="en-GB" sz="1600" dirty="0">
              <a:solidFill>
                <a:srgbClr val="C00000"/>
              </a:solidFill>
            </a:endParaRPr>
          </a:p>
          <a:p>
            <a:pPr marL="630000" lvl="1" indent="-288000" eaLnBrk="1" hangingPunct="1">
              <a:spcBef>
                <a:spcPts val="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(retardation)</a:t>
            </a:r>
            <a:endParaRPr lang="en-US" dirty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Containment of waste by “</a:t>
            </a:r>
            <a:r>
              <a:rPr lang="en-GB" dirty="0" err="1" smtClean="0">
                <a:solidFill>
                  <a:srgbClr val="000000"/>
                </a:solidFill>
              </a:rPr>
              <a:t>defense</a:t>
            </a:r>
            <a:r>
              <a:rPr lang="en-GB" dirty="0" smtClean="0">
                <a:solidFill>
                  <a:srgbClr val="000000"/>
                </a:solidFill>
              </a:rPr>
              <a:t> in depth” multi-barrier system</a:t>
            </a:r>
            <a:endParaRPr lang="en-GB" dirty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Passive safety over geological time scales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First priority: long-term safety</a:t>
            </a: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200" dirty="0" smtClean="0"/>
              <a:t>Safety principles of geological disposal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12" y="1052736"/>
            <a:ext cx="2747544" cy="3109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 bwMode="auto">
          <a:xfrm>
            <a:off x="5696089" y="4233709"/>
            <a:ext cx="3168400" cy="22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452320" y="5616853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</a:rPr>
              <a:t>1 </a:t>
            </a:r>
            <a:r>
              <a:rPr lang="de-DE" sz="1200" dirty="0" err="1" smtClean="0">
                <a:solidFill>
                  <a:srgbClr val="000000"/>
                </a:solidFill>
              </a:rPr>
              <a:t>waste</a:t>
            </a:r>
            <a:r>
              <a:rPr lang="de-DE" sz="1200" dirty="0" smtClean="0">
                <a:solidFill>
                  <a:srgbClr val="000000"/>
                </a:solidFill>
              </a:rPr>
              <a:t> form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2 </a:t>
            </a:r>
            <a:r>
              <a:rPr lang="de-DE" sz="1200" dirty="0" err="1" smtClean="0">
                <a:solidFill>
                  <a:srgbClr val="000000"/>
                </a:solidFill>
              </a:rPr>
              <a:t>waste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container</a:t>
            </a:r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>3 </a:t>
            </a:r>
            <a:r>
              <a:rPr lang="de-DE" sz="1200" dirty="0" err="1" smtClean="0">
                <a:solidFill>
                  <a:srgbClr val="000000"/>
                </a:solidFill>
              </a:rPr>
              <a:t>engineered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barrier</a:t>
            </a:r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>4 </a:t>
            </a:r>
            <a:r>
              <a:rPr lang="de-DE" sz="1200" dirty="0" err="1" smtClean="0">
                <a:solidFill>
                  <a:srgbClr val="000000"/>
                </a:solidFill>
              </a:rPr>
              <a:t>geological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barrier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295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polpix.sueddeutsche.com/bild/1.1143721.1355568121/860x860/atomendlager-gorleb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900000"/>
            <a:ext cx="1464325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ocation of the HADES undergrond laborato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/>
        </p:blipFill>
        <p:spPr bwMode="auto">
          <a:xfrm>
            <a:off x="3204000" y="900112"/>
            <a:ext cx="150932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ebsterequipment.com/wp-content/uploads/3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00" y="900000"/>
            <a:ext cx="1350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ccm.geoscienceworld.org/content/56/3/285/F1/graphic-2.large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0" y="900112"/>
            <a:ext cx="1350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7772400" cy="576263"/>
          </a:xfrm>
        </p:spPr>
        <p:txBody>
          <a:bodyPr lIns="90000"/>
          <a:lstStyle/>
          <a:p>
            <a:r>
              <a:rPr lang="en-GB" sz="2200" dirty="0" smtClean="0"/>
              <a:t>Host rocks for geological repositories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0000" y="2160000"/>
            <a:ext cx="270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mechanical stability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thermal conductivity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000" lvl="1" indent="-2880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moderate radionuclide-retention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capacity</a:t>
            </a:r>
          </a:p>
          <a:p>
            <a:pPr marL="7029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7029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000" lvl="1" indent="-288000">
              <a:spcBef>
                <a:spcPts val="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fractures</a:t>
            </a:r>
          </a:p>
          <a:p>
            <a:pPr marL="2880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err="1" smtClean="0">
                <a:solidFill>
                  <a:srgbClr val="000000"/>
                </a:solidFill>
                <a:cs typeface="Arial" pitchFamily="34" charset="0"/>
              </a:rPr>
              <a:t>advective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 transport</a:t>
            </a:r>
          </a:p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40000" y="2160000"/>
            <a:ext cx="270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low 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hydraulic conductivity (diffusional transport)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high radionuclide-retention capacity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self-sealing capacity</a:t>
            </a:r>
          </a:p>
          <a:p>
            <a:pPr marL="7029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000" lvl="1" indent="-2880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low thermal resistance</a:t>
            </a:r>
          </a:p>
          <a:p>
            <a:pPr marL="2880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low mechanical stability</a:t>
            </a:r>
          </a:p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20000" y="2160000"/>
            <a:ext cx="270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low 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hydraulic conductivity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plasticity (convergence)</a:t>
            </a:r>
          </a:p>
          <a:p>
            <a:pPr marL="288000" lvl="1" indent="-288000">
              <a:buClr>
                <a:srgbClr val="00B050"/>
              </a:buClr>
              <a:buSzPct val="100000"/>
              <a:buFont typeface="Arial" panose="020B0604020202020204" pitchFamily="34" charset="0"/>
              <a:buChar char="+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thermal conductivity / temperature resistance</a:t>
            </a:r>
          </a:p>
          <a:p>
            <a:pPr marL="7029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7029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endParaRPr lang="en-GB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000" lvl="1" indent="-288000">
              <a:spcBef>
                <a:spcPts val="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water soluble</a:t>
            </a:r>
          </a:p>
          <a:p>
            <a:pPr marL="288000" lvl="1" indent="-288000">
              <a:buClr>
                <a:srgbClr val="FF0000"/>
              </a:buClr>
              <a:buSzPct val="100000"/>
              <a:buFont typeface="Arial" panose="020B0604020202020204" pitchFamily="34" charset="0"/>
              <a:buChar char="−"/>
            </a:pP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low radionuclide-retention capacity</a:t>
            </a:r>
          </a:p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0000" y="5112000"/>
            <a:ext cx="2700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Sweden, Finland, Czech Republic, 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Germany</a:t>
            </a:r>
            <a:r>
              <a:rPr lang="en-GB" sz="1600" dirty="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???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40000" y="5112000"/>
            <a:ext cx="2700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France, Switzerland, Belgium, 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Germany</a:t>
            </a:r>
            <a:r>
              <a:rPr lang="en-GB" sz="1600" dirty="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???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20000" y="5112000"/>
            <a:ext cx="27000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5275" indent="-295275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175" indent="-22860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982663" indent="-196850" algn="l" defTabSz="655638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37001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7573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5pPr>
            <a:lvl6pPr marL="22145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6717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1289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586163" indent="-196850" algn="l" defTabSz="655638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Clr>
                <a:srgbClr val="005B82"/>
              </a:buClr>
              <a:buSzPct val="100000"/>
              <a:buFont typeface="Wingdings" pitchFamily="2" charset="2"/>
              <a:buNone/>
            </a:pP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USA (TRU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), Poland, </a:t>
            </a:r>
            <a:r>
              <a:rPr lang="en-GB" sz="1600" dirty="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The Netherlands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GB" sz="1600" dirty="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t>Germany??? 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9220" name="Picture 4" descr="Schichtenstruktur des Orange-Salzes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72" y="900000"/>
            <a:ext cx="1350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6120000" y="900000"/>
            <a:ext cx="2700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FFFFF"/>
                </a:solidFill>
              </a:rPr>
              <a:t>Salt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40000" y="900000"/>
            <a:ext cx="2700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FFFFF"/>
                </a:solidFill>
              </a:rPr>
              <a:t>Clays/Clay </a:t>
            </a:r>
            <a:r>
              <a:rPr lang="de-DE" sz="2000" b="1" dirty="0" err="1" smtClean="0">
                <a:solidFill>
                  <a:srgbClr val="FFFFFF"/>
                </a:solidFill>
              </a:rPr>
              <a:t>rocks</a:t>
            </a:r>
            <a:endParaRPr lang="de-DE" sz="2000" b="1" dirty="0">
              <a:solidFill>
                <a:srgbClr val="FFFFFF"/>
              </a:solidFill>
            </a:endParaRPr>
          </a:p>
        </p:txBody>
      </p:sp>
      <p:pic>
        <p:nvPicPr>
          <p:cNvPr id="9226" name="Picture 10" descr="http://bildbankutsida.skb.se/fotoweb/cmdrequest/rest/Preview.fwx/P9300104.jpg?rt=1&amp;f=DB27C9870A6B3979561143D679F40FD965A197C0193F4CF25C381682DF35E1BCF7F471DB71C1907E956EC8FDB451AB2224C46F3D45620C6310B0AE1408EBBFE3FAAD4C26B545D8DCBE6CED06A9A8F000CB6F2D1CF6C8314CE1043A6C84BF3DB2A90E19DD53A1FD5EDB1691B0C746310E80A42CC68F8C0363CECE6B6B9F13525C7CD0499597A6F7944A4E8AD643B82BDF752752716222A87CD5A455031A8BDE787F5B7D0E7279528988DE19F35C70AC6A&amp;sz=450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112"/>
            <a:ext cx="1350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60000" y="900000"/>
            <a:ext cx="2700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rgbClr val="FFFFFF"/>
                </a:solidFill>
              </a:rPr>
              <a:t>Crystalline</a:t>
            </a:r>
            <a:r>
              <a:rPr lang="de-DE" sz="2000" b="1" dirty="0" smtClean="0">
                <a:solidFill>
                  <a:srgbClr val="FFFFFF"/>
                </a:solidFill>
              </a:rPr>
              <a:t> </a:t>
            </a:r>
            <a:r>
              <a:rPr lang="de-DE" sz="2000" b="1" dirty="0" err="1" smtClean="0">
                <a:solidFill>
                  <a:srgbClr val="FFFFFF"/>
                </a:solidFill>
              </a:rPr>
              <a:t>rocks</a:t>
            </a:r>
            <a:endParaRPr lang="de-DE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78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7"/>
          <p:cNvGrpSpPr>
            <a:grpSpLocks/>
          </p:cNvGrpSpPr>
          <p:nvPr/>
        </p:nvGrpSpPr>
        <p:grpSpPr bwMode="auto">
          <a:xfrm>
            <a:off x="906463" y="2357438"/>
            <a:ext cx="7700963" cy="4359275"/>
            <a:chOff x="711200" y="2008188"/>
            <a:chExt cx="7700963" cy="4359275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028700" y="5348288"/>
              <a:ext cx="680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5461000" y="5348288"/>
              <a:ext cx="0" cy="144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798763" y="5348288"/>
              <a:ext cx="0" cy="144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74800" y="5348288"/>
              <a:ext cx="0" cy="144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094163" y="5348288"/>
              <a:ext cx="0" cy="144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756400" y="5348288"/>
              <a:ext cx="0" cy="144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396038" y="5492750"/>
              <a:ext cx="728662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2000"/>
                <a:t>5000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99038" y="5492750"/>
              <a:ext cx="8667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2000"/>
                <a:t>10000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595688" y="5492750"/>
              <a:ext cx="10064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2000"/>
                <a:t>15000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336800" y="5492750"/>
              <a:ext cx="96520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2000"/>
                <a:t>20000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90600" y="5492750"/>
              <a:ext cx="1041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2000"/>
                <a:t>25000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02075" y="5959475"/>
              <a:ext cx="133985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9" rIns="91436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de-DE" sz="2000" b="1"/>
                <a:t>Years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404100" y="3387725"/>
              <a:ext cx="0" cy="1960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6" name="Picture 16" descr="SIXTINISCHE MADO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2662238"/>
              <a:ext cx="1481138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827838" y="3387725"/>
              <a:ext cx="0" cy="1960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8" name="Picture 18" descr="giza-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200" y="2157413"/>
              <a:ext cx="2070100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461000" y="4767263"/>
              <a:ext cx="0" cy="581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662363" y="3387725"/>
              <a:ext cx="0" cy="1960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1" name="Picture 21" descr="Die angelehnten Bis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938" y="2008188"/>
              <a:ext cx="2159000" cy="14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Venus von Willendorf">
              <a:hlinkClick r:id="rId5" tooltip="Venus von Willendorf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2951163"/>
              <a:ext cx="1582738" cy="159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574800" y="4549775"/>
              <a:ext cx="0" cy="798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1920875" y="4725988"/>
              <a:ext cx="5899150" cy="460375"/>
              <a:chOff x="1497" y="3473"/>
              <a:chExt cx="4599" cy="339"/>
            </a:xfrm>
          </p:grpSpPr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497" y="3791"/>
                <a:ext cx="45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1920" y="3473"/>
                <a:ext cx="1761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9" rIns="91436" bIns="457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2300" b="1">
                    <a:solidFill>
                      <a:srgbClr val="FF0000"/>
                    </a:solidFill>
                  </a:rPr>
                  <a:t>Half-life Pu-239</a:t>
                </a:r>
              </a:p>
            </p:txBody>
          </p:sp>
        </p:grpSp>
        <p:pic>
          <p:nvPicPr>
            <p:cNvPr id="25" name="Picture 27" descr="te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3097213"/>
              <a:ext cx="14081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34963" y="500063"/>
            <a:ext cx="857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2600" b="1" dirty="0">
                <a:solidFill>
                  <a:srgbClr val="3A6F8A"/>
                </a:solidFill>
              </a:rPr>
              <a:t>Long-term safety of nuclear waste  disposal</a:t>
            </a:r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1049338" y="1143000"/>
            <a:ext cx="7627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de-DE" altLang="de-DE" sz="2200"/>
              <a:t>The scientific &amp; technical challenge is to demonstrate the safety over extremely long (geological) time scales – up to several 100,000 years.</a:t>
            </a:r>
          </a:p>
        </p:txBody>
      </p:sp>
    </p:spTree>
    <p:extLst>
      <p:ext uri="{BB962C8B-B14F-4D97-AF65-F5344CB8AC3E}">
        <p14:creationId xmlns:p14="http://schemas.microsoft.com/office/powerpoint/2010/main" val="38651708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711200" y="1247775"/>
            <a:ext cx="52689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12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Electricity production by nuclear energy will be terminated 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by 2022 (Atomic Energy Act, August 2011).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Decommissioning of all nuclear power plants 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will take several decades.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The repository site selection act (July 2013) re-defines the site selection procedure for the </a:t>
            </a: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high level waste repository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Repository Konrad for low- and intermediate level waste 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will start operation in the next decade.</a:t>
            </a: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711200" y="469900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 dirty="0" err="1">
                <a:solidFill>
                  <a:srgbClr val="00589C"/>
                </a:solidFill>
                <a:cs typeface="Arial" charset="0"/>
              </a:rPr>
              <a:t>Nuclear</a:t>
            </a:r>
            <a:r>
              <a:rPr lang="de-DE" altLang="de-DE" sz="2800" b="1" dirty="0">
                <a:solidFill>
                  <a:srgbClr val="00589C"/>
                </a:solidFill>
                <a:cs typeface="Arial" charset="0"/>
              </a:rPr>
              <a:t> </a:t>
            </a:r>
            <a:r>
              <a:rPr lang="de-DE" altLang="de-DE" sz="2800" b="1" dirty="0" err="1">
                <a:solidFill>
                  <a:srgbClr val="00589C"/>
                </a:solidFill>
                <a:cs typeface="Arial" charset="0"/>
              </a:rPr>
              <a:t>Energy</a:t>
            </a:r>
            <a:r>
              <a:rPr lang="de-DE" altLang="de-DE" sz="2800" b="1" dirty="0">
                <a:solidFill>
                  <a:srgbClr val="00589C"/>
                </a:solidFill>
                <a:cs typeface="Arial" charset="0"/>
              </a:rPr>
              <a:t> in Germany</a:t>
            </a:r>
          </a:p>
        </p:txBody>
      </p:sp>
      <p:pic>
        <p:nvPicPr>
          <p:cNvPr id="8" name="Picture 31" descr="Übersichtskarte Kernkraftwerke in Deutsch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317625"/>
            <a:ext cx="319087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523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8892480" cy="48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Safety </a:t>
            </a:r>
            <a:r>
              <a:rPr lang="en-US" dirty="0">
                <a:solidFill>
                  <a:srgbClr val="000000"/>
                </a:solidFill>
              </a:rPr>
              <a:t>principles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concentration and </a:t>
            </a:r>
            <a:r>
              <a:rPr lang="en-US" sz="1600" dirty="0">
                <a:solidFill>
                  <a:srgbClr val="C00000"/>
                </a:solidFill>
              </a:rPr>
              <a:t>containment of </a:t>
            </a:r>
            <a:r>
              <a:rPr lang="en-US" sz="1600" dirty="0" smtClean="0">
                <a:solidFill>
                  <a:srgbClr val="C00000"/>
                </a:solidFill>
              </a:rPr>
              <a:t>radionuclides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in the </a:t>
            </a:r>
            <a:r>
              <a:rPr lang="en-US" sz="1600" dirty="0">
                <a:solidFill>
                  <a:srgbClr val="C00000"/>
                </a:solidFill>
              </a:rPr>
              <a:t>isolating rock zone (IRZ)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release of radioactive substances from </a:t>
            </a:r>
            <a:r>
              <a:rPr lang="en-US" sz="1600" dirty="0" smtClean="0">
                <a:solidFill>
                  <a:srgbClr val="000000"/>
                </a:solidFill>
              </a:rPr>
              <a:t>the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final </a:t>
            </a:r>
            <a:r>
              <a:rPr lang="en-US" sz="1600" dirty="0">
                <a:solidFill>
                  <a:srgbClr val="000000"/>
                </a:solidFill>
              </a:rPr>
              <a:t>repository </a:t>
            </a:r>
            <a:r>
              <a:rPr lang="en-US" sz="1600" dirty="0">
                <a:solidFill>
                  <a:srgbClr val="C00000"/>
                </a:solidFill>
              </a:rPr>
              <a:t>only negligibly increases </a:t>
            </a:r>
            <a:r>
              <a:rPr lang="en-US" sz="1600" dirty="0" smtClean="0">
                <a:solidFill>
                  <a:srgbClr val="C00000"/>
                </a:solidFill>
              </a:rPr>
              <a:t>risks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associated </a:t>
            </a:r>
            <a:r>
              <a:rPr lang="en-US" sz="1600" dirty="0">
                <a:solidFill>
                  <a:srgbClr val="C00000"/>
                </a:solidFill>
              </a:rPr>
              <a:t>with natural </a:t>
            </a:r>
            <a:r>
              <a:rPr lang="en-US" sz="1600" dirty="0" smtClean="0">
                <a:solidFill>
                  <a:srgbClr val="C00000"/>
                </a:solidFill>
              </a:rPr>
              <a:t>radiation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no </a:t>
            </a:r>
            <a:r>
              <a:rPr lang="en-US" sz="1600" dirty="0">
                <a:solidFill>
                  <a:srgbClr val="C00000"/>
                </a:solidFill>
              </a:rPr>
              <a:t>(planned) intervention or maintenance </a:t>
            </a:r>
            <a:r>
              <a:rPr lang="en-US" sz="1600" dirty="0" smtClean="0">
                <a:solidFill>
                  <a:srgbClr val="000000"/>
                </a:solidFill>
              </a:rPr>
              <a:t>in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post-closure phase</a:t>
            </a:r>
          </a:p>
          <a:p>
            <a:pPr marL="360000" lvl="1" indent="-360000" eaLnBrk="1" hangingPunct="1">
              <a:spcBef>
                <a:spcPts val="12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Comprehensive site specific safety analysis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safety assessment covering a period of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one million years </a:t>
            </a:r>
            <a:r>
              <a:rPr lang="en-US" dirty="0">
                <a:solidFill>
                  <a:srgbClr val="000000"/>
                </a:solidFill>
              </a:rPr>
              <a:t>required</a:t>
            </a:r>
          </a:p>
          <a:p>
            <a:pPr marL="360000" lvl="1" indent="-360000" eaLnBrk="1" hangingPunct="1">
              <a:spcBef>
                <a:spcPts val="12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Retrieval </a:t>
            </a:r>
            <a:r>
              <a:rPr lang="en-US" dirty="0">
                <a:solidFill>
                  <a:srgbClr val="000000"/>
                </a:solidFill>
              </a:rPr>
              <a:t>of waste must be </a:t>
            </a:r>
            <a:r>
              <a:rPr lang="en-US" dirty="0" smtClean="0">
                <a:solidFill>
                  <a:srgbClr val="000000"/>
                </a:solidFill>
              </a:rPr>
              <a:t>possible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during </a:t>
            </a:r>
            <a:r>
              <a:rPr lang="en-US" dirty="0">
                <a:solidFill>
                  <a:srgbClr val="000000"/>
                </a:solidFill>
              </a:rPr>
              <a:t>operational phase </a:t>
            </a:r>
          </a:p>
          <a:p>
            <a:pPr marL="360000" lvl="1" indent="-360000" eaLnBrk="1" hangingPunct="1">
              <a:spcBef>
                <a:spcPts val="12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Managebility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containers for up </a:t>
            </a:r>
            <a:r>
              <a:rPr lang="en-US" dirty="0" smtClean="0">
                <a:solidFill>
                  <a:srgbClr val="000000"/>
                </a:solidFill>
              </a:rPr>
              <a:t>to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500 years must </a:t>
            </a:r>
            <a:r>
              <a:rPr lang="en-US" dirty="0">
                <a:solidFill>
                  <a:srgbClr val="000000"/>
                </a:solidFill>
              </a:rPr>
              <a:t>be guaranteed for recovery  </a:t>
            </a:r>
          </a:p>
          <a:p>
            <a:pPr marL="288000" lvl="2" indent="0" eaLnBrk="1" hangingPunct="1">
              <a:spcBef>
                <a:spcPts val="300"/>
              </a:spcBef>
              <a:buClr>
                <a:srgbClr val="3A6F8A"/>
              </a:buClr>
              <a:buSzPct val="100000"/>
              <a:defRPr/>
            </a:pPr>
            <a:endParaRPr lang="en-GB" sz="2000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52000" y="334723"/>
            <a:ext cx="57413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200" b="1" dirty="0" smtClean="0">
                <a:solidFill>
                  <a:srgbClr val="3A6F8A"/>
                </a:solidFill>
              </a:rPr>
              <a:t>Safety requirements &amp; criteria in Germany</a:t>
            </a:r>
            <a:endParaRPr lang="de-DE" sz="2200" b="1" dirty="0">
              <a:solidFill>
                <a:srgbClr val="3A6F8A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 bwMode="auto">
          <a:xfrm>
            <a:off x="5436096" y="1052736"/>
            <a:ext cx="3490926" cy="4516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/>
          <a:stretch/>
        </p:blipFill>
        <p:spPr bwMode="auto">
          <a:xfrm>
            <a:off x="5580112" y="3861048"/>
            <a:ext cx="3490926" cy="4545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109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252000" y="216000"/>
            <a:ext cx="864783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22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600" b="1">
                <a:solidFill>
                  <a:srgbClr val="005B82"/>
                </a:solidFill>
              </a:defRPr>
            </a:lvl2pPr>
            <a:lvl3pPr eaLnBrk="0" hangingPunct="0">
              <a:defRPr sz="2600" b="1">
                <a:solidFill>
                  <a:srgbClr val="005B82"/>
                </a:solidFill>
              </a:defRPr>
            </a:lvl3pPr>
            <a:lvl4pPr eaLnBrk="0" hangingPunct="0">
              <a:defRPr sz="2600" b="1">
                <a:solidFill>
                  <a:srgbClr val="005B82"/>
                </a:solidFill>
              </a:defRPr>
            </a:lvl4pPr>
            <a:lvl5pPr eaLnBrk="0" hangingPunct="0">
              <a:defRPr sz="2600" b="1">
                <a:solidFill>
                  <a:srgbClr val="005B8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9pPr>
          </a:lstStyle>
          <a:p>
            <a:r>
              <a:rPr lang="de-DE" dirty="0"/>
              <a:t>Site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HLW-</a:t>
            </a:r>
            <a:r>
              <a:rPr lang="de-DE" dirty="0" err="1"/>
              <a:t>repository</a:t>
            </a:r>
            <a:r>
              <a:rPr lang="de-DE" dirty="0"/>
              <a:t> in Germany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4284476" cy="33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Legal </a:t>
            </a:r>
            <a:r>
              <a:rPr lang="en-GB" dirty="0">
                <a:solidFill>
                  <a:srgbClr val="000000"/>
                </a:solidFill>
              </a:rPr>
              <a:t>framework: </a:t>
            </a:r>
            <a:r>
              <a:rPr lang="en-GB" dirty="0" err="1">
                <a:solidFill>
                  <a:srgbClr val="000000"/>
                </a:solidFill>
              </a:rPr>
              <a:t>Standortauswahl-gesetz</a:t>
            </a:r>
            <a:r>
              <a:rPr lang="en-GB" dirty="0">
                <a:solidFill>
                  <a:srgbClr val="000000"/>
                </a:solidFill>
              </a:rPr>
              <a:t> - </a:t>
            </a:r>
            <a:r>
              <a:rPr lang="en-GB" dirty="0" err="1" smtClean="0">
                <a:solidFill>
                  <a:srgbClr val="000000"/>
                </a:solidFill>
              </a:rPr>
              <a:t>StandAG</a:t>
            </a:r>
            <a:r>
              <a:rPr lang="en-GB" dirty="0" smtClean="0">
                <a:solidFill>
                  <a:srgbClr val="000000"/>
                </a:solidFill>
              </a:rPr>
              <a:t> of </a:t>
            </a:r>
            <a:r>
              <a:rPr lang="en-GB" dirty="0">
                <a:solidFill>
                  <a:srgbClr val="000000"/>
                </a:solidFill>
              </a:rPr>
              <a:t>23.07.2013:</a:t>
            </a: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science-based, transparent approach</a:t>
            </a: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stepwise, comparative selection of a site providing “</a:t>
            </a:r>
            <a:r>
              <a:rPr lang="en-GB" sz="1600" i="1" dirty="0">
                <a:solidFill>
                  <a:srgbClr val="C00000"/>
                </a:solidFill>
              </a:rPr>
              <a:t>best possible safety</a:t>
            </a:r>
            <a:r>
              <a:rPr lang="en-GB" sz="1600" dirty="0">
                <a:solidFill>
                  <a:srgbClr val="000000"/>
                </a:solidFill>
              </a:rPr>
              <a:t>” for one million years</a:t>
            </a: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blank </a:t>
            </a:r>
            <a:r>
              <a:rPr lang="en-GB" sz="1600" dirty="0" smtClean="0">
                <a:solidFill>
                  <a:srgbClr val="000000"/>
                </a:solidFill>
              </a:rPr>
              <a:t>map</a:t>
            </a: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decision on site in 2031</a:t>
            </a:r>
          </a:p>
          <a:p>
            <a:pPr marL="648000" lvl="1" indent="-288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criteria &amp; methods to be developed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upfront by the c</a:t>
            </a:r>
            <a:r>
              <a:rPr lang="de-DE" sz="1600" dirty="0" err="1" smtClean="0">
                <a:solidFill>
                  <a:srgbClr val="000000"/>
                </a:solidFill>
              </a:rPr>
              <a:t>ommission</a:t>
            </a:r>
            <a:r>
              <a:rPr lang="de-DE" sz="1600" dirty="0" smtClean="0">
                <a:solidFill>
                  <a:srgbClr val="000000"/>
                </a:solidFill>
              </a:rPr>
              <a:t> „Lagerung hoch radioaktiver </a:t>
            </a:r>
            <a:r>
              <a:rPr lang="de-DE" sz="1600" dirty="0">
                <a:solidFill>
                  <a:srgbClr val="000000"/>
                </a:solidFill>
              </a:rPr>
              <a:t>Abfallstoffe“ </a:t>
            </a:r>
            <a:endParaRPr lang="en-GB" sz="1600" dirty="0">
              <a:solidFill>
                <a:srgbClr val="000000"/>
              </a:solidFill>
            </a:endParaRPr>
          </a:p>
          <a:p>
            <a:pPr marL="288000" lvl="2" indent="0" eaLnBrk="1" hangingPunct="1">
              <a:spcBef>
                <a:spcPts val="300"/>
              </a:spcBef>
              <a:buClr>
                <a:srgbClr val="3A6F8A"/>
              </a:buClr>
              <a:buSzPct val="100000"/>
              <a:defRPr/>
            </a:pPr>
            <a:endParaRPr lang="en-GB" sz="1600" baseline="-25000" dirty="0">
              <a:solidFill>
                <a:srgbClr val="000000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4572000" y="900000"/>
            <a:ext cx="4572000" cy="5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Criteria / requirements (AK End 2002)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Exclusion criteria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large-scale up-lift (&gt; 1 mm/a) 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active faults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seismicity 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Quaternary/expected volcanic activity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young groundwater in </a:t>
            </a:r>
            <a:r>
              <a:rPr lang="en-GB" sz="1600" dirty="0" smtClean="0">
                <a:solidFill>
                  <a:srgbClr val="000000"/>
                </a:solidFill>
              </a:rPr>
              <a:t>IRZ</a:t>
            </a:r>
            <a:endParaRPr lang="en-GB" dirty="0" smtClean="0">
              <a:solidFill>
                <a:srgbClr val="000000"/>
              </a:solidFill>
            </a:endParaRP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err="1" smtClean="0">
                <a:solidFill>
                  <a:srgbClr val="000000"/>
                </a:solidFill>
              </a:rPr>
              <a:t>Geoscientific</a:t>
            </a:r>
            <a:r>
              <a:rPr lang="en-GB" sz="1600" dirty="0" smtClean="0">
                <a:solidFill>
                  <a:srgbClr val="000000"/>
                </a:solidFill>
              </a:rPr>
              <a:t> requirements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depth </a:t>
            </a:r>
            <a:r>
              <a:rPr lang="en-GB" sz="1600" dirty="0">
                <a:solidFill>
                  <a:srgbClr val="000000"/>
                </a:solidFill>
              </a:rPr>
              <a:t>IRZ surface &gt; n x 100 m 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thickness &amp; size of IRZ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low hydraulic conductivity of IRZ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max. repository depth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Arial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Criteria for consideration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favourable </a:t>
            </a:r>
            <a:r>
              <a:rPr lang="en-GB" sz="1600" dirty="0" err="1">
                <a:solidFill>
                  <a:srgbClr val="000000"/>
                </a:solidFill>
              </a:rPr>
              <a:t>hydrogeochemical</a:t>
            </a:r>
            <a:r>
              <a:rPr lang="en-GB" sz="1600" dirty="0">
                <a:solidFill>
                  <a:srgbClr val="000000"/>
                </a:solidFill>
              </a:rPr>
              <a:t/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>
                <a:solidFill>
                  <a:srgbClr val="000000"/>
                </a:solidFill>
              </a:rPr>
              <a:t>conditions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no/slow transport in groundwater in IRZ and repository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feasibility of characterisation</a:t>
            </a:r>
          </a:p>
          <a:p>
            <a:pPr marL="810000" lvl="1" indent="-180000" eaLnBrk="1" hangingPunct="1">
              <a:spcBef>
                <a:spcPct val="20000"/>
              </a:spcBef>
              <a:buClr>
                <a:srgbClr val="3A6F8A"/>
              </a:buClr>
              <a:buSzPct val="100000"/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</a:rPr>
              <a:t>predictability of properties  </a:t>
            </a:r>
          </a:p>
          <a:p>
            <a:pPr marL="288000" lvl="2" indent="0" eaLnBrk="1" hangingPunct="1">
              <a:spcBef>
                <a:spcPts val="300"/>
              </a:spcBef>
              <a:buClr>
                <a:srgbClr val="3A6F8A"/>
              </a:buClr>
              <a:buSzPct val="100000"/>
              <a:defRPr/>
            </a:pPr>
            <a:endParaRPr lang="en-GB" sz="1600" baseline="-25000" dirty="0">
              <a:solidFill>
                <a:srgbClr val="000000"/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45671" y="4005064"/>
            <a:ext cx="4080363" cy="211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Criteria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a large </a:t>
            </a:r>
            <a:r>
              <a:rPr lang="de-DE" dirty="0" err="1" smtClean="0">
                <a:solidFill>
                  <a:srgbClr val="000000"/>
                </a:solidFill>
              </a:rPr>
              <a:t>extent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endorsed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DAEF in 2014 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Subject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report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commission</a:t>
            </a:r>
            <a:r>
              <a:rPr lang="de-DE" dirty="0" smtClean="0">
                <a:solidFill>
                  <a:srgbClr val="000000"/>
                </a:solidFill>
              </a:rPr>
              <a:t> „Lagerung </a:t>
            </a:r>
            <a:r>
              <a:rPr lang="de-DE" dirty="0">
                <a:solidFill>
                  <a:srgbClr val="000000"/>
                </a:solidFill>
              </a:rPr>
              <a:t>hoch radioaktiver </a:t>
            </a:r>
            <a:r>
              <a:rPr lang="de-DE" dirty="0" smtClean="0">
                <a:solidFill>
                  <a:srgbClr val="000000"/>
                </a:solidFill>
              </a:rPr>
              <a:t>Abfallstoffe“ </a:t>
            </a:r>
          </a:p>
          <a:p>
            <a:pPr marL="285750" indent="-285750" eaLnBrk="1" hangingPunct="1">
              <a:buClr>
                <a:srgbClr val="3A6F8A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8000" lvl="2" indent="0" eaLnBrk="1" hangingPunct="1">
              <a:spcBef>
                <a:spcPts val="300"/>
              </a:spcBef>
              <a:buClr>
                <a:srgbClr val="3A6F8A"/>
              </a:buClr>
              <a:buSzPct val="100000"/>
              <a:defRPr/>
            </a:pPr>
            <a:endParaRPr lang="de-DE" sz="16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885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252000" y="216000"/>
            <a:ext cx="864783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22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600" b="1">
                <a:solidFill>
                  <a:srgbClr val="005B82"/>
                </a:solidFill>
              </a:defRPr>
            </a:lvl2pPr>
            <a:lvl3pPr eaLnBrk="0" hangingPunct="0">
              <a:defRPr sz="2600" b="1">
                <a:solidFill>
                  <a:srgbClr val="005B82"/>
                </a:solidFill>
              </a:defRPr>
            </a:lvl3pPr>
            <a:lvl4pPr eaLnBrk="0" hangingPunct="0">
              <a:defRPr sz="2600" b="1">
                <a:solidFill>
                  <a:srgbClr val="005B82"/>
                </a:solidFill>
              </a:defRPr>
            </a:lvl4pPr>
            <a:lvl5pPr eaLnBrk="0" hangingPunct="0">
              <a:defRPr sz="2600" b="1">
                <a:solidFill>
                  <a:srgbClr val="005B8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</a:defRPr>
            </a:lvl9pPr>
          </a:lstStyle>
          <a:p>
            <a:r>
              <a:rPr lang="de-DE" dirty="0" smtClean="0"/>
              <a:t>Potential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HLW-</a:t>
            </a:r>
            <a:r>
              <a:rPr lang="de-DE" dirty="0" err="1" smtClean="0"/>
              <a:t>repository</a:t>
            </a:r>
            <a:r>
              <a:rPr lang="de-DE" dirty="0" smtClean="0"/>
              <a:t> in Germany</a:t>
            </a:r>
            <a:endParaRPr lang="de-DE" dirty="0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1" y="792000"/>
            <a:ext cx="4163135" cy="54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rot="19944114">
            <a:off x="3193397" y="3358851"/>
            <a:ext cx="1296144" cy="617859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17189267">
            <a:off x="1095355" y="5312854"/>
            <a:ext cx="824806" cy="273406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rot="16617903">
            <a:off x="1592430" y="4481196"/>
            <a:ext cx="326908" cy="105052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13868788">
            <a:off x="2787289" y="4431648"/>
            <a:ext cx="1296144" cy="475111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1043608" y="1772816"/>
            <a:ext cx="2520280" cy="1364396"/>
          </a:xfrm>
          <a:custGeom>
            <a:avLst/>
            <a:gdLst>
              <a:gd name="connsiteX0" fmla="*/ 66649 w 2276449"/>
              <a:gd name="connsiteY0" fmla="*/ 1185519 h 1220380"/>
              <a:gd name="connsiteX1" fmla="*/ 9499 w 2276449"/>
              <a:gd name="connsiteY1" fmla="*/ 1023594 h 1220380"/>
              <a:gd name="connsiteX2" fmla="*/ 95224 w 2276449"/>
              <a:gd name="connsiteY2" fmla="*/ 937869 h 1220380"/>
              <a:gd name="connsiteX3" fmla="*/ 28549 w 2276449"/>
              <a:gd name="connsiteY3" fmla="*/ 804519 h 1220380"/>
              <a:gd name="connsiteX4" fmla="*/ 171424 w 2276449"/>
              <a:gd name="connsiteY4" fmla="*/ 680694 h 1220380"/>
              <a:gd name="connsiteX5" fmla="*/ 276199 w 2276449"/>
              <a:gd name="connsiteY5" fmla="*/ 413994 h 1220380"/>
              <a:gd name="connsiteX6" fmla="*/ 457174 w 2276449"/>
              <a:gd name="connsiteY6" fmla="*/ 614019 h 1220380"/>
              <a:gd name="connsiteX7" fmla="*/ 685774 w 2276449"/>
              <a:gd name="connsiteY7" fmla="*/ 642594 h 1220380"/>
              <a:gd name="connsiteX8" fmla="*/ 914374 w 2276449"/>
              <a:gd name="connsiteY8" fmla="*/ 642594 h 1220380"/>
              <a:gd name="connsiteX9" fmla="*/ 1114399 w 2276449"/>
              <a:gd name="connsiteY9" fmla="*/ 671169 h 1220380"/>
              <a:gd name="connsiteX10" fmla="*/ 1238224 w 2276449"/>
              <a:gd name="connsiteY10" fmla="*/ 785469 h 1220380"/>
              <a:gd name="connsiteX11" fmla="*/ 1419199 w 2276449"/>
              <a:gd name="connsiteY11" fmla="*/ 709269 h 1220380"/>
              <a:gd name="connsiteX12" fmla="*/ 1543024 w 2276449"/>
              <a:gd name="connsiteY12" fmla="*/ 537819 h 1220380"/>
              <a:gd name="connsiteX13" fmla="*/ 1695424 w 2276449"/>
              <a:gd name="connsiteY13" fmla="*/ 366369 h 1220380"/>
              <a:gd name="connsiteX14" fmla="*/ 1476349 w 2276449"/>
              <a:gd name="connsiteY14" fmla="*/ 252069 h 1220380"/>
              <a:gd name="connsiteX15" fmla="*/ 1552549 w 2276449"/>
              <a:gd name="connsiteY15" fmla="*/ 42519 h 1220380"/>
              <a:gd name="connsiteX16" fmla="*/ 1695424 w 2276449"/>
              <a:gd name="connsiteY16" fmla="*/ 4419 h 1220380"/>
              <a:gd name="connsiteX17" fmla="*/ 1933549 w 2276449"/>
              <a:gd name="connsiteY17" fmla="*/ 32994 h 1220380"/>
              <a:gd name="connsiteX18" fmla="*/ 2124049 w 2276449"/>
              <a:gd name="connsiteY18" fmla="*/ 290169 h 1220380"/>
              <a:gd name="connsiteX19" fmla="*/ 2276449 w 2276449"/>
              <a:gd name="connsiteY19" fmla="*/ 785469 h 1220380"/>
              <a:gd name="connsiteX20" fmla="*/ 2152624 w 2276449"/>
              <a:gd name="connsiteY20" fmla="*/ 1090269 h 1220380"/>
              <a:gd name="connsiteX21" fmla="*/ 1752574 w 2276449"/>
              <a:gd name="connsiteY21" fmla="*/ 1195044 h 1220380"/>
              <a:gd name="connsiteX22" fmla="*/ 1457299 w 2276449"/>
              <a:gd name="connsiteY22" fmla="*/ 1195044 h 1220380"/>
              <a:gd name="connsiteX23" fmla="*/ 857224 w 2276449"/>
              <a:gd name="connsiteY23" fmla="*/ 1214094 h 1220380"/>
              <a:gd name="connsiteX24" fmla="*/ 580999 w 2276449"/>
              <a:gd name="connsiteY24" fmla="*/ 1071219 h 1220380"/>
              <a:gd name="connsiteX25" fmla="*/ 66649 w 2276449"/>
              <a:gd name="connsiteY25" fmla="*/ 1185519 h 122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76449" h="1220380">
                <a:moveTo>
                  <a:pt x="66649" y="1185519"/>
                </a:moveTo>
                <a:cubicBezTo>
                  <a:pt x="-28601" y="1177582"/>
                  <a:pt x="4737" y="1064869"/>
                  <a:pt x="9499" y="1023594"/>
                </a:cubicBezTo>
                <a:cubicBezTo>
                  <a:pt x="14261" y="982319"/>
                  <a:pt x="92049" y="974381"/>
                  <a:pt x="95224" y="937869"/>
                </a:cubicBezTo>
                <a:cubicBezTo>
                  <a:pt x="98399" y="901357"/>
                  <a:pt x="15849" y="847381"/>
                  <a:pt x="28549" y="804519"/>
                </a:cubicBezTo>
                <a:cubicBezTo>
                  <a:pt x="41249" y="761656"/>
                  <a:pt x="130149" y="745781"/>
                  <a:pt x="171424" y="680694"/>
                </a:cubicBezTo>
                <a:cubicBezTo>
                  <a:pt x="212699" y="615606"/>
                  <a:pt x="228574" y="425106"/>
                  <a:pt x="276199" y="413994"/>
                </a:cubicBezTo>
                <a:cubicBezTo>
                  <a:pt x="323824" y="402882"/>
                  <a:pt x="388912" y="575919"/>
                  <a:pt x="457174" y="614019"/>
                </a:cubicBezTo>
                <a:cubicBezTo>
                  <a:pt x="525437" y="652119"/>
                  <a:pt x="609574" y="637832"/>
                  <a:pt x="685774" y="642594"/>
                </a:cubicBezTo>
                <a:cubicBezTo>
                  <a:pt x="761974" y="647356"/>
                  <a:pt x="842937" y="637831"/>
                  <a:pt x="914374" y="642594"/>
                </a:cubicBezTo>
                <a:cubicBezTo>
                  <a:pt x="985812" y="647356"/>
                  <a:pt x="1060424" y="647357"/>
                  <a:pt x="1114399" y="671169"/>
                </a:cubicBezTo>
                <a:cubicBezTo>
                  <a:pt x="1168374" y="694981"/>
                  <a:pt x="1187424" y="779119"/>
                  <a:pt x="1238224" y="785469"/>
                </a:cubicBezTo>
                <a:cubicBezTo>
                  <a:pt x="1289024" y="791819"/>
                  <a:pt x="1368399" y="750544"/>
                  <a:pt x="1419199" y="709269"/>
                </a:cubicBezTo>
                <a:cubicBezTo>
                  <a:pt x="1469999" y="667994"/>
                  <a:pt x="1496987" y="594969"/>
                  <a:pt x="1543024" y="537819"/>
                </a:cubicBezTo>
                <a:cubicBezTo>
                  <a:pt x="1589061" y="480669"/>
                  <a:pt x="1706536" y="413994"/>
                  <a:pt x="1695424" y="366369"/>
                </a:cubicBezTo>
                <a:cubicBezTo>
                  <a:pt x="1684312" y="318744"/>
                  <a:pt x="1500161" y="306044"/>
                  <a:pt x="1476349" y="252069"/>
                </a:cubicBezTo>
                <a:cubicBezTo>
                  <a:pt x="1452537" y="198094"/>
                  <a:pt x="1516037" y="83794"/>
                  <a:pt x="1552549" y="42519"/>
                </a:cubicBezTo>
                <a:cubicBezTo>
                  <a:pt x="1589061" y="1244"/>
                  <a:pt x="1631924" y="6006"/>
                  <a:pt x="1695424" y="4419"/>
                </a:cubicBezTo>
                <a:cubicBezTo>
                  <a:pt x="1758924" y="2832"/>
                  <a:pt x="1862111" y="-14631"/>
                  <a:pt x="1933549" y="32994"/>
                </a:cubicBezTo>
                <a:cubicBezTo>
                  <a:pt x="2004987" y="80619"/>
                  <a:pt x="2066899" y="164757"/>
                  <a:pt x="2124049" y="290169"/>
                </a:cubicBezTo>
                <a:cubicBezTo>
                  <a:pt x="2181199" y="415581"/>
                  <a:pt x="2271687" y="652119"/>
                  <a:pt x="2276449" y="785469"/>
                </a:cubicBezTo>
                <a:cubicBezTo>
                  <a:pt x="2281212" y="918819"/>
                  <a:pt x="2239937" y="1022006"/>
                  <a:pt x="2152624" y="1090269"/>
                </a:cubicBezTo>
                <a:cubicBezTo>
                  <a:pt x="2065312" y="1158531"/>
                  <a:pt x="1868461" y="1177582"/>
                  <a:pt x="1752574" y="1195044"/>
                </a:cubicBezTo>
                <a:cubicBezTo>
                  <a:pt x="1636687" y="1212506"/>
                  <a:pt x="1606524" y="1191869"/>
                  <a:pt x="1457299" y="1195044"/>
                </a:cubicBezTo>
                <a:cubicBezTo>
                  <a:pt x="1308074" y="1198219"/>
                  <a:pt x="1003274" y="1234732"/>
                  <a:pt x="857224" y="1214094"/>
                </a:cubicBezTo>
                <a:cubicBezTo>
                  <a:pt x="711174" y="1193457"/>
                  <a:pt x="709586" y="1075981"/>
                  <a:pt x="580999" y="1071219"/>
                </a:cubicBezTo>
                <a:cubicBezTo>
                  <a:pt x="452412" y="1066457"/>
                  <a:pt x="161899" y="1193456"/>
                  <a:pt x="66649" y="1185519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72172" y="6138827"/>
            <a:ext cx="1906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A6F8A"/>
              </a:buClr>
              <a:tabLst>
                <a:tab pos="8248650" algn="r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[based on BGR 2007]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1234935">
            <a:off x="2358844" y="3133716"/>
            <a:ext cx="326908" cy="167971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 rot="1234935">
            <a:off x="3294949" y="3053227"/>
            <a:ext cx="326908" cy="167971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5688000" y="900000"/>
            <a:ext cx="1728000" cy="1728000"/>
          </a:xfrm>
          <a:prstGeom prst="ellipse">
            <a:avLst/>
          </a:prstGeom>
          <a:solidFill>
            <a:srgbClr val="FF3300">
              <a:alpha val="1411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A6F8A"/>
              </a:buClr>
              <a:buSzPct val="100000"/>
              <a:tabLst>
                <a:tab pos="8248650" algn="r"/>
              </a:tabLst>
              <a:defRPr/>
            </a:pPr>
            <a:r>
              <a:rPr lang="de-DE" dirty="0" err="1">
                <a:solidFill>
                  <a:srgbClr val="000000"/>
                </a:solidFill>
              </a:rPr>
              <a:t>crystalline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rocks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688000" y="2700000"/>
            <a:ext cx="1728000" cy="1728000"/>
          </a:xfrm>
          <a:prstGeom prst="ellipse">
            <a:avLst/>
          </a:prstGeom>
          <a:solidFill>
            <a:srgbClr val="92D050">
              <a:alpha val="14118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A6F8A"/>
              </a:buClr>
              <a:buSzPct val="100000"/>
              <a:tabLst>
                <a:tab pos="8248650" algn="r"/>
              </a:tabLst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clays</a:t>
            </a:r>
            <a:r>
              <a:rPr lang="de-DE" dirty="0" smtClean="0">
                <a:solidFill>
                  <a:srgbClr val="000000"/>
                </a:solidFill>
              </a:rPr>
              <a:t> &amp; </a:t>
            </a:r>
            <a:r>
              <a:rPr lang="de-DE" dirty="0" err="1" smtClean="0">
                <a:solidFill>
                  <a:srgbClr val="000000"/>
                </a:solidFill>
              </a:rPr>
              <a:t>clay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rocks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724000" y="4500000"/>
            <a:ext cx="1728000" cy="1728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14118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A6F8A"/>
              </a:buClr>
              <a:buSzPct val="100000"/>
              <a:tabLst>
                <a:tab pos="8248650" algn="r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salt </a:t>
            </a:r>
            <a:r>
              <a:rPr lang="en-GB" dirty="0" smtClean="0">
                <a:solidFill>
                  <a:srgbClr val="000000"/>
                </a:solidFill>
              </a:rPr>
              <a:t>deposits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123728" y="3603095"/>
            <a:ext cx="432048" cy="243523"/>
          </a:xfrm>
          <a:prstGeom prst="ellipse">
            <a:avLst/>
          </a:prstGeom>
          <a:solidFill>
            <a:schemeClr val="accent2">
              <a:lumMod val="60000"/>
              <a:lumOff val="40000"/>
              <a:alpha val="14118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A6F8A"/>
              </a:buClr>
              <a:buSzPct val="100000"/>
              <a:tabLst>
                <a:tab pos="8248650" algn="r"/>
              </a:tabLst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719832" y="4774264"/>
            <a:ext cx="403896" cy="121762"/>
          </a:xfrm>
          <a:prstGeom prst="ellipse">
            <a:avLst/>
          </a:prstGeom>
          <a:solidFill>
            <a:schemeClr val="accent2">
              <a:lumMod val="60000"/>
              <a:lumOff val="40000"/>
              <a:alpha val="14118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A6F8A"/>
              </a:buClr>
              <a:buSzPct val="100000"/>
              <a:tabLst>
                <a:tab pos="8248650" algn="r"/>
              </a:tabLst>
              <a:defRPr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537582" y="953833"/>
            <a:ext cx="3523807" cy="2278143"/>
          </a:xfrm>
          <a:custGeom>
            <a:avLst/>
            <a:gdLst>
              <a:gd name="connsiteX0" fmla="*/ 34912 w 3523807"/>
              <a:gd name="connsiteY0" fmla="*/ 556915 h 2278143"/>
              <a:gd name="connsiteX1" fmla="*/ 631260 w 3523807"/>
              <a:gd name="connsiteY1" fmla="*/ 1002188 h 2278143"/>
              <a:gd name="connsiteX2" fmla="*/ 758481 w 3523807"/>
              <a:gd name="connsiteY2" fmla="*/ 1089652 h 2278143"/>
              <a:gd name="connsiteX3" fmla="*/ 782335 w 3523807"/>
              <a:gd name="connsiteY3" fmla="*/ 1200970 h 2278143"/>
              <a:gd name="connsiteX4" fmla="*/ 845945 w 3523807"/>
              <a:gd name="connsiteY4" fmla="*/ 1248678 h 2278143"/>
              <a:gd name="connsiteX5" fmla="*/ 1060630 w 3523807"/>
              <a:gd name="connsiteY5" fmla="*/ 1479266 h 2278143"/>
              <a:gd name="connsiteX6" fmla="*/ 1330975 w 3523807"/>
              <a:gd name="connsiteY6" fmla="*/ 1471315 h 2278143"/>
              <a:gd name="connsiteX7" fmla="*/ 1410488 w 3523807"/>
              <a:gd name="connsiteY7" fmla="*/ 1487217 h 2278143"/>
              <a:gd name="connsiteX8" fmla="*/ 1553611 w 3523807"/>
              <a:gd name="connsiteY8" fmla="*/ 1773464 h 2278143"/>
              <a:gd name="connsiteX9" fmla="*/ 1688783 w 3523807"/>
              <a:gd name="connsiteY9" fmla="*/ 2051760 h 2278143"/>
              <a:gd name="connsiteX10" fmla="*/ 1879615 w 3523807"/>
              <a:gd name="connsiteY10" fmla="*/ 2075614 h 2278143"/>
              <a:gd name="connsiteX11" fmla="*/ 2070446 w 3523807"/>
              <a:gd name="connsiteY11" fmla="*/ 2123322 h 2278143"/>
              <a:gd name="connsiteX12" fmla="*/ 2253326 w 3523807"/>
              <a:gd name="connsiteY12" fmla="*/ 2250543 h 2278143"/>
              <a:gd name="connsiteX13" fmla="*/ 2388498 w 3523807"/>
              <a:gd name="connsiteY13" fmla="*/ 2274397 h 2278143"/>
              <a:gd name="connsiteX14" fmla="*/ 2444157 w 3523807"/>
              <a:gd name="connsiteY14" fmla="*/ 2194884 h 2278143"/>
              <a:gd name="connsiteX15" fmla="*/ 2253326 w 3523807"/>
              <a:gd name="connsiteY15" fmla="*/ 1924539 h 2278143"/>
              <a:gd name="connsiteX16" fmla="*/ 2038641 w 3523807"/>
              <a:gd name="connsiteY16" fmla="*/ 1701903 h 2278143"/>
              <a:gd name="connsiteX17" fmla="*/ 2173813 w 3523807"/>
              <a:gd name="connsiteY17" fmla="*/ 1590584 h 2278143"/>
              <a:gd name="connsiteX18" fmla="*/ 2372595 w 3523807"/>
              <a:gd name="connsiteY18" fmla="*/ 1757562 h 2278143"/>
              <a:gd name="connsiteX19" fmla="*/ 2786063 w 3523807"/>
              <a:gd name="connsiteY19" fmla="*/ 1956344 h 2278143"/>
              <a:gd name="connsiteX20" fmla="*/ 3040505 w 3523807"/>
              <a:gd name="connsiteY20" fmla="*/ 1972247 h 2278143"/>
              <a:gd name="connsiteX21" fmla="*/ 3247239 w 3523807"/>
              <a:gd name="connsiteY21" fmla="*/ 1972247 h 2278143"/>
              <a:gd name="connsiteX22" fmla="*/ 3509632 w 3523807"/>
              <a:gd name="connsiteY22" fmla="*/ 1829124 h 2278143"/>
              <a:gd name="connsiteX23" fmla="*/ 3485778 w 3523807"/>
              <a:gd name="connsiteY23" fmla="*/ 1463364 h 2278143"/>
              <a:gd name="connsiteX24" fmla="*/ 3461924 w 3523807"/>
              <a:gd name="connsiteY24" fmla="*/ 1224824 h 2278143"/>
              <a:gd name="connsiteX25" fmla="*/ 3310849 w 3523807"/>
              <a:gd name="connsiteY25" fmla="*/ 779551 h 2278143"/>
              <a:gd name="connsiteX26" fmla="*/ 3000748 w 3523807"/>
              <a:gd name="connsiteY26" fmla="*/ 556915 h 2278143"/>
              <a:gd name="connsiteX27" fmla="*/ 2817868 w 3523807"/>
              <a:gd name="connsiteY27" fmla="*/ 389937 h 2278143"/>
              <a:gd name="connsiteX28" fmla="*/ 2523670 w 3523807"/>
              <a:gd name="connsiteY28" fmla="*/ 564866 h 2278143"/>
              <a:gd name="connsiteX29" fmla="*/ 2340790 w 3523807"/>
              <a:gd name="connsiteY29" fmla="*/ 564866 h 2278143"/>
              <a:gd name="connsiteX30" fmla="*/ 2078397 w 3523807"/>
              <a:gd name="connsiteY30" fmla="*/ 397889 h 2278143"/>
              <a:gd name="connsiteX31" fmla="*/ 1768296 w 3523807"/>
              <a:gd name="connsiteY31" fmla="*/ 374035 h 2278143"/>
              <a:gd name="connsiteX32" fmla="*/ 1609270 w 3523807"/>
              <a:gd name="connsiteY32" fmla="*/ 175252 h 2278143"/>
              <a:gd name="connsiteX33" fmla="*/ 1315072 w 3523807"/>
              <a:gd name="connsiteY33" fmla="*/ 135496 h 2278143"/>
              <a:gd name="connsiteX34" fmla="*/ 1012922 w 3523807"/>
              <a:gd name="connsiteY34" fmla="*/ 103690 h 2278143"/>
              <a:gd name="connsiteX35" fmla="*/ 877750 w 3523807"/>
              <a:gd name="connsiteY35" fmla="*/ 40080 h 2278143"/>
              <a:gd name="connsiteX36" fmla="*/ 623308 w 3523807"/>
              <a:gd name="connsiteY36" fmla="*/ 16226 h 2278143"/>
              <a:gd name="connsiteX37" fmla="*/ 138279 w 3523807"/>
              <a:gd name="connsiteY37" fmla="*/ 324 h 2278143"/>
              <a:gd name="connsiteX38" fmla="*/ 90571 w 3523807"/>
              <a:gd name="connsiteY38" fmla="*/ 16226 h 2278143"/>
              <a:gd name="connsiteX39" fmla="*/ 50815 w 3523807"/>
              <a:gd name="connsiteY39" fmla="*/ 119593 h 2278143"/>
              <a:gd name="connsiteX40" fmla="*/ 66717 w 3523807"/>
              <a:gd name="connsiteY40" fmla="*/ 270668 h 2278143"/>
              <a:gd name="connsiteX41" fmla="*/ 34912 w 3523807"/>
              <a:gd name="connsiteY41" fmla="*/ 556915 h 22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23807" h="2278143">
                <a:moveTo>
                  <a:pt x="34912" y="556915"/>
                </a:moveTo>
                <a:cubicBezTo>
                  <a:pt x="129003" y="678835"/>
                  <a:pt x="510665" y="913399"/>
                  <a:pt x="631260" y="1002188"/>
                </a:cubicBezTo>
                <a:cubicBezTo>
                  <a:pt x="751855" y="1090977"/>
                  <a:pt x="733302" y="1056522"/>
                  <a:pt x="758481" y="1089652"/>
                </a:cubicBezTo>
                <a:cubicBezTo>
                  <a:pt x="783660" y="1122782"/>
                  <a:pt x="767758" y="1174466"/>
                  <a:pt x="782335" y="1200970"/>
                </a:cubicBezTo>
                <a:cubicBezTo>
                  <a:pt x="796912" y="1227474"/>
                  <a:pt x="799563" y="1202295"/>
                  <a:pt x="845945" y="1248678"/>
                </a:cubicBezTo>
                <a:cubicBezTo>
                  <a:pt x="892327" y="1295061"/>
                  <a:pt x="979792" y="1442160"/>
                  <a:pt x="1060630" y="1479266"/>
                </a:cubicBezTo>
                <a:cubicBezTo>
                  <a:pt x="1141468" y="1516372"/>
                  <a:pt x="1272665" y="1469990"/>
                  <a:pt x="1330975" y="1471315"/>
                </a:cubicBezTo>
                <a:cubicBezTo>
                  <a:pt x="1389285" y="1472640"/>
                  <a:pt x="1373382" y="1436859"/>
                  <a:pt x="1410488" y="1487217"/>
                </a:cubicBezTo>
                <a:cubicBezTo>
                  <a:pt x="1447594" y="1537575"/>
                  <a:pt x="1507229" y="1679374"/>
                  <a:pt x="1553611" y="1773464"/>
                </a:cubicBezTo>
                <a:cubicBezTo>
                  <a:pt x="1599993" y="1867554"/>
                  <a:pt x="1634449" y="2001402"/>
                  <a:pt x="1688783" y="2051760"/>
                </a:cubicBezTo>
                <a:cubicBezTo>
                  <a:pt x="1743117" y="2102118"/>
                  <a:pt x="1816005" y="2063687"/>
                  <a:pt x="1879615" y="2075614"/>
                </a:cubicBezTo>
                <a:cubicBezTo>
                  <a:pt x="1943225" y="2087541"/>
                  <a:pt x="2008161" y="2094167"/>
                  <a:pt x="2070446" y="2123322"/>
                </a:cubicBezTo>
                <a:cubicBezTo>
                  <a:pt x="2132731" y="2152477"/>
                  <a:pt x="2200317" y="2225364"/>
                  <a:pt x="2253326" y="2250543"/>
                </a:cubicBezTo>
                <a:cubicBezTo>
                  <a:pt x="2306335" y="2275722"/>
                  <a:pt x="2356693" y="2283674"/>
                  <a:pt x="2388498" y="2274397"/>
                </a:cubicBezTo>
                <a:cubicBezTo>
                  <a:pt x="2420303" y="2265121"/>
                  <a:pt x="2466686" y="2253194"/>
                  <a:pt x="2444157" y="2194884"/>
                </a:cubicBezTo>
                <a:cubicBezTo>
                  <a:pt x="2421628" y="2136574"/>
                  <a:pt x="2320912" y="2006703"/>
                  <a:pt x="2253326" y="1924539"/>
                </a:cubicBezTo>
                <a:cubicBezTo>
                  <a:pt x="2185740" y="1842376"/>
                  <a:pt x="2051893" y="1757562"/>
                  <a:pt x="2038641" y="1701903"/>
                </a:cubicBezTo>
                <a:cubicBezTo>
                  <a:pt x="2025389" y="1646244"/>
                  <a:pt x="2118154" y="1581308"/>
                  <a:pt x="2173813" y="1590584"/>
                </a:cubicBezTo>
                <a:cubicBezTo>
                  <a:pt x="2229472" y="1599861"/>
                  <a:pt x="2270553" y="1696602"/>
                  <a:pt x="2372595" y="1757562"/>
                </a:cubicBezTo>
                <a:cubicBezTo>
                  <a:pt x="2474637" y="1818522"/>
                  <a:pt x="2674745" y="1920563"/>
                  <a:pt x="2786063" y="1956344"/>
                </a:cubicBezTo>
                <a:cubicBezTo>
                  <a:pt x="2897381" y="1992125"/>
                  <a:pt x="2963642" y="1969597"/>
                  <a:pt x="3040505" y="1972247"/>
                </a:cubicBezTo>
                <a:cubicBezTo>
                  <a:pt x="3117368" y="1974898"/>
                  <a:pt x="3169051" y="1996101"/>
                  <a:pt x="3247239" y="1972247"/>
                </a:cubicBezTo>
                <a:cubicBezTo>
                  <a:pt x="3325427" y="1948393"/>
                  <a:pt x="3469876" y="1913938"/>
                  <a:pt x="3509632" y="1829124"/>
                </a:cubicBezTo>
                <a:cubicBezTo>
                  <a:pt x="3549388" y="1744310"/>
                  <a:pt x="3493729" y="1564081"/>
                  <a:pt x="3485778" y="1463364"/>
                </a:cubicBezTo>
                <a:cubicBezTo>
                  <a:pt x="3477827" y="1362647"/>
                  <a:pt x="3491079" y="1338793"/>
                  <a:pt x="3461924" y="1224824"/>
                </a:cubicBezTo>
                <a:cubicBezTo>
                  <a:pt x="3432769" y="1110855"/>
                  <a:pt x="3387712" y="890869"/>
                  <a:pt x="3310849" y="779551"/>
                </a:cubicBezTo>
                <a:cubicBezTo>
                  <a:pt x="3233986" y="668233"/>
                  <a:pt x="3082912" y="621851"/>
                  <a:pt x="3000748" y="556915"/>
                </a:cubicBezTo>
                <a:cubicBezTo>
                  <a:pt x="2918585" y="491979"/>
                  <a:pt x="2897381" y="388612"/>
                  <a:pt x="2817868" y="389937"/>
                </a:cubicBezTo>
                <a:cubicBezTo>
                  <a:pt x="2738355" y="391262"/>
                  <a:pt x="2603183" y="535711"/>
                  <a:pt x="2523670" y="564866"/>
                </a:cubicBezTo>
                <a:cubicBezTo>
                  <a:pt x="2444157" y="594021"/>
                  <a:pt x="2415002" y="592695"/>
                  <a:pt x="2340790" y="564866"/>
                </a:cubicBezTo>
                <a:cubicBezTo>
                  <a:pt x="2266578" y="537037"/>
                  <a:pt x="2173813" y="429694"/>
                  <a:pt x="2078397" y="397889"/>
                </a:cubicBezTo>
                <a:cubicBezTo>
                  <a:pt x="1982981" y="366084"/>
                  <a:pt x="1846484" y="411141"/>
                  <a:pt x="1768296" y="374035"/>
                </a:cubicBezTo>
                <a:cubicBezTo>
                  <a:pt x="1690108" y="336929"/>
                  <a:pt x="1684807" y="215009"/>
                  <a:pt x="1609270" y="175252"/>
                </a:cubicBezTo>
                <a:cubicBezTo>
                  <a:pt x="1533733" y="135495"/>
                  <a:pt x="1414463" y="147423"/>
                  <a:pt x="1315072" y="135496"/>
                </a:cubicBezTo>
                <a:cubicBezTo>
                  <a:pt x="1215681" y="123569"/>
                  <a:pt x="1085809" y="119593"/>
                  <a:pt x="1012922" y="103690"/>
                </a:cubicBezTo>
                <a:cubicBezTo>
                  <a:pt x="940035" y="87787"/>
                  <a:pt x="942686" y="54657"/>
                  <a:pt x="877750" y="40080"/>
                </a:cubicBezTo>
                <a:cubicBezTo>
                  <a:pt x="812814" y="25503"/>
                  <a:pt x="746553" y="22852"/>
                  <a:pt x="623308" y="16226"/>
                </a:cubicBezTo>
                <a:cubicBezTo>
                  <a:pt x="500063" y="9600"/>
                  <a:pt x="227068" y="324"/>
                  <a:pt x="138279" y="324"/>
                </a:cubicBezTo>
                <a:cubicBezTo>
                  <a:pt x="49490" y="324"/>
                  <a:pt x="105148" y="-3652"/>
                  <a:pt x="90571" y="16226"/>
                </a:cubicBezTo>
                <a:cubicBezTo>
                  <a:pt x="75994" y="36104"/>
                  <a:pt x="54791" y="77186"/>
                  <a:pt x="50815" y="119593"/>
                </a:cubicBezTo>
                <a:cubicBezTo>
                  <a:pt x="46839" y="162000"/>
                  <a:pt x="66717" y="192480"/>
                  <a:pt x="66717" y="270668"/>
                </a:cubicBezTo>
                <a:cubicBezTo>
                  <a:pt x="66717" y="348856"/>
                  <a:pt x="-59179" y="434995"/>
                  <a:pt x="34912" y="556915"/>
                </a:cubicBezTo>
                <a:close/>
              </a:path>
            </a:pathLst>
          </a:custGeom>
          <a:solidFill>
            <a:srgbClr val="7575D1">
              <a:alpha val="14118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510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334963" y="500063"/>
            <a:ext cx="857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2600" b="1" dirty="0" smtClean="0">
                <a:solidFill>
                  <a:srgbClr val="3A6F8A"/>
                </a:solidFill>
              </a:rPr>
              <a:t>Next steps … (in Germany)</a:t>
            </a:r>
            <a:endParaRPr lang="en-US" altLang="de-DE" sz="2600" b="1" dirty="0">
              <a:solidFill>
                <a:srgbClr val="3A6F8A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7484" y="1526207"/>
            <a:ext cx="7920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Bundesamt für kerntechnische Entsorgungssicherheit (</a:t>
            </a:r>
            <a:r>
              <a:rPr lang="de-DE" dirty="0" err="1" smtClean="0"/>
              <a:t>BfE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 (… reguliert das Standortauswahlverfahren)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Bundesgesellschaft für Endlagerung mbH (BGE)</a:t>
            </a:r>
          </a:p>
          <a:p>
            <a:r>
              <a:rPr lang="de-DE" dirty="0" smtClean="0"/>
              <a:t>(… als „</a:t>
            </a:r>
            <a:r>
              <a:rPr lang="de-DE" dirty="0" err="1" smtClean="0"/>
              <a:t>implementor</a:t>
            </a:r>
            <a:r>
              <a:rPr lang="de-DE" dirty="0" smtClean="0"/>
              <a:t>“, </a:t>
            </a:r>
            <a:r>
              <a:rPr lang="de-DE" dirty="0" err="1" smtClean="0"/>
              <a:t>Vorhabensträger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Die „Endlagerkommission“ hat </a:t>
            </a:r>
            <a:r>
              <a:rPr lang="de-DE" dirty="0"/>
              <a:t>elf Kriterien festgelegt, die vor allem die geologischen Voraussetzungen, wie Stabilität und Wasserundurchlässigkeit, sowie das Verfahren für die Öffentlichkeitsbeteiligung bestimmen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Vergleich verschiedener Endlagerstandorte (abgestuftes Verfahren).</a:t>
            </a:r>
          </a:p>
          <a:p>
            <a:endParaRPr lang="de-DE" dirty="0"/>
          </a:p>
          <a:p>
            <a:r>
              <a:rPr lang="de-DE" dirty="0" smtClean="0"/>
              <a:t>Begleitende Sicherheitsanalysen unter Berücksichtigung des Endlagerkonzeptes.</a:t>
            </a:r>
          </a:p>
        </p:txBody>
      </p:sp>
      <p:pic>
        <p:nvPicPr>
          <p:cNvPr id="13314" name="Picture 2" descr="BfE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17593"/>
            <a:ext cx="1628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922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9" b="177"/>
          <a:stretch>
            <a:fillRect/>
          </a:stretch>
        </p:blipFill>
        <p:spPr bwMode="auto">
          <a:xfrm>
            <a:off x="2123728" y="1988840"/>
            <a:ext cx="4370698" cy="159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61558" y="4365104"/>
            <a:ext cx="8136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DBE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TECHNOLOGY GmbH, 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orschungszentrum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Jülich GmbH,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Anlagen- und Reaktorsicherheit (GRS) mbH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Helmholtz-Zentrum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Dresden-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Rossendorf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(HZDR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Institut für Gebirgsmechanik GmbH,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Institut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Sicherheitstechnologie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ISTec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GmbH,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Karlsruher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Institut für Technologie (KIT),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Öko-Institut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 e.V.,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Institut für Bergbau und Spezialtiefbau der Technischen Universität Bergakademie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Freiberg, Institut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Endlagerforschung der Technischen Universität Clausthal.</a:t>
            </a:r>
          </a:p>
        </p:txBody>
      </p:sp>
    </p:spTree>
    <p:extLst>
      <p:ext uri="{BB962C8B-B14F-4D97-AF65-F5344CB8AC3E}">
        <p14:creationId xmlns:p14="http://schemas.microsoft.com/office/powerpoint/2010/main" val="28531144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2"/>
          <p:cNvSpPr txBox="1">
            <a:spLocks noChangeArrowheads="1"/>
          </p:cNvSpPr>
          <p:nvPr/>
        </p:nvSpPr>
        <p:spPr bwMode="auto">
          <a:xfrm>
            <a:off x="252000" y="216000"/>
            <a:ext cx="6060313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6800" rIns="0" bIns="4680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rgbClr val="3A6F8A"/>
                </a:solidFill>
              </a:rPr>
              <a:t>Decommissioning  &amp; waste management</a:t>
            </a:r>
            <a:endParaRPr lang="en-GB" sz="2400" b="1" dirty="0">
              <a:solidFill>
                <a:srgbClr val="3A6F8A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8424936" cy="57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Technologies for decommissioning and dismantling of nuclear facilities and the safe management of associated waste streams developed during recent decades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Current R&amp;D focussing especially on optimisation regarding, e.g. radiation exposure of personal, economic aspects, clearance, etc.</a:t>
            </a:r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However, some special (“problematic”) waste streams arising during decommissioning have not been in the focus of R&amp;D activities in the past, i.e.</a:t>
            </a:r>
          </a:p>
          <a:p>
            <a:pPr marL="630000" lvl="1" indent="-270000" eaLnBrk="1" hangingPunct="1">
              <a:spcBef>
                <a:spcPts val="6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safe, efficient, and cost effective processing methods not readily available</a:t>
            </a:r>
          </a:p>
          <a:p>
            <a:pPr marL="630000" lvl="1" indent="-270000" eaLnBrk="1" hangingPunct="1">
              <a:spcBef>
                <a:spcPts val="6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technologies for the treatment of the waste types not yet established for routine waste management, and/or</a:t>
            </a:r>
          </a:p>
          <a:p>
            <a:pPr marL="630000" lvl="1" indent="-270000" eaLnBrk="1" hangingPunct="1">
              <a:spcBef>
                <a:spcPts val="6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waste-type failed to meet criteria for acceptance for available processing technologies or waste acceptance criteria for disposal</a:t>
            </a:r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GB" sz="1600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GB" sz="1600" dirty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sz="1600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</p:txBody>
      </p:sp>
      <p:pic>
        <p:nvPicPr>
          <p:cNvPr id="4" name="Picture 12" descr="https://quabu.files.wordpress.com/2011/08/rucc88ckbau-ak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44208" y="4638886"/>
            <a:ext cx="2787401" cy="18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decon.com/wp-content/uploads/2015/01/A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07904" y="4679866"/>
            <a:ext cx="1754192" cy="18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nsi.ch/de/wp-content/uploads/sites/2/2011/08/diorit_rueckb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7" y="4661268"/>
            <a:ext cx="2400000" cy="18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070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2"/>
          <p:cNvSpPr txBox="1">
            <a:spLocks noChangeArrowheads="1"/>
          </p:cNvSpPr>
          <p:nvPr/>
        </p:nvSpPr>
        <p:spPr bwMode="auto">
          <a:xfrm>
            <a:off x="252000" y="216000"/>
            <a:ext cx="40629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6800" rIns="0" bIns="4680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rgbClr val="3A6F8A"/>
                </a:solidFill>
              </a:rPr>
              <a:t>Problematic waste streams</a:t>
            </a:r>
            <a:endParaRPr lang="en-GB" sz="2400" b="1" dirty="0">
              <a:solidFill>
                <a:srgbClr val="3A6F8A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4896544" cy="4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irradiated graphite (</a:t>
            </a:r>
            <a:r>
              <a:rPr lang="en-GB" dirty="0" err="1" smtClean="0"/>
              <a:t>i</a:t>
            </a:r>
            <a:r>
              <a:rPr lang="en-GB" dirty="0" smtClean="0"/>
              <a:t>-graphite)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spent ion-exchange resins (SIER)</a:t>
            </a:r>
            <a:endParaRPr lang="en-GB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radioactive toxic metals, e.g.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mercury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cadmium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beryllium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contaminated NAPL and decontamination fluids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asbestos &amp; PCB containing wastes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mixed waste containing </a:t>
            </a:r>
            <a:r>
              <a:rPr lang="en-GB" dirty="0" err="1" smtClean="0"/>
              <a:t>chemotoxic</a:t>
            </a:r>
            <a:r>
              <a:rPr lang="en-GB" dirty="0" smtClean="0"/>
              <a:t> and/or hazardous constituents</a:t>
            </a:r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(legacy wastes)</a:t>
            </a:r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sz="1600" dirty="0"/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GB" dirty="0" smtClean="0"/>
              <a:t>often comparatively small waste streams</a:t>
            </a:r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817263"/>
            <a:ext cx="1872000" cy="28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789040"/>
            <a:ext cx="1872000" cy="26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474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2000" y="273166"/>
            <a:ext cx="615585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de-DE" sz="24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Materials </a:t>
            </a:r>
            <a:r>
              <a:rPr lang="de-DE" sz="24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de-DE" sz="24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4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waste</a:t>
            </a:r>
            <a:r>
              <a:rPr lang="de-DE" sz="2400" b="1" dirty="0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005B82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de-DE" sz="2400" b="1" dirty="0">
              <a:solidFill>
                <a:srgbClr val="005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1846995" y="6188464"/>
            <a:ext cx="5800213" cy="432000"/>
            <a:chOff x="1846995" y="6188464"/>
            <a:chExt cx="5800213" cy="432000"/>
          </a:xfrm>
        </p:grpSpPr>
        <p:sp>
          <p:nvSpPr>
            <p:cNvPr id="60" name="Freihandform 59"/>
            <p:cNvSpPr/>
            <p:nvPr/>
          </p:nvSpPr>
          <p:spPr>
            <a:xfrm>
              <a:off x="1846995" y="6188464"/>
              <a:ext cx="1548000" cy="432000"/>
            </a:xfrm>
            <a:custGeom>
              <a:avLst/>
              <a:gdLst>
                <a:gd name="connsiteX0" fmla="*/ 0 w 1594195"/>
                <a:gd name="connsiteY0" fmla="*/ 0 h 637678"/>
                <a:gd name="connsiteX1" fmla="*/ 1275356 w 1594195"/>
                <a:gd name="connsiteY1" fmla="*/ 0 h 637678"/>
                <a:gd name="connsiteX2" fmla="*/ 1594195 w 1594195"/>
                <a:gd name="connsiteY2" fmla="*/ 318839 h 637678"/>
                <a:gd name="connsiteX3" fmla="*/ 1275356 w 1594195"/>
                <a:gd name="connsiteY3" fmla="*/ 637678 h 637678"/>
                <a:gd name="connsiteX4" fmla="*/ 0 w 1594195"/>
                <a:gd name="connsiteY4" fmla="*/ 637678 h 637678"/>
                <a:gd name="connsiteX5" fmla="*/ 318839 w 1594195"/>
                <a:gd name="connsiteY5" fmla="*/ 318839 h 637678"/>
                <a:gd name="connsiteX6" fmla="*/ 0 w 1594195"/>
                <a:gd name="connsiteY6" fmla="*/ 0 h 6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195" h="637678">
                  <a:moveTo>
                    <a:pt x="0" y="0"/>
                  </a:moveTo>
                  <a:lnTo>
                    <a:pt x="1275356" y="0"/>
                  </a:lnTo>
                  <a:lnTo>
                    <a:pt x="1594195" y="318839"/>
                  </a:lnTo>
                  <a:lnTo>
                    <a:pt x="1275356" y="637678"/>
                  </a:lnTo>
                  <a:lnTo>
                    <a:pt x="0" y="637678"/>
                  </a:lnTo>
                  <a:lnTo>
                    <a:pt x="318839" y="318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00" tIns="20003" rIns="144000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 err="1" smtClean="0"/>
                <a:t>molecular</a:t>
              </a:r>
              <a:r>
                <a:rPr lang="de-DE" sz="1500" kern="1200" dirty="0" smtClean="0"/>
                <a:t> </a:t>
              </a:r>
              <a:r>
                <a:rPr lang="de-DE" sz="1500" kern="1200" dirty="0" err="1" smtClean="0"/>
                <a:t>scale</a:t>
              </a:r>
              <a:endParaRPr lang="de-DE" sz="1500" kern="1200" dirty="0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275062" y="6188464"/>
              <a:ext cx="1548000" cy="432000"/>
            </a:xfrm>
            <a:custGeom>
              <a:avLst/>
              <a:gdLst>
                <a:gd name="connsiteX0" fmla="*/ 0 w 1594195"/>
                <a:gd name="connsiteY0" fmla="*/ 0 h 637678"/>
                <a:gd name="connsiteX1" fmla="*/ 1275356 w 1594195"/>
                <a:gd name="connsiteY1" fmla="*/ 0 h 637678"/>
                <a:gd name="connsiteX2" fmla="*/ 1594195 w 1594195"/>
                <a:gd name="connsiteY2" fmla="*/ 318839 h 637678"/>
                <a:gd name="connsiteX3" fmla="*/ 1275356 w 1594195"/>
                <a:gd name="connsiteY3" fmla="*/ 637678 h 637678"/>
                <a:gd name="connsiteX4" fmla="*/ 0 w 1594195"/>
                <a:gd name="connsiteY4" fmla="*/ 637678 h 637678"/>
                <a:gd name="connsiteX5" fmla="*/ 318839 w 1594195"/>
                <a:gd name="connsiteY5" fmla="*/ 318839 h 637678"/>
                <a:gd name="connsiteX6" fmla="*/ 0 w 1594195"/>
                <a:gd name="connsiteY6" fmla="*/ 0 h 6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195" h="637678">
                  <a:moveTo>
                    <a:pt x="0" y="0"/>
                  </a:moveTo>
                  <a:lnTo>
                    <a:pt x="1275356" y="0"/>
                  </a:lnTo>
                  <a:lnTo>
                    <a:pt x="1594195" y="318839"/>
                  </a:lnTo>
                  <a:lnTo>
                    <a:pt x="1275356" y="637678"/>
                  </a:lnTo>
                  <a:lnTo>
                    <a:pt x="0" y="637678"/>
                  </a:lnTo>
                  <a:lnTo>
                    <a:pt x="318839" y="318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00" tIns="20003" rIns="144000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 err="1" smtClean="0"/>
                <a:t>nanoscale</a:t>
              </a:r>
              <a:endParaRPr lang="de-DE" sz="1500" kern="1200" dirty="0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674028" y="6188464"/>
              <a:ext cx="1548192" cy="432000"/>
            </a:xfrm>
            <a:custGeom>
              <a:avLst/>
              <a:gdLst>
                <a:gd name="connsiteX0" fmla="*/ 0 w 1594195"/>
                <a:gd name="connsiteY0" fmla="*/ 0 h 637678"/>
                <a:gd name="connsiteX1" fmla="*/ 1275356 w 1594195"/>
                <a:gd name="connsiteY1" fmla="*/ 0 h 637678"/>
                <a:gd name="connsiteX2" fmla="*/ 1594195 w 1594195"/>
                <a:gd name="connsiteY2" fmla="*/ 318839 h 637678"/>
                <a:gd name="connsiteX3" fmla="*/ 1275356 w 1594195"/>
                <a:gd name="connsiteY3" fmla="*/ 637678 h 637678"/>
                <a:gd name="connsiteX4" fmla="*/ 0 w 1594195"/>
                <a:gd name="connsiteY4" fmla="*/ 637678 h 637678"/>
                <a:gd name="connsiteX5" fmla="*/ 318839 w 1594195"/>
                <a:gd name="connsiteY5" fmla="*/ 318839 h 637678"/>
                <a:gd name="connsiteX6" fmla="*/ 0 w 1594195"/>
                <a:gd name="connsiteY6" fmla="*/ 0 h 6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195" h="637678">
                  <a:moveTo>
                    <a:pt x="0" y="0"/>
                  </a:moveTo>
                  <a:lnTo>
                    <a:pt x="1275356" y="0"/>
                  </a:lnTo>
                  <a:lnTo>
                    <a:pt x="1594195" y="318839"/>
                  </a:lnTo>
                  <a:lnTo>
                    <a:pt x="1275356" y="637678"/>
                  </a:lnTo>
                  <a:lnTo>
                    <a:pt x="0" y="637678"/>
                  </a:lnTo>
                  <a:lnTo>
                    <a:pt x="318839" y="318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00" tIns="20003" rIns="144000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 err="1" smtClean="0"/>
                <a:t>microscale</a:t>
              </a:r>
              <a:endParaRPr lang="de-DE" sz="1500" kern="1200" dirty="0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6099208" y="6188464"/>
              <a:ext cx="1548000" cy="432000"/>
            </a:xfrm>
            <a:custGeom>
              <a:avLst/>
              <a:gdLst>
                <a:gd name="connsiteX0" fmla="*/ 0 w 1594195"/>
                <a:gd name="connsiteY0" fmla="*/ 0 h 637678"/>
                <a:gd name="connsiteX1" fmla="*/ 1275356 w 1594195"/>
                <a:gd name="connsiteY1" fmla="*/ 0 h 637678"/>
                <a:gd name="connsiteX2" fmla="*/ 1594195 w 1594195"/>
                <a:gd name="connsiteY2" fmla="*/ 318839 h 637678"/>
                <a:gd name="connsiteX3" fmla="*/ 1275356 w 1594195"/>
                <a:gd name="connsiteY3" fmla="*/ 637678 h 637678"/>
                <a:gd name="connsiteX4" fmla="*/ 0 w 1594195"/>
                <a:gd name="connsiteY4" fmla="*/ 637678 h 637678"/>
                <a:gd name="connsiteX5" fmla="*/ 318839 w 1594195"/>
                <a:gd name="connsiteY5" fmla="*/ 318839 h 637678"/>
                <a:gd name="connsiteX6" fmla="*/ 0 w 1594195"/>
                <a:gd name="connsiteY6" fmla="*/ 0 h 6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195" h="637678">
                  <a:moveTo>
                    <a:pt x="0" y="0"/>
                  </a:moveTo>
                  <a:lnTo>
                    <a:pt x="1275356" y="0"/>
                  </a:lnTo>
                  <a:lnTo>
                    <a:pt x="1594195" y="318839"/>
                  </a:lnTo>
                  <a:lnTo>
                    <a:pt x="1275356" y="637678"/>
                  </a:lnTo>
                  <a:lnTo>
                    <a:pt x="0" y="637678"/>
                  </a:lnTo>
                  <a:lnTo>
                    <a:pt x="318839" y="318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00" tIns="20003" rIns="144000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 err="1" smtClean="0"/>
                <a:t>macroscale</a:t>
              </a:r>
              <a:endParaRPr lang="de-DE" sz="1500" kern="1200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57" y="960263"/>
            <a:ext cx="5612037" cy="51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3721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314400" y="5472000"/>
            <a:ext cx="8568951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Variety of different types </a:t>
            </a:r>
            <a:r>
              <a:rPr lang="en-US" sz="2000" dirty="0">
                <a:solidFill>
                  <a:schemeClr val="bg1"/>
                </a:solidFill>
                <a:ea typeface="ヒラギノ角ゴ Pro W3" charset="-128"/>
              </a:rPr>
              <a:t>of reactor graphite </a:t>
            </a: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with individual</a:t>
            </a:r>
            <a:b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structure, composition and history</a:t>
            </a:r>
            <a:endParaRPr lang="de-DE" sz="2000" dirty="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52000" y="216000"/>
            <a:ext cx="82296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Irradiated reactor </a:t>
            </a:r>
            <a:r>
              <a:rPr lang="en-US" sz="2400" kern="0" dirty="0" smtClean="0"/>
              <a:t>graphite (</a:t>
            </a:r>
            <a:r>
              <a:rPr lang="en-US" sz="2400" kern="0" dirty="0" err="1" smtClean="0"/>
              <a:t>i</a:t>
            </a:r>
            <a:r>
              <a:rPr lang="en-US" sz="2400" kern="0" dirty="0" smtClean="0"/>
              <a:t>-graphite)</a:t>
            </a:r>
            <a:endParaRPr lang="en-US" sz="2400" kern="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51521" y="1844824"/>
            <a:ext cx="2880320" cy="166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control </a:t>
            </a:r>
            <a:r>
              <a:rPr lang="en-GB" altLang="de-DE" sz="1600" dirty="0"/>
              <a:t>rod channels</a:t>
            </a:r>
          </a:p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coolant </a:t>
            </a:r>
            <a:r>
              <a:rPr lang="en-GB" altLang="de-DE" sz="1600" dirty="0"/>
              <a:t>channels</a:t>
            </a:r>
          </a:p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reflector </a:t>
            </a:r>
            <a:r>
              <a:rPr lang="en-GB" altLang="de-DE" sz="1600" dirty="0"/>
              <a:t>bricks</a:t>
            </a:r>
          </a:p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fuel compacts</a:t>
            </a:r>
            <a:endParaRPr lang="en-GB" alt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360000" y="900000"/>
            <a:ext cx="4390946" cy="369332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altLang="de-DE" dirty="0">
                <a:solidFill>
                  <a:schemeClr val="bg1"/>
                </a:solidFill>
              </a:rPr>
              <a:t>Primarily graphite is used as a moderator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60000" y="1440000"/>
            <a:ext cx="4390946" cy="369332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altLang="de-DE" dirty="0" smtClean="0">
                <a:solidFill>
                  <a:schemeClr val="bg1"/>
                </a:solidFill>
              </a:rPr>
              <a:t>… but also </a:t>
            </a:r>
            <a:r>
              <a:rPr lang="en-GB" altLang="de-DE" dirty="0">
                <a:solidFill>
                  <a:schemeClr val="bg1"/>
                </a:solidFill>
              </a:rPr>
              <a:t>as a structural </a:t>
            </a:r>
            <a:r>
              <a:rPr lang="en-GB" altLang="de-DE" dirty="0" smtClean="0">
                <a:solidFill>
                  <a:schemeClr val="bg1"/>
                </a:solidFill>
              </a:rPr>
              <a:t>component</a:t>
            </a:r>
            <a:endParaRPr lang="en-GB" altLang="de-DE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3" y="2132856"/>
            <a:ext cx="1665830" cy="1584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5852144" y="982205"/>
            <a:ext cx="3031207" cy="4526417"/>
            <a:chOff x="5711891" y="836712"/>
            <a:chExt cx="3259468" cy="4886457"/>
          </a:xfrm>
        </p:grpSpPr>
        <p:pic>
          <p:nvPicPr>
            <p:cNvPr id="11" name="Grafik 10" descr="Bild1.jp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>
            <a:xfrm>
              <a:off x="5711891" y="836712"/>
              <a:ext cx="2820549" cy="4886457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524328" y="3615746"/>
              <a:ext cx="1447031" cy="55399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500" b="1"/>
              </a:lvl1pPr>
            </a:lstStyle>
            <a:p>
              <a:r>
                <a:rPr lang="en-US" dirty="0"/>
                <a:t>Graphite segments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524328" y="1109185"/>
              <a:ext cx="1132253" cy="55399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500" b="1"/>
              </a:lvl1pPr>
            </a:lstStyle>
            <a:p>
              <a:r>
                <a:rPr lang="de-DE" dirty="0" err="1"/>
                <a:t>Carbon</a:t>
              </a:r>
              <a:r>
                <a:rPr lang="de-DE" dirty="0"/>
                <a:t> </a:t>
              </a:r>
              <a:r>
                <a:rPr lang="de-DE" dirty="0" err="1"/>
                <a:t>bricks</a:t>
              </a: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666395" y="4725991"/>
              <a:ext cx="1132253" cy="55399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500" b="1"/>
              </a:lvl1pPr>
            </a:lstStyle>
            <a:p>
              <a:r>
                <a:rPr lang="de-DE" dirty="0" err="1"/>
                <a:t>Carbon</a:t>
              </a:r>
              <a:r>
                <a:rPr lang="de-DE" dirty="0"/>
                <a:t> </a:t>
              </a:r>
              <a:r>
                <a:rPr lang="de-DE" dirty="0" err="1"/>
                <a:t>bricks</a:t>
              </a:r>
              <a:endParaRPr lang="de-DE" dirty="0"/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94" y="3861048"/>
            <a:ext cx="1670119" cy="151200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60000" y="3452807"/>
            <a:ext cx="3274751" cy="1200329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altLang="de-DE" dirty="0" err="1" smtClean="0">
                <a:solidFill>
                  <a:schemeClr val="bg1"/>
                </a:solidFill>
              </a:rPr>
              <a:t>i</a:t>
            </a:r>
            <a:r>
              <a:rPr lang="en-GB" altLang="de-DE" dirty="0" smtClean="0">
                <a:solidFill>
                  <a:schemeClr val="bg1"/>
                </a:solidFill>
              </a:rPr>
              <a:t>-graphite </a:t>
            </a:r>
            <a:r>
              <a:rPr lang="en-GB" altLang="de-DE" dirty="0" err="1" smtClean="0">
                <a:solidFill>
                  <a:schemeClr val="bg1"/>
                </a:solidFill>
              </a:rPr>
              <a:t>arisings</a:t>
            </a:r>
            <a:r>
              <a:rPr lang="en-GB" altLang="de-DE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dirty="0" smtClean="0">
                <a:solidFill>
                  <a:schemeClr val="bg1"/>
                </a:solidFill>
              </a:rPr>
              <a:t>Germany: </a:t>
            </a:r>
            <a:r>
              <a:rPr lang="en-GB" altLang="de-DE" dirty="0">
                <a:solidFill>
                  <a:schemeClr val="bg1"/>
                </a:solidFill>
                <a:sym typeface="Symbol"/>
              </a:rPr>
              <a:t> 1000 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chemeClr val="bg1"/>
                </a:solidFill>
              </a:rPr>
              <a:t>Worldwide: &gt; 250,000 Mg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2043337" y="2639211"/>
            <a:ext cx="4689396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b="0" dirty="0" smtClean="0"/>
              <a:t>Individual impurity inventories result in unique inventory and distribution of APs </a:t>
            </a:r>
            <a:endParaRPr lang="en-US" sz="1600" b="0" dirty="0"/>
          </a:p>
        </p:txBody>
      </p:sp>
      <p:sp>
        <p:nvSpPr>
          <p:cNvPr id="20" name="Textfeld 19"/>
          <p:cNvSpPr txBox="1"/>
          <p:nvPr/>
        </p:nvSpPr>
        <p:spPr>
          <a:xfrm>
            <a:off x="2043337" y="1862034"/>
            <a:ext cx="4689396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b="0" dirty="0" smtClean="0"/>
              <a:t>Complex structure of reactor graphite depending on the fabrication technology</a:t>
            </a:r>
            <a:endParaRPr lang="en-US" sz="1600" b="0" dirty="0"/>
          </a:p>
        </p:txBody>
      </p:sp>
      <p:sp>
        <p:nvSpPr>
          <p:cNvPr id="22" name="Textfeld 21"/>
          <p:cNvSpPr txBox="1"/>
          <p:nvPr/>
        </p:nvSpPr>
        <p:spPr>
          <a:xfrm>
            <a:off x="2043337" y="3476752"/>
            <a:ext cx="4689396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b="0" dirty="0" smtClean="0"/>
              <a:t>Unique radiation-induced structure and surface properties / </a:t>
            </a:r>
            <a:r>
              <a:rPr lang="en-US" sz="1600" b="0" dirty="0" err="1" smtClean="0"/>
              <a:t>reactivities</a:t>
            </a:r>
            <a:endParaRPr lang="en-US" sz="1600" b="0" dirty="0"/>
          </a:p>
        </p:txBody>
      </p:sp>
      <p:sp>
        <p:nvSpPr>
          <p:cNvPr id="23" name="Textfeld 22"/>
          <p:cNvSpPr txBox="1"/>
          <p:nvPr/>
        </p:nvSpPr>
        <p:spPr>
          <a:xfrm>
            <a:off x="2043336" y="4514981"/>
            <a:ext cx="4672035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b="0" dirty="0" smtClean="0"/>
              <a:t>Unique RN release behavior in every irradiated graphite type affected by storage conditions</a:t>
            </a:r>
            <a:endParaRPr lang="en-US" sz="1600" b="0" dirty="0"/>
          </a:p>
        </p:txBody>
      </p:sp>
      <p:sp>
        <p:nvSpPr>
          <p:cNvPr id="25" name="Pfeil nach unten 24"/>
          <p:cNvSpPr/>
          <p:nvPr/>
        </p:nvSpPr>
        <p:spPr>
          <a:xfrm>
            <a:off x="4054557" y="4132385"/>
            <a:ext cx="666955" cy="304727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52000" y="216000"/>
            <a:ext cx="700029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A6F8A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Irradiated reactor </a:t>
            </a:r>
            <a:r>
              <a:rPr lang="en-US" sz="2400" kern="0" dirty="0" smtClean="0"/>
              <a:t>graphite: issues</a:t>
            </a:r>
            <a:endParaRPr lang="en-US" sz="2400" kern="0" dirty="0"/>
          </a:p>
        </p:txBody>
      </p:sp>
      <p:sp>
        <p:nvSpPr>
          <p:cNvPr id="28" name="Rechteck 27"/>
          <p:cNvSpPr/>
          <p:nvPr/>
        </p:nvSpPr>
        <p:spPr>
          <a:xfrm>
            <a:off x="447141" y="5472000"/>
            <a:ext cx="8208912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No standardized </a:t>
            </a:r>
            <a:r>
              <a:rPr lang="en-US" sz="2000" dirty="0">
                <a:solidFill>
                  <a:schemeClr val="bg1"/>
                </a:solidFill>
                <a:ea typeface="ヒラギノ角ゴ Pro W3" charset="-128"/>
              </a:rPr>
              <a:t>technical </a:t>
            </a: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solutions </a:t>
            </a:r>
            <a:r>
              <a:rPr lang="en-US" sz="2000" dirty="0">
                <a:solidFill>
                  <a:schemeClr val="bg1"/>
                </a:solidFill>
                <a:ea typeface="ヒラギノ角ゴ Pro W3" charset="-128"/>
              </a:rPr>
              <a:t>for </a:t>
            </a: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the safe management </a:t>
            </a:r>
            <a:b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of irradiated </a:t>
            </a:r>
            <a:r>
              <a:rPr lang="en-US" sz="2000" dirty="0">
                <a:solidFill>
                  <a:schemeClr val="bg1"/>
                </a:solidFill>
                <a:ea typeface="ヒラギノ角ゴ Pro W3" charset="-128"/>
              </a:rPr>
              <a:t>graphite </a:t>
            </a:r>
            <a:r>
              <a:rPr lang="en-US" sz="2000" dirty="0" smtClean="0">
                <a:solidFill>
                  <a:schemeClr val="bg1"/>
                </a:solidFill>
                <a:ea typeface="ヒラギノ角ゴ Pro W3" charset="-128"/>
              </a:rPr>
              <a:t>available worldwide</a:t>
            </a:r>
            <a:endParaRPr lang="de-DE" sz="2000" dirty="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32000" y="1093334"/>
            <a:ext cx="4119597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b="0" dirty="0" smtClean="0"/>
              <a:t>long-lived </a:t>
            </a:r>
            <a:r>
              <a:rPr lang="en-US" b="0" dirty="0"/>
              <a:t>activation products (AP</a:t>
            </a:r>
            <a:r>
              <a:rPr lang="en-US" b="0" dirty="0" smtClean="0"/>
              <a:t>):  </a:t>
            </a:r>
            <a:endParaRPr lang="en-US" b="0" dirty="0"/>
          </a:p>
        </p:txBody>
      </p:sp>
      <p:sp>
        <p:nvSpPr>
          <p:cNvPr id="11" name="Textfeld 10"/>
          <p:cNvSpPr txBox="1"/>
          <p:nvPr/>
        </p:nvSpPr>
        <p:spPr>
          <a:xfrm>
            <a:off x="4672933" y="1093334"/>
            <a:ext cx="4119597" cy="36933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de-DE" b="0" dirty="0" err="1" smtClean="0">
                <a:solidFill>
                  <a:schemeClr val="bg1"/>
                </a:solidFill>
              </a:rPr>
              <a:t>impurities</a:t>
            </a:r>
            <a:r>
              <a:rPr lang="de-DE" b="0" dirty="0" smtClean="0">
                <a:solidFill>
                  <a:schemeClr val="bg1"/>
                </a:solidFill>
              </a:rPr>
              <a:t>(</a:t>
            </a:r>
            <a:r>
              <a:rPr lang="de-DE" b="0" dirty="0" err="1" smtClean="0">
                <a:solidFill>
                  <a:schemeClr val="bg1"/>
                </a:solidFill>
              </a:rPr>
              <a:t>n,X</a:t>
            </a:r>
            <a:r>
              <a:rPr lang="de-DE" b="0" dirty="0" smtClean="0">
                <a:solidFill>
                  <a:schemeClr val="bg1"/>
                </a:solidFill>
              </a:rPr>
              <a:t>)APs </a:t>
            </a:r>
            <a:r>
              <a:rPr lang="de-DE" b="0" dirty="0">
                <a:solidFill>
                  <a:schemeClr val="bg1"/>
                </a:solidFill>
              </a:rPr>
              <a:t>(</a:t>
            </a:r>
            <a:r>
              <a:rPr lang="de-DE" b="0" baseline="30000" dirty="0">
                <a:solidFill>
                  <a:schemeClr val="bg1"/>
                </a:solidFill>
              </a:rPr>
              <a:t>14</a:t>
            </a:r>
            <a:r>
              <a:rPr lang="de-DE" b="0" dirty="0">
                <a:solidFill>
                  <a:schemeClr val="bg1"/>
                </a:solidFill>
              </a:rPr>
              <a:t>C, </a:t>
            </a:r>
            <a:r>
              <a:rPr lang="de-DE" b="0" baseline="30000" dirty="0">
                <a:solidFill>
                  <a:schemeClr val="bg1"/>
                </a:solidFill>
              </a:rPr>
              <a:t>3</a:t>
            </a:r>
            <a:r>
              <a:rPr lang="de-DE" b="0" dirty="0">
                <a:solidFill>
                  <a:schemeClr val="bg1"/>
                </a:solidFill>
              </a:rPr>
              <a:t>H, </a:t>
            </a:r>
            <a:r>
              <a:rPr lang="de-DE" b="0" baseline="30000" dirty="0">
                <a:solidFill>
                  <a:schemeClr val="bg1"/>
                </a:solidFill>
              </a:rPr>
              <a:t>36</a:t>
            </a:r>
            <a:r>
              <a:rPr lang="de-DE" b="0" dirty="0">
                <a:solidFill>
                  <a:schemeClr val="bg1"/>
                </a:solidFill>
              </a:rPr>
              <a:t>Cl etc.)</a:t>
            </a:r>
          </a:p>
        </p:txBody>
      </p:sp>
    </p:spTree>
    <p:extLst>
      <p:ext uri="{BB962C8B-B14F-4D97-AF65-F5344CB8AC3E}">
        <p14:creationId xmlns:p14="http://schemas.microsoft.com/office/powerpoint/2010/main" val="1839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2"/>
          <p:cNvSpPr txBox="1">
            <a:spLocks noChangeArrowheads="1"/>
          </p:cNvSpPr>
          <p:nvPr/>
        </p:nvSpPr>
        <p:spPr bwMode="auto">
          <a:xfrm>
            <a:off x="252000" y="216000"/>
            <a:ext cx="561307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rgbClr val="3A6F8A"/>
                </a:solidFill>
              </a:rPr>
              <a:t>Decommissioning of nuclear facilities</a:t>
            </a:r>
            <a:endParaRPr lang="en-GB" sz="2400" b="1" dirty="0">
              <a:solidFill>
                <a:srgbClr val="3A6F8A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5311080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In Germany …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altLang="de-DE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about 300,000 m</a:t>
            </a:r>
            <a:r>
              <a:rPr lang="en-US" altLang="de-DE" sz="1600" baseline="30000" dirty="0" smtClean="0">
                <a:solidFill>
                  <a:srgbClr val="000000"/>
                </a:solidFill>
                <a:ea typeface="ＭＳ Ｐゴシック" pitchFamily="34" charset="-128"/>
              </a:rPr>
              <a:t>3</a:t>
            </a:r>
            <a:r>
              <a:rPr lang="en-US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 LILW up to 2080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repository </a:t>
            </a:r>
            <a:r>
              <a:rPr lang="en-US" altLang="de-DE" sz="1600" dirty="0">
                <a:solidFill>
                  <a:srgbClr val="000000"/>
                </a:solidFill>
                <a:ea typeface="ＭＳ Ｐゴシック" pitchFamily="34" charset="-128"/>
              </a:rPr>
              <a:t>Konrad for low- and intermediate level waste will start operation in the next </a:t>
            </a:r>
            <a:r>
              <a:rPr lang="en-US" altLang="de-DE" sz="1600" dirty="0" smtClean="0">
                <a:solidFill>
                  <a:srgbClr val="000000"/>
                </a:solidFill>
                <a:ea typeface="ＭＳ Ｐゴシック" pitchFamily="34" charset="-128"/>
              </a:rPr>
              <a:t>decade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GB" sz="1600" dirty="0" smtClean="0"/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… and abroad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  <a:ea typeface="ＭＳ Ｐゴシック" pitchFamily="34" charset="-128"/>
              </a:rPr>
              <a:t>EU: about 40 NPP will reach their envisaged life-time at about 2025 and …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  <a:ea typeface="ＭＳ Ｐゴシック" pitchFamily="34" charset="-128"/>
              </a:rPr>
              <a:t>about 300 NPP world-wide by </a:t>
            </a:r>
            <a:r>
              <a:rPr lang="en-GB" sz="1600" dirty="0" smtClean="0">
                <a:solidFill>
                  <a:srgbClr val="000000"/>
                </a:solidFill>
                <a:ea typeface="ＭＳ Ｐゴシック" pitchFamily="34" charset="-128"/>
              </a:rPr>
              <a:t>2030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GB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60000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Moreover: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>
                <a:solidFill>
                  <a:srgbClr val="000000"/>
                </a:solidFill>
                <a:ea typeface="ＭＳ Ｐゴシック" pitchFamily="34" charset="-128"/>
              </a:rPr>
              <a:t>decommissioning/dismantling of research reactors, research installations, reprocessing facilities, …  </a:t>
            </a:r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sz="1600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5562600" y="1196975"/>
            <a:ext cx="3440113" cy="4387850"/>
            <a:chOff x="5562600" y="1196975"/>
            <a:chExt cx="3440113" cy="4387850"/>
          </a:xfrm>
        </p:grpSpPr>
        <p:pic>
          <p:nvPicPr>
            <p:cNvPr id="9" name="Picture 31" descr="Übersichtskarte Kernkraftwerke in Deutschl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196975"/>
              <a:ext cx="3440113" cy="43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pieren 1"/>
            <p:cNvGrpSpPr>
              <a:grpSpLocks/>
            </p:cNvGrpSpPr>
            <p:nvPr/>
          </p:nvGrpSpPr>
          <p:grpSpPr bwMode="auto">
            <a:xfrm>
              <a:off x="7924800" y="3679825"/>
              <a:ext cx="974725" cy="731838"/>
              <a:chOff x="7924800" y="3679825"/>
              <a:chExt cx="974725" cy="731838"/>
            </a:xfrm>
          </p:grpSpPr>
          <p:sp>
            <p:nvSpPr>
              <p:cNvPr id="11" name="Rechteck 1"/>
              <p:cNvSpPr>
                <a:spLocks noChangeArrowheads="1"/>
              </p:cNvSpPr>
              <p:nvPr/>
            </p:nvSpPr>
            <p:spPr bwMode="auto">
              <a:xfrm>
                <a:off x="8072438" y="4049713"/>
                <a:ext cx="493712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indent="12700" eaLnBrk="0" hangingPunct="0">
                  <a:defRPr sz="2400">
                    <a:solidFill>
                      <a:srgbClr val="51515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51515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51515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51515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51515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ts val="2000"/>
                  </a:lnSpc>
                  <a:spcBef>
                    <a:spcPct val="20000"/>
                  </a:spcBef>
                </a:pPr>
                <a:endParaRPr lang="de-DE" altLang="de-DE" sz="90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7943850" y="3679825"/>
                <a:ext cx="384175" cy="12382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800" dirty="0"/>
                  <a:t>Caption: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8072438" y="3843338"/>
                <a:ext cx="744537" cy="4318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ts val="900"/>
                  </a:spcBef>
                  <a:defRPr/>
                </a:pPr>
                <a:r>
                  <a:rPr lang="de-DE" sz="600" dirty="0"/>
                  <a:t>In </a:t>
                </a:r>
                <a:r>
                  <a:rPr lang="de-DE" sz="600" dirty="0" err="1"/>
                  <a:t>operation</a:t>
                </a:r>
                <a:endParaRPr lang="de-DE" sz="600" dirty="0"/>
              </a:p>
              <a:p>
                <a:pPr>
                  <a:spcBef>
                    <a:spcPts val="600"/>
                  </a:spcBef>
                  <a:defRPr/>
                </a:pPr>
                <a:r>
                  <a:rPr lang="de-DE" sz="600" dirty="0" err="1"/>
                  <a:t>operation</a:t>
                </a:r>
                <a:r>
                  <a:rPr lang="de-DE" sz="600" dirty="0"/>
                  <a:t> </a:t>
                </a:r>
                <a:r>
                  <a:rPr lang="de-DE" sz="600" dirty="0" err="1"/>
                  <a:t>terminated</a:t>
                </a:r>
                <a:r>
                  <a:rPr lang="de-DE" sz="60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de-DE" sz="600" dirty="0"/>
                  <a:t>in </a:t>
                </a:r>
                <a:r>
                  <a:rPr lang="de-DE" sz="600" dirty="0" err="1"/>
                  <a:t>decommissioning</a:t>
                </a:r>
                <a:endParaRPr lang="de-DE" sz="6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7924800" y="4289425"/>
                <a:ext cx="974725" cy="12223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de-DE" sz="600" dirty="0"/>
                  <a:t> </a:t>
                </a:r>
                <a:r>
                  <a:rPr lang="de-DE" sz="600" dirty="0" err="1"/>
                  <a:t>numbers</a:t>
                </a:r>
                <a:r>
                  <a:rPr lang="de-DE" sz="600" dirty="0"/>
                  <a:t>: </a:t>
                </a:r>
                <a:r>
                  <a:rPr lang="de-DE" sz="600" dirty="0" err="1"/>
                  <a:t>output</a:t>
                </a:r>
                <a:r>
                  <a:rPr lang="de-DE" sz="600" dirty="0"/>
                  <a:t> (</a:t>
                </a:r>
                <a:r>
                  <a:rPr lang="de-DE" sz="600" dirty="0" err="1"/>
                  <a:t>MWe</a:t>
                </a:r>
                <a:r>
                  <a:rPr lang="de-DE" sz="600" dirty="0"/>
                  <a:t>)</a:t>
                </a:r>
                <a:r>
                  <a:rPr lang="de-DE" sz="800" dirty="0"/>
                  <a:t>  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1645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8424936" cy="54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/>
              <a:t>Phenomenological </a:t>
            </a:r>
            <a:r>
              <a:rPr lang="en-US" dirty="0" smtClean="0"/>
              <a:t>investigations of </a:t>
            </a:r>
            <a:r>
              <a:rPr lang="en-US" dirty="0" err="1" smtClean="0"/>
              <a:t>i</a:t>
            </a:r>
            <a:r>
              <a:rPr lang="en-US" dirty="0" smtClean="0"/>
              <a:t>-graphite so far do not allow for</a:t>
            </a:r>
            <a:br>
              <a:rPr lang="en-US" dirty="0" smtClean="0"/>
            </a:br>
            <a:r>
              <a:rPr lang="en-US" dirty="0" smtClean="0"/>
              <a:t>an understanding of </a:t>
            </a:r>
            <a:r>
              <a:rPr lang="en-US" dirty="0" err="1" smtClean="0"/>
              <a:t>i</a:t>
            </a:r>
            <a:r>
              <a:rPr lang="en-US" dirty="0" smtClean="0"/>
              <a:t>-graphite </a:t>
            </a:r>
            <a:r>
              <a:rPr lang="en-US" dirty="0" err="1" smtClean="0"/>
              <a:t>behaviour</a:t>
            </a:r>
            <a:r>
              <a:rPr lang="en-US" dirty="0" smtClean="0"/>
              <a:t> during treatment &amp; disposal</a:t>
            </a:r>
            <a:endParaRPr lang="en-US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US" dirty="0" smtClean="0"/>
              <a:t>Fundamental investigations </a:t>
            </a:r>
            <a:r>
              <a:rPr lang="en-US" dirty="0"/>
              <a:t>of </a:t>
            </a:r>
            <a:r>
              <a:rPr lang="en-US" dirty="0" smtClean="0"/>
              <a:t>the properties </a:t>
            </a:r>
            <a:r>
              <a:rPr lang="en-US" dirty="0"/>
              <a:t>of </a:t>
            </a:r>
            <a:r>
              <a:rPr lang="en-US" dirty="0" err="1" smtClean="0"/>
              <a:t>i</a:t>
            </a:r>
            <a:r>
              <a:rPr lang="en-US" dirty="0" smtClean="0"/>
              <a:t>-graphite required</a:t>
            </a:r>
            <a:br>
              <a:rPr lang="en-US" dirty="0" smtClean="0"/>
            </a:br>
            <a:r>
              <a:rPr lang="en-US" dirty="0" smtClean="0"/>
              <a:t>to develop safe waste management solutions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§"/>
              <a:tabLst>
                <a:tab pos="8248650" algn="r"/>
              </a:tabLst>
              <a:defRPr/>
            </a:pPr>
            <a:endParaRPr lang="en-US" dirty="0" smtClean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/>
              <a:t>R&amp;D themes: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chemical </a:t>
            </a:r>
            <a:r>
              <a:rPr lang="en-US" sz="1600" dirty="0"/>
              <a:t>speciation, binding sites and partitioning of radionuclides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mechanisms </a:t>
            </a:r>
            <a:r>
              <a:rPr lang="en-US" sz="1600" dirty="0"/>
              <a:t>of radionuclide release (e.g. 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C,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H, </a:t>
            </a:r>
            <a:r>
              <a:rPr lang="en-US" sz="1600" baseline="30000" dirty="0"/>
              <a:t>36</a:t>
            </a:r>
            <a:r>
              <a:rPr lang="en-US" sz="1600" dirty="0"/>
              <a:t>Cl)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theoretical understanding &amp; modeling </a:t>
            </a:r>
            <a:r>
              <a:rPr lang="en-US" sz="1600" dirty="0"/>
              <a:t>of </a:t>
            </a:r>
            <a:r>
              <a:rPr lang="en-US" sz="1600" dirty="0" err="1"/>
              <a:t>i</a:t>
            </a:r>
            <a:r>
              <a:rPr lang="en-US" sz="1600" dirty="0"/>
              <a:t>-graphite surface </a:t>
            </a:r>
            <a:r>
              <a:rPr lang="en-US" sz="1600" dirty="0" smtClean="0"/>
              <a:t>reactivity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multi-scale modelling of graphite waste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</a:t>
            </a:r>
            <a:endParaRPr lang="en-US" sz="1600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 smtClean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 smtClean="0"/>
          </a:p>
          <a:p>
            <a:pPr marL="817200" lvl="1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 smtClean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endParaRPr lang="en-US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sz="1600" dirty="0" smtClean="0"/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2000" y="215999"/>
            <a:ext cx="7080032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R&amp;D issues for </a:t>
            </a:r>
            <a:r>
              <a:rPr lang="en-US" sz="2400" b="1" dirty="0" err="1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-graphite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4140000"/>
            <a:ext cx="7832780" cy="1431161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marL="360000" indent="-360000" algn="l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8248650" algn="r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R&amp;D aims</a:t>
            </a:r>
            <a:r>
              <a:rPr lang="en-US" sz="1800" b="0" dirty="0">
                <a:solidFill>
                  <a:schemeClr val="bg1"/>
                </a:solidFill>
              </a:rPr>
              <a:t>:</a:t>
            </a:r>
          </a:p>
          <a:p>
            <a:pPr marL="720000" indent="-360000" algn="l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US" sz="1800" b="0" u="sng" dirty="0" smtClean="0">
                <a:solidFill>
                  <a:schemeClr val="bg1"/>
                </a:solidFill>
              </a:rPr>
              <a:t>Characterization</a:t>
            </a:r>
            <a:r>
              <a:rPr lang="en-US" sz="1800" b="0" dirty="0" smtClean="0">
                <a:solidFill>
                  <a:schemeClr val="bg1"/>
                </a:solidFill>
              </a:rPr>
              <a:t> and understanding of </a:t>
            </a:r>
            <a:r>
              <a:rPr lang="en-US" sz="1800" b="0" dirty="0" err="1" smtClean="0">
                <a:solidFill>
                  <a:schemeClr val="bg1"/>
                </a:solidFill>
              </a:rPr>
              <a:t>i</a:t>
            </a:r>
            <a:r>
              <a:rPr lang="en-US" sz="1800" b="0" dirty="0" smtClean="0">
                <a:solidFill>
                  <a:schemeClr val="bg1"/>
                </a:solidFill>
              </a:rPr>
              <a:t>-graphite properties</a:t>
            </a:r>
          </a:p>
          <a:p>
            <a:pPr marL="720000" indent="-360000" algn="l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US" sz="1800" b="0" dirty="0">
                <a:solidFill>
                  <a:schemeClr val="bg1"/>
                </a:solidFill>
              </a:rPr>
              <a:t>Development of approaches for graphite </a:t>
            </a:r>
            <a:r>
              <a:rPr lang="en-US" sz="1800" b="0" dirty="0" smtClean="0">
                <a:solidFill>
                  <a:schemeClr val="bg1"/>
                </a:solidFill>
              </a:rPr>
              <a:t>waste </a:t>
            </a:r>
            <a:r>
              <a:rPr lang="en-US" sz="1800" b="0" u="sng" dirty="0">
                <a:solidFill>
                  <a:schemeClr val="bg1"/>
                </a:solidFill>
              </a:rPr>
              <a:t>minimization</a:t>
            </a:r>
          </a:p>
          <a:p>
            <a:pPr marL="720000" indent="-360000" algn="l"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Understanding of </a:t>
            </a:r>
            <a:r>
              <a:rPr lang="en-US" sz="1800" b="0" dirty="0" err="1" smtClean="0">
                <a:solidFill>
                  <a:schemeClr val="bg1"/>
                </a:solidFill>
              </a:rPr>
              <a:t>i</a:t>
            </a:r>
            <a:r>
              <a:rPr lang="en-US" sz="1800" b="0" dirty="0" smtClean="0">
                <a:solidFill>
                  <a:schemeClr val="bg1"/>
                </a:solidFill>
              </a:rPr>
              <a:t>-graphite </a:t>
            </a:r>
            <a:r>
              <a:rPr lang="en-US" sz="1800" b="0" dirty="0" err="1" smtClean="0">
                <a:solidFill>
                  <a:schemeClr val="bg1"/>
                </a:solidFill>
              </a:rPr>
              <a:t>behaviour</a:t>
            </a:r>
            <a:r>
              <a:rPr lang="en-US" sz="1800" b="0" dirty="0" smtClean="0">
                <a:solidFill>
                  <a:schemeClr val="bg1"/>
                </a:solidFill>
              </a:rPr>
              <a:t> during </a:t>
            </a:r>
            <a:r>
              <a:rPr lang="en-US" sz="1800" b="0" u="sng" dirty="0" smtClean="0">
                <a:solidFill>
                  <a:schemeClr val="bg1"/>
                </a:solidFill>
              </a:rPr>
              <a:t>storage and disposal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32660"/>
            <a:ext cx="765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35" y="5887831"/>
            <a:ext cx="629236" cy="5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70"/>
          <p:cNvSpPr txBox="1">
            <a:spLocks noChangeArrowheads="1"/>
          </p:cNvSpPr>
          <p:nvPr/>
        </p:nvSpPr>
        <p:spPr bwMode="auto">
          <a:xfrm>
            <a:off x="6644234" y="6049692"/>
            <a:ext cx="1196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 dirty="0" err="1"/>
              <a:t>C</a:t>
            </a:r>
            <a:r>
              <a:rPr lang="de-DE" altLang="de-DE" sz="1200" b="1" dirty="0" err="1">
                <a:solidFill>
                  <a:srgbClr val="C00000"/>
                </a:solidFill>
              </a:rPr>
              <a:t>ar</a:t>
            </a:r>
            <a:r>
              <a:rPr lang="de-DE" altLang="de-DE" sz="1200" b="1" dirty="0" err="1">
                <a:solidFill>
                  <a:srgbClr val="FFC000"/>
                </a:solidFill>
              </a:rPr>
              <a:t>bo</a:t>
            </a:r>
            <a:r>
              <a:rPr lang="de-DE" altLang="de-DE" sz="1200" b="1" dirty="0" err="1"/>
              <a:t>DISP</a:t>
            </a:r>
            <a:endParaRPr lang="de-DE" altLang="de-DE" sz="1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60413"/>
            <a:ext cx="562294" cy="6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244"/>
          <a:stretch>
            <a:fillRect/>
          </a:stretch>
        </p:blipFill>
        <p:spPr bwMode="auto">
          <a:xfrm>
            <a:off x="755650" y="5944124"/>
            <a:ext cx="10779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04285"/>
            <a:ext cx="1080815" cy="5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0714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660574" y="1651056"/>
            <a:ext cx="3337685" cy="2572946"/>
            <a:chOff x="0" y="0"/>
            <a:chExt cx="1778000" cy="1098550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8000" cy="1098550"/>
            </a:xfrm>
            <a:prstGeom prst="rect">
              <a:avLst/>
            </a:prstGeom>
          </p:spPr>
        </p:pic>
        <p:grpSp>
          <p:nvGrpSpPr>
            <p:cNvPr id="41" name="Gruppieren 40"/>
            <p:cNvGrpSpPr/>
            <p:nvPr/>
          </p:nvGrpSpPr>
          <p:grpSpPr>
            <a:xfrm>
              <a:off x="34119" y="858807"/>
              <a:ext cx="735926" cy="211216"/>
              <a:chOff x="0" y="170995"/>
              <a:chExt cx="1156448" cy="281055"/>
            </a:xfrm>
          </p:grpSpPr>
          <p:sp>
            <p:nvSpPr>
              <p:cNvPr id="42" name="Textfeld 51"/>
              <p:cNvSpPr txBox="1"/>
              <p:nvPr/>
            </p:nvSpPr>
            <p:spPr>
              <a:xfrm>
                <a:off x="66787" y="170995"/>
                <a:ext cx="1089661" cy="2781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100 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/>
                    <a:ea typeface="Times New Roman"/>
                  </a:rPr>
                  <a:t>m</a:t>
                </a:r>
                <a:r>
                  <a:rPr kumimoji="0" lang="de-D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m</a:t>
                </a:r>
                <a:endParaRPr kumimoji="0" lang="de-DE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3" name="Gerade Verbindung 42"/>
              <p:cNvCxnSpPr/>
              <p:nvPr/>
            </p:nvCxnSpPr>
            <p:spPr>
              <a:xfrm flipV="1">
                <a:off x="0" y="374292"/>
                <a:ext cx="978307" cy="908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0" name="Gerade Verbindung 59"/>
              <p:cNvCxnSpPr/>
              <p:nvPr/>
            </p:nvCxnSpPr>
            <p:spPr>
              <a:xfrm>
                <a:off x="0" y="308034"/>
                <a:ext cx="0" cy="14401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1" name="Gerade Verbindung 60"/>
              <p:cNvCxnSpPr/>
              <p:nvPr/>
            </p:nvCxnSpPr>
            <p:spPr>
              <a:xfrm>
                <a:off x="978307" y="308035"/>
                <a:ext cx="0" cy="14401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56" y="1566042"/>
            <a:ext cx="3064307" cy="257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2000" y="216000"/>
            <a:ext cx="7801536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Radionuclide distribution in </a:t>
            </a:r>
            <a:r>
              <a:rPr lang="en-US" sz="2400" b="1" dirty="0" err="1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-graphite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742948" y="4045599"/>
            <a:ext cx="3994652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dirty="0" err="1" smtClean="0"/>
              <a:t>Autoradiographic</a:t>
            </a:r>
            <a:r>
              <a:rPr lang="en-US" sz="1600" dirty="0" smtClean="0"/>
              <a:t> images of hot-spots in </a:t>
            </a:r>
            <a:r>
              <a:rPr lang="en-GB" sz="1600" dirty="0" smtClean="0"/>
              <a:t>reactor graphite</a:t>
            </a:r>
            <a:endParaRPr lang="en-US" sz="1600" dirty="0"/>
          </a:p>
        </p:txBody>
      </p:sp>
      <p:sp>
        <p:nvSpPr>
          <p:cNvPr id="23" name="Rechteck 22"/>
          <p:cNvSpPr/>
          <p:nvPr/>
        </p:nvSpPr>
        <p:spPr>
          <a:xfrm>
            <a:off x="463198" y="971436"/>
            <a:ext cx="7402336" cy="36933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Distribution of APs “follows”  their precursors – impurities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7211" y="5472000"/>
            <a:ext cx="8274402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sz="2000" dirty="0"/>
              <a:t>Inhomogeneous distribution of APs in irradiated graphite causes difficulties in an </a:t>
            </a:r>
            <a:r>
              <a:rPr lang="de-DE" sz="2000" dirty="0"/>
              <a:t>„</a:t>
            </a:r>
            <a:r>
              <a:rPr lang="en-US" sz="2000" dirty="0"/>
              <a:t>up-scaling” of RN inventory from </a:t>
            </a:r>
            <a:r>
              <a:rPr lang="en-US" sz="2000" dirty="0" err="1" smtClean="0"/>
              <a:t>radioanalysis</a:t>
            </a:r>
            <a:endParaRPr lang="en-US" sz="2000" dirty="0"/>
          </a:p>
        </p:txBody>
      </p:sp>
      <p:sp>
        <p:nvSpPr>
          <p:cNvPr id="37" name="Pfeil nach unten 36"/>
          <p:cNvSpPr/>
          <p:nvPr/>
        </p:nvSpPr>
        <p:spPr>
          <a:xfrm rot="16200000">
            <a:off x="4515985" y="2669952"/>
            <a:ext cx="453926" cy="5351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31694" y="4045599"/>
            <a:ext cx="3603275" cy="58477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GB" sz="1600" dirty="0" smtClean="0"/>
              <a:t>TOF-SIMS </a:t>
            </a:r>
            <a:r>
              <a:rPr lang="en-GB" sz="1600" dirty="0"/>
              <a:t>depth profile of </a:t>
            </a:r>
            <a:r>
              <a:rPr lang="en-GB" sz="1600" baseline="30000" dirty="0" smtClean="0"/>
              <a:t>35</a:t>
            </a:r>
            <a:r>
              <a:rPr lang="en-GB" sz="1600" dirty="0" smtClean="0"/>
              <a:t>Cl </a:t>
            </a:r>
            <a:r>
              <a:rPr lang="en-GB" sz="1600" dirty="0"/>
              <a:t>in </a:t>
            </a:r>
            <a:r>
              <a:rPr lang="en-GB" sz="1600" dirty="0" smtClean="0"/>
              <a:t>reactor graphite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1296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684213" y="4495000"/>
            <a:ext cx="513115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Accumulation of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C on the pore surface, following its precursor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N (e.g. adsorbed 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68638" y="4333756"/>
            <a:ext cx="2420985" cy="932295"/>
            <a:chOff x="1193556" y="3911768"/>
            <a:chExt cx="2420985" cy="932295"/>
          </a:xfrm>
        </p:grpSpPr>
        <p:sp>
          <p:nvSpPr>
            <p:cNvPr id="18" name="Textfeld 17"/>
            <p:cNvSpPr txBox="1"/>
            <p:nvPr/>
          </p:nvSpPr>
          <p:spPr>
            <a:xfrm>
              <a:off x="1193556" y="3920733"/>
              <a:ext cx="24209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dirty="0" smtClean="0"/>
                <a:t>14</a:t>
              </a:r>
              <a:r>
                <a:rPr lang="de-DE" dirty="0" smtClean="0"/>
                <a:t>N(</a:t>
              </a:r>
              <a:r>
                <a:rPr lang="de-DE" dirty="0" err="1" smtClean="0"/>
                <a:t>n,</a:t>
              </a:r>
              <a:r>
                <a:rPr lang="de-DE" dirty="0" err="1" smtClean="0">
                  <a:latin typeface="Calibri" panose="020F0502020204030204" pitchFamily="34" charset="0"/>
                  <a:cs typeface="Sakkal Majalla" panose="02000000000000000000" pitchFamily="2" charset="-78"/>
                </a:rPr>
                <a:t>p</a:t>
              </a:r>
              <a:r>
                <a:rPr lang="de-DE" dirty="0" smtClean="0"/>
                <a:t>)</a:t>
              </a:r>
              <a:r>
                <a:rPr lang="de-DE" baseline="30000" dirty="0" smtClean="0"/>
                <a:t>14</a:t>
              </a:r>
              <a:r>
                <a:rPr lang="de-DE" dirty="0" smtClean="0"/>
                <a:t>C (95%)</a:t>
              </a:r>
            </a:p>
            <a:p>
              <a:pPr algn="ctr"/>
              <a:r>
                <a:rPr lang="de-DE" baseline="30000" dirty="0" smtClean="0"/>
                <a:t>13</a:t>
              </a:r>
              <a:r>
                <a:rPr lang="de-DE" dirty="0" smtClean="0"/>
                <a:t>C(</a:t>
              </a:r>
              <a:r>
                <a:rPr lang="de-DE" dirty="0" err="1" smtClean="0"/>
                <a:t>n,</a:t>
              </a:r>
              <a:r>
                <a:rPr lang="de-DE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g</a:t>
              </a:r>
              <a:r>
                <a:rPr lang="de-DE" dirty="0" smtClean="0"/>
                <a:t>)</a:t>
              </a:r>
              <a:r>
                <a:rPr lang="de-DE" baseline="30000" dirty="0" smtClean="0"/>
                <a:t>14</a:t>
              </a:r>
              <a:r>
                <a:rPr lang="de-DE" dirty="0" smtClean="0"/>
                <a:t>C (≈5%)</a:t>
              </a:r>
              <a:endParaRPr lang="de-DE" dirty="0"/>
            </a:p>
            <a:p>
              <a:pPr algn="ctr"/>
              <a:r>
                <a:rPr lang="de-DE" dirty="0" smtClean="0"/>
                <a:t> </a:t>
              </a:r>
              <a:r>
                <a:rPr lang="de-DE" baseline="30000" dirty="0" smtClean="0"/>
                <a:t>17</a:t>
              </a:r>
              <a:r>
                <a:rPr lang="de-DE" dirty="0" smtClean="0"/>
                <a:t>O(</a:t>
              </a:r>
              <a:r>
                <a:rPr lang="de-DE" dirty="0" err="1" smtClean="0"/>
                <a:t>n,</a:t>
              </a:r>
              <a:r>
                <a:rPr lang="de-DE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a</a:t>
              </a:r>
              <a:r>
                <a:rPr lang="de-DE" dirty="0" smtClean="0"/>
                <a:t>)</a:t>
              </a:r>
              <a:r>
                <a:rPr lang="de-DE" baseline="30000" dirty="0" smtClean="0"/>
                <a:t>14</a:t>
              </a:r>
              <a:r>
                <a:rPr lang="de-DE" dirty="0"/>
                <a:t>C </a:t>
              </a:r>
              <a:r>
                <a:rPr lang="de-DE" dirty="0" smtClean="0"/>
                <a:t>(</a:t>
              </a:r>
              <a:r>
                <a:rPr lang="de-DE" dirty="0" smtClean="0">
                  <a:sym typeface="Symbol"/>
                </a:rPr>
                <a:t>0.01</a:t>
              </a:r>
              <a:r>
                <a:rPr lang="de-DE" dirty="0" smtClean="0"/>
                <a:t>%)</a:t>
              </a:r>
              <a:endParaRPr lang="de-DE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466909" y="3911768"/>
              <a:ext cx="1867962" cy="3554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44244" y="5472000"/>
            <a:ext cx="8481764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dirty="0" smtClean="0"/>
              <a:t>Up-scaling of inventory and spatial distribution of RN in </a:t>
            </a:r>
            <a:r>
              <a:rPr lang="en-US" dirty="0" err="1" smtClean="0"/>
              <a:t>i</a:t>
            </a:r>
            <a:r>
              <a:rPr lang="en-US" dirty="0" smtClean="0"/>
              <a:t>-graphite  required for optimization of decontamination and clearance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23" y="632797"/>
            <a:ext cx="2991513" cy="2725837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781816" y="944884"/>
            <a:ext cx="1056769" cy="1432589"/>
            <a:chOff x="1206672" y="1148076"/>
            <a:chExt cx="1056769" cy="1432589"/>
          </a:xfrm>
        </p:grpSpPr>
        <p:sp>
          <p:nvSpPr>
            <p:cNvPr id="29" name="Textfeld 2"/>
            <p:cNvSpPr txBox="1">
              <a:spLocks noChangeArrowheads="1"/>
            </p:cNvSpPr>
            <p:nvPr/>
          </p:nvSpPr>
          <p:spPr bwMode="auto">
            <a:xfrm>
              <a:off x="1250650" y="1148076"/>
              <a:ext cx="1012791" cy="33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</a:t>
              </a:r>
              <a:r>
                <a:rPr kumimoji="0" lang="en-US" altLang="de-DE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=20mm</a:t>
              </a:r>
              <a:endParaRPr kumimoji="0" lang="en-US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Flussdiagramm: Magnetplattenspeicher 6"/>
            <p:cNvSpPr>
              <a:spLocks noChangeArrowheads="1"/>
            </p:cNvSpPr>
            <p:nvPr/>
          </p:nvSpPr>
          <p:spPr bwMode="auto">
            <a:xfrm>
              <a:off x="1206672" y="1503612"/>
              <a:ext cx="889573" cy="1077053"/>
            </a:xfrm>
            <a:prstGeom prst="flowChartMagneticDisk">
              <a:avLst/>
            </a:prstGeom>
            <a:solidFill>
              <a:srgbClr val="7F7F7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85478" y="2416395"/>
            <a:ext cx="2346036" cy="647053"/>
            <a:chOff x="285478" y="2416395"/>
            <a:chExt cx="2346036" cy="647053"/>
          </a:xfrm>
        </p:grpSpPr>
        <p:sp>
          <p:nvSpPr>
            <p:cNvPr id="5" name="Parallelogramm 4"/>
            <p:cNvSpPr/>
            <p:nvPr/>
          </p:nvSpPr>
          <p:spPr>
            <a:xfrm>
              <a:off x="285478" y="2416395"/>
              <a:ext cx="2346036" cy="647053"/>
            </a:xfrm>
            <a:prstGeom prst="parallelogram">
              <a:avLst/>
            </a:prstGeom>
            <a:blipFill dpi="0" rotWithShape="1">
              <a:blip r:embed="rId4">
                <a:alphaModFix amt="75000"/>
              </a:blip>
              <a:srcRect/>
              <a:tile tx="0" ty="0" sx="66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803804" y="2553947"/>
              <a:ext cx="845595" cy="337381"/>
            </a:xfrm>
            <a:prstGeom prst="ellipse">
              <a:avLst/>
            </a:prstGeom>
            <a:solidFill>
              <a:srgbClr val="92D050">
                <a:alpha val="24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32189" y="2758250"/>
              <a:ext cx="58243" cy="680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0" name="Gerade Verbindung mit Pfeil 19"/>
          <p:cNvCxnSpPr/>
          <p:nvPr/>
        </p:nvCxnSpPr>
        <p:spPr>
          <a:xfrm flipV="1">
            <a:off x="1671389" y="2567861"/>
            <a:ext cx="1515156" cy="1122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5710863" y="744097"/>
            <a:ext cx="3272111" cy="2906875"/>
            <a:chOff x="5710863" y="744097"/>
            <a:chExt cx="3272111" cy="290687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011" y="747064"/>
              <a:ext cx="3023963" cy="2784763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>
            <a:xfrm>
              <a:off x="5710863" y="3327807"/>
              <a:ext cx="2475347" cy="3231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indent="0" algn="ctr">
                <a:buFont typeface="Wingdings" panose="05000000000000000000" pitchFamily="2" charset="2"/>
                <a:buNone/>
                <a:defRPr sz="1800" b="1"/>
              </a:lvl1pPr>
              <a:lvl2pPr marL="742950" lvl="1" indent="-285750">
                <a:buFont typeface="Wingdings" panose="05000000000000000000" pitchFamily="2" charset="2"/>
                <a:buChar char="§"/>
              </a:lvl2pPr>
            </a:lstStyle>
            <a:p>
              <a:r>
                <a:rPr lang="en-US" sz="1500" dirty="0" smtClean="0"/>
                <a:t>SEM image of a hot-spot</a:t>
              </a:r>
              <a:endParaRPr lang="en-US" sz="15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806616" y="744097"/>
              <a:ext cx="2475347" cy="3231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indent="0" algn="ctr">
                <a:buFont typeface="Wingdings" panose="05000000000000000000" pitchFamily="2" charset="2"/>
                <a:buNone/>
                <a:defRPr sz="1800" b="1"/>
              </a:lvl1pPr>
              <a:lvl2pPr marL="742950" lvl="1" indent="-285750">
                <a:buFont typeface="Wingdings" panose="05000000000000000000" pitchFamily="2" charset="2"/>
                <a:buChar char="§"/>
              </a:lvl2pPr>
            </a:lstStyle>
            <a:p>
              <a:r>
                <a:rPr lang="en-US" sz="1500" dirty="0" smtClean="0"/>
                <a:t>EDX signal – carbon</a:t>
              </a:r>
              <a:endParaRPr lang="en-US" sz="1500" dirty="0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389658" y="3310873"/>
            <a:ext cx="4976669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dirty="0" smtClean="0"/>
              <a:t>Autoradiography of hot-spots in </a:t>
            </a:r>
            <a:r>
              <a:rPr lang="en-GB" sz="1600" dirty="0" smtClean="0"/>
              <a:t>reactor graphite</a:t>
            </a:r>
            <a:endParaRPr lang="en-US" sz="1600" dirty="0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3731491" y="2377474"/>
            <a:ext cx="2807854" cy="2464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2000" y="273166"/>
            <a:ext cx="7693959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400" b="1" dirty="0" smtClean="0">
                <a:solidFill>
                  <a:srgbClr val="3A6F8A"/>
                </a:solidFill>
              </a:rPr>
              <a:t>Location of </a:t>
            </a:r>
            <a:r>
              <a:rPr lang="en-US" sz="2400" b="1" baseline="30000" dirty="0" smtClean="0">
                <a:solidFill>
                  <a:srgbClr val="3A6F8A"/>
                </a:solidFill>
              </a:rPr>
              <a:t>14</a:t>
            </a:r>
            <a:r>
              <a:rPr lang="en-US" sz="2400" b="1" dirty="0" smtClean="0">
                <a:solidFill>
                  <a:srgbClr val="3A6F8A"/>
                </a:solidFill>
              </a:rPr>
              <a:t>C in </a:t>
            </a:r>
            <a:r>
              <a:rPr lang="en-US" sz="2400" b="1" dirty="0" err="1" smtClean="0">
                <a:solidFill>
                  <a:srgbClr val="3A6F8A"/>
                </a:solidFill>
              </a:rPr>
              <a:t>i</a:t>
            </a:r>
            <a:r>
              <a:rPr lang="en-US" sz="2400" b="1" dirty="0" smtClean="0">
                <a:solidFill>
                  <a:srgbClr val="3A6F8A"/>
                </a:solidFill>
              </a:rPr>
              <a:t>-graphite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6948537" y="3798602"/>
            <a:ext cx="453926" cy="5351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5350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02528" y="5472000"/>
            <a:ext cx="8603557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dirty="0" smtClean="0"/>
              <a:t>Knowledge of sample position and </a:t>
            </a:r>
            <a:r>
              <a:rPr lang="en-US" dirty="0"/>
              <a:t>irradiation history (atmosphere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neutron flux, </a:t>
            </a:r>
            <a:r>
              <a:rPr lang="en-US" dirty="0" smtClean="0"/>
              <a:t>irradiation &amp; cooling time, </a:t>
            </a:r>
            <a:r>
              <a:rPr lang="en-US" dirty="0"/>
              <a:t>etc</a:t>
            </a:r>
            <a:r>
              <a:rPr lang="en-US" dirty="0" smtClean="0"/>
              <a:t>.) essential</a:t>
            </a:r>
            <a:endParaRPr lang="en-US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2000" y="215999"/>
            <a:ext cx="6321525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400" b="1" dirty="0" smtClean="0">
                <a:solidFill>
                  <a:srgbClr val="3A6F8A"/>
                </a:solidFill>
              </a:rPr>
              <a:t>Sampling of </a:t>
            </a:r>
            <a:r>
              <a:rPr lang="en-US" sz="2400" b="1" dirty="0" err="1" smtClean="0">
                <a:solidFill>
                  <a:srgbClr val="3A6F8A"/>
                </a:solidFill>
              </a:rPr>
              <a:t>i</a:t>
            </a:r>
            <a:r>
              <a:rPr lang="en-US" sz="2400" b="1" dirty="0" smtClean="0">
                <a:solidFill>
                  <a:srgbClr val="3A6F8A"/>
                </a:solidFill>
              </a:rPr>
              <a:t>-graphite</a:t>
            </a:r>
            <a:r>
              <a:rPr lang="en-US" sz="2400" b="1" dirty="0">
                <a:solidFill>
                  <a:srgbClr val="3A6F8A"/>
                </a:solidFill>
              </a:rPr>
              <a:t>: </a:t>
            </a:r>
            <a:r>
              <a:rPr lang="en-US" sz="2400" b="1" dirty="0" smtClean="0">
                <a:solidFill>
                  <a:srgbClr val="3A6F8A"/>
                </a:solidFill>
              </a:rPr>
              <a:t>an important issue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89659" y="3564711"/>
            <a:ext cx="3647504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sz="1600" dirty="0" smtClean="0"/>
              <a:t>Thermal column RFR (</a:t>
            </a:r>
            <a:r>
              <a:rPr lang="en-US" sz="1600" i="1" dirty="0" smtClean="0"/>
              <a:t>c</a:t>
            </a:r>
            <a:r>
              <a:rPr lang="en-US" sz="1600" dirty="0" smtClean="0"/>
              <a:t>. 4 Mg)*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19" y="1234856"/>
            <a:ext cx="1963514" cy="26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73" y="1850723"/>
            <a:ext cx="1981623" cy="103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Pfeil nach unten 30"/>
          <p:cNvSpPr/>
          <p:nvPr/>
        </p:nvSpPr>
        <p:spPr>
          <a:xfrm>
            <a:off x="7862490" y="3024514"/>
            <a:ext cx="453926" cy="5351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251520" y="1234856"/>
            <a:ext cx="4057114" cy="2329855"/>
            <a:chOff x="277520" y="913110"/>
            <a:chExt cx="4057114" cy="232985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20" y="913110"/>
              <a:ext cx="4057114" cy="232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3092450" y="2269566"/>
              <a:ext cx="483658" cy="111325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Pfeil nach unten 36"/>
          <p:cNvSpPr/>
          <p:nvPr/>
        </p:nvSpPr>
        <p:spPr>
          <a:xfrm rot="16200000">
            <a:off x="6597739" y="2100319"/>
            <a:ext cx="453926" cy="535154"/>
          </a:xfrm>
          <a:prstGeom prst="downArrow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/>
          <p:cNvGrpSpPr/>
          <p:nvPr/>
        </p:nvGrpSpPr>
        <p:grpSpPr>
          <a:xfrm>
            <a:off x="7596336" y="3651249"/>
            <a:ext cx="929247" cy="1432589"/>
            <a:chOff x="1206672" y="1148076"/>
            <a:chExt cx="1056769" cy="1432589"/>
          </a:xfrm>
        </p:grpSpPr>
        <p:sp>
          <p:nvSpPr>
            <p:cNvPr id="39" name="Textfeld 2"/>
            <p:cNvSpPr txBox="1">
              <a:spLocks noChangeArrowheads="1"/>
            </p:cNvSpPr>
            <p:nvPr/>
          </p:nvSpPr>
          <p:spPr bwMode="auto">
            <a:xfrm>
              <a:off x="1250650" y="1148076"/>
              <a:ext cx="1012791" cy="33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de-DE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</a:t>
              </a:r>
              <a:r>
                <a:rPr kumimoji="0" lang="en-US" altLang="de-DE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=20mm</a:t>
              </a:r>
              <a:endParaRPr kumimoji="0" lang="en-US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Flussdiagramm: Magnetplattenspeicher 6"/>
            <p:cNvSpPr>
              <a:spLocks noChangeArrowheads="1"/>
            </p:cNvSpPr>
            <p:nvPr/>
          </p:nvSpPr>
          <p:spPr bwMode="auto">
            <a:xfrm>
              <a:off x="1206672" y="1503612"/>
              <a:ext cx="889573" cy="1077053"/>
            </a:xfrm>
            <a:prstGeom prst="flowChartMagneticDisk">
              <a:avLst/>
            </a:prstGeom>
            <a:solidFill>
              <a:srgbClr val="7F7F7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8" name="Pfeil nach unten 27"/>
          <p:cNvSpPr/>
          <p:nvPr/>
        </p:nvSpPr>
        <p:spPr>
          <a:xfrm rot="16200000">
            <a:off x="4252574" y="2100319"/>
            <a:ext cx="453926" cy="535154"/>
          </a:xfrm>
          <a:prstGeom prst="downArrow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323528" y="3903265"/>
            <a:ext cx="41861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*R. Knappik “</a:t>
            </a:r>
            <a:r>
              <a:rPr lang="en-US" sz="1100" dirty="0" err="1" smtClean="0"/>
              <a:t>Behandlung</a:t>
            </a:r>
            <a:r>
              <a:rPr lang="en-US" sz="1100" dirty="0" smtClean="0"/>
              <a:t> von </a:t>
            </a:r>
            <a:r>
              <a:rPr lang="en-US" sz="1100" dirty="0" err="1" smtClean="0"/>
              <a:t>Nukleargraphit</a:t>
            </a:r>
            <a:r>
              <a:rPr lang="en-US" sz="1100" dirty="0" smtClean="0"/>
              <a:t> </a:t>
            </a:r>
            <a:r>
              <a:rPr lang="en-US" sz="1100" dirty="0" err="1" smtClean="0"/>
              <a:t>im</a:t>
            </a:r>
            <a:r>
              <a:rPr lang="en-US" sz="1100" dirty="0" smtClean="0"/>
              <a:t> VKTA”, 2016 </a:t>
            </a:r>
          </a:p>
        </p:txBody>
      </p:sp>
    </p:spTree>
    <p:extLst>
      <p:ext uri="{BB962C8B-B14F-4D97-AF65-F5344CB8AC3E}">
        <p14:creationId xmlns:p14="http://schemas.microsoft.com/office/powerpoint/2010/main" val="10836173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593812" y="5472000"/>
            <a:ext cx="8244408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sz="2000" dirty="0" smtClean="0"/>
              <a:t>Treatment: Crushing and fractionation (e.g. sieving) of graphite</a:t>
            </a:r>
            <a:br>
              <a:rPr lang="en-US" sz="2000" dirty="0" smtClean="0"/>
            </a:br>
            <a:r>
              <a:rPr lang="en-US" sz="2000" dirty="0" smtClean="0"/>
              <a:t> followed by characterization of structure and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 distribution</a:t>
            </a:r>
            <a:endParaRPr lang="en-US" sz="2000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92150"/>
              </p:ext>
            </p:extLst>
          </p:nvPr>
        </p:nvGraphicFramePr>
        <p:xfrm>
          <a:off x="6425949" y="2300680"/>
          <a:ext cx="1452765" cy="200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65"/>
              </a:tblGrid>
              <a:tr h="400222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/>
                        <a:t>1-0.5 mm</a:t>
                      </a:r>
                      <a:endParaRPr lang="de-DE" sz="1700" dirty="0"/>
                    </a:p>
                  </a:txBody>
                  <a:tcPr>
                    <a:solidFill>
                      <a:schemeClr val="bg2">
                        <a:lumMod val="50000"/>
                        <a:alpha val="70000"/>
                      </a:schemeClr>
                    </a:solidFill>
                  </a:tcPr>
                </a:tc>
              </a:tr>
              <a:tr h="400222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/>
                        <a:t>500-250 </a:t>
                      </a:r>
                      <a:r>
                        <a:rPr lang="de-DE" sz="17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700" dirty="0" smtClean="0"/>
                        <a:t>m</a:t>
                      </a:r>
                      <a:endParaRPr lang="de-DE" sz="1700" dirty="0"/>
                    </a:p>
                  </a:txBody>
                  <a:tcPr>
                    <a:solidFill>
                      <a:schemeClr val="bg2">
                        <a:lumMod val="75000"/>
                        <a:alpha val="70000"/>
                      </a:schemeClr>
                    </a:solidFill>
                  </a:tcPr>
                </a:tc>
              </a:tr>
              <a:tr h="400222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/>
                        <a:t>250-100 </a:t>
                      </a:r>
                      <a:r>
                        <a:rPr lang="de-DE" sz="17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700" dirty="0" smtClean="0">
                          <a:latin typeface="Calibri" panose="020F0502020204030204" pitchFamily="34" charset="0"/>
                        </a:rPr>
                        <a:t>m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0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 smtClean="0"/>
                        <a:t>100-50 </a:t>
                      </a:r>
                      <a:r>
                        <a:rPr lang="de-DE" sz="17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700" dirty="0" smtClean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 smtClean="0">
                          <a:sym typeface="Symbol"/>
                        </a:rPr>
                        <a:t></a:t>
                      </a:r>
                      <a:r>
                        <a:rPr lang="de-DE" sz="1700" dirty="0" smtClean="0"/>
                        <a:t>50 </a:t>
                      </a:r>
                      <a:r>
                        <a:rPr lang="de-DE" sz="17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1700" dirty="0" smtClean="0"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5754774" y="2275181"/>
            <a:ext cx="429048" cy="2021297"/>
            <a:chOff x="936345" y="2064142"/>
            <a:chExt cx="429048" cy="2021297"/>
          </a:xfrm>
        </p:grpSpPr>
        <p:cxnSp>
          <p:nvCxnSpPr>
            <p:cNvPr id="22" name="Gerade Verbindung mit Pfeil 21"/>
            <p:cNvCxnSpPr/>
            <p:nvPr/>
          </p:nvCxnSpPr>
          <p:spPr>
            <a:xfrm>
              <a:off x="1365393" y="2064142"/>
              <a:ext cx="0" cy="19318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 rot="16200000">
              <a:off x="110362" y="2890125"/>
              <a:ext cx="2021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Binder fraction</a:t>
              </a:r>
              <a:endParaRPr lang="en-US" dirty="0"/>
            </a:p>
          </p:txBody>
        </p:sp>
      </p:grpSp>
      <p:sp>
        <p:nvSpPr>
          <p:cNvPr id="32" name="Pfeil nach unten 31"/>
          <p:cNvSpPr/>
          <p:nvPr/>
        </p:nvSpPr>
        <p:spPr>
          <a:xfrm rot="16200000">
            <a:off x="4755709" y="2812241"/>
            <a:ext cx="645395" cy="93610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3524289" y="3134329"/>
            <a:ext cx="2973511" cy="369332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crushing &amp; fractionation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11325" y="838453"/>
            <a:ext cx="572412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z="1800" b="1" dirty="0" smtClean="0"/>
              <a:t>Hypothesis:</a:t>
            </a:r>
            <a:r>
              <a:rPr lang="en-US" sz="1800" dirty="0" smtClean="0"/>
              <a:t> 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C </a:t>
            </a:r>
            <a:r>
              <a:rPr lang="en-US" sz="1800" dirty="0"/>
              <a:t>is accumulated </a:t>
            </a:r>
            <a:r>
              <a:rPr lang="en-US" sz="1800" dirty="0" smtClean="0"/>
              <a:t>on the pore surface of the binder material</a:t>
            </a:r>
            <a:endParaRPr lang="en-US" sz="1800" dirty="0"/>
          </a:p>
        </p:txBody>
      </p:sp>
      <p:pic>
        <p:nvPicPr>
          <p:cNvPr id="19" name="Picture 2" descr="C:\Users\a.bukaemskiy\Documents\aWORK\JuWork3\Graphite\Katerina\REM\Russian Graphite\Block N-1\Block N-1_0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1662085"/>
            <a:ext cx="3839175" cy="32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6316615" y="831088"/>
            <a:ext cx="2420985" cy="830997"/>
            <a:chOff x="1193556" y="3920733"/>
            <a:chExt cx="2420985" cy="830997"/>
          </a:xfrm>
          <a:solidFill>
            <a:schemeClr val="bg1">
              <a:alpha val="70000"/>
            </a:schemeClr>
          </a:solidFill>
        </p:grpSpPr>
        <p:sp>
          <p:nvSpPr>
            <p:cNvPr id="13" name="Textfeld 12"/>
            <p:cNvSpPr txBox="1"/>
            <p:nvPr/>
          </p:nvSpPr>
          <p:spPr>
            <a:xfrm>
              <a:off x="1193556" y="3920733"/>
              <a:ext cx="242098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aseline="30000" dirty="0" smtClean="0"/>
                <a:t>14</a:t>
              </a:r>
              <a:r>
                <a:rPr lang="de-DE" dirty="0" smtClean="0"/>
                <a:t>N(</a:t>
              </a:r>
              <a:r>
                <a:rPr lang="de-DE" dirty="0" err="1" smtClean="0"/>
                <a:t>n,</a:t>
              </a:r>
              <a:r>
                <a:rPr lang="de-DE" dirty="0" err="1" smtClean="0">
                  <a:latin typeface="Calibri" panose="020F0502020204030204" pitchFamily="34" charset="0"/>
                  <a:cs typeface="Sakkal Majalla" panose="02000000000000000000" pitchFamily="2" charset="-78"/>
                </a:rPr>
                <a:t>p</a:t>
              </a:r>
              <a:r>
                <a:rPr lang="de-DE" dirty="0" smtClean="0"/>
                <a:t>)</a:t>
              </a:r>
              <a:r>
                <a:rPr lang="de-DE" baseline="30000" dirty="0" smtClean="0"/>
                <a:t>14</a:t>
              </a:r>
              <a:r>
                <a:rPr lang="de-DE" dirty="0" smtClean="0"/>
                <a:t>C (95%)</a:t>
              </a:r>
            </a:p>
            <a:p>
              <a:pPr algn="ctr"/>
              <a:r>
                <a:rPr lang="de-DE" sz="1400" baseline="30000" dirty="0" smtClean="0"/>
                <a:t>13</a:t>
              </a:r>
              <a:r>
                <a:rPr lang="de-DE" sz="1400" dirty="0" smtClean="0"/>
                <a:t>C(</a:t>
              </a:r>
              <a:r>
                <a:rPr lang="de-DE" sz="1400" dirty="0" err="1" smtClean="0"/>
                <a:t>n,</a:t>
              </a:r>
              <a:r>
                <a:rPr lang="de-DE" sz="1400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g</a:t>
              </a:r>
              <a:r>
                <a:rPr lang="de-DE" sz="1400" dirty="0" smtClean="0"/>
                <a:t>)</a:t>
              </a:r>
              <a:r>
                <a:rPr lang="de-DE" sz="1400" baseline="30000" dirty="0" smtClean="0"/>
                <a:t>14</a:t>
              </a:r>
              <a:r>
                <a:rPr lang="de-DE" sz="1400" dirty="0" smtClean="0"/>
                <a:t>C (≈5%)</a:t>
              </a:r>
            </a:p>
            <a:p>
              <a:pPr algn="ctr"/>
              <a:r>
                <a:rPr lang="de-DE" sz="1400" dirty="0" smtClean="0"/>
                <a:t> </a:t>
              </a:r>
              <a:r>
                <a:rPr lang="de-DE" sz="1400" baseline="30000" dirty="0" smtClean="0"/>
                <a:t>17</a:t>
              </a:r>
              <a:r>
                <a:rPr lang="de-DE" sz="1400" dirty="0" smtClean="0"/>
                <a:t>O(</a:t>
              </a:r>
              <a:r>
                <a:rPr lang="de-DE" sz="1400" dirty="0" err="1" smtClean="0"/>
                <a:t>n,</a:t>
              </a:r>
              <a:r>
                <a:rPr lang="de-DE" sz="1400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a</a:t>
              </a:r>
              <a:r>
                <a:rPr lang="de-DE" sz="1400" dirty="0" smtClean="0"/>
                <a:t>)</a:t>
              </a:r>
              <a:r>
                <a:rPr lang="de-DE" sz="1400" baseline="30000" dirty="0" smtClean="0"/>
                <a:t>14</a:t>
              </a:r>
              <a:r>
                <a:rPr lang="de-DE" sz="1400" dirty="0" smtClean="0"/>
                <a:t>C (</a:t>
              </a:r>
              <a:r>
                <a:rPr lang="de-DE" sz="1400" dirty="0" smtClean="0">
                  <a:sym typeface="Symbol"/>
                </a:rPr>
                <a:t>0.01</a:t>
              </a:r>
              <a:r>
                <a:rPr lang="de-DE" sz="1400" dirty="0" smtClean="0"/>
                <a:t>%)</a:t>
              </a:r>
              <a:endParaRPr lang="de-DE" sz="14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474792" y="3943300"/>
              <a:ext cx="1867962" cy="28792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2000" y="215999"/>
            <a:ext cx="7192434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de-DE" sz="2400" b="1" dirty="0" smtClean="0">
                <a:solidFill>
                  <a:srgbClr val="3A6F8A"/>
                </a:solidFill>
              </a:rPr>
              <a:t>Treatment </a:t>
            </a:r>
            <a:r>
              <a:rPr lang="de-DE" sz="2400" b="1" dirty="0" err="1" smtClean="0">
                <a:solidFill>
                  <a:srgbClr val="3A6F8A"/>
                </a:solidFill>
              </a:rPr>
              <a:t>option</a:t>
            </a:r>
            <a:r>
              <a:rPr lang="de-DE" sz="2400" b="1" dirty="0" smtClean="0">
                <a:solidFill>
                  <a:srgbClr val="3A6F8A"/>
                </a:solidFill>
              </a:rPr>
              <a:t>: </a:t>
            </a:r>
            <a:r>
              <a:rPr lang="de-DE" sz="2400" b="1" dirty="0" err="1" smtClean="0">
                <a:solidFill>
                  <a:srgbClr val="3A6F8A"/>
                </a:solidFill>
              </a:rPr>
              <a:t>mechanical</a:t>
            </a:r>
            <a:r>
              <a:rPr lang="de-DE" sz="2400" b="1" dirty="0" smtClean="0">
                <a:solidFill>
                  <a:srgbClr val="3A6F8A"/>
                </a:solidFill>
              </a:rPr>
              <a:t> </a:t>
            </a:r>
            <a:r>
              <a:rPr lang="de-DE" sz="2400" b="1" dirty="0" err="1" smtClean="0">
                <a:solidFill>
                  <a:srgbClr val="3A6F8A"/>
                </a:solidFill>
              </a:rPr>
              <a:t>fractionation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5781" y="4251753"/>
            <a:ext cx="1940966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algn="ctr"/>
            <a:r>
              <a:rPr lang="en-US" dirty="0"/>
              <a:t>Crystalline </a:t>
            </a:r>
            <a:r>
              <a:rPr lang="en-US" dirty="0" smtClean="0"/>
              <a:t>filler </a:t>
            </a:r>
            <a:r>
              <a:rPr lang="en-US" dirty="0"/>
              <a:t>particles (ca. </a:t>
            </a:r>
            <a:r>
              <a:rPr lang="en-US" dirty="0" smtClean="0"/>
              <a:t>70</a:t>
            </a:r>
            <a:r>
              <a:rPr lang="en-US" dirty="0"/>
              <a:t>%)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930077" y="1576152"/>
            <a:ext cx="1768923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algn="ctr"/>
            <a:r>
              <a:rPr lang="en-US" dirty="0"/>
              <a:t>Porous pitch binder </a:t>
            </a:r>
            <a:r>
              <a:rPr lang="en-US" dirty="0" smtClean="0"/>
              <a:t>(ca. 30%)</a:t>
            </a:r>
            <a:endParaRPr lang="en-US" dirty="0"/>
          </a:p>
        </p:txBody>
      </p:sp>
      <p:cxnSp>
        <p:nvCxnSpPr>
          <p:cNvPr id="24" name="Straight Arrow Connector 2"/>
          <p:cNvCxnSpPr>
            <a:cxnSpLocks noChangeShapeType="1"/>
          </p:cNvCxnSpPr>
          <p:nvPr/>
        </p:nvCxnSpPr>
        <p:spPr bwMode="auto">
          <a:xfrm flipH="1">
            <a:off x="1380226" y="2144738"/>
            <a:ext cx="1626956" cy="654618"/>
          </a:xfrm>
          <a:prstGeom prst="straightConnector1">
            <a:avLst/>
          </a:prstGeom>
          <a:noFill/>
          <a:ln w="22225" algn="ctr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"/>
          <p:cNvCxnSpPr>
            <a:cxnSpLocks noChangeShapeType="1"/>
          </p:cNvCxnSpPr>
          <p:nvPr/>
        </p:nvCxnSpPr>
        <p:spPr bwMode="auto">
          <a:xfrm flipV="1">
            <a:off x="1642534" y="3479800"/>
            <a:ext cx="664213" cy="771954"/>
          </a:xfrm>
          <a:prstGeom prst="straightConnector1">
            <a:avLst/>
          </a:prstGeom>
          <a:noFill/>
          <a:ln w="22225" algn="ctr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25"/>
          <p:cNvGrpSpPr/>
          <p:nvPr/>
        </p:nvGrpSpPr>
        <p:grpSpPr>
          <a:xfrm>
            <a:off x="8023452" y="2244475"/>
            <a:ext cx="419279" cy="2007278"/>
            <a:chOff x="936344" y="2154363"/>
            <a:chExt cx="419279" cy="2007278"/>
          </a:xfrm>
        </p:grpSpPr>
        <p:cxnSp>
          <p:nvCxnSpPr>
            <p:cNvPr id="27" name="Gerade Verbindung mit Pfeil 26"/>
            <p:cNvCxnSpPr/>
            <p:nvPr/>
          </p:nvCxnSpPr>
          <p:spPr>
            <a:xfrm flipV="1">
              <a:off x="936344" y="2207533"/>
              <a:ext cx="0" cy="195410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 rot="16200000">
              <a:off x="174330" y="2966324"/>
              <a:ext cx="1993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Filler fraction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360000" y="1035037"/>
            <a:ext cx="5428097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6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r>
              <a:rPr lang="en-US" baseline="30000" dirty="0"/>
              <a:t>14</a:t>
            </a:r>
            <a:r>
              <a:rPr lang="en-US" dirty="0"/>
              <a:t>C activity distribution in </a:t>
            </a:r>
            <a:r>
              <a:rPr lang="en-US" dirty="0" smtClean="0"/>
              <a:t>different graphite fractions*</a:t>
            </a:r>
            <a:endParaRPr lang="en-US" dirty="0"/>
          </a:p>
        </p:txBody>
      </p:sp>
      <p:graphicFrame>
        <p:nvGraphicFramePr>
          <p:cNvPr id="14" name="Diagram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46673"/>
              </p:ext>
            </p:extLst>
          </p:nvPr>
        </p:nvGraphicFramePr>
        <p:xfrm>
          <a:off x="564198" y="1484784"/>
          <a:ext cx="6868768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19953" y="5472000"/>
            <a:ext cx="8354480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sz="2000" baseline="30000" dirty="0"/>
              <a:t>14</a:t>
            </a:r>
            <a:r>
              <a:rPr lang="en-US" sz="2000" dirty="0"/>
              <a:t>C enriched </a:t>
            </a:r>
            <a:r>
              <a:rPr lang="en-US" sz="2000" dirty="0" smtClean="0"/>
              <a:t>in fine fraction – a promising way to reduce the</a:t>
            </a:r>
            <a:br>
              <a:rPr lang="en-US" sz="2000" dirty="0" smtClean="0"/>
            </a:br>
            <a:r>
              <a:rPr lang="en-US" sz="2000" dirty="0" smtClean="0"/>
              <a:t> amount of graphitic wastes? </a:t>
            </a:r>
          </a:p>
        </p:txBody>
      </p:sp>
      <p:sp>
        <p:nvSpPr>
          <p:cNvPr id="2" name="Nach rechts gekrümmter Pfeil 1"/>
          <p:cNvSpPr/>
          <p:nvPr/>
        </p:nvSpPr>
        <p:spPr>
          <a:xfrm rot="14575225">
            <a:off x="4721105" y="621953"/>
            <a:ext cx="483235" cy="4221834"/>
          </a:xfrm>
          <a:prstGeom prst="curvedRightArrow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2000" y="273167"/>
            <a:ext cx="6753572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GB" sz="2400" b="1" dirty="0" smtClean="0">
                <a:solidFill>
                  <a:srgbClr val="3A6F8A"/>
                </a:solidFill>
              </a:rPr>
              <a:t>Mechanical fractionation of </a:t>
            </a:r>
            <a:r>
              <a:rPr lang="en-GB" sz="2400" b="1" dirty="0" err="1" smtClean="0">
                <a:solidFill>
                  <a:srgbClr val="3A6F8A"/>
                </a:solidFill>
              </a:rPr>
              <a:t>i</a:t>
            </a:r>
            <a:r>
              <a:rPr lang="en-GB" sz="2400" b="1" dirty="0" smtClean="0">
                <a:solidFill>
                  <a:srgbClr val="3A6F8A"/>
                </a:solidFill>
              </a:rPr>
              <a:t>-graphite</a:t>
            </a:r>
            <a:endParaRPr lang="en-GB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4" y="6237312"/>
            <a:ext cx="8717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*L. Kuhne et al., Final report of BMBF project </a:t>
            </a:r>
            <a:r>
              <a:rPr lang="en-US" sz="1100" dirty="0" err="1" smtClean="0"/>
              <a:t>CarboDisp</a:t>
            </a:r>
            <a:r>
              <a:rPr lang="en-US" sz="1100" dirty="0" smtClean="0"/>
              <a:t>, 2015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57" y="4644000"/>
            <a:ext cx="1539618" cy="7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unten 2"/>
          <p:cNvSpPr/>
          <p:nvPr/>
        </p:nvSpPr>
        <p:spPr>
          <a:xfrm rot="16200000">
            <a:off x="2875664" y="5544627"/>
            <a:ext cx="666955" cy="58665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560318" y="917388"/>
            <a:ext cx="7180034" cy="4451721"/>
            <a:chOff x="467544" y="763139"/>
            <a:chExt cx="7992888" cy="5047642"/>
          </a:xfrm>
        </p:grpSpPr>
        <p:grpSp>
          <p:nvGrpSpPr>
            <p:cNvPr id="2" name="Gruppieren 1"/>
            <p:cNvGrpSpPr/>
            <p:nvPr/>
          </p:nvGrpSpPr>
          <p:grpSpPr>
            <a:xfrm>
              <a:off x="467544" y="763139"/>
              <a:ext cx="7992888" cy="5047642"/>
              <a:chOff x="583729" y="980728"/>
              <a:chExt cx="7992888" cy="5047642"/>
            </a:xfrm>
          </p:grpSpPr>
          <p:pic>
            <p:nvPicPr>
              <p:cNvPr id="7" name="Grafik 6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729" y="980728"/>
                <a:ext cx="7992888" cy="5047642"/>
              </a:xfrm>
              <a:prstGeom prst="rect">
                <a:avLst/>
              </a:prstGeom>
              <a:noFill/>
            </p:spPr>
          </p:pic>
          <p:sp>
            <p:nvSpPr>
              <p:cNvPr id="9" name="Rechteck 8"/>
              <p:cNvSpPr/>
              <p:nvPr/>
            </p:nvSpPr>
            <p:spPr>
              <a:xfrm rot="16200000">
                <a:off x="-603811" y="3010625"/>
                <a:ext cx="3096572" cy="3426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baseline="30000" dirty="0" smtClean="0"/>
                  <a:t>14</a:t>
                </a:r>
                <a:r>
                  <a:rPr lang="en-US" sz="1400" b="1" dirty="0" smtClean="0"/>
                  <a:t>C release, [%] </a:t>
                </a:r>
                <a:endParaRPr lang="de-DE" sz="1400" b="1" dirty="0"/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2915816" y="5435932"/>
              <a:ext cx="3744417" cy="34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/>
                <a:t>C</a:t>
              </a:r>
              <a:r>
                <a:rPr lang="en-US" sz="1400" b="1" baseline="-25000" dirty="0" err="1" smtClean="0"/>
                <a:t>tot</a:t>
              </a:r>
              <a:r>
                <a:rPr lang="en-US" sz="1400" b="1" dirty="0" smtClean="0"/>
                <a:t> mass loss, [%] </a:t>
              </a:r>
              <a:endParaRPr lang="de-DE" sz="1400" b="1" dirty="0"/>
            </a:p>
          </p:txBody>
        </p:sp>
      </p:grpSp>
      <p:sp>
        <p:nvSpPr>
          <p:cNvPr id="10" name="Rechteck 9"/>
          <p:cNvSpPr/>
          <p:nvPr/>
        </p:nvSpPr>
        <p:spPr>
          <a:xfrm>
            <a:off x="1981445" y="880828"/>
            <a:ext cx="4608512" cy="27377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 rot="1586294">
            <a:off x="1823843" y="2409099"/>
            <a:ext cx="326800" cy="2592072"/>
          </a:xfrm>
          <a:prstGeom prst="ellipse">
            <a:avLst/>
          </a:prstGeom>
          <a:noFill/>
          <a:ln w="222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448385" y="5510792"/>
                <a:ext cx="1542153" cy="6690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𝑤𝑡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(14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𝑤𝑡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𝑡𝑜𝑡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de-DE" dirty="0">
                          <a:latin typeface="Cambria Math"/>
                        </a:rPr>
                        <m:t>&gt;</m:t>
                      </m:r>
                      <m:r>
                        <a:rPr lang="en-US" b="0" i="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385" y="5510792"/>
                <a:ext cx="1542153" cy="669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315232" y="5102668"/>
            <a:ext cx="264037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Selectivity of treatment:</a:t>
            </a:r>
            <a:endParaRPr lang="de-DE" sz="1800" dirty="0"/>
          </a:p>
        </p:txBody>
      </p:sp>
      <p:sp>
        <p:nvSpPr>
          <p:cNvPr id="19" name="Textfeld 18"/>
          <p:cNvSpPr txBox="1"/>
          <p:nvPr/>
        </p:nvSpPr>
        <p:spPr>
          <a:xfrm>
            <a:off x="3654047" y="5472000"/>
            <a:ext cx="4752528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dirty="0"/>
              <a:t>HT treatment </a:t>
            </a:r>
            <a:r>
              <a:rPr lang="en-US" dirty="0" smtClean="0"/>
              <a:t>in </a:t>
            </a:r>
            <a:r>
              <a:rPr lang="en-US" dirty="0"/>
              <a:t>inert atmosphere </a:t>
            </a:r>
            <a:r>
              <a:rPr lang="en-US" dirty="0" smtClean="0"/>
              <a:t>improves selectivity of </a:t>
            </a:r>
            <a:r>
              <a:rPr lang="en-US" baseline="30000" dirty="0"/>
              <a:t>14</a:t>
            </a:r>
            <a:r>
              <a:rPr lang="en-US" dirty="0"/>
              <a:t>C separation</a:t>
            </a:r>
            <a:endParaRPr lang="de-DE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2000" y="216000"/>
            <a:ext cx="4752048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de-DE" sz="2400" b="1" dirty="0" smtClean="0">
                <a:solidFill>
                  <a:srgbClr val="3A6F8A"/>
                </a:solidFill>
              </a:rPr>
              <a:t>Thermal </a:t>
            </a:r>
            <a:r>
              <a:rPr lang="de-DE" sz="2400" b="1" dirty="0" err="1" smtClean="0">
                <a:solidFill>
                  <a:srgbClr val="3A6F8A"/>
                </a:solidFill>
              </a:rPr>
              <a:t>treatment</a:t>
            </a:r>
            <a:r>
              <a:rPr lang="de-DE" sz="2400" b="1" dirty="0" smtClean="0">
                <a:solidFill>
                  <a:srgbClr val="3A6F8A"/>
                </a:solidFill>
              </a:rPr>
              <a:t> </a:t>
            </a:r>
            <a:r>
              <a:rPr lang="de-DE" sz="2400" b="1" dirty="0" err="1" smtClean="0">
                <a:solidFill>
                  <a:srgbClr val="3A6F8A"/>
                </a:solidFill>
              </a:rPr>
              <a:t>of</a:t>
            </a:r>
            <a:r>
              <a:rPr lang="de-DE" sz="2400" b="1" dirty="0" smtClean="0">
                <a:solidFill>
                  <a:srgbClr val="3A6F8A"/>
                </a:solidFill>
              </a:rPr>
              <a:t> i-graphite</a:t>
            </a:r>
            <a:endParaRPr lang="en-US" altLang="de-DE" sz="2400" b="1" dirty="0">
              <a:solidFill>
                <a:srgbClr val="3A6F8A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57" y="4644000"/>
            <a:ext cx="1539618" cy="7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69" y="684750"/>
            <a:ext cx="1539618" cy="7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2000" y="216000"/>
            <a:ext cx="5583981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400" b="1" dirty="0" smtClean="0">
                <a:solidFill>
                  <a:srgbClr val="3A6F8A"/>
                </a:solidFill>
              </a:rPr>
              <a:t>Storage and disposal of </a:t>
            </a:r>
            <a:r>
              <a:rPr lang="en-US" sz="2400" b="1" dirty="0" err="1" smtClean="0">
                <a:solidFill>
                  <a:srgbClr val="3A6F8A"/>
                </a:solidFill>
              </a:rPr>
              <a:t>i</a:t>
            </a:r>
            <a:r>
              <a:rPr lang="en-US" sz="2400" b="1" dirty="0" smtClean="0">
                <a:solidFill>
                  <a:srgbClr val="3A6F8A"/>
                </a:solidFill>
              </a:rPr>
              <a:t>-graphite</a:t>
            </a:r>
            <a:endParaRPr lang="de-CH" sz="2400" b="1" dirty="0">
              <a:solidFill>
                <a:srgbClr val="3A6F8A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39271" y="5472000"/>
            <a:ext cx="8489576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sz="2000" dirty="0" smtClean="0"/>
              <a:t>Evaluation of release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APs </a:t>
            </a:r>
            <a:r>
              <a:rPr lang="en-US" sz="2000" dirty="0"/>
              <a:t>and mobility </a:t>
            </a:r>
            <a:r>
              <a:rPr lang="en-US" sz="2000" dirty="0" smtClean="0"/>
              <a:t>under conditions relevant to interim storage (short-term) and final </a:t>
            </a:r>
            <a:r>
              <a:rPr lang="en-US" sz="2000" dirty="0"/>
              <a:t>disposal (long-term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195960" y="1791507"/>
            <a:ext cx="2369417" cy="827062"/>
            <a:chOff x="3426741" y="1505167"/>
            <a:chExt cx="2369417" cy="827062"/>
          </a:xfrm>
        </p:grpSpPr>
        <p:sp>
          <p:nvSpPr>
            <p:cNvPr id="5" name="Textfeld 4"/>
            <p:cNvSpPr txBox="1"/>
            <p:nvPr/>
          </p:nvSpPr>
          <p:spPr>
            <a:xfrm>
              <a:off x="4031383" y="1514497"/>
              <a:ext cx="1330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Corrosion (O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O)</a:t>
              </a:r>
              <a:endParaRPr lang="de-DE" dirty="0"/>
            </a:p>
          </p:txBody>
        </p:sp>
        <p:sp>
          <p:nvSpPr>
            <p:cNvPr id="6" name="Pfeil nach unten 5"/>
            <p:cNvSpPr/>
            <p:nvPr/>
          </p:nvSpPr>
          <p:spPr>
            <a:xfrm>
              <a:off x="3426741" y="1505167"/>
              <a:ext cx="2369417" cy="827062"/>
            </a:xfrm>
            <a:prstGeom prst="downArrow">
              <a:avLst/>
            </a:prstGeom>
            <a:solidFill>
              <a:srgbClr val="FF0000">
                <a:alpha val="14000"/>
              </a:srgbClr>
            </a:solidFill>
            <a:ln>
              <a:solidFill>
                <a:srgbClr val="C00000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48" name="Gruppieren 2047"/>
          <p:cNvGrpSpPr/>
          <p:nvPr/>
        </p:nvGrpSpPr>
        <p:grpSpPr>
          <a:xfrm>
            <a:off x="722245" y="1600024"/>
            <a:ext cx="7581424" cy="3517032"/>
            <a:chOff x="704850" y="881162"/>
            <a:chExt cx="7581424" cy="3517032"/>
          </a:xfrm>
        </p:grpSpPr>
        <p:sp>
          <p:nvSpPr>
            <p:cNvPr id="15" name="Rechteck 14"/>
            <p:cNvSpPr/>
            <p:nvPr/>
          </p:nvSpPr>
          <p:spPr>
            <a:xfrm>
              <a:off x="1061369" y="3135865"/>
              <a:ext cx="1008000" cy="64633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2060"/>
              </a:solidFill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baseline="30000" dirty="0" smtClean="0"/>
                <a:t>14</a:t>
              </a:r>
              <a:r>
                <a:rPr lang="en-US" b="1" dirty="0" smtClean="0"/>
                <a:t>CO</a:t>
              </a:r>
              <a:r>
                <a:rPr lang="en-US" b="1" baseline="-25000" dirty="0" smtClean="0"/>
                <a:t>3</a:t>
              </a:r>
              <a:r>
                <a:rPr lang="en-US" b="1" baseline="30000" dirty="0" smtClean="0"/>
                <a:t>2-</a:t>
              </a:r>
              <a:r>
                <a:rPr lang="en-US" b="1" dirty="0" smtClean="0"/>
                <a:t>,</a:t>
              </a:r>
              <a:br>
                <a:rPr lang="en-US" b="1" dirty="0" smtClean="0"/>
              </a:br>
              <a:r>
                <a:rPr lang="en-US" b="1" baseline="30000" dirty="0" smtClean="0"/>
                <a:t>14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org</a:t>
              </a:r>
              <a:r>
                <a:rPr lang="en-US" b="1" dirty="0" smtClean="0"/>
                <a:t>?</a:t>
              </a:r>
              <a:endParaRPr lang="en-US" b="1" dirty="0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3275856" y="2122665"/>
              <a:ext cx="2272127" cy="593915"/>
              <a:chOff x="3059091" y="2053265"/>
              <a:chExt cx="2272127" cy="593915"/>
            </a:xfrm>
          </p:grpSpPr>
          <p:sp>
            <p:nvSpPr>
              <p:cNvPr id="13" name="Rechteck 12"/>
              <p:cNvSpPr/>
              <p:nvPr/>
            </p:nvSpPr>
            <p:spPr>
              <a:xfrm rot="16200000">
                <a:off x="3898197" y="1214159"/>
                <a:ext cx="593915" cy="2272127"/>
              </a:xfrm>
              <a:prstGeom prst="rect">
                <a:avLst/>
              </a:prstGeom>
              <a:gradFill>
                <a:gsLst>
                  <a:gs pos="6000">
                    <a:schemeClr val="bg1"/>
                  </a:gs>
                  <a:gs pos="0">
                    <a:schemeClr val="bg1"/>
                  </a:gs>
                  <a:gs pos="73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" name="Textfeld 1"/>
              <p:cNvSpPr txBox="1"/>
              <p:nvPr/>
            </p:nvSpPr>
            <p:spPr>
              <a:xfrm>
                <a:off x="3289116" y="2165557"/>
                <a:ext cx="1884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r>
                  <a:rPr lang="en-US" dirty="0" smtClean="0"/>
                  <a:t>-graphite + APs</a:t>
                </a:r>
                <a:endParaRPr lang="de-DE" dirty="0"/>
              </a:p>
            </p:txBody>
          </p:sp>
        </p:grpSp>
        <p:cxnSp>
          <p:nvCxnSpPr>
            <p:cNvPr id="10" name="Gekrümmte Verbindung 9"/>
            <p:cNvCxnSpPr/>
            <p:nvPr/>
          </p:nvCxnSpPr>
          <p:spPr>
            <a:xfrm>
              <a:off x="5354901" y="2716580"/>
              <a:ext cx="1122491" cy="719347"/>
            </a:xfrm>
            <a:prstGeom prst="curvedConnector3">
              <a:avLst/>
            </a:prstGeom>
            <a:ln w="222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krümmte Verbindung 22"/>
            <p:cNvCxnSpPr/>
            <p:nvPr/>
          </p:nvCxnSpPr>
          <p:spPr>
            <a:xfrm flipH="1">
              <a:off x="2187594" y="2720763"/>
              <a:ext cx="1122491" cy="719347"/>
            </a:xfrm>
            <a:prstGeom prst="curvedConnector3">
              <a:avLst/>
            </a:prstGeom>
            <a:ln w="222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bgerundetes Rechteck 15"/>
            <p:cNvSpPr/>
            <p:nvPr/>
          </p:nvSpPr>
          <p:spPr>
            <a:xfrm>
              <a:off x="704850" y="1017812"/>
              <a:ext cx="2124584" cy="338038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6161690" y="881162"/>
              <a:ext cx="2124584" cy="348802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krümmte Verbindung 24"/>
            <p:cNvCxnSpPr/>
            <p:nvPr/>
          </p:nvCxnSpPr>
          <p:spPr>
            <a:xfrm flipH="1" flipV="1">
              <a:off x="2142060" y="1400012"/>
              <a:ext cx="1122491" cy="719347"/>
            </a:xfrm>
            <a:prstGeom prst="curvedConnector3">
              <a:avLst/>
            </a:prstGeom>
            <a:ln w="222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774605" y="1261138"/>
              <a:ext cx="1355811" cy="64633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rgbClr val="002060"/>
              </a:solidFill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baseline="30000" dirty="0" smtClean="0"/>
                <a:t>14</a:t>
              </a:r>
              <a:r>
                <a:rPr lang="en-US" b="1" dirty="0" smtClean="0"/>
                <a:t>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, </a:t>
              </a:r>
              <a:r>
                <a:rPr lang="en-US" b="1" baseline="30000" dirty="0" smtClean="0"/>
                <a:t>14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org</a:t>
              </a:r>
              <a:r>
                <a:rPr lang="en-US" b="1" dirty="0" smtClean="0"/>
                <a:t>/</a:t>
              </a:r>
              <a:r>
                <a:rPr lang="en-US" b="1" baseline="30000" dirty="0" smtClean="0"/>
                <a:t>14</a:t>
              </a:r>
              <a:r>
                <a:rPr lang="en-US" b="1" dirty="0" smtClean="0"/>
                <a:t>CO</a:t>
              </a:r>
              <a:endParaRPr lang="en-US" b="1" baseline="-250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6559632" y="3134196"/>
              <a:ext cx="1008000" cy="648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2060"/>
              </a:solidFill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baseline="30000" dirty="0" smtClean="0"/>
                <a:t>14</a:t>
              </a:r>
              <a:r>
                <a:rPr lang="en-US" b="1" dirty="0" smtClean="0"/>
                <a:t>CO</a:t>
              </a:r>
              <a:r>
                <a:rPr lang="en-US" b="1" baseline="-25000" dirty="0" smtClean="0"/>
                <a:t>3</a:t>
              </a:r>
              <a:r>
                <a:rPr lang="en-US" b="1" baseline="30000" dirty="0" smtClean="0"/>
                <a:t>2-</a:t>
              </a:r>
              <a:r>
                <a:rPr lang="en-US" b="1" dirty="0" smtClean="0"/>
                <a:t>,</a:t>
              </a:r>
              <a:r>
                <a:rPr lang="en-US" b="1" baseline="30000" dirty="0" smtClean="0"/>
                <a:t> 14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org</a:t>
              </a:r>
              <a:r>
                <a:rPr lang="en-US" b="1" dirty="0"/>
                <a:t>?</a:t>
              </a:r>
            </a:p>
            <a:p>
              <a:pPr algn="ctr"/>
              <a:endParaRPr lang="en-US" b="1" baseline="30000" dirty="0"/>
            </a:p>
          </p:txBody>
        </p:sp>
        <p:cxnSp>
          <p:nvCxnSpPr>
            <p:cNvPr id="29" name="Gekrümmte Verbindung 28"/>
            <p:cNvCxnSpPr/>
            <p:nvPr/>
          </p:nvCxnSpPr>
          <p:spPr>
            <a:xfrm flipV="1">
              <a:off x="5390100" y="1403318"/>
              <a:ext cx="1122491" cy="719347"/>
            </a:xfrm>
            <a:prstGeom prst="curvedConnector3">
              <a:avLst/>
            </a:prstGeom>
            <a:ln w="2222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791563" y="3918452"/>
              <a:ext cx="1970671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2060"/>
              </a:solidFill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Interim storage</a:t>
              </a:r>
              <a:endParaRPr lang="de-DE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256286" y="3906709"/>
              <a:ext cx="1970671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2060"/>
              </a:solidFill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en-US" dirty="0" smtClean="0"/>
                <a:t>Final disposal</a:t>
              </a:r>
              <a:endParaRPr lang="de-DE" dirty="0"/>
            </a:p>
          </p:txBody>
        </p:sp>
      </p:grpSp>
      <p:sp>
        <p:nvSpPr>
          <p:cNvPr id="2049" name="Textfeld 2048"/>
          <p:cNvSpPr txBox="1"/>
          <p:nvPr/>
        </p:nvSpPr>
        <p:spPr>
          <a:xfrm>
            <a:off x="284163" y="896056"/>
            <a:ext cx="617748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algn="just"/>
            <a:r>
              <a:rPr lang="en-US" b="0" dirty="0" smtClean="0"/>
              <a:t>Kinetics </a:t>
            </a:r>
            <a:r>
              <a:rPr lang="en-US" b="0" dirty="0"/>
              <a:t>of RN release </a:t>
            </a:r>
            <a:r>
              <a:rPr lang="en-US" b="0" dirty="0" smtClean="0"/>
              <a:t>and RN speciation: </a:t>
            </a:r>
            <a:r>
              <a:rPr lang="en-US" b="0" baseline="30000" dirty="0" smtClean="0"/>
              <a:t>14</a:t>
            </a:r>
            <a:r>
              <a:rPr lang="en-US" b="0" dirty="0" smtClean="0"/>
              <a:t>C as example</a:t>
            </a:r>
            <a:endParaRPr lang="de-DE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29" y="1163798"/>
            <a:ext cx="778624" cy="9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hteck 31"/>
          <p:cNvSpPr/>
          <p:nvPr/>
        </p:nvSpPr>
        <p:spPr>
          <a:xfrm>
            <a:off x="6552000" y="1980000"/>
            <a:ext cx="135581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/>
              <a:t>14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30000" dirty="0" smtClean="0"/>
              <a:t>14</a:t>
            </a:r>
            <a:r>
              <a:rPr lang="en-US" b="1" dirty="0" smtClean="0"/>
              <a:t>C</a:t>
            </a:r>
            <a:r>
              <a:rPr lang="en-US" b="1" baseline="-25000" dirty="0" smtClean="0"/>
              <a:t>org</a:t>
            </a:r>
            <a:r>
              <a:rPr lang="en-US" b="1" dirty="0" smtClean="0"/>
              <a:t>/</a:t>
            </a:r>
            <a:r>
              <a:rPr lang="en-US" b="1" baseline="30000" dirty="0" smtClean="0"/>
              <a:t>14</a:t>
            </a:r>
            <a:r>
              <a:rPr lang="en-US" b="1" dirty="0" smtClean="0"/>
              <a:t>CO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916947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idx="17"/>
          </p:nvPr>
        </p:nvSpPr>
        <p:spPr>
          <a:xfrm>
            <a:off x="252000" y="216000"/>
            <a:ext cx="6343895" cy="576000"/>
          </a:xfrm>
        </p:spPr>
        <p:txBody>
          <a:bodyPr lIns="90000" tIns="46800" rIns="90000" bIns="46800" anchor="ctr" anchorCtr="0"/>
          <a:lstStyle/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US" sz="2400" kern="1200" dirty="0">
                <a:solidFill>
                  <a:srgbClr val="3A6F8A"/>
                </a:solidFill>
                <a:latin typeface="Arial" charset="0"/>
                <a:cs typeface="+mn-cs"/>
              </a:rPr>
              <a:t>Conditioning of </a:t>
            </a:r>
            <a:r>
              <a:rPr lang="en-US" sz="2400" kern="1200" dirty="0" err="1">
                <a:solidFill>
                  <a:srgbClr val="3A6F8A"/>
                </a:solidFill>
                <a:latin typeface="Arial" charset="0"/>
                <a:cs typeface="+mn-cs"/>
              </a:rPr>
              <a:t>i</a:t>
            </a:r>
            <a:r>
              <a:rPr lang="en-US" sz="2400" kern="1200" dirty="0">
                <a:solidFill>
                  <a:srgbClr val="3A6F8A"/>
                </a:solidFill>
                <a:latin typeface="Arial" charset="0"/>
                <a:cs typeface="+mn-cs"/>
              </a:rPr>
              <a:t>-graphite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38" y="981075"/>
            <a:ext cx="2449543" cy="18493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39271" y="5472000"/>
            <a:ext cx="8489576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r>
              <a:rPr lang="en-US" sz="2000" dirty="0" smtClean="0"/>
              <a:t>Evaluation of long-term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conditioned </a:t>
            </a:r>
            <a:r>
              <a:rPr lang="en-US" sz="2000" dirty="0" err="1" smtClean="0"/>
              <a:t>i</a:t>
            </a:r>
            <a:r>
              <a:rPr lang="en-US" sz="2000" dirty="0" smtClean="0"/>
              <a:t>-graphite under conditions relevant to geological disposal</a:t>
            </a:r>
            <a:endParaRPr lang="en-US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37" y="3429000"/>
            <a:ext cx="2449543" cy="17830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chteck 13"/>
          <p:cNvSpPr/>
          <p:nvPr/>
        </p:nvSpPr>
        <p:spPr>
          <a:xfrm>
            <a:off x="360000" y="1440000"/>
            <a:ext cx="4390946" cy="369332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altLang="de-DE" dirty="0" smtClean="0">
                <a:solidFill>
                  <a:schemeClr val="bg1"/>
                </a:solidFill>
              </a:rPr>
              <a:t>Potential conditioning matrices 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60000" y="900000"/>
            <a:ext cx="4390946" cy="369332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altLang="de-DE" dirty="0" smtClean="0">
                <a:solidFill>
                  <a:schemeClr val="bg1"/>
                </a:solidFill>
              </a:rPr>
              <a:t>Conditioning with/without prior treatment 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1520" y="1844824"/>
            <a:ext cx="3168351" cy="166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cement</a:t>
            </a:r>
            <a:endParaRPr lang="en-GB" altLang="de-DE" sz="1600" dirty="0"/>
          </a:p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err="1" smtClean="0"/>
              <a:t>geopolymer</a:t>
            </a:r>
            <a:r>
              <a:rPr lang="en-GB" altLang="de-DE" sz="1600" dirty="0" smtClean="0"/>
              <a:t> cements</a:t>
            </a:r>
            <a:endParaRPr lang="en-GB" altLang="de-DE" sz="1600" dirty="0"/>
          </a:p>
          <a:p>
            <a:pPr marL="630000" lvl="1" indent="-270000" eaLnBrk="1" hangingPunct="1">
              <a:spcBef>
                <a:spcPct val="20000"/>
              </a:spcBef>
              <a:spcAft>
                <a:spcPct val="20000"/>
              </a:spcAft>
              <a:buClr>
                <a:srgbClr val="3A6F8A"/>
              </a:buClr>
              <a:buFontTx/>
              <a:buChar char="•"/>
            </a:pPr>
            <a:r>
              <a:rPr lang="en-GB" altLang="de-DE" sz="1600" dirty="0" smtClean="0"/>
              <a:t>impermeable glass/graphite matrices</a:t>
            </a:r>
            <a:endParaRPr lang="en-GB" altLang="de-DE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00" y="3456000"/>
            <a:ext cx="225290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456000"/>
            <a:ext cx="95941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39" y="3456000"/>
            <a:ext cx="19554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2000" y="216000"/>
            <a:ext cx="6988996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chemeClr val="accent2"/>
              </a:buClr>
              <a:buSzPct val="80000"/>
            </a:pPr>
            <a:r>
              <a:rPr lang="en-US" sz="2400" b="1" dirty="0">
                <a:solidFill>
                  <a:srgbClr val="3A6F8A"/>
                </a:solidFill>
              </a:rPr>
              <a:t>Future perspectives: use of model materials</a:t>
            </a:r>
            <a:endParaRPr lang="de-CH" sz="2400" b="1" dirty="0">
              <a:solidFill>
                <a:srgbClr val="3A6F8A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88000" y="5472000"/>
            <a:ext cx="8494813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solidFill>
                  <a:schemeClr val="bg1"/>
                </a:solidFill>
              </a:rPr>
              <a:t>Experiments with </a:t>
            </a:r>
            <a:r>
              <a:rPr lang="en-US" sz="2000" dirty="0">
                <a:solidFill>
                  <a:schemeClr val="bg1"/>
                </a:solidFill>
              </a:rPr>
              <a:t>simplified </a:t>
            </a:r>
            <a:r>
              <a:rPr lang="en-US" sz="2000" dirty="0" smtClean="0">
                <a:solidFill>
                  <a:schemeClr val="bg1"/>
                </a:solidFill>
              </a:rPr>
              <a:t>model systems/materials to interpret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chemeClr val="bg1"/>
                </a:solidFill>
              </a:rPr>
              <a:t>predict the </a:t>
            </a:r>
            <a:r>
              <a:rPr lang="en-US" sz="2000" dirty="0" err="1" smtClean="0">
                <a:solidFill>
                  <a:schemeClr val="bg1"/>
                </a:solidFill>
              </a:rPr>
              <a:t>behaviour</a:t>
            </a:r>
            <a:r>
              <a:rPr lang="en-US" sz="2000" dirty="0" smtClean="0">
                <a:solidFill>
                  <a:schemeClr val="bg1"/>
                </a:solidFill>
              </a:rPr>
              <a:t> of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-graphite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2000" y="900000"/>
            <a:ext cx="6445288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 indent="-360000">
              <a:buClr>
                <a:srgbClr val="3A6F8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Lack </a:t>
            </a:r>
            <a:r>
              <a:rPr lang="en-US" dirty="0"/>
              <a:t>of understanding of AP </a:t>
            </a:r>
            <a:r>
              <a:rPr lang="en-US" dirty="0" smtClean="0"/>
              <a:t>distribution and speciation</a:t>
            </a:r>
          </a:p>
          <a:p>
            <a:pPr marL="360000" indent="-360000">
              <a:buClr>
                <a:srgbClr val="3A6F8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unique model on release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APs</a:t>
            </a:r>
          </a:p>
          <a:p>
            <a:pPr marL="360000" indent="-360000">
              <a:buClr>
                <a:srgbClr val="3A6F8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Unique structures &amp; </a:t>
            </a:r>
            <a:r>
              <a:rPr lang="en-US" dirty="0" err="1" smtClean="0"/>
              <a:t>reactivities</a:t>
            </a:r>
            <a:r>
              <a:rPr lang="en-US" dirty="0" smtClean="0"/>
              <a:t> of </a:t>
            </a:r>
            <a:r>
              <a:rPr lang="en-US" dirty="0"/>
              <a:t>every </a:t>
            </a:r>
            <a:r>
              <a:rPr lang="en-US" dirty="0" err="1" smtClean="0"/>
              <a:t>i</a:t>
            </a:r>
            <a:r>
              <a:rPr lang="en-US" dirty="0" smtClean="0"/>
              <a:t>-graphite type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284162" y="4662797"/>
            <a:ext cx="6413126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 indent="-360000"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/>
              <a:t>Approach: use of model materials (HOPG, coke, binder) for separation of individual effects</a:t>
            </a:r>
            <a:endParaRPr lang="de-DE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02" y="3807257"/>
            <a:ext cx="1541817" cy="1529315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7452320" y="3849908"/>
            <a:ext cx="874053" cy="3231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HOPG</a:t>
            </a:r>
            <a:endParaRPr lang="de-DE" sz="15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49319" y="2810276"/>
            <a:ext cx="92791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49318" y="2962676"/>
            <a:ext cx="92791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71641" y="3128545"/>
            <a:ext cx="92791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60783" y="3284984"/>
            <a:ext cx="92791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1641" y="2454486"/>
            <a:ext cx="90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n/</a:t>
            </a:r>
            <a:r>
              <a:rPr lang="de-DE" dirty="0" smtClean="0">
                <a:latin typeface="Symbol" panose="05050102010706020507" pitchFamily="18" charset="2"/>
              </a:rPr>
              <a:t>g</a:t>
            </a:r>
            <a:endParaRPr lang="de-DE" baseline="30000" dirty="0">
              <a:latin typeface="Symbol" panose="05050102010706020507" pitchFamily="18" charset="2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540039" y="1999444"/>
            <a:ext cx="842210" cy="2149636"/>
            <a:chOff x="1540039" y="2203244"/>
            <a:chExt cx="842210" cy="2149636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1684418" y="2453040"/>
              <a:ext cx="553453" cy="1274525"/>
              <a:chOff x="1684418" y="2453040"/>
              <a:chExt cx="553453" cy="1274525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1684418" y="2470436"/>
                <a:ext cx="553453" cy="125712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 rot="16200000">
                <a:off x="1337753" y="2891767"/>
                <a:ext cx="1246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Graphite</a:t>
                </a:r>
                <a:endParaRPr lang="en-US" b="1" dirty="0"/>
              </a:p>
            </p:txBody>
          </p:sp>
        </p:grpSp>
        <p:sp>
          <p:nvSpPr>
            <p:cNvPr id="19" name="Rechteck 18"/>
            <p:cNvSpPr/>
            <p:nvPr/>
          </p:nvSpPr>
          <p:spPr>
            <a:xfrm>
              <a:off x="1540039" y="2203244"/>
              <a:ext cx="842210" cy="214963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595136" y="3918259"/>
              <a:ext cx="732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He</a:t>
              </a:r>
              <a:endParaRPr lang="de-DE" dirty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1619525" y="4176998"/>
            <a:ext cx="2369361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Controlled conditions</a:t>
            </a:r>
            <a:endParaRPr lang="en-US" sz="1200" b="1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3218547" y="1999443"/>
            <a:ext cx="842210" cy="2149637"/>
            <a:chOff x="3220914" y="2203242"/>
            <a:chExt cx="842210" cy="2149637"/>
          </a:xfrm>
        </p:grpSpPr>
        <p:sp>
          <p:nvSpPr>
            <p:cNvPr id="26" name="Rechteck 25"/>
            <p:cNvSpPr/>
            <p:nvPr/>
          </p:nvSpPr>
          <p:spPr>
            <a:xfrm>
              <a:off x="3220914" y="2203242"/>
              <a:ext cx="842210" cy="214963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254045" y="3938722"/>
              <a:ext cx="732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He</a:t>
              </a:r>
              <a:endParaRPr lang="de-DE" dirty="0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65293" y="2461646"/>
              <a:ext cx="553453" cy="1274708"/>
              <a:chOff x="3365293" y="2461646"/>
              <a:chExt cx="553453" cy="1274708"/>
            </a:xfrm>
          </p:grpSpPr>
          <p:sp>
            <p:nvSpPr>
              <p:cNvPr id="29" name="Rechteck 28"/>
              <p:cNvSpPr/>
              <p:nvPr/>
            </p:nvSpPr>
            <p:spPr>
              <a:xfrm rot="10800000">
                <a:off x="3365293" y="2467863"/>
                <a:ext cx="553453" cy="1257129"/>
              </a:xfrm>
              <a:prstGeom prst="rect">
                <a:avLst/>
              </a:prstGeom>
              <a:gradFill>
                <a:gsLst>
                  <a:gs pos="6000">
                    <a:schemeClr val="bg1"/>
                  </a:gs>
                  <a:gs pos="0">
                    <a:schemeClr val="bg1"/>
                  </a:gs>
                  <a:gs pos="73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 rot="16200000">
                <a:off x="3004665" y="2914334"/>
                <a:ext cx="12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/>
                  <a:t>i</a:t>
                </a:r>
                <a:r>
                  <a:rPr lang="en-US" b="1" dirty="0" smtClean="0"/>
                  <a:t>-Graphite</a:t>
                </a:r>
                <a:endParaRPr lang="en-US" b="1" dirty="0"/>
              </a:p>
            </p:txBody>
          </p:sp>
        </p:grpSp>
      </p:grpSp>
      <p:sp>
        <p:nvSpPr>
          <p:cNvPr id="31" name="Pfeil nach unten 30"/>
          <p:cNvSpPr/>
          <p:nvPr/>
        </p:nvSpPr>
        <p:spPr>
          <a:xfrm rot="16200000">
            <a:off x="2577243" y="2662012"/>
            <a:ext cx="453926" cy="64800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>
            <a:off x="6498094" y="2836241"/>
            <a:ext cx="666955" cy="30472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927196" y="2385755"/>
            <a:ext cx="3830599" cy="3231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1500" b="1" dirty="0" smtClean="0"/>
              <a:t>AP speciation </a:t>
            </a:r>
            <a:r>
              <a:rPr lang="en-US" sz="1500" b="1" dirty="0"/>
              <a:t>and </a:t>
            </a:r>
            <a:r>
              <a:rPr lang="en-US" sz="1500" b="1" dirty="0" smtClean="0"/>
              <a:t>localization</a:t>
            </a:r>
            <a:endParaRPr lang="de-DE" sz="1500" b="1" dirty="0"/>
          </a:p>
        </p:txBody>
      </p:sp>
      <p:sp>
        <p:nvSpPr>
          <p:cNvPr id="36" name="Pfeil nach unten 35"/>
          <p:cNvSpPr/>
          <p:nvPr/>
        </p:nvSpPr>
        <p:spPr>
          <a:xfrm rot="16200000">
            <a:off x="4265402" y="2646819"/>
            <a:ext cx="484311" cy="64800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4916188" y="3249851"/>
            <a:ext cx="3866625" cy="3231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1500" b="1" dirty="0" smtClean="0"/>
              <a:t>AP release mechanisms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1813652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711200" y="981075"/>
            <a:ext cx="5284788" cy="41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buClr>
                <a:srgbClr val="00589C"/>
              </a:buClr>
              <a:buFont typeface="Wingdings" pitchFamily="2" charset="2"/>
              <a:buChar char="§"/>
            </a:pPr>
            <a:endParaRPr lang="en-US" altLang="de-DE" sz="2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i="1" dirty="0">
                <a:solidFill>
                  <a:srgbClr val="000000"/>
                </a:solidFill>
                <a:ea typeface="ＭＳ Ｐゴシック" pitchFamily="34" charset="-128"/>
              </a:rPr>
              <a:t>On an international level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, nuclear energy seems to have a </a:t>
            </a: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long-term perspective 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with currently 68 new builds in various countries including </a:t>
            </a:r>
            <a:r>
              <a:rPr lang="en-US" altLang="de-DE" sz="2000" dirty="0" err="1">
                <a:solidFill>
                  <a:srgbClr val="000000"/>
                </a:solidFill>
                <a:ea typeface="ＭＳ Ｐゴシック" pitchFamily="34" charset="-128"/>
              </a:rPr>
              <a:t>neighbouring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 countries.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00589C"/>
              </a:buClr>
              <a:buFont typeface="Wingdings" pitchFamily="2" charset="2"/>
              <a:buChar char="§"/>
            </a:pP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The first </a:t>
            </a:r>
            <a:r>
              <a:rPr lang="en-US" altLang="de-DE" sz="2000" b="1" dirty="0">
                <a:solidFill>
                  <a:srgbClr val="000000"/>
                </a:solidFill>
                <a:ea typeface="ＭＳ Ｐゴシック" pitchFamily="34" charset="-128"/>
              </a:rPr>
              <a:t>deep-geological repositories </a:t>
            </a:r>
            <a:r>
              <a:rPr lang="en-US" altLang="de-DE" sz="2000" dirty="0">
                <a:solidFill>
                  <a:srgbClr val="000000"/>
                </a:solidFill>
                <a:ea typeface="ＭＳ Ｐゴシック" pitchFamily="34" charset="-128"/>
              </a:rPr>
              <a:t>for high level waste in Europe will start operation </a:t>
            </a:r>
            <a:r>
              <a:rPr lang="en-US" altLang="de-DE" sz="2000" dirty="0" smtClean="0">
                <a:solidFill>
                  <a:srgbClr val="000000"/>
                </a:solidFill>
                <a:ea typeface="ＭＳ Ｐゴシック" pitchFamily="34" charset="-128"/>
              </a:rPr>
              <a:t>in the early 2020s.</a:t>
            </a:r>
            <a:endParaRPr lang="en-US" altLang="de-DE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  <a:buClr>
                <a:srgbClr val="00589C"/>
              </a:buClr>
              <a:buFont typeface="Wingdings" pitchFamily="2" charset="2"/>
              <a:buChar char="§"/>
            </a:pPr>
            <a:endParaRPr lang="en-US" altLang="de-DE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711200" y="469900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00589C"/>
                </a:solidFill>
                <a:cs typeface="Arial" charset="0"/>
              </a:rPr>
              <a:t>Nuclear Energy </a:t>
            </a:r>
            <a:r>
              <a:rPr lang="de-DE" altLang="de-DE" sz="2800" b="1" u="sng">
                <a:solidFill>
                  <a:srgbClr val="00589C"/>
                </a:solidFill>
                <a:cs typeface="Arial" charset="0"/>
              </a:rPr>
              <a:t>beyond</a:t>
            </a:r>
            <a:r>
              <a:rPr lang="de-DE" altLang="de-DE" sz="2800" b="1">
                <a:solidFill>
                  <a:srgbClr val="00589C"/>
                </a:solidFill>
                <a:cs typeface="Arial" charset="0"/>
              </a:rPr>
              <a:t> Germany</a:t>
            </a:r>
          </a:p>
        </p:txBody>
      </p:sp>
      <p:pic>
        <p:nvPicPr>
          <p:cNvPr id="8" name="Picture 6" descr="Construction of Tyanwan Nuclear Power Plant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474788"/>
            <a:ext cx="28051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bildbankutsida.skb.se/fotoweb/cmdrequest/rest/Preview.fwx/1-7-Fud-04.jpg?rt=1&amp;f=DB27C9870A6B3979561143D679F40FD965A197C0193F4CF25C381682DF35E1BCF7F471DB71C1907E956EC8FDB451AB2224C46F3D45620C6310B0AE1408EBBFE3FAAD4C26B545D8DC43652B49F6BD22BBADF1913A30A76E1DF3BFFA99137EA3A8F922EDE828902B5C3206616E5B248FF827D43706CF23C721923A11D262C73B8ACE1DBB4CA65FC2393870DA7420E47EE8EE2BA64AECBB8E3BAFCB691EFF835EDD3D515DC1896F4CC9&amp;sz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360738"/>
            <a:ext cx="22558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883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2000" y="216000"/>
            <a:ext cx="7040957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Management of mercury from nuclear facilities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2" descr="https://streitfragen.de/wp-content/uploads/2016/03/700x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93" y="5013176"/>
            <a:ext cx="2024940" cy="13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745493" y="4509120"/>
            <a:ext cx="88036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4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Hg</a:t>
            </a:r>
            <a:endParaRPr lang="de-DE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7374342" cy="375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Various (historic) applications for mercury (Hg) in nuclear facilities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coolant for early experimental fast reactors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shielding in prototype reactors (e.g. PFR, DFR; UK)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target material in accelerators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window seals in hot cell facilities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catalyst in isotope separation and uranium metal dissolution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Issues: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radiological characterisation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err="1" smtClean="0"/>
              <a:t>chemotoxic</a:t>
            </a:r>
            <a:r>
              <a:rPr lang="en-GB" sz="1600" dirty="0" smtClean="0"/>
              <a:t> hazards / waste acceptance criteria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decontamination / re-use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immobilisation </a:t>
            </a:r>
          </a:p>
          <a:p>
            <a:pPr marL="817200" lvl="1" indent="-360000" eaLnBrk="1" hangingPunct="1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</p:txBody>
      </p:sp>
      <p:pic>
        <p:nvPicPr>
          <p:cNvPr id="6" name="Picture 10" descr="https://40.media.tumblr.com/b356a4c64663b058a317fac831946ab1/tumblr_mtl55kwdUL1sqiaxoo1_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5650" y="4651794"/>
            <a:ext cx="2656462" cy="18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:\AG_Verwaltung\POF\Antrag\Antrag\AntragstextMaster\Bilder4Deckblatt\Zell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8" y="4651794"/>
            <a:ext cx="2699003" cy="180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105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I:\11 - Planung neuer Projekte\1112 - PROMETHEUS\DSC00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9" y="1440000"/>
            <a:ext cx="4104000" cy="245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2000" y="216000"/>
            <a:ext cx="7040957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Management of radioactive Hg @ FZJ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2409" y="925840"/>
            <a:ext cx="4104000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500" b="1" dirty="0" smtClean="0"/>
              <a:t>450 kg of contaminated Hg, </a:t>
            </a:r>
            <a:r>
              <a:rPr lang="en-US" sz="1500" b="1" dirty="0"/>
              <a:t>collected during </a:t>
            </a:r>
            <a:r>
              <a:rPr lang="en-US" sz="1500" b="1" dirty="0" smtClean="0"/>
              <a:t>decommissioning of </a:t>
            </a:r>
            <a:r>
              <a:rPr lang="en-US" sz="1500" b="1" dirty="0"/>
              <a:t>FZJ hot-cells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00000" y="2241739"/>
            <a:ext cx="4453467" cy="3231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algn="just"/>
            <a:r>
              <a:rPr lang="en-US" dirty="0" smtClean="0"/>
              <a:t>Surface dose rate </a:t>
            </a:r>
            <a:r>
              <a:rPr lang="en-US" dirty="0" smtClean="0">
                <a:sym typeface="Symbol"/>
              </a:rPr>
              <a:t></a:t>
            </a:r>
            <a:r>
              <a:rPr lang="de-DE" dirty="0" smtClean="0"/>
              <a:t> 1mSv/h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500000" y="3564000"/>
            <a:ext cx="4453467" cy="3231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5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algn="just">
              <a:spcBef>
                <a:spcPts val="600"/>
              </a:spcBef>
            </a:pPr>
            <a:r>
              <a:rPr lang="en-US" dirty="0" smtClean="0"/>
              <a:t>Disposal limit at KONRAD: </a:t>
            </a:r>
            <a:r>
              <a:rPr lang="en-US" dirty="0"/>
              <a:t>43 kg Hg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00000" y="2802994"/>
            <a:ext cx="4453467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marL="0" indent="0" algn="ctr">
              <a:buFont typeface="Wingdings" panose="05000000000000000000" pitchFamily="2" charset="2"/>
              <a:buNone/>
              <a:defRPr sz="1800" b="1"/>
            </a:lvl1pPr>
            <a:lvl2pPr marL="742950" lvl="1" indent="-285750">
              <a:buFont typeface="Wingdings" panose="05000000000000000000" pitchFamily="2" charset="2"/>
              <a:buChar char="§"/>
            </a:lvl2pPr>
          </a:lstStyle>
          <a:p>
            <a:pPr algn="just"/>
            <a:r>
              <a:rPr lang="en-US" sz="1500" dirty="0"/>
              <a:t>No authorization for mercury storage at </a:t>
            </a:r>
            <a:r>
              <a:rPr lang="de-DE" sz="1500" dirty="0"/>
              <a:t>FZJ </a:t>
            </a:r>
            <a:r>
              <a:rPr lang="de-DE" sz="1500" dirty="0" err="1"/>
              <a:t>interim</a:t>
            </a:r>
            <a:r>
              <a:rPr lang="de-DE" sz="1500" dirty="0"/>
              <a:t> </a:t>
            </a:r>
            <a:r>
              <a:rPr lang="de-DE" sz="1500" dirty="0" err="1"/>
              <a:t>storage</a:t>
            </a:r>
            <a:endParaRPr lang="en-US" sz="1500" dirty="0"/>
          </a:p>
        </p:txBody>
      </p:sp>
      <p:sp>
        <p:nvSpPr>
          <p:cNvPr id="14" name="Pfeil nach unten 13"/>
          <p:cNvSpPr/>
          <p:nvPr/>
        </p:nvSpPr>
        <p:spPr>
          <a:xfrm>
            <a:off x="3905045" y="4148273"/>
            <a:ext cx="793954" cy="39833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72926" y="5589240"/>
            <a:ext cx="8517076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PROMETHEUS – a joint BMBF-project on characterization</a:t>
            </a:r>
            <a:r>
              <a:rPr lang="en-US" sz="2000" dirty="0"/>
              <a:t>, decontamination and clearance of </a:t>
            </a:r>
            <a:r>
              <a:rPr lang="en-US" sz="2000" dirty="0" smtClean="0"/>
              <a:t>radioactive mercury</a:t>
            </a:r>
            <a:endParaRPr lang="en-US" sz="2000" dirty="0"/>
          </a:p>
        </p:txBody>
      </p:sp>
      <p:sp>
        <p:nvSpPr>
          <p:cNvPr id="16" name="Rechteck 15"/>
          <p:cNvSpPr/>
          <p:nvPr/>
        </p:nvSpPr>
        <p:spPr>
          <a:xfrm>
            <a:off x="1035404" y="4653136"/>
            <a:ext cx="719211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Up-coming project - </a:t>
            </a:r>
            <a:r>
              <a:rPr lang="en-US" b="1" dirty="0" err="1" smtClean="0">
                <a:solidFill>
                  <a:srgbClr val="FF0000"/>
                </a:solidFill>
              </a:rPr>
              <a:t>PRO</a:t>
            </a:r>
            <a:r>
              <a:rPr lang="en-US" b="1" dirty="0" err="1" smtClean="0"/>
              <a:t>cess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/>
              <a:t>of radioactive </a:t>
            </a:r>
            <a:r>
              <a:rPr lang="en-US" b="1" dirty="0" err="1">
                <a:solidFill>
                  <a:srgbClr val="FF0000"/>
                </a:solidFill>
              </a:rPr>
              <a:t>ME</a:t>
            </a:r>
            <a:r>
              <a:rPr lang="en-US" b="1" dirty="0" err="1"/>
              <a:t>rcury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reatment </a:t>
            </a:r>
            <a:r>
              <a:rPr lang="en-US" b="1" dirty="0" smtClean="0"/>
              <a:t>and </a:t>
            </a:r>
            <a:r>
              <a:rPr lang="de-DE" b="1" dirty="0" smtClean="0">
                <a:solidFill>
                  <a:srgbClr val="FF0000"/>
                </a:solidFill>
              </a:rPr>
              <a:t>H</a:t>
            </a:r>
            <a:r>
              <a:rPr lang="de-DE" b="1" dirty="0" smtClean="0"/>
              <a:t>andling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/>
              <a:t>limination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U</a:t>
            </a:r>
            <a:r>
              <a:rPr lang="de-DE" b="1" dirty="0" err="1"/>
              <a:t>nder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S</a:t>
            </a:r>
            <a:r>
              <a:rPr lang="de-DE" b="1" dirty="0" err="1"/>
              <a:t>afety</a:t>
            </a:r>
            <a:r>
              <a:rPr lang="de-DE" b="1" dirty="0"/>
              <a:t>-Standards</a:t>
            </a:r>
          </a:p>
        </p:txBody>
      </p:sp>
      <p:sp>
        <p:nvSpPr>
          <p:cNvPr id="4" name="Rechteck 3"/>
          <p:cNvSpPr/>
          <p:nvPr/>
        </p:nvSpPr>
        <p:spPr>
          <a:xfrm>
            <a:off x="4500000" y="1476000"/>
            <a:ext cx="4453467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de-DE" sz="1500" b="1" dirty="0" err="1"/>
              <a:t>Unknown</a:t>
            </a:r>
            <a:r>
              <a:rPr lang="de-DE" sz="1500" b="1" dirty="0"/>
              <a:t> </a:t>
            </a:r>
            <a:r>
              <a:rPr lang="de-DE" sz="1500" b="1" dirty="0" err="1" smtClean="0"/>
              <a:t>inventory</a:t>
            </a:r>
            <a:r>
              <a:rPr lang="de-DE" sz="1500" b="1" dirty="0" smtClean="0"/>
              <a:t> </a:t>
            </a:r>
            <a:r>
              <a:rPr lang="de-DE" sz="1500" b="1" dirty="0"/>
              <a:t>(</a:t>
            </a:r>
            <a:r>
              <a:rPr lang="de-DE" sz="1500" b="1" dirty="0" err="1"/>
              <a:t>fission</a:t>
            </a:r>
            <a:r>
              <a:rPr lang="de-DE" sz="1500" b="1" dirty="0"/>
              <a:t> </a:t>
            </a:r>
            <a:r>
              <a:rPr lang="de-DE" sz="1500" b="1" dirty="0" err="1"/>
              <a:t>products</a:t>
            </a:r>
            <a:r>
              <a:rPr lang="de-DE" sz="1500" b="1" dirty="0"/>
              <a:t>, </a:t>
            </a:r>
            <a:r>
              <a:rPr lang="de-DE" sz="1500" b="1" dirty="0" err="1" smtClean="0"/>
              <a:t>actinides</a:t>
            </a:r>
            <a:r>
              <a:rPr lang="de-DE" sz="1500" b="1" dirty="0" smtClean="0"/>
              <a:t>, etc.)</a:t>
            </a:r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4098577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539618" cy="7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2000" y="216000"/>
            <a:ext cx="7064297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Objectives &amp; tasks of PROMETHEUS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8000" y="809836"/>
            <a:ext cx="4258343" cy="369332"/>
          </a:xfrm>
          <a:prstGeom prst="rect">
            <a:avLst/>
          </a:prstGeom>
          <a:solidFill>
            <a:srgbClr val="3A6F8A"/>
          </a:solidFill>
          <a:ln>
            <a:solidFill>
              <a:srgbClr val="00206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PROMETHEUS </a:t>
            </a:r>
            <a:r>
              <a:rPr lang="en-US" dirty="0" smtClean="0"/>
              <a:t>(2016-2018):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2000" y="1440000"/>
            <a:ext cx="8280000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Radiological characterization (</a:t>
            </a:r>
            <a:r>
              <a:rPr lang="en-US" dirty="0" err="1" smtClean="0">
                <a:latin typeface="Symbol" panose="05050102010706020507" pitchFamily="18" charset="2"/>
              </a:rPr>
              <a:t>a,b,g</a:t>
            </a:r>
            <a:r>
              <a:rPr lang="en-US" dirty="0" smtClean="0"/>
              <a:t>) / nuclide vectors / scaling factors </a:t>
            </a:r>
            <a:br>
              <a:rPr lang="en-US" dirty="0" smtClean="0"/>
            </a:br>
            <a:r>
              <a:rPr lang="en-US" dirty="0" smtClean="0"/>
              <a:t>RN-speciation in contaminated mercury collected at FZJ</a:t>
            </a:r>
          </a:p>
        </p:txBody>
      </p:sp>
      <p:sp>
        <p:nvSpPr>
          <p:cNvPr id="7" name="Rechteck 6"/>
          <p:cNvSpPr/>
          <p:nvPr/>
        </p:nvSpPr>
        <p:spPr>
          <a:xfrm>
            <a:off x="252000" y="5040000"/>
            <a:ext cx="8280000" cy="64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60000" indent="-360000" algn="just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Development and </a:t>
            </a:r>
            <a:r>
              <a:rPr lang="en-US" dirty="0" err="1" smtClean="0"/>
              <a:t>optimisation</a:t>
            </a:r>
            <a:r>
              <a:rPr lang="en-US" dirty="0" smtClean="0"/>
              <a:t> of </a:t>
            </a:r>
            <a:r>
              <a:rPr lang="en-US" dirty="0" smtClean="0">
                <a:latin typeface="Symbol" panose="05050102010706020507" pitchFamily="18" charset="2"/>
              </a:rPr>
              <a:t>b/g</a:t>
            </a:r>
            <a:r>
              <a:rPr lang="en-US" dirty="0" smtClean="0"/>
              <a:t>-counting technique for clearance of Hg</a:t>
            </a:r>
          </a:p>
        </p:txBody>
      </p:sp>
      <p:sp>
        <p:nvSpPr>
          <p:cNvPr id="8" name="Rechteck 7"/>
          <p:cNvSpPr/>
          <p:nvPr/>
        </p:nvSpPr>
        <p:spPr>
          <a:xfrm>
            <a:off x="252000" y="3240000"/>
            <a:ext cx="8280000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Optimization of existing decontamination techniques: vacuum distillation,</a:t>
            </a:r>
            <a:br>
              <a:rPr lang="en-US" dirty="0" smtClean="0"/>
            </a:br>
            <a:r>
              <a:rPr lang="en-US" dirty="0" smtClean="0"/>
              <a:t>Hg conversion, membrane extraction, electrochemical, etc.</a:t>
            </a:r>
          </a:p>
        </p:txBody>
      </p:sp>
      <p:sp>
        <p:nvSpPr>
          <p:cNvPr id="9" name="Rechteck 8"/>
          <p:cNvSpPr/>
          <p:nvPr/>
        </p:nvSpPr>
        <p:spPr>
          <a:xfrm>
            <a:off x="252000" y="4140000"/>
            <a:ext cx="8280000" cy="64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360000" indent="-360000" algn="just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Immobilisation</a:t>
            </a:r>
            <a:r>
              <a:rPr lang="en-US" dirty="0" smtClean="0"/>
              <a:t> of radioactive residues after processing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252000" y="2340000"/>
            <a:ext cx="8280000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0000" indent="-360000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Characterization of chemical composition of contaminated Hg (e.g. speciation, inactive additives, etc.)</a:t>
            </a:r>
          </a:p>
        </p:txBody>
      </p:sp>
    </p:spTree>
    <p:extLst>
      <p:ext uri="{BB962C8B-B14F-4D97-AF65-F5344CB8AC3E}">
        <p14:creationId xmlns:p14="http://schemas.microsoft.com/office/powerpoint/2010/main" val="3298902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7374342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/>
              <a:t>Be (or </a:t>
            </a:r>
            <a:r>
              <a:rPr lang="en-US" dirty="0" err="1"/>
              <a:t>BeO</a:t>
            </a:r>
            <a:r>
              <a:rPr lang="en-US" dirty="0"/>
              <a:t>) </a:t>
            </a:r>
            <a:r>
              <a:rPr lang="en-US" dirty="0" smtClean="0"/>
              <a:t>employed </a:t>
            </a:r>
            <a:r>
              <a:rPr lang="en-US" dirty="0"/>
              <a:t>as neutron reflector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moderator in research reactors </a:t>
            </a:r>
            <a:endParaRPr lang="en-US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Issues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activation during operation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contamination </a:t>
            </a:r>
            <a:r>
              <a:rPr lang="en-US" sz="1600" dirty="0"/>
              <a:t>possible depending on cladding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highly </a:t>
            </a:r>
            <a:r>
              <a:rPr lang="en-GB" sz="1600" dirty="0" err="1" smtClean="0"/>
              <a:t>chemotoxic</a:t>
            </a:r>
            <a:r>
              <a:rPr lang="en-GB" sz="1600" dirty="0" smtClean="0"/>
              <a:t>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incompatible with </a:t>
            </a:r>
            <a:r>
              <a:rPr lang="en-GB" sz="1600" dirty="0" err="1" smtClean="0"/>
              <a:t>cementitious</a:t>
            </a:r>
            <a:r>
              <a:rPr lang="en-GB" sz="1600" dirty="0" smtClean="0"/>
              <a:t> waste forms</a:t>
            </a:r>
            <a:endParaRPr lang="en-GB" sz="1600" dirty="0"/>
          </a:p>
          <a:p>
            <a:pPr marL="817200" lvl="1" indent="-36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GB" sz="1600" dirty="0" smtClean="0"/>
          </a:p>
        </p:txBody>
      </p:sp>
      <p:sp>
        <p:nvSpPr>
          <p:cNvPr id="3" name="Rechteck 2"/>
          <p:cNvSpPr/>
          <p:nvPr/>
        </p:nvSpPr>
        <p:spPr>
          <a:xfrm>
            <a:off x="5580000" y="1440000"/>
            <a:ext cx="3384488" cy="1916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3657" y="208225"/>
            <a:ext cx="7040957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09" y="3861049"/>
            <a:ext cx="2083779" cy="25921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2000" y="216000"/>
            <a:ext cx="6954246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 smtClean="0">
                <a:solidFill>
                  <a:srgbClr val="3A6F8A"/>
                </a:solidFill>
                <a:latin typeface="+mj-lt"/>
                <a:ea typeface="+mj-ea"/>
                <a:cs typeface="+mj-cs"/>
              </a:rPr>
              <a:t>Management of irradiated beryllium</a:t>
            </a:r>
            <a:endParaRPr lang="en-US" sz="2400" b="1" dirty="0">
              <a:solidFill>
                <a:srgbClr val="3A6F8A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580112" y="1440000"/>
            <a:ext cx="2790780" cy="558845"/>
            <a:chOff x="4062292" y="1396529"/>
            <a:chExt cx="2790780" cy="558845"/>
          </a:xfrm>
        </p:grpSpPr>
        <p:sp>
          <p:nvSpPr>
            <p:cNvPr id="9" name="Rechteck 8"/>
            <p:cNvSpPr/>
            <p:nvPr/>
          </p:nvSpPr>
          <p:spPr>
            <a:xfrm>
              <a:off x="4062292" y="1451748"/>
              <a:ext cx="13051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aseline="30000" dirty="0" smtClean="0"/>
                <a:t>9</a:t>
              </a:r>
              <a:r>
                <a:rPr lang="de-DE" sz="1600" dirty="0" smtClean="0"/>
                <a:t>Be(</a:t>
              </a:r>
              <a:r>
                <a:rPr lang="de-DE" sz="1600" dirty="0" err="1" smtClean="0"/>
                <a:t>n,</a:t>
              </a:r>
              <a:r>
                <a:rPr lang="de-DE" sz="1600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g</a:t>
              </a:r>
              <a:r>
                <a:rPr lang="de-DE" sz="1600" dirty="0" smtClean="0"/>
                <a:t>)</a:t>
              </a:r>
              <a:r>
                <a:rPr lang="de-DE" sz="1600" baseline="30000" dirty="0" smtClean="0"/>
                <a:t>10</a:t>
              </a:r>
              <a:r>
                <a:rPr lang="de-DE" sz="1600" dirty="0" smtClean="0"/>
                <a:t>Be</a:t>
              </a:r>
              <a:endParaRPr lang="de-DE" sz="1600" dirty="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5368706" y="1396529"/>
              <a:ext cx="941560" cy="558845"/>
              <a:chOff x="5613149" y="1891359"/>
              <a:chExt cx="941560" cy="558845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>
                <a:off x="5613149" y="2158146"/>
                <a:ext cx="9415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5875697" y="1891359"/>
                <a:ext cx="434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200" baseline="30000" dirty="0" smtClean="0"/>
                  <a:t>-</a:t>
                </a:r>
                <a:endParaRPr lang="de-DE" sz="1200" baseline="300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653959" y="2173205"/>
                <a:ext cx="8645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1.38e+6 </a:t>
                </a:r>
                <a:r>
                  <a:rPr lang="en-US" sz="1200" dirty="0">
                    <a:latin typeface="+mj-lt"/>
                  </a:rPr>
                  <a:t>a</a:t>
                </a:r>
                <a:endParaRPr lang="de-DE" sz="1200" baseline="30000" dirty="0">
                  <a:latin typeface="+mj-lt"/>
                </a:endParaRPr>
              </a:p>
            </p:txBody>
          </p:sp>
        </p:grpSp>
        <p:sp>
          <p:nvSpPr>
            <p:cNvPr id="11" name="Rechteck 10"/>
            <p:cNvSpPr/>
            <p:nvPr/>
          </p:nvSpPr>
          <p:spPr>
            <a:xfrm>
              <a:off x="6342996" y="1478650"/>
              <a:ext cx="510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aseline="30000" dirty="0" smtClean="0"/>
                <a:t>9</a:t>
              </a:r>
              <a:r>
                <a:rPr lang="de-DE" sz="1600" dirty="0" smtClean="0"/>
                <a:t>Be</a:t>
              </a:r>
              <a:endParaRPr lang="de-DE" sz="160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580000" y="1916832"/>
            <a:ext cx="3453081" cy="558845"/>
            <a:chOff x="4268914" y="1891359"/>
            <a:chExt cx="3453081" cy="558845"/>
          </a:xfrm>
        </p:grpSpPr>
        <p:sp>
          <p:nvSpPr>
            <p:cNvPr id="17" name="Rechteck 16"/>
            <p:cNvSpPr/>
            <p:nvPr/>
          </p:nvSpPr>
          <p:spPr>
            <a:xfrm>
              <a:off x="6641250" y="1951831"/>
              <a:ext cx="10807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aseline="30000" dirty="0" smtClean="0"/>
                <a:t>6</a:t>
              </a:r>
              <a:r>
                <a:rPr lang="de-DE" sz="1600" dirty="0" smtClean="0"/>
                <a:t>Li(</a:t>
              </a:r>
              <a:r>
                <a:rPr lang="de-DE" sz="1600" dirty="0" err="1" smtClean="0"/>
                <a:t>n,</a:t>
              </a:r>
              <a:r>
                <a:rPr lang="de-DE" sz="1600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a</a:t>
              </a:r>
              <a:r>
                <a:rPr lang="de-DE" sz="1600" dirty="0" smtClean="0"/>
                <a:t>)</a:t>
              </a:r>
              <a:r>
                <a:rPr lang="de-DE" sz="1600" baseline="30000" dirty="0" smtClean="0"/>
                <a:t>3</a:t>
              </a:r>
              <a:r>
                <a:rPr lang="de-DE" sz="1600" dirty="0" smtClean="0"/>
                <a:t>H</a:t>
              </a:r>
              <a:endParaRPr lang="de-DE" sz="1600" dirty="0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5613149" y="1891359"/>
              <a:ext cx="941560" cy="558845"/>
              <a:chOff x="5613149" y="1891359"/>
              <a:chExt cx="941560" cy="558845"/>
            </a:xfrm>
          </p:grpSpPr>
          <p:cxnSp>
            <p:nvCxnSpPr>
              <p:cNvPr id="22" name="Gerade Verbindung mit Pfeil 21"/>
              <p:cNvCxnSpPr/>
              <p:nvPr/>
            </p:nvCxnSpPr>
            <p:spPr>
              <a:xfrm>
                <a:off x="5613149" y="2158146"/>
                <a:ext cx="9415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>
                <a:off x="5875697" y="1891359"/>
                <a:ext cx="434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200" baseline="30000" dirty="0" smtClean="0"/>
                  <a:t>-</a:t>
                </a:r>
                <a:endParaRPr lang="de-DE" sz="1200" baseline="300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681118" y="2173205"/>
                <a:ext cx="75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0.807 s</a:t>
                </a:r>
                <a:endParaRPr lang="de-DE" sz="1200" baseline="30000" dirty="0">
                  <a:latin typeface="+mj-lt"/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4268914" y="1973480"/>
              <a:ext cx="12859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aseline="30000" dirty="0" smtClean="0"/>
                <a:t>9</a:t>
              </a:r>
              <a:r>
                <a:rPr lang="de-DE" sz="1600" dirty="0" smtClean="0"/>
                <a:t>Be(</a:t>
              </a:r>
              <a:r>
                <a:rPr lang="de-DE" sz="1600" dirty="0" err="1" smtClean="0"/>
                <a:t>n,</a:t>
              </a:r>
              <a:r>
                <a:rPr lang="de-DE" sz="1600" dirty="0" err="1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a</a:t>
              </a:r>
              <a:r>
                <a:rPr lang="de-DE" sz="1600" dirty="0" smtClean="0"/>
                <a:t>)</a:t>
              </a:r>
              <a:r>
                <a:rPr lang="de-DE" sz="1600" baseline="30000" dirty="0" smtClean="0"/>
                <a:t>6</a:t>
              </a:r>
              <a:r>
                <a:rPr lang="de-DE" sz="1600" dirty="0" smtClean="0"/>
                <a:t>He</a:t>
              </a:r>
              <a:endParaRPr lang="de-DE" sz="16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580000" y="2348880"/>
            <a:ext cx="3005185" cy="558845"/>
            <a:chOff x="4195244" y="1891359"/>
            <a:chExt cx="3005185" cy="558845"/>
          </a:xfrm>
        </p:grpSpPr>
        <p:sp>
          <p:nvSpPr>
            <p:cNvPr id="26" name="Rechteck 25"/>
            <p:cNvSpPr/>
            <p:nvPr/>
          </p:nvSpPr>
          <p:spPr>
            <a:xfrm>
              <a:off x="4195244" y="1973480"/>
              <a:ext cx="13612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aseline="30000" dirty="0" smtClean="0"/>
                <a:t>9</a:t>
              </a:r>
              <a:r>
                <a:rPr lang="de-DE" sz="1600" dirty="0" smtClean="0"/>
                <a:t>Be(n,</a:t>
              </a:r>
              <a:r>
                <a:rPr lang="de-DE" sz="1600" dirty="0" smtClean="0">
                  <a:latin typeface="Symbol" panose="05050102010706020507" pitchFamily="18" charset="2"/>
                  <a:cs typeface="Sakkal Majalla" panose="02000000000000000000" pitchFamily="2" charset="-78"/>
                </a:rPr>
                <a:t>2</a:t>
              </a:r>
              <a:r>
                <a:rPr lang="de-DE" sz="1600" dirty="0" smtClean="0">
                  <a:latin typeface="+mj-lt"/>
                  <a:cs typeface="Sakkal Majalla" panose="02000000000000000000" pitchFamily="2" charset="-78"/>
                </a:rPr>
                <a:t>n</a:t>
              </a:r>
              <a:r>
                <a:rPr lang="de-DE" sz="1600" dirty="0" smtClean="0"/>
                <a:t>)</a:t>
              </a:r>
              <a:r>
                <a:rPr lang="de-DE" sz="1600" baseline="30000" dirty="0" smtClean="0"/>
                <a:t>8</a:t>
              </a:r>
              <a:r>
                <a:rPr lang="de-DE" sz="1600" dirty="0" smtClean="0"/>
                <a:t>Be</a:t>
              </a:r>
              <a:endParaRPr lang="de-DE" sz="1600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565319" y="1951831"/>
              <a:ext cx="6351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dirty="0" smtClean="0"/>
                <a:t>2</a:t>
              </a:r>
              <a:r>
                <a:rPr lang="de-DE" sz="1600" baseline="30000" dirty="0" smtClean="0"/>
                <a:t>4</a:t>
              </a:r>
              <a:r>
                <a:rPr lang="de-DE" sz="1600" dirty="0" smtClean="0"/>
                <a:t>He</a:t>
              </a:r>
              <a:endParaRPr lang="de-DE" sz="1600" dirty="0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5613149" y="1891359"/>
              <a:ext cx="941560" cy="558845"/>
              <a:chOff x="5613149" y="1891359"/>
              <a:chExt cx="941560" cy="558845"/>
            </a:xfrm>
          </p:grpSpPr>
          <p:cxnSp>
            <p:nvCxnSpPr>
              <p:cNvPr id="29" name="Gerade Verbindung mit Pfeil 28"/>
              <p:cNvCxnSpPr/>
              <p:nvPr/>
            </p:nvCxnSpPr>
            <p:spPr>
              <a:xfrm>
                <a:off x="5613149" y="2158146"/>
                <a:ext cx="9415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>
                <a:off x="5875697" y="1891359"/>
                <a:ext cx="434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200" baseline="30000" dirty="0" smtClean="0"/>
                  <a:t>-</a:t>
                </a:r>
                <a:endParaRPr lang="de-DE" sz="1200" baseline="300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5681118" y="2173205"/>
                <a:ext cx="75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7e-17 s</a:t>
                </a:r>
                <a:endParaRPr lang="de-DE" sz="1200" baseline="30000" dirty="0">
                  <a:latin typeface="+mj-lt"/>
                </a:endParaRPr>
              </a:p>
            </p:txBody>
          </p:sp>
        </p:grpSp>
      </p:grpSp>
      <p:sp>
        <p:nvSpPr>
          <p:cNvPr id="32" name="Rechteck 31"/>
          <p:cNvSpPr/>
          <p:nvPr/>
        </p:nvSpPr>
        <p:spPr>
          <a:xfrm>
            <a:off x="5580000" y="2874422"/>
            <a:ext cx="2916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/>
              <a:t>Impurities</a:t>
            </a:r>
            <a:r>
              <a:rPr lang="de-DE" sz="1600" dirty="0" smtClean="0"/>
              <a:t>(</a:t>
            </a:r>
            <a:r>
              <a:rPr lang="de-DE" sz="1600" dirty="0" err="1" smtClean="0"/>
              <a:t>n,</a:t>
            </a:r>
            <a:r>
              <a:rPr lang="de-DE" sz="1600" dirty="0" err="1" smtClean="0">
                <a:latin typeface="+mj-lt"/>
                <a:cs typeface="Sakkal Majalla" panose="02000000000000000000" pitchFamily="2" charset="-78"/>
              </a:rPr>
              <a:t>X</a:t>
            </a:r>
            <a:r>
              <a:rPr lang="de-DE" sz="1600" dirty="0" smtClean="0"/>
              <a:t>)APs (</a:t>
            </a:r>
            <a:r>
              <a:rPr lang="de-DE" sz="1600" baseline="30000" dirty="0" smtClean="0"/>
              <a:t>14</a:t>
            </a:r>
            <a:r>
              <a:rPr lang="de-DE" sz="1600" dirty="0" smtClean="0"/>
              <a:t>C, </a:t>
            </a:r>
            <a:r>
              <a:rPr lang="de-DE" sz="1600" baseline="30000" dirty="0" smtClean="0"/>
              <a:t>60</a:t>
            </a:r>
            <a:r>
              <a:rPr lang="de-DE" sz="1600" dirty="0" smtClean="0"/>
              <a:t>Co)</a:t>
            </a:r>
            <a:endParaRPr lang="de-DE" sz="16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48640"/>
              </p:ext>
            </p:extLst>
          </p:nvPr>
        </p:nvGraphicFramePr>
        <p:xfrm>
          <a:off x="683568" y="3556298"/>
          <a:ext cx="432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/>
                <a:gridCol w="1800000"/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Institution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Amount of Be</a:t>
                      </a:r>
                      <a:endParaRPr lang="de-DE" sz="14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GKSS </a:t>
                      </a:r>
                      <a:r>
                        <a:rPr lang="en-US" sz="1400" dirty="0" err="1" smtClean="0"/>
                        <a:t>Geesthacht</a:t>
                      </a:r>
                      <a:r>
                        <a:rPr lang="en-US" sz="1400" dirty="0" smtClean="0"/>
                        <a:t> (FRG-1)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681.2 kg</a:t>
                      </a:r>
                      <a:endParaRPr lang="de-DE" sz="14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HMI Berlin (BER-II)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1582.6 kg</a:t>
                      </a:r>
                      <a:endParaRPr lang="de-DE" sz="14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</a:t>
                      </a:r>
                      <a:r>
                        <a:rPr lang="en-US" sz="1400" baseline="0" dirty="0" smtClean="0"/>
                        <a:t> Munich (</a:t>
                      </a:r>
                      <a:r>
                        <a:rPr lang="en-US" sz="1400" dirty="0" smtClean="0"/>
                        <a:t>FRM-I)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168.0 kg</a:t>
                      </a:r>
                      <a:endParaRPr lang="de-DE" sz="14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HZDR </a:t>
                      </a:r>
                      <a:r>
                        <a:rPr lang="en-US" sz="1400" dirty="0" err="1" smtClean="0"/>
                        <a:t>Rossendorf</a:t>
                      </a:r>
                      <a:r>
                        <a:rPr lang="en-US" sz="1400" dirty="0" smtClean="0"/>
                        <a:t> (RFR)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329.0 kg</a:t>
                      </a:r>
                      <a:endParaRPr lang="de-DE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684000" y="3240000"/>
            <a:ext cx="4320000" cy="338554"/>
          </a:xfrm>
          <a:prstGeom prst="rect">
            <a:avLst/>
          </a:prstGeom>
          <a:solidFill>
            <a:srgbClr val="3A6F8A"/>
          </a:solidFill>
          <a:ln>
            <a:solidFill>
              <a:srgbClr val="00206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/>
              <a:t>Irradiated Be in Germany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684000" y="5172156"/>
            <a:ext cx="4320000" cy="338554"/>
          </a:xfrm>
          <a:prstGeom prst="rect">
            <a:avLst/>
          </a:prstGeom>
          <a:solidFill>
            <a:srgbClr val="3A6F8A"/>
          </a:solidFill>
          <a:ln>
            <a:solidFill>
              <a:srgbClr val="00206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/>
              <a:t>Disposal limit in KONRAD: 24.5 kg Be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6870478" y="3861049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4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Be</a:t>
            </a:r>
            <a:endParaRPr lang="de-DE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3567" y="5732136"/>
            <a:ext cx="4968553" cy="707886"/>
          </a:xfrm>
          <a:prstGeom prst="rect">
            <a:avLst/>
          </a:prstGeom>
          <a:solidFill>
            <a:srgbClr val="3A6F8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Safe management solutions for</a:t>
            </a:r>
            <a:br>
              <a:rPr lang="en-US" sz="2000" dirty="0" smtClean="0"/>
            </a:br>
            <a:r>
              <a:rPr lang="en-US" sz="2000" dirty="0" smtClean="0"/>
              <a:t>irradiated beryllium missing to date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1664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2000" y="216000"/>
            <a:ext cx="7064297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tabLst>
                <a:tab pos="982663" algn="l"/>
              </a:tabLst>
            </a:pPr>
            <a:r>
              <a:rPr lang="en-US" sz="2400" b="1" dirty="0">
                <a:solidFill>
                  <a:srgbClr val="3A6F8A"/>
                </a:solidFill>
              </a:rPr>
              <a:t>Research perspectives for irradiated Be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51520" y="1764000"/>
            <a:ext cx="7374342" cy="36317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de-DE"/>
            </a:defPPr>
            <a:lvl1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lvl1pPr>
          </a:lstStyle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Radiological </a:t>
            </a:r>
            <a:r>
              <a:rPr lang="en-US" sz="1600" dirty="0"/>
              <a:t>characterization of </a:t>
            </a:r>
            <a:r>
              <a:rPr lang="en-US" sz="1600" dirty="0" smtClean="0"/>
              <a:t>irradiated Be </a:t>
            </a:r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Nuclide vectors &amp; scaling factors (as function of irradiation history and material composition)</a:t>
            </a:r>
            <a:endParaRPr lang="en-GB" sz="1600" dirty="0"/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Evaluation of decontamination </a:t>
            </a:r>
            <a:r>
              <a:rPr lang="en-US" sz="1600" dirty="0" smtClean="0"/>
              <a:t>techniques aiming at clearance of decontaminated beryllium and reduction of waste volumes</a:t>
            </a:r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Development </a:t>
            </a:r>
            <a:r>
              <a:rPr lang="en-GB" sz="1600" dirty="0"/>
              <a:t>of encapsulation </a:t>
            </a:r>
            <a:r>
              <a:rPr lang="en-GB" sz="1600" dirty="0" smtClean="0"/>
              <a:t>materials</a:t>
            </a:r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Material behaviour under disposal conditions</a:t>
            </a:r>
            <a:endParaRPr lang="en-GB" sz="1600" dirty="0"/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Alternative applications for re-use of decontaminated low-active Be</a:t>
            </a:r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Identification of optimal conditions for storage and disposal </a:t>
            </a:r>
          </a:p>
          <a:p>
            <a:pPr marL="630000" lvl="1" indent="-270000">
              <a:spcBef>
                <a:spcPts val="600"/>
              </a:spcBef>
              <a:spcAft>
                <a:spcPts val="600"/>
              </a:spcAft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Requirements for safe handling of irradiated Be </a:t>
            </a:r>
            <a:endParaRPr lang="en-US" sz="1600" dirty="0"/>
          </a:p>
        </p:txBody>
      </p:sp>
      <p:sp>
        <p:nvSpPr>
          <p:cNvPr id="16" name="Rechteck 15"/>
          <p:cNvSpPr/>
          <p:nvPr/>
        </p:nvSpPr>
        <p:spPr>
          <a:xfrm>
            <a:off x="251520" y="900000"/>
            <a:ext cx="7380000" cy="64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marL="360000" indent="-360000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dirty="0"/>
              <a:t>Development of management strategies for irradiated </a:t>
            </a:r>
            <a:r>
              <a:rPr lang="en-US" dirty="0" smtClean="0"/>
              <a:t>beryllium</a:t>
            </a:r>
          </a:p>
        </p:txBody>
      </p:sp>
    </p:spTree>
    <p:extLst>
      <p:ext uri="{BB962C8B-B14F-4D97-AF65-F5344CB8AC3E}">
        <p14:creationId xmlns:p14="http://schemas.microsoft.com/office/powerpoint/2010/main" val="13954059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2000" y="215999"/>
            <a:ext cx="7064297" cy="57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tabLst>
                <a:tab pos="982663" algn="l"/>
              </a:tabLst>
            </a:pPr>
            <a:r>
              <a:rPr lang="en-US" sz="2400" b="1" dirty="0" smtClean="0">
                <a:solidFill>
                  <a:srgbClr val="3A6F8A"/>
                </a:solidFill>
              </a:rPr>
              <a:t>R&amp;D for non-destructive analyses of wastes</a:t>
            </a:r>
            <a:endParaRPr lang="en-US" sz="2400" b="1" dirty="0">
              <a:solidFill>
                <a:srgbClr val="3A6F8A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51520" y="900000"/>
            <a:ext cx="7374342" cy="55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/>
              <a:t>Purpose: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/>
              <a:t>compliance of waste packages with specifications </a:t>
            </a:r>
            <a:r>
              <a:rPr lang="en-US" sz="1600" dirty="0" smtClean="0"/>
              <a:t>and</a:t>
            </a:r>
            <a:br>
              <a:rPr lang="en-US" sz="1600" dirty="0" smtClean="0"/>
            </a:br>
            <a:r>
              <a:rPr lang="en-US" sz="1600" dirty="0" smtClean="0"/>
              <a:t>acceptance </a:t>
            </a:r>
            <a:r>
              <a:rPr lang="en-US" sz="1600" dirty="0"/>
              <a:t>criteria for </a:t>
            </a:r>
            <a:r>
              <a:rPr lang="en-US" sz="1600" dirty="0" smtClean="0"/>
              <a:t>interim </a:t>
            </a:r>
            <a:r>
              <a:rPr lang="en-US" sz="1600" dirty="0"/>
              <a:t>storage and final disposal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/>
              <a:t>inventories of </a:t>
            </a:r>
            <a:r>
              <a:rPr lang="en-US" sz="1600" dirty="0" smtClean="0"/>
              <a:t>radionuclides and </a:t>
            </a:r>
            <a:r>
              <a:rPr lang="en-US" sz="1600" dirty="0" err="1" smtClean="0"/>
              <a:t>chemotoxic</a:t>
            </a:r>
            <a:r>
              <a:rPr lang="en-US" sz="1600" dirty="0" smtClean="0"/>
              <a:t> elements  </a:t>
            </a:r>
            <a:endParaRPr lang="en-US" sz="1600" dirty="0"/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heterogeneity of waste packages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identification of shielding structures in waste packages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/>
              <a:t>accurate and reliable </a:t>
            </a:r>
            <a:r>
              <a:rPr lang="en-US" sz="1600" dirty="0" err="1"/>
              <a:t>characterisation</a:t>
            </a:r>
            <a:r>
              <a:rPr lang="en-US" sz="1600" dirty="0"/>
              <a:t> of waste </a:t>
            </a:r>
            <a:r>
              <a:rPr lang="en-US" sz="1600" dirty="0" smtClean="0"/>
              <a:t>packages</a:t>
            </a:r>
            <a:br>
              <a:rPr lang="en-US" sz="1600" dirty="0" smtClean="0"/>
            </a:br>
            <a:r>
              <a:rPr lang="en-US" sz="1600" dirty="0" smtClean="0"/>
              <a:t>at </a:t>
            </a:r>
            <a:r>
              <a:rPr lang="en-US" sz="1600" dirty="0"/>
              <a:t>industrial scale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err="1"/>
              <a:t>characterisation</a:t>
            </a:r>
            <a:r>
              <a:rPr lang="en-US" sz="1600" dirty="0"/>
              <a:t> of legacy wastes</a:t>
            </a:r>
          </a:p>
          <a:p>
            <a:pPr marL="817200" lvl="1" indent="-36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sz="1600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Ø"/>
              <a:tabLst>
                <a:tab pos="8248650" algn="r"/>
              </a:tabLst>
              <a:defRPr/>
            </a:pPr>
            <a:r>
              <a:rPr lang="en-US" dirty="0" smtClean="0"/>
              <a:t>Development/application </a:t>
            </a:r>
            <a:r>
              <a:rPr lang="en-US" dirty="0"/>
              <a:t>of innovative passive and </a:t>
            </a:r>
            <a:r>
              <a:rPr lang="en-US" dirty="0" smtClean="0"/>
              <a:t>active</a:t>
            </a:r>
            <a:br>
              <a:rPr lang="en-US" dirty="0" smtClean="0"/>
            </a:br>
            <a:r>
              <a:rPr lang="en-US" dirty="0" smtClean="0"/>
              <a:t>non-destructive techniques </a:t>
            </a:r>
            <a:r>
              <a:rPr lang="en-US" dirty="0"/>
              <a:t>assisted by modern computational simulation </a:t>
            </a:r>
            <a:r>
              <a:rPr lang="en-US" dirty="0" smtClean="0"/>
              <a:t>tools, e.g.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Segmented Gamma Scanning (SGS)</a:t>
            </a:r>
            <a:endParaRPr lang="en-US" sz="1600" dirty="0"/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Instrumental Neutron Activation Analysis</a:t>
            </a:r>
            <a:endParaRPr lang="en-GB" sz="1600" dirty="0"/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P&amp;DGNAA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Fast Neutron Imaging  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 smtClean="0"/>
              <a:t>Digital Radiography  </a:t>
            </a:r>
            <a:r>
              <a:rPr lang="en-GB" sz="1600" dirty="0"/>
              <a:t>(DR)</a:t>
            </a:r>
          </a:p>
          <a:p>
            <a:pPr marL="630000" lvl="1" indent="-270000" eaLnBrk="1" hangingPunct="1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GB" sz="1600" dirty="0"/>
              <a:t>Transmission-Emission Computer Tomography 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60" y="2772127"/>
            <a:ext cx="1316967" cy="184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03" y="981074"/>
            <a:ext cx="1682303" cy="15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3" y="5085184"/>
            <a:ext cx="1692158" cy="13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026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84000" y="4356000"/>
            <a:ext cx="4968552" cy="2070000"/>
          </a:xfrm>
          <a:prstGeom prst="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60000" indent="-360000" algn="just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endParaRPr lang="de-DE" dirty="0" err="1" smtClean="0"/>
          </a:p>
        </p:txBody>
      </p:sp>
      <p:sp>
        <p:nvSpPr>
          <p:cNvPr id="1041" name="Rechteck 5"/>
          <p:cNvSpPr>
            <a:spLocks noChangeArrowheads="1"/>
          </p:cNvSpPr>
          <p:nvPr/>
        </p:nvSpPr>
        <p:spPr bwMode="auto">
          <a:xfrm>
            <a:off x="250824" y="3456000"/>
            <a:ext cx="5616000" cy="30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/>
              <a:t>Characterization of 200-L waste drums with respect to waste heterogeneity (</a:t>
            </a:r>
            <a:r>
              <a:rPr lang="en-US" dirty="0" smtClean="0"/>
              <a:t>density/activity)</a:t>
            </a:r>
          </a:p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/>
              <a:t>200 </a:t>
            </a:r>
            <a:r>
              <a:rPr lang="en-US" sz="1400" dirty="0" err="1"/>
              <a:t>GBq</a:t>
            </a:r>
            <a:r>
              <a:rPr lang="en-US" sz="1400" dirty="0"/>
              <a:t> Co-60 source in DU shielding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/>
              <a:t>collimation: tungsten, fan-beam, 8 mm × 300 mm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/>
              <a:t>3 </a:t>
            </a:r>
            <a:r>
              <a:rPr lang="en-US" sz="1400" dirty="0" err="1"/>
              <a:t>HPGe</a:t>
            </a:r>
            <a:r>
              <a:rPr lang="en-US" sz="1400" dirty="0"/>
              <a:t>-detectors for ECT &amp; plastic scintillation-detectors with fan beam collimation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/>
              <a:t>imaging with Algebraic Reconstruction Technique (ART)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/>
              <a:t>resolution:</a:t>
            </a:r>
          </a:p>
          <a:p>
            <a:pPr marL="1102950" lvl="2" indent="-285750">
              <a:spcBef>
                <a:spcPct val="20000"/>
              </a:spcBef>
              <a:buClr>
                <a:srgbClr val="3A6F8A"/>
              </a:buClr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US" sz="1400" dirty="0"/>
              <a:t>density 3 … 5 %</a:t>
            </a:r>
          </a:p>
          <a:p>
            <a:pPr marL="1102950" lvl="2" indent="-285750">
              <a:spcBef>
                <a:spcPct val="20000"/>
              </a:spcBef>
              <a:buClr>
                <a:srgbClr val="3A6F8A"/>
              </a:buClr>
              <a:buFont typeface="Symbol" panose="05050102010706020507" pitchFamily="18" charset="2"/>
              <a:buChar char="-"/>
              <a:tabLst>
                <a:tab pos="8248650" algn="r"/>
              </a:tabLst>
              <a:defRPr/>
            </a:pPr>
            <a:r>
              <a:rPr lang="en-US" sz="1400" dirty="0"/>
              <a:t>activity: 20 … 30 % for volume sources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252000" y="273167"/>
            <a:ext cx="900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eaLnBrk="0" hangingPunct="0">
              <a:tabLst>
                <a:tab pos="982663" algn="l"/>
              </a:tabLst>
            </a:pPr>
            <a:r>
              <a:rPr lang="en-US" sz="2400" b="1" dirty="0" smtClean="0">
                <a:solidFill>
                  <a:srgbClr val="3A6F8A"/>
                </a:solidFill>
              </a:rPr>
              <a:t>Radiography / Computer </a:t>
            </a:r>
            <a:r>
              <a:rPr lang="en-US" sz="2400" b="1" dirty="0">
                <a:solidFill>
                  <a:srgbClr val="3A6F8A"/>
                </a:solidFill>
              </a:rPr>
              <a:t>Tomography (TCT/ECT)</a:t>
            </a:r>
          </a:p>
        </p:txBody>
      </p:sp>
      <p:pic>
        <p:nvPicPr>
          <p:cNvPr id="1033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900000"/>
            <a:ext cx="2743737" cy="25560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15001"/>
              </p:ext>
            </p:extLst>
          </p:nvPr>
        </p:nvGraphicFramePr>
        <p:xfrm>
          <a:off x="6120000" y="900001"/>
          <a:ext cx="2016000" cy="151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0" name="PHOTO-PAINT" r:id="rId4" imgW="8126984" imgH="6095238" progId="CorelPHOTOPAINT.Image.14">
                  <p:embed/>
                </p:oleObj>
              </mc:Choice>
              <mc:Fallback>
                <p:oleObj name="PHOTO-PAINT" r:id="rId4" imgW="8126984" imgH="6095238" progId="CorelPHOTOPAINT.Image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900001"/>
                        <a:ext cx="2016000" cy="1510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00128"/>
              </p:ext>
            </p:extLst>
          </p:nvPr>
        </p:nvGraphicFramePr>
        <p:xfrm>
          <a:off x="6119999" y="2880000"/>
          <a:ext cx="2016000" cy="15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1" name="PHOTO-PAINT" r:id="rId6" imgW="8126984" imgH="6095238" progId="CorelPHOTOPAINT.Image.14">
                  <p:embed/>
                </p:oleObj>
              </mc:Choice>
              <mc:Fallback>
                <p:oleObj name="PHOTO-PAINT" r:id="rId6" imgW="8126984" imgH="6095238" progId="CorelPHOTOPAINT.Image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999" y="2880000"/>
                        <a:ext cx="2016000" cy="15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587334"/>
              </p:ext>
            </p:extLst>
          </p:nvPr>
        </p:nvGraphicFramePr>
        <p:xfrm>
          <a:off x="6120000" y="4860001"/>
          <a:ext cx="2016000" cy="15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2" name="PHOTO-PAINT" r:id="rId8" imgW="8114286" imgH="6095238" progId="CorelPHOTOPAINT.Image.14">
                  <p:embed/>
                </p:oleObj>
              </mc:Choice>
              <mc:Fallback>
                <p:oleObj name="PHOTO-PAINT" r:id="rId8" imgW="8114286" imgH="6095238" progId="CorelPHOTOPAINT.Image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4860001"/>
                        <a:ext cx="2016000" cy="15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hteck 5"/>
          <p:cNvSpPr>
            <a:spLocks noChangeArrowheads="1"/>
          </p:cNvSpPr>
          <p:nvPr/>
        </p:nvSpPr>
        <p:spPr bwMode="auto">
          <a:xfrm>
            <a:off x="6120000" y="2412000"/>
            <a:ext cx="222562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/>
              <a:t>DR of a 200 </a:t>
            </a:r>
            <a:r>
              <a:rPr lang="en-US" sz="1050" dirty="0" smtClean="0"/>
              <a:t>L drum with </a:t>
            </a:r>
            <a:r>
              <a:rPr lang="en-US" sz="1050" dirty="0"/>
              <a:t>4 pellets</a:t>
            </a:r>
          </a:p>
          <a:p>
            <a:r>
              <a:rPr lang="en-US" sz="1050" dirty="0"/>
              <a:t>Counting time 85 min</a:t>
            </a:r>
          </a:p>
        </p:txBody>
      </p:sp>
      <p:sp>
        <p:nvSpPr>
          <p:cNvPr id="1039" name="Rechteck 5"/>
          <p:cNvSpPr>
            <a:spLocks noChangeArrowheads="1"/>
          </p:cNvSpPr>
          <p:nvPr/>
        </p:nvSpPr>
        <p:spPr bwMode="auto">
          <a:xfrm>
            <a:off x="6120000" y="4392000"/>
            <a:ext cx="27880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/>
              <a:t>TCT of a drum segment (</a:t>
            </a:r>
            <a:r>
              <a:rPr lang="en-US" sz="1050" dirty="0" smtClean="0"/>
              <a:t>concrete, metals</a:t>
            </a:r>
            <a:r>
              <a:rPr lang="en-US" sz="1050" dirty="0"/>
              <a:t>)</a:t>
            </a:r>
          </a:p>
          <a:p>
            <a:r>
              <a:rPr lang="en-US" sz="1050" dirty="0" smtClean="0"/>
              <a:t>Counting </a:t>
            </a:r>
            <a:r>
              <a:rPr lang="en-US" sz="1050" dirty="0"/>
              <a:t>time 60 min</a:t>
            </a:r>
          </a:p>
        </p:txBody>
      </p:sp>
      <p:sp>
        <p:nvSpPr>
          <p:cNvPr id="1040" name="Rechteck 5"/>
          <p:cNvSpPr>
            <a:spLocks noChangeArrowheads="1"/>
          </p:cNvSpPr>
          <p:nvPr/>
        </p:nvSpPr>
        <p:spPr bwMode="auto">
          <a:xfrm>
            <a:off x="6120000" y="6372000"/>
            <a:ext cx="230425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/>
              <a:t>ECT for Co-60 in a drum </a:t>
            </a:r>
            <a:r>
              <a:rPr lang="en-US" sz="1050" dirty="0" smtClean="0"/>
              <a:t>segment </a:t>
            </a:r>
          </a:p>
          <a:p>
            <a:r>
              <a:rPr lang="en-US" sz="1050" dirty="0" smtClean="0"/>
              <a:t>Counting </a:t>
            </a:r>
            <a:r>
              <a:rPr lang="en-US" sz="1050" dirty="0"/>
              <a:t>time 12.5 h</a:t>
            </a:r>
          </a:p>
        </p:txBody>
      </p:sp>
    </p:spTree>
    <p:extLst>
      <p:ext uri="{BB962C8B-B14F-4D97-AF65-F5344CB8AC3E}">
        <p14:creationId xmlns:p14="http://schemas.microsoft.com/office/powerpoint/2010/main" val="9973033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799999"/>
            <a:ext cx="4968552" cy="2070000"/>
          </a:xfrm>
          <a:prstGeom prst="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360000" indent="-360000" algn="just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endParaRPr lang="de-DE" dirty="0" err="1" smtClean="0"/>
          </a:p>
        </p:txBody>
      </p:sp>
      <p:sp>
        <p:nvSpPr>
          <p:cNvPr id="8202" name="Text Box 420"/>
          <p:cNvSpPr txBox="1">
            <a:spLocks noChangeArrowheads="1"/>
          </p:cNvSpPr>
          <p:nvPr/>
        </p:nvSpPr>
        <p:spPr bwMode="auto">
          <a:xfrm>
            <a:off x="251520" y="900000"/>
            <a:ext cx="5616000" cy="53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/>
              <a:t>Radiological </a:t>
            </a:r>
            <a:r>
              <a:rPr lang="en-US" dirty="0" smtClean="0"/>
              <a:t>characterization </a:t>
            </a:r>
            <a:r>
              <a:rPr lang="en-US" dirty="0"/>
              <a:t>and </a:t>
            </a:r>
            <a:r>
              <a:rPr lang="en-US" dirty="0" smtClean="0"/>
              <a:t>quantification  </a:t>
            </a:r>
            <a:r>
              <a:rPr lang="en-US" dirty="0"/>
              <a:t>of gamma-emitting isotopes in 200-L waste </a:t>
            </a:r>
            <a:r>
              <a:rPr lang="en-US" dirty="0" smtClean="0"/>
              <a:t>drums</a:t>
            </a:r>
          </a:p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/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 smtClean="0"/>
              <a:t>collimated </a:t>
            </a:r>
            <a:r>
              <a:rPr lang="en-US" sz="1400" dirty="0" err="1"/>
              <a:t>HPGe</a:t>
            </a:r>
            <a:r>
              <a:rPr lang="en-US" sz="1400" dirty="0"/>
              <a:t>-Detector for gamma-ray measurement 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 smtClean="0"/>
              <a:t>20 </a:t>
            </a:r>
            <a:r>
              <a:rPr lang="en-US" sz="1400" dirty="0"/>
              <a:t>Segments (</a:t>
            </a:r>
            <a:r>
              <a:rPr lang="en-US" sz="1400" dirty="0">
                <a:sym typeface="Symbol" pitchFamily="18" charset="2"/>
              </a:rPr>
              <a:t>h = 4 cm)</a:t>
            </a:r>
            <a:r>
              <a:rPr lang="en-US" sz="1400" dirty="0"/>
              <a:t> / 12 sectors (</a:t>
            </a:r>
            <a:r>
              <a:rPr lang="en-US" sz="1400" dirty="0">
                <a:sym typeface="Symbol" pitchFamily="18" charset="2"/>
              </a:rPr>
              <a:t> = 30°) </a:t>
            </a:r>
            <a:r>
              <a:rPr lang="en-US" sz="1400" dirty="0" smtClean="0">
                <a:sym typeface="Symbol" pitchFamily="18" charset="2"/>
              </a:rPr>
              <a:t>–</a:t>
            </a:r>
            <a:br>
              <a:rPr lang="en-US" sz="1400" dirty="0" smtClean="0">
                <a:sym typeface="Symbol" pitchFamily="18" charset="2"/>
              </a:rPr>
            </a:br>
            <a:r>
              <a:rPr lang="en-US" sz="1400" dirty="0" smtClean="0">
                <a:sym typeface="Symbol" pitchFamily="18" charset="2"/>
              </a:rPr>
              <a:t>counting </a:t>
            </a:r>
            <a:r>
              <a:rPr lang="en-US" sz="1400" dirty="0">
                <a:sym typeface="Symbol" pitchFamily="18" charset="2"/>
              </a:rPr>
              <a:t>time 1 h per drum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 smtClean="0">
                <a:sym typeface="Symbol" pitchFamily="18" charset="2"/>
              </a:rPr>
              <a:t>calibration </a:t>
            </a:r>
            <a:r>
              <a:rPr lang="en-US" sz="1400" dirty="0">
                <a:sym typeface="Symbol" pitchFamily="18" charset="2"/>
              </a:rPr>
              <a:t>based on homogeneous activity and density distribution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 smtClean="0">
                <a:sym typeface="Symbol" pitchFamily="18" charset="2"/>
              </a:rPr>
              <a:t>radionuclide </a:t>
            </a:r>
            <a:r>
              <a:rPr lang="en-US" sz="1400" dirty="0">
                <a:sym typeface="Symbol" pitchFamily="18" charset="2"/>
              </a:rPr>
              <a:t>activity calculated from the sum-spectrum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r>
              <a:rPr lang="en-US" sz="1400" dirty="0" smtClean="0">
                <a:sym typeface="Symbol" pitchFamily="18" charset="2"/>
              </a:rPr>
              <a:t>count </a:t>
            </a:r>
            <a:r>
              <a:rPr lang="en-US" sz="1400" dirty="0">
                <a:sym typeface="Symbol" pitchFamily="18" charset="2"/>
              </a:rPr>
              <a:t>rate distribution give </a:t>
            </a:r>
            <a:r>
              <a:rPr lang="en-US" sz="1400" dirty="0" smtClean="0">
                <a:sym typeface="Symbol" pitchFamily="18" charset="2"/>
              </a:rPr>
              <a:t>qualitative </a:t>
            </a:r>
            <a:r>
              <a:rPr lang="en-US" sz="1400" dirty="0">
                <a:sym typeface="Symbol" pitchFamily="18" charset="2"/>
              </a:rPr>
              <a:t>information on </a:t>
            </a:r>
            <a:r>
              <a:rPr lang="en-US" sz="1400" dirty="0" smtClean="0">
                <a:sym typeface="Symbol" pitchFamily="18" charset="2"/>
              </a:rPr>
              <a:t>waste </a:t>
            </a:r>
            <a:r>
              <a:rPr lang="en-US" sz="1400" dirty="0">
                <a:sym typeface="Symbol" pitchFamily="18" charset="2"/>
              </a:rPr>
              <a:t>heterogeneity (hot-spots</a:t>
            </a:r>
            <a:r>
              <a:rPr lang="en-US" sz="1400" dirty="0" smtClean="0">
                <a:sym typeface="Symbol" pitchFamily="18" charset="2"/>
              </a:rPr>
              <a:t>)</a:t>
            </a:r>
          </a:p>
          <a:p>
            <a:pPr marL="645750" lvl="1" indent="-28575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endParaRPr lang="en-US" sz="1400" dirty="0">
              <a:sym typeface="Symbol" pitchFamily="18" charset="2"/>
            </a:endParaRPr>
          </a:p>
          <a:p>
            <a:pPr marL="188550" indent="-28575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endParaRPr lang="en-US" sz="1400" dirty="0" smtClean="0">
              <a:sym typeface="Symbol" pitchFamily="18" charset="2"/>
            </a:endParaRPr>
          </a:p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>
                <a:sym typeface="Symbol" pitchFamily="18" charset="2"/>
              </a:rPr>
              <a:t>R&amp;D: </a:t>
            </a:r>
            <a:br>
              <a:rPr lang="en-US" dirty="0" smtClean="0">
                <a:sym typeface="Symbol" pitchFamily="18" charset="2"/>
              </a:rPr>
            </a:br>
            <a:r>
              <a:rPr lang="en-US" sz="1600" dirty="0">
                <a:sym typeface="Symbol" pitchFamily="18" charset="2"/>
              </a:rPr>
              <a:t>Improvement of reliability and accuracy of activity determination of radioactive waste drums with non-uniform isotope and matrix distribution including the presence of  internal shielding structures</a:t>
            </a:r>
          </a:p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US" dirty="0">
              <a:sym typeface="Symbol" pitchFamily="18" charset="2"/>
            </a:endParaRPr>
          </a:p>
          <a:p>
            <a:pPr marL="645750" lvl="1" indent="-285750">
              <a:spcBef>
                <a:spcPct val="20000"/>
              </a:spcBef>
              <a:buClr>
                <a:srgbClr val="3A6F8A"/>
              </a:buClr>
              <a:buFont typeface="Wingdings" panose="05000000000000000000" pitchFamily="2" charset="2"/>
              <a:buChar char="v"/>
              <a:tabLst>
                <a:tab pos="8248650" algn="r"/>
              </a:tabLst>
              <a:defRPr/>
            </a:pPr>
            <a:endParaRPr lang="en-US" sz="1400" dirty="0">
              <a:sym typeface="Symbol" pitchFamily="18" charset="2"/>
            </a:endParaRPr>
          </a:p>
        </p:txBody>
      </p:sp>
      <p:sp>
        <p:nvSpPr>
          <p:cNvPr id="8200" name="Text Box 418"/>
          <p:cNvSpPr txBox="1">
            <a:spLocks noChangeArrowheads="1"/>
          </p:cNvSpPr>
          <p:nvPr/>
        </p:nvSpPr>
        <p:spPr bwMode="auto">
          <a:xfrm>
            <a:off x="7239000" y="559435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 Black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012160" y="3573016"/>
            <a:ext cx="2911475" cy="2309813"/>
            <a:chOff x="6124575" y="908050"/>
            <a:chExt cx="2911475" cy="2309813"/>
          </a:xfrm>
        </p:grpSpPr>
        <p:pic>
          <p:nvPicPr>
            <p:cNvPr id="8197" name="Picture 41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5213" y="908050"/>
              <a:ext cx="2890837" cy="23098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198" name="Text Box 416"/>
            <p:cNvSpPr txBox="1">
              <a:spLocks noChangeArrowheads="1"/>
            </p:cNvSpPr>
            <p:nvPr/>
          </p:nvSpPr>
          <p:spPr bwMode="auto">
            <a:xfrm>
              <a:off x="6124575" y="908050"/>
              <a:ext cx="2047875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100" b="1"/>
                <a:t>Cs-137 Count rate (662 keV)</a:t>
              </a:r>
            </a:p>
          </p:txBody>
        </p:sp>
        <p:sp>
          <p:nvSpPr>
            <p:cNvPr id="8199" name="Text Box 417"/>
            <p:cNvSpPr txBox="1">
              <a:spLocks noChangeArrowheads="1"/>
            </p:cNvSpPr>
            <p:nvPr/>
          </p:nvSpPr>
          <p:spPr bwMode="auto">
            <a:xfrm>
              <a:off x="6156325" y="2492375"/>
              <a:ext cx="650875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100" b="1"/>
                <a:t>Drum height</a:t>
              </a:r>
            </a:p>
          </p:txBody>
        </p:sp>
        <p:sp>
          <p:nvSpPr>
            <p:cNvPr id="8201" name="Text Box 419"/>
            <p:cNvSpPr txBox="1">
              <a:spLocks noChangeArrowheads="1"/>
            </p:cNvSpPr>
            <p:nvPr/>
          </p:nvSpPr>
          <p:spPr bwMode="auto">
            <a:xfrm>
              <a:off x="7650163" y="2852738"/>
              <a:ext cx="131445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100" b="1"/>
                <a:t>Rotation angle</a:t>
              </a:r>
            </a:p>
          </p:txBody>
        </p:sp>
      </p:grpSp>
      <p:sp>
        <p:nvSpPr>
          <p:cNvPr id="8203" name="Text Box 412"/>
          <p:cNvSpPr txBox="1">
            <a:spLocks noChangeArrowheads="1"/>
          </p:cNvSpPr>
          <p:nvPr/>
        </p:nvSpPr>
        <p:spPr bwMode="auto">
          <a:xfrm>
            <a:off x="252000" y="216000"/>
            <a:ext cx="624363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 eaLnBrk="0" hangingPunct="0">
              <a:tabLst>
                <a:tab pos="982663" algn="l"/>
              </a:tabLst>
            </a:pPr>
            <a:r>
              <a:rPr lang="en-US" sz="2400" b="1" dirty="0">
                <a:solidFill>
                  <a:srgbClr val="3A6F8A"/>
                </a:solidFill>
              </a:rPr>
              <a:t>Segmented-Gamma-Scanning (SGS)</a:t>
            </a:r>
          </a:p>
        </p:txBody>
      </p:sp>
      <p:sp>
        <p:nvSpPr>
          <p:cNvPr id="8205" name="Text Box 420"/>
          <p:cNvSpPr txBox="1">
            <a:spLocks noChangeArrowheads="1"/>
          </p:cNvSpPr>
          <p:nvPr/>
        </p:nvSpPr>
        <p:spPr bwMode="auto">
          <a:xfrm>
            <a:off x="900113" y="4887913"/>
            <a:ext cx="734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ym typeface="Symbol" pitchFamily="18" charset="2"/>
            </a:endParaRPr>
          </a:p>
        </p:txBody>
      </p:sp>
      <p:pic>
        <p:nvPicPr>
          <p:cNvPr id="276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140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480" y="1059086"/>
            <a:ext cx="140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8290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52000" y="900000"/>
            <a:ext cx="5112568" cy="683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b="1" dirty="0"/>
              <a:t>MEDINA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M</a:t>
            </a:r>
            <a:r>
              <a:rPr lang="en-US" dirty="0" smtClean="0"/>
              <a:t>ulti-</a:t>
            </a:r>
            <a:r>
              <a:rPr lang="en-US" b="1" dirty="0" smtClean="0"/>
              <a:t>E</a:t>
            </a:r>
            <a:r>
              <a:rPr lang="en-US" dirty="0" smtClean="0"/>
              <a:t>lement </a:t>
            </a:r>
            <a:r>
              <a:rPr lang="en-US" b="1" dirty="0" smtClean="0"/>
              <a:t>D</a:t>
            </a:r>
            <a:r>
              <a:rPr lang="en-US" dirty="0" smtClean="0"/>
              <a:t>etection based </a:t>
            </a:r>
            <a:r>
              <a:rPr lang="en-US" dirty="0"/>
              <a:t>on </a:t>
            </a:r>
            <a:r>
              <a:rPr lang="en-US" b="1" dirty="0" err="1" smtClean="0"/>
              <a:t>IN</a:t>
            </a:r>
            <a:r>
              <a:rPr lang="en-US" dirty="0" err="1" smtClean="0"/>
              <a:t>strumental</a:t>
            </a:r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dirty="0"/>
              <a:t>ctivation Analysis</a:t>
            </a:r>
          </a:p>
          <a:p>
            <a:pPr marL="360000" indent="-360000">
              <a:spcBef>
                <a:spcPts val="1200"/>
              </a:spcBef>
              <a:buClr>
                <a:srgbClr val="3A6F8A"/>
              </a:buClr>
              <a:buFont typeface="Wingdings" panose="05000000000000000000" pitchFamily="2" charset="2"/>
              <a:buChar char="Ø"/>
            </a:pPr>
            <a:r>
              <a:rPr lang="en-US" i="1" dirty="0" smtClean="0"/>
              <a:t>Assay </a:t>
            </a:r>
            <a:r>
              <a:rPr lang="en-US" i="1" dirty="0"/>
              <a:t>of  chemotoxic elements in 200-L waste drums</a:t>
            </a:r>
          </a:p>
          <a:p>
            <a:pPr marL="360000" lvl="1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 smtClean="0"/>
              <a:t>Development</a:t>
            </a:r>
            <a:endParaRPr lang="en-US" dirty="0"/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concept </a:t>
            </a:r>
            <a:r>
              <a:rPr lang="en-US" sz="1600" dirty="0"/>
              <a:t>and set-up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parameterization (neutron flux, detector  efficiency</a:t>
            </a:r>
            <a:r>
              <a:rPr lang="en-US" sz="1600" dirty="0"/>
              <a:t>)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influence </a:t>
            </a:r>
            <a:r>
              <a:rPr lang="en-US" sz="1600" dirty="0"/>
              <a:t>of activity (Cs-137 and Co-60)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algorithms </a:t>
            </a:r>
            <a:r>
              <a:rPr lang="en-US" sz="1600" dirty="0"/>
              <a:t>for quantification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validation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analysis time </a:t>
            </a:r>
            <a:r>
              <a:rPr lang="en-US" sz="1600" dirty="0"/>
              <a:t>1 to 4 </a:t>
            </a:r>
            <a:r>
              <a:rPr lang="en-US" sz="1600" dirty="0" smtClean="0"/>
              <a:t>hours</a:t>
            </a: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r>
              <a:rPr lang="en-US" sz="1600" dirty="0" smtClean="0"/>
              <a:t>accuracy</a:t>
            </a:r>
            <a:r>
              <a:rPr lang="en-US" sz="1600" dirty="0"/>
              <a:t>: 7±4 % (</a:t>
            </a:r>
            <a:r>
              <a:rPr lang="en-US" sz="1600" dirty="0" err="1" smtClean="0"/>
              <a:t>homog</a:t>
            </a:r>
            <a:r>
              <a:rPr lang="en-US" sz="1600" dirty="0" smtClean="0"/>
              <a:t>.); </a:t>
            </a:r>
            <a:r>
              <a:rPr lang="en-US" sz="1600" dirty="0"/>
              <a:t>14±7 % (</a:t>
            </a:r>
            <a:r>
              <a:rPr lang="en-US" sz="1600" dirty="0" err="1" smtClean="0"/>
              <a:t>inhomog</a:t>
            </a:r>
            <a:r>
              <a:rPr lang="en-US" sz="1600" dirty="0" smtClean="0"/>
              <a:t>.)</a:t>
            </a:r>
          </a:p>
          <a:p>
            <a:pPr marL="360000" lvl="1" indent="-360000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US" dirty="0">
                <a:sym typeface="Symbol" pitchFamily="18" charset="2"/>
              </a:rPr>
              <a:t>R&amp;D</a:t>
            </a:r>
            <a:r>
              <a:rPr lang="en-US" dirty="0" smtClean="0">
                <a:sym typeface="Symbol" pitchFamily="18" charset="2"/>
              </a:rPr>
              <a:t>:</a:t>
            </a:r>
            <a:br>
              <a:rPr lang="en-US" dirty="0" smtClean="0">
                <a:sym typeface="Symbol" pitchFamily="18" charset="2"/>
              </a:rPr>
            </a:br>
            <a:r>
              <a:rPr lang="en-US" sz="1600" dirty="0" smtClean="0">
                <a:sym typeface="Symbol" pitchFamily="18" charset="2"/>
              </a:rPr>
              <a:t>Improved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identification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and quantification of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</a:rPr>
              <a:t>chemotoxic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elements in mixed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wastes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sz="1600" dirty="0" smtClean="0"/>
          </a:p>
          <a:p>
            <a:pPr marL="630000" lvl="1" indent="-27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sz="1600" dirty="0"/>
          </a:p>
          <a:p>
            <a:pPr marL="817200" lvl="1" indent="-36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sz="1600" dirty="0" smtClean="0"/>
          </a:p>
          <a:p>
            <a:pPr marL="817200" lvl="1" indent="-360000">
              <a:spcBef>
                <a:spcPct val="20000"/>
              </a:spcBef>
              <a:buClr>
                <a:srgbClr val="3A6F8A"/>
              </a:buClr>
              <a:buFont typeface="Arial" panose="020B0604020202020204" pitchFamily="34" charset="0"/>
              <a:buChar char="•"/>
              <a:tabLst>
                <a:tab pos="8248650" algn="r"/>
              </a:tabLst>
              <a:defRPr/>
            </a:pPr>
            <a:endParaRPr lang="en-US" sz="1600" dirty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</p:txBody>
      </p:sp>
      <p:sp>
        <p:nvSpPr>
          <p:cNvPr id="20" name="Inhaltsplatzhalter 13"/>
          <p:cNvSpPr txBox="1">
            <a:spLocks/>
          </p:cNvSpPr>
          <p:nvPr/>
        </p:nvSpPr>
        <p:spPr>
          <a:xfrm>
            <a:off x="252000" y="216000"/>
            <a:ext cx="7128792" cy="576064"/>
          </a:xfrm>
          <a:prstGeom prst="rect">
            <a:avLst/>
          </a:prstGeom>
        </p:spPr>
        <p:txBody>
          <a:bodyPr anchor="ctr" anchorCtr="0"/>
          <a:lstStyle/>
          <a:p>
            <a:pPr marL="342900" marR="0" lvl="0" indent="-342900" defTabSz="914400" eaLnBrk="0" latinLnBrk="0" hangingPunct="0">
              <a:lnSpc>
                <a:spcPct val="100000"/>
              </a:lnSpc>
              <a:buClrTx/>
              <a:buSzTx/>
              <a:tabLst>
                <a:tab pos="982663" algn="l"/>
              </a:tabLst>
              <a:defRPr/>
            </a:pPr>
            <a:r>
              <a:rPr lang="de-DE" sz="2400" b="1" dirty="0">
                <a:solidFill>
                  <a:srgbClr val="3A6F8A"/>
                </a:solidFill>
              </a:rPr>
              <a:t>Non-</a:t>
            </a:r>
            <a:r>
              <a:rPr lang="de-DE" sz="2400" b="1" dirty="0" err="1">
                <a:solidFill>
                  <a:srgbClr val="3A6F8A"/>
                </a:solidFill>
              </a:rPr>
              <a:t>radioactive</a:t>
            </a:r>
            <a:r>
              <a:rPr lang="de-DE" sz="2400" b="1" dirty="0">
                <a:solidFill>
                  <a:srgbClr val="3A6F8A"/>
                </a:solidFill>
              </a:rPr>
              <a:t> </a:t>
            </a:r>
            <a:r>
              <a:rPr lang="de-DE" sz="2400" b="1" dirty="0" err="1">
                <a:solidFill>
                  <a:srgbClr val="3A6F8A"/>
                </a:solidFill>
              </a:rPr>
              <a:t>substances</a:t>
            </a:r>
            <a:r>
              <a:rPr lang="de-DE" sz="2400" b="1" dirty="0">
                <a:solidFill>
                  <a:srgbClr val="3A6F8A"/>
                </a:solidFill>
              </a:rPr>
              <a:t> in </a:t>
            </a:r>
            <a:r>
              <a:rPr lang="de-DE" sz="2400" b="1" dirty="0" err="1" smtClean="0">
                <a:solidFill>
                  <a:srgbClr val="3A6F8A"/>
                </a:solidFill>
              </a:rPr>
              <a:t>nuclear</a:t>
            </a:r>
            <a:r>
              <a:rPr lang="de-DE" sz="2400" b="1" dirty="0" smtClean="0">
                <a:solidFill>
                  <a:srgbClr val="3A6F8A"/>
                </a:solidFill>
              </a:rPr>
              <a:t> </a:t>
            </a:r>
            <a:r>
              <a:rPr lang="de-DE" sz="2400" b="1" dirty="0" err="1" smtClean="0">
                <a:solidFill>
                  <a:srgbClr val="3A6F8A"/>
                </a:solidFill>
              </a:rPr>
              <a:t>wastes</a:t>
            </a:r>
            <a:endParaRPr lang="de-DE" sz="2400" b="1" dirty="0">
              <a:solidFill>
                <a:srgbClr val="3A6F8A"/>
              </a:solidFill>
            </a:endParaRPr>
          </a:p>
        </p:txBody>
      </p:sp>
      <p:pic>
        <p:nvPicPr>
          <p:cNvPr id="25" name="Picture 4" descr="C:\Users\e.mauerhofer\Desktop\pgnaa_vs_naa_engli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568" y="4299318"/>
            <a:ext cx="3456384" cy="1505946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5148064" y="972000"/>
            <a:ext cx="3672407" cy="2889048"/>
            <a:chOff x="539553" y="1412776"/>
            <a:chExt cx="4510658" cy="33843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3" y="1412776"/>
              <a:ext cx="4510658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hteck 12"/>
            <p:cNvSpPr/>
            <p:nvPr/>
          </p:nvSpPr>
          <p:spPr>
            <a:xfrm>
              <a:off x="735669" y="3790986"/>
              <a:ext cx="1414109" cy="40091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HPGe</a:t>
              </a:r>
              <a:r>
                <a:rPr lang="en-US" sz="1000" dirty="0" smtClean="0"/>
                <a:t>-detector</a:t>
              </a:r>
              <a:endParaRPr lang="en-US" sz="10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383230" y="2636913"/>
              <a:ext cx="1568925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14 MeV Neutron Generator</a:t>
              </a:r>
              <a:endParaRPr lang="en-US" sz="10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3568" y="2053065"/>
              <a:ext cx="1817142" cy="51184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6.5 T Graphite </a:t>
              </a:r>
            </a:p>
            <a:p>
              <a:pPr algn="ctr"/>
              <a:r>
                <a:rPr lang="en-US" sz="1000" dirty="0" smtClean="0"/>
                <a:t>Reflector/Moderator</a:t>
              </a:r>
              <a:endParaRPr lang="en-US" sz="10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383230" y="1504246"/>
              <a:ext cx="1078636" cy="36587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 T Crane</a:t>
              </a:r>
              <a:endParaRPr lang="en-US" sz="10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771798" y="3933056"/>
              <a:ext cx="1592010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Turntable inside the chamber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2932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8384" y="0"/>
            <a:ext cx="9135616" cy="68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59951" y="1761083"/>
            <a:ext cx="600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</a:t>
            </a:r>
            <a:r>
              <a:rPr lang="en-US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 RWMC collective statement, </a:t>
            </a:r>
            <a:r>
              <a:rPr lang="en-US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overwhelming scientific consensus world-wide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disposal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technically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years of </a:t>
            </a:r>
            <a:r>
              <a:rPr lang="en-US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the first </a:t>
            </a:r>
            <a:r>
              <a:rPr lang="en-US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</a:t>
            </a:r>
            <a:r>
              <a:rPr lang="en-US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in Europe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2011 (35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operation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2029 (53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2012 (34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operation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(44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70's: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2015-2017 (35-40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operation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(ca.50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C.Davis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59951" y="772976"/>
            <a:ext cx="7274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Disposal seems to be the best option</a:t>
            </a:r>
            <a:endParaRPr lang="en-US" sz="2400" b="1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www.bgr.bund.de/DE/Themen/Endlagerung/Bilder/End_kooperationmitBure1_g.jpg?__blob=normal&amp;v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83" y="5195752"/>
            <a:ext cx="2112139" cy="12163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http://www.neimagazine.com/Uploads/pictures/web/b/w/f/Forsmark_repositoryvi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83" y="3375858"/>
            <a:ext cx="2106439" cy="15813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http://graphics8.nytimes.com/images/blogs/greeninc/finland.jpe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81" y="1782597"/>
            <a:ext cx="2086639" cy="13823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93" y="5631388"/>
            <a:ext cx="579788" cy="3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72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236296" y="26988"/>
            <a:ext cx="1907704" cy="88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6988"/>
            <a:ext cx="6191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GrafikFZ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6" y="2244725"/>
            <a:ext cx="558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" descr="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3538537"/>
            <a:ext cx="1073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IT-Home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4632325"/>
            <a:ext cx="122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6"/>
          <p:cNvSpPr txBox="1">
            <a:spLocks noChangeArrowheads="1"/>
          </p:cNvSpPr>
          <p:nvPr/>
        </p:nvSpPr>
        <p:spPr bwMode="auto">
          <a:xfrm>
            <a:off x="2051720" y="2032168"/>
            <a:ext cx="46085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Forschungszentrum Jülich GmbH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(FZJ</a:t>
            </a:r>
            <a:r>
              <a:rPr lang="de-DE" altLang="de-DE" sz="2000" dirty="0" smtClean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Materials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science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aspects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of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Nuclear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Waste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Management</a:t>
            </a:r>
            <a:endParaRPr lang="de-DE" altLang="de-DE" sz="2000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7" name="Textfeld 17"/>
          <p:cNvSpPr txBox="1">
            <a:spLocks noChangeArrowheads="1"/>
          </p:cNvSpPr>
          <p:nvPr/>
        </p:nvSpPr>
        <p:spPr bwMode="auto">
          <a:xfrm>
            <a:off x="1958974" y="3463925"/>
            <a:ext cx="4059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Helmholtz – Zentrum Dresden – </a:t>
            </a:r>
            <a:r>
              <a:rPr lang="de-DE" altLang="de-DE" sz="2000" dirty="0" err="1">
                <a:solidFill>
                  <a:prstClr val="black"/>
                </a:solidFill>
                <a:cs typeface="Arial" charset="0"/>
              </a:rPr>
              <a:t>Rossendorf</a:t>
            </a: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 (HZDR</a:t>
            </a:r>
            <a:r>
              <a:rPr lang="de-DE" altLang="de-DE" sz="2000" dirty="0" smtClean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Radionuclides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in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ecosystems</a:t>
            </a:r>
            <a:endParaRPr lang="de-DE" altLang="de-DE" sz="2000" dirty="0" smtClean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8" name="Textfeld 18"/>
          <p:cNvSpPr txBox="1">
            <a:spLocks noChangeArrowheads="1"/>
          </p:cNvSpPr>
          <p:nvPr/>
        </p:nvSpPr>
        <p:spPr bwMode="auto">
          <a:xfrm>
            <a:off x="1984374" y="4721225"/>
            <a:ext cx="46758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prstClr val="black"/>
                </a:solidFill>
                <a:cs typeface="Arial" charset="0"/>
              </a:rPr>
              <a:t>Karlsruher Institut für Technologie (KIT</a:t>
            </a:r>
            <a:r>
              <a:rPr lang="de-DE" altLang="de-DE" sz="2000" dirty="0" smtClean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Aquatic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geochemistry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of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actinides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and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fission</a:t>
            </a:r>
            <a:r>
              <a:rPr lang="de-DE" altLang="de-DE" sz="2000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 </a:t>
            </a:r>
            <a:r>
              <a:rPr lang="de-DE" altLang="de-DE" sz="2000" dirty="0" err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products</a:t>
            </a:r>
            <a:endParaRPr lang="de-DE" altLang="de-DE" sz="2000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9" name="Grafik 11"/>
          <p:cNvPicPr>
            <a:picLocks/>
          </p:cNvPicPr>
          <p:nvPr/>
        </p:nvPicPr>
        <p:blipFill>
          <a:blip r:embed="rId6"/>
          <a:srcRect r="85"/>
          <a:stretch>
            <a:fillRect/>
          </a:stretch>
        </p:blipFill>
        <p:spPr bwMode="auto">
          <a:xfrm>
            <a:off x="6980237" y="1939925"/>
            <a:ext cx="1743075" cy="1200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Bild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0237" y="3311525"/>
            <a:ext cx="1743075" cy="1196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encrypted-tbn0.gstatic.com/images?q=tbn:ANd9GcTGonCcTK37JmQLi9qzccxO4rmyJi-xYZ_uPFQ0wPp3Gz82d_1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0237" y="4721225"/>
            <a:ext cx="1743075" cy="1198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hseck 45"/>
          <p:cNvSpPr>
            <a:spLocks noChangeAspect="1"/>
          </p:cNvSpPr>
          <p:nvPr/>
        </p:nvSpPr>
        <p:spPr>
          <a:xfrm>
            <a:off x="2469080" y="5338160"/>
            <a:ext cx="1300141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pieren 23"/>
          <p:cNvGrpSpPr/>
          <p:nvPr/>
        </p:nvGrpSpPr>
        <p:grpSpPr>
          <a:xfrm>
            <a:off x="1391392" y="3605931"/>
            <a:ext cx="1308400" cy="1123490"/>
            <a:chOff x="1104792" y="2304253"/>
            <a:chExt cx="1308400" cy="112349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Sechseck 24"/>
            <p:cNvSpPr/>
            <p:nvPr/>
          </p:nvSpPr>
          <p:spPr>
            <a:xfrm>
              <a:off x="1104792" y="2304253"/>
              <a:ext cx="1308400" cy="112349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3">
                <a:shade val="50000"/>
                <a:hueOff val="0"/>
                <a:satOff val="0"/>
                <a:lumOff val="22683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0"/>
                <a:satOff val="0"/>
                <a:lumOff val="226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echseck 4"/>
            <p:cNvSpPr/>
            <p:nvPr/>
          </p:nvSpPr>
          <p:spPr>
            <a:xfrm>
              <a:off x="1307450" y="2478270"/>
              <a:ext cx="903085" cy="77545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2230" rIns="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4900" kern="1200"/>
            </a:p>
          </p:txBody>
        </p:sp>
      </p:grpSp>
      <p:sp>
        <p:nvSpPr>
          <p:cNvPr id="30" name="Sechseck 29"/>
          <p:cNvSpPr>
            <a:spLocks noChangeAspect="1"/>
          </p:cNvSpPr>
          <p:nvPr/>
        </p:nvSpPr>
        <p:spPr>
          <a:xfrm>
            <a:off x="292242" y="4185584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Sechseck 32"/>
          <p:cNvSpPr>
            <a:spLocks noChangeAspect="1"/>
          </p:cNvSpPr>
          <p:nvPr/>
        </p:nvSpPr>
        <p:spPr>
          <a:xfrm>
            <a:off x="3563888" y="4761272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13232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echseck 33"/>
          <p:cNvSpPr>
            <a:spLocks noChangeAspect="1"/>
          </p:cNvSpPr>
          <p:nvPr/>
        </p:nvSpPr>
        <p:spPr>
          <a:xfrm>
            <a:off x="6167124" y="4113188"/>
            <a:ext cx="2726051" cy="2340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echseck 34"/>
          <p:cNvSpPr>
            <a:spLocks noChangeAspect="1"/>
          </p:cNvSpPr>
          <p:nvPr/>
        </p:nvSpPr>
        <p:spPr>
          <a:xfrm>
            <a:off x="1399675" y="4754390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Sechseck 35"/>
          <p:cNvSpPr>
            <a:spLocks noChangeAspect="1"/>
          </p:cNvSpPr>
          <p:nvPr/>
        </p:nvSpPr>
        <p:spPr>
          <a:xfrm>
            <a:off x="2485092" y="4185584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Sechseck 36"/>
          <p:cNvSpPr>
            <a:spLocks noChangeAspect="1"/>
          </p:cNvSpPr>
          <p:nvPr/>
        </p:nvSpPr>
        <p:spPr>
          <a:xfrm>
            <a:off x="301697" y="5344555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Sechseck 37"/>
          <p:cNvSpPr>
            <a:spLocks noChangeAspect="1"/>
          </p:cNvSpPr>
          <p:nvPr/>
        </p:nvSpPr>
        <p:spPr>
          <a:xfrm>
            <a:off x="305309" y="3020447"/>
            <a:ext cx="1300117" cy="1116000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1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543654" y="404664"/>
            <a:ext cx="834952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err="1" smtClean="0"/>
              <a:t>Tiefengeologische</a:t>
            </a:r>
            <a:r>
              <a:rPr lang="en-GB" dirty="0" smtClean="0"/>
              <a:t> </a:t>
            </a:r>
            <a:r>
              <a:rPr lang="en-GB" dirty="0" err="1" smtClean="0"/>
              <a:t>Endlagerung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die </a:t>
            </a:r>
            <a:r>
              <a:rPr lang="en-GB" dirty="0" err="1" smtClean="0"/>
              <a:t>beste</a:t>
            </a:r>
            <a:r>
              <a:rPr lang="en-GB" dirty="0" smtClean="0"/>
              <a:t> Option</a:t>
            </a:r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smtClean="0"/>
              <a:t>In Deutschland: </a:t>
            </a:r>
            <a:r>
              <a:rPr lang="en-GB" dirty="0" err="1" smtClean="0"/>
              <a:t>Endlager</a:t>
            </a:r>
            <a:r>
              <a:rPr lang="en-GB" dirty="0" smtClean="0"/>
              <a:t> </a:t>
            </a:r>
            <a:r>
              <a:rPr lang="en-GB" dirty="0" smtClean="0"/>
              <a:t>Konrad ab </a:t>
            </a:r>
            <a:r>
              <a:rPr lang="en-GB" dirty="0" err="1" smtClean="0"/>
              <a:t>Mitte</a:t>
            </a:r>
            <a:r>
              <a:rPr lang="en-GB" dirty="0" smtClean="0"/>
              <a:t> 20er </a:t>
            </a:r>
            <a:r>
              <a:rPr lang="en-GB" dirty="0" err="1" smtClean="0"/>
              <a:t>Jahre</a:t>
            </a:r>
            <a:r>
              <a:rPr lang="en-GB" dirty="0" smtClean="0"/>
              <a:t>, </a:t>
            </a:r>
            <a:r>
              <a:rPr lang="en-GB" dirty="0" err="1" smtClean="0"/>
              <a:t>Endlager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hochradioaktive</a:t>
            </a:r>
            <a:r>
              <a:rPr lang="en-GB" dirty="0" smtClean="0"/>
              <a:t> </a:t>
            </a:r>
            <a:r>
              <a:rPr lang="en-GB" dirty="0" err="1" smtClean="0"/>
              <a:t>Abfälle</a:t>
            </a:r>
            <a:r>
              <a:rPr lang="en-GB" dirty="0" smtClean="0"/>
              <a:t> </a:t>
            </a:r>
            <a:r>
              <a:rPr lang="en-GB" dirty="0" err="1" smtClean="0"/>
              <a:t>gegen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des </a:t>
            </a:r>
            <a:r>
              <a:rPr lang="en-GB" dirty="0" err="1" smtClean="0"/>
              <a:t>Jahrhunderts</a:t>
            </a:r>
            <a:endParaRPr lang="en-GB" dirty="0" smtClean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endParaRPr lang="en-GB" dirty="0"/>
          </a:p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err="1" smtClean="0"/>
              <a:t>Endlagerung</a:t>
            </a:r>
            <a:r>
              <a:rPr lang="en-GB" dirty="0" smtClean="0"/>
              <a:t> in </a:t>
            </a:r>
            <a:r>
              <a:rPr lang="en-GB" dirty="0" err="1" smtClean="0"/>
              <a:t>einigen</a:t>
            </a:r>
            <a:r>
              <a:rPr lang="en-GB" dirty="0" smtClean="0"/>
              <a:t> EU </a:t>
            </a:r>
            <a:r>
              <a:rPr lang="en-GB" dirty="0" err="1" smtClean="0"/>
              <a:t>Mitgliedsstaaten</a:t>
            </a:r>
            <a:r>
              <a:rPr lang="en-GB" dirty="0" smtClean="0"/>
              <a:t> </a:t>
            </a:r>
            <a:r>
              <a:rPr lang="en-GB" dirty="0" err="1" smtClean="0"/>
              <a:t>bereits</a:t>
            </a:r>
            <a:r>
              <a:rPr lang="en-GB" dirty="0" smtClean="0"/>
              <a:t> </a:t>
            </a:r>
            <a:r>
              <a:rPr lang="en-GB" dirty="0" err="1" smtClean="0"/>
              <a:t>weit</a:t>
            </a:r>
            <a:r>
              <a:rPr lang="en-GB" dirty="0" smtClean="0"/>
              <a:t> </a:t>
            </a:r>
            <a:r>
              <a:rPr lang="en-GB" dirty="0" err="1" smtClean="0"/>
              <a:t>fortgeschritten</a:t>
            </a:r>
            <a:r>
              <a:rPr lang="en-GB" dirty="0" smtClean="0"/>
              <a:t> – </a:t>
            </a:r>
            <a:r>
              <a:rPr lang="en-GB" dirty="0" err="1" smtClean="0"/>
              <a:t>erstes</a:t>
            </a:r>
            <a:r>
              <a:rPr lang="en-GB" dirty="0" smtClean="0"/>
              <a:t> </a:t>
            </a:r>
            <a:r>
              <a:rPr lang="en-GB" dirty="0" err="1" smtClean="0"/>
              <a:t>Endlager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hochradioaktive</a:t>
            </a:r>
            <a:r>
              <a:rPr lang="en-GB" dirty="0" smtClean="0"/>
              <a:t> </a:t>
            </a:r>
            <a:r>
              <a:rPr lang="en-GB" dirty="0" err="1" smtClean="0"/>
              <a:t>Abfälle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 smtClean="0"/>
              <a:t> der 20er </a:t>
            </a:r>
            <a:r>
              <a:rPr lang="en-GB" dirty="0" err="1" smtClean="0"/>
              <a:t>Jahre</a:t>
            </a:r>
            <a:r>
              <a:rPr lang="en-GB" dirty="0" smtClean="0"/>
              <a:t> (in </a:t>
            </a:r>
            <a:r>
              <a:rPr lang="en-GB" dirty="0" err="1" smtClean="0"/>
              <a:t>Finnland</a:t>
            </a:r>
            <a:r>
              <a:rPr lang="en-GB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339753" y="3056708"/>
            <a:ext cx="655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eaLnBrk="1" hangingPunct="1">
              <a:spcBef>
                <a:spcPct val="20000"/>
              </a:spcBef>
              <a:buClr>
                <a:srgbClr val="3A6F8A"/>
              </a:buClr>
              <a:buFont typeface="Wingdings" pitchFamily="2" charset="2"/>
              <a:buChar char="§"/>
              <a:tabLst>
                <a:tab pos="8248650" algn="r"/>
              </a:tabLst>
              <a:defRPr/>
            </a:pPr>
            <a:r>
              <a:rPr lang="en-GB" dirty="0" err="1" smtClean="0"/>
              <a:t>Wissenschaftliche</a:t>
            </a:r>
            <a:r>
              <a:rPr lang="en-GB" dirty="0" smtClean="0"/>
              <a:t> Basis und </a:t>
            </a:r>
            <a:r>
              <a:rPr lang="en-GB" dirty="0" err="1" smtClean="0"/>
              <a:t>Begleitung</a:t>
            </a:r>
            <a:r>
              <a:rPr lang="en-GB" dirty="0" smtClean="0"/>
              <a:t>  - </a:t>
            </a:r>
            <a:r>
              <a:rPr lang="en-GB" dirty="0" err="1"/>
              <a:t>langfristig</a:t>
            </a:r>
            <a:r>
              <a:rPr lang="en-GB" dirty="0"/>
              <a:t> </a:t>
            </a:r>
            <a:r>
              <a:rPr lang="en-GB" dirty="0" err="1"/>
              <a:t>bis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Verschluss</a:t>
            </a:r>
            <a:r>
              <a:rPr lang="en-GB" dirty="0"/>
              <a:t> des </a:t>
            </a:r>
            <a:r>
              <a:rPr lang="en-GB" dirty="0" err="1" smtClean="0"/>
              <a:t>Endlagers</a:t>
            </a:r>
            <a:r>
              <a:rPr lang="en-GB" dirty="0" smtClean="0"/>
              <a:t> </a:t>
            </a:r>
            <a:r>
              <a:rPr lang="en-GB" dirty="0" err="1" smtClean="0"/>
              <a:t>erforderlich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3591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827584" y="216173"/>
            <a:ext cx="41044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sz="2800" b="1" dirty="0" err="1" smtClean="0">
                <a:solidFill>
                  <a:srgbClr val="00589C"/>
                </a:solidFill>
                <a:cs typeface="Arial" charset="0"/>
              </a:rPr>
              <a:t>Waste</a:t>
            </a:r>
            <a:r>
              <a:rPr lang="de-DE" altLang="de-DE" sz="2800" b="1" dirty="0" smtClean="0">
                <a:solidFill>
                  <a:srgbClr val="00589C"/>
                </a:solidFill>
                <a:cs typeface="Arial" charset="0"/>
              </a:rPr>
              <a:t> </a:t>
            </a:r>
            <a:r>
              <a:rPr lang="de-DE" altLang="de-DE" sz="2800" b="1" dirty="0" err="1" smtClean="0">
                <a:solidFill>
                  <a:srgbClr val="00589C"/>
                </a:solidFill>
                <a:cs typeface="Arial" charset="0"/>
              </a:rPr>
              <a:t>Directive</a:t>
            </a:r>
            <a:r>
              <a:rPr lang="de-DE" altLang="de-DE" sz="2800" b="1" dirty="0" smtClean="0">
                <a:solidFill>
                  <a:srgbClr val="00589C"/>
                </a:solidFill>
                <a:cs typeface="Arial" charset="0"/>
              </a:rPr>
              <a:t> 2011</a:t>
            </a:r>
            <a:endParaRPr lang="de-DE" altLang="de-DE" sz="2800" b="1" dirty="0">
              <a:solidFill>
                <a:srgbClr val="00589C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7584" y="106666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each Member State (MS) is responsible for its policy on RWM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include planning and implementation of disposal options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development of a disposal facility needs many decades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management (RWM) is based on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science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establish.t and implementation of national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Art. 12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timeframes for implementation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all steps including disposal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RD&amp;D activities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 for expertise and skills, Art.8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 for education and training, as well as research and development activities in order to obtain, maintain and to further develop necessary expertise and skills."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regulatory authorities for safety of Spent Fuel (SF) and RWM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int.l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Reviews of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nat.l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&amp;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every 10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42427"/>
            <a:ext cx="792088" cy="47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4005064"/>
            <a:ext cx="828092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3525"/>
            <a:ext cx="70294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1361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260649"/>
            <a:ext cx="696695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5972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ipp.energy.gov/Photo_Gallery_Images/Photos/WIPP%20Site%20-%20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0" y="1412776"/>
            <a:ext cx="4174127" cy="2894062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wipp.energy.gov/Photo_Gallery_Images/CH_photos/C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90" y="784537"/>
            <a:ext cx="2678645" cy="1793417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90" y="4624488"/>
            <a:ext cx="2678645" cy="1783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www.wipp.energy.gov/Photo_Gallery_Images/CH_photos/CH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90" y="2721969"/>
            <a:ext cx="2678645" cy="1793417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56832" y="371383"/>
            <a:ext cx="5029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352" tIns="39676" rIns="79352" bIns="39676">
            <a:spAutoFit/>
          </a:bodyPr>
          <a:lstStyle>
            <a:lvl1pPr defTabSz="793750"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de-DE" sz="2400" b="1" dirty="0" err="1">
                <a:solidFill>
                  <a:srgbClr val="3A6F8A"/>
                </a:solidFill>
              </a:rPr>
              <a:t>Waste</a:t>
            </a:r>
            <a:r>
              <a:rPr lang="de-DE" altLang="de-DE" sz="2400" b="1" dirty="0">
                <a:solidFill>
                  <a:srgbClr val="3A6F8A"/>
                </a:solidFill>
              </a:rPr>
              <a:t> Isolation Pilot Plant (WIPP)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0972" y="815883"/>
            <a:ext cx="50022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352" tIns="39676" rIns="79352" bIns="39676">
            <a:spAutoFit/>
          </a:bodyPr>
          <a:lstStyle>
            <a:lvl1pPr defTabSz="793750"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de-DE" sz="1700" dirty="0" err="1">
                <a:solidFill>
                  <a:srgbClr val="3A6F8A"/>
                </a:solidFill>
              </a:rPr>
              <a:t>Carlsbad</a:t>
            </a:r>
            <a:r>
              <a:rPr lang="de-DE" altLang="de-DE" sz="1700" dirty="0">
                <a:solidFill>
                  <a:srgbClr val="3A6F8A"/>
                </a:solidFill>
              </a:rPr>
              <a:t>, New Mexico (US Department </a:t>
            </a:r>
            <a:r>
              <a:rPr lang="de-DE" altLang="de-DE" sz="1700" dirty="0" err="1">
                <a:solidFill>
                  <a:srgbClr val="3A6F8A"/>
                </a:solidFill>
              </a:rPr>
              <a:t>of</a:t>
            </a:r>
            <a:r>
              <a:rPr lang="de-DE" altLang="de-DE" sz="1700" dirty="0">
                <a:solidFill>
                  <a:srgbClr val="3A6F8A"/>
                </a:solidFill>
              </a:rPr>
              <a:t> </a:t>
            </a:r>
            <a:r>
              <a:rPr lang="de-DE" altLang="de-DE" sz="1700" dirty="0" err="1">
                <a:solidFill>
                  <a:srgbClr val="3A6F8A"/>
                </a:solidFill>
              </a:rPr>
              <a:t>Energy</a:t>
            </a:r>
            <a:r>
              <a:rPr lang="de-DE" altLang="de-DE" sz="1700" dirty="0">
                <a:solidFill>
                  <a:srgbClr val="3A6F8A"/>
                </a:solidFill>
              </a:rPr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920972" y="462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Endlagerung von </a:t>
            </a:r>
            <a:r>
              <a:rPr lang="de-DE" dirty="0" smtClean="0"/>
              <a:t>Transuranabfällen</a:t>
            </a:r>
            <a:r>
              <a:rPr lang="de-DE" dirty="0"/>
              <a:t>, die bei der Waffen-produktion angefallen sind (650m Tiefe, 180.000 m</a:t>
            </a:r>
            <a:r>
              <a:rPr lang="de-DE" baseline="30000" dirty="0"/>
              <a:t>3</a:t>
            </a:r>
            <a:r>
              <a:rPr lang="de-DE" dirty="0"/>
              <a:t> bis 2030).</a:t>
            </a:r>
          </a:p>
        </p:txBody>
      </p:sp>
    </p:spTree>
    <p:extLst>
      <p:ext uri="{BB962C8B-B14F-4D97-AF65-F5344CB8AC3E}">
        <p14:creationId xmlns:p14="http://schemas.microsoft.com/office/powerpoint/2010/main" val="16864351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  <a:alpha val="70000"/>
          </a:schemeClr>
        </a:solidFill>
        <a:ln>
          <a:noFill/>
        </a:ln>
        <a:effectLst>
          <a:glow rad="63500">
            <a:schemeClr val="bg1"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marL="360000" indent="-360000" algn="just">
          <a:spcBef>
            <a:spcPts val="1200"/>
          </a:spcBef>
          <a:buClr>
            <a:srgbClr val="3A6F8A"/>
          </a:buClr>
          <a:buFont typeface="Wingdings" panose="05000000000000000000" pitchFamily="2" charset="2"/>
          <a:buChar char="Ø"/>
          <a:defRPr dirty="0" err="1" smtClean="0"/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2859</Words>
  <Application>Microsoft Office PowerPoint</Application>
  <PresentationFormat>Bildschirmpräsentation (4:3)</PresentationFormat>
  <Paragraphs>580</Paragraphs>
  <Slides>51</Slides>
  <Notes>22</Notes>
  <HiddenSlides>0</HiddenSlides>
  <MMClips>0</MMClips>
  <ScaleCrop>false</ScaleCrop>
  <HeadingPairs>
    <vt:vector size="6" baseType="variant"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Standarddesign</vt:lpstr>
      <vt:lpstr>1_Larissa</vt:lpstr>
      <vt:lpstr>2_Larissa</vt:lpstr>
      <vt:lpstr>3_Larissa</vt:lpstr>
      <vt:lpstr>4_Larissa</vt:lpstr>
      <vt:lpstr>1_Standarddesign</vt:lpstr>
      <vt:lpstr>PHOTO-PAINT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Cleanup of Rocky Flats Nuclear Weapons Plant</vt:lpstr>
      <vt:lpstr>Radioactive wastes</vt:lpstr>
      <vt:lpstr>Categories of nuclear wastes</vt:lpstr>
      <vt:lpstr>PowerPoint-Präsentation</vt:lpstr>
      <vt:lpstr>Nuclear waste in Germany</vt:lpstr>
      <vt:lpstr>PowerPoint-Präsentation</vt:lpstr>
      <vt:lpstr>Why deep geological disposal of radioactive wastes?</vt:lpstr>
      <vt:lpstr>Safety principles of geological disposal</vt:lpstr>
      <vt:lpstr>Host rocks for geological repositories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Bosbach, Dirk</cp:lastModifiedBy>
  <cp:revision>2598</cp:revision>
  <cp:lastPrinted>2016-06-07T15:14:31Z</cp:lastPrinted>
  <dcterms:created xsi:type="dcterms:W3CDTF">2006-01-19T12:56:44Z</dcterms:created>
  <dcterms:modified xsi:type="dcterms:W3CDTF">2016-10-20T12:49:48Z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5482173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D6.0.5</vt:lpwstr>
  </property>
</Properties>
</file>