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7" r:id="rId3"/>
    <p:sldId id="306" r:id="rId4"/>
    <p:sldId id="307" r:id="rId5"/>
    <p:sldId id="297" r:id="rId6"/>
    <p:sldId id="299" r:id="rId7"/>
    <p:sldId id="308" r:id="rId8"/>
    <p:sldId id="298" r:id="rId9"/>
    <p:sldId id="309" r:id="rId10"/>
    <p:sldId id="310" r:id="rId11"/>
    <p:sldId id="301" r:id="rId12"/>
    <p:sldId id="302" r:id="rId13"/>
    <p:sldId id="300" r:id="rId14"/>
    <p:sldId id="305" r:id="rId15"/>
    <p:sldId id="303" r:id="rId16"/>
    <p:sldId id="304" r:id="rId17"/>
    <p:sldId id="312" r:id="rId18"/>
    <p:sldId id="313" r:id="rId19"/>
    <p:sldId id="311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Hamacher" initials="TH" lastIdx="1" clrIdx="0">
    <p:extLst>
      <p:ext uri="{19B8F6BF-5375-455C-9EA6-DF929625EA0E}">
        <p15:presenceInfo xmlns:p15="http://schemas.microsoft.com/office/powerpoint/2012/main" userId="06dfc5c9d521d7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73" autoAdjust="0"/>
  </p:normalViewPr>
  <p:slideViewPr>
    <p:cSldViewPr snapToGrid="0" snapToObjects="1">
      <p:cViewPr varScale="1">
        <p:scale>
          <a:sx n="114" d="100"/>
          <a:sy n="114" d="100"/>
        </p:scale>
        <p:origin x="6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20/10/2017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1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4864" tIns="47433" rIns="94864" bIns="4743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92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/>
          <p:cNvSpPr>
            <a:spLocks noGrp="1"/>
          </p:cNvSpPr>
          <p:nvPr>
            <p:ph type="ctrTitle"/>
          </p:nvPr>
        </p:nvSpPr>
        <p:spPr>
          <a:xfrm>
            <a:off x="478367" y="2130426"/>
            <a:ext cx="11228917" cy="1470025"/>
          </a:xfrm>
        </p:spPr>
        <p:txBody>
          <a:bodyPr/>
          <a:lstStyle>
            <a:lvl1pPr>
              <a:defRPr sz="2800" smtClean="0"/>
            </a:lvl1pPr>
          </a:lstStyle>
          <a:p>
            <a:r>
              <a:rPr lang="de-DE" noProof="0" smtClean="0"/>
              <a:t>Titelmasterformat durch Klicken bearbeiten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subTitle" idx="1"/>
          </p:nvPr>
        </p:nvSpPr>
        <p:spPr>
          <a:xfrm>
            <a:off x="478367" y="3886200"/>
            <a:ext cx="11228917" cy="1752600"/>
          </a:xfrm>
        </p:spPr>
        <p:txBody>
          <a:bodyPr/>
          <a:lstStyle>
            <a:lvl1pPr>
              <a:defRPr sz="2400" smtClean="0"/>
            </a:lvl1pPr>
          </a:lstStyle>
          <a:p>
            <a:r>
              <a:rPr lang="de-DE" noProof="0" dirty="0" smtClean="0"/>
              <a:t>Formatvorlage des Untertitelmasters durch Klicken bearbeiten</a:t>
            </a:r>
          </a:p>
        </p:txBody>
      </p:sp>
      <p:pic>
        <p:nvPicPr>
          <p:cNvPr id="12" name="Grafik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289356"/>
            <a:ext cx="3074400" cy="499200"/>
          </a:xfrm>
          <a:prstGeom prst="rect">
            <a:avLst/>
          </a:prstGeom>
        </p:spPr>
      </p:pic>
      <p:sp>
        <p:nvSpPr>
          <p:cNvPr id="11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862484" y="6356351"/>
            <a:ext cx="2844800" cy="365125"/>
          </a:xfrm>
        </p:spPr>
        <p:txBody>
          <a:bodyPr lIns="0" rIns="0"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478367" y="6356351"/>
            <a:ext cx="7545917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Thomas Hamacher    TUM EI ENS</a:t>
            </a:r>
            <a:endParaRPr lang="de-DE"/>
          </a:p>
        </p:txBody>
      </p:sp>
      <p:pic>
        <p:nvPicPr>
          <p:cNvPr id="8" name="Picture 9" descr="TUMLogo_oZ_Vollfl_blau_RGB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5640" y="358776"/>
            <a:ext cx="681644" cy="36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478367" y="4176940"/>
            <a:ext cx="11228917" cy="1470025"/>
          </a:xfrm>
        </p:spPr>
        <p:txBody>
          <a:bodyPr/>
          <a:lstStyle>
            <a:lvl1pPr>
              <a:defRPr sz="2800" cap="all" baseline="0" smtClean="0"/>
            </a:lvl1pPr>
          </a:lstStyle>
          <a:p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subTitle" idx="1"/>
          </p:nvPr>
        </p:nvSpPr>
        <p:spPr>
          <a:xfrm>
            <a:off x="478367" y="2253343"/>
            <a:ext cx="11228917" cy="1752600"/>
          </a:xfrm>
        </p:spPr>
        <p:txBody>
          <a:bodyPr anchor="b"/>
          <a:lstStyle>
            <a:lvl1pPr>
              <a:defRPr sz="2400" smtClean="0"/>
            </a:lvl1pPr>
          </a:lstStyle>
          <a:p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478367" y="6356351"/>
            <a:ext cx="7545917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Thomas Hamacher    TUM EI ENS</a:t>
            </a:r>
            <a:endParaRPr lang="de-DE"/>
          </a:p>
        </p:txBody>
      </p:sp>
      <p:pic>
        <p:nvPicPr>
          <p:cNvPr id="12" name="Grafik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289356"/>
            <a:ext cx="3074400" cy="499200"/>
          </a:xfrm>
          <a:prstGeom prst="rect">
            <a:avLst/>
          </a:prstGeom>
        </p:spPr>
      </p:pic>
      <p:pic>
        <p:nvPicPr>
          <p:cNvPr id="8" name="Picture 9" descr="TUMLogo_oZ_Vollfl_blau_RGB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5640" y="358776"/>
            <a:ext cx="681644" cy="36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04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742496"/>
            <a:ext cx="9902400" cy="2952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de-DE" noProof="0" dirty="0" smtClean="0"/>
              <a:t>Untertitel durch Klicken hinzufügen</a:t>
            </a:r>
            <a:endParaRPr lang="de-DE" noProof="0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478367" y="368901"/>
            <a:ext cx="990388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4"/>
          </p:nvPr>
        </p:nvSpPr>
        <p:spPr>
          <a:xfrm>
            <a:off x="478367" y="1324049"/>
            <a:ext cx="11228917" cy="48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862484" y="6356351"/>
            <a:ext cx="2844800" cy="365125"/>
          </a:xfrm>
        </p:spPr>
        <p:txBody>
          <a:bodyPr lIns="0" rIns="0"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478367" y="6356351"/>
            <a:ext cx="7545917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Thomas Hamacher    TUM EI ENS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478367" y="368901"/>
            <a:ext cx="990388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4"/>
          </p:nvPr>
        </p:nvSpPr>
        <p:spPr>
          <a:xfrm>
            <a:off x="478367" y="1324049"/>
            <a:ext cx="11228917" cy="48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862484" y="6356351"/>
            <a:ext cx="2844800" cy="365125"/>
          </a:xfrm>
        </p:spPr>
        <p:txBody>
          <a:bodyPr lIns="0" rIns="0"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478367" y="6356351"/>
            <a:ext cx="7545917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2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0000" y="1322158"/>
            <a:ext cx="5520000" cy="48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 marL="452438" indent="-184150">
              <a:defRPr sz="1400"/>
            </a:lvl3pPr>
            <a:lvl4pPr marL="720725" indent="-177800">
              <a:defRPr sz="1400"/>
            </a:lvl4pPr>
            <a:lvl5pPr marL="984250" indent="-17621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323708"/>
            <a:ext cx="5520000" cy="48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742496"/>
            <a:ext cx="9902400" cy="2952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de-DE" noProof="0" dirty="0" smtClean="0"/>
              <a:t>Untertitel durch Klicken hinzufügen</a:t>
            </a:r>
            <a:endParaRPr lang="de-DE" noProof="0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862484" y="6356351"/>
            <a:ext cx="2844800" cy="365125"/>
          </a:xfrm>
        </p:spPr>
        <p:txBody>
          <a:bodyPr lIns="0" rIns="0"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478367" y="6356351"/>
            <a:ext cx="7545917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Thomas Hamacher    TUM EI ENS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llender Inhalt">
    <p:bg>
      <p:bgPr>
        <a:solidFill>
          <a:schemeClr val="tx1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21219" y="283030"/>
            <a:ext cx="1083733" cy="493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8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78367" y="368901"/>
            <a:ext cx="990388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78367" y="1324051"/>
            <a:ext cx="11228917" cy="47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62484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FB26A-4A1D-4CBA-95DD-CE808CCC0A3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3" name="Picture 9" descr="TUMLogo_oZ_Vollfl_blau_RGB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25640" y="358776"/>
            <a:ext cx="681644" cy="360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52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Thomas Hamacher </a:t>
            </a:r>
          </a:p>
          <a:p>
            <a:r>
              <a:rPr lang="de-DE" dirty="0" smtClean="0"/>
              <a:t>Lehrstuhl für Erneuerbare und Nachhaltige Energiesysteme</a:t>
            </a:r>
            <a:br>
              <a:rPr lang="de-DE" dirty="0" smtClean="0"/>
            </a:br>
            <a:r>
              <a:rPr lang="de-DE" dirty="0" smtClean="0"/>
              <a:t>Technische Universität München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Interplay between energy and mobility: energy carrier for the mobility of the future</a:t>
            </a:r>
            <a:r>
              <a:rPr lang="de-DE" b="0" dirty="0"/>
              <a:t/>
            </a:r>
            <a:br>
              <a:rPr lang="de-DE" b="0" dirty="0"/>
            </a:b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65818" y="1499347"/>
            <a:ext cx="11730963" cy="41148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12059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Overall </a:t>
            </a:r>
            <a:r>
              <a:rPr lang="en-US" dirty="0"/>
              <a:t>E</a:t>
            </a:r>
            <a:r>
              <a:rPr lang="en-US" dirty="0" smtClean="0"/>
              <a:t>lectricity </a:t>
            </a:r>
            <a:r>
              <a:rPr lang="en-US" dirty="0"/>
              <a:t>C</a:t>
            </a:r>
            <a:r>
              <a:rPr lang="en-US" dirty="0" smtClean="0"/>
              <a:t>onsumptions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40077" y="1129552"/>
            <a:ext cx="10322865" cy="515694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25208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Electricity </a:t>
            </a:r>
            <a:r>
              <a:rPr lang="en-US" dirty="0"/>
              <a:t>S</a:t>
            </a:r>
            <a:r>
              <a:rPr lang="en-US" dirty="0" smtClean="0"/>
              <a:t>upply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41765" y="728901"/>
            <a:ext cx="7238503" cy="56853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431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Cost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312421" y="885850"/>
            <a:ext cx="9512462" cy="547050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20234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Cost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60712" y="828820"/>
            <a:ext cx="8209429" cy="505899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1498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Overall CO2-Emission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8366" y="1008392"/>
            <a:ext cx="10696139" cy="522999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9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CO2-Abatment cost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729753" y="770344"/>
            <a:ext cx="7032811" cy="57132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591538" y="631490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28936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03411" y="2601768"/>
            <a:ext cx="10629900" cy="551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Energy and mobility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Electricity or hydrogen: a first answer.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real revolution: autonomous driving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And why autonomous cars will pave the way for electric cars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Conclusion 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17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Thomas Hamacher    TUM EI 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6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Driving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391770" y="791256"/>
            <a:ext cx="8912533" cy="561626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18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024284" y="64075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IFMO</a:t>
            </a:r>
          </a:p>
        </p:txBody>
      </p:sp>
    </p:spTree>
    <p:extLst>
      <p:ext uri="{BB962C8B-B14F-4D97-AF65-F5344CB8AC3E}">
        <p14:creationId xmlns:p14="http://schemas.microsoft.com/office/powerpoint/2010/main" val="1503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 and autonomous cars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63598" y="961464"/>
            <a:ext cx="9105284" cy="526452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0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6688" y="1209998"/>
            <a:ext cx="10629900" cy="551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Energy and mobility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Electricity or hydrogen: a first answer.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real revolution: autonomous driving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And why autonomous cars will pave the way for electric cars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Conclusion and outlook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Thomas Hamacher    TUM EI 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autonomous cars: a case study Ann Arbor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64976" y="786575"/>
            <a:ext cx="5741895" cy="600168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88829" y="5466230"/>
            <a:ext cx="301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Burns et al., Transforming personal </a:t>
            </a:r>
          </a:p>
          <a:p>
            <a:r>
              <a:rPr lang="en-US" sz="1400" dirty="0" smtClean="0"/>
              <a:t>Mobility, 2013 </a:t>
            </a:r>
          </a:p>
        </p:txBody>
      </p:sp>
    </p:spTree>
    <p:extLst>
      <p:ext uri="{BB962C8B-B14F-4D97-AF65-F5344CB8AC3E}">
        <p14:creationId xmlns:p14="http://schemas.microsoft.com/office/powerpoint/2010/main" val="26969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03411" y="3267398"/>
            <a:ext cx="10629900" cy="551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Energy</a:t>
            </a:r>
            <a:r>
              <a:rPr lang="de-DE" sz="1800" dirty="0" smtClean="0"/>
              <a:t> and </a:t>
            </a:r>
            <a:r>
              <a:rPr lang="de-DE" sz="1800" dirty="0" err="1" smtClean="0"/>
              <a:t>mobility</a:t>
            </a:r>
            <a:r>
              <a:rPr lang="de-DE" sz="18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Electricity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hydrogen: a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answer</a:t>
            </a:r>
            <a:r>
              <a:rPr lang="de-DE" sz="1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The real </a:t>
            </a:r>
            <a:r>
              <a:rPr lang="de-DE" sz="1800" dirty="0" err="1" smtClean="0"/>
              <a:t>revolution</a:t>
            </a:r>
            <a:r>
              <a:rPr lang="de-DE" sz="1800" dirty="0" smtClean="0"/>
              <a:t>: </a:t>
            </a:r>
            <a:r>
              <a:rPr lang="de-DE" sz="1800" dirty="0" err="1" smtClean="0"/>
              <a:t>autonomous</a:t>
            </a:r>
            <a:r>
              <a:rPr lang="de-DE" sz="1800" dirty="0" smtClean="0"/>
              <a:t> </a:t>
            </a:r>
            <a:r>
              <a:rPr lang="de-DE" sz="1800" dirty="0" err="1" smtClean="0"/>
              <a:t>driving</a:t>
            </a:r>
            <a:r>
              <a:rPr lang="de-DE" sz="1800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And </a:t>
            </a:r>
            <a:r>
              <a:rPr lang="de-DE" sz="1800" dirty="0" err="1" smtClean="0"/>
              <a:t>why</a:t>
            </a:r>
            <a:r>
              <a:rPr lang="de-DE" sz="1800" dirty="0" smtClean="0"/>
              <a:t> </a:t>
            </a:r>
            <a:r>
              <a:rPr lang="de-DE" sz="1800" dirty="0" err="1" smtClean="0"/>
              <a:t>autonomous</a:t>
            </a:r>
            <a:r>
              <a:rPr lang="de-DE" sz="1800" dirty="0" smtClean="0"/>
              <a:t> </a:t>
            </a:r>
            <a:r>
              <a:rPr lang="de-DE" sz="1800" dirty="0" err="1" smtClean="0"/>
              <a:t>cars</a:t>
            </a:r>
            <a:r>
              <a:rPr lang="de-DE" sz="1800" dirty="0" smtClean="0"/>
              <a:t> will </a:t>
            </a:r>
            <a:r>
              <a:rPr lang="de-DE" sz="1800" dirty="0" err="1" smtClean="0"/>
              <a:t>pave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way</a:t>
            </a:r>
            <a:r>
              <a:rPr lang="de-DE" sz="1800" dirty="0" smtClean="0"/>
              <a:t> for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cars</a:t>
            </a:r>
            <a:r>
              <a:rPr lang="de-DE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Conclusion</a:t>
            </a:r>
            <a:r>
              <a:rPr lang="de-DE" sz="1800" dirty="0" smtClean="0"/>
              <a:t> and </a:t>
            </a:r>
            <a:r>
              <a:rPr lang="de-DE" sz="1800" dirty="0" err="1" smtClean="0"/>
              <a:t>outlook</a:t>
            </a:r>
            <a:endParaRPr lang="de-DE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Thomas Hamacher    TUM EI 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cars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785347" y="3919817"/>
            <a:ext cx="3852582" cy="205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Robo</a:t>
            </a:r>
            <a:r>
              <a:rPr lang="en-US" dirty="0" smtClean="0"/>
              <a:t>-Taxi-Fleet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785347" y="1703372"/>
            <a:ext cx="3852582" cy="205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 distance commuters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10" y="1500064"/>
            <a:ext cx="7285351" cy="48589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Taxi fleet in Singapore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 smtClean="0"/>
              <a:t>A good example for future autonomous </a:t>
            </a:r>
          </a:p>
          <a:p>
            <a:r>
              <a:rPr lang="en-US" sz="1800" dirty="0" err="1" smtClean="0"/>
              <a:t>robo</a:t>
            </a:r>
            <a:r>
              <a:rPr lang="en-US" sz="1800" dirty="0" smtClean="0"/>
              <a:t>-taxis are</a:t>
            </a:r>
          </a:p>
          <a:p>
            <a:r>
              <a:rPr lang="en-US" sz="1800" dirty="0" smtClean="0"/>
              <a:t>taxi fleets in busy cities like Singapore with daily </a:t>
            </a:r>
          </a:p>
          <a:p>
            <a:r>
              <a:rPr lang="en-US" sz="1800" dirty="0" smtClean="0"/>
              <a:t>mileages of up to 500 km per car and day. </a:t>
            </a:r>
          </a:p>
          <a:p>
            <a:endParaRPr lang="en-US" sz="1800" dirty="0"/>
          </a:p>
          <a:p>
            <a:r>
              <a:rPr lang="en-US" sz="1800" dirty="0" smtClean="0"/>
              <a:t>In a close collaboration between the taxi </a:t>
            </a:r>
          </a:p>
          <a:p>
            <a:r>
              <a:rPr lang="en-US" sz="1800" dirty="0" smtClean="0"/>
              <a:t>company SMRT in Singapore and </a:t>
            </a:r>
          </a:p>
          <a:p>
            <a:r>
              <a:rPr lang="en-US" sz="1800" dirty="0" smtClean="0"/>
              <a:t>TUM-CREATE an analysis showed </a:t>
            </a:r>
          </a:p>
          <a:p>
            <a:r>
              <a:rPr lang="en-US" sz="1800" dirty="0" smtClean="0"/>
              <a:t>that with the new generation of BEVs </a:t>
            </a:r>
          </a:p>
          <a:p>
            <a:r>
              <a:rPr lang="en-US" sz="1800" dirty="0" smtClean="0"/>
              <a:t>the a competitive operation of taxis is </a:t>
            </a:r>
          </a:p>
          <a:p>
            <a:r>
              <a:rPr lang="en-US" sz="1800" dirty="0" smtClean="0"/>
              <a:t>possible, if charging stations are installed at 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ertain points in the city.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5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 if we have electric </a:t>
            </a:r>
            <a:r>
              <a:rPr lang="en-US" dirty="0" err="1" smtClean="0"/>
              <a:t>robo</a:t>
            </a:r>
            <a:r>
              <a:rPr lang="en-US" dirty="0" smtClean="0"/>
              <a:t>-taxis as least cost option?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Reduced car ownership in cities (trend today) 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Only electrical </a:t>
            </a:r>
            <a:r>
              <a:rPr lang="en-US" sz="1800" dirty="0" err="1" smtClean="0"/>
              <a:t>robo</a:t>
            </a:r>
            <a:r>
              <a:rPr lang="en-US" sz="1800" dirty="0" smtClean="0"/>
              <a:t>-taxis allowed in city centers (</a:t>
            </a:r>
            <a:r>
              <a:rPr lang="en-US" sz="1800" dirty="0" err="1" smtClean="0"/>
              <a:t>Umweltzonen</a:t>
            </a:r>
            <a:r>
              <a:rPr lang="en-US" sz="18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Fast connection to public transport, airports,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 smtClean="0"/>
              <a:t>This will certainly pose a major challenge to existing public transport infrastructure and it will be a major question both can coexist in an optimal way. </a:t>
            </a:r>
          </a:p>
          <a:p>
            <a:endParaRPr lang="en-US" sz="1800" dirty="0" smtClean="0"/>
          </a:p>
          <a:p>
            <a:r>
              <a:rPr lang="en-US" sz="1800" b="1" dirty="0" smtClean="0"/>
              <a:t>As shown in Singapore electric taxis can supply most of the service. In case of autonomous cars even much easier. </a:t>
            </a:r>
          </a:p>
          <a:p>
            <a:r>
              <a:rPr lang="en-US" sz="1800" dirty="0" smtClean="0"/>
              <a:t>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7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 if we have electric </a:t>
            </a:r>
            <a:r>
              <a:rPr lang="en-US" dirty="0" err="1" smtClean="0"/>
              <a:t>robo</a:t>
            </a:r>
            <a:r>
              <a:rPr lang="en-US" dirty="0" smtClean="0"/>
              <a:t>-taxis as least cost option?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Reduced car ownership in cities (trend today) 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Only electrical </a:t>
            </a:r>
            <a:r>
              <a:rPr lang="en-US" sz="1800" dirty="0" err="1" smtClean="0"/>
              <a:t>robo</a:t>
            </a:r>
            <a:r>
              <a:rPr lang="en-US" sz="1800" dirty="0" smtClean="0"/>
              <a:t>-taxis allowed in city centers (</a:t>
            </a:r>
            <a:r>
              <a:rPr lang="en-US" sz="1800" dirty="0" err="1" smtClean="0"/>
              <a:t>Umweltzonen</a:t>
            </a:r>
            <a:r>
              <a:rPr lang="en-US" sz="18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Fast connection to public transport, airports,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 smtClean="0"/>
              <a:t>This will certainly pose a major challenge to existing public transport infrastructure and it will be a major question both can coexist in an optimal way. </a:t>
            </a:r>
          </a:p>
          <a:p>
            <a:endParaRPr lang="en-US" sz="1800" dirty="0" smtClean="0"/>
          </a:p>
          <a:p>
            <a:r>
              <a:rPr lang="en-US" sz="1800" b="1" dirty="0" smtClean="0"/>
              <a:t>As shown in Singapore electric taxis can supply most of the service. In case of autonomous cars even much easier. </a:t>
            </a:r>
          </a:p>
          <a:p>
            <a:r>
              <a:rPr lang="en-US" sz="1800" dirty="0" smtClean="0"/>
              <a:t>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6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long distance travel becomes more convenient?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 smtClean="0"/>
              <a:t>Imagine: 100 km from home to office, 1:15 driving time </a:t>
            </a:r>
          </a:p>
          <a:p>
            <a:endParaRPr lang="en-US" sz="1800" dirty="0"/>
          </a:p>
          <a:p>
            <a:r>
              <a:rPr lang="en-US" sz="1800" dirty="0" smtClean="0"/>
              <a:t>8:00 	in the morning, start working in the car, car connected via 5G to all databases and so forth in the office </a:t>
            </a:r>
          </a:p>
          <a:p>
            <a:r>
              <a:rPr lang="en-US" sz="1800" dirty="0" smtClean="0"/>
              <a:t>9:15 	start working in the office </a:t>
            </a:r>
          </a:p>
          <a:p>
            <a:r>
              <a:rPr lang="en-US" sz="1800" dirty="0" smtClean="0"/>
              <a:t>15:30 	start trip back </a:t>
            </a:r>
          </a:p>
          <a:p>
            <a:r>
              <a:rPr lang="en-US" sz="1800" dirty="0" smtClean="0"/>
              <a:t>16:45 	stop working when you arrive at home </a:t>
            </a:r>
          </a:p>
          <a:p>
            <a:endParaRPr lang="en-US" sz="1800" dirty="0"/>
          </a:p>
          <a:p>
            <a:r>
              <a:rPr lang="en-US" sz="1800" dirty="0" smtClean="0"/>
              <a:t>Energy demand 2*15 kWh = 30 kWh, would cost 9 € today</a:t>
            </a:r>
          </a:p>
          <a:p>
            <a:r>
              <a:rPr lang="en-US" sz="1800" b="1" dirty="0" smtClean="0"/>
              <a:t>The car can charge autonomous in special charging centers (flexible demand). </a:t>
            </a:r>
          </a:p>
          <a:p>
            <a:r>
              <a:rPr lang="en-US" sz="1800" dirty="0" smtClean="0"/>
              <a:t>Children drive to school, music school, sport with </a:t>
            </a:r>
            <a:r>
              <a:rPr lang="en-US" sz="1800" dirty="0" err="1" smtClean="0"/>
              <a:t>robo</a:t>
            </a:r>
            <a:r>
              <a:rPr lang="en-US" sz="1800" dirty="0" smtClean="0"/>
              <a:t>-taxis and so on …</a:t>
            </a:r>
          </a:p>
          <a:p>
            <a:endParaRPr lang="en-US" sz="1800" dirty="0" smtClean="0"/>
          </a:p>
          <a:p>
            <a:r>
              <a:rPr lang="en-US" sz="1800" dirty="0" smtClean="0"/>
              <a:t>=&gt; Settlement structures explode like many housing bubbles …. </a:t>
            </a:r>
          </a:p>
          <a:p>
            <a:endParaRPr lang="en-US" sz="1800" dirty="0"/>
          </a:p>
          <a:p>
            <a:r>
              <a:rPr lang="en-US" sz="1800" b="1" dirty="0" smtClean="0"/>
              <a:t>Science fiction or possible mid-term future? </a:t>
            </a:r>
            <a:endParaRPr lang="en-US" sz="1800" b="1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69793" y="3966645"/>
            <a:ext cx="10629900" cy="551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Energy</a:t>
            </a:r>
            <a:r>
              <a:rPr lang="de-DE" sz="1800" dirty="0" smtClean="0"/>
              <a:t> and </a:t>
            </a:r>
            <a:r>
              <a:rPr lang="de-DE" sz="1800" dirty="0" err="1" smtClean="0"/>
              <a:t>mobility</a:t>
            </a:r>
            <a:r>
              <a:rPr lang="de-DE" sz="18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Electricity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hydrogen: a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answer</a:t>
            </a:r>
            <a:r>
              <a:rPr lang="de-DE" sz="1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The real </a:t>
            </a:r>
            <a:r>
              <a:rPr lang="de-DE" sz="1800" dirty="0" err="1" smtClean="0"/>
              <a:t>revolution</a:t>
            </a:r>
            <a:r>
              <a:rPr lang="de-DE" sz="1800" dirty="0" smtClean="0"/>
              <a:t>: </a:t>
            </a:r>
            <a:r>
              <a:rPr lang="de-DE" sz="1800" dirty="0" err="1" smtClean="0"/>
              <a:t>autonomous</a:t>
            </a:r>
            <a:r>
              <a:rPr lang="de-DE" sz="1800" dirty="0" smtClean="0"/>
              <a:t> </a:t>
            </a:r>
            <a:r>
              <a:rPr lang="de-DE" sz="1800" dirty="0" err="1" smtClean="0"/>
              <a:t>driving</a:t>
            </a:r>
            <a:r>
              <a:rPr lang="de-DE" sz="1800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And </a:t>
            </a:r>
            <a:r>
              <a:rPr lang="de-DE" sz="1800" dirty="0" err="1" smtClean="0"/>
              <a:t>why</a:t>
            </a:r>
            <a:r>
              <a:rPr lang="de-DE" sz="1800" dirty="0" smtClean="0"/>
              <a:t> </a:t>
            </a:r>
            <a:r>
              <a:rPr lang="de-DE" sz="1800" dirty="0" err="1" smtClean="0"/>
              <a:t>autonomous</a:t>
            </a:r>
            <a:r>
              <a:rPr lang="de-DE" sz="1800" dirty="0" smtClean="0"/>
              <a:t> </a:t>
            </a:r>
            <a:r>
              <a:rPr lang="de-DE" sz="1800" dirty="0" err="1" smtClean="0"/>
              <a:t>cars</a:t>
            </a:r>
            <a:r>
              <a:rPr lang="de-DE" sz="1800" dirty="0" smtClean="0"/>
              <a:t> will </a:t>
            </a:r>
            <a:r>
              <a:rPr lang="de-DE" sz="1800" dirty="0" err="1" smtClean="0"/>
              <a:t>pave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way</a:t>
            </a:r>
            <a:r>
              <a:rPr lang="de-DE" sz="1800" dirty="0" smtClean="0"/>
              <a:t> for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cars</a:t>
            </a:r>
            <a:r>
              <a:rPr lang="de-DE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Conclusion</a:t>
            </a:r>
            <a:r>
              <a:rPr lang="de-DE" sz="1800" dirty="0" smtClean="0"/>
              <a:t> and </a:t>
            </a:r>
            <a:r>
              <a:rPr lang="de-DE" sz="1800" dirty="0" err="1" smtClean="0"/>
              <a:t>outlook</a:t>
            </a:r>
            <a:endParaRPr lang="de-DE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27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Thomas Hamacher    TUM EI 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4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outlook 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BEV show clear advantageous regarding cost and PE-demand compared to FCEV, at least in a limited model environment. </a:t>
            </a:r>
          </a:p>
          <a:p>
            <a:endParaRPr lang="en-US" dirty="0"/>
          </a:p>
          <a:p>
            <a:r>
              <a:rPr lang="en-US" dirty="0" smtClean="0"/>
              <a:t>Future developments in the mobility sector – especially autonomous driving – open completely new options which require a rethinking of the model. </a:t>
            </a:r>
          </a:p>
          <a:p>
            <a:endParaRPr lang="en-US" dirty="0"/>
          </a:p>
          <a:p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28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5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Combustion Engine and Oil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 smtClean="0"/>
              <a:t>Oil was the dominating energy carrier of the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century, especially of the second half.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339" y="3543301"/>
            <a:ext cx="5433945" cy="23224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83" y="1769429"/>
            <a:ext cx="3249052" cy="28145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567765" y="6163878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Wikipedia, SWR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8" y="3996444"/>
            <a:ext cx="3883749" cy="21876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646" y="1769429"/>
            <a:ext cx="1915643" cy="24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6688" y="1936139"/>
            <a:ext cx="10629900" cy="551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Energy</a:t>
            </a:r>
            <a:r>
              <a:rPr lang="de-DE" sz="1800" dirty="0" smtClean="0"/>
              <a:t> and </a:t>
            </a:r>
            <a:r>
              <a:rPr lang="de-DE" sz="1800" dirty="0" err="1" smtClean="0"/>
              <a:t>mobility</a:t>
            </a:r>
            <a:r>
              <a:rPr lang="de-DE" sz="18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Electricity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hydrogen: a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answer</a:t>
            </a:r>
            <a:r>
              <a:rPr lang="de-DE" sz="1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The real </a:t>
            </a:r>
            <a:r>
              <a:rPr lang="de-DE" sz="1800" dirty="0" err="1" smtClean="0"/>
              <a:t>revolution</a:t>
            </a:r>
            <a:r>
              <a:rPr lang="de-DE" sz="1800" dirty="0" smtClean="0"/>
              <a:t>: </a:t>
            </a:r>
            <a:r>
              <a:rPr lang="de-DE" sz="1800" dirty="0" err="1" smtClean="0"/>
              <a:t>autonomous</a:t>
            </a:r>
            <a:r>
              <a:rPr lang="de-DE" sz="1800" dirty="0" smtClean="0"/>
              <a:t> </a:t>
            </a:r>
            <a:r>
              <a:rPr lang="de-DE" sz="1800" dirty="0" err="1" smtClean="0"/>
              <a:t>driving</a:t>
            </a:r>
            <a:r>
              <a:rPr lang="de-DE" sz="1800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And </a:t>
            </a:r>
            <a:r>
              <a:rPr lang="de-DE" sz="1800" dirty="0" err="1" smtClean="0"/>
              <a:t>why</a:t>
            </a:r>
            <a:r>
              <a:rPr lang="de-DE" sz="1800" dirty="0" smtClean="0"/>
              <a:t> </a:t>
            </a:r>
            <a:r>
              <a:rPr lang="de-DE" sz="1800" dirty="0" err="1" smtClean="0"/>
              <a:t>autonomous</a:t>
            </a:r>
            <a:r>
              <a:rPr lang="de-DE" sz="1800" dirty="0" smtClean="0"/>
              <a:t> </a:t>
            </a:r>
            <a:r>
              <a:rPr lang="de-DE" sz="1800" dirty="0" err="1" smtClean="0"/>
              <a:t>cars</a:t>
            </a:r>
            <a:r>
              <a:rPr lang="de-DE" sz="1800" dirty="0" smtClean="0"/>
              <a:t> will </a:t>
            </a:r>
            <a:r>
              <a:rPr lang="de-DE" sz="1800" dirty="0" err="1" smtClean="0"/>
              <a:t>pave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way</a:t>
            </a:r>
            <a:r>
              <a:rPr lang="de-DE" sz="1800" dirty="0" smtClean="0"/>
              <a:t> for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cars</a:t>
            </a:r>
            <a:r>
              <a:rPr lang="de-DE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Conclusion</a:t>
            </a:r>
            <a:r>
              <a:rPr lang="de-DE" sz="1800" dirty="0" smtClean="0"/>
              <a:t> and </a:t>
            </a:r>
            <a:r>
              <a:rPr lang="de-DE" sz="1800" dirty="0" err="1" smtClean="0"/>
              <a:t>outlook</a:t>
            </a:r>
            <a:endParaRPr lang="de-DE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Thomas Hamacher    TUM EI 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competitors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73089" y="1378322"/>
            <a:ext cx="9530569" cy="44509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Thomas Hamacher    TUM EI ENS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20541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versus BEV versus FCEV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61706" y="728901"/>
            <a:ext cx="7856352" cy="562196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243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comparison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73620" y="900953"/>
            <a:ext cx="8978909" cy="539899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7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28610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system overview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9589" y="691329"/>
            <a:ext cx="9157446" cy="581525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8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41952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system: demand 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2356" y="1035423"/>
            <a:ext cx="10810956" cy="499344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Thomas Hamacher    TUM EI 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99294" y="6225988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Felgenhauer, 2016</a:t>
            </a:r>
          </a:p>
        </p:txBody>
      </p:sp>
    </p:spTree>
    <p:extLst>
      <p:ext uri="{BB962C8B-B14F-4D97-AF65-F5344CB8AC3E}">
        <p14:creationId xmlns:p14="http://schemas.microsoft.com/office/powerpoint/2010/main" val="1202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TUM">
      <a:dk1>
        <a:srgbClr val="000000"/>
      </a:dk1>
      <a:lt1>
        <a:srgbClr val="FFFFFF"/>
      </a:lt1>
      <a:dk2>
        <a:srgbClr val="0065BD"/>
      </a:dk2>
      <a:lt2>
        <a:srgbClr val="DAD7CB"/>
      </a:lt2>
      <a:accent1>
        <a:srgbClr val="003359"/>
      </a:accent1>
      <a:accent2>
        <a:srgbClr val="005293"/>
      </a:accent2>
      <a:accent3>
        <a:srgbClr val="0073CF"/>
      </a:accent3>
      <a:accent4>
        <a:srgbClr val="64A0C8"/>
      </a:accent4>
      <a:accent5>
        <a:srgbClr val="A2AD00"/>
      </a:accent5>
      <a:accent6>
        <a:srgbClr val="E37222"/>
      </a:accent6>
      <a:hlink>
        <a:srgbClr val="98C6EA"/>
      </a:hlink>
      <a:folHlink>
        <a:srgbClr val="A2AD00"/>
      </a:folHlink>
    </a:clrScheme>
    <a:fontScheme name="TU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Breitbild</PresentationFormat>
  <Paragraphs>208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Wingdings</vt:lpstr>
      <vt:lpstr>Standarddesign</vt:lpstr>
      <vt:lpstr>Interplay between energy and mobility: energy carrier for the mobility of the future  </vt:lpstr>
      <vt:lpstr>A major step ahead of us </vt:lpstr>
      <vt:lpstr>Internal Combustion Engine and Oil </vt:lpstr>
      <vt:lpstr>A major step ahead of us </vt:lpstr>
      <vt:lpstr>The competitors </vt:lpstr>
      <vt:lpstr>ICE versus BEV versus FCEV </vt:lpstr>
      <vt:lpstr>A system comparison </vt:lpstr>
      <vt:lpstr>The energy system overview </vt:lpstr>
      <vt:lpstr>The energy system: demand </vt:lpstr>
      <vt:lpstr>Solar Power </vt:lpstr>
      <vt:lpstr>Results: Overall Electricity Consumptions</vt:lpstr>
      <vt:lpstr>Results: Electricity Supply</vt:lpstr>
      <vt:lpstr>Results: Cost </vt:lpstr>
      <vt:lpstr>Results: Cost </vt:lpstr>
      <vt:lpstr>Results: Overall CO2-Emission </vt:lpstr>
      <vt:lpstr>Results: CO2-Abatment cost </vt:lpstr>
      <vt:lpstr>A major step ahead of us </vt:lpstr>
      <vt:lpstr>Autonomous Driving </vt:lpstr>
      <vt:lpstr>Energy consumption and autonomous cars </vt:lpstr>
      <vt:lpstr>Cost of autonomous cars: a case study Ann Arbor </vt:lpstr>
      <vt:lpstr>A major step ahead of us </vt:lpstr>
      <vt:lpstr>Autonomous cars </vt:lpstr>
      <vt:lpstr>Analysis of Taxi fleet in Singapore</vt:lpstr>
      <vt:lpstr>What will happen if we have electric robo-taxis as least cost option? </vt:lpstr>
      <vt:lpstr>What will happen if we have electric robo-taxis as least cost option? </vt:lpstr>
      <vt:lpstr>What happens if long distance travel becomes more convenient? </vt:lpstr>
      <vt:lpstr>A major step ahead of us </vt:lpstr>
      <vt:lpstr>Conclusion and outlook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Erneuerbare Energie für Bayern</dc:title>
  <dc:creator>jdorfner</dc:creator>
  <cp:lastModifiedBy>Thomas Hamacher</cp:lastModifiedBy>
  <cp:revision>165</cp:revision>
  <cp:lastPrinted>2016-10-19T07:40:42Z</cp:lastPrinted>
  <dcterms:created xsi:type="dcterms:W3CDTF">2012-11-07T09:20:46Z</dcterms:created>
  <dcterms:modified xsi:type="dcterms:W3CDTF">2017-10-20T07:12:32Z</dcterms:modified>
</cp:coreProperties>
</file>