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39" r:id="rId1"/>
  </p:sldMasterIdLst>
  <p:notesMasterIdLst>
    <p:notesMasterId r:id="rId15"/>
  </p:notesMasterIdLst>
  <p:handoutMasterIdLst>
    <p:handoutMasterId r:id="rId16"/>
  </p:handoutMasterIdLst>
  <p:sldIdLst>
    <p:sldId id="660" r:id="rId2"/>
    <p:sldId id="725" r:id="rId3"/>
    <p:sldId id="726" r:id="rId4"/>
    <p:sldId id="723" r:id="rId5"/>
    <p:sldId id="674" r:id="rId6"/>
    <p:sldId id="720" r:id="rId7"/>
    <p:sldId id="721" r:id="rId8"/>
    <p:sldId id="722" r:id="rId9"/>
    <p:sldId id="700" r:id="rId10"/>
    <p:sldId id="701" r:id="rId11"/>
    <p:sldId id="708" r:id="rId12"/>
    <p:sldId id="709" r:id="rId13"/>
    <p:sldId id="676" r:id="rId14"/>
  </p:sldIdLst>
  <p:sldSz cx="9144000" cy="6858000" type="screen4x3"/>
  <p:notesSz cx="7102475" cy="10234613"/>
  <p:custDataLst>
    <p:tags r:id="rId17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4133" userDrawn="1">
          <p15:clr>
            <a:srgbClr val="A4A3A4"/>
          </p15:clr>
        </p15:guide>
        <p15:guide id="4" orient="horz" pos="1117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orient="horz" pos="799" userDrawn="1">
          <p15:clr>
            <a:srgbClr val="A4A3A4"/>
          </p15:clr>
        </p15:guide>
        <p15:guide id="7" orient="horz" pos="232" userDrawn="1">
          <p15:clr>
            <a:srgbClr val="A4A3A4"/>
          </p15:clr>
        </p15:guide>
        <p15:guide id="8" orient="horz" pos="4320" userDrawn="1">
          <p15:clr>
            <a:srgbClr val="A4A3A4"/>
          </p15:clr>
        </p15:guide>
        <p15:guide id="9" orient="horz" pos="595" userDrawn="1">
          <p15:clr>
            <a:srgbClr val="A4A3A4"/>
          </p15:clr>
        </p15:guide>
        <p15:guide id="10" orient="horz" pos="323" userDrawn="1">
          <p15:clr>
            <a:srgbClr val="A4A3A4"/>
          </p15:clr>
        </p15:guide>
        <p15:guide id="11" orient="horz" pos="4065" userDrawn="1">
          <p15:clr>
            <a:srgbClr val="A4A3A4"/>
          </p15:clr>
        </p15:guide>
        <p15:guide id="12" orient="horz" pos="459" userDrawn="1">
          <p15:clr>
            <a:srgbClr val="A4A3A4"/>
          </p15:clr>
        </p15:guide>
        <p15:guide id="13" orient="horz" pos="87">
          <p15:clr>
            <a:srgbClr val="A4A3A4"/>
          </p15:clr>
        </p15:guide>
        <p15:guide id="14" orient="horz" pos="3566" userDrawn="1">
          <p15:clr>
            <a:srgbClr val="A4A3A4"/>
          </p15:clr>
        </p15:guide>
        <p15:guide id="15" orient="horz" pos="2273" userDrawn="1">
          <p15:clr>
            <a:srgbClr val="A4A3A4"/>
          </p15:clr>
        </p15:guide>
        <p15:guide id="16" orient="horz" pos="3294" userDrawn="1">
          <p15:clr>
            <a:srgbClr val="A4A3A4"/>
          </p15:clr>
        </p15:guide>
        <p15:guide id="17" orient="horz" pos="791">
          <p15:clr>
            <a:srgbClr val="A4A3A4"/>
          </p15:clr>
        </p15:guide>
        <p15:guide id="18" pos="2903" userDrawn="1">
          <p15:clr>
            <a:srgbClr val="A4A3A4"/>
          </p15:clr>
        </p15:guide>
        <p15:guide id="19" pos="1088" userDrawn="1">
          <p15:clr>
            <a:srgbClr val="A4A3A4"/>
          </p15:clr>
        </p15:guide>
        <p15:guide id="20" pos="2789" userDrawn="1">
          <p15:clr>
            <a:srgbClr val="A4A3A4"/>
          </p15:clr>
        </p15:guide>
        <p15:guide id="21" pos="3016" userDrawn="1">
          <p15:clr>
            <a:srgbClr val="A4A3A4"/>
          </p15:clr>
        </p15:guide>
        <p15:guide id="22" pos="5534" userDrawn="1">
          <p15:clr>
            <a:srgbClr val="A4A3A4"/>
          </p15:clr>
        </p15:guide>
        <p15:guide id="23" pos="272" userDrawn="1">
          <p15:clr>
            <a:srgbClr val="A4A3A4"/>
          </p15:clr>
        </p15:guide>
        <p15:guide id="24" pos="5193" userDrawn="1">
          <p15:clr>
            <a:srgbClr val="A4A3A4"/>
          </p15:clr>
        </p15:guide>
        <p15:guide id="25" pos="567" userDrawn="1">
          <p15:clr>
            <a:srgbClr val="A4A3A4"/>
          </p15:clr>
        </p15:guide>
        <p15:guide id="26" orient="horz" pos="33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767"/>
    <a:srgbClr val="E7E8E8"/>
    <a:srgbClr val="FFFFFF"/>
    <a:srgbClr val="5A82B4"/>
    <a:srgbClr val="F69300"/>
    <a:srgbClr val="000000"/>
    <a:srgbClr val="696969"/>
    <a:srgbClr val="1F497D"/>
    <a:srgbClr val="B3A2C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24ACFD-0C66-4437-BACD-995E74B78E43}">
  <a:tblStyle styleId="{2B24ACFD-0C66-4437-BACD-995E74B78E43}" styleName="Prognos 1">
    <a:tblBg>
      <a:fill>
        <a:solidFill>
          <a:schemeClr val="tx2"/>
        </a:solidFill>
      </a:fill>
    </a:tblBg>
    <a:wholeTbl>
      <a:tcTxStyle b="off">
        <a:srgbClr val="696969"/>
      </a:tcTxStyle>
      <a:tcStyle>
        <a:tcBdr>
          <a:left>
            <a:lnRef idx="1">
              <a:schemeClr val="bg1"/>
            </a:lnRef>
          </a:left>
          <a:right>
            <a:lnRef idx="1">
              <a:schemeClr val="bg1"/>
            </a:lnRef>
          </a:right>
          <a:top>
            <a:lnRef idx="1">
              <a:schemeClr val="bg1"/>
            </a:lnRef>
          </a:top>
          <a:bottom>
            <a:lnRef idx="1">
              <a:schemeClr val="bg1"/>
            </a:lnRef>
          </a:bottom>
          <a:insideH>
            <a:lnRef idx="1">
              <a:schemeClr val="bg1"/>
            </a:lnRef>
          </a:insideH>
          <a:insideV>
            <a:lnRef idx="1">
              <a:schemeClr val="bg1"/>
            </a:lnRef>
          </a:insideV>
        </a:tcBdr>
        <a:fill>
          <a:solidFill>
            <a:schemeClr val="tx2"/>
          </a:solidFill>
        </a:fill>
      </a:tcStyle>
    </a:wholeTbl>
    <a:band1H>
      <a:tcStyle>
        <a:tcBdr/>
        <a:fill>
          <a:solidFill>
            <a:schemeClr val="tx2"/>
          </a:solidFill>
        </a:fill>
      </a:tcStyle>
    </a:band1H>
    <a:band2H>
      <a:tcStyle>
        <a:tcBdr/>
        <a:fill>
          <a:solidFill>
            <a:srgbClr val="F8F8F8"/>
          </a:solidFill>
        </a:fill>
      </a:tcStyle>
    </a:band2H>
    <a:lastRow>
      <a:tcTxStyle b="on">
        <a:schemeClr val="bg1"/>
      </a:tcTxStyle>
      <a:tcStyle>
        <a:tcBdr/>
        <a:fill>
          <a:gradFill>
            <a:gsLst>
              <a:gs pos="0">
                <a:srgbClr val="696969"/>
              </a:gs>
              <a:gs pos="53000">
                <a:srgbClr val="3F3F3F"/>
              </a:gs>
            </a:gsLst>
            <a:lin ang="5400000" scaled="0"/>
          </a:gradFill>
        </a:fill>
      </a:tcStyle>
    </a:lastRow>
    <a:firstRow>
      <a:tcTxStyle b="on">
        <a:schemeClr val="bg1"/>
      </a:tcTxStyle>
      <a:tcStyle>
        <a:tcBdr/>
        <a:fill>
          <a:gradFill>
            <a:gsLst>
              <a:gs pos="0">
                <a:schemeClr val="accent2"/>
              </a:gs>
              <a:gs pos="53000">
                <a:schemeClr val="accent2">
                  <a:lumMod val="75000"/>
                </a:schemeClr>
              </a:gs>
            </a:gsLst>
            <a:lin ang="5400000" scaled="0"/>
          </a:gradFill>
        </a:fill>
      </a:tcStyle>
    </a:firstRow>
  </a:tblStyle>
  <a:tblStyle styleId="{20795066-7E7C-4DE7-B1B8-4DBAE2B2DC15}" styleName="Prognos 2">
    <a:tblBg>
      <a:fill>
        <a:solidFill>
          <a:schemeClr val="tx2"/>
        </a:solidFill>
      </a:fill>
    </a:tblBg>
    <a:wholeTbl>
      <a:tcTxStyle b="off">
        <a:srgbClr val="696969"/>
      </a:tcTxStyle>
      <a:tcStyle>
        <a:tcBdr>
          <a:left>
            <a:lnRef idx="1">
              <a:schemeClr val="bg1"/>
            </a:lnRef>
          </a:left>
          <a:right>
            <a:lnRef idx="1">
              <a:schemeClr val="bg1"/>
            </a:lnRef>
          </a:right>
          <a:top>
            <a:lnRef idx="1">
              <a:schemeClr val="bg1"/>
            </a:lnRef>
          </a:top>
          <a:bottom>
            <a:lnRef idx="1">
              <a:schemeClr val="bg1"/>
            </a:lnRef>
          </a:bottom>
          <a:insideH>
            <a:lnRef idx="1">
              <a:schemeClr val="bg1"/>
            </a:lnRef>
          </a:insideH>
          <a:insideV>
            <a:lnRef idx="1">
              <a:schemeClr val="bg1"/>
            </a:lnRef>
          </a:insideV>
        </a:tcBdr>
        <a:fill>
          <a:solidFill>
            <a:schemeClr val="tx2"/>
          </a:solidFill>
        </a:fill>
      </a:tcStyle>
    </a:wholeTbl>
    <a:band1H>
      <a:tcStyle>
        <a:tcBdr/>
        <a:fill>
          <a:solidFill>
            <a:schemeClr val="tx2"/>
          </a:solidFill>
        </a:fill>
      </a:tcStyle>
    </a:band1H>
    <a:band2H>
      <a:tcStyle>
        <a:tcBdr/>
        <a:fill>
          <a:solidFill>
            <a:srgbClr val="F8F8F8"/>
          </a:solidFill>
        </a:fill>
      </a:tcStyle>
    </a:band2H>
    <a:lastRow>
      <a:tcTxStyle b="on">
        <a:schemeClr val="bg1"/>
      </a:tcTxStyle>
      <a:tcStyle>
        <a:tcBdr/>
        <a:fill>
          <a:gradFill>
            <a:gsLst>
              <a:gs pos="0">
                <a:srgbClr val="696969"/>
              </a:gs>
              <a:gs pos="53000">
                <a:srgbClr val="3F3F3F"/>
              </a:gs>
            </a:gsLst>
            <a:lin ang="5400000" scaled="0"/>
          </a:gradFill>
        </a:fill>
      </a:tcStyle>
    </a:lastRow>
    <a:firstRow>
      <a:tcTxStyle b="on">
        <a:schemeClr val="bg1"/>
      </a:tcTxStyle>
      <a:tcStyle>
        <a:tcBdr/>
        <a:fill>
          <a:gradFill>
            <a:gsLst>
              <a:gs pos="0">
                <a:schemeClr val="bg2"/>
              </a:gs>
              <a:gs pos="53000">
                <a:srgbClr val="696969"/>
              </a:gs>
            </a:gsLst>
            <a:lin ang="5400000" scaled="0"/>
          </a:gradFill>
        </a:fill>
      </a:tcStyle>
    </a:firstRow>
  </a:tblStyle>
  <a:tblStyle styleId="{812B9180-F9BD-45DD-9BEA-91A4458E823C}" styleName="Prognos 3">
    <a:tblBg>
      <a:fill>
        <a:solidFill>
          <a:schemeClr val="tx2"/>
        </a:solidFill>
      </a:fill>
    </a:tblBg>
    <a:wholeTbl>
      <a:tcTxStyle b="off">
        <a:srgbClr val="696969"/>
      </a:tcTxStyle>
      <a:tcStyle>
        <a:tcBdr>
          <a:left>
            <a:lnRef idx="1">
              <a:schemeClr val="bg1"/>
            </a:lnRef>
          </a:left>
          <a:right>
            <a:lnRef idx="1">
              <a:schemeClr val="bg1"/>
            </a:lnRef>
          </a:right>
          <a:top>
            <a:lnRef idx="1">
              <a:schemeClr val="bg1"/>
            </a:lnRef>
          </a:top>
          <a:bottom>
            <a:lnRef idx="1">
              <a:schemeClr val="bg1"/>
            </a:lnRef>
          </a:bottom>
          <a:insideH>
            <a:lnRef idx="1">
              <a:schemeClr val="bg1"/>
            </a:lnRef>
          </a:insideH>
          <a:insideV>
            <a:lnRef idx="1">
              <a:schemeClr val="bg1"/>
            </a:lnRef>
          </a:insideV>
        </a:tcBdr>
        <a:fill>
          <a:solidFill>
            <a:schemeClr val="tx2"/>
          </a:solidFill>
        </a:fill>
      </a:tcStyle>
    </a:wholeTbl>
    <a:band1H>
      <a:tcStyle>
        <a:tcBdr/>
        <a:fill>
          <a:solidFill>
            <a:schemeClr val="tx2"/>
          </a:solidFill>
        </a:fill>
      </a:tcStyle>
    </a:band1H>
    <a:band2H>
      <a:tcStyle>
        <a:tcBdr/>
        <a:fill>
          <a:solidFill>
            <a:srgbClr val="F8F8F8"/>
          </a:solidFill>
        </a:fill>
      </a:tcStyle>
    </a:band2H>
    <a:lastRow>
      <a:tcTxStyle b="on">
        <a:schemeClr val="bg1"/>
      </a:tcTxStyle>
      <a:tcStyle>
        <a:tcBdr/>
        <a:fill>
          <a:gradFill>
            <a:gsLst>
              <a:gs pos="0">
                <a:srgbClr val="696969"/>
              </a:gs>
              <a:gs pos="53000">
                <a:srgbClr val="3F3F3F"/>
              </a:gs>
            </a:gsLst>
            <a:lin ang="5400000" scaled="0"/>
          </a:gradFill>
        </a:fill>
      </a:tcStyle>
    </a:lastRow>
    <a:firstRow>
      <a:tcTxStyle b="on">
        <a:schemeClr val="bg1"/>
      </a:tcTxStyle>
      <a:tcStyle>
        <a:tcBdr/>
        <a:fill>
          <a:gradFill>
            <a:gsLst>
              <a:gs pos="0">
                <a:schemeClr val="accent1"/>
              </a:gs>
              <a:gs pos="53000">
                <a:schemeClr val="accent1">
                  <a:lumMod val="75000"/>
                </a:schemeClr>
              </a:gs>
            </a:gsLst>
            <a:lin ang="5400000" scaled="0"/>
          </a:gra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0" autoAdjust="0"/>
    <p:restoredTop sz="80739" autoAdjust="0"/>
  </p:normalViewPr>
  <p:slideViewPr>
    <p:cSldViewPr snapToGrid="0" snapToObjects="1">
      <p:cViewPr varScale="1">
        <p:scale>
          <a:sx n="74" d="100"/>
          <a:sy n="74" d="100"/>
        </p:scale>
        <p:origin x="1344" y="72"/>
      </p:cViewPr>
      <p:guideLst>
        <p:guide orient="horz" pos="4224"/>
        <p:guide orient="horz"/>
        <p:guide orient="horz" pos="4133"/>
        <p:guide orient="horz" pos="1117"/>
        <p:guide orient="horz" pos="3952"/>
        <p:guide orient="horz" pos="799"/>
        <p:guide orient="horz" pos="232"/>
        <p:guide orient="horz" pos="4320"/>
        <p:guide orient="horz" pos="595"/>
        <p:guide orient="horz" pos="323"/>
        <p:guide orient="horz" pos="4065"/>
        <p:guide orient="horz" pos="459"/>
        <p:guide orient="horz" pos="87"/>
        <p:guide orient="horz" pos="3566"/>
        <p:guide orient="horz" pos="2273"/>
        <p:guide orient="horz" pos="3294"/>
        <p:guide orient="horz" pos="791"/>
        <p:guide pos="2903"/>
        <p:guide pos="1088"/>
        <p:guide pos="2789"/>
        <p:guide pos="3016"/>
        <p:guide pos="5534"/>
        <p:guide pos="272"/>
        <p:guide pos="5193"/>
        <p:guide pos="567"/>
        <p:guide orient="horz" pos="33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3348" y="-10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Arbeitsblat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Arbeitsblat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-Arbeitsblat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-Arbeitsblat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37504096327358"/>
          <c:y val="4.7000782597962074E-2"/>
          <c:w val="0.82526741535186821"/>
          <c:h val="0.6736549789375255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Erzeugung!$B$33</c:f>
              <c:strCache>
                <c:ptCount val="1"/>
                <c:pt idx="0">
                  <c:v>Braunkohle</c:v>
                </c:pt>
              </c:strCache>
            </c:strRef>
          </c:tx>
          <c:spPr>
            <a:solidFill>
              <a:srgbClr val="663300"/>
            </a:solidFill>
            <a:ln>
              <a:noFill/>
            </a:ln>
            <a:effectLst/>
          </c:spPr>
          <c:invertIfNegative val="0"/>
          <c:cat>
            <c:numRef>
              <c:f>Erzeugung!$C$31:$F$31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Erzeugung!$C$33:$F$33</c:f>
              <c:numCache>
                <c:formatCode>#,##0</c:formatCode>
                <c:ptCount val="3"/>
                <c:pt idx="0">
                  <c:v>-0.15049169588692735</c:v>
                </c:pt>
                <c:pt idx="1">
                  <c:v>-18.876431476153982</c:v>
                </c:pt>
                <c:pt idx="2">
                  <c:v>-33.614899123568861</c:v>
                </c:pt>
              </c:numCache>
            </c:numRef>
          </c:val>
        </c:ser>
        <c:ser>
          <c:idx val="0"/>
          <c:order val="1"/>
          <c:tx>
            <c:strRef>
              <c:f>Erzeugung!$B$32</c:f>
              <c:strCache>
                <c:ptCount val="1"/>
                <c:pt idx="0">
                  <c:v>Steinkohle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Erzeugung!$C$31:$F$31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Erzeugung!$C$32:$F$32</c:f>
              <c:numCache>
                <c:formatCode>#,##0</c:formatCode>
                <c:ptCount val="3"/>
                <c:pt idx="0">
                  <c:v>-32.033361863960366</c:v>
                </c:pt>
                <c:pt idx="1">
                  <c:v>-76.101892652153325</c:v>
                </c:pt>
                <c:pt idx="2">
                  <c:v>-75.712060286048796</c:v>
                </c:pt>
              </c:numCache>
            </c:numRef>
          </c:val>
        </c:ser>
        <c:ser>
          <c:idx val="2"/>
          <c:order val="2"/>
          <c:tx>
            <c:strRef>
              <c:f>Erzeugung!$B$34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Erzeugung!$C$31:$F$31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Erzeugung!$C$34:$F$34</c:f>
              <c:numCache>
                <c:formatCode>#,##0</c:formatCode>
                <c:ptCount val="3"/>
                <c:pt idx="0">
                  <c:v>-3.7355281342256248</c:v>
                </c:pt>
                <c:pt idx="1">
                  <c:v>-10.110695940696182</c:v>
                </c:pt>
                <c:pt idx="2">
                  <c:v>-19.165029484666597</c:v>
                </c:pt>
              </c:numCache>
            </c:numRef>
          </c:val>
        </c:ser>
        <c:ser>
          <c:idx val="5"/>
          <c:order val="5"/>
          <c:tx>
            <c:strRef>
              <c:f>Erzeugung!$B$37</c:f>
              <c:strCache>
                <c:ptCount val="1"/>
                <c:pt idx="0">
                  <c:v>Speicher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cat>
            <c:numRef>
              <c:f>Erzeugung!$C$31:$F$31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Erzeugung!$C$37:$F$37</c:f>
              <c:numCache>
                <c:formatCode>#,##0</c:formatCode>
                <c:ptCount val="3"/>
                <c:pt idx="0">
                  <c:v>-4.9397665150012315E-2</c:v>
                </c:pt>
                <c:pt idx="1">
                  <c:v>0.40562357626692069</c:v>
                </c:pt>
                <c:pt idx="2">
                  <c:v>0</c:v>
                </c:pt>
              </c:numCache>
            </c:numRef>
          </c:val>
        </c:ser>
        <c:ser>
          <c:idx val="7"/>
          <c:order val="7"/>
          <c:tx>
            <c:strRef>
              <c:f>Erzeugung!$B$39</c:f>
              <c:strCache>
                <c:ptCount val="1"/>
                <c:pt idx="0">
                  <c:v>Windkraft</c:v>
                </c:pt>
              </c:strCache>
            </c:strRef>
          </c:tx>
          <c:spPr>
            <a:solidFill>
              <a:srgbClr val="82B4D7"/>
            </a:solidFill>
            <a:ln>
              <a:noFill/>
            </a:ln>
            <a:effectLst/>
          </c:spPr>
          <c:invertIfNegative val="0"/>
          <c:cat>
            <c:numRef>
              <c:f>Erzeugung!$C$31:$F$31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Erzeugung!$C$39:$F$39</c:f>
              <c:numCache>
                <c:formatCode>#,##0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1.5398924827985354</c:v>
                </c:pt>
              </c:numCache>
            </c:numRef>
          </c:val>
        </c:ser>
        <c:ser>
          <c:idx val="11"/>
          <c:order val="11"/>
          <c:tx>
            <c:strRef>
              <c:f>Erzeugung!$B$43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008B2C"/>
            </a:solidFill>
            <a:ln>
              <a:noFill/>
            </a:ln>
            <a:effectLst/>
          </c:spPr>
          <c:invertIfNegative val="0"/>
          <c:cat>
            <c:numRef>
              <c:f>Erzeugung!$C$31:$F$31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Erzeugung!$C$43:$F$43</c:f>
              <c:numCache>
                <c:formatCode>#,##0</c:formatCode>
                <c:ptCount val="3"/>
                <c:pt idx="0">
                  <c:v>0.32277682715083245</c:v>
                </c:pt>
                <c:pt idx="1">
                  <c:v>-4.476874006828524E-2</c:v>
                </c:pt>
                <c:pt idx="2">
                  <c:v>-0.36497722599261806</c:v>
                </c:pt>
              </c:numCache>
            </c:numRef>
          </c:val>
        </c:ser>
        <c:ser>
          <c:idx val="16"/>
          <c:order val="16"/>
          <c:tx>
            <c:strRef>
              <c:f>Erzeugung!$B$48</c:f>
              <c:strCache>
                <c:ptCount val="1"/>
                <c:pt idx="0">
                  <c:v>Importsaldo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/>
          </c:spPr>
          <c:invertIfNegative val="0"/>
          <c:cat>
            <c:numRef>
              <c:f>Erzeugung!$C$31:$F$31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Erzeugung!$C$48:$F$48</c:f>
              <c:numCache>
                <c:formatCode>#,##0</c:formatCode>
                <c:ptCount val="3"/>
                <c:pt idx="0">
                  <c:v>32.947943220334359</c:v>
                </c:pt>
                <c:pt idx="1">
                  <c:v>97.892848210699526</c:v>
                </c:pt>
                <c:pt idx="2">
                  <c:v>118.9508519988005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-1027905376"/>
        <c:axId val="-1027909184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Erzeugung!$B$35</c15:sqref>
                        </c15:formulaRef>
                      </c:ext>
                    </c:extLst>
                    <c:strCache>
                      <c:ptCount val="1"/>
                      <c:pt idx="0">
                        <c:v>Heizöl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Erzeugung!$C$31:$F$31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Erzeugung!$C$35:$F$35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Erzeugung!$B$36</c15:sqref>
                        </c15:formulaRef>
                      </c:ext>
                    </c:extLst>
                    <c:strCache>
                      <c:ptCount val="1"/>
                      <c:pt idx="0">
                        <c:v>Kernenergie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Erzeugung!$C$31:$F$31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Erzeugung!$C$36:$F$36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Erzeugung!$B$38</c15:sqref>
                        </c15:formulaRef>
                      </c:ext>
                    </c:extLst>
                    <c:strCache>
                      <c:ptCount val="1"/>
                      <c:pt idx="0">
                        <c:v>Lauf- und Speicherwasser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Erzeugung!$C$31:$F$31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Erzeugung!$C$38:$F$38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Erzeugung!$B$40</c15:sqref>
                        </c15:formulaRef>
                      </c:ext>
                    </c:extLst>
                    <c:strCache>
                      <c:ptCount val="1"/>
                      <c:pt idx="0">
                        <c:v>onshore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Erzeugung!$C$31:$F$31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Erzeugung!$C$40:$F$40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1.5398924827985212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Erzeugung!$B$41</c15:sqref>
                        </c15:formulaRef>
                      </c:ext>
                    </c:extLst>
                    <c:strCache>
                      <c:ptCount val="1"/>
                      <c:pt idx="0">
                        <c:v>offshore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Erzeugung!$C$31:$F$31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Erzeugung!$C$41:$F$41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Erzeugung!$B$42</c15:sqref>
                        </c15:formulaRef>
                      </c:ext>
                    </c:extLst>
                    <c:strCache>
                      <c:ptCount val="1"/>
                      <c:pt idx="0">
                        <c:v>PV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Erzeugung!$C$31:$F$31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Erzeugung!$C$42:$F$42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Erzeugung!$B$44</c15:sqref>
                        </c15:formulaRef>
                      </c:ext>
                    </c:extLst>
                    <c:strCache>
                      <c:ptCount val="1"/>
                      <c:pt idx="0">
                        <c:v>fest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Erzeugung!$C$31:$F$31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Erzeugung!$C$44:$F$44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0.35204361661396533</c:v>
                      </c:pt>
                      <c:pt idx="1">
                        <c:v>0.19330190008085069</c:v>
                      </c:pt>
                      <c:pt idx="2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Erzeugung!$B$45</c15:sqref>
                        </c15:formulaRef>
                      </c:ext>
                    </c:extLst>
                    <c:strCache>
                      <c:ptCount val="1"/>
                      <c:pt idx="0">
                        <c:v>gasförmig und flüssig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Erzeugung!$C$31:$F$31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Erzeugung!$C$45:$F$45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-2.9266789463132881E-2</c:v>
                      </c:pt>
                      <c:pt idx="1">
                        <c:v>-0.23807064014913948</c:v>
                      </c:pt>
                      <c:pt idx="2">
                        <c:v>-0.36497722599261451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Erzeugung!$B$46</c15:sqref>
                        </c15:formulaRef>
                      </c:ext>
                    </c:extLst>
                    <c:strCache>
                      <c:ptCount val="1"/>
                      <c:pt idx="0">
                        <c:v>Sonstige Brennstoffe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Erzeugung!$C$31:$F$31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Erzeugung!$C$46:$F$46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Erzeugung!$B$47</c15:sqref>
                        </c15:formulaRef>
                      </c:ext>
                    </c:extLst>
                    <c:strCache>
                      <c:ptCount val="1"/>
                      <c:pt idx="0">
                        <c:v>Gesamtsumme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Erzeugung!$C$31:$F$31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Erzeugung!$C$47:$F$47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-35.323225704921271</c:v>
                      </c:pt>
                      <c:pt idx="1">
                        <c:v>-104.77293397287315</c:v>
                      </c:pt>
                      <c:pt idx="2">
                        <c:v>-126.14215838067243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-102790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616767">
                <a:lumMod val="40000"/>
                <a:lumOff val="6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OT" panose="020B0504020101020102" pitchFamily="34" charset="0"/>
                <a:ea typeface="+mn-ea"/>
                <a:cs typeface="+mn-cs"/>
              </a:defRPr>
            </a:pPr>
            <a:endParaRPr lang="de-DE"/>
          </a:p>
        </c:txPr>
        <c:crossAx val="-1027909184"/>
        <c:crosses val="autoZero"/>
        <c:auto val="1"/>
        <c:lblAlgn val="ctr"/>
        <c:lblOffset val="100"/>
        <c:noMultiLvlLbl val="0"/>
      </c:catAx>
      <c:valAx>
        <c:axId val="-102790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616767"/>
                    </a:solidFill>
                    <a:latin typeface="DINOT" panose="020B0504020101020102" pitchFamily="34" charset="0"/>
                    <a:ea typeface="+mn-ea"/>
                    <a:cs typeface="+mn-cs"/>
                  </a:defRPr>
                </a:pPr>
                <a:r>
                  <a:rPr lang="de-DE" sz="1200" b="0">
                    <a:solidFill>
                      <a:srgbClr val="616767"/>
                    </a:solidFill>
                    <a:latin typeface="DINOT" panose="020B0504020101020102" pitchFamily="34" charset="0"/>
                  </a:rPr>
                  <a:t>Differenz Bruttostromerzeugung [TWh]</a:t>
                </a:r>
              </a:p>
            </c:rich>
          </c:tx>
          <c:layout>
            <c:manualLayout>
              <c:xMode val="edge"/>
              <c:yMode val="edge"/>
              <c:x val="7.4183917671769642E-3"/>
              <c:y val="0.10118362981341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616767"/>
                  </a:solidFill>
                  <a:latin typeface="DINOT" panose="020B0504020101020102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616767"/>
                </a:solidFill>
                <a:latin typeface="DINOT" panose="020B0504020101020102" pitchFamily="34" charset="0"/>
                <a:ea typeface="+mn-ea"/>
                <a:cs typeface="+mn-cs"/>
              </a:defRPr>
            </a:pPr>
            <a:endParaRPr lang="de-DE"/>
          </a:p>
        </c:txPr>
        <c:crossAx val="-102790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3163511184115"/>
          <c:y val="0.814096329099674"/>
          <c:w val="0.82729084888077697"/>
          <c:h val="0.124895679012345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616767"/>
              </a:solidFill>
              <a:latin typeface="DINOT" panose="020B0504020101020102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Calibri" panose="020F0502020204030204"/>
        </a:defRPr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22984480118991"/>
          <c:y val="2.7916229829145562E-2"/>
          <c:w val="0.83124462911877484"/>
          <c:h val="0.708161308358459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'Stromerzeugung Gesamtanalyse'!$B$90</c:f>
              <c:strCache>
                <c:ptCount val="1"/>
                <c:pt idx="0">
                  <c:v>Braunkohle</c:v>
                </c:pt>
              </c:strCache>
            </c:strRef>
          </c:tx>
          <c:spPr>
            <a:solidFill>
              <a:srgbClr val="663300"/>
            </a:solidFill>
            <a:ln>
              <a:noFill/>
            </a:ln>
            <a:effectLst/>
          </c:spPr>
          <c:invertIfNegative val="0"/>
          <c:cat>
            <c:numRef>
              <c:f>'Stromerzeugung Gesamtanalyse'!$C$88:$F$88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'Stromerzeugung Gesamtanalyse'!$C$90:$F$90</c:f>
              <c:numCache>
                <c:formatCode>#,##0</c:formatCode>
                <c:ptCount val="3"/>
                <c:pt idx="0">
                  <c:v>2.4661381539700074</c:v>
                </c:pt>
                <c:pt idx="1">
                  <c:v>3.221698991172758</c:v>
                </c:pt>
                <c:pt idx="2">
                  <c:v>3.2716378498397347</c:v>
                </c:pt>
              </c:numCache>
            </c:numRef>
          </c:val>
        </c:ser>
        <c:ser>
          <c:idx val="0"/>
          <c:order val="1"/>
          <c:tx>
            <c:strRef>
              <c:f>'Stromerzeugung Gesamtanalyse'!$B$89</c:f>
              <c:strCache>
                <c:ptCount val="1"/>
                <c:pt idx="0">
                  <c:v>Steinkohle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'Stromerzeugung Gesamtanalyse'!$C$88:$F$88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'Stromerzeugung Gesamtanalyse'!$C$89:$F$89</c:f>
              <c:numCache>
                <c:formatCode>#,##0</c:formatCode>
                <c:ptCount val="3"/>
                <c:pt idx="0">
                  <c:v>23.042208491520313</c:v>
                </c:pt>
                <c:pt idx="1">
                  <c:v>61.910207953182521</c:v>
                </c:pt>
                <c:pt idx="2">
                  <c:v>67.224228801410163</c:v>
                </c:pt>
              </c:numCache>
            </c:numRef>
          </c:val>
        </c:ser>
        <c:ser>
          <c:idx val="2"/>
          <c:order val="2"/>
          <c:tx>
            <c:strRef>
              <c:f>'Stromerzeugung Gesamtanalyse'!$B$91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'Stromerzeugung Gesamtanalyse'!$C$88:$F$88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'Stromerzeugung Gesamtanalyse'!$C$91:$F$91</c:f>
              <c:numCache>
                <c:formatCode>#,##0</c:formatCode>
                <c:ptCount val="3"/>
                <c:pt idx="0">
                  <c:v>2.9056867549811543</c:v>
                </c:pt>
                <c:pt idx="1">
                  <c:v>20.270099370571657</c:v>
                </c:pt>
                <c:pt idx="2">
                  <c:v>20.830750295580188</c:v>
                </c:pt>
              </c:numCache>
            </c:numRef>
          </c:val>
        </c:ser>
        <c:ser>
          <c:idx val="5"/>
          <c:order val="5"/>
          <c:tx>
            <c:strRef>
              <c:f>'Stromerzeugung Gesamtanalyse'!$B$94</c:f>
              <c:strCache>
                <c:ptCount val="1"/>
                <c:pt idx="0">
                  <c:v>Speicher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cat>
            <c:numRef>
              <c:f>'Stromerzeugung Gesamtanalyse'!$C$88:$F$88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'Stromerzeugung Gesamtanalyse'!$C$94:$F$94</c:f>
              <c:numCache>
                <c:formatCode>#,##0</c:formatCode>
                <c:ptCount val="3"/>
                <c:pt idx="0">
                  <c:v>-0.66747133138363246</c:v>
                </c:pt>
                <c:pt idx="1">
                  <c:v>0.68576776586387478</c:v>
                </c:pt>
                <c:pt idx="2">
                  <c:v>0.49661449935417679</c:v>
                </c:pt>
              </c:numCache>
            </c:numRef>
          </c:val>
        </c:ser>
        <c:ser>
          <c:idx val="7"/>
          <c:order val="7"/>
          <c:tx>
            <c:strRef>
              <c:f>'Stromerzeugung Gesamtanalyse'!$B$96</c:f>
              <c:strCache>
                <c:ptCount val="1"/>
                <c:pt idx="0">
                  <c:v>Windkraft</c:v>
                </c:pt>
              </c:strCache>
            </c:strRef>
          </c:tx>
          <c:spPr>
            <a:solidFill>
              <a:srgbClr val="82B4D7"/>
            </a:solidFill>
            <a:ln>
              <a:noFill/>
            </a:ln>
            <a:effectLst/>
          </c:spPr>
          <c:invertIfNegative val="0"/>
          <c:cat>
            <c:numRef>
              <c:f>'Stromerzeugung Gesamtanalyse'!$C$88:$F$88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'Stromerzeugung Gesamtanalyse'!$C$96:$F$96</c:f>
              <c:numCache>
                <c:formatCode>#,##0</c:formatCode>
                <c:ptCount val="3"/>
                <c:pt idx="0">
                  <c:v>-7.3454806677375473E-3</c:v>
                </c:pt>
                <c:pt idx="1">
                  <c:v>-7.638230325198947E-3</c:v>
                </c:pt>
                <c:pt idx="2">
                  <c:v>-0.6871888093219809</c:v>
                </c:pt>
              </c:numCache>
            </c:numRef>
          </c:val>
        </c:ser>
        <c:ser>
          <c:idx val="11"/>
          <c:order val="11"/>
          <c:tx>
            <c:strRef>
              <c:f>'Stromerzeugung Gesamtanalyse'!$B$100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008B2C"/>
            </a:solidFill>
            <a:ln>
              <a:noFill/>
            </a:ln>
            <a:effectLst/>
          </c:spPr>
          <c:invertIfNegative val="0"/>
          <c:cat>
            <c:numRef>
              <c:f>'Stromerzeugung Gesamtanalyse'!$C$88:$F$88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'Stromerzeugung Gesamtanalyse'!$C$100:$F$100</c:f>
              <c:numCache>
                <c:formatCode>#,##0</c:formatCode>
                <c:ptCount val="3"/>
                <c:pt idx="0">
                  <c:v>-2.6724610409019078E-3</c:v>
                </c:pt>
                <c:pt idx="1">
                  <c:v>-2.6642630684441286</c:v>
                </c:pt>
                <c:pt idx="2">
                  <c:v>-0.82847989641825848</c:v>
                </c:pt>
              </c:numCache>
            </c:numRef>
          </c:val>
        </c:ser>
        <c:ser>
          <c:idx val="16"/>
          <c:order val="16"/>
          <c:tx>
            <c:strRef>
              <c:f>'Stromerzeugung Gesamtanalyse'!$B$105</c:f>
              <c:strCache>
                <c:ptCount val="1"/>
                <c:pt idx="0">
                  <c:v>Importsaldo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/>
          </c:spPr>
          <c:invertIfNegative val="0"/>
          <c:cat>
            <c:numRef>
              <c:f>'Stromerzeugung Gesamtanalyse'!$C$88:$F$88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'Stromerzeugung Gesamtanalyse'!$C$105:$F$105</c:f>
              <c:numCache>
                <c:formatCode>#,##0</c:formatCode>
                <c:ptCount val="3"/>
                <c:pt idx="0">
                  <c:v>-26.410733430502688</c:v>
                </c:pt>
                <c:pt idx="1">
                  <c:v>-76.610531521885932</c:v>
                </c:pt>
                <c:pt idx="2">
                  <c:v>-80.936795903793609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-1027905920"/>
        <c:axId val="-1027903744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'Stromerzeugung Gesamtanalyse'!$B$92</c15:sqref>
                        </c15:formulaRef>
                      </c:ext>
                    </c:extLst>
                    <c:strCache>
                      <c:ptCount val="1"/>
                      <c:pt idx="0">
                        <c:v>Heizöl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'Stromerzeugung Gesamtanalyse'!$C$88:$F$88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'Stromerzeugung Gesamtanalyse'!$C$92:$F$92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Gesamtanalyse'!$B$93</c15:sqref>
                        </c15:formulaRef>
                      </c:ext>
                    </c:extLst>
                    <c:strCache>
                      <c:ptCount val="1"/>
                      <c:pt idx="0">
                        <c:v>Kernenergie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Gesamtanalyse'!$C$88:$F$88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Gesamtanalyse'!$C$93:$F$93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-5.8223786449048021E-2</c:v>
                      </c:pt>
                      <c:pt idx="1">
                        <c:v>-5.0607321698748819E-2</c:v>
                      </c:pt>
                      <c:pt idx="2">
                        <c:v>-1.9330376674624858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Gesamtanalyse'!$B$95</c15:sqref>
                        </c15:formulaRef>
                      </c:ext>
                    </c:extLst>
                    <c:strCache>
                      <c:ptCount val="1"/>
                      <c:pt idx="0">
                        <c:v>Lauf- und Speicherwasser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Gesamtanalyse'!$C$88:$F$88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Gesamtanalyse'!$C$95:$F$95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-5.5649509915269846E-3</c:v>
                      </c:pt>
                      <c:pt idx="1">
                        <c:v>2.5383269995131741E-3</c:v>
                      </c:pt>
                      <c:pt idx="2">
                        <c:v>5.4229368202527439E-3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Gesamtanalyse'!$B$97</c15:sqref>
                        </c15:formulaRef>
                      </c:ext>
                    </c:extLst>
                    <c:strCache>
                      <c:ptCount val="1"/>
                      <c:pt idx="0">
                        <c:v>onshore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Gesamtanalyse'!$C$88:$F$88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Gesamtanalyse'!$C$97:$F$97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2.927496574898214E-4</c:v>
                      </c:pt>
                      <c:pt idx="1">
                        <c:v>0</c:v>
                      </c:pt>
                      <c:pt idx="2">
                        <c:v>-0.67955057899675353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Gesamtanalyse'!$B$98</c15:sqref>
                        </c15:formulaRef>
                      </c:ext>
                    </c:extLst>
                    <c:strCache>
                      <c:ptCount val="1"/>
                      <c:pt idx="0">
                        <c:v>offshore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Gesamtanalyse'!$C$88:$F$88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Gesamtanalyse'!$C$98:$F$98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-7.6382303252273687E-3</c:v>
                      </c:pt>
                      <c:pt idx="1">
                        <c:v>-7.6382303252273687E-3</c:v>
                      </c:pt>
                      <c:pt idx="2">
                        <c:v>-7.6382303252344741E-3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Gesamtanalyse'!$B$99</c15:sqref>
                        </c15:formulaRef>
                      </c:ext>
                    </c:extLst>
                    <c:strCache>
                      <c:ptCount val="1"/>
                      <c:pt idx="0">
                        <c:v>PV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Gesamtanalyse'!$C$88:$F$88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Gesamtanalyse'!$C$99:$F$99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0</c:v>
                      </c:pt>
                      <c:pt idx="1">
                        <c:v>-1.543047965100186E-3</c:v>
                      </c:pt>
                      <c:pt idx="2">
                        <c:v>-0.61479410780125221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Gesamtanalyse'!$B$101</c15:sqref>
                        </c15:formulaRef>
                      </c:ext>
                    </c:extLst>
                    <c:strCache>
                      <c:ptCount val="1"/>
                      <c:pt idx="0">
                        <c:v>fest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Gesamtanalyse'!$C$88:$F$88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Gesamtanalyse'!$C$101:$F$101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0</c:v>
                      </c:pt>
                      <c:pt idx="1">
                        <c:v>-1.5876035278635108</c:v>
                      </c:pt>
                      <c:pt idx="2">
                        <c:v>-0.82847989641838637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Gesamtanalyse'!$B$102</c15:sqref>
                        </c15:formulaRef>
                      </c:ext>
                    </c:extLst>
                    <c:strCache>
                      <c:ptCount val="1"/>
                      <c:pt idx="0">
                        <c:v>gasförmig und flüssig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Gesamtanalyse'!$C$88:$F$88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Gesamtanalyse'!$C$102:$F$102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-2.6724610409019078E-3</c:v>
                      </c:pt>
                      <c:pt idx="1">
                        <c:v>-1.0766595405806214</c:v>
                      </c:pt>
                      <c:pt idx="2">
                        <c:v>1.3500311979441904E-13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Gesamtanalyse'!$B$103</c15:sqref>
                        </c15:formulaRef>
                      </c:ext>
                    </c:extLst>
                    <c:strCache>
                      <c:ptCount val="1"/>
                      <c:pt idx="0">
                        <c:v>Sonstige Brennstoffe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Gesamtanalyse'!$C$88:$F$88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Gesamtanalyse'!$C$103:$F$103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Gesamtanalyse'!$B$104</c15:sqref>
                        </c15:formulaRef>
                      </c:ext>
                    </c:extLst>
                    <c:strCache>
                      <c:ptCount val="1"/>
                      <c:pt idx="0">
                        <c:v>Gesamtsumme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Gesamtanalyse'!$C$88:$F$88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'Stromerzeugung Gesamtanalyse'!$C$104:$F$104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27.66273744822999</c:v>
                      </c:pt>
                      <c:pt idx="1">
                        <c:v>80.694359440587789</c:v>
                      </c:pt>
                      <c:pt idx="2">
                        <c:v>86.249485196260281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-102790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616767">
                <a:lumMod val="40000"/>
                <a:lumOff val="6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616767"/>
                </a:solidFill>
                <a:latin typeface="DINOT" panose="020B0504020101020102" pitchFamily="34" charset="0"/>
                <a:ea typeface="+mn-ea"/>
                <a:cs typeface="+mn-cs"/>
              </a:defRPr>
            </a:pPr>
            <a:endParaRPr lang="de-DE"/>
          </a:p>
        </c:txPr>
        <c:crossAx val="-1027903744"/>
        <c:crosses val="autoZero"/>
        <c:auto val="1"/>
        <c:lblAlgn val="ctr"/>
        <c:lblOffset val="100"/>
        <c:noMultiLvlLbl val="0"/>
      </c:catAx>
      <c:valAx>
        <c:axId val="-102790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616767"/>
                    </a:solidFill>
                    <a:latin typeface="DINOT" panose="020B0504020101020102" pitchFamily="34" charset="0"/>
                    <a:ea typeface="+mn-ea"/>
                    <a:cs typeface="+mn-cs"/>
                  </a:defRPr>
                </a:pPr>
                <a:r>
                  <a:rPr lang="de-DE" sz="1200" b="0">
                    <a:solidFill>
                      <a:srgbClr val="616767"/>
                    </a:solidFill>
                    <a:latin typeface="DINOT" panose="020B0504020101020102" pitchFamily="34" charset="0"/>
                  </a:rPr>
                  <a:t>Differenz Bruttostromerzeugung [TWh]</a:t>
                </a:r>
              </a:p>
            </c:rich>
          </c:tx>
          <c:layout>
            <c:manualLayout>
              <c:xMode val="edge"/>
              <c:yMode val="edge"/>
              <c:x val="9.1477457771050041E-3"/>
              <c:y val="0.137169740387226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616767"/>
                  </a:solidFill>
                  <a:latin typeface="DINOT" panose="020B0504020101020102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616767"/>
                </a:solidFill>
                <a:latin typeface="DINOT" panose="020B0504020101020102" pitchFamily="34" charset="0"/>
                <a:ea typeface="+mn-ea"/>
                <a:cs typeface="+mn-cs"/>
              </a:defRPr>
            </a:pPr>
            <a:endParaRPr lang="de-DE"/>
          </a:p>
        </c:txPr>
        <c:crossAx val="-102790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95972967790439"/>
          <c:y val="0.82162310424449947"/>
          <c:w val="0.82726294819908708"/>
          <c:h val="0.12242091823694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616767"/>
              </a:solidFill>
              <a:latin typeface="DINOT" panose="020B0504020101020102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Calibri" panose="020F0502020204030204"/>
        </a:defRPr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39165455100701"/>
          <c:y val="4.4645987654320984E-2"/>
          <c:w val="0.82884973605955126"/>
          <c:h val="0.67619013650115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Kapazität!$B$29</c:f>
              <c:strCache>
                <c:ptCount val="1"/>
                <c:pt idx="0">
                  <c:v>Braunkohle</c:v>
                </c:pt>
              </c:strCache>
            </c:strRef>
          </c:tx>
          <c:spPr>
            <a:solidFill>
              <a:srgbClr val="663300"/>
            </a:solidFill>
            <a:ln>
              <a:noFill/>
            </a:ln>
            <a:effectLst/>
          </c:spPr>
          <c:invertIfNegative val="0"/>
          <c:cat>
            <c:numRef>
              <c:f>Kapazität!$C$27:$F$27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Kapazität!$C$29:$F$29</c:f>
              <c:numCache>
                <c:formatCode>#,##0</c:formatCode>
                <c:ptCount val="3"/>
                <c:pt idx="0">
                  <c:v>-0.18308247294906366</c:v>
                </c:pt>
                <c:pt idx="1">
                  <c:v>-0.8270824729490549</c:v>
                </c:pt>
                <c:pt idx="2">
                  <c:v>-0.8270824729490549</c:v>
                </c:pt>
              </c:numCache>
            </c:numRef>
          </c:val>
        </c:ser>
        <c:ser>
          <c:idx val="0"/>
          <c:order val="1"/>
          <c:tx>
            <c:strRef>
              <c:f>Kapazität!$B$28</c:f>
              <c:strCache>
                <c:ptCount val="1"/>
                <c:pt idx="0">
                  <c:v>Steinkohle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Kapazität!$C$27:$F$27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Kapazität!$C$28:$F$28</c:f>
              <c:numCache>
                <c:formatCode>#,##0</c:formatCode>
                <c:ptCount val="3"/>
                <c:pt idx="0">
                  <c:v>-1.0869565217710431E-3</c:v>
                </c:pt>
                <c:pt idx="1">
                  <c:v>-2.3754673913043476</c:v>
                </c:pt>
                <c:pt idx="2">
                  <c:v>-3.5102065217391285</c:v>
                </c:pt>
              </c:numCache>
            </c:numRef>
          </c:val>
        </c:ser>
        <c:ser>
          <c:idx val="2"/>
          <c:order val="2"/>
          <c:tx>
            <c:strRef>
              <c:f>Kapazität!$B$30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Kapazität!$C$27:$F$27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Kapazität!$C$30:$F$30</c:f>
              <c:numCache>
                <c:formatCode>#,##0</c:formatCode>
                <c:ptCount val="3"/>
                <c:pt idx="0">
                  <c:v>0.18152770588579159</c:v>
                </c:pt>
                <c:pt idx="1">
                  <c:v>2.3112137071106815</c:v>
                </c:pt>
                <c:pt idx="2">
                  <c:v>3.4101952120276877</c:v>
                </c:pt>
              </c:numCache>
            </c:numRef>
          </c:val>
        </c:ser>
        <c:ser>
          <c:idx val="3"/>
          <c:order val="3"/>
          <c:tx>
            <c:strRef>
              <c:f>Kapazität!$B$35</c:f>
              <c:strCache>
                <c:ptCount val="1"/>
                <c:pt idx="0">
                  <c:v>Windkraft</c:v>
                </c:pt>
              </c:strCache>
            </c:strRef>
          </c:tx>
          <c:spPr>
            <a:solidFill>
              <a:srgbClr val="82B4D7"/>
            </a:solidFill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2020</c:v>
              </c:pt>
              <c:pt idx="1">
                <c:v>2025</c:v>
              </c:pt>
              <c:pt idx="2">
                <c:v>2030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Kapazität!$C$35:$F$35</c:f>
              <c:numCache>
                <c:formatCode>#,##0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0.9117350498685397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-951991712"/>
        <c:axId val="-951991168"/>
      </c:barChart>
      <c:catAx>
        <c:axId val="-95199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616767">
                <a:lumMod val="40000"/>
                <a:lumOff val="6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OT" panose="020B0504020101020102" pitchFamily="34" charset="0"/>
                <a:ea typeface="+mn-ea"/>
                <a:cs typeface="+mn-cs"/>
              </a:defRPr>
            </a:pPr>
            <a:endParaRPr lang="de-DE"/>
          </a:p>
        </c:txPr>
        <c:crossAx val="-951991168"/>
        <c:crosses val="autoZero"/>
        <c:auto val="1"/>
        <c:lblAlgn val="ctr"/>
        <c:lblOffset val="0"/>
        <c:tickMarkSkip val="1"/>
        <c:noMultiLvlLbl val="0"/>
      </c:catAx>
      <c:valAx>
        <c:axId val="-95199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OT" panose="020B0504020101020102" pitchFamily="34" charset="0"/>
                    <a:ea typeface="+mn-ea"/>
                    <a:cs typeface="+mn-cs"/>
                  </a:defRPr>
                </a:pPr>
                <a:r>
                  <a:rPr lang="de-DE"/>
                  <a:t>Differenz Bruttoleistung [GW]</a:t>
                </a:r>
              </a:p>
            </c:rich>
          </c:tx>
          <c:layout>
            <c:manualLayout>
              <c:xMode val="edge"/>
              <c:yMode val="edge"/>
              <c:x val="0"/>
              <c:y val="0.165920549719083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OT" panose="020B0504020101020102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OT" panose="020B0504020101020102" pitchFamily="34" charset="0"/>
                <a:ea typeface="+mn-ea"/>
                <a:cs typeface="+mn-cs"/>
              </a:defRPr>
            </a:pPr>
            <a:endParaRPr lang="de-DE"/>
          </a:p>
        </c:txPr>
        <c:crossAx val="-951991712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10313829404071875"/>
          <c:y val="0.81280710662028499"/>
          <c:w val="0.82623036933400562"/>
          <c:h val="0.12623335697171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OT" panose="020B0504020101020102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DINOT" panose="020B0504020101020102" pitchFamily="34" charset="0"/>
        </a:defRPr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93661979690333"/>
          <c:y val="4.9653395061728396E-2"/>
          <c:w val="0.8257060901607991"/>
          <c:h val="0.67189770045322583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'Kapazität Gesamtanalyse'!$B$81</c:f>
              <c:strCache>
                <c:ptCount val="1"/>
                <c:pt idx="0">
                  <c:v>Kernenergie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'Kapazität Gesamtanalyse'!$C$76:$F$76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'Kapazität Gesamtanalyse'!$C$81:$F$81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-0.26109287693037686</c:v>
                </c:pt>
              </c:numCache>
            </c:numRef>
          </c:val>
        </c:ser>
        <c:ser>
          <c:idx val="1"/>
          <c:order val="1"/>
          <c:tx>
            <c:strRef>
              <c:f>'Kapazität Gesamtanalyse'!$B$78</c:f>
              <c:strCache>
                <c:ptCount val="1"/>
                <c:pt idx="0">
                  <c:v>Braunkohle</c:v>
                </c:pt>
              </c:strCache>
            </c:strRef>
          </c:tx>
          <c:spPr>
            <a:solidFill>
              <a:srgbClr val="663300"/>
            </a:solidFill>
            <a:ln>
              <a:noFill/>
            </a:ln>
            <a:effectLst/>
          </c:spPr>
          <c:invertIfNegative val="0"/>
          <c:cat>
            <c:numRef>
              <c:f>'Kapazität Gesamtanalyse'!$C$76:$F$76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'Kapazität Gesamtanalyse'!$C$78:$F$78</c:f>
              <c:numCache>
                <c:formatCode>#,##0.0</c:formatCode>
                <c:ptCount val="3"/>
                <c:pt idx="0">
                  <c:v>0.32639952614293222</c:v>
                </c:pt>
                <c:pt idx="1">
                  <c:v>0.42633337448805975</c:v>
                </c:pt>
                <c:pt idx="2">
                  <c:v>0.42633337448805086</c:v>
                </c:pt>
              </c:numCache>
            </c:numRef>
          </c:val>
        </c:ser>
        <c:ser>
          <c:idx val="0"/>
          <c:order val="2"/>
          <c:tx>
            <c:strRef>
              <c:f>'Kapazität Gesamtanalyse'!$B$77</c:f>
              <c:strCache>
                <c:ptCount val="1"/>
                <c:pt idx="0">
                  <c:v>Steinkohle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'Kapazität Gesamtanalyse'!$C$76:$F$76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'Kapazität Gesamtanalyse'!$C$77:$F$77</c:f>
              <c:numCache>
                <c:formatCode>#,##0.0</c:formatCode>
                <c:ptCount val="3"/>
                <c:pt idx="0">
                  <c:v>1.8542349502385669</c:v>
                </c:pt>
                <c:pt idx="1">
                  <c:v>4.7394937119787208</c:v>
                </c:pt>
                <c:pt idx="2">
                  <c:v>3.6331343311647082</c:v>
                </c:pt>
              </c:numCache>
            </c:numRef>
          </c:val>
        </c:ser>
        <c:ser>
          <c:idx val="2"/>
          <c:order val="3"/>
          <c:tx>
            <c:strRef>
              <c:f>'Kapazität Gesamtanalyse'!$B$79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'Kapazität Gesamtanalyse'!$C$76:$F$76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'Kapazität Gesamtanalyse'!$C$79:$F$79</c:f>
              <c:numCache>
                <c:formatCode>#,##0.0</c:formatCode>
                <c:ptCount val="3"/>
                <c:pt idx="0">
                  <c:v>-0.66268610708313247</c:v>
                </c:pt>
                <c:pt idx="1">
                  <c:v>-3.3992201903829482</c:v>
                </c:pt>
                <c:pt idx="2">
                  <c:v>-3.3813934751924037</c:v>
                </c:pt>
              </c:numCache>
            </c:numRef>
          </c:val>
        </c:ser>
        <c:ser>
          <c:idx val="3"/>
          <c:order val="4"/>
          <c:tx>
            <c:strRef>
              <c:f>'Kapazität Gesamtanalyse'!$B$80</c:f>
              <c:strCache>
                <c:ptCount val="1"/>
                <c:pt idx="0">
                  <c:v>Heizöl</c:v>
                </c:pt>
              </c:strCache>
            </c:strRef>
          </c:tx>
          <c:spPr>
            <a:solidFill>
              <a:srgbClr val="F69300"/>
            </a:solidFill>
            <a:ln>
              <a:noFill/>
            </a:ln>
            <a:effectLst/>
          </c:spPr>
          <c:invertIfNegative val="0"/>
          <c:cat>
            <c:numRef>
              <c:f>'Kapazität Gesamtanalyse'!$C$76:$F$76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'Kapazität Gesamtanalyse'!$C$80:$F$80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'Kapazität Gesamtanalyse'!$B$82</c:f>
              <c:strCache>
                <c:ptCount val="1"/>
                <c:pt idx="0">
                  <c:v>Speicher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cat>
            <c:numRef>
              <c:f>'Kapazität Gesamtanalyse'!$C$76:$F$76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'Kapazität Gesamtanalyse'!$C$82:$F$82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6"/>
          <c:order val="6"/>
          <c:tx>
            <c:strRef>
              <c:f>'Kapazität Gesamtanalyse'!$B$83</c:f>
              <c:strCache>
                <c:ptCount val="1"/>
                <c:pt idx="0">
                  <c:v>Lauf- und Speicherwasser</c:v>
                </c:pt>
              </c:strCache>
            </c:strRef>
          </c:tx>
          <c:spPr>
            <a:solidFill>
              <a:srgbClr val="5A82B4"/>
            </a:solidFill>
            <a:ln>
              <a:noFill/>
            </a:ln>
            <a:effectLst/>
          </c:spPr>
          <c:invertIfNegative val="0"/>
          <c:cat>
            <c:numRef>
              <c:f>'Kapazität Gesamtanalyse'!$C$76:$F$76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'Kapazität Gesamtanalyse'!$C$83:$F$83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7"/>
          <c:order val="7"/>
          <c:tx>
            <c:strRef>
              <c:f>'Kapazität Gesamtanalyse'!$B$84</c:f>
              <c:strCache>
                <c:ptCount val="1"/>
                <c:pt idx="0">
                  <c:v>Windkraft</c:v>
                </c:pt>
              </c:strCache>
            </c:strRef>
          </c:tx>
          <c:spPr>
            <a:solidFill>
              <a:srgbClr val="82B4D7"/>
            </a:solidFill>
            <a:ln>
              <a:noFill/>
            </a:ln>
            <a:effectLst/>
          </c:spPr>
          <c:invertIfNegative val="0"/>
          <c:cat>
            <c:numRef>
              <c:f>'Kapazität Gesamtanalyse'!$C$76:$F$76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'Kapazität Gesamtanalyse'!$C$84:$F$84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-0.2644863737689036</c:v>
                </c:pt>
              </c:numCache>
            </c:numRef>
          </c:val>
        </c:ser>
        <c:ser>
          <c:idx val="10"/>
          <c:order val="10"/>
          <c:tx>
            <c:strRef>
              <c:f>'Kapazität Gesamtanalyse'!$B$87</c:f>
              <c:strCache>
                <c:ptCount val="1"/>
                <c:pt idx="0">
                  <c:v>PV</c:v>
                </c:pt>
              </c:strCache>
            </c:strRef>
          </c:tx>
          <c:spPr>
            <a:solidFill>
              <a:srgbClr val="F5CD82"/>
            </a:solidFill>
            <a:ln>
              <a:noFill/>
            </a:ln>
            <a:effectLst/>
          </c:spPr>
          <c:invertIfNegative val="0"/>
          <c:cat>
            <c:numRef>
              <c:f>'Kapazität Gesamtanalyse'!$C$76:$F$76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'Kapazität Gesamtanalyse'!$C$87:$F$87</c:f>
              <c:numCache>
                <c:formatCode>#,##0.0</c:formatCode>
                <c:ptCount val="3"/>
                <c:pt idx="0">
                  <c:v>0</c:v>
                </c:pt>
                <c:pt idx="1">
                  <c:v>-1.5016040365409822E-3</c:v>
                </c:pt>
                <c:pt idx="2">
                  <c:v>-0.45196166744743493</c:v>
                </c:pt>
              </c:numCache>
            </c:numRef>
          </c:val>
        </c:ser>
        <c:ser>
          <c:idx val="11"/>
          <c:order val="11"/>
          <c:tx>
            <c:strRef>
              <c:f>'Kapazität Gesamtanalyse'!$B$88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008B2C"/>
            </a:solidFill>
            <a:ln>
              <a:noFill/>
            </a:ln>
            <a:effectLst/>
          </c:spPr>
          <c:invertIfNegative val="0"/>
          <c:cat>
            <c:numRef>
              <c:f>'Kapazität Gesamtanalyse'!$C$76:$F$76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'Kapazität Gesamtanalyse'!$C$88:$F$88</c:f>
              <c:numCache>
                <c:formatCode>#,##0.0</c:formatCode>
                <c:ptCount val="3"/>
                <c:pt idx="0">
                  <c:v>0</c:v>
                </c:pt>
                <c:pt idx="1">
                  <c:v>-0.14410053421178048</c:v>
                </c:pt>
                <c:pt idx="2">
                  <c:v>0</c:v>
                </c:pt>
              </c:numCache>
            </c:numRef>
          </c:val>
        </c:ser>
        <c:ser>
          <c:idx val="14"/>
          <c:order val="14"/>
          <c:tx>
            <c:strRef>
              <c:f>'Kapazität Gesamtanalyse'!$B$91</c:f>
              <c:strCache>
                <c:ptCount val="1"/>
                <c:pt idx="0">
                  <c:v>Sonstige Brennstoffe</c:v>
                </c:pt>
              </c:strCache>
            </c:strRef>
          </c:tx>
          <c:spPr>
            <a:solidFill>
              <a:srgbClr val="DC5B08"/>
            </a:solidFill>
            <a:ln>
              <a:noFill/>
            </a:ln>
            <a:effectLst/>
          </c:spPr>
          <c:invertIfNegative val="0"/>
          <c:cat>
            <c:numRef>
              <c:f>'Kapazität Gesamtanalyse'!$C$76:$F$76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'Kapazität Gesamtanalyse'!$C$91:$F$91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-952003680"/>
        <c:axId val="-951999872"/>
        <c:extLst>
          <c:ext xmlns:c15="http://schemas.microsoft.com/office/drawing/2012/chart" uri="{02D57815-91ED-43cb-92C2-25804820EDAC}">
            <c15:filteredBarSeries>
              <c15:ser>
                <c:idx val="8"/>
                <c:order val="8"/>
                <c:tx>
                  <c:strRef>
                    <c:extLst>
                      <c:ext uri="{02D57815-91ED-43cb-92C2-25804820EDAC}">
                        <c15:formulaRef>
                          <c15:sqref>'Kapazität Gesamtanalyse'!$B$85</c15:sqref>
                        </c15:formulaRef>
                      </c:ext>
                    </c:extLst>
                    <c:strCache>
                      <c:ptCount val="1"/>
                      <c:pt idx="0">
                        <c:v>onshore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'Kapazität Gesamtanalyse'!$C$76:$F$76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'Kapazität Gesamtanalyse'!$C$85:$F$85</c15:sqref>
                        </c15:formulaRef>
                      </c:ext>
                    </c:extLst>
                    <c:numCache>
                      <c:formatCode>#,##0.0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-0.26448637376888939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'Kapazität Gesamtanalyse'!$B$86</c15:sqref>
                        </c15:formulaRef>
                      </c:ext>
                    </c:extLst>
                    <c:strCache>
                      <c:ptCount val="1"/>
                      <c:pt idx="0">
                        <c:v>offshore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'Kapazität Gesamtanalyse'!$C$76:$F$76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'Kapazität Gesamtanalyse'!$C$86:$F$86</c15:sqref>
                        </c15:formulaRef>
                      </c:ext>
                    </c:extLst>
                    <c:numCache>
                      <c:formatCode>#,##0.0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'Kapazität Gesamtanalyse'!$B$89</c15:sqref>
                        </c15:formulaRef>
                      </c:ext>
                    </c:extLst>
                    <c:strCache>
                      <c:ptCount val="1"/>
                      <c:pt idx="0">
                        <c:v>fest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'Kapazität Gesamtanalyse'!$C$76:$F$76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'Kapazität Gesamtanalyse'!$C$89:$F$89</c15:sqref>
                        </c15:formulaRef>
                      </c:ext>
                    </c:extLst>
                    <c:numCache>
                      <c:formatCode>#,##0.0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'Kapazität Gesamtanalyse'!$B$90</c15:sqref>
                        </c15:formulaRef>
                      </c:ext>
                    </c:extLst>
                    <c:strCache>
                      <c:ptCount val="1"/>
                      <c:pt idx="0">
                        <c:v>gasförmig und flüssig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'Kapazität Gesamtanalyse'!$C$76:$F$76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'Kapazität Gesamtanalyse'!$C$90:$F$90</c15:sqref>
                        </c15:formulaRef>
                      </c:ext>
                    </c:extLst>
                    <c:numCache>
                      <c:formatCode>#,##0.0</c:formatCode>
                      <c:ptCount val="3"/>
                      <c:pt idx="0">
                        <c:v>0</c:v>
                      </c:pt>
                      <c:pt idx="1">
                        <c:v>-0.1441005342117796</c:v>
                      </c:pt>
                      <c:pt idx="2">
                        <c:v>1.9539925233402755E-14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-95200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616767">
                <a:lumMod val="40000"/>
                <a:lumOff val="6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616767"/>
                </a:solidFill>
                <a:latin typeface="DINOT" panose="020B0504020101020102" pitchFamily="34" charset="0"/>
                <a:ea typeface="+mn-ea"/>
                <a:cs typeface="+mn-cs"/>
              </a:defRPr>
            </a:pPr>
            <a:endParaRPr lang="de-DE"/>
          </a:p>
        </c:txPr>
        <c:crossAx val="-951999872"/>
        <c:crosses val="autoZero"/>
        <c:auto val="1"/>
        <c:lblAlgn val="ctr"/>
        <c:lblOffset val="100"/>
        <c:noMultiLvlLbl val="0"/>
      </c:catAx>
      <c:valAx>
        <c:axId val="-95199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616767"/>
                    </a:solidFill>
                    <a:latin typeface="DINOT" panose="020B0504020101020102" pitchFamily="34" charset="0"/>
                    <a:ea typeface="+mn-ea"/>
                    <a:cs typeface="+mn-cs"/>
                  </a:defRPr>
                </a:pPr>
                <a:r>
                  <a:rPr lang="de-DE" sz="1200" b="0" dirty="0">
                    <a:solidFill>
                      <a:srgbClr val="616767"/>
                    </a:solidFill>
                    <a:latin typeface="DINOT" panose="020B0504020101020102" pitchFamily="34" charset="0"/>
                  </a:rPr>
                  <a:t>Differenz Bruttoleistung [GW]</a:t>
                </a:r>
              </a:p>
            </c:rich>
          </c:tx>
          <c:layout>
            <c:manualLayout>
              <c:xMode val="edge"/>
              <c:yMode val="edge"/>
              <c:x val="2.6385167388871581E-3"/>
              <c:y val="0.168951523632490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616767"/>
                  </a:solidFill>
                  <a:latin typeface="DINOT" panose="020B0504020101020102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616767"/>
                </a:solidFill>
                <a:latin typeface="DINOT" panose="020B0504020101020102" pitchFamily="34" charset="0"/>
                <a:ea typeface="+mn-ea"/>
                <a:cs typeface="+mn-cs"/>
              </a:defRPr>
            </a:pPr>
            <a:endParaRPr lang="de-DE"/>
          </a:p>
        </c:txPr>
        <c:crossAx val="-95200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08033671557233"/>
          <c:y val="0.79421646233212906"/>
          <c:w val="0.82766256205365252"/>
          <c:h val="0.187215898410576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616767"/>
              </a:solidFill>
              <a:latin typeface="DINOT" panose="020B0504020101020102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Calibri" panose="020F0502020204030204"/>
        </a:defRPr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30173826319779"/>
          <c:y val="4.9653395061728396E-2"/>
          <c:w val="0.82608211525720876"/>
          <c:h val="0.67262390609661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'CO2-Emissionen'!$B$129</c:f>
              <c:strCache>
                <c:ptCount val="1"/>
                <c:pt idx="0">
                  <c:v>Deutschland (Strom)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527880346388184E-17"/>
                  <c:y val="-2.58819106497624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DINOT" panose="020B0504020101020102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'CO2-Emissionen'!$C$128:$F$128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  <c:extLst/>
            </c:numRef>
          </c:cat>
          <c:val>
            <c:numRef>
              <c:f>'CO2-Emissionen'!$C$129:$F$129</c:f>
              <c:numCache>
                <c:formatCode>0.0</c:formatCode>
                <c:ptCount val="3"/>
                <c:pt idx="0">
                  <c:v>-25.850843584149573</c:v>
                </c:pt>
                <c:pt idx="1">
                  <c:v>-81.787522192940173</c:v>
                </c:pt>
                <c:pt idx="2">
                  <c:v>-102.03909738697803</c:v>
                </c:pt>
              </c:numCache>
              <c:extLst/>
            </c:numRef>
          </c:val>
        </c:ser>
        <c:ser>
          <c:idx val="1"/>
          <c:order val="1"/>
          <c:tx>
            <c:strRef>
              <c:f>'CO2-Emissionen'!$B$131</c:f>
              <c:strCache>
                <c:ptCount val="1"/>
                <c:pt idx="0">
                  <c:v>Nachbarländer (Strom)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DINOT" panose="020B0504020101020102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'CO2-Emissionen'!$C$128:$F$128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  <c:extLst/>
            </c:numRef>
          </c:cat>
          <c:val>
            <c:numRef>
              <c:f>'CO2-Emissionen'!$C$131:$F$131</c:f>
              <c:numCache>
                <c:formatCode>0.0</c:formatCode>
                <c:ptCount val="3"/>
                <c:pt idx="0">
                  <c:v>20.209771566048175</c:v>
                </c:pt>
                <c:pt idx="1">
                  <c:v>53.206234027280772</c:v>
                </c:pt>
                <c:pt idx="2">
                  <c:v>56.191542397456175</c:v>
                </c:pt>
              </c:numCache>
              <c:extLst/>
            </c:numRef>
          </c:val>
        </c:ser>
        <c:ser>
          <c:idx val="2"/>
          <c:order val="2"/>
          <c:tx>
            <c:strRef>
              <c:f>'CO2-Emissionen'!$B$132</c:f>
              <c:strCache>
                <c:ptCount val="1"/>
                <c:pt idx="0">
                  <c:v>Nicht-Nachbarländer (Strom)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64797598723633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DINOT" panose="020B0504020101020102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'CO2-Emissionen'!$C$128:$F$128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  <c:extLst/>
            </c:numRef>
          </c:cat>
          <c:val>
            <c:numRef>
              <c:f>'CO2-Emissionen'!$C$132:$F$132</c:f>
              <c:numCache>
                <c:formatCode>0.0</c:formatCode>
                <c:ptCount val="3"/>
                <c:pt idx="0">
                  <c:v>4.5686993927872663</c:v>
                </c:pt>
                <c:pt idx="1">
                  <c:v>20.763389573311827</c:v>
                </c:pt>
                <c:pt idx="2">
                  <c:v>34.160674477301598</c:v>
                </c:pt>
              </c:numCache>
              <c:extLst/>
            </c:numRef>
          </c:val>
        </c:ser>
        <c:ser>
          <c:idx val="4"/>
          <c:order val="4"/>
          <c:tx>
            <c:strRef>
              <c:f>'CO2-Emissionen'!$B$130</c:f>
              <c:strCache>
                <c:ptCount val="1"/>
                <c:pt idx="0">
                  <c:v>Deutschland (Wärme)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00850340243639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246714344731083E-16"/>
                  <c:y val="-3.55694444444444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DINOT" panose="020B0504020101020102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'CO2-Emissionen'!$C$128:$F$128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  <c:extLst/>
            </c:numRef>
          </c:cat>
          <c:val>
            <c:numRef>
              <c:f>'CO2-Emissionen'!$C$130:$F$130</c:f>
              <c:numCache>
                <c:formatCode>0.0</c:formatCode>
                <c:ptCount val="3"/>
                <c:pt idx="0">
                  <c:v>1.0723726253141308</c:v>
                </c:pt>
                <c:pt idx="1">
                  <c:v>7.817898592347575</c:v>
                </c:pt>
                <c:pt idx="2">
                  <c:v>11.686880512220256</c:v>
                </c:pt>
              </c:numCache>
              <c:extLst/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-952005312"/>
        <c:axId val="-95200096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'CO2-Emissionen'!$B$133</c15:sqref>
                        </c15:formulaRef>
                      </c:ext>
                    </c:extLst>
                    <c:strCache>
                      <c:ptCount val="1"/>
                      <c:pt idx="0">
                        <c:v>Gesamt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'CO2-Emissionen'!$C$128:$F$128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'CO2-Emissionen'!$C$133:$F$133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>
                        <c:v>-1.072372625314074</c:v>
                      </c:pt>
                      <c:pt idx="1">
                        <c:v>-7.8178985923475466</c:v>
                      </c:pt>
                      <c:pt idx="2">
                        <c:v>-11.686880512220228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-95200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40000"/>
                <a:lumOff val="6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616767"/>
                </a:solidFill>
                <a:latin typeface="DINOT" panose="020B0504020101020102" pitchFamily="34" charset="0"/>
                <a:ea typeface="+mn-ea"/>
                <a:cs typeface="+mn-cs"/>
              </a:defRPr>
            </a:pPr>
            <a:endParaRPr lang="de-DE"/>
          </a:p>
        </c:txPr>
        <c:crossAx val="-952000960"/>
        <c:crosses val="autoZero"/>
        <c:auto val="1"/>
        <c:lblAlgn val="ctr"/>
        <c:lblOffset val="100"/>
        <c:noMultiLvlLbl val="0"/>
      </c:catAx>
      <c:valAx>
        <c:axId val="-95200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616767"/>
                    </a:solidFill>
                    <a:latin typeface="DINOT" panose="020B0504020101020102" pitchFamily="34" charset="0"/>
                    <a:ea typeface="+mn-ea"/>
                    <a:cs typeface="+mn-cs"/>
                  </a:defRPr>
                </a:pPr>
                <a:r>
                  <a:rPr lang="de-DE" sz="1200" b="0" dirty="0">
                    <a:solidFill>
                      <a:srgbClr val="616767"/>
                    </a:solidFill>
                    <a:latin typeface="DINOT" panose="020B0504020101020102" pitchFamily="34" charset="0"/>
                  </a:rPr>
                  <a:t>Differenz CO2 Emissionen</a:t>
                </a:r>
                <a:br>
                  <a:rPr lang="de-DE" sz="1200" b="0" dirty="0">
                    <a:solidFill>
                      <a:srgbClr val="616767"/>
                    </a:solidFill>
                    <a:latin typeface="DINOT" panose="020B0504020101020102" pitchFamily="34" charset="0"/>
                  </a:rPr>
                </a:br>
                <a:r>
                  <a:rPr lang="de-DE" sz="1200" b="0" dirty="0">
                    <a:solidFill>
                      <a:srgbClr val="616767"/>
                    </a:solidFill>
                    <a:latin typeface="DINOT" panose="020B0504020101020102" pitchFamily="34" charset="0"/>
                  </a:rPr>
                  <a:t>[Mio. t CO2 </a:t>
                </a:r>
                <a:r>
                  <a:rPr lang="de-DE" sz="1200" b="0" dirty="0" smtClean="0">
                    <a:solidFill>
                      <a:srgbClr val="616767"/>
                    </a:solidFill>
                    <a:latin typeface="DINOT" panose="020B0504020101020102" pitchFamily="34" charset="0"/>
                  </a:rPr>
                  <a:t>pro Jahr]</a:t>
                </a:r>
                <a:endParaRPr lang="de-DE" sz="1200" b="0" dirty="0">
                  <a:solidFill>
                    <a:srgbClr val="616767"/>
                  </a:solidFill>
                  <a:latin typeface="DINOT" panose="020B0504020101020102" pitchFamily="34" charset="0"/>
                </a:endParaRPr>
              </a:p>
            </c:rich>
          </c:tx>
          <c:layout>
            <c:manualLayout>
              <c:xMode val="edge"/>
              <c:yMode val="edge"/>
              <c:x val="2.3519006451652178E-3"/>
              <c:y val="0.192858037970717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616767"/>
                  </a:solidFill>
                  <a:latin typeface="DINOT" panose="020B0504020101020102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616767"/>
                </a:solidFill>
                <a:latin typeface="DINOT" panose="020B0504020101020102" pitchFamily="34" charset="0"/>
                <a:ea typeface="+mn-ea"/>
                <a:cs typeface="+mn-cs"/>
              </a:defRPr>
            </a:pPr>
            <a:endParaRPr lang="de-DE"/>
          </a:p>
        </c:txPr>
        <c:crossAx val="-95200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15224438156363"/>
          <c:y val="0.81104200171265051"/>
          <c:w val="0.82654945167551208"/>
          <c:h val="0.13001900624490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6">
                  <a:lumMod val="50000"/>
                </a:schemeClr>
              </a:solidFill>
              <a:latin typeface="DINOT" panose="020B0504020101020102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50000"/>
            </a:schemeClr>
          </a:solidFill>
          <a:latin typeface="Calibri" panose="020F0502020204030204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7739" cy="511730"/>
          </a:xfrm>
          <a:prstGeom prst="rect">
            <a:avLst/>
          </a:prstGeom>
        </p:spPr>
        <p:txBody>
          <a:bodyPr vert="horz" lIns="95075" tIns="47538" rIns="95075" bIns="4753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4" y="2"/>
            <a:ext cx="3077739" cy="511730"/>
          </a:xfrm>
          <a:prstGeom prst="rect">
            <a:avLst/>
          </a:prstGeom>
        </p:spPr>
        <p:txBody>
          <a:bodyPr vert="horz" lIns="95075" tIns="47538" rIns="95075" bIns="47538" rtlCol="0"/>
          <a:lstStyle>
            <a:lvl1pPr algn="r">
              <a:defRPr sz="1200"/>
            </a:lvl1pPr>
          </a:lstStyle>
          <a:p>
            <a:r>
              <a:rPr lang="en-US" smtClean="0"/>
              <a:t>© 2013 Prognos AG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4" y="9721106"/>
            <a:ext cx="3077739" cy="511730"/>
          </a:xfrm>
          <a:prstGeom prst="rect">
            <a:avLst/>
          </a:prstGeom>
        </p:spPr>
        <p:txBody>
          <a:bodyPr vert="horz" lIns="95075" tIns="47538" rIns="95075" bIns="47538" rtlCol="0" anchor="b"/>
          <a:lstStyle>
            <a:lvl1pPr algn="r">
              <a:defRPr sz="1200"/>
            </a:lvl1pPr>
          </a:lstStyle>
          <a:p>
            <a:fld id="{31E315EA-06BA-4541-8C95-93A41C3003B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27828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7739" cy="511730"/>
          </a:xfrm>
          <a:prstGeom prst="rect">
            <a:avLst/>
          </a:prstGeom>
        </p:spPr>
        <p:txBody>
          <a:bodyPr vert="horz" lIns="95075" tIns="47538" rIns="95075" bIns="4753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2"/>
            <a:ext cx="3077739" cy="511730"/>
          </a:xfrm>
          <a:prstGeom prst="rect">
            <a:avLst/>
          </a:prstGeom>
        </p:spPr>
        <p:txBody>
          <a:bodyPr vert="horz" lIns="95075" tIns="47538" rIns="95075" bIns="47538" rtlCol="0"/>
          <a:lstStyle>
            <a:lvl1pPr algn="r">
              <a:defRPr sz="1200"/>
            </a:lvl1pPr>
          </a:lstStyle>
          <a:p>
            <a:r>
              <a:rPr lang="en-US" smtClean="0"/>
              <a:t>© 2013 Prognos AG</a:t>
            </a:r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5" tIns="47538" rIns="95075" bIns="47538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5"/>
          </a:xfrm>
          <a:prstGeom prst="rect">
            <a:avLst/>
          </a:prstGeom>
        </p:spPr>
        <p:txBody>
          <a:bodyPr vert="horz" lIns="95075" tIns="47538" rIns="95075" bIns="47538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9721106"/>
            <a:ext cx="3077739" cy="511730"/>
          </a:xfrm>
          <a:prstGeom prst="rect">
            <a:avLst/>
          </a:prstGeom>
        </p:spPr>
        <p:txBody>
          <a:bodyPr vert="horz" lIns="95075" tIns="47538" rIns="95075" bIns="47538" rtlCol="0" anchor="b"/>
          <a:lstStyle>
            <a:lvl1pPr algn="r">
              <a:defRPr sz="1200"/>
            </a:lvl1pPr>
          </a:lstStyle>
          <a:p>
            <a:fld id="{0D50692B-E0F8-4B17-BC73-08F7251133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046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Prognos AG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50692B-E0F8-4B17-BC73-08F72511335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96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67" indent="-178267">
              <a:buFont typeface="Arial" panose="020B0604020202020204" pitchFamily="34" charset="0"/>
              <a:buChar char="•"/>
            </a:pPr>
            <a:endParaRPr lang="de-DE" baseline="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Prognos AG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50692B-E0F8-4B17-BC73-08F72511335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885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Prognos AG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50692B-E0F8-4B17-BC73-08F725113356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607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67" indent="-178267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Prognos AG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50692B-E0F8-4B17-BC73-08F725113356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685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Prognos AG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50692B-E0F8-4B17-BC73-08F725113356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49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0724" name="Datumsplatzhalt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de-DE" smtClean="0">
                <a:latin typeface="Arial" panose="020B0604020202020204" pitchFamily="34" charset="0"/>
              </a:rPr>
              <a:t>© 2013 Prognos AG</a:t>
            </a:r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30725" name="Foliennummernplatzhalt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E6A653-8E6E-462B-A163-78C952E02D42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72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32772" name="Datumsplatzhalt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de-DE" smtClean="0">
                <a:latin typeface="Arial" panose="020B0604020202020204" pitchFamily="34" charset="0"/>
              </a:rPr>
              <a:t>© 2013 Prognos AG</a:t>
            </a:r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32773" name="Foliennummernplatzhalt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1D4477-7BA7-4B09-9834-1C1F75352247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8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32772" name="Datumsplatzhalt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de-DE" smtClean="0">
                <a:latin typeface="Arial" panose="020B0604020202020204" pitchFamily="34" charset="0"/>
              </a:rPr>
              <a:t>© 2013 Prognos AG</a:t>
            </a:r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32773" name="Foliennummernplatzhalt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1D4477-7BA7-4B09-9834-1C1F75352247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08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Prognos AG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50692B-E0F8-4B17-BC73-08F72511335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928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67" indent="-178267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Prognos AG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50692B-E0F8-4B17-BC73-08F72511335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18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Prognos AG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50692B-E0F8-4B17-BC73-08F72511335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944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Prognos AG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50692B-E0F8-4B17-BC73-08F72511335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321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67" indent="-178267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 Prognos AG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50692B-E0F8-4B17-BC73-08F72511335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43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3.xml"/><Relationship Id="rId7" Type="http://schemas.openxmlformats.org/officeDocument/2006/relationships/image" Target="../media/image5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6.xml"/><Relationship Id="rId7" Type="http://schemas.openxmlformats.org/officeDocument/2006/relationships/image" Target="../media/image5.jpeg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9.xml"/><Relationship Id="rId7" Type="http://schemas.openxmlformats.org/officeDocument/2006/relationships/image" Target="../media/image5.jpeg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WI_Logo_Tex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957" y="3978626"/>
            <a:ext cx="958056" cy="396189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0000" y="2547673"/>
            <a:ext cx="7313734" cy="820738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20000" y="6503963"/>
            <a:ext cx="5534632" cy="12465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Energiewirtschaftliches Institut, Universität zu Köln</a:t>
            </a:r>
            <a:endParaRPr lang="de-DE" sz="9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3915752"/>
            <a:ext cx="5438043" cy="512961"/>
          </a:xfrm>
        </p:spPr>
        <p:txBody>
          <a:bodyPr anchor="b" anchorCtr="0"/>
          <a:lstStyle>
            <a:lvl1pPr>
              <a:lnSpc>
                <a:spcPts val="2000"/>
              </a:lnSpc>
              <a:defRPr sz="1400"/>
            </a:lvl1pPr>
            <a:lvl2pPr marL="0" indent="0">
              <a:lnSpc>
                <a:spcPts val="2400"/>
              </a:lnSpc>
              <a:buNone/>
              <a:defRPr/>
            </a:lvl2pPr>
            <a:lvl3pPr marL="0" indent="0">
              <a:lnSpc>
                <a:spcPts val="2400"/>
              </a:lnSpc>
              <a:buNone/>
              <a:defRPr/>
            </a:lvl3pPr>
            <a:lvl4pPr>
              <a:lnSpc>
                <a:spcPts val="2400"/>
              </a:lnSpc>
              <a:defRPr sz="1800"/>
            </a:lvl4pPr>
            <a:lvl5pPr marL="0" indent="0">
              <a:lnSpc>
                <a:spcPts val="2400"/>
              </a:lnSpc>
              <a:buNone/>
              <a:defRPr sz="1800"/>
            </a:lvl5pPr>
          </a:lstStyle>
          <a:p>
            <a:pPr lvl="0"/>
            <a:r>
              <a:rPr lang="de-DE" dirty="0" smtClean="0"/>
              <a:t>Datum | Autor</a:t>
            </a:r>
          </a:p>
          <a:p>
            <a:pPr lvl="0"/>
            <a:r>
              <a:rPr lang="de-DE" dirty="0" smtClean="0"/>
              <a:t>Veranstaltungsort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1553287"/>
            <a:ext cx="7313734" cy="948978"/>
          </a:xfrm>
        </p:spPr>
        <p:txBody>
          <a:bodyPr anchor="b" anchorCtr="0">
            <a:noAutofit/>
          </a:bodyPr>
          <a:lstStyle>
            <a:lvl1pPr>
              <a:lnSpc>
                <a:spcPts val="3800"/>
              </a:lnSpc>
              <a:defRPr sz="3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11" name="Grafik 10" descr="EWI_Punkte-Leiste_long.png"/>
          <p:cNvPicPr>
            <a:picLocks noChangeAspect="1"/>
          </p:cNvPicPr>
          <p:nvPr/>
        </p:nvPicPr>
        <p:blipFill>
          <a:blip r:embed="rId3"/>
          <a:srcRect l="110"/>
          <a:stretch>
            <a:fillRect/>
          </a:stretch>
        </p:blipFill>
        <p:spPr>
          <a:xfrm>
            <a:off x="9524" y="4576679"/>
            <a:ext cx="8623332" cy="1753348"/>
          </a:xfrm>
          <a:prstGeom prst="rect">
            <a:avLst/>
          </a:prstGeom>
        </p:spPr>
      </p:pic>
      <p:pic>
        <p:nvPicPr>
          <p:cNvPr id="24" name="Grafik 23" descr="EWI_Logo_Picture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763" y="358998"/>
            <a:ext cx="1350000" cy="10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7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se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0725" y="6490114"/>
            <a:ext cx="5790230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AKE Frühjahrssitzung | Volkswirtschaftliche Einordnung des Beitrags der Kohle zur Energietransformation | D.Lindenberger | Bad Honnef, 19.04.2018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720725" y="839788"/>
            <a:ext cx="7883525" cy="1333698"/>
          </a:xfrm>
        </p:spPr>
        <p:txBody>
          <a:bodyPr/>
          <a:lstStyle>
            <a:lvl1pPr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ts val="3200"/>
              </a:lnSpc>
              <a:spcBef>
                <a:spcPts val="0"/>
              </a:spcBef>
              <a:spcAft>
                <a:spcPts val="2000"/>
              </a:spcAft>
              <a:buNone/>
              <a:defRPr sz="2400"/>
            </a:lvl2pPr>
            <a:lvl3pPr marL="0" indent="0">
              <a:lnSpc>
                <a:spcPts val="2000"/>
              </a:lnSpc>
              <a:buNone/>
              <a:defRPr sz="1400"/>
            </a:lvl3pPr>
            <a:lvl4pPr>
              <a:lnSpc>
                <a:spcPts val="3200"/>
              </a:lnSpc>
              <a:defRPr sz="2400"/>
            </a:lvl4pPr>
            <a:lvl5pPr marL="0" indent="0">
              <a:lnSpc>
                <a:spcPts val="3200"/>
              </a:lnSpc>
              <a:buNone/>
              <a:tabLst/>
              <a:defRPr sz="2400"/>
            </a:lvl5pPr>
            <a:lvl6pPr marL="0" indent="0">
              <a:lnSpc>
                <a:spcPts val="3200"/>
              </a:lnSpc>
              <a:buNone/>
              <a:defRPr sz="2400"/>
            </a:lvl6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7" name="Grafik 6" descr="EWI_Logo_Tex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1" y="431913"/>
            <a:ext cx="722311" cy="298700"/>
          </a:xfrm>
          <a:prstGeom prst="rect">
            <a:avLst/>
          </a:prstGeom>
        </p:spPr>
      </p:pic>
      <p:pic>
        <p:nvPicPr>
          <p:cNvPr id="8" name="Grafik 7" descr="EWI_Punkte-Leiste_long.png"/>
          <p:cNvPicPr>
            <a:picLocks noChangeAspect="1"/>
          </p:cNvPicPr>
          <p:nvPr/>
        </p:nvPicPr>
        <p:blipFill>
          <a:blip r:embed="rId3"/>
          <a:srcRect l="110"/>
          <a:stretch>
            <a:fillRect/>
          </a:stretch>
        </p:blipFill>
        <p:spPr>
          <a:xfrm>
            <a:off x="9524" y="4576679"/>
            <a:ext cx="8623332" cy="175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3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481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 bwMode="gray">
          <a:xfrm>
            <a:off x="327025" y="1133480"/>
            <a:ext cx="8497888" cy="1409695"/>
          </a:xfrm>
        </p:spPr>
        <p:txBody>
          <a:bodyPr anchor="b" anchorCtr="0"/>
          <a:lstStyle>
            <a:lvl1pPr>
              <a:defRPr sz="2800" b="1">
                <a:solidFill>
                  <a:srgbClr val="E40019"/>
                </a:solidFill>
                <a:latin typeface="+mn-lt"/>
              </a:defRPr>
            </a:lvl1pPr>
          </a:lstStyle>
          <a:p>
            <a:r>
              <a:rPr lang="de-DE" noProof="0" dirty="0" smtClean="0"/>
              <a:t>Titelmasterformat </a:t>
            </a:r>
            <a:br>
              <a:rPr lang="de-DE" noProof="0" dirty="0" smtClean="0"/>
            </a:br>
            <a:r>
              <a:rPr lang="de-DE" noProof="0" dirty="0" smtClean="0"/>
              <a:t>durch Klicken bearbeiten</a:t>
            </a:r>
            <a:endParaRPr lang="de-DE" noProof="0" dirty="0"/>
          </a:p>
        </p:txBody>
      </p:sp>
      <p:sp>
        <p:nvSpPr>
          <p:cNvPr id="12" name="Rechteck 11"/>
          <p:cNvSpPr/>
          <p:nvPr userDrawn="1"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rgbClr val="B0B0B0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1600" dirty="0" err="1" smtClean="0"/>
          </a:p>
        </p:txBody>
      </p:sp>
      <p:sp>
        <p:nvSpPr>
          <p:cNvPr id="17" name="Datumsplatzhalter 43"/>
          <p:cNvSpPr>
            <a:spLocks noGrp="1"/>
          </p:cNvSpPr>
          <p:nvPr>
            <p:ph type="dt" sz="half" idx="2"/>
          </p:nvPr>
        </p:nvSpPr>
        <p:spPr bwMode="gray">
          <a:xfrm>
            <a:off x="328613" y="3184516"/>
            <a:ext cx="404495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lang="de-DE" sz="1600" b="0" i="0" kern="1200" noProof="0" smtClean="0">
                <a:solidFill>
                  <a:srgbClr val="808080"/>
                </a:solidFill>
                <a:latin typeface="+mn-lt"/>
                <a:ea typeface="+mn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Bildplatzhalter 18"/>
          <p:cNvSpPr>
            <a:spLocks noGrp="1"/>
          </p:cNvSpPr>
          <p:nvPr>
            <p:ph type="pic" sz="quarter" idx="10"/>
          </p:nvPr>
        </p:nvSpPr>
        <p:spPr bwMode="gray">
          <a:xfrm>
            <a:off x="-10800" y="3649664"/>
            <a:ext cx="9162000" cy="2874961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 bwMode="gray">
          <a:xfrm>
            <a:off x="327025" y="2705505"/>
            <a:ext cx="4046538" cy="456796"/>
          </a:xfrm>
        </p:spPr>
        <p:txBody>
          <a:bodyPr anchor="b" anchorCtr="0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rgbClr val="808080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 smtClean="0"/>
              <a:t>Formatvorlage des </a:t>
            </a:r>
            <a:br>
              <a:rPr lang="de-DE" noProof="0" dirty="0" smtClean="0"/>
            </a:br>
            <a:r>
              <a:rPr lang="de-DE" noProof="0" dirty="0" smtClean="0"/>
              <a:t>Untertitelmasters durch Klicken bearbeiten</a:t>
            </a:r>
            <a:endParaRPr lang="de-DE" noProof="0" dirty="0"/>
          </a:p>
        </p:txBody>
      </p:sp>
      <p:pic>
        <p:nvPicPr>
          <p:cNvPr id="10" name="Grafik 9" descr="Logo_Titel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10376" y="158750"/>
            <a:ext cx="2033626" cy="808330"/>
          </a:xfrm>
          <a:prstGeom prst="rect">
            <a:avLst/>
          </a:prstGeom>
        </p:spPr>
      </p:pic>
      <p:pic>
        <p:nvPicPr>
          <p:cNvPr id="13" name="Grafik 12" descr="Verlauf_Titel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-19164"/>
            <a:ext cx="9144000" cy="157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Kunden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153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 bwMode="gray">
          <a:xfrm>
            <a:off x="327025" y="1133480"/>
            <a:ext cx="8497888" cy="1409695"/>
          </a:xfrm>
        </p:spPr>
        <p:txBody>
          <a:bodyPr anchor="b" anchorCtr="0"/>
          <a:lstStyle>
            <a:lvl1pPr>
              <a:defRPr sz="2800" b="1">
                <a:solidFill>
                  <a:srgbClr val="E40019"/>
                </a:solidFill>
                <a:latin typeface="+mn-lt"/>
              </a:defRPr>
            </a:lvl1pPr>
          </a:lstStyle>
          <a:p>
            <a:r>
              <a:rPr lang="de-DE" noProof="0" dirty="0" smtClean="0"/>
              <a:t>Titelmasterformat </a:t>
            </a:r>
            <a:br>
              <a:rPr lang="de-DE" noProof="0" dirty="0" smtClean="0"/>
            </a:br>
            <a:r>
              <a:rPr lang="de-DE" noProof="0" dirty="0" smtClean="0"/>
              <a:t>durch Klicken bearbeiten</a:t>
            </a:r>
            <a:endParaRPr lang="de-DE" noProof="0" dirty="0"/>
          </a:p>
        </p:txBody>
      </p:sp>
      <p:sp>
        <p:nvSpPr>
          <p:cNvPr id="12" name="Rechteck 11"/>
          <p:cNvSpPr/>
          <p:nvPr userDrawn="1"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rgbClr val="B0B0B0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1600" dirty="0" err="1" smtClean="0"/>
          </a:p>
        </p:txBody>
      </p:sp>
      <p:sp>
        <p:nvSpPr>
          <p:cNvPr id="17" name="Datumsplatzhalter 43"/>
          <p:cNvSpPr>
            <a:spLocks noGrp="1"/>
          </p:cNvSpPr>
          <p:nvPr>
            <p:ph type="dt" sz="half" idx="2"/>
          </p:nvPr>
        </p:nvSpPr>
        <p:spPr bwMode="gray">
          <a:xfrm>
            <a:off x="328613" y="3184516"/>
            <a:ext cx="404495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lang="de-DE" sz="1600" b="0" i="0" kern="1200" noProof="0" smtClean="0">
                <a:solidFill>
                  <a:srgbClr val="808080"/>
                </a:solidFill>
                <a:latin typeface="+mn-lt"/>
                <a:ea typeface="+mn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 bwMode="gray">
          <a:xfrm>
            <a:off x="327025" y="2705505"/>
            <a:ext cx="4046538" cy="456796"/>
          </a:xfrm>
        </p:spPr>
        <p:txBody>
          <a:bodyPr anchor="b" anchorCtr="0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rgbClr val="808080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 smtClean="0"/>
              <a:t>Formatvorlage des </a:t>
            </a:r>
            <a:br>
              <a:rPr lang="de-DE" noProof="0" dirty="0" smtClean="0"/>
            </a:br>
            <a:r>
              <a:rPr lang="de-DE" noProof="0" dirty="0" smtClean="0"/>
              <a:t>Untertitelmasters durch Klicken bearbeiten</a:t>
            </a:r>
            <a:endParaRPr lang="de-DE" noProof="0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27025" y="288925"/>
            <a:ext cx="2120900" cy="519113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200" baseline="0"/>
            </a:lvl1pPr>
          </a:lstStyle>
          <a:p>
            <a:r>
              <a:rPr lang="de-DE" dirty="0" smtClean="0"/>
              <a:t>Kundenlogo durch Klicken</a:t>
            </a:r>
            <a:br>
              <a:rPr lang="de-DE" dirty="0" smtClean="0"/>
            </a:br>
            <a:r>
              <a:rPr lang="de-DE" dirty="0" smtClean="0"/>
              <a:t>hinzufügen</a:t>
            </a:r>
            <a:endParaRPr lang="de-DE" dirty="0"/>
          </a:p>
        </p:txBody>
      </p:sp>
      <p:sp>
        <p:nvSpPr>
          <p:cNvPr id="15" name="Bildplatzhalter 18"/>
          <p:cNvSpPr>
            <a:spLocks noGrp="1"/>
          </p:cNvSpPr>
          <p:nvPr>
            <p:ph type="pic" sz="quarter" idx="10"/>
          </p:nvPr>
        </p:nvSpPr>
        <p:spPr bwMode="gray">
          <a:xfrm>
            <a:off x="-10800" y="3649664"/>
            <a:ext cx="9162000" cy="2874961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14" name="Grafik 13" descr="Logo_Titel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10376" y="158750"/>
            <a:ext cx="2033626" cy="808330"/>
          </a:xfrm>
          <a:prstGeom prst="rect">
            <a:avLst/>
          </a:prstGeom>
        </p:spPr>
      </p:pic>
      <p:pic>
        <p:nvPicPr>
          <p:cNvPr id="16" name="Grafik 15" descr="Verlauf_Titel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-19164"/>
            <a:ext cx="9144000" cy="157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mehrere Red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61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 bwMode="gray">
          <a:xfrm>
            <a:off x="327025" y="1133480"/>
            <a:ext cx="8497888" cy="1409695"/>
          </a:xfrm>
        </p:spPr>
        <p:txBody>
          <a:bodyPr anchor="b" anchorCtr="0"/>
          <a:lstStyle>
            <a:lvl1pPr>
              <a:defRPr sz="2800" b="1">
                <a:solidFill>
                  <a:srgbClr val="E40019"/>
                </a:solidFill>
                <a:latin typeface="+mn-lt"/>
              </a:defRPr>
            </a:lvl1pPr>
          </a:lstStyle>
          <a:p>
            <a:r>
              <a:rPr lang="de-DE" noProof="0" dirty="0" smtClean="0"/>
              <a:t>Titelmasterformat </a:t>
            </a:r>
            <a:br>
              <a:rPr lang="de-DE" noProof="0" dirty="0" smtClean="0"/>
            </a:br>
            <a:r>
              <a:rPr lang="de-DE" noProof="0" dirty="0" smtClean="0"/>
              <a:t>durch Klicken bearbeiten</a:t>
            </a:r>
            <a:endParaRPr lang="de-DE" noProof="0" dirty="0"/>
          </a:p>
        </p:txBody>
      </p:sp>
      <p:sp>
        <p:nvSpPr>
          <p:cNvPr id="12" name="Rechteck 11"/>
          <p:cNvSpPr/>
          <p:nvPr userDrawn="1"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rgbClr val="B0B0B0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1600" dirty="0" err="1" smtClean="0"/>
          </a:p>
        </p:txBody>
      </p:sp>
      <p:sp>
        <p:nvSpPr>
          <p:cNvPr id="17" name="Datumsplatzhalter 43"/>
          <p:cNvSpPr>
            <a:spLocks noGrp="1"/>
          </p:cNvSpPr>
          <p:nvPr>
            <p:ph type="dt" sz="half" idx="2"/>
          </p:nvPr>
        </p:nvSpPr>
        <p:spPr bwMode="gray">
          <a:xfrm>
            <a:off x="6840538" y="2705505"/>
            <a:ext cx="1984375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lang="de-DE" sz="1600" b="0" i="0" kern="1200" noProof="0" smtClean="0">
                <a:solidFill>
                  <a:srgbClr val="808080"/>
                </a:solidFill>
                <a:latin typeface="+mn-lt"/>
                <a:ea typeface="+mn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 bwMode="gray">
          <a:xfrm>
            <a:off x="327025" y="2705505"/>
            <a:ext cx="1966595" cy="456796"/>
          </a:xfrm>
        </p:spPr>
        <p:txBody>
          <a:bodyPr anchor="t" anchorCtr="0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rgbClr val="808080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 smtClean="0"/>
              <a:t>Formatvorlage des </a:t>
            </a:r>
            <a:br>
              <a:rPr lang="de-DE" noProof="0" dirty="0" smtClean="0"/>
            </a:br>
            <a:r>
              <a:rPr lang="de-DE" noProof="0" dirty="0" smtClean="0"/>
              <a:t>Untertitelmasters durch Klicken bearbeiten</a:t>
            </a:r>
            <a:endParaRPr lang="de-DE" noProof="0" dirty="0"/>
          </a:p>
        </p:txBody>
      </p:sp>
      <p:sp>
        <p:nvSpPr>
          <p:cNvPr id="13" name="Bildplatzhalter 18"/>
          <p:cNvSpPr>
            <a:spLocks noGrp="1"/>
          </p:cNvSpPr>
          <p:nvPr>
            <p:ph type="pic" sz="quarter" idx="10"/>
          </p:nvPr>
        </p:nvSpPr>
        <p:spPr bwMode="gray">
          <a:xfrm>
            <a:off x="-10800" y="3649664"/>
            <a:ext cx="9162000" cy="2874961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10" name="Grafik 9" descr="Logo_Titel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10376" y="158750"/>
            <a:ext cx="2033626" cy="808330"/>
          </a:xfrm>
          <a:prstGeom prst="rect">
            <a:avLst/>
          </a:prstGeom>
        </p:spPr>
      </p:pic>
      <p:pic>
        <p:nvPicPr>
          <p:cNvPr id="14" name="Grafik 13" descr="Verlauf_Titel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-19164"/>
            <a:ext cx="9144000" cy="157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327025" y="216000"/>
            <a:ext cx="6503287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graphicFrame>
        <p:nvGraphicFramePr>
          <p:cNvPr id="9" name="Object 8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58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 bwMode="gray">
          <a:xfrm>
            <a:off x="328613" y="1125538"/>
            <a:ext cx="8496300" cy="51244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 bwMode="gray">
          <a:xfrm>
            <a:off x="8667002" y="6616555"/>
            <a:ext cx="299155" cy="1512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63FFF309-7B43-4697-A594-9877CC163A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82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5838" y="1125537"/>
            <a:ext cx="4029075" cy="5133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 smtClean="0"/>
              <a:t>Textmasterformate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5" hasCustomPrompt="1"/>
          </p:nvPr>
        </p:nvSpPr>
        <p:spPr bwMode="gray">
          <a:xfrm>
            <a:off x="328612" y="1125538"/>
            <a:ext cx="4027355" cy="5133975"/>
          </a:xfrm>
        </p:spPr>
        <p:txBody>
          <a:bodyPr/>
          <a:lstStyle>
            <a:lvl1pPr>
              <a:defRPr>
                <a:solidFill>
                  <a:srgbClr val="696969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 smtClean="0"/>
              <a:t>Textmasterformate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327025" y="216000"/>
            <a:ext cx="6503287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 bwMode="gray">
          <a:xfrm>
            <a:off x="8667002" y="6616555"/>
            <a:ext cx="299155" cy="1512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63FFF309-7B43-4697-A594-9877CC163A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 2/3 -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30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 bwMode="gray">
          <a:xfrm>
            <a:off x="6215061" y="1125537"/>
            <a:ext cx="2609852" cy="5133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 smtClean="0"/>
              <a:t>Textmasterformate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5" hasCustomPrompt="1"/>
          </p:nvPr>
        </p:nvSpPr>
        <p:spPr bwMode="gray">
          <a:xfrm>
            <a:off x="328611" y="1125538"/>
            <a:ext cx="5464175" cy="5133975"/>
          </a:xfrm>
        </p:spPr>
        <p:txBody>
          <a:bodyPr/>
          <a:lstStyle>
            <a:lvl1pPr>
              <a:defRPr>
                <a:solidFill>
                  <a:srgbClr val="696969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 smtClean="0"/>
              <a:t>Textmasterformate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327025" y="216000"/>
            <a:ext cx="6503287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 bwMode="gray">
          <a:xfrm>
            <a:off x="8667002" y="6616555"/>
            <a:ext cx="299155" cy="1512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63FFF309-7B43-4697-A594-9877CC163A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graue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 bwMode="gray">
          <a:xfrm>
            <a:off x="327024" y="215826"/>
            <a:ext cx="6513513" cy="324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 bwMode="gray">
          <a:xfrm>
            <a:off x="328613" y="1125538"/>
            <a:ext cx="8496300" cy="229393"/>
          </a:xfrm>
        </p:spPr>
        <p:txBody>
          <a:bodyPr/>
          <a:lstStyle>
            <a:lvl1pPr>
              <a:defRPr>
                <a:solidFill>
                  <a:srgbClr val="696969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 bwMode="gray">
          <a:xfrm>
            <a:off x="8667002" y="6616555"/>
            <a:ext cx="299155" cy="1512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63FFF309-7B43-4697-A594-9877CC163A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e Headline 1 Spal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 bwMode="gray">
          <a:xfrm>
            <a:off x="327024" y="215826"/>
            <a:ext cx="6513513" cy="324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 bwMode="gray">
          <a:xfrm>
            <a:off x="328613" y="1125538"/>
            <a:ext cx="8496300" cy="229393"/>
          </a:xfrm>
        </p:spPr>
        <p:txBody>
          <a:bodyPr/>
          <a:lstStyle>
            <a:lvl1pPr>
              <a:defRPr>
                <a:solidFill>
                  <a:srgbClr val="696969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8613" y="1417638"/>
            <a:ext cx="8496300" cy="4832350"/>
          </a:xfrm>
        </p:spPr>
        <p:txBody>
          <a:bodyPr/>
          <a:lstStyle>
            <a:lvl1pPr>
              <a:defRPr b="0"/>
            </a:lvl1pPr>
          </a:lstStyle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 bwMode="gray">
          <a:xfrm>
            <a:off x="8667002" y="6616555"/>
            <a:ext cx="299155" cy="1512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63FFF309-7B43-4697-A594-9877CC163A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e Headline 1 Spalte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16"/>
          <p:cNvSpPr>
            <a:spLocks noGrp="1"/>
          </p:cNvSpPr>
          <p:nvPr>
            <p:ph sz="quarter" idx="13"/>
          </p:nvPr>
        </p:nvSpPr>
        <p:spPr bwMode="gray">
          <a:xfrm>
            <a:off x="328613" y="1419543"/>
            <a:ext cx="8496300" cy="48280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gray">
          <a:xfrm>
            <a:off x="327024" y="215826"/>
            <a:ext cx="6513513" cy="324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 bwMode="gray">
          <a:xfrm>
            <a:off x="328613" y="1125538"/>
            <a:ext cx="8496300" cy="229393"/>
          </a:xfrm>
        </p:spPr>
        <p:txBody>
          <a:bodyPr/>
          <a:lstStyle>
            <a:lvl1pPr>
              <a:defRPr>
                <a:solidFill>
                  <a:srgbClr val="696969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 bwMode="gray">
          <a:xfrm>
            <a:off x="8667002" y="6616555"/>
            <a:ext cx="299155" cy="1512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63FFF309-7B43-4697-A594-9877CC163A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AKE Frühjahrssitzung | Volkswirtschaftliche Einordnung des Beitrags der Kohle zur Energietransformation | D.Lindenberger | Bad Honnef, 19.04.2018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9CA7C-03FA-4EF0-B142-CB7E722EA5AE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720724" y="2042674"/>
            <a:ext cx="7883525" cy="769441"/>
          </a:xfrm>
        </p:spPr>
        <p:txBody>
          <a:bodyPr/>
          <a:lstStyle>
            <a:lvl1pPr marL="252000" indent="-252000">
              <a:lnSpc>
                <a:spcPts val="3000"/>
              </a:lnSpc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504000" indent="-252000">
              <a:lnSpc>
                <a:spcPts val="3000"/>
              </a:lnSpc>
              <a:buClr>
                <a:schemeClr val="tx2"/>
              </a:buClr>
              <a:buFont typeface="+mj-lt"/>
              <a:buAutoNum type="alphaLcPeriod"/>
              <a:defRPr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20726" y="1252538"/>
            <a:ext cx="7883524" cy="410369"/>
          </a:xfrm>
        </p:spPr>
        <p:txBody>
          <a:bodyPr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138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e Headline 2 Spalt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 bwMode="gray">
          <a:xfrm>
            <a:off x="327024" y="215826"/>
            <a:ext cx="6513513" cy="324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8613" y="1125538"/>
            <a:ext cx="4044950" cy="229393"/>
          </a:xfrm>
        </p:spPr>
        <p:txBody>
          <a:bodyPr/>
          <a:lstStyle>
            <a:lvl1pPr>
              <a:defRPr>
                <a:solidFill>
                  <a:srgbClr val="696969"/>
                </a:solidFill>
              </a:defRPr>
            </a:lvl1pPr>
          </a:lstStyle>
          <a:p>
            <a:pPr lvl="0"/>
            <a:r>
              <a:rPr lang="de-DE" dirty="0" smtClean="0"/>
              <a:t>Textmasterformate bearbeiten</a:t>
            </a:r>
            <a:endParaRPr lang="de-DE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95838" y="1125538"/>
            <a:ext cx="4021237" cy="229393"/>
          </a:xfrm>
        </p:spPr>
        <p:txBody>
          <a:bodyPr/>
          <a:lstStyle>
            <a:lvl1pPr>
              <a:defRPr>
                <a:solidFill>
                  <a:srgbClr val="696969"/>
                </a:solidFill>
              </a:defRPr>
            </a:lvl1pPr>
          </a:lstStyle>
          <a:p>
            <a:pPr lvl="0"/>
            <a:r>
              <a:rPr lang="de-DE" dirty="0" smtClean="0"/>
              <a:t>Textmasterformate bearbeiten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8613" y="1417638"/>
            <a:ext cx="4044950" cy="4832350"/>
          </a:xfrm>
        </p:spPr>
        <p:txBody>
          <a:bodyPr/>
          <a:lstStyle>
            <a:lvl1pPr>
              <a:defRPr b="0"/>
            </a:lvl1pPr>
          </a:lstStyle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795839" y="1417638"/>
            <a:ext cx="4021237" cy="4832350"/>
          </a:xfrm>
        </p:spPr>
        <p:txBody>
          <a:bodyPr/>
          <a:lstStyle>
            <a:lvl1pPr>
              <a:defRPr b="0"/>
            </a:lvl1pPr>
          </a:lstStyle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 bwMode="gray">
          <a:xfrm>
            <a:off x="8667002" y="6616555"/>
            <a:ext cx="299155" cy="1512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63FFF309-7B43-4697-A594-9877CC163A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e Headline 2 Spalten Text 2/3 -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 bwMode="gray">
          <a:xfrm>
            <a:off x="327024" y="215826"/>
            <a:ext cx="6513513" cy="324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8612" y="1125538"/>
            <a:ext cx="8496301" cy="229393"/>
          </a:xfrm>
        </p:spPr>
        <p:txBody>
          <a:bodyPr/>
          <a:lstStyle>
            <a:lvl1pPr>
              <a:defRPr>
                <a:solidFill>
                  <a:srgbClr val="696969"/>
                </a:solidFill>
              </a:defRPr>
            </a:lvl1pPr>
          </a:lstStyle>
          <a:p>
            <a:pPr lvl="0"/>
            <a:r>
              <a:rPr lang="de-DE" dirty="0" smtClean="0"/>
              <a:t>Textmasterformate bearbeiten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8612" y="1417638"/>
            <a:ext cx="5464173" cy="4832350"/>
          </a:xfrm>
        </p:spPr>
        <p:txBody>
          <a:bodyPr/>
          <a:lstStyle>
            <a:lvl1pPr>
              <a:defRPr b="0"/>
            </a:lvl1pPr>
          </a:lstStyle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 bwMode="gray">
          <a:xfrm>
            <a:off x="8667002" y="6616555"/>
            <a:ext cx="299155" cy="1512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63FFF309-7B43-4697-A594-9877CC163A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346826" y="1417637"/>
            <a:ext cx="2478088" cy="4832350"/>
          </a:xfrm>
        </p:spPr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e Headline 2 Spalten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16"/>
          <p:cNvSpPr>
            <a:spLocks noGrp="1"/>
          </p:cNvSpPr>
          <p:nvPr>
            <p:ph sz="quarter" idx="15"/>
          </p:nvPr>
        </p:nvSpPr>
        <p:spPr bwMode="gray">
          <a:xfrm>
            <a:off x="4795838" y="1417637"/>
            <a:ext cx="4029075" cy="4830445"/>
          </a:xfrm>
        </p:spPr>
        <p:txBody>
          <a:bodyPr/>
          <a:lstStyle>
            <a:lvl2pPr>
              <a:defRPr b="0"/>
            </a:lvl2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Inhaltsplatzhalter 16"/>
          <p:cNvSpPr>
            <a:spLocks noGrp="1"/>
          </p:cNvSpPr>
          <p:nvPr>
            <p:ph sz="quarter" idx="13"/>
          </p:nvPr>
        </p:nvSpPr>
        <p:spPr bwMode="gray">
          <a:xfrm>
            <a:off x="328613" y="1417637"/>
            <a:ext cx="4044950" cy="4828065"/>
          </a:xfrm>
        </p:spPr>
        <p:txBody>
          <a:bodyPr/>
          <a:lstStyle>
            <a:lvl2pPr>
              <a:defRPr b="0"/>
            </a:lvl2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gray">
          <a:xfrm>
            <a:off x="327024" y="215826"/>
            <a:ext cx="6513513" cy="324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8613" y="1125538"/>
            <a:ext cx="4044950" cy="229393"/>
          </a:xfrm>
        </p:spPr>
        <p:txBody>
          <a:bodyPr/>
          <a:lstStyle>
            <a:lvl1pPr>
              <a:defRPr>
                <a:solidFill>
                  <a:srgbClr val="696969"/>
                </a:solidFill>
              </a:defRPr>
            </a:lvl1pPr>
          </a:lstStyle>
          <a:p>
            <a:pPr lvl="0"/>
            <a:r>
              <a:rPr lang="de-DE" dirty="0" smtClean="0"/>
              <a:t>Textmasterformate bearbeiten</a:t>
            </a:r>
            <a:endParaRPr lang="de-DE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95838" y="1125538"/>
            <a:ext cx="4021237" cy="229393"/>
          </a:xfrm>
        </p:spPr>
        <p:txBody>
          <a:bodyPr/>
          <a:lstStyle>
            <a:lvl1pPr>
              <a:defRPr>
                <a:solidFill>
                  <a:srgbClr val="696969"/>
                </a:solidFill>
              </a:defRPr>
            </a:lvl1pPr>
          </a:lstStyle>
          <a:p>
            <a:pPr lvl="0"/>
            <a:r>
              <a:rPr lang="de-DE" dirty="0" smtClean="0"/>
              <a:t>Textmasterformate bearbeiten</a:t>
            </a:r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 bwMode="gray">
          <a:xfrm>
            <a:off x="8667002" y="6616555"/>
            <a:ext cx="299155" cy="1512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63FFF309-7B43-4697-A594-9877CC163A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rote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 bwMode="gray">
          <a:xfrm>
            <a:off x="327024" y="215826"/>
            <a:ext cx="6513513" cy="324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 bwMode="gray">
          <a:xfrm>
            <a:off x="328613" y="1125538"/>
            <a:ext cx="8496300" cy="229393"/>
          </a:xfrm>
        </p:spPr>
        <p:txBody>
          <a:bodyPr/>
          <a:lstStyle>
            <a:lvl1pPr>
              <a:defRPr>
                <a:solidFill>
                  <a:srgbClr val="E40019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 bwMode="gray">
          <a:xfrm>
            <a:off x="8667002" y="6616555"/>
            <a:ext cx="299155" cy="1512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63FFF309-7B43-4697-A594-9877CC163A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e Headline eine Spal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 bwMode="gray">
          <a:xfrm>
            <a:off x="327024" y="215826"/>
            <a:ext cx="6513513" cy="324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 bwMode="gray">
          <a:xfrm>
            <a:off x="328613" y="1125538"/>
            <a:ext cx="8496300" cy="229393"/>
          </a:xfrm>
        </p:spPr>
        <p:txBody>
          <a:bodyPr/>
          <a:lstStyle>
            <a:lvl1pPr>
              <a:defRPr>
                <a:solidFill>
                  <a:srgbClr val="E40019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8613" y="1417638"/>
            <a:ext cx="8496300" cy="4832350"/>
          </a:xfrm>
        </p:spPr>
        <p:txBody>
          <a:bodyPr/>
          <a:lstStyle>
            <a:lvl1pPr>
              <a:defRPr b="0"/>
            </a:lvl1pPr>
          </a:lstStyle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 bwMode="gray">
          <a:xfrm>
            <a:off x="8667002" y="6616555"/>
            <a:ext cx="299155" cy="1512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63FFF309-7B43-4697-A594-9877CC163A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te Headline eine Spalte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16"/>
          <p:cNvSpPr>
            <a:spLocks noGrp="1"/>
          </p:cNvSpPr>
          <p:nvPr>
            <p:ph sz="quarter" idx="13"/>
          </p:nvPr>
        </p:nvSpPr>
        <p:spPr bwMode="gray">
          <a:xfrm>
            <a:off x="328613" y="1419543"/>
            <a:ext cx="8496300" cy="48280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gray">
          <a:xfrm>
            <a:off x="327024" y="215826"/>
            <a:ext cx="6513513" cy="324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 bwMode="gray">
          <a:xfrm>
            <a:off x="328613" y="1125538"/>
            <a:ext cx="8496300" cy="229393"/>
          </a:xfrm>
        </p:spPr>
        <p:txBody>
          <a:bodyPr/>
          <a:lstStyle>
            <a:lvl1pPr>
              <a:defRPr>
                <a:solidFill>
                  <a:srgbClr val="E40019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 bwMode="gray">
          <a:xfrm>
            <a:off x="8667002" y="6616555"/>
            <a:ext cx="299155" cy="1512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63FFF309-7B43-4697-A594-9877CC163A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e Headline zwei Spalt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 bwMode="gray">
          <a:xfrm>
            <a:off x="327024" y="215826"/>
            <a:ext cx="6513513" cy="324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8613" y="1125538"/>
            <a:ext cx="4044950" cy="229393"/>
          </a:xfrm>
        </p:spPr>
        <p:txBody>
          <a:bodyPr/>
          <a:lstStyle>
            <a:lvl1pPr>
              <a:defRPr>
                <a:solidFill>
                  <a:srgbClr val="E40019"/>
                </a:solidFill>
              </a:defRPr>
            </a:lvl1pPr>
          </a:lstStyle>
          <a:p>
            <a:pPr lvl="0"/>
            <a:r>
              <a:rPr lang="de-DE" dirty="0" smtClean="0"/>
              <a:t>Textmasterformate bearbeiten</a:t>
            </a:r>
            <a:endParaRPr lang="de-DE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95838" y="1125538"/>
            <a:ext cx="4021237" cy="229393"/>
          </a:xfrm>
        </p:spPr>
        <p:txBody>
          <a:bodyPr/>
          <a:lstStyle>
            <a:lvl1pPr>
              <a:defRPr>
                <a:solidFill>
                  <a:srgbClr val="E40019"/>
                </a:solidFill>
              </a:defRPr>
            </a:lvl1pPr>
          </a:lstStyle>
          <a:p>
            <a:pPr lvl="0"/>
            <a:r>
              <a:rPr lang="de-DE" dirty="0" smtClean="0"/>
              <a:t>Textmasterformate bearbeiten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8613" y="1417638"/>
            <a:ext cx="4044950" cy="4832350"/>
          </a:xfrm>
        </p:spPr>
        <p:txBody>
          <a:bodyPr/>
          <a:lstStyle>
            <a:lvl1pPr>
              <a:defRPr b="0"/>
            </a:lvl1pPr>
          </a:lstStyle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795839" y="1417638"/>
            <a:ext cx="4021237" cy="4832350"/>
          </a:xfrm>
        </p:spPr>
        <p:txBody>
          <a:bodyPr/>
          <a:lstStyle>
            <a:lvl1pPr>
              <a:defRPr b="0"/>
            </a:lvl1pPr>
          </a:lstStyle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 bwMode="gray">
          <a:xfrm>
            <a:off x="8667002" y="6616555"/>
            <a:ext cx="299155" cy="1512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63FFF309-7B43-4697-A594-9877CC163A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e Headline zwei Spalten Obje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16"/>
          <p:cNvSpPr>
            <a:spLocks noGrp="1"/>
          </p:cNvSpPr>
          <p:nvPr>
            <p:ph sz="quarter" idx="15"/>
          </p:nvPr>
        </p:nvSpPr>
        <p:spPr bwMode="gray">
          <a:xfrm>
            <a:off x="4795838" y="1417637"/>
            <a:ext cx="4021237" cy="4830445"/>
          </a:xfrm>
        </p:spPr>
        <p:txBody>
          <a:bodyPr/>
          <a:lstStyle>
            <a:lvl2pPr>
              <a:defRPr b="0"/>
            </a:lvl2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Inhaltsplatzhalter 16"/>
          <p:cNvSpPr>
            <a:spLocks noGrp="1"/>
          </p:cNvSpPr>
          <p:nvPr>
            <p:ph sz="quarter" idx="13"/>
          </p:nvPr>
        </p:nvSpPr>
        <p:spPr bwMode="gray">
          <a:xfrm>
            <a:off x="328613" y="1417637"/>
            <a:ext cx="4044950" cy="4828065"/>
          </a:xfrm>
        </p:spPr>
        <p:txBody>
          <a:bodyPr/>
          <a:lstStyle>
            <a:lvl2pPr>
              <a:defRPr b="0"/>
            </a:lvl2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gray">
          <a:xfrm>
            <a:off x="327024" y="215826"/>
            <a:ext cx="6513513" cy="324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8613" y="1125538"/>
            <a:ext cx="4044950" cy="229393"/>
          </a:xfrm>
        </p:spPr>
        <p:txBody>
          <a:bodyPr/>
          <a:lstStyle>
            <a:lvl1pPr>
              <a:defRPr>
                <a:solidFill>
                  <a:srgbClr val="E40019"/>
                </a:solidFill>
              </a:defRPr>
            </a:lvl1pPr>
          </a:lstStyle>
          <a:p>
            <a:pPr lvl="0"/>
            <a:r>
              <a:rPr lang="de-DE" dirty="0" smtClean="0"/>
              <a:t>Textmasterformate bearbeiten</a:t>
            </a:r>
            <a:endParaRPr lang="de-DE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95838" y="1125538"/>
            <a:ext cx="4021237" cy="229393"/>
          </a:xfrm>
        </p:spPr>
        <p:txBody>
          <a:bodyPr/>
          <a:lstStyle>
            <a:lvl1pPr>
              <a:defRPr>
                <a:solidFill>
                  <a:srgbClr val="E40019"/>
                </a:solidFill>
              </a:defRPr>
            </a:lvl1pPr>
          </a:lstStyle>
          <a:p>
            <a:pPr lvl="0"/>
            <a:r>
              <a:rPr lang="de-DE" dirty="0" smtClean="0"/>
              <a:t>Textmasterformate bearbeiten</a:t>
            </a:r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 bwMode="gray">
          <a:xfrm>
            <a:off x="8667002" y="6616555"/>
            <a:ext cx="299155" cy="1512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63FFF309-7B43-4697-A594-9877CC163A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 hidden="1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 bwMode="gray">
          <a:xfrm>
            <a:off x="8667002" y="6616555"/>
            <a:ext cx="299155" cy="1512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63FFF309-7B43-4697-A594-9877CC163A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108000" tIns="108000" rIns="144000" bIns="7200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ts val="1600"/>
              <a:buFont typeface="Wingdings" pitchFamily="2" charset="2"/>
              <a:buChar char="§"/>
              <a:tabLst/>
            </a:pPr>
            <a:endParaRPr kumimoji="0" lang="de-DE" b="0" i="0" u="none" strike="noStrike" cap="none" normalizeH="0" baseline="0" noProof="1" smtClean="0">
              <a:ln>
                <a:noFill/>
              </a:ln>
              <a:solidFill>
                <a:srgbClr val="69696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-Trennerse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36695" y="6477106"/>
            <a:ext cx="667555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9F49CA7C-03FA-4EF0-B142-CB7E722EA5AE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0725" y="6490114"/>
            <a:ext cx="5790230" cy="1384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9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AKE Frühjahrssitzung | Volkswirtschaftliche Einordnung des Beitrags der Kohle zur Energietransformation | D.Lindenberger | Bad Honnef, 19.04.2018</a:t>
            </a: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720725" y="839788"/>
            <a:ext cx="7883525" cy="820738"/>
          </a:xfrm>
        </p:spPr>
        <p:txBody>
          <a:bodyPr/>
          <a:lstStyle>
            <a:lvl1pPr>
              <a:lnSpc>
                <a:spcPts val="3200"/>
              </a:lnSpc>
              <a:spcBef>
                <a:spcPts val="0"/>
              </a:spcBef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ts val="3200"/>
              </a:lnSpc>
              <a:spcBef>
                <a:spcPts val="0"/>
              </a:spcBef>
              <a:buNone/>
              <a:defRPr sz="2400"/>
            </a:lvl2pPr>
            <a:lvl3pPr marL="0" indent="0">
              <a:lnSpc>
                <a:spcPts val="3200"/>
              </a:lnSpc>
              <a:buNone/>
              <a:defRPr sz="2400"/>
            </a:lvl3pPr>
            <a:lvl4pPr>
              <a:lnSpc>
                <a:spcPts val="3200"/>
              </a:lnSpc>
              <a:defRPr sz="2400"/>
            </a:lvl4pPr>
            <a:lvl5pPr marL="0" indent="0">
              <a:lnSpc>
                <a:spcPts val="3200"/>
              </a:lnSpc>
              <a:buNone/>
              <a:tabLst/>
              <a:defRPr sz="2400"/>
            </a:lvl5pPr>
            <a:lvl6pPr marL="0" indent="0">
              <a:lnSpc>
                <a:spcPts val="3200"/>
              </a:lnSpc>
              <a:buNone/>
              <a:defRPr sz="2400"/>
            </a:lvl6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8" name="Grafik 7" descr="EWI_Punkte-Leiste_long.png"/>
          <p:cNvPicPr>
            <a:picLocks noChangeAspect="1"/>
          </p:cNvPicPr>
          <p:nvPr/>
        </p:nvPicPr>
        <p:blipFill>
          <a:blip r:embed="rId2"/>
          <a:srcRect l="110"/>
          <a:stretch>
            <a:fillRect/>
          </a:stretch>
        </p:blipFill>
        <p:spPr>
          <a:xfrm>
            <a:off x="9524" y="4576679"/>
            <a:ext cx="8623332" cy="1753348"/>
          </a:xfrm>
          <a:prstGeom prst="rect">
            <a:avLst/>
          </a:prstGeom>
        </p:spPr>
      </p:pic>
      <p:pic>
        <p:nvPicPr>
          <p:cNvPr id="9" name="Grafik 8" descr="EWI_Logo_Text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1" y="431913"/>
            <a:ext cx="722311" cy="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7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aupt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327025" y="216000"/>
            <a:ext cx="6503287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graphicFrame>
        <p:nvGraphicFramePr>
          <p:cNvPr id="9" name="Object 8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918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 bwMode="gray">
          <a:xfrm>
            <a:off x="8667002" y="6616555"/>
            <a:ext cx="299155" cy="1512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63FFF309-7B43-4697-A594-9877CC163A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AKE Frühjahrssitzung | Volkswirtschaftliche Einordnung des Beitrags der Kohle zur Energietransformation | D.Lindenberger | Bad Honnef, 19.04.2018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CA7C-03FA-4EF0-B142-CB7E722EA5AE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720724" y="1922463"/>
            <a:ext cx="7883525" cy="4376737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217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AKE Frühjahrssitzung | Volkswirtschaftliche Einordnung des Beitrags der Kohle zur Energietransformation | D.Lindenberger | Bad Honnef, 19.04.2018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9CA7C-03FA-4EF0-B142-CB7E722EA5AE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2"/>
          </p:nvPr>
        </p:nvSpPr>
        <p:spPr>
          <a:xfrm>
            <a:off x="720724" y="1922463"/>
            <a:ext cx="7883525" cy="4376737"/>
          </a:xfrm>
        </p:spPr>
        <p:txBody>
          <a:bodyPr>
            <a:noAutofit/>
          </a:bodyPr>
          <a:lstStyle/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0500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AKE Frühjahrssitzung | Volkswirtschaftliche Einordnung des Beitrags der Kohle zur Energietransformation | D.Lindenberger | Bad Honnef, 19.04.2018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9CA7C-03FA-4EF0-B142-CB7E722EA5AE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720724" y="1922463"/>
            <a:ext cx="7883525" cy="4376737"/>
          </a:xfrm>
        </p:spPr>
        <p:txBody>
          <a:bodyPr>
            <a:noAutofit/>
          </a:bodyPr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1194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AKE Frühjahrssitzung | Volkswirtschaftliche Einordnung des Beitrags der Kohle zur Energietransformation | D.Lindenberger | Bad Honnef, 19.04.2018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9CA7C-03FA-4EF0-B142-CB7E722EA5AE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SmartArt-Platzhalter 5"/>
          <p:cNvSpPr>
            <a:spLocks noGrp="1"/>
          </p:cNvSpPr>
          <p:nvPr>
            <p:ph type="dgm" sz="quarter" idx="12"/>
          </p:nvPr>
        </p:nvSpPr>
        <p:spPr>
          <a:xfrm>
            <a:off x="720724" y="1922463"/>
            <a:ext cx="7883525" cy="4376737"/>
          </a:xfrm>
        </p:spPr>
        <p:txBody>
          <a:bodyPr>
            <a:noAutofit/>
          </a:bodyPr>
          <a:lstStyle/>
          <a:p>
            <a:r>
              <a:rPr lang="de-DE" smtClean="0"/>
              <a:t>Klicken Sie auf das Symbol, um die SmartArt-Grafik hinzuzufügen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200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AKE Frühjahrssitzung | Volkswirtschaftliche Einordnung des Beitrags der Kohle zur Energietransformation | D.Lindenberger | Bad Honnef, 19.04.2018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9CA7C-03FA-4EF0-B142-CB7E722EA5AE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abellenplatzhalter 5"/>
          <p:cNvSpPr>
            <a:spLocks noGrp="1"/>
          </p:cNvSpPr>
          <p:nvPr>
            <p:ph type="tbl" sz="quarter" idx="12"/>
          </p:nvPr>
        </p:nvSpPr>
        <p:spPr>
          <a:xfrm>
            <a:off x="720724" y="1922463"/>
            <a:ext cx="7883525" cy="4376737"/>
          </a:xfrm>
        </p:spPr>
        <p:txBody>
          <a:bodyPr>
            <a:noAutofit/>
          </a:bodyPr>
          <a:lstStyle/>
          <a:p>
            <a:r>
              <a:rPr lang="de-DE" smtClean="0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5594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AKE Frühjahrssitzung | Volkswirtschaftliche Einordnung des Beitrags der Kohle zur Energietransformation | D.Lindenberger | Bad Honnef, 19.04.2018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9CA7C-03FA-4EF0-B142-CB7E722EA5AE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720724" y="1922463"/>
            <a:ext cx="7883525" cy="43767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86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20726" y="839788"/>
            <a:ext cx="7883524" cy="8207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0725" y="1922463"/>
            <a:ext cx="7883525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0725" y="6490114"/>
            <a:ext cx="5790230" cy="1384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9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AKE Frühjahrssitzung | Volkswirtschaftliche Einordnung des Beitrags der Kohle zur Energietransformation | D.Lindenberger | Bad Honnef, 19.04.2018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36695" y="6484249"/>
            <a:ext cx="667555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63FFF309-7B43-4697-A594-9877CC163A2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 descr="EWI_Logo_Text_RGB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886701" y="431913"/>
            <a:ext cx="722311" cy="298700"/>
          </a:xfrm>
          <a:prstGeom prst="rect">
            <a:avLst/>
          </a:prstGeom>
        </p:spPr>
      </p:pic>
      <p:pic>
        <p:nvPicPr>
          <p:cNvPr id="16" name="Grafik 15" descr="EWI_Punkte-Leiste_short.png"/>
          <p:cNvPicPr>
            <a:picLocks noChangeAspect="1"/>
          </p:cNvPicPr>
          <p:nvPr/>
        </p:nvPicPr>
        <p:blipFill>
          <a:blip r:embed="rId33"/>
          <a:srcRect l="2203"/>
          <a:stretch>
            <a:fillRect/>
          </a:stretch>
        </p:blipFill>
        <p:spPr>
          <a:xfrm>
            <a:off x="9525" y="4575956"/>
            <a:ext cx="422726" cy="175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06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757" r:id="rId11"/>
    <p:sldLayoutId id="2147483824" r:id="rId12"/>
    <p:sldLayoutId id="2147483780" r:id="rId13"/>
    <p:sldLayoutId id="2147483700" r:id="rId14"/>
    <p:sldLayoutId id="2147483701" r:id="rId15"/>
    <p:sldLayoutId id="2147483822" r:id="rId16"/>
    <p:sldLayoutId id="2147483762" r:id="rId17"/>
    <p:sldLayoutId id="2147483819" r:id="rId18"/>
    <p:sldLayoutId id="2147483817" r:id="rId19"/>
    <p:sldLayoutId id="2147483820" r:id="rId20"/>
    <p:sldLayoutId id="2147483823" r:id="rId21"/>
    <p:sldLayoutId id="2147483818" r:id="rId22"/>
    <p:sldLayoutId id="2147483752" r:id="rId23"/>
    <p:sldLayoutId id="2147483756" r:id="rId24"/>
    <p:sldLayoutId id="2147483758" r:id="rId25"/>
    <p:sldLayoutId id="2147483755" r:id="rId26"/>
    <p:sldLayoutId id="2147483753" r:id="rId27"/>
    <p:sldLayoutId id="2147483821" r:id="rId28"/>
    <p:sldLayoutId id="2147483779" r:id="rId29"/>
    <p:sldLayoutId id="2147483826" r:id="rId3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ts val="24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000"/>
        </a:lnSpc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-288000" algn="l" defTabSz="914400" rtl="0" eaLnBrk="1" latinLnBrk="0" hangingPunct="1">
        <a:lnSpc>
          <a:spcPts val="2000"/>
        </a:lnSpc>
        <a:spcBef>
          <a:spcPts val="0"/>
        </a:spcBef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00" indent="-288000" algn="l" defTabSz="914400" rtl="0" eaLnBrk="1" latinLnBrk="0" hangingPunct="1">
        <a:lnSpc>
          <a:spcPts val="2000"/>
        </a:lnSpc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ietmar.lindenberger@uni-koeln.d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71460" y="4195508"/>
            <a:ext cx="6652350" cy="233205"/>
          </a:xfrm>
        </p:spPr>
        <p:txBody>
          <a:bodyPr/>
          <a:lstStyle/>
          <a:p>
            <a:r>
              <a:rPr lang="de-DE" dirty="0" smtClean="0"/>
              <a:t>Arbeitskreis Energie in der DPG, Frühjahrssitzung, Bad Honnef, 19.04.2018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971460" y="1717767"/>
            <a:ext cx="8023950" cy="948978"/>
          </a:xfrm>
        </p:spPr>
        <p:txBody>
          <a:bodyPr/>
          <a:lstStyle/>
          <a:p>
            <a:r>
              <a:rPr lang="de-DE" sz="2400" dirty="0" smtClean="0"/>
              <a:t>Volkswirtschaftliche Einordnung des Beitrags </a:t>
            </a:r>
            <a:br>
              <a:rPr lang="de-DE" sz="2400" dirty="0" smtClean="0"/>
            </a:br>
            <a:r>
              <a:rPr lang="de-DE" sz="2400" dirty="0" smtClean="0"/>
              <a:t>der Kohle zur Energietransformation</a:t>
            </a:r>
            <a:endParaRPr lang="de-DE" sz="2400" dirty="0"/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963840" y="2975893"/>
            <a:ext cx="6652350" cy="25648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000" indent="-288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800" dirty="0" smtClean="0"/>
              <a:t>PD Dr. Dietmar Lindenberger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7683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9329" y="505889"/>
            <a:ext cx="7883524" cy="785701"/>
          </a:xfrm>
        </p:spPr>
        <p:txBody>
          <a:bodyPr>
            <a:noAutofit/>
          </a:bodyPr>
          <a:lstStyle/>
          <a:p>
            <a:r>
              <a:rPr lang="de-DE" dirty="0" smtClean="0"/>
              <a:t>Differenzen </a:t>
            </a:r>
            <a:r>
              <a:rPr lang="de-DE" dirty="0"/>
              <a:t>der Kraftwerkskapazitäten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 europäischen Nachbarländern</a:t>
            </a:r>
            <a:endParaRPr lang="de-DE" dirty="0"/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688413"/>
              </p:ext>
            </p:extLst>
          </p:nvPr>
        </p:nvGraphicFramePr>
        <p:xfrm>
          <a:off x="900113" y="1491037"/>
          <a:ext cx="7885112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20725" y="6490114"/>
            <a:ext cx="7586148" cy="138499"/>
          </a:xfrm>
        </p:spPr>
        <p:txBody>
          <a:bodyPr/>
          <a:lstStyle/>
          <a:p>
            <a:r>
              <a:rPr lang="de-DE" smtClean="0"/>
              <a:t>AKE Frühjahrssitzung | Volkswirtschaftliche Einordnung des Beitrags der Kohle zur Energietransformation | D.Lindenberger | Bad Honnef, 19.04.2018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CA7C-03FA-4EF0-B142-CB7E722EA5A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1701" y="898739"/>
            <a:ext cx="7883524" cy="785701"/>
          </a:xfrm>
        </p:spPr>
        <p:txBody>
          <a:bodyPr>
            <a:normAutofit/>
          </a:bodyPr>
          <a:lstStyle/>
          <a:p>
            <a:r>
              <a:rPr lang="de-DE" dirty="0" smtClean="0"/>
              <a:t>CO</a:t>
            </a:r>
            <a:r>
              <a:rPr lang="de-DE" baseline="-25000" dirty="0" smtClean="0"/>
              <a:t>2</a:t>
            </a:r>
            <a:r>
              <a:rPr lang="de-DE" dirty="0" smtClean="0"/>
              <a:t>-Emissionen in Deutschland und Europa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CA7C-03FA-4EF0-B142-CB7E722EA5AE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310563"/>
              </p:ext>
            </p:extLst>
          </p:nvPr>
        </p:nvGraphicFramePr>
        <p:xfrm>
          <a:off x="900113" y="1773238"/>
          <a:ext cx="7885112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4" y="6484250"/>
            <a:ext cx="7676301" cy="144364"/>
          </a:xfrm>
        </p:spPr>
        <p:txBody>
          <a:bodyPr/>
          <a:lstStyle/>
          <a:p>
            <a:r>
              <a:rPr lang="de-DE" smtClean="0"/>
              <a:t>AKE Frühjahrssitzung | Volkswirtschaftliche Einordnung des Beitrags der Kohle zur Energietransformation | D.Lindenberger | Bad Honnef, 19.04.2018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01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5044" y="898737"/>
            <a:ext cx="7883524" cy="785701"/>
          </a:xfrm>
        </p:spPr>
        <p:txBody>
          <a:bodyPr>
            <a:normAutofit/>
          </a:bodyPr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CA7C-03FA-4EF0-B142-CB7E722EA5AE}" type="slidenum">
              <a:rPr lang="de-DE" smtClean="0"/>
              <a:t>12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995044" y="1759131"/>
            <a:ext cx="7609206" cy="40523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Energie ist ein essentieller Produktionsfaktor. Die Bedeutung von Energie und Versorgungssicherheit für industriellen Wohlstand wird vielfach unterschätzt.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Nationale Eingriffe in den europäischen Erzeugerwettbewerb und EU-ETS führen </a:t>
            </a:r>
            <a:r>
              <a:rPr lang="de-DE" sz="1600" dirty="0" err="1" smtClean="0"/>
              <a:t>i.W</a:t>
            </a:r>
            <a:r>
              <a:rPr lang="de-DE" sz="1600" dirty="0" smtClean="0"/>
              <a:t>. zu Verlagerungseffekten ins EU Ausland, nicht zur Emissionsvermeidung.</a:t>
            </a:r>
            <a:br>
              <a:rPr lang="de-DE" sz="1600" dirty="0" smtClean="0"/>
            </a:br>
            <a:endParaRPr lang="de-DE" sz="1600" dirty="0" smtClean="0"/>
          </a:p>
          <a:p>
            <a:pPr marL="573750" lvl="4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Stromexporte aus DE gehen zurück, Stromimporte nach DE nehmen zu</a:t>
            </a:r>
            <a:br>
              <a:rPr lang="de-DE" sz="1600" dirty="0" smtClean="0"/>
            </a:br>
            <a:endParaRPr lang="de-DE" sz="1600" dirty="0" smtClean="0"/>
          </a:p>
          <a:p>
            <a:pPr marL="573750" lvl="4" indent="-285750">
              <a:buFont typeface="Wingdings" panose="05000000000000000000" pitchFamily="2" charset="2"/>
              <a:buChar char="Ø"/>
            </a:pPr>
            <a:r>
              <a:rPr lang="de-DE" sz="1600" dirty="0" smtClean="0"/>
              <a:t>Im Szenario mit nationalem Eingriff steigen insb. in PO, CZ, BE, NL, DK Stromerzeugung und Emissionen aus Steinkohlekraftwerken</a:t>
            </a:r>
            <a:br>
              <a:rPr lang="de-DE" sz="1600" dirty="0" smtClean="0"/>
            </a:b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Die Ergebnisse illustrieren den Effekt einer einseitigen Restriktion auf Stromerzeugung in DE im europäischen Erzeugerwettbewerb und EU-ETS.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4" y="6484249"/>
            <a:ext cx="7663422" cy="153887"/>
          </a:xfrm>
        </p:spPr>
        <p:txBody>
          <a:bodyPr/>
          <a:lstStyle/>
          <a:p>
            <a:r>
              <a:rPr lang="de-DE" dirty="0" smtClean="0"/>
              <a:t>AKE Frühjahrssitzung | Volkswirtschaftliche Einordnung des Beitrags der Kohle zur Energietransformation | </a:t>
            </a:r>
            <a:r>
              <a:rPr lang="de-DE" dirty="0" err="1" smtClean="0"/>
              <a:t>D.Lindenberger</a:t>
            </a:r>
            <a:r>
              <a:rPr lang="de-DE" dirty="0" smtClean="0"/>
              <a:t> | Bad Honnef, 19.04.2018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7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87426" y="1303020"/>
            <a:ext cx="5756274" cy="2616101"/>
          </a:xfrm>
        </p:spPr>
        <p:txBody>
          <a:bodyPr/>
          <a:lstStyle/>
          <a:p>
            <a:r>
              <a:rPr lang="de-DE" dirty="0" smtClean="0"/>
              <a:t>Vielen Dank für Ihr Interesse!</a:t>
            </a:r>
          </a:p>
          <a:p>
            <a:endParaRPr lang="de-DE" dirty="0" smtClean="0"/>
          </a:p>
          <a:p>
            <a:pPr lvl="2"/>
            <a:r>
              <a:rPr lang="de-DE" dirty="0" smtClean="0"/>
              <a:t>PD Dr. Dietmar Lindenberger</a:t>
            </a:r>
          </a:p>
          <a:p>
            <a:pPr lvl="2"/>
            <a:r>
              <a:rPr lang="de-DE" sz="1200" dirty="0" smtClean="0"/>
              <a:t>Energiewirtschaftliches Institut an der Universität zu Köln (EWI)</a:t>
            </a:r>
          </a:p>
          <a:p>
            <a:pPr lvl="2"/>
            <a:r>
              <a:rPr lang="de-DE" sz="1200" dirty="0" smtClean="0"/>
              <a:t>Alte Wagenfabrik</a:t>
            </a:r>
          </a:p>
          <a:p>
            <a:pPr lvl="2"/>
            <a:r>
              <a:rPr lang="de-DE" sz="1200" dirty="0" err="1" smtClean="0"/>
              <a:t>Vogelsanger</a:t>
            </a:r>
            <a:r>
              <a:rPr lang="de-DE" sz="1200" dirty="0" smtClean="0"/>
              <a:t> Straße 321a</a:t>
            </a:r>
          </a:p>
          <a:p>
            <a:pPr lvl="2"/>
            <a:r>
              <a:rPr lang="de-DE" sz="1200" dirty="0" smtClean="0"/>
              <a:t>D-50827 Köln</a:t>
            </a:r>
            <a:br>
              <a:rPr lang="de-DE" sz="1200" dirty="0" smtClean="0"/>
            </a:br>
            <a:r>
              <a:rPr lang="de-DE" sz="1200" dirty="0" smtClean="0">
                <a:hlinkClick r:id="rId3"/>
              </a:rPr>
              <a:t>dietmar.lindenberger@uni-koeln.de</a:t>
            </a:r>
            <a:r>
              <a:rPr lang="de-DE" sz="1200" dirty="0" smtClean="0"/>
              <a:t/>
            </a:r>
            <a:br>
              <a:rPr lang="de-DE" sz="1200" dirty="0" smtClean="0"/>
            </a:br>
            <a:endParaRPr lang="de-DE" sz="1200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720724" y="6505503"/>
            <a:ext cx="8423276" cy="138499"/>
          </a:xfrm>
        </p:spPr>
        <p:txBody>
          <a:bodyPr/>
          <a:lstStyle/>
          <a:p>
            <a:r>
              <a:rPr lang="de-DE" dirty="0" smtClean="0"/>
              <a:t>AKE Frühjahrssitzung | Volkswirtschaftliche Einordnung des Beitrags der Kohle zur Energietransformation </a:t>
            </a:r>
            <a:r>
              <a:rPr lang="de-DE" dirty="0" smtClean="0"/>
              <a:t>| </a:t>
            </a:r>
            <a:r>
              <a:rPr lang="de-DE" dirty="0" smtClean="0"/>
              <a:t>Bad Honnef, 19.04.2018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0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nummernplatzhalt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35913" y="6484938"/>
            <a:ext cx="66833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2400"/>
              </a:lnSpc>
              <a:buFont typeface="Arial" panose="020B0604020202020204" pitchFamily="34" charset="0"/>
              <a:buAutoNum type="arabicPeriod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2000"/>
              </a:lnSpc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buFont typeface="Arial" panose="020B0604020202020204" pitchFamily="34" charset="0"/>
              <a:buAutoNum type="arabicPeriod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fld id="{C208FD9D-6EB3-4ECD-8683-CD2E2BEB99E6}" type="slidenum">
              <a:rPr lang="de-DE" altLang="de-DE" smtClean="0">
                <a:solidFill>
                  <a:schemeClr val="tx2"/>
                </a:solidFill>
              </a:rPr>
              <a:pPr>
                <a:lnSpc>
                  <a:spcPct val="90000"/>
                </a:lnSpc>
                <a:buFontTx/>
                <a:buNone/>
              </a:pPr>
              <a:t>2</a:t>
            </a:fld>
            <a:endParaRPr lang="de-DE" altLang="de-DE" smtClean="0">
              <a:solidFill>
                <a:schemeClr val="tx2"/>
              </a:solidFill>
            </a:endParaRPr>
          </a:p>
        </p:txBody>
      </p:sp>
      <p:sp>
        <p:nvSpPr>
          <p:cNvPr id="34819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1004061" y="1958191"/>
            <a:ext cx="7895239" cy="3531736"/>
          </a:xfrm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lvl="2">
              <a:lnSpc>
                <a:spcPct val="150000"/>
              </a:lnSpc>
              <a:buClr>
                <a:schemeClr val="tx2"/>
              </a:buClr>
              <a:defRPr/>
            </a:pPr>
            <a:r>
              <a:rPr lang="de-DE" altLang="de-DE" sz="1700" b="1" dirty="0" smtClean="0"/>
              <a:t>Die ausgewogene </a:t>
            </a:r>
            <a:r>
              <a:rPr lang="de-DE" altLang="de-DE" sz="1700" b="1" dirty="0"/>
              <a:t>Berücksichtigung der </a:t>
            </a:r>
            <a:r>
              <a:rPr lang="de-DE" altLang="de-DE" sz="1700" b="1" dirty="0" smtClean="0"/>
              <a:t>energiepolitischen Ziele </a:t>
            </a:r>
            <a:br>
              <a:rPr lang="de-DE" altLang="de-DE" sz="1700" b="1" dirty="0" smtClean="0"/>
            </a:br>
            <a:r>
              <a:rPr lang="de-DE" altLang="de-DE" sz="1700" b="1" dirty="0" smtClean="0"/>
              <a:t>(Versorgungssicherheit, Umwelt-/Klimaschutz, </a:t>
            </a:r>
            <a:r>
              <a:rPr lang="de-DE" altLang="de-DE" sz="1700" b="1" dirty="0"/>
              <a:t>Wirtschaftlichkeit) </a:t>
            </a:r>
            <a:r>
              <a:rPr lang="de-DE" altLang="de-DE" sz="1700" b="1" dirty="0" smtClean="0"/>
              <a:t/>
            </a:r>
            <a:br>
              <a:rPr lang="de-DE" altLang="de-DE" sz="1700" b="1" dirty="0" smtClean="0"/>
            </a:br>
            <a:r>
              <a:rPr lang="de-DE" altLang="de-DE" sz="1700" b="1" dirty="0" smtClean="0"/>
              <a:t>bleibt wesentlich.</a:t>
            </a:r>
            <a:r>
              <a:rPr lang="de-DE" altLang="de-DE" sz="1700" b="1" dirty="0"/>
              <a:t/>
            </a:r>
            <a:br>
              <a:rPr lang="de-DE" altLang="de-DE" sz="1700" b="1" dirty="0"/>
            </a:br>
            <a:r>
              <a:rPr lang="de-DE" altLang="de-DE" sz="1700" b="1" dirty="0" smtClean="0"/>
              <a:t>     </a:t>
            </a:r>
            <a:endParaRPr lang="de-DE" altLang="de-DE" sz="1700" b="1" dirty="0"/>
          </a:p>
          <a:p>
            <a:pPr lvl="2">
              <a:lnSpc>
                <a:spcPct val="150000"/>
              </a:lnSpc>
              <a:buClr>
                <a:schemeClr val="tx2"/>
              </a:buClr>
              <a:defRPr/>
            </a:pPr>
            <a:r>
              <a:rPr lang="de-DE" altLang="de-DE" sz="1700" b="1" dirty="0" smtClean="0"/>
              <a:t>Die essentielle Bedeutung </a:t>
            </a:r>
            <a:r>
              <a:rPr lang="de-DE" altLang="de-DE" sz="1700" b="1" dirty="0"/>
              <a:t>von Energie und </a:t>
            </a:r>
            <a:r>
              <a:rPr lang="de-DE" altLang="de-DE" sz="1700" b="1" dirty="0" smtClean="0"/>
              <a:t>Versorgungssicherheit </a:t>
            </a:r>
            <a:br>
              <a:rPr lang="de-DE" altLang="de-DE" sz="1700" b="1" dirty="0" smtClean="0"/>
            </a:br>
            <a:r>
              <a:rPr lang="de-DE" altLang="de-DE" sz="1700" b="1" dirty="0" smtClean="0"/>
              <a:t>für industriellen Wohlstand wird </a:t>
            </a:r>
            <a:r>
              <a:rPr lang="de-DE" altLang="de-DE" sz="1700" b="1" dirty="0"/>
              <a:t>vielfach </a:t>
            </a:r>
            <a:r>
              <a:rPr lang="de-DE" altLang="de-DE" sz="1700" b="1" dirty="0" smtClean="0"/>
              <a:t>unterschätzt.</a:t>
            </a:r>
            <a:endParaRPr lang="de-DE" altLang="de-DE" sz="1700" b="1" dirty="0"/>
          </a:p>
          <a:p>
            <a:pPr lvl="2">
              <a:lnSpc>
                <a:spcPct val="150000"/>
              </a:lnSpc>
              <a:buClr>
                <a:schemeClr val="tx2"/>
              </a:buClr>
              <a:defRPr/>
            </a:pPr>
            <a:endParaRPr lang="de-DE" altLang="de-DE" sz="1700" b="1" dirty="0" smtClean="0"/>
          </a:p>
          <a:p>
            <a:pPr lvl="2">
              <a:lnSpc>
                <a:spcPct val="150000"/>
              </a:lnSpc>
              <a:buClr>
                <a:schemeClr val="tx2"/>
              </a:buClr>
              <a:defRPr/>
            </a:pPr>
            <a:r>
              <a:rPr lang="de-DE" altLang="de-DE" sz="1700" b="1" dirty="0" smtClean="0"/>
              <a:t>Nationale Eingriffe in den europäischen Strommarkt und ETS führen </a:t>
            </a:r>
            <a:r>
              <a:rPr lang="de-DE" altLang="de-DE" sz="1700" b="1" dirty="0" err="1" smtClean="0"/>
              <a:t>i.W</a:t>
            </a:r>
            <a:r>
              <a:rPr lang="de-DE" altLang="de-DE" sz="1700" b="1" dirty="0" smtClean="0"/>
              <a:t>.</a:t>
            </a:r>
            <a:br>
              <a:rPr lang="de-DE" altLang="de-DE" sz="1700" b="1" dirty="0" smtClean="0"/>
            </a:br>
            <a:r>
              <a:rPr lang="de-DE" altLang="de-DE" sz="1700" b="1" dirty="0" smtClean="0"/>
              <a:t>zur Verlagerung von Erzeugung u. Emissionen, nicht zur Vermeidung.</a:t>
            </a:r>
          </a:p>
        </p:txBody>
      </p:sp>
      <p:sp>
        <p:nvSpPr>
          <p:cNvPr id="29700" name="Titel 1"/>
          <p:cNvSpPr>
            <a:spLocks noGrp="1"/>
          </p:cNvSpPr>
          <p:nvPr>
            <p:ph type="title"/>
          </p:nvPr>
        </p:nvSpPr>
        <p:spPr>
          <a:xfrm>
            <a:off x="1004062" y="1150690"/>
            <a:ext cx="7494587" cy="501650"/>
          </a:xfrm>
        </p:spPr>
        <p:txBody>
          <a:bodyPr>
            <a:noAutofit/>
          </a:bodyPr>
          <a:lstStyle/>
          <a:p>
            <a:pPr eaLnBrk="1" hangingPunct="1"/>
            <a:r>
              <a:rPr lang="de-DE" altLang="de-DE" sz="2200" dirty="0">
                <a:solidFill>
                  <a:schemeClr val="accent1"/>
                </a:solidFill>
              </a:rPr>
              <a:t>Agenda</a:t>
            </a:r>
            <a:br>
              <a:rPr lang="de-DE" altLang="de-DE" sz="2200" dirty="0">
                <a:solidFill>
                  <a:schemeClr val="accent1"/>
                </a:solidFill>
              </a:rPr>
            </a:br>
            <a:r>
              <a:rPr lang="de-DE" altLang="de-DE" sz="2000" dirty="0" smtClean="0">
                <a:solidFill>
                  <a:schemeClr val="accent1"/>
                </a:solidFill>
              </a:rPr>
              <a:t/>
            </a:r>
            <a:br>
              <a:rPr lang="de-DE" altLang="de-DE" sz="2000" dirty="0" smtClean="0">
                <a:solidFill>
                  <a:schemeClr val="accent1"/>
                </a:solidFill>
              </a:rPr>
            </a:br>
            <a:endParaRPr lang="de-DE" altLang="de-DE" sz="2000" dirty="0" smtClean="0">
              <a:solidFill>
                <a:schemeClr val="accent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20724" y="6503963"/>
            <a:ext cx="8294487" cy="124650"/>
          </a:xfrm>
        </p:spPr>
        <p:txBody>
          <a:bodyPr/>
          <a:lstStyle/>
          <a:p>
            <a:r>
              <a:rPr lang="de-DE" smtClean="0"/>
              <a:t>AKE Frühjahrssitzung | Volkswirtschaftliche Einordnung des Beitrags der Kohle zur Energietransformation | D.Lindenberger | Bad Honnef, 19.04.2018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9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nummernplatzhalt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35913" y="6484938"/>
            <a:ext cx="66833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2400"/>
              </a:lnSpc>
              <a:buFont typeface="Arial" panose="020B0604020202020204" pitchFamily="34" charset="0"/>
              <a:buAutoNum type="arabicPeriod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2000"/>
              </a:lnSpc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buFont typeface="Arial" panose="020B0604020202020204" pitchFamily="34" charset="0"/>
              <a:buAutoNum type="arabicPeriod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fld id="{89F2C65C-1AF9-4CE1-B52C-8B91478822FF}" type="slidenum">
              <a:rPr lang="de-DE" altLang="de-DE" smtClean="0">
                <a:solidFill>
                  <a:schemeClr val="tx2"/>
                </a:solidFill>
              </a:rPr>
              <a:pPr>
                <a:lnSpc>
                  <a:spcPct val="90000"/>
                </a:lnSpc>
                <a:buFontTx/>
                <a:buNone/>
              </a:pPr>
              <a:t>3</a:t>
            </a:fld>
            <a:endParaRPr lang="de-DE" altLang="de-DE" smtClean="0">
              <a:solidFill>
                <a:schemeClr val="tx2"/>
              </a:solidFill>
            </a:endParaRPr>
          </a:p>
        </p:txBody>
      </p:sp>
      <p:sp>
        <p:nvSpPr>
          <p:cNvPr id="31747" name="Titel 1"/>
          <p:cNvSpPr>
            <a:spLocks noGrp="1"/>
          </p:cNvSpPr>
          <p:nvPr>
            <p:ph type="title"/>
          </p:nvPr>
        </p:nvSpPr>
        <p:spPr>
          <a:xfrm>
            <a:off x="746021" y="1157882"/>
            <a:ext cx="8127521" cy="501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dirty="0" smtClean="0">
                <a:solidFill>
                  <a:schemeClr val="accent1"/>
                </a:solidFill>
              </a:rPr>
              <a:t>Ausgewogene Berücksichtigung der energiepolitischen Ziele</a:t>
            </a:r>
            <a:br>
              <a:rPr lang="de-DE" altLang="de-DE" dirty="0" smtClean="0">
                <a:solidFill>
                  <a:schemeClr val="accent1"/>
                </a:solidFill>
              </a:rPr>
            </a:br>
            <a:r>
              <a:rPr lang="de-DE" altLang="de-DE" sz="2000" dirty="0" smtClean="0">
                <a:solidFill>
                  <a:schemeClr val="accent1"/>
                </a:solidFill>
              </a:rPr>
              <a:t/>
            </a:r>
            <a:br>
              <a:rPr lang="de-DE" altLang="de-DE" sz="2000" dirty="0" smtClean="0">
                <a:solidFill>
                  <a:schemeClr val="accent1"/>
                </a:solidFill>
              </a:rPr>
            </a:br>
            <a:endParaRPr lang="de-DE" altLang="de-DE" sz="2000" dirty="0" smtClean="0">
              <a:solidFill>
                <a:schemeClr val="accent1"/>
              </a:solidFill>
            </a:endParaRPr>
          </a:p>
        </p:txBody>
      </p:sp>
      <p:sp>
        <p:nvSpPr>
          <p:cNvPr id="31749" name="Textplatzhalter 1"/>
          <p:cNvSpPr>
            <a:spLocks noGrp="1"/>
          </p:cNvSpPr>
          <p:nvPr>
            <p:ph type="body" sz="quarter" idx="13"/>
          </p:nvPr>
        </p:nvSpPr>
        <p:spPr bwMode="auto">
          <a:xfrm>
            <a:off x="720724" y="1824399"/>
            <a:ext cx="8423276" cy="4616648"/>
          </a:xfrm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Kohle und insbesondere heimische Braunkohle leisten wichtige Beiträge zu Versorgungssicherheit und Wirtschaftlichkeit.</a:t>
            </a:r>
            <a:br>
              <a:rPr lang="de-DE" altLang="de-DE" sz="1600" dirty="0" smtClean="0"/>
            </a:br>
            <a:endParaRPr lang="de-DE" alt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dirty="0"/>
              <a:t>Braunkohle ist kostengünstig und unabhängig von Weltmarkt-Preisvolatilität, was Strompreise dämpft und wovon der Wirtschaftsstandort DE profitiert.</a:t>
            </a:r>
            <a:br>
              <a:rPr lang="de-DE" altLang="de-DE" sz="1600" dirty="0"/>
            </a:br>
            <a:r>
              <a:rPr lang="de-DE" altLang="de-DE" sz="1600" dirty="0" smtClean="0"/>
              <a:t> </a:t>
            </a:r>
            <a:endParaRPr lang="de-DE" alt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Bestehende </a:t>
            </a:r>
            <a:r>
              <a:rPr lang="de-DE" altLang="de-DE" sz="1600" dirty="0"/>
              <a:t>Kohlekraftwerke tragen in den „kritischen“ Jahren nach 2022 </a:t>
            </a:r>
            <a:r>
              <a:rPr lang="de-DE" altLang="de-DE" sz="1600" dirty="0" smtClean="0"/>
              <a:t/>
            </a:r>
            <a:br>
              <a:rPr lang="de-DE" altLang="de-DE" sz="1600" dirty="0" smtClean="0"/>
            </a:br>
            <a:r>
              <a:rPr lang="de-DE" altLang="de-DE" sz="1600" dirty="0" smtClean="0"/>
              <a:t>(Kernenergie-Ausstieg</a:t>
            </a:r>
            <a:r>
              <a:rPr lang="de-DE" altLang="de-DE" sz="1600" dirty="0"/>
              <a:t>, altersbedingtes Ausscheiden konventioneller Kraftwerke, verzögerter Netzausbau, unklare Investitionsbedingungen) zur gesicherten Leistung bei. </a:t>
            </a:r>
            <a:r>
              <a:rPr lang="de-DE" altLang="de-DE" sz="1600" dirty="0" smtClean="0"/>
              <a:t> 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endParaRPr lang="de-DE" alt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Braunkohle ist von hoher regionalwirtschaftlicher Bedeutung </a:t>
            </a:r>
            <a:br>
              <a:rPr lang="de-DE" altLang="de-DE" sz="1600" dirty="0" smtClean="0"/>
            </a:br>
            <a:r>
              <a:rPr lang="de-DE" altLang="de-DE" sz="1600" dirty="0" smtClean="0"/>
              <a:t>(Brandenburg, Nordrhein-Westfalen, Sachsen, Sachsen-Anhalt).</a:t>
            </a:r>
            <a:br>
              <a:rPr lang="de-DE" altLang="de-DE" sz="1600" dirty="0" smtClean="0"/>
            </a:br>
            <a:endParaRPr lang="de-DE" alt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Effektiver Klimaschutz muss die Wirkungen des EU Strommarkts u. ETS berücksichtigen.    </a:t>
            </a:r>
            <a:br>
              <a:rPr lang="de-DE" altLang="de-DE" sz="1600" dirty="0" smtClean="0"/>
            </a:br>
            <a:endParaRPr lang="de-DE" altLang="de-DE" sz="1600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20724" y="6490115"/>
            <a:ext cx="7573270" cy="90042"/>
          </a:xfrm>
        </p:spPr>
        <p:txBody>
          <a:bodyPr/>
          <a:lstStyle/>
          <a:p>
            <a:r>
              <a:rPr lang="de-DE" smtClean="0"/>
              <a:t>AKE Frühjahrssitzung | Volkswirtschaftliche Einordnung des Beitrags der Kohle zur Energietransformation | D.Lindenberger | Bad Honnef, 19.04.2018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04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nummernplatzhalt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35913" y="6484938"/>
            <a:ext cx="668337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400"/>
              </a:lnSpc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2400"/>
              </a:lnSpc>
              <a:buFont typeface="Arial" panose="020B0604020202020204" pitchFamily="34" charset="0"/>
              <a:buAutoNum type="arabicPeriod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2000"/>
              </a:lnSpc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2000"/>
              </a:lnSpc>
              <a:buFont typeface="Arial" panose="020B0604020202020204" pitchFamily="34" charset="0"/>
              <a:buAutoNum type="arabicPeriod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fld id="{89F2C65C-1AF9-4CE1-B52C-8B91478822FF}" type="slidenum">
              <a:rPr lang="de-DE" altLang="de-DE" smtClean="0">
                <a:solidFill>
                  <a:schemeClr val="tx2"/>
                </a:solidFill>
              </a:rPr>
              <a:pPr>
                <a:lnSpc>
                  <a:spcPct val="90000"/>
                </a:lnSpc>
                <a:buFontTx/>
                <a:buNone/>
              </a:pPr>
              <a:t>4</a:t>
            </a:fld>
            <a:endParaRPr lang="de-DE" altLang="de-DE" smtClean="0">
              <a:solidFill>
                <a:schemeClr val="tx2"/>
              </a:solidFill>
            </a:endParaRPr>
          </a:p>
        </p:txBody>
      </p:sp>
      <p:sp>
        <p:nvSpPr>
          <p:cNvPr id="31747" name="Titel 1"/>
          <p:cNvSpPr>
            <a:spLocks noGrp="1"/>
          </p:cNvSpPr>
          <p:nvPr>
            <p:ph type="title"/>
          </p:nvPr>
        </p:nvSpPr>
        <p:spPr>
          <a:xfrm>
            <a:off x="913448" y="1183640"/>
            <a:ext cx="7895701" cy="501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dirty="0" smtClean="0">
                <a:solidFill>
                  <a:schemeClr val="accent1"/>
                </a:solidFill>
              </a:rPr>
              <a:t>Energie und Versorgungssicherheit sind für industriellen Wohlstand von essentieller Bedeutung</a:t>
            </a:r>
            <a:r>
              <a:rPr lang="de-DE" altLang="de-DE" sz="2000" dirty="0" smtClean="0">
                <a:solidFill>
                  <a:schemeClr val="accent1"/>
                </a:solidFill>
              </a:rPr>
              <a:t/>
            </a:r>
            <a:br>
              <a:rPr lang="de-DE" altLang="de-DE" sz="2000" dirty="0" smtClean="0">
                <a:solidFill>
                  <a:schemeClr val="accent1"/>
                </a:solidFill>
              </a:rPr>
            </a:br>
            <a:endParaRPr lang="de-DE" altLang="de-DE" sz="2000" dirty="0" smtClean="0">
              <a:solidFill>
                <a:schemeClr val="accent1"/>
              </a:solidFill>
            </a:endParaRPr>
          </a:p>
        </p:txBody>
      </p:sp>
      <p:sp>
        <p:nvSpPr>
          <p:cNvPr id="31749" name="Textplatzhalter 1"/>
          <p:cNvSpPr>
            <a:spLocks noGrp="1"/>
          </p:cNvSpPr>
          <p:nvPr>
            <p:ph type="body" sz="quarter" idx="13"/>
          </p:nvPr>
        </p:nvSpPr>
        <p:spPr bwMode="auto">
          <a:xfrm>
            <a:off x="900569" y="2326679"/>
            <a:ext cx="8230552" cy="3385542"/>
          </a:xfrm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Energie ist neben </a:t>
            </a:r>
            <a:r>
              <a:rPr lang="de-DE" altLang="de-DE" sz="1600" dirty="0"/>
              <a:t>Kapital und </a:t>
            </a:r>
            <a:r>
              <a:rPr lang="de-DE" altLang="de-DE" sz="1600" dirty="0" smtClean="0"/>
              <a:t>Arbeit essentieller Produktionsfaktor industrieller Volkswirtschaften. </a:t>
            </a:r>
            <a:br>
              <a:rPr lang="de-DE" altLang="de-DE" sz="1600" dirty="0" smtClean="0"/>
            </a:br>
            <a:endParaRPr lang="de-DE" alt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Energie ist für die Wohlstandsproduktion etwa so wichtig wie Kapital und Arbeit zusammen. Die Produktionsmächtigkeit („Output-Elastizität“) der Energie liegt in industriellen Volkswirtschaften vielfach in der Größenordnung von 50%. (*)</a:t>
            </a:r>
            <a:br>
              <a:rPr lang="de-DE" altLang="de-DE" sz="1600" dirty="0" smtClean="0"/>
            </a:br>
            <a:endParaRPr lang="de-DE" alt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Energie- und Versorgungssicherheit werden vielfach unterschätzt.</a:t>
            </a:r>
            <a:br>
              <a:rPr lang="de-DE" altLang="de-DE" sz="1600" dirty="0" smtClean="0"/>
            </a:br>
            <a:r>
              <a:rPr lang="de-DE" altLang="de-DE" sz="1600" dirty="0" smtClean="0"/>
              <a:t/>
            </a:r>
            <a:br>
              <a:rPr lang="de-DE" altLang="de-DE" sz="1600" dirty="0" smtClean="0"/>
            </a:br>
            <a:endParaRPr lang="de-DE" altLang="de-DE" sz="1600" dirty="0"/>
          </a:p>
          <a:p>
            <a:r>
              <a:rPr lang="de-DE" altLang="de-DE" sz="1200" dirty="0"/>
              <a:t>  </a:t>
            </a:r>
            <a:r>
              <a:rPr lang="de-DE" altLang="de-DE" sz="1200" dirty="0" smtClean="0"/>
              <a:t>    (*) Energiewirtschaftliche Tagesfragen 2017, Heft 11, S.45-36; und Heft 9, S.19-22 und dortige Referenzen. </a:t>
            </a:r>
            <a:endParaRPr lang="de-DE" sz="12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20724" y="6490114"/>
            <a:ext cx="7689180" cy="138499"/>
          </a:xfrm>
        </p:spPr>
        <p:txBody>
          <a:bodyPr/>
          <a:lstStyle/>
          <a:p>
            <a:r>
              <a:rPr lang="de-DE" smtClean="0"/>
              <a:t>AKE Frühjahrssitzung | Volkswirtschaftliche Einordnung des Beitrags der Kohle zur Energietransformation | D.Lindenberger | Bad Honnef, 19.04.2018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80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912" y="1023183"/>
            <a:ext cx="8448542" cy="599187"/>
          </a:xfrm>
        </p:spPr>
        <p:txBody>
          <a:bodyPr>
            <a:normAutofit fontScale="90000"/>
          </a:bodyPr>
          <a:lstStyle/>
          <a:p>
            <a:r>
              <a:rPr lang="de-DE" altLang="de-DE" dirty="0" smtClean="0">
                <a:solidFill>
                  <a:schemeClr val="accent1"/>
                </a:solidFill>
              </a:rPr>
              <a:t>Nationale </a:t>
            </a:r>
            <a:r>
              <a:rPr lang="de-DE" altLang="de-DE" dirty="0">
                <a:solidFill>
                  <a:schemeClr val="accent1"/>
                </a:solidFill>
              </a:rPr>
              <a:t>Eingriffe in den </a:t>
            </a:r>
            <a:r>
              <a:rPr lang="de-DE" altLang="de-DE" dirty="0" smtClean="0">
                <a:solidFill>
                  <a:schemeClr val="accent1"/>
                </a:solidFill>
              </a:rPr>
              <a:t>europäischen Strommarkt u. EU-ETS führen lediglich zur </a:t>
            </a:r>
            <a:r>
              <a:rPr lang="de-DE" altLang="de-DE" i="1" dirty="0" smtClean="0">
                <a:solidFill>
                  <a:schemeClr val="accent1"/>
                </a:solidFill>
              </a:rPr>
              <a:t>Verlagerung </a:t>
            </a:r>
            <a:r>
              <a:rPr lang="de-DE" altLang="de-DE" dirty="0" smtClean="0">
                <a:solidFill>
                  <a:schemeClr val="accent1"/>
                </a:solidFill>
              </a:rPr>
              <a:t>von Erzeugung u. Emissionen</a:t>
            </a:r>
            <a:endParaRPr lang="de-DE" sz="2000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199585" y="6381379"/>
            <a:ext cx="667555" cy="153888"/>
          </a:xfrm>
        </p:spPr>
        <p:txBody>
          <a:bodyPr/>
          <a:lstStyle/>
          <a:p>
            <a:fld id="{9F49CA7C-03FA-4EF0-B142-CB7E722EA5AE}" type="slidenum">
              <a:rPr lang="de-DE" smtClean="0"/>
              <a:t>5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983614" y="1818958"/>
            <a:ext cx="8046086" cy="4308872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    Vergleich zweier Szenarien des DE und EU Strommarkts bis 2030 (*)</a:t>
            </a:r>
          </a:p>
          <a:p>
            <a:endParaRPr lang="de-DE" dirty="0" smtClean="0"/>
          </a:p>
          <a:p>
            <a:pPr marL="573750" lvl="2" indent="-285750"/>
            <a:r>
              <a:rPr lang="de-DE" b="1" dirty="0" smtClean="0"/>
              <a:t>Referenzszenario </a:t>
            </a:r>
            <a:r>
              <a:rPr lang="de-DE" dirty="0" smtClean="0"/>
              <a:t>orientiert an Energiereferenzprognose für </a:t>
            </a:r>
            <a:r>
              <a:rPr lang="de-DE" dirty="0" err="1" smtClean="0"/>
              <a:t>BMWi</a:t>
            </a:r>
            <a:r>
              <a:rPr lang="de-DE" dirty="0" smtClean="0"/>
              <a:t> 2014</a:t>
            </a:r>
            <a:br>
              <a:rPr lang="de-DE" dirty="0" smtClean="0"/>
            </a:br>
            <a:endParaRPr lang="de-DE" dirty="0" smtClean="0"/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Szenario mit zusätzlicher CO</a:t>
            </a:r>
            <a:r>
              <a:rPr lang="de-DE" b="1" baseline="-25000" dirty="0" smtClean="0"/>
              <a:t>2</a:t>
            </a:r>
            <a:r>
              <a:rPr lang="de-DE" b="1" dirty="0" smtClean="0"/>
              <a:t>-Reduktion in DE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 (22 Mio. t CO</a:t>
            </a:r>
            <a:r>
              <a:rPr lang="de-DE" baseline="-25000" dirty="0" smtClean="0"/>
              <a:t>2</a:t>
            </a:r>
            <a:r>
              <a:rPr lang="de-DE" dirty="0" smtClean="0"/>
              <a:t> zusätzlich </a:t>
            </a:r>
            <a:r>
              <a:rPr lang="de-DE" dirty="0" err="1" smtClean="0"/>
              <a:t>ggü</a:t>
            </a:r>
            <a:r>
              <a:rPr lang="de-DE" dirty="0" smtClean="0"/>
              <a:t>. </a:t>
            </a:r>
            <a:r>
              <a:rPr lang="de-DE" dirty="0"/>
              <a:t>Projektionsbericht in </a:t>
            </a:r>
            <a:r>
              <a:rPr lang="de-DE" dirty="0" smtClean="0"/>
              <a:t>2020)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Durch Differenzbildung zwischen den Szenarien werden die Effekte 	der nationalen Politik identifiziert.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  </a:t>
            </a:r>
            <a:br>
              <a:rPr lang="de-DE" dirty="0" smtClean="0"/>
            </a:br>
            <a:r>
              <a:rPr lang="de-DE" dirty="0" smtClean="0"/>
              <a:t>    (*) </a:t>
            </a:r>
            <a:r>
              <a:rPr lang="de-DE" altLang="de-DE" sz="1200" dirty="0" smtClean="0"/>
              <a:t>EWI Studie (2015), Auswirkungen </a:t>
            </a:r>
            <a:r>
              <a:rPr lang="de-DE" altLang="de-DE" sz="1200" dirty="0"/>
              <a:t>deutscher CO</a:t>
            </a:r>
            <a:r>
              <a:rPr lang="de-DE" altLang="de-DE" sz="1200" baseline="-25000" dirty="0"/>
              <a:t>2</a:t>
            </a:r>
            <a:r>
              <a:rPr lang="de-DE" altLang="de-DE" sz="1200" dirty="0"/>
              <a:t>-Vermeidungsziele im europäischen </a:t>
            </a:r>
            <a:r>
              <a:rPr lang="de-DE" altLang="de-DE" sz="1200" dirty="0" smtClean="0"/>
              <a:t>Strommarkt </a:t>
            </a:r>
            <a:br>
              <a:rPr lang="de-DE" altLang="de-DE" sz="1200" dirty="0" smtClean="0"/>
            </a:br>
            <a:r>
              <a:rPr lang="de-DE" altLang="de-DE" sz="1200" dirty="0" smtClean="0"/>
              <a:t>                      http</a:t>
            </a:r>
            <a:r>
              <a:rPr lang="de-DE" altLang="de-DE" sz="1200" dirty="0"/>
              <a:t>://www.ewi.research-scenarios.de/de/publikationen/ </a:t>
            </a:r>
            <a:endParaRPr lang="de-DE" sz="120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83614" y="6381380"/>
            <a:ext cx="7722504" cy="144364"/>
          </a:xfrm>
        </p:spPr>
        <p:txBody>
          <a:bodyPr/>
          <a:lstStyle/>
          <a:p>
            <a:r>
              <a:rPr lang="de-DE" smtClean="0"/>
              <a:t>AKE Frühjahrssitzung | Volkswirtschaftliche Einordnung des Beitrags der Kohle zur Energietransformation | D.Lindenberger | Bad Honnef, 19.04.2018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8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759" y="531718"/>
            <a:ext cx="7883524" cy="785701"/>
          </a:xfrm>
        </p:spPr>
        <p:txBody>
          <a:bodyPr>
            <a:noAutofit/>
          </a:bodyPr>
          <a:lstStyle/>
          <a:p>
            <a:r>
              <a:rPr lang="de-DE" dirty="0" smtClean="0"/>
              <a:t>Verminderte Stromerzeugung in Deutschland</a:t>
            </a:r>
            <a:br>
              <a:rPr lang="de-DE" dirty="0" smtClean="0"/>
            </a:br>
            <a:r>
              <a:rPr lang="de-DE" dirty="0" smtClean="0"/>
              <a:t>wird durch erhöhtes Importsaldo kompensiert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CA7C-03FA-4EF0-B142-CB7E722EA5AE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/>
          </p:nvPr>
        </p:nvGraphicFramePr>
        <p:xfrm>
          <a:off x="900113" y="1773238"/>
          <a:ext cx="7885112" cy="478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4" y="6490114"/>
            <a:ext cx="7623175" cy="138499"/>
          </a:xfrm>
        </p:spPr>
        <p:txBody>
          <a:bodyPr/>
          <a:lstStyle/>
          <a:p>
            <a:r>
              <a:rPr lang="de-DE" smtClean="0"/>
              <a:t>AKE Frühjahrssitzung | Volkswirtschaftliche Einordnung des Beitrags der Kohle zur Energietransformation | D.Lindenberger | Bad Honnef, 19.04.2018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49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9328" y="563039"/>
            <a:ext cx="8589012" cy="785701"/>
          </a:xfrm>
        </p:spPr>
        <p:txBody>
          <a:bodyPr>
            <a:noAutofit/>
          </a:bodyPr>
          <a:lstStyle/>
          <a:p>
            <a:r>
              <a:rPr lang="de-DE" dirty="0" smtClean="0"/>
              <a:t>Im benachbarten Ausland wird</a:t>
            </a:r>
            <a:r>
              <a:rPr lang="de-DE" dirty="0"/>
              <a:t> </a:t>
            </a:r>
            <a:r>
              <a:rPr lang="de-DE" dirty="0" smtClean="0"/>
              <a:t>umgekehrt</a:t>
            </a:r>
            <a:br>
              <a:rPr lang="de-DE" dirty="0" smtClean="0"/>
            </a:br>
            <a:r>
              <a:rPr lang="de-DE" dirty="0" smtClean="0"/>
              <a:t>mehr Strom erzeugt (zulasten der ausl. Importsaldi)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CA7C-03FA-4EF0-B142-CB7E722EA5AE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816867"/>
              </p:ext>
            </p:extLst>
          </p:nvPr>
        </p:nvGraphicFramePr>
        <p:xfrm>
          <a:off x="900113" y="1637569"/>
          <a:ext cx="7885112" cy="5027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4" y="6490114"/>
            <a:ext cx="7650543" cy="138499"/>
          </a:xfrm>
        </p:spPr>
        <p:txBody>
          <a:bodyPr/>
          <a:lstStyle/>
          <a:p>
            <a:r>
              <a:rPr lang="de-DE" smtClean="0"/>
              <a:t>AKE Frühjahrssitzung | Volkswirtschaftliche Einordnung des Beitrags der Kohle zur Energietransformation | D.Lindenberger | Bad Honnef, 19.04.2018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04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9066" y="565401"/>
            <a:ext cx="7883524" cy="785701"/>
          </a:xfrm>
        </p:spPr>
        <p:txBody>
          <a:bodyPr>
            <a:noAutofit/>
          </a:bodyPr>
          <a:lstStyle/>
          <a:p>
            <a:r>
              <a:rPr lang="de-DE" dirty="0" smtClean="0"/>
              <a:t>Effekte der nationalen CO</a:t>
            </a:r>
            <a:r>
              <a:rPr lang="de-DE" baseline="-25000" dirty="0" smtClean="0"/>
              <a:t>2</a:t>
            </a:r>
            <a:r>
              <a:rPr lang="de-DE" dirty="0" smtClean="0"/>
              <a:t>-Vermeidung im </a:t>
            </a:r>
            <a:br>
              <a:rPr lang="de-DE" dirty="0" smtClean="0"/>
            </a:br>
            <a:r>
              <a:rPr lang="de-DE" dirty="0" smtClean="0"/>
              <a:t>EU Strommarkt und EU-ETS</a:t>
            </a:r>
            <a:br>
              <a:rPr lang="de-DE" dirty="0" smtClean="0"/>
            </a:br>
            <a:r>
              <a:rPr lang="de-DE" sz="1800" dirty="0" smtClean="0">
                <a:solidFill>
                  <a:schemeClr val="tx1"/>
                </a:solidFill>
              </a:rPr>
              <a:t>Differenzen der Bruttostromerzeugung (2030)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108145" y="6267079"/>
            <a:ext cx="667555" cy="153888"/>
          </a:xfrm>
        </p:spPr>
        <p:txBody>
          <a:bodyPr/>
          <a:lstStyle/>
          <a:p>
            <a:fld id="{9F49CA7C-03FA-4EF0-B142-CB7E722EA5AE}" type="slidenum">
              <a:rPr lang="de-DE" smtClean="0"/>
              <a:t>8</a:t>
            </a:fld>
            <a:endParaRPr lang="de-DE"/>
          </a:p>
        </p:txBody>
      </p:sp>
      <p:pic>
        <p:nvPicPr>
          <p:cNvPr id="93" name="Grafik 92"/>
          <p:cNvPicPr>
            <a:picLocks noChangeAspect="1"/>
          </p:cNvPicPr>
          <p:nvPr/>
        </p:nvPicPr>
        <p:blipFill rotWithShape="1">
          <a:blip r:embed="rId3"/>
          <a:srcRect l="13727" t="76913" r="41603"/>
          <a:stretch/>
        </p:blipFill>
        <p:spPr>
          <a:xfrm>
            <a:off x="611730" y="2242747"/>
            <a:ext cx="3490820" cy="1330451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1909980" y="1925481"/>
            <a:ext cx="6734273" cy="4502024"/>
            <a:chOff x="3704398" y="3144342"/>
            <a:chExt cx="3475717" cy="2568582"/>
          </a:xfrm>
        </p:grpSpPr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5507507" y="3528511"/>
              <a:ext cx="93741" cy="88202"/>
            </a:xfrm>
            <a:custGeom>
              <a:avLst/>
              <a:gdLst>
                <a:gd name="T0" fmla="*/ 0 w 67"/>
                <a:gd name="T1" fmla="*/ 2147483647 h 64"/>
                <a:gd name="T2" fmla="*/ 2147483647 w 67"/>
                <a:gd name="T3" fmla="*/ 2147483647 h 64"/>
                <a:gd name="T4" fmla="*/ 2147483647 w 67"/>
                <a:gd name="T5" fmla="*/ 2147483647 h 64"/>
                <a:gd name="T6" fmla="*/ 2147483647 w 67"/>
                <a:gd name="T7" fmla="*/ 2147483647 h 64"/>
                <a:gd name="T8" fmla="*/ 2147483647 w 67"/>
                <a:gd name="T9" fmla="*/ 0 h 64"/>
                <a:gd name="T10" fmla="*/ 0 w 67"/>
                <a:gd name="T11" fmla="*/ 2147483647 h 64"/>
                <a:gd name="T12" fmla="*/ 0 w 67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4"/>
                <a:gd name="T23" fmla="*/ 67 w 6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BF27">
                <a:lumMod val="20000"/>
                <a:lumOff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defTabSz="685800" eaLnBrk="0" hangingPunct="0">
                <a:lnSpc>
                  <a:spcPct val="100000"/>
                </a:lnSpc>
                <a:defRPr/>
              </a:pPr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5507507" y="3528511"/>
              <a:ext cx="93741" cy="88202"/>
            </a:xfrm>
            <a:custGeom>
              <a:avLst/>
              <a:gdLst>
                <a:gd name="T0" fmla="*/ 0 w 67"/>
                <a:gd name="T1" fmla="*/ 2147483647 h 64"/>
                <a:gd name="T2" fmla="*/ 2147483647 w 67"/>
                <a:gd name="T3" fmla="*/ 2147483647 h 64"/>
                <a:gd name="T4" fmla="*/ 2147483647 w 67"/>
                <a:gd name="T5" fmla="*/ 2147483647 h 64"/>
                <a:gd name="T6" fmla="*/ 2147483647 w 67"/>
                <a:gd name="T7" fmla="*/ 2147483647 h 64"/>
                <a:gd name="T8" fmla="*/ 2147483647 w 67"/>
                <a:gd name="T9" fmla="*/ 0 h 64"/>
                <a:gd name="T10" fmla="*/ 0 w 67"/>
                <a:gd name="T11" fmla="*/ 2147483647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rgbClr val="FFBF27">
                <a:lumMod val="20000"/>
                <a:lumOff val="80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defTabSz="685800" eaLnBrk="0" hangingPunct="0">
                <a:lnSpc>
                  <a:spcPct val="100000"/>
                </a:lnSpc>
                <a:defRPr/>
              </a:pPr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5507507" y="3528511"/>
              <a:ext cx="93741" cy="88202"/>
            </a:xfrm>
            <a:custGeom>
              <a:avLst/>
              <a:gdLst>
                <a:gd name="T0" fmla="*/ 0 w 67"/>
                <a:gd name="T1" fmla="*/ 2147483647 h 64"/>
                <a:gd name="T2" fmla="*/ 2147483647 w 67"/>
                <a:gd name="T3" fmla="*/ 2147483647 h 64"/>
                <a:gd name="T4" fmla="*/ 2147483647 w 67"/>
                <a:gd name="T5" fmla="*/ 2147483647 h 64"/>
                <a:gd name="T6" fmla="*/ 2147483647 w 67"/>
                <a:gd name="T7" fmla="*/ 2147483647 h 64"/>
                <a:gd name="T8" fmla="*/ 2147483647 w 67"/>
                <a:gd name="T9" fmla="*/ 0 h 64"/>
                <a:gd name="T10" fmla="*/ 0 w 67"/>
                <a:gd name="T11" fmla="*/ 2147483647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rgbClr val="FFD97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eaLnBrk="0" hangingPunct="0"/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5634331" y="3440309"/>
              <a:ext cx="152555" cy="242087"/>
            </a:xfrm>
            <a:custGeom>
              <a:avLst/>
              <a:gdLst>
                <a:gd name="T0" fmla="*/ 0 w 109"/>
                <a:gd name="T1" fmla="*/ 2147483647 h 176"/>
                <a:gd name="T2" fmla="*/ 2147483647 w 109"/>
                <a:gd name="T3" fmla="*/ 2147483647 h 176"/>
                <a:gd name="T4" fmla="*/ 2147483647 w 109"/>
                <a:gd name="T5" fmla="*/ 2147483647 h 176"/>
                <a:gd name="T6" fmla="*/ 2147483647 w 109"/>
                <a:gd name="T7" fmla="*/ 2147483647 h 176"/>
                <a:gd name="T8" fmla="*/ 2147483647 w 109"/>
                <a:gd name="T9" fmla="*/ 2147483647 h 176"/>
                <a:gd name="T10" fmla="*/ 2147483647 w 109"/>
                <a:gd name="T11" fmla="*/ 2147483647 h 176"/>
                <a:gd name="T12" fmla="*/ 2147483647 w 109"/>
                <a:gd name="T13" fmla="*/ 2147483647 h 176"/>
                <a:gd name="T14" fmla="*/ 2147483647 w 109"/>
                <a:gd name="T15" fmla="*/ 2147483647 h 176"/>
                <a:gd name="T16" fmla="*/ 2147483647 w 109"/>
                <a:gd name="T17" fmla="*/ 0 h 176"/>
                <a:gd name="T18" fmla="*/ 2147483647 w 109"/>
                <a:gd name="T19" fmla="*/ 2147483647 h 176"/>
                <a:gd name="T20" fmla="*/ 2147483647 w 109"/>
                <a:gd name="T21" fmla="*/ 2147483647 h 176"/>
                <a:gd name="T22" fmla="*/ 2147483647 w 109"/>
                <a:gd name="T23" fmla="*/ 2147483647 h 176"/>
                <a:gd name="T24" fmla="*/ 2147483647 w 109"/>
                <a:gd name="T25" fmla="*/ 2147483647 h 176"/>
                <a:gd name="T26" fmla="*/ 0 w 109"/>
                <a:gd name="T27" fmla="*/ 2147483647 h 176"/>
                <a:gd name="T28" fmla="*/ 2147483647 w 109"/>
                <a:gd name="T29" fmla="*/ 2147483647 h 176"/>
                <a:gd name="T30" fmla="*/ 2147483647 w 109"/>
                <a:gd name="T31" fmla="*/ 2147483647 h 176"/>
                <a:gd name="T32" fmla="*/ 2147483647 w 109"/>
                <a:gd name="T33" fmla="*/ 2147483647 h 176"/>
                <a:gd name="T34" fmla="*/ 2147483647 w 109"/>
                <a:gd name="T35" fmla="*/ 2147483647 h 176"/>
                <a:gd name="T36" fmla="*/ 2147483647 w 109"/>
                <a:gd name="T37" fmla="*/ 2147483647 h 176"/>
                <a:gd name="T38" fmla="*/ 0 w 109"/>
                <a:gd name="T39" fmla="*/ 2147483647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BF27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defTabSz="685800" eaLnBrk="0" hangingPunct="0">
                <a:lnSpc>
                  <a:spcPct val="100000"/>
                </a:lnSpc>
                <a:defRPr/>
              </a:pPr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39" name="DK_E"/>
            <p:cNvSpPr>
              <a:spLocks/>
            </p:cNvSpPr>
            <p:nvPr/>
          </p:nvSpPr>
          <p:spPr bwMode="auto">
            <a:xfrm>
              <a:off x="5634331" y="3440309"/>
              <a:ext cx="152555" cy="242087"/>
            </a:xfrm>
            <a:custGeom>
              <a:avLst/>
              <a:gdLst>
                <a:gd name="T0" fmla="*/ 0 w 109"/>
                <a:gd name="T1" fmla="*/ 2147483647 h 176"/>
                <a:gd name="T2" fmla="*/ 2147483647 w 109"/>
                <a:gd name="T3" fmla="*/ 2147483647 h 176"/>
                <a:gd name="T4" fmla="*/ 2147483647 w 109"/>
                <a:gd name="T5" fmla="*/ 2147483647 h 176"/>
                <a:gd name="T6" fmla="*/ 2147483647 w 109"/>
                <a:gd name="T7" fmla="*/ 2147483647 h 176"/>
                <a:gd name="T8" fmla="*/ 2147483647 w 109"/>
                <a:gd name="T9" fmla="*/ 2147483647 h 176"/>
                <a:gd name="T10" fmla="*/ 2147483647 w 109"/>
                <a:gd name="T11" fmla="*/ 2147483647 h 176"/>
                <a:gd name="T12" fmla="*/ 2147483647 w 109"/>
                <a:gd name="T13" fmla="*/ 2147483647 h 176"/>
                <a:gd name="T14" fmla="*/ 2147483647 w 109"/>
                <a:gd name="T15" fmla="*/ 2147483647 h 176"/>
                <a:gd name="T16" fmla="*/ 2147483647 w 109"/>
                <a:gd name="T17" fmla="*/ 0 h 176"/>
                <a:gd name="T18" fmla="*/ 2147483647 w 109"/>
                <a:gd name="T19" fmla="*/ 2147483647 h 176"/>
                <a:gd name="T20" fmla="*/ 2147483647 w 109"/>
                <a:gd name="T21" fmla="*/ 2147483647 h 176"/>
                <a:gd name="T22" fmla="*/ 2147483647 w 109"/>
                <a:gd name="T23" fmla="*/ 2147483647 h 176"/>
                <a:gd name="T24" fmla="*/ 2147483647 w 109"/>
                <a:gd name="T25" fmla="*/ 2147483647 h 176"/>
                <a:gd name="T26" fmla="*/ 0 w 109"/>
                <a:gd name="T27" fmla="*/ 2147483647 h 176"/>
                <a:gd name="T28" fmla="*/ 2147483647 w 109"/>
                <a:gd name="T29" fmla="*/ 2147483647 h 176"/>
                <a:gd name="T30" fmla="*/ 2147483647 w 109"/>
                <a:gd name="T31" fmla="*/ 2147483647 h 176"/>
                <a:gd name="T32" fmla="*/ 2147483647 w 109"/>
                <a:gd name="T33" fmla="*/ 2147483647 h 176"/>
                <a:gd name="T34" fmla="*/ 2147483647 w 109"/>
                <a:gd name="T35" fmla="*/ 2147483647 h 176"/>
                <a:gd name="T36" fmla="*/ 2147483647 w 109"/>
                <a:gd name="T37" fmla="*/ 2147483647 h 176"/>
                <a:gd name="T38" fmla="*/ 0 w 109"/>
                <a:gd name="T39" fmla="*/ 2147483647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D97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eaLnBrk="0" hangingPunct="0"/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3704398" y="4228499"/>
              <a:ext cx="1602763" cy="1484425"/>
            </a:xfrm>
            <a:custGeom>
              <a:avLst/>
              <a:gdLst>
                <a:gd name="T0" fmla="*/ 2147483647 w 1146"/>
                <a:gd name="T1" fmla="*/ 2147483647 h 1088"/>
                <a:gd name="T2" fmla="*/ 2147483647 w 1146"/>
                <a:gd name="T3" fmla="*/ 2147483647 h 1088"/>
                <a:gd name="T4" fmla="*/ 2147483647 w 1146"/>
                <a:gd name="T5" fmla="*/ 2147483647 h 1088"/>
                <a:gd name="T6" fmla="*/ 2147483647 w 1146"/>
                <a:gd name="T7" fmla="*/ 2147483647 h 1088"/>
                <a:gd name="T8" fmla="*/ 2147483647 w 1146"/>
                <a:gd name="T9" fmla="*/ 2147483647 h 1088"/>
                <a:gd name="T10" fmla="*/ 2147483647 w 1146"/>
                <a:gd name="T11" fmla="*/ 2147483647 h 1088"/>
                <a:gd name="T12" fmla="*/ 2147483647 w 1146"/>
                <a:gd name="T13" fmla="*/ 2147483647 h 1088"/>
                <a:gd name="T14" fmla="*/ 2147483647 w 1146"/>
                <a:gd name="T15" fmla="*/ 2147483647 h 1088"/>
                <a:gd name="T16" fmla="*/ 2147483647 w 1146"/>
                <a:gd name="T17" fmla="*/ 2147483647 h 1088"/>
                <a:gd name="T18" fmla="*/ 2147483647 w 1146"/>
                <a:gd name="T19" fmla="*/ 2147483647 h 1088"/>
                <a:gd name="T20" fmla="*/ 2147483647 w 1146"/>
                <a:gd name="T21" fmla="*/ 2147483647 h 1088"/>
                <a:gd name="T22" fmla="*/ 2147483647 w 1146"/>
                <a:gd name="T23" fmla="*/ 2147483647 h 1088"/>
                <a:gd name="T24" fmla="*/ 2147483647 w 1146"/>
                <a:gd name="T25" fmla="*/ 2147483647 h 1088"/>
                <a:gd name="T26" fmla="*/ 2147483647 w 1146"/>
                <a:gd name="T27" fmla="*/ 0 h 1088"/>
                <a:gd name="T28" fmla="*/ 2147483647 w 1146"/>
                <a:gd name="T29" fmla="*/ 2147483647 h 1088"/>
                <a:gd name="T30" fmla="*/ 2147483647 w 1146"/>
                <a:gd name="T31" fmla="*/ 2147483647 h 1088"/>
                <a:gd name="T32" fmla="*/ 2147483647 w 1146"/>
                <a:gd name="T33" fmla="*/ 2147483647 h 1088"/>
                <a:gd name="T34" fmla="*/ 2147483647 w 1146"/>
                <a:gd name="T35" fmla="*/ 2147483647 h 1088"/>
                <a:gd name="T36" fmla="*/ 2147483647 w 1146"/>
                <a:gd name="T37" fmla="*/ 2147483647 h 1088"/>
                <a:gd name="T38" fmla="*/ 2147483647 w 1146"/>
                <a:gd name="T39" fmla="*/ 2147483647 h 1088"/>
                <a:gd name="T40" fmla="*/ 2147483647 w 1146"/>
                <a:gd name="T41" fmla="*/ 2147483647 h 1088"/>
                <a:gd name="T42" fmla="*/ 2147483647 w 1146"/>
                <a:gd name="T43" fmla="*/ 2147483647 h 1088"/>
                <a:gd name="T44" fmla="*/ 2147483647 w 1146"/>
                <a:gd name="T45" fmla="*/ 2147483647 h 1088"/>
                <a:gd name="T46" fmla="*/ 2147483647 w 1146"/>
                <a:gd name="T47" fmla="*/ 2147483647 h 1088"/>
                <a:gd name="T48" fmla="*/ 2147483647 w 1146"/>
                <a:gd name="T49" fmla="*/ 2147483647 h 1088"/>
                <a:gd name="T50" fmla="*/ 2147483647 w 1146"/>
                <a:gd name="T51" fmla="*/ 2147483647 h 1088"/>
                <a:gd name="T52" fmla="*/ 2147483647 w 1146"/>
                <a:gd name="T53" fmla="*/ 2147483647 h 1088"/>
                <a:gd name="T54" fmla="*/ 2147483647 w 1146"/>
                <a:gd name="T55" fmla="*/ 2147483647 h 1088"/>
                <a:gd name="T56" fmla="*/ 2147483647 w 1146"/>
                <a:gd name="T57" fmla="*/ 2147483647 h 1088"/>
                <a:gd name="T58" fmla="*/ 2147483647 w 1146"/>
                <a:gd name="T59" fmla="*/ 2147483647 h 1088"/>
                <a:gd name="T60" fmla="*/ 2147483647 w 1146"/>
                <a:gd name="T61" fmla="*/ 2147483647 h 1088"/>
                <a:gd name="T62" fmla="*/ 2147483647 w 1146"/>
                <a:gd name="T63" fmla="*/ 2147483647 h 1088"/>
                <a:gd name="T64" fmla="*/ 2147483647 w 1146"/>
                <a:gd name="T65" fmla="*/ 2147483647 h 1088"/>
                <a:gd name="T66" fmla="*/ 2147483647 w 1146"/>
                <a:gd name="T67" fmla="*/ 2147483647 h 1088"/>
                <a:gd name="T68" fmla="*/ 2147483647 w 1146"/>
                <a:gd name="T69" fmla="*/ 2147483647 h 1088"/>
                <a:gd name="T70" fmla="*/ 2147483647 w 1146"/>
                <a:gd name="T71" fmla="*/ 2147483647 h 1088"/>
                <a:gd name="T72" fmla="*/ 2147483647 w 1146"/>
                <a:gd name="T73" fmla="*/ 2147483647 h 1088"/>
                <a:gd name="T74" fmla="*/ 2147483647 w 1146"/>
                <a:gd name="T75" fmla="*/ 2147483647 h 1088"/>
                <a:gd name="T76" fmla="*/ 2147483647 w 1146"/>
                <a:gd name="T77" fmla="*/ 2147483647 h 1088"/>
                <a:gd name="T78" fmla="*/ 2147483647 w 1146"/>
                <a:gd name="T79" fmla="*/ 2147483647 h 1088"/>
                <a:gd name="T80" fmla="*/ 2147483647 w 1146"/>
                <a:gd name="T81" fmla="*/ 2147483647 h 1088"/>
                <a:gd name="T82" fmla="*/ 2147483647 w 1146"/>
                <a:gd name="T83" fmla="*/ 2147483647 h 1088"/>
                <a:gd name="T84" fmla="*/ 2147483647 w 1146"/>
                <a:gd name="T85" fmla="*/ 2147483647 h 1088"/>
                <a:gd name="T86" fmla="*/ 2147483647 w 1146"/>
                <a:gd name="T87" fmla="*/ 2147483647 h 1088"/>
                <a:gd name="T88" fmla="*/ 2147483647 w 1146"/>
                <a:gd name="T89" fmla="*/ 2147483647 h 1088"/>
                <a:gd name="T90" fmla="*/ 2147483647 w 1146"/>
                <a:gd name="T91" fmla="*/ 2147483647 h 1088"/>
                <a:gd name="T92" fmla="*/ 2147483647 w 1146"/>
                <a:gd name="T93" fmla="*/ 2147483647 h 1088"/>
                <a:gd name="T94" fmla="*/ 2147483647 w 1146"/>
                <a:gd name="T95" fmla="*/ 2147483647 h 1088"/>
                <a:gd name="T96" fmla="*/ 2147483647 w 1146"/>
                <a:gd name="T97" fmla="*/ 2147483647 h 1088"/>
                <a:gd name="T98" fmla="*/ 2147483647 w 1146"/>
                <a:gd name="T99" fmla="*/ 2147483647 h 1088"/>
                <a:gd name="T100" fmla="*/ 2147483647 w 1146"/>
                <a:gd name="T101" fmla="*/ 2147483647 h 1088"/>
                <a:gd name="T102" fmla="*/ 2147483647 w 1146"/>
                <a:gd name="T103" fmla="*/ 2147483647 h 1088"/>
                <a:gd name="T104" fmla="*/ 2147483647 w 1146"/>
                <a:gd name="T105" fmla="*/ 2147483647 h 1088"/>
                <a:gd name="T106" fmla="*/ 2147483647 w 1146"/>
                <a:gd name="T107" fmla="*/ 2147483647 h 1088"/>
                <a:gd name="T108" fmla="*/ 2147483647 w 1146"/>
                <a:gd name="T109" fmla="*/ 2147483647 h 1088"/>
                <a:gd name="T110" fmla="*/ 2147483647 w 1146"/>
                <a:gd name="T111" fmla="*/ 2147483647 h 1088"/>
                <a:gd name="T112" fmla="*/ 2147483647 w 1146"/>
                <a:gd name="T113" fmla="*/ 2147483647 h 1088"/>
                <a:gd name="T114" fmla="*/ 2147483647 w 1146"/>
                <a:gd name="T115" fmla="*/ 2147483647 h 1088"/>
                <a:gd name="T116" fmla="*/ 2147483647 w 1146"/>
                <a:gd name="T117" fmla="*/ 2147483647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defTabSz="685800" eaLnBrk="0" hangingPunct="0">
                <a:lnSpc>
                  <a:spcPct val="100000"/>
                </a:lnSpc>
                <a:defRPr/>
              </a:pPr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44" name="FR"/>
            <p:cNvSpPr>
              <a:spLocks/>
            </p:cNvSpPr>
            <p:nvPr/>
          </p:nvSpPr>
          <p:spPr bwMode="auto">
            <a:xfrm>
              <a:off x="3704398" y="4228499"/>
              <a:ext cx="1602763" cy="1484425"/>
            </a:xfrm>
            <a:custGeom>
              <a:avLst/>
              <a:gdLst>
                <a:gd name="T0" fmla="*/ 2147483647 w 1146"/>
                <a:gd name="T1" fmla="*/ 2147483647 h 1088"/>
                <a:gd name="T2" fmla="*/ 2147483647 w 1146"/>
                <a:gd name="T3" fmla="*/ 2147483647 h 1088"/>
                <a:gd name="T4" fmla="*/ 2147483647 w 1146"/>
                <a:gd name="T5" fmla="*/ 2147483647 h 1088"/>
                <a:gd name="T6" fmla="*/ 2147483647 w 1146"/>
                <a:gd name="T7" fmla="*/ 2147483647 h 1088"/>
                <a:gd name="T8" fmla="*/ 2147483647 w 1146"/>
                <a:gd name="T9" fmla="*/ 2147483647 h 1088"/>
                <a:gd name="T10" fmla="*/ 2147483647 w 1146"/>
                <a:gd name="T11" fmla="*/ 2147483647 h 1088"/>
                <a:gd name="T12" fmla="*/ 2147483647 w 1146"/>
                <a:gd name="T13" fmla="*/ 2147483647 h 1088"/>
                <a:gd name="T14" fmla="*/ 2147483647 w 1146"/>
                <a:gd name="T15" fmla="*/ 2147483647 h 1088"/>
                <a:gd name="T16" fmla="*/ 2147483647 w 1146"/>
                <a:gd name="T17" fmla="*/ 2147483647 h 1088"/>
                <a:gd name="T18" fmla="*/ 2147483647 w 1146"/>
                <a:gd name="T19" fmla="*/ 2147483647 h 1088"/>
                <a:gd name="T20" fmla="*/ 2147483647 w 1146"/>
                <a:gd name="T21" fmla="*/ 2147483647 h 1088"/>
                <a:gd name="T22" fmla="*/ 2147483647 w 1146"/>
                <a:gd name="T23" fmla="*/ 2147483647 h 1088"/>
                <a:gd name="T24" fmla="*/ 2147483647 w 1146"/>
                <a:gd name="T25" fmla="*/ 2147483647 h 1088"/>
                <a:gd name="T26" fmla="*/ 2147483647 w 1146"/>
                <a:gd name="T27" fmla="*/ 0 h 1088"/>
                <a:gd name="T28" fmla="*/ 2147483647 w 1146"/>
                <a:gd name="T29" fmla="*/ 2147483647 h 1088"/>
                <a:gd name="T30" fmla="*/ 2147483647 w 1146"/>
                <a:gd name="T31" fmla="*/ 2147483647 h 1088"/>
                <a:gd name="T32" fmla="*/ 2147483647 w 1146"/>
                <a:gd name="T33" fmla="*/ 2147483647 h 1088"/>
                <a:gd name="T34" fmla="*/ 2147483647 w 1146"/>
                <a:gd name="T35" fmla="*/ 2147483647 h 1088"/>
                <a:gd name="T36" fmla="*/ 2147483647 w 1146"/>
                <a:gd name="T37" fmla="*/ 2147483647 h 1088"/>
                <a:gd name="T38" fmla="*/ 2147483647 w 1146"/>
                <a:gd name="T39" fmla="*/ 2147483647 h 1088"/>
                <a:gd name="T40" fmla="*/ 2147483647 w 1146"/>
                <a:gd name="T41" fmla="*/ 2147483647 h 1088"/>
                <a:gd name="T42" fmla="*/ 2147483647 w 1146"/>
                <a:gd name="T43" fmla="*/ 2147483647 h 1088"/>
                <a:gd name="T44" fmla="*/ 2147483647 w 1146"/>
                <a:gd name="T45" fmla="*/ 2147483647 h 1088"/>
                <a:gd name="T46" fmla="*/ 2147483647 w 1146"/>
                <a:gd name="T47" fmla="*/ 2147483647 h 1088"/>
                <a:gd name="T48" fmla="*/ 2147483647 w 1146"/>
                <a:gd name="T49" fmla="*/ 2147483647 h 1088"/>
                <a:gd name="T50" fmla="*/ 2147483647 w 1146"/>
                <a:gd name="T51" fmla="*/ 2147483647 h 1088"/>
                <a:gd name="T52" fmla="*/ 2147483647 w 1146"/>
                <a:gd name="T53" fmla="*/ 2147483647 h 1088"/>
                <a:gd name="T54" fmla="*/ 2147483647 w 1146"/>
                <a:gd name="T55" fmla="*/ 2147483647 h 1088"/>
                <a:gd name="T56" fmla="*/ 2147483647 w 1146"/>
                <a:gd name="T57" fmla="*/ 2147483647 h 1088"/>
                <a:gd name="T58" fmla="*/ 2147483647 w 1146"/>
                <a:gd name="T59" fmla="*/ 2147483647 h 1088"/>
                <a:gd name="T60" fmla="*/ 2147483647 w 1146"/>
                <a:gd name="T61" fmla="*/ 2147483647 h 1088"/>
                <a:gd name="T62" fmla="*/ 2147483647 w 1146"/>
                <a:gd name="T63" fmla="*/ 2147483647 h 1088"/>
                <a:gd name="T64" fmla="*/ 2147483647 w 1146"/>
                <a:gd name="T65" fmla="*/ 2147483647 h 1088"/>
                <a:gd name="T66" fmla="*/ 2147483647 w 1146"/>
                <a:gd name="T67" fmla="*/ 2147483647 h 1088"/>
                <a:gd name="T68" fmla="*/ 2147483647 w 1146"/>
                <a:gd name="T69" fmla="*/ 2147483647 h 1088"/>
                <a:gd name="T70" fmla="*/ 2147483647 w 1146"/>
                <a:gd name="T71" fmla="*/ 2147483647 h 1088"/>
                <a:gd name="T72" fmla="*/ 2147483647 w 1146"/>
                <a:gd name="T73" fmla="*/ 2147483647 h 1088"/>
                <a:gd name="T74" fmla="*/ 2147483647 w 1146"/>
                <a:gd name="T75" fmla="*/ 2147483647 h 1088"/>
                <a:gd name="T76" fmla="*/ 2147483647 w 1146"/>
                <a:gd name="T77" fmla="*/ 2147483647 h 1088"/>
                <a:gd name="T78" fmla="*/ 2147483647 w 1146"/>
                <a:gd name="T79" fmla="*/ 2147483647 h 1088"/>
                <a:gd name="T80" fmla="*/ 2147483647 w 1146"/>
                <a:gd name="T81" fmla="*/ 2147483647 h 1088"/>
                <a:gd name="T82" fmla="*/ 2147483647 w 1146"/>
                <a:gd name="T83" fmla="*/ 2147483647 h 1088"/>
                <a:gd name="T84" fmla="*/ 2147483647 w 1146"/>
                <a:gd name="T85" fmla="*/ 2147483647 h 1088"/>
                <a:gd name="T86" fmla="*/ 2147483647 w 1146"/>
                <a:gd name="T87" fmla="*/ 2147483647 h 1088"/>
                <a:gd name="T88" fmla="*/ 2147483647 w 1146"/>
                <a:gd name="T89" fmla="*/ 2147483647 h 1088"/>
                <a:gd name="T90" fmla="*/ 2147483647 w 1146"/>
                <a:gd name="T91" fmla="*/ 2147483647 h 1088"/>
                <a:gd name="T92" fmla="*/ 2147483647 w 1146"/>
                <a:gd name="T93" fmla="*/ 2147483647 h 1088"/>
                <a:gd name="T94" fmla="*/ 2147483647 w 1146"/>
                <a:gd name="T95" fmla="*/ 2147483647 h 1088"/>
                <a:gd name="T96" fmla="*/ 2147483647 w 1146"/>
                <a:gd name="T97" fmla="*/ 2147483647 h 1088"/>
                <a:gd name="T98" fmla="*/ 2147483647 w 1146"/>
                <a:gd name="T99" fmla="*/ 2147483647 h 1088"/>
                <a:gd name="T100" fmla="*/ 2147483647 w 1146"/>
                <a:gd name="T101" fmla="*/ 2147483647 h 1088"/>
                <a:gd name="T102" fmla="*/ 2147483647 w 1146"/>
                <a:gd name="T103" fmla="*/ 2147483647 h 1088"/>
                <a:gd name="T104" fmla="*/ 2147483647 w 1146"/>
                <a:gd name="T105" fmla="*/ 2147483647 h 1088"/>
                <a:gd name="T106" fmla="*/ 2147483647 w 1146"/>
                <a:gd name="T107" fmla="*/ 2147483647 h 1088"/>
                <a:gd name="T108" fmla="*/ 2147483647 w 1146"/>
                <a:gd name="T109" fmla="*/ 2147483647 h 1088"/>
                <a:gd name="T110" fmla="*/ 2147483647 w 1146"/>
                <a:gd name="T111" fmla="*/ 2147483647 h 1088"/>
                <a:gd name="T112" fmla="*/ 2147483647 w 1146"/>
                <a:gd name="T113" fmla="*/ 2147483647 h 1088"/>
                <a:gd name="T114" fmla="*/ 2147483647 w 1146"/>
                <a:gd name="T115" fmla="*/ 2147483647 h 1088"/>
                <a:gd name="T116" fmla="*/ 2147483647 w 1146"/>
                <a:gd name="T117" fmla="*/ 2147483647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rgbClr val="FFD97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eaLnBrk="0" hangingPunct="0"/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5024106" y="4414286"/>
              <a:ext cx="82711" cy="108845"/>
            </a:xfrm>
            <a:custGeom>
              <a:avLst/>
              <a:gdLst>
                <a:gd name="T0" fmla="*/ 2147483647 w 59"/>
                <a:gd name="T1" fmla="*/ 2147483647 h 80"/>
                <a:gd name="T2" fmla="*/ 2147483647 w 59"/>
                <a:gd name="T3" fmla="*/ 0 h 80"/>
                <a:gd name="T4" fmla="*/ 2147483647 w 59"/>
                <a:gd name="T5" fmla="*/ 2147483647 h 80"/>
                <a:gd name="T6" fmla="*/ 0 w 59"/>
                <a:gd name="T7" fmla="*/ 2147483647 h 80"/>
                <a:gd name="T8" fmla="*/ 0 w 59"/>
                <a:gd name="T9" fmla="*/ 2147483647 h 80"/>
                <a:gd name="T10" fmla="*/ 0 w 59"/>
                <a:gd name="T11" fmla="*/ 2147483647 h 80"/>
                <a:gd name="T12" fmla="*/ 2147483647 w 59"/>
                <a:gd name="T13" fmla="*/ 2147483647 h 80"/>
                <a:gd name="T14" fmla="*/ 2147483647 w 59"/>
                <a:gd name="T15" fmla="*/ 2147483647 h 80"/>
                <a:gd name="T16" fmla="*/ 2147483647 w 59"/>
                <a:gd name="T17" fmla="*/ 2147483647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BF27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defTabSz="685800" eaLnBrk="0" hangingPunct="0">
                <a:lnSpc>
                  <a:spcPct val="100000"/>
                </a:lnSpc>
                <a:defRPr/>
              </a:pPr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4741048" y="3868183"/>
              <a:ext cx="470536" cy="435382"/>
            </a:xfrm>
            <a:custGeom>
              <a:avLst/>
              <a:gdLst>
                <a:gd name="T0" fmla="*/ 2147483647 w 337"/>
                <a:gd name="T1" fmla="*/ 2147483647 h 320"/>
                <a:gd name="T2" fmla="*/ 2147483647 w 337"/>
                <a:gd name="T3" fmla="*/ 2147483647 h 320"/>
                <a:gd name="T4" fmla="*/ 2147483647 w 337"/>
                <a:gd name="T5" fmla="*/ 2147483647 h 320"/>
                <a:gd name="T6" fmla="*/ 2147483647 w 337"/>
                <a:gd name="T7" fmla="*/ 2147483647 h 320"/>
                <a:gd name="T8" fmla="*/ 2147483647 w 337"/>
                <a:gd name="T9" fmla="*/ 2147483647 h 320"/>
                <a:gd name="T10" fmla="*/ 2147483647 w 337"/>
                <a:gd name="T11" fmla="*/ 2147483647 h 320"/>
                <a:gd name="T12" fmla="*/ 2147483647 w 337"/>
                <a:gd name="T13" fmla="*/ 2147483647 h 320"/>
                <a:gd name="T14" fmla="*/ 2147483647 w 337"/>
                <a:gd name="T15" fmla="*/ 2147483647 h 320"/>
                <a:gd name="T16" fmla="*/ 2147483647 w 337"/>
                <a:gd name="T17" fmla="*/ 2147483647 h 320"/>
                <a:gd name="T18" fmla="*/ 2147483647 w 337"/>
                <a:gd name="T19" fmla="*/ 2147483647 h 320"/>
                <a:gd name="T20" fmla="*/ 2147483647 w 337"/>
                <a:gd name="T21" fmla="*/ 2147483647 h 320"/>
                <a:gd name="T22" fmla="*/ 2147483647 w 337"/>
                <a:gd name="T23" fmla="*/ 2147483647 h 320"/>
                <a:gd name="T24" fmla="*/ 2147483647 w 337"/>
                <a:gd name="T25" fmla="*/ 0 h 320"/>
                <a:gd name="T26" fmla="*/ 2147483647 w 337"/>
                <a:gd name="T27" fmla="*/ 0 h 320"/>
                <a:gd name="T28" fmla="*/ 2147483647 w 337"/>
                <a:gd name="T29" fmla="*/ 2147483647 h 320"/>
                <a:gd name="T30" fmla="*/ 2147483647 w 337"/>
                <a:gd name="T31" fmla="*/ 2147483647 h 320"/>
                <a:gd name="T32" fmla="*/ 2147483647 w 337"/>
                <a:gd name="T33" fmla="*/ 2147483647 h 320"/>
                <a:gd name="T34" fmla="*/ 2147483647 w 337"/>
                <a:gd name="T35" fmla="*/ 2147483647 h 320"/>
                <a:gd name="T36" fmla="*/ 2147483647 w 337"/>
                <a:gd name="T37" fmla="*/ 2147483647 h 320"/>
                <a:gd name="T38" fmla="*/ 2147483647 w 337"/>
                <a:gd name="T39" fmla="*/ 2147483647 h 320"/>
                <a:gd name="T40" fmla="*/ 2147483647 w 337"/>
                <a:gd name="T41" fmla="*/ 2147483647 h 320"/>
                <a:gd name="T42" fmla="*/ 2147483647 w 337"/>
                <a:gd name="T43" fmla="*/ 2147483647 h 320"/>
                <a:gd name="T44" fmla="*/ 2147483647 w 337"/>
                <a:gd name="T45" fmla="*/ 2147483647 h 320"/>
                <a:gd name="T46" fmla="*/ 2147483647 w 337"/>
                <a:gd name="T47" fmla="*/ 2147483647 h 320"/>
                <a:gd name="T48" fmla="*/ 2147483647 w 337"/>
                <a:gd name="T49" fmla="*/ 2147483647 h 320"/>
                <a:gd name="T50" fmla="*/ 2147483647 w 337"/>
                <a:gd name="T51" fmla="*/ 2147483647 h 320"/>
                <a:gd name="T52" fmla="*/ 2147483647 w 337"/>
                <a:gd name="T53" fmla="*/ 2147483647 h 320"/>
                <a:gd name="T54" fmla="*/ 2147483647 w 337"/>
                <a:gd name="T55" fmla="*/ 2147483647 h 320"/>
                <a:gd name="T56" fmla="*/ 2147483647 w 337"/>
                <a:gd name="T57" fmla="*/ 2147483647 h 320"/>
                <a:gd name="T58" fmla="*/ 2147483647 w 337"/>
                <a:gd name="T59" fmla="*/ 2147483647 h 320"/>
                <a:gd name="T60" fmla="*/ 2147483647 w 337"/>
                <a:gd name="T61" fmla="*/ 2147483647 h 320"/>
                <a:gd name="T62" fmla="*/ 2147483647 w 337"/>
                <a:gd name="T63" fmla="*/ 2147483647 h 320"/>
                <a:gd name="T64" fmla="*/ 0 w 337"/>
                <a:gd name="T65" fmla="*/ 2147483647 h 320"/>
                <a:gd name="T66" fmla="*/ 2147483647 w 337"/>
                <a:gd name="T67" fmla="*/ 2147483647 h 320"/>
                <a:gd name="T68" fmla="*/ 2147483647 w 337"/>
                <a:gd name="T69" fmla="*/ 2147483647 h 320"/>
                <a:gd name="T70" fmla="*/ 2147483647 w 337"/>
                <a:gd name="T71" fmla="*/ 2147483647 h 320"/>
                <a:gd name="T72" fmla="*/ 2147483647 w 337"/>
                <a:gd name="T73" fmla="*/ 2147483647 h 320"/>
                <a:gd name="T74" fmla="*/ 2147483647 w 337"/>
                <a:gd name="T75" fmla="*/ 2147483647 h 320"/>
                <a:gd name="T76" fmla="*/ 2147483647 w 337"/>
                <a:gd name="T77" fmla="*/ 2147483647 h 320"/>
                <a:gd name="T78" fmla="*/ 2147483647 w 337"/>
                <a:gd name="T79" fmla="*/ 2147483647 h 320"/>
                <a:gd name="T80" fmla="*/ 2147483647 w 337"/>
                <a:gd name="T81" fmla="*/ 2147483647 h 320"/>
                <a:gd name="T82" fmla="*/ 2147483647 w 337"/>
                <a:gd name="T83" fmla="*/ 2147483647 h 320"/>
                <a:gd name="T84" fmla="*/ 2147483647 w 337"/>
                <a:gd name="T85" fmla="*/ 2147483647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FFBF27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defTabSz="685800" eaLnBrk="0" hangingPunct="0">
                <a:lnSpc>
                  <a:spcPct val="100000"/>
                </a:lnSpc>
                <a:defRPr/>
              </a:pPr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47" name="LU"/>
            <p:cNvSpPr>
              <a:spLocks/>
            </p:cNvSpPr>
            <p:nvPr/>
          </p:nvSpPr>
          <p:spPr bwMode="auto">
            <a:xfrm>
              <a:off x="5024106" y="4414286"/>
              <a:ext cx="82711" cy="108845"/>
            </a:xfrm>
            <a:custGeom>
              <a:avLst/>
              <a:gdLst>
                <a:gd name="T0" fmla="*/ 2147483647 w 59"/>
                <a:gd name="T1" fmla="*/ 2147483647 h 80"/>
                <a:gd name="T2" fmla="*/ 2147483647 w 59"/>
                <a:gd name="T3" fmla="*/ 0 h 80"/>
                <a:gd name="T4" fmla="*/ 2147483647 w 59"/>
                <a:gd name="T5" fmla="*/ 2147483647 h 80"/>
                <a:gd name="T6" fmla="*/ 0 w 59"/>
                <a:gd name="T7" fmla="*/ 2147483647 h 80"/>
                <a:gd name="T8" fmla="*/ 0 w 59"/>
                <a:gd name="T9" fmla="*/ 2147483647 h 80"/>
                <a:gd name="T10" fmla="*/ 0 w 59"/>
                <a:gd name="T11" fmla="*/ 2147483647 h 80"/>
                <a:gd name="T12" fmla="*/ 2147483647 w 59"/>
                <a:gd name="T13" fmla="*/ 2147483647 h 80"/>
                <a:gd name="T14" fmla="*/ 2147483647 w 59"/>
                <a:gd name="T15" fmla="*/ 2147483647 h 80"/>
                <a:gd name="T16" fmla="*/ 2147483647 w 59"/>
                <a:gd name="T17" fmla="*/ 2147483647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48" name="NL"/>
            <p:cNvSpPr>
              <a:spLocks/>
            </p:cNvSpPr>
            <p:nvPr/>
          </p:nvSpPr>
          <p:spPr bwMode="auto">
            <a:xfrm>
              <a:off x="4741048" y="3868183"/>
              <a:ext cx="470536" cy="435382"/>
            </a:xfrm>
            <a:custGeom>
              <a:avLst/>
              <a:gdLst>
                <a:gd name="T0" fmla="*/ 2147483647 w 337"/>
                <a:gd name="T1" fmla="*/ 2147483647 h 320"/>
                <a:gd name="T2" fmla="*/ 2147483647 w 337"/>
                <a:gd name="T3" fmla="*/ 2147483647 h 320"/>
                <a:gd name="T4" fmla="*/ 2147483647 w 337"/>
                <a:gd name="T5" fmla="*/ 2147483647 h 320"/>
                <a:gd name="T6" fmla="*/ 2147483647 w 337"/>
                <a:gd name="T7" fmla="*/ 2147483647 h 320"/>
                <a:gd name="T8" fmla="*/ 2147483647 w 337"/>
                <a:gd name="T9" fmla="*/ 2147483647 h 320"/>
                <a:gd name="T10" fmla="*/ 2147483647 w 337"/>
                <a:gd name="T11" fmla="*/ 2147483647 h 320"/>
                <a:gd name="T12" fmla="*/ 2147483647 w 337"/>
                <a:gd name="T13" fmla="*/ 2147483647 h 320"/>
                <a:gd name="T14" fmla="*/ 2147483647 w 337"/>
                <a:gd name="T15" fmla="*/ 2147483647 h 320"/>
                <a:gd name="T16" fmla="*/ 2147483647 w 337"/>
                <a:gd name="T17" fmla="*/ 2147483647 h 320"/>
                <a:gd name="T18" fmla="*/ 2147483647 w 337"/>
                <a:gd name="T19" fmla="*/ 2147483647 h 320"/>
                <a:gd name="T20" fmla="*/ 2147483647 w 337"/>
                <a:gd name="T21" fmla="*/ 2147483647 h 320"/>
                <a:gd name="T22" fmla="*/ 2147483647 w 337"/>
                <a:gd name="T23" fmla="*/ 2147483647 h 320"/>
                <a:gd name="T24" fmla="*/ 2147483647 w 337"/>
                <a:gd name="T25" fmla="*/ 0 h 320"/>
                <a:gd name="T26" fmla="*/ 2147483647 w 337"/>
                <a:gd name="T27" fmla="*/ 0 h 320"/>
                <a:gd name="T28" fmla="*/ 2147483647 w 337"/>
                <a:gd name="T29" fmla="*/ 2147483647 h 320"/>
                <a:gd name="T30" fmla="*/ 2147483647 w 337"/>
                <a:gd name="T31" fmla="*/ 2147483647 h 320"/>
                <a:gd name="T32" fmla="*/ 2147483647 w 337"/>
                <a:gd name="T33" fmla="*/ 2147483647 h 320"/>
                <a:gd name="T34" fmla="*/ 2147483647 w 337"/>
                <a:gd name="T35" fmla="*/ 2147483647 h 320"/>
                <a:gd name="T36" fmla="*/ 2147483647 w 337"/>
                <a:gd name="T37" fmla="*/ 2147483647 h 320"/>
                <a:gd name="T38" fmla="*/ 2147483647 w 337"/>
                <a:gd name="T39" fmla="*/ 2147483647 h 320"/>
                <a:gd name="T40" fmla="*/ 2147483647 w 337"/>
                <a:gd name="T41" fmla="*/ 2147483647 h 320"/>
                <a:gd name="T42" fmla="*/ 2147483647 w 337"/>
                <a:gd name="T43" fmla="*/ 2147483647 h 320"/>
                <a:gd name="T44" fmla="*/ 2147483647 w 337"/>
                <a:gd name="T45" fmla="*/ 2147483647 h 320"/>
                <a:gd name="T46" fmla="*/ 2147483647 w 337"/>
                <a:gd name="T47" fmla="*/ 2147483647 h 320"/>
                <a:gd name="T48" fmla="*/ 2147483647 w 337"/>
                <a:gd name="T49" fmla="*/ 2147483647 h 320"/>
                <a:gd name="T50" fmla="*/ 2147483647 w 337"/>
                <a:gd name="T51" fmla="*/ 2147483647 h 320"/>
                <a:gd name="T52" fmla="*/ 2147483647 w 337"/>
                <a:gd name="T53" fmla="*/ 2147483647 h 320"/>
                <a:gd name="T54" fmla="*/ 2147483647 w 337"/>
                <a:gd name="T55" fmla="*/ 2147483647 h 320"/>
                <a:gd name="T56" fmla="*/ 2147483647 w 337"/>
                <a:gd name="T57" fmla="*/ 2147483647 h 320"/>
                <a:gd name="T58" fmla="*/ 2147483647 w 337"/>
                <a:gd name="T59" fmla="*/ 2147483647 h 320"/>
                <a:gd name="T60" fmla="*/ 2147483647 w 337"/>
                <a:gd name="T61" fmla="*/ 2147483647 h 320"/>
                <a:gd name="T62" fmla="*/ 2147483647 w 337"/>
                <a:gd name="T63" fmla="*/ 2147483647 h 320"/>
                <a:gd name="T64" fmla="*/ 0 w 337"/>
                <a:gd name="T65" fmla="*/ 2147483647 h 320"/>
                <a:gd name="T66" fmla="*/ 2147483647 w 337"/>
                <a:gd name="T67" fmla="*/ 2147483647 h 320"/>
                <a:gd name="T68" fmla="*/ 2147483647 w 337"/>
                <a:gd name="T69" fmla="*/ 2147483647 h 320"/>
                <a:gd name="T70" fmla="*/ 2147483647 w 337"/>
                <a:gd name="T71" fmla="*/ 2147483647 h 320"/>
                <a:gd name="T72" fmla="*/ 2147483647 w 337"/>
                <a:gd name="T73" fmla="*/ 2147483647 h 320"/>
                <a:gd name="T74" fmla="*/ 2147483647 w 337"/>
                <a:gd name="T75" fmla="*/ 2147483647 h 320"/>
                <a:gd name="T76" fmla="*/ 2147483647 w 337"/>
                <a:gd name="T77" fmla="*/ 2147483647 h 320"/>
                <a:gd name="T78" fmla="*/ 2147483647 w 337"/>
                <a:gd name="T79" fmla="*/ 2147483647 h 320"/>
                <a:gd name="T80" fmla="*/ 2147483647 w 337"/>
                <a:gd name="T81" fmla="*/ 2147483647 h 320"/>
                <a:gd name="T82" fmla="*/ 2147483647 w 337"/>
                <a:gd name="T83" fmla="*/ 2147483647 h 320"/>
                <a:gd name="T84" fmla="*/ 2147483647 w 337"/>
                <a:gd name="T85" fmla="*/ 2147483647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FFD97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eaLnBrk="0" hangingPunct="0"/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5318190" y="3201975"/>
              <a:ext cx="294086" cy="467283"/>
            </a:xfrm>
            <a:custGeom>
              <a:avLst/>
              <a:gdLst>
                <a:gd name="T0" fmla="*/ 2147483647 w 211"/>
                <a:gd name="T1" fmla="*/ 2147483647 h 344"/>
                <a:gd name="T2" fmla="*/ 2147483647 w 211"/>
                <a:gd name="T3" fmla="*/ 2147483647 h 344"/>
                <a:gd name="T4" fmla="*/ 2147483647 w 211"/>
                <a:gd name="T5" fmla="*/ 2147483647 h 344"/>
                <a:gd name="T6" fmla="*/ 2147483647 w 211"/>
                <a:gd name="T7" fmla="*/ 2147483647 h 344"/>
                <a:gd name="T8" fmla="*/ 2147483647 w 211"/>
                <a:gd name="T9" fmla="*/ 2147483647 h 344"/>
                <a:gd name="T10" fmla="*/ 2147483647 w 211"/>
                <a:gd name="T11" fmla="*/ 2147483647 h 344"/>
                <a:gd name="T12" fmla="*/ 2147483647 w 211"/>
                <a:gd name="T13" fmla="*/ 2147483647 h 344"/>
                <a:gd name="T14" fmla="*/ 2147483647 w 211"/>
                <a:gd name="T15" fmla="*/ 2147483647 h 344"/>
                <a:gd name="T16" fmla="*/ 2147483647 w 211"/>
                <a:gd name="T17" fmla="*/ 2147483647 h 344"/>
                <a:gd name="T18" fmla="*/ 2147483647 w 211"/>
                <a:gd name="T19" fmla="*/ 2147483647 h 344"/>
                <a:gd name="T20" fmla="*/ 2147483647 w 211"/>
                <a:gd name="T21" fmla="*/ 2147483647 h 344"/>
                <a:gd name="T22" fmla="*/ 2147483647 w 211"/>
                <a:gd name="T23" fmla="*/ 2147483647 h 344"/>
                <a:gd name="T24" fmla="*/ 2147483647 w 211"/>
                <a:gd name="T25" fmla="*/ 0 h 344"/>
                <a:gd name="T26" fmla="*/ 2147483647 w 211"/>
                <a:gd name="T27" fmla="*/ 2147483647 h 344"/>
                <a:gd name="T28" fmla="*/ 2147483647 w 211"/>
                <a:gd name="T29" fmla="*/ 2147483647 h 344"/>
                <a:gd name="T30" fmla="*/ 2147483647 w 211"/>
                <a:gd name="T31" fmla="*/ 2147483647 h 344"/>
                <a:gd name="T32" fmla="*/ 2147483647 w 211"/>
                <a:gd name="T33" fmla="*/ 2147483647 h 344"/>
                <a:gd name="T34" fmla="*/ 2147483647 w 211"/>
                <a:gd name="T35" fmla="*/ 2147483647 h 344"/>
                <a:gd name="T36" fmla="*/ 2147483647 w 211"/>
                <a:gd name="T37" fmla="*/ 2147483647 h 344"/>
                <a:gd name="T38" fmla="*/ 2147483647 w 211"/>
                <a:gd name="T39" fmla="*/ 2147483647 h 344"/>
                <a:gd name="T40" fmla="*/ 2147483647 w 211"/>
                <a:gd name="T41" fmla="*/ 2147483647 h 344"/>
                <a:gd name="T42" fmla="*/ 2147483647 w 211"/>
                <a:gd name="T43" fmla="*/ 2147483647 h 344"/>
                <a:gd name="T44" fmla="*/ 2147483647 w 211"/>
                <a:gd name="T45" fmla="*/ 2147483647 h 344"/>
                <a:gd name="T46" fmla="*/ 2147483647 w 211"/>
                <a:gd name="T47" fmla="*/ 2147483647 h 344"/>
                <a:gd name="T48" fmla="*/ 2147483647 w 211"/>
                <a:gd name="T49" fmla="*/ 2147483647 h 344"/>
                <a:gd name="T50" fmla="*/ 0 w 211"/>
                <a:gd name="T51" fmla="*/ 2147483647 h 344"/>
                <a:gd name="T52" fmla="*/ 0 w 211"/>
                <a:gd name="T53" fmla="*/ 2147483647 h 344"/>
                <a:gd name="T54" fmla="*/ 2147483647 w 211"/>
                <a:gd name="T55" fmla="*/ 2147483647 h 344"/>
                <a:gd name="T56" fmla="*/ 2147483647 w 211"/>
                <a:gd name="T57" fmla="*/ 2147483647 h 344"/>
                <a:gd name="T58" fmla="*/ 2147483647 w 211"/>
                <a:gd name="T59" fmla="*/ 2147483647 h 344"/>
                <a:gd name="T60" fmla="*/ 2147483647 w 211"/>
                <a:gd name="T61" fmla="*/ 2147483647 h 344"/>
                <a:gd name="T62" fmla="*/ 2147483647 w 211"/>
                <a:gd name="T63" fmla="*/ 2147483647 h 344"/>
                <a:gd name="T64" fmla="*/ 2147483647 w 211"/>
                <a:gd name="T65" fmla="*/ 2147483647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FFBF27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defTabSz="685800" eaLnBrk="0" hangingPunct="0">
                <a:lnSpc>
                  <a:spcPct val="100000"/>
                </a:lnSpc>
                <a:defRPr/>
              </a:pPr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5053513" y="3663629"/>
              <a:ext cx="1049514" cy="1214187"/>
            </a:xfrm>
            <a:custGeom>
              <a:avLst/>
              <a:gdLst>
                <a:gd name="T0" fmla="*/ 2147483647 w 750"/>
                <a:gd name="T1" fmla="*/ 2147483647 h 888"/>
                <a:gd name="T2" fmla="*/ 2147483647 w 750"/>
                <a:gd name="T3" fmla="*/ 2147483647 h 888"/>
                <a:gd name="T4" fmla="*/ 2147483647 w 750"/>
                <a:gd name="T5" fmla="*/ 2147483647 h 888"/>
                <a:gd name="T6" fmla="*/ 2147483647 w 750"/>
                <a:gd name="T7" fmla="*/ 2147483647 h 888"/>
                <a:gd name="T8" fmla="*/ 2147483647 w 750"/>
                <a:gd name="T9" fmla="*/ 2147483647 h 888"/>
                <a:gd name="T10" fmla="*/ 2147483647 w 750"/>
                <a:gd name="T11" fmla="*/ 2147483647 h 888"/>
                <a:gd name="T12" fmla="*/ 2147483647 w 750"/>
                <a:gd name="T13" fmla="*/ 2147483647 h 888"/>
                <a:gd name="T14" fmla="*/ 2147483647 w 750"/>
                <a:gd name="T15" fmla="*/ 2147483647 h 888"/>
                <a:gd name="T16" fmla="*/ 2147483647 w 750"/>
                <a:gd name="T17" fmla="*/ 2147483647 h 888"/>
                <a:gd name="T18" fmla="*/ 2147483647 w 750"/>
                <a:gd name="T19" fmla="*/ 2147483647 h 888"/>
                <a:gd name="T20" fmla="*/ 2147483647 w 750"/>
                <a:gd name="T21" fmla="*/ 2147483647 h 888"/>
                <a:gd name="T22" fmla="*/ 2147483647 w 750"/>
                <a:gd name="T23" fmla="*/ 2147483647 h 888"/>
                <a:gd name="T24" fmla="*/ 2147483647 w 750"/>
                <a:gd name="T25" fmla="*/ 2147483647 h 888"/>
                <a:gd name="T26" fmla="*/ 2147483647 w 750"/>
                <a:gd name="T27" fmla="*/ 2147483647 h 888"/>
                <a:gd name="T28" fmla="*/ 2147483647 w 750"/>
                <a:gd name="T29" fmla="*/ 2147483647 h 888"/>
                <a:gd name="T30" fmla="*/ 2147483647 w 750"/>
                <a:gd name="T31" fmla="*/ 2147483647 h 888"/>
                <a:gd name="T32" fmla="*/ 2147483647 w 750"/>
                <a:gd name="T33" fmla="*/ 2147483647 h 888"/>
                <a:gd name="T34" fmla="*/ 2147483647 w 750"/>
                <a:gd name="T35" fmla="*/ 2147483647 h 888"/>
                <a:gd name="T36" fmla="*/ 2147483647 w 750"/>
                <a:gd name="T37" fmla="*/ 2147483647 h 888"/>
                <a:gd name="T38" fmla="*/ 2147483647 w 750"/>
                <a:gd name="T39" fmla="*/ 2147483647 h 888"/>
                <a:gd name="T40" fmla="*/ 2147483647 w 750"/>
                <a:gd name="T41" fmla="*/ 2147483647 h 888"/>
                <a:gd name="T42" fmla="*/ 2147483647 w 750"/>
                <a:gd name="T43" fmla="*/ 2147483647 h 888"/>
                <a:gd name="T44" fmla="*/ 2147483647 w 750"/>
                <a:gd name="T45" fmla="*/ 2147483647 h 888"/>
                <a:gd name="T46" fmla="*/ 2147483647 w 750"/>
                <a:gd name="T47" fmla="*/ 2147483647 h 888"/>
                <a:gd name="T48" fmla="*/ 2147483647 w 750"/>
                <a:gd name="T49" fmla="*/ 2147483647 h 888"/>
                <a:gd name="T50" fmla="*/ 2147483647 w 750"/>
                <a:gd name="T51" fmla="*/ 2147483647 h 888"/>
                <a:gd name="T52" fmla="*/ 2147483647 w 750"/>
                <a:gd name="T53" fmla="*/ 2147483647 h 888"/>
                <a:gd name="T54" fmla="*/ 2147483647 w 750"/>
                <a:gd name="T55" fmla="*/ 0 h 888"/>
                <a:gd name="T56" fmla="*/ 2147483647 w 750"/>
                <a:gd name="T57" fmla="*/ 2147483647 h 888"/>
                <a:gd name="T58" fmla="*/ 2147483647 w 750"/>
                <a:gd name="T59" fmla="*/ 2147483647 h 888"/>
                <a:gd name="T60" fmla="*/ 2147483647 w 750"/>
                <a:gd name="T61" fmla="*/ 2147483647 h 888"/>
                <a:gd name="T62" fmla="*/ 2147483647 w 750"/>
                <a:gd name="T63" fmla="*/ 2147483647 h 888"/>
                <a:gd name="T64" fmla="*/ 2147483647 w 750"/>
                <a:gd name="T65" fmla="*/ 2147483647 h 888"/>
                <a:gd name="T66" fmla="*/ 2147483647 w 750"/>
                <a:gd name="T67" fmla="*/ 2147483647 h 888"/>
                <a:gd name="T68" fmla="*/ 2147483647 w 750"/>
                <a:gd name="T69" fmla="*/ 2147483647 h 888"/>
                <a:gd name="T70" fmla="*/ 2147483647 w 750"/>
                <a:gd name="T71" fmla="*/ 2147483647 h 888"/>
                <a:gd name="T72" fmla="*/ 2147483647 w 750"/>
                <a:gd name="T73" fmla="*/ 2147483647 h 888"/>
                <a:gd name="T74" fmla="*/ 2147483647 w 750"/>
                <a:gd name="T75" fmla="*/ 2147483647 h 888"/>
                <a:gd name="T76" fmla="*/ 2147483647 w 750"/>
                <a:gd name="T77" fmla="*/ 2147483647 h 888"/>
                <a:gd name="T78" fmla="*/ 0 w 750"/>
                <a:gd name="T79" fmla="*/ 2147483647 h 888"/>
                <a:gd name="T80" fmla="*/ 2147483647 w 750"/>
                <a:gd name="T81" fmla="*/ 2147483647 h 888"/>
                <a:gd name="T82" fmla="*/ 2147483647 w 750"/>
                <a:gd name="T83" fmla="*/ 2147483647 h 888"/>
                <a:gd name="T84" fmla="*/ 2147483647 w 750"/>
                <a:gd name="T85" fmla="*/ 2147483647 h 888"/>
                <a:gd name="T86" fmla="*/ 2147483647 w 750"/>
                <a:gd name="T87" fmla="*/ 2147483647 h 888"/>
                <a:gd name="T88" fmla="*/ 2147483647 w 750"/>
                <a:gd name="T89" fmla="*/ 2147483647 h 888"/>
                <a:gd name="T90" fmla="*/ 2147483647 w 750"/>
                <a:gd name="T91" fmla="*/ 2147483647 h 888"/>
                <a:gd name="T92" fmla="*/ 2147483647 w 750"/>
                <a:gd name="T93" fmla="*/ 2147483647 h 888"/>
                <a:gd name="T94" fmla="*/ 2147483647 w 750"/>
                <a:gd name="T95" fmla="*/ 2147483647 h 888"/>
                <a:gd name="T96" fmla="*/ 2147483647 w 750"/>
                <a:gd name="T97" fmla="*/ 2147483647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0"/>
                <a:gd name="T148" fmla="*/ 0 h 888"/>
                <a:gd name="T149" fmla="*/ 750 w 750"/>
                <a:gd name="T150" fmla="*/ 888 h 8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defTabSz="685800" eaLnBrk="0" hangingPunct="0">
                <a:lnSpc>
                  <a:spcPct val="100000"/>
                </a:lnSpc>
                <a:defRPr/>
              </a:pPr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51" name="DK_W"/>
            <p:cNvSpPr>
              <a:spLocks/>
            </p:cNvSpPr>
            <p:nvPr/>
          </p:nvSpPr>
          <p:spPr bwMode="auto">
            <a:xfrm>
              <a:off x="5318190" y="3201975"/>
              <a:ext cx="294086" cy="467283"/>
            </a:xfrm>
            <a:custGeom>
              <a:avLst/>
              <a:gdLst>
                <a:gd name="T0" fmla="*/ 2147483647 w 211"/>
                <a:gd name="T1" fmla="*/ 2147483647 h 344"/>
                <a:gd name="T2" fmla="*/ 2147483647 w 211"/>
                <a:gd name="T3" fmla="*/ 2147483647 h 344"/>
                <a:gd name="T4" fmla="*/ 2147483647 w 211"/>
                <a:gd name="T5" fmla="*/ 2147483647 h 344"/>
                <a:gd name="T6" fmla="*/ 2147483647 w 211"/>
                <a:gd name="T7" fmla="*/ 2147483647 h 344"/>
                <a:gd name="T8" fmla="*/ 2147483647 w 211"/>
                <a:gd name="T9" fmla="*/ 2147483647 h 344"/>
                <a:gd name="T10" fmla="*/ 2147483647 w 211"/>
                <a:gd name="T11" fmla="*/ 2147483647 h 344"/>
                <a:gd name="T12" fmla="*/ 2147483647 w 211"/>
                <a:gd name="T13" fmla="*/ 2147483647 h 344"/>
                <a:gd name="T14" fmla="*/ 2147483647 w 211"/>
                <a:gd name="T15" fmla="*/ 2147483647 h 344"/>
                <a:gd name="T16" fmla="*/ 2147483647 w 211"/>
                <a:gd name="T17" fmla="*/ 2147483647 h 344"/>
                <a:gd name="T18" fmla="*/ 2147483647 w 211"/>
                <a:gd name="T19" fmla="*/ 2147483647 h 344"/>
                <a:gd name="T20" fmla="*/ 2147483647 w 211"/>
                <a:gd name="T21" fmla="*/ 2147483647 h 344"/>
                <a:gd name="T22" fmla="*/ 2147483647 w 211"/>
                <a:gd name="T23" fmla="*/ 2147483647 h 344"/>
                <a:gd name="T24" fmla="*/ 2147483647 w 211"/>
                <a:gd name="T25" fmla="*/ 0 h 344"/>
                <a:gd name="T26" fmla="*/ 2147483647 w 211"/>
                <a:gd name="T27" fmla="*/ 2147483647 h 344"/>
                <a:gd name="T28" fmla="*/ 2147483647 w 211"/>
                <a:gd name="T29" fmla="*/ 2147483647 h 344"/>
                <a:gd name="T30" fmla="*/ 2147483647 w 211"/>
                <a:gd name="T31" fmla="*/ 2147483647 h 344"/>
                <a:gd name="T32" fmla="*/ 2147483647 w 211"/>
                <a:gd name="T33" fmla="*/ 2147483647 h 344"/>
                <a:gd name="T34" fmla="*/ 2147483647 w 211"/>
                <a:gd name="T35" fmla="*/ 2147483647 h 344"/>
                <a:gd name="T36" fmla="*/ 2147483647 w 211"/>
                <a:gd name="T37" fmla="*/ 2147483647 h 344"/>
                <a:gd name="T38" fmla="*/ 2147483647 w 211"/>
                <a:gd name="T39" fmla="*/ 2147483647 h 344"/>
                <a:gd name="T40" fmla="*/ 2147483647 w 211"/>
                <a:gd name="T41" fmla="*/ 2147483647 h 344"/>
                <a:gd name="T42" fmla="*/ 2147483647 w 211"/>
                <a:gd name="T43" fmla="*/ 2147483647 h 344"/>
                <a:gd name="T44" fmla="*/ 2147483647 w 211"/>
                <a:gd name="T45" fmla="*/ 2147483647 h 344"/>
                <a:gd name="T46" fmla="*/ 2147483647 w 211"/>
                <a:gd name="T47" fmla="*/ 2147483647 h 344"/>
                <a:gd name="T48" fmla="*/ 2147483647 w 211"/>
                <a:gd name="T49" fmla="*/ 2147483647 h 344"/>
                <a:gd name="T50" fmla="*/ 0 w 211"/>
                <a:gd name="T51" fmla="*/ 2147483647 h 344"/>
                <a:gd name="T52" fmla="*/ 0 w 211"/>
                <a:gd name="T53" fmla="*/ 2147483647 h 344"/>
                <a:gd name="T54" fmla="*/ 2147483647 w 211"/>
                <a:gd name="T55" fmla="*/ 2147483647 h 344"/>
                <a:gd name="T56" fmla="*/ 2147483647 w 211"/>
                <a:gd name="T57" fmla="*/ 2147483647 h 344"/>
                <a:gd name="T58" fmla="*/ 2147483647 w 211"/>
                <a:gd name="T59" fmla="*/ 2147483647 h 344"/>
                <a:gd name="T60" fmla="*/ 2147483647 w 211"/>
                <a:gd name="T61" fmla="*/ 2147483647 h 344"/>
                <a:gd name="T62" fmla="*/ 2147483647 w 211"/>
                <a:gd name="T63" fmla="*/ 2147483647 h 344"/>
                <a:gd name="T64" fmla="*/ 2147483647 w 211"/>
                <a:gd name="T65" fmla="*/ 2147483647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FFD97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eaLnBrk="0" hangingPunct="0"/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52" name="DE"/>
            <p:cNvSpPr>
              <a:spLocks/>
            </p:cNvSpPr>
            <p:nvPr/>
          </p:nvSpPr>
          <p:spPr bwMode="auto">
            <a:xfrm>
              <a:off x="5046163" y="3659877"/>
              <a:ext cx="1047677" cy="1212311"/>
            </a:xfrm>
            <a:custGeom>
              <a:avLst/>
              <a:gdLst>
                <a:gd name="T0" fmla="*/ 2147483647 w 750"/>
                <a:gd name="T1" fmla="*/ 2147483647 h 888"/>
                <a:gd name="T2" fmla="*/ 2147483647 w 750"/>
                <a:gd name="T3" fmla="*/ 2147483647 h 888"/>
                <a:gd name="T4" fmla="*/ 2147483647 w 750"/>
                <a:gd name="T5" fmla="*/ 2147483647 h 888"/>
                <a:gd name="T6" fmla="*/ 2147483647 w 750"/>
                <a:gd name="T7" fmla="*/ 2147483647 h 888"/>
                <a:gd name="T8" fmla="*/ 2147483647 w 750"/>
                <a:gd name="T9" fmla="*/ 2147483647 h 888"/>
                <a:gd name="T10" fmla="*/ 2147483647 w 750"/>
                <a:gd name="T11" fmla="*/ 2147483647 h 888"/>
                <a:gd name="T12" fmla="*/ 2147483647 w 750"/>
                <a:gd name="T13" fmla="*/ 2147483647 h 888"/>
                <a:gd name="T14" fmla="*/ 2147483647 w 750"/>
                <a:gd name="T15" fmla="*/ 2147483647 h 888"/>
                <a:gd name="T16" fmla="*/ 2147483647 w 750"/>
                <a:gd name="T17" fmla="*/ 2147483647 h 888"/>
                <a:gd name="T18" fmla="*/ 2147483647 w 750"/>
                <a:gd name="T19" fmla="*/ 2147483647 h 888"/>
                <a:gd name="T20" fmla="*/ 2147483647 w 750"/>
                <a:gd name="T21" fmla="*/ 2147483647 h 888"/>
                <a:gd name="T22" fmla="*/ 2147483647 w 750"/>
                <a:gd name="T23" fmla="*/ 2147483647 h 888"/>
                <a:gd name="T24" fmla="*/ 2147483647 w 750"/>
                <a:gd name="T25" fmla="*/ 2147483647 h 888"/>
                <a:gd name="T26" fmla="*/ 2147483647 w 750"/>
                <a:gd name="T27" fmla="*/ 2147483647 h 888"/>
                <a:gd name="T28" fmla="*/ 2147483647 w 750"/>
                <a:gd name="T29" fmla="*/ 2147483647 h 888"/>
                <a:gd name="T30" fmla="*/ 2147483647 w 750"/>
                <a:gd name="T31" fmla="*/ 2147483647 h 888"/>
                <a:gd name="T32" fmla="*/ 2147483647 w 750"/>
                <a:gd name="T33" fmla="*/ 2147483647 h 888"/>
                <a:gd name="T34" fmla="*/ 2147483647 w 750"/>
                <a:gd name="T35" fmla="*/ 2147483647 h 888"/>
                <a:gd name="T36" fmla="*/ 2147483647 w 750"/>
                <a:gd name="T37" fmla="*/ 2147483647 h 888"/>
                <a:gd name="T38" fmla="*/ 2147483647 w 750"/>
                <a:gd name="T39" fmla="*/ 2147483647 h 888"/>
                <a:gd name="T40" fmla="*/ 2147483647 w 750"/>
                <a:gd name="T41" fmla="*/ 2147483647 h 888"/>
                <a:gd name="T42" fmla="*/ 2147483647 w 750"/>
                <a:gd name="T43" fmla="*/ 2147483647 h 888"/>
                <a:gd name="T44" fmla="*/ 2147483647 w 750"/>
                <a:gd name="T45" fmla="*/ 2147483647 h 888"/>
                <a:gd name="T46" fmla="*/ 2147483647 w 750"/>
                <a:gd name="T47" fmla="*/ 2147483647 h 888"/>
                <a:gd name="T48" fmla="*/ 2147483647 w 750"/>
                <a:gd name="T49" fmla="*/ 2147483647 h 888"/>
                <a:gd name="T50" fmla="*/ 2147483647 w 750"/>
                <a:gd name="T51" fmla="*/ 2147483647 h 888"/>
                <a:gd name="T52" fmla="*/ 2147483647 w 750"/>
                <a:gd name="T53" fmla="*/ 2147483647 h 888"/>
                <a:gd name="T54" fmla="*/ 2147483647 w 750"/>
                <a:gd name="T55" fmla="*/ 0 h 888"/>
                <a:gd name="T56" fmla="*/ 2147483647 w 750"/>
                <a:gd name="T57" fmla="*/ 2147483647 h 888"/>
                <a:gd name="T58" fmla="*/ 2147483647 w 750"/>
                <a:gd name="T59" fmla="*/ 2147483647 h 888"/>
                <a:gd name="T60" fmla="*/ 2147483647 w 750"/>
                <a:gd name="T61" fmla="*/ 2147483647 h 888"/>
                <a:gd name="T62" fmla="*/ 2147483647 w 750"/>
                <a:gd name="T63" fmla="*/ 2147483647 h 888"/>
                <a:gd name="T64" fmla="*/ 2147483647 w 750"/>
                <a:gd name="T65" fmla="*/ 2147483647 h 888"/>
                <a:gd name="T66" fmla="*/ 2147483647 w 750"/>
                <a:gd name="T67" fmla="*/ 2147483647 h 888"/>
                <a:gd name="T68" fmla="*/ 2147483647 w 750"/>
                <a:gd name="T69" fmla="*/ 2147483647 h 888"/>
                <a:gd name="T70" fmla="*/ 2147483647 w 750"/>
                <a:gd name="T71" fmla="*/ 2147483647 h 888"/>
                <a:gd name="T72" fmla="*/ 2147483647 w 750"/>
                <a:gd name="T73" fmla="*/ 2147483647 h 888"/>
                <a:gd name="T74" fmla="*/ 2147483647 w 750"/>
                <a:gd name="T75" fmla="*/ 2147483647 h 888"/>
                <a:gd name="T76" fmla="*/ 2147483647 w 750"/>
                <a:gd name="T77" fmla="*/ 2147483647 h 888"/>
                <a:gd name="T78" fmla="*/ 0 w 750"/>
                <a:gd name="T79" fmla="*/ 2147483647 h 888"/>
                <a:gd name="T80" fmla="*/ 2147483647 w 750"/>
                <a:gd name="T81" fmla="*/ 2147483647 h 888"/>
                <a:gd name="T82" fmla="*/ 2147483647 w 750"/>
                <a:gd name="T83" fmla="*/ 2147483647 h 888"/>
                <a:gd name="T84" fmla="*/ 2147483647 w 750"/>
                <a:gd name="T85" fmla="*/ 2147483647 h 888"/>
                <a:gd name="T86" fmla="*/ 2147483647 w 750"/>
                <a:gd name="T87" fmla="*/ 2147483647 h 888"/>
                <a:gd name="T88" fmla="*/ 2147483647 w 750"/>
                <a:gd name="T89" fmla="*/ 2147483647 h 888"/>
                <a:gd name="T90" fmla="*/ 2147483647 w 750"/>
                <a:gd name="T91" fmla="*/ 2147483647 h 888"/>
                <a:gd name="T92" fmla="*/ 2147483647 w 750"/>
                <a:gd name="T93" fmla="*/ 2147483647 h 888"/>
                <a:gd name="T94" fmla="*/ 2147483647 w 750"/>
                <a:gd name="T95" fmla="*/ 2147483647 h 888"/>
                <a:gd name="T96" fmla="*/ 2147483647 w 750"/>
                <a:gd name="T97" fmla="*/ 2147483647 h 888"/>
                <a:gd name="T98" fmla="*/ 2147483647 w 750"/>
                <a:gd name="T99" fmla="*/ 2147483647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0"/>
                <a:gd name="T151" fmla="*/ 0 h 888"/>
                <a:gd name="T152" fmla="*/ 750 w 750"/>
                <a:gd name="T153" fmla="*/ 888 h 8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53" name="Freeform 42"/>
            <p:cNvSpPr>
              <a:spLocks/>
            </p:cNvSpPr>
            <p:nvPr/>
          </p:nvSpPr>
          <p:spPr bwMode="auto">
            <a:xfrm>
              <a:off x="5011238" y="4817765"/>
              <a:ext cx="590009" cy="315277"/>
            </a:xfrm>
            <a:custGeom>
              <a:avLst/>
              <a:gdLst>
                <a:gd name="T0" fmla="*/ 2147483647 w 421"/>
                <a:gd name="T1" fmla="*/ 2147483647 h 232"/>
                <a:gd name="T2" fmla="*/ 2147483647 w 421"/>
                <a:gd name="T3" fmla="*/ 2147483647 h 232"/>
                <a:gd name="T4" fmla="*/ 2147483647 w 421"/>
                <a:gd name="T5" fmla="*/ 2147483647 h 232"/>
                <a:gd name="T6" fmla="*/ 2147483647 w 421"/>
                <a:gd name="T7" fmla="*/ 2147483647 h 232"/>
                <a:gd name="T8" fmla="*/ 2147483647 w 421"/>
                <a:gd name="T9" fmla="*/ 2147483647 h 232"/>
                <a:gd name="T10" fmla="*/ 2147483647 w 421"/>
                <a:gd name="T11" fmla="*/ 0 h 232"/>
                <a:gd name="T12" fmla="*/ 2147483647 w 421"/>
                <a:gd name="T13" fmla="*/ 2147483647 h 232"/>
                <a:gd name="T14" fmla="*/ 2147483647 w 421"/>
                <a:gd name="T15" fmla="*/ 2147483647 h 232"/>
                <a:gd name="T16" fmla="*/ 2147483647 w 421"/>
                <a:gd name="T17" fmla="*/ 2147483647 h 232"/>
                <a:gd name="T18" fmla="*/ 2147483647 w 421"/>
                <a:gd name="T19" fmla="*/ 2147483647 h 232"/>
                <a:gd name="T20" fmla="*/ 2147483647 w 421"/>
                <a:gd name="T21" fmla="*/ 2147483647 h 232"/>
                <a:gd name="T22" fmla="*/ 2147483647 w 421"/>
                <a:gd name="T23" fmla="*/ 2147483647 h 232"/>
                <a:gd name="T24" fmla="*/ 2147483647 w 421"/>
                <a:gd name="T25" fmla="*/ 2147483647 h 232"/>
                <a:gd name="T26" fmla="*/ 2147483647 w 421"/>
                <a:gd name="T27" fmla="*/ 2147483647 h 232"/>
                <a:gd name="T28" fmla="*/ 2147483647 w 421"/>
                <a:gd name="T29" fmla="*/ 2147483647 h 232"/>
                <a:gd name="T30" fmla="*/ 0 w 421"/>
                <a:gd name="T31" fmla="*/ 2147483647 h 232"/>
                <a:gd name="T32" fmla="*/ 2147483647 w 421"/>
                <a:gd name="T33" fmla="*/ 2147483647 h 232"/>
                <a:gd name="T34" fmla="*/ 2147483647 w 421"/>
                <a:gd name="T35" fmla="*/ 2147483647 h 232"/>
                <a:gd name="T36" fmla="*/ 2147483647 w 421"/>
                <a:gd name="T37" fmla="*/ 2147483647 h 232"/>
                <a:gd name="T38" fmla="*/ 2147483647 w 421"/>
                <a:gd name="T39" fmla="*/ 2147483647 h 232"/>
                <a:gd name="T40" fmla="*/ 2147483647 w 421"/>
                <a:gd name="T41" fmla="*/ 2147483647 h 232"/>
                <a:gd name="T42" fmla="*/ 2147483647 w 421"/>
                <a:gd name="T43" fmla="*/ 2147483647 h 232"/>
                <a:gd name="T44" fmla="*/ 2147483647 w 421"/>
                <a:gd name="T45" fmla="*/ 2147483647 h 232"/>
                <a:gd name="T46" fmla="*/ 2147483647 w 421"/>
                <a:gd name="T47" fmla="*/ 2147483647 h 232"/>
                <a:gd name="T48" fmla="*/ 2147483647 w 421"/>
                <a:gd name="T49" fmla="*/ 2147483647 h 232"/>
                <a:gd name="T50" fmla="*/ 2147483647 w 421"/>
                <a:gd name="T51" fmla="*/ 2147483647 h 232"/>
                <a:gd name="T52" fmla="*/ 2147483647 w 421"/>
                <a:gd name="T53" fmla="*/ 2147483647 h 232"/>
                <a:gd name="T54" fmla="*/ 2147483647 w 421"/>
                <a:gd name="T55" fmla="*/ 2147483647 h 232"/>
                <a:gd name="T56" fmla="*/ 2147483647 w 421"/>
                <a:gd name="T57" fmla="*/ 2147483647 h 232"/>
                <a:gd name="T58" fmla="*/ 2147483647 w 421"/>
                <a:gd name="T59" fmla="*/ 2147483647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defTabSz="685800" eaLnBrk="0" hangingPunct="0">
                <a:lnSpc>
                  <a:spcPct val="100000"/>
                </a:lnSpc>
                <a:defRPr/>
              </a:pPr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54" name="Freeform 43"/>
            <p:cNvSpPr>
              <a:spLocks/>
            </p:cNvSpPr>
            <p:nvPr/>
          </p:nvSpPr>
          <p:spPr bwMode="auto">
            <a:xfrm>
              <a:off x="5472586" y="4588815"/>
              <a:ext cx="952100" cy="424121"/>
            </a:xfrm>
            <a:custGeom>
              <a:avLst/>
              <a:gdLst>
                <a:gd name="T0" fmla="*/ 2147483647 w 682"/>
                <a:gd name="T1" fmla="*/ 2147483647 h 312"/>
                <a:gd name="T2" fmla="*/ 2147483647 w 682"/>
                <a:gd name="T3" fmla="*/ 2147483647 h 312"/>
                <a:gd name="T4" fmla="*/ 2147483647 w 682"/>
                <a:gd name="T5" fmla="*/ 2147483647 h 312"/>
                <a:gd name="T6" fmla="*/ 2147483647 w 682"/>
                <a:gd name="T7" fmla="*/ 2147483647 h 312"/>
                <a:gd name="T8" fmla="*/ 2147483647 w 682"/>
                <a:gd name="T9" fmla="*/ 2147483647 h 312"/>
                <a:gd name="T10" fmla="*/ 2147483647 w 682"/>
                <a:gd name="T11" fmla="*/ 2147483647 h 312"/>
                <a:gd name="T12" fmla="*/ 2147483647 w 682"/>
                <a:gd name="T13" fmla="*/ 2147483647 h 312"/>
                <a:gd name="T14" fmla="*/ 2147483647 w 682"/>
                <a:gd name="T15" fmla="*/ 2147483647 h 312"/>
                <a:gd name="T16" fmla="*/ 2147483647 w 682"/>
                <a:gd name="T17" fmla="*/ 2147483647 h 312"/>
                <a:gd name="T18" fmla="*/ 2147483647 w 682"/>
                <a:gd name="T19" fmla="*/ 2147483647 h 312"/>
                <a:gd name="T20" fmla="*/ 2147483647 w 682"/>
                <a:gd name="T21" fmla="*/ 2147483647 h 312"/>
                <a:gd name="T22" fmla="*/ 2147483647 w 682"/>
                <a:gd name="T23" fmla="*/ 2147483647 h 312"/>
                <a:gd name="T24" fmla="*/ 2147483647 w 682"/>
                <a:gd name="T25" fmla="*/ 2147483647 h 312"/>
                <a:gd name="T26" fmla="*/ 2147483647 w 682"/>
                <a:gd name="T27" fmla="*/ 0 h 312"/>
                <a:gd name="T28" fmla="*/ 2147483647 w 682"/>
                <a:gd name="T29" fmla="*/ 2147483647 h 312"/>
                <a:gd name="T30" fmla="*/ 2147483647 w 682"/>
                <a:gd name="T31" fmla="*/ 2147483647 h 312"/>
                <a:gd name="T32" fmla="*/ 2147483647 w 682"/>
                <a:gd name="T33" fmla="*/ 2147483647 h 312"/>
                <a:gd name="T34" fmla="*/ 2147483647 w 682"/>
                <a:gd name="T35" fmla="*/ 2147483647 h 312"/>
                <a:gd name="T36" fmla="*/ 2147483647 w 682"/>
                <a:gd name="T37" fmla="*/ 2147483647 h 312"/>
                <a:gd name="T38" fmla="*/ 2147483647 w 682"/>
                <a:gd name="T39" fmla="*/ 2147483647 h 312"/>
                <a:gd name="T40" fmla="*/ 2147483647 w 682"/>
                <a:gd name="T41" fmla="*/ 2147483647 h 312"/>
                <a:gd name="T42" fmla="*/ 2147483647 w 682"/>
                <a:gd name="T43" fmla="*/ 2147483647 h 312"/>
                <a:gd name="T44" fmla="*/ 2147483647 w 682"/>
                <a:gd name="T45" fmla="*/ 2147483647 h 312"/>
                <a:gd name="T46" fmla="*/ 2147483647 w 682"/>
                <a:gd name="T47" fmla="*/ 2147483647 h 312"/>
                <a:gd name="T48" fmla="*/ 2147483647 w 682"/>
                <a:gd name="T49" fmla="*/ 2147483647 h 312"/>
                <a:gd name="T50" fmla="*/ 2147483647 w 682"/>
                <a:gd name="T51" fmla="*/ 2147483647 h 312"/>
                <a:gd name="T52" fmla="*/ 2147483647 w 682"/>
                <a:gd name="T53" fmla="*/ 2147483647 h 312"/>
                <a:gd name="T54" fmla="*/ 2147483647 w 682"/>
                <a:gd name="T55" fmla="*/ 2147483647 h 312"/>
                <a:gd name="T56" fmla="*/ 2147483647 w 682"/>
                <a:gd name="T57" fmla="*/ 2147483647 h 312"/>
                <a:gd name="T58" fmla="*/ 0 w 682"/>
                <a:gd name="T59" fmla="*/ 2147483647 h 312"/>
                <a:gd name="T60" fmla="*/ 2147483647 w 682"/>
                <a:gd name="T61" fmla="*/ 2147483647 h 312"/>
                <a:gd name="T62" fmla="*/ 2147483647 w 682"/>
                <a:gd name="T63" fmla="*/ 2147483647 h 312"/>
                <a:gd name="T64" fmla="*/ 2147483647 w 682"/>
                <a:gd name="T65" fmla="*/ 2147483647 h 312"/>
                <a:gd name="T66" fmla="*/ 2147483647 w 682"/>
                <a:gd name="T67" fmla="*/ 2147483647 h 312"/>
                <a:gd name="T68" fmla="*/ 2147483647 w 682"/>
                <a:gd name="T69" fmla="*/ 2147483647 h 312"/>
                <a:gd name="T70" fmla="*/ 2147483647 w 682"/>
                <a:gd name="T71" fmla="*/ 2147483647 h 312"/>
                <a:gd name="T72" fmla="*/ 2147483647 w 682"/>
                <a:gd name="T73" fmla="*/ 2147483647 h 312"/>
                <a:gd name="T74" fmla="*/ 2147483647 w 682"/>
                <a:gd name="T75" fmla="*/ 2147483647 h 312"/>
                <a:gd name="T76" fmla="*/ 2147483647 w 682"/>
                <a:gd name="T77" fmla="*/ 2147483647 h 312"/>
                <a:gd name="T78" fmla="*/ 2147483647 w 682"/>
                <a:gd name="T79" fmla="*/ 2147483647 h 312"/>
                <a:gd name="T80" fmla="*/ 2147483647 w 682"/>
                <a:gd name="T81" fmla="*/ 2147483647 h 312"/>
                <a:gd name="T82" fmla="*/ 2147483647 w 682"/>
                <a:gd name="T83" fmla="*/ 2147483647 h 312"/>
                <a:gd name="T84" fmla="*/ 2147483647 w 682"/>
                <a:gd name="T85" fmla="*/ 2147483647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defTabSz="685800" eaLnBrk="0" hangingPunct="0">
                <a:lnSpc>
                  <a:spcPct val="100000"/>
                </a:lnSpc>
                <a:defRPr/>
              </a:pPr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55" name="CH"/>
            <p:cNvSpPr>
              <a:spLocks/>
            </p:cNvSpPr>
            <p:nvPr/>
          </p:nvSpPr>
          <p:spPr bwMode="auto">
            <a:xfrm>
              <a:off x="5011238" y="4817765"/>
              <a:ext cx="590009" cy="315277"/>
            </a:xfrm>
            <a:custGeom>
              <a:avLst/>
              <a:gdLst>
                <a:gd name="T0" fmla="*/ 2147483647 w 421"/>
                <a:gd name="T1" fmla="*/ 2147483647 h 232"/>
                <a:gd name="T2" fmla="*/ 2147483647 w 421"/>
                <a:gd name="T3" fmla="*/ 2147483647 h 232"/>
                <a:gd name="T4" fmla="*/ 2147483647 w 421"/>
                <a:gd name="T5" fmla="*/ 2147483647 h 232"/>
                <a:gd name="T6" fmla="*/ 2147483647 w 421"/>
                <a:gd name="T7" fmla="*/ 2147483647 h 232"/>
                <a:gd name="T8" fmla="*/ 2147483647 w 421"/>
                <a:gd name="T9" fmla="*/ 2147483647 h 232"/>
                <a:gd name="T10" fmla="*/ 2147483647 w 421"/>
                <a:gd name="T11" fmla="*/ 0 h 232"/>
                <a:gd name="T12" fmla="*/ 2147483647 w 421"/>
                <a:gd name="T13" fmla="*/ 2147483647 h 232"/>
                <a:gd name="T14" fmla="*/ 2147483647 w 421"/>
                <a:gd name="T15" fmla="*/ 2147483647 h 232"/>
                <a:gd name="T16" fmla="*/ 2147483647 w 421"/>
                <a:gd name="T17" fmla="*/ 2147483647 h 232"/>
                <a:gd name="T18" fmla="*/ 2147483647 w 421"/>
                <a:gd name="T19" fmla="*/ 2147483647 h 232"/>
                <a:gd name="T20" fmla="*/ 2147483647 w 421"/>
                <a:gd name="T21" fmla="*/ 2147483647 h 232"/>
                <a:gd name="T22" fmla="*/ 2147483647 w 421"/>
                <a:gd name="T23" fmla="*/ 2147483647 h 232"/>
                <a:gd name="T24" fmla="*/ 2147483647 w 421"/>
                <a:gd name="T25" fmla="*/ 2147483647 h 232"/>
                <a:gd name="T26" fmla="*/ 2147483647 w 421"/>
                <a:gd name="T27" fmla="*/ 2147483647 h 232"/>
                <a:gd name="T28" fmla="*/ 2147483647 w 421"/>
                <a:gd name="T29" fmla="*/ 2147483647 h 232"/>
                <a:gd name="T30" fmla="*/ 0 w 421"/>
                <a:gd name="T31" fmla="*/ 2147483647 h 232"/>
                <a:gd name="T32" fmla="*/ 2147483647 w 421"/>
                <a:gd name="T33" fmla="*/ 2147483647 h 232"/>
                <a:gd name="T34" fmla="*/ 2147483647 w 421"/>
                <a:gd name="T35" fmla="*/ 2147483647 h 232"/>
                <a:gd name="T36" fmla="*/ 2147483647 w 421"/>
                <a:gd name="T37" fmla="*/ 2147483647 h 232"/>
                <a:gd name="T38" fmla="*/ 2147483647 w 421"/>
                <a:gd name="T39" fmla="*/ 2147483647 h 232"/>
                <a:gd name="T40" fmla="*/ 2147483647 w 421"/>
                <a:gd name="T41" fmla="*/ 2147483647 h 232"/>
                <a:gd name="T42" fmla="*/ 2147483647 w 421"/>
                <a:gd name="T43" fmla="*/ 2147483647 h 232"/>
                <a:gd name="T44" fmla="*/ 2147483647 w 421"/>
                <a:gd name="T45" fmla="*/ 2147483647 h 232"/>
                <a:gd name="T46" fmla="*/ 2147483647 w 421"/>
                <a:gd name="T47" fmla="*/ 2147483647 h 232"/>
                <a:gd name="T48" fmla="*/ 2147483647 w 421"/>
                <a:gd name="T49" fmla="*/ 2147483647 h 232"/>
                <a:gd name="T50" fmla="*/ 2147483647 w 421"/>
                <a:gd name="T51" fmla="*/ 2147483647 h 232"/>
                <a:gd name="T52" fmla="*/ 2147483647 w 421"/>
                <a:gd name="T53" fmla="*/ 2147483647 h 232"/>
                <a:gd name="T54" fmla="*/ 2147483647 w 421"/>
                <a:gd name="T55" fmla="*/ 2147483647 h 232"/>
                <a:gd name="T56" fmla="*/ 2147483647 w 421"/>
                <a:gd name="T57" fmla="*/ 2147483647 h 232"/>
                <a:gd name="T58" fmla="*/ 2147483647 w 421"/>
                <a:gd name="T59" fmla="*/ 2147483647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rgbClr val="FFD97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eaLnBrk="0" hangingPunct="0"/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56" name="AT"/>
            <p:cNvSpPr>
              <a:spLocks/>
            </p:cNvSpPr>
            <p:nvPr/>
          </p:nvSpPr>
          <p:spPr bwMode="auto">
            <a:xfrm>
              <a:off x="5472586" y="4588815"/>
              <a:ext cx="952100" cy="424121"/>
            </a:xfrm>
            <a:custGeom>
              <a:avLst/>
              <a:gdLst>
                <a:gd name="T0" fmla="*/ 2147483647 w 682"/>
                <a:gd name="T1" fmla="*/ 2147483647 h 312"/>
                <a:gd name="T2" fmla="*/ 2147483647 w 682"/>
                <a:gd name="T3" fmla="*/ 2147483647 h 312"/>
                <a:gd name="T4" fmla="*/ 2147483647 w 682"/>
                <a:gd name="T5" fmla="*/ 2147483647 h 312"/>
                <a:gd name="T6" fmla="*/ 2147483647 w 682"/>
                <a:gd name="T7" fmla="*/ 2147483647 h 312"/>
                <a:gd name="T8" fmla="*/ 2147483647 w 682"/>
                <a:gd name="T9" fmla="*/ 2147483647 h 312"/>
                <a:gd name="T10" fmla="*/ 2147483647 w 682"/>
                <a:gd name="T11" fmla="*/ 2147483647 h 312"/>
                <a:gd name="T12" fmla="*/ 2147483647 w 682"/>
                <a:gd name="T13" fmla="*/ 2147483647 h 312"/>
                <a:gd name="T14" fmla="*/ 2147483647 w 682"/>
                <a:gd name="T15" fmla="*/ 2147483647 h 312"/>
                <a:gd name="T16" fmla="*/ 2147483647 w 682"/>
                <a:gd name="T17" fmla="*/ 2147483647 h 312"/>
                <a:gd name="T18" fmla="*/ 2147483647 w 682"/>
                <a:gd name="T19" fmla="*/ 2147483647 h 312"/>
                <a:gd name="T20" fmla="*/ 2147483647 w 682"/>
                <a:gd name="T21" fmla="*/ 2147483647 h 312"/>
                <a:gd name="T22" fmla="*/ 2147483647 w 682"/>
                <a:gd name="T23" fmla="*/ 2147483647 h 312"/>
                <a:gd name="T24" fmla="*/ 2147483647 w 682"/>
                <a:gd name="T25" fmla="*/ 2147483647 h 312"/>
                <a:gd name="T26" fmla="*/ 2147483647 w 682"/>
                <a:gd name="T27" fmla="*/ 0 h 312"/>
                <a:gd name="T28" fmla="*/ 2147483647 w 682"/>
                <a:gd name="T29" fmla="*/ 2147483647 h 312"/>
                <a:gd name="T30" fmla="*/ 2147483647 w 682"/>
                <a:gd name="T31" fmla="*/ 2147483647 h 312"/>
                <a:gd name="T32" fmla="*/ 2147483647 w 682"/>
                <a:gd name="T33" fmla="*/ 2147483647 h 312"/>
                <a:gd name="T34" fmla="*/ 2147483647 w 682"/>
                <a:gd name="T35" fmla="*/ 2147483647 h 312"/>
                <a:gd name="T36" fmla="*/ 2147483647 w 682"/>
                <a:gd name="T37" fmla="*/ 2147483647 h 312"/>
                <a:gd name="T38" fmla="*/ 2147483647 w 682"/>
                <a:gd name="T39" fmla="*/ 2147483647 h 312"/>
                <a:gd name="T40" fmla="*/ 2147483647 w 682"/>
                <a:gd name="T41" fmla="*/ 2147483647 h 312"/>
                <a:gd name="T42" fmla="*/ 2147483647 w 682"/>
                <a:gd name="T43" fmla="*/ 2147483647 h 312"/>
                <a:gd name="T44" fmla="*/ 2147483647 w 682"/>
                <a:gd name="T45" fmla="*/ 2147483647 h 312"/>
                <a:gd name="T46" fmla="*/ 2147483647 w 682"/>
                <a:gd name="T47" fmla="*/ 2147483647 h 312"/>
                <a:gd name="T48" fmla="*/ 2147483647 w 682"/>
                <a:gd name="T49" fmla="*/ 2147483647 h 312"/>
                <a:gd name="T50" fmla="*/ 2147483647 w 682"/>
                <a:gd name="T51" fmla="*/ 2147483647 h 312"/>
                <a:gd name="T52" fmla="*/ 2147483647 w 682"/>
                <a:gd name="T53" fmla="*/ 2147483647 h 312"/>
                <a:gd name="T54" fmla="*/ 2147483647 w 682"/>
                <a:gd name="T55" fmla="*/ 2147483647 h 312"/>
                <a:gd name="T56" fmla="*/ 2147483647 w 682"/>
                <a:gd name="T57" fmla="*/ 2147483647 h 312"/>
                <a:gd name="T58" fmla="*/ 0 w 682"/>
                <a:gd name="T59" fmla="*/ 2147483647 h 312"/>
                <a:gd name="T60" fmla="*/ 2147483647 w 682"/>
                <a:gd name="T61" fmla="*/ 2147483647 h 312"/>
                <a:gd name="T62" fmla="*/ 2147483647 w 682"/>
                <a:gd name="T63" fmla="*/ 2147483647 h 312"/>
                <a:gd name="T64" fmla="*/ 2147483647 w 682"/>
                <a:gd name="T65" fmla="*/ 2147483647 h 312"/>
                <a:gd name="T66" fmla="*/ 2147483647 w 682"/>
                <a:gd name="T67" fmla="*/ 2147483647 h 312"/>
                <a:gd name="T68" fmla="*/ 2147483647 w 682"/>
                <a:gd name="T69" fmla="*/ 2147483647 h 312"/>
                <a:gd name="T70" fmla="*/ 2147483647 w 682"/>
                <a:gd name="T71" fmla="*/ 2147483647 h 312"/>
                <a:gd name="T72" fmla="*/ 2147483647 w 682"/>
                <a:gd name="T73" fmla="*/ 2147483647 h 312"/>
                <a:gd name="T74" fmla="*/ 2147483647 w 682"/>
                <a:gd name="T75" fmla="*/ 2147483647 h 312"/>
                <a:gd name="T76" fmla="*/ 2147483647 w 682"/>
                <a:gd name="T77" fmla="*/ 2147483647 h 312"/>
                <a:gd name="T78" fmla="*/ 2147483647 w 682"/>
                <a:gd name="T79" fmla="*/ 2147483647 h 312"/>
                <a:gd name="T80" fmla="*/ 2147483647 w 682"/>
                <a:gd name="T81" fmla="*/ 2147483647 h 312"/>
                <a:gd name="T82" fmla="*/ 2147483647 w 682"/>
                <a:gd name="T83" fmla="*/ 2147483647 h 312"/>
                <a:gd name="T84" fmla="*/ 2147483647 w 682"/>
                <a:gd name="T85" fmla="*/ 2147483647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rgbClr val="FFD97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eaLnBrk="0" hangingPunct="0"/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57" name="CZ"/>
            <p:cNvSpPr>
              <a:spLocks/>
            </p:cNvSpPr>
            <p:nvPr/>
          </p:nvSpPr>
          <p:spPr bwMode="auto">
            <a:xfrm>
              <a:off x="5777699" y="4247265"/>
              <a:ext cx="810571" cy="427874"/>
            </a:xfrm>
            <a:custGeom>
              <a:avLst/>
              <a:gdLst>
                <a:gd name="T0" fmla="*/ 2147483647 w 581"/>
                <a:gd name="T1" fmla="*/ 2147483647 h 312"/>
                <a:gd name="T2" fmla="*/ 2147483647 w 581"/>
                <a:gd name="T3" fmla="*/ 2147483647 h 312"/>
                <a:gd name="T4" fmla="*/ 2147483647 w 581"/>
                <a:gd name="T5" fmla="*/ 2147483647 h 312"/>
                <a:gd name="T6" fmla="*/ 2147483647 w 581"/>
                <a:gd name="T7" fmla="*/ 2147483647 h 312"/>
                <a:gd name="T8" fmla="*/ 2147483647 w 581"/>
                <a:gd name="T9" fmla="*/ 2147483647 h 312"/>
                <a:gd name="T10" fmla="*/ 2147483647 w 581"/>
                <a:gd name="T11" fmla="*/ 2147483647 h 312"/>
                <a:gd name="T12" fmla="*/ 2147483647 w 581"/>
                <a:gd name="T13" fmla="*/ 2147483647 h 312"/>
                <a:gd name="T14" fmla="*/ 2147483647 w 581"/>
                <a:gd name="T15" fmla="*/ 2147483647 h 312"/>
                <a:gd name="T16" fmla="*/ 2147483647 w 581"/>
                <a:gd name="T17" fmla="*/ 2147483647 h 312"/>
                <a:gd name="T18" fmla="*/ 2147483647 w 581"/>
                <a:gd name="T19" fmla="*/ 2147483647 h 312"/>
                <a:gd name="T20" fmla="*/ 2147483647 w 581"/>
                <a:gd name="T21" fmla="*/ 2147483647 h 312"/>
                <a:gd name="T22" fmla="*/ 2147483647 w 581"/>
                <a:gd name="T23" fmla="*/ 2147483647 h 312"/>
                <a:gd name="T24" fmla="*/ 2147483647 w 581"/>
                <a:gd name="T25" fmla="*/ 2147483647 h 312"/>
                <a:gd name="T26" fmla="*/ 2147483647 w 581"/>
                <a:gd name="T27" fmla="*/ 2147483647 h 312"/>
                <a:gd name="T28" fmla="*/ 2147483647 w 581"/>
                <a:gd name="T29" fmla="*/ 2147483647 h 312"/>
                <a:gd name="T30" fmla="*/ 2147483647 w 581"/>
                <a:gd name="T31" fmla="*/ 0 h 312"/>
                <a:gd name="T32" fmla="*/ 2147483647 w 581"/>
                <a:gd name="T33" fmla="*/ 2147483647 h 312"/>
                <a:gd name="T34" fmla="*/ 2147483647 w 581"/>
                <a:gd name="T35" fmla="*/ 2147483647 h 312"/>
                <a:gd name="T36" fmla="*/ 2147483647 w 581"/>
                <a:gd name="T37" fmla="*/ 2147483647 h 312"/>
                <a:gd name="T38" fmla="*/ 2147483647 w 581"/>
                <a:gd name="T39" fmla="*/ 2147483647 h 312"/>
                <a:gd name="T40" fmla="*/ 2147483647 w 581"/>
                <a:gd name="T41" fmla="*/ 2147483647 h 312"/>
                <a:gd name="T42" fmla="*/ 2147483647 w 581"/>
                <a:gd name="T43" fmla="*/ 2147483647 h 312"/>
                <a:gd name="T44" fmla="*/ 2147483647 w 581"/>
                <a:gd name="T45" fmla="*/ 2147483647 h 312"/>
                <a:gd name="T46" fmla="*/ 0 w 581"/>
                <a:gd name="T47" fmla="*/ 2147483647 h 312"/>
                <a:gd name="T48" fmla="*/ 2147483647 w 581"/>
                <a:gd name="T49" fmla="*/ 2147483647 h 312"/>
                <a:gd name="T50" fmla="*/ 2147483647 w 581"/>
                <a:gd name="T51" fmla="*/ 2147483647 h 312"/>
                <a:gd name="T52" fmla="*/ 2147483647 w 581"/>
                <a:gd name="T53" fmla="*/ 2147483647 h 312"/>
                <a:gd name="T54" fmla="*/ 2147483647 w 581"/>
                <a:gd name="T55" fmla="*/ 2147483647 h 312"/>
                <a:gd name="T56" fmla="*/ 2147483647 w 581"/>
                <a:gd name="T57" fmla="*/ 2147483647 h 312"/>
                <a:gd name="T58" fmla="*/ 2147483647 w 581"/>
                <a:gd name="T59" fmla="*/ 2147483647 h 312"/>
                <a:gd name="T60" fmla="*/ 2147483647 w 581"/>
                <a:gd name="T61" fmla="*/ 2147483647 h 312"/>
                <a:gd name="T62" fmla="*/ 2147483647 w 581"/>
                <a:gd name="T63" fmla="*/ 2147483647 h 312"/>
                <a:gd name="T64" fmla="*/ 2147483647 w 581"/>
                <a:gd name="T65" fmla="*/ 2147483647 h 312"/>
                <a:gd name="T66" fmla="*/ 2147483647 w 581"/>
                <a:gd name="T67" fmla="*/ 2147483647 h 312"/>
                <a:gd name="T68" fmla="*/ 2147483647 w 581"/>
                <a:gd name="T69" fmla="*/ 2147483647 h 312"/>
                <a:gd name="T70" fmla="*/ 2147483647 w 581"/>
                <a:gd name="T71" fmla="*/ 2147483647 h 312"/>
                <a:gd name="T72" fmla="*/ 2147483647 w 581"/>
                <a:gd name="T73" fmla="*/ 2147483647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1"/>
                <a:gd name="T112" fmla="*/ 0 h 312"/>
                <a:gd name="T113" fmla="*/ 581 w 581"/>
                <a:gd name="T114" fmla="*/ 312 h 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solidFill>
              <a:srgbClr val="FFD97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eaLnBrk="0" hangingPunct="0"/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67" name="Freeform 56"/>
            <p:cNvSpPr>
              <a:spLocks/>
            </p:cNvSpPr>
            <p:nvPr/>
          </p:nvSpPr>
          <p:spPr bwMode="auto">
            <a:xfrm>
              <a:off x="6621353" y="4596321"/>
              <a:ext cx="22057" cy="1878"/>
            </a:xfrm>
            <a:custGeom>
              <a:avLst/>
              <a:gdLst>
                <a:gd name="T0" fmla="*/ 2147483647 w 17"/>
                <a:gd name="T1" fmla="*/ 0 h 1587"/>
                <a:gd name="T2" fmla="*/ 0 w 17"/>
                <a:gd name="T3" fmla="*/ 0 h 1587"/>
                <a:gd name="T4" fmla="*/ 2147483647 w 17"/>
                <a:gd name="T5" fmla="*/ 0 h 1587"/>
                <a:gd name="T6" fmla="*/ 0 60000 65536"/>
                <a:gd name="T7" fmla="*/ 0 60000 65536"/>
                <a:gd name="T8" fmla="*/ 0 60000 65536"/>
                <a:gd name="T9" fmla="*/ 0 w 17"/>
                <a:gd name="T10" fmla="*/ 0 h 1587"/>
                <a:gd name="T11" fmla="*/ 17 w 17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587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BF27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defTabSz="685800" eaLnBrk="0" hangingPunct="0">
                <a:lnSpc>
                  <a:spcPct val="100000"/>
                </a:lnSpc>
                <a:defRPr/>
              </a:pPr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70" name="Freeform 59"/>
            <p:cNvSpPr>
              <a:spLocks/>
            </p:cNvSpPr>
            <p:nvPr/>
          </p:nvSpPr>
          <p:spPr bwMode="auto">
            <a:xfrm>
              <a:off x="6573565" y="4588815"/>
              <a:ext cx="11028" cy="0"/>
            </a:xfrm>
            <a:custGeom>
              <a:avLst/>
              <a:gdLst>
                <a:gd name="T0" fmla="*/ 0 w 8"/>
                <a:gd name="T1" fmla="*/ 2147483647 w 8"/>
                <a:gd name="T2" fmla="*/ 0 w 8"/>
                <a:gd name="T3" fmla="*/ 0 60000 65536"/>
                <a:gd name="T4" fmla="*/ 0 60000 65536"/>
                <a:gd name="T5" fmla="*/ 0 60000 65536"/>
                <a:gd name="T6" fmla="*/ 0 w 8"/>
                <a:gd name="T7" fmla="*/ 8 w 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27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defTabSz="685800" eaLnBrk="0" hangingPunct="0">
                <a:lnSpc>
                  <a:spcPct val="100000"/>
                </a:lnSpc>
                <a:defRPr/>
              </a:pPr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71" name="Freeform 60"/>
            <p:cNvSpPr>
              <a:spLocks/>
            </p:cNvSpPr>
            <p:nvPr/>
          </p:nvSpPr>
          <p:spPr bwMode="auto">
            <a:xfrm>
              <a:off x="6588269" y="4457449"/>
              <a:ext cx="38599" cy="20643"/>
            </a:xfrm>
            <a:custGeom>
              <a:avLst/>
              <a:gdLst>
                <a:gd name="T0" fmla="*/ 2147483647 w 26"/>
                <a:gd name="T1" fmla="*/ 2147483647 h 16"/>
                <a:gd name="T2" fmla="*/ 0 w 26"/>
                <a:gd name="T3" fmla="*/ 0 h 16"/>
                <a:gd name="T4" fmla="*/ 0 w 26"/>
                <a:gd name="T5" fmla="*/ 2147483647 h 16"/>
                <a:gd name="T6" fmla="*/ 2147483647 w 26"/>
                <a:gd name="T7" fmla="*/ 2147483647 h 16"/>
                <a:gd name="T8" fmla="*/ 2147483647 w 26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FFBF27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defTabSz="685800" eaLnBrk="0" hangingPunct="0">
                <a:lnSpc>
                  <a:spcPct val="100000"/>
                </a:lnSpc>
                <a:defRPr/>
              </a:pPr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73" name="Freeform 62"/>
            <p:cNvSpPr>
              <a:spLocks/>
            </p:cNvSpPr>
            <p:nvPr/>
          </p:nvSpPr>
          <p:spPr bwMode="auto">
            <a:xfrm>
              <a:off x="6588269" y="4457449"/>
              <a:ext cx="38599" cy="20643"/>
            </a:xfrm>
            <a:custGeom>
              <a:avLst/>
              <a:gdLst>
                <a:gd name="T0" fmla="*/ 2147483647 w 26"/>
                <a:gd name="T1" fmla="*/ 2147483647 h 16"/>
                <a:gd name="T2" fmla="*/ 0 w 26"/>
                <a:gd name="T3" fmla="*/ 0 h 16"/>
                <a:gd name="T4" fmla="*/ 0 w 26"/>
                <a:gd name="T5" fmla="*/ 2147483647 h 16"/>
                <a:gd name="T6" fmla="*/ 2147483647 w 26"/>
                <a:gd name="T7" fmla="*/ 2147483647 h 16"/>
                <a:gd name="T8" fmla="*/ 2147483647 w 26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FFBF27">
                <a:lumMod val="40000"/>
                <a:lumOff val="60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defTabSz="685800" eaLnBrk="0" hangingPunct="0">
                <a:lnSpc>
                  <a:spcPct val="100000"/>
                </a:lnSpc>
                <a:defRPr/>
              </a:pPr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auto">
            <a:xfrm>
              <a:off x="5978043" y="3603577"/>
              <a:ext cx="1202072" cy="895158"/>
            </a:xfrm>
            <a:custGeom>
              <a:avLst/>
              <a:gdLst>
                <a:gd name="T0" fmla="*/ 2147483647 w 860"/>
                <a:gd name="T1" fmla="*/ 2147483647 h 656"/>
                <a:gd name="T2" fmla="*/ 2147483647 w 860"/>
                <a:gd name="T3" fmla="*/ 2147483647 h 656"/>
                <a:gd name="T4" fmla="*/ 2147483647 w 860"/>
                <a:gd name="T5" fmla="*/ 2147483647 h 656"/>
                <a:gd name="T6" fmla="*/ 2147483647 w 860"/>
                <a:gd name="T7" fmla="*/ 2147483647 h 656"/>
                <a:gd name="T8" fmla="*/ 2147483647 w 860"/>
                <a:gd name="T9" fmla="*/ 2147483647 h 656"/>
                <a:gd name="T10" fmla="*/ 2147483647 w 860"/>
                <a:gd name="T11" fmla="*/ 2147483647 h 656"/>
                <a:gd name="T12" fmla="*/ 2147483647 w 860"/>
                <a:gd name="T13" fmla="*/ 2147483647 h 656"/>
                <a:gd name="T14" fmla="*/ 2147483647 w 860"/>
                <a:gd name="T15" fmla="*/ 2147483647 h 656"/>
                <a:gd name="T16" fmla="*/ 2147483647 w 860"/>
                <a:gd name="T17" fmla="*/ 2147483647 h 656"/>
                <a:gd name="T18" fmla="*/ 2147483647 w 860"/>
                <a:gd name="T19" fmla="*/ 2147483647 h 656"/>
                <a:gd name="T20" fmla="*/ 2147483647 w 860"/>
                <a:gd name="T21" fmla="*/ 2147483647 h 656"/>
                <a:gd name="T22" fmla="*/ 2147483647 w 860"/>
                <a:gd name="T23" fmla="*/ 2147483647 h 656"/>
                <a:gd name="T24" fmla="*/ 2147483647 w 860"/>
                <a:gd name="T25" fmla="*/ 2147483647 h 656"/>
                <a:gd name="T26" fmla="*/ 2147483647 w 860"/>
                <a:gd name="T27" fmla="*/ 2147483647 h 656"/>
                <a:gd name="T28" fmla="*/ 2147483647 w 860"/>
                <a:gd name="T29" fmla="*/ 2147483647 h 656"/>
                <a:gd name="T30" fmla="*/ 2147483647 w 860"/>
                <a:gd name="T31" fmla="*/ 2147483647 h 656"/>
                <a:gd name="T32" fmla="*/ 2147483647 w 860"/>
                <a:gd name="T33" fmla="*/ 2147483647 h 656"/>
                <a:gd name="T34" fmla="*/ 2147483647 w 860"/>
                <a:gd name="T35" fmla="*/ 2147483647 h 656"/>
                <a:gd name="T36" fmla="*/ 2147483647 w 860"/>
                <a:gd name="T37" fmla="*/ 0 h 656"/>
                <a:gd name="T38" fmla="*/ 2147483647 w 860"/>
                <a:gd name="T39" fmla="*/ 2147483647 h 656"/>
                <a:gd name="T40" fmla="*/ 2147483647 w 860"/>
                <a:gd name="T41" fmla="*/ 2147483647 h 656"/>
                <a:gd name="T42" fmla="*/ 2147483647 w 860"/>
                <a:gd name="T43" fmla="*/ 2147483647 h 656"/>
                <a:gd name="T44" fmla="*/ 2147483647 w 860"/>
                <a:gd name="T45" fmla="*/ 2147483647 h 656"/>
                <a:gd name="T46" fmla="*/ 2147483647 w 860"/>
                <a:gd name="T47" fmla="*/ 2147483647 h 656"/>
                <a:gd name="T48" fmla="*/ 2147483647 w 860"/>
                <a:gd name="T49" fmla="*/ 2147483647 h 656"/>
                <a:gd name="T50" fmla="*/ 2147483647 w 860"/>
                <a:gd name="T51" fmla="*/ 2147483647 h 656"/>
                <a:gd name="T52" fmla="*/ 2147483647 w 860"/>
                <a:gd name="T53" fmla="*/ 2147483647 h 656"/>
                <a:gd name="T54" fmla="*/ 0 w 860"/>
                <a:gd name="T55" fmla="*/ 2147483647 h 656"/>
                <a:gd name="T56" fmla="*/ 2147483647 w 860"/>
                <a:gd name="T57" fmla="*/ 2147483647 h 656"/>
                <a:gd name="T58" fmla="*/ 2147483647 w 860"/>
                <a:gd name="T59" fmla="*/ 2147483647 h 656"/>
                <a:gd name="T60" fmla="*/ 2147483647 w 860"/>
                <a:gd name="T61" fmla="*/ 2147483647 h 656"/>
                <a:gd name="T62" fmla="*/ 2147483647 w 860"/>
                <a:gd name="T63" fmla="*/ 2147483647 h 656"/>
                <a:gd name="T64" fmla="*/ 2147483647 w 860"/>
                <a:gd name="T65" fmla="*/ 2147483647 h 656"/>
                <a:gd name="T66" fmla="*/ 2147483647 w 860"/>
                <a:gd name="T67" fmla="*/ 2147483647 h 656"/>
                <a:gd name="T68" fmla="*/ 2147483647 w 860"/>
                <a:gd name="T69" fmla="*/ 2147483647 h 656"/>
                <a:gd name="T70" fmla="*/ 2147483647 w 860"/>
                <a:gd name="T71" fmla="*/ 2147483647 h 656"/>
                <a:gd name="T72" fmla="*/ 2147483647 w 860"/>
                <a:gd name="T73" fmla="*/ 2147483647 h 656"/>
                <a:gd name="T74" fmla="*/ 2147483647 w 860"/>
                <a:gd name="T75" fmla="*/ 2147483647 h 656"/>
                <a:gd name="T76" fmla="*/ 2147483647 w 860"/>
                <a:gd name="T77" fmla="*/ 2147483647 h 656"/>
                <a:gd name="T78" fmla="*/ 2147483647 w 860"/>
                <a:gd name="T79" fmla="*/ 2147483647 h 656"/>
                <a:gd name="T80" fmla="*/ 2147483647 w 860"/>
                <a:gd name="T81" fmla="*/ 2147483647 h 656"/>
                <a:gd name="T82" fmla="*/ 2147483647 w 860"/>
                <a:gd name="T83" fmla="*/ 2147483647 h 656"/>
                <a:gd name="T84" fmla="*/ 2147483647 w 860"/>
                <a:gd name="T85" fmla="*/ 2147483647 h 656"/>
                <a:gd name="T86" fmla="*/ 2147483647 w 860"/>
                <a:gd name="T87" fmla="*/ 2147483647 h 656"/>
                <a:gd name="T88" fmla="*/ 2147483647 w 860"/>
                <a:gd name="T89" fmla="*/ 2147483647 h 656"/>
                <a:gd name="T90" fmla="*/ 2147483647 w 860"/>
                <a:gd name="T91" fmla="*/ 2147483647 h 656"/>
                <a:gd name="T92" fmla="*/ 2147483647 w 860"/>
                <a:gd name="T93" fmla="*/ 2147483647 h 656"/>
                <a:gd name="T94" fmla="*/ 2147483647 w 860"/>
                <a:gd name="T95" fmla="*/ 2147483647 h 656"/>
                <a:gd name="T96" fmla="*/ 2147483647 w 860"/>
                <a:gd name="T97" fmla="*/ 2147483647 h 656"/>
                <a:gd name="T98" fmla="*/ 2147483647 w 860"/>
                <a:gd name="T99" fmla="*/ 2147483647 h 656"/>
                <a:gd name="T100" fmla="*/ 2147483647 w 860"/>
                <a:gd name="T101" fmla="*/ 2147483647 h 656"/>
                <a:gd name="T102" fmla="*/ 2147483647 w 860"/>
                <a:gd name="T103" fmla="*/ 2147483647 h 656"/>
                <a:gd name="T104" fmla="*/ 2147483647 w 860"/>
                <a:gd name="T105" fmla="*/ 2147483647 h 656"/>
                <a:gd name="T106" fmla="*/ 2147483647 w 860"/>
                <a:gd name="T107" fmla="*/ 2147483647 h 656"/>
                <a:gd name="T108" fmla="*/ 2147483647 w 860"/>
                <a:gd name="T109" fmla="*/ 2147483647 h 656"/>
                <a:gd name="T110" fmla="*/ 2147483647 w 860"/>
                <a:gd name="T111" fmla="*/ 2147483647 h 656"/>
                <a:gd name="T112" fmla="*/ 2147483647 w 860"/>
                <a:gd name="T113" fmla="*/ 2147483647 h 656"/>
                <a:gd name="T114" fmla="*/ 2147483647 w 860"/>
                <a:gd name="T115" fmla="*/ 2147483647 h 656"/>
                <a:gd name="T116" fmla="*/ 2147483647 w 860"/>
                <a:gd name="T117" fmla="*/ 2147483647 h 656"/>
                <a:gd name="T118" fmla="*/ 2147483647 w 860"/>
                <a:gd name="T119" fmla="*/ 2147483647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60"/>
                <a:gd name="T181" fmla="*/ 0 h 656"/>
                <a:gd name="T182" fmla="*/ 860 w 860"/>
                <a:gd name="T183" fmla="*/ 656 h 6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defTabSz="685800" eaLnBrk="0" hangingPunct="0">
                <a:lnSpc>
                  <a:spcPct val="100000"/>
                </a:lnSpc>
                <a:defRPr/>
              </a:pPr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80" name="PL"/>
            <p:cNvSpPr>
              <a:spLocks/>
            </p:cNvSpPr>
            <p:nvPr/>
          </p:nvSpPr>
          <p:spPr bwMode="auto">
            <a:xfrm>
              <a:off x="5978043" y="3603577"/>
              <a:ext cx="1202072" cy="895158"/>
            </a:xfrm>
            <a:custGeom>
              <a:avLst/>
              <a:gdLst>
                <a:gd name="T0" fmla="*/ 2147483647 w 860"/>
                <a:gd name="T1" fmla="*/ 2147483647 h 656"/>
                <a:gd name="T2" fmla="*/ 2147483647 w 860"/>
                <a:gd name="T3" fmla="*/ 2147483647 h 656"/>
                <a:gd name="T4" fmla="*/ 2147483647 w 860"/>
                <a:gd name="T5" fmla="*/ 2147483647 h 656"/>
                <a:gd name="T6" fmla="*/ 2147483647 w 860"/>
                <a:gd name="T7" fmla="*/ 2147483647 h 656"/>
                <a:gd name="T8" fmla="*/ 2147483647 w 860"/>
                <a:gd name="T9" fmla="*/ 2147483647 h 656"/>
                <a:gd name="T10" fmla="*/ 2147483647 w 860"/>
                <a:gd name="T11" fmla="*/ 2147483647 h 656"/>
                <a:gd name="T12" fmla="*/ 2147483647 w 860"/>
                <a:gd name="T13" fmla="*/ 2147483647 h 656"/>
                <a:gd name="T14" fmla="*/ 2147483647 w 860"/>
                <a:gd name="T15" fmla="*/ 2147483647 h 656"/>
                <a:gd name="T16" fmla="*/ 2147483647 w 860"/>
                <a:gd name="T17" fmla="*/ 2147483647 h 656"/>
                <a:gd name="T18" fmla="*/ 2147483647 w 860"/>
                <a:gd name="T19" fmla="*/ 2147483647 h 656"/>
                <a:gd name="T20" fmla="*/ 2147483647 w 860"/>
                <a:gd name="T21" fmla="*/ 2147483647 h 656"/>
                <a:gd name="T22" fmla="*/ 2147483647 w 860"/>
                <a:gd name="T23" fmla="*/ 2147483647 h 656"/>
                <a:gd name="T24" fmla="*/ 2147483647 w 860"/>
                <a:gd name="T25" fmla="*/ 2147483647 h 656"/>
                <a:gd name="T26" fmla="*/ 2147483647 w 860"/>
                <a:gd name="T27" fmla="*/ 2147483647 h 656"/>
                <a:gd name="T28" fmla="*/ 2147483647 w 860"/>
                <a:gd name="T29" fmla="*/ 2147483647 h 656"/>
                <a:gd name="T30" fmla="*/ 2147483647 w 860"/>
                <a:gd name="T31" fmla="*/ 2147483647 h 656"/>
                <a:gd name="T32" fmla="*/ 2147483647 w 860"/>
                <a:gd name="T33" fmla="*/ 2147483647 h 656"/>
                <a:gd name="T34" fmla="*/ 2147483647 w 860"/>
                <a:gd name="T35" fmla="*/ 2147483647 h 656"/>
                <a:gd name="T36" fmla="*/ 2147483647 w 860"/>
                <a:gd name="T37" fmla="*/ 0 h 656"/>
                <a:gd name="T38" fmla="*/ 2147483647 w 860"/>
                <a:gd name="T39" fmla="*/ 2147483647 h 656"/>
                <a:gd name="T40" fmla="*/ 2147483647 w 860"/>
                <a:gd name="T41" fmla="*/ 2147483647 h 656"/>
                <a:gd name="T42" fmla="*/ 2147483647 w 860"/>
                <a:gd name="T43" fmla="*/ 2147483647 h 656"/>
                <a:gd name="T44" fmla="*/ 2147483647 w 860"/>
                <a:gd name="T45" fmla="*/ 2147483647 h 656"/>
                <a:gd name="T46" fmla="*/ 2147483647 w 860"/>
                <a:gd name="T47" fmla="*/ 2147483647 h 656"/>
                <a:gd name="T48" fmla="*/ 2147483647 w 860"/>
                <a:gd name="T49" fmla="*/ 2147483647 h 656"/>
                <a:gd name="T50" fmla="*/ 2147483647 w 860"/>
                <a:gd name="T51" fmla="*/ 2147483647 h 656"/>
                <a:gd name="T52" fmla="*/ 2147483647 w 860"/>
                <a:gd name="T53" fmla="*/ 2147483647 h 656"/>
                <a:gd name="T54" fmla="*/ 0 w 860"/>
                <a:gd name="T55" fmla="*/ 2147483647 h 656"/>
                <a:gd name="T56" fmla="*/ 2147483647 w 860"/>
                <a:gd name="T57" fmla="*/ 2147483647 h 656"/>
                <a:gd name="T58" fmla="*/ 2147483647 w 860"/>
                <a:gd name="T59" fmla="*/ 2147483647 h 656"/>
                <a:gd name="T60" fmla="*/ 2147483647 w 860"/>
                <a:gd name="T61" fmla="*/ 2147483647 h 656"/>
                <a:gd name="T62" fmla="*/ 2147483647 w 860"/>
                <a:gd name="T63" fmla="*/ 2147483647 h 656"/>
                <a:gd name="T64" fmla="*/ 2147483647 w 860"/>
                <a:gd name="T65" fmla="*/ 2147483647 h 656"/>
                <a:gd name="T66" fmla="*/ 2147483647 w 860"/>
                <a:gd name="T67" fmla="*/ 2147483647 h 656"/>
                <a:gd name="T68" fmla="*/ 2147483647 w 860"/>
                <a:gd name="T69" fmla="*/ 2147483647 h 656"/>
                <a:gd name="T70" fmla="*/ 2147483647 w 860"/>
                <a:gd name="T71" fmla="*/ 2147483647 h 656"/>
                <a:gd name="T72" fmla="*/ 2147483647 w 860"/>
                <a:gd name="T73" fmla="*/ 2147483647 h 656"/>
                <a:gd name="T74" fmla="*/ 2147483647 w 860"/>
                <a:gd name="T75" fmla="*/ 2147483647 h 656"/>
                <a:gd name="T76" fmla="*/ 2147483647 w 860"/>
                <a:gd name="T77" fmla="*/ 2147483647 h 656"/>
                <a:gd name="T78" fmla="*/ 2147483647 w 860"/>
                <a:gd name="T79" fmla="*/ 2147483647 h 656"/>
                <a:gd name="T80" fmla="*/ 2147483647 w 860"/>
                <a:gd name="T81" fmla="*/ 2147483647 h 656"/>
                <a:gd name="T82" fmla="*/ 2147483647 w 860"/>
                <a:gd name="T83" fmla="*/ 2147483647 h 656"/>
                <a:gd name="T84" fmla="*/ 2147483647 w 860"/>
                <a:gd name="T85" fmla="*/ 2147483647 h 656"/>
                <a:gd name="T86" fmla="*/ 2147483647 w 860"/>
                <a:gd name="T87" fmla="*/ 2147483647 h 656"/>
                <a:gd name="T88" fmla="*/ 2147483647 w 860"/>
                <a:gd name="T89" fmla="*/ 2147483647 h 656"/>
                <a:gd name="T90" fmla="*/ 2147483647 w 860"/>
                <a:gd name="T91" fmla="*/ 2147483647 h 656"/>
                <a:gd name="T92" fmla="*/ 2147483647 w 860"/>
                <a:gd name="T93" fmla="*/ 2147483647 h 656"/>
                <a:gd name="T94" fmla="*/ 2147483647 w 860"/>
                <a:gd name="T95" fmla="*/ 2147483647 h 656"/>
                <a:gd name="T96" fmla="*/ 2147483647 w 860"/>
                <a:gd name="T97" fmla="*/ 2147483647 h 656"/>
                <a:gd name="T98" fmla="*/ 2147483647 w 860"/>
                <a:gd name="T99" fmla="*/ 2147483647 h 656"/>
                <a:gd name="T100" fmla="*/ 2147483647 w 860"/>
                <a:gd name="T101" fmla="*/ 2147483647 h 656"/>
                <a:gd name="T102" fmla="*/ 2147483647 w 860"/>
                <a:gd name="T103" fmla="*/ 2147483647 h 656"/>
                <a:gd name="T104" fmla="*/ 2147483647 w 860"/>
                <a:gd name="T105" fmla="*/ 2147483647 h 656"/>
                <a:gd name="T106" fmla="*/ 2147483647 w 860"/>
                <a:gd name="T107" fmla="*/ 2147483647 h 656"/>
                <a:gd name="T108" fmla="*/ 2147483647 w 860"/>
                <a:gd name="T109" fmla="*/ 2147483647 h 656"/>
                <a:gd name="T110" fmla="*/ 2147483647 w 860"/>
                <a:gd name="T111" fmla="*/ 2147483647 h 656"/>
                <a:gd name="T112" fmla="*/ 2147483647 w 860"/>
                <a:gd name="T113" fmla="*/ 2147483647 h 656"/>
                <a:gd name="T114" fmla="*/ 2147483647 w 860"/>
                <a:gd name="T115" fmla="*/ 2147483647 h 656"/>
                <a:gd name="T116" fmla="*/ 2147483647 w 860"/>
                <a:gd name="T117" fmla="*/ 2147483647 h 656"/>
                <a:gd name="T118" fmla="*/ 2147483647 w 860"/>
                <a:gd name="T119" fmla="*/ 2147483647 h 656"/>
                <a:gd name="T120" fmla="*/ 2147483647 w 860"/>
                <a:gd name="T121" fmla="*/ 2147483647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60"/>
                <a:gd name="T184" fmla="*/ 0 h 656"/>
                <a:gd name="T185" fmla="*/ 860 w 860"/>
                <a:gd name="T186" fmla="*/ 656 h 6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rgbClr val="FFD97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eaLnBrk="0" hangingPunct="0"/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88" name="Freeform 15"/>
            <p:cNvSpPr>
              <a:spLocks/>
            </p:cNvSpPr>
            <p:nvPr/>
          </p:nvSpPr>
          <p:spPr bwMode="auto">
            <a:xfrm>
              <a:off x="5678443" y="3697409"/>
              <a:ext cx="93740" cy="90079"/>
            </a:xfrm>
            <a:custGeom>
              <a:avLst/>
              <a:gdLst>
                <a:gd name="T0" fmla="*/ 0 w 67"/>
                <a:gd name="T1" fmla="*/ 2147483647 h 64"/>
                <a:gd name="T2" fmla="*/ 2147483647 w 67"/>
                <a:gd name="T3" fmla="*/ 2147483647 h 64"/>
                <a:gd name="T4" fmla="*/ 2147483647 w 67"/>
                <a:gd name="T5" fmla="*/ 2147483647 h 64"/>
                <a:gd name="T6" fmla="*/ 2147483647 w 67"/>
                <a:gd name="T7" fmla="*/ 2147483647 h 64"/>
                <a:gd name="T8" fmla="*/ 2147483647 w 67"/>
                <a:gd name="T9" fmla="*/ 0 h 64"/>
                <a:gd name="T10" fmla="*/ 0 w 67"/>
                <a:gd name="T11" fmla="*/ 2147483647 h 64"/>
                <a:gd name="T12" fmla="*/ 0 w 67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4"/>
                <a:gd name="T23" fmla="*/ 67 w 6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BF27">
                <a:lumMod val="20000"/>
                <a:lumOff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defTabSz="685800" eaLnBrk="0" hangingPunct="0">
                <a:lnSpc>
                  <a:spcPct val="100000"/>
                </a:lnSpc>
                <a:defRPr/>
              </a:pPr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89" name="Freeform 17"/>
            <p:cNvSpPr>
              <a:spLocks/>
            </p:cNvSpPr>
            <p:nvPr/>
          </p:nvSpPr>
          <p:spPr bwMode="auto">
            <a:xfrm>
              <a:off x="5678443" y="3697409"/>
              <a:ext cx="93740" cy="90079"/>
            </a:xfrm>
            <a:custGeom>
              <a:avLst/>
              <a:gdLst>
                <a:gd name="T0" fmla="*/ 0 w 67"/>
                <a:gd name="T1" fmla="*/ 2147483647 h 64"/>
                <a:gd name="T2" fmla="*/ 2147483647 w 67"/>
                <a:gd name="T3" fmla="*/ 2147483647 h 64"/>
                <a:gd name="T4" fmla="*/ 2147483647 w 67"/>
                <a:gd name="T5" fmla="*/ 2147483647 h 64"/>
                <a:gd name="T6" fmla="*/ 2147483647 w 67"/>
                <a:gd name="T7" fmla="*/ 2147483647 h 64"/>
                <a:gd name="T8" fmla="*/ 2147483647 w 67"/>
                <a:gd name="T9" fmla="*/ 0 h 64"/>
                <a:gd name="T10" fmla="*/ 0 w 67"/>
                <a:gd name="T11" fmla="*/ 2147483647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rgbClr val="FFBF27">
                <a:lumMod val="20000"/>
                <a:lumOff val="80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defTabSz="685800" eaLnBrk="0" hangingPunct="0">
                <a:lnSpc>
                  <a:spcPct val="100000"/>
                </a:lnSpc>
                <a:defRPr/>
              </a:pPr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90" name="Freeform 18"/>
            <p:cNvSpPr>
              <a:spLocks/>
            </p:cNvSpPr>
            <p:nvPr/>
          </p:nvSpPr>
          <p:spPr bwMode="auto">
            <a:xfrm>
              <a:off x="5678443" y="3697409"/>
              <a:ext cx="93740" cy="90079"/>
            </a:xfrm>
            <a:custGeom>
              <a:avLst/>
              <a:gdLst>
                <a:gd name="T0" fmla="*/ 0 w 67"/>
                <a:gd name="T1" fmla="*/ 2147483647 h 64"/>
                <a:gd name="T2" fmla="*/ 2147483647 w 67"/>
                <a:gd name="T3" fmla="*/ 2147483647 h 64"/>
                <a:gd name="T4" fmla="*/ 2147483647 w 67"/>
                <a:gd name="T5" fmla="*/ 2147483647 h 64"/>
                <a:gd name="T6" fmla="*/ 2147483647 w 67"/>
                <a:gd name="T7" fmla="*/ 2147483647 h 64"/>
                <a:gd name="T8" fmla="*/ 2147483647 w 67"/>
                <a:gd name="T9" fmla="*/ 0 h 64"/>
                <a:gd name="T10" fmla="*/ 0 w 67"/>
                <a:gd name="T11" fmla="*/ 2147483647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rgbClr val="FFFFFF">
                <a:lumMod val="85000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sp>
          <p:nvSpPr>
            <p:cNvPr id="91" name="BE"/>
            <p:cNvSpPr>
              <a:spLocks/>
            </p:cNvSpPr>
            <p:nvPr/>
          </p:nvSpPr>
          <p:spPr bwMode="auto">
            <a:xfrm>
              <a:off x="4634443" y="4194719"/>
              <a:ext cx="459507" cy="317153"/>
            </a:xfrm>
            <a:custGeom>
              <a:avLst/>
              <a:gdLst>
                <a:gd name="T0" fmla="*/ 2147483647 w 328"/>
                <a:gd name="T1" fmla="*/ 2147483647 h 232"/>
                <a:gd name="T2" fmla="*/ 2147483647 w 328"/>
                <a:gd name="T3" fmla="*/ 2147483647 h 232"/>
                <a:gd name="T4" fmla="*/ 2147483647 w 328"/>
                <a:gd name="T5" fmla="*/ 2147483647 h 232"/>
                <a:gd name="T6" fmla="*/ 2147483647 w 328"/>
                <a:gd name="T7" fmla="*/ 2147483647 h 232"/>
                <a:gd name="T8" fmla="*/ 2147483647 w 328"/>
                <a:gd name="T9" fmla="*/ 2147483647 h 232"/>
                <a:gd name="T10" fmla="*/ 2147483647 w 328"/>
                <a:gd name="T11" fmla="*/ 2147483647 h 232"/>
                <a:gd name="T12" fmla="*/ 2147483647 w 328"/>
                <a:gd name="T13" fmla="*/ 2147483647 h 232"/>
                <a:gd name="T14" fmla="*/ 2147483647 w 328"/>
                <a:gd name="T15" fmla="*/ 2147483647 h 232"/>
                <a:gd name="T16" fmla="*/ 2147483647 w 328"/>
                <a:gd name="T17" fmla="*/ 2147483647 h 232"/>
                <a:gd name="T18" fmla="*/ 2147483647 w 328"/>
                <a:gd name="T19" fmla="*/ 2147483647 h 232"/>
                <a:gd name="T20" fmla="*/ 2147483647 w 328"/>
                <a:gd name="T21" fmla="*/ 2147483647 h 232"/>
                <a:gd name="T22" fmla="*/ 2147483647 w 328"/>
                <a:gd name="T23" fmla="*/ 2147483647 h 232"/>
                <a:gd name="T24" fmla="*/ 2147483647 w 328"/>
                <a:gd name="T25" fmla="*/ 2147483647 h 232"/>
                <a:gd name="T26" fmla="*/ 2147483647 w 328"/>
                <a:gd name="T27" fmla="*/ 0 h 232"/>
                <a:gd name="T28" fmla="*/ 2147483647 w 328"/>
                <a:gd name="T29" fmla="*/ 2147483647 h 232"/>
                <a:gd name="T30" fmla="*/ 0 w 328"/>
                <a:gd name="T31" fmla="*/ 2147483647 h 232"/>
                <a:gd name="T32" fmla="*/ 2147483647 w 328"/>
                <a:gd name="T33" fmla="*/ 2147483647 h 232"/>
                <a:gd name="T34" fmla="*/ 2147483647 w 328"/>
                <a:gd name="T35" fmla="*/ 2147483647 h 232"/>
                <a:gd name="T36" fmla="*/ 2147483647 w 328"/>
                <a:gd name="T37" fmla="*/ 2147483647 h 232"/>
                <a:gd name="T38" fmla="*/ 2147483647 w 328"/>
                <a:gd name="T39" fmla="*/ 2147483647 h 232"/>
                <a:gd name="T40" fmla="*/ 2147483647 w 328"/>
                <a:gd name="T41" fmla="*/ 2147483647 h 232"/>
                <a:gd name="T42" fmla="*/ 2147483647 w 328"/>
                <a:gd name="T43" fmla="*/ 2147483647 h 232"/>
                <a:gd name="T44" fmla="*/ 2147483647 w 328"/>
                <a:gd name="T45" fmla="*/ 2147483647 h 232"/>
                <a:gd name="T46" fmla="*/ 2147483647 w 328"/>
                <a:gd name="T47" fmla="*/ 2147483647 h 232"/>
                <a:gd name="T48" fmla="*/ 2147483647 w 328"/>
                <a:gd name="T49" fmla="*/ 2147483647 h 232"/>
                <a:gd name="T50" fmla="*/ 2147483647 w 328"/>
                <a:gd name="T51" fmla="*/ 2147483647 h 232"/>
                <a:gd name="T52" fmla="*/ 2147483647 w 328"/>
                <a:gd name="T53" fmla="*/ 2147483647 h 232"/>
                <a:gd name="T54" fmla="*/ 2147483647 w 328"/>
                <a:gd name="T55" fmla="*/ 2147483647 h 232"/>
                <a:gd name="T56" fmla="*/ 2147483647 w 328"/>
                <a:gd name="T57" fmla="*/ 2147483647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8"/>
                <a:gd name="T88" fmla="*/ 0 h 232"/>
                <a:gd name="T89" fmla="*/ 328 w 328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solidFill>
              <a:srgbClr val="FFD97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71699" tIns="35849" rIns="71699" bIns="35849"/>
            <a:lstStyle/>
            <a:p>
              <a:pPr eaLnBrk="0" hangingPunct="0"/>
              <a:endParaRPr lang="en-US" sz="1800" kern="0" baseline="-25000">
                <a:solidFill>
                  <a:prstClr val="black"/>
                </a:solidFill>
              </a:endParaRPr>
            </a:p>
          </p:txBody>
        </p:sp>
        <p:pic>
          <p:nvPicPr>
            <p:cNvPr id="96" name="Grafik 9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7181" y="4546334"/>
              <a:ext cx="410509" cy="524605"/>
            </a:xfrm>
            <a:prstGeom prst="rect">
              <a:avLst/>
            </a:prstGeom>
          </p:spPr>
        </p:pic>
        <p:pic>
          <p:nvPicPr>
            <p:cNvPr id="97" name="Grafik 9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1269" y="4030038"/>
              <a:ext cx="408783" cy="523900"/>
            </a:xfrm>
            <a:prstGeom prst="rect">
              <a:avLst/>
            </a:prstGeom>
          </p:spPr>
        </p:pic>
        <p:pic>
          <p:nvPicPr>
            <p:cNvPr id="98" name="Grafik 9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11438" y="4690697"/>
              <a:ext cx="410509" cy="524605"/>
            </a:xfrm>
            <a:prstGeom prst="rect">
              <a:avLst/>
            </a:prstGeom>
          </p:spPr>
        </p:pic>
        <p:pic>
          <p:nvPicPr>
            <p:cNvPr id="99" name="Grafik 9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22527" y="4175539"/>
              <a:ext cx="408783" cy="523900"/>
            </a:xfrm>
            <a:prstGeom prst="rect">
              <a:avLst/>
            </a:prstGeom>
          </p:spPr>
        </p:pic>
        <p:pic>
          <p:nvPicPr>
            <p:cNvPr id="100" name="Grafik 9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21947" y="3279216"/>
              <a:ext cx="410253" cy="524605"/>
            </a:xfrm>
            <a:prstGeom prst="rect">
              <a:avLst/>
            </a:prstGeom>
          </p:spPr>
        </p:pic>
        <p:pic>
          <p:nvPicPr>
            <p:cNvPr id="101" name="Grafik 10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67459" y="3144342"/>
              <a:ext cx="410253" cy="524605"/>
            </a:xfrm>
            <a:prstGeom prst="rect">
              <a:avLst/>
            </a:prstGeom>
          </p:spPr>
        </p:pic>
        <p:pic>
          <p:nvPicPr>
            <p:cNvPr id="102" name="Grafik 10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95294" y="3637088"/>
              <a:ext cx="410509" cy="524605"/>
            </a:xfrm>
            <a:prstGeom prst="rect">
              <a:avLst/>
            </a:prstGeom>
          </p:spPr>
        </p:pic>
        <p:pic>
          <p:nvPicPr>
            <p:cNvPr id="103" name="Grafik 10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12570" y="3710715"/>
              <a:ext cx="408783" cy="523900"/>
            </a:xfrm>
            <a:prstGeom prst="rect">
              <a:avLst/>
            </a:prstGeom>
          </p:spPr>
        </p:pic>
        <p:pic>
          <p:nvPicPr>
            <p:cNvPr id="104" name="Grafik 10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69027" y="4579388"/>
              <a:ext cx="408783" cy="523900"/>
            </a:xfrm>
            <a:prstGeom prst="rect">
              <a:avLst/>
            </a:prstGeom>
          </p:spPr>
        </p:pic>
      </p:grp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4" y="6518945"/>
            <a:ext cx="7897495" cy="109668"/>
          </a:xfrm>
        </p:spPr>
        <p:txBody>
          <a:bodyPr/>
          <a:lstStyle/>
          <a:p>
            <a:r>
              <a:rPr lang="de-DE" smtClean="0"/>
              <a:t>AKE Frühjahrssitzung | Volkswirtschaftliche Einordnung des Beitrags der Kohle zur Energietransformation | D.Lindenberger | Bad Honnef, 19.04.2018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90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1702" y="920061"/>
            <a:ext cx="7883524" cy="785701"/>
          </a:xfrm>
        </p:spPr>
        <p:txBody>
          <a:bodyPr>
            <a:noAutofit/>
          </a:bodyPr>
          <a:lstStyle/>
          <a:p>
            <a:r>
              <a:rPr lang="de-DE" dirty="0" smtClean="0"/>
              <a:t>Differenzen der Kraftwerkskapazitäten in</a:t>
            </a:r>
            <a:r>
              <a:rPr lang="de-DE" dirty="0"/>
              <a:t> </a:t>
            </a:r>
            <a:r>
              <a:rPr lang="de-DE" dirty="0" smtClean="0"/>
              <a:t>DE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CA7C-03FA-4EF0-B142-CB7E722EA5AE}" type="slidenum">
              <a:rPr lang="de-DE" smtClean="0"/>
              <a:t>9</a:t>
            </a:fld>
            <a:endParaRPr lang="de-DE"/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038035"/>
              </p:ext>
            </p:extLst>
          </p:nvPr>
        </p:nvGraphicFramePr>
        <p:xfrm>
          <a:off x="900114" y="1773238"/>
          <a:ext cx="7885112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4" y="6484249"/>
            <a:ext cx="7727817" cy="153887"/>
          </a:xfrm>
        </p:spPr>
        <p:txBody>
          <a:bodyPr/>
          <a:lstStyle/>
          <a:p>
            <a:r>
              <a:rPr lang="de-DE" smtClean="0"/>
              <a:t>AKE Frühjahrssitzung | Volkswirtschaftliche Einordnung des Beitrags der Kohle zur Energietransformation | D.Lindenberger | Bad Honnef, 19.04.2018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61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&gt;&lt;key val=&quot;3&quot;/&gt;&lt;elem&gt;&lt;m_nPartnerID val=&quot;530&quot;/&gt;&lt;m_nIndex val=&quot;2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1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NCQvuwokqkz68mWGmH0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Lc7zbEjU2ViWEQPOmW2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KmVy5Y60W0E9xXgT7vq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Lc7zbEjU2ViWEQPOmW2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KmVy5Y60W0E9xXgT7vq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Lc7zbEjU2ViWEQPOmW2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KmVy5Y60W0E9xXgT7vq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KmVy5Y60W0E9xXgT7vq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KmVy5Y60W0E9xXgT7vq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KmVy5Y60W0E9xXgT7vq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KmVy5Y60W0E9xXgT7vq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KmVy5Y60W0E9xXgT7vq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KmVy5Y60W0E9xXgT7vq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KmVy5Y60W0E9xXgT7vq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KmVy5Y60W0E9xXgT7vq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KmVy5Y60W0E9xXgT7vq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KmVy5Y60W0E9xXgT7v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3Ze_T5n0asdTRjBJcbZ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KmVy5Y60W0E9xXgT7vq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KmVy5Y60W0E9xXgT7vq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Lc7zbEjU2ViWEQPOmW2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KmVy5Y60W0E9xXgT7vq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NCQvuwokqkz68mWGmH0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3Ze_T5n0asdTRjBJcbZ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NCQvuwokqkz68mWGmH0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3Ze_T5n0asdTRjBJcbZg"/>
</p:tagLst>
</file>

<file path=ppt/theme/theme1.xml><?xml version="1.0" encoding="utf-8"?>
<a:theme xmlns:a="http://schemas.openxmlformats.org/drawingml/2006/main" name="EWI_PPT2007">
  <a:themeElements>
    <a:clrScheme name="EWI_PPT2007_Colors">
      <a:dk1>
        <a:srgbClr val="FFFFFF"/>
      </a:dk1>
      <a:lt1>
        <a:srgbClr val="616767"/>
      </a:lt1>
      <a:dk2>
        <a:srgbClr val="FFFFFF"/>
      </a:dk2>
      <a:lt2>
        <a:srgbClr val="FFBF27"/>
      </a:lt2>
      <a:accent1>
        <a:srgbClr val="FFBF27"/>
      </a:accent1>
      <a:accent2>
        <a:srgbClr val="616767"/>
      </a:accent2>
      <a:accent3>
        <a:srgbClr val="FFD97D"/>
      </a:accent3>
      <a:accent4>
        <a:srgbClr val="A0A4A4"/>
      </a:accent4>
      <a:accent5>
        <a:srgbClr val="FFECBE"/>
      </a:accent5>
      <a:accent6>
        <a:srgbClr val="D0D2D2"/>
      </a:accent6>
      <a:hlink>
        <a:srgbClr val="FFBF27"/>
      </a:hlink>
      <a:folHlink>
        <a:srgbClr val="616767"/>
      </a:folHlink>
    </a:clrScheme>
    <a:fontScheme name="EWI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400"/>
          </a:lnSpc>
          <a:defRPr sz="18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513</Words>
  <Application>Microsoft Office PowerPoint</Application>
  <DocSecurity>0</DocSecurity>
  <PresentationFormat>Bildschirmpräsentation (4:3)</PresentationFormat>
  <Paragraphs>100</Paragraphs>
  <Slides>13</Slides>
  <Notes>13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DINOT</vt:lpstr>
      <vt:lpstr>Wingdings</vt:lpstr>
      <vt:lpstr>EWI_PPT2007</vt:lpstr>
      <vt:lpstr>think-cell Slide</vt:lpstr>
      <vt:lpstr>Volkswirtschaftliche Einordnung des Beitrags  der Kohle zur Energietransformation</vt:lpstr>
      <vt:lpstr>Agenda  </vt:lpstr>
      <vt:lpstr>Ausgewogene Berücksichtigung der energiepolitischen Ziele  </vt:lpstr>
      <vt:lpstr>Energie und Versorgungssicherheit sind für industriellen Wohlstand von essentieller Bedeutung </vt:lpstr>
      <vt:lpstr>Nationale Eingriffe in den europäischen Strommarkt u. EU-ETS führen lediglich zur Verlagerung von Erzeugung u. Emissionen</vt:lpstr>
      <vt:lpstr>Verminderte Stromerzeugung in Deutschland wird durch erhöhtes Importsaldo kompensiert </vt:lpstr>
      <vt:lpstr>Im benachbarten Ausland wird umgekehrt mehr Strom erzeugt (zulasten der ausl. Importsaldi)</vt:lpstr>
      <vt:lpstr>Effekte der nationalen CO2-Vermeidung im  EU Strommarkt und EU-ETS Differenzen der Bruttostromerzeugung (2030)</vt:lpstr>
      <vt:lpstr>Differenzen der Kraftwerkskapazitäten in DE</vt:lpstr>
      <vt:lpstr>Differenzen der Kraftwerkskapazitäten  in europäischen Nachbarländern</vt:lpstr>
      <vt:lpstr>CO2-Emissionen in Deutschland und Europa</vt:lpstr>
      <vt:lpstr>Zusammenfassung</vt:lpstr>
      <vt:lpstr>PowerPoint-Präsentation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Prognos AG</dc:title>
  <dc:subject/>
  <dc:creator/>
  <cp:keywords/>
  <dc:description/>
  <cp:lastModifiedBy/>
  <cp:revision>1</cp:revision>
  <cp:lastPrinted>1899-12-29T23:00:00Z</cp:lastPrinted>
  <dcterms:created xsi:type="dcterms:W3CDTF">2013-01-16T14:43:23Z</dcterms:created>
  <dcterms:modified xsi:type="dcterms:W3CDTF">2018-04-19T07:49:21Z</dcterms:modified>
  <cp:category/>
  <cp:contentStatus>29.01.2014</cp:contentStatus>
  <dc:language/>
  <cp:version/>
</cp:coreProperties>
</file>