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 id="2147483721" r:id="rId6"/>
    <p:sldMasterId id="2147483733" r:id="rId7"/>
    <p:sldMasterId id="2147483745" r:id="rId8"/>
  </p:sldMasterIdLst>
  <p:notesMasterIdLst>
    <p:notesMasterId r:id="rId75"/>
  </p:notesMasterIdLst>
  <p:handoutMasterIdLst>
    <p:handoutMasterId r:id="rId76"/>
  </p:handoutMasterIdLst>
  <p:sldIdLst>
    <p:sldId id="282" r:id="rId9"/>
    <p:sldId id="371" r:id="rId10"/>
    <p:sldId id="397" r:id="rId11"/>
    <p:sldId id="376" r:id="rId12"/>
    <p:sldId id="390" r:id="rId13"/>
    <p:sldId id="373" r:id="rId14"/>
    <p:sldId id="399" r:id="rId15"/>
    <p:sldId id="328" r:id="rId16"/>
    <p:sldId id="377" r:id="rId17"/>
    <p:sldId id="372" r:id="rId18"/>
    <p:sldId id="288" r:id="rId19"/>
    <p:sldId id="289" r:id="rId20"/>
    <p:sldId id="349" r:id="rId21"/>
    <p:sldId id="378" r:id="rId22"/>
    <p:sldId id="311" r:id="rId23"/>
    <p:sldId id="379" r:id="rId24"/>
    <p:sldId id="322" r:id="rId25"/>
    <p:sldId id="306" r:id="rId26"/>
    <p:sldId id="285" r:id="rId27"/>
    <p:sldId id="374" r:id="rId28"/>
    <p:sldId id="398" r:id="rId29"/>
    <p:sldId id="344" r:id="rId30"/>
    <p:sldId id="345" r:id="rId31"/>
    <p:sldId id="346" r:id="rId32"/>
    <p:sldId id="391" r:id="rId33"/>
    <p:sldId id="362" r:id="rId34"/>
    <p:sldId id="380" r:id="rId35"/>
    <p:sldId id="347" r:id="rId36"/>
    <p:sldId id="350" r:id="rId37"/>
    <p:sldId id="351" r:id="rId38"/>
    <p:sldId id="348" r:id="rId39"/>
    <p:sldId id="352" r:id="rId40"/>
    <p:sldId id="353" r:id="rId41"/>
    <p:sldId id="354" r:id="rId42"/>
    <p:sldId id="355" r:id="rId43"/>
    <p:sldId id="356" r:id="rId44"/>
    <p:sldId id="358" r:id="rId45"/>
    <p:sldId id="334" r:id="rId46"/>
    <p:sldId id="395" r:id="rId47"/>
    <p:sldId id="394" r:id="rId48"/>
    <p:sldId id="393" r:id="rId49"/>
    <p:sldId id="400" r:id="rId50"/>
    <p:sldId id="401" r:id="rId51"/>
    <p:sldId id="402" r:id="rId52"/>
    <p:sldId id="403" r:id="rId53"/>
    <p:sldId id="404" r:id="rId54"/>
    <p:sldId id="359" r:id="rId55"/>
    <p:sldId id="381" r:id="rId56"/>
    <p:sldId id="382" r:id="rId57"/>
    <p:sldId id="385" r:id="rId58"/>
    <p:sldId id="386" r:id="rId59"/>
    <p:sldId id="387" r:id="rId60"/>
    <p:sldId id="360" r:id="rId61"/>
    <p:sldId id="361" r:id="rId62"/>
    <p:sldId id="388" r:id="rId63"/>
    <p:sldId id="389" r:id="rId64"/>
    <p:sldId id="312" r:id="rId65"/>
    <p:sldId id="396" r:id="rId66"/>
    <p:sldId id="364" r:id="rId67"/>
    <p:sldId id="365" r:id="rId68"/>
    <p:sldId id="366" r:id="rId69"/>
    <p:sldId id="367" r:id="rId70"/>
    <p:sldId id="368" r:id="rId71"/>
    <p:sldId id="369" r:id="rId72"/>
    <p:sldId id="370" r:id="rId73"/>
    <p:sldId id="335" r:id="rId74"/>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8009" autoAdjust="0"/>
  </p:normalViewPr>
  <p:slideViewPr>
    <p:cSldViewPr showGuides="1">
      <p:cViewPr varScale="1">
        <p:scale>
          <a:sx n="75" d="100"/>
          <a:sy n="75" d="100"/>
        </p:scale>
        <p:origin x="-1963" y="-86"/>
      </p:cViewPr>
      <p:guideLst>
        <p:guide orient="horz" pos="3929"/>
        <p:guide orient="horz" pos="663"/>
        <p:guide pos="5547"/>
        <p:guide pos="567"/>
        <p:guide pos="505"/>
      </p:guideLst>
    </p:cSldViewPr>
  </p:slideViewPr>
  <p:notesTextViewPr>
    <p:cViewPr>
      <p:scale>
        <a:sx n="1" d="1"/>
        <a:sy n="1" d="1"/>
      </p:scale>
      <p:origin x="0" y="0"/>
    </p:cViewPr>
  </p:notesTextViewPr>
  <p:sorterViewPr>
    <p:cViewPr>
      <p:scale>
        <a:sx n="100" d="100"/>
        <a:sy n="100" d="100"/>
      </p:scale>
      <p:origin x="0" y="29"/>
    </p:cViewPr>
  </p:sorterViewPr>
  <p:notesViewPr>
    <p:cSldViewPr>
      <p:cViewPr varScale="1">
        <p:scale>
          <a:sx n="92" d="100"/>
          <a:sy n="92" d="100"/>
        </p:scale>
        <p:origin x="-2172" y="-102"/>
      </p:cViewPr>
      <p:guideLst>
        <p:guide orient="horz" pos="2142"/>
        <p:guide pos="2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TBONN01F035\Ref_603$\884%20Berichtswesen\03%20Quartalsberichte%20(Engpassevaluierung)\04%20Ver&#246;ffentlichungen\2017\QB%20III\Tabellen%20Quartalsbericht%20Tabelle%202%20erweitert_Stand_2017_neu.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de-DE" sz="1600" dirty="0"/>
              <a:t>Kosten  für Netz- und Systemsicherheitsmaßnahmen in Mio. Euro</a:t>
            </a:r>
          </a:p>
        </c:rich>
      </c:tx>
      <c:layout>
        <c:manualLayout>
          <c:xMode val="edge"/>
          <c:yMode val="edge"/>
          <c:x val="9.1289828974454069E-3"/>
          <c:y val="7.4962961523702193E-3"/>
        </c:manualLayout>
      </c:layout>
      <c:overlay val="0"/>
    </c:title>
    <c:autoTitleDeleted val="0"/>
    <c:plotArea>
      <c:layout>
        <c:manualLayout>
          <c:layoutTarget val="inner"/>
          <c:xMode val="edge"/>
          <c:yMode val="edge"/>
          <c:x val="0.10015507436570428"/>
          <c:y val="9.7011666666666663E-2"/>
          <c:w val="0.82206714785651791"/>
          <c:h val="0.68883703703703703"/>
        </c:manualLayout>
      </c:layout>
      <c:barChart>
        <c:barDir val="col"/>
        <c:grouping val="stacked"/>
        <c:varyColors val="0"/>
        <c:ser>
          <c:idx val="1"/>
          <c:order val="0"/>
          <c:tx>
            <c:v>Kosten Redispatch (Erhöhung und Reduzierung)</c:v>
          </c:tx>
          <c:invertIfNegative val="0"/>
          <c:dPt>
            <c:idx val="3"/>
            <c:invertIfNegative val="0"/>
            <c:bubble3D val="0"/>
          </c:dPt>
          <c:dPt>
            <c:idx val="8"/>
            <c:invertIfNegative val="0"/>
            <c:bubble3D val="0"/>
          </c:dPt>
          <c:dPt>
            <c:idx val="11"/>
            <c:invertIfNegative val="0"/>
            <c:bubble3D val="0"/>
          </c:dPt>
          <c:dLbls>
            <c:txPr>
              <a:bodyPr/>
              <a:lstStyle/>
              <a:p>
                <a:pPr>
                  <a:defRPr b="1"/>
                </a:pPr>
                <a:endParaRPr lang="de-DE"/>
              </a:p>
            </c:txPr>
            <c:showLegendKey val="0"/>
            <c:showVal val="1"/>
            <c:showCatName val="0"/>
            <c:showSerName val="0"/>
            <c:showPercent val="0"/>
            <c:showBubbleSize val="0"/>
            <c:showLeaderLines val="0"/>
          </c:dLbls>
          <c:cat>
            <c:numRef>
              <c:f>(StandQ3_2017!$A$9,StandQ3_2017!$A$14,StandQ3_2017!$A$19)</c:f>
              <c:numCache>
                <c:formatCode>General</c:formatCode>
                <c:ptCount val="3"/>
                <c:pt idx="0">
                  <c:v>2015</c:v>
                </c:pt>
                <c:pt idx="1">
                  <c:v>2016</c:v>
                </c:pt>
                <c:pt idx="2">
                  <c:v>2017</c:v>
                </c:pt>
              </c:numCache>
            </c:numRef>
          </c:cat>
          <c:val>
            <c:numRef>
              <c:f>(StandQ3_2017!$E$9,StandQ3_2017!$E$14,StandQ3_2017!$E$19)</c:f>
              <c:numCache>
                <c:formatCode>#,##0.0_ ;\-#,##0.0\ </c:formatCode>
                <c:ptCount val="3"/>
                <c:pt idx="0">
                  <c:v>411.9</c:v>
                </c:pt>
                <c:pt idx="1">
                  <c:v>222.6</c:v>
                </c:pt>
                <c:pt idx="2">
                  <c:v>396.5</c:v>
                </c:pt>
              </c:numCache>
            </c:numRef>
          </c:val>
        </c:ser>
        <c:ser>
          <c:idx val="0"/>
          <c:order val="1"/>
          <c:tx>
            <c:strRef>
              <c:f>'[2]Redispatchentwicklung 2007-2017'!$C$18</c:f>
              <c:strCache>
                <c:ptCount val="1"/>
                <c:pt idx="0">
                  <c:v>geschätzte Entschädigungsansprüche EinsMan</c:v>
                </c:pt>
              </c:strCache>
            </c:strRef>
          </c:tx>
          <c:invertIfNegative val="0"/>
          <c:dPt>
            <c:idx val="3"/>
            <c:invertIfNegative val="0"/>
            <c:bubble3D val="0"/>
          </c:dPt>
          <c:dLbls>
            <c:txPr>
              <a:bodyPr/>
              <a:lstStyle/>
              <a:p>
                <a:pPr>
                  <a:defRPr b="1"/>
                </a:pPr>
                <a:endParaRPr lang="de-DE"/>
              </a:p>
            </c:txPr>
            <c:showLegendKey val="0"/>
            <c:showVal val="1"/>
            <c:showCatName val="0"/>
            <c:showSerName val="0"/>
            <c:showPercent val="0"/>
            <c:showBubbleSize val="0"/>
            <c:showLeaderLines val="0"/>
          </c:dLbls>
          <c:cat>
            <c:numRef>
              <c:f>(StandQ3_2017!$A$9,StandQ3_2017!$A$14,StandQ3_2017!$A$19)</c:f>
              <c:numCache>
                <c:formatCode>General</c:formatCode>
                <c:ptCount val="3"/>
                <c:pt idx="0">
                  <c:v>2015</c:v>
                </c:pt>
                <c:pt idx="1">
                  <c:v>2016</c:v>
                </c:pt>
                <c:pt idx="2">
                  <c:v>2017</c:v>
                </c:pt>
              </c:numCache>
            </c:numRef>
          </c:cat>
          <c:val>
            <c:numRef>
              <c:f>(StandQ3_2017!$S$9,StandQ3_2017!$S$14,StandQ3_2017!$S$19)</c:f>
              <c:numCache>
                <c:formatCode>#,##0_ ;\-#,##0\ </c:formatCode>
                <c:ptCount val="3"/>
                <c:pt idx="0">
                  <c:v>478</c:v>
                </c:pt>
                <c:pt idx="1">
                  <c:v>373</c:v>
                </c:pt>
                <c:pt idx="2">
                  <c:v>610</c:v>
                </c:pt>
              </c:numCache>
            </c:numRef>
          </c:val>
        </c:ser>
        <c:ser>
          <c:idx val="5"/>
          <c:order val="2"/>
          <c:tx>
            <c:strRef>
              <c:f>'[2]Redispatchentwicklung 2007-2017'!$C$17</c:f>
              <c:strCache>
                <c:ptCount val="1"/>
                <c:pt idx="0">
                  <c:v>Kosten Vorhaltung Netzreserve</c:v>
                </c:pt>
              </c:strCache>
            </c:strRef>
          </c:tx>
          <c:invertIfNegative val="0"/>
          <c:dLbls>
            <c:txPr>
              <a:bodyPr/>
              <a:lstStyle/>
              <a:p>
                <a:pPr>
                  <a:defRPr b="1"/>
                </a:pPr>
                <a:endParaRPr lang="de-DE"/>
              </a:p>
            </c:txPr>
            <c:showLegendKey val="0"/>
            <c:showVal val="1"/>
            <c:showCatName val="0"/>
            <c:showSerName val="0"/>
            <c:showPercent val="0"/>
            <c:showBubbleSize val="0"/>
            <c:showLeaderLines val="0"/>
          </c:dLbls>
          <c:cat>
            <c:numRef>
              <c:f>(StandQ3_2017!$A$9,StandQ3_2017!$A$14,StandQ3_2017!$A$19)</c:f>
              <c:numCache>
                <c:formatCode>General</c:formatCode>
                <c:ptCount val="3"/>
                <c:pt idx="0">
                  <c:v>2015</c:v>
                </c:pt>
                <c:pt idx="1">
                  <c:v>2016</c:v>
                </c:pt>
                <c:pt idx="2">
                  <c:v>2017</c:v>
                </c:pt>
              </c:numCache>
            </c:numRef>
          </c:cat>
          <c:val>
            <c:numRef>
              <c:f>(StandQ3_2017!$O$9,StandQ3_2017!$O$14,StandQ3_2017!$O$19)</c:f>
              <c:numCache>
                <c:formatCode>#,##0.0_ ;\-#,##0.0\ </c:formatCode>
                <c:ptCount val="3"/>
                <c:pt idx="0">
                  <c:v>162.30000000000001</c:v>
                </c:pt>
                <c:pt idx="1">
                  <c:v>182.8</c:v>
                </c:pt>
                <c:pt idx="2" formatCode="#,##0.0">
                  <c:v>232.8</c:v>
                </c:pt>
              </c:numCache>
            </c:numRef>
          </c:val>
        </c:ser>
        <c:ser>
          <c:idx val="2"/>
          <c:order val="3"/>
          <c:tx>
            <c:strRef>
              <c:f>'[2]Redispatchentwicklung 2007-2017'!$C$16</c:f>
              <c:strCache>
                <c:ptCount val="1"/>
                <c:pt idx="0">
                  <c:v>Kosten Abruf Netzreserve</c:v>
                </c:pt>
              </c:strCache>
            </c:strRef>
          </c:tx>
          <c:invertIfNegative val="0"/>
          <c:dPt>
            <c:idx val="3"/>
            <c:invertIfNegative val="0"/>
            <c:bubble3D val="0"/>
          </c:dPt>
          <c:dLbls>
            <c:txPr>
              <a:bodyPr/>
              <a:lstStyle/>
              <a:p>
                <a:pPr>
                  <a:defRPr b="1"/>
                </a:pPr>
                <a:endParaRPr lang="de-DE"/>
              </a:p>
            </c:txPr>
            <c:showLegendKey val="0"/>
            <c:showVal val="1"/>
            <c:showCatName val="0"/>
            <c:showSerName val="0"/>
            <c:showPercent val="0"/>
            <c:showBubbleSize val="0"/>
            <c:showLeaderLines val="0"/>
          </c:dLbls>
          <c:cat>
            <c:numRef>
              <c:f>(StandQ3_2017!$A$9,StandQ3_2017!$A$14,StandQ3_2017!$A$19)</c:f>
              <c:numCache>
                <c:formatCode>General</c:formatCode>
                <c:ptCount val="3"/>
                <c:pt idx="0">
                  <c:v>2015</c:v>
                </c:pt>
                <c:pt idx="1">
                  <c:v>2016</c:v>
                </c:pt>
                <c:pt idx="2">
                  <c:v>2017</c:v>
                </c:pt>
              </c:numCache>
            </c:numRef>
          </c:cat>
          <c:val>
            <c:numRef>
              <c:f>(StandQ3_2017!$K$9,StandQ3_2017!$K$14,StandQ3_2017!$K$19)</c:f>
              <c:numCache>
                <c:formatCode>#,##0.0_ ;\-#,##0.0\ </c:formatCode>
                <c:ptCount val="3"/>
                <c:pt idx="0">
                  <c:v>65.5</c:v>
                </c:pt>
                <c:pt idx="1">
                  <c:v>102.9</c:v>
                </c:pt>
                <c:pt idx="2">
                  <c:v>182.3</c:v>
                </c:pt>
              </c:numCache>
            </c:numRef>
          </c:val>
        </c:ser>
        <c:ser>
          <c:idx val="4"/>
          <c:order val="4"/>
          <c:tx>
            <c:strRef>
              <c:f>'[2]Redispatchentwicklung 2007-2017'!$C$13</c:f>
              <c:strCache>
                <c:ptCount val="1"/>
                <c:pt idx="0">
                  <c:v>nat. und grenzüberschr. Countertrading</c:v>
                </c:pt>
              </c:strCache>
            </c:strRef>
          </c:tx>
          <c:invertIfNegative val="0"/>
          <c:dLbls>
            <c:dLbl>
              <c:idx val="0"/>
              <c:layout>
                <c:manualLayout>
                  <c:x val="3.1354107363376041E-3"/>
                  <c:y val="-1.7273288093769278E-2"/>
                </c:manualLayout>
              </c:layout>
              <c:showLegendKey val="0"/>
              <c:showVal val="1"/>
              <c:showCatName val="0"/>
              <c:showSerName val="0"/>
              <c:showPercent val="0"/>
              <c:showBubbleSize val="0"/>
            </c:dLbl>
            <c:dLbl>
              <c:idx val="1"/>
              <c:layout>
                <c:manualLayout>
                  <c:x val="-3.1355341777052053E-3"/>
                  <c:y val="-1.4805675508945095E-2"/>
                </c:manualLayout>
              </c:layout>
              <c:showLegendKey val="0"/>
              <c:showVal val="1"/>
              <c:showCatName val="0"/>
              <c:showSerName val="0"/>
              <c:showPercent val="0"/>
              <c:showBubbleSize val="0"/>
            </c:dLbl>
            <c:txPr>
              <a:bodyPr/>
              <a:lstStyle/>
              <a:p>
                <a:pPr>
                  <a:defRPr b="1"/>
                </a:pPr>
                <a:endParaRPr lang="de-DE"/>
              </a:p>
            </c:txPr>
            <c:showLegendKey val="0"/>
            <c:showVal val="1"/>
            <c:showCatName val="0"/>
            <c:showSerName val="0"/>
            <c:showPercent val="0"/>
            <c:showBubbleSize val="0"/>
            <c:showLeaderLines val="0"/>
          </c:dLbls>
          <c:cat>
            <c:numRef>
              <c:f>(StandQ3_2017!$A$9,StandQ3_2017!$A$14,StandQ3_2017!$A$19)</c:f>
              <c:numCache>
                <c:formatCode>General</c:formatCode>
                <c:ptCount val="3"/>
                <c:pt idx="0">
                  <c:v>2015</c:v>
                </c:pt>
                <c:pt idx="1">
                  <c:v>2016</c:v>
                </c:pt>
                <c:pt idx="2">
                  <c:v>2017</c:v>
                </c:pt>
              </c:numCache>
            </c:numRef>
          </c:cat>
          <c:val>
            <c:numRef>
              <c:f>(StandQ3_2017!$G$9,StandQ3_2017!$G$14,StandQ3_2017!$G$19)</c:f>
              <c:numCache>
                <c:formatCode>#,##0.0_ ;\-#,##0.0\ </c:formatCode>
                <c:ptCount val="3"/>
                <c:pt idx="0">
                  <c:v>23.5</c:v>
                </c:pt>
                <c:pt idx="1">
                  <c:v>12</c:v>
                </c:pt>
                <c:pt idx="2">
                  <c:v>26.6</c:v>
                </c:pt>
              </c:numCache>
            </c:numRef>
          </c:val>
        </c:ser>
        <c:dLbls>
          <c:showLegendKey val="0"/>
          <c:showVal val="1"/>
          <c:showCatName val="0"/>
          <c:showSerName val="0"/>
          <c:showPercent val="0"/>
          <c:showBubbleSize val="0"/>
        </c:dLbls>
        <c:gapWidth val="75"/>
        <c:overlap val="100"/>
        <c:axId val="144532224"/>
        <c:axId val="144534144"/>
      </c:barChart>
      <c:catAx>
        <c:axId val="144532224"/>
        <c:scaling>
          <c:orientation val="minMax"/>
        </c:scaling>
        <c:delete val="0"/>
        <c:axPos val="b"/>
        <c:title>
          <c:tx>
            <c:rich>
              <a:bodyPr/>
              <a:lstStyle/>
              <a:p>
                <a:pPr>
                  <a:defRPr/>
                </a:pPr>
                <a:r>
                  <a:rPr lang="de-DE"/>
                  <a:t>Jahr</a:t>
                </a:r>
              </a:p>
            </c:rich>
          </c:tx>
          <c:layout>
            <c:manualLayout>
              <c:xMode val="edge"/>
              <c:yMode val="edge"/>
              <c:x val="0.9250260491403629"/>
              <c:y val="0.76832786263162889"/>
            </c:manualLayout>
          </c:layout>
          <c:overlay val="0"/>
        </c:title>
        <c:numFmt formatCode="General" sourceLinked="1"/>
        <c:majorTickMark val="out"/>
        <c:minorTickMark val="none"/>
        <c:tickLblPos val="nextTo"/>
        <c:crossAx val="144534144"/>
        <c:crosses val="autoZero"/>
        <c:auto val="1"/>
        <c:lblAlgn val="ctr"/>
        <c:lblOffset val="100"/>
        <c:noMultiLvlLbl val="0"/>
      </c:catAx>
      <c:valAx>
        <c:axId val="144534144"/>
        <c:scaling>
          <c:orientation val="minMax"/>
          <c:max val="1500"/>
          <c:min val="0"/>
        </c:scaling>
        <c:delete val="0"/>
        <c:axPos val="l"/>
        <c:title>
          <c:tx>
            <c:rich>
              <a:bodyPr rot="0" vert="horz"/>
              <a:lstStyle/>
              <a:p>
                <a:pPr>
                  <a:defRPr/>
                </a:pPr>
                <a:r>
                  <a:rPr lang="de-DE"/>
                  <a:t>Mio. Euro</a:t>
                </a:r>
              </a:p>
            </c:rich>
          </c:tx>
          <c:layout>
            <c:manualLayout>
              <c:xMode val="edge"/>
              <c:yMode val="edge"/>
              <c:x val="2.1383648928303151E-2"/>
              <c:y val="9.3570410841501958E-2"/>
            </c:manualLayout>
          </c:layout>
          <c:overlay val="0"/>
        </c:title>
        <c:numFmt formatCode="#,##0.0_ ;\-#,##0.0\ " sourceLinked="1"/>
        <c:majorTickMark val="out"/>
        <c:minorTickMark val="none"/>
        <c:tickLblPos val="nextTo"/>
        <c:crossAx val="144532224"/>
        <c:crosses val="autoZero"/>
        <c:crossBetween val="between"/>
      </c:valAx>
    </c:plotArea>
    <c:legend>
      <c:legendPos val="b"/>
      <c:layout>
        <c:manualLayout>
          <c:xMode val="edge"/>
          <c:yMode val="edge"/>
          <c:x val="5.6692913385826774E-3"/>
          <c:y val="0.82177439465168522"/>
          <c:w val="0.97456310288579662"/>
          <c:h val="8.7185623149419494E-2"/>
        </c:manualLayout>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E814B-3328-47E0-9F43-23BAA4CB1A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8C9DD657-23F3-4479-BD89-8EB1B6C1F963}">
      <dgm:prSet/>
      <dgm:spPr/>
      <dgm:t>
        <a:bodyPr/>
        <a:lstStyle/>
        <a:p>
          <a:pPr rtl="0"/>
          <a:r>
            <a:rPr lang="de-DE" dirty="0" smtClean="0"/>
            <a:t>Warum brauchen wir Netzausbau</a:t>
          </a:r>
          <a:endParaRPr lang="de-DE" dirty="0"/>
        </a:p>
      </dgm:t>
    </dgm:pt>
    <dgm:pt modelId="{747F83B5-9C74-4CEE-848D-0B1001C037CD}" type="parTrans" cxnId="{13967B1C-C0D0-4154-A95C-607C15BC53B9}">
      <dgm:prSet/>
      <dgm:spPr/>
      <dgm:t>
        <a:bodyPr/>
        <a:lstStyle/>
        <a:p>
          <a:endParaRPr lang="de-DE"/>
        </a:p>
      </dgm:t>
    </dgm:pt>
    <dgm:pt modelId="{284AA967-19A0-4277-B2DE-69278CCDB795}" type="sibTrans" cxnId="{13967B1C-C0D0-4154-A95C-607C15BC53B9}">
      <dgm:prSet/>
      <dgm:spPr/>
      <dgm:t>
        <a:bodyPr/>
        <a:lstStyle/>
        <a:p>
          <a:endParaRPr lang="de-DE"/>
        </a:p>
      </dgm:t>
    </dgm:pt>
    <dgm:pt modelId="{9FA5A107-5309-43A4-89B5-2B2438752235}">
      <dgm:prSet/>
      <dgm:spPr/>
      <dgm:t>
        <a:bodyPr/>
        <a:lstStyle/>
        <a:p>
          <a:pPr rtl="0"/>
          <a:r>
            <a:rPr lang="de-DE" altLang="de-DE" dirty="0" smtClean="0"/>
            <a:t>Rahmenbedingungen NEP 2019-2030</a:t>
          </a:r>
          <a:endParaRPr lang="de-DE" dirty="0"/>
        </a:p>
      </dgm:t>
    </dgm:pt>
    <dgm:pt modelId="{D2C9B7E0-36BE-496A-B041-441153CA0B49}" type="parTrans" cxnId="{48826ED5-BF49-4FD8-BC2A-1AB0A1AE6DCE}">
      <dgm:prSet/>
      <dgm:spPr/>
      <dgm:t>
        <a:bodyPr/>
        <a:lstStyle/>
        <a:p>
          <a:endParaRPr lang="de-DE"/>
        </a:p>
      </dgm:t>
    </dgm:pt>
    <dgm:pt modelId="{A5DC034D-2038-41A6-921B-4B3E22BFD7F0}" type="sibTrans" cxnId="{48826ED5-BF49-4FD8-BC2A-1AB0A1AE6DCE}">
      <dgm:prSet/>
      <dgm:spPr/>
      <dgm:t>
        <a:bodyPr/>
        <a:lstStyle/>
        <a:p>
          <a:endParaRPr lang="de-DE"/>
        </a:p>
      </dgm:t>
    </dgm:pt>
    <dgm:pt modelId="{AF5BF8F1-4819-4B9E-AA38-C37C712CCBF9}">
      <dgm:prSet/>
      <dgm:spPr/>
      <dgm:t>
        <a:bodyPr/>
        <a:lstStyle/>
        <a:p>
          <a:pPr rtl="0"/>
          <a:r>
            <a:rPr lang="de-DE" dirty="0" smtClean="0"/>
            <a:t>Die fünf Schritte des Netzausbaus</a:t>
          </a:r>
          <a:endParaRPr lang="de-DE" dirty="0"/>
        </a:p>
      </dgm:t>
    </dgm:pt>
    <dgm:pt modelId="{D94CB223-4724-4FB7-BB05-6D785AF76054}" type="parTrans" cxnId="{51843A8B-95B2-4528-A1D8-AEB9562042BE}">
      <dgm:prSet/>
      <dgm:spPr/>
      <dgm:t>
        <a:bodyPr/>
        <a:lstStyle/>
        <a:p>
          <a:endParaRPr lang="de-DE"/>
        </a:p>
      </dgm:t>
    </dgm:pt>
    <dgm:pt modelId="{3635A134-4791-4B64-9B50-852FAE41BEC3}" type="sibTrans" cxnId="{51843A8B-95B2-4528-A1D8-AEB9562042BE}">
      <dgm:prSet/>
      <dgm:spPr/>
      <dgm:t>
        <a:bodyPr/>
        <a:lstStyle/>
        <a:p>
          <a:endParaRPr lang="de-DE"/>
        </a:p>
      </dgm:t>
    </dgm:pt>
    <dgm:pt modelId="{F825350F-7C6E-4365-BABF-E24DB68FB63D}">
      <dgm:prSet/>
      <dgm:spPr/>
      <dgm:t>
        <a:bodyPr/>
        <a:lstStyle/>
        <a:p>
          <a:pPr rtl="0"/>
          <a:r>
            <a:rPr lang="de-DE" dirty="0" smtClean="0"/>
            <a:t>Netzstabilität und Leistungsbilanz</a:t>
          </a:r>
          <a:endParaRPr lang="de-DE" dirty="0"/>
        </a:p>
      </dgm:t>
    </dgm:pt>
    <dgm:pt modelId="{4B2CA891-1D8C-4BBC-974A-FAD4B18538E4}" type="parTrans" cxnId="{3AD13437-8148-474A-BC38-EBED1508786A}">
      <dgm:prSet/>
      <dgm:spPr/>
      <dgm:t>
        <a:bodyPr/>
        <a:lstStyle/>
        <a:p>
          <a:endParaRPr lang="de-DE"/>
        </a:p>
      </dgm:t>
    </dgm:pt>
    <dgm:pt modelId="{55FE3C49-52EC-486A-AD0E-48A5986A9C20}" type="sibTrans" cxnId="{3AD13437-8148-474A-BC38-EBED1508786A}">
      <dgm:prSet/>
      <dgm:spPr/>
      <dgm:t>
        <a:bodyPr/>
        <a:lstStyle/>
        <a:p>
          <a:endParaRPr lang="de-DE"/>
        </a:p>
      </dgm:t>
    </dgm:pt>
    <dgm:pt modelId="{D89D5359-4AC6-4644-A98D-1E3CB407F4D2}" type="pres">
      <dgm:prSet presAssocID="{775E814B-3328-47E0-9F43-23BAA4CB1A35}" presName="linear" presStyleCnt="0">
        <dgm:presLayoutVars>
          <dgm:dir/>
          <dgm:animLvl val="lvl"/>
          <dgm:resizeHandles val="exact"/>
        </dgm:presLayoutVars>
      </dgm:prSet>
      <dgm:spPr/>
      <dgm:t>
        <a:bodyPr/>
        <a:lstStyle/>
        <a:p>
          <a:endParaRPr lang="de-DE"/>
        </a:p>
      </dgm:t>
    </dgm:pt>
    <dgm:pt modelId="{2053D701-DA70-49B4-8624-ACB084B2EB85}" type="pres">
      <dgm:prSet presAssocID="{8C9DD657-23F3-4479-BD89-8EB1B6C1F963}" presName="parentLin" presStyleCnt="0"/>
      <dgm:spPr/>
    </dgm:pt>
    <dgm:pt modelId="{D095C11A-75CB-4A6C-9186-5449E783CC49}" type="pres">
      <dgm:prSet presAssocID="{8C9DD657-23F3-4479-BD89-8EB1B6C1F963}" presName="parentLeftMargin" presStyleLbl="node1" presStyleIdx="0" presStyleCnt="4"/>
      <dgm:spPr/>
      <dgm:t>
        <a:bodyPr/>
        <a:lstStyle/>
        <a:p>
          <a:endParaRPr lang="de-DE"/>
        </a:p>
      </dgm:t>
    </dgm:pt>
    <dgm:pt modelId="{2966FA1B-DD42-41CD-96DB-6177F7134132}" type="pres">
      <dgm:prSet presAssocID="{8C9DD657-23F3-4479-BD89-8EB1B6C1F963}" presName="parentText" presStyleLbl="node1" presStyleIdx="0" presStyleCnt="4">
        <dgm:presLayoutVars>
          <dgm:chMax val="0"/>
          <dgm:bulletEnabled val="1"/>
        </dgm:presLayoutVars>
      </dgm:prSet>
      <dgm:spPr/>
      <dgm:t>
        <a:bodyPr/>
        <a:lstStyle/>
        <a:p>
          <a:endParaRPr lang="de-DE"/>
        </a:p>
      </dgm:t>
    </dgm:pt>
    <dgm:pt modelId="{DDF2FE57-A83B-48D9-999E-4A63E1A5F599}" type="pres">
      <dgm:prSet presAssocID="{8C9DD657-23F3-4479-BD89-8EB1B6C1F963}" presName="negativeSpace" presStyleCnt="0"/>
      <dgm:spPr/>
    </dgm:pt>
    <dgm:pt modelId="{D9904F7F-29F0-46C2-8F22-4E0434460605}" type="pres">
      <dgm:prSet presAssocID="{8C9DD657-23F3-4479-BD89-8EB1B6C1F963}" presName="childText" presStyleLbl="conFgAcc1" presStyleIdx="0" presStyleCnt="4">
        <dgm:presLayoutVars>
          <dgm:bulletEnabled val="1"/>
        </dgm:presLayoutVars>
      </dgm:prSet>
      <dgm:spPr/>
    </dgm:pt>
    <dgm:pt modelId="{857E57DE-3810-40DF-B375-14AD774ABA0F}" type="pres">
      <dgm:prSet presAssocID="{284AA967-19A0-4277-B2DE-69278CCDB795}" presName="spaceBetweenRectangles" presStyleCnt="0"/>
      <dgm:spPr/>
    </dgm:pt>
    <dgm:pt modelId="{C69C85A2-9F0C-4A0D-A7D9-F0A10FEB6015}" type="pres">
      <dgm:prSet presAssocID="{AF5BF8F1-4819-4B9E-AA38-C37C712CCBF9}" presName="parentLin" presStyleCnt="0"/>
      <dgm:spPr/>
    </dgm:pt>
    <dgm:pt modelId="{B6F223EE-8FFE-4517-8DD7-908D8A8A364A}" type="pres">
      <dgm:prSet presAssocID="{AF5BF8F1-4819-4B9E-AA38-C37C712CCBF9}" presName="parentLeftMargin" presStyleLbl="node1" presStyleIdx="0" presStyleCnt="4"/>
      <dgm:spPr/>
      <dgm:t>
        <a:bodyPr/>
        <a:lstStyle/>
        <a:p>
          <a:endParaRPr lang="de-DE"/>
        </a:p>
      </dgm:t>
    </dgm:pt>
    <dgm:pt modelId="{076CE506-08ED-4B4E-AA49-39A502B3B4B4}" type="pres">
      <dgm:prSet presAssocID="{AF5BF8F1-4819-4B9E-AA38-C37C712CCBF9}" presName="parentText" presStyleLbl="node1" presStyleIdx="1" presStyleCnt="4">
        <dgm:presLayoutVars>
          <dgm:chMax val="0"/>
          <dgm:bulletEnabled val="1"/>
        </dgm:presLayoutVars>
      </dgm:prSet>
      <dgm:spPr/>
      <dgm:t>
        <a:bodyPr/>
        <a:lstStyle/>
        <a:p>
          <a:endParaRPr lang="de-DE"/>
        </a:p>
      </dgm:t>
    </dgm:pt>
    <dgm:pt modelId="{415410BF-440B-4A6E-8D7A-A39836A86FBA}" type="pres">
      <dgm:prSet presAssocID="{AF5BF8F1-4819-4B9E-AA38-C37C712CCBF9}" presName="negativeSpace" presStyleCnt="0"/>
      <dgm:spPr/>
    </dgm:pt>
    <dgm:pt modelId="{C0144A32-DFF3-4991-A594-E02BBA333EDE}" type="pres">
      <dgm:prSet presAssocID="{AF5BF8F1-4819-4B9E-AA38-C37C712CCBF9}" presName="childText" presStyleLbl="conFgAcc1" presStyleIdx="1" presStyleCnt="4">
        <dgm:presLayoutVars>
          <dgm:bulletEnabled val="1"/>
        </dgm:presLayoutVars>
      </dgm:prSet>
      <dgm:spPr/>
    </dgm:pt>
    <dgm:pt modelId="{87E3E02F-1D6F-464E-A8EA-801CA5CE3CA3}" type="pres">
      <dgm:prSet presAssocID="{3635A134-4791-4B64-9B50-852FAE41BEC3}" presName="spaceBetweenRectangles" presStyleCnt="0"/>
      <dgm:spPr/>
    </dgm:pt>
    <dgm:pt modelId="{8E575F3F-139C-4095-BD71-56FB6F69C35F}" type="pres">
      <dgm:prSet presAssocID="{9FA5A107-5309-43A4-89B5-2B2438752235}" presName="parentLin" presStyleCnt="0"/>
      <dgm:spPr/>
    </dgm:pt>
    <dgm:pt modelId="{4A7247F8-A6A9-4B73-BB8A-B2A40872E68E}" type="pres">
      <dgm:prSet presAssocID="{9FA5A107-5309-43A4-89B5-2B2438752235}" presName="parentLeftMargin" presStyleLbl="node1" presStyleIdx="1" presStyleCnt="4"/>
      <dgm:spPr/>
      <dgm:t>
        <a:bodyPr/>
        <a:lstStyle/>
        <a:p>
          <a:endParaRPr lang="de-DE"/>
        </a:p>
      </dgm:t>
    </dgm:pt>
    <dgm:pt modelId="{1670CDE1-7764-43D2-A1FE-3A8FBCA976F2}" type="pres">
      <dgm:prSet presAssocID="{9FA5A107-5309-43A4-89B5-2B2438752235}" presName="parentText" presStyleLbl="node1" presStyleIdx="2" presStyleCnt="4">
        <dgm:presLayoutVars>
          <dgm:chMax val="0"/>
          <dgm:bulletEnabled val="1"/>
        </dgm:presLayoutVars>
      </dgm:prSet>
      <dgm:spPr/>
      <dgm:t>
        <a:bodyPr/>
        <a:lstStyle/>
        <a:p>
          <a:endParaRPr lang="de-DE"/>
        </a:p>
      </dgm:t>
    </dgm:pt>
    <dgm:pt modelId="{400C7AAC-7865-4C36-BDF2-B66D7409F198}" type="pres">
      <dgm:prSet presAssocID="{9FA5A107-5309-43A4-89B5-2B2438752235}" presName="negativeSpace" presStyleCnt="0"/>
      <dgm:spPr/>
    </dgm:pt>
    <dgm:pt modelId="{190CCF1E-4B92-4803-998F-2AAE1BFA4C2B}" type="pres">
      <dgm:prSet presAssocID="{9FA5A107-5309-43A4-89B5-2B2438752235}" presName="childText" presStyleLbl="conFgAcc1" presStyleIdx="2" presStyleCnt="4">
        <dgm:presLayoutVars>
          <dgm:bulletEnabled val="1"/>
        </dgm:presLayoutVars>
      </dgm:prSet>
      <dgm:spPr/>
    </dgm:pt>
    <dgm:pt modelId="{B50D97F6-750A-45FD-891D-4BAB44E29F20}" type="pres">
      <dgm:prSet presAssocID="{A5DC034D-2038-41A6-921B-4B3E22BFD7F0}" presName="spaceBetweenRectangles" presStyleCnt="0"/>
      <dgm:spPr/>
    </dgm:pt>
    <dgm:pt modelId="{D73ABF9C-19A0-474B-A529-5A9C63FDFE53}" type="pres">
      <dgm:prSet presAssocID="{F825350F-7C6E-4365-BABF-E24DB68FB63D}" presName="parentLin" presStyleCnt="0"/>
      <dgm:spPr/>
    </dgm:pt>
    <dgm:pt modelId="{9F8E40DB-A754-4CC1-8B54-3E15F4A2DF11}" type="pres">
      <dgm:prSet presAssocID="{F825350F-7C6E-4365-BABF-E24DB68FB63D}" presName="parentLeftMargin" presStyleLbl="node1" presStyleIdx="2" presStyleCnt="4"/>
      <dgm:spPr/>
      <dgm:t>
        <a:bodyPr/>
        <a:lstStyle/>
        <a:p>
          <a:endParaRPr lang="de-DE"/>
        </a:p>
      </dgm:t>
    </dgm:pt>
    <dgm:pt modelId="{53161B97-5EBC-488F-A972-5335B24E32E7}" type="pres">
      <dgm:prSet presAssocID="{F825350F-7C6E-4365-BABF-E24DB68FB63D}" presName="parentText" presStyleLbl="node1" presStyleIdx="3" presStyleCnt="4">
        <dgm:presLayoutVars>
          <dgm:chMax val="0"/>
          <dgm:bulletEnabled val="1"/>
        </dgm:presLayoutVars>
      </dgm:prSet>
      <dgm:spPr/>
      <dgm:t>
        <a:bodyPr/>
        <a:lstStyle/>
        <a:p>
          <a:endParaRPr lang="de-DE"/>
        </a:p>
      </dgm:t>
    </dgm:pt>
    <dgm:pt modelId="{E3BB0D90-E4A9-4022-AF8D-67F060743A5C}" type="pres">
      <dgm:prSet presAssocID="{F825350F-7C6E-4365-BABF-E24DB68FB63D}" presName="negativeSpace" presStyleCnt="0"/>
      <dgm:spPr/>
    </dgm:pt>
    <dgm:pt modelId="{68D1000B-5058-4D40-9D1C-2D66F5275190}" type="pres">
      <dgm:prSet presAssocID="{F825350F-7C6E-4365-BABF-E24DB68FB63D}" presName="childText" presStyleLbl="conFgAcc1" presStyleIdx="3" presStyleCnt="4">
        <dgm:presLayoutVars>
          <dgm:bulletEnabled val="1"/>
        </dgm:presLayoutVars>
      </dgm:prSet>
      <dgm:spPr/>
    </dgm:pt>
  </dgm:ptLst>
  <dgm:cxnLst>
    <dgm:cxn modelId="{09BE2E76-7372-4BF4-A612-47270055754C}" type="presOf" srcId="{AF5BF8F1-4819-4B9E-AA38-C37C712CCBF9}" destId="{B6F223EE-8FFE-4517-8DD7-908D8A8A364A}" srcOrd="0" destOrd="0" presId="urn:microsoft.com/office/officeart/2005/8/layout/list1"/>
    <dgm:cxn modelId="{8C5C48E8-5D54-49CE-92D4-FA791D06F62F}" type="presOf" srcId="{F825350F-7C6E-4365-BABF-E24DB68FB63D}" destId="{9F8E40DB-A754-4CC1-8B54-3E15F4A2DF11}" srcOrd="0" destOrd="0" presId="urn:microsoft.com/office/officeart/2005/8/layout/list1"/>
    <dgm:cxn modelId="{2BB9423B-C4B6-424A-8BCD-5FBB76F5456F}" type="presOf" srcId="{9FA5A107-5309-43A4-89B5-2B2438752235}" destId="{1670CDE1-7764-43D2-A1FE-3A8FBCA976F2}" srcOrd="1" destOrd="0" presId="urn:microsoft.com/office/officeart/2005/8/layout/list1"/>
    <dgm:cxn modelId="{51843A8B-95B2-4528-A1D8-AEB9562042BE}" srcId="{775E814B-3328-47E0-9F43-23BAA4CB1A35}" destId="{AF5BF8F1-4819-4B9E-AA38-C37C712CCBF9}" srcOrd="1" destOrd="0" parTransId="{D94CB223-4724-4FB7-BB05-6D785AF76054}" sibTransId="{3635A134-4791-4B64-9B50-852FAE41BEC3}"/>
    <dgm:cxn modelId="{1B169691-763D-4617-84F0-512A7B3EF60D}" type="presOf" srcId="{8C9DD657-23F3-4479-BD89-8EB1B6C1F963}" destId="{2966FA1B-DD42-41CD-96DB-6177F7134132}" srcOrd="1" destOrd="0" presId="urn:microsoft.com/office/officeart/2005/8/layout/list1"/>
    <dgm:cxn modelId="{13967B1C-C0D0-4154-A95C-607C15BC53B9}" srcId="{775E814B-3328-47E0-9F43-23BAA4CB1A35}" destId="{8C9DD657-23F3-4479-BD89-8EB1B6C1F963}" srcOrd="0" destOrd="0" parTransId="{747F83B5-9C74-4CEE-848D-0B1001C037CD}" sibTransId="{284AA967-19A0-4277-B2DE-69278CCDB795}"/>
    <dgm:cxn modelId="{48826ED5-BF49-4FD8-BC2A-1AB0A1AE6DCE}" srcId="{775E814B-3328-47E0-9F43-23BAA4CB1A35}" destId="{9FA5A107-5309-43A4-89B5-2B2438752235}" srcOrd="2" destOrd="0" parTransId="{D2C9B7E0-36BE-496A-B041-441153CA0B49}" sibTransId="{A5DC034D-2038-41A6-921B-4B3E22BFD7F0}"/>
    <dgm:cxn modelId="{332EDDB6-4408-4585-B09D-E59D03453B46}" type="presOf" srcId="{F825350F-7C6E-4365-BABF-E24DB68FB63D}" destId="{53161B97-5EBC-488F-A972-5335B24E32E7}" srcOrd="1" destOrd="0" presId="urn:microsoft.com/office/officeart/2005/8/layout/list1"/>
    <dgm:cxn modelId="{7E71DF36-D695-4B31-818E-1F728D201D5A}" type="presOf" srcId="{9FA5A107-5309-43A4-89B5-2B2438752235}" destId="{4A7247F8-A6A9-4B73-BB8A-B2A40872E68E}" srcOrd="0" destOrd="0" presId="urn:microsoft.com/office/officeart/2005/8/layout/list1"/>
    <dgm:cxn modelId="{3AD13437-8148-474A-BC38-EBED1508786A}" srcId="{775E814B-3328-47E0-9F43-23BAA4CB1A35}" destId="{F825350F-7C6E-4365-BABF-E24DB68FB63D}" srcOrd="3" destOrd="0" parTransId="{4B2CA891-1D8C-4BBC-974A-FAD4B18538E4}" sibTransId="{55FE3C49-52EC-486A-AD0E-48A5986A9C20}"/>
    <dgm:cxn modelId="{EAEF40A3-21DF-4D2A-8598-025577D27E62}" type="presOf" srcId="{AF5BF8F1-4819-4B9E-AA38-C37C712CCBF9}" destId="{076CE506-08ED-4B4E-AA49-39A502B3B4B4}" srcOrd="1" destOrd="0" presId="urn:microsoft.com/office/officeart/2005/8/layout/list1"/>
    <dgm:cxn modelId="{A17BF713-C9BC-4B8C-8C23-F34D12FD95DC}" type="presOf" srcId="{775E814B-3328-47E0-9F43-23BAA4CB1A35}" destId="{D89D5359-4AC6-4644-A98D-1E3CB407F4D2}" srcOrd="0" destOrd="0" presId="urn:microsoft.com/office/officeart/2005/8/layout/list1"/>
    <dgm:cxn modelId="{09EC4D3B-A410-4FC0-B1AF-00C881B7F2D5}" type="presOf" srcId="{8C9DD657-23F3-4479-BD89-8EB1B6C1F963}" destId="{D095C11A-75CB-4A6C-9186-5449E783CC49}" srcOrd="0" destOrd="0" presId="urn:microsoft.com/office/officeart/2005/8/layout/list1"/>
    <dgm:cxn modelId="{FACFB7A1-7987-467C-B705-D7C1AC3840DD}" type="presParOf" srcId="{D89D5359-4AC6-4644-A98D-1E3CB407F4D2}" destId="{2053D701-DA70-49B4-8624-ACB084B2EB85}" srcOrd="0" destOrd="0" presId="urn:microsoft.com/office/officeart/2005/8/layout/list1"/>
    <dgm:cxn modelId="{337C3DFA-B354-4583-9D97-4818292F5AAF}" type="presParOf" srcId="{2053D701-DA70-49B4-8624-ACB084B2EB85}" destId="{D095C11A-75CB-4A6C-9186-5449E783CC49}" srcOrd="0" destOrd="0" presId="urn:microsoft.com/office/officeart/2005/8/layout/list1"/>
    <dgm:cxn modelId="{C6012381-2D8F-4C55-865F-A035C5FE691E}" type="presParOf" srcId="{2053D701-DA70-49B4-8624-ACB084B2EB85}" destId="{2966FA1B-DD42-41CD-96DB-6177F7134132}" srcOrd="1" destOrd="0" presId="urn:microsoft.com/office/officeart/2005/8/layout/list1"/>
    <dgm:cxn modelId="{1334C63D-039C-4F63-BDC8-5C1B91900DB0}" type="presParOf" srcId="{D89D5359-4AC6-4644-A98D-1E3CB407F4D2}" destId="{DDF2FE57-A83B-48D9-999E-4A63E1A5F599}" srcOrd="1" destOrd="0" presId="urn:microsoft.com/office/officeart/2005/8/layout/list1"/>
    <dgm:cxn modelId="{07528CE0-2240-4A77-96D5-4C2A0B9C893B}" type="presParOf" srcId="{D89D5359-4AC6-4644-A98D-1E3CB407F4D2}" destId="{D9904F7F-29F0-46C2-8F22-4E0434460605}" srcOrd="2" destOrd="0" presId="urn:microsoft.com/office/officeart/2005/8/layout/list1"/>
    <dgm:cxn modelId="{4A8740DC-C9D9-4870-9C4A-C1ABA6C4B035}" type="presParOf" srcId="{D89D5359-4AC6-4644-A98D-1E3CB407F4D2}" destId="{857E57DE-3810-40DF-B375-14AD774ABA0F}" srcOrd="3" destOrd="0" presId="urn:microsoft.com/office/officeart/2005/8/layout/list1"/>
    <dgm:cxn modelId="{94A3ED5A-3F58-42CC-BD7D-0F99F87B508C}" type="presParOf" srcId="{D89D5359-4AC6-4644-A98D-1E3CB407F4D2}" destId="{C69C85A2-9F0C-4A0D-A7D9-F0A10FEB6015}" srcOrd="4" destOrd="0" presId="urn:microsoft.com/office/officeart/2005/8/layout/list1"/>
    <dgm:cxn modelId="{B00D1ABC-A628-4922-8D17-2ECC4271550B}" type="presParOf" srcId="{C69C85A2-9F0C-4A0D-A7D9-F0A10FEB6015}" destId="{B6F223EE-8FFE-4517-8DD7-908D8A8A364A}" srcOrd="0" destOrd="0" presId="urn:microsoft.com/office/officeart/2005/8/layout/list1"/>
    <dgm:cxn modelId="{949E7DAC-03FE-41F6-851A-DF603D3219EE}" type="presParOf" srcId="{C69C85A2-9F0C-4A0D-A7D9-F0A10FEB6015}" destId="{076CE506-08ED-4B4E-AA49-39A502B3B4B4}" srcOrd="1" destOrd="0" presId="urn:microsoft.com/office/officeart/2005/8/layout/list1"/>
    <dgm:cxn modelId="{D75998F0-D5EA-424E-B597-050BDE7EDB17}" type="presParOf" srcId="{D89D5359-4AC6-4644-A98D-1E3CB407F4D2}" destId="{415410BF-440B-4A6E-8D7A-A39836A86FBA}" srcOrd="5" destOrd="0" presId="urn:microsoft.com/office/officeart/2005/8/layout/list1"/>
    <dgm:cxn modelId="{E5D1E007-34A0-4657-80A1-06EA1A1906DC}" type="presParOf" srcId="{D89D5359-4AC6-4644-A98D-1E3CB407F4D2}" destId="{C0144A32-DFF3-4991-A594-E02BBA333EDE}" srcOrd="6" destOrd="0" presId="urn:microsoft.com/office/officeart/2005/8/layout/list1"/>
    <dgm:cxn modelId="{2361725B-CDA1-47CB-BC8F-3EFD5D91A352}" type="presParOf" srcId="{D89D5359-4AC6-4644-A98D-1E3CB407F4D2}" destId="{87E3E02F-1D6F-464E-A8EA-801CA5CE3CA3}" srcOrd="7" destOrd="0" presId="urn:microsoft.com/office/officeart/2005/8/layout/list1"/>
    <dgm:cxn modelId="{43ECB020-560F-4F78-85D2-7D0C0B2E4B57}" type="presParOf" srcId="{D89D5359-4AC6-4644-A98D-1E3CB407F4D2}" destId="{8E575F3F-139C-4095-BD71-56FB6F69C35F}" srcOrd="8" destOrd="0" presId="urn:microsoft.com/office/officeart/2005/8/layout/list1"/>
    <dgm:cxn modelId="{EABCE491-8C27-4128-8D30-E4A7573CAAFB}" type="presParOf" srcId="{8E575F3F-139C-4095-BD71-56FB6F69C35F}" destId="{4A7247F8-A6A9-4B73-BB8A-B2A40872E68E}" srcOrd="0" destOrd="0" presId="urn:microsoft.com/office/officeart/2005/8/layout/list1"/>
    <dgm:cxn modelId="{33F8CD6A-3ED5-44F1-9DB1-BE8BA7BE71FF}" type="presParOf" srcId="{8E575F3F-139C-4095-BD71-56FB6F69C35F}" destId="{1670CDE1-7764-43D2-A1FE-3A8FBCA976F2}" srcOrd="1" destOrd="0" presId="urn:microsoft.com/office/officeart/2005/8/layout/list1"/>
    <dgm:cxn modelId="{05B41AD4-255D-40CB-81C6-66D326DB9C3C}" type="presParOf" srcId="{D89D5359-4AC6-4644-A98D-1E3CB407F4D2}" destId="{400C7AAC-7865-4C36-BDF2-B66D7409F198}" srcOrd="9" destOrd="0" presId="urn:microsoft.com/office/officeart/2005/8/layout/list1"/>
    <dgm:cxn modelId="{2ACB9CAF-D036-4178-B36A-F3E3108A22D1}" type="presParOf" srcId="{D89D5359-4AC6-4644-A98D-1E3CB407F4D2}" destId="{190CCF1E-4B92-4803-998F-2AAE1BFA4C2B}" srcOrd="10" destOrd="0" presId="urn:microsoft.com/office/officeart/2005/8/layout/list1"/>
    <dgm:cxn modelId="{14E7A4D3-3896-4BE1-8271-7F14BC4C3D7C}" type="presParOf" srcId="{D89D5359-4AC6-4644-A98D-1E3CB407F4D2}" destId="{B50D97F6-750A-45FD-891D-4BAB44E29F20}" srcOrd="11" destOrd="0" presId="urn:microsoft.com/office/officeart/2005/8/layout/list1"/>
    <dgm:cxn modelId="{06DA9D11-53EB-4F74-AED8-2B8ED07809E2}" type="presParOf" srcId="{D89D5359-4AC6-4644-A98D-1E3CB407F4D2}" destId="{D73ABF9C-19A0-474B-A529-5A9C63FDFE53}" srcOrd="12" destOrd="0" presId="urn:microsoft.com/office/officeart/2005/8/layout/list1"/>
    <dgm:cxn modelId="{932C06D4-7940-4C2C-AB3B-C783935D9B93}" type="presParOf" srcId="{D73ABF9C-19A0-474B-A529-5A9C63FDFE53}" destId="{9F8E40DB-A754-4CC1-8B54-3E15F4A2DF11}" srcOrd="0" destOrd="0" presId="urn:microsoft.com/office/officeart/2005/8/layout/list1"/>
    <dgm:cxn modelId="{E88C66ED-810B-411C-855F-D05D04BB72E2}" type="presParOf" srcId="{D73ABF9C-19A0-474B-A529-5A9C63FDFE53}" destId="{53161B97-5EBC-488F-A972-5335B24E32E7}" srcOrd="1" destOrd="0" presId="urn:microsoft.com/office/officeart/2005/8/layout/list1"/>
    <dgm:cxn modelId="{EE6AC858-AF7E-4C7C-B559-2010A59D5482}" type="presParOf" srcId="{D89D5359-4AC6-4644-A98D-1E3CB407F4D2}" destId="{E3BB0D90-E4A9-4022-AF8D-67F060743A5C}" srcOrd="13" destOrd="0" presId="urn:microsoft.com/office/officeart/2005/8/layout/list1"/>
    <dgm:cxn modelId="{6846B0F3-1981-4E24-AE39-7D903F5C41AA}" type="presParOf" srcId="{D89D5359-4AC6-4644-A98D-1E3CB407F4D2}" destId="{68D1000B-5058-4D40-9D1C-2D66F52751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E814B-3328-47E0-9F43-23BAA4CB1A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8C9DD657-23F3-4479-BD89-8EB1B6C1F963}">
      <dgm:prSet/>
      <dgm:spPr/>
      <dgm:t>
        <a:bodyPr/>
        <a:lstStyle/>
        <a:p>
          <a:pPr rtl="0"/>
          <a:r>
            <a:rPr lang="de-DE" b="1" dirty="0" smtClean="0"/>
            <a:t>Warum brauchen wir Netzausbau</a:t>
          </a:r>
          <a:endParaRPr lang="de-DE" b="1" dirty="0"/>
        </a:p>
      </dgm:t>
    </dgm:pt>
    <dgm:pt modelId="{747F83B5-9C74-4CEE-848D-0B1001C037CD}" type="parTrans" cxnId="{13967B1C-C0D0-4154-A95C-607C15BC53B9}">
      <dgm:prSet/>
      <dgm:spPr/>
      <dgm:t>
        <a:bodyPr/>
        <a:lstStyle/>
        <a:p>
          <a:endParaRPr lang="de-DE"/>
        </a:p>
      </dgm:t>
    </dgm:pt>
    <dgm:pt modelId="{284AA967-19A0-4277-B2DE-69278CCDB795}" type="sibTrans" cxnId="{13967B1C-C0D0-4154-A95C-607C15BC53B9}">
      <dgm:prSet/>
      <dgm:spPr/>
      <dgm:t>
        <a:bodyPr/>
        <a:lstStyle/>
        <a:p>
          <a:endParaRPr lang="de-DE"/>
        </a:p>
      </dgm:t>
    </dgm:pt>
    <dgm:pt modelId="{9FA5A107-5309-43A4-89B5-2B2438752235}">
      <dgm:prSet/>
      <dgm:spPr/>
      <dgm:t>
        <a:bodyPr/>
        <a:lstStyle/>
        <a:p>
          <a:pPr rtl="0"/>
          <a:r>
            <a:rPr lang="de-DE" altLang="de-DE" dirty="0" smtClean="0"/>
            <a:t>Rahmenbedingungen NEP 2019-2030</a:t>
          </a:r>
          <a:endParaRPr lang="de-DE" dirty="0"/>
        </a:p>
      </dgm:t>
    </dgm:pt>
    <dgm:pt modelId="{D2C9B7E0-36BE-496A-B041-441153CA0B49}" type="parTrans" cxnId="{48826ED5-BF49-4FD8-BC2A-1AB0A1AE6DCE}">
      <dgm:prSet/>
      <dgm:spPr/>
      <dgm:t>
        <a:bodyPr/>
        <a:lstStyle/>
        <a:p>
          <a:endParaRPr lang="de-DE"/>
        </a:p>
      </dgm:t>
    </dgm:pt>
    <dgm:pt modelId="{A5DC034D-2038-41A6-921B-4B3E22BFD7F0}" type="sibTrans" cxnId="{48826ED5-BF49-4FD8-BC2A-1AB0A1AE6DCE}">
      <dgm:prSet/>
      <dgm:spPr/>
      <dgm:t>
        <a:bodyPr/>
        <a:lstStyle/>
        <a:p>
          <a:endParaRPr lang="de-DE"/>
        </a:p>
      </dgm:t>
    </dgm:pt>
    <dgm:pt modelId="{AF5BF8F1-4819-4B9E-AA38-C37C712CCBF9}">
      <dgm:prSet/>
      <dgm:spPr/>
      <dgm:t>
        <a:bodyPr/>
        <a:lstStyle/>
        <a:p>
          <a:pPr rtl="0"/>
          <a:r>
            <a:rPr lang="de-DE" dirty="0" smtClean="0"/>
            <a:t>Die fünf Schritte des Netzausbaus</a:t>
          </a:r>
          <a:endParaRPr lang="de-DE" dirty="0"/>
        </a:p>
      </dgm:t>
    </dgm:pt>
    <dgm:pt modelId="{D94CB223-4724-4FB7-BB05-6D785AF76054}" type="parTrans" cxnId="{51843A8B-95B2-4528-A1D8-AEB9562042BE}">
      <dgm:prSet/>
      <dgm:spPr/>
      <dgm:t>
        <a:bodyPr/>
        <a:lstStyle/>
        <a:p>
          <a:endParaRPr lang="de-DE"/>
        </a:p>
      </dgm:t>
    </dgm:pt>
    <dgm:pt modelId="{3635A134-4791-4B64-9B50-852FAE41BEC3}" type="sibTrans" cxnId="{51843A8B-95B2-4528-A1D8-AEB9562042BE}">
      <dgm:prSet/>
      <dgm:spPr/>
      <dgm:t>
        <a:bodyPr/>
        <a:lstStyle/>
        <a:p>
          <a:endParaRPr lang="de-DE"/>
        </a:p>
      </dgm:t>
    </dgm:pt>
    <dgm:pt modelId="{F825350F-7C6E-4365-BABF-E24DB68FB63D}">
      <dgm:prSet/>
      <dgm:spPr/>
      <dgm:t>
        <a:bodyPr/>
        <a:lstStyle/>
        <a:p>
          <a:pPr rtl="0"/>
          <a:r>
            <a:rPr lang="de-DE" dirty="0" smtClean="0"/>
            <a:t>Netzstabilität und Leistungsbilanz</a:t>
          </a:r>
          <a:endParaRPr lang="de-DE" dirty="0"/>
        </a:p>
      </dgm:t>
    </dgm:pt>
    <dgm:pt modelId="{4B2CA891-1D8C-4BBC-974A-FAD4B18538E4}" type="parTrans" cxnId="{3AD13437-8148-474A-BC38-EBED1508786A}">
      <dgm:prSet/>
      <dgm:spPr/>
      <dgm:t>
        <a:bodyPr/>
        <a:lstStyle/>
        <a:p>
          <a:endParaRPr lang="de-DE"/>
        </a:p>
      </dgm:t>
    </dgm:pt>
    <dgm:pt modelId="{55FE3C49-52EC-486A-AD0E-48A5986A9C20}" type="sibTrans" cxnId="{3AD13437-8148-474A-BC38-EBED1508786A}">
      <dgm:prSet/>
      <dgm:spPr/>
      <dgm:t>
        <a:bodyPr/>
        <a:lstStyle/>
        <a:p>
          <a:endParaRPr lang="de-DE"/>
        </a:p>
      </dgm:t>
    </dgm:pt>
    <dgm:pt modelId="{D89D5359-4AC6-4644-A98D-1E3CB407F4D2}" type="pres">
      <dgm:prSet presAssocID="{775E814B-3328-47E0-9F43-23BAA4CB1A35}" presName="linear" presStyleCnt="0">
        <dgm:presLayoutVars>
          <dgm:dir/>
          <dgm:animLvl val="lvl"/>
          <dgm:resizeHandles val="exact"/>
        </dgm:presLayoutVars>
      </dgm:prSet>
      <dgm:spPr/>
      <dgm:t>
        <a:bodyPr/>
        <a:lstStyle/>
        <a:p>
          <a:endParaRPr lang="de-DE"/>
        </a:p>
      </dgm:t>
    </dgm:pt>
    <dgm:pt modelId="{2053D701-DA70-49B4-8624-ACB084B2EB85}" type="pres">
      <dgm:prSet presAssocID="{8C9DD657-23F3-4479-BD89-8EB1B6C1F963}" presName="parentLin" presStyleCnt="0"/>
      <dgm:spPr/>
    </dgm:pt>
    <dgm:pt modelId="{D095C11A-75CB-4A6C-9186-5449E783CC49}" type="pres">
      <dgm:prSet presAssocID="{8C9DD657-23F3-4479-BD89-8EB1B6C1F963}" presName="parentLeftMargin" presStyleLbl="node1" presStyleIdx="0" presStyleCnt="4"/>
      <dgm:spPr/>
      <dgm:t>
        <a:bodyPr/>
        <a:lstStyle/>
        <a:p>
          <a:endParaRPr lang="de-DE"/>
        </a:p>
      </dgm:t>
    </dgm:pt>
    <dgm:pt modelId="{2966FA1B-DD42-41CD-96DB-6177F7134132}" type="pres">
      <dgm:prSet presAssocID="{8C9DD657-23F3-4479-BD89-8EB1B6C1F963}" presName="parentText" presStyleLbl="node1" presStyleIdx="0" presStyleCnt="4">
        <dgm:presLayoutVars>
          <dgm:chMax val="0"/>
          <dgm:bulletEnabled val="1"/>
        </dgm:presLayoutVars>
      </dgm:prSet>
      <dgm:spPr/>
      <dgm:t>
        <a:bodyPr/>
        <a:lstStyle/>
        <a:p>
          <a:endParaRPr lang="de-DE"/>
        </a:p>
      </dgm:t>
    </dgm:pt>
    <dgm:pt modelId="{DDF2FE57-A83B-48D9-999E-4A63E1A5F599}" type="pres">
      <dgm:prSet presAssocID="{8C9DD657-23F3-4479-BD89-8EB1B6C1F963}" presName="negativeSpace" presStyleCnt="0"/>
      <dgm:spPr/>
    </dgm:pt>
    <dgm:pt modelId="{D9904F7F-29F0-46C2-8F22-4E0434460605}" type="pres">
      <dgm:prSet presAssocID="{8C9DD657-23F3-4479-BD89-8EB1B6C1F963}" presName="childText" presStyleLbl="conFgAcc1" presStyleIdx="0" presStyleCnt="4">
        <dgm:presLayoutVars>
          <dgm:bulletEnabled val="1"/>
        </dgm:presLayoutVars>
      </dgm:prSet>
      <dgm:spPr/>
    </dgm:pt>
    <dgm:pt modelId="{857E57DE-3810-40DF-B375-14AD774ABA0F}" type="pres">
      <dgm:prSet presAssocID="{284AA967-19A0-4277-B2DE-69278CCDB795}" presName="spaceBetweenRectangles" presStyleCnt="0"/>
      <dgm:spPr/>
    </dgm:pt>
    <dgm:pt modelId="{C69C85A2-9F0C-4A0D-A7D9-F0A10FEB6015}" type="pres">
      <dgm:prSet presAssocID="{AF5BF8F1-4819-4B9E-AA38-C37C712CCBF9}" presName="parentLin" presStyleCnt="0"/>
      <dgm:spPr/>
    </dgm:pt>
    <dgm:pt modelId="{B6F223EE-8FFE-4517-8DD7-908D8A8A364A}" type="pres">
      <dgm:prSet presAssocID="{AF5BF8F1-4819-4B9E-AA38-C37C712CCBF9}" presName="parentLeftMargin" presStyleLbl="node1" presStyleIdx="0" presStyleCnt="4"/>
      <dgm:spPr/>
      <dgm:t>
        <a:bodyPr/>
        <a:lstStyle/>
        <a:p>
          <a:endParaRPr lang="de-DE"/>
        </a:p>
      </dgm:t>
    </dgm:pt>
    <dgm:pt modelId="{076CE506-08ED-4B4E-AA49-39A502B3B4B4}" type="pres">
      <dgm:prSet presAssocID="{AF5BF8F1-4819-4B9E-AA38-C37C712CCBF9}" presName="parentText" presStyleLbl="node1" presStyleIdx="1" presStyleCnt="4">
        <dgm:presLayoutVars>
          <dgm:chMax val="0"/>
          <dgm:bulletEnabled val="1"/>
        </dgm:presLayoutVars>
      </dgm:prSet>
      <dgm:spPr/>
      <dgm:t>
        <a:bodyPr/>
        <a:lstStyle/>
        <a:p>
          <a:endParaRPr lang="de-DE"/>
        </a:p>
      </dgm:t>
    </dgm:pt>
    <dgm:pt modelId="{415410BF-440B-4A6E-8D7A-A39836A86FBA}" type="pres">
      <dgm:prSet presAssocID="{AF5BF8F1-4819-4B9E-AA38-C37C712CCBF9}" presName="negativeSpace" presStyleCnt="0"/>
      <dgm:spPr/>
    </dgm:pt>
    <dgm:pt modelId="{C0144A32-DFF3-4991-A594-E02BBA333EDE}" type="pres">
      <dgm:prSet presAssocID="{AF5BF8F1-4819-4B9E-AA38-C37C712CCBF9}" presName="childText" presStyleLbl="conFgAcc1" presStyleIdx="1" presStyleCnt="4">
        <dgm:presLayoutVars>
          <dgm:bulletEnabled val="1"/>
        </dgm:presLayoutVars>
      </dgm:prSet>
      <dgm:spPr/>
    </dgm:pt>
    <dgm:pt modelId="{87E3E02F-1D6F-464E-A8EA-801CA5CE3CA3}" type="pres">
      <dgm:prSet presAssocID="{3635A134-4791-4B64-9B50-852FAE41BEC3}" presName="spaceBetweenRectangles" presStyleCnt="0"/>
      <dgm:spPr/>
    </dgm:pt>
    <dgm:pt modelId="{8E575F3F-139C-4095-BD71-56FB6F69C35F}" type="pres">
      <dgm:prSet presAssocID="{9FA5A107-5309-43A4-89B5-2B2438752235}" presName="parentLin" presStyleCnt="0"/>
      <dgm:spPr/>
    </dgm:pt>
    <dgm:pt modelId="{4A7247F8-A6A9-4B73-BB8A-B2A40872E68E}" type="pres">
      <dgm:prSet presAssocID="{9FA5A107-5309-43A4-89B5-2B2438752235}" presName="parentLeftMargin" presStyleLbl="node1" presStyleIdx="1" presStyleCnt="4"/>
      <dgm:spPr/>
      <dgm:t>
        <a:bodyPr/>
        <a:lstStyle/>
        <a:p>
          <a:endParaRPr lang="de-DE"/>
        </a:p>
      </dgm:t>
    </dgm:pt>
    <dgm:pt modelId="{1670CDE1-7764-43D2-A1FE-3A8FBCA976F2}" type="pres">
      <dgm:prSet presAssocID="{9FA5A107-5309-43A4-89B5-2B2438752235}" presName="parentText" presStyleLbl="node1" presStyleIdx="2" presStyleCnt="4">
        <dgm:presLayoutVars>
          <dgm:chMax val="0"/>
          <dgm:bulletEnabled val="1"/>
        </dgm:presLayoutVars>
      </dgm:prSet>
      <dgm:spPr/>
      <dgm:t>
        <a:bodyPr/>
        <a:lstStyle/>
        <a:p>
          <a:endParaRPr lang="de-DE"/>
        </a:p>
      </dgm:t>
    </dgm:pt>
    <dgm:pt modelId="{400C7AAC-7865-4C36-BDF2-B66D7409F198}" type="pres">
      <dgm:prSet presAssocID="{9FA5A107-5309-43A4-89B5-2B2438752235}" presName="negativeSpace" presStyleCnt="0"/>
      <dgm:spPr/>
    </dgm:pt>
    <dgm:pt modelId="{190CCF1E-4B92-4803-998F-2AAE1BFA4C2B}" type="pres">
      <dgm:prSet presAssocID="{9FA5A107-5309-43A4-89B5-2B2438752235}" presName="childText" presStyleLbl="conFgAcc1" presStyleIdx="2" presStyleCnt="4">
        <dgm:presLayoutVars>
          <dgm:bulletEnabled val="1"/>
        </dgm:presLayoutVars>
      </dgm:prSet>
      <dgm:spPr/>
    </dgm:pt>
    <dgm:pt modelId="{B50D97F6-750A-45FD-891D-4BAB44E29F20}" type="pres">
      <dgm:prSet presAssocID="{A5DC034D-2038-41A6-921B-4B3E22BFD7F0}" presName="spaceBetweenRectangles" presStyleCnt="0"/>
      <dgm:spPr/>
    </dgm:pt>
    <dgm:pt modelId="{D73ABF9C-19A0-474B-A529-5A9C63FDFE53}" type="pres">
      <dgm:prSet presAssocID="{F825350F-7C6E-4365-BABF-E24DB68FB63D}" presName="parentLin" presStyleCnt="0"/>
      <dgm:spPr/>
    </dgm:pt>
    <dgm:pt modelId="{9F8E40DB-A754-4CC1-8B54-3E15F4A2DF11}" type="pres">
      <dgm:prSet presAssocID="{F825350F-7C6E-4365-BABF-E24DB68FB63D}" presName="parentLeftMargin" presStyleLbl="node1" presStyleIdx="2" presStyleCnt="4"/>
      <dgm:spPr/>
      <dgm:t>
        <a:bodyPr/>
        <a:lstStyle/>
        <a:p>
          <a:endParaRPr lang="de-DE"/>
        </a:p>
      </dgm:t>
    </dgm:pt>
    <dgm:pt modelId="{53161B97-5EBC-488F-A972-5335B24E32E7}" type="pres">
      <dgm:prSet presAssocID="{F825350F-7C6E-4365-BABF-E24DB68FB63D}" presName="parentText" presStyleLbl="node1" presStyleIdx="3" presStyleCnt="4">
        <dgm:presLayoutVars>
          <dgm:chMax val="0"/>
          <dgm:bulletEnabled val="1"/>
        </dgm:presLayoutVars>
      </dgm:prSet>
      <dgm:spPr/>
      <dgm:t>
        <a:bodyPr/>
        <a:lstStyle/>
        <a:p>
          <a:endParaRPr lang="de-DE"/>
        </a:p>
      </dgm:t>
    </dgm:pt>
    <dgm:pt modelId="{E3BB0D90-E4A9-4022-AF8D-67F060743A5C}" type="pres">
      <dgm:prSet presAssocID="{F825350F-7C6E-4365-BABF-E24DB68FB63D}" presName="negativeSpace" presStyleCnt="0"/>
      <dgm:spPr/>
    </dgm:pt>
    <dgm:pt modelId="{68D1000B-5058-4D40-9D1C-2D66F5275190}" type="pres">
      <dgm:prSet presAssocID="{F825350F-7C6E-4365-BABF-E24DB68FB63D}" presName="childText" presStyleLbl="conFgAcc1" presStyleIdx="3" presStyleCnt="4">
        <dgm:presLayoutVars>
          <dgm:bulletEnabled val="1"/>
        </dgm:presLayoutVars>
      </dgm:prSet>
      <dgm:spPr/>
    </dgm:pt>
  </dgm:ptLst>
  <dgm:cxnLst>
    <dgm:cxn modelId="{0C2D496F-B696-426F-B872-D8F84B73F26A}" type="presOf" srcId="{AF5BF8F1-4819-4B9E-AA38-C37C712CCBF9}" destId="{076CE506-08ED-4B4E-AA49-39A502B3B4B4}" srcOrd="1" destOrd="0" presId="urn:microsoft.com/office/officeart/2005/8/layout/list1"/>
    <dgm:cxn modelId="{C713D4E3-C9C8-49DA-B072-3695DEA4DDAC}" type="presOf" srcId="{F825350F-7C6E-4365-BABF-E24DB68FB63D}" destId="{53161B97-5EBC-488F-A972-5335B24E32E7}" srcOrd="1" destOrd="0" presId="urn:microsoft.com/office/officeart/2005/8/layout/list1"/>
    <dgm:cxn modelId="{0AF4C61C-C065-48AB-A23D-CFE6823C72D2}" type="presOf" srcId="{775E814B-3328-47E0-9F43-23BAA4CB1A35}" destId="{D89D5359-4AC6-4644-A98D-1E3CB407F4D2}" srcOrd="0" destOrd="0" presId="urn:microsoft.com/office/officeart/2005/8/layout/list1"/>
    <dgm:cxn modelId="{494042D8-F47D-4525-BE50-A0EBF7FF4C51}" type="presOf" srcId="{8C9DD657-23F3-4479-BD89-8EB1B6C1F963}" destId="{D095C11A-75CB-4A6C-9186-5449E783CC49}" srcOrd="0" destOrd="0" presId="urn:microsoft.com/office/officeart/2005/8/layout/list1"/>
    <dgm:cxn modelId="{D298AF92-4284-4015-9E5C-35A532020031}" type="presOf" srcId="{9FA5A107-5309-43A4-89B5-2B2438752235}" destId="{4A7247F8-A6A9-4B73-BB8A-B2A40872E68E}" srcOrd="0" destOrd="0" presId="urn:microsoft.com/office/officeart/2005/8/layout/list1"/>
    <dgm:cxn modelId="{13967B1C-C0D0-4154-A95C-607C15BC53B9}" srcId="{775E814B-3328-47E0-9F43-23BAA4CB1A35}" destId="{8C9DD657-23F3-4479-BD89-8EB1B6C1F963}" srcOrd="0" destOrd="0" parTransId="{747F83B5-9C74-4CEE-848D-0B1001C037CD}" sibTransId="{284AA967-19A0-4277-B2DE-69278CCDB795}"/>
    <dgm:cxn modelId="{3AD13437-8148-474A-BC38-EBED1508786A}" srcId="{775E814B-3328-47E0-9F43-23BAA4CB1A35}" destId="{F825350F-7C6E-4365-BABF-E24DB68FB63D}" srcOrd="3" destOrd="0" parTransId="{4B2CA891-1D8C-4BBC-974A-FAD4B18538E4}" sibTransId="{55FE3C49-52EC-486A-AD0E-48A5986A9C20}"/>
    <dgm:cxn modelId="{5D24DD4B-7996-4107-9797-BE3360F9F397}" type="presOf" srcId="{F825350F-7C6E-4365-BABF-E24DB68FB63D}" destId="{9F8E40DB-A754-4CC1-8B54-3E15F4A2DF11}" srcOrd="0" destOrd="0" presId="urn:microsoft.com/office/officeart/2005/8/layout/list1"/>
    <dgm:cxn modelId="{48826ED5-BF49-4FD8-BC2A-1AB0A1AE6DCE}" srcId="{775E814B-3328-47E0-9F43-23BAA4CB1A35}" destId="{9FA5A107-5309-43A4-89B5-2B2438752235}" srcOrd="2" destOrd="0" parTransId="{D2C9B7E0-36BE-496A-B041-441153CA0B49}" sibTransId="{A5DC034D-2038-41A6-921B-4B3E22BFD7F0}"/>
    <dgm:cxn modelId="{65694980-78A3-408C-B056-9108282D2260}" type="presOf" srcId="{9FA5A107-5309-43A4-89B5-2B2438752235}" destId="{1670CDE1-7764-43D2-A1FE-3A8FBCA976F2}" srcOrd="1" destOrd="0" presId="urn:microsoft.com/office/officeart/2005/8/layout/list1"/>
    <dgm:cxn modelId="{CA1A1FB4-1194-48D6-AA50-D05463BE57C0}" type="presOf" srcId="{8C9DD657-23F3-4479-BD89-8EB1B6C1F963}" destId="{2966FA1B-DD42-41CD-96DB-6177F7134132}" srcOrd="1" destOrd="0" presId="urn:microsoft.com/office/officeart/2005/8/layout/list1"/>
    <dgm:cxn modelId="{51843A8B-95B2-4528-A1D8-AEB9562042BE}" srcId="{775E814B-3328-47E0-9F43-23BAA4CB1A35}" destId="{AF5BF8F1-4819-4B9E-AA38-C37C712CCBF9}" srcOrd="1" destOrd="0" parTransId="{D94CB223-4724-4FB7-BB05-6D785AF76054}" sibTransId="{3635A134-4791-4B64-9B50-852FAE41BEC3}"/>
    <dgm:cxn modelId="{135C1F32-6269-460B-9FAB-DAD23DC8363E}" type="presOf" srcId="{AF5BF8F1-4819-4B9E-AA38-C37C712CCBF9}" destId="{B6F223EE-8FFE-4517-8DD7-908D8A8A364A}" srcOrd="0" destOrd="0" presId="urn:microsoft.com/office/officeart/2005/8/layout/list1"/>
    <dgm:cxn modelId="{5AE48CEE-ABAF-4BB7-B799-616A4E4658E4}" type="presParOf" srcId="{D89D5359-4AC6-4644-A98D-1E3CB407F4D2}" destId="{2053D701-DA70-49B4-8624-ACB084B2EB85}" srcOrd="0" destOrd="0" presId="urn:microsoft.com/office/officeart/2005/8/layout/list1"/>
    <dgm:cxn modelId="{BBAF8B93-FE9B-4AEB-B8C9-3D24CFEB3DA3}" type="presParOf" srcId="{2053D701-DA70-49B4-8624-ACB084B2EB85}" destId="{D095C11A-75CB-4A6C-9186-5449E783CC49}" srcOrd="0" destOrd="0" presId="urn:microsoft.com/office/officeart/2005/8/layout/list1"/>
    <dgm:cxn modelId="{9F8C70A1-872E-41B6-BDD5-0E11E0524C2B}" type="presParOf" srcId="{2053D701-DA70-49B4-8624-ACB084B2EB85}" destId="{2966FA1B-DD42-41CD-96DB-6177F7134132}" srcOrd="1" destOrd="0" presId="urn:microsoft.com/office/officeart/2005/8/layout/list1"/>
    <dgm:cxn modelId="{59DCD25C-51A7-44F2-87AF-9792D2EA22B6}" type="presParOf" srcId="{D89D5359-4AC6-4644-A98D-1E3CB407F4D2}" destId="{DDF2FE57-A83B-48D9-999E-4A63E1A5F599}" srcOrd="1" destOrd="0" presId="urn:microsoft.com/office/officeart/2005/8/layout/list1"/>
    <dgm:cxn modelId="{D66A4E3F-4F95-42E2-A0FD-BBD188ACA57C}" type="presParOf" srcId="{D89D5359-4AC6-4644-A98D-1E3CB407F4D2}" destId="{D9904F7F-29F0-46C2-8F22-4E0434460605}" srcOrd="2" destOrd="0" presId="urn:microsoft.com/office/officeart/2005/8/layout/list1"/>
    <dgm:cxn modelId="{A26A7B9E-7EFA-42E2-AFCE-B8B74F6AEE8E}" type="presParOf" srcId="{D89D5359-4AC6-4644-A98D-1E3CB407F4D2}" destId="{857E57DE-3810-40DF-B375-14AD774ABA0F}" srcOrd="3" destOrd="0" presId="urn:microsoft.com/office/officeart/2005/8/layout/list1"/>
    <dgm:cxn modelId="{DD3806F9-E3A9-46C5-8BE1-5CC6E708FF4B}" type="presParOf" srcId="{D89D5359-4AC6-4644-A98D-1E3CB407F4D2}" destId="{C69C85A2-9F0C-4A0D-A7D9-F0A10FEB6015}" srcOrd="4" destOrd="0" presId="urn:microsoft.com/office/officeart/2005/8/layout/list1"/>
    <dgm:cxn modelId="{823C594C-6B58-4439-AB77-F8B8F1F67A6E}" type="presParOf" srcId="{C69C85A2-9F0C-4A0D-A7D9-F0A10FEB6015}" destId="{B6F223EE-8FFE-4517-8DD7-908D8A8A364A}" srcOrd="0" destOrd="0" presId="urn:microsoft.com/office/officeart/2005/8/layout/list1"/>
    <dgm:cxn modelId="{2A9E8CEA-76AC-4C42-AE78-0BBB424534D4}" type="presParOf" srcId="{C69C85A2-9F0C-4A0D-A7D9-F0A10FEB6015}" destId="{076CE506-08ED-4B4E-AA49-39A502B3B4B4}" srcOrd="1" destOrd="0" presId="urn:microsoft.com/office/officeart/2005/8/layout/list1"/>
    <dgm:cxn modelId="{3F81D275-17BC-4CEB-9E2E-EA5B582C55CD}" type="presParOf" srcId="{D89D5359-4AC6-4644-A98D-1E3CB407F4D2}" destId="{415410BF-440B-4A6E-8D7A-A39836A86FBA}" srcOrd="5" destOrd="0" presId="urn:microsoft.com/office/officeart/2005/8/layout/list1"/>
    <dgm:cxn modelId="{6B17CD72-2A73-4778-95F6-77A2A6567D7F}" type="presParOf" srcId="{D89D5359-4AC6-4644-A98D-1E3CB407F4D2}" destId="{C0144A32-DFF3-4991-A594-E02BBA333EDE}" srcOrd="6" destOrd="0" presId="urn:microsoft.com/office/officeart/2005/8/layout/list1"/>
    <dgm:cxn modelId="{73F709E9-85CE-490D-8281-52D8AEA3B3C2}" type="presParOf" srcId="{D89D5359-4AC6-4644-A98D-1E3CB407F4D2}" destId="{87E3E02F-1D6F-464E-A8EA-801CA5CE3CA3}" srcOrd="7" destOrd="0" presId="urn:microsoft.com/office/officeart/2005/8/layout/list1"/>
    <dgm:cxn modelId="{C01EE6AB-3AA0-4A3A-9E84-DAE16504A586}" type="presParOf" srcId="{D89D5359-4AC6-4644-A98D-1E3CB407F4D2}" destId="{8E575F3F-139C-4095-BD71-56FB6F69C35F}" srcOrd="8" destOrd="0" presId="urn:microsoft.com/office/officeart/2005/8/layout/list1"/>
    <dgm:cxn modelId="{F5663985-E37B-47CD-8DAF-AE8F14246A1C}" type="presParOf" srcId="{8E575F3F-139C-4095-BD71-56FB6F69C35F}" destId="{4A7247F8-A6A9-4B73-BB8A-B2A40872E68E}" srcOrd="0" destOrd="0" presId="urn:microsoft.com/office/officeart/2005/8/layout/list1"/>
    <dgm:cxn modelId="{EC4F8B60-ACFF-4BBD-AFF3-9AB1A73496F5}" type="presParOf" srcId="{8E575F3F-139C-4095-BD71-56FB6F69C35F}" destId="{1670CDE1-7764-43D2-A1FE-3A8FBCA976F2}" srcOrd="1" destOrd="0" presId="urn:microsoft.com/office/officeart/2005/8/layout/list1"/>
    <dgm:cxn modelId="{A9305998-BFF3-40A1-8248-D0DAAFD6D469}" type="presParOf" srcId="{D89D5359-4AC6-4644-A98D-1E3CB407F4D2}" destId="{400C7AAC-7865-4C36-BDF2-B66D7409F198}" srcOrd="9" destOrd="0" presId="urn:microsoft.com/office/officeart/2005/8/layout/list1"/>
    <dgm:cxn modelId="{5DE9F96C-16FC-44DC-A289-3D81ACE876B1}" type="presParOf" srcId="{D89D5359-4AC6-4644-A98D-1E3CB407F4D2}" destId="{190CCF1E-4B92-4803-998F-2AAE1BFA4C2B}" srcOrd="10" destOrd="0" presId="urn:microsoft.com/office/officeart/2005/8/layout/list1"/>
    <dgm:cxn modelId="{61DA3FEF-D78F-49F1-904F-770C260DF750}" type="presParOf" srcId="{D89D5359-4AC6-4644-A98D-1E3CB407F4D2}" destId="{B50D97F6-750A-45FD-891D-4BAB44E29F20}" srcOrd="11" destOrd="0" presId="urn:microsoft.com/office/officeart/2005/8/layout/list1"/>
    <dgm:cxn modelId="{2E41C5D3-AAB9-48DE-BDFC-F93FB3E7A704}" type="presParOf" srcId="{D89D5359-4AC6-4644-A98D-1E3CB407F4D2}" destId="{D73ABF9C-19A0-474B-A529-5A9C63FDFE53}" srcOrd="12" destOrd="0" presId="urn:microsoft.com/office/officeart/2005/8/layout/list1"/>
    <dgm:cxn modelId="{658695FD-FE13-4BC6-ADF9-8D60152D6F38}" type="presParOf" srcId="{D73ABF9C-19A0-474B-A529-5A9C63FDFE53}" destId="{9F8E40DB-A754-4CC1-8B54-3E15F4A2DF11}" srcOrd="0" destOrd="0" presId="urn:microsoft.com/office/officeart/2005/8/layout/list1"/>
    <dgm:cxn modelId="{3FA26BC1-EA92-4EF9-B57C-A6F246A77572}" type="presParOf" srcId="{D73ABF9C-19A0-474B-A529-5A9C63FDFE53}" destId="{53161B97-5EBC-488F-A972-5335B24E32E7}" srcOrd="1" destOrd="0" presId="urn:microsoft.com/office/officeart/2005/8/layout/list1"/>
    <dgm:cxn modelId="{DF23856A-E652-414D-9EF5-A5A04354832E}" type="presParOf" srcId="{D89D5359-4AC6-4644-A98D-1E3CB407F4D2}" destId="{E3BB0D90-E4A9-4022-AF8D-67F060743A5C}" srcOrd="13" destOrd="0" presId="urn:microsoft.com/office/officeart/2005/8/layout/list1"/>
    <dgm:cxn modelId="{3590CF84-C660-45EF-A50A-747A8D01D134}" type="presParOf" srcId="{D89D5359-4AC6-4644-A98D-1E3CB407F4D2}" destId="{68D1000B-5058-4D40-9D1C-2D66F52751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E814B-3328-47E0-9F43-23BAA4CB1A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8C9DD657-23F3-4479-BD89-8EB1B6C1F963}">
      <dgm:prSet/>
      <dgm:spPr/>
      <dgm:t>
        <a:bodyPr/>
        <a:lstStyle/>
        <a:p>
          <a:pPr rtl="0"/>
          <a:r>
            <a:rPr lang="de-DE" dirty="0" smtClean="0"/>
            <a:t>Warum brauchen wir Netzausbau</a:t>
          </a:r>
          <a:endParaRPr lang="de-DE" dirty="0"/>
        </a:p>
      </dgm:t>
    </dgm:pt>
    <dgm:pt modelId="{747F83B5-9C74-4CEE-848D-0B1001C037CD}" type="parTrans" cxnId="{13967B1C-C0D0-4154-A95C-607C15BC53B9}">
      <dgm:prSet/>
      <dgm:spPr/>
      <dgm:t>
        <a:bodyPr/>
        <a:lstStyle/>
        <a:p>
          <a:endParaRPr lang="de-DE"/>
        </a:p>
      </dgm:t>
    </dgm:pt>
    <dgm:pt modelId="{284AA967-19A0-4277-B2DE-69278CCDB795}" type="sibTrans" cxnId="{13967B1C-C0D0-4154-A95C-607C15BC53B9}">
      <dgm:prSet/>
      <dgm:spPr/>
      <dgm:t>
        <a:bodyPr/>
        <a:lstStyle/>
        <a:p>
          <a:endParaRPr lang="de-DE"/>
        </a:p>
      </dgm:t>
    </dgm:pt>
    <dgm:pt modelId="{9FA5A107-5309-43A4-89B5-2B2438752235}">
      <dgm:prSet/>
      <dgm:spPr/>
      <dgm:t>
        <a:bodyPr/>
        <a:lstStyle/>
        <a:p>
          <a:pPr rtl="0"/>
          <a:r>
            <a:rPr lang="de-DE" altLang="de-DE" dirty="0" smtClean="0"/>
            <a:t>Rahmenbedingungen NEP 2019-2030</a:t>
          </a:r>
          <a:endParaRPr lang="de-DE" dirty="0"/>
        </a:p>
      </dgm:t>
    </dgm:pt>
    <dgm:pt modelId="{D2C9B7E0-36BE-496A-B041-441153CA0B49}" type="parTrans" cxnId="{48826ED5-BF49-4FD8-BC2A-1AB0A1AE6DCE}">
      <dgm:prSet/>
      <dgm:spPr/>
      <dgm:t>
        <a:bodyPr/>
        <a:lstStyle/>
        <a:p>
          <a:endParaRPr lang="de-DE"/>
        </a:p>
      </dgm:t>
    </dgm:pt>
    <dgm:pt modelId="{A5DC034D-2038-41A6-921B-4B3E22BFD7F0}" type="sibTrans" cxnId="{48826ED5-BF49-4FD8-BC2A-1AB0A1AE6DCE}">
      <dgm:prSet/>
      <dgm:spPr/>
      <dgm:t>
        <a:bodyPr/>
        <a:lstStyle/>
        <a:p>
          <a:endParaRPr lang="de-DE"/>
        </a:p>
      </dgm:t>
    </dgm:pt>
    <dgm:pt modelId="{AF5BF8F1-4819-4B9E-AA38-C37C712CCBF9}">
      <dgm:prSet/>
      <dgm:spPr/>
      <dgm:t>
        <a:bodyPr/>
        <a:lstStyle/>
        <a:p>
          <a:pPr rtl="0"/>
          <a:r>
            <a:rPr lang="de-DE" b="1" dirty="0" smtClean="0"/>
            <a:t>Die fünf Schritte des Netzausbaus</a:t>
          </a:r>
          <a:endParaRPr lang="de-DE" b="1" dirty="0"/>
        </a:p>
      </dgm:t>
    </dgm:pt>
    <dgm:pt modelId="{D94CB223-4724-4FB7-BB05-6D785AF76054}" type="parTrans" cxnId="{51843A8B-95B2-4528-A1D8-AEB9562042BE}">
      <dgm:prSet/>
      <dgm:spPr/>
      <dgm:t>
        <a:bodyPr/>
        <a:lstStyle/>
        <a:p>
          <a:endParaRPr lang="de-DE"/>
        </a:p>
      </dgm:t>
    </dgm:pt>
    <dgm:pt modelId="{3635A134-4791-4B64-9B50-852FAE41BEC3}" type="sibTrans" cxnId="{51843A8B-95B2-4528-A1D8-AEB9562042BE}">
      <dgm:prSet/>
      <dgm:spPr/>
      <dgm:t>
        <a:bodyPr/>
        <a:lstStyle/>
        <a:p>
          <a:endParaRPr lang="de-DE"/>
        </a:p>
      </dgm:t>
    </dgm:pt>
    <dgm:pt modelId="{F825350F-7C6E-4365-BABF-E24DB68FB63D}">
      <dgm:prSet/>
      <dgm:spPr/>
      <dgm:t>
        <a:bodyPr/>
        <a:lstStyle/>
        <a:p>
          <a:pPr rtl="0"/>
          <a:r>
            <a:rPr lang="de-DE" dirty="0" smtClean="0"/>
            <a:t>Netzstabilität und Leistungsbilanz</a:t>
          </a:r>
          <a:endParaRPr lang="de-DE" dirty="0"/>
        </a:p>
      </dgm:t>
    </dgm:pt>
    <dgm:pt modelId="{4B2CA891-1D8C-4BBC-974A-FAD4B18538E4}" type="parTrans" cxnId="{3AD13437-8148-474A-BC38-EBED1508786A}">
      <dgm:prSet/>
      <dgm:spPr/>
      <dgm:t>
        <a:bodyPr/>
        <a:lstStyle/>
        <a:p>
          <a:endParaRPr lang="de-DE"/>
        </a:p>
      </dgm:t>
    </dgm:pt>
    <dgm:pt modelId="{55FE3C49-52EC-486A-AD0E-48A5986A9C20}" type="sibTrans" cxnId="{3AD13437-8148-474A-BC38-EBED1508786A}">
      <dgm:prSet/>
      <dgm:spPr/>
      <dgm:t>
        <a:bodyPr/>
        <a:lstStyle/>
        <a:p>
          <a:endParaRPr lang="de-DE"/>
        </a:p>
      </dgm:t>
    </dgm:pt>
    <dgm:pt modelId="{D89D5359-4AC6-4644-A98D-1E3CB407F4D2}" type="pres">
      <dgm:prSet presAssocID="{775E814B-3328-47E0-9F43-23BAA4CB1A35}" presName="linear" presStyleCnt="0">
        <dgm:presLayoutVars>
          <dgm:dir/>
          <dgm:animLvl val="lvl"/>
          <dgm:resizeHandles val="exact"/>
        </dgm:presLayoutVars>
      </dgm:prSet>
      <dgm:spPr/>
      <dgm:t>
        <a:bodyPr/>
        <a:lstStyle/>
        <a:p>
          <a:endParaRPr lang="de-DE"/>
        </a:p>
      </dgm:t>
    </dgm:pt>
    <dgm:pt modelId="{2053D701-DA70-49B4-8624-ACB084B2EB85}" type="pres">
      <dgm:prSet presAssocID="{8C9DD657-23F3-4479-BD89-8EB1B6C1F963}" presName="parentLin" presStyleCnt="0"/>
      <dgm:spPr/>
    </dgm:pt>
    <dgm:pt modelId="{D095C11A-75CB-4A6C-9186-5449E783CC49}" type="pres">
      <dgm:prSet presAssocID="{8C9DD657-23F3-4479-BD89-8EB1B6C1F963}" presName="parentLeftMargin" presStyleLbl="node1" presStyleIdx="0" presStyleCnt="4"/>
      <dgm:spPr/>
      <dgm:t>
        <a:bodyPr/>
        <a:lstStyle/>
        <a:p>
          <a:endParaRPr lang="de-DE"/>
        </a:p>
      </dgm:t>
    </dgm:pt>
    <dgm:pt modelId="{2966FA1B-DD42-41CD-96DB-6177F7134132}" type="pres">
      <dgm:prSet presAssocID="{8C9DD657-23F3-4479-BD89-8EB1B6C1F963}" presName="parentText" presStyleLbl="node1" presStyleIdx="0" presStyleCnt="4">
        <dgm:presLayoutVars>
          <dgm:chMax val="0"/>
          <dgm:bulletEnabled val="1"/>
        </dgm:presLayoutVars>
      </dgm:prSet>
      <dgm:spPr/>
      <dgm:t>
        <a:bodyPr/>
        <a:lstStyle/>
        <a:p>
          <a:endParaRPr lang="de-DE"/>
        </a:p>
      </dgm:t>
    </dgm:pt>
    <dgm:pt modelId="{DDF2FE57-A83B-48D9-999E-4A63E1A5F599}" type="pres">
      <dgm:prSet presAssocID="{8C9DD657-23F3-4479-BD89-8EB1B6C1F963}" presName="negativeSpace" presStyleCnt="0"/>
      <dgm:spPr/>
    </dgm:pt>
    <dgm:pt modelId="{D9904F7F-29F0-46C2-8F22-4E0434460605}" type="pres">
      <dgm:prSet presAssocID="{8C9DD657-23F3-4479-BD89-8EB1B6C1F963}" presName="childText" presStyleLbl="conFgAcc1" presStyleIdx="0" presStyleCnt="4">
        <dgm:presLayoutVars>
          <dgm:bulletEnabled val="1"/>
        </dgm:presLayoutVars>
      </dgm:prSet>
      <dgm:spPr/>
    </dgm:pt>
    <dgm:pt modelId="{857E57DE-3810-40DF-B375-14AD774ABA0F}" type="pres">
      <dgm:prSet presAssocID="{284AA967-19A0-4277-B2DE-69278CCDB795}" presName="spaceBetweenRectangles" presStyleCnt="0"/>
      <dgm:spPr/>
    </dgm:pt>
    <dgm:pt modelId="{C69C85A2-9F0C-4A0D-A7D9-F0A10FEB6015}" type="pres">
      <dgm:prSet presAssocID="{AF5BF8F1-4819-4B9E-AA38-C37C712CCBF9}" presName="parentLin" presStyleCnt="0"/>
      <dgm:spPr/>
    </dgm:pt>
    <dgm:pt modelId="{B6F223EE-8FFE-4517-8DD7-908D8A8A364A}" type="pres">
      <dgm:prSet presAssocID="{AF5BF8F1-4819-4B9E-AA38-C37C712CCBF9}" presName="parentLeftMargin" presStyleLbl="node1" presStyleIdx="0" presStyleCnt="4"/>
      <dgm:spPr/>
      <dgm:t>
        <a:bodyPr/>
        <a:lstStyle/>
        <a:p>
          <a:endParaRPr lang="de-DE"/>
        </a:p>
      </dgm:t>
    </dgm:pt>
    <dgm:pt modelId="{076CE506-08ED-4B4E-AA49-39A502B3B4B4}" type="pres">
      <dgm:prSet presAssocID="{AF5BF8F1-4819-4B9E-AA38-C37C712CCBF9}" presName="parentText" presStyleLbl="node1" presStyleIdx="1" presStyleCnt="4">
        <dgm:presLayoutVars>
          <dgm:chMax val="0"/>
          <dgm:bulletEnabled val="1"/>
        </dgm:presLayoutVars>
      </dgm:prSet>
      <dgm:spPr/>
      <dgm:t>
        <a:bodyPr/>
        <a:lstStyle/>
        <a:p>
          <a:endParaRPr lang="de-DE"/>
        </a:p>
      </dgm:t>
    </dgm:pt>
    <dgm:pt modelId="{415410BF-440B-4A6E-8D7A-A39836A86FBA}" type="pres">
      <dgm:prSet presAssocID="{AF5BF8F1-4819-4B9E-AA38-C37C712CCBF9}" presName="negativeSpace" presStyleCnt="0"/>
      <dgm:spPr/>
    </dgm:pt>
    <dgm:pt modelId="{C0144A32-DFF3-4991-A594-E02BBA333EDE}" type="pres">
      <dgm:prSet presAssocID="{AF5BF8F1-4819-4B9E-AA38-C37C712CCBF9}" presName="childText" presStyleLbl="conFgAcc1" presStyleIdx="1" presStyleCnt="4">
        <dgm:presLayoutVars>
          <dgm:bulletEnabled val="1"/>
        </dgm:presLayoutVars>
      </dgm:prSet>
      <dgm:spPr/>
    </dgm:pt>
    <dgm:pt modelId="{87E3E02F-1D6F-464E-A8EA-801CA5CE3CA3}" type="pres">
      <dgm:prSet presAssocID="{3635A134-4791-4B64-9B50-852FAE41BEC3}" presName="spaceBetweenRectangles" presStyleCnt="0"/>
      <dgm:spPr/>
    </dgm:pt>
    <dgm:pt modelId="{8E575F3F-139C-4095-BD71-56FB6F69C35F}" type="pres">
      <dgm:prSet presAssocID="{9FA5A107-5309-43A4-89B5-2B2438752235}" presName="parentLin" presStyleCnt="0"/>
      <dgm:spPr/>
    </dgm:pt>
    <dgm:pt modelId="{4A7247F8-A6A9-4B73-BB8A-B2A40872E68E}" type="pres">
      <dgm:prSet presAssocID="{9FA5A107-5309-43A4-89B5-2B2438752235}" presName="parentLeftMargin" presStyleLbl="node1" presStyleIdx="1" presStyleCnt="4"/>
      <dgm:spPr/>
      <dgm:t>
        <a:bodyPr/>
        <a:lstStyle/>
        <a:p>
          <a:endParaRPr lang="de-DE"/>
        </a:p>
      </dgm:t>
    </dgm:pt>
    <dgm:pt modelId="{1670CDE1-7764-43D2-A1FE-3A8FBCA976F2}" type="pres">
      <dgm:prSet presAssocID="{9FA5A107-5309-43A4-89B5-2B2438752235}" presName="parentText" presStyleLbl="node1" presStyleIdx="2" presStyleCnt="4">
        <dgm:presLayoutVars>
          <dgm:chMax val="0"/>
          <dgm:bulletEnabled val="1"/>
        </dgm:presLayoutVars>
      </dgm:prSet>
      <dgm:spPr/>
      <dgm:t>
        <a:bodyPr/>
        <a:lstStyle/>
        <a:p>
          <a:endParaRPr lang="de-DE"/>
        </a:p>
      </dgm:t>
    </dgm:pt>
    <dgm:pt modelId="{400C7AAC-7865-4C36-BDF2-B66D7409F198}" type="pres">
      <dgm:prSet presAssocID="{9FA5A107-5309-43A4-89B5-2B2438752235}" presName="negativeSpace" presStyleCnt="0"/>
      <dgm:spPr/>
    </dgm:pt>
    <dgm:pt modelId="{190CCF1E-4B92-4803-998F-2AAE1BFA4C2B}" type="pres">
      <dgm:prSet presAssocID="{9FA5A107-5309-43A4-89B5-2B2438752235}" presName="childText" presStyleLbl="conFgAcc1" presStyleIdx="2" presStyleCnt="4">
        <dgm:presLayoutVars>
          <dgm:bulletEnabled val="1"/>
        </dgm:presLayoutVars>
      </dgm:prSet>
      <dgm:spPr/>
    </dgm:pt>
    <dgm:pt modelId="{B50D97F6-750A-45FD-891D-4BAB44E29F20}" type="pres">
      <dgm:prSet presAssocID="{A5DC034D-2038-41A6-921B-4B3E22BFD7F0}" presName="spaceBetweenRectangles" presStyleCnt="0"/>
      <dgm:spPr/>
    </dgm:pt>
    <dgm:pt modelId="{D73ABF9C-19A0-474B-A529-5A9C63FDFE53}" type="pres">
      <dgm:prSet presAssocID="{F825350F-7C6E-4365-BABF-E24DB68FB63D}" presName="parentLin" presStyleCnt="0"/>
      <dgm:spPr/>
    </dgm:pt>
    <dgm:pt modelId="{9F8E40DB-A754-4CC1-8B54-3E15F4A2DF11}" type="pres">
      <dgm:prSet presAssocID="{F825350F-7C6E-4365-BABF-E24DB68FB63D}" presName="parentLeftMargin" presStyleLbl="node1" presStyleIdx="2" presStyleCnt="4"/>
      <dgm:spPr/>
      <dgm:t>
        <a:bodyPr/>
        <a:lstStyle/>
        <a:p>
          <a:endParaRPr lang="de-DE"/>
        </a:p>
      </dgm:t>
    </dgm:pt>
    <dgm:pt modelId="{53161B97-5EBC-488F-A972-5335B24E32E7}" type="pres">
      <dgm:prSet presAssocID="{F825350F-7C6E-4365-BABF-E24DB68FB63D}" presName="parentText" presStyleLbl="node1" presStyleIdx="3" presStyleCnt="4">
        <dgm:presLayoutVars>
          <dgm:chMax val="0"/>
          <dgm:bulletEnabled val="1"/>
        </dgm:presLayoutVars>
      </dgm:prSet>
      <dgm:spPr/>
      <dgm:t>
        <a:bodyPr/>
        <a:lstStyle/>
        <a:p>
          <a:endParaRPr lang="de-DE"/>
        </a:p>
      </dgm:t>
    </dgm:pt>
    <dgm:pt modelId="{E3BB0D90-E4A9-4022-AF8D-67F060743A5C}" type="pres">
      <dgm:prSet presAssocID="{F825350F-7C6E-4365-BABF-E24DB68FB63D}" presName="negativeSpace" presStyleCnt="0"/>
      <dgm:spPr/>
    </dgm:pt>
    <dgm:pt modelId="{68D1000B-5058-4D40-9D1C-2D66F5275190}" type="pres">
      <dgm:prSet presAssocID="{F825350F-7C6E-4365-BABF-E24DB68FB63D}" presName="childText" presStyleLbl="conFgAcc1" presStyleIdx="3" presStyleCnt="4">
        <dgm:presLayoutVars>
          <dgm:bulletEnabled val="1"/>
        </dgm:presLayoutVars>
      </dgm:prSet>
      <dgm:spPr/>
    </dgm:pt>
  </dgm:ptLst>
  <dgm:cxnLst>
    <dgm:cxn modelId="{29DEE878-D94E-4390-BDD6-AF565E20678D}" type="presOf" srcId="{8C9DD657-23F3-4479-BD89-8EB1B6C1F963}" destId="{D095C11A-75CB-4A6C-9186-5449E783CC49}" srcOrd="0" destOrd="0" presId="urn:microsoft.com/office/officeart/2005/8/layout/list1"/>
    <dgm:cxn modelId="{DA9714CC-2ECC-4D2C-980F-15C389B9BA9D}" type="presOf" srcId="{AF5BF8F1-4819-4B9E-AA38-C37C712CCBF9}" destId="{076CE506-08ED-4B4E-AA49-39A502B3B4B4}" srcOrd="1" destOrd="0" presId="urn:microsoft.com/office/officeart/2005/8/layout/list1"/>
    <dgm:cxn modelId="{13967B1C-C0D0-4154-A95C-607C15BC53B9}" srcId="{775E814B-3328-47E0-9F43-23BAA4CB1A35}" destId="{8C9DD657-23F3-4479-BD89-8EB1B6C1F963}" srcOrd="0" destOrd="0" parTransId="{747F83B5-9C74-4CEE-848D-0B1001C037CD}" sibTransId="{284AA967-19A0-4277-B2DE-69278CCDB795}"/>
    <dgm:cxn modelId="{4908C260-E33A-4B16-98C8-303527423B25}" type="presOf" srcId="{F825350F-7C6E-4365-BABF-E24DB68FB63D}" destId="{53161B97-5EBC-488F-A972-5335B24E32E7}" srcOrd="1" destOrd="0" presId="urn:microsoft.com/office/officeart/2005/8/layout/list1"/>
    <dgm:cxn modelId="{C6F31977-FACA-4057-9C0E-1F6A288CAA58}" type="presOf" srcId="{775E814B-3328-47E0-9F43-23BAA4CB1A35}" destId="{D89D5359-4AC6-4644-A98D-1E3CB407F4D2}" srcOrd="0" destOrd="0" presId="urn:microsoft.com/office/officeart/2005/8/layout/list1"/>
    <dgm:cxn modelId="{8BBE51EA-161F-43BA-AA6F-17ED5EAB743F}" type="presOf" srcId="{F825350F-7C6E-4365-BABF-E24DB68FB63D}" destId="{9F8E40DB-A754-4CC1-8B54-3E15F4A2DF11}" srcOrd="0" destOrd="0" presId="urn:microsoft.com/office/officeart/2005/8/layout/list1"/>
    <dgm:cxn modelId="{3AD13437-8148-474A-BC38-EBED1508786A}" srcId="{775E814B-3328-47E0-9F43-23BAA4CB1A35}" destId="{F825350F-7C6E-4365-BABF-E24DB68FB63D}" srcOrd="3" destOrd="0" parTransId="{4B2CA891-1D8C-4BBC-974A-FAD4B18538E4}" sibTransId="{55FE3C49-52EC-486A-AD0E-48A5986A9C20}"/>
    <dgm:cxn modelId="{48826ED5-BF49-4FD8-BC2A-1AB0A1AE6DCE}" srcId="{775E814B-3328-47E0-9F43-23BAA4CB1A35}" destId="{9FA5A107-5309-43A4-89B5-2B2438752235}" srcOrd="2" destOrd="0" parTransId="{D2C9B7E0-36BE-496A-B041-441153CA0B49}" sibTransId="{A5DC034D-2038-41A6-921B-4B3E22BFD7F0}"/>
    <dgm:cxn modelId="{51843A8B-95B2-4528-A1D8-AEB9562042BE}" srcId="{775E814B-3328-47E0-9F43-23BAA4CB1A35}" destId="{AF5BF8F1-4819-4B9E-AA38-C37C712CCBF9}" srcOrd="1" destOrd="0" parTransId="{D94CB223-4724-4FB7-BB05-6D785AF76054}" sibTransId="{3635A134-4791-4B64-9B50-852FAE41BEC3}"/>
    <dgm:cxn modelId="{90226961-6C63-40DF-888F-90F09C1D62B2}" type="presOf" srcId="{9FA5A107-5309-43A4-89B5-2B2438752235}" destId="{1670CDE1-7764-43D2-A1FE-3A8FBCA976F2}" srcOrd="1" destOrd="0" presId="urn:microsoft.com/office/officeart/2005/8/layout/list1"/>
    <dgm:cxn modelId="{3B8189DE-1D3A-413F-AA1B-224E66451078}" type="presOf" srcId="{AF5BF8F1-4819-4B9E-AA38-C37C712CCBF9}" destId="{B6F223EE-8FFE-4517-8DD7-908D8A8A364A}" srcOrd="0" destOrd="0" presId="urn:microsoft.com/office/officeart/2005/8/layout/list1"/>
    <dgm:cxn modelId="{28AF0A3F-E8B2-4432-9701-975CD4A936EA}" type="presOf" srcId="{9FA5A107-5309-43A4-89B5-2B2438752235}" destId="{4A7247F8-A6A9-4B73-BB8A-B2A40872E68E}" srcOrd="0" destOrd="0" presId="urn:microsoft.com/office/officeart/2005/8/layout/list1"/>
    <dgm:cxn modelId="{EB48CC69-C44E-4302-BCB4-61784DCA2522}" type="presOf" srcId="{8C9DD657-23F3-4479-BD89-8EB1B6C1F963}" destId="{2966FA1B-DD42-41CD-96DB-6177F7134132}" srcOrd="1" destOrd="0" presId="urn:microsoft.com/office/officeart/2005/8/layout/list1"/>
    <dgm:cxn modelId="{6DE66047-A398-4931-9F55-C74AB04A3CD9}" type="presParOf" srcId="{D89D5359-4AC6-4644-A98D-1E3CB407F4D2}" destId="{2053D701-DA70-49B4-8624-ACB084B2EB85}" srcOrd="0" destOrd="0" presId="urn:microsoft.com/office/officeart/2005/8/layout/list1"/>
    <dgm:cxn modelId="{BAD8898A-7364-4B38-816A-41E92EF34F6D}" type="presParOf" srcId="{2053D701-DA70-49B4-8624-ACB084B2EB85}" destId="{D095C11A-75CB-4A6C-9186-5449E783CC49}" srcOrd="0" destOrd="0" presId="urn:microsoft.com/office/officeart/2005/8/layout/list1"/>
    <dgm:cxn modelId="{037B307D-C727-42FB-9C90-FC9621D5B9FC}" type="presParOf" srcId="{2053D701-DA70-49B4-8624-ACB084B2EB85}" destId="{2966FA1B-DD42-41CD-96DB-6177F7134132}" srcOrd="1" destOrd="0" presId="urn:microsoft.com/office/officeart/2005/8/layout/list1"/>
    <dgm:cxn modelId="{12DF4C42-7AE8-4FE6-A35F-2F56827C6FA2}" type="presParOf" srcId="{D89D5359-4AC6-4644-A98D-1E3CB407F4D2}" destId="{DDF2FE57-A83B-48D9-999E-4A63E1A5F599}" srcOrd="1" destOrd="0" presId="urn:microsoft.com/office/officeart/2005/8/layout/list1"/>
    <dgm:cxn modelId="{79698B36-5D17-4F5C-8877-655DC58D2B8D}" type="presParOf" srcId="{D89D5359-4AC6-4644-A98D-1E3CB407F4D2}" destId="{D9904F7F-29F0-46C2-8F22-4E0434460605}" srcOrd="2" destOrd="0" presId="urn:microsoft.com/office/officeart/2005/8/layout/list1"/>
    <dgm:cxn modelId="{740BF27E-2A78-4267-9039-97C87941352C}" type="presParOf" srcId="{D89D5359-4AC6-4644-A98D-1E3CB407F4D2}" destId="{857E57DE-3810-40DF-B375-14AD774ABA0F}" srcOrd="3" destOrd="0" presId="urn:microsoft.com/office/officeart/2005/8/layout/list1"/>
    <dgm:cxn modelId="{72A79B60-FA5E-42A0-9C80-242193747F08}" type="presParOf" srcId="{D89D5359-4AC6-4644-A98D-1E3CB407F4D2}" destId="{C69C85A2-9F0C-4A0D-A7D9-F0A10FEB6015}" srcOrd="4" destOrd="0" presId="urn:microsoft.com/office/officeart/2005/8/layout/list1"/>
    <dgm:cxn modelId="{5746B840-AB50-4D27-A73C-4E9B96446133}" type="presParOf" srcId="{C69C85A2-9F0C-4A0D-A7D9-F0A10FEB6015}" destId="{B6F223EE-8FFE-4517-8DD7-908D8A8A364A}" srcOrd="0" destOrd="0" presId="urn:microsoft.com/office/officeart/2005/8/layout/list1"/>
    <dgm:cxn modelId="{7B747446-0A65-42F5-B63C-03F71D859D57}" type="presParOf" srcId="{C69C85A2-9F0C-4A0D-A7D9-F0A10FEB6015}" destId="{076CE506-08ED-4B4E-AA49-39A502B3B4B4}" srcOrd="1" destOrd="0" presId="urn:microsoft.com/office/officeart/2005/8/layout/list1"/>
    <dgm:cxn modelId="{776FE94D-D4D0-443F-972E-01A8E2E85BD1}" type="presParOf" srcId="{D89D5359-4AC6-4644-A98D-1E3CB407F4D2}" destId="{415410BF-440B-4A6E-8D7A-A39836A86FBA}" srcOrd="5" destOrd="0" presId="urn:microsoft.com/office/officeart/2005/8/layout/list1"/>
    <dgm:cxn modelId="{FC773912-E0D0-47C5-9C7B-272927BAAC18}" type="presParOf" srcId="{D89D5359-4AC6-4644-A98D-1E3CB407F4D2}" destId="{C0144A32-DFF3-4991-A594-E02BBA333EDE}" srcOrd="6" destOrd="0" presId="urn:microsoft.com/office/officeart/2005/8/layout/list1"/>
    <dgm:cxn modelId="{A8D9BB23-B3A8-4CDB-892C-12AA2240F07D}" type="presParOf" srcId="{D89D5359-4AC6-4644-A98D-1E3CB407F4D2}" destId="{87E3E02F-1D6F-464E-A8EA-801CA5CE3CA3}" srcOrd="7" destOrd="0" presId="urn:microsoft.com/office/officeart/2005/8/layout/list1"/>
    <dgm:cxn modelId="{90CB28A8-CF6F-460D-8A25-4CA00A0759FD}" type="presParOf" srcId="{D89D5359-4AC6-4644-A98D-1E3CB407F4D2}" destId="{8E575F3F-139C-4095-BD71-56FB6F69C35F}" srcOrd="8" destOrd="0" presId="urn:microsoft.com/office/officeart/2005/8/layout/list1"/>
    <dgm:cxn modelId="{E2556D5F-D03C-4400-BFD2-615435B790DF}" type="presParOf" srcId="{8E575F3F-139C-4095-BD71-56FB6F69C35F}" destId="{4A7247F8-A6A9-4B73-BB8A-B2A40872E68E}" srcOrd="0" destOrd="0" presId="urn:microsoft.com/office/officeart/2005/8/layout/list1"/>
    <dgm:cxn modelId="{46376650-610B-4A0E-8F26-14EF10EAB3BF}" type="presParOf" srcId="{8E575F3F-139C-4095-BD71-56FB6F69C35F}" destId="{1670CDE1-7764-43D2-A1FE-3A8FBCA976F2}" srcOrd="1" destOrd="0" presId="urn:microsoft.com/office/officeart/2005/8/layout/list1"/>
    <dgm:cxn modelId="{448BD82A-E44F-4198-8A69-3E414117323E}" type="presParOf" srcId="{D89D5359-4AC6-4644-A98D-1E3CB407F4D2}" destId="{400C7AAC-7865-4C36-BDF2-B66D7409F198}" srcOrd="9" destOrd="0" presId="urn:microsoft.com/office/officeart/2005/8/layout/list1"/>
    <dgm:cxn modelId="{AD888C5D-5F00-476B-ABAA-B2FD9E560C0B}" type="presParOf" srcId="{D89D5359-4AC6-4644-A98D-1E3CB407F4D2}" destId="{190CCF1E-4B92-4803-998F-2AAE1BFA4C2B}" srcOrd="10" destOrd="0" presId="urn:microsoft.com/office/officeart/2005/8/layout/list1"/>
    <dgm:cxn modelId="{0C872B25-BBAD-4455-AFB2-477CE2A3EEB8}" type="presParOf" srcId="{D89D5359-4AC6-4644-A98D-1E3CB407F4D2}" destId="{B50D97F6-750A-45FD-891D-4BAB44E29F20}" srcOrd="11" destOrd="0" presId="urn:microsoft.com/office/officeart/2005/8/layout/list1"/>
    <dgm:cxn modelId="{01C431FE-FB6C-4515-9FD2-C48152EDA703}" type="presParOf" srcId="{D89D5359-4AC6-4644-A98D-1E3CB407F4D2}" destId="{D73ABF9C-19A0-474B-A529-5A9C63FDFE53}" srcOrd="12" destOrd="0" presId="urn:microsoft.com/office/officeart/2005/8/layout/list1"/>
    <dgm:cxn modelId="{CC2424D5-172D-4C06-9C13-724F3712183C}" type="presParOf" srcId="{D73ABF9C-19A0-474B-A529-5A9C63FDFE53}" destId="{9F8E40DB-A754-4CC1-8B54-3E15F4A2DF11}" srcOrd="0" destOrd="0" presId="urn:microsoft.com/office/officeart/2005/8/layout/list1"/>
    <dgm:cxn modelId="{EE1FC738-8CB5-430E-903B-BA7E8E9FDDEF}" type="presParOf" srcId="{D73ABF9C-19A0-474B-A529-5A9C63FDFE53}" destId="{53161B97-5EBC-488F-A972-5335B24E32E7}" srcOrd="1" destOrd="0" presId="urn:microsoft.com/office/officeart/2005/8/layout/list1"/>
    <dgm:cxn modelId="{DBFC5FDE-6670-40D6-9798-7E8621F95238}" type="presParOf" srcId="{D89D5359-4AC6-4644-A98D-1E3CB407F4D2}" destId="{E3BB0D90-E4A9-4022-AF8D-67F060743A5C}" srcOrd="13" destOrd="0" presId="urn:microsoft.com/office/officeart/2005/8/layout/list1"/>
    <dgm:cxn modelId="{1E11D72C-61B5-4167-A110-101C1D3B40C7}" type="presParOf" srcId="{D89D5359-4AC6-4644-A98D-1E3CB407F4D2}" destId="{68D1000B-5058-4D40-9D1C-2D66F52751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E814B-3328-47E0-9F43-23BAA4CB1A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8C9DD657-23F3-4479-BD89-8EB1B6C1F963}">
      <dgm:prSet/>
      <dgm:spPr/>
      <dgm:t>
        <a:bodyPr/>
        <a:lstStyle/>
        <a:p>
          <a:pPr rtl="0"/>
          <a:r>
            <a:rPr lang="de-DE" dirty="0" smtClean="0"/>
            <a:t>Warum brauchen wir Netzausbau</a:t>
          </a:r>
          <a:endParaRPr lang="de-DE" dirty="0"/>
        </a:p>
      </dgm:t>
    </dgm:pt>
    <dgm:pt modelId="{747F83B5-9C74-4CEE-848D-0B1001C037CD}" type="parTrans" cxnId="{13967B1C-C0D0-4154-A95C-607C15BC53B9}">
      <dgm:prSet/>
      <dgm:spPr/>
      <dgm:t>
        <a:bodyPr/>
        <a:lstStyle/>
        <a:p>
          <a:endParaRPr lang="de-DE"/>
        </a:p>
      </dgm:t>
    </dgm:pt>
    <dgm:pt modelId="{284AA967-19A0-4277-B2DE-69278CCDB795}" type="sibTrans" cxnId="{13967B1C-C0D0-4154-A95C-607C15BC53B9}">
      <dgm:prSet/>
      <dgm:spPr/>
      <dgm:t>
        <a:bodyPr/>
        <a:lstStyle/>
        <a:p>
          <a:endParaRPr lang="de-DE"/>
        </a:p>
      </dgm:t>
    </dgm:pt>
    <dgm:pt modelId="{9FA5A107-5309-43A4-89B5-2B2438752235}">
      <dgm:prSet/>
      <dgm:spPr/>
      <dgm:t>
        <a:bodyPr/>
        <a:lstStyle/>
        <a:p>
          <a:pPr rtl="0"/>
          <a:r>
            <a:rPr lang="de-DE" altLang="de-DE" b="1" dirty="0" smtClean="0"/>
            <a:t>Rahmenbedingungen NEP 2019-2030</a:t>
          </a:r>
          <a:endParaRPr lang="de-DE" b="1" dirty="0"/>
        </a:p>
      </dgm:t>
    </dgm:pt>
    <dgm:pt modelId="{D2C9B7E0-36BE-496A-B041-441153CA0B49}" type="parTrans" cxnId="{48826ED5-BF49-4FD8-BC2A-1AB0A1AE6DCE}">
      <dgm:prSet/>
      <dgm:spPr/>
      <dgm:t>
        <a:bodyPr/>
        <a:lstStyle/>
        <a:p>
          <a:endParaRPr lang="de-DE"/>
        </a:p>
      </dgm:t>
    </dgm:pt>
    <dgm:pt modelId="{A5DC034D-2038-41A6-921B-4B3E22BFD7F0}" type="sibTrans" cxnId="{48826ED5-BF49-4FD8-BC2A-1AB0A1AE6DCE}">
      <dgm:prSet/>
      <dgm:spPr/>
      <dgm:t>
        <a:bodyPr/>
        <a:lstStyle/>
        <a:p>
          <a:endParaRPr lang="de-DE"/>
        </a:p>
      </dgm:t>
    </dgm:pt>
    <dgm:pt modelId="{AF5BF8F1-4819-4B9E-AA38-C37C712CCBF9}">
      <dgm:prSet/>
      <dgm:spPr/>
      <dgm:t>
        <a:bodyPr/>
        <a:lstStyle/>
        <a:p>
          <a:pPr rtl="0"/>
          <a:r>
            <a:rPr lang="de-DE" dirty="0" smtClean="0"/>
            <a:t>Die fünf Schritte des Netzausbaus</a:t>
          </a:r>
          <a:endParaRPr lang="de-DE" dirty="0"/>
        </a:p>
      </dgm:t>
    </dgm:pt>
    <dgm:pt modelId="{D94CB223-4724-4FB7-BB05-6D785AF76054}" type="parTrans" cxnId="{51843A8B-95B2-4528-A1D8-AEB9562042BE}">
      <dgm:prSet/>
      <dgm:spPr/>
      <dgm:t>
        <a:bodyPr/>
        <a:lstStyle/>
        <a:p>
          <a:endParaRPr lang="de-DE"/>
        </a:p>
      </dgm:t>
    </dgm:pt>
    <dgm:pt modelId="{3635A134-4791-4B64-9B50-852FAE41BEC3}" type="sibTrans" cxnId="{51843A8B-95B2-4528-A1D8-AEB9562042BE}">
      <dgm:prSet/>
      <dgm:spPr/>
      <dgm:t>
        <a:bodyPr/>
        <a:lstStyle/>
        <a:p>
          <a:endParaRPr lang="de-DE"/>
        </a:p>
      </dgm:t>
    </dgm:pt>
    <dgm:pt modelId="{F825350F-7C6E-4365-BABF-E24DB68FB63D}">
      <dgm:prSet/>
      <dgm:spPr/>
      <dgm:t>
        <a:bodyPr/>
        <a:lstStyle/>
        <a:p>
          <a:pPr rtl="0"/>
          <a:r>
            <a:rPr lang="de-DE" dirty="0" smtClean="0"/>
            <a:t>Netzstabilität und Leistungsbilanz</a:t>
          </a:r>
          <a:endParaRPr lang="de-DE" dirty="0"/>
        </a:p>
      </dgm:t>
    </dgm:pt>
    <dgm:pt modelId="{4B2CA891-1D8C-4BBC-974A-FAD4B18538E4}" type="parTrans" cxnId="{3AD13437-8148-474A-BC38-EBED1508786A}">
      <dgm:prSet/>
      <dgm:spPr/>
      <dgm:t>
        <a:bodyPr/>
        <a:lstStyle/>
        <a:p>
          <a:endParaRPr lang="de-DE"/>
        </a:p>
      </dgm:t>
    </dgm:pt>
    <dgm:pt modelId="{55FE3C49-52EC-486A-AD0E-48A5986A9C20}" type="sibTrans" cxnId="{3AD13437-8148-474A-BC38-EBED1508786A}">
      <dgm:prSet/>
      <dgm:spPr/>
      <dgm:t>
        <a:bodyPr/>
        <a:lstStyle/>
        <a:p>
          <a:endParaRPr lang="de-DE"/>
        </a:p>
      </dgm:t>
    </dgm:pt>
    <dgm:pt modelId="{D89D5359-4AC6-4644-A98D-1E3CB407F4D2}" type="pres">
      <dgm:prSet presAssocID="{775E814B-3328-47E0-9F43-23BAA4CB1A35}" presName="linear" presStyleCnt="0">
        <dgm:presLayoutVars>
          <dgm:dir/>
          <dgm:animLvl val="lvl"/>
          <dgm:resizeHandles val="exact"/>
        </dgm:presLayoutVars>
      </dgm:prSet>
      <dgm:spPr/>
      <dgm:t>
        <a:bodyPr/>
        <a:lstStyle/>
        <a:p>
          <a:endParaRPr lang="de-DE"/>
        </a:p>
      </dgm:t>
    </dgm:pt>
    <dgm:pt modelId="{2053D701-DA70-49B4-8624-ACB084B2EB85}" type="pres">
      <dgm:prSet presAssocID="{8C9DD657-23F3-4479-BD89-8EB1B6C1F963}" presName="parentLin" presStyleCnt="0"/>
      <dgm:spPr/>
    </dgm:pt>
    <dgm:pt modelId="{D095C11A-75CB-4A6C-9186-5449E783CC49}" type="pres">
      <dgm:prSet presAssocID="{8C9DD657-23F3-4479-BD89-8EB1B6C1F963}" presName="parentLeftMargin" presStyleLbl="node1" presStyleIdx="0" presStyleCnt="4"/>
      <dgm:spPr/>
      <dgm:t>
        <a:bodyPr/>
        <a:lstStyle/>
        <a:p>
          <a:endParaRPr lang="de-DE"/>
        </a:p>
      </dgm:t>
    </dgm:pt>
    <dgm:pt modelId="{2966FA1B-DD42-41CD-96DB-6177F7134132}" type="pres">
      <dgm:prSet presAssocID="{8C9DD657-23F3-4479-BD89-8EB1B6C1F963}" presName="parentText" presStyleLbl="node1" presStyleIdx="0" presStyleCnt="4">
        <dgm:presLayoutVars>
          <dgm:chMax val="0"/>
          <dgm:bulletEnabled val="1"/>
        </dgm:presLayoutVars>
      </dgm:prSet>
      <dgm:spPr/>
      <dgm:t>
        <a:bodyPr/>
        <a:lstStyle/>
        <a:p>
          <a:endParaRPr lang="de-DE"/>
        </a:p>
      </dgm:t>
    </dgm:pt>
    <dgm:pt modelId="{DDF2FE57-A83B-48D9-999E-4A63E1A5F599}" type="pres">
      <dgm:prSet presAssocID="{8C9DD657-23F3-4479-BD89-8EB1B6C1F963}" presName="negativeSpace" presStyleCnt="0"/>
      <dgm:spPr/>
    </dgm:pt>
    <dgm:pt modelId="{D9904F7F-29F0-46C2-8F22-4E0434460605}" type="pres">
      <dgm:prSet presAssocID="{8C9DD657-23F3-4479-BD89-8EB1B6C1F963}" presName="childText" presStyleLbl="conFgAcc1" presStyleIdx="0" presStyleCnt="4">
        <dgm:presLayoutVars>
          <dgm:bulletEnabled val="1"/>
        </dgm:presLayoutVars>
      </dgm:prSet>
      <dgm:spPr/>
    </dgm:pt>
    <dgm:pt modelId="{857E57DE-3810-40DF-B375-14AD774ABA0F}" type="pres">
      <dgm:prSet presAssocID="{284AA967-19A0-4277-B2DE-69278CCDB795}" presName="spaceBetweenRectangles" presStyleCnt="0"/>
      <dgm:spPr/>
    </dgm:pt>
    <dgm:pt modelId="{C69C85A2-9F0C-4A0D-A7D9-F0A10FEB6015}" type="pres">
      <dgm:prSet presAssocID="{AF5BF8F1-4819-4B9E-AA38-C37C712CCBF9}" presName="parentLin" presStyleCnt="0"/>
      <dgm:spPr/>
    </dgm:pt>
    <dgm:pt modelId="{B6F223EE-8FFE-4517-8DD7-908D8A8A364A}" type="pres">
      <dgm:prSet presAssocID="{AF5BF8F1-4819-4B9E-AA38-C37C712CCBF9}" presName="parentLeftMargin" presStyleLbl="node1" presStyleIdx="0" presStyleCnt="4"/>
      <dgm:spPr/>
      <dgm:t>
        <a:bodyPr/>
        <a:lstStyle/>
        <a:p>
          <a:endParaRPr lang="de-DE"/>
        </a:p>
      </dgm:t>
    </dgm:pt>
    <dgm:pt modelId="{076CE506-08ED-4B4E-AA49-39A502B3B4B4}" type="pres">
      <dgm:prSet presAssocID="{AF5BF8F1-4819-4B9E-AA38-C37C712CCBF9}" presName="parentText" presStyleLbl="node1" presStyleIdx="1" presStyleCnt="4">
        <dgm:presLayoutVars>
          <dgm:chMax val="0"/>
          <dgm:bulletEnabled val="1"/>
        </dgm:presLayoutVars>
      </dgm:prSet>
      <dgm:spPr/>
      <dgm:t>
        <a:bodyPr/>
        <a:lstStyle/>
        <a:p>
          <a:endParaRPr lang="de-DE"/>
        </a:p>
      </dgm:t>
    </dgm:pt>
    <dgm:pt modelId="{415410BF-440B-4A6E-8D7A-A39836A86FBA}" type="pres">
      <dgm:prSet presAssocID="{AF5BF8F1-4819-4B9E-AA38-C37C712CCBF9}" presName="negativeSpace" presStyleCnt="0"/>
      <dgm:spPr/>
    </dgm:pt>
    <dgm:pt modelId="{C0144A32-DFF3-4991-A594-E02BBA333EDE}" type="pres">
      <dgm:prSet presAssocID="{AF5BF8F1-4819-4B9E-AA38-C37C712CCBF9}" presName="childText" presStyleLbl="conFgAcc1" presStyleIdx="1" presStyleCnt="4">
        <dgm:presLayoutVars>
          <dgm:bulletEnabled val="1"/>
        </dgm:presLayoutVars>
      </dgm:prSet>
      <dgm:spPr/>
    </dgm:pt>
    <dgm:pt modelId="{87E3E02F-1D6F-464E-A8EA-801CA5CE3CA3}" type="pres">
      <dgm:prSet presAssocID="{3635A134-4791-4B64-9B50-852FAE41BEC3}" presName="spaceBetweenRectangles" presStyleCnt="0"/>
      <dgm:spPr/>
    </dgm:pt>
    <dgm:pt modelId="{8E575F3F-139C-4095-BD71-56FB6F69C35F}" type="pres">
      <dgm:prSet presAssocID="{9FA5A107-5309-43A4-89B5-2B2438752235}" presName="parentLin" presStyleCnt="0"/>
      <dgm:spPr/>
    </dgm:pt>
    <dgm:pt modelId="{4A7247F8-A6A9-4B73-BB8A-B2A40872E68E}" type="pres">
      <dgm:prSet presAssocID="{9FA5A107-5309-43A4-89B5-2B2438752235}" presName="parentLeftMargin" presStyleLbl="node1" presStyleIdx="1" presStyleCnt="4"/>
      <dgm:spPr/>
      <dgm:t>
        <a:bodyPr/>
        <a:lstStyle/>
        <a:p>
          <a:endParaRPr lang="de-DE"/>
        </a:p>
      </dgm:t>
    </dgm:pt>
    <dgm:pt modelId="{1670CDE1-7764-43D2-A1FE-3A8FBCA976F2}" type="pres">
      <dgm:prSet presAssocID="{9FA5A107-5309-43A4-89B5-2B2438752235}" presName="parentText" presStyleLbl="node1" presStyleIdx="2" presStyleCnt="4">
        <dgm:presLayoutVars>
          <dgm:chMax val="0"/>
          <dgm:bulletEnabled val="1"/>
        </dgm:presLayoutVars>
      </dgm:prSet>
      <dgm:spPr/>
      <dgm:t>
        <a:bodyPr/>
        <a:lstStyle/>
        <a:p>
          <a:endParaRPr lang="de-DE"/>
        </a:p>
      </dgm:t>
    </dgm:pt>
    <dgm:pt modelId="{400C7AAC-7865-4C36-BDF2-B66D7409F198}" type="pres">
      <dgm:prSet presAssocID="{9FA5A107-5309-43A4-89B5-2B2438752235}" presName="negativeSpace" presStyleCnt="0"/>
      <dgm:spPr/>
    </dgm:pt>
    <dgm:pt modelId="{190CCF1E-4B92-4803-998F-2AAE1BFA4C2B}" type="pres">
      <dgm:prSet presAssocID="{9FA5A107-5309-43A4-89B5-2B2438752235}" presName="childText" presStyleLbl="conFgAcc1" presStyleIdx="2" presStyleCnt="4">
        <dgm:presLayoutVars>
          <dgm:bulletEnabled val="1"/>
        </dgm:presLayoutVars>
      </dgm:prSet>
      <dgm:spPr/>
    </dgm:pt>
    <dgm:pt modelId="{B50D97F6-750A-45FD-891D-4BAB44E29F20}" type="pres">
      <dgm:prSet presAssocID="{A5DC034D-2038-41A6-921B-4B3E22BFD7F0}" presName="spaceBetweenRectangles" presStyleCnt="0"/>
      <dgm:spPr/>
    </dgm:pt>
    <dgm:pt modelId="{D73ABF9C-19A0-474B-A529-5A9C63FDFE53}" type="pres">
      <dgm:prSet presAssocID="{F825350F-7C6E-4365-BABF-E24DB68FB63D}" presName="parentLin" presStyleCnt="0"/>
      <dgm:spPr/>
    </dgm:pt>
    <dgm:pt modelId="{9F8E40DB-A754-4CC1-8B54-3E15F4A2DF11}" type="pres">
      <dgm:prSet presAssocID="{F825350F-7C6E-4365-BABF-E24DB68FB63D}" presName="parentLeftMargin" presStyleLbl="node1" presStyleIdx="2" presStyleCnt="4"/>
      <dgm:spPr/>
      <dgm:t>
        <a:bodyPr/>
        <a:lstStyle/>
        <a:p>
          <a:endParaRPr lang="de-DE"/>
        </a:p>
      </dgm:t>
    </dgm:pt>
    <dgm:pt modelId="{53161B97-5EBC-488F-A972-5335B24E32E7}" type="pres">
      <dgm:prSet presAssocID="{F825350F-7C6E-4365-BABF-E24DB68FB63D}" presName="parentText" presStyleLbl="node1" presStyleIdx="3" presStyleCnt="4">
        <dgm:presLayoutVars>
          <dgm:chMax val="0"/>
          <dgm:bulletEnabled val="1"/>
        </dgm:presLayoutVars>
      </dgm:prSet>
      <dgm:spPr/>
      <dgm:t>
        <a:bodyPr/>
        <a:lstStyle/>
        <a:p>
          <a:endParaRPr lang="de-DE"/>
        </a:p>
      </dgm:t>
    </dgm:pt>
    <dgm:pt modelId="{E3BB0D90-E4A9-4022-AF8D-67F060743A5C}" type="pres">
      <dgm:prSet presAssocID="{F825350F-7C6E-4365-BABF-E24DB68FB63D}" presName="negativeSpace" presStyleCnt="0"/>
      <dgm:spPr/>
    </dgm:pt>
    <dgm:pt modelId="{68D1000B-5058-4D40-9D1C-2D66F5275190}" type="pres">
      <dgm:prSet presAssocID="{F825350F-7C6E-4365-BABF-E24DB68FB63D}" presName="childText" presStyleLbl="conFgAcc1" presStyleIdx="3" presStyleCnt="4">
        <dgm:presLayoutVars>
          <dgm:bulletEnabled val="1"/>
        </dgm:presLayoutVars>
      </dgm:prSet>
      <dgm:spPr/>
    </dgm:pt>
  </dgm:ptLst>
  <dgm:cxnLst>
    <dgm:cxn modelId="{E0DDA512-9CBF-434D-B579-E7019C84EA0F}" type="presOf" srcId="{AF5BF8F1-4819-4B9E-AA38-C37C712CCBF9}" destId="{B6F223EE-8FFE-4517-8DD7-908D8A8A364A}" srcOrd="0" destOrd="0" presId="urn:microsoft.com/office/officeart/2005/8/layout/list1"/>
    <dgm:cxn modelId="{6887B77C-8E34-4DA1-A640-E2F3C1F13F27}" type="presOf" srcId="{AF5BF8F1-4819-4B9E-AA38-C37C712CCBF9}" destId="{076CE506-08ED-4B4E-AA49-39A502B3B4B4}" srcOrd="1" destOrd="0" presId="urn:microsoft.com/office/officeart/2005/8/layout/list1"/>
    <dgm:cxn modelId="{E51A9A84-5F71-4F75-9FC1-77CA22BD9A67}" type="presOf" srcId="{775E814B-3328-47E0-9F43-23BAA4CB1A35}" destId="{D89D5359-4AC6-4644-A98D-1E3CB407F4D2}" srcOrd="0" destOrd="0" presId="urn:microsoft.com/office/officeart/2005/8/layout/list1"/>
    <dgm:cxn modelId="{ED03E192-A4BE-4896-AA56-9FB6B2AB79BF}" type="presOf" srcId="{F825350F-7C6E-4365-BABF-E24DB68FB63D}" destId="{53161B97-5EBC-488F-A972-5335B24E32E7}" srcOrd="1" destOrd="0" presId="urn:microsoft.com/office/officeart/2005/8/layout/list1"/>
    <dgm:cxn modelId="{916E19CF-5FBD-4EDE-AB47-7FE43EAE750E}" type="presOf" srcId="{9FA5A107-5309-43A4-89B5-2B2438752235}" destId="{4A7247F8-A6A9-4B73-BB8A-B2A40872E68E}" srcOrd="0" destOrd="0" presId="urn:microsoft.com/office/officeart/2005/8/layout/list1"/>
    <dgm:cxn modelId="{51843A8B-95B2-4528-A1D8-AEB9562042BE}" srcId="{775E814B-3328-47E0-9F43-23BAA4CB1A35}" destId="{AF5BF8F1-4819-4B9E-AA38-C37C712CCBF9}" srcOrd="1" destOrd="0" parTransId="{D94CB223-4724-4FB7-BB05-6D785AF76054}" sibTransId="{3635A134-4791-4B64-9B50-852FAE41BEC3}"/>
    <dgm:cxn modelId="{13967B1C-C0D0-4154-A95C-607C15BC53B9}" srcId="{775E814B-3328-47E0-9F43-23BAA4CB1A35}" destId="{8C9DD657-23F3-4479-BD89-8EB1B6C1F963}" srcOrd="0" destOrd="0" parTransId="{747F83B5-9C74-4CEE-848D-0B1001C037CD}" sibTransId="{284AA967-19A0-4277-B2DE-69278CCDB795}"/>
    <dgm:cxn modelId="{48826ED5-BF49-4FD8-BC2A-1AB0A1AE6DCE}" srcId="{775E814B-3328-47E0-9F43-23BAA4CB1A35}" destId="{9FA5A107-5309-43A4-89B5-2B2438752235}" srcOrd="2" destOrd="0" parTransId="{D2C9B7E0-36BE-496A-B041-441153CA0B49}" sibTransId="{A5DC034D-2038-41A6-921B-4B3E22BFD7F0}"/>
    <dgm:cxn modelId="{4D446E1F-0182-4A15-B88F-A1910DA87221}" type="presOf" srcId="{8C9DD657-23F3-4479-BD89-8EB1B6C1F963}" destId="{2966FA1B-DD42-41CD-96DB-6177F7134132}" srcOrd="1" destOrd="0" presId="urn:microsoft.com/office/officeart/2005/8/layout/list1"/>
    <dgm:cxn modelId="{3AD13437-8148-474A-BC38-EBED1508786A}" srcId="{775E814B-3328-47E0-9F43-23BAA4CB1A35}" destId="{F825350F-7C6E-4365-BABF-E24DB68FB63D}" srcOrd="3" destOrd="0" parTransId="{4B2CA891-1D8C-4BBC-974A-FAD4B18538E4}" sibTransId="{55FE3C49-52EC-486A-AD0E-48A5986A9C20}"/>
    <dgm:cxn modelId="{37172799-F952-4F2E-89DF-D4DC1E2422C4}" type="presOf" srcId="{8C9DD657-23F3-4479-BD89-8EB1B6C1F963}" destId="{D095C11A-75CB-4A6C-9186-5449E783CC49}" srcOrd="0" destOrd="0" presId="urn:microsoft.com/office/officeart/2005/8/layout/list1"/>
    <dgm:cxn modelId="{AA2B9B61-C630-4C3C-87A8-466362E39ADD}" type="presOf" srcId="{9FA5A107-5309-43A4-89B5-2B2438752235}" destId="{1670CDE1-7764-43D2-A1FE-3A8FBCA976F2}" srcOrd="1" destOrd="0" presId="urn:microsoft.com/office/officeart/2005/8/layout/list1"/>
    <dgm:cxn modelId="{548C8FF8-E335-4214-9139-8D25AD839209}" type="presOf" srcId="{F825350F-7C6E-4365-BABF-E24DB68FB63D}" destId="{9F8E40DB-A754-4CC1-8B54-3E15F4A2DF11}" srcOrd="0" destOrd="0" presId="urn:microsoft.com/office/officeart/2005/8/layout/list1"/>
    <dgm:cxn modelId="{9320C9F8-4BF0-436C-8E3A-7789420BB2CC}" type="presParOf" srcId="{D89D5359-4AC6-4644-A98D-1E3CB407F4D2}" destId="{2053D701-DA70-49B4-8624-ACB084B2EB85}" srcOrd="0" destOrd="0" presId="urn:microsoft.com/office/officeart/2005/8/layout/list1"/>
    <dgm:cxn modelId="{F8F9166E-F941-400E-BDE6-7C4F73E7A0BC}" type="presParOf" srcId="{2053D701-DA70-49B4-8624-ACB084B2EB85}" destId="{D095C11A-75CB-4A6C-9186-5449E783CC49}" srcOrd="0" destOrd="0" presId="urn:microsoft.com/office/officeart/2005/8/layout/list1"/>
    <dgm:cxn modelId="{E634B3E6-FC7C-4476-8E65-4AE5C5F786C2}" type="presParOf" srcId="{2053D701-DA70-49B4-8624-ACB084B2EB85}" destId="{2966FA1B-DD42-41CD-96DB-6177F7134132}" srcOrd="1" destOrd="0" presId="urn:microsoft.com/office/officeart/2005/8/layout/list1"/>
    <dgm:cxn modelId="{4AB4CDBD-A5AB-4ECA-8C7D-9371D99268BF}" type="presParOf" srcId="{D89D5359-4AC6-4644-A98D-1E3CB407F4D2}" destId="{DDF2FE57-A83B-48D9-999E-4A63E1A5F599}" srcOrd="1" destOrd="0" presId="urn:microsoft.com/office/officeart/2005/8/layout/list1"/>
    <dgm:cxn modelId="{14AFACDE-8163-4E38-9921-EEE1ACC68D49}" type="presParOf" srcId="{D89D5359-4AC6-4644-A98D-1E3CB407F4D2}" destId="{D9904F7F-29F0-46C2-8F22-4E0434460605}" srcOrd="2" destOrd="0" presId="urn:microsoft.com/office/officeart/2005/8/layout/list1"/>
    <dgm:cxn modelId="{D3891D26-4507-48E1-A6C4-FFBBFDC64952}" type="presParOf" srcId="{D89D5359-4AC6-4644-A98D-1E3CB407F4D2}" destId="{857E57DE-3810-40DF-B375-14AD774ABA0F}" srcOrd="3" destOrd="0" presId="urn:microsoft.com/office/officeart/2005/8/layout/list1"/>
    <dgm:cxn modelId="{BD2952F7-8B34-41E7-8F89-B6304623422B}" type="presParOf" srcId="{D89D5359-4AC6-4644-A98D-1E3CB407F4D2}" destId="{C69C85A2-9F0C-4A0D-A7D9-F0A10FEB6015}" srcOrd="4" destOrd="0" presId="urn:microsoft.com/office/officeart/2005/8/layout/list1"/>
    <dgm:cxn modelId="{D4DE8F32-579B-439E-91CD-4C15F8479C43}" type="presParOf" srcId="{C69C85A2-9F0C-4A0D-A7D9-F0A10FEB6015}" destId="{B6F223EE-8FFE-4517-8DD7-908D8A8A364A}" srcOrd="0" destOrd="0" presId="urn:microsoft.com/office/officeart/2005/8/layout/list1"/>
    <dgm:cxn modelId="{8976721F-EB45-432C-B163-473AAA9AED26}" type="presParOf" srcId="{C69C85A2-9F0C-4A0D-A7D9-F0A10FEB6015}" destId="{076CE506-08ED-4B4E-AA49-39A502B3B4B4}" srcOrd="1" destOrd="0" presId="urn:microsoft.com/office/officeart/2005/8/layout/list1"/>
    <dgm:cxn modelId="{A516141B-E33F-43AC-9EBD-277B31B8D671}" type="presParOf" srcId="{D89D5359-4AC6-4644-A98D-1E3CB407F4D2}" destId="{415410BF-440B-4A6E-8D7A-A39836A86FBA}" srcOrd="5" destOrd="0" presId="urn:microsoft.com/office/officeart/2005/8/layout/list1"/>
    <dgm:cxn modelId="{195948BE-A513-419A-AB3F-012C6473C158}" type="presParOf" srcId="{D89D5359-4AC6-4644-A98D-1E3CB407F4D2}" destId="{C0144A32-DFF3-4991-A594-E02BBA333EDE}" srcOrd="6" destOrd="0" presId="urn:microsoft.com/office/officeart/2005/8/layout/list1"/>
    <dgm:cxn modelId="{FBED168A-2D76-47F4-A66A-3611EFB55683}" type="presParOf" srcId="{D89D5359-4AC6-4644-A98D-1E3CB407F4D2}" destId="{87E3E02F-1D6F-464E-A8EA-801CA5CE3CA3}" srcOrd="7" destOrd="0" presId="urn:microsoft.com/office/officeart/2005/8/layout/list1"/>
    <dgm:cxn modelId="{C029848E-B2E0-4B1C-B18D-E1FC701C7326}" type="presParOf" srcId="{D89D5359-4AC6-4644-A98D-1E3CB407F4D2}" destId="{8E575F3F-139C-4095-BD71-56FB6F69C35F}" srcOrd="8" destOrd="0" presId="urn:microsoft.com/office/officeart/2005/8/layout/list1"/>
    <dgm:cxn modelId="{D7190DA0-4C8F-4C4E-8D0D-A4527A3EDA7C}" type="presParOf" srcId="{8E575F3F-139C-4095-BD71-56FB6F69C35F}" destId="{4A7247F8-A6A9-4B73-BB8A-B2A40872E68E}" srcOrd="0" destOrd="0" presId="urn:microsoft.com/office/officeart/2005/8/layout/list1"/>
    <dgm:cxn modelId="{4F54AEE1-967D-4632-A4E5-619A39BD17CC}" type="presParOf" srcId="{8E575F3F-139C-4095-BD71-56FB6F69C35F}" destId="{1670CDE1-7764-43D2-A1FE-3A8FBCA976F2}" srcOrd="1" destOrd="0" presId="urn:microsoft.com/office/officeart/2005/8/layout/list1"/>
    <dgm:cxn modelId="{0D893611-22D2-44AC-9632-043DDFEE0C84}" type="presParOf" srcId="{D89D5359-4AC6-4644-A98D-1E3CB407F4D2}" destId="{400C7AAC-7865-4C36-BDF2-B66D7409F198}" srcOrd="9" destOrd="0" presId="urn:microsoft.com/office/officeart/2005/8/layout/list1"/>
    <dgm:cxn modelId="{74FE6C90-2C67-41CA-A617-4DBB23B5C525}" type="presParOf" srcId="{D89D5359-4AC6-4644-A98D-1E3CB407F4D2}" destId="{190CCF1E-4B92-4803-998F-2AAE1BFA4C2B}" srcOrd="10" destOrd="0" presId="urn:microsoft.com/office/officeart/2005/8/layout/list1"/>
    <dgm:cxn modelId="{A3108EBD-90AD-40AA-9F93-385733B9CB42}" type="presParOf" srcId="{D89D5359-4AC6-4644-A98D-1E3CB407F4D2}" destId="{B50D97F6-750A-45FD-891D-4BAB44E29F20}" srcOrd="11" destOrd="0" presId="urn:microsoft.com/office/officeart/2005/8/layout/list1"/>
    <dgm:cxn modelId="{4766EC12-D4CA-4D8A-B65F-F07C3C753FA5}" type="presParOf" srcId="{D89D5359-4AC6-4644-A98D-1E3CB407F4D2}" destId="{D73ABF9C-19A0-474B-A529-5A9C63FDFE53}" srcOrd="12" destOrd="0" presId="urn:microsoft.com/office/officeart/2005/8/layout/list1"/>
    <dgm:cxn modelId="{865BE25F-B2A4-4E7E-8663-E5ECB5408964}" type="presParOf" srcId="{D73ABF9C-19A0-474B-A529-5A9C63FDFE53}" destId="{9F8E40DB-A754-4CC1-8B54-3E15F4A2DF11}" srcOrd="0" destOrd="0" presId="urn:microsoft.com/office/officeart/2005/8/layout/list1"/>
    <dgm:cxn modelId="{B7DF78DB-5E24-4A99-B3BF-21000F0CFCCB}" type="presParOf" srcId="{D73ABF9C-19A0-474B-A529-5A9C63FDFE53}" destId="{53161B97-5EBC-488F-A972-5335B24E32E7}" srcOrd="1" destOrd="0" presId="urn:microsoft.com/office/officeart/2005/8/layout/list1"/>
    <dgm:cxn modelId="{5B5C39FA-38C8-4E44-9B58-ADEEA34E3A56}" type="presParOf" srcId="{D89D5359-4AC6-4644-A98D-1E3CB407F4D2}" destId="{E3BB0D90-E4A9-4022-AF8D-67F060743A5C}" srcOrd="13" destOrd="0" presId="urn:microsoft.com/office/officeart/2005/8/layout/list1"/>
    <dgm:cxn modelId="{16674154-BF7D-42CD-B77F-2EAB23E74D55}" type="presParOf" srcId="{D89D5359-4AC6-4644-A98D-1E3CB407F4D2}" destId="{68D1000B-5058-4D40-9D1C-2D66F52751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5E814B-3328-47E0-9F43-23BAA4CB1A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8C9DD657-23F3-4479-BD89-8EB1B6C1F963}">
      <dgm:prSet/>
      <dgm:spPr/>
      <dgm:t>
        <a:bodyPr/>
        <a:lstStyle/>
        <a:p>
          <a:pPr rtl="0"/>
          <a:r>
            <a:rPr lang="de-DE" dirty="0" smtClean="0"/>
            <a:t>Warum brauchen wir Netzausbau</a:t>
          </a:r>
          <a:endParaRPr lang="de-DE" dirty="0"/>
        </a:p>
      </dgm:t>
    </dgm:pt>
    <dgm:pt modelId="{747F83B5-9C74-4CEE-848D-0B1001C037CD}" type="parTrans" cxnId="{13967B1C-C0D0-4154-A95C-607C15BC53B9}">
      <dgm:prSet/>
      <dgm:spPr/>
      <dgm:t>
        <a:bodyPr/>
        <a:lstStyle/>
        <a:p>
          <a:endParaRPr lang="de-DE"/>
        </a:p>
      </dgm:t>
    </dgm:pt>
    <dgm:pt modelId="{284AA967-19A0-4277-B2DE-69278CCDB795}" type="sibTrans" cxnId="{13967B1C-C0D0-4154-A95C-607C15BC53B9}">
      <dgm:prSet/>
      <dgm:spPr/>
      <dgm:t>
        <a:bodyPr/>
        <a:lstStyle/>
        <a:p>
          <a:endParaRPr lang="de-DE"/>
        </a:p>
      </dgm:t>
    </dgm:pt>
    <dgm:pt modelId="{9FA5A107-5309-43A4-89B5-2B2438752235}">
      <dgm:prSet/>
      <dgm:spPr/>
      <dgm:t>
        <a:bodyPr/>
        <a:lstStyle/>
        <a:p>
          <a:pPr rtl="0"/>
          <a:r>
            <a:rPr lang="de-DE" altLang="de-DE" dirty="0" smtClean="0"/>
            <a:t>Rahmenbedingungen NEP 2019-2030</a:t>
          </a:r>
          <a:endParaRPr lang="de-DE" dirty="0"/>
        </a:p>
      </dgm:t>
    </dgm:pt>
    <dgm:pt modelId="{D2C9B7E0-36BE-496A-B041-441153CA0B49}" type="parTrans" cxnId="{48826ED5-BF49-4FD8-BC2A-1AB0A1AE6DCE}">
      <dgm:prSet/>
      <dgm:spPr/>
      <dgm:t>
        <a:bodyPr/>
        <a:lstStyle/>
        <a:p>
          <a:endParaRPr lang="de-DE"/>
        </a:p>
      </dgm:t>
    </dgm:pt>
    <dgm:pt modelId="{A5DC034D-2038-41A6-921B-4B3E22BFD7F0}" type="sibTrans" cxnId="{48826ED5-BF49-4FD8-BC2A-1AB0A1AE6DCE}">
      <dgm:prSet/>
      <dgm:spPr/>
      <dgm:t>
        <a:bodyPr/>
        <a:lstStyle/>
        <a:p>
          <a:endParaRPr lang="de-DE"/>
        </a:p>
      </dgm:t>
    </dgm:pt>
    <dgm:pt modelId="{AF5BF8F1-4819-4B9E-AA38-C37C712CCBF9}">
      <dgm:prSet/>
      <dgm:spPr/>
      <dgm:t>
        <a:bodyPr/>
        <a:lstStyle/>
        <a:p>
          <a:pPr rtl="0"/>
          <a:r>
            <a:rPr lang="de-DE" dirty="0" smtClean="0"/>
            <a:t>Die fünf Schritte des Netzausbaus</a:t>
          </a:r>
          <a:endParaRPr lang="de-DE" dirty="0"/>
        </a:p>
      </dgm:t>
    </dgm:pt>
    <dgm:pt modelId="{D94CB223-4724-4FB7-BB05-6D785AF76054}" type="parTrans" cxnId="{51843A8B-95B2-4528-A1D8-AEB9562042BE}">
      <dgm:prSet/>
      <dgm:spPr/>
      <dgm:t>
        <a:bodyPr/>
        <a:lstStyle/>
        <a:p>
          <a:endParaRPr lang="de-DE"/>
        </a:p>
      </dgm:t>
    </dgm:pt>
    <dgm:pt modelId="{3635A134-4791-4B64-9B50-852FAE41BEC3}" type="sibTrans" cxnId="{51843A8B-95B2-4528-A1D8-AEB9562042BE}">
      <dgm:prSet/>
      <dgm:spPr/>
      <dgm:t>
        <a:bodyPr/>
        <a:lstStyle/>
        <a:p>
          <a:endParaRPr lang="de-DE"/>
        </a:p>
      </dgm:t>
    </dgm:pt>
    <dgm:pt modelId="{F825350F-7C6E-4365-BABF-E24DB68FB63D}">
      <dgm:prSet/>
      <dgm:spPr/>
      <dgm:t>
        <a:bodyPr/>
        <a:lstStyle/>
        <a:p>
          <a:pPr rtl="0"/>
          <a:r>
            <a:rPr lang="de-DE" b="1" dirty="0" smtClean="0"/>
            <a:t>Netzstabilität und Leistungsbilanz</a:t>
          </a:r>
          <a:endParaRPr lang="de-DE" b="1" dirty="0"/>
        </a:p>
      </dgm:t>
    </dgm:pt>
    <dgm:pt modelId="{4B2CA891-1D8C-4BBC-974A-FAD4B18538E4}" type="parTrans" cxnId="{3AD13437-8148-474A-BC38-EBED1508786A}">
      <dgm:prSet/>
      <dgm:spPr/>
      <dgm:t>
        <a:bodyPr/>
        <a:lstStyle/>
        <a:p>
          <a:endParaRPr lang="de-DE"/>
        </a:p>
      </dgm:t>
    </dgm:pt>
    <dgm:pt modelId="{55FE3C49-52EC-486A-AD0E-48A5986A9C20}" type="sibTrans" cxnId="{3AD13437-8148-474A-BC38-EBED1508786A}">
      <dgm:prSet/>
      <dgm:spPr/>
      <dgm:t>
        <a:bodyPr/>
        <a:lstStyle/>
        <a:p>
          <a:endParaRPr lang="de-DE"/>
        </a:p>
      </dgm:t>
    </dgm:pt>
    <dgm:pt modelId="{D89D5359-4AC6-4644-A98D-1E3CB407F4D2}" type="pres">
      <dgm:prSet presAssocID="{775E814B-3328-47E0-9F43-23BAA4CB1A35}" presName="linear" presStyleCnt="0">
        <dgm:presLayoutVars>
          <dgm:dir/>
          <dgm:animLvl val="lvl"/>
          <dgm:resizeHandles val="exact"/>
        </dgm:presLayoutVars>
      </dgm:prSet>
      <dgm:spPr/>
      <dgm:t>
        <a:bodyPr/>
        <a:lstStyle/>
        <a:p>
          <a:endParaRPr lang="de-DE"/>
        </a:p>
      </dgm:t>
    </dgm:pt>
    <dgm:pt modelId="{2053D701-DA70-49B4-8624-ACB084B2EB85}" type="pres">
      <dgm:prSet presAssocID="{8C9DD657-23F3-4479-BD89-8EB1B6C1F963}" presName="parentLin" presStyleCnt="0"/>
      <dgm:spPr/>
    </dgm:pt>
    <dgm:pt modelId="{D095C11A-75CB-4A6C-9186-5449E783CC49}" type="pres">
      <dgm:prSet presAssocID="{8C9DD657-23F3-4479-BD89-8EB1B6C1F963}" presName="parentLeftMargin" presStyleLbl="node1" presStyleIdx="0" presStyleCnt="4"/>
      <dgm:spPr/>
      <dgm:t>
        <a:bodyPr/>
        <a:lstStyle/>
        <a:p>
          <a:endParaRPr lang="de-DE"/>
        </a:p>
      </dgm:t>
    </dgm:pt>
    <dgm:pt modelId="{2966FA1B-DD42-41CD-96DB-6177F7134132}" type="pres">
      <dgm:prSet presAssocID="{8C9DD657-23F3-4479-BD89-8EB1B6C1F963}" presName="parentText" presStyleLbl="node1" presStyleIdx="0" presStyleCnt="4">
        <dgm:presLayoutVars>
          <dgm:chMax val="0"/>
          <dgm:bulletEnabled val="1"/>
        </dgm:presLayoutVars>
      </dgm:prSet>
      <dgm:spPr/>
      <dgm:t>
        <a:bodyPr/>
        <a:lstStyle/>
        <a:p>
          <a:endParaRPr lang="de-DE"/>
        </a:p>
      </dgm:t>
    </dgm:pt>
    <dgm:pt modelId="{DDF2FE57-A83B-48D9-999E-4A63E1A5F599}" type="pres">
      <dgm:prSet presAssocID="{8C9DD657-23F3-4479-BD89-8EB1B6C1F963}" presName="negativeSpace" presStyleCnt="0"/>
      <dgm:spPr/>
    </dgm:pt>
    <dgm:pt modelId="{D9904F7F-29F0-46C2-8F22-4E0434460605}" type="pres">
      <dgm:prSet presAssocID="{8C9DD657-23F3-4479-BD89-8EB1B6C1F963}" presName="childText" presStyleLbl="conFgAcc1" presStyleIdx="0" presStyleCnt="4">
        <dgm:presLayoutVars>
          <dgm:bulletEnabled val="1"/>
        </dgm:presLayoutVars>
      </dgm:prSet>
      <dgm:spPr/>
    </dgm:pt>
    <dgm:pt modelId="{857E57DE-3810-40DF-B375-14AD774ABA0F}" type="pres">
      <dgm:prSet presAssocID="{284AA967-19A0-4277-B2DE-69278CCDB795}" presName="spaceBetweenRectangles" presStyleCnt="0"/>
      <dgm:spPr/>
    </dgm:pt>
    <dgm:pt modelId="{C69C85A2-9F0C-4A0D-A7D9-F0A10FEB6015}" type="pres">
      <dgm:prSet presAssocID="{AF5BF8F1-4819-4B9E-AA38-C37C712CCBF9}" presName="parentLin" presStyleCnt="0"/>
      <dgm:spPr/>
    </dgm:pt>
    <dgm:pt modelId="{B6F223EE-8FFE-4517-8DD7-908D8A8A364A}" type="pres">
      <dgm:prSet presAssocID="{AF5BF8F1-4819-4B9E-AA38-C37C712CCBF9}" presName="parentLeftMargin" presStyleLbl="node1" presStyleIdx="0" presStyleCnt="4"/>
      <dgm:spPr/>
      <dgm:t>
        <a:bodyPr/>
        <a:lstStyle/>
        <a:p>
          <a:endParaRPr lang="de-DE"/>
        </a:p>
      </dgm:t>
    </dgm:pt>
    <dgm:pt modelId="{076CE506-08ED-4B4E-AA49-39A502B3B4B4}" type="pres">
      <dgm:prSet presAssocID="{AF5BF8F1-4819-4B9E-AA38-C37C712CCBF9}" presName="parentText" presStyleLbl="node1" presStyleIdx="1" presStyleCnt="4">
        <dgm:presLayoutVars>
          <dgm:chMax val="0"/>
          <dgm:bulletEnabled val="1"/>
        </dgm:presLayoutVars>
      </dgm:prSet>
      <dgm:spPr/>
      <dgm:t>
        <a:bodyPr/>
        <a:lstStyle/>
        <a:p>
          <a:endParaRPr lang="de-DE"/>
        </a:p>
      </dgm:t>
    </dgm:pt>
    <dgm:pt modelId="{415410BF-440B-4A6E-8D7A-A39836A86FBA}" type="pres">
      <dgm:prSet presAssocID="{AF5BF8F1-4819-4B9E-AA38-C37C712CCBF9}" presName="negativeSpace" presStyleCnt="0"/>
      <dgm:spPr/>
    </dgm:pt>
    <dgm:pt modelId="{C0144A32-DFF3-4991-A594-E02BBA333EDE}" type="pres">
      <dgm:prSet presAssocID="{AF5BF8F1-4819-4B9E-AA38-C37C712CCBF9}" presName="childText" presStyleLbl="conFgAcc1" presStyleIdx="1" presStyleCnt="4">
        <dgm:presLayoutVars>
          <dgm:bulletEnabled val="1"/>
        </dgm:presLayoutVars>
      </dgm:prSet>
      <dgm:spPr/>
    </dgm:pt>
    <dgm:pt modelId="{87E3E02F-1D6F-464E-A8EA-801CA5CE3CA3}" type="pres">
      <dgm:prSet presAssocID="{3635A134-4791-4B64-9B50-852FAE41BEC3}" presName="spaceBetweenRectangles" presStyleCnt="0"/>
      <dgm:spPr/>
    </dgm:pt>
    <dgm:pt modelId="{8E575F3F-139C-4095-BD71-56FB6F69C35F}" type="pres">
      <dgm:prSet presAssocID="{9FA5A107-5309-43A4-89B5-2B2438752235}" presName="parentLin" presStyleCnt="0"/>
      <dgm:spPr/>
    </dgm:pt>
    <dgm:pt modelId="{4A7247F8-A6A9-4B73-BB8A-B2A40872E68E}" type="pres">
      <dgm:prSet presAssocID="{9FA5A107-5309-43A4-89B5-2B2438752235}" presName="parentLeftMargin" presStyleLbl="node1" presStyleIdx="1" presStyleCnt="4"/>
      <dgm:spPr/>
      <dgm:t>
        <a:bodyPr/>
        <a:lstStyle/>
        <a:p>
          <a:endParaRPr lang="de-DE"/>
        </a:p>
      </dgm:t>
    </dgm:pt>
    <dgm:pt modelId="{1670CDE1-7764-43D2-A1FE-3A8FBCA976F2}" type="pres">
      <dgm:prSet presAssocID="{9FA5A107-5309-43A4-89B5-2B2438752235}" presName="parentText" presStyleLbl="node1" presStyleIdx="2" presStyleCnt="4">
        <dgm:presLayoutVars>
          <dgm:chMax val="0"/>
          <dgm:bulletEnabled val="1"/>
        </dgm:presLayoutVars>
      </dgm:prSet>
      <dgm:spPr/>
      <dgm:t>
        <a:bodyPr/>
        <a:lstStyle/>
        <a:p>
          <a:endParaRPr lang="de-DE"/>
        </a:p>
      </dgm:t>
    </dgm:pt>
    <dgm:pt modelId="{400C7AAC-7865-4C36-BDF2-B66D7409F198}" type="pres">
      <dgm:prSet presAssocID="{9FA5A107-5309-43A4-89B5-2B2438752235}" presName="negativeSpace" presStyleCnt="0"/>
      <dgm:spPr/>
    </dgm:pt>
    <dgm:pt modelId="{190CCF1E-4B92-4803-998F-2AAE1BFA4C2B}" type="pres">
      <dgm:prSet presAssocID="{9FA5A107-5309-43A4-89B5-2B2438752235}" presName="childText" presStyleLbl="conFgAcc1" presStyleIdx="2" presStyleCnt="4">
        <dgm:presLayoutVars>
          <dgm:bulletEnabled val="1"/>
        </dgm:presLayoutVars>
      </dgm:prSet>
      <dgm:spPr/>
    </dgm:pt>
    <dgm:pt modelId="{B50D97F6-750A-45FD-891D-4BAB44E29F20}" type="pres">
      <dgm:prSet presAssocID="{A5DC034D-2038-41A6-921B-4B3E22BFD7F0}" presName="spaceBetweenRectangles" presStyleCnt="0"/>
      <dgm:spPr/>
    </dgm:pt>
    <dgm:pt modelId="{D73ABF9C-19A0-474B-A529-5A9C63FDFE53}" type="pres">
      <dgm:prSet presAssocID="{F825350F-7C6E-4365-BABF-E24DB68FB63D}" presName="parentLin" presStyleCnt="0"/>
      <dgm:spPr/>
    </dgm:pt>
    <dgm:pt modelId="{9F8E40DB-A754-4CC1-8B54-3E15F4A2DF11}" type="pres">
      <dgm:prSet presAssocID="{F825350F-7C6E-4365-BABF-E24DB68FB63D}" presName="parentLeftMargin" presStyleLbl="node1" presStyleIdx="2" presStyleCnt="4"/>
      <dgm:spPr/>
      <dgm:t>
        <a:bodyPr/>
        <a:lstStyle/>
        <a:p>
          <a:endParaRPr lang="de-DE"/>
        </a:p>
      </dgm:t>
    </dgm:pt>
    <dgm:pt modelId="{53161B97-5EBC-488F-A972-5335B24E32E7}" type="pres">
      <dgm:prSet presAssocID="{F825350F-7C6E-4365-BABF-E24DB68FB63D}" presName="parentText" presStyleLbl="node1" presStyleIdx="3" presStyleCnt="4">
        <dgm:presLayoutVars>
          <dgm:chMax val="0"/>
          <dgm:bulletEnabled val="1"/>
        </dgm:presLayoutVars>
      </dgm:prSet>
      <dgm:spPr/>
      <dgm:t>
        <a:bodyPr/>
        <a:lstStyle/>
        <a:p>
          <a:endParaRPr lang="de-DE"/>
        </a:p>
      </dgm:t>
    </dgm:pt>
    <dgm:pt modelId="{E3BB0D90-E4A9-4022-AF8D-67F060743A5C}" type="pres">
      <dgm:prSet presAssocID="{F825350F-7C6E-4365-BABF-E24DB68FB63D}" presName="negativeSpace" presStyleCnt="0"/>
      <dgm:spPr/>
    </dgm:pt>
    <dgm:pt modelId="{68D1000B-5058-4D40-9D1C-2D66F5275190}" type="pres">
      <dgm:prSet presAssocID="{F825350F-7C6E-4365-BABF-E24DB68FB63D}" presName="childText" presStyleLbl="conFgAcc1" presStyleIdx="3" presStyleCnt="4">
        <dgm:presLayoutVars>
          <dgm:bulletEnabled val="1"/>
        </dgm:presLayoutVars>
      </dgm:prSet>
      <dgm:spPr/>
    </dgm:pt>
  </dgm:ptLst>
  <dgm:cxnLst>
    <dgm:cxn modelId="{FE5765CF-EA83-4C23-A2A5-96DD0337539D}" type="presOf" srcId="{8C9DD657-23F3-4479-BD89-8EB1B6C1F963}" destId="{2966FA1B-DD42-41CD-96DB-6177F7134132}" srcOrd="1" destOrd="0" presId="urn:microsoft.com/office/officeart/2005/8/layout/list1"/>
    <dgm:cxn modelId="{4979537F-8F5E-4629-BBBF-F7FE3552F9E7}" type="presOf" srcId="{775E814B-3328-47E0-9F43-23BAA4CB1A35}" destId="{D89D5359-4AC6-4644-A98D-1E3CB407F4D2}" srcOrd="0" destOrd="0" presId="urn:microsoft.com/office/officeart/2005/8/layout/list1"/>
    <dgm:cxn modelId="{D5041D5F-8DF1-4705-910A-02794ADC91B3}" type="presOf" srcId="{9FA5A107-5309-43A4-89B5-2B2438752235}" destId="{1670CDE1-7764-43D2-A1FE-3A8FBCA976F2}" srcOrd="1" destOrd="0" presId="urn:microsoft.com/office/officeart/2005/8/layout/list1"/>
    <dgm:cxn modelId="{51843A8B-95B2-4528-A1D8-AEB9562042BE}" srcId="{775E814B-3328-47E0-9F43-23BAA4CB1A35}" destId="{AF5BF8F1-4819-4B9E-AA38-C37C712CCBF9}" srcOrd="1" destOrd="0" parTransId="{D94CB223-4724-4FB7-BB05-6D785AF76054}" sibTransId="{3635A134-4791-4B64-9B50-852FAE41BEC3}"/>
    <dgm:cxn modelId="{5C22FD68-3F03-4226-8D52-B71F2B39C7E1}" type="presOf" srcId="{9FA5A107-5309-43A4-89B5-2B2438752235}" destId="{4A7247F8-A6A9-4B73-BB8A-B2A40872E68E}" srcOrd="0" destOrd="0" presId="urn:microsoft.com/office/officeart/2005/8/layout/list1"/>
    <dgm:cxn modelId="{13967B1C-C0D0-4154-A95C-607C15BC53B9}" srcId="{775E814B-3328-47E0-9F43-23BAA4CB1A35}" destId="{8C9DD657-23F3-4479-BD89-8EB1B6C1F963}" srcOrd="0" destOrd="0" parTransId="{747F83B5-9C74-4CEE-848D-0B1001C037CD}" sibTransId="{284AA967-19A0-4277-B2DE-69278CCDB795}"/>
    <dgm:cxn modelId="{0F3D58C2-2D74-49B8-9299-BF5170627ADF}" type="presOf" srcId="{F825350F-7C6E-4365-BABF-E24DB68FB63D}" destId="{53161B97-5EBC-488F-A972-5335B24E32E7}" srcOrd="1" destOrd="0" presId="urn:microsoft.com/office/officeart/2005/8/layout/list1"/>
    <dgm:cxn modelId="{C1130D4F-FB0F-4322-8C09-9C029A453662}" type="presOf" srcId="{AF5BF8F1-4819-4B9E-AA38-C37C712CCBF9}" destId="{076CE506-08ED-4B4E-AA49-39A502B3B4B4}" srcOrd="1" destOrd="0" presId="urn:microsoft.com/office/officeart/2005/8/layout/list1"/>
    <dgm:cxn modelId="{48826ED5-BF49-4FD8-BC2A-1AB0A1AE6DCE}" srcId="{775E814B-3328-47E0-9F43-23BAA4CB1A35}" destId="{9FA5A107-5309-43A4-89B5-2B2438752235}" srcOrd="2" destOrd="0" parTransId="{D2C9B7E0-36BE-496A-B041-441153CA0B49}" sibTransId="{A5DC034D-2038-41A6-921B-4B3E22BFD7F0}"/>
    <dgm:cxn modelId="{E40FD0DE-7EAE-48B9-B375-FA05E9A7ABC9}" type="presOf" srcId="{F825350F-7C6E-4365-BABF-E24DB68FB63D}" destId="{9F8E40DB-A754-4CC1-8B54-3E15F4A2DF11}" srcOrd="0" destOrd="0" presId="urn:microsoft.com/office/officeart/2005/8/layout/list1"/>
    <dgm:cxn modelId="{3AD13437-8148-474A-BC38-EBED1508786A}" srcId="{775E814B-3328-47E0-9F43-23BAA4CB1A35}" destId="{F825350F-7C6E-4365-BABF-E24DB68FB63D}" srcOrd="3" destOrd="0" parTransId="{4B2CA891-1D8C-4BBC-974A-FAD4B18538E4}" sibTransId="{55FE3C49-52EC-486A-AD0E-48A5986A9C20}"/>
    <dgm:cxn modelId="{445B233A-29F6-4712-AD1C-5C930F355148}" type="presOf" srcId="{AF5BF8F1-4819-4B9E-AA38-C37C712CCBF9}" destId="{B6F223EE-8FFE-4517-8DD7-908D8A8A364A}" srcOrd="0" destOrd="0" presId="urn:microsoft.com/office/officeart/2005/8/layout/list1"/>
    <dgm:cxn modelId="{3076EC9B-14A0-41ED-8DBF-2F1CC950AD4D}" type="presOf" srcId="{8C9DD657-23F3-4479-BD89-8EB1B6C1F963}" destId="{D095C11A-75CB-4A6C-9186-5449E783CC49}" srcOrd="0" destOrd="0" presId="urn:microsoft.com/office/officeart/2005/8/layout/list1"/>
    <dgm:cxn modelId="{DFE5D177-9907-4F60-AB20-EDC850C5A502}" type="presParOf" srcId="{D89D5359-4AC6-4644-A98D-1E3CB407F4D2}" destId="{2053D701-DA70-49B4-8624-ACB084B2EB85}" srcOrd="0" destOrd="0" presId="urn:microsoft.com/office/officeart/2005/8/layout/list1"/>
    <dgm:cxn modelId="{60860513-D06F-4C44-955F-55E816BADDF6}" type="presParOf" srcId="{2053D701-DA70-49B4-8624-ACB084B2EB85}" destId="{D095C11A-75CB-4A6C-9186-5449E783CC49}" srcOrd="0" destOrd="0" presId="urn:microsoft.com/office/officeart/2005/8/layout/list1"/>
    <dgm:cxn modelId="{0C392F9A-5335-4909-9D2E-FC1187E2258C}" type="presParOf" srcId="{2053D701-DA70-49B4-8624-ACB084B2EB85}" destId="{2966FA1B-DD42-41CD-96DB-6177F7134132}" srcOrd="1" destOrd="0" presId="urn:microsoft.com/office/officeart/2005/8/layout/list1"/>
    <dgm:cxn modelId="{5C79B027-36AA-44C9-A253-F47A50B050E6}" type="presParOf" srcId="{D89D5359-4AC6-4644-A98D-1E3CB407F4D2}" destId="{DDF2FE57-A83B-48D9-999E-4A63E1A5F599}" srcOrd="1" destOrd="0" presId="urn:microsoft.com/office/officeart/2005/8/layout/list1"/>
    <dgm:cxn modelId="{5FF08F88-7732-4402-87EE-69CEC4723761}" type="presParOf" srcId="{D89D5359-4AC6-4644-A98D-1E3CB407F4D2}" destId="{D9904F7F-29F0-46C2-8F22-4E0434460605}" srcOrd="2" destOrd="0" presId="urn:microsoft.com/office/officeart/2005/8/layout/list1"/>
    <dgm:cxn modelId="{4F9CEE46-30D9-4D84-A934-446F052C3B32}" type="presParOf" srcId="{D89D5359-4AC6-4644-A98D-1E3CB407F4D2}" destId="{857E57DE-3810-40DF-B375-14AD774ABA0F}" srcOrd="3" destOrd="0" presId="urn:microsoft.com/office/officeart/2005/8/layout/list1"/>
    <dgm:cxn modelId="{79C1E742-30AB-4E86-B318-A536FFDA9FDF}" type="presParOf" srcId="{D89D5359-4AC6-4644-A98D-1E3CB407F4D2}" destId="{C69C85A2-9F0C-4A0D-A7D9-F0A10FEB6015}" srcOrd="4" destOrd="0" presId="urn:microsoft.com/office/officeart/2005/8/layout/list1"/>
    <dgm:cxn modelId="{9A4B2395-EF88-4601-8B4C-9D0DE5C89E95}" type="presParOf" srcId="{C69C85A2-9F0C-4A0D-A7D9-F0A10FEB6015}" destId="{B6F223EE-8FFE-4517-8DD7-908D8A8A364A}" srcOrd="0" destOrd="0" presId="urn:microsoft.com/office/officeart/2005/8/layout/list1"/>
    <dgm:cxn modelId="{9CFAF0B7-AC02-48E2-B7BC-A8F902D5D179}" type="presParOf" srcId="{C69C85A2-9F0C-4A0D-A7D9-F0A10FEB6015}" destId="{076CE506-08ED-4B4E-AA49-39A502B3B4B4}" srcOrd="1" destOrd="0" presId="urn:microsoft.com/office/officeart/2005/8/layout/list1"/>
    <dgm:cxn modelId="{DCFEA4DE-ADEE-4359-81F4-65CE331E141B}" type="presParOf" srcId="{D89D5359-4AC6-4644-A98D-1E3CB407F4D2}" destId="{415410BF-440B-4A6E-8D7A-A39836A86FBA}" srcOrd="5" destOrd="0" presId="urn:microsoft.com/office/officeart/2005/8/layout/list1"/>
    <dgm:cxn modelId="{839FCD98-C0C3-49E6-8791-9D7F4237E47F}" type="presParOf" srcId="{D89D5359-4AC6-4644-A98D-1E3CB407F4D2}" destId="{C0144A32-DFF3-4991-A594-E02BBA333EDE}" srcOrd="6" destOrd="0" presId="urn:microsoft.com/office/officeart/2005/8/layout/list1"/>
    <dgm:cxn modelId="{20F1FC9D-5AA4-4687-88CA-BF3D7CE6C102}" type="presParOf" srcId="{D89D5359-4AC6-4644-A98D-1E3CB407F4D2}" destId="{87E3E02F-1D6F-464E-A8EA-801CA5CE3CA3}" srcOrd="7" destOrd="0" presId="urn:microsoft.com/office/officeart/2005/8/layout/list1"/>
    <dgm:cxn modelId="{2E772AC4-556F-4D5C-8E09-A41141459B88}" type="presParOf" srcId="{D89D5359-4AC6-4644-A98D-1E3CB407F4D2}" destId="{8E575F3F-139C-4095-BD71-56FB6F69C35F}" srcOrd="8" destOrd="0" presId="urn:microsoft.com/office/officeart/2005/8/layout/list1"/>
    <dgm:cxn modelId="{BF0C5F0D-7588-40B3-B4BA-3CBE1440DABB}" type="presParOf" srcId="{8E575F3F-139C-4095-BD71-56FB6F69C35F}" destId="{4A7247F8-A6A9-4B73-BB8A-B2A40872E68E}" srcOrd="0" destOrd="0" presId="urn:microsoft.com/office/officeart/2005/8/layout/list1"/>
    <dgm:cxn modelId="{54204D09-4889-468F-8471-049A95353CCD}" type="presParOf" srcId="{8E575F3F-139C-4095-BD71-56FB6F69C35F}" destId="{1670CDE1-7764-43D2-A1FE-3A8FBCA976F2}" srcOrd="1" destOrd="0" presId="urn:microsoft.com/office/officeart/2005/8/layout/list1"/>
    <dgm:cxn modelId="{7587FD69-2521-4613-B425-8DE02807882B}" type="presParOf" srcId="{D89D5359-4AC6-4644-A98D-1E3CB407F4D2}" destId="{400C7AAC-7865-4C36-BDF2-B66D7409F198}" srcOrd="9" destOrd="0" presId="urn:microsoft.com/office/officeart/2005/8/layout/list1"/>
    <dgm:cxn modelId="{0AC1058C-07E5-4740-893E-F1921822773D}" type="presParOf" srcId="{D89D5359-4AC6-4644-A98D-1E3CB407F4D2}" destId="{190CCF1E-4B92-4803-998F-2AAE1BFA4C2B}" srcOrd="10" destOrd="0" presId="urn:microsoft.com/office/officeart/2005/8/layout/list1"/>
    <dgm:cxn modelId="{CCD109E2-60E8-450F-A16B-A24D3A2BA10C}" type="presParOf" srcId="{D89D5359-4AC6-4644-A98D-1E3CB407F4D2}" destId="{B50D97F6-750A-45FD-891D-4BAB44E29F20}" srcOrd="11" destOrd="0" presId="urn:microsoft.com/office/officeart/2005/8/layout/list1"/>
    <dgm:cxn modelId="{29C4394B-134C-4897-90EE-06804E43878E}" type="presParOf" srcId="{D89D5359-4AC6-4644-A98D-1E3CB407F4D2}" destId="{D73ABF9C-19A0-474B-A529-5A9C63FDFE53}" srcOrd="12" destOrd="0" presId="urn:microsoft.com/office/officeart/2005/8/layout/list1"/>
    <dgm:cxn modelId="{F4AE85BD-9835-4961-8B84-F17D2A1D3632}" type="presParOf" srcId="{D73ABF9C-19A0-474B-A529-5A9C63FDFE53}" destId="{9F8E40DB-A754-4CC1-8B54-3E15F4A2DF11}" srcOrd="0" destOrd="0" presId="urn:microsoft.com/office/officeart/2005/8/layout/list1"/>
    <dgm:cxn modelId="{70EEF005-3E39-48BE-A3BE-8F1D36BE1162}" type="presParOf" srcId="{D73ABF9C-19A0-474B-A529-5A9C63FDFE53}" destId="{53161B97-5EBC-488F-A972-5335B24E32E7}" srcOrd="1" destOrd="0" presId="urn:microsoft.com/office/officeart/2005/8/layout/list1"/>
    <dgm:cxn modelId="{8262EC84-CF60-4126-B850-DA445A5CB74A}" type="presParOf" srcId="{D89D5359-4AC6-4644-A98D-1E3CB407F4D2}" destId="{E3BB0D90-E4A9-4022-AF8D-67F060743A5C}" srcOrd="13" destOrd="0" presId="urn:microsoft.com/office/officeart/2005/8/layout/list1"/>
    <dgm:cxn modelId="{8E381807-3A77-4454-82FB-C9CEAF774B46}" type="presParOf" srcId="{D89D5359-4AC6-4644-A98D-1E3CB407F4D2}" destId="{68D1000B-5058-4D40-9D1C-2D66F527519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4F7F-29F0-46C2-8F22-4E0434460605}">
      <dsp:nvSpPr>
        <dsp:cNvPr id="0" name=""/>
        <dsp:cNvSpPr/>
      </dsp:nvSpPr>
      <dsp:spPr>
        <a:xfrm>
          <a:off x="0" y="105392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6FA1B-DD42-41CD-96DB-6177F7134132}">
      <dsp:nvSpPr>
        <dsp:cNvPr id="0" name=""/>
        <dsp:cNvSpPr/>
      </dsp:nvSpPr>
      <dsp:spPr>
        <a:xfrm>
          <a:off x="400208" y="74396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Warum brauchen wir Netzausbau</a:t>
          </a:r>
          <a:endParaRPr lang="de-DE" sz="2100" kern="1200" dirty="0"/>
        </a:p>
      </dsp:txBody>
      <dsp:txXfrm>
        <a:off x="430470" y="774229"/>
        <a:ext cx="5542398" cy="559396"/>
      </dsp:txXfrm>
    </dsp:sp>
    <dsp:sp modelId="{C0144A32-DFF3-4991-A594-E02BBA333EDE}">
      <dsp:nvSpPr>
        <dsp:cNvPr id="0" name=""/>
        <dsp:cNvSpPr/>
      </dsp:nvSpPr>
      <dsp:spPr>
        <a:xfrm>
          <a:off x="0" y="200648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CE506-08ED-4B4E-AA49-39A502B3B4B4}">
      <dsp:nvSpPr>
        <dsp:cNvPr id="0" name=""/>
        <dsp:cNvSpPr/>
      </dsp:nvSpPr>
      <dsp:spPr>
        <a:xfrm>
          <a:off x="400208" y="169652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Die fünf Schritte des Netzausbaus</a:t>
          </a:r>
          <a:endParaRPr lang="de-DE" sz="2100" kern="1200" dirty="0"/>
        </a:p>
      </dsp:txBody>
      <dsp:txXfrm>
        <a:off x="430470" y="1726789"/>
        <a:ext cx="5542398" cy="559396"/>
      </dsp:txXfrm>
    </dsp:sp>
    <dsp:sp modelId="{190CCF1E-4B92-4803-998F-2AAE1BFA4C2B}">
      <dsp:nvSpPr>
        <dsp:cNvPr id="0" name=""/>
        <dsp:cNvSpPr/>
      </dsp:nvSpPr>
      <dsp:spPr>
        <a:xfrm>
          <a:off x="0" y="295904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0CDE1-7764-43D2-A1FE-3A8FBCA976F2}">
      <dsp:nvSpPr>
        <dsp:cNvPr id="0" name=""/>
        <dsp:cNvSpPr/>
      </dsp:nvSpPr>
      <dsp:spPr>
        <a:xfrm>
          <a:off x="400208" y="264908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altLang="de-DE" sz="2100" kern="1200" dirty="0" smtClean="0"/>
            <a:t>Rahmenbedingungen NEP 2019-2030</a:t>
          </a:r>
          <a:endParaRPr lang="de-DE" sz="2100" kern="1200" dirty="0"/>
        </a:p>
      </dsp:txBody>
      <dsp:txXfrm>
        <a:off x="430470" y="2679349"/>
        <a:ext cx="5542398" cy="559396"/>
      </dsp:txXfrm>
    </dsp:sp>
    <dsp:sp modelId="{68D1000B-5058-4D40-9D1C-2D66F5275190}">
      <dsp:nvSpPr>
        <dsp:cNvPr id="0" name=""/>
        <dsp:cNvSpPr/>
      </dsp:nvSpPr>
      <dsp:spPr>
        <a:xfrm>
          <a:off x="0" y="391160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61B97-5EBC-488F-A972-5335B24E32E7}">
      <dsp:nvSpPr>
        <dsp:cNvPr id="0" name=""/>
        <dsp:cNvSpPr/>
      </dsp:nvSpPr>
      <dsp:spPr>
        <a:xfrm>
          <a:off x="400208" y="3601648"/>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Netzstabilität und Leistungsbilanz</a:t>
          </a:r>
          <a:endParaRPr lang="de-DE" sz="2100" kern="1200" dirty="0"/>
        </a:p>
      </dsp:txBody>
      <dsp:txXfrm>
        <a:off x="430470" y="3631910"/>
        <a:ext cx="5542398"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4F7F-29F0-46C2-8F22-4E0434460605}">
      <dsp:nvSpPr>
        <dsp:cNvPr id="0" name=""/>
        <dsp:cNvSpPr/>
      </dsp:nvSpPr>
      <dsp:spPr>
        <a:xfrm>
          <a:off x="0" y="105392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6FA1B-DD42-41CD-96DB-6177F7134132}">
      <dsp:nvSpPr>
        <dsp:cNvPr id="0" name=""/>
        <dsp:cNvSpPr/>
      </dsp:nvSpPr>
      <dsp:spPr>
        <a:xfrm>
          <a:off x="400208" y="74396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b="1" kern="1200" dirty="0" smtClean="0"/>
            <a:t>Warum brauchen wir Netzausbau</a:t>
          </a:r>
          <a:endParaRPr lang="de-DE" sz="2100" b="1" kern="1200" dirty="0"/>
        </a:p>
      </dsp:txBody>
      <dsp:txXfrm>
        <a:off x="430470" y="774229"/>
        <a:ext cx="5542398" cy="559396"/>
      </dsp:txXfrm>
    </dsp:sp>
    <dsp:sp modelId="{C0144A32-DFF3-4991-A594-E02BBA333EDE}">
      <dsp:nvSpPr>
        <dsp:cNvPr id="0" name=""/>
        <dsp:cNvSpPr/>
      </dsp:nvSpPr>
      <dsp:spPr>
        <a:xfrm>
          <a:off x="0" y="200648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CE506-08ED-4B4E-AA49-39A502B3B4B4}">
      <dsp:nvSpPr>
        <dsp:cNvPr id="0" name=""/>
        <dsp:cNvSpPr/>
      </dsp:nvSpPr>
      <dsp:spPr>
        <a:xfrm>
          <a:off x="400208" y="169652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Die fünf Schritte des Netzausbaus</a:t>
          </a:r>
          <a:endParaRPr lang="de-DE" sz="2100" kern="1200" dirty="0"/>
        </a:p>
      </dsp:txBody>
      <dsp:txXfrm>
        <a:off x="430470" y="1726789"/>
        <a:ext cx="5542398" cy="559396"/>
      </dsp:txXfrm>
    </dsp:sp>
    <dsp:sp modelId="{190CCF1E-4B92-4803-998F-2AAE1BFA4C2B}">
      <dsp:nvSpPr>
        <dsp:cNvPr id="0" name=""/>
        <dsp:cNvSpPr/>
      </dsp:nvSpPr>
      <dsp:spPr>
        <a:xfrm>
          <a:off x="0" y="295904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0CDE1-7764-43D2-A1FE-3A8FBCA976F2}">
      <dsp:nvSpPr>
        <dsp:cNvPr id="0" name=""/>
        <dsp:cNvSpPr/>
      </dsp:nvSpPr>
      <dsp:spPr>
        <a:xfrm>
          <a:off x="400208" y="264908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altLang="de-DE" sz="2100" kern="1200" dirty="0" smtClean="0"/>
            <a:t>Rahmenbedingungen NEP 2019-2030</a:t>
          </a:r>
          <a:endParaRPr lang="de-DE" sz="2100" kern="1200" dirty="0"/>
        </a:p>
      </dsp:txBody>
      <dsp:txXfrm>
        <a:off x="430470" y="2679349"/>
        <a:ext cx="5542398" cy="559396"/>
      </dsp:txXfrm>
    </dsp:sp>
    <dsp:sp modelId="{68D1000B-5058-4D40-9D1C-2D66F5275190}">
      <dsp:nvSpPr>
        <dsp:cNvPr id="0" name=""/>
        <dsp:cNvSpPr/>
      </dsp:nvSpPr>
      <dsp:spPr>
        <a:xfrm>
          <a:off x="0" y="391160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61B97-5EBC-488F-A972-5335B24E32E7}">
      <dsp:nvSpPr>
        <dsp:cNvPr id="0" name=""/>
        <dsp:cNvSpPr/>
      </dsp:nvSpPr>
      <dsp:spPr>
        <a:xfrm>
          <a:off x="400208" y="3601648"/>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Netzstabilität und Leistungsbilanz</a:t>
          </a:r>
          <a:endParaRPr lang="de-DE" sz="2100" kern="1200" dirty="0"/>
        </a:p>
      </dsp:txBody>
      <dsp:txXfrm>
        <a:off x="430470" y="3631910"/>
        <a:ext cx="554239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4F7F-29F0-46C2-8F22-4E0434460605}">
      <dsp:nvSpPr>
        <dsp:cNvPr id="0" name=""/>
        <dsp:cNvSpPr/>
      </dsp:nvSpPr>
      <dsp:spPr>
        <a:xfrm>
          <a:off x="0" y="105392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6FA1B-DD42-41CD-96DB-6177F7134132}">
      <dsp:nvSpPr>
        <dsp:cNvPr id="0" name=""/>
        <dsp:cNvSpPr/>
      </dsp:nvSpPr>
      <dsp:spPr>
        <a:xfrm>
          <a:off x="400208" y="74396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Warum brauchen wir Netzausbau</a:t>
          </a:r>
          <a:endParaRPr lang="de-DE" sz="2100" kern="1200" dirty="0"/>
        </a:p>
      </dsp:txBody>
      <dsp:txXfrm>
        <a:off x="430470" y="774229"/>
        <a:ext cx="5542398" cy="559396"/>
      </dsp:txXfrm>
    </dsp:sp>
    <dsp:sp modelId="{C0144A32-DFF3-4991-A594-E02BBA333EDE}">
      <dsp:nvSpPr>
        <dsp:cNvPr id="0" name=""/>
        <dsp:cNvSpPr/>
      </dsp:nvSpPr>
      <dsp:spPr>
        <a:xfrm>
          <a:off x="0" y="200648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CE506-08ED-4B4E-AA49-39A502B3B4B4}">
      <dsp:nvSpPr>
        <dsp:cNvPr id="0" name=""/>
        <dsp:cNvSpPr/>
      </dsp:nvSpPr>
      <dsp:spPr>
        <a:xfrm>
          <a:off x="400208" y="169652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b="1" kern="1200" dirty="0" smtClean="0"/>
            <a:t>Die fünf Schritte des Netzausbaus</a:t>
          </a:r>
          <a:endParaRPr lang="de-DE" sz="2100" b="1" kern="1200" dirty="0"/>
        </a:p>
      </dsp:txBody>
      <dsp:txXfrm>
        <a:off x="430470" y="1726789"/>
        <a:ext cx="5542398" cy="559396"/>
      </dsp:txXfrm>
    </dsp:sp>
    <dsp:sp modelId="{190CCF1E-4B92-4803-998F-2AAE1BFA4C2B}">
      <dsp:nvSpPr>
        <dsp:cNvPr id="0" name=""/>
        <dsp:cNvSpPr/>
      </dsp:nvSpPr>
      <dsp:spPr>
        <a:xfrm>
          <a:off x="0" y="295904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0CDE1-7764-43D2-A1FE-3A8FBCA976F2}">
      <dsp:nvSpPr>
        <dsp:cNvPr id="0" name=""/>
        <dsp:cNvSpPr/>
      </dsp:nvSpPr>
      <dsp:spPr>
        <a:xfrm>
          <a:off x="400208" y="264908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altLang="de-DE" sz="2100" kern="1200" dirty="0" smtClean="0"/>
            <a:t>Rahmenbedingungen NEP 2019-2030</a:t>
          </a:r>
          <a:endParaRPr lang="de-DE" sz="2100" kern="1200" dirty="0"/>
        </a:p>
      </dsp:txBody>
      <dsp:txXfrm>
        <a:off x="430470" y="2679349"/>
        <a:ext cx="5542398" cy="559396"/>
      </dsp:txXfrm>
    </dsp:sp>
    <dsp:sp modelId="{68D1000B-5058-4D40-9D1C-2D66F5275190}">
      <dsp:nvSpPr>
        <dsp:cNvPr id="0" name=""/>
        <dsp:cNvSpPr/>
      </dsp:nvSpPr>
      <dsp:spPr>
        <a:xfrm>
          <a:off x="0" y="391160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61B97-5EBC-488F-A972-5335B24E32E7}">
      <dsp:nvSpPr>
        <dsp:cNvPr id="0" name=""/>
        <dsp:cNvSpPr/>
      </dsp:nvSpPr>
      <dsp:spPr>
        <a:xfrm>
          <a:off x="400208" y="3601648"/>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Netzstabilität und Leistungsbilanz</a:t>
          </a:r>
          <a:endParaRPr lang="de-DE" sz="2100" kern="1200" dirty="0"/>
        </a:p>
      </dsp:txBody>
      <dsp:txXfrm>
        <a:off x="430470" y="3631910"/>
        <a:ext cx="5542398"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4F7F-29F0-46C2-8F22-4E0434460605}">
      <dsp:nvSpPr>
        <dsp:cNvPr id="0" name=""/>
        <dsp:cNvSpPr/>
      </dsp:nvSpPr>
      <dsp:spPr>
        <a:xfrm>
          <a:off x="0" y="1200447"/>
          <a:ext cx="800417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6FA1B-DD42-41CD-96DB-6177F7134132}">
      <dsp:nvSpPr>
        <dsp:cNvPr id="0" name=""/>
        <dsp:cNvSpPr/>
      </dsp:nvSpPr>
      <dsp:spPr>
        <a:xfrm>
          <a:off x="400208" y="920007"/>
          <a:ext cx="560292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844550" rtl="0">
            <a:lnSpc>
              <a:spcPct val="90000"/>
            </a:lnSpc>
            <a:spcBef>
              <a:spcPct val="0"/>
            </a:spcBef>
            <a:spcAft>
              <a:spcPct val="35000"/>
            </a:spcAft>
          </a:pPr>
          <a:r>
            <a:rPr lang="de-DE" sz="1900" kern="1200" dirty="0" smtClean="0"/>
            <a:t>Warum brauchen wir Netzausbau</a:t>
          </a:r>
          <a:endParaRPr lang="de-DE" sz="1900" kern="1200" dirty="0"/>
        </a:p>
      </dsp:txBody>
      <dsp:txXfrm>
        <a:off x="427588" y="947387"/>
        <a:ext cx="5548162" cy="506120"/>
      </dsp:txXfrm>
    </dsp:sp>
    <dsp:sp modelId="{C0144A32-DFF3-4991-A594-E02BBA333EDE}">
      <dsp:nvSpPr>
        <dsp:cNvPr id="0" name=""/>
        <dsp:cNvSpPr/>
      </dsp:nvSpPr>
      <dsp:spPr>
        <a:xfrm>
          <a:off x="0" y="2062288"/>
          <a:ext cx="800417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CE506-08ED-4B4E-AA49-39A502B3B4B4}">
      <dsp:nvSpPr>
        <dsp:cNvPr id="0" name=""/>
        <dsp:cNvSpPr/>
      </dsp:nvSpPr>
      <dsp:spPr>
        <a:xfrm>
          <a:off x="400208" y="1781848"/>
          <a:ext cx="560292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844550" rtl="0">
            <a:lnSpc>
              <a:spcPct val="90000"/>
            </a:lnSpc>
            <a:spcBef>
              <a:spcPct val="0"/>
            </a:spcBef>
            <a:spcAft>
              <a:spcPct val="35000"/>
            </a:spcAft>
          </a:pPr>
          <a:r>
            <a:rPr lang="de-DE" sz="1900" kern="1200" dirty="0" smtClean="0"/>
            <a:t>Die fünf Schritte des Netzausbaus</a:t>
          </a:r>
          <a:endParaRPr lang="de-DE" sz="1900" kern="1200" dirty="0"/>
        </a:p>
      </dsp:txBody>
      <dsp:txXfrm>
        <a:off x="427588" y="1809228"/>
        <a:ext cx="5548162" cy="506120"/>
      </dsp:txXfrm>
    </dsp:sp>
    <dsp:sp modelId="{190CCF1E-4B92-4803-998F-2AAE1BFA4C2B}">
      <dsp:nvSpPr>
        <dsp:cNvPr id="0" name=""/>
        <dsp:cNvSpPr/>
      </dsp:nvSpPr>
      <dsp:spPr>
        <a:xfrm>
          <a:off x="0" y="2924128"/>
          <a:ext cx="800417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0CDE1-7764-43D2-A1FE-3A8FBCA976F2}">
      <dsp:nvSpPr>
        <dsp:cNvPr id="0" name=""/>
        <dsp:cNvSpPr/>
      </dsp:nvSpPr>
      <dsp:spPr>
        <a:xfrm>
          <a:off x="400208" y="2643688"/>
          <a:ext cx="560292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844550" rtl="0">
            <a:lnSpc>
              <a:spcPct val="90000"/>
            </a:lnSpc>
            <a:spcBef>
              <a:spcPct val="0"/>
            </a:spcBef>
            <a:spcAft>
              <a:spcPct val="35000"/>
            </a:spcAft>
          </a:pPr>
          <a:r>
            <a:rPr lang="de-DE" altLang="de-DE" sz="1900" b="1" kern="1200" dirty="0" smtClean="0"/>
            <a:t>Rahmenbedingungen NEP 2019-2030</a:t>
          </a:r>
          <a:endParaRPr lang="de-DE" sz="1900" b="1" kern="1200" dirty="0"/>
        </a:p>
      </dsp:txBody>
      <dsp:txXfrm>
        <a:off x="427588" y="2671068"/>
        <a:ext cx="5548162" cy="506120"/>
      </dsp:txXfrm>
    </dsp:sp>
    <dsp:sp modelId="{68D1000B-5058-4D40-9D1C-2D66F5275190}">
      <dsp:nvSpPr>
        <dsp:cNvPr id="0" name=""/>
        <dsp:cNvSpPr/>
      </dsp:nvSpPr>
      <dsp:spPr>
        <a:xfrm>
          <a:off x="0" y="3785968"/>
          <a:ext cx="800417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61B97-5EBC-488F-A972-5335B24E32E7}">
      <dsp:nvSpPr>
        <dsp:cNvPr id="0" name=""/>
        <dsp:cNvSpPr/>
      </dsp:nvSpPr>
      <dsp:spPr>
        <a:xfrm>
          <a:off x="400208" y="3505528"/>
          <a:ext cx="560292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844550" rtl="0">
            <a:lnSpc>
              <a:spcPct val="90000"/>
            </a:lnSpc>
            <a:spcBef>
              <a:spcPct val="0"/>
            </a:spcBef>
            <a:spcAft>
              <a:spcPct val="35000"/>
            </a:spcAft>
          </a:pPr>
          <a:r>
            <a:rPr lang="de-DE" sz="1900" kern="1200" dirty="0" smtClean="0"/>
            <a:t>Netzstabilität und Leistungsbilanz</a:t>
          </a:r>
          <a:endParaRPr lang="de-DE" sz="1900" kern="1200" dirty="0"/>
        </a:p>
      </dsp:txBody>
      <dsp:txXfrm>
        <a:off x="427588" y="3532908"/>
        <a:ext cx="5548162"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4F7F-29F0-46C2-8F22-4E0434460605}">
      <dsp:nvSpPr>
        <dsp:cNvPr id="0" name=""/>
        <dsp:cNvSpPr/>
      </dsp:nvSpPr>
      <dsp:spPr>
        <a:xfrm>
          <a:off x="0" y="105392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6FA1B-DD42-41CD-96DB-6177F7134132}">
      <dsp:nvSpPr>
        <dsp:cNvPr id="0" name=""/>
        <dsp:cNvSpPr/>
      </dsp:nvSpPr>
      <dsp:spPr>
        <a:xfrm>
          <a:off x="400208" y="74396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Warum brauchen wir Netzausbau</a:t>
          </a:r>
          <a:endParaRPr lang="de-DE" sz="2100" kern="1200" dirty="0"/>
        </a:p>
      </dsp:txBody>
      <dsp:txXfrm>
        <a:off x="430470" y="774229"/>
        <a:ext cx="5542398" cy="559396"/>
      </dsp:txXfrm>
    </dsp:sp>
    <dsp:sp modelId="{C0144A32-DFF3-4991-A594-E02BBA333EDE}">
      <dsp:nvSpPr>
        <dsp:cNvPr id="0" name=""/>
        <dsp:cNvSpPr/>
      </dsp:nvSpPr>
      <dsp:spPr>
        <a:xfrm>
          <a:off x="0" y="2006487"/>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CE506-08ED-4B4E-AA49-39A502B3B4B4}">
      <dsp:nvSpPr>
        <dsp:cNvPr id="0" name=""/>
        <dsp:cNvSpPr/>
      </dsp:nvSpPr>
      <dsp:spPr>
        <a:xfrm>
          <a:off x="400208" y="169652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kern="1200" dirty="0" smtClean="0"/>
            <a:t>Die fünf Schritte des Netzausbaus</a:t>
          </a:r>
          <a:endParaRPr lang="de-DE" sz="2100" kern="1200" dirty="0"/>
        </a:p>
      </dsp:txBody>
      <dsp:txXfrm>
        <a:off x="430470" y="1726789"/>
        <a:ext cx="5542398" cy="559396"/>
      </dsp:txXfrm>
    </dsp:sp>
    <dsp:sp modelId="{190CCF1E-4B92-4803-998F-2AAE1BFA4C2B}">
      <dsp:nvSpPr>
        <dsp:cNvPr id="0" name=""/>
        <dsp:cNvSpPr/>
      </dsp:nvSpPr>
      <dsp:spPr>
        <a:xfrm>
          <a:off x="0" y="295904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0CDE1-7764-43D2-A1FE-3A8FBCA976F2}">
      <dsp:nvSpPr>
        <dsp:cNvPr id="0" name=""/>
        <dsp:cNvSpPr/>
      </dsp:nvSpPr>
      <dsp:spPr>
        <a:xfrm>
          <a:off x="400208" y="2649087"/>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altLang="de-DE" sz="2100" kern="1200" dirty="0" smtClean="0"/>
            <a:t>Rahmenbedingungen NEP 2019-2030</a:t>
          </a:r>
          <a:endParaRPr lang="de-DE" sz="2100" kern="1200" dirty="0"/>
        </a:p>
      </dsp:txBody>
      <dsp:txXfrm>
        <a:off x="430470" y="2679349"/>
        <a:ext cx="5542398" cy="559396"/>
      </dsp:txXfrm>
    </dsp:sp>
    <dsp:sp modelId="{68D1000B-5058-4D40-9D1C-2D66F5275190}">
      <dsp:nvSpPr>
        <dsp:cNvPr id="0" name=""/>
        <dsp:cNvSpPr/>
      </dsp:nvSpPr>
      <dsp:spPr>
        <a:xfrm>
          <a:off x="0" y="3911608"/>
          <a:ext cx="8004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61B97-5EBC-488F-A972-5335B24E32E7}">
      <dsp:nvSpPr>
        <dsp:cNvPr id="0" name=""/>
        <dsp:cNvSpPr/>
      </dsp:nvSpPr>
      <dsp:spPr>
        <a:xfrm>
          <a:off x="400208" y="3601648"/>
          <a:ext cx="56029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77" tIns="0" rIns="211777" bIns="0" numCol="1" spcCol="1270" anchor="ctr" anchorCtr="0">
          <a:noAutofit/>
        </a:bodyPr>
        <a:lstStyle/>
        <a:p>
          <a:pPr lvl="0" algn="l" defTabSz="933450" rtl="0">
            <a:lnSpc>
              <a:spcPct val="90000"/>
            </a:lnSpc>
            <a:spcBef>
              <a:spcPct val="0"/>
            </a:spcBef>
            <a:spcAft>
              <a:spcPct val="35000"/>
            </a:spcAft>
          </a:pPr>
          <a:r>
            <a:rPr lang="de-DE" sz="2100" b="1" kern="1200" dirty="0" smtClean="0"/>
            <a:t>Netzstabilität und Leistungsbilanz</a:t>
          </a:r>
          <a:endParaRPr lang="de-DE" sz="2100" b="1" kern="1200" dirty="0"/>
        </a:p>
      </dsp:txBody>
      <dsp:txXfrm>
        <a:off x="430470" y="3631910"/>
        <a:ext cx="5542398"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0.73592</cdr:x>
      <cdr:y>0.96101</cdr:y>
    </cdr:from>
    <cdr:to>
      <cdr:x>0.99493</cdr:x>
      <cdr:y>1</cdr:y>
    </cdr:to>
    <cdr:sp macro="" textlink="">
      <cdr:nvSpPr>
        <cdr:cNvPr id="2" name="Textfeld 1"/>
        <cdr:cNvSpPr txBox="1"/>
      </cdr:nvSpPr>
      <cdr:spPr>
        <a:xfrm xmlns:a="http://schemas.openxmlformats.org/drawingml/2006/main">
          <a:off x="6120680" y="5190031"/>
          <a:ext cx="2154189" cy="210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800" dirty="0">
              <a:latin typeface="BundesSans Office" panose="020B0002030500000203" pitchFamily="34" charset="0"/>
            </a:rPr>
            <a:t>Quelle</a:t>
          </a:r>
          <a:r>
            <a:rPr lang="de-DE" sz="800" baseline="0" dirty="0">
              <a:latin typeface="BundesSans Office" panose="020B0002030500000203" pitchFamily="34" charset="0"/>
            </a:rPr>
            <a:t>: Monitoring Bundesnetzagentur</a:t>
          </a:r>
          <a:endParaRPr lang="de-DE" sz="800" dirty="0">
            <a:latin typeface="BundesSans Office" panose="020B0002030500000203" pitchFamily="34" charset="0"/>
          </a:endParaRPr>
        </a:p>
      </cdr:txBody>
    </cdr:sp>
  </cdr:relSizeAnchor>
  <cdr:relSizeAnchor xmlns:cdr="http://schemas.openxmlformats.org/drawingml/2006/chartDrawing">
    <cdr:from>
      <cdr:x>0.05132</cdr:x>
      <cdr:y>0.91238</cdr:y>
    </cdr:from>
    <cdr:to>
      <cdr:x>0.92368</cdr:x>
      <cdr:y>0.95429</cdr:y>
    </cdr:to>
    <cdr:sp macro="" textlink="">
      <cdr:nvSpPr>
        <cdr:cNvPr id="3" name="Textfeld 2"/>
        <cdr:cNvSpPr txBox="1"/>
      </cdr:nvSpPr>
      <cdr:spPr>
        <a:xfrm xmlns:a="http://schemas.openxmlformats.org/drawingml/2006/main">
          <a:off x="371475" y="4562475"/>
          <a:ext cx="631507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0.03677</cdr:x>
      <cdr:y>0.90638</cdr:y>
    </cdr:from>
    <cdr:to>
      <cdr:x>0.96177</cdr:x>
      <cdr:y>0.95781</cdr:y>
    </cdr:to>
    <cdr:sp macro="" textlink="">
      <cdr:nvSpPr>
        <cdr:cNvPr id="5" name="Textfeld 4"/>
        <cdr:cNvSpPr txBox="1"/>
      </cdr:nvSpPr>
      <cdr:spPr>
        <a:xfrm xmlns:a="http://schemas.openxmlformats.org/drawingml/2006/main">
          <a:off x="273865" y="4670610"/>
          <a:ext cx="6889909" cy="265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0.03553</cdr:x>
      <cdr:y>0.9181</cdr:y>
    </cdr:from>
    <cdr:to>
      <cdr:x>0.95132</cdr:x>
      <cdr:y>0.96571</cdr:y>
    </cdr:to>
    <cdr:sp macro="" textlink="">
      <cdr:nvSpPr>
        <cdr:cNvPr id="6" name="Textfeld 5"/>
        <cdr:cNvSpPr txBox="1"/>
      </cdr:nvSpPr>
      <cdr:spPr>
        <a:xfrm xmlns:a="http://schemas.openxmlformats.org/drawingml/2006/main">
          <a:off x="257175" y="4591050"/>
          <a:ext cx="66294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0.05132</cdr:x>
      <cdr:y>0.91238</cdr:y>
    </cdr:from>
    <cdr:to>
      <cdr:x>0.92368</cdr:x>
      <cdr:y>0.95429</cdr:y>
    </cdr:to>
    <cdr:sp macro="" textlink="">
      <cdr:nvSpPr>
        <cdr:cNvPr id="8" name="Textfeld 2"/>
        <cdr:cNvSpPr txBox="1"/>
      </cdr:nvSpPr>
      <cdr:spPr>
        <a:xfrm xmlns:a="http://schemas.openxmlformats.org/drawingml/2006/main">
          <a:off x="371475" y="4562475"/>
          <a:ext cx="631507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0.03677</cdr:x>
      <cdr:y>0.90638</cdr:y>
    </cdr:from>
    <cdr:to>
      <cdr:x>0.96177</cdr:x>
      <cdr:y>0.95781</cdr:y>
    </cdr:to>
    <cdr:sp macro="" textlink="">
      <cdr:nvSpPr>
        <cdr:cNvPr id="9" name="Textfeld 4"/>
        <cdr:cNvSpPr txBox="1"/>
      </cdr:nvSpPr>
      <cdr:spPr>
        <a:xfrm xmlns:a="http://schemas.openxmlformats.org/drawingml/2006/main">
          <a:off x="273865" y="4670610"/>
          <a:ext cx="6889909" cy="265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0.03553</cdr:x>
      <cdr:y>0.9181</cdr:y>
    </cdr:from>
    <cdr:to>
      <cdr:x>0.95132</cdr:x>
      <cdr:y>0.96571</cdr:y>
    </cdr:to>
    <cdr:sp macro="" textlink="">
      <cdr:nvSpPr>
        <cdr:cNvPr id="10" name="Textfeld 5"/>
        <cdr:cNvSpPr txBox="1"/>
      </cdr:nvSpPr>
      <cdr:spPr>
        <a:xfrm xmlns:a="http://schemas.openxmlformats.org/drawingml/2006/main">
          <a:off x="257175" y="4591050"/>
          <a:ext cx="66294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0.05132</cdr:x>
      <cdr:y>0.91238</cdr:y>
    </cdr:from>
    <cdr:to>
      <cdr:x>0.92368</cdr:x>
      <cdr:y>0.95429</cdr:y>
    </cdr:to>
    <cdr:sp macro="" textlink="">
      <cdr:nvSpPr>
        <cdr:cNvPr id="14" name="Textfeld 2"/>
        <cdr:cNvSpPr txBox="1"/>
      </cdr:nvSpPr>
      <cdr:spPr>
        <a:xfrm xmlns:a="http://schemas.openxmlformats.org/drawingml/2006/main">
          <a:off x="371475" y="4562475"/>
          <a:ext cx="631507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0.00866</cdr:x>
      <cdr:y>0.90667</cdr:y>
    </cdr:from>
    <cdr:to>
      <cdr:x>0.7541</cdr:x>
      <cdr:y>0.99366</cdr:y>
    </cdr:to>
    <cdr:sp macro="" textlink="">
      <cdr:nvSpPr>
        <cdr:cNvPr id="15" name="Textfeld 4"/>
        <cdr:cNvSpPr txBox="1"/>
      </cdr:nvSpPr>
      <cdr:spPr>
        <a:xfrm xmlns:a="http://schemas.openxmlformats.org/drawingml/2006/main">
          <a:off x="72008" y="4896544"/>
          <a:ext cx="6199863" cy="469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de-DE" dirty="0" smtClean="0"/>
            <a:t>* </a:t>
          </a:r>
          <a:r>
            <a:rPr lang="de-DE" sz="1000" u="none" strike="noStrike" dirty="0" err="1" smtClean="0">
              <a:effectLst/>
            </a:rPr>
            <a:t>Redispatchkosten</a:t>
          </a:r>
          <a:r>
            <a:rPr lang="de-DE" sz="1000" u="none" strike="noStrike" dirty="0" smtClean="0">
              <a:effectLst/>
            </a:rPr>
            <a:t> sowie Einsatzkosten </a:t>
          </a:r>
          <a:r>
            <a:rPr lang="de-DE" sz="1000" dirty="0" smtClean="0"/>
            <a:t>Netzr</a:t>
          </a:r>
          <a:r>
            <a:rPr lang="de-DE" sz="1000" u="none" strike="noStrike" dirty="0" smtClean="0">
              <a:effectLst/>
            </a:rPr>
            <a:t>eservekraftwerke 2017: </a:t>
          </a:r>
          <a:r>
            <a:rPr lang="de-DE" sz="1000" dirty="0" smtClean="0"/>
            <a:t>v</a:t>
          </a:r>
          <a:r>
            <a:rPr lang="de-DE" sz="1000" u="none" strike="noStrike" dirty="0" smtClean="0">
              <a:effectLst/>
            </a:rPr>
            <a:t>orläufige Kostenschätzung der ÜNB </a:t>
          </a:r>
          <a:br>
            <a:rPr lang="de-DE" sz="1000" u="none" strike="noStrike" dirty="0" smtClean="0">
              <a:effectLst/>
            </a:rPr>
          </a:br>
          <a:r>
            <a:rPr lang="de-DE" sz="1000" u="none" strike="noStrike" dirty="0" smtClean="0">
              <a:effectLst/>
            </a:rPr>
            <a:t>    Vorhaltekosten Netzreservekraftwerke 2017: Wert ohne</a:t>
          </a:r>
          <a:r>
            <a:rPr lang="de-DE" sz="1000" u="none" strike="noStrike" baseline="0" dirty="0" smtClean="0">
              <a:effectLst/>
            </a:rPr>
            <a:t> Kosten zur Wiederherstellung der Betriebsbereitschaft</a:t>
          </a:r>
          <a:r>
            <a:rPr lang="de-DE" u="none" strike="noStrike" dirty="0" smtClean="0">
              <a:effectLst/>
            </a:rPr>
            <a:t/>
          </a:r>
          <a:br>
            <a:rPr lang="de-DE" u="none" strike="noStrike" dirty="0" smtClean="0">
              <a:effectLst/>
            </a:rPr>
          </a:br>
          <a:endParaRPr lang="de-DE" u="none" strike="noStrike" dirty="0" smtClean="0">
            <a:effectLst/>
          </a:endParaRPr>
        </a:p>
        <a:p xmlns:a="http://schemas.openxmlformats.org/drawingml/2006/main">
          <a:r>
            <a:rPr lang="de-DE" dirty="0" smtClean="0"/>
            <a:t> </a:t>
          </a:r>
          <a:endParaRPr lang="de-DE" sz="1100" dirty="0"/>
        </a:p>
      </cdr:txBody>
    </cdr:sp>
  </cdr:relSizeAnchor>
  <cdr:relSizeAnchor xmlns:cdr="http://schemas.openxmlformats.org/drawingml/2006/chartDrawing">
    <cdr:from>
      <cdr:x>0.03553</cdr:x>
      <cdr:y>0.9181</cdr:y>
    </cdr:from>
    <cdr:to>
      <cdr:x>0.95132</cdr:x>
      <cdr:y>0.96571</cdr:y>
    </cdr:to>
    <cdr:sp macro="" textlink="">
      <cdr:nvSpPr>
        <cdr:cNvPr id="16" name="Textfeld 5"/>
        <cdr:cNvSpPr txBox="1"/>
      </cdr:nvSpPr>
      <cdr:spPr>
        <a:xfrm xmlns:a="http://schemas.openxmlformats.org/drawingml/2006/main">
          <a:off x="257175" y="4591050"/>
          <a:ext cx="66294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0.17987</cdr:x>
      <cdr:y>0.17047</cdr:y>
    </cdr:from>
    <cdr:to>
      <cdr:x>0.29057</cdr:x>
      <cdr:y>0.21369</cdr:y>
    </cdr:to>
    <cdr:sp macro="" textlink="">
      <cdr:nvSpPr>
        <cdr:cNvPr id="18" name="Textfeld 17"/>
        <cdr:cNvSpPr txBox="1"/>
      </cdr:nvSpPr>
      <cdr:spPr>
        <a:xfrm xmlns:a="http://schemas.openxmlformats.org/drawingml/2006/main">
          <a:off x="1602441" y="1591235"/>
          <a:ext cx="986117" cy="4034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0.15992</cdr:x>
      <cdr:y>0.14654</cdr:y>
    </cdr:from>
    <cdr:to>
      <cdr:x>0.31992</cdr:x>
      <cdr:y>0.21212</cdr:y>
    </cdr:to>
    <cdr:sp macro="" textlink="">
      <cdr:nvSpPr>
        <cdr:cNvPr id="19" name="Textfeld 18"/>
        <cdr:cNvSpPr txBox="1"/>
      </cdr:nvSpPr>
      <cdr:spPr>
        <a:xfrm xmlns:a="http://schemas.openxmlformats.org/drawingml/2006/main">
          <a:off x="1295499" y="754211"/>
          <a:ext cx="1296143" cy="337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400" b="1" dirty="0">
              <a:effectLst/>
              <a:latin typeface="+mn-lt"/>
              <a:ea typeface="+mn-ea"/>
              <a:cs typeface="+mn-cs"/>
            </a:rPr>
            <a:t>Σ</a:t>
          </a:r>
          <a:r>
            <a:rPr lang="de-DE" sz="1400" b="1" dirty="0">
              <a:effectLst/>
              <a:latin typeface="+mn-lt"/>
              <a:ea typeface="+mn-ea"/>
              <a:cs typeface="+mn-cs"/>
            </a:rPr>
            <a:t> 1141 Mio. €</a:t>
          </a:r>
          <a:endParaRPr lang="de-DE" sz="1400" b="1" dirty="0"/>
        </a:p>
      </cdr:txBody>
    </cdr:sp>
  </cdr:relSizeAnchor>
  <cdr:relSizeAnchor xmlns:cdr="http://schemas.openxmlformats.org/drawingml/2006/chartDrawing">
    <cdr:from>
      <cdr:x>0.43547</cdr:x>
      <cdr:y>0.23049</cdr:y>
    </cdr:from>
    <cdr:to>
      <cdr:x>0.59547</cdr:x>
      <cdr:y>0.2853</cdr:y>
    </cdr:to>
    <cdr:sp macro="" textlink="">
      <cdr:nvSpPr>
        <cdr:cNvPr id="20" name="Textfeld 1"/>
        <cdr:cNvSpPr txBox="1"/>
      </cdr:nvSpPr>
      <cdr:spPr>
        <a:xfrm xmlns:a="http://schemas.openxmlformats.org/drawingml/2006/main">
          <a:off x="3527747" y="1186259"/>
          <a:ext cx="1296144" cy="2820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1400" b="1" dirty="0">
              <a:effectLst/>
              <a:latin typeface="+mn-lt"/>
              <a:ea typeface="+mn-ea"/>
              <a:cs typeface="+mn-cs"/>
            </a:rPr>
            <a:t>Σ</a:t>
          </a:r>
          <a:r>
            <a:rPr lang="de-DE" sz="1400" b="1" dirty="0">
              <a:effectLst/>
              <a:latin typeface="+mn-lt"/>
              <a:ea typeface="+mn-ea"/>
              <a:cs typeface="+mn-cs"/>
            </a:rPr>
            <a:t> 893 Mio. €</a:t>
          </a:r>
        </a:p>
        <a:p xmlns:a="http://schemas.openxmlformats.org/drawingml/2006/main">
          <a:endParaRPr lang="de-DE" sz="1400" b="1" dirty="0"/>
        </a:p>
      </cdr:txBody>
    </cdr:sp>
  </cdr:relSizeAnchor>
  <cdr:relSizeAnchor xmlns:cdr="http://schemas.openxmlformats.org/drawingml/2006/chartDrawing">
    <cdr:from>
      <cdr:x>0.7111</cdr:x>
      <cdr:y>0.01333</cdr:y>
    </cdr:from>
    <cdr:to>
      <cdr:x>0.87915</cdr:x>
      <cdr:y>0.0758</cdr:y>
    </cdr:to>
    <cdr:sp macro="" textlink="">
      <cdr:nvSpPr>
        <cdr:cNvPr id="21" name="Textfeld 1"/>
        <cdr:cNvSpPr txBox="1"/>
      </cdr:nvSpPr>
      <cdr:spPr>
        <a:xfrm xmlns:a="http://schemas.openxmlformats.org/drawingml/2006/main">
          <a:off x="5760640" y="72008"/>
          <a:ext cx="1361375" cy="3373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1400" b="1" dirty="0">
              <a:effectLst/>
              <a:latin typeface="+mn-lt"/>
              <a:ea typeface="+mn-ea"/>
              <a:cs typeface="+mn-cs"/>
            </a:rPr>
            <a:t>Σ</a:t>
          </a:r>
          <a:r>
            <a:rPr lang="de-DE" sz="1400" b="1" dirty="0">
              <a:effectLst/>
              <a:latin typeface="+mn-lt"/>
              <a:ea typeface="+mn-ea"/>
              <a:cs typeface="+mn-cs"/>
            </a:rPr>
            <a:t> 1448 Mio. </a:t>
          </a:r>
          <a:r>
            <a:rPr lang="de-DE" sz="1400" b="1" dirty="0" smtClean="0">
              <a:effectLst/>
              <a:latin typeface="+mn-lt"/>
              <a:ea typeface="+mn-ea"/>
              <a:cs typeface="+mn-cs"/>
            </a:rPr>
            <a:t>€   </a:t>
          </a:r>
        </a:p>
        <a:p xmlns:a="http://schemas.openxmlformats.org/drawingml/2006/main">
          <a:r>
            <a:rPr lang="de-DE" sz="1400" b="1" dirty="0" smtClean="0"/>
            <a:t>   </a:t>
          </a:r>
          <a:r>
            <a:rPr lang="de-DE" sz="1400" b="1" dirty="0" smtClean="0">
              <a:effectLst/>
              <a:latin typeface="+mn-lt"/>
              <a:ea typeface="+mn-ea"/>
              <a:cs typeface="+mn-cs"/>
            </a:rPr>
            <a:t>(vorläufig)*</a:t>
          </a:r>
          <a:endParaRPr lang="de-DE" sz="1400" b="1" dirty="0">
            <a:effectLst/>
            <a:latin typeface="+mn-lt"/>
            <a:ea typeface="+mn-ea"/>
            <a:cs typeface="+mn-cs"/>
          </a:endParaRPr>
        </a:p>
        <a:p xmlns:a="http://schemas.openxmlformats.org/drawingml/2006/main">
          <a:endParaRPr lang="de-DE"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de-DE" dirty="0" smtClean="0">
                <a:latin typeface="Arial" pitchFamily="34" charset="0"/>
                <a:cs typeface="Arial" pitchFamily="34" charset="0"/>
              </a:rPr>
              <a:t>Bundesnetzagentur</a:t>
            </a:r>
            <a:endParaRPr lang="de-DE" dirty="0">
              <a:latin typeface="Arial" pitchFamily="34" charset="0"/>
              <a:cs typeface="Arial" pitchFamily="34" charset="0"/>
            </a:endParaRPr>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22201AB-F2C6-4B92-A077-65F7F7C3C780}" type="datetimeFigureOut">
              <a:rPr lang="de-DE" smtClean="0">
                <a:latin typeface="Arial" pitchFamily="34" charset="0"/>
                <a:cs typeface="Arial" pitchFamily="34" charset="0"/>
              </a:rPr>
              <a:t>22.03.2019</a:t>
            </a:fld>
            <a:endParaRPr lang="de-DE" dirty="0">
              <a:latin typeface="Arial" pitchFamily="34" charset="0"/>
              <a:cs typeface="Arial" pitchFamily="34" charset="0"/>
            </a:endParaRPr>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latin typeface="Arial" pitchFamily="34" charset="0"/>
              <a:cs typeface="Arial" pitchFamily="34" charset="0"/>
            </a:endParaRPr>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62E377C-CAEF-49E3-9A23-02E345C95006}" type="slidenum">
              <a:rPr lang="de-DE" smtClean="0">
                <a:latin typeface="Arial" pitchFamily="34" charset="0"/>
                <a:cs typeface="Arial" pitchFamily="34" charset="0"/>
              </a:rPr>
              <a:t>‹Nr.›</a:t>
            </a:fld>
            <a:endParaRPr lang="de-DE">
              <a:latin typeface="Arial" pitchFamily="34" charset="0"/>
              <a:cs typeface="Arial" pitchFamily="34" charset="0"/>
            </a:endParaRPr>
          </a:p>
        </p:txBody>
      </p:sp>
    </p:spTree>
    <p:extLst>
      <p:ext uri="{BB962C8B-B14F-4D97-AF65-F5344CB8AC3E}">
        <p14:creationId xmlns:p14="http://schemas.microsoft.com/office/powerpoint/2010/main" val="80061141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93517" y="116705"/>
            <a:ext cx="2496421" cy="379627"/>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de-DE" dirty="0" smtClean="0"/>
              <a:t>Bundesnetzagentur</a:t>
            </a:r>
            <a:endParaRPr lang="de-DE" dirty="0"/>
          </a:p>
        </p:txBody>
      </p:sp>
      <p:sp>
        <p:nvSpPr>
          <p:cNvPr id="3" name="Datumsplatzhalter 2"/>
          <p:cNvSpPr>
            <a:spLocks noGrp="1"/>
          </p:cNvSpPr>
          <p:nvPr>
            <p:ph type="dt" idx="1"/>
          </p:nvPr>
        </p:nvSpPr>
        <p:spPr>
          <a:xfrm>
            <a:off x="3777607" y="116705"/>
            <a:ext cx="2708038" cy="379627"/>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A79A8493-B100-4BD1-A9B9-9204B894ADDD}" type="datetimeFigureOut">
              <a:rPr lang="de-DE" smtClean="0"/>
              <a:pPr/>
              <a:t>22.03.2019</a:t>
            </a:fld>
            <a:endParaRPr lang="de-DE" dirty="0"/>
          </a:p>
        </p:txBody>
      </p:sp>
      <p:sp>
        <p:nvSpPr>
          <p:cNvPr id="4" name="Folienbildplatzhalter 3"/>
          <p:cNvSpPr>
            <a:spLocks noGrp="1" noRot="1" noChangeAspect="1"/>
          </p:cNvSpPr>
          <p:nvPr>
            <p:ph type="sldImg" idx="2"/>
          </p:nvPr>
        </p:nvSpPr>
        <p:spPr>
          <a:xfrm>
            <a:off x="215900" y="663575"/>
            <a:ext cx="3436938" cy="25796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93517" y="3399895"/>
            <a:ext cx="6092127" cy="5782245"/>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393517" y="9428584"/>
            <a:ext cx="2496421" cy="381349"/>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4"/>
            <a:ext cx="2708038" cy="381349"/>
          </a:xfrm>
          <a:prstGeom prst="rect">
            <a:avLst/>
          </a:prstGeom>
        </p:spPr>
        <p:txBody>
          <a:bodyPr vert="horz" lIns="91440" tIns="45720" rIns="91440" bIns="45720" rtlCol="0" anchor="b"/>
          <a:lstStyle>
            <a:lvl1pPr algn="r">
              <a:defRPr sz="1200"/>
            </a:lvl1pPr>
          </a:lstStyle>
          <a:p>
            <a:fld id="{E19C087C-72C9-4887-83D3-73CB05004F65}" type="slidenum">
              <a:rPr lang="de-DE" smtClean="0"/>
              <a:t>‹Nr.›</a:t>
            </a:fld>
            <a:endParaRPr lang="de-DE"/>
          </a:p>
        </p:txBody>
      </p:sp>
    </p:spTree>
    <p:extLst>
      <p:ext uri="{BB962C8B-B14F-4D97-AF65-F5344CB8AC3E}">
        <p14:creationId xmlns:p14="http://schemas.microsoft.com/office/powerpoint/2010/main" val="4367515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5350" cy="2578100"/>
          </a:xfrm>
        </p:spPr>
      </p:sp>
      <p:sp>
        <p:nvSpPr>
          <p:cNvPr id="3" name="Notizenplatzhalter 2"/>
          <p:cNvSpPr>
            <a:spLocks noGrp="1"/>
          </p:cNvSpPr>
          <p:nvPr>
            <p:ph type="body" idx="1"/>
          </p:nvPr>
        </p:nvSpPr>
        <p:spPr/>
        <p:txBody>
          <a:bodyPr/>
          <a:lstStyle/>
          <a:p>
            <a:pPr marL="0" indent="0">
              <a:buFontTx/>
              <a:buNone/>
            </a:pPr>
            <a:endParaRPr lang="de-DE" baseline="0" noProof="0" dirty="0" smtClean="0"/>
          </a:p>
        </p:txBody>
      </p:sp>
      <p:sp>
        <p:nvSpPr>
          <p:cNvPr id="4" name="Foliennummernplatzhalter 3"/>
          <p:cNvSpPr>
            <a:spLocks noGrp="1"/>
          </p:cNvSpPr>
          <p:nvPr>
            <p:ph type="sldNum" sz="quarter" idx="10"/>
          </p:nvPr>
        </p:nvSpPr>
        <p:spPr/>
        <p:txBody>
          <a:bodyPr/>
          <a:lstStyle/>
          <a:p>
            <a:fld id="{E19C087C-72C9-4887-83D3-73CB05004F65}" type="slidenum">
              <a:rPr lang="de-DE" smtClean="0"/>
              <a:t>1</a:t>
            </a:fld>
            <a:endParaRPr lang="de-DE" dirty="0"/>
          </a:p>
        </p:txBody>
      </p:sp>
      <p:sp>
        <p:nvSpPr>
          <p:cNvPr id="5" name="Datumsplatzhalter 4"/>
          <p:cNvSpPr>
            <a:spLocks noGrp="1"/>
          </p:cNvSpPr>
          <p:nvPr>
            <p:ph type="dt" idx="11"/>
          </p:nvPr>
        </p:nvSpPr>
        <p:spPr/>
        <p:txBody>
          <a:bodyPr/>
          <a:lstStyle/>
          <a:p>
            <a:fld id="{17D468BB-C6A1-4D1A-BFBA-18C56FB2C121}"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Kopfzeilenplatzhalter 6"/>
          <p:cNvSpPr>
            <a:spLocks noGrp="1"/>
          </p:cNvSpPr>
          <p:nvPr>
            <p:ph type="hdr" sz="quarter" idx="13"/>
          </p:nvPr>
        </p:nvSpPr>
        <p:spPr/>
        <p:txBody>
          <a:bodyPr/>
          <a:lstStyle/>
          <a:p>
            <a:r>
              <a:rPr lang="de-DE" dirty="0" smtClean="0"/>
              <a:t>Bundesnetzagentur</a:t>
            </a:r>
            <a:endParaRPr lang="de-DE" dirty="0"/>
          </a:p>
        </p:txBody>
      </p:sp>
    </p:spTree>
    <p:extLst>
      <p:ext uri="{BB962C8B-B14F-4D97-AF65-F5344CB8AC3E}">
        <p14:creationId xmlns:p14="http://schemas.microsoft.com/office/powerpoint/2010/main" val="3125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r>
              <a:rPr lang="en-US" altLang="de-DE" sz="1200">
                <a:solidFill>
                  <a:srgbClr val="000000"/>
                </a:solidFill>
                <a:latin typeface="Arial" charset="0"/>
              </a:rPr>
              <a:t>Bundesnetzagentur</a:t>
            </a:r>
          </a:p>
        </p:txBody>
      </p:sp>
      <p:sp>
        <p:nvSpPr>
          <p:cNvPr id="112643" name="Rectangle 3"/>
          <p:cNvSpPr>
            <a:spLocks noGrp="1" noChangeArrowheads="1"/>
          </p:cNvSpPr>
          <p:nvPr>
            <p:ph type="dt" sz="quarter" idx="1"/>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D290DA93-94AD-4DD3-8EC8-48FC8A3B87C3}" type="datetime1">
              <a:rPr lang="de-DE" altLang="de-DE" sz="1200">
                <a:solidFill>
                  <a:srgbClr val="000000"/>
                </a:solidFill>
                <a:latin typeface="Arial" charset="0"/>
              </a:rPr>
              <a:pPr>
                <a:defRPr/>
              </a:pPr>
              <a:t>22.03.2019</a:t>
            </a:fld>
            <a:endParaRPr lang="en-US" altLang="de-DE" sz="1200">
              <a:solidFill>
                <a:srgbClr val="000000"/>
              </a:solidFill>
              <a:latin typeface="Arial" charset="0"/>
            </a:endParaRPr>
          </a:p>
        </p:txBody>
      </p:sp>
      <p:sp>
        <p:nvSpPr>
          <p:cNvPr id="112644" name="Rectangle 7"/>
          <p:cNvSpPr>
            <a:spLocks noGrp="1" noChangeArrowheads="1"/>
          </p:cNvSpPr>
          <p:nvPr>
            <p:ph type="sldNum" sz="quarter" idx="5"/>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AE07C77A-6B9E-4C3A-A409-74B7FF59D854}" type="slidenum">
              <a:rPr lang="de-DE" altLang="de-DE" sz="1200">
                <a:solidFill>
                  <a:srgbClr val="000000"/>
                </a:solidFill>
                <a:latin typeface="Arial" charset="0"/>
              </a:rPr>
              <a:pPr>
                <a:defRPr/>
              </a:pPr>
              <a:t>23</a:t>
            </a:fld>
            <a:endParaRPr lang="de-DE" altLang="de-DE" sz="1200">
              <a:solidFill>
                <a:srgbClr val="000000"/>
              </a:solidFill>
              <a:latin typeface="Arial" charset="0"/>
            </a:endParaRPr>
          </a:p>
        </p:txBody>
      </p:sp>
      <p:sp>
        <p:nvSpPr>
          <p:cNvPr id="112645" name="Rectangle 2"/>
          <p:cNvSpPr>
            <a:spLocks noGrp="1" noRot="1" noChangeAspect="1" noChangeArrowheads="1" noTextEdit="1"/>
          </p:cNvSpPr>
          <p:nvPr>
            <p:ph type="sldImg"/>
          </p:nvPr>
        </p:nvSpPr>
        <p:spPr>
          <a:xfrm>
            <a:off x="215900" y="663575"/>
            <a:ext cx="3436938" cy="2579688"/>
          </a:xfrm>
          <a:ln/>
        </p:spPr>
      </p:sp>
      <p:sp>
        <p:nvSpPr>
          <p:cNvPr id="112646" name="Rectangle 3"/>
          <p:cNvSpPr>
            <a:spLocks noGrp="1" noChangeArrowheads="1"/>
          </p:cNvSpPr>
          <p:nvPr>
            <p:ph type="body" idx="1"/>
          </p:nvPr>
        </p:nvSpPr>
        <p:spPr>
          <a:noFill/>
        </p:spPr>
        <p:txBody>
          <a:bodyPr/>
          <a:lstStyle/>
          <a:p>
            <a:r>
              <a:rPr lang="de-DE" altLang="de-DE" baseline="0" dirty="0" smtClean="0"/>
              <a:t>Die </a:t>
            </a:r>
            <a:r>
              <a:rPr lang="de-DE" altLang="de-DE" b="1" baseline="0" dirty="0" smtClean="0"/>
              <a:t>automatisierte Betriebsführung </a:t>
            </a:r>
            <a:r>
              <a:rPr lang="de-DE" altLang="de-DE" baseline="0" dirty="0" smtClean="0"/>
              <a:t>sieht vor, temporäre Überlastungen von Betriebsmitteln zugunsten einer besseren Ausnutzung des bestehenden Netzes zu tolerieren. </a:t>
            </a:r>
          </a:p>
        </p:txBody>
      </p:sp>
    </p:spTree>
    <p:extLst>
      <p:ext uri="{BB962C8B-B14F-4D97-AF65-F5344CB8AC3E}">
        <p14:creationId xmlns:p14="http://schemas.microsoft.com/office/powerpoint/2010/main" val="177203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r>
              <a:rPr lang="en-US" altLang="de-DE" sz="1200">
                <a:solidFill>
                  <a:srgbClr val="000000"/>
                </a:solidFill>
                <a:latin typeface="Arial" charset="0"/>
              </a:rPr>
              <a:t>Bundesnetzagentur</a:t>
            </a:r>
          </a:p>
        </p:txBody>
      </p:sp>
      <p:sp>
        <p:nvSpPr>
          <p:cNvPr id="112643" name="Rectangle 3"/>
          <p:cNvSpPr>
            <a:spLocks noGrp="1" noChangeArrowheads="1"/>
          </p:cNvSpPr>
          <p:nvPr>
            <p:ph type="dt" sz="quarter" idx="1"/>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D290DA93-94AD-4DD3-8EC8-48FC8A3B87C3}" type="datetime1">
              <a:rPr lang="de-DE" altLang="de-DE" sz="1200">
                <a:solidFill>
                  <a:srgbClr val="000000"/>
                </a:solidFill>
                <a:latin typeface="Arial" charset="0"/>
              </a:rPr>
              <a:pPr>
                <a:defRPr/>
              </a:pPr>
              <a:t>22.03.2019</a:t>
            </a:fld>
            <a:endParaRPr lang="en-US" altLang="de-DE" sz="1200">
              <a:solidFill>
                <a:srgbClr val="000000"/>
              </a:solidFill>
              <a:latin typeface="Arial" charset="0"/>
            </a:endParaRPr>
          </a:p>
        </p:txBody>
      </p:sp>
      <p:sp>
        <p:nvSpPr>
          <p:cNvPr id="112644" name="Rectangle 7"/>
          <p:cNvSpPr>
            <a:spLocks noGrp="1" noChangeArrowheads="1"/>
          </p:cNvSpPr>
          <p:nvPr>
            <p:ph type="sldNum" sz="quarter" idx="5"/>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AE07C77A-6B9E-4C3A-A409-74B7FF59D854}" type="slidenum">
              <a:rPr lang="de-DE" altLang="de-DE" sz="1200">
                <a:solidFill>
                  <a:srgbClr val="000000"/>
                </a:solidFill>
                <a:latin typeface="Arial" charset="0"/>
              </a:rPr>
              <a:pPr>
                <a:defRPr/>
              </a:pPr>
              <a:t>24</a:t>
            </a:fld>
            <a:endParaRPr lang="de-DE" altLang="de-DE" sz="1200">
              <a:solidFill>
                <a:srgbClr val="000000"/>
              </a:solidFill>
              <a:latin typeface="Arial" charset="0"/>
            </a:endParaRPr>
          </a:p>
        </p:txBody>
      </p:sp>
      <p:sp>
        <p:nvSpPr>
          <p:cNvPr id="112645" name="Rectangle 2"/>
          <p:cNvSpPr>
            <a:spLocks noGrp="1" noRot="1" noChangeAspect="1" noChangeArrowheads="1" noTextEdit="1"/>
          </p:cNvSpPr>
          <p:nvPr>
            <p:ph type="sldImg"/>
          </p:nvPr>
        </p:nvSpPr>
        <p:spPr>
          <a:xfrm>
            <a:off x="215900" y="663575"/>
            <a:ext cx="3436938" cy="2579688"/>
          </a:xfrm>
          <a:ln/>
        </p:spPr>
      </p:sp>
      <p:sp>
        <p:nvSpPr>
          <p:cNvPr id="112646" name="Rectangle 3"/>
          <p:cNvSpPr>
            <a:spLocks noGrp="1" noChangeArrowheads="1"/>
          </p:cNvSpPr>
          <p:nvPr>
            <p:ph type="body" idx="1"/>
          </p:nvPr>
        </p:nvSpPr>
        <p:spPr>
          <a:noFill/>
        </p:spPr>
        <p:txBody>
          <a:bodyPr/>
          <a:lstStyle/>
          <a:p>
            <a:r>
              <a:rPr lang="de-DE" altLang="de-DE" dirty="0" smtClean="0"/>
              <a:t>5</a:t>
            </a:r>
            <a:endParaRPr lang="de-DE" altLang="de-DE" dirty="0"/>
          </a:p>
        </p:txBody>
      </p:sp>
    </p:spTree>
    <p:extLst>
      <p:ext uri="{BB962C8B-B14F-4D97-AF65-F5344CB8AC3E}">
        <p14:creationId xmlns:p14="http://schemas.microsoft.com/office/powerpoint/2010/main" val="177203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6563" y="619125"/>
            <a:ext cx="5248275" cy="3937000"/>
          </a:xfrm>
        </p:spPr>
      </p:sp>
      <p:sp>
        <p:nvSpPr>
          <p:cNvPr id="3" name="Notizenplatzhalter 2"/>
          <p:cNvSpPr>
            <a:spLocks noGrp="1"/>
          </p:cNvSpPr>
          <p:nvPr>
            <p:ph type="body" idx="1"/>
          </p:nvPr>
        </p:nvSpPr>
        <p:spPr>
          <a:xfrm>
            <a:off x="393700" y="4890917"/>
            <a:ext cx="6091238" cy="428959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Unter </a:t>
            </a:r>
            <a:r>
              <a:rPr lang="de-DE" b="1" dirty="0" err="1" smtClean="0"/>
              <a:t>Redispatch</a:t>
            </a:r>
            <a:r>
              <a:rPr lang="de-DE" b="1" dirty="0" smtClean="0"/>
              <a:t> </a:t>
            </a:r>
            <a:r>
              <a:rPr lang="de-DE" dirty="0" smtClean="0"/>
              <a:t>sind Eingriffe in die Erzeugungsleistung von Kraftwerken zu verstehen, um Leitungsabschnitte vor einer Überlastung zu schützen. Droht an einer bestimmten Stelle im Netz ein Engpass, so werden Kraftwerke diesseits des Engpasses angewiesen, ihre Einspeisung zu drosseln, während Anlagen jenseits des Engpasses ihre Einspeiseleistung erhöhen müssen. Auf diese Weise wird ein Lastfluss erzeugt, der dem Engpass entgegenwirkt.</a:t>
            </a:r>
          </a:p>
          <a:p>
            <a:endParaRPr lang="de-DE" dirty="0"/>
          </a:p>
        </p:txBody>
      </p:sp>
      <p:sp>
        <p:nvSpPr>
          <p:cNvPr id="4" name="Rectangle 7"/>
          <p:cNvSpPr txBox="1">
            <a:spLocks noGrp="1" noChangeArrowheads="1"/>
          </p:cNvSpPr>
          <p:nvPr/>
        </p:nvSpPr>
        <p:spPr bwMode="auto">
          <a:xfrm>
            <a:off x="5286378" y="9553579"/>
            <a:ext cx="1076325" cy="225425"/>
          </a:xfrm>
          <a:prstGeom prst="rect">
            <a:avLst/>
          </a:prstGeom>
          <a:noFill/>
          <a:ln w="9525">
            <a:noFill/>
            <a:miter lim="800000"/>
            <a:headEnd/>
            <a:tailEnd/>
          </a:ln>
        </p:spPr>
        <p:txBody>
          <a:bodyPr lIns="95562" tIns="47781" rIns="0" bIns="47781" anchor="b"/>
          <a:lstStyle/>
          <a:p>
            <a:pPr algn="r" defTabSz="955675" eaLnBrk="1" hangingPunct="1">
              <a:spcBef>
                <a:spcPct val="0"/>
              </a:spcBef>
            </a:pPr>
            <a:fld id="{4B8DB52E-B447-471C-9181-E8CC1646050A}" type="slidenum">
              <a:rPr lang="de-DE" altLang="de-DE" sz="1300">
                <a:solidFill>
                  <a:srgbClr val="000000"/>
                </a:solidFill>
                <a:latin typeface="Arial" charset="0"/>
                <a:cs typeface="Arial" charset="0"/>
              </a:rPr>
              <a:pPr algn="r" defTabSz="955675" eaLnBrk="1" hangingPunct="1">
                <a:spcBef>
                  <a:spcPct val="0"/>
                </a:spcBef>
              </a:pPr>
              <a:t>28</a:t>
            </a:fld>
            <a:endParaRPr lang="de-DE" altLang="de-DE" sz="1300" dirty="0">
              <a:solidFill>
                <a:srgbClr val="000000"/>
              </a:solidFill>
              <a:latin typeface="Arial" charset="0"/>
              <a:cs typeface="Arial" charset="0"/>
            </a:endParaRPr>
          </a:p>
        </p:txBody>
      </p:sp>
    </p:spTree>
    <p:extLst>
      <p:ext uri="{BB962C8B-B14F-4D97-AF65-F5344CB8AC3E}">
        <p14:creationId xmlns:p14="http://schemas.microsoft.com/office/powerpoint/2010/main" val="144406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6938" cy="2579688"/>
          </a:xfrm>
        </p:spPr>
      </p:sp>
      <p:sp>
        <p:nvSpPr>
          <p:cNvPr id="3" name="Notizenplatzhalter 2"/>
          <p:cNvSpPr>
            <a:spLocks noGrp="1"/>
          </p:cNvSpPr>
          <p:nvPr>
            <p:ph type="body" idx="1"/>
          </p:nvPr>
        </p:nvSpPr>
        <p:spPr/>
        <p:txBody>
          <a:bodyPr/>
          <a:lstStyle/>
          <a:p>
            <a:pPr marL="361950" indent="-361950">
              <a:spcBef>
                <a:spcPct val="30000"/>
              </a:spcBef>
              <a:buClr>
                <a:srgbClr val="417DBE"/>
              </a:buClr>
              <a:buSzPct val="80000"/>
              <a:buFont typeface="Wingdings" pitchFamily="2" charset="2"/>
              <a:buChar char="n"/>
            </a:pPr>
            <a:r>
              <a:rPr lang="de-DE" sz="1200" dirty="0" smtClean="0"/>
              <a:t>2018/2019 ausschließlich nationale Reserve</a:t>
            </a:r>
          </a:p>
          <a:p>
            <a:pPr marL="361950" indent="-361950">
              <a:spcBef>
                <a:spcPct val="30000"/>
              </a:spcBef>
              <a:buClr>
                <a:srgbClr val="417DBE"/>
              </a:buClr>
              <a:buSzPct val="80000"/>
              <a:buFont typeface="Wingdings" pitchFamily="2" charset="2"/>
              <a:buChar char="n"/>
            </a:pPr>
            <a:r>
              <a:rPr lang="de-DE" sz="1200" dirty="0" err="1" smtClean="0"/>
              <a:t>Redispatch</a:t>
            </a:r>
            <a:r>
              <a:rPr lang="de-DE" sz="1200" dirty="0" smtClean="0"/>
              <a:t> (Reservebedarf steigt wieder an)</a:t>
            </a:r>
          </a:p>
          <a:p>
            <a:endParaRPr lang="de-DE" dirty="0"/>
          </a:p>
        </p:txBody>
      </p:sp>
      <p:sp>
        <p:nvSpPr>
          <p:cNvPr id="4" name="Kopfzeilenplatzhalter 3"/>
          <p:cNvSpPr>
            <a:spLocks noGrp="1"/>
          </p:cNvSpPr>
          <p:nvPr>
            <p:ph type="hdr" sz="quarter" idx="10"/>
          </p:nvPr>
        </p:nvSpPr>
        <p:spPr/>
        <p:txBody>
          <a:bodyPr/>
          <a:lstStyle/>
          <a:p>
            <a:r>
              <a:rPr lang="de-DE" smtClean="0"/>
              <a:t>Bundesnetzagentur</a:t>
            </a:r>
            <a:endParaRPr lang="de-DE" dirty="0"/>
          </a:p>
        </p:txBody>
      </p:sp>
      <p:sp>
        <p:nvSpPr>
          <p:cNvPr id="5" name="Datumsplatzhalter 4"/>
          <p:cNvSpPr>
            <a:spLocks noGrp="1"/>
          </p:cNvSpPr>
          <p:nvPr>
            <p:ph type="dt" idx="11"/>
          </p:nvPr>
        </p:nvSpPr>
        <p:spPr/>
        <p:txBody>
          <a:bodyPr/>
          <a:lstStyle/>
          <a:p>
            <a:fld id="{BF8A7EFF-F0E8-4461-8223-DA2C71F95C39}"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30</a:t>
            </a:fld>
            <a:endParaRPr lang="de-DE"/>
          </a:p>
        </p:txBody>
      </p:sp>
    </p:spTree>
    <p:extLst>
      <p:ext uri="{BB962C8B-B14F-4D97-AF65-F5344CB8AC3E}">
        <p14:creationId xmlns:p14="http://schemas.microsoft.com/office/powerpoint/2010/main" val="254194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6563" y="619125"/>
            <a:ext cx="5248275" cy="3937000"/>
          </a:xfrm>
        </p:spPr>
      </p:sp>
      <p:sp>
        <p:nvSpPr>
          <p:cNvPr id="3" name="Notizenplatzhalter 2"/>
          <p:cNvSpPr>
            <a:spLocks noGrp="1"/>
          </p:cNvSpPr>
          <p:nvPr>
            <p:ph type="body" idx="1"/>
          </p:nvPr>
        </p:nvSpPr>
        <p:spPr>
          <a:xfrm>
            <a:off x="393700" y="4890917"/>
            <a:ext cx="6091238" cy="4289598"/>
          </a:xfrm>
        </p:spPr>
        <p:txBody>
          <a:bodyPr/>
          <a:lstStyle/>
          <a:p>
            <a:endParaRPr lang="de-DE" dirty="0"/>
          </a:p>
        </p:txBody>
      </p:sp>
      <p:sp>
        <p:nvSpPr>
          <p:cNvPr id="4" name="Rectangle 7"/>
          <p:cNvSpPr txBox="1">
            <a:spLocks noGrp="1" noChangeArrowheads="1"/>
          </p:cNvSpPr>
          <p:nvPr/>
        </p:nvSpPr>
        <p:spPr bwMode="auto">
          <a:xfrm>
            <a:off x="5286378" y="9553579"/>
            <a:ext cx="1076325" cy="225425"/>
          </a:xfrm>
          <a:prstGeom prst="rect">
            <a:avLst/>
          </a:prstGeom>
          <a:noFill/>
          <a:ln w="9525">
            <a:noFill/>
            <a:miter lim="800000"/>
            <a:headEnd/>
            <a:tailEnd/>
          </a:ln>
        </p:spPr>
        <p:txBody>
          <a:bodyPr lIns="95562" tIns="47781" rIns="0" bIns="47781" anchor="b"/>
          <a:lstStyle/>
          <a:p>
            <a:pPr algn="r" defTabSz="955675" eaLnBrk="1" hangingPunct="1">
              <a:spcBef>
                <a:spcPct val="0"/>
              </a:spcBef>
            </a:pPr>
            <a:fld id="{4B8DB52E-B447-471C-9181-E8CC1646050A}" type="slidenum">
              <a:rPr lang="de-DE" altLang="de-DE" sz="1300">
                <a:solidFill>
                  <a:srgbClr val="000000"/>
                </a:solidFill>
                <a:latin typeface="Arial" charset="0"/>
                <a:cs typeface="Arial" charset="0"/>
              </a:rPr>
              <a:pPr algn="r" defTabSz="955675" eaLnBrk="1" hangingPunct="1">
                <a:spcBef>
                  <a:spcPct val="0"/>
                </a:spcBef>
              </a:pPr>
              <a:t>31</a:t>
            </a:fld>
            <a:endParaRPr lang="de-DE" altLang="de-DE" sz="1300" dirty="0">
              <a:solidFill>
                <a:srgbClr val="000000"/>
              </a:solidFill>
              <a:latin typeface="Arial" charset="0"/>
              <a:cs typeface="Arial" charset="0"/>
            </a:endParaRPr>
          </a:p>
        </p:txBody>
      </p:sp>
    </p:spTree>
    <p:extLst>
      <p:ext uri="{BB962C8B-B14F-4D97-AF65-F5344CB8AC3E}">
        <p14:creationId xmlns:p14="http://schemas.microsoft.com/office/powerpoint/2010/main" val="144406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6938" cy="2579688"/>
          </a:xfrm>
        </p:spPr>
      </p:sp>
      <p:sp>
        <p:nvSpPr>
          <p:cNvPr id="3" name="Notizenplatzhalter 2"/>
          <p:cNvSpPr>
            <a:spLocks noGrp="1"/>
          </p:cNvSpPr>
          <p:nvPr>
            <p:ph type="body" idx="1"/>
          </p:nvPr>
        </p:nvSpPr>
        <p:spPr/>
        <p:txBody>
          <a:bodyPr/>
          <a:lstStyle/>
          <a:p>
            <a:pPr marL="361950" indent="-361950">
              <a:spcBef>
                <a:spcPct val="30000"/>
              </a:spcBef>
              <a:buClr>
                <a:srgbClr val="417DBE"/>
              </a:buClr>
              <a:buSzPct val="80000"/>
              <a:buFont typeface="Wingdings" pitchFamily="2" charset="2"/>
              <a:buChar char="n"/>
            </a:pPr>
            <a:r>
              <a:rPr lang="de-DE" sz="1200" dirty="0" smtClean="0"/>
              <a:t>2018/2019 ausschließlich nationale Reserve</a:t>
            </a:r>
          </a:p>
          <a:p>
            <a:pPr marL="361950" indent="-361950">
              <a:spcBef>
                <a:spcPct val="30000"/>
              </a:spcBef>
              <a:buClr>
                <a:srgbClr val="417DBE"/>
              </a:buClr>
              <a:buSzPct val="80000"/>
              <a:buFont typeface="Wingdings" pitchFamily="2" charset="2"/>
              <a:buChar char="n"/>
            </a:pPr>
            <a:r>
              <a:rPr lang="de-DE" sz="1200" dirty="0" err="1" smtClean="0"/>
              <a:t>Redispatch</a:t>
            </a:r>
            <a:r>
              <a:rPr lang="de-DE" sz="1200" dirty="0" smtClean="0"/>
              <a:t> (Reservebedarf steigt wieder an)</a:t>
            </a:r>
          </a:p>
          <a:p>
            <a:endParaRPr lang="de-DE" dirty="0"/>
          </a:p>
        </p:txBody>
      </p:sp>
      <p:sp>
        <p:nvSpPr>
          <p:cNvPr id="4" name="Kopfzeilenplatzhalter 3"/>
          <p:cNvSpPr>
            <a:spLocks noGrp="1"/>
          </p:cNvSpPr>
          <p:nvPr>
            <p:ph type="hdr" sz="quarter" idx="10"/>
          </p:nvPr>
        </p:nvSpPr>
        <p:spPr/>
        <p:txBody>
          <a:bodyPr/>
          <a:lstStyle/>
          <a:p>
            <a:r>
              <a:rPr lang="de-DE" smtClean="0"/>
              <a:t>Bundesnetzagentur</a:t>
            </a:r>
            <a:endParaRPr lang="de-DE" dirty="0"/>
          </a:p>
        </p:txBody>
      </p:sp>
      <p:sp>
        <p:nvSpPr>
          <p:cNvPr id="5" name="Datumsplatzhalter 4"/>
          <p:cNvSpPr>
            <a:spLocks noGrp="1"/>
          </p:cNvSpPr>
          <p:nvPr>
            <p:ph type="dt" idx="11"/>
          </p:nvPr>
        </p:nvSpPr>
        <p:spPr/>
        <p:txBody>
          <a:bodyPr/>
          <a:lstStyle/>
          <a:p>
            <a:fld id="{BF8A7EFF-F0E8-4461-8223-DA2C71F95C39}"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32</a:t>
            </a:fld>
            <a:endParaRPr lang="de-DE"/>
          </a:p>
        </p:txBody>
      </p:sp>
    </p:spTree>
    <p:extLst>
      <p:ext uri="{BB962C8B-B14F-4D97-AF65-F5344CB8AC3E}">
        <p14:creationId xmlns:p14="http://schemas.microsoft.com/office/powerpoint/2010/main" val="254194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p:spPr>
        <p:txBody>
          <a:bodyPr/>
          <a:lstStyle>
            <a:lvl1pPr defTabSz="999152">
              <a:defRPr sz="2100">
                <a:solidFill>
                  <a:schemeClr val="tx1"/>
                </a:solidFill>
                <a:latin typeface="Verdana" pitchFamily="34" charset="0"/>
              </a:defRPr>
            </a:lvl1pPr>
            <a:lvl2pPr marL="776749" indent="-298750" defTabSz="999152">
              <a:defRPr sz="2100">
                <a:solidFill>
                  <a:schemeClr val="tx1"/>
                </a:solidFill>
                <a:latin typeface="Verdana" pitchFamily="34" charset="0"/>
              </a:defRPr>
            </a:lvl2pPr>
            <a:lvl3pPr marL="1194998" indent="-238999" defTabSz="999152">
              <a:defRPr sz="2100">
                <a:solidFill>
                  <a:schemeClr val="tx1"/>
                </a:solidFill>
                <a:latin typeface="Verdana" pitchFamily="34" charset="0"/>
              </a:defRPr>
            </a:lvl3pPr>
            <a:lvl4pPr marL="1672998" indent="-238999" defTabSz="999152">
              <a:defRPr sz="2100">
                <a:solidFill>
                  <a:schemeClr val="tx1"/>
                </a:solidFill>
                <a:latin typeface="Verdana" pitchFamily="34" charset="0"/>
              </a:defRPr>
            </a:lvl4pPr>
            <a:lvl5pPr marL="2150997" indent="-238999" defTabSz="999152">
              <a:defRPr sz="2100">
                <a:solidFill>
                  <a:schemeClr val="tx1"/>
                </a:solidFill>
                <a:latin typeface="Verdana" pitchFamily="34" charset="0"/>
              </a:defRPr>
            </a:lvl5pPr>
            <a:lvl6pPr marL="2628996" indent="-238999" defTabSz="999152" eaLnBrk="0" fontAlgn="base" hangingPunct="0">
              <a:spcBef>
                <a:spcPct val="50000"/>
              </a:spcBef>
              <a:spcAft>
                <a:spcPct val="0"/>
              </a:spcAft>
              <a:defRPr sz="2100">
                <a:solidFill>
                  <a:schemeClr val="tx1"/>
                </a:solidFill>
                <a:latin typeface="Verdana" pitchFamily="34" charset="0"/>
              </a:defRPr>
            </a:lvl6pPr>
            <a:lvl7pPr marL="3106996" indent="-238999" defTabSz="999152" eaLnBrk="0" fontAlgn="base" hangingPunct="0">
              <a:spcBef>
                <a:spcPct val="50000"/>
              </a:spcBef>
              <a:spcAft>
                <a:spcPct val="0"/>
              </a:spcAft>
              <a:defRPr sz="2100">
                <a:solidFill>
                  <a:schemeClr val="tx1"/>
                </a:solidFill>
                <a:latin typeface="Verdana" pitchFamily="34" charset="0"/>
              </a:defRPr>
            </a:lvl7pPr>
            <a:lvl8pPr marL="3584995" indent="-238999" defTabSz="999152" eaLnBrk="0" fontAlgn="base" hangingPunct="0">
              <a:spcBef>
                <a:spcPct val="50000"/>
              </a:spcBef>
              <a:spcAft>
                <a:spcPct val="0"/>
              </a:spcAft>
              <a:defRPr sz="2100">
                <a:solidFill>
                  <a:schemeClr val="tx1"/>
                </a:solidFill>
                <a:latin typeface="Verdana" pitchFamily="34" charset="0"/>
              </a:defRPr>
            </a:lvl8pPr>
            <a:lvl9pPr marL="4062994" indent="-238999" defTabSz="999152" eaLnBrk="0" fontAlgn="base" hangingPunct="0">
              <a:spcBef>
                <a:spcPct val="50000"/>
              </a:spcBef>
              <a:spcAft>
                <a:spcPct val="0"/>
              </a:spcAft>
              <a:defRPr sz="2100">
                <a:solidFill>
                  <a:schemeClr val="tx1"/>
                </a:solidFill>
                <a:latin typeface="Verdana" pitchFamily="34" charset="0"/>
              </a:defRPr>
            </a:lvl9pPr>
          </a:lstStyle>
          <a:p>
            <a:r>
              <a:rPr lang="en-US" altLang="de-DE" sz="1400">
                <a:solidFill>
                  <a:srgbClr val="000000"/>
                </a:solidFill>
                <a:latin typeface="Arial" charset="0"/>
              </a:rPr>
              <a:t>Bundesnetzagentur</a:t>
            </a:r>
          </a:p>
        </p:txBody>
      </p:sp>
      <p:sp>
        <p:nvSpPr>
          <p:cNvPr id="150531" name="Rectangle 3"/>
          <p:cNvSpPr>
            <a:spLocks noGrp="1" noChangeArrowheads="1"/>
          </p:cNvSpPr>
          <p:nvPr>
            <p:ph type="dt" sz="quarter" idx="1"/>
          </p:nvPr>
        </p:nvSpPr>
        <p:spPr>
          <a:noFill/>
        </p:spPr>
        <p:txBody>
          <a:bodyPr/>
          <a:lstStyle>
            <a:lvl1pPr defTabSz="999152">
              <a:defRPr sz="2100">
                <a:solidFill>
                  <a:schemeClr val="tx1"/>
                </a:solidFill>
                <a:latin typeface="Verdana" pitchFamily="34" charset="0"/>
              </a:defRPr>
            </a:lvl1pPr>
            <a:lvl2pPr marL="776749" indent="-298750" defTabSz="999152">
              <a:defRPr sz="2100">
                <a:solidFill>
                  <a:schemeClr val="tx1"/>
                </a:solidFill>
                <a:latin typeface="Verdana" pitchFamily="34" charset="0"/>
              </a:defRPr>
            </a:lvl2pPr>
            <a:lvl3pPr marL="1194998" indent="-238999" defTabSz="999152">
              <a:defRPr sz="2100">
                <a:solidFill>
                  <a:schemeClr val="tx1"/>
                </a:solidFill>
                <a:latin typeface="Verdana" pitchFamily="34" charset="0"/>
              </a:defRPr>
            </a:lvl3pPr>
            <a:lvl4pPr marL="1672998" indent="-238999" defTabSz="999152">
              <a:defRPr sz="2100">
                <a:solidFill>
                  <a:schemeClr val="tx1"/>
                </a:solidFill>
                <a:latin typeface="Verdana" pitchFamily="34" charset="0"/>
              </a:defRPr>
            </a:lvl4pPr>
            <a:lvl5pPr marL="2150997" indent="-238999" defTabSz="999152">
              <a:defRPr sz="2100">
                <a:solidFill>
                  <a:schemeClr val="tx1"/>
                </a:solidFill>
                <a:latin typeface="Verdana" pitchFamily="34" charset="0"/>
              </a:defRPr>
            </a:lvl5pPr>
            <a:lvl6pPr marL="2628996" indent="-238999" defTabSz="999152" eaLnBrk="0" fontAlgn="base" hangingPunct="0">
              <a:spcBef>
                <a:spcPct val="50000"/>
              </a:spcBef>
              <a:spcAft>
                <a:spcPct val="0"/>
              </a:spcAft>
              <a:defRPr sz="2100">
                <a:solidFill>
                  <a:schemeClr val="tx1"/>
                </a:solidFill>
                <a:latin typeface="Verdana" pitchFamily="34" charset="0"/>
              </a:defRPr>
            </a:lvl6pPr>
            <a:lvl7pPr marL="3106996" indent="-238999" defTabSz="999152" eaLnBrk="0" fontAlgn="base" hangingPunct="0">
              <a:spcBef>
                <a:spcPct val="50000"/>
              </a:spcBef>
              <a:spcAft>
                <a:spcPct val="0"/>
              </a:spcAft>
              <a:defRPr sz="2100">
                <a:solidFill>
                  <a:schemeClr val="tx1"/>
                </a:solidFill>
                <a:latin typeface="Verdana" pitchFamily="34" charset="0"/>
              </a:defRPr>
            </a:lvl7pPr>
            <a:lvl8pPr marL="3584995" indent="-238999" defTabSz="999152" eaLnBrk="0" fontAlgn="base" hangingPunct="0">
              <a:spcBef>
                <a:spcPct val="50000"/>
              </a:spcBef>
              <a:spcAft>
                <a:spcPct val="0"/>
              </a:spcAft>
              <a:defRPr sz="2100">
                <a:solidFill>
                  <a:schemeClr val="tx1"/>
                </a:solidFill>
                <a:latin typeface="Verdana" pitchFamily="34" charset="0"/>
              </a:defRPr>
            </a:lvl8pPr>
            <a:lvl9pPr marL="4062994" indent="-238999" defTabSz="999152" eaLnBrk="0" fontAlgn="base" hangingPunct="0">
              <a:spcBef>
                <a:spcPct val="50000"/>
              </a:spcBef>
              <a:spcAft>
                <a:spcPct val="0"/>
              </a:spcAft>
              <a:defRPr sz="2100">
                <a:solidFill>
                  <a:schemeClr val="tx1"/>
                </a:solidFill>
                <a:latin typeface="Verdana" pitchFamily="34" charset="0"/>
              </a:defRPr>
            </a:lvl9pPr>
          </a:lstStyle>
          <a:p>
            <a:fld id="{768FC9D6-0D45-4217-AA12-1DCFF96D054C}" type="datetime1">
              <a:rPr lang="de-DE" altLang="de-DE" sz="1400">
                <a:solidFill>
                  <a:srgbClr val="000000"/>
                </a:solidFill>
                <a:latin typeface="Arial" charset="0"/>
              </a:rPr>
              <a:pPr/>
              <a:t>22.03.2019</a:t>
            </a:fld>
            <a:endParaRPr lang="en-US" altLang="de-DE" sz="1400">
              <a:solidFill>
                <a:srgbClr val="000000"/>
              </a:solidFill>
              <a:latin typeface="Arial" charset="0"/>
            </a:endParaRPr>
          </a:p>
        </p:txBody>
      </p:sp>
      <p:sp>
        <p:nvSpPr>
          <p:cNvPr id="150532" name="Rectangle 7"/>
          <p:cNvSpPr>
            <a:spLocks noGrp="1" noChangeArrowheads="1"/>
          </p:cNvSpPr>
          <p:nvPr>
            <p:ph type="sldNum" sz="quarter" idx="5"/>
          </p:nvPr>
        </p:nvSpPr>
        <p:spPr>
          <a:noFill/>
        </p:spPr>
        <p:txBody>
          <a:bodyPr/>
          <a:lstStyle>
            <a:lvl1pPr defTabSz="999152">
              <a:defRPr sz="2100">
                <a:solidFill>
                  <a:schemeClr val="tx1"/>
                </a:solidFill>
                <a:latin typeface="Verdana" pitchFamily="34" charset="0"/>
              </a:defRPr>
            </a:lvl1pPr>
            <a:lvl2pPr marL="776749" indent="-298750" defTabSz="999152">
              <a:defRPr sz="2100">
                <a:solidFill>
                  <a:schemeClr val="tx1"/>
                </a:solidFill>
                <a:latin typeface="Verdana" pitchFamily="34" charset="0"/>
              </a:defRPr>
            </a:lvl2pPr>
            <a:lvl3pPr marL="1194998" indent="-238999" defTabSz="999152">
              <a:defRPr sz="2100">
                <a:solidFill>
                  <a:schemeClr val="tx1"/>
                </a:solidFill>
                <a:latin typeface="Verdana" pitchFamily="34" charset="0"/>
              </a:defRPr>
            </a:lvl3pPr>
            <a:lvl4pPr marL="1672998" indent="-238999" defTabSz="999152">
              <a:defRPr sz="2100">
                <a:solidFill>
                  <a:schemeClr val="tx1"/>
                </a:solidFill>
                <a:latin typeface="Verdana" pitchFamily="34" charset="0"/>
              </a:defRPr>
            </a:lvl4pPr>
            <a:lvl5pPr marL="2150997" indent="-238999" defTabSz="999152">
              <a:defRPr sz="2100">
                <a:solidFill>
                  <a:schemeClr val="tx1"/>
                </a:solidFill>
                <a:latin typeface="Verdana" pitchFamily="34" charset="0"/>
              </a:defRPr>
            </a:lvl5pPr>
            <a:lvl6pPr marL="2628996" indent="-238999" defTabSz="999152" eaLnBrk="0" fontAlgn="base" hangingPunct="0">
              <a:spcBef>
                <a:spcPct val="50000"/>
              </a:spcBef>
              <a:spcAft>
                <a:spcPct val="0"/>
              </a:spcAft>
              <a:defRPr sz="2100">
                <a:solidFill>
                  <a:schemeClr val="tx1"/>
                </a:solidFill>
                <a:latin typeface="Verdana" pitchFamily="34" charset="0"/>
              </a:defRPr>
            </a:lvl6pPr>
            <a:lvl7pPr marL="3106996" indent="-238999" defTabSz="999152" eaLnBrk="0" fontAlgn="base" hangingPunct="0">
              <a:spcBef>
                <a:spcPct val="50000"/>
              </a:spcBef>
              <a:spcAft>
                <a:spcPct val="0"/>
              </a:spcAft>
              <a:defRPr sz="2100">
                <a:solidFill>
                  <a:schemeClr val="tx1"/>
                </a:solidFill>
                <a:latin typeface="Verdana" pitchFamily="34" charset="0"/>
              </a:defRPr>
            </a:lvl7pPr>
            <a:lvl8pPr marL="3584995" indent="-238999" defTabSz="999152" eaLnBrk="0" fontAlgn="base" hangingPunct="0">
              <a:spcBef>
                <a:spcPct val="50000"/>
              </a:spcBef>
              <a:spcAft>
                <a:spcPct val="0"/>
              </a:spcAft>
              <a:defRPr sz="2100">
                <a:solidFill>
                  <a:schemeClr val="tx1"/>
                </a:solidFill>
                <a:latin typeface="Verdana" pitchFamily="34" charset="0"/>
              </a:defRPr>
            </a:lvl8pPr>
            <a:lvl9pPr marL="4062994" indent="-238999" defTabSz="999152" eaLnBrk="0" fontAlgn="base" hangingPunct="0">
              <a:spcBef>
                <a:spcPct val="50000"/>
              </a:spcBef>
              <a:spcAft>
                <a:spcPct val="0"/>
              </a:spcAft>
              <a:defRPr sz="2100">
                <a:solidFill>
                  <a:schemeClr val="tx1"/>
                </a:solidFill>
                <a:latin typeface="Verdana" pitchFamily="34" charset="0"/>
              </a:defRPr>
            </a:lvl9pPr>
          </a:lstStyle>
          <a:p>
            <a:fld id="{C9075276-2D5D-45DA-8FE2-B390DC46DADC}" type="slidenum">
              <a:rPr lang="de-DE" altLang="de-DE" sz="1400">
                <a:solidFill>
                  <a:srgbClr val="000000"/>
                </a:solidFill>
                <a:latin typeface="Arial" charset="0"/>
              </a:rPr>
              <a:pPr/>
              <a:t>38</a:t>
            </a:fld>
            <a:endParaRPr lang="de-DE" altLang="de-DE" sz="1400">
              <a:solidFill>
                <a:srgbClr val="000000"/>
              </a:solidFill>
              <a:latin typeface="Arial" charset="0"/>
            </a:endParaRPr>
          </a:p>
        </p:txBody>
      </p:sp>
      <p:sp>
        <p:nvSpPr>
          <p:cNvPr id="150533" name="Rectangle 2"/>
          <p:cNvSpPr>
            <a:spLocks noGrp="1" noRot="1" noChangeAspect="1" noChangeArrowheads="1" noTextEdit="1"/>
          </p:cNvSpPr>
          <p:nvPr>
            <p:ph type="sldImg"/>
          </p:nvPr>
        </p:nvSpPr>
        <p:spPr>
          <a:xfrm>
            <a:off x="215900" y="663575"/>
            <a:ext cx="3436938" cy="2579688"/>
          </a:xfrm>
          <a:ln/>
        </p:spPr>
      </p:sp>
      <p:sp>
        <p:nvSpPr>
          <p:cNvPr id="150534"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xfrm>
            <a:off x="215900" y="663575"/>
            <a:ext cx="3436938" cy="2579688"/>
          </a:xfrm>
          <a:ln/>
        </p:spPr>
      </p:sp>
      <p:sp>
        <p:nvSpPr>
          <p:cNvPr id="137219"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37220" name="Kopfzeilenplatzhalter 3"/>
          <p:cNvSpPr>
            <a:spLocks noGrp="1"/>
          </p:cNvSpPr>
          <p:nvPr>
            <p:ph type="hdr" sz="quarter"/>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r>
              <a:rPr lang="de-DE" altLang="de-DE" sz="1300" smtClean="0">
                <a:latin typeface="Arial" pitchFamily="34" charset="0"/>
              </a:rPr>
              <a:t>Bundesnetzagentur</a:t>
            </a:r>
          </a:p>
        </p:txBody>
      </p:sp>
      <p:sp>
        <p:nvSpPr>
          <p:cNvPr id="137221" name="Datumsplatzhalter 4"/>
          <p:cNvSpPr>
            <a:spLocks noGrp="1"/>
          </p:cNvSpPr>
          <p:nvPr>
            <p:ph type="dt" sz="quarter" idx="1"/>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ACC8F4AE-C61F-4866-8379-F78A483CCCC8}" type="datetime1">
              <a:rPr lang="de-DE" altLang="de-DE" sz="1300" smtClean="0">
                <a:latin typeface="Arial" pitchFamily="34" charset="0"/>
              </a:rPr>
              <a:pPr/>
              <a:t>22.03.2019</a:t>
            </a:fld>
            <a:endParaRPr lang="de-DE" altLang="de-DE" sz="1300" smtClean="0">
              <a:latin typeface="Arial" pitchFamily="34" charset="0"/>
            </a:endParaRPr>
          </a:p>
        </p:txBody>
      </p:sp>
      <p:sp>
        <p:nvSpPr>
          <p:cNvPr id="137222" name="Fußzeilenplatzhalter 5"/>
          <p:cNvSpPr>
            <a:spLocks noGrp="1"/>
          </p:cNvSpPr>
          <p:nvPr>
            <p:ph type="ftr" sz="quarter" idx="4"/>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endParaRPr lang="de-DE" altLang="de-DE" sz="1300" smtClean="0">
              <a:latin typeface="Arial" pitchFamily="34" charset="0"/>
            </a:endParaRPr>
          </a:p>
        </p:txBody>
      </p:sp>
      <p:sp>
        <p:nvSpPr>
          <p:cNvPr id="137223" name="Foliennummernplatzhalter 6"/>
          <p:cNvSpPr>
            <a:spLocks noGrp="1"/>
          </p:cNvSpPr>
          <p:nvPr>
            <p:ph type="sldNum" sz="quarter" idx="5"/>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E2B6B002-5FD8-4FFC-828B-13319AF4A84D}" type="slidenum">
              <a:rPr lang="de-DE" altLang="de-DE" sz="1300" smtClean="0">
                <a:latin typeface="Arial" pitchFamily="34" charset="0"/>
              </a:rPr>
              <a:pPr/>
              <a:t>40</a:t>
            </a:fld>
            <a:endParaRPr lang="de-DE" altLang="de-DE" sz="130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lienbildplatzhalter 1"/>
          <p:cNvSpPr>
            <a:spLocks noGrp="1" noRot="1" noChangeAspect="1" noTextEdit="1"/>
          </p:cNvSpPr>
          <p:nvPr>
            <p:ph type="sldImg"/>
          </p:nvPr>
        </p:nvSpPr>
        <p:spPr>
          <a:xfrm>
            <a:off x="215900" y="663575"/>
            <a:ext cx="3436938" cy="2579688"/>
          </a:xfrm>
          <a:ln/>
        </p:spPr>
      </p:sp>
      <p:sp>
        <p:nvSpPr>
          <p:cNvPr id="138243"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38244" name="Kopfzeilenplatzhalter 3"/>
          <p:cNvSpPr>
            <a:spLocks noGrp="1"/>
          </p:cNvSpPr>
          <p:nvPr>
            <p:ph type="hdr" sz="quarter"/>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r>
              <a:rPr lang="de-DE" altLang="de-DE" sz="1300" smtClean="0">
                <a:latin typeface="Arial" pitchFamily="34" charset="0"/>
              </a:rPr>
              <a:t>Bundesnetzagentur</a:t>
            </a:r>
          </a:p>
        </p:txBody>
      </p:sp>
      <p:sp>
        <p:nvSpPr>
          <p:cNvPr id="138245" name="Datumsplatzhalter 4"/>
          <p:cNvSpPr>
            <a:spLocks noGrp="1"/>
          </p:cNvSpPr>
          <p:nvPr>
            <p:ph type="dt" sz="quarter" idx="1"/>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277A55BB-47AC-4373-A41B-F30292480C0C}" type="datetime1">
              <a:rPr lang="de-DE" altLang="de-DE" sz="1300" smtClean="0">
                <a:latin typeface="Arial" pitchFamily="34" charset="0"/>
              </a:rPr>
              <a:pPr/>
              <a:t>22.03.2019</a:t>
            </a:fld>
            <a:endParaRPr lang="de-DE" altLang="de-DE" sz="1300" smtClean="0">
              <a:latin typeface="Arial" pitchFamily="34" charset="0"/>
            </a:endParaRPr>
          </a:p>
        </p:txBody>
      </p:sp>
      <p:sp>
        <p:nvSpPr>
          <p:cNvPr id="138246" name="Fußzeilenplatzhalter 5"/>
          <p:cNvSpPr>
            <a:spLocks noGrp="1"/>
          </p:cNvSpPr>
          <p:nvPr>
            <p:ph type="ftr" sz="quarter" idx="4"/>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endParaRPr lang="de-DE" altLang="de-DE" sz="1300" smtClean="0">
              <a:latin typeface="Arial" pitchFamily="34" charset="0"/>
            </a:endParaRPr>
          </a:p>
        </p:txBody>
      </p:sp>
      <p:sp>
        <p:nvSpPr>
          <p:cNvPr id="138247" name="Foliennummernplatzhalter 6"/>
          <p:cNvSpPr>
            <a:spLocks noGrp="1"/>
          </p:cNvSpPr>
          <p:nvPr>
            <p:ph type="sldNum" sz="quarter" idx="5"/>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1CC485E9-454B-46D7-BBFD-F3F313A40213}" type="slidenum">
              <a:rPr lang="de-DE" altLang="de-DE" sz="1300" smtClean="0">
                <a:latin typeface="Arial" pitchFamily="34" charset="0"/>
              </a:rPr>
              <a:pPr/>
              <a:t>41</a:t>
            </a:fld>
            <a:endParaRPr lang="de-DE" altLang="de-DE" sz="130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6938" cy="2579688"/>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de-DE" dirty="0" smtClean="0"/>
              <a:t>Bundesnetzagentur</a:t>
            </a:r>
            <a:endParaRPr lang="de-DE" dirty="0"/>
          </a:p>
        </p:txBody>
      </p:sp>
      <p:sp>
        <p:nvSpPr>
          <p:cNvPr id="5" name="Datumsplatzhalter 4"/>
          <p:cNvSpPr>
            <a:spLocks noGrp="1"/>
          </p:cNvSpPr>
          <p:nvPr>
            <p:ph type="dt" idx="11"/>
          </p:nvPr>
        </p:nvSpPr>
        <p:spPr/>
        <p:txBody>
          <a:bodyPr/>
          <a:lstStyle/>
          <a:p>
            <a:fld id="{251FC29A-BEF0-456A-A172-75958B7C1247}"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50</a:t>
            </a:fld>
            <a:endParaRPr lang="de-DE" dirty="0"/>
          </a:p>
        </p:txBody>
      </p:sp>
    </p:spTree>
    <p:extLst>
      <p:ext uri="{BB962C8B-B14F-4D97-AF65-F5344CB8AC3E}">
        <p14:creationId xmlns:p14="http://schemas.microsoft.com/office/powerpoint/2010/main" val="25809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40964" name="Kopfzeilenplatzhalter 3"/>
          <p:cNvSpPr>
            <a:spLocks noGrp="1"/>
          </p:cNvSpPr>
          <p:nvPr>
            <p:ph type="hdr" sz="quarter"/>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r>
              <a:rPr lang="en-US" altLang="de-DE" sz="1300" smtClean="0">
                <a:latin typeface="Arial" pitchFamily="34" charset="0"/>
              </a:rPr>
              <a:t>Bundesnetzagentur</a:t>
            </a:r>
          </a:p>
        </p:txBody>
      </p:sp>
      <p:sp>
        <p:nvSpPr>
          <p:cNvPr id="40965" name="Datumsplatzhalter 4"/>
          <p:cNvSpPr>
            <a:spLocks noGrp="1"/>
          </p:cNvSpPr>
          <p:nvPr>
            <p:ph type="dt" sz="quarter" idx="1"/>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2161C762-CB2E-482D-8A68-4D0893A7F574}" type="datetime1">
              <a:rPr lang="de-DE" altLang="de-DE" sz="1300" smtClean="0">
                <a:latin typeface="Arial" pitchFamily="34" charset="0"/>
              </a:rPr>
              <a:pPr/>
              <a:t>22.03.2019</a:t>
            </a:fld>
            <a:endParaRPr lang="en-US" altLang="de-DE" sz="1300" smtClean="0">
              <a:latin typeface="Arial" pitchFamily="34" charset="0"/>
            </a:endParaRPr>
          </a:p>
        </p:txBody>
      </p:sp>
      <p:sp>
        <p:nvSpPr>
          <p:cNvPr id="40966" name="Foliennummernplatzhalter 5"/>
          <p:cNvSpPr>
            <a:spLocks noGrp="1"/>
          </p:cNvSpPr>
          <p:nvPr>
            <p:ph type="sldNum" sz="quarter" idx="5"/>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66567F01-EE74-47B1-A79B-E242BEB6B634}" type="slidenum">
              <a:rPr lang="de-DE" altLang="de-DE" sz="1300" smtClean="0">
                <a:latin typeface="Arial" pitchFamily="34" charset="0"/>
              </a:rPr>
              <a:pPr/>
              <a:t>7</a:t>
            </a:fld>
            <a:endParaRPr lang="de-DE" altLang="de-DE" sz="130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6938" cy="2579688"/>
          </a:xfrm>
        </p:spPr>
      </p:sp>
      <p:sp>
        <p:nvSpPr>
          <p:cNvPr id="3" name="Notizenplatzhalter 2"/>
          <p:cNvSpPr>
            <a:spLocks noGrp="1"/>
          </p:cNvSpPr>
          <p:nvPr>
            <p:ph type="body" idx="1"/>
          </p:nvPr>
        </p:nvSpPr>
        <p:spPr/>
        <p:txBody>
          <a:bodyPr/>
          <a:lstStyle/>
          <a:p>
            <a:r>
              <a:rPr lang="de-DE" dirty="0" smtClean="0"/>
              <a:t>http://eur-lex.europa.eu/resource.html?uri=cellar:9b9d9035-fa9e-11e6-8a35-01aa75ed71a1.0003.02/DOC_4&amp;format=PDF</a:t>
            </a:r>
          </a:p>
          <a:p>
            <a:endParaRPr lang="de-DE" dirty="0" smtClean="0"/>
          </a:p>
          <a:p>
            <a:r>
              <a:rPr lang="de-DE" dirty="0" smtClean="0"/>
              <a:t>COM(2016) 861 final</a:t>
            </a:r>
          </a:p>
          <a:p>
            <a:r>
              <a:rPr lang="de-DE" sz="1200" kern="1200" dirty="0" smtClean="0">
                <a:solidFill>
                  <a:schemeClr val="tx1"/>
                </a:solidFill>
                <a:effectLst/>
                <a:latin typeface="Arial" pitchFamily="34" charset="0"/>
                <a:ea typeface="+mn-ea"/>
                <a:cs typeface="Arial" pitchFamily="34" charset="0"/>
              </a:rPr>
              <a:t>VERORDNUNG DES EUROPÄISCHEN PARLAMENTS UND DES RATES</a:t>
            </a:r>
          </a:p>
          <a:p>
            <a:r>
              <a:rPr lang="de-DE" sz="1200" kern="1200" dirty="0" smtClean="0">
                <a:solidFill>
                  <a:schemeClr val="tx1"/>
                </a:solidFill>
                <a:effectLst/>
                <a:latin typeface="Arial" pitchFamily="34" charset="0"/>
                <a:ea typeface="+mn-ea"/>
                <a:cs typeface="Arial" pitchFamily="34" charset="0"/>
              </a:rPr>
              <a:t>über den Elektrizitätsbinnenmarkt</a:t>
            </a:r>
          </a:p>
          <a:p>
            <a:r>
              <a:rPr lang="de-DE" sz="1200" kern="1200" dirty="0" smtClean="0">
                <a:solidFill>
                  <a:schemeClr val="tx1"/>
                </a:solidFill>
                <a:effectLst/>
                <a:latin typeface="Arial" pitchFamily="34" charset="0"/>
                <a:ea typeface="+mn-ea"/>
                <a:cs typeface="Arial" pitchFamily="34" charset="0"/>
              </a:rPr>
              <a:t>(Neufassung)</a:t>
            </a:r>
          </a:p>
          <a:p>
            <a:endParaRPr lang="de-DE" dirty="0" smtClean="0"/>
          </a:p>
          <a:p>
            <a:endParaRPr lang="de-DE" dirty="0" smtClean="0"/>
          </a:p>
          <a:p>
            <a:endParaRPr lang="de-DE" dirty="0" smtClean="0"/>
          </a:p>
          <a:p>
            <a:endParaRPr lang="de-DE" dirty="0"/>
          </a:p>
        </p:txBody>
      </p:sp>
      <p:sp>
        <p:nvSpPr>
          <p:cNvPr id="4" name="Kopfzeilenplatzhalter 3"/>
          <p:cNvSpPr>
            <a:spLocks noGrp="1"/>
          </p:cNvSpPr>
          <p:nvPr>
            <p:ph type="hdr" sz="quarter" idx="10"/>
          </p:nvPr>
        </p:nvSpPr>
        <p:spPr/>
        <p:txBody>
          <a:bodyPr/>
          <a:lstStyle/>
          <a:p>
            <a:r>
              <a:rPr lang="de-DE" smtClean="0"/>
              <a:t>Bundesnetzagentur</a:t>
            </a:r>
            <a:endParaRPr lang="de-DE" dirty="0"/>
          </a:p>
        </p:txBody>
      </p:sp>
      <p:sp>
        <p:nvSpPr>
          <p:cNvPr id="5" name="Datumsplatzhalter 4"/>
          <p:cNvSpPr>
            <a:spLocks noGrp="1"/>
          </p:cNvSpPr>
          <p:nvPr>
            <p:ph type="dt" idx="11"/>
          </p:nvPr>
        </p:nvSpPr>
        <p:spPr/>
        <p:txBody>
          <a:bodyPr/>
          <a:lstStyle/>
          <a:p>
            <a:fld id="{FF716958-89E8-4087-BB05-7AF8F75EC75A}"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53</a:t>
            </a:fld>
            <a:endParaRPr lang="de-DE"/>
          </a:p>
        </p:txBody>
      </p:sp>
    </p:spTree>
    <p:extLst>
      <p:ext uri="{BB962C8B-B14F-4D97-AF65-F5344CB8AC3E}">
        <p14:creationId xmlns:p14="http://schemas.microsoft.com/office/powerpoint/2010/main" val="360368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6938" cy="2579688"/>
          </a:xfrm>
        </p:spPr>
      </p:sp>
      <p:sp>
        <p:nvSpPr>
          <p:cNvPr id="3" name="Notizenplatzhalter 2"/>
          <p:cNvSpPr>
            <a:spLocks noGrp="1"/>
          </p:cNvSpPr>
          <p:nvPr>
            <p:ph type="body" idx="1"/>
          </p:nvPr>
        </p:nvSpPr>
        <p:spPr/>
        <p:txBody>
          <a:bodyPr/>
          <a:lstStyle/>
          <a:p>
            <a:r>
              <a:rPr lang="de-DE" dirty="0" smtClean="0"/>
              <a:t>http://eur-lex.europa.eu/resource.html?uri=cellar:9b9d9035-fa9e-11e6-8a35-01aa75ed71a1.0003.02/DOC_4&amp;format=PDF</a:t>
            </a:r>
          </a:p>
          <a:p>
            <a:endParaRPr lang="de-DE" dirty="0" smtClean="0"/>
          </a:p>
          <a:p>
            <a:r>
              <a:rPr lang="de-DE" dirty="0" smtClean="0"/>
              <a:t>COM(2016) 861 final</a:t>
            </a:r>
          </a:p>
          <a:p>
            <a:r>
              <a:rPr lang="de-DE" sz="1200" kern="1200" dirty="0" smtClean="0">
                <a:solidFill>
                  <a:schemeClr val="tx1"/>
                </a:solidFill>
                <a:effectLst/>
                <a:latin typeface="Arial" pitchFamily="34" charset="0"/>
                <a:ea typeface="+mn-ea"/>
                <a:cs typeface="Arial" pitchFamily="34" charset="0"/>
              </a:rPr>
              <a:t>VERORDNUNG DES EUROPÄISCHEN PARLAMENTS UND DES RATES</a:t>
            </a:r>
          </a:p>
          <a:p>
            <a:r>
              <a:rPr lang="de-DE" sz="1200" kern="1200" dirty="0" smtClean="0">
                <a:solidFill>
                  <a:schemeClr val="tx1"/>
                </a:solidFill>
                <a:effectLst/>
                <a:latin typeface="Arial" pitchFamily="34" charset="0"/>
                <a:ea typeface="+mn-ea"/>
                <a:cs typeface="Arial" pitchFamily="34" charset="0"/>
              </a:rPr>
              <a:t>über den Elektrizitätsbinnenmarkt</a:t>
            </a:r>
          </a:p>
          <a:p>
            <a:r>
              <a:rPr lang="de-DE" sz="1200" kern="1200" smtClean="0">
                <a:solidFill>
                  <a:schemeClr val="tx1"/>
                </a:solidFill>
                <a:effectLst/>
                <a:latin typeface="Arial" pitchFamily="34" charset="0"/>
                <a:ea typeface="+mn-ea"/>
                <a:cs typeface="Arial" pitchFamily="34" charset="0"/>
              </a:rPr>
              <a:t>(Neufassung)</a:t>
            </a:r>
          </a:p>
          <a:p>
            <a:endParaRPr lang="de-DE" smtClean="0"/>
          </a:p>
          <a:p>
            <a:endParaRPr lang="de-DE" dirty="0" smtClean="0"/>
          </a:p>
          <a:p>
            <a:endParaRPr lang="de-DE" dirty="0" smtClean="0"/>
          </a:p>
          <a:p>
            <a:endParaRPr lang="de-DE" dirty="0"/>
          </a:p>
        </p:txBody>
      </p:sp>
      <p:sp>
        <p:nvSpPr>
          <p:cNvPr id="4" name="Kopfzeilenplatzhalter 3"/>
          <p:cNvSpPr>
            <a:spLocks noGrp="1"/>
          </p:cNvSpPr>
          <p:nvPr>
            <p:ph type="hdr" sz="quarter" idx="10"/>
          </p:nvPr>
        </p:nvSpPr>
        <p:spPr/>
        <p:txBody>
          <a:bodyPr/>
          <a:lstStyle/>
          <a:p>
            <a:r>
              <a:rPr lang="de-DE" smtClean="0"/>
              <a:t>Bundesnetzagentur</a:t>
            </a:r>
            <a:endParaRPr lang="de-DE" dirty="0"/>
          </a:p>
        </p:txBody>
      </p:sp>
      <p:sp>
        <p:nvSpPr>
          <p:cNvPr id="5" name="Datumsplatzhalter 4"/>
          <p:cNvSpPr>
            <a:spLocks noGrp="1"/>
          </p:cNvSpPr>
          <p:nvPr>
            <p:ph type="dt" idx="11"/>
          </p:nvPr>
        </p:nvSpPr>
        <p:spPr/>
        <p:txBody>
          <a:bodyPr/>
          <a:lstStyle/>
          <a:p>
            <a:fld id="{FF716958-89E8-4087-BB05-7AF8F75EC75A}"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54</a:t>
            </a:fld>
            <a:endParaRPr lang="de-DE"/>
          </a:p>
        </p:txBody>
      </p:sp>
    </p:spTree>
    <p:extLst>
      <p:ext uri="{BB962C8B-B14F-4D97-AF65-F5344CB8AC3E}">
        <p14:creationId xmlns:p14="http://schemas.microsoft.com/office/powerpoint/2010/main" val="3603685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r>
              <a:rPr lang="de-DE" smtClean="0"/>
              <a:t>Bundesnetzagentur</a:t>
            </a:r>
            <a:endParaRPr lang="de-DE" dirty="0"/>
          </a:p>
        </p:txBody>
      </p:sp>
      <p:sp>
        <p:nvSpPr>
          <p:cNvPr id="5" name="Datumsplatzhalter 4"/>
          <p:cNvSpPr>
            <a:spLocks noGrp="1"/>
          </p:cNvSpPr>
          <p:nvPr>
            <p:ph type="dt" idx="11"/>
          </p:nvPr>
        </p:nvSpPr>
        <p:spPr/>
        <p:txBody>
          <a:bodyPr/>
          <a:lstStyle/>
          <a:p>
            <a:fld id="{C1AD5559-719D-43BD-8CF6-B6E1FD5E810F}"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55</a:t>
            </a:fld>
            <a:endParaRPr lang="de-DE"/>
          </a:p>
        </p:txBody>
      </p:sp>
    </p:spTree>
    <p:extLst>
      <p:ext uri="{BB962C8B-B14F-4D97-AF65-F5344CB8AC3E}">
        <p14:creationId xmlns:p14="http://schemas.microsoft.com/office/powerpoint/2010/main" val="1429949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55675">
              <a:defRPr sz="2000">
                <a:solidFill>
                  <a:schemeClr val="tx1"/>
                </a:solidFill>
                <a:latin typeface="Verdana" pitchFamily="34" charset="0"/>
              </a:defRPr>
            </a:lvl1pPr>
            <a:lvl2pPr marL="742950" indent="-285750" defTabSz="955675">
              <a:defRPr sz="2000">
                <a:solidFill>
                  <a:schemeClr val="tx1"/>
                </a:solidFill>
                <a:latin typeface="Verdana" pitchFamily="34" charset="0"/>
              </a:defRPr>
            </a:lvl2pPr>
            <a:lvl3pPr marL="1143000" indent="-228600" defTabSz="955675">
              <a:defRPr sz="2000">
                <a:solidFill>
                  <a:schemeClr val="tx1"/>
                </a:solidFill>
                <a:latin typeface="Verdana" pitchFamily="34" charset="0"/>
              </a:defRPr>
            </a:lvl3pPr>
            <a:lvl4pPr marL="1600200" indent="-228600" defTabSz="955675">
              <a:defRPr sz="2000">
                <a:solidFill>
                  <a:schemeClr val="tx1"/>
                </a:solidFill>
                <a:latin typeface="Verdana" pitchFamily="34" charset="0"/>
              </a:defRPr>
            </a:lvl4pPr>
            <a:lvl5pPr marL="2057400" indent="-228600" defTabSz="955675">
              <a:defRPr sz="2000">
                <a:solidFill>
                  <a:schemeClr val="tx1"/>
                </a:solidFill>
                <a:latin typeface="Verdana" pitchFamily="34" charset="0"/>
              </a:defRPr>
            </a:lvl5pPr>
            <a:lvl6pPr marL="2514600" indent="-228600" defTabSz="955675" eaLnBrk="0" fontAlgn="base" hangingPunct="0">
              <a:spcBef>
                <a:spcPct val="50000"/>
              </a:spcBef>
              <a:spcAft>
                <a:spcPct val="0"/>
              </a:spcAft>
              <a:defRPr sz="2000">
                <a:solidFill>
                  <a:schemeClr val="tx1"/>
                </a:solidFill>
                <a:latin typeface="Verdana" pitchFamily="34" charset="0"/>
              </a:defRPr>
            </a:lvl6pPr>
            <a:lvl7pPr marL="2971800" indent="-228600" defTabSz="955675" eaLnBrk="0" fontAlgn="base" hangingPunct="0">
              <a:spcBef>
                <a:spcPct val="50000"/>
              </a:spcBef>
              <a:spcAft>
                <a:spcPct val="0"/>
              </a:spcAft>
              <a:defRPr sz="2000">
                <a:solidFill>
                  <a:schemeClr val="tx1"/>
                </a:solidFill>
                <a:latin typeface="Verdana" pitchFamily="34" charset="0"/>
              </a:defRPr>
            </a:lvl7pPr>
            <a:lvl8pPr marL="3429000" indent="-228600" defTabSz="955675" eaLnBrk="0" fontAlgn="base" hangingPunct="0">
              <a:spcBef>
                <a:spcPct val="50000"/>
              </a:spcBef>
              <a:spcAft>
                <a:spcPct val="0"/>
              </a:spcAft>
              <a:defRPr sz="2000">
                <a:solidFill>
                  <a:schemeClr val="tx1"/>
                </a:solidFill>
                <a:latin typeface="Verdana" pitchFamily="34" charset="0"/>
              </a:defRPr>
            </a:lvl8pPr>
            <a:lvl9pPr marL="3886200" indent="-228600" defTabSz="955675" eaLnBrk="0" fontAlgn="base" hangingPunct="0">
              <a:spcBef>
                <a:spcPct val="50000"/>
              </a:spcBef>
              <a:spcAft>
                <a:spcPct val="0"/>
              </a:spcAft>
              <a:defRPr sz="2000">
                <a:solidFill>
                  <a:schemeClr val="tx1"/>
                </a:solidFill>
                <a:latin typeface="Verdana" pitchFamily="34" charset="0"/>
              </a:defRPr>
            </a:lvl9pPr>
          </a:lstStyle>
          <a:p>
            <a:fld id="{851FB856-B86E-4265-AE53-E1D67DDDF486}" type="slidenum">
              <a:rPr lang="en-US" altLang="en-US" sz="1300" smtClean="0">
                <a:latin typeface="Times" pitchFamily="18" charset="0"/>
                <a:ea typeface="Gulim" pitchFamily="34" charset="-127"/>
              </a:rPr>
              <a:pPr/>
              <a:t>59</a:t>
            </a:fld>
            <a:endParaRPr lang="en-US" altLang="en-US" sz="1300" smtClean="0">
              <a:latin typeface="Times" pitchFamily="18" charset="0"/>
              <a:ea typeface="Gulim" pitchFamily="34" charset="-127"/>
            </a:endParaRPr>
          </a:p>
        </p:txBody>
      </p:sp>
      <p:sp>
        <p:nvSpPr>
          <p:cNvPr id="98307" name="Rectangle 2"/>
          <p:cNvSpPr>
            <a:spLocks noGrp="1" noRot="1" noChangeAspect="1" noChangeArrowheads="1" noTextEdit="1"/>
          </p:cNvSpPr>
          <p:nvPr>
            <p:ph type="sldImg"/>
          </p:nvPr>
        </p:nvSpPr>
        <p:spPr>
          <a:xfrm>
            <a:off x="215900" y="663575"/>
            <a:ext cx="3436938" cy="2579688"/>
          </a:xfrm>
          <a:ln/>
        </p:spPr>
      </p:sp>
      <p:sp>
        <p:nvSpPr>
          <p:cNvPr id="98308" name="Rectangle 3"/>
          <p:cNvSpPr>
            <a:spLocks noGrp="1" noChangeArrowheads="1"/>
          </p:cNvSpPr>
          <p:nvPr>
            <p:ph type="body" idx="1"/>
          </p:nvPr>
        </p:nvSpPr>
        <p:spPr>
          <a:noFill/>
        </p:spPr>
        <p:txBody>
          <a:bodyPr/>
          <a:lstStyle/>
          <a:p>
            <a:pPr eaLnBrk="1" hangingPunct="1"/>
            <a:endParaRPr lang="en-GB" altLang="en-US" smtClean="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p:spPr>
        <p:txBody>
          <a:bodyPr/>
          <a:lstStyle>
            <a:lvl1pPr defTabSz="999152">
              <a:defRPr sz="2100">
                <a:solidFill>
                  <a:schemeClr val="tx1"/>
                </a:solidFill>
                <a:latin typeface="Verdana" pitchFamily="34" charset="0"/>
              </a:defRPr>
            </a:lvl1pPr>
            <a:lvl2pPr marL="776749" indent="-298750" defTabSz="999152">
              <a:defRPr sz="2100">
                <a:solidFill>
                  <a:schemeClr val="tx1"/>
                </a:solidFill>
                <a:latin typeface="Verdana" pitchFamily="34" charset="0"/>
              </a:defRPr>
            </a:lvl2pPr>
            <a:lvl3pPr marL="1194998" indent="-238999" defTabSz="999152">
              <a:defRPr sz="2100">
                <a:solidFill>
                  <a:schemeClr val="tx1"/>
                </a:solidFill>
                <a:latin typeface="Verdana" pitchFamily="34" charset="0"/>
              </a:defRPr>
            </a:lvl3pPr>
            <a:lvl4pPr marL="1672998" indent="-238999" defTabSz="999152">
              <a:defRPr sz="2100">
                <a:solidFill>
                  <a:schemeClr val="tx1"/>
                </a:solidFill>
                <a:latin typeface="Verdana" pitchFamily="34" charset="0"/>
              </a:defRPr>
            </a:lvl4pPr>
            <a:lvl5pPr marL="2150997" indent="-238999" defTabSz="999152">
              <a:defRPr sz="2100">
                <a:solidFill>
                  <a:schemeClr val="tx1"/>
                </a:solidFill>
                <a:latin typeface="Verdana" pitchFamily="34" charset="0"/>
              </a:defRPr>
            </a:lvl5pPr>
            <a:lvl6pPr marL="2628996" indent="-238999" defTabSz="999152" eaLnBrk="0" fontAlgn="base" hangingPunct="0">
              <a:spcBef>
                <a:spcPct val="50000"/>
              </a:spcBef>
              <a:spcAft>
                <a:spcPct val="0"/>
              </a:spcAft>
              <a:defRPr sz="2100">
                <a:solidFill>
                  <a:schemeClr val="tx1"/>
                </a:solidFill>
                <a:latin typeface="Verdana" pitchFamily="34" charset="0"/>
              </a:defRPr>
            </a:lvl6pPr>
            <a:lvl7pPr marL="3106996" indent="-238999" defTabSz="999152" eaLnBrk="0" fontAlgn="base" hangingPunct="0">
              <a:spcBef>
                <a:spcPct val="50000"/>
              </a:spcBef>
              <a:spcAft>
                <a:spcPct val="0"/>
              </a:spcAft>
              <a:defRPr sz="2100">
                <a:solidFill>
                  <a:schemeClr val="tx1"/>
                </a:solidFill>
                <a:latin typeface="Verdana" pitchFamily="34" charset="0"/>
              </a:defRPr>
            </a:lvl7pPr>
            <a:lvl8pPr marL="3584995" indent="-238999" defTabSz="999152" eaLnBrk="0" fontAlgn="base" hangingPunct="0">
              <a:spcBef>
                <a:spcPct val="50000"/>
              </a:spcBef>
              <a:spcAft>
                <a:spcPct val="0"/>
              </a:spcAft>
              <a:defRPr sz="2100">
                <a:solidFill>
                  <a:schemeClr val="tx1"/>
                </a:solidFill>
                <a:latin typeface="Verdana" pitchFamily="34" charset="0"/>
              </a:defRPr>
            </a:lvl8pPr>
            <a:lvl9pPr marL="4062994" indent="-238999" defTabSz="999152" eaLnBrk="0" fontAlgn="base" hangingPunct="0">
              <a:spcBef>
                <a:spcPct val="50000"/>
              </a:spcBef>
              <a:spcAft>
                <a:spcPct val="0"/>
              </a:spcAft>
              <a:defRPr sz="2100">
                <a:solidFill>
                  <a:schemeClr val="tx1"/>
                </a:solidFill>
                <a:latin typeface="Verdana" pitchFamily="34" charset="0"/>
              </a:defRPr>
            </a:lvl9pPr>
          </a:lstStyle>
          <a:p>
            <a:r>
              <a:rPr lang="en-US" altLang="de-DE" sz="1400">
                <a:solidFill>
                  <a:srgbClr val="000000"/>
                </a:solidFill>
                <a:latin typeface="Arial" charset="0"/>
              </a:rPr>
              <a:t>Bundesnetzagentur</a:t>
            </a:r>
          </a:p>
        </p:txBody>
      </p:sp>
      <p:sp>
        <p:nvSpPr>
          <p:cNvPr id="150531" name="Rectangle 3"/>
          <p:cNvSpPr>
            <a:spLocks noGrp="1" noChangeArrowheads="1"/>
          </p:cNvSpPr>
          <p:nvPr>
            <p:ph type="dt" sz="quarter" idx="1"/>
          </p:nvPr>
        </p:nvSpPr>
        <p:spPr>
          <a:noFill/>
        </p:spPr>
        <p:txBody>
          <a:bodyPr/>
          <a:lstStyle>
            <a:lvl1pPr defTabSz="999152">
              <a:defRPr sz="2100">
                <a:solidFill>
                  <a:schemeClr val="tx1"/>
                </a:solidFill>
                <a:latin typeface="Verdana" pitchFamily="34" charset="0"/>
              </a:defRPr>
            </a:lvl1pPr>
            <a:lvl2pPr marL="776749" indent="-298750" defTabSz="999152">
              <a:defRPr sz="2100">
                <a:solidFill>
                  <a:schemeClr val="tx1"/>
                </a:solidFill>
                <a:latin typeface="Verdana" pitchFamily="34" charset="0"/>
              </a:defRPr>
            </a:lvl2pPr>
            <a:lvl3pPr marL="1194998" indent="-238999" defTabSz="999152">
              <a:defRPr sz="2100">
                <a:solidFill>
                  <a:schemeClr val="tx1"/>
                </a:solidFill>
                <a:latin typeface="Verdana" pitchFamily="34" charset="0"/>
              </a:defRPr>
            </a:lvl3pPr>
            <a:lvl4pPr marL="1672998" indent="-238999" defTabSz="999152">
              <a:defRPr sz="2100">
                <a:solidFill>
                  <a:schemeClr val="tx1"/>
                </a:solidFill>
                <a:latin typeface="Verdana" pitchFamily="34" charset="0"/>
              </a:defRPr>
            </a:lvl4pPr>
            <a:lvl5pPr marL="2150997" indent="-238999" defTabSz="999152">
              <a:defRPr sz="2100">
                <a:solidFill>
                  <a:schemeClr val="tx1"/>
                </a:solidFill>
                <a:latin typeface="Verdana" pitchFamily="34" charset="0"/>
              </a:defRPr>
            </a:lvl5pPr>
            <a:lvl6pPr marL="2628996" indent="-238999" defTabSz="999152" eaLnBrk="0" fontAlgn="base" hangingPunct="0">
              <a:spcBef>
                <a:spcPct val="50000"/>
              </a:spcBef>
              <a:spcAft>
                <a:spcPct val="0"/>
              </a:spcAft>
              <a:defRPr sz="2100">
                <a:solidFill>
                  <a:schemeClr val="tx1"/>
                </a:solidFill>
                <a:latin typeface="Verdana" pitchFamily="34" charset="0"/>
              </a:defRPr>
            </a:lvl6pPr>
            <a:lvl7pPr marL="3106996" indent="-238999" defTabSz="999152" eaLnBrk="0" fontAlgn="base" hangingPunct="0">
              <a:spcBef>
                <a:spcPct val="50000"/>
              </a:spcBef>
              <a:spcAft>
                <a:spcPct val="0"/>
              </a:spcAft>
              <a:defRPr sz="2100">
                <a:solidFill>
                  <a:schemeClr val="tx1"/>
                </a:solidFill>
                <a:latin typeface="Verdana" pitchFamily="34" charset="0"/>
              </a:defRPr>
            </a:lvl7pPr>
            <a:lvl8pPr marL="3584995" indent="-238999" defTabSz="999152" eaLnBrk="0" fontAlgn="base" hangingPunct="0">
              <a:spcBef>
                <a:spcPct val="50000"/>
              </a:spcBef>
              <a:spcAft>
                <a:spcPct val="0"/>
              </a:spcAft>
              <a:defRPr sz="2100">
                <a:solidFill>
                  <a:schemeClr val="tx1"/>
                </a:solidFill>
                <a:latin typeface="Verdana" pitchFamily="34" charset="0"/>
              </a:defRPr>
            </a:lvl8pPr>
            <a:lvl9pPr marL="4062994" indent="-238999" defTabSz="999152" eaLnBrk="0" fontAlgn="base" hangingPunct="0">
              <a:spcBef>
                <a:spcPct val="50000"/>
              </a:spcBef>
              <a:spcAft>
                <a:spcPct val="0"/>
              </a:spcAft>
              <a:defRPr sz="2100">
                <a:solidFill>
                  <a:schemeClr val="tx1"/>
                </a:solidFill>
                <a:latin typeface="Verdana" pitchFamily="34" charset="0"/>
              </a:defRPr>
            </a:lvl9pPr>
          </a:lstStyle>
          <a:p>
            <a:fld id="{768FC9D6-0D45-4217-AA12-1DCFF96D054C}" type="datetime1">
              <a:rPr lang="de-DE" altLang="de-DE" sz="1400">
                <a:solidFill>
                  <a:srgbClr val="000000"/>
                </a:solidFill>
                <a:latin typeface="Arial" charset="0"/>
              </a:rPr>
              <a:pPr/>
              <a:t>22.03.2019</a:t>
            </a:fld>
            <a:endParaRPr lang="en-US" altLang="de-DE" sz="1400">
              <a:solidFill>
                <a:srgbClr val="000000"/>
              </a:solidFill>
              <a:latin typeface="Arial" charset="0"/>
            </a:endParaRPr>
          </a:p>
        </p:txBody>
      </p:sp>
      <p:sp>
        <p:nvSpPr>
          <p:cNvPr id="150532" name="Rectangle 7"/>
          <p:cNvSpPr>
            <a:spLocks noGrp="1" noChangeArrowheads="1"/>
          </p:cNvSpPr>
          <p:nvPr>
            <p:ph type="sldNum" sz="quarter" idx="5"/>
          </p:nvPr>
        </p:nvSpPr>
        <p:spPr>
          <a:noFill/>
        </p:spPr>
        <p:txBody>
          <a:bodyPr/>
          <a:lstStyle>
            <a:lvl1pPr defTabSz="999152">
              <a:defRPr sz="2100">
                <a:solidFill>
                  <a:schemeClr val="tx1"/>
                </a:solidFill>
                <a:latin typeface="Verdana" pitchFamily="34" charset="0"/>
              </a:defRPr>
            </a:lvl1pPr>
            <a:lvl2pPr marL="776749" indent="-298750" defTabSz="999152">
              <a:defRPr sz="2100">
                <a:solidFill>
                  <a:schemeClr val="tx1"/>
                </a:solidFill>
                <a:latin typeface="Verdana" pitchFamily="34" charset="0"/>
              </a:defRPr>
            </a:lvl2pPr>
            <a:lvl3pPr marL="1194998" indent="-238999" defTabSz="999152">
              <a:defRPr sz="2100">
                <a:solidFill>
                  <a:schemeClr val="tx1"/>
                </a:solidFill>
                <a:latin typeface="Verdana" pitchFamily="34" charset="0"/>
              </a:defRPr>
            </a:lvl3pPr>
            <a:lvl4pPr marL="1672998" indent="-238999" defTabSz="999152">
              <a:defRPr sz="2100">
                <a:solidFill>
                  <a:schemeClr val="tx1"/>
                </a:solidFill>
                <a:latin typeface="Verdana" pitchFamily="34" charset="0"/>
              </a:defRPr>
            </a:lvl4pPr>
            <a:lvl5pPr marL="2150997" indent="-238999" defTabSz="999152">
              <a:defRPr sz="2100">
                <a:solidFill>
                  <a:schemeClr val="tx1"/>
                </a:solidFill>
                <a:latin typeface="Verdana" pitchFamily="34" charset="0"/>
              </a:defRPr>
            </a:lvl5pPr>
            <a:lvl6pPr marL="2628996" indent="-238999" defTabSz="999152" eaLnBrk="0" fontAlgn="base" hangingPunct="0">
              <a:spcBef>
                <a:spcPct val="50000"/>
              </a:spcBef>
              <a:spcAft>
                <a:spcPct val="0"/>
              </a:spcAft>
              <a:defRPr sz="2100">
                <a:solidFill>
                  <a:schemeClr val="tx1"/>
                </a:solidFill>
                <a:latin typeface="Verdana" pitchFamily="34" charset="0"/>
              </a:defRPr>
            </a:lvl6pPr>
            <a:lvl7pPr marL="3106996" indent="-238999" defTabSz="999152" eaLnBrk="0" fontAlgn="base" hangingPunct="0">
              <a:spcBef>
                <a:spcPct val="50000"/>
              </a:spcBef>
              <a:spcAft>
                <a:spcPct val="0"/>
              </a:spcAft>
              <a:defRPr sz="2100">
                <a:solidFill>
                  <a:schemeClr val="tx1"/>
                </a:solidFill>
                <a:latin typeface="Verdana" pitchFamily="34" charset="0"/>
              </a:defRPr>
            </a:lvl7pPr>
            <a:lvl8pPr marL="3584995" indent="-238999" defTabSz="999152" eaLnBrk="0" fontAlgn="base" hangingPunct="0">
              <a:spcBef>
                <a:spcPct val="50000"/>
              </a:spcBef>
              <a:spcAft>
                <a:spcPct val="0"/>
              </a:spcAft>
              <a:defRPr sz="2100">
                <a:solidFill>
                  <a:schemeClr val="tx1"/>
                </a:solidFill>
                <a:latin typeface="Verdana" pitchFamily="34" charset="0"/>
              </a:defRPr>
            </a:lvl8pPr>
            <a:lvl9pPr marL="4062994" indent="-238999" defTabSz="999152" eaLnBrk="0" fontAlgn="base" hangingPunct="0">
              <a:spcBef>
                <a:spcPct val="50000"/>
              </a:spcBef>
              <a:spcAft>
                <a:spcPct val="0"/>
              </a:spcAft>
              <a:defRPr sz="2100">
                <a:solidFill>
                  <a:schemeClr val="tx1"/>
                </a:solidFill>
                <a:latin typeface="Verdana" pitchFamily="34" charset="0"/>
              </a:defRPr>
            </a:lvl9pPr>
          </a:lstStyle>
          <a:p>
            <a:fld id="{C9075276-2D5D-45DA-8FE2-B390DC46DADC}" type="slidenum">
              <a:rPr lang="de-DE" altLang="de-DE" sz="1400">
                <a:solidFill>
                  <a:srgbClr val="000000"/>
                </a:solidFill>
                <a:latin typeface="Arial" charset="0"/>
              </a:rPr>
              <a:pPr/>
              <a:t>66</a:t>
            </a:fld>
            <a:endParaRPr lang="de-DE" altLang="de-DE" sz="1400">
              <a:solidFill>
                <a:srgbClr val="000000"/>
              </a:solidFill>
              <a:latin typeface="Arial" charset="0"/>
            </a:endParaRPr>
          </a:p>
        </p:txBody>
      </p:sp>
      <p:sp>
        <p:nvSpPr>
          <p:cNvPr id="150533" name="Rectangle 2"/>
          <p:cNvSpPr>
            <a:spLocks noGrp="1" noRot="1" noChangeAspect="1" noChangeArrowheads="1" noTextEdit="1"/>
          </p:cNvSpPr>
          <p:nvPr>
            <p:ph type="sldImg"/>
          </p:nvPr>
        </p:nvSpPr>
        <p:spPr>
          <a:xfrm>
            <a:off x="215900" y="663575"/>
            <a:ext cx="3436938" cy="2579688"/>
          </a:xfrm>
          <a:ln/>
        </p:spPr>
      </p:sp>
      <p:sp>
        <p:nvSpPr>
          <p:cNvPr id="150534"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Rectangle 2"/>
          <p:cNvSpPr>
            <a:spLocks noGrp="1" noRot="1" noChangeAspect="1" noChangeArrowheads="1" noTextEdit="1"/>
          </p:cNvSpPr>
          <p:nvPr>
            <p:ph type="sldImg"/>
          </p:nvPr>
        </p:nvSpPr>
        <p:spPr bwMode="auto">
          <a:xfrm>
            <a:off x="854075" y="746125"/>
            <a:ext cx="4962525" cy="3722688"/>
          </a:xfrm>
          <a:noFill/>
          <a:ln>
            <a:solidFill>
              <a:srgbClr val="000000"/>
            </a:solidFill>
            <a:miter lim="800000"/>
            <a:headEnd/>
            <a:tailEnd/>
          </a:ln>
        </p:spPr>
      </p:sp>
      <p:sp>
        <p:nvSpPr>
          <p:cNvPr id="561154" name="Rectangle 3"/>
          <p:cNvSpPr>
            <a:spLocks noGrp="1" noChangeArrowheads="1"/>
          </p:cNvSpPr>
          <p:nvPr>
            <p:ph type="body" idx="1"/>
          </p:nvPr>
        </p:nvSpPr>
        <p:spPr bwMode="auto">
          <a:xfrm>
            <a:off x="667531" y="4715473"/>
            <a:ext cx="5334030" cy="4464445"/>
          </a:xfrm>
          <a:noFill/>
        </p:spPr>
        <p:txBody>
          <a:bodyPr wrap="square" numCol="1" anchor="t" anchorCtr="0" compatLnSpc="1">
            <a:prstTxWarp prst="textNoShape">
              <a:avLst/>
            </a:prstTxWarp>
          </a:bodyPr>
          <a:lstStyle/>
          <a:p>
            <a:pPr marL="342900" indent="-342900">
              <a:buFont typeface="Wingdings" panose="05000000000000000000" pitchFamily="2" charset="2"/>
              <a:buChar char="§"/>
            </a:pPr>
            <a:r>
              <a:rPr lang="de-DE" sz="2000" dirty="0" smtClean="0"/>
              <a:t>Erneuerbare Energien</a:t>
            </a:r>
          </a:p>
          <a:p>
            <a:pPr marL="971550" lvl="1" indent="-342900">
              <a:buClr>
                <a:schemeClr val="tx2"/>
              </a:buClr>
              <a:buFont typeface="Wingdings" panose="05000000000000000000" pitchFamily="2" charset="2"/>
              <a:buChar char="§"/>
            </a:pPr>
            <a:r>
              <a:rPr lang="de-DE" sz="2000" dirty="0" smtClean="0"/>
              <a:t>Gesetzesvorgaben (EEG 2017)</a:t>
            </a:r>
          </a:p>
          <a:p>
            <a:pPr marL="971550" lvl="1" indent="-342900">
              <a:buClr>
                <a:schemeClr val="tx2"/>
              </a:buClr>
              <a:buFont typeface="Wingdings" panose="05000000000000000000" pitchFamily="2" charset="2"/>
              <a:buChar char="§"/>
            </a:pPr>
            <a:r>
              <a:rPr lang="de-DE" sz="2000" dirty="0" smtClean="0"/>
              <a:t>Ausstieg aus der Atomenergie</a:t>
            </a:r>
          </a:p>
          <a:p>
            <a:pPr marL="342900" indent="-342900">
              <a:buClr>
                <a:schemeClr val="tx2"/>
              </a:buClr>
              <a:buFont typeface="Wingdings" panose="05000000000000000000" pitchFamily="2" charset="2"/>
              <a:buChar char="§"/>
            </a:pPr>
            <a:r>
              <a:rPr lang="de-DE" sz="2000" dirty="0" smtClean="0"/>
              <a:t>Versorgungssicherheit</a:t>
            </a:r>
          </a:p>
          <a:p>
            <a:pPr marL="971550" lvl="1" indent="-342900">
              <a:buClr>
                <a:schemeClr val="tx2"/>
              </a:buClr>
              <a:buFont typeface="Wingdings" panose="05000000000000000000" pitchFamily="2" charset="2"/>
              <a:buChar char="§"/>
            </a:pPr>
            <a:r>
              <a:rPr lang="de-DE" sz="2000" dirty="0" smtClean="0"/>
              <a:t>Verschiedene Erzeugungsarten und Regionen miteinander verbinden</a:t>
            </a:r>
          </a:p>
          <a:p>
            <a:pPr marL="971550" lvl="1" indent="-342900">
              <a:buClr>
                <a:schemeClr val="tx2"/>
              </a:buClr>
              <a:buFont typeface="Wingdings" panose="05000000000000000000" pitchFamily="2" charset="2"/>
              <a:buChar char="§"/>
            </a:pPr>
            <a:r>
              <a:rPr lang="de-DE" sz="2000" dirty="0" smtClean="0"/>
              <a:t>Anforderungen steigen mit dem Energiemix</a:t>
            </a:r>
          </a:p>
          <a:p>
            <a:pPr marL="342900" indent="-342900">
              <a:buClr>
                <a:schemeClr val="tx2"/>
              </a:buClr>
              <a:buFont typeface="Wingdings" panose="05000000000000000000" pitchFamily="2" charset="2"/>
              <a:buChar char="§"/>
            </a:pPr>
            <a:r>
              <a:rPr lang="de-DE" sz="2000" dirty="0" smtClean="0"/>
              <a:t>Energie im europäischen Markt</a:t>
            </a:r>
          </a:p>
          <a:p>
            <a:pPr marL="971550" lvl="1" indent="-342900">
              <a:buClr>
                <a:schemeClr val="tx2"/>
              </a:buClr>
              <a:buFont typeface="Wingdings" panose="05000000000000000000" pitchFamily="2" charset="2"/>
              <a:buChar char="§"/>
            </a:pPr>
            <a:r>
              <a:rPr lang="de-DE" sz="2000" dirty="0" smtClean="0"/>
              <a:t>Gemeinsamer Binnenmarkt</a:t>
            </a:r>
          </a:p>
          <a:p>
            <a:pPr marL="971550" lvl="1" indent="-342900">
              <a:buClr>
                <a:schemeClr val="tx2"/>
              </a:buClr>
              <a:buFont typeface="Wingdings" panose="05000000000000000000" pitchFamily="2" charset="2"/>
              <a:buChar char="§"/>
            </a:pPr>
            <a:r>
              <a:rPr lang="de-DE" sz="2000" dirty="0" smtClean="0"/>
              <a:t>Strom als handelbares Gut</a:t>
            </a:r>
          </a:p>
          <a:p>
            <a:pPr marL="971550" lvl="1" indent="-342900">
              <a:buClr>
                <a:schemeClr val="tx2"/>
              </a:buClr>
              <a:buFont typeface="Wingdings" panose="05000000000000000000" pitchFamily="2" charset="2"/>
              <a:buChar char="§"/>
            </a:pPr>
            <a:r>
              <a:rPr lang="de-DE" sz="2000" dirty="0" smtClean="0"/>
              <a:t>Länderübergreifender Ausgleich</a:t>
            </a:r>
          </a:p>
          <a:p>
            <a:pPr eaLnBrk="1" hangingPunct="1">
              <a:spcBef>
                <a:spcPct val="0"/>
              </a:spcBef>
            </a:pPr>
            <a:endParaRPr lang="de-DE" altLang="de-DE"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Rectangle 2"/>
          <p:cNvSpPr>
            <a:spLocks noGrp="1" noRot="1" noChangeAspect="1" noChangeArrowheads="1" noTextEdit="1"/>
          </p:cNvSpPr>
          <p:nvPr>
            <p:ph type="sldImg"/>
          </p:nvPr>
        </p:nvSpPr>
        <p:spPr bwMode="auto">
          <a:xfrm>
            <a:off x="592138" y="746125"/>
            <a:ext cx="4960937" cy="3722688"/>
          </a:xfrm>
          <a:noFill/>
          <a:ln>
            <a:solidFill>
              <a:srgbClr val="000000"/>
            </a:solidFill>
            <a:miter lim="800000"/>
            <a:headEnd/>
            <a:tailEnd/>
          </a:ln>
        </p:spPr>
      </p:sp>
      <p:sp>
        <p:nvSpPr>
          <p:cNvPr id="561154" name="Rectangle 3"/>
          <p:cNvSpPr>
            <a:spLocks noGrp="1" noChangeArrowheads="1"/>
          </p:cNvSpPr>
          <p:nvPr>
            <p:ph type="body" idx="1"/>
          </p:nvPr>
        </p:nvSpPr>
        <p:spPr bwMode="auto">
          <a:xfrm>
            <a:off x="667532" y="4715475"/>
            <a:ext cx="5334030" cy="4464445"/>
          </a:xfrm>
          <a:noFill/>
        </p:spPr>
        <p:txBody>
          <a:bodyPr wrap="square" numCol="1" anchor="t" anchorCtr="0" compatLnSpc="1">
            <a:prstTxWarp prst="textNoShape">
              <a:avLst/>
            </a:prstTxWarp>
          </a:bodyPr>
          <a:lstStyle/>
          <a:p>
            <a:pPr eaLnBrk="1" hangingPunct="1">
              <a:spcBef>
                <a:spcPct val="0"/>
              </a:spcBef>
            </a:pPr>
            <a:r>
              <a:rPr lang="de-DE" altLang="de-DE" dirty="0" smtClean="0">
                <a:latin typeface="Arial" charset="0"/>
              </a:rPr>
              <a:t>Das Startnetz für den Netzentwicklungsplan besteht aus den folgenden Netzprojekten:</a:t>
            </a:r>
          </a:p>
          <a:p>
            <a:pPr eaLnBrk="1" hangingPunct="1">
              <a:spcBef>
                <a:spcPct val="0"/>
              </a:spcBef>
            </a:pPr>
            <a:endParaRPr lang="de-DE" altLang="de-DE" dirty="0" smtClean="0">
              <a:latin typeface="Arial" charset="0"/>
            </a:endParaRPr>
          </a:p>
          <a:p>
            <a:pPr eaLnBrk="1" hangingPunct="1">
              <a:spcBef>
                <a:spcPct val="0"/>
              </a:spcBef>
            </a:pPr>
            <a:r>
              <a:rPr lang="de-DE" altLang="de-DE" dirty="0" smtClean="0">
                <a:latin typeface="Arial" charset="0"/>
              </a:rPr>
              <a:t>    dem heutigen Netz (Ist-Netz),</a:t>
            </a:r>
          </a:p>
          <a:p>
            <a:pPr eaLnBrk="1" hangingPunct="1">
              <a:spcBef>
                <a:spcPct val="0"/>
              </a:spcBef>
            </a:pPr>
            <a:r>
              <a:rPr lang="de-DE" altLang="de-DE" dirty="0" smtClean="0">
                <a:latin typeface="Arial" charset="0"/>
              </a:rPr>
              <a:t>    den </a:t>
            </a:r>
            <a:r>
              <a:rPr lang="de-DE" altLang="de-DE" dirty="0" err="1" smtClean="0">
                <a:latin typeface="Arial" charset="0"/>
              </a:rPr>
              <a:t>EnLAG</a:t>
            </a:r>
            <a:r>
              <a:rPr lang="de-DE" altLang="de-DE" dirty="0" smtClean="0">
                <a:latin typeface="Arial" charset="0"/>
              </a:rPr>
              <a:t>-Maßnahmen (Maßnahmen</a:t>
            </a:r>
            <a:r>
              <a:rPr lang="de-DE" altLang="de-DE" baseline="0" dirty="0" smtClean="0">
                <a:latin typeface="Arial" charset="0"/>
              </a:rPr>
              <a:t> nach Energieleitungsausbaugesetz)</a:t>
            </a:r>
            <a:r>
              <a:rPr lang="de-DE" altLang="de-DE" dirty="0" smtClean="0">
                <a:latin typeface="Arial" charset="0"/>
              </a:rPr>
              <a:t>,</a:t>
            </a:r>
          </a:p>
          <a:p>
            <a:pPr eaLnBrk="1" hangingPunct="1">
              <a:spcBef>
                <a:spcPct val="0"/>
              </a:spcBef>
            </a:pPr>
            <a:r>
              <a:rPr lang="de-DE" altLang="de-DE" dirty="0" smtClean="0">
                <a:latin typeface="Arial" charset="0"/>
              </a:rPr>
              <a:t>    den in der Umsetzung befindlichen Netzausbaumaßnahmen (planfestgestellt bzw. in Bau),</a:t>
            </a:r>
          </a:p>
          <a:p>
            <a:pPr eaLnBrk="1" hangingPunct="1">
              <a:spcBef>
                <a:spcPct val="0"/>
              </a:spcBef>
            </a:pPr>
            <a:r>
              <a:rPr lang="de-DE" altLang="de-DE" dirty="0" smtClean="0">
                <a:latin typeface="Arial" charset="0"/>
              </a:rPr>
              <a:t>    sowie Maßnahmen aufgrund sonstiger Verpflichtungen (Kraftwerks-Netzanschlussverordnung, </a:t>
            </a:r>
            <a:r>
              <a:rPr lang="de-DE" altLang="de-DE" dirty="0" err="1" smtClean="0">
                <a:latin typeface="Arial" charset="0"/>
              </a:rPr>
              <a:t>KraftNAV</a:t>
            </a:r>
            <a:r>
              <a:rPr lang="de-DE" altLang="de-DE" dirty="0" smtClean="0">
                <a:latin typeface="Arial" charset="0"/>
              </a:rPr>
              <a:t> bzw. Anschlusspflicht der Industriekunden).</a:t>
            </a:r>
          </a:p>
          <a:p>
            <a:pPr eaLnBrk="1" hangingPunct="1">
              <a:spcBef>
                <a:spcPct val="0"/>
              </a:spcBef>
            </a:pPr>
            <a:endParaRPr lang="de-DE" altLang="de-DE" dirty="0" smtClean="0">
              <a:latin typeface="Arial" charset="0"/>
            </a:endParaRPr>
          </a:p>
        </p:txBody>
      </p:sp>
      <p:sp>
        <p:nvSpPr>
          <p:cNvPr id="4" name="Rectangle 7"/>
          <p:cNvSpPr txBox="1">
            <a:spLocks noGrp="1" noChangeArrowheads="1"/>
          </p:cNvSpPr>
          <p:nvPr/>
        </p:nvSpPr>
        <p:spPr bwMode="auto">
          <a:xfrm>
            <a:off x="5286378" y="9553579"/>
            <a:ext cx="1076325" cy="225425"/>
          </a:xfrm>
          <a:prstGeom prst="rect">
            <a:avLst/>
          </a:prstGeom>
          <a:noFill/>
          <a:ln w="9525">
            <a:noFill/>
            <a:miter lim="800000"/>
            <a:headEnd/>
            <a:tailEnd/>
          </a:ln>
        </p:spPr>
        <p:txBody>
          <a:bodyPr lIns="95562" tIns="47781" rIns="0" bIns="47781" anchor="b"/>
          <a:lstStyle/>
          <a:p>
            <a:pPr algn="r" defTabSz="955675" eaLnBrk="1" hangingPunct="1">
              <a:spcBef>
                <a:spcPct val="0"/>
              </a:spcBef>
            </a:pPr>
            <a:fld id="{4B8DB52E-B447-471C-9181-E8CC1646050A}" type="slidenum">
              <a:rPr lang="de-DE" altLang="de-DE" sz="1300">
                <a:solidFill>
                  <a:srgbClr val="000000"/>
                </a:solidFill>
                <a:latin typeface="Arial" charset="0"/>
                <a:cs typeface="Arial" charset="0"/>
              </a:rPr>
              <a:pPr algn="r" defTabSz="955675" eaLnBrk="1" hangingPunct="1">
                <a:spcBef>
                  <a:spcPct val="0"/>
                </a:spcBef>
              </a:pPr>
              <a:t>12</a:t>
            </a:fld>
            <a:endParaRPr lang="de-DE" altLang="de-DE" sz="1300" dirty="0">
              <a:solidFill>
                <a:srgbClr val="000000"/>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Folienbildplatzhalter 1"/>
          <p:cNvSpPr>
            <a:spLocks noGrp="1" noRot="1" noChangeAspect="1" noTextEdit="1"/>
          </p:cNvSpPr>
          <p:nvPr>
            <p:ph type="sldImg"/>
          </p:nvPr>
        </p:nvSpPr>
        <p:spPr>
          <a:xfrm>
            <a:off x="215900" y="663575"/>
            <a:ext cx="3436938" cy="2579688"/>
          </a:xfrm>
          <a:ln/>
        </p:spPr>
      </p:sp>
      <p:sp>
        <p:nvSpPr>
          <p:cNvPr id="600067" name="Notizenplatzhalter 2"/>
          <p:cNvSpPr>
            <a:spLocks noGrp="1"/>
          </p:cNvSpPr>
          <p:nvPr>
            <p:ph type="body" idx="1"/>
          </p:nvPr>
        </p:nvSpPr>
        <p:spPr>
          <a:noFill/>
        </p:spPr>
        <p:txBody>
          <a:bodyPr/>
          <a:lstStyle/>
          <a:p>
            <a:pPr eaLnBrk="1" hangingPunct="1">
              <a:spcBef>
                <a:spcPct val="0"/>
              </a:spcBef>
            </a:pPr>
            <a:endParaRPr lang="de-DE" altLang="de-DE" dirty="0" smtClean="0">
              <a:latin typeface="Arial" pitchFamily="34" charset="0"/>
            </a:endParaRPr>
          </a:p>
        </p:txBody>
      </p:sp>
      <p:sp>
        <p:nvSpPr>
          <p:cNvPr id="600068" name="Kopfzeilenplatzhalter 3"/>
          <p:cNvSpPr>
            <a:spLocks noGrp="1"/>
          </p:cNvSpPr>
          <p:nvPr>
            <p:ph type="hdr" sz="quarter"/>
          </p:nvPr>
        </p:nvSpPr>
        <p:spPr>
          <a:noFill/>
        </p:spPr>
        <p:txBody>
          <a:bodyPr/>
          <a:lstStyle>
            <a:lvl1pPr defTabSz="957263">
              <a:defRPr sz="2000">
                <a:solidFill>
                  <a:schemeClr val="tx1"/>
                </a:solidFill>
                <a:latin typeface="Verdana" pitchFamily="34" charset="0"/>
              </a:defRPr>
            </a:lvl1pPr>
            <a:lvl2pPr marL="742950" indent="-285750" defTabSz="957263">
              <a:defRPr sz="2000">
                <a:solidFill>
                  <a:schemeClr val="tx1"/>
                </a:solidFill>
                <a:latin typeface="Verdana" pitchFamily="34" charset="0"/>
              </a:defRPr>
            </a:lvl2pPr>
            <a:lvl3pPr marL="1143000" indent="-228600" defTabSz="957263">
              <a:defRPr sz="2000">
                <a:solidFill>
                  <a:schemeClr val="tx1"/>
                </a:solidFill>
                <a:latin typeface="Verdana" pitchFamily="34" charset="0"/>
              </a:defRPr>
            </a:lvl3pPr>
            <a:lvl4pPr marL="1600200" indent="-228600" defTabSz="957263">
              <a:defRPr sz="2000">
                <a:solidFill>
                  <a:schemeClr val="tx1"/>
                </a:solidFill>
                <a:latin typeface="Verdana" pitchFamily="34" charset="0"/>
              </a:defRPr>
            </a:lvl4pPr>
            <a:lvl5pPr marL="2057400" indent="-228600" defTabSz="957263">
              <a:defRPr sz="2000">
                <a:solidFill>
                  <a:schemeClr val="tx1"/>
                </a:solidFill>
                <a:latin typeface="Verdana" pitchFamily="34" charset="0"/>
              </a:defRPr>
            </a:lvl5pPr>
            <a:lvl6pPr marL="2514600" indent="-228600" defTabSz="957263" eaLnBrk="0" fontAlgn="base" hangingPunct="0">
              <a:spcBef>
                <a:spcPct val="50000"/>
              </a:spcBef>
              <a:spcAft>
                <a:spcPct val="0"/>
              </a:spcAft>
              <a:defRPr sz="2000">
                <a:solidFill>
                  <a:schemeClr val="tx1"/>
                </a:solidFill>
                <a:latin typeface="Verdana" pitchFamily="34" charset="0"/>
              </a:defRPr>
            </a:lvl6pPr>
            <a:lvl7pPr marL="2971800" indent="-228600" defTabSz="957263" eaLnBrk="0" fontAlgn="base" hangingPunct="0">
              <a:spcBef>
                <a:spcPct val="50000"/>
              </a:spcBef>
              <a:spcAft>
                <a:spcPct val="0"/>
              </a:spcAft>
              <a:defRPr sz="2000">
                <a:solidFill>
                  <a:schemeClr val="tx1"/>
                </a:solidFill>
                <a:latin typeface="Verdana" pitchFamily="34" charset="0"/>
              </a:defRPr>
            </a:lvl7pPr>
            <a:lvl8pPr marL="3429000" indent="-228600" defTabSz="957263" eaLnBrk="0" fontAlgn="base" hangingPunct="0">
              <a:spcBef>
                <a:spcPct val="50000"/>
              </a:spcBef>
              <a:spcAft>
                <a:spcPct val="0"/>
              </a:spcAft>
              <a:defRPr sz="2000">
                <a:solidFill>
                  <a:schemeClr val="tx1"/>
                </a:solidFill>
                <a:latin typeface="Verdana" pitchFamily="34" charset="0"/>
              </a:defRPr>
            </a:lvl8pPr>
            <a:lvl9pPr marL="3886200" indent="-228600" defTabSz="957263" eaLnBrk="0" fontAlgn="base" hangingPunct="0">
              <a:spcBef>
                <a:spcPct val="50000"/>
              </a:spcBef>
              <a:spcAft>
                <a:spcPct val="0"/>
              </a:spcAft>
              <a:defRPr sz="2000">
                <a:solidFill>
                  <a:schemeClr val="tx1"/>
                </a:solidFill>
                <a:latin typeface="Verdana" pitchFamily="34" charset="0"/>
              </a:defRPr>
            </a:lvl9pPr>
          </a:lstStyle>
          <a:p>
            <a:r>
              <a:rPr lang="en-US" altLang="de-DE" sz="1300" dirty="0">
                <a:solidFill>
                  <a:srgbClr val="000000"/>
                </a:solidFill>
                <a:latin typeface="Arial" pitchFamily="34" charset="0"/>
              </a:rPr>
              <a:t>Bundesnetzagentur</a:t>
            </a:r>
          </a:p>
        </p:txBody>
      </p:sp>
      <p:sp>
        <p:nvSpPr>
          <p:cNvPr id="600069" name="Datumsplatzhalter 4"/>
          <p:cNvSpPr>
            <a:spLocks noGrp="1"/>
          </p:cNvSpPr>
          <p:nvPr>
            <p:ph type="dt" sz="quarter" idx="1"/>
          </p:nvPr>
        </p:nvSpPr>
        <p:spPr>
          <a:noFill/>
        </p:spPr>
        <p:txBody>
          <a:bodyPr/>
          <a:lstStyle>
            <a:lvl1pPr defTabSz="957263">
              <a:defRPr sz="2000">
                <a:solidFill>
                  <a:schemeClr val="tx1"/>
                </a:solidFill>
                <a:latin typeface="Verdana" pitchFamily="34" charset="0"/>
              </a:defRPr>
            </a:lvl1pPr>
            <a:lvl2pPr marL="742950" indent="-285750" defTabSz="957263">
              <a:defRPr sz="2000">
                <a:solidFill>
                  <a:schemeClr val="tx1"/>
                </a:solidFill>
                <a:latin typeface="Verdana" pitchFamily="34" charset="0"/>
              </a:defRPr>
            </a:lvl2pPr>
            <a:lvl3pPr marL="1143000" indent="-228600" defTabSz="957263">
              <a:defRPr sz="2000">
                <a:solidFill>
                  <a:schemeClr val="tx1"/>
                </a:solidFill>
                <a:latin typeface="Verdana" pitchFamily="34" charset="0"/>
              </a:defRPr>
            </a:lvl3pPr>
            <a:lvl4pPr marL="1600200" indent="-228600" defTabSz="957263">
              <a:defRPr sz="2000">
                <a:solidFill>
                  <a:schemeClr val="tx1"/>
                </a:solidFill>
                <a:latin typeface="Verdana" pitchFamily="34" charset="0"/>
              </a:defRPr>
            </a:lvl4pPr>
            <a:lvl5pPr marL="2057400" indent="-228600" defTabSz="957263">
              <a:defRPr sz="2000">
                <a:solidFill>
                  <a:schemeClr val="tx1"/>
                </a:solidFill>
                <a:latin typeface="Verdana" pitchFamily="34" charset="0"/>
              </a:defRPr>
            </a:lvl5pPr>
            <a:lvl6pPr marL="2514600" indent="-228600" defTabSz="957263" eaLnBrk="0" fontAlgn="base" hangingPunct="0">
              <a:spcBef>
                <a:spcPct val="50000"/>
              </a:spcBef>
              <a:spcAft>
                <a:spcPct val="0"/>
              </a:spcAft>
              <a:defRPr sz="2000">
                <a:solidFill>
                  <a:schemeClr val="tx1"/>
                </a:solidFill>
                <a:latin typeface="Verdana" pitchFamily="34" charset="0"/>
              </a:defRPr>
            </a:lvl6pPr>
            <a:lvl7pPr marL="2971800" indent="-228600" defTabSz="957263" eaLnBrk="0" fontAlgn="base" hangingPunct="0">
              <a:spcBef>
                <a:spcPct val="50000"/>
              </a:spcBef>
              <a:spcAft>
                <a:spcPct val="0"/>
              </a:spcAft>
              <a:defRPr sz="2000">
                <a:solidFill>
                  <a:schemeClr val="tx1"/>
                </a:solidFill>
                <a:latin typeface="Verdana" pitchFamily="34" charset="0"/>
              </a:defRPr>
            </a:lvl7pPr>
            <a:lvl8pPr marL="3429000" indent="-228600" defTabSz="957263" eaLnBrk="0" fontAlgn="base" hangingPunct="0">
              <a:spcBef>
                <a:spcPct val="50000"/>
              </a:spcBef>
              <a:spcAft>
                <a:spcPct val="0"/>
              </a:spcAft>
              <a:defRPr sz="2000">
                <a:solidFill>
                  <a:schemeClr val="tx1"/>
                </a:solidFill>
                <a:latin typeface="Verdana" pitchFamily="34" charset="0"/>
              </a:defRPr>
            </a:lvl8pPr>
            <a:lvl9pPr marL="3886200" indent="-228600" defTabSz="957263" eaLnBrk="0" fontAlgn="base" hangingPunct="0">
              <a:spcBef>
                <a:spcPct val="50000"/>
              </a:spcBef>
              <a:spcAft>
                <a:spcPct val="0"/>
              </a:spcAft>
              <a:defRPr sz="2000">
                <a:solidFill>
                  <a:schemeClr val="tx1"/>
                </a:solidFill>
                <a:latin typeface="Verdana" pitchFamily="34" charset="0"/>
              </a:defRPr>
            </a:lvl9pPr>
          </a:lstStyle>
          <a:p>
            <a:fld id="{0C6B78DF-E2B1-4A75-9E01-52CEB0835CFE}" type="datetime1">
              <a:rPr lang="de-DE" altLang="de-DE" sz="1300">
                <a:solidFill>
                  <a:srgbClr val="000000"/>
                </a:solidFill>
                <a:latin typeface="Arial" pitchFamily="34" charset="0"/>
              </a:rPr>
              <a:pPr/>
              <a:t>22.03.2019</a:t>
            </a:fld>
            <a:endParaRPr lang="en-US" altLang="de-DE" sz="1300" dirty="0">
              <a:solidFill>
                <a:srgbClr val="000000"/>
              </a:solidFill>
              <a:latin typeface="Arial" pitchFamily="34" charset="0"/>
            </a:endParaRPr>
          </a:p>
        </p:txBody>
      </p:sp>
      <p:sp>
        <p:nvSpPr>
          <p:cNvPr id="600070" name="Foliennummernplatzhalter 5"/>
          <p:cNvSpPr>
            <a:spLocks noGrp="1"/>
          </p:cNvSpPr>
          <p:nvPr>
            <p:ph type="sldNum" sz="quarter" idx="5"/>
          </p:nvPr>
        </p:nvSpPr>
        <p:spPr>
          <a:noFill/>
        </p:spPr>
        <p:txBody>
          <a:bodyPr/>
          <a:lstStyle>
            <a:lvl1pPr defTabSz="957263">
              <a:defRPr sz="2000">
                <a:solidFill>
                  <a:schemeClr val="tx1"/>
                </a:solidFill>
                <a:latin typeface="Verdana" pitchFamily="34" charset="0"/>
              </a:defRPr>
            </a:lvl1pPr>
            <a:lvl2pPr marL="742950" indent="-285750" defTabSz="957263">
              <a:defRPr sz="2000">
                <a:solidFill>
                  <a:schemeClr val="tx1"/>
                </a:solidFill>
                <a:latin typeface="Verdana" pitchFamily="34" charset="0"/>
              </a:defRPr>
            </a:lvl2pPr>
            <a:lvl3pPr marL="1143000" indent="-228600" defTabSz="957263">
              <a:defRPr sz="2000">
                <a:solidFill>
                  <a:schemeClr val="tx1"/>
                </a:solidFill>
                <a:latin typeface="Verdana" pitchFamily="34" charset="0"/>
              </a:defRPr>
            </a:lvl3pPr>
            <a:lvl4pPr marL="1600200" indent="-228600" defTabSz="957263">
              <a:defRPr sz="2000">
                <a:solidFill>
                  <a:schemeClr val="tx1"/>
                </a:solidFill>
                <a:latin typeface="Verdana" pitchFamily="34" charset="0"/>
              </a:defRPr>
            </a:lvl4pPr>
            <a:lvl5pPr marL="2057400" indent="-228600" defTabSz="957263">
              <a:defRPr sz="2000">
                <a:solidFill>
                  <a:schemeClr val="tx1"/>
                </a:solidFill>
                <a:latin typeface="Verdana" pitchFamily="34" charset="0"/>
              </a:defRPr>
            </a:lvl5pPr>
            <a:lvl6pPr marL="2514600" indent="-228600" defTabSz="957263" eaLnBrk="0" fontAlgn="base" hangingPunct="0">
              <a:spcBef>
                <a:spcPct val="50000"/>
              </a:spcBef>
              <a:spcAft>
                <a:spcPct val="0"/>
              </a:spcAft>
              <a:defRPr sz="2000">
                <a:solidFill>
                  <a:schemeClr val="tx1"/>
                </a:solidFill>
                <a:latin typeface="Verdana" pitchFamily="34" charset="0"/>
              </a:defRPr>
            </a:lvl6pPr>
            <a:lvl7pPr marL="2971800" indent="-228600" defTabSz="957263" eaLnBrk="0" fontAlgn="base" hangingPunct="0">
              <a:spcBef>
                <a:spcPct val="50000"/>
              </a:spcBef>
              <a:spcAft>
                <a:spcPct val="0"/>
              </a:spcAft>
              <a:defRPr sz="2000">
                <a:solidFill>
                  <a:schemeClr val="tx1"/>
                </a:solidFill>
                <a:latin typeface="Verdana" pitchFamily="34" charset="0"/>
              </a:defRPr>
            </a:lvl7pPr>
            <a:lvl8pPr marL="3429000" indent="-228600" defTabSz="957263" eaLnBrk="0" fontAlgn="base" hangingPunct="0">
              <a:spcBef>
                <a:spcPct val="50000"/>
              </a:spcBef>
              <a:spcAft>
                <a:spcPct val="0"/>
              </a:spcAft>
              <a:defRPr sz="2000">
                <a:solidFill>
                  <a:schemeClr val="tx1"/>
                </a:solidFill>
                <a:latin typeface="Verdana" pitchFamily="34" charset="0"/>
              </a:defRPr>
            </a:lvl8pPr>
            <a:lvl9pPr marL="3886200" indent="-228600" defTabSz="957263" eaLnBrk="0" fontAlgn="base" hangingPunct="0">
              <a:spcBef>
                <a:spcPct val="50000"/>
              </a:spcBef>
              <a:spcAft>
                <a:spcPct val="0"/>
              </a:spcAft>
              <a:defRPr sz="2000">
                <a:solidFill>
                  <a:schemeClr val="tx1"/>
                </a:solidFill>
                <a:latin typeface="Verdana" pitchFamily="34" charset="0"/>
              </a:defRPr>
            </a:lvl9pPr>
          </a:lstStyle>
          <a:p>
            <a:fld id="{CD89808E-E69B-4EE7-9782-36D60264F24D}" type="slidenum">
              <a:rPr lang="de-DE" altLang="de-DE" sz="1300">
                <a:solidFill>
                  <a:srgbClr val="000000"/>
                </a:solidFill>
                <a:latin typeface="Arial" pitchFamily="34" charset="0"/>
              </a:rPr>
              <a:pPr/>
              <a:t>15</a:t>
            </a:fld>
            <a:endParaRPr lang="de-DE" altLang="de-DE" sz="1300" dirty="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427038" y="703263"/>
            <a:ext cx="3254375" cy="2441575"/>
          </a:xfrm>
          <a:ln/>
        </p:spPr>
      </p:sp>
      <p:sp>
        <p:nvSpPr>
          <p:cNvPr id="312323" name="Rectangle 3"/>
          <p:cNvSpPr>
            <a:spLocks noGrp="1" noChangeArrowheads="1"/>
          </p:cNvSpPr>
          <p:nvPr>
            <p:ph type="body" idx="1"/>
          </p:nvPr>
        </p:nvSpPr>
        <p:spPr>
          <a:xfrm>
            <a:off x="473078" y="3349628"/>
            <a:ext cx="5872163" cy="5832476"/>
          </a:xfrm>
          <a:noFill/>
        </p:spPr>
        <p:txBody>
          <a:bodyPr/>
          <a:lstStyle/>
          <a:p>
            <a:pPr marL="285629" indent="-285629">
              <a:spcBef>
                <a:spcPts val="594"/>
              </a:spcBef>
              <a:spcAft>
                <a:spcPts val="594"/>
              </a:spcAft>
              <a:buFont typeface="Arial" panose="020B0604020202020204" pitchFamily="34" charset="0"/>
              <a:buChar char="•"/>
            </a:pPr>
            <a:r>
              <a:rPr lang="de-DE" altLang="de-DE" dirty="0" smtClean="0"/>
              <a:t>Halbierung der Braunkohle in den</a:t>
            </a:r>
            <a:r>
              <a:rPr lang="de-DE" altLang="de-DE" baseline="0" dirty="0" smtClean="0"/>
              <a:t> Szenarien gegenüber 2017</a:t>
            </a:r>
          </a:p>
          <a:p>
            <a:pPr marL="285629" indent="-285629">
              <a:spcBef>
                <a:spcPts val="594"/>
              </a:spcBef>
              <a:spcAft>
                <a:spcPts val="594"/>
              </a:spcAft>
              <a:buFont typeface="Arial" panose="020B0604020202020204" pitchFamily="34" charset="0"/>
              <a:buChar char="•"/>
            </a:pPr>
            <a:r>
              <a:rPr lang="de-DE" altLang="de-DE" baseline="0" dirty="0" smtClean="0"/>
              <a:t>EE-Anteil am Bruttostromverbrauch von 65% in allen Szenarien. Beim NEP 2017 – 2030 lag der Anteil bei ca. 52% (siehe Folie im Back-up)</a:t>
            </a:r>
          </a:p>
          <a:p>
            <a:pPr marL="285629" indent="-285629">
              <a:spcBef>
                <a:spcPts val="594"/>
              </a:spcBef>
              <a:spcAft>
                <a:spcPts val="594"/>
              </a:spcAft>
              <a:buFont typeface="Arial" panose="020B0604020202020204" pitchFamily="34" charset="0"/>
              <a:buChar char="•"/>
            </a:pPr>
            <a:endParaRPr lang="de-DE" altLang="de-DE" baseline="0" dirty="0" smtClean="0"/>
          </a:p>
          <a:p>
            <a:pPr marL="285629" indent="-285629">
              <a:spcBef>
                <a:spcPts val="594"/>
              </a:spcBef>
              <a:spcAft>
                <a:spcPts val="594"/>
              </a:spcAft>
              <a:buFont typeface="Arial" panose="020B0604020202020204" pitchFamily="34" charset="0"/>
              <a:buChar char="•"/>
            </a:pPr>
            <a:r>
              <a:rPr lang="de-DE" altLang="de-DE" baseline="0" dirty="0" smtClean="0"/>
              <a:t>Annahmen zu Kohlekapazitäten im Szenariorahmen basieren auf einer pauschaler Lebensdauer der heute existierenden Braun- und Steinkohlekraftwerke</a:t>
            </a:r>
          </a:p>
          <a:p>
            <a:pPr marL="285629" indent="-285629">
              <a:spcBef>
                <a:spcPts val="594"/>
              </a:spcBef>
              <a:spcAft>
                <a:spcPts val="594"/>
              </a:spcAft>
              <a:buFont typeface="Arial" panose="020B0604020202020204" pitchFamily="34" charset="0"/>
              <a:buChar char="•"/>
            </a:pPr>
            <a:r>
              <a:rPr lang="de-DE" altLang="de-DE" baseline="0" dirty="0" smtClean="0"/>
              <a:t>Möglich wäre auch eine sog. Wirtschaftlichkeitsrechnung, welche aber besonders auf ökonomischen und technischen Eingangsparametern basiert</a:t>
            </a:r>
          </a:p>
          <a:p>
            <a:pPr marL="285629" indent="-285629">
              <a:spcBef>
                <a:spcPts val="594"/>
              </a:spcBef>
              <a:spcAft>
                <a:spcPts val="594"/>
              </a:spcAft>
              <a:buFont typeface="Arial" panose="020B0604020202020204" pitchFamily="34" charset="0"/>
              <a:buChar char="•"/>
            </a:pPr>
            <a:r>
              <a:rPr lang="de-DE" altLang="de-DE" baseline="0" dirty="0" smtClean="0"/>
              <a:t>Die Vergangenheit hat aber gezeigt, dass besonders politische Entscheidungen ausschlaggebend für die Entwicklungen auf dem Energiemarkt waren (Atomausstieg, EE-Förderung)</a:t>
            </a:r>
          </a:p>
          <a:p>
            <a:pPr marL="285629" indent="-285629">
              <a:spcBef>
                <a:spcPts val="594"/>
              </a:spcBef>
              <a:spcAft>
                <a:spcPts val="594"/>
              </a:spcAft>
              <a:buFont typeface="Arial" panose="020B0604020202020204" pitchFamily="34" charset="0"/>
              <a:buChar char="•"/>
            </a:pPr>
            <a:r>
              <a:rPr lang="de-DE" altLang="de-DE" baseline="0" dirty="0" smtClean="0"/>
              <a:t>Diese werden in Wirtschaftlichkeitsrechnungen nicht abgebildet.</a:t>
            </a:r>
          </a:p>
          <a:p>
            <a:pPr marL="285629" indent="-285629">
              <a:spcBef>
                <a:spcPts val="594"/>
              </a:spcBef>
              <a:spcAft>
                <a:spcPts val="594"/>
              </a:spcAft>
              <a:buFont typeface="Arial" panose="020B0604020202020204" pitchFamily="34" charset="0"/>
              <a:buChar char="•"/>
            </a:pPr>
            <a:r>
              <a:rPr lang="de-DE" altLang="de-DE" baseline="0" dirty="0" smtClean="0"/>
              <a:t>Pauschale Lebensdauern können hingegen besser an die politischen Ziele der Bundesregierung angepasst werden.</a:t>
            </a:r>
          </a:p>
          <a:p>
            <a:pPr marL="285629" indent="-285629">
              <a:spcBef>
                <a:spcPts val="594"/>
              </a:spcBef>
              <a:spcAft>
                <a:spcPts val="594"/>
              </a:spcAft>
              <a:buFont typeface="Arial" panose="020B0604020202020204" pitchFamily="34" charset="0"/>
              <a:buChar char="•"/>
            </a:pPr>
            <a:endParaRPr lang="de-DE" alt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663575"/>
            <a:ext cx="3436938" cy="2579688"/>
          </a:xfrm>
        </p:spPr>
      </p:sp>
      <p:sp>
        <p:nvSpPr>
          <p:cNvPr id="3" name="Notizenplatzhalter 2"/>
          <p:cNvSpPr>
            <a:spLocks noGrp="1"/>
          </p:cNvSpPr>
          <p:nvPr>
            <p:ph type="body" idx="1"/>
          </p:nvPr>
        </p:nvSpPr>
        <p:spPr/>
        <p:txBody>
          <a:bodyPr/>
          <a:lstStyle/>
          <a:p>
            <a:r>
              <a:rPr lang="de-DE" dirty="0" smtClean="0"/>
              <a:t>BBP – Netz</a:t>
            </a:r>
            <a:r>
              <a:rPr lang="de-DE" baseline="0" dirty="0" smtClean="0"/>
              <a:t> = Netz der Maßnahmen, die im Bundesbedarfsplangesetz enthalten sind</a:t>
            </a:r>
            <a:endParaRPr lang="de-DE" dirty="0"/>
          </a:p>
        </p:txBody>
      </p:sp>
      <p:sp>
        <p:nvSpPr>
          <p:cNvPr id="4" name="Kopfzeilenplatzhalter 3"/>
          <p:cNvSpPr>
            <a:spLocks noGrp="1"/>
          </p:cNvSpPr>
          <p:nvPr>
            <p:ph type="hdr" sz="quarter" idx="10"/>
          </p:nvPr>
        </p:nvSpPr>
        <p:spPr/>
        <p:txBody>
          <a:bodyPr/>
          <a:lstStyle/>
          <a:p>
            <a:r>
              <a:rPr lang="de-DE" smtClean="0"/>
              <a:t>Bundesnetzagentur</a:t>
            </a:r>
            <a:endParaRPr lang="de-DE" dirty="0"/>
          </a:p>
        </p:txBody>
      </p:sp>
      <p:sp>
        <p:nvSpPr>
          <p:cNvPr id="5" name="Datumsplatzhalter 4"/>
          <p:cNvSpPr>
            <a:spLocks noGrp="1"/>
          </p:cNvSpPr>
          <p:nvPr>
            <p:ph type="dt" idx="11"/>
          </p:nvPr>
        </p:nvSpPr>
        <p:spPr/>
        <p:txBody>
          <a:bodyPr/>
          <a:lstStyle/>
          <a:p>
            <a:fld id="{58A0C4E0-2BA4-49B4-B17D-B516D87B92C7}" type="datetime1">
              <a:rPr lang="de-DE" smtClean="0"/>
              <a:t>22.03.2019</a:t>
            </a:fld>
            <a:endParaRPr lang="de-DE" dirty="0"/>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E19C087C-72C9-4887-83D3-73CB05004F65}" type="slidenum">
              <a:rPr lang="de-DE" smtClean="0"/>
              <a:t>18</a:t>
            </a:fld>
            <a:endParaRPr lang="de-DE"/>
          </a:p>
        </p:txBody>
      </p:sp>
    </p:spTree>
    <p:extLst>
      <p:ext uri="{BB962C8B-B14F-4D97-AF65-F5344CB8AC3E}">
        <p14:creationId xmlns:p14="http://schemas.microsoft.com/office/powerpoint/2010/main" val="60109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r>
              <a:rPr lang="en-US" altLang="de-DE" sz="1200" dirty="0">
                <a:solidFill>
                  <a:srgbClr val="000000"/>
                </a:solidFill>
                <a:latin typeface="Arial" charset="0"/>
                <a:cs typeface="Arial" pitchFamily="34" charset="0"/>
              </a:rPr>
              <a:t>Bundesnetzagentur</a:t>
            </a:r>
          </a:p>
        </p:txBody>
      </p:sp>
      <p:sp>
        <p:nvSpPr>
          <p:cNvPr id="112643" name="Rectangle 3"/>
          <p:cNvSpPr>
            <a:spLocks noGrp="1" noChangeArrowheads="1"/>
          </p:cNvSpPr>
          <p:nvPr>
            <p:ph type="dt" sz="quarter" idx="1"/>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D290DA93-94AD-4DD3-8EC8-48FC8A3B87C3}" type="datetime1">
              <a:rPr lang="de-DE" altLang="de-DE" sz="1200">
                <a:solidFill>
                  <a:srgbClr val="000000"/>
                </a:solidFill>
                <a:latin typeface="Arial" charset="0"/>
                <a:cs typeface="Arial" pitchFamily="34" charset="0"/>
              </a:rPr>
              <a:pPr>
                <a:defRPr/>
              </a:pPr>
              <a:t>22.03.2019</a:t>
            </a:fld>
            <a:endParaRPr lang="en-US" altLang="de-DE" sz="1200">
              <a:solidFill>
                <a:srgbClr val="000000"/>
              </a:solidFill>
              <a:latin typeface="Arial" charset="0"/>
              <a:cs typeface="Arial" pitchFamily="34" charset="0"/>
            </a:endParaRPr>
          </a:p>
        </p:txBody>
      </p:sp>
      <p:sp>
        <p:nvSpPr>
          <p:cNvPr id="112644" name="Rectangle 7"/>
          <p:cNvSpPr>
            <a:spLocks noGrp="1" noChangeArrowheads="1"/>
          </p:cNvSpPr>
          <p:nvPr>
            <p:ph type="sldNum" sz="quarter" idx="5"/>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AE07C77A-6B9E-4C3A-A409-74B7FF59D854}" type="slidenum">
              <a:rPr lang="de-DE" altLang="de-DE" sz="1200">
                <a:solidFill>
                  <a:srgbClr val="000000"/>
                </a:solidFill>
                <a:latin typeface="Arial" charset="0"/>
              </a:rPr>
              <a:pPr>
                <a:defRPr/>
              </a:pPr>
              <a:t>19</a:t>
            </a:fld>
            <a:endParaRPr lang="de-DE" altLang="de-DE" sz="1200">
              <a:solidFill>
                <a:srgbClr val="000000"/>
              </a:solidFill>
              <a:latin typeface="Arial" charset="0"/>
            </a:endParaRPr>
          </a:p>
        </p:txBody>
      </p:sp>
      <p:sp>
        <p:nvSpPr>
          <p:cNvPr id="112645" name="Rectangle 2"/>
          <p:cNvSpPr>
            <a:spLocks noGrp="1" noRot="1" noChangeAspect="1" noChangeArrowheads="1" noTextEdit="1"/>
          </p:cNvSpPr>
          <p:nvPr>
            <p:ph type="sldImg"/>
          </p:nvPr>
        </p:nvSpPr>
        <p:spPr>
          <a:xfrm>
            <a:off x="215900" y="663575"/>
            <a:ext cx="3436938" cy="2579688"/>
          </a:xfrm>
          <a:ln/>
        </p:spPr>
      </p:sp>
      <p:sp>
        <p:nvSpPr>
          <p:cNvPr id="112646" name="Rectangle 3"/>
          <p:cNvSpPr>
            <a:spLocks noGrp="1" noChangeArrowheads="1"/>
          </p:cNvSpPr>
          <p:nvPr>
            <p:ph type="body" idx="1"/>
          </p:nvPr>
        </p:nvSpPr>
        <p:spPr>
          <a:noFill/>
        </p:spPr>
        <p:txBody>
          <a:bodyPr/>
          <a:lstStyle/>
          <a:p>
            <a:endParaRPr lang="de-DE" altLang="de-DE" dirty="0"/>
          </a:p>
        </p:txBody>
      </p:sp>
    </p:spTree>
    <p:extLst>
      <p:ext uri="{BB962C8B-B14F-4D97-AF65-F5344CB8AC3E}">
        <p14:creationId xmlns:p14="http://schemas.microsoft.com/office/powerpoint/2010/main" val="177203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r>
              <a:rPr lang="en-US" altLang="de-DE" sz="1200">
                <a:solidFill>
                  <a:srgbClr val="000000"/>
                </a:solidFill>
                <a:latin typeface="Arial" charset="0"/>
              </a:rPr>
              <a:t>Bundesnetzagentur</a:t>
            </a:r>
          </a:p>
        </p:txBody>
      </p:sp>
      <p:sp>
        <p:nvSpPr>
          <p:cNvPr id="112643" name="Rectangle 3"/>
          <p:cNvSpPr>
            <a:spLocks noGrp="1" noChangeArrowheads="1"/>
          </p:cNvSpPr>
          <p:nvPr>
            <p:ph type="dt" sz="quarter" idx="1"/>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D290DA93-94AD-4DD3-8EC8-48FC8A3B87C3}" type="datetime1">
              <a:rPr lang="de-DE" altLang="de-DE" sz="1200">
                <a:solidFill>
                  <a:srgbClr val="000000"/>
                </a:solidFill>
                <a:latin typeface="Arial" charset="0"/>
              </a:rPr>
              <a:pPr>
                <a:defRPr/>
              </a:pPr>
              <a:t>22.03.2019</a:t>
            </a:fld>
            <a:endParaRPr lang="en-US" altLang="de-DE" sz="1200">
              <a:solidFill>
                <a:srgbClr val="000000"/>
              </a:solidFill>
              <a:latin typeface="Arial" charset="0"/>
            </a:endParaRPr>
          </a:p>
        </p:txBody>
      </p:sp>
      <p:sp>
        <p:nvSpPr>
          <p:cNvPr id="112644" name="Rectangle 7"/>
          <p:cNvSpPr>
            <a:spLocks noGrp="1" noChangeArrowheads="1"/>
          </p:cNvSpPr>
          <p:nvPr>
            <p:ph type="sldNum" sz="quarter" idx="5"/>
          </p:nvPr>
        </p:nvSpPr>
        <p:spPr>
          <a:noFill/>
        </p:spPr>
        <p:txBody>
          <a:bodyPr/>
          <a:lstStyle>
            <a:lvl1pPr defTabSz="913942">
              <a:defRPr sz="1900">
                <a:solidFill>
                  <a:schemeClr val="tx1"/>
                </a:solidFill>
                <a:latin typeface="Verdana" pitchFamily="34" charset="0"/>
              </a:defRPr>
            </a:lvl1pPr>
            <a:lvl2pPr marL="710506" indent="-273272" defTabSz="913942">
              <a:defRPr sz="1900">
                <a:solidFill>
                  <a:schemeClr val="tx1"/>
                </a:solidFill>
                <a:latin typeface="Verdana" pitchFamily="34" charset="0"/>
              </a:defRPr>
            </a:lvl2pPr>
            <a:lvl3pPr marL="1093087" indent="-218618" defTabSz="913942">
              <a:defRPr sz="1900">
                <a:solidFill>
                  <a:schemeClr val="tx1"/>
                </a:solidFill>
                <a:latin typeface="Verdana" pitchFamily="34" charset="0"/>
              </a:defRPr>
            </a:lvl3pPr>
            <a:lvl4pPr marL="1530322" indent="-218618" defTabSz="913942">
              <a:defRPr sz="1900">
                <a:solidFill>
                  <a:schemeClr val="tx1"/>
                </a:solidFill>
                <a:latin typeface="Verdana" pitchFamily="34" charset="0"/>
              </a:defRPr>
            </a:lvl4pPr>
            <a:lvl5pPr marL="1967556" indent="-218618" defTabSz="913942">
              <a:defRPr sz="1900">
                <a:solidFill>
                  <a:schemeClr val="tx1"/>
                </a:solidFill>
                <a:latin typeface="Verdana" pitchFamily="34" charset="0"/>
              </a:defRPr>
            </a:lvl5pPr>
            <a:lvl6pPr marL="2404792" indent="-218618" defTabSz="913942" eaLnBrk="0" fontAlgn="base" hangingPunct="0">
              <a:spcBef>
                <a:spcPct val="50000"/>
              </a:spcBef>
              <a:spcAft>
                <a:spcPct val="0"/>
              </a:spcAft>
              <a:defRPr sz="1900">
                <a:solidFill>
                  <a:schemeClr val="tx1"/>
                </a:solidFill>
                <a:latin typeface="Verdana" pitchFamily="34" charset="0"/>
              </a:defRPr>
            </a:lvl6pPr>
            <a:lvl7pPr marL="2842026" indent="-218618" defTabSz="913942" eaLnBrk="0" fontAlgn="base" hangingPunct="0">
              <a:spcBef>
                <a:spcPct val="50000"/>
              </a:spcBef>
              <a:spcAft>
                <a:spcPct val="0"/>
              </a:spcAft>
              <a:defRPr sz="1900">
                <a:solidFill>
                  <a:schemeClr val="tx1"/>
                </a:solidFill>
                <a:latin typeface="Verdana" pitchFamily="34" charset="0"/>
              </a:defRPr>
            </a:lvl7pPr>
            <a:lvl8pPr marL="3279261" indent="-218618" defTabSz="913942" eaLnBrk="0" fontAlgn="base" hangingPunct="0">
              <a:spcBef>
                <a:spcPct val="50000"/>
              </a:spcBef>
              <a:spcAft>
                <a:spcPct val="0"/>
              </a:spcAft>
              <a:defRPr sz="1900">
                <a:solidFill>
                  <a:schemeClr val="tx1"/>
                </a:solidFill>
                <a:latin typeface="Verdana" pitchFamily="34" charset="0"/>
              </a:defRPr>
            </a:lvl8pPr>
            <a:lvl9pPr marL="3716496" indent="-218618" defTabSz="913942" eaLnBrk="0" fontAlgn="base" hangingPunct="0">
              <a:spcBef>
                <a:spcPct val="50000"/>
              </a:spcBef>
              <a:spcAft>
                <a:spcPct val="0"/>
              </a:spcAft>
              <a:defRPr sz="1900">
                <a:solidFill>
                  <a:schemeClr val="tx1"/>
                </a:solidFill>
                <a:latin typeface="Verdana" pitchFamily="34" charset="0"/>
              </a:defRPr>
            </a:lvl9pPr>
          </a:lstStyle>
          <a:p>
            <a:pPr>
              <a:defRPr/>
            </a:pPr>
            <a:fld id="{AE07C77A-6B9E-4C3A-A409-74B7FF59D854}" type="slidenum">
              <a:rPr lang="de-DE" altLang="de-DE" sz="1200">
                <a:solidFill>
                  <a:srgbClr val="000000"/>
                </a:solidFill>
                <a:latin typeface="Arial" charset="0"/>
              </a:rPr>
              <a:pPr>
                <a:defRPr/>
              </a:pPr>
              <a:t>22</a:t>
            </a:fld>
            <a:endParaRPr lang="de-DE" altLang="de-DE" sz="1200">
              <a:solidFill>
                <a:srgbClr val="000000"/>
              </a:solidFill>
              <a:latin typeface="Arial" charset="0"/>
            </a:endParaRPr>
          </a:p>
        </p:txBody>
      </p:sp>
      <p:sp>
        <p:nvSpPr>
          <p:cNvPr id="112645" name="Rectangle 2"/>
          <p:cNvSpPr>
            <a:spLocks noGrp="1" noRot="1" noChangeAspect="1" noChangeArrowheads="1" noTextEdit="1"/>
          </p:cNvSpPr>
          <p:nvPr>
            <p:ph type="sldImg"/>
          </p:nvPr>
        </p:nvSpPr>
        <p:spPr>
          <a:xfrm>
            <a:off x="215900" y="663575"/>
            <a:ext cx="3436938" cy="2579688"/>
          </a:xfrm>
          <a:ln/>
        </p:spPr>
      </p:sp>
      <p:sp>
        <p:nvSpPr>
          <p:cNvPr id="112646" name="Rectangle 3"/>
          <p:cNvSpPr>
            <a:spLocks noGrp="1" noChangeArrowheads="1"/>
          </p:cNvSpPr>
          <p:nvPr>
            <p:ph type="body" idx="1"/>
          </p:nvPr>
        </p:nvSpPr>
        <p:spPr>
          <a:noFill/>
        </p:spPr>
        <p:txBody>
          <a:bodyPr/>
          <a:lstStyle/>
          <a:p>
            <a:r>
              <a:rPr lang="de-DE" altLang="de-DE" b="1" dirty="0" smtClean="0"/>
              <a:t>Spitzenkappung</a:t>
            </a:r>
            <a:r>
              <a:rPr lang="de-DE" altLang="de-DE" dirty="0" smtClean="0"/>
              <a:t>:</a:t>
            </a:r>
            <a:r>
              <a:rPr lang="de-DE" altLang="de-DE" baseline="0" dirty="0" smtClean="0"/>
              <a:t> Die sog. "Spitzenkappung" ist ein:, um den notwendigen Ausbaubedarf des Übertragungsnetzes auf ein wirtschaftlich sinnvolles Maß zu reduzieren. Im  Rahmen  der  Spitzenkappung werden</a:t>
            </a:r>
          </a:p>
          <a:p>
            <a:r>
              <a:rPr lang="de-DE" altLang="de-DE" baseline="0" dirty="0" smtClean="0"/>
              <a:t>bis zu 3% der prognostizierten jährlichen Stromerzeugung pro unmittelbar an das Netz des jeweiligen Netzbetreibers angeschlossener Windenergieanlage   (Onshore)   und   PV-Anlage gekappt.</a:t>
            </a:r>
          </a:p>
          <a:p>
            <a:endParaRPr lang="de-DE" altLang="de-DE" baseline="0" dirty="0" smtClean="0"/>
          </a:p>
          <a:p>
            <a:r>
              <a:rPr lang="de-DE" altLang="de-DE" b="1" baseline="0" dirty="0" smtClean="0"/>
              <a:t>Freileitungsmonitoring: </a:t>
            </a:r>
            <a:r>
              <a:rPr lang="de-DE" altLang="de-DE" baseline="0" dirty="0" smtClean="0"/>
              <a:t>Beim sogenannten Freileitungsmonitoring kann die Übertragungsfähigkeit der Leitungen entsprechend der Witterungsbedingungen angepasst werden, wenn z.B. geringe Umgebungstemperaturen oder starker Wind für zusätzliche Kühlung sorgen.</a:t>
            </a:r>
          </a:p>
          <a:p>
            <a:endParaRPr lang="de-DE" altLang="de-DE" baseline="0" dirty="0" smtClean="0"/>
          </a:p>
          <a:p>
            <a:r>
              <a:rPr lang="de-DE" altLang="de-DE" b="1" baseline="0" dirty="0" smtClean="0"/>
              <a:t>Lastflusssteuernde Betriebsmittel: </a:t>
            </a:r>
            <a:r>
              <a:rPr lang="de-DE" altLang="de-DE" baseline="0" dirty="0" smtClean="0"/>
              <a:t>In einem </a:t>
            </a:r>
            <a:r>
              <a:rPr lang="de-DE" altLang="de-DE" baseline="0" dirty="0" err="1" smtClean="0"/>
              <a:t>vermaschten</a:t>
            </a:r>
            <a:r>
              <a:rPr lang="de-DE" altLang="de-DE" baseline="0" dirty="0" smtClean="0"/>
              <a:t> Übertragungsnetz nimmt Strom physikalisch bedingt grundsätzlich immer den Weg des geringsten Widerstands. Dieser Effekt lässt sich jedoch durch technische Maßnahmen kompensieren, so dass der Lastfluss über die einzelnen Leitungen bis zu einem gewissen Grad beeinflusst und gesteuert werden kann.</a:t>
            </a:r>
          </a:p>
          <a:p>
            <a:endParaRPr lang="de-DE" altLang="de-DE" baseline="0" dirty="0" smtClean="0"/>
          </a:p>
          <a:p>
            <a:endParaRPr lang="de-DE" altLang="de-DE" baseline="0" dirty="0" smtClean="0"/>
          </a:p>
        </p:txBody>
      </p:sp>
    </p:spTree>
    <p:extLst>
      <p:ext uri="{BB962C8B-B14F-4D97-AF65-F5344CB8AC3E}">
        <p14:creationId xmlns:p14="http://schemas.microsoft.com/office/powerpoint/2010/main" val="1772031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417DBE"/>
        </a:solidFill>
        <a:effectLst/>
      </p:bgPr>
    </p:bg>
    <p:spTree>
      <p:nvGrpSpPr>
        <p:cNvPr id="1" name=""/>
        <p:cNvGrpSpPr/>
        <p:nvPr/>
      </p:nvGrpSpPr>
      <p:grpSpPr>
        <a:xfrm>
          <a:off x="0" y="0"/>
          <a:ext cx="0" cy="0"/>
          <a:chOff x="0" y="0"/>
          <a:chExt cx="0" cy="0"/>
        </a:xfrm>
      </p:grpSpPr>
      <p:sp>
        <p:nvSpPr>
          <p:cNvPr id="4" name="Eine Ecke des Rechtecks schneiden 3"/>
          <p:cNvSpPr/>
          <p:nvPr/>
        </p:nvSpPr>
        <p:spPr>
          <a:xfrm>
            <a:off x="179388" y="179388"/>
            <a:ext cx="8785225" cy="4679950"/>
          </a:xfrm>
          <a:prstGeom prst="snip1Rect">
            <a:avLst>
              <a:gd name="adj" fmla="val 5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de-DE" sz="1800" dirty="0">
              <a:solidFill>
                <a:srgbClr val="4A96CD"/>
              </a:solidFill>
            </a:endParaRPr>
          </a:p>
        </p:txBody>
      </p:sp>
      <p:sp>
        <p:nvSpPr>
          <p:cNvPr id="5" name="URL"/>
          <p:cNvSpPr txBox="1">
            <a:spLocks noChangeArrowheads="1"/>
          </p:cNvSpPr>
          <p:nvPr/>
        </p:nvSpPr>
        <p:spPr bwMode="auto">
          <a:xfrm>
            <a:off x="2843213" y="6323013"/>
            <a:ext cx="3757612" cy="274637"/>
          </a:xfrm>
          <a:prstGeom prst="rect">
            <a:avLst/>
          </a:prstGeom>
          <a:noFill/>
          <a:ln>
            <a:noFill/>
          </a:ln>
          <a:extLst>
            <a:ext uri="{909E8E84-426E-40DD-AFC4-6F175D3DCCD1}">
              <a14:hiddenFill xmlns:a14="http://schemas.microsoft.com/office/drawing/2010/main">
                <a:solidFill>
                  <a:srgbClr val="F39A16"/>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BBC6D6"/>
              </a:buClr>
              <a:buSzPct val="80000"/>
              <a:buFont typeface="Wingdings" pitchFamily="2" charset="2"/>
              <a:defRPr>
                <a:solidFill>
                  <a:schemeClr val="tx1"/>
                </a:solidFill>
                <a:latin typeface="Arial Narrow" pitchFamily="34" charset="0"/>
              </a:defRPr>
            </a:lvl1pPr>
            <a:lvl2pPr marL="742950" indent="-285750">
              <a:spcBef>
                <a:spcPct val="20000"/>
              </a:spcBef>
              <a:buClr>
                <a:srgbClr val="BBC6D6"/>
              </a:buClr>
              <a:buSzPct val="80000"/>
              <a:buFont typeface="Wingdings" pitchFamily="2" charset="2"/>
              <a:defRPr>
                <a:solidFill>
                  <a:schemeClr val="tx1"/>
                </a:solidFill>
                <a:latin typeface="Arial Narrow" pitchFamily="34" charset="0"/>
              </a:defRPr>
            </a:lvl2pPr>
            <a:lvl3pPr marL="1143000" indent="-228600">
              <a:spcBef>
                <a:spcPct val="20000"/>
              </a:spcBef>
              <a:buClr>
                <a:srgbClr val="BBC6D6"/>
              </a:buClr>
              <a:buSzPct val="80000"/>
              <a:buFont typeface="Wingdings" pitchFamily="2" charset="2"/>
              <a:defRPr>
                <a:solidFill>
                  <a:schemeClr val="tx1"/>
                </a:solidFill>
                <a:latin typeface="Arial Narrow" pitchFamily="34" charset="0"/>
              </a:defRPr>
            </a:lvl3pPr>
            <a:lvl4pPr marL="1600200" indent="-228600">
              <a:spcBef>
                <a:spcPct val="20000"/>
              </a:spcBef>
              <a:buClr>
                <a:srgbClr val="BBC6D6"/>
              </a:buClr>
              <a:buSzPct val="80000"/>
              <a:buFont typeface="Wingdings" pitchFamily="2" charset="2"/>
              <a:defRPr>
                <a:solidFill>
                  <a:schemeClr val="tx1"/>
                </a:solidFill>
                <a:latin typeface="Arial Narrow" pitchFamily="34" charset="0"/>
              </a:defRPr>
            </a:lvl4pPr>
            <a:lvl5pPr marL="2057400" indent="-228600">
              <a:spcBef>
                <a:spcPct val="20000"/>
              </a:spcBef>
              <a:buClr>
                <a:srgbClr val="BBC6D6"/>
              </a:buClr>
              <a:buSzPct val="80000"/>
              <a:buFont typeface="Wingdings" pitchFamily="2" charset="2"/>
              <a:defRPr>
                <a:solidFill>
                  <a:schemeClr val="tx1"/>
                </a:solidFill>
                <a:latin typeface="Arial Narrow" pitchFamily="34" charset="0"/>
              </a:defRPr>
            </a:lvl5pPr>
            <a:lvl6pPr marL="25146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6pPr>
            <a:lvl7pPr marL="29718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7pPr>
            <a:lvl8pPr marL="34290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8pPr>
            <a:lvl9pPr marL="3886200" indent="-228600" eaLnBrk="0" fontAlgn="base" hangingPunct="0">
              <a:spcBef>
                <a:spcPct val="20000"/>
              </a:spcBef>
              <a:spcAft>
                <a:spcPct val="0"/>
              </a:spcAft>
              <a:buClr>
                <a:srgbClr val="BBC6D6"/>
              </a:buClr>
              <a:buSzPct val="80000"/>
              <a:buFont typeface="Wingdings" pitchFamily="2" charset="2"/>
              <a:defRPr>
                <a:solidFill>
                  <a:schemeClr val="tx1"/>
                </a:solidFill>
                <a:latin typeface="Arial Narrow" pitchFamily="34" charset="0"/>
              </a:defRPr>
            </a:lvl9pPr>
          </a:lstStyle>
          <a:p>
            <a:pPr>
              <a:spcBef>
                <a:spcPct val="50000"/>
              </a:spcBef>
              <a:buClrTx/>
              <a:buSzTx/>
              <a:buFontTx/>
              <a:buNone/>
              <a:defRPr/>
            </a:pPr>
            <a:r>
              <a:rPr lang="de-DE" sz="1200" smtClean="0">
                <a:solidFill>
                  <a:schemeClr val="bg1"/>
                </a:solidFill>
                <a:latin typeface="Verdana" pitchFamily="34" charset="0"/>
                <a:ea typeface="ＭＳ Ｐゴシック" pitchFamily="1" charset="-128"/>
              </a:rPr>
              <a:t>www.bundesnetzagentur.de</a:t>
            </a:r>
          </a:p>
        </p:txBody>
      </p:sp>
      <p:pic>
        <p:nvPicPr>
          <p:cNvPr id="6" name="PiktogrammBahn" descr="BNetzA_Icon_Eisenbahn_CMY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429" y="62833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ktogrammEnergie" descr="BNetzA_Icon_Energie_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92" y="62833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ktogrammBrief" descr="BNetzA_Icon_Post_CMYK.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54" y="62833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ktogrammTelefon" descr="BNetzA_Icon_Telekom_CMYK.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5817" y="62833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Logo" descr="BnetzA_DTP_CMYK_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813" y="265113"/>
            <a:ext cx="18430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Vortragsangaben"/>
          <p:cNvSpPr>
            <a:spLocks noGrp="1" noChangeArrowheads="1"/>
          </p:cNvSpPr>
          <p:nvPr>
            <p:ph type="subTitle" idx="1"/>
          </p:nvPr>
        </p:nvSpPr>
        <p:spPr>
          <a:xfrm>
            <a:off x="801689" y="3571875"/>
            <a:ext cx="8090792" cy="1087438"/>
          </a:xfrm>
        </p:spPr>
        <p:txBody>
          <a:bodyPr anchor="ctr"/>
          <a:lstStyle>
            <a:lvl1pPr marL="0" indent="0">
              <a:buFont typeface="Wingdings" pitchFamily="2" charset="2"/>
              <a:buNone/>
              <a:defRPr sz="2000" smtClean="0"/>
            </a:lvl1pPr>
          </a:lstStyle>
          <a:p>
            <a:pPr lvl="0"/>
            <a:r>
              <a:rPr lang="de-DE" noProof="0" smtClean="0"/>
              <a:t>Formatvorlage des Untertitelmasters durch Klicken bearbeiten</a:t>
            </a:r>
            <a:endParaRPr lang="de-DE" noProof="0" dirty="0" smtClean="0"/>
          </a:p>
        </p:txBody>
      </p:sp>
      <p:sp>
        <p:nvSpPr>
          <p:cNvPr id="30766" name="Vortragstitel"/>
          <p:cNvSpPr>
            <a:spLocks noGrp="1" noChangeArrowheads="1"/>
          </p:cNvSpPr>
          <p:nvPr>
            <p:ph type="ctrTitle" sz="quarter"/>
          </p:nvPr>
        </p:nvSpPr>
        <p:spPr>
          <a:xfrm>
            <a:off x="801689" y="2060575"/>
            <a:ext cx="8090792" cy="1477963"/>
          </a:xfrm>
        </p:spPr>
        <p:txBody>
          <a:bodyPr tIns="45720" bIns="45720"/>
          <a:lstStyle>
            <a:lvl1pPr>
              <a:defRPr sz="3500" smtClean="0">
                <a:solidFill>
                  <a:schemeClr val="tx1"/>
                </a:solidFill>
              </a:defRPr>
            </a:lvl1pPr>
          </a:lstStyle>
          <a:p>
            <a:pPr lvl="0"/>
            <a:r>
              <a:rPr lang="de-DE" noProof="0" smtClean="0"/>
              <a:t>Titelmasterformat durch Klicken bearbeiten</a:t>
            </a:r>
            <a:endParaRPr lang="de-DE" noProof="0" dirty="0" smtClean="0"/>
          </a:p>
        </p:txBody>
      </p:sp>
    </p:spTree>
    <p:extLst>
      <p:ext uri="{BB962C8B-B14F-4D97-AF65-F5344CB8AC3E}">
        <p14:creationId xmlns:p14="http://schemas.microsoft.com/office/powerpoint/2010/main" val="3134367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Rectangle 13"/>
          <p:cNvSpPr>
            <a:spLocks noGrp="1" noChangeArrowheads="1"/>
          </p:cNvSpPr>
          <p:nvPr>
            <p:ph type="ftr" sz="quarter" idx="3"/>
          </p:nvPr>
        </p:nvSpPr>
        <p:spPr bwMode="auto">
          <a:xfrm>
            <a:off x="790029" y="6465888"/>
            <a:ext cx="65182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lang="en-US" sz="1000" dirty="0" err="1" smtClean="0"/>
            </a:lvl1pPr>
          </a:lstStyle>
          <a:p>
            <a:r>
              <a:rPr lang="de-DE" smtClean="0"/>
              <a:t>© Bundesnetzagentur</a:t>
            </a:r>
            <a:endParaRPr lang="de-DE" dirty="0"/>
          </a:p>
        </p:txBody>
      </p:sp>
      <p:sp>
        <p:nvSpPr>
          <p:cNvPr id="11" name="Rectangle 14"/>
          <p:cNvSpPr>
            <a:spLocks noGrp="1" noChangeArrowheads="1"/>
          </p:cNvSpPr>
          <p:nvPr>
            <p:ph type="sldNum" sz="quarter" idx="4"/>
          </p:nvPr>
        </p:nvSpPr>
        <p:spPr bwMode="auto">
          <a:xfrm>
            <a:off x="8285163" y="6453336"/>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atin typeface="Verdana" pitchFamily="34" charset="0"/>
                <a:ea typeface="Verdana" pitchFamily="34" charset="0"/>
                <a:cs typeface="Verdana" pitchFamily="34" charset="0"/>
              </a:defRPr>
            </a:lvl1pPr>
          </a:lstStyle>
          <a:p>
            <a:fld id="{E4112350-7D1F-4F7B-A7EF-9C24A53D12C6}" type="slidenum">
              <a:rPr lang="de-DE" smtClean="0"/>
              <a:pPr/>
              <a:t>‹Nr.›</a:t>
            </a:fld>
            <a:endParaRPr lang="de-DE" dirty="0"/>
          </a:p>
        </p:txBody>
      </p:sp>
      <p:sp>
        <p:nvSpPr>
          <p:cNvPr id="12" name="Rectangle 66"/>
          <p:cNvSpPr>
            <a:spLocks noGrp="1" noChangeArrowheads="1"/>
          </p:cNvSpPr>
          <p:nvPr>
            <p:ph type="dt" sz="half" idx="2"/>
          </p:nvPr>
        </p:nvSpPr>
        <p:spPr bwMode="auto">
          <a:xfrm>
            <a:off x="7202488" y="6473825"/>
            <a:ext cx="1082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Clr>
                <a:srgbClr val="BBC6D6"/>
              </a:buClr>
              <a:buSzPct val="80000"/>
              <a:buFont typeface="Wingdings" pitchFamily="2" charset="2"/>
              <a:buNone/>
              <a:defRPr sz="1000" smtClean="0">
                <a:latin typeface="Verdana" pitchFamily="34" charset="0"/>
                <a:ea typeface="Verdana" pitchFamily="34" charset="0"/>
                <a:cs typeface="Verdana" pitchFamily="34" charset="0"/>
              </a:defRPr>
            </a:lvl1pPr>
          </a:lstStyle>
          <a:p>
            <a:r>
              <a:rPr lang="de-DE" smtClean="0"/>
              <a:t>27.06.18</a:t>
            </a:r>
            <a:endParaRPr lang="de-DE" dirty="0"/>
          </a:p>
        </p:txBody>
      </p:sp>
    </p:spTree>
    <p:extLst>
      <p:ext uri="{BB962C8B-B14F-4D97-AF65-F5344CB8AC3E}">
        <p14:creationId xmlns:p14="http://schemas.microsoft.com/office/powerpoint/2010/main" val="35895018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600" y="4754563"/>
            <a:ext cx="7834263" cy="663575"/>
          </a:xfrm>
        </p:spPr>
        <p:txBody>
          <a:bodyPr/>
          <a:lstStyle>
            <a:lvl1pPr algn="l">
              <a:defRPr i="0">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801689" y="2181225"/>
            <a:ext cx="8004174" cy="2344738"/>
          </a:xfrm>
        </p:spPr>
        <p:txBody>
          <a:bodyPr/>
          <a:lstStyle>
            <a:lvl1pPr>
              <a:defRPr i="0">
                <a:solidFill>
                  <a:schemeClr val="accent2"/>
                </a:solidFill>
              </a:defRPr>
            </a:lvl1pPr>
            <a:lvl2pPr>
              <a:defRPr i="0">
                <a:solidFill>
                  <a:schemeClr val="accent2"/>
                </a:solidFill>
              </a:defRPr>
            </a:lvl2pPr>
            <a:lvl3pPr>
              <a:defRPr i="0">
                <a:solidFill>
                  <a:schemeClr val="accent2"/>
                </a:solidFill>
              </a:defRPr>
            </a:lvl3pPr>
            <a:lvl4pPr>
              <a:defRPr i="0">
                <a:solidFill>
                  <a:schemeClr val="accent2"/>
                </a:solidFill>
              </a:defRPr>
            </a:lvl4pPr>
            <a:lvl5pPr>
              <a:defRPr i="0">
                <a:solidFill>
                  <a:schemeClr val="accent2"/>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60179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14"/>
          <p:cNvSpPr>
            <a:spLocks noGrp="1" noChangeArrowheads="1"/>
          </p:cNvSpPr>
          <p:nvPr>
            <p:ph type="sldNum" sz="quarter" idx="10"/>
          </p:nvPr>
        </p:nvSpPr>
        <p:spPr>
          <a:ln/>
        </p:spPr>
        <p:txBody>
          <a:bodyPr/>
          <a:lstStyle>
            <a:lvl1pPr>
              <a:defRPr sz="1000"/>
            </a:lvl1pPr>
          </a:lstStyle>
          <a:p>
            <a:pPr>
              <a:defRPr/>
            </a:pPr>
            <a:fld id="{327B2BA1-4511-4C72-B10A-9AC2B39AA835}" type="slidenum">
              <a:rPr lang="de-DE" smtClean="0"/>
              <a:pPr>
                <a:defRPr/>
              </a:pPr>
              <a:t>‹Nr.›</a:t>
            </a:fld>
            <a:endParaRPr lang="de-DE"/>
          </a:p>
        </p:txBody>
      </p:sp>
      <p:sp>
        <p:nvSpPr>
          <p:cNvPr id="6" name="Textplatzhalter 5"/>
          <p:cNvSpPr>
            <a:spLocks noGrp="1"/>
          </p:cNvSpPr>
          <p:nvPr>
            <p:ph type="body" sz="quarter" idx="11"/>
          </p:nvPr>
        </p:nvSpPr>
        <p:spPr>
          <a:xfrm>
            <a:off x="179512" y="3717032"/>
            <a:ext cx="3095625" cy="936625"/>
          </a:xfrm>
        </p:spPr>
        <p:txBody>
          <a:bodyPr/>
          <a:lstStyle/>
          <a:p>
            <a:pPr lvl="0"/>
            <a:r>
              <a:rPr lang="de-DE" dirty="0" smtClean="0"/>
              <a:t>Textmasterformat bearbeiten</a:t>
            </a:r>
          </a:p>
        </p:txBody>
      </p:sp>
      <p:sp>
        <p:nvSpPr>
          <p:cNvPr id="7" name="Textplatzhalter 5"/>
          <p:cNvSpPr>
            <a:spLocks noGrp="1"/>
          </p:cNvSpPr>
          <p:nvPr>
            <p:ph type="body" sz="quarter" idx="12"/>
          </p:nvPr>
        </p:nvSpPr>
        <p:spPr>
          <a:xfrm>
            <a:off x="179512" y="6237288"/>
            <a:ext cx="7920880" cy="468312"/>
          </a:xfrm>
        </p:spPr>
        <p:txBody>
          <a:bodyPr/>
          <a:lstStyle>
            <a:lvl1pPr>
              <a:defRPr sz="1400"/>
            </a:lvl1pPr>
          </a:lstStyle>
          <a:p>
            <a:pPr lvl="0"/>
            <a:r>
              <a:rPr lang="de-DE" dirty="0" smtClean="0"/>
              <a:t>Textmasterformat bearbeiten</a:t>
            </a:r>
          </a:p>
        </p:txBody>
      </p:sp>
    </p:spTree>
    <p:extLst>
      <p:ext uri="{BB962C8B-B14F-4D97-AF65-F5344CB8AC3E}">
        <p14:creationId xmlns:p14="http://schemas.microsoft.com/office/powerpoint/2010/main" val="69400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801687" y="52388"/>
            <a:ext cx="6002561" cy="496887"/>
          </a:xfrm>
        </p:spPr>
        <p:txBody>
          <a:bodyPr/>
          <a:lstStyle/>
          <a:p>
            <a:r>
              <a:rPr lang="de-DE" smtClean="0"/>
              <a:t>Titelmasterformat durch Klicken bearbeiten</a:t>
            </a:r>
            <a:endParaRPr lang="de-DE" dirty="0"/>
          </a:p>
        </p:txBody>
      </p:sp>
      <p:sp>
        <p:nvSpPr>
          <p:cNvPr id="3" name="Text Placeholder 2"/>
          <p:cNvSpPr>
            <a:spLocks noGrp="1"/>
          </p:cNvSpPr>
          <p:nvPr>
            <p:ph type="body" idx="1"/>
          </p:nvPr>
        </p:nvSpPr>
        <p:spPr>
          <a:xfrm>
            <a:off x="801688" y="1052513"/>
            <a:ext cx="8004175" cy="5184776"/>
          </a:xfrm>
        </p:spPr>
        <p:txBody>
          <a:bodyPr/>
          <a:lstStyle>
            <a:lvl1pPr marL="0" indent="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defRPr/>
            </a:lvl2pPr>
            <a:lvl3pPr marL="989013" indent="-361950">
              <a:defRPr/>
            </a:lvl3pPr>
            <a:lvl4pPr marL="1341438" indent="-350838">
              <a:defRPr/>
            </a:lvl4pPr>
            <a:lvl5pPr marL="1703388" indent="-360363">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13"/>
          <p:cNvSpPr>
            <a:spLocks noGrp="1" noChangeArrowheads="1"/>
          </p:cNvSpPr>
          <p:nvPr>
            <p:ph type="ftr" sz="quarter" idx="10"/>
          </p:nvPr>
        </p:nvSpPr>
        <p:spPr>
          <a:xfrm>
            <a:off x="801687" y="6465888"/>
            <a:ext cx="6400801" cy="263525"/>
          </a:xfrm>
          <a:ln/>
        </p:spPr>
        <p:txBody>
          <a:bodyPr/>
          <a:lstStyle>
            <a:lvl1pPr>
              <a:defRPr/>
            </a:lvl1pPr>
          </a:lstStyle>
          <a:p>
            <a:r>
              <a:rPr lang="de-DE" smtClean="0"/>
              <a:t>© Bundesnetzagentur</a:t>
            </a:r>
            <a:endParaRPr lang="de-DE" dirty="0"/>
          </a:p>
        </p:txBody>
      </p:sp>
      <p:sp>
        <p:nvSpPr>
          <p:cNvPr id="5" name="Rectangle 14"/>
          <p:cNvSpPr>
            <a:spLocks noGrp="1" noChangeArrowheads="1"/>
          </p:cNvSpPr>
          <p:nvPr>
            <p:ph type="sldNum" sz="quarter" idx="11"/>
          </p:nvPr>
        </p:nvSpPr>
        <p:spPr>
          <a:ln/>
        </p:spPr>
        <p:txBody>
          <a:bodyPr/>
          <a:lstStyle>
            <a:lvl1pPr>
              <a:defRPr/>
            </a:lvl1pPr>
          </a:lstStyle>
          <a:p>
            <a:fld id="{E4112350-7D1F-4F7B-A7EF-9C24A53D12C6}" type="slidenum">
              <a:rPr lang="de-DE" smtClean="0"/>
              <a:t>‹Nr.›</a:t>
            </a:fld>
            <a:endParaRPr lang="de-DE"/>
          </a:p>
        </p:txBody>
      </p:sp>
      <p:sp>
        <p:nvSpPr>
          <p:cNvPr id="6" name="Rectangle 66"/>
          <p:cNvSpPr>
            <a:spLocks noGrp="1" noChangeArrowheads="1"/>
          </p:cNvSpPr>
          <p:nvPr>
            <p:ph type="dt" sz="half" idx="12"/>
          </p:nvPr>
        </p:nvSpPr>
        <p:spPr>
          <a:ln/>
        </p:spPr>
        <p:txBody>
          <a:bodyPr/>
          <a:lstStyle>
            <a:lvl1pPr>
              <a:defRPr/>
            </a:lvl1pPr>
          </a:lstStyle>
          <a:p>
            <a:r>
              <a:rPr lang="de-DE" smtClean="0"/>
              <a:t>27.06.18</a:t>
            </a:r>
            <a:endParaRPr lang="de-DE"/>
          </a:p>
        </p:txBody>
      </p:sp>
    </p:spTree>
    <p:extLst>
      <p:ext uri="{BB962C8B-B14F-4D97-AF65-F5344CB8AC3E}">
        <p14:creationId xmlns:p14="http://schemas.microsoft.com/office/powerpoint/2010/main" val="248558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27.06.18</a:t>
            </a:r>
            <a:endParaRPr lang="de-DE"/>
          </a:p>
        </p:txBody>
      </p:sp>
      <p:sp>
        <p:nvSpPr>
          <p:cNvPr id="5" name="Fußzeilenplatzhalter 4"/>
          <p:cNvSpPr>
            <a:spLocks noGrp="1"/>
          </p:cNvSpPr>
          <p:nvPr>
            <p:ph type="ftr" sz="quarter" idx="11"/>
          </p:nvPr>
        </p:nvSpPr>
        <p:spPr/>
        <p:txBody>
          <a:bodyPr/>
          <a:lstStyle/>
          <a:p>
            <a:r>
              <a:rPr lang="de-DE" smtClean="0"/>
              <a:t>© Bundesnetzagentur</a:t>
            </a:r>
            <a:endParaRPr lang="de-DE"/>
          </a:p>
        </p:txBody>
      </p:sp>
      <p:sp>
        <p:nvSpPr>
          <p:cNvPr id="6" name="Foliennummernplatzhalter 5"/>
          <p:cNvSpPr>
            <a:spLocks noGrp="1"/>
          </p:cNvSpPr>
          <p:nvPr>
            <p:ph type="sldNum" sz="quarter" idx="12"/>
          </p:nvPr>
        </p:nvSpPr>
        <p:spPr/>
        <p:txBody>
          <a:bodyPr/>
          <a:lstStyle/>
          <a:p>
            <a:fld id="{EBE79D06-2EFB-4368-A1EC-A33DC576D9BA}" type="slidenum">
              <a:rPr lang="de-DE" smtClean="0"/>
              <a:t>‹Nr.›</a:t>
            </a:fld>
            <a:endParaRPr lang="de-DE"/>
          </a:p>
        </p:txBody>
      </p:sp>
    </p:spTree>
    <p:extLst>
      <p:ext uri="{BB962C8B-B14F-4D97-AF65-F5344CB8AC3E}">
        <p14:creationId xmlns:p14="http://schemas.microsoft.com/office/powerpoint/2010/main" val="87495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99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01688" y="1700213"/>
            <a:ext cx="5930552" cy="450850"/>
          </a:xfrm>
        </p:spPr>
        <p:txBody>
          <a:bodyPr/>
          <a:lstStyle/>
          <a:p>
            <a:r>
              <a:rPr lang="de-DE" dirty="0" smtClean="0"/>
              <a:t>Titelmasterformat durch Klicken bearbeiten</a:t>
            </a:r>
            <a:endParaRPr lang="de-DE" dirty="0"/>
          </a:p>
        </p:txBody>
      </p:sp>
      <p:sp>
        <p:nvSpPr>
          <p:cNvPr id="4" name="Rectangle 13"/>
          <p:cNvSpPr>
            <a:spLocks noGrp="1" noChangeArrowheads="1"/>
          </p:cNvSpPr>
          <p:nvPr>
            <p:ph type="ftr" sz="quarter" idx="10"/>
          </p:nvPr>
        </p:nvSpPr>
        <p:spPr>
          <a:xfrm>
            <a:off x="801688" y="6465888"/>
            <a:ext cx="6506616" cy="263525"/>
          </a:xfrm>
          <a:prstGeom prst="rect">
            <a:avLst/>
          </a:prstGeom>
          <a:ln/>
        </p:spPr>
        <p:txBody>
          <a:bodyPr/>
          <a:lstStyle>
            <a:lvl1pPr>
              <a:defRPr/>
            </a:lvl1pPr>
          </a:lstStyle>
          <a:p>
            <a:pPr>
              <a:defRPr/>
            </a:pPr>
            <a:r>
              <a:rPr lang="en-US" smtClean="0"/>
              <a:t>© Bundesnetzagentur</a:t>
            </a:r>
            <a:endParaRPr lang="en-US" dirty="0"/>
          </a:p>
        </p:txBody>
      </p:sp>
      <p:sp>
        <p:nvSpPr>
          <p:cNvPr id="5" name="Rectangle 14"/>
          <p:cNvSpPr>
            <a:spLocks noGrp="1" noChangeArrowheads="1"/>
          </p:cNvSpPr>
          <p:nvPr>
            <p:ph type="sldNum" sz="quarter" idx="11"/>
          </p:nvPr>
        </p:nvSpPr>
        <p:spPr>
          <a:xfrm>
            <a:off x="8285163" y="6453336"/>
            <a:ext cx="609600" cy="263525"/>
          </a:xfrm>
          <a:prstGeom prst="rect">
            <a:avLst/>
          </a:prstGeom>
          <a:ln/>
        </p:spPr>
        <p:txBody>
          <a:bodyPr/>
          <a:lstStyle>
            <a:lvl1pPr>
              <a:defRPr/>
            </a:lvl1pPr>
          </a:lstStyle>
          <a:p>
            <a:pPr>
              <a:defRPr/>
            </a:pPr>
            <a:fld id="{DED4867A-C50F-41E2-AC17-8C0D20392F68}" type="slidenum">
              <a:rPr lang="de-DE"/>
              <a:pPr>
                <a:defRPr/>
              </a:pPr>
              <a:t>‹Nr.›</a:t>
            </a:fld>
            <a:endParaRPr lang="de-DE"/>
          </a:p>
        </p:txBody>
      </p:sp>
      <p:sp>
        <p:nvSpPr>
          <p:cNvPr id="6" name="Rectangle 10"/>
          <p:cNvSpPr>
            <a:spLocks noGrp="1" noChangeArrowheads="1"/>
          </p:cNvSpPr>
          <p:nvPr>
            <p:ph type="dt" sz="half" idx="12"/>
          </p:nvPr>
        </p:nvSpPr>
        <p:spPr>
          <a:xfrm>
            <a:off x="7202488" y="6473825"/>
            <a:ext cx="1082675" cy="238125"/>
          </a:xfrm>
          <a:prstGeom prst="rect">
            <a:avLst/>
          </a:prstGeom>
          <a:ln/>
        </p:spPr>
        <p:txBody>
          <a:bodyPr/>
          <a:lstStyle>
            <a:lvl1pPr>
              <a:defRPr/>
            </a:lvl1pPr>
          </a:lstStyle>
          <a:p>
            <a:pPr>
              <a:defRPr/>
            </a:pPr>
            <a:r>
              <a:rPr lang="de-DE" smtClean="0"/>
              <a:t>27.06.18</a:t>
            </a:r>
            <a:endParaRPr lang="de-DE"/>
          </a:p>
        </p:txBody>
      </p:sp>
      <p:sp>
        <p:nvSpPr>
          <p:cNvPr id="10" name="Textplatzhalter 9"/>
          <p:cNvSpPr>
            <a:spLocks noGrp="1"/>
          </p:cNvSpPr>
          <p:nvPr>
            <p:ph type="body" sz="quarter" idx="13"/>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92450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54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0" y="0"/>
            <a:ext cx="9144000" cy="6858000"/>
          </a:xfrm>
          <a:prstGeom prst="rect">
            <a:avLst/>
          </a:prstGeom>
        </p:spPr>
        <p:txBody>
          <a:bodyPr/>
          <a:lstStyle/>
          <a:p>
            <a:endParaRPr lang="de-DE"/>
          </a:p>
        </p:txBody>
      </p:sp>
    </p:spTree>
    <p:extLst>
      <p:ext uri="{BB962C8B-B14F-4D97-AF65-F5344CB8AC3E}">
        <p14:creationId xmlns:p14="http://schemas.microsoft.com/office/powerpoint/2010/main" val="163617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0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01688" y="2122488"/>
            <a:ext cx="8004175" cy="1323975"/>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801688" y="3819525"/>
            <a:ext cx="8090792" cy="2154238"/>
          </a:xfrm>
        </p:spPr>
        <p:txBody>
          <a:bodyPr/>
          <a:lstStyle>
            <a:lvl1pPr marL="0" indent="0">
              <a:tabLst/>
              <a:defRPr/>
            </a:lvl1pPr>
            <a:lvl2pPr marL="268288" indent="0">
              <a:tabLst/>
              <a:defRPr/>
            </a:lvl2pPr>
            <a:lvl3pPr marL="627063" indent="-3175">
              <a:tabLst/>
              <a:defRPr/>
            </a:lvl3pPr>
            <a:lvl4pPr marL="990600" indent="-1588">
              <a:tabLst/>
              <a:defRPr/>
            </a:lvl4pPr>
            <a:lvl5pPr marL="1343025" indent="1588">
              <a:tabLs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Rectangle 13"/>
          <p:cNvSpPr>
            <a:spLocks noGrp="1" noChangeArrowheads="1"/>
          </p:cNvSpPr>
          <p:nvPr>
            <p:ph type="ftr" sz="quarter" idx="3"/>
          </p:nvPr>
        </p:nvSpPr>
        <p:spPr bwMode="auto">
          <a:xfrm>
            <a:off x="801688" y="6465888"/>
            <a:ext cx="6506616"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smtClean="0">
                <a:latin typeface="Verdana" pitchFamily="34" charset="0"/>
                <a:ea typeface="Verdana" pitchFamily="34" charset="0"/>
                <a:cs typeface="Verdana" pitchFamily="34" charset="0"/>
              </a:defRPr>
            </a:lvl1pPr>
          </a:lstStyle>
          <a:p>
            <a:r>
              <a:rPr lang="en-US" smtClean="0"/>
              <a:t>© Bundesnetzagentur</a:t>
            </a:r>
            <a:endParaRPr lang="en-US" dirty="0" smtClean="0"/>
          </a:p>
        </p:txBody>
      </p:sp>
      <p:sp>
        <p:nvSpPr>
          <p:cNvPr id="9" name="Rectangle 14"/>
          <p:cNvSpPr>
            <a:spLocks noGrp="1" noChangeArrowheads="1"/>
          </p:cNvSpPr>
          <p:nvPr>
            <p:ph type="sldNum" sz="quarter" idx="4"/>
          </p:nvPr>
        </p:nvSpPr>
        <p:spPr bwMode="auto">
          <a:xfrm>
            <a:off x="8285163" y="6453336"/>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atin typeface="Verdana" pitchFamily="34" charset="0"/>
                <a:ea typeface="Verdana" pitchFamily="34" charset="0"/>
                <a:cs typeface="Verdana" pitchFamily="34" charset="0"/>
              </a:defRPr>
            </a:lvl1pPr>
          </a:lstStyle>
          <a:p>
            <a:fld id="{E4112350-7D1F-4F7B-A7EF-9C24A53D12C6}" type="slidenum">
              <a:rPr lang="de-DE" smtClean="0"/>
              <a:pPr/>
              <a:t>‹Nr.›</a:t>
            </a:fld>
            <a:endParaRPr lang="de-DE" dirty="0"/>
          </a:p>
        </p:txBody>
      </p:sp>
      <p:sp>
        <p:nvSpPr>
          <p:cNvPr id="10" name="Rectangle 66"/>
          <p:cNvSpPr>
            <a:spLocks noGrp="1" noChangeArrowheads="1"/>
          </p:cNvSpPr>
          <p:nvPr>
            <p:ph type="dt" sz="half" idx="2"/>
          </p:nvPr>
        </p:nvSpPr>
        <p:spPr bwMode="auto">
          <a:xfrm>
            <a:off x="7202488" y="6473825"/>
            <a:ext cx="1082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Clr>
                <a:srgbClr val="BBC6D6"/>
              </a:buClr>
              <a:buSzPct val="80000"/>
              <a:buFont typeface="Wingdings" pitchFamily="2" charset="2"/>
              <a:buNone/>
              <a:defRPr sz="1000" smtClean="0">
                <a:latin typeface="Verdana" pitchFamily="34" charset="0"/>
                <a:ea typeface="Verdana" pitchFamily="34" charset="0"/>
                <a:cs typeface="Verdana" pitchFamily="34" charset="0"/>
              </a:defRPr>
            </a:lvl1pPr>
          </a:lstStyle>
          <a:p>
            <a:r>
              <a:rPr lang="de-DE" smtClean="0"/>
              <a:t>27.06.18</a:t>
            </a:r>
            <a:endParaRPr lang="de-DE"/>
          </a:p>
        </p:txBody>
      </p:sp>
    </p:spTree>
    <p:extLst>
      <p:ext uri="{BB962C8B-B14F-4D97-AF65-F5344CB8AC3E}">
        <p14:creationId xmlns:p14="http://schemas.microsoft.com/office/powerpoint/2010/main" val="18904286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20713"/>
          </a:xfrm>
          <a:prstGeom prst="rect">
            <a:avLst/>
          </a:prstGeom>
          <a:solidFill>
            <a:srgbClr val="417D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de-DE"/>
          </a:p>
        </p:txBody>
      </p:sp>
      <p:sp>
        <p:nvSpPr>
          <p:cNvPr id="2" name="Rectangle 13"/>
          <p:cNvSpPr>
            <a:spLocks noGrp="1" noChangeArrowheads="1"/>
          </p:cNvSpPr>
          <p:nvPr>
            <p:ph type="ftr" sz="quarter" idx="3"/>
          </p:nvPr>
        </p:nvSpPr>
        <p:spPr bwMode="auto">
          <a:xfrm>
            <a:off x="801688" y="6465888"/>
            <a:ext cx="6400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lang="en-US" sz="1000" dirty="0" err="1" smtClean="0"/>
            </a:lvl1pPr>
          </a:lstStyle>
          <a:p>
            <a:r>
              <a:rPr lang="de-DE" smtClean="0"/>
              <a:t>© Bundesnetzagentur</a:t>
            </a:r>
            <a:endParaRPr lang="de-DE" dirty="0"/>
          </a:p>
        </p:txBody>
      </p:sp>
      <p:sp>
        <p:nvSpPr>
          <p:cNvPr id="1038" name="Rectangle 14"/>
          <p:cNvSpPr>
            <a:spLocks noGrp="1" noChangeArrowheads="1"/>
          </p:cNvSpPr>
          <p:nvPr>
            <p:ph type="sldNum" sz="quarter" idx="4"/>
          </p:nvPr>
        </p:nvSpPr>
        <p:spPr bwMode="auto">
          <a:xfrm>
            <a:off x="8285163" y="6453336"/>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atin typeface="Verdana" pitchFamily="34" charset="0"/>
                <a:ea typeface="Verdana" pitchFamily="34" charset="0"/>
                <a:cs typeface="Verdana" pitchFamily="34" charset="0"/>
              </a:defRPr>
            </a:lvl1pPr>
          </a:lstStyle>
          <a:p>
            <a:fld id="{E4112350-7D1F-4F7B-A7EF-9C24A53D12C6}" type="slidenum">
              <a:rPr lang="de-DE" smtClean="0"/>
              <a:pPr/>
              <a:t>‹Nr.›</a:t>
            </a:fld>
            <a:endParaRPr lang="de-DE" dirty="0"/>
          </a:p>
        </p:txBody>
      </p:sp>
      <p:sp>
        <p:nvSpPr>
          <p:cNvPr id="1030" name="Rectangle 43"/>
          <p:cNvSpPr>
            <a:spLocks noGrp="1" noChangeArrowheads="1"/>
          </p:cNvSpPr>
          <p:nvPr>
            <p:ph type="body" idx="1"/>
          </p:nvPr>
        </p:nvSpPr>
        <p:spPr bwMode="auto">
          <a:xfrm>
            <a:off x="801688" y="1052513"/>
            <a:ext cx="8004174"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90" name="Rectangle 66"/>
          <p:cNvSpPr>
            <a:spLocks noGrp="1" noChangeArrowheads="1"/>
          </p:cNvSpPr>
          <p:nvPr>
            <p:ph type="dt" sz="half" idx="2"/>
          </p:nvPr>
        </p:nvSpPr>
        <p:spPr bwMode="auto">
          <a:xfrm>
            <a:off x="7202488" y="6473825"/>
            <a:ext cx="1082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Clr>
                <a:srgbClr val="BBC6D6"/>
              </a:buClr>
              <a:buSzPct val="80000"/>
              <a:buFont typeface="Wingdings" pitchFamily="2" charset="2"/>
              <a:buNone/>
              <a:defRPr sz="1000" smtClean="0">
                <a:latin typeface="Verdana" pitchFamily="34" charset="0"/>
                <a:ea typeface="Verdana" pitchFamily="34" charset="0"/>
                <a:cs typeface="Verdana" pitchFamily="34" charset="0"/>
              </a:defRPr>
            </a:lvl1pPr>
          </a:lstStyle>
          <a:p>
            <a:r>
              <a:rPr lang="de-DE" smtClean="0"/>
              <a:t>27.06.18</a:t>
            </a:r>
            <a:endParaRPr lang="de-DE" dirty="0"/>
          </a:p>
        </p:txBody>
      </p:sp>
      <p:sp>
        <p:nvSpPr>
          <p:cNvPr id="1032" name="Rectangle 68"/>
          <p:cNvSpPr>
            <a:spLocks noGrp="1" noChangeArrowheads="1"/>
          </p:cNvSpPr>
          <p:nvPr>
            <p:ph type="title"/>
          </p:nvPr>
        </p:nvSpPr>
        <p:spPr bwMode="auto">
          <a:xfrm>
            <a:off x="801688" y="52388"/>
            <a:ext cx="60025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anchor="ctr" anchorCtr="0" compatLnSpc="1">
            <a:prstTxWarp prst="textNoShape">
              <a:avLst/>
            </a:prstTxWarp>
          </a:bodyPr>
          <a:lstStyle/>
          <a:p>
            <a:pPr lvl="0"/>
            <a:r>
              <a:rPr lang="de-DE" dirty="0" smtClean="0"/>
              <a:t>Titelmasterformat durch Klicken bearbeiten</a:t>
            </a:r>
          </a:p>
        </p:txBody>
      </p:sp>
      <p:pic>
        <p:nvPicPr>
          <p:cNvPr id="1033" name="Eisenbahn-dunkel" descr="BNetzA_Icon_Eisenbahn_CMYK.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9938" y="103188"/>
            <a:ext cx="4016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Energie-dunkel" descr="BNetzA_Icon_Energie_CMYK.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6900" y="103188"/>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ost-dunkel" descr="BNetzA_Icon_Post_CMYK.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4163" y="103188"/>
            <a:ext cx="4016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Telekommunikation-dunkel" descr="BNetzA_Icon_Telekom_CMYK.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6325" y="103188"/>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13" descr="Eisenbahn-transparent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89935" y="1626393"/>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4" descr="Post-transparent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89935" y="1162843"/>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15" descr="Telekommunikation-transparent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89935" y="726281"/>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0" name="Eisenbahn-hell"/>
          <p:cNvGrpSpPr>
            <a:grpSpLocks/>
          </p:cNvGrpSpPr>
          <p:nvPr/>
        </p:nvGrpSpPr>
        <p:grpSpPr bwMode="auto">
          <a:xfrm>
            <a:off x="9688285" y="1626393"/>
            <a:ext cx="406400" cy="403225"/>
            <a:chOff x="5919" y="1000"/>
            <a:chExt cx="256" cy="254"/>
          </a:xfrm>
        </p:grpSpPr>
        <p:sp>
          <p:nvSpPr>
            <p:cNvPr id="1052"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053" name="Picture 121" descr="Eisenbahn-bla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1" name="Energie-hell"/>
          <p:cNvGrpSpPr>
            <a:grpSpLocks/>
          </p:cNvGrpSpPr>
          <p:nvPr/>
        </p:nvGrpSpPr>
        <p:grpSpPr bwMode="auto">
          <a:xfrm>
            <a:off x="9685110" y="242093"/>
            <a:ext cx="406400" cy="403225"/>
            <a:chOff x="5919" y="128"/>
            <a:chExt cx="256" cy="254"/>
          </a:xfrm>
        </p:grpSpPr>
        <p:sp>
          <p:nvSpPr>
            <p:cNvPr id="1050" name="AutoShape 98"/>
            <p:cNvSpPr>
              <a:spLocks noChangeArrowheads="1"/>
            </p:cNvSpPr>
            <p:nvPr/>
          </p:nvSpPr>
          <p:spPr bwMode="auto">
            <a:xfrm>
              <a:off x="5919" y="12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051" name="Picture 123" descr="Energie-bla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9" y="12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2" name="Picture 125" descr="Energie-transparent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89935" y="242093"/>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3" name="Post-hell"/>
          <p:cNvGrpSpPr>
            <a:grpSpLocks/>
          </p:cNvGrpSpPr>
          <p:nvPr/>
        </p:nvGrpSpPr>
        <p:grpSpPr bwMode="auto">
          <a:xfrm>
            <a:off x="9685110" y="1162843"/>
            <a:ext cx="406400" cy="403225"/>
            <a:chOff x="5919" y="708"/>
            <a:chExt cx="256" cy="254"/>
          </a:xfrm>
        </p:grpSpPr>
        <p:sp>
          <p:nvSpPr>
            <p:cNvPr id="1048"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049" name="Picture 126" descr="Post-bla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 name="Telekommunikation-hell"/>
          <p:cNvGrpSpPr>
            <a:grpSpLocks/>
          </p:cNvGrpSpPr>
          <p:nvPr/>
        </p:nvGrpSpPr>
        <p:grpSpPr bwMode="auto">
          <a:xfrm>
            <a:off x="9685110" y="702468"/>
            <a:ext cx="409575" cy="403225"/>
            <a:chOff x="5919" y="418"/>
            <a:chExt cx="258" cy="254"/>
          </a:xfrm>
        </p:grpSpPr>
        <p:sp>
          <p:nvSpPr>
            <p:cNvPr id="104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047" name="Picture 127" descr="Telekommunikation-blau"/>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5" name="Rectangle 119"/>
          <p:cNvSpPr>
            <a:spLocks noChangeArrowheads="1"/>
          </p:cNvSpPr>
          <p:nvPr/>
        </p:nvSpPr>
        <p:spPr bwMode="auto">
          <a:xfrm>
            <a:off x="9540648" y="91281"/>
            <a:ext cx="1296987" cy="1989137"/>
          </a:xfrm>
          <a:prstGeom prst="rect">
            <a:avLst/>
          </a:prstGeom>
          <a:solidFill>
            <a:srgbClr val="C6CACE"/>
          </a:solidFill>
          <a:ln>
            <a:noFill/>
          </a:ln>
          <a:effectLst/>
          <a:extLst/>
        </p:spPr>
        <p:txBody>
          <a:bodyPr anchor="ctr">
            <a:spAutoFit/>
          </a:bodyP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751" r:id="rId3"/>
    <p:sldLayoutId id="2147483752" r:id="rId4"/>
  </p:sldLayoutIdLst>
  <p:timing>
    <p:tnLst>
      <p:par>
        <p:cTn id="1" dur="indefinite" restart="never" nodeType="tmRoot"/>
      </p:par>
    </p:tnLst>
  </p:timing>
  <p:hf hdr="0" dt="0"/>
  <p:txStyles>
    <p:titleStyle>
      <a:lvl1pPr algn="l" rtl="0" eaLnBrk="1" fontAlgn="base" hangingPunct="1">
        <a:spcBef>
          <a:spcPct val="0"/>
        </a:spcBef>
        <a:spcAft>
          <a:spcPct val="0"/>
        </a:spcAft>
        <a:defRPr sz="2200">
          <a:solidFill>
            <a:schemeClr val="bg1"/>
          </a:solidFill>
          <a:latin typeface="Verdana" pitchFamily="34" charset="0"/>
          <a:ea typeface="+mj-ea"/>
          <a:cs typeface="+mj-cs"/>
        </a:defRPr>
      </a:lvl1pPr>
      <a:lvl2pPr algn="l" rtl="0" eaLnBrk="1" fontAlgn="base" hangingPunct="1">
        <a:spcBef>
          <a:spcPct val="0"/>
        </a:spcBef>
        <a:spcAft>
          <a:spcPct val="0"/>
        </a:spcAft>
        <a:defRPr sz="2200">
          <a:solidFill>
            <a:schemeClr val="bg1"/>
          </a:solidFill>
          <a:latin typeface="Verdana" pitchFamily="34" charset="0"/>
        </a:defRPr>
      </a:lvl2pPr>
      <a:lvl3pPr algn="l" rtl="0" eaLnBrk="1" fontAlgn="base" hangingPunct="1">
        <a:spcBef>
          <a:spcPct val="0"/>
        </a:spcBef>
        <a:spcAft>
          <a:spcPct val="0"/>
        </a:spcAft>
        <a:defRPr sz="2200">
          <a:solidFill>
            <a:schemeClr val="bg1"/>
          </a:solidFill>
          <a:latin typeface="Verdana" pitchFamily="34" charset="0"/>
        </a:defRPr>
      </a:lvl3pPr>
      <a:lvl4pPr algn="l" rtl="0" eaLnBrk="1" fontAlgn="base" hangingPunct="1">
        <a:spcBef>
          <a:spcPct val="0"/>
        </a:spcBef>
        <a:spcAft>
          <a:spcPct val="0"/>
        </a:spcAft>
        <a:defRPr sz="2200">
          <a:solidFill>
            <a:schemeClr val="bg1"/>
          </a:solidFill>
          <a:latin typeface="Verdana" pitchFamily="34" charset="0"/>
        </a:defRPr>
      </a:lvl4pPr>
      <a:lvl5pPr algn="l" rtl="0" eaLnBrk="1" fontAlgn="base" hangingPunct="1">
        <a:spcBef>
          <a:spcPct val="0"/>
        </a:spcBef>
        <a:spcAft>
          <a:spcPct val="0"/>
        </a:spcAft>
        <a:defRPr sz="2200">
          <a:solidFill>
            <a:schemeClr val="bg1"/>
          </a:solidFill>
          <a:latin typeface="Verdana" pitchFamily="34" charset="0"/>
        </a:defRPr>
      </a:lvl5pPr>
      <a:lvl6pPr marL="457200" algn="l" rtl="0" eaLnBrk="1" fontAlgn="base" hangingPunct="1">
        <a:spcBef>
          <a:spcPct val="0"/>
        </a:spcBef>
        <a:spcAft>
          <a:spcPct val="0"/>
        </a:spcAft>
        <a:defRPr sz="2000">
          <a:solidFill>
            <a:schemeClr val="bg1"/>
          </a:solidFill>
          <a:latin typeface="Arial Narrow" pitchFamily="1" charset="0"/>
        </a:defRPr>
      </a:lvl6pPr>
      <a:lvl7pPr marL="914400" algn="l" rtl="0" eaLnBrk="1" fontAlgn="base" hangingPunct="1">
        <a:spcBef>
          <a:spcPct val="0"/>
        </a:spcBef>
        <a:spcAft>
          <a:spcPct val="0"/>
        </a:spcAft>
        <a:defRPr sz="2000">
          <a:solidFill>
            <a:schemeClr val="bg1"/>
          </a:solidFill>
          <a:latin typeface="Arial Narrow" pitchFamily="1" charset="0"/>
        </a:defRPr>
      </a:lvl7pPr>
      <a:lvl8pPr marL="1371600" algn="l" rtl="0" eaLnBrk="1" fontAlgn="base" hangingPunct="1">
        <a:spcBef>
          <a:spcPct val="0"/>
        </a:spcBef>
        <a:spcAft>
          <a:spcPct val="0"/>
        </a:spcAft>
        <a:defRPr sz="2000">
          <a:solidFill>
            <a:schemeClr val="bg1"/>
          </a:solidFill>
          <a:latin typeface="Arial Narrow" pitchFamily="1" charset="0"/>
        </a:defRPr>
      </a:lvl8pPr>
      <a:lvl9pPr marL="1828800" algn="l" rtl="0" eaLnBrk="1" fontAlgn="base" hangingPunct="1">
        <a:spcBef>
          <a:spcPct val="0"/>
        </a:spcBef>
        <a:spcAft>
          <a:spcPct val="0"/>
        </a:spcAft>
        <a:defRPr sz="2000">
          <a:solidFill>
            <a:schemeClr val="bg1"/>
          </a:solidFill>
          <a:latin typeface="Arial Narrow" pitchFamily="1" charset="0"/>
        </a:defRPr>
      </a:lvl9pPr>
    </p:titleStyle>
    <p:bodyStyle>
      <a:lvl1pPr marL="0" indent="0" algn="l" rtl="0" eaLnBrk="1" fontAlgn="base" hangingPunct="1">
        <a:spcBef>
          <a:spcPct val="30000"/>
        </a:spcBef>
        <a:spcAft>
          <a:spcPct val="0"/>
        </a:spcAft>
        <a:buClr>
          <a:srgbClr val="417DBE"/>
        </a:buClr>
        <a:buSzPct val="80000"/>
        <a:buFont typeface="Arial" panose="020B0604020202020204" pitchFamily="34" charset="0"/>
        <a:buNone/>
        <a:defRPr sz="2200">
          <a:solidFill>
            <a:schemeClr val="tx1"/>
          </a:solidFill>
          <a:latin typeface="Verdana" pitchFamily="34" charset="0"/>
          <a:ea typeface="+mn-ea"/>
          <a:cs typeface="+mn-cs"/>
        </a:defRPr>
      </a:lvl1pPr>
      <a:lvl2pPr marL="625475" indent="-358775"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3025" indent="-352425"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4975"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Rectangle 11"/>
          <p:cNvSpPr>
            <a:spLocks noGrp="1" noChangeArrowheads="1"/>
          </p:cNvSpPr>
          <p:nvPr>
            <p:ph type="body" idx="1"/>
          </p:nvPr>
        </p:nvSpPr>
        <p:spPr bwMode="auto">
          <a:xfrm>
            <a:off x="801688" y="2492375"/>
            <a:ext cx="8004175" cy="374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4" name="Rectangle 8"/>
          <p:cNvSpPr>
            <a:spLocks noChangeArrowheads="1"/>
          </p:cNvSpPr>
          <p:nvPr/>
        </p:nvSpPr>
        <p:spPr bwMode="auto">
          <a:xfrm>
            <a:off x="0" y="1628775"/>
            <a:ext cx="9144000" cy="576263"/>
          </a:xfrm>
          <a:prstGeom prst="rect">
            <a:avLst/>
          </a:prstGeom>
          <a:solidFill>
            <a:srgbClr val="417D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de-DE"/>
          </a:p>
        </p:txBody>
      </p:sp>
      <p:pic>
        <p:nvPicPr>
          <p:cNvPr id="2055" name="Bild 13" descr="BNetzA_Icon_Eisenbahn_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938" y="1712913"/>
            <a:ext cx="4016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Bild 14" descr="BNetzA_Icon_Energie_CMYK.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900" y="171291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Bild 15" descr="BNetzA_Icon_Post_CMYK.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4163" y="1712913"/>
            <a:ext cx="4016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Bild 16" descr="BNetzA_Icon_Telekom_CMYK.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6325" y="1712913"/>
            <a:ext cx="4016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6"/>
          <p:cNvSpPr>
            <a:spLocks noGrp="1" noChangeArrowheads="1"/>
          </p:cNvSpPr>
          <p:nvPr>
            <p:ph type="title"/>
          </p:nvPr>
        </p:nvSpPr>
        <p:spPr bwMode="auto">
          <a:xfrm>
            <a:off x="801688" y="1700213"/>
            <a:ext cx="593055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dirty="0" smtClean="0"/>
              <a:t>Titelmasterformat durch Klicken bearbeiten</a:t>
            </a:r>
          </a:p>
        </p:txBody>
      </p:sp>
      <p:sp>
        <p:nvSpPr>
          <p:cNvPr id="12" name="Rectangle 13"/>
          <p:cNvSpPr>
            <a:spLocks noGrp="1" noChangeArrowheads="1"/>
          </p:cNvSpPr>
          <p:nvPr>
            <p:ph type="ftr" sz="quarter" idx="3"/>
          </p:nvPr>
        </p:nvSpPr>
        <p:spPr bwMode="auto">
          <a:xfrm>
            <a:off x="801688" y="6465888"/>
            <a:ext cx="6506616"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lang="en-US" sz="1000" dirty="0" err="1" smtClean="0"/>
            </a:lvl1pPr>
          </a:lstStyle>
          <a:p>
            <a:r>
              <a:rPr lang="de-DE" smtClean="0"/>
              <a:t>© Bundesnetzagentur</a:t>
            </a:r>
            <a:endParaRPr lang="de-DE" dirty="0"/>
          </a:p>
        </p:txBody>
      </p:sp>
      <p:sp>
        <p:nvSpPr>
          <p:cNvPr id="13" name="Rectangle 14"/>
          <p:cNvSpPr>
            <a:spLocks noGrp="1" noChangeArrowheads="1"/>
          </p:cNvSpPr>
          <p:nvPr>
            <p:ph type="sldNum" sz="quarter" idx="4"/>
          </p:nvPr>
        </p:nvSpPr>
        <p:spPr bwMode="auto">
          <a:xfrm>
            <a:off x="8285163" y="6453336"/>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atin typeface="Verdana" pitchFamily="34" charset="0"/>
                <a:ea typeface="Verdana" pitchFamily="34" charset="0"/>
                <a:cs typeface="Verdana" pitchFamily="34" charset="0"/>
              </a:defRPr>
            </a:lvl1pPr>
          </a:lstStyle>
          <a:p>
            <a:fld id="{E4112350-7D1F-4F7B-A7EF-9C24A53D12C6}" type="slidenum">
              <a:rPr lang="de-DE" smtClean="0"/>
              <a:pPr/>
              <a:t>‹Nr.›</a:t>
            </a:fld>
            <a:endParaRPr lang="de-DE" dirty="0"/>
          </a:p>
        </p:txBody>
      </p:sp>
      <p:sp>
        <p:nvSpPr>
          <p:cNvPr id="14" name="Rectangle 66"/>
          <p:cNvSpPr>
            <a:spLocks noGrp="1" noChangeArrowheads="1"/>
          </p:cNvSpPr>
          <p:nvPr>
            <p:ph type="dt" sz="half" idx="2"/>
          </p:nvPr>
        </p:nvSpPr>
        <p:spPr bwMode="auto">
          <a:xfrm>
            <a:off x="7202488" y="6473825"/>
            <a:ext cx="1082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Clr>
                <a:srgbClr val="BBC6D6"/>
              </a:buClr>
              <a:buSzPct val="80000"/>
              <a:buFont typeface="Wingdings" pitchFamily="2" charset="2"/>
              <a:buNone/>
              <a:defRPr sz="1000" smtClean="0">
                <a:latin typeface="Verdana" pitchFamily="34" charset="0"/>
                <a:ea typeface="Verdana" pitchFamily="34" charset="0"/>
                <a:cs typeface="Verdana" pitchFamily="34" charset="0"/>
              </a:defRPr>
            </a:lvl1pPr>
          </a:lstStyle>
          <a:p>
            <a:r>
              <a:rPr lang="de-DE" smtClean="0"/>
              <a:t>27.06.18</a:t>
            </a:r>
            <a:endParaRPr lang="de-DE" dirty="0"/>
          </a:p>
        </p:txBody>
      </p:sp>
    </p:spTree>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Verdana" pitchFamily="34" charset="0"/>
        </a:defRPr>
      </a:lvl2pPr>
      <a:lvl3pPr algn="l" rtl="0" eaLnBrk="1" fontAlgn="base" hangingPunct="1">
        <a:spcBef>
          <a:spcPct val="0"/>
        </a:spcBef>
        <a:spcAft>
          <a:spcPct val="0"/>
        </a:spcAft>
        <a:defRPr sz="2400">
          <a:solidFill>
            <a:schemeClr val="bg1"/>
          </a:solidFill>
          <a:latin typeface="Verdana" pitchFamily="34" charset="0"/>
        </a:defRPr>
      </a:lvl3pPr>
      <a:lvl4pPr algn="l" rtl="0" eaLnBrk="1" fontAlgn="base" hangingPunct="1">
        <a:spcBef>
          <a:spcPct val="0"/>
        </a:spcBef>
        <a:spcAft>
          <a:spcPct val="0"/>
        </a:spcAft>
        <a:defRPr sz="2400">
          <a:solidFill>
            <a:schemeClr val="bg1"/>
          </a:solidFill>
          <a:latin typeface="Verdana" pitchFamily="34" charset="0"/>
        </a:defRPr>
      </a:lvl4pPr>
      <a:lvl5pPr algn="l" rtl="0" eaLnBrk="1" fontAlgn="base" hangingPunct="1">
        <a:spcBef>
          <a:spcPct val="0"/>
        </a:spcBef>
        <a:spcAft>
          <a:spcPct val="0"/>
        </a:spcAft>
        <a:defRPr sz="2400">
          <a:solidFill>
            <a:schemeClr val="bg1"/>
          </a:solidFill>
          <a:latin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0" indent="0" algn="l" rtl="0" eaLnBrk="1" fontAlgn="base" hangingPunct="1">
        <a:spcBef>
          <a:spcPct val="20000"/>
        </a:spcBef>
        <a:spcAft>
          <a:spcPct val="0"/>
        </a:spcAft>
        <a:buFont typeface="Arial" panose="020B0604020202020204" pitchFamily="34" charset="0"/>
        <a:buNone/>
        <a:tabLst/>
        <a:defRPr sz="2200">
          <a:solidFill>
            <a:schemeClr val="tx1"/>
          </a:solidFill>
          <a:latin typeface="+mn-lt"/>
          <a:ea typeface="+mn-ea"/>
          <a:cs typeface="+mn-cs"/>
        </a:defRPr>
      </a:lvl1pPr>
      <a:lvl2pPr marL="268288" indent="0" algn="l" rtl="0" eaLnBrk="1" fontAlgn="base" hangingPunct="1">
        <a:spcBef>
          <a:spcPct val="20000"/>
        </a:spcBef>
        <a:spcAft>
          <a:spcPct val="0"/>
        </a:spcAft>
        <a:tabLst/>
        <a:defRPr sz="2200">
          <a:solidFill>
            <a:schemeClr val="tx1"/>
          </a:solidFill>
          <a:latin typeface="+mn-lt"/>
        </a:defRPr>
      </a:lvl2pPr>
      <a:lvl3pPr marL="538163" indent="0" algn="l" rtl="0" eaLnBrk="1" fontAlgn="base" hangingPunct="1">
        <a:spcBef>
          <a:spcPct val="20000"/>
        </a:spcBef>
        <a:spcAft>
          <a:spcPct val="0"/>
        </a:spcAft>
        <a:tabLst/>
        <a:defRPr sz="2200">
          <a:solidFill>
            <a:schemeClr val="tx1"/>
          </a:solidFill>
          <a:latin typeface="+mn-lt"/>
        </a:defRPr>
      </a:lvl3pPr>
      <a:lvl4pPr marL="808038" indent="-1588" algn="l" defTabSz="809625" rtl="0" eaLnBrk="1" fontAlgn="base" hangingPunct="1">
        <a:spcBef>
          <a:spcPct val="20000"/>
        </a:spcBef>
        <a:spcAft>
          <a:spcPct val="0"/>
        </a:spcAft>
        <a:tabLst/>
        <a:defRPr sz="2200">
          <a:solidFill>
            <a:schemeClr val="tx1"/>
          </a:solidFill>
          <a:latin typeface="+mn-lt"/>
        </a:defRPr>
      </a:lvl4pPr>
      <a:lvl5pPr marL="1162050" indent="1588" algn="l" rtl="0" eaLnBrk="1" fontAlgn="base" hangingPunct="1">
        <a:spcBef>
          <a:spcPct val="20000"/>
        </a:spcBef>
        <a:spcAft>
          <a:spcPct val="0"/>
        </a:spcAft>
        <a:tabLst/>
        <a:defRPr sz="2200">
          <a:solidFill>
            <a:schemeClr val="tx1"/>
          </a:solidFill>
          <a:latin typeface="+mn-lt"/>
        </a:defRPr>
      </a:lvl5pPr>
      <a:lvl6pPr marL="1176338" algn="l" rtl="0" eaLnBrk="1" fontAlgn="base" hangingPunct="1">
        <a:spcBef>
          <a:spcPct val="20000"/>
        </a:spcBef>
        <a:spcAft>
          <a:spcPct val="0"/>
        </a:spcAft>
        <a:tabLst>
          <a:tab pos="987425" algn="l"/>
        </a:tabLst>
        <a:defRPr sz="2200">
          <a:solidFill>
            <a:schemeClr val="tx1"/>
          </a:solidFill>
          <a:latin typeface="+mn-lt"/>
        </a:defRPr>
      </a:lvl6pPr>
      <a:lvl7pPr marL="1633538" algn="l" rtl="0" eaLnBrk="1" fontAlgn="base" hangingPunct="1">
        <a:spcBef>
          <a:spcPct val="20000"/>
        </a:spcBef>
        <a:spcAft>
          <a:spcPct val="0"/>
        </a:spcAft>
        <a:tabLst>
          <a:tab pos="987425" algn="l"/>
        </a:tabLst>
        <a:defRPr sz="2200">
          <a:solidFill>
            <a:schemeClr val="tx1"/>
          </a:solidFill>
          <a:latin typeface="+mn-lt"/>
        </a:defRPr>
      </a:lvl7pPr>
      <a:lvl8pPr marL="2090738" algn="l" rtl="0" eaLnBrk="1" fontAlgn="base" hangingPunct="1">
        <a:spcBef>
          <a:spcPct val="20000"/>
        </a:spcBef>
        <a:spcAft>
          <a:spcPct val="0"/>
        </a:spcAft>
        <a:tabLst>
          <a:tab pos="987425" algn="l"/>
        </a:tabLst>
        <a:defRPr sz="2200">
          <a:solidFill>
            <a:schemeClr val="tx1"/>
          </a:solidFill>
          <a:latin typeface="+mn-lt"/>
        </a:defRPr>
      </a:lvl8pPr>
      <a:lvl9pPr marL="2547938" algn="l" rtl="0" eaLnBrk="1" fontAlgn="base" hangingPunct="1">
        <a:spcBef>
          <a:spcPct val="20000"/>
        </a:spcBef>
        <a:spcAft>
          <a:spcPct val="0"/>
        </a:spcAft>
        <a:tabLst>
          <a:tab pos="987425" algn="l"/>
        </a:tabLst>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686" r:id="rId2"/>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Verdana" pitchFamily="34" charset="0"/>
        </a:defRPr>
      </a:lvl2pPr>
      <a:lvl3pPr algn="l" rtl="0" eaLnBrk="1" fontAlgn="base" hangingPunct="1">
        <a:spcBef>
          <a:spcPct val="0"/>
        </a:spcBef>
        <a:spcAft>
          <a:spcPct val="0"/>
        </a:spcAft>
        <a:defRPr sz="3200">
          <a:solidFill>
            <a:schemeClr val="tx2"/>
          </a:solidFill>
          <a:latin typeface="Verdana" pitchFamily="34" charset="0"/>
        </a:defRPr>
      </a:lvl3pPr>
      <a:lvl4pPr algn="l" rtl="0" eaLnBrk="1" fontAlgn="base" hangingPunct="1">
        <a:spcBef>
          <a:spcPct val="0"/>
        </a:spcBef>
        <a:spcAft>
          <a:spcPct val="0"/>
        </a:spcAft>
        <a:defRPr sz="3200">
          <a:solidFill>
            <a:schemeClr val="tx2"/>
          </a:solidFill>
          <a:latin typeface="Verdana" pitchFamily="34" charset="0"/>
        </a:defRPr>
      </a:lvl4pPr>
      <a:lvl5pPr algn="l" rtl="0" eaLnBrk="1" fontAlgn="base" hangingPunct="1">
        <a:spcBef>
          <a:spcPct val="0"/>
        </a:spcBef>
        <a:spcAft>
          <a:spcPct val="0"/>
        </a:spcAft>
        <a:defRPr sz="3200">
          <a:solidFill>
            <a:schemeClr val="tx2"/>
          </a:solidFill>
          <a:latin typeface="Verdana"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4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400">
          <a:solidFill>
            <a:schemeClr val="tx1"/>
          </a:solidFill>
          <a:latin typeface="+mn-lt"/>
        </a:defRPr>
      </a:lvl4pPr>
      <a:lvl5pPr marL="2057400" indent="-228600" algn="l" rtl="0" eaLnBrk="1" fontAlgn="base" hangingPunct="1">
        <a:spcBef>
          <a:spcPct val="20000"/>
        </a:spcBef>
        <a:spcAft>
          <a:spcPct val="0"/>
        </a:spcAft>
        <a:defRPr sz="2400">
          <a:solidFill>
            <a:schemeClr val="tx1"/>
          </a:solidFill>
          <a:latin typeface="+mn-lt"/>
        </a:defRPr>
      </a:lvl5pPr>
      <a:lvl6pPr marL="2514600" indent="-228600" algn="l" rtl="0" eaLnBrk="1" fontAlgn="base" hangingPunct="1">
        <a:spcBef>
          <a:spcPct val="20000"/>
        </a:spcBef>
        <a:spcAft>
          <a:spcPct val="0"/>
        </a:spcAft>
        <a:defRPr sz="2400">
          <a:solidFill>
            <a:schemeClr val="tx1"/>
          </a:solidFill>
          <a:latin typeface="+mn-lt"/>
        </a:defRPr>
      </a:lvl6pPr>
      <a:lvl7pPr marL="2971800" indent="-228600" algn="l" rtl="0" eaLnBrk="1" fontAlgn="base" hangingPunct="1">
        <a:spcBef>
          <a:spcPct val="20000"/>
        </a:spcBef>
        <a:spcAft>
          <a:spcPct val="0"/>
        </a:spcAft>
        <a:defRPr sz="2400">
          <a:solidFill>
            <a:schemeClr val="tx1"/>
          </a:solidFill>
          <a:latin typeface="+mn-lt"/>
        </a:defRPr>
      </a:lvl7pPr>
      <a:lvl8pPr marL="3429000" indent="-228600" algn="l" rtl="0" eaLnBrk="1" fontAlgn="base" hangingPunct="1">
        <a:spcBef>
          <a:spcPct val="20000"/>
        </a:spcBef>
        <a:spcAft>
          <a:spcPct val="0"/>
        </a:spcAft>
        <a:defRPr sz="2400">
          <a:solidFill>
            <a:schemeClr val="tx1"/>
          </a:solidFill>
          <a:latin typeface="+mn-lt"/>
        </a:defRPr>
      </a:lvl8pPr>
      <a:lvl9pPr marL="3886200" indent="-228600" algn="l" rtl="0" eaLnBrk="1" fontAlgn="base" hangingPunct="1">
        <a:spcBef>
          <a:spcPct val="20000"/>
        </a:spcBef>
        <a:spcAft>
          <a:spcPct val="0"/>
        </a:spcAf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Verdana" pitchFamily="34" charset="0"/>
        </a:defRPr>
      </a:lvl2pPr>
      <a:lvl3pPr algn="l" rtl="0" eaLnBrk="1" fontAlgn="base" hangingPunct="1">
        <a:spcBef>
          <a:spcPct val="0"/>
        </a:spcBef>
        <a:spcAft>
          <a:spcPct val="0"/>
        </a:spcAft>
        <a:defRPr sz="3200">
          <a:solidFill>
            <a:schemeClr val="tx2"/>
          </a:solidFill>
          <a:latin typeface="Verdana" pitchFamily="34" charset="0"/>
        </a:defRPr>
      </a:lvl3pPr>
      <a:lvl4pPr algn="l" rtl="0" eaLnBrk="1" fontAlgn="base" hangingPunct="1">
        <a:spcBef>
          <a:spcPct val="0"/>
        </a:spcBef>
        <a:spcAft>
          <a:spcPct val="0"/>
        </a:spcAft>
        <a:defRPr sz="3200">
          <a:solidFill>
            <a:schemeClr val="tx2"/>
          </a:solidFill>
          <a:latin typeface="Verdana" pitchFamily="34" charset="0"/>
        </a:defRPr>
      </a:lvl4pPr>
      <a:lvl5pPr algn="l" rtl="0" eaLnBrk="1" fontAlgn="base" hangingPunct="1">
        <a:spcBef>
          <a:spcPct val="0"/>
        </a:spcBef>
        <a:spcAft>
          <a:spcPct val="0"/>
        </a:spcAft>
        <a:defRPr sz="3200">
          <a:solidFill>
            <a:schemeClr val="tx2"/>
          </a:solidFill>
          <a:latin typeface="Verdana" pitchFamily="34" charset="0"/>
        </a:defRPr>
      </a:lvl5pPr>
      <a:lvl6pPr marL="457200" algn="l" rtl="0" eaLnBrk="1" fontAlgn="base" hangingPunct="1">
        <a:spcBef>
          <a:spcPct val="0"/>
        </a:spcBef>
        <a:spcAft>
          <a:spcPct val="0"/>
        </a:spcAft>
        <a:defRPr sz="3200">
          <a:solidFill>
            <a:schemeClr val="tx2"/>
          </a:solidFill>
          <a:latin typeface="Verdana" pitchFamily="34" charset="0"/>
        </a:defRPr>
      </a:lvl6pPr>
      <a:lvl7pPr marL="914400" algn="l" rtl="0" eaLnBrk="1" fontAlgn="base" hangingPunct="1">
        <a:spcBef>
          <a:spcPct val="0"/>
        </a:spcBef>
        <a:spcAft>
          <a:spcPct val="0"/>
        </a:spcAft>
        <a:defRPr sz="3200">
          <a:solidFill>
            <a:schemeClr val="tx2"/>
          </a:solidFill>
          <a:latin typeface="Verdana" pitchFamily="34" charset="0"/>
        </a:defRPr>
      </a:lvl7pPr>
      <a:lvl8pPr marL="1371600" algn="l" rtl="0" eaLnBrk="1" fontAlgn="base" hangingPunct="1">
        <a:spcBef>
          <a:spcPct val="0"/>
        </a:spcBef>
        <a:spcAft>
          <a:spcPct val="0"/>
        </a:spcAft>
        <a:defRPr sz="3200">
          <a:solidFill>
            <a:schemeClr val="tx2"/>
          </a:solidFill>
          <a:latin typeface="Verdana" pitchFamily="34" charset="0"/>
        </a:defRPr>
      </a:lvl8pPr>
      <a:lvl9pPr marL="1828800" algn="l" rtl="0" eaLnBrk="1" fontAlgn="base" hangingPunct="1">
        <a:spcBef>
          <a:spcPct val="0"/>
        </a:spcBef>
        <a:spcAft>
          <a:spcPct val="0"/>
        </a:spcAft>
        <a:defRPr sz="3200">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4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400">
          <a:solidFill>
            <a:schemeClr val="tx1"/>
          </a:solidFill>
          <a:latin typeface="+mn-lt"/>
        </a:defRPr>
      </a:lvl4pPr>
      <a:lvl5pPr marL="2057400" indent="-228600" algn="l" rtl="0" eaLnBrk="1" fontAlgn="base" hangingPunct="1">
        <a:spcBef>
          <a:spcPct val="20000"/>
        </a:spcBef>
        <a:spcAft>
          <a:spcPct val="0"/>
        </a:spcAft>
        <a:defRPr sz="2400">
          <a:solidFill>
            <a:schemeClr val="tx1"/>
          </a:solidFill>
          <a:latin typeface="+mn-lt"/>
        </a:defRPr>
      </a:lvl5pPr>
      <a:lvl6pPr marL="2514600" indent="-228600" algn="l" rtl="0" eaLnBrk="1" fontAlgn="base" hangingPunct="1">
        <a:spcBef>
          <a:spcPct val="20000"/>
        </a:spcBef>
        <a:spcAft>
          <a:spcPct val="0"/>
        </a:spcAft>
        <a:defRPr sz="2400">
          <a:solidFill>
            <a:schemeClr val="tx1"/>
          </a:solidFill>
          <a:latin typeface="+mn-lt"/>
        </a:defRPr>
      </a:lvl6pPr>
      <a:lvl7pPr marL="2971800" indent="-228600" algn="l" rtl="0" eaLnBrk="1" fontAlgn="base" hangingPunct="1">
        <a:spcBef>
          <a:spcPct val="20000"/>
        </a:spcBef>
        <a:spcAft>
          <a:spcPct val="0"/>
        </a:spcAft>
        <a:defRPr sz="2400">
          <a:solidFill>
            <a:schemeClr val="tx1"/>
          </a:solidFill>
          <a:latin typeface="+mn-lt"/>
        </a:defRPr>
      </a:lvl7pPr>
      <a:lvl8pPr marL="3429000" indent="-228600" algn="l" rtl="0" eaLnBrk="1" fontAlgn="base" hangingPunct="1">
        <a:spcBef>
          <a:spcPct val="20000"/>
        </a:spcBef>
        <a:spcAft>
          <a:spcPct val="0"/>
        </a:spcAft>
        <a:defRPr sz="2400">
          <a:solidFill>
            <a:schemeClr val="tx1"/>
          </a:solidFill>
          <a:latin typeface="+mn-lt"/>
        </a:defRPr>
      </a:lvl8pPr>
      <a:lvl9pPr marL="3886200" indent="-228600" algn="l" rtl="0" eaLnBrk="1" fontAlgn="base" hangingPunct="1">
        <a:spcBef>
          <a:spcPct val="20000"/>
        </a:spcBef>
        <a:spcAft>
          <a:spcPct val="0"/>
        </a:spcAf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1927225"/>
            <a:ext cx="9144000" cy="1679575"/>
          </a:xfrm>
          <a:prstGeom prst="rect">
            <a:avLst/>
          </a:prstGeom>
          <a:solidFill>
            <a:srgbClr val="417DB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spcBef>
                <a:spcPct val="20000"/>
              </a:spcBef>
              <a:buClr>
                <a:srgbClr val="BBC6D6"/>
              </a:buClr>
              <a:buSzPct val="80000"/>
              <a:buFont typeface="Wingdings" pitchFamily="2" charset="2"/>
              <a:buNone/>
            </a:pPr>
            <a:endParaRPr lang="de-DE"/>
          </a:p>
        </p:txBody>
      </p:sp>
      <p:sp>
        <p:nvSpPr>
          <p:cNvPr id="3075" name="Rectangle 2"/>
          <p:cNvSpPr>
            <a:spLocks noGrp="1" noChangeArrowheads="1"/>
          </p:cNvSpPr>
          <p:nvPr>
            <p:ph type="title"/>
          </p:nvPr>
        </p:nvSpPr>
        <p:spPr bwMode="auto">
          <a:xfrm>
            <a:off x="801688" y="2122488"/>
            <a:ext cx="8035926"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7" name="Rectangle 44"/>
          <p:cNvSpPr>
            <a:spLocks noGrp="1" noChangeArrowheads="1"/>
          </p:cNvSpPr>
          <p:nvPr>
            <p:ph type="body" idx="1"/>
          </p:nvPr>
        </p:nvSpPr>
        <p:spPr bwMode="auto">
          <a:xfrm>
            <a:off x="801688" y="3819525"/>
            <a:ext cx="8090792" cy="215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078" name="Freeform 46"/>
          <p:cNvSpPr>
            <a:spLocks/>
          </p:cNvSpPr>
          <p:nvPr/>
        </p:nvSpPr>
        <p:spPr bwMode="auto">
          <a:xfrm>
            <a:off x="8837613" y="1866900"/>
            <a:ext cx="307975" cy="293688"/>
          </a:xfrm>
          <a:custGeom>
            <a:avLst/>
            <a:gdLst>
              <a:gd name="T0" fmla="*/ 77840 w 182"/>
              <a:gd name="T1" fmla="*/ 0 h 182"/>
              <a:gd name="T2" fmla="*/ 307975 w 182"/>
              <a:gd name="T3" fmla="*/ 0 h 182"/>
              <a:gd name="T4" fmla="*/ 307975 w 182"/>
              <a:gd name="T5" fmla="*/ 293688 h 182"/>
              <a:gd name="T6" fmla="*/ 0 w 182"/>
              <a:gd name="T7" fmla="*/ 0 h 182"/>
              <a:gd name="T8" fmla="*/ 77840 w 182"/>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82">
                <a:moveTo>
                  <a:pt x="46" y="0"/>
                </a:moveTo>
                <a:lnTo>
                  <a:pt x="182" y="0"/>
                </a:lnTo>
                <a:lnTo>
                  <a:pt x="182" y="182"/>
                </a:lnTo>
                <a:lnTo>
                  <a:pt x="0" y="0"/>
                </a:lnTo>
                <a:lnTo>
                  <a:pt x="46" y="0"/>
                </a:lnTo>
                <a:close/>
              </a:path>
            </a:pathLst>
          </a:custGeom>
          <a:solidFill>
            <a:schemeClr val="bg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p>
            <a:endParaRPr lang="de-DE"/>
          </a:p>
        </p:txBody>
      </p:sp>
      <p:sp>
        <p:nvSpPr>
          <p:cNvPr id="15" name="Rectangle 13"/>
          <p:cNvSpPr>
            <a:spLocks noGrp="1" noChangeArrowheads="1"/>
          </p:cNvSpPr>
          <p:nvPr>
            <p:ph type="ftr" sz="quarter" idx="3"/>
          </p:nvPr>
        </p:nvSpPr>
        <p:spPr bwMode="auto">
          <a:xfrm>
            <a:off x="801688" y="6465888"/>
            <a:ext cx="6506616"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lang="en-US" sz="1000" dirty="0" err="1" smtClean="0"/>
            </a:lvl1pPr>
          </a:lstStyle>
          <a:p>
            <a:r>
              <a:rPr lang="de-DE" smtClean="0"/>
              <a:t>© Bundesnetzagentur</a:t>
            </a:r>
            <a:endParaRPr lang="de-DE" dirty="0"/>
          </a:p>
        </p:txBody>
      </p:sp>
      <p:sp>
        <p:nvSpPr>
          <p:cNvPr id="16" name="Rectangle 14"/>
          <p:cNvSpPr>
            <a:spLocks noGrp="1" noChangeArrowheads="1"/>
          </p:cNvSpPr>
          <p:nvPr>
            <p:ph type="sldNum" sz="quarter" idx="4"/>
          </p:nvPr>
        </p:nvSpPr>
        <p:spPr bwMode="auto">
          <a:xfrm>
            <a:off x="8285163" y="6453336"/>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atin typeface="Verdana" pitchFamily="34" charset="0"/>
                <a:ea typeface="Verdana" pitchFamily="34" charset="0"/>
                <a:cs typeface="Verdana" pitchFamily="34" charset="0"/>
              </a:defRPr>
            </a:lvl1pPr>
          </a:lstStyle>
          <a:p>
            <a:fld id="{E4112350-7D1F-4F7B-A7EF-9C24A53D12C6}" type="slidenum">
              <a:rPr lang="de-DE" smtClean="0"/>
              <a:pPr/>
              <a:t>‹Nr.›</a:t>
            </a:fld>
            <a:endParaRPr lang="de-DE" dirty="0"/>
          </a:p>
        </p:txBody>
      </p:sp>
      <p:sp>
        <p:nvSpPr>
          <p:cNvPr id="17" name="Rectangle 66"/>
          <p:cNvSpPr>
            <a:spLocks noGrp="1" noChangeArrowheads="1"/>
          </p:cNvSpPr>
          <p:nvPr>
            <p:ph type="dt" sz="half" idx="2"/>
          </p:nvPr>
        </p:nvSpPr>
        <p:spPr bwMode="auto">
          <a:xfrm>
            <a:off x="7202488" y="6473825"/>
            <a:ext cx="1082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Clr>
                <a:srgbClr val="BBC6D6"/>
              </a:buClr>
              <a:buSzPct val="80000"/>
              <a:buFont typeface="Wingdings" pitchFamily="2" charset="2"/>
              <a:buNone/>
              <a:defRPr sz="1000" smtClean="0">
                <a:latin typeface="Verdana" pitchFamily="34" charset="0"/>
                <a:ea typeface="Verdana" pitchFamily="34" charset="0"/>
                <a:cs typeface="Verdana" pitchFamily="34" charset="0"/>
              </a:defRPr>
            </a:lvl1pPr>
          </a:lstStyle>
          <a:p>
            <a:r>
              <a:rPr lang="de-DE" smtClean="0"/>
              <a:t>27.06.18</a:t>
            </a:r>
            <a:endParaRPr lang="de-DE" dirty="0"/>
          </a:p>
        </p:txBody>
      </p:sp>
    </p:spTree>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Verdana" pitchFamily="34" charset="0"/>
        </a:defRPr>
      </a:lvl2pPr>
      <a:lvl3pPr algn="l" rtl="0" eaLnBrk="1" fontAlgn="base" hangingPunct="1">
        <a:spcBef>
          <a:spcPct val="0"/>
        </a:spcBef>
        <a:spcAft>
          <a:spcPct val="0"/>
        </a:spcAft>
        <a:defRPr sz="3600">
          <a:solidFill>
            <a:schemeClr val="bg1"/>
          </a:solidFill>
          <a:latin typeface="Verdana" pitchFamily="34" charset="0"/>
        </a:defRPr>
      </a:lvl3pPr>
      <a:lvl4pPr algn="l" rtl="0" eaLnBrk="1" fontAlgn="base" hangingPunct="1">
        <a:spcBef>
          <a:spcPct val="0"/>
        </a:spcBef>
        <a:spcAft>
          <a:spcPct val="0"/>
        </a:spcAft>
        <a:defRPr sz="3600">
          <a:solidFill>
            <a:schemeClr val="bg1"/>
          </a:solidFill>
          <a:latin typeface="Verdana" pitchFamily="34" charset="0"/>
        </a:defRPr>
      </a:lvl4pPr>
      <a:lvl5pPr algn="l" rtl="0" eaLnBrk="1" fontAlgn="base" hangingPunct="1">
        <a:spcBef>
          <a:spcPct val="0"/>
        </a:spcBef>
        <a:spcAft>
          <a:spcPct val="0"/>
        </a:spcAft>
        <a:defRPr sz="3600">
          <a:solidFill>
            <a:schemeClr val="bg1"/>
          </a:solidFill>
          <a:latin typeface="Verdana" pitchFamily="34" charset="0"/>
        </a:defRPr>
      </a:lvl5pPr>
      <a:lvl6pPr marL="457200" algn="l" rtl="0" eaLnBrk="1" fontAlgn="base" hangingPunct="1">
        <a:spcBef>
          <a:spcPct val="0"/>
        </a:spcBef>
        <a:spcAft>
          <a:spcPct val="0"/>
        </a:spcAft>
        <a:defRPr sz="3600">
          <a:solidFill>
            <a:schemeClr val="bg1"/>
          </a:solidFill>
          <a:latin typeface="Verdana" pitchFamily="34" charset="0"/>
        </a:defRPr>
      </a:lvl6pPr>
      <a:lvl7pPr marL="914400" algn="l" rtl="0" eaLnBrk="1" fontAlgn="base" hangingPunct="1">
        <a:spcBef>
          <a:spcPct val="0"/>
        </a:spcBef>
        <a:spcAft>
          <a:spcPct val="0"/>
        </a:spcAft>
        <a:defRPr sz="3600">
          <a:solidFill>
            <a:schemeClr val="bg1"/>
          </a:solidFill>
          <a:latin typeface="Verdana" pitchFamily="34" charset="0"/>
        </a:defRPr>
      </a:lvl7pPr>
      <a:lvl8pPr marL="1371600" algn="l" rtl="0" eaLnBrk="1" fontAlgn="base" hangingPunct="1">
        <a:spcBef>
          <a:spcPct val="0"/>
        </a:spcBef>
        <a:spcAft>
          <a:spcPct val="0"/>
        </a:spcAft>
        <a:defRPr sz="3600">
          <a:solidFill>
            <a:schemeClr val="bg1"/>
          </a:solidFill>
          <a:latin typeface="Verdana" pitchFamily="34" charset="0"/>
        </a:defRPr>
      </a:lvl8pPr>
      <a:lvl9pPr marL="1828800" algn="l" rtl="0" eaLnBrk="1" fontAlgn="base" hangingPunct="1">
        <a:spcBef>
          <a:spcPct val="0"/>
        </a:spcBef>
        <a:spcAft>
          <a:spcPct val="0"/>
        </a:spcAft>
        <a:defRPr sz="3600">
          <a:solidFill>
            <a:schemeClr val="bg1"/>
          </a:solidFill>
          <a:latin typeface="Verdana" pitchFamily="34" charset="0"/>
        </a:defRPr>
      </a:lvl9pPr>
    </p:titleStyle>
    <p:bodyStyle>
      <a:lvl1pPr marL="342900" indent="-342900" algn="l" rtl="0" eaLnBrk="1" fontAlgn="base" hangingPunct="1">
        <a:spcBef>
          <a:spcPct val="20000"/>
        </a:spcBef>
        <a:spcAft>
          <a:spcPct val="0"/>
        </a:spcAft>
        <a:tabLst>
          <a:tab pos="987425" algn="l"/>
        </a:tabLst>
        <a:defRPr sz="2200">
          <a:solidFill>
            <a:schemeClr val="tx1"/>
          </a:solidFill>
          <a:latin typeface="+mn-lt"/>
          <a:ea typeface="+mn-ea"/>
          <a:cs typeface="+mn-cs"/>
        </a:defRPr>
      </a:lvl1pPr>
      <a:lvl2pPr marL="265113" indent="1588" algn="l" rtl="0" eaLnBrk="1" fontAlgn="base" hangingPunct="1">
        <a:spcBef>
          <a:spcPct val="20000"/>
        </a:spcBef>
        <a:spcAft>
          <a:spcPct val="0"/>
        </a:spcAft>
        <a:tabLst/>
        <a:defRPr sz="2200">
          <a:solidFill>
            <a:schemeClr val="tx1"/>
          </a:solidFill>
          <a:latin typeface="+mn-lt"/>
        </a:defRPr>
      </a:lvl2pPr>
      <a:lvl3pPr marL="625475" indent="3175" algn="l" rtl="0" eaLnBrk="1" fontAlgn="base" hangingPunct="1">
        <a:spcBef>
          <a:spcPct val="20000"/>
        </a:spcBef>
        <a:spcAft>
          <a:spcPct val="0"/>
        </a:spcAft>
        <a:tabLst/>
        <a:defRPr sz="2200">
          <a:solidFill>
            <a:schemeClr val="tx1"/>
          </a:solidFill>
          <a:latin typeface="+mn-lt"/>
        </a:defRPr>
      </a:lvl3pPr>
      <a:lvl4pPr marL="990600" indent="-4763" algn="l" defTabSz="990600" rtl="0" eaLnBrk="1" fontAlgn="base" hangingPunct="1">
        <a:spcBef>
          <a:spcPct val="20000"/>
        </a:spcBef>
        <a:spcAft>
          <a:spcPct val="0"/>
        </a:spcAft>
        <a:tabLst/>
        <a:defRPr sz="2200">
          <a:solidFill>
            <a:schemeClr val="tx1"/>
          </a:solidFill>
          <a:latin typeface="+mn-lt"/>
        </a:defRPr>
      </a:lvl4pPr>
      <a:lvl5pPr marL="1338263" indent="-4763" algn="l" rtl="0" eaLnBrk="1" fontAlgn="base" hangingPunct="1">
        <a:spcBef>
          <a:spcPct val="20000"/>
        </a:spcBef>
        <a:spcAft>
          <a:spcPct val="0"/>
        </a:spcAft>
        <a:tabLst/>
        <a:defRPr sz="2200">
          <a:solidFill>
            <a:schemeClr val="tx1"/>
          </a:solidFill>
          <a:latin typeface="+mn-lt"/>
        </a:defRPr>
      </a:lvl5pPr>
      <a:lvl6pPr marL="1176338" algn="l" rtl="0" eaLnBrk="1" fontAlgn="base" hangingPunct="1">
        <a:spcBef>
          <a:spcPct val="20000"/>
        </a:spcBef>
        <a:spcAft>
          <a:spcPct val="0"/>
        </a:spcAft>
        <a:tabLst>
          <a:tab pos="987425" algn="l"/>
        </a:tabLst>
        <a:defRPr sz="2200">
          <a:solidFill>
            <a:schemeClr val="tx1"/>
          </a:solidFill>
          <a:latin typeface="+mn-lt"/>
        </a:defRPr>
      </a:lvl6pPr>
      <a:lvl7pPr marL="1633538" algn="l" rtl="0" eaLnBrk="1" fontAlgn="base" hangingPunct="1">
        <a:spcBef>
          <a:spcPct val="20000"/>
        </a:spcBef>
        <a:spcAft>
          <a:spcPct val="0"/>
        </a:spcAft>
        <a:tabLst>
          <a:tab pos="987425" algn="l"/>
        </a:tabLst>
        <a:defRPr sz="2200">
          <a:solidFill>
            <a:schemeClr val="tx1"/>
          </a:solidFill>
          <a:latin typeface="+mn-lt"/>
        </a:defRPr>
      </a:lvl7pPr>
      <a:lvl8pPr marL="2090738" algn="l" rtl="0" eaLnBrk="1" fontAlgn="base" hangingPunct="1">
        <a:spcBef>
          <a:spcPct val="20000"/>
        </a:spcBef>
        <a:spcAft>
          <a:spcPct val="0"/>
        </a:spcAft>
        <a:tabLst>
          <a:tab pos="987425" algn="l"/>
        </a:tabLst>
        <a:defRPr sz="2200">
          <a:solidFill>
            <a:schemeClr val="tx1"/>
          </a:solidFill>
          <a:latin typeface="+mn-lt"/>
        </a:defRPr>
      </a:lvl8pPr>
      <a:lvl9pPr marL="2547938" algn="l" rtl="0" eaLnBrk="1" fontAlgn="base" hangingPunct="1">
        <a:spcBef>
          <a:spcPct val="20000"/>
        </a:spcBef>
        <a:spcAft>
          <a:spcPct val="0"/>
        </a:spcAft>
        <a:tabLst>
          <a:tab pos="987425" algn="l"/>
        </a:tabLst>
        <a:defRPr sz="2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0" y="3678238"/>
            <a:ext cx="9144000" cy="1860550"/>
          </a:xfrm>
          <a:prstGeom prst="rect">
            <a:avLst/>
          </a:prstGeom>
          <a:solidFill>
            <a:srgbClr val="417DB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spcBef>
                <a:spcPct val="20000"/>
              </a:spcBef>
              <a:buClr>
                <a:srgbClr val="BBC6D6"/>
              </a:buClr>
              <a:buSzPct val="80000"/>
              <a:buFont typeface="Wingdings" pitchFamily="2" charset="2"/>
              <a:buNone/>
            </a:pPr>
            <a:endParaRPr lang="de-DE"/>
          </a:p>
        </p:txBody>
      </p:sp>
      <p:sp>
        <p:nvSpPr>
          <p:cNvPr id="4103" name="Schlussangaben"/>
          <p:cNvSpPr>
            <a:spLocks noGrp="1" noChangeArrowheads="1"/>
          </p:cNvSpPr>
          <p:nvPr>
            <p:ph type="body" idx="1"/>
          </p:nvPr>
        </p:nvSpPr>
        <p:spPr bwMode="auto">
          <a:xfrm>
            <a:off x="789880" y="3822700"/>
            <a:ext cx="8042970" cy="152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104" name="Kernaussage"/>
          <p:cNvSpPr>
            <a:spLocks noGrp="1" noChangeArrowheads="1"/>
          </p:cNvSpPr>
          <p:nvPr>
            <p:ph type="title"/>
          </p:nvPr>
        </p:nvSpPr>
        <p:spPr bwMode="auto">
          <a:xfrm>
            <a:off x="783530" y="1716088"/>
            <a:ext cx="8022333" cy="1712912"/>
          </a:xfrm>
          <a:prstGeom prst="rect">
            <a:avLst/>
          </a:prstGeom>
          <a:noFill/>
          <a:ln>
            <a:noFill/>
          </a:ln>
          <a:extLst>
            <a:ext uri="{909E8E84-426E-40DD-AFC4-6F175D3DCCD1}">
              <a14:hiddenFill xmlns:a14="http://schemas.microsoft.com/office/drawing/2010/main">
                <a:solidFill>
                  <a:srgbClr val="F39A16"/>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4105" name="Freeform 20"/>
          <p:cNvSpPr>
            <a:spLocks/>
          </p:cNvSpPr>
          <p:nvPr/>
        </p:nvSpPr>
        <p:spPr bwMode="auto">
          <a:xfrm>
            <a:off x="8832850" y="3616325"/>
            <a:ext cx="312738" cy="303213"/>
          </a:xfrm>
          <a:custGeom>
            <a:avLst/>
            <a:gdLst>
              <a:gd name="T0" fmla="*/ 79044 w 182"/>
              <a:gd name="T1" fmla="*/ 0 h 182"/>
              <a:gd name="T2" fmla="*/ 312738 w 182"/>
              <a:gd name="T3" fmla="*/ 0 h 182"/>
              <a:gd name="T4" fmla="*/ 312738 w 182"/>
              <a:gd name="T5" fmla="*/ 303213 h 182"/>
              <a:gd name="T6" fmla="*/ 0 w 182"/>
              <a:gd name="T7" fmla="*/ 0 h 182"/>
              <a:gd name="T8" fmla="*/ 79044 w 182"/>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82">
                <a:moveTo>
                  <a:pt x="46" y="0"/>
                </a:moveTo>
                <a:lnTo>
                  <a:pt x="182" y="0"/>
                </a:lnTo>
                <a:lnTo>
                  <a:pt x="182" y="182"/>
                </a:lnTo>
                <a:lnTo>
                  <a:pt x="0" y="0"/>
                </a:lnTo>
                <a:lnTo>
                  <a:pt x="46" y="0"/>
                </a:lnTo>
                <a:close/>
              </a:path>
            </a:pathLst>
          </a:custGeom>
          <a:solidFill>
            <a:schemeClr val="bg1"/>
          </a:solid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p>
            <a:endParaRPr lang="de-DE"/>
          </a:p>
        </p:txBody>
      </p:sp>
      <p:sp>
        <p:nvSpPr>
          <p:cNvPr id="16" name="Rectangle 13"/>
          <p:cNvSpPr>
            <a:spLocks noGrp="1" noChangeArrowheads="1"/>
          </p:cNvSpPr>
          <p:nvPr>
            <p:ph type="ftr" sz="quarter" idx="3"/>
          </p:nvPr>
        </p:nvSpPr>
        <p:spPr bwMode="auto">
          <a:xfrm>
            <a:off x="790029" y="6465888"/>
            <a:ext cx="65182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lang="en-US" sz="1000" dirty="0" err="1" smtClean="0"/>
            </a:lvl1pPr>
          </a:lstStyle>
          <a:p>
            <a:r>
              <a:rPr lang="de-DE" smtClean="0"/>
              <a:t>© Bundesnetzagentur</a:t>
            </a:r>
            <a:endParaRPr lang="de-DE" dirty="0"/>
          </a:p>
        </p:txBody>
      </p:sp>
      <p:sp>
        <p:nvSpPr>
          <p:cNvPr id="17" name="Rectangle 14"/>
          <p:cNvSpPr>
            <a:spLocks noGrp="1" noChangeArrowheads="1"/>
          </p:cNvSpPr>
          <p:nvPr>
            <p:ph type="sldNum" sz="quarter" idx="4"/>
          </p:nvPr>
        </p:nvSpPr>
        <p:spPr bwMode="auto">
          <a:xfrm>
            <a:off x="8285163" y="6453336"/>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atin typeface="Verdana" pitchFamily="34" charset="0"/>
                <a:ea typeface="Verdana" pitchFamily="34" charset="0"/>
                <a:cs typeface="Verdana" pitchFamily="34" charset="0"/>
              </a:defRPr>
            </a:lvl1pPr>
          </a:lstStyle>
          <a:p>
            <a:fld id="{E4112350-7D1F-4F7B-A7EF-9C24A53D12C6}" type="slidenum">
              <a:rPr lang="de-DE" smtClean="0"/>
              <a:pPr/>
              <a:t>‹Nr.›</a:t>
            </a:fld>
            <a:endParaRPr lang="de-DE" dirty="0"/>
          </a:p>
        </p:txBody>
      </p:sp>
      <p:sp>
        <p:nvSpPr>
          <p:cNvPr id="18" name="Rectangle 66"/>
          <p:cNvSpPr>
            <a:spLocks noGrp="1" noChangeArrowheads="1"/>
          </p:cNvSpPr>
          <p:nvPr>
            <p:ph type="dt" sz="half" idx="2"/>
          </p:nvPr>
        </p:nvSpPr>
        <p:spPr bwMode="auto">
          <a:xfrm>
            <a:off x="7202488" y="6473825"/>
            <a:ext cx="10826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Clr>
                <a:srgbClr val="BBC6D6"/>
              </a:buClr>
              <a:buSzPct val="80000"/>
              <a:buFont typeface="Wingdings" pitchFamily="2" charset="2"/>
              <a:buNone/>
              <a:defRPr sz="1000" smtClean="0">
                <a:latin typeface="Verdana" pitchFamily="34" charset="0"/>
                <a:ea typeface="Verdana" pitchFamily="34" charset="0"/>
                <a:cs typeface="Verdana" pitchFamily="34" charset="0"/>
              </a:defRPr>
            </a:lvl1pPr>
          </a:lstStyle>
          <a:p>
            <a:r>
              <a:rPr lang="de-DE" smtClean="0"/>
              <a:t>27.06.18</a:t>
            </a:r>
            <a:endParaRPr lang="de-DE" dirty="0"/>
          </a:p>
        </p:txBody>
      </p:sp>
      <p:pic>
        <p:nvPicPr>
          <p:cNvPr id="10" name="Logo" descr="BnetzA_DTP_CMYK_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8430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hf hd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Verdana" pitchFamily="34" charset="0"/>
        </a:defRPr>
      </a:lvl2pPr>
      <a:lvl3pPr algn="l" rtl="0" eaLnBrk="1" fontAlgn="base" hangingPunct="1">
        <a:spcBef>
          <a:spcPct val="0"/>
        </a:spcBef>
        <a:spcAft>
          <a:spcPct val="0"/>
        </a:spcAft>
        <a:defRPr sz="2800">
          <a:solidFill>
            <a:schemeClr val="tx1"/>
          </a:solidFill>
          <a:latin typeface="Verdana" pitchFamily="34" charset="0"/>
        </a:defRPr>
      </a:lvl3pPr>
      <a:lvl4pPr algn="l" rtl="0" eaLnBrk="1" fontAlgn="base" hangingPunct="1">
        <a:spcBef>
          <a:spcPct val="0"/>
        </a:spcBef>
        <a:spcAft>
          <a:spcPct val="0"/>
        </a:spcAft>
        <a:defRPr sz="2800">
          <a:solidFill>
            <a:schemeClr val="tx1"/>
          </a:solidFill>
          <a:latin typeface="Verdana" pitchFamily="34" charset="0"/>
        </a:defRPr>
      </a:lvl4pPr>
      <a:lvl5pPr algn="l" rtl="0" eaLnBrk="1" fontAlgn="base" hangingPunct="1">
        <a:spcBef>
          <a:spcPct val="0"/>
        </a:spcBef>
        <a:spcAft>
          <a:spcPct val="0"/>
        </a:spcAft>
        <a:defRPr sz="2800">
          <a:solidFill>
            <a:schemeClr val="tx1"/>
          </a:solidFill>
          <a:latin typeface="Verdana" pitchFamily="34" charset="0"/>
        </a:defRPr>
      </a:lvl5pPr>
      <a:lvl6pPr marL="457200" algn="l" rtl="0" eaLnBrk="1" fontAlgn="base" hangingPunct="1">
        <a:spcBef>
          <a:spcPct val="0"/>
        </a:spcBef>
        <a:spcAft>
          <a:spcPct val="0"/>
        </a:spcAft>
        <a:defRPr sz="2800">
          <a:solidFill>
            <a:schemeClr val="tx1"/>
          </a:solidFill>
          <a:latin typeface="Verdana" pitchFamily="34" charset="0"/>
        </a:defRPr>
      </a:lvl6pPr>
      <a:lvl7pPr marL="914400" algn="l" rtl="0" eaLnBrk="1" fontAlgn="base" hangingPunct="1">
        <a:spcBef>
          <a:spcPct val="0"/>
        </a:spcBef>
        <a:spcAft>
          <a:spcPct val="0"/>
        </a:spcAft>
        <a:defRPr sz="2800">
          <a:solidFill>
            <a:schemeClr val="tx1"/>
          </a:solidFill>
          <a:latin typeface="Verdana" pitchFamily="34" charset="0"/>
        </a:defRPr>
      </a:lvl7pPr>
      <a:lvl8pPr marL="1371600" algn="l" rtl="0" eaLnBrk="1" fontAlgn="base" hangingPunct="1">
        <a:spcBef>
          <a:spcPct val="0"/>
        </a:spcBef>
        <a:spcAft>
          <a:spcPct val="0"/>
        </a:spcAft>
        <a:defRPr sz="2800">
          <a:solidFill>
            <a:schemeClr val="tx1"/>
          </a:solidFill>
          <a:latin typeface="Verdana" pitchFamily="34" charset="0"/>
        </a:defRPr>
      </a:lvl8pPr>
      <a:lvl9pPr marL="1828800" algn="l" rtl="0" eaLnBrk="1" fontAlgn="base" hangingPunct="1">
        <a:spcBef>
          <a:spcPct val="0"/>
        </a:spcBef>
        <a:spcAft>
          <a:spcPct val="0"/>
        </a:spcAft>
        <a:defRPr sz="2800">
          <a:solidFill>
            <a:schemeClr val="tx1"/>
          </a:solidFill>
          <a:latin typeface="Verdana" pitchFamily="34" charset="0"/>
        </a:defRPr>
      </a:lvl9pPr>
    </p:titleStyle>
    <p:bodyStyle>
      <a:lvl1pPr marL="342900" indent="-342900" algn="l" rtl="0" eaLnBrk="1" fontAlgn="base" hangingPunct="1">
        <a:spcBef>
          <a:spcPct val="20000"/>
        </a:spcBef>
        <a:spcAft>
          <a:spcPct val="0"/>
        </a:spcAft>
        <a:tabLst>
          <a:tab pos="987425" algn="l"/>
        </a:tabLst>
        <a:defRPr>
          <a:solidFill>
            <a:schemeClr val="bg1"/>
          </a:solidFill>
          <a:latin typeface="+mn-lt"/>
          <a:ea typeface="+mn-ea"/>
          <a:cs typeface="+mn-cs"/>
        </a:defRPr>
      </a:lvl1pPr>
      <a:lvl2pPr marL="0" indent="0" algn="l" rtl="0" eaLnBrk="1" fontAlgn="base" hangingPunct="1">
        <a:spcBef>
          <a:spcPct val="20000"/>
        </a:spcBef>
        <a:spcAft>
          <a:spcPct val="0"/>
        </a:spcAft>
        <a:tabLst/>
        <a:defRPr>
          <a:solidFill>
            <a:schemeClr val="bg1"/>
          </a:solidFill>
          <a:latin typeface="+mn-lt"/>
        </a:defRPr>
      </a:lvl2pPr>
      <a:lvl3pPr marL="0" indent="0" algn="l" rtl="0" eaLnBrk="1" fontAlgn="base" hangingPunct="1">
        <a:spcBef>
          <a:spcPct val="20000"/>
        </a:spcBef>
        <a:spcAft>
          <a:spcPct val="0"/>
        </a:spcAft>
        <a:tabLst/>
        <a:defRPr>
          <a:solidFill>
            <a:schemeClr val="bg1"/>
          </a:solidFill>
          <a:latin typeface="+mn-lt"/>
        </a:defRPr>
      </a:lvl3pPr>
      <a:lvl4pPr marL="1588" indent="-1588" algn="l" rtl="0" eaLnBrk="1" fontAlgn="base" hangingPunct="1">
        <a:spcBef>
          <a:spcPct val="20000"/>
        </a:spcBef>
        <a:spcAft>
          <a:spcPct val="0"/>
        </a:spcAft>
        <a:tabLst/>
        <a:defRPr>
          <a:solidFill>
            <a:schemeClr val="bg1"/>
          </a:solidFill>
          <a:latin typeface="+mn-lt"/>
        </a:defRPr>
      </a:lvl4pPr>
      <a:lvl5pPr marL="0" indent="0" algn="l" rtl="0" eaLnBrk="1" fontAlgn="base" hangingPunct="1">
        <a:spcBef>
          <a:spcPct val="20000"/>
        </a:spcBef>
        <a:spcAft>
          <a:spcPct val="0"/>
        </a:spcAft>
        <a:tabLst/>
        <a:defRPr>
          <a:solidFill>
            <a:schemeClr val="bg1"/>
          </a:solidFill>
          <a:latin typeface="+mn-lt"/>
        </a:defRPr>
      </a:lvl5pPr>
      <a:lvl6pPr marL="1176338" algn="l" rtl="0" eaLnBrk="1" fontAlgn="base" hangingPunct="1">
        <a:spcBef>
          <a:spcPct val="20000"/>
        </a:spcBef>
        <a:spcAft>
          <a:spcPct val="0"/>
        </a:spcAft>
        <a:tabLst>
          <a:tab pos="987425" algn="l"/>
        </a:tabLst>
        <a:defRPr>
          <a:solidFill>
            <a:schemeClr val="bg1"/>
          </a:solidFill>
          <a:latin typeface="+mn-lt"/>
        </a:defRPr>
      </a:lvl6pPr>
      <a:lvl7pPr marL="1633538" algn="l" rtl="0" eaLnBrk="1" fontAlgn="base" hangingPunct="1">
        <a:spcBef>
          <a:spcPct val="20000"/>
        </a:spcBef>
        <a:spcAft>
          <a:spcPct val="0"/>
        </a:spcAft>
        <a:tabLst>
          <a:tab pos="987425" algn="l"/>
        </a:tabLst>
        <a:defRPr>
          <a:solidFill>
            <a:schemeClr val="bg1"/>
          </a:solidFill>
          <a:latin typeface="+mn-lt"/>
        </a:defRPr>
      </a:lvl7pPr>
      <a:lvl8pPr marL="2090738" algn="l" rtl="0" eaLnBrk="1" fontAlgn="base" hangingPunct="1">
        <a:spcBef>
          <a:spcPct val="20000"/>
        </a:spcBef>
        <a:spcAft>
          <a:spcPct val="0"/>
        </a:spcAft>
        <a:tabLst>
          <a:tab pos="987425" algn="l"/>
        </a:tabLst>
        <a:defRPr>
          <a:solidFill>
            <a:schemeClr val="bg1"/>
          </a:solidFill>
          <a:latin typeface="+mn-lt"/>
        </a:defRPr>
      </a:lvl8pPr>
      <a:lvl9pPr marL="2547938" algn="l" rtl="0" eaLnBrk="1" fontAlgn="base" hangingPunct="1">
        <a:spcBef>
          <a:spcPct val="20000"/>
        </a:spcBef>
        <a:spcAft>
          <a:spcPct val="0"/>
        </a:spcAft>
        <a:tabLst>
          <a:tab pos="987425" algn="l"/>
        </a:tabLst>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71600" y="4754563"/>
            <a:ext cx="72262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5123" name="Rectangle 3"/>
          <p:cNvSpPr>
            <a:spLocks noGrp="1" noChangeArrowheads="1"/>
          </p:cNvSpPr>
          <p:nvPr>
            <p:ph type="body" idx="1"/>
          </p:nvPr>
        </p:nvSpPr>
        <p:spPr bwMode="auto">
          <a:xfrm>
            <a:off x="801689" y="2181225"/>
            <a:ext cx="73660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p:txBody>
      </p:sp>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hf hdr="0" dt="0"/>
  <p:txStyles>
    <p:titleStyle>
      <a:lvl1pPr algn="l" rtl="0" eaLnBrk="1" fontAlgn="base" hangingPunct="1">
        <a:spcBef>
          <a:spcPct val="0"/>
        </a:spcBef>
        <a:spcAft>
          <a:spcPct val="0"/>
        </a:spcAft>
        <a:defRPr sz="2200" i="0">
          <a:solidFill>
            <a:schemeClr val="tx1"/>
          </a:solidFill>
          <a:latin typeface="+mj-lt"/>
          <a:ea typeface="+mj-ea"/>
          <a:cs typeface="+mj-cs"/>
        </a:defRPr>
      </a:lvl1pPr>
      <a:lvl2pPr algn="r" rtl="0" eaLnBrk="1" fontAlgn="base" hangingPunct="1">
        <a:spcBef>
          <a:spcPct val="0"/>
        </a:spcBef>
        <a:spcAft>
          <a:spcPct val="0"/>
        </a:spcAft>
        <a:defRPr sz="2200" i="1">
          <a:solidFill>
            <a:srgbClr val="E16900"/>
          </a:solidFill>
          <a:latin typeface="Verdana" pitchFamily="34" charset="0"/>
        </a:defRPr>
      </a:lvl2pPr>
      <a:lvl3pPr algn="r" rtl="0" eaLnBrk="1" fontAlgn="base" hangingPunct="1">
        <a:spcBef>
          <a:spcPct val="0"/>
        </a:spcBef>
        <a:spcAft>
          <a:spcPct val="0"/>
        </a:spcAft>
        <a:defRPr sz="2200" i="1">
          <a:solidFill>
            <a:srgbClr val="E16900"/>
          </a:solidFill>
          <a:latin typeface="Verdana" pitchFamily="34" charset="0"/>
        </a:defRPr>
      </a:lvl3pPr>
      <a:lvl4pPr algn="r" rtl="0" eaLnBrk="1" fontAlgn="base" hangingPunct="1">
        <a:spcBef>
          <a:spcPct val="0"/>
        </a:spcBef>
        <a:spcAft>
          <a:spcPct val="0"/>
        </a:spcAft>
        <a:defRPr sz="2200" i="1">
          <a:solidFill>
            <a:srgbClr val="E16900"/>
          </a:solidFill>
          <a:latin typeface="Verdana" pitchFamily="34" charset="0"/>
        </a:defRPr>
      </a:lvl4pPr>
      <a:lvl5pPr algn="r" rtl="0" eaLnBrk="1" fontAlgn="base" hangingPunct="1">
        <a:spcBef>
          <a:spcPct val="0"/>
        </a:spcBef>
        <a:spcAft>
          <a:spcPct val="0"/>
        </a:spcAft>
        <a:defRPr sz="2200" i="1">
          <a:solidFill>
            <a:srgbClr val="E16900"/>
          </a:solidFill>
          <a:latin typeface="Verdana" pitchFamily="34" charset="0"/>
        </a:defRPr>
      </a:lvl5pPr>
      <a:lvl6pPr marL="457200" algn="r" rtl="0" eaLnBrk="1" fontAlgn="base" hangingPunct="1">
        <a:spcBef>
          <a:spcPct val="0"/>
        </a:spcBef>
        <a:spcAft>
          <a:spcPct val="0"/>
        </a:spcAft>
        <a:defRPr sz="2200" i="1">
          <a:solidFill>
            <a:srgbClr val="E16900"/>
          </a:solidFill>
          <a:latin typeface="Verdana" pitchFamily="34" charset="0"/>
        </a:defRPr>
      </a:lvl6pPr>
      <a:lvl7pPr marL="914400" algn="r" rtl="0" eaLnBrk="1" fontAlgn="base" hangingPunct="1">
        <a:spcBef>
          <a:spcPct val="0"/>
        </a:spcBef>
        <a:spcAft>
          <a:spcPct val="0"/>
        </a:spcAft>
        <a:defRPr sz="2200" i="1">
          <a:solidFill>
            <a:srgbClr val="E16900"/>
          </a:solidFill>
          <a:latin typeface="Verdana" pitchFamily="34" charset="0"/>
        </a:defRPr>
      </a:lvl7pPr>
      <a:lvl8pPr marL="1371600" algn="r" rtl="0" eaLnBrk="1" fontAlgn="base" hangingPunct="1">
        <a:spcBef>
          <a:spcPct val="0"/>
        </a:spcBef>
        <a:spcAft>
          <a:spcPct val="0"/>
        </a:spcAft>
        <a:defRPr sz="2200" i="1">
          <a:solidFill>
            <a:srgbClr val="E16900"/>
          </a:solidFill>
          <a:latin typeface="Verdana" pitchFamily="34" charset="0"/>
        </a:defRPr>
      </a:lvl8pPr>
      <a:lvl9pPr marL="1828800" algn="r" rtl="0" eaLnBrk="1" fontAlgn="base" hangingPunct="1">
        <a:spcBef>
          <a:spcPct val="0"/>
        </a:spcBef>
        <a:spcAft>
          <a:spcPct val="0"/>
        </a:spcAft>
        <a:defRPr sz="2200" i="1">
          <a:solidFill>
            <a:srgbClr val="E16900"/>
          </a:solidFill>
          <a:latin typeface="Verdana" pitchFamily="34" charset="0"/>
        </a:defRPr>
      </a:lvl9pPr>
    </p:titleStyle>
    <p:bodyStyle>
      <a:lvl1pPr marL="266700" indent="-266700" algn="l" rtl="0" eaLnBrk="1" fontAlgn="base" hangingPunct="1">
        <a:spcBef>
          <a:spcPct val="20000"/>
        </a:spcBef>
        <a:spcAft>
          <a:spcPct val="0"/>
        </a:spcAft>
        <a:defRPr sz="2800">
          <a:solidFill>
            <a:schemeClr val="accent2"/>
          </a:solidFill>
          <a:latin typeface="+mn-lt"/>
          <a:ea typeface="+mn-ea"/>
          <a:cs typeface="+mn-cs"/>
        </a:defRPr>
      </a:lvl1pPr>
      <a:lvl2pPr marL="828675" indent="-285750" algn="l" rtl="0" eaLnBrk="1" fontAlgn="base" hangingPunct="1">
        <a:spcBef>
          <a:spcPct val="20000"/>
        </a:spcBef>
        <a:spcAft>
          <a:spcPct val="0"/>
        </a:spcAft>
        <a:buChar char="–"/>
        <a:defRPr sz="2800">
          <a:solidFill>
            <a:schemeClr val="tx1"/>
          </a:solidFill>
          <a:latin typeface="Arial" charset="0"/>
        </a:defRPr>
      </a:lvl2pPr>
      <a:lvl3pPr marL="1236663" indent="-228600" algn="l" rtl="0" eaLnBrk="1" fontAlgn="base" hangingPunct="1">
        <a:spcBef>
          <a:spcPct val="20000"/>
        </a:spcBef>
        <a:spcAft>
          <a:spcPct val="0"/>
        </a:spcAft>
        <a:buChar char="•"/>
        <a:defRPr sz="2400">
          <a:solidFill>
            <a:schemeClr val="tx1"/>
          </a:solidFill>
          <a:latin typeface="Arial" charset="0"/>
        </a:defRPr>
      </a:lvl3pPr>
      <a:lvl4pPr marL="164465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9388" y="125413"/>
            <a:ext cx="8612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Titelmasterformat durch Klicken bearbeiten</a:t>
            </a:r>
          </a:p>
        </p:txBody>
      </p:sp>
      <p:sp>
        <p:nvSpPr>
          <p:cNvPr id="6147" name="Rectangle 3"/>
          <p:cNvSpPr>
            <a:spLocks noGrp="1" noChangeArrowheads="1"/>
          </p:cNvSpPr>
          <p:nvPr>
            <p:ph type="body" idx="1"/>
          </p:nvPr>
        </p:nvSpPr>
        <p:spPr bwMode="auto">
          <a:xfrm>
            <a:off x="241300" y="3716338"/>
            <a:ext cx="37544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p:txBody>
      </p:sp>
      <p:sp>
        <p:nvSpPr>
          <p:cNvPr id="6148" name="Rectangle 13"/>
          <p:cNvSpPr>
            <a:spLocks noChangeArrowheads="1"/>
          </p:cNvSpPr>
          <p:nvPr/>
        </p:nvSpPr>
        <p:spPr bwMode="auto">
          <a:xfrm>
            <a:off x="815975" y="6440488"/>
            <a:ext cx="30400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000" b="1">
              <a:solidFill>
                <a:srgbClr val="265A7F"/>
              </a:solidFill>
              <a:cs typeface="Arial" charset="0"/>
            </a:endParaRPr>
          </a:p>
        </p:txBody>
      </p:sp>
      <p:sp>
        <p:nvSpPr>
          <p:cNvPr id="1038" name="Rectangle 14"/>
          <p:cNvSpPr>
            <a:spLocks noGrp="1" noChangeArrowheads="1"/>
          </p:cNvSpPr>
          <p:nvPr>
            <p:ph type="sldNum" sz="quarter" idx="4"/>
          </p:nvPr>
        </p:nvSpPr>
        <p:spPr bwMode="auto">
          <a:xfrm>
            <a:off x="8285163" y="6416675"/>
            <a:ext cx="59848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smtClean="0"/>
            </a:lvl1pPr>
          </a:lstStyle>
          <a:p>
            <a:pPr>
              <a:defRPr/>
            </a:pPr>
            <a:fld id="{08069B21-AD0B-48A2-AC9D-622DE093292F}" type="slidenum">
              <a:rPr lang="de-DE" smtClean="0"/>
              <a:pPr>
                <a:defRPr/>
              </a:pPr>
              <a:t>‹Nr.›</a:t>
            </a:fld>
            <a:endParaRPr lang="de-DE"/>
          </a:p>
        </p:txBody>
      </p:sp>
    </p:spTree>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par>
    </p:tnLst>
  </p:timing>
  <p:hf hdr="0" dt="0"/>
  <p:txStyles>
    <p:titleStyle>
      <a:lvl1pPr algn="l" rtl="0" eaLnBrk="1" fontAlgn="base" hangingPunct="1">
        <a:lnSpc>
          <a:spcPts val="3500"/>
        </a:lnSpc>
        <a:spcBef>
          <a:spcPct val="0"/>
        </a:spcBef>
        <a:spcAft>
          <a:spcPct val="0"/>
        </a:spcAft>
        <a:defRPr sz="2800">
          <a:solidFill>
            <a:schemeClr val="tx1"/>
          </a:solidFill>
          <a:latin typeface="+mj-lt"/>
          <a:ea typeface="+mj-ea"/>
          <a:cs typeface="+mj-cs"/>
        </a:defRPr>
      </a:lvl1pPr>
      <a:lvl2pPr algn="l" rtl="0" eaLnBrk="1" fontAlgn="base" hangingPunct="1">
        <a:lnSpc>
          <a:spcPts val="3500"/>
        </a:lnSpc>
        <a:spcBef>
          <a:spcPct val="0"/>
        </a:spcBef>
        <a:spcAft>
          <a:spcPct val="0"/>
        </a:spcAft>
        <a:defRPr sz="2800">
          <a:solidFill>
            <a:schemeClr val="tx1"/>
          </a:solidFill>
          <a:latin typeface="Verdana" pitchFamily="34" charset="0"/>
        </a:defRPr>
      </a:lvl2pPr>
      <a:lvl3pPr algn="l" rtl="0" eaLnBrk="1" fontAlgn="base" hangingPunct="1">
        <a:lnSpc>
          <a:spcPts val="3500"/>
        </a:lnSpc>
        <a:spcBef>
          <a:spcPct val="0"/>
        </a:spcBef>
        <a:spcAft>
          <a:spcPct val="0"/>
        </a:spcAft>
        <a:defRPr sz="2800">
          <a:solidFill>
            <a:schemeClr val="tx1"/>
          </a:solidFill>
          <a:latin typeface="Verdana" pitchFamily="34" charset="0"/>
        </a:defRPr>
      </a:lvl3pPr>
      <a:lvl4pPr algn="l" rtl="0" eaLnBrk="1" fontAlgn="base" hangingPunct="1">
        <a:lnSpc>
          <a:spcPts val="3500"/>
        </a:lnSpc>
        <a:spcBef>
          <a:spcPct val="0"/>
        </a:spcBef>
        <a:spcAft>
          <a:spcPct val="0"/>
        </a:spcAft>
        <a:defRPr sz="2800">
          <a:solidFill>
            <a:schemeClr val="tx1"/>
          </a:solidFill>
          <a:latin typeface="Verdana" pitchFamily="34" charset="0"/>
        </a:defRPr>
      </a:lvl4pPr>
      <a:lvl5pPr algn="l" rtl="0" eaLnBrk="1" fontAlgn="base" hangingPunct="1">
        <a:lnSpc>
          <a:spcPts val="3500"/>
        </a:lnSpc>
        <a:spcBef>
          <a:spcPct val="0"/>
        </a:spcBef>
        <a:spcAft>
          <a:spcPct val="0"/>
        </a:spcAft>
        <a:defRPr sz="2800">
          <a:solidFill>
            <a:schemeClr val="tx1"/>
          </a:solidFill>
          <a:latin typeface="Verdana" pitchFamily="34" charset="0"/>
        </a:defRPr>
      </a:lvl5pPr>
      <a:lvl6pPr marL="457200" algn="l" rtl="0" eaLnBrk="1" fontAlgn="base" hangingPunct="1">
        <a:lnSpc>
          <a:spcPts val="3500"/>
        </a:lnSpc>
        <a:spcBef>
          <a:spcPct val="0"/>
        </a:spcBef>
        <a:spcAft>
          <a:spcPct val="0"/>
        </a:spcAft>
        <a:defRPr sz="2800">
          <a:solidFill>
            <a:schemeClr val="tx1"/>
          </a:solidFill>
          <a:latin typeface="Verdana" pitchFamily="34" charset="0"/>
        </a:defRPr>
      </a:lvl6pPr>
      <a:lvl7pPr marL="914400" algn="l" rtl="0" eaLnBrk="1" fontAlgn="base" hangingPunct="1">
        <a:lnSpc>
          <a:spcPts val="3500"/>
        </a:lnSpc>
        <a:spcBef>
          <a:spcPct val="0"/>
        </a:spcBef>
        <a:spcAft>
          <a:spcPct val="0"/>
        </a:spcAft>
        <a:defRPr sz="2800">
          <a:solidFill>
            <a:schemeClr val="tx1"/>
          </a:solidFill>
          <a:latin typeface="Verdana" pitchFamily="34" charset="0"/>
        </a:defRPr>
      </a:lvl7pPr>
      <a:lvl8pPr marL="1371600" algn="l" rtl="0" eaLnBrk="1" fontAlgn="base" hangingPunct="1">
        <a:lnSpc>
          <a:spcPts val="3500"/>
        </a:lnSpc>
        <a:spcBef>
          <a:spcPct val="0"/>
        </a:spcBef>
        <a:spcAft>
          <a:spcPct val="0"/>
        </a:spcAft>
        <a:defRPr sz="2800">
          <a:solidFill>
            <a:schemeClr val="tx1"/>
          </a:solidFill>
          <a:latin typeface="Verdana" pitchFamily="34" charset="0"/>
        </a:defRPr>
      </a:lvl8pPr>
      <a:lvl9pPr marL="1828800" algn="l" rtl="0" eaLnBrk="1" fontAlgn="base" hangingPunct="1">
        <a:lnSpc>
          <a:spcPts val="3500"/>
        </a:lnSpc>
        <a:spcBef>
          <a:spcPct val="0"/>
        </a:spcBef>
        <a:spcAft>
          <a:spcPct val="0"/>
        </a:spcAft>
        <a:defRPr sz="2800">
          <a:solidFill>
            <a:schemeClr val="tx1"/>
          </a:solidFill>
          <a:latin typeface="Verdana" pitchFamily="34" charset="0"/>
        </a:defRPr>
      </a:lvl9pPr>
    </p:titleStyle>
    <p:bodyStyle>
      <a:lvl1pPr marL="0" indent="0" algn="l" rtl="0" eaLnBrk="1" fontAlgn="base" hangingPunct="1">
        <a:spcBef>
          <a:spcPct val="20000"/>
        </a:spcBef>
        <a:spcAft>
          <a:spcPct val="0"/>
        </a:spcAft>
        <a:defRPr sz="22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defRPr sz="2400">
          <a:solidFill>
            <a:schemeClr val="tx1"/>
          </a:solidFill>
          <a:latin typeface="Arial" charset="0"/>
        </a:defRPr>
      </a:lvl3pPr>
      <a:lvl4pPr marL="1600200" indent="-228600" algn="l" rtl="0" eaLnBrk="1" fontAlgn="base" hangingPunct="1">
        <a:spcBef>
          <a:spcPct val="20000"/>
        </a:spcBef>
        <a:spcAft>
          <a:spcPct val="0"/>
        </a:spcAft>
        <a:defRPr sz="2000">
          <a:solidFill>
            <a:schemeClr val="tx1"/>
          </a:solidFill>
          <a:latin typeface="Arial" charset="0"/>
        </a:defRPr>
      </a:lvl4pPr>
      <a:lvl5pPr marL="2057400" indent="-228600" algn="l" rtl="0" eaLnBrk="1" fontAlgn="base" hangingPunct="1">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8.png"/><Relationship Id="rId4" Type="http://schemas.openxmlformats.org/officeDocument/2006/relationships/image" Target="../media/image21.jpe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iki.intranet.intern.adns/MediaWiki/images/Bundesnetzagentur_a.jp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ortragsangaben"/>
          <p:cNvSpPr>
            <a:spLocks noGrp="1"/>
          </p:cNvSpPr>
          <p:nvPr>
            <p:ph type="subTitle" idx="1"/>
          </p:nvPr>
        </p:nvSpPr>
        <p:spPr>
          <a:xfrm>
            <a:off x="323528" y="3356992"/>
            <a:ext cx="8568952" cy="1440159"/>
          </a:xfrm>
        </p:spPr>
        <p:txBody>
          <a:bodyPr/>
          <a:lstStyle/>
          <a:p>
            <a:r>
              <a:rPr lang="de-DE" altLang="de-DE" dirty="0"/>
              <a:t>Dr. Annegret </a:t>
            </a:r>
            <a:r>
              <a:rPr lang="de-DE" altLang="de-DE" dirty="0" smtClean="0"/>
              <a:t>Groebel </a:t>
            </a:r>
          </a:p>
          <a:p>
            <a:r>
              <a:rPr lang="de-DE" altLang="de-DE" dirty="0" smtClean="0"/>
              <a:t>Abteilungsleiterin Internationales /Regulierung Post</a:t>
            </a:r>
            <a:endParaRPr lang="de-DE" altLang="de-DE" dirty="0"/>
          </a:p>
          <a:p>
            <a:r>
              <a:rPr lang="de-DE" altLang="de-DE" dirty="0" smtClean="0"/>
              <a:t>AKE - Frühjahrssitzung</a:t>
            </a:r>
          </a:p>
          <a:p>
            <a:r>
              <a:rPr lang="de-DE" altLang="de-DE" dirty="0" smtClean="0"/>
              <a:t>Bad Honnef, 22.03.2019</a:t>
            </a:r>
            <a:endParaRPr lang="de-DE" altLang="de-DE" dirty="0"/>
          </a:p>
        </p:txBody>
      </p:sp>
      <p:sp>
        <p:nvSpPr>
          <p:cNvPr id="2" name="Vortragstitel"/>
          <p:cNvSpPr>
            <a:spLocks noGrp="1"/>
          </p:cNvSpPr>
          <p:nvPr>
            <p:ph type="ctrTitle" sz="quarter"/>
          </p:nvPr>
        </p:nvSpPr>
        <p:spPr>
          <a:xfrm>
            <a:off x="579438" y="1556792"/>
            <a:ext cx="7985125" cy="1477963"/>
          </a:xfrm>
        </p:spPr>
        <p:txBody>
          <a:bodyPr/>
          <a:lstStyle/>
          <a:p>
            <a:r>
              <a:rPr lang="de-DE" dirty="0"/>
              <a:t>Aktuelle Herausforderungen der Energiewende aus </a:t>
            </a:r>
            <a:r>
              <a:rPr lang="de-DE" dirty="0" err="1"/>
              <a:t>Regulierersicht</a:t>
            </a:r>
            <a:endParaRPr lang="de-DE" dirty="0"/>
          </a:p>
        </p:txBody>
      </p:sp>
    </p:spTree>
    <p:extLst>
      <p:ext uri="{BB962C8B-B14F-4D97-AF65-F5344CB8AC3E}">
        <p14:creationId xmlns:p14="http://schemas.microsoft.com/office/powerpoint/2010/main" val="198203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503040" y="836712"/>
            <a:ext cx="8640960" cy="5146675"/>
          </a:xfrm>
        </p:spPr>
        <p:txBody>
          <a:bodyPr/>
          <a:lstStyle/>
          <a:p>
            <a:pPr eaLnBrk="1" hangingPunct="1">
              <a:buFont typeface="Wingdings" pitchFamily="2" charset="2"/>
              <a:buNone/>
            </a:pPr>
            <a:r>
              <a:rPr lang="de-DE" sz="2800" dirty="0" smtClean="0"/>
              <a:t>Ausbau der Erneuerbaren Energien und Atomausstieg erfordern einen</a:t>
            </a:r>
          </a:p>
          <a:p>
            <a:pPr algn="ctr" eaLnBrk="1" hangingPunct="1">
              <a:buFont typeface="Wingdings" pitchFamily="2" charset="2"/>
              <a:buNone/>
            </a:pPr>
            <a:r>
              <a:rPr lang="de-DE" sz="2800" b="1" dirty="0" smtClean="0"/>
              <a:t>beschleunigten Netzausbau</a:t>
            </a:r>
          </a:p>
          <a:p>
            <a:pPr eaLnBrk="1" hangingPunct="1"/>
            <a:r>
              <a:rPr lang="de-DE" sz="2800" dirty="0" smtClean="0"/>
              <a:t>im Übertragungsnetz und im Verteilnetz</a:t>
            </a:r>
            <a:br>
              <a:rPr lang="de-DE" sz="2800" dirty="0" smtClean="0"/>
            </a:br>
            <a:endParaRPr lang="de-DE" sz="2800" dirty="0" smtClean="0"/>
          </a:p>
          <a:p>
            <a:pPr eaLnBrk="1" hangingPunct="1"/>
            <a:r>
              <a:rPr lang="de-DE" sz="2800" dirty="0" smtClean="0"/>
              <a:t>Übertragung der notwendigen Planungs- und Genehmigungskompetenzen für bundesweite und grenzüberschreitende Stromleitungen auf die </a:t>
            </a:r>
            <a:r>
              <a:rPr lang="de-DE" sz="2800" dirty="0" err="1" smtClean="0"/>
              <a:t>BNetzA</a:t>
            </a:r>
            <a:r>
              <a:rPr lang="de-DE" sz="2800" dirty="0" smtClean="0"/>
              <a:t> mit dem NABEG (2011/2013)  </a:t>
            </a:r>
          </a:p>
        </p:txBody>
      </p:sp>
      <p:sp>
        <p:nvSpPr>
          <p:cNvPr id="2" name="Foliennummernplatzhalter 1"/>
          <p:cNvSpPr>
            <a:spLocks noGrp="1"/>
          </p:cNvSpPr>
          <p:nvPr>
            <p:ph type="sldNum" sz="quarter" idx="11"/>
          </p:nvPr>
        </p:nvSpPr>
        <p:spPr/>
        <p:txBody>
          <a:bodyPr/>
          <a:lstStyle/>
          <a:p>
            <a:pPr>
              <a:defRPr/>
            </a:pPr>
            <a:fld id="{C875259A-56BB-4F7B-A7E7-03420C36B79D}" type="slidenum">
              <a:rPr lang="de-DE" smtClean="0"/>
              <a:pPr>
                <a:defRPr/>
              </a:pPr>
              <a:t>10</a:t>
            </a:fld>
            <a:endParaRPr lang="de-DE" dirty="0"/>
          </a:p>
        </p:txBody>
      </p:sp>
      <p:sp>
        <p:nvSpPr>
          <p:cNvPr id="7" name="Pfeil nach rechts 6"/>
          <p:cNvSpPr/>
          <p:nvPr/>
        </p:nvSpPr>
        <p:spPr bwMode="auto">
          <a:xfrm>
            <a:off x="33586" y="3429000"/>
            <a:ext cx="504056" cy="329289"/>
          </a:xfrm>
          <a:prstGeom prst="rightArrow">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smtClean="0">
              <a:ln>
                <a:noFill/>
              </a:ln>
              <a:solidFill>
                <a:schemeClr val="tx1"/>
              </a:solidFill>
              <a:effectLst/>
              <a:latin typeface="Arial Narrow" pitchFamily="1" charset="0"/>
            </a:endParaRPr>
          </a:p>
        </p:txBody>
      </p:sp>
      <p:sp>
        <p:nvSpPr>
          <p:cNvPr id="3" name="Rechteck 2"/>
          <p:cNvSpPr/>
          <p:nvPr/>
        </p:nvSpPr>
        <p:spPr>
          <a:xfrm>
            <a:off x="246187" y="5206352"/>
            <a:ext cx="9108504" cy="1384995"/>
          </a:xfrm>
          <a:prstGeom prst="rect">
            <a:avLst/>
          </a:prstGeom>
        </p:spPr>
        <p:txBody>
          <a:bodyPr wrap="square">
            <a:spAutoFit/>
          </a:bodyPr>
          <a:lstStyle/>
          <a:p>
            <a:r>
              <a:rPr lang="de-DE" sz="2800" b="1" dirty="0"/>
              <a:t>Synchronisierung </a:t>
            </a:r>
            <a:r>
              <a:rPr lang="de-DE" sz="2800" b="1" dirty="0" smtClean="0"/>
              <a:t>EE-Ausbau u. Netzausbau</a:t>
            </a:r>
            <a:r>
              <a:rPr lang="de-DE" sz="2800" dirty="0" smtClean="0"/>
              <a:t>,</a:t>
            </a:r>
            <a:br>
              <a:rPr lang="de-DE" sz="2800" dirty="0" smtClean="0"/>
            </a:br>
            <a:r>
              <a:rPr lang="de-DE" sz="2800" dirty="0" smtClean="0"/>
              <a:t>da EE-Ausbau schneller als erwartet und Netzausbau langsamer als geplant verlaufen</a:t>
            </a:r>
            <a:endParaRPr lang="de-DE" sz="2800" dirty="0"/>
          </a:p>
        </p:txBody>
      </p:sp>
      <p:sp>
        <p:nvSpPr>
          <p:cNvPr id="8" name="Pfeil nach rechts 7"/>
          <p:cNvSpPr/>
          <p:nvPr/>
        </p:nvSpPr>
        <p:spPr bwMode="auto">
          <a:xfrm>
            <a:off x="33586" y="5301208"/>
            <a:ext cx="361950" cy="329289"/>
          </a:xfrm>
          <a:prstGeom prst="rightArrow">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smtClean="0">
              <a:ln>
                <a:noFill/>
              </a:ln>
              <a:solidFill>
                <a:schemeClr val="tx1"/>
              </a:solidFill>
              <a:effectLst/>
              <a:latin typeface="Arial Narrow" pitchFamily="1" charset="0"/>
            </a:endParaRPr>
          </a:p>
        </p:txBody>
      </p:sp>
      <p:sp>
        <p:nvSpPr>
          <p:cNvPr id="9" name="Titel 1"/>
          <p:cNvSpPr>
            <a:spLocks noGrp="1"/>
          </p:cNvSpPr>
          <p:nvPr>
            <p:ph type="title"/>
          </p:nvPr>
        </p:nvSpPr>
        <p:spPr>
          <a:xfrm>
            <a:off x="801687" y="52388"/>
            <a:ext cx="6002561" cy="496887"/>
          </a:xfrm>
        </p:spPr>
        <p:txBody>
          <a:bodyPr/>
          <a:lstStyle/>
          <a:p>
            <a:r>
              <a:rPr lang="de-DE" dirty="0"/>
              <a:t>Warum brauchen wir den Netzausbau</a:t>
            </a:r>
            <a:r>
              <a:rPr lang="de-DE" dirty="0" smtClean="0"/>
              <a:t>?</a:t>
            </a:r>
            <a:endParaRPr lang="de-DE" dirty="0"/>
          </a:p>
        </p:txBody>
      </p:sp>
    </p:spTree>
    <p:extLst>
      <p:ext uri="{BB962C8B-B14F-4D97-AF65-F5344CB8AC3E}">
        <p14:creationId xmlns:p14="http://schemas.microsoft.com/office/powerpoint/2010/main" val="363784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0132" name="Group 155"/>
          <p:cNvGrpSpPr>
            <a:grpSpLocks/>
          </p:cNvGrpSpPr>
          <p:nvPr/>
        </p:nvGrpSpPr>
        <p:grpSpPr bwMode="auto">
          <a:xfrm>
            <a:off x="7092280" y="887885"/>
            <a:ext cx="1907299" cy="2827399"/>
            <a:chOff x="4680" y="883"/>
            <a:chExt cx="1088" cy="1249"/>
          </a:xfrm>
        </p:grpSpPr>
        <p:grpSp>
          <p:nvGrpSpPr>
            <p:cNvPr id="560280" name="Group 156"/>
            <p:cNvGrpSpPr>
              <a:grpSpLocks/>
            </p:cNvGrpSpPr>
            <p:nvPr/>
          </p:nvGrpSpPr>
          <p:grpSpPr bwMode="auto">
            <a:xfrm>
              <a:off x="4680" y="1020"/>
              <a:ext cx="1088" cy="1112"/>
              <a:chOff x="4261" y="1088"/>
              <a:chExt cx="1088" cy="1112"/>
            </a:xfrm>
          </p:grpSpPr>
          <p:sp>
            <p:nvSpPr>
              <p:cNvPr id="560282" name="Rectangle 157"/>
              <p:cNvSpPr>
                <a:spLocks noChangeArrowheads="1"/>
              </p:cNvSpPr>
              <p:nvPr/>
            </p:nvSpPr>
            <p:spPr bwMode="auto">
              <a:xfrm>
                <a:off x="4261" y="1129"/>
                <a:ext cx="1088" cy="1071"/>
              </a:xfrm>
              <a:prstGeom prst="rect">
                <a:avLst/>
              </a:prstGeom>
              <a:solidFill>
                <a:srgbClr val="99CC00"/>
              </a:solidFill>
              <a:ln w="9525">
                <a:noFill/>
                <a:miter lim="800000"/>
                <a:headEnd/>
                <a:tailEnd/>
              </a:ln>
            </p:spPr>
            <p:txBody>
              <a:bodyPr lIns="0" rIns="0" anchor="ctr"/>
              <a:lstStyle/>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600" dirty="0" smtClean="0">
                  <a:solidFill>
                    <a:srgbClr val="000000"/>
                  </a:solidFill>
                  <a:latin typeface="Arial Narrow" pitchFamily="34" charset="0"/>
                  <a:ea typeface="ＭＳ Ｐゴシック"/>
                  <a:cs typeface="ＭＳ Ｐゴシック"/>
                </a:endParaRPr>
              </a:p>
              <a:p>
                <a:pPr algn="ctr">
                  <a:spcBef>
                    <a:spcPct val="0"/>
                  </a:spcBef>
                </a:pPr>
                <a:r>
                  <a:rPr lang="de-DE" altLang="de-DE" sz="1400" b="1" dirty="0" smtClean="0">
                    <a:solidFill>
                      <a:srgbClr val="000000"/>
                    </a:solidFill>
                    <a:ea typeface="Verdana" panose="020B0604030504040204" pitchFamily="34" charset="0"/>
                    <a:cs typeface="Verdana" panose="020B0604030504040204" pitchFamily="34" charset="0"/>
                  </a:rPr>
                  <a:t>50,5 GW </a:t>
                </a:r>
                <a:r>
                  <a:rPr lang="de-DE" altLang="de-DE" sz="1200" dirty="0" smtClean="0">
                    <a:solidFill>
                      <a:srgbClr val="000000"/>
                    </a:solidFill>
                    <a:ea typeface="Verdana" panose="020B0604030504040204" pitchFamily="34" charset="0"/>
                    <a:cs typeface="Verdana" panose="020B0604030504040204" pitchFamily="34" charset="0"/>
                  </a:rPr>
                  <a:t>(2017)</a:t>
                </a:r>
                <a:endParaRPr lang="de-DE" altLang="de-DE" sz="1200" dirty="0">
                  <a:solidFill>
                    <a:srgbClr val="000000"/>
                  </a:solidFill>
                  <a:ea typeface="Verdana" panose="020B0604030504040204" pitchFamily="34" charset="0"/>
                  <a:cs typeface="Verdana" panose="020B0604030504040204" pitchFamily="34" charset="0"/>
                </a:endParaRPr>
              </a:p>
              <a:p>
                <a:pPr algn="ctr">
                  <a:spcBef>
                    <a:spcPct val="0"/>
                  </a:spcBef>
                </a:pPr>
                <a:r>
                  <a:rPr lang="de-DE" altLang="de-DE" sz="1400" dirty="0">
                    <a:solidFill>
                      <a:srgbClr val="000000"/>
                    </a:solidFill>
                    <a:ea typeface="Verdana" panose="020B0604030504040204" pitchFamily="34" charset="0"/>
                    <a:cs typeface="Verdana" panose="020B0604030504040204" pitchFamily="34" charset="0"/>
                  </a:rPr>
                  <a:t>Zubau bis </a:t>
                </a:r>
                <a:r>
                  <a:rPr lang="de-DE" altLang="de-DE" sz="1400" dirty="0" smtClean="0">
                    <a:solidFill>
                      <a:srgbClr val="000000"/>
                    </a:solidFill>
                    <a:ea typeface="Verdana" panose="020B0604030504040204" pitchFamily="34" charset="0"/>
                    <a:cs typeface="Verdana" panose="020B0604030504040204" pitchFamily="34" charset="0"/>
                  </a:rPr>
                  <a:t>2030: </a:t>
                </a:r>
                <a:endParaRPr lang="de-DE" altLang="de-DE" sz="1400" dirty="0">
                  <a:solidFill>
                    <a:srgbClr val="000000"/>
                  </a:solidFill>
                  <a:ea typeface="Verdana" panose="020B0604030504040204" pitchFamily="34" charset="0"/>
                  <a:cs typeface="Verdana" panose="020B0604030504040204" pitchFamily="34" charset="0"/>
                </a:endParaRPr>
              </a:p>
              <a:p>
                <a:pPr algn="ctr" eaLnBrk="0" hangingPunct="0"/>
                <a:r>
                  <a:rPr lang="de-DE" altLang="de-DE"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24 – 35 GW</a:t>
                </a:r>
                <a:endParaRPr lang="de-DE" alt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60283" name="Picture 158" descr="070916_windpark_westerhol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1" y="1088"/>
                <a:ext cx="1088" cy="657"/>
              </a:xfrm>
              <a:prstGeom prst="rect">
                <a:avLst/>
              </a:prstGeom>
              <a:noFill/>
              <a:ln w="9525">
                <a:noFill/>
                <a:miter lim="800000"/>
                <a:headEnd/>
                <a:tailEnd/>
              </a:ln>
            </p:spPr>
          </p:pic>
        </p:grpSp>
        <p:sp>
          <p:nvSpPr>
            <p:cNvPr id="560281" name="Text Box 159"/>
            <p:cNvSpPr txBox="1">
              <a:spLocks noChangeArrowheads="1"/>
            </p:cNvSpPr>
            <p:nvPr/>
          </p:nvSpPr>
          <p:spPr bwMode="auto">
            <a:xfrm>
              <a:off x="4680" y="883"/>
              <a:ext cx="1088" cy="136"/>
            </a:xfrm>
            <a:prstGeom prst="rect">
              <a:avLst/>
            </a:prstGeom>
            <a:solidFill>
              <a:srgbClr val="99CC00"/>
            </a:solidFill>
            <a:ln w="9525">
              <a:noFill/>
              <a:miter lim="800000"/>
              <a:headEnd/>
              <a:tailEnd/>
            </a:ln>
          </p:spPr>
          <p:txBody>
            <a:bodyPr wrap="square">
              <a:spAutoFit/>
            </a:bodyPr>
            <a:lstStyle/>
            <a:p>
              <a:pPr algn="ctr"/>
              <a:r>
                <a:rPr lang="de-DE" altLang="de-DE" sz="1400" b="1" dirty="0">
                  <a:solidFill>
                    <a:srgbClr val="000000"/>
                  </a:solidFill>
                  <a:ea typeface="Verdana" panose="020B0604030504040204" pitchFamily="34" charset="0"/>
                  <a:cs typeface="Verdana" panose="020B0604030504040204" pitchFamily="34" charset="0"/>
                </a:rPr>
                <a:t>Wind </a:t>
              </a:r>
              <a:r>
                <a:rPr lang="de-DE" altLang="de-DE" sz="1400" b="1" dirty="0" err="1">
                  <a:solidFill>
                    <a:srgbClr val="000000"/>
                  </a:solidFill>
                  <a:ea typeface="Verdana" panose="020B0604030504040204" pitchFamily="34" charset="0"/>
                  <a:cs typeface="Verdana" panose="020B0604030504040204" pitchFamily="34" charset="0"/>
                </a:rPr>
                <a:t>onshore</a:t>
              </a:r>
              <a:endParaRPr lang="de-DE" altLang="de-DE" sz="1400" b="1" dirty="0">
                <a:solidFill>
                  <a:srgbClr val="000000"/>
                </a:solidFill>
                <a:ea typeface="Verdana" panose="020B0604030504040204" pitchFamily="34" charset="0"/>
                <a:cs typeface="Verdana" panose="020B0604030504040204" pitchFamily="34" charset="0"/>
              </a:endParaRPr>
            </a:p>
          </p:txBody>
        </p:sp>
      </p:grpSp>
      <p:sp>
        <p:nvSpPr>
          <p:cNvPr id="560171" name="Rectangle 131"/>
          <p:cNvSpPr>
            <a:spLocks noChangeArrowheads="1"/>
          </p:cNvSpPr>
          <p:nvPr/>
        </p:nvSpPr>
        <p:spPr bwMode="auto">
          <a:xfrm>
            <a:off x="4052485" y="1303736"/>
            <a:ext cx="237566"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solidFill>
                  <a:srgbClr val="F39A16"/>
                </a:solidFill>
                <a:latin typeface="Arial Narrow" pitchFamily="34" charset="0"/>
                <a:ea typeface="ＭＳ Ｐゴシック"/>
                <a:cs typeface="ＭＳ Ｐゴシック"/>
              </a:rPr>
              <a:t> </a:t>
            </a:r>
            <a:endParaRPr lang="de-DE" altLang="de-DE" sz="1800" b="1" dirty="0">
              <a:solidFill>
                <a:srgbClr val="F39A16"/>
              </a:solidFill>
              <a:latin typeface="Arial Narrow" pitchFamily="34" charset="0"/>
              <a:ea typeface="ＭＳ Ｐゴシック"/>
              <a:cs typeface="ＭＳ Ｐゴシック"/>
            </a:endParaRPr>
          </a:p>
        </p:txBody>
      </p:sp>
      <p:sp>
        <p:nvSpPr>
          <p:cNvPr id="560175" name="Rectangle 135"/>
          <p:cNvSpPr>
            <a:spLocks noChangeArrowheads="1"/>
          </p:cNvSpPr>
          <p:nvPr/>
        </p:nvSpPr>
        <p:spPr bwMode="auto">
          <a:xfrm>
            <a:off x="4581015" y="5750682"/>
            <a:ext cx="237566"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solidFill>
                  <a:srgbClr val="F39A16"/>
                </a:solidFill>
                <a:latin typeface="Arial Narrow" pitchFamily="34" charset="0"/>
                <a:ea typeface="ＭＳ Ｐゴシック"/>
                <a:cs typeface="ＭＳ Ｐゴシック"/>
              </a:rPr>
              <a:t> </a:t>
            </a:r>
            <a:endParaRPr lang="de-DE" altLang="de-DE" sz="1800" b="1" dirty="0">
              <a:solidFill>
                <a:srgbClr val="F39A16"/>
              </a:solidFill>
              <a:latin typeface="Arial Narrow" pitchFamily="34" charset="0"/>
              <a:ea typeface="ＭＳ Ｐゴシック"/>
              <a:cs typeface="ＭＳ Ｐゴシック"/>
            </a:endParaRPr>
          </a:p>
        </p:txBody>
      </p:sp>
      <p:sp>
        <p:nvSpPr>
          <p:cNvPr id="560177" name="Rectangle 137"/>
          <p:cNvSpPr>
            <a:spLocks noChangeArrowheads="1"/>
          </p:cNvSpPr>
          <p:nvPr/>
        </p:nvSpPr>
        <p:spPr bwMode="auto">
          <a:xfrm>
            <a:off x="5345000" y="5526005"/>
            <a:ext cx="237566"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solidFill>
                  <a:srgbClr val="F39A16"/>
                </a:solidFill>
                <a:latin typeface="Arial Narrow" pitchFamily="34" charset="0"/>
                <a:ea typeface="ＭＳ Ｐゴシック"/>
                <a:cs typeface="ＭＳ Ｐゴシック"/>
              </a:rPr>
              <a:t> </a:t>
            </a:r>
            <a:endParaRPr lang="de-DE" altLang="de-DE" sz="1800" b="1" dirty="0">
              <a:solidFill>
                <a:srgbClr val="F39A16"/>
              </a:solidFill>
              <a:latin typeface="Arial Narrow" pitchFamily="34" charset="0"/>
              <a:ea typeface="ＭＳ Ｐゴシック"/>
              <a:cs typeface="ＭＳ Ｐゴシック"/>
            </a:endParaRPr>
          </a:p>
        </p:txBody>
      </p:sp>
      <p:sp>
        <p:nvSpPr>
          <p:cNvPr id="560178" name="Rectangle 138"/>
          <p:cNvSpPr>
            <a:spLocks noChangeArrowheads="1"/>
          </p:cNvSpPr>
          <p:nvPr/>
        </p:nvSpPr>
        <p:spPr bwMode="auto">
          <a:xfrm>
            <a:off x="3455812" y="5847586"/>
            <a:ext cx="237566"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solidFill>
                  <a:srgbClr val="F39A16"/>
                </a:solidFill>
                <a:latin typeface="Arial Narrow" pitchFamily="34" charset="0"/>
                <a:ea typeface="ＭＳ Ｐゴシック"/>
                <a:cs typeface="ＭＳ Ｐゴシック"/>
              </a:rPr>
              <a:t> </a:t>
            </a:r>
            <a:endParaRPr lang="de-DE" altLang="de-DE" sz="1800" b="1" dirty="0">
              <a:solidFill>
                <a:srgbClr val="F39A16"/>
              </a:solidFill>
              <a:latin typeface="Arial Narrow" pitchFamily="34" charset="0"/>
              <a:ea typeface="ＭＳ Ｐゴシック"/>
              <a:cs typeface="ＭＳ Ｐゴシック"/>
            </a:endParaRPr>
          </a:p>
        </p:txBody>
      </p:sp>
      <p:grpSp>
        <p:nvGrpSpPr>
          <p:cNvPr id="560134" name="Group 18"/>
          <p:cNvGrpSpPr>
            <a:grpSpLocks/>
          </p:cNvGrpSpPr>
          <p:nvPr/>
        </p:nvGrpSpPr>
        <p:grpSpPr bwMode="auto">
          <a:xfrm>
            <a:off x="341337" y="887884"/>
            <a:ext cx="1736725" cy="2827591"/>
            <a:chOff x="403" y="990"/>
            <a:chExt cx="990" cy="1227"/>
          </a:xfrm>
        </p:grpSpPr>
        <p:grpSp>
          <p:nvGrpSpPr>
            <p:cNvPr id="560149" name="Group 19"/>
            <p:cNvGrpSpPr>
              <a:grpSpLocks/>
            </p:cNvGrpSpPr>
            <p:nvPr/>
          </p:nvGrpSpPr>
          <p:grpSpPr bwMode="auto">
            <a:xfrm>
              <a:off x="403" y="1049"/>
              <a:ext cx="990" cy="1168"/>
              <a:chOff x="403" y="1049"/>
              <a:chExt cx="990" cy="1168"/>
            </a:xfrm>
          </p:grpSpPr>
          <p:sp>
            <p:nvSpPr>
              <p:cNvPr id="560151" name="Rectangle 20"/>
              <p:cNvSpPr>
                <a:spLocks noChangeArrowheads="1"/>
              </p:cNvSpPr>
              <p:nvPr/>
            </p:nvSpPr>
            <p:spPr bwMode="auto">
              <a:xfrm>
                <a:off x="403" y="1186"/>
                <a:ext cx="990" cy="1031"/>
              </a:xfrm>
              <a:prstGeom prst="rect">
                <a:avLst/>
              </a:prstGeom>
              <a:solidFill>
                <a:srgbClr val="265A7F"/>
              </a:solidFill>
              <a:ln w="9525">
                <a:noFill/>
                <a:miter lim="800000"/>
                <a:headEnd/>
                <a:tailEnd/>
              </a:ln>
            </p:spPr>
            <p:txBody>
              <a:bodyPr lIns="0" rIns="0" anchor="ctr"/>
              <a:lstStyle/>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200" dirty="0">
                  <a:solidFill>
                    <a:srgbClr val="FFFFFF"/>
                  </a:solidFill>
                  <a:latin typeface="Arial Narrow" pitchFamily="34" charset="0"/>
                  <a:ea typeface="ＭＳ Ｐゴシック"/>
                  <a:cs typeface="ＭＳ Ｐゴシック"/>
                </a:endParaRPr>
              </a:p>
              <a:p>
                <a:pPr algn="ctr">
                  <a:spcBef>
                    <a:spcPct val="0"/>
                  </a:spcBef>
                </a:pPr>
                <a:r>
                  <a:rPr lang="de-DE" altLang="de-DE" sz="1400" b="1" dirty="0" smtClean="0">
                    <a:solidFill>
                      <a:srgbClr val="FFFFFF"/>
                    </a:solidFill>
                    <a:ea typeface="Verdana" panose="020B0604030504040204" pitchFamily="34" charset="0"/>
                    <a:cs typeface="Verdana" panose="020B0604030504040204" pitchFamily="34" charset="0"/>
                  </a:rPr>
                  <a:t>5,4 GW </a:t>
                </a:r>
                <a:r>
                  <a:rPr lang="de-DE" altLang="de-DE" sz="1200" dirty="0" smtClean="0">
                    <a:solidFill>
                      <a:srgbClr val="FFFFFF"/>
                    </a:solidFill>
                    <a:ea typeface="Verdana" panose="020B0604030504040204" pitchFamily="34" charset="0"/>
                    <a:cs typeface="Verdana" panose="020B0604030504040204" pitchFamily="34" charset="0"/>
                  </a:rPr>
                  <a:t>(2017)</a:t>
                </a:r>
                <a:endParaRPr lang="de-DE" altLang="de-DE" sz="1200" dirty="0">
                  <a:solidFill>
                    <a:srgbClr val="FFFFFF"/>
                  </a:solidFill>
                  <a:ea typeface="Verdana" panose="020B0604030504040204" pitchFamily="34" charset="0"/>
                  <a:cs typeface="Verdana" panose="020B0604030504040204" pitchFamily="34" charset="0"/>
                </a:endParaRPr>
              </a:p>
              <a:p>
                <a:pPr algn="ctr">
                  <a:spcBef>
                    <a:spcPct val="0"/>
                  </a:spcBef>
                </a:pPr>
                <a:r>
                  <a:rPr lang="de-DE" altLang="de-DE" sz="1400" dirty="0">
                    <a:solidFill>
                      <a:srgbClr val="FFFFFF"/>
                    </a:solidFill>
                    <a:ea typeface="Verdana" panose="020B0604030504040204" pitchFamily="34" charset="0"/>
                    <a:cs typeface="Verdana" panose="020B0604030504040204" pitchFamily="34" charset="0"/>
                  </a:rPr>
                  <a:t>Zubau bis </a:t>
                </a:r>
                <a:r>
                  <a:rPr lang="de-DE" altLang="de-DE" sz="1400" dirty="0" smtClean="0">
                    <a:solidFill>
                      <a:srgbClr val="FFFFFF"/>
                    </a:solidFill>
                    <a:ea typeface="Verdana" panose="020B0604030504040204" pitchFamily="34" charset="0"/>
                    <a:cs typeface="Verdana" panose="020B0604030504040204" pitchFamily="34" charset="0"/>
                  </a:rPr>
                  <a:t>2030: </a:t>
                </a:r>
                <a:endParaRPr lang="de-DE" altLang="de-DE" sz="1400" dirty="0">
                  <a:solidFill>
                    <a:srgbClr val="FFFFFF"/>
                  </a:solidFill>
                  <a:ea typeface="Verdana" panose="020B0604030504040204" pitchFamily="34" charset="0"/>
                  <a:cs typeface="Verdana" panose="020B0604030504040204" pitchFamily="34" charset="0"/>
                </a:endParaRPr>
              </a:p>
              <a:p>
                <a:pPr algn="ctr" eaLnBrk="0" hangingPunct="0"/>
                <a:r>
                  <a:rPr lang="de-DE" altLang="de-DE" sz="14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11,6 </a:t>
                </a:r>
                <a:r>
                  <a:rPr lang="de-DE" altLang="de-DE" sz="1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de-DE" altLang="de-DE"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altLang="de-DE" sz="14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14,6 GW</a:t>
                </a:r>
                <a:endParaRPr lang="de-DE" altLang="de-DE" sz="1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560152" name="Picture 21" descr="Wind_DW_Wirtschaft_1367832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3" y="1049"/>
                <a:ext cx="990" cy="658"/>
              </a:xfrm>
              <a:prstGeom prst="rect">
                <a:avLst/>
              </a:prstGeom>
              <a:noFill/>
              <a:ln w="9525">
                <a:noFill/>
                <a:miter lim="800000"/>
                <a:headEnd/>
                <a:tailEnd/>
              </a:ln>
            </p:spPr>
          </p:pic>
        </p:grpSp>
        <p:sp>
          <p:nvSpPr>
            <p:cNvPr id="560150" name="Text Box 22"/>
            <p:cNvSpPr txBox="1">
              <a:spLocks noChangeArrowheads="1"/>
            </p:cNvSpPr>
            <p:nvPr/>
          </p:nvSpPr>
          <p:spPr bwMode="auto">
            <a:xfrm>
              <a:off x="403" y="990"/>
              <a:ext cx="990" cy="146"/>
            </a:xfrm>
            <a:prstGeom prst="rect">
              <a:avLst/>
            </a:prstGeom>
            <a:solidFill>
              <a:srgbClr val="265A7F"/>
            </a:solidFill>
            <a:ln w="9525">
              <a:noFill/>
              <a:miter lim="800000"/>
              <a:headEnd/>
              <a:tailEnd/>
            </a:ln>
          </p:spPr>
          <p:txBody>
            <a:bodyPr>
              <a:spAutoFit/>
            </a:bodyPr>
            <a:lstStyle/>
            <a:p>
              <a:pPr algn="ctr"/>
              <a:r>
                <a:rPr lang="de-DE" altLang="de-DE" sz="1400" b="1" dirty="0">
                  <a:solidFill>
                    <a:srgbClr val="FFFFFF"/>
                  </a:solidFill>
                  <a:ea typeface="Verdana" panose="020B0604030504040204" pitchFamily="34" charset="0"/>
                  <a:cs typeface="Verdana" panose="020B0604030504040204" pitchFamily="34" charset="0"/>
                </a:rPr>
                <a:t>Wind offshore</a:t>
              </a:r>
            </a:p>
          </p:txBody>
        </p:sp>
      </p:grpSp>
      <p:grpSp>
        <p:nvGrpSpPr>
          <p:cNvPr id="560135" name="Group 23"/>
          <p:cNvGrpSpPr>
            <a:grpSpLocks/>
          </p:cNvGrpSpPr>
          <p:nvPr/>
        </p:nvGrpSpPr>
        <p:grpSpPr bwMode="auto">
          <a:xfrm>
            <a:off x="7092280" y="3874191"/>
            <a:ext cx="1907299" cy="2795169"/>
            <a:chOff x="3268" y="2028"/>
            <a:chExt cx="1092" cy="1237"/>
          </a:xfrm>
        </p:grpSpPr>
        <p:sp>
          <p:nvSpPr>
            <p:cNvPr id="560146" name="Rectangle 24"/>
            <p:cNvSpPr>
              <a:spLocks noChangeArrowheads="1"/>
            </p:cNvSpPr>
            <p:nvPr/>
          </p:nvSpPr>
          <p:spPr bwMode="auto">
            <a:xfrm>
              <a:off x="3269" y="2119"/>
              <a:ext cx="1091" cy="1146"/>
            </a:xfrm>
            <a:prstGeom prst="rect">
              <a:avLst/>
            </a:prstGeom>
            <a:solidFill>
              <a:srgbClr val="FFCC00"/>
            </a:solidFill>
            <a:ln w="9525">
              <a:noFill/>
              <a:miter lim="800000"/>
              <a:headEnd/>
              <a:tailEnd/>
            </a:ln>
          </p:spPr>
          <p:txBody>
            <a:bodyPr lIns="0" rIns="0" anchor="ctr"/>
            <a:lstStyle/>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800" b="1" dirty="0">
                <a:solidFill>
                  <a:srgbClr val="FFFFFF"/>
                </a:solidFill>
                <a:latin typeface="Arial Narrow" pitchFamily="34" charset="0"/>
                <a:ea typeface="ＭＳ Ｐゴシック"/>
                <a:cs typeface="ＭＳ Ｐゴシック"/>
              </a:endParaRPr>
            </a:p>
            <a:p>
              <a:pPr algn="ctr">
                <a:spcBef>
                  <a:spcPct val="0"/>
                </a:spcBef>
              </a:pPr>
              <a:endParaRPr lang="de-DE" altLang="de-DE" sz="1600" dirty="0" smtClean="0">
                <a:solidFill>
                  <a:srgbClr val="000000"/>
                </a:solidFill>
                <a:latin typeface="Arial Narrow" pitchFamily="34" charset="0"/>
                <a:ea typeface="ＭＳ Ｐゴシック"/>
                <a:cs typeface="ＭＳ Ｐゴシック"/>
              </a:endParaRPr>
            </a:p>
            <a:p>
              <a:pPr algn="ctr">
                <a:spcBef>
                  <a:spcPct val="0"/>
                </a:spcBef>
              </a:pPr>
              <a:r>
                <a:rPr lang="de-DE" altLang="de-DE" sz="1400" b="1" dirty="0" smtClean="0">
                  <a:solidFill>
                    <a:srgbClr val="000000"/>
                  </a:solidFill>
                  <a:ea typeface="Verdana" panose="020B0604030504040204" pitchFamily="34" charset="0"/>
                  <a:cs typeface="Verdana" panose="020B0604030504040204" pitchFamily="34" charset="0"/>
                </a:rPr>
                <a:t>42,4 GW </a:t>
              </a:r>
              <a:r>
                <a:rPr lang="de-DE" altLang="de-DE" sz="1200" dirty="0" smtClean="0">
                  <a:solidFill>
                    <a:srgbClr val="000000"/>
                  </a:solidFill>
                  <a:ea typeface="Verdana" panose="020B0604030504040204" pitchFamily="34" charset="0"/>
                  <a:cs typeface="Verdana" panose="020B0604030504040204" pitchFamily="34" charset="0"/>
                </a:rPr>
                <a:t>(2017)</a:t>
              </a:r>
              <a:endParaRPr lang="de-DE" altLang="de-DE" sz="1200" dirty="0">
                <a:solidFill>
                  <a:srgbClr val="000000"/>
                </a:solidFill>
                <a:ea typeface="Verdana" panose="020B0604030504040204" pitchFamily="34" charset="0"/>
                <a:cs typeface="Verdana" panose="020B0604030504040204" pitchFamily="34" charset="0"/>
              </a:endParaRPr>
            </a:p>
            <a:p>
              <a:pPr algn="ctr">
                <a:spcBef>
                  <a:spcPct val="0"/>
                </a:spcBef>
              </a:pPr>
              <a:r>
                <a:rPr lang="de-DE" altLang="de-DE" sz="1400" dirty="0">
                  <a:solidFill>
                    <a:srgbClr val="000000"/>
                  </a:solidFill>
                  <a:ea typeface="Verdana" panose="020B0604030504040204" pitchFamily="34" charset="0"/>
                  <a:cs typeface="Verdana" panose="020B0604030504040204" pitchFamily="34" charset="0"/>
                </a:rPr>
                <a:t>Zubau bis </a:t>
              </a:r>
              <a:r>
                <a:rPr lang="de-DE" altLang="de-DE" sz="1400" dirty="0" smtClean="0">
                  <a:solidFill>
                    <a:srgbClr val="000000"/>
                  </a:solidFill>
                  <a:ea typeface="Verdana" panose="020B0604030504040204" pitchFamily="34" charset="0"/>
                  <a:cs typeface="Verdana" panose="020B0604030504040204" pitchFamily="34" charset="0"/>
                </a:rPr>
                <a:t>2030: </a:t>
              </a:r>
              <a:endParaRPr lang="de-DE" altLang="de-DE" sz="1400" dirty="0">
                <a:solidFill>
                  <a:srgbClr val="000000"/>
                </a:solidFill>
                <a:ea typeface="Verdana" panose="020B0604030504040204" pitchFamily="34" charset="0"/>
                <a:cs typeface="Verdana" panose="020B0604030504040204" pitchFamily="34" charset="0"/>
              </a:endParaRPr>
            </a:p>
            <a:p>
              <a:pPr algn="ctr" eaLnBrk="0" hangingPunct="0"/>
              <a:r>
                <a:rPr lang="de-DE" altLang="de-DE"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30,5 – 62,1 GW</a:t>
              </a:r>
              <a:endParaRPr lang="de-DE" alt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60147" name="Picture 25" descr="Photovoltaik_MittelspalteVollbil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68" y="2044"/>
              <a:ext cx="1090" cy="743"/>
            </a:xfrm>
            <a:prstGeom prst="rect">
              <a:avLst/>
            </a:prstGeom>
            <a:noFill/>
            <a:ln w="9525">
              <a:noFill/>
              <a:miter lim="800000"/>
              <a:headEnd/>
              <a:tailEnd/>
            </a:ln>
          </p:spPr>
        </p:pic>
        <p:sp>
          <p:nvSpPr>
            <p:cNvPr id="560148" name="Text Box 26"/>
            <p:cNvSpPr txBox="1">
              <a:spLocks noChangeArrowheads="1"/>
            </p:cNvSpPr>
            <p:nvPr/>
          </p:nvSpPr>
          <p:spPr bwMode="auto">
            <a:xfrm>
              <a:off x="3268" y="2028"/>
              <a:ext cx="1090" cy="136"/>
            </a:xfrm>
            <a:prstGeom prst="rect">
              <a:avLst/>
            </a:prstGeom>
            <a:solidFill>
              <a:srgbClr val="FFCC00"/>
            </a:solidFill>
            <a:ln w="9525">
              <a:noFill/>
              <a:miter lim="800000"/>
              <a:headEnd/>
              <a:tailEnd/>
            </a:ln>
          </p:spPr>
          <p:txBody>
            <a:bodyPr>
              <a:spAutoFit/>
            </a:bodyPr>
            <a:lstStyle/>
            <a:p>
              <a:pPr algn="ctr"/>
              <a:r>
                <a:rPr lang="de-DE" altLang="de-DE" sz="1400" b="1" dirty="0">
                  <a:solidFill>
                    <a:srgbClr val="000000"/>
                  </a:solidFill>
                  <a:ea typeface="Verdana" panose="020B0604030504040204" pitchFamily="34" charset="0"/>
                  <a:cs typeface="Verdana" panose="020B0604030504040204" pitchFamily="34" charset="0"/>
                </a:rPr>
                <a:t>Photovoltaik</a:t>
              </a:r>
            </a:p>
          </p:txBody>
        </p:sp>
      </p:grpSp>
      <p:cxnSp>
        <p:nvCxnSpPr>
          <p:cNvPr id="560136" name="Gerade Verbindung 4"/>
          <p:cNvCxnSpPr>
            <a:cxnSpLocks noChangeShapeType="1"/>
          </p:cNvCxnSpPr>
          <p:nvPr/>
        </p:nvCxnSpPr>
        <p:spPr bwMode="auto">
          <a:xfrm>
            <a:off x="8583614" y="3602038"/>
            <a:ext cx="914400" cy="914400"/>
          </a:xfrm>
          <a:prstGeom prst="line">
            <a:avLst/>
          </a:prstGeom>
          <a:noFill/>
          <a:ln w="9525" algn="ctr">
            <a:noFill/>
            <a:round/>
            <a:headEnd/>
            <a:tailEnd/>
          </a:ln>
        </p:spPr>
      </p:cxnSp>
      <p:cxnSp>
        <p:nvCxnSpPr>
          <p:cNvPr id="560138" name="Gerade Verbindung 10"/>
          <p:cNvCxnSpPr>
            <a:cxnSpLocks noChangeShapeType="1"/>
          </p:cNvCxnSpPr>
          <p:nvPr/>
        </p:nvCxnSpPr>
        <p:spPr bwMode="auto">
          <a:xfrm>
            <a:off x="5433093" y="3729729"/>
            <a:ext cx="914400" cy="914400"/>
          </a:xfrm>
          <a:prstGeom prst="line">
            <a:avLst/>
          </a:prstGeom>
          <a:noFill/>
          <a:ln w="9525" algn="ctr">
            <a:noFill/>
            <a:round/>
            <a:headEnd/>
            <a:tailEnd/>
          </a:ln>
        </p:spPr>
      </p:cxnSp>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632728" y="630322"/>
            <a:ext cx="4134139" cy="586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680051" y="6448911"/>
            <a:ext cx="2039491" cy="40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31614" y="3910345"/>
            <a:ext cx="2519616" cy="1277273"/>
          </a:xfrm>
          <a:prstGeom prst="rect">
            <a:avLst/>
          </a:prstGeom>
          <a:noFill/>
        </p:spPr>
        <p:txBody>
          <a:bodyPr wrap="square" rtlCol="0">
            <a:spAutoFit/>
          </a:bodyPr>
          <a:lstStyle/>
          <a:p>
            <a:r>
              <a:rPr lang="de-DE" sz="1100" dirty="0" smtClean="0">
                <a:solidFill>
                  <a:schemeClr val="bg2">
                    <a:lumMod val="10000"/>
                  </a:schemeClr>
                </a:solidFill>
              </a:rPr>
              <a:t>Räumliche </a:t>
            </a:r>
            <a:r>
              <a:rPr lang="de-DE" sz="1100" dirty="0">
                <a:solidFill>
                  <a:schemeClr val="bg2">
                    <a:lumMod val="10000"/>
                  </a:schemeClr>
                </a:solidFill>
              </a:rPr>
              <a:t>Darstellung der für den 2. Juni 2030, 17 Uhr, prognostizierten </a:t>
            </a:r>
            <a:r>
              <a:rPr lang="de-DE" sz="1100" dirty="0" smtClean="0">
                <a:solidFill>
                  <a:schemeClr val="bg2">
                    <a:lumMod val="10000"/>
                  </a:schemeClr>
                </a:solidFill>
              </a:rPr>
              <a:t>Leistungsbilanzen an </a:t>
            </a:r>
            <a:r>
              <a:rPr lang="de-DE" sz="1100" dirty="0">
                <a:solidFill>
                  <a:schemeClr val="bg2">
                    <a:lumMod val="10000"/>
                  </a:schemeClr>
                </a:solidFill>
              </a:rPr>
              <a:t>den </a:t>
            </a:r>
            <a:r>
              <a:rPr lang="de-DE" sz="1100" dirty="0" smtClean="0">
                <a:solidFill>
                  <a:schemeClr val="bg2">
                    <a:lumMod val="10000"/>
                  </a:schemeClr>
                </a:solidFill>
              </a:rPr>
              <a:t>deutschen Höchstspannungsknoten </a:t>
            </a:r>
            <a:r>
              <a:rPr lang="de-DE" sz="1100" dirty="0">
                <a:solidFill>
                  <a:schemeClr val="bg2">
                    <a:lumMod val="10000"/>
                  </a:schemeClr>
                </a:solidFill>
              </a:rPr>
              <a:t>(Stunde </a:t>
            </a:r>
            <a:r>
              <a:rPr lang="de-DE" sz="1100" dirty="0" smtClean="0">
                <a:solidFill>
                  <a:schemeClr val="bg2">
                    <a:lumMod val="10000"/>
                  </a:schemeClr>
                </a:solidFill>
              </a:rPr>
              <a:t>3.666</a:t>
            </a:r>
            <a:r>
              <a:rPr lang="de-DE" sz="1100" dirty="0">
                <a:solidFill>
                  <a:schemeClr val="bg2">
                    <a:lumMod val="10000"/>
                  </a:schemeClr>
                </a:solidFill>
              </a:rPr>
              <a:t>, Szenario B </a:t>
            </a:r>
            <a:r>
              <a:rPr lang="de-DE" sz="1100" dirty="0" smtClean="0">
                <a:solidFill>
                  <a:schemeClr val="bg2">
                    <a:lumMod val="10000"/>
                  </a:schemeClr>
                </a:solidFill>
              </a:rPr>
              <a:t>2030</a:t>
            </a:r>
            <a:r>
              <a:rPr lang="de-DE" sz="1100" dirty="0"/>
              <a:t>)</a:t>
            </a:r>
          </a:p>
        </p:txBody>
      </p:sp>
      <p:sp>
        <p:nvSpPr>
          <p:cNvPr id="29" name="Titel 1"/>
          <p:cNvSpPr>
            <a:spLocks noGrp="1"/>
          </p:cNvSpPr>
          <p:nvPr>
            <p:ph type="title"/>
          </p:nvPr>
        </p:nvSpPr>
        <p:spPr>
          <a:xfrm>
            <a:off x="801687" y="52388"/>
            <a:ext cx="6002561" cy="496887"/>
          </a:xfrm>
        </p:spPr>
        <p:txBody>
          <a:bodyPr/>
          <a:lstStyle/>
          <a:p>
            <a:r>
              <a:rPr lang="de-DE" dirty="0"/>
              <a:t>Warum brauchen wir den Netzausbau</a:t>
            </a:r>
            <a:r>
              <a:rPr lang="de-DE" dirty="0" smtClean="0"/>
              <a:t>?</a:t>
            </a:r>
            <a:endParaRPr lang="de-DE" dirty="0"/>
          </a:p>
        </p:txBody>
      </p:sp>
      <p:sp>
        <p:nvSpPr>
          <p:cNvPr id="199" name="Rectangle 131"/>
          <p:cNvSpPr>
            <a:spLocks noChangeArrowheads="1"/>
          </p:cNvSpPr>
          <p:nvPr/>
        </p:nvSpPr>
        <p:spPr bwMode="auto">
          <a:xfrm>
            <a:off x="4222749" y="2107731"/>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a:ln>
                  <a:solidFill>
                    <a:schemeClr val="tx1"/>
                  </a:solidFill>
                </a:ln>
                <a:solidFill>
                  <a:srgbClr val="F39A16"/>
                </a:solidFill>
                <a:latin typeface="Arial Narrow" pitchFamily="34" charset="0"/>
                <a:ea typeface="ＭＳ Ｐゴシック"/>
                <a:cs typeface="ＭＳ Ｐゴシック"/>
              </a:rPr>
              <a:t>2021 </a:t>
            </a:r>
          </a:p>
        </p:txBody>
      </p:sp>
      <p:sp>
        <p:nvSpPr>
          <p:cNvPr id="204" name="Rectangle 131"/>
          <p:cNvSpPr>
            <a:spLocks noChangeArrowheads="1"/>
          </p:cNvSpPr>
          <p:nvPr/>
        </p:nvSpPr>
        <p:spPr bwMode="auto">
          <a:xfrm>
            <a:off x="5455600" y="4801206"/>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ln>
                  <a:solidFill>
                    <a:schemeClr val="tx1"/>
                  </a:solidFill>
                </a:ln>
                <a:solidFill>
                  <a:srgbClr val="F39A16"/>
                </a:solidFill>
                <a:latin typeface="Arial Narrow" pitchFamily="34" charset="0"/>
                <a:ea typeface="ＭＳ Ｐゴシック"/>
                <a:cs typeface="ＭＳ Ｐゴシック"/>
              </a:rPr>
              <a:t>2022 </a:t>
            </a:r>
            <a:endParaRPr lang="de-DE" altLang="de-DE" sz="1800" b="1" dirty="0">
              <a:ln>
                <a:solidFill>
                  <a:schemeClr val="tx1"/>
                </a:solidFill>
              </a:ln>
              <a:solidFill>
                <a:srgbClr val="F39A16"/>
              </a:solidFill>
              <a:latin typeface="Arial Narrow" pitchFamily="34" charset="0"/>
              <a:ea typeface="ＭＳ Ｐゴシック"/>
              <a:cs typeface="ＭＳ Ｐゴシック"/>
            </a:endParaRPr>
          </a:p>
        </p:txBody>
      </p:sp>
      <p:grpSp>
        <p:nvGrpSpPr>
          <p:cNvPr id="206" name="Group 53"/>
          <p:cNvGrpSpPr>
            <a:grpSpLocks/>
          </p:cNvGrpSpPr>
          <p:nvPr/>
        </p:nvGrpSpPr>
        <p:grpSpPr bwMode="auto">
          <a:xfrm>
            <a:off x="4071503" y="2100775"/>
            <a:ext cx="302492" cy="540678"/>
            <a:chOff x="612" y="3184"/>
            <a:chExt cx="214" cy="357"/>
          </a:xfrm>
        </p:grpSpPr>
        <p:grpSp>
          <p:nvGrpSpPr>
            <p:cNvPr id="207" name="Group 54"/>
            <p:cNvGrpSpPr>
              <a:grpSpLocks/>
            </p:cNvGrpSpPr>
            <p:nvPr/>
          </p:nvGrpSpPr>
          <p:grpSpPr bwMode="auto">
            <a:xfrm>
              <a:off x="618" y="3309"/>
              <a:ext cx="208" cy="232"/>
              <a:chOff x="618" y="3309"/>
              <a:chExt cx="576" cy="576"/>
            </a:xfrm>
          </p:grpSpPr>
          <p:sp>
            <p:nvSpPr>
              <p:cNvPr id="209"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10"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11"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08"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12" name="Group 53"/>
          <p:cNvGrpSpPr>
            <a:grpSpLocks/>
          </p:cNvGrpSpPr>
          <p:nvPr/>
        </p:nvGrpSpPr>
        <p:grpSpPr bwMode="auto">
          <a:xfrm>
            <a:off x="4585255" y="2479800"/>
            <a:ext cx="302492" cy="540678"/>
            <a:chOff x="612" y="3184"/>
            <a:chExt cx="214" cy="357"/>
          </a:xfrm>
        </p:grpSpPr>
        <p:grpSp>
          <p:nvGrpSpPr>
            <p:cNvPr id="213" name="Group 54"/>
            <p:cNvGrpSpPr>
              <a:grpSpLocks/>
            </p:cNvGrpSpPr>
            <p:nvPr/>
          </p:nvGrpSpPr>
          <p:grpSpPr bwMode="auto">
            <a:xfrm>
              <a:off x="618" y="3309"/>
              <a:ext cx="208" cy="232"/>
              <a:chOff x="618" y="3309"/>
              <a:chExt cx="576" cy="576"/>
            </a:xfrm>
          </p:grpSpPr>
          <p:sp>
            <p:nvSpPr>
              <p:cNvPr id="215"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16"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17"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14"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18" name="Group 53"/>
          <p:cNvGrpSpPr>
            <a:grpSpLocks/>
          </p:cNvGrpSpPr>
          <p:nvPr/>
        </p:nvGrpSpPr>
        <p:grpSpPr bwMode="auto">
          <a:xfrm>
            <a:off x="3805654" y="2349261"/>
            <a:ext cx="302492" cy="540678"/>
            <a:chOff x="612" y="3184"/>
            <a:chExt cx="214" cy="357"/>
          </a:xfrm>
        </p:grpSpPr>
        <p:grpSp>
          <p:nvGrpSpPr>
            <p:cNvPr id="219" name="Group 54"/>
            <p:cNvGrpSpPr>
              <a:grpSpLocks/>
            </p:cNvGrpSpPr>
            <p:nvPr/>
          </p:nvGrpSpPr>
          <p:grpSpPr bwMode="auto">
            <a:xfrm>
              <a:off x="618" y="3309"/>
              <a:ext cx="208" cy="232"/>
              <a:chOff x="618" y="3309"/>
              <a:chExt cx="576" cy="576"/>
            </a:xfrm>
          </p:grpSpPr>
          <p:sp>
            <p:nvSpPr>
              <p:cNvPr id="221"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22"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23"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20"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93" name="Group 77"/>
          <p:cNvGrpSpPr>
            <a:grpSpLocks/>
          </p:cNvGrpSpPr>
          <p:nvPr/>
        </p:nvGrpSpPr>
        <p:grpSpPr bwMode="auto">
          <a:xfrm>
            <a:off x="4235363" y="2243007"/>
            <a:ext cx="302492" cy="540678"/>
            <a:chOff x="612" y="3184"/>
            <a:chExt cx="214" cy="357"/>
          </a:xfrm>
        </p:grpSpPr>
        <p:grpSp>
          <p:nvGrpSpPr>
            <p:cNvPr id="194" name="Group 78"/>
            <p:cNvGrpSpPr>
              <a:grpSpLocks/>
            </p:cNvGrpSpPr>
            <p:nvPr/>
          </p:nvGrpSpPr>
          <p:grpSpPr bwMode="auto">
            <a:xfrm>
              <a:off x="618" y="3309"/>
              <a:ext cx="208" cy="232"/>
              <a:chOff x="618" y="3309"/>
              <a:chExt cx="576" cy="576"/>
            </a:xfrm>
          </p:grpSpPr>
          <p:sp>
            <p:nvSpPr>
              <p:cNvPr id="196"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97"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98"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95"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24" name="Group 53"/>
          <p:cNvGrpSpPr>
            <a:grpSpLocks/>
          </p:cNvGrpSpPr>
          <p:nvPr/>
        </p:nvGrpSpPr>
        <p:grpSpPr bwMode="auto">
          <a:xfrm>
            <a:off x="3358267" y="4677426"/>
            <a:ext cx="302492" cy="540678"/>
            <a:chOff x="612" y="3184"/>
            <a:chExt cx="214" cy="357"/>
          </a:xfrm>
        </p:grpSpPr>
        <p:grpSp>
          <p:nvGrpSpPr>
            <p:cNvPr id="225" name="Group 54"/>
            <p:cNvGrpSpPr>
              <a:grpSpLocks/>
            </p:cNvGrpSpPr>
            <p:nvPr/>
          </p:nvGrpSpPr>
          <p:grpSpPr bwMode="auto">
            <a:xfrm>
              <a:off x="618" y="3309"/>
              <a:ext cx="208" cy="232"/>
              <a:chOff x="618" y="3309"/>
              <a:chExt cx="576" cy="576"/>
            </a:xfrm>
          </p:grpSpPr>
          <p:sp>
            <p:nvSpPr>
              <p:cNvPr id="227"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28"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29"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26"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30" name="Group 53"/>
          <p:cNvGrpSpPr>
            <a:grpSpLocks/>
          </p:cNvGrpSpPr>
          <p:nvPr/>
        </p:nvGrpSpPr>
        <p:grpSpPr bwMode="auto">
          <a:xfrm>
            <a:off x="3556758" y="4391469"/>
            <a:ext cx="302492" cy="540678"/>
            <a:chOff x="612" y="3184"/>
            <a:chExt cx="214" cy="357"/>
          </a:xfrm>
        </p:grpSpPr>
        <p:grpSp>
          <p:nvGrpSpPr>
            <p:cNvPr id="231" name="Group 54"/>
            <p:cNvGrpSpPr>
              <a:grpSpLocks/>
            </p:cNvGrpSpPr>
            <p:nvPr/>
          </p:nvGrpSpPr>
          <p:grpSpPr bwMode="auto">
            <a:xfrm>
              <a:off x="618" y="3309"/>
              <a:ext cx="208" cy="232"/>
              <a:chOff x="618" y="3309"/>
              <a:chExt cx="576" cy="576"/>
            </a:xfrm>
          </p:grpSpPr>
          <p:sp>
            <p:nvSpPr>
              <p:cNvPr id="233"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34"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35"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32"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36" name="Group 53"/>
          <p:cNvGrpSpPr>
            <a:grpSpLocks/>
          </p:cNvGrpSpPr>
          <p:nvPr/>
        </p:nvGrpSpPr>
        <p:grpSpPr bwMode="auto">
          <a:xfrm>
            <a:off x="3718545" y="4308375"/>
            <a:ext cx="302492" cy="540678"/>
            <a:chOff x="612" y="3184"/>
            <a:chExt cx="214" cy="357"/>
          </a:xfrm>
        </p:grpSpPr>
        <p:grpSp>
          <p:nvGrpSpPr>
            <p:cNvPr id="237" name="Group 54"/>
            <p:cNvGrpSpPr>
              <a:grpSpLocks/>
            </p:cNvGrpSpPr>
            <p:nvPr/>
          </p:nvGrpSpPr>
          <p:grpSpPr bwMode="auto">
            <a:xfrm>
              <a:off x="618" y="3309"/>
              <a:ext cx="208" cy="232"/>
              <a:chOff x="618" y="3309"/>
              <a:chExt cx="576" cy="576"/>
            </a:xfrm>
          </p:grpSpPr>
          <p:sp>
            <p:nvSpPr>
              <p:cNvPr id="239"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40"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41"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38"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75" name="Group 77"/>
          <p:cNvGrpSpPr>
            <a:grpSpLocks/>
          </p:cNvGrpSpPr>
          <p:nvPr/>
        </p:nvGrpSpPr>
        <p:grpSpPr bwMode="auto">
          <a:xfrm>
            <a:off x="3436717" y="4740852"/>
            <a:ext cx="302492" cy="540678"/>
            <a:chOff x="612" y="3184"/>
            <a:chExt cx="214" cy="357"/>
          </a:xfrm>
        </p:grpSpPr>
        <p:grpSp>
          <p:nvGrpSpPr>
            <p:cNvPr id="176" name="Group 78"/>
            <p:cNvGrpSpPr>
              <a:grpSpLocks/>
            </p:cNvGrpSpPr>
            <p:nvPr/>
          </p:nvGrpSpPr>
          <p:grpSpPr bwMode="auto">
            <a:xfrm>
              <a:off x="618" y="3309"/>
              <a:ext cx="208" cy="232"/>
              <a:chOff x="618" y="3309"/>
              <a:chExt cx="576" cy="576"/>
            </a:xfrm>
          </p:grpSpPr>
          <p:sp>
            <p:nvSpPr>
              <p:cNvPr id="178"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79"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80"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77"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42" name="Group 53"/>
          <p:cNvGrpSpPr>
            <a:grpSpLocks/>
          </p:cNvGrpSpPr>
          <p:nvPr/>
        </p:nvGrpSpPr>
        <p:grpSpPr bwMode="auto">
          <a:xfrm>
            <a:off x="3823483" y="5409181"/>
            <a:ext cx="302492" cy="540678"/>
            <a:chOff x="612" y="3184"/>
            <a:chExt cx="214" cy="357"/>
          </a:xfrm>
        </p:grpSpPr>
        <p:grpSp>
          <p:nvGrpSpPr>
            <p:cNvPr id="243" name="Group 54"/>
            <p:cNvGrpSpPr>
              <a:grpSpLocks/>
            </p:cNvGrpSpPr>
            <p:nvPr/>
          </p:nvGrpSpPr>
          <p:grpSpPr bwMode="auto">
            <a:xfrm>
              <a:off x="618" y="3309"/>
              <a:ext cx="208" cy="232"/>
              <a:chOff x="618" y="3309"/>
              <a:chExt cx="576" cy="576"/>
            </a:xfrm>
          </p:grpSpPr>
          <p:sp>
            <p:nvSpPr>
              <p:cNvPr id="245"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46"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47"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44"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48" name="Group 53"/>
          <p:cNvGrpSpPr>
            <a:grpSpLocks/>
          </p:cNvGrpSpPr>
          <p:nvPr/>
        </p:nvGrpSpPr>
        <p:grpSpPr bwMode="auto">
          <a:xfrm>
            <a:off x="4718595" y="4452928"/>
            <a:ext cx="302492" cy="540678"/>
            <a:chOff x="612" y="3184"/>
            <a:chExt cx="214" cy="357"/>
          </a:xfrm>
        </p:grpSpPr>
        <p:grpSp>
          <p:nvGrpSpPr>
            <p:cNvPr id="249" name="Group 54"/>
            <p:cNvGrpSpPr>
              <a:grpSpLocks/>
            </p:cNvGrpSpPr>
            <p:nvPr/>
          </p:nvGrpSpPr>
          <p:grpSpPr bwMode="auto">
            <a:xfrm>
              <a:off x="618" y="3309"/>
              <a:ext cx="208" cy="232"/>
              <a:chOff x="618" y="3309"/>
              <a:chExt cx="576" cy="576"/>
            </a:xfrm>
          </p:grpSpPr>
          <p:sp>
            <p:nvSpPr>
              <p:cNvPr id="251"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52"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53"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50"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254" name="Group 53"/>
          <p:cNvGrpSpPr>
            <a:grpSpLocks/>
          </p:cNvGrpSpPr>
          <p:nvPr/>
        </p:nvGrpSpPr>
        <p:grpSpPr bwMode="auto">
          <a:xfrm>
            <a:off x="5334942" y="4919129"/>
            <a:ext cx="302492" cy="540678"/>
            <a:chOff x="612" y="3184"/>
            <a:chExt cx="214" cy="357"/>
          </a:xfrm>
        </p:grpSpPr>
        <p:grpSp>
          <p:nvGrpSpPr>
            <p:cNvPr id="255" name="Group 54"/>
            <p:cNvGrpSpPr>
              <a:grpSpLocks/>
            </p:cNvGrpSpPr>
            <p:nvPr/>
          </p:nvGrpSpPr>
          <p:grpSpPr bwMode="auto">
            <a:xfrm>
              <a:off x="618" y="3309"/>
              <a:ext cx="208" cy="232"/>
              <a:chOff x="618" y="3309"/>
              <a:chExt cx="576" cy="576"/>
            </a:xfrm>
          </p:grpSpPr>
          <p:sp>
            <p:nvSpPr>
              <p:cNvPr id="257" name="AutoShape 55"/>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58" name="Rectangle 56"/>
              <p:cNvSpPr>
                <a:spLocks noChangeArrowheads="1"/>
              </p:cNvSpPr>
              <p:nvPr/>
            </p:nvSpPr>
            <p:spPr bwMode="auto">
              <a:xfrm>
                <a:off x="744" y="3413"/>
                <a:ext cx="345"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59" name="Rectangle 57"/>
              <p:cNvSpPr>
                <a:spLocks noChangeArrowheads="1"/>
              </p:cNvSpPr>
              <p:nvPr/>
            </p:nvSpPr>
            <p:spPr bwMode="auto">
              <a:xfrm>
                <a:off x="618" y="3592"/>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56" name="Rectangle 58"/>
            <p:cNvSpPr>
              <a:spLocks noChangeArrowheads="1"/>
            </p:cNvSpPr>
            <p:nvPr/>
          </p:nvSpPr>
          <p:spPr bwMode="auto">
            <a:xfrm>
              <a:off x="612" y="3184"/>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69" name="Group 77"/>
          <p:cNvGrpSpPr>
            <a:grpSpLocks/>
          </p:cNvGrpSpPr>
          <p:nvPr/>
        </p:nvGrpSpPr>
        <p:grpSpPr bwMode="auto">
          <a:xfrm>
            <a:off x="3926670" y="5481120"/>
            <a:ext cx="302492" cy="540678"/>
            <a:chOff x="612" y="3184"/>
            <a:chExt cx="214" cy="357"/>
          </a:xfrm>
        </p:grpSpPr>
        <p:grpSp>
          <p:nvGrpSpPr>
            <p:cNvPr id="170" name="Group 78"/>
            <p:cNvGrpSpPr>
              <a:grpSpLocks/>
            </p:cNvGrpSpPr>
            <p:nvPr/>
          </p:nvGrpSpPr>
          <p:grpSpPr bwMode="auto">
            <a:xfrm>
              <a:off x="618" y="3309"/>
              <a:ext cx="208" cy="232"/>
              <a:chOff x="618" y="3309"/>
              <a:chExt cx="576" cy="576"/>
            </a:xfrm>
          </p:grpSpPr>
          <p:sp>
            <p:nvSpPr>
              <p:cNvPr id="172"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73"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74"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71"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57" name="Group 77"/>
          <p:cNvGrpSpPr>
            <a:grpSpLocks/>
          </p:cNvGrpSpPr>
          <p:nvPr/>
        </p:nvGrpSpPr>
        <p:grpSpPr bwMode="auto">
          <a:xfrm>
            <a:off x="5443641" y="4965350"/>
            <a:ext cx="302492" cy="540678"/>
            <a:chOff x="612" y="3184"/>
            <a:chExt cx="214" cy="357"/>
          </a:xfrm>
        </p:grpSpPr>
        <p:grpSp>
          <p:nvGrpSpPr>
            <p:cNvPr id="158" name="Group 78"/>
            <p:cNvGrpSpPr>
              <a:grpSpLocks/>
            </p:cNvGrpSpPr>
            <p:nvPr/>
          </p:nvGrpSpPr>
          <p:grpSpPr bwMode="auto">
            <a:xfrm>
              <a:off x="618" y="3309"/>
              <a:ext cx="208" cy="232"/>
              <a:chOff x="618" y="3309"/>
              <a:chExt cx="576" cy="576"/>
            </a:xfrm>
          </p:grpSpPr>
          <p:sp>
            <p:nvSpPr>
              <p:cNvPr id="160"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61"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62"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59"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cxnSp>
        <p:nvCxnSpPr>
          <p:cNvPr id="6" name="Gerade Verbindung 5"/>
          <p:cNvCxnSpPr/>
          <p:nvPr/>
        </p:nvCxnSpPr>
        <p:spPr bwMode="auto">
          <a:xfrm>
            <a:off x="5184068" y="3218651"/>
            <a:ext cx="249025" cy="1720601"/>
          </a:xfrm>
          <a:prstGeom prst="line">
            <a:avLst/>
          </a:prstGeom>
          <a:noFill/>
          <a:ln w="63500" cap="flat" cmpd="sng" algn="ctr">
            <a:solidFill>
              <a:schemeClr val="tx2"/>
            </a:solidFill>
            <a:prstDash val="sysDash"/>
            <a:round/>
            <a:headEnd type="none" w="med" len="med"/>
            <a:tailEnd type="none" w="med" len="med"/>
          </a:ln>
          <a:effectLst/>
        </p:spPr>
      </p:cxnSp>
      <p:cxnSp>
        <p:nvCxnSpPr>
          <p:cNvPr id="260" name="Gerade Verbindung 259"/>
          <p:cNvCxnSpPr/>
          <p:nvPr/>
        </p:nvCxnSpPr>
        <p:spPr bwMode="auto">
          <a:xfrm flipH="1">
            <a:off x="3131840" y="2932765"/>
            <a:ext cx="424918" cy="977580"/>
          </a:xfrm>
          <a:prstGeom prst="line">
            <a:avLst/>
          </a:prstGeom>
          <a:noFill/>
          <a:ln w="63500" cap="flat" cmpd="sng" algn="ctr">
            <a:solidFill>
              <a:schemeClr val="tx2"/>
            </a:solidFill>
            <a:prstDash val="sysDash"/>
            <a:round/>
            <a:headEnd type="none" w="med" len="med"/>
            <a:tailEnd type="none" w="med" len="med"/>
          </a:ln>
          <a:effectLst/>
        </p:spPr>
      </p:cxnSp>
      <p:cxnSp>
        <p:nvCxnSpPr>
          <p:cNvPr id="261" name="Gerade Verbindung 260"/>
          <p:cNvCxnSpPr/>
          <p:nvPr/>
        </p:nvCxnSpPr>
        <p:spPr bwMode="auto">
          <a:xfrm flipH="1" flipV="1">
            <a:off x="3203848" y="3874191"/>
            <a:ext cx="425706" cy="1001635"/>
          </a:xfrm>
          <a:prstGeom prst="line">
            <a:avLst/>
          </a:prstGeom>
          <a:noFill/>
          <a:ln w="63500" cap="flat" cmpd="sng" algn="ctr">
            <a:solidFill>
              <a:schemeClr val="tx2"/>
            </a:solidFill>
            <a:prstDash val="sysDash"/>
            <a:round/>
            <a:headEnd type="none" w="med" len="med"/>
            <a:tailEnd type="none" w="med" len="med"/>
          </a:ln>
          <a:effectLst/>
        </p:spPr>
      </p:cxnSp>
      <p:sp>
        <p:nvSpPr>
          <p:cNvPr id="202" name="Rectangle 131"/>
          <p:cNvSpPr>
            <a:spLocks noChangeArrowheads="1"/>
          </p:cNvSpPr>
          <p:nvPr/>
        </p:nvSpPr>
        <p:spPr bwMode="auto">
          <a:xfrm>
            <a:off x="3450062" y="4612624"/>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ln>
                  <a:solidFill>
                    <a:schemeClr val="tx1"/>
                  </a:solidFill>
                </a:ln>
                <a:solidFill>
                  <a:srgbClr val="F39A16"/>
                </a:solidFill>
                <a:latin typeface="Arial Narrow" pitchFamily="34" charset="0"/>
                <a:ea typeface="ＭＳ Ｐゴシック"/>
                <a:cs typeface="ＭＳ Ｐゴシック"/>
              </a:rPr>
              <a:t>2019 </a:t>
            </a:r>
            <a:endParaRPr lang="de-DE" altLang="de-DE" sz="1800" b="1" dirty="0">
              <a:ln>
                <a:solidFill>
                  <a:schemeClr val="tx1"/>
                </a:solidFill>
              </a:ln>
              <a:solidFill>
                <a:srgbClr val="F39A16"/>
              </a:solidFill>
              <a:latin typeface="Arial Narrow" pitchFamily="34" charset="0"/>
              <a:ea typeface="ＭＳ Ｐゴシック"/>
              <a:cs typeface="ＭＳ Ｐゴシック"/>
            </a:endParaRPr>
          </a:p>
        </p:txBody>
      </p:sp>
      <p:cxnSp>
        <p:nvCxnSpPr>
          <p:cNvPr id="262" name="Gerade Verbindung 261"/>
          <p:cNvCxnSpPr/>
          <p:nvPr/>
        </p:nvCxnSpPr>
        <p:spPr bwMode="auto">
          <a:xfrm flipV="1">
            <a:off x="4087516" y="2652034"/>
            <a:ext cx="269526" cy="2937220"/>
          </a:xfrm>
          <a:prstGeom prst="line">
            <a:avLst/>
          </a:prstGeom>
          <a:noFill/>
          <a:ln w="63500" cap="flat" cmpd="sng" algn="ctr">
            <a:solidFill>
              <a:schemeClr val="tx2"/>
            </a:solidFill>
            <a:prstDash val="sysDash"/>
            <a:round/>
            <a:headEnd type="none" w="med" len="med"/>
            <a:tailEnd type="none" w="med" len="med"/>
          </a:ln>
          <a:effectLst/>
        </p:spPr>
      </p:cxnSp>
      <p:sp>
        <p:nvSpPr>
          <p:cNvPr id="203" name="Rectangle 131"/>
          <p:cNvSpPr>
            <a:spLocks noChangeArrowheads="1"/>
          </p:cNvSpPr>
          <p:nvPr/>
        </p:nvSpPr>
        <p:spPr bwMode="auto">
          <a:xfrm>
            <a:off x="3944286" y="5321362"/>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ln>
                  <a:solidFill>
                    <a:schemeClr val="tx1"/>
                  </a:solidFill>
                </a:ln>
                <a:solidFill>
                  <a:srgbClr val="F39A16"/>
                </a:solidFill>
                <a:latin typeface="Arial Narrow" pitchFamily="34" charset="0"/>
                <a:ea typeface="ＭＳ Ｐゴシック"/>
                <a:cs typeface="ＭＳ Ｐゴシック"/>
              </a:rPr>
              <a:t>2022 </a:t>
            </a:r>
            <a:endParaRPr lang="de-DE" altLang="de-DE" sz="1800" b="1" dirty="0">
              <a:ln>
                <a:solidFill>
                  <a:schemeClr val="tx1"/>
                </a:solidFill>
              </a:ln>
              <a:solidFill>
                <a:srgbClr val="F39A16"/>
              </a:solidFill>
              <a:latin typeface="Arial Narrow" pitchFamily="34" charset="0"/>
              <a:ea typeface="ＭＳ Ｐゴシック"/>
              <a:cs typeface="ＭＳ Ｐゴシック"/>
            </a:endParaRPr>
          </a:p>
        </p:txBody>
      </p:sp>
      <p:cxnSp>
        <p:nvCxnSpPr>
          <p:cNvPr id="263" name="Gerade Verbindung 262"/>
          <p:cNvCxnSpPr/>
          <p:nvPr/>
        </p:nvCxnSpPr>
        <p:spPr bwMode="auto">
          <a:xfrm flipH="1" flipV="1">
            <a:off x="4357042" y="2714257"/>
            <a:ext cx="517039" cy="1909320"/>
          </a:xfrm>
          <a:prstGeom prst="line">
            <a:avLst/>
          </a:prstGeom>
          <a:noFill/>
          <a:ln w="63500" cap="flat" cmpd="sng" algn="ctr">
            <a:solidFill>
              <a:schemeClr val="tx2"/>
            </a:solidFill>
            <a:prstDash val="sysDash"/>
            <a:round/>
            <a:headEnd type="none" w="med" len="med"/>
            <a:tailEnd type="none" w="med" len="med"/>
          </a:ln>
          <a:effectLst/>
        </p:spPr>
      </p:cxnSp>
      <p:sp>
        <p:nvSpPr>
          <p:cNvPr id="200" name="Rectangle 131"/>
          <p:cNvSpPr>
            <a:spLocks noChangeArrowheads="1"/>
          </p:cNvSpPr>
          <p:nvPr/>
        </p:nvSpPr>
        <p:spPr bwMode="auto">
          <a:xfrm>
            <a:off x="4075743" y="2932765"/>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a:ln>
                  <a:solidFill>
                    <a:schemeClr val="tx1"/>
                  </a:solidFill>
                </a:ln>
                <a:solidFill>
                  <a:srgbClr val="F39A16"/>
                </a:solidFill>
                <a:latin typeface="Arial Narrow" pitchFamily="34" charset="0"/>
                <a:ea typeface="ＭＳ Ｐゴシック"/>
                <a:cs typeface="ＭＳ Ｐゴシック"/>
              </a:rPr>
              <a:t>2021 </a:t>
            </a:r>
          </a:p>
        </p:txBody>
      </p:sp>
      <p:grpSp>
        <p:nvGrpSpPr>
          <p:cNvPr id="187" name="Group 77"/>
          <p:cNvGrpSpPr>
            <a:grpSpLocks/>
          </p:cNvGrpSpPr>
          <p:nvPr/>
        </p:nvGrpSpPr>
        <p:grpSpPr bwMode="auto">
          <a:xfrm>
            <a:off x="3986467" y="3020251"/>
            <a:ext cx="302492" cy="540678"/>
            <a:chOff x="612" y="3184"/>
            <a:chExt cx="214" cy="357"/>
          </a:xfrm>
        </p:grpSpPr>
        <p:grpSp>
          <p:nvGrpSpPr>
            <p:cNvPr id="188" name="Group 78"/>
            <p:cNvGrpSpPr>
              <a:grpSpLocks/>
            </p:cNvGrpSpPr>
            <p:nvPr/>
          </p:nvGrpSpPr>
          <p:grpSpPr bwMode="auto">
            <a:xfrm>
              <a:off x="618" y="3309"/>
              <a:ext cx="208" cy="232"/>
              <a:chOff x="618" y="3309"/>
              <a:chExt cx="576" cy="576"/>
            </a:xfrm>
          </p:grpSpPr>
          <p:sp>
            <p:nvSpPr>
              <p:cNvPr id="190"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91"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92"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89"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45" name="Group 140"/>
          <p:cNvGrpSpPr>
            <a:grpSpLocks/>
          </p:cNvGrpSpPr>
          <p:nvPr/>
        </p:nvGrpSpPr>
        <p:grpSpPr bwMode="auto">
          <a:xfrm>
            <a:off x="339432" y="5546286"/>
            <a:ext cx="302492" cy="557591"/>
            <a:chOff x="612" y="3174"/>
            <a:chExt cx="214" cy="368"/>
          </a:xfrm>
        </p:grpSpPr>
        <p:grpSp>
          <p:nvGrpSpPr>
            <p:cNvPr id="146" name="Group 141"/>
            <p:cNvGrpSpPr>
              <a:grpSpLocks/>
            </p:cNvGrpSpPr>
            <p:nvPr/>
          </p:nvGrpSpPr>
          <p:grpSpPr bwMode="auto">
            <a:xfrm>
              <a:off x="617" y="3310"/>
              <a:ext cx="209" cy="232"/>
              <a:chOff x="615" y="3321"/>
              <a:chExt cx="579" cy="577"/>
            </a:xfrm>
          </p:grpSpPr>
          <p:sp>
            <p:nvSpPr>
              <p:cNvPr id="148" name="AutoShape 142"/>
              <p:cNvSpPr>
                <a:spLocks noChangeArrowheads="1"/>
              </p:cNvSpPr>
              <p:nvPr/>
            </p:nvSpPr>
            <p:spPr bwMode="auto">
              <a:xfrm>
                <a:off x="615" y="3321"/>
                <a:ext cx="576"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49" name="Rectangle 143"/>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50" name="Rectangle 144"/>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47" name="Rectangle 145"/>
            <p:cNvSpPr>
              <a:spLocks noChangeArrowheads="1"/>
            </p:cNvSpPr>
            <p:nvPr/>
          </p:nvSpPr>
          <p:spPr bwMode="auto">
            <a:xfrm>
              <a:off x="612" y="317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51" name="Group 146"/>
          <p:cNvGrpSpPr>
            <a:grpSpLocks/>
          </p:cNvGrpSpPr>
          <p:nvPr/>
        </p:nvGrpSpPr>
        <p:grpSpPr bwMode="auto">
          <a:xfrm>
            <a:off x="343090" y="5974881"/>
            <a:ext cx="304154" cy="546507"/>
            <a:chOff x="612" y="3179"/>
            <a:chExt cx="215" cy="360"/>
          </a:xfrm>
        </p:grpSpPr>
        <p:grpSp>
          <p:nvGrpSpPr>
            <p:cNvPr id="152" name="Group 147"/>
            <p:cNvGrpSpPr>
              <a:grpSpLocks/>
            </p:cNvGrpSpPr>
            <p:nvPr/>
          </p:nvGrpSpPr>
          <p:grpSpPr bwMode="auto">
            <a:xfrm>
              <a:off x="617" y="3307"/>
              <a:ext cx="210" cy="232"/>
              <a:chOff x="618" y="3305"/>
              <a:chExt cx="583" cy="576"/>
            </a:xfrm>
          </p:grpSpPr>
          <p:sp>
            <p:nvSpPr>
              <p:cNvPr id="154" name="AutoShape 148"/>
              <p:cNvSpPr>
                <a:spLocks noChangeArrowheads="1"/>
              </p:cNvSpPr>
              <p:nvPr/>
            </p:nvSpPr>
            <p:spPr bwMode="auto">
              <a:xfrm>
                <a:off x="623" y="3305"/>
                <a:ext cx="578"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55" name="Rectangle 149"/>
              <p:cNvSpPr>
                <a:spLocks noChangeArrowheads="1"/>
              </p:cNvSpPr>
              <p:nvPr/>
            </p:nvSpPr>
            <p:spPr bwMode="auto">
              <a:xfrm>
                <a:off x="747" y="3406"/>
                <a:ext cx="346"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56" name="Rectangle 150"/>
              <p:cNvSpPr>
                <a:spLocks noChangeArrowheads="1"/>
              </p:cNvSpPr>
              <p:nvPr/>
            </p:nvSpPr>
            <p:spPr bwMode="auto">
              <a:xfrm>
                <a:off x="618" y="3579"/>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53" name="Rectangle 151"/>
            <p:cNvSpPr>
              <a:spLocks noChangeArrowheads="1"/>
            </p:cNvSpPr>
            <p:nvPr/>
          </p:nvSpPr>
          <p:spPr bwMode="auto">
            <a:xfrm>
              <a:off x="612" y="3179"/>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64" name="Text Box 152"/>
          <p:cNvSpPr txBox="1">
            <a:spLocks noChangeArrowheads="1"/>
          </p:cNvSpPr>
          <p:nvPr/>
        </p:nvSpPr>
        <p:spPr bwMode="auto">
          <a:xfrm>
            <a:off x="705254" y="6186964"/>
            <a:ext cx="2040990" cy="261610"/>
          </a:xfrm>
          <a:prstGeom prst="rect">
            <a:avLst/>
          </a:prstGeom>
          <a:noFill/>
          <a:ln w="9525">
            <a:noFill/>
            <a:miter lim="800000"/>
            <a:headEnd/>
            <a:tailEnd/>
          </a:ln>
        </p:spPr>
        <p:txBody>
          <a:bodyPr>
            <a:spAutoFit/>
          </a:bodyPr>
          <a:lstStyle/>
          <a:p>
            <a:r>
              <a:rPr lang="en-US" altLang="de-DE" sz="1100" dirty="0" err="1">
                <a:solidFill>
                  <a:srgbClr val="000000"/>
                </a:solidFill>
                <a:ea typeface="Verdana" panose="020B0604030504040204" pitchFamily="34" charset="0"/>
                <a:cs typeface="Verdana" panose="020B0604030504040204" pitchFamily="34" charset="0"/>
              </a:rPr>
              <a:t>abgeschaltet</a:t>
            </a:r>
            <a:endParaRPr lang="en-US" altLang="de-DE" sz="1100" dirty="0">
              <a:solidFill>
                <a:srgbClr val="000000"/>
              </a:solidFill>
              <a:ea typeface="Verdana" panose="020B0604030504040204" pitchFamily="34" charset="0"/>
              <a:cs typeface="Verdana" panose="020B0604030504040204" pitchFamily="34" charset="0"/>
            </a:endParaRPr>
          </a:p>
        </p:txBody>
      </p:sp>
      <p:sp>
        <p:nvSpPr>
          <p:cNvPr id="265" name="Text Box 153"/>
          <p:cNvSpPr txBox="1">
            <a:spLocks noChangeArrowheads="1"/>
          </p:cNvSpPr>
          <p:nvPr/>
        </p:nvSpPr>
        <p:spPr bwMode="auto">
          <a:xfrm>
            <a:off x="705254" y="5733874"/>
            <a:ext cx="2045976" cy="261610"/>
          </a:xfrm>
          <a:prstGeom prst="rect">
            <a:avLst/>
          </a:prstGeom>
          <a:noFill/>
          <a:ln w="9525">
            <a:noFill/>
            <a:miter lim="800000"/>
            <a:headEnd/>
            <a:tailEnd/>
          </a:ln>
        </p:spPr>
        <p:txBody>
          <a:bodyPr wrap="square">
            <a:spAutoFit/>
          </a:bodyPr>
          <a:lstStyle/>
          <a:p>
            <a:r>
              <a:rPr lang="en-US" altLang="de-DE" sz="1100" dirty="0" err="1">
                <a:solidFill>
                  <a:srgbClr val="000000"/>
                </a:solidFill>
                <a:ea typeface="Verdana" panose="020B0604030504040204" pitchFamily="34" charset="0"/>
                <a:cs typeface="Verdana" panose="020B0604030504040204" pitchFamily="34" charset="0"/>
              </a:rPr>
              <a:t>geplante</a:t>
            </a:r>
            <a:r>
              <a:rPr lang="en-US" altLang="de-DE" sz="1100" dirty="0">
                <a:solidFill>
                  <a:srgbClr val="000000"/>
                </a:solidFill>
                <a:ea typeface="Verdana" panose="020B0604030504040204" pitchFamily="34" charset="0"/>
                <a:cs typeface="Verdana" panose="020B0604030504040204" pitchFamily="34" charset="0"/>
              </a:rPr>
              <a:t> </a:t>
            </a:r>
            <a:r>
              <a:rPr lang="en-US" altLang="de-DE" sz="1100" dirty="0" err="1">
                <a:solidFill>
                  <a:srgbClr val="000000"/>
                </a:solidFill>
                <a:ea typeface="Verdana" panose="020B0604030504040204" pitchFamily="34" charset="0"/>
                <a:cs typeface="Verdana" panose="020B0604030504040204" pitchFamily="34" charset="0"/>
              </a:rPr>
              <a:t>Abschaltung</a:t>
            </a:r>
            <a:endParaRPr lang="en-US" altLang="de-DE" sz="1100" dirty="0">
              <a:solidFill>
                <a:srgbClr val="000000"/>
              </a:solidFill>
              <a:ea typeface="Verdana" panose="020B0604030504040204" pitchFamily="34" charset="0"/>
              <a:cs typeface="Verdana" panose="020B0604030504040204" pitchFamily="34" charset="0"/>
            </a:endParaRPr>
          </a:p>
        </p:txBody>
      </p:sp>
      <p:sp>
        <p:nvSpPr>
          <p:cNvPr id="266" name="Text Box 154"/>
          <p:cNvSpPr txBox="1">
            <a:spLocks noChangeArrowheads="1"/>
          </p:cNvSpPr>
          <p:nvPr/>
        </p:nvSpPr>
        <p:spPr bwMode="auto">
          <a:xfrm>
            <a:off x="219419" y="5275971"/>
            <a:ext cx="1841545" cy="261610"/>
          </a:xfrm>
          <a:prstGeom prst="rect">
            <a:avLst/>
          </a:prstGeom>
          <a:noFill/>
          <a:ln w="9525">
            <a:noFill/>
            <a:miter lim="800000"/>
            <a:headEnd/>
            <a:tailEnd/>
          </a:ln>
        </p:spPr>
        <p:txBody>
          <a:bodyPr>
            <a:spAutoFit/>
          </a:bodyPr>
          <a:lstStyle/>
          <a:p>
            <a:r>
              <a:rPr lang="en-US" altLang="de-DE" sz="1100" b="1" dirty="0" err="1">
                <a:solidFill>
                  <a:srgbClr val="000000"/>
                </a:solidFill>
                <a:ea typeface="Verdana" panose="020B0604030504040204" pitchFamily="34" charset="0"/>
                <a:cs typeface="Verdana" panose="020B0604030504040204" pitchFamily="34" charset="0"/>
              </a:rPr>
              <a:t>Kernkraftwerke</a:t>
            </a:r>
            <a:endParaRPr lang="en-US" altLang="de-DE" sz="1100" b="1" dirty="0">
              <a:solidFill>
                <a:srgbClr val="000000"/>
              </a:solidFill>
              <a:ea typeface="Verdana" panose="020B0604030504040204" pitchFamily="34" charset="0"/>
              <a:cs typeface="Verdana" panose="020B0604030504040204" pitchFamily="34" charset="0"/>
            </a:endParaRPr>
          </a:p>
        </p:txBody>
      </p:sp>
      <p:cxnSp>
        <p:nvCxnSpPr>
          <p:cNvPr id="7" name="Gerade Verbindung mit Pfeil 6"/>
          <p:cNvCxnSpPr/>
          <p:nvPr/>
        </p:nvCxnSpPr>
        <p:spPr bwMode="auto">
          <a:xfrm flipV="1">
            <a:off x="4537855" y="1023848"/>
            <a:ext cx="1" cy="315713"/>
          </a:xfrm>
          <a:prstGeom prst="straightConnector1">
            <a:avLst/>
          </a:prstGeom>
          <a:noFill/>
          <a:ln w="57150" cap="flat" cmpd="sng" algn="ctr">
            <a:solidFill>
              <a:schemeClr val="accent4"/>
            </a:solidFill>
            <a:prstDash val="solid"/>
            <a:round/>
            <a:headEnd type="none" w="med" len="med"/>
            <a:tailEnd type="triangle"/>
          </a:ln>
          <a:effectLst/>
        </p:spPr>
      </p:cxnSp>
      <p:cxnSp>
        <p:nvCxnSpPr>
          <p:cNvPr id="268" name="Gerade Verbindung mit Pfeil 267"/>
          <p:cNvCxnSpPr/>
          <p:nvPr/>
        </p:nvCxnSpPr>
        <p:spPr bwMode="auto">
          <a:xfrm>
            <a:off x="4769330" y="1023848"/>
            <a:ext cx="1" cy="315713"/>
          </a:xfrm>
          <a:prstGeom prst="straightConnector1">
            <a:avLst/>
          </a:prstGeom>
          <a:noFill/>
          <a:ln w="57150" cap="flat" cmpd="sng" algn="ctr">
            <a:solidFill>
              <a:schemeClr val="accent4"/>
            </a:solidFill>
            <a:prstDash val="solid"/>
            <a:round/>
            <a:headEnd type="none" w="med" len="med"/>
            <a:tailEnd type="triangle"/>
          </a:ln>
          <a:effectLst/>
        </p:spPr>
      </p:cxnSp>
      <p:sp>
        <p:nvSpPr>
          <p:cNvPr id="9" name="Textfeld 8"/>
          <p:cNvSpPr txBox="1"/>
          <p:nvPr/>
        </p:nvSpPr>
        <p:spPr>
          <a:xfrm>
            <a:off x="4947320" y="1043027"/>
            <a:ext cx="792205" cy="276999"/>
          </a:xfrm>
          <a:prstGeom prst="rect">
            <a:avLst/>
          </a:prstGeom>
          <a:noFill/>
        </p:spPr>
        <p:txBody>
          <a:bodyPr wrap="none" rtlCol="0">
            <a:spAutoFit/>
          </a:bodyPr>
          <a:lstStyle/>
          <a:p>
            <a:r>
              <a:rPr lang="de-DE" sz="1200" b="1" dirty="0" smtClean="0">
                <a:solidFill>
                  <a:schemeClr val="accent4"/>
                </a:solidFill>
              </a:rPr>
              <a:t>Import</a:t>
            </a:r>
            <a:endParaRPr lang="de-DE" b="1" dirty="0">
              <a:solidFill>
                <a:schemeClr val="accent4"/>
              </a:solidFill>
            </a:endParaRPr>
          </a:p>
        </p:txBody>
      </p:sp>
      <p:sp>
        <p:nvSpPr>
          <p:cNvPr id="269" name="Textfeld 268"/>
          <p:cNvSpPr txBox="1"/>
          <p:nvPr/>
        </p:nvSpPr>
        <p:spPr>
          <a:xfrm>
            <a:off x="3662832" y="1043204"/>
            <a:ext cx="753732" cy="276999"/>
          </a:xfrm>
          <a:prstGeom prst="rect">
            <a:avLst/>
          </a:prstGeom>
          <a:noFill/>
        </p:spPr>
        <p:txBody>
          <a:bodyPr wrap="none" rtlCol="0">
            <a:spAutoFit/>
          </a:bodyPr>
          <a:lstStyle/>
          <a:p>
            <a:r>
              <a:rPr lang="de-DE" sz="1200" b="1" dirty="0" smtClean="0">
                <a:solidFill>
                  <a:schemeClr val="accent4"/>
                </a:solidFill>
              </a:rPr>
              <a:t>Export</a:t>
            </a:r>
            <a:endParaRPr lang="de-DE" b="1" dirty="0">
              <a:solidFill>
                <a:schemeClr val="accent4"/>
              </a:solidFill>
            </a:endParaRPr>
          </a:p>
        </p:txBody>
      </p:sp>
      <p:sp>
        <p:nvSpPr>
          <p:cNvPr id="10" name="Rechteck 9"/>
          <p:cNvSpPr/>
          <p:nvPr/>
        </p:nvSpPr>
        <p:spPr bwMode="auto">
          <a:xfrm>
            <a:off x="219419" y="5259567"/>
            <a:ext cx="2264349" cy="1265777"/>
          </a:xfrm>
          <a:prstGeom prst="rect">
            <a:avLst/>
          </a:prstGeom>
          <a:no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solidFill>
                <a:schemeClr val="tx1"/>
              </a:solidFill>
              <a:effectLst/>
            </a:endParaRPr>
          </a:p>
        </p:txBody>
      </p:sp>
      <p:grpSp>
        <p:nvGrpSpPr>
          <p:cNvPr id="270" name="Group 146"/>
          <p:cNvGrpSpPr>
            <a:grpSpLocks/>
          </p:cNvGrpSpPr>
          <p:nvPr/>
        </p:nvGrpSpPr>
        <p:grpSpPr bwMode="auto">
          <a:xfrm>
            <a:off x="4609284" y="5537581"/>
            <a:ext cx="304154" cy="546507"/>
            <a:chOff x="612" y="3179"/>
            <a:chExt cx="215" cy="360"/>
          </a:xfrm>
        </p:grpSpPr>
        <p:grpSp>
          <p:nvGrpSpPr>
            <p:cNvPr id="271" name="Group 147"/>
            <p:cNvGrpSpPr>
              <a:grpSpLocks/>
            </p:cNvGrpSpPr>
            <p:nvPr/>
          </p:nvGrpSpPr>
          <p:grpSpPr bwMode="auto">
            <a:xfrm>
              <a:off x="617" y="3307"/>
              <a:ext cx="210" cy="232"/>
              <a:chOff x="618" y="3305"/>
              <a:chExt cx="583" cy="576"/>
            </a:xfrm>
          </p:grpSpPr>
          <p:sp>
            <p:nvSpPr>
              <p:cNvPr id="273" name="AutoShape 148"/>
              <p:cNvSpPr>
                <a:spLocks noChangeArrowheads="1"/>
              </p:cNvSpPr>
              <p:nvPr/>
            </p:nvSpPr>
            <p:spPr bwMode="auto">
              <a:xfrm>
                <a:off x="623" y="3305"/>
                <a:ext cx="578"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96969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274" name="Rectangle 149"/>
              <p:cNvSpPr>
                <a:spLocks noChangeArrowheads="1"/>
              </p:cNvSpPr>
              <p:nvPr/>
            </p:nvSpPr>
            <p:spPr bwMode="auto">
              <a:xfrm>
                <a:off x="747" y="3406"/>
                <a:ext cx="346" cy="183"/>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275" name="Rectangle 150"/>
              <p:cNvSpPr>
                <a:spLocks noChangeArrowheads="1"/>
              </p:cNvSpPr>
              <p:nvPr/>
            </p:nvSpPr>
            <p:spPr bwMode="auto">
              <a:xfrm>
                <a:off x="618" y="3579"/>
                <a:ext cx="576" cy="56"/>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72" name="Rectangle 151"/>
            <p:cNvSpPr>
              <a:spLocks noChangeArrowheads="1"/>
            </p:cNvSpPr>
            <p:nvPr/>
          </p:nvSpPr>
          <p:spPr bwMode="auto">
            <a:xfrm>
              <a:off x="612" y="3179"/>
              <a:ext cx="34" cy="262"/>
            </a:xfrm>
            <a:prstGeom prst="rect">
              <a:avLst/>
            </a:prstGeom>
            <a:solidFill>
              <a:srgbClr val="96969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grpSp>
        <p:nvGrpSpPr>
          <p:cNvPr id="163" name="Group 77"/>
          <p:cNvGrpSpPr>
            <a:grpSpLocks/>
          </p:cNvGrpSpPr>
          <p:nvPr/>
        </p:nvGrpSpPr>
        <p:grpSpPr bwMode="auto">
          <a:xfrm>
            <a:off x="4581015" y="5624998"/>
            <a:ext cx="302492" cy="540678"/>
            <a:chOff x="612" y="3184"/>
            <a:chExt cx="214" cy="357"/>
          </a:xfrm>
        </p:grpSpPr>
        <p:grpSp>
          <p:nvGrpSpPr>
            <p:cNvPr id="164" name="Group 78"/>
            <p:cNvGrpSpPr>
              <a:grpSpLocks/>
            </p:cNvGrpSpPr>
            <p:nvPr/>
          </p:nvGrpSpPr>
          <p:grpSpPr bwMode="auto">
            <a:xfrm>
              <a:off x="618" y="3309"/>
              <a:ext cx="208" cy="232"/>
              <a:chOff x="618" y="3309"/>
              <a:chExt cx="576" cy="576"/>
            </a:xfrm>
          </p:grpSpPr>
          <p:sp>
            <p:nvSpPr>
              <p:cNvPr id="166"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67"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68"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65"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05" name="Rectangle 131"/>
          <p:cNvSpPr>
            <a:spLocks noChangeArrowheads="1"/>
          </p:cNvSpPr>
          <p:nvPr/>
        </p:nvSpPr>
        <p:spPr bwMode="auto">
          <a:xfrm>
            <a:off x="4781474" y="5630654"/>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a:ln>
                  <a:solidFill>
                    <a:schemeClr val="tx1"/>
                  </a:solidFill>
                </a:ln>
                <a:solidFill>
                  <a:srgbClr val="F39A16"/>
                </a:solidFill>
                <a:latin typeface="Arial Narrow" pitchFamily="34" charset="0"/>
                <a:ea typeface="ＭＳ Ｐゴシック"/>
                <a:cs typeface="ＭＳ Ｐゴシック"/>
              </a:rPr>
              <a:t>2021 </a:t>
            </a:r>
          </a:p>
        </p:txBody>
      </p:sp>
      <p:grpSp>
        <p:nvGrpSpPr>
          <p:cNvPr id="181" name="Group 77"/>
          <p:cNvGrpSpPr>
            <a:grpSpLocks/>
          </p:cNvGrpSpPr>
          <p:nvPr/>
        </p:nvGrpSpPr>
        <p:grpSpPr bwMode="auto">
          <a:xfrm>
            <a:off x="3423349" y="2821851"/>
            <a:ext cx="302492" cy="540678"/>
            <a:chOff x="612" y="3184"/>
            <a:chExt cx="214" cy="357"/>
          </a:xfrm>
        </p:grpSpPr>
        <p:grpSp>
          <p:nvGrpSpPr>
            <p:cNvPr id="182" name="Group 78"/>
            <p:cNvGrpSpPr>
              <a:grpSpLocks/>
            </p:cNvGrpSpPr>
            <p:nvPr/>
          </p:nvGrpSpPr>
          <p:grpSpPr bwMode="auto">
            <a:xfrm>
              <a:off x="618" y="3309"/>
              <a:ext cx="208" cy="232"/>
              <a:chOff x="618" y="3309"/>
              <a:chExt cx="576" cy="576"/>
            </a:xfrm>
          </p:grpSpPr>
          <p:sp>
            <p:nvSpPr>
              <p:cNvPr id="184" name="AutoShape 79"/>
              <p:cNvSpPr>
                <a:spLocks noChangeArrowheads="1"/>
              </p:cNvSpPr>
              <p:nvPr/>
            </p:nvSpPr>
            <p:spPr bwMode="auto">
              <a:xfrm>
                <a:off x="618" y="3309"/>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39A16"/>
              </a:solidFill>
              <a:ln w="9525">
                <a:noFill/>
                <a:round/>
                <a:headEnd/>
                <a:tailEnd/>
              </a:ln>
            </p:spPr>
            <p:txBody>
              <a:bodyPr wrap="none" anchor="ctr"/>
              <a:lstStyle/>
              <a:p>
                <a:pPr eaLnBrk="1" hangingPunct="1">
                  <a:spcBef>
                    <a:spcPct val="0"/>
                  </a:spcBef>
                </a:pPr>
                <a:endParaRPr lang="de-DE" sz="1800">
                  <a:solidFill>
                    <a:srgbClr val="000000"/>
                  </a:solidFill>
                  <a:latin typeface="Arial" charset="0"/>
                  <a:cs typeface="Arial" charset="0"/>
                </a:endParaRPr>
              </a:p>
            </p:txBody>
          </p:sp>
          <p:sp>
            <p:nvSpPr>
              <p:cNvPr id="185" name="Rectangle 80"/>
              <p:cNvSpPr>
                <a:spLocks noChangeArrowheads="1"/>
              </p:cNvSpPr>
              <p:nvPr/>
            </p:nvSpPr>
            <p:spPr bwMode="auto">
              <a:xfrm>
                <a:off x="744" y="3413"/>
                <a:ext cx="345" cy="183"/>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sp>
            <p:nvSpPr>
              <p:cNvPr id="186" name="Rectangle 81"/>
              <p:cNvSpPr>
                <a:spLocks noChangeArrowheads="1"/>
              </p:cNvSpPr>
              <p:nvPr/>
            </p:nvSpPr>
            <p:spPr bwMode="auto">
              <a:xfrm>
                <a:off x="618" y="3592"/>
                <a:ext cx="576" cy="56"/>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183" name="Rectangle 82"/>
            <p:cNvSpPr>
              <a:spLocks noChangeArrowheads="1"/>
            </p:cNvSpPr>
            <p:nvPr/>
          </p:nvSpPr>
          <p:spPr bwMode="auto">
            <a:xfrm>
              <a:off x="612" y="3184"/>
              <a:ext cx="34" cy="262"/>
            </a:xfrm>
            <a:prstGeom prst="rect">
              <a:avLst/>
            </a:prstGeom>
            <a:solidFill>
              <a:srgbClr val="F39A16"/>
            </a:solidFill>
            <a:ln w="9525">
              <a:noFill/>
              <a:miter lim="800000"/>
              <a:headEnd/>
              <a:tailEnd/>
            </a:ln>
          </p:spPr>
          <p:txBody>
            <a:bodyPr wrap="none" anchor="ctr"/>
            <a:lstStyle/>
            <a:p>
              <a:pPr eaLnBrk="1" hangingPunct="1">
                <a:spcBef>
                  <a:spcPct val="0"/>
                </a:spcBef>
              </a:pPr>
              <a:endParaRPr lang="de-DE" altLang="de-DE">
                <a:solidFill>
                  <a:srgbClr val="000000"/>
                </a:solidFill>
                <a:cs typeface="Arial" charset="0"/>
              </a:endParaRPr>
            </a:p>
          </p:txBody>
        </p:sp>
      </p:grpSp>
      <p:sp>
        <p:nvSpPr>
          <p:cNvPr id="201" name="Rectangle 131"/>
          <p:cNvSpPr>
            <a:spLocks noChangeArrowheads="1"/>
          </p:cNvSpPr>
          <p:nvPr/>
        </p:nvSpPr>
        <p:spPr bwMode="auto">
          <a:xfrm>
            <a:off x="3403986" y="2705273"/>
            <a:ext cx="660758" cy="369332"/>
          </a:xfrm>
          <a:prstGeom prst="rect">
            <a:avLst/>
          </a:prstGeom>
          <a:noFill/>
          <a:ln w="9525">
            <a:noFill/>
            <a:miter lim="800000"/>
            <a:headEnd/>
            <a:tailEnd/>
          </a:ln>
        </p:spPr>
        <p:txBody>
          <a:bodyPr wrap="none" anchor="ctr">
            <a:spAutoFit/>
          </a:bodyPr>
          <a:lstStyle/>
          <a:p>
            <a:pPr>
              <a:spcBef>
                <a:spcPct val="20000"/>
              </a:spcBef>
              <a:buClr>
                <a:srgbClr val="BBC6D6"/>
              </a:buClr>
              <a:buSzPct val="80000"/>
              <a:buFont typeface="Wingdings" pitchFamily="2" charset="2"/>
              <a:buNone/>
            </a:pPr>
            <a:r>
              <a:rPr lang="de-DE" altLang="de-DE" sz="1800" b="1" dirty="0" smtClean="0">
                <a:ln>
                  <a:solidFill>
                    <a:schemeClr val="tx1"/>
                  </a:solidFill>
                </a:ln>
                <a:solidFill>
                  <a:srgbClr val="F39A16"/>
                </a:solidFill>
                <a:latin typeface="Arial Narrow" pitchFamily="34" charset="0"/>
                <a:ea typeface="ＭＳ Ｐゴシック"/>
                <a:cs typeface="ＭＳ Ｐゴシック"/>
              </a:rPr>
              <a:t>2022 </a:t>
            </a:r>
            <a:endParaRPr lang="de-DE" altLang="de-DE" sz="1800" b="1" dirty="0">
              <a:ln>
                <a:solidFill>
                  <a:schemeClr val="tx1"/>
                </a:solidFill>
              </a:ln>
              <a:solidFill>
                <a:srgbClr val="F39A16"/>
              </a:solidFill>
              <a:latin typeface="Arial Narrow" pitchFamily="34" charset="0"/>
              <a:ea typeface="ＭＳ Ｐゴシック"/>
              <a:cs typeface="ＭＳ Ｐゴシック"/>
            </a:endParaRPr>
          </a:p>
        </p:txBody>
      </p:sp>
      <p:grpSp>
        <p:nvGrpSpPr>
          <p:cNvPr id="267" name="Telekommunikation-hell"/>
          <p:cNvGrpSpPr>
            <a:grpSpLocks/>
          </p:cNvGrpSpPr>
          <p:nvPr/>
        </p:nvGrpSpPr>
        <p:grpSpPr bwMode="auto">
          <a:xfrm>
            <a:off x="7426325" y="103188"/>
            <a:ext cx="409575" cy="403225"/>
            <a:chOff x="5919" y="418"/>
            <a:chExt cx="258" cy="254"/>
          </a:xfrm>
        </p:grpSpPr>
        <p:sp>
          <p:nvSpPr>
            <p:cNvPr id="27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77" name="Picture 127" descr="Telekommunikation-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8" name="Post-hell"/>
          <p:cNvGrpSpPr>
            <a:grpSpLocks/>
          </p:cNvGrpSpPr>
          <p:nvPr/>
        </p:nvGrpSpPr>
        <p:grpSpPr bwMode="auto">
          <a:xfrm>
            <a:off x="7904163" y="103188"/>
            <a:ext cx="406400" cy="403225"/>
            <a:chOff x="5919" y="708"/>
            <a:chExt cx="256" cy="254"/>
          </a:xfrm>
        </p:grpSpPr>
        <p:sp>
          <p:nvSpPr>
            <p:cNvPr id="279"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80" name="Picture 126" descr="Post-bla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1" name="Eisenbahn-hell"/>
          <p:cNvGrpSpPr>
            <a:grpSpLocks/>
          </p:cNvGrpSpPr>
          <p:nvPr/>
        </p:nvGrpSpPr>
        <p:grpSpPr bwMode="auto">
          <a:xfrm>
            <a:off x="8389938" y="103188"/>
            <a:ext cx="406400" cy="403225"/>
            <a:chOff x="5919" y="1000"/>
            <a:chExt cx="256" cy="254"/>
          </a:xfrm>
        </p:grpSpPr>
        <p:sp>
          <p:nvSpPr>
            <p:cNvPr id="282"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83" name="Picture 121" descr="Eisenbahn-bla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liennummernplatzhalter 1"/>
          <p:cNvSpPr>
            <a:spLocks noGrp="1"/>
          </p:cNvSpPr>
          <p:nvPr>
            <p:ph type="sldNum" sz="quarter" idx="12"/>
          </p:nvPr>
        </p:nvSpPr>
        <p:spPr/>
        <p:txBody>
          <a:bodyPr/>
          <a:lstStyle/>
          <a:p>
            <a:fld id="{EBE79D06-2EFB-4368-A1EC-A33DC576D9BA}" type="slidenum">
              <a:rPr lang="de-DE" smtClean="0"/>
              <a:t>11</a:t>
            </a:fld>
            <a:endParaRPr lang="de-DE"/>
          </a:p>
        </p:txBody>
      </p:sp>
      <p:sp>
        <p:nvSpPr>
          <p:cNvPr id="8" name="Fußzeilenplatzhalter 7"/>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147523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0136" name="Gerade Verbindung 4"/>
          <p:cNvCxnSpPr>
            <a:cxnSpLocks noChangeShapeType="1"/>
          </p:cNvCxnSpPr>
          <p:nvPr/>
        </p:nvCxnSpPr>
        <p:spPr bwMode="auto">
          <a:xfrm>
            <a:off x="8583614" y="3602038"/>
            <a:ext cx="914400" cy="914400"/>
          </a:xfrm>
          <a:prstGeom prst="line">
            <a:avLst/>
          </a:prstGeom>
          <a:noFill/>
          <a:ln w="9525" algn="ctr">
            <a:noFill/>
            <a:round/>
            <a:headEnd/>
            <a:tailEnd/>
          </a:ln>
        </p:spPr>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88003"/>
            <a:ext cx="2707428" cy="382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82" y="1196752"/>
            <a:ext cx="2707426" cy="382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79512" y="832320"/>
            <a:ext cx="3114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eaLnBrk="0" hangingPunct="0">
              <a:spcBef>
                <a:spcPct val="50000"/>
              </a:spcBef>
              <a:defRPr sz="1400" b="1">
                <a:solidFill>
                  <a:srgbClr val="000000"/>
                </a:solidFill>
                <a:latin typeface="Verdana" pitchFamily="34" charset="0"/>
              </a:defRPr>
            </a:lvl1pPr>
            <a:lvl2pPr marL="742950" indent="-285750">
              <a:defRPr sz="2000">
                <a:latin typeface="Verdana" pitchFamily="34" charset="0"/>
              </a:defRPr>
            </a:lvl2pPr>
            <a:lvl3pPr marL="1143000" indent="-228600">
              <a:defRPr sz="2000">
                <a:latin typeface="Verdana" pitchFamily="34" charset="0"/>
              </a:defRPr>
            </a:lvl3pPr>
            <a:lvl4pPr marL="1600200" indent="-228600">
              <a:defRPr sz="2000">
                <a:latin typeface="Verdana" pitchFamily="34" charset="0"/>
              </a:defRPr>
            </a:lvl4pPr>
            <a:lvl5pPr marL="2057400" indent="-228600">
              <a:defRPr sz="2000">
                <a:latin typeface="Verdana" pitchFamily="34" charset="0"/>
              </a:defRPr>
            </a:lvl5pPr>
            <a:lvl6pPr marL="2514600" indent="-228600" eaLnBrk="0" fontAlgn="base" hangingPunct="0">
              <a:spcBef>
                <a:spcPct val="50000"/>
              </a:spcBef>
              <a:spcAft>
                <a:spcPct val="0"/>
              </a:spcAft>
              <a:defRPr sz="2000">
                <a:latin typeface="Verdana" pitchFamily="34" charset="0"/>
              </a:defRPr>
            </a:lvl6pPr>
            <a:lvl7pPr marL="2971800" indent="-228600" eaLnBrk="0" fontAlgn="base" hangingPunct="0">
              <a:spcBef>
                <a:spcPct val="50000"/>
              </a:spcBef>
              <a:spcAft>
                <a:spcPct val="0"/>
              </a:spcAft>
              <a:defRPr sz="2000">
                <a:latin typeface="Verdana" pitchFamily="34" charset="0"/>
              </a:defRPr>
            </a:lvl7pPr>
            <a:lvl8pPr marL="3429000" indent="-228600" eaLnBrk="0" fontAlgn="base" hangingPunct="0">
              <a:spcBef>
                <a:spcPct val="50000"/>
              </a:spcBef>
              <a:spcAft>
                <a:spcPct val="0"/>
              </a:spcAft>
              <a:defRPr sz="2000">
                <a:latin typeface="Verdana" pitchFamily="34" charset="0"/>
              </a:defRPr>
            </a:lvl8pPr>
            <a:lvl9pPr marL="3886200" indent="-228600" eaLnBrk="0" fontAlgn="base" hangingPunct="0">
              <a:spcBef>
                <a:spcPct val="50000"/>
              </a:spcBef>
              <a:spcAft>
                <a:spcPct val="0"/>
              </a:spcAft>
              <a:defRPr sz="2000">
                <a:latin typeface="Verdana" pitchFamily="34" charset="0"/>
              </a:defRPr>
            </a:lvl9pPr>
          </a:lstStyle>
          <a:p>
            <a:r>
              <a:rPr lang="de-DE" dirty="0">
                <a:cs typeface="Arial" charset="0"/>
              </a:rPr>
              <a:t>„Ist“ 2015</a:t>
            </a:r>
          </a:p>
        </p:txBody>
      </p:sp>
      <p:sp>
        <p:nvSpPr>
          <p:cNvPr id="166" name="Textfeld 165"/>
          <p:cNvSpPr txBox="1"/>
          <p:nvPr/>
        </p:nvSpPr>
        <p:spPr>
          <a:xfrm>
            <a:off x="6209853" y="816967"/>
            <a:ext cx="2394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eaLnBrk="0" hangingPunct="0">
              <a:spcBef>
                <a:spcPct val="50000"/>
              </a:spcBef>
              <a:defRPr sz="1400" b="1">
                <a:solidFill>
                  <a:srgbClr val="000000"/>
                </a:solidFill>
                <a:latin typeface="Verdana" pitchFamily="34" charset="0"/>
              </a:defRPr>
            </a:lvl1pPr>
            <a:lvl2pPr marL="742950" indent="-285750">
              <a:defRPr sz="2000">
                <a:latin typeface="Verdana" pitchFamily="34" charset="0"/>
              </a:defRPr>
            </a:lvl2pPr>
            <a:lvl3pPr marL="1143000" indent="-228600">
              <a:defRPr sz="2000">
                <a:latin typeface="Verdana" pitchFamily="34" charset="0"/>
              </a:defRPr>
            </a:lvl3pPr>
            <a:lvl4pPr marL="1600200" indent="-228600">
              <a:defRPr sz="2000">
                <a:latin typeface="Verdana" pitchFamily="34" charset="0"/>
              </a:defRPr>
            </a:lvl4pPr>
            <a:lvl5pPr marL="2057400" indent="-228600">
              <a:defRPr sz="2000">
                <a:latin typeface="Verdana" pitchFamily="34" charset="0"/>
              </a:defRPr>
            </a:lvl5pPr>
            <a:lvl6pPr marL="2514600" indent="-228600" eaLnBrk="0" fontAlgn="base" hangingPunct="0">
              <a:spcBef>
                <a:spcPct val="50000"/>
              </a:spcBef>
              <a:spcAft>
                <a:spcPct val="0"/>
              </a:spcAft>
              <a:defRPr sz="2000">
                <a:latin typeface="Verdana" pitchFamily="34" charset="0"/>
              </a:defRPr>
            </a:lvl6pPr>
            <a:lvl7pPr marL="2971800" indent="-228600" eaLnBrk="0" fontAlgn="base" hangingPunct="0">
              <a:spcBef>
                <a:spcPct val="50000"/>
              </a:spcBef>
              <a:spcAft>
                <a:spcPct val="0"/>
              </a:spcAft>
              <a:defRPr sz="2000">
                <a:latin typeface="Verdana" pitchFamily="34" charset="0"/>
              </a:defRPr>
            </a:lvl7pPr>
            <a:lvl8pPr marL="3429000" indent="-228600" eaLnBrk="0" fontAlgn="base" hangingPunct="0">
              <a:spcBef>
                <a:spcPct val="50000"/>
              </a:spcBef>
              <a:spcAft>
                <a:spcPct val="0"/>
              </a:spcAft>
              <a:defRPr sz="2000">
                <a:latin typeface="Verdana" pitchFamily="34" charset="0"/>
              </a:defRPr>
            </a:lvl8pPr>
            <a:lvl9pPr marL="3886200" indent="-228600" eaLnBrk="0" fontAlgn="base" hangingPunct="0">
              <a:spcBef>
                <a:spcPct val="50000"/>
              </a:spcBef>
              <a:spcAft>
                <a:spcPct val="0"/>
              </a:spcAft>
              <a:defRPr sz="2000">
                <a:latin typeface="Verdana" pitchFamily="34" charset="0"/>
              </a:defRPr>
            </a:lvl9pPr>
          </a:lstStyle>
          <a:p>
            <a:r>
              <a:rPr lang="de-DE" dirty="0" smtClean="0">
                <a:cs typeface="Arial" charset="0"/>
              </a:rPr>
              <a:t>Szenario 2035</a:t>
            </a:r>
            <a:endParaRPr lang="de-DE" dirty="0">
              <a:cs typeface="Arial" charset="0"/>
            </a:endParaRPr>
          </a:p>
        </p:txBody>
      </p:sp>
      <p:sp>
        <p:nvSpPr>
          <p:cNvPr id="3" name="Textfeld 2"/>
          <p:cNvSpPr txBox="1"/>
          <p:nvPr/>
        </p:nvSpPr>
        <p:spPr>
          <a:xfrm>
            <a:off x="150918" y="6165304"/>
            <a:ext cx="6390807" cy="338554"/>
          </a:xfrm>
          <a:prstGeom prst="rect">
            <a:avLst/>
          </a:prstGeom>
          <a:noFill/>
        </p:spPr>
        <p:txBody>
          <a:bodyPr wrap="square" rtlCol="0">
            <a:spAutoFit/>
          </a:bodyPr>
          <a:lstStyle/>
          <a:p>
            <a:pPr eaLnBrk="1" hangingPunct="1">
              <a:spcBef>
                <a:spcPct val="0"/>
              </a:spcBef>
            </a:pPr>
            <a:r>
              <a:rPr lang="de-DE" sz="800" dirty="0" smtClean="0">
                <a:solidFill>
                  <a:srgbClr val="000000"/>
                </a:solidFill>
                <a:ea typeface="Verdana" panose="020B0604030504040204" pitchFamily="34" charset="0"/>
                <a:cs typeface="Verdana" panose="020B0604030504040204" pitchFamily="34" charset="0"/>
              </a:rPr>
              <a:t>Quellen: Übertragungsnetzbetreiber, Bundesnetzagentur</a:t>
            </a:r>
          </a:p>
          <a:p>
            <a:pPr eaLnBrk="1" hangingPunct="1">
              <a:spcBef>
                <a:spcPct val="0"/>
              </a:spcBef>
            </a:pPr>
            <a:r>
              <a:rPr lang="de-DE" sz="800" dirty="0" smtClean="0">
                <a:solidFill>
                  <a:srgbClr val="000000"/>
                </a:solidFill>
                <a:ea typeface="Verdana" panose="020B0604030504040204" pitchFamily="34" charset="0"/>
                <a:cs typeface="Verdana" panose="020B0604030504040204" pitchFamily="34" charset="0"/>
              </a:rPr>
              <a:t>Daten und Prognose basieren auf aktuellem Szenariorahmen und folgen aus EEG 2017</a:t>
            </a:r>
            <a:endParaRPr lang="de-DE" sz="800" dirty="0">
              <a:solidFill>
                <a:srgbClr val="000000"/>
              </a:solidFill>
              <a:ea typeface="Verdana" panose="020B0604030504040204" pitchFamily="34" charset="0"/>
              <a:cs typeface="Verdana" panose="020B0604030504040204" pitchFamily="34" charset="0"/>
            </a:endParaRPr>
          </a:p>
        </p:txBody>
      </p:sp>
      <p:sp>
        <p:nvSpPr>
          <p:cNvPr id="42" name="Rectangle 6"/>
          <p:cNvSpPr>
            <a:spLocks noChangeArrowheads="1"/>
          </p:cNvSpPr>
          <p:nvPr/>
        </p:nvSpPr>
        <p:spPr bwMode="auto">
          <a:xfrm>
            <a:off x="149723" y="5157192"/>
            <a:ext cx="828092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40000">
            <a:spAutoFit/>
          </a:bodyPr>
          <a:lstStyle/>
          <a:p>
            <a:pPr marL="342900" indent="-342900">
              <a:spcBef>
                <a:spcPts val="600"/>
              </a:spcBef>
              <a:spcAft>
                <a:spcPts val="600"/>
              </a:spcAft>
              <a:buClr>
                <a:srgbClr val="417DBE"/>
              </a:buClr>
              <a:buSzPct val="120000"/>
              <a:buFont typeface="Wingdings" panose="05000000000000000000" pitchFamily="2" charset="2"/>
              <a:buChar char="§"/>
              <a:tabLst>
                <a:tab pos="266700" algn="l"/>
              </a:tabLst>
              <a:defRPr/>
            </a:pPr>
            <a:r>
              <a:rPr lang="de-DE" sz="1400" dirty="0" smtClean="0">
                <a:solidFill>
                  <a:srgbClr val="000000"/>
                </a:solidFill>
                <a:ea typeface="Verdana" panose="020B0604030504040204" pitchFamily="34" charset="0"/>
                <a:cs typeface="Verdana" panose="020B0604030504040204" pitchFamily="34" charset="0"/>
              </a:rPr>
              <a:t>Der Ausbau der Erneuerbaren und der Atomausstieg führen </a:t>
            </a:r>
            <a:r>
              <a:rPr lang="de-DE" sz="1400" dirty="0">
                <a:solidFill>
                  <a:srgbClr val="000000"/>
                </a:solidFill>
                <a:ea typeface="Verdana" panose="020B0604030504040204" pitchFamily="34" charset="0"/>
                <a:cs typeface="Verdana" panose="020B0604030504040204" pitchFamily="34" charset="0"/>
              </a:rPr>
              <a:t>zu hohem </a:t>
            </a:r>
            <a:r>
              <a:rPr lang="de-DE" sz="1400" dirty="0" smtClean="0">
                <a:solidFill>
                  <a:srgbClr val="000000"/>
                </a:solidFill>
                <a:ea typeface="Verdana" panose="020B0604030504040204" pitchFamily="34" charset="0"/>
                <a:cs typeface="Verdana" panose="020B0604030504040204" pitchFamily="34" charset="0"/>
              </a:rPr>
              <a:t>Übertragungsbedarf vom Norden in den Süden.</a:t>
            </a:r>
          </a:p>
          <a:p>
            <a:pPr marL="342900" indent="-342900">
              <a:spcBef>
                <a:spcPts val="600"/>
              </a:spcBef>
              <a:spcAft>
                <a:spcPts val="600"/>
              </a:spcAft>
              <a:buClr>
                <a:srgbClr val="417DBE"/>
              </a:buClr>
              <a:buSzPct val="120000"/>
              <a:buFont typeface="Wingdings" panose="05000000000000000000" pitchFamily="2" charset="2"/>
              <a:buChar char="§"/>
              <a:tabLst>
                <a:tab pos="266700" algn="l"/>
              </a:tabLst>
              <a:defRPr/>
            </a:pPr>
            <a:r>
              <a:rPr lang="de-DE" sz="1400" dirty="0" smtClean="0">
                <a:solidFill>
                  <a:srgbClr val="000000"/>
                </a:solidFill>
                <a:ea typeface="Verdana" panose="020B0604030504040204" pitchFamily="34" charset="0"/>
                <a:cs typeface="Verdana" panose="020B0604030504040204" pitchFamily="34" charset="0"/>
              </a:rPr>
              <a:t>Das bestehende Übertragungsnetz </a:t>
            </a:r>
            <a:r>
              <a:rPr lang="de-DE" sz="1400" dirty="0">
                <a:solidFill>
                  <a:srgbClr val="000000"/>
                </a:solidFill>
                <a:ea typeface="Verdana" panose="020B0604030504040204" pitchFamily="34" charset="0"/>
                <a:cs typeface="Verdana" panose="020B0604030504040204" pitchFamily="34" charset="0"/>
              </a:rPr>
              <a:t>kann diesen </a:t>
            </a:r>
            <a:r>
              <a:rPr lang="de-DE" sz="1400" dirty="0" smtClean="0">
                <a:solidFill>
                  <a:srgbClr val="000000"/>
                </a:solidFill>
                <a:ea typeface="Verdana" panose="020B0604030504040204" pitchFamily="34" charset="0"/>
                <a:cs typeface="Verdana" panose="020B0604030504040204" pitchFamily="34" charset="0"/>
              </a:rPr>
              <a:t>Bedarf </a:t>
            </a:r>
            <a:r>
              <a:rPr lang="de-DE" sz="1400" dirty="0">
                <a:solidFill>
                  <a:srgbClr val="000000"/>
                </a:solidFill>
                <a:ea typeface="Verdana" panose="020B0604030504040204" pitchFamily="34" charset="0"/>
                <a:cs typeface="Verdana" panose="020B0604030504040204" pitchFamily="34" charset="0"/>
              </a:rPr>
              <a:t>nicht </a:t>
            </a:r>
            <a:r>
              <a:rPr lang="de-DE" sz="1400" dirty="0" smtClean="0">
                <a:solidFill>
                  <a:srgbClr val="000000"/>
                </a:solidFill>
                <a:ea typeface="Verdana" panose="020B0604030504040204" pitchFamily="34" charset="0"/>
                <a:cs typeface="Verdana" panose="020B0604030504040204" pitchFamily="34" charset="0"/>
              </a:rPr>
              <a:t>bewältigen. Es wäre an vielen Stellen </a:t>
            </a:r>
            <a:r>
              <a:rPr lang="de-DE" altLang="de-DE" sz="1400" dirty="0" smtClean="0">
                <a:solidFill>
                  <a:srgbClr val="000000"/>
                </a:solidFill>
                <a:ea typeface="Verdana" panose="020B0604030504040204" pitchFamily="34" charset="0"/>
                <a:cs typeface="Verdana" panose="020B0604030504040204" pitchFamily="34" charset="0"/>
              </a:rPr>
              <a:t>oft </a:t>
            </a:r>
            <a:r>
              <a:rPr lang="de-DE" sz="1400" dirty="0" smtClean="0">
                <a:solidFill>
                  <a:srgbClr val="000000"/>
                </a:solidFill>
                <a:ea typeface="Verdana" panose="020B0604030504040204" pitchFamily="34" charset="0"/>
                <a:cs typeface="Verdana" panose="020B0604030504040204" pitchFamily="34" charset="0"/>
              </a:rPr>
              <a:t>überlastet.</a:t>
            </a:r>
          </a:p>
        </p:txBody>
      </p:sp>
      <p:sp>
        <p:nvSpPr>
          <p:cNvPr id="43" name="Textfeld 1"/>
          <p:cNvSpPr txBox="1">
            <a:spLocks noChangeArrowheads="1"/>
          </p:cNvSpPr>
          <p:nvPr/>
        </p:nvSpPr>
        <p:spPr bwMode="auto">
          <a:xfrm>
            <a:off x="2843808" y="673532"/>
            <a:ext cx="2897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de-DE" sz="1400" b="1" dirty="0" smtClean="0">
                <a:solidFill>
                  <a:srgbClr val="000000"/>
                </a:solidFill>
                <a:cs typeface="Arial" charset="0"/>
              </a:rPr>
              <a:t>Überlastungen </a:t>
            </a:r>
            <a:r>
              <a:rPr lang="de-DE" altLang="de-DE" sz="1400" b="1" dirty="0">
                <a:solidFill>
                  <a:srgbClr val="000000"/>
                </a:solidFill>
                <a:cs typeface="Arial" charset="0"/>
              </a:rPr>
              <a:t>des </a:t>
            </a:r>
            <a:r>
              <a:rPr lang="de-DE" altLang="de-DE" sz="1400" b="1" dirty="0" smtClean="0">
                <a:solidFill>
                  <a:srgbClr val="000000"/>
                </a:solidFill>
                <a:cs typeface="Arial" charset="0"/>
              </a:rPr>
              <a:t>Startnetzes im </a:t>
            </a:r>
            <a:r>
              <a:rPr lang="de-DE" altLang="de-DE" sz="1400" b="1" dirty="0">
                <a:solidFill>
                  <a:srgbClr val="000000"/>
                </a:solidFill>
                <a:cs typeface="Arial" charset="0"/>
              </a:rPr>
              <a:t>Jahr </a:t>
            </a:r>
            <a:r>
              <a:rPr lang="de-DE" altLang="de-DE" sz="1400" b="1" dirty="0" smtClean="0">
                <a:solidFill>
                  <a:srgbClr val="000000"/>
                </a:solidFill>
                <a:cs typeface="Arial" charset="0"/>
              </a:rPr>
              <a:t>2030</a:t>
            </a:r>
            <a:endParaRPr lang="de-DE" altLang="de-DE" sz="1400" b="1" dirty="0">
              <a:solidFill>
                <a:srgbClr val="000000"/>
              </a:solidFill>
              <a:cs typeface="Arial" charset="0"/>
            </a:endParaRPr>
          </a:p>
        </p:txBody>
      </p:sp>
      <p:pic>
        <p:nvPicPr>
          <p:cNvPr id="44" name="Grafik 43" descr="J:\857 Netzentwicklung\8571 NEP\8571-1 Bestätigung NEP\8571-1-2 Bestätigung NEP 2030, Version 2017\Konsultation\Auslastung_Startnetz_B2030.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94246" y="1268760"/>
            <a:ext cx="3388694" cy="3744416"/>
          </a:xfrm>
          <a:prstGeom prst="rect">
            <a:avLst/>
          </a:prstGeom>
          <a:noFill/>
          <a:ln>
            <a:noFill/>
          </a:ln>
        </p:spPr>
      </p:pic>
      <p:sp>
        <p:nvSpPr>
          <p:cNvPr id="22" name="Titel 1"/>
          <p:cNvSpPr>
            <a:spLocks noGrp="1"/>
          </p:cNvSpPr>
          <p:nvPr>
            <p:ph type="title"/>
          </p:nvPr>
        </p:nvSpPr>
        <p:spPr>
          <a:xfrm>
            <a:off x="801687" y="52388"/>
            <a:ext cx="6002561" cy="496887"/>
          </a:xfrm>
        </p:spPr>
        <p:txBody>
          <a:bodyPr/>
          <a:lstStyle/>
          <a:p>
            <a:r>
              <a:rPr lang="de-DE" dirty="0"/>
              <a:t>Warum brauchen wir den Netzausbau</a:t>
            </a:r>
            <a:r>
              <a:rPr lang="de-DE" dirty="0" smtClean="0"/>
              <a:t>?</a:t>
            </a:r>
            <a:endParaRPr lang="de-DE" dirty="0"/>
          </a:p>
        </p:txBody>
      </p:sp>
      <p:grpSp>
        <p:nvGrpSpPr>
          <p:cNvPr id="21" name="Telekommunikation-hell"/>
          <p:cNvGrpSpPr>
            <a:grpSpLocks/>
          </p:cNvGrpSpPr>
          <p:nvPr/>
        </p:nvGrpSpPr>
        <p:grpSpPr bwMode="auto">
          <a:xfrm>
            <a:off x="7426325" y="103188"/>
            <a:ext cx="409575" cy="403225"/>
            <a:chOff x="5919" y="418"/>
            <a:chExt cx="258" cy="254"/>
          </a:xfrm>
        </p:grpSpPr>
        <p:sp>
          <p:nvSpPr>
            <p:cNvPr id="23"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4" name="Picture 127" descr="Telekommunikation-bl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Post-hell"/>
          <p:cNvGrpSpPr>
            <a:grpSpLocks/>
          </p:cNvGrpSpPr>
          <p:nvPr/>
        </p:nvGrpSpPr>
        <p:grpSpPr bwMode="auto">
          <a:xfrm>
            <a:off x="7904163" y="103188"/>
            <a:ext cx="406400" cy="403225"/>
            <a:chOff x="5919" y="708"/>
            <a:chExt cx="256" cy="254"/>
          </a:xfrm>
        </p:grpSpPr>
        <p:sp>
          <p:nvSpPr>
            <p:cNvPr id="26"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7" name="Picture 126" descr="Post-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Eisenbahn-hell"/>
          <p:cNvGrpSpPr>
            <a:grpSpLocks/>
          </p:cNvGrpSpPr>
          <p:nvPr/>
        </p:nvGrpSpPr>
        <p:grpSpPr bwMode="auto">
          <a:xfrm>
            <a:off x="8389938" y="103188"/>
            <a:ext cx="406400" cy="403225"/>
            <a:chOff x="5919" y="1000"/>
            <a:chExt cx="256" cy="254"/>
          </a:xfrm>
        </p:grpSpPr>
        <p:sp>
          <p:nvSpPr>
            <p:cNvPr id="29"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30" name="Picture 121" descr="Eisenbahn-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liennummernplatzhalter 3"/>
          <p:cNvSpPr>
            <a:spLocks noGrp="1"/>
          </p:cNvSpPr>
          <p:nvPr>
            <p:ph type="sldNum" sz="quarter" idx="12"/>
          </p:nvPr>
        </p:nvSpPr>
        <p:spPr/>
        <p:txBody>
          <a:bodyPr/>
          <a:lstStyle/>
          <a:p>
            <a:fld id="{EBE79D06-2EFB-4368-A1EC-A33DC576D9BA}" type="slidenum">
              <a:rPr lang="de-DE" smtClean="0"/>
              <a:t>12</a:t>
            </a:fld>
            <a:endParaRPr lang="de-DE"/>
          </a:p>
        </p:txBody>
      </p:sp>
      <p:sp>
        <p:nvSpPr>
          <p:cNvPr id="7" name="Fußzeilenplatzhalter 6"/>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343054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Belastung des Übertragungsnetzes</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13</a:t>
            </a:fld>
            <a:endParaRPr lang="de-DE"/>
          </a:p>
        </p:txBody>
      </p:sp>
      <p:sp>
        <p:nvSpPr>
          <p:cNvPr id="7" name="Textfeld 6"/>
          <p:cNvSpPr txBox="1"/>
          <p:nvPr/>
        </p:nvSpPr>
        <p:spPr>
          <a:xfrm>
            <a:off x="274043" y="744737"/>
            <a:ext cx="8568952" cy="707886"/>
          </a:xfrm>
          <a:prstGeom prst="rect">
            <a:avLst/>
          </a:prstGeom>
          <a:noFill/>
        </p:spPr>
        <p:txBody>
          <a:bodyPr wrap="square" rtlCol="0">
            <a:spAutoFit/>
          </a:bodyPr>
          <a:lstStyle/>
          <a:p>
            <a:r>
              <a:rPr lang="de-DE" sz="2000" dirty="0" smtClean="0"/>
              <a:t>Strommarkt vs. Leistungsfähigkeit des Übertragungsnetzes (bedarfsgerechter Netzausbau notwendig!)  </a:t>
            </a:r>
            <a:endParaRPr lang="de-DE" sz="2000" dirty="0"/>
          </a:p>
        </p:txBody>
      </p:sp>
      <p:sp>
        <p:nvSpPr>
          <p:cNvPr id="17" name="Datumsplatzhalter 16"/>
          <p:cNvSpPr>
            <a:spLocks noGrp="1"/>
          </p:cNvSpPr>
          <p:nvPr>
            <p:ph type="dt" sz="half" idx="12"/>
          </p:nvPr>
        </p:nvSpPr>
        <p:spPr/>
        <p:txBody>
          <a:bodyPr/>
          <a:lstStyle/>
          <a:p>
            <a:r>
              <a:rPr lang="de-DE" smtClean="0"/>
              <a:t> </a:t>
            </a:r>
            <a:endParaRPr lang="de-DE"/>
          </a:p>
        </p:txBody>
      </p:sp>
      <p:sp>
        <p:nvSpPr>
          <p:cNvPr id="104" name="Textfeld 103"/>
          <p:cNvSpPr txBox="1"/>
          <p:nvPr/>
        </p:nvSpPr>
        <p:spPr>
          <a:xfrm>
            <a:off x="4442234" y="1452623"/>
            <a:ext cx="4088866" cy="1200329"/>
          </a:xfrm>
          <a:prstGeom prst="rect">
            <a:avLst/>
          </a:prstGeom>
          <a:noFill/>
        </p:spPr>
        <p:txBody>
          <a:bodyPr wrap="square" rtlCol="0">
            <a:spAutoFit/>
          </a:bodyPr>
          <a:lstStyle/>
          <a:p>
            <a:pPr algn="ctr"/>
            <a:r>
              <a:rPr lang="de-DE" dirty="0" smtClean="0"/>
              <a:t>Stromeinspeisung gemäß Marktergebnis würde zu Netzüberlastungen und letztlich Netzzusammenbruch führen</a:t>
            </a:r>
            <a:endParaRPr lang="de-DE" dirty="0"/>
          </a:p>
        </p:txBody>
      </p:sp>
      <p:pic>
        <p:nvPicPr>
          <p:cNvPr id="1029"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7713" y="3212435"/>
            <a:ext cx="8667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759049" y="1452623"/>
            <a:ext cx="3096344" cy="923330"/>
          </a:xfrm>
          <a:prstGeom prst="rect">
            <a:avLst/>
          </a:prstGeom>
          <a:noFill/>
        </p:spPr>
        <p:txBody>
          <a:bodyPr wrap="square" rtlCol="0">
            <a:spAutoFit/>
          </a:bodyPr>
          <a:lstStyle/>
          <a:p>
            <a:pPr algn="ctr"/>
            <a:r>
              <a:rPr lang="de-DE" dirty="0" smtClean="0"/>
              <a:t>Marktergebnis nach europäischem Stromhandel</a:t>
            </a:r>
            <a:endParaRPr lang="de-DE" dirty="0"/>
          </a:p>
        </p:txBody>
      </p:sp>
      <p:pic>
        <p:nvPicPr>
          <p:cNvPr id="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3171" y="2528899"/>
            <a:ext cx="3053721" cy="388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48" y="2528899"/>
            <a:ext cx="2889310" cy="376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bwMode="auto">
          <a:xfrm>
            <a:off x="3851920" y="3966575"/>
            <a:ext cx="1224136" cy="504056"/>
          </a:xfrm>
          <a:prstGeom prst="rightArrow">
            <a:avLst/>
          </a:prstGeom>
          <a:solidFill>
            <a:schemeClr val="accent1"/>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solidFill>
                <a:schemeClr val="tx1"/>
              </a:solidFill>
              <a:effectLst/>
            </a:endParaRPr>
          </a:p>
        </p:txBody>
      </p:sp>
      <p:sp>
        <p:nvSpPr>
          <p:cNvPr id="14" name="Textfeld 13"/>
          <p:cNvSpPr txBox="1"/>
          <p:nvPr/>
        </p:nvSpPr>
        <p:spPr>
          <a:xfrm>
            <a:off x="1763688" y="3671610"/>
            <a:ext cx="1538808" cy="553998"/>
          </a:xfrm>
          <a:prstGeom prst="rect">
            <a:avLst/>
          </a:prstGeom>
          <a:noFill/>
        </p:spPr>
        <p:txBody>
          <a:bodyPr wrap="square" rtlCol="0" anchor="ctr">
            <a:spAutoFit/>
          </a:bodyPr>
          <a:lstStyle/>
          <a:p>
            <a:r>
              <a:rPr lang="de-DE" sz="1500" dirty="0" err="1" smtClean="0">
                <a:solidFill>
                  <a:srgbClr val="000000"/>
                </a:solidFill>
              </a:rPr>
              <a:t>Handelssalo</a:t>
            </a:r>
            <a:r>
              <a:rPr lang="de-DE" sz="1500" dirty="0" smtClean="0">
                <a:solidFill>
                  <a:srgbClr val="000000"/>
                </a:solidFill>
              </a:rPr>
              <a:t> in GW </a:t>
            </a:r>
          </a:p>
        </p:txBody>
      </p:sp>
      <p:sp>
        <p:nvSpPr>
          <p:cNvPr id="15" name="Textfeld 14"/>
          <p:cNvSpPr txBox="1"/>
          <p:nvPr/>
        </p:nvSpPr>
        <p:spPr>
          <a:xfrm>
            <a:off x="344591" y="6442972"/>
            <a:ext cx="8238794" cy="276999"/>
          </a:xfrm>
          <a:prstGeom prst="rect">
            <a:avLst/>
          </a:prstGeom>
          <a:noFill/>
        </p:spPr>
        <p:txBody>
          <a:bodyPr wrap="none" rtlCol="0">
            <a:spAutoFit/>
          </a:bodyPr>
          <a:lstStyle/>
          <a:p>
            <a:r>
              <a:rPr lang="de-DE" sz="1200" dirty="0" smtClean="0"/>
              <a:t>Abbildungen zeigen Handelsergebnis und Netzauslastung im </a:t>
            </a:r>
            <a:r>
              <a:rPr lang="de-DE" sz="1200" dirty="0" err="1" smtClean="0"/>
              <a:t>Worst</a:t>
            </a:r>
            <a:r>
              <a:rPr lang="de-DE" sz="1200" dirty="0" smtClean="0"/>
              <a:t>-Case–Szenario des Winters 2018/19</a:t>
            </a:r>
            <a:endParaRPr lang="de-DE" sz="1200" dirty="0"/>
          </a:p>
        </p:txBody>
      </p:sp>
    </p:spTree>
    <p:extLst>
      <p:ext uri="{BB962C8B-B14F-4D97-AF65-F5344CB8AC3E}">
        <p14:creationId xmlns:p14="http://schemas.microsoft.com/office/powerpoint/2010/main" val="2761483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Themenübersicht</a:t>
            </a:r>
            <a:endParaRPr lang="de-DE" dirty="0"/>
          </a:p>
        </p:txBody>
      </p:sp>
      <p:graphicFrame>
        <p:nvGraphicFramePr>
          <p:cNvPr id="7" name="Diagramm 6"/>
          <p:cNvGraphicFramePr/>
          <p:nvPr>
            <p:extLst>
              <p:ext uri="{D42A27DB-BD31-4B8C-83A1-F6EECF244321}">
                <p14:modId xmlns:p14="http://schemas.microsoft.com/office/powerpoint/2010/main" val="2952244742"/>
              </p:ext>
            </p:extLst>
          </p:nvPr>
        </p:nvGraphicFramePr>
        <p:xfrm>
          <a:off x="801688" y="1052513"/>
          <a:ext cx="8004175" cy="518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fld id="{E4112350-7D1F-4F7B-A7EF-9C24A53D12C6}" type="slidenum">
              <a:rPr lang="de-DE" smtClean="0"/>
              <a:t>14</a:t>
            </a:fld>
            <a:endParaRPr lang="de-DE" dirty="0"/>
          </a:p>
        </p:txBody>
      </p:sp>
      <p:grpSp>
        <p:nvGrpSpPr>
          <p:cNvPr id="8" name="Telekommunikation-hell"/>
          <p:cNvGrpSpPr>
            <a:grpSpLocks/>
          </p:cNvGrpSpPr>
          <p:nvPr/>
        </p:nvGrpSpPr>
        <p:grpSpPr bwMode="auto">
          <a:xfrm>
            <a:off x="7426325" y="103188"/>
            <a:ext cx="409575" cy="403225"/>
            <a:chOff x="5919" y="418"/>
            <a:chExt cx="258" cy="254"/>
          </a:xfrm>
        </p:grpSpPr>
        <p:sp>
          <p:nvSpPr>
            <p:cNvPr id="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0" name="Picture 127" descr="Telekommunikatio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Post-hell"/>
          <p:cNvGrpSpPr>
            <a:grpSpLocks/>
          </p:cNvGrpSpPr>
          <p:nvPr/>
        </p:nvGrpSpPr>
        <p:grpSpPr bwMode="auto">
          <a:xfrm>
            <a:off x="7904163" y="103188"/>
            <a:ext cx="406400" cy="403225"/>
            <a:chOff x="5919" y="708"/>
            <a:chExt cx="256" cy="254"/>
          </a:xfrm>
        </p:grpSpPr>
        <p:sp>
          <p:nvSpPr>
            <p:cNvPr id="1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3" name="Picture 126" descr="Post-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Eisenbahn-hell"/>
          <p:cNvGrpSpPr>
            <a:grpSpLocks/>
          </p:cNvGrpSpPr>
          <p:nvPr/>
        </p:nvGrpSpPr>
        <p:grpSpPr bwMode="auto">
          <a:xfrm>
            <a:off x="8389938" y="103188"/>
            <a:ext cx="406400" cy="403225"/>
            <a:chOff x="5919" y="1000"/>
            <a:chExt cx="256" cy="254"/>
          </a:xfrm>
        </p:grpSpPr>
        <p:sp>
          <p:nvSpPr>
            <p:cNvPr id="1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6" name="Picture 121" descr="Eisenbahn-bla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ußzeilenplatzhalter 5"/>
          <p:cNvSpPr>
            <a:spLocks noGrp="1"/>
          </p:cNvSpPr>
          <p:nvPr>
            <p:ph type="ftr" sz="quarter" idx="10"/>
          </p:nvPr>
        </p:nvSpPr>
        <p:spPr/>
        <p:txBody>
          <a:bodyPr/>
          <a:lstStyle/>
          <a:p>
            <a:r>
              <a:rPr lang="de-DE" smtClean="0"/>
              <a:t>© Bundesnetzagentur</a:t>
            </a:r>
            <a:endParaRPr lang="de-DE" dirty="0"/>
          </a:p>
        </p:txBody>
      </p:sp>
    </p:spTree>
    <p:extLst>
      <p:ext uri="{BB962C8B-B14F-4D97-AF65-F5344CB8AC3E}">
        <p14:creationId xmlns:p14="http://schemas.microsoft.com/office/powerpoint/2010/main" val="2884308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2"/>
          <p:cNvSpPr>
            <a:spLocks noGrp="1" noChangeArrowheads="1"/>
          </p:cNvSpPr>
          <p:nvPr>
            <p:ph type="title"/>
          </p:nvPr>
        </p:nvSpPr>
        <p:spPr>
          <a:xfrm>
            <a:off x="801688" y="44624"/>
            <a:ext cx="5975350" cy="496887"/>
          </a:xfrm>
        </p:spPr>
        <p:txBody>
          <a:bodyPr/>
          <a:lstStyle/>
          <a:p>
            <a:r>
              <a:rPr lang="de-DE" altLang="de-DE" dirty="0" smtClean="0"/>
              <a:t>Die 5 Schritte des Netzausbaus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 y="872716"/>
            <a:ext cx="9143027" cy="536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Telekommunikation-hell"/>
          <p:cNvGrpSpPr>
            <a:grpSpLocks/>
          </p:cNvGrpSpPr>
          <p:nvPr/>
        </p:nvGrpSpPr>
        <p:grpSpPr bwMode="auto">
          <a:xfrm>
            <a:off x="7426325" y="103188"/>
            <a:ext cx="409575" cy="403225"/>
            <a:chOff x="5919" y="418"/>
            <a:chExt cx="258" cy="254"/>
          </a:xfrm>
        </p:grpSpPr>
        <p:sp>
          <p:nvSpPr>
            <p:cNvPr id="14"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5" name="Picture 127" descr="Telekommunikatio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Post-hell"/>
          <p:cNvGrpSpPr>
            <a:grpSpLocks/>
          </p:cNvGrpSpPr>
          <p:nvPr/>
        </p:nvGrpSpPr>
        <p:grpSpPr bwMode="auto">
          <a:xfrm>
            <a:off x="7904163" y="103188"/>
            <a:ext cx="406400" cy="403225"/>
            <a:chOff x="5919" y="708"/>
            <a:chExt cx="256" cy="254"/>
          </a:xfrm>
        </p:grpSpPr>
        <p:sp>
          <p:nvSpPr>
            <p:cNvPr id="17"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8" name="Picture 126" descr="Post-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Eisenbahn-hell"/>
          <p:cNvGrpSpPr>
            <a:grpSpLocks/>
          </p:cNvGrpSpPr>
          <p:nvPr/>
        </p:nvGrpSpPr>
        <p:grpSpPr bwMode="auto">
          <a:xfrm>
            <a:off x="8389938" y="103188"/>
            <a:ext cx="406400" cy="403225"/>
            <a:chOff x="5919" y="1000"/>
            <a:chExt cx="256" cy="254"/>
          </a:xfrm>
        </p:grpSpPr>
        <p:sp>
          <p:nvSpPr>
            <p:cNvPr id="20"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1" name="Picture 121" descr="Eisenbahn-bl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liennummernplatzhalter 1"/>
          <p:cNvSpPr>
            <a:spLocks noGrp="1"/>
          </p:cNvSpPr>
          <p:nvPr>
            <p:ph type="sldNum" sz="quarter" idx="12"/>
          </p:nvPr>
        </p:nvSpPr>
        <p:spPr/>
        <p:txBody>
          <a:bodyPr/>
          <a:lstStyle/>
          <a:p>
            <a:fld id="{EBE79D06-2EFB-4368-A1EC-A33DC576D9BA}" type="slidenum">
              <a:rPr lang="de-DE" smtClean="0"/>
              <a:t>15</a:t>
            </a:fld>
            <a:endParaRPr lang="de-DE"/>
          </a:p>
        </p:txBody>
      </p:sp>
      <p:sp>
        <p:nvSpPr>
          <p:cNvPr id="5" name="Fußzeilenplatzhalter 4"/>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2781792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Themenübersicht</a:t>
            </a:r>
            <a:endParaRPr lang="de-DE" dirty="0"/>
          </a:p>
        </p:txBody>
      </p:sp>
      <p:graphicFrame>
        <p:nvGraphicFramePr>
          <p:cNvPr id="7" name="Diagramm 6"/>
          <p:cNvGraphicFramePr/>
          <p:nvPr>
            <p:extLst>
              <p:ext uri="{D42A27DB-BD31-4B8C-83A1-F6EECF244321}">
                <p14:modId xmlns:p14="http://schemas.microsoft.com/office/powerpoint/2010/main" val="65300530"/>
              </p:ext>
            </p:extLst>
          </p:nvPr>
        </p:nvGraphicFramePr>
        <p:xfrm>
          <a:off x="801688" y="1052513"/>
          <a:ext cx="8004175" cy="518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fld id="{E4112350-7D1F-4F7B-A7EF-9C24A53D12C6}" type="slidenum">
              <a:rPr lang="de-DE" smtClean="0"/>
              <a:t>16</a:t>
            </a:fld>
            <a:endParaRPr lang="de-DE" dirty="0"/>
          </a:p>
        </p:txBody>
      </p:sp>
      <p:grpSp>
        <p:nvGrpSpPr>
          <p:cNvPr id="8" name="Telekommunikation-hell"/>
          <p:cNvGrpSpPr>
            <a:grpSpLocks/>
          </p:cNvGrpSpPr>
          <p:nvPr/>
        </p:nvGrpSpPr>
        <p:grpSpPr bwMode="auto">
          <a:xfrm>
            <a:off x="7426325" y="103188"/>
            <a:ext cx="409575" cy="403225"/>
            <a:chOff x="5919" y="418"/>
            <a:chExt cx="258" cy="254"/>
          </a:xfrm>
        </p:grpSpPr>
        <p:sp>
          <p:nvSpPr>
            <p:cNvPr id="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0" name="Picture 127" descr="Telekommunikatio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Post-hell"/>
          <p:cNvGrpSpPr>
            <a:grpSpLocks/>
          </p:cNvGrpSpPr>
          <p:nvPr/>
        </p:nvGrpSpPr>
        <p:grpSpPr bwMode="auto">
          <a:xfrm>
            <a:off x="7904163" y="103188"/>
            <a:ext cx="406400" cy="403225"/>
            <a:chOff x="5919" y="708"/>
            <a:chExt cx="256" cy="254"/>
          </a:xfrm>
        </p:grpSpPr>
        <p:sp>
          <p:nvSpPr>
            <p:cNvPr id="1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3" name="Picture 126" descr="Post-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Eisenbahn-hell"/>
          <p:cNvGrpSpPr>
            <a:grpSpLocks/>
          </p:cNvGrpSpPr>
          <p:nvPr/>
        </p:nvGrpSpPr>
        <p:grpSpPr bwMode="auto">
          <a:xfrm>
            <a:off x="8389938" y="103188"/>
            <a:ext cx="406400" cy="403225"/>
            <a:chOff x="5919" y="1000"/>
            <a:chExt cx="256" cy="254"/>
          </a:xfrm>
        </p:grpSpPr>
        <p:sp>
          <p:nvSpPr>
            <p:cNvPr id="1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6" name="Picture 121" descr="Eisenbahn-bla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ußzeilenplatzhalter 5"/>
          <p:cNvSpPr>
            <a:spLocks noGrp="1"/>
          </p:cNvSpPr>
          <p:nvPr>
            <p:ph type="ftr" sz="quarter" idx="10"/>
          </p:nvPr>
        </p:nvSpPr>
        <p:spPr/>
        <p:txBody>
          <a:bodyPr/>
          <a:lstStyle/>
          <a:p>
            <a:r>
              <a:rPr lang="de-DE" smtClean="0"/>
              <a:t>© Bundesnetzagentur</a:t>
            </a:r>
            <a:endParaRPr lang="de-DE" dirty="0"/>
          </a:p>
        </p:txBody>
      </p:sp>
    </p:spTree>
    <p:extLst>
      <p:ext uri="{BB962C8B-B14F-4D97-AF65-F5344CB8AC3E}">
        <p14:creationId xmlns:p14="http://schemas.microsoft.com/office/powerpoint/2010/main" val="2557160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idx="4294967295"/>
          </p:nvPr>
        </p:nvSpPr>
        <p:spPr>
          <a:xfrm>
            <a:off x="827584" y="0"/>
            <a:ext cx="6120680" cy="620687"/>
          </a:xfrm>
        </p:spPr>
        <p:txBody>
          <a:bodyPr/>
          <a:lstStyle/>
          <a:p>
            <a:r>
              <a:rPr lang="de-DE" altLang="de-DE" dirty="0" smtClean="0"/>
              <a:t>Szenariorahmen 2019-2030</a:t>
            </a:r>
          </a:p>
        </p:txBody>
      </p:sp>
      <p:sp>
        <p:nvSpPr>
          <p:cNvPr id="256003" name="Textfeld 13"/>
          <p:cNvSpPr txBox="1">
            <a:spLocks noChangeArrowheads="1"/>
          </p:cNvSpPr>
          <p:nvPr/>
        </p:nvSpPr>
        <p:spPr bwMode="auto">
          <a:xfrm>
            <a:off x="323850" y="1157843"/>
            <a:ext cx="43926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buClr>
                <a:srgbClr val="417DBE"/>
              </a:buClr>
              <a:buFont typeface="Wingdings" pitchFamily="2" charset="2"/>
              <a:buChar char="§"/>
            </a:pPr>
            <a:r>
              <a:rPr lang="de-DE" altLang="de-DE" sz="1600" dirty="0" smtClean="0">
                <a:solidFill>
                  <a:srgbClr val="000000"/>
                </a:solidFill>
                <a:ea typeface="Verdana" pitchFamily="34" charset="0"/>
                <a:cs typeface="Verdana" pitchFamily="34" charset="0"/>
              </a:rPr>
              <a:t>Der </a:t>
            </a:r>
            <a:r>
              <a:rPr lang="de-DE" altLang="de-DE" sz="1600" b="1" dirty="0" smtClean="0">
                <a:solidFill>
                  <a:srgbClr val="000000"/>
                </a:solidFill>
                <a:ea typeface="Verdana" pitchFamily="34" charset="0"/>
                <a:cs typeface="Verdana" pitchFamily="34" charset="0"/>
              </a:rPr>
              <a:t>neue Szenariorahmen </a:t>
            </a:r>
            <a:r>
              <a:rPr lang="de-DE" altLang="de-DE" sz="1600" dirty="0" smtClean="0">
                <a:solidFill>
                  <a:srgbClr val="000000"/>
                </a:solidFill>
                <a:ea typeface="Verdana" pitchFamily="34" charset="0"/>
                <a:cs typeface="Verdana" pitchFamily="34" charset="0"/>
              </a:rPr>
              <a:t>zum </a:t>
            </a:r>
            <a:br>
              <a:rPr lang="de-DE" altLang="de-DE" sz="1600" dirty="0" smtClean="0">
                <a:solidFill>
                  <a:srgbClr val="000000"/>
                </a:solidFill>
                <a:ea typeface="Verdana" pitchFamily="34" charset="0"/>
                <a:cs typeface="Verdana" pitchFamily="34" charset="0"/>
              </a:rPr>
            </a:br>
            <a:r>
              <a:rPr lang="de-DE" altLang="de-DE" sz="1600" dirty="0" smtClean="0">
                <a:solidFill>
                  <a:srgbClr val="000000"/>
                </a:solidFill>
                <a:ea typeface="Verdana" pitchFamily="34" charset="0"/>
                <a:cs typeface="Verdana" pitchFamily="34" charset="0"/>
              </a:rPr>
              <a:t>NEP 2019-2030 berücksichtigt das angestrebte Ziel von</a:t>
            </a:r>
            <a:br>
              <a:rPr lang="de-DE" altLang="de-DE" sz="1600" dirty="0" smtClean="0">
                <a:solidFill>
                  <a:srgbClr val="000000"/>
                </a:solidFill>
                <a:ea typeface="Verdana" pitchFamily="34" charset="0"/>
                <a:cs typeface="Verdana" pitchFamily="34" charset="0"/>
              </a:rPr>
            </a:br>
            <a:r>
              <a:rPr lang="de-DE" altLang="de-DE" sz="1600" dirty="0" smtClean="0">
                <a:solidFill>
                  <a:srgbClr val="000000"/>
                </a:solidFill>
                <a:ea typeface="Verdana" pitchFamily="34" charset="0"/>
                <a:cs typeface="Verdana" pitchFamily="34" charset="0"/>
              </a:rPr>
              <a:t>circa </a:t>
            </a:r>
            <a:r>
              <a:rPr lang="de-DE" altLang="de-DE" sz="1600" b="1" dirty="0" smtClean="0">
                <a:solidFill>
                  <a:srgbClr val="000000"/>
                </a:solidFill>
                <a:ea typeface="Verdana" pitchFamily="34" charset="0"/>
                <a:cs typeface="Verdana" pitchFamily="34" charset="0"/>
              </a:rPr>
              <a:t>65% EE-Anteil in 2030</a:t>
            </a:r>
            <a:endParaRPr lang="de-DE" altLang="de-DE" sz="1600" b="1" dirty="0">
              <a:solidFill>
                <a:srgbClr val="000000"/>
              </a:solidFill>
              <a:ea typeface="Verdana" pitchFamily="34" charset="0"/>
              <a:cs typeface="Verdana" pitchFamily="34" charset="0"/>
            </a:endParaRPr>
          </a:p>
        </p:txBody>
      </p:sp>
      <p:pic>
        <p:nvPicPr>
          <p:cNvPr id="25607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5316" y="2687638"/>
            <a:ext cx="4637616"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type="none" w="lg" len="lg"/>
              </a14:hiddenLine>
            </a:ext>
          </a:extLst>
        </p:spPr>
      </p:pic>
      <p:sp>
        <p:nvSpPr>
          <p:cNvPr id="256079" name="Textfeld 1"/>
          <p:cNvSpPr txBox="1">
            <a:spLocks noChangeArrowheads="1"/>
          </p:cNvSpPr>
          <p:nvPr/>
        </p:nvSpPr>
        <p:spPr bwMode="auto">
          <a:xfrm>
            <a:off x="5057775" y="6021288"/>
            <a:ext cx="23796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de-DE" sz="1100" dirty="0">
                <a:solidFill>
                  <a:srgbClr val="000000"/>
                </a:solidFill>
              </a:rPr>
              <a:t>* inkl. VNB Netzverlusten</a:t>
            </a:r>
            <a:endParaRPr lang="en-GB" altLang="de-DE" sz="11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1207" y="1154691"/>
            <a:ext cx="4090987" cy="484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bwMode="auto">
          <a:xfrm>
            <a:off x="7164288" y="5462546"/>
            <a:ext cx="1923524" cy="53812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dirty="0" smtClean="0">
              <a:ln>
                <a:noFill/>
              </a:ln>
              <a:solidFill>
                <a:schemeClr val="tx1"/>
              </a:solidFill>
              <a:effectLst/>
              <a:latin typeface="Arial Narrow" pitchFamily="1" charset="0"/>
            </a:endParaRPr>
          </a:p>
        </p:txBody>
      </p:sp>
      <p:grpSp>
        <p:nvGrpSpPr>
          <p:cNvPr id="8" name="Telekommunikation-hell"/>
          <p:cNvGrpSpPr>
            <a:grpSpLocks/>
          </p:cNvGrpSpPr>
          <p:nvPr/>
        </p:nvGrpSpPr>
        <p:grpSpPr bwMode="auto">
          <a:xfrm>
            <a:off x="7426325" y="103188"/>
            <a:ext cx="409575" cy="403225"/>
            <a:chOff x="5919" y="418"/>
            <a:chExt cx="258" cy="254"/>
          </a:xfrm>
        </p:grpSpPr>
        <p:sp>
          <p:nvSpPr>
            <p:cNvPr id="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0" name="Picture 127" descr="Telekommunikatio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Post-hell"/>
          <p:cNvGrpSpPr>
            <a:grpSpLocks/>
          </p:cNvGrpSpPr>
          <p:nvPr/>
        </p:nvGrpSpPr>
        <p:grpSpPr bwMode="auto">
          <a:xfrm>
            <a:off x="7904163" y="103188"/>
            <a:ext cx="406400" cy="403225"/>
            <a:chOff x="5919" y="708"/>
            <a:chExt cx="256" cy="254"/>
          </a:xfrm>
        </p:grpSpPr>
        <p:sp>
          <p:nvSpPr>
            <p:cNvPr id="1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3" name="Picture 126" descr="Post-bl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Eisenbahn-hell"/>
          <p:cNvGrpSpPr>
            <a:grpSpLocks/>
          </p:cNvGrpSpPr>
          <p:nvPr/>
        </p:nvGrpSpPr>
        <p:grpSpPr bwMode="auto">
          <a:xfrm>
            <a:off x="8389938" y="103188"/>
            <a:ext cx="406400" cy="403225"/>
            <a:chOff x="5919" y="1000"/>
            <a:chExt cx="256" cy="254"/>
          </a:xfrm>
        </p:grpSpPr>
        <p:sp>
          <p:nvSpPr>
            <p:cNvPr id="1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6" name="Picture 121" descr="Eisenbah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liennummernplatzhalter 2"/>
          <p:cNvSpPr>
            <a:spLocks noGrp="1"/>
          </p:cNvSpPr>
          <p:nvPr>
            <p:ph type="sldNum" sz="quarter" idx="12"/>
          </p:nvPr>
        </p:nvSpPr>
        <p:spPr/>
        <p:txBody>
          <a:bodyPr/>
          <a:lstStyle/>
          <a:p>
            <a:fld id="{EBE79D06-2EFB-4368-A1EC-A33DC576D9BA}" type="slidenum">
              <a:rPr lang="de-DE" smtClean="0"/>
              <a:t>17</a:t>
            </a:fld>
            <a:endParaRPr lang="de-DE"/>
          </a:p>
        </p:txBody>
      </p:sp>
      <p:sp>
        <p:nvSpPr>
          <p:cNvPr id="6" name="Fußzeilenplatzhalter 5"/>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185927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688" y="52388"/>
            <a:ext cx="6002562" cy="496887"/>
          </a:xfrm>
        </p:spPr>
        <p:txBody>
          <a:bodyPr/>
          <a:lstStyle/>
          <a:p>
            <a:r>
              <a:rPr lang="de-DE" dirty="0" smtClean="0"/>
              <a:t>Ergebnisse Startnetz vs. BBP - Netz</a:t>
            </a:r>
            <a:endParaRPr lang="de-DE" dirty="0"/>
          </a:p>
        </p:txBody>
      </p:sp>
      <p:pic>
        <p:nvPicPr>
          <p:cNvPr id="5" name="Picture 2" descr="J:\857 Netzentwicklung\8571 NEP\8571-1 Bestätigung NEP\8571-1-2 Bestätigung NEP 2030, Version 2017\Konsultation\Auslastung_Startnetz_B2030.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13959" y="692696"/>
            <a:ext cx="4070009" cy="576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J:\857 Netzentwicklung\8571 NEP\8571-1 Bestätigung NEP\8571-1-2 Bestätigung NEP 2030, Version 2017\Konsultation\Auslastungsbild_BBP_B2030_neu.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91968" y="692696"/>
            <a:ext cx="4072520" cy="5760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elekommunikation-hell"/>
          <p:cNvGrpSpPr>
            <a:grpSpLocks/>
          </p:cNvGrpSpPr>
          <p:nvPr/>
        </p:nvGrpSpPr>
        <p:grpSpPr bwMode="auto">
          <a:xfrm>
            <a:off x="7426325" y="103188"/>
            <a:ext cx="409575" cy="403225"/>
            <a:chOff x="5919" y="418"/>
            <a:chExt cx="258" cy="254"/>
          </a:xfrm>
        </p:grpSpPr>
        <p:sp>
          <p:nvSpPr>
            <p:cNvPr id="15"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6" name="Picture 127" descr="Telekommunikatio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Post-hell"/>
          <p:cNvGrpSpPr>
            <a:grpSpLocks/>
          </p:cNvGrpSpPr>
          <p:nvPr/>
        </p:nvGrpSpPr>
        <p:grpSpPr bwMode="auto">
          <a:xfrm>
            <a:off x="7904163" y="103188"/>
            <a:ext cx="406400" cy="403225"/>
            <a:chOff x="5919" y="708"/>
            <a:chExt cx="256" cy="254"/>
          </a:xfrm>
        </p:grpSpPr>
        <p:sp>
          <p:nvSpPr>
            <p:cNvPr id="18"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1" name="Picture 126" descr="Post-bl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Eisenbahn-hell"/>
          <p:cNvGrpSpPr>
            <a:grpSpLocks/>
          </p:cNvGrpSpPr>
          <p:nvPr/>
        </p:nvGrpSpPr>
        <p:grpSpPr bwMode="auto">
          <a:xfrm>
            <a:off x="8389938" y="103188"/>
            <a:ext cx="406400" cy="403225"/>
            <a:chOff x="5919" y="1000"/>
            <a:chExt cx="256" cy="254"/>
          </a:xfrm>
        </p:grpSpPr>
        <p:sp>
          <p:nvSpPr>
            <p:cNvPr id="30"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31" name="Picture 121" descr="Eisenbah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liennummernplatzhalter 2"/>
          <p:cNvSpPr>
            <a:spLocks noGrp="1"/>
          </p:cNvSpPr>
          <p:nvPr>
            <p:ph type="sldNum" sz="quarter" idx="12"/>
          </p:nvPr>
        </p:nvSpPr>
        <p:spPr/>
        <p:txBody>
          <a:bodyPr/>
          <a:lstStyle/>
          <a:p>
            <a:fld id="{EBE79D06-2EFB-4368-A1EC-A33DC576D9BA}" type="slidenum">
              <a:rPr lang="de-DE" smtClean="0"/>
              <a:t>18</a:t>
            </a:fld>
            <a:endParaRPr lang="de-DE"/>
          </a:p>
        </p:txBody>
      </p:sp>
      <p:sp>
        <p:nvSpPr>
          <p:cNvPr id="7" name="Fußzeilenplatzhalter 6"/>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2261417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827584" y="56356"/>
            <a:ext cx="6696744" cy="496887"/>
          </a:xfrm>
        </p:spPr>
        <p:txBody>
          <a:bodyPr/>
          <a:lstStyle/>
          <a:p>
            <a:r>
              <a:rPr lang="de-DE" altLang="de-DE" dirty="0" smtClean="0"/>
              <a:t>Netzausbaubedarf des NEP </a:t>
            </a:r>
            <a:r>
              <a:rPr lang="de-DE" altLang="de-DE" dirty="0"/>
              <a:t>2017-2030</a:t>
            </a:r>
          </a:p>
        </p:txBody>
      </p:sp>
      <p:sp>
        <p:nvSpPr>
          <p:cNvPr id="87045" name="Textfeld 1"/>
          <p:cNvSpPr txBox="1">
            <a:spLocks noChangeArrowheads="1"/>
          </p:cNvSpPr>
          <p:nvPr/>
        </p:nvSpPr>
        <p:spPr bwMode="auto">
          <a:xfrm>
            <a:off x="4966788" y="1700808"/>
            <a:ext cx="4177212"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marL="342900" marR="0" lvl="0" indent="-34290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endParaRPr kumimoji="0" lang="de-DE" altLang="de-DE" sz="2000" b="0" i="0" u="none" strike="noStrike" kern="1200" cap="none" spc="0" normalizeH="0" baseline="0" noProof="0" dirty="0" smtClean="0">
              <a:ln>
                <a:noFill/>
              </a:ln>
              <a:solidFill>
                <a:srgbClr val="000000"/>
              </a:solidFill>
              <a:effectLst/>
              <a:uLnTx/>
              <a:uFillTx/>
              <a:latin typeface="Verdana" pitchFamily="34" charset="0"/>
              <a:ea typeface="+mn-ea"/>
              <a:cs typeface="+mn-cs"/>
            </a:endParaRPr>
          </a:p>
          <a:p>
            <a:pPr marL="342900" marR="0" lvl="0" indent="-34290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kumimoji="0" lang="de-DE" altLang="de-DE" sz="2000" b="0" i="0" u="none" strike="noStrike" kern="1200" cap="none" spc="0" normalizeH="0" baseline="0" noProof="0" dirty="0" smtClean="0">
                <a:ln>
                  <a:noFill/>
                </a:ln>
                <a:solidFill>
                  <a:srgbClr val="000000"/>
                </a:solidFill>
                <a:effectLst/>
                <a:uLnTx/>
                <a:uFillTx/>
                <a:latin typeface="Verdana" pitchFamily="34" charset="0"/>
                <a:ea typeface="+mn-ea"/>
                <a:cs typeface="+mn-cs"/>
              </a:rPr>
              <a:t>96 </a:t>
            </a:r>
            <a:r>
              <a:rPr kumimoji="0" lang="de-DE" altLang="de-DE" sz="2000" b="0" i="0" u="none" strike="noStrike" kern="1200" cap="none" spc="0" normalizeH="0" baseline="0" noProof="0" dirty="0">
                <a:ln>
                  <a:noFill/>
                </a:ln>
                <a:solidFill>
                  <a:srgbClr val="000000"/>
                </a:solidFill>
                <a:effectLst/>
                <a:uLnTx/>
                <a:uFillTx/>
                <a:latin typeface="Verdana" pitchFamily="34" charset="0"/>
                <a:ea typeface="+mn-ea"/>
                <a:cs typeface="+mn-cs"/>
              </a:rPr>
              <a:t>von 165 Maßnahmen sind bestätigungsfähig</a:t>
            </a:r>
          </a:p>
          <a:p>
            <a:pPr lvl="0">
              <a:buClr>
                <a:srgbClr val="417DBE"/>
              </a:buClr>
              <a:buFont typeface="Wingdings" panose="05000000000000000000" pitchFamily="2" charset="2"/>
              <a:buChar char="§"/>
              <a:defRPr/>
            </a:pPr>
            <a:r>
              <a:rPr kumimoji="0" lang="de-DE" altLang="de-DE" sz="2000" b="0" i="0" u="none" strike="noStrike" kern="1200" cap="none" spc="0" normalizeH="0" baseline="0" noProof="0" dirty="0">
                <a:ln>
                  <a:noFill/>
                </a:ln>
                <a:solidFill>
                  <a:srgbClr val="000000"/>
                </a:solidFill>
                <a:effectLst/>
                <a:uLnTx/>
                <a:uFillTx/>
                <a:latin typeface="Verdana" pitchFamily="34" charset="0"/>
                <a:ea typeface="+mn-ea"/>
                <a:cs typeface="+mn-cs"/>
              </a:rPr>
              <a:t>entspricht ca. 6.350 km Aus- und Umbau </a:t>
            </a:r>
            <a:r>
              <a:rPr lang="de-DE" altLang="de-DE" dirty="0">
                <a:solidFill>
                  <a:srgbClr val="000000"/>
                </a:solidFill>
              </a:rPr>
              <a:t>(950 km zusätzlich zum geltenden BBP)</a:t>
            </a:r>
            <a:endParaRPr kumimoji="0" lang="de-DE" altLang="de-DE" sz="20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342900" marR="0" lvl="0" indent="-34290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kumimoji="0" lang="de-DE" altLang="de-DE" sz="2000" b="1" i="0" u="none" strike="noStrike" kern="1200" cap="none" spc="0" normalizeH="0" baseline="0" noProof="0" dirty="0" smtClean="0">
                <a:ln>
                  <a:noFill/>
                </a:ln>
                <a:solidFill>
                  <a:srgbClr val="000000"/>
                </a:solidFill>
                <a:effectLst/>
                <a:uLnTx/>
                <a:uFillTx/>
                <a:latin typeface="Verdana" pitchFamily="34" charset="0"/>
                <a:ea typeface="+mn-ea"/>
                <a:cs typeface="+mn-cs"/>
              </a:rPr>
              <a:t>Alle </a:t>
            </a:r>
            <a:r>
              <a:rPr kumimoji="0" lang="de-DE" altLang="de-DE" sz="2000" b="1" i="0" u="none" strike="noStrike" kern="1200" cap="none" spc="0" normalizeH="0" baseline="0" noProof="0" dirty="0">
                <a:ln>
                  <a:noFill/>
                </a:ln>
                <a:solidFill>
                  <a:srgbClr val="000000"/>
                </a:solidFill>
                <a:effectLst/>
                <a:uLnTx/>
                <a:uFillTx/>
                <a:latin typeface="Verdana" pitchFamily="34" charset="0"/>
                <a:ea typeface="+mn-ea"/>
                <a:cs typeface="+mn-cs"/>
              </a:rPr>
              <a:t>im BBP enthaltenen Maßnahmen sind erneut bestätigungsfähig</a:t>
            </a:r>
          </a:p>
          <a:p>
            <a:pPr marL="342900" marR="0" lvl="0" indent="-342900" algn="l" defTabSz="914400" rtl="0" eaLnBrk="0" fontAlgn="base" latinLnBrk="0" hangingPunct="0">
              <a:lnSpc>
                <a:spcPct val="100000"/>
              </a:lnSpc>
              <a:spcBef>
                <a:spcPct val="50000"/>
              </a:spcBef>
              <a:spcAft>
                <a:spcPct val="0"/>
              </a:spcAft>
              <a:buClrTx/>
              <a:buSzTx/>
              <a:buFont typeface="Arial" charset="0"/>
              <a:buChar char="•"/>
              <a:tabLst/>
              <a:defRPr/>
            </a:pPr>
            <a:endParaRPr kumimoji="0" lang="de-DE" altLang="de-DE" sz="15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342900" marR="0" lvl="0" indent="-342900" algn="l" defTabSz="914400" rtl="0" eaLnBrk="0" fontAlgn="base" latinLnBrk="0" hangingPunct="0">
              <a:lnSpc>
                <a:spcPct val="100000"/>
              </a:lnSpc>
              <a:spcBef>
                <a:spcPct val="50000"/>
              </a:spcBef>
              <a:spcAft>
                <a:spcPct val="0"/>
              </a:spcAft>
              <a:buClrTx/>
              <a:buSzTx/>
              <a:buFont typeface="Arial" charset="0"/>
              <a:buChar char="•"/>
              <a:tabLst/>
              <a:defRPr/>
            </a:pPr>
            <a:endParaRPr kumimoji="0" lang="de-DE" altLang="de-DE" sz="15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3528" y="692696"/>
            <a:ext cx="4390347" cy="57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Telekommunikation-hell"/>
          <p:cNvGrpSpPr>
            <a:grpSpLocks/>
          </p:cNvGrpSpPr>
          <p:nvPr/>
        </p:nvGrpSpPr>
        <p:grpSpPr bwMode="auto">
          <a:xfrm>
            <a:off x="7426325" y="103188"/>
            <a:ext cx="409575" cy="403225"/>
            <a:chOff x="5919" y="418"/>
            <a:chExt cx="258" cy="254"/>
          </a:xfrm>
        </p:grpSpPr>
        <p:sp>
          <p:nvSpPr>
            <p:cNvPr id="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7" name="Picture 127" descr="Telekommunikatio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Post-hell"/>
          <p:cNvGrpSpPr>
            <a:grpSpLocks/>
          </p:cNvGrpSpPr>
          <p:nvPr/>
        </p:nvGrpSpPr>
        <p:grpSpPr bwMode="auto">
          <a:xfrm>
            <a:off x="7904163" y="103188"/>
            <a:ext cx="406400" cy="403225"/>
            <a:chOff x="5919" y="708"/>
            <a:chExt cx="256" cy="254"/>
          </a:xfrm>
        </p:grpSpPr>
        <p:sp>
          <p:nvSpPr>
            <p:cNvPr id="9"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0" name="Picture 126" descr="Post-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Eisenbahn-hell"/>
          <p:cNvGrpSpPr>
            <a:grpSpLocks/>
          </p:cNvGrpSpPr>
          <p:nvPr/>
        </p:nvGrpSpPr>
        <p:grpSpPr bwMode="auto">
          <a:xfrm>
            <a:off x="8389938" y="103188"/>
            <a:ext cx="406400" cy="403225"/>
            <a:chOff x="5919" y="1000"/>
            <a:chExt cx="256" cy="254"/>
          </a:xfrm>
        </p:grpSpPr>
        <p:sp>
          <p:nvSpPr>
            <p:cNvPr id="12"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3" name="Picture 121" descr="Eisenbahn-bl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liennummernplatzhalter 1"/>
          <p:cNvSpPr>
            <a:spLocks noGrp="1"/>
          </p:cNvSpPr>
          <p:nvPr>
            <p:ph type="sldNum" sz="quarter" idx="12"/>
          </p:nvPr>
        </p:nvSpPr>
        <p:spPr/>
        <p:txBody>
          <a:bodyPr/>
          <a:lstStyle/>
          <a:p>
            <a:fld id="{EBE79D06-2EFB-4368-A1EC-A33DC576D9BA}" type="slidenum">
              <a:rPr lang="de-DE" smtClean="0"/>
              <a:t>19</a:t>
            </a:fld>
            <a:endParaRPr lang="de-DE"/>
          </a:p>
        </p:txBody>
      </p:sp>
      <p:sp>
        <p:nvSpPr>
          <p:cNvPr id="14" name="Fußzeilenplatzhalter 13"/>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1406436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4"/>
          <p:cNvSpPr txBox="1">
            <a:spLocks noGrp="1" noChangeArrowheads="1"/>
          </p:cNvSpPr>
          <p:nvPr/>
        </p:nvSpPr>
        <p:spPr bwMode="auto">
          <a:xfrm>
            <a:off x="8285163" y="6416675"/>
            <a:ext cx="5984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r" eaLnBrk="1" hangingPunct="1">
              <a:spcBef>
                <a:spcPct val="0"/>
              </a:spcBef>
            </a:pPr>
            <a:fld id="{888AD64B-BA5C-40FC-BF70-54C67008086D}" type="slidenum">
              <a:rPr lang="de-DE" altLang="de-DE" sz="1400">
                <a:solidFill>
                  <a:srgbClr val="265A7F"/>
                </a:solidFill>
              </a:rPr>
              <a:pPr algn="r" eaLnBrk="1" hangingPunct="1">
                <a:spcBef>
                  <a:spcPct val="0"/>
                </a:spcBef>
              </a:pPr>
              <a:t>2</a:t>
            </a:fld>
            <a:endParaRPr lang="de-DE" altLang="de-DE" sz="1400">
              <a:solidFill>
                <a:srgbClr val="265A7F"/>
              </a:solidFill>
            </a:endParaRPr>
          </a:p>
        </p:txBody>
      </p:sp>
      <p:sp>
        <p:nvSpPr>
          <p:cNvPr id="31747" name="Rectangle 3"/>
          <p:cNvSpPr>
            <a:spLocks noChangeArrowheads="1"/>
          </p:cNvSpPr>
          <p:nvPr/>
        </p:nvSpPr>
        <p:spPr bwMode="auto">
          <a:xfrm>
            <a:off x="179388" y="908050"/>
            <a:ext cx="889317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61950" indent="-3619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711200" indent="-347663">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spcAft>
                <a:spcPts val="1200"/>
              </a:spcAft>
              <a:buClr>
                <a:srgbClr val="265A7F"/>
              </a:buClr>
            </a:pPr>
            <a:r>
              <a:rPr lang="de-DE" altLang="de-DE" sz="2000" dirty="0" smtClean="0"/>
              <a:t>Unabhängige </a:t>
            </a:r>
            <a:r>
              <a:rPr lang="de-DE" altLang="de-DE" sz="2000" dirty="0"/>
              <a:t>Bundesoberbehörde im Geschäftsbereich des Bundesministeriums für Wirtschaft </a:t>
            </a:r>
            <a:r>
              <a:rPr lang="de-DE" altLang="de-DE" sz="2000" dirty="0" smtClean="0"/>
              <a:t>u. Energie </a:t>
            </a:r>
            <a:r>
              <a:rPr lang="de-DE" altLang="de-DE" sz="2000" dirty="0"/>
              <a:t>(</a:t>
            </a:r>
            <a:r>
              <a:rPr lang="de-DE" altLang="de-DE" sz="2000" dirty="0" err="1"/>
              <a:t>BMWi</a:t>
            </a:r>
            <a:r>
              <a:rPr lang="de-DE" altLang="de-DE" sz="2000" dirty="0" smtClean="0"/>
              <a:t>) + BMVI</a:t>
            </a:r>
            <a:endParaRPr lang="de-DE" altLang="de-DE" sz="2000" dirty="0"/>
          </a:p>
          <a:p>
            <a:pPr>
              <a:lnSpc>
                <a:spcPct val="110000"/>
              </a:lnSpc>
              <a:buClr>
                <a:srgbClr val="265A7F"/>
              </a:buClr>
            </a:pPr>
            <a:r>
              <a:rPr lang="de-DE" altLang="de-DE" sz="2000" b="1" dirty="0" err="1"/>
              <a:t>Sektorspezifische</a:t>
            </a:r>
            <a:r>
              <a:rPr lang="de-DE" altLang="de-DE" sz="2000" b="1" dirty="0"/>
              <a:t> Regulierungsbehörde </a:t>
            </a:r>
            <a:br>
              <a:rPr lang="de-DE" altLang="de-DE" sz="2000" b="1" dirty="0"/>
            </a:br>
            <a:r>
              <a:rPr lang="de-DE" altLang="de-DE" sz="2000" dirty="0"/>
              <a:t>fördert wirksamen Wettbewerb und gewährleistet diskriminierungsfreien Netzzugang in den Bereichen</a:t>
            </a:r>
          </a:p>
          <a:p>
            <a:pPr lvl="1">
              <a:lnSpc>
                <a:spcPct val="110000"/>
              </a:lnSpc>
              <a:buClr>
                <a:srgbClr val="8A8A8A"/>
              </a:buClr>
            </a:pPr>
            <a:r>
              <a:rPr lang="en-GB" altLang="de-DE" sz="2000" b="1" dirty="0" err="1"/>
              <a:t>Telekommunikation</a:t>
            </a:r>
            <a:r>
              <a:rPr lang="en-GB" altLang="de-DE" sz="2000" b="1" dirty="0"/>
              <a:t> </a:t>
            </a:r>
            <a:r>
              <a:rPr lang="en-GB" altLang="de-DE" sz="2000" dirty="0"/>
              <a:t>und</a:t>
            </a:r>
            <a:r>
              <a:rPr lang="en-GB" altLang="de-DE" sz="2000" b="1" dirty="0"/>
              <a:t> Post</a:t>
            </a:r>
            <a:r>
              <a:rPr lang="en-GB" altLang="de-DE" sz="2000" dirty="0"/>
              <a:t> (</a:t>
            </a:r>
            <a:r>
              <a:rPr lang="en-GB" altLang="de-DE" sz="2000" dirty="0" err="1"/>
              <a:t>seit</a:t>
            </a:r>
            <a:r>
              <a:rPr lang="en-GB" altLang="de-DE" sz="2000" dirty="0"/>
              <a:t> 1998),</a:t>
            </a:r>
          </a:p>
          <a:p>
            <a:pPr lvl="1">
              <a:lnSpc>
                <a:spcPct val="110000"/>
              </a:lnSpc>
              <a:buClr>
                <a:srgbClr val="8A8A8A"/>
              </a:buClr>
            </a:pPr>
            <a:r>
              <a:rPr lang="en-GB" altLang="de-DE" sz="2000" b="1" dirty="0"/>
              <a:t>Strom </a:t>
            </a:r>
            <a:r>
              <a:rPr lang="en-GB" altLang="de-DE" sz="2000" dirty="0"/>
              <a:t>und</a:t>
            </a:r>
            <a:r>
              <a:rPr lang="en-GB" altLang="de-DE" sz="2000" b="1" dirty="0"/>
              <a:t> Gas </a:t>
            </a:r>
            <a:r>
              <a:rPr lang="en-GB" altLang="de-DE" sz="2000" dirty="0"/>
              <a:t>(</a:t>
            </a:r>
            <a:r>
              <a:rPr lang="en-GB" altLang="de-DE" sz="2000" dirty="0" err="1"/>
              <a:t>seit</a:t>
            </a:r>
            <a:r>
              <a:rPr lang="en-GB" altLang="de-DE" sz="2000" dirty="0"/>
              <a:t> 2005) und</a:t>
            </a:r>
          </a:p>
          <a:p>
            <a:pPr lvl="1">
              <a:lnSpc>
                <a:spcPct val="110000"/>
              </a:lnSpc>
              <a:buClr>
                <a:srgbClr val="8A8A8A"/>
              </a:buClr>
            </a:pPr>
            <a:r>
              <a:rPr lang="en-GB" altLang="de-DE" sz="2000" b="1" dirty="0" err="1"/>
              <a:t>Eisenbahnen</a:t>
            </a:r>
            <a:r>
              <a:rPr lang="en-GB" altLang="de-DE" sz="2000" dirty="0"/>
              <a:t> (</a:t>
            </a:r>
            <a:r>
              <a:rPr lang="en-GB" altLang="de-DE" sz="2000" dirty="0" err="1"/>
              <a:t>seit</a:t>
            </a:r>
            <a:r>
              <a:rPr lang="en-GB" altLang="de-DE" sz="2000" dirty="0"/>
              <a:t> 2006)</a:t>
            </a:r>
          </a:p>
          <a:p>
            <a:pPr>
              <a:lnSpc>
                <a:spcPct val="110000"/>
              </a:lnSpc>
              <a:buClr>
                <a:srgbClr val="265A7F"/>
              </a:buClr>
            </a:pPr>
            <a:r>
              <a:rPr lang="en-US" altLang="de-DE" sz="2000" b="1" dirty="0" err="1" smtClean="0"/>
              <a:t>Planung</a:t>
            </a:r>
            <a:r>
              <a:rPr lang="en-US" altLang="de-DE" sz="2000" b="1" dirty="0" smtClean="0"/>
              <a:t> </a:t>
            </a:r>
            <a:r>
              <a:rPr lang="en-US" altLang="de-DE" sz="2000" dirty="0" smtClean="0"/>
              <a:t>(2011) </a:t>
            </a:r>
            <a:r>
              <a:rPr lang="en-US" altLang="de-DE" sz="2000" dirty="0"/>
              <a:t>und</a:t>
            </a:r>
            <a:r>
              <a:rPr lang="en-US" altLang="de-DE" sz="2000" b="1" dirty="0"/>
              <a:t> </a:t>
            </a:r>
            <a:r>
              <a:rPr lang="en-US" altLang="de-DE" sz="2000" b="1" dirty="0" err="1" smtClean="0"/>
              <a:t>Genehmigung</a:t>
            </a:r>
            <a:r>
              <a:rPr lang="en-US" altLang="de-DE" sz="2000" b="1" dirty="0" smtClean="0"/>
              <a:t> </a:t>
            </a:r>
            <a:r>
              <a:rPr lang="en-US" altLang="de-DE" sz="2000" dirty="0" smtClean="0"/>
              <a:t>(2013)</a:t>
            </a:r>
            <a:r>
              <a:rPr lang="en-US" altLang="de-DE" sz="2000" dirty="0"/>
              <a:t/>
            </a:r>
            <a:br>
              <a:rPr lang="en-US" altLang="de-DE" sz="2000" dirty="0"/>
            </a:br>
            <a:r>
              <a:rPr lang="en-US" altLang="de-DE" sz="2000" dirty="0"/>
              <a:t>des </a:t>
            </a:r>
            <a:r>
              <a:rPr lang="en-US" altLang="de-DE" sz="2000" dirty="0" err="1"/>
              <a:t>Ausbaus</a:t>
            </a:r>
            <a:r>
              <a:rPr lang="en-US" altLang="de-DE" sz="2000" dirty="0"/>
              <a:t> der </a:t>
            </a:r>
            <a:r>
              <a:rPr lang="en-US" altLang="de-DE" sz="2000" b="1" dirty="0" err="1"/>
              <a:t>Höchstspannungsnetze</a:t>
            </a:r>
            <a:r>
              <a:rPr lang="en-US" altLang="de-DE" sz="2000" dirty="0"/>
              <a:t>             </a:t>
            </a:r>
            <a:r>
              <a:rPr lang="de-DE" altLang="de-DE" sz="1600" b="1" dirty="0"/>
              <a:t>Sitz in Bonn</a:t>
            </a:r>
            <a:endParaRPr lang="de-DE" altLang="de-DE" sz="1600" dirty="0"/>
          </a:p>
          <a:p>
            <a:pPr>
              <a:lnSpc>
                <a:spcPct val="110000"/>
              </a:lnSpc>
              <a:spcBef>
                <a:spcPts val="600"/>
              </a:spcBef>
              <a:buClr>
                <a:srgbClr val="265A7F"/>
              </a:buClr>
            </a:pPr>
            <a:r>
              <a:rPr lang="en-GB" altLang="de-DE" sz="2000" dirty="0"/>
              <a:t>Rd. 200 </a:t>
            </a:r>
            <a:r>
              <a:rPr lang="en-GB" altLang="de-DE" sz="2000" dirty="0" err="1"/>
              <a:t>Beschäftigte</a:t>
            </a:r>
            <a:r>
              <a:rPr lang="en-GB" altLang="de-DE" sz="2000" dirty="0"/>
              <a:t> in der </a:t>
            </a:r>
            <a:r>
              <a:rPr lang="en-GB" altLang="de-DE" sz="2000" dirty="0" err="1"/>
              <a:t>Energieregulierung</a:t>
            </a:r>
            <a:r>
              <a:rPr lang="en-GB" altLang="de-DE" sz="2000" dirty="0"/>
              <a:t>, </a:t>
            </a:r>
            <a:br>
              <a:rPr lang="en-GB" altLang="de-DE" sz="2000" dirty="0"/>
            </a:br>
            <a:r>
              <a:rPr lang="en-GB" altLang="de-DE" sz="2000" dirty="0" err="1"/>
              <a:t>darüber</a:t>
            </a:r>
            <a:r>
              <a:rPr lang="en-GB" altLang="de-DE" sz="2000" dirty="0"/>
              <a:t> </a:t>
            </a:r>
            <a:r>
              <a:rPr lang="en-GB" altLang="de-DE" sz="2000" dirty="0" err="1"/>
              <a:t>hinaus</a:t>
            </a:r>
            <a:r>
              <a:rPr lang="en-GB" altLang="de-DE" sz="2000" dirty="0"/>
              <a:t> 240 </a:t>
            </a:r>
            <a:r>
              <a:rPr lang="en-GB" altLang="de-DE" sz="2000" dirty="0" err="1"/>
              <a:t>zusätzliche</a:t>
            </a:r>
            <a:r>
              <a:rPr lang="en-GB" altLang="de-DE" sz="2000" dirty="0"/>
              <a:t> </a:t>
            </a:r>
            <a:r>
              <a:rPr lang="en-GB" altLang="de-DE" sz="2000" dirty="0" err="1"/>
              <a:t>Stellen</a:t>
            </a:r>
            <a:r>
              <a:rPr lang="en-GB" altLang="de-DE" sz="2000" dirty="0"/>
              <a:t> für </a:t>
            </a:r>
            <a:r>
              <a:rPr lang="en-GB" altLang="de-DE" sz="2000" dirty="0" err="1"/>
              <a:t>Planungs</a:t>
            </a:r>
            <a:r>
              <a:rPr lang="en-GB" altLang="de-DE" sz="2000" dirty="0"/>
              <a:t>- und </a:t>
            </a:r>
            <a:r>
              <a:rPr lang="en-GB" altLang="de-DE" sz="2000" dirty="0" err="1"/>
              <a:t>Genehmigungsverfahren</a:t>
            </a:r>
            <a:r>
              <a:rPr lang="en-GB" altLang="de-DE" sz="2000" dirty="0"/>
              <a:t> </a:t>
            </a:r>
          </a:p>
          <a:p>
            <a:pPr>
              <a:lnSpc>
                <a:spcPct val="110000"/>
              </a:lnSpc>
              <a:spcBef>
                <a:spcPts val="600"/>
              </a:spcBef>
              <a:buClr>
                <a:srgbClr val="265A7F"/>
              </a:buClr>
            </a:pPr>
            <a:r>
              <a:rPr lang="en-US" altLang="de-DE" sz="2000" dirty="0"/>
              <a:t>Rd. 2900 </a:t>
            </a:r>
            <a:r>
              <a:rPr lang="en-US" altLang="de-DE" sz="2000" dirty="0" err="1"/>
              <a:t>Beschäftigte</a:t>
            </a:r>
            <a:r>
              <a:rPr lang="en-US" altLang="de-DE" sz="2000" dirty="0"/>
              <a:t> </a:t>
            </a:r>
            <a:r>
              <a:rPr lang="en-US" altLang="de-DE" sz="2000" dirty="0" err="1"/>
              <a:t>insgesamt</a:t>
            </a:r>
            <a:endParaRPr lang="en-US" altLang="de-DE" sz="2000" dirty="0"/>
          </a:p>
          <a:p>
            <a:pPr>
              <a:lnSpc>
                <a:spcPct val="110000"/>
              </a:lnSpc>
              <a:spcBef>
                <a:spcPts val="600"/>
              </a:spcBef>
              <a:buClr>
                <a:srgbClr val="265A7F"/>
              </a:buClr>
            </a:pPr>
            <a:r>
              <a:rPr lang="en-US" altLang="de-DE" sz="2000" dirty="0" err="1"/>
              <a:t>Haushalt</a:t>
            </a:r>
            <a:r>
              <a:rPr lang="en-US" altLang="de-DE" sz="2000" dirty="0"/>
              <a:t>: </a:t>
            </a:r>
            <a:r>
              <a:rPr lang="en-US" altLang="de-DE" sz="2000" dirty="0" smtClean="0"/>
              <a:t>208m </a:t>
            </a:r>
            <a:r>
              <a:rPr lang="en-US" altLang="de-DE" sz="2000" dirty="0"/>
              <a:t>euro (</a:t>
            </a:r>
            <a:r>
              <a:rPr lang="en-US" altLang="de-DE" sz="2000" dirty="0" smtClean="0"/>
              <a:t>2017)</a:t>
            </a:r>
            <a:endParaRPr lang="en-US" altLang="de-DE" sz="2000" dirty="0"/>
          </a:p>
        </p:txBody>
      </p:sp>
      <p:pic>
        <p:nvPicPr>
          <p:cNvPr id="31748" name="Picture 4" descr="Bild:Bundesnetzagentur 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0" y="2205038"/>
            <a:ext cx="1841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6"/>
          <p:cNvSpPr>
            <a:spLocks noChangeArrowheads="1"/>
          </p:cNvSpPr>
          <p:nvPr/>
        </p:nvSpPr>
        <p:spPr bwMode="auto">
          <a:xfrm>
            <a:off x="1" y="52388"/>
            <a:ext cx="579613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r>
              <a:rPr lang="de-DE" altLang="de-DE" sz="2200" dirty="0" smtClean="0">
                <a:solidFill>
                  <a:schemeClr val="bg1"/>
                </a:solidFill>
              </a:rPr>
              <a:t>Bundesnetzagentur (1)</a:t>
            </a:r>
            <a:endParaRPr lang="de-DE" altLang="de-DE" sz="2200" dirty="0">
              <a:solidFill>
                <a:schemeClr val="bg1"/>
              </a:solidFill>
            </a:endParaRPr>
          </a:p>
        </p:txBody>
      </p:sp>
    </p:spTree>
    <p:extLst>
      <p:ext uri="{BB962C8B-B14F-4D97-AF65-F5344CB8AC3E}">
        <p14:creationId xmlns:p14="http://schemas.microsoft.com/office/powerpoint/2010/main" val="1031420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120" y="764704"/>
            <a:ext cx="4528120" cy="5789988"/>
          </a:xfrm>
          <a:prstGeom prst="rect">
            <a:avLst/>
          </a:prstGeom>
        </p:spPr>
      </p:pic>
      <p:sp>
        <p:nvSpPr>
          <p:cNvPr id="3" name="Rectangle 2"/>
          <p:cNvSpPr txBox="1">
            <a:spLocks noChangeArrowheads="1"/>
          </p:cNvSpPr>
          <p:nvPr/>
        </p:nvSpPr>
        <p:spPr>
          <a:xfrm>
            <a:off x="827584" y="56356"/>
            <a:ext cx="6696744" cy="496887"/>
          </a:xfrm>
          <a:prstGeom prst="rect">
            <a:avLst/>
          </a:prstGeom>
        </p:spPr>
        <p:txBody>
          <a:bodyPr/>
          <a:lstStyle>
            <a:lvl1pPr algn="l" rtl="0" eaLnBrk="1" fontAlgn="base" hangingPunct="1">
              <a:spcBef>
                <a:spcPct val="0"/>
              </a:spcBef>
              <a:spcAft>
                <a:spcPct val="0"/>
              </a:spcAft>
              <a:defRPr sz="2200">
                <a:solidFill>
                  <a:schemeClr val="bg1"/>
                </a:solidFill>
                <a:latin typeface="Verdana" pitchFamily="34" charset="0"/>
                <a:ea typeface="+mj-ea"/>
                <a:cs typeface="+mj-cs"/>
              </a:defRPr>
            </a:lvl1pPr>
            <a:lvl2pPr algn="l" rtl="0" eaLnBrk="1" fontAlgn="base" hangingPunct="1">
              <a:spcBef>
                <a:spcPct val="0"/>
              </a:spcBef>
              <a:spcAft>
                <a:spcPct val="0"/>
              </a:spcAft>
              <a:defRPr sz="2200">
                <a:solidFill>
                  <a:schemeClr val="bg1"/>
                </a:solidFill>
                <a:latin typeface="Verdana" pitchFamily="34" charset="0"/>
              </a:defRPr>
            </a:lvl2pPr>
            <a:lvl3pPr algn="l" rtl="0" eaLnBrk="1" fontAlgn="base" hangingPunct="1">
              <a:spcBef>
                <a:spcPct val="0"/>
              </a:spcBef>
              <a:spcAft>
                <a:spcPct val="0"/>
              </a:spcAft>
              <a:defRPr sz="2200">
                <a:solidFill>
                  <a:schemeClr val="bg1"/>
                </a:solidFill>
                <a:latin typeface="Verdana" pitchFamily="34" charset="0"/>
              </a:defRPr>
            </a:lvl3pPr>
            <a:lvl4pPr algn="l" rtl="0" eaLnBrk="1" fontAlgn="base" hangingPunct="1">
              <a:spcBef>
                <a:spcPct val="0"/>
              </a:spcBef>
              <a:spcAft>
                <a:spcPct val="0"/>
              </a:spcAft>
              <a:defRPr sz="2200">
                <a:solidFill>
                  <a:schemeClr val="bg1"/>
                </a:solidFill>
                <a:latin typeface="Verdana" pitchFamily="34" charset="0"/>
              </a:defRPr>
            </a:lvl4pPr>
            <a:lvl5pPr algn="l" rtl="0" eaLnBrk="1" fontAlgn="base" hangingPunct="1">
              <a:spcBef>
                <a:spcPct val="0"/>
              </a:spcBef>
              <a:spcAft>
                <a:spcPct val="0"/>
              </a:spcAft>
              <a:defRPr sz="2200">
                <a:solidFill>
                  <a:schemeClr val="bg1"/>
                </a:solidFill>
                <a:latin typeface="Verdana" pitchFamily="34" charset="0"/>
              </a:defRPr>
            </a:lvl5pPr>
            <a:lvl6pPr marL="457200" algn="l" rtl="0" eaLnBrk="1" fontAlgn="base" hangingPunct="1">
              <a:spcBef>
                <a:spcPct val="0"/>
              </a:spcBef>
              <a:spcAft>
                <a:spcPct val="0"/>
              </a:spcAft>
              <a:defRPr sz="2000">
                <a:solidFill>
                  <a:schemeClr val="bg1"/>
                </a:solidFill>
                <a:latin typeface="Arial Narrow" pitchFamily="1" charset="0"/>
              </a:defRPr>
            </a:lvl6pPr>
            <a:lvl7pPr marL="914400" algn="l" rtl="0" eaLnBrk="1" fontAlgn="base" hangingPunct="1">
              <a:spcBef>
                <a:spcPct val="0"/>
              </a:spcBef>
              <a:spcAft>
                <a:spcPct val="0"/>
              </a:spcAft>
              <a:defRPr sz="2000">
                <a:solidFill>
                  <a:schemeClr val="bg1"/>
                </a:solidFill>
                <a:latin typeface="Arial Narrow" pitchFamily="1" charset="0"/>
              </a:defRPr>
            </a:lvl7pPr>
            <a:lvl8pPr marL="1371600" algn="l" rtl="0" eaLnBrk="1" fontAlgn="base" hangingPunct="1">
              <a:spcBef>
                <a:spcPct val="0"/>
              </a:spcBef>
              <a:spcAft>
                <a:spcPct val="0"/>
              </a:spcAft>
              <a:defRPr sz="2000">
                <a:solidFill>
                  <a:schemeClr val="bg1"/>
                </a:solidFill>
                <a:latin typeface="Arial Narrow" pitchFamily="1" charset="0"/>
              </a:defRPr>
            </a:lvl8pPr>
            <a:lvl9pPr marL="1828800" algn="l" rtl="0" eaLnBrk="1" fontAlgn="base" hangingPunct="1">
              <a:spcBef>
                <a:spcPct val="0"/>
              </a:spcBef>
              <a:spcAft>
                <a:spcPct val="0"/>
              </a:spcAft>
              <a:defRPr sz="2000">
                <a:solidFill>
                  <a:schemeClr val="bg1"/>
                </a:solidFill>
                <a:latin typeface="Arial Narrow" pitchFamily="1" charset="0"/>
              </a:defRPr>
            </a:lvl9pPr>
          </a:lstStyle>
          <a:p>
            <a:r>
              <a:rPr lang="de-DE" altLang="de-DE" kern="0" dirty="0" smtClean="0"/>
              <a:t>Netzausbau – Stand Ende 2017</a:t>
            </a:r>
            <a:endParaRPr lang="de-DE" altLang="de-DE" kern="0" dirty="0"/>
          </a:p>
        </p:txBody>
      </p:sp>
    </p:spTree>
    <p:extLst>
      <p:ext uri="{BB962C8B-B14F-4D97-AF65-F5344CB8AC3E}">
        <p14:creationId xmlns:p14="http://schemas.microsoft.com/office/powerpoint/2010/main" val="319623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920750"/>
            <a:ext cx="4392613"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3"/>
          <p:cNvSpPr txBox="1">
            <a:spLocks/>
          </p:cNvSpPr>
          <p:nvPr/>
        </p:nvSpPr>
        <p:spPr>
          <a:xfrm>
            <a:off x="323850" y="52388"/>
            <a:ext cx="6381750" cy="496887"/>
          </a:xfrm>
          <a:prstGeom prst="rect">
            <a:avLst/>
          </a:prstGeom>
        </p:spPr>
        <p:txBody>
          <a:bodyPr/>
          <a:lstStyle>
            <a:lvl1pPr algn="l" rtl="0" eaLnBrk="1" fontAlgn="base" hangingPunct="1">
              <a:spcBef>
                <a:spcPct val="0"/>
              </a:spcBef>
              <a:spcAft>
                <a:spcPct val="0"/>
              </a:spcAft>
              <a:defRPr sz="2200">
                <a:solidFill>
                  <a:schemeClr val="bg1"/>
                </a:solidFill>
                <a:latin typeface="Verdana" pitchFamily="34" charset="0"/>
                <a:ea typeface="+mj-ea"/>
                <a:cs typeface="+mj-cs"/>
              </a:defRPr>
            </a:lvl1pPr>
            <a:lvl2pPr algn="l" rtl="0" eaLnBrk="1" fontAlgn="base" hangingPunct="1">
              <a:spcBef>
                <a:spcPct val="0"/>
              </a:spcBef>
              <a:spcAft>
                <a:spcPct val="0"/>
              </a:spcAft>
              <a:defRPr sz="2200">
                <a:solidFill>
                  <a:schemeClr val="bg1"/>
                </a:solidFill>
                <a:latin typeface="Verdana" pitchFamily="34" charset="0"/>
              </a:defRPr>
            </a:lvl2pPr>
            <a:lvl3pPr algn="l" rtl="0" eaLnBrk="1" fontAlgn="base" hangingPunct="1">
              <a:spcBef>
                <a:spcPct val="0"/>
              </a:spcBef>
              <a:spcAft>
                <a:spcPct val="0"/>
              </a:spcAft>
              <a:defRPr sz="2200">
                <a:solidFill>
                  <a:schemeClr val="bg1"/>
                </a:solidFill>
                <a:latin typeface="Verdana" pitchFamily="34" charset="0"/>
              </a:defRPr>
            </a:lvl3pPr>
            <a:lvl4pPr algn="l" rtl="0" eaLnBrk="1" fontAlgn="base" hangingPunct="1">
              <a:spcBef>
                <a:spcPct val="0"/>
              </a:spcBef>
              <a:spcAft>
                <a:spcPct val="0"/>
              </a:spcAft>
              <a:defRPr sz="2200">
                <a:solidFill>
                  <a:schemeClr val="bg1"/>
                </a:solidFill>
                <a:latin typeface="Verdana" pitchFamily="34" charset="0"/>
              </a:defRPr>
            </a:lvl4pPr>
            <a:lvl5pPr algn="l" rtl="0" eaLnBrk="1" fontAlgn="base" hangingPunct="1">
              <a:spcBef>
                <a:spcPct val="0"/>
              </a:spcBef>
              <a:spcAft>
                <a:spcPct val="0"/>
              </a:spcAft>
              <a:defRPr sz="2200">
                <a:solidFill>
                  <a:schemeClr val="bg1"/>
                </a:solidFill>
                <a:latin typeface="Verdana" pitchFamily="34" charset="0"/>
              </a:defRPr>
            </a:lvl5pPr>
            <a:lvl6pPr marL="457200" algn="l" rtl="0" eaLnBrk="1" fontAlgn="base" hangingPunct="1">
              <a:spcBef>
                <a:spcPct val="0"/>
              </a:spcBef>
              <a:spcAft>
                <a:spcPct val="0"/>
              </a:spcAft>
              <a:defRPr sz="2000">
                <a:solidFill>
                  <a:schemeClr val="bg1"/>
                </a:solidFill>
                <a:latin typeface="Arial Narrow" pitchFamily="1" charset="0"/>
              </a:defRPr>
            </a:lvl6pPr>
            <a:lvl7pPr marL="914400" algn="l" rtl="0" eaLnBrk="1" fontAlgn="base" hangingPunct="1">
              <a:spcBef>
                <a:spcPct val="0"/>
              </a:spcBef>
              <a:spcAft>
                <a:spcPct val="0"/>
              </a:spcAft>
              <a:defRPr sz="2000">
                <a:solidFill>
                  <a:schemeClr val="bg1"/>
                </a:solidFill>
                <a:latin typeface="Arial Narrow" pitchFamily="1" charset="0"/>
              </a:defRPr>
            </a:lvl7pPr>
            <a:lvl8pPr marL="1371600" algn="l" rtl="0" eaLnBrk="1" fontAlgn="base" hangingPunct="1">
              <a:spcBef>
                <a:spcPct val="0"/>
              </a:spcBef>
              <a:spcAft>
                <a:spcPct val="0"/>
              </a:spcAft>
              <a:defRPr sz="2000">
                <a:solidFill>
                  <a:schemeClr val="bg1"/>
                </a:solidFill>
                <a:latin typeface="Arial Narrow" pitchFamily="1" charset="0"/>
              </a:defRPr>
            </a:lvl8pPr>
            <a:lvl9pPr marL="1828800" algn="l" rtl="0" eaLnBrk="1" fontAlgn="base" hangingPunct="1">
              <a:spcBef>
                <a:spcPct val="0"/>
              </a:spcBef>
              <a:spcAft>
                <a:spcPct val="0"/>
              </a:spcAft>
              <a:defRPr sz="2000">
                <a:solidFill>
                  <a:schemeClr val="bg1"/>
                </a:solidFill>
                <a:latin typeface="Arial Narrow" pitchFamily="1" charset="0"/>
              </a:defRPr>
            </a:lvl9pPr>
          </a:lstStyle>
          <a:p>
            <a:pPr>
              <a:defRPr/>
            </a:pPr>
            <a:r>
              <a:rPr lang="de-DE" altLang="de-DE" sz="2000" b="1" kern="0" dirty="0" smtClean="0"/>
              <a:t>State of Art (2018) Network </a:t>
            </a:r>
            <a:r>
              <a:rPr lang="de-DE" altLang="de-DE" sz="2000" b="1" kern="0" dirty="0" err="1" smtClean="0"/>
              <a:t>development</a:t>
            </a:r>
            <a:endParaRPr lang="de-DE" altLang="de-DE" kern="0" dirty="0" smtClean="0"/>
          </a:p>
        </p:txBody>
      </p:sp>
      <p:sp>
        <p:nvSpPr>
          <p:cNvPr id="37892" name="Textfeld 4"/>
          <p:cNvSpPr txBox="1">
            <a:spLocks noChangeArrowheads="1"/>
          </p:cNvSpPr>
          <p:nvPr/>
        </p:nvSpPr>
        <p:spPr bwMode="auto">
          <a:xfrm>
            <a:off x="6588125" y="1557338"/>
            <a:ext cx="237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de-DE"/>
              <a:t>5900 km total acc. to the Federal Requirement Plan Act, of which 3050 are classified as „reinforcement“</a:t>
            </a:r>
          </a:p>
          <a:p>
            <a:r>
              <a:rPr lang="de-DE" altLang="de-DE"/>
              <a:t>600 km are approved, 150 km are realised</a:t>
            </a:r>
          </a:p>
        </p:txBody>
      </p:sp>
    </p:spTree>
    <p:extLst>
      <p:ext uri="{BB962C8B-B14F-4D97-AF65-F5344CB8AC3E}">
        <p14:creationId xmlns:p14="http://schemas.microsoft.com/office/powerpoint/2010/main" val="411662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467544" y="56356"/>
            <a:ext cx="7128792" cy="496887"/>
          </a:xfrm>
        </p:spPr>
        <p:txBody>
          <a:bodyPr/>
          <a:lstStyle/>
          <a:p>
            <a:r>
              <a:rPr lang="de-DE" altLang="de-DE" sz="2000" dirty="0" smtClean="0"/>
              <a:t>Gegensteuerung </a:t>
            </a:r>
            <a:endParaRPr lang="de-DE" altLang="de-DE" sz="2000" dirty="0"/>
          </a:p>
        </p:txBody>
      </p:sp>
      <p:sp>
        <p:nvSpPr>
          <p:cNvPr id="87045" name="Textfeld 1"/>
          <p:cNvSpPr txBox="1">
            <a:spLocks noChangeArrowheads="1"/>
          </p:cNvSpPr>
          <p:nvPr/>
        </p:nvSpPr>
        <p:spPr bwMode="auto">
          <a:xfrm>
            <a:off x="460375" y="1147966"/>
            <a:ext cx="86836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
                <a:srgbClr val="417DBE"/>
              </a:buClr>
              <a:buSzTx/>
              <a:tabLst/>
              <a:defRPr/>
            </a:pPr>
            <a:r>
              <a:rPr lang="de-DE" altLang="de-DE" sz="1800" dirty="0" smtClean="0"/>
              <a:t>Um den Herausforderungen angemessen zu begegnen </a:t>
            </a:r>
            <a:r>
              <a:rPr lang="de-DE" altLang="de-DE" sz="1800" b="1" dirty="0" smtClean="0"/>
              <a:t>wird bereits</a:t>
            </a:r>
            <a:r>
              <a:rPr lang="de-DE" altLang="de-DE" sz="1800" dirty="0"/>
              <a:t>:</a:t>
            </a:r>
            <a:endParaRPr lang="de-DE" altLang="de-DE" sz="1800" dirty="0" smtClean="0"/>
          </a:p>
          <a:p>
            <a:pPr marL="0" marR="0" lvl="0" indent="0" algn="l" defTabSz="914400" rtl="0" eaLnBrk="0" fontAlgn="base" latinLnBrk="0" hangingPunct="0">
              <a:lnSpc>
                <a:spcPct val="100000"/>
              </a:lnSpc>
              <a:spcBef>
                <a:spcPct val="50000"/>
              </a:spcBef>
              <a:spcAft>
                <a:spcPct val="0"/>
              </a:spcAft>
              <a:buClr>
                <a:srgbClr val="417DBE"/>
              </a:buClr>
              <a:buSzTx/>
              <a:tabLst/>
              <a:defRPr/>
            </a:pPr>
            <a:endParaRPr lang="de-DE" altLang="de-DE" sz="1800" dirty="0" smtClean="0"/>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lang="de-DE" altLang="de-DE" sz="1800" dirty="0" smtClean="0"/>
              <a:t>das Instrument der Spitzenkappung ergriffen,</a:t>
            </a:r>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endParaRPr lang="de-DE" altLang="de-DE" sz="1800" dirty="0" smtClean="0"/>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lang="de-DE" altLang="de-DE" sz="1800" dirty="0" smtClean="0"/>
              <a:t>das Bestandsnetz optimal ausgenutzt </a:t>
            </a:r>
            <a:br>
              <a:rPr lang="de-DE" altLang="de-DE" sz="1800" dirty="0" smtClean="0"/>
            </a:br>
            <a:r>
              <a:rPr lang="de-DE" altLang="de-DE" sz="1800" dirty="0" smtClean="0"/>
              <a:t>(z.B. </a:t>
            </a:r>
            <a:r>
              <a:rPr lang="de-DE" altLang="de-DE" sz="1800" dirty="0" err="1" smtClean="0"/>
              <a:t>Freileitungsmonitoring</a:t>
            </a:r>
            <a:r>
              <a:rPr lang="de-DE" altLang="de-DE" sz="1800" dirty="0" smtClean="0"/>
              <a:t>, Lastflusssteuernde Betriebsmittel)</a:t>
            </a:r>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endParaRPr lang="de-DE" altLang="de-DE" sz="1800" dirty="0"/>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lang="de-DE" altLang="de-DE" sz="1800" dirty="0" smtClean="0"/>
              <a:t>und Neubaumaßnahmen nur als „</a:t>
            </a:r>
            <a:r>
              <a:rPr lang="de-DE" altLang="de-DE" sz="1800" dirty="0" err="1" smtClean="0"/>
              <a:t>ultima</a:t>
            </a:r>
            <a:r>
              <a:rPr lang="de-DE" altLang="de-DE" sz="1800" dirty="0" smtClean="0"/>
              <a:t> </a:t>
            </a:r>
            <a:r>
              <a:rPr lang="de-DE" altLang="de-DE" sz="1800" dirty="0" err="1" smtClean="0"/>
              <a:t>ratio</a:t>
            </a:r>
            <a:r>
              <a:rPr lang="de-DE" altLang="de-DE" sz="1800" dirty="0" smtClean="0"/>
              <a:t>“ (gemäß NOVA-Prinzip) ergriffen.</a:t>
            </a:r>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endParaRPr lang="de-DE" altLang="de-DE" sz="1800" dirty="0"/>
          </a:p>
          <a:p>
            <a:pPr marL="1714500" lvl="4" indent="0" eaLnBrk="0" fontAlgn="base" hangingPunct="0">
              <a:spcBef>
                <a:spcPct val="50000"/>
              </a:spcBef>
              <a:spcAft>
                <a:spcPct val="0"/>
              </a:spcAft>
              <a:buClr>
                <a:srgbClr val="417DBE"/>
              </a:buClr>
              <a:defRPr/>
            </a:pPr>
            <a:r>
              <a:rPr lang="de-DE" altLang="de-DE" sz="1800" b="1" dirty="0" smtClean="0"/>
              <a:t>Soviel Netzausbau wie nötig aber </a:t>
            </a:r>
            <a:br>
              <a:rPr lang="de-DE" altLang="de-DE" sz="1800" b="1" dirty="0" smtClean="0"/>
            </a:br>
            <a:r>
              <a:rPr lang="de-DE" altLang="de-DE" sz="1800" b="1" dirty="0" smtClean="0"/>
              <a:t>so wenig wie möglich</a:t>
            </a:r>
            <a:r>
              <a:rPr lang="de-DE" altLang="de-DE" sz="1800" dirty="0" smtClean="0"/>
              <a:t/>
            </a:r>
            <a:br>
              <a:rPr lang="de-DE" altLang="de-DE" sz="1800" dirty="0" smtClean="0"/>
            </a:br>
            <a:endParaRPr kumimoji="0" lang="de-DE" altLang="de-DE" sz="1800" i="0" u="none" strike="noStrike" kern="1200" cap="none" spc="0" normalizeH="0" baseline="0" noProof="0" dirty="0">
              <a:ln>
                <a:noFill/>
              </a:ln>
              <a:effectLst/>
              <a:uLnTx/>
              <a:uFillTx/>
            </a:endParaRPr>
          </a:p>
        </p:txBody>
      </p:sp>
      <p:sp>
        <p:nvSpPr>
          <p:cNvPr id="13" name="AutoShape 8" descr="Ähnliches F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Pfeil nach rechts 3"/>
          <p:cNvSpPr/>
          <p:nvPr/>
        </p:nvSpPr>
        <p:spPr bwMode="auto">
          <a:xfrm>
            <a:off x="1115616" y="5013176"/>
            <a:ext cx="792088" cy="648072"/>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smtClean="0">
              <a:ln>
                <a:noFill/>
              </a:ln>
              <a:solidFill>
                <a:schemeClr val="tx1"/>
              </a:solidFill>
              <a:effectLst/>
              <a:latin typeface="Arial Narrow" pitchFamily="1" charset="0"/>
            </a:endParaRPr>
          </a:p>
        </p:txBody>
      </p:sp>
      <p:sp>
        <p:nvSpPr>
          <p:cNvPr id="2" name="Foliennummernplatzhalter 1"/>
          <p:cNvSpPr>
            <a:spLocks noGrp="1"/>
          </p:cNvSpPr>
          <p:nvPr>
            <p:ph type="sldNum" sz="quarter" idx="12"/>
          </p:nvPr>
        </p:nvSpPr>
        <p:spPr/>
        <p:txBody>
          <a:bodyPr/>
          <a:lstStyle/>
          <a:p>
            <a:fld id="{EBE79D06-2EFB-4368-A1EC-A33DC576D9BA}" type="slidenum">
              <a:rPr lang="de-DE" smtClean="0"/>
              <a:t>22</a:t>
            </a:fld>
            <a:endParaRPr lang="de-DE"/>
          </a:p>
        </p:txBody>
      </p:sp>
    </p:spTree>
    <p:extLst>
      <p:ext uri="{BB962C8B-B14F-4D97-AF65-F5344CB8AC3E}">
        <p14:creationId xmlns:p14="http://schemas.microsoft.com/office/powerpoint/2010/main" val="2018777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467544" y="56356"/>
            <a:ext cx="7128792" cy="496887"/>
          </a:xfrm>
        </p:spPr>
        <p:txBody>
          <a:bodyPr/>
          <a:lstStyle/>
          <a:p>
            <a:r>
              <a:rPr lang="de-DE" altLang="de-DE" sz="2000" dirty="0" smtClean="0"/>
              <a:t>Ausblick</a:t>
            </a:r>
            <a:endParaRPr lang="de-DE" altLang="de-DE" sz="2000" dirty="0"/>
          </a:p>
        </p:txBody>
      </p:sp>
      <p:sp>
        <p:nvSpPr>
          <p:cNvPr id="87045" name="Textfeld 1"/>
          <p:cNvSpPr txBox="1">
            <a:spLocks noChangeArrowheads="1"/>
          </p:cNvSpPr>
          <p:nvPr/>
        </p:nvSpPr>
        <p:spPr bwMode="auto">
          <a:xfrm>
            <a:off x="460375" y="1147966"/>
            <a:ext cx="8683625"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
                <a:srgbClr val="417DBE"/>
              </a:buClr>
              <a:buSzTx/>
              <a:tabLst/>
              <a:defRPr/>
            </a:pPr>
            <a:r>
              <a:rPr lang="de-DE" altLang="de-DE" dirty="0" smtClean="0"/>
              <a:t>… zusätzlich sollte noch getan werden:</a:t>
            </a:r>
          </a:p>
          <a:p>
            <a:pPr marL="0" lvl="0" indent="0" eaLnBrk="0" fontAlgn="base" hangingPunct="0">
              <a:spcBef>
                <a:spcPct val="50000"/>
              </a:spcBef>
              <a:spcAft>
                <a:spcPct val="0"/>
              </a:spcAft>
              <a:buClr>
                <a:srgbClr val="417DBE"/>
              </a:buClr>
              <a:defRPr/>
            </a:pPr>
            <a:endParaRPr lang="de-DE" altLang="de-DE" dirty="0" smtClean="0"/>
          </a:p>
          <a:p>
            <a:pPr marL="285750" lvl="0" indent="-285750" eaLnBrk="0" fontAlgn="base" hangingPunct="0">
              <a:spcBef>
                <a:spcPct val="50000"/>
              </a:spcBef>
              <a:spcAft>
                <a:spcPct val="0"/>
              </a:spcAft>
              <a:buClr>
                <a:srgbClr val="417DBE"/>
              </a:buClr>
              <a:buFont typeface="Wingdings" panose="05000000000000000000" pitchFamily="2" charset="2"/>
              <a:buChar char="§"/>
              <a:defRPr/>
            </a:pPr>
            <a:r>
              <a:rPr lang="de-DE" altLang="de-DE" dirty="0" smtClean="0"/>
              <a:t>Innovative, technische Möglichkeiten </a:t>
            </a:r>
            <a:r>
              <a:rPr lang="de-DE" altLang="de-DE" dirty="0"/>
              <a:t>zur </a:t>
            </a:r>
            <a:r>
              <a:rPr lang="de-DE" altLang="de-DE" dirty="0" smtClean="0"/>
              <a:t>noch höheren Ausnutzung </a:t>
            </a:r>
            <a:r>
              <a:rPr lang="de-DE" altLang="de-DE" dirty="0"/>
              <a:t>des Bestandnetzes </a:t>
            </a:r>
            <a:r>
              <a:rPr lang="de-DE" altLang="de-DE" dirty="0" smtClean="0"/>
              <a:t> über das Jahr 2030 hinaus (z.B. </a:t>
            </a:r>
            <a:r>
              <a:rPr lang="de-DE" altLang="de-DE" dirty="0"/>
              <a:t>a</a:t>
            </a:r>
            <a:r>
              <a:rPr lang="de-DE" altLang="de-DE" dirty="0" smtClean="0"/>
              <a:t>utomatisierte Betriebsführung)</a:t>
            </a:r>
          </a:p>
          <a:p>
            <a:pPr marL="285750" lvl="0" indent="-285750" eaLnBrk="0" fontAlgn="base" hangingPunct="0">
              <a:spcBef>
                <a:spcPct val="50000"/>
              </a:spcBef>
              <a:spcAft>
                <a:spcPct val="0"/>
              </a:spcAft>
              <a:buClr>
                <a:srgbClr val="417DBE"/>
              </a:buClr>
              <a:buFont typeface="Wingdings" panose="05000000000000000000" pitchFamily="2" charset="2"/>
              <a:buChar char="§"/>
              <a:defRPr/>
            </a:pPr>
            <a:endParaRPr lang="de-DE" altLang="de-DE" dirty="0" smtClean="0"/>
          </a:p>
          <a:p>
            <a:pPr marL="285750" lvl="0" indent="-285750" eaLnBrk="0" fontAlgn="base" hangingPunct="0">
              <a:spcBef>
                <a:spcPct val="50000"/>
              </a:spcBef>
              <a:spcAft>
                <a:spcPct val="0"/>
              </a:spcAft>
              <a:buClr>
                <a:srgbClr val="417DBE"/>
              </a:buClr>
              <a:buFont typeface="Wingdings" panose="05000000000000000000" pitchFamily="2" charset="2"/>
              <a:buChar char="§"/>
              <a:defRPr/>
            </a:pPr>
            <a:r>
              <a:rPr lang="de-DE" altLang="de-DE" dirty="0" smtClean="0"/>
              <a:t>Anpassung des </a:t>
            </a:r>
            <a:r>
              <a:rPr lang="de-DE" altLang="de-DE" dirty="0"/>
              <a:t>Rechtsrahmens </a:t>
            </a:r>
            <a:r>
              <a:rPr lang="de-DE" altLang="de-DE" dirty="0" smtClean="0"/>
              <a:t>(z.B. Verzicht </a:t>
            </a:r>
            <a:r>
              <a:rPr lang="de-DE" altLang="de-DE" dirty="0"/>
              <a:t>auf Bundesfachplanung in </a:t>
            </a:r>
            <a:r>
              <a:rPr lang="de-DE" altLang="de-DE" dirty="0" smtClean="0"/>
              <a:t>Einzelfällen) zur Beschleunigung der Umsetzung          NABEG 2.0 </a:t>
            </a:r>
            <a:endParaRPr lang="de-DE" altLang="de-DE" dirty="0"/>
          </a:p>
          <a:p>
            <a:pPr marL="0" lvl="0" indent="0" eaLnBrk="0" fontAlgn="base" hangingPunct="0">
              <a:spcBef>
                <a:spcPct val="50000"/>
              </a:spcBef>
              <a:spcAft>
                <a:spcPct val="0"/>
              </a:spcAft>
              <a:buClr>
                <a:srgbClr val="417DBE"/>
              </a:buClr>
              <a:defRPr/>
            </a:pPr>
            <a:endParaRPr lang="de-DE" altLang="de-DE" dirty="0" smtClean="0"/>
          </a:p>
          <a:p>
            <a:pPr marL="0" lvl="0" indent="0" eaLnBrk="0" fontAlgn="base" hangingPunct="0">
              <a:spcBef>
                <a:spcPct val="50000"/>
              </a:spcBef>
              <a:spcAft>
                <a:spcPct val="0"/>
              </a:spcAft>
              <a:buClr>
                <a:srgbClr val="417DBE"/>
              </a:buClr>
              <a:defRPr/>
            </a:pPr>
            <a:r>
              <a:rPr lang="de-DE" altLang="de-DE" sz="1800" dirty="0" smtClean="0"/>
              <a:t/>
            </a:r>
            <a:br>
              <a:rPr lang="de-DE" altLang="de-DE" sz="1800" dirty="0" smtClean="0"/>
            </a:br>
            <a:endParaRPr kumimoji="0" lang="de-DE" altLang="de-DE" sz="1800" i="0" u="none" strike="noStrike" kern="1200" cap="none" spc="0" normalizeH="0" baseline="0" noProof="0" dirty="0">
              <a:ln>
                <a:noFill/>
              </a:ln>
              <a:effectLst/>
              <a:uLnTx/>
              <a:uFillTx/>
            </a:endParaRPr>
          </a:p>
        </p:txBody>
      </p:sp>
      <p:sp>
        <p:nvSpPr>
          <p:cNvPr id="13" name="AutoShape 8" descr="Ähnliches F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Foliennummernplatzhalter 1"/>
          <p:cNvSpPr>
            <a:spLocks noGrp="1"/>
          </p:cNvSpPr>
          <p:nvPr>
            <p:ph type="sldNum" sz="quarter" idx="12"/>
          </p:nvPr>
        </p:nvSpPr>
        <p:spPr/>
        <p:txBody>
          <a:bodyPr/>
          <a:lstStyle/>
          <a:p>
            <a:fld id="{EBE79D06-2EFB-4368-A1EC-A33DC576D9BA}" type="slidenum">
              <a:rPr lang="de-DE" smtClean="0"/>
              <a:t>23</a:t>
            </a:fld>
            <a:endParaRPr lang="de-DE"/>
          </a:p>
        </p:txBody>
      </p:sp>
      <p:sp>
        <p:nvSpPr>
          <p:cNvPr id="6" name="Pfeil nach rechts 5"/>
          <p:cNvSpPr/>
          <p:nvPr/>
        </p:nvSpPr>
        <p:spPr bwMode="auto">
          <a:xfrm>
            <a:off x="2483768" y="4293096"/>
            <a:ext cx="504056" cy="329289"/>
          </a:xfrm>
          <a:prstGeom prst="rightArrow">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smtClean="0">
              <a:ln>
                <a:noFill/>
              </a:ln>
              <a:solidFill>
                <a:schemeClr val="tx1"/>
              </a:solidFill>
              <a:effectLst/>
              <a:latin typeface="Arial Narrow" pitchFamily="1" charset="0"/>
            </a:endParaRPr>
          </a:p>
        </p:txBody>
      </p:sp>
    </p:spTree>
    <p:extLst>
      <p:ext uri="{BB962C8B-B14F-4D97-AF65-F5344CB8AC3E}">
        <p14:creationId xmlns:p14="http://schemas.microsoft.com/office/powerpoint/2010/main" val="1334733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467544" y="56356"/>
            <a:ext cx="7128792" cy="496887"/>
          </a:xfrm>
        </p:spPr>
        <p:txBody>
          <a:bodyPr/>
          <a:lstStyle/>
          <a:p>
            <a:r>
              <a:rPr lang="de-DE" altLang="de-DE" sz="2000" dirty="0" smtClean="0"/>
              <a:t>Weiterer Prozess</a:t>
            </a:r>
            <a:endParaRPr lang="de-DE" altLang="de-DE" sz="2000" dirty="0"/>
          </a:p>
        </p:txBody>
      </p:sp>
      <p:sp>
        <p:nvSpPr>
          <p:cNvPr id="87045" name="Textfeld 1"/>
          <p:cNvSpPr txBox="1">
            <a:spLocks noChangeArrowheads="1"/>
          </p:cNvSpPr>
          <p:nvPr/>
        </p:nvSpPr>
        <p:spPr bwMode="auto">
          <a:xfrm>
            <a:off x="251520" y="1196752"/>
            <a:ext cx="8683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lang="de-DE" altLang="de-DE" dirty="0" smtClean="0"/>
              <a:t>Die ÜNB </a:t>
            </a:r>
            <a:r>
              <a:rPr lang="de-DE" altLang="de-DE" dirty="0" smtClean="0"/>
              <a:t>haben</a:t>
            </a:r>
            <a:r>
              <a:rPr lang="de-DE" altLang="de-DE" dirty="0" smtClean="0"/>
              <a:t> </a:t>
            </a:r>
            <a:r>
              <a:rPr lang="de-DE" altLang="de-DE" dirty="0" smtClean="0"/>
              <a:t>den ersten Entwurf des NEP 2019-2030 zum </a:t>
            </a:r>
            <a:br>
              <a:rPr lang="de-DE" altLang="de-DE" dirty="0" smtClean="0"/>
            </a:br>
            <a:r>
              <a:rPr lang="de-DE" altLang="de-DE" dirty="0" smtClean="0"/>
              <a:t>10. Dezember 2018 </a:t>
            </a:r>
            <a:r>
              <a:rPr lang="de-DE" altLang="de-DE" dirty="0" smtClean="0"/>
              <a:t>vorgelegt </a:t>
            </a:r>
            <a:r>
              <a:rPr lang="de-DE" altLang="de-DE" dirty="0" smtClean="0"/>
              <a:t>und zur Konsultation </a:t>
            </a:r>
            <a:r>
              <a:rPr lang="de-DE" altLang="de-DE" dirty="0" smtClean="0"/>
              <a:t>gestellt. </a:t>
            </a:r>
            <a:endParaRPr lang="de-DE" altLang="de-DE" dirty="0"/>
          </a:p>
          <a:p>
            <a:pPr marL="0" marR="0" lvl="0" indent="0" algn="l" defTabSz="914400" rtl="0" eaLnBrk="0" fontAlgn="base" latinLnBrk="0" hangingPunct="0">
              <a:lnSpc>
                <a:spcPct val="100000"/>
              </a:lnSpc>
              <a:spcBef>
                <a:spcPct val="50000"/>
              </a:spcBef>
              <a:spcAft>
                <a:spcPct val="0"/>
              </a:spcAft>
              <a:buClr>
                <a:srgbClr val="417DBE"/>
              </a:buClr>
              <a:buSzTx/>
              <a:tabLst/>
              <a:defRPr/>
            </a:pPr>
            <a:endParaRPr lang="de-DE" altLang="de-DE" dirty="0" smtClean="0"/>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r>
              <a:rPr lang="de-DE" altLang="de-DE" dirty="0" smtClean="0"/>
              <a:t>Der 2. </a:t>
            </a:r>
            <a:r>
              <a:rPr lang="de-DE" altLang="de-DE" dirty="0"/>
              <a:t>E</a:t>
            </a:r>
            <a:r>
              <a:rPr lang="de-DE" altLang="de-DE" dirty="0" smtClean="0"/>
              <a:t>ntwurf ist zehn Monate nach der Genehmigung des </a:t>
            </a:r>
            <a:r>
              <a:rPr lang="de-DE" altLang="de-DE" dirty="0" err="1" smtClean="0"/>
              <a:t>Szenariorahmens</a:t>
            </a:r>
            <a:r>
              <a:rPr lang="de-DE" altLang="de-DE" dirty="0" smtClean="0"/>
              <a:t> vorzulegen (Frühjahr 2019)</a:t>
            </a:r>
          </a:p>
          <a:p>
            <a:pPr marL="285750" marR="0" lvl="0" indent="-285750" algn="l" defTabSz="914400" rtl="0" eaLnBrk="0" fontAlgn="base" latinLnBrk="0" hangingPunct="0">
              <a:lnSpc>
                <a:spcPct val="100000"/>
              </a:lnSpc>
              <a:spcBef>
                <a:spcPct val="50000"/>
              </a:spcBef>
              <a:spcAft>
                <a:spcPct val="0"/>
              </a:spcAft>
              <a:buClr>
                <a:srgbClr val="417DBE"/>
              </a:buClr>
              <a:buSzTx/>
              <a:buFont typeface="Wingdings" panose="05000000000000000000" pitchFamily="2" charset="2"/>
              <a:buChar char="§"/>
              <a:tabLst/>
              <a:defRPr/>
            </a:pPr>
            <a:endParaRPr lang="de-DE" altLang="de-DE" dirty="0"/>
          </a:p>
          <a:p>
            <a:pPr marL="1257300" lvl="3" indent="0" eaLnBrk="0" fontAlgn="base" hangingPunct="0">
              <a:spcBef>
                <a:spcPct val="50000"/>
              </a:spcBef>
              <a:spcAft>
                <a:spcPct val="0"/>
              </a:spcAft>
              <a:buClr>
                <a:srgbClr val="417DBE"/>
              </a:buClr>
              <a:defRPr/>
            </a:pPr>
            <a:r>
              <a:rPr lang="de-DE" altLang="de-DE" dirty="0" smtClean="0"/>
              <a:t>Ende 2019 soll der zur Erreichung des </a:t>
            </a:r>
            <a:br>
              <a:rPr lang="de-DE" altLang="de-DE" dirty="0" smtClean="0"/>
            </a:br>
            <a:r>
              <a:rPr lang="de-DE" altLang="de-DE" dirty="0" smtClean="0"/>
              <a:t>65%-Ziels erforderliche Netzausbaubedarf bestätigt sein</a:t>
            </a:r>
            <a:br>
              <a:rPr lang="de-DE" altLang="de-DE" dirty="0" smtClean="0"/>
            </a:br>
            <a:endParaRPr kumimoji="0" lang="de-DE" altLang="de-DE" i="0" u="none" strike="noStrike" kern="1200" cap="none" spc="0" normalizeH="0" baseline="0" noProof="0" dirty="0">
              <a:ln>
                <a:noFill/>
              </a:ln>
              <a:effectLst/>
              <a:uLnTx/>
              <a:uFillTx/>
            </a:endParaRPr>
          </a:p>
        </p:txBody>
      </p:sp>
      <p:sp>
        <p:nvSpPr>
          <p:cNvPr id="13" name="AutoShape 8" descr="Ähnliches F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Pfeil nach rechts 18"/>
          <p:cNvSpPr/>
          <p:nvPr/>
        </p:nvSpPr>
        <p:spPr bwMode="auto">
          <a:xfrm>
            <a:off x="460375" y="3645024"/>
            <a:ext cx="792088" cy="648072"/>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endParaRPr kumimoji="0" lang="de-DE" sz="1800" b="0" i="0" u="none" strike="noStrike" cap="none" normalizeH="0" baseline="0" smtClean="0">
              <a:ln>
                <a:noFill/>
              </a:ln>
              <a:solidFill>
                <a:schemeClr val="tx1"/>
              </a:solidFill>
              <a:effectLst/>
              <a:latin typeface="Arial Narrow" pitchFamily="1" charset="0"/>
            </a:endParaRPr>
          </a:p>
        </p:txBody>
      </p:sp>
      <p:sp>
        <p:nvSpPr>
          <p:cNvPr id="2" name="Foliennummernplatzhalter 1"/>
          <p:cNvSpPr>
            <a:spLocks noGrp="1"/>
          </p:cNvSpPr>
          <p:nvPr>
            <p:ph type="sldNum" sz="quarter" idx="12"/>
          </p:nvPr>
        </p:nvSpPr>
        <p:spPr/>
        <p:txBody>
          <a:bodyPr/>
          <a:lstStyle/>
          <a:p>
            <a:fld id="{EBE79D06-2EFB-4368-A1EC-A33DC576D9BA}" type="slidenum">
              <a:rPr lang="de-DE" smtClean="0"/>
              <a:t>24</a:t>
            </a:fld>
            <a:endParaRPr lang="de-DE"/>
          </a:p>
        </p:txBody>
      </p:sp>
    </p:spTree>
    <p:extLst>
      <p:ext uri="{BB962C8B-B14F-4D97-AF65-F5344CB8AC3E}">
        <p14:creationId xmlns:p14="http://schemas.microsoft.com/office/powerpoint/2010/main" val="18575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Themenübersicht</a:t>
            </a:r>
            <a:endParaRPr lang="de-DE" dirty="0"/>
          </a:p>
        </p:txBody>
      </p:sp>
      <p:graphicFrame>
        <p:nvGraphicFramePr>
          <p:cNvPr id="7" name="Diagramm 6"/>
          <p:cNvGraphicFramePr/>
          <p:nvPr>
            <p:extLst>
              <p:ext uri="{D42A27DB-BD31-4B8C-83A1-F6EECF244321}">
                <p14:modId xmlns:p14="http://schemas.microsoft.com/office/powerpoint/2010/main" val="1371180915"/>
              </p:ext>
            </p:extLst>
          </p:nvPr>
        </p:nvGraphicFramePr>
        <p:xfrm>
          <a:off x="801688" y="1052513"/>
          <a:ext cx="8004175" cy="518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fld id="{E4112350-7D1F-4F7B-A7EF-9C24A53D12C6}" type="slidenum">
              <a:rPr lang="de-DE" smtClean="0"/>
              <a:t>25</a:t>
            </a:fld>
            <a:endParaRPr lang="de-DE" dirty="0"/>
          </a:p>
        </p:txBody>
      </p:sp>
      <p:grpSp>
        <p:nvGrpSpPr>
          <p:cNvPr id="8" name="Telekommunikation-hell"/>
          <p:cNvGrpSpPr>
            <a:grpSpLocks/>
          </p:cNvGrpSpPr>
          <p:nvPr/>
        </p:nvGrpSpPr>
        <p:grpSpPr bwMode="auto">
          <a:xfrm>
            <a:off x="7426325" y="103188"/>
            <a:ext cx="409575" cy="403225"/>
            <a:chOff x="5919" y="418"/>
            <a:chExt cx="258" cy="254"/>
          </a:xfrm>
        </p:grpSpPr>
        <p:sp>
          <p:nvSpPr>
            <p:cNvPr id="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0" name="Picture 127" descr="Telekommunikatio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Post-hell"/>
          <p:cNvGrpSpPr>
            <a:grpSpLocks/>
          </p:cNvGrpSpPr>
          <p:nvPr/>
        </p:nvGrpSpPr>
        <p:grpSpPr bwMode="auto">
          <a:xfrm>
            <a:off x="7904163" y="103188"/>
            <a:ext cx="406400" cy="403225"/>
            <a:chOff x="5919" y="708"/>
            <a:chExt cx="256" cy="254"/>
          </a:xfrm>
        </p:grpSpPr>
        <p:sp>
          <p:nvSpPr>
            <p:cNvPr id="1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3" name="Picture 126" descr="Post-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Eisenbahn-hell"/>
          <p:cNvGrpSpPr>
            <a:grpSpLocks/>
          </p:cNvGrpSpPr>
          <p:nvPr/>
        </p:nvGrpSpPr>
        <p:grpSpPr bwMode="auto">
          <a:xfrm>
            <a:off x="8389938" y="103188"/>
            <a:ext cx="406400" cy="403225"/>
            <a:chOff x="5919" y="1000"/>
            <a:chExt cx="256" cy="254"/>
          </a:xfrm>
        </p:grpSpPr>
        <p:sp>
          <p:nvSpPr>
            <p:cNvPr id="1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6" name="Picture 121" descr="Eisenbahn-bla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ußzeilenplatzhalter 5"/>
          <p:cNvSpPr>
            <a:spLocks noGrp="1"/>
          </p:cNvSpPr>
          <p:nvPr>
            <p:ph type="ftr" sz="quarter" idx="10"/>
          </p:nvPr>
        </p:nvSpPr>
        <p:spPr/>
        <p:txBody>
          <a:bodyPr/>
          <a:lstStyle/>
          <a:p>
            <a:r>
              <a:rPr lang="de-DE" smtClean="0"/>
              <a:t>© Bundesnetzagentur</a:t>
            </a:r>
            <a:endParaRPr lang="de-DE" dirty="0"/>
          </a:p>
        </p:txBody>
      </p:sp>
    </p:spTree>
    <p:extLst>
      <p:ext uri="{BB962C8B-B14F-4D97-AF65-F5344CB8AC3E}">
        <p14:creationId xmlns:p14="http://schemas.microsoft.com/office/powerpoint/2010/main" val="813052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Netzstabilität &amp; Leistungsbilanz</a:t>
            </a:r>
            <a:endParaRPr lang="de-DE" dirty="0"/>
          </a:p>
        </p:txBody>
      </p:sp>
      <p:sp>
        <p:nvSpPr>
          <p:cNvPr id="9" name="Textplatzhalter 2"/>
          <p:cNvSpPr txBox="1">
            <a:spLocks/>
          </p:cNvSpPr>
          <p:nvPr/>
        </p:nvSpPr>
        <p:spPr bwMode="auto">
          <a:xfrm>
            <a:off x="486321" y="872530"/>
            <a:ext cx="8604448" cy="428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0"/>
              </a:spcAft>
              <a:buClr>
                <a:srgbClr val="417DBE"/>
              </a:buClr>
              <a:buSzPct val="8000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1438" indent="-350838"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3388" indent="-360363"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a:lstStyle>
          <a:p>
            <a:r>
              <a:rPr lang="en-US" sz="2000" b="1" kern="0" dirty="0" err="1" smtClean="0"/>
              <a:t>Zwei</a:t>
            </a:r>
            <a:r>
              <a:rPr lang="en-US" sz="2000" b="1" kern="0" dirty="0" smtClean="0"/>
              <a:t> </a:t>
            </a:r>
            <a:r>
              <a:rPr lang="en-US" sz="2000" b="1" kern="0" dirty="0" err="1" smtClean="0"/>
              <a:t>grundsätzliche</a:t>
            </a:r>
            <a:r>
              <a:rPr lang="en-US" sz="2000" b="1" kern="0" dirty="0" smtClean="0"/>
              <a:t> </a:t>
            </a:r>
            <a:r>
              <a:rPr lang="en-US" sz="2000" b="1" kern="0" dirty="0" err="1" smtClean="0"/>
              <a:t>Unterschiede</a:t>
            </a:r>
            <a:endParaRPr lang="en-US" sz="2000" kern="0" dirty="0" smtClean="0"/>
          </a:p>
          <a:p>
            <a:pPr marL="342900" indent="-342900">
              <a:buFont typeface="Arial" panose="020B0604020202020204" pitchFamily="34" charset="0"/>
              <a:buChar char="•"/>
            </a:pPr>
            <a:endParaRPr lang="en-US" sz="400" kern="0" dirty="0" smtClean="0"/>
          </a:p>
          <a:p>
            <a:pPr marL="342900" indent="-342900">
              <a:buFont typeface="Arial" panose="020B0604020202020204" pitchFamily="34" charset="0"/>
              <a:buChar char="•"/>
            </a:pPr>
            <a:r>
              <a:rPr lang="en-US" sz="2000" kern="0" dirty="0" err="1" smtClean="0"/>
              <a:t>Maßnahmen</a:t>
            </a:r>
            <a:r>
              <a:rPr lang="en-US" sz="2000" kern="0" dirty="0" smtClean="0"/>
              <a:t> </a:t>
            </a:r>
            <a:r>
              <a:rPr lang="en-US" sz="2000" kern="0" dirty="0" err="1" smtClean="0"/>
              <a:t>zur</a:t>
            </a:r>
            <a:r>
              <a:rPr lang="en-US" sz="2000" kern="0" dirty="0" smtClean="0"/>
              <a:t> </a:t>
            </a:r>
            <a:r>
              <a:rPr lang="en-US" sz="2000" kern="0" dirty="0" err="1" smtClean="0"/>
              <a:t>Gewährleistung</a:t>
            </a:r>
            <a:r>
              <a:rPr lang="en-US" sz="2000" kern="0" dirty="0" smtClean="0"/>
              <a:t> der </a:t>
            </a:r>
            <a:r>
              <a:rPr lang="en-US" sz="2000" kern="0" dirty="0" err="1" smtClean="0"/>
              <a:t>Netzstabilität</a:t>
            </a:r>
            <a:r>
              <a:rPr lang="en-US" sz="2000" kern="0" dirty="0" smtClean="0"/>
              <a:t> </a:t>
            </a:r>
            <a:r>
              <a:rPr lang="en-US" sz="2000" kern="0" dirty="0" err="1" smtClean="0"/>
              <a:t>zwecks</a:t>
            </a:r>
            <a:r>
              <a:rPr lang="en-US" sz="2000" kern="0" dirty="0" smtClean="0"/>
              <a:t> </a:t>
            </a:r>
            <a:r>
              <a:rPr lang="en-US" sz="2000" kern="0" dirty="0" err="1" smtClean="0"/>
              <a:t>Erfüllung</a:t>
            </a:r>
            <a:r>
              <a:rPr lang="en-US" sz="2000" kern="0" dirty="0" smtClean="0"/>
              <a:t> der </a:t>
            </a:r>
            <a:r>
              <a:rPr lang="en-US" sz="2000" kern="0" dirty="0" err="1" smtClean="0"/>
              <a:t>Transportaufgaben</a:t>
            </a:r>
            <a:endParaRPr lang="en-US" sz="2000" kern="0" dirty="0" smtClean="0"/>
          </a:p>
          <a:p>
            <a:pPr marL="342900" indent="-342900">
              <a:buFont typeface="Arial" panose="020B0604020202020204" pitchFamily="34" charset="0"/>
              <a:buChar char="•"/>
            </a:pPr>
            <a:endParaRPr lang="en-US" sz="1050" kern="0" dirty="0" smtClean="0"/>
          </a:p>
          <a:p>
            <a:pPr marL="342900" indent="-342900">
              <a:buFont typeface="Arial" panose="020B0604020202020204" pitchFamily="34" charset="0"/>
              <a:buChar char="•"/>
            </a:pPr>
            <a:r>
              <a:rPr lang="en-US" sz="2000" kern="0" dirty="0" err="1" smtClean="0"/>
              <a:t>Absicherungen</a:t>
            </a:r>
            <a:r>
              <a:rPr lang="en-US" sz="2000" kern="0" dirty="0"/>
              <a:t> </a:t>
            </a:r>
            <a:r>
              <a:rPr lang="en-US" sz="2000" kern="0" dirty="0" smtClean="0"/>
              <a:t>der </a:t>
            </a:r>
            <a:r>
              <a:rPr lang="en-US" sz="2000" kern="0" dirty="0" err="1" smtClean="0"/>
              <a:t>Leistungsbilanz</a:t>
            </a:r>
            <a:r>
              <a:rPr lang="en-US" sz="2000" kern="0" dirty="0" smtClean="0"/>
              <a:t> </a:t>
            </a:r>
            <a:r>
              <a:rPr lang="en-US" sz="2000" kern="0" dirty="0" err="1" smtClean="0"/>
              <a:t>zur</a:t>
            </a:r>
            <a:r>
              <a:rPr lang="en-US" sz="2000" kern="0" dirty="0" smtClean="0"/>
              <a:t> </a:t>
            </a:r>
            <a:r>
              <a:rPr lang="en-US" sz="2000" kern="0" dirty="0" err="1" smtClean="0"/>
              <a:t>Deckung</a:t>
            </a:r>
            <a:r>
              <a:rPr lang="en-US" sz="2000" kern="0" dirty="0" smtClean="0"/>
              <a:t> der </a:t>
            </a:r>
            <a:r>
              <a:rPr lang="en-US" sz="2000" kern="0" dirty="0" err="1" smtClean="0"/>
              <a:t>Nachfrage</a:t>
            </a:r>
            <a:r>
              <a:rPr lang="en-US" sz="2000" kern="0" dirty="0" smtClean="0"/>
              <a:t> </a:t>
            </a:r>
            <a:r>
              <a:rPr lang="en-US" sz="2000" kern="0" dirty="0" err="1" smtClean="0"/>
              <a:t>nach</a:t>
            </a:r>
            <a:r>
              <a:rPr lang="en-US" sz="2000" kern="0" dirty="0" smtClean="0"/>
              <a:t> Strom</a:t>
            </a:r>
          </a:p>
          <a:p>
            <a:endParaRPr lang="en-US" sz="2000" kern="0" dirty="0"/>
          </a:p>
        </p:txBody>
      </p:sp>
      <p:sp>
        <p:nvSpPr>
          <p:cNvPr id="10" name="Textfeld 9"/>
          <p:cNvSpPr txBox="1"/>
          <p:nvPr/>
        </p:nvSpPr>
        <p:spPr>
          <a:xfrm>
            <a:off x="142937" y="1412214"/>
            <a:ext cx="684647" cy="576064"/>
          </a:xfrm>
          <a:prstGeom prst="rect">
            <a:avLst/>
          </a:prstGeom>
          <a:solidFill>
            <a:schemeClr val="accent1"/>
          </a:solidFill>
        </p:spPr>
        <p:txBody>
          <a:bodyPr wrap="square" rtlCol="0">
            <a:spAutoFit/>
          </a:bodyPr>
          <a:lstStyle/>
          <a:p>
            <a:pPr algn="ctr"/>
            <a:endParaRPr lang="de-DE" dirty="0">
              <a:solidFill>
                <a:schemeClr val="bg1"/>
              </a:solidFill>
            </a:endParaRPr>
          </a:p>
        </p:txBody>
      </p:sp>
      <p:sp>
        <p:nvSpPr>
          <p:cNvPr id="11" name="Textfeld 10"/>
          <p:cNvSpPr txBox="1"/>
          <p:nvPr/>
        </p:nvSpPr>
        <p:spPr>
          <a:xfrm>
            <a:off x="142937" y="2334366"/>
            <a:ext cx="684647" cy="576064"/>
          </a:xfrm>
          <a:prstGeom prst="rect">
            <a:avLst/>
          </a:prstGeom>
          <a:solidFill>
            <a:schemeClr val="accent5">
              <a:lumMod val="75000"/>
            </a:schemeClr>
          </a:solidFill>
        </p:spPr>
        <p:txBody>
          <a:bodyPr wrap="square" rtlCol="0">
            <a:spAutoFit/>
          </a:bodyPr>
          <a:lstStyle/>
          <a:p>
            <a:pPr algn="ctr"/>
            <a:endParaRPr lang="de-DE" dirty="0">
              <a:solidFill>
                <a:schemeClr val="bg1"/>
              </a:solidFill>
            </a:endParaRPr>
          </a:p>
        </p:txBody>
      </p:sp>
      <p:grpSp>
        <p:nvGrpSpPr>
          <p:cNvPr id="12" name="Gruppieren 11"/>
          <p:cNvGrpSpPr/>
          <p:nvPr/>
        </p:nvGrpSpPr>
        <p:grpSpPr>
          <a:xfrm>
            <a:off x="219026" y="3207244"/>
            <a:ext cx="8745462" cy="3271388"/>
            <a:chOff x="219026" y="3207244"/>
            <a:chExt cx="8745462" cy="3271388"/>
          </a:xfrm>
        </p:grpSpPr>
        <p:sp>
          <p:nvSpPr>
            <p:cNvPr id="15" name="Textfeld 14"/>
            <p:cNvSpPr txBox="1"/>
            <p:nvPr/>
          </p:nvSpPr>
          <p:spPr>
            <a:xfrm>
              <a:off x="219026" y="3207244"/>
              <a:ext cx="4391967" cy="369332"/>
            </a:xfrm>
            <a:prstGeom prst="rect">
              <a:avLst/>
            </a:prstGeom>
            <a:solidFill>
              <a:schemeClr val="accent1"/>
            </a:solidFill>
          </p:spPr>
          <p:txBody>
            <a:bodyPr wrap="square" rtlCol="0">
              <a:spAutoFit/>
            </a:bodyPr>
            <a:lstStyle/>
            <a:p>
              <a:pPr algn="ctr"/>
              <a:r>
                <a:rPr lang="de-DE" dirty="0" smtClean="0">
                  <a:solidFill>
                    <a:schemeClr val="bg1"/>
                  </a:solidFill>
                </a:rPr>
                <a:t>Netzbezogene Maßnahmen</a:t>
              </a:r>
              <a:endParaRPr lang="de-DE" dirty="0">
                <a:solidFill>
                  <a:schemeClr val="bg1"/>
                </a:solidFill>
              </a:endParaRPr>
            </a:p>
          </p:txBody>
        </p:sp>
        <p:sp>
          <p:nvSpPr>
            <p:cNvPr id="16" name="Textfeld 15"/>
            <p:cNvSpPr txBox="1"/>
            <p:nvPr/>
          </p:nvSpPr>
          <p:spPr>
            <a:xfrm>
              <a:off x="4788545" y="3215698"/>
              <a:ext cx="4103935" cy="400110"/>
            </a:xfrm>
            <a:prstGeom prst="rect">
              <a:avLst/>
            </a:prstGeom>
            <a:solidFill>
              <a:schemeClr val="accent4"/>
            </a:solidFill>
          </p:spPr>
          <p:txBody>
            <a:bodyPr wrap="square" rtlCol="0">
              <a:spAutoFit/>
            </a:bodyPr>
            <a:lstStyle/>
            <a:p>
              <a:pPr algn="ctr"/>
              <a:r>
                <a:rPr lang="de-DE" sz="2000" b="1" dirty="0" smtClean="0">
                  <a:solidFill>
                    <a:schemeClr val="bg1"/>
                  </a:solidFill>
                </a:rPr>
                <a:t>Strommarkt</a:t>
              </a:r>
              <a:endParaRPr lang="de-DE" sz="2000" b="1" dirty="0">
                <a:solidFill>
                  <a:schemeClr val="bg1"/>
                </a:solidFill>
              </a:endParaRPr>
            </a:p>
          </p:txBody>
        </p:sp>
        <p:sp>
          <p:nvSpPr>
            <p:cNvPr id="17" name="Textfeld 16"/>
            <p:cNvSpPr txBox="1"/>
            <p:nvPr/>
          </p:nvSpPr>
          <p:spPr>
            <a:xfrm>
              <a:off x="223615" y="3728976"/>
              <a:ext cx="4391967" cy="338554"/>
            </a:xfrm>
            <a:prstGeom prst="rect">
              <a:avLst/>
            </a:prstGeom>
            <a:solidFill>
              <a:schemeClr val="accent2"/>
            </a:solidFill>
          </p:spPr>
          <p:txBody>
            <a:bodyPr wrap="square" rtlCol="0">
              <a:spAutoFit/>
            </a:bodyPr>
            <a:lstStyle/>
            <a:p>
              <a:pPr algn="ctr"/>
              <a:r>
                <a:rPr lang="de-DE" sz="1600" dirty="0" smtClean="0">
                  <a:solidFill>
                    <a:schemeClr val="bg1"/>
                  </a:solidFill>
                </a:rPr>
                <a:t>Netzstabilität</a:t>
              </a:r>
              <a:endParaRPr lang="de-DE" sz="1600" dirty="0">
                <a:solidFill>
                  <a:schemeClr val="bg1"/>
                </a:solidFill>
              </a:endParaRPr>
            </a:p>
          </p:txBody>
        </p:sp>
        <p:sp>
          <p:nvSpPr>
            <p:cNvPr id="18" name="Textfeld 17"/>
            <p:cNvSpPr txBox="1"/>
            <p:nvPr/>
          </p:nvSpPr>
          <p:spPr>
            <a:xfrm>
              <a:off x="4788545" y="3215698"/>
              <a:ext cx="4103935" cy="369332"/>
            </a:xfrm>
            <a:prstGeom prst="rect">
              <a:avLst/>
            </a:prstGeom>
            <a:solidFill>
              <a:schemeClr val="accent4"/>
            </a:solidFill>
          </p:spPr>
          <p:txBody>
            <a:bodyPr wrap="square" rtlCol="0">
              <a:spAutoFit/>
            </a:bodyPr>
            <a:lstStyle/>
            <a:p>
              <a:pPr algn="ctr"/>
              <a:r>
                <a:rPr lang="de-DE" dirty="0" smtClean="0">
                  <a:solidFill>
                    <a:schemeClr val="bg1"/>
                  </a:solidFill>
                </a:rPr>
                <a:t>Sicherung der Leistungsbilanz</a:t>
              </a:r>
              <a:endParaRPr lang="de-DE" dirty="0">
                <a:solidFill>
                  <a:schemeClr val="bg1"/>
                </a:solidFill>
              </a:endParaRPr>
            </a:p>
          </p:txBody>
        </p:sp>
        <p:sp>
          <p:nvSpPr>
            <p:cNvPr id="19" name="Textfeld 18"/>
            <p:cNvSpPr txBox="1"/>
            <p:nvPr/>
          </p:nvSpPr>
          <p:spPr>
            <a:xfrm rot="16200000">
              <a:off x="3548766" y="4790684"/>
              <a:ext cx="2279626" cy="1077218"/>
            </a:xfrm>
            <a:prstGeom prst="rect">
              <a:avLst/>
            </a:prstGeom>
            <a:gradFill flip="none" rotWithShape="1">
              <a:gsLst>
                <a:gs pos="100000">
                  <a:schemeClr val="accent1"/>
                </a:gs>
                <a:gs pos="0">
                  <a:schemeClr val="accent4">
                    <a:lumMod val="10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defPPr>
                <a:defRPr lang="de-DE"/>
              </a:defPPr>
              <a:lvl1pPr algn="ctr">
                <a:defRPr sz="1600">
                  <a:solidFill>
                    <a:schemeClr val="bg1"/>
                  </a:solidFill>
                </a:defRPr>
              </a:lvl1pPr>
            </a:lstStyle>
            <a:p>
              <a:endParaRPr lang="de-DE" dirty="0" smtClean="0"/>
            </a:p>
            <a:p>
              <a:r>
                <a:rPr lang="de-DE" dirty="0" smtClean="0"/>
                <a:t>Demand Side Management</a:t>
              </a:r>
            </a:p>
            <a:p>
              <a:endParaRPr lang="de-DE" dirty="0"/>
            </a:p>
          </p:txBody>
        </p:sp>
        <p:sp>
          <p:nvSpPr>
            <p:cNvPr id="20" name="Textfeld 19"/>
            <p:cNvSpPr txBox="1"/>
            <p:nvPr/>
          </p:nvSpPr>
          <p:spPr>
            <a:xfrm>
              <a:off x="4788545" y="3723620"/>
              <a:ext cx="4103935" cy="338554"/>
            </a:xfrm>
            <a:prstGeom prst="rect">
              <a:avLst/>
            </a:prstGeom>
            <a:solidFill>
              <a:schemeClr val="accent5"/>
            </a:solidFill>
          </p:spPr>
          <p:txBody>
            <a:bodyPr wrap="square" rtlCol="0">
              <a:spAutoFit/>
            </a:bodyPr>
            <a:lstStyle/>
            <a:p>
              <a:pPr algn="ctr"/>
              <a:r>
                <a:rPr lang="de-DE" sz="1600" dirty="0" smtClean="0">
                  <a:solidFill>
                    <a:schemeClr val="bg1"/>
                  </a:solidFill>
                </a:rPr>
                <a:t>Gewährleistung Versorgungssicherheit</a:t>
              </a:r>
              <a:endParaRPr lang="de-DE" sz="1600" dirty="0">
                <a:solidFill>
                  <a:schemeClr val="bg1"/>
                </a:solidFill>
              </a:endParaRPr>
            </a:p>
          </p:txBody>
        </p:sp>
        <p:sp>
          <p:nvSpPr>
            <p:cNvPr id="21" name="Textfeld 20"/>
            <p:cNvSpPr txBox="1"/>
            <p:nvPr/>
          </p:nvSpPr>
          <p:spPr>
            <a:xfrm>
              <a:off x="219026" y="4184750"/>
              <a:ext cx="1832694" cy="1105416"/>
            </a:xfrm>
            <a:prstGeom prst="rect">
              <a:avLst/>
            </a:prstGeom>
            <a:solidFill>
              <a:schemeClr val="accent1"/>
            </a:solidFill>
          </p:spPr>
          <p:txBody>
            <a:bodyPr wrap="square" rtlCol="0">
              <a:spAutoFit/>
            </a:bodyPr>
            <a:lstStyle/>
            <a:p>
              <a:pPr algn="ctr"/>
              <a:endParaRPr lang="de-DE" dirty="0">
                <a:solidFill>
                  <a:schemeClr val="bg1"/>
                </a:solidFill>
              </a:endParaRPr>
            </a:p>
          </p:txBody>
        </p:sp>
        <p:sp>
          <p:nvSpPr>
            <p:cNvPr id="22" name="Textfeld 21"/>
            <p:cNvSpPr txBox="1"/>
            <p:nvPr/>
          </p:nvSpPr>
          <p:spPr>
            <a:xfrm>
              <a:off x="222945" y="5373216"/>
              <a:ext cx="1832694" cy="1105416"/>
            </a:xfrm>
            <a:prstGeom prst="rect">
              <a:avLst/>
            </a:prstGeom>
            <a:solidFill>
              <a:schemeClr val="accent1"/>
            </a:solidFill>
          </p:spPr>
          <p:txBody>
            <a:bodyPr wrap="square" rtlCol="0">
              <a:spAutoFit/>
            </a:bodyPr>
            <a:lstStyle/>
            <a:p>
              <a:pPr algn="ctr"/>
              <a:endParaRPr lang="de-DE" dirty="0">
                <a:solidFill>
                  <a:schemeClr val="bg1"/>
                </a:solidFill>
              </a:endParaRPr>
            </a:p>
          </p:txBody>
        </p:sp>
        <p:sp>
          <p:nvSpPr>
            <p:cNvPr id="23" name="Textfeld 22"/>
            <p:cNvSpPr txBox="1"/>
            <p:nvPr/>
          </p:nvSpPr>
          <p:spPr>
            <a:xfrm>
              <a:off x="2136081" y="4183837"/>
              <a:ext cx="1832694" cy="1105416"/>
            </a:xfrm>
            <a:prstGeom prst="rect">
              <a:avLst/>
            </a:prstGeom>
            <a:solidFill>
              <a:schemeClr val="accent1"/>
            </a:solidFill>
          </p:spPr>
          <p:txBody>
            <a:bodyPr wrap="square" rtlCol="0">
              <a:spAutoFit/>
            </a:bodyPr>
            <a:lstStyle/>
            <a:p>
              <a:pPr algn="ctr"/>
              <a:endParaRPr lang="de-DE" dirty="0">
                <a:solidFill>
                  <a:schemeClr val="bg1"/>
                </a:solidFill>
              </a:endParaRPr>
            </a:p>
          </p:txBody>
        </p:sp>
        <p:sp>
          <p:nvSpPr>
            <p:cNvPr id="24" name="Textfeld 23"/>
            <p:cNvSpPr txBox="1"/>
            <p:nvPr/>
          </p:nvSpPr>
          <p:spPr>
            <a:xfrm>
              <a:off x="2140000" y="5372303"/>
              <a:ext cx="1832694" cy="1105416"/>
            </a:xfrm>
            <a:prstGeom prst="rect">
              <a:avLst/>
            </a:prstGeom>
            <a:solidFill>
              <a:schemeClr val="accent1"/>
            </a:solidFill>
          </p:spPr>
          <p:txBody>
            <a:bodyPr wrap="square" rtlCol="0">
              <a:spAutoFit/>
            </a:bodyPr>
            <a:lstStyle/>
            <a:p>
              <a:pPr algn="ctr"/>
              <a:endParaRPr lang="de-DE" dirty="0">
                <a:solidFill>
                  <a:schemeClr val="bg1"/>
                </a:solidFill>
              </a:endParaRPr>
            </a:p>
          </p:txBody>
        </p:sp>
        <p:sp>
          <p:nvSpPr>
            <p:cNvPr id="25" name="Rechteck 24"/>
            <p:cNvSpPr/>
            <p:nvPr/>
          </p:nvSpPr>
          <p:spPr>
            <a:xfrm>
              <a:off x="424111" y="4552792"/>
              <a:ext cx="1445396" cy="369332"/>
            </a:xfrm>
            <a:prstGeom prst="rect">
              <a:avLst/>
            </a:prstGeom>
          </p:spPr>
          <p:txBody>
            <a:bodyPr wrap="none">
              <a:spAutoFit/>
            </a:bodyPr>
            <a:lstStyle/>
            <a:p>
              <a:pPr algn="ctr"/>
              <a:r>
                <a:rPr lang="en-US" dirty="0" err="1" smtClean="0">
                  <a:solidFill>
                    <a:schemeClr val="bg1"/>
                  </a:solidFill>
                </a:rPr>
                <a:t>Redispatch</a:t>
              </a:r>
              <a:endParaRPr lang="de-DE" dirty="0">
                <a:solidFill>
                  <a:schemeClr val="bg1"/>
                </a:solidFill>
              </a:endParaRPr>
            </a:p>
          </p:txBody>
        </p:sp>
        <p:sp>
          <p:nvSpPr>
            <p:cNvPr id="26" name="Rechteck 25"/>
            <p:cNvSpPr/>
            <p:nvPr/>
          </p:nvSpPr>
          <p:spPr>
            <a:xfrm>
              <a:off x="2129060" y="4415611"/>
              <a:ext cx="1773039" cy="646331"/>
            </a:xfrm>
            <a:prstGeom prst="rect">
              <a:avLst/>
            </a:prstGeom>
          </p:spPr>
          <p:txBody>
            <a:bodyPr wrap="square">
              <a:spAutoFit/>
            </a:bodyPr>
            <a:lstStyle/>
            <a:p>
              <a:pPr algn="ctr"/>
              <a:r>
                <a:rPr lang="en-US" dirty="0" err="1" smtClean="0">
                  <a:solidFill>
                    <a:schemeClr val="bg1"/>
                  </a:solidFill>
                </a:rPr>
                <a:t>Einspeise</a:t>
              </a:r>
              <a:r>
                <a:rPr lang="en-US" dirty="0" smtClean="0">
                  <a:solidFill>
                    <a:schemeClr val="bg1"/>
                  </a:solidFill>
                </a:rPr>
                <a:t>-management</a:t>
              </a:r>
              <a:endParaRPr lang="de-DE" dirty="0">
                <a:solidFill>
                  <a:schemeClr val="bg1"/>
                </a:solidFill>
              </a:endParaRPr>
            </a:p>
          </p:txBody>
        </p:sp>
        <p:sp>
          <p:nvSpPr>
            <p:cNvPr id="27" name="Rechteck 26"/>
            <p:cNvSpPr/>
            <p:nvPr/>
          </p:nvSpPr>
          <p:spPr>
            <a:xfrm>
              <a:off x="260289" y="5752539"/>
              <a:ext cx="1773039" cy="369332"/>
            </a:xfrm>
            <a:prstGeom prst="rect">
              <a:avLst/>
            </a:prstGeom>
          </p:spPr>
          <p:txBody>
            <a:bodyPr wrap="square">
              <a:spAutoFit/>
            </a:bodyPr>
            <a:lstStyle/>
            <a:p>
              <a:pPr algn="ctr"/>
              <a:r>
                <a:rPr lang="en-US" dirty="0" err="1" smtClean="0">
                  <a:solidFill>
                    <a:schemeClr val="bg1"/>
                  </a:solidFill>
                </a:rPr>
                <a:t>Netzreserve</a:t>
              </a:r>
              <a:endParaRPr lang="de-DE" dirty="0">
                <a:solidFill>
                  <a:schemeClr val="bg1"/>
                </a:solidFill>
              </a:endParaRPr>
            </a:p>
          </p:txBody>
        </p:sp>
        <p:sp>
          <p:nvSpPr>
            <p:cNvPr id="28" name="Rechteck 27"/>
            <p:cNvSpPr/>
            <p:nvPr/>
          </p:nvSpPr>
          <p:spPr>
            <a:xfrm>
              <a:off x="2172433" y="5602758"/>
              <a:ext cx="1773039" cy="646331"/>
            </a:xfrm>
            <a:prstGeom prst="rect">
              <a:avLst/>
            </a:prstGeom>
          </p:spPr>
          <p:txBody>
            <a:bodyPr wrap="square">
              <a:spAutoFit/>
            </a:bodyPr>
            <a:lstStyle/>
            <a:p>
              <a:pPr algn="ctr"/>
              <a:r>
                <a:rPr lang="en-US" dirty="0" err="1" smtClean="0">
                  <a:solidFill>
                    <a:schemeClr val="bg1"/>
                  </a:solidFill>
                </a:rPr>
                <a:t>Anpassungs-maßnahmen</a:t>
              </a:r>
              <a:endParaRPr lang="de-DE" dirty="0">
                <a:solidFill>
                  <a:schemeClr val="bg1"/>
                </a:solidFill>
              </a:endParaRPr>
            </a:p>
          </p:txBody>
        </p:sp>
        <p:sp>
          <p:nvSpPr>
            <p:cNvPr id="29" name="Textfeld 28"/>
            <p:cNvSpPr txBox="1"/>
            <p:nvPr/>
          </p:nvSpPr>
          <p:spPr>
            <a:xfrm>
              <a:off x="5436096" y="4189478"/>
              <a:ext cx="3456384" cy="2289153"/>
            </a:xfrm>
            <a:prstGeom prst="rect">
              <a:avLst/>
            </a:prstGeom>
            <a:solidFill>
              <a:schemeClr val="accent5">
                <a:lumMod val="75000"/>
              </a:schemeClr>
            </a:solidFill>
          </p:spPr>
          <p:txBody>
            <a:bodyPr wrap="square" rtlCol="0">
              <a:spAutoFit/>
            </a:bodyPr>
            <a:lstStyle/>
            <a:p>
              <a:pPr algn="ctr"/>
              <a:endParaRPr lang="de-DE" dirty="0">
                <a:solidFill>
                  <a:schemeClr val="bg1"/>
                </a:solidFill>
              </a:endParaRPr>
            </a:p>
          </p:txBody>
        </p:sp>
        <p:cxnSp>
          <p:nvCxnSpPr>
            <p:cNvPr id="30" name="Gerade Verbindung 29"/>
            <p:cNvCxnSpPr/>
            <p:nvPr/>
          </p:nvCxnSpPr>
          <p:spPr bwMode="auto">
            <a:xfrm>
              <a:off x="5364088" y="5229200"/>
              <a:ext cx="3600400" cy="0"/>
            </a:xfrm>
            <a:prstGeom prst="line">
              <a:avLst/>
            </a:prstGeom>
            <a:noFill/>
            <a:ln w="76200" cap="flat" cmpd="sng" algn="ctr">
              <a:solidFill>
                <a:schemeClr val="bg1"/>
              </a:solidFill>
              <a:prstDash val="solid"/>
              <a:round/>
              <a:headEnd type="none" w="med" len="med"/>
              <a:tailEnd type="none" w="med" len="med"/>
            </a:ln>
            <a:effectLst/>
          </p:spPr>
        </p:cxnSp>
        <p:cxnSp>
          <p:nvCxnSpPr>
            <p:cNvPr id="31" name="Gerade Verbindung 30"/>
            <p:cNvCxnSpPr/>
            <p:nvPr/>
          </p:nvCxnSpPr>
          <p:spPr bwMode="auto">
            <a:xfrm>
              <a:off x="5364088" y="5873080"/>
              <a:ext cx="3600400" cy="0"/>
            </a:xfrm>
            <a:prstGeom prst="line">
              <a:avLst/>
            </a:prstGeom>
            <a:noFill/>
            <a:ln w="76200" cap="flat" cmpd="sng" algn="ctr">
              <a:solidFill>
                <a:schemeClr val="bg1"/>
              </a:solidFill>
              <a:prstDash val="solid"/>
              <a:round/>
              <a:headEnd type="none" w="med" len="med"/>
              <a:tailEnd type="none" w="med" len="med"/>
            </a:ln>
            <a:effectLst/>
          </p:spPr>
        </p:cxnSp>
        <p:sp>
          <p:nvSpPr>
            <p:cNvPr id="32" name="Rechteck 31"/>
            <p:cNvSpPr/>
            <p:nvPr/>
          </p:nvSpPr>
          <p:spPr>
            <a:xfrm>
              <a:off x="5810079" y="4362539"/>
              <a:ext cx="2708434" cy="646331"/>
            </a:xfrm>
            <a:prstGeom prst="rect">
              <a:avLst/>
            </a:prstGeom>
          </p:spPr>
          <p:txBody>
            <a:bodyPr wrap="none">
              <a:spAutoFit/>
            </a:bodyPr>
            <a:lstStyle/>
            <a:p>
              <a:pPr algn="ctr"/>
              <a:r>
                <a:rPr lang="en-US" dirty="0" smtClean="0">
                  <a:solidFill>
                    <a:schemeClr val="bg1"/>
                  </a:solidFill>
                </a:rPr>
                <a:t>Energy-Only-</a:t>
              </a:r>
              <a:r>
                <a:rPr lang="en-US" dirty="0" err="1" smtClean="0">
                  <a:solidFill>
                    <a:schemeClr val="bg1"/>
                  </a:solidFill>
                </a:rPr>
                <a:t>Markt</a:t>
              </a:r>
              <a:r>
                <a:rPr lang="en-US" dirty="0" smtClean="0">
                  <a:solidFill>
                    <a:schemeClr val="bg1"/>
                  </a:solidFill>
                </a:rPr>
                <a:t> &amp; </a:t>
              </a:r>
            </a:p>
            <a:p>
              <a:pPr algn="ctr"/>
              <a:r>
                <a:rPr lang="de-DE" dirty="0" smtClean="0">
                  <a:solidFill>
                    <a:schemeClr val="bg1"/>
                  </a:solidFill>
                </a:rPr>
                <a:t>Regelenergie</a:t>
              </a:r>
              <a:endParaRPr lang="de-DE" dirty="0">
                <a:solidFill>
                  <a:schemeClr val="bg1"/>
                </a:solidFill>
              </a:endParaRPr>
            </a:p>
          </p:txBody>
        </p:sp>
        <p:sp>
          <p:nvSpPr>
            <p:cNvPr id="33" name="Rechteck 32"/>
            <p:cNvSpPr/>
            <p:nvPr/>
          </p:nvSpPr>
          <p:spPr>
            <a:xfrm>
              <a:off x="6056508" y="5363924"/>
              <a:ext cx="2248564" cy="369332"/>
            </a:xfrm>
            <a:prstGeom prst="rect">
              <a:avLst/>
            </a:prstGeom>
          </p:spPr>
          <p:txBody>
            <a:bodyPr wrap="none">
              <a:spAutoFit/>
            </a:bodyPr>
            <a:lstStyle/>
            <a:p>
              <a:pPr algn="ctr"/>
              <a:r>
                <a:rPr lang="en-US" dirty="0" err="1" smtClean="0">
                  <a:solidFill>
                    <a:schemeClr val="bg1"/>
                  </a:solidFill>
                </a:rPr>
                <a:t>Kapazitätsreserve</a:t>
              </a:r>
              <a:endParaRPr lang="de-DE" dirty="0">
                <a:solidFill>
                  <a:schemeClr val="bg1"/>
                </a:solidFill>
              </a:endParaRPr>
            </a:p>
          </p:txBody>
        </p:sp>
        <p:sp>
          <p:nvSpPr>
            <p:cNvPr id="34" name="Rechteck 33"/>
            <p:cNvSpPr/>
            <p:nvPr/>
          </p:nvSpPr>
          <p:spPr>
            <a:xfrm>
              <a:off x="6333955" y="5983421"/>
              <a:ext cx="1699055" cy="369332"/>
            </a:xfrm>
            <a:prstGeom prst="rect">
              <a:avLst/>
            </a:prstGeom>
          </p:spPr>
          <p:txBody>
            <a:bodyPr wrap="none">
              <a:spAutoFit/>
            </a:bodyPr>
            <a:lstStyle/>
            <a:p>
              <a:pPr algn="ctr"/>
              <a:r>
                <a:rPr lang="en-US" dirty="0" err="1" smtClean="0">
                  <a:solidFill>
                    <a:schemeClr val="bg1"/>
                  </a:solidFill>
                </a:rPr>
                <a:t>Klimareserve</a:t>
              </a:r>
              <a:endParaRPr lang="de-DE" dirty="0">
                <a:solidFill>
                  <a:schemeClr val="bg1"/>
                </a:solidFill>
              </a:endParaRPr>
            </a:p>
          </p:txBody>
        </p:sp>
      </p:grpSp>
      <p:sp>
        <p:nvSpPr>
          <p:cNvPr id="3" name="Fußzeilenplatzhalter 2"/>
          <p:cNvSpPr>
            <a:spLocks noGrp="1"/>
          </p:cNvSpPr>
          <p:nvPr>
            <p:ph type="ftr" sz="quarter" idx="10"/>
          </p:nvPr>
        </p:nvSpPr>
        <p:spPr/>
        <p:txBody>
          <a:bodyPr/>
          <a:lstStyle/>
          <a:p>
            <a:r>
              <a:rPr lang="de-DE" smtClean="0"/>
              <a:t>© Bundesnetzagentur</a:t>
            </a:r>
            <a:endParaRPr lang="de-DE" dirty="0"/>
          </a:p>
        </p:txBody>
      </p:sp>
      <p:sp>
        <p:nvSpPr>
          <p:cNvPr id="4" name="Datumsplatzhalter 3"/>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2560502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Netz- und Systemsicherheitsmaßnahmen</a:t>
            </a:r>
            <a:endParaRPr lang="de-DE" dirty="0"/>
          </a:p>
        </p:txBody>
      </p:sp>
      <p:sp>
        <p:nvSpPr>
          <p:cNvPr id="3" name="Fußzeilenplatzhalter 2"/>
          <p:cNvSpPr>
            <a:spLocks noGrp="1"/>
          </p:cNvSpPr>
          <p:nvPr>
            <p:ph type="ftr" sz="quarter" idx="3"/>
          </p:nvPr>
        </p:nvSpPr>
        <p:spPr>
          <a:prstGeom prst="rect">
            <a:avLst/>
          </a:prstGeom>
        </p:spPr>
        <p:txBody>
          <a:bodyPr/>
          <a:lstStyle/>
          <a:p>
            <a:r>
              <a:rPr lang="de-DE" smtClean="0">
                <a:solidFill>
                  <a:srgbClr val="000000"/>
                </a:solidFill>
              </a:rPr>
              <a:t>© Bundesnetzagentur</a:t>
            </a:r>
            <a:endParaRPr lang="de-DE" dirty="0">
              <a:solidFill>
                <a:srgbClr val="000000"/>
              </a:solidFill>
            </a:endParaRPr>
          </a:p>
        </p:txBody>
      </p:sp>
      <p:sp>
        <p:nvSpPr>
          <p:cNvPr id="4" name="Datumsplatzhalter 3"/>
          <p:cNvSpPr>
            <a:spLocks noGrp="1"/>
          </p:cNvSpPr>
          <p:nvPr>
            <p:ph type="dt" sz="half" idx="2"/>
          </p:nvPr>
        </p:nvSpPr>
        <p:spPr>
          <a:prstGeom prst="rect">
            <a:avLst/>
          </a:prstGeom>
        </p:spPr>
        <p:txBody>
          <a:bodyPr/>
          <a:lstStyle/>
          <a:p>
            <a:r>
              <a:rPr lang="de-DE" smtClean="0">
                <a:solidFill>
                  <a:srgbClr val="000000"/>
                </a:solidFill>
              </a:rPr>
              <a:t> </a:t>
            </a:r>
            <a:endParaRPr lang="de-DE">
              <a:solidFill>
                <a:srgbClr val="000000"/>
              </a:solidFill>
            </a:endParaRPr>
          </a:p>
        </p:txBody>
      </p:sp>
    </p:spTree>
    <p:extLst>
      <p:ext uri="{BB962C8B-B14F-4D97-AF65-F5344CB8AC3E}">
        <p14:creationId xmlns:p14="http://schemas.microsoft.com/office/powerpoint/2010/main" val="571351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167" y="52391"/>
            <a:ext cx="6094041" cy="496888"/>
          </a:xfrm>
        </p:spPr>
        <p:txBody>
          <a:bodyPr/>
          <a:lstStyle/>
          <a:p>
            <a:r>
              <a:rPr lang="de-DE" dirty="0" smtClean="0"/>
              <a:t>Netz- und Systemsicherheitsmaßnahmen</a:t>
            </a:r>
            <a:endParaRPr lang="de-DE" dirty="0"/>
          </a:p>
        </p:txBody>
      </p:sp>
      <p:grpSp>
        <p:nvGrpSpPr>
          <p:cNvPr id="15" name="Telekommunikation-hell"/>
          <p:cNvGrpSpPr>
            <a:grpSpLocks/>
          </p:cNvGrpSpPr>
          <p:nvPr/>
        </p:nvGrpSpPr>
        <p:grpSpPr bwMode="auto">
          <a:xfrm>
            <a:off x="7426325" y="103188"/>
            <a:ext cx="409575" cy="403225"/>
            <a:chOff x="5919" y="418"/>
            <a:chExt cx="258" cy="254"/>
          </a:xfrm>
        </p:grpSpPr>
        <p:sp>
          <p:nvSpPr>
            <p:cNvPr id="16" name="AutoShape 97"/>
            <p:cNvSpPr>
              <a:spLocks noChangeArrowheads="1"/>
            </p:cNvSpPr>
            <p:nvPr userDrawn="1"/>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smtClean="0">
                <a:solidFill>
                  <a:srgbClr val="000000"/>
                </a:solidFill>
              </a:endParaRPr>
            </a:p>
          </p:txBody>
        </p:sp>
        <p:pic>
          <p:nvPicPr>
            <p:cNvPr id="17" name="Picture 127" descr="Telekommunikation-blau"/>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Post-hell"/>
          <p:cNvGrpSpPr>
            <a:grpSpLocks/>
          </p:cNvGrpSpPr>
          <p:nvPr/>
        </p:nvGrpSpPr>
        <p:grpSpPr bwMode="auto">
          <a:xfrm>
            <a:off x="7904163" y="103188"/>
            <a:ext cx="406400" cy="403225"/>
            <a:chOff x="5919" y="708"/>
            <a:chExt cx="256" cy="254"/>
          </a:xfrm>
        </p:grpSpPr>
        <p:sp>
          <p:nvSpPr>
            <p:cNvPr id="19" name="AutoShape 99"/>
            <p:cNvSpPr>
              <a:spLocks noChangeArrowheads="1"/>
            </p:cNvSpPr>
            <p:nvPr userDrawn="1"/>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dirty="0" smtClean="0">
                <a:solidFill>
                  <a:srgbClr val="000000"/>
                </a:solidFill>
              </a:endParaRPr>
            </a:p>
          </p:txBody>
        </p:sp>
        <p:pic>
          <p:nvPicPr>
            <p:cNvPr id="20" name="Picture 126" descr="Post-blau"/>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Eisenbahn-hell"/>
          <p:cNvGrpSpPr>
            <a:grpSpLocks/>
          </p:cNvGrpSpPr>
          <p:nvPr/>
        </p:nvGrpSpPr>
        <p:grpSpPr bwMode="auto">
          <a:xfrm>
            <a:off x="8389938" y="103188"/>
            <a:ext cx="406400" cy="403225"/>
            <a:chOff x="5919" y="1000"/>
            <a:chExt cx="256" cy="254"/>
          </a:xfrm>
        </p:grpSpPr>
        <p:sp>
          <p:nvSpPr>
            <p:cNvPr id="22" name="AutoShape 88"/>
            <p:cNvSpPr>
              <a:spLocks noChangeArrowheads="1"/>
            </p:cNvSpPr>
            <p:nvPr userDrawn="1"/>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dirty="0" smtClean="0">
                <a:solidFill>
                  <a:srgbClr val="000000"/>
                </a:solidFill>
              </a:endParaRPr>
            </a:p>
          </p:txBody>
        </p:sp>
        <p:pic>
          <p:nvPicPr>
            <p:cNvPr id="23" name="Picture 121" descr="Eisenbahn-blau"/>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1"/>
          <p:cNvSpPr>
            <a:spLocks noChangeArrowheads="1"/>
          </p:cNvSpPr>
          <p:nvPr/>
        </p:nvSpPr>
        <p:spPr bwMode="auto">
          <a:xfrm>
            <a:off x="1514475" y="304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Foliennummernplatzhalter 8"/>
          <p:cNvSpPr>
            <a:spLocks noGrp="1"/>
          </p:cNvSpPr>
          <p:nvPr>
            <p:ph type="sldNum" sz="quarter" idx="12"/>
          </p:nvPr>
        </p:nvSpPr>
        <p:spPr/>
        <p:txBody>
          <a:bodyPr/>
          <a:lstStyle/>
          <a:p>
            <a:fld id="{EBE79D06-2EFB-4368-A1EC-A33DC576D9BA}" type="slidenum">
              <a:rPr lang="de-DE" smtClean="0"/>
              <a:t>28</a:t>
            </a:fld>
            <a:endParaRPr lang="de-DE"/>
          </a:p>
        </p:txBody>
      </p:sp>
      <p:sp>
        <p:nvSpPr>
          <p:cNvPr id="4" name="Rechteck 3"/>
          <p:cNvSpPr/>
          <p:nvPr/>
        </p:nvSpPr>
        <p:spPr>
          <a:xfrm>
            <a:off x="222573" y="764704"/>
            <a:ext cx="8424936" cy="5632311"/>
          </a:xfrm>
          <a:prstGeom prst="rect">
            <a:avLst/>
          </a:prstGeom>
        </p:spPr>
        <p:txBody>
          <a:bodyPr wrap="square">
            <a:spAutoFit/>
          </a:bodyPr>
          <a:lstStyle/>
          <a:p>
            <a:r>
              <a:rPr lang="de-DE" dirty="0" smtClean="0"/>
              <a:t>Die </a:t>
            </a:r>
            <a:r>
              <a:rPr lang="de-DE" dirty="0"/>
              <a:t>Netzbetreiber dürfen bestimmte Maßnahmen ergreifen, um die Sicherheit und Zuverlässigkeit des Stromversorgungssystems zu gewährleisten:</a:t>
            </a:r>
            <a:br>
              <a:rPr lang="de-DE" dirty="0"/>
            </a:br>
            <a:endParaRPr lang="de-DE" b="1" dirty="0" smtClean="0"/>
          </a:p>
          <a:p>
            <a:pPr marL="285750" indent="-285750">
              <a:buFont typeface="Wingdings" panose="05000000000000000000" pitchFamily="2" charset="2"/>
              <a:buChar char="§"/>
            </a:pPr>
            <a:r>
              <a:rPr lang="de-DE" b="1" dirty="0" err="1" smtClean="0"/>
              <a:t>Redispatch</a:t>
            </a:r>
            <a:r>
              <a:rPr lang="de-DE" b="1" dirty="0" smtClean="0"/>
              <a:t>: </a:t>
            </a:r>
            <a:r>
              <a:rPr lang="de-DE" dirty="0"/>
              <a:t>Reduzierung und Erhöhung der Stromeinspeisung von Kraftwerken nach vertraglicher Vereinbarung mit dem Netzbetreiber oder einem gesetzlichen Schuldverhältnis – unter Erstattung der Kosten.</a:t>
            </a:r>
          </a:p>
          <a:p>
            <a:endParaRPr lang="de-DE" dirty="0" smtClean="0"/>
          </a:p>
          <a:p>
            <a:pPr marL="285750" indent="-285750">
              <a:buFont typeface="Wingdings" panose="05000000000000000000" pitchFamily="2" charset="2"/>
              <a:buChar char="§"/>
            </a:pPr>
            <a:r>
              <a:rPr lang="de-DE" b="1" dirty="0" smtClean="0"/>
              <a:t>Netzreservekraftwerke: </a:t>
            </a:r>
            <a:r>
              <a:rPr lang="de-DE" dirty="0" smtClean="0"/>
              <a:t>Einsatz </a:t>
            </a:r>
            <a:r>
              <a:rPr lang="de-DE" dirty="0"/>
              <a:t>von Kraftwerken zur Beschaffung noch fehlender </a:t>
            </a:r>
            <a:r>
              <a:rPr lang="de-DE" dirty="0" err="1"/>
              <a:t>Redispatchleistung</a:t>
            </a:r>
            <a:r>
              <a:rPr lang="de-DE" dirty="0"/>
              <a:t> aus der Netzreserve nach vertraglicher Vereinbarung – unter Erstattung der Kosten.</a:t>
            </a:r>
          </a:p>
          <a:p>
            <a:endParaRPr lang="de-DE" dirty="0" smtClean="0"/>
          </a:p>
          <a:p>
            <a:pPr marL="285750" indent="-285750">
              <a:buFont typeface="Wingdings" panose="05000000000000000000" pitchFamily="2" charset="2"/>
              <a:buChar char="§"/>
            </a:pPr>
            <a:r>
              <a:rPr lang="de-DE" b="1" dirty="0"/>
              <a:t>Einspeisemanagement</a:t>
            </a:r>
            <a:r>
              <a:rPr lang="de-DE" b="1" dirty="0" smtClean="0"/>
              <a:t>:</a:t>
            </a:r>
            <a:r>
              <a:rPr lang="de-DE" dirty="0"/>
              <a:t> </a:t>
            </a:r>
            <a:r>
              <a:rPr lang="de-DE" dirty="0" err="1"/>
              <a:t>Abregelung</a:t>
            </a:r>
            <a:r>
              <a:rPr lang="de-DE" dirty="0"/>
              <a:t> von Stromeinspeisung aus Erneuerbaren Energien- und KWK-Anlagen auf Verlangen des Netzbetreibers – mit </a:t>
            </a:r>
            <a:r>
              <a:rPr lang="de-DE" dirty="0" smtClean="0"/>
              <a:t>Entschädigung.</a:t>
            </a:r>
          </a:p>
          <a:p>
            <a:endParaRPr lang="de-DE" dirty="0" smtClean="0"/>
          </a:p>
          <a:p>
            <a:pPr marL="285750" indent="-285750">
              <a:buFont typeface="Wingdings" panose="05000000000000000000" pitchFamily="2" charset="2"/>
              <a:buChar char="§"/>
            </a:pPr>
            <a:r>
              <a:rPr lang="de-DE" b="1" dirty="0" smtClean="0"/>
              <a:t>Anpassungsmaßnahmen: </a:t>
            </a:r>
            <a:r>
              <a:rPr lang="de-DE" dirty="0" smtClean="0"/>
              <a:t>Anpassungen </a:t>
            </a:r>
            <a:r>
              <a:rPr lang="de-DE" dirty="0"/>
              <a:t>von Stromeinspeisungen und/ oder Stromabnahmen auf Verlangen des Netzbetreibers, wenn andere Maßnahmen nicht ausreichen – </a:t>
            </a:r>
            <a:r>
              <a:rPr lang="de-DE" i="1" dirty="0"/>
              <a:t>ohne </a:t>
            </a:r>
            <a:r>
              <a:rPr lang="de-DE" dirty="0"/>
              <a:t>Entschädigung</a:t>
            </a:r>
            <a:r>
              <a:rPr lang="de-DE" dirty="0" smtClean="0"/>
              <a:t>.</a:t>
            </a:r>
            <a:endParaRPr lang="de-DE" dirty="0"/>
          </a:p>
        </p:txBody>
      </p:sp>
    </p:spTree>
    <p:extLst>
      <p:ext uri="{BB962C8B-B14F-4D97-AF65-F5344CB8AC3E}">
        <p14:creationId xmlns:p14="http://schemas.microsoft.com/office/powerpoint/2010/main" val="2150407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0"/>
            <a:ext cx="7056784" cy="496887"/>
          </a:xfrm>
        </p:spPr>
        <p:txBody>
          <a:bodyPr/>
          <a:lstStyle/>
          <a:p>
            <a:r>
              <a:rPr lang="de-DE" dirty="0" smtClean="0"/>
              <a:t>Gegenmaßnahmen der ÜNB zur Netzentlastung</a:t>
            </a:r>
            <a:endParaRPr lang="de-DE" dirty="0"/>
          </a:p>
        </p:txBody>
      </p:sp>
      <p:sp>
        <p:nvSpPr>
          <p:cNvPr id="3" name="Textplatzhalter 2"/>
          <p:cNvSpPr>
            <a:spLocks noGrp="1"/>
          </p:cNvSpPr>
          <p:nvPr>
            <p:ph type="body" idx="1"/>
          </p:nvPr>
        </p:nvSpPr>
        <p:spPr>
          <a:xfrm>
            <a:off x="179512" y="692696"/>
            <a:ext cx="4608511" cy="5544593"/>
          </a:xfrm>
        </p:spPr>
        <p:txBody>
          <a:bodyPr/>
          <a:lstStyle/>
          <a:p>
            <a:r>
              <a:rPr lang="de-DE" sz="2000" dirty="0" smtClean="0"/>
              <a:t>Wichtigste Instrumente der ÜNB zur Vermeidung gefährlicher Netzengpässe:</a:t>
            </a:r>
            <a:endParaRPr lang="de-DE" sz="2000" dirty="0"/>
          </a:p>
          <a:p>
            <a:pPr marL="342900" indent="-342900">
              <a:buFont typeface="Wingdings" panose="05000000000000000000" pitchFamily="2" charset="2"/>
              <a:buChar char="§"/>
            </a:pPr>
            <a:r>
              <a:rPr lang="de-DE" sz="2000" dirty="0" err="1" smtClean="0"/>
              <a:t>Redispatch</a:t>
            </a:r>
            <a:endParaRPr lang="de-DE" sz="2000" dirty="0" smtClean="0"/>
          </a:p>
          <a:p>
            <a:pPr marL="971550" lvl="1" indent="-342900">
              <a:buFont typeface="Symbol" panose="05050102010706020507" pitchFamily="18" charset="2"/>
              <a:buChar char="-"/>
            </a:pPr>
            <a:r>
              <a:rPr lang="de-DE" sz="2000" dirty="0" smtClean="0"/>
              <a:t>Definition: ÜNB verändert marktgetriebene Kraftwerkseinspeisung  </a:t>
            </a:r>
          </a:p>
          <a:p>
            <a:pPr lvl="2">
              <a:buFont typeface="Symbol" panose="05050102010706020507" pitchFamily="18" charset="2"/>
              <a:buChar char="-"/>
            </a:pPr>
            <a:r>
              <a:rPr lang="de-DE" sz="2000" dirty="0" smtClean="0"/>
              <a:t>Benötigte </a:t>
            </a:r>
            <a:r>
              <a:rPr lang="de-DE" sz="2000" dirty="0" err="1" smtClean="0"/>
              <a:t>Redispatchleistung</a:t>
            </a:r>
            <a:r>
              <a:rPr lang="de-DE" sz="2000" dirty="0" smtClean="0"/>
              <a:t>:</a:t>
            </a:r>
          </a:p>
          <a:p>
            <a:pPr lvl="3">
              <a:buFont typeface="Symbol" panose="05050102010706020507" pitchFamily="18" charset="2"/>
              <a:buChar char="-"/>
            </a:pPr>
            <a:r>
              <a:rPr lang="de-DE" sz="2000" dirty="0" smtClean="0"/>
              <a:t>Marktkraftwerke: </a:t>
            </a:r>
            <a:br>
              <a:rPr lang="de-DE" sz="2000" dirty="0" smtClean="0"/>
            </a:br>
            <a:r>
              <a:rPr lang="de-DE" sz="2000" dirty="0" smtClean="0"/>
              <a:t>5,3 GW</a:t>
            </a:r>
          </a:p>
          <a:p>
            <a:pPr lvl="3">
              <a:buFont typeface="Symbol" panose="05050102010706020507" pitchFamily="18" charset="2"/>
              <a:buChar char="-"/>
            </a:pPr>
            <a:r>
              <a:rPr lang="de-DE" sz="2000" dirty="0" smtClean="0"/>
              <a:t>Netzreservekraftwerke: 5,7 GW </a:t>
            </a:r>
          </a:p>
          <a:p>
            <a:pPr marL="342900" indent="-342900">
              <a:buFont typeface="Wingdings" panose="05000000000000000000" pitchFamily="2" charset="2"/>
              <a:buChar char="§"/>
            </a:pPr>
            <a:r>
              <a:rPr lang="de-DE" sz="2000" dirty="0" smtClean="0"/>
              <a:t>Einspeisemanagement bei EE-Anlagen (Einsenkung Wind: </a:t>
            </a:r>
            <a:br>
              <a:rPr lang="de-DE" sz="2000" dirty="0" smtClean="0"/>
            </a:br>
            <a:r>
              <a:rPr lang="de-DE" sz="2000" dirty="0" smtClean="0"/>
              <a:t>9 GW)</a:t>
            </a:r>
          </a:p>
        </p:txBody>
      </p:sp>
      <p:sp>
        <p:nvSpPr>
          <p:cNvPr id="5" name="Foliennummernplatzhalter 4"/>
          <p:cNvSpPr>
            <a:spLocks noGrp="1"/>
          </p:cNvSpPr>
          <p:nvPr>
            <p:ph type="sldNum" sz="quarter" idx="11"/>
          </p:nvPr>
        </p:nvSpPr>
        <p:spPr/>
        <p:txBody>
          <a:bodyPr/>
          <a:lstStyle/>
          <a:p>
            <a:fld id="{E4112350-7D1F-4F7B-A7EF-9C24A53D12C6}" type="slidenum">
              <a:rPr lang="de-DE" smtClean="0"/>
              <a:t>29</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111" y="764704"/>
            <a:ext cx="3507341" cy="469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5180037"/>
            <a:ext cx="23812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619693" y="6257074"/>
            <a:ext cx="8552932" cy="276999"/>
          </a:xfrm>
          <a:prstGeom prst="rect">
            <a:avLst/>
          </a:prstGeom>
        </p:spPr>
        <p:txBody>
          <a:bodyPr wrap="square">
            <a:spAutoFit/>
          </a:bodyPr>
          <a:lstStyle/>
          <a:p>
            <a:r>
              <a:rPr lang="de-DE" sz="1200" dirty="0" smtClean="0"/>
              <a:t>Abbildung zeigt Instrumente zur Netzentlastung im </a:t>
            </a:r>
            <a:r>
              <a:rPr lang="de-DE" sz="1200" dirty="0" err="1" smtClean="0"/>
              <a:t>Worst</a:t>
            </a:r>
            <a:r>
              <a:rPr lang="de-DE" sz="1200" dirty="0" smtClean="0"/>
              <a:t>-Case–Szenario des Winters </a:t>
            </a:r>
            <a:r>
              <a:rPr lang="de-DE" sz="1200" dirty="0"/>
              <a:t>2018/19</a:t>
            </a:r>
          </a:p>
        </p:txBody>
      </p:sp>
    </p:spTree>
    <p:extLst>
      <p:ext uri="{BB962C8B-B14F-4D97-AF65-F5344CB8AC3E}">
        <p14:creationId xmlns:p14="http://schemas.microsoft.com/office/powerpoint/2010/main" val="97750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bgerundetes Rechteck 68"/>
          <p:cNvSpPr/>
          <p:nvPr/>
        </p:nvSpPr>
        <p:spPr bwMode="auto">
          <a:xfrm>
            <a:off x="2735263" y="2316163"/>
            <a:ext cx="6286500" cy="4098925"/>
          </a:xfrm>
          <a:prstGeom prst="roundRect">
            <a:avLst/>
          </a:prstGeom>
          <a:solidFill>
            <a:schemeClr val="bg2">
              <a:lumMod val="50000"/>
            </a:schemeClr>
          </a:solidFill>
          <a:ln w="9525" cap="flat" cmpd="sng" algn="ctr">
            <a:noFill/>
            <a:prstDash val="solid"/>
            <a:round/>
            <a:headEnd type="none" w="med" len="med"/>
            <a:tailEnd type="none" w="med" len="med"/>
          </a:ln>
          <a:effectLst/>
        </p:spPr>
        <p:txBody>
          <a:bodyPr/>
          <a:lstStyle/>
          <a:p>
            <a:pPr eaLnBrk="1" hangingPunct="1">
              <a:spcBef>
                <a:spcPct val="20000"/>
              </a:spcBef>
              <a:buClr>
                <a:srgbClr val="BBC6D6"/>
              </a:buClr>
              <a:buSzPct val="80000"/>
              <a:buFont typeface="Wingdings" pitchFamily="1" charset="2"/>
              <a:buNone/>
              <a:defRPr/>
            </a:pPr>
            <a:endParaRPr lang="de-DE" sz="1800">
              <a:latin typeface="Arial Narrow" pitchFamily="1" charset="0"/>
            </a:endParaRPr>
          </a:p>
        </p:txBody>
      </p:sp>
      <p:sp>
        <p:nvSpPr>
          <p:cNvPr id="3" name="Abgerundetes Rechteck 2"/>
          <p:cNvSpPr/>
          <p:nvPr/>
        </p:nvSpPr>
        <p:spPr bwMode="auto">
          <a:xfrm>
            <a:off x="133350" y="1462088"/>
            <a:ext cx="2519363" cy="5207000"/>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eaLnBrk="1" hangingPunct="1">
              <a:spcBef>
                <a:spcPct val="20000"/>
              </a:spcBef>
              <a:buClr>
                <a:srgbClr val="BBC6D6"/>
              </a:buClr>
              <a:buSzPct val="80000"/>
              <a:buFont typeface="Wingdings" pitchFamily="1" charset="2"/>
              <a:buNone/>
              <a:defRPr/>
            </a:pPr>
            <a:endParaRPr lang="de-DE" sz="1800">
              <a:latin typeface="Arial Narrow" pitchFamily="1" charset="0"/>
            </a:endParaRPr>
          </a:p>
        </p:txBody>
      </p:sp>
      <p:sp>
        <p:nvSpPr>
          <p:cNvPr id="41988" name="Rectangle 2"/>
          <p:cNvSpPr>
            <a:spLocks noChangeArrowheads="1"/>
          </p:cNvSpPr>
          <p:nvPr/>
        </p:nvSpPr>
        <p:spPr bwMode="auto">
          <a:xfrm>
            <a:off x="7072313" y="5351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endParaRPr lang="fr-FR" altLang="de-DE" sz="2400">
              <a:latin typeface="Arial" pitchFamily="34" charset="0"/>
            </a:endParaRPr>
          </a:p>
        </p:txBody>
      </p:sp>
      <p:sp>
        <p:nvSpPr>
          <p:cNvPr id="41989" name="Rectangle 3"/>
          <p:cNvSpPr>
            <a:spLocks noChangeArrowheads="1"/>
          </p:cNvSpPr>
          <p:nvPr/>
        </p:nvSpPr>
        <p:spPr bwMode="auto">
          <a:xfrm>
            <a:off x="381000" y="1557338"/>
            <a:ext cx="914400" cy="719137"/>
          </a:xfrm>
          <a:prstGeom prst="rect">
            <a:avLst/>
          </a:prstGeom>
          <a:solidFill>
            <a:schemeClr val="accent2"/>
          </a:solidFill>
          <a:ln w="254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1990" name="Rectangle 4"/>
          <p:cNvSpPr>
            <a:spLocks noChangeArrowheads="1"/>
          </p:cNvSpPr>
          <p:nvPr/>
        </p:nvSpPr>
        <p:spPr bwMode="auto">
          <a:xfrm>
            <a:off x="381000" y="2406650"/>
            <a:ext cx="914400" cy="717550"/>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1991" name="Rectangle 5"/>
          <p:cNvSpPr>
            <a:spLocks noChangeArrowheads="1"/>
          </p:cNvSpPr>
          <p:nvPr/>
        </p:nvSpPr>
        <p:spPr bwMode="auto">
          <a:xfrm>
            <a:off x="381000" y="4105275"/>
            <a:ext cx="914400" cy="717550"/>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1992" name="Rectangle 6"/>
          <p:cNvSpPr>
            <a:spLocks noChangeArrowheads="1"/>
          </p:cNvSpPr>
          <p:nvPr/>
        </p:nvSpPr>
        <p:spPr bwMode="auto">
          <a:xfrm>
            <a:off x="381000" y="3255963"/>
            <a:ext cx="914400" cy="717550"/>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1993" name="Text Box 8"/>
          <p:cNvSpPr txBox="1">
            <a:spLocks noChangeArrowheads="1"/>
          </p:cNvSpPr>
          <p:nvPr/>
        </p:nvSpPr>
        <p:spPr bwMode="auto">
          <a:xfrm>
            <a:off x="477838" y="1687513"/>
            <a:ext cx="720725" cy="3667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1</a:t>
            </a:r>
          </a:p>
        </p:txBody>
      </p:sp>
      <p:sp>
        <p:nvSpPr>
          <p:cNvPr id="41994" name="Text Box 9"/>
          <p:cNvSpPr txBox="1">
            <a:spLocks noChangeArrowheads="1"/>
          </p:cNvSpPr>
          <p:nvPr/>
        </p:nvSpPr>
        <p:spPr bwMode="auto">
          <a:xfrm>
            <a:off x="477838" y="2536825"/>
            <a:ext cx="720725" cy="366713"/>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2</a:t>
            </a:r>
          </a:p>
        </p:txBody>
      </p:sp>
      <p:sp>
        <p:nvSpPr>
          <p:cNvPr id="41995" name="Text Box 10"/>
          <p:cNvSpPr txBox="1">
            <a:spLocks noChangeArrowheads="1"/>
          </p:cNvSpPr>
          <p:nvPr/>
        </p:nvSpPr>
        <p:spPr bwMode="auto">
          <a:xfrm>
            <a:off x="477838" y="3386138"/>
            <a:ext cx="720725" cy="366712"/>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3</a:t>
            </a:r>
          </a:p>
        </p:txBody>
      </p:sp>
      <p:sp>
        <p:nvSpPr>
          <p:cNvPr id="41996" name="Text Box 11"/>
          <p:cNvSpPr txBox="1">
            <a:spLocks noChangeArrowheads="1"/>
          </p:cNvSpPr>
          <p:nvPr/>
        </p:nvSpPr>
        <p:spPr bwMode="auto">
          <a:xfrm>
            <a:off x="477838" y="4235450"/>
            <a:ext cx="720725" cy="366713"/>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4</a:t>
            </a:r>
          </a:p>
        </p:txBody>
      </p:sp>
      <p:sp>
        <p:nvSpPr>
          <p:cNvPr id="41997" name="Rectangle 13"/>
          <p:cNvSpPr>
            <a:spLocks noChangeArrowheads="1"/>
          </p:cNvSpPr>
          <p:nvPr/>
        </p:nvSpPr>
        <p:spPr bwMode="auto">
          <a:xfrm>
            <a:off x="4706938" y="1023938"/>
            <a:ext cx="2244725" cy="1292225"/>
          </a:xfrm>
          <a:prstGeom prst="rect">
            <a:avLst/>
          </a:prstGeom>
          <a:solidFill>
            <a:srgbClr val="0070C0"/>
          </a:solidFill>
          <a:ln w="254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1999" name="Rectangle 16"/>
          <p:cNvSpPr>
            <a:spLocks noChangeArrowheads="1"/>
          </p:cNvSpPr>
          <p:nvPr/>
        </p:nvSpPr>
        <p:spPr bwMode="auto">
          <a:xfrm>
            <a:off x="5969000" y="2747963"/>
            <a:ext cx="1333500" cy="788987"/>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00" name="Rectangle 17"/>
          <p:cNvSpPr>
            <a:spLocks noChangeArrowheads="1"/>
          </p:cNvSpPr>
          <p:nvPr/>
        </p:nvSpPr>
        <p:spPr bwMode="auto">
          <a:xfrm>
            <a:off x="7583488" y="2747963"/>
            <a:ext cx="1331912" cy="788987"/>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01" name="Rectangle 18"/>
          <p:cNvSpPr>
            <a:spLocks noChangeArrowheads="1"/>
          </p:cNvSpPr>
          <p:nvPr/>
        </p:nvSpPr>
        <p:spPr bwMode="auto">
          <a:xfrm>
            <a:off x="7583488" y="3967163"/>
            <a:ext cx="1331912" cy="790575"/>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12304" name="Rectangle 19"/>
          <p:cNvSpPr>
            <a:spLocks noChangeArrowheads="1"/>
          </p:cNvSpPr>
          <p:nvPr/>
        </p:nvSpPr>
        <p:spPr bwMode="auto">
          <a:xfrm>
            <a:off x="7289800" y="1273175"/>
            <a:ext cx="1333500" cy="790575"/>
          </a:xfrm>
          <a:prstGeom prst="rect">
            <a:avLst/>
          </a:prstGeom>
          <a:solidFill>
            <a:schemeClr val="bg1">
              <a:lumMod val="65000"/>
            </a:schemeClr>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fr-FR" altLang="de-DE" smtClean="0"/>
          </a:p>
        </p:txBody>
      </p:sp>
      <p:sp>
        <p:nvSpPr>
          <p:cNvPr id="42003" name="Rectangle 20"/>
          <p:cNvSpPr>
            <a:spLocks noChangeArrowheads="1"/>
          </p:cNvSpPr>
          <p:nvPr/>
        </p:nvSpPr>
        <p:spPr bwMode="auto">
          <a:xfrm>
            <a:off x="5969000" y="3967163"/>
            <a:ext cx="1333500" cy="790575"/>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04" name="Rectangle 21"/>
          <p:cNvSpPr>
            <a:spLocks noChangeArrowheads="1"/>
          </p:cNvSpPr>
          <p:nvPr/>
        </p:nvSpPr>
        <p:spPr bwMode="auto">
          <a:xfrm>
            <a:off x="4356100" y="3967163"/>
            <a:ext cx="1333500" cy="790575"/>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cxnSp>
        <p:nvCxnSpPr>
          <p:cNvPr id="42005" name="AutoShape 23"/>
          <p:cNvCxnSpPr>
            <a:cxnSpLocks noChangeShapeType="1"/>
          </p:cNvCxnSpPr>
          <p:nvPr/>
        </p:nvCxnSpPr>
        <p:spPr bwMode="auto">
          <a:xfrm rot="5400000">
            <a:off x="5283994" y="2199482"/>
            <a:ext cx="431800" cy="665162"/>
          </a:xfrm>
          <a:prstGeom prst="bentConnector3">
            <a:avLst>
              <a:gd name="adj1" fmla="val 50000"/>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6" name="AutoShape 24"/>
          <p:cNvCxnSpPr>
            <a:cxnSpLocks noChangeShapeType="1"/>
          </p:cNvCxnSpPr>
          <p:nvPr/>
        </p:nvCxnSpPr>
        <p:spPr bwMode="auto">
          <a:xfrm rot="5400000">
            <a:off x="4460081" y="1380332"/>
            <a:ext cx="441325" cy="2303462"/>
          </a:xfrm>
          <a:prstGeom prst="bentConnector3">
            <a:avLst>
              <a:gd name="adj1" fmla="val 50000"/>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7" name="AutoShape 25"/>
          <p:cNvCxnSpPr>
            <a:cxnSpLocks noChangeShapeType="1"/>
          </p:cNvCxnSpPr>
          <p:nvPr/>
        </p:nvCxnSpPr>
        <p:spPr bwMode="auto">
          <a:xfrm rot="5400000">
            <a:off x="4739481" y="3269457"/>
            <a:ext cx="2046287" cy="139700"/>
          </a:xfrm>
          <a:prstGeom prst="bentConnector2">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8" name="AutoShape 26"/>
          <p:cNvCxnSpPr>
            <a:cxnSpLocks noChangeShapeType="1"/>
          </p:cNvCxnSpPr>
          <p:nvPr/>
        </p:nvCxnSpPr>
        <p:spPr bwMode="auto">
          <a:xfrm rot="16200000" flipH="1">
            <a:off x="4885531" y="3269457"/>
            <a:ext cx="2046287" cy="139700"/>
          </a:xfrm>
          <a:prstGeom prst="bentConnector2">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9" name="AutoShape 27"/>
          <p:cNvCxnSpPr>
            <a:cxnSpLocks noChangeShapeType="1"/>
            <a:endCxn id="42001" idx="1"/>
          </p:cNvCxnSpPr>
          <p:nvPr/>
        </p:nvCxnSpPr>
        <p:spPr bwMode="auto">
          <a:xfrm rot="16200000" flipH="1">
            <a:off x="6578600" y="3376613"/>
            <a:ext cx="1830387" cy="141288"/>
          </a:xfrm>
          <a:prstGeom prst="bentConnector2">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0" name="AutoShape 28"/>
          <p:cNvCxnSpPr>
            <a:cxnSpLocks noChangeShapeType="1"/>
          </p:cNvCxnSpPr>
          <p:nvPr/>
        </p:nvCxnSpPr>
        <p:spPr bwMode="auto">
          <a:xfrm rot="16200000" flipH="1">
            <a:off x="6824663" y="1320800"/>
            <a:ext cx="431800" cy="2422525"/>
          </a:xfrm>
          <a:prstGeom prst="bentConnector3">
            <a:avLst>
              <a:gd name="adj1" fmla="val 50000"/>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1" name="AutoShape 29"/>
          <p:cNvCxnSpPr>
            <a:cxnSpLocks noChangeShapeType="1"/>
            <a:endCxn id="41999" idx="0"/>
          </p:cNvCxnSpPr>
          <p:nvPr/>
        </p:nvCxnSpPr>
        <p:spPr bwMode="auto">
          <a:xfrm rot="5400000">
            <a:off x="6522244" y="2632869"/>
            <a:ext cx="228600" cy="1588"/>
          </a:xfrm>
          <a:prstGeom prst="bentConnector3">
            <a:avLst>
              <a:gd name="adj1" fmla="val 50000"/>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12" name="Text Box 30"/>
          <p:cNvSpPr txBox="1">
            <a:spLocks noChangeArrowheads="1"/>
          </p:cNvSpPr>
          <p:nvPr/>
        </p:nvSpPr>
        <p:spPr bwMode="auto">
          <a:xfrm>
            <a:off x="4716463" y="1052513"/>
            <a:ext cx="2232025"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2400" b="1">
                <a:solidFill>
                  <a:srgbClr val="000000"/>
                </a:solidFill>
                <a:latin typeface="Arial" pitchFamily="34" charset="0"/>
              </a:rPr>
              <a:t>President</a:t>
            </a:r>
          </a:p>
          <a:p>
            <a:pPr algn="ctr"/>
            <a:r>
              <a:rPr lang="de-DE" altLang="de-DE" sz="1800" b="1">
                <a:solidFill>
                  <a:srgbClr val="000000"/>
                </a:solidFill>
                <a:latin typeface="Arial" pitchFamily="34" charset="0"/>
              </a:rPr>
              <a:t>2 VPs</a:t>
            </a:r>
          </a:p>
        </p:txBody>
      </p:sp>
      <p:sp>
        <p:nvSpPr>
          <p:cNvPr id="42013" name="Text Box 31"/>
          <p:cNvSpPr txBox="1">
            <a:spLocks noChangeArrowheads="1"/>
          </p:cNvSpPr>
          <p:nvPr/>
        </p:nvSpPr>
        <p:spPr bwMode="auto">
          <a:xfrm>
            <a:off x="7243763" y="1338263"/>
            <a:ext cx="1425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spcBef>
                <a:spcPct val="60000"/>
              </a:spcBef>
            </a:pPr>
            <a:r>
              <a:rPr lang="de-DE" altLang="de-DE" sz="1600" b="1">
                <a:solidFill>
                  <a:srgbClr val="000000"/>
                </a:solidFill>
                <a:latin typeface="Arial" pitchFamily="34" charset="0"/>
              </a:rPr>
              <a:t>Management Office</a:t>
            </a:r>
          </a:p>
        </p:txBody>
      </p:sp>
      <p:sp>
        <p:nvSpPr>
          <p:cNvPr id="42014" name="Text Box 32"/>
          <p:cNvSpPr txBox="1">
            <a:spLocks noChangeArrowheads="1"/>
          </p:cNvSpPr>
          <p:nvPr/>
        </p:nvSpPr>
        <p:spPr bwMode="auto">
          <a:xfrm>
            <a:off x="5969000" y="2779713"/>
            <a:ext cx="13335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1</a:t>
            </a:r>
          </a:p>
          <a:p>
            <a:pPr algn="ctr"/>
            <a:r>
              <a:rPr lang="de-DE" altLang="de-DE" sz="900" b="1">
                <a:solidFill>
                  <a:srgbClr val="000000"/>
                </a:solidFill>
                <a:latin typeface="Arial" pitchFamily="34" charset="0"/>
              </a:rPr>
              <a:t>Telecommunications Economic Reg.</a:t>
            </a:r>
          </a:p>
        </p:txBody>
      </p:sp>
      <p:sp>
        <p:nvSpPr>
          <p:cNvPr id="42015" name="Text Box 33"/>
          <p:cNvSpPr txBox="1">
            <a:spLocks noChangeArrowheads="1"/>
          </p:cNvSpPr>
          <p:nvPr/>
        </p:nvSpPr>
        <p:spPr bwMode="auto">
          <a:xfrm>
            <a:off x="7596188" y="2747963"/>
            <a:ext cx="13319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2</a:t>
            </a:r>
          </a:p>
          <a:p>
            <a:pPr algn="ctr"/>
            <a:r>
              <a:rPr lang="de-DE" altLang="de-DE" sz="900" b="1">
                <a:solidFill>
                  <a:srgbClr val="000000"/>
                </a:solidFill>
                <a:latin typeface="Arial" pitchFamily="34" charset="0"/>
              </a:rPr>
              <a:t>Telecommunications Legal Reg./Spectrum</a:t>
            </a:r>
          </a:p>
        </p:txBody>
      </p:sp>
      <p:sp>
        <p:nvSpPr>
          <p:cNvPr id="42016" name="Text Box 34"/>
          <p:cNvSpPr txBox="1">
            <a:spLocks noChangeArrowheads="1"/>
          </p:cNvSpPr>
          <p:nvPr/>
        </p:nvSpPr>
        <p:spPr bwMode="auto">
          <a:xfrm>
            <a:off x="5954713" y="3973513"/>
            <a:ext cx="13208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5</a:t>
            </a:r>
          </a:p>
          <a:p>
            <a:pPr algn="ctr"/>
            <a:r>
              <a:rPr lang="de-DE" altLang="de-DE" sz="900" b="1">
                <a:solidFill>
                  <a:srgbClr val="000000"/>
                </a:solidFill>
                <a:latin typeface="Arial" pitchFamily="34" charset="0"/>
              </a:rPr>
              <a:t>Telecommunications 34 Regional Offices</a:t>
            </a:r>
            <a:endParaRPr lang="de-DE" altLang="de-DE" b="1">
              <a:solidFill>
                <a:srgbClr val="000000"/>
              </a:solidFill>
              <a:latin typeface="Arial" pitchFamily="34" charset="0"/>
            </a:endParaRPr>
          </a:p>
        </p:txBody>
      </p:sp>
      <p:sp>
        <p:nvSpPr>
          <p:cNvPr id="42017" name="Text Box 35"/>
          <p:cNvSpPr txBox="1">
            <a:spLocks noChangeArrowheads="1"/>
          </p:cNvSpPr>
          <p:nvPr/>
        </p:nvSpPr>
        <p:spPr bwMode="auto">
          <a:xfrm>
            <a:off x="4284663" y="3967163"/>
            <a:ext cx="15208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4</a:t>
            </a:r>
          </a:p>
          <a:p>
            <a:pPr algn="ctr"/>
            <a:r>
              <a:rPr lang="de-DE" altLang="de-DE" sz="900" b="1">
                <a:solidFill>
                  <a:srgbClr val="000000"/>
                </a:solidFill>
                <a:latin typeface="Arial" pitchFamily="34" charset="0"/>
              </a:rPr>
              <a:t>Telecommunications Technical Reg./Stand.</a:t>
            </a:r>
            <a:endParaRPr lang="de-DE" altLang="de-DE" b="1">
              <a:solidFill>
                <a:srgbClr val="000000"/>
              </a:solidFill>
              <a:latin typeface="Arial" pitchFamily="34" charset="0"/>
            </a:endParaRPr>
          </a:p>
        </p:txBody>
      </p:sp>
      <p:sp>
        <p:nvSpPr>
          <p:cNvPr id="42018" name="Rectangle 38"/>
          <p:cNvSpPr>
            <a:spLocks noChangeArrowheads="1"/>
          </p:cNvSpPr>
          <p:nvPr/>
        </p:nvSpPr>
        <p:spPr bwMode="auto">
          <a:xfrm>
            <a:off x="2767013" y="3932238"/>
            <a:ext cx="1331912" cy="825500"/>
          </a:xfrm>
          <a:prstGeom prst="rect">
            <a:avLst/>
          </a:prstGeom>
          <a:solidFill>
            <a:srgbClr val="FFC000"/>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cxnSp>
        <p:nvCxnSpPr>
          <p:cNvPr id="42019" name="AutoShape 40"/>
          <p:cNvCxnSpPr>
            <a:cxnSpLocks noChangeShapeType="1"/>
            <a:stCxn id="41997" idx="3"/>
            <a:endCxn id="12304" idx="1"/>
          </p:cNvCxnSpPr>
          <p:nvPr/>
        </p:nvCxnSpPr>
        <p:spPr bwMode="auto">
          <a:xfrm flipV="1">
            <a:off x="6964363" y="1668463"/>
            <a:ext cx="325437" cy="15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rgbClr val="808080">
                      <a:alpha val="50000"/>
                    </a:srgbClr>
                  </a:outerShdw>
                </a:effectLst>
              </a14:hiddenEffects>
            </a:ext>
          </a:extLst>
        </p:spPr>
      </p:cxnSp>
      <p:sp>
        <p:nvSpPr>
          <p:cNvPr id="42020" name="Rectangle 42"/>
          <p:cNvSpPr>
            <a:spLocks noChangeArrowheads="1"/>
          </p:cNvSpPr>
          <p:nvPr/>
        </p:nvSpPr>
        <p:spPr bwMode="auto">
          <a:xfrm>
            <a:off x="1476375" y="1535113"/>
            <a:ext cx="914400" cy="717550"/>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21" name="Rectangle 43"/>
          <p:cNvSpPr>
            <a:spLocks noChangeArrowheads="1"/>
          </p:cNvSpPr>
          <p:nvPr/>
        </p:nvSpPr>
        <p:spPr bwMode="auto">
          <a:xfrm>
            <a:off x="1500188" y="3249613"/>
            <a:ext cx="914400" cy="717550"/>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22" name="Rectangle 44"/>
          <p:cNvSpPr>
            <a:spLocks noChangeArrowheads="1"/>
          </p:cNvSpPr>
          <p:nvPr/>
        </p:nvSpPr>
        <p:spPr bwMode="auto">
          <a:xfrm>
            <a:off x="1497013" y="2398713"/>
            <a:ext cx="914400" cy="717550"/>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23" name="Rectangle 45"/>
          <p:cNvSpPr>
            <a:spLocks noChangeArrowheads="1"/>
          </p:cNvSpPr>
          <p:nvPr/>
        </p:nvSpPr>
        <p:spPr bwMode="auto">
          <a:xfrm>
            <a:off x="1497013" y="4097338"/>
            <a:ext cx="914400" cy="719137"/>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24" name="Text Box 46"/>
          <p:cNvSpPr txBox="1">
            <a:spLocks noChangeArrowheads="1"/>
          </p:cNvSpPr>
          <p:nvPr/>
        </p:nvSpPr>
        <p:spPr bwMode="auto">
          <a:xfrm>
            <a:off x="1619250" y="1700213"/>
            <a:ext cx="720725" cy="3667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6</a:t>
            </a:r>
          </a:p>
        </p:txBody>
      </p:sp>
      <p:sp>
        <p:nvSpPr>
          <p:cNvPr id="42025" name="Text Box 47"/>
          <p:cNvSpPr txBox="1">
            <a:spLocks noChangeArrowheads="1"/>
          </p:cNvSpPr>
          <p:nvPr/>
        </p:nvSpPr>
        <p:spPr bwMode="auto">
          <a:xfrm>
            <a:off x="1595438" y="2576513"/>
            <a:ext cx="720725" cy="36671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7</a:t>
            </a:r>
          </a:p>
        </p:txBody>
      </p:sp>
      <p:sp>
        <p:nvSpPr>
          <p:cNvPr id="42026" name="Text Box 48"/>
          <p:cNvSpPr txBox="1">
            <a:spLocks noChangeArrowheads="1"/>
          </p:cNvSpPr>
          <p:nvPr/>
        </p:nvSpPr>
        <p:spPr bwMode="auto">
          <a:xfrm>
            <a:off x="1571625" y="3429000"/>
            <a:ext cx="720725" cy="366713"/>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8</a:t>
            </a:r>
          </a:p>
        </p:txBody>
      </p:sp>
      <p:sp>
        <p:nvSpPr>
          <p:cNvPr id="42027" name="Text Box 49"/>
          <p:cNvSpPr txBox="1">
            <a:spLocks noChangeArrowheads="1"/>
          </p:cNvSpPr>
          <p:nvPr/>
        </p:nvSpPr>
        <p:spPr bwMode="auto">
          <a:xfrm>
            <a:off x="1547813" y="4217988"/>
            <a:ext cx="720725" cy="365125"/>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9</a:t>
            </a:r>
          </a:p>
        </p:txBody>
      </p:sp>
      <p:sp>
        <p:nvSpPr>
          <p:cNvPr id="42028" name="Rectangle 50"/>
          <p:cNvSpPr>
            <a:spLocks noChangeArrowheads="1"/>
          </p:cNvSpPr>
          <p:nvPr/>
        </p:nvSpPr>
        <p:spPr bwMode="auto">
          <a:xfrm>
            <a:off x="2771775" y="5084763"/>
            <a:ext cx="1331913" cy="790575"/>
          </a:xfrm>
          <a:prstGeom prst="rect">
            <a:avLst/>
          </a:prstGeom>
          <a:solidFill>
            <a:srgbClr val="99CC00"/>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marL="342900" indent="-342900" defTabSz="-13873163">
              <a:defRPr sz="2000">
                <a:solidFill>
                  <a:schemeClr val="tx1"/>
                </a:solidFill>
                <a:latin typeface="Verdana" pitchFamily="34" charset="0"/>
              </a:defRPr>
            </a:lvl1pPr>
            <a:lvl2pPr marL="742950" indent="-285750" defTabSz="-13873163">
              <a:defRPr sz="2000">
                <a:solidFill>
                  <a:schemeClr val="tx1"/>
                </a:solidFill>
                <a:latin typeface="Verdana" pitchFamily="34" charset="0"/>
              </a:defRPr>
            </a:lvl2pPr>
            <a:lvl3pPr marL="1143000" indent="-228600" defTabSz="-13873163">
              <a:defRPr sz="2000">
                <a:solidFill>
                  <a:schemeClr val="tx1"/>
                </a:solidFill>
                <a:latin typeface="Verdana" pitchFamily="34" charset="0"/>
              </a:defRPr>
            </a:lvl3pPr>
            <a:lvl4pPr marL="1600200" indent="-228600" defTabSz="-13873163">
              <a:defRPr sz="2000">
                <a:solidFill>
                  <a:schemeClr val="tx1"/>
                </a:solidFill>
                <a:latin typeface="Verdana" pitchFamily="34" charset="0"/>
              </a:defRPr>
            </a:lvl4pPr>
            <a:lvl5pPr marL="2057400" indent="-228600" defTabSz="-13873163">
              <a:defRPr sz="2000">
                <a:solidFill>
                  <a:schemeClr val="tx1"/>
                </a:solidFill>
                <a:latin typeface="Verdana" pitchFamily="34" charset="0"/>
              </a:defRPr>
            </a:lvl5pPr>
            <a:lvl6pPr marL="2514600" indent="-228600" defTabSz="-13873163" eaLnBrk="0" fontAlgn="base" hangingPunct="0">
              <a:spcBef>
                <a:spcPct val="50000"/>
              </a:spcBef>
              <a:spcAft>
                <a:spcPct val="0"/>
              </a:spcAft>
              <a:defRPr sz="2000">
                <a:solidFill>
                  <a:schemeClr val="tx1"/>
                </a:solidFill>
                <a:latin typeface="Verdana" pitchFamily="34" charset="0"/>
              </a:defRPr>
            </a:lvl6pPr>
            <a:lvl7pPr marL="2971800" indent="-228600" defTabSz="-13873163" eaLnBrk="0" fontAlgn="base" hangingPunct="0">
              <a:spcBef>
                <a:spcPct val="50000"/>
              </a:spcBef>
              <a:spcAft>
                <a:spcPct val="0"/>
              </a:spcAft>
              <a:defRPr sz="2000">
                <a:solidFill>
                  <a:schemeClr val="tx1"/>
                </a:solidFill>
                <a:latin typeface="Verdana" pitchFamily="34" charset="0"/>
              </a:defRPr>
            </a:lvl7pPr>
            <a:lvl8pPr marL="3429000" indent="-228600" defTabSz="-13873163" eaLnBrk="0" fontAlgn="base" hangingPunct="0">
              <a:spcBef>
                <a:spcPct val="50000"/>
              </a:spcBef>
              <a:spcAft>
                <a:spcPct val="0"/>
              </a:spcAft>
              <a:defRPr sz="2000">
                <a:solidFill>
                  <a:schemeClr val="tx1"/>
                </a:solidFill>
                <a:latin typeface="Verdana" pitchFamily="34" charset="0"/>
              </a:defRPr>
            </a:lvl8pPr>
            <a:lvl9pPr marL="3886200" indent="-228600" defTabSz="-13873163" eaLnBrk="0" fontAlgn="base" hangingPunct="0">
              <a:spcBef>
                <a:spcPct val="50000"/>
              </a:spcBef>
              <a:spcAft>
                <a:spcPct val="0"/>
              </a:spcAft>
              <a:defRPr sz="2000">
                <a:solidFill>
                  <a:schemeClr val="tx1"/>
                </a:solidFill>
                <a:latin typeface="Verdana" pitchFamily="34" charset="0"/>
              </a:defRPr>
            </a:lvl9pPr>
          </a:lstStyle>
          <a:p>
            <a:pPr algn="ctr">
              <a:spcBef>
                <a:spcPct val="0"/>
              </a:spcBef>
              <a:buClr>
                <a:srgbClr val="0000FF"/>
              </a:buClr>
            </a:pPr>
            <a:endParaRPr lang="fr-FR" altLang="de-DE" sz="3200" b="1">
              <a:solidFill>
                <a:srgbClr val="1D6782"/>
              </a:solidFill>
              <a:latin typeface="Tahoma" pitchFamily="34" charset="0"/>
            </a:endParaRPr>
          </a:p>
        </p:txBody>
      </p:sp>
      <p:cxnSp>
        <p:nvCxnSpPr>
          <p:cNvPr id="42029" name="AutoShape 51"/>
          <p:cNvCxnSpPr>
            <a:cxnSpLocks noChangeShapeType="1"/>
          </p:cNvCxnSpPr>
          <p:nvPr/>
        </p:nvCxnSpPr>
        <p:spPr bwMode="auto">
          <a:xfrm rot="5400000">
            <a:off x="3226594" y="3405982"/>
            <a:ext cx="1847850" cy="112712"/>
          </a:xfrm>
          <a:prstGeom prst="bentConnector2">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30" name="Text Box 52"/>
          <p:cNvSpPr txBox="1">
            <a:spLocks noChangeArrowheads="1"/>
          </p:cNvSpPr>
          <p:nvPr/>
        </p:nvSpPr>
        <p:spPr bwMode="auto">
          <a:xfrm>
            <a:off x="2771775" y="5157788"/>
            <a:ext cx="1331913"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7</a:t>
            </a:r>
          </a:p>
          <a:p>
            <a:pPr algn="ctr"/>
            <a:r>
              <a:rPr lang="de-DE" altLang="de-DE" sz="900" b="1">
                <a:solidFill>
                  <a:srgbClr val="000000"/>
                </a:solidFill>
                <a:latin typeface="Arial" pitchFamily="34" charset="0"/>
              </a:rPr>
              <a:t>Railway Regulation</a:t>
            </a:r>
          </a:p>
        </p:txBody>
      </p:sp>
      <p:sp>
        <p:nvSpPr>
          <p:cNvPr id="42031" name="Text Box 53"/>
          <p:cNvSpPr txBox="1">
            <a:spLocks noChangeArrowheads="1"/>
          </p:cNvSpPr>
          <p:nvPr/>
        </p:nvSpPr>
        <p:spPr bwMode="auto">
          <a:xfrm>
            <a:off x="158750" y="692150"/>
            <a:ext cx="4548188"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defTabSz="-13873163">
              <a:defRPr sz="2000">
                <a:solidFill>
                  <a:schemeClr val="tx1"/>
                </a:solidFill>
                <a:latin typeface="Verdana" pitchFamily="34" charset="0"/>
              </a:defRPr>
            </a:lvl1pPr>
            <a:lvl2pPr marL="742950" indent="-285750" defTabSz="-13873163">
              <a:defRPr sz="2000">
                <a:solidFill>
                  <a:schemeClr val="tx1"/>
                </a:solidFill>
                <a:latin typeface="Verdana" pitchFamily="34" charset="0"/>
              </a:defRPr>
            </a:lvl2pPr>
            <a:lvl3pPr marL="1143000" indent="-228600" defTabSz="-13873163">
              <a:defRPr sz="2000">
                <a:solidFill>
                  <a:schemeClr val="tx1"/>
                </a:solidFill>
                <a:latin typeface="Verdana" pitchFamily="34" charset="0"/>
              </a:defRPr>
            </a:lvl3pPr>
            <a:lvl4pPr marL="1600200" indent="-228600" defTabSz="-13873163">
              <a:defRPr sz="2000">
                <a:solidFill>
                  <a:schemeClr val="tx1"/>
                </a:solidFill>
                <a:latin typeface="Verdana" pitchFamily="34" charset="0"/>
              </a:defRPr>
            </a:lvl4pPr>
            <a:lvl5pPr marL="2057400" indent="-228600" defTabSz="-13873163">
              <a:defRPr sz="2000">
                <a:solidFill>
                  <a:schemeClr val="tx1"/>
                </a:solidFill>
                <a:latin typeface="Verdana" pitchFamily="34" charset="0"/>
              </a:defRPr>
            </a:lvl5pPr>
            <a:lvl6pPr marL="2514600" indent="-228600" defTabSz="-13873163" eaLnBrk="0" fontAlgn="base" hangingPunct="0">
              <a:spcBef>
                <a:spcPct val="50000"/>
              </a:spcBef>
              <a:spcAft>
                <a:spcPct val="0"/>
              </a:spcAft>
              <a:defRPr sz="2000">
                <a:solidFill>
                  <a:schemeClr val="tx1"/>
                </a:solidFill>
                <a:latin typeface="Verdana" pitchFamily="34" charset="0"/>
              </a:defRPr>
            </a:lvl6pPr>
            <a:lvl7pPr marL="2971800" indent="-228600" defTabSz="-13873163" eaLnBrk="0" fontAlgn="base" hangingPunct="0">
              <a:spcBef>
                <a:spcPct val="50000"/>
              </a:spcBef>
              <a:spcAft>
                <a:spcPct val="0"/>
              </a:spcAft>
              <a:defRPr sz="2000">
                <a:solidFill>
                  <a:schemeClr val="tx1"/>
                </a:solidFill>
                <a:latin typeface="Verdana" pitchFamily="34" charset="0"/>
              </a:defRPr>
            </a:lvl7pPr>
            <a:lvl8pPr marL="3429000" indent="-228600" defTabSz="-13873163" eaLnBrk="0" fontAlgn="base" hangingPunct="0">
              <a:spcBef>
                <a:spcPct val="50000"/>
              </a:spcBef>
              <a:spcAft>
                <a:spcPct val="0"/>
              </a:spcAft>
              <a:defRPr sz="2000">
                <a:solidFill>
                  <a:schemeClr val="tx1"/>
                </a:solidFill>
                <a:latin typeface="Verdana" pitchFamily="34" charset="0"/>
              </a:defRPr>
            </a:lvl8pPr>
            <a:lvl9pPr marL="3886200" indent="-228600" defTabSz="-13873163" eaLnBrk="0" fontAlgn="base" hangingPunct="0">
              <a:spcBef>
                <a:spcPct val="50000"/>
              </a:spcBef>
              <a:spcAft>
                <a:spcPct val="0"/>
              </a:spcAft>
              <a:defRPr sz="2000">
                <a:solidFill>
                  <a:schemeClr val="tx1"/>
                </a:solidFill>
                <a:latin typeface="Verdana" pitchFamily="34" charset="0"/>
              </a:defRPr>
            </a:lvl9pPr>
          </a:lstStyle>
          <a:p>
            <a:pPr>
              <a:spcBef>
                <a:spcPct val="10000"/>
              </a:spcBef>
              <a:buClr>
                <a:srgbClr val="0000FF"/>
              </a:buClr>
            </a:pPr>
            <a:r>
              <a:rPr lang="de-DE" altLang="de-DE" sz="1600" b="1">
                <a:solidFill>
                  <a:srgbClr val="000000"/>
                </a:solidFill>
                <a:latin typeface="Arial" pitchFamily="34" charset="0"/>
              </a:rPr>
              <a:t>Ruling Chambers (Beschlusskammern),</a:t>
            </a:r>
          </a:p>
          <a:p>
            <a:pPr>
              <a:spcBef>
                <a:spcPct val="10000"/>
              </a:spcBef>
              <a:buClr>
                <a:srgbClr val="0000FF"/>
              </a:buClr>
            </a:pPr>
            <a:r>
              <a:rPr lang="de-DE" altLang="de-DE" sz="1600" b="1">
                <a:solidFill>
                  <a:srgbClr val="000000"/>
                </a:solidFill>
                <a:latin typeface="Arial" pitchFamily="34" charset="0"/>
              </a:rPr>
              <a:t>competent for regulatory decisions</a:t>
            </a:r>
          </a:p>
          <a:p>
            <a:pPr>
              <a:spcBef>
                <a:spcPct val="10000"/>
              </a:spcBef>
              <a:buClr>
                <a:srgbClr val="0000FF"/>
              </a:buClr>
            </a:pPr>
            <a:r>
              <a:rPr lang="de-DE" altLang="de-DE" sz="1600" b="1">
                <a:solidFill>
                  <a:srgbClr val="000000"/>
                </a:solidFill>
                <a:latin typeface="Arial" pitchFamily="34" charset="0"/>
              </a:rPr>
              <a:t>and enforcement</a:t>
            </a:r>
          </a:p>
        </p:txBody>
      </p:sp>
      <p:sp>
        <p:nvSpPr>
          <p:cNvPr id="42032" name="Rectangle 55"/>
          <p:cNvSpPr>
            <a:spLocks noChangeArrowheads="1"/>
          </p:cNvSpPr>
          <p:nvPr/>
        </p:nvSpPr>
        <p:spPr bwMode="auto">
          <a:xfrm>
            <a:off x="7583488" y="4922838"/>
            <a:ext cx="1331912" cy="790575"/>
          </a:xfrm>
          <a:prstGeom prst="rect">
            <a:avLst/>
          </a:prstGeom>
          <a:solidFill>
            <a:srgbClr val="00B0F0"/>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33" name="Text Box 56"/>
          <p:cNvSpPr txBox="1">
            <a:spLocks noChangeArrowheads="1"/>
          </p:cNvSpPr>
          <p:nvPr/>
        </p:nvSpPr>
        <p:spPr bwMode="auto">
          <a:xfrm>
            <a:off x="7605713" y="4967288"/>
            <a:ext cx="13366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8</a:t>
            </a:r>
            <a:br>
              <a:rPr lang="de-DE" altLang="de-DE" b="1">
                <a:solidFill>
                  <a:srgbClr val="000000"/>
                </a:solidFill>
                <a:latin typeface="Arial" pitchFamily="34" charset="0"/>
              </a:rPr>
            </a:br>
            <a:r>
              <a:rPr lang="de-DE" altLang="de-DE" sz="900" b="1">
                <a:solidFill>
                  <a:srgbClr val="000000"/>
                </a:solidFill>
                <a:latin typeface="Arial" pitchFamily="34" charset="0"/>
              </a:rPr>
              <a:t>Electricity Grid Expansion (Planning/ Permitting)</a:t>
            </a:r>
          </a:p>
        </p:txBody>
      </p:sp>
      <p:sp>
        <p:nvSpPr>
          <p:cNvPr id="42034" name="Text Box 57"/>
          <p:cNvSpPr txBox="1">
            <a:spLocks noChangeArrowheads="1"/>
          </p:cNvSpPr>
          <p:nvPr/>
        </p:nvSpPr>
        <p:spPr bwMode="auto">
          <a:xfrm>
            <a:off x="7667625" y="4040188"/>
            <a:ext cx="12255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6 </a:t>
            </a:r>
            <a:r>
              <a:rPr lang="de-DE" altLang="de-DE" sz="900" b="1">
                <a:solidFill>
                  <a:srgbClr val="000000"/>
                </a:solidFill>
                <a:latin typeface="Arial" pitchFamily="34" charset="0"/>
              </a:rPr>
              <a:t>Energy Regulation</a:t>
            </a:r>
          </a:p>
        </p:txBody>
      </p:sp>
      <p:sp>
        <p:nvSpPr>
          <p:cNvPr id="12341" name="Rectangle 15"/>
          <p:cNvSpPr>
            <a:spLocks noChangeArrowheads="1"/>
          </p:cNvSpPr>
          <p:nvPr/>
        </p:nvSpPr>
        <p:spPr bwMode="auto">
          <a:xfrm>
            <a:off x="2770188" y="2747963"/>
            <a:ext cx="1333500" cy="788987"/>
          </a:xfrm>
          <a:prstGeom prst="rect">
            <a:avLst/>
          </a:prstGeom>
          <a:solidFill>
            <a:schemeClr val="bg1">
              <a:lumMod val="65000"/>
            </a:schemeClr>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fr-FR" altLang="de-DE" smtClean="0"/>
          </a:p>
        </p:txBody>
      </p:sp>
      <p:sp>
        <p:nvSpPr>
          <p:cNvPr id="42036" name="Text Box 36"/>
          <p:cNvSpPr txBox="1">
            <a:spLocks noChangeArrowheads="1"/>
          </p:cNvSpPr>
          <p:nvPr/>
        </p:nvSpPr>
        <p:spPr bwMode="auto">
          <a:xfrm>
            <a:off x="2771775" y="2798763"/>
            <a:ext cx="133191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Z</a:t>
            </a:r>
          </a:p>
          <a:p>
            <a:pPr algn="ctr"/>
            <a:r>
              <a:rPr lang="de-DE" altLang="de-DE" sz="900" b="1">
                <a:solidFill>
                  <a:srgbClr val="000000"/>
                </a:solidFill>
                <a:latin typeface="Arial" pitchFamily="34" charset="0"/>
              </a:rPr>
              <a:t>Central Services (HR, budget etc.)</a:t>
            </a:r>
          </a:p>
        </p:txBody>
      </p:sp>
      <p:sp>
        <p:nvSpPr>
          <p:cNvPr id="42038" name="Rectangle 45"/>
          <p:cNvSpPr>
            <a:spLocks noChangeArrowheads="1"/>
          </p:cNvSpPr>
          <p:nvPr/>
        </p:nvSpPr>
        <p:spPr bwMode="auto">
          <a:xfrm>
            <a:off x="1506538" y="4951413"/>
            <a:ext cx="884237" cy="719137"/>
          </a:xfrm>
          <a:prstGeom prst="rect">
            <a:avLst/>
          </a:prstGeom>
          <a:solidFill>
            <a:schemeClr val="hlink"/>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39" name="Text Box 49"/>
          <p:cNvSpPr txBox="1">
            <a:spLocks noChangeArrowheads="1"/>
          </p:cNvSpPr>
          <p:nvPr/>
        </p:nvSpPr>
        <p:spPr bwMode="auto">
          <a:xfrm>
            <a:off x="1506538" y="4953000"/>
            <a:ext cx="925512" cy="717550"/>
          </a:xfrm>
          <a:prstGeom prst="rect">
            <a:avLst/>
          </a:prstGeom>
          <a:solidFill>
            <a:srgbClr val="99CC00"/>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marL="342900" indent="-342900" defTabSz="-13873163">
              <a:defRPr sz="2000">
                <a:solidFill>
                  <a:schemeClr val="tx1"/>
                </a:solidFill>
                <a:latin typeface="Verdana" pitchFamily="34" charset="0"/>
              </a:defRPr>
            </a:lvl1pPr>
            <a:lvl2pPr marL="742950" indent="-285750" defTabSz="-13873163">
              <a:defRPr sz="2000">
                <a:solidFill>
                  <a:schemeClr val="tx1"/>
                </a:solidFill>
                <a:latin typeface="Verdana" pitchFamily="34" charset="0"/>
              </a:defRPr>
            </a:lvl2pPr>
            <a:lvl3pPr marL="1143000" indent="-228600" defTabSz="-13873163">
              <a:defRPr sz="2000">
                <a:solidFill>
                  <a:schemeClr val="tx1"/>
                </a:solidFill>
                <a:latin typeface="Verdana" pitchFamily="34" charset="0"/>
              </a:defRPr>
            </a:lvl3pPr>
            <a:lvl4pPr marL="1600200" indent="-228600" defTabSz="-13873163">
              <a:defRPr sz="2000">
                <a:solidFill>
                  <a:schemeClr val="tx1"/>
                </a:solidFill>
                <a:latin typeface="Verdana" pitchFamily="34" charset="0"/>
              </a:defRPr>
            </a:lvl4pPr>
            <a:lvl5pPr marL="2057400" indent="-228600" defTabSz="-13873163">
              <a:defRPr sz="2000">
                <a:solidFill>
                  <a:schemeClr val="tx1"/>
                </a:solidFill>
                <a:latin typeface="Verdana" pitchFamily="34" charset="0"/>
              </a:defRPr>
            </a:lvl5pPr>
            <a:lvl6pPr marL="2514600" indent="-228600" defTabSz="-13873163" eaLnBrk="0" fontAlgn="base" hangingPunct="0">
              <a:spcBef>
                <a:spcPct val="50000"/>
              </a:spcBef>
              <a:spcAft>
                <a:spcPct val="0"/>
              </a:spcAft>
              <a:defRPr sz="2000">
                <a:solidFill>
                  <a:schemeClr val="tx1"/>
                </a:solidFill>
                <a:latin typeface="Verdana" pitchFamily="34" charset="0"/>
              </a:defRPr>
            </a:lvl6pPr>
            <a:lvl7pPr marL="2971800" indent="-228600" defTabSz="-13873163" eaLnBrk="0" fontAlgn="base" hangingPunct="0">
              <a:spcBef>
                <a:spcPct val="50000"/>
              </a:spcBef>
              <a:spcAft>
                <a:spcPct val="0"/>
              </a:spcAft>
              <a:defRPr sz="2000">
                <a:solidFill>
                  <a:schemeClr val="tx1"/>
                </a:solidFill>
                <a:latin typeface="Verdana" pitchFamily="34" charset="0"/>
              </a:defRPr>
            </a:lvl7pPr>
            <a:lvl8pPr marL="3429000" indent="-228600" defTabSz="-13873163" eaLnBrk="0" fontAlgn="base" hangingPunct="0">
              <a:spcBef>
                <a:spcPct val="50000"/>
              </a:spcBef>
              <a:spcAft>
                <a:spcPct val="0"/>
              </a:spcAft>
              <a:defRPr sz="2000">
                <a:solidFill>
                  <a:schemeClr val="tx1"/>
                </a:solidFill>
                <a:latin typeface="Verdana" pitchFamily="34" charset="0"/>
              </a:defRPr>
            </a:lvl8pPr>
            <a:lvl9pPr marL="3886200" indent="-228600" defTabSz="-13873163" eaLnBrk="0" fontAlgn="base" hangingPunct="0">
              <a:spcBef>
                <a:spcPct val="50000"/>
              </a:spcBef>
              <a:spcAft>
                <a:spcPct val="0"/>
              </a:spcAft>
              <a:defRPr sz="2000">
                <a:solidFill>
                  <a:schemeClr val="tx1"/>
                </a:solidFill>
                <a:latin typeface="Verdana" pitchFamily="34" charset="0"/>
              </a:defRPr>
            </a:lvl9pPr>
          </a:lstStyle>
          <a:p>
            <a:pPr algn="ctr">
              <a:spcBef>
                <a:spcPct val="0"/>
              </a:spcBef>
              <a:buClr>
                <a:srgbClr val="0000FF"/>
              </a:buClr>
            </a:pPr>
            <a:endParaRPr lang="de-DE" altLang="de-DE" sz="3200" b="1">
              <a:solidFill>
                <a:srgbClr val="1D6782"/>
              </a:solidFill>
              <a:latin typeface="Tahoma" pitchFamily="34" charset="0"/>
            </a:endParaRPr>
          </a:p>
        </p:txBody>
      </p:sp>
      <p:sp>
        <p:nvSpPr>
          <p:cNvPr id="12346" name="Rectangle 42"/>
          <p:cNvSpPr>
            <a:spLocks noChangeArrowheads="1"/>
          </p:cNvSpPr>
          <p:nvPr/>
        </p:nvSpPr>
        <p:spPr bwMode="auto">
          <a:xfrm>
            <a:off x="2759075" y="1428750"/>
            <a:ext cx="1344613" cy="717550"/>
          </a:xfrm>
          <a:prstGeom prst="rect">
            <a:avLst/>
          </a:prstGeom>
          <a:solidFill>
            <a:schemeClr val="bg1">
              <a:lumMod val="65000"/>
            </a:schemeClr>
          </a:solidFill>
          <a:ln w="9525">
            <a:solidFill>
              <a:schemeClr val="tx1"/>
            </a:solidFill>
            <a:miter lim="800000"/>
            <a:headEnd type="none" w="sm" len="sm"/>
            <a:tailEnd type="none" w="sm" len="sm"/>
          </a:ln>
          <a:effectLst>
            <a:outerShdw dist="107763" dir="2700000" algn="ctr" rotWithShape="0">
              <a:srgbClr val="808080"/>
            </a:outerShdw>
          </a:effectLst>
        </p:spPr>
        <p:txBody>
          <a:bodyPr wrap="none"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0"/>
              </a:spcBef>
              <a:buClrTx/>
              <a:buSzTx/>
              <a:buFontTx/>
              <a:buNone/>
              <a:defRPr/>
            </a:pPr>
            <a:endParaRPr lang="fr-FR" altLang="de-DE" sz="2000" smtClean="0"/>
          </a:p>
        </p:txBody>
      </p:sp>
      <p:sp>
        <p:nvSpPr>
          <p:cNvPr id="42041" name="Text Box 36"/>
          <p:cNvSpPr txBox="1">
            <a:spLocks noChangeArrowheads="1"/>
          </p:cNvSpPr>
          <p:nvPr/>
        </p:nvSpPr>
        <p:spPr bwMode="auto">
          <a:xfrm>
            <a:off x="2765425" y="1495425"/>
            <a:ext cx="11890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600" b="1">
                <a:solidFill>
                  <a:srgbClr val="000000"/>
                </a:solidFill>
                <a:latin typeface="Arial" pitchFamily="34" charset="0"/>
              </a:rPr>
              <a:t> Litigation Office</a:t>
            </a:r>
          </a:p>
        </p:txBody>
      </p:sp>
      <p:sp>
        <p:nvSpPr>
          <p:cNvPr id="42042" name="Text Box 49"/>
          <p:cNvSpPr txBox="1">
            <a:spLocks noChangeArrowheads="1"/>
          </p:cNvSpPr>
          <p:nvPr/>
        </p:nvSpPr>
        <p:spPr bwMode="auto">
          <a:xfrm>
            <a:off x="1546225" y="5127625"/>
            <a:ext cx="844550" cy="369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10</a:t>
            </a:r>
          </a:p>
        </p:txBody>
      </p:sp>
      <p:sp>
        <p:nvSpPr>
          <p:cNvPr id="42043" name="Text Box 41"/>
          <p:cNvSpPr txBox="1">
            <a:spLocks noChangeArrowheads="1"/>
          </p:cNvSpPr>
          <p:nvPr/>
        </p:nvSpPr>
        <p:spPr bwMode="auto">
          <a:xfrm>
            <a:off x="2774950" y="4019550"/>
            <a:ext cx="1292225" cy="7334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Dept. 3</a:t>
            </a:r>
          </a:p>
          <a:p>
            <a:pPr algn="ctr">
              <a:spcBef>
                <a:spcPct val="40000"/>
              </a:spcBef>
            </a:pPr>
            <a:r>
              <a:rPr lang="de-DE" altLang="de-DE" sz="900" b="1">
                <a:solidFill>
                  <a:srgbClr val="000000"/>
                </a:solidFill>
                <a:latin typeface="Arial" pitchFamily="34" charset="0"/>
              </a:rPr>
              <a:t>International Relations / Post</a:t>
            </a:r>
          </a:p>
        </p:txBody>
      </p:sp>
      <p:sp>
        <p:nvSpPr>
          <p:cNvPr id="42044" name="Text Box 12"/>
          <p:cNvSpPr txBox="1">
            <a:spLocks noChangeArrowheads="1"/>
          </p:cNvSpPr>
          <p:nvPr/>
        </p:nvSpPr>
        <p:spPr bwMode="auto">
          <a:xfrm>
            <a:off x="393700" y="5232400"/>
            <a:ext cx="914400"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b="1">
                <a:solidFill>
                  <a:srgbClr val="000000"/>
                </a:solidFill>
                <a:latin typeface="Arial" pitchFamily="34" charset="0"/>
              </a:rPr>
              <a:t>BK 5</a:t>
            </a:r>
          </a:p>
        </p:txBody>
      </p:sp>
      <p:sp>
        <p:nvSpPr>
          <p:cNvPr id="42045" name="Text Box 49"/>
          <p:cNvSpPr txBox="1">
            <a:spLocks noChangeArrowheads="1"/>
          </p:cNvSpPr>
          <p:nvPr/>
        </p:nvSpPr>
        <p:spPr bwMode="auto">
          <a:xfrm>
            <a:off x="381000" y="4951413"/>
            <a:ext cx="927100" cy="719137"/>
          </a:xfrm>
          <a:prstGeom prst="rect">
            <a:avLst/>
          </a:prstGeom>
          <a:solidFill>
            <a:srgbClr val="FFC000"/>
          </a:solidFill>
          <a:ln w="381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marL="342900" indent="-342900" defTabSz="-13873163">
              <a:defRPr sz="2000">
                <a:solidFill>
                  <a:schemeClr val="tx1"/>
                </a:solidFill>
                <a:latin typeface="Verdana" pitchFamily="34" charset="0"/>
              </a:defRPr>
            </a:lvl1pPr>
            <a:lvl2pPr marL="742950" indent="-285750" defTabSz="-13873163">
              <a:defRPr sz="2000">
                <a:solidFill>
                  <a:schemeClr val="tx1"/>
                </a:solidFill>
                <a:latin typeface="Verdana" pitchFamily="34" charset="0"/>
              </a:defRPr>
            </a:lvl2pPr>
            <a:lvl3pPr marL="1143000" indent="-228600" defTabSz="-13873163">
              <a:defRPr sz="2000">
                <a:solidFill>
                  <a:schemeClr val="tx1"/>
                </a:solidFill>
                <a:latin typeface="Verdana" pitchFamily="34" charset="0"/>
              </a:defRPr>
            </a:lvl3pPr>
            <a:lvl4pPr marL="1600200" indent="-228600" defTabSz="-13873163">
              <a:defRPr sz="2000">
                <a:solidFill>
                  <a:schemeClr val="tx1"/>
                </a:solidFill>
                <a:latin typeface="Verdana" pitchFamily="34" charset="0"/>
              </a:defRPr>
            </a:lvl4pPr>
            <a:lvl5pPr marL="2057400" indent="-228600" defTabSz="-13873163">
              <a:defRPr sz="2000">
                <a:solidFill>
                  <a:schemeClr val="tx1"/>
                </a:solidFill>
                <a:latin typeface="Verdana" pitchFamily="34" charset="0"/>
              </a:defRPr>
            </a:lvl5pPr>
            <a:lvl6pPr marL="2514600" indent="-228600" defTabSz="-13873163" eaLnBrk="0" fontAlgn="base" hangingPunct="0">
              <a:spcBef>
                <a:spcPct val="50000"/>
              </a:spcBef>
              <a:spcAft>
                <a:spcPct val="0"/>
              </a:spcAft>
              <a:defRPr sz="2000">
                <a:solidFill>
                  <a:schemeClr val="tx1"/>
                </a:solidFill>
                <a:latin typeface="Verdana" pitchFamily="34" charset="0"/>
              </a:defRPr>
            </a:lvl6pPr>
            <a:lvl7pPr marL="2971800" indent="-228600" defTabSz="-13873163" eaLnBrk="0" fontAlgn="base" hangingPunct="0">
              <a:spcBef>
                <a:spcPct val="50000"/>
              </a:spcBef>
              <a:spcAft>
                <a:spcPct val="0"/>
              </a:spcAft>
              <a:defRPr sz="2000">
                <a:solidFill>
                  <a:schemeClr val="tx1"/>
                </a:solidFill>
                <a:latin typeface="Verdana" pitchFamily="34" charset="0"/>
              </a:defRPr>
            </a:lvl7pPr>
            <a:lvl8pPr marL="3429000" indent="-228600" defTabSz="-13873163" eaLnBrk="0" fontAlgn="base" hangingPunct="0">
              <a:spcBef>
                <a:spcPct val="50000"/>
              </a:spcBef>
              <a:spcAft>
                <a:spcPct val="0"/>
              </a:spcAft>
              <a:defRPr sz="2000">
                <a:solidFill>
                  <a:schemeClr val="tx1"/>
                </a:solidFill>
                <a:latin typeface="Verdana" pitchFamily="34" charset="0"/>
              </a:defRPr>
            </a:lvl8pPr>
            <a:lvl9pPr marL="3886200" indent="-228600" defTabSz="-13873163" eaLnBrk="0" fontAlgn="base" hangingPunct="0">
              <a:spcBef>
                <a:spcPct val="50000"/>
              </a:spcBef>
              <a:spcAft>
                <a:spcPct val="0"/>
              </a:spcAft>
              <a:defRPr sz="2000">
                <a:solidFill>
                  <a:schemeClr val="tx1"/>
                </a:solidFill>
                <a:latin typeface="Verdana" pitchFamily="34" charset="0"/>
              </a:defRPr>
            </a:lvl9pPr>
          </a:lstStyle>
          <a:p>
            <a:pPr algn="ctr">
              <a:spcBef>
                <a:spcPct val="0"/>
              </a:spcBef>
              <a:buClr>
                <a:srgbClr val="0000FF"/>
              </a:buClr>
            </a:pPr>
            <a:endParaRPr lang="de-DE" altLang="de-DE" sz="3200" b="1">
              <a:solidFill>
                <a:srgbClr val="1D6782"/>
              </a:solidFill>
              <a:latin typeface="Tahoma" pitchFamily="34" charset="0"/>
            </a:endParaRPr>
          </a:p>
        </p:txBody>
      </p:sp>
      <p:sp>
        <p:nvSpPr>
          <p:cNvPr id="42046" name="Text Box 11"/>
          <p:cNvSpPr txBox="1">
            <a:spLocks noChangeArrowheads="1"/>
          </p:cNvSpPr>
          <p:nvPr/>
        </p:nvSpPr>
        <p:spPr bwMode="auto">
          <a:xfrm>
            <a:off x="460375" y="5133975"/>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5</a:t>
            </a:r>
          </a:p>
        </p:txBody>
      </p:sp>
      <p:sp>
        <p:nvSpPr>
          <p:cNvPr id="42047" name="Rectangle 6"/>
          <p:cNvSpPr>
            <a:spLocks noChangeArrowheads="1"/>
          </p:cNvSpPr>
          <p:nvPr/>
        </p:nvSpPr>
        <p:spPr bwMode="auto">
          <a:xfrm>
            <a:off x="1522413" y="5805488"/>
            <a:ext cx="914400" cy="717550"/>
          </a:xfrm>
          <a:prstGeom prst="rect">
            <a:avLst/>
          </a:prstGeom>
          <a:solidFill>
            <a:schemeClr val="accent2"/>
          </a:solidFill>
          <a:ln w="12700">
            <a:solidFill>
              <a:srgbClr val="000000"/>
            </a:solidFill>
            <a:miter lim="800000"/>
            <a:headEnd type="none" w="sm" len="sm"/>
            <a:tailEnd type="none" w="sm" len="sm"/>
          </a:ln>
          <a:effectLst>
            <a:outerShdw dist="107763" dir="2700000" algn="ctr" rotWithShape="0">
              <a:srgbClr val="808080"/>
            </a:outerShdw>
          </a:effec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fr-FR" altLang="de-DE"/>
          </a:p>
        </p:txBody>
      </p:sp>
      <p:sp>
        <p:nvSpPr>
          <p:cNvPr id="42048" name="Text Box 10"/>
          <p:cNvSpPr txBox="1">
            <a:spLocks noChangeArrowheads="1"/>
          </p:cNvSpPr>
          <p:nvPr/>
        </p:nvSpPr>
        <p:spPr bwMode="auto">
          <a:xfrm>
            <a:off x="1525588" y="5980113"/>
            <a:ext cx="846137" cy="369887"/>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rgbClr val="000000"/>
                </a:solidFill>
                <a:latin typeface="Arial" pitchFamily="34" charset="0"/>
              </a:rPr>
              <a:t>BK 11</a:t>
            </a:r>
          </a:p>
        </p:txBody>
      </p:sp>
      <p:sp>
        <p:nvSpPr>
          <p:cNvPr id="42049" name="Rechteck 1"/>
          <p:cNvSpPr>
            <a:spLocks noChangeArrowheads="1"/>
          </p:cNvSpPr>
          <p:nvPr/>
        </p:nvSpPr>
        <p:spPr bwMode="auto">
          <a:xfrm>
            <a:off x="158750" y="1473200"/>
            <a:ext cx="2397125"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eaLnBrk="1" hangingPunct="1">
              <a:spcBef>
                <a:spcPct val="20000"/>
              </a:spcBef>
              <a:buClr>
                <a:srgbClr val="BBC6D6"/>
              </a:buClr>
              <a:buSzPct val="80000"/>
              <a:buFont typeface="Wingdings" pitchFamily="2" charset="2"/>
              <a:buNone/>
            </a:pPr>
            <a:endParaRPr lang="de-DE" altLang="de-DE" sz="1800">
              <a:latin typeface="Arial Narrow" pitchFamily="34" charset="0"/>
            </a:endParaRPr>
          </a:p>
        </p:txBody>
      </p:sp>
      <p:cxnSp>
        <p:nvCxnSpPr>
          <p:cNvPr id="42050" name="AutoShape 39"/>
          <p:cNvCxnSpPr>
            <a:cxnSpLocks noChangeShapeType="1"/>
          </p:cNvCxnSpPr>
          <p:nvPr/>
        </p:nvCxnSpPr>
        <p:spPr bwMode="auto">
          <a:xfrm rot="5400000">
            <a:off x="2681288" y="3983037"/>
            <a:ext cx="2947988" cy="112713"/>
          </a:xfrm>
          <a:prstGeom prst="bentConnector2">
            <a:avLst/>
          </a:prstGeom>
          <a:noFill/>
          <a:ln w="28575">
            <a:solidFill>
              <a:srgbClr val="000000"/>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ectangle 6"/>
          <p:cNvSpPr>
            <a:spLocks noChangeArrowheads="1"/>
          </p:cNvSpPr>
          <p:nvPr/>
        </p:nvSpPr>
        <p:spPr bwMode="auto">
          <a:xfrm>
            <a:off x="1" y="52388"/>
            <a:ext cx="579613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r>
              <a:rPr lang="de-DE" altLang="de-DE" sz="2200" dirty="0" smtClean="0">
                <a:solidFill>
                  <a:schemeClr val="bg1"/>
                </a:solidFill>
              </a:rPr>
              <a:t>Bundesnetzagentur (2)</a:t>
            </a:r>
            <a:endParaRPr lang="de-DE" altLang="de-DE" sz="2200" dirty="0">
              <a:solidFill>
                <a:schemeClr val="bg1"/>
              </a:solidFill>
            </a:endParaRPr>
          </a:p>
        </p:txBody>
      </p:sp>
      <p:sp>
        <p:nvSpPr>
          <p:cNvPr id="70" name="Text Box 37"/>
          <p:cNvSpPr txBox="1">
            <a:spLocks noChangeArrowheads="1"/>
          </p:cNvSpPr>
          <p:nvPr/>
        </p:nvSpPr>
        <p:spPr bwMode="auto">
          <a:xfrm>
            <a:off x="4356100" y="2760663"/>
            <a:ext cx="1333500" cy="746125"/>
          </a:xfrm>
          <a:prstGeom prst="rect">
            <a:avLst/>
          </a:prstGeom>
          <a:solidFill>
            <a:schemeClr val="bg1">
              <a:lumMod val="65000"/>
            </a:schemeClr>
          </a:solidFill>
          <a:ln>
            <a:solidFill>
              <a:srgbClr val="000000"/>
            </a:solidFill>
          </a:ln>
          <a:effectLst>
            <a:outerShdw blurRad="50800" dist="50800" dir="5400000" algn="ctr" rotWithShape="0">
              <a:schemeClr val="tx1">
                <a:lumMod val="50000"/>
                <a:lumOff val="50000"/>
              </a:schemeClr>
            </a:outerShdw>
          </a:effec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defRPr/>
            </a:pPr>
            <a:r>
              <a:rPr lang="de-DE" altLang="de-DE" b="1" dirty="0" err="1" smtClean="0">
                <a:solidFill>
                  <a:srgbClr val="000000"/>
                </a:solidFill>
                <a:latin typeface="Arial" charset="0"/>
              </a:rPr>
              <a:t>Dept</a:t>
            </a:r>
            <a:r>
              <a:rPr lang="de-DE" altLang="de-DE" b="1" dirty="0" smtClean="0">
                <a:solidFill>
                  <a:srgbClr val="000000"/>
                </a:solidFill>
                <a:latin typeface="Arial" charset="0"/>
              </a:rPr>
              <a:t>. IS</a:t>
            </a:r>
          </a:p>
          <a:p>
            <a:pPr algn="ctr">
              <a:defRPr/>
            </a:pPr>
            <a:r>
              <a:rPr lang="de-DE" altLang="de-DE" sz="900" b="1" dirty="0" smtClean="0">
                <a:solidFill>
                  <a:srgbClr val="000000"/>
                </a:solidFill>
                <a:latin typeface="Arial" charset="0"/>
              </a:rPr>
              <a:t>Information </a:t>
            </a:r>
            <a:r>
              <a:rPr lang="de-DE" altLang="de-DE" sz="900" b="1" dirty="0">
                <a:solidFill>
                  <a:srgbClr val="000000"/>
                </a:solidFill>
                <a:latin typeface="Arial" charset="0"/>
              </a:rPr>
              <a:t>T</a:t>
            </a:r>
            <a:r>
              <a:rPr lang="de-DE" altLang="de-DE" sz="900" b="1" dirty="0" smtClean="0">
                <a:solidFill>
                  <a:srgbClr val="000000"/>
                </a:solidFill>
                <a:latin typeface="Arial" charset="0"/>
              </a:rPr>
              <a:t>echnology</a:t>
            </a:r>
          </a:p>
        </p:txBody>
      </p:sp>
    </p:spTree>
    <p:extLst>
      <p:ext uri="{BB962C8B-B14F-4D97-AF65-F5344CB8AC3E}">
        <p14:creationId xmlns:p14="http://schemas.microsoft.com/office/powerpoint/2010/main" val="12275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608d\Desktop\KWSAL_2018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1" y="625598"/>
            <a:ext cx="4278460" cy="60486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07505" y="52388"/>
            <a:ext cx="6696744" cy="496887"/>
          </a:xfrm>
        </p:spPr>
        <p:txBody>
          <a:bodyPr/>
          <a:lstStyle/>
          <a:p>
            <a:r>
              <a:rPr lang="de-DE" dirty="0" err="1" smtClean="0"/>
              <a:t>Redispatch</a:t>
            </a:r>
            <a:r>
              <a:rPr lang="de-DE" dirty="0" smtClean="0"/>
              <a:t> mittels Netzreservekraftwerken </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30</a:t>
            </a:fld>
            <a:endParaRPr lang="de-DE"/>
          </a:p>
        </p:txBody>
      </p:sp>
      <p:sp>
        <p:nvSpPr>
          <p:cNvPr id="9" name="Inhaltsplatzhalter 2"/>
          <p:cNvSpPr txBox="1">
            <a:spLocks/>
          </p:cNvSpPr>
          <p:nvPr/>
        </p:nvSpPr>
        <p:spPr bwMode="auto">
          <a:xfrm>
            <a:off x="4211960" y="1196752"/>
            <a:ext cx="4932040" cy="5328592"/>
          </a:xfrm>
          <a:prstGeom prst="rect">
            <a:avLst/>
          </a:prstGeom>
          <a:noFill/>
          <a:ln>
            <a:noFill/>
          </a:ln>
          <a:effectLst/>
          <a:extLst/>
        </p:spPr>
        <p:txBody>
          <a:bodyPr/>
          <a:lstStyle/>
          <a:p>
            <a:pPr marL="361950" indent="-361950">
              <a:spcBef>
                <a:spcPct val="30000"/>
              </a:spcBef>
              <a:buClr>
                <a:srgbClr val="417DBE"/>
              </a:buClr>
              <a:buSzPct val="80000"/>
              <a:buFont typeface="Wingdings" pitchFamily="2" charset="2"/>
              <a:buChar char="n"/>
            </a:pPr>
            <a:r>
              <a:rPr lang="de-DE" sz="1700" dirty="0" smtClean="0"/>
              <a:t>Systemrelevante Kraftwerke:</a:t>
            </a:r>
          </a:p>
          <a:p>
            <a:pPr marL="819150" lvl="1" indent="-361950">
              <a:spcBef>
                <a:spcPct val="30000"/>
              </a:spcBef>
              <a:buClr>
                <a:srgbClr val="417DBE"/>
              </a:buClr>
              <a:buSzPct val="80000"/>
              <a:buFont typeface="Symbol" panose="05050102010706020507" pitchFamily="18" charset="2"/>
              <a:buChar char="-"/>
            </a:pPr>
            <a:r>
              <a:rPr lang="de-DE" sz="1700" dirty="0" smtClean="0"/>
              <a:t>ÜNB und </a:t>
            </a:r>
            <a:r>
              <a:rPr lang="de-DE" sz="1700" dirty="0" err="1" smtClean="0"/>
              <a:t>BNetzA</a:t>
            </a:r>
            <a:r>
              <a:rPr lang="de-DE" sz="1700" dirty="0" smtClean="0"/>
              <a:t> untersagen Betreibern die Stilllegung </a:t>
            </a:r>
          </a:p>
          <a:p>
            <a:pPr marL="819150" lvl="1" indent="-361950">
              <a:spcBef>
                <a:spcPct val="30000"/>
              </a:spcBef>
              <a:buClr>
                <a:srgbClr val="417DBE"/>
              </a:buClr>
              <a:buSzPct val="80000"/>
              <a:buFont typeface="Symbol" panose="05050102010706020507" pitchFamily="18" charset="2"/>
              <a:buChar char="-"/>
            </a:pPr>
            <a:endParaRPr lang="de-DE" sz="1700" dirty="0" smtClean="0"/>
          </a:p>
          <a:p>
            <a:pPr marL="361950" indent="-361950">
              <a:spcBef>
                <a:spcPct val="30000"/>
              </a:spcBef>
              <a:buClr>
                <a:srgbClr val="417DBE"/>
              </a:buClr>
              <a:buSzPct val="80000"/>
              <a:buFont typeface="Wingdings" pitchFamily="2" charset="2"/>
              <a:buChar char="n"/>
            </a:pPr>
            <a:r>
              <a:rPr lang="de-DE" sz="1700" dirty="0" smtClean="0">
                <a:sym typeface="Wingdings" panose="05000000000000000000" pitchFamily="2" charset="2"/>
              </a:rPr>
              <a:t>Betreiber sind verpflichtet, die Anlage für die ÜNB zum </a:t>
            </a:r>
            <a:r>
              <a:rPr lang="de-DE" sz="1700" dirty="0" err="1" smtClean="0">
                <a:sym typeface="Wingdings" panose="05000000000000000000" pitchFamily="2" charset="2"/>
              </a:rPr>
              <a:t>Redispatch</a:t>
            </a:r>
            <a:r>
              <a:rPr lang="de-DE" sz="1700" dirty="0" smtClean="0">
                <a:sym typeface="Wingdings" panose="05000000000000000000" pitchFamily="2" charset="2"/>
              </a:rPr>
              <a:t>-Einsatz  zu betreiben (gegen Auslagenerstattung)</a:t>
            </a:r>
          </a:p>
          <a:p>
            <a:pPr>
              <a:spcBef>
                <a:spcPct val="30000"/>
              </a:spcBef>
              <a:buClr>
                <a:srgbClr val="417DBE"/>
              </a:buClr>
              <a:buSzPct val="80000"/>
            </a:pPr>
            <a:endParaRPr lang="de-DE" sz="1700" dirty="0" smtClean="0"/>
          </a:p>
          <a:p>
            <a:pPr marL="361950" indent="-361950">
              <a:spcBef>
                <a:spcPct val="30000"/>
              </a:spcBef>
              <a:buClr>
                <a:srgbClr val="417DBE"/>
              </a:buClr>
              <a:buSzPct val="80000"/>
              <a:buFont typeface="Wingdings" pitchFamily="2" charset="2"/>
              <a:buChar char="n"/>
            </a:pPr>
            <a:r>
              <a:rPr lang="de-DE" sz="1700" dirty="0" smtClean="0"/>
              <a:t>Anzeigen zur endgültigen Stilllegung seit 2013</a:t>
            </a:r>
          </a:p>
          <a:p>
            <a:pPr marL="360000" lvl="1" indent="-180000" defTabSz="360000">
              <a:spcBef>
                <a:spcPts val="1000"/>
              </a:spcBef>
              <a:buClr>
                <a:srgbClr val="417DBE"/>
              </a:buClr>
              <a:buSzPct val="80000"/>
              <a:buFont typeface="Symbol" panose="05050102010706020507" pitchFamily="18" charset="2"/>
              <a:buChar char="-"/>
            </a:pPr>
            <a:r>
              <a:rPr lang="de-DE" sz="1700" dirty="0" smtClean="0"/>
              <a:t>insgesamt 83 Kraftwerksblöcke, rd. 16  GW</a:t>
            </a:r>
          </a:p>
          <a:p>
            <a:pPr marL="360000" lvl="1" indent="-180000" defTabSz="360000">
              <a:spcBef>
                <a:spcPts val="1000"/>
              </a:spcBef>
              <a:buClr>
                <a:srgbClr val="417DBE"/>
              </a:buClr>
              <a:buSzPct val="80000"/>
              <a:buFont typeface="Symbol" panose="05050102010706020507" pitchFamily="18" charset="2"/>
              <a:buChar char="-"/>
            </a:pPr>
            <a:r>
              <a:rPr lang="de-DE" sz="1700" dirty="0" smtClean="0"/>
              <a:t>Systemrelevanz: rd. 6,4 </a:t>
            </a:r>
            <a:r>
              <a:rPr lang="de-DE" sz="1700" dirty="0"/>
              <a:t>GW </a:t>
            </a:r>
          </a:p>
          <a:p>
            <a:pPr marL="360000" lvl="1" indent="-180000" defTabSz="360000">
              <a:spcBef>
                <a:spcPts val="1000"/>
              </a:spcBef>
              <a:buClr>
                <a:srgbClr val="417DBE"/>
              </a:buClr>
              <a:buSzPct val="80000"/>
              <a:buFont typeface="Symbol" panose="05050102010706020507" pitchFamily="18" charset="2"/>
              <a:buChar char="-"/>
            </a:pPr>
            <a:r>
              <a:rPr lang="de-DE" sz="1700" dirty="0" smtClean="0"/>
              <a:t>Systemrelevante Kraftwerke befinden sich in Süddeutschland (solange die geplanten HGÜ-Verbindungen noch nicht ausgebaut sind)</a:t>
            </a:r>
            <a:endParaRPr lang="de-DE" sz="1700" b="1" dirty="0" smtClean="0"/>
          </a:p>
          <a:p>
            <a:pPr marL="360000" lvl="1" indent="-180000" defTabSz="360000">
              <a:spcBef>
                <a:spcPts val="1000"/>
              </a:spcBef>
              <a:buClr>
                <a:srgbClr val="417DBE"/>
              </a:buClr>
              <a:buSzPct val="80000"/>
              <a:buFont typeface="Symbol" panose="05050102010706020507" pitchFamily="18" charset="2"/>
              <a:buChar char="-"/>
            </a:pPr>
            <a:endParaRPr lang="de-DE" sz="1700" dirty="0" smtClean="0"/>
          </a:p>
        </p:txBody>
      </p:sp>
    </p:spTree>
    <p:extLst>
      <p:ext uri="{BB962C8B-B14F-4D97-AF65-F5344CB8AC3E}">
        <p14:creationId xmlns:p14="http://schemas.microsoft.com/office/powerpoint/2010/main" val="1928234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87426" y="4797152"/>
            <a:ext cx="8208912" cy="1107996"/>
          </a:xfrm>
          <a:prstGeom prst="rect">
            <a:avLst/>
          </a:prstGeom>
          <a:noFill/>
        </p:spPr>
        <p:txBody>
          <a:bodyPr wrap="square" rtlCol="0">
            <a:spAutoFit/>
          </a:bodyPr>
          <a:lstStyle/>
          <a:p>
            <a:pPr marL="342900" indent="-342900">
              <a:lnSpc>
                <a:spcPct val="110000"/>
              </a:lnSpc>
              <a:spcBef>
                <a:spcPts val="600"/>
              </a:spcBef>
              <a:spcAft>
                <a:spcPts val="600"/>
              </a:spcAft>
              <a:buClr>
                <a:srgbClr val="3B78A4"/>
              </a:buClr>
              <a:buSzPct val="80000"/>
              <a:buFont typeface="Wingdings" panose="05000000000000000000" pitchFamily="2" charset="2"/>
              <a:buChar char="§"/>
            </a:pPr>
            <a:r>
              <a:rPr lang="de-DE" sz="2000" b="1" u="sng" dirty="0">
                <a:solidFill>
                  <a:srgbClr val="000000"/>
                </a:solidFill>
                <a:cs typeface="Arial" charset="0"/>
              </a:rPr>
              <a:t>Der verzögerte Netzausbau führt bei den Übertragungsnetzbetreibern zu deutlich steigenden Kosten für Netz- und Systemsicherheitsmaßnahmen</a:t>
            </a:r>
            <a:endParaRPr lang="de-DE" sz="2000" b="1" u="sng" dirty="0" smtClean="0">
              <a:solidFill>
                <a:srgbClr val="000000"/>
              </a:solidFill>
              <a:latin typeface="Verdana"/>
              <a:cs typeface="Arial" charset="0"/>
            </a:endParaRPr>
          </a:p>
        </p:txBody>
      </p:sp>
      <p:grpSp>
        <p:nvGrpSpPr>
          <p:cNvPr id="15" name="Telekommunikation-hell"/>
          <p:cNvGrpSpPr>
            <a:grpSpLocks/>
          </p:cNvGrpSpPr>
          <p:nvPr/>
        </p:nvGrpSpPr>
        <p:grpSpPr bwMode="auto">
          <a:xfrm>
            <a:off x="7426325" y="103188"/>
            <a:ext cx="409575" cy="403225"/>
            <a:chOff x="5919" y="418"/>
            <a:chExt cx="258" cy="254"/>
          </a:xfrm>
        </p:grpSpPr>
        <p:sp>
          <p:nvSpPr>
            <p:cNvPr id="16" name="AutoShape 97"/>
            <p:cNvSpPr>
              <a:spLocks noChangeArrowheads="1"/>
            </p:cNvSpPr>
            <p:nvPr userDrawn="1"/>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smtClean="0">
                <a:solidFill>
                  <a:srgbClr val="000000"/>
                </a:solidFill>
              </a:endParaRPr>
            </a:p>
          </p:txBody>
        </p:sp>
        <p:pic>
          <p:nvPicPr>
            <p:cNvPr id="17" name="Picture 127" descr="Telekommunikation-blau"/>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Post-hell"/>
          <p:cNvGrpSpPr>
            <a:grpSpLocks/>
          </p:cNvGrpSpPr>
          <p:nvPr/>
        </p:nvGrpSpPr>
        <p:grpSpPr bwMode="auto">
          <a:xfrm>
            <a:off x="7904163" y="103188"/>
            <a:ext cx="406400" cy="403225"/>
            <a:chOff x="5919" y="708"/>
            <a:chExt cx="256" cy="254"/>
          </a:xfrm>
        </p:grpSpPr>
        <p:sp>
          <p:nvSpPr>
            <p:cNvPr id="19" name="AutoShape 99"/>
            <p:cNvSpPr>
              <a:spLocks noChangeArrowheads="1"/>
            </p:cNvSpPr>
            <p:nvPr userDrawn="1"/>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dirty="0" smtClean="0">
                <a:solidFill>
                  <a:srgbClr val="000000"/>
                </a:solidFill>
              </a:endParaRPr>
            </a:p>
          </p:txBody>
        </p:sp>
        <p:pic>
          <p:nvPicPr>
            <p:cNvPr id="20" name="Picture 126" descr="Post-blau"/>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Eisenbahn-hell"/>
          <p:cNvGrpSpPr>
            <a:grpSpLocks/>
          </p:cNvGrpSpPr>
          <p:nvPr/>
        </p:nvGrpSpPr>
        <p:grpSpPr bwMode="auto">
          <a:xfrm>
            <a:off x="8389938" y="103188"/>
            <a:ext cx="406400" cy="403225"/>
            <a:chOff x="5919" y="1000"/>
            <a:chExt cx="256" cy="254"/>
          </a:xfrm>
        </p:grpSpPr>
        <p:sp>
          <p:nvSpPr>
            <p:cNvPr id="22" name="AutoShape 88"/>
            <p:cNvSpPr>
              <a:spLocks noChangeArrowheads="1"/>
            </p:cNvSpPr>
            <p:nvPr userDrawn="1"/>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dirty="0" smtClean="0">
                <a:solidFill>
                  <a:srgbClr val="000000"/>
                </a:solidFill>
              </a:endParaRPr>
            </a:p>
          </p:txBody>
        </p:sp>
        <p:pic>
          <p:nvPicPr>
            <p:cNvPr id="23" name="Picture 121" descr="Eisenbahn-blau"/>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1"/>
          <p:cNvSpPr>
            <a:spLocks noChangeArrowheads="1"/>
          </p:cNvSpPr>
          <p:nvPr/>
        </p:nvSpPr>
        <p:spPr bwMode="auto">
          <a:xfrm>
            <a:off x="1514475" y="304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Foliennummernplatzhalter 8"/>
          <p:cNvSpPr>
            <a:spLocks noGrp="1"/>
          </p:cNvSpPr>
          <p:nvPr>
            <p:ph type="sldNum" sz="quarter" idx="12"/>
          </p:nvPr>
        </p:nvSpPr>
        <p:spPr/>
        <p:txBody>
          <a:bodyPr/>
          <a:lstStyle/>
          <a:p>
            <a:fld id="{EBE79D06-2EFB-4368-A1EC-A33DC576D9BA}" type="slidenum">
              <a:rPr lang="de-DE" smtClean="0"/>
              <a:t>31</a:t>
            </a:fld>
            <a:endParaRPr lang="de-DE"/>
          </a:p>
        </p:txBody>
      </p:sp>
      <p:sp>
        <p:nvSpPr>
          <p:cNvPr id="11" name="Fußzeilenplatzhalter 10"/>
          <p:cNvSpPr>
            <a:spLocks noGrp="1"/>
          </p:cNvSpPr>
          <p:nvPr>
            <p:ph type="ftr" sz="quarter" idx="11"/>
          </p:nvPr>
        </p:nvSpPr>
        <p:spPr/>
        <p:txBody>
          <a:bodyPr/>
          <a:lstStyle/>
          <a:p>
            <a:r>
              <a:rPr lang="de-DE" smtClean="0"/>
              <a:t>© Bundesnetzagentur</a:t>
            </a:r>
            <a:endParaRPr lang="de-DE"/>
          </a:p>
        </p:txBody>
      </p:sp>
      <p:sp>
        <p:nvSpPr>
          <p:cNvPr id="4" name="Rechteck 3"/>
          <p:cNvSpPr/>
          <p:nvPr/>
        </p:nvSpPr>
        <p:spPr>
          <a:xfrm>
            <a:off x="755575" y="1196752"/>
            <a:ext cx="7704857" cy="2554545"/>
          </a:xfrm>
          <a:prstGeom prst="rect">
            <a:avLst/>
          </a:prstGeom>
        </p:spPr>
        <p:txBody>
          <a:bodyPr wrap="square">
            <a:spAutoFit/>
          </a:bodyPr>
          <a:lstStyle/>
          <a:p>
            <a:pPr marL="285750" indent="-285750">
              <a:buFont typeface="Wingdings" panose="05000000000000000000" pitchFamily="2" charset="2"/>
              <a:buChar char="§"/>
            </a:pPr>
            <a:r>
              <a:rPr lang="de-DE" sz="2000" dirty="0" smtClean="0"/>
              <a:t>Gesamtkosten </a:t>
            </a:r>
            <a:r>
              <a:rPr lang="de-DE" sz="2000" dirty="0"/>
              <a:t>für Netz- und </a:t>
            </a:r>
            <a:r>
              <a:rPr lang="de-DE" sz="2000" dirty="0" smtClean="0"/>
              <a:t>Systemsicherheitsmaßnahmen:</a:t>
            </a:r>
          </a:p>
          <a:p>
            <a:pPr lvl="1"/>
            <a:endParaRPr lang="de-DE" sz="2000" dirty="0" smtClean="0"/>
          </a:p>
          <a:p>
            <a:pPr marL="742950" lvl="1" indent="-285750">
              <a:buFont typeface="Wingdings" panose="05000000000000000000" pitchFamily="2" charset="2"/>
              <a:buChar char="§"/>
            </a:pPr>
            <a:r>
              <a:rPr lang="de-DE" sz="2000" dirty="0"/>
              <a:t>i</a:t>
            </a:r>
            <a:r>
              <a:rPr lang="de-DE" sz="2000" dirty="0" smtClean="0"/>
              <a:t>m Jahr 2015: ca. 1,1 Mrd. €</a:t>
            </a:r>
          </a:p>
          <a:p>
            <a:pPr lvl="1"/>
            <a:endParaRPr lang="de-DE" sz="2000" dirty="0" smtClean="0"/>
          </a:p>
          <a:p>
            <a:pPr marL="742950" lvl="1" indent="-285750">
              <a:buFont typeface="Wingdings" panose="05000000000000000000" pitchFamily="2" charset="2"/>
              <a:buChar char="§"/>
            </a:pPr>
            <a:r>
              <a:rPr lang="de-DE" sz="2000" dirty="0" smtClean="0"/>
              <a:t>im Jahr 2016: ca. 890 Mio. €</a:t>
            </a:r>
          </a:p>
          <a:p>
            <a:pPr marL="285750" indent="-285750">
              <a:buFont typeface="Arial" panose="020B0604020202020204" pitchFamily="34" charset="0"/>
              <a:buChar char="•"/>
            </a:pPr>
            <a:endParaRPr lang="de-DE" sz="2000" dirty="0"/>
          </a:p>
          <a:p>
            <a:pPr marL="742950" lvl="1" indent="-285750">
              <a:buFont typeface="Wingdings" panose="05000000000000000000" pitchFamily="2" charset="2"/>
              <a:buChar char="§"/>
            </a:pPr>
            <a:r>
              <a:rPr lang="de-DE" sz="2000" dirty="0" smtClean="0"/>
              <a:t>im </a:t>
            </a:r>
            <a:r>
              <a:rPr lang="de-DE" sz="2000" dirty="0"/>
              <a:t>Jahr </a:t>
            </a:r>
            <a:r>
              <a:rPr lang="de-DE" sz="2000" dirty="0" smtClean="0"/>
              <a:t>2017: </a:t>
            </a:r>
            <a:r>
              <a:rPr lang="de-DE" sz="2000" dirty="0"/>
              <a:t>ca. </a:t>
            </a:r>
            <a:r>
              <a:rPr lang="de-DE" sz="2000" dirty="0" smtClean="0"/>
              <a:t>1,4 Mrd. </a:t>
            </a:r>
            <a:r>
              <a:rPr lang="de-DE" sz="2000" dirty="0"/>
              <a:t>€ </a:t>
            </a:r>
          </a:p>
        </p:txBody>
      </p:sp>
      <p:sp>
        <p:nvSpPr>
          <p:cNvPr id="25" name="Titel 1"/>
          <p:cNvSpPr>
            <a:spLocks noGrp="1"/>
          </p:cNvSpPr>
          <p:nvPr>
            <p:ph type="title"/>
          </p:nvPr>
        </p:nvSpPr>
        <p:spPr>
          <a:xfrm>
            <a:off x="107950" y="52388"/>
            <a:ext cx="6696075" cy="496887"/>
          </a:xfrm>
        </p:spPr>
        <p:txBody>
          <a:bodyPr/>
          <a:lstStyle/>
          <a:p>
            <a:r>
              <a:rPr lang="de-DE" sz="2000" dirty="0" smtClean="0"/>
              <a:t>Kosten für </a:t>
            </a:r>
            <a:br>
              <a:rPr lang="de-DE" sz="2000" dirty="0" smtClean="0"/>
            </a:br>
            <a:r>
              <a:rPr lang="de-DE" sz="2000" dirty="0" smtClean="0"/>
              <a:t>Netz- und Systemsicherheitsmaßnahmen (1)</a:t>
            </a:r>
            <a:endParaRPr lang="de-DE" sz="2000" dirty="0"/>
          </a:p>
        </p:txBody>
      </p:sp>
    </p:spTree>
    <p:extLst>
      <p:ext uri="{BB962C8B-B14F-4D97-AF65-F5344CB8AC3E}">
        <p14:creationId xmlns:p14="http://schemas.microsoft.com/office/powerpoint/2010/main" val="1567837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E4112350-7D1F-4F7B-A7EF-9C24A53D12C6}" type="slidenum">
              <a:rPr lang="de-DE" smtClean="0"/>
              <a:t>32</a:t>
            </a:fld>
            <a:endParaRPr lang="de-DE"/>
          </a:p>
        </p:txBody>
      </p:sp>
      <p:graphicFrame>
        <p:nvGraphicFramePr>
          <p:cNvPr id="7" name="Inhaltsplatzhalter 7"/>
          <p:cNvGraphicFramePr>
            <a:graphicFrameLocks/>
          </p:cNvGraphicFramePr>
          <p:nvPr>
            <p:extLst>
              <p:ext uri="{D42A27DB-BD31-4B8C-83A1-F6EECF244321}">
                <p14:modId xmlns:p14="http://schemas.microsoft.com/office/powerpoint/2010/main" val="2883763801"/>
              </p:ext>
            </p:extLst>
          </p:nvPr>
        </p:nvGraphicFramePr>
        <p:xfrm>
          <a:off x="611560" y="1052736"/>
          <a:ext cx="8317036"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1"/>
          <p:cNvSpPr>
            <a:spLocks noGrp="1"/>
          </p:cNvSpPr>
          <p:nvPr>
            <p:ph type="title"/>
          </p:nvPr>
        </p:nvSpPr>
        <p:spPr>
          <a:xfrm>
            <a:off x="107950" y="52388"/>
            <a:ext cx="6696075" cy="496887"/>
          </a:xfrm>
        </p:spPr>
        <p:txBody>
          <a:bodyPr/>
          <a:lstStyle/>
          <a:p>
            <a:r>
              <a:rPr lang="de-DE" sz="2000" dirty="0" smtClean="0"/>
              <a:t>Kosten für </a:t>
            </a:r>
            <a:br>
              <a:rPr lang="de-DE" sz="2000" dirty="0" smtClean="0"/>
            </a:br>
            <a:r>
              <a:rPr lang="de-DE" sz="2000" dirty="0" smtClean="0"/>
              <a:t>Netz- und Systemsicherheitsmaßnahmen (2)</a:t>
            </a:r>
            <a:endParaRPr lang="de-DE" sz="2000" dirty="0"/>
          </a:p>
        </p:txBody>
      </p:sp>
    </p:spTree>
    <p:extLst>
      <p:ext uri="{BB962C8B-B14F-4D97-AF65-F5344CB8AC3E}">
        <p14:creationId xmlns:p14="http://schemas.microsoft.com/office/powerpoint/2010/main" val="4117405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687" y="52388"/>
            <a:ext cx="6146577" cy="496887"/>
          </a:xfrm>
        </p:spPr>
        <p:txBody>
          <a:bodyPr/>
          <a:lstStyle/>
          <a:p>
            <a:r>
              <a:rPr lang="de-DE" dirty="0" smtClean="0"/>
              <a:t>Netzmaßnahmen in Zahlen</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33</a:t>
            </a:fld>
            <a:endParaRPr lang="de-DE"/>
          </a:p>
        </p:txBody>
      </p:sp>
      <p:sp>
        <p:nvSpPr>
          <p:cNvPr id="3" name="Textplatzhalter 2"/>
          <p:cNvSpPr>
            <a:spLocks noGrp="1"/>
          </p:cNvSpPr>
          <p:nvPr>
            <p:ph type="body" idx="1"/>
          </p:nvPr>
        </p:nvSpPr>
        <p:spPr>
          <a:xfrm>
            <a:off x="801688" y="5013199"/>
            <a:ext cx="8004175" cy="792065"/>
          </a:xfrm>
        </p:spPr>
        <p:txBody>
          <a:bodyPr/>
          <a:lstStyle/>
          <a:p>
            <a:r>
              <a:rPr lang="de-DE" sz="1200" dirty="0" smtClean="0"/>
              <a:t>Quelle: </a:t>
            </a:r>
            <a:r>
              <a:rPr lang="de-DE" sz="1200" dirty="0" err="1" smtClean="0"/>
              <a:t>Monitoringbericht</a:t>
            </a:r>
            <a:r>
              <a:rPr lang="de-DE" sz="1200" dirty="0" smtClean="0"/>
              <a:t> 2017 der Bundesnetzagentur. Zahlen für 2017 noch nicht abschließend vorliegend.</a:t>
            </a:r>
            <a:endParaRPr lang="de-DE" sz="1200" dirty="0"/>
          </a:p>
        </p:txBody>
      </p:sp>
      <p:pic>
        <p:nvPicPr>
          <p:cNvPr id="19" name="Grafik 18"/>
          <p:cNvPicPr/>
          <p:nvPr/>
        </p:nvPicPr>
        <p:blipFill rotWithShape="1">
          <a:blip r:embed="rId2" cstate="print">
            <a:extLst>
              <a:ext uri="{28A0092B-C50C-407E-A947-70E740481C1C}">
                <a14:useLocalDpi xmlns:a14="http://schemas.microsoft.com/office/drawing/2010/main" val="0"/>
              </a:ext>
            </a:extLst>
          </a:blip>
          <a:srcRect t="3979" b="76329"/>
          <a:stretch/>
        </p:blipFill>
        <p:spPr bwMode="auto">
          <a:xfrm>
            <a:off x="355526" y="2136303"/>
            <a:ext cx="8472810" cy="1571973"/>
          </a:xfrm>
          <a:prstGeom prst="rect">
            <a:avLst/>
          </a:prstGeom>
          <a:noFill/>
          <a:ln>
            <a:noFill/>
          </a:ln>
        </p:spPr>
      </p:pic>
      <p:pic>
        <p:nvPicPr>
          <p:cNvPr id="20" name="Grafik 19"/>
          <p:cNvPicPr/>
          <p:nvPr/>
        </p:nvPicPr>
        <p:blipFill rotWithShape="1">
          <a:blip r:embed="rId2" cstate="print">
            <a:extLst>
              <a:ext uri="{28A0092B-C50C-407E-A947-70E740481C1C}">
                <a14:useLocalDpi xmlns:a14="http://schemas.microsoft.com/office/drawing/2010/main" val="0"/>
              </a:ext>
            </a:extLst>
          </a:blip>
          <a:srcRect t="38155" b="48106"/>
          <a:stretch/>
        </p:blipFill>
        <p:spPr bwMode="auto">
          <a:xfrm>
            <a:off x="355526" y="3720479"/>
            <a:ext cx="8440812" cy="1292721"/>
          </a:xfrm>
          <a:prstGeom prst="rect">
            <a:avLst/>
          </a:prstGeom>
          <a:noFill/>
          <a:ln>
            <a:noFill/>
          </a:ln>
        </p:spPr>
      </p:pic>
      <p:grpSp>
        <p:nvGrpSpPr>
          <p:cNvPr id="22" name="Telekommunikation-hell"/>
          <p:cNvGrpSpPr>
            <a:grpSpLocks/>
          </p:cNvGrpSpPr>
          <p:nvPr/>
        </p:nvGrpSpPr>
        <p:grpSpPr bwMode="auto">
          <a:xfrm>
            <a:off x="7426325" y="103188"/>
            <a:ext cx="409575" cy="403225"/>
            <a:chOff x="5919" y="418"/>
            <a:chExt cx="258" cy="254"/>
          </a:xfrm>
        </p:grpSpPr>
        <p:sp>
          <p:nvSpPr>
            <p:cNvPr id="23"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4" name="Picture 127" descr="Telekommunikation-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Post-hell"/>
          <p:cNvGrpSpPr>
            <a:grpSpLocks/>
          </p:cNvGrpSpPr>
          <p:nvPr/>
        </p:nvGrpSpPr>
        <p:grpSpPr bwMode="auto">
          <a:xfrm>
            <a:off x="7904163" y="103188"/>
            <a:ext cx="406400" cy="403225"/>
            <a:chOff x="5919" y="708"/>
            <a:chExt cx="256" cy="254"/>
          </a:xfrm>
        </p:grpSpPr>
        <p:sp>
          <p:nvSpPr>
            <p:cNvPr id="26"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7" name="Picture 126" descr="Post-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Eisenbahn-hell"/>
          <p:cNvGrpSpPr>
            <a:grpSpLocks/>
          </p:cNvGrpSpPr>
          <p:nvPr/>
        </p:nvGrpSpPr>
        <p:grpSpPr bwMode="auto">
          <a:xfrm>
            <a:off x="8389938" y="103188"/>
            <a:ext cx="406400" cy="403225"/>
            <a:chOff x="5919" y="1000"/>
            <a:chExt cx="256" cy="254"/>
          </a:xfrm>
        </p:grpSpPr>
        <p:sp>
          <p:nvSpPr>
            <p:cNvPr id="29"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30" name="Picture 121" descr="Eisenbah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ußzeilenplatzhalter 3"/>
          <p:cNvSpPr>
            <a:spLocks noGrp="1"/>
          </p:cNvSpPr>
          <p:nvPr>
            <p:ph type="ftr" sz="quarter" idx="10"/>
          </p:nvPr>
        </p:nvSpPr>
        <p:spPr/>
        <p:txBody>
          <a:bodyPr/>
          <a:lstStyle/>
          <a:p>
            <a:r>
              <a:rPr lang="de-DE" smtClean="0"/>
              <a:t>© Bundesnetzagentur</a:t>
            </a:r>
            <a:endParaRPr lang="de-DE" dirty="0"/>
          </a:p>
        </p:txBody>
      </p:sp>
      <p:sp>
        <p:nvSpPr>
          <p:cNvPr id="6" name="Datumsplatzhalter 5"/>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792970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Versorgungssicherheit im Sinne der Leistungsbilanz</a:t>
            </a:r>
            <a:endParaRPr lang="de-DE" dirty="0"/>
          </a:p>
        </p:txBody>
      </p:sp>
      <p:sp>
        <p:nvSpPr>
          <p:cNvPr id="3" name="Fußzeilenplatzhalter 2"/>
          <p:cNvSpPr>
            <a:spLocks noGrp="1"/>
          </p:cNvSpPr>
          <p:nvPr>
            <p:ph type="ftr" sz="quarter" idx="3"/>
          </p:nvPr>
        </p:nvSpPr>
        <p:spPr>
          <a:prstGeom prst="rect">
            <a:avLst/>
          </a:prstGeom>
        </p:spPr>
        <p:txBody>
          <a:bodyPr/>
          <a:lstStyle/>
          <a:p>
            <a:r>
              <a:rPr lang="de-DE" smtClean="0">
                <a:solidFill>
                  <a:srgbClr val="000000"/>
                </a:solidFill>
              </a:rPr>
              <a:t>© Bundesnetzagentur</a:t>
            </a:r>
            <a:endParaRPr lang="de-DE" dirty="0">
              <a:solidFill>
                <a:srgbClr val="000000"/>
              </a:solidFill>
            </a:endParaRPr>
          </a:p>
        </p:txBody>
      </p:sp>
      <p:sp>
        <p:nvSpPr>
          <p:cNvPr id="4" name="Datumsplatzhalter 3"/>
          <p:cNvSpPr>
            <a:spLocks noGrp="1"/>
          </p:cNvSpPr>
          <p:nvPr>
            <p:ph type="dt" sz="half" idx="2"/>
          </p:nvPr>
        </p:nvSpPr>
        <p:spPr>
          <a:prstGeom prst="rect">
            <a:avLst/>
          </a:prstGeom>
        </p:spPr>
        <p:txBody>
          <a:bodyPr/>
          <a:lstStyle/>
          <a:p>
            <a:r>
              <a:rPr lang="de-DE" smtClean="0">
                <a:solidFill>
                  <a:srgbClr val="000000"/>
                </a:solidFill>
              </a:rPr>
              <a:t> </a:t>
            </a:r>
            <a:endParaRPr lang="de-DE">
              <a:solidFill>
                <a:srgbClr val="000000"/>
              </a:solidFill>
            </a:endParaRPr>
          </a:p>
        </p:txBody>
      </p:sp>
      <p:grpSp>
        <p:nvGrpSpPr>
          <p:cNvPr id="5" name="Telekommunikation-hell"/>
          <p:cNvGrpSpPr>
            <a:grpSpLocks/>
          </p:cNvGrpSpPr>
          <p:nvPr/>
        </p:nvGrpSpPr>
        <p:grpSpPr bwMode="auto">
          <a:xfrm>
            <a:off x="7426325" y="103188"/>
            <a:ext cx="409575" cy="403225"/>
            <a:chOff x="5919" y="418"/>
            <a:chExt cx="258" cy="254"/>
          </a:xfrm>
        </p:grpSpPr>
        <p:sp>
          <p:nvSpPr>
            <p:cNvPr id="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7"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Post-hell"/>
          <p:cNvGrpSpPr>
            <a:grpSpLocks/>
          </p:cNvGrpSpPr>
          <p:nvPr/>
        </p:nvGrpSpPr>
        <p:grpSpPr bwMode="auto">
          <a:xfrm>
            <a:off x="7904163" y="103188"/>
            <a:ext cx="406400" cy="403225"/>
            <a:chOff x="5919" y="708"/>
            <a:chExt cx="256" cy="254"/>
          </a:xfrm>
        </p:grpSpPr>
        <p:sp>
          <p:nvSpPr>
            <p:cNvPr id="11"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2"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Eisenbahn-hell"/>
          <p:cNvGrpSpPr>
            <a:grpSpLocks/>
          </p:cNvGrpSpPr>
          <p:nvPr/>
        </p:nvGrpSpPr>
        <p:grpSpPr bwMode="auto">
          <a:xfrm>
            <a:off x="8389938" y="103188"/>
            <a:ext cx="406400" cy="403225"/>
            <a:chOff x="5919" y="1000"/>
            <a:chExt cx="256" cy="254"/>
          </a:xfrm>
        </p:grpSpPr>
        <p:sp>
          <p:nvSpPr>
            <p:cNvPr id="14"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5"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8278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Leistungsbilanz: Strommarkt 2.0</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35</a:t>
            </a:fld>
            <a:endParaRPr lang="de-DE"/>
          </a:p>
        </p:txBody>
      </p:sp>
      <p:sp>
        <p:nvSpPr>
          <p:cNvPr id="20" name="Textplatzhalter 2"/>
          <p:cNvSpPr>
            <a:spLocks noGrp="1"/>
          </p:cNvSpPr>
          <p:nvPr>
            <p:ph type="body" idx="1"/>
          </p:nvPr>
        </p:nvSpPr>
        <p:spPr/>
        <p:txBody>
          <a:bodyPr/>
          <a:lstStyle/>
          <a:p>
            <a:pPr marL="342900" indent="-342900">
              <a:buFont typeface="Arial" panose="020B0604020202020204" pitchFamily="34" charset="0"/>
              <a:buChar char="•"/>
            </a:pPr>
            <a:endParaRPr lang="de-DE" dirty="0"/>
          </a:p>
          <a:p>
            <a:endParaRPr lang="de-DE" dirty="0"/>
          </a:p>
        </p:txBody>
      </p:sp>
      <p:sp>
        <p:nvSpPr>
          <p:cNvPr id="21" name="Textplatzhalter 2"/>
          <p:cNvSpPr txBox="1">
            <a:spLocks/>
          </p:cNvSpPr>
          <p:nvPr/>
        </p:nvSpPr>
        <p:spPr bwMode="auto">
          <a:xfrm>
            <a:off x="683568" y="908520"/>
            <a:ext cx="8122295" cy="518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0"/>
              </a:spcAft>
              <a:buClr>
                <a:srgbClr val="417DBE"/>
              </a:buClr>
              <a:buSzPct val="8000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1438" indent="-350838"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3388" indent="-360363"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a:lstStyle>
          <a:p>
            <a:r>
              <a:rPr lang="de-DE" sz="1800" kern="0" dirty="0" smtClean="0">
                <a:solidFill>
                  <a:srgbClr val="000000"/>
                </a:solidFill>
                <a:sym typeface="Wingdings" panose="05000000000000000000" pitchFamily="2" charset="2"/>
              </a:rPr>
              <a:t>Der </a:t>
            </a:r>
            <a:r>
              <a:rPr lang="de-DE" sz="1800" b="1" kern="0" dirty="0" smtClean="0">
                <a:solidFill>
                  <a:srgbClr val="000000"/>
                </a:solidFill>
                <a:sym typeface="Wingdings" panose="05000000000000000000" pitchFamily="2" charset="2"/>
              </a:rPr>
              <a:t>Energy-</a:t>
            </a:r>
            <a:r>
              <a:rPr lang="de-DE" sz="1800" b="1" kern="0" dirty="0" err="1" smtClean="0">
                <a:solidFill>
                  <a:srgbClr val="000000"/>
                </a:solidFill>
                <a:sym typeface="Wingdings" panose="05000000000000000000" pitchFamily="2" charset="2"/>
              </a:rPr>
              <a:t>Only</a:t>
            </a:r>
            <a:r>
              <a:rPr lang="de-DE" sz="1800" b="1" kern="0" dirty="0" smtClean="0">
                <a:solidFill>
                  <a:srgbClr val="000000"/>
                </a:solidFill>
                <a:sym typeface="Wingdings" panose="05000000000000000000" pitchFamily="2" charset="2"/>
              </a:rPr>
              <a:t>-Markt</a:t>
            </a:r>
            <a:r>
              <a:rPr lang="de-DE" sz="1800" kern="0" dirty="0" smtClean="0">
                <a:solidFill>
                  <a:srgbClr val="000000"/>
                </a:solidFill>
                <a:sym typeface="Wingdings" panose="05000000000000000000" pitchFamily="2" charset="2"/>
              </a:rPr>
              <a:t> gewährleistet bereits von sich heraus </a:t>
            </a:r>
            <a:r>
              <a:rPr lang="de-DE" sz="1800" b="1" kern="0" dirty="0" smtClean="0">
                <a:solidFill>
                  <a:srgbClr val="000000"/>
                </a:solidFill>
                <a:sym typeface="Wingdings" panose="05000000000000000000" pitchFamily="2" charset="2"/>
              </a:rPr>
              <a:t>Versorgungssicherheit:</a:t>
            </a:r>
          </a:p>
          <a:p>
            <a:pPr marL="342900" indent="-342900">
              <a:buFont typeface="Arial" panose="020B0604020202020204" pitchFamily="34" charset="0"/>
              <a:buChar char="•"/>
            </a:pPr>
            <a:r>
              <a:rPr lang="de-DE" sz="1800" kern="0" dirty="0" smtClean="0">
                <a:solidFill>
                  <a:srgbClr val="000000"/>
                </a:solidFill>
                <a:sym typeface="Wingdings" panose="05000000000000000000" pitchFamily="2" charset="2"/>
              </a:rPr>
              <a:t>§ 1a (2) S. 1. EnWG: „Das </a:t>
            </a:r>
            <a:r>
              <a:rPr lang="de-DE" sz="1800" b="1" kern="0" dirty="0" smtClean="0">
                <a:solidFill>
                  <a:srgbClr val="000000"/>
                </a:solidFill>
                <a:sym typeface="Wingdings" panose="05000000000000000000" pitchFamily="2" charset="2"/>
              </a:rPr>
              <a:t>Bilanzkreis- und Ausgleichsenergiesystem </a:t>
            </a:r>
            <a:r>
              <a:rPr lang="de-DE" sz="1800" kern="0" dirty="0" smtClean="0">
                <a:solidFill>
                  <a:srgbClr val="000000"/>
                </a:solidFill>
                <a:sym typeface="Wingdings" panose="05000000000000000000" pitchFamily="2" charset="2"/>
              </a:rPr>
              <a:t>hat eine </a:t>
            </a:r>
            <a:r>
              <a:rPr lang="de-DE" sz="1800" b="1" kern="0" dirty="0" smtClean="0">
                <a:solidFill>
                  <a:srgbClr val="000000"/>
                </a:solidFill>
                <a:sym typeface="Wingdings" panose="05000000000000000000" pitchFamily="2" charset="2"/>
              </a:rPr>
              <a:t>zentrale Bedeutung </a:t>
            </a:r>
            <a:r>
              <a:rPr lang="de-DE" sz="1800" kern="0" dirty="0" smtClean="0">
                <a:solidFill>
                  <a:srgbClr val="000000"/>
                </a:solidFill>
                <a:sym typeface="Wingdings" panose="05000000000000000000" pitchFamily="2" charset="2"/>
              </a:rPr>
              <a:t>für die </a:t>
            </a:r>
            <a:r>
              <a:rPr lang="de-DE" sz="1800" b="1" kern="0" dirty="0" smtClean="0">
                <a:solidFill>
                  <a:srgbClr val="000000"/>
                </a:solidFill>
                <a:sym typeface="Wingdings" panose="05000000000000000000" pitchFamily="2" charset="2"/>
              </a:rPr>
              <a:t>Gewährleistung der Elektrizitätsversorgungssicherheit</a:t>
            </a:r>
            <a:r>
              <a:rPr lang="de-DE" sz="1800" kern="0" dirty="0" smtClean="0">
                <a:solidFill>
                  <a:srgbClr val="000000"/>
                </a:solidFill>
                <a:sym typeface="Wingdings" panose="05000000000000000000" pitchFamily="2" charset="2"/>
              </a:rPr>
              <a:t>“</a:t>
            </a:r>
          </a:p>
          <a:p>
            <a:pPr marL="342900" indent="-342900">
              <a:buFont typeface="Arial" panose="020B0604020202020204" pitchFamily="34" charset="0"/>
              <a:buChar char="•"/>
            </a:pPr>
            <a:r>
              <a:rPr lang="de-DE" sz="1800" kern="0" dirty="0" smtClean="0">
                <a:solidFill>
                  <a:srgbClr val="000000"/>
                </a:solidFill>
              </a:rPr>
              <a:t>Festlegungskompetenz für Beschlusskammer 6 zur Stärkung des </a:t>
            </a:r>
            <a:r>
              <a:rPr lang="de-DE" sz="1800" b="1" kern="0" dirty="0" smtClean="0">
                <a:solidFill>
                  <a:srgbClr val="000000"/>
                </a:solidFill>
              </a:rPr>
              <a:t>Ausgleichsenergiepreissystems </a:t>
            </a:r>
            <a:r>
              <a:rPr lang="de-DE" sz="1800" kern="0" dirty="0" smtClean="0">
                <a:solidFill>
                  <a:srgbClr val="000000"/>
                </a:solidFill>
              </a:rPr>
              <a:t>(derzeit Diskussionsprozess, noch kein Festlegungsverfahren) -&gt; </a:t>
            </a:r>
            <a:r>
              <a:rPr lang="de-DE" sz="1800" b="1" kern="0" dirty="0" smtClean="0">
                <a:solidFill>
                  <a:srgbClr val="000000"/>
                </a:solidFill>
              </a:rPr>
              <a:t>Ziel: sauberere Bilanzkreisbewirtschaftung</a:t>
            </a:r>
          </a:p>
          <a:p>
            <a:pPr marL="342900" indent="-342900">
              <a:buFont typeface="Arial" panose="020B0604020202020204" pitchFamily="34" charset="0"/>
              <a:buChar char="•"/>
            </a:pPr>
            <a:endParaRPr lang="de-DE" sz="1800" b="1" kern="0" dirty="0">
              <a:solidFill>
                <a:srgbClr val="000000"/>
              </a:solidFill>
            </a:endParaRPr>
          </a:p>
          <a:p>
            <a:r>
              <a:rPr lang="de-DE" sz="1800" b="1" kern="0" dirty="0" smtClean="0">
                <a:solidFill>
                  <a:srgbClr val="000000"/>
                </a:solidFill>
              </a:rPr>
              <a:t>Absicherung von Bilanzkreisungleichgewichten:</a:t>
            </a:r>
          </a:p>
          <a:p>
            <a:pPr marL="342900" indent="-342900">
              <a:buFont typeface="Arial" panose="020B0604020202020204" pitchFamily="34" charset="0"/>
              <a:buChar char="•"/>
            </a:pPr>
            <a:r>
              <a:rPr lang="de-DE" sz="1800" kern="0" dirty="0" smtClean="0"/>
              <a:t>Trotz ordentlich geführter Bilanzkreise kann es zu Abweichungen zwischen prognostizierter und tatsächlicher Ein- und Ausspeisung kommen.</a:t>
            </a:r>
          </a:p>
          <a:p>
            <a:pPr marL="342900" indent="-342900">
              <a:buFont typeface="Arial" panose="020B0604020202020204" pitchFamily="34" charset="0"/>
              <a:buChar char="•"/>
            </a:pPr>
            <a:r>
              <a:rPr lang="de-DE" sz="1800" kern="0" dirty="0" smtClean="0"/>
              <a:t>Hierfür setzen die ÜNB (per Ausschreibung beschaffte) </a:t>
            </a:r>
            <a:r>
              <a:rPr lang="de-DE" sz="1800" b="1" kern="0" dirty="0" smtClean="0"/>
              <a:t>Regelleistung</a:t>
            </a:r>
            <a:r>
              <a:rPr lang="de-DE" sz="1800" kern="0" dirty="0" smtClean="0"/>
              <a:t> ein. Es gibt mehrere Arten der Regelleistung: Primär-, Sekundär- und Minutenregelleistung.</a:t>
            </a:r>
            <a:endParaRPr lang="de-DE" kern="0" dirty="0" smtClean="0">
              <a:solidFill>
                <a:srgbClr val="000000"/>
              </a:solidFill>
            </a:endParaRPr>
          </a:p>
          <a:p>
            <a:pPr marL="342900" indent="-342900">
              <a:buFont typeface="Arial" panose="020B0604020202020204" pitchFamily="34" charset="0"/>
              <a:buChar char="•"/>
            </a:pPr>
            <a:endParaRPr lang="de-DE" kern="0" dirty="0" smtClean="0">
              <a:solidFill>
                <a:srgbClr val="000000"/>
              </a:solidFill>
            </a:endParaRPr>
          </a:p>
          <a:p>
            <a:pPr marL="285750" indent="-285750">
              <a:buFont typeface="Arial" panose="020B0604020202020204" pitchFamily="34" charset="0"/>
              <a:buChar char="•"/>
            </a:pPr>
            <a:endParaRPr lang="de-DE" sz="1000" kern="0" dirty="0" smtClean="0">
              <a:solidFill>
                <a:srgbClr val="000000"/>
              </a:solidFill>
            </a:endParaRPr>
          </a:p>
          <a:p>
            <a:pPr marL="342900" indent="-342900">
              <a:buFont typeface="Wingdings"/>
              <a:buChar char="à"/>
            </a:pPr>
            <a:endParaRPr lang="de-DE" sz="1200" kern="0" dirty="0" smtClean="0">
              <a:sym typeface="Wingdings" panose="05000000000000000000" pitchFamily="2" charset="2"/>
            </a:endParaRPr>
          </a:p>
          <a:p>
            <a:pPr marL="914400" lvl="1" indent="-285750">
              <a:buFont typeface="Arial" panose="020B0604020202020204" pitchFamily="34" charset="0"/>
              <a:buChar char="•"/>
            </a:pPr>
            <a:endParaRPr lang="de-DE" sz="1400" kern="0" dirty="0" smtClean="0">
              <a:solidFill>
                <a:srgbClr val="000000"/>
              </a:solidFill>
            </a:endParaRPr>
          </a:p>
          <a:p>
            <a:endParaRPr lang="de-DE" sz="1400" kern="0" dirty="0" smtClean="0">
              <a:sym typeface="Wingdings" panose="05000000000000000000" pitchFamily="2" charset="2"/>
            </a:endParaRPr>
          </a:p>
          <a:p>
            <a:pPr marL="342900" indent="-342900">
              <a:buFont typeface="Arial" panose="020B0604020202020204" pitchFamily="34" charset="0"/>
              <a:buChar char="•"/>
            </a:pPr>
            <a:endParaRPr lang="de-DE" kern="0" dirty="0"/>
          </a:p>
        </p:txBody>
      </p:sp>
      <p:grpSp>
        <p:nvGrpSpPr>
          <p:cNvPr id="19" name="Telekommunikation-hell"/>
          <p:cNvGrpSpPr>
            <a:grpSpLocks/>
          </p:cNvGrpSpPr>
          <p:nvPr/>
        </p:nvGrpSpPr>
        <p:grpSpPr bwMode="auto">
          <a:xfrm>
            <a:off x="7426325" y="103188"/>
            <a:ext cx="409575" cy="403225"/>
            <a:chOff x="5919" y="418"/>
            <a:chExt cx="258" cy="254"/>
          </a:xfrm>
        </p:grpSpPr>
        <p:sp>
          <p:nvSpPr>
            <p:cNvPr id="22"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3"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Post-hell"/>
          <p:cNvGrpSpPr>
            <a:grpSpLocks/>
          </p:cNvGrpSpPr>
          <p:nvPr/>
        </p:nvGrpSpPr>
        <p:grpSpPr bwMode="auto">
          <a:xfrm>
            <a:off x="7904163" y="103188"/>
            <a:ext cx="406400" cy="403225"/>
            <a:chOff x="5919" y="708"/>
            <a:chExt cx="256" cy="254"/>
          </a:xfrm>
        </p:grpSpPr>
        <p:sp>
          <p:nvSpPr>
            <p:cNvPr id="25"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6"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Eisenbahn-hell"/>
          <p:cNvGrpSpPr>
            <a:grpSpLocks/>
          </p:cNvGrpSpPr>
          <p:nvPr/>
        </p:nvGrpSpPr>
        <p:grpSpPr bwMode="auto">
          <a:xfrm>
            <a:off x="8389938" y="103188"/>
            <a:ext cx="406400" cy="403225"/>
            <a:chOff x="5919" y="1000"/>
            <a:chExt cx="256" cy="254"/>
          </a:xfrm>
        </p:grpSpPr>
        <p:sp>
          <p:nvSpPr>
            <p:cNvPr id="28"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9"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ußzeilenplatzhalter 2"/>
          <p:cNvSpPr>
            <a:spLocks noGrp="1"/>
          </p:cNvSpPr>
          <p:nvPr>
            <p:ph type="ftr" sz="quarter" idx="10"/>
          </p:nvPr>
        </p:nvSpPr>
        <p:spPr/>
        <p:txBody>
          <a:bodyPr/>
          <a:lstStyle/>
          <a:p>
            <a:r>
              <a:rPr lang="de-DE" smtClean="0"/>
              <a:t>© Bundesnetzagentur</a:t>
            </a:r>
            <a:endParaRPr lang="de-DE" dirty="0"/>
          </a:p>
        </p:txBody>
      </p:sp>
      <p:sp>
        <p:nvSpPr>
          <p:cNvPr id="4" name="Datumsplatzhalter 3"/>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3496571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Absicherung durch Kapazitätsreserve</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36</a:t>
            </a:fld>
            <a:endParaRPr lang="de-DE"/>
          </a:p>
        </p:txBody>
      </p:sp>
      <p:sp>
        <p:nvSpPr>
          <p:cNvPr id="20" name="Textplatzhalter 2"/>
          <p:cNvSpPr>
            <a:spLocks noGrp="1"/>
          </p:cNvSpPr>
          <p:nvPr>
            <p:ph type="body" idx="1"/>
          </p:nvPr>
        </p:nvSpPr>
        <p:spPr/>
        <p:txBody>
          <a:bodyPr/>
          <a:lstStyle/>
          <a:p>
            <a:pPr marL="342900" indent="-342900">
              <a:buFont typeface="Arial" panose="020B0604020202020204" pitchFamily="34" charset="0"/>
              <a:buChar char="•"/>
            </a:pPr>
            <a:endParaRPr lang="de-DE" dirty="0"/>
          </a:p>
          <a:p>
            <a:endParaRPr lang="de-DE" dirty="0"/>
          </a:p>
        </p:txBody>
      </p:sp>
      <p:sp>
        <p:nvSpPr>
          <p:cNvPr id="21" name="Textplatzhalter 2"/>
          <p:cNvSpPr txBox="1">
            <a:spLocks/>
          </p:cNvSpPr>
          <p:nvPr/>
        </p:nvSpPr>
        <p:spPr bwMode="auto">
          <a:xfrm>
            <a:off x="792163" y="908520"/>
            <a:ext cx="8004175" cy="518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0"/>
              </a:spcAft>
              <a:buClr>
                <a:srgbClr val="417DBE"/>
              </a:buClr>
              <a:buSzPct val="8000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1438" indent="-350838"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3388" indent="-360363"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a:lstStyle>
          <a:p>
            <a:pPr marL="285750" indent="-285750">
              <a:buFont typeface="Arial" panose="020B0604020202020204" pitchFamily="34" charset="0"/>
              <a:buChar char="•"/>
            </a:pPr>
            <a:endParaRPr lang="de-DE" sz="1000" kern="0" dirty="0" smtClean="0">
              <a:solidFill>
                <a:srgbClr val="000000"/>
              </a:solidFill>
            </a:endParaRPr>
          </a:p>
          <a:p>
            <a:pPr marL="342900" indent="-342900">
              <a:buFont typeface="Wingdings"/>
              <a:buChar char="à"/>
            </a:pPr>
            <a:endParaRPr lang="de-DE" sz="1200" kern="0" dirty="0" smtClean="0">
              <a:sym typeface="Wingdings" panose="05000000000000000000" pitchFamily="2" charset="2"/>
            </a:endParaRPr>
          </a:p>
          <a:p>
            <a:pPr marL="914400" lvl="1" indent="-285750">
              <a:buFont typeface="Arial" panose="020B0604020202020204" pitchFamily="34" charset="0"/>
              <a:buChar char="•"/>
            </a:pPr>
            <a:endParaRPr lang="de-DE" sz="1400" kern="0" dirty="0" smtClean="0">
              <a:solidFill>
                <a:srgbClr val="000000"/>
              </a:solidFill>
            </a:endParaRPr>
          </a:p>
          <a:p>
            <a:endParaRPr lang="de-DE" sz="1400" kern="0" dirty="0" smtClean="0">
              <a:sym typeface="Wingdings" panose="05000000000000000000" pitchFamily="2" charset="2"/>
            </a:endParaRPr>
          </a:p>
          <a:p>
            <a:pPr marL="342900" indent="-342900">
              <a:buFont typeface="Arial" panose="020B0604020202020204" pitchFamily="34" charset="0"/>
              <a:buChar char="•"/>
            </a:pPr>
            <a:endParaRPr lang="de-DE" kern="0" dirty="0"/>
          </a:p>
        </p:txBody>
      </p:sp>
      <p:sp>
        <p:nvSpPr>
          <p:cNvPr id="19" name="Textplatzhalter 2"/>
          <p:cNvSpPr txBox="1">
            <a:spLocks/>
          </p:cNvSpPr>
          <p:nvPr/>
        </p:nvSpPr>
        <p:spPr bwMode="auto">
          <a:xfrm>
            <a:off x="611560" y="980728"/>
            <a:ext cx="8004175" cy="518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0"/>
              </a:spcAft>
              <a:buClr>
                <a:srgbClr val="417DBE"/>
              </a:buClr>
              <a:buSzPct val="8000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1438" indent="-350838"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3388" indent="-360363"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a:lstStyle>
          <a:p>
            <a:r>
              <a:rPr lang="de-DE" sz="1800" b="1" dirty="0" smtClean="0"/>
              <a:t>Kapazitätsreserve gemäß § 13e EnWG</a:t>
            </a:r>
          </a:p>
          <a:p>
            <a:pPr marL="342900" indent="-342900">
              <a:buFont typeface="Arial" panose="020B0604020202020204" pitchFamily="34" charset="0"/>
              <a:buChar char="•"/>
            </a:pPr>
            <a:r>
              <a:rPr lang="de-DE" sz="1800" dirty="0" smtClean="0"/>
              <a:t>Bereitstellung </a:t>
            </a:r>
            <a:r>
              <a:rPr lang="de-DE" sz="1800" dirty="0"/>
              <a:t>von Reserveleistung, falls die Leistungsbilanz unterdeckt ist</a:t>
            </a:r>
          </a:p>
          <a:p>
            <a:pPr marL="342900" indent="-342900">
              <a:buFont typeface="Arial" panose="020B0604020202020204" pitchFamily="34" charset="0"/>
              <a:buChar char="•"/>
            </a:pPr>
            <a:r>
              <a:rPr lang="de-DE" sz="1800" dirty="0"/>
              <a:t>Absicherung des Strommarktes, Einsatz erfolgt </a:t>
            </a:r>
            <a:r>
              <a:rPr lang="de-DE" sz="1800" b="1" dirty="0"/>
              <a:t>nachrangig</a:t>
            </a:r>
            <a:r>
              <a:rPr lang="de-DE" sz="1800" dirty="0"/>
              <a:t> zur Regelleistung</a:t>
            </a:r>
          </a:p>
          <a:p>
            <a:pPr marL="342900" indent="-342900">
              <a:buFont typeface="Arial" panose="020B0604020202020204" pitchFamily="34" charset="0"/>
              <a:buChar char="•"/>
            </a:pPr>
            <a:r>
              <a:rPr lang="de-DE" sz="1800" dirty="0"/>
              <a:t>Marktvolumen: Größenordnung </a:t>
            </a:r>
            <a:r>
              <a:rPr lang="de-DE" sz="1800" dirty="0" smtClean="0"/>
              <a:t>ca. 50-200 </a:t>
            </a:r>
            <a:r>
              <a:rPr lang="de-DE" sz="1800" dirty="0"/>
              <a:t>Mio. € </a:t>
            </a:r>
            <a:r>
              <a:rPr lang="de-DE" sz="1800" dirty="0" smtClean="0"/>
              <a:t>p.a</a:t>
            </a:r>
            <a:r>
              <a:rPr lang="de-DE" sz="1800" dirty="0"/>
              <a:t>.</a:t>
            </a:r>
          </a:p>
          <a:p>
            <a:pPr marL="342900" indent="-342900">
              <a:buFont typeface="Arial" panose="020B0604020202020204" pitchFamily="34" charset="0"/>
              <a:buChar char="•"/>
            </a:pPr>
            <a:r>
              <a:rPr lang="de-DE" sz="1800" dirty="0"/>
              <a:t>Kapazitätsreserve </a:t>
            </a:r>
            <a:r>
              <a:rPr lang="de-DE" sz="1800" dirty="0" smtClean="0"/>
              <a:t>wird künftig in einer </a:t>
            </a:r>
            <a:r>
              <a:rPr lang="de-DE" sz="1800" b="1" dirty="0" smtClean="0"/>
              <a:t>Kapazitätsreserveverordnung</a:t>
            </a:r>
            <a:r>
              <a:rPr lang="de-DE" sz="1800" dirty="0" smtClean="0"/>
              <a:t> geregelt, </a:t>
            </a:r>
          </a:p>
          <a:p>
            <a:pPr marL="342900" indent="-342900">
              <a:buFont typeface="Arial" panose="020B0604020202020204" pitchFamily="34" charset="0"/>
              <a:buChar char="•"/>
            </a:pPr>
            <a:r>
              <a:rPr lang="de-DE" sz="1800" dirty="0" smtClean="0"/>
              <a:t>Beginn des ersten Erbringungszeitraums voraussichtlich im </a:t>
            </a:r>
            <a:r>
              <a:rPr lang="de-DE" sz="1800" b="1" dirty="0" smtClean="0"/>
              <a:t>Oktober 2019</a:t>
            </a:r>
            <a:endParaRPr lang="de-DE" sz="1800" b="1" dirty="0"/>
          </a:p>
          <a:p>
            <a:pPr marL="342900" indent="-342900">
              <a:buFont typeface="Arial" panose="020B0604020202020204" pitchFamily="34" charset="0"/>
              <a:buChar char="•"/>
            </a:pPr>
            <a:r>
              <a:rPr lang="de-DE" sz="1800" dirty="0" smtClean="0"/>
              <a:t>Menge: </a:t>
            </a:r>
            <a:r>
              <a:rPr lang="de-DE" sz="1800" b="1" dirty="0" smtClean="0"/>
              <a:t>2 GW</a:t>
            </a:r>
          </a:p>
          <a:p>
            <a:pPr marL="342900" indent="-342900">
              <a:buFont typeface="Arial" panose="020B0604020202020204" pitchFamily="34" charset="0"/>
              <a:buChar char="•"/>
            </a:pPr>
            <a:r>
              <a:rPr lang="de-DE" sz="1800" dirty="0" smtClean="0"/>
              <a:t>ÜNB </a:t>
            </a:r>
            <a:r>
              <a:rPr lang="de-DE" sz="1800" dirty="0"/>
              <a:t>beschaffen Kapazitätsreserve aus </a:t>
            </a:r>
            <a:r>
              <a:rPr lang="de-DE" sz="1800" dirty="0" smtClean="0"/>
              <a:t>Bestandsanlagen und Lasten </a:t>
            </a:r>
            <a:r>
              <a:rPr lang="de-DE" sz="1800" dirty="0"/>
              <a:t>durch </a:t>
            </a:r>
            <a:r>
              <a:rPr lang="de-DE" sz="1800" dirty="0" smtClean="0"/>
              <a:t>ein Ausschreibungsverfahren. </a:t>
            </a:r>
          </a:p>
          <a:p>
            <a:pPr marL="342900" indent="-342900">
              <a:buFont typeface="Arial" panose="020B0604020202020204" pitchFamily="34" charset="0"/>
              <a:buChar char="•"/>
            </a:pPr>
            <a:r>
              <a:rPr lang="de-DE" sz="1800" dirty="0" smtClean="0"/>
              <a:t>Das Instrument Kapazitätsreserve wurde kürzlich von der EU-Kommission </a:t>
            </a:r>
            <a:r>
              <a:rPr lang="de-DE" sz="1800" b="1" dirty="0" smtClean="0"/>
              <a:t>bis 2025 genehmigt</a:t>
            </a:r>
            <a:r>
              <a:rPr lang="de-DE" sz="1800" dirty="0" smtClean="0"/>
              <a:t>.</a:t>
            </a:r>
            <a:endParaRPr lang="de-DE" sz="1800" dirty="0"/>
          </a:p>
          <a:p>
            <a:pPr marL="342900" indent="-342900">
              <a:buFont typeface="Arial" panose="020B0604020202020204" pitchFamily="34" charset="0"/>
              <a:buChar char="•"/>
            </a:pPr>
            <a:endParaRPr lang="de-DE" sz="2000" kern="0" dirty="0" smtClean="0"/>
          </a:p>
          <a:p>
            <a:endParaRPr lang="de-DE" sz="2000" kern="0" dirty="0" smtClean="0"/>
          </a:p>
          <a:p>
            <a:pPr marL="342900" indent="-342900">
              <a:buFont typeface="Arial" panose="020B0604020202020204" pitchFamily="34" charset="0"/>
              <a:buChar char="•"/>
            </a:pPr>
            <a:endParaRPr lang="de-DE" sz="2000" kern="0" dirty="0"/>
          </a:p>
        </p:txBody>
      </p:sp>
      <p:grpSp>
        <p:nvGrpSpPr>
          <p:cNvPr id="22" name="Telekommunikation-hell"/>
          <p:cNvGrpSpPr>
            <a:grpSpLocks/>
          </p:cNvGrpSpPr>
          <p:nvPr/>
        </p:nvGrpSpPr>
        <p:grpSpPr bwMode="auto">
          <a:xfrm>
            <a:off x="7426325" y="103188"/>
            <a:ext cx="409575" cy="403225"/>
            <a:chOff x="5919" y="418"/>
            <a:chExt cx="258" cy="254"/>
          </a:xfrm>
        </p:grpSpPr>
        <p:sp>
          <p:nvSpPr>
            <p:cNvPr id="23"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4"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Post-hell"/>
          <p:cNvGrpSpPr>
            <a:grpSpLocks/>
          </p:cNvGrpSpPr>
          <p:nvPr/>
        </p:nvGrpSpPr>
        <p:grpSpPr bwMode="auto">
          <a:xfrm>
            <a:off x="7904163" y="103188"/>
            <a:ext cx="406400" cy="403225"/>
            <a:chOff x="5919" y="708"/>
            <a:chExt cx="256" cy="254"/>
          </a:xfrm>
        </p:grpSpPr>
        <p:sp>
          <p:nvSpPr>
            <p:cNvPr id="26"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7"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Eisenbahn-hell"/>
          <p:cNvGrpSpPr>
            <a:grpSpLocks/>
          </p:cNvGrpSpPr>
          <p:nvPr/>
        </p:nvGrpSpPr>
        <p:grpSpPr bwMode="auto">
          <a:xfrm>
            <a:off x="8389938" y="103188"/>
            <a:ext cx="406400" cy="403225"/>
            <a:chOff x="5919" y="1000"/>
            <a:chExt cx="256" cy="254"/>
          </a:xfrm>
        </p:grpSpPr>
        <p:sp>
          <p:nvSpPr>
            <p:cNvPr id="29"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30"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ußzeilenplatzhalter 2"/>
          <p:cNvSpPr>
            <a:spLocks noGrp="1"/>
          </p:cNvSpPr>
          <p:nvPr>
            <p:ph type="ftr" sz="quarter" idx="10"/>
          </p:nvPr>
        </p:nvSpPr>
        <p:spPr/>
        <p:txBody>
          <a:bodyPr/>
          <a:lstStyle/>
          <a:p>
            <a:r>
              <a:rPr lang="de-DE" smtClean="0"/>
              <a:t>© Bundesnetzagentur</a:t>
            </a:r>
            <a:endParaRPr lang="de-DE" dirty="0"/>
          </a:p>
        </p:txBody>
      </p:sp>
      <p:sp>
        <p:nvSpPr>
          <p:cNvPr id="4" name="Datumsplatzhalter 3"/>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897662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687" y="52388"/>
            <a:ext cx="6146577" cy="496887"/>
          </a:xfrm>
        </p:spPr>
        <p:txBody>
          <a:bodyPr/>
          <a:lstStyle/>
          <a:p>
            <a:r>
              <a:rPr lang="de-DE" dirty="0" smtClean="0"/>
              <a:t>Absicherung durch Sicherheitsbereitschaft</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37</a:t>
            </a:fld>
            <a:endParaRPr lang="de-DE"/>
          </a:p>
        </p:txBody>
      </p:sp>
      <p:sp>
        <p:nvSpPr>
          <p:cNvPr id="20" name="Textplatzhalter 2"/>
          <p:cNvSpPr>
            <a:spLocks noGrp="1"/>
          </p:cNvSpPr>
          <p:nvPr>
            <p:ph type="body" idx="1"/>
          </p:nvPr>
        </p:nvSpPr>
        <p:spPr/>
        <p:txBody>
          <a:bodyPr/>
          <a:lstStyle/>
          <a:p>
            <a:pPr marL="342900" indent="-342900">
              <a:buFont typeface="Arial" panose="020B0604020202020204" pitchFamily="34" charset="0"/>
              <a:buChar char="•"/>
            </a:pPr>
            <a:endParaRPr lang="de-DE" dirty="0"/>
          </a:p>
          <a:p>
            <a:endParaRPr lang="de-DE" dirty="0"/>
          </a:p>
        </p:txBody>
      </p:sp>
      <p:sp>
        <p:nvSpPr>
          <p:cNvPr id="21" name="Textplatzhalter 2"/>
          <p:cNvSpPr txBox="1">
            <a:spLocks/>
          </p:cNvSpPr>
          <p:nvPr/>
        </p:nvSpPr>
        <p:spPr bwMode="auto">
          <a:xfrm>
            <a:off x="792163" y="908520"/>
            <a:ext cx="8004175" cy="518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0"/>
              </a:spcAft>
              <a:buClr>
                <a:srgbClr val="417DBE"/>
              </a:buClr>
              <a:buSzPct val="8000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1438" indent="-350838"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3388" indent="-360363"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a:lstStyle>
          <a:p>
            <a:pPr marL="285750" indent="-285750">
              <a:buFont typeface="Arial" panose="020B0604020202020204" pitchFamily="34" charset="0"/>
              <a:buChar char="•"/>
            </a:pPr>
            <a:endParaRPr lang="de-DE" sz="1000" kern="0" dirty="0" smtClean="0">
              <a:solidFill>
                <a:srgbClr val="000000"/>
              </a:solidFill>
            </a:endParaRPr>
          </a:p>
          <a:p>
            <a:pPr marL="342900" indent="-342900">
              <a:buFont typeface="Wingdings"/>
              <a:buChar char="à"/>
            </a:pPr>
            <a:endParaRPr lang="de-DE" sz="1200" kern="0" dirty="0" smtClean="0">
              <a:sym typeface="Wingdings" panose="05000000000000000000" pitchFamily="2" charset="2"/>
            </a:endParaRPr>
          </a:p>
          <a:p>
            <a:pPr marL="914400" lvl="1" indent="-285750">
              <a:buFont typeface="Arial" panose="020B0604020202020204" pitchFamily="34" charset="0"/>
              <a:buChar char="•"/>
            </a:pPr>
            <a:endParaRPr lang="de-DE" sz="1400" kern="0" dirty="0" smtClean="0">
              <a:solidFill>
                <a:srgbClr val="000000"/>
              </a:solidFill>
            </a:endParaRPr>
          </a:p>
          <a:p>
            <a:endParaRPr lang="de-DE" sz="1400" kern="0" dirty="0" smtClean="0">
              <a:sym typeface="Wingdings" panose="05000000000000000000" pitchFamily="2" charset="2"/>
            </a:endParaRPr>
          </a:p>
          <a:p>
            <a:pPr marL="342900" indent="-342900">
              <a:buFont typeface="Arial" panose="020B0604020202020204" pitchFamily="34" charset="0"/>
              <a:buChar char="•"/>
            </a:pPr>
            <a:endParaRPr lang="de-DE" kern="0" dirty="0"/>
          </a:p>
        </p:txBody>
      </p:sp>
      <p:sp>
        <p:nvSpPr>
          <p:cNvPr id="19" name="Textplatzhalter 2"/>
          <p:cNvSpPr txBox="1">
            <a:spLocks/>
          </p:cNvSpPr>
          <p:nvPr/>
        </p:nvSpPr>
        <p:spPr bwMode="auto">
          <a:xfrm>
            <a:off x="611560" y="980728"/>
            <a:ext cx="8004175" cy="518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0"/>
              </a:spcAft>
              <a:buClr>
                <a:srgbClr val="417DBE"/>
              </a:buClr>
              <a:buSzPct val="80000"/>
              <a:buFont typeface="Arial" panose="020B0604020202020204" pitchFamily="34" charset="0"/>
              <a:buNone/>
              <a:defRPr lang="de-DE" sz="2200" dirty="0" smtClean="0">
                <a:solidFill>
                  <a:schemeClr val="tx1"/>
                </a:solidFill>
                <a:latin typeface="Verdana" pitchFamily="34" charset="0"/>
                <a:ea typeface="+mn-ea"/>
                <a:cs typeface="+mn-cs"/>
              </a:defRPr>
            </a:lvl1pPr>
            <a:lvl2pPr marL="628650"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2pPr>
            <a:lvl3pPr marL="989013" indent="-361950"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3pPr>
            <a:lvl4pPr marL="1341438" indent="-350838"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4pPr>
            <a:lvl5pPr marL="1703388" indent="-360363" algn="l" rtl="0" eaLnBrk="1" fontAlgn="base" hangingPunct="1">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5pPr>
            <a:lvl6pPr marL="24780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6pPr>
            <a:lvl7pPr marL="29352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7pPr>
            <a:lvl8pPr marL="33924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8pPr>
            <a:lvl9pPr marL="3849688" indent="-228600" algn="l" rtl="0" eaLnBrk="1" fontAlgn="base" hangingPunct="1">
              <a:spcBef>
                <a:spcPct val="20000"/>
              </a:spcBef>
              <a:spcAft>
                <a:spcPct val="0"/>
              </a:spcAft>
              <a:buClr>
                <a:srgbClr val="BBC6D6"/>
              </a:buClr>
              <a:buSzPct val="80000"/>
              <a:buFont typeface="Wingdings" pitchFamily="1" charset="2"/>
              <a:buChar char="n"/>
              <a:defRPr sz="1200">
                <a:solidFill>
                  <a:schemeClr val="tx1"/>
                </a:solidFill>
                <a:latin typeface="+mn-lt"/>
              </a:defRPr>
            </a:lvl9pPr>
          </a:lstStyle>
          <a:p>
            <a:pPr marL="342900" indent="-342900">
              <a:buFont typeface="Arial" panose="020B0604020202020204" pitchFamily="34" charset="0"/>
              <a:buChar char="•"/>
            </a:pPr>
            <a:endParaRPr lang="de-DE" sz="2000" kern="0" dirty="0"/>
          </a:p>
        </p:txBody>
      </p:sp>
      <p:cxnSp>
        <p:nvCxnSpPr>
          <p:cNvPr id="22" name="Gerade Verbindung 21"/>
          <p:cNvCxnSpPr/>
          <p:nvPr/>
        </p:nvCxnSpPr>
        <p:spPr bwMode="auto">
          <a:xfrm>
            <a:off x="684089" y="5586907"/>
            <a:ext cx="8337798" cy="10344"/>
          </a:xfrm>
          <a:prstGeom prst="line">
            <a:avLst/>
          </a:prstGeom>
          <a:noFill/>
          <a:ln w="57150" cap="flat" cmpd="sng" algn="ctr">
            <a:solidFill>
              <a:schemeClr val="tx2"/>
            </a:solidFill>
            <a:prstDash val="solid"/>
            <a:round/>
            <a:headEnd type="none" w="med" len="med"/>
            <a:tailEnd type="triangle" w="med" len="med"/>
          </a:ln>
          <a:effectLst/>
        </p:spPr>
      </p:cxnSp>
      <p:cxnSp>
        <p:nvCxnSpPr>
          <p:cNvPr id="23" name="Gerade Verbindung 22"/>
          <p:cNvCxnSpPr/>
          <p:nvPr/>
        </p:nvCxnSpPr>
        <p:spPr bwMode="auto">
          <a:xfrm>
            <a:off x="960964" y="5334879"/>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24" name="Gerade Verbindung 23"/>
          <p:cNvCxnSpPr/>
          <p:nvPr/>
        </p:nvCxnSpPr>
        <p:spPr bwMode="auto">
          <a:xfrm>
            <a:off x="2051720" y="5334879"/>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25" name="Gerade Verbindung 24"/>
          <p:cNvCxnSpPr/>
          <p:nvPr/>
        </p:nvCxnSpPr>
        <p:spPr bwMode="auto">
          <a:xfrm>
            <a:off x="7452320" y="5334879"/>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26" name="Gerade Verbindung 25"/>
          <p:cNvCxnSpPr/>
          <p:nvPr/>
        </p:nvCxnSpPr>
        <p:spPr bwMode="auto">
          <a:xfrm>
            <a:off x="6372200" y="5334879"/>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27" name="Gerade Verbindung 26"/>
          <p:cNvCxnSpPr/>
          <p:nvPr/>
        </p:nvCxnSpPr>
        <p:spPr bwMode="auto">
          <a:xfrm>
            <a:off x="8485991" y="5334879"/>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28" name="Gerade Verbindung 27"/>
          <p:cNvCxnSpPr/>
          <p:nvPr/>
        </p:nvCxnSpPr>
        <p:spPr bwMode="auto">
          <a:xfrm>
            <a:off x="3131840" y="5340051"/>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29" name="Gerade Verbindung 28"/>
          <p:cNvCxnSpPr/>
          <p:nvPr/>
        </p:nvCxnSpPr>
        <p:spPr bwMode="auto">
          <a:xfrm>
            <a:off x="5292080" y="5334879"/>
            <a:ext cx="0" cy="504056"/>
          </a:xfrm>
          <a:prstGeom prst="line">
            <a:avLst/>
          </a:prstGeom>
          <a:noFill/>
          <a:ln w="57150" cap="flat" cmpd="sng" algn="ctr">
            <a:solidFill>
              <a:schemeClr val="tx2"/>
            </a:solidFill>
            <a:prstDash val="solid"/>
            <a:round/>
            <a:headEnd type="none" w="med" len="med"/>
            <a:tailEnd type="none" w="med" len="med"/>
          </a:ln>
          <a:effectLst/>
        </p:spPr>
      </p:cxnSp>
      <p:cxnSp>
        <p:nvCxnSpPr>
          <p:cNvPr id="30" name="Gerade Verbindung 29"/>
          <p:cNvCxnSpPr/>
          <p:nvPr/>
        </p:nvCxnSpPr>
        <p:spPr bwMode="auto">
          <a:xfrm>
            <a:off x="4211960" y="5345223"/>
            <a:ext cx="0" cy="504056"/>
          </a:xfrm>
          <a:prstGeom prst="line">
            <a:avLst/>
          </a:prstGeom>
          <a:noFill/>
          <a:ln w="57150" cap="flat" cmpd="sng" algn="ctr">
            <a:solidFill>
              <a:schemeClr val="tx2"/>
            </a:solidFill>
            <a:prstDash val="solid"/>
            <a:round/>
            <a:headEnd type="none" w="med" len="med"/>
            <a:tailEnd type="none" w="med" len="med"/>
          </a:ln>
          <a:effectLst/>
        </p:spPr>
      </p:cxnSp>
      <p:sp>
        <p:nvSpPr>
          <p:cNvPr id="31" name="Textfeld 30"/>
          <p:cNvSpPr txBox="1"/>
          <p:nvPr/>
        </p:nvSpPr>
        <p:spPr>
          <a:xfrm>
            <a:off x="467544" y="5838935"/>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10/2016</a:t>
            </a:r>
            <a:endParaRPr lang="de-DE" sz="1400" dirty="0">
              <a:latin typeface="Arial" panose="020B0604020202020204" pitchFamily="34" charset="0"/>
              <a:cs typeface="Arial" panose="020B0604020202020204" pitchFamily="34" charset="0"/>
            </a:endParaRPr>
          </a:p>
        </p:txBody>
      </p:sp>
      <p:sp>
        <p:nvSpPr>
          <p:cNvPr id="32" name="Textfeld 31"/>
          <p:cNvSpPr txBox="1"/>
          <p:nvPr/>
        </p:nvSpPr>
        <p:spPr>
          <a:xfrm>
            <a:off x="8053943" y="5850361"/>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10/2023</a:t>
            </a:r>
            <a:endParaRPr lang="de-DE" sz="1400" dirty="0">
              <a:latin typeface="Arial" panose="020B0604020202020204" pitchFamily="34" charset="0"/>
              <a:cs typeface="Arial" panose="020B0604020202020204" pitchFamily="34" charset="0"/>
            </a:endParaRPr>
          </a:p>
        </p:txBody>
      </p:sp>
      <p:sp>
        <p:nvSpPr>
          <p:cNvPr id="33" name="Textfeld 32"/>
          <p:cNvSpPr txBox="1"/>
          <p:nvPr/>
        </p:nvSpPr>
        <p:spPr>
          <a:xfrm>
            <a:off x="1581470" y="5849279"/>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10/2017</a:t>
            </a:r>
            <a:endParaRPr lang="de-DE" sz="1400" dirty="0">
              <a:latin typeface="Arial" panose="020B0604020202020204" pitchFamily="34" charset="0"/>
              <a:cs typeface="Arial" panose="020B0604020202020204" pitchFamily="34" charset="0"/>
            </a:endParaRPr>
          </a:p>
        </p:txBody>
      </p:sp>
      <p:sp>
        <p:nvSpPr>
          <p:cNvPr id="34" name="Textfeld 33"/>
          <p:cNvSpPr txBox="1"/>
          <p:nvPr/>
        </p:nvSpPr>
        <p:spPr>
          <a:xfrm>
            <a:off x="5940152" y="5838935"/>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10/2021</a:t>
            </a:r>
            <a:endParaRPr lang="de-DE" sz="1400" dirty="0">
              <a:latin typeface="Arial" panose="020B0604020202020204" pitchFamily="34" charset="0"/>
              <a:cs typeface="Arial" panose="020B0604020202020204" pitchFamily="34" charset="0"/>
            </a:endParaRPr>
          </a:p>
        </p:txBody>
      </p:sp>
      <p:sp>
        <p:nvSpPr>
          <p:cNvPr id="35" name="Textfeld 34"/>
          <p:cNvSpPr txBox="1"/>
          <p:nvPr/>
        </p:nvSpPr>
        <p:spPr>
          <a:xfrm>
            <a:off x="7020272" y="5850361"/>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10/2022</a:t>
            </a:r>
            <a:endParaRPr lang="de-DE" sz="1400" dirty="0">
              <a:latin typeface="Arial" panose="020B0604020202020204" pitchFamily="34" charset="0"/>
              <a:cs typeface="Arial" panose="020B0604020202020204" pitchFamily="34" charset="0"/>
            </a:endParaRPr>
          </a:p>
        </p:txBody>
      </p:sp>
      <p:sp>
        <p:nvSpPr>
          <p:cNvPr id="36" name="Textfeld 35"/>
          <p:cNvSpPr txBox="1"/>
          <p:nvPr/>
        </p:nvSpPr>
        <p:spPr>
          <a:xfrm>
            <a:off x="4860032" y="5850361"/>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10/2020</a:t>
            </a:r>
            <a:endParaRPr lang="de-DE" sz="1400" dirty="0">
              <a:latin typeface="Arial" panose="020B0604020202020204" pitchFamily="34" charset="0"/>
              <a:cs typeface="Arial" panose="020B0604020202020204" pitchFamily="34" charset="0"/>
            </a:endParaRPr>
          </a:p>
        </p:txBody>
      </p:sp>
      <p:sp>
        <p:nvSpPr>
          <p:cNvPr id="37" name="Textfeld 36"/>
          <p:cNvSpPr txBox="1"/>
          <p:nvPr/>
        </p:nvSpPr>
        <p:spPr>
          <a:xfrm>
            <a:off x="3779912" y="5850361"/>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10/2019</a:t>
            </a:r>
            <a:endParaRPr lang="de-DE" sz="1400" dirty="0">
              <a:latin typeface="Arial" panose="020B0604020202020204" pitchFamily="34" charset="0"/>
              <a:cs typeface="Arial" panose="020B0604020202020204" pitchFamily="34" charset="0"/>
            </a:endParaRPr>
          </a:p>
        </p:txBody>
      </p:sp>
      <p:sp>
        <p:nvSpPr>
          <p:cNvPr id="38" name="Textfeld 37"/>
          <p:cNvSpPr txBox="1"/>
          <p:nvPr/>
        </p:nvSpPr>
        <p:spPr>
          <a:xfrm>
            <a:off x="2699792" y="5850361"/>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10/2018</a:t>
            </a:r>
            <a:endParaRPr lang="de-DE" sz="1400" dirty="0">
              <a:latin typeface="Arial" panose="020B0604020202020204" pitchFamily="34" charset="0"/>
              <a:cs typeface="Arial" panose="020B0604020202020204" pitchFamily="34" charset="0"/>
            </a:endParaRPr>
          </a:p>
        </p:txBody>
      </p:sp>
      <p:sp>
        <p:nvSpPr>
          <p:cNvPr id="39" name="Textfeld 38"/>
          <p:cNvSpPr txBox="1"/>
          <p:nvPr/>
        </p:nvSpPr>
        <p:spPr>
          <a:xfrm>
            <a:off x="151632" y="672479"/>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MW</a:t>
            </a:r>
            <a:endParaRPr lang="de-DE" sz="1400" dirty="0">
              <a:latin typeface="Arial" panose="020B0604020202020204" pitchFamily="34" charset="0"/>
              <a:cs typeface="Arial" panose="020B0604020202020204" pitchFamily="34" charset="0"/>
            </a:endParaRPr>
          </a:p>
        </p:txBody>
      </p:sp>
      <p:grpSp>
        <p:nvGrpSpPr>
          <p:cNvPr id="40" name="Gruppieren 39"/>
          <p:cNvGrpSpPr/>
          <p:nvPr/>
        </p:nvGrpSpPr>
        <p:grpSpPr>
          <a:xfrm>
            <a:off x="677881" y="826368"/>
            <a:ext cx="222232" cy="4760539"/>
            <a:chOff x="511559" y="836712"/>
            <a:chExt cx="222232" cy="4760539"/>
          </a:xfrm>
        </p:grpSpPr>
        <p:cxnSp>
          <p:nvCxnSpPr>
            <p:cNvPr id="41" name="Gerade Verbindung 40"/>
            <p:cNvCxnSpPr/>
            <p:nvPr/>
          </p:nvCxnSpPr>
          <p:spPr bwMode="auto">
            <a:xfrm>
              <a:off x="611560" y="836712"/>
              <a:ext cx="0" cy="4760539"/>
            </a:xfrm>
            <a:prstGeom prst="line">
              <a:avLst/>
            </a:prstGeom>
            <a:noFill/>
            <a:ln w="57150" cap="flat" cmpd="sng" algn="ctr">
              <a:solidFill>
                <a:schemeClr val="tx2"/>
              </a:solidFill>
              <a:prstDash val="solid"/>
              <a:round/>
              <a:headEnd type="triangle" w="med" len="med"/>
              <a:tailEnd type="none" w="med" len="med"/>
            </a:ln>
            <a:effectLst/>
          </p:spPr>
        </p:cxnSp>
        <p:cxnSp>
          <p:nvCxnSpPr>
            <p:cNvPr id="42" name="Gerade Verbindung 41"/>
            <p:cNvCxnSpPr/>
            <p:nvPr/>
          </p:nvCxnSpPr>
          <p:spPr bwMode="auto">
            <a:xfrm>
              <a:off x="514636" y="4867740"/>
              <a:ext cx="216024" cy="0"/>
            </a:xfrm>
            <a:prstGeom prst="line">
              <a:avLst/>
            </a:prstGeom>
            <a:noFill/>
            <a:ln w="57150" cap="flat" cmpd="sng" algn="ctr">
              <a:solidFill>
                <a:schemeClr val="tx2"/>
              </a:solidFill>
              <a:prstDash val="solid"/>
              <a:round/>
              <a:headEnd type="none" w="med" len="med"/>
              <a:tailEnd type="none" w="med" len="med"/>
            </a:ln>
            <a:effectLst/>
          </p:spPr>
        </p:cxnSp>
        <p:cxnSp>
          <p:nvCxnSpPr>
            <p:cNvPr id="43" name="Gerade Verbindung 42"/>
            <p:cNvCxnSpPr/>
            <p:nvPr/>
          </p:nvCxnSpPr>
          <p:spPr bwMode="auto">
            <a:xfrm>
              <a:off x="511559" y="4149080"/>
              <a:ext cx="216024" cy="0"/>
            </a:xfrm>
            <a:prstGeom prst="line">
              <a:avLst/>
            </a:prstGeom>
            <a:noFill/>
            <a:ln w="57150" cap="flat" cmpd="sng" algn="ctr">
              <a:solidFill>
                <a:schemeClr val="tx2"/>
              </a:solidFill>
              <a:prstDash val="solid"/>
              <a:round/>
              <a:headEnd type="none" w="med" len="med"/>
              <a:tailEnd type="none" w="med" len="med"/>
            </a:ln>
            <a:effectLst/>
          </p:spPr>
        </p:cxnSp>
        <p:cxnSp>
          <p:nvCxnSpPr>
            <p:cNvPr id="44" name="Gerade Verbindung 43"/>
            <p:cNvCxnSpPr/>
            <p:nvPr/>
          </p:nvCxnSpPr>
          <p:spPr bwMode="auto">
            <a:xfrm>
              <a:off x="514663" y="3429000"/>
              <a:ext cx="216024" cy="0"/>
            </a:xfrm>
            <a:prstGeom prst="line">
              <a:avLst/>
            </a:prstGeom>
            <a:noFill/>
            <a:ln w="57150" cap="flat" cmpd="sng" algn="ctr">
              <a:solidFill>
                <a:schemeClr val="tx2"/>
              </a:solidFill>
              <a:prstDash val="solid"/>
              <a:round/>
              <a:headEnd type="none" w="med" len="med"/>
              <a:tailEnd type="none" w="med" len="med"/>
            </a:ln>
            <a:effectLst/>
          </p:spPr>
        </p:cxnSp>
        <p:cxnSp>
          <p:nvCxnSpPr>
            <p:cNvPr id="45" name="Gerade Verbindung 44"/>
            <p:cNvCxnSpPr/>
            <p:nvPr/>
          </p:nvCxnSpPr>
          <p:spPr bwMode="auto">
            <a:xfrm>
              <a:off x="517767" y="2708920"/>
              <a:ext cx="216024" cy="0"/>
            </a:xfrm>
            <a:prstGeom prst="line">
              <a:avLst/>
            </a:prstGeom>
            <a:noFill/>
            <a:ln w="57150" cap="flat" cmpd="sng" algn="ctr">
              <a:solidFill>
                <a:schemeClr val="tx2"/>
              </a:solidFill>
              <a:prstDash val="solid"/>
              <a:round/>
              <a:headEnd type="none" w="med" len="med"/>
              <a:tailEnd type="none" w="med" len="med"/>
            </a:ln>
            <a:effectLst/>
          </p:spPr>
        </p:cxnSp>
        <p:cxnSp>
          <p:nvCxnSpPr>
            <p:cNvPr id="46" name="Gerade Verbindung 45"/>
            <p:cNvCxnSpPr/>
            <p:nvPr/>
          </p:nvCxnSpPr>
          <p:spPr bwMode="auto">
            <a:xfrm>
              <a:off x="511559" y="1988840"/>
              <a:ext cx="216024" cy="0"/>
            </a:xfrm>
            <a:prstGeom prst="line">
              <a:avLst/>
            </a:prstGeom>
            <a:noFill/>
            <a:ln w="57150" cap="flat" cmpd="sng" algn="ctr">
              <a:solidFill>
                <a:schemeClr val="tx2"/>
              </a:solidFill>
              <a:prstDash val="solid"/>
              <a:round/>
              <a:headEnd type="none" w="med" len="med"/>
              <a:tailEnd type="none" w="med" len="med"/>
            </a:ln>
            <a:effectLst/>
          </p:spPr>
        </p:cxnSp>
        <p:cxnSp>
          <p:nvCxnSpPr>
            <p:cNvPr id="47" name="Gerade Verbindung 46"/>
            <p:cNvCxnSpPr/>
            <p:nvPr/>
          </p:nvCxnSpPr>
          <p:spPr bwMode="auto">
            <a:xfrm>
              <a:off x="514663" y="1268760"/>
              <a:ext cx="216024" cy="0"/>
            </a:xfrm>
            <a:prstGeom prst="line">
              <a:avLst/>
            </a:prstGeom>
            <a:noFill/>
            <a:ln w="57150" cap="flat" cmpd="sng" algn="ctr">
              <a:solidFill>
                <a:schemeClr val="tx2"/>
              </a:solidFill>
              <a:prstDash val="solid"/>
              <a:round/>
              <a:headEnd type="none" w="med" len="med"/>
              <a:tailEnd type="none" w="med" len="med"/>
            </a:ln>
            <a:effectLst/>
          </p:spPr>
        </p:cxnSp>
      </p:grpSp>
      <p:sp>
        <p:nvSpPr>
          <p:cNvPr id="48" name="Textfeld 47"/>
          <p:cNvSpPr txBox="1"/>
          <p:nvPr/>
        </p:nvSpPr>
        <p:spPr>
          <a:xfrm>
            <a:off x="108429" y="3995191"/>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1000</a:t>
            </a:r>
            <a:endParaRPr lang="de-DE" sz="1400" dirty="0">
              <a:latin typeface="Arial" panose="020B0604020202020204" pitchFamily="34" charset="0"/>
              <a:cs typeface="Arial" panose="020B0604020202020204" pitchFamily="34" charset="0"/>
            </a:endParaRPr>
          </a:p>
        </p:txBody>
      </p:sp>
      <p:sp>
        <p:nvSpPr>
          <p:cNvPr id="49" name="Textfeld 48"/>
          <p:cNvSpPr txBox="1"/>
          <p:nvPr/>
        </p:nvSpPr>
        <p:spPr>
          <a:xfrm>
            <a:off x="117353" y="2555031"/>
            <a:ext cx="864096"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2</a:t>
            </a:r>
            <a:r>
              <a:rPr lang="de-DE" sz="1400" dirty="0" smtClean="0">
                <a:latin typeface="Arial" panose="020B0604020202020204" pitchFamily="34" charset="0"/>
                <a:cs typeface="Arial" panose="020B0604020202020204" pitchFamily="34" charset="0"/>
              </a:rPr>
              <a:t>000</a:t>
            </a:r>
            <a:endParaRPr lang="de-DE" sz="1400" dirty="0">
              <a:latin typeface="Arial" panose="020B0604020202020204" pitchFamily="34" charset="0"/>
              <a:cs typeface="Arial" panose="020B0604020202020204" pitchFamily="34" charset="0"/>
            </a:endParaRPr>
          </a:p>
        </p:txBody>
      </p:sp>
      <p:sp>
        <p:nvSpPr>
          <p:cNvPr id="50" name="Textfeld 49"/>
          <p:cNvSpPr txBox="1"/>
          <p:nvPr/>
        </p:nvSpPr>
        <p:spPr>
          <a:xfrm>
            <a:off x="90492" y="1104525"/>
            <a:ext cx="86409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3000</a:t>
            </a:r>
            <a:endParaRPr lang="de-DE" sz="1400" dirty="0">
              <a:latin typeface="Arial" panose="020B0604020202020204" pitchFamily="34" charset="0"/>
              <a:cs typeface="Arial" panose="020B0604020202020204" pitchFamily="34" charset="0"/>
            </a:endParaRPr>
          </a:p>
        </p:txBody>
      </p:sp>
      <p:sp>
        <p:nvSpPr>
          <p:cNvPr id="51" name="Rechteck 50"/>
          <p:cNvSpPr/>
          <p:nvPr/>
        </p:nvSpPr>
        <p:spPr bwMode="auto">
          <a:xfrm>
            <a:off x="981449" y="5085183"/>
            <a:ext cx="1052554" cy="478464"/>
          </a:xfrm>
          <a:prstGeom prst="rect">
            <a:avLst/>
          </a:prstGeom>
          <a:solidFill>
            <a:schemeClr val="accent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Buschhaus</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352 MW</a:t>
            </a:r>
            <a:endParaRPr kumimoji="0" lang="de-DE" sz="1200" b="0" i="0" u="none" strike="noStrike" cap="none" normalizeH="0" baseline="0" dirty="0" smtClean="0">
              <a:ln>
                <a:noFill/>
              </a:ln>
              <a:solidFill>
                <a:schemeClr val="tx1"/>
              </a:solidFill>
              <a:effectLst/>
            </a:endParaRPr>
          </a:p>
        </p:txBody>
      </p:sp>
      <p:sp>
        <p:nvSpPr>
          <p:cNvPr id="52" name="Rechteck 51"/>
          <p:cNvSpPr/>
          <p:nvPr/>
        </p:nvSpPr>
        <p:spPr bwMode="auto">
          <a:xfrm>
            <a:off x="2060101" y="5085185"/>
            <a:ext cx="1052554" cy="478464"/>
          </a:xfrm>
          <a:prstGeom prst="rect">
            <a:avLst/>
          </a:prstGeom>
          <a:solidFill>
            <a:schemeClr val="accent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Buschhaus</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352 MW</a:t>
            </a:r>
            <a:endParaRPr kumimoji="0" lang="de-DE" sz="1200" b="0" i="0" u="none" strike="noStrike" cap="none" normalizeH="0" baseline="0" dirty="0" smtClean="0">
              <a:ln>
                <a:noFill/>
              </a:ln>
              <a:solidFill>
                <a:schemeClr val="tx1"/>
              </a:solidFill>
              <a:effectLst/>
            </a:endParaRPr>
          </a:p>
        </p:txBody>
      </p:sp>
      <p:sp>
        <p:nvSpPr>
          <p:cNvPr id="53" name="Rechteck 52"/>
          <p:cNvSpPr/>
          <p:nvPr/>
        </p:nvSpPr>
        <p:spPr bwMode="auto">
          <a:xfrm>
            <a:off x="3137401" y="5085184"/>
            <a:ext cx="1052554" cy="478464"/>
          </a:xfrm>
          <a:prstGeom prst="rect">
            <a:avLst/>
          </a:prstGeom>
          <a:solidFill>
            <a:schemeClr val="accent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Buschhaus</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352 MW</a:t>
            </a:r>
            <a:endParaRPr kumimoji="0" lang="de-DE" sz="1200" b="0" i="0" u="none" strike="noStrike" cap="none" normalizeH="0" baseline="0" dirty="0" smtClean="0">
              <a:ln>
                <a:noFill/>
              </a:ln>
              <a:solidFill>
                <a:schemeClr val="tx1"/>
              </a:solidFill>
              <a:effectLst/>
            </a:endParaRPr>
          </a:p>
        </p:txBody>
      </p:sp>
      <p:sp>
        <p:nvSpPr>
          <p:cNvPr id="54" name="Rechteck 53"/>
          <p:cNvSpPr/>
          <p:nvPr/>
        </p:nvSpPr>
        <p:spPr bwMode="auto">
          <a:xfrm>
            <a:off x="4211960" y="5075851"/>
            <a:ext cx="1052554" cy="478464"/>
          </a:xfrm>
          <a:prstGeom prst="rect">
            <a:avLst/>
          </a:prstGeom>
          <a:solidFill>
            <a:schemeClr val="accent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Buschhaus</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352 MW</a:t>
            </a:r>
            <a:endParaRPr kumimoji="0" lang="de-DE" sz="1200" b="0" i="0" u="none" strike="noStrike" cap="none" normalizeH="0" baseline="0" dirty="0" smtClean="0">
              <a:ln>
                <a:noFill/>
              </a:ln>
              <a:solidFill>
                <a:schemeClr val="tx1"/>
              </a:solidFill>
              <a:effectLst/>
            </a:endParaRPr>
          </a:p>
        </p:txBody>
      </p:sp>
      <p:sp>
        <p:nvSpPr>
          <p:cNvPr id="55" name="Rechteck 54"/>
          <p:cNvSpPr/>
          <p:nvPr/>
        </p:nvSpPr>
        <p:spPr bwMode="auto">
          <a:xfrm>
            <a:off x="2084847" y="4296207"/>
            <a:ext cx="1052554" cy="773423"/>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Frimmers</a:t>
            </a:r>
            <a:r>
              <a:rPr kumimoji="0" lang="de-DE" sz="1200" b="0" i="0" u="none" strike="noStrike" cap="none" normalizeH="0" baseline="0" dirty="0" smtClean="0">
                <a:ln>
                  <a:noFill/>
                </a:ln>
                <a:solidFill>
                  <a:schemeClr val="tx1"/>
                </a:solidFill>
                <a:effectLst/>
              </a:rPr>
              <a:t>-dorf</a:t>
            </a:r>
            <a:r>
              <a:rPr lang="de-DE" sz="1200" dirty="0">
                <a:solidFill>
                  <a:schemeClr val="tx1"/>
                </a:solidFill>
              </a:rPr>
              <a:t> </a:t>
            </a:r>
            <a:r>
              <a:rPr lang="de-DE" sz="1200" dirty="0" smtClean="0">
                <a:solidFill>
                  <a:schemeClr val="tx1"/>
                </a:solidFill>
              </a:rPr>
              <a:t>P+Q</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562 MW</a:t>
            </a:r>
            <a:endParaRPr kumimoji="0" lang="de-DE" sz="1200" b="0" i="0" u="none" strike="noStrike" cap="none" normalizeH="0" baseline="0" dirty="0" smtClean="0">
              <a:ln>
                <a:noFill/>
              </a:ln>
              <a:solidFill>
                <a:schemeClr val="tx1"/>
              </a:solidFill>
              <a:effectLst/>
            </a:endParaRPr>
          </a:p>
        </p:txBody>
      </p:sp>
      <p:sp>
        <p:nvSpPr>
          <p:cNvPr id="56" name="Rechteck 55"/>
          <p:cNvSpPr/>
          <p:nvPr/>
        </p:nvSpPr>
        <p:spPr bwMode="auto">
          <a:xfrm>
            <a:off x="3143060" y="4296207"/>
            <a:ext cx="1052554" cy="779644"/>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Frimmers</a:t>
            </a:r>
            <a:r>
              <a:rPr kumimoji="0" lang="de-DE" sz="1200" b="0" i="0" u="none" strike="noStrike" cap="none" normalizeH="0" baseline="0" dirty="0" smtClean="0">
                <a:ln>
                  <a:noFill/>
                </a:ln>
                <a:solidFill>
                  <a:schemeClr val="tx1"/>
                </a:solidFill>
                <a:effectLst/>
              </a:rPr>
              <a:t>-dorf</a:t>
            </a:r>
            <a:r>
              <a:rPr lang="de-DE" sz="1200" dirty="0">
                <a:solidFill>
                  <a:schemeClr val="tx1"/>
                </a:solidFill>
              </a:rPr>
              <a:t> </a:t>
            </a:r>
            <a:r>
              <a:rPr lang="de-DE" sz="1200" dirty="0" smtClean="0">
                <a:solidFill>
                  <a:schemeClr val="tx1"/>
                </a:solidFill>
              </a:rPr>
              <a:t>P+Q</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562 MW</a:t>
            </a:r>
            <a:endParaRPr kumimoji="0" lang="de-DE" sz="1200" b="0" i="0" u="none" strike="noStrike" cap="none" normalizeH="0" baseline="0" dirty="0" smtClean="0">
              <a:ln>
                <a:noFill/>
              </a:ln>
              <a:solidFill>
                <a:schemeClr val="tx1"/>
              </a:solidFill>
              <a:effectLst/>
            </a:endParaRPr>
          </a:p>
        </p:txBody>
      </p:sp>
      <p:sp>
        <p:nvSpPr>
          <p:cNvPr id="57" name="Rechteck 56"/>
          <p:cNvSpPr/>
          <p:nvPr/>
        </p:nvSpPr>
        <p:spPr bwMode="auto">
          <a:xfrm>
            <a:off x="4211960" y="4296207"/>
            <a:ext cx="1052554" cy="773422"/>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Frimmers</a:t>
            </a:r>
            <a:r>
              <a:rPr kumimoji="0" lang="de-DE" sz="1200" b="0" i="0" u="none" strike="noStrike" cap="none" normalizeH="0" baseline="0" dirty="0" smtClean="0">
                <a:ln>
                  <a:noFill/>
                </a:ln>
                <a:solidFill>
                  <a:schemeClr val="tx1"/>
                </a:solidFill>
                <a:effectLst/>
              </a:rPr>
              <a:t>-dorf</a:t>
            </a:r>
            <a:r>
              <a:rPr lang="de-DE" sz="1200" dirty="0">
                <a:solidFill>
                  <a:schemeClr val="tx1"/>
                </a:solidFill>
              </a:rPr>
              <a:t> </a:t>
            </a:r>
            <a:r>
              <a:rPr lang="de-DE" sz="1200" dirty="0" smtClean="0">
                <a:solidFill>
                  <a:schemeClr val="tx1"/>
                </a:solidFill>
              </a:rPr>
              <a:t>P+Q</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562 MW</a:t>
            </a:r>
            <a:endParaRPr kumimoji="0" lang="de-DE" sz="1200" b="0" i="0" u="none" strike="noStrike" cap="none" normalizeH="0" baseline="0" dirty="0" smtClean="0">
              <a:ln>
                <a:noFill/>
              </a:ln>
              <a:solidFill>
                <a:schemeClr val="tx1"/>
              </a:solidFill>
              <a:effectLst/>
            </a:endParaRPr>
          </a:p>
        </p:txBody>
      </p:sp>
      <p:sp>
        <p:nvSpPr>
          <p:cNvPr id="58" name="Rechteck 57"/>
          <p:cNvSpPr/>
          <p:nvPr/>
        </p:nvSpPr>
        <p:spPr bwMode="auto">
          <a:xfrm>
            <a:off x="3140542" y="3423931"/>
            <a:ext cx="1052554" cy="857874"/>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Niederaußem</a:t>
            </a:r>
            <a:r>
              <a:rPr lang="de-DE" sz="1200" dirty="0" smtClean="0">
                <a:solidFill>
                  <a:schemeClr val="tx1"/>
                </a:solidFill>
              </a:rPr>
              <a:t> </a:t>
            </a:r>
            <a:r>
              <a:rPr kumimoji="0" lang="de-DE" sz="1200" b="0" i="0" u="none" strike="noStrike" cap="none" normalizeH="0" baseline="0" dirty="0" smtClean="0">
                <a:ln>
                  <a:noFill/>
                </a:ln>
                <a:solidFill>
                  <a:schemeClr val="tx1"/>
                </a:solidFill>
                <a:effectLst/>
              </a:rPr>
              <a:t>E</a:t>
            </a:r>
            <a:r>
              <a:rPr kumimoji="0" lang="de-DE" sz="1200" b="0" i="0" u="none" strike="noStrike" cap="none" normalizeH="0" dirty="0" smtClean="0">
                <a:ln>
                  <a:noFill/>
                </a:ln>
                <a:solidFill>
                  <a:schemeClr val="tx1"/>
                </a:solidFill>
                <a:effectLst/>
              </a:rPr>
              <a:t>+F</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594 MW</a:t>
            </a:r>
            <a:endParaRPr kumimoji="0" lang="de-DE" sz="1200" b="0" i="0" u="none" strike="noStrike" cap="none" normalizeH="0" baseline="0" dirty="0" smtClean="0">
              <a:ln>
                <a:noFill/>
              </a:ln>
              <a:solidFill>
                <a:schemeClr val="tx1"/>
              </a:solidFill>
              <a:effectLst/>
            </a:endParaRPr>
          </a:p>
        </p:txBody>
      </p:sp>
      <p:sp>
        <p:nvSpPr>
          <p:cNvPr id="59" name="Rechteck 58"/>
          <p:cNvSpPr/>
          <p:nvPr/>
        </p:nvSpPr>
        <p:spPr bwMode="auto">
          <a:xfrm>
            <a:off x="5287839" y="3955611"/>
            <a:ext cx="1084583" cy="857874"/>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Niederaußem</a:t>
            </a:r>
            <a:r>
              <a:rPr lang="de-DE" sz="1200" dirty="0" smtClean="0">
                <a:solidFill>
                  <a:schemeClr val="tx1"/>
                </a:solidFill>
              </a:rPr>
              <a:t> </a:t>
            </a:r>
            <a:r>
              <a:rPr kumimoji="0" lang="de-DE" sz="1200" b="0" i="0" u="none" strike="noStrike" cap="none" normalizeH="0" baseline="0" dirty="0" smtClean="0">
                <a:ln>
                  <a:noFill/>
                </a:ln>
                <a:solidFill>
                  <a:schemeClr val="tx1"/>
                </a:solidFill>
                <a:effectLst/>
              </a:rPr>
              <a:t>E</a:t>
            </a:r>
            <a:r>
              <a:rPr kumimoji="0" lang="de-DE" sz="1200" b="0" i="0" u="none" strike="noStrike" cap="none" normalizeH="0" dirty="0" smtClean="0">
                <a:ln>
                  <a:noFill/>
                </a:ln>
                <a:solidFill>
                  <a:schemeClr val="tx1"/>
                </a:solidFill>
                <a:effectLst/>
              </a:rPr>
              <a:t>+F</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594 MW</a:t>
            </a:r>
            <a:endParaRPr kumimoji="0" lang="de-DE" sz="1200" b="0" i="0" u="none" strike="noStrike" cap="none" normalizeH="0" baseline="0" dirty="0" smtClean="0">
              <a:ln>
                <a:noFill/>
              </a:ln>
              <a:solidFill>
                <a:schemeClr val="tx1"/>
              </a:solidFill>
              <a:effectLst/>
            </a:endParaRPr>
          </a:p>
        </p:txBody>
      </p:sp>
      <p:sp>
        <p:nvSpPr>
          <p:cNvPr id="60" name="Rechteck 59"/>
          <p:cNvSpPr/>
          <p:nvPr/>
        </p:nvSpPr>
        <p:spPr bwMode="auto">
          <a:xfrm>
            <a:off x="6372200" y="4705775"/>
            <a:ext cx="1052554" cy="857874"/>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Niederaußem</a:t>
            </a:r>
            <a:r>
              <a:rPr lang="de-DE" sz="1200" dirty="0" smtClean="0">
                <a:solidFill>
                  <a:schemeClr val="tx1"/>
                </a:solidFill>
              </a:rPr>
              <a:t> </a:t>
            </a:r>
            <a:r>
              <a:rPr kumimoji="0" lang="de-DE" sz="1200" b="0" i="0" u="none" strike="noStrike" cap="none" normalizeH="0" baseline="0" dirty="0" smtClean="0">
                <a:ln>
                  <a:noFill/>
                </a:ln>
                <a:solidFill>
                  <a:schemeClr val="tx1"/>
                </a:solidFill>
                <a:effectLst/>
              </a:rPr>
              <a:t>E</a:t>
            </a:r>
            <a:r>
              <a:rPr kumimoji="0" lang="de-DE" sz="1200" b="0" i="0" u="none" strike="noStrike" cap="none" normalizeH="0" dirty="0" smtClean="0">
                <a:ln>
                  <a:noFill/>
                </a:ln>
                <a:solidFill>
                  <a:schemeClr val="tx1"/>
                </a:solidFill>
                <a:effectLst/>
              </a:rPr>
              <a:t>+F</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594 MW</a:t>
            </a:r>
            <a:endParaRPr kumimoji="0" lang="de-DE" sz="1200" b="0" i="0" u="none" strike="noStrike" cap="none" normalizeH="0" baseline="0" dirty="0" smtClean="0">
              <a:ln>
                <a:noFill/>
              </a:ln>
              <a:solidFill>
                <a:schemeClr val="tx1"/>
              </a:solidFill>
              <a:effectLst/>
            </a:endParaRPr>
          </a:p>
        </p:txBody>
      </p:sp>
      <p:sp>
        <p:nvSpPr>
          <p:cNvPr id="61" name="Rechteck 60"/>
          <p:cNvSpPr/>
          <p:nvPr/>
        </p:nvSpPr>
        <p:spPr bwMode="auto">
          <a:xfrm>
            <a:off x="4211960" y="3445094"/>
            <a:ext cx="1052554" cy="857874"/>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Niederaußem</a:t>
            </a:r>
            <a:r>
              <a:rPr lang="de-DE" sz="1200" dirty="0" smtClean="0">
                <a:solidFill>
                  <a:schemeClr val="tx1"/>
                </a:solidFill>
              </a:rPr>
              <a:t> </a:t>
            </a:r>
            <a:r>
              <a:rPr kumimoji="0" lang="de-DE" sz="1200" b="0" i="0" u="none" strike="noStrike" cap="none" normalizeH="0" baseline="0" dirty="0" smtClean="0">
                <a:ln>
                  <a:noFill/>
                </a:ln>
                <a:solidFill>
                  <a:schemeClr val="tx1"/>
                </a:solidFill>
                <a:effectLst/>
              </a:rPr>
              <a:t>E</a:t>
            </a:r>
            <a:r>
              <a:rPr kumimoji="0" lang="de-DE" sz="1200" b="0" i="0" u="none" strike="noStrike" cap="none" normalizeH="0" dirty="0" smtClean="0">
                <a:ln>
                  <a:noFill/>
                </a:ln>
                <a:solidFill>
                  <a:schemeClr val="tx1"/>
                </a:solidFill>
                <a:effectLst/>
              </a:rPr>
              <a:t>+F</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594 MW</a:t>
            </a:r>
            <a:endParaRPr kumimoji="0" lang="de-DE" sz="1200" b="0" i="0" u="none" strike="noStrike" cap="none" normalizeH="0" baseline="0" dirty="0" smtClean="0">
              <a:ln>
                <a:noFill/>
              </a:ln>
              <a:solidFill>
                <a:schemeClr val="tx1"/>
              </a:solidFill>
              <a:effectLst/>
            </a:endParaRPr>
          </a:p>
        </p:txBody>
      </p:sp>
      <p:sp>
        <p:nvSpPr>
          <p:cNvPr id="62" name="Rechteck 61"/>
          <p:cNvSpPr/>
          <p:nvPr/>
        </p:nvSpPr>
        <p:spPr bwMode="auto">
          <a:xfrm>
            <a:off x="5287840" y="4813485"/>
            <a:ext cx="1084360" cy="750162"/>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err="1" smtClean="0">
                <a:ln>
                  <a:noFill/>
                </a:ln>
                <a:solidFill>
                  <a:schemeClr val="tx1"/>
                </a:solidFill>
                <a:effectLst/>
              </a:rPr>
              <a:t>Frimmers</a:t>
            </a:r>
            <a:r>
              <a:rPr kumimoji="0" lang="de-DE" sz="1200" b="0" i="0" u="none" strike="noStrike" cap="none" normalizeH="0" baseline="0" dirty="0" smtClean="0">
                <a:ln>
                  <a:noFill/>
                </a:ln>
                <a:solidFill>
                  <a:schemeClr val="tx1"/>
                </a:solidFill>
                <a:effectLst/>
              </a:rPr>
              <a:t>-dorf</a:t>
            </a:r>
            <a:r>
              <a:rPr lang="de-DE" sz="1200" dirty="0">
                <a:solidFill>
                  <a:schemeClr val="tx1"/>
                </a:solidFill>
              </a:rPr>
              <a:t> </a:t>
            </a:r>
            <a:r>
              <a:rPr lang="de-DE" sz="1200" dirty="0" smtClean="0">
                <a:solidFill>
                  <a:schemeClr val="tx1"/>
                </a:solidFill>
              </a:rPr>
              <a:t>P+Q</a:t>
            </a: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562 MW</a:t>
            </a:r>
            <a:endParaRPr kumimoji="0" lang="de-DE" sz="1200" b="0" i="0" u="none" strike="noStrike" cap="none" normalizeH="0" baseline="0" dirty="0" smtClean="0">
              <a:ln>
                <a:noFill/>
              </a:ln>
              <a:solidFill>
                <a:schemeClr val="tx1"/>
              </a:solidFill>
              <a:effectLst/>
            </a:endParaRPr>
          </a:p>
        </p:txBody>
      </p:sp>
      <p:sp>
        <p:nvSpPr>
          <p:cNvPr id="63" name="Rechteck 62"/>
          <p:cNvSpPr/>
          <p:nvPr/>
        </p:nvSpPr>
        <p:spPr bwMode="auto">
          <a:xfrm>
            <a:off x="3140542" y="2790058"/>
            <a:ext cx="1052554"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F</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64" name="Rechteck 63"/>
          <p:cNvSpPr/>
          <p:nvPr/>
        </p:nvSpPr>
        <p:spPr bwMode="auto">
          <a:xfrm>
            <a:off x="6372200" y="4068047"/>
            <a:ext cx="1052554"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F</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65" name="Rechteck 64"/>
          <p:cNvSpPr/>
          <p:nvPr/>
        </p:nvSpPr>
        <p:spPr bwMode="auto">
          <a:xfrm>
            <a:off x="4211960" y="2790058"/>
            <a:ext cx="1052554"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F</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66" name="Rechteck 65"/>
          <p:cNvSpPr/>
          <p:nvPr/>
        </p:nvSpPr>
        <p:spPr bwMode="auto">
          <a:xfrm>
            <a:off x="5287840" y="3317883"/>
            <a:ext cx="1084359"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F</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67" name="Rechteck 66"/>
          <p:cNvSpPr/>
          <p:nvPr/>
        </p:nvSpPr>
        <p:spPr bwMode="auto">
          <a:xfrm>
            <a:off x="4211960" y="2139213"/>
            <a:ext cx="1052554"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E</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68" name="Rechteck 67"/>
          <p:cNvSpPr/>
          <p:nvPr/>
        </p:nvSpPr>
        <p:spPr bwMode="auto">
          <a:xfrm>
            <a:off x="7442878" y="4921665"/>
            <a:ext cx="1033671"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E</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69" name="Rechteck 68"/>
          <p:cNvSpPr/>
          <p:nvPr/>
        </p:nvSpPr>
        <p:spPr bwMode="auto">
          <a:xfrm>
            <a:off x="6372200" y="3416115"/>
            <a:ext cx="1052554"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E</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70" name="Rechteck 69"/>
          <p:cNvSpPr/>
          <p:nvPr/>
        </p:nvSpPr>
        <p:spPr bwMode="auto">
          <a:xfrm>
            <a:off x="5287838" y="2666240"/>
            <a:ext cx="1084361" cy="637728"/>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Jänsch-walde E</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465 MW</a:t>
            </a:r>
            <a:endParaRPr kumimoji="0" lang="de-DE" sz="1200" b="0" i="0" u="none" strike="noStrike" cap="none" normalizeH="0" baseline="0" dirty="0" smtClean="0">
              <a:ln>
                <a:noFill/>
              </a:ln>
              <a:solidFill>
                <a:schemeClr val="tx1"/>
              </a:solidFill>
              <a:effectLst/>
            </a:endParaRPr>
          </a:p>
        </p:txBody>
      </p:sp>
      <p:sp>
        <p:nvSpPr>
          <p:cNvPr id="71" name="Rechteck 70"/>
          <p:cNvSpPr/>
          <p:nvPr/>
        </p:nvSpPr>
        <p:spPr bwMode="auto">
          <a:xfrm>
            <a:off x="4210134" y="1624810"/>
            <a:ext cx="1052554" cy="514403"/>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Neurath C</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292 MW</a:t>
            </a:r>
            <a:endParaRPr kumimoji="0" lang="de-DE" sz="1200" b="0" i="0" u="none" strike="noStrike" cap="none" normalizeH="0" baseline="0" dirty="0" smtClean="0">
              <a:ln>
                <a:noFill/>
              </a:ln>
              <a:solidFill>
                <a:schemeClr val="tx1"/>
              </a:solidFill>
              <a:effectLst/>
            </a:endParaRPr>
          </a:p>
        </p:txBody>
      </p:sp>
      <p:sp>
        <p:nvSpPr>
          <p:cNvPr id="72" name="Rechteck 71"/>
          <p:cNvSpPr/>
          <p:nvPr/>
        </p:nvSpPr>
        <p:spPr bwMode="auto">
          <a:xfrm>
            <a:off x="5287839" y="2134276"/>
            <a:ext cx="1084584" cy="514403"/>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Neurath C</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292 MW</a:t>
            </a:r>
            <a:endParaRPr kumimoji="0" lang="de-DE" sz="1200" b="0" i="0" u="none" strike="noStrike" cap="none" normalizeH="0" baseline="0" dirty="0" smtClean="0">
              <a:ln>
                <a:noFill/>
              </a:ln>
              <a:solidFill>
                <a:schemeClr val="tx1"/>
              </a:solidFill>
              <a:effectLst/>
            </a:endParaRPr>
          </a:p>
        </p:txBody>
      </p:sp>
      <p:sp>
        <p:nvSpPr>
          <p:cNvPr id="73" name="Rechteck 72"/>
          <p:cNvSpPr/>
          <p:nvPr/>
        </p:nvSpPr>
        <p:spPr bwMode="auto">
          <a:xfrm>
            <a:off x="6372423" y="2901712"/>
            <a:ext cx="1052554" cy="514403"/>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Neurath C</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292 MW</a:t>
            </a:r>
            <a:endParaRPr kumimoji="0" lang="de-DE" sz="1200" b="0" i="0" u="none" strike="noStrike" cap="none" normalizeH="0" baseline="0" dirty="0" smtClean="0">
              <a:ln>
                <a:noFill/>
              </a:ln>
              <a:solidFill>
                <a:schemeClr val="tx1"/>
              </a:solidFill>
              <a:effectLst/>
            </a:endParaRPr>
          </a:p>
        </p:txBody>
      </p:sp>
      <p:sp>
        <p:nvSpPr>
          <p:cNvPr id="74" name="Rechteck 73"/>
          <p:cNvSpPr/>
          <p:nvPr/>
        </p:nvSpPr>
        <p:spPr bwMode="auto">
          <a:xfrm>
            <a:off x="7442877" y="4411518"/>
            <a:ext cx="1033671" cy="514403"/>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Neurath C</a:t>
            </a:r>
            <a:endParaRPr lang="de-DE" sz="1200" dirty="0" smtClean="0">
              <a:solidFill>
                <a:schemeClr val="tx1"/>
              </a:solidFill>
            </a:endParaRPr>
          </a:p>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lang="de-DE" sz="1200" dirty="0" smtClean="0">
                <a:solidFill>
                  <a:schemeClr val="tx1"/>
                </a:solidFill>
              </a:rPr>
              <a:t>292 MW</a:t>
            </a:r>
            <a:endParaRPr kumimoji="0" lang="de-DE" sz="1200" b="0" i="0" u="none" strike="noStrike" cap="none" normalizeH="0" baseline="0" dirty="0" smtClean="0">
              <a:ln>
                <a:noFill/>
              </a:ln>
              <a:solidFill>
                <a:schemeClr val="tx1"/>
              </a:solidFill>
              <a:effectLst/>
            </a:endParaRPr>
          </a:p>
        </p:txBody>
      </p:sp>
      <p:sp>
        <p:nvSpPr>
          <p:cNvPr id="75" name="Textfeld 74"/>
          <p:cNvSpPr txBox="1"/>
          <p:nvPr/>
        </p:nvSpPr>
        <p:spPr>
          <a:xfrm>
            <a:off x="1025871" y="1052513"/>
            <a:ext cx="1169866"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Operator:</a:t>
            </a:r>
            <a:endParaRPr lang="de-DE" sz="1400" dirty="0">
              <a:latin typeface="Arial" panose="020B0604020202020204" pitchFamily="34" charset="0"/>
              <a:cs typeface="Arial" panose="020B0604020202020204" pitchFamily="34" charset="0"/>
            </a:endParaRPr>
          </a:p>
        </p:txBody>
      </p:sp>
      <p:sp>
        <p:nvSpPr>
          <p:cNvPr id="76" name="Rechteck 75"/>
          <p:cNvSpPr/>
          <p:nvPr/>
        </p:nvSpPr>
        <p:spPr bwMode="auto">
          <a:xfrm>
            <a:off x="1084527" y="1360290"/>
            <a:ext cx="967193" cy="264520"/>
          </a:xfrm>
          <a:prstGeom prst="rect">
            <a:avLst/>
          </a:prstGeom>
          <a:solidFill>
            <a:schemeClr val="accent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MIBRAG</a:t>
            </a:r>
          </a:p>
        </p:txBody>
      </p:sp>
      <p:sp>
        <p:nvSpPr>
          <p:cNvPr id="77" name="Rechteck 76"/>
          <p:cNvSpPr/>
          <p:nvPr/>
        </p:nvSpPr>
        <p:spPr bwMode="auto">
          <a:xfrm>
            <a:off x="1084527" y="1721295"/>
            <a:ext cx="967193" cy="257202"/>
          </a:xfrm>
          <a:prstGeom prst="rect">
            <a:avLst/>
          </a:prstGeom>
          <a:solidFill>
            <a:schemeClr val="accent2"/>
          </a:solidFill>
          <a:ln>
            <a:solidFill>
              <a:schemeClr val="accent3">
                <a:lumMod val="50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RWE</a:t>
            </a:r>
          </a:p>
        </p:txBody>
      </p:sp>
      <p:sp>
        <p:nvSpPr>
          <p:cNvPr id="78" name="Rechteck 77"/>
          <p:cNvSpPr/>
          <p:nvPr/>
        </p:nvSpPr>
        <p:spPr bwMode="auto">
          <a:xfrm>
            <a:off x="1084527" y="2068084"/>
            <a:ext cx="975574" cy="318864"/>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pPr>
            <a:r>
              <a:rPr kumimoji="0" lang="de-DE" sz="1200" b="0" i="0" u="none" strike="noStrike" cap="none" normalizeH="0" baseline="0" dirty="0" smtClean="0">
                <a:ln>
                  <a:noFill/>
                </a:ln>
                <a:solidFill>
                  <a:schemeClr val="tx1"/>
                </a:solidFill>
                <a:effectLst/>
              </a:rPr>
              <a:t>Vattenfall</a:t>
            </a:r>
          </a:p>
        </p:txBody>
      </p:sp>
      <p:cxnSp>
        <p:nvCxnSpPr>
          <p:cNvPr id="4" name="Gerade Verbindung mit Pfeil 3"/>
          <p:cNvCxnSpPr/>
          <p:nvPr/>
        </p:nvCxnSpPr>
        <p:spPr bwMode="auto">
          <a:xfrm flipV="1">
            <a:off x="2699792" y="5733256"/>
            <a:ext cx="0" cy="46051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79" name="Telekommunikation-hell"/>
          <p:cNvGrpSpPr>
            <a:grpSpLocks/>
          </p:cNvGrpSpPr>
          <p:nvPr/>
        </p:nvGrpSpPr>
        <p:grpSpPr bwMode="auto">
          <a:xfrm>
            <a:off x="7426325" y="103188"/>
            <a:ext cx="409575" cy="403225"/>
            <a:chOff x="5919" y="418"/>
            <a:chExt cx="258" cy="254"/>
          </a:xfrm>
        </p:grpSpPr>
        <p:sp>
          <p:nvSpPr>
            <p:cNvPr id="80"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81"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 name="Post-hell"/>
          <p:cNvGrpSpPr>
            <a:grpSpLocks/>
          </p:cNvGrpSpPr>
          <p:nvPr/>
        </p:nvGrpSpPr>
        <p:grpSpPr bwMode="auto">
          <a:xfrm>
            <a:off x="7904163" y="103188"/>
            <a:ext cx="406400" cy="403225"/>
            <a:chOff x="5919" y="708"/>
            <a:chExt cx="256" cy="254"/>
          </a:xfrm>
        </p:grpSpPr>
        <p:sp>
          <p:nvSpPr>
            <p:cNvPr id="83"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84"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Eisenbahn-hell"/>
          <p:cNvGrpSpPr>
            <a:grpSpLocks/>
          </p:cNvGrpSpPr>
          <p:nvPr/>
        </p:nvGrpSpPr>
        <p:grpSpPr bwMode="auto">
          <a:xfrm>
            <a:off x="8389938" y="103188"/>
            <a:ext cx="406400" cy="403225"/>
            <a:chOff x="5919" y="1000"/>
            <a:chExt cx="256" cy="254"/>
          </a:xfrm>
        </p:grpSpPr>
        <p:sp>
          <p:nvSpPr>
            <p:cNvPr id="86"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87"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ußzeilenplatzhalter 2"/>
          <p:cNvSpPr>
            <a:spLocks noGrp="1"/>
          </p:cNvSpPr>
          <p:nvPr>
            <p:ph type="ftr" sz="quarter" idx="10"/>
          </p:nvPr>
        </p:nvSpPr>
        <p:spPr/>
        <p:txBody>
          <a:bodyPr/>
          <a:lstStyle/>
          <a:p>
            <a:r>
              <a:rPr lang="de-DE" smtClean="0"/>
              <a:t>© Bundesnetzagentur</a:t>
            </a:r>
            <a:endParaRPr lang="de-DE" dirty="0"/>
          </a:p>
        </p:txBody>
      </p:sp>
      <p:sp>
        <p:nvSpPr>
          <p:cNvPr id="6" name="Datumsplatzhalter 5"/>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1341697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el 1"/>
          <p:cNvSpPr>
            <a:spLocks noGrp="1"/>
          </p:cNvSpPr>
          <p:nvPr>
            <p:ph type="title"/>
          </p:nvPr>
        </p:nvSpPr>
        <p:spPr>
          <a:xfrm>
            <a:off x="179512" y="0"/>
            <a:ext cx="6210176" cy="595496"/>
          </a:xfrm>
        </p:spPr>
        <p:txBody>
          <a:bodyPr/>
          <a:lstStyle/>
          <a:p>
            <a:r>
              <a:rPr lang="de-DE" altLang="de-DE" sz="2000" dirty="0" smtClean="0"/>
              <a:t>Kohleausstieg nüchtern betrachtet</a:t>
            </a:r>
          </a:p>
        </p:txBody>
      </p:sp>
      <p:grpSp>
        <p:nvGrpSpPr>
          <p:cNvPr id="5" name="Telekommunikation-hell"/>
          <p:cNvGrpSpPr>
            <a:grpSpLocks/>
          </p:cNvGrpSpPr>
          <p:nvPr/>
        </p:nvGrpSpPr>
        <p:grpSpPr bwMode="auto">
          <a:xfrm>
            <a:off x="7426325" y="103188"/>
            <a:ext cx="409575" cy="403225"/>
            <a:chOff x="5919" y="418"/>
            <a:chExt cx="258" cy="254"/>
          </a:xfrm>
        </p:grpSpPr>
        <p:sp>
          <p:nvSpPr>
            <p:cNvPr id="6" name="AutoShape 97"/>
            <p:cNvSpPr>
              <a:spLocks noChangeArrowheads="1"/>
            </p:cNvSpPr>
            <p:nvPr userDrawn="1"/>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smtClean="0">
                <a:solidFill>
                  <a:srgbClr val="000000"/>
                </a:solidFill>
              </a:endParaRPr>
            </a:p>
          </p:txBody>
        </p:sp>
        <p:pic>
          <p:nvPicPr>
            <p:cNvPr id="7" name="Picture 127" descr="Telekommunikation-blau"/>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Post-hell"/>
          <p:cNvGrpSpPr>
            <a:grpSpLocks/>
          </p:cNvGrpSpPr>
          <p:nvPr/>
        </p:nvGrpSpPr>
        <p:grpSpPr bwMode="auto">
          <a:xfrm>
            <a:off x="7904163" y="103188"/>
            <a:ext cx="406400" cy="403225"/>
            <a:chOff x="5919" y="708"/>
            <a:chExt cx="256" cy="254"/>
          </a:xfrm>
        </p:grpSpPr>
        <p:sp>
          <p:nvSpPr>
            <p:cNvPr id="9" name="AutoShape 99"/>
            <p:cNvSpPr>
              <a:spLocks noChangeArrowheads="1"/>
            </p:cNvSpPr>
            <p:nvPr userDrawn="1"/>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smtClean="0">
                <a:solidFill>
                  <a:srgbClr val="000000"/>
                </a:solidFill>
              </a:endParaRPr>
            </a:p>
          </p:txBody>
        </p:sp>
        <p:pic>
          <p:nvPicPr>
            <p:cNvPr id="10" name="Picture 126" descr="Post-blau"/>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Eisenbahn-hell"/>
          <p:cNvGrpSpPr>
            <a:grpSpLocks/>
          </p:cNvGrpSpPr>
          <p:nvPr/>
        </p:nvGrpSpPr>
        <p:grpSpPr bwMode="auto">
          <a:xfrm>
            <a:off x="8389938" y="103188"/>
            <a:ext cx="406400" cy="403225"/>
            <a:chOff x="5919" y="1000"/>
            <a:chExt cx="256" cy="254"/>
          </a:xfrm>
        </p:grpSpPr>
        <p:sp>
          <p:nvSpPr>
            <p:cNvPr id="12"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pPr eaLnBrk="1" fontAlgn="auto" hangingPunct="1">
                <a:spcBef>
                  <a:spcPts val="0"/>
                </a:spcBef>
                <a:spcAft>
                  <a:spcPts val="0"/>
                </a:spcAft>
              </a:pPr>
              <a:endParaRPr lang="de-DE" sz="1800">
                <a:solidFill>
                  <a:srgbClr val="000000"/>
                </a:solidFill>
                <a:latin typeface="Arial Narrow"/>
              </a:endParaRPr>
            </a:p>
          </p:txBody>
        </p:sp>
        <p:pic>
          <p:nvPicPr>
            <p:cNvPr id="13" name="Picture 121" descr="Eisenbahn-bla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feld 1"/>
          <p:cNvSpPr txBox="1"/>
          <p:nvPr/>
        </p:nvSpPr>
        <p:spPr>
          <a:xfrm>
            <a:off x="323528" y="1008598"/>
            <a:ext cx="8712968" cy="3801041"/>
          </a:xfrm>
          <a:prstGeom prst="rect">
            <a:avLst/>
          </a:prstGeom>
          <a:noFill/>
        </p:spPr>
        <p:txBody>
          <a:bodyPr wrap="square" rtlCol="0">
            <a:spAutoFit/>
          </a:bodyPr>
          <a:lstStyle/>
          <a:p>
            <a:pPr marL="342900" indent="-342900">
              <a:spcBef>
                <a:spcPts val="600"/>
              </a:spcBef>
              <a:spcAft>
                <a:spcPts val="600"/>
              </a:spcAft>
              <a:buClr>
                <a:srgbClr val="417DBE"/>
              </a:buClr>
              <a:buFont typeface="Wingdings" panose="05000000000000000000" pitchFamily="2" charset="2"/>
              <a:buChar char="§"/>
            </a:pPr>
            <a:r>
              <a:rPr lang="de-DE" sz="2200" dirty="0" smtClean="0">
                <a:solidFill>
                  <a:srgbClr val="000000"/>
                </a:solidFill>
              </a:rPr>
              <a:t>Die rein nationale Betrachtung der Versorgungssicherheit greift zu kurz:</a:t>
            </a:r>
          </a:p>
          <a:p>
            <a:pPr marL="800100" lvl="1" indent="-342900">
              <a:spcBef>
                <a:spcPts val="600"/>
              </a:spcBef>
              <a:spcAft>
                <a:spcPts val="600"/>
              </a:spcAft>
              <a:buClr>
                <a:srgbClr val="417DBE"/>
              </a:buClr>
              <a:buFont typeface="Wingdings" panose="05000000000000000000" pitchFamily="2" charset="2"/>
              <a:buChar char="§"/>
            </a:pPr>
            <a:r>
              <a:rPr lang="de-DE" sz="2200" dirty="0" smtClean="0">
                <a:solidFill>
                  <a:srgbClr val="000000"/>
                </a:solidFill>
              </a:rPr>
              <a:t>Die deutschlandweite Nachfrage muss nicht zwingend in jeder Situation allein von deutschen Kraftwerken gedeckt werden.</a:t>
            </a:r>
          </a:p>
          <a:p>
            <a:pPr marL="800100" lvl="1" indent="-342900">
              <a:spcBef>
                <a:spcPts val="600"/>
              </a:spcBef>
              <a:spcAft>
                <a:spcPts val="600"/>
              </a:spcAft>
              <a:buClr>
                <a:srgbClr val="417DBE"/>
              </a:buClr>
              <a:buFont typeface="Wingdings" panose="05000000000000000000" pitchFamily="2" charset="2"/>
              <a:buChar char="§"/>
            </a:pPr>
            <a:r>
              <a:rPr lang="de-DE" sz="2200" dirty="0" smtClean="0">
                <a:solidFill>
                  <a:srgbClr val="000000"/>
                </a:solidFill>
              </a:rPr>
              <a:t>Durch Im- und Export kommt es zu Ausgleichs-effekten, die das Niveau der Versorgungssicherheit aus Sicht der Systembilanz gegenüber einer rein nationalen Betrachtung </a:t>
            </a:r>
            <a:r>
              <a:rPr lang="de-DE" sz="2200" b="1" dirty="0" smtClean="0">
                <a:solidFill>
                  <a:srgbClr val="000000"/>
                </a:solidFill>
              </a:rPr>
              <a:t>steigern</a:t>
            </a:r>
            <a:r>
              <a:rPr lang="de-DE" sz="2200" dirty="0" smtClean="0">
                <a:solidFill>
                  <a:srgbClr val="000000"/>
                </a:solidFill>
              </a:rPr>
              <a:t> können.</a:t>
            </a:r>
            <a:endParaRPr lang="de-DE" sz="2200" dirty="0">
              <a:solidFill>
                <a:srgbClr val="000000"/>
              </a:solidFill>
            </a:endParaRPr>
          </a:p>
          <a:p>
            <a:pPr marL="800100" lvl="1" indent="-342900">
              <a:buFont typeface="Wingdings" panose="05000000000000000000" pitchFamily="2" charset="2"/>
              <a:buChar char="§"/>
            </a:pPr>
            <a:endParaRPr lang="de-DE" dirty="0">
              <a:solidFill>
                <a:srgbClr val="000000"/>
              </a:solidFill>
            </a:endParaRPr>
          </a:p>
        </p:txBody>
      </p:sp>
      <p:sp>
        <p:nvSpPr>
          <p:cNvPr id="14" name="Foliennummernplatzhalter 13"/>
          <p:cNvSpPr>
            <a:spLocks noGrp="1"/>
          </p:cNvSpPr>
          <p:nvPr>
            <p:ph type="sldNum" sz="quarter" idx="12"/>
          </p:nvPr>
        </p:nvSpPr>
        <p:spPr/>
        <p:txBody>
          <a:bodyPr/>
          <a:lstStyle/>
          <a:p>
            <a:fld id="{EBE79D06-2EFB-4368-A1EC-A33DC576D9BA}" type="slidenum">
              <a:rPr lang="de-DE" smtClean="0"/>
              <a:t>38</a:t>
            </a:fld>
            <a:endParaRPr lang="de-DE"/>
          </a:p>
        </p:txBody>
      </p:sp>
      <p:sp>
        <p:nvSpPr>
          <p:cNvPr id="15" name="Fußzeilenplatzhalter 14"/>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2926982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Fußzeilenplatzhalter 2"/>
          <p:cNvSpPr>
            <a:spLocks noGrp="1"/>
          </p:cNvSpPr>
          <p:nvPr>
            <p:ph type="ftr" sz="quarter" idx="3"/>
          </p:nvPr>
        </p:nvSpPr>
        <p:spPr>
          <a:prstGeom prst="rect">
            <a:avLst/>
          </a:prstGeom>
        </p:spPr>
        <p:txBody>
          <a:bodyPr/>
          <a:lstStyle/>
          <a:p>
            <a:r>
              <a:rPr lang="de-DE" smtClean="0">
                <a:solidFill>
                  <a:srgbClr val="000000"/>
                </a:solidFill>
              </a:rPr>
              <a:t>© Bundesnetzagentur</a:t>
            </a:r>
            <a:endParaRPr lang="de-DE" dirty="0">
              <a:solidFill>
                <a:srgbClr val="000000"/>
              </a:solidFill>
            </a:endParaRPr>
          </a:p>
        </p:txBody>
      </p:sp>
      <p:sp>
        <p:nvSpPr>
          <p:cNvPr id="4" name="Datumsplatzhalter 3"/>
          <p:cNvSpPr>
            <a:spLocks noGrp="1"/>
          </p:cNvSpPr>
          <p:nvPr>
            <p:ph type="dt" sz="half" idx="2"/>
          </p:nvPr>
        </p:nvSpPr>
        <p:spPr>
          <a:prstGeom prst="rect">
            <a:avLst/>
          </a:prstGeom>
        </p:spPr>
        <p:txBody>
          <a:bodyPr/>
          <a:lstStyle/>
          <a:p>
            <a:r>
              <a:rPr lang="de-DE" smtClean="0">
                <a:solidFill>
                  <a:srgbClr val="000000"/>
                </a:solidFill>
              </a:rPr>
              <a:t> </a:t>
            </a:r>
            <a:endParaRPr lang="de-DE">
              <a:solidFill>
                <a:srgbClr val="000000"/>
              </a:solidFill>
            </a:endParaRPr>
          </a:p>
        </p:txBody>
      </p:sp>
      <p:grpSp>
        <p:nvGrpSpPr>
          <p:cNvPr id="5" name="Telekommunikation-hell"/>
          <p:cNvGrpSpPr>
            <a:grpSpLocks/>
          </p:cNvGrpSpPr>
          <p:nvPr/>
        </p:nvGrpSpPr>
        <p:grpSpPr bwMode="auto">
          <a:xfrm>
            <a:off x="7426325" y="103188"/>
            <a:ext cx="409575" cy="403225"/>
            <a:chOff x="5919" y="418"/>
            <a:chExt cx="258" cy="254"/>
          </a:xfrm>
        </p:grpSpPr>
        <p:sp>
          <p:nvSpPr>
            <p:cNvPr id="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7"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Post-hell"/>
          <p:cNvGrpSpPr>
            <a:grpSpLocks/>
          </p:cNvGrpSpPr>
          <p:nvPr/>
        </p:nvGrpSpPr>
        <p:grpSpPr bwMode="auto">
          <a:xfrm>
            <a:off x="7904163" y="103188"/>
            <a:ext cx="406400" cy="403225"/>
            <a:chOff x="5919" y="708"/>
            <a:chExt cx="256" cy="254"/>
          </a:xfrm>
        </p:grpSpPr>
        <p:sp>
          <p:nvSpPr>
            <p:cNvPr id="11"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2"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Eisenbahn-hell"/>
          <p:cNvGrpSpPr>
            <a:grpSpLocks/>
          </p:cNvGrpSpPr>
          <p:nvPr/>
        </p:nvGrpSpPr>
        <p:grpSpPr bwMode="auto">
          <a:xfrm>
            <a:off x="8389938" y="103188"/>
            <a:ext cx="406400" cy="403225"/>
            <a:chOff x="5919" y="1000"/>
            <a:chExt cx="256" cy="254"/>
          </a:xfrm>
        </p:grpSpPr>
        <p:sp>
          <p:nvSpPr>
            <p:cNvPr id="14"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5"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50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072313" y="5927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endParaRPr lang="de-DE" altLang="de-DE" sz="2400">
              <a:latin typeface="Arial" pitchFamily="34" charset="0"/>
            </a:endParaRPr>
          </a:p>
        </p:txBody>
      </p:sp>
      <p:sp>
        <p:nvSpPr>
          <p:cNvPr id="36867" name="Rectangle 3"/>
          <p:cNvSpPr>
            <a:spLocks noGrp="1" noChangeArrowheads="1"/>
          </p:cNvSpPr>
          <p:nvPr>
            <p:ph type="body" idx="4294967295"/>
          </p:nvPr>
        </p:nvSpPr>
        <p:spPr>
          <a:xfrm>
            <a:off x="257175" y="1484313"/>
            <a:ext cx="8893175" cy="4824412"/>
          </a:xfrm>
        </p:spPr>
        <p:txBody>
          <a:bodyPr lIns="92075" tIns="46038" rIns="92075" bIns="46038" anchor="ctr"/>
          <a:lstStyle/>
          <a:p>
            <a:pPr marL="0" indent="0">
              <a:lnSpc>
                <a:spcPct val="80000"/>
              </a:lnSpc>
              <a:spcAft>
                <a:spcPts val="1200"/>
              </a:spcAft>
              <a:buFont typeface="Wingdings" pitchFamily="2" charset="2"/>
              <a:buNone/>
              <a:defRPr/>
            </a:pPr>
            <a:r>
              <a:rPr lang="de-DE" altLang="de-DE" sz="2000" dirty="0"/>
              <a:t>Im Bereich Energie gewährleistet die </a:t>
            </a:r>
            <a:r>
              <a:rPr lang="de-DE" altLang="de-DE" sz="2000" dirty="0" smtClean="0"/>
              <a:t>Bundesnetzagentur:</a:t>
            </a:r>
            <a:endParaRPr lang="de-DE" altLang="de-DE" sz="2000" dirty="0"/>
          </a:p>
          <a:p>
            <a:pPr marL="342900" indent="-342900">
              <a:spcBef>
                <a:spcPts val="600"/>
              </a:spcBef>
              <a:spcAft>
                <a:spcPts val="1200"/>
              </a:spcAft>
              <a:buFont typeface="Arial" panose="020B0604020202020204" pitchFamily="34" charset="0"/>
              <a:buChar char="•"/>
              <a:defRPr/>
            </a:pPr>
            <a:r>
              <a:rPr lang="de-DE" altLang="de-DE" sz="2000" dirty="0" smtClean="0"/>
              <a:t>eine </a:t>
            </a:r>
            <a:r>
              <a:rPr lang="de-DE" altLang="de-DE" sz="2000" dirty="0"/>
              <a:t>möglichst sichere, preisgünstige, verbraucherfreundliche, effiziente und umweltverträgliche leitungsgebundene Versorgung der Allgemeinheit mit Elektrizität und Gas,</a:t>
            </a:r>
          </a:p>
          <a:p>
            <a:pPr marL="342900" indent="-342900">
              <a:spcBef>
                <a:spcPts val="600"/>
              </a:spcBef>
              <a:spcAft>
                <a:spcPts val="1200"/>
              </a:spcAft>
              <a:buFont typeface="Arial" panose="020B0604020202020204" pitchFamily="34" charset="0"/>
              <a:buChar char="•"/>
              <a:defRPr/>
            </a:pPr>
            <a:r>
              <a:rPr lang="de-DE" altLang="de-DE" sz="2000" dirty="0" smtClean="0"/>
              <a:t>die </a:t>
            </a:r>
            <a:r>
              <a:rPr lang="de-DE" altLang="de-DE" sz="2000" dirty="0"/>
              <a:t>Sicherstellung eines wirksamen und unverfälschten Wettbewerbs bei der Versorgung mit Elektrizität und Gas </a:t>
            </a:r>
            <a:r>
              <a:rPr lang="de-DE" altLang="de-DE" sz="2000" dirty="0" smtClean="0"/>
              <a:t/>
            </a:r>
            <a:br>
              <a:rPr lang="de-DE" altLang="de-DE" sz="2000" dirty="0" smtClean="0"/>
            </a:br>
            <a:r>
              <a:rPr lang="de-DE" altLang="de-DE" sz="2000" dirty="0" smtClean="0"/>
              <a:t>sowie </a:t>
            </a:r>
            <a:r>
              <a:rPr lang="de-DE" altLang="de-DE" sz="2000" dirty="0"/>
              <a:t>die Sicherung eines langfristig angelegten leistungsfähigen und zuverlässigen Betriebs von Energieversorgungsnetzen,</a:t>
            </a:r>
          </a:p>
          <a:p>
            <a:pPr marL="342900" indent="-342900">
              <a:spcBef>
                <a:spcPts val="600"/>
              </a:spcBef>
              <a:spcAft>
                <a:spcPts val="1200"/>
              </a:spcAft>
              <a:buFont typeface="Arial" panose="020B0604020202020204" pitchFamily="34" charset="0"/>
              <a:buChar char="•"/>
              <a:defRPr/>
            </a:pPr>
            <a:r>
              <a:rPr lang="de-DE" altLang="de-DE" sz="2000" dirty="0" smtClean="0"/>
              <a:t>die </a:t>
            </a:r>
            <a:r>
              <a:rPr lang="de-DE" altLang="de-DE" sz="2000" dirty="0"/>
              <a:t>Umsetzung und Durchführung des </a:t>
            </a:r>
            <a:r>
              <a:rPr lang="de-DE" altLang="de-DE" sz="2000" dirty="0" smtClean="0"/>
              <a:t>europäischen </a:t>
            </a:r>
            <a:r>
              <a:rPr lang="de-DE" altLang="de-DE" sz="2000" dirty="0"/>
              <a:t>Gemeinschaftsrechts auf dem Gebiet der leitungsgebundenen </a:t>
            </a:r>
            <a:r>
              <a:rPr lang="de-DE" altLang="de-DE" sz="2000" dirty="0" smtClean="0"/>
              <a:t>Energieversorgung, sowie</a:t>
            </a:r>
          </a:p>
          <a:p>
            <a:pPr marL="342900" indent="-342900">
              <a:spcBef>
                <a:spcPts val="600"/>
              </a:spcBef>
              <a:spcAft>
                <a:spcPts val="1200"/>
              </a:spcAft>
              <a:buFont typeface="Arial" panose="020B0604020202020204" pitchFamily="34" charset="0"/>
              <a:buChar char="•"/>
              <a:defRPr/>
            </a:pPr>
            <a:r>
              <a:rPr lang="de-DE" altLang="de-DE" sz="2000" dirty="0" smtClean="0"/>
              <a:t>effiziente </a:t>
            </a:r>
            <a:r>
              <a:rPr lang="de-DE" altLang="de-DE" sz="2000" dirty="0"/>
              <a:t>Genehmigungsverfahren, um das deutsche Höchstspannungsnetz an die wachsende Bedeutung der erneuerbaren Energien </a:t>
            </a:r>
            <a:r>
              <a:rPr lang="de-DE" altLang="de-DE" sz="2000" dirty="0" smtClean="0"/>
              <a:t>anzupassen (</a:t>
            </a:r>
            <a:r>
              <a:rPr lang="de-DE" altLang="de-DE" sz="2000" b="1" dirty="0" smtClean="0"/>
              <a:t>Energiewende</a:t>
            </a:r>
            <a:r>
              <a:rPr lang="de-DE" altLang="de-DE" sz="2000" dirty="0" smtClean="0"/>
              <a:t>).</a:t>
            </a:r>
            <a:endParaRPr lang="de-DE" altLang="de-DE" sz="2000" dirty="0"/>
          </a:p>
          <a:p>
            <a:pPr>
              <a:lnSpc>
                <a:spcPct val="80000"/>
              </a:lnSpc>
              <a:defRPr/>
            </a:pPr>
            <a:endParaRPr lang="de-DE" altLang="de-DE" sz="2000" dirty="0"/>
          </a:p>
        </p:txBody>
      </p:sp>
      <p:sp>
        <p:nvSpPr>
          <p:cNvPr id="39940" name="Rectangle 5"/>
          <p:cNvSpPr>
            <a:spLocks noChangeArrowheads="1"/>
          </p:cNvSpPr>
          <p:nvPr/>
        </p:nvSpPr>
        <p:spPr bwMode="auto">
          <a:xfrm>
            <a:off x="0" y="52388"/>
            <a:ext cx="79565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r>
              <a:rPr lang="de-DE" altLang="de-DE" sz="2200" dirty="0">
                <a:solidFill>
                  <a:schemeClr val="bg1"/>
                </a:solidFill>
              </a:rPr>
              <a:t>Aufgaben </a:t>
            </a:r>
            <a:r>
              <a:rPr lang="de-DE" altLang="de-DE" sz="2200" dirty="0" smtClean="0">
                <a:solidFill>
                  <a:schemeClr val="bg1"/>
                </a:solidFill>
              </a:rPr>
              <a:t>und Ziele der Energieregulierung</a:t>
            </a:r>
            <a:endParaRPr lang="de-DE" altLang="de-DE" sz="2200" dirty="0">
              <a:solidFill>
                <a:schemeClr val="bg1"/>
              </a:solidFill>
            </a:endParaRPr>
          </a:p>
        </p:txBody>
      </p:sp>
    </p:spTree>
    <p:extLst>
      <p:ext uri="{BB962C8B-B14F-4D97-AF65-F5344CB8AC3E}">
        <p14:creationId xmlns:p14="http://schemas.microsoft.com/office/powerpoint/2010/main" val="1720363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de-DE" altLang="de-DE" dirty="0" smtClean="0"/>
              <a:t>Herausforderungen und Ziele (1)</a:t>
            </a:r>
          </a:p>
        </p:txBody>
      </p:sp>
      <p:sp>
        <p:nvSpPr>
          <p:cNvPr id="3" name="Rechteck 2"/>
          <p:cNvSpPr/>
          <p:nvPr/>
        </p:nvSpPr>
        <p:spPr>
          <a:xfrm>
            <a:off x="446088" y="830263"/>
            <a:ext cx="8270875" cy="4801314"/>
          </a:xfrm>
          <a:prstGeom prst="rect">
            <a:avLst/>
          </a:prstGeom>
        </p:spPr>
        <p:txBody>
          <a:bodyPr>
            <a:spAutoFit/>
          </a:bodyPr>
          <a:lstStyle/>
          <a:p>
            <a:pPr>
              <a:defRPr/>
            </a:pPr>
            <a:r>
              <a:rPr lang="en-US" b="1" dirty="0"/>
              <a:t>Regulatory </a:t>
            </a:r>
            <a:r>
              <a:rPr lang="en-US" b="1" dirty="0" smtClean="0"/>
              <a:t>challenges</a:t>
            </a:r>
            <a:br>
              <a:rPr lang="en-US" b="1" dirty="0" smtClean="0"/>
            </a:br>
            <a:endParaRPr lang="en-US" dirty="0"/>
          </a:p>
          <a:p>
            <a:pPr marL="285750" indent="-285750">
              <a:buFont typeface="Wingdings" panose="05000000000000000000" pitchFamily="2" charset="2"/>
              <a:buChar char="§"/>
              <a:defRPr/>
            </a:pPr>
            <a:r>
              <a:rPr lang="en-US" dirty="0" smtClean="0"/>
              <a:t>Die </a:t>
            </a:r>
            <a:r>
              <a:rPr lang="en-US" dirty="0" err="1" smtClean="0"/>
              <a:t>Vielfalt</a:t>
            </a:r>
            <a:r>
              <a:rPr lang="en-US" dirty="0" smtClean="0"/>
              <a:t> der </a:t>
            </a:r>
            <a:r>
              <a:rPr lang="en-US" dirty="0" err="1" smtClean="0"/>
              <a:t>Netzbetreiber</a:t>
            </a:r>
            <a:r>
              <a:rPr lang="en-US" dirty="0" smtClean="0"/>
              <a:t> in Deutschland </a:t>
            </a:r>
            <a:r>
              <a:rPr lang="en-US" dirty="0" err="1" smtClean="0"/>
              <a:t>erfordert</a:t>
            </a:r>
            <a:r>
              <a:rPr lang="en-US" dirty="0" smtClean="0"/>
              <a:t> </a:t>
            </a:r>
            <a:r>
              <a:rPr lang="en-US" dirty="0" err="1" smtClean="0"/>
              <a:t>ein</a:t>
            </a:r>
            <a:r>
              <a:rPr lang="en-US" dirty="0" smtClean="0"/>
              <a:t> </a:t>
            </a:r>
            <a:r>
              <a:rPr lang="en-US" dirty="0" err="1" smtClean="0"/>
              <a:t>regulatorisches</a:t>
            </a:r>
            <a:r>
              <a:rPr lang="en-US" dirty="0" smtClean="0"/>
              <a:t> System, das die </a:t>
            </a:r>
            <a:r>
              <a:rPr lang="en-US" dirty="0" err="1" smtClean="0"/>
              <a:t>Komplexität</a:t>
            </a:r>
            <a:r>
              <a:rPr lang="en-US" dirty="0" smtClean="0"/>
              <a:t> </a:t>
            </a:r>
            <a:r>
              <a:rPr lang="en-US" dirty="0" err="1" smtClean="0"/>
              <a:t>adäquat</a:t>
            </a:r>
            <a:r>
              <a:rPr lang="en-US" dirty="0" smtClean="0"/>
              <a:t> </a:t>
            </a:r>
            <a:r>
              <a:rPr lang="en-US" dirty="0" err="1" smtClean="0"/>
              <a:t>abbildet</a:t>
            </a:r>
            <a:r>
              <a:rPr lang="en-US" dirty="0" smtClean="0"/>
              <a:t>. Dies </a:t>
            </a:r>
            <a:r>
              <a:rPr lang="en-US" dirty="0" err="1" smtClean="0"/>
              <a:t>wird</a:t>
            </a:r>
            <a:r>
              <a:rPr lang="en-US" dirty="0" smtClean="0"/>
              <a:t> </a:t>
            </a:r>
            <a:r>
              <a:rPr lang="en-US" dirty="0" err="1" smtClean="0"/>
              <a:t>mit</a:t>
            </a:r>
            <a:r>
              <a:rPr lang="en-US" dirty="0" smtClean="0"/>
              <a:t> der </a:t>
            </a:r>
            <a:r>
              <a:rPr lang="en-US" dirty="0" err="1" smtClean="0"/>
              <a:t>Anreizregulierung</a:t>
            </a:r>
            <a:r>
              <a:rPr lang="en-US" dirty="0" smtClean="0"/>
              <a:t>, die </a:t>
            </a:r>
            <a:r>
              <a:rPr lang="en-US" dirty="0" err="1" smtClean="0"/>
              <a:t>netzbetreiberspezifische</a:t>
            </a:r>
            <a:r>
              <a:rPr lang="en-US" dirty="0" smtClean="0"/>
              <a:t> </a:t>
            </a:r>
            <a:r>
              <a:rPr lang="en-US" dirty="0" err="1" smtClean="0"/>
              <a:t>Effizienzfaktoren</a:t>
            </a:r>
            <a:r>
              <a:rPr lang="en-US" dirty="0" smtClean="0"/>
              <a:t> </a:t>
            </a:r>
            <a:r>
              <a:rPr lang="en-US" dirty="0" err="1" smtClean="0"/>
              <a:t>festlegt</a:t>
            </a:r>
            <a:r>
              <a:rPr lang="en-US" dirty="0" smtClean="0"/>
              <a:t>, </a:t>
            </a:r>
            <a:r>
              <a:rPr lang="en-US" dirty="0" err="1" smtClean="0"/>
              <a:t>erreicht</a:t>
            </a:r>
            <a:r>
              <a:rPr lang="en-US" dirty="0" smtClean="0"/>
              <a:t>. </a:t>
            </a:r>
            <a:br>
              <a:rPr lang="en-US" dirty="0" smtClean="0"/>
            </a:br>
            <a:endParaRPr lang="en-US" dirty="0" smtClean="0"/>
          </a:p>
          <a:p>
            <a:pPr marL="285750" indent="-285750">
              <a:buFont typeface="Wingdings" panose="05000000000000000000" pitchFamily="2" charset="2"/>
              <a:buChar char="§"/>
              <a:defRPr/>
            </a:pPr>
            <a:r>
              <a:rPr lang="en-US" dirty="0" smtClean="0"/>
              <a:t>Der </a:t>
            </a:r>
            <a:r>
              <a:rPr lang="en-US" dirty="0" err="1" smtClean="0"/>
              <a:t>Netzausbau</a:t>
            </a:r>
            <a:r>
              <a:rPr lang="en-US" dirty="0" smtClean="0"/>
              <a:t> </a:t>
            </a:r>
            <a:r>
              <a:rPr lang="en-US" dirty="0" err="1" smtClean="0"/>
              <a:t>ist</a:t>
            </a:r>
            <a:r>
              <a:rPr lang="en-US" dirty="0" smtClean="0"/>
              <a:t> und </a:t>
            </a:r>
            <a:r>
              <a:rPr lang="en-US" dirty="0" err="1" smtClean="0"/>
              <a:t>bleibt</a:t>
            </a:r>
            <a:r>
              <a:rPr lang="en-US" dirty="0" smtClean="0"/>
              <a:t> die </a:t>
            </a:r>
            <a:r>
              <a:rPr lang="en-US" dirty="0" err="1" smtClean="0"/>
              <a:t>zentrale</a:t>
            </a:r>
            <a:r>
              <a:rPr lang="en-US" dirty="0" smtClean="0"/>
              <a:t> </a:t>
            </a:r>
            <a:r>
              <a:rPr lang="en-US" dirty="0" err="1" smtClean="0"/>
              <a:t>Aufgabe</a:t>
            </a:r>
            <a:r>
              <a:rPr lang="en-US" dirty="0" smtClean="0"/>
              <a:t> für </a:t>
            </a:r>
            <a:r>
              <a:rPr lang="en-US" dirty="0" err="1" smtClean="0"/>
              <a:t>eine</a:t>
            </a:r>
            <a:r>
              <a:rPr lang="en-US" dirty="0" smtClean="0"/>
              <a:t> </a:t>
            </a:r>
            <a:r>
              <a:rPr lang="en-US" dirty="0" err="1" smtClean="0"/>
              <a:t>erfolgreiche</a:t>
            </a:r>
            <a:r>
              <a:rPr lang="en-US" dirty="0" smtClean="0"/>
              <a:t> </a:t>
            </a:r>
            <a:r>
              <a:rPr lang="en-US" dirty="0" err="1" smtClean="0"/>
              <a:t>Energiewende</a:t>
            </a:r>
            <a:r>
              <a:rPr lang="en-US" dirty="0"/>
              <a:t>.</a:t>
            </a:r>
            <a:r>
              <a:rPr lang="en-US" dirty="0" smtClean="0"/>
              <a:t> Dies </a:t>
            </a:r>
            <a:r>
              <a:rPr lang="en-US" dirty="0" err="1" smtClean="0"/>
              <a:t>erfordert</a:t>
            </a:r>
            <a:r>
              <a:rPr lang="en-US" dirty="0" smtClean="0"/>
              <a:t> </a:t>
            </a:r>
            <a:r>
              <a:rPr lang="en-US" dirty="0" err="1" smtClean="0"/>
              <a:t>erhebliche</a:t>
            </a:r>
            <a:r>
              <a:rPr lang="en-US" dirty="0" smtClean="0"/>
              <a:t> </a:t>
            </a:r>
            <a:r>
              <a:rPr lang="en-US" dirty="0" err="1" smtClean="0"/>
              <a:t>Investitionen</a:t>
            </a:r>
            <a:r>
              <a:rPr lang="en-US" dirty="0" smtClean="0"/>
              <a:t>.</a:t>
            </a:r>
            <a:endParaRPr lang="en-US" dirty="0"/>
          </a:p>
          <a:p>
            <a:pPr marL="285750" indent="-285750">
              <a:buFont typeface="Wingdings" panose="05000000000000000000" pitchFamily="2" charset="2"/>
              <a:buChar char="§"/>
              <a:defRPr/>
            </a:pPr>
            <a:endParaRPr lang="en-US" dirty="0"/>
          </a:p>
          <a:p>
            <a:pPr marL="285750" indent="-285750">
              <a:buFont typeface="Wingdings" panose="05000000000000000000" pitchFamily="2" charset="2"/>
              <a:buChar char="§"/>
              <a:defRPr/>
            </a:pPr>
            <a:r>
              <a:rPr lang="en-US" dirty="0" smtClean="0"/>
              <a:t>Die </a:t>
            </a:r>
            <a:r>
              <a:rPr lang="en-US" dirty="0" err="1" smtClean="0"/>
              <a:t>Anreizregulierung</a:t>
            </a:r>
            <a:r>
              <a:rPr lang="en-US" dirty="0" smtClean="0"/>
              <a:t> </a:t>
            </a:r>
            <a:r>
              <a:rPr lang="en-US" dirty="0" err="1" smtClean="0"/>
              <a:t>stellt</a:t>
            </a:r>
            <a:r>
              <a:rPr lang="en-US" dirty="0" smtClean="0"/>
              <a:t> </a:t>
            </a:r>
            <a:r>
              <a:rPr lang="en-US" dirty="0" err="1" smtClean="0"/>
              <a:t>effiziente</a:t>
            </a:r>
            <a:r>
              <a:rPr lang="en-US" dirty="0" smtClean="0"/>
              <a:t> </a:t>
            </a:r>
            <a:r>
              <a:rPr lang="en-US" dirty="0" err="1" smtClean="0"/>
              <a:t>Investitionen</a:t>
            </a:r>
            <a:r>
              <a:rPr lang="en-US" dirty="0" smtClean="0"/>
              <a:t> und </a:t>
            </a:r>
            <a:r>
              <a:rPr lang="en-US" dirty="0" err="1" smtClean="0"/>
              <a:t>eine</a:t>
            </a:r>
            <a:r>
              <a:rPr lang="en-US" dirty="0" smtClean="0"/>
              <a:t> </a:t>
            </a:r>
            <a:r>
              <a:rPr lang="en-US" dirty="0" err="1" smtClean="0"/>
              <a:t>angemessene</a:t>
            </a:r>
            <a:r>
              <a:rPr lang="en-US" dirty="0" smtClean="0"/>
              <a:t> </a:t>
            </a:r>
            <a:r>
              <a:rPr lang="en-US" dirty="0" err="1" smtClean="0"/>
              <a:t>Verzinsung</a:t>
            </a:r>
            <a:r>
              <a:rPr lang="en-US" dirty="0" smtClean="0"/>
              <a:t> </a:t>
            </a:r>
            <a:r>
              <a:rPr lang="en-US" dirty="0" err="1" smtClean="0"/>
              <a:t>sicher</a:t>
            </a:r>
            <a:r>
              <a:rPr lang="en-US" dirty="0" smtClean="0"/>
              <a:t>.</a:t>
            </a:r>
          </a:p>
          <a:p>
            <a:pPr>
              <a:defRPr/>
            </a:pPr>
            <a:endParaRPr lang="en-US" dirty="0"/>
          </a:p>
          <a:p>
            <a:pPr marL="285750" indent="-285750">
              <a:buFont typeface="Wingdings" panose="05000000000000000000" pitchFamily="2" charset="2"/>
              <a:buChar char="§"/>
              <a:defRPr/>
            </a:pPr>
            <a:r>
              <a:rPr lang="en-US" dirty="0" err="1" smtClean="0"/>
              <a:t>Versorgungssicherheit</a:t>
            </a:r>
            <a:r>
              <a:rPr lang="en-US" dirty="0" smtClean="0"/>
              <a:t> </a:t>
            </a:r>
            <a:r>
              <a:rPr lang="en-US" dirty="0" err="1" smtClean="0"/>
              <a:t>bleibt</a:t>
            </a:r>
            <a:r>
              <a:rPr lang="en-US" dirty="0" smtClean="0"/>
              <a:t> von </a:t>
            </a:r>
            <a:r>
              <a:rPr lang="en-US" dirty="0" err="1" smtClean="0"/>
              <a:t>höchster</a:t>
            </a:r>
            <a:r>
              <a:rPr lang="en-US" dirty="0" smtClean="0"/>
              <a:t> </a:t>
            </a:r>
            <a:r>
              <a:rPr lang="en-US" dirty="0" err="1" smtClean="0"/>
              <a:t>Wichtigkeit</a:t>
            </a:r>
            <a:r>
              <a:rPr lang="en-US" dirty="0" smtClean="0"/>
              <a:t>.</a:t>
            </a:r>
          </a:p>
          <a:p>
            <a:pPr marL="285750" indent="-285750">
              <a:buFont typeface="Wingdings" panose="05000000000000000000" pitchFamily="2" charset="2"/>
              <a:buChar char="§"/>
              <a:defRPr/>
            </a:pPr>
            <a:endParaRPr lang="en-US" dirty="0"/>
          </a:p>
          <a:p>
            <a:pPr marL="285750" indent="-285750">
              <a:buFont typeface="Wingdings" panose="05000000000000000000" pitchFamily="2" charset="2"/>
              <a:buChar char="§"/>
              <a:defRPr/>
            </a:pPr>
            <a:r>
              <a:rPr lang="en-US" dirty="0" smtClean="0"/>
              <a:t>Die </a:t>
            </a:r>
            <a:r>
              <a:rPr lang="en-US" dirty="0" err="1" smtClean="0"/>
              <a:t>Kosten</a:t>
            </a:r>
            <a:r>
              <a:rPr lang="en-US" dirty="0" smtClean="0"/>
              <a:t> für </a:t>
            </a:r>
            <a:r>
              <a:rPr lang="en-US" dirty="0" err="1" smtClean="0"/>
              <a:t>Netz</a:t>
            </a:r>
            <a:r>
              <a:rPr lang="en-US" dirty="0" smtClean="0"/>
              <a:t>- und </a:t>
            </a:r>
            <a:r>
              <a:rPr lang="en-US" dirty="0" err="1" smtClean="0"/>
              <a:t>Sicherheitsmaßnahmen</a:t>
            </a:r>
            <a:r>
              <a:rPr lang="en-US" dirty="0" smtClean="0"/>
              <a:t> </a:t>
            </a:r>
            <a:r>
              <a:rPr lang="en-US" dirty="0" err="1" smtClean="0"/>
              <a:t>bleiben</a:t>
            </a:r>
            <a:r>
              <a:rPr lang="en-US" dirty="0" smtClean="0"/>
              <a:t> </a:t>
            </a:r>
            <a:r>
              <a:rPr lang="en-US" dirty="0" err="1" smtClean="0"/>
              <a:t>bis</a:t>
            </a:r>
            <a:r>
              <a:rPr lang="en-US" dirty="0" smtClean="0"/>
              <a:t> </a:t>
            </a:r>
            <a:r>
              <a:rPr lang="en-US" dirty="0" err="1" smtClean="0"/>
              <a:t>zum</a:t>
            </a:r>
            <a:r>
              <a:rPr lang="en-US" dirty="0" smtClean="0"/>
              <a:t> </a:t>
            </a:r>
            <a:r>
              <a:rPr lang="en-US" dirty="0" err="1" smtClean="0"/>
              <a:t>erfolgten</a:t>
            </a:r>
            <a:r>
              <a:rPr lang="en-US" dirty="0" smtClean="0"/>
              <a:t> </a:t>
            </a:r>
            <a:r>
              <a:rPr lang="en-US" dirty="0" err="1" smtClean="0"/>
              <a:t>Netzausbau</a:t>
            </a:r>
            <a:r>
              <a:rPr lang="en-US" dirty="0" smtClean="0"/>
              <a:t> </a:t>
            </a:r>
            <a:r>
              <a:rPr lang="en-US" dirty="0" err="1" smtClean="0"/>
              <a:t>hoch</a:t>
            </a:r>
            <a:r>
              <a:rPr lang="en-US" dirty="0" smtClean="0"/>
              <a:t>.</a:t>
            </a:r>
            <a:endParaRPr lang="en-US" dirty="0"/>
          </a:p>
        </p:txBody>
      </p:sp>
      <p:grpSp>
        <p:nvGrpSpPr>
          <p:cNvPr id="91140" name="Telekommunikation-hell"/>
          <p:cNvGrpSpPr>
            <a:grpSpLocks/>
          </p:cNvGrpSpPr>
          <p:nvPr/>
        </p:nvGrpSpPr>
        <p:grpSpPr bwMode="auto">
          <a:xfrm>
            <a:off x="7426325" y="103188"/>
            <a:ext cx="409575" cy="403225"/>
            <a:chOff x="5919" y="418"/>
            <a:chExt cx="258" cy="254"/>
          </a:xfrm>
        </p:grpSpPr>
        <p:sp>
          <p:nvSpPr>
            <p:cNvPr id="91147"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a:p>
          </p:txBody>
        </p:sp>
        <p:pic>
          <p:nvPicPr>
            <p:cNvPr id="91148" name="Picture 127" descr="Telekommunikation-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141" name="Post-hell"/>
          <p:cNvGrpSpPr>
            <a:grpSpLocks/>
          </p:cNvGrpSpPr>
          <p:nvPr/>
        </p:nvGrpSpPr>
        <p:grpSpPr bwMode="auto">
          <a:xfrm>
            <a:off x="7904163" y="103188"/>
            <a:ext cx="406400" cy="403225"/>
            <a:chOff x="5919" y="708"/>
            <a:chExt cx="256" cy="254"/>
          </a:xfrm>
        </p:grpSpPr>
        <p:sp>
          <p:nvSpPr>
            <p:cNvPr id="91145"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a:p>
          </p:txBody>
        </p:sp>
        <p:pic>
          <p:nvPicPr>
            <p:cNvPr id="91146" name="Picture 126" descr="Post-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142" name="Eisenbahn-hell"/>
          <p:cNvGrpSpPr>
            <a:grpSpLocks/>
          </p:cNvGrpSpPr>
          <p:nvPr/>
        </p:nvGrpSpPr>
        <p:grpSpPr bwMode="auto">
          <a:xfrm>
            <a:off x="8389938" y="103188"/>
            <a:ext cx="406400" cy="403225"/>
            <a:chOff x="5919" y="1000"/>
            <a:chExt cx="256" cy="254"/>
          </a:xfrm>
        </p:grpSpPr>
        <p:sp>
          <p:nvSpPr>
            <p:cNvPr id="91143"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a:p>
          </p:txBody>
        </p:sp>
        <p:pic>
          <p:nvPicPr>
            <p:cNvPr id="91144" name="Picture 121" descr="Eisenbah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4690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p:txBody>
          <a:bodyPr/>
          <a:lstStyle/>
          <a:p>
            <a:r>
              <a:rPr lang="de-DE" altLang="de-DE" dirty="0" smtClean="0"/>
              <a:t>Herausforderungen und Ziele (2)</a:t>
            </a:r>
          </a:p>
        </p:txBody>
      </p:sp>
      <p:sp>
        <p:nvSpPr>
          <p:cNvPr id="3" name="Rechteck 2"/>
          <p:cNvSpPr/>
          <p:nvPr/>
        </p:nvSpPr>
        <p:spPr>
          <a:xfrm>
            <a:off x="251520" y="692696"/>
            <a:ext cx="8640959" cy="5632311"/>
          </a:xfrm>
          <a:prstGeom prst="rect">
            <a:avLst/>
          </a:prstGeom>
        </p:spPr>
        <p:txBody>
          <a:bodyPr wrap="square">
            <a:spAutoFit/>
          </a:bodyPr>
          <a:lstStyle/>
          <a:p>
            <a:pPr>
              <a:defRPr/>
            </a:pPr>
            <a:r>
              <a:rPr lang="en-US" b="1" dirty="0"/>
              <a:t>Regulatory </a:t>
            </a:r>
            <a:r>
              <a:rPr lang="en-US" b="1" dirty="0" smtClean="0"/>
              <a:t>targets</a:t>
            </a:r>
            <a:br>
              <a:rPr lang="en-US" b="1" dirty="0" smtClean="0"/>
            </a:br>
            <a:endParaRPr lang="en-US" dirty="0"/>
          </a:p>
          <a:p>
            <a:pPr marL="285750" indent="-285750">
              <a:buFont typeface="Wingdings" panose="05000000000000000000" pitchFamily="2" charset="2"/>
              <a:buChar char="§"/>
              <a:defRPr/>
            </a:pPr>
            <a:r>
              <a:rPr lang="en-US" dirty="0" smtClean="0"/>
              <a:t>Die </a:t>
            </a:r>
            <a:r>
              <a:rPr lang="en-US" dirty="0" err="1" smtClean="0"/>
              <a:t>Kosten</a:t>
            </a:r>
            <a:r>
              <a:rPr lang="en-US" dirty="0" smtClean="0"/>
              <a:t> für die </a:t>
            </a:r>
            <a:r>
              <a:rPr lang="en-US" dirty="0" err="1" smtClean="0"/>
              <a:t>Versorgungssicherheit</a:t>
            </a:r>
            <a:r>
              <a:rPr lang="en-US" dirty="0" smtClean="0"/>
              <a:t> und die </a:t>
            </a:r>
            <a:r>
              <a:rPr lang="en-US" dirty="0" err="1" smtClean="0"/>
              <a:t>Netzausbaukosten</a:t>
            </a:r>
            <a:r>
              <a:rPr lang="en-US" dirty="0" smtClean="0"/>
              <a:t> </a:t>
            </a:r>
            <a:r>
              <a:rPr lang="en-US" dirty="0" err="1" smtClean="0"/>
              <a:t>müssen</a:t>
            </a:r>
            <a:r>
              <a:rPr lang="en-US" dirty="0" smtClean="0"/>
              <a:t> so </a:t>
            </a:r>
            <a:r>
              <a:rPr lang="en-US" dirty="0" err="1" smtClean="0"/>
              <a:t>weit</a:t>
            </a:r>
            <a:r>
              <a:rPr lang="en-US" dirty="0" smtClean="0"/>
              <a:t> </a:t>
            </a:r>
            <a:r>
              <a:rPr lang="en-US" dirty="0" err="1" smtClean="0"/>
              <a:t>wie</a:t>
            </a:r>
            <a:r>
              <a:rPr lang="en-US" dirty="0" smtClean="0"/>
              <a:t> </a:t>
            </a:r>
            <a:r>
              <a:rPr lang="en-US" dirty="0" err="1" smtClean="0"/>
              <a:t>möglich</a:t>
            </a:r>
            <a:r>
              <a:rPr lang="en-US" dirty="0" smtClean="0"/>
              <a:t> </a:t>
            </a:r>
            <a:r>
              <a:rPr lang="en-US" dirty="0" err="1" smtClean="0"/>
              <a:t>begrenzt</a:t>
            </a:r>
            <a:r>
              <a:rPr lang="en-US" dirty="0" smtClean="0"/>
              <a:t> </a:t>
            </a:r>
            <a:r>
              <a:rPr lang="en-US" dirty="0" err="1" smtClean="0"/>
              <a:t>werden</a:t>
            </a:r>
            <a:r>
              <a:rPr lang="en-US" dirty="0" smtClean="0"/>
              <a:t>. </a:t>
            </a:r>
            <a:r>
              <a:rPr lang="en-US" dirty="0" err="1" smtClean="0"/>
              <a:t>Kurzfristig</a:t>
            </a:r>
            <a:r>
              <a:rPr lang="en-US" dirty="0" smtClean="0"/>
              <a:t> </a:t>
            </a:r>
            <a:r>
              <a:rPr lang="en-US" dirty="0" err="1" smtClean="0"/>
              <a:t>bleiben</a:t>
            </a:r>
            <a:r>
              <a:rPr lang="en-US" dirty="0" smtClean="0"/>
              <a:t> die </a:t>
            </a:r>
            <a:r>
              <a:rPr lang="en-US" dirty="0" err="1" smtClean="0"/>
              <a:t>Kosten</a:t>
            </a:r>
            <a:r>
              <a:rPr lang="en-US" dirty="0" smtClean="0"/>
              <a:t> für </a:t>
            </a:r>
            <a:r>
              <a:rPr lang="en-US" dirty="0" err="1" smtClean="0"/>
              <a:t>Netzstabilisierungsmaßnahmen</a:t>
            </a:r>
            <a:r>
              <a:rPr lang="en-US" dirty="0" smtClean="0"/>
              <a:t> </a:t>
            </a:r>
            <a:r>
              <a:rPr lang="en-US" dirty="0" err="1" smtClean="0"/>
              <a:t>hoch</a:t>
            </a:r>
            <a:r>
              <a:rPr lang="en-US" dirty="0" smtClean="0"/>
              <a:t>. Die </a:t>
            </a:r>
            <a:r>
              <a:rPr lang="en-US" dirty="0" err="1" smtClean="0"/>
              <a:t>Einführung</a:t>
            </a:r>
            <a:r>
              <a:rPr lang="en-US" dirty="0" smtClean="0"/>
              <a:t> des </a:t>
            </a:r>
            <a:r>
              <a:rPr lang="en-US" dirty="0" err="1" smtClean="0"/>
              <a:t>Engpassmanagements</a:t>
            </a:r>
            <a:r>
              <a:rPr lang="en-US" dirty="0" smtClean="0"/>
              <a:t> an der DE-AT am 1. </a:t>
            </a:r>
            <a:r>
              <a:rPr lang="en-US" dirty="0" err="1" smtClean="0"/>
              <a:t>Oktober</a:t>
            </a:r>
            <a:r>
              <a:rPr lang="en-US" dirty="0" smtClean="0"/>
              <a:t> 2018 </a:t>
            </a:r>
            <a:r>
              <a:rPr lang="en-US" dirty="0" err="1" smtClean="0"/>
              <a:t>reduziert</a:t>
            </a:r>
            <a:r>
              <a:rPr lang="en-US" dirty="0" smtClean="0"/>
              <a:t> den </a:t>
            </a:r>
            <a:r>
              <a:rPr lang="en-US" dirty="0" err="1" smtClean="0"/>
              <a:t>Bedarf</a:t>
            </a:r>
            <a:r>
              <a:rPr lang="en-US" dirty="0" smtClean="0"/>
              <a:t> an </a:t>
            </a:r>
            <a:r>
              <a:rPr lang="en-US" dirty="0" err="1" smtClean="0"/>
              <a:t>Netzreservekapazitäten</a:t>
            </a:r>
            <a:r>
              <a:rPr lang="en-US" dirty="0" smtClean="0"/>
              <a:t>.</a:t>
            </a:r>
            <a:br>
              <a:rPr lang="en-US" dirty="0" smtClean="0"/>
            </a:br>
            <a:endParaRPr lang="en-US" dirty="0" smtClean="0"/>
          </a:p>
          <a:p>
            <a:pPr marL="285750" indent="-285750">
              <a:buFont typeface="Wingdings" panose="05000000000000000000" pitchFamily="2" charset="2"/>
              <a:buChar char="§"/>
              <a:defRPr/>
            </a:pPr>
            <a:r>
              <a:rPr lang="en-US" dirty="0" err="1" smtClean="0"/>
              <a:t>Innovationen</a:t>
            </a:r>
            <a:r>
              <a:rPr lang="en-US" dirty="0" smtClean="0"/>
              <a:t> und </a:t>
            </a:r>
            <a:r>
              <a:rPr lang="en-US" dirty="0" err="1" smtClean="0"/>
              <a:t>technologische</a:t>
            </a:r>
            <a:r>
              <a:rPr lang="en-US" dirty="0" smtClean="0"/>
              <a:t> </a:t>
            </a:r>
            <a:r>
              <a:rPr lang="en-US" dirty="0" err="1" smtClean="0"/>
              <a:t>Offenheit</a:t>
            </a:r>
            <a:r>
              <a:rPr lang="en-US" dirty="0" smtClean="0"/>
              <a:t> </a:t>
            </a:r>
            <a:r>
              <a:rPr lang="en-US" dirty="0" err="1" smtClean="0"/>
              <a:t>ist</a:t>
            </a:r>
            <a:r>
              <a:rPr lang="en-US" dirty="0" smtClean="0"/>
              <a:t> auf </a:t>
            </a:r>
            <a:r>
              <a:rPr lang="en-US" dirty="0" err="1" smtClean="0"/>
              <a:t>allen</a:t>
            </a:r>
            <a:r>
              <a:rPr lang="en-US" dirty="0" smtClean="0"/>
              <a:t> </a:t>
            </a:r>
            <a:r>
              <a:rPr lang="en-US" dirty="0" err="1" smtClean="0"/>
              <a:t>Ebenen</a:t>
            </a:r>
            <a:r>
              <a:rPr lang="en-US" dirty="0" smtClean="0"/>
              <a:t> des </a:t>
            </a:r>
            <a:r>
              <a:rPr lang="en-US" dirty="0" err="1" smtClean="0"/>
              <a:t>Energiesystems</a:t>
            </a:r>
            <a:r>
              <a:rPr lang="en-US" dirty="0" smtClean="0"/>
              <a:t> </a:t>
            </a:r>
            <a:r>
              <a:rPr lang="en-US" dirty="0" err="1" smtClean="0"/>
              <a:t>wichtig</a:t>
            </a:r>
            <a:r>
              <a:rPr lang="en-US" dirty="0" smtClean="0"/>
              <a:t>, </a:t>
            </a:r>
            <a:r>
              <a:rPr lang="en-US" dirty="0" err="1" smtClean="0"/>
              <a:t>d.h</a:t>
            </a:r>
            <a:r>
              <a:rPr lang="en-US" dirty="0" smtClean="0"/>
              <a:t>. die </a:t>
            </a:r>
            <a:r>
              <a:rPr lang="en-US" dirty="0" err="1" smtClean="0"/>
              <a:t>Digitalisierung</a:t>
            </a:r>
            <a:r>
              <a:rPr lang="en-US" dirty="0" smtClean="0"/>
              <a:t> </a:t>
            </a:r>
            <a:r>
              <a:rPr lang="en-US" dirty="0" err="1" smtClean="0"/>
              <a:t>ist</a:t>
            </a:r>
            <a:r>
              <a:rPr lang="en-US" dirty="0" smtClean="0"/>
              <a:t> </a:t>
            </a:r>
            <a:r>
              <a:rPr lang="en-US" dirty="0" err="1" smtClean="0"/>
              <a:t>voranzutreiben</a:t>
            </a:r>
            <a:r>
              <a:rPr lang="en-US" dirty="0" smtClean="0"/>
              <a:t>, </a:t>
            </a:r>
            <a:r>
              <a:rPr lang="en-US" dirty="0" err="1" smtClean="0"/>
              <a:t>denn</a:t>
            </a:r>
            <a:r>
              <a:rPr lang="en-US" dirty="0" smtClean="0"/>
              <a:t> </a:t>
            </a:r>
            <a:r>
              <a:rPr lang="en-US" dirty="0" err="1" smtClean="0"/>
              <a:t>sie</a:t>
            </a:r>
            <a:r>
              <a:rPr lang="en-US" dirty="0" smtClean="0"/>
              <a:t> </a:t>
            </a:r>
            <a:r>
              <a:rPr lang="en-US" dirty="0" err="1" smtClean="0"/>
              <a:t>erleichtert</a:t>
            </a:r>
            <a:r>
              <a:rPr lang="en-US" dirty="0" smtClean="0"/>
              <a:t> </a:t>
            </a:r>
            <a:r>
              <a:rPr lang="en-US" dirty="0" err="1" smtClean="0"/>
              <a:t>u.a</a:t>
            </a:r>
            <a:r>
              <a:rPr lang="en-US" dirty="0" smtClean="0"/>
              <a:t>. die </a:t>
            </a:r>
            <a:r>
              <a:rPr lang="en-US" dirty="0" err="1" smtClean="0"/>
              <a:t>Flexibilisierung</a:t>
            </a:r>
            <a:r>
              <a:rPr lang="en-US" dirty="0"/>
              <a:t> </a:t>
            </a:r>
            <a:r>
              <a:rPr lang="en-US" dirty="0" smtClean="0"/>
              <a:t>des Systems, die in </a:t>
            </a:r>
            <a:r>
              <a:rPr lang="en-US" dirty="0" err="1" smtClean="0"/>
              <a:t>einem</a:t>
            </a:r>
            <a:r>
              <a:rPr lang="en-US" dirty="0" smtClean="0"/>
              <a:t> System </a:t>
            </a:r>
            <a:r>
              <a:rPr lang="en-US" dirty="0" err="1" smtClean="0"/>
              <a:t>mit</a:t>
            </a:r>
            <a:r>
              <a:rPr lang="en-US" dirty="0" smtClean="0"/>
              <a:t> </a:t>
            </a:r>
            <a:r>
              <a:rPr lang="en-US" dirty="0" err="1" smtClean="0"/>
              <a:t>einem</a:t>
            </a:r>
            <a:r>
              <a:rPr lang="en-US" dirty="0" smtClean="0"/>
              <a:t> </a:t>
            </a:r>
            <a:r>
              <a:rPr lang="en-US" dirty="0" err="1" smtClean="0"/>
              <a:t>hohen</a:t>
            </a:r>
            <a:r>
              <a:rPr lang="en-US" dirty="0" smtClean="0"/>
              <a:t> und </a:t>
            </a:r>
            <a:r>
              <a:rPr lang="en-US" dirty="0" err="1" smtClean="0"/>
              <a:t>steigenden</a:t>
            </a:r>
            <a:r>
              <a:rPr lang="en-US" dirty="0" smtClean="0"/>
              <a:t> </a:t>
            </a:r>
            <a:r>
              <a:rPr lang="en-US" dirty="0" err="1" smtClean="0"/>
              <a:t>Anteil</a:t>
            </a:r>
            <a:r>
              <a:rPr lang="en-US" dirty="0" smtClean="0"/>
              <a:t> EE </a:t>
            </a:r>
            <a:r>
              <a:rPr lang="en-US" dirty="0" err="1" smtClean="0"/>
              <a:t>erforderlich</a:t>
            </a:r>
            <a:r>
              <a:rPr lang="en-US" dirty="0" smtClean="0"/>
              <a:t> </a:t>
            </a:r>
            <a:r>
              <a:rPr lang="en-US" dirty="0" err="1" smtClean="0"/>
              <a:t>ist</a:t>
            </a:r>
            <a:r>
              <a:rPr lang="en-US" dirty="0" smtClean="0"/>
              <a:t>. </a:t>
            </a:r>
            <a:br>
              <a:rPr lang="en-US" dirty="0" smtClean="0"/>
            </a:br>
            <a:r>
              <a:rPr lang="de-DE" dirty="0" smtClean="0"/>
              <a:t> </a:t>
            </a:r>
            <a:endParaRPr lang="de-DE" dirty="0"/>
          </a:p>
          <a:p>
            <a:pPr marL="285750" indent="-285750">
              <a:buFont typeface="Wingdings" panose="05000000000000000000" pitchFamily="2" charset="2"/>
              <a:buChar char="§"/>
              <a:defRPr/>
            </a:pPr>
            <a:r>
              <a:rPr lang="de-DE" dirty="0" smtClean="0"/>
              <a:t>Die Energiewende erfordert die Begleitung durch eine moderne Regulierung, die langfristig effiziente Investitionen in Übertragungs- und Verteilnetze sicherstellt. </a:t>
            </a:r>
            <a:endParaRPr lang="en-US" dirty="0"/>
          </a:p>
          <a:p>
            <a:pPr marL="285750" indent="-285750">
              <a:buFont typeface="Wingdings" panose="05000000000000000000" pitchFamily="2" charset="2"/>
              <a:buChar char="§"/>
              <a:defRPr/>
            </a:pPr>
            <a:endParaRPr lang="en-US" dirty="0"/>
          </a:p>
          <a:p>
            <a:pPr>
              <a:defRPr/>
            </a:pPr>
            <a:r>
              <a:rPr lang="en-US" b="1" dirty="0" smtClean="0"/>
              <a:t>Die </a:t>
            </a:r>
            <a:r>
              <a:rPr lang="en-US" b="1" dirty="0" err="1" smtClean="0"/>
              <a:t>Bundesnetzagentur</a:t>
            </a:r>
            <a:r>
              <a:rPr lang="en-US" b="1" dirty="0" smtClean="0"/>
              <a:t> </a:t>
            </a:r>
            <a:r>
              <a:rPr lang="en-US" b="1" dirty="0" err="1" smtClean="0"/>
              <a:t>sieht</a:t>
            </a:r>
            <a:r>
              <a:rPr lang="en-US" b="1" dirty="0" smtClean="0"/>
              <a:t> </a:t>
            </a:r>
            <a:r>
              <a:rPr lang="en-US" b="1" dirty="0" err="1" smtClean="0"/>
              <a:t>sich</a:t>
            </a:r>
            <a:r>
              <a:rPr lang="en-US" b="1" dirty="0" smtClean="0"/>
              <a:t> </a:t>
            </a:r>
            <a:r>
              <a:rPr lang="en-US" b="1" dirty="0" err="1" smtClean="0"/>
              <a:t>als</a:t>
            </a:r>
            <a:r>
              <a:rPr lang="en-US" b="1" dirty="0" smtClean="0"/>
              <a:t> “Promoter” der </a:t>
            </a:r>
            <a:r>
              <a:rPr lang="en-US" b="1" dirty="0" err="1" smtClean="0"/>
              <a:t>Energiewende</a:t>
            </a:r>
            <a:r>
              <a:rPr lang="en-US" b="1" dirty="0" smtClean="0"/>
              <a:t>, die </a:t>
            </a:r>
            <a:r>
              <a:rPr lang="en-US" b="1" dirty="0" err="1" smtClean="0"/>
              <a:t>durch</a:t>
            </a:r>
            <a:r>
              <a:rPr lang="en-US" b="1" dirty="0" smtClean="0"/>
              <a:t> </a:t>
            </a:r>
            <a:r>
              <a:rPr lang="en-US" b="1" dirty="0" err="1" smtClean="0"/>
              <a:t>ihre</a:t>
            </a:r>
            <a:r>
              <a:rPr lang="en-US" b="1" dirty="0" smtClean="0"/>
              <a:t> </a:t>
            </a:r>
            <a:r>
              <a:rPr lang="en-US" b="1" dirty="0" err="1" smtClean="0"/>
              <a:t>regulatorischen</a:t>
            </a:r>
            <a:r>
              <a:rPr lang="en-US" b="1" dirty="0" smtClean="0"/>
              <a:t> und </a:t>
            </a:r>
            <a:r>
              <a:rPr lang="en-US" b="1" dirty="0" err="1" smtClean="0"/>
              <a:t>Netzausbau-Aufgaben</a:t>
            </a:r>
            <a:r>
              <a:rPr lang="en-US" b="1" dirty="0" smtClean="0"/>
              <a:t> zu </a:t>
            </a:r>
            <a:r>
              <a:rPr lang="en-US" b="1" dirty="0" err="1" smtClean="0"/>
              <a:t>einer</a:t>
            </a:r>
            <a:r>
              <a:rPr lang="en-US" b="1" dirty="0" smtClean="0"/>
              <a:t> </a:t>
            </a:r>
            <a:r>
              <a:rPr lang="en-US" b="1" dirty="0" err="1" smtClean="0"/>
              <a:t>erfolgreichen</a:t>
            </a:r>
            <a:r>
              <a:rPr lang="en-US" b="1" dirty="0" smtClean="0"/>
              <a:t> </a:t>
            </a:r>
            <a:r>
              <a:rPr lang="en-US" b="1" dirty="0" err="1" smtClean="0"/>
              <a:t>Durchführung</a:t>
            </a:r>
            <a:r>
              <a:rPr lang="en-US" b="1" dirty="0" smtClean="0"/>
              <a:t> </a:t>
            </a:r>
            <a:r>
              <a:rPr lang="en-US" b="1" dirty="0" err="1" smtClean="0"/>
              <a:t>beiträgt</a:t>
            </a:r>
            <a:r>
              <a:rPr lang="en-US" b="1" dirty="0" smtClean="0"/>
              <a:t>!</a:t>
            </a:r>
            <a:endParaRPr lang="en-US" b="1" dirty="0"/>
          </a:p>
        </p:txBody>
      </p:sp>
      <p:grpSp>
        <p:nvGrpSpPr>
          <p:cNvPr id="92164" name="Telekommunikation-hell"/>
          <p:cNvGrpSpPr>
            <a:grpSpLocks/>
          </p:cNvGrpSpPr>
          <p:nvPr/>
        </p:nvGrpSpPr>
        <p:grpSpPr bwMode="auto">
          <a:xfrm>
            <a:off x="7426325" y="103188"/>
            <a:ext cx="409575" cy="403225"/>
            <a:chOff x="5919" y="418"/>
            <a:chExt cx="258" cy="254"/>
          </a:xfrm>
        </p:grpSpPr>
        <p:sp>
          <p:nvSpPr>
            <p:cNvPr id="92171"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a:p>
          </p:txBody>
        </p:sp>
        <p:pic>
          <p:nvPicPr>
            <p:cNvPr id="92172" name="Picture 127" descr="Telekommunikation-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5" name="Post-hell"/>
          <p:cNvGrpSpPr>
            <a:grpSpLocks/>
          </p:cNvGrpSpPr>
          <p:nvPr/>
        </p:nvGrpSpPr>
        <p:grpSpPr bwMode="auto">
          <a:xfrm>
            <a:off x="7904163" y="103188"/>
            <a:ext cx="406400" cy="403225"/>
            <a:chOff x="5919" y="708"/>
            <a:chExt cx="256" cy="254"/>
          </a:xfrm>
        </p:grpSpPr>
        <p:sp>
          <p:nvSpPr>
            <p:cNvPr id="92169"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a:p>
          </p:txBody>
        </p:sp>
        <p:pic>
          <p:nvPicPr>
            <p:cNvPr id="92170" name="Picture 126" descr="Post-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6" name="Eisenbahn-hell"/>
          <p:cNvGrpSpPr>
            <a:grpSpLocks/>
          </p:cNvGrpSpPr>
          <p:nvPr/>
        </p:nvGrpSpPr>
        <p:grpSpPr bwMode="auto">
          <a:xfrm>
            <a:off x="8389938" y="103188"/>
            <a:ext cx="406400" cy="403225"/>
            <a:chOff x="5919" y="1000"/>
            <a:chExt cx="256" cy="254"/>
          </a:xfrm>
        </p:grpSpPr>
        <p:sp>
          <p:nvSpPr>
            <p:cNvPr id="92167"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a:p>
          </p:txBody>
        </p:sp>
        <p:pic>
          <p:nvPicPr>
            <p:cNvPr id="92168" name="Picture 121" descr="Eisenbah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271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4925" y="52388"/>
            <a:ext cx="6913563" cy="496887"/>
          </a:xfrm>
        </p:spPr>
        <p:txBody>
          <a:bodyPr/>
          <a:lstStyle/>
          <a:p>
            <a:r>
              <a:rPr lang="de-DE" altLang="de-DE" dirty="0" smtClean="0"/>
              <a:t>Überlegungen zur zukünftigen Regulierung</a:t>
            </a:r>
          </a:p>
        </p:txBody>
      </p:sp>
      <p:sp>
        <p:nvSpPr>
          <p:cNvPr id="19459" name="Textplatzhalter 2"/>
          <p:cNvSpPr>
            <a:spLocks noGrp="1"/>
          </p:cNvSpPr>
          <p:nvPr>
            <p:ph type="body" idx="1"/>
          </p:nvPr>
        </p:nvSpPr>
        <p:spPr>
          <a:xfrm>
            <a:off x="0" y="620713"/>
            <a:ext cx="9144000" cy="5434012"/>
          </a:xfrm>
        </p:spPr>
        <p:txBody>
          <a:bodyPr/>
          <a:lstStyle/>
          <a:p>
            <a:r>
              <a:rPr lang="de-DE" altLang="de-DE" dirty="0" smtClean="0"/>
              <a:t>Der steigende Anteil EE ist unausweichlich, um die Klimaziele zu erreichen. Er erfordert eine Integration der EE sowohl in das Netz als auch in den Markt. </a:t>
            </a:r>
            <a:endParaRPr lang="de-DE" altLang="de-DE" b="1" dirty="0" smtClean="0"/>
          </a:p>
          <a:p>
            <a:r>
              <a:rPr lang="de-DE" altLang="de-DE" dirty="0" smtClean="0"/>
              <a:t>       Insgesamt muss das Energiesystem wegen </a:t>
            </a:r>
            <a:r>
              <a:rPr lang="de-DE" altLang="de-DE" dirty="0" smtClean="0"/>
              <a:t>d. Interaktion</a:t>
            </a:r>
            <a:br>
              <a:rPr lang="de-DE" altLang="de-DE" dirty="0" smtClean="0"/>
            </a:br>
            <a:r>
              <a:rPr lang="de-DE" altLang="de-DE" dirty="0" smtClean="0"/>
              <a:t>       zwischen </a:t>
            </a:r>
            <a:r>
              <a:rPr lang="de-DE" altLang="de-DE" dirty="0" smtClean="0"/>
              <a:t>Erzeugungs- und Netzebene flexibler werden. </a:t>
            </a:r>
          </a:p>
          <a:p>
            <a:r>
              <a:rPr lang="de-DE" altLang="de-DE" dirty="0" smtClean="0"/>
              <a:t>Mehr </a:t>
            </a:r>
            <a:r>
              <a:rPr lang="de-DE" altLang="de-DE" b="1" dirty="0" smtClean="0"/>
              <a:t>Flexibilität </a:t>
            </a:r>
            <a:r>
              <a:rPr lang="de-DE" altLang="de-DE" dirty="0" smtClean="0"/>
              <a:t>erfordert eine </a:t>
            </a:r>
            <a:r>
              <a:rPr lang="de-DE" altLang="de-DE" b="1" dirty="0" smtClean="0"/>
              <a:t>„dynamische Regulierung“</a:t>
            </a:r>
            <a:r>
              <a:rPr lang="de-DE" altLang="de-DE" dirty="0" smtClean="0"/>
              <a:t>, </a:t>
            </a:r>
            <a:r>
              <a:rPr lang="de-DE" altLang="de-DE" b="1" dirty="0" smtClean="0"/>
              <a:t> </a:t>
            </a:r>
            <a:r>
              <a:rPr lang="de-DE" altLang="de-DE" dirty="0" smtClean="0"/>
              <a:t> was nur mit einem marktbasierten Ansatz erreicht werden kann, der auch die Nachfrageseite (DSR, </a:t>
            </a:r>
            <a:r>
              <a:rPr lang="de-DE" altLang="de-DE" dirty="0" err="1" smtClean="0"/>
              <a:t>prosumers</a:t>
            </a:r>
            <a:r>
              <a:rPr lang="de-DE" altLang="de-DE" dirty="0" smtClean="0"/>
              <a:t> etc.) aktiviert. </a:t>
            </a:r>
          </a:p>
          <a:p>
            <a:r>
              <a:rPr lang="de-DE" altLang="de-DE" dirty="0" smtClean="0"/>
              <a:t>Die Rollen aller Marktteilnehmer müssen </a:t>
            </a:r>
            <a:r>
              <a:rPr lang="de-DE" altLang="de-DE" b="1" dirty="0" smtClean="0"/>
              <a:t>ex-ante</a:t>
            </a:r>
            <a:r>
              <a:rPr lang="de-DE" altLang="de-DE" dirty="0" smtClean="0"/>
              <a:t> definiert werden, so dass ein </a:t>
            </a:r>
            <a:r>
              <a:rPr lang="de-DE" altLang="de-DE" dirty="0" err="1" smtClean="0"/>
              <a:t>level</a:t>
            </a:r>
            <a:r>
              <a:rPr lang="de-DE" altLang="de-DE" dirty="0" smtClean="0"/>
              <a:t> </a:t>
            </a:r>
            <a:r>
              <a:rPr lang="de-DE" altLang="de-DE" dirty="0" err="1" smtClean="0"/>
              <a:t>playing</a:t>
            </a:r>
            <a:r>
              <a:rPr lang="de-DE" altLang="de-DE" dirty="0" smtClean="0"/>
              <a:t> die Marktmechanismen in Gang setzt und </a:t>
            </a:r>
            <a:r>
              <a:rPr lang="de-DE" altLang="de-DE" dirty="0" err="1" smtClean="0"/>
              <a:t>effizientePreissignale</a:t>
            </a:r>
            <a:r>
              <a:rPr lang="de-DE" altLang="de-DE" dirty="0" smtClean="0"/>
              <a:t> </a:t>
            </a:r>
            <a:r>
              <a:rPr lang="de-DE" altLang="de-DE" dirty="0" smtClean="0"/>
              <a:t>(</a:t>
            </a:r>
            <a:r>
              <a:rPr lang="de-DE" altLang="de-DE" b="1" dirty="0" smtClean="0"/>
              <a:t>EOM</a:t>
            </a:r>
            <a:r>
              <a:rPr lang="de-DE" altLang="de-DE" dirty="0" smtClean="0"/>
              <a:t>) aussendet, so dass sich der Energiemix und </a:t>
            </a:r>
            <a:r>
              <a:rPr lang="de-DE" altLang="de-DE" dirty="0" err="1" smtClean="0"/>
              <a:t>Flexibilitäten</a:t>
            </a:r>
            <a:r>
              <a:rPr lang="de-DE" altLang="de-DE" dirty="0" smtClean="0"/>
              <a:t> marktbasiert ergeben.  </a:t>
            </a:r>
          </a:p>
          <a:p>
            <a:r>
              <a:rPr lang="de-DE" altLang="de-DE" dirty="0" err="1" smtClean="0"/>
              <a:t>Conclusion</a:t>
            </a:r>
            <a:r>
              <a:rPr lang="de-DE" altLang="de-DE" dirty="0" smtClean="0"/>
              <a:t>: „</a:t>
            </a:r>
            <a:r>
              <a:rPr lang="de-DE" altLang="de-DE" b="1" dirty="0" smtClean="0"/>
              <a:t>smart</a:t>
            </a:r>
            <a:r>
              <a:rPr lang="de-DE" altLang="de-DE" dirty="0" smtClean="0"/>
              <a:t>“ </a:t>
            </a:r>
            <a:r>
              <a:rPr lang="de-DE" altLang="de-DE" b="1" dirty="0" err="1" smtClean="0"/>
              <a:t>regulatory</a:t>
            </a:r>
            <a:r>
              <a:rPr lang="de-DE" altLang="de-DE" b="1" dirty="0" smtClean="0"/>
              <a:t> </a:t>
            </a:r>
            <a:r>
              <a:rPr lang="de-DE" altLang="de-DE" b="1" dirty="0" err="1" smtClean="0"/>
              <a:t>oversight</a:t>
            </a:r>
            <a:r>
              <a:rPr lang="de-DE" altLang="de-DE" b="1" dirty="0" smtClean="0"/>
              <a:t> </a:t>
            </a:r>
            <a:r>
              <a:rPr lang="de-DE" altLang="de-DE" dirty="0" err="1" smtClean="0"/>
              <a:t>needed</a:t>
            </a:r>
            <a:r>
              <a:rPr lang="de-DE" altLang="de-DE" dirty="0" smtClean="0"/>
              <a:t> with a </a:t>
            </a:r>
            <a:r>
              <a:rPr lang="de-DE" altLang="de-DE" b="1" dirty="0" err="1" smtClean="0"/>
              <a:t>market-based</a:t>
            </a:r>
            <a:r>
              <a:rPr lang="de-DE" altLang="de-DE" b="1" dirty="0" smtClean="0"/>
              <a:t> </a:t>
            </a:r>
            <a:r>
              <a:rPr lang="de-DE" altLang="de-DE" b="1" dirty="0" err="1" smtClean="0"/>
              <a:t>holistic</a:t>
            </a:r>
            <a:r>
              <a:rPr lang="de-DE" altLang="de-DE" b="1" dirty="0" smtClean="0"/>
              <a:t> </a:t>
            </a:r>
            <a:r>
              <a:rPr lang="de-DE" altLang="de-DE" b="1" dirty="0" err="1" smtClean="0"/>
              <a:t>customer-centric</a:t>
            </a:r>
            <a:r>
              <a:rPr lang="de-DE" altLang="de-DE" b="1" dirty="0" smtClean="0"/>
              <a:t> </a:t>
            </a:r>
            <a:r>
              <a:rPr lang="de-DE" altLang="de-DE" b="1" dirty="0" err="1" smtClean="0"/>
              <a:t>approach</a:t>
            </a:r>
            <a:r>
              <a:rPr lang="de-DE" altLang="de-DE" b="1" dirty="0" smtClean="0"/>
              <a:t>  </a:t>
            </a:r>
          </a:p>
        </p:txBody>
      </p:sp>
      <p:sp>
        <p:nvSpPr>
          <p:cNvPr id="19461" name="Pfeil nach rechts 6"/>
          <p:cNvSpPr>
            <a:spLocks noChangeArrowheads="1"/>
          </p:cNvSpPr>
          <p:nvPr/>
        </p:nvSpPr>
        <p:spPr bwMode="auto">
          <a:xfrm>
            <a:off x="107950" y="1772816"/>
            <a:ext cx="503238" cy="431800"/>
          </a:xfrm>
          <a:prstGeom prst="rightArrow">
            <a:avLst>
              <a:gd name="adj1" fmla="val 50000"/>
              <a:gd name="adj2" fmla="val 49947"/>
            </a:avLst>
          </a:prstGeom>
          <a:noFill/>
          <a:ln w="2857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eaLnBrk="1" hangingPunct="1">
              <a:spcBef>
                <a:spcPct val="20000"/>
              </a:spcBef>
              <a:buClr>
                <a:srgbClr val="BBC6D6"/>
              </a:buClr>
              <a:buSzPct val="80000"/>
              <a:buFont typeface="Wingdings" pitchFamily="2" charset="2"/>
              <a:buNone/>
            </a:pPr>
            <a:endParaRPr lang="de-DE" altLang="de-DE" sz="1800">
              <a:latin typeface="Arial Narrow" pitchFamily="34" charset="0"/>
            </a:endParaRPr>
          </a:p>
        </p:txBody>
      </p:sp>
    </p:spTree>
    <p:extLst>
      <p:ext uri="{BB962C8B-B14F-4D97-AF65-F5344CB8AC3E}">
        <p14:creationId xmlns:p14="http://schemas.microsoft.com/office/powerpoint/2010/main" val="170954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smtClean="0"/>
              <a:t>Smart market and smart regulation</a:t>
            </a:r>
          </a:p>
        </p:txBody>
      </p:sp>
      <p:grpSp>
        <p:nvGrpSpPr>
          <p:cNvPr id="22531" name="Group 5"/>
          <p:cNvGrpSpPr>
            <a:grpSpLocks/>
          </p:cNvGrpSpPr>
          <p:nvPr/>
        </p:nvGrpSpPr>
        <p:grpSpPr bwMode="auto">
          <a:xfrm>
            <a:off x="1155700" y="1306513"/>
            <a:ext cx="7104063" cy="4873625"/>
            <a:chOff x="549" y="683"/>
            <a:chExt cx="3984" cy="2627"/>
          </a:xfrm>
        </p:grpSpPr>
        <p:sp>
          <p:nvSpPr>
            <p:cNvPr id="22536" name="Oval 6"/>
            <p:cNvSpPr>
              <a:spLocks noChangeArrowheads="1"/>
            </p:cNvSpPr>
            <p:nvPr/>
          </p:nvSpPr>
          <p:spPr bwMode="auto">
            <a:xfrm>
              <a:off x="549" y="683"/>
              <a:ext cx="3984" cy="2627"/>
            </a:xfrm>
            <a:prstGeom prst="ellipse">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endParaRPr lang="de-DE" altLang="de-DE" sz="1600" b="1">
                <a:latin typeface="Arial Narrow" pitchFamily="34" charset="0"/>
              </a:endParaRPr>
            </a:p>
          </p:txBody>
        </p:sp>
        <p:sp>
          <p:nvSpPr>
            <p:cNvPr id="7" name="Oval 7"/>
            <p:cNvSpPr>
              <a:spLocks noChangeArrowheads="1"/>
            </p:cNvSpPr>
            <p:nvPr/>
          </p:nvSpPr>
          <p:spPr bwMode="auto">
            <a:xfrm>
              <a:off x="579" y="1508"/>
              <a:ext cx="2536" cy="1234"/>
            </a:xfrm>
            <a:prstGeom prst="ellipse">
              <a:avLst/>
            </a:prstGeom>
            <a:solidFill>
              <a:schemeClr val="bg1">
                <a:lumMod val="95000"/>
              </a:schemeClr>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a:defRPr/>
              </a:pPr>
              <a:r>
                <a:rPr lang="de-DE" altLang="de-DE" dirty="0" err="1"/>
                <a:t>Conventional</a:t>
              </a:r>
              <a:r>
                <a:rPr lang="de-DE" altLang="de-DE" dirty="0"/>
                <a:t> </a:t>
              </a:r>
              <a:r>
                <a:rPr lang="de-DE" altLang="de-DE" dirty="0" err="1"/>
                <a:t>electricity</a:t>
              </a:r>
              <a:r>
                <a:rPr lang="de-DE" altLang="de-DE" dirty="0"/>
                <a:t> </a:t>
              </a:r>
              <a:r>
                <a:rPr lang="de-DE" altLang="de-DE" dirty="0" err="1"/>
                <a:t>grid</a:t>
              </a:r>
              <a:endParaRPr lang="de-DE" altLang="de-DE" dirty="0"/>
            </a:p>
            <a:p>
              <a:pPr>
                <a:defRPr/>
              </a:pPr>
              <a:r>
                <a:rPr lang="de-DE" altLang="de-DE" dirty="0"/>
                <a:t>+ intelligent </a:t>
              </a:r>
              <a:r>
                <a:rPr lang="de-DE" altLang="de-DE" dirty="0" err="1"/>
                <a:t>components</a:t>
              </a:r>
              <a:r>
                <a:rPr lang="de-DE" altLang="de-DE" dirty="0"/>
                <a:t> </a:t>
              </a:r>
            </a:p>
            <a:p>
              <a:pPr>
                <a:defRPr/>
              </a:pPr>
              <a:r>
                <a:rPr lang="de-DE" altLang="de-DE" dirty="0"/>
                <a:t>= </a:t>
              </a:r>
              <a:r>
                <a:rPr lang="de-DE" altLang="de-DE" sz="2400" dirty="0"/>
                <a:t>Smart Grid</a:t>
              </a:r>
            </a:p>
          </p:txBody>
        </p:sp>
        <p:sp>
          <p:nvSpPr>
            <p:cNvPr id="22538" name="Oval 8"/>
            <p:cNvSpPr>
              <a:spLocks noChangeArrowheads="1"/>
            </p:cNvSpPr>
            <p:nvPr/>
          </p:nvSpPr>
          <p:spPr bwMode="auto">
            <a:xfrm>
              <a:off x="2781" y="1906"/>
              <a:ext cx="1679" cy="6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eaLnBrk="1" hangingPunct="1"/>
              <a:r>
                <a:rPr lang="de-DE" altLang="de-DE" sz="1800" b="1">
                  <a:solidFill>
                    <a:schemeClr val="bg1"/>
                  </a:solidFill>
                  <a:latin typeface="Arial Narrow" pitchFamily="34" charset="0"/>
                </a:rPr>
                <a:t>Smart </a:t>
              </a:r>
            </a:p>
            <a:p>
              <a:pPr algn="ctr" eaLnBrk="1" hangingPunct="1"/>
              <a:r>
                <a:rPr lang="de-DE" altLang="de-DE" sz="1800" b="1">
                  <a:solidFill>
                    <a:schemeClr val="bg1"/>
                  </a:solidFill>
                  <a:latin typeface="Arial Narrow" pitchFamily="34" charset="0"/>
                </a:rPr>
                <a:t>Meters</a:t>
              </a:r>
              <a:endParaRPr lang="de-DE" altLang="de-DE" sz="1800" b="1">
                <a:latin typeface="Arial Narrow" pitchFamily="34" charset="0"/>
              </a:endParaRPr>
            </a:p>
          </p:txBody>
        </p:sp>
        <p:sp>
          <p:nvSpPr>
            <p:cNvPr id="22539" name="Oval 9"/>
            <p:cNvSpPr>
              <a:spLocks noChangeArrowheads="1"/>
            </p:cNvSpPr>
            <p:nvPr/>
          </p:nvSpPr>
          <p:spPr bwMode="auto">
            <a:xfrm>
              <a:off x="1629" y="2571"/>
              <a:ext cx="1679" cy="6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eaLnBrk="1" hangingPunct="1"/>
              <a:r>
                <a:rPr lang="de-DE" altLang="de-DE" sz="1800" b="1">
                  <a:solidFill>
                    <a:schemeClr val="bg1"/>
                  </a:solidFill>
                  <a:latin typeface="Arial Narrow" pitchFamily="34" charset="0"/>
                </a:rPr>
                <a:t>Smart </a:t>
              </a:r>
            </a:p>
            <a:p>
              <a:pPr algn="ctr" eaLnBrk="1" hangingPunct="1"/>
              <a:r>
                <a:rPr lang="de-DE" altLang="de-DE" sz="1800" b="1">
                  <a:solidFill>
                    <a:schemeClr val="bg1"/>
                  </a:solidFill>
                  <a:latin typeface="Arial Narrow" pitchFamily="34" charset="0"/>
                </a:rPr>
                <a:t>Storage</a:t>
              </a:r>
              <a:endParaRPr lang="de-DE" altLang="de-DE" sz="1800" b="1">
                <a:latin typeface="Arial Narrow" pitchFamily="34" charset="0"/>
              </a:endParaRPr>
            </a:p>
          </p:txBody>
        </p:sp>
        <p:sp>
          <p:nvSpPr>
            <p:cNvPr id="22540" name="Oval 10"/>
            <p:cNvSpPr>
              <a:spLocks noChangeArrowheads="1"/>
            </p:cNvSpPr>
            <p:nvPr/>
          </p:nvSpPr>
          <p:spPr bwMode="auto">
            <a:xfrm>
              <a:off x="2336" y="1129"/>
              <a:ext cx="1679" cy="6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eaLnBrk="1" hangingPunct="1"/>
              <a:r>
                <a:rPr lang="de-DE" altLang="de-DE" sz="1800" b="1">
                  <a:solidFill>
                    <a:schemeClr val="bg1"/>
                  </a:solidFill>
                  <a:latin typeface="Arial Narrow" pitchFamily="34" charset="0"/>
                </a:rPr>
                <a:t>Smart</a:t>
              </a:r>
            </a:p>
            <a:p>
              <a:pPr algn="ctr" eaLnBrk="1" hangingPunct="1"/>
              <a:r>
                <a:rPr lang="de-DE" altLang="de-DE" sz="1800" b="1">
                  <a:solidFill>
                    <a:schemeClr val="bg1"/>
                  </a:solidFill>
                  <a:latin typeface="Arial Narrow" pitchFamily="34" charset="0"/>
                </a:rPr>
                <a:t>Consumption</a:t>
              </a:r>
              <a:endParaRPr lang="de-DE" altLang="de-DE" sz="1800" b="1">
                <a:latin typeface="Arial Narrow" pitchFamily="34" charset="0"/>
              </a:endParaRPr>
            </a:p>
          </p:txBody>
        </p:sp>
        <p:sp>
          <p:nvSpPr>
            <p:cNvPr id="22541" name="Oval 11"/>
            <p:cNvSpPr>
              <a:spLocks noChangeArrowheads="1"/>
            </p:cNvSpPr>
            <p:nvPr/>
          </p:nvSpPr>
          <p:spPr bwMode="auto">
            <a:xfrm>
              <a:off x="915" y="1127"/>
              <a:ext cx="1679" cy="6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ctr"/>
              <a:r>
                <a:rPr lang="de-DE" altLang="de-DE" sz="1800" b="1">
                  <a:solidFill>
                    <a:schemeClr val="bg1"/>
                  </a:solidFill>
                  <a:latin typeface="Arial Narrow" pitchFamily="34" charset="0"/>
                </a:rPr>
                <a:t>Smart</a:t>
              </a:r>
            </a:p>
            <a:p>
              <a:pPr algn="ctr"/>
              <a:r>
                <a:rPr lang="de-DE" altLang="de-DE" sz="1800" b="1">
                  <a:solidFill>
                    <a:schemeClr val="bg1"/>
                  </a:solidFill>
                  <a:latin typeface="Arial Narrow" pitchFamily="34" charset="0"/>
                </a:rPr>
                <a:t>Generation</a:t>
              </a:r>
              <a:endParaRPr lang="de-DE" altLang="de-DE" sz="1800" b="1">
                <a:latin typeface="Arial Narrow" pitchFamily="34" charset="0"/>
              </a:endParaRPr>
            </a:p>
          </p:txBody>
        </p:sp>
      </p:grpSp>
      <p:sp>
        <p:nvSpPr>
          <p:cNvPr id="22532" name="WordArt 12"/>
          <p:cNvSpPr>
            <a:spLocks noChangeArrowheads="1" noChangeShapeType="1" noTextEdit="1"/>
          </p:cNvSpPr>
          <p:nvPr/>
        </p:nvSpPr>
        <p:spPr bwMode="auto">
          <a:xfrm rot="-2747561">
            <a:off x="340518" y="1891507"/>
            <a:ext cx="2773363" cy="882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67507"/>
              </a:avLst>
            </a:prstTxWarp>
          </a:bodyPr>
          <a:lstStyle/>
          <a:p>
            <a:pPr algn="ctr"/>
            <a:r>
              <a:rPr lang="de-DE" sz="2400" kern="10">
                <a:solidFill>
                  <a:srgbClr val="000000"/>
                </a:solidFill>
                <a:latin typeface="Arial Narrow"/>
              </a:rPr>
              <a:t>Smart Market</a:t>
            </a:r>
          </a:p>
        </p:txBody>
      </p:sp>
      <p:sp>
        <p:nvSpPr>
          <p:cNvPr id="22533" name="Rechteck 18"/>
          <p:cNvSpPr>
            <a:spLocks noChangeArrowheads="1"/>
          </p:cNvSpPr>
          <p:nvPr/>
        </p:nvSpPr>
        <p:spPr bwMode="auto">
          <a:xfrm>
            <a:off x="3783013" y="6203950"/>
            <a:ext cx="1546225" cy="431800"/>
          </a:xfrm>
          <a:prstGeom prst="rect">
            <a:avLst/>
          </a:prstGeom>
          <a:noFill/>
          <a:ln w="2857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eaLnBrk="1" hangingPunct="1">
              <a:spcBef>
                <a:spcPct val="20000"/>
              </a:spcBef>
              <a:buClr>
                <a:srgbClr val="BBC6D6"/>
              </a:buClr>
              <a:buSzPct val="80000"/>
              <a:buFont typeface="Wingdings" pitchFamily="2" charset="2"/>
              <a:buNone/>
            </a:pPr>
            <a:r>
              <a:rPr lang="de-DE" altLang="de-DE" sz="1800">
                <a:latin typeface="Arial Narrow" pitchFamily="34" charset="0"/>
              </a:rPr>
              <a:t>„The new world“</a:t>
            </a:r>
          </a:p>
        </p:txBody>
      </p:sp>
      <p:sp>
        <p:nvSpPr>
          <p:cNvPr id="3" name="Textfeld 2"/>
          <p:cNvSpPr txBox="1"/>
          <p:nvPr/>
        </p:nvSpPr>
        <p:spPr>
          <a:xfrm>
            <a:off x="3448050" y="1430338"/>
            <a:ext cx="2563813" cy="461962"/>
          </a:xfrm>
          <a:prstGeom prst="rect">
            <a:avLst/>
          </a:prstGeom>
          <a:noFill/>
        </p:spPr>
        <p:txBody>
          <a:bodyPr>
            <a:spAutoFit/>
          </a:bodyPr>
          <a:lstStyle/>
          <a:p>
            <a:pPr algn="ctr">
              <a:defRPr/>
            </a:pPr>
            <a:r>
              <a:rPr lang="de-DE" sz="2400" kern="10" dirty="0" err="1">
                <a:solidFill>
                  <a:srgbClr val="000000"/>
                </a:solidFill>
                <a:latin typeface="Arial Narrow"/>
              </a:rPr>
              <a:t>Digitalization</a:t>
            </a:r>
            <a:endParaRPr lang="de-DE" sz="2400" kern="10" dirty="0">
              <a:solidFill>
                <a:srgbClr val="000000"/>
              </a:solidFill>
              <a:latin typeface="Arial Narrow"/>
            </a:endParaRPr>
          </a:p>
        </p:txBody>
      </p:sp>
      <p:sp>
        <p:nvSpPr>
          <p:cNvPr id="22535" name="WordArt 12"/>
          <p:cNvSpPr>
            <a:spLocks noChangeArrowheads="1" noChangeShapeType="1" noTextEdit="1"/>
          </p:cNvSpPr>
          <p:nvPr/>
        </p:nvSpPr>
        <p:spPr bwMode="auto">
          <a:xfrm rot="2227309">
            <a:off x="5770563" y="1635125"/>
            <a:ext cx="2971800" cy="869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467092"/>
              </a:avLst>
            </a:prstTxWarp>
          </a:bodyPr>
          <a:lstStyle/>
          <a:p>
            <a:pPr algn="ctr"/>
            <a:r>
              <a:rPr lang="de-DE" sz="2400" kern="10">
                <a:solidFill>
                  <a:srgbClr val="000000"/>
                </a:solidFill>
                <a:latin typeface="Arial Narrow"/>
              </a:rPr>
              <a:t>Smart Regulation</a:t>
            </a:r>
          </a:p>
        </p:txBody>
      </p:sp>
    </p:spTree>
    <p:extLst>
      <p:ext uri="{BB962C8B-B14F-4D97-AF65-F5344CB8AC3E}">
        <p14:creationId xmlns:p14="http://schemas.microsoft.com/office/powerpoint/2010/main" val="3281397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79388" y="52388"/>
            <a:ext cx="6697662" cy="496887"/>
          </a:xfrm>
        </p:spPr>
        <p:txBody>
          <a:bodyPr/>
          <a:lstStyle/>
          <a:p>
            <a:r>
              <a:rPr lang="de-DE" altLang="de-DE" smtClean="0"/>
              <a:t>Changing role of the regulator</a:t>
            </a:r>
          </a:p>
        </p:txBody>
      </p:sp>
      <p:sp>
        <p:nvSpPr>
          <p:cNvPr id="23555" name="Inhaltsplatzhalter 2"/>
          <p:cNvSpPr>
            <a:spLocks noGrp="1"/>
          </p:cNvSpPr>
          <p:nvPr>
            <p:ph idx="1"/>
          </p:nvPr>
        </p:nvSpPr>
        <p:spPr>
          <a:xfrm>
            <a:off x="107950" y="836613"/>
            <a:ext cx="9036050" cy="5761037"/>
          </a:xfrm>
        </p:spPr>
        <p:txBody>
          <a:bodyPr/>
          <a:lstStyle/>
          <a:p>
            <a:r>
              <a:rPr lang="de-DE" altLang="de-DE" sz="2000" smtClean="0">
                <a:latin typeface="Arial" pitchFamily="34" charset="0"/>
                <a:cs typeface="Arial" pitchFamily="34" charset="0"/>
              </a:rPr>
              <a:t>Given the changes of the energy system needed to integrate RES into the grid and markets, the regulator has more responsibilities than in the past </a:t>
            </a:r>
          </a:p>
          <a:p>
            <a:r>
              <a:rPr lang="de-DE" altLang="de-DE" sz="2000" smtClean="0">
                <a:latin typeface="Arial" pitchFamily="34" charset="0"/>
                <a:cs typeface="Arial" pitchFamily="34" charset="0"/>
              </a:rPr>
              <a:t>Not only the traditional regulation of the grid (access and rates regulation) as a natural monopoly, but</a:t>
            </a:r>
          </a:p>
          <a:p>
            <a:r>
              <a:rPr lang="de-DE" altLang="de-DE" sz="2000" smtClean="0">
                <a:latin typeface="Arial" pitchFamily="34" charset="0"/>
                <a:cs typeface="Arial" pitchFamily="34" charset="0"/>
              </a:rPr>
              <a:t>More and more tasks regarding the </a:t>
            </a:r>
            <a:r>
              <a:rPr lang="de-DE" altLang="de-DE" sz="2000" b="1" smtClean="0">
                <a:latin typeface="Arial" pitchFamily="34" charset="0"/>
                <a:cs typeface="Arial" pitchFamily="34" charset="0"/>
              </a:rPr>
              <a:t>market integration of RES</a:t>
            </a:r>
            <a:r>
              <a:rPr lang="de-DE" altLang="de-DE" sz="2000" smtClean="0">
                <a:latin typeface="Arial" pitchFamily="34" charset="0"/>
                <a:cs typeface="Arial" pitchFamily="34" charset="0"/>
              </a:rPr>
              <a:t>, e.g. tendering of RES (solar, wind tenders) </a:t>
            </a:r>
          </a:p>
          <a:p>
            <a:r>
              <a:rPr lang="de-DE" altLang="de-DE" sz="2000" b="1" smtClean="0">
                <a:latin typeface="Arial" pitchFamily="34" charset="0"/>
                <a:cs typeface="Arial" pitchFamily="34" charset="0"/>
              </a:rPr>
              <a:t>Speeding</a:t>
            </a:r>
            <a:r>
              <a:rPr lang="de-DE" altLang="de-DE" sz="2000" smtClean="0">
                <a:latin typeface="Arial" pitchFamily="34" charset="0"/>
                <a:cs typeface="Arial" pitchFamily="34" charset="0"/>
              </a:rPr>
              <a:t> </a:t>
            </a:r>
            <a:r>
              <a:rPr lang="de-DE" altLang="de-DE" sz="2000" b="1" smtClean="0">
                <a:latin typeface="Arial" pitchFamily="34" charset="0"/>
                <a:cs typeface="Arial" pitchFamily="34" charset="0"/>
              </a:rPr>
              <a:t>up</a:t>
            </a:r>
            <a:r>
              <a:rPr lang="de-DE" altLang="de-DE" sz="2000" smtClean="0">
                <a:latin typeface="Arial" pitchFamily="34" charset="0"/>
                <a:cs typeface="Arial" pitchFamily="34" charset="0"/>
              </a:rPr>
              <a:t> the </a:t>
            </a:r>
            <a:r>
              <a:rPr lang="de-DE" altLang="de-DE" sz="2000" b="1" smtClean="0">
                <a:latin typeface="Arial" pitchFamily="34" charset="0"/>
                <a:cs typeface="Arial" pitchFamily="34" charset="0"/>
              </a:rPr>
              <a:t>grid expansion </a:t>
            </a:r>
            <a:r>
              <a:rPr lang="de-DE" altLang="de-DE" sz="2000" smtClean="0">
                <a:latin typeface="Arial" pitchFamily="34" charset="0"/>
                <a:cs typeface="Arial" pitchFamily="34" charset="0"/>
              </a:rPr>
              <a:t>to ensure the grid structure and capacity is in line with the growth of RES (new tasks of planning and permitting were given to BNetzA in 2011) and confirmation of the network development plan submitted by the 4 electricity TSOs </a:t>
            </a:r>
          </a:p>
          <a:p>
            <a:r>
              <a:rPr lang="de-DE" altLang="de-DE" sz="2000" b="1" smtClean="0">
                <a:latin typeface="Arial" pitchFamily="34" charset="0"/>
                <a:cs typeface="Arial" pitchFamily="34" charset="0"/>
              </a:rPr>
              <a:t>Cooperation</a:t>
            </a:r>
            <a:r>
              <a:rPr lang="de-DE" altLang="de-DE" sz="2000" smtClean="0">
                <a:latin typeface="Arial" pitchFamily="34" charset="0"/>
                <a:cs typeface="Arial" pitchFamily="34" charset="0"/>
              </a:rPr>
              <a:t> with all national regulators of EU Member States and observers in the European bodies (ACER) to ensure the development of the </a:t>
            </a:r>
            <a:r>
              <a:rPr lang="de-DE" altLang="de-DE" sz="2000" b="1" smtClean="0">
                <a:latin typeface="Arial" pitchFamily="34" charset="0"/>
                <a:cs typeface="Arial" pitchFamily="34" charset="0"/>
              </a:rPr>
              <a:t>internal energy market </a:t>
            </a:r>
            <a:r>
              <a:rPr lang="de-DE" altLang="de-DE" sz="2000" smtClean="0">
                <a:latin typeface="Arial" pitchFamily="34" charset="0"/>
                <a:cs typeface="Arial" pitchFamily="34" charset="0"/>
              </a:rPr>
              <a:t>in Europe is promoted and no cross-border barriers hamper energy trading  and cooperation to ensure SoS </a:t>
            </a:r>
          </a:p>
          <a:p>
            <a:r>
              <a:rPr lang="de-DE" altLang="de-DE" sz="2000" smtClean="0">
                <a:latin typeface="Arial" pitchFamily="34" charset="0"/>
                <a:cs typeface="Arial" pitchFamily="34" charset="0"/>
              </a:rPr>
              <a:t>Ensuring secure, efficient and sustainable energy supply at reasonable prices to consumers: moving towards a </a:t>
            </a:r>
            <a:r>
              <a:rPr lang="de-DE" altLang="de-DE" sz="2000" b="1" smtClean="0">
                <a:latin typeface="Arial" pitchFamily="34" charset="0"/>
                <a:cs typeface="Arial" pitchFamily="34" charset="0"/>
              </a:rPr>
              <a:t>customer-centric model </a:t>
            </a:r>
            <a:r>
              <a:rPr lang="de-DE" altLang="de-DE" sz="2000" smtClean="0">
                <a:latin typeface="Arial" pitchFamily="34" charset="0"/>
                <a:cs typeface="Arial" pitchFamily="34" charset="0"/>
              </a:rPr>
              <a:t>away from the current operator oriented model </a:t>
            </a:r>
            <a:endParaRPr lang="de-DE" altLang="de-DE" smtClean="0"/>
          </a:p>
          <a:p>
            <a:endParaRPr lang="de-DE" altLang="de-DE" smtClean="0"/>
          </a:p>
        </p:txBody>
      </p:sp>
    </p:spTree>
    <p:extLst>
      <p:ext uri="{BB962C8B-B14F-4D97-AF65-F5344CB8AC3E}">
        <p14:creationId xmlns:p14="http://schemas.microsoft.com/office/powerpoint/2010/main" val="3171500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150813" y="-3175"/>
            <a:ext cx="5330825" cy="552450"/>
          </a:xfrm>
        </p:spPr>
        <p:txBody>
          <a:bodyPr/>
          <a:lstStyle/>
          <a:p>
            <a:r>
              <a:rPr lang="de-DE" altLang="de-DE" b="1" smtClean="0"/>
              <a:t>Conclusions (1)</a:t>
            </a:r>
          </a:p>
        </p:txBody>
      </p:sp>
      <p:sp>
        <p:nvSpPr>
          <p:cNvPr id="32771" name="Textplatzhalter 2"/>
          <p:cNvSpPr>
            <a:spLocks noGrp="1"/>
          </p:cNvSpPr>
          <p:nvPr>
            <p:ph type="body" idx="1"/>
          </p:nvPr>
        </p:nvSpPr>
        <p:spPr>
          <a:xfrm>
            <a:off x="0" y="620713"/>
            <a:ext cx="9144000" cy="5729287"/>
          </a:xfrm>
        </p:spPr>
        <p:txBody>
          <a:bodyPr/>
          <a:lstStyle/>
          <a:p>
            <a:r>
              <a:rPr lang="de-DE" altLang="de-DE" sz="2000" smtClean="0"/>
              <a:t>Stable and </a:t>
            </a:r>
            <a:r>
              <a:rPr lang="de-DE" altLang="de-DE" sz="2000" b="1" smtClean="0"/>
              <a:t>predictable</a:t>
            </a:r>
            <a:r>
              <a:rPr lang="de-DE" altLang="de-DE" sz="2000" smtClean="0"/>
              <a:t> regulatory framework is key to ensure investors‘ confidence and avoid disruption </a:t>
            </a:r>
          </a:p>
          <a:p>
            <a:r>
              <a:rPr lang="de-DE" altLang="de-DE" sz="2000" smtClean="0"/>
              <a:t>Renewables require a more </a:t>
            </a:r>
            <a:r>
              <a:rPr lang="de-DE" altLang="de-DE" sz="2000" b="1" smtClean="0"/>
              <a:t>flexible</a:t>
            </a:r>
            <a:r>
              <a:rPr lang="de-DE" altLang="de-DE" sz="2000" smtClean="0"/>
              <a:t> energy system, which is best achieved by a more </a:t>
            </a:r>
            <a:r>
              <a:rPr lang="de-DE" altLang="de-DE" sz="2000" b="1" smtClean="0"/>
              <a:t>market-based approach </a:t>
            </a:r>
            <a:r>
              <a:rPr lang="de-DE" altLang="de-DE" sz="2000" smtClean="0"/>
              <a:t>with the participation of </a:t>
            </a:r>
            <a:r>
              <a:rPr lang="de-DE" altLang="de-DE" sz="2000" u="sng" smtClean="0"/>
              <a:t>all</a:t>
            </a:r>
            <a:r>
              <a:rPr lang="de-DE" altLang="de-DE" sz="2000" smtClean="0"/>
              <a:t> players</a:t>
            </a:r>
          </a:p>
          <a:p>
            <a:r>
              <a:rPr lang="de-DE" altLang="de-DE" sz="2000" smtClean="0"/>
              <a:t>All players must adapt their business models to this energy system and react to new </a:t>
            </a:r>
            <a:r>
              <a:rPr lang="de-DE" altLang="de-DE" sz="2000" b="1" smtClean="0"/>
              <a:t>incentives</a:t>
            </a:r>
          </a:p>
          <a:p>
            <a:r>
              <a:rPr lang="de-DE" altLang="de-DE" sz="2000" smtClean="0"/>
              <a:t>Keep hands-off, i.e. let the market work and abstain from interventions distorting the price signals as well as the incentives to </a:t>
            </a:r>
            <a:r>
              <a:rPr lang="de-DE" altLang="de-DE" sz="2000" b="1" smtClean="0"/>
              <a:t>invest in new infrastructure</a:t>
            </a:r>
          </a:p>
          <a:p>
            <a:r>
              <a:rPr lang="de-DE" altLang="de-DE" sz="2000" b="1" smtClean="0"/>
              <a:t>EOM 2.0 </a:t>
            </a:r>
            <a:r>
              <a:rPr lang="de-DE" altLang="de-DE" sz="2000" smtClean="0"/>
              <a:t>is embarking on this approach, at the same time the RES</a:t>
            </a:r>
            <a:r>
              <a:rPr lang="de-DE" altLang="de-DE" sz="2000" b="1" smtClean="0"/>
              <a:t> </a:t>
            </a:r>
            <a:r>
              <a:rPr lang="de-DE" altLang="de-DE" sz="2000" smtClean="0"/>
              <a:t>Act is reformed too to ensure a more </a:t>
            </a:r>
            <a:r>
              <a:rPr lang="de-DE" altLang="de-DE" sz="2000" b="1" smtClean="0"/>
              <a:t>synchronised expansion </a:t>
            </a:r>
            <a:r>
              <a:rPr lang="de-DE" altLang="de-DE" sz="2000" smtClean="0"/>
              <a:t>of the grid and the renewables: </a:t>
            </a:r>
            <a:r>
              <a:rPr lang="de-DE" altLang="de-DE" sz="2000" b="1" smtClean="0"/>
              <a:t>interplay</a:t>
            </a:r>
            <a:r>
              <a:rPr lang="de-DE" altLang="de-DE" sz="2000" smtClean="0"/>
              <a:t> of both is key</a:t>
            </a:r>
          </a:p>
          <a:p>
            <a:r>
              <a:rPr lang="en-GB" altLang="de-DE" sz="2000" smtClean="0"/>
              <a:t>Develop the </a:t>
            </a:r>
            <a:r>
              <a:rPr lang="en-GB" altLang="de-DE" sz="2000" b="1" smtClean="0"/>
              <a:t>EU</a:t>
            </a:r>
            <a:r>
              <a:rPr lang="en-GB" altLang="de-DE" sz="2000" smtClean="0"/>
              <a:t> </a:t>
            </a:r>
            <a:r>
              <a:rPr lang="en-GB" altLang="de-DE" sz="2000" b="1" smtClean="0"/>
              <a:t>Internal Energy Market</a:t>
            </a:r>
            <a:r>
              <a:rPr lang="en-GB" altLang="de-DE" sz="2000" smtClean="0"/>
              <a:t> to realize cross-border benefits (market coupling, NC) and overall security of supply: </a:t>
            </a:r>
            <a:r>
              <a:rPr lang="en-GB" altLang="de-DE" sz="2000" b="1" smtClean="0"/>
              <a:t>CEP</a:t>
            </a:r>
            <a:endParaRPr lang="de-DE" altLang="de-DE" sz="2000" b="1" smtClean="0"/>
          </a:p>
          <a:p>
            <a:r>
              <a:rPr lang="en-GB" altLang="de-DE" sz="2000" smtClean="0"/>
              <a:t>Develop </a:t>
            </a:r>
            <a:r>
              <a:rPr lang="en-GB" altLang="de-DE" sz="2000" b="1" smtClean="0"/>
              <a:t>smart markets</a:t>
            </a:r>
            <a:r>
              <a:rPr lang="en-GB" altLang="de-DE" sz="2000" smtClean="0"/>
              <a:t> providing the right price signals to cope with </a:t>
            </a:r>
            <a:r>
              <a:rPr lang="en-GB" altLang="de-DE" sz="2000" b="1" smtClean="0"/>
              <a:t>increased complexity</a:t>
            </a:r>
            <a:r>
              <a:rPr lang="en-GB" altLang="de-DE" sz="2000" smtClean="0"/>
              <a:t> of the energy system based on </a:t>
            </a:r>
            <a:r>
              <a:rPr lang="en-GB" altLang="de-DE" sz="2000" b="1" smtClean="0"/>
              <a:t>competition</a:t>
            </a:r>
            <a:r>
              <a:rPr lang="en-GB" altLang="de-DE" sz="2000" smtClean="0"/>
              <a:t> developing towards a </a:t>
            </a:r>
            <a:r>
              <a:rPr lang="en-GB" altLang="de-DE" sz="2000" b="1" smtClean="0"/>
              <a:t>customer-centric</a:t>
            </a:r>
            <a:r>
              <a:rPr lang="en-GB" altLang="de-DE" sz="2000" smtClean="0"/>
              <a:t> model</a:t>
            </a:r>
            <a:endParaRPr lang="de-DE" altLang="de-DE" sz="2000" b="1" smtClean="0"/>
          </a:p>
        </p:txBody>
      </p:sp>
    </p:spTree>
    <p:extLst>
      <p:ext uri="{BB962C8B-B14F-4D97-AF65-F5344CB8AC3E}">
        <p14:creationId xmlns:p14="http://schemas.microsoft.com/office/powerpoint/2010/main" val="2249985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de-DE" altLang="de-DE" b="1" smtClean="0"/>
              <a:t>Conclusions (2)</a:t>
            </a:r>
          </a:p>
        </p:txBody>
      </p:sp>
      <p:sp>
        <p:nvSpPr>
          <p:cNvPr id="3" name="Textplatzhalter 2"/>
          <p:cNvSpPr>
            <a:spLocks noGrp="1"/>
          </p:cNvSpPr>
          <p:nvPr>
            <p:ph type="body" idx="1"/>
          </p:nvPr>
        </p:nvSpPr>
        <p:spPr>
          <a:xfrm>
            <a:off x="0" y="620713"/>
            <a:ext cx="9144000" cy="5472112"/>
          </a:xfrm>
        </p:spPr>
        <p:txBody>
          <a:bodyPr/>
          <a:lstStyle/>
          <a:p>
            <a:pPr>
              <a:defRPr/>
            </a:pPr>
            <a:r>
              <a:rPr lang="de-DE" dirty="0" err="1"/>
              <a:t>R</a:t>
            </a:r>
            <a:r>
              <a:rPr lang="de-DE" dirty="0" err="1" smtClean="0"/>
              <a:t>enewables</a:t>
            </a:r>
            <a:r>
              <a:rPr lang="de-DE" dirty="0" smtClean="0"/>
              <a:t> </a:t>
            </a:r>
            <a:r>
              <a:rPr lang="de-DE" dirty="0" err="1" smtClean="0"/>
              <a:t>require</a:t>
            </a:r>
            <a:r>
              <a:rPr lang="de-DE" dirty="0" smtClean="0"/>
              <a:t> a </a:t>
            </a:r>
            <a:r>
              <a:rPr lang="de-DE" dirty="0" err="1" smtClean="0"/>
              <a:t>more</a:t>
            </a:r>
            <a:r>
              <a:rPr lang="de-DE" dirty="0" smtClean="0"/>
              <a:t> </a:t>
            </a:r>
            <a:r>
              <a:rPr lang="de-DE" b="1" dirty="0" smtClean="0"/>
              <a:t>flexible</a:t>
            </a:r>
            <a:r>
              <a:rPr lang="de-DE" dirty="0" smtClean="0"/>
              <a:t> energy </a:t>
            </a:r>
            <a:r>
              <a:rPr lang="de-DE" dirty="0" err="1" smtClean="0"/>
              <a:t>system</a:t>
            </a:r>
            <a:r>
              <a:rPr lang="de-DE" dirty="0" smtClean="0"/>
              <a:t>, </a:t>
            </a:r>
            <a:r>
              <a:rPr lang="de-DE" dirty="0" err="1" smtClean="0"/>
              <a:t>which</a:t>
            </a:r>
            <a:r>
              <a:rPr lang="de-DE" dirty="0" smtClean="0"/>
              <a:t> </a:t>
            </a:r>
            <a:r>
              <a:rPr lang="de-DE" dirty="0" err="1" smtClean="0"/>
              <a:t>is</a:t>
            </a:r>
            <a:r>
              <a:rPr lang="de-DE" dirty="0" smtClean="0"/>
              <a:t> </a:t>
            </a:r>
            <a:r>
              <a:rPr lang="de-DE" dirty="0" err="1" smtClean="0"/>
              <a:t>best</a:t>
            </a:r>
            <a:r>
              <a:rPr lang="de-DE" dirty="0" smtClean="0"/>
              <a:t> </a:t>
            </a:r>
            <a:r>
              <a:rPr lang="de-DE" dirty="0" err="1" smtClean="0"/>
              <a:t>achieved</a:t>
            </a:r>
            <a:r>
              <a:rPr lang="de-DE" dirty="0" smtClean="0"/>
              <a:t> </a:t>
            </a:r>
            <a:r>
              <a:rPr lang="de-DE" dirty="0" err="1" smtClean="0"/>
              <a:t>by</a:t>
            </a:r>
            <a:r>
              <a:rPr lang="de-DE" dirty="0" smtClean="0"/>
              <a:t> a </a:t>
            </a:r>
            <a:r>
              <a:rPr lang="de-DE" dirty="0" err="1" smtClean="0"/>
              <a:t>more</a:t>
            </a:r>
            <a:r>
              <a:rPr lang="de-DE" dirty="0" smtClean="0"/>
              <a:t> </a:t>
            </a:r>
            <a:r>
              <a:rPr lang="de-DE" b="1" dirty="0" err="1" smtClean="0"/>
              <a:t>market-based</a:t>
            </a:r>
            <a:r>
              <a:rPr lang="de-DE" dirty="0" smtClean="0"/>
              <a:t> </a:t>
            </a:r>
            <a:r>
              <a:rPr lang="de-DE" dirty="0" err="1" smtClean="0"/>
              <a:t>approach</a:t>
            </a:r>
            <a:r>
              <a:rPr lang="de-DE" dirty="0" smtClean="0"/>
              <a:t> </a:t>
            </a:r>
            <a:r>
              <a:rPr lang="de-DE" dirty="0" err="1" smtClean="0"/>
              <a:t>as</a:t>
            </a:r>
            <a:r>
              <a:rPr lang="de-DE" dirty="0" smtClean="0"/>
              <a:t> </a:t>
            </a:r>
            <a:r>
              <a:rPr lang="de-DE" dirty="0" err="1" smtClean="0"/>
              <a:t>achieved</a:t>
            </a:r>
            <a:r>
              <a:rPr lang="de-DE" dirty="0" smtClean="0"/>
              <a:t> with </a:t>
            </a:r>
            <a:r>
              <a:rPr lang="de-DE" dirty="0" err="1" smtClean="0"/>
              <a:t>the</a:t>
            </a:r>
            <a:r>
              <a:rPr lang="de-DE" dirty="0" smtClean="0"/>
              <a:t> </a:t>
            </a:r>
            <a:r>
              <a:rPr lang="de-DE" dirty="0" err="1" smtClean="0"/>
              <a:t>reform</a:t>
            </a:r>
            <a:r>
              <a:rPr lang="de-DE" dirty="0" smtClean="0"/>
              <a:t> of </a:t>
            </a:r>
            <a:r>
              <a:rPr lang="de-DE" dirty="0" err="1" smtClean="0"/>
              <a:t>the</a:t>
            </a:r>
            <a:r>
              <a:rPr lang="de-DE" dirty="0" smtClean="0"/>
              <a:t> RES Act: </a:t>
            </a:r>
            <a:r>
              <a:rPr lang="de-DE" dirty="0" err="1" smtClean="0"/>
              <a:t>more</a:t>
            </a:r>
            <a:r>
              <a:rPr lang="de-DE" dirty="0" smtClean="0"/>
              <a:t> </a:t>
            </a:r>
            <a:r>
              <a:rPr lang="de-DE" b="1" dirty="0" err="1" smtClean="0"/>
              <a:t>tendering</a:t>
            </a:r>
            <a:r>
              <a:rPr lang="de-DE" dirty="0" smtClean="0"/>
              <a:t>!</a:t>
            </a:r>
          </a:p>
          <a:p>
            <a:pPr>
              <a:defRPr/>
            </a:pPr>
            <a:r>
              <a:rPr lang="de-DE" altLang="de-DE" dirty="0" err="1"/>
              <a:t>Define</a:t>
            </a:r>
            <a:r>
              <a:rPr lang="de-DE" altLang="de-DE" dirty="0"/>
              <a:t> </a:t>
            </a:r>
            <a:r>
              <a:rPr lang="de-DE" altLang="de-DE" dirty="0" err="1"/>
              <a:t>roles</a:t>
            </a:r>
            <a:r>
              <a:rPr lang="de-DE" altLang="de-DE" dirty="0"/>
              <a:t> of all </a:t>
            </a:r>
            <a:r>
              <a:rPr lang="de-DE" altLang="de-DE" dirty="0" err="1"/>
              <a:t>players</a:t>
            </a:r>
            <a:r>
              <a:rPr lang="de-DE" altLang="de-DE" dirty="0"/>
              <a:t> </a:t>
            </a:r>
            <a:r>
              <a:rPr lang="de-DE" altLang="de-DE" dirty="0" err="1"/>
              <a:t>and</a:t>
            </a:r>
            <a:r>
              <a:rPr lang="de-DE" altLang="de-DE" dirty="0"/>
              <a:t> </a:t>
            </a:r>
            <a:r>
              <a:rPr lang="de-DE" altLang="de-DE" dirty="0" err="1"/>
              <a:t>rules</a:t>
            </a:r>
            <a:r>
              <a:rPr lang="de-DE" altLang="de-DE" dirty="0"/>
              <a:t>  </a:t>
            </a:r>
            <a:r>
              <a:rPr lang="de-DE" altLang="de-DE" b="1" dirty="0"/>
              <a:t>ex-ante</a:t>
            </a:r>
            <a:r>
              <a:rPr lang="de-DE" altLang="de-DE" dirty="0"/>
              <a:t> </a:t>
            </a:r>
            <a:r>
              <a:rPr lang="de-DE" altLang="de-DE" dirty="0" err="1"/>
              <a:t>to</a:t>
            </a:r>
            <a:r>
              <a:rPr lang="de-DE" altLang="de-DE" dirty="0"/>
              <a:t> </a:t>
            </a:r>
            <a:r>
              <a:rPr lang="de-DE" altLang="de-DE" dirty="0" err="1"/>
              <a:t>ensure</a:t>
            </a:r>
            <a:r>
              <a:rPr lang="de-DE" altLang="de-DE" dirty="0"/>
              <a:t> a </a:t>
            </a:r>
            <a:r>
              <a:rPr lang="de-DE" altLang="de-DE" dirty="0" err="1"/>
              <a:t>level</a:t>
            </a:r>
            <a:r>
              <a:rPr lang="de-DE" altLang="de-DE" dirty="0"/>
              <a:t> </a:t>
            </a:r>
            <a:r>
              <a:rPr lang="de-DE" altLang="de-DE" dirty="0" err="1"/>
              <a:t>playing</a:t>
            </a:r>
            <a:r>
              <a:rPr lang="de-DE" altLang="de-DE" dirty="0"/>
              <a:t> </a:t>
            </a:r>
            <a:r>
              <a:rPr lang="de-DE" altLang="de-DE" dirty="0" err="1"/>
              <a:t>field</a:t>
            </a:r>
            <a:r>
              <a:rPr lang="de-DE" altLang="de-DE" dirty="0"/>
              <a:t> so </a:t>
            </a:r>
            <a:r>
              <a:rPr lang="de-DE" altLang="de-DE" dirty="0" err="1"/>
              <a:t>that</a:t>
            </a:r>
            <a:r>
              <a:rPr lang="de-DE" altLang="de-DE" dirty="0"/>
              <a:t> </a:t>
            </a:r>
            <a:r>
              <a:rPr lang="de-DE" altLang="de-DE" dirty="0" err="1"/>
              <a:t>market</a:t>
            </a:r>
            <a:r>
              <a:rPr lang="de-DE" altLang="de-DE" dirty="0"/>
              <a:t> </a:t>
            </a:r>
            <a:r>
              <a:rPr lang="de-DE" altLang="de-DE" dirty="0" err="1"/>
              <a:t>mechanisms</a:t>
            </a:r>
            <a:r>
              <a:rPr lang="de-DE" altLang="de-DE" dirty="0"/>
              <a:t> </a:t>
            </a:r>
            <a:r>
              <a:rPr lang="de-DE" altLang="de-DE" dirty="0" err="1"/>
              <a:t>can</a:t>
            </a:r>
            <a:r>
              <a:rPr lang="de-DE" altLang="de-DE" dirty="0"/>
              <a:t> </a:t>
            </a:r>
            <a:r>
              <a:rPr lang="de-DE" altLang="de-DE" dirty="0" err="1"/>
              <a:t>work</a:t>
            </a:r>
            <a:r>
              <a:rPr lang="de-DE" altLang="de-DE" dirty="0"/>
              <a:t> </a:t>
            </a:r>
            <a:r>
              <a:rPr lang="de-DE" altLang="de-DE" dirty="0" err="1"/>
              <a:t>and</a:t>
            </a:r>
            <a:r>
              <a:rPr lang="de-DE" altLang="de-DE" dirty="0"/>
              <a:t> send </a:t>
            </a:r>
            <a:r>
              <a:rPr lang="de-DE" altLang="de-DE" dirty="0" err="1"/>
              <a:t>the</a:t>
            </a:r>
            <a:r>
              <a:rPr lang="de-DE" altLang="de-DE" dirty="0"/>
              <a:t> </a:t>
            </a:r>
            <a:r>
              <a:rPr lang="de-DE" altLang="de-DE" dirty="0" err="1"/>
              <a:t>efficient</a:t>
            </a:r>
            <a:r>
              <a:rPr lang="de-DE" altLang="de-DE" dirty="0"/>
              <a:t> </a:t>
            </a:r>
            <a:r>
              <a:rPr lang="de-DE" altLang="de-DE" dirty="0" err="1"/>
              <a:t>price</a:t>
            </a:r>
            <a:r>
              <a:rPr lang="de-DE" altLang="de-DE" dirty="0"/>
              <a:t> </a:t>
            </a:r>
            <a:r>
              <a:rPr lang="de-DE" altLang="de-DE" dirty="0" err="1"/>
              <a:t>signal</a:t>
            </a:r>
            <a:r>
              <a:rPr lang="de-DE" altLang="de-DE" dirty="0"/>
              <a:t> (EOM</a:t>
            </a:r>
            <a:r>
              <a:rPr lang="de-DE" altLang="de-DE" dirty="0" smtClean="0"/>
              <a:t>)</a:t>
            </a:r>
            <a:endParaRPr lang="de-DE" dirty="0" smtClean="0"/>
          </a:p>
          <a:p>
            <a:pPr>
              <a:defRPr/>
            </a:pPr>
            <a:r>
              <a:rPr lang="de-DE" dirty="0" smtClean="0"/>
              <a:t>In </a:t>
            </a:r>
            <a:r>
              <a:rPr lang="de-DE" dirty="0" err="1" smtClean="0"/>
              <a:t>the</a:t>
            </a:r>
            <a:r>
              <a:rPr lang="de-DE" dirty="0" smtClean="0"/>
              <a:t> </a:t>
            </a:r>
            <a:r>
              <a:rPr lang="de-DE" dirty="0" err="1" smtClean="0"/>
              <a:t>short</a:t>
            </a:r>
            <a:r>
              <a:rPr lang="de-DE" dirty="0" smtClean="0"/>
              <a:t> </a:t>
            </a:r>
            <a:r>
              <a:rPr lang="de-DE" dirty="0" err="1" smtClean="0"/>
              <a:t>run</a:t>
            </a:r>
            <a:r>
              <a:rPr lang="de-DE" dirty="0" smtClean="0"/>
              <a:t> </a:t>
            </a:r>
            <a:r>
              <a:rPr lang="de-DE" dirty="0" err="1" smtClean="0"/>
              <a:t>no</a:t>
            </a:r>
            <a:r>
              <a:rPr lang="de-DE" dirty="0" smtClean="0"/>
              <a:t> </a:t>
            </a:r>
            <a:r>
              <a:rPr lang="de-DE" dirty="0" err="1" smtClean="0"/>
              <a:t>capacity</a:t>
            </a:r>
            <a:r>
              <a:rPr lang="de-DE" dirty="0" smtClean="0"/>
              <a:t> </a:t>
            </a:r>
            <a:r>
              <a:rPr lang="de-DE" dirty="0" err="1" smtClean="0"/>
              <a:t>mechanism</a:t>
            </a:r>
            <a:r>
              <a:rPr lang="de-DE" dirty="0" smtClean="0"/>
              <a:t> </a:t>
            </a:r>
            <a:r>
              <a:rPr lang="de-DE" dirty="0" err="1" smtClean="0"/>
              <a:t>is</a:t>
            </a:r>
            <a:r>
              <a:rPr lang="de-DE" dirty="0" smtClean="0"/>
              <a:t> </a:t>
            </a:r>
            <a:r>
              <a:rPr lang="de-DE" dirty="0" err="1" smtClean="0"/>
              <a:t>needed</a:t>
            </a:r>
            <a:r>
              <a:rPr lang="de-DE" dirty="0" smtClean="0"/>
              <a:t>, </a:t>
            </a:r>
            <a:r>
              <a:rPr lang="de-DE" dirty="0" err="1" smtClean="0"/>
              <a:t>there</a:t>
            </a:r>
            <a:r>
              <a:rPr lang="de-DE" dirty="0" smtClean="0"/>
              <a:t> </a:t>
            </a:r>
            <a:r>
              <a:rPr lang="de-DE" dirty="0" err="1" smtClean="0"/>
              <a:t>are</a:t>
            </a:r>
            <a:r>
              <a:rPr lang="de-DE" dirty="0" smtClean="0"/>
              <a:t> </a:t>
            </a:r>
            <a:r>
              <a:rPr lang="de-DE" dirty="0" err="1" smtClean="0"/>
              <a:t>only</a:t>
            </a:r>
            <a:r>
              <a:rPr lang="de-DE" dirty="0" smtClean="0"/>
              <a:t> regional </a:t>
            </a:r>
            <a:r>
              <a:rPr lang="de-DE" dirty="0" err="1" smtClean="0"/>
              <a:t>imbalances</a:t>
            </a:r>
            <a:r>
              <a:rPr lang="de-DE" dirty="0" smtClean="0"/>
              <a:t> but </a:t>
            </a:r>
            <a:r>
              <a:rPr lang="de-DE" dirty="0" err="1" smtClean="0"/>
              <a:t>overall</a:t>
            </a:r>
            <a:r>
              <a:rPr lang="de-DE" dirty="0" smtClean="0"/>
              <a:t> </a:t>
            </a:r>
            <a:r>
              <a:rPr lang="de-DE" dirty="0" err="1" smtClean="0"/>
              <a:t>overcapacities</a:t>
            </a:r>
            <a:r>
              <a:rPr lang="de-DE" dirty="0" smtClean="0"/>
              <a:t>, </a:t>
            </a:r>
            <a:r>
              <a:rPr lang="de-DE" dirty="0" err="1" smtClean="0"/>
              <a:t>thus</a:t>
            </a:r>
            <a:r>
              <a:rPr lang="de-DE" dirty="0" smtClean="0"/>
              <a:t> </a:t>
            </a:r>
            <a:r>
              <a:rPr lang="de-DE" dirty="0" err="1" smtClean="0"/>
              <a:t>the</a:t>
            </a:r>
            <a:r>
              <a:rPr lang="de-DE" dirty="0" smtClean="0"/>
              <a:t> </a:t>
            </a:r>
            <a:r>
              <a:rPr lang="de-DE" dirty="0" err="1" smtClean="0"/>
              <a:t>security</a:t>
            </a:r>
            <a:r>
              <a:rPr lang="de-DE" dirty="0" smtClean="0"/>
              <a:t> of </a:t>
            </a:r>
            <a:r>
              <a:rPr lang="de-DE" dirty="0" err="1" smtClean="0"/>
              <a:t>supply</a:t>
            </a:r>
            <a:r>
              <a:rPr lang="de-DE" dirty="0" smtClean="0"/>
              <a:t> </a:t>
            </a:r>
            <a:r>
              <a:rPr lang="de-DE" dirty="0" err="1" smtClean="0"/>
              <a:t>is</a:t>
            </a:r>
            <a:r>
              <a:rPr lang="de-DE" dirty="0" smtClean="0"/>
              <a:t> not in </a:t>
            </a:r>
            <a:r>
              <a:rPr lang="de-DE" dirty="0" err="1" smtClean="0"/>
              <a:t>danger</a:t>
            </a:r>
            <a:r>
              <a:rPr lang="de-DE" dirty="0" smtClean="0"/>
              <a:t> (</a:t>
            </a:r>
            <a:r>
              <a:rPr lang="de-DE" dirty="0" err="1" smtClean="0"/>
              <a:t>no</a:t>
            </a:r>
            <a:r>
              <a:rPr lang="de-DE" dirty="0" smtClean="0"/>
              <a:t> </a:t>
            </a:r>
            <a:r>
              <a:rPr lang="de-DE" dirty="0" err="1" smtClean="0"/>
              <a:t>market</a:t>
            </a:r>
            <a:r>
              <a:rPr lang="de-DE" dirty="0" smtClean="0"/>
              <a:t> </a:t>
            </a:r>
            <a:r>
              <a:rPr lang="de-DE" dirty="0" err="1" smtClean="0"/>
              <a:t>failure</a:t>
            </a:r>
            <a:r>
              <a:rPr lang="de-DE" dirty="0" smtClean="0"/>
              <a:t>), </a:t>
            </a:r>
            <a:r>
              <a:rPr lang="de-DE" dirty="0" err="1" smtClean="0"/>
              <a:t>development</a:t>
            </a:r>
            <a:r>
              <a:rPr lang="de-DE" dirty="0" smtClean="0"/>
              <a:t> </a:t>
            </a:r>
            <a:r>
              <a:rPr lang="de-DE" dirty="0" err="1" smtClean="0"/>
              <a:t>unclear</a:t>
            </a:r>
            <a:r>
              <a:rPr lang="de-DE" dirty="0" smtClean="0"/>
              <a:t> </a:t>
            </a:r>
            <a:r>
              <a:rPr lang="de-DE" dirty="0" err="1" smtClean="0"/>
              <a:t>for</a:t>
            </a:r>
            <a:r>
              <a:rPr lang="de-DE" dirty="0" smtClean="0"/>
              <a:t> </a:t>
            </a:r>
            <a:r>
              <a:rPr lang="de-DE" dirty="0" err="1" smtClean="0"/>
              <a:t>the</a:t>
            </a:r>
            <a:r>
              <a:rPr lang="de-DE" dirty="0" smtClean="0"/>
              <a:t> </a:t>
            </a:r>
            <a:r>
              <a:rPr lang="de-DE" dirty="0" err="1" smtClean="0"/>
              <a:t>middle</a:t>
            </a:r>
            <a:r>
              <a:rPr lang="de-DE" dirty="0" smtClean="0"/>
              <a:t> </a:t>
            </a:r>
            <a:r>
              <a:rPr lang="de-DE" dirty="0" err="1" smtClean="0"/>
              <a:t>and</a:t>
            </a:r>
            <a:r>
              <a:rPr lang="de-DE" dirty="0" smtClean="0"/>
              <a:t> </a:t>
            </a:r>
            <a:r>
              <a:rPr lang="de-DE" dirty="0" err="1" smtClean="0"/>
              <a:t>long</a:t>
            </a:r>
            <a:r>
              <a:rPr lang="de-DE" dirty="0" smtClean="0"/>
              <a:t> </a:t>
            </a:r>
            <a:r>
              <a:rPr lang="de-DE" dirty="0" err="1" smtClean="0"/>
              <a:t>term</a:t>
            </a:r>
            <a:endParaRPr lang="de-DE" dirty="0" smtClean="0"/>
          </a:p>
          <a:p>
            <a:pPr>
              <a:defRPr/>
            </a:pPr>
            <a:r>
              <a:rPr lang="de-DE" dirty="0" smtClean="0"/>
              <a:t>The </a:t>
            </a:r>
            <a:r>
              <a:rPr lang="de-DE" dirty="0" err="1" smtClean="0"/>
              <a:t>short</a:t>
            </a:r>
            <a:r>
              <a:rPr lang="de-DE" dirty="0" smtClean="0"/>
              <a:t> </a:t>
            </a:r>
            <a:r>
              <a:rPr lang="de-DE" dirty="0" err="1" smtClean="0"/>
              <a:t>term</a:t>
            </a:r>
            <a:r>
              <a:rPr lang="de-DE" dirty="0" smtClean="0"/>
              <a:t> </a:t>
            </a:r>
            <a:r>
              <a:rPr lang="de-DE" dirty="0" err="1" smtClean="0"/>
              <a:t>issues</a:t>
            </a:r>
            <a:r>
              <a:rPr lang="de-DE" dirty="0" smtClean="0"/>
              <a:t> </a:t>
            </a:r>
            <a:r>
              <a:rPr lang="de-DE" dirty="0" err="1" smtClean="0"/>
              <a:t>can</a:t>
            </a:r>
            <a:r>
              <a:rPr lang="de-DE" dirty="0" smtClean="0"/>
              <a:t> </a:t>
            </a:r>
            <a:r>
              <a:rPr lang="de-DE" dirty="0" err="1" smtClean="0"/>
              <a:t>be</a:t>
            </a:r>
            <a:r>
              <a:rPr lang="de-DE" dirty="0" smtClean="0"/>
              <a:t> dealt with </a:t>
            </a:r>
            <a:r>
              <a:rPr lang="de-DE" dirty="0" err="1" smtClean="0"/>
              <a:t>by</a:t>
            </a:r>
            <a:r>
              <a:rPr lang="de-DE" dirty="0" smtClean="0"/>
              <a:t> </a:t>
            </a:r>
            <a:r>
              <a:rPr lang="de-DE" dirty="0" err="1" smtClean="0"/>
              <a:t>contracting</a:t>
            </a:r>
            <a:r>
              <a:rPr lang="de-DE" dirty="0" smtClean="0"/>
              <a:t> </a:t>
            </a:r>
            <a:r>
              <a:rPr lang="de-DE" dirty="0" err="1" smtClean="0"/>
              <a:t>reserve</a:t>
            </a:r>
            <a:r>
              <a:rPr lang="de-DE" dirty="0" smtClean="0"/>
              <a:t> </a:t>
            </a:r>
            <a:r>
              <a:rPr lang="de-DE" dirty="0" err="1" smtClean="0"/>
              <a:t>capacity</a:t>
            </a:r>
            <a:r>
              <a:rPr lang="de-DE" dirty="0" smtClean="0"/>
              <a:t> </a:t>
            </a:r>
            <a:r>
              <a:rPr lang="de-DE" dirty="0" err="1" smtClean="0"/>
              <a:t>and</a:t>
            </a:r>
            <a:r>
              <a:rPr lang="de-DE" dirty="0" smtClean="0"/>
              <a:t> </a:t>
            </a:r>
            <a:r>
              <a:rPr lang="de-DE" dirty="0" err="1" smtClean="0"/>
              <a:t>blocking</a:t>
            </a:r>
            <a:r>
              <a:rPr lang="de-DE" dirty="0" smtClean="0"/>
              <a:t> </a:t>
            </a:r>
            <a:r>
              <a:rPr lang="de-DE" dirty="0" err="1" smtClean="0"/>
              <a:t>retiring</a:t>
            </a:r>
            <a:r>
              <a:rPr lang="de-DE" dirty="0" smtClean="0"/>
              <a:t> of power </a:t>
            </a:r>
            <a:r>
              <a:rPr lang="de-DE" dirty="0" err="1" smtClean="0"/>
              <a:t>plants</a:t>
            </a:r>
            <a:r>
              <a:rPr lang="de-DE" dirty="0" smtClean="0"/>
              <a:t> </a:t>
            </a:r>
            <a:r>
              <a:rPr lang="de-DE" dirty="0" err="1" smtClean="0"/>
              <a:t>considered</a:t>
            </a:r>
            <a:r>
              <a:rPr lang="de-DE" dirty="0" smtClean="0"/>
              <a:t> system</a:t>
            </a:r>
            <a:r>
              <a:rPr lang="de-DE" dirty="0"/>
              <a:t>-</a:t>
            </a:r>
            <a:r>
              <a:rPr lang="de-DE" dirty="0" smtClean="0"/>
              <a:t>relevant</a:t>
            </a:r>
          </a:p>
          <a:p>
            <a:pPr>
              <a:defRPr/>
            </a:pPr>
            <a:r>
              <a:rPr lang="de-DE" altLang="de-DE" dirty="0" err="1" smtClean="0"/>
              <a:t>Germany‘s</a:t>
            </a:r>
            <a:r>
              <a:rPr lang="de-DE" altLang="de-DE" dirty="0" smtClean="0"/>
              <a:t> </a:t>
            </a:r>
            <a:r>
              <a:rPr lang="de-DE" altLang="de-DE" i="1" dirty="0"/>
              <a:t>Energiewende</a:t>
            </a:r>
            <a:r>
              <a:rPr lang="de-DE" altLang="de-DE" dirty="0"/>
              <a:t> </a:t>
            </a:r>
            <a:r>
              <a:rPr lang="de-DE" altLang="de-DE" dirty="0" err="1"/>
              <a:t>is</a:t>
            </a:r>
            <a:r>
              <a:rPr lang="de-DE" altLang="de-DE" dirty="0"/>
              <a:t> a </a:t>
            </a:r>
            <a:r>
              <a:rPr lang="de-DE" altLang="de-DE" dirty="0" err="1"/>
              <a:t>test</a:t>
            </a:r>
            <a:r>
              <a:rPr lang="de-DE" altLang="de-DE" dirty="0"/>
              <a:t> </a:t>
            </a:r>
            <a:r>
              <a:rPr lang="de-DE" altLang="de-DE" dirty="0" err="1"/>
              <a:t>bed</a:t>
            </a:r>
            <a:r>
              <a:rPr lang="de-DE" altLang="de-DE" dirty="0"/>
              <a:t> </a:t>
            </a:r>
            <a:r>
              <a:rPr lang="de-DE" altLang="de-DE" dirty="0" err="1"/>
              <a:t>for</a:t>
            </a:r>
            <a:r>
              <a:rPr lang="de-DE" altLang="de-DE" dirty="0"/>
              <a:t> </a:t>
            </a:r>
            <a:r>
              <a:rPr lang="de-DE" altLang="de-DE" dirty="0" smtClean="0"/>
              <a:t>t. </a:t>
            </a:r>
            <a:r>
              <a:rPr lang="de-DE" altLang="de-DE" dirty="0" err="1" smtClean="0"/>
              <a:t>transformation</a:t>
            </a:r>
            <a:r>
              <a:rPr lang="de-DE" altLang="de-DE" dirty="0" smtClean="0"/>
              <a:t> </a:t>
            </a:r>
            <a:r>
              <a:rPr lang="de-DE" altLang="de-DE" dirty="0"/>
              <a:t>of </a:t>
            </a:r>
            <a:r>
              <a:rPr lang="de-DE" altLang="de-DE" dirty="0" err="1"/>
              <a:t>the</a:t>
            </a:r>
            <a:r>
              <a:rPr lang="de-DE" altLang="de-DE" dirty="0"/>
              <a:t> energy </a:t>
            </a:r>
            <a:r>
              <a:rPr lang="de-DE" altLang="de-DE" dirty="0" err="1"/>
              <a:t>system</a:t>
            </a:r>
            <a:r>
              <a:rPr lang="de-DE" altLang="de-DE" dirty="0"/>
              <a:t> </a:t>
            </a:r>
            <a:r>
              <a:rPr lang="de-DE" altLang="de-DE" dirty="0" err="1"/>
              <a:t>enabling</a:t>
            </a:r>
            <a:r>
              <a:rPr lang="de-DE" altLang="de-DE" dirty="0"/>
              <a:t> </a:t>
            </a:r>
            <a:r>
              <a:rPr lang="de-DE" altLang="de-DE" dirty="0" err="1"/>
              <a:t>the</a:t>
            </a:r>
            <a:r>
              <a:rPr lang="de-DE" altLang="de-DE" dirty="0"/>
              <a:t> </a:t>
            </a:r>
            <a:r>
              <a:rPr lang="de-DE" altLang="de-DE" dirty="0" err="1"/>
              <a:t>integration</a:t>
            </a:r>
            <a:r>
              <a:rPr lang="de-DE" altLang="de-DE" dirty="0"/>
              <a:t> of </a:t>
            </a:r>
            <a:r>
              <a:rPr lang="de-DE" altLang="de-DE" dirty="0" err="1"/>
              <a:t>increasing</a:t>
            </a:r>
            <a:r>
              <a:rPr lang="de-DE" altLang="de-DE" dirty="0"/>
              <a:t> </a:t>
            </a:r>
            <a:r>
              <a:rPr lang="de-DE" altLang="de-DE" dirty="0" err="1"/>
              <a:t>shares</a:t>
            </a:r>
            <a:r>
              <a:rPr lang="de-DE" altLang="de-DE" dirty="0"/>
              <a:t> of RES </a:t>
            </a:r>
            <a:r>
              <a:rPr lang="de-DE" altLang="de-DE" dirty="0" err="1"/>
              <a:t>and</a:t>
            </a:r>
            <a:r>
              <a:rPr lang="de-DE" altLang="de-DE" dirty="0"/>
              <a:t> </a:t>
            </a:r>
            <a:r>
              <a:rPr lang="de-DE" altLang="de-DE" dirty="0" err="1"/>
              <a:t>hopefully</a:t>
            </a:r>
            <a:r>
              <a:rPr lang="de-DE" altLang="de-DE" dirty="0"/>
              <a:t> </a:t>
            </a:r>
            <a:r>
              <a:rPr lang="de-DE" altLang="de-DE" dirty="0" err="1"/>
              <a:t>lessons</a:t>
            </a:r>
            <a:r>
              <a:rPr lang="de-DE" altLang="de-DE" dirty="0"/>
              <a:t> </a:t>
            </a:r>
            <a:r>
              <a:rPr lang="de-DE" altLang="de-DE" dirty="0" err="1"/>
              <a:t>can</a:t>
            </a:r>
            <a:r>
              <a:rPr lang="de-DE" altLang="de-DE" dirty="0"/>
              <a:t> </a:t>
            </a:r>
            <a:r>
              <a:rPr lang="de-DE" altLang="de-DE" dirty="0" err="1"/>
              <a:t>be</a:t>
            </a:r>
            <a:r>
              <a:rPr lang="de-DE" altLang="de-DE" dirty="0"/>
              <a:t> </a:t>
            </a:r>
            <a:r>
              <a:rPr lang="de-DE" altLang="de-DE" dirty="0" err="1"/>
              <a:t>learnt</a:t>
            </a:r>
            <a:r>
              <a:rPr lang="de-DE" altLang="de-DE" dirty="0"/>
              <a:t> </a:t>
            </a:r>
            <a:r>
              <a:rPr lang="de-DE" altLang="de-DE" dirty="0" err="1"/>
              <a:t>to</a:t>
            </a:r>
            <a:r>
              <a:rPr lang="de-DE" altLang="de-DE" dirty="0"/>
              <a:t> </a:t>
            </a:r>
            <a:r>
              <a:rPr lang="de-DE" altLang="de-DE" dirty="0" err="1"/>
              <a:t>avoid</a:t>
            </a:r>
            <a:r>
              <a:rPr lang="de-DE" altLang="de-DE" dirty="0"/>
              <a:t> </a:t>
            </a:r>
            <a:r>
              <a:rPr lang="de-DE" altLang="de-DE" dirty="0" err="1"/>
              <a:t>our</a:t>
            </a:r>
            <a:r>
              <a:rPr lang="de-DE" altLang="de-DE" dirty="0"/>
              <a:t> </a:t>
            </a:r>
            <a:r>
              <a:rPr lang="de-DE" altLang="de-DE" dirty="0" err="1"/>
              <a:t>mistakes</a:t>
            </a:r>
            <a:r>
              <a:rPr lang="de-DE" altLang="de-DE" dirty="0"/>
              <a:t>!</a:t>
            </a:r>
          </a:p>
          <a:p>
            <a:pPr marL="0" indent="0">
              <a:buFont typeface="Wingdings" pitchFamily="2" charset="2"/>
              <a:buNone/>
              <a:defRPr/>
            </a:pPr>
            <a:endParaRPr lang="de-DE" dirty="0" smtClean="0"/>
          </a:p>
          <a:p>
            <a:pPr>
              <a:defRPr/>
            </a:pPr>
            <a:endParaRPr lang="de-DE" dirty="0"/>
          </a:p>
        </p:txBody>
      </p:sp>
    </p:spTree>
    <p:extLst>
      <p:ext uri="{BB962C8B-B14F-4D97-AF65-F5344CB8AC3E}">
        <p14:creationId xmlns:p14="http://schemas.microsoft.com/office/powerpoint/2010/main" val="845188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EU-Winterpaket </a:t>
            </a:r>
            <a:br>
              <a:rPr lang="de-DE" dirty="0" smtClean="0"/>
            </a:br>
            <a:r>
              <a:rPr lang="de-DE" dirty="0" smtClean="0"/>
              <a:t>(„Clean </a:t>
            </a:r>
            <a:r>
              <a:rPr lang="de-DE" dirty="0" err="1" smtClean="0"/>
              <a:t>Energy</a:t>
            </a:r>
            <a:r>
              <a:rPr lang="de-DE" dirty="0" smtClean="0"/>
              <a:t> Package“)</a:t>
            </a:r>
            <a:endParaRPr lang="de-DE" dirty="0"/>
          </a:p>
        </p:txBody>
      </p:sp>
      <p:sp>
        <p:nvSpPr>
          <p:cNvPr id="3" name="Fußzeilenplatzhalter 2"/>
          <p:cNvSpPr>
            <a:spLocks noGrp="1"/>
          </p:cNvSpPr>
          <p:nvPr>
            <p:ph type="ftr" sz="quarter" idx="3"/>
          </p:nvPr>
        </p:nvSpPr>
        <p:spPr>
          <a:prstGeom prst="rect">
            <a:avLst/>
          </a:prstGeom>
        </p:spPr>
        <p:txBody>
          <a:bodyPr/>
          <a:lstStyle/>
          <a:p>
            <a:r>
              <a:rPr lang="de-DE" smtClean="0">
                <a:solidFill>
                  <a:srgbClr val="000000"/>
                </a:solidFill>
              </a:rPr>
              <a:t>© Bundesnetzagentur</a:t>
            </a:r>
            <a:endParaRPr lang="de-DE" dirty="0">
              <a:solidFill>
                <a:srgbClr val="000000"/>
              </a:solidFill>
            </a:endParaRPr>
          </a:p>
        </p:txBody>
      </p:sp>
      <p:sp>
        <p:nvSpPr>
          <p:cNvPr id="4" name="Datumsplatzhalter 3"/>
          <p:cNvSpPr>
            <a:spLocks noGrp="1"/>
          </p:cNvSpPr>
          <p:nvPr>
            <p:ph type="dt" sz="half" idx="2"/>
          </p:nvPr>
        </p:nvSpPr>
        <p:spPr>
          <a:prstGeom prst="rect">
            <a:avLst/>
          </a:prstGeom>
        </p:spPr>
        <p:txBody>
          <a:bodyPr/>
          <a:lstStyle/>
          <a:p>
            <a:r>
              <a:rPr lang="de-DE" smtClean="0">
                <a:solidFill>
                  <a:srgbClr val="000000"/>
                </a:solidFill>
              </a:rPr>
              <a:t> </a:t>
            </a:r>
            <a:endParaRPr lang="de-DE">
              <a:solidFill>
                <a:srgbClr val="000000"/>
              </a:solidFill>
            </a:endParaRPr>
          </a:p>
        </p:txBody>
      </p:sp>
      <p:grpSp>
        <p:nvGrpSpPr>
          <p:cNvPr id="5" name="Telekommunikation-hell"/>
          <p:cNvGrpSpPr>
            <a:grpSpLocks/>
          </p:cNvGrpSpPr>
          <p:nvPr/>
        </p:nvGrpSpPr>
        <p:grpSpPr bwMode="auto">
          <a:xfrm>
            <a:off x="7426325" y="103188"/>
            <a:ext cx="409575" cy="403225"/>
            <a:chOff x="5919" y="418"/>
            <a:chExt cx="258" cy="254"/>
          </a:xfrm>
        </p:grpSpPr>
        <p:sp>
          <p:nvSpPr>
            <p:cNvPr id="6"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7"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Post-hell"/>
          <p:cNvGrpSpPr>
            <a:grpSpLocks/>
          </p:cNvGrpSpPr>
          <p:nvPr/>
        </p:nvGrpSpPr>
        <p:grpSpPr bwMode="auto">
          <a:xfrm>
            <a:off x="7904163" y="103188"/>
            <a:ext cx="406400" cy="403225"/>
            <a:chOff x="5919" y="708"/>
            <a:chExt cx="256" cy="254"/>
          </a:xfrm>
        </p:grpSpPr>
        <p:sp>
          <p:nvSpPr>
            <p:cNvPr id="11"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2"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Eisenbahn-hell"/>
          <p:cNvGrpSpPr>
            <a:grpSpLocks/>
          </p:cNvGrpSpPr>
          <p:nvPr/>
        </p:nvGrpSpPr>
        <p:grpSpPr bwMode="auto">
          <a:xfrm>
            <a:off x="8389938" y="103188"/>
            <a:ext cx="406400" cy="403225"/>
            <a:chOff x="5919" y="1000"/>
            <a:chExt cx="256" cy="254"/>
          </a:xfrm>
        </p:grpSpPr>
        <p:sp>
          <p:nvSpPr>
            <p:cNvPr id="14"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5"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8544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Winterpaket v. 30. November 2016</a:t>
            </a:r>
            <a:endParaRPr lang="de-DE" dirty="0"/>
          </a:p>
        </p:txBody>
      </p:sp>
      <p:sp>
        <p:nvSpPr>
          <p:cNvPr id="3" name="Inhaltsplatzhalter 2"/>
          <p:cNvSpPr>
            <a:spLocks noGrp="1"/>
          </p:cNvSpPr>
          <p:nvPr>
            <p:ph idx="1"/>
          </p:nvPr>
        </p:nvSpPr>
        <p:spPr>
          <a:xfrm>
            <a:off x="251520" y="692696"/>
            <a:ext cx="8784976" cy="5328568"/>
          </a:xfrm>
        </p:spPr>
        <p:txBody>
          <a:bodyPr/>
          <a:lstStyle/>
          <a:p>
            <a:pPr hangingPunct="0"/>
            <a:r>
              <a:rPr lang="de-DE" b="1" dirty="0"/>
              <a:t>Das Paket besteht </a:t>
            </a:r>
            <a:r>
              <a:rPr lang="de-DE" b="1" dirty="0" smtClean="0"/>
              <a:t>u.a. aus </a:t>
            </a:r>
            <a:r>
              <a:rPr lang="de-DE" b="1" dirty="0"/>
              <a:t>folgenden Teilen</a:t>
            </a:r>
            <a:r>
              <a:rPr lang="de-DE" dirty="0"/>
              <a:t>:</a:t>
            </a:r>
          </a:p>
          <a:p>
            <a:pPr lvl="0"/>
            <a:r>
              <a:rPr lang="de-DE" b="1" dirty="0" smtClean="0"/>
              <a:t>Mitteilung </a:t>
            </a:r>
            <a:r>
              <a:rPr lang="de-DE" dirty="0" smtClean="0"/>
              <a:t>„Clean Energy </a:t>
            </a:r>
            <a:r>
              <a:rPr lang="de-DE" dirty="0" err="1" smtClean="0"/>
              <a:t>for</a:t>
            </a:r>
            <a:r>
              <a:rPr lang="de-DE" dirty="0" smtClean="0"/>
              <a:t> all </a:t>
            </a:r>
            <a:r>
              <a:rPr lang="de-DE" dirty="0" err="1" smtClean="0"/>
              <a:t>Europeans</a:t>
            </a:r>
            <a:r>
              <a:rPr lang="de-DE" dirty="0" smtClean="0"/>
              <a:t>“</a:t>
            </a:r>
          </a:p>
          <a:p>
            <a:pPr lvl="0"/>
            <a:r>
              <a:rPr lang="de-DE" b="1" dirty="0" smtClean="0"/>
              <a:t>Strommarkt-Richtlinie</a:t>
            </a:r>
            <a:r>
              <a:rPr lang="de-DE" dirty="0" smtClean="0"/>
              <a:t> </a:t>
            </a:r>
            <a:r>
              <a:rPr lang="de-DE" dirty="0"/>
              <a:t>(„Gemeinsame Regeln für den Strombinnenmarkt</a:t>
            </a:r>
            <a:r>
              <a:rPr lang="de-DE" dirty="0" smtClean="0"/>
              <a:t>“ – „</a:t>
            </a:r>
            <a:r>
              <a:rPr lang="de-DE" i="1" dirty="0" err="1" smtClean="0"/>
              <a:t>Recast</a:t>
            </a:r>
            <a:r>
              <a:rPr lang="de-DE" dirty="0" smtClean="0"/>
              <a:t>“) </a:t>
            </a:r>
            <a:r>
              <a:rPr lang="de-DE" dirty="0"/>
              <a:t>bislang 2009/72/EG,</a:t>
            </a:r>
          </a:p>
          <a:p>
            <a:pPr lvl="0"/>
            <a:r>
              <a:rPr lang="de-DE" b="1" dirty="0"/>
              <a:t>Verordnung zum Strommarkt</a:t>
            </a:r>
            <a:r>
              <a:rPr lang="de-DE" dirty="0"/>
              <a:t> (Neufassung der Verordnung über die Netzzugangsbedingungen) bislang (EU) Nr.714/2009,</a:t>
            </a:r>
          </a:p>
          <a:p>
            <a:pPr lvl="0"/>
            <a:r>
              <a:rPr lang="de-DE" dirty="0"/>
              <a:t>Verordnung zur </a:t>
            </a:r>
            <a:r>
              <a:rPr lang="de-DE" b="1" dirty="0"/>
              <a:t>Risikovorsorge</a:t>
            </a:r>
            <a:r>
              <a:rPr lang="de-DE" dirty="0"/>
              <a:t> im Stromsektor, </a:t>
            </a:r>
          </a:p>
          <a:p>
            <a:pPr lvl="0"/>
            <a:r>
              <a:rPr lang="de-DE" b="1" dirty="0"/>
              <a:t>Neufassung ACER-Verordnung</a:t>
            </a:r>
            <a:r>
              <a:rPr lang="de-DE" dirty="0"/>
              <a:t> bislang </a:t>
            </a:r>
            <a:r>
              <a:rPr lang="de-DE" dirty="0" smtClean="0"/>
              <a:t/>
            </a:r>
            <a:br>
              <a:rPr lang="de-DE" dirty="0" smtClean="0"/>
            </a:br>
            <a:r>
              <a:rPr lang="de-DE" dirty="0" smtClean="0"/>
              <a:t>(</a:t>
            </a:r>
            <a:r>
              <a:rPr lang="de-DE" dirty="0"/>
              <a:t>EU) Nr.713/2009, </a:t>
            </a:r>
          </a:p>
          <a:p>
            <a:pPr lvl="0"/>
            <a:r>
              <a:rPr lang="de-DE" dirty="0"/>
              <a:t>Neufassung der </a:t>
            </a:r>
            <a:r>
              <a:rPr lang="de-DE" b="1" dirty="0"/>
              <a:t>Erneuerbare </a:t>
            </a:r>
            <a:r>
              <a:rPr lang="de-DE" b="1" dirty="0" smtClean="0"/>
              <a:t>Energien-RL</a:t>
            </a:r>
            <a:r>
              <a:rPr lang="de-DE" dirty="0" smtClean="0"/>
              <a:t> </a:t>
            </a:r>
            <a:r>
              <a:rPr lang="de-DE" dirty="0"/>
              <a:t>2009/28/EG, </a:t>
            </a:r>
          </a:p>
          <a:p>
            <a:pPr lvl="0"/>
            <a:r>
              <a:rPr lang="de-DE" dirty="0"/>
              <a:t>Verordnungsvorschlag zur </a:t>
            </a:r>
            <a:r>
              <a:rPr lang="de-DE" b="1" dirty="0" err="1"/>
              <a:t>Governance</a:t>
            </a:r>
            <a:r>
              <a:rPr lang="de-DE" dirty="0"/>
              <a:t> der Energieunion, </a:t>
            </a:r>
          </a:p>
          <a:p>
            <a:pPr lvl="0"/>
            <a:r>
              <a:rPr lang="de-DE" dirty="0"/>
              <a:t>Revision der </a:t>
            </a:r>
            <a:r>
              <a:rPr lang="de-DE" b="1" dirty="0"/>
              <a:t>Energieeffizienz-Richtlinie</a:t>
            </a:r>
            <a:r>
              <a:rPr lang="de-DE" dirty="0"/>
              <a:t> 2012/27/EU und der </a:t>
            </a:r>
            <a:r>
              <a:rPr lang="de-DE" b="1" dirty="0"/>
              <a:t>Gebäudeeffizienzrichtlinie</a:t>
            </a:r>
            <a:r>
              <a:rPr lang="de-DE" dirty="0"/>
              <a:t> </a:t>
            </a:r>
            <a:r>
              <a:rPr lang="de-DE" dirty="0" smtClean="0"/>
              <a:t>2010/31/EU</a:t>
            </a:r>
            <a:r>
              <a:rPr lang="de-DE" dirty="0"/>
              <a:t> </a:t>
            </a:r>
            <a:endParaRPr lang="de-DE" dirty="0" smtClean="0"/>
          </a:p>
          <a:p>
            <a:pPr lvl="0"/>
            <a:r>
              <a:rPr lang="de-DE" dirty="0" smtClean="0"/>
              <a:t>Aktualisierte Fassung am 23.02.17 veröffentlicht</a:t>
            </a:r>
            <a:endParaRPr lang="de-DE" dirty="0"/>
          </a:p>
          <a:p>
            <a:endParaRPr lang="de-DE" dirty="0"/>
          </a:p>
        </p:txBody>
      </p:sp>
      <p:sp>
        <p:nvSpPr>
          <p:cNvPr id="5" name="Foliennummernplatzhalter 4"/>
          <p:cNvSpPr>
            <a:spLocks noGrp="1"/>
          </p:cNvSpPr>
          <p:nvPr>
            <p:ph type="sldNum" sz="quarter" idx="4294967295"/>
          </p:nvPr>
        </p:nvSpPr>
        <p:spPr>
          <a:xfrm>
            <a:off x="8285163" y="6453336"/>
            <a:ext cx="598487" cy="263525"/>
          </a:xfrm>
          <a:prstGeom prst="rect">
            <a:avLst/>
          </a:prstGeom>
        </p:spPr>
        <p:txBody>
          <a:bodyPr/>
          <a:lstStyle/>
          <a:p>
            <a:fld id="{E4112350-7D1F-4F7B-A7EF-9C24A53D12C6}" type="slidenum">
              <a:rPr lang="de-DE" smtClean="0"/>
              <a:pPr/>
              <a:t>48</a:t>
            </a:fld>
            <a:endParaRPr lang="de-DE" dirty="0"/>
          </a:p>
        </p:txBody>
      </p:sp>
    </p:spTree>
    <p:extLst>
      <p:ext uri="{BB962C8B-B14F-4D97-AF65-F5344CB8AC3E}">
        <p14:creationId xmlns:p14="http://schemas.microsoft.com/office/powerpoint/2010/main" val="3823521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908721"/>
            <a:ext cx="8317681" cy="5328568"/>
          </a:xfrm>
        </p:spPr>
        <p:txBody>
          <a:bodyPr/>
          <a:lstStyle/>
          <a:p>
            <a:pPr hangingPunct="0"/>
            <a:r>
              <a:rPr lang="de-DE" dirty="0"/>
              <a:t>Ziel des Legislativpakets ist die </a:t>
            </a:r>
            <a:r>
              <a:rPr lang="de-DE" b="1" dirty="0"/>
              <a:t>Anpassung</a:t>
            </a:r>
            <a:r>
              <a:rPr lang="de-DE" dirty="0"/>
              <a:t> des bestehenden europäischen </a:t>
            </a:r>
            <a:r>
              <a:rPr lang="de-DE" b="1" dirty="0"/>
              <a:t>Rechtsrahmens</a:t>
            </a:r>
            <a:r>
              <a:rPr lang="de-DE" dirty="0"/>
              <a:t> an die Veränderungen auf den europäischen Strommärkten, insbesondere mit Blick auf eine </a:t>
            </a:r>
            <a:r>
              <a:rPr lang="de-DE" b="1" dirty="0"/>
              <a:t>zunehmend dezentrale und fluktuierende Stromerzeugung, die Nutzung nachfrageseitiger </a:t>
            </a:r>
            <a:r>
              <a:rPr lang="de-DE" b="1" dirty="0" err="1"/>
              <a:t>Flexibilitäten</a:t>
            </a:r>
            <a:r>
              <a:rPr lang="de-DE" b="1" dirty="0"/>
              <a:t>, die Integration der dazugehörigen Marktakteure</a:t>
            </a:r>
            <a:r>
              <a:rPr lang="de-DE" dirty="0"/>
              <a:t> einschließlich der </a:t>
            </a:r>
            <a:r>
              <a:rPr lang="de-DE" b="1" dirty="0"/>
              <a:t>Verbraucher</a:t>
            </a:r>
            <a:r>
              <a:rPr lang="de-DE" dirty="0"/>
              <a:t> sowie der Rolle von ACER, ENTSO-E/G und einer zukünftigen „DSO-Entity“. </a:t>
            </a:r>
          </a:p>
          <a:p>
            <a:pPr marL="0" indent="0" hangingPunct="0">
              <a:buNone/>
            </a:pPr>
            <a:endParaRPr lang="de-DE" dirty="0"/>
          </a:p>
          <a:p>
            <a:pPr hangingPunct="0"/>
            <a:r>
              <a:rPr lang="de-DE" dirty="0"/>
              <a:t>Zudem geht es um die </a:t>
            </a:r>
            <a:r>
              <a:rPr lang="de-DE" b="1" dirty="0"/>
              <a:t>Ausrichtung</a:t>
            </a:r>
            <a:r>
              <a:rPr lang="de-DE" dirty="0"/>
              <a:t> der Erneuerbare-Energien- und der Energieeffizienz-Richtlinie auf </a:t>
            </a:r>
            <a:r>
              <a:rPr lang="de-DE" b="1" dirty="0"/>
              <a:t>Klima- und Energieziele der EU für 2030</a:t>
            </a:r>
            <a:r>
              <a:rPr lang="de-DE" dirty="0"/>
              <a:t> sowie um Gewährleistung der Erreichung dieser Ziele im Rahmen der </a:t>
            </a:r>
            <a:r>
              <a:rPr lang="de-DE" b="1" dirty="0" err="1"/>
              <a:t>Governance</a:t>
            </a:r>
            <a:r>
              <a:rPr lang="de-DE" b="1" dirty="0"/>
              <a:t>-Struktur</a:t>
            </a:r>
            <a:r>
              <a:rPr lang="de-DE" dirty="0"/>
              <a:t>.</a:t>
            </a:r>
          </a:p>
          <a:p>
            <a:endParaRPr lang="de-DE" dirty="0"/>
          </a:p>
        </p:txBody>
      </p:sp>
      <p:sp>
        <p:nvSpPr>
          <p:cNvPr id="7" name="Titel 1"/>
          <p:cNvSpPr>
            <a:spLocks noGrp="1"/>
          </p:cNvSpPr>
          <p:nvPr>
            <p:ph type="title"/>
          </p:nvPr>
        </p:nvSpPr>
        <p:spPr>
          <a:xfrm>
            <a:off x="684213" y="52388"/>
            <a:ext cx="6021387" cy="496887"/>
          </a:xfrm>
        </p:spPr>
        <p:txBody>
          <a:bodyPr/>
          <a:lstStyle/>
          <a:p>
            <a:r>
              <a:rPr lang="de-DE" dirty="0" smtClean="0"/>
              <a:t>Ziele des „</a:t>
            </a:r>
            <a:r>
              <a:rPr lang="de-DE" i="1" dirty="0" smtClean="0"/>
              <a:t>Clean Energy </a:t>
            </a:r>
            <a:r>
              <a:rPr lang="de-DE" i="1" dirty="0" err="1" smtClean="0"/>
              <a:t>for</a:t>
            </a:r>
            <a:r>
              <a:rPr lang="de-DE" i="1" dirty="0" smtClean="0"/>
              <a:t> all </a:t>
            </a:r>
            <a:r>
              <a:rPr lang="de-DE" i="1" dirty="0" err="1" smtClean="0"/>
              <a:t>Europeans</a:t>
            </a:r>
            <a:r>
              <a:rPr lang="de-DE" dirty="0" smtClean="0"/>
              <a:t>“-Pakets (1)</a:t>
            </a:r>
            <a:endParaRPr lang="de-DE" dirty="0"/>
          </a:p>
        </p:txBody>
      </p:sp>
    </p:spTree>
    <p:extLst>
      <p:ext uri="{BB962C8B-B14F-4D97-AF65-F5344CB8AC3E}">
        <p14:creationId xmlns:p14="http://schemas.microsoft.com/office/powerpoint/2010/main" val="34872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State of </a:t>
            </a:r>
            <a:r>
              <a:rPr lang="de-DE" dirty="0" err="1" smtClean="0"/>
              <a:t>play</a:t>
            </a:r>
            <a:r>
              <a:rPr lang="de-DE" dirty="0"/>
              <a:t> </a:t>
            </a:r>
            <a:r>
              <a:rPr lang="de-DE" dirty="0" smtClean="0"/>
              <a:t>der Energiewende</a:t>
            </a:r>
            <a:endParaRPr lang="de-DE" dirty="0"/>
          </a:p>
        </p:txBody>
      </p:sp>
      <p:sp>
        <p:nvSpPr>
          <p:cNvPr id="3" name="Textplatzhalter 2"/>
          <p:cNvSpPr>
            <a:spLocks noGrp="1"/>
          </p:cNvSpPr>
          <p:nvPr>
            <p:ph type="body" idx="1"/>
          </p:nvPr>
        </p:nvSpPr>
        <p:spPr>
          <a:xfrm>
            <a:off x="0" y="548680"/>
            <a:ext cx="9144000" cy="5578723"/>
          </a:xfrm>
        </p:spPr>
        <p:txBody>
          <a:bodyPr/>
          <a:lstStyle/>
          <a:p>
            <a:r>
              <a:rPr lang="de-DE" sz="2000" dirty="0" smtClean="0"/>
              <a:t>Erneuerbare Energien (EE) </a:t>
            </a:r>
            <a:r>
              <a:rPr lang="de-DE" sz="2000" dirty="0" smtClean="0"/>
              <a:t>sind erheblich schneller gewachsen als erwartet (2017 kamen bereits mehr als ein Drittel der Erzeugung aus EE), allerdings ist dies mit hohen Förderkosten verbunden.</a:t>
            </a:r>
          </a:p>
          <a:p>
            <a:r>
              <a:rPr lang="de-DE" sz="2000" dirty="0" smtClean="0"/>
              <a:t>Auf der anderen Seite hängt der Netzausbau hinterher und verläuft langsamer als geplant. Dies führt zu Überlastungen des Netzes, die hohe Kosten für </a:t>
            </a:r>
            <a:r>
              <a:rPr lang="de-DE" sz="2000" dirty="0" err="1" smtClean="0"/>
              <a:t>Redispatch</a:t>
            </a:r>
            <a:r>
              <a:rPr lang="de-DE" sz="2000" dirty="0" smtClean="0"/>
              <a:t>-Maßnahmen und Einspeisemanagement verursachen. Regulatorisch bedeutet die Beschleunigung des Netzausbaus trotz Anreizregulierung in der Tendenz eine Erhöhung der Netznutzungsentgelte. </a:t>
            </a:r>
          </a:p>
          <a:p>
            <a:r>
              <a:rPr lang="de-DE" sz="2000" dirty="0" smtClean="0"/>
              <a:t>Beides erfordert eine Synchronisierung des EE-Ausbaus und des Netzausbaus, um die gestiegenen Kosten in den Griff zu bekommen. </a:t>
            </a:r>
          </a:p>
          <a:p>
            <a:r>
              <a:rPr lang="de-DE" sz="2000" dirty="0" smtClean="0"/>
              <a:t>Dies erfolgte zum einen durch die EEG-Reform 2016, die einen Wechsel hin zu Ausschreibungen </a:t>
            </a:r>
            <a:r>
              <a:rPr lang="de-DE" sz="2000" dirty="0" smtClean="0"/>
              <a:t>vorgibt; </a:t>
            </a:r>
            <a:r>
              <a:rPr lang="de-DE" sz="2000" dirty="0" smtClean="0"/>
              <a:t>die seit 2017 von der </a:t>
            </a:r>
            <a:r>
              <a:rPr lang="de-DE" sz="2000" dirty="0" err="1" smtClean="0"/>
              <a:t>BNetzA</a:t>
            </a:r>
            <a:r>
              <a:rPr lang="de-DE" sz="2000" dirty="0" smtClean="0"/>
              <a:t> durchgeführten EE-Ausschreibungen zeigen in der Tat eine Reduktion der Förderkosten, denn EE werden wettbewerbsfähig.</a:t>
            </a:r>
          </a:p>
          <a:p>
            <a:r>
              <a:rPr lang="de-DE" sz="2000" dirty="0" smtClean="0"/>
              <a:t>Zum anderen mit einer besseren Steuerung des Netzausbaus mit der Netzgebiets-VO, die den EE-Zubau von dem Vorhandensein entsprechender Netzkapazitäten abhängig macht.</a:t>
            </a:r>
          </a:p>
          <a:p>
            <a:r>
              <a:rPr lang="de-DE" sz="2000" dirty="0" smtClean="0"/>
              <a:t>Ferner wurde 2016 der EOM 2.0 mit der EnWG-Änderung beschlossen</a:t>
            </a:r>
          </a:p>
          <a:p>
            <a:endParaRPr lang="de-DE" dirty="0" smtClean="0"/>
          </a:p>
          <a:p>
            <a:endParaRPr lang="de-DE" dirty="0"/>
          </a:p>
        </p:txBody>
      </p:sp>
    </p:spTree>
    <p:extLst>
      <p:ext uri="{BB962C8B-B14F-4D97-AF65-F5344CB8AC3E}">
        <p14:creationId xmlns:p14="http://schemas.microsoft.com/office/powerpoint/2010/main" val="328131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Übersicht/Einordnung</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50</a:t>
            </a:fld>
            <a:endParaRPr lang="de-DE" dirty="0"/>
          </a:p>
        </p:txBody>
      </p:sp>
      <p:grpSp>
        <p:nvGrpSpPr>
          <p:cNvPr id="18" name="Telekommunikation-hell"/>
          <p:cNvGrpSpPr>
            <a:grpSpLocks/>
          </p:cNvGrpSpPr>
          <p:nvPr/>
        </p:nvGrpSpPr>
        <p:grpSpPr bwMode="auto">
          <a:xfrm>
            <a:off x="7426325" y="103188"/>
            <a:ext cx="409575" cy="403225"/>
            <a:chOff x="5919" y="418"/>
            <a:chExt cx="258" cy="254"/>
          </a:xfrm>
        </p:grpSpPr>
        <p:sp>
          <p:nvSpPr>
            <p:cNvPr id="1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20" name="Picture 127" descr="Telekommunikation-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Post-hell"/>
          <p:cNvGrpSpPr>
            <a:grpSpLocks/>
          </p:cNvGrpSpPr>
          <p:nvPr/>
        </p:nvGrpSpPr>
        <p:grpSpPr bwMode="auto">
          <a:xfrm>
            <a:off x="7904163" y="103188"/>
            <a:ext cx="406400" cy="403225"/>
            <a:chOff x="5919" y="708"/>
            <a:chExt cx="256" cy="254"/>
          </a:xfrm>
        </p:grpSpPr>
        <p:sp>
          <p:nvSpPr>
            <p:cNvPr id="2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23" name="Picture 126" descr="Post-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Eisenbahn-hell"/>
          <p:cNvGrpSpPr>
            <a:grpSpLocks/>
          </p:cNvGrpSpPr>
          <p:nvPr/>
        </p:nvGrpSpPr>
        <p:grpSpPr bwMode="auto">
          <a:xfrm>
            <a:off x="8389938" y="103188"/>
            <a:ext cx="406400" cy="403225"/>
            <a:chOff x="5919" y="1000"/>
            <a:chExt cx="256" cy="254"/>
          </a:xfrm>
        </p:grpSpPr>
        <p:sp>
          <p:nvSpPr>
            <p:cNvPr id="2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26" name="Picture 121" descr="Eisenbah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platzhalter 2"/>
          <p:cNvSpPr>
            <a:spLocks noGrp="1"/>
          </p:cNvSpPr>
          <p:nvPr>
            <p:ph type="body" idx="1"/>
          </p:nvPr>
        </p:nvSpPr>
        <p:spPr>
          <a:xfrm>
            <a:off x="305738" y="908720"/>
            <a:ext cx="8820472" cy="5184776"/>
          </a:xfrm>
        </p:spPr>
        <p:txBody>
          <a:bodyPr/>
          <a:lstStyle/>
          <a:p>
            <a:r>
              <a:rPr lang="de-DE" sz="2000" dirty="0" smtClean="0"/>
              <a:t>Der Vorschlag der KOM „Clean </a:t>
            </a:r>
            <a:r>
              <a:rPr lang="de-DE" sz="2000" dirty="0"/>
              <a:t>Energy for all </a:t>
            </a:r>
            <a:r>
              <a:rPr lang="de-DE" sz="2000" dirty="0" smtClean="0"/>
              <a:t>Europeans“ vom 30.11.2016 setzt bei der Bereitstellung von Elektrizität stark auf </a:t>
            </a:r>
            <a:r>
              <a:rPr lang="de-DE" sz="2000" b="1" dirty="0" smtClean="0"/>
              <a:t>Marktmechanismen</a:t>
            </a:r>
            <a:r>
              <a:rPr lang="de-DE" sz="2000" dirty="0" smtClean="0"/>
              <a:t>, was im Sinne des (deutschen) </a:t>
            </a:r>
            <a:r>
              <a:rPr lang="de-DE" sz="2000" dirty="0" err="1" smtClean="0"/>
              <a:t>Energy</a:t>
            </a:r>
            <a:r>
              <a:rPr lang="de-DE" sz="2000" dirty="0" smtClean="0"/>
              <a:t>-   </a:t>
            </a:r>
            <a:r>
              <a:rPr lang="de-DE" sz="2000" dirty="0" err="1" smtClean="0"/>
              <a:t>Only</a:t>
            </a:r>
            <a:r>
              <a:rPr lang="de-DE" sz="2000" dirty="0"/>
              <a:t>-</a:t>
            </a:r>
            <a:r>
              <a:rPr lang="de-DE" sz="2000" dirty="0" smtClean="0"/>
              <a:t>Marktmodelles zu begrüßen ist.  </a:t>
            </a:r>
          </a:p>
          <a:p>
            <a:r>
              <a:rPr lang="de-DE" sz="2000" dirty="0" smtClean="0"/>
              <a:t>Kritisch zu bewerte ist die </a:t>
            </a:r>
            <a:r>
              <a:rPr lang="de-DE" sz="2000" b="1" dirty="0" smtClean="0"/>
              <a:t>Übertragung </a:t>
            </a:r>
            <a:r>
              <a:rPr lang="de-DE" sz="2000" b="1" dirty="0"/>
              <a:t>von </a:t>
            </a:r>
            <a:r>
              <a:rPr lang="de-DE" sz="2000" b="1" dirty="0" smtClean="0"/>
              <a:t>Zuständigkeiten</a:t>
            </a:r>
            <a:r>
              <a:rPr lang="de-DE" sz="2000" dirty="0" smtClean="0"/>
              <a:t> von der nationalen auf die supranationale Ebene:</a:t>
            </a:r>
          </a:p>
          <a:p>
            <a:pPr marL="342900" indent="-342900">
              <a:buSzPct val="100000"/>
              <a:buFont typeface="Wingdings" panose="05000000000000000000" pitchFamily="2" charset="2"/>
              <a:buChar char="§"/>
            </a:pPr>
            <a:r>
              <a:rPr lang="de-DE" sz="2000" dirty="0" smtClean="0"/>
              <a:t>Neue Zuständigkeit der KOM anstelle der Mitgliedstaaten für den </a:t>
            </a:r>
            <a:r>
              <a:rPr lang="de-DE" sz="2000" b="1" dirty="0" smtClean="0"/>
              <a:t>Gebotszonenzuschnitt</a:t>
            </a:r>
          </a:p>
          <a:p>
            <a:pPr marL="342900" indent="-342900">
              <a:buSzPct val="100000"/>
              <a:buFont typeface="Wingdings" panose="05000000000000000000" pitchFamily="2" charset="2"/>
              <a:buChar char="§"/>
            </a:pPr>
            <a:r>
              <a:rPr lang="de-DE" sz="2000" dirty="0" smtClean="0"/>
              <a:t>Erweiterung der Kompetenzen der KOM durch </a:t>
            </a:r>
            <a:r>
              <a:rPr lang="de-DE" sz="2000" b="1" dirty="0" smtClean="0"/>
              <a:t>delegierte Rechtsakte </a:t>
            </a:r>
            <a:r>
              <a:rPr lang="de-DE" sz="2000" dirty="0" smtClean="0"/>
              <a:t>führt zu weniger Mitsprache der Mitgliedstaaten bei der Erstellung der Network Codes</a:t>
            </a:r>
          </a:p>
          <a:p>
            <a:pPr marL="342900" indent="-342900">
              <a:buSzPct val="100000"/>
              <a:buFont typeface="Wingdings" panose="05000000000000000000" pitchFamily="2" charset="2"/>
              <a:buChar char="§"/>
            </a:pPr>
            <a:r>
              <a:rPr lang="de-DE" sz="2000" dirty="0"/>
              <a:t>N</a:t>
            </a:r>
            <a:r>
              <a:rPr lang="de-DE" sz="2000" dirty="0" smtClean="0"/>
              <a:t>eue „supranationale“ Organisation der </a:t>
            </a:r>
            <a:r>
              <a:rPr lang="de-DE" sz="2000" b="1" dirty="0" smtClean="0"/>
              <a:t>ROCs</a:t>
            </a:r>
            <a:r>
              <a:rPr lang="de-DE" sz="2000" dirty="0" smtClean="0"/>
              <a:t> mit breiter Zuständigkeit im Bereich Systemsicherheit anstelle der ÜNB</a:t>
            </a:r>
          </a:p>
          <a:p>
            <a:pPr marL="342900" indent="-342900">
              <a:buSzPct val="100000"/>
              <a:buFont typeface="Wingdings" panose="05000000000000000000" pitchFamily="2" charset="2"/>
              <a:buChar char="§"/>
            </a:pPr>
            <a:r>
              <a:rPr lang="de-DE" sz="2000" dirty="0" smtClean="0"/>
              <a:t>Neue </a:t>
            </a:r>
            <a:r>
              <a:rPr lang="de-DE" sz="2000" dirty="0" err="1" smtClean="0"/>
              <a:t>europ</a:t>
            </a:r>
            <a:r>
              <a:rPr lang="de-DE" sz="2000" dirty="0" smtClean="0"/>
              <a:t>. Regelungen in Bezug auf die </a:t>
            </a:r>
            <a:r>
              <a:rPr lang="de-DE" sz="2000" b="1" dirty="0" smtClean="0"/>
              <a:t>Verteilnetze </a:t>
            </a:r>
          </a:p>
          <a:p>
            <a:pPr marL="342900" indent="-342900">
              <a:buSzPct val="100000"/>
              <a:buFont typeface="Wingdings" panose="05000000000000000000" pitchFamily="2" charset="2"/>
              <a:buChar char="§"/>
            </a:pPr>
            <a:r>
              <a:rPr lang="de-DE" sz="2000" dirty="0" smtClean="0"/>
              <a:t>Übertragung von weiteren Aufgaben/Zuständigkeiten auf </a:t>
            </a:r>
            <a:r>
              <a:rPr lang="de-DE" sz="2000" b="1" dirty="0" smtClean="0"/>
              <a:t>ACER</a:t>
            </a:r>
            <a:r>
              <a:rPr lang="de-DE" sz="2000" dirty="0" smtClean="0"/>
              <a:t>.</a:t>
            </a:r>
          </a:p>
        </p:txBody>
      </p:sp>
    </p:spTree>
    <p:extLst>
      <p:ext uri="{BB962C8B-B14F-4D97-AF65-F5344CB8AC3E}">
        <p14:creationId xmlns:p14="http://schemas.microsoft.com/office/powerpoint/2010/main" val="2482290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Key </a:t>
            </a:r>
            <a:r>
              <a:rPr lang="de-DE" b="1" dirty="0" err="1" smtClean="0"/>
              <a:t>elements</a:t>
            </a:r>
            <a:r>
              <a:rPr lang="de-DE" b="1" dirty="0" smtClean="0"/>
              <a:t> (1)</a:t>
            </a:r>
            <a:endParaRPr lang="de-DE" b="1" dirty="0"/>
          </a:p>
        </p:txBody>
      </p:sp>
      <p:sp>
        <p:nvSpPr>
          <p:cNvPr id="3" name="Inhaltsplatzhalter 2"/>
          <p:cNvSpPr>
            <a:spLocks noGrp="1"/>
          </p:cNvSpPr>
          <p:nvPr>
            <p:ph idx="1"/>
          </p:nvPr>
        </p:nvSpPr>
        <p:spPr>
          <a:xfrm>
            <a:off x="179512" y="908721"/>
            <a:ext cx="8784976" cy="5328568"/>
          </a:xfrm>
        </p:spPr>
        <p:txBody>
          <a:bodyPr/>
          <a:lstStyle/>
          <a:p>
            <a:r>
              <a:rPr lang="de-DE" dirty="0" smtClean="0"/>
              <a:t>Vorrang für </a:t>
            </a:r>
            <a:r>
              <a:rPr lang="de-DE" b="1" dirty="0" smtClean="0"/>
              <a:t>Marktlösungen</a:t>
            </a:r>
            <a:r>
              <a:rPr lang="de-DE" dirty="0" smtClean="0"/>
              <a:t>, d.h. Setzen auf </a:t>
            </a:r>
            <a:r>
              <a:rPr lang="de-DE" b="1" dirty="0" err="1" smtClean="0"/>
              <a:t>unverzerrte</a:t>
            </a:r>
            <a:r>
              <a:rPr lang="de-DE" b="1" dirty="0"/>
              <a:t> </a:t>
            </a:r>
            <a:r>
              <a:rPr lang="de-DE" b="1" dirty="0" smtClean="0"/>
              <a:t>Preise</a:t>
            </a:r>
            <a:r>
              <a:rPr lang="de-DE" dirty="0" smtClean="0"/>
              <a:t> als Knappheitssignale (</a:t>
            </a:r>
            <a:r>
              <a:rPr lang="de-DE" i="1" dirty="0" err="1" smtClean="0"/>
              <a:t>scarcity</a:t>
            </a:r>
            <a:r>
              <a:rPr lang="de-DE" i="1" dirty="0" smtClean="0"/>
              <a:t> </a:t>
            </a:r>
            <a:r>
              <a:rPr lang="de-DE" i="1" dirty="0" err="1" smtClean="0"/>
              <a:t>pricing</a:t>
            </a:r>
            <a:r>
              <a:rPr lang="de-DE" dirty="0" smtClean="0"/>
              <a:t>), </a:t>
            </a:r>
            <a:r>
              <a:rPr lang="de-DE" dirty="0"/>
              <a:t>die Investitionsanreize in </a:t>
            </a:r>
            <a:r>
              <a:rPr lang="de-DE" dirty="0" smtClean="0"/>
              <a:t>allen Feldern bieten </a:t>
            </a:r>
            <a:endParaRPr lang="de-DE" dirty="0"/>
          </a:p>
          <a:p>
            <a:r>
              <a:rPr lang="de-DE" dirty="0" smtClean="0"/>
              <a:t>Auf den erhöhten Bedarf an </a:t>
            </a:r>
            <a:r>
              <a:rPr lang="de-DE" b="1" dirty="0" err="1" smtClean="0"/>
              <a:t>Flexibilitäten</a:t>
            </a:r>
            <a:r>
              <a:rPr lang="de-DE" dirty="0" smtClean="0"/>
              <a:t>, der für die </a:t>
            </a:r>
            <a:r>
              <a:rPr lang="de-DE" b="1" dirty="0" smtClean="0"/>
              <a:t>Integration</a:t>
            </a:r>
            <a:r>
              <a:rPr lang="de-DE" dirty="0" smtClean="0"/>
              <a:t> volatiler erneuerbarer Energien (EE) in den Markt erforderlich ist, kann nur mit </a:t>
            </a:r>
            <a:r>
              <a:rPr lang="de-DE" b="1" dirty="0"/>
              <a:t>S</a:t>
            </a:r>
            <a:r>
              <a:rPr lang="de-DE" b="1" dirty="0" smtClean="0"/>
              <a:t>tärkung</a:t>
            </a:r>
            <a:r>
              <a:rPr lang="de-DE" dirty="0" smtClean="0"/>
              <a:t> der </a:t>
            </a:r>
            <a:r>
              <a:rPr lang="de-DE" b="1" dirty="0" smtClean="0"/>
              <a:t>Marktmechanismen</a:t>
            </a:r>
            <a:r>
              <a:rPr lang="de-DE" dirty="0" smtClean="0"/>
              <a:t> reagiert werden</a:t>
            </a:r>
          </a:p>
          <a:p>
            <a:r>
              <a:rPr lang="de-DE" b="1" dirty="0" smtClean="0"/>
              <a:t>Förderung des Wettbewerbs </a:t>
            </a:r>
            <a:r>
              <a:rPr lang="de-DE" dirty="0" smtClean="0"/>
              <a:t>auf Wholesale-Ebene </a:t>
            </a:r>
            <a:r>
              <a:rPr lang="de-DE" u="sng" dirty="0" smtClean="0"/>
              <a:t>und</a:t>
            </a:r>
            <a:r>
              <a:rPr lang="de-DE" dirty="0" smtClean="0"/>
              <a:t> in </a:t>
            </a:r>
            <a:r>
              <a:rPr lang="de-DE" dirty="0" err="1" smtClean="0"/>
              <a:t>Retailmärkten</a:t>
            </a:r>
            <a:r>
              <a:rPr lang="de-DE" dirty="0" smtClean="0"/>
              <a:t> (</a:t>
            </a:r>
            <a:r>
              <a:rPr lang="de-DE" i="1" dirty="0" smtClean="0"/>
              <a:t>„</a:t>
            </a:r>
            <a:r>
              <a:rPr lang="de-DE" i="1" dirty="0" err="1" smtClean="0"/>
              <a:t>active</a:t>
            </a:r>
            <a:r>
              <a:rPr lang="de-DE" i="1" dirty="0" smtClean="0"/>
              <a:t> </a:t>
            </a:r>
            <a:r>
              <a:rPr lang="de-DE" i="1" dirty="0" err="1" smtClean="0"/>
              <a:t>consumers</a:t>
            </a:r>
            <a:r>
              <a:rPr lang="de-DE" i="1" dirty="0" smtClean="0"/>
              <a:t>“, „pro-sumers“</a:t>
            </a:r>
            <a:r>
              <a:rPr lang="de-DE" dirty="0" smtClean="0"/>
              <a:t>) – </a:t>
            </a:r>
            <a:r>
              <a:rPr lang="de-DE" dirty="0" err="1" smtClean="0"/>
              <a:t>Akteursvielfalt</a:t>
            </a:r>
            <a:r>
              <a:rPr lang="de-DE" dirty="0"/>
              <a:t> </a:t>
            </a:r>
            <a:r>
              <a:rPr lang="de-DE" dirty="0" smtClean="0"/>
              <a:t>mit neuen Geschäftsmodellen</a:t>
            </a:r>
          </a:p>
          <a:p>
            <a:r>
              <a:rPr lang="de-DE" b="1" dirty="0" smtClean="0"/>
              <a:t>Präferenz für Energy-</a:t>
            </a:r>
            <a:r>
              <a:rPr lang="de-DE" b="1" dirty="0" err="1" smtClean="0"/>
              <a:t>only</a:t>
            </a:r>
            <a:r>
              <a:rPr lang="de-DE" b="1" dirty="0" smtClean="0"/>
              <a:t>-Market (EOM) </a:t>
            </a:r>
            <a:r>
              <a:rPr lang="de-DE" dirty="0" smtClean="0"/>
              <a:t>wie im Strommarktgesetz in Deutschland, </a:t>
            </a:r>
            <a:r>
              <a:rPr lang="de-DE" b="1" dirty="0" smtClean="0"/>
              <a:t>Kapazitätsmärkte nur </a:t>
            </a:r>
            <a:r>
              <a:rPr lang="de-DE" b="1" i="1" dirty="0" err="1" smtClean="0"/>
              <a:t>second</a:t>
            </a:r>
            <a:r>
              <a:rPr lang="de-DE" b="1" i="1" dirty="0" smtClean="0"/>
              <a:t>-best</a:t>
            </a:r>
            <a:r>
              <a:rPr lang="de-DE" dirty="0" smtClean="0"/>
              <a:t>, nur nach Definition/Prüfung der Zuverlässigkeit (</a:t>
            </a:r>
            <a:r>
              <a:rPr lang="de-DE" i="1" dirty="0" smtClean="0"/>
              <a:t>European </a:t>
            </a:r>
            <a:r>
              <a:rPr lang="de-DE" i="1" dirty="0" err="1" smtClean="0"/>
              <a:t>resource</a:t>
            </a:r>
            <a:r>
              <a:rPr lang="de-DE" i="1" dirty="0" smtClean="0"/>
              <a:t> </a:t>
            </a:r>
            <a:r>
              <a:rPr lang="de-DE" i="1" dirty="0" err="1" smtClean="0"/>
              <a:t>adequacy</a:t>
            </a:r>
            <a:r>
              <a:rPr lang="de-DE" i="1" dirty="0" smtClean="0"/>
              <a:t> </a:t>
            </a:r>
            <a:r>
              <a:rPr lang="de-DE" i="1" dirty="0" err="1" smtClean="0"/>
              <a:t>assessm</a:t>
            </a:r>
            <a:r>
              <a:rPr lang="de-DE" i="1" dirty="0" smtClean="0"/>
              <a:t>.) </a:t>
            </a:r>
            <a:r>
              <a:rPr lang="de-DE" dirty="0" smtClean="0"/>
              <a:t>und </a:t>
            </a:r>
            <a:r>
              <a:rPr lang="de-DE" u="sng" dirty="0" smtClean="0"/>
              <a:t>binnenmarktkompatible</a:t>
            </a:r>
            <a:r>
              <a:rPr lang="de-DE" dirty="0" smtClean="0"/>
              <a:t> Ausgestaltung (XB-Beteilig.)</a:t>
            </a:r>
            <a:endParaRPr lang="de-DE" i="1" dirty="0"/>
          </a:p>
        </p:txBody>
      </p:sp>
      <p:sp>
        <p:nvSpPr>
          <p:cNvPr id="5" name="Foliennummernplatzhalter 4"/>
          <p:cNvSpPr>
            <a:spLocks noGrp="1"/>
          </p:cNvSpPr>
          <p:nvPr>
            <p:ph type="sldNum" sz="quarter" idx="4294967295"/>
          </p:nvPr>
        </p:nvSpPr>
        <p:spPr>
          <a:xfrm>
            <a:off x="8285163" y="6453336"/>
            <a:ext cx="598487" cy="263525"/>
          </a:xfrm>
          <a:prstGeom prst="rect">
            <a:avLst/>
          </a:prstGeom>
        </p:spPr>
        <p:txBody>
          <a:bodyPr/>
          <a:lstStyle/>
          <a:p>
            <a:fld id="{E4112350-7D1F-4F7B-A7EF-9C24A53D12C6}" type="slidenum">
              <a:rPr lang="de-DE" smtClean="0"/>
              <a:pPr/>
              <a:t>51</a:t>
            </a:fld>
            <a:endParaRPr lang="de-DE" dirty="0"/>
          </a:p>
        </p:txBody>
      </p:sp>
    </p:spTree>
    <p:extLst>
      <p:ext uri="{BB962C8B-B14F-4D97-AF65-F5344CB8AC3E}">
        <p14:creationId xmlns:p14="http://schemas.microsoft.com/office/powerpoint/2010/main" val="3702617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836712"/>
            <a:ext cx="8928992" cy="5400577"/>
          </a:xfrm>
        </p:spPr>
        <p:txBody>
          <a:bodyPr/>
          <a:lstStyle/>
          <a:p>
            <a:r>
              <a:rPr lang="de-DE" b="1" dirty="0" smtClean="0"/>
              <a:t>Umstellung</a:t>
            </a:r>
            <a:r>
              <a:rPr lang="de-DE" dirty="0" smtClean="0"/>
              <a:t> der EE-Förderung auf </a:t>
            </a:r>
            <a:r>
              <a:rPr lang="de-DE" b="1" dirty="0" smtClean="0"/>
              <a:t>marktbasierte Mechanismen </a:t>
            </a:r>
            <a:r>
              <a:rPr lang="de-DE" dirty="0" smtClean="0"/>
              <a:t>(technologieneutrale Ausschreibungen, anders EEG 2017 – technologiespezifische </a:t>
            </a:r>
            <a:r>
              <a:rPr lang="de-DE" dirty="0" err="1" smtClean="0"/>
              <a:t>Ausschreibgn</a:t>
            </a:r>
            <a:r>
              <a:rPr lang="de-DE" dirty="0" smtClean="0"/>
              <a:t>.)</a:t>
            </a:r>
          </a:p>
          <a:p>
            <a:r>
              <a:rPr lang="de-DE" b="1" dirty="0" smtClean="0"/>
              <a:t>Fördersysteme</a:t>
            </a:r>
            <a:r>
              <a:rPr lang="de-DE" dirty="0" smtClean="0"/>
              <a:t> müssen für EE-Anlagen anderer MS </a:t>
            </a:r>
            <a:r>
              <a:rPr lang="de-DE" b="1" dirty="0" smtClean="0"/>
              <a:t>geöffnet </a:t>
            </a:r>
            <a:r>
              <a:rPr lang="de-DE" dirty="0" smtClean="0"/>
              <a:t>werden (anders noch EuGH-Rechtsprechung), kritisch, da grenzüberschreitende Ausschreibung zu verzerrten Ergebnissen führen (siehe </a:t>
            </a:r>
            <a:r>
              <a:rPr lang="de-DE" dirty="0" err="1" smtClean="0"/>
              <a:t>Pilotausschreibg</a:t>
            </a:r>
            <a:r>
              <a:rPr lang="de-DE" dirty="0" smtClean="0"/>
              <a:t>. DK)</a:t>
            </a:r>
          </a:p>
          <a:p>
            <a:r>
              <a:rPr lang="de-DE" b="1" dirty="0" smtClean="0"/>
              <a:t>Abschaffung Einspeisevorrang </a:t>
            </a:r>
            <a:r>
              <a:rPr lang="de-DE" dirty="0" smtClean="0"/>
              <a:t>(</a:t>
            </a:r>
            <a:r>
              <a:rPr lang="de-DE" i="1" dirty="0" err="1" smtClean="0"/>
              <a:t>priority</a:t>
            </a:r>
            <a:r>
              <a:rPr lang="de-DE" i="1" dirty="0" smtClean="0"/>
              <a:t> </a:t>
            </a:r>
            <a:r>
              <a:rPr lang="de-DE" i="1" dirty="0" err="1" smtClean="0"/>
              <a:t>dispatch</a:t>
            </a:r>
            <a:r>
              <a:rPr lang="de-DE" dirty="0" smtClean="0"/>
              <a:t>), d.h. Übernahme von </a:t>
            </a:r>
            <a:r>
              <a:rPr lang="de-DE" dirty="0"/>
              <a:t>B</a:t>
            </a:r>
            <a:r>
              <a:rPr lang="de-DE" dirty="0" smtClean="0"/>
              <a:t>ilanzierungsverantwortung und Vermarktung EEG-Strom am Markt (marktbasierter </a:t>
            </a:r>
            <a:r>
              <a:rPr lang="de-DE" dirty="0" err="1" smtClean="0"/>
              <a:t>Dispatch</a:t>
            </a:r>
            <a:r>
              <a:rPr lang="de-DE" dirty="0" smtClean="0"/>
              <a:t>), Ausnahmen für bestehende/kleinere EE-Anlagen</a:t>
            </a:r>
          </a:p>
          <a:p>
            <a:r>
              <a:rPr lang="de-DE" b="1" dirty="0" smtClean="0"/>
              <a:t>Physikalischer Einspeisevorrang </a:t>
            </a:r>
            <a:r>
              <a:rPr lang="de-DE" dirty="0" smtClean="0"/>
              <a:t>(</a:t>
            </a:r>
            <a:r>
              <a:rPr lang="de-DE" i="1" dirty="0" err="1" smtClean="0"/>
              <a:t>priority</a:t>
            </a:r>
            <a:r>
              <a:rPr lang="de-DE" i="1" dirty="0" smtClean="0"/>
              <a:t> </a:t>
            </a:r>
            <a:r>
              <a:rPr lang="de-DE" i="1" dirty="0" err="1" smtClean="0"/>
              <a:t>grid</a:t>
            </a:r>
            <a:r>
              <a:rPr lang="de-DE" i="1" dirty="0" smtClean="0"/>
              <a:t> </a:t>
            </a:r>
            <a:r>
              <a:rPr lang="de-DE" i="1" dirty="0" err="1" smtClean="0"/>
              <a:t>access</a:t>
            </a:r>
            <a:r>
              <a:rPr lang="de-DE" dirty="0" smtClean="0"/>
              <a:t>) für EE-Anlagen bleibt im Rahmen von Einspeise-managementmaßnahmen (</a:t>
            </a:r>
            <a:r>
              <a:rPr lang="de-DE" i="1" dirty="0" smtClean="0"/>
              <a:t>non-</a:t>
            </a:r>
            <a:r>
              <a:rPr lang="de-DE" i="1" dirty="0" err="1" smtClean="0"/>
              <a:t>market</a:t>
            </a:r>
            <a:r>
              <a:rPr lang="de-DE" i="1" dirty="0" smtClean="0"/>
              <a:t>-</a:t>
            </a:r>
            <a:r>
              <a:rPr lang="de-DE" i="1" dirty="0" err="1" smtClean="0"/>
              <a:t>based</a:t>
            </a:r>
            <a:r>
              <a:rPr lang="de-DE" i="1" dirty="0" smtClean="0"/>
              <a:t> </a:t>
            </a:r>
            <a:r>
              <a:rPr lang="de-DE" i="1" dirty="0" err="1" smtClean="0"/>
              <a:t>curtailment</a:t>
            </a:r>
            <a:r>
              <a:rPr lang="de-DE" dirty="0" smtClean="0"/>
              <a:t>) erhalten</a:t>
            </a:r>
            <a:endParaRPr lang="de-DE" dirty="0"/>
          </a:p>
        </p:txBody>
      </p:sp>
      <p:sp>
        <p:nvSpPr>
          <p:cNvPr id="5" name="Foliennummernplatzhalter 4"/>
          <p:cNvSpPr>
            <a:spLocks noGrp="1"/>
          </p:cNvSpPr>
          <p:nvPr>
            <p:ph type="sldNum" sz="quarter" idx="4294967295"/>
          </p:nvPr>
        </p:nvSpPr>
        <p:spPr>
          <a:xfrm>
            <a:off x="8285163" y="6453336"/>
            <a:ext cx="598487" cy="263525"/>
          </a:xfrm>
          <a:prstGeom prst="rect">
            <a:avLst/>
          </a:prstGeom>
        </p:spPr>
        <p:txBody>
          <a:bodyPr/>
          <a:lstStyle/>
          <a:p>
            <a:fld id="{E4112350-7D1F-4F7B-A7EF-9C24A53D12C6}" type="slidenum">
              <a:rPr lang="de-DE" smtClean="0"/>
              <a:pPr/>
              <a:t>52</a:t>
            </a:fld>
            <a:endParaRPr lang="de-DE" dirty="0"/>
          </a:p>
        </p:txBody>
      </p:sp>
      <p:sp>
        <p:nvSpPr>
          <p:cNvPr id="7" name="Titel 1"/>
          <p:cNvSpPr>
            <a:spLocks noGrp="1"/>
          </p:cNvSpPr>
          <p:nvPr>
            <p:ph type="title"/>
          </p:nvPr>
        </p:nvSpPr>
        <p:spPr>
          <a:xfrm>
            <a:off x="684213" y="52388"/>
            <a:ext cx="6021387" cy="496887"/>
          </a:xfrm>
        </p:spPr>
        <p:txBody>
          <a:bodyPr/>
          <a:lstStyle/>
          <a:p>
            <a:r>
              <a:rPr lang="de-DE" b="1" dirty="0" smtClean="0"/>
              <a:t>Key </a:t>
            </a:r>
            <a:r>
              <a:rPr lang="de-DE" b="1" dirty="0" err="1" smtClean="0"/>
              <a:t>elements</a:t>
            </a:r>
            <a:r>
              <a:rPr lang="de-DE" b="1" dirty="0" smtClean="0"/>
              <a:t> (2)</a:t>
            </a:r>
            <a:endParaRPr lang="de-DE" b="1" dirty="0"/>
          </a:p>
        </p:txBody>
      </p:sp>
    </p:spTree>
    <p:extLst>
      <p:ext uri="{BB962C8B-B14F-4D97-AF65-F5344CB8AC3E}">
        <p14:creationId xmlns:p14="http://schemas.microsoft.com/office/powerpoint/2010/main" val="1806717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a:t>
            </a:r>
            <a:r>
              <a:rPr lang="de-DE" dirty="0" err="1" smtClean="0"/>
              <a:t>StrommarktVO</a:t>
            </a:r>
            <a:r>
              <a:rPr lang="de-DE" dirty="0" smtClean="0"/>
              <a:t> (Entwurfsstand)</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53</a:t>
            </a:fld>
            <a:endParaRPr lang="de-DE"/>
          </a:p>
        </p:txBody>
      </p:sp>
      <p:sp>
        <p:nvSpPr>
          <p:cNvPr id="9" name="Textplatzhalter 2"/>
          <p:cNvSpPr>
            <a:spLocks noGrp="1"/>
          </p:cNvSpPr>
          <p:nvPr>
            <p:ph type="body" idx="1"/>
          </p:nvPr>
        </p:nvSpPr>
        <p:spPr>
          <a:xfrm>
            <a:off x="801688" y="1052513"/>
            <a:ext cx="8004175" cy="5184776"/>
          </a:xfrm>
        </p:spPr>
        <p:txBody>
          <a:bodyPr/>
          <a:lstStyle/>
          <a:p>
            <a:r>
              <a:rPr lang="de-DE" sz="1800" dirty="0"/>
              <a:t>Die </a:t>
            </a:r>
            <a:r>
              <a:rPr lang="de-DE" sz="1800" b="1" dirty="0" err="1" smtClean="0"/>
              <a:t>StrommarktVO</a:t>
            </a:r>
            <a:r>
              <a:rPr lang="de-DE" sz="1800" dirty="0" smtClean="0"/>
              <a:t> </a:t>
            </a:r>
            <a:r>
              <a:rPr lang="de-DE" sz="1800" dirty="0"/>
              <a:t>macht in Form der </a:t>
            </a:r>
            <a:r>
              <a:rPr lang="de-DE" sz="1800" b="1" dirty="0"/>
              <a:t>Artikel 18 bis 24</a:t>
            </a:r>
            <a:r>
              <a:rPr lang="de-DE" sz="1800" dirty="0"/>
              <a:t> deutliche </a:t>
            </a:r>
            <a:r>
              <a:rPr lang="de-DE" sz="1800" b="1" dirty="0"/>
              <a:t>Vorgaben zur Prüfung der Versorgungssicherheit</a:t>
            </a:r>
            <a:r>
              <a:rPr lang="de-DE" sz="1800" dirty="0"/>
              <a:t> und zur möglichen </a:t>
            </a:r>
            <a:r>
              <a:rPr lang="de-DE" sz="1800" b="1" dirty="0" smtClean="0"/>
              <a:t>E</a:t>
            </a:r>
            <a:r>
              <a:rPr lang="de-DE" sz="1800" b="1" dirty="0"/>
              <a:t>inführung eines Kapazitätsmechanismus</a:t>
            </a:r>
            <a:r>
              <a:rPr lang="de-DE" sz="1800" dirty="0"/>
              <a:t>. </a:t>
            </a:r>
            <a:endParaRPr lang="de-DE" sz="1800" dirty="0" smtClean="0"/>
          </a:p>
          <a:p>
            <a:pPr marL="342900" indent="-342900">
              <a:buFont typeface="Wingdings" panose="05000000000000000000" pitchFamily="2" charset="2"/>
              <a:buChar char="§"/>
            </a:pPr>
            <a:endParaRPr lang="de-DE" sz="1800" dirty="0" smtClean="0"/>
          </a:p>
          <a:p>
            <a:r>
              <a:rPr lang="de-DE" sz="1800" b="1" dirty="0" smtClean="0"/>
              <a:t>Art. 18: „</a:t>
            </a:r>
            <a:r>
              <a:rPr lang="de-DE" sz="1800" b="1" dirty="0"/>
              <a:t>Angemessenheit der </a:t>
            </a:r>
            <a:r>
              <a:rPr lang="de-DE" sz="1800" b="1" dirty="0" smtClean="0"/>
              <a:t>Ressourcen“</a:t>
            </a:r>
            <a:endParaRPr lang="de-DE" sz="1800" b="1" dirty="0"/>
          </a:p>
          <a:p>
            <a:pPr marL="342900" indent="-342900">
              <a:buFont typeface="Wingdings" panose="05000000000000000000" pitchFamily="2" charset="2"/>
              <a:buChar char="§"/>
            </a:pPr>
            <a:r>
              <a:rPr lang="de-DE" sz="1800" dirty="0" smtClean="0"/>
              <a:t>Mitgliedsländer müssen den </a:t>
            </a:r>
            <a:r>
              <a:rPr lang="de-DE" sz="1800" b="1" dirty="0" smtClean="0"/>
              <a:t>Status ihrer Leistungsbilanz </a:t>
            </a:r>
            <a:r>
              <a:rPr lang="de-DE" sz="1800" dirty="0" smtClean="0"/>
              <a:t>anhand einer vorgegebenen Methodik prüfen (Art. 18).</a:t>
            </a:r>
          </a:p>
          <a:p>
            <a:pPr marL="342900" indent="-342900">
              <a:buFont typeface="Wingdings" panose="05000000000000000000" pitchFamily="2" charset="2"/>
              <a:buChar char="§"/>
            </a:pPr>
            <a:r>
              <a:rPr lang="de-DE" sz="1800" dirty="0" smtClean="0"/>
              <a:t>Wenn </a:t>
            </a:r>
            <a:r>
              <a:rPr lang="de-DE" sz="1800" dirty="0"/>
              <a:t>eine Prüfung der Leistungsbilanz ergibt, dass es ein Problem gibt, muss zunächst überprüft werden, ob dies auf </a:t>
            </a:r>
            <a:r>
              <a:rPr lang="de-DE" sz="1800" b="1" dirty="0"/>
              <a:t>regulatorische oder marktliche Verzerrungen </a:t>
            </a:r>
            <a:r>
              <a:rPr lang="de-DE" sz="1800" dirty="0"/>
              <a:t>oder auf </a:t>
            </a:r>
            <a:r>
              <a:rPr lang="de-DE" sz="1800" b="1" dirty="0"/>
              <a:t>Engpässe im Netz </a:t>
            </a:r>
            <a:r>
              <a:rPr lang="de-DE" sz="1800" dirty="0"/>
              <a:t>zurückzuführen ist </a:t>
            </a:r>
            <a:r>
              <a:rPr lang="de-DE" sz="1800" dirty="0" smtClean="0"/>
              <a:t>(Art</a:t>
            </a:r>
            <a:r>
              <a:rPr lang="de-DE" sz="1800" dirty="0"/>
              <a:t>. 18 Abs. 2). </a:t>
            </a:r>
            <a:endParaRPr lang="de-DE" sz="1800" dirty="0" smtClean="0"/>
          </a:p>
          <a:p>
            <a:pPr marL="342900" indent="-342900">
              <a:buFont typeface="Wingdings" panose="05000000000000000000" pitchFamily="2" charset="2"/>
              <a:buChar char="§"/>
            </a:pPr>
            <a:r>
              <a:rPr lang="de-DE" sz="1800" dirty="0" smtClean="0"/>
              <a:t>Wenn die Berechnungen ergeben, </a:t>
            </a:r>
            <a:r>
              <a:rPr lang="de-DE" sz="1800" dirty="0"/>
              <a:t>dass das Leistungsbilanzproblem nicht durch solche Gründe entstanden ist, oder dass auch eine Behebung solcher Verzerrungen oder Engpässe nicht weiterhilft, darf ein </a:t>
            </a:r>
            <a:r>
              <a:rPr lang="de-DE" sz="1800" b="1" dirty="0"/>
              <a:t>Kapazitätsmechanismus </a:t>
            </a:r>
            <a:r>
              <a:rPr lang="de-DE" sz="1800" dirty="0"/>
              <a:t>eingeführt werden </a:t>
            </a:r>
            <a:r>
              <a:rPr lang="de-DE" sz="1800" dirty="0" smtClean="0"/>
              <a:t>(s. auch Art</a:t>
            </a:r>
            <a:r>
              <a:rPr lang="de-DE" sz="1800" dirty="0"/>
              <a:t>. 23 Abs. 1</a:t>
            </a:r>
            <a:r>
              <a:rPr lang="de-DE" sz="1800" dirty="0" smtClean="0"/>
              <a:t>).</a:t>
            </a:r>
          </a:p>
          <a:p>
            <a:pPr marL="342900" indent="-342900">
              <a:buFont typeface="Wingdings" panose="05000000000000000000" pitchFamily="2" charset="2"/>
              <a:buChar char="§"/>
            </a:pPr>
            <a:endParaRPr lang="de-DE" sz="900" dirty="0"/>
          </a:p>
        </p:txBody>
      </p:sp>
      <p:grpSp>
        <p:nvGrpSpPr>
          <p:cNvPr id="21" name="Telekommunikation-hell"/>
          <p:cNvGrpSpPr>
            <a:grpSpLocks/>
          </p:cNvGrpSpPr>
          <p:nvPr/>
        </p:nvGrpSpPr>
        <p:grpSpPr bwMode="auto">
          <a:xfrm>
            <a:off x="7426325" y="103188"/>
            <a:ext cx="409575" cy="403225"/>
            <a:chOff x="5919" y="418"/>
            <a:chExt cx="258" cy="254"/>
          </a:xfrm>
        </p:grpSpPr>
        <p:sp>
          <p:nvSpPr>
            <p:cNvPr id="22"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3" name="Picture 127" descr="Telekommunikation-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Post-hell"/>
          <p:cNvGrpSpPr>
            <a:grpSpLocks/>
          </p:cNvGrpSpPr>
          <p:nvPr/>
        </p:nvGrpSpPr>
        <p:grpSpPr bwMode="auto">
          <a:xfrm>
            <a:off x="7904163" y="103188"/>
            <a:ext cx="406400" cy="403225"/>
            <a:chOff x="5919" y="708"/>
            <a:chExt cx="256" cy="254"/>
          </a:xfrm>
        </p:grpSpPr>
        <p:sp>
          <p:nvSpPr>
            <p:cNvPr id="25"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6" name="Picture 126" descr="Post-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Eisenbahn-hell"/>
          <p:cNvGrpSpPr>
            <a:grpSpLocks/>
          </p:cNvGrpSpPr>
          <p:nvPr/>
        </p:nvGrpSpPr>
        <p:grpSpPr bwMode="auto">
          <a:xfrm>
            <a:off x="8389938" y="103188"/>
            <a:ext cx="406400" cy="403225"/>
            <a:chOff x="5919" y="1000"/>
            <a:chExt cx="256" cy="254"/>
          </a:xfrm>
        </p:grpSpPr>
        <p:sp>
          <p:nvSpPr>
            <p:cNvPr id="28"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9" name="Picture 121" descr="Eisenbah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ußzeilenplatzhalter 2"/>
          <p:cNvSpPr>
            <a:spLocks noGrp="1"/>
          </p:cNvSpPr>
          <p:nvPr>
            <p:ph type="ftr" sz="quarter" idx="10"/>
          </p:nvPr>
        </p:nvSpPr>
        <p:spPr/>
        <p:txBody>
          <a:bodyPr/>
          <a:lstStyle/>
          <a:p>
            <a:r>
              <a:rPr lang="de-DE" smtClean="0"/>
              <a:t>© Bundesnetzagentur</a:t>
            </a:r>
            <a:endParaRPr lang="de-DE" dirty="0"/>
          </a:p>
        </p:txBody>
      </p:sp>
      <p:sp>
        <p:nvSpPr>
          <p:cNvPr id="4" name="Datumsplatzhalter 3"/>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187464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a:t>
            </a:r>
            <a:r>
              <a:rPr lang="de-DE" dirty="0" err="1" smtClean="0"/>
              <a:t>StrommarktVO</a:t>
            </a:r>
            <a:r>
              <a:rPr lang="de-DE" dirty="0" smtClean="0"/>
              <a:t> (Entwurfsstand)</a:t>
            </a:r>
            <a:endParaRPr lang="de-DE" dirty="0"/>
          </a:p>
        </p:txBody>
      </p:sp>
      <p:sp>
        <p:nvSpPr>
          <p:cNvPr id="5" name="Foliennummernplatzhalter 4"/>
          <p:cNvSpPr>
            <a:spLocks noGrp="1"/>
          </p:cNvSpPr>
          <p:nvPr>
            <p:ph type="sldNum" sz="quarter" idx="11"/>
          </p:nvPr>
        </p:nvSpPr>
        <p:spPr/>
        <p:txBody>
          <a:bodyPr/>
          <a:lstStyle/>
          <a:p>
            <a:fld id="{E4112350-7D1F-4F7B-A7EF-9C24A53D12C6}" type="slidenum">
              <a:rPr lang="de-DE" smtClean="0"/>
              <a:t>54</a:t>
            </a:fld>
            <a:endParaRPr lang="de-DE"/>
          </a:p>
        </p:txBody>
      </p:sp>
      <p:sp>
        <p:nvSpPr>
          <p:cNvPr id="9" name="Textplatzhalter 2"/>
          <p:cNvSpPr>
            <a:spLocks noGrp="1"/>
          </p:cNvSpPr>
          <p:nvPr>
            <p:ph type="body" idx="1"/>
          </p:nvPr>
        </p:nvSpPr>
        <p:spPr>
          <a:xfrm>
            <a:off x="799431" y="1052736"/>
            <a:ext cx="8004175" cy="5184776"/>
          </a:xfrm>
        </p:spPr>
        <p:txBody>
          <a:bodyPr/>
          <a:lstStyle/>
          <a:p>
            <a:r>
              <a:rPr lang="de-DE" sz="1800" b="1" dirty="0" smtClean="0"/>
              <a:t>Art. 20: „Zuverlässigkeitsstandard“</a:t>
            </a:r>
            <a:endParaRPr lang="de-DE" sz="1800" b="1" dirty="0"/>
          </a:p>
          <a:p>
            <a:pPr marL="285750" indent="-285750">
              <a:buFont typeface="Wingdings" panose="05000000000000000000" pitchFamily="2" charset="2"/>
              <a:buChar char="§"/>
            </a:pPr>
            <a:r>
              <a:rPr lang="de-DE" sz="1800" dirty="0" smtClean="0"/>
              <a:t>Bei </a:t>
            </a:r>
            <a:r>
              <a:rPr lang="de-DE" sz="1800" dirty="0"/>
              <a:t>der Anwendung von Kapazitätsmechanismen müssen die </a:t>
            </a:r>
            <a:r>
              <a:rPr lang="de-DE" sz="1800" dirty="0" smtClean="0"/>
              <a:t>Mitgliedstaaten einen </a:t>
            </a:r>
            <a:r>
              <a:rPr lang="de-DE" sz="1800" dirty="0"/>
              <a:t>Zuverlässigkeitsstandard </a:t>
            </a:r>
            <a:r>
              <a:rPr lang="de-DE" sz="1800" dirty="0" smtClean="0"/>
              <a:t>definieren, </a:t>
            </a:r>
            <a:r>
              <a:rPr lang="de-DE" sz="1800" dirty="0"/>
              <a:t>aus </a:t>
            </a:r>
            <a:r>
              <a:rPr lang="de-DE" sz="1800" dirty="0" smtClean="0"/>
              <a:t>dem das </a:t>
            </a:r>
            <a:r>
              <a:rPr lang="de-DE" sz="1800" dirty="0"/>
              <a:t>von </a:t>
            </a:r>
            <a:r>
              <a:rPr lang="de-DE" sz="1800" dirty="0" smtClean="0"/>
              <a:t>ihnen </a:t>
            </a:r>
            <a:r>
              <a:rPr lang="de-DE" sz="1800" b="1" dirty="0"/>
              <a:t>gewünschte Maß an Versorgungssicherheit </a:t>
            </a:r>
            <a:r>
              <a:rPr lang="de-DE" sz="1800" dirty="0"/>
              <a:t>hervorgeht.</a:t>
            </a:r>
          </a:p>
          <a:p>
            <a:pPr marL="285750" indent="-285750">
              <a:buFont typeface="Wingdings" panose="05000000000000000000" pitchFamily="2" charset="2"/>
              <a:buChar char="§"/>
            </a:pPr>
            <a:r>
              <a:rPr lang="de-DE" sz="1800" dirty="0" smtClean="0"/>
              <a:t>Der Zuverlässigkeitsstandard wird von den Ländern auf der Grundlage einer Methodik entwickelt, die der Verband der Übertragungsnetzbetreiber ENTSO-E entwickelt und von ACER genehmigen lässt.</a:t>
            </a:r>
          </a:p>
          <a:p>
            <a:pPr marL="285750" indent="-285750">
              <a:buFont typeface="Wingdings" panose="05000000000000000000" pitchFamily="2" charset="2"/>
              <a:buChar char="§"/>
            </a:pPr>
            <a:r>
              <a:rPr lang="de-DE" sz="1800" dirty="0" smtClean="0"/>
              <a:t>Der </a:t>
            </a:r>
            <a:r>
              <a:rPr lang="de-DE" sz="1800" dirty="0"/>
              <a:t>Zuverlässigkeitsstandard wird </a:t>
            </a:r>
            <a:r>
              <a:rPr lang="de-DE" sz="1800" dirty="0" smtClean="0"/>
              <a:t>u.a. anhand </a:t>
            </a:r>
            <a:r>
              <a:rPr lang="de-DE" sz="1800" dirty="0"/>
              <a:t>des Wertes der Zahlungsbereitschaft für </a:t>
            </a:r>
            <a:r>
              <a:rPr lang="de-DE" sz="1800" dirty="0" smtClean="0"/>
              <a:t>die </a:t>
            </a:r>
            <a:r>
              <a:rPr lang="de-DE" sz="1800" dirty="0"/>
              <a:t>Beibehaltung der Stromversorgung </a:t>
            </a:r>
            <a:r>
              <a:rPr lang="de-DE" sz="1800" b="1" dirty="0" smtClean="0"/>
              <a:t>(„Value </a:t>
            </a:r>
            <a:r>
              <a:rPr lang="de-DE" sz="1800" b="1" dirty="0" err="1" smtClean="0"/>
              <a:t>of</a:t>
            </a:r>
            <a:r>
              <a:rPr lang="de-DE" sz="1800" b="1" dirty="0" smtClean="0"/>
              <a:t> Lost Load“) </a:t>
            </a:r>
            <a:r>
              <a:rPr lang="de-DE" sz="1800" dirty="0" smtClean="0"/>
              <a:t>berechnet.</a:t>
            </a:r>
          </a:p>
          <a:p>
            <a:pPr marL="285750" indent="-285750">
              <a:buFont typeface="Wingdings" panose="05000000000000000000" pitchFamily="2" charset="2"/>
              <a:buChar char="§"/>
            </a:pPr>
            <a:endParaRPr lang="de-DE" sz="1800" dirty="0"/>
          </a:p>
          <a:p>
            <a:r>
              <a:rPr lang="de-DE" sz="1800" b="1" dirty="0" smtClean="0"/>
              <a:t>Fazit zum EU-Winterpaket:</a:t>
            </a:r>
          </a:p>
          <a:p>
            <a:pPr marL="285750" indent="-285750">
              <a:buFontTx/>
              <a:buChar char="-"/>
            </a:pPr>
            <a:r>
              <a:rPr lang="de-DE" sz="1800" dirty="0" smtClean="0"/>
              <a:t>Umfassende Vorgaben im Bereich der Versorgungssicherheit</a:t>
            </a:r>
          </a:p>
          <a:p>
            <a:pPr marL="285750" indent="-285750">
              <a:buFontTx/>
              <a:buChar char="-"/>
            </a:pPr>
            <a:r>
              <a:rPr lang="de-DE" sz="1800" dirty="0" smtClean="0"/>
              <a:t>EU-weite Vereinheitlichung der Vorgaben </a:t>
            </a:r>
          </a:p>
          <a:p>
            <a:pPr marL="285750" indent="-285750">
              <a:buFontTx/>
              <a:buChar char="-"/>
            </a:pPr>
            <a:r>
              <a:rPr lang="de-DE" sz="1800" dirty="0" smtClean="0"/>
              <a:t>Maßnahmen wie Kapazitätsmechanismen erfordern Begründung</a:t>
            </a:r>
            <a:endParaRPr lang="de-DE" sz="1800" dirty="0"/>
          </a:p>
        </p:txBody>
      </p:sp>
      <p:grpSp>
        <p:nvGrpSpPr>
          <p:cNvPr id="21" name="Telekommunikation-hell"/>
          <p:cNvGrpSpPr>
            <a:grpSpLocks/>
          </p:cNvGrpSpPr>
          <p:nvPr/>
        </p:nvGrpSpPr>
        <p:grpSpPr bwMode="auto">
          <a:xfrm>
            <a:off x="7426325" y="103188"/>
            <a:ext cx="409575" cy="403225"/>
            <a:chOff x="5919" y="418"/>
            <a:chExt cx="258" cy="254"/>
          </a:xfrm>
        </p:grpSpPr>
        <p:sp>
          <p:nvSpPr>
            <p:cNvPr id="22"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3" name="Picture 127" descr="Telekommunikation-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Post-hell"/>
          <p:cNvGrpSpPr>
            <a:grpSpLocks/>
          </p:cNvGrpSpPr>
          <p:nvPr/>
        </p:nvGrpSpPr>
        <p:grpSpPr bwMode="auto">
          <a:xfrm>
            <a:off x="7904163" y="103188"/>
            <a:ext cx="406400" cy="403225"/>
            <a:chOff x="5919" y="708"/>
            <a:chExt cx="256" cy="254"/>
          </a:xfrm>
        </p:grpSpPr>
        <p:sp>
          <p:nvSpPr>
            <p:cNvPr id="25"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6" name="Picture 126" descr="Post-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Eisenbahn-hell"/>
          <p:cNvGrpSpPr>
            <a:grpSpLocks/>
          </p:cNvGrpSpPr>
          <p:nvPr/>
        </p:nvGrpSpPr>
        <p:grpSpPr bwMode="auto">
          <a:xfrm>
            <a:off x="8389938" y="103188"/>
            <a:ext cx="406400" cy="403225"/>
            <a:chOff x="5919" y="1000"/>
            <a:chExt cx="256" cy="254"/>
          </a:xfrm>
        </p:grpSpPr>
        <p:sp>
          <p:nvSpPr>
            <p:cNvPr id="28"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29" name="Picture 121" descr="Eisenbahn-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ußzeilenplatzhalter 2"/>
          <p:cNvSpPr>
            <a:spLocks noGrp="1"/>
          </p:cNvSpPr>
          <p:nvPr>
            <p:ph type="ftr" sz="quarter" idx="10"/>
          </p:nvPr>
        </p:nvSpPr>
        <p:spPr/>
        <p:txBody>
          <a:bodyPr/>
          <a:lstStyle/>
          <a:p>
            <a:r>
              <a:rPr lang="de-DE" smtClean="0"/>
              <a:t>© Bundesnetzagentur</a:t>
            </a:r>
            <a:endParaRPr lang="de-DE" dirty="0"/>
          </a:p>
        </p:txBody>
      </p:sp>
      <p:sp>
        <p:nvSpPr>
          <p:cNvPr id="4" name="Datumsplatzhalter 3"/>
          <p:cNvSpPr>
            <a:spLocks noGrp="1"/>
          </p:cNvSpPr>
          <p:nvPr>
            <p:ph type="dt" sz="half" idx="12"/>
          </p:nvPr>
        </p:nvSpPr>
        <p:spPr/>
        <p:txBody>
          <a:bodyPr/>
          <a:lstStyle/>
          <a:p>
            <a:r>
              <a:rPr lang="de-DE" smtClean="0"/>
              <a:t> </a:t>
            </a:r>
            <a:endParaRPr lang="de-DE"/>
          </a:p>
        </p:txBody>
      </p:sp>
    </p:spTree>
    <p:extLst>
      <p:ext uri="{BB962C8B-B14F-4D97-AF65-F5344CB8AC3E}">
        <p14:creationId xmlns:p14="http://schemas.microsoft.com/office/powerpoint/2010/main" val="2831473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952500" y="4799013"/>
            <a:ext cx="3005138" cy="1366837"/>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87043" name="Rectangle 5"/>
          <p:cNvSpPr>
            <a:spLocks noChangeArrowheads="1"/>
          </p:cNvSpPr>
          <p:nvPr/>
        </p:nvSpPr>
        <p:spPr bwMode="auto">
          <a:xfrm>
            <a:off x="5219700" y="4799013"/>
            <a:ext cx="2994025" cy="1366837"/>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87044" name="Rectangle 7"/>
          <p:cNvSpPr>
            <a:spLocks noChangeArrowheads="1"/>
          </p:cNvSpPr>
          <p:nvPr/>
        </p:nvSpPr>
        <p:spPr bwMode="auto">
          <a:xfrm>
            <a:off x="2601913" y="709613"/>
            <a:ext cx="3797300" cy="1903412"/>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87045" name="Rectangle 10"/>
          <p:cNvSpPr>
            <a:spLocks noChangeArrowheads="1"/>
          </p:cNvSpPr>
          <p:nvPr/>
        </p:nvSpPr>
        <p:spPr bwMode="auto">
          <a:xfrm>
            <a:off x="2803525" y="2924175"/>
            <a:ext cx="3505200" cy="1619250"/>
          </a:xfrm>
          <a:prstGeom prst="rect">
            <a:avLst/>
          </a:prstGeom>
          <a:solidFill>
            <a:srgbClr val="FFE05B"/>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87046" name="Rectangle 11"/>
          <p:cNvSpPr>
            <a:spLocks noChangeArrowheads="1"/>
          </p:cNvSpPr>
          <p:nvPr/>
        </p:nvSpPr>
        <p:spPr bwMode="auto">
          <a:xfrm>
            <a:off x="2700338" y="3429000"/>
            <a:ext cx="3652837" cy="936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lnSpc>
                <a:spcPct val="50000"/>
              </a:lnSpc>
              <a:spcBef>
                <a:spcPct val="0"/>
              </a:spcBef>
              <a:buClrTx/>
              <a:buSzPct val="150000"/>
              <a:buFontTx/>
              <a:buNone/>
            </a:pPr>
            <a:endParaRPr lang="de-DE" altLang="de-DE" sz="2000" b="1">
              <a:solidFill>
                <a:schemeClr val="bg2"/>
              </a:solidFill>
              <a:latin typeface="Arial" pitchFamily="34" charset="0"/>
            </a:endParaRPr>
          </a:p>
        </p:txBody>
      </p:sp>
      <p:sp>
        <p:nvSpPr>
          <p:cNvPr id="87047" name="Rectangle 13"/>
          <p:cNvSpPr>
            <a:spLocks noChangeArrowheads="1"/>
          </p:cNvSpPr>
          <p:nvPr/>
        </p:nvSpPr>
        <p:spPr bwMode="auto">
          <a:xfrm>
            <a:off x="5235575" y="5138738"/>
            <a:ext cx="295592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lnSpc>
                <a:spcPct val="120000"/>
              </a:lnSpc>
              <a:spcBef>
                <a:spcPct val="0"/>
              </a:spcBef>
              <a:buClrTx/>
              <a:buSzPct val="150000"/>
              <a:buFontTx/>
              <a:buNone/>
            </a:pPr>
            <a:endParaRPr lang="de-DE" altLang="de-DE" sz="1800" b="1">
              <a:latin typeface="Arial" pitchFamily="34" charset="0"/>
            </a:endParaRPr>
          </a:p>
        </p:txBody>
      </p:sp>
      <p:sp>
        <p:nvSpPr>
          <p:cNvPr id="87048" name="Text Box 14"/>
          <p:cNvSpPr txBox="1">
            <a:spLocks noChangeArrowheads="1"/>
          </p:cNvSpPr>
          <p:nvPr/>
        </p:nvSpPr>
        <p:spPr bwMode="auto">
          <a:xfrm>
            <a:off x="2479675" y="709613"/>
            <a:ext cx="4083050" cy="1939925"/>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a:buNone/>
            </a:pPr>
            <a:r>
              <a:rPr lang="de-DE" altLang="de-DE" sz="2000" b="1">
                <a:latin typeface="Arial" pitchFamily="34" charset="0"/>
                <a:cs typeface="Arial" pitchFamily="34" charset="0"/>
              </a:rPr>
              <a:t>Flexible energy system: </a:t>
            </a:r>
            <a:br>
              <a:rPr lang="de-DE" altLang="de-DE" sz="2000" b="1">
                <a:latin typeface="Arial" pitchFamily="34" charset="0"/>
                <a:cs typeface="Arial" pitchFamily="34" charset="0"/>
              </a:rPr>
            </a:br>
            <a:r>
              <a:rPr lang="de-DE" altLang="de-DE" sz="2000" b="1">
                <a:latin typeface="Arial" pitchFamily="34" charset="0"/>
                <a:cs typeface="Arial" pitchFamily="34" charset="0"/>
              </a:rPr>
              <a:t>EOM preferred – price signals, Capacity Mechan. only second best, i.e. no IEM distortion + </a:t>
            </a:r>
            <a:br>
              <a:rPr lang="de-DE" altLang="de-DE" sz="2000" b="1">
                <a:latin typeface="Arial" pitchFamily="34" charset="0"/>
                <a:cs typeface="Arial" pitchFamily="34" charset="0"/>
              </a:rPr>
            </a:br>
            <a:r>
              <a:rPr lang="de-DE" altLang="de-DE" sz="2000" b="1">
                <a:latin typeface="Arial" pitchFamily="34" charset="0"/>
                <a:cs typeface="Arial" pitchFamily="34" charset="0"/>
              </a:rPr>
              <a:t>open to XB participation</a:t>
            </a:r>
          </a:p>
        </p:txBody>
      </p:sp>
      <p:sp>
        <p:nvSpPr>
          <p:cNvPr id="87049" name="Text Box 15"/>
          <p:cNvSpPr txBox="1">
            <a:spLocks noChangeArrowheads="1"/>
          </p:cNvSpPr>
          <p:nvPr/>
        </p:nvSpPr>
        <p:spPr bwMode="auto">
          <a:xfrm>
            <a:off x="808038" y="4733925"/>
            <a:ext cx="3149600" cy="1497013"/>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a:buNone/>
            </a:pPr>
            <a:r>
              <a:rPr lang="de-DE" altLang="de-DE" sz="2000" b="1">
                <a:latin typeface="Arial "/>
              </a:rPr>
              <a:t>Internal Energy Market</a:t>
            </a:r>
            <a:br>
              <a:rPr lang="de-DE" altLang="de-DE" sz="2000" b="1">
                <a:latin typeface="Arial "/>
              </a:rPr>
            </a:br>
            <a:r>
              <a:rPr lang="de-DE" altLang="de-DE" sz="2000" b="1">
                <a:latin typeface="Arial "/>
              </a:rPr>
              <a:t>3rd IEM Package 2009,</a:t>
            </a:r>
          </a:p>
          <a:p>
            <a:pPr algn="ctr">
              <a:lnSpc>
                <a:spcPct val="120000"/>
              </a:lnSpc>
              <a:spcBef>
                <a:spcPct val="0"/>
              </a:spcBef>
              <a:buClr>
                <a:srgbClr val="000000"/>
              </a:buClr>
              <a:buSzPct val="150000"/>
              <a:buFont typeface="Monotype Sorts"/>
              <a:buNone/>
            </a:pPr>
            <a:r>
              <a:rPr lang="de-DE" altLang="de-DE" sz="1800">
                <a:latin typeface="Arial "/>
              </a:rPr>
              <a:t> XB trade, Market Coupling, Network Codes/Guidelines</a:t>
            </a:r>
          </a:p>
        </p:txBody>
      </p:sp>
      <p:sp>
        <p:nvSpPr>
          <p:cNvPr id="87050" name="Rectangle 16"/>
          <p:cNvSpPr>
            <a:spLocks noChangeArrowheads="1"/>
          </p:cNvSpPr>
          <p:nvPr/>
        </p:nvSpPr>
        <p:spPr bwMode="auto">
          <a:xfrm>
            <a:off x="838200" y="2286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0"/>
              </a:spcBef>
              <a:buClrTx/>
              <a:buSzTx/>
              <a:buFontTx/>
              <a:buNone/>
            </a:pPr>
            <a:r>
              <a:rPr lang="de-DE" altLang="de-DE" sz="3200" b="1">
                <a:solidFill>
                  <a:srgbClr val="0000FF"/>
                </a:solidFill>
                <a:latin typeface="Arial" pitchFamily="34" charset="0"/>
              </a:rPr>
              <a:t/>
            </a:r>
            <a:br>
              <a:rPr lang="de-DE" altLang="de-DE" sz="3200" b="1">
                <a:solidFill>
                  <a:srgbClr val="0000FF"/>
                </a:solidFill>
                <a:latin typeface="Arial" pitchFamily="34" charset="0"/>
              </a:rPr>
            </a:br>
            <a:endParaRPr lang="de-DE" altLang="de-DE" sz="3200" b="1">
              <a:solidFill>
                <a:srgbClr val="0000FF"/>
              </a:solidFill>
              <a:latin typeface="Arial" pitchFamily="34" charset="0"/>
            </a:endParaRPr>
          </a:p>
        </p:txBody>
      </p:sp>
      <p:sp>
        <p:nvSpPr>
          <p:cNvPr id="87051" name="Rectangle 2"/>
          <p:cNvSpPr>
            <a:spLocks noChangeArrowheads="1"/>
          </p:cNvSpPr>
          <p:nvPr/>
        </p:nvSpPr>
        <p:spPr bwMode="auto">
          <a:xfrm>
            <a:off x="134938" y="3197225"/>
            <a:ext cx="2552700" cy="1152525"/>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87052" name="Text Box 15"/>
          <p:cNvSpPr txBox="1">
            <a:spLocks noChangeArrowheads="1"/>
          </p:cNvSpPr>
          <p:nvPr/>
        </p:nvSpPr>
        <p:spPr bwMode="auto">
          <a:xfrm>
            <a:off x="93663" y="3163888"/>
            <a:ext cx="2636837" cy="1201737"/>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a:buNone/>
            </a:pPr>
            <a:r>
              <a:rPr lang="de-DE" altLang="de-DE" sz="2000" b="1">
                <a:latin typeface="Arial "/>
              </a:rPr>
              <a:t>Competition rules, State Aid rules, 2015 CM Sector Inq.</a:t>
            </a:r>
            <a:endParaRPr lang="de-DE" altLang="de-DE" sz="1800" b="1">
              <a:latin typeface="Arial "/>
            </a:endParaRPr>
          </a:p>
        </p:txBody>
      </p:sp>
      <p:sp>
        <p:nvSpPr>
          <p:cNvPr id="87053" name="Rectangle 13"/>
          <p:cNvSpPr>
            <a:spLocks noChangeArrowheads="1"/>
          </p:cNvSpPr>
          <p:nvPr/>
        </p:nvSpPr>
        <p:spPr bwMode="auto">
          <a:xfrm>
            <a:off x="2601913" y="3390900"/>
            <a:ext cx="3960812"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lnSpc>
                <a:spcPct val="120000"/>
              </a:lnSpc>
              <a:spcBef>
                <a:spcPct val="0"/>
              </a:spcBef>
              <a:buClrTx/>
              <a:buSzPct val="150000"/>
              <a:buFontTx/>
              <a:buNone/>
            </a:pPr>
            <a:r>
              <a:rPr lang="de-DE" altLang="de-DE" sz="1800" b="1">
                <a:latin typeface="Arial" pitchFamily="34" charset="0"/>
                <a:cs typeface="Times New Roman" pitchFamily="18" charset="0"/>
              </a:rPr>
              <a:t>   Clean Energy f. All Europeans</a:t>
            </a:r>
          </a:p>
          <a:p>
            <a:pPr eaLnBrk="1" hangingPunct="1">
              <a:lnSpc>
                <a:spcPct val="120000"/>
              </a:lnSpc>
              <a:spcBef>
                <a:spcPct val="0"/>
              </a:spcBef>
              <a:buClrTx/>
              <a:buSzPct val="150000"/>
              <a:buFontTx/>
              <a:buNone/>
            </a:pPr>
            <a:r>
              <a:rPr lang="de-DE" altLang="de-DE" sz="1800" b="1">
                <a:latin typeface="Arial" pitchFamily="34" charset="0"/>
                <a:cs typeface="Times New Roman" pitchFamily="18" charset="0"/>
              </a:rPr>
              <a:t>   EMD, Recast, ACER-Regulation</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RES + Energy Efficiency Dir.: </a:t>
            </a:r>
          </a:p>
          <a:p>
            <a:pPr>
              <a:lnSpc>
                <a:spcPct val="120000"/>
              </a:lnSpc>
              <a:spcBef>
                <a:spcPct val="0"/>
              </a:spcBef>
              <a:buClrTx/>
              <a:buSzPct val="150000"/>
              <a:buFont typeface="Wingdings" pitchFamily="2" charset="2"/>
              <a:buNone/>
            </a:pPr>
            <a:r>
              <a:rPr lang="de-DE" altLang="de-DE" sz="1800" b="1">
                <a:latin typeface="Arial" pitchFamily="34" charset="0"/>
                <a:cs typeface="Times New Roman" pitchFamily="18" charset="0"/>
              </a:rPr>
              <a:t>         Fully integrated IEM</a:t>
            </a:r>
            <a:r>
              <a:rPr lang="de-DE" altLang="de-DE" sz="1800" b="1">
                <a:latin typeface="Arial" pitchFamily="34" charset="0"/>
              </a:rPr>
              <a:t> and</a:t>
            </a:r>
            <a:br>
              <a:rPr lang="de-DE" altLang="de-DE" sz="1800" b="1">
                <a:latin typeface="Arial" pitchFamily="34" charset="0"/>
              </a:rPr>
            </a:br>
            <a:r>
              <a:rPr lang="de-DE" altLang="de-DE" sz="1800" b="1">
                <a:latin typeface="Arial" pitchFamily="34" charset="0"/>
              </a:rPr>
              <a:t>RES integration, energy effi.</a:t>
            </a:r>
          </a:p>
        </p:txBody>
      </p:sp>
      <p:cxnSp>
        <p:nvCxnSpPr>
          <p:cNvPr id="87054" name="AutoShape 9"/>
          <p:cNvCxnSpPr>
            <a:cxnSpLocks noChangeShapeType="1"/>
          </p:cNvCxnSpPr>
          <p:nvPr/>
        </p:nvCxnSpPr>
        <p:spPr bwMode="auto">
          <a:xfrm rot="16200000" flipH="1">
            <a:off x="4279106" y="4890294"/>
            <a:ext cx="1303338" cy="609600"/>
          </a:xfrm>
          <a:prstGeom prst="bentConnector3">
            <a:avLst>
              <a:gd name="adj1" fmla="val 58343"/>
            </a:avLst>
          </a:prstGeom>
          <a:noFill/>
          <a:ln w="381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55" name="AutoShape 8"/>
          <p:cNvCxnSpPr>
            <a:cxnSpLocks noChangeShapeType="1"/>
          </p:cNvCxnSpPr>
          <p:nvPr/>
        </p:nvCxnSpPr>
        <p:spPr bwMode="auto">
          <a:xfrm rot="5400000">
            <a:off x="3500438" y="5008563"/>
            <a:ext cx="1295400" cy="381000"/>
          </a:xfrm>
          <a:prstGeom prst="bentConnector3">
            <a:avLst>
              <a:gd name="adj1" fmla="val 58208"/>
            </a:avLst>
          </a:prstGeom>
          <a:noFill/>
          <a:ln w="381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056" name="Text Box 15"/>
          <p:cNvSpPr txBox="1">
            <a:spLocks noChangeArrowheads="1"/>
          </p:cNvSpPr>
          <p:nvPr/>
        </p:nvSpPr>
        <p:spPr bwMode="auto">
          <a:xfrm>
            <a:off x="6399213" y="3197225"/>
            <a:ext cx="2636837" cy="1177925"/>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50000"/>
              </a:spcBef>
              <a:buClrTx/>
              <a:buSzTx/>
              <a:buFontTx/>
              <a:buNone/>
            </a:pPr>
            <a:r>
              <a:rPr lang="de-DE" altLang="de-DE" sz="2000" b="1">
                <a:latin typeface="Arial "/>
              </a:rPr>
              <a:t>More market-oriented</a:t>
            </a:r>
            <a:br>
              <a:rPr lang="de-DE" altLang="de-DE" sz="2000" b="1">
                <a:latin typeface="Arial "/>
              </a:rPr>
            </a:br>
            <a:r>
              <a:rPr lang="de-DE" altLang="de-DE" sz="2000" b="1">
                <a:latin typeface="Arial "/>
              </a:rPr>
              <a:t> RES support, nation. </a:t>
            </a:r>
            <a:br>
              <a:rPr lang="de-DE" altLang="de-DE" sz="2000" b="1">
                <a:latin typeface="Arial "/>
              </a:rPr>
            </a:br>
            <a:r>
              <a:rPr lang="de-DE" altLang="de-DE" sz="2000" b="1">
                <a:latin typeface="Arial "/>
              </a:rPr>
              <a:t>schemes open to </a:t>
            </a:r>
            <a:br>
              <a:rPr lang="de-DE" altLang="de-DE" sz="2000" b="1">
                <a:latin typeface="Arial "/>
              </a:rPr>
            </a:br>
            <a:r>
              <a:rPr lang="de-DE" altLang="de-DE" sz="2000" b="1">
                <a:latin typeface="Arial "/>
              </a:rPr>
              <a:t>XB participation </a:t>
            </a:r>
            <a:endParaRPr lang="de-DE" altLang="de-DE" sz="2000">
              <a:latin typeface="Arial" pitchFamily="34" charset="0"/>
            </a:endParaRPr>
          </a:p>
        </p:txBody>
      </p:sp>
      <p:sp>
        <p:nvSpPr>
          <p:cNvPr id="11" name="Pfeil nach rechts 10"/>
          <p:cNvSpPr/>
          <p:nvPr/>
        </p:nvSpPr>
        <p:spPr>
          <a:xfrm rot="16200000">
            <a:off x="4407694" y="2543969"/>
            <a:ext cx="349250" cy="411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endParaRPr lang="de-DE"/>
          </a:p>
        </p:txBody>
      </p:sp>
      <p:sp>
        <p:nvSpPr>
          <p:cNvPr id="87058" name="Text Box 15"/>
          <p:cNvSpPr txBox="1">
            <a:spLocks noChangeArrowheads="1"/>
          </p:cNvSpPr>
          <p:nvPr/>
        </p:nvSpPr>
        <p:spPr bwMode="auto">
          <a:xfrm>
            <a:off x="5010150" y="4881563"/>
            <a:ext cx="3527425" cy="1182687"/>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nSpc>
                <a:spcPct val="120000"/>
              </a:lnSpc>
              <a:spcBef>
                <a:spcPct val="0"/>
              </a:spcBef>
              <a:buClr>
                <a:srgbClr val="000000"/>
              </a:buClr>
              <a:buSzPct val="150000"/>
              <a:buFont typeface="Monotype Sorts"/>
              <a:buNone/>
            </a:pPr>
            <a:r>
              <a:rPr lang="de-DE" altLang="de-DE" sz="2000" b="1">
                <a:latin typeface="Arial "/>
              </a:rPr>
              <a:t>    TEN-E Reg. 347/2013</a:t>
            </a:r>
            <a:br>
              <a:rPr lang="de-DE" altLang="de-DE" sz="2000" b="1">
                <a:latin typeface="Arial "/>
              </a:rPr>
            </a:br>
            <a:r>
              <a:rPr lang="de-DE" altLang="de-DE" sz="2000" b="1">
                <a:latin typeface="Arial "/>
              </a:rPr>
              <a:t>   </a:t>
            </a:r>
            <a:r>
              <a:rPr lang="de-DE" altLang="de-DE" sz="1800" b="1">
                <a:latin typeface="Arial "/>
              </a:rPr>
              <a:t>(Proj. of Common Interest)</a:t>
            </a:r>
            <a:br>
              <a:rPr lang="de-DE" altLang="de-DE" sz="1800" b="1">
                <a:latin typeface="Arial "/>
              </a:rPr>
            </a:br>
            <a:r>
              <a:rPr lang="de-DE" altLang="de-DE" sz="1900" b="1">
                <a:latin typeface="Arial "/>
              </a:rPr>
              <a:t>   Infrastructure Pack. 2013</a:t>
            </a:r>
          </a:p>
        </p:txBody>
      </p:sp>
      <p:sp>
        <p:nvSpPr>
          <p:cNvPr id="87059" name="Text Box 15"/>
          <p:cNvSpPr txBox="1">
            <a:spLocks noChangeArrowheads="1"/>
          </p:cNvSpPr>
          <p:nvPr/>
        </p:nvSpPr>
        <p:spPr bwMode="auto">
          <a:xfrm>
            <a:off x="6562725" y="1071563"/>
            <a:ext cx="2473325" cy="1177925"/>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spcBef>
                <a:spcPct val="50000"/>
              </a:spcBef>
              <a:buClrTx/>
              <a:buSzTx/>
              <a:buFont typeface="Wingdings" pitchFamily="2" charset="2"/>
              <a:buNone/>
            </a:pPr>
            <a:r>
              <a:rPr lang="de-DE" altLang="de-DE" sz="2000" b="1">
                <a:latin typeface="Arial "/>
              </a:rPr>
              <a:t>Security of Supply</a:t>
            </a:r>
            <a:br>
              <a:rPr lang="de-DE" altLang="de-DE" sz="2000" b="1">
                <a:latin typeface="Arial "/>
              </a:rPr>
            </a:br>
            <a:r>
              <a:rPr lang="de-DE" altLang="de-DE" sz="2000" b="1">
                <a:latin typeface="Arial "/>
              </a:rPr>
              <a:t> Risk Preparedness </a:t>
            </a:r>
            <a:br>
              <a:rPr lang="de-DE" altLang="de-DE" sz="2000" b="1">
                <a:latin typeface="Arial "/>
              </a:rPr>
            </a:br>
            <a:r>
              <a:rPr lang="de-DE" altLang="de-DE" sz="2000" b="1">
                <a:latin typeface="Arial "/>
              </a:rPr>
              <a:t>Regulation</a:t>
            </a:r>
            <a:endParaRPr lang="de-DE" altLang="de-DE" sz="2000">
              <a:latin typeface="Arial" pitchFamily="34" charset="0"/>
            </a:endParaRPr>
          </a:p>
        </p:txBody>
      </p:sp>
      <p:sp>
        <p:nvSpPr>
          <p:cNvPr id="87060" name="Text Box 15"/>
          <p:cNvSpPr txBox="1">
            <a:spLocks noChangeArrowheads="1"/>
          </p:cNvSpPr>
          <p:nvPr/>
        </p:nvSpPr>
        <p:spPr bwMode="auto">
          <a:xfrm>
            <a:off x="39688" y="914400"/>
            <a:ext cx="2473325" cy="1487488"/>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spcBef>
                <a:spcPct val="50000"/>
              </a:spcBef>
              <a:buClrTx/>
              <a:buSzTx/>
              <a:buFont typeface="Wingdings" pitchFamily="2" charset="2"/>
              <a:buNone/>
            </a:pPr>
            <a:r>
              <a:rPr lang="de-DE" altLang="de-DE" sz="2000" b="1" dirty="0" err="1">
                <a:latin typeface="Arial "/>
              </a:rPr>
              <a:t>Functioning</a:t>
            </a:r>
            <a:r>
              <a:rPr lang="de-DE" altLang="de-DE" sz="2000" b="1" dirty="0">
                <a:latin typeface="Arial "/>
              </a:rPr>
              <a:t> </a:t>
            </a:r>
            <a:r>
              <a:rPr lang="de-DE" altLang="de-DE" sz="2000" b="1" dirty="0" err="1">
                <a:latin typeface="Arial "/>
              </a:rPr>
              <a:t>retail</a:t>
            </a:r>
            <a:r>
              <a:rPr lang="de-DE" altLang="de-DE" sz="2000" b="1" dirty="0">
                <a:latin typeface="Arial "/>
              </a:rPr>
              <a:t> </a:t>
            </a:r>
            <a:br>
              <a:rPr lang="de-DE" altLang="de-DE" sz="2000" b="1" dirty="0">
                <a:latin typeface="Arial "/>
              </a:rPr>
            </a:br>
            <a:r>
              <a:rPr lang="de-DE" altLang="de-DE" sz="2000" b="1" dirty="0" err="1">
                <a:latin typeface="Arial "/>
              </a:rPr>
              <a:t>markets</a:t>
            </a:r>
            <a:r>
              <a:rPr lang="de-DE" altLang="de-DE" sz="2000" b="1" dirty="0">
                <a:latin typeface="Arial "/>
              </a:rPr>
              <a:t>, </a:t>
            </a:r>
            <a:r>
              <a:rPr lang="de-DE" altLang="de-DE" sz="2000" b="1" dirty="0" err="1" smtClean="0">
                <a:latin typeface="Arial "/>
              </a:rPr>
              <a:t>consumer</a:t>
            </a:r>
            <a:r>
              <a:rPr lang="de-DE" altLang="de-DE" sz="2000" b="1" dirty="0" smtClean="0">
                <a:latin typeface="Arial "/>
              </a:rPr>
              <a:t> </a:t>
            </a:r>
            <a:r>
              <a:rPr lang="de-DE" altLang="de-DE" sz="2000" b="1" dirty="0">
                <a:latin typeface="Arial "/>
              </a:rPr>
              <a:t/>
            </a:r>
            <a:br>
              <a:rPr lang="de-DE" altLang="de-DE" sz="2000" b="1" dirty="0">
                <a:latin typeface="Arial "/>
              </a:rPr>
            </a:br>
            <a:r>
              <a:rPr lang="de-DE" altLang="de-DE" sz="2000" b="1" dirty="0" err="1" smtClean="0">
                <a:latin typeface="Arial "/>
              </a:rPr>
              <a:t>empowerment</a:t>
            </a:r>
            <a:r>
              <a:rPr lang="de-DE" altLang="de-DE" sz="2000" b="1" dirty="0">
                <a:latin typeface="Arial "/>
              </a:rPr>
              <a:t> </a:t>
            </a:r>
            <a:r>
              <a:rPr lang="de-DE" altLang="de-DE" sz="2000" b="1" dirty="0" smtClean="0">
                <a:latin typeface="Arial "/>
              </a:rPr>
              <a:t>and </a:t>
            </a:r>
            <a:r>
              <a:rPr lang="de-DE" altLang="de-DE" sz="2000" b="1" dirty="0">
                <a:latin typeface="Arial "/>
              </a:rPr>
              <a:t/>
            </a:r>
            <a:br>
              <a:rPr lang="de-DE" altLang="de-DE" sz="2000" b="1" dirty="0">
                <a:latin typeface="Arial "/>
              </a:rPr>
            </a:br>
            <a:r>
              <a:rPr lang="de-DE" altLang="de-DE" sz="2000" b="1" dirty="0">
                <a:latin typeface="Arial "/>
              </a:rPr>
              <a:t>“</a:t>
            </a:r>
            <a:r>
              <a:rPr lang="de-DE" altLang="de-DE" sz="2000" b="1" i="1" dirty="0" err="1">
                <a:latin typeface="Arial "/>
              </a:rPr>
              <a:t>prosumers</a:t>
            </a:r>
            <a:r>
              <a:rPr lang="de-DE" altLang="de-DE" sz="2000" b="1" i="1" dirty="0">
                <a:latin typeface="Arial "/>
              </a:rPr>
              <a:t>“</a:t>
            </a:r>
            <a:r>
              <a:rPr lang="de-DE" altLang="de-DE" sz="2000" b="1" dirty="0">
                <a:latin typeface="Arial "/>
              </a:rPr>
              <a:t/>
            </a:r>
            <a:br>
              <a:rPr lang="de-DE" altLang="de-DE" sz="2000" b="1" dirty="0">
                <a:latin typeface="Arial "/>
              </a:rPr>
            </a:br>
            <a:r>
              <a:rPr lang="de-DE" altLang="de-DE" sz="2000" b="1" dirty="0">
                <a:latin typeface="Arial "/>
              </a:rPr>
              <a:t>  DSR (</a:t>
            </a:r>
            <a:r>
              <a:rPr lang="de-DE" altLang="de-DE" sz="2000" b="1" dirty="0" err="1">
                <a:latin typeface="Arial "/>
              </a:rPr>
              <a:t>flex</a:t>
            </a:r>
            <a:r>
              <a:rPr lang="de-DE" altLang="de-DE" sz="2000" b="1" dirty="0">
                <a:latin typeface="Arial "/>
              </a:rPr>
              <a:t>.+ </a:t>
            </a:r>
            <a:r>
              <a:rPr lang="de-DE" altLang="de-DE" sz="2000" b="1" dirty="0" err="1">
                <a:latin typeface="Arial "/>
              </a:rPr>
              <a:t>stability</a:t>
            </a:r>
            <a:r>
              <a:rPr lang="de-DE" altLang="de-DE" sz="2000" b="1" dirty="0">
                <a:latin typeface="Arial "/>
              </a:rPr>
              <a:t>)  </a:t>
            </a:r>
            <a:endParaRPr lang="de-DE" altLang="de-DE" sz="2000" i="1" dirty="0">
              <a:latin typeface="Arial" pitchFamily="34" charset="0"/>
            </a:endParaRPr>
          </a:p>
        </p:txBody>
      </p:sp>
      <p:sp>
        <p:nvSpPr>
          <p:cNvPr id="23" name="Titel 1"/>
          <p:cNvSpPr txBox="1">
            <a:spLocks/>
          </p:cNvSpPr>
          <p:nvPr/>
        </p:nvSpPr>
        <p:spPr>
          <a:xfrm>
            <a:off x="-107950" y="52388"/>
            <a:ext cx="7343775" cy="496887"/>
          </a:xfrm>
          <a:prstGeom prst="rect">
            <a:avLst/>
          </a:prstGeom>
        </p:spPr>
        <p:txBody>
          <a:bodyPr/>
          <a:lstStyle>
            <a:lvl1pPr algn="l" rtl="0" eaLnBrk="1" fontAlgn="base" hangingPunct="1">
              <a:spcBef>
                <a:spcPct val="0"/>
              </a:spcBef>
              <a:spcAft>
                <a:spcPct val="0"/>
              </a:spcAft>
              <a:defRPr sz="2200">
                <a:solidFill>
                  <a:schemeClr val="bg1"/>
                </a:solidFill>
                <a:latin typeface="Verdana" pitchFamily="34" charset="0"/>
                <a:ea typeface="+mj-ea"/>
                <a:cs typeface="+mj-cs"/>
              </a:defRPr>
            </a:lvl1pPr>
            <a:lvl2pPr algn="l" rtl="0" eaLnBrk="1" fontAlgn="base" hangingPunct="1">
              <a:spcBef>
                <a:spcPct val="0"/>
              </a:spcBef>
              <a:spcAft>
                <a:spcPct val="0"/>
              </a:spcAft>
              <a:defRPr sz="2200">
                <a:solidFill>
                  <a:schemeClr val="bg1"/>
                </a:solidFill>
                <a:latin typeface="Verdana" pitchFamily="34" charset="0"/>
              </a:defRPr>
            </a:lvl2pPr>
            <a:lvl3pPr algn="l" rtl="0" eaLnBrk="1" fontAlgn="base" hangingPunct="1">
              <a:spcBef>
                <a:spcPct val="0"/>
              </a:spcBef>
              <a:spcAft>
                <a:spcPct val="0"/>
              </a:spcAft>
              <a:defRPr sz="2200">
                <a:solidFill>
                  <a:schemeClr val="bg1"/>
                </a:solidFill>
                <a:latin typeface="Verdana" pitchFamily="34" charset="0"/>
              </a:defRPr>
            </a:lvl3pPr>
            <a:lvl4pPr algn="l" rtl="0" eaLnBrk="1" fontAlgn="base" hangingPunct="1">
              <a:spcBef>
                <a:spcPct val="0"/>
              </a:spcBef>
              <a:spcAft>
                <a:spcPct val="0"/>
              </a:spcAft>
              <a:defRPr sz="2200">
                <a:solidFill>
                  <a:schemeClr val="bg1"/>
                </a:solidFill>
                <a:latin typeface="Verdana" pitchFamily="34" charset="0"/>
              </a:defRPr>
            </a:lvl4pPr>
            <a:lvl5pPr algn="l" rtl="0" eaLnBrk="1" fontAlgn="base" hangingPunct="1">
              <a:spcBef>
                <a:spcPct val="0"/>
              </a:spcBef>
              <a:spcAft>
                <a:spcPct val="0"/>
              </a:spcAft>
              <a:defRPr sz="2200">
                <a:solidFill>
                  <a:schemeClr val="bg1"/>
                </a:solidFill>
                <a:latin typeface="Verdana" pitchFamily="34" charset="0"/>
              </a:defRPr>
            </a:lvl5pPr>
            <a:lvl6pPr marL="457200" algn="l" rtl="0" eaLnBrk="1" fontAlgn="base" hangingPunct="1">
              <a:spcBef>
                <a:spcPct val="0"/>
              </a:spcBef>
              <a:spcAft>
                <a:spcPct val="0"/>
              </a:spcAft>
              <a:defRPr sz="2000">
                <a:solidFill>
                  <a:schemeClr val="bg1"/>
                </a:solidFill>
                <a:latin typeface="Arial Narrow" pitchFamily="1" charset="0"/>
              </a:defRPr>
            </a:lvl6pPr>
            <a:lvl7pPr marL="914400" algn="l" rtl="0" eaLnBrk="1" fontAlgn="base" hangingPunct="1">
              <a:spcBef>
                <a:spcPct val="0"/>
              </a:spcBef>
              <a:spcAft>
                <a:spcPct val="0"/>
              </a:spcAft>
              <a:defRPr sz="2000">
                <a:solidFill>
                  <a:schemeClr val="bg1"/>
                </a:solidFill>
                <a:latin typeface="Arial Narrow" pitchFamily="1" charset="0"/>
              </a:defRPr>
            </a:lvl7pPr>
            <a:lvl8pPr marL="1371600" algn="l" rtl="0" eaLnBrk="1" fontAlgn="base" hangingPunct="1">
              <a:spcBef>
                <a:spcPct val="0"/>
              </a:spcBef>
              <a:spcAft>
                <a:spcPct val="0"/>
              </a:spcAft>
              <a:defRPr sz="2000">
                <a:solidFill>
                  <a:schemeClr val="bg1"/>
                </a:solidFill>
                <a:latin typeface="Arial Narrow" pitchFamily="1" charset="0"/>
              </a:defRPr>
            </a:lvl8pPr>
            <a:lvl9pPr marL="1828800" algn="l" rtl="0" eaLnBrk="1" fontAlgn="base" hangingPunct="1">
              <a:spcBef>
                <a:spcPct val="0"/>
              </a:spcBef>
              <a:spcAft>
                <a:spcPct val="0"/>
              </a:spcAft>
              <a:defRPr sz="2000">
                <a:solidFill>
                  <a:schemeClr val="bg1"/>
                </a:solidFill>
                <a:latin typeface="Arial Narrow" pitchFamily="1" charset="0"/>
              </a:defRPr>
            </a:lvl9pPr>
          </a:lstStyle>
          <a:p>
            <a:pPr>
              <a:defRPr/>
            </a:pPr>
            <a:r>
              <a:rPr lang="de-DE" b="1" kern="0" dirty="0" smtClean="0"/>
              <a:t> Key </a:t>
            </a:r>
            <a:r>
              <a:rPr lang="de-DE" b="1" kern="0" dirty="0" err="1" smtClean="0"/>
              <a:t>elements</a:t>
            </a:r>
            <a:r>
              <a:rPr lang="de-DE" b="1" kern="0" dirty="0" smtClean="0"/>
              <a:t> – Clean Energy Package 2016</a:t>
            </a:r>
            <a:endParaRPr lang="de-DE" b="1" kern="0" dirty="0"/>
          </a:p>
        </p:txBody>
      </p:sp>
    </p:spTree>
    <p:extLst>
      <p:ext uri="{BB962C8B-B14F-4D97-AF65-F5344CB8AC3E}">
        <p14:creationId xmlns:p14="http://schemas.microsoft.com/office/powerpoint/2010/main" val="2544160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52500" y="4799013"/>
            <a:ext cx="2994025" cy="1366837"/>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5" tIns="46038" rIns="92075" bIns="46038"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89" name="Rectangle 5"/>
          <p:cNvSpPr>
            <a:spLocks noChangeArrowheads="1"/>
          </p:cNvSpPr>
          <p:nvPr/>
        </p:nvSpPr>
        <p:spPr bwMode="auto">
          <a:xfrm>
            <a:off x="5219700" y="4799013"/>
            <a:ext cx="2994025" cy="1366837"/>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5" tIns="46038" rIns="92075" bIns="46038"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90" name="Rectangle 6"/>
          <p:cNvSpPr>
            <a:spLocks noChangeArrowheads="1"/>
          </p:cNvSpPr>
          <p:nvPr/>
        </p:nvSpPr>
        <p:spPr bwMode="auto">
          <a:xfrm>
            <a:off x="755576" y="765175"/>
            <a:ext cx="3240162" cy="1943100"/>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5" tIns="46038" rIns="92075" bIns="46038"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91" name="Rectangle 7"/>
          <p:cNvSpPr>
            <a:spLocks noChangeArrowheads="1"/>
          </p:cNvSpPr>
          <p:nvPr/>
        </p:nvSpPr>
        <p:spPr bwMode="auto">
          <a:xfrm>
            <a:off x="5219700" y="765175"/>
            <a:ext cx="2994025" cy="1901825"/>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5" tIns="46038" rIns="92075" bIns="46038"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94" name="Rectangle 10"/>
          <p:cNvSpPr>
            <a:spLocks noChangeArrowheads="1"/>
          </p:cNvSpPr>
          <p:nvPr/>
        </p:nvSpPr>
        <p:spPr bwMode="auto">
          <a:xfrm>
            <a:off x="2803524" y="2997200"/>
            <a:ext cx="4144740" cy="1268413"/>
          </a:xfrm>
          <a:prstGeom prst="rect">
            <a:avLst/>
          </a:prstGeom>
          <a:solidFill>
            <a:srgbClr val="FFE05B"/>
          </a:solidFill>
          <a:ln w="9525">
            <a:solidFill>
              <a:schemeClr val="tx1"/>
            </a:solidFill>
            <a:miter lim="800000"/>
            <a:headEnd/>
            <a:tailEnd/>
          </a:ln>
          <a:effectLst>
            <a:outerShdw dist="107763" dir="2700000" algn="ctr" rotWithShape="0">
              <a:srgbClr val="CCCCFF"/>
            </a:outerShdw>
          </a:effectLst>
        </p:spPr>
        <p:txBody>
          <a:bodyPr wrap="none" lIns="92075" tIns="46038" rIns="92075" bIns="46038"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96" name="Rectangle 12"/>
          <p:cNvSpPr>
            <a:spLocks noChangeArrowheads="1"/>
          </p:cNvSpPr>
          <p:nvPr/>
        </p:nvSpPr>
        <p:spPr bwMode="auto">
          <a:xfrm>
            <a:off x="755576" y="765175"/>
            <a:ext cx="3384624" cy="189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lnSpc>
                <a:spcPct val="120000"/>
              </a:lnSpc>
              <a:spcBef>
                <a:spcPct val="0"/>
              </a:spcBef>
              <a:buClrTx/>
              <a:buSzPct val="150000"/>
              <a:buFontTx/>
              <a:buNone/>
            </a:pPr>
            <a:r>
              <a:rPr lang="de-DE" altLang="de-DE" sz="2000" b="1" dirty="0" smtClean="0">
                <a:latin typeface="Arial" pitchFamily="34" charset="0"/>
                <a:cs typeface="Times New Roman" pitchFamily="18" charset="0"/>
              </a:rPr>
              <a:t>Strommarktgesetz 2016</a:t>
            </a:r>
          </a:p>
          <a:p>
            <a:pPr marL="0" indent="0" algn="ctr" eaLnBrk="1" hangingPunct="1">
              <a:lnSpc>
                <a:spcPct val="120000"/>
              </a:lnSpc>
              <a:spcBef>
                <a:spcPct val="0"/>
              </a:spcBef>
              <a:buClrTx/>
              <a:buSzPct val="150000"/>
              <a:buNone/>
            </a:pPr>
            <a:r>
              <a:rPr lang="de-DE" altLang="de-DE" sz="2000" b="1" dirty="0" smtClean="0">
                <a:latin typeface="Arial" pitchFamily="34" charset="0"/>
                <a:cs typeface="Times New Roman" pitchFamily="18" charset="0"/>
              </a:rPr>
              <a:t>EOM 2.0, </a:t>
            </a:r>
            <a:br>
              <a:rPr lang="de-DE" altLang="de-DE" sz="2000" b="1" dirty="0" smtClean="0">
                <a:latin typeface="Arial" pitchFamily="34" charset="0"/>
                <a:cs typeface="Times New Roman" pitchFamily="18" charset="0"/>
              </a:rPr>
            </a:br>
            <a:r>
              <a:rPr lang="de-DE" altLang="de-DE" sz="2000" b="1" dirty="0" smtClean="0">
                <a:latin typeface="Arial" pitchFamily="34" charset="0"/>
                <a:cs typeface="Times New Roman" pitchFamily="18" charset="0"/>
              </a:rPr>
              <a:t>Stärkung markt-wirtschaftlicher Elemente</a:t>
            </a:r>
            <a:endParaRPr lang="de-DE" altLang="de-DE" sz="1800" b="1" dirty="0">
              <a:latin typeface="Arial" pitchFamily="34" charset="0"/>
            </a:endParaRPr>
          </a:p>
        </p:txBody>
      </p:sp>
      <p:sp>
        <p:nvSpPr>
          <p:cNvPr id="16397" name="Rectangle 13"/>
          <p:cNvSpPr>
            <a:spLocks noChangeArrowheads="1"/>
          </p:cNvSpPr>
          <p:nvPr/>
        </p:nvSpPr>
        <p:spPr bwMode="auto">
          <a:xfrm>
            <a:off x="5076056" y="5139531"/>
            <a:ext cx="3137669"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lnSpc>
                <a:spcPct val="120000"/>
              </a:lnSpc>
              <a:spcBef>
                <a:spcPct val="0"/>
              </a:spcBef>
              <a:buClrTx/>
              <a:buSzPct val="150000"/>
              <a:buFontTx/>
              <a:buNone/>
            </a:pPr>
            <a:r>
              <a:rPr lang="de-DE" altLang="de-DE" sz="2000" b="1" dirty="0" smtClean="0">
                <a:latin typeface="Arial" pitchFamily="34" charset="0"/>
                <a:cs typeface="Times New Roman" pitchFamily="18" charset="0"/>
              </a:rPr>
              <a:t>RES-Förderung sollte marktorientiert u.</a:t>
            </a:r>
            <a:br>
              <a:rPr lang="de-DE" altLang="de-DE" sz="2000" b="1" dirty="0" smtClean="0">
                <a:latin typeface="Arial" pitchFamily="34" charset="0"/>
                <a:cs typeface="Times New Roman" pitchFamily="18" charset="0"/>
              </a:rPr>
            </a:br>
            <a:r>
              <a:rPr lang="de-DE" altLang="de-DE" sz="2000" b="1" dirty="0" err="1" smtClean="0">
                <a:latin typeface="Arial" pitchFamily="34" charset="0"/>
                <a:cs typeface="Times New Roman" pitchFamily="18" charset="0"/>
              </a:rPr>
              <a:t>binnenmarktkompa</a:t>
            </a:r>
            <a:r>
              <a:rPr lang="de-DE" altLang="de-DE" sz="2000" b="1" dirty="0" smtClean="0">
                <a:latin typeface="Arial" pitchFamily="34" charset="0"/>
                <a:cs typeface="Times New Roman" pitchFamily="18" charset="0"/>
              </a:rPr>
              <a:t>. ausgestaltet sein</a:t>
            </a:r>
            <a:endParaRPr lang="de-DE" altLang="de-DE" sz="2000" b="1" dirty="0">
              <a:latin typeface="Arial" pitchFamily="34" charset="0"/>
              <a:cs typeface="Times New Roman" pitchFamily="18" charset="0"/>
            </a:endParaRPr>
          </a:p>
        </p:txBody>
      </p:sp>
      <p:sp>
        <p:nvSpPr>
          <p:cNvPr id="16398" name="Text Box 14"/>
          <p:cNvSpPr txBox="1">
            <a:spLocks noChangeArrowheads="1"/>
          </p:cNvSpPr>
          <p:nvPr/>
        </p:nvSpPr>
        <p:spPr bwMode="auto">
          <a:xfrm>
            <a:off x="5003800" y="876035"/>
            <a:ext cx="3384550" cy="1570303"/>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a:buNone/>
            </a:pPr>
            <a:r>
              <a:rPr lang="de-DE" altLang="de-DE" sz="2000" b="1" dirty="0" smtClean="0">
                <a:latin typeface="Arial" pitchFamily="34" charset="0"/>
                <a:cs typeface="Arial" pitchFamily="34" charset="0"/>
              </a:rPr>
              <a:t>EEG 2017</a:t>
            </a:r>
          </a:p>
          <a:p>
            <a:pPr algn="ctr">
              <a:lnSpc>
                <a:spcPct val="120000"/>
              </a:lnSpc>
              <a:spcBef>
                <a:spcPct val="0"/>
              </a:spcBef>
              <a:buClr>
                <a:srgbClr val="000000"/>
              </a:buClr>
              <a:buSzPct val="150000"/>
              <a:buFont typeface="Monotype Sorts"/>
              <a:buNone/>
            </a:pPr>
            <a:r>
              <a:rPr lang="de-DE" altLang="de-DE" sz="2000" b="1" dirty="0" smtClean="0">
                <a:latin typeface="Arial" pitchFamily="34" charset="0"/>
                <a:cs typeface="Arial" pitchFamily="34" charset="0"/>
              </a:rPr>
              <a:t>Übergang auf Vermarktung, Ausschreibungen </a:t>
            </a:r>
            <a:endParaRPr lang="de-DE" altLang="de-DE" sz="2000" b="1" dirty="0">
              <a:latin typeface="Arial" pitchFamily="34" charset="0"/>
              <a:cs typeface="Arial" pitchFamily="34" charset="0"/>
            </a:endParaRPr>
          </a:p>
        </p:txBody>
      </p:sp>
      <p:sp>
        <p:nvSpPr>
          <p:cNvPr id="16399" name="Text Box 15"/>
          <p:cNvSpPr txBox="1">
            <a:spLocks noChangeArrowheads="1"/>
          </p:cNvSpPr>
          <p:nvPr/>
        </p:nvSpPr>
        <p:spPr bwMode="auto">
          <a:xfrm>
            <a:off x="755576" y="4208568"/>
            <a:ext cx="3384623" cy="1939635"/>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spcBef>
                <a:spcPct val="0"/>
              </a:spcBef>
              <a:buClr>
                <a:srgbClr val="000000"/>
              </a:buClr>
              <a:buSzPct val="150000"/>
              <a:buFont typeface="Monotype Sorts"/>
              <a:buNone/>
            </a:pPr>
            <a:endParaRPr lang="de-DE" altLang="de-DE" sz="2000" b="1" dirty="0" smtClean="0">
              <a:latin typeface="Arial "/>
            </a:endParaRPr>
          </a:p>
          <a:p>
            <a:pPr algn="ctr">
              <a:spcBef>
                <a:spcPct val="0"/>
              </a:spcBef>
              <a:buClr>
                <a:srgbClr val="000000"/>
              </a:buClr>
              <a:buSzPct val="150000"/>
              <a:buFont typeface="Monotype Sorts"/>
              <a:buNone/>
            </a:pPr>
            <a:endParaRPr lang="de-DE" altLang="de-DE" sz="2000" b="1" dirty="0" smtClean="0">
              <a:latin typeface="Arial "/>
            </a:endParaRPr>
          </a:p>
          <a:p>
            <a:pPr algn="ctr">
              <a:spcBef>
                <a:spcPct val="0"/>
              </a:spcBef>
              <a:buClr>
                <a:srgbClr val="000000"/>
              </a:buClr>
              <a:buSzPct val="150000"/>
              <a:buFont typeface="Monotype Sorts"/>
              <a:buNone/>
            </a:pPr>
            <a:r>
              <a:rPr lang="de-DE" altLang="de-DE" sz="2000" b="1" dirty="0" smtClean="0">
                <a:latin typeface="Arial "/>
              </a:rPr>
              <a:t>EMD </a:t>
            </a:r>
            <a:r>
              <a:rPr lang="de-DE" altLang="de-DE" sz="2000" b="1" dirty="0" err="1" smtClean="0">
                <a:latin typeface="Arial "/>
              </a:rPr>
              <a:t>Consultation</a:t>
            </a:r>
            <a:r>
              <a:rPr lang="de-DE" altLang="de-DE" sz="2000" b="1" dirty="0" smtClean="0">
                <a:latin typeface="Arial "/>
              </a:rPr>
              <a:t> 2015 Clean Energy Pack. 2016</a:t>
            </a:r>
            <a:br>
              <a:rPr lang="de-DE" altLang="de-DE" sz="2000" b="1" dirty="0" smtClean="0">
                <a:latin typeface="Arial "/>
              </a:rPr>
            </a:br>
            <a:r>
              <a:rPr lang="de-DE" altLang="de-DE" sz="2000" b="1" dirty="0" smtClean="0">
                <a:latin typeface="Arial "/>
              </a:rPr>
              <a:t>EOM, CRM</a:t>
            </a:r>
            <a:r>
              <a:rPr lang="de-DE" altLang="de-DE" sz="2000" b="1" dirty="0">
                <a:latin typeface="Arial "/>
              </a:rPr>
              <a:t> </a:t>
            </a:r>
            <a:r>
              <a:rPr lang="de-DE" altLang="de-DE" sz="2000" b="1" dirty="0" smtClean="0">
                <a:latin typeface="Arial "/>
              </a:rPr>
              <a:t>nur </a:t>
            </a:r>
            <a:r>
              <a:rPr lang="de-DE" altLang="de-DE" sz="2000" b="1" i="1" dirty="0" err="1" smtClean="0">
                <a:latin typeface="Arial "/>
              </a:rPr>
              <a:t>second</a:t>
            </a:r>
            <a:r>
              <a:rPr lang="de-DE" altLang="de-DE" sz="2000" b="1" i="1" dirty="0" smtClean="0">
                <a:latin typeface="Arial "/>
              </a:rPr>
              <a:t> </a:t>
            </a:r>
            <a:r>
              <a:rPr lang="de-DE" altLang="de-DE" sz="2000" b="1" i="1" dirty="0" err="1" smtClean="0">
                <a:latin typeface="Arial "/>
              </a:rPr>
              <a:t>best</a:t>
            </a:r>
            <a:r>
              <a:rPr lang="de-DE" altLang="de-DE" sz="2000" b="1" dirty="0" smtClean="0">
                <a:latin typeface="Arial "/>
              </a:rPr>
              <a:t> + IEM-kompatibel</a:t>
            </a:r>
          </a:p>
        </p:txBody>
      </p:sp>
      <p:sp>
        <p:nvSpPr>
          <p:cNvPr id="16400" name="Rectangle 16"/>
          <p:cNvSpPr>
            <a:spLocks noChangeArrowheads="1"/>
          </p:cNvSpPr>
          <p:nvPr/>
        </p:nvSpPr>
        <p:spPr bwMode="auto">
          <a:xfrm>
            <a:off x="838200" y="2286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0"/>
              </a:spcBef>
              <a:buClrTx/>
              <a:buSzTx/>
              <a:buFontTx/>
              <a:buNone/>
            </a:pPr>
            <a:r>
              <a:rPr lang="de-DE" altLang="de-DE" sz="3200" b="1">
                <a:solidFill>
                  <a:srgbClr val="0000FF"/>
                </a:solidFill>
                <a:latin typeface="Arial" pitchFamily="34" charset="0"/>
              </a:rPr>
              <a:t/>
            </a:r>
            <a:br>
              <a:rPr lang="de-DE" altLang="de-DE" sz="3200" b="1">
                <a:solidFill>
                  <a:srgbClr val="0000FF"/>
                </a:solidFill>
                <a:latin typeface="Arial" pitchFamily="34" charset="0"/>
              </a:rPr>
            </a:br>
            <a:endParaRPr lang="de-DE" altLang="de-DE" sz="3200" b="1">
              <a:solidFill>
                <a:srgbClr val="0000FF"/>
              </a:solidFill>
              <a:latin typeface="Arial" pitchFamily="34" charset="0"/>
            </a:endParaRPr>
          </a:p>
        </p:txBody>
      </p:sp>
      <p:sp>
        <p:nvSpPr>
          <p:cNvPr id="16402" name="Rectangle 2"/>
          <p:cNvSpPr>
            <a:spLocks noChangeArrowheads="1"/>
          </p:cNvSpPr>
          <p:nvPr/>
        </p:nvSpPr>
        <p:spPr bwMode="auto">
          <a:xfrm>
            <a:off x="134939" y="2997200"/>
            <a:ext cx="2204814" cy="1368425"/>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5" tIns="46038" rIns="92075" bIns="46038"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a:buNone/>
            </a:pPr>
            <a:r>
              <a:rPr lang="de-DE" altLang="de-DE" sz="1800" b="1" dirty="0" smtClean="0">
                <a:latin typeface="Arial "/>
              </a:rPr>
              <a:t>EU Wettbewerbs-</a:t>
            </a:r>
            <a:r>
              <a:rPr lang="de-DE" altLang="de-DE" sz="1800" b="1" dirty="0">
                <a:latin typeface="Arial "/>
              </a:rPr>
              <a:t>/</a:t>
            </a:r>
            <a:br>
              <a:rPr lang="de-DE" altLang="de-DE" sz="1800" b="1" dirty="0">
                <a:latin typeface="Arial "/>
              </a:rPr>
            </a:br>
            <a:r>
              <a:rPr lang="de-DE" altLang="de-DE" sz="1800" b="1" dirty="0" smtClean="0">
                <a:latin typeface="Arial "/>
              </a:rPr>
              <a:t>Beihilfevorschriften</a:t>
            </a:r>
            <a:br>
              <a:rPr lang="de-DE" altLang="de-DE" sz="1800" b="1" dirty="0" smtClean="0">
                <a:latin typeface="Arial "/>
              </a:rPr>
            </a:br>
            <a:r>
              <a:rPr lang="de-DE" altLang="de-DE" sz="1800" b="1" dirty="0" smtClean="0">
                <a:latin typeface="Arial "/>
              </a:rPr>
              <a:t>2015 CRM Sektor-</a:t>
            </a:r>
            <a:br>
              <a:rPr lang="de-DE" altLang="de-DE" sz="1800" b="1" dirty="0" smtClean="0">
                <a:latin typeface="Arial "/>
              </a:rPr>
            </a:br>
            <a:r>
              <a:rPr lang="de-DE" altLang="de-DE" sz="1800" b="1" dirty="0" err="1" smtClean="0">
                <a:latin typeface="Arial "/>
              </a:rPr>
              <a:t>untersuchung</a:t>
            </a:r>
            <a:endParaRPr lang="de-DE" altLang="de-DE" sz="1600" b="1" dirty="0">
              <a:latin typeface="Arial "/>
            </a:endParaRPr>
          </a:p>
        </p:txBody>
      </p:sp>
      <p:sp>
        <p:nvSpPr>
          <p:cNvPr id="16405" name="Rectangle 13"/>
          <p:cNvSpPr>
            <a:spLocks noChangeArrowheads="1"/>
          </p:cNvSpPr>
          <p:nvPr/>
        </p:nvSpPr>
        <p:spPr bwMode="auto">
          <a:xfrm>
            <a:off x="2449512" y="3251200"/>
            <a:ext cx="4642768" cy="746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0"/>
              </a:spcBef>
              <a:buClrTx/>
              <a:buSzPct val="150000"/>
              <a:buFontTx/>
              <a:buNone/>
            </a:pPr>
            <a:r>
              <a:rPr lang="de-DE" altLang="de-DE" sz="2000" b="1" dirty="0" smtClean="0">
                <a:latin typeface="Arial" pitchFamily="34" charset="0"/>
                <a:cs typeface="Times New Roman" pitchFamily="18" charset="0"/>
              </a:rPr>
              <a:t>   Ziel: Integration eines steigenden Anteils erneuerbarer Energien </a:t>
            </a:r>
            <a:br>
              <a:rPr lang="de-DE" altLang="de-DE" sz="2000" b="1" dirty="0" smtClean="0">
                <a:latin typeface="Arial" pitchFamily="34" charset="0"/>
                <a:cs typeface="Times New Roman" pitchFamily="18" charset="0"/>
              </a:rPr>
            </a:br>
            <a:r>
              <a:rPr lang="de-DE" altLang="de-DE" sz="2000" b="1" dirty="0" smtClean="0">
                <a:latin typeface="Arial" pitchFamily="34" charset="0"/>
                <a:cs typeface="Times New Roman" pitchFamily="18" charset="0"/>
              </a:rPr>
              <a:t>in Märkte und Netze; </a:t>
            </a:r>
          </a:p>
          <a:p>
            <a:pPr algn="ctr" eaLnBrk="1" hangingPunct="1">
              <a:spcBef>
                <a:spcPct val="0"/>
              </a:spcBef>
              <a:buClrTx/>
              <a:buSzPct val="150000"/>
              <a:buFontTx/>
              <a:buNone/>
            </a:pPr>
            <a:r>
              <a:rPr lang="de-DE" altLang="de-DE" sz="2000" b="1" dirty="0">
                <a:latin typeface="Arial" pitchFamily="34" charset="0"/>
                <a:cs typeface="Times New Roman" pitchFamily="18" charset="0"/>
              </a:rPr>
              <a:t> </a:t>
            </a:r>
            <a:r>
              <a:rPr lang="de-DE" altLang="de-DE" sz="2000" b="1" dirty="0" smtClean="0">
                <a:latin typeface="Arial" pitchFamily="34" charset="0"/>
                <a:cs typeface="Times New Roman" pitchFamily="18" charset="0"/>
              </a:rPr>
              <a:t> Integrierter Energiebinnenmarkt</a:t>
            </a:r>
            <a:endParaRPr lang="de-DE" altLang="de-DE" sz="1800" b="1" dirty="0">
              <a:latin typeface="Arial" pitchFamily="34" charset="0"/>
              <a:cs typeface="Times New Roman" pitchFamily="18" charset="0"/>
            </a:endParaRPr>
          </a:p>
        </p:txBody>
      </p:sp>
      <p:sp>
        <p:nvSpPr>
          <p:cNvPr id="16406" name="Rectangle 2"/>
          <p:cNvSpPr>
            <a:spLocks noChangeArrowheads="1"/>
          </p:cNvSpPr>
          <p:nvPr/>
        </p:nvSpPr>
        <p:spPr bwMode="auto">
          <a:xfrm>
            <a:off x="134938" y="115888"/>
            <a:ext cx="6740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r>
              <a:rPr lang="de-DE" altLang="de-DE" sz="1800" b="1" dirty="0" smtClean="0">
                <a:solidFill>
                  <a:schemeClr val="bg1"/>
                </a:solidFill>
              </a:rPr>
              <a:t>Vergleich DE-Gesetzgebung 2016 – EU-Vorschläge</a:t>
            </a:r>
            <a:endParaRPr lang="de-DE" altLang="de-DE" sz="1800" b="1" dirty="0">
              <a:solidFill>
                <a:schemeClr val="bg1"/>
              </a:solidFill>
            </a:endParaRPr>
          </a:p>
        </p:txBody>
      </p:sp>
      <p:cxnSp>
        <p:nvCxnSpPr>
          <p:cNvPr id="23" name="Gerade Verbindung mit Pfeil 2"/>
          <p:cNvCxnSpPr>
            <a:cxnSpLocks noChangeShapeType="1"/>
          </p:cNvCxnSpPr>
          <p:nvPr/>
        </p:nvCxnSpPr>
        <p:spPr bwMode="auto">
          <a:xfrm>
            <a:off x="3995738" y="1196752"/>
            <a:ext cx="122396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Gerade Verbindung mit Pfeil 6"/>
          <p:cNvCxnSpPr>
            <a:cxnSpLocks noChangeShapeType="1"/>
          </p:cNvCxnSpPr>
          <p:nvPr/>
        </p:nvCxnSpPr>
        <p:spPr bwMode="auto">
          <a:xfrm flipH="1">
            <a:off x="3995738" y="1844824"/>
            <a:ext cx="1223963"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Gerade Verbindung mit Pfeil 2"/>
          <p:cNvCxnSpPr>
            <a:cxnSpLocks noChangeShapeType="1"/>
          </p:cNvCxnSpPr>
          <p:nvPr/>
        </p:nvCxnSpPr>
        <p:spPr bwMode="auto">
          <a:xfrm>
            <a:off x="3946525" y="5139531"/>
            <a:ext cx="1273176"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Gerade Verbindung mit Pfeil 6"/>
          <p:cNvCxnSpPr>
            <a:cxnSpLocks noChangeShapeType="1"/>
          </p:cNvCxnSpPr>
          <p:nvPr/>
        </p:nvCxnSpPr>
        <p:spPr bwMode="auto">
          <a:xfrm flipH="1">
            <a:off x="3946525" y="5733256"/>
            <a:ext cx="1273176"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 name="Gerade Verbindung mit Pfeil 8"/>
          <p:cNvCxnSpPr/>
          <p:nvPr/>
        </p:nvCxnSpPr>
        <p:spPr bwMode="auto">
          <a:xfrm>
            <a:off x="2693979" y="2694199"/>
            <a:ext cx="0" cy="2090738"/>
          </a:xfrm>
          <a:prstGeom prst="straightConnector1">
            <a:avLst/>
          </a:prstGeom>
          <a:noFill/>
          <a:ln w="38100" cap="flat" cmpd="sng" algn="ctr">
            <a:solidFill>
              <a:schemeClr val="tx2"/>
            </a:solidFill>
            <a:prstDash val="dash"/>
            <a:round/>
            <a:headEnd type="none" w="med" len="med"/>
            <a:tailEnd type="arrow"/>
          </a:ln>
          <a:effectLst/>
        </p:spPr>
      </p:cxnSp>
      <p:cxnSp>
        <p:nvCxnSpPr>
          <p:cNvPr id="35" name="Gerade Verbindung mit Pfeil 34"/>
          <p:cNvCxnSpPr/>
          <p:nvPr/>
        </p:nvCxnSpPr>
        <p:spPr bwMode="auto">
          <a:xfrm>
            <a:off x="7596336" y="2680123"/>
            <a:ext cx="0" cy="2118890"/>
          </a:xfrm>
          <a:prstGeom prst="straightConnector1">
            <a:avLst/>
          </a:prstGeom>
          <a:noFill/>
          <a:ln w="38100" cap="flat" cmpd="sng" algn="ctr">
            <a:solidFill>
              <a:schemeClr val="tx2"/>
            </a:solidFill>
            <a:prstDash val="dash"/>
            <a:round/>
            <a:headEnd type="none" w="med" len="med"/>
            <a:tailEnd type="arrow"/>
          </a:ln>
          <a:effectLst/>
        </p:spPr>
      </p:cxnSp>
      <p:cxnSp>
        <p:nvCxnSpPr>
          <p:cNvPr id="14" name="Gerade Verbindung mit Pfeil 13"/>
          <p:cNvCxnSpPr/>
          <p:nvPr/>
        </p:nvCxnSpPr>
        <p:spPr bwMode="auto">
          <a:xfrm flipH="1" flipV="1">
            <a:off x="2483644" y="2708275"/>
            <a:ext cx="1" cy="2069972"/>
          </a:xfrm>
          <a:prstGeom prst="straightConnector1">
            <a:avLst/>
          </a:prstGeom>
          <a:noFill/>
          <a:ln w="28575" cap="flat" cmpd="sng" algn="ctr">
            <a:solidFill>
              <a:schemeClr val="accent2"/>
            </a:solidFill>
            <a:prstDash val="solid"/>
            <a:round/>
            <a:headEnd type="none" w="med" len="med"/>
            <a:tailEnd type="arrow"/>
          </a:ln>
          <a:effectLst/>
        </p:spPr>
      </p:cxnSp>
      <p:cxnSp>
        <p:nvCxnSpPr>
          <p:cNvPr id="45" name="Gerade Verbindung mit Pfeil 44"/>
          <p:cNvCxnSpPr/>
          <p:nvPr/>
        </p:nvCxnSpPr>
        <p:spPr bwMode="auto">
          <a:xfrm flipV="1">
            <a:off x="7092280" y="2683166"/>
            <a:ext cx="0" cy="2115847"/>
          </a:xfrm>
          <a:prstGeom prst="straightConnector1">
            <a:avLst/>
          </a:prstGeom>
          <a:noFill/>
          <a:ln w="28575"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2819621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02234" y="2924968"/>
            <a:ext cx="6610126" cy="792064"/>
          </a:xfrm>
        </p:spPr>
        <p:txBody>
          <a:bodyPr/>
          <a:lstStyle/>
          <a:p>
            <a:r>
              <a:rPr lang="de-DE" sz="2400" b="1" dirty="0" smtClean="0"/>
              <a:t>Vielen Dank für Ihre Aufmerksamkeit</a:t>
            </a:r>
            <a:endParaRPr lang="de-DE" sz="2400" b="1" dirty="0"/>
          </a:p>
        </p:txBody>
      </p:sp>
      <p:grpSp>
        <p:nvGrpSpPr>
          <p:cNvPr id="6" name="Telekommunikation-hell"/>
          <p:cNvGrpSpPr>
            <a:grpSpLocks/>
          </p:cNvGrpSpPr>
          <p:nvPr/>
        </p:nvGrpSpPr>
        <p:grpSpPr bwMode="auto">
          <a:xfrm>
            <a:off x="7426325" y="103188"/>
            <a:ext cx="409575" cy="403225"/>
            <a:chOff x="5919" y="418"/>
            <a:chExt cx="258" cy="254"/>
          </a:xfrm>
        </p:grpSpPr>
        <p:sp>
          <p:nvSpPr>
            <p:cNvPr id="7"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8"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Post-hell"/>
          <p:cNvGrpSpPr>
            <a:grpSpLocks/>
          </p:cNvGrpSpPr>
          <p:nvPr/>
        </p:nvGrpSpPr>
        <p:grpSpPr bwMode="auto">
          <a:xfrm>
            <a:off x="7904163" y="103188"/>
            <a:ext cx="406400" cy="403225"/>
            <a:chOff x="5919" y="708"/>
            <a:chExt cx="256" cy="254"/>
          </a:xfrm>
        </p:grpSpPr>
        <p:sp>
          <p:nvSpPr>
            <p:cNvPr id="10"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1"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Eisenbahn-hell"/>
          <p:cNvGrpSpPr>
            <a:grpSpLocks/>
          </p:cNvGrpSpPr>
          <p:nvPr/>
        </p:nvGrpSpPr>
        <p:grpSpPr bwMode="auto">
          <a:xfrm>
            <a:off x="8389938" y="103188"/>
            <a:ext cx="406400" cy="403225"/>
            <a:chOff x="5919" y="1000"/>
            <a:chExt cx="256" cy="254"/>
          </a:xfrm>
        </p:grpSpPr>
        <p:sp>
          <p:nvSpPr>
            <p:cNvPr id="13"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4"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liennummernplatzhalter 3"/>
          <p:cNvSpPr>
            <a:spLocks noGrp="1"/>
          </p:cNvSpPr>
          <p:nvPr>
            <p:ph type="sldNum" sz="quarter" idx="12"/>
          </p:nvPr>
        </p:nvSpPr>
        <p:spPr/>
        <p:txBody>
          <a:bodyPr/>
          <a:lstStyle/>
          <a:p>
            <a:fld id="{EBE79D06-2EFB-4368-A1EC-A33DC576D9BA}" type="slidenum">
              <a:rPr lang="de-DE" smtClean="0"/>
              <a:t>57</a:t>
            </a:fld>
            <a:endParaRPr lang="de-DE"/>
          </a:p>
        </p:txBody>
      </p:sp>
      <p:sp>
        <p:nvSpPr>
          <p:cNvPr id="16" name="Fußzeilenplatzhalter 15"/>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2557556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02234" y="2924968"/>
            <a:ext cx="6610126" cy="792064"/>
          </a:xfrm>
        </p:spPr>
        <p:txBody>
          <a:bodyPr/>
          <a:lstStyle/>
          <a:p>
            <a:pPr algn="ctr"/>
            <a:r>
              <a:rPr lang="de-DE" sz="2400" b="1" dirty="0" smtClean="0"/>
              <a:t>A N </a:t>
            </a:r>
            <a:r>
              <a:rPr lang="de-DE" sz="2400" b="1" dirty="0" err="1" smtClean="0"/>
              <a:t>N</a:t>
            </a:r>
            <a:r>
              <a:rPr lang="de-DE" sz="2400" b="1" dirty="0" smtClean="0"/>
              <a:t> E X</a:t>
            </a:r>
            <a:endParaRPr lang="de-DE" sz="2400" b="1" dirty="0"/>
          </a:p>
        </p:txBody>
      </p:sp>
      <p:grpSp>
        <p:nvGrpSpPr>
          <p:cNvPr id="6" name="Telekommunikation-hell"/>
          <p:cNvGrpSpPr>
            <a:grpSpLocks/>
          </p:cNvGrpSpPr>
          <p:nvPr/>
        </p:nvGrpSpPr>
        <p:grpSpPr bwMode="auto">
          <a:xfrm>
            <a:off x="7426325" y="103188"/>
            <a:ext cx="409575" cy="403225"/>
            <a:chOff x="5919" y="418"/>
            <a:chExt cx="258" cy="254"/>
          </a:xfrm>
        </p:grpSpPr>
        <p:sp>
          <p:nvSpPr>
            <p:cNvPr id="7"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8" name="Picture 127" descr="Telekommunikation-b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Post-hell"/>
          <p:cNvGrpSpPr>
            <a:grpSpLocks/>
          </p:cNvGrpSpPr>
          <p:nvPr/>
        </p:nvGrpSpPr>
        <p:grpSpPr bwMode="auto">
          <a:xfrm>
            <a:off x="7904163" y="103188"/>
            <a:ext cx="406400" cy="403225"/>
            <a:chOff x="5919" y="708"/>
            <a:chExt cx="256" cy="254"/>
          </a:xfrm>
        </p:grpSpPr>
        <p:sp>
          <p:nvSpPr>
            <p:cNvPr id="10"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1" name="Picture 126" descr="Post-bl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Eisenbahn-hell"/>
          <p:cNvGrpSpPr>
            <a:grpSpLocks/>
          </p:cNvGrpSpPr>
          <p:nvPr/>
        </p:nvGrpSpPr>
        <p:grpSpPr bwMode="auto">
          <a:xfrm>
            <a:off x="8389938" y="103188"/>
            <a:ext cx="406400" cy="403225"/>
            <a:chOff x="5919" y="1000"/>
            <a:chExt cx="256" cy="254"/>
          </a:xfrm>
        </p:grpSpPr>
        <p:sp>
          <p:nvSpPr>
            <p:cNvPr id="13"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14" name="Picture 121" descr="Eisenbahn-bl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liennummernplatzhalter 3"/>
          <p:cNvSpPr>
            <a:spLocks noGrp="1"/>
          </p:cNvSpPr>
          <p:nvPr>
            <p:ph type="sldNum" sz="quarter" idx="12"/>
          </p:nvPr>
        </p:nvSpPr>
        <p:spPr/>
        <p:txBody>
          <a:bodyPr/>
          <a:lstStyle/>
          <a:p>
            <a:fld id="{EBE79D06-2EFB-4368-A1EC-A33DC576D9BA}" type="slidenum">
              <a:rPr lang="de-DE" smtClean="0"/>
              <a:t>58</a:t>
            </a:fld>
            <a:endParaRPr lang="de-DE"/>
          </a:p>
        </p:txBody>
      </p:sp>
      <p:sp>
        <p:nvSpPr>
          <p:cNvPr id="16" name="Fußzeilenplatzhalter 15"/>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515629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11"/>
          <p:cNvSpPr>
            <a:spLocks noChangeArrowheads="1"/>
          </p:cNvSpPr>
          <p:nvPr/>
        </p:nvSpPr>
        <p:spPr bwMode="auto">
          <a:xfrm>
            <a:off x="179388" y="839788"/>
            <a:ext cx="1800225" cy="1439862"/>
          </a:xfrm>
          <a:prstGeom prst="homePlate">
            <a:avLst>
              <a:gd name="adj" fmla="val 34701"/>
            </a:avLst>
          </a:prstGeom>
          <a:solidFill>
            <a:srgbClr val="E83F35"/>
          </a:solidFill>
          <a:ln w="9525" algn="ctr">
            <a:solidFill>
              <a:srgbClr val="E83F35"/>
            </a:solidFill>
            <a:miter lim="800000"/>
            <a:headEnd/>
            <a:tailEnd/>
          </a:ln>
        </p:spPr>
        <p:txBody>
          <a:bodyPr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en-GB" altLang="en-US">
                <a:solidFill>
                  <a:schemeClr val="bg1"/>
                </a:solidFill>
              </a:rPr>
              <a:t>3. </a:t>
            </a:r>
            <a:br>
              <a:rPr lang="en-GB" altLang="en-US">
                <a:solidFill>
                  <a:schemeClr val="bg1"/>
                </a:solidFill>
              </a:rPr>
            </a:br>
            <a:r>
              <a:rPr lang="en-GB" altLang="en-US">
                <a:solidFill>
                  <a:schemeClr val="bg1"/>
                </a:solidFill>
              </a:rPr>
              <a:t>Binnen-markt-paket</a:t>
            </a:r>
          </a:p>
        </p:txBody>
      </p:sp>
      <p:sp>
        <p:nvSpPr>
          <p:cNvPr id="74755" name="Rectangle 18"/>
          <p:cNvSpPr>
            <a:spLocks noChangeArrowheads="1"/>
          </p:cNvSpPr>
          <p:nvPr/>
        </p:nvSpPr>
        <p:spPr bwMode="auto">
          <a:xfrm>
            <a:off x="2051050" y="839788"/>
            <a:ext cx="6911975" cy="2012950"/>
          </a:xfrm>
          <a:prstGeom prst="rect">
            <a:avLst/>
          </a:prstGeom>
          <a:noFill/>
          <a:ln w="9525">
            <a:solidFill>
              <a:srgbClr val="E83F35"/>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defRPr sz="2000">
                <a:solidFill>
                  <a:schemeClr val="tx1"/>
                </a:solidFill>
                <a:latin typeface="Verdana" pitchFamily="34" charset="0"/>
              </a:defRPr>
            </a:lvl1pPr>
            <a:lvl2pPr marL="274638" indent="-274638">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lvl="1">
              <a:spcBef>
                <a:spcPct val="20000"/>
              </a:spcBef>
              <a:spcAft>
                <a:spcPct val="20000"/>
              </a:spcAft>
              <a:buClr>
                <a:srgbClr val="E83F35"/>
              </a:buClr>
              <a:buFont typeface="Arial" pitchFamily="34" charset="0"/>
              <a:buChar char="●"/>
            </a:pPr>
            <a:r>
              <a:rPr lang="en-US" altLang="en-US" sz="1800" dirty="0" err="1"/>
              <a:t>Errichtung</a:t>
            </a:r>
            <a:r>
              <a:rPr lang="en-US" altLang="en-US" sz="1800" dirty="0"/>
              <a:t> </a:t>
            </a:r>
            <a:r>
              <a:rPr lang="en-US" altLang="en-US" sz="1800" dirty="0" err="1"/>
              <a:t>einer</a:t>
            </a:r>
            <a:r>
              <a:rPr lang="en-US" altLang="en-US" sz="1800" dirty="0"/>
              <a:t> </a:t>
            </a:r>
            <a:r>
              <a:rPr lang="de-DE" altLang="en-US" sz="1800" dirty="0"/>
              <a:t>Agentur für die Zusammenarbeit der Energieregulierungsbehörden (ACER) in Ljubljana</a:t>
            </a:r>
          </a:p>
          <a:p>
            <a:pPr lvl="1">
              <a:spcBef>
                <a:spcPct val="20000"/>
              </a:spcBef>
              <a:spcAft>
                <a:spcPct val="20000"/>
              </a:spcAft>
              <a:buClr>
                <a:srgbClr val="E83F35"/>
              </a:buClr>
              <a:buFont typeface="Arial" pitchFamily="34" charset="0"/>
              <a:buChar char="●"/>
            </a:pPr>
            <a:r>
              <a:rPr lang="de-DE" altLang="en-US" sz="1800" dirty="0"/>
              <a:t>Gemeinschaftseinrichtung mit eigener Rechtspersönlichkeit</a:t>
            </a:r>
          </a:p>
          <a:p>
            <a:pPr lvl="1">
              <a:spcBef>
                <a:spcPct val="20000"/>
              </a:spcBef>
              <a:spcAft>
                <a:spcPct val="20000"/>
              </a:spcAft>
              <a:buClr>
                <a:srgbClr val="E83F35"/>
              </a:buClr>
              <a:buFont typeface="Arial" pitchFamily="34" charset="0"/>
              <a:buChar char="●"/>
            </a:pPr>
            <a:r>
              <a:rPr lang="de-DE" altLang="en-US" sz="1800" dirty="0"/>
              <a:t>Direktor: Alberto </a:t>
            </a:r>
            <a:r>
              <a:rPr lang="de-DE" altLang="en-US" sz="1800" dirty="0" err="1"/>
              <a:t>Pototschnig</a:t>
            </a:r>
            <a:endParaRPr lang="de-DE" altLang="en-US" sz="1800" dirty="0"/>
          </a:p>
          <a:p>
            <a:pPr lvl="1">
              <a:spcBef>
                <a:spcPct val="20000"/>
              </a:spcBef>
              <a:spcAft>
                <a:spcPct val="20000"/>
              </a:spcAft>
              <a:buClr>
                <a:srgbClr val="E83F35"/>
              </a:buClr>
              <a:buFont typeface="Arial" pitchFamily="34" charset="0"/>
              <a:buChar char="●"/>
            </a:pPr>
            <a:r>
              <a:rPr lang="de-DE" altLang="en-US" sz="1800" dirty="0"/>
              <a:t>Haushalt </a:t>
            </a:r>
            <a:r>
              <a:rPr lang="de-DE" altLang="en-US" sz="1800" dirty="0" smtClean="0"/>
              <a:t>2017: 13,27 </a:t>
            </a:r>
            <a:r>
              <a:rPr lang="de-DE" altLang="en-US" sz="1800" dirty="0" err="1"/>
              <a:t>Mio</a:t>
            </a:r>
            <a:r>
              <a:rPr lang="de-DE" altLang="en-US" sz="1800" dirty="0"/>
              <a:t> </a:t>
            </a:r>
            <a:r>
              <a:rPr lang="de-DE" altLang="en-US" sz="1800" dirty="0" err="1"/>
              <a:t>euro</a:t>
            </a:r>
            <a:r>
              <a:rPr lang="de-DE" altLang="en-US" sz="1800" dirty="0"/>
              <a:t>, </a:t>
            </a:r>
            <a:r>
              <a:rPr lang="de-DE" altLang="en-US" sz="1800" dirty="0" smtClean="0"/>
              <a:t>117 </a:t>
            </a:r>
            <a:r>
              <a:rPr lang="de-DE" altLang="en-US" sz="1800" dirty="0"/>
              <a:t>Beschäftigte</a:t>
            </a:r>
            <a:endParaRPr lang="en-US" altLang="en-US" sz="1800" dirty="0"/>
          </a:p>
        </p:txBody>
      </p:sp>
      <p:sp>
        <p:nvSpPr>
          <p:cNvPr id="74756" name="Rectangle 6"/>
          <p:cNvSpPr>
            <a:spLocks noChangeArrowheads="1"/>
          </p:cNvSpPr>
          <p:nvPr/>
        </p:nvSpPr>
        <p:spPr bwMode="auto">
          <a:xfrm>
            <a:off x="179388" y="52388"/>
            <a:ext cx="63373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en-US" sz="2200">
                <a:solidFill>
                  <a:srgbClr val="FFFFFF"/>
                </a:solidFill>
              </a:rPr>
              <a:t>ACER</a:t>
            </a:r>
          </a:p>
        </p:txBody>
      </p:sp>
      <p:pic>
        <p:nvPicPr>
          <p:cNvPr id="74757" name="il_fi" descr="http://www.sloveniainvest.eu/img/Gallery/img1388_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962275"/>
            <a:ext cx="6938963"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544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206" y="123801"/>
            <a:ext cx="6672034" cy="496887"/>
          </a:xfrm>
        </p:spPr>
        <p:txBody>
          <a:bodyPr/>
          <a:lstStyle/>
          <a:p>
            <a:r>
              <a:rPr lang="de-DE" sz="2000" b="1" dirty="0" smtClean="0">
                <a:latin typeface="+mj-lt"/>
              </a:rPr>
              <a:t>RES </a:t>
            </a:r>
            <a:r>
              <a:rPr lang="de-DE" sz="2000" b="1" dirty="0" err="1" smtClean="0">
                <a:latin typeface="+mj-lt"/>
              </a:rPr>
              <a:t>is</a:t>
            </a:r>
            <a:r>
              <a:rPr lang="de-DE" sz="2000" b="1" dirty="0" smtClean="0">
                <a:latin typeface="+mj-lt"/>
              </a:rPr>
              <a:t> </a:t>
            </a:r>
            <a:r>
              <a:rPr lang="de-DE" sz="2000" b="1" dirty="0" err="1" smtClean="0">
                <a:latin typeface="+mj-lt"/>
              </a:rPr>
              <a:t>No</a:t>
            </a:r>
            <a:r>
              <a:rPr lang="de-DE" sz="2000" b="1" dirty="0" smtClean="0">
                <a:latin typeface="+mj-lt"/>
              </a:rPr>
              <a:t>. 1 in </a:t>
            </a:r>
            <a:r>
              <a:rPr lang="de-DE" sz="2000" b="1" dirty="0" err="1" smtClean="0">
                <a:latin typeface="+mj-lt"/>
              </a:rPr>
              <a:t>the</a:t>
            </a:r>
            <a:r>
              <a:rPr lang="de-DE" sz="2000" b="1" dirty="0" smtClean="0">
                <a:latin typeface="+mj-lt"/>
              </a:rPr>
              <a:t> German </a:t>
            </a:r>
            <a:r>
              <a:rPr lang="de-DE" sz="2000" b="1" dirty="0" err="1" smtClean="0">
                <a:latin typeface="+mj-lt"/>
              </a:rPr>
              <a:t>Energy</a:t>
            </a:r>
            <a:r>
              <a:rPr lang="de-DE" sz="2000" b="1" dirty="0" smtClean="0">
                <a:latin typeface="+mj-lt"/>
              </a:rPr>
              <a:t> Mix</a:t>
            </a:r>
            <a:endParaRPr lang="de-DE" sz="2000" b="1" dirty="0">
              <a:latin typeface="+mj-lt"/>
            </a:endParaRPr>
          </a:p>
        </p:txBody>
      </p:sp>
      <p:sp>
        <p:nvSpPr>
          <p:cNvPr id="28" name="Textfeld 27"/>
          <p:cNvSpPr txBox="1"/>
          <p:nvPr/>
        </p:nvSpPr>
        <p:spPr>
          <a:xfrm>
            <a:off x="243558" y="6116761"/>
            <a:ext cx="7344816" cy="3693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   </a:t>
            </a:r>
          </a:p>
          <a:p>
            <a:r>
              <a:rPr lang="en-US" sz="900" dirty="0" smtClean="0">
                <a:latin typeface="Arial" panose="020B0604020202020204" pitchFamily="34" charset="0"/>
                <a:cs typeface="Arial" panose="020B0604020202020204" pitchFamily="34" charset="0"/>
              </a:rPr>
              <a:t> Source: BMWI</a:t>
            </a:r>
            <a:endParaRPr lang="en-US" sz="900" dirty="0">
              <a:latin typeface="Arial" panose="020B0604020202020204" pitchFamily="34" charset="0"/>
              <a:cs typeface="Arial" panose="020B0604020202020204" pitchFamily="34" charset="0"/>
            </a:endParaRPr>
          </a:p>
        </p:txBody>
      </p:sp>
      <p:sp>
        <p:nvSpPr>
          <p:cNvPr id="29" name="Rechteck 28"/>
          <p:cNvSpPr/>
          <p:nvPr/>
        </p:nvSpPr>
        <p:spPr>
          <a:xfrm>
            <a:off x="77441" y="764704"/>
            <a:ext cx="5070623" cy="338554"/>
          </a:xfrm>
          <a:prstGeom prst="rect">
            <a:avLst/>
          </a:prstGeom>
        </p:spPr>
        <p:txBody>
          <a:bodyPr wrap="square">
            <a:spAutoFit/>
          </a:bodyPr>
          <a:lstStyle/>
          <a:p>
            <a:r>
              <a:rPr lang="de-DE" sz="1600" b="1" dirty="0" err="1" smtClean="0">
                <a:latin typeface="Calibri" panose="020F0502020204030204" pitchFamily="34" charset="0"/>
              </a:rPr>
              <a:t>Gross</a:t>
            </a:r>
            <a:r>
              <a:rPr lang="de-DE" sz="1600" b="1" dirty="0" smtClean="0">
                <a:latin typeface="Calibri" panose="020F0502020204030204" pitchFamily="34" charset="0"/>
              </a:rPr>
              <a:t> </a:t>
            </a:r>
            <a:r>
              <a:rPr lang="de-DE" sz="1600" b="1" dirty="0" err="1" smtClean="0">
                <a:latin typeface="Calibri" panose="020F0502020204030204" pitchFamily="34" charset="0"/>
              </a:rPr>
              <a:t>electricity</a:t>
            </a:r>
            <a:r>
              <a:rPr lang="de-DE" sz="1600" b="1" dirty="0" smtClean="0">
                <a:latin typeface="Calibri" panose="020F0502020204030204" pitchFamily="34" charset="0"/>
              </a:rPr>
              <a:t> </a:t>
            </a:r>
            <a:r>
              <a:rPr lang="de-DE" sz="1600" b="1" dirty="0" err="1" smtClean="0">
                <a:latin typeface="Calibri" panose="020F0502020204030204" pitchFamily="34" charset="0"/>
              </a:rPr>
              <a:t>production</a:t>
            </a:r>
            <a:r>
              <a:rPr lang="de-DE" sz="1600" b="1" dirty="0" smtClean="0">
                <a:latin typeface="Calibri" panose="020F0502020204030204" pitchFamily="34" charset="0"/>
              </a:rPr>
              <a:t> in Germany 2017*</a:t>
            </a:r>
            <a:endParaRPr lang="en-GB" sz="1600" dirty="0">
              <a:latin typeface="Calibri" panose="020F0502020204030204" pitchFamily="34" charset="0"/>
            </a:endParaRPr>
          </a:p>
        </p:txBody>
      </p:sp>
      <p:cxnSp>
        <p:nvCxnSpPr>
          <p:cNvPr id="30" name="Gerade Verbindung 29"/>
          <p:cNvCxnSpPr/>
          <p:nvPr/>
        </p:nvCxnSpPr>
        <p:spPr>
          <a:xfrm>
            <a:off x="77441" y="1103258"/>
            <a:ext cx="507062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 name="Telekommunikation-hell"/>
          <p:cNvGrpSpPr>
            <a:grpSpLocks/>
          </p:cNvGrpSpPr>
          <p:nvPr/>
        </p:nvGrpSpPr>
        <p:grpSpPr bwMode="auto">
          <a:xfrm>
            <a:off x="7426325" y="103188"/>
            <a:ext cx="409575" cy="403225"/>
            <a:chOff x="5919" y="418"/>
            <a:chExt cx="258" cy="254"/>
          </a:xfrm>
        </p:grpSpPr>
        <p:sp>
          <p:nvSpPr>
            <p:cNvPr id="55"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56" name="Picture 127" descr="Telekommunikation-bl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Post-hell"/>
          <p:cNvGrpSpPr>
            <a:grpSpLocks/>
          </p:cNvGrpSpPr>
          <p:nvPr/>
        </p:nvGrpSpPr>
        <p:grpSpPr bwMode="auto">
          <a:xfrm>
            <a:off x="7904163" y="103188"/>
            <a:ext cx="406400" cy="403225"/>
            <a:chOff x="5919" y="708"/>
            <a:chExt cx="256" cy="254"/>
          </a:xfrm>
        </p:grpSpPr>
        <p:sp>
          <p:nvSpPr>
            <p:cNvPr id="58"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59" name="Picture 126" descr="Post-bl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Eisenbahn-hell"/>
          <p:cNvGrpSpPr>
            <a:grpSpLocks/>
          </p:cNvGrpSpPr>
          <p:nvPr/>
        </p:nvGrpSpPr>
        <p:grpSpPr bwMode="auto">
          <a:xfrm>
            <a:off x="8389938" y="103188"/>
            <a:ext cx="406400" cy="403225"/>
            <a:chOff x="5919" y="1000"/>
            <a:chExt cx="256" cy="254"/>
          </a:xfrm>
        </p:grpSpPr>
        <p:sp>
          <p:nvSpPr>
            <p:cNvPr id="61"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a:p>
          </p:txBody>
        </p:sp>
        <p:pic>
          <p:nvPicPr>
            <p:cNvPr id="62" name="Picture 121" descr="Eisenbahn-bl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12" y="1432148"/>
            <a:ext cx="7877175" cy="4229100"/>
          </a:xfrm>
          <a:prstGeom prst="rect">
            <a:avLst/>
          </a:prstGeom>
        </p:spPr>
      </p:pic>
    </p:spTree>
    <p:extLst>
      <p:ext uri="{BB962C8B-B14F-4D97-AF65-F5344CB8AC3E}">
        <p14:creationId xmlns:p14="http://schemas.microsoft.com/office/powerpoint/2010/main" val="2804053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txBox="1">
            <a:spLocks noGrp="1" noChangeArrowheads="1"/>
          </p:cNvSpPr>
          <p:nvPr/>
        </p:nvSpPr>
        <p:spPr bwMode="auto">
          <a:xfrm>
            <a:off x="8285163" y="6416675"/>
            <a:ext cx="5984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r" eaLnBrk="1" hangingPunct="1"/>
            <a:fld id="{AD617487-604D-4D5C-9733-D5CD002869F0}" type="slidenum">
              <a:rPr lang="de-DE" altLang="en-US" sz="1400">
                <a:solidFill>
                  <a:srgbClr val="265A7F"/>
                </a:solidFill>
              </a:rPr>
              <a:pPr algn="r" eaLnBrk="1" hangingPunct="1"/>
              <a:t>60</a:t>
            </a:fld>
            <a:endParaRPr lang="de-DE" altLang="en-US" sz="1400">
              <a:solidFill>
                <a:srgbClr val="265A7F"/>
              </a:solidFill>
            </a:endParaRPr>
          </a:p>
        </p:txBody>
      </p:sp>
      <p:sp>
        <p:nvSpPr>
          <p:cNvPr id="28675" name="Rectangle 3"/>
          <p:cNvSpPr>
            <a:spLocks noChangeArrowheads="1"/>
          </p:cNvSpPr>
          <p:nvPr/>
        </p:nvSpPr>
        <p:spPr bwMode="auto">
          <a:xfrm>
            <a:off x="246063" y="765175"/>
            <a:ext cx="8893175"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61950" indent="-361950">
              <a:defRPr sz="2000">
                <a:solidFill>
                  <a:schemeClr val="tx1"/>
                </a:solidFill>
                <a:latin typeface="Verdana" pitchFamily="34" charset="0"/>
              </a:defRPr>
            </a:lvl1pPr>
            <a:lvl2pPr marL="819150" indent="-3619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spcAft>
                <a:spcPts val="600"/>
              </a:spcAft>
              <a:buClr>
                <a:srgbClr val="265A7F"/>
              </a:buClr>
              <a:buSzPct val="80000"/>
              <a:buFont typeface="Wingdings" pitchFamily="2" charset="2"/>
              <a:buChar char="n"/>
            </a:pPr>
            <a:r>
              <a:rPr lang="de-DE" altLang="en-US" sz="1900" dirty="0">
                <a:solidFill>
                  <a:srgbClr val="000000"/>
                </a:solidFill>
              </a:rPr>
              <a:t>Verwaltungsrat („Administrative Board“)</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9 Mitglieder (5 vom Rat, je 2 von Kommission und Europäischem Parlament)</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Administrative Aufgaben, z.B. Budget, förmliche Ernennung der Mitglieder der anderen Organe, etc.</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Regulierungsrat („Board of Regulators“)</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je ein ranghoher Vertreter der Regulierungsbehörde (+ Stellvertreter) pro Mitgliedstaat + ein Vertreter der </a:t>
            </a:r>
            <a:r>
              <a:rPr lang="de-DE" altLang="en-US" sz="1700" dirty="0" smtClean="0">
                <a:solidFill>
                  <a:srgbClr val="000000"/>
                </a:solidFill>
              </a:rPr>
              <a:t>Kommission (ohne Stimmrecht)</a:t>
            </a:r>
            <a:endParaRPr lang="de-DE" altLang="en-US" sz="1700" dirty="0">
              <a:solidFill>
                <a:srgbClr val="000000"/>
              </a:solidFill>
            </a:endParaRP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1 Regulierungsbehörde = 1 Stimme</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Regulatorische Aufgaben</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Direktor</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vom Verwaltungsrat nach positiver Stellungnahme des Regulierungsrates ernannt</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Leiter der Agentur</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Akte des Direktors bedürfen der vorherigen positiven Stellungnahme des Regulierungsrates</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Beschwerdeausschuss („Board of Appeal“)</a:t>
            </a:r>
          </a:p>
          <a:p>
            <a:pPr lvl="1">
              <a:spcBef>
                <a:spcPct val="0"/>
              </a:spcBef>
              <a:spcAft>
                <a:spcPts val="600"/>
              </a:spcAft>
              <a:buClr>
                <a:srgbClr val="265A7F"/>
              </a:buClr>
              <a:buSzPct val="80000"/>
              <a:buFont typeface="Wingdings" pitchFamily="2" charset="2"/>
              <a:buChar char="n"/>
            </a:pPr>
            <a:r>
              <a:rPr lang="de-DE" altLang="en-US" sz="1700" dirty="0">
                <a:solidFill>
                  <a:srgbClr val="000000"/>
                </a:solidFill>
              </a:rPr>
              <a:t>6 Mitglieder und 6 Ersatzmitglieder</a:t>
            </a:r>
            <a:endParaRPr lang="en-US" altLang="en-US" sz="1700" dirty="0">
              <a:solidFill>
                <a:srgbClr val="000000"/>
              </a:solidFill>
            </a:endParaRPr>
          </a:p>
          <a:p>
            <a:pPr>
              <a:spcBef>
                <a:spcPts val="300"/>
              </a:spcBef>
              <a:spcAft>
                <a:spcPts val="600"/>
              </a:spcAft>
              <a:buClr>
                <a:srgbClr val="265A7F"/>
              </a:buClr>
              <a:buSzPct val="80000"/>
              <a:buFont typeface="Wingdings" pitchFamily="2" charset="2"/>
              <a:buChar char="n"/>
            </a:pPr>
            <a:endParaRPr lang="de-DE" altLang="en-US" sz="1900" dirty="0">
              <a:solidFill>
                <a:srgbClr val="000000"/>
              </a:solidFill>
            </a:endParaRPr>
          </a:p>
        </p:txBody>
      </p:sp>
      <p:sp>
        <p:nvSpPr>
          <p:cNvPr id="28676" name="Rectangle 6"/>
          <p:cNvSpPr>
            <a:spLocks noChangeArrowheads="1"/>
          </p:cNvSpPr>
          <p:nvPr/>
        </p:nvSpPr>
        <p:spPr bwMode="auto">
          <a:xfrm>
            <a:off x="179388" y="52388"/>
            <a:ext cx="63373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en-US" sz="2200" dirty="0">
                <a:solidFill>
                  <a:srgbClr val="FFFFFF"/>
                </a:solidFill>
              </a:rPr>
              <a:t>Organe von ACER (1)</a:t>
            </a:r>
          </a:p>
        </p:txBody>
      </p:sp>
    </p:spTree>
    <p:extLst>
      <p:ext uri="{BB962C8B-B14F-4D97-AF65-F5344CB8AC3E}">
        <p14:creationId xmlns:p14="http://schemas.microsoft.com/office/powerpoint/2010/main" val="1721176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5508625" y="1196975"/>
            <a:ext cx="28082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lnSpc>
                <a:spcPct val="90000"/>
              </a:lnSpc>
              <a:spcBef>
                <a:spcPct val="0"/>
              </a:spcBef>
              <a:buClrTx/>
              <a:buSzTx/>
              <a:buFontTx/>
              <a:buNone/>
            </a:pPr>
            <a:endParaRPr lang="de-DE" altLang="de-DE" sz="3200">
              <a:latin typeface="Arial" pitchFamily="34" charset="0"/>
            </a:endParaRPr>
          </a:p>
        </p:txBody>
      </p:sp>
      <p:graphicFrame>
        <p:nvGraphicFramePr>
          <p:cNvPr id="4" name="Group 4"/>
          <p:cNvGraphicFramePr>
            <a:graphicFrameLocks noGrp="1"/>
          </p:cNvGraphicFramePr>
          <p:nvPr/>
        </p:nvGraphicFramePr>
        <p:xfrm>
          <a:off x="3059113" y="1341438"/>
          <a:ext cx="2519362" cy="1189037"/>
        </p:xfrm>
        <a:graphic>
          <a:graphicData uri="http://schemas.openxmlformats.org/drawingml/2006/table">
            <a:tbl>
              <a:tblPr/>
              <a:tblGrid>
                <a:gridCol w="2519362"/>
              </a:tblGrid>
              <a:tr h="1189037">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2400" b="1" i="0" u="none" strike="noStrike" cap="none" normalizeH="0" baseline="0" smtClean="0">
                          <a:ln>
                            <a:noFill/>
                          </a:ln>
                          <a:solidFill>
                            <a:schemeClr val="tx1"/>
                          </a:solidFill>
                          <a:effectLst/>
                          <a:latin typeface="Times New Roman" pitchFamily="18" charset="0"/>
                        </a:rPr>
                        <a:t>Verwaltungsrat</a:t>
                      </a:r>
                      <a:br>
                        <a:rPr kumimoji="0" lang="de-DE" altLang="de-DE" sz="2400" b="1" i="0" u="none" strike="noStrike" cap="none" normalizeH="0" baseline="0" smtClean="0">
                          <a:ln>
                            <a:noFill/>
                          </a:ln>
                          <a:solidFill>
                            <a:schemeClr val="tx1"/>
                          </a:solidFill>
                          <a:effectLst/>
                          <a:latin typeface="Times New Roman" pitchFamily="18" charset="0"/>
                        </a:rPr>
                      </a:br>
                      <a:r>
                        <a:rPr kumimoji="0" lang="de-DE" altLang="de-DE" sz="2400" b="1" i="0" u="none" strike="noStrike" cap="none" normalizeH="0" baseline="0" smtClean="0">
                          <a:ln>
                            <a:noFill/>
                          </a:ln>
                          <a:solidFill>
                            <a:schemeClr val="tx1"/>
                          </a:solidFill>
                          <a:effectLst/>
                          <a:latin typeface="Times New Roman" pitchFamily="18" charset="0"/>
                        </a:rPr>
                        <a:t>(Administrative Board)</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10"/>
          <p:cNvGraphicFramePr>
            <a:graphicFrameLocks noGrp="1"/>
          </p:cNvGraphicFramePr>
          <p:nvPr/>
        </p:nvGraphicFramePr>
        <p:xfrm>
          <a:off x="323850" y="3213100"/>
          <a:ext cx="2592388" cy="1081088"/>
        </p:xfrm>
        <a:graphic>
          <a:graphicData uri="http://schemas.openxmlformats.org/drawingml/2006/table">
            <a:tbl>
              <a:tblPr/>
              <a:tblGrid>
                <a:gridCol w="2592388"/>
              </a:tblGrid>
              <a:tr h="108108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smtClean="0">
                          <a:ln>
                            <a:noFill/>
                          </a:ln>
                          <a:solidFill>
                            <a:schemeClr val="tx1"/>
                          </a:solidFill>
                          <a:effectLst/>
                          <a:latin typeface="Times New Roman" pitchFamily="18" charset="0"/>
                        </a:rPr>
                        <a:t>Regulierungsrat</a:t>
                      </a:r>
                      <a:br>
                        <a:rPr kumimoji="0" lang="de-DE" altLang="de-DE" sz="2000" b="1" i="0" u="none" strike="noStrike" cap="none" normalizeH="0" baseline="0" smtClean="0">
                          <a:ln>
                            <a:noFill/>
                          </a:ln>
                          <a:solidFill>
                            <a:schemeClr val="tx1"/>
                          </a:solidFill>
                          <a:effectLst/>
                          <a:latin typeface="Times New Roman" pitchFamily="18" charset="0"/>
                        </a:rPr>
                      </a:br>
                      <a:r>
                        <a:rPr kumimoji="0" lang="de-DE" altLang="de-DE" sz="2000" b="1" i="0" u="none" strike="noStrike" cap="none" normalizeH="0" baseline="0" smtClean="0">
                          <a:ln>
                            <a:noFill/>
                          </a:ln>
                          <a:solidFill>
                            <a:schemeClr val="tx1"/>
                          </a:solidFill>
                          <a:effectLst/>
                          <a:latin typeface="Times New Roman" pitchFamily="18" charset="0"/>
                        </a:rPr>
                        <a:t>(Board of Regulators)</a:t>
                      </a:r>
                      <a:br>
                        <a:rPr kumimoji="0" lang="de-DE" altLang="de-DE" sz="2000" b="1" i="0" u="none" strike="noStrike" cap="none" normalizeH="0" baseline="0" smtClean="0">
                          <a:ln>
                            <a:noFill/>
                          </a:ln>
                          <a:solidFill>
                            <a:schemeClr val="tx1"/>
                          </a:solidFill>
                          <a:effectLst/>
                          <a:latin typeface="Times New Roman" pitchFamily="18" charset="0"/>
                        </a:rPr>
                      </a:br>
                      <a:r>
                        <a:rPr kumimoji="0" lang="de-DE" altLang="de-DE" sz="2000" b="1" i="0" u="none" strike="noStrike" cap="none" normalizeH="0" baseline="0" smtClean="0">
                          <a:ln>
                            <a:noFill/>
                          </a:ln>
                          <a:solidFill>
                            <a:schemeClr val="tx1"/>
                          </a:solidFill>
                          <a:effectLst/>
                          <a:latin typeface="Times New Roman" pitchFamily="18" charset="0"/>
                        </a:rPr>
                        <a:t>28 EU-NRB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16"/>
          <p:cNvGraphicFramePr>
            <a:graphicFrameLocks noGrp="1"/>
          </p:cNvGraphicFramePr>
          <p:nvPr/>
        </p:nvGraphicFramePr>
        <p:xfrm>
          <a:off x="5867400" y="3213100"/>
          <a:ext cx="2376488" cy="1008063"/>
        </p:xfrm>
        <a:graphic>
          <a:graphicData uri="http://schemas.openxmlformats.org/drawingml/2006/table">
            <a:tbl>
              <a:tblPr/>
              <a:tblGrid>
                <a:gridCol w="2376488"/>
              </a:tblGrid>
              <a:tr h="100806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2800" b="1" i="0" u="none" strike="noStrike" cap="none" normalizeH="0" baseline="0" smtClean="0">
                          <a:ln>
                            <a:noFill/>
                          </a:ln>
                          <a:solidFill>
                            <a:schemeClr val="tx1"/>
                          </a:solidFill>
                          <a:effectLst/>
                          <a:latin typeface="Times New Roman" pitchFamily="18" charset="0"/>
                        </a:rPr>
                        <a:t>Direktor</a:t>
                      </a:r>
                      <a:br>
                        <a:rPr kumimoji="0" lang="de-DE" altLang="de-DE" sz="2800" b="1" i="0" u="none" strike="noStrike" cap="none" normalizeH="0" baseline="0" smtClean="0">
                          <a:ln>
                            <a:noFill/>
                          </a:ln>
                          <a:solidFill>
                            <a:schemeClr val="tx1"/>
                          </a:solidFill>
                          <a:effectLst/>
                          <a:latin typeface="Times New Roman" pitchFamily="18" charset="0"/>
                        </a:rPr>
                      </a:br>
                      <a:r>
                        <a:rPr kumimoji="0" lang="de-DE" altLang="de-DE" sz="2400" b="1" i="0" u="none" strike="noStrike" cap="none" normalizeH="0" baseline="0" smtClean="0">
                          <a:ln>
                            <a:noFill/>
                          </a:ln>
                          <a:solidFill>
                            <a:schemeClr val="tx1"/>
                          </a:solidFill>
                          <a:effectLst/>
                          <a:latin typeface="Times New Roman" pitchFamily="18" charset="0"/>
                        </a:rPr>
                        <a:t>(Director)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7" name="Text Box 22"/>
          <p:cNvSpPr txBox="1">
            <a:spLocks noChangeArrowheads="1"/>
          </p:cNvSpPr>
          <p:nvPr/>
        </p:nvSpPr>
        <p:spPr bwMode="auto">
          <a:xfrm>
            <a:off x="5580063" y="1263650"/>
            <a:ext cx="35194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r>
              <a:rPr lang="de-DE" altLang="de-DE" sz="1400" b="1">
                <a:solidFill>
                  <a:srgbClr val="1D6782"/>
                </a:solidFill>
                <a:latin typeface="Tahoma" pitchFamily="34" charset="0"/>
              </a:rPr>
              <a:t>Approves multi-annual WP, exercises</a:t>
            </a:r>
          </a:p>
          <a:p>
            <a:pPr eaLnBrk="1" hangingPunct="1">
              <a:spcBef>
                <a:spcPct val="0"/>
              </a:spcBef>
              <a:buClrTx/>
              <a:buSzTx/>
              <a:buFontTx/>
              <a:buNone/>
            </a:pPr>
            <a:r>
              <a:rPr lang="de-DE" altLang="de-DE" sz="1400" b="1">
                <a:solidFill>
                  <a:srgbClr val="1D6782"/>
                </a:solidFill>
                <a:latin typeface="Tahoma" pitchFamily="34" charset="0"/>
              </a:rPr>
              <a:t>budgetary powers and guarantees</a:t>
            </a:r>
          </a:p>
          <a:p>
            <a:pPr eaLnBrk="1" hangingPunct="1">
              <a:spcBef>
                <a:spcPct val="0"/>
              </a:spcBef>
              <a:buClrTx/>
              <a:buSzTx/>
              <a:buFontTx/>
              <a:buNone/>
            </a:pPr>
            <a:r>
              <a:rPr lang="de-DE" altLang="de-DE" sz="1400" b="1">
                <a:solidFill>
                  <a:srgbClr val="1D6782"/>
                </a:solidFill>
                <a:latin typeface="Tahoma" pitchFamily="34" charset="0"/>
              </a:rPr>
              <a:t>That the Agency fulfils ist responsi.,</a:t>
            </a:r>
          </a:p>
          <a:p>
            <a:pPr eaLnBrk="1" hangingPunct="1">
              <a:spcBef>
                <a:spcPct val="0"/>
              </a:spcBef>
              <a:buClrTx/>
              <a:buSzTx/>
              <a:buFontTx/>
              <a:buNone/>
            </a:pPr>
            <a:r>
              <a:rPr lang="de-DE" altLang="de-DE" sz="1400" b="1">
                <a:solidFill>
                  <a:srgbClr val="1D6782"/>
                </a:solidFill>
                <a:latin typeface="Tahoma" pitchFamily="34" charset="0"/>
              </a:rPr>
              <a:t>Appoints the Director </a:t>
            </a:r>
          </a:p>
        </p:txBody>
      </p:sp>
      <p:sp>
        <p:nvSpPr>
          <p:cNvPr id="29718" name="Text Box 23"/>
          <p:cNvSpPr txBox="1">
            <a:spLocks noChangeArrowheads="1"/>
          </p:cNvSpPr>
          <p:nvPr/>
        </p:nvSpPr>
        <p:spPr bwMode="auto">
          <a:xfrm>
            <a:off x="3832225" y="23399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3200">
              <a:latin typeface="Arial" pitchFamily="34" charset="0"/>
            </a:endParaRPr>
          </a:p>
        </p:txBody>
      </p:sp>
      <p:sp>
        <p:nvSpPr>
          <p:cNvPr id="29719" name="Text Box 24"/>
          <p:cNvSpPr txBox="1">
            <a:spLocks noChangeArrowheads="1"/>
          </p:cNvSpPr>
          <p:nvPr/>
        </p:nvSpPr>
        <p:spPr bwMode="auto">
          <a:xfrm>
            <a:off x="5992813" y="9715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3200">
              <a:latin typeface="Arial" pitchFamily="34" charset="0"/>
            </a:endParaRPr>
          </a:p>
        </p:txBody>
      </p:sp>
      <p:graphicFrame>
        <p:nvGraphicFramePr>
          <p:cNvPr id="10" name="Group 25"/>
          <p:cNvGraphicFramePr>
            <a:graphicFrameLocks noGrp="1"/>
          </p:cNvGraphicFramePr>
          <p:nvPr/>
        </p:nvGraphicFramePr>
        <p:xfrm>
          <a:off x="2987675" y="5445125"/>
          <a:ext cx="2592388" cy="1079500"/>
        </p:xfrm>
        <a:graphic>
          <a:graphicData uri="http://schemas.openxmlformats.org/drawingml/2006/table">
            <a:tbl>
              <a:tblPr/>
              <a:tblGrid>
                <a:gridCol w="2592388"/>
              </a:tblGrid>
              <a:tr h="10795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2000" b="1" i="0" u="none" strike="noStrike" cap="none" normalizeH="0" baseline="0" smtClean="0">
                          <a:ln>
                            <a:noFill/>
                          </a:ln>
                          <a:solidFill>
                            <a:schemeClr val="tx1"/>
                          </a:solidFill>
                          <a:effectLst/>
                          <a:latin typeface="Times New Roman" pitchFamily="18" charset="0"/>
                        </a:rPr>
                        <a:t>Beschwerdeausschuss</a:t>
                      </a:r>
                      <a:br>
                        <a:rPr kumimoji="0" lang="de-DE" altLang="de-DE" sz="2000" b="1" i="0" u="none" strike="noStrike" cap="none" normalizeH="0" baseline="0" smtClean="0">
                          <a:ln>
                            <a:noFill/>
                          </a:ln>
                          <a:solidFill>
                            <a:schemeClr val="tx1"/>
                          </a:solidFill>
                          <a:effectLst/>
                          <a:latin typeface="Times New Roman" pitchFamily="18" charset="0"/>
                        </a:rPr>
                      </a:br>
                      <a:r>
                        <a:rPr kumimoji="0" lang="de-DE" altLang="de-DE" sz="2000" b="1" i="0" u="none" strike="noStrike" cap="none" normalizeH="0" baseline="0" smtClean="0">
                          <a:ln>
                            <a:noFill/>
                          </a:ln>
                          <a:solidFill>
                            <a:schemeClr val="tx1"/>
                          </a:solidFill>
                          <a:effectLst/>
                          <a:latin typeface="Times New Roman" pitchFamily="18" charset="0"/>
                        </a:rPr>
                        <a:t>(Board of Appeal)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26" name="Text Box 31"/>
          <p:cNvSpPr txBox="1">
            <a:spLocks noChangeArrowheads="1"/>
          </p:cNvSpPr>
          <p:nvPr/>
        </p:nvSpPr>
        <p:spPr bwMode="auto">
          <a:xfrm>
            <a:off x="1384300" y="45720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3200">
              <a:latin typeface="Arial" pitchFamily="34" charset="0"/>
            </a:endParaRPr>
          </a:p>
        </p:txBody>
      </p:sp>
      <p:sp>
        <p:nvSpPr>
          <p:cNvPr id="29727" name="Text Box 32"/>
          <p:cNvSpPr txBox="1">
            <a:spLocks noChangeArrowheads="1"/>
          </p:cNvSpPr>
          <p:nvPr/>
        </p:nvSpPr>
        <p:spPr bwMode="auto">
          <a:xfrm>
            <a:off x="447675" y="45005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3200">
              <a:latin typeface="Arial" pitchFamily="34" charset="0"/>
            </a:endParaRPr>
          </a:p>
        </p:txBody>
      </p:sp>
      <p:sp>
        <p:nvSpPr>
          <p:cNvPr id="29728" name="Text Box 33"/>
          <p:cNvSpPr txBox="1">
            <a:spLocks noChangeArrowheads="1"/>
          </p:cNvSpPr>
          <p:nvPr/>
        </p:nvSpPr>
        <p:spPr bwMode="auto">
          <a:xfrm>
            <a:off x="5580063" y="5516563"/>
            <a:ext cx="3384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spcBef>
                <a:spcPct val="0"/>
              </a:spcBef>
              <a:buClr>
                <a:srgbClr val="0000FF"/>
              </a:buClr>
              <a:buSzTx/>
              <a:buFontTx/>
              <a:buNone/>
            </a:pPr>
            <a:r>
              <a:rPr lang="de-DE" altLang="de-DE" sz="1400" b="1">
                <a:solidFill>
                  <a:srgbClr val="1D6782"/>
                </a:solidFill>
                <a:latin typeface="Tahoma" pitchFamily="34" charset="0"/>
              </a:rPr>
              <a:t>Decides on appeals of affected parties against ACER decision,  NRAs are entitled to appeal as well</a:t>
            </a:r>
          </a:p>
        </p:txBody>
      </p:sp>
      <p:sp>
        <p:nvSpPr>
          <p:cNvPr id="29729" name="Text Box 34"/>
          <p:cNvSpPr txBox="1">
            <a:spLocks noChangeArrowheads="1"/>
          </p:cNvSpPr>
          <p:nvPr/>
        </p:nvSpPr>
        <p:spPr bwMode="auto">
          <a:xfrm>
            <a:off x="323850" y="4437063"/>
            <a:ext cx="25923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spcBef>
                <a:spcPct val="0"/>
              </a:spcBef>
              <a:buClr>
                <a:srgbClr val="0000FF"/>
              </a:buClr>
              <a:buSzTx/>
              <a:buFontTx/>
              <a:buNone/>
            </a:pPr>
            <a:r>
              <a:rPr lang="de-DE" altLang="de-DE" sz="1400" b="1">
                <a:solidFill>
                  <a:srgbClr val="1D6782"/>
                </a:solidFill>
                <a:latin typeface="Tahoma" pitchFamily="34" charset="0"/>
              </a:rPr>
              <a:t>Central decision making organ for all regulatory decisions; decides with</a:t>
            </a:r>
          </a:p>
          <a:p>
            <a:pPr>
              <a:spcBef>
                <a:spcPct val="0"/>
              </a:spcBef>
              <a:buClr>
                <a:srgbClr val="0000FF"/>
              </a:buClr>
              <a:buSzTx/>
              <a:buFontTx/>
              <a:buNone/>
            </a:pPr>
            <a:r>
              <a:rPr lang="de-DE" altLang="de-DE" sz="1400" b="1">
                <a:solidFill>
                  <a:srgbClr val="1D6782"/>
                </a:solidFill>
                <a:latin typeface="Tahoma" pitchFamily="34" charset="0"/>
              </a:rPr>
              <a:t>2/3-majority without</a:t>
            </a:r>
          </a:p>
          <a:p>
            <a:pPr>
              <a:spcBef>
                <a:spcPct val="0"/>
              </a:spcBef>
              <a:buClr>
                <a:srgbClr val="0000FF"/>
              </a:buClr>
              <a:buSzTx/>
              <a:buFontTx/>
              <a:buNone/>
            </a:pPr>
            <a:r>
              <a:rPr lang="de-DE" altLang="de-DE" sz="1400" b="1">
                <a:solidFill>
                  <a:srgbClr val="1D6782"/>
                </a:solidFill>
                <a:latin typeface="Tahoma" pitchFamily="34" charset="0"/>
              </a:rPr>
              <a:t>Weighting (1 NRA = vote) of members present </a:t>
            </a:r>
            <a:endParaRPr lang="de-DE" altLang="de-DE" sz="1400" b="1">
              <a:latin typeface="Arial" pitchFamily="34" charset="0"/>
            </a:endParaRPr>
          </a:p>
        </p:txBody>
      </p:sp>
      <p:cxnSp>
        <p:nvCxnSpPr>
          <p:cNvPr id="29730" name="AutoShape 35"/>
          <p:cNvCxnSpPr>
            <a:cxnSpLocks noChangeShapeType="1"/>
          </p:cNvCxnSpPr>
          <p:nvPr/>
        </p:nvCxnSpPr>
        <p:spPr bwMode="auto">
          <a:xfrm rot="16200000" flipH="1">
            <a:off x="5127625" y="2978150"/>
            <a:ext cx="1190625" cy="288925"/>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31" name="AutoShape 36"/>
          <p:cNvCxnSpPr>
            <a:cxnSpLocks noChangeShapeType="1"/>
          </p:cNvCxnSpPr>
          <p:nvPr/>
        </p:nvCxnSpPr>
        <p:spPr bwMode="auto">
          <a:xfrm>
            <a:off x="4643438" y="3284538"/>
            <a:ext cx="792162" cy="720725"/>
          </a:xfrm>
          <a:prstGeom prst="bentConnector3">
            <a:avLst>
              <a:gd name="adj1" fmla="val 49898"/>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32" name="Line 37"/>
          <p:cNvSpPr>
            <a:spLocks noChangeShapeType="1"/>
          </p:cNvSpPr>
          <p:nvPr/>
        </p:nvSpPr>
        <p:spPr bwMode="auto">
          <a:xfrm>
            <a:off x="5724525" y="2205038"/>
            <a:ext cx="1295400" cy="936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sp>
        <p:nvSpPr>
          <p:cNvPr id="29733" name="Text Box 38"/>
          <p:cNvSpPr txBox="1">
            <a:spLocks noChangeArrowheads="1"/>
          </p:cNvSpPr>
          <p:nvPr/>
        </p:nvSpPr>
        <p:spPr bwMode="auto">
          <a:xfrm>
            <a:off x="6300788" y="2349500"/>
            <a:ext cx="1206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r>
              <a:rPr lang="de-DE" altLang="de-DE" sz="1400" b="1" i="1">
                <a:latin typeface="Tahoma" pitchFamily="34" charset="0"/>
              </a:rPr>
              <a:t>Disziplinar-</a:t>
            </a:r>
          </a:p>
          <a:p>
            <a:pPr eaLnBrk="1" hangingPunct="1">
              <a:spcBef>
                <a:spcPct val="0"/>
              </a:spcBef>
              <a:buClrTx/>
              <a:buSzTx/>
              <a:buFontTx/>
              <a:buNone/>
            </a:pPr>
            <a:r>
              <a:rPr lang="de-DE" altLang="de-DE" sz="1400" b="1" i="1">
                <a:latin typeface="Tahoma" pitchFamily="34" charset="0"/>
              </a:rPr>
              <a:t>     gewalt</a:t>
            </a:r>
          </a:p>
        </p:txBody>
      </p:sp>
      <p:sp>
        <p:nvSpPr>
          <p:cNvPr id="29734" name="Text Box 39"/>
          <p:cNvSpPr txBox="1">
            <a:spLocks noChangeArrowheads="1"/>
          </p:cNvSpPr>
          <p:nvPr/>
        </p:nvSpPr>
        <p:spPr bwMode="auto">
          <a:xfrm>
            <a:off x="5795963" y="4292600"/>
            <a:ext cx="31337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spcBef>
                <a:spcPct val="0"/>
              </a:spcBef>
              <a:buClr>
                <a:srgbClr val="0000FF"/>
              </a:buClr>
              <a:buSzTx/>
              <a:buFontTx/>
              <a:buNone/>
            </a:pPr>
            <a:r>
              <a:rPr lang="de-DE" altLang="de-DE" sz="1400" b="1">
                <a:solidFill>
                  <a:srgbClr val="1D6782"/>
                </a:solidFill>
                <a:latin typeface="Tahoma" pitchFamily="34" charset="0"/>
              </a:rPr>
              <a:t>Represents the Agency, manages the staff of the Agency, organises work and ongoing business</a:t>
            </a:r>
          </a:p>
        </p:txBody>
      </p:sp>
      <p:sp>
        <p:nvSpPr>
          <p:cNvPr id="29735" name="Line 40"/>
          <p:cNvSpPr>
            <a:spLocks noChangeShapeType="1"/>
          </p:cNvSpPr>
          <p:nvPr/>
        </p:nvSpPr>
        <p:spPr bwMode="auto">
          <a:xfrm>
            <a:off x="3059113" y="3933825"/>
            <a:ext cx="2232025"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sp>
        <p:nvSpPr>
          <p:cNvPr id="29736" name="Text Box 41"/>
          <p:cNvSpPr txBox="1">
            <a:spLocks noChangeArrowheads="1"/>
          </p:cNvSpPr>
          <p:nvPr/>
        </p:nvSpPr>
        <p:spPr bwMode="auto">
          <a:xfrm>
            <a:off x="2987675" y="4005263"/>
            <a:ext cx="33845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spcBef>
                <a:spcPct val="0"/>
              </a:spcBef>
              <a:buClr>
                <a:srgbClr val="0000FF"/>
              </a:buClr>
              <a:buSzTx/>
              <a:buFontTx/>
              <a:buNone/>
            </a:pPr>
            <a:r>
              <a:rPr lang="de-DE" altLang="de-DE" sz="1400" b="1" i="1">
                <a:solidFill>
                  <a:srgbClr val="1D6782"/>
                </a:solidFill>
                <a:latin typeface="Tahoma" pitchFamily="34" charset="0"/>
              </a:rPr>
              <a:t>Gives guidance to the Direc. </a:t>
            </a:r>
          </a:p>
          <a:p>
            <a:pPr>
              <a:spcBef>
                <a:spcPct val="0"/>
              </a:spcBef>
              <a:buClr>
                <a:srgbClr val="0000FF"/>
              </a:buClr>
              <a:buSzTx/>
              <a:buFontTx/>
              <a:buNone/>
            </a:pPr>
            <a:r>
              <a:rPr lang="de-DE" altLang="de-DE" sz="1400" b="1" i="1">
                <a:solidFill>
                  <a:srgbClr val="1D6782"/>
                </a:solidFill>
                <a:latin typeface="Tahoma" pitchFamily="34" charset="0"/>
              </a:rPr>
              <a:t>for the tasks of the Direct.</a:t>
            </a:r>
          </a:p>
          <a:p>
            <a:pPr>
              <a:spcBef>
                <a:spcPct val="0"/>
              </a:spcBef>
              <a:buClr>
                <a:srgbClr val="0000FF"/>
              </a:buClr>
              <a:buSzTx/>
              <a:buFontTx/>
              <a:buNone/>
            </a:pPr>
            <a:r>
              <a:rPr lang="de-DE" altLang="de-DE" sz="1400" b="1" i="1">
                <a:solidFill>
                  <a:srgbClr val="1D6782"/>
                </a:solidFill>
                <a:latin typeface="Tahoma" pitchFamily="34" charset="0"/>
              </a:rPr>
              <a:t>falling into its competence </a:t>
            </a:r>
          </a:p>
        </p:txBody>
      </p:sp>
      <p:sp>
        <p:nvSpPr>
          <p:cNvPr id="29737" name="Text Box 42"/>
          <p:cNvSpPr txBox="1">
            <a:spLocks noChangeArrowheads="1"/>
          </p:cNvSpPr>
          <p:nvPr/>
        </p:nvSpPr>
        <p:spPr bwMode="auto">
          <a:xfrm>
            <a:off x="3022600" y="3141663"/>
            <a:ext cx="3384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spcBef>
                <a:spcPct val="0"/>
              </a:spcBef>
              <a:buClr>
                <a:srgbClr val="0000FF"/>
              </a:buClr>
              <a:buSzTx/>
              <a:buFontTx/>
              <a:buNone/>
            </a:pPr>
            <a:r>
              <a:rPr lang="de-DE" altLang="de-DE" sz="1400" b="1" i="1">
                <a:solidFill>
                  <a:srgbClr val="1D6782"/>
                </a:solidFill>
                <a:latin typeface="Tahoma" pitchFamily="34" charset="0"/>
              </a:rPr>
              <a:t>Positive Opinion</a:t>
            </a:r>
          </a:p>
          <a:p>
            <a:pPr>
              <a:spcBef>
                <a:spcPct val="0"/>
              </a:spcBef>
              <a:buClr>
                <a:srgbClr val="0000FF"/>
              </a:buClr>
              <a:buSzTx/>
              <a:buFontTx/>
              <a:buNone/>
            </a:pPr>
            <a:r>
              <a:rPr lang="de-DE" altLang="de-DE" sz="1400" b="1" i="1">
                <a:solidFill>
                  <a:srgbClr val="1D6782"/>
                </a:solidFill>
                <a:latin typeface="Tahoma" pitchFamily="34" charset="0"/>
              </a:rPr>
              <a:t>on all regulatory</a:t>
            </a:r>
          </a:p>
          <a:p>
            <a:pPr>
              <a:spcBef>
                <a:spcPct val="0"/>
              </a:spcBef>
              <a:buClr>
                <a:srgbClr val="0000FF"/>
              </a:buClr>
              <a:buSzTx/>
              <a:buFontTx/>
              <a:buNone/>
            </a:pPr>
            <a:r>
              <a:rPr lang="de-DE" altLang="de-DE" sz="1400" b="1" i="1">
                <a:solidFill>
                  <a:srgbClr val="1D6782"/>
                </a:solidFill>
                <a:latin typeface="Tahoma" pitchFamily="34" charset="0"/>
              </a:rPr>
              <a:t>Decisions required</a:t>
            </a:r>
          </a:p>
        </p:txBody>
      </p:sp>
      <p:sp>
        <p:nvSpPr>
          <p:cNvPr id="29738" name="Text Box 43"/>
          <p:cNvSpPr txBox="1">
            <a:spLocks noChangeArrowheads="1"/>
          </p:cNvSpPr>
          <p:nvPr/>
        </p:nvSpPr>
        <p:spPr bwMode="auto">
          <a:xfrm>
            <a:off x="395288" y="1341438"/>
            <a:ext cx="25923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r>
              <a:rPr lang="de-DE" altLang="de-DE" sz="1400" b="1">
                <a:solidFill>
                  <a:srgbClr val="1D6782"/>
                </a:solidFill>
                <a:latin typeface="Tahoma" pitchFamily="34" charset="0"/>
              </a:rPr>
              <a:t>9 members appointed by: </a:t>
            </a:r>
            <a:br>
              <a:rPr lang="de-DE" altLang="de-DE" sz="1400" b="1">
                <a:solidFill>
                  <a:srgbClr val="1D6782"/>
                </a:solidFill>
                <a:latin typeface="Tahoma" pitchFamily="34" charset="0"/>
              </a:rPr>
            </a:br>
            <a:r>
              <a:rPr lang="de-DE" altLang="de-DE" sz="1400" b="1">
                <a:solidFill>
                  <a:srgbClr val="1D6782"/>
                </a:solidFill>
                <a:latin typeface="Tahoma" pitchFamily="34" charset="0"/>
              </a:rPr>
              <a:t>5 Council , 2 Commission </a:t>
            </a:r>
            <a:br>
              <a:rPr lang="de-DE" altLang="de-DE" sz="1400" b="1">
                <a:solidFill>
                  <a:srgbClr val="1D6782"/>
                </a:solidFill>
                <a:latin typeface="Tahoma" pitchFamily="34" charset="0"/>
              </a:rPr>
            </a:br>
            <a:r>
              <a:rPr lang="de-DE" altLang="de-DE" sz="1400" b="1">
                <a:solidFill>
                  <a:srgbClr val="1D6782"/>
                </a:solidFill>
                <a:latin typeface="Tahoma" pitchFamily="34" charset="0"/>
              </a:rPr>
              <a:t>and 2 EP</a:t>
            </a:r>
          </a:p>
        </p:txBody>
      </p:sp>
      <p:sp>
        <p:nvSpPr>
          <p:cNvPr id="29739" name="Rectangle 6"/>
          <p:cNvSpPr>
            <a:spLocks noChangeArrowheads="1"/>
          </p:cNvSpPr>
          <p:nvPr/>
        </p:nvSpPr>
        <p:spPr bwMode="auto">
          <a:xfrm>
            <a:off x="179388" y="52388"/>
            <a:ext cx="63373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en-US" sz="2200" dirty="0">
                <a:solidFill>
                  <a:srgbClr val="FFFFFF"/>
                </a:solidFill>
              </a:rPr>
              <a:t>Organe von ACER (2)</a:t>
            </a:r>
          </a:p>
        </p:txBody>
      </p:sp>
    </p:spTree>
    <p:extLst>
      <p:ext uri="{BB962C8B-B14F-4D97-AF65-F5344CB8AC3E}">
        <p14:creationId xmlns:p14="http://schemas.microsoft.com/office/powerpoint/2010/main" val="196065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7504" y="0"/>
            <a:ext cx="6782246" cy="576263"/>
          </a:xfrm>
          <a:noFill/>
          <a:ln/>
        </p:spPr>
        <p:txBody>
          <a:bodyPr/>
          <a:lstStyle/>
          <a:p>
            <a:pPr>
              <a:lnSpc>
                <a:spcPct val="95000"/>
              </a:lnSpc>
            </a:pPr>
            <a:r>
              <a:rPr lang="de-DE" altLang="de-DE" sz="1500" b="1" dirty="0" smtClean="0"/>
              <a:t>Entscheidungsverfahren bei regulatorischen Entscheidungen</a:t>
            </a:r>
          </a:p>
        </p:txBody>
      </p:sp>
      <p:sp>
        <p:nvSpPr>
          <p:cNvPr id="195587" name="Text Box 3"/>
          <p:cNvSpPr txBox="1">
            <a:spLocks noChangeArrowheads="1"/>
          </p:cNvSpPr>
          <p:nvPr/>
        </p:nvSpPr>
        <p:spPr bwMode="auto">
          <a:xfrm>
            <a:off x="2124075" y="50847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endParaRPr lang="de-DE" altLang="de-DE" sz="1400" b="0">
              <a:latin typeface="Arial" pitchFamily="34" charset="0"/>
            </a:endParaRPr>
          </a:p>
        </p:txBody>
      </p:sp>
      <p:graphicFrame>
        <p:nvGraphicFramePr>
          <p:cNvPr id="195588" name="Group 4"/>
          <p:cNvGraphicFramePr>
            <a:graphicFrameLocks noGrp="1"/>
          </p:cNvGraphicFramePr>
          <p:nvPr/>
        </p:nvGraphicFramePr>
        <p:xfrm>
          <a:off x="250825" y="1268413"/>
          <a:ext cx="2160588" cy="1728788"/>
        </p:xfrm>
        <a:graphic>
          <a:graphicData uri="http://schemas.openxmlformats.org/drawingml/2006/table">
            <a:tbl>
              <a:tblPr/>
              <a:tblGrid>
                <a:gridCol w="2160588"/>
              </a:tblGrid>
              <a:tr h="1728788">
                <a:tc>
                  <a:txBody>
                    <a:bodyPr/>
                    <a:lstStyle>
                      <a:lvl1pPr>
                        <a:spcBef>
                          <a:spcPct val="30000"/>
                        </a:spcBef>
                        <a:buClr>
                          <a:srgbClr val="417DBE"/>
                        </a:buClr>
                        <a:buSzPct val="80000"/>
                        <a:buFont typeface="Wingdings" pitchFamily="2" charset="2"/>
                        <a:defRPr sz="2000">
                          <a:solidFill>
                            <a:schemeClr val="tx1"/>
                          </a:solidFill>
                          <a:latin typeface="Verdana" pitchFamily="34" charset="0"/>
                        </a:defRPr>
                      </a:lvl1pPr>
                      <a:lvl2pPr>
                        <a:spcBef>
                          <a:spcPct val="30000"/>
                        </a:spcBef>
                        <a:buClr>
                          <a:srgbClr val="57676F"/>
                        </a:buClr>
                        <a:buSzPct val="80000"/>
                        <a:buFont typeface="Wingdings" pitchFamily="2" charset="2"/>
                        <a:defRPr sz="2000">
                          <a:solidFill>
                            <a:schemeClr val="tx1"/>
                          </a:solidFill>
                          <a:latin typeface="Verdana" pitchFamily="34" charset="0"/>
                        </a:defRPr>
                      </a:lvl2pPr>
                      <a:lvl3pPr>
                        <a:spcBef>
                          <a:spcPct val="30000"/>
                        </a:spcBef>
                        <a:buClr>
                          <a:srgbClr val="57676F"/>
                        </a:buClr>
                        <a:buSzPct val="80000"/>
                        <a:buFont typeface="Wingdings" pitchFamily="2" charset="2"/>
                        <a:defRPr sz="2000">
                          <a:solidFill>
                            <a:schemeClr val="tx1"/>
                          </a:solidFill>
                          <a:latin typeface="Verdana" pitchFamily="34" charset="0"/>
                        </a:defRPr>
                      </a:lvl3pPr>
                      <a:lvl4pPr>
                        <a:spcBef>
                          <a:spcPct val="30000"/>
                        </a:spcBef>
                        <a:buClr>
                          <a:srgbClr val="57676F"/>
                        </a:buClr>
                        <a:buSzPct val="80000"/>
                        <a:buFont typeface="Wingdings" pitchFamily="2" charset="2"/>
                        <a:defRPr sz="2000">
                          <a:solidFill>
                            <a:schemeClr val="tx1"/>
                          </a:solidFill>
                          <a:latin typeface="Verdana" pitchFamily="34" charset="0"/>
                        </a:defRPr>
                      </a:lvl4pPr>
                      <a:lvl5pPr>
                        <a:spcBef>
                          <a:spcPct val="30000"/>
                        </a:spcBef>
                        <a:buClr>
                          <a:srgbClr val="57676F"/>
                        </a:buClr>
                        <a:buSzPct val="80000"/>
                        <a:buFont typeface="Wingdings" pitchFamily="2" charset="2"/>
                        <a:defRPr sz="2000">
                          <a:solidFill>
                            <a:schemeClr val="tx1"/>
                          </a:solidFill>
                          <a:latin typeface="Verdana" pitchFamily="34" charset="0"/>
                        </a:defRPr>
                      </a:lvl5pPr>
                      <a:lvl6pPr eaLnBrk="0" fontAlgn="base" hangingPunct="0">
                        <a:spcBef>
                          <a:spcPct val="30000"/>
                        </a:spcBef>
                        <a:spcAft>
                          <a:spcPct val="0"/>
                        </a:spcAft>
                        <a:buClr>
                          <a:srgbClr val="57676F"/>
                        </a:buClr>
                        <a:buSzPct val="80000"/>
                        <a:buFont typeface="Wingdings" pitchFamily="2" charset="2"/>
                        <a:defRPr sz="2000">
                          <a:solidFill>
                            <a:schemeClr val="tx1"/>
                          </a:solidFill>
                          <a:latin typeface="Verdana" pitchFamily="34" charset="0"/>
                        </a:defRPr>
                      </a:lvl6pPr>
                      <a:lvl7pPr eaLnBrk="0" fontAlgn="base" hangingPunct="0">
                        <a:spcBef>
                          <a:spcPct val="30000"/>
                        </a:spcBef>
                        <a:spcAft>
                          <a:spcPct val="0"/>
                        </a:spcAft>
                        <a:buClr>
                          <a:srgbClr val="57676F"/>
                        </a:buClr>
                        <a:buSzPct val="80000"/>
                        <a:buFont typeface="Wingdings" pitchFamily="2" charset="2"/>
                        <a:defRPr sz="2000">
                          <a:solidFill>
                            <a:schemeClr val="tx1"/>
                          </a:solidFill>
                          <a:latin typeface="Verdana" pitchFamily="34" charset="0"/>
                        </a:defRPr>
                      </a:lvl7pPr>
                      <a:lvl8pPr eaLnBrk="0" fontAlgn="base" hangingPunct="0">
                        <a:spcBef>
                          <a:spcPct val="30000"/>
                        </a:spcBef>
                        <a:spcAft>
                          <a:spcPct val="0"/>
                        </a:spcAft>
                        <a:buClr>
                          <a:srgbClr val="57676F"/>
                        </a:buClr>
                        <a:buSzPct val="80000"/>
                        <a:buFont typeface="Wingdings" pitchFamily="2" charset="2"/>
                        <a:defRPr sz="2000">
                          <a:solidFill>
                            <a:schemeClr val="tx1"/>
                          </a:solidFill>
                          <a:latin typeface="Verdana" pitchFamily="34" charset="0"/>
                        </a:defRPr>
                      </a:lvl8pPr>
                      <a:lvl9pPr eaLnBrk="0" fontAlgn="base" hangingPunct="0">
                        <a:spcBef>
                          <a:spcPct val="30000"/>
                        </a:spcBef>
                        <a:spcAft>
                          <a:spcPct val="0"/>
                        </a:spcAft>
                        <a:buClr>
                          <a:srgbClr val="57676F"/>
                        </a:buClr>
                        <a:buSzPct val="80000"/>
                        <a:buFont typeface="Wingdings" pitchFamily="2" charset="2"/>
                        <a:defRPr sz="2000">
                          <a:solidFill>
                            <a:schemeClr val="tx1"/>
                          </a:solidFill>
                          <a:latin typeface="Verdana" pitchFamily="34" charset="0"/>
                        </a:defRPr>
                      </a:lvl9pPr>
                    </a:lstStyle>
                    <a:p>
                      <a:pPr marL="0" marR="0" lvl="0" indent="0" algn="ctr" defTabSz="914400" rtl="0" eaLnBrk="0" fontAlgn="base" latinLnBrk="0" hangingPunct="0">
                        <a:lnSpc>
                          <a:spcPct val="100000"/>
                        </a:lnSpc>
                        <a:spcBef>
                          <a:spcPct val="30000"/>
                        </a:spcBef>
                        <a:spcAft>
                          <a:spcPct val="0"/>
                        </a:spcAft>
                        <a:buClr>
                          <a:srgbClr val="417DBE"/>
                        </a:buClr>
                        <a:buSzPct val="80000"/>
                        <a:buFont typeface="Wingdings" pitchFamily="2" charset="2"/>
                        <a:buNone/>
                        <a:tabLst/>
                      </a:pPr>
                      <a:endParaRPr kumimoji="0" lang="de-DE" altLang="de-DE" sz="18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30000"/>
                        </a:spcBef>
                        <a:spcAft>
                          <a:spcPct val="0"/>
                        </a:spcAft>
                        <a:buClr>
                          <a:srgbClr val="417DBE"/>
                        </a:buClr>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Verdana" pitchFamily="34" charset="0"/>
                        </a:rPr>
                        <a:t>Regulierungsrat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594" name="AutoShape 10"/>
          <p:cNvSpPr>
            <a:spLocks noChangeArrowheads="1"/>
          </p:cNvSpPr>
          <p:nvPr/>
        </p:nvSpPr>
        <p:spPr bwMode="auto">
          <a:xfrm>
            <a:off x="2484438" y="1989138"/>
            <a:ext cx="2016125" cy="431800"/>
          </a:xfrm>
          <a:prstGeom prst="rightArrow">
            <a:avLst>
              <a:gd name="adj1" fmla="val 50000"/>
              <a:gd name="adj2" fmla="val 116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5595" name="Text Box 11"/>
          <p:cNvSpPr txBox="1">
            <a:spLocks noChangeArrowheads="1"/>
          </p:cNvSpPr>
          <p:nvPr/>
        </p:nvSpPr>
        <p:spPr bwMode="auto">
          <a:xfrm>
            <a:off x="2411413" y="2420938"/>
            <a:ext cx="3816350" cy="1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buFontTx/>
              <a:buChar char="•"/>
            </a:pPr>
            <a:r>
              <a:rPr lang="de-DE" altLang="de-DE" sz="1400" b="0">
                <a:latin typeface="Arial" pitchFamily="34" charset="0"/>
              </a:rPr>
              <a:t> </a:t>
            </a:r>
            <a:r>
              <a:rPr lang="de-DE" altLang="de-DE" sz="1400">
                <a:latin typeface="Arial" pitchFamily="34" charset="0"/>
              </a:rPr>
              <a:t>Empfehlungen </a:t>
            </a:r>
          </a:p>
          <a:p>
            <a:pPr eaLnBrk="1" hangingPunct="1">
              <a:lnSpc>
                <a:spcPct val="120000"/>
              </a:lnSpc>
              <a:spcBef>
                <a:spcPct val="0"/>
              </a:spcBef>
            </a:pPr>
            <a:r>
              <a:rPr lang="de-DE" altLang="de-DE" sz="1400">
                <a:latin typeface="Arial" pitchFamily="34" charset="0"/>
              </a:rPr>
              <a:t>   u. Stellungnahmen</a:t>
            </a:r>
          </a:p>
          <a:p>
            <a:pPr eaLnBrk="1" hangingPunct="1">
              <a:lnSpc>
                <a:spcPct val="160000"/>
              </a:lnSpc>
              <a:spcBef>
                <a:spcPct val="0"/>
              </a:spcBef>
              <a:buFontTx/>
              <a:buChar char="•"/>
            </a:pPr>
            <a:r>
              <a:rPr lang="de-DE" altLang="de-DE" sz="1400" b="0">
                <a:latin typeface="Arial" pitchFamily="34" charset="0"/>
              </a:rPr>
              <a:t> </a:t>
            </a:r>
            <a:r>
              <a:rPr lang="de-DE" altLang="de-DE" sz="1400">
                <a:latin typeface="Arial" pitchFamily="34" charset="0"/>
              </a:rPr>
              <a:t>Einzelfallentscheidungen</a:t>
            </a:r>
            <a:r>
              <a:rPr lang="de-DE" altLang="de-DE" sz="1400" b="0">
                <a:latin typeface="Arial" pitchFamily="34" charset="0"/>
              </a:rPr>
              <a:t> </a:t>
            </a:r>
          </a:p>
          <a:p>
            <a:pPr eaLnBrk="1" hangingPunct="1">
              <a:lnSpc>
                <a:spcPct val="130000"/>
              </a:lnSpc>
              <a:spcBef>
                <a:spcPct val="0"/>
              </a:spcBef>
              <a:buFontTx/>
              <a:buChar char="•"/>
            </a:pPr>
            <a:r>
              <a:rPr lang="de-DE" altLang="de-DE" sz="1400" b="0">
                <a:latin typeface="Arial" pitchFamily="34" charset="0"/>
              </a:rPr>
              <a:t> </a:t>
            </a:r>
            <a:r>
              <a:rPr lang="de-DE" altLang="de-DE" sz="1400">
                <a:latin typeface="Arial" pitchFamily="34" charset="0"/>
              </a:rPr>
              <a:t>Rahmenleitlinien</a:t>
            </a:r>
          </a:p>
          <a:p>
            <a:pPr eaLnBrk="1" hangingPunct="1">
              <a:spcBef>
                <a:spcPct val="0"/>
              </a:spcBef>
            </a:pPr>
            <a:endParaRPr lang="de-DE" altLang="de-DE" sz="1400" b="0">
              <a:latin typeface="Arial" pitchFamily="34" charset="0"/>
            </a:endParaRPr>
          </a:p>
        </p:txBody>
      </p:sp>
      <p:sp>
        <p:nvSpPr>
          <p:cNvPr id="195596" name="Text Box 12"/>
          <p:cNvSpPr txBox="1">
            <a:spLocks noChangeArrowheads="1"/>
          </p:cNvSpPr>
          <p:nvPr/>
        </p:nvSpPr>
        <p:spPr bwMode="auto">
          <a:xfrm>
            <a:off x="2484438" y="1628775"/>
            <a:ext cx="1651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de-DE" altLang="de-DE" sz="1400" b="0">
                <a:latin typeface="Arial" pitchFamily="34" charset="0"/>
              </a:rPr>
              <a:t>    </a:t>
            </a:r>
            <a:r>
              <a:rPr lang="de-DE" altLang="de-DE" sz="1400">
                <a:latin typeface="Arial" pitchFamily="34" charset="0"/>
              </a:rPr>
              <a:t>Stellungnahme</a:t>
            </a:r>
          </a:p>
          <a:p>
            <a:pPr eaLnBrk="1" hangingPunct="1">
              <a:spcBef>
                <a:spcPct val="0"/>
              </a:spcBef>
            </a:pPr>
            <a:endParaRPr lang="de-DE" altLang="de-DE" sz="3200" b="0">
              <a:latin typeface="Arial" pitchFamily="34" charset="0"/>
            </a:endParaRPr>
          </a:p>
        </p:txBody>
      </p:sp>
      <p:sp>
        <p:nvSpPr>
          <p:cNvPr id="195597" name="Text Box 13"/>
          <p:cNvSpPr txBox="1">
            <a:spLocks noChangeArrowheads="1"/>
          </p:cNvSpPr>
          <p:nvPr/>
        </p:nvSpPr>
        <p:spPr bwMode="auto">
          <a:xfrm>
            <a:off x="2679700" y="32035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endParaRPr lang="de-DE" altLang="de-DE" sz="3200" b="0">
              <a:latin typeface="Arial" pitchFamily="34" charset="0"/>
            </a:endParaRPr>
          </a:p>
        </p:txBody>
      </p:sp>
      <p:sp>
        <p:nvSpPr>
          <p:cNvPr id="195598" name="Text Box 14"/>
          <p:cNvSpPr txBox="1">
            <a:spLocks noChangeArrowheads="1"/>
          </p:cNvSpPr>
          <p:nvPr/>
        </p:nvSpPr>
        <p:spPr bwMode="auto">
          <a:xfrm>
            <a:off x="395288" y="3644900"/>
            <a:ext cx="80121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de-DE" altLang="de-DE" sz="1400" b="0">
                <a:latin typeface="Arial" pitchFamily="34" charset="0"/>
              </a:rPr>
              <a:t>                                 deren </a:t>
            </a:r>
            <a:r>
              <a:rPr lang="de-DE" altLang="de-DE" sz="1400">
                <a:latin typeface="Arial" pitchFamily="34" charset="0"/>
              </a:rPr>
              <a:t>Annahme in Erwägung</a:t>
            </a:r>
            <a:r>
              <a:rPr lang="de-DE" altLang="de-DE" sz="1400" b="0">
                <a:latin typeface="Arial" pitchFamily="34" charset="0"/>
              </a:rPr>
              <a:t> </a:t>
            </a:r>
          </a:p>
          <a:p>
            <a:pPr eaLnBrk="1" hangingPunct="1">
              <a:spcBef>
                <a:spcPct val="0"/>
              </a:spcBef>
            </a:pPr>
            <a:r>
              <a:rPr lang="de-DE" altLang="de-DE" sz="1400" b="0">
                <a:latin typeface="Arial" pitchFamily="34" charset="0"/>
              </a:rPr>
              <a:t>                                              gezogen wird</a:t>
            </a:r>
          </a:p>
        </p:txBody>
      </p:sp>
      <p:sp>
        <p:nvSpPr>
          <p:cNvPr id="195599" name="Rectangle 15"/>
          <p:cNvSpPr>
            <a:spLocks noChangeArrowheads="1"/>
          </p:cNvSpPr>
          <p:nvPr/>
        </p:nvSpPr>
        <p:spPr bwMode="auto">
          <a:xfrm>
            <a:off x="2916238" y="4437063"/>
            <a:ext cx="647700" cy="71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5600" name="Rectangle 16"/>
          <p:cNvSpPr>
            <a:spLocks noChangeArrowheads="1"/>
          </p:cNvSpPr>
          <p:nvPr/>
        </p:nvSpPr>
        <p:spPr bwMode="auto">
          <a:xfrm>
            <a:off x="3203575" y="4221163"/>
            <a:ext cx="7302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5601" name="AutoShape 17"/>
          <p:cNvSpPr>
            <a:spLocks noChangeArrowheads="1"/>
          </p:cNvSpPr>
          <p:nvPr/>
        </p:nvSpPr>
        <p:spPr bwMode="auto">
          <a:xfrm>
            <a:off x="2627313" y="5157788"/>
            <a:ext cx="1727200" cy="360362"/>
          </a:xfrm>
          <a:prstGeom prst="rightArrow">
            <a:avLst>
              <a:gd name="adj1" fmla="val 50000"/>
              <a:gd name="adj2" fmla="val 1198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5602" name="Text Box 18"/>
          <p:cNvSpPr txBox="1">
            <a:spLocks noChangeArrowheads="1"/>
          </p:cNvSpPr>
          <p:nvPr/>
        </p:nvSpPr>
        <p:spPr bwMode="auto">
          <a:xfrm>
            <a:off x="2700338" y="4581525"/>
            <a:ext cx="13954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de-DE" altLang="de-DE" sz="1400">
                <a:latin typeface="Arial" pitchFamily="34" charset="0"/>
              </a:rPr>
              <a:t> </a:t>
            </a:r>
            <a:r>
              <a:rPr lang="de-DE" altLang="de-DE" sz="1600">
                <a:latin typeface="Arial" pitchFamily="34" charset="0"/>
              </a:rPr>
              <a:t>Anleitung</a:t>
            </a:r>
            <a:r>
              <a:rPr lang="de-DE" altLang="de-DE" sz="3200" b="0">
                <a:latin typeface="Arial" pitchFamily="34" charset="0"/>
              </a:rPr>
              <a:t>  </a:t>
            </a:r>
          </a:p>
        </p:txBody>
      </p:sp>
      <p:sp>
        <p:nvSpPr>
          <p:cNvPr id="195603" name="Text Box 19"/>
          <p:cNvSpPr txBox="1">
            <a:spLocks noChangeArrowheads="1"/>
          </p:cNvSpPr>
          <p:nvPr/>
        </p:nvSpPr>
        <p:spPr bwMode="auto">
          <a:xfrm>
            <a:off x="2967038" y="52197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endParaRPr lang="de-DE" altLang="de-DE" sz="3200" b="0">
              <a:latin typeface="Arial" pitchFamily="34" charset="0"/>
            </a:endParaRPr>
          </a:p>
        </p:txBody>
      </p:sp>
      <p:sp>
        <p:nvSpPr>
          <p:cNvPr id="195604" name="Text Box 20"/>
          <p:cNvSpPr txBox="1">
            <a:spLocks noChangeArrowheads="1"/>
          </p:cNvSpPr>
          <p:nvPr/>
        </p:nvSpPr>
        <p:spPr bwMode="auto">
          <a:xfrm>
            <a:off x="1042988" y="5589588"/>
            <a:ext cx="614521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40000"/>
              </a:lnSpc>
              <a:spcBef>
                <a:spcPct val="0"/>
              </a:spcBef>
            </a:pPr>
            <a:r>
              <a:rPr lang="de-DE" altLang="de-DE" sz="1400" b="0">
                <a:latin typeface="Arial" pitchFamily="34" charset="0"/>
              </a:rPr>
              <a:t>                               </a:t>
            </a:r>
            <a:r>
              <a:rPr lang="de-DE" altLang="de-DE" sz="1600" b="0">
                <a:latin typeface="Arial" pitchFamily="34" charset="0"/>
              </a:rPr>
              <a:t>des Direktors</a:t>
            </a:r>
          </a:p>
          <a:p>
            <a:pPr eaLnBrk="1" hangingPunct="1">
              <a:lnSpc>
                <a:spcPct val="140000"/>
              </a:lnSpc>
              <a:spcBef>
                <a:spcPct val="0"/>
              </a:spcBef>
            </a:pPr>
            <a:r>
              <a:rPr lang="de-DE" altLang="de-DE" sz="1400" b="0">
                <a:latin typeface="Arial" pitchFamily="34" charset="0"/>
              </a:rPr>
              <a:t>(soweit </a:t>
            </a:r>
            <a:r>
              <a:rPr lang="de-DE" altLang="de-DE" sz="1400">
                <a:latin typeface="Arial" pitchFamily="34" charset="0"/>
              </a:rPr>
              <a:t>Zuständigkeitsbereich</a:t>
            </a:r>
            <a:r>
              <a:rPr lang="de-DE" altLang="de-DE" sz="1400" b="0">
                <a:latin typeface="Arial" pitchFamily="34" charset="0"/>
              </a:rPr>
              <a:t> des </a:t>
            </a:r>
            <a:r>
              <a:rPr lang="de-DE" altLang="de-DE" sz="1400">
                <a:latin typeface="Arial" pitchFamily="34" charset="0"/>
              </a:rPr>
              <a:t>Regulierungsrats</a:t>
            </a:r>
            <a:r>
              <a:rPr lang="de-DE" altLang="de-DE" sz="1400" b="0">
                <a:latin typeface="Arial" pitchFamily="34" charset="0"/>
              </a:rPr>
              <a:t> betroffen)</a:t>
            </a:r>
          </a:p>
        </p:txBody>
      </p:sp>
      <p:sp>
        <p:nvSpPr>
          <p:cNvPr id="195605" name="Text Box 21"/>
          <p:cNvSpPr txBox="1">
            <a:spLocks noChangeArrowheads="1"/>
          </p:cNvSpPr>
          <p:nvPr/>
        </p:nvSpPr>
        <p:spPr bwMode="auto">
          <a:xfrm>
            <a:off x="4716463" y="1412875"/>
            <a:ext cx="184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endParaRPr lang="de-DE" altLang="de-DE" sz="1400" b="0">
              <a:latin typeface="Arial" pitchFamily="34" charset="0"/>
            </a:endParaRPr>
          </a:p>
          <a:p>
            <a:pPr eaLnBrk="1" hangingPunct="1">
              <a:spcBef>
                <a:spcPct val="0"/>
              </a:spcBef>
            </a:pPr>
            <a:endParaRPr lang="de-DE" altLang="de-DE" sz="1400" b="0">
              <a:latin typeface="Arial" pitchFamily="34" charset="0"/>
            </a:endParaRPr>
          </a:p>
        </p:txBody>
      </p:sp>
      <p:sp>
        <p:nvSpPr>
          <p:cNvPr id="195606" name="AutoShape 22"/>
          <p:cNvSpPr>
            <a:spLocks noChangeArrowheads="1"/>
          </p:cNvSpPr>
          <p:nvPr/>
        </p:nvSpPr>
        <p:spPr bwMode="auto">
          <a:xfrm rot="16200000">
            <a:off x="5183982" y="727869"/>
            <a:ext cx="1727200" cy="2808287"/>
          </a:xfrm>
          <a:prstGeom prst="downArrowCallout">
            <a:avLst>
              <a:gd name="adj1" fmla="val 15546"/>
              <a:gd name="adj2" fmla="val 25000"/>
              <a:gd name="adj3" fmla="val 12955"/>
              <a:gd name="adj4" fmla="val 8207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spcBef>
                <a:spcPct val="0"/>
              </a:spcBef>
            </a:pPr>
            <a:endParaRPr lang="de-DE" altLang="de-DE" sz="3200" b="0">
              <a:latin typeface="Arial" pitchFamily="34" charset="0"/>
            </a:endParaRPr>
          </a:p>
        </p:txBody>
      </p:sp>
      <p:sp>
        <p:nvSpPr>
          <p:cNvPr id="195607" name="Text Box 23"/>
          <p:cNvSpPr txBox="1">
            <a:spLocks noChangeArrowheads="1"/>
          </p:cNvSpPr>
          <p:nvPr/>
        </p:nvSpPr>
        <p:spPr bwMode="auto">
          <a:xfrm>
            <a:off x="4500563" y="1196975"/>
            <a:ext cx="2389187"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50000"/>
              </a:lnSpc>
              <a:spcBef>
                <a:spcPct val="0"/>
              </a:spcBef>
            </a:pPr>
            <a:r>
              <a:rPr lang="de-DE" altLang="de-DE" sz="1800" b="0">
                <a:solidFill>
                  <a:srgbClr val="1D6782"/>
                </a:solidFill>
                <a:latin typeface="Arial" pitchFamily="34" charset="0"/>
              </a:rPr>
              <a:t>           </a:t>
            </a:r>
            <a:r>
              <a:rPr lang="de-DE" altLang="de-DE" sz="1800">
                <a:solidFill>
                  <a:srgbClr val="1D6782"/>
                </a:solidFill>
                <a:latin typeface="Arial" pitchFamily="34" charset="0"/>
              </a:rPr>
              <a:t>Direktor </a:t>
            </a:r>
          </a:p>
          <a:p>
            <a:pPr eaLnBrk="1" hangingPunct="1">
              <a:spcBef>
                <a:spcPct val="0"/>
              </a:spcBef>
            </a:pPr>
            <a:r>
              <a:rPr lang="de-DE" altLang="de-DE" sz="1600" b="0">
                <a:latin typeface="Arial" pitchFamily="34" charset="0"/>
              </a:rPr>
              <a:t>       </a:t>
            </a:r>
            <a:r>
              <a:rPr lang="de-DE" altLang="de-DE" sz="1600">
                <a:latin typeface="Arial" pitchFamily="34" charset="0"/>
              </a:rPr>
              <a:t>Amtsausübung</a:t>
            </a:r>
            <a:r>
              <a:rPr lang="de-DE" altLang="de-DE" sz="1600" b="0">
                <a:latin typeface="Arial" pitchFamily="34" charset="0"/>
              </a:rPr>
              <a:t> in </a:t>
            </a:r>
          </a:p>
          <a:p>
            <a:pPr eaLnBrk="1" hangingPunct="1">
              <a:spcBef>
                <a:spcPct val="0"/>
              </a:spcBef>
            </a:pPr>
            <a:r>
              <a:rPr lang="de-DE" altLang="de-DE" sz="1600" b="0">
                <a:latin typeface="Arial" pitchFamily="34" charset="0"/>
              </a:rPr>
              <a:t>         </a:t>
            </a:r>
            <a:r>
              <a:rPr lang="de-DE" altLang="de-DE" sz="1600">
                <a:latin typeface="Arial" pitchFamily="34" charset="0"/>
              </a:rPr>
              <a:t>Einklang</a:t>
            </a:r>
            <a:r>
              <a:rPr lang="de-DE" altLang="de-DE" sz="1600" b="0">
                <a:latin typeface="Arial" pitchFamily="34" charset="0"/>
              </a:rPr>
              <a:t> mit </a:t>
            </a:r>
          </a:p>
          <a:p>
            <a:pPr eaLnBrk="1" hangingPunct="1">
              <a:spcBef>
                <a:spcPct val="0"/>
              </a:spcBef>
            </a:pPr>
            <a:r>
              <a:rPr lang="de-DE" altLang="de-DE" sz="1600" b="0">
                <a:latin typeface="Arial" pitchFamily="34" charset="0"/>
              </a:rPr>
              <a:t>   </a:t>
            </a:r>
            <a:r>
              <a:rPr lang="de-DE" altLang="de-DE" sz="1600">
                <a:latin typeface="Arial" pitchFamily="34" charset="0"/>
              </a:rPr>
              <a:t>Stellungnahmen</a:t>
            </a:r>
            <a:r>
              <a:rPr lang="de-DE" altLang="de-DE" sz="1600" b="0">
                <a:latin typeface="Arial" pitchFamily="34" charset="0"/>
              </a:rPr>
              <a:t> und </a:t>
            </a:r>
          </a:p>
          <a:p>
            <a:pPr eaLnBrk="1" hangingPunct="1">
              <a:spcBef>
                <a:spcPct val="0"/>
              </a:spcBef>
            </a:pPr>
            <a:r>
              <a:rPr lang="de-DE" altLang="de-DE" sz="1600" b="0">
                <a:latin typeface="Arial" pitchFamily="34" charset="0"/>
              </a:rPr>
              <a:t>            </a:t>
            </a:r>
            <a:r>
              <a:rPr lang="de-DE" altLang="de-DE" sz="1600">
                <a:latin typeface="Arial" pitchFamily="34" charset="0"/>
              </a:rPr>
              <a:t>Anleitungen </a:t>
            </a:r>
          </a:p>
        </p:txBody>
      </p:sp>
      <p:sp>
        <p:nvSpPr>
          <p:cNvPr id="195608" name="Text Box 24"/>
          <p:cNvSpPr txBox="1">
            <a:spLocks noChangeArrowheads="1"/>
          </p:cNvSpPr>
          <p:nvPr/>
        </p:nvSpPr>
        <p:spPr bwMode="auto">
          <a:xfrm>
            <a:off x="4767263" y="169068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de-DE" altLang="de-DE" sz="3200" b="0">
              <a:latin typeface="Arial" pitchFamily="34" charset="0"/>
            </a:endParaRPr>
          </a:p>
        </p:txBody>
      </p:sp>
      <p:sp>
        <p:nvSpPr>
          <p:cNvPr id="195609" name="Text Box 25"/>
          <p:cNvSpPr txBox="1">
            <a:spLocks noChangeArrowheads="1"/>
          </p:cNvSpPr>
          <p:nvPr/>
        </p:nvSpPr>
        <p:spPr bwMode="auto">
          <a:xfrm>
            <a:off x="6443663" y="1936750"/>
            <a:ext cx="6303962"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de-DE" altLang="de-DE" sz="1800">
                <a:latin typeface="Arial" pitchFamily="34" charset="0"/>
              </a:rPr>
              <a:t>                 Annahme</a:t>
            </a:r>
          </a:p>
          <a:p>
            <a:pPr eaLnBrk="1" hangingPunct="1">
              <a:spcBef>
                <a:spcPct val="0"/>
              </a:spcBef>
            </a:pPr>
            <a:r>
              <a:rPr lang="de-DE" altLang="de-DE" sz="1400">
                <a:latin typeface="Arial" pitchFamily="34" charset="0"/>
              </a:rPr>
              <a:t>                              </a:t>
            </a:r>
            <a:r>
              <a:rPr lang="de-DE" altLang="de-DE" sz="1400" b="0">
                <a:latin typeface="Arial" pitchFamily="34" charset="0"/>
              </a:rPr>
              <a:t>bei</a:t>
            </a:r>
          </a:p>
          <a:p>
            <a:pPr eaLnBrk="1" hangingPunct="1">
              <a:spcBef>
                <a:spcPct val="0"/>
              </a:spcBef>
            </a:pPr>
            <a:r>
              <a:rPr lang="de-DE" altLang="de-DE" sz="1400">
                <a:latin typeface="Arial" pitchFamily="34" charset="0"/>
              </a:rPr>
              <a:t>                    befürwortender</a:t>
            </a:r>
          </a:p>
          <a:p>
            <a:pPr eaLnBrk="1" hangingPunct="1">
              <a:spcBef>
                <a:spcPct val="0"/>
              </a:spcBef>
            </a:pPr>
            <a:r>
              <a:rPr lang="de-DE" altLang="de-DE" sz="1400">
                <a:latin typeface="Arial" pitchFamily="34" charset="0"/>
              </a:rPr>
              <a:t>                    Stellungnahme </a:t>
            </a:r>
          </a:p>
          <a:p>
            <a:pPr eaLnBrk="1" hangingPunct="1">
              <a:spcBef>
                <a:spcPct val="0"/>
              </a:spcBef>
            </a:pPr>
            <a:r>
              <a:rPr lang="de-DE" altLang="de-DE" sz="1400">
                <a:latin typeface="Arial" pitchFamily="34" charset="0"/>
              </a:rPr>
              <a:t>                des Regulierungsrats</a:t>
            </a:r>
          </a:p>
          <a:p>
            <a:pPr eaLnBrk="1" hangingPunct="1">
              <a:spcBef>
                <a:spcPct val="0"/>
              </a:spcBef>
            </a:pPr>
            <a:r>
              <a:rPr lang="de-DE" altLang="de-DE" sz="1800">
                <a:latin typeface="Arial" pitchFamily="34" charset="0"/>
              </a:rPr>
              <a:t>      </a:t>
            </a:r>
          </a:p>
        </p:txBody>
      </p:sp>
    </p:spTree>
    <p:extLst>
      <p:ext uri="{BB962C8B-B14F-4D97-AF65-F5344CB8AC3E}">
        <p14:creationId xmlns:p14="http://schemas.microsoft.com/office/powerpoint/2010/main" val="3002421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txBox="1">
            <a:spLocks noGrp="1" noChangeArrowheads="1"/>
          </p:cNvSpPr>
          <p:nvPr/>
        </p:nvSpPr>
        <p:spPr bwMode="auto">
          <a:xfrm>
            <a:off x="8285163" y="6416675"/>
            <a:ext cx="5984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lgn="r" eaLnBrk="1" hangingPunct="1"/>
            <a:fld id="{6090071F-0939-41C9-84BE-9F2C077B15D4}" type="slidenum">
              <a:rPr lang="de-DE" altLang="en-US" sz="1400">
                <a:solidFill>
                  <a:srgbClr val="265A7F"/>
                </a:solidFill>
              </a:rPr>
              <a:pPr algn="r" eaLnBrk="1" hangingPunct="1"/>
              <a:t>63</a:t>
            </a:fld>
            <a:endParaRPr lang="de-DE" altLang="en-US" sz="1400">
              <a:solidFill>
                <a:srgbClr val="265A7F"/>
              </a:solidFill>
            </a:endParaRPr>
          </a:p>
        </p:txBody>
      </p:sp>
      <p:sp>
        <p:nvSpPr>
          <p:cNvPr id="76803" name="Rectangle 3"/>
          <p:cNvSpPr>
            <a:spLocks noChangeArrowheads="1"/>
          </p:cNvSpPr>
          <p:nvPr/>
        </p:nvSpPr>
        <p:spPr bwMode="auto">
          <a:xfrm>
            <a:off x="246063" y="895350"/>
            <a:ext cx="8893175"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61950" indent="-361950">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spcAft>
                <a:spcPts val="600"/>
              </a:spcAft>
              <a:buClr>
                <a:srgbClr val="265A7F"/>
              </a:buClr>
              <a:buSzPct val="80000"/>
              <a:buFont typeface="Wingdings" pitchFamily="2" charset="2"/>
              <a:buChar char="n"/>
            </a:pPr>
            <a:r>
              <a:rPr lang="de-DE" altLang="en-US" sz="1900" dirty="0">
                <a:solidFill>
                  <a:srgbClr val="000000"/>
                </a:solidFill>
              </a:rPr>
              <a:t>Erarbeitung von Rahmenleitlinien und Mitwirkung bei Ausarbeitung der Netzkodizes</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Überwachung von ENTSO-E und ENTSOG</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Streitbeilegung zwischen Regulierungsbehörden </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Einzelfallentscheidungen über Ausnahmen vom Netzzugang zugunsten von neuen Strom-Verbindungsleitungen bzw. </a:t>
            </a:r>
            <a:br>
              <a:rPr lang="de-DE" altLang="en-US" sz="1900" dirty="0">
                <a:solidFill>
                  <a:srgbClr val="000000"/>
                </a:solidFill>
              </a:rPr>
            </a:br>
            <a:r>
              <a:rPr lang="de-DE" altLang="en-US" sz="1900" dirty="0">
                <a:solidFill>
                  <a:srgbClr val="000000"/>
                </a:solidFill>
              </a:rPr>
              <a:t>großen neuen Erdgasinfrastrukturen</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Einzelfallentscheidungen über Zugangsregime für grenzüber-schreitenden Infrastrukturen bei Streit zwischen Regulierungs-behörden bzw. auf deren Antrag</a:t>
            </a:r>
          </a:p>
          <a:p>
            <a:pPr>
              <a:spcBef>
                <a:spcPct val="0"/>
              </a:spcBef>
              <a:spcAft>
                <a:spcPts val="600"/>
              </a:spcAft>
              <a:buClr>
                <a:srgbClr val="265A7F"/>
              </a:buClr>
              <a:buSzPct val="80000"/>
              <a:buFont typeface="Wingdings" pitchFamily="2" charset="2"/>
              <a:buChar char="n"/>
            </a:pPr>
            <a:r>
              <a:rPr lang="de-DE" altLang="en-US" sz="1900" dirty="0">
                <a:solidFill>
                  <a:srgbClr val="000000"/>
                </a:solidFill>
              </a:rPr>
              <a:t>Empfehlungen an EP, Rat und Kommission</a:t>
            </a:r>
          </a:p>
          <a:p>
            <a:pPr>
              <a:spcBef>
                <a:spcPts val="1200"/>
              </a:spcBef>
              <a:spcAft>
                <a:spcPts val="600"/>
              </a:spcAft>
              <a:buClr>
                <a:srgbClr val="265A7F"/>
              </a:buClr>
              <a:buSzPct val="80000"/>
              <a:buFont typeface="Wingdings" pitchFamily="2" charset="2"/>
              <a:buChar char="n"/>
            </a:pPr>
            <a:r>
              <a:rPr lang="de-DE" altLang="en-US" sz="1900" dirty="0">
                <a:solidFill>
                  <a:srgbClr val="000000"/>
                </a:solidFill>
              </a:rPr>
              <a:t>Durchführung der Verordnung 1227/2011/EU über die Integrität und Transparenz des Energiegroßhandelsmarkts (REMIT) </a:t>
            </a:r>
          </a:p>
          <a:p>
            <a:pPr>
              <a:spcBef>
                <a:spcPts val="1200"/>
              </a:spcBef>
              <a:spcAft>
                <a:spcPts val="600"/>
              </a:spcAft>
              <a:buClr>
                <a:srgbClr val="265A7F"/>
              </a:buClr>
              <a:buSzPct val="80000"/>
              <a:buFont typeface="Wingdings" pitchFamily="2" charset="2"/>
              <a:buChar char="n"/>
            </a:pPr>
            <a:r>
              <a:rPr lang="de-DE" altLang="en-US" sz="1900" dirty="0">
                <a:solidFill>
                  <a:srgbClr val="000000"/>
                </a:solidFill>
              </a:rPr>
              <a:t>Aufgaben im Zusammenhang mit der Verordnung 347/2013/EU </a:t>
            </a:r>
            <a:br>
              <a:rPr lang="de-DE" altLang="en-US" sz="1900" dirty="0">
                <a:solidFill>
                  <a:srgbClr val="000000"/>
                </a:solidFill>
              </a:rPr>
            </a:br>
            <a:r>
              <a:rPr lang="de-DE" altLang="en-US" sz="1900" dirty="0">
                <a:solidFill>
                  <a:srgbClr val="000000"/>
                </a:solidFill>
              </a:rPr>
              <a:t>zu Leitlinien für die transeuropäische </a:t>
            </a:r>
            <a:r>
              <a:rPr lang="de-DE" altLang="en-US" sz="1900" dirty="0" smtClean="0">
                <a:solidFill>
                  <a:srgbClr val="000000"/>
                </a:solidFill>
              </a:rPr>
              <a:t>Energieinfrastruktur (PCI-VO oder TEN-E Verordnung genannt)</a:t>
            </a:r>
            <a:endParaRPr lang="de-DE" altLang="en-US" sz="1900" dirty="0">
              <a:solidFill>
                <a:srgbClr val="000000"/>
              </a:solidFill>
            </a:endParaRPr>
          </a:p>
          <a:p>
            <a:pPr>
              <a:spcBef>
                <a:spcPct val="0"/>
              </a:spcBef>
              <a:spcAft>
                <a:spcPts val="600"/>
              </a:spcAft>
              <a:buClr>
                <a:srgbClr val="265A7F"/>
              </a:buClr>
              <a:buSzPct val="80000"/>
              <a:buFont typeface="Wingdings" pitchFamily="2" charset="2"/>
              <a:buChar char="n"/>
            </a:pPr>
            <a:endParaRPr lang="de-DE" altLang="en-US" sz="1900" dirty="0">
              <a:solidFill>
                <a:srgbClr val="000000"/>
              </a:solidFill>
            </a:endParaRPr>
          </a:p>
        </p:txBody>
      </p:sp>
      <p:sp>
        <p:nvSpPr>
          <p:cNvPr id="76804" name="Rectangle 6"/>
          <p:cNvSpPr>
            <a:spLocks noChangeArrowheads="1"/>
          </p:cNvSpPr>
          <p:nvPr/>
        </p:nvSpPr>
        <p:spPr bwMode="auto">
          <a:xfrm>
            <a:off x="179388" y="52388"/>
            <a:ext cx="63373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en-US" sz="2200">
                <a:solidFill>
                  <a:srgbClr val="FFFFFF"/>
                </a:solidFill>
              </a:rPr>
              <a:t>Aufgaben von ACER</a:t>
            </a:r>
          </a:p>
        </p:txBody>
      </p:sp>
    </p:spTree>
    <p:extLst>
      <p:ext uri="{BB962C8B-B14F-4D97-AF65-F5344CB8AC3E}">
        <p14:creationId xmlns:p14="http://schemas.microsoft.com/office/powerpoint/2010/main" val="648414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de-DE" altLang="de-DE" sz="2000" smtClean="0"/>
              <a:t>ACER Aufgaben nach dem 3. Energiepaket</a:t>
            </a:r>
          </a:p>
        </p:txBody>
      </p:sp>
      <p:sp>
        <p:nvSpPr>
          <p:cNvPr id="139267" name="Rectangle 3"/>
          <p:cNvSpPr>
            <a:spLocks noGrp="1" noChangeArrowheads="1"/>
          </p:cNvSpPr>
          <p:nvPr>
            <p:ph type="body" idx="1"/>
          </p:nvPr>
        </p:nvSpPr>
        <p:spPr>
          <a:xfrm>
            <a:off x="539750" y="908050"/>
            <a:ext cx="8245475" cy="5434013"/>
          </a:xfrm>
        </p:spPr>
        <p:txBody>
          <a:bodyPr/>
          <a:lstStyle/>
          <a:p>
            <a:r>
              <a:rPr lang="de-DE" altLang="de-DE" sz="2000" smtClean="0"/>
              <a:t>EU-weiten </a:t>
            </a:r>
            <a:r>
              <a:rPr lang="de-DE" altLang="de-DE" sz="2000" smtClean="0">
                <a:solidFill>
                  <a:schemeClr val="accent2"/>
                </a:solidFill>
              </a:rPr>
              <a:t>TYNDP</a:t>
            </a:r>
            <a:r>
              <a:rPr lang="de-DE" altLang="de-DE" sz="2000" smtClean="0"/>
              <a:t> (10-Jahres-Netzentwicklungsplan) prüfen und Stellung nehmen sowie deren Umsetzung überwachen</a:t>
            </a:r>
          </a:p>
          <a:p>
            <a:r>
              <a:rPr lang="de-DE" altLang="de-DE" sz="2000" smtClean="0">
                <a:solidFill>
                  <a:schemeClr val="accent2"/>
                </a:solidFill>
              </a:rPr>
              <a:t>Rahmenleitlinien</a:t>
            </a:r>
            <a:r>
              <a:rPr lang="de-DE" altLang="de-DE" sz="2000" smtClean="0"/>
              <a:t> für die Erstellung von </a:t>
            </a:r>
            <a:r>
              <a:rPr lang="de-DE" altLang="de-DE" sz="2000" smtClean="0">
                <a:solidFill>
                  <a:schemeClr val="accent2"/>
                </a:solidFill>
              </a:rPr>
              <a:t>Netzkodizes</a:t>
            </a:r>
            <a:r>
              <a:rPr lang="de-DE" altLang="de-DE" sz="2000" smtClean="0"/>
              <a:t> (detaillierte Regeln zur Netzkoppelung) erarbeiten und prüfen der Netzkodizes auf Erfüllung der Rahmenleitlinien, Stellungnahme an KOM</a:t>
            </a:r>
          </a:p>
          <a:p>
            <a:r>
              <a:rPr lang="de-DE" altLang="de-DE" sz="2000" smtClean="0"/>
              <a:t>Überwachung der Anwendung der Netzkodizes</a:t>
            </a:r>
          </a:p>
          <a:p>
            <a:r>
              <a:rPr lang="de-DE" altLang="de-DE" sz="2000" smtClean="0"/>
              <a:t>Market Coupling (grenzüberschreitender Stromhandel)</a:t>
            </a:r>
          </a:p>
          <a:p>
            <a:r>
              <a:rPr lang="de-DE" altLang="de-DE" sz="2000" smtClean="0"/>
              <a:t>Monitoring der Netzsicherheit und Berichterstattung</a:t>
            </a:r>
          </a:p>
          <a:p>
            <a:r>
              <a:rPr lang="de-DE" altLang="de-DE" sz="2000" smtClean="0"/>
              <a:t>Entscheidungen über </a:t>
            </a:r>
            <a:r>
              <a:rPr lang="de-DE" altLang="de-DE" sz="2000" smtClean="0">
                <a:solidFill>
                  <a:schemeClr val="accent2"/>
                </a:solidFill>
              </a:rPr>
              <a:t>Ausnahmen vom Netzzugang</a:t>
            </a:r>
            <a:r>
              <a:rPr lang="de-DE" altLang="de-DE" sz="2000" smtClean="0"/>
              <a:t> zugunsten von neuen Strom-Verbindungsleitungen bzw. großen neuen Erdgasinfrastrukturen (Verbindungsleitungen, LNG- und Speicher)</a:t>
            </a:r>
          </a:p>
          <a:p>
            <a:r>
              <a:rPr lang="de-DE" altLang="de-DE" sz="2000" smtClean="0">
                <a:solidFill>
                  <a:schemeClr val="accent2"/>
                </a:solidFill>
              </a:rPr>
              <a:t>Zugangsregime für grenzüberschreitenden Infrastrukturen</a:t>
            </a:r>
            <a:r>
              <a:rPr lang="de-DE" altLang="de-DE" sz="2000" smtClean="0"/>
              <a:t> bei Disput zwischen Regulierungsbehörden bzw. auf Antrag</a:t>
            </a:r>
          </a:p>
        </p:txBody>
      </p:sp>
    </p:spTree>
    <p:extLst>
      <p:ext uri="{BB962C8B-B14F-4D97-AF65-F5344CB8AC3E}">
        <p14:creationId xmlns:p14="http://schemas.microsoft.com/office/powerpoint/2010/main" val="4166560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de-DE" altLang="de-DE" smtClean="0"/>
              <a:t>Erweiterung der ACER-Aufgaben</a:t>
            </a:r>
          </a:p>
        </p:txBody>
      </p:sp>
      <p:sp>
        <p:nvSpPr>
          <p:cNvPr id="141315" name="Rectangle 3"/>
          <p:cNvSpPr>
            <a:spLocks noGrp="1" noChangeArrowheads="1"/>
          </p:cNvSpPr>
          <p:nvPr>
            <p:ph type="body" idx="1"/>
          </p:nvPr>
        </p:nvSpPr>
        <p:spPr>
          <a:xfrm>
            <a:off x="395288" y="765175"/>
            <a:ext cx="8569325" cy="5759450"/>
          </a:xfrm>
          <a:noFill/>
          <a:ln/>
        </p:spPr>
        <p:txBody>
          <a:bodyPr/>
          <a:lstStyle/>
          <a:p>
            <a:pPr>
              <a:lnSpc>
                <a:spcPct val="90000"/>
              </a:lnSpc>
            </a:pPr>
            <a:r>
              <a:rPr lang="de-DE" altLang="de-DE" sz="1800" dirty="0" smtClean="0"/>
              <a:t>Verordnung 994/2010/EU vom 20. Oktober 2010 über </a:t>
            </a:r>
            <a:r>
              <a:rPr lang="de-DE" altLang="de-DE" sz="1800" b="1" dirty="0" smtClean="0"/>
              <a:t>Maßnahmen zur Gewährleistung der sicheren Erdgasversorgung (</a:t>
            </a:r>
            <a:r>
              <a:rPr lang="de-DE" altLang="de-DE" sz="1800" b="1" dirty="0" err="1" smtClean="0"/>
              <a:t>SoS</a:t>
            </a:r>
            <a:r>
              <a:rPr lang="de-DE" altLang="de-DE" sz="1800" b="1" dirty="0" smtClean="0"/>
              <a:t>)</a:t>
            </a:r>
            <a:r>
              <a:rPr lang="de-DE" altLang="de-DE" sz="1800" dirty="0" smtClean="0"/>
              <a:t>: </a:t>
            </a:r>
            <a:br>
              <a:rPr lang="de-DE" altLang="de-DE" sz="1800" dirty="0" smtClean="0"/>
            </a:br>
            <a:r>
              <a:rPr lang="de-DE" altLang="de-DE" sz="1800" dirty="0" smtClean="0"/>
              <a:t>Agentur ist für die Entscheidung zuständig, wie die Kosten </a:t>
            </a:r>
            <a:r>
              <a:rPr lang="de-DE" altLang="de-DE" sz="1800" dirty="0" smtClean="0">
                <a:solidFill>
                  <a:schemeClr val="accent2"/>
                </a:solidFill>
              </a:rPr>
              <a:t>grenzüberschreitender Investitionen</a:t>
            </a:r>
            <a:r>
              <a:rPr lang="de-DE" altLang="de-DE" sz="1800" dirty="0" smtClean="0"/>
              <a:t> zur Sicherung der Erdgasversorgung zwischen den Mitgliedstaaten zu verteilen sind, falls nationale Regulierungsbehörden keine Einigkeit erzielen können </a:t>
            </a:r>
          </a:p>
          <a:p>
            <a:pPr>
              <a:lnSpc>
                <a:spcPct val="90000"/>
              </a:lnSpc>
            </a:pPr>
            <a:endParaRPr lang="de-DE" altLang="de-DE" sz="1800" dirty="0" smtClean="0"/>
          </a:p>
          <a:p>
            <a:pPr>
              <a:lnSpc>
                <a:spcPct val="90000"/>
              </a:lnSpc>
            </a:pPr>
            <a:r>
              <a:rPr lang="de-DE" altLang="de-DE" sz="1800" dirty="0" smtClean="0"/>
              <a:t>Verordnung 838/2010/EU der Kommission vom 23. September 2010 zur </a:t>
            </a:r>
            <a:r>
              <a:rPr lang="de-DE" altLang="de-DE" sz="1800" b="1" dirty="0" smtClean="0"/>
              <a:t>Festlegung von Leitlinien für den Ausgleichsmechanismus zwischen Übertragungsnetzbetreibern (ITC)</a:t>
            </a:r>
            <a:r>
              <a:rPr lang="de-DE" altLang="de-DE" sz="1800" dirty="0" smtClean="0"/>
              <a:t>:</a:t>
            </a:r>
            <a:br>
              <a:rPr lang="de-DE" altLang="de-DE" sz="1800" dirty="0" smtClean="0"/>
            </a:br>
            <a:r>
              <a:rPr lang="de-DE" altLang="de-DE" sz="1800" dirty="0" smtClean="0"/>
              <a:t>EU-weite Bewertung der für grenzüberschreitende Stromflüsse benötigten </a:t>
            </a:r>
            <a:r>
              <a:rPr lang="de-DE" altLang="de-DE" sz="1800" dirty="0" smtClean="0">
                <a:solidFill>
                  <a:schemeClr val="accent2"/>
                </a:solidFill>
              </a:rPr>
              <a:t>Übertragungsinfrastruktur</a:t>
            </a:r>
          </a:p>
          <a:p>
            <a:pPr>
              <a:lnSpc>
                <a:spcPct val="90000"/>
              </a:lnSpc>
            </a:pPr>
            <a:endParaRPr lang="en-US" altLang="de-DE" sz="1800" b="1" dirty="0" smtClean="0">
              <a:solidFill>
                <a:schemeClr val="accent2"/>
              </a:solidFill>
            </a:endParaRPr>
          </a:p>
          <a:p>
            <a:pPr>
              <a:lnSpc>
                <a:spcPct val="90000"/>
              </a:lnSpc>
            </a:pPr>
            <a:r>
              <a:rPr lang="en-US" altLang="de-DE" sz="1800" dirty="0" err="1" smtClean="0"/>
              <a:t>Verordnung</a:t>
            </a:r>
            <a:r>
              <a:rPr lang="en-US" altLang="de-DE" sz="1800" dirty="0" smtClean="0"/>
              <a:t> 1227/2011/EU </a:t>
            </a:r>
            <a:r>
              <a:rPr lang="en-US" altLang="de-DE" sz="1800" b="1" dirty="0" smtClean="0"/>
              <a:t>Energy Market Integrity and Transparency (REMIT)</a:t>
            </a:r>
            <a:r>
              <a:rPr lang="en-US" altLang="de-DE" sz="1800" dirty="0" smtClean="0"/>
              <a:t> v. 25. </a:t>
            </a:r>
            <a:r>
              <a:rPr lang="en-US" altLang="de-DE" sz="1800" dirty="0" err="1" smtClean="0"/>
              <a:t>Oktober</a:t>
            </a:r>
            <a:r>
              <a:rPr lang="en-US" altLang="de-DE" sz="1800" dirty="0" smtClean="0"/>
              <a:t> 2011 </a:t>
            </a:r>
            <a:r>
              <a:rPr lang="en-US" altLang="de-DE" sz="1800" dirty="0" err="1" smtClean="0"/>
              <a:t>Aufgaben</a:t>
            </a:r>
            <a:r>
              <a:rPr lang="en-US" altLang="de-DE" sz="1800" dirty="0" smtClean="0"/>
              <a:t> </a:t>
            </a:r>
            <a:r>
              <a:rPr lang="en-US" altLang="de-DE" sz="1800" dirty="0" err="1" smtClean="0"/>
              <a:t>im</a:t>
            </a:r>
            <a:r>
              <a:rPr lang="en-US" altLang="de-DE" sz="1800" dirty="0" smtClean="0"/>
              <a:t> </a:t>
            </a:r>
            <a:r>
              <a:rPr lang="en-US" altLang="de-DE" sz="1800" dirty="0" err="1" smtClean="0"/>
              <a:t>Zusammenhang</a:t>
            </a:r>
            <a:r>
              <a:rPr lang="en-US" altLang="de-DE" sz="1800" dirty="0" smtClean="0"/>
              <a:t> </a:t>
            </a:r>
            <a:r>
              <a:rPr lang="en-US" altLang="de-DE" sz="1800" dirty="0" err="1" smtClean="0"/>
              <a:t>mit</a:t>
            </a:r>
            <a:r>
              <a:rPr lang="en-US" altLang="de-DE" sz="1800" dirty="0" smtClean="0"/>
              <a:t> der </a:t>
            </a:r>
            <a:r>
              <a:rPr lang="en-US" altLang="de-DE" sz="1800" dirty="0" err="1" smtClean="0">
                <a:solidFill>
                  <a:schemeClr val="accent2"/>
                </a:solidFill>
              </a:rPr>
              <a:t>Überwachung</a:t>
            </a:r>
            <a:r>
              <a:rPr lang="en-US" altLang="de-DE" sz="1800" dirty="0" smtClean="0">
                <a:solidFill>
                  <a:schemeClr val="accent2"/>
                </a:solidFill>
              </a:rPr>
              <a:t> des </a:t>
            </a:r>
            <a:r>
              <a:rPr lang="en-US" altLang="de-DE" sz="1800" dirty="0" err="1" smtClean="0">
                <a:solidFill>
                  <a:schemeClr val="accent2"/>
                </a:solidFill>
              </a:rPr>
              <a:t>Energiehandels</a:t>
            </a:r>
            <a:r>
              <a:rPr lang="en-US" altLang="de-DE" sz="1800" dirty="0" smtClean="0"/>
              <a:t> </a:t>
            </a:r>
          </a:p>
          <a:p>
            <a:pPr>
              <a:lnSpc>
                <a:spcPct val="90000"/>
              </a:lnSpc>
              <a:buFont typeface="Wingdings" pitchFamily="2" charset="2"/>
              <a:buNone/>
            </a:pPr>
            <a:endParaRPr lang="en-US" altLang="de-DE" sz="1800" dirty="0" smtClean="0"/>
          </a:p>
          <a:p>
            <a:pPr>
              <a:lnSpc>
                <a:spcPct val="90000"/>
              </a:lnSpc>
            </a:pPr>
            <a:r>
              <a:rPr lang="en-US" altLang="de-DE" sz="1800" b="1" dirty="0" err="1" smtClean="0"/>
              <a:t>Energieinfrastruktur</a:t>
            </a:r>
            <a:r>
              <a:rPr lang="en-US" altLang="de-DE" sz="1800" b="1" dirty="0" smtClean="0"/>
              <a:t>-VO 347/2013 </a:t>
            </a:r>
            <a:r>
              <a:rPr lang="en-US" altLang="de-DE" sz="1800" dirty="0" smtClean="0"/>
              <a:t>zur </a:t>
            </a:r>
            <a:r>
              <a:rPr lang="en-US" altLang="de-DE" sz="1800" dirty="0" err="1" smtClean="0">
                <a:solidFill>
                  <a:schemeClr val="accent2"/>
                </a:solidFill>
              </a:rPr>
              <a:t>Beschleunigung</a:t>
            </a:r>
            <a:r>
              <a:rPr lang="en-US" altLang="de-DE" sz="1800" dirty="0" smtClean="0">
                <a:solidFill>
                  <a:schemeClr val="accent2"/>
                </a:solidFill>
              </a:rPr>
              <a:t> des </a:t>
            </a:r>
            <a:r>
              <a:rPr lang="en-US" altLang="de-DE" sz="1800" dirty="0" err="1" smtClean="0">
                <a:solidFill>
                  <a:schemeClr val="accent2"/>
                </a:solidFill>
              </a:rPr>
              <a:t>Netzausbaus</a:t>
            </a:r>
            <a:r>
              <a:rPr lang="en-US" altLang="de-DE" sz="1800" dirty="0" smtClean="0"/>
              <a:t> auf </a:t>
            </a:r>
            <a:r>
              <a:rPr lang="en-US" altLang="de-DE" sz="1800" dirty="0" err="1" smtClean="0"/>
              <a:t>europäischer</a:t>
            </a:r>
            <a:r>
              <a:rPr lang="en-US" altLang="de-DE" sz="1800" dirty="0" smtClean="0"/>
              <a:t> </a:t>
            </a:r>
            <a:r>
              <a:rPr lang="en-US" altLang="de-DE" sz="1800" dirty="0" err="1" smtClean="0"/>
              <a:t>Ebene</a:t>
            </a:r>
            <a:r>
              <a:rPr lang="en-US" altLang="de-DE" sz="1800" dirty="0" smtClean="0"/>
              <a:t> (</a:t>
            </a:r>
            <a:r>
              <a:rPr lang="en-US" altLang="de-DE" sz="1800" dirty="0" err="1" smtClean="0"/>
              <a:t>verabschiedet</a:t>
            </a:r>
            <a:r>
              <a:rPr lang="en-US" altLang="de-DE" sz="1800" dirty="0" smtClean="0"/>
              <a:t> am 17.04 2013) </a:t>
            </a:r>
            <a:endParaRPr lang="de-DE" altLang="de-DE" sz="1800" dirty="0" smtClean="0"/>
          </a:p>
        </p:txBody>
      </p:sp>
    </p:spTree>
    <p:extLst>
      <p:ext uri="{BB962C8B-B14F-4D97-AF65-F5344CB8AC3E}">
        <p14:creationId xmlns:p14="http://schemas.microsoft.com/office/powerpoint/2010/main" val="1571365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el 1"/>
          <p:cNvSpPr>
            <a:spLocks noGrp="1"/>
          </p:cNvSpPr>
          <p:nvPr>
            <p:ph type="title"/>
          </p:nvPr>
        </p:nvSpPr>
        <p:spPr>
          <a:xfrm>
            <a:off x="179512" y="0"/>
            <a:ext cx="6210176" cy="595496"/>
          </a:xfrm>
        </p:spPr>
        <p:txBody>
          <a:bodyPr/>
          <a:lstStyle/>
          <a:p>
            <a:r>
              <a:rPr lang="de-DE" altLang="de-DE" sz="2000" dirty="0"/>
              <a:t>Kohleausstieg nüchtern betrachtet</a:t>
            </a:r>
            <a:endParaRPr lang="de-DE" altLang="de-DE" sz="2000" dirty="0" smtClean="0"/>
          </a:p>
        </p:txBody>
      </p:sp>
      <p:grpSp>
        <p:nvGrpSpPr>
          <p:cNvPr id="5" name="Telekommunikation-hell"/>
          <p:cNvGrpSpPr>
            <a:grpSpLocks/>
          </p:cNvGrpSpPr>
          <p:nvPr/>
        </p:nvGrpSpPr>
        <p:grpSpPr bwMode="auto">
          <a:xfrm>
            <a:off x="7426325" y="103188"/>
            <a:ext cx="409575" cy="403225"/>
            <a:chOff x="5919" y="418"/>
            <a:chExt cx="258" cy="254"/>
          </a:xfrm>
        </p:grpSpPr>
        <p:sp>
          <p:nvSpPr>
            <p:cNvPr id="6" name="AutoShape 97"/>
            <p:cNvSpPr>
              <a:spLocks noChangeArrowheads="1"/>
            </p:cNvSpPr>
            <p:nvPr userDrawn="1"/>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smtClean="0">
                <a:solidFill>
                  <a:srgbClr val="000000"/>
                </a:solidFill>
              </a:endParaRPr>
            </a:p>
          </p:txBody>
        </p:sp>
        <p:pic>
          <p:nvPicPr>
            <p:cNvPr id="7" name="Picture 127" descr="Telekommunikation-blau"/>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Post-hell"/>
          <p:cNvGrpSpPr>
            <a:grpSpLocks/>
          </p:cNvGrpSpPr>
          <p:nvPr/>
        </p:nvGrpSpPr>
        <p:grpSpPr bwMode="auto">
          <a:xfrm>
            <a:off x="7904163" y="103188"/>
            <a:ext cx="406400" cy="403225"/>
            <a:chOff x="5919" y="708"/>
            <a:chExt cx="256" cy="254"/>
          </a:xfrm>
        </p:grpSpPr>
        <p:sp>
          <p:nvSpPr>
            <p:cNvPr id="9" name="AutoShape 99"/>
            <p:cNvSpPr>
              <a:spLocks noChangeArrowheads="1"/>
            </p:cNvSpPr>
            <p:nvPr userDrawn="1"/>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defRPr/>
              </a:pPr>
              <a:endParaRPr lang="de-DE" altLang="de-DE" smtClean="0">
                <a:solidFill>
                  <a:srgbClr val="000000"/>
                </a:solidFill>
              </a:endParaRPr>
            </a:p>
          </p:txBody>
        </p:sp>
        <p:pic>
          <p:nvPicPr>
            <p:cNvPr id="10" name="Picture 126" descr="Post-blau"/>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Eisenbahn-hell"/>
          <p:cNvGrpSpPr>
            <a:grpSpLocks/>
          </p:cNvGrpSpPr>
          <p:nvPr/>
        </p:nvGrpSpPr>
        <p:grpSpPr bwMode="auto">
          <a:xfrm>
            <a:off x="8389938" y="103188"/>
            <a:ext cx="406400" cy="403225"/>
            <a:chOff x="5919" y="1000"/>
            <a:chExt cx="256" cy="254"/>
          </a:xfrm>
        </p:grpSpPr>
        <p:sp>
          <p:nvSpPr>
            <p:cNvPr id="12"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pPr eaLnBrk="1" fontAlgn="auto" hangingPunct="1">
                <a:spcBef>
                  <a:spcPts val="0"/>
                </a:spcBef>
                <a:spcAft>
                  <a:spcPts val="0"/>
                </a:spcAft>
              </a:pPr>
              <a:endParaRPr lang="de-DE" sz="1800">
                <a:solidFill>
                  <a:srgbClr val="000000"/>
                </a:solidFill>
                <a:latin typeface="Arial Narrow"/>
              </a:endParaRPr>
            </a:p>
          </p:txBody>
        </p:sp>
        <p:pic>
          <p:nvPicPr>
            <p:cNvPr id="13" name="Picture 121" descr="Eisenbahn-bla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feld 1"/>
          <p:cNvSpPr txBox="1"/>
          <p:nvPr/>
        </p:nvSpPr>
        <p:spPr>
          <a:xfrm>
            <a:off x="323528" y="962139"/>
            <a:ext cx="8568952" cy="4955203"/>
          </a:xfrm>
          <a:prstGeom prst="rect">
            <a:avLst/>
          </a:prstGeom>
          <a:noFill/>
        </p:spPr>
        <p:txBody>
          <a:bodyPr wrap="square" rtlCol="0">
            <a:spAutoFit/>
          </a:bodyPr>
          <a:lstStyle/>
          <a:p>
            <a:pPr marL="342900" indent="-342900">
              <a:spcBef>
                <a:spcPts val="600"/>
              </a:spcBef>
              <a:spcAft>
                <a:spcPts val="600"/>
              </a:spcAft>
              <a:buClr>
                <a:srgbClr val="417DBE"/>
              </a:buClr>
              <a:buFont typeface="Wingdings" panose="05000000000000000000" pitchFamily="2" charset="2"/>
              <a:buChar char="§"/>
            </a:pPr>
            <a:r>
              <a:rPr lang="de-DE" sz="2200" dirty="0" smtClean="0">
                <a:solidFill>
                  <a:srgbClr val="000000"/>
                </a:solidFill>
              </a:rPr>
              <a:t>Wieviel </a:t>
            </a:r>
            <a:r>
              <a:rPr lang="de-DE" sz="2200" dirty="0">
                <a:solidFill>
                  <a:srgbClr val="000000"/>
                </a:solidFill>
              </a:rPr>
              <a:t>Kohleerzeugung genau abgeschaltet wird, ist sekundär</a:t>
            </a:r>
            <a:r>
              <a:rPr lang="de-DE" sz="2200" dirty="0" smtClean="0">
                <a:solidFill>
                  <a:srgbClr val="000000"/>
                </a:solidFill>
              </a:rPr>
              <a:t>. </a:t>
            </a:r>
            <a:r>
              <a:rPr lang="de-DE" sz="2200" dirty="0">
                <a:solidFill>
                  <a:srgbClr val="000000"/>
                </a:solidFill>
              </a:rPr>
              <a:t>Wichtiger ist, dass die Leistung ggf. für kritische Situationen als Reserve geführt werden könnte. </a:t>
            </a:r>
            <a:endParaRPr lang="de-DE" sz="2200" dirty="0" smtClean="0">
              <a:solidFill>
                <a:srgbClr val="000000"/>
              </a:solidFill>
            </a:endParaRPr>
          </a:p>
          <a:p>
            <a:pPr marL="342900" indent="-342900">
              <a:spcBef>
                <a:spcPts val="600"/>
              </a:spcBef>
              <a:spcAft>
                <a:spcPts val="600"/>
              </a:spcAft>
              <a:buClr>
                <a:srgbClr val="417DBE"/>
              </a:buClr>
              <a:buFont typeface="Wingdings" panose="05000000000000000000" pitchFamily="2" charset="2"/>
              <a:buChar char="§"/>
            </a:pPr>
            <a:r>
              <a:rPr lang="de-DE" sz="2200" dirty="0">
                <a:solidFill>
                  <a:srgbClr val="000000"/>
                </a:solidFill>
              </a:rPr>
              <a:t>Dazu bedarf es vor der finalen Abschaltung einer robusten und ehrlichen Untersuchung der Systembilanz und der Systemstabilität. </a:t>
            </a:r>
            <a:endParaRPr lang="de-DE" sz="2200" dirty="0" smtClean="0">
              <a:solidFill>
                <a:srgbClr val="000000"/>
              </a:solidFill>
            </a:endParaRPr>
          </a:p>
          <a:p>
            <a:pPr marL="342900" indent="-342900">
              <a:spcBef>
                <a:spcPts val="600"/>
              </a:spcBef>
              <a:spcAft>
                <a:spcPts val="600"/>
              </a:spcAft>
              <a:buClr>
                <a:srgbClr val="417DBE"/>
              </a:buClr>
              <a:buFont typeface="Wingdings" panose="05000000000000000000" pitchFamily="2" charset="2"/>
              <a:buChar char="§"/>
            </a:pPr>
            <a:r>
              <a:rPr lang="de-DE" sz="2200" dirty="0">
                <a:solidFill>
                  <a:srgbClr val="000000"/>
                </a:solidFill>
              </a:rPr>
              <a:t>Folge könnte </a:t>
            </a:r>
            <a:r>
              <a:rPr lang="de-DE" sz="2200" dirty="0" smtClean="0">
                <a:solidFill>
                  <a:srgbClr val="000000"/>
                </a:solidFill>
              </a:rPr>
              <a:t>sein</a:t>
            </a:r>
            <a:r>
              <a:rPr lang="de-DE" sz="2200" dirty="0">
                <a:solidFill>
                  <a:srgbClr val="000000"/>
                </a:solidFill>
              </a:rPr>
              <a:t>, dass ein Teil der abzuschaltenden Kraftwerke </a:t>
            </a:r>
            <a:r>
              <a:rPr lang="de-DE" sz="2200" dirty="0" smtClean="0">
                <a:solidFill>
                  <a:srgbClr val="000000"/>
                </a:solidFill>
              </a:rPr>
              <a:t>in die Sicherheitsbereitschaft, die Kapazitätsreserve oder die </a:t>
            </a:r>
            <a:r>
              <a:rPr lang="de-DE" sz="2200" dirty="0">
                <a:solidFill>
                  <a:srgbClr val="000000"/>
                </a:solidFill>
              </a:rPr>
              <a:t>Netzreserve wandern</a:t>
            </a:r>
            <a:r>
              <a:rPr lang="de-DE" sz="2200" dirty="0" smtClean="0">
                <a:solidFill>
                  <a:srgbClr val="000000"/>
                </a:solidFill>
              </a:rPr>
              <a:t>.</a:t>
            </a:r>
          </a:p>
          <a:p>
            <a:pPr marL="342900" indent="-342900">
              <a:spcBef>
                <a:spcPts val="600"/>
              </a:spcBef>
              <a:spcAft>
                <a:spcPts val="600"/>
              </a:spcAft>
              <a:buClr>
                <a:srgbClr val="417DBE"/>
              </a:buClr>
              <a:buFont typeface="Wingdings" panose="05000000000000000000" pitchFamily="2" charset="2"/>
              <a:buChar char="§"/>
            </a:pPr>
            <a:r>
              <a:rPr lang="de-DE" sz="2200" dirty="0">
                <a:solidFill>
                  <a:srgbClr val="000000"/>
                </a:solidFill>
              </a:rPr>
              <a:t>Auch wenn sie dann nicht final </a:t>
            </a:r>
            <a:r>
              <a:rPr lang="de-DE" sz="2200" dirty="0" smtClean="0">
                <a:solidFill>
                  <a:srgbClr val="000000"/>
                </a:solidFill>
              </a:rPr>
              <a:t>„abgeschaltet“ </a:t>
            </a:r>
            <a:r>
              <a:rPr lang="de-DE" sz="2200" dirty="0">
                <a:solidFill>
                  <a:srgbClr val="000000"/>
                </a:solidFill>
              </a:rPr>
              <a:t>wären, </a:t>
            </a:r>
            <a:r>
              <a:rPr lang="de-DE" sz="2200" dirty="0" smtClean="0">
                <a:solidFill>
                  <a:srgbClr val="000000"/>
                </a:solidFill>
              </a:rPr>
              <a:t/>
            </a:r>
            <a:br>
              <a:rPr lang="de-DE" sz="2200" dirty="0" smtClean="0">
                <a:solidFill>
                  <a:srgbClr val="000000"/>
                </a:solidFill>
              </a:rPr>
            </a:br>
            <a:r>
              <a:rPr lang="de-DE" sz="2200" dirty="0" smtClean="0">
                <a:solidFill>
                  <a:srgbClr val="000000"/>
                </a:solidFill>
              </a:rPr>
              <a:t>so </a:t>
            </a:r>
            <a:r>
              <a:rPr lang="de-DE" sz="2200" dirty="0">
                <a:solidFill>
                  <a:srgbClr val="000000"/>
                </a:solidFill>
              </a:rPr>
              <a:t>würde das doch eine erhebliche Reduktion der Benutzungsstunden und somit eine </a:t>
            </a:r>
            <a:r>
              <a:rPr lang="de-DE" sz="2200" b="1" dirty="0">
                <a:solidFill>
                  <a:srgbClr val="000000"/>
                </a:solidFill>
              </a:rPr>
              <a:t>erhebliche </a:t>
            </a:r>
            <a:r>
              <a:rPr lang="de-DE" sz="2200" b="1" dirty="0" smtClean="0">
                <a:solidFill>
                  <a:srgbClr val="000000"/>
                </a:solidFill>
              </a:rPr>
              <a:t/>
            </a:r>
            <a:br>
              <a:rPr lang="de-DE" sz="2200" b="1" dirty="0" smtClean="0">
                <a:solidFill>
                  <a:srgbClr val="000000"/>
                </a:solidFill>
              </a:rPr>
            </a:br>
            <a:r>
              <a:rPr lang="de-DE" sz="2200" b="1" dirty="0" smtClean="0">
                <a:solidFill>
                  <a:srgbClr val="000000"/>
                </a:solidFill>
              </a:rPr>
              <a:t>CO</a:t>
            </a:r>
            <a:r>
              <a:rPr lang="de-DE" sz="2200" b="1" baseline="-25000" dirty="0" smtClean="0">
                <a:solidFill>
                  <a:srgbClr val="000000"/>
                </a:solidFill>
              </a:rPr>
              <a:t>2</a:t>
            </a:r>
            <a:r>
              <a:rPr lang="de-DE" sz="2200" b="1" dirty="0" smtClean="0">
                <a:solidFill>
                  <a:srgbClr val="000000"/>
                </a:solidFill>
              </a:rPr>
              <a:t>-Ersparnis</a:t>
            </a:r>
            <a:r>
              <a:rPr lang="de-DE" sz="2200" dirty="0" smtClean="0">
                <a:solidFill>
                  <a:srgbClr val="000000"/>
                </a:solidFill>
              </a:rPr>
              <a:t> </a:t>
            </a:r>
            <a:r>
              <a:rPr lang="de-DE" sz="2200" dirty="0">
                <a:solidFill>
                  <a:srgbClr val="000000"/>
                </a:solidFill>
              </a:rPr>
              <a:t>bringen.</a:t>
            </a:r>
          </a:p>
        </p:txBody>
      </p:sp>
      <p:sp>
        <p:nvSpPr>
          <p:cNvPr id="14" name="Foliennummernplatzhalter 13"/>
          <p:cNvSpPr>
            <a:spLocks noGrp="1"/>
          </p:cNvSpPr>
          <p:nvPr>
            <p:ph type="sldNum" sz="quarter" idx="12"/>
          </p:nvPr>
        </p:nvSpPr>
        <p:spPr/>
        <p:txBody>
          <a:bodyPr/>
          <a:lstStyle/>
          <a:p>
            <a:fld id="{EBE79D06-2EFB-4368-A1EC-A33DC576D9BA}" type="slidenum">
              <a:rPr lang="de-DE" smtClean="0"/>
              <a:t>66</a:t>
            </a:fld>
            <a:endParaRPr lang="de-DE"/>
          </a:p>
        </p:txBody>
      </p:sp>
      <p:sp>
        <p:nvSpPr>
          <p:cNvPr id="15" name="Fußzeilenplatzhalter 14"/>
          <p:cNvSpPr>
            <a:spLocks noGrp="1"/>
          </p:cNvSpPr>
          <p:nvPr>
            <p:ph type="ftr" sz="quarter" idx="11"/>
          </p:nvPr>
        </p:nvSpPr>
        <p:spPr/>
        <p:txBody>
          <a:bodyPr/>
          <a:lstStyle/>
          <a:p>
            <a:r>
              <a:rPr lang="de-DE" smtClean="0"/>
              <a:t>© Bundesnetzagentur</a:t>
            </a:r>
            <a:endParaRPr lang="de-DE"/>
          </a:p>
        </p:txBody>
      </p:sp>
    </p:spTree>
    <p:extLst>
      <p:ext uri="{BB962C8B-B14F-4D97-AF65-F5344CB8AC3E}">
        <p14:creationId xmlns:p14="http://schemas.microsoft.com/office/powerpoint/2010/main" val="315518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82575" y="2605088"/>
            <a:ext cx="2994025" cy="1365250"/>
          </a:xfrm>
          <a:prstGeom prst="rect">
            <a:avLst/>
          </a:prstGeom>
          <a:solidFill>
            <a:schemeClr val="accent6">
              <a:lumMod val="60000"/>
              <a:lumOff val="40000"/>
            </a:schemeClr>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defRPr/>
            </a:pPr>
            <a:endParaRPr lang="de-DE" altLang="de-DE" sz="1800" smtClean="0">
              <a:latin typeface="Arial" pitchFamily="34" charset="0"/>
            </a:endParaRPr>
          </a:p>
        </p:txBody>
      </p:sp>
      <p:sp>
        <p:nvSpPr>
          <p:cNvPr id="16387" name="Rectangle 5"/>
          <p:cNvSpPr>
            <a:spLocks noChangeArrowheads="1"/>
          </p:cNvSpPr>
          <p:nvPr/>
        </p:nvSpPr>
        <p:spPr bwMode="auto">
          <a:xfrm>
            <a:off x="5815013" y="5694363"/>
            <a:ext cx="3036887" cy="1100137"/>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88" name="Rectangle 11"/>
          <p:cNvSpPr>
            <a:spLocks noChangeArrowheads="1"/>
          </p:cNvSpPr>
          <p:nvPr/>
        </p:nvSpPr>
        <p:spPr bwMode="auto">
          <a:xfrm>
            <a:off x="2700338" y="3429000"/>
            <a:ext cx="3652837" cy="936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lnSpc>
                <a:spcPct val="50000"/>
              </a:lnSpc>
              <a:spcBef>
                <a:spcPct val="0"/>
              </a:spcBef>
              <a:buClrTx/>
              <a:buSzPct val="150000"/>
              <a:buFontTx/>
              <a:buNone/>
            </a:pPr>
            <a:endParaRPr lang="de-DE" altLang="de-DE" sz="2000" b="1">
              <a:solidFill>
                <a:schemeClr val="bg2"/>
              </a:solidFill>
              <a:latin typeface="Arial" pitchFamily="34" charset="0"/>
            </a:endParaRPr>
          </a:p>
        </p:txBody>
      </p:sp>
      <p:sp>
        <p:nvSpPr>
          <p:cNvPr id="16389" name="Text Box 15"/>
          <p:cNvSpPr txBox="1">
            <a:spLocks noChangeArrowheads="1"/>
          </p:cNvSpPr>
          <p:nvPr/>
        </p:nvSpPr>
        <p:spPr bwMode="auto">
          <a:xfrm>
            <a:off x="274638" y="2605088"/>
            <a:ext cx="3035300" cy="1201737"/>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pitchFamily="2" charset="2"/>
              <a:buNone/>
            </a:pPr>
            <a:r>
              <a:rPr lang="de-DE" altLang="de-DE" sz="2000" b="1">
                <a:latin typeface="Arial "/>
              </a:rPr>
              <a:t>Conventional power plant legislation, 2011: decision to exit nuclear</a:t>
            </a:r>
            <a:endParaRPr lang="de-DE" altLang="de-DE" sz="1800">
              <a:latin typeface="Arial "/>
            </a:endParaRPr>
          </a:p>
        </p:txBody>
      </p:sp>
      <p:sp>
        <p:nvSpPr>
          <p:cNvPr id="16390" name="Rectangle 16"/>
          <p:cNvSpPr>
            <a:spLocks noChangeArrowheads="1"/>
          </p:cNvSpPr>
          <p:nvPr/>
        </p:nvSpPr>
        <p:spPr bwMode="auto">
          <a:xfrm>
            <a:off x="838200" y="2286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0"/>
              </a:spcBef>
              <a:buClrTx/>
              <a:buSzTx/>
              <a:buFontTx/>
              <a:buNone/>
            </a:pPr>
            <a:r>
              <a:rPr lang="de-DE" altLang="de-DE" sz="3200" b="1">
                <a:solidFill>
                  <a:srgbClr val="0000FF"/>
                </a:solidFill>
                <a:latin typeface="Arial" pitchFamily="34" charset="0"/>
              </a:rPr>
              <a:t/>
            </a:r>
            <a:br>
              <a:rPr lang="de-DE" altLang="de-DE" sz="3200" b="1">
                <a:solidFill>
                  <a:srgbClr val="0000FF"/>
                </a:solidFill>
                <a:latin typeface="Arial" pitchFamily="34" charset="0"/>
              </a:rPr>
            </a:br>
            <a:endParaRPr lang="de-DE" altLang="de-DE" sz="3200" b="1">
              <a:solidFill>
                <a:srgbClr val="0000FF"/>
              </a:solidFill>
              <a:latin typeface="Arial" pitchFamily="34" charset="0"/>
            </a:endParaRPr>
          </a:p>
        </p:txBody>
      </p:sp>
      <p:sp>
        <p:nvSpPr>
          <p:cNvPr id="16391" name="Rectangle 2"/>
          <p:cNvSpPr>
            <a:spLocks noChangeArrowheads="1"/>
          </p:cNvSpPr>
          <p:nvPr/>
        </p:nvSpPr>
        <p:spPr bwMode="auto">
          <a:xfrm>
            <a:off x="134938" y="4133850"/>
            <a:ext cx="2552700" cy="1527175"/>
          </a:xfrm>
          <a:prstGeom prst="rect">
            <a:avLst/>
          </a:prstGeom>
          <a:solidFill>
            <a:srgbClr val="00B0F0"/>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pitchFamily="2" charset="2"/>
              <a:buNone/>
            </a:pPr>
            <a:r>
              <a:rPr lang="de-DE" altLang="de-DE" sz="1800" b="1">
                <a:latin typeface="Arial "/>
              </a:rPr>
              <a:t>Internal Energy Market</a:t>
            </a:r>
            <a:br>
              <a:rPr lang="de-DE" altLang="de-DE" sz="1800" b="1">
                <a:latin typeface="Arial "/>
              </a:rPr>
            </a:br>
            <a:r>
              <a:rPr lang="de-DE" altLang="de-DE" sz="1800" b="1">
                <a:latin typeface="Arial "/>
              </a:rPr>
              <a:t>3rd IEM Package 2009, </a:t>
            </a:r>
            <a:br>
              <a:rPr lang="de-DE" altLang="de-DE" sz="1800" b="1">
                <a:latin typeface="Arial "/>
              </a:rPr>
            </a:br>
            <a:r>
              <a:rPr lang="de-DE" altLang="de-DE" sz="1800" b="1">
                <a:latin typeface="Arial "/>
              </a:rPr>
              <a:t>2015 EC EMD consult.</a:t>
            </a:r>
            <a:br>
              <a:rPr lang="de-DE" altLang="de-DE" sz="1800" b="1">
                <a:latin typeface="Arial "/>
              </a:rPr>
            </a:br>
            <a:r>
              <a:rPr lang="de-DE" altLang="de-DE" sz="1800" b="1">
                <a:latin typeface="Arial "/>
              </a:rPr>
              <a:t> 2016 – Winterpackage</a:t>
            </a:r>
          </a:p>
          <a:p>
            <a:pPr algn="ctr">
              <a:lnSpc>
                <a:spcPct val="120000"/>
              </a:lnSpc>
              <a:spcBef>
                <a:spcPct val="0"/>
              </a:spcBef>
              <a:buClr>
                <a:srgbClr val="000000"/>
              </a:buClr>
              <a:buSzPct val="150000"/>
              <a:buFont typeface="Monotype Sorts" pitchFamily="2" charset="2"/>
              <a:buNone/>
            </a:pPr>
            <a:r>
              <a:rPr lang="de-DE" altLang="de-DE" sz="1800" b="1">
                <a:latin typeface="Arial "/>
              </a:rPr>
              <a:t>2018 CEP agreement</a:t>
            </a:r>
            <a:endParaRPr lang="de-DE" altLang="de-DE" sz="1600">
              <a:latin typeface="Arial "/>
            </a:endParaRPr>
          </a:p>
        </p:txBody>
      </p:sp>
      <p:sp>
        <p:nvSpPr>
          <p:cNvPr id="16392" name="Rectangle 2"/>
          <p:cNvSpPr>
            <a:spLocks noChangeArrowheads="1"/>
          </p:cNvSpPr>
          <p:nvPr/>
        </p:nvSpPr>
        <p:spPr bwMode="auto">
          <a:xfrm>
            <a:off x="0" y="44450"/>
            <a:ext cx="73802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5" tIns="45718" rIns="91435" bIns="45718" anchor="ct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a:spcBef>
                <a:spcPct val="0"/>
              </a:spcBef>
            </a:pPr>
            <a:r>
              <a:rPr lang="de-DE" altLang="de-DE" sz="1800" b="1">
                <a:solidFill>
                  <a:schemeClr val="bg1"/>
                </a:solidFill>
              </a:rPr>
              <a:t>Overview of German energy market legislation and regulation (incl. Energy transition laws)</a:t>
            </a:r>
          </a:p>
        </p:txBody>
      </p:sp>
      <p:sp>
        <p:nvSpPr>
          <p:cNvPr id="16393" name="Text Box 15"/>
          <p:cNvSpPr txBox="1">
            <a:spLocks noChangeArrowheads="1"/>
          </p:cNvSpPr>
          <p:nvPr/>
        </p:nvSpPr>
        <p:spPr bwMode="auto">
          <a:xfrm>
            <a:off x="6397625" y="4119563"/>
            <a:ext cx="2636838" cy="1347787"/>
          </a:xfrm>
          <a:prstGeom prst="rect">
            <a:avLst/>
          </a:prstGeom>
          <a:solidFill>
            <a:srgbClr val="6699FF"/>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50000"/>
              </a:spcBef>
              <a:buClrTx/>
              <a:buSzTx/>
              <a:buFontTx/>
              <a:buNone/>
            </a:pPr>
            <a:r>
              <a:rPr lang="de-DE" altLang="de-DE" sz="2000" b="1">
                <a:latin typeface="Arial "/>
              </a:rPr>
              <a:t>Energy Industry Act </a:t>
            </a:r>
            <a:br>
              <a:rPr lang="de-DE" altLang="de-DE" sz="2000" b="1">
                <a:latin typeface="Arial "/>
              </a:rPr>
            </a:br>
            <a:r>
              <a:rPr lang="de-DE" altLang="de-DE" sz="2000" b="1">
                <a:latin typeface="Arial "/>
              </a:rPr>
              <a:t>2005; 2011; 2016,</a:t>
            </a:r>
            <a:br>
              <a:rPr lang="de-DE" altLang="de-DE" sz="2000" b="1">
                <a:latin typeface="Arial "/>
              </a:rPr>
            </a:br>
            <a:r>
              <a:rPr lang="de-DE" altLang="de-DE" sz="2000" b="1">
                <a:latin typeface="Arial "/>
              </a:rPr>
              <a:t>   2017 Grid Charges </a:t>
            </a:r>
            <a:br>
              <a:rPr lang="de-DE" altLang="de-DE" sz="2000" b="1">
                <a:latin typeface="Arial "/>
              </a:rPr>
            </a:br>
            <a:r>
              <a:rPr lang="de-DE" altLang="de-DE" sz="2000" b="1">
                <a:latin typeface="Arial "/>
              </a:rPr>
              <a:t>Modernisation Act</a:t>
            </a:r>
            <a:endParaRPr lang="de-DE" altLang="de-DE" sz="2000">
              <a:latin typeface="Arial" pitchFamily="34" charset="0"/>
            </a:endParaRPr>
          </a:p>
        </p:txBody>
      </p:sp>
      <p:sp>
        <p:nvSpPr>
          <p:cNvPr id="11" name="Pfeil nach rechts 10"/>
          <p:cNvSpPr/>
          <p:nvPr/>
        </p:nvSpPr>
        <p:spPr>
          <a:xfrm>
            <a:off x="6169025" y="4691063"/>
            <a:ext cx="520700" cy="412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endParaRPr lang="de-DE"/>
          </a:p>
        </p:txBody>
      </p:sp>
      <p:sp>
        <p:nvSpPr>
          <p:cNvPr id="16395" name="Text Box 15"/>
          <p:cNvSpPr txBox="1">
            <a:spLocks noChangeArrowheads="1"/>
          </p:cNvSpPr>
          <p:nvPr/>
        </p:nvSpPr>
        <p:spPr bwMode="auto">
          <a:xfrm>
            <a:off x="5508625" y="5599113"/>
            <a:ext cx="3525838" cy="1201737"/>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pitchFamily="2" charset="2"/>
              <a:buNone/>
            </a:pPr>
            <a:r>
              <a:rPr lang="de-DE" altLang="de-DE" sz="2000" b="1">
                <a:latin typeface="Arial "/>
              </a:rPr>
              <a:t>  Incentive Regulation Or.</a:t>
            </a:r>
            <a:br>
              <a:rPr lang="de-DE" altLang="de-DE" sz="2000" b="1">
                <a:latin typeface="Arial "/>
              </a:rPr>
            </a:br>
            <a:r>
              <a:rPr lang="de-DE" altLang="de-DE" sz="2000" b="1">
                <a:latin typeface="Arial "/>
              </a:rPr>
              <a:t>  2011 Adjustments </a:t>
            </a:r>
            <a:br>
              <a:rPr lang="de-DE" altLang="de-DE" sz="2000" b="1">
                <a:latin typeface="Arial "/>
              </a:rPr>
            </a:br>
            <a:r>
              <a:rPr lang="de-DE" altLang="de-DE" sz="2000" b="1">
                <a:latin typeface="Arial "/>
              </a:rPr>
              <a:t>  2016 Reform</a:t>
            </a:r>
            <a:endParaRPr lang="de-DE" altLang="de-DE" sz="1900" b="1">
              <a:latin typeface="Arial "/>
            </a:endParaRPr>
          </a:p>
        </p:txBody>
      </p:sp>
      <p:sp>
        <p:nvSpPr>
          <p:cNvPr id="16396" name="Rectangle 2"/>
          <p:cNvSpPr>
            <a:spLocks noChangeArrowheads="1"/>
          </p:cNvSpPr>
          <p:nvPr/>
        </p:nvSpPr>
        <p:spPr bwMode="auto">
          <a:xfrm>
            <a:off x="269875" y="909638"/>
            <a:ext cx="2994025" cy="1366837"/>
          </a:xfrm>
          <a:prstGeom prst="rect">
            <a:avLst/>
          </a:prstGeom>
          <a:solidFill>
            <a:srgbClr val="92D050"/>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397" name="Text Box 15"/>
          <p:cNvSpPr txBox="1">
            <a:spLocks noChangeArrowheads="1"/>
          </p:cNvSpPr>
          <p:nvPr/>
        </p:nvSpPr>
        <p:spPr bwMode="auto">
          <a:xfrm>
            <a:off x="134938" y="787400"/>
            <a:ext cx="3360737" cy="1570038"/>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pitchFamily="2" charset="2"/>
              <a:buNone/>
            </a:pPr>
            <a:r>
              <a:rPr lang="de-DE" altLang="de-DE" sz="2000" b="1">
                <a:latin typeface="Arial "/>
              </a:rPr>
              <a:t>Renewable Energy Act </a:t>
            </a:r>
            <a:br>
              <a:rPr lang="de-DE" altLang="de-DE" sz="2000" b="1">
                <a:latin typeface="Arial "/>
              </a:rPr>
            </a:br>
            <a:r>
              <a:rPr lang="de-DE" altLang="de-DE" sz="2000" b="1">
                <a:latin typeface="Arial "/>
              </a:rPr>
              <a:t>Reform 2014</a:t>
            </a:r>
          </a:p>
          <a:p>
            <a:pPr algn="ctr">
              <a:lnSpc>
                <a:spcPct val="120000"/>
              </a:lnSpc>
              <a:spcBef>
                <a:spcPct val="0"/>
              </a:spcBef>
              <a:buClr>
                <a:srgbClr val="000000"/>
              </a:buClr>
              <a:buSzPct val="150000"/>
              <a:buFont typeface="Monotype Sorts" pitchFamily="2" charset="2"/>
              <a:buNone/>
            </a:pPr>
            <a:r>
              <a:rPr lang="de-DE" altLang="de-DE" sz="2000" b="1">
                <a:latin typeface="Arial "/>
              </a:rPr>
              <a:t>Reform 2016</a:t>
            </a:r>
            <a:br>
              <a:rPr lang="de-DE" altLang="de-DE" sz="2000" b="1">
                <a:latin typeface="Arial "/>
              </a:rPr>
            </a:br>
            <a:r>
              <a:rPr lang="de-DE" altLang="de-DE" sz="2000" b="1">
                <a:latin typeface="Arial "/>
              </a:rPr>
              <a:t>Adjustments 2018 </a:t>
            </a:r>
            <a:endParaRPr lang="de-DE" altLang="de-DE" sz="1800">
              <a:latin typeface="Arial "/>
            </a:endParaRPr>
          </a:p>
        </p:txBody>
      </p:sp>
      <p:sp>
        <p:nvSpPr>
          <p:cNvPr id="22" name="Rectangle 2"/>
          <p:cNvSpPr>
            <a:spLocks noChangeArrowheads="1"/>
          </p:cNvSpPr>
          <p:nvPr/>
        </p:nvSpPr>
        <p:spPr bwMode="auto">
          <a:xfrm>
            <a:off x="5730875" y="793750"/>
            <a:ext cx="2994025" cy="2374900"/>
          </a:xfrm>
          <a:prstGeom prst="rect">
            <a:avLst/>
          </a:prstGeom>
          <a:solidFill>
            <a:schemeClr val="accent6">
              <a:lumMod val="40000"/>
              <a:lumOff val="60000"/>
            </a:schemeClr>
          </a:solidFill>
          <a:ln w="9525">
            <a:solidFill>
              <a:schemeClr val="tx1"/>
            </a:solidFill>
            <a:miter lim="800000"/>
            <a:headEnd/>
            <a:tailEnd/>
          </a:ln>
          <a:effectLst>
            <a:outerShdw dist="107763" dir="2700000" algn="ctr" rotWithShape="0">
              <a:srgbClr val="CCCCFF"/>
            </a:outerShdw>
          </a:effectLst>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defRPr/>
            </a:pPr>
            <a:endParaRPr lang="de-DE" altLang="de-DE" sz="1800" smtClean="0">
              <a:latin typeface="Arial" pitchFamily="34" charset="0"/>
            </a:endParaRPr>
          </a:p>
        </p:txBody>
      </p:sp>
      <p:sp>
        <p:nvSpPr>
          <p:cNvPr id="16399" name="Text Box 15"/>
          <p:cNvSpPr txBox="1">
            <a:spLocks noChangeArrowheads="1"/>
          </p:cNvSpPr>
          <p:nvPr/>
        </p:nvSpPr>
        <p:spPr bwMode="auto">
          <a:xfrm>
            <a:off x="5678488" y="1439863"/>
            <a:ext cx="3173412" cy="1201737"/>
          </a:xfrm>
          <a:prstGeom prst="rect">
            <a:avLst/>
          </a:prstGeom>
          <a:noFill/>
          <a:ln>
            <a:noFill/>
          </a:ln>
          <a:effectLst/>
          <a:extLst>
            <a:ext uri="{909E8E84-426E-40DD-AFC4-6F175D3DCCD1}">
              <a14:hiddenFill xmlns:a14="http://schemas.microsoft.com/office/drawing/2010/main">
                <a:solidFill>
                  <a:srgbClr val="003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b">
            <a:spAutoFit/>
          </a:bodyP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a:lnSpc>
                <a:spcPct val="120000"/>
              </a:lnSpc>
              <a:spcBef>
                <a:spcPct val="0"/>
              </a:spcBef>
              <a:buClr>
                <a:srgbClr val="000000"/>
              </a:buClr>
              <a:buSzPct val="150000"/>
              <a:buFont typeface="Monotype Sorts" pitchFamily="2" charset="2"/>
              <a:buNone/>
            </a:pPr>
            <a:r>
              <a:rPr lang="de-DE" altLang="de-DE" sz="2000" b="1">
                <a:latin typeface="Arial "/>
              </a:rPr>
              <a:t>Grid Expansion Acceleration Act  2011</a:t>
            </a:r>
            <a:br>
              <a:rPr lang="de-DE" altLang="de-DE" sz="2000" b="1">
                <a:latin typeface="Arial "/>
              </a:rPr>
            </a:br>
            <a:r>
              <a:rPr lang="de-DE" altLang="de-DE" sz="2000" b="1">
                <a:latin typeface="Arial "/>
              </a:rPr>
              <a:t>Reform 2015</a:t>
            </a:r>
          </a:p>
        </p:txBody>
      </p:sp>
      <p:cxnSp>
        <p:nvCxnSpPr>
          <p:cNvPr id="16400" name="Gerade Verbindung mit Pfeil 2"/>
          <p:cNvCxnSpPr>
            <a:cxnSpLocks noChangeShapeType="1"/>
          </p:cNvCxnSpPr>
          <p:nvPr/>
        </p:nvCxnSpPr>
        <p:spPr bwMode="auto">
          <a:xfrm>
            <a:off x="3316288" y="1035050"/>
            <a:ext cx="2414587"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1" name="Gerade Verbindung mit Pfeil 6"/>
          <p:cNvCxnSpPr>
            <a:cxnSpLocks noChangeShapeType="1"/>
          </p:cNvCxnSpPr>
          <p:nvPr/>
        </p:nvCxnSpPr>
        <p:spPr bwMode="auto">
          <a:xfrm flipH="1">
            <a:off x="3309938" y="1276350"/>
            <a:ext cx="2420937"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2" name="Rectangle 10"/>
          <p:cNvSpPr>
            <a:spLocks noChangeArrowheads="1"/>
          </p:cNvSpPr>
          <p:nvPr/>
        </p:nvSpPr>
        <p:spPr bwMode="auto">
          <a:xfrm>
            <a:off x="2784475" y="4365625"/>
            <a:ext cx="3505200" cy="1012825"/>
          </a:xfrm>
          <a:prstGeom prst="rect">
            <a:avLst/>
          </a:prstGeom>
          <a:solidFill>
            <a:srgbClr val="FFE05B"/>
          </a:solidFill>
          <a:ln w="9525">
            <a:solidFill>
              <a:schemeClr val="tx1"/>
            </a:solidFill>
            <a:miter lim="800000"/>
            <a:headEnd/>
            <a:tailEnd/>
          </a:ln>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403" name="Rectangle 13"/>
          <p:cNvSpPr>
            <a:spLocks noChangeArrowheads="1"/>
          </p:cNvSpPr>
          <p:nvPr/>
        </p:nvSpPr>
        <p:spPr bwMode="auto">
          <a:xfrm>
            <a:off x="2700338" y="4529138"/>
            <a:ext cx="357822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lnSpc>
                <a:spcPct val="120000"/>
              </a:lnSpc>
              <a:spcBef>
                <a:spcPct val="0"/>
              </a:spcBef>
              <a:buClrTx/>
              <a:buSzPct val="150000"/>
              <a:buFontTx/>
              <a:buNone/>
            </a:pPr>
            <a:r>
              <a:rPr lang="de-DE" altLang="de-DE" sz="1800" b="1">
                <a:latin typeface="Arial" pitchFamily="34" charset="0"/>
                <a:cs typeface="Times New Roman" pitchFamily="18" charset="0"/>
              </a:rPr>
              <a:t>2016 Electricity Market </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Design Act – EOM 2.0,</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price signals / flexibility </a:t>
            </a:r>
            <a:endParaRPr lang="de-DE" altLang="de-DE" sz="1800" b="1">
              <a:latin typeface="Arial" pitchFamily="34" charset="0"/>
            </a:endParaRPr>
          </a:p>
        </p:txBody>
      </p:sp>
      <p:sp>
        <p:nvSpPr>
          <p:cNvPr id="16404" name="Rectangle 2"/>
          <p:cNvSpPr>
            <a:spLocks noChangeArrowheads="1"/>
          </p:cNvSpPr>
          <p:nvPr/>
        </p:nvSpPr>
        <p:spPr bwMode="auto">
          <a:xfrm>
            <a:off x="3389313" y="1509713"/>
            <a:ext cx="2241550" cy="1343025"/>
          </a:xfrm>
          <a:prstGeom prst="rect">
            <a:avLst/>
          </a:prstGeom>
          <a:solidFill>
            <a:srgbClr val="FFC000"/>
          </a:solidFill>
          <a:ln w="9525">
            <a:solidFill>
              <a:schemeClr val="tx1"/>
            </a:solidFill>
            <a:miter lim="800000"/>
            <a:headEnd/>
            <a:tailEnd/>
          </a:ln>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405" name="Rectangle 13"/>
          <p:cNvSpPr>
            <a:spLocks noChangeArrowheads="1"/>
          </p:cNvSpPr>
          <p:nvPr/>
        </p:nvSpPr>
        <p:spPr bwMode="auto">
          <a:xfrm>
            <a:off x="2997200" y="1592263"/>
            <a:ext cx="3025775" cy="1152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lnSpc>
                <a:spcPct val="120000"/>
              </a:lnSpc>
              <a:spcBef>
                <a:spcPct val="0"/>
              </a:spcBef>
              <a:buClrTx/>
              <a:buSzPct val="150000"/>
              <a:buFontTx/>
              <a:buNone/>
            </a:pPr>
            <a:r>
              <a:rPr lang="de-DE" altLang="de-DE" sz="1800" b="1">
                <a:latin typeface="Arial" pitchFamily="34" charset="0"/>
                <a:cs typeface="Times New Roman" pitchFamily="18" charset="0"/>
              </a:rPr>
              <a:t>      Synchronization of </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RES growth and </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 grid expansion</a:t>
            </a:r>
            <a:endParaRPr lang="de-DE" altLang="de-DE" sz="1800" b="1">
              <a:latin typeface="Arial" pitchFamily="34" charset="0"/>
            </a:endParaRPr>
          </a:p>
        </p:txBody>
      </p:sp>
      <p:cxnSp>
        <p:nvCxnSpPr>
          <p:cNvPr id="16406" name="Gerade Verbindung mit Pfeil 28"/>
          <p:cNvCxnSpPr>
            <a:cxnSpLocks noChangeShapeType="1"/>
          </p:cNvCxnSpPr>
          <p:nvPr/>
        </p:nvCxnSpPr>
        <p:spPr bwMode="auto">
          <a:xfrm>
            <a:off x="2652713" y="4249738"/>
            <a:ext cx="3776662" cy="0"/>
          </a:xfrm>
          <a:prstGeom prst="straightConnector1">
            <a:avLst/>
          </a:prstGeom>
          <a:noFill/>
          <a:ln w="38100"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6407" name="Pfeil nach rechts 41"/>
          <p:cNvSpPr>
            <a:spLocks noChangeArrowheads="1"/>
          </p:cNvSpPr>
          <p:nvPr/>
        </p:nvSpPr>
        <p:spPr bwMode="auto">
          <a:xfrm>
            <a:off x="6278563" y="3897313"/>
            <a:ext cx="238125" cy="147637"/>
          </a:xfrm>
          <a:prstGeom prst="rightArrow">
            <a:avLst>
              <a:gd name="adj1" fmla="val 50000"/>
              <a:gd name="adj2" fmla="val 5019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eaLnBrk="1" hangingPunct="1">
              <a:spcBef>
                <a:spcPct val="20000"/>
              </a:spcBef>
              <a:buClr>
                <a:srgbClr val="BBC6D6"/>
              </a:buClr>
              <a:buSzPct val="80000"/>
              <a:buFont typeface="Wingdings" pitchFamily="2" charset="2"/>
              <a:buNone/>
            </a:pPr>
            <a:endParaRPr lang="de-DE" altLang="de-DE" sz="1800">
              <a:latin typeface="Arial Narrow" pitchFamily="34" charset="0"/>
            </a:endParaRPr>
          </a:p>
        </p:txBody>
      </p:sp>
      <p:cxnSp>
        <p:nvCxnSpPr>
          <p:cNvPr id="16408" name="Gerade Verbindung mit Pfeil 47"/>
          <p:cNvCxnSpPr>
            <a:cxnSpLocks noChangeShapeType="1"/>
          </p:cNvCxnSpPr>
          <p:nvPr/>
        </p:nvCxnSpPr>
        <p:spPr bwMode="auto">
          <a:xfrm flipV="1">
            <a:off x="8340725" y="5467350"/>
            <a:ext cx="0" cy="26193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9" name="Rectangle 2"/>
          <p:cNvSpPr>
            <a:spLocks noChangeArrowheads="1"/>
          </p:cNvSpPr>
          <p:nvPr/>
        </p:nvSpPr>
        <p:spPr bwMode="auto">
          <a:xfrm>
            <a:off x="3324225" y="5721350"/>
            <a:ext cx="2314575" cy="1100138"/>
          </a:xfrm>
          <a:prstGeom prst="rect">
            <a:avLst/>
          </a:prstGeom>
          <a:solidFill>
            <a:srgbClr val="FFE05B"/>
          </a:solidFill>
          <a:ln w="9525">
            <a:solidFill>
              <a:schemeClr val="tx1"/>
            </a:solidFill>
            <a:miter lim="800000"/>
            <a:headEnd/>
            <a:tailEnd/>
          </a:ln>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410" name="Rectangle 13"/>
          <p:cNvSpPr>
            <a:spLocks noChangeArrowheads="1"/>
          </p:cNvSpPr>
          <p:nvPr/>
        </p:nvSpPr>
        <p:spPr bwMode="auto">
          <a:xfrm>
            <a:off x="2916238" y="5694363"/>
            <a:ext cx="2951162" cy="836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179388"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algn="ctr" eaLnBrk="1" hangingPunct="1">
              <a:spcBef>
                <a:spcPct val="0"/>
              </a:spcBef>
              <a:buClrTx/>
              <a:buSzPct val="150000"/>
              <a:buFontTx/>
              <a:buNone/>
            </a:pPr>
            <a:r>
              <a:rPr lang="de-DE" altLang="de-DE" sz="1800" b="1">
                <a:latin typeface="Arial" pitchFamily="34" charset="0"/>
                <a:cs typeface="Times New Roman" pitchFamily="18" charset="0"/>
              </a:rPr>
              <a:t>              </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2016 Digitisation Act  </a:t>
            </a:r>
            <a:br>
              <a:rPr lang="de-DE" altLang="de-DE" sz="1800" b="1">
                <a:latin typeface="Arial" pitchFamily="34" charset="0"/>
                <a:cs typeface="Times New Roman" pitchFamily="18" charset="0"/>
              </a:rPr>
            </a:br>
            <a:r>
              <a:rPr lang="de-DE" altLang="de-DE" sz="1800" b="1">
                <a:latin typeface="Arial" pitchFamily="34" charset="0"/>
                <a:cs typeface="Times New Roman" pitchFamily="18" charset="0"/>
              </a:rPr>
              <a:t>DSR, </a:t>
            </a:r>
            <a:r>
              <a:rPr lang="de-DE" altLang="de-DE" sz="1600" b="1">
                <a:latin typeface="Arial" pitchFamily="34" charset="0"/>
                <a:cs typeface="Times New Roman" pitchFamily="18" charset="0"/>
              </a:rPr>
              <a:t>smart meters,</a:t>
            </a:r>
            <a:br>
              <a:rPr lang="de-DE" altLang="de-DE" sz="1600" b="1">
                <a:latin typeface="Arial" pitchFamily="34" charset="0"/>
                <a:cs typeface="Times New Roman" pitchFamily="18" charset="0"/>
              </a:rPr>
            </a:br>
            <a:r>
              <a:rPr lang="de-DE" altLang="de-DE" sz="1600" b="1">
                <a:latin typeface="Arial" pitchFamily="34" charset="0"/>
                <a:cs typeface="Times New Roman" pitchFamily="18" charset="0"/>
              </a:rPr>
              <a:t>“prosumers“, </a:t>
            </a:r>
            <a:br>
              <a:rPr lang="de-DE" altLang="de-DE" sz="1600" b="1">
                <a:latin typeface="Arial" pitchFamily="34" charset="0"/>
                <a:cs typeface="Times New Roman" pitchFamily="18" charset="0"/>
              </a:rPr>
            </a:br>
            <a:r>
              <a:rPr lang="de-DE" altLang="de-DE" sz="1600" b="1">
                <a:latin typeface="Arial" pitchFamily="34" charset="0"/>
                <a:cs typeface="Times New Roman" pitchFamily="18" charset="0"/>
              </a:rPr>
              <a:t>   </a:t>
            </a:r>
            <a:r>
              <a:rPr lang="de-DE" altLang="de-DE" sz="1800" b="1">
                <a:latin typeface="Arial" pitchFamily="34" charset="0"/>
                <a:cs typeface="Times New Roman" pitchFamily="18" charset="0"/>
              </a:rPr>
              <a:t>energy efficiency</a:t>
            </a:r>
            <a:endParaRPr lang="de-DE" altLang="de-DE" sz="1800" b="1">
              <a:latin typeface="Arial" pitchFamily="34" charset="0"/>
            </a:endParaRPr>
          </a:p>
        </p:txBody>
      </p:sp>
      <p:sp>
        <p:nvSpPr>
          <p:cNvPr id="75" name="Pfeil nach rechts 74"/>
          <p:cNvSpPr/>
          <p:nvPr/>
        </p:nvSpPr>
        <p:spPr>
          <a:xfrm>
            <a:off x="176213" y="6038850"/>
            <a:ext cx="519112" cy="4111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endParaRPr lang="de-DE"/>
          </a:p>
        </p:txBody>
      </p:sp>
      <p:sp>
        <p:nvSpPr>
          <p:cNvPr id="16412" name="Textfeld 55"/>
          <p:cNvSpPr txBox="1">
            <a:spLocks noChangeArrowheads="1"/>
          </p:cNvSpPr>
          <p:nvPr/>
        </p:nvSpPr>
        <p:spPr bwMode="auto">
          <a:xfrm>
            <a:off x="695325" y="5964238"/>
            <a:ext cx="259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de-DE" sz="1800">
                <a:latin typeface="Arial "/>
              </a:rPr>
              <a:t>Transition towards a flexible energy system</a:t>
            </a:r>
          </a:p>
        </p:txBody>
      </p:sp>
      <p:sp>
        <p:nvSpPr>
          <p:cNvPr id="16413" name="Textfeld 60"/>
          <p:cNvSpPr txBox="1">
            <a:spLocks noChangeArrowheads="1"/>
          </p:cNvSpPr>
          <p:nvPr/>
        </p:nvSpPr>
        <p:spPr bwMode="auto">
          <a:xfrm>
            <a:off x="3519488" y="635000"/>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r>
              <a:rPr lang="de-DE" altLang="de-DE">
                <a:latin typeface="Arial" pitchFamily="34" charset="0"/>
                <a:cs typeface="Arial" pitchFamily="34" charset="0"/>
              </a:rPr>
              <a:t>    interplay</a:t>
            </a:r>
          </a:p>
        </p:txBody>
      </p:sp>
      <p:cxnSp>
        <p:nvCxnSpPr>
          <p:cNvPr id="16414" name="Gerade Verbindung 2"/>
          <p:cNvCxnSpPr>
            <a:cxnSpLocks noChangeShapeType="1"/>
          </p:cNvCxnSpPr>
          <p:nvPr/>
        </p:nvCxnSpPr>
        <p:spPr bwMode="auto">
          <a:xfrm>
            <a:off x="200025" y="792163"/>
            <a:ext cx="3109913"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5" name="Gerade Verbindung 4"/>
          <p:cNvCxnSpPr>
            <a:cxnSpLocks noChangeShapeType="1"/>
          </p:cNvCxnSpPr>
          <p:nvPr/>
        </p:nvCxnSpPr>
        <p:spPr bwMode="auto">
          <a:xfrm>
            <a:off x="200025" y="792163"/>
            <a:ext cx="0" cy="3251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6" name="Gerade Verbindung 41"/>
          <p:cNvCxnSpPr>
            <a:cxnSpLocks noChangeShapeType="1"/>
          </p:cNvCxnSpPr>
          <p:nvPr/>
        </p:nvCxnSpPr>
        <p:spPr bwMode="auto">
          <a:xfrm>
            <a:off x="3316288" y="793750"/>
            <a:ext cx="0" cy="3251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17" name="Gerade Verbindung 42"/>
          <p:cNvCxnSpPr>
            <a:cxnSpLocks noChangeShapeType="1"/>
          </p:cNvCxnSpPr>
          <p:nvPr/>
        </p:nvCxnSpPr>
        <p:spPr bwMode="auto">
          <a:xfrm>
            <a:off x="217488" y="4043363"/>
            <a:ext cx="30924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418" name="Rectangle 2"/>
          <p:cNvSpPr>
            <a:spLocks noChangeArrowheads="1"/>
          </p:cNvSpPr>
          <p:nvPr/>
        </p:nvSpPr>
        <p:spPr bwMode="auto">
          <a:xfrm>
            <a:off x="3389313" y="2997200"/>
            <a:ext cx="2241550" cy="973138"/>
          </a:xfrm>
          <a:prstGeom prst="rect">
            <a:avLst/>
          </a:prstGeom>
          <a:solidFill>
            <a:srgbClr val="FFC000"/>
          </a:solidFill>
          <a:ln w="9525">
            <a:solidFill>
              <a:schemeClr val="tx1"/>
            </a:solidFill>
            <a:miter lim="800000"/>
            <a:headEnd/>
            <a:tailEnd/>
          </a:ln>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419" name="Rectangle 13"/>
          <p:cNvSpPr>
            <a:spLocks noChangeArrowheads="1"/>
          </p:cNvSpPr>
          <p:nvPr/>
        </p:nvSpPr>
        <p:spPr bwMode="auto">
          <a:xfrm>
            <a:off x="3048000" y="2967038"/>
            <a:ext cx="2819400" cy="1004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lnSpc>
                <a:spcPct val="120000"/>
              </a:lnSpc>
              <a:spcBef>
                <a:spcPct val="0"/>
              </a:spcBef>
              <a:buClrTx/>
              <a:buSzPct val="150000"/>
              <a:buFontTx/>
              <a:buNone/>
            </a:pPr>
            <a:r>
              <a:rPr lang="de-DE" altLang="de-DE" sz="1800" b="1">
                <a:latin typeface="Arial" pitchFamily="34" charset="0"/>
                <a:cs typeface="Times New Roman" pitchFamily="18" charset="0"/>
              </a:rPr>
              <a:t>     Decrease of power exchange prices</a:t>
            </a:r>
            <a:endParaRPr lang="de-DE" altLang="de-DE" sz="1800" b="1">
              <a:latin typeface="Arial" pitchFamily="34" charset="0"/>
            </a:endParaRPr>
          </a:p>
        </p:txBody>
      </p:sp>
      <p:cxnSp>
        <p:nvCxnSpPr>
          <p:cNvPr id="16420" name="Gerade Verbindung mit Pfeil 12"/>
          <p:cNvCxnSpPr>
            <a:cxnSpLocks noChangeShapeType="1"/>
          </p:cNvCxnSpPr>
          <p:nvPr/>
        </p:nvCxnSpPr>
        <p:spPr bwMode="auto">
          <a:xfrm>
            <a:off x="1373188" y="2276475"/>
            <a:ext cx="0" cy="3286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1" name="Gerade Verbindung mit Pfeil 15"/>
          <p:cNvCxnSpPr>
            <a:cxnSpLocks noChangeShapeType="1"/>
          </p:cNvCxnSpPr>
          <p:nvPr/>
        </p:nvCxnSpPr>
        <p:spPr bwMode="auto">
          <a:xfrm flipV="1">
            <a:off x="1906588" y="2276475"/>
            <a:ext cx="0" cy="3286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2" name="Gerade Verbindung mit Pfeil 61"/>
          <p:cNvCxnSpPr>
            <a:cxnSpLocks noChangeShapeType="1"/>
          </p:cNvCxnSpPr>
          <p:nvPr/>
        </p:nvCxnSpPr>
        <p:spPr bwMode="auto">
          <a:xfrm>
            <a:off x="4564063" y="3970338"/>
            <a:ext cx="0" cy="3952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3" name="Gerade Verbindung 12326"/>
          <p:cNvCxnSpPr>
            <a:cxnSpLocks noChangeShapeType="1"/>
          </p:cNvCxnSpPr>
          <p:nvPr/>
        </p:nvCxnSpPr>
        <p:spPr bwMode="auto">
          <a:xfrm>
            <a:off x="8340725" y="4119563"/>
            <a:ext cx="0" cy="13477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6424" name="Gerade Verbindung mit Pfeil 12337"/>
          <p:cNvCxnSpPr>
            <a:cxnSpLocks noChangeShapeType="1"/>
          </p:cNvCxnSpPr>
          <p:nvPr/>
        </p:nvCxnSpPr>
        <p:spPr bwMode="auto">
          <a:xfrm>
            <a:off x="7408863" y="5467350"/>
            <a:ext cx="0" cy="26193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5" name="Gerade Verbindung mit Pfeil 87"/>
          <p:cNvCxnSpPr>
            <a:cxnSpLocks noChangeShapeType="1"/>
          </p:cNvCxnSpPr>
          <p:nvPr/>
        </p:nvCxnSpPr>
        <p:spPr bwMode="auto">
          <a:xfrm>
            <a:off x="4284663" y="5378450"/>
            <a:ext cx="0" cy="3159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26" name="Gerade Verbindung mit Pfeil 47"/>
          <p:cNvCxnSpPr>
            <a:cxnSpLocks noChangeShapeType="1"/>
          </p:cNvCxnSpPr>
          <p:nvPr/>
        </p:nvCxnSpPr>
        <p:spPr bwMode="auto">
          <a:xfrm flipV="1">
            <a:off x="4787900" y="5364163"/>
            <a:ext cx="0" cy="330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27" name="Rectangle 2"/>
          <p:cNvSpPr>
            <a:spLocks noChangeArrowheads="1"/>
          </p:cNvSpPr>
          <p:nvPr/>
        </p:nvSpPr>
        <p:spPr bwMode="auto">
          <a:xfrm>
            <a:off x="6550025" y="3228975"/>
            <a:ext cx="2017713" cy="839788"/>
          </a:xfrm>
          <a:prstGeom prst="rect">
            <a:avLst/>
          </a:prstGeom>
          <a:solidFill>
            <a:srgbClr val="FFC000"/>
          </a:solidFill>
          <a:ln w="9525">
            <a:solidFill>
              <a:schemeClr val="tx1"/>
            </a:solidFill>
            <a:miter lim="800000"/>
            <a:headEnd/>
            <a:tailEnd/>
          </a:ln>
        </p:spPr>
        <p:txBody>
          <a:bodyPr wrap="none" lIns="92070" tIns="46035" rIns="92070" bIns="46035" anchor="ctr"/>
          <a:lstStyle>
            <a:lvl1pPr>
              <a:spcBef>
                <a:spcPct val="30000"/>
              </a:spcBef>
              <a:buClr>
                <a:srgbClr val="417DBE"/>
              </a:buClr>
              <a:buSzPct val="80000"/>
              <a:buFont typeface="Wingdings" pitchFamily="2" charset="2"/>
              <a:buChar char="n"/>
              <a:defRPr sz="2200">
                <a:solidFill>
                  <a:schemeClr val="tx1"/>
                </a:solidFill>
                <a:latin typeface="Verdana" pitchFamily="34" charset="0"/>
              </a:defRPr>
            </a:lvl1pPr>
            <a:lvl2pPr marL="7429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14300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160020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05740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5146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29718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4290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388620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spcBef>
                <a:spcPct val="0"/>
              </a:spcBef>
              <a:buClrTx/>
              <a:buSzTx/>
              <a:buFontTx/>
              <a:buNone/>
            </a:pPr>
            <a:endParaRPr lang="de-DE" altLang="de-DE" sz="1800">
              <a:latin typeface="Arial" pitchFamily="34" charset="0"/>
            </a:endParaRPr>
          </a:p>
        </p:txBody>
      </p:sp>
      <p:sp>
        <p:nvSpPr>
          <p:cNvPr id="16428" name="Rectangle 13"/>
          <p:cNvSpPr>
            <a:spLocks noChangeArrowheads="1"/>
          </p:cNvSpPr>
          <p:nvPr/>
        </p:nvSpPr>
        <p:spPr bwMode="auto">
          <a:xfrm>
            <a:off x="6429375" y="3287713"/>
            <a:ext cx="2028825" cy="733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nchor="ctr"/>
          <a:lstStyle>
            <a:lvl1pPr marL="476250" indent="-476250">
              <a:spcBef>
                <a:spcPct val="30000"/>
              </a:spcBef>
              <a:buClr>
                <a:srgbClr val="417DBE"/>
              </a:buClr>
              <a:buSzPct val="80000"/>
              <a:buFont typeface="Wingdings" pitchFamily="2" charset="2"/>
              <a:buChar char="n"/>
              <a:defRPr sz="2200">
                <a:solidFill>
                  <a:schemeClr val="tx1"/>
                </a:solidFill>
                <a:latin typeface="Verdana" pitchFamily="34" charset="0"/>
              </a:defRPr>
            </a:lvl1pPr>
            <a:lvl2pPr marL="1238250" indent="-285750">
              <a:spcBef>
                <a:spcPct val="30000"/>
              </a:spcBef>
              <a:buClr>
                <a:srgbClr val="57676F"/>
              </a:buClr>
              <a:buSzPct val="80000"/>
              <a:buFont typeface="Wingdings" pitchFamily="2" charset="2"/>
              <a:buChar char="n"/>
              <a:defRPr sz="2200">
                <a:solidFill>
                  <a:schemeClr val="tx1"/>
                </a:solidFill>
                <a:latin typeface="Verdana" pitchFamily="34" charset="0"/>
              </a:defRPr>
            </a:lvl2pPr>
            <a:lvl3pPr marL="1657350" indent="-228600">
              <a:spcBef>
                <a:spcPct val="30000"/>
              </a:spcBef>
              <a:buClr>
                <a:srgbClr val="57676F"/>
              </a:buClr>
              <a:buSzPct val="80000"/>
              <a:buFont typeface="Wingdings" pitchFamily="2" charset="2"/>
              <a:buChar char="n"/>
              <a:defRPr sz="2200">
                <a:solidFill>
                  <a:schemeClr val="tx1"/>
                </a:solidFill>
                <a:latin typeface="Verdana" pitchFamily="34" charset="0"/>
              </a:defRPr>
            </a:lvl3pPr>
            <a:lvl4pPr marL="2076450" indent="-228600">
              <a:spcBef>
                <a:spcPct val="30000"/>
              </a:spcBef>
              <a:buClr>
                <a:srgbClr val="57676F"/>
              </a:buClr>
              <a:buSzPct val="80000"/>
              <a:buFont typeface="Wingdings" pitchFamily="2" charset="2"/>
              <a:buChar char="n"/>
              <a:defRPr sz="2200">
                <a:solidFill>
                  <a:schemeClr val="tx1"/>
                </a:solidFill>
                <a:latin typeface="Verdana" pitchFamily="34" charset="0"/>
              </a:defRPr>
            </a:lvl4pPr>
            <a:lvl5pPr marL="2495550" indent="-228600">
              <a:spcBef>
                <a:spcPct val="30000"/>
              </a:spcBef>
              <a:buClr>
                <a:srgbClr val="57676F"/>
              </a:buClr>
              <a:buSzPct val="80000"/>
              <a:buFont typeface="Wingdings" pitchFamily="2" charset="2"/>
              <a:buChar char="n"/>
              <a:defRPr sz="2200">
                <a:solidFill>
                  <a:schemeClr val="tx1"/>
                </a:solidFill>
                <a:latin typeface="Verdana" pitchFamily="34" charset="0"/>
              </a:defRPr>
            </a:lvl5pPr>
            <a:lvl6pPr marL="29527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6pPr>
            <a:lvl7pPr marL="34099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7pPr>
            <a:lvl8pPr marL="38671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8pPr>
            <a:lvl9pPr marL="4324350" indent="-228600" eaLnBrk="0" fontAlgn="base" hangingPunct="0">
              <a:spcBef>
                <a:spcPct val="30000"/>
              </a:spcBef>
              <a:spcAft>
                <a:spcPct val="0"/>
              </a:spcAft>
              <a:buClr>
                <a:srgbClr val="57676F"/>
              </a:buClr>
              <a:buSzPct val="80000"/>
              <a:buFont typeface="Wingdings" pitchFamily="2" charset="2"/>
              <a:buChar char="n"/>
              <a:defRPr sz="2200">
                <a:solidFill>
                  <a:schemeClr val="tx1"/>
                </a:solidFill>
                <a:latin typeface="Verdana" pitchFamily="34" charset="0"/>
              </a:defRPr>
            </a:lvl9pPr>
          </a:lstStyle>
          <a:p>
            <a:pPr eaLnBrk="1" hangingPunct="1">
              <a:lnSpc>
                <a:spcPct val="120000"/>
              </a:lnSpc>
              <a:spcBef>
                <a:spcPct val="0"/>
              </a:spcBef>
              <a:buClrTx/>
              <a:buSzPct val="150000"/>
              <a:buFontTx/>
              <a:buNone/>
            </a:pPr>
            <a:r>
              <a:rPr lang="de-DE" altLang="de-DE" sz="1800" b="1">
                <a:latin typeface="Arial" pitchFamily="34" charset="0"/>
                <a:cs typeface="Times New Roman" pitchFamily="18" charset="0"/>
              </a:rPr>
              <a:t>       </a:t>
            </a:r>
            <a:r>
              <a:rPr lang="de-DE" altLang="de-DE" sz="1600" b="1">
                <a:latin typeface="Arial" pitchFamily="34" charset="0"/>
                <a:cs typeface="Times New Roman" pitchFamily="18" charset="0"/>
              </a:rPr>
              <a:t>TSO/DSOs</a:t>
            </a:r>
            <a:br>
              <a:rPr lang="de-DE" altLang="de-DE" sz="1600" b="1">
                <a:latin typeface="Arial" pitchFamily="34" charset="0"/>
                <a:cs typeface="Times New Roman" pitchFamily="18" charset="0"/>
              </a:rPr>
            </a:br>
            <a:r>
              <a:rPr lang="de-DE" altLang="de-DE" sz="1600" b="1">
                <a:latin typeface="Arial" pitchFamily="34" charset="0"/>
                <a:cs typeface="Times New Roman" pitchFamily="18" charset="0"/>
              </a:rPr>
              <a:t>new roles, smart grids</a:t>
            </a:r>
            <a:endParaRPr lang="de-DE" altLang="de-DE" sz="1600" b="1">
              <a:latin typeface="Arial" pitchFamily="34" charset="0"/>
            </a:endParaRPr>
          </a:p>
        </p:txBody>
      </p:sp>
      <p:cxnSp>
        <p:nvCxnSpPr>
          <p:cNvPr id="16429" name="Gerade Verbindung mit Pfeil 3"/>
          <p:cNvCxnSpPr>
            <a:cxnSpLocks noChangeShapeType="1"/>
          </p:cNvCxnSpPr>
          <p:nvPr/>
        </p:nvCxnSpPr>
        <p:spPr bwMode="auto">
          <a:xfrm flipV="1">
            <a:off x="8353425" y="3155950"/>
            <a:ext cx="0" cy="9636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30" name="Gerade Verbindung mit Pfeil 8"/>
          <p:cNvCxnSpPr>
            <a:cxnSpLocks noChangeShapeType="1"/>
          </p:cNvCxnSpPr>
          <p:nvPr/>
        </p:nvCxnSpPr>
        <p:spPr bwMode="auto">
          <a:xfrm>
            <a:off x="6875463" y="3155950"/>
            <a:ext cx="0" cy="9636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31" name="Gerade Verbindung 2"/>
          <p:cNvCxnSpPr>
            <a:cxnSpLocks noChangeShapeType="1"/>
          </p:cNvCxnSpPr>
          <p:nvPr/>
        </p:nvCxnSpPr>
        <p:spPr bwMode="auto">
          <a:xfrm>
            <a:off x="3316288" y="6530975"/>
            <a:ext cx="23145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4045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Themenübersicht</a:t>
            </a:r>
            <a:endParaRPr lang="de-DE" dirty="0"/>
          </a:p>
        </p:txBody>
      </p:sp>
      <p:graphicFrame>
        <p:nvGraphicFramePr>
          <p:cNvPr id="7" name="Diagramm 6"/>
          <p:cNvGraphicFramePr/>
          <p:nvPr>
            <p:extLst>
              <p:ext uri="{D42A27DB-BD31-4B8C-83A1-F6EECF244321}">
                <p14:modId xmlns:p14="http://schemas.microsoft.com/office/powerpoint/2010/main" val="2365596778"/>
              </p:ext>
            </p:extLst>
          </p:nvPr>
        </p:nvGraphicFramePr>
        <p:xfrm>
          <a:off x="801688" y="1052513"/>
          <a:ext cx="8004175" cy="518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fld id="{E4112350-7D1F-4F7B-A7EF-9C24A53D12C6}" type="slidenum">
              <a:rPr lang="de-DE" smtClean="0"/>
              <a:t>8</a:t>
            </a:fld>
            <a:endParaRPr lang="de-DE" dirty="0"/>
          </a:p>
        </p:txBody>
      </p:sp>
      <p:grpSp>
        <p:nvGrpSpPr>
          <p:cNvPr id="8" name="Telekommunikation-hell"/>
          <p:cNvGrpSpPr>
            <a:grpSpLocks/>
          </p:cNvGrpSpPr>
          <p:nvPr/>
        </p:nvGrpSpPr>
        <p:grpSpPr bwMode="auto">
          <a:xfrm>
            <a:off x="7426325" y="103188"/>
            <a:ext cx="409575" cy="403225"/>
            <a:chOff x="5919" y="418"/>
            <a:chExt cx="258" cy="254"/>
          </a:xfrm>
        </p:grpSpPr>
        <p:sp>
          <p:nvSpPr>
            <p:cNvPr id="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0" name="Picture 127" descr="Telekommunikatio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Post-hell"/>
          <p:cNvGrpSpPr>
            <a:grpSpLocks/>
          </p:cNvGrpSpPr>
          <p:nvPr/>
        </p:nvGrpSpPr>
        <p:grpSpPr bwMode="auto">
          <a:xfrm>
            <a:off x="7904163" y="103188"/>
            <a:ext cx="406400" cy="403225"/>
            <a:chOff x="5919" y="708"/>
            <a:chExt cx="256" cy="254"/>
          </a:xfrm>
        </p:grpSpPr>
        <p:sp>
          <p:nvSpPr>
            <p:cNvPr id="1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3" name="Picture 126" descr="Post-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Eisenbahn-hell"/>
          <p:cNvGrpSpPr>
            <a:grpSpLocks/>
          </p:cNvGrpSpPr>
          <p:nvPr/>
        </p:nvGrpSpPr>
        <p:grpSpPr bwMode="auto">
          <a:xfrm>
            <a:off x="8389938" y="103188"/>
            <a:ext cx="406400" cy="403225"/>
            <a:chOff x="5919" y="1000"/>
            <a:chExt cx="256" cy="254"/>
          </a:xfrm>
        </p:grpSpPr>
        <p:sp>
          <p:nvSpPr>
            <p:cNvPr id="1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6" name="Picture 121" descr="Eisenbahn-bla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ußzeilenplatzhalter 5"/>
          <p:cNvSpPr>
            <a:spLocks noGrp="1"/>
          </p:cNvSpPr>
          <p:nvPr>
            <p:ph type="ftr" sz="quarter" idx="10"/>
          </p:nvPr>
        </p:nvSpPr>
        <p:spPr/>
        <p:txBody>
          <a:bodyPr/>
          <a:lstStyle/>
          <a:p>
            <a:r>
              <a:rPr lang="de-DE" smtClean="0"/>
              <a:t>© Bundesnetzagentur</a:t>
            </a:r>
            <a:endParaRPr lang="de-DE" dirty="0"/>
          </a:p>
        </p:txBody>
      </p:sp>
    </p:spTree>
    <p:extLst>
      <p:ext uri="{BB962C8B-B14F-4D97-AF65-F5344CB8AC3E}">
        <p14:creationId xmlns:p14="http://schemas.microsoft.com/office/powerpoint/2010/main" val="414560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Themenübersicht</a:t>
            </a:r>
            <a:endParaRPr lang="de-DE" dirty="0"/>
          </a:p>
        </p:txBody>
      </p:sp>
      <p:graphicFrame>
        <p:nvGraphicFramePr>
          <p:cNvPr id="7" name="Diagramm 6"/>
          <p:cNvGraphicFramePr/>
          <p:nvPr>
            <p:extLst>
              <p:ext uri="{D42A27DB-BD31-4B8C-83A1-F6EECF244321}">
                <p14:modId xmlns:p14="http://schemas.microsoft.com/office/powerpoint/2010/main" val="1681803569"/>
              </p:ext>
            </p:extLst>
          </p:nvPr>
        </p:nvGraphicFramePr>
        <p:xfrm>
          <a:off x="801688" y="1052513"/>
          <a:ext cx="8004175" cy="518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fld id="{E4112350-7D1F-4F7B-A7EF-9C24A53D12C6}" type="slidenum">
              <a:rPr lang="de-DE" smtClean="0"/>
              <a:t>9</a:t>
            </a:fld>
            <a:endParaRPr lang="de-DE" dirty="0"/>
          </a:p>
        </p:txBody>
      </p:sp>
      <p:grpSp>
        <p:nvGrpSpPr>
          <p:cNvPr id="8" name="Telekommunikation-hell"/>
          <p:cNvGrpSpPr>
            <a:grpSpLocks/>
          </p:cNvGrpSpPr>
          <p:nvPr/>
        </p:nvGrpSpPr>
        <p:grpSpPr bwMode="auto">
          <a:xfrm>
            <a:off x="7426325" y="103188"/>
            <a:ext cx="409575" cy="403225"/>
            <a:chOff x="5919" y="418"/>
            <a:chExt cx="258" cy="254"/>
          </a:xfrm>
        </p:grpSpPr>
        <p:sp>
          <p:nvSpPr>
            <p:cNvPr id="9" name="AutoShape 97"/>
            <p:cNvSpPr>
              <a:spLocks noChangeArrowheads="1"/>
            </p:cNvSpPr>
            <p:nvPr/>
          </p:nvSpPr>
          <p:spPr bwMode="auto">
            <a:xfrm>
              <a:off x="5919" y="41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0" name="Picture 127" descr="Telekommunikation-bla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 y="41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Post-hell"/>
          <p:cNvGrpSpPr>
            <a:grpSpLocks/>
          </p:cNvGrpSpPr>
          <p:nvPr/>
        </p:nvGrpSpPr>
        <p:grpSpPr bwMode="auto">
          <a:xfrm>
            <a:off x="7904163" y="103188"/>
            <a:ext cx="406400" cy="403225"/>
            <a:chOff x="5919" y="708"/>
            <a:chExt cx="256" cy="254"/>
          </a:xfrm>
        </p:grpSpPr>
        <p:sp>
          <p:nvSpPr>
            <p:cNvPr id="12" name="AutoShape 99"/>
            <p:cNvSpPr>
              <a:spLocks noChangeArrowheads="1"/>
            </p:cNvSpPr>
            <p:nvPr/>
          </p:nvSpPr>
          <p:spPr bwMode="auto">
            <a:xfrm>
              <a:off x="5919" y="708"/>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3" name="Picture 126" descr="Post-bl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9" y="708"/>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Eisenbahn-hell"/>
          <p:cNvGrpSpPr>
            <a:grpSpLocks/>
          </p:cNvGrpSpPr>
          <p:nvPr/>
        </p:nvGrpSpPr>
        <p:grpSpPr bwMode="auto">
          <a:xfrm>
            <a:off x="8389938" y="103188"/>
            <a:ext cx="406400" cy="403225"/>
            <a:chOff x="5919" y="1000"/>
            <a:chExt cx="256" cy="254"/>
          </a:xfrm>
        </p:grpSpPr>
        <p:sp>
          <p:nvSpPr>
            <p:cNvPr id="15" name="AutoShape 88"/>
            <p:cNvSpPr>
              <a:spLocks noChangeArrowheads="1"/>
            </p:cNvSpPr>
            <p:nvPr/>
          </p:nvSpPr>
          <p:spPr bwMode="auto">
            <a:xfrm>
              <a:off x="5919" y="1000"/>
              <a:ext cx="256" cy="254"/>
            </a:xfrm>
            <a:prstGeom prst="roundRect">
              <a:avLst>
                <a:gd name="adj" fmla="val 4347"/>
              </a:avLst>
            </a:prstGeom>
            <a:solidFill>
              <a:srgbClr val="315E8E"/>
            </a:solidFill>
            <a:ln>
              <a:noFill/>
            </a:ln>
            <a:effectLst/>
            <a:extLst>
              <a:ext uri="{91240B29-F687-4F45-9708-019B960494DF}">
                <a14:hiddenLine xmlns:a14="http://schemas.microsoft.com/office/drawing/2010/main" w="38100" algn="ctr">
                  <a:solidFill>
                    <a:schemeClr val="tx1"/>
                  </a:solidFill>
                  <a:round/>
                  <a:headEnd/>
                  <a:tailEnd type="none" w="lg" len="lg"/>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nchor="ctr">
              <a:spAutoFit/>
            </a:bodyPr>
            <a:lstStyle/>
            <a:p>
              <a:endParaRPr lang="de-DE" dirty="0"/>
            </a:p>
          </p:txBody>
        </p:sp>
        <p:pic>
          <p:nvPicPr>
            <p:cNvPr id="16" name="Picture 121" descr="Eisenbahn-bla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 y="1000"/>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Fußzeilenplatzhalter 5"/>
          <p:cNvSpPr>
            <a:spLocks noGrp="1"/>
          </p:cNvSpPr>
          <p:nvPr>
            <p:ph type="ftr" sz="quarter" idx="10"/>
          </p:nvPr>
        </p:nvSpPr>
        <p:spPr/>
        <p:txBody>
          <a:bodyPr/>
          <a:lstStyle/>
          <a:p>
            <a:r>
              <a:rPr lang="de-DE" smtClean="0"/>
              <a:t>© Bundesnetzagentur</a:t>
            </a:r>
            <a:endParaRPr lang="de-DE" dirty="0"/>
          </a:p>
        </p:txBody>
      </p:sp>
    </p:spTree>
    <p:extLst>
      <p:ext uri="{BB962C8B-B14F-4D97-AF65-F5344CB8AC3E}">
        <p14:creationId xmlns:p14="http://schemas.microsoft.com/office/powerpoint/2010/main" val="2690094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ndesnetzagentur-Vorlage">
  <a:themeElements>
    <a:clrScheme name="Bundesnetzagentur-1">
      <a:dk1>
        <a:srgbClr val="000000"/>
      </a:dk1>
      <a:lt1>
        <a:srgbClr val="FFFFFF"/>
      </a:lt1>
      <a:dk2>
        <a:srgbClr val="417DBE"/>
      </a:dk2>
      <a:lt2>
        <a:srgbClr val="DCE1E4"/>
      </a:lt2>
      <a:accent1>
        <a:srgbClr val="417DBE"/>
      </a:accent1>
      <a:accent2>
        <a:srgbClr val="8DB1D8"/>
      </a:accent2>
      <a:accent3>
        <a:srgbClr val="B3CBE5"/>
      </a:accent3>
      <a:accent4>
        <a:srgbClr val="E16900"/>
      </a:accent4>
      <a:accent5>
        <a:srgbClr val="FFA454"/>
      </a:accent5>
      <a:accent6>
        <a:srgbClr val="FFC28D"/>
      </a:accent6>
      <a:hlink>
        <a:srgbClr val="417DBE"/>
      </a:hlink>
      <a:folHlink>
        <a:srgbClr val="B9C3C8"/>
      </a:folHlink>
    </a:clrScheme>
    <a:fontScheme name="Bundesnetzagentur-1">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20000"/>
          </a:spcBef>
          <a:spcAft>
            <a:spcPct val="0"/>
          </a:spcAft>
          <a:buClr>
            <a:srgbClr val="BBC6D6"/>
          </a:buClr>
          <a:buSzPct val="80000"/>
          <a:buFont typeface="Wingdings" pitchFamily="1" charset="2"/>
          <a:buNone/>
          <a:tabLst/>
          <a:defRPr kumimoji="0" sz="1800" b="0" i="0" u="none" strike="noStrike" cap="none" normalizeH="0" baseline="0" dirty="0" smtClean="0">
            <a:ln>
              <a:noFill/>
            </a:ln>
            <a:solidFill>
              <a:schemeClr val="tx1"/>
            </a:solidFill>
            <a:effectLst/>
          </a:defRPr>
        </a:defPPr>
      </a:lstStyle>
    </a:spDef>
    <a:lnDef>
      <a:spPr bwMode="auto">
        <a:noFill/>
        <a:ln w="57150" cap="flat" cmpd="sng" algn="ctr">
          <a:solidFill>
            <a:schemeClr val="tx2"/>
          </a:solidFill>
          <a:prstDash val="solid"/>
          <a:round/>
          <a:headEnd type="none" w="med" len="med"/>
          <a:tailEnd type="none" w="med" len="med"/>
        </a:ln>
        <a:effectLst/>
      </a:spPr>
      <a:body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157293"/>
        </a:accent1>
        <a:accent2>
          <a:srgbClr val="5D8BA8"/>
        </a:accent2>
        <a:accent3>
          <a:srgbClr val="FFFFFF"/>
        </a:accent3>
        <a:accent4>
          <a:srgbClr val="000000"/>
        </a:accent4>
        <a:accent5>
          <a:srgbClr val="AABCC8"/>
        </a:accent5>
        <a:accent6>
          <a:srgbClr val="537D98"/>
        </a:accent6>
        <a:hlink>
          <a:srgbClr val="85A6BD"/>
        </a:hlink>
        <a:folHlink>
          <a:srgbClr val="ACC2D3"/>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FFFFFF"/>
        </a:dk2>
        <a:lt2>
          <a:srgbClr val="D5E0E9"/>
        </a:lt2>
        <a:accent1>
          <a:srgbClr val="157293"/>
        </a:accent1>
        <a:accent2>
          <a:srgbClr val="5D8BA8"/>
        </a:accent2>
        <a:accent3>
          <a:srgbClr val="FFFFFF"/>
        </a:accent3>
        <a:accent4>
          <a:srgbClr val="000000"/>
        </a:accent4>
        <a:accent5>
          <a:srgbClr val="AABCC8"/>
        </a:accent5>
        <a:accent6>
          <a:srgbClr val="537D98"/>
        </a:accent6>
        <a:hlink>
          <a:srgbClr val="85A6BD"/>
        </a:hlink>
        <a:folHlink>
          <a:srgbClr val="ACC2D3"/>
        </a:folHlink>
      </a:clrScheme>
      <a:clrMap bg1="lt1" tx1="dk1" bg2="lt2" tx2="dk2" accent1="accent1" accent2="accent2" accent3="accent3" accent4="accent4" accent5="accent5" accent6="accent6" hlink="hlink" folHlink="folHlink"/>
    </a:extraClrScheme>
    <a:extraClrScheme>
      <a:clrScheme name="Bundesnetzagentur-Vorlag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Übersichtsfolie">
  <a:themeElements>
    <a:clrScheme name="2_Übers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2_Übersicht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Übers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weiße Folie">
  <a:themeElements>
    <a:clrScheme name="5_weiß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5_weiße 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5_weiß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chwarze Folie">
  <a:themeElements>
    <a:clrScheme name="6_schwarz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6_schwarze 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6_schwarze 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hemenfolie">
  <a:themeElements>
    <a:clrScheme name="3_Themen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3_Themen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3_Themen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chlussfolie">
  <a:themeElements>
    <a:clrScheme name="4_Schlus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4_Schlus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4_Schlus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Zitatfolie">
  <a:themeElements>
    <a:clrScheme name="7_Zitat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7_Zitat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7_Zitat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Unterrichtsfolie">
  <a:themeElements>
    <a:clrScheme name="8_Unterr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fontScheme name="8_Unterrichtsfoli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8_Unterrichtsfolie 1">
        <a:dk1>
          <a:srgbClr val="000000"/>
        </a:dk1>
        <a:lt1>
          <a:srgbClr val="FFFFFF"/>
        </a:lt1>
        <a:dk2>
          <a:srgbClr val="FFFFFF"/>
        </a:dk2>
        <a:lt2>
          <a:srgbClr val="D9E5F2"/>
        </a:lt2>
        <a:accent1>
          <a:srgbClr val="417DBE"/>
        </a:accent1>
        <a:accent2>
          <a:srgbClr val="E16900"/>
        </a:accent2>
        <a:accent3>
          <a:srgbClr val="FFFFFF"/>
        </a:accent3>
        <a:accent4>
          <a:srgbClr val="000000"/>
        </a:accent4>
        <a:accent5>
          <a:srgbClr val="B0BFDB"/>
        </a:accent5>
        <a:accent6>
          <a:srgbClr val="CC5E00"/>
        </a:accent6>
        <a:hlink>
          <a:srgbClr val="8DB1D8"/>
        </a:hlink>
        <a:folHlink>
          <a:srgbClr val="57676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ndesnetzagentur-1">
    <a:dk1>
      <a:srgbClr val="000000"/>
    </a:dk1>
    <a:lt1>
      <a:srgbClr val="FFFFFF"/>
    </a:lt1>
    <a:dk2>
      <a:srgbClr val="417DBE"/>
    </a:dk2>
    <a:lt2>
      <a:srgbClr val="DCE1E4"/>
    </a:lt2>
    <a:accent1>
      <a:srgbClr val="417DBE"/>
    </a:accent1>
    <a:accent2>
      <a:srgbClr val="8DB1D8"/>
    </a:accent2>
    <a:accent3>
      <a:srgbClr val="B3CBE5"/>
    </a:accent3>
    <a:accent4>
      <a:srgbClr val="E16900"/>
    </a:accent4>
    <a:accent5>
      <a:srgbClr val="FFA454"/>
    </a:accent5>
    <a:accent6>
      <a:srgbClr val="FFC28D"/>
    </a:accent6>
    <a:hlink>
      <a:srgbClr val="417DBE"/>
    </a:hlink>
    <a:folHlink>
      <a:srgbClr val="B9C3C8"/>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Bundesnetzagentur-Vorlage</Template>
  <TotalTime>0</TotalTime>
  <Words>4247</Words>
  <Application>Microsoft Office PowerPoint</Application>
  <PresentationFormat>Bildschirmpräsentation (4:3)</PresentationFormat>
  <Paragraphs>814</Paragraphs>
  <Slides>66</Slides>
  <Notes>24</Notes>
  <HiddenSlides>0</HiddenSlides>
  <MMClips>0</MMClips>
  <ScaleCrop>false</ScaleCrop>
  <HeadingPairs>
    <vt:vector size="4" baseType="variant">
      <vt:variant>
        <vt:lpstr>Design</vt:lpstr>
      </vt:variant>
      <vt:variant>
        <vt:i4>8</vt:i4>
      </vt:variant>
      <vt:variant>
        <vt:lpstr>Folientitel</vt:lpstr>
      </vt:variant>
      <vt:variant>
        <vt:i4>66</vt:i4>
      </vt:variant>
    </vt:vector>
  </HeadingPairs>
  <TitlesOfParts>
    <vt:vector size="74" baseType="lpstr">
      <vt:lpstr>Bundesnetzagentur-Vorlage</vt:lpstr>
      <vt:lpstr>2_Übersichtsfolie</vt:lpstr>
      <vt:lpstr>5_weiße Folie</vt:lpstr>
      <vt:lpstr>6_schwarze Folie</vt:lpstr>
      <vt:lpstr>3_Themenfolie</vt:lpstr>
      <vt:lpstr>4_Schlussfolie</vt:lpstr>
      <vt:lpstr>7_Zitatfolie</vt:lpstr>
      <vt:lpstr>8_Unterrichtsfolie</vt:lpstr>
      <vt:lpstr>Aktuelle Herausforderungen der Energiewende aus Regulierersicht</vt:lpstr>
      <vt:lpstr>PowerPoint-Präsentation</vt:lpstr>
      <vt:lpstr>PowerPoint-Präsentation</vt:lpstr>
      <vt:lpstr>PowerPoint-Präsentation</vt:lpstr>
      <vt:lpstr>State of play der Energiewende</vt:lpstr>
      <vt:lpstr>RES is No. 1 in the German Energy Mix</vt:lpstr>
      <vt:lpstr>PowerPoint-Präsentation</vt:lpstr>
      <vt:lpstr>Themenübersicht</vt:lpstr>
      <vt:lpstr>Themenübersicht</vt:lpstr>
      <vt:lpstr>Warum brauchen wir den Netzausbau?</vt:lpstr>
      <vt:lpstr>Warum brauchen wir den Netzausbau?</vt:lpstr>
      <vt:lpstr>Warum brauchen wir den Netzausbau?</vt:lpstr>
      <vt:lpstr>Belastung des Übertragungsnetzes</vt:lpstr>
      <vt:lpstr>Themenübersicht</vt:lpstr>
      <vt:lpstr>Die 5 Schritte des Netzausbaus</vt:lpstr>
      <vt:lpstr>Themenübersicht</vt:lpstr>
      <vt:lpstr>Szenariorahmen 2019-2030</vt:lpstr>
      <vt:lpstr>Ergebnisse Startnetz vs. BBP - Netz</vt:lpstr>
      <vt:lpstr>Netzausbaubedarf des NEP 2017-2030</vt:lpstr>
      <vt:lpstr>PowerPoint-Präsentation</vt:lpstr>
      <vt:lpstr>PowerPoint-Präsentation</vt:lpstr>
      <vt:lpstr>Gegensteuerung </vt:lpstr>
      <vt:lpstr>Ausblick</vt:lpstr>
      <vt:lpstr>Weiterer Prozess</vt:lpstr>
      <vt:lpstr>Themenübersicht</vt:lpstr>
      <vt:lpstr>Netzstabilität &amp; Leistungsbilanz</vt:lpstr>
      <vt:lpstr>Netz- und Systemsicherheitsmaßnahmen</vt:lpstr>
      <vt:lpstr>Netz- und Systemsicherheitsmaßnahmen</vt:lpstr>
      <vt:lpstr>Gegenmaßnahmen der ÜNB zur Netzentlastung</vt:lpstr>
      <vt:lpstr>Redispatch mittels Netzreservekraftwerken </vt:lpstr>
      <vt:lpstr>Kosten für  Netz- und Systemsicherheitsmaßnahmen (1)</vt:lpstr>
      <vt:lpstr>Kosten für  Netz- und Systemsicherheitsmaßnahmen (2)</vt:lpstr>
      <vt:lpstr>Netzmaßnahmen in Zahlen</vt:lpstr>
      <vt:lpstr>Versorgungssicherheit im Sinne der Leistungsbilanz</vt:lpstr>
      <vt:lpstr>Leistungsbilanz: Strommarkt 2.0</vt:lpstr>
      <vt:lpstr>Absicherung durch Kapazitätsreserve</vt:lpstr>
      <vt:lpstr>Absicherung durch Sicherheitsbereitschaft</vt:lpstr>
      <vt:lpstr>Kohleausstieg nüchtern betrachtet</vt:lpstr>
      <vt:lpstr>Fazit</vt:lpstr>
      <vt:lpstr>Herausforderungen und Ziele (1)</vt:lpstr>
      <vt:lpstr>Herausforderungen und Ziele (2)</vt:lpstr>
      <vt:lpstr>Überlegungen zur zukünftigen Regulierung</vt:lpstr>
      <vt:lpstr>Smart market and smart regulation</vt:lpstr>
      <vt:lpstr>Changing role of the regulator</vt:lpstr>
      <vt:lpstr>Conclusions (1)</vt:lpstr>
      <vt:lpstr>Conclusions (2)</vt:lpstr>
      <vt:lpstr>Das EU-Winterpaket  („Clean Energy Package“)</vt:lpstr>
      <vt:lpstr>Winterpaket v. 30. November 2016</vt:lpstr>
      <vt:lpstr>Ziele des „Clean Energy for all Europeans“-Pakets (1)</vt:lpstr>
      <vt:lpstr>Übersicht/Einordnung</vt:lpstr>
      <vt:lpstr>Key elements (1)</vt:lpstr>
      <vt:lpstr>Key elements (2)</vt:lpstr>
      <vt:lpstr>EU-StrommarktVO (Entwurfsstand)</vt:lpstr>
      <vt:lpstr>EU-StrommarktVO (Entwurfsstand)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Entscheidungsverfahren bei regulatorischen Entscheidungen</vt:lpstr>
      <vt:lpstr>PowerPoint-Präsentation</vt:lpstr>
      <vt:lpstr>ACER Aufgaben nach dem 3. Energiepaket</vt:lpstr>
      <vt:lpstr>Erweiterung der ACER-Aufgaben</vt:lpstr>
      <vt:lpstr>Kohleausstieg nüchtern betrachtet</vt:lpstr>
    </vt:vector>
  </TitlesOfParts>
  <Company>Bundesnetzagentur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Stromtrassenausbau</dc:title>
  <dc:creator>613-4</dc:creator>
  <cp:lastModifiedBy>3</cp:lastModifiedBy>
  <cp:revision>91</cp:revision>
  <cp:lastPrinted>2018-08-08T08:47:44Z</cp:lastPrinted>
  <dcterms:created xsi:type="dcterms:W3CDTF">2018-05-07T06:50:39Z</dcterms:created>
  <dcterms:modified xsi:type="dcterms:W3CDTF">2019-03-22T06:14:44Z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orname">
    <vt:lpwstr>Martin</vt:lpwstr>
  </property>
  <property fmtid="{D5CDD505-2E9C-101B-9397-08002B2CF9AE}" pid="3" name="Name">
    <vt:lpwstr>Lips</vt:lpwstr>
  </property>
  <property fmtid="{D5CDD505-2E9C-101B-9397-08002B2CF9AE}" pid="4" name="Dienststelle">
    <vt:lpwstr>Referat Netzentwicklung</vt:lpwstr>
  </property>
  <property fmtid="{D5CDD505-2E9C-101B-9397-08002B2CF9AE}" pid="5" name="Telefon">
    <vt:lpwstr/>
  </property>
  <property fmtid="{D5CDD505-2E9C-101B-9397-08002B2CF9AE}" pid="6" name="E-Mail-Adresse">
    <vt:lpwstr/>
  </property>
  <property fmtid="{D5CDD505-2E9C-101B-9397-08002B2CF9AE}" pid="7" name="Veranstaltung">
    <vt:lpwstr>IGM Hamburg</vt:lpwstr>
  </property>
  <property fmtid="{D5CDD505-2E9C-101B-9397-08002B2CF9AE}" pid="8" name="Ort">
    <vt:lpwstr>Hamburg</vt:lpwstr>
  </property>
  <property fmtid="{D5CDD505-2E9C-101B-9397-08002B2CF9AE}" pid="9" name="Datum">
    <vt:lpwstr>27.06.2018</vt:lpwstr>
  </property>
  <property fmtid="{D5CDD505-2E9C-101B-9397-08002B2CF9AE}" pid="10" name="Vortragstitel">
    <vt:lpwstr>Notwendigkeit des Stromnetzausbaus</vt:lpwstr>
  </property>
  <property fmtid="{D5CDD505-2E9C-101B-9397-08002B2CF9AE}" pid="11" name="Kernaussage">
    <vt:lpwstr/>
  </property>
</Properties>
</file>