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6"/>
  </p:notesMasterIdLst>
  <p:handoutMasterIdLst>
    <p:handoutMasterId r:id="rId27"/>
  </p:handoutMasterIdLst>
  <p:sldIdLst>
    <p:sldId id="256" r:id="rId2"/>
    <p:sldId id="308" r:id="rId3"/>
    <p:sldId id="330" r:id="rId4"/>
    <p:sldId id="331" r:id="rId5"/>
    <p:sldId id="320" r:id="rId6"/>
    <p:sldId id="340" r:id="rId7"/>
    <p:sldId id="353" r:id="rId8"/>
    <p:sldId id="346" r:id="rId9"/>
    <p:sldId id="347" r:id="rId10"/>
    <p:sldId id="362" r:id="rId11"/>
    <p:sldId id="356" r:id="rId12"/>
    <p:sldId id="354" r:id="rId13"/>
    <p:sldId id="348" r:id="rId14"/>
    <p:sldId id="349" r:id="rId15"/>
    <p:sldId id="351" r:id="rId16"/>
    <p:sldId id="363" r:id="rId17"/>
    <p:sldId id="350" r:id="rId18"/>
    <p:sldId id="337" r:id="rId19"/>
    <p:sldId id="355" r:id="rId20"/>
    <p:sldId id="360" r:id="rId21"/>
    <p:sldId id="364" r:id="rId22"/>
    <p:sldId id="332" r:id="rId23"/>
    <p:sldId id="365" r:id="rId24"/>
    <p:sldId id="297" r:id="rId25"/>
  </p:sldIdLst>
  <p:sldSz cx="10080625" cy="7561263"/>
  <p:notesSz cx="6858000" cy="9144000"/>
  <p:defaultText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
          <p15:clr>
            <a:srgbClr val="A4A3A4"/>
          </p15:clr>
        </p15:guide>
        <p15:guide id="2" orient="horz" pos="1111">
          <p15:clr>
            <a:srgbClr val="A4A3A4"/>
          </p15:clr>
        </p15:guide>
        <p15:guide id="3" orient="horz" pos="4377">
          <p15:clr>
            <a:srgbClr val="A4A3A4"/>
          </p15:clr>
        </p15:guide>
        <p15:guide id="4" orient="horz" pos="3878">
          <p15:clr>
            <a:srgbClr val="A4A3A4"/>
          </p15:clr>
        </p15:guide>
        <p15:guide id="5" pos="227">
          <p15:clr>
            <a:srgbClr val="A4A3A4"/>
          </p15:clr>
        </p15:guide>
        <p15:guide id="6" pos="6123">
          <p15:clr>
            <a:srgbClr val="A4A3A4"/>
          </p15:clr>
        </p15:guide>
        <p15:guide id="7" pos="3130">
          <p15:clr>
            <a:srgbClr val="A4A3A4"/>
          </p15:clr>
        </p15:guide>
        <p15:guide id="8" pos="3220">
          <p15:clr>
            <a:srgbClr val="A4A3A4"/>
          </p15:clr>
        </p15:guide>
        <p15:guide id="9" pos="2132">
          <p15:clr>
            <a:srgbClr val="A4A3A4"/>
          </p15:clr>
        </p15:guide>
        <p15:guide id="10" pos="2222">
          <p15:clr>
            <a:srgbClr val="A4A3A4"/>
          </p15:clr>
        </p15:guide>
        <p15:guide id="11" pos="4128">
          <p15:clr>
            <a:srgbClr val="A4A3A4"/>
          </p15:clr>
        </p15:guide>
        <p15:guide id="12" pos="4218">
          <p15:clr>
            <a:srgbClr val="A4A3A4"/>
          </p15:clr>
        </p15:guide>
        <p15:guide id="13" pos="544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p:restoredLeft sz="8627" autoAdjust="0"/>
    <p:restoredTop sz="97340" autoAdjust="0"/>
  </p:normalViewPr>
  <p:slideViewPr>
    <p:cSldViewPr>
      <p:cViewPr varScale="1">
        <p:scale>
          <a:sx n="88" d="100"/>
          <a:sy n="88" d="100"/>
        </p:scale>
        <p:origin x="-1032" y="-96"/>
      </p:cViewPr>
      <p:guideLst>
        <p:guide orient="horz" pos="158"/>
        <p:guide orient="horz" pos="1111"/>
        <p:guide orient="horz" pos="4377"/>
        <p:guide orient="horz" pos="3878"/>
        <p:guide pos="227"/>
        <p:guide pos="6123"/>
        <p:guide pos="3130"/>
        <p:guide pos="3220"/>
        <p:guide pos="2132"/>
        <p:guide pos="2222"/>
        <p:guide pos="4128"/>
        <p:guide pos="4218"/>
        <p:guide pos="5443"/>
      </p:guideLst>
    </p:cSldViewPr>
  </p:slideViewPr>
  <p:notesTextViewPr>
    <p:cViewPr>
      <p:scale>
        <a:sx n="1" d="1"/>
        <a:sy n="1" d="1"/>
      </p:scale>
      <p:origin x="0" y="0"/>
    </p:cViewPr>
  </p:notesTextViewPr>
  <p:sorterViewPr>
    <p:cViewPr varScale="1">
      <p:scale>
        <a:sx n="1" d="1"/>
        <a:sy n="1" d="1"/>
      </p:scale>
      <p:origin x="0" y="-954"/>
    </p:cViewPr>
  </p:sorterViewPr>
  <p:notesViewPr>
    <p:cSldViewPr showGuides="1">
      <p:cViewPr varScale="1">
        <p:scale>
          <a:sx n="99" d="100"/>
          <a:sy n="99" d="100"/>
        </p:scale>
        <p:origin x="-253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SYS%20MB%20Pro%20R402F%20SSD:Users:jochenlu:Documents:Dokumente%20Jochen%20L.:Folien_JL:&#214;ko-Institut%202019%20-%20ETS%20und%20ESD%20Bil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ndard"/>
        <c:varyColors val="0"/>
        <c:ser>
          <c:idx val="3"/>
          <c:order val="0"/>
          <c:cat>
            <c:numRef>
              <c:f>'D-ETS und ESD in De'!$S$3:$BL$3</c:f>
              <c:numCache>
                <c:formatCode>General</c:formatCode>
                <c:ptCount val="4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numCache>
            </c:numRef>
          </c:cat>
          <c:val>
            <c:numRef>
              <c:f>'D-ETS und ESD in De'!$S$7:$BL$7</c:f>
              <c:numCache>
                <c:formatCode>0</c:formatCode>
                <c:ptCount val="46"/>
                <c:pt idx="0">
                  <c:v>2.31514</c:v>
                </c:pt>
                <c:pt idx="1">
                  <c:v>2.36985</c:v>
                </c:pt>
                <c:pt idx="2">
                  <c:v>2.4165899999999998</c:v>
                </c:pt>
                <c:pt idx="3">
                  <c:v>2.4544700000000002</c:v>
                </c:pt>
                <c:pt idx="4">
                  <c:v>2.3489900000000001</c:v>
                </c:pt>
                <c:pt idx="5">
                  <c:v>2.3354499999999998</c:v>
                </c:pt>
                <c:pt idx="6">
                  <c:v>2.3595199999999998</c:v>
                </c:pt>
                <c:pt idx="7">
                  <c:v>2.2165699999999999</c:v>
                </c:pt>
                <c:pt idx="8">
                  <c:v>1.99492</c:v>
                </c:pt>
                <c:pt idx="9">
                  <c:v>2.0164399999999998</c:v>
                </c:pt>
                <c:pt idx="10">
                  <c:v>2.11435</c:v>
                </c:pt>
                <c:pt idx="11">
                  <c:v>2.1518600000000001</c:v>
                </c:pt>
                <c:pt idx="12">
                  <c:v>2.0561799999999999</c:v>
                </c:pt>
                <c:pt idx="13" formatCode="General">
                  <c:v>2</c:v>
                </c:pt>
              </c:numCache>
            </c:numRef>
          </c:val>
          <c:extLst>
            <c:ext xmlns:c16="http://schemas.microsoft.com/office/drawing/2014/chart" uri="{C3380CC4-5D6E-409C-BE32-E72D297353CC}">
              <c16:uniqueId val="{00000000-197E-4F0E-8859-816C46CF476B}"/>
            </c:ext>
          </c:extLst>
        </c:ser>
        <c:ser>
          <c:idx val="5"/>
          <c:order val="1"/>
          <c:spPr>
            <a:solidFill>
              <a:schemeClr val="accent4">
                <a:lumMod val="40000"/>
                <a:lumOff val="60000"/>
              </a:schemeClr>
            </a:solidFill>
            <a:ln w="25400">
              <a:noFill/>
            </a:ln>
          </c:spPr>
          <c:cat>
            <c:numRef>
              <c:f>'D-ETS und ESD in De'!$S$3:$BL$3</c:f>
              <c:numCache>
                <c:formatCode>General</c:formatCode>
                <c:ptCount val="4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numCache>
            </c:numRef>
          </c:cat>
          <c:val>
            <c:numRef>
              <c:f>'D-ETS und ESD in De'!$S$9:$BL$9</c:f>
              <c:numCache>
                <c:formatCode>General</c:formatCode>
                <c:ptCount val="46"/>
                <c:pt idx="25" formatCode="0">
                  <c:v>561.99999999999943</c:v>
                </c:pt>
                <c:pt idx="26" formatCode="0">
                  <c:v>533.9</c:v>
                </c:pt>
                <c:pt idx="27" formatCode="0">
                  <c:v>505.8</c:v>
                </c:pt>
                <c:pt idx="28" formatCode="0">
                  <c:v>477.69999999999987</c:v>
                </c:pt>
                <c:pt idx="29" formatCode="0">
                  <c:v>449.59999999999991</c:v>
                </c:pt>
                <c:pt idx="30" formatCode="0">
                  <c:v>421.49999999999989</c:v>
                </c:pt>
                <c:pt idx="31" formatCode="0">
                  <c:v>393.39999999999992</c:v>
                </c:pt>
                <c:pt idx="32" formatCode="0">
                  <c:v>365.29999999999978</c:v>
                </c:pt>
                <c:pt idx="33" formatCode="0">
                  <c:v>337.19999999999982</c:v>
                </c:pt>
                <c:pt idx="34" formatCode="0">
                  <c:v>309.0999999999998</c:v>
                </c:pt>
                <c:pt idx="35" formatCode="0">
                  <c:v>280.99999999999977</c:v>
                </c:pt>
                <c:pt idx="36" formatCode="0">
                  <c:v>252.89999999999981</c:v>
                </c:pt>
                <c:pt idx="37" formatCode="0">
                  <c:v>224.79999999999981</c:v>
                </c:pt>
                <c:pt idx="38" formatCode="0">
                  <c:v>196.69999999999979</c:v>
                </c:pt>
                <c:pt idx="39" formatCode="0">
                  <c:v>168.5999999999998</c:v>
                </c:pt>
                <c:pt idx="40" formatCode="0">
                  <c:v>140.4999999999998</c:v>
                </c:pt>
                <c:pt idx="41" formatCode="0">
                  <c:v>112.39999999999981</c:v>
                </c:pt>
                <c:pt idx="42" formatCode="0">
                  <c:v>84.299999999999798</c:v>
                </c:pt>
                <c:pt idx="43" formatCode="0">
                  <c:v>56.199999999999797</c:v>
                </c:pt>
                <c:pt idx="44" formatCode="0">
                  <c:v>28.09999999999981</c:v>
                </c:pt>
                <c:pt idx="45">
                  <c:v>0</c:v>
                </c:pt>
              </c:numCache>
            </c:numRef>
          </c:val>
          <c:extLst>
            <c:ext xmlns:c16="http://schemas.microsoft.com/office/drawing/2014/chart" uri="{C3380CC4-5D6E-409C-BE32-E72D297353CC}">
              <c16:uniqueId val="{00000001-197E-4F0E-8859-816C46CF476B}"/>
            </c:ext>
          </c:extLst>
        </c:ser>
        <c:ser>
          <c:idx val="0"/>
          <c:order val="2"/>
          <c:spPr>
            <a:solidFill>
              <a:schemeClr val="accent5">
                <a:lumMod val="40000"/>
                <a:lumOff val="60000"/>
              </a:schemeClr>
            </a:solidFill>
            <a:ln w="25400">
              <a:noFill/>
            </a:ln>
            <a:effectLst>
              <a:softEdge rad="0"/>
            </a:effectLst>
          </c:spPr>
          <c:cat>
            <c:numRef>
              <c:f>'D-ETS und ESD in De'!$S$3:$BL$3</c:f>
              <c:numCache>
                <c:formatCode>General</c:formatCode>
                <c:ptCount val="4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numCache>
            </c:numRef>
          </c:cat>
          <c:val>
            <c:numRef>
              <c:f>'D-ETS und ESD in De'!$S$10:$AR$10</c:f>
              <c:numCache>
                <c:formatCode>General</c:formatCode>
                <c:ptCount val="26"/>
                <c:pt idx="13" formatCode="0">
                  <c:v>863.54382203281682</c:v>
                </c:pt>
                <c:pt idx="14" formatCode="0">
                  <c:v>838.4151701967487</c:v>
                </c:pt>
                <c:pt idx="15" formatCode="0">
                  <c:v>813.28651836068047</c:v>
                </c:pt>
                <c:pt idx="16" formatCode="0">
                  <c:v>788.15786652461236</c:v>
                </c:pt>
                <c:pt idx="17" formatCode="0">
                  <c:v>763.02921468854436</c:v>
                </c:pt>
                <c:pt idx="18" formatCode="0">
                  <c:v>737.90056285247624</c:v>
                </c:pt>
                <c:pt idx="19" formatCode="0">
                  <c:v>712.77191101640813</c:v>
                </c:pt>
                <c:pt idx="20" formatCode="0">
                  <c:v>687.64325918034001</c:v>
                </c:pt>
                <c:pt idx="21" formatCode="0">
                  <c:v>662.51460734427189</c:v>
                </c:pt>
                <c:pt idx="22" formatCode="0">
                  <c:v>637.38595550820378</c:v>
                </c:pt>
                <c:pt idx="23" formatCode="0">
                  <c:v>612.25730367213555</c:v>
                </c:pt>
                <c:pt idx="24" formatCode="0">
                  <c:v>587.12865183606755</c:v>
                </c:pt>
                <c:pt idx="25" formatCode="0">
                  <c:v>561.99999999999943</c:v>
                </c:pt>
              </c:numCache>
            </c:numRef>
          </c:val>
          <c:extLst>
            <c:ext xmlns:c16="http://schemas.microsoft.com/office/drawing/2014/chart" uri="{C3380CC4-5D6E-409C-BE32-E72D297353CC}">
              <c16:uniqueId val="{00000002-197E-4F0E-8859-816C46CF476B}"/>
            </c:ext>
          </c:extLst>
        </c:ser>
        <c:ser>
          <c:idx val="4"/>
          <c:order val="3"/>
          <c:spPr>
            <a:solidFill>
              <a:schemeClr val="accent3">
                <a:lumMod val="40000"/>
                <a:lumOff val="60000"/>
              </a:schemeClr>
            </a:solidFill>
            <a:ln w="25400">
              <a:noFill/>
            </a:ln>
          </c:spPr>
          <c:cat>
            <c:numRef>
              <c:f>'D-ETS und ESD in De'!$S$3:$BL$3</c:f>
              <c:numCache>
                <c:formatCode>General</c:formatCode>
                <c:ptCount val="4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numCache>
            </c:numRef>
          </c:cat>
          <c:val>
            <c:numRef>
              <c:f>'D-ETS und ESD in De'!$S$11:$AR$11</c:f>
              <c:numCache>
                <c:formatCode>General</c:formatCode>
                <c:ptCount val="26"/>
                <c:pt idx="13" formatCode="0">
                  <c:v>441.25086103281677</c:v>
                </c:pt>
                <c:pt idx="14" formatCode="0">
                  <c:v>429.16633496903557</c:v>
                </c:pt>
                <c:pt idx="15" formatCode="0">
                  <c:v>417.08180890525432</c:v>
                </c:pt>
                <c:pt idx="16" formatCode="0">
                  <c:v>404.99728284147312</c:v>
                </c:pt>
                <c:pt idx="17" formatCode="0">
                  <c:v>392.91275677769181</c:v>
                </c:pt>
                <c:pt idx="18" formatCode="0">
                  <c:v>380.82823071391061</c:v>
                </c:pt>
                <c:pt idx="19" formatCode="0">
                  <c:v>368.7437046501293</c:v>
                </c:pt>
                <c:pt idx="20" formatCode="0">
                  <c:v>356.65917858634799</c:v>
                </c:pt>
                <c:pt idx="21" formatCode="0">
                  <c:v>344.57465252256679</c:v>
                </c:pt>
                <c:pt idx="22" formatCode="0">
                  <c:v>332.49012645878548</c:v>
                </c:pt>
                <c:pt idx="23" formatCode="0">
                  <c:v>320.40560039500429</c:v>
                </c:pt>
                <c:pt idx="24" formatCode="0">
                  <c:v>308.32107433122297</c:v>
                </c:pt>
                <c:pt idx="25" formatCode="0">
                  <c:v>296.23654826744178</c:v>
                </c:pt>
              </c:numCache>
            </c:numRef>
          </c:val>
          <c:extLst>
            <c:ext xmlns:c16="http://schemas.microsoft.com/office/drawing/2014/chart" uri="{C3380CC4-5D6E-409C-BE32-E72D297353CC}">
              <c16:uniqueId val="{00000003-197E-4F0E-8859-816C46CF476B}"/>
            </c:ext>
          </c:extLst>
        </c:ser>
        <c:ser>
          <c:idx val="1"/>
          <c:order val="4"/>
          <c:spPr>
            <a:solidFill>
              <a:schemeClr val="accent5"/>
            </a:solidFill>
          </c:spPr>
          <c:cat>
            <c:numRef>
              <c:f>'D-ETS und ESD in De'!$S$3:$BL$3</c:f>
              <c:numCache>
                <c:formatCode>General</c:formatCode>
                <c:ptCount val="4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numCache>
            </c:numRef>
          </c:cat>
          <c:val>
            <c:numRef>
              <c:f>'D-ETS und ESD in De'!$S$5:$AF$5</c:f>
              <c:numCache>
                <c:formatCode>0</c:formatCode>
                <c:ptCount val="14"/>
                <c:pt idx="0">
                  <c:v>991.02854000000002</c:v>
                </c:pt>
                <c:pt idx="1">
                  <c:v>998.26612</c:v>
                </c:pt>
                <c:pt idx="2">
                  <c:v>971.52115000000003</c:v>
                </c:pt>
                <c:pt idx="3">
                  <c:v>973.17061999999999</c:v>
                </c:pt>
                <c:pt idx="4">
                  <c:v>905.68095000000005</c:v>
                </c:pt>
                <c:pt idx="5">
                  <c:v>940.15278000000001</c:v>
                </c:pt>
                <c:pt idx="6">
                  <c:v>917.89472999999998</c:v>
                </c:pt>
                <c:pt idx="7">
                  <c:v>922.36937</c:v>
                </c:pt>
                <c:pt idx="8">
                  <c:v>941.25450499999999</c:v>
                </c:pt>
                <c:pt idx="9">
                  <c:v>898.09142700000007</c:v>
                </c:pt>
                <c:pt idx="10">
                  <c:v>899.73838431936394</c:v>
                </c:pt>
                <c:pt idx="11">
                  <c:v>907.06829614277308</c:v>
                </c:pt>
                <c:pt idx="12">
                  <c:v>904.55634283300003</c:v>
                </c:pt>
                <c:pt idx="13">
                  <c:v>863.54382203281682</c:v>
                </c:pt>
              </c:numCache>
            </c:numRef>
          </c:val>
          <c:extLst>
            <c:ext xmlns:c16="http://schemas.microsoft.com/office/drawing/2014/chart" uri="{C3380CC4-5D6E-409C-BE32-E72D297353CC}">
              <c16:uniqueId val="{00000004-197E-4F0E-8859-816C46CF476B}"/>
            </c:ext>
          </c:extLst>
        </c:ser>
        <c:ser>
          <c:idx val="2"/>
          <c:order val="5"/>
          <c:cat>
            <c:numRef>
              <c:f>'D-ETS und ESD in De'!$S$3:$BL$3</c:f>
              <c:numCache>
                <c:formatCode>General</c:formatCode>
                <c:ptCount val="4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numCache>
            </c:numRef>
          </c:cat>
          <c:val>
            <c:numRef>
              <c:f>'D-ETS und ESD in De'!$S$6:$AF$6</c:f>
              <c:numCache>
                <c:formatCode>0</c:formatCode>
                <c:ptCount val="14"/>
                <c:pt idx="0">
                  <c:v>476.127005</c:v>
                </c:pt>
                <c:pt idx="1">
                  <c:v>480.54125199999999</c:v>
                </c:pt>
                <c:pt idx="2">
                  <c:v>440.83271800000011</c:v>
                </c:pt>
                <c:pt idx="3">
                  <c:v>467.23708599999998</c:v>
                </c:pt>
                <c:pt idx="4">
                  <c:v>446.92644800000011</c:v>
                </c:pt>
                <c:pt idx="5">
                  <c:v>460.31818099999998</c:v>
                </c:pt>
                <c:pt idx="6">
                  <c:v>443.40338700000001</c:v>
                </c:pt>
                <c:pt idx="7">
                  <c:v>446.44482599999998</c:v>
                </c:pt>
                <c:pt idx="8">
                  <c:v>460.20490799999999</c:v>
                </c:pt>
                <c:pt idx="9">
                  <c:v>436.79018500000001</c:v>
                </c:pt>
                <c:pt idx="10">
                  <c:v>444.08061531936397</c:v>
                </c:pt>
                <c:pt idx="11">
                  <c:v>454.15741114277301</c:v>
                </c:pt>
                <c:pt idx="12">
                  <c:v>466.86641383300002</c:v>
                </c:pt>
                <c:pt idx="13">
                  <c:v>441.25086103281677</c:v>
                </c:pt>
              </c:numCache>
            </c:numRef>
          </c:val>
          <c:extLst>
            <c:ext xmlns:c16="http://schemas.microsoft.com/office/drawing/2014/chart" uri="{C3380CC4-5D6E-409C-BE32-E72D297353CC}">
              <c16:uniqueId val="{00000005-197E-4F0E-8859-816C46CF476B}"/>
            </c:ext>
          </c:extLst>
        </c:ser>
        <c:dLbls>
          <c:showLegendKey val="0"/>
          <c:showVal val="0"/>
          <c:showCatName val="0"/>
          <c:showSerName val="0"/>
          <c:showPercent val="0"/>
          <c:showBubbleSize val="0"/>
        </c:dLbls>
        <c:axId val="-2100591992"/>
        <c:axId val="-2100597272"/>
      </c:areaChart>
      <c:catAx>
        <c:axId val="-2100591992"/>
        <c:scaling>
          <c:orientation val="minMax"/>
        </c:scaling>
        <c:delete val="0"/>
        <c:axPos val="b"/>
        <c:numFmt formatCode="General" sourceLinked="1"/>
        <c:majorTickMark val="out"/>
        <c:minorTickMark val="none"/>
        <c:tickLblPos val="nextTo"/>
        <c:txPr>
          <a:bodyPr/>
          <a:lstStyle/>
          <a:p>
            <a:pPr>
              <a:defRPr sz="1050"/>
            </a:pPr>
            <a:endParaRPr lang="de-DE"/>
          </a:p>
        </c:txPr>
        <c:crossAx val="-2100597272"/>
        <c:crosses val="autoZero"/>
        <c:auto val="1"/>
        <c:lblAlgn val="ctr"/>
        <c:lblOffset val="100"/>
        <c:tickLblSkip val="5"/>
        <c:tickMarkSkip val="5"/>
        <c:noMultiLvlLbl val="0"/>
      </c:catAx>
      <c:valAx>
        <c:axId val="-2100597272"/>
        <c:scaling>
          <c:orientation val="minMax"/>
        </c:scaling>
        <c:delete val="0"/>
        <c:axPos val="l"/>
        <c:majorGridlines/>
        <c:title>
          <c:tx>
            <c:rich>
              <a:bodyPr rot="-5400000" vert="horz"/>
              <a:lstStyle/>
              <a:p>
                <a:pPr>
                  <a:defRPr sz="1050"/>
                </a:pPr>
                <a:r>
                  <a:rPr lang="en-US" sz="1050"/>
                  <a:t>THG-EMissionsn in Mio. t CO2 äq.</a:t>
                </a:r>
              </a:p>
            </c:rich>
          </c:tx>
          <c:overlay val="0"/>
        </c:title>
        <c:numFmt formatCode="0" sourceLinked="1"/>
        <c:majorTickMark val="out"/>
        <c:minorTickMark val="none"/>
        <c:tickLblPos val="nextTo"/>
        <c:txPr>
          <a:bodyPr/>
          <a:lstStyle/>
          <a:p>
            <a:pPr>
              <a:defRPr sz="1050"/>
            </a:pPr>
            <a:endParaRPr lang="de-DE"/>
          </a:p>
        </c:txPr>
        <c:crossAx val="-2100591992"/>
        <c:crosses val="autoZero"/>
        <c:crossBetween val="midCat"/>
      </c:valAx>
    </c:plotArea>
    <c:plotVisOnly val="1"/>
    <c:dispBlanksAs val="zero"/>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0.57584</cdr:x>
      <cdr:y>0.51348</cdr:y>
    </cdr:from>
    <cdr:to>
      <cdr:x>0.96949</cdr:x>
      <cdr:y>0.94118</cdr:y>
    </cdr:to>
    <cdr:cxnSp macro="">
      <cdr:nvCxnSpPr>
        <cdr:cNvPr id="6" name="Gerade Verbindung mit Pfeil 5"/>
        <cdr:cNvCxnSpPr/>
      </cdr:nvCxnSpPr>
      <cdr:spPr>
        <a:xfrm xmlns:a="http://schemas.openxmlformats.org/drawingml/2006/main">
          <a:off x="5213350" y="2660650"/>
          <a:ext cx="3563939" cy="2216151"/>
        </a:xfrm>
        <a:prstGeom xmlns:a="http://schemas.openxmlformats.org/drawingml/2006/main" prst="straightConnector1">
          <a:avLst/>
        </a:prstGeom>
        <a:ln xmlns:a="http://schemas.openxmlformats.org/drawingml/2006/main" w="34925">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0.14361</cdr:x>
      <cdr:y>0.14706</cdr:y>
    </cdr:from>
    <cdr:to>
      <cdr:x>0.293</cdr:x>
      <cdr:y>0.19485</cdr:y>
    </cdr:to>
    <cdr:sp macro="" textlink="">
      <cdr:nvSpPr>
        <cdr:cNvPr id="8" name="Rechteck 7"/>
        <cdr:cNvSpPr/>
      </cdr:nvSpPr>
      <cdr:spPr>
        <a:xfrm xmlns:a="http://schemas.openxmlformats.org/drawingml/2006/main">
          <a:off x="1300163" y="762000"/>
          <a:ext cx="1352551" cy="247651"/>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de-DE"/>
            <a:t>-10 Mio. t CO</a:t>
          </a:r>
          <a:r>
            <a:rPr lang="de-DE" baseline="-25000"/>
            <a:t>2</a:t>
          </a:r>
          <a:r>
            <a:rPr lang="de-DE"/>
            <a:t> äq/a</a:t>
          </a:r>
        </a:p>
      </cdr:txBody>
    </cdr:sp>
  </cdr:relSizeAnchor>
  <cdr:relSizeAnchor xmlns:cdr="http://schemas.openxmlformats.org/drawingml/2006/chartDrawing">
    <cdr:from>
      <cdr:x>0.42644</cdr:x>
      <cdr:y>0.30576</cdr:y>
    </cdr:from>
    <cdr:to>
      <cdr:x>0.57584</cdr:x>
      <cdr:y>0.35355</cdr:y>
    </cdr:to>
    <cdr:sp macro="" textlink="">
      <cdr:nvSpPr>
        <cdr:cNvPr id="9" name="Rechteck 8"/>
        <cdr:cNvSpPr/>
      </cdr:nvSpPr>
      <cdr:spPr>
        <a:xfrm xmlns:a="http://schemas.openxmlformats.org/drawingml/2006/main">
          <a:off x="3860800" y="1584325"/>
          <a:ext cx="1352551" cy="247651"/>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de-DE"/>
            <a:t>-25 Mio. t CO</a:t>
          </a:r>
          <a:r>
            <a:rPr lang="de-DE" baseline="-25000"/>
            <a:t>2</a:t>
          </a:r>
          <a:r>
            <a:rPr lang="de-DE"/>
            <a:t> äq/a</a:t>
          </a:r>
        </a:p>
      </cdr:txBody>
    </cdr:sp>
  </cdr:relSizeAnchor>
  <cdr:relSizeAnchor xmlns:cdr="http://schemas.openxmlformats.org/drawingml/2006/chartDrawing">
    <cdr:from>
      <cdr:x>0.08493</cdr:x>
      <cdr:y>0.18906</cdr:y>
    </cdr:from>
    <cdr:to>
      <cdr:x>0.33953</cdr:x>
      <cdr:y>0.27913</cdr:y>
    </cdr:to>
    <cdr:cxnSp macro="">
      <cdr:nvCxnSpPr>
        <cdr:cNvPr id="10" name="Gerade Verbindung mit Pfeil 2"/>
        <cdr:cNvCxnSpPr/>
      </cdr:nvCxnSpPr>
      <cdr:spPr>
        <a:xfrm xmlns:a="http://schemas.openxmlformats.org/drawingml/2006/main">
          <a:off x="766180" y="979619"/>
          <a:ext cx="2296816" cy="466707"/>
        </a:xfrm>
        <a:prstGeom xmlns:a="http://schemas.openxmlformats.org/drawingml/2006/main" prst="straightConnector1">
          <a:avLst/>
        </a:prstGeom>
        <a:ln xmlns:a="http://schemas.openxmlformats.org/drawingml/2006/main" w="34925">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0.57584</cdr:x>
      <cdr:y>0.51348</cdr:y>
    </cdr:from>
    <cdr:to>
      <cdr:x>0.96949</cdr:x>
      <cdr:y>0.94118</cdr:y>
    </cdr:to>
    <cdr:cxnSp macro="">
      <cdr:nvCxnSpPr>
        <cdr:cNvPr id="12" name="Gerade Verbindung mit Pfeil 5"/>
        <cdr:cNvCxnSpPr/>
      </cdr:nvCxnSpPr>
      <cdr:spPr>
        <a:xfrm xmlns:a="http://schemas.openxmlformats.org/drawingml/2006/main">
          <a:off x="5213350" y="2660650"/>
          <a:ext cx="3563939" cy="2216151"/>
        </a:xfrm>
        <a:prstGeom xmlns:a="http://schemas.openxmlformats.org/drawingml/2006/main" prst="straightConnector1">
          <a:avLst/>
        </a:prstGeom>
        <a:ln xmlns:a="http://schemas.openxmlformats.org/drawingml/2006/main" w="34925">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0.14361</cdr:x>
      <cdr:y>0.14706</cdr:y>
    </cdr:from>
    <cdr:to>
      <cdr:x>0.293</cdr:x>
      <cdr:y>0.19485</cdr:y>
    </cdr:to>
    <cdr:sp macro="" textlink="">
      <cdr:nvSpPr>
        <cdr:cNvPr id="13" name="Rechteck 7"/>
        <cdr:cNvSpPr/>
      </cdr:nvSpPr>
      <cdr:spPr>
        <a:xfrm xmlns:a="http://schemas.openxmlformats.org/drawingml/2006/main">
          <a:off x="1300163" y="762000"/>
          <a:ext cx="1352551" cy="247651"/>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de-DE"/>
            <a:t>-10 Mio. t CO</a:t>
          </a:r>
          <a:r>
            <a:rPr lang="de-DE" baseline="-25000"/>
            <a:t>2</a:t>
          </a:r>
          <a:r>
            <a:rPr lang="de-DE"/>
            <a:t> äq/a</a:t>
          </a:r>
        </a:p>
      </cdr:txBody>
    </cdr:sp>
  </cdr:relSizeAnchor>
  <cdr:relSizeAnchor xmlns:cdr="http://schemas.openxmlformats.org/drawingml/2006/chartDrawing">
    <cdr:from>
      <cdr:x>0.42644</cdr:x>
      <cdr:y>0.30576</cdr:y>
    </cdr:from>
    <cdr:to>
      <cdr:x>0.57584</cdr:x>
      <cdr:y>0.35355</cdr:y>
    </cdr:to>
    <cdr:sp macro="" textlink="">
      <cdr:nvSpPr>
        <cdr:cNvPr id="14" name="Rechteck 8"/>
        <cdr:cNvSpPr/>
      </cdr:nvSpPr>
      <cdr:spPr>
        <a:xfrm xmlns:a="http://schemas.openxmlformats.org/drawingml/2006/main">
          <a:off x="3860800" y="1584325"/>
          <a:ext cx="1352551" cy="247651"/>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de-DE"/>
            <a:t>-25 Mio. t CO</a:t>
          </a:r>
          <a:r>
            <a:rPr lang="de-DE" baseline="-25000"/>
            <a:t>2</a:t>
          </a:r>
          <a:r>
            <a:rPr lang="de-DE"/>
            <a:t> äq/a</a:t>
          </a:r>
        </a:p>
      </cdr:txBody>
    </cdr:sp>
  </cdr:relSizeAnchor>
  <cdr:relSizeAnchor xmlns:cdr="http://schemas.openxmlformats.org/drawingml/2006/chartDrawing">
    <cdr:from>
      <cdr:x>0.33539</cdr:x>
      <cdr:y>0.28097</cdr:y>
    </cdr:from>
    <cdr:to>
      <cdr:x>0.57417</cdr:x>
      <cdr:y>0.51428</cdr:y>
    </cdr:to>
    <cdr:cxnSp macro="">
      <cdr:nvCxnSpPr>
        <cdr:cNvPr id="16" name="Gerade Verbindung mit Pfeil 3"/>
        <cdr:cNvCxnSpPr/>
      </cdr:nvCxnSpPr>
      <cdr:spPr>
        <a:xfrm xmlns:a="http://schemas.openxmlformats.org/drawingml/2006/main">
          <a:off x="3025654" y="1455861"/>
          <a:ext cx="2154115" cy="1208942"/>
        </a:xfrm>
        <a:prstGeom xmlns:a="http://schemas.openxmlformats.org/drawingml/2006/main" prst="straightConnector1">
          <a:avLst/>
        </a:prstGeom>
        <a:ln xmlns:a="http://schemas.openxmlformats.org/drawingml/2006/main" w="34925">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0.57584</cdr:x>
      <cdr:y>0.51348</cdr:y>
    </cdr:from>
    <cdr:to>
      <cdr:x>0.96949</cdr:x>
      <cdr:y>0.94118</cdr:y>
    </cdr:to>
    <cdr:cxnSp macro="">
      <cdr:nvCxnSpPr>
        <cdr:cNvPr id="17" name="Gerade Verbindung mit Pfeil 5"/>
        <cdr:cNvCxnSpPr/>
      </cdr:nvCxnSpPr>
      <cdr:spPr>
        <a:xfrm xmlns:a="http://schemas.openxmlformats.org/drawingml/2006/main">
          <a:off x="5213350" y="2660650"/>
          <a:ext cx="3563939" cy="2216151"/>
        </a:xfrm>
        <a:prstGeom xmlns:a="http://schemas.openxmlformats.org/drawingml/2006/main" prst="straightConnector1">
          <a:avLst/>
        </a:prstGeom>
        <a:ln xmlns:a="http://schemas.openxmlformats.org/drawingml/2006/main" w="34925">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0.14361</cdr:x>
      <cdr:y>0.14706</cdr:y>
    </cdr:from>
    <cdr:to>
      <cdr:x>0.293</cdr:x>
      <cdr:y>0.19485</cdr:y>
    </cdr:to>
    <cdr:sp macro="" textlink="">
      <cdr:nvSpPr>
        <cdr:cNvPr id="18" name="Rechteck 7"/>
        <cdr:cNvSpPr/>
      </cdr:nvSpPr>
      <cdr:spPr>
        <a:xfrm xmlns:a="http://schemas.openxmlformats.org/drawingml/2006/main">
          <a:off x="1300163" y="762000"/>
          <a:ext cx="1352551" cy="247651"/>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de-DE"/>
            <a:t>-10 Mio. t CO</a:t>
          </a:r>
          <a:r>
            <a:rPr lang="de-DE" baseline="-25000"/>
            <a:t>2</a:t>
          </a:r>
          <a:r>
            <a:rPr lang="de-DE"/>
            <a:t> äq/a</a:t>
          </a:r>
        </a:p>
      </cdr:txBody>
    </cdr:sp>
  </cdr:relSizeAnchor>
  <cdr:relSizeAnchor xmlns:cdr="http://schemas.openxmlformats.org/drawingml/2006/chartDrawing">
    <cdr:from>
      <cdr:x>0.42644</cdr:x>
      <cdr:y>0.30576</cdr:y>
    </cdr:from>
    <cdr:to>
      <cdr:x>0.57584</cdr:x>
      <cdr:y>0.35355</cdr:y>
    </cdr:to>
    <cdr:sp macro="" textlink="">
      <cdr:nvSpPr>
        <cdr:cNvPr id="19" name="Rechteck 8"/>
        <cdr:cNvSpPr/>
      </cdr:nvSpPr>
      <cdr:spPr>
        <a:xfrm xmlns:a="http://schemas.openxmlformats.org/drawingml/2006/main">
          <a:off x="3860800" y="1584325"/>
          <a:ext cx="1352551" cy="247651"/>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de-DE"/>
            <a:t>-25 Mio. t CO</a:t>
          </a:r>
          <a:r>
            <a:rPr lang="de-DE" baseline="-25000"/>
            <a:t>2</a:t>
          </a:r>
          <a:r>
            <a:rPr lang="de-DE"/>
            <a:t> äq/a</a:t>
          </a:r>
        </a:p>
      </cdr:txBody>
    </cdr:sp>
  </cdr:relSizeAnchor>
  <cdr:relSizeAnchor xmlns:cdr="http://schemas.openxmlformats.org/drawingml/2006/chartDrawing">
    <cdr:from>
      <cdr:x>0.77784</cdr:x>
      <cdr:y>0.65319</cdr:y>
    </cdr:from>
    <cdr:to>
      <cdr:x>0.92724</cdr:x>
      <cdr:y>0.70098</cdr:y>
    </cdr:to>
    <cdr:sp macro="" textlink="">
      <cdr:nvSpPr>
        <cdr:cNvPr id="20" name="Rechteck 19"/>
        <cdr:cNvSpPr/>
      </cdr:nvSpPr>
      <cdr:spPr>
        <a:xfrm xmlns:a="http://schemas.openxmlformats.org/drawingml/2006/main">
          <a:off x="7042150" y="3384550"/>
          <a:ext cx="1352595" cy="247629"/>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de-DE"/>
            <a:t>-28 Mio. t CO</a:t>
          </a:r>
          <a:r>
            <a:rPr lang="de-DE" baseline="-25000"/>
            <a:t>2</a:t>
          </a:r>
          <a:r>
            <a:rPr lang="de-DE"/>
            <a:t> äq/a</a:t>
          </a:r>
        </a:p>
      </cdr:txBody>
    </cdr:sp>
  </cdr:relSizeAnchor>
  <cdr:relSizeAnchor xmlns:cdr="http://schemas.openxmlformats.org/drawingml/2006/chartDrawing">
    <cdr:from>
      <cdr:x>0.12152</cdr:x>
      <cdr:y>0.75368</cdr:y>
    </cdr:from>
    <cdr:to>
      <cdr:x>0.28985</cdr:x>
      <cdr:y>0.82904</cdr:y>
    </cdr:to>
    <cdr:sp macro="" textlink="">
      <cdr:nvSpPr>
        <cdr:cNvPr id="21" name="Textfeld 20"/>
        <cdr:cNvSpPr txBox="1"/>
      </cdr:nvSpPr>
      <cdr:spPr>
        <a:xfrm xmlns:a="http://schemas.openxmlformats.org/drawingml/2006/main">
          <a:off x="1100139" y="3905251"/>
          <a:ext cx="1524000" cy="3905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b="1"/>
            <a:t>Effort-Sharing-Emissionen</a:t>
          </a:r>
        </a:p>
      </cdr:txBody>
    </cdr:sp>
  </cdr:relSizeAnchor>
  <cdr:relSizeAnchor xmlns:cdr="http://schemas.openxmlformats.org/drawingml/2006/chartDrawing">
    <cdr:from>
      <cdr:x>0.1508</cdr:x>
      <cdr:y>0.40319</cdr:y>
    </cdr:from>
    <cdr:to>
      <cdr:x>0.28038</cdr:x>
      <cdr:y>0.47855</cdr:y>
    </cdr:to>
    <cdr:sp macro="" textlink="">
      <cdr:nvSpPr>
        <cdr:cNvPr id="22" name="Textfeld 1"/>
        <cdr:cNvSpPr txBox="1"/>
      </cdr:nvSpPr>
      <cdr:spPr>
        <a:xfrm xmlns:a="http://schemas.openxmlformats.org/drawingml/2006/main">
          <a:off x="1365250" y="2089150"/>
          <a:ext cx="1173164" cy="39052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100" b="1"/>
            <a:t>EU-ETS-Emissionen</a:t>
          </a:r>
        </a:p>
        <a:p xmlns:a="http://schemas.openxmlformats.org/drawingml/2006/main">
          <a:r>
            <a:rPr lang="de-DE" sz="1100" b="1"/>
            <a:t>(etwa 2000 Anlagen)</a:t>
          </a:r>
        </a:p>
      </cdr:txBody>
    </cdr:sp>
  </cdr:relSizeAnchor>
  <cdr:relSizeAnchor xmlns:cdr="http://schemas.openxmlformats.org/drawingml/2006/chartDrawing">
    <cdr:from>
      <cdr:x>0.39067</cdr:x>
      <cdr:y>0.5098</cdr:y>
    </cdr:from>
    <cdr:to>
      <cdr:x>0.51815</cdr:x>
      <cdr:y>0.57353</cdr:y>
    </cdr:to>
    <cdr:sp macro="" textlink="">
      <cdr:nvSpPr>
        <cdr:cNvPr id="23" name="Textfeld 1"/>
        <cdr:cNvSpPr txBox="1"/>
      </cdr:nvSpPr>
      <cdr:spPr>
        <a:xfrm xmlns:a="http://schemas.openxmlformats.org/drawingml/2006/main">
          <a:off x="3536950" y="2641600"/>
          <a:ext cx="1154114" cy="33020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100" b="1"/>
            <a:t>zukünftige</a:t>
          </a:r>
        </a:p>
        <a:p xmlns:a="http://schemas.openxmlformats.org/drawingml/2006/main">
          <a:r>
            <a:rPr lang="de-DE" sz="1100" b="1"/>
            <a:t>ETS-Emissionen</a:t>
          </a:r>
        </a:p>
      </cdr:txBody>
    </cdr:sp>
  </cdr:relSizeAnchor>
  <cdr:relSizeAnchor xmlns:cdr="http://schemas.openxmlformats.org/drawingml/2006/chartDrawing">
    <cdr:from>
      <cdr:x>0.36963</cdr:x>
      <cdr:y>0.76164</cdr:y>
    </cdr:from>
    <cdr:to>
      <cdr:x>0.53796</cdr:x>
      <cdr:y>0.83701</cdr:y>
    </cdr:to>
    <cdr:sp macro="" textlink="">
      <cdr:nvSpPr>
        <cdr:cNvPr id="24" name="Textfeld 1"/>
        <cdr:cNvSpPr txBox="1"/>
      </cdr:nvSpPr>
      <cdr:spPr>
        <a:xfrm xmlns:a="http://schemas.openxmlformats.org/drawingml/2006/main">
          <a:off x="3346450" y="3946525"/>
          <a:ext cx="1524000" cy="39052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100" b="1"/>
            <a:t>zukünftige</a:t>
          </a:r>
        </a:p>
        <a:p xmlns:a="http://schemas.openxmlformats.org/drawingml/2006/main">
          <a:r>
            <a:rPr lang="de-DE" sz="1100" b="1"/>
            <a:t>Effort-Sharing-Emissionen</a:t>
          </a:r>
        </a:p>
      </cdr:txBody>
    </cdr:sp>
  </cdr:relSizeAnchor>
  <cdr:relSizeAnchor xmlns:cdr="http://schemas.openxmlformats.org/drawingml/2006/chartDrawing">
    <cdr:from>
      <cdr:x>0.6337</cdr:x>
      <cdr:y>0.74694</cdr:y>
    </cdr:from>
    <cdr:to>
      <cdr:x>0.76118</cdr:x>
      <cdr:y>0.81066</cdr:y>
    </cdr:to>
    <cdr:sp macro="" textlink="">
      <cdr:nvSpPr>
        <cdr:cNvPr id="25" name="Textfeld 1"/>
        <cdr:cNvSpPr txBox="1"/>
      </cdr:nvSpPr>
      <cdr:spPr>
        <a:xfrm xmlns:a="http://schemas.openxmlformats.org/drawingml/2006/main">
          <a:off x="5737225" y="3870325"/>
          <a:ext cx="1154114" cy="33020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100" b="1"/>
            <a:t>zukünftige</a:t>
          </a:r>
        </a:p>
        <a:p xmlns:a="http://schemas.openxmlformats.org/drawingml/2006/main">
          <a:r>
            <a:rPr lang="de-DE" sz="1100" b="1"/>
            <a:t>Gesamt-Emissionen </a:t>
          </a:r>
        </a:p>
        <a:p xmlns:a="http://schemas.openxmlformats.org/drawingml/2006/main">
          <a:r>
            <a:rPr lang="de-DE" sz="1100" b="1"/>
            <a:t>(noch ohne Aufteilung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AF3B49-E4E9-2A40-A991-9CD3C2194FD5}" type="datetimeFigureOut">
              <a:rPr lang="de-DE" smtClean="0"/>
              <a:t>23.10.2019</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1C53E4-2D8F-5445-95AD-7791DCF872E3}" type="slidenum">
              <a:rPr lang="de-DE" smtClean="0"/>
              <a:t>‹Nr.›</a:t>
            </a:fld>
            <a:endParaRPr lang="de-DE"/>
          </a:p>
        </p:txBody>
      </p:sp>
    </p:spTree>
    <p:extLst>
      <p:ext uri="{BB962C8B-B14F-4D97-AF65-F5344CB8AC3E}">
        <p14:creationId xmlns:p14="http://schemas.microsoft.com/office/powerpoint/2010/main" val="5271375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A63C30-1ACF-48D0-AFB4-344D48583F5A}" type="datetimeFigureOut">
              <a:rPr lang="de-DE" smtClean="0"/>
              <a:t>23.10.2019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1DDC6B-1C11-4C4D-A720-8F37A8335B30}" type="slidenum">
              <a:rPr lang="de-DE" smtClean="0"/>
              <a:t>‹Nr.›</a:t>
            </a:fld>
            <a:endParaRPr lang="de-DE"/>
          </a:p>
        </p:txBody>
      </p:sp>
    </p:spTree>
    <p:extLst>
      <p:ext uri="{BB962C8B-B14F-4D97-AF65-F5344CB8AC3E}">
        <p14:creationId xmlns:p14="http://schemas.microsoft.com/office/powerpoint/2010/main" val="32025654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41DDC6B-1C11-4C4D-A720-8F37A8335B30}" type="slidenum">
              <a:rPr lang="de-DE" smtClean="0"/>
              <a:t>1</a:t>
            </a:fld>
            <a:endParaRPr lang="de-DE"/>
          </a:p>
        </p:txBody>
      </p:sp>
    </p:spTree>
    <p:extLst>
      <p:ext uri="{BB962C8B-B14F-4D97-AF65-F5344CB8AC3E}">
        <p14:creationId xmlns:p14="http://schemas.microsoft.com/office/powerpoint/2010/main" val="3484218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17</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18</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5</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6</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a:p>
            <a:r>
              <a:rPr lang="de-DE"/>
              <a:t>----- Besprechungsnotizen (26.11.18 19:12) -----</a:t>
            </a:r>
          </a:p>
          <a:p>
            <a:r>
              <a:rPr lang="de-DE"/>
              <a:t>i) Grund für die Differenzierung: Kosteneffizienz-Überlegungen; aber natürlich auch: Braucht Zustimmung des Europäischen Rates</a:t>
            </a:r>
          </a:p>
          <a:p>
            <a:r>
              <a:rPr lang="de-DE"/>
              <a:t>ii) </a:t>
            </a:r>
          </a:p>
        </p:txBody>
      </p:sp>
      <p:sp>
        <p:nvSpPr>
          <p:cNvPr id="4" name="Foliennummernplatzhalter 3"/>
          <p:cNvSpPr>
            <a:spLocks noGrp="1"/>
          </p:cNvSpPr>
          <p:nvPr>
            <p:ph type="sldNum" sz="quarter" idx="10"/>
          </p:nvPr>
        </p:nvSpPr>
        <p:spPr/>
        <p:txBody>
          <a:bodyPr/>
          <a:lstStyle/>
          <a:p>
            <a:fld id="{541DDC6B-1C11-4C4D-A720-8F37A8335B30}" type="slidenum">
              <a:rPr lang="de-DE" smtClean="0"/>
              <a:t>8</a:t>
            </a:fld>
            <a:endParaRPr lang="de-DE"/>
          </a:p>
        </p:txBody>
      </p:sp>
    </p:spTree>
    <p:extLst>
      <p:ext uri="{BB962C8B-B14F-4D97-AF65-F5344CB8AC3E}">
        <p14:creationId xmlns:p14="http://schemas.microsoft.com/office/powerpoint/2010/main" val="1157319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10</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13</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marL="285750" indent="-285750" eaLnBrk="1" hangingPunct="1">
              <a:buAutoNum type="romanLcParenR"/>
            </a:pPr>
            <a:r>
              <a:rPr lang="de-DE" dirty="0" smtClean="0">
                <a:latin typeface="Times" charset="0"/>
                <a:ea typeface="ＭＳ Ｐゴシック" charset="0"/>
                <a:cs typeface="ＭＳ Ｐゴシック" charset="0"/>
              </a:rPr>
              <a:t>d.h. ETS-Emissionen sind im wesentlichen bestimmt vom Energieträger in der</a:t>
            </a:r>
            <a:r>
              <a:rPr lang="de-DE" baseline="0" dirty="0" smtClean="0">
                <a:latin typeface="Times" charset="0"/>
                <a:ea typeface="ＭＳ Ｐゴシック" charset="0"/>
                <a:cs typeface="ＭＳ Ｐゴシック" charset="0"/>
              </a:rPr>
              <a:t> Herstellung von Endenergieträgern</a:t>
            </a:r>
          </a:p>
          <a:p>
            <a:pPr marL="285750" indent="-285750" eaLnBrk="1" hangingPunct="1">
              <a:buAutoNum type="romanLcParenR"/>
            </a:pPr>
            <a:r>
              <a:rPr lang="de-DE" baseline="0" dirty="0" smtClean="0">
                <a:latin typeface="Times" charset="0"/>
                <a:ea typeface="ＭＳ Ｐゴシック" charset="0"/>
                <a:cs typeface="ＭＳ Ｐゴシック" charset="0"/>
              </a:rPr>
              <a:t>Non-ETS&gt; ETS in 2017 – Konsequenz der strategischen Entscheidung dahinter</a:t>
            </a:r>
          </a:p>
          <a:p>
            <a:pPr marL="285750" indent="-285750" eaLnBrk="1" hangingPunct="1">
              <a:buAutoNum type="romanLcParenR"/>
            </a:pPr>
            <a:r>
              <a:rPr lang="de-DE" baseline="0" dirty="0" smtClean="0">
                <a:latin typeface="Times" charset="0"/>
                <a:ea typeface="ＭＳ Ｐゴシック" charset="0"/>
                <a:cs typeface="ＭＳ Ｐゴシック" charset="0"/>
              </a:rPr>
              <a:t>Größe Sektoren  – und was dahinter steht (Wirtschaft/produktiv; und Konsum</a:t>
            </a:r>
            <a:endParaRPr lang="de-DE" dirty="0">
              <a:latin typeface="Times"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14</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15</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6pPr>
            <a:lvl7pPr marL="29718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7pPr>
            <a:lvl8pPr marL="34290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8pPr>
            <a:lvl9pPr marL="3886200" indent="-228600" eaLnBrk="0" fontAlgn="base" hangingPunct="0">
              <a:spcBef>
                <a:spcPct val="0"/>
              </a:spcBef>
              <a:spcAft>
                <a:spcPct val="0"/>
              </a:spcAft>
              <a:buFont typeface="Times" charset="0"/>
              <a:defRPr sz="2400" b="1">
                <a:solidFill>
                  <a:schemeClr val="tx1"/>
                </a:solidFill>
                <a:latin typeface="Arial" charset="0"/>
                <a:ea typeface="ＭＳ Ｐゴシック" charset="0"/>
              </a:defRPr>
            </a:lvl9pPr>
          </a:lstStyle>
          <a:p>
            <a:fld id="{378FE69F-D0CD-9744-A815-7E5DC74204A5}" type="slidenum">
              <a:rPr lang="de-DE" sz="1200" b="0">
                <a:latin typeface="Times" charset="0"/>
              </a:rPr>
              <a:pPr/>
              <a:t>16</a:t>
            </a:fld>
            <a:endParaRPr lang="de-DE" sz="1200" b="0">
              <a:latin typeface="Times" charset="0"/>
            </a:endParaRPr>
          </a:p>
        </p:txBody>
      </p:sp>
      <p:sp>
        <p:nvSpPr>
          <p:cNvPr id="98306" name="Rectangle 2"/>
          <p:cNvSpPr>
            <a:spLocks noGrp="1" noRot="1" noChangeAspect="1" noChangeArrowheads="1"/>
          </p:cNvSpPr>
          <p:nvPr>
            <p:ph type="sldImg"/>
          </p:nvPr>
        </p:nvSpPr>
        <p:spPr>
          <a:solidFill>
            <a:srgbClr val="FFFFFF"/>
          </a:solidFill>
          <a:ln/>
        </p:spPr>
      </p:sp>
      <p:sp>
        <p:nvSpPr>
          <p:cNvPr id="98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de-DE">
              <a:latin typeface="Times"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8" name="Titel 1"/>
          <p:cNvSpPr>
            <a:spLocks noGrp="1"/>
          </p:cNvSpPr>
          <p:nvPr>
            <p:ph type="ctrTitle"/>
          </p:nvPr>
        </p:nvSpPr>
        <p:spPr>
          <a:xfrm>
            <a:off x="360363" y="2484000"/>
            <a:ext cx="9359900" cy="1618417"/>
          </a:xfrm>
        </p:spPr>
        <p:txBody>
          <a:bodyPr tIns="0" anchor="b" anchorCtr="0"/>
          <a:lstStyle>
            <a:lvl1pPr>
              <a:lnSpc>
                <a:spcPct val="83000"/>
              </a:lnSpc>
              <a:defRPr sz="4200" baseline="0"/>
            </a:lvl1pPr>
          </a:lstStyle>
          <a:p>
            <a:r>
              <a:rPr lang="de-DE" smtClean="0"/>
              <a:t>Mastertitelformat bearbeiten</a:t>
            </a:r>
            <a:endParaRPr lang="de-DE"/>
          </a:p>
        </p:txBody>
      </p:sp>
      <p:sp>
        <p:nvSpPr>
          <p:cNvPr id="9" name="Untertitel 2"/>
          <p:cNvSpPr>
            <a:spLocks noGrp="1"/>
          </p:cNvSpPr>
          <p:nvPr>
            <p:ph type="subTitle" idx="1"/>
          </p:nvPr>
        </p:nvSpPr>
        <p:spPr>
          <a:xfrm>
            <a:off x="360363" y="4572000"/>
            <a:ext cx="9359900" cy="2376487"/>
          </a:xfrm>
        </p:spPr>
        <p:txBody>
          <a:bodyPr/>
          <a:lstStyle>
            <a:lvl1pPr marL="0" marR="0" indent="0" algn="l" defTabSz="1008035" rtl="0" eaLnBrk="1" fontAlgn="auto" latinLnBrk="0" hangingPunct="1">
              <a:lnSpc>
                <a:spcPct val="110000"/>
              </a:lnSpc>
              <a:spcBef>
                <a:spcPts val="0"/>
              </a:spcBef>
              <a:spcAft>
                <a:spcPts val="1800"/>
              </a:spcAft>
              <a:buClrTx/>
              <a:buSzTx/>
              <a:buFontTx/>
              <a:buNone/>
              <a:tabLst/>
              <a:defRPr sz="2400" b="0">
                <a:solidFill>
                  <a:schemeClr val="tx1"/>
                </a:solidFill>
                <a:latin typeface="+mj-lt"/>
              </a:defRPr>
            </a:lvl1pPr>
            <a:lvl2pPr marL="0" indent="0" algn="l">
              <a:buNone/>
              <a:defRPr>
                <a:solidFill>
                  <a:schemeClr val="tx1"/>
                </a:solidFill>
              </a:defRPr>
            </a:lvl2pPr>
            <a:lvl3pPr marL="1008035" indent="0" algn="ctr">
              <a:buNone/>
              <a:defRPr>
                <a:solidFill>
                  <a:schemeClr val="tx1">
                    <a:tint val="75000"/>
                  </a:schemeClr>
                </a:solidFill>
              </a:defRPr>
            </a:lvl3pPr>
            <a:lvl4pPr marL="1512052" indent="0" algn="ctr">
              <a:buNone/>
              <a:defRPr>
                <a:solidFill>
                  <a:schemeClr val="tx1">
                    <a:tint val="75000"/>
                  </a:schemeClr>
                </a:solidFill>
              </a:defRPr>
            </a:lvl4pPr>
            <a:lvl5pPr marL="2016069" indent="0" algn="ctr">
              <a:buNone/>
              <a:defRPr>
                <a:solidFill>
                  <a:schemeClr val="tx1">
                    <a:tint val="75000"/>
                  </a:schemeClr>
                </a:solidFill>
              </a:defRPr>
            </a:lvl5pPr>
            <a:lvl6pPr marL="2520086" indent="0" algn="ctr">
              <a:buNone/>
              <a:defRPr>
                <a:solidFill>
                  <a:schemeClr val="tx1">
                    <a:tint val="75000"/>
                  </a:schemeClr>
                </a:solidFill>
              </a:defRPr>
            </a:lvl6pPr>
            <a:lvl7pPr marL="3024104" indent="0" algn="ctr">
              <a:buNone/>
              <a:defRPr>
                <a:solidFill>
                  <a:schemeClr val="tx1">
                    <a:tint val="75000"/>
                  </a:schemeClr>
                </a:solidFill>
              </a:defRPr>
            </a:lvl7pPr>
            <a:lvl8pPr marL="3528121" indent="0" algn="ctr">
              <a:buNone/>
              <a:defRPr>
                <a:solidFill>
                  <a:schemeClr val="tx1">
                    <a:tint val="75000"/>
                  </a:schemeClr>
                </a:solidFill>
              </a:defRPr>
            </a:lvl8pPr>
            <a:lvl9pPr marL="4032138" indent="0" algn="ctr">
              <a:buNone/>
              <a:defRPr>
                <a:solidFill>
                  <a:schemeClr val="tx1">
                    <a:tint val="75000"/>
                  </a:schemeClr>
                </a:solidFill>
              </a:defRPr>
            </a:lvl9pPr>
          </a:lstStyle>
          <a:p>
            <a:r>
              <a:rPr lang="de-DE" smtClean="0"/>
              <a:t>Master-Untertitelformat bearbeiten</a:t>
            </a:r>
            <a:endParaRPr lang="de-DE"/>
          </a:p>
        </p:txBody>
      </p:sp>
      <p:sp>
        <p:nvSpPr>
          <p:cNvPr id="10" name="Textplatzhalter 7"/>
          <p:cNvSpPr>
            <a:spLocks noGrp="1"/>
          </p:cNvSpPr>
          <p:nvPr>
            <p:ph type="body" sz="quarter" idx="13"/>
          </p:nvPr>
        </p:nvSpPr>
        <p:spPr>
          <a:xfrm>
            <a:off x="360362" y="1763713"/>
            <a:ext cx="9359901" cy="611762"/>
          </a:xfrm>
        </p:spPr>
        <p:txBody>
          <a:bodyPr anchor="t" anchorCtr="0"/>
          <a:lstStyle>
            <a:lvl1pPr>
              <a:defRPr sz="2000" b="0" i="1">
                <a:latin typeface="+mj-lt"/>
              </a:defRPr>
            </a:lvl1pPr>
          </a:lstStyle>
          <a:p>
            <a:pPr lvl="0"/>
            <a:r>
              <a:rPr lang="de-DE" smtClean="0"/>
              <a:t>Mastertextformat bearbeiten</a:t>
            </a:r>
          </a:p>
        </p:txBody>
      </p:sp>
      <p:cxnSp>
        <p:nvCxnSpPr>
          <p:cNvPr id="11" name="Gerade Verbindung 8"/>
          <p:cNvCxnSpPr/>
          <p:nvPr userDrawn="1"/>
        </p:nvCxnSpPr>
        <p:spPr>
          <a:xfrm>
            <a:off x="360363" y="4320000"/>
            <a:ext cx="6840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Datumsplatzhalter 11"/>
          <p:cNvSpPr>
            <a:spLocks noGrp="1"/>
          </p:cNvSpPr>
          <p:nvPr>
            <p:ph type="dt" sz="half" idx="14"/>
          </p:nvPr>
        </p:nvSpPr>
        <p:spPr/>
        <p:txBody>
          <a:bodyPr/>
          <a:lstStyle/>
          <a:p>
            <a:r>
              <a:rPr lang="de-DE" smtClean="0"/>
              <a:t>17. 10. 2019</a:t>
            </a:r>
            <a:endParaRPr lang="de-DE"/>
          </a:p>
        </p:txBody>
      </p:sp>
      <p:sp>
        <p:nvSpPr>
          <p:cNvPr id="13" name="Fußzeilenplatzhalter 12"/>
          <p:cNvSpPr>
            <a:spLocks noGrp="1"/>
          </p:cNvSpPr>
          <p:nvPr>
            <p:ph type="ftr" sz="quarter" idx="15"/>
          </p:nvPr>
        </p:nvSpPr>
        <p:spPr/>
        <p:txBody>
          <a:bodyPr/>
          <a:lstStyle/>
          <a:p>
            <a:r>
              <a:rPr lang="de-DE" smtClean="0"/>
              <a:t>Quelle:</a:t>
            </a:r>
            <a:endParaRPr lang="de-DE"/>
          </a:p>
        </p:txBody>
      </p:sp>
      <p:sp>
        <p:nvSpPr>
          <p:cNvPr id="14" name="Foliennummernplatzhalter 13"/>
          <p:cNvSpPr>
            <a:spLocks noGrp="1"/>
          </p:cNvSpPr>
          <p:nvPr>
            <p:ph type="sldNum" sz="quarter" idx="16"/>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414572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Bildplatzhalter 2"/>
          <p:cNvSpPr>
            <a:spLocks noGrp="1"/>
          </p:cNvSpPr>
          <p:nvPr>
            <p:ph type="pic" idx="1"/>
          </p:nvPr>
        </p:nvSpPr>
        <p:spPr>
          <a:xfrm>
            <a:off x="0" y="1764000"/>
            <a:ext cx="6553199" cy="4393753"/>
          </a:xfrm>
        </p:spPr>
        <p:txBody>
          <a:bodyPr/>
          <a:lstStyle>
            <a:lvl1pPr marL="0" indent="0">
              <a:buNone/>
              <a:defRPr sz="2000"/>
            </a:lvl1pPr>
            <a:lvl2pPr marL="504017" indent="0">
              <a:buNone/>
              <a:defRPr sz="3100"/>
            </a:lvl2pPr>
            <a:lvl3pPr marL="1008035" indent="0">
              <a:buNone/>
              <a:defRPr sz="2600"/>
            </a:lvl3pPr>
            <a:lvl4pPr marL="1512052" indent="0">
              <a:buNone/>
              <a:defRPr sz="2200"/>
            </a:lvl4pPr>
            <a:lvl5pPr marL="2016069" indent="0">
              <a:buNone/>
              <a:defRPr sz="2200"/>
            </a:lvl5pPr>
            <a:lvl6pPr marL="2520086" indent="0">
              <a:buNone/>
              <a:defRPr sz="2200"/>
            </a:lvl6pPr>
            <a:lvl7pPr marL="3024104" indent="0">
              <a:buNone/>
              <a:defRPr sz="2200"/>
            </a:lvl7pPr>
            <a:lvl8pPr marL="3528121" indent="0">
              <a:buNone/>
              <a:defRPr sz="2200"/>
            </a:lvl8pPr>
            <a:lvl9pPr marL="4032138" indent="0">
              <a:buNone/>
              <a:defRPr sz="2200"/>
            </a:lvl9pPr>
          </a:lstStyle>
          <a:p>
            <a:r>
              <a:rPr lang="de-DE" smtClean="0"/>
              <a:t>Bild auf Platzhalter ziehen oder durch Klicken auf Symbol hinzufügen</a:t>
            </a:r>
            <a:endParaRPr lang="de-DE"/>
          </a:p>
        </p:txBody>
      </p:sp>
      <p:sp>
        <p:nvSpPr>
          <p:cNvPr id="9" name="Textplatzhalter 3"/>
          <p:cNvSpPr>
            <a:spLocks noGrp="1"/>
          </p:cNvSpPr>
          <p:nvPr>
            <p:ph type="body" sz="half" idx="2"/>
          </p:nvPr>
        </p:nvSpPr>
        <p:spPr>
          <a:xfrm>
            <a:off x="360362" y="6300000"/>
            <a:ext cx="6192837" cy="647007"/>
          </a:xfrm>
        </p:spPr>
        <p:txBody>
          <a:bodyPr anchor="b" anchorCtr="0"/>
          <a:lstStyle>
            <a:lvl1pPr marL="0" indent="0">
              <a:buFontTx/>
              <a:buNone/>
              <a:defRPr sz="1400" b="0">
                <a:latin typeface="+mj-lt"/>
              </a:defRPr>
            </a:lvl1pPr>
            <a:lvl2pPr marL="126000" indent="0">
              <a:buFontTx/>
              <a:buNone/>
              <a:defRPr sz="1350" i="1"/>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lang="de-DE" smtClean="0"/>
              <a:t>Mastertextformat bearbeiten</a:t>
            </a:r>
          </a:p>
        </p:txBody>
      </p:sp>
      <p:sp>
        <p:nvSpPr>
          <p:cNvPr id="10" name="Bildplatzhalter 2"/>
          <p:cNvSpPr>
            <a:spLocks noGrp="1"/>
          </p:cNvSpPr>
          <p:nvPr>
            <p:ph type="pic" idx="13"/>
          </p:nvPr>
        </p:nvSpPr>
        <p:spPr>
          <a:xfrm>
            <a:off x="6696075" y="1764000"/>
            <a:ext cx="3384549" cy="4392613"/>
          </a:xfrm>
        </p:spPr>
        <p:txBody>
          <a:bodyPr/>
          <a:lstStyle>
            <a:lvl1pPr marL="0" indent="0">
              <a:buNone/>
              <a:defRPr sz="2000"/>
            </a:lvl1pPr>
            <a:lvl2pPr marL="504017" indent="0">
              <a:buNone/>
              <a:defRPr sz="3100"/>
            </a:lvl2pPr>
            <a:lvl3pPr marL="1008035" indent="0">
              <a:buNone/>
              <a:defRPr sz="2600"/>
            </a:lvl3pPr>
            <a:lvl4pPr marL="1512052" indent="0">
              <a:buNone/>
              <a:defRPr sz="2200"/>
            </a:lvl4pPr>
            <a:lvl5pPr marL="2016069" indent="0">
              <a:buNone/>
              <a:defRPr sz="2200"/>
            </a:lvl5pPr>
            <a:lvl6pPr marL="2520086" indent="0">
              <a:buNone/>
              <a:defRPr sz="2200"/>
            </a:lvl6pPr>
            <a:lvl7pPr marL="3024104" indent="0">
              <a:buNone/>
              <a:defRPr sz="2200"/>
            </a:lvl7pPr>
            <a:lvl8pPr marL="3528121" indent="0">
              <a:buNone/>
              <a:defRPr sz="2200"/>
            </a:lvl8pPr>
            <a:lvl9pPr marL="4032138" indent="0">
              <a:buNone/>
              <a:defRPr sz="2200"/>
            </a:lvl9pPr>
          </a:lstStyle>
          <a:p>
            <a:r>
              <a:rPr lang="de-DE" smtClean="0"/>
              <a:t>Bild auf Platzhalter ziehen oder durch Klicken auf Symbol hinzufügen</a:t>
            </a:r>
            <a:endParaRPr lang="de-DE"/>
          </a:p>
        </p:txBody>
      </p:sp>
      <p:sp>
        <p:nvSpPr>
          <p:cNvPr id="11" name="Textplatzhalter 3"/>
          <p:cNvSpPr>
            <a:spLocks noGrp="1"/>
          </p:cNvSpPr>
          <p:nvPr>
            <p:ph type="body" sz="half" idx="14"/>
          </p:nvPr>
        </p:nvSpPr>
        <p:spPr>
          <a:xfrm>
            <a:off x="6696075" y="6300000"/>
            <a:ext cx="3024188" cy="647006"/>
          </a:xfrm>
        </p:spPr>
        <p:txBody>
          <a:bodyPr anchor="b" anchorCtr="0"/>
          <a:lstStyle>
            <a:lvl1pPr marL="0" indent="0">
              <a:buFontTx/>
              <a:buNone/>
              <a:defRPr sz="1400" b="0">
                <a:latin typeface="+mj-lt"/>
              </a:defRPr>
            </a:lvl1pPr>
            <a:lvl2pPr marL="126000" indent="0">
              <a:buFontTx/>
              <a:buNone/>
              <a:defRPr sz="1350" i="1"/>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lang="de-DE" smtClean="0"/>
              <a:t>Mastertextformat bearbeiten</a:t>
            </a:r>
          </a:p>
        </p:txBody>
      </p:sp>
      <p:sp>
        <p:nvSpPr>
          <p:cNvPr id="2" name="Titel 1"/>
          <p:cNvSpPr>
            <a:spLocks noGrp="1"/>
          </p:cNvSpPr>
          <p:nvPr>
            <p:ph type="title"/>
          </p:nvPr>
        </p:nvSpPr>
        <p:spPr/>
        <p:txBody>
          <a:bodyPr/>
          <a:lstStyle/>
          <a:p>
            <a:r>
              <a:rPr lang="de-DE" smtClean="0"/>
              <a:t>Mastertitelformat bearbeiten</a:t>
            </a:r>
            <a:endParaRPr lang="de-DE"/>
          </a:p>
        </p:txBody>
      </p:sp>
      <p:sp>
        <p:nvSpPr>
          <p:cNvPr id="13" name="Datumsplatzhalter 12"/>
          <p:cNvSpPr>
            <a:spLocks noGrp="1"/>
          </p:cNvSpPr>
          <p:nvPr>
            <p:ph type="dt" sz="half" idx="15"/>
          </p:nvPr>
        </p:nvSpPr>
        <p:spPr/>
        <p:txBody>
          <a:bodyPr/>
          <a:lstStyle/>
          <a:p>
            <a:r>
              <a:rPr lang="de-DE" smtClean="0"/>
              <a:t>17. 10. 2019</a:t>
            </a:r>
            <a:endParaRPr lang="de-DE"/>
          </a:p>
        </p:txBody>
      </p:sp>
      <p:sp>
        <p:nvSpPr>
          <p:cNvPr id="14" name="Fußzeilenplatzhalter 13"/>
          <p:cNvSpPr>
            <a:spLocks noGrp="1"/>
          </p:cNvSpPr>
          <p:nvPr>
            <p:ph type="ftr" sz="quarter" idx="16"/>
          </p:nvPr>
        </p:nvSpPr>
        <p:spPr/>
        <p:txBody>
          <a:bodyPr/>
          <a:lstStyle/>
          <a:p>
            <a:r>
              <a:rPr lang="de-DE" smtClean="0"/>
              <a:t>Quelle:</a:t>
            </a:r>
            <a:endParaRPr lang="de-DE"/>
          </a:p>
        </p:txBody>
      </p:sp>
      <p:sp>
        <p:nvSpPr>
          <p:cNvPr id="15" name="Foliennummernplatzhalter 14"/>
          <p:cNvSpPr>
            <a:spLocks noGrp="1"/>
          </p:cNvSpPr>
          <p:nvPr>
            <p:ph type="sldNum" sz="quarter" idx="17"/>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590208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ild mit BU">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360363" y="6300000"/>
            <a:ext cx="3024187" cy="647007"/>
          </a:xfrm>
        </p:spPr>
        <p:txBody>
          <a:bodyPr anchor="b" anchorCtr="0"/>
          <a:lstStyle>
            <a:lvl1pPr marL="126000" indent="-126000">
              <a:spcAft>
                <a:spcPts val="0"/>
              </a:spcAft>
              <a:buFontTx/>
              <a:buBlip>
                <a:blip r:embed="rId2"/>
              </a:buBlip>
              <a:defRPr sz="1400"/>
            </a:lvl1pPr>
            <a:lvl2pPr marL="126000" indent="0">
              <a:buNone/>
              <a:defRPr sz="1400" i="1"/>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lang="de-DE" smtClean="0"/>
              <a:t>Mastertextformat bearbeiten</a:t>
            </a:r>
          </a:p>
          <a:p>
            <a:pPr lvl="1"/>
            <a:r>
              <a:rPr lang="de-DE" smtClean="0"/>
              <a:t>Zweite Ebene</a:t>
            </a:r>
          </a:p>
        </p:txBody>
      </p:sp>
      <p:sp>
        <p:nvSpPr>
          <p:cNvPr id="10" name="Textplatzhalter 3"/>
          <p:cNvSpPr>
            <a:spLocks noGrp="1"/>
          </p:cNvSpPr>
          <p:nvPr>
            <p:ph type="body" sz="half" idx="13"/>
          </p:nvPr>
        </p:nvSpPr>
        <p:spPr>
          <a:xfrm>
            <a:off x="3527426" y="6300000"/>
            <a:ext cx="3025774" cy="647006"/>
          </a:xfrm>
        </p:spPr>
        <p:txBody>
          <a:bodyPr anchor="b" anchorCtr="0"/>
          <a:lstStyle>
            <a:lvl1pPr marL="126000" indent="-126000">
              <a:spcAft>
                <a:spcPts val="0"/>
              </a:spcAft>
              <a:buFontTx/>
              <a:buBlip>
                <a:blip r:embed="rId2"/>
              </a:buBlip>
              <a:defRPr sz="1400"/>
            </a:lvl1pPr>
            <a:lvl2pPr marL="126000" indent="0">
              <a:buNone/>
              <a:defRPr sz="1400" i="1"/>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lang="de-DE" smtClean="0"/>
              <a:t>Mastertextformat bearbeiten</a:t>
            </a:r>
          </a:p>
          <a:p>
            <a:pPr lvl="1"/>
            <a:r>
              <a:rPr lang="de-DE" smtClean="0"/>
              <a:t>Zweite Ebene</a:t>
            </a:r>
          </a:p>
        </p:txBody>
      </p:sp>
      <p:sp>
        <p:nvSpPr>
          <p:cNvPr id="11" name="Textplatzhalter 3"/>
          <p:cNvSpPr>
            <a:spLocks noGrp="1"/>
          </p:cNvSpPr>
          <p:nvPr>
            <p:ph type="body" sz="half" idx="14"/>
          </p:nvPr>
        </p:nvSpPr>
        <p:spPr>
          <a:xfrm>
            <a:off x="6696075" y="6300000"/>
            <a:ext cx="3024188" cy="647925"/>
          </a:xfrm>
        </p:spPr>
        <p:txBody>
          <a:bodyPr anchor="b" anchorCtr="0"/>
          <a:lstStyle>
            <a:lvl1pPr marL="126000" indent="-126000">
              <a:spcAft>
                <a:spcPts val="0"/>
              </a:spcAft>
              <a:buFontTx/>
              <a:buBlip>
                <a:blip r:embed="rId2"/>
              </a:buBlip>
              <a:defRPr sz="1400"/>
            </a:lvl1pPr>
            <a:lvl2pPr marL="126000" indent="0">
              <a:buNone/>
              <a:defRPr sz="1400" i="1"/>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lang="de-DE" smtClean="0"/>
              <a:t>Mastertextformat bearbeiten</a:t>
            </a:r>
          </a:p>
          <a:p>
            <a:pPr lvl="1"/>
            <a:r>
              <a:rPr lang="de-DE" smtClean="0"/>
              <a:t>Zweite Ebene</a:t>
            </a:r>
          </a:p>
        </p:txBody>
      </p:sp>
      <p:sp>
        <p:nvSpPr>
          <p:cNvPr id="3" name="Bildplatzhalter 2"/>
          <p:cNvSpPr>
            <a:spLocks noGrp="1"/>
          </p:cNvSpPr>
          <p:nvPr>
            <p:ph type="pic" idx="1"/>
          </p:nvPr>
        </p:nvSpPr>
        <p:spPr>
          <a:xfrm>
            <a:off x="1" y="-1"/>
            <a:ext cx="10080624" cy="6156326"/>
          </a:xfrm>
        </p:spPr>
        <p:txBody>
          <a:bodyPr/>
          <a:lstStyle>
            <a:lvl1pPr marL="0" indent="0">
              <a:buNone/>
              <a:defRPr sz="2000"/>
            </a:lvl1pPr>
            <a:lvl2pPr marL="504017" indent="0">
              <a:buNone/>
              <a:defRPr sz="3100"/>
            </a:lvl2pPr>
            <a:lvl3pPr marL="1008035" indent="0">
              <a:buNone/>
              <a:defRPr sz="2600"/>
            </a:lvl3pPr>
            <a:lvl4pPr marL="1512052" indent="0">
              <a:buNone/>
              <a:defRPr sz="2200"/>
            </a:lvl4pPr>
            <a:lvl5pPr marL="2016069" indent="0">
              <a:buNone/>
              <a:defRPr sz="2200"/>
            </a:lvl5pPr>
            <a:lvl6pPr marL="2520086" indent="0">
              <a:buNone/>
              <a:defRPr sz="2200"/>
            </a:lvl6pPr>
            <a:lvl7pPr marL="3024104" indent="0">
              <a:buNone/>
              <a:defRPr sz="2200"/>
            </a:lvl7pPr>
            <a:lvl8pPr marL="3528121" indent="0">
              <a:buNone/>
              <a:defRPr sz="2200"/>
            </a:lvl8pPr>
            <a:lvl9pPr marL="4032138" indent="0">
              <a:buNone/>
              <a:defRPr sz="2200"/>
            </a:lvl9pPr>
          </a:lstStyle>
          <a:p>
            <a:r>
              <a:rPr lang="de-DE" smtClean="0"/>
              <a:t>Bild auf Platzhalter ziehen oder durch Klicken auf Symbol hinzufügen</a:t>
            </a:r>
            <a:endParaRPr lang="de-DE"/>
          </a:p>
        </p:txBody>
      </p:sp>
      <p:sp>
        <p:nvSpPr>
          <p:cNvPr id="12" name="Datumsplatzhalter 11"/>
          <p:cNvSpPr>
            <a:spLocks noGrp="1"/>
          </p:cNvSpPr>
          <p:nvPr>
            <p:ph type="dt" sz="half" idx="15"/>
          </p:nvPr>
        </p:nvSpPr>
        <p:spPr/>
        <p:txBody>
          <a:bodyPr/>
          <a:lstStyle/>
          <a:p>
            <a:r>
              <a:rPr lang="de-DE" smtClean="0"/>
              <a:t>17. 10. 2019</a:t>
            </a:r>
            <a:endParaRPr lang="de-DE"/>
          </a:p>
        </p:txBody>
      </p:sp>
      <p:sp>
        <p:nvSpPr>
          <p:cNvPr id="13" name="Fußzeilenplatzhalter 12"/>
          <p:cNvSpPr>
            <a:spLocks noGrp="1"/>
          </p:cNvSpPr>
          <p:nvPr>
            <p:ph type="ftr" sz="quarter" idx="16"/>
          </p:nvPr>
        </p:nvSpPr>
        <p:spPr/>
        <p:txBody>
          <a:bodyPr/>
          <a:lstStyle/>
          <a:p>
            <a:r>
              <a:rPr lang="de-DE" smtClean="0"/>
              <a:t>Quelle:</a:t>
            </a:r>
            <a:endParaRPr lang="de-DE"/>
          </a:p>
        </p:txBody>
      </p:sp>
      <p:sp>
        <p:nvSpPr>
          <p:cNvPr id="14" name="Foliennummernplatzhalter 13"/>
          <p:cNvSpPr>
            <a:spLocks noGrp="1"/>
          </p:cNvSpPr>
          <p:nvPr>
            <p:ph type="sldNum" sz="quarter" idx="17"/>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3369265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hasCustomPrompt="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0" name="Datumsplatzhalter 9"/>
          <p:cNvSpPr>
            <a:spLocks noGrp="1"/>
          </p:cNvSpPr>
          <p:nvPr>
            <p:ph type="dt" sz="half" idx="10"/>
          </p:nvPr>
        </p:nvSpPr>
        <p:spPr/>
        <p:txBody>
          <a:bodyPr/>
          <a:lstStyle/>
          <a:p>
            <a:r>
              <a:rPr lang="de-DE" smtClean="0"/>
              <a:t>17. 10. 2019</a:t>
            </a:r>
            <a:endParaRPr lang="de-DE"/>
          </a:p>
        </p:txBody>
      </p:sp>
      <p:sp>
        <p:nvSpPr>
          <p:cNvPr id="11" name="Fußzeilenplatzhalter 10"/>
          <p:cNvSpPr>
            <a:spLocks noGrp="1"/>
          </p:cNvSpPr>
          <p:nvPr>
            <p:ph type="ftr" sz="quarter" idx="11"/>
          </p:nvPr>
        </p:nvSpPr>
        <p:spPr/>
        <p:txBody>
          <a:bodyPr/>
          <a:lstStyle/>
          <a:p>
            <a:r>
              <a:rPr lang="de-DE" smtClean="0"/>
              <a:t>Quelle:</a:t>
            </a:r>
            <a:endParaRPr lang="de-DE"/>
          </a:p>
        </p:txBody>
      </p:sp>
      <p:sp>
        <p:nvSpPr>
          <p:cNvPr id="12" name="Foliennummernplatzhalter 11"/>
          <p:cNvSpPr>
            <a:spLocks noGrp="1"/>
          </p:cNvSpPr>
          <p:nvPr>
            <p:ph type="sldNum" sz="quarter" idx="12"/>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3826968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6075" y="1764000"/>
            <a:ext cx="3024188" cy="5184775"/>
          </a:xfrm>
        </p:spPr>
        <p:txBody>
          <a:bodyPr vert="eaVert"/>
          <a:lstStyle/>
          <a:p>
            <a:r>
              <a:rPr lang="de-DE" smtClean="0"/>
              <a:t>Mastertitelformat bearbeiten</a:t>
            </a:r>
            <a:endParaRPr lang="de-DE"/>
          </a:p>
        </p:txBody>
      </p:sp>
      <p:sp>
        <p:nvSpPr>
          <p:cNvPr id="3" name="Vertikaler Textplatzhalter 2"/>
          <p:cNvSpPr>
            <a:spLocks noGrp="1"/>
          </p:cNvSpPr>
          <p:nvPr>
            <p:ph type="body" orient="vert" idx="1" hasCustomPrompt="1"/>
          </p:nvPr>
        </p:nvSpPr>
        <p:spPr>
          <a:xfrm>
            <a:off x="360363" y="1764000"/>
            <a:ext cx="6192837" cy="51847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0" name="Datumsplatzhalter 9"/>
          <p:cNvSpPr>
            <a:spLocks noGrp="1"/>
          </p:cNvSpPr>
          <p:nvPr>
            <p:ph type="dt" sz="half" idx="10"/>
          </p:nvPr>
        </p:nvSpPr>
        <p:spPr/>
        <p:txBody>
          <a:bodyPr/>
          <a:lstStyle/>
          <a:p>
            <a:r>
              <a:rPr lang="de-DE" smtClean="0"/>
              <a:t>17. 10. 2019</a:t>
            </a:r>
            <a:endParaRPr lang="de-DE"/>
          </a:p>
        </p:txBody>
      </p:sp>
      <p:sp>
        <p:nvSpPr>
          <p:cNvPr id="11" name="Fußzeilenplatzhalter 10"/>
          <p:cNvSpPr>
            <a:spLocks noGrp="1"/>
          </p:cNvSpPr>
          <p:nvPr>
            <p:ph type="ftr" sz="quarter" idx="11"/>
          </p:nvPr>
        </p:nvSpPr>
        <p:spPr/>
        <p:txBody>
          <a:bodyPr/>
          <a:lstStyle/>
          <a:p>
            <a:r>
              <a:rPr lang="de-DE" smtClean="0"/>
              <a:t>Quelle:</a:t>
            </a:r>
            <a:endParaRPr lang="de-DE"/>
          </a:p>
        </p:txBody>
      </p:sp>
      <p:sp>
        <p:nvSpPr>
          <p:cNvPr id="12" name="Foliennummernplatzhalter 11"/>
          <p:cNvSpPr>
            <a:spLocks noGrp="1"/>
          </p:cNvSpPr>
          <p:nvPr>
            <p:ph type="sldNum" sz="quarter" idx="12"/>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3047866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17. 10. 2019</a:t>
            </a:r>
            <a:endParaRPr lang="de-DE"/>
          </a:p>
        </p:txBody>
      </p:sp>
      <p:sp>
        <p:nvSpPr>
          <p:cNvPr id="5" name="Rectangle 5"/>
          <p:cNvSpPr>
            <a:spLocks noGrp="1" noChangeArrowheads="1"/>
          </p:cNvSpPr>
          <p:nvPr>
            <p:ph type="ftr" sz="quarter" idx="11"/>
          </p:nvPr>
        </p:nvSpPr>
        <p:spPr>
          <a:ln/>
        </p:spPr>
        <p:txBody>
          <a:bodyPr/>
          <a:lstStyle>
            <a:lvl5pPr lvl="4">
              <a:defRPr/>
            </a:lvl5pPr>
          </a:lstStyle>
          <a:p>
            <a:pPr lvl="4">
              <a:defRPr/>
            </a:pPr>
            <a:r>
              <a:rPr lang="de-DE"/>
              <a:t>Quelle:</a:t>
            </a:r>
          </a:p>
        </p:txBody>
      </p:sp>
    </p:spTree>
    <p:extLst>
      <p:ext uri="{BB962C8B-B14F-4D97-AF65-F5344CB8AC3E}">
        <p14:creationId xmlns:p14="http://schemas.microsoft.com/office/powerpoint/2010/main" val="1163709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p:txBody>
          <a:bodyPr/>
          <a:lstStyle>
            <a:lvl5pPr>
              <a:defRPr/>
            </a:lvl5pPr>
            <a:lvl6pPr>
              <a:defRPr/>
            </a:lvl6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8" name="Textplatzhalter 7"/>
          <p:cNvSpPr>
            <a:spLocks noGrp="1"/>
          </p:cNvSpPr>
          <p:nvPr>
            <p:ph type="body" sz="quarter" idx="13" hasCustomPrompt="1"/>
          </p:nvPr>
        </p:nvSpPr>
        <p:spPr>
          <a:xfrm>
            <a:off x="360363" y="6732000"/>
            <a:ext cx="6192837" cy="214312"/>
          </a:xfrm>
        </p:spPr>
        <p:txBody>
          <a:bodyPr anchor="b" anchorCtr="0"/>
          <a:lstStyle>
            <a:lvl1pPr>
              <a:buFontTx/>
              <a:buNone/>
              <a:defRPr sz="1200" b="0">
                <a:solidFill>
                  <a:schemeClr val="bg2"/>
                </a:solidFill>
                <a:latin typeface="+mj-lt"/>
              </a:defRPr>
            </a:lvl1pPr>
            <a:lvl2pPr>
              <a:buFontTx/>
              <a:buNone/>
              <a:defRPr b="0">
                <a:latin typeface="+mj-lt"/>
              </a:defRPr>
            </a:lvl2pPr>
            <a:lvl3pPr marL="0" indent="0">
              <a:buFontTx/>
              <a:buNone/>
              <a:defRPr b="0">
                <a:latin typeface="+mj-lt"/>
              </a:defRPr>
            </a:lvl3pPr>
            <a:lvl4pPr marL="0" indent="0">
              <a:buFontTx/>
              <a:buNone/>
              <a:defRPr b="0">
                <a:latin typeface="+mj-lt"/>
              </a:defRPr>
            </a:lvl4pPr>
            <a:lvl5pPr>
              <a:buFontTx/>
              <a:buNone/>
              <a:defRPr b="0">
                <a:latin typeface="+mj-lt"/>
              </a:defRPr>
            </a:lvl5pPr>
          </a:lstStyle>
          <a:p>
            <a:pPr lvl="0"/>
            <a:r>
              <a:rPr lang="de-DE"/>
              <a:t>Bei Bedarf Quelle hinzufügen</a:t>
            </a:r>
          </a:p>
        </p:txBody>
      </p:sp>
      <p:sp>
        <p:nvSpPr>
          <p:cNvPr id="11" name="Datumsplatzhalter 10"/>
          <p:cNvSpPr>
            <a:spLocks noGrp="1"/>
          </p:cNvSpPr>
          <p:nvPr>
            <p:ph type="dt" sz="half" idx="14"/>
          </p:nvPr>
        </p:nvSpPr>
        <p:spPr/>
        <p:txBody>
          <a:bodyPr/>
          <a:lstStyle/>
          <a:p>
            <a:r>
              <a:rPr lang="de-DE" smtClean="0"/>
              <a:t>17. 10. 2019</a:t>
            </a:r>
            <a:endParaRPr lang="de-DE"/>
          </a:p>
        </p:txBody>
      </p:sp>
      <p:sp>
        <p:nvSpPr>
          <p:cNvPr id="12" name="Fußzeilenplatzhalter 11"/>
          <p:cNvSpPr>
            <a:spLocks noGrp="1"/>
          </p:cNvSpPr>
          <p:nvPr>
            <p:ph type="ftr" sz="quarter" idx="15"/>
          </p:nvPr>
        </p:nvSpPr>
        <p:spPr/>
        <p:txBody>
          <a:bodyPr/>
          <a:lstStyle/>
          <a:p>
            <a:r>
              <a:rPr lang="de-DE" smtClean="0"/>
              <a:t>Quelle:</a:t>
            </a:r>
            <a:endParaRPr lang="de-DE"/>
          </a:p>
        </p:txBody>
      </p:sp>
      <p:sp>
        <p:nvSpPr>
          <p:cNvPr id="13" name="Foliennummernplatzhalter 12"/>
          <p:cNvSpPr>
            <a:spLocks noGrp="1"/>
          </p:cNvSpPr>
          <p:nvPr>
            <p:ph type="sldNum" sz="quarter" idx="16"/>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3963389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12" name="Titel 1"/>
          <p:cNvSpPr>
            <a:spLocks noGrp="1"/>
          </p:cNvSpPr>
          <p:nvPr>
            <p:ph type="ctrTitle"/>
          </p:nvPr>
        </p:nvSpPr>
        <p:spPr>
          <a:xfrm>
            <a:off x="360363" y="2484000"/>
            <a:ext cx="9359900" cy="1618417"/>
          </a:xfrm>
        </p:spPr>
        <p:txBody>
          <a:bodyPr tIns="0" anchor="b" anchorCtr="0"/>
          <a:lstStyle>
            <a:lvl1pPr>
              <a:lnSpc>
                <a:spcPct val="83000"/>
              </a:lnSpc>
              <a:defRPr sz="4200" baseline="0"/>
            </a:lvl1pPr>
          </a:lstStyle>
          <a:p>
            <a:r>
              <a:rPr lang="de-DE" smtClean="0"/>
              <a:t>Mastertitelformat bearbeiten</a:t>
            </a:r>
            <a:endParaRPr lang="de-DE"/>
          </a:p>
        </p:txBody>
      </p:sp>
      <p:sp>
        <p:nvSpPr>
          <p:cNvPr id="13" name="Untertitel 2"/>
          <p:cNvSpPr>
            <a:spLocks noGrp="1"/>
          </p:cNvSpPr>
          <p:nvPr>
            <p:ph type="subTitle" idx="1"/>
          </p:nvPr>
        </p:nvSpPr>
        <p:spPr>
          <a:xfrm>
            <a:off x="360363" y="4572000"/>
            <a:ext cx="9359900" cy="2375199"/>
          </a:xfrm>
        </p:spPr>
        <p:txBody>
          <a:bodyPr/>
          <a:lstStyle>
            <a:lvl1pPr marL="0" marR="0" indent="0" algn="l" defTabSz="1008035" rtl="0" eaLnBrk="1" fontAlgn="auto" latinLnBrk="0" hangingPunct="1">
              <a:lnSpc>
                <a:spcPct val="110000"/>
              </a:lnSpc>
              <a:spcBef>
                <a:spcPts val="0"/>
              </a:spcBef>
              <a:spcAft>
                <a:spcPts val="1800"/>
              </a:spcAft>
              <a:buClrTx/>
              <a:buSzTx/>
              <a:buFontTx/>
              <a:buNone/>
              <a:tabLst/>
              <a:defRPr sz="2400" b="0">
                <a:solidFill>
                  <a:schemeClr val="tx1"/>
                </a:solidFill>
                <a:latin typeface="+mj-lt"/>
              </a:defRPr>
            </a:lvl1pPr>
            <a:lvl2pPr marL="0" indent="0" algn="l">
              <a:buNone/>
              <a:defRPr>
                <a:solidFill>
                  <a:schemeClr val="tx1"/>
                </a:solidFill>
              </a:defRPr>
            </a:lvl2pPr>
            <a:lvl3pPr marL="1008035" indent="0" algn="ctr">
              <a:buNone/>
              <a:defRPr>
                <a:solidFill>
                  <a:schemeClr val="tx1">
                    <a:tint val="75000"/>
                  </a:schemeClr>
                </a:solidFill>
              </a:defRPr>
            </a:lvl3pPr>
            <a:lvl4pPr marL="1512052" indent="0" algn="ctr">
              <a:buNone/>
              <a:defRPr>
                <a:solidFill>
                  <a:schemeClr val="tx1">
                    <a:tint val="75000"/>
                  </a:schemeClr>
                </a:solidFill>
              </a:defRPr>
            </a:lvl4pPr>
            <a:lvl5pPr marL="2016069" indent="0" algn="ctr">
              <a:buNone/>
              <a:defRPr>
                <a:solidFill>
                  <a:schemeClr val="tx1">
                    <a:tint val="75000"/>
                  </a:schemeClr>
                </a:solidFill>
              </a:defRPr>
            </a:lvl5pPr>
            <a:lvl6pPr marL="2520086" indent="0" algn="ctr">
              <a:buNone/>
              <a:defRPr>
                <a:solidFill>
                  <a:schemeClr val="tx1">
                    <a:tint val="75000"/>
                  </a:schemeClr>
                </a:solidFill>
              </a:defRPr>
            </a:lvl6pPr>
            <a:lvl7pPr marL="3024104" indent="0" algn="ctr">
              <a:buNone/>
              <a:defRPr>
                <a:solidFill>
                  <a:schemeClr val="tx1">
                    <a:tint val="75000"/>
                  </a:schemeClr>
                </a:solidFill>
              </a:defRPr>
            </a:lvl7pPr>
            <a:lvl8pPr marL="3528121" indent="0" algn="ctr">
              <a:buNone/>
              <a:defRPr>
                <a:solidFill>
                  <a:schemeClr val="tx1">
                    <a:tint val="75000"/>
                  </a:schemeClr>
                </a:solidFill>
              </a:defRPr>
            </a:lvl8pPr>
            <a:lvl9pPr marL="4032138" indent="0" algn="ctr">
              <a:buNone/>
              <a:defRPr>
                <a:solidFill>
                  <a:schemeClr val="tx1">
                    <a:tint val="75000"/>
                  </a:schemeClr>
                </a:solidFill>
              </a:defRPr>
            </a:lvl9pPr>
          </a:lstStyle>
          <a:p>
            <a:r>
              <a:rPr lang="de-DE" smtClean="0"/>
              <a:t>Master-Untertitelformat bearbeiten</a:t>
            </a:r>
            <a:endParaRPr lang="de-DE"/>
          </a:p>
        </p:txBody>
      </p:sp>
      <p:sp>
        <p:nvSpPr>
          <p:cNvPr id="14" name="Textplatzhalter 7"/>
          <p:cNvSpPr>
            <a:spLocks noGrp="1"/>
          </p:cNvSpPr>
          <p:nvPr>
            <p:ph type="body" sz="quarter" idx="13"/>
          </p:nvPr>
        </p:nvSpPr>
        <p:spPr>
          <a:xfrm>
            <a:off x="360362" y="1764000"/>
            <a:ext cx="9359901" cy="611762"/>
          </a:xfrm>
        </p:spPr>
        <p:txBody>
          <a:bodyPr anchor="t" anchorCtr="0"/>
          <a:lstStyle>
            <a:lvl1pPr>
              <a:defRPr sz="2000" b="0" i="1">
                <a:latin typeface="+mj-lt"/>
              </a:defRPr>
            </a:lvl1pPr>
          </a:lstStyle>
          <a:p>
            <a:pPr lvl="0"/>
            <a:r>
              <a:rPr lang="de-DE" smtClean="0"/>
              <a:t>Mastertextformat bearbeiten</a:t>
            </a:r>
          </a:p>
        </p:txBody>
      </p:sp>
      <p:cxnSp>
        <p:nvCxnSpPr>
          <p:cNvPr id="15" name="Gerade Verbindung 8"/>
          <p:cNvCxnSpPr/>
          <p:nvPr userDrawn="1"/>
        </p:nvCxnSpPr>
        <p:spPr>
          <a:xfrm>
            <a:off x="360363" y="4320000"/>
            <a:ext cx="6840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Datumsplatzhalter 15"/>
          <p:cNvSpPr>
            <a:spLocks noGrp="1"/>
          </p:cNvSpPr>
          <p:nvPr>
            <p:ph type="dt" sz="half" idx="14"/>
          </p:nvPr>
        </p:nvSpPr>
        <p:spPr/>
        <p:txBody>
          <a:bodyPr/>
          <a:lstStyle/>
          <a:p>
            <a:r>
              <a:rPr lang="de-DE" smtClean="0"/>
              <a:t>17. 10. 2019</a:t>
            </a:r>
            <a:endParaRPr lang="de-DE"/>
          </a:p>
        </p:txBody>
      </p:sp>
      <p:sp>
        <p:nvSpPr>
          <p:cNvPr id="17" name="Fußzeilenplatzhalter 16"/>
          <p:cNvSpPr>
            <a:spLocks noGrp="1"/>
          </p:cNvSpPr>
          <p:nvPr>
            <p:ph type="ftr" sz="quarter" idx="15"/>
          </p:nvPr>
        </p:nvSpPr>
        <p:spPr/>
        <p:txBody>
          <a:bodyPr/>
          <a:lstStyle/>
          <a:p>
            <a:r>
              <a:rPr lang="de-DE" smtClean="0"/>
              <a:t>Quelle:</a:t>
            </a:r>
            <a:endParaRPr lang="de-DE"/>
          </a:p>
        </p:txBody>
      </p:sp>
      <p:sp>
        <p:nvSpPr>
          <p:cNvPr id="18" name="Foliennummernplatzhalter 17"/>
          <p:cNvSpPr>
            <a:spLocks noGrp="1"/>
          </p:cNvSpPr>
          <p:nvPr>
            <p:ph type="sldNum" sz="quarter" idx="16"/>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288520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9" name="Inhaltsplatzhalter 8"/>
          <p:cNvSpPr>
            <a:spLocks noGrp="1"/>
          </p:cNvSpPr>
          <p:nvPr>
            <p:ph sz="quarter" idx="13" hasCustomPrompt="1"/>
          </p:nvPr>
        </p:nvSpPr>
        <p:spPr>
          <a:xfrm>
            <a:off x="360362" y="1764000"/>
            <a:ext cx="6192837" cy="51847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1" name="Inhaltsplatzhalter 10"/>
          <p:cNvSpPr>
            <a:spLocks noGrp="1"/>
          </p:cNvSpPr>
          <p:nvPr>
            <p:ph sz="quarter" idx="14" hasCustomPrompt="1"/>
          </p:nvPr>
        </p:nvSpPr>
        <p:spPr>
          <a:xfrm>
            <a:off x="6696075" y="1764000"/>
            <a:ext cx="3024188" cy="51847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0" name="Datumsplatzhalter 9"/>
          <p:cNvSpPr>
            <a:spLocks noGrp="1"/>
          </p:cNvSpPr>
          <p:nvPr>
            <p:ph type="dt" sz="half" idx="15"/>
          </p:nvPr>
        </p:nvSpPr>
        <p:spPr/>
        <p:txBody>
          <a:bodyPr/>
          <a:lstStyle/>
          <a:p>
            <a:r>
              <a:rPr lang="de-DE" smtClean="0"/>
              <a:t>17. 10. 2019</a:t>
            </a:r>
            <a:endParaRPr lang="de-DE"/>
          </a:p>
        </p:txBody>
      </p:sp>
      <p:sp>
        <p:nvSpPr>
          <p:cNvPr id="12" name="Fußzeilenplatzhalter 11"/>
          <p:cNvSpPr>
            <a:spLocks noGrp="1"/>
          </p:cNvSpPr>
          <p:nvPr>
            <p:ph type="ftr" sz="quarter" idx="16"/>
          </p:nvPr>
        </p:nvSpPr>
        <p:spPr/>
        <p:txBody>
          <a:bodyPr/>
          <a:lstStyle/>
          <a:p>
            <a:r>
              <a:rPr lang="de-DE" smtClean="0"/>
              <a:t>Quelle:</a:t>
            </a:r>
            <a:endParaRPr lang="de-DE"/>
          </a:p>
        </p:txBody>
      </p:sp>
      <p:sp>
        <p:nvSpPr>
          <p:cNvPr id="13" name="Foliennummernplatzhalter 12"/>
          <p:cNvSpPr>
            <a:spLocks noGrp="1"/>
          </p:cNvSpPr>
          <p:nvPr>
            <p:ph type="sldNum" sz="quarter" idx="17"/>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86132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I KoopPartn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10" name="Inhaltsplatzhalter 9"/>
          <p:cNvSpPr>
            <a:spLocks noGrp="1"/>
          </p:cNvSpPr>
          <p:nvPr>
            <p:ph sz="quarter" idx="14" hasCustomPrompt="1"/>
          </p:nvPr>
        </p:nvSpPr>
        <p:spPr>
          <a:xfrm>
            <a:off x="360363" y="6012000"/>
            <a:ext cx="3024187" cy="935037"/>
          </a:xfrm>
        </p:spPr>
        <p:txBody>
          <a:bodyPr/>
          <a:lstStyle>
            <a:lvl1pPr>
              <a:buFontTx/>
              <a:buNone/>
              <a:defRPr sz="1200" b="0" baseline="0">
                <a:latin typeface="+mj-lt"/>
              </a:defRPr>
            </a:lvl1pPr>
            <a:lvl2pPr>
              <a:buFontTx/>
              <a:buNone/>
              <a:defRPr sz="1200" b="0">
                <a:latin typeface="+mj-lt"/>
              </a:defRPr>
            </a:lvl2pPr>
            <a:lvl3pPr marL="0" indent="0">
              <a:buFontTx/>
              <a:buNone/>
              <a:defRPr sz="1200" b="0">
                <a:latin typeface="+mj-lt"/>
              </a:defRPr>
            </a:lvl3pPr>
            <a:lvl4pPr marL="0" indent="0">
              <a:buFontTx/>
              <a:buNone/>
              <a:defRPr sz="1200" b="0">
                <a:latin typeface="+mj-lt"/>
              </a:defRPr>
            </a:lvl4pPr>
            <a:lvl5pPr>
              <a:buFontTx/>
              <a:buNone/>
              <a:defRPr sz="1200" b="0">
                <a:latin typeface="+mj-lt"/>
              </a:defRPr>
            </a:lvl5pPr>
          </a:lstStyle>
          <a:p>
            <a:pPr lvl="0"/>
            <a:r>
              <a:rPr lang="de-DE"/>
              <a:t>KOOP-Logo einfügen.</a:t>
            </a:r>
          </a:p>
        </p:txBody>
      </p:sp>
      <p:sp>
        <p:nvSpPr>
          <p:cNvPr id="4" name="Textplatzhalter 3"/>
          <p:cNvSpPr>
            <a:spLocks noGrp="1"/>
          </p:cNvSpPr>
          <p:nvPr>
            <p:ph type="body" sz="quarter" idx="16" hasCustomPrompt="1"/>
          </p:nvPr>
        </p:nvSpPr>
        <p:spPr>
          <a:xfrm>
            <a:off x="360363" y="1764000"/>
            <a:ext cx="6192837" cy="39608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1" name="Datumsplatzhalter 10"/>
          <p:cNvSpPr>
            <a:spLocks noGrp="1"/>
          </p:cNvSpPr>
          <p:nvPr>
            <p:ph type="dt" sz="half" idx="17"/>
          </p:nvPr>
        </p:nvSpPr>
        <p:spPr/>
        <p:txBody>
          <a:bodyPr/>
          <a:lstStyle/>
          <a:p>
            <a:r>
              <a:rPr lang="de-DE" smtClean="0"/>
              <a:t>17. 10. 2019</a:t>
            </a:r>
            <a:endParaRPr lang="de-DE"/>
          </a:p>
        </p:txBody>
      </p:sp>
      <p:sp>
        <p:nvSpPr>
          <p:cNvPr id="12" name="Fußzeilenplatzhalter 11"/>
          <p:cNvSpPr>
            <a:spLocks noGrp="1"/>
          </p:cNvSpPr>
          <p:nvPr>
            <p:ph type="ftr" sz="quarter" idx="18"/>
          </p:nvPr>
        </p:nvSpPr>
        <p:spPr/>
        <p:txBody>
          <a:bodyPr/>
          <a:lstStyle/>
          <a:p>
            <a:r>
              <a:rPr lang="de-DE" smtClean="0"/>
              <a:t>Quelle:</a:t>
            </a:r>
            <a:endParaRPr lang="de-DE"/>
          </a:p>
        </p:txBody>
      </p:sp>
      <p:sp>
        <p:nvSpPr>
          <p:cNvPr id="13" name="Foliennummernplatzhalter 12"/>
          <p:cNvSpPr>
            <a:spLocks noGrp="1"/>
          </p:cNvSpPr>
          <p:nvPr>
            <p:ph type="sldNum" sz="quarter" idx="19"/>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294666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4" name="Inhaltsplatzhalter 3"/>
          <p:cNvSpPr>
            <a:spLocks noGrp="1"/>
          </p:cNvSpPr>
          <p:nvPr>
            <p:ph sz="quarter" idx="13" hasCustomPrompt="1"/>
          </p:nvPr>
        </p:nvSpPr>
        <p:spPr>
          <a:xfrm>
            <a:off x="360363" y="1764000"/>
            <a:ext cx="4608512" cy="51847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0" name="Inhaltsplatzhalter 3"/>
          <p:cNvSpPr>
            <a:spLocks noGrp="1"/>
          </p:cNvSpPr>
          <p:nvPr>
            <p:ph sz="quarter" idx="14" hasCustomPrompt="1"/>
          </p:nvPr>
        </p:nvSpPr>
        <p:spPr>
          <a:xfrm>
            <a:off x="5111749" y="1764000"/>
            <a:ext cx="4608513" cy="51847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1" name="Datumsplatzhalter 10"/>
          <p:cNvSpPr>
            <a:spLocks noGrp="1"/>
          </p:cNvSpPr>
          <p:nvPr>
            <p:ph type="dt" sz="half" idx="15"/>
          </p:nvPr>
        </p:nvSpPr>
        <p:spPr/>
        <p:txBody>
          <a:bodyPr/>
          <a:lstStyle/>
          <a:p>
            <a:r>
              <a:rPr lang="de-DE" smtClean="0"/>
              <a:t>17. 10. 2019</a:t>
            </a:r>
            <a:endParaRPr lang="de-DE"/>
          </a:p>
        </p:txBody>
      </p:sp>
      <p:sp>
        <p:nvSpPr>
          <p:cNvPr id="12" name="Fußzeilenplatzhalter 11"/>
          <p:cNvSpPr>
            <a:spLocks noGrp="1"/>
          </p:cNvSpPr>
          <p:nvPr>
            <p:ph type="ftr" sz="quarter" idx="16"/>
          </p:nvPr>
        </p:nvSpPr>
        <p:spPr/>
        <p:txBody>
          <a:bodyPr/>
          <a:lstStyle/>
          <a:p>
            <a:r>
              <a:rPr lang="de-DE" smtClean="0"/>
              <a:t>Quelle:</a:t>
            </a:r>
            <a:endParaRPr lang="de-DE"/>
          </a:p>
        </p:txBody>
      </p:sp>
      <p:sp>
        <p:nvSpPr>
          <p:cNvPr id="13" name="Foliennummernplatzhalter 12"/>
          <p:cNvSpPr>
            <a:spLocks noGrp="1"/>
          </p:cNvSpPr>
          <p:nvPr>
            <p:ph type="sldNum" sz="quarter" idx="17"/>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2661836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9" name="Datumsplatzhalter 8"/>
          <p:cNvSpPr>
            <a:spLocks noGrp="1"/>
          </p:cNvSpPr>
          <p:nvPr>
            <p:ph type="dt" sz="half" idx="10"/>
          </p:nvPr>
        </p:nvSpPr>
        <p:spPr/>
        <p:txBody>
          <a:bodyPr/>
          <a:lstStyle/>
          <a:p>
            <a:r>
              <a:rPr lang="de-DE" smtClean="0"/>
              <a:t>17. 10. 2019</a:t>
            </a:r>
            <a:endParaRPr lang="de-DE"/>
          </a:p>
        </p:txBody>
      </p:sp>
      <p:sp>
        <p:nvSpPr>
          <p:cNvPr id="10" name="Fußzeilenplatzhalter 9"/>
          <p:cNvSpPr>
            <a:spLocks noGrp="1"/>
          </p:cNvSpPr>
          <p:nvPr>
            <p:ph type="ftr" sz="quarter" idx="11"/>
          </p:nvPr>
        </p:nvSpPr>
        <p:spPr/>
        <p:txBody>
          <a:bodyPr/>
          <a:lstStyle/>
          <a:p>
            <a:r>
              <a:rPr lang="de-DE" smtClean="0"/>
              <a:t>Quelle:</a:t>
            </a:r>
            <a:endParaRPr lang="de-DE"/>
          </a:p>
        </p:txBody>
      </p:sp>
      <p:sp>
        <p:nvSpPr>
          <p:cNvPr id="11" name="Foliennummernplatzhalter 10"/>
          <p:cNvSpPr>
            <a:spLocks noGrp="1"/>
          </p:cNvSpPr>
          <p:nvPr>
            <p:ph type="sldNum" sz="quarter" idx="12"/>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1259297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17. 10. 2019</a:t>
            </a:r>
            <a:endParaRPr lang="de-DE"/>
          </a:p>
        </p:txBody>
      </p:sp>
      <p:sp>
        <p:nvSpPr>
          <p:cNvPr id="9" name="Fußzeilenplatzhalter 8"/>
          <p:cNvSpPr>
            <a:spLocks noGrp="1"/>
          </p:cNvSpPr>
          <p:nvPr>
            <p:ph type="ftr" sz="quarter" idx="11"/>
          </p:nvPr>
        </p:nvSpPr>
        <p:spPr/>
        <p:txBody>
          <a:bodyPr/>
          <a:lstStyle/>
          <a:p>
            <a:r>
              <a:rPr lang="de-DE" smtClean="0"/>
              <a:t>Quelle:</a:t>
            </a:r>
            <a:endParaRPr lang="de-DE"/>
          </a:p>
        </p:txBody>
      </p:sp>
      <p:sp>
        <p:nvSpPr>
          <p:cNvPr id="10" name="Foliennummernplatzhalter 9"/>
          <p:cNvSpPr>
            <a:spLocks noGrp="1"/>
          </p:cNvSpPr>
          <p:nvPr>
            <p:ph type="sldNum" sz="quarter" idx="12"/>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2108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10" name="Inhaltsplatzhalter 9"/>
          <p:cNvSpPr>
            <a:spLocks noGrp="1"/>
          </p:cNvSpPr>
          <p:nvPr>
            <p:ph sz="quarter" idx="13" hasCustomPrompt="1"/>
          </p:nvPr>
        </p:nvSpPr>
        <p:spPr>
          <a:xfrm>
            <a:off x="360363" y="1764000"/>
            <a:ext cx="3024187" cy="51847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12" name="Inhaltsplatzhalter 11"/>
          <p:cNvSpPr>
            <a:spLocks noGrp="1"/>
          </p:cNvSpPr>
          <p:nvPr>
            <p:ph sz="quarter" idx="14" hasCustomPrompt="1"/>
          </p:nvPr>
        </p:nvSpPr>
        <p:spPr>
          <a:xfrm>
            <a:off x="3527425" y="1764000"/>
            <a:ext cx="6192837" cy="51847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Siebte Ebene</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9" name="Datumsplatzhalter 8"/>
          <p:cNvSpPr>
            <a:spLocks noGrp="1"/>
          </p:cNvSpPr>
          <p:nvPr>
            <p:ph type="dt" sz="half" idx="15"/>
          </p:nvPr>
        </p:nvSpPr>
        <p:spPr/>
        <p:txBody>
          <a:bodyPr/>
          <a:lstStyle/>
          <a:p>
            <a:r>
              <a:rPr lang="de-DE" smtClean="0"/>
              <a:t>17. 10. 2019</a:t>
            </a:r>
            <a:endParaRPr lang="de-DE"/>
          </a:p>
        </p:txBody>
      </p:sp>
      <p:sp>
        <p:nvSpPr>
          <p:cNvPr id="11" name="Fußzeilenplatzhalter 10"/>
          <p:cNvSpPr>
            <a:spLocks noGrp="1"/>
          </p:cNvSpPr>
          <p:nvPr>
            <p:ph type="ftr" sz="quarter" idx="16"/>
          </p:nvPr>
        </p:nvSpPr>
        <p:spPr/>
        <p:txBody>
          <a:bodyPr/>
          <a:lstStyle/>
          <a:p>
            <a:r>
              <a:rPr lang="de-DE" smtClean="0"/>
              <a:t>Quelle:</a:t>
            </a:r>
            <a:endParaRPr lang="de-DE"/>
          </a:p>
        </p:txBody>
      </p:sp>
      <p:sp>
        <p:nvSpPr>
          <p:cNvPr id="13" name="Foliennummernplatzhalter 12"/>
          <p:cNvSpPr>
            <a:spLocks noGrp="1"/>
          </p:cNvSpPr>
          <p:nvPr>
            <p:ph type="sldNum" sz="quarter" idx="17"/>
          </p:nvPr>
        </p:nvSpPr>
        <p:spPr/>
        <p:txBody>
          <a:bodyPr/>
          <a:lstStyle/>
          <a:p>
            <a:fld id="{4BF39846-163D-43A0-8E32-F1FB883D43AB}" type="slidenum">
              <a:rPr lang="de-DE" smtClean="0"/>
              <a:pPr/>
              <a:t>‹Nr.›</a:t>
            </a:fld>
            <a:endParaRPr lang="de-DE"/>
          </a:p>
        </p:txBody>
      </p:sp>
    </p:spTree>
    <p:extLst>
      <p:ext uri="{BB962C8B-B14F-4D97-AF65-F5344CB8AC3E}">
        <p14:creationId xmlns:p14="http://schemas.microsoft.com/office/powerpoint/2010/main" val="693910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wmf"/><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60363" y="250825"/>
            <a:ext cx="6840537" cy="1312187"/>
          </a:xfrm>
          <a:prstGeom prst="rect">
            <a:avLst/>
          </a:prstGeom>
        </p:spPr>
        <p:txBody>
          <a:bodyPr vert="horz" lIns="0" tIns="36000" rIns="0" bIns="0" rtlCol="0" anchor="t" anchorCtr="0">
            <a:noAutofit/>
          </a:bodyPr>
          <a:lstStyle/>
          <a:p>
            <a:r>
              <a:rPr lang="de-DE"/>
              <a:t>Titelmasterformat durch Klicken bearbeiten</a:t>
            </a:r>
          </a:p>
        </p:txBody>
      </p:sp>
      <p:sp>
        <p:nvSpPr>
          <p:cNvPr id="3" name="Textplatzhalter 2"/>
          <p:cNvSpPr>
            <a:spLocks noGrp="1"/>
          </p:cNvSpPr>
          <p:nvPr>
            <p:ph type="body" idx="1"/>
          </p:nvPr>
        </p:nvSpPr>
        <p:spPr>
          <a:xfrm>
            <a:off x="360363" y="1763712"/>
            <a:ext cx="9359900" cy="5184776"/>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a:t>Sechste Ebene</a:t>
            </a:r>
            <a:endParaRPr lang="de-DE" dirty="0"/>
          </a:p>
          <a:p>
            <a:pPr lvl="6"/>
            <a:r>
              <a:rPr lang="de-DE"/>
              <a:t>Siebte Ebene</a:t>
            </a:r>
            <a:endParaRPr lang="de-DE" dirty="0"/>
          </a:p>
        </p:txBody>
      </p:sp>
      <p:sp>
        <p:nvSpPr>
          <p:cNvPr id="4" name="Datumsplatzhalter 3"/>
          <p:cNvSpPr>
            <a:spLocks noGrp="1"/>
          </p:cNvSpPr>
          <p:nvPr>
            <p:ph type="dt" sz="half" idx="2"/>
          </p:nvPr>
        </p:nvSpPr>
        <p:spPr>
          <a:xfrm>
            <a:off x="360363" y="7292063"/>
            <a:ext cx="1295573" cy="267936"/>
          </a:xfrm>
          <a:prstGeom prst="rect">
            <a:avLst/>
          </a:prstGeom>
        </p:spPr>
        <p:txBody>
          <a:bodyPr vert="horz" lIns="0" tIns="0" rIns="0" bIns="0" rtlCol="0" anchor="t" anchorCtr="0"/>
          <a:lstStyle>
            <a:lvl1pPr algn="l">
              <a:defRPr sz="1200">
                <a:solidFill>
                  <a:schemeClr val="tx1"/>
                </a:solidFill>
                <a:latin typeface="+mj-lt"/>
              </a:defRPr>
            </a:lvl1pPr>
          </a:lstStyle>
          <a:p>
            <a:r>
              <a:rPr lang="de-DE" smtClean="0"/>
              <a:t>17. 10. 2019</a:t>
            </a:r>
            <a:endParaRPr lang="de-DE"/>
          </a:p>
        </p:txBody>
      </p:sp>
      <p:sp>
        <p:nvSpPr>
          <p:cNvPr id="5" name="Fußzeilenplatzhalter 4"/>
          <p:cNvSpPr>
            <a:spLocks noGrp="1"/>
          </p:cNvSpPr>
          <p:nvPr>
            <p:ph type="ftr" sz="quarter" idx="3"/>
          </p:nvPr>
        </p:nvSpPr>
        <p:spPr>
          <a:xfrm>
            <a:off x="1727944" y="7292062"/>
            <a:ext cx="6624736" cy="267937"/>
          </a:xfrm>
          <a:prstGeom prst="rect">
            <a:avLst/>
          </a:prstGeom>
        </p:spPr>
        <p:txBody>
          <a:bodyPr vert="horz" lIns="0" tIns="0" rIns="0" bIns="0" rtlCol="0" anchor="t" anchorCtr="0"/>
          <a:lstStyle>
            <a:lvl1pPr algn="ctr">
              <a:defRPr sz="1200">
                <a:solidFill>
                  <a:schemeClr val="tx1"/>
                </a:solidFill>
                <a:latin typeface="+mj-lt"/>
              </a:defRPr>
            </a:lvl1pPr>
          </a:lstStyle>
          <a:p>
            <a:r>
              <a:rPr lang="de-DE" smtClean="0"/>
              <a:t>Quelle:</a:t>
            </a:r>
            <a:endParaRPr lang="de-DE"/>
          </a:p>
        </p:txBody>
      </p:sp>
      <p:sp>
        <p:nvSpPr>
          <p:cNvPr id="6" name="Foliennummernplatzhalter 5"/>
          <p:cNvSpPr>
            <a:spLocks noGrp="1"/>
          </p:cNvSpPr>
          <p:nvPr>
            <p:ph type="sldNum" sz="quarter" idx="4"/>
          </p:nvPr>
        </p:nvSpPr>
        <p:spPr>
          <a:xfrm>
            <a:off x="8640763" y="7292062"/>
            <a:ext cx="1079500" cy="267938"/>
          </a:xfrm>
          <a:prstGeom prst="rect">
            <a:avLst/>
          </a:prstGeom>
        </p:spPr>
        <p:txBody>
          <a:bodyPr vert="horz" lIns="0" tIns="0" rIns="0" bIns="0" rtlCol="0" anchor="t" anchorCtr="0"/>
          <a:lstStyle>
            <a:lvl1pPr algn="l">
              <a:defRPr sz="1200">
                <a:solidFill>
                  <a:schemeClr val="tx1"/>
                </a:solidFill>
                <a:latin typeface="+mj-lt"/>
              </a:defRPr>
            </a:lvl1pPr>
          </a:lstStyle>
          <a:p>
            <a:fld id="{4BF39846-163D-43A0-8E32-F1FB883D43AB}" type="slidenum">
              <a:rPr lang="de-DE" smtClean="0"/>
              <a:pPr/>
              <a:t>‹Nr.›</a:t>
            </a:fld>
            <a:endParaRPr lang="de-DE"/>
          </a:p>
        </p:txBody>
      </p:sp>
      <p:pic>
        <p:nvPicPr>
          <p:cNvPr id="7" name="Grafik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812263" y="324247"/>
            <a:ext cx="1908000" cy="428065"/>
          </a:xfrm>
          <a:prstGeom prst="rect">
            <a:avLst/>
          </a:prstGeom>
        </p:spPr>
      </p:pic>
    </p:spTree>
    <p:extLst>
      <p:ext uri="{BB962C8B-B14F-4D97-AF65-F5344CB8AC3E}">
        <p14:creationId xmlns:p14="http://schemas.microsoft.com/office/powerpoint/2010/main" val="250494321"/>
      </p:ext>
    </p:extLst>
  </p:cSld>
  <p:clrMap bg1="lt1" tx1="dk1" bg2="lt2" tx2="dk2" accent1="accent1" accent2="accent2" accent3="accent3" accent4="accent4" accent5="accent5" accent6="accent6" hlink="hlink" folHlink="folHlink"/>
  <p:sldLayoutIdLst>
    <p:sldLayoutId id="2147483664" r:id="rId1"/>
    <p:sldLayoutId id="2147483663" r:id="rId2"/>
    <p:sldLayoutId id="2147483662" r:id="rId3"/>
    <p:sldLayoutId id="2147483665" r:id="rId4"/>
    <p:sldLayoutId id="2147483674"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6" r:id="rId14"/>
  </p:sldLayoutIdLst>
  <p:hf sldNum="0" hdr="0" ftr="0"/>
  <p:txStyles>
    <p:titleStyle>
      <a:lvl1pPr algn="l" defTabSz="1008035" rtl="0" eaLnBrk="1" latinLnBrk="0" hangingPunct="1">
        <a:lnSpc>
          <a:spcPct val="110000"/>
        </a:lnSpc>
        <a:spcBef>
          <a:spcPct val="0"/>
        </a:spcBef>
        <a:buNone/>
        <a:defRPr sz="2000" b="1" kern="1200">
          <a:solidFill>
            <a:schemeClr val="accent2"/>
          </a:solidFill>
          <a:latin typeface="+mn-lt"/>
          <a:ea typeface="+mj-ea"/>
          <a:cs typeface="+mj-cs"/>
        </a:defRPr>
      </a:lvl1pPr>
    </p:titleStyle>
    <p:bodyStyle>
      <a:lvl1pPr marL="0" indent="0" algn="l" defTabSz="1008035" rtl="0" eaLnBrk="1" latinLnBrk="0" hangingPunct="1">
        <a:lnSpc>
          <a:spcPct val="110000"/>
        </a:lnSpc>
        <a:spcBef>
          <a:spcPts val="0"/>
        </a:spcBef>
        <a:spcAft>
          <a:spcPts val="600"/>
        </a:spcAft>
        <a:buFontTx/>
        <a:buNone/>
        <a:defRPr sz="2000" b="1" i="0" kern="1200">
          <a:solidFill>
            <a:schemeClr val="tx1"/>
          </a:solidFill>
          <a:latin typeface="+mn-lt"/>
          <a:ea typeface="+mn-ea"/>
          <a:cs typeface="+mn-cs"/>
        </a:defRPr>
      </a:lvl1pPr>
      <a:lvl2pPr marL="0" indent="0" algn="l" defTabSz="1008035" rtl="0" eaLnBrk="1" latinLnBrk="0" hangingPunct="1">
        <a:lnSpc>
          <a:spcPct val="110000"/>
        </a:lnSpc>
        <a:spcBef>
          <a:spcPts val="0"/>
        </a:spcBef>
        <a:spcAft>
          <a:spcPts val="600"/>
        </a:spcAft>
        <a:buFontTx/>
        <a:buNone/>
        <a:defRPr sz="2000" kern="1200">
          <a:solidFill>
            <a:schemeClr val="tx1"/>
          </a:solidFill>
          <a:latin typeface="+mj-lt"/>
          <a:ea typeface="+mn-ea"/>
          <a:cs typeface="+mn-cs"/>
        </a:defRPr>
      </a:lvl2pPr>
      <a:lvl3pPr marL="216000" indent="-216000" algn="l" defTabSz="1008035" rtl="0" eaLnBrk="1" latinLnBrk="0" hangingPunct="1">
        <a:lnSpc>
          <a:spcPct val="110000"/>
        </a:lnSpc>
        <a:spcBef>
          <a:spcPts val="0"/>
        </a:spcBef>
        <a:spcAft>
          <a:spcPts val="600"/>
        </a:spcAft>
        <a:buFontTx/>
        <a:buBlip>
          <a:blip r:embed="rId17"/>
        </a:buBlip>
        <a:defRPr sz="2000" b="1" kern="1200">
          <a:solidFill>
            <a:schemeClr val="tx1"/>
          </a:solidFill>
          <a:latin typeface="+mn-lt"/>
          <a:ea typeface="+mn-ea"/>
          <a:cs typeface="+mn-cs"/>
        </a:defRPr>
      </a:lvl3pPr>
      <a:lvl4pPr marL="216000" indent="-216000" algn="l" defTabSz="1008035" rtl="0" eaLnBrk="1" latinLnBrk="0" hangingPunct="1">
        <a:lnSpc>
          <a:spcPct val="110000"/>
        </a:lnSpc>
        <a:spcBef>
          <a:spcPts val="0"/>
        </a:spcBef>
        <a:spcAft>
          <a:spcPts val="600"/>
        </a:spcAft>
        <a:buFontTx/>
        <a:buBlip>
          <a:blip r:embed="rId17"/>
        </a:buBlip>
        <a:defRPr sz="2000" kern="1200">
          <a:solidFill>
            <a:schemeClr val="tx1"/>
          </a:solidFill>
          <a:latin typeface="+mj-lt"/>
          <a:ea typeface="+mn-ea"/>
          <a:cs typeface="+mn-cs"/>
        </a:defRPr>
      </a:lvl4pPr>
      <a:lvl5pPr marL="432000" indent="-216000" algn="l" defTabSz="1008035" rtl="0" eaLnBrk="1" latinLnBrk="0" hangingPunct="1">
        <a:lnSpc>
          <a:spcPct val="110000"/>
        </a:lnSpc>
        <a:spcBef>
          <a:spcPts val="0"/>
        </a:spcBef>
        <a:spcAft>
          <a:spcPts val="0"/>
        </a:spcAft>
        <a:buFont typeface="Arial" panose="020B0604020202020204" pitchFamily="34" charset="0"/>
        <a:buChar char="•"/>
        <a:defRPr sz="2000" b="0" kern="1200" baseline="0">
          <a:solidFill>
            <a:schemeClr val="tx1"/>
          </a:solidFill>
          <a:latin typeface="+mj-lt"/>
          <a:ea typeface="+mn-ea"/>
          <a:cs typeface="+mn-cs"/>
        </a:defRPr>
      </a:lvl5pPr>
      <a:lvl6pPr marL="648000" indent="-216000" algn="l" defTabSz="1008035" rtl="0" eaLnBrk="1" latinLnBrk="0" hangingPunct="1">
        <a:lnSpc>
          <a:spcPct val="110000"/>
        </a:lnSpc>
        <a:spcBef>
          <a:spcPts val="0"/>
        </a:spcBef>
        <a:spcAft>
          <a:spcPts val="0"/>
        </a:spcAft>
        <a:buFont typeface="Symbol" panose="05050102010706020507" pitchFamily="18" charset="2"/>
        <a:buChar char="-"/>
        <a:defRPr sz="2000" kern="1200">
          <a:solidFill>
            <a:schemeClr val="tx1"/>
          </a:solidFill>
          <a:latin typeface="+mj-lt"/>
          <a:ea typeface="+mn-ea"/>
          <a:cs typeface="+mn-cs"/>
        </a:defRPr>
      </a:lvl6pPr>
      <a:lvl7pPr marL="0" indent="0" algn="l" defTabSz="1008035" rtl="0" eaLnBrk="1" latinLnBrk="0" hangingPunct="1">
        <a:lnSpc>
          <a:spcPts val="1200"/>
        </a:lnSpc>
        <a:spcBef>
          <a:spcPts val="0"/>
        </a:spcBef>
        <a:spcAft>
          <a:spcPts val="1200"/>
        </a:spcAft>
        <a:buFontTx/>
        <a:buNone/>
        <a:defRPr sz="2000" b="1" kern="1200">
          <a:solidFill>
            <a:schemeClr val="accent2"/>
          </a:solidFill>
          <a:latin typeface="+mn-lt"/>
          <a:ea typeface="+mn-ea"/>
          <a:cs typeface="+mn-cs"/>
        </a:defRPr>
      </a:lvl7pPr>
      <a:lvl8pPr marL="360000" indent="0" algn="l" defTabSz="1008035" rtl="0" eaLnBrk="1" latinLnBrk="0" hangingPunct="1">
        <a:lnSpc>
          <a:spcPct val="110000"/>
        </a:lnSpc>
        <a:spcBef>
          <a:spcPts val="0"/>
        </a:spcBef>
        <a:buFont typeface="Symbol" panose="05050102010706020507" pitchFamily="18" charset="2"/>
        <a:buNone/>
        <a:defRPr sz="2000" kern="1200">
          <a:solidFill>
            <a:schemeClr val="tx1"/>
          </a:solidFill>
          <a:latin typeface="+mj-lt"/>
          <a:ea typeface="+mn-ea"/>
          <a:cs typeface="+mn-cs"/>
        </a:defRPr>
      </a:lvl8pPr>
      <a:lvl9pPr marL="4284147" indent="-252009" algn="l" defTabSz="100803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59" userDrawn="1">
          <p15:clr>
            <a:srgbClr val="F26B43"/>
          </p15:clr>
        </p15:guide>
        <p15:guide id="2" pos="227" userDrawn="1">
          <p15:clr>
            <a:srgbClr val="F26B43"/>
          </p15:clr>
        </p15:guide>
        <p15:guide id="3" pos="6123" userDrawn="1">
          <p15:clr>
            <a:srgbClr val="F26B43"/>
          </p15:clr>
        </p15:guide>
        <p15:guide id="4" pos="2132" userDrawn="1">
          <p15:clr>
            <a:srgbClr val="F26B43"/>
          </p15:clr>
        </p15:guide>
        <p15:guide id="5" pos="2222" userDrawn="1">
          <p15:clr>
            <a:srgbClr val="F26B43"/>
          </p15:clr>
        </p15:guide>
        <p15:guide id="6" pos="3130" userDrawn="1">
          <p15:clr>
            <a:srgbClr val="F26B43"/>
          </p15:clr>
        </p15:guide>
        <p15:guide id="7" pos="3220" userDrawn="1">
          <p15:clr>
            <a:srgbClr val="F26B43"/>
          </p15:clr>
        </p15:guide>
        <p15:guide id="8" pos="4128" userDrawn="1">
          <p15:clr>
            <a:srgbClr val="F26B43"/>
          </p15:clr>
        </p15:guide>
        <p15:guide id="9" pos="4218" userDrawn="1">
          <p15:clr>
            <a:srgbClr val="F26B43"/>
          </p15:clr>
        </p15:guide>
        <p15:guide id="10" pos="5443" userDrawn="1">
          <p15:clr>
            <a:srgbClr val="F26B43"/>
          </p15:clr>
        </p15:guide>
        <p15:guide id="11" orient="horz" pos="1111" userDrawn="1">
          <p15:clr>
            <a:srgbClr val="F26B43"/>
          </p15:clr>
        </p15:guide>
        <p15:guide id="12" orient="horz" pos="3878" userDrawn="1">
          <p15:clr>
            <a:srgbClr val="F26B43"/>
          </p15:clr>
        </p15:guide>
        <p15:guide id="13" orient="horz" pos="437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spcAft>
                <a:spcPts val="600"/>
              </a:spcAft>
            </a:pPr>
            <a:r>
              <a:rPr lang="de-DE" dirty="0"/>
              <a:t>Die </a:t>
            </a:r>
            <a:r>
              <a:rPr lang="de-DE" dirty="0" err="1"/>
              <a:t>Bepreisung</a:t>
            </a:r>
            <a:r>
              <a:rPr lang="de-DE" dirty="0"/>
              <a:t> von CO2: </a:t>
            </a:r>
            <a:r>
              <a:rPr lang="de-DE" dirty="0" smtClean="0"/>
              <a:t/>
            </a:r>
            <a:br>
              <a:rPr lang="de-DE" dirty="0" smtClean="0"/>
            </a:br>
            <a:r>
              <a:rPr lang="de-DE" dirty="0" smtClean="0">
                <a:solidFill>
                  <a:srgbClr val="FF0000"/>
                </a:solidFill>
              </a:rPr>
              <a:t/>
            </a:r>
            <a:br>
              <a:rPr lang="de-DE" dirty="0" smtClean="0">
                <a:solidFill>
                  <a:srgbClr val="FF0000"/>
                </a:solidFill>
              </a:rPr>
            </a:br>
            <a:r>
              <a:rPr lang="de-DE" dirty="0">
                <a:solidFill>
                  <a:srgbClr val="FF0000"/>
                </a:solidFill>
              </a:rPr>
              <a:t>Entwicklung und Perspektiven </a:t>
            </a:r>
            <a:br>
              <a:rPr lang="de-DE" dirty="0">
                <a:solidFill>
                  <a:srgbClr val="FF0000"/>
                </a:solidFill>
              </a:rPr>
            </a:br>
            <a:r>
              <a:rPr lang="de-DE" dirty="0">
                <a:solidFill>
                  <a:srgbClr val="FF0000"/>
                </a:solidFill>
              </a:rPr>
              <a:t>des Emissionshandels </a:t>
            </a:r>
            <a:r>
              <a:rPr lang="de-DE" dirty="0" smtClean="0">
                <a:solidFill>
                  <a:srgbClr val="FF0000"/>
                </a:solidFill>
              </a:rPr>
              <a:t/>
            </a:r>
            <a:br>
              <a:rPr lang="de-DE" dirty="0" smtClean="0">
                <a:solidFill>
                  <a:srgbClr val="FF0000"/>
                </a:solidFill>
              </a:rPr>
            </a:br>
            <a:r>
              <a:rPr lang="de-DE" dirty="0" smtClean="0">
                <a:solidFill>
                  <a:srgbClr val="FF0000"/>
                </a:solidFill>
              </a:rPr>
              <a:t>und </a:t>
            </a:r>
            <a:r>
              <a:rPr lang="de-DE" dirty="0">
                <a:solidFill>
                  <a:srgbClr val="FF0000"/>
                </a:solidFill>
              </a:rPr>
              <a:t>der CO</a:t>
            </a:r>
            <a:r>
              <a:rPr lang="de-DE" baseline="-25000" dirty="0">
                <a:solidFill>
                  <a:srgbClr val="FF0000"/>
                </a:solidFill>
              </a:rPr>
              <a:t>2</a:t>
            </a:r>
            <a:r>
              <a:rPr lang="de-DE" dirty="0">
                <a:solidFill>
                  <a:srgbClr val="FF0000"/>
                </a:solidFill>
              </a:rPr>
              <a:t>-Besteuerung </a:t>
            </a:r>
          </a:p>
        </p:txBody>
      </p:sp>
      <p:sp>
        <p:nvSpPr>
          <p:cNvPr id="3" name="Untertitel 2"/>
          <p:cNvSpPr>
            <a:spLocks noGrp="1"/>
          </p:cNvSpPr>
          <p:nvPr>
            <p:ph type="subTitle" idx="1"/>
          </p:nvPr>
        </p:nvSpPr>
        <p:spPr/>
        <p:txBody>
          <a:bodyPr/>
          <a:lstStyle/>
          <a:p>
            <a:r>
              <a:rPr lang="de-DE" sz="2000" dirty="0"/>
              <a:t>Herbstsitzung </a:t>
            </a:r>
            <a:r>
              <a:rPr lang="de-DE" sz="2000" dirty="0" smtClean="0"/>
              <a:t>des </a:t>
            </a:r>
            <a:r>
              <a:rPr lang="de-DE" sz="2000" dirty="0"/>
              <a:t>Arbeitskreises Energie (AKE) in der Deutschen Physikalischen Gesellschaft</a:t>
            </a:r>
            <a:r>
              <a:rPr lang="de-DE" sz="2000" dirty="0" smtClean="0"/>
              <a:t>, </a:t>
            </a:r>
            <a:br>
              <a:rPr lang="de-DE" sz="2000" dirty="0" smtClean="0"/>
            </a:br>
            <a:r>
              <a:rPr lang="de-DE" sz="2000" dirty="0" smtClean="0"/>
              <a:t>17. Oktober 2019 </a:t>
            </a:r>
            <a:r>
              <a:rPr lang="de-DE" sz="2000" dirty="0"/>
              <a:t>im Physikzentrum, Bad Honnef</a:t>
            </a:r>
          </a:p>
          <a:p>
            <a:r>
              <a:rPr lang="de-DE" dirty="0" smtClean="0"/>
              <a:t>Dr. Hans-Jochen Luhmann</a:t>
            </a:r>
          </a:p>
          <a:p>
            <a:r>
              <a:rPr lang="de-DE" sz="1800" dirty="0" smtClean="0"/>
              <a:t>Wuppertal Institut für Klima, Umwelt, Energie</a:t>
            </a:r>
            <a:endParaRPr lang="de-DE" sz="1800" dirty="0"/>
          </a:p>
        </p:txBody>
      </p:sp>
    </p:spTree>
    <p:extLst>
      <p:ext uri="{BB962C8B-B14F-4D97-AF65-F5344CB8AC3E}">
        <p14:creationId xmlns:p14="http://schemas.microsoft.com/office/powerpoint/2010/main" val="226101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6840537" cy="577478"/>
          </a:xfrm>
        </p:spPr>
        <p:txBody>
          <a:bodyPr/>
          <a:lstStyle/>
          <a:p>
            <a:pPr eaLnBrk="1" hangingPunct="1"/>
            <a:r>
              <a:rPr lang="de-DE" b="0" dirty="0" smtClean="0">
                <a:latin typeface="Arial" charset="0"/>
                <a:ea typeface="ＭＳ Ｐゴシック" charset="0"/>
                <a:cs typeface="ＭＳ Ｐゴシック" charset="0"/>
              </a:rPr>
              <a:t>ESD / CAR in DEU bis 2030 </a:t>
            </a:r>
            <a:endParaRPr lang="de-DE" b="0" dirty="0">
              <a:latin typeface="Arial" charset="0"/>
              <a:ea typeface="ＭＳ Ｐゴシック" charset="0"/>
              <a:cs typeface="ＭＳ Ｐゴシック" charset="0"/>
            </a:endParaRPr>
          </a:p>
        </p:txBody>
      </p:sp>
      <p:sp>
        <p:nvSpPr>
          <p:cNvPr id="2" name="Inhaltsplatzhalter 1"/>
          <p:cNvSpPr>
            <a:spLocks noGrp="1"/>
          </p:cNvSpPr>
          <p:nvPr>
            <p:ph idx="1"/>
          </p:nvPr>
        </p:nvSpPr>
        <p:spPr/>
        <p:txBody>
          <a:bodyPr/>
          <a:lstStyle/>
          <a:p>
            <a:endParaRPr lang="de-DE"/>
          </a:p>
        </p:txBody>
      </p:sp>
      <p:graphicFrame>
        <p:nvGraphicFramePr>
          <p:cNvPr id="6" name="Diagramm 5"/>
          <p:cNvGraphicFramePr>
            <a:graphicFrameLocks/>
          </p:cNvGraphicFramePr>
          <p:nvPr>
            <p:extLst>
              <p:ext uri="{D42A27DB-BD31-4B8C-83A1-F6EECF244321}">
                <p14:modId xmlns:p14="http://schemas.microsoft.com/office/powerpoint/2010/main" val="2012376642"/>
              </p:ext>
            </p:extLst>
          </p:nvPr>
        </p:nvGraphicFramePr>
        <p:xfrm>
          <a:off x="143768" y="1764408"/>
          <a:ext cx="9936857" cy="453650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feld 2"/>
          <p:cNvSpPr txBox="1"/>
          <p:nvPr/>
        </p:nvSpPr>
        <p:spPr>
          <a:xfrm>
            <a:off x="4317600" y="7335302"/>
            <a:ext cx="2164899" cy="207749"/>
          </a:xfrm>
          <a:prstGeom prst="rect">
            <a:avLst/>
          </a:prstGeom>
          <a:noFill/>
        </p:spPr>
        <p:txBody>
          <a:bodyPr wrap="none" lIns="0" tIns="0" rIns="0" bIns="0" rtlCol="0" anchor="b" anchorCtr="0">
            <a:spAutoFit/>
          </a:bodyPr>
          <a:lstStyle/>
          <a:p>
            <a:r>
              <a:rPr lang="de-DE" sz="1350" dirty="0" smtClean="0">
                <a:latin typeface="+mj-lt"/>
              </a:rPr>
              <a:t>Quelle: </a:t>
            </a:r>
            <a:r>
              <a:rPr lang="de-DE" sz="1350" dirty="0" err="1" smtClean="0">
                <a:latin typeface="+mj-lt"/>
              </a:rPr>
              <a:t>Gorees</a:t>
            </a:r>
            <a:r>
              <a:rPr lang="de-DE" sz="1350" dirty="0" smtClean="0">
                <a:latin typeface="+mj-lt"/>
              </a:rPr>
              <a:t>, Öko-Institut</a:t>
            </a:r>
            <a:endParaRPr lang="de-DE" sz="1350" dirty="0">
              <a:latin typeface="+mj-lt"/>
            </a:endParaRPr>
          </a:p>
        </p:txBody>
      </p:sp>
    </p:spTree>
    <p:extLst>
      <p:ext uri="{BB962C8B-B14F-4D97-AF65-F5344CB8AC3E}">
        <p14:creationId xmlns:p14="http://schemas.microsoft.com/office/powerpoint/2010/main" val="220134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1"/>
          <p:cNvSpPr>
            <a:spLocks noGrp="1"/>
          </p:cNvSpPr>
          <p:nvPr>
            <p:ph type="sldNum" sz="quarter" idx="1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lr>
                <a:srgbClr val="3C8C93"/>
              </a:buClr>
              <a:buChar char="•"/>
              <a:defRPr sz="2600" i="1">
                <a:solidFill>
                  <a:srgbClr val="0F5494"/>
                </a:solidFill>
                <a:latin typeface="Verdana" pitchFamily="34" charset="0"/>
                <a:ea typeface="MS PGothic" pitchFamily="34" charset="-128"/>
              </a:defRPr>
            </a:lvl1pPr>
            <a:lvl2pPr marL="819028" indent="-315011">
              <a:spcBef>
                <a:spcPct val="20000"/>
              </a:spcBef>
              <a:buClr>
                <a:srgbClr val="009FBA"/>
              </a:buClr>
              <a:buChar char="•"/>
              <a:defRPr sz="2200" b="1">
                <a:solidFill>
                  <a:srgbClr val="0F5494"/>
                </a:solidFill>
                <a:latin typeface="Verdana" pitchFamily="34" charset="0"/>
                <a:ea typeface="MS PGothic" pitchFamily="34" charset="-128"/>
              </a:defRPr>
            </a:lvl2pPr>
            <a:lvl3pPr marL="1260043" indent="-252009">
              <a:spcBef>
                <a:spcPct val="20000"/>
              </a:spcBef>
              <a:defRPr sz="1500">
                <a:solidFill>
                  <a:srgbClr val="0F5494"/>
                </a:solidFill>
                <a:latin typeface="Verdana" pitchFamily="34" charset="0"/>
                <a:ea typeface="MS PGothic" pitchFamily="34" charset="-128"/>
              </a:defRPr>
            </a:lvl3pPr>
            <a:lvl4pPr marL="1764060" indent="-252009">
              <a:spcBef>
                <a:spcPct val="20000"/>
              </a:spcBef>
              <a:buChar char="–"/>
              <a:defRPr sz="2200">
                <a:solidFill>
                  <a:schemeClr val="tx1"/>
                </a:solidFill>
                <a:latin typeface="Arial" charset="0"/>
                <a:ea typeface="MS PGothic" pitchFamily="34" charset="-128"/>
              </a:defRPr>
            </a:lvl4pPr>
            <a:lvl5pPr marL="2268078" indent="-252009">
              <a:spcBef>
                <a:spcPct val="20000"/>
              </a:spcBef>
              <a:buChar char="»"/>
              <a:defRPr sz="2200">
                <a:solidFill>
                  <a:schemeClr val="tx1"/>
                </a:solidFill>
                <a:latin typeface="Arial" charset="0"/>
                <a:ea typeface="MS PGothic" pitchFamily="34" charset="-128"/>
              </a:defRPr>
            </a:lvl5pPr>
            <a:lvl6pPr marL="2772095" indent="-252009" eaLnBrk="0" fontAlgn="base" hangingPunct="0">
              <a:spcBef>
                <a:spcPct val="20000"/>
              </a:spcBef>
              <a:spcAft>
                <a:spcPct val="0"/>
              </a:spcAft>
              <a:buChar char="»"/>
              <a:defRPr sz="2200">
                <a:solidFill>
                  <a:schemeClr val="tx1"/>
                </a:solidFill>
                <a:latin typeface="Arial" charset="0"/>
                <a:ea typeface="MS PGothic" pitchFamily="34" charset="-128"/>
              </a:defRPr>
            </a:lvl6pPr>
            <a:lvl7pPr marL="3276112" indent="-252009" eaLnBrk="0" fontAlgn="base" hangingPunct="0">
              <a:spcBef>
                <a:spcPct val="20000"/>
              </a:spcBef>
              <a:spcAft>
                <a:spcPct val="0"/>
              </a:spcAft>
              <a:buChar char="»"/>
              <a:defRPr sz="2200">
                <a:solidFill>
                  <a:schemeClr val="tx1"/>
                </a:solidFill>
                <a:latin typeface="Arial" charset="0"/>
                <a:ea typeface="MS PGothic" pitchFamily="34" charset="-128"/>
              </a:defRPr>
            </a:lvl7pPr>
            <a:lvl8pPr marL="3780130" indent="-252009" eaLnBrk="0" fontAlgn="base" hangingPunct="0">
              <a:spcBef>
                <a:spcPct val="20000"/>
              </a:spcBef>
              <a:spcAft>
                <a:spcPct val="0"/>
              </a:spcAft>
              <a:buChar char="»"/>
              <a:defRPr sz="2200">
                <a:solidFill>
                  <a:schemeClr val="tx1"/>
                </a:solidFill>
                <a:latin typeface="Arial" charset="0"/>
                <a:ea typeface="MS PGothic" pitchFamily="34" charset="-128"/>
              </a:defRPr>
            </a:lvl8pPr>
            <a:lvl9pPr marL="4284147" indent="-252009" eaLnBrk="0" fontAlgn="base" hangingPunct="0">
              <a:spcBef>
                <a:spcPct val="20000"/>
              </a:spcBef>
              <a:spcAft>
                <a:spcPct val="0"/>
              </a:spcAft>
              <a:buChar char="»"/>
              <a:defRPr sz="2200">
                <a:solidFill>
                  <a:schemeClr val="tx1"/>
                </a:solidFill>
                <a:latin typeface="Arial" charset="0"/>
                <a:ea typeface="MS PGothic" pitchFamily="34" charset="-128"/>
              </a:defRPr>
            </a:lvl9pPr>
          </a:lstStyle>
          <a:p>
            <a:pPr>
              <a:spcBef>
                <a:spcPct val="0"/>
              </a:spcBef>
              <a:buClrTx/>
              <a:buFontTx/>
              <a:buNone/>
            </a:pPr>
            <a:fld id="{63C46764-03F2-4599-ABDC-F6AD6683D506}" type="slidenum">
              <a:rPr lang="en-GB" altLang="nl-NL" sz="1500" i="0">
                <a:solidFill>
                  <a:srgbClr val="000000"/>
                </a:solidFill>
                <a:latin typeface="Arial" charset="0"/>
              </a:rPr>
              <a:pPr>
                <a:spcBef>
                  <a:spcPct val="0"/>
                </a:spcBef>
                <a:buClrTx/>
                <a:buFontTx/>
                <a:buNone/>
              </a:pPr>
              <a:t>11</a:t>
            </a:fld>
            <a:endParaRPr lang="en-GB" altLang="nl-NL" sz="1500" i="0">
              <a:solidFill>
                <a:srgbClr val="000000"/>
              </a:solidFill>
              <a:latin typeface="Arial" charset="0"/>
            </a:endParaRPr>
          </a:p>
        </p:txBody>
      </p:sp>
      <p:pic>
        <p:nvPicPr>
          <p:cNvPr id="54275"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640" y="2907318"/>
            <a:ext cx="9953754" cy="37490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4276" name="TextBox 3"/>
          <p:cNvSpPr txBox="1">
            <a:spLocks noChangeArrowheads="1"/>
          </p:cNvSpPr>
          <p:nvPr/>
        </p:nvSpPr>
        <p:spPr bwMode="auto">
          <a:xfrm>
            <a:off x="-78755" y="1435240"/>
            <a:ext cx="10199633" cy="8404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0803" tIns="50402" rIns="100803" bIns="50402">
            <a:spAutoFit/>
          </a:bodyPr>
          <a:lstStyle>
            <a:lvl1pPr>
              <a:spcBef>
                <a:spcPct val="20000"/>
              </a:spcBef>
              <a:buClr>
                <a:srgbClr val="3C8C93"/>
              </a:buClr>
              <a:buChar char="•"/>
              <a:defRPr sz="2400" i="1">
                <a:solidFill>
                  <a:srgbClr val="0F5494"/>
                </a:solidFill>
                <a:latin typeface="Verdana" pitchFamily="34" charset="0"/>
                <a:ea typeface="MS PGothic" pitchFamily="34" charset="-128"/>
              </a:defRPr>
            </a:lvl1pPr>
            <a:lvl2pPr marL="742950" indent="-285750">
              <a:spcBef>
                <a:spcPct val="20000"/>
              </a:spcBef>
              <a:buClr>
                <a:srgbClr val="009FBA"/>
              </a:buClr>
              <a:buChar char="•"/>
              <a:defRPr sz="2000" b="1">
                <a:solidFill>
                  <a:srgbClr val="0F5494"/>
                </a:solidFill>
                <a:latin typeface="Verdana" pitchFamily="34" charset="0"/>
                <a:ea typeface="MS PGothic" pitchFamily="34" charset="-128"/>
              </a:defRPr>
            </a:lvl2pPr>
            <a:lvl3pPr marL="1143000" indent="-228600">
              <a:spcBef>
                <a:spcPct val="20000"/>
              </a:spcBef>
              <a:defRPr sz="1400">
                <a:solidFill>
                  <a:srgbClr val="0F5494"/>
                </a:solidFill>
                <a:latin typeface="Verdana" pitchFamily="34" charset="0"/>
                <a:ea typeface="MS PGothic" pitchFamily="34" charset="-128"/>
              </a:defRPr>
            </a:lvl3pPr>
            <a:lvl4pPr marL="1600200" indent="-228600">
              <a:spcBef>
                <a:spcPct val="20000"/>
              </a:spcBef>
              <a:buChar char="–"/>
              <a:defRPr sz="2000">
                <a:solidFill>
                  <a:schemeClr val="tx1"/>
                </a:solidFill>
                <a:latin typeface="Arial" charset="0"/>
                <a:ea typeface="MS PGothic" pitchFamily="34" charset="-128"/>
              </a:defRPr>
            </a:lvl4pPr>
            <a:lvl5pPr marL="2057400" indent="-22860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lgn="ctr" eaLnBrk="1" hangingPunct="1">
              <a:spcBef>
                <a:spcPct val="0"/>
              </a:spcBef>
              <a:buClrTx/>
              <a:buFontTx/>
              <a:buNone/>
            </a:pPr>
            <a:r>
              <a:rPr lang="en-GB" altLang="en-US" b="1" i="0" dirty="0" err="1" smtClean="0">
                <a:sym typeface="Symbol" pitchFamily="18" charset="2"/>
              </a:rPr>
              <a:t>Drei</a:t>
            </a:r>
            <a:r>
              <a:rPr lang="en-GB" altLang="en-US" b="1" i="0" dirty="0" smtClean="0">
                <a:sym typeface="Symbol" pitchFamily="18" charset="2"/>
              </a:rPr>
              <a:t> </a:t>
            </a:r>
            <a:r>
              <a:rPr lang="en-GB" altLang="en-US" b="1" i="0" dirty="0" err="1" smtClean="0">
                <a:sym typeface="Symbol" pitchFamily="18" charset="2"/>
              </a:rPr>
              <a:t>Pfeiler</a:t>
            </a:r>
            <a:r>
              <a:rPr lang="en-GB" altLang="en-US" b="1" i="0" dirty="0" smtClean="0">
                <a:sym typeface="Symbol" pitchFamily="18" charset="2"/>
              </a:rPr>
              <a:t> der EU </a:t>
            </a:r>
            <a:r>
              <a:rPr lang="en-GB" altLang="en-US" b="1" i="0" dirty="0" err="1" smtClean="0">
                <a:sym typeface="Symbol" pitchFamily="18" charset="2"/>
              </a:rPr>
              <a:t>Klimagesetzgebung</a:t>
            </a:r>
            <a:r>
              <a:rPr lang="en-GB" altLang="en-US" b="1" i="0" dirty="0" smtClean="0">
                <a:sym typeface="Symbol" pitchFamily="18" charset="2"/>
              </a:rPr>
              <a:t> </a:t>
            </a:r>
            <a:r>
              <a:rPr lang="en-GB" altLang="en-US" b="1" i="0" dirty="0" err="1" smtClean="0">
                <a:sym typeface="Symbol" pitchFamily="18" charset="2"/>
              </a:rPr>
              <a:t>zur</a:t>
            </a:r>
            <a:r>
              <a:rPr lang="en-GB" altLang="en-US" b="1" i="0" dirty="0" smtClean="0">
                <a:sym typeface="Symbol" pitchFamily="18" charset="2"/>
              </a:rPr>
              <a:t> </a:t>
            </a:r>
            <a:r>
              <a:rPr lang="en-GB" altLang="en-US" b="1" i="0" dirty="0" err="1" smtClean="0">
                <a:sym typeface="Symbol" pitchFamily="18" charset="2"/>
              </a:rPr>
              <a:t>Erfüllung</a:t>
            </a:r>
            <a:r>
              <a:rPr lang="en-GB" altLang="en-US" b="1" i="0" dirty="0" smtClean="0">
                <a:sym typeface="Symbol" pitchFamily="18" charset="2"/>
              </a:rPr>
              <a:t> des ≤-</a:t>
            </a:r>
            <a:r>
              <a:rPr lang="en-GB" altLang="en-US" b="1" i="0" dirty="0">
                <a:sym typeface="Symbol" pitchFamily="18" charset="2"/>
              </a:rPr>
              <a:t>40% </a:t>
            </a:r>
            <a:r>
              <a:rPr lang="en-GB" altLang="en-US" b="1" i="0" dirty="0" err="1" smtClean="0">
                <a:sym typeface="Symbol" pitchFamily="18" charset="2"/>
              </a:rPr>
              <a:t>Treibhausgasziels</a:t>
            </a:r>
            <a:r>
              <a:rPr lang="en-GB" altLang="en-US" b="1" i="0" dirty="0" smtClean="0">
                <a:sym typeface="Symbol" pitchFamily="18" charset="2"/>
              </a:rPr>
              <a:t> </a:t>
            </a:r>
            <a:r>
              <a:rPr lang="en-GB" altLang="en-US" b="1" i="0" dirty="0" err="1" smtClean="0">
                <a:sym typeface="Symbol" pitchFamily="18" charset="2"/>
              </a:rPr>
              <a:t>bis</a:t>
            </a:r>
            <a:r>
              <a:rPr lang="en-GB" altLang="en-US" b="1" i="0" dirty="0" smtClean="0">
                <a:sym typeface="Symbol" pitchFamily="18" charset="2"/>
              </a:rPr>
              <a:t> 2030 </a:t>
            </a:r>
            <a:r>
              <a:rPr lang="en-GB" altLang="en-US" b="1" i="0" dirty="0" err="1" smtClean="0">
                <a:sym typeface="Symbol" pitchFamily="18" charset="2"/>
              </a:rPr>
              <a:t>im</a:t>
            </a:r>
            <a:r>
              <a:rPr lang="en-GB" altLang="en-US" b="1" i="0" dirty="0" smtClean="0">
                <a:sym typeface="Symbol" pitchFamily="18" charset="2"/>
              </a:rPr>
              <a:t> </a:t>
            </a:r>
            <a:r>
              <a:rPr lang="en-GB" altLang="en-US" b="1" i="0" dirty="0" err="1" smtClean="0">
                <a:sym typeface="Symbol" pitchFamily="18" charset="2"/>
              </a:rPr>
              <a:t>Vergleich</a:t>
            </a:r>
            <a:r>
              <a:rPr lang="en-GB" altLang="en-US" b="1" i="0" dirty="0" smtClean="0">
                <a:sym typeface="Symbol" pitchFamily="18" charset="2"/>
              </a:rPr>
              <a:t> </a:t>
            </a:r>
            <a:r>
              <a:rPr lang="en-GB" altLang="en-US" b="1" i="0" dirty="0" err="1" smtClean="0">
                <a:sym typeface="Symbol" pitchFamily="18" charset="2"/>
              </a:rPr>
              <a:t>zu</a:t>
            </a:r>
            <a:r>
              <a:rPr lang="en-GB" altLang="en-US" b="1" i="0" dirty="0" smtClean="0">
                <a:sym typeface="Symbol" pitchFamily="18" charset="2"/>
              </a:rPr>
              <a:t> 1990</a:t>
            </a:r>
            <a:endParaRPr lang="en-GB" altLang="en-US" b="1" i="0" dirty="0"/>
          </a:p>
        </p:txBody>
      </p:sp>
    </p:spTree>
    <p:extLst>
      <p:ext uri="{BB962C8B-B14F-4D97-AF65-F5344CB8AC3E}">
        <p14:creationId xmlns:p14="http://schemas.microsoft.com/office/powerpoint/2010/main" val="639359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431800" y="1980431"/>
            <a:ext cx="9359900" cy="5184776"/>
          </a:xfrm>
        </p:spPr>
        <p:txBody>
          <a:bodyPr/>
          <a:lstStyle/>
          <a:p>
            <a:r>
              <a:rPr lang="de-DE" sz="2400" dirty="0" smtClean="0">
                <a:solidFill>
                  <a:srgbClr val="83B0B6"/>
                </a:solidFill>
              </a:rPr>
              <a:t>UN-Ebene: 2. Periode des KP</a:t>
            </a:r>
          </a:p>
          <a:p>
            <a:r>
              <a:rPr lang="de-DE" sz="2400" dirty="0" smtClean="0">
                <a:solidFill>
                  <a:srgbClr val="83B0B6"/>
                </a:solidFill>
              </a:rPr>
              <a:t>EU-Ebene: </a:t>
            </a:r>
          </a:p>
          <a:p>
            <a:pPr marL="457200" indent="-457200">
              <a:buAutoNum type="arabicPeriod"/>
            </a:pPr>
            <a:r>
              <a:rPr lang="de-DE" dirty="0" smtClean="0">
                <a:solidFill>
                  <a:srgbClr val="83B0B6"/>
                </a:solidFill>
              </a:rPr>
              <a:t>EU ETS</a:t>
            </a:r>
          </a:p>
          <a:p>
            <a:pPr marL="457200" indent="-457200">
              <a:buAutoNum type="arabicPeriod"/>
            </a:pPr>
            <a:r>
              <a:rPr lang="de-DE" dirty="0" smtClean="0">
                <a:solidFill>
                  <a:srgbClr val="83B0B6"/>
                </a:solidFill>
              </a:rPr>
              <a:t>Der Rest: Der Non-ETS-Bereich</a:t>
            </a:r>
          </a:p>
          <a:p>
            <a:r>
              <a:rPr lang="de-DE" sz="2400" dirty="0" smtClean="0">
                <a:solidFill>
                  <a:srgbClr val="008000"/>
                </a:solidFill>
              </a:rPr>
              <a:t>Deutschland</a:t>
            </a:r>
            <a:r>
              <a:rPr lang="de-DE" dirty="0" smtClean="0">
                <a:solidFill>
                  <a:srgbClr val="008000"/>
                </a:solidFill>
              </a:rPr>
              <a:t>:</a:t>
            </a:r>
          </a:p>
          <a:p>
            <a:pPr marL="457200" indent="-457200">
              <a:buFont typeface="+mj-lt"/>
              <a:buAutoNum type="arabicPeriod" startAt="3"/>
            </a:pPr>
            <a:r>
              <a:rPr lang="de-DE" dirty="0" smtClean="0"/>
              <a:t>Pause in Klimapolitik seit &gt; 10 a; Risiken genommen in Haushalt des Bundes = </a:t>
            </a:r>
            <a:r>
              <a:rPr lang="de-DE" dirty="0" err="1" smtClean="0"/>
              <a:t>bail</a:t>
            </a:r>
            <a:r>
              <a:rPr lang="de-DE" dirty="0" smtClean="0"/>
              <a:t>-out-Zusage</a:t>
            </a:r>
          </a:p>
          <a:p>
            <a:pPr marL="457200" indent="-457200">
              <a:buFont typeface="+mj-lt"/>
              <a:buAutoNum type="arabicPeriod" startAt="3"/>
            </a:pPr>
            <a:r>
              <a:rPr lang="de-DE" dirty="0" smtClean="0"/>
              <a:t>EU verlängert die Budgetierung bis 2030 – Deutschland macht mit, als Vorreiter sogar</a:t>
            </a:r>
          </a:p>
          <a:p>
            <a:pPr marL="457200" indent="-457200">
              <a:buFont typeface="+mj-lt"/>
              <a:buAutoNum type="arabicPeriod" startAt="3"/>
            </a:pPr>
            <a:r>
              <a:rPr lang="de-DE" dirty="0" smtClean="0"/>
              <a:t>Deutschland wacht auf – der drohende Schuldenberg beginnt wahrgenommen zu werden; zugleich: Die Jugend wacht auf. Schlüsselereignis: EP-Wahl Mai 2019 </a:t>
            </a:r>
          </a:p>
        </p:txBody>
      </p:sp>
      <p:sp>
        <p:nvSpPr>
          <p:cNvPr id="2" name="Titel 1"/>
          <p:cNvSpPr>
            <a:spLocks noGrp="1"/>
          </p:cNvSpPr>
          <p:nvPr>
            <p:ph type="title"/>
          </p:nvPr>
        </p:nvSpPr>
        <p:spPr>
          <a:xfrm>
            <a:off x="359792" y="252239"/>
            <a:ext cx="9000429" cy="1312187"/>
          </a:xfrm>
        </p:spPr>
        <p:txBody>
          <a:bodyPr/>
          <a:lstStyle/>
          <a:p>
            <a:r>
              <a:rPr lang="de-DE" sz="3600" dirty="0"/>
              <a:t>3</a:t>
            </a:r>
            <a:r>
              <a:rPr lang="de-DE" sz="3600" dirty="0" smtClean="0"/>
              <a:t>.</a:t>
            </a:r>
            <a:r>
              <a:rPr lang="de-DE" sz="3600" dirty="0"/>
              <a:t>	Der Budget-</a:t>
            </a:r>
            <a:r>
              <a:rPr lang="de-DE" sz="3600" dirty="0" smtClean="0"/>
              <a:t>Ansatz: </a:t>
            </a:r>
            <a:br>
              <a:rPr lang="de-DE" sz="3600" dirty="0" smtClean="0"/>
            </a:br>
            <a:r>
              <a:rPr lang="de-DE" sz="3600" dirty="0" smtClean="0"/>
              <a:t>Klimapolitik </a:t>
            </a:r>
            <a:r>
              <a:rPr lang="de-DE" sz="3600" dirty="0"/>
              <a:t>auf Ebene </a:t>
            </a:r>
            <a:r>
              <a:rPr lang="de-DE" sz="3600" dirty="0" smtClean="0"/>
              <a:t>von UN </a:t>
            </a:r>
            <a:r>
              <a:rPr lang="de-DE" sz="3600" dirty="0"/>
              <a:t>und </a:t>
            </a:r>
            <a:r>
              <a:rPr lang="de-DE" sz="3600" dirty="0" smtClean="0"/>
              <a:t>EU</a:t>
            </a:r>
            <a:br>
              <a:rPr lang="de-DE" sz="3600" dirty="0" smtClean="0"/>
            </a:br>
            <a:endParaRPr lang="de-DE" sz="3600" dirty="0"/>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270172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p:txBody>
          <a:bodyPr/>
          <a:lstStyle/>
          <a:p>
            <a:pPr eaLnBrk="1" hangingPunct="1"/>
            <a:r>
              <a:rPr lang="de-DE" b="0" dirty="0" smtClean="0">
                <a:latin typeface="Arial" charset="0"/>
                <a:ea typeface="ＭＳ Ｐゴシック" charset="0"/>
                <a:cs typeface="ＭＳ Ｐゴシック" charset="0"/>
              </a:rPr>
              <a:t>Bezug Sektoren zu ESD (= Nicht-ETS)</a:t>
            </a:r>
            <a:endParaRPr lang="de-DE" b="0" dirty="0">
              <a:latin typeface="Arial" charset="0"/>
              <a:ea typeface="ＭＳ Ｐゴシック" charset="0"/>
              <a:cs typeface="ＭＳ Ｐゴシック" charset="0"/>
            </a:endParaRPr>
          </a:p>
        </p:txBody>
      </p:sp>
      <p:sp>
        <p:nvSpPr>
          <p:cNvPr id="97284" name="Rectangle 4"/>
          <p:cNvSpPr>
            <a:spLocks noChangeArrowheads="1"/>
          </p:cNvSpPr>
          <p:nvPr/>
        </p:nvSpPr>
        <p:spPr bwMode="auto">
          <a:xfrm>
            <a:off x="4760295" y="6754379"/>
            <a:ext cx="5320330" cy="269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0803" tIns="50402" rIns="100803" bIns="50402">
            <a:spAutoFit/>
          </a:bodyPr>
          <a:lstStyle/>
          <a:p>
            <a:r>
              <a:rPr lang="de-DE" sz="1100">
                <a:latin typeface="Verdana" charset="0"/>
              </a:rPr>
              <a:t>Quelle: LÖBF, PIK (2005): Erstellung regionaler Klimaszenarien für NRW</a:t>
            </a:r>
          </a:p>
        </p:txBody>
      </p:sp>
      <p:pic>
        <p:nvPicPr>
          <p:cNvPr id="4" name="Inhaltsplatzhalter 3" descr="Bildschirmfoto 2018-11-26 um 19.31.38.pdf"/>
          <p:cNvPicPr>
            <a:picLocks noGrp="1" noChangeAspect="1"/>
          </p:cNvPicPr>
          <p:nvPr>
            <p:ph idx="1"/>
          </p:nvPr>
        </p:nvPicPr>
        <p:blipFill>
          <a:blip r:embed="rId3">
            <a:extLst>
              <a:ext uri="{28A0092B-C50C-407E-A947-70E740481C1C}">
                <a14:useLocalDpi xmlns:a14="http://schemas.microsoft.com/office/drawing/2010/main" val="0"/>
              </a:ext>
            </a:extLst>
          </a:blip>
          <a:srcRect l="-2526" r="-2526"/>
          <a:stretch>
            <a:fillRect/>
          </a:stretch>
        </p:blipFill>
        <p:spPr>
          <a:xfrm>
            <a:off x="360363" y="1044575"/>
            <a:ext cx="9359900" cy="5903913"/>
          </a:xfrm>
        </p:spPr>
      </p:pic>
    </p:spTree>
    <p:extLst>
      <p:ext uri="{BB962C8B-B14F-4D97-AF65-F5344CB8AC3E}">
        <p14:creationId xmlns:p14="http://schemas.microsoft.com/office/powerpoint/2010/main" val="1516476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6840537" cy="577478"/>
          </a:xfrm>
        </p:spPr>
        <p:txBody>
          <a:bodyPr/>
          <a:lstStyle/>
          <a:p>
            <a:pPr eaLnBrk="1" hangingPunct="1"/>
            <a:r>
              <a:rPr lang="de-DE" b="0" dirty="0" smtClean="0">
                <a:latin typeface="Arial" charset="0"/>
                <a:ea typeface="ＭＳ Ｐゴシック" charset="0"/>
                <a:cs typeface="ＭＳ Ｐゴシック" charset="0"/>
              </a:rPr>
              <a:t>ESD in DEU bis 2020</a:t>
            </a:r>
            <a:endParaRPr lang="de-DE" b="0" dirty="0">
              <a:latin typeface="Arial" charset="0"/>
              <a:ea typeface="ＭＳ Ｐゴシック" charset="0"/>
              <a:cs typeface="ＭＳ Ｐゴシック" charset="0"/>
            </a:endParaRPr>
          </a:p>
        </p:txBody>
      </p:sp>
      <p:pic>
        <p:nvPicPr>
          <p:cNvPr id="4" name="Inhaltsplatzhalter 3" descr="Bildschirmfoto 2018-09-27 um 13.23.52.pdf"/>
          <p:cNvPicPr>
            <a:picLocks noGrp="1" noChangeAspect="1"/>
          </p:cNvPicPr>
          <p:nvPr>
            <p:ph idx="1"/>
          </p:nvPr>
        </p:nvPicPr>
        <p:blipFill>
          <a:blip r:embed="rId3">
            <a:extLst>
              <a:ext uri="{28A0092B-C50C-407E-A947-70E740481C1C}">
                <a14:useLocalDpi xmlns:a14="http://schemas.microsoft.com/office/drawing/2010/main" val="0"/>
              </a:ext>
            </a:extLst>
          </a:blip>
          <a:srcRect t="-3812" b="-3812"/>
          <a:stretch>
            <a:fillRect/>
          </a:stretch>
        </p:blipFill>
        <p:spPr>
          <a:xfrm>
            <a:off x="143768" y="1116335"/>
            <a:ext cx="9936857" cy="5832153"/>
          </a:xfrm>
        </p:spPr>
      </p:pic>
    </p:spTree>
    <p:extLst>
      <p:ext uri="{BB962C8B-B14F-4D97-AF65-F5344CB8AC3E}">
        <p14:creationId xmlns:p14="http://schemas.microsoft.com/office/powerpoint/2010/main" val="22317343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6840537" cy="577478"/>
          </a:xfrm>
        </p:spPr>
        <p:txBody>
          <a:bodyPr/>
          <a:lstStyle/>
          <a:p>
            <a:pPr eaLnBrk="1" hangingPunct="1"/>
            <a:r>
              <a:rPr lang="de-DE" b="0" dirty="0" smtClean="0">
                <a:latin typeface="Arial" charset="0"/>
                <a:ea typeface="ＭＳ Ｐゴシック" charset="0"/>
                <a:cs typeface="ＭＳ Ｐゴシック" charset="0"/>
              </a:rPr>
              <a:t>ESD / CAR in DEU bis 2030 </a:t>
            </a:r>
            <a:endParaRPr lang="de-DE" b="0" dirty="0">
              <a:latin typeface="Arial" charset="0"/>
              <a:ea typeface="ＭＳ Ｐゴシック" charset="0"/>
              <a:cs typeface="ＭＳ Ｐゴシック" charset="0"/>
            </a:endParaRPr>
          </a:p>
        </p:txBody>
      </p:sp>
      <p:pic>
        <p:nvPicPr>
          <p:cNvPr id="4" name="Inhaltsplatzhalter 3" descr="Bildschirmfoto 2018-11-27 um 07.47.05.pdf"/>
          <p:cNvPicPr>
            <a:picLocks noGrp="1" noChangeAspect="1"/>
          </p:cNvPicPr>
          <p:nvPr>
            <p:ph idx="1"/>
          </p:nvPr>
        </p:nvPicPr>
        <p:blipFill>
          <a:blip r:embed="rId3">
            <a:extLst>
              <a:ext uri="{28A0092B-C50C-407E-A947-70E740481C1C}">
                <a14:useLocalDpi xmlns:a14="http://schemas.microsoft.com/office/drawing/2010/main" val="0"/>
              </a:ext>
            </a:extLst>
          </a:blip>
          <a:srcRect t="-2917" b="-2917"/>
          <a:stretch>
            <a:fillRect/>
          </a:stretch>
        </p:blipFill>
        <p:spPr>
          <a:xfrm>
            <a:off x="143768" y="1116013"/>
            <a:ext cx="9936857" cy="5832475"/>
          </a:xfrm>
        </p:spPr>
      </p:pic>
    </p:spTree>
    <p:extLst>
      <p:ext uri="{BB962C8B-B14F-4D97-AF65-F5344CB8AC3E}">
        <p14:creationId xmlns:p14="http://schemas.microsoft.com/office/powerpoint/2010/main" val="2668679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6840537" cy="577478"/>
          </a:xfrm>
        </p:spPr>
        <p:txBody>
          <a:bodyPr/>
          <a:lstStyle/>
          <a:p>
            <a:pPr eaLnBrk="1" hangingPunct="1"/>
            <a:r>
              <a:rPr lang="de-DE" b="0" dirty="0" smtClean="0">
                <a:latin typeface="Arial" charset="0"/>
                <a:ea typeface="ＭＳ Ｐゴシック" charset="0"/>
                <a:cs typeface="ＭＳ Ｐゴシック" charset="0"/>
              </a:rPr>
              <a:t>ESD / CAR in DEU bis 2030 </a:t>
            </a:r>
            <a:endParaRPr lang="de-DE" b="0" dirty="0">
              <a:latin typeface="Arial" charset="0"/>
              <a:ea typeface="ＭＳ Ｐゴシック" charset="0"/>
              <a:cs typeface="ＭＳ Ｐゴシック" charset="0"/>
            </a:endParaRPr>
          </a:p>
        </p:txBody>
      </p:sp>
      <p:pic>
        <p:nvPicPr>
          <p:cNvPr id="3" name="Inhaltsplatzhalter 2" descr="15_Eckpkt_Klimaschutzgesetz_abb_5-3568-960-10000-80.jpg"/>
          <p:cNvPicPr>
            <a:picLocks noGrp="1" noChangeAspect="1"/>
          </p:cNvPicPr>
          <p:nvPr>
            <p:ph idx="1"/>
          </p:nvPr>
        </p:nvPicPr>
        <p:blipFill>
          <a:blip r:embed="rId3">
            <a:extLst>
              <a:ext uri="{28A0092B-C50C-407E-A947-70E740481C1C}">
                <a14:useLocalDpi xmlns:a14="http://schemas.microsoft.com/office/drawing/2010/main" val="0"/>
              </a:ext>
            </a:extLst>
          </a:blip>
          <a:srcRect t="2435" b="2435"/>
          <a:stretch>
            <a:fillRect/>
          </a:stretch>
        </p:blipFill>
        <p:spPr>
          <a:xfrm>
            <a:off x="0" y="1116335"/>
            <a:ext cx="10080625" cy="5832153"/>
          </a:xfrm>
        </p:spPr>
      </p:pic>
    </p:spTree>
    <p:extLst>
      <p:ext uri="{BB962C8B-B14F-4D97-AF65-F5344CB8AC3E}">
        <p14:creationId xmlns:p14="http://schemas.microsoft.com/office/powerpoint/2010/main" val="3271093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6840537" cy="577478"/>
          </a:xfrm>
        </p:spPr>
        <p:txBody>
          <a:bodyPr/>
          <a:lstStyle/>
          <a:p>
            <a:pPr eaLnBrk="1" hangingPunct="1"/>
            <a:r>
              <a:rPr lang="de-DE" b="0" dirty="0" smtClean="0">
                <a:latin typeface="Arial" charset="0"/>
                <a:ea typeface="ＭＳ Ｐゴシック" charset="0"/>
                <a:cs typeface="ＭＳ Ｐゴシック" charset="0"/>
              </a:rPr>
              <a:t>ESD in DEU bis 2030</a:t>
            </a:r>
            <a:endParaRPr lang="de-DE" b="0" dirty="0">
              <a:latin typeface="Arial" charset="0"/>
              <a:ea typeface="ＭＳ Ｐゴシック" charset="0"/>
              <a:cs typeface="ＭＳ Ｐゴシック" charset="0"/>
            </a:endParaRPr>
          </a:p>
        </p:txBody>
      </p:sp>
      <p:pic>
        <p:nvPicPr>
          <p:cNvPr id="4" name="Inhaltsplatzhalter 3" descr="ESD Deutschland bis 2030.png"/>
          <p:cNvPicPr>
            <a:picLocks noGrp="1" noChangeAspect="1"/>
          </p:cNvPicPr>
          <p:nvPr>
            <p:ph idx="1"/>
          </p:nvPr>
        </p:nvPicPr>
        <p:blipFill>
          <a:blip r:embed="rId3">
            <a:extLst>
              <a:ext uri="{28A0092B-C50C-407E-A947-70E740481C1C}">
                <a14:useLocalDpi xmlns:a14="http://schemas.microsoft.com/office/drawing/2010/main" val="0"/>
              </a:ext>
            </a:extLst>
          </a:blip>
          <a:srcRect l="-10875" r="-10875"/>
          <a:stretch>
            <a:fillRect/>
          </a:stretch>
        </p:blipFill>
        <p:spPr>
          <a:xfrm>
            <a:off x="0" y="1116335"/>
            <a:ext cx="10080625" cy="5832153"/>
          </a:xfrm>
        </p:spPr>
      </p:pic>
    </p:spTree>
    <p:extLst>
      <p:ext uri="{BB962C8B-B14F-4D97-AF65-F5344CB8AC3E}">
        <p14:creationId xmlns:p14="http://schemas.microsoft.com/office/powerpoint/2010/main" val="3073821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6840537" cy="721494"/>
          </a:xfrm>
        </p:spPr>
        <p:txBody>
          <a:bodyPr/>
          <a:lstStyle/>
          <a:p>
            <a:pPr eaLnBrk="1" hangingPunct="1"/>
            <a:r>
              <a:rPr lang="de-DE" sz="2400" dirty="0" smtClean="0">
                <a:latin typeface="Arial" charset="0"/>
                <a:ea typeface="ＭＳ Ｐゴシック" charset="0"/>
                <a:cs typeface="ＭＳ Ｐゴシック" charset="0"/>
              </a:rPr>
              <a:t>Budgetziel </a:t>
            </a:r>
            <a:r>
              <a:rPr lang="de-DE" sz="2400" smtClean="0">
                <a:latin typeface="Arial" charset="0"/>
                <a:ea typeface="ＭＳ Ｐゴシック" charset="0"/>
                <a:cs typeface="ＭＳ Ｐゴシック" charset="0"/>
              </a:rPr>
              <a:t>Sektor Verkehr bis 2030</a:t>
            </a:r>
            <a:endParaRPr lang="de-DE" sz="2400" dirty="0">
              <a:latin typeface="Arial" charset="0"/>
              <a:ea typeface="ＭＳ Ｐゴシック" charset="0"/>
              <a:cs typeface="ＭＳ Ｐゴシック" charset="0"/>
            </a:endParaRPr>
          </a:p>
        </p:txBody>
      </p:sp>
      <p:pic>
        <p:nvPicPr>
          <p:cNvPr id="2" name="Inhaltsplatzhalter 1" descr="Bildschirmfoto 2019-05-20 um 21.10.59.pdf"/>
          <p:cNvPicPr>
            <a:picLocks noGrp="1" noChangeAspect="1"/>
          </p:cNvPicPr>
          <p:nvPr>
            <p:ph idx="1"/>
          </p:nvPr>
        </p:nvPicPr>
        <p:blipFill rotWithShape="1">
          <a:blip r:embed="rId3">
            <a:extLst>
              <a:ext uri="{28A0092B-C50C-407E-A947-70E740481C1C}">
                <a14:useLocalDpi xmlns:a14="http://schemas.microsoft.com/office/drawing/2010/main" val="0"/>
              </a:ext>
            </a:extLst>
          </a:blip>
          <a:srcRect l="-18708" r="-18708"/>
          <a:stretch/>
        </p:blipFill>
        <p:spPr>
          <a:xfrm>
            <a:off x="16177" y="1151193"/>
            <a:ext cx="10064448" cy="6139291"/>
          </a:xfrm>
        </p:spPr>
      </p:pic>
    </p:spTree>
    <p:extLst>
      <p:ext uri="{BB962C8B-B14F-4D97-AF65-F5344CB8AC3E}">
        <p14:creationId xmlns:p14="http://schemas.microsoft.com/office/powerpoint/2010/main" val="8934901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432940" y="1763712"/>
            <a:ext cx="9359900" cy="5184776"/>
          </a:xfrm>
        </p:spPr>
        <p:txBody>
          <a:bodyPr/>
          <a:lstStyle/>
          <a:p>
            <a:pPr marL="457200" indent="-457200">
              <a:buFont typeface="+mj-lt"/>
              <a:buAutoNum type="arabicPeriod" startAt="3"/>
            </a:pPr>
            <a:endParaRPr lang="de-DE" dirty="0" smtClean="0"/>
          </a:p>
        </p:txBody>
      </p:sp>
      <p:sp>
        <p:nvSpPr>
          <p:cNvPr id="2" name="Titel 1"/>
          <p:cNvSpPr>
            <a:spLocks noGrp="1"/>
          </p:cNvSpPr>
          <p:nvPr>
            <p:ph type="title"/>
          </p:nvPr>
        </p:nvSpPr>
        <p:spPr>
          <a:xfrm>
            <a:off x="647824" y="1620391"/>
            <a:ext cx="9073008" cy="2017638"/>
          </a:xfrm>
        </p:spPr>
        <p:txBody>
          <a:bodyPr/>
          <a:lstStyle/>
          <a:p>
            <a:r>
              <a:rPr lang="de-DE" sz="3600" dirty="0"/>
              <a:t>Teil </a:t>
            </a:r>
            <a:r>
              <a:rPr lang="de-DE" sz="3600" dirty="0" smtClean="0"/>
              <a:t>B:</a:t>
            </a:r>
            <a:r>
              <a:rPr lang="de-DE" sz="3600" dirty="0"/>
              <a:t/>
            </a:r>
            <a:br>
              <a:rPr lang="de-DE" sz="3600" dirty="0"/>
            </a:br>
            <a:r>
              <a:rPr lang="de-DE" sz="3600" i="1" dirty="0"/>
              <a:t>Die (Teil-)Lösung: </a:t>
            </a:r>
            <a:r>
              <a:rPr lang="de-DE" sz="3600" i="1" dirty="0" smtClean="0"/>
              <a:t/>
            </a:r>
            <a:br>
              <a:rPr lang="de-DE" sz="3600" i="1" dirty="0" smtClean="0"/>
            </a:br>
            <a:r>
              <a:rPr lang="de-DE" sz="3600" dirty="0" smtClean="0"/>
              <a:t>Vorkehrungen </a:t>
            </a:r>
            <a:r>
              <a:rPr lang="de-DE" sz="3600" dirty="0"/>
              <a:t>und Funktionen des Klimapakets vom 20. September</a:t>
            </a:r>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1360087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432940" y="972319"/>
            <a:ext cx="9359900" cy="5976169"/>
          </a:xfrm>
        </p:spPr>
        <p:txBody>
          <a:bodyPr/>
          <a:lstStyle/>
          <a:p>
            <a:r>
              <a:rPr lang="de-DE" dirty="0" smtClean="0"/>
              <a:t> </a:t>
            </a:r>
          </a:p>
          <a:p>
            <a:endParaRPr lang="de-DE" dirty="0"/>
          </a:p>
          <a:p>
            <a:endParaRPr lang="de-DE" dirty="0" smtClean="0"/>
          </a:p>
          <a:p>
            <a:r>
              <a:rPr lang="de-DE" dirty="0" smtClean="0"/>
              <a:t>Einleitung </a:t>
            </a:r>
            <a:r>
              <a:rPr lang="de-DE" dirty="0"/>
              <a:t>und </a:t>
            </a:r>
            <a:r>
              <a:rPr lang="de-DE" dirty="0" smtClean="0"/>
              <a:t>Überblick</a:t>
            </a:r>
          </a:p>
          <a:p>
            <a:r>
              <a:rPr lang="de-DE" dirty="0" smtClean="0"/>
              <a:t>Teil A:</a:t>
            </a:r>
            <a:r>
              <a:rPr lang="de-DE" dirty="0"/>
              <a:t/>
            </a:r>
            <a:br>
              <a:rPr lang="de-DE" dirty="0"/>
            </a:br>
            <a:r>
              <a:rPr lang="de-DE" dirty="0"/>
              <a:t>Die anstehende Herausforderung für die Klimapolitik in </a:t>
            </a:r>
            <a:r>
              <a:rPr lang="de-DE" dirty="0" smtClean="0"/>
              <a:t>Deutschland</a:t>
            </a:r>
          </a:p>
          <a:p>
            <a:r>
              <a:rPr lang="de-DE" dirty="0" smtClean="0"/>
              <a:t>Teil B:</a:t>
            </a:r>
            <a:br>
              <a:rPr lang="de-DE" dirty="0" smtClean="0"/>
            </a:br>
            <a:r>
              <a:rPr lang="de-DE" i="1" dirty="0" smtClean="0"/>
              <a:t>Die (Teil-)Lösung: </a:t>
            </a:r>
            <a:r>
              <a:rPr lang="de-DE" dirty="0"/>
              <a:t>Vorkehrungen und </a:t>
            </a:r>
            <a:r>
              <a:rPr lang="de-DE" dirty="0" smtClean="0"/>
              <a:t>Funktionen </a:t>
            </a:r>
            <a:r>
              <a:rPr lang="de-DE" dirty="0"/>
              <a:t>des Klimapakets vom 20. </a:t>
            </a:r>
            <a:r>
              <a:rPr lang="de-DE" dirty="0" smtClean="0"/>
              <a:t>September</a:t>
            </a:r>
          </a:p>
          <a:p>
            <a:pPr marL="342900" indent="-342900">
              <a:buFontTx/>
              <a:buChar char="•"/>
            </a:pPr>
            <a:r>
              <a:rPr lang="de-DE" dirty="0" smtClean="0"/>
              <a:t>Das CO</a:t>
            </a:r>
            <a:r>
              <a:rPr lang="de-DE" baseline="-25000" dirty="0" smtClean="0"/>
              <a:t>2</a:t>
            </a:r>
            <a:r>
              <a:rPr lang="de-DE" dirty="0" smtClean="0"/>
              <a:t>-Bepreisungsinstrument</a:t>
            </a:r>
          </a:p>
          <a:p>
            <a:pPr marL="342900" indent="-342900">
              <a:buFontTx/>
              <a:buChar char="•"/>
            </a:pPr>
            <a:r>
              <a:rPr lang="de-DE" dirty="0" smtClean="0"/>
              <a:t>Was strategisch fehlt</a:t>
            </a:r>
          </a:p>
          <a:p>
            <a:endParaRPr lang="de-DE" dirty="0" smtClean="0"/>
          </a:p>
          <a:p>
            <a:endParaRPr lang="de-DE" u="sng" dirty="0"/>
          </a:p>
          <a:p>
            <a:pPr marL="457200" indent="-457200">
              <a:buFont typeface="+mj-lt"/>
              <a:buAutoNum type="arabicPeriod" startAt="3"/>
            </a:pPr>
            <a:endParaRPr lang="de-DE" dirty="0" smtClean="0"/>
          </a:p>
        </p:txBody>
      </p:sp>
      <p:sp>
        <p:nvSpPr>
          <p:cNvPr id="2" name="Titel 1"/>
          <p:cNvSpPr>
            <a:spLocks noGrp="1"/>
          </p:cNvSpPr>
          <p:nvPr>
            <p:ph type="title"/>
          </p:nvPr>
        </p:nvSpPr>
        <p:spPr>
          <a:xfrm>
            <a:off x="360363" y="250826"/>
            <a:ext cx="6840537" cy="721494"/>
          </a:xfrm>
        </p:spPr>
        <p:txBody>
          <a:bodyPr/>
          <a:lstStyle/>
          <a:p>
            <a:r>
              <a:rPr lang="de-DE" sz="3600" dirty="0" smtClean="0"/>
              <a:t>Überblick</a:t>
            </a:r>
            <a:endParaRPr lang="de-DE" sz="3600" dirty="0"/>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1084784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287784" y="1836415"/>
            <a:ext cx="9359900" cy="5976169"/>
          </a:xfrm>
        </p:spPr>
        <p:txBody>
          <a:bodyPr/>
          <a:lstStyle/>
          <a:p>
            <a:r>
              <a:rPr lang="de-DE" u="sng" dirty="0" smtClean="0"/>
              <a:t>1. Hauptlinie:</a:t>
            </a:r>
            <a:r>
              <a:rPr lang="de-DE" dirty="0" smtClean="0"/>
              <a:t> </a:t>
            </a:r>
            <a:r>
              <a:rPr lang="de-DE" dirty="0"/>
              <a:t>Zum Instrument der </a:t>
            </a:r>
            <a:r>
              <a:rPr lang="de-DE" dirty="0" err="1" smtClean="0"/>
              <a:t>Bepreisung</a:t>
            </a:r>
            <a:r>
              <a:rPr lang="de-DE" dirty="0" smtClean="0"/>
              <a:t> fossiler Brennstoffe</a:t>
            </a:r>
          </a:p>
          <a:p>
            <a:pPr marL="457200" indent="-457200">
              <a:buFont typeface="+mj-lt"/>
              <a:buAutoNum type="arabicPeriod"/>
            </a:pPr>
            <a:r>
              <a:rPr lang="de-DE" dirty="0" smtClean="0"/>
              <a:t>Ausweichen vor der strikten Mengenbegrenzung u.a.</a:t>
            </a:r>
          </a:p>
          <a:p>
            <a:pPr marL="457200" indent="-457200">
              <a:buFont typeface="+mj-lt"/>
              <a:buAutoNum type="arabicPeriod"/>
            </a:pPr>
            <a:r>
              <a:rPr lang="de-DE" dirty="0"/>
              <a:t>unprofessionelle Fokussierung auf „Gegenwartspreise“ oder „aktuelle Verwendungspreise</a:t>
            </a:r>
            <a:r>
              <a:rPr lang="de-DE" dirty="0" smtClean="0"/>
              <a:t>“:</a:t>
            </a:r>
            <a:br>
              <a:rPr lang="de-DE" dirty="0" smtClean="0"/>
            </a:br>
            <a:r>
              <a:rPr lang="de-DE" dirty="0" smtClean="0"/>
              <a:t>Besser: auch „</a:t>
            </a:r>
            <a:r>
              <a:rPr lang="de-DE" dirty="0" err="1" smtClean="0"/>
              <a:t>shadow</a:t>
            </a:r>
            <a:r>
              <a:rPr lang="de-DE" dirty="0" smtClean="0"/>
              <a:t> </a:t>
            </a:r>
            <a:r>
              <a:rPr lang="de-DE" dirty="0" err="1" smtClean="0"/>
              <a:t>pricing</a:t>
            </a:r>
            <a:r>
              <a:rPr lang="de-DE" dirty="0" smtClean="0"/>
              <a:t>“</a:t>
            </a:r>
          </a:p>
          <a:p>
            <a:pPr marL="457200" indent="-457200">
              <a:buFont typeface="+mj-lt"/>
              <a:buAutoNum type="arabicPeriod"/>
            </a:pPr>
            <a:r>
              <a:rPr lang="de-DE" dirty="0" smtClean="0"/>
              <a:t>Gesetzestechnische Kritik</a:t>
            </a:r>
          </a:p>
          <a:p>
            <a:r>
              <a:rPr lang="de-DE" u="sng" dirty="0" smtClean="0">
                <a:solidFill>
                  <a:schemeClr val="accent4"/>
                </a:solidFill>
              </a:rPr>
              <a:t>2. Hauptlinie:</a:t>
            </a:r>
            <a:r>
              <a:rPr lang="de-DE" dirty="0" smtClean="0">
                <a:solidFill>
                  <a:schemeClr val="accent4"/>
                </a:solidFill>
              </a:rPr>
              <a:t> funktionale Defizite:</a:t>
            </a:r>
          </a:p>
          <a:p>
            <a:pPr marL="457200" indent="-457200">
              <a:buFont typeface="+mj-lt"/>
              <a:buAutoNum type="arabicPeriod"/>
            </a:pPr>
            <a:r>
              <a:rPr lang="de-DE" dirty="0" smtClean="0">
                <a:solidFill>
                  <a:schemeClr val="accent4"/>
                </a:solidFill>
              </a:rPr>
              <a:t>Ausweichen vor </a:t>
            </a:r>
            <a:r>
              <a:rPr lang="de-DE" dirty="0" err="1" smtClean="0">
                <a:solidFill>
                  <a:schemeClr val="accent4"/>
                </a:solidFill>
              </a:rPr>
              <a:t>Umfassendheit</a:t>
            </a:r>
            <a:r>
              <a:rPr lang="de-DE" dirty="0" smtClean="0">
                <a:solidFill>
                  <a:schemeClr val="accent4"/>
                </a:solidFill>
              </a:rPr>
              <a:t>: alle THG</a:t>
            </a:r>
          </a:p>
          <a:p>
            <a:pPr marL="457200" indent="-457200">
              <a:buFont typeface="+mj-lt"/>
              <a:buAutoNum type="arabicPeriod"/>
            </a:pPr>
            <a:r>
              <a:rPr lang="de-DE" dirty="0" smtClean="0">
                <a:solidFill>
                  <a:schemeClr val="accent4"/>
                </a:solidFill>
              </a:rPr>
              <a:t>Ausweichen vor Budgetprinzip: Transparenz und kommunizierende Röhren</a:t>
            </a:r>
          </a:p>
          <a:p>
            <a:pPr marL="457200" indent="-457200">
              <a:buFont typeface="+mj-lt"/>
              <a:buAutoNum type="arabicPeriod"/>
            </a:pPr>
            <a:r>
              <a:rPr lang="de-DE" dirty="0" smtClean="0">
                <a:solidFill>
                  <a:schemeClr val="accent4"/>
                </a:solidFill>
              </a:rPr>
              <a:t>Bedeutung am Beispiel GEG-</a:t>
            </a:r>
            <a:r>
              <a:rPr lang="de-DE" dirty="0" err="1" smtClean="0">
                <a:solidFill>
                  <a:schemeClr val="accent4"/>
                </a:solidFill>
              </a:rPr>
              <a:t>draft</a:t>
            </a:r>
            <a:endParaRPr lang="de-DE" dirty="0" smtClean="0">
              <a:solidFill>
                <a:schemeClr val="accent4"/>
              </a:solidFill>
            </a:endParaRPr>
          </a:p>
          <a:p>
            <a:endParaRPr lang="de-DE" dirty="0" smtClean="0"/>
          </a:p>
          <a:p>
            <a:endParaRPr lang="de-DE" u="sng" dirty="0"/>
          </a:p>
          <a:p>
            <a:pPr marL="457200" indent="-457200">
              <a:buFont typeface="+mj-lt"/>
              <a:buAutoNum type="arabicPeriod" startAt="3"/>
            </a:pPr>
            <a:endParaRPr lang="de-DE" dirty="0" smtClean="0"/>
          </a:p>
        </p:txBody>
      </p:sp>
      <p:sp>
        <p:nvSpPr>
          <p:cNvPr id="2" name="Titel 1"/>
          <p:cNvSpPr>
            <a:spLocks noGrp="1"/>
          </p:cNvSpPr>
          <p:nvPr>
            <p:ph type="title"/>
          </p:nvPr>
        </p:nvSpPr>
        <p:spPr>
          <a:xfrm>
            <a:off x="360363" y="250826"/>
            <a:ext cx="7920309" cy="721494"/>
          </a:xfrm>
        </p:spPr>
        <p:txBody>
          <a:bodyPr/>
          <a:lstStyle/>
          <a:p>
            <a:r>
              <a:rPr lang="de-DE" sz="2400" dirty="0"/>
              <a:t>Teil B:</a:t>
            </a:r>
            <a:br>
              <a:rPr lang="de-DE" sz="2400" dirty="0"/>
            </a:br>
            <a:r>
              <a:rPr lang="de-DE" sz="2400" dirty="0"/>
              <a:t>Die (Teil-)Lösung: Vorkehrungen und Funktionen des Klimapakets vom 20. September</a:t>
            </a:r>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42050750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287784" y="1836415"/>
            <a:ext cx="9359900" cy="5976169"/>
          </a:xfrm>
        </p:spPr>
        <p:txBody>
          <a:bodyPr/>
          <a:lstStyle/>
          <a:p>
            <a:r>
              <a:rPr lang="de-DE" u="sng" dirty="0" smtClean="0">
                <a:solidFill>
                  <a:schemeClr val="accent4"/>
                </a:solidFill>
              </a:rPr>
              <a:t>1. Hauptlinie:</a:t>
            </a:r>
            <a:r>
              <a:rPr lang="de-DE" dirty="0" smtClean="0">
                <a:solidFill>
                  <a:schemeClr val="accent4"/>
                </a:solidFill>
              </a:rPr>
              <a:t> </a:t>
            </a:r>
            <a:r>
              <a:rPr lang="de-DE" dirty="0">
                <a:solidFill>
                  <a:schemeClr val="accent4"/>
                </a:solidFill>
              </a:rPr>
              <a:t>Zum Instrument der </a:t>
            </a:r>
            <a:r>
              <a:rPr lang="de-DE" dirty="0" err="1" smtClean="0">
                <a:solidFill>
                  <a:schemeClr val="accent4"/>
                </a:solidFill>
              </a:rPr>
              <a:t>Bepreisung</a:t>
            </a:r>
            <a:r>
              <a:rPr lang="de-DE" dirty="0" smtClean="0">
                <a:solidFill>
                  <a:schemeClr val="accent4"/>
                </a:solidFill>
              </a:rPr>
              <a:t> fossiler Brennstoffe</a:t>
            </a:r>
          </a:p>
          <a:p>
            <a:pPr marL="457200" indent="-457200">
              <a:buFont typeface="+mj-lt"/>
              <a:buAutoNum type="arabicPeriod"/>
            </a:pPr>
            <a:r>
              <a:rPr lang="de-DE" dirty="0" smtClean="0">
                <a:solidFill>
                  <a:schemeClr val="accent4"/>
                </a:solidFill>
              </a:rPr>
              <a:t>Ausweichen vor der strikten Mengenbegrenzung u.a.</a:t>
            </a:r>
          </a:p>
          <a:p>
            <a:pPr marL="457200" indent="-457200">
              <a:buFont typeface="+mj-lt"/>
              <a:buAutoNum type="arabicPeriod"/>
            </a:pPr>
            <a:r>
              <a:rPr lang="de-DE" dirty="0">
                <a:solidFill>
                  <a:schemeClr val="accent4"/>
                </a:solidFill>
              </a:rPr>
              <a:t>unprofessionelle Fokussierung auf „Gegenwartspreise“ oder „aktuelle Verwendungspreise</a:t>
            </a:r>
            <a:r>
              <a:rPr lang="de-DE" dirty="0" smtClean="0">
                <a:solidFill>
                  <a:schemeClr val="accent4"/>
                </a:solidFill>
              </a:rPr>
              <a:t>“:</a:t>
            </a:r>
            <a:br>
              <a:rPr lang="de-DE" dirty="0" smtClean="0">
                <a:solidFill>
                  <a:schemeClr val="accent4"/>
                </a:solidFill>
              </a:rPr>
            </a:br>
            <a:r>
              <a:rPr lang="de-DE" dirty="0" smtClean="0">
                <a:solidFill>
                  <a:schemeClr val="accent4"/>
                </a:solidFill>
              </a:rPr>
              <a:t>Besser: auch „</a:t>
            </a:r>
            <a:r>
              <a:rPr lang="de-DE" dirty="0" err="1" smtClean="0">
                <a:solidFill>
                  <a:schemeClr val="accent4"/>
                </a:solidFill>
              </a:rPr>
              <a:t>shadow</a:t>
            </a:r>
            <a:r>
              <a:rPr lang="de-DE" dirty="0" smtClean="0">
                <a:solidFill>
                  <a:schemeClr val="accent4"/>
                </a:solidFill>
              </a:rPr>
              <a:t> </a:t>
            </a:r>
            <a:r>
              <a:rPr lang="de-DE" dirty="0" err="1" smtClean="0">
                <a:solidFill>
                  <a:schemeClr val="accent4"/>
                </a:solidFill>
              </a:rPr>
              <a:t>pricing</a:t>
            </a:r>
            <a:r>
              <a:rPr lang="de-DE" dirty="0" smtClean="0">
                <a:solidFill>
                  <a:schemeClr val="accent4"/>
                </a:solidFill>
              </a:rPr>
              <a:t>“</a:t>
            </a:r>
          </a:p>
          <a:p>
            <a:pPr marL="457200" indent="-457200">
              <a:buFont typeface="+mj-lt"/>
              <a:buAutoNum type="arabicPeriod"/>
            </a:pPr>
            <a:r>
              <a:rPr lang="de-DE" dirty="0" smtClean="0">
                <a:solidFill>
                  <a:schemeClr val="accent4"/>
                </a:solidFill>
              </a:rPr>
              <a:t>Gesetzestechnische Kritik</a:t>
            </a:r>
          </a:p>
          <a:p>
            <a:r>
              <a:rPr lang="de-DE" u="sng" dirty="0" smtClean="0"/>
              <a:t>2. Hauptlinie:</a:t>
            </a:r>
            <a:r>
              <a:rPr lang="de-DE" dirty="0" smtClean="0"/>
              <a:t> funktionale Defizite:</a:t>
            </a:r>
          </a:p>
          <a:p>
            <a:pPr marL="457200" indent="-457200">
              <a:buFont typeface="+mj-lt"/>
              <a:buAutoNum type="arabicPeriod"/>
            </a:pPr>
            <a:r>
              <a:rPr lang="de-DE" dirty="0" smtClean="0"/>
              <a:t>Ausweichen vor </a:t>
            </a:r>
            <a:r>
              <a:rPr lang="de-DE" dirty="0" err="1" smtClean="0"/>
              <a:t>Umfassendheit</a:t>
            </a:r>
            <a:r>
              <a:rPr lang="de-DE" dirty="0" smtClean="0"/>
              <a:t>: alle THG</a:t>
            </a:r>
          </a:p>
          <a:p>
            <a:pPr marL="457200" indent="-457200">
              <a:buFont typeface="+mj-lt"/>
              <a:buAutoNum type="arabicPeriod"/>
            </a:pPr>
            <a:r>
              <a:rPr lang="de-DE" dirty="0" smtClean="0"/>
              <a:t>Ausweichen vor Budgetprinzip: Transparenz und kommunizierende Röhren</a:t>
            </a:r>
          </a:p>
          <a:p>
            <a:pPr marL="457200" indent="-457200">
              <a:buFont typeface="+mj-lt"/>
              <a:buAutoNum type="arabicPeriod"/>
            </a:pPr>
            <a:r>
              <a:rPr lang="de-DE" dirty="0" smtClean="0"/>
              <a:t>Bedeutung am Beispiel GEG-</a:t>
            </a:r>
            <a:r>
              <a:rPr lang="de-DE" dirty="0" err="1" smtClean="0"/>
              <a:t>draft</a:t>
            </a:r>
            <a:endParaRPr lang="de-DE" dirty="0" smtClean="0"/>
          </a:p>
          <a:p>
            <a:endParaRPr lang="de-DE" dirty="0" smtClean="0"/>
          </a:p>
          <a:p>
            <a:endParaRPr lang="de-DE" u="sng" dirty="0"/>
          </a:p>
          <a:p>
            <a:pPr marL="457200" indent="-457200">
              <a:buFont typeface="+mj-lt"/>
              <a:buAutoNum type="arabicPeriod" startAt="3"/>
            </a:pPr>
            <a:endParaRPr lang="de-DE" dirty="0" smtClean="0"/>
          </a:p>
        </p:txBody>
      </p:sp>
      <p:sp>
        <p:nvSpPr>
          <p:cNvPr id="2" name="Titel 1"/>
          <p:cNvSpPr>
            <a:spLocks noGrp="1"/>
          </p:cNvSpPr>
          <p:nvPr>
            <p:ph type="title"/>
          </p:nvPr>
        </p:nvSpPr>
        <p:spPr>
          <a:xfrm>
            <a:off x="360363" y="250826"/>
            <a:ext cx="7920309" cy="721494"/>
          </a:xfrm>
        </p:spPr>
        <p:txBody>
          <a:bodyPr/>
          <a:lstStyle/>
          <a:p>
            <a:r>
              <a:rPr lang="de-DE" sz="2400" dirty="0"/>
              <a:t>Teil B:</a:t>
            </a:r>
            <a:br>
              <a:rPr lang="de-DE" sz="2400" dirty="0"/>
            </a:br>
            <a:r>
              <a:rPr lang="de-DE" sz="2400" dirty="0"/>
              <a:t>Die (Teil-)Lösung: Vorkehrungen und Funktionen des Klimapakets vom 20. September</a:t>
            </a:r>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484940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431800" y="2380186"/>
            <a:ext cx="9359900" cy="5184776"/>
          </a:xfrm>
        </p:spPr>
        <p:txBody>
          <a:bodyPr/>
          <a:lstStyle/>
          <a:p>
            <a:r>
              <a:rPr lang="de-DE" dirty="0" smtClean="0"/>
              <a:t>„Aufgabe </a:t>
            </a:r>
            <a:r>
              <a:rPr lang="de-DE" dirty="0"/>
              <a:t>der Förderung ist es dabei, Deckungsfehlbeträge für eine wirtschaftliche Darstellung von Sanierungsmaßnahmen, die auf diesem Pfad liegen, auszugleichen. </a:t>
            </a:r>
            <a:endParaRPr lang="de-DE" dirty="0" smtClean="0"/>
          </a:p>
          <a:p>
            <a:r>
              <a:rPr lang="de-DE" dirty="0" smtClean="0"/>
              <a:t>Dies </a:t>
            </a:r>
            <a:r>
              <a:rPr lang="de-DE" dirty="0"/>
              <a:t>stellt eine gebotene Ausnahme vom haushaltsrechtlichen Subsidiaritätsgrundsatz dar, die durch eine gesetzliche Regelung ermöglicht werden kann. </a:t>
            </a:r>
            <a:endParaRPr lang="de-DE" dirty="0" smtClean="0"/>
          </a:p>
          <a:p>
            <a:r>
              <a:rPr lang="de-DE" dirty="0" smtClean="0"/>
              <a:t>Bei </a:t>
            </a:r>
            <a:r>
              <a:rPr lang="de-DE" dirty="0"/>
              <a:t>der Beurteilung der Wirtschaftlichkeit zur Gewährung von Ausnahmen von den Anforderungen im Gebäudeenergierecht sind erreichbare Förderungen mit zu berücksichtigen.“ </a:t>
            </a:r>
            <a:endParaRPr lang="de-DE" dirty="0" smtClean="0"/>
          </a:p>
          <a:p>
            <a:endParaRPr lang="de-DE" dirty="0"/>
          </a:p>
          <a:p>
            <a:r>
              <a:rPr lang="de-DE" dirty="0" smtClean="0"/>
              <a:t>Quelle: UMK vom </a:t>
            </a:r>
            <a:r>
              <a:rPr lang="de-DE" dirty="0"/>
              <a:t>9. November 2018 </a:t>
            </a:r>
            <a:endParaRPr lang="de-DE" dirty="0" smtClean="0"/>
          </a:p>
        </p:txBody>
      </p:sp>
      <p:sp>
        <p:nvSpPr>
          <p:cNvPr id="2" name="Titel 1"/>
          <p:cNvSpPr>
            <a:spLocks noGrp="1"/>
          </p:cNvSpPr>
          <p:nvPr>
            <p:ph type="title"/>
          </p:nvPr>
        </p:nvSpPr>
        <p:spPr>
          <a:xfrm>
            <a:off x="360363" y="250825"/>
            <a:ext cx="9720262" cy="1312187"/>
          </a:xfrm>
        </p:spPr>
        <p:txBody>
          <a:bodyPr/>
          <a:lstStyle/>
          <a:p>
            <a:r>
              <a:rPr lang="de-DE" sz="3600" dirty="0" smtClean="0"/>
              <a:t>Wie den toten GEG 2.0-draft vom </a:t>
            </a:r>
            <a:r>
              <a:rPr lang="de-DE" sz="3600" dirty="0"/>
              <a:t/>
            </a:r>
            <a:br>
              <a:rPr lang="de-DE" sz="3600" dirty="0"/>
            </a:br>
            <a:r>
              <a:rPr lang="de-DE" sz="3600" dirty="0" smtClean="0"/>
              <a:t>29. Mai 2019 wieder lebendig bekommen?</a:t>
            </a:r>
            <a:endParaRPr lang="de-DE" sz="3200" dirty="0"/>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4208949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359792" y="2124447"/>
            <a:ext cx="9359900" cy="5184776"/>
          </a:xfrm>
        </p:spPr>
        <p:txBody>
          <a:bodyPr/>
          <a:lstStyle/>
          <a:p>
            <a:r>
              <a:rPr lang="de-DE" dirty="0" smtClean="0"/>
              <a:t>Aufgabe des Normenkontrollrates ist es, die Folgekosten </a:t>
            </a:r>
            <a:r>
              <a:rPr lang="de-DE" dirty="0"/>
              <a:t>von Gesetzesvorhaben </a:t>
            </a:r>
            <a:r>
              <a:rPr lang="de-DE" dirty="0" smtClean="0"/>
              <a:t>abzuschätzen und sie dem Gesetzgeber an die Hand zu geben. </a:t>
            </a:r>
          </a:p>
          <a:p>
            <a:r>
              <a:rPr lang="de-DE" dirty="0" smtClean="0"/>
              <a:t>Leitend ist dabei eine Richtlinie, die sog. „Erfüllungsaufwand-Methodik“ – an </a:t>
            </a:r>
            <a:r>
              <a:rPr lang="de-DE" dirty="0"/>
              <a:t>die </a:t>
            </a:r>
            <a:r>
              <a:rPr lang="de-DE" dirty="0" smtClean="0"/>
              <a:t>hat sich </a:t>
            </a:r>
            <a:r>
              <a:rPr lang="de-DE" dirty="0"/>
              <a:t>der NKR </a:t>
            </a:r>
            <a:r>
              <a:rPr lang="de-DE" dirty="0" smtClean="0"/>
              <a:t>zu halten.</a:t>
            </a:r>
          </a:p>
          <a:p>
            <a:r>
              <a:rPr lang="de-DE" dirty="0" smtClean="0"/>
              <a:t>Bislang werden die Folgen in Form von Budget-Belastungen aus Verfehlung Freirechte-Grenzen unter der als </a:t>
            </a:r>
            <a:r>
              <a:rPr lang="de-DE" dirty="0"/>
              <a:t>„mittelbar“ oder „indirekt“ gesehen und </a:t>
            </a:r>
            <a:r>
              <a:rPr lang="de-DE" dirty="0" smtClean="0"/>
              <a:t>zählen daher </a:t>
            </a:r>
            <a:r>
              <a:rPr lang="de-DE" dirty="0"/>
              <a:t>nicht als „Erfüllungsaufwand“. </a:t>
            </a:r>
            <a:endParaRPr lang="de-DE" dirty="0" smtClean="0"/>
          </a:p>
          <a:p>
            <a:r>
              <a:rPr lang="de-DE" dirty="0" smtClean="0"/>
              <a:t>Das bedeutet: Die EU-Ebene versucht, den Mitgliedstaaten finanzielle Incentives zu geben, um sie von einem Verfehlen der nationalen Klimaziele abzuhalten. Die Erwartung der Wirksamkeit dieser Incentives basiert auf erfolgreicher Antizipation dieser Zahlungen. Die nationale Stelle zur Abschätzung von Folgekosten von Gesetzesvorhaben aber sieht sich gezwungen, exakt diese Antizipation zu verweigern.</a:t>
            </a:r>
          </a:p>
          <a:p>
            <a:endParaRPr lang="de-DE" dirty="0"/>
          </a:p>
          <a:p>
            <a:r>
              <a:rPr lang="de-DE" dirty="0" smtClean="0"/>
              <a:t>Quelle: NKR</a:t>
            </a:r>
          </a:p>
        </p:txBody>
      </p:sp>
      <p:sp>
        <p:nvSpPr>
          <p:cNvPr id="2" name="Titel 1"/>
          <p:cNvSpPr>
            <a:spLocks noGrp="1"/>
          </p:cNvSpPr>
          <p:nvPr>
            <p:ph type="title"/>
          </p:nvPr>
        </p:nvSpPr>
        <p:spPr>
          <a:xfrm>
            <a:off x="360363" y="250825"/>
            <a:ext cx="9720262" cy="1312187"/>
          </a:xfrm>
        </p:spPr>
        <p:txBody>
          <a:bodyPr/>
          <a:lstStyle/>
          <a:p>
            <a:r>
              <a:rPr lang="de-DE" sz="2800" dirty="0" smtClean="0"/>
              <a:t>Wie den GEG 2.0-draft vom </a:t>
            </a:r>
            <a:r>
              <a:rPr lang="de-DE" sz="2800" dirty="0"/>
              <a:t/>
            </a:r>
            <a:br>
              <a:rPr lang="de-DE" sz="2800" dirty="0"/>
            </a:br>
            <a:r>
              <a:rPr lang="de-DE" sz="2800" dirty="0" smtClean="0"/>
              <a:t>29. Mai 2019 im Hinblick auf </a:t>
            </a:r>
            <a:r>
              <a:rPr lang="de-DE" sz="2800" dirty="0"/>
              <a:t>die „unmittelbaren </a:t>
            </a:r>
            <a:r>
              <a:rPr lang="de-DE" sz="2800" dirty="0" smtClean="0"/>
              <a:t>Folgekosten“ für die öffentliche Hand bewerten?</a:t>
            </a:r>
            <a:endParaRPr lang="de-DE" sz="2800" dirty="0"/>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1842868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r>
              <a:rPr lang="de-DE">
                <a:solidFill>
                  <a:schemeClr val="accent1"/>
                </a:solidFill>
              </a:rPr>
              <a:t>Vielen Dank für </a:t>
            </a:r>
            <a:r>
              <a:rPr lang="de-DE"/>
              <a:t/>
            </a:r>
            <a:br>
              <a:rPr lang="de-DE"/>
            </a:br>
            <a:r>
              <a:rPr lang="de-DE"/>
              <a:t>Ihre Aufmerksamkeit</a:t>
            </a:r>
          </a:p>
        </p:txBody>
      </p:sp>
      <p:sp>
        <p:nvSpPr>
          <p:cNvPr id="9" name="Inhaltsplatzhalter 8"/>
          <p:cNvSpPr>
            <a:spLocks noGrp="1"/>
          </p:cNvSpPr>
          <p:nvPr>
            <p:ph type="subTitle" idx="1"/>
          </p:nvPr>
        </p:nvSpPr>
        <p:spPr/>
        <p:txBody>
          <a:bodyPr/>
          <a:lstStyle/>
          <a:p>
            <a:r>
              <a:rPr lang="de-DE"/>
              <a:t>Weitere Informationen finden Sie auf unserer Website</a:t>
            </a:r>
            <a:br>
              <a:rPr lang="de-DE"/>
            </a:br>
            <a:r>
              <a:rPr lang="de-DE"/>
              <a:t>www.wupperinst.org</a:t>
            </a:r>
          </a:p>
        </p:txBody>
      </p:sp>
      <p:sp>
        <p:nvSpPr>
          <p:cNvPr id="5" name="Textplatzhalter 4"/>
          <p:cNvSpPr>
            <a:spLocks noGrp="1"/>
          </p:cNvSpPr>
          <p:nvPr>
            <p:ph type="body" sz="quarter" idx="13"/>
          </p:nvPr>
        </p:nvSpPr>
        <p:spPr/>
        <p:txBody>
          <a:bodyPr/>
          <a:lstStyle/>
          <a:p>
            <a:endParaRPr lang="de-DE" dirty="0"/>
          </a:p>
        </p:txBody>
      </p:sp>
      <p:sp>
        <p:nvSpPr>
          <p:cNvPr id="2" name="Datumsplatzhalter 1"/>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2774527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432940" y="1763712"/>
            <a:ext cx="9359900" cy="5184776"/>
          </a:xfrm>
        </p:spPr>
        <p:txBody>
          <a:bodyPr/>
          <a:lstStyle/>
          <a:p>
            <a:pPr marL="457200" indent="-457200">
              <a:buFont typeface="+mj-lt"/>
              <a:buAutoNum type="arabicPeriod" startAt="3"/>
            </a:pPr>
            <a:endParaRPr lang="de-DE" dirty="0" smtClean="0"/>
          </a:p>
        </p:txBody>
      </p:sp>
      <p:sp>
        <p:nvSpPr>
          <p:cNvPr id="2" name="Titel 1"/>
          <p:cNvSpPr>
            <a:spLocks noGrp="1"/>
          </p:cNvSpPr>
          <p:nvPr>
            <p:ph type="title"/>
          </p:nvPr>
        </p:nvSpPr>
        <p:spPr>
          <a:xfrm>
            <a:off x="647824" y="1620391"/>
            <a:ext cx="9073008" cy="2017638"/>
          </a:xfrm>
        </p:spPr>
        <p:txBody>
          <a:bodyPr/>
          <a:lstStyle/>
          <a:p>
            <a:r>
              <a:rPr lang="de-DE" sz="3600" dirty="0"/>
              <a:t>Teil A:</a:t>
            </a:r>
            <a:br>
              <a:rPr lang="de-DE" sz="3600" dirty="0"/>
            </a:br>
            <a:r>
              <a:rPr lang="de-DE" sz="3600" dirty="0"/>
              <a:t>Die anstehende Herausforderung für die Klimapolitik in Deutschland</a:t>
            </a:r>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2535645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431800" y="1980431"/>
            <a:ext cx="9359900" cy="5184776"/>
          </a:xfrm>
        </p:spPr>
        <p:txBody>
          <a:bodyPr/>
          <a:lstStyle/>
          <a:p>
            <a:r>
              <a:rPr lang="de-DE" sz="2400" dirty="0" smtClean="0">
                <a:solidFill>
                  <a:srgbClr val="FF6600"/>
                </a:solidFill>
              </a:rPr>
              <a:t>UN-Ebene: 2. Periode des KP</a:t>
            </a:r>
          </a:p>
          <a:p>
            <a:r>
              <a:rPr lang="de-DE" sz="2400" dirty="0" smtClean="0">
                <a:solidFill>
                  <a:srgbClr val="FF6600"/>
                </a:solidFill>
              </a:rPr>
              <a:t>EU-Ebene: </a:t>
            </a:r>
          </a:p>
          <a:p>
            <a:pPr marL="457200" indent="-457200">
              <a:buAutoNum type="arabicPeriod"/>
            </a:pPr>
            <a:r>
              <a:rPr lang="de-DE" dirty="0" smtClean="0"/>
              <a:t>EU ETS</a:t>
            </a:r>
          </a:p>
          <a:p>
            <a:pPr marL="457200" indent="-457200">
              <a:buAutoNum type="arabicPeriod"/>
            </a:pPr>
            <a:r>
              <a:rPr lang="de-DE" dirty="0" smtClean="0"/>
              <a:t>Der Rest: Der Non-ETS-Bereich</a:t>
            </a:r>
          </a:p>
        </p:txBody>
      </p:sp>
      <p:sp>
        <p:nvSpPr>
          <p:cNvPr id="2" name="Titel 1"/>
          <p:cNvSpPr>
            <a:spLocks noGrp="1"/>
          </p:cNvSpPr>
          <p:nvPr>
            <p:ph type="title"/>
          </p:nvPr>
        </p:nvSpPr>
        <p:spPr>
          <a:xfrm>
            <a:off x="359792" y="252239"/>
            <a:ext cx="9000429" cy="1312187"/>
          </a:xfrm>
        </p:spPr>
        <p:txBody>
          <a:bodyPr/>
          <a:lstStyle/>
          <a:p>
            <a:r>
              <a:rPr lang="de-DE" sz="3600" dirty="0"/>
              <a:t>	Der Budget-</a:t>
            </a:r>
            <a:r>
              <a:rPr lang="de-DE" sz="3600" dirty="0" smtClean="0"/>
              <a:t>Ansatz: </a:t>
            </a:r>
            <a:br>
              <a:rPr lang="de-DE" sz="3600" dirty="0" smtClean="0"/>
            </a:br>
            <a:r>
              <a:rPr lang="de-DE" sz="3600" dirty="0" smtClean="0"/>
              <a:t>Klimapolitik </a:t>
            </a:r>
            <a:r>
              <a:rPr lang="de-DE" sz="3600" dirty="0"/>
              <a:t>auf Ebene </a:t>
            </a:r>
            <a:r>
              <a:rPr lang="de-DE" sz="3600" dirty="0" smtClean="0"/>
              <a:t>von UN </a:t>
            </a:r>
            <a:r>
              <a:rPr lang="de-DE" sz="3600" dirty="0"/>
              <a:t>und </a:t>
            </a:r>
            <a:r>
              <a:rPr lang="de-DE" sz="3600" dirty="0" smtClean="0"/>
              <a:t>EU</a:t>
            </a:r>
            <a:br>
              <a:rPr lang="de-DE" sz="3600" dirty="0" smtClean="0"/>
            </a:br>
            <a:endParaRPr lang="de-DE" sz="3600" dirty="0"/>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3281665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6840537" cy="721494"/>
          </a:xfrm>
        </p:spPr>
        <p:txBody>
          <a:bodyPr/>
          <a:lstStyle/>
          <a:p>
            <a:pPr eaLnBrk="1" hangingPunct="1"/>
            <a:r>
              <a:rPr lang="de-DE" b="0" dirty="0" smtClean="0">
                <a:latin typeface="Arial" charset="0"/>
                <a:ea typeface="ＭＳ Ｐゴシック" charset="0"/>
                <a:cs typeface="ＭＳ Ｐゴシック" charset="0"/>
              </a:rPr>
              <a:t>Aufteilung ETS &amp; ESD in Deutschland</a:t>
            </a:r>
            <a:endParaRPr lang="de-DE" b="0" dirty="0">
              <a:latin typeface="Arial" charset="0"/>
              <a:ea typeface="ＭＳ Ｐゴシック" charset="0"/>
              <a:cs typeface="ＭＳ Ｐゴシック" charset="0"/>
            </a:endParaRPr>
          </a:p>
        </p:txBody>
      </p:sp>
      <p:pic>
        <p:nvPicPr>
          <p:cNvPr id="5" name="Inhaltsplatzhalter 4" descr="Bildschirmfoto 2018-11-27 um 05.53.19.pdf"/>
          <p:cNvPicPr>
            <a:picLocks noGrp="1" noChangeAspect="1"/>
          </p:cNvPicPr>
          <p:nvPr>
            <p:ph idx="1"/>
          </p:nvPr>
        </p:nvPicPr>
        <p:blipFill>
          <a:blip r:embed="rId3">
            <a:extLst>
              <a:ext uri="{28A0092B-C50C-407E-A947-70E740481C1C}">
                <a14:useLocalDpi xmlns:a14="http://schemas.microsoft.com/office/drawing/2010/main" val="0"/>
              </a:ext>
            </a:extLst>
          </a:blip>
          <a:srcRect l="-1421" r="-1421"/>
          <a:stretch>
            <a:fillRect/>
          </a:stretch>
        </p:blipFill>
        <p:spPr>
          <a:xfrm>
            <a:off x="360363" y="1476375"/>
            <a:ext cx="9359900" cy="5472113"/>
          </a:xfrm>
        </p:spPr>
      </p:pic>
    </p:spTree>
    <p:extLst>
      <p:ext uri="{BB962C8B-B14F-4D97-AF65-F5344CB8AC3E}">
        <p14:creationId xmlns:p14="http://schemas.microsoft.com/office/powerpoint/2010/main" val="3081288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umsplatzhalter 3"/>
          <p:cNvSpPr>
            <a:spLocks noGrp="1"/>
          </p:cNvSpPr>
          <p:nvPr>
            <p:ph type="dt" sz="quarter" idx="10"/>
          </p:nvPr>
        </p:nvSpPr>
        <p:spPr>
          <a:xfrm>
            <a:off x="360363" y="7165007"/>
            <a:ext cx="1583605" cy="3949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b="1">
                <a:solidFill>
                  <a:schemeClr val="tx1"/>
                </a:solidFill>
                <a:latin typeface="Arial" charset="0"/>
                <a:ea typeface="ＭＳ Ｐゴシック" charset="0"/>
                <a:cs typeface="ＭＳ Ｐゴシック" charset="0"/>
              </a:defRPr>
            </a:lvl1pPr>
            <a:lvl2pPr marL="819028" indent="-315011" eaLnBrk="0" hangingPunct="0">
              <a:defRPr sz="2600" b="1">
                <a:solidFill>
                  <a:schemeClr val="tx1"/>
                </a:solidFill>
                <a:latin typeface="Arial" charset="0"/>
                <a:ea typeface="ＭＳ Ｐゴシック" charset="0"/>
              </a:defRPr>
            </a:lvl2pPr>
            <a:lvl3pPr marL="1260043" indent="-252009" eaLnBrk="0" hangingPunct="0">
              <a:defRPr sz="2600" b="1">
                <a:solidFill>
                  <a:schemeClr val="tx1"/>
                </a:solidFill>
                <a:latin typeface="Arial" charset="0"/>
                <a:ea typeface="ＭＳ Ｐゴシック" charset="0"/>
              </a:defRPr>
            </a:lvl3pPr>
            <a:lvl4pPr marL="1764060" indent="-252009" eaLnBrk="0" hangingPunct="0">
              <a:defRPr sz="2600" b="1">
                <a:solidFill>
                  <a:schemeClr val="tx1"/>
                </a:solidFill>
                <a:latin typeface="Arial" charset="0"/>
                <a:ea typeface="ＭＳ Ｐゴシック" charset="0"/>
              </a:defRPr>
            </a:lvl4pPr>
            <a:lvl5pPr marL="2268078" indent="-252009" eaLnBrk="0" hangingPunct="0">
              <a:defRPr sz="2600" b="1">
                <a:solidFill>
                  <a:schemeClr val="tx1"/>
                </a:solidFill>
                <a:latin typeface="Arial" charset="0"/>
                <a:ea typeface="ＭＳ Ｐゴシック" charset="0"/>
              </a:defRPr>
            </a:lvl5pPr>
            <a:lvl6pPr marL="2772095"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6pPr>
            <a:lvl7pPr marL="3276112"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7pPr>
            <a:lvl8pPr marL="3780130"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8pPr>
            <a:lvl9pPr marL="4284147" indent="-252009" eaLnBrk="0" fontAlgn="base" hangingPunct="0">
              <a:spcBef>
                <a:spcPct val="0"/>
              </a:spcBef>
              <a:spcAft>
                <a:spcPct val="0"/>
              </a:spcAft>
              <a:buFont typeface="Times" charset="0"/>
              <a:defRPr sz="2600" b="1">
                <a:solidFill>
                  <a:schemeClr val="tx1"/>
                </a:solidFill>
                <a:latin typeface="Arial" charset="0"/>
                <a:ea typeface="ＭＳ Ｐゴシック" charset="0"/>
              </a:defRPr>
            </a:lvl9pPr>
          </a:lstStyle>
          <a:p>
            <a:pPr>
              <a:buFont typeface="Wingdings" charset="0"/>
              <a:buNone/>
            </a:pPr>
            <a:r>
              <a:rPr lang="de-DE" sz="1200" b="0" smtClean="0"/>
              <a:t>17. 10. 2019</a:t>
            </a:r>
            <a:endParaRPr lang="de-DE" sz="1200" b="0" dirty="0"/>
          </a:p>
        </p:txBody>
      </p:sp>
      <p:sp>
        <p:nvSpPr>
          <p:cNvPr id="97282" name="Rectangle 2"/>
          <p:cNvSpPr>
            <a:spLocks noGrp="1" noChangeArrowheads="1"/>
          </p:cNvSpPr>
          <p:nvPr>
            <p:ph type="title"/>
          </p:nvPr>
        </p:nvSpPr>
        <p:spPr>
          <a:xfrm>
            <a:off x="360363" y="250826"/>
            <a:ext cx="7488261" cy="721494"/>
          </a:xfrm>
        </p:spPr>
        <p:txBody>
          <a:bodyPr/>
          <a:lstStyle/>
          <a:p>
            <a:pPr eaLnBrk="1" hangingPunct="1"/>
            <a:r>
              <a:rPr lang="de-DE" sz="2400" dirty="0" smtClean="0">
                <a:latin typeface="Arial" charset="0"/>
                <a:ea typeface="ＭＳ Ｐゴシック" charset="0"/>
                <a:cs typeface="ＭＳ Ｐゴシック" charset="0"/>
              </a:rPr>
              <a:t>Minderung im EU ETS</a:t>
            </a:r>
            <a:endParaRPr lang="de-DE" sz="2400" dirty="0">
              <a:latin typeface="Arial" charset="0"/>
              <a:ea typeface="ＭＳ Ｐゴシック" charset="0"/>
              <a:cs typeface="ＭＳ Ｐゴシック" charset="0"/>
            </a:endParaRPr>
          </a:p>
        </p:txBody>
      </p:sp>
      <p:pic>
        <p:nvPicPr>
          <p:cNvPr id="2" name="Inhaltsplatzhalter 1" descr="EU ETS linearer Faktor.png"/>
          <p:cNvPicPr>
            <a:picLocks noGrp="1" noChangeAspect="1"/>
          </p:cNvPicPr>
          <p:nvPr>
            <p:ph idx="1"/>
          </p:nvPr>
        </p:nvPicPr>
        <p:blipFill>
          <a:blip r:embed="rId3">
            <a:extLst>
              <a:ext uri="{28A0092B-C50C-407E-A947-70E740481C1C}">
                <a14:useLocalDpi xmlns:a14="http://schemas.microsoft.com/office/drawing/2010/main" val="0"/>
              </a:ext>
            </a:extLst>
          </a:blip>
          <a:srcRect t="-1048" b="-1048"/>
          <a:stretch>
            <a:fillRect/>
          </a:stretch>
        </p:blipFill>
        <p:spPr>
          <a:xfrm>
            <a:off x="0" y="1116013"/>
            <a:ext cx="10080625" cy="5832475"/>
          </a:xfrm>
        </p:spPr>
      </p:pic>
    </p:spTree>
    <p:extLst>
      <p:ext uri="{BB962C8B-B14F-4D97-AF65-F5344CB8AC3E}">
        <p14:creationId xmlns:p14="http://schemas.microsoft.com/office/powerpoint/2010/main" val="3587007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p:cNvSpPr>
            <a:spLocks noGrp="1"/>
          </p:cNvSpPr>
          <p:nvPr>
            <p:ph idx="1"/>
          </p:nvPr>
        </p:nvSpPr>
        <p:spPr>
          <a:xfrm>
            <a:off x="431800" y="1980431"/>
            <a:ext cx="9359900" cy="5184776"/>
          </a:xfrm>
        </p:spPr>
        <p:txBody>
          <a:bodyPr/>
          <a:lstStyle/>
          <a:p>
            <a:r>
              <a:rPr lang="de-DE" sz="2400" dirty="0" smtClean="0">
                <a:solidFill>
                  <a:srgbClr val="83B0B6"/>
                </a:solidFill>
              </a:rPr>
              <a:t>UN-Ebene: 2. Periode des KP</a:t>
            </a:r>
          </a:p>
          <a:p>
            <a:r>
              <a:rPr lang="de-DE" sz="2400" dirty="0" smtClean="0">
                <a:solidFill>
                  <a:srgbClr val="83B0B6"/>
                </a:solidFill>
              </a:rPr>
              <a:t>EU-Ebene: </a:t>
            </a:r>
          </a:p>
          <a:p>
            <a:pPr marL="457200" indent="-457200">
              <a:buAutoNum type="arabicPeriod"/>
            </a:pPr>
            <a:r>
              <a:rPr lang="de-DE" dirty="0" smtClean="0">
                <a:solidFill>
                  <a:srgbClr val="83B0B6"/>
                </a:solidFill>
              </a:rPr>
              <a:t>EU ETS</a:t>
            </a:r>
          </a:p>
          <a:p>
            <a:pPr marL="457200" indent="-457200">
              <a:buAutoNum type="arabicPeriod"/>
            </a:pPr>
            <a:r>
              <a:rPr lang="de-DE" dirty="0" smtClean="0"/>
              <a:t>Der Rest: Der Non-ETS-Bereich</a:t>
            </a:r>
          </a:p>
        </p:txBody>
      </p:sp>
      <p:sp>
        <p:nvSpPr>
          <p:cNvPr id="2" name="Titel 1"/>
          <p:cNvSpPr>
            <a:spLocks noGrp="1"/>
          </p:cNvSpPr>
          <p:nvPr>
            <p:ph type="title"/>
          </p:nvPr>
        </p:nvSpPr>
        <p:spPr>
          <a:xfrm>
            <a:off x="359792" y="252239"/>
            <a:ext cx="9000429" cy="1312187"/>
          </a:xfrm>
        </p:spPr>
        <p:txBody>
          <a:bodyPr/>
          <a:lstStyle/>
          <a:p>
            <a:r>
              <a:rPr lang="de-DE" sz="3600" dirty="0"/>
              <a:t>3</a:t>
            </a:r>
            <a:r>
              <a:rPr lang="de-DE" sz="3600" dirty="0" smtClean="0"/>
              <a:t>.</a:t>
            </a:r>
            <a:r>
              <a:rPr lang="de-DE" sz="3600" dirty="0"/>
              <a:t>	Der Budget-</a:t>
            </a:r>
            <a:r>
              <a:rPr lang="de-DE" sz="3600" dirty="0" smtClean="0"/>
              <a:t>Ansatz: </a:t>
            </a:r>
            <a:br>
              <a:rPr lang="de-DE" sz="3600" dirty="0" smtClean="0"/>
            </a:br>
            <a:r>
              <a:rPr lang="de-DE" sz="3600" dirty="0" smtClean="0"/>
              <a:t>Klimapolitik </a:t>
            </a:r>
            <a:r>
              <a:rPr lang="de-DE" sz="3600" dirty="0"/>
              <a:t>auf Ebene </a:t>
            </a:r>
            <a:r>
              <a:rPr lang="de-DE" sz="3600" dirty="0" smtClean="0"/>
              <a:t>von UN </a:t>
            </a:r>
            <a:r>
              <a:rPr lang="de-DE" sz="3600" dirty="0"/>
              <a:t>und </a:t>
            </a:r>
            <a:r>
              <a:rPr lang="de-DE" sz="3600" dirty="0" smtClean="0"/>
              <a:t>EU</a:t>
            </a:r>
            <a:br>
              <a:rPr lang="de-DE" sz="3600" dirty="0" smtClean="0"/>
            </a:br>
            <a:endParaRPr lang="de-DE" sz="3600" dirty="0"/>
          </a:p>
        </p:txBody>
      </p:sp>
      <p:sp>
        <p:nvSpPr>
          <p:cNvPr id="4" name="Datumsplatzhalter 3"/>
          <p:cNvSpPr>
            <a:spLocks noGrp="1"/>
          </p:cNvSpPr>
          <p:nvPr>
            <p:ph type="dt" sz="half" idx="14"/>
          </p:nvPr>
        </p:nvSpPr>
        <p:spPr/>
        <p:txBody>
          <a:bodyPr/>
          <a:lstStyle/>
          <a:p>
            <a:r>
              <a:rPr lang="de-DE" smtClean="0"/>
              <a:t>17. 10. 2019</a:t>
            </a:r>
            <a:endParaRPr lang="de-DE"/>
          </a:p>
        </p:txBody>
      </p:sp>
    </p:spTree>
    <p:extLst>
      <p:ext uri="{BB962C8B-B14F-4D97-AF65-F5344CB8AC3E}">
        <p14:creationId xmlns:p14="http://schemas.microsoft.com/office/powerpoint/2010/main" val="3038836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60363" y="250826"/>
            <a:ext cx="6840537" cy="865510"/>
          </a:xfrm>
        </p:spPr>
        <p:txBody>
          <a:bodyPr/>
          <a:lstStyle/>
          <a:p>
            <a:r>
              <a:rPr lang="de-DE" dirty="0" smtClean="0">
                <a:solidFill>
                  <a:srgbClr val="FF6600"/>
                </a:solidFill>
              </a:rPr>
              <a:t>4. Politiksäule THG-Minderung im EU-Politik-Konzept</a:t>
            </a:r>
            <a:br>
              <a:rPr lang="de-DE" dirty="0" smtClean="0">
                <a:solidFill>
                  <a:srgbClr val="FF6600"/>
                </a:solidFill>
              </a:rPr>
            </a:br>
            <a:r>
              <a:rPr lang="de-DE" dirty="0" smtClean="0">
                <a:solidFill>
                  <a:srgbClr val="FF6600"/>
                </a:solidFill>
              </a:rPr>
              <a:t>EU ETS&amp;ESD – Aufteilung (per 2020)</a:t>
            </a:r>
            <a:endParaRPr lang="de-DE" dirty="0">
              <a:solidFill>
                <a:srgbClr val="FF6600"/>
              </a:solidFill>
            </a:endParaRPr>
          </a:p>
        </p:txBody>
      </p:sp>
      <p:sp>
        <p:nvSpPr>
          <p:cNvPr id="4" name="Textplatzhalter 3"/>
          <p:cNvSpPr>
            <a:spLocks noGrp="1"/>
          </p:cNvSpPr>
          <p:nvPr>
            <p:ph type="body" sz="quarter" idx="13"/>
          </p:nvPr>
        </p:nvSpPr>
        <p:spPr/>
        <p:txBody>
          <a:bodyPr/>
          <a:lstStyle/>
          <a:p>
            <a:r>
              <a:rPr lang="de-DE" dirty="0" smtClean="0"/>
              <a:t> </a:t>
            </a:r>
            <a:endParaRPr lang="de-DE" dirty="0"/>
          </a:p>
        </p:txBody>
      </p:sp>
      <p:sp>
        <p:nvSpPr>
          <p:cNvPr id="5" name="Datumsplatzhalter 4"/>
          <p:cNvSpPr>
            <a:spLocks noGrp="1"/>
          </p:cNvSpPr>
          <p:nvPr>
            <p:ph type="dt" sz="half" idx="14"/>
          </p:nvPr>
        </p:nvSpPr>
        <p:spPr>
          <a:xfrm>
            <a:off x="360363" y="7309023"/>
            <a:ext cx="1583605" cy="250976"/>
          </a:xfrm>
        </p:spPr>
        <p:txBody>
          <a:bodyPr/>
          <a:lstStyle/>
          <a:p>
            <a:r>
              <a:rPr lang="de-DE" smtClean="0"/>
              <a:t>17. 10. 2019</a:t>
            </a:r>
            <a:endParaRPr lang="de-DE" dirty="0"/>
          </a:p>
        </p:txBody>
      </p:sp>
      <p:pic>
        <p:nvPicPr>
          <p:cNvPr id="7" name="Inhaltsplatzhalter 6" descr="Bildschirmfoto 2018-11-26 um 19.05.43.pdf"/>
          <p:cNvPicPr>
            <a:picLocks noGrp="1" noChangeAspect="1"/>
          </p:cNvPicPr>
          <p:nvPr>
            <p:ph idx="1"/>
          </p:nvPr>
        </p:nvPicPr>
        <p:blipFill>
          <a:blip r:embed="rId3">
            <a:extLst>
              <a:ext uri="{28A0092B-C50C-407E-A947-70E740481C1C}">
                <a14:useLocalDpi xmlns:a14="http://schemas.microsoft.com/office/drawing/2010/main" val="0"/>
              </a:ext>
            </a:extLst>
          </a:blip>
          <a:srcRect t="-20395" b="-20395"/>
          <a:stretch>
            <a:fillRect/>
          </a:stretch>
        </p:blipFill>
        <p:spPr>
          <a:xfrm>
            <a:off x="287338" y="1331913"/>
            <a:ext cx="9359900" cy="5832475"/>
          </a:xfrm>
        </p:spPr>
      </p:pic>
    </p:spTree>
    <p:extLst>
      <p:ext uri="{BB962C8B-B14F-4D97-AF65-F5344CB8AC3E}">
        <p14:creationId xmlns:p14="http://schemas.microsoft.com/office/powerpoint/2010/main" val="3809546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60363" y="250826"/>
            <a:ext cx="6840537" cy="865510"/>
          </a:xfrm>
        </p:spPr>
        <p:txBody>
          <a:bodyPr/>
          <a:lstStyle/>
          <a:p>
            <a:r>
              <a:rPr lang="de-DE" dirty="0" smtClean="0">
                <a:solidFill>
                  <a:srgbClr val="FF6600"/>
                </a:solidFill>
              </a:rPr>
              <a:t>4. Politiksäule THG-Minderung im EU-Politik-Konzept</a:t>
            </a:r>
            <a:br>
              <a:rPr lang="de-DE" dirty="0" smtClean="0">
                <a:solidFill>
                  <a:srgbClr val="FF6600"/>
                </a:solidFill>
              </a:rPr>
            </a:br>
            <a:r>
              <a:rPr lang="de-DE" dirty="0" smtClean="0">
                <a:solidFill>
                  <a:srgbClr val="FF6600"/>
                </a:solidFill>
              </a:rPr>
              <a:t>EU CAR (bis 2030)</a:t>
            </a:r>
            <a:endParaRPr lang="de-DE" dirty="0">
              <a:solidFill>
                <a:srgbClr val="FF6600"/>
              </a:solidFill>
            </a:endParaRPr>
          </a:p>
        </p:txBody>
      </p:sp>
      <p:sp>
        <p:nvSpPr>
          <p:cNvPr id="4" name="Textplatzhalter 3"/>
          <p:cNvSpPr>
            <a:spLocks noGrp="1"/>
          </p:cNvSpPr>
          <p:nvPr>
            <p:ph type="body" sz="quarter" idx="13"/>
          </p:nvPr>
        </p:nvSpPr>
        <p:spPr/>
        <p:txBody>
          <a:bodyPr/>
          <a:lstStyle/>
          <a:p>
            <a:r>
              <a:rPr lang="de-DE" dirty="0" smtClean="0"/>
              <a:t> </a:t>
            </a:r>
            <a:endParaRPr lang="de-DE" dirty="0"/>
          </a:p>
        </p:txBody>
      </p:sp>
      <p:sp>
        <p:nvSpPr>
          <p:cNvPr id="5" name="Datumsplatzhalter 4"/>
          <p:cNvSpPr>
            <a:spLocks noGrp="1"/>
          </p:cNvSpPr>
          <p:nvPr>
            <p:ph type="dt" sz="half" idx="14"/>
          </p:nvPr>
        </p:nvSpPr>
        <p:spPr>
          <a:xfrm>
            <a:off x="360363" y="7309023"/>
            <a:ext cx="1583605" cy="250976"/>
          </a:xfrm>
        </p:spPr>
        <p:txBody>
          <a:bodyPr/>
          <a:lstStyle/>
          <a:p>
            <a:r>
              <a:rPr lang="de-DE" smtClean="0"/>
              <a:t>17. 10. 2019</a:t>
            </a:r>
            <a:endParaRPr lang="de-DE" dirty="0"/>
          </a:p>
        </p:txBody>
      </p:sp>
      <p:pic>
        <p:nvPicPr>
          <p:cNvPr id="7" name="Inhaltsplatzhalter 6" descr="Bildschirmfoto 2018-11-26 um 19.51.20.pdf"/>
          <p:cNvPicPr>
            <a:picLocks noGrp="1" noChangeAspect="1"/>
          </p:cNvPicPr>
          <p:nvPr>
            <p:ph idx="1"/>
          </p:nvPr>
        </p:nvPicPr>
        <p:blipFill>
          <a:blip r:embed="rId2">
            <a:extLst>
              <a:ext uri="{28A0092B-C50C-407E-A947-70E740481C1C}">
                <a14:useLocalDpi xmlns:a14="http://schemas.microsoft.com/office/drawing/2010/main" val="0"/>
              </a:ext>
            </a:extLst>
          </a:blip>
          <a:srcRect t="-35812" b="-35812"/>
          <a:stretch>
            <a:fillRect/>
          </a:stretch>
        </p:blipFill>
        <p:spPr>
          <a:xfrm>
            <a:off x="0" y="1044327"/>
            <a:ext cx="10080625" cy="6120680"/>
          </a:xfrm>
        </p:spPr>
      </p:pic>
    </p:spTree>
    <p:extLst>
      <p:ext uri="{BB962C8B-B14F-4D97-AF65-F5344CB8AC3E}">
        <p14:creationId xmlns:p14="http://schemas.microsoft.com/office/powerpoint/2010/main" val="3942716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_Template_Aug_2016">
  <a:themeElements>
    <a:clrScheme name="WuppInst Colors">
      <a:dk1>
        <a:sysClr val="windowText" lastClr="000000"/>
      </a:dk1>
      <a:lt1>
        <a:sysClr val="window" lastClr="FFFFFF"/>
      </a:lt1>
      <a:dk2>
        <a:srgbClr val="555555"/>
      </a:dk2>
      <a:lt2>
        <a:srgbClr val="AAAAAA"/>
      </a:lt2>
      <a:accent1>
        <a:srgbClr val="E40033"/>
      </a:accent1>
      <a:accent2>
        <a:srgbClr val="006D72"/>
      </a:accent2>
      <a:accent3>
        <a:srgbClr val="004C50"/>
      </a:accent3>
      <a:accent4>
        <a:srgbClr val="CFE6EE"/>
      </a:accent4>
      <a:accent5>
        <a:srgbClr val="83B0B6"/>
      </a:accent5>
      <a:accent6>
        <a:srgbClr val="E7F2F6"/>
      </a:accent6>
      <a:hlink>
        <a:srgbClr val="E40033"/>
      </a:hlink>
      <a:folHlink>
        <a:srgbClr val="E7F2F6"/>
      </a:folHlink>
    </a:clrScheme>
    <a:fontScheme name="WuppInst Fonts">
      <a:majorFont>
        <a:latin typeface="Georgia"/>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nchor="b" anchorCtr="0">
        <a:spAutoFit/>
      </a:bodyPr>
      <a:lstStyle>
        <a:defPPr>
          <a:defRPr sz="1350">
            <a:latin typeface="+mj-lt"/>
          </a:defRPr>
        </a:defPPr>
      </a:lstStyle>
    </a:txDef>
  </a:objectDefaults>
  <a:extraClrSchemeLst/>
</a:theme>
</file>

<file path=ppt/theme/theme2.xml><?xml version="1.0" encoding="utf-8"?>
<a:theme xmlns:a="http://schemas.openxmlformats.org/drawingml/2006/main" name="Larissa">
  <a:themeElements>
    <a:clrScheme name="WuppInst Colors">
      <a:dk1>
        <a:sysClr val="windowText" lastClr="000000"/>
      </a:dk1>
      <a:lt1>
        <a:sysClr val="window" lastClr="FFFFFF"/>
      </a:lt1>
      <a:dk2>
        <a:srgbClr val="969696"/>
      </a:dk2>
      <a:lt2>
        <a:srgbClr val="E1E1E1"/>
      </a:lt2>
      <a:accent1>
        <a:srgbClr val="E40033"/>
      </a:accent1>
      <a:accent2>
        <a:srgbClr val="006D72"/>
      </a:accent2>
      <a:accent3>
        <a:srgbClr val="040404"/>
      </a:accent3>
      <a:accent4>
        <a:srgbClr val="F18099"/>
      </a:accent4>
      <a:accent5>
        <a:srgbClr val="7FB6B9"/>
      </a:accent5>
      <a:accent6>
        <a:srgbClr val="808080"/>
      </a:accent6>
      <a:hlink>
        <a:srgbClr val="E40033"/>
      </a:hlink>
      <a:folHlink>
        <a:srgbClr val="006D72"/>
      </a:folHlink>
    </a:clrScheme>
    <a:fontScheme name="WuppInst Fonts">
      <a:majorFont>
        <a:latin typeface="Arial"/>
        <a:ea typeface=""/>
        <a:cs typeface=""/>
      </a:majorFont>
      <a:minorFont>
        <a:latin typeface="Georgi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WI_Template_Aug_2016.potx</Template>
  <TotalTime>0</TotalTime>
  <Words>793</Words>
  <Application>Microsoft Office PowerPoint</Application>
  <PresentationFormat>Benutzerdefiniert</PresentationFormat>
  <Paragraphs>145</Paragraphs>
  <Slides>24</Slides>
  <Notes>11</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24</vt:i4>
      </vt:variant>
    </vt:vector>
  </HeadingPairs>
  <TitlesOfParts>
    <vt:vector size="34" baseType="lpstr">
      <vt:lpstr>ＭＳ Ｐゴシック</vt:lpstr>
      <vt:lpstr>ＭＳ Ｐゴシック</vt:lpstr>
      <vt:lpstr>Arial</vt:lpstr>
      <vt:lpstr>Calibri</vt:lpstr>
      <vt:lpstr>Georgia</vt:lpstr>
      <vt:lpstr>Symbol</vt:lpstr>
      <vt:lpstr>Times</vt:lpstr>
      <vt:lpstr>Verdana</vt:lpstr>
      <vt:lpstr>Wingdings</vt:lpstr>
      <vt:lpstr>WI_Template_Aug_2016</vt:lpstr>
      <vt:lpstr>Die Bepreisung von CO2:   Entwicklung und Perspektiven  des Emissionshandels  und der CO2-Besteuerung </vt:lpstr>
      <vt:lpstr>Überblick</vt:lpstr>
      <vt:lpstr>Teil A: Die anstehende Herausforderung für die Klimapolitik in Deutschland</vt:lpstr>
      <vt:lpstr> Der Budget-Ansatz:  Klimapolitik auf Ebene von UN und EU </vt:lpstr>
      <vt:lpstr>Aufteilung ETS &amp; ESD in Deutschland</vt:lpstr>
      <vt:lpstr>Minderung im EU ETS</vt:lpstr>
      <vt:lpstr>3. Der Budget-Ansatz:  Klimapolitik auf Ebene von UN und EU </vt:lpstr>
      <vt:lpstr>4. Politiksäule THG-Minderung im EU-Politik-Konzept EU ETS&amp;ESD – Aufteilung (per 2020)</vt:lpstr>
      <vt:lpstr>4. Politiksäule THG-Minderung im EU-Politik-Konzept EU CAR (bis 2030)</vt:lpstr>
      <vt:lpstr>ESD / CAR in DEU bis 2030 </vt:lpstr>
      <vt:lpstr>PowerPoint-Präsentation</vt:lpstr>
      <vt:lpstr>3. Der Budget-Ansatz:  Klimapolitik auf Ebene von UN und EU </vt:lpstr>
      <vt:lpstr>Bezug Sektoren zu ESD (= Nicht-ETS)</vt:lpstr>
      <vt:lpstr>ESD in DEU bis 2020</vt:lpstr>
      <vt:lpstr>ESD / CAR in DEU bis 2030 </vt:lpstr>
      <vt:lpstr>ESD / CAR in DEU bis 2030 </vt:lpstr>
      <vt:lpstr>ESD in DEU bis 2030</vt:lpstr>
      <vt:lpstr>Budgetziel Sektor Verkehr bis 2030</vt:lpstr>
      <vt:lpstr>Teil B: Die (Teil-)Lösung:  Vorkehrungen und Funktionen des Klimapakets vom 20. September</vt:lpstr>
      <vt:lpstr>Teil B: Die (Teil-)Lösung: Vorkehrungen und Funktionen des Klimapakets vom 20. September</vt:lpstr>
      <vt:lpstr>Teil B: Die (Teil-)Lösung: Vorkehrungen und Funktionen des Klimapakets vom 20. September</vt:lpstr>
      <vt:lpstr>Wie den toten GEG 2.0-draft vom  29. Mai 2019 wieder lebendig bekommen?</vt:lpstr>
      <vt:lpstr>Wie den GEG 2.0-draft vom  29. Mai 2019 im Hinblick auf die „unmittelbaren Folgekosten“ für die öffentliche Hand bewerten?</vt:lpstr>
      <vt:lpstr>Vielen Dank für  Ihre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 Schulz</dc:creator>
  <cp:lastModifiedBy>Administrator</cp:lastModifiedBy>
  <cp:revision>402</cp:revision>
  <dcterms:created xsi:type="dcterms:W3CDTF">2016-03-01T12:03:46Z</dcterms:created>
  <dcterms:modified xsi:type="dcterms:W3CDTF">2019-10-23T15:25:50Z</dcterms:modified>
</cp:coreProperties>
</file>