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001" r:id="rId2"/>
    <p:sldId id="972" r:id="rId3"/>
    <p:sldId id="1027" r:id="rId4"/>
    <p:sldId id="949" r:id="rId5"/>
    <p:sldId id="1028" r:id="rId6"/>
    <p:sldId id="1082" r:id="rId7"/>
    <p:sldId id="990" r:id="rId8"/>
    <p:sldId id="1081" r:id="rId9"/>
    <p:sldId id="364" r:id="rId10"/>
    <p:sldId id="1083" r:id="rId11"/>
    <p:sldId id="1030" r:id="rId12"/>
    <p:sldId id="1031" r:id="rId13"/>
    <p:sldId id="1034" r:id="rId14"/>
    <p:sldId id="1033" r:id="rId15"/>
    <p:sldId id="1035" r:id="rId16"/>
    <p:sldId id="1080" r:id="rId17"/>
    <p:sldId id="1077" r:id="rId18"/>
    <p:sldId id="792" r:id="rId19"/>
    <p:sldId id="1076" r:id="rId20"/>
    <p:sldId id="1042" r:id="rId21"/>
    <p:sldId id="1043" r:id="rId22"/>
    <p:sldId id="1079" r:id="rId23"/>
    <p:sldId id="1078" r:id="rId24"/>
    <p:sldId id="676" r:id="rId25"/>
  </p:sldIdLst>
  <p:sldSz cx="10160000" cy="5715000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orient="horz" pos="666" userDrawn="1">
          <p15:clr>
            <a:srgbClr val="A4A3A4"/>
          </p15:clr>
        </p15:guide>
        <p15:guide id="3" orient="horz" pos="3252" userDrawn="1">
          <p15:clr>
            <a:srgbClr val="A4A3A4"/>
          </p15:clr>
        </p15:guide>
        <p15:guide id="4" orient="horz" pos="530" userDrawn="1">
          <p15:clr>
            <a:srgbClr val="A4A3A4"/>
          </p15:clr>
        </p15:guide>
        <p15:guide id="5" pos="3200" userDrawn="1">
          <p15:clr>
            <a:srgbClr val="A4A3A4"/>
          </p15:clr>
        </p15:guide>
        <p15:guide id="6" pos="6224" userDrawn="1">
          <p15:clr>
            <a:srgbClr val="A4A3A4"/>
          </p15:clr>
        </p15:guide>
        <p15:guide id="7" pos="1184" userDrawn="1">
          <p15:clr>
            <a:srgbClr val="A4A3A4"/>
          </p15:clr>
        </p15:guide>
        <p15:guide id="8" pos="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eth Johana Duarte Correa" initials="LJDC" lastIdx="14" clrIdx="0">
    <p:extLst>
      <p:ext uri="{19B8F6BF-5375-455C-9EA6-DF929625EA0E}">
        <p15:presenceInfo xmlns:p15="http://schemas.microsoft.com/office/powerpoint/2012/main" userId="S-1-5-21-663164088-209011571-1741074946-4834" providerId="AD"/>
      </p:ext>
    </p:extLst>
  </p:cmAuthor>
  <p:cmAuthor id="2" name="Liseth Johana Duarte Correa" initials="LJDC [2]" lastIdx="1" clrIdx="1">
    <p:extLst>
      <p:ext uri="{19B8F6BF-5375-455C-9EA6-DF929625EA0E}">
        <p15:presenceInfo xmlns:p15="http://schemas.microsoft.com/office/powerpoint/2012/main" userId="5c567f883dced4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6000"/>
    <a:srgbClr val="FFFFFF"/>
    <a:srgbClr val="FBF3F3"/>
    <a:srgbClr val="BFE3DA"/>
    <a:srgbClr val="8A8A8A"/>
    <a:srgbClr val="5C5C5C"/>
    <a:srgbClr val="385D8A"/>
    <a:srgbClr val="3F3F3F"/>
    <a:srgbClr val="F2F2F2"/>
    <a:srgbClr val="AAD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26" autoAdjust="0"/>
    <p:restoredTop sz="93631" autoAdjust="0"/>
  </p:normalViewPr>
  <p:slideViewPr>
    <p:cSldViewPr showGuides="1">
      <p:cViewPr varScale="1">
        <p:scale>
          <a:sx n="120" d="100"/>
          <a:sy n="120" d="100"/>
        </p:scale>
        <p:origin x="176" y="200"/>
      </p:cViewPr>
      <p:guideLst>
        <p:guide orient="horz" pos="1800"/>
        <p:guide orient="horz" pos="666"/>
        <p:guide orient="horz" pos="3252"/>
        <p:guide orient="horz" pos="530"/>
        <p:guide pos="3200"/>
        <p:guide pos="6224"/>
        <p:guide pos="1184"/>
        <p:guide pos="1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3564" y="-96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chloegl/VORTR~@M/Vortra&#776;ge%202020/material%20h2%20januar/hydrogen%20and%20energy%20system%20germany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chloegl/VORTR~@M/Vortra&#776;ge%202020/material%20h2%20januar/hydrogen%20and%20energy%20system%20germany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chloegl/Publikationen/publikationen%20ab%202020/perspective%20green%202020/rel%20energy%20and%20co2%20D%20figure%201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6B4-144E-BC4C-81E2E8F8817A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6B4-144E-BC4C-81E2E8F8817A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6B4-144E-BC4C-81E2E8F8817A}"/>
              </c:ext>
            </c:extLst>
          </c:dPt>
          <c:dPt>
            <c:idx val="3"/>
            <c:bubble3D val="0"/>
            <c:spPr>
              <a:solidFill>
                <a:schemeClr val="accent6">
                  <a:tint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6B4-144E-BC4C-81E2E8F8817A}"/>
              </c:ext>
            </c:extLst>
          </c:dPt>
          <c:dPt>
            <c:idx val="4"/>
            <c:bubble3D val="0"/>
            <c:spPr>
              <a:solidFill>
                <a:schemeClr val="accent6">
                  <a:tint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6B4-144E-BC4C-81E2E8F8817A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6B4-144E-BC4C-81E2E8F8817A}"/>
              </c:ext>
            </c:extLst>
          </c:dPt>
          <c:cat>
            <c:strRef>
              <c:f>Tabelle1!$C$14:$C$19</c:f>
              <c:strCache>
                <c:ptCount val="6"/>
                <c:pt idx="0">
                  <c:v>hydo</c:v>
                </c:pt>
                <c:pt idx="1">
                  <c:v>wind </c:v>
                </c:pt>
                <c:pt idx="2">
                  <c:v>PV</c:v>
                </c:pt>
                <c:pt idx="3">
                  <c:v>biomass</c:v>
                </c:pt>
                <c:pt idx="4">
                  <c:v>biogas</c:v>
                </c:pt>
                <c:pt idx="5">
                  <c:v>heat pump</c:v>
                </c:pt>
              </c:strCache>
            </c:strRef>
          </c:cat>
          <c:val>
            <c:numRef>
              <c:f>Tabelle1!$E$14:$E$19</c:f>
              <c:numCache>
                <c:formatCode>General</c:formatCode>
                <c:ptCount val="6"/>
                <c:pt idx="0">
                  <c:v>19.771000000000001</c:v>
                </c:pt>
                <c:pt idx="1">
                  <c:v>105.833</c:v>
                </c:pt>
                <c:pt idx="2">
                  <c:v>39.542000000000002</c:v>
                </c:pt>
                <c:pt idx="3">
                  <c:v>183.75400000000002</c:v>
                </c:pt>
                <c:pt idx="4">
                  <c:v>90.713999999999999</c:v>
                </c:pt>
                <c:pt idx="5">
                  <c:v>12.793000000000001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B4-144E-BC4C-81E2E8F88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98-5347-8024-2BCD6151F868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298-5347-8024-2BCD6151F868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298-5347-8024-2BCD6151F868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298-5347-8024-2BCD6151F868}"/>
              </c:ext>
            </c:extLst>
          </c:dPt>
          <c:cat>
            <c:strRef>
              <c:f>Tabelle1!$C$7:$C$10</c:f>
              <c:strCache>
                <c:ptCount val="4"/>
                <c:pt idx="0">
                  <c:v>coal</c:v>
                </c:pt>
                <c:pt idx="1">
                  <c:v>oil</c:v>
                </c:pt>
                <c:pt idx="2">
                  <c:v>gas</c:v>
                </c:pt>
                <c:pt idx="3">
                  <c:v>nuclear</c:v>
                </c:pt>
              </c:strCache>
            </c:strRef>
          </c:cat>
          <c:val>
            <c:numRef>
              <c:f>Tabelle1!$E$7:$E$10</c:f>
              <c:numCache>
                <c:formatCode>General</c:formatCode>
                <c:ptCount val="4"/>
                <c:pt idx="0">
                  <c:v>825.73</c:v>
                </c:pt>
                <c:pt idx="1">
                  <c:v>1197.8900000000001</c:v>
                </c:pt>
                <c:pt idx="2">
                  <c:v>872.25000000000011</c:v>
                </c:pt>
                <c:pt idx="3">
                  <c:v>220.97000000000003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98-5347-8024-2BCD6151F8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Tabelle1!$C$4:$T$4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Tabelle1!$C$5:$T$5</c:f>
              <c:numCache>
                <c:formatCode>General</c:formatCode>
                <c:ptCount val="18"/>
                <c:pt idx="0">
                  <c:v>9</c:v>
                </c:pt>
                <c:pt idx="1">
                  <c:v>8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15</c:v>
                </c:pt>
                <c:pt idx="6">
                  <c:v>16</c:v>
                </c:pt>
                <c:pt idx="7">
                  <c:v>18</c:v>
                </c:pt>
                <c:pt idx="8">
                  <c:v>14</c:v>
                </c:pt>
                <c:pt idx="9">
                  <c:v>23</c:v>
                </c:pt>
                <c:pt idx="10">
                  <c:v>26</c:v>
                </c:pt>
                <c:pt idx="11">
                  <c:v>27</c:v>
                </c:pt>
                <c:pt idx="12">
                  <c:v>29</c:v>
                </c:pt>
                <c:pt idx="13">
                  <c:v>33</c:v>
                </c:pt>
                <c:pt idx="14">
                  <c:v>33</c:v>
                </c:pt>
                <c:pt idx="15">
                  <c:v>38</c:v>
                </c:pt>
                <c:pt idx="16">
                  <c:v>40</c:v>
                </c:pt>
                <c:pt idx="17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D-AA42-9D4B-EE6FA1A00553}"/>
            </c:ext>
          </c:extLst>
        </c:ser>
        <c:ser>
          <c:idx val="1"/>
          <c:order val="1"/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Tabelle1!$C$4:$T$4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Tabelle1!$C$6:$T$6</c:f>
              <c:numCache>
                <c:formatCode>General</c:formatCode>
                <c:ptCount val="18"/>
                <c:pt idx="0">
                  <c:v>100</c:v>
                </c:pt>
                <c:pt idx="1">
                  <c:v>104</c:v>
                </c:pt>
                <c:pt idx="2">
                  <c:v>103</c:v>
                </c:pt>
                <c:pt idx="3">
                  <c:v>102</c:v>
                </c:pt>
                <c:pt idx="4">
                  <c:v>102</c:v>
                </c:pt>
                <c:pt idx="5">
                  <c:v>105</c:v>
                </c:pt>
                <c:pt idx="6">
                  <c:v>99</c:v>
                </c:pt>
                <c:pt idx="7">
                  <c:v>93</c:v>
                </c:pt>
                <c:pt idx="8">
                  <c:v>96</c:v>
                </c:pt>
                <c:pt idx="9">
                  <c:v>95</c:v>
                </c:pt>
                <c:pt idx="10">
                  <c:v>98</c:v>
                </c:pt>
                <c:pt idx="11">
                  <c:v>99</c:v>
                </c:pt>
                <c:pt idx="12">
                  <c:v>94</c:v>
                </c:pt>
                <c:pt idx="13">
                  <c:v>91</c:v>
                </c:pt>
                <c:pt idx="14">
                  <c:v>89</c:v>
                </c:pt>
                <c:pt idx="15">
                  <c:v>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CD-AA42-9D4B-EE6FA1A005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32142815"/>
        <c:axId val="1932144495"/>
      </c:lineChart>
      <c:catAx>
        <c:axId val="1932142815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932144495"/>
        <c:crosses val="autoZero"/>
        <c:auto val="1"/>
        <c:lblAlgn val="ctr"/>
        <c:lblOffset val="100"/>
        <c:noMultiLvlLbl val="0"/>
      </c:catAx>
      <c:valAx>
        <c:axId val="1932144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Fraction</a:t>
                </a:r>
                <a:r>
                  <a:rPr lang="de-DE" baseline="0"/>
                  <a:t> (%)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508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932142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0.55611</cdr:x>
      <cdr:y>0.06718</cdr:y>
    </cdr:from>
    <cdr:to>
      <cdr:x>0.65442</cdr:x>
      <cdr:y>0.12264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8F6280A8-3C3B-1940-B613-21E28EDEAEC2}"/>
            </a:ext>
          </a:extLst>
        </cdr:cNvPr>
        <cdr:cNvSpPr txBox="1"/>
      </cdr:nvSpPr>
      <cdr:spPr>
        <a:xfrm xmlns:a="http://schemas.openxmlformats.org/drawingml/2006/main">
          <a:off x="3264785" y="300614"/>
          <a:ext cx="577151" cy="248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200" dirty="0"/>
            <a:t>CO2 </a:t>
          </a:r>
          <a:r>
            <a:rPr lang="de-DE" sz="1200" dirty="0" err="1"/>
            <a:t>from</a:t>
          </a:r>
          <a:r>
            <a:rPr lang="de-DE" sz="1200" dirty="0"/>
            <a:t> power</a:t>
          </a:r>
        </a:p>
      </cdr:txBody>
    </cdr:sp>
  </cdr:relSizeAnchor>
  <cdr:relSizeAnchor xmlns:cdr="http://schemas.openxmlformats.org/drawingml/2006/chartDrawing">
    <cdr:from>
      <cdr:x>0.78511</cdr:x>
      <cdr:y>0.60323</cdr:y>
    </cdr:from>
    <cdr:to>
      <cdr:x>0.88343</cdr:x>
      <cdr:y>0.6587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6EB14FC1-CFEE-554B-8956-D0C5EA0F73BE}"/>
            </a:ext>
          </a:extLst>
        </cdr:cNvPr>
        <cdr:cNvSpPr txBox="1"/>
      </cdr:nvSpPr>
      <cdr:spPr>
        <a:xfrm xmlns:a="http://schemas.openxmlformats.org/drawingml/2006/main">
          <a:off x="4609184" y="2699223"/>
          <a:ext cx="577210" cy="248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200" dirty="0"/>
            <a:t>RE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89793-8673-41B1-B036-1E82AEC4F4CD}" type="datetimeFigureOut">
              <a:rPr lang="de-DE" smtClean="0"/>
              <a:t>01.10.20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9B25-108B-427F-A166-2B5CD2127C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244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5AE7D-C9A0-43C7-91C4-F79725D1EDC2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83D38-657C-4A74-A664-40AAE48DF7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2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17"/>
          <p:cNvSpPr/>
          <p:nvPr userDrawn="1"/>
        </p:nvSpPr>
        <p:spPr>
          <a:xfrm>
            <a:off x="0" y="1348537"/>
            <a:ext cx="10160000" cy="3180353"/>
          </a:xfrm>
          <a:prstGeom prst="rect">
            <a:avLst/>
          </a:prstGeom>
          <a:solidFill>
            <a:srgbClr val="8FC4B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120551" y="1417340"/>
            <a:ext cx="9920000" cy="1440160"/>
          </a:xfrm>
          <a:noFill/>
        </p:spPr>
        <p:txBody>
          <a:bodyPr/>
          <a:lstStyle>
            <a:lvl1pPr algn="ctr">
              <a:defRPr baseline="0">
                <a:latin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Untertitel 2"/>
          <p:cNvSpPr>
            <a:spLocks noGrp="1"/>
          </p:cNvSpPr>
          <p:nvPr>
            <p:ph type="subTitle" idx="1"/>
          </p:nvPr>
        </p:nvSpPr>
        <p:spPr>
          <a:xfrm>
            <a:off x="120551" y="3097530"/>
            <a:ext cx="9920000" cy="999153"/>
          </a:xfrm>
          <a:noFill/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</a:defRPr>
            </a:lvl1pPr>
            <a:lvl2pPr marL="50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8" y="269068"/>
            <a:ext cx="5108458" cy="765050"/>
          </a:xfrm>
          <a:prstGeom prst="rect">
            <a:avLst/>
          </a:prstGeom>
        </p:spPr>
      </p:pic>
      <p:sp>
        <p:nvSpPr>
          <p:cNvPr id="23" name="Rechteck 18"/>
          <p:cNvSpPr/>
          <p:nvPr userDrawn="1"/>
        </p:nvSpPr>
        <p:spPr>
          <a:xfrm>
            <a:off x="1479600" y="4694343"/>
            <a:ext cx="9521058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baseline="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</a:rPr>
              <a:t>Fritz Haber Institute of the Max Planck Society - Department of Inorganic Chemistry</a:t>
            </a:r>
          </a:p>
          <a:p>
            <a:r>
              <a:rPr lang="en-US" sz="1333" baseline="0" dirty="0" err="1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</a:rPr>
              <a:t>Faradayweg</a:t>
            </a:r>
            <a:r>
              <a:rPr lang="en-US" sz="1333" baseline="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</a:rPr>
              <a:t> 4-6, 14195 Berlin, Germany</a:t>
            </a:r>
          </a:p>
        </p:txBody>
      </p:sp>
      <p:pic>
        <p:nvPicPr>
          <p:cNvPr id="15" name="Picture 2" descr="Resultado de imagen para Max-Planck-Gesellschaft logo&quot;">
            <a:extLst>
              <a:ext uri="{FF2B5EF4-FFF2-40B4-BE49-F238E27FC236}">
                <a16:creationId xmlns:a16="http://schemas.microsoft.com/office/drawing/2014/main" id="{2D934F0C-627E-4443-BC36-84618034D1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24" y="289094"/>
            <a:ext cx="1089188" cy="88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53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esultado de imagen para Max-Planck-Gesellschaft logo&quot;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363" y="55538"/>
            <a:ext cx="889379" cy="72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2"/>
          <p:cNvSpPr/>
          <p:nvPr userDrawn="1"/>
        </p:nvSpPr>
        <p:spPr>
          <a:xfrm>
            <a:off x="694800" y="453712"/>
            <a:ext cx="9193910" cy="378669"/>
          </a:xfrm>
          <a:custGeom>
            <a:avLst/>
            <a:gdLst>
              <a:gd name="connsiteX0" fmla="*/ 0 w 9193021"/>
              <a:gd name="connsiteY0" fmla="*/ 0 h 406451"/>
              <a:gd name="connsiteX1" fmla="*/ 9193021 w 9193021"/>
              <a:gd name="connsiteY1" fmla="*/ 0 h 406451"/>
              <a:gd name="connsiteX2" fmla="*/ 9193021 w 9193021"/>
              <a:gd name="connsiteY2" fmla="*/ 406451 h 406451"/>
              <a:gd name="connsiteX3" fmla="*/ 0 w 9193021"/>
              <a:gd name="connsiteY3" fmla="*/ 406451 h 406451"/>
              <a:gd name="connsiteX4" fmla="*/ 0 w 9193021"/>
              <a:gd name="connsiteY4" fmla="*/ 0 h 406451"/>
              <a:gd name="connsiteX0" fmla="*/ 492125 w 9193021"/>
              <a:gd name="connsiteY0" fmla="*/ 60325 h 406451"/>
              <a:gd name="connsiteX1" fmla="*/ 9193021 w 9193021"/>
              <a:gd name="connsiteY1" fmla="*/ 0 h 406451"/>
              <a:gd name="connsiteX2" fmla="*/ 9193021 w 9193021"/>
              <a:gd name="connsiteY2" fmla="*/ 406451 h 406451"/>
              <a:gd name="connsiteX3" fmla="*/ 0 w 9193021"/>
              <a:gd name="connsiteY3" fmla="*/ 406451 h 406451"/>
              <a:gd name="connsiteX4" fmla="*/ 492125 w 9193021"/>
              <a:gd name="connsiteY4" fmla="*/ 60325 h 406451"/>
              <a:gd name="connsiteX0" fmla="*/ 606425 w 9193021"/>
              <a:gd name="connsiteY0" fmla="*/ 47625 h 406451"/>
              <a:gd name="connsiteX1" fmla="*/ 9193021 w 9193021"/>
              <a:gd name="connsiteY1" fmla="*/ 0 h 406451"/>
              <a:gd name="connsiteX2" fmla="*/ 9193021 w 9193021"/>
              <a:gd name="connsiteY2" fmla="*/ 406451 h 406451"/>
              <a:gd name="connsiteX3" fmla="*/ 0 w 9193021"/>
              <a:gd name="connsiteY3" fmla="*/ 406451 h 406451"/>
              <a:gd name="connsiteX4" fmla="*/ 606425 w 9193021"/>
              <a:gd name="connsiteY4" fmla="*/ 47625 h 406451"/>
              <a:gd name="connsiteX0" fmla="*/ 612775 w 9193021"/>
              <a:gd name="connsiteY0" fmla="*/ 44450 h 406451"/>
              <a:gd name="connsiteX1" fmla="*/ 9193021 w 9193021"/>
              <a:gd name="connsiteY1" fmla="*/ 0 h 406451"/>
              <a:gd name="connsiteX2" fmla="*/ 9193021 w 9193021"/>
              <a:gd name="connsiteY2" fmla="*/ 406451 h 406451"/>
              <a:gd name="connsiteX3" fmla="*/ 0 w 9193021"/>
              <a:gd name="connsiteY3" fmla="*/ 406451 h 406451"/>
              <a:gd name="connsiteX4" fmla="*/ 612775 w 9193021"/>
              <a:gd name="connsiteY4" fmla="*/ 44450 h 406451"/>
              <a:gd name="connsiteX0" fmla="*/ 612775 w 9193021"/>
              <a:gd name="connsiteY0" fmla="*/ 0 h 362001"/>
              <a:gd name="connsiteX1" fmla="*/ 9186671 w 9193021"/>
              <a:gd name="connsiteY1" fmla="*/ 285750 h 362001"/>
              <a:gd name="connsiteX2" fmla="*/ 9193021 w 9193021"/>
              <a:gd name="connsiteY2" fmla="*/ 362001 h 362001"/>
              <a:gd name="connsiteX3" fmla="*/ 0 w 9193021"/>
              <a:gd name="connsiteY3" fmla="*/ 362001 h 362001"/>
              <a:gd name="connsiteX4" fmla="*/ 612775 w 9193021"/>
              <a:gd name="connsiteY4" fmla="*/ 0 h 362001"/>
              <a:gd name="connsiteX0" fmla="*/ 612775 w 9200959"/>
              <a:gd name="connsiteY0" fmla="*/ 0 h 362001"/>
              <a:gd name="connsiteX1" fmla="*/ 9200959 w 9200959"/>
              <a:gd name="connsiteY1" fmla="*/ 304800 h 362001"/>
              <a:gd name="connsiteX2" fmla="*/ 9193021 w 9200959"/>
              <a:gd name="connsiteY2" fmla="*/ 362001 h 362001"/>
              <a:gd name="connsiteX3" fmla="*/ 0 w 9200959"/>
              <a:gd name="connsiteY3" fmla="*/ 362001 h 362001"/>
              <a:gd name="connsiteX4" fmla="*/ 612775 w 9200959"/>
              <a:gd name="connsiteY4" fmla="*/ 0 h 362001"/>
              <a:gd name="connsiteX0" fmla="*/ 612775 w 9193021"/>
              <a:gd name="connsiteY0" fmla="*/ 0 h 362001"/>
              <a:gd name="connsiteX1" fmla="*/ 9189052 w 9193021"/>
              <a:gd name="connsiteY1" fmla="*/ 307181 h 362001"/>
              <a:gd name="connsiteX2" fmla="*/ 9193021 w 9193021"/>
              <a:gd name="connsiteY2" fmla="*/ 362001 h 362001"/>
              <a:gd name="connsiteX3" fmla="*/ 0 w 9193021"/>
              <a:gd name="connsiteY3" fmla="*/ 362001 h 362001"/>
              <a:gd name="connsiteX4" fmla="*/ 612775 w 9193021"/>
              <a:gd name="connsiteY4" fmla="*/ 0 h 362001"/>
              <a:gd name="connsiteX0" fmla="*/ 612775 w 9196196"/>
              <a:gd name="connsiteY0" fmla="*/ 0 h 362001"/>
              <a:gd name="connsiteX1" fmla="*/ 9196196 w 9196196"/>
              <a:gd name="connsiteY1" fmla="*/ 307181 h 362001"/>
              <a:gd name="connsiteX2" fmla="*/ 9193021 w 9196196"/>
              <a:gd name="connsiteY2" fmla="*/ 362001 h 362001"/>
              <a:gd name="connsiteX3" fmla="*/ 0 w 9196196"/>
              <a:gd name="connsiteY3" fmla="*/ 362001 h 362001"/>
              <a:gd name="connsiteX4" fmla="*/ 612775 w 9196196"/>
              <a:gd name="connsiteY4" fmla="*/ 0 h 362001"/>
              <a:gd name="connsiteX0" fmla="*/ 612775 w 9193021"/>
              <a:gd name="connsiteY0" fmla="*/ 0 h 362001"/>
              <a:gd name="connsiteX1" fmla="*/ 9191433 w 9193021"/>
              <a:gd name="connsiteY1" fmla="*/ 307181 h 362001"/>
              <a:gd name="connsiteX2" fmla="*/ 9193021 w 9193021"/>
              <a:gd name="connsiteY2" fmla="*/ 362001 h 362001"/>
              <a:gd name="connsiteX3" fmla="*/ 0 w 9193021"/>
              <a:gd name="connsiteY3" fmla="*/ 362001 h 362001"/>
              <a:gd name="connsiteX4" fmla="*/ 612775 w 9193021"/>
              <a:gd name="connsiteY4" fmla="*/ 0 h 362001"/>
              <a:gd name="connsiteX0" fmla="*/ 612775 w 9193910"/>
              <a:gd name="connsiteY0" fmla="*/ 0 h 362001"/>
              <a:gd name="connsiteX1" fmla="*/ 9193814 w 9193910"/>
              <a:gd name="connsiteY1" fmla="*/ 307181 h 362001"/>
              <a:gd name="connsiteX2" fmla="*/ 9193021 w 9193910"/>
              <a:gd name="connsiteY2" fmla="*/ 362001 h 362001"/>
              <a:gd name="connsiteX3" fmla="*/ 0 w 9193910"/>
              <a:gd name="connsiteY3" fmla="*/ 362001 h 362001"/>
              <a:gd name="connsiteX4" fmla="*/ 612775 w 9193910"/>
              <a:gd name="connsiteY4" fmla="*/ 0 h 362001"/>
              <a:gd name="connsiteX0" fmla="*/ 612775 w 9193910"/>
              <a:gd name="connsiteY0" fmla="*/ 0 h 362001"/>
              <a:gd name="connsiteX1" fmla="*/ 9193814 w 9193910"/>
              <a:gd name="connsiteY1" fmla="*/ 307181 h 362001"/>
              <a:gd name="connsiteX2" fmla="*/ 9193021 w 9193910"/>
              <a:gd name="connsiteY2" fmla="*/ 362001 h 362001"/>
              <a:gd name="connsiteX3" fmla="*/ 0 w 9193910"/>
              <a:gd name="connsiteY3" fmla="*/ 362001 h 362001"/>
              <a:gd name="connsiteX4" fmla="*/ 612775 w 9193910"/>
              <a:gd name="connsiteY4" fmla="*/ 0 h 362001"/>
              <a:gd name="connsiteX0" fmla="*/ 612775 w 9193910"/>
              <a:gd name="connsiteY0" fmla="*/ 0 h 362001"/>
              <a:gd name="connsiteX1" fmla="*/ 9193814 w 9193910"/>
              <a:gd name="connsiteY1" fmla="*/ 307181 h 362001"/>
              <a:gd name="connsiteX2" fmla="*/ 9193021 w 9193910"/>
              <a:gd name="connsiteY2" fmla="*/ 362001 h 362001"/>
              <a:gd name="connsiteX3" fmla="*/ 0 w 9193910"/>
              <a:gd name="connsiteY3" fmla="*/ 362001 h 362001"/>
              <a:gd name="connsiteX4" fmla="*/ 612775 w 9193910"/>
              <a:gd name="connsiteY4" fmla="*/ 0 h 362001"/>
              <a:gd name="connsiteX0" fmla="*/ 612775 w 9193910"/>
              <a:gd name="connsiteY0" fmla="*/ 0 h 362001"/>
              <a:gd name="connsiteX1" fmla="*/ 9193814 w 9193910"/>
              <a:gd name="connsiteY1" fmla="*/ 307181 h 362001"/>
              <a:gd name="connsiteX2" fmla="*/ 9193021 w 9193910"/>
              <a:gd name="connsiteY2" fmla="*/ 362001 h 362001"/>
              <a:gd name="connsiteX3" fmla="*/ 0 w 9193910"/>
              <a:gd name="connsiteY3" fmla="*/ 362001 h 362001"/>
              <a:gd name="connsiteX4" fmla="*/ 612775 w 9193910"/>
              <a:gd name="connsiteY4" fmla="*/ 0 h 362001"/>
              <a:gd name="connsiteX0" fmla="*/ 612775 w 9193910"/>
              <a:gd name="connsiteY0" fmla="*/ 0 h 362001"/>
              <a:gd name="connsiteX1" fmla="*/ 9193814 w 9193910"/>
              <a:gd name="connsiteY1" fmla="*/ 307181 h 362001"/>
              <a:gd name="connsiteX2" fmla="*/ 9193021 w 9193910"/>
              <a:gd name="connsiteY2" fmla="*/ 362001 h 362001"/>
              <a:gd name="connsiteX3" fmla="*/ 0 w 9193910"/>
              <a:gd name="connsiteY3" fmla="*/ 362001 h 362001"/>
              <a:gd name="connsiteX4" fmla="*/ 612775 w 9193910"/>
              <a:gd name="connsiteY4" fmla="*/ 0 h 362001"/>
              <a:gd name="connsiteX0" fmla="*/ 612775 w 9193910"/>
              <a:gd name="connsiteY0" fmla="*/ 0 h 362001"/>
              <a:gd name="connsiteX1" fmla="*/ 9193814 w 9193910"/>
              <a:gd name="connsiteY1" fmla="*/ 307181 h 362001"/>
              <a:gd name="connsiteX2" fmla="*/ 9193021 w 9193910"/>
              <a:gd name="connsiteY2" fmla="*/ 362001 h 362001"/>
              <a:gd name="connsiteX3" fmla="*/ 0 w 9193910"/>
              <a:gd name="connsiteY3" fmla="*/ 362001 h 362001"/>
              <a:gd name="connsiteX4" fmla="*/ 612775 w 9193910"/>
              <a:gd name="connsiteY4" fmla="*/ 0 h 362001"/>
              <a:gd name="connsiteX0" fmla="*/ 612775 w 9193910"/>
              <a:gd name="connsiteY0" fmla="*/ 0 h 362001"/>
              <a:gd name="connsiteX1" fmla="*/ 9193814 w 9193910"/>
              <a:gd name="connsiteY1" fmla="*/ 307181 h 362001"/>
              <a:gd name="connsiteX2" fmla="*/ 9193021 w 9193910"/>
              <a:gd name="connsiteY2" fmla="*/ 362001 h 362001"/>
              <a:gd name="connsiteX3" fmla="*/ 0 w 9193910"/>
              <a:gd name="connsiteY3" fmla="*/ 362001 h 362001"/>
              <a:gd name="connsiteX4" fmla="*/ 612775 w 9193910"/>
              <a:gd name="connsiteY4" fmla="*/ 0 h 362001"/>
              <a:gd name="connsiteX0" fmla="*/ 612775 w 9193910"/>
              <a:gd name="connsiteY0" fmla="*/ 0 h 362001"/>
              <a:gd name="connsiteX1" fmla="*/ 9193814 w 9193910"/>
              <a:gd name="connsiteY1" fmla="*/ 307181 h 362001"/>
              <a:gd name="connsiteX2" fmla="*/ 9193021 w 9193910"/>
              <a:gd name="connsiteY2" fmla="*/ 362001 h 362001"/>
              <a:gd name="connsiteX3" fmla="*/ 0 w 9193910"/>
              <a:gd name="connsiteY3" fmla="*/ 362001 h 362001"/>
              <a:gd name="connsiteX4" fmla="*/ 612775 w 9193910"/>
              <a:gd name="connsiteY4" fmla="*/ 0 h 362001"/>
              <a:gd name="connsiteX0" fmla="*/ 612775 w 9193910"/>
              <a:gd name="connsiteY0" fmla="*/ 0 h 362001"/>
              <a:gd name="connsiteX1" fmla="*/ 9193814 w 9193910"/>
              <a:gd name="connsiteY1" fmla="*/ 307181 h 362001"/>
              <a:gd name="connsiteX2" fmla="*/ 9193021 w 9193910"/>
              <a:gd name="connsiteY2" fmla="*/ 362001 h 362001"/>
              <a:gd name="connsiteX3" fmla="*/ 0 w 9193910"/>
              <a:gd name="connsiteY3" fmla="*/ 362001 h 362001"/>
              <a:gd name="connsiteX4" fmla="*/ 612775 w 9193910"/>
              <a:gd name="connsiteY4" fmla="*/ 0 h 362001"/>
              <a:gd name="connsiteX0" fmla="*/ 612775 w 9193910"/>
              <a:gd name="connsiteY0" fmla="*/ 0 h 362001"/>
              <a:gd name="connsiteX1" fmla="*/ 9193814 w 9193910"/>
              <a:gd name="connsiteY1" fmla="*/ 307181 h 362001"/>
              <a:gd name="connsiteX2" fmla="*/ 9193021 w 9193910"/>
              <a:gd name="connsiteY2" fmla="*/ 362001 h 362001"/>
              <a:gd name="connsiteX3" fmla="*/ 0 w 9193910"/>
              <a:gd name="connsiteY3" fmla="*/ 362001 h 362001"/>
              <a:gd name="connsiteX4" fmla="*/ 612775 w 9193910"/>
              <a:gd name="connsiteY4" fmla="*/ 0 h 362001"/>
              <a:gd name="connsiteX0" fmla="*/ 603250 w 9193910"/>
              <a:gd name="connsiteY0" fmla="*/ 0 h 362001"/>
              <a:gd name="connsiteX1" fmla="*/ 9193814 w 9193910"/>
              <a:gd name="connsiteY1" fmla="*/ 307181 h 362001"/>
              <a:gd name="connsiteX2" fmla="*/ 9193021 w 9193910"/>
              <a:gd name="connsiteY2" fmla="*/ 362001 h 362001"/>
              <a:gd name="connsiteX3" fmla="*/ 0 w 9193910"/>
              <a:gd name="connsiteY3" fmla="*/ 362001 h 362001"/>
              <a:gd name="connsiteX4" fmla="*/ 603250 w 9193910"/>
              <a:gd name="connsiteY4" fmla="*/ 0 h 362001"/>
              <a:gd name="connsiteX0" fmla="*/ 600869 w 9193910"/>
              <a:gd name="connsiteY0" fmla="*/ 0 h 364382"/>
              <a:gd name="connsiteX1" fmla="*/ 9193814 w 9193910"/>
              <a:gd name="connsiteY1" fmla="*/ 309562 h 364382"/>
              <a:gd name="connsiteX2" fmla="*/ 9193021 w 9193910"/>
              <a:gd name="connsiteY2" fmla="*/ 364382 h 364382"/>
              <a:gd name="connsiteX3" fmla="*/ 0 w 9193910"/>
              <a:gd name="connsiteY3" fmla="*/ 364382 h 364382"/>
              <a:gd name="connsiteX4" fmla="*/ 600869 w 9193910"/>
              <a:gd name="connsiteY4" fmla="*/ 0 h 364382"/>
              <a:gd name="connsiteX0" fmla="*/ 600869 w 9193910"/>
              <a:gd name="connsiteY0" fmla="*/ 0 h 364382"/>
              <a:gd name="connsiteX1" fmla="*/ 9193814 w 9193910"/>
              <a:gd name="connsiteY1" fmla="*/ 309562 h 364382"/>
              <a:gd name="connsiteX2" fmla="*/ 9193021 w 9193910"/>
              <a:gd name="connsiteY2" fmla="*/ 364382 h 364382"/>
              <a:gd name="connsiteX3" fmla="*/ 0 w 9193910"/>
              <a:gd name="connsiteY3" fmla="*/ 364382 h 364382"/>
              <a:gd name="connsiteX4" fmla="*/ 600869 w 9193910"/>
              <a:gd name="connsiteY4" fmla="*/ 0 h 364382"/>
              <a:gd name="connsiteX0" fmla="*/ 629444 w 9193910"/>
              <a:gd name="connsiteY0" fmla="*/ 0 h 378669"/>
              <a:gd name="connsiteX1" fmla="*/ 9193814 w 9193910"/>
              <a:gd name="connsiteY1" fmla="*/ 323849 h 378669"/>
              <a:gd name="connsiteX2" fmla="*/ 9193021 w 9193910"/>
              <a:gd name="connsiteY2" fmla="*/ 378669 h 378669"/>
              <a:gd name="connsiteX3" fmla="*/ 0 w 9193910"/>
              <a:gd name="connsiteY3" fmla="*/ 378669 h 378669"/>
              <a:gd name="connsiteX4" fmla="*/ 629444 w 9193910"/>
              <a:gd name="connsiteY4" fmla="*/ 0 h 37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3910" h="378669">
                <a:moveTo>
                  <a:pt x="629444" y="0"/>
                </a:moveTo>
                <a:cubicBezTo>
                  <a:pt x="1729570" y="308134"/>
                  <a:pt x="2378688" y="267175"/>
                  <a:pt x="9193814" y="323849"/>
                </a:cubicBezTo>
                <a:cubicBezTo>
                  <a:pt x="9194343" y="342122"/>
                  <a:pt x="9192492" y="360396"/>
                  <a:pt x="9193021" y="378669"/>
                </a:cubicBezTo>
                <a:lnTo>
                  <a:pt x="0" y="378669"/>
                </a:lnTo>
                <a:lnTo>
                  <a:pt x="62944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6000">
                <a:srgbClr val="67BDA9">
                  <a:alpha val="60000"/>
                </a:srgbClr>
              </a:gs>
              <a:gs pos="100000">
                <a:srgbClr val="006E68">
                  <a:alpha val="80000"/>
                </a:srgbClr>
              </a:gs>
            </a:gsLst>
            <a:lin ang="55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 userDrawn="1"/>
        </p:nvSpPr>
        <p:spPr>
          <a:xfrm>
            <a:off x="0" y="5521795"/>
            <a:ext cx="10160000" cy="2210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5000">
                <a:srgbClr val="67BDA9"/>
              </a:gs>
              <a:gs pos="100000">
                <a:srgbClr val="006E6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279467" y="1057300"/>
            <a:ext cx="9601067" cy="4080908"/>
          </a:xfrm>
        </p:spPr>
        <p:txBody>
          <a:bodyPr/>
          <a:lstStyle>
            <a:lvl1pPr marL="380992" indent="-380992">
              <a:buFont typeface="Wingdings" panose="05000000000000000000" pitchFamily="2" charset="2"/>
              <a:buChar char="§"/>
              <a:defRPr baseline="0">
                <a:latin typeface="Open Sans Light" panose="020B0306030504020204" pitchFamily="34" charset="0"/>
              </a:defRPr>
            </a:lvl1pPr>
            <a:lvl2pPr marL="825484" indent="-317493">
              <a:buFont typeface="Wingdings" panose="05000000000000000000" pitchFamily="2" charset="2"/>
              <a:buChar char="§"/>
              <a:defRPr baseline="0">
                <a:latin typeface="Open Sans Light" panose="020B0306030504020204" pitchFamily="34" charset="0"/>
              </a:defRPr>
            </a:lvl2pPr>
            <a:lvl3pPr marL="1269974" indent="-253994">
              <a:buFont typeface="Wingdings" panose="05000000000000000000" pitchFamily="2" charset="2"/>
              <a:buChar char="§"/>
              <a:defRPr baseline="0">
                <a:latin typeface="Open Sans Light" panose="020B0306030504020204" pitchFamily="34" charset="0"/>
              </a:defRPr>
            </a:lvl3pPr>
            <a:lvl4pPr marL="1777964" indent="-253994">
              <a:buFont typeface="Wingdings" panose="05000000000000000000" pitchFamily="2" charset="2"/>
              <a:buChar char="§"/>
              <a:defRPr baseline="0">
                <a:latin typeface="Open Sans Light" panose="020B0306030504020204" pitchFamily="34" charset="0"/>
              </a:defRPr>
            </a:lvl4pPr>
            <a:lvl5pPr marL="2285954" indent="-253994">
              <a:buFont typeface="Wingdings" panose="05000000000000000000" pitchFamily="2" charset="2"/>
              <a:buChar char="§"/>
              <a:defRPr baseline="0">
                <a:latin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366573" y="5185483"/>
            <a:ext cx="2808312" cy="304271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Fritz Haber Institute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Max Planck Society</a:t>
            </a:r>
            <a:endParaRPr lang="en-US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629318" y="5447503"/>
            <a:ext cx="2530682" cy="304271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4F958C4E-B154-4CD6-8C2A-DE822D75D291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94" b="57298"/>
          <a:stretch/>
        </p:blipFill>
        <p:spPr>
          <a:xfrm>
            <a:off x="-46096" y="98721"/>
            <a:ext cx="1625164" cy="786390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1911648" y="157200"/>
            <a:ext cx="7968885" cy="600000"/>
          </a:xfrm>
        </p:spPr>
        <p:txBody>
          <a:bodyPr/>
          <a:lstStyle>
            <a:lvl1pPr>
              <a:defRPr baseline="0">
                <a:latin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51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94320-8A67-7744-A8D1-9A0B07B1C40B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15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878417" y="5334000"/>
            <a:ext cx="2116667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471334" y="5207000"/>
            <a:ext cx="3217333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77099-C089-475A-9E0C-BF21B83B00FA}" type="slidenum">
              <a:rPr lang="en-GB" altLang="en-US"/>
              <a:pPr/>
              <a:t>‹Nr.›</a:t>
            </a:fld>
            <a:endParaRPr lang="en-GB" altLang="en-US"/>
          </a:p>
        </p:txBody>
      </p:sp>
      <p:pic>
        <p:nvPicPr>
          <p:cNvPr id="7" name="Bild 8" descr="Logo_CEC final.tiff">
            <a:extLst>
              <a:ext uri="{FF2B5EF4-FFF2-40B4-BE49-F238E27FC236}">
                <a16:creationId xmlns:a16="http://schemas.microsoft.com/office/drawing/2014/main" id="{D5A5E6D5-7809-A149-9EC5-5BD92B50EC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53190" y="4516"/>
            <a:ext cx="906810" cy="6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879644" y="157200"/>
            <a:ext cx="8000889" cy="6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9467" y="1057300"/>
            <a:ext cx="9601067" cy="4080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79467" y="5296964"/>
            <a:ext cx="2599202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Open Sans Light" panose="020B0306030504020204" pitchFamily="34" charset="0"/>
              </a:defRPr>
            </a:lvl1pPr>
          </a:lstStyle>
          <a:p>
            <a:r>
              <a:rPr lang="de-DE" dirty="0"/>
              <a:t>16.01.2017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471336" y="5296964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/>
                </a:solidFill>
                <a:latin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49851" y="5296964"/>
            <a:ext cx="2530682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Open Sans Light" panose="020B0306030504020204" pitchFamily="34" charset="0"/>
              </a:defRPr>
            </a:lvl1pPr>
          </a:lstStyle>
          <a:p>
            <a:fld id="{4F958C4E-B154-4CD6-8C2A-DE822D75D29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8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hf hdr="0"/>
  <p:txStyles>
    <p:titleStyle>
      <a:lvl1pPr algn="l" defTabSz="1015980" rtl="0" eaLnBrk="1" latinLnBrk="0" hangingPunct="1">
        <a:spcBef>
          <a:spcPct val="0"/>
        </a:spcBef>
        <a:buNone/>
        <a:defRPr sz="2667" b="1" kern="1200" baseline="0">
          <a:solidFill>
            <a:schemeClr val="tx1"/>
          </a:solidFill>
          <a:latin typeface="Open Sans Light" panose="020B0306030504020204" pitchFamily="34" charset="0"/>
          <a:ea typeface="+mj-ea"/>
          <a:cs typeface="+mj-cs"/>
        </a:defRPr>
      </a:lvl1pPr>
    </p:titleStyle>
    <p:bodyStyle>
      <a:lvl1pPr marL="380992" indent="-380992" algn="l" defTabSz="101598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222" kern="1200" baseline="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1pPr>
      <a:lvl2pPr marL="825484" indent="-317493" algn="l" defTabSz="101598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000" kern="1200" baseline="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2pPr>
      <a:lvl3pPr marL="1269974" indent="-253994" algn="l" defTabSz="101598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778" kern="1200" baseline="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3pPr>
      <a:lvl4pPr marL="1777964" indent="-253994" algn="l" defTabSz="101598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778" kern="1200" baseline="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4pPr>
      <a:lvl5pPr marL="2285954" indent="-253994" algn="l" defTabSz="101598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778" kern="1200" baseline="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5pPr>
      <a:lvl6pPr marL="2793944" indent="-253994" algn="l" defTabSz="10159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34" indent="-253994" algn="l" defTabSz="10159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24" indent="-253994" algn="l" defTabSz="10159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13" indent="-253994" algn="l" defTabSz="10159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8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7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6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5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4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29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18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F2E402C-094F-B448-AE2E-7D145EF36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FAB856-CDF8-054D-A36B-9882A554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Fritz Haber Institute of the Max Planck Society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7DFC3E-8A92-0A49-AF10-5A8F2F6E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52F938A-D553-B14A-8E0C-E464C7AA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610BCCF-1C5B-564C-B8C3-37E11ED28021}"/>
              </a:ext>
            </a:extLst>
          </p:cNvPr>
          <p:cNvSpPr/>
          <p:nvPr/>
        </p:nvSpPr>
        <p:spPr>
          <a:xfrm>
            <a:off x="-248592" y="-238844"/>
            <a:ext cx="10408592" cy="5953844"/>
          </a:xfrm>
          <a:prstGeom prst="rect">
            <a:avLst/>
          </a:prstGeom>
          <a:solidFill>
            <a:srgbClr val="0432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7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4BF0D9D-46E7-4B46-8985-B1ADFDC0A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57300"/>
            <a:ext cx="2743882" cy="4548572"/>
          </a:xfrm>
        </p:spPr>
        <p:txBody>
          <a:bodyPr>
            <a:normAutofit/>
          </a:bodyPr>
          <a:lstStyle/>
          <a:p>
            <a:r>
              <a:rPr lang="en-GB" dirty="0"/>
              <a:t>Concepts of future energy systems are built on hydrogen as only “chemical”</a:t>
            </a:r>
          </a:p>
          <a:p>
            <a:r>
              <a:rPr lang="en-GB" dirty="0"/>
              <a:t>Systemic analysis shows that multiple advantages arise from also taking derivatives into considerations.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81590A-78AB-B44D-8198-DC9C8AA5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Fritz Haber Institute of the Max Planck Society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5BBDFA-6BDD-9448-8246-D82D3820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D751B9-F678-D349-AB1D-5D5E41C3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704" y="81055"/>
            <a:ext cx="7968885" cy="600000"/>
          </a:xfrm>
        </p:spPr>
        <p:txBody>
          <a:bodyPr/>
          <a:lstStyle/>
          <a:p>
            <a:r>
              <a:rPr lang="en-GB" dirty="0"/>
              <a:t>Chemical options for a carbon cycle</a:t>
            </a:r>
          </a:p>
        </p:txBody>
      </p:sp>
      <p:pic>
        <p:nvPicPr>
          <p:cNvPr id="6" name="Bild 5" descr="energy system mai mit resloc co2 cycle und rem.jpg">
            <a:extLst>
              <a:ext uri="{FF2B5EF4-FFF2-40B4-BE49-F238E27FC236}">
                <a16:creationId xmlns:a16="http://schemas.microsoft.com/office/drawing/2014/main" id="{84670363-594F-AA43-A280-B35329E23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82" y="795892"/>
            <a:ext cx="7431003" cy="46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586A2-6853-C84C-B62E-3208AB7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720" y="121196"/>
            <a:ext cx="7968885" cy="600000"/>
          </a:xfrm>
        </p:spPr>
        <p:txBody>
          <a:bodyPr/>
          <a:lstStyle/>
          <a:p>
            <a:r>
              <a:rPr lang="en-GB" dirty="0"/>
              <a:t>Systematics of hydrogen use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A4F160C0-6158-9B47-9E90-42021779D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063" y="1160842"/>
            <a:ext cx="4800534" cy="374441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We need import of bulk amounts.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German capacity possibly 10% of demand.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Small scale introduction freezes too high domestic prizes (EE cost and market design).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Consider role of derivatives and transport forms and as e-fuels.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18DB21-92F8-0C4B-8B12-DCC131123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2" y="1160842"/>
            <a:ext cx="4781194" cy="3744416"/>
          </a:xfrm>
          <a:prstGeom prst="rect">
            <a:avLst/>
          </a:prstGeom>
        </p:spPr>
      </p:pic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8BBBD127-863F-C64F-95BB-96749BCA1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6184" y="5076172"/>
            <a:ext cx="3078661" cy="304271"/>
          </a:xfrm>
        </p:spPr>
        <p:txBody>
          <a:bodyPr/>
          <a:lstStyle/>
          <a:p>
            <a:r>
              <a:rPr lang="de-DE" dirty="0"/>
              <a:t>Fritz Haber Institute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Max Planck Society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36FABC8-B86E-D641-9FDB-F89BB2547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58" y="3484115"/>
            <a:ext cx="9769083" cy="172819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It is not the intention of CCU to remove CO</a:t>
            </a:r>
            <a:r>
              <a:rPr lang="en-GB" baseline="-25000" dirty="0"/>
              <a:t>2</a:t>
            </a:r>
            <a:r>
              <a:rPr lang="en-GB" dirty="0"/>
              <a:t>: way too costly in energy: Close the carbon loop!</a:t>
            </a:r>
          </a:p>
          <a:p>
            <a:r>
              <a:rPr lang="en-GB" dirty="0"/>
              <a:t>The synthesis of storage molecules in a carbon cycle requires large amounts of green energy.</a:t>
            </a:r>
          </a:p>
          <a:p>
            <a:r>
              <a:rPr lang="en-GB" dirty="0"/>
              <a:t>Only a fraction is stored in the molecule ready for release upon combustion.</a:t>
            </a:r>
          </a:p>
          <a:p>
            <a:r>
              <a:rPr lang="en-GB" dirty="0"/>
              <a:t>The reaction enthalpy can be used for the synthesis (heat integration).</a:t>
            </a:r>
          </a:p>
          <a:p>
            <a:r>
              <a:rPr lang="en-GB" dirty="0"/>
              <a:t>A massive loss is the formation of reaction water.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DF0789-7027-3A44-BF36-0FC674CE2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4456" y="5189366"/>
            <a:ext cx="593747" cy="304271"/>
          </a:xfrm>
        </p:spPr>
        <p:txBody>
          <a:bodyPr/>
          <a:lstStyle/>
          <a:p>
            <a:r>
              <a:rPr lang="en-US" dirty="0" err="1"/>
              <a:t>Bascat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756195-CDC5-9C40-883D-52E58137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866D17F-BD60-6743-A0AB-8B138AB17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thermodynamic crime: committed by nature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6407EEBE-3E96-2C4A-BE4A-A13AAF01F554}"/>
              </a:ext>
            </a:extLst>
          </p:cNvPr>
          <p:cNvGraphicFramePr>
            <a:graphicFrameLocks noGrp="1"/>
          </p:cNvGraphicFramePr>
          <p:nvPr/>
        </p:nvGraphicFramePr>
        <p:xfrm>
          <a:off x="1047552" y="1019220"/>
          <a:ext cx="8616955" cy="2229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3201">
                  <a:extLst>
                    <a:ext uri="{9D8B030D-6E8A-4147-A177-3AD203B41FA5}">
                      <a16:colId xmlns:a16="http://schemas.microsoft.com/office/drawing/2014/main" val="3878511286"/>
                    </a:ext>
                  </a:extLst>
                </a:gridCol>
                <a:gridCol w="1723201">
                  <a:extLst>
                    <a:ext uri="{9D8B030D-6E8A-4147-A177-3AD203B41FA5}">
                      <a16:colId xmlns:a16="http://schemas.microsoft.com/office/drawing/2014/main" val="1557654138"/>
                    </a:ext>
                  </a:extLst>
                </a:gridCol>
                <a:gridCol w="1723201">
                  <a:extLst>
                    <a:ext uri="{9D8B030D-6E8A-4147-A177-3AD203B41FA5}">
                      <a16:colId xmlns:a16="http://schemas.microsoft.com/office/drawing/2014/main" val="2850126587"/>
                    </a:ext>
                  </a:extLst>
                </a:gridCol>
                <a:gridCol w="1723201">
                  <a:extLst>
                    <a:ext uri="{9D8B030D-6E8A-4147-A177-3AD203B41FA5}">
                      <a16:colId xmlns:a16="http://schemas.microsoft.com/office/drawing/2014/main" val="3771776564"/>
                    </a:ext>
                  </a:extLst>
                </a:gridCol>
                <a:gridCol w="1724151">
                  <a:extLst>
                    <a:ext uri="{9D8B030D-6E8A-4147-A177-3AD203B41FA5}">
                      <a16:colId xmlns:a16="http://schemas.microsoft.com/office/drawing/2014/main" val="863154745"/>
                    </a:ext>
                  </a:extLst>
                </a:gridCol>
              </a:tblGrid>
              <a:tr h="875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Storage </a:t>
                      </a: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molecule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</a:rPr>
                        <a:t>Energy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required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for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synthesis</a:t>
                      </a:r>
                      <a:r>
                        <a:rPr lang="de-DE" sz="1600" dirty="0">
                          <a:effectLst/>
                        </a:rPr>
                        <a:t> ex CO</a:t>
                      </a:r>
                      <a:r>
                        <a:rPr lang="de-DE" sz="1600" baseline="-25000" dirty="0">
                          <a:effectLst/>
                        </a:rPr>
                        <a:t>2</a:t>
                      </a:r>
                      <a:r>
                        <a:rPr lang="de-DE" sz="1600" dirty="0">
                          <a:effectLst/>
                        </a:rPr>
                        <a:t> (kJ/</a:t>
                      </a:r>
                      <a:r>
                        <a:rPr lang="de-DE" sz="1600" dirty="0" err="1">
                          <a:effectLst/>
                        </a:rPr>
                        <a:t>mol</a:t>
                      </a:r>
                      <a:r>
                        <a:rPr lang="de-DE" sz="1600" dirty="0">
                          <a:effectLst/>
                        </a:rPr>
                        <a:t>)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</a:rPr>
                        <a:t>Reaction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enthalpy</a:t>
                      </a:r>
                      <a:endParaRPr lang="de-DE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(kJ/</a:t>
                      </a:r>
                      <a:r>
                        <a:rPr lang="de-DE" sz="1600" dirty="0" err="1">
                          <a:effectLst/>
                        </a:rPr>
                        <a:t>mol</a:t>
                      </a:r>
                      <a:r>
                        <a:rPr lang="de-DE" sz="1600" dirty="0">
                          <a:effectLst/>
                        </a:rPr>
                        <a:t>)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</a:rPr>
                        <a:t>Stored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enthalpy</a:t>
                      </a:r>
                      <a:endParaRPr lang="de-DE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(kJ/</a:t>
                      </a:r>
                      <a:r>
                        <a:rPr lang="de-DE" sz="1600" dirty="0" err="1">
                          <a:effectLst/>
                        </a:rPr>
                        <a:t>mol</a:t>
                      </a:r>
                      <a:r>
                        <a:rPr lang="de-DE" sz="1600" dirty="0">
                          <a:effectLst/>
                        </a:rPr>
                        <a:t>)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Loss </a:t>
                      </a:r>
                      <a:r>
                        <a:rPr lang="de-DE" sz="1600" dirty="0" err="1">
                          <a:effectLst/>
                        </a:rPr>
                        <a:t>of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primary</a:t>
                      </a:r>
                      <a:r>
                        <a:rPr lang="de-DE" sz="1600" dirty="0">
                          <a:effectLst/>
                        </a:rPr>
                        <a:t> RES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(%)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9885905"/>
                  </a:ext>
                </a:extLst>
              </a:tr>
              <a:tr h="3385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methane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1521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638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883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42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240376"/>
                  </a:ext>
                </a:extLst>
              </a:tr>
              <a:tr h="3385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methanol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1239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521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718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42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431203"/>
                  </a:ext>
                </a:extLst>
              </a:tr>
              <a:tr h="3385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ethanol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2478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1123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1355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45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2843712"/>
                  </a:ext>
                </a:extLst>
              </a:tr>
              <a:tr h="3385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butane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4155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1275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2880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31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1057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9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65D282-E0F9-FF48-9A9F-65070A2B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543E39-8F11-F042-AD7E-C3F2F7421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649" y="78096"/>
            <a:ext cx="7968885" cy="600000"/>
          </a:xfrm>
        </p:spPr>
        <p:txBody>
          <a:bodyPr/>
          <a:lstStyle/>
          <a:p>
            <a:r>
              <a:rPr lang="en-GB" dirty="0"/>
              <a:t>Where from will we get sufficient hydrogen?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C1AC778-1452-374A-9495-E3DCC8B8FFDA}"/>
              </a:ext>
            </a:extLst>
          </p:cNvPr>
          <p:cNvGrpSpPr/>
          <p:nvPr/>
        </p:nvGrpSpPr>
        <p:grpSpPr>
          <a:xfrm>
            <a:off x="1591895" y="1921396"/>
            <a:ext cx="7240240" cy="3526107"/>
            <a:chOff x="1591895" y="1921396"/>
            <a:chExt cx="7240240" cy="352610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19AECA3-551A-A04D-91A5-6CB4F1349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895" y="1921396"/>
              <a:ext cx="7240240" cy="3526107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3030B79-F95E-EE4A-BE45-A23599183C33}"/>
                </a:ext>
              </a:extLst>
            </p:cNvPr>
            <p:cNvSpPr txBox="1"/>
            <p:nvPr/>
          </p:nvSpPr>
          <p:spPr>
            <a:xfrm>
              <a:off x="2127672" y="4513684"/>
              <a:ext cx="912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Quelle:</a:t>
              </a:r>
            </a:p>
            <a:p>
              <a:r>
                <a:rPr lang="en-GB" sz="1400" dirty="0"/>
                <a:t>IEA 2019</a:t>
              </a:r>
            </a:p>
          </p:txBody>
        </p:sp>
      </p:grp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3315DB1-8D5A-A347-81E1-BCAEEF8A3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96" y="841276"/>
            <a:ext cx="9337038" cy="1727543"/>
          </a:xfrm>
        </p:spPr>
        <p:txBody>
          <a:bodyPr>
            <a:normAutofit/>
          </a:bodyPr>
          <a:lstStyle/>
          <a:p>
            <a:r>
              <a:rPr lang="en-GB" dirty="0"/>
              <a:t>The cost of hydrogen critically depend upon the (political) cost of electricity.</a:t>
            </a:r>
          </a:p>
          <a:p>
            <a:r>
              <a:rPr lang="en-GB" dirty="0"/>
              <a:t>The annual availability is critical (more than 6000 h/a).</a:t>
            </a:r>
          </a:p>
          <a:p>
            <a:r>
              <a:rPr lang="en-GB" dirty="0"/>
              <a:t>Transport of hydrogen through derivatives (e-fuels) is a negligible contribution.</a:t>
            </a:r>
          </a:p>
        </p:txBody>
      </p:sp>
    </p:spTree>
    <p:extLst>
      <p:ext uri="{BB962C8B-B14F-4D97-AF65-F5344CB8AC3E}">
        <p14:creationId xmlns:p14="http://schemas.microsoft.com/office/powerpoint/2010/main" val="38255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11E1B5-532B-F941-A743-C381289F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Fritz Haber Institute of the Max Planck Society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D86AF3-E6B0-1045-8915-99C92596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4C04E8F-8137-A344-B2FF-3966CD0B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768" y="74115"/>
            <a:ext cx="7968885" cy="600000"/>
          </a:xfrm>
        </p:spPr>
        <p:txBody>
          <a:bodyPr/>
          <a:lstStyle/>
          <a:p>
            <a:r>
              <a:rPr lang="en-GB" dirty="0"/>
              <a:t>Global use of hydrogen today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6AA7355-2156-B340-9B23-38332FD40FE3}"/>
              </a:ext>
            </a:extLst>
          </p:cNvPr>
          <p:cNvGrpSpPr/>
          <p:nvPr/>
        </p:nvGrpSpPr>
        <p:grpSpPr>
          <a:xfrm>
            <a:off x="3333790" y="1504438"/>
            <a:ext cx="6538986" cy="3550035"/>
            <a:chOff x="3207792" y="1170295"/>
            <a:chExt cx="6538986" cy="355003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0C19439-79D3-1049-B584-318ED461D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792" y="1170295"/>
              <a:ext cx="6538986" cy="3550035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08FC345-7D49-AF45-A253-F88FC2337002}"/>
                </a:ext>
              </a:extLst>
            </p:cNvPr>
            <p:cNvSpPr txBox="1"/>
            <p:nvPr/>
          </p:nvSpPr>
          <p:spPr>
            <a:xfrm>
              <a:off x="8314642" y="4021485"/>
              <a:ext cx="912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Quelle:</a:t>
              </a:r>
            </a:p>
            <a:p>
              <a:r>
                <a:rPr lang="en-GB" sz="1400" dirty="0"/>
                <a:t>IEA 2019</a:t>
              </a:r>
            </a:p>
          </p:txBody>
        </p:sp>
      </p:grp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98FEA67-862F-9449-A632-11F0EDF98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57300"/>
            <a:ext cx="3639840" cy="4080908"/>
          </a:xfrm>
        </p:spPr>
        <p:txBody>
          <a:bodyPr>
            <a:normAutofit fontScale="92500"/>
          </a:bodyPr>
          <a:lstStyle/>
          <a:p>
            <a:r>
              <a:rPr lang="en-GB" dirty="0"/>
              <a:t>The present users of hydrogen are petrochemical industry and fertilizer production. Multiple chemical applications give small addition.</a:t>
            </a:r>
          </a:p>
          <a:p>
            <a:r>
              <a:rPr lang="en-GB" dirty="0"/>
              <a:t>Priority for green hydrogen for the main present users.</a:t>
            </a:r>
          </a:p>
          <a:p>
            <a:r>
              <a:rPr lang="en-GB" dirty="0"/>
              <a:t>Energy import and storage will grow the amount by 2 orders of magnitude.</a:t>
            </a:r>
          </a:p>
        </p:txBody>
      </p:sp>
    </p:spTree>
    <p:extLst>
      <p:ext uri="{BB962C8B-B14F-4D97-AF65-F5344CB8AC3E}">
        <p14:creationId xmlns:p14="http://schemas.microsoft.com/office/powerpoint/2010/main" val="38400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CE87EC0-0682-D445-8703-FF1C2DF4D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53" y="1052516"/>
            <a:ext cx="3504389" cy="450528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technology of water splitting is mature (alkaline/PEM (?)).</a:t>
            </a:r>
          </a:p>
          <a:p>
            <a:r>
              <a:rPr lang="en-GB" dirty="0"/>
              <a:t> Stability and dynamic operation are still critical issues.</a:t>
            </a:r>
          </a:p>
          <a:p>
            <a:r>
              <a:rPr lang="en-GB" dirty="0"/>
              <a:t>Production technology needs critical improvement (reduction of cost to below 500 €/kW).</a:t>
            </a:r>
          </a:p>
          <a:p>
            <a:r>
              <a:rPr lang="en-GB" dirty="0"/>
              <a:t>At a electricity cost of ca. 3 ct. the resulting hydrogen reaches cost of fossil hydrogen.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A99F98-2A24-1245-8115-A42C5037D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BC2472C-5FF0-5445-B54C-10E53A43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Hydrogen from water</a:t>
            </a:r>
          </a:p>
        </p:txBody>
      </p:sp>
      <p:pic>
        <p:nvPicPr>
          <p:cNvPr id="6" name="Bild 5" descr="article-thyssenkrupp-3.png">
            <a:extLst>
              <a:ext uri="{FF2B5EF4-FFF2-40B4-BE49-F238E27FC236}">
                <a16:creationId xmlns:a16="http://schemas.microsoft.com/office/drawing/2014/main" id="{7014A1CA-5A1E-6049-8ED0-36AE2EC62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95" y="1046520"/>
            <a:ext cx="6108121" cy="4129827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DA9CB3EC-1345-5049-930D-31AED256A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90"/>
          <a:stretch/>
        </p:blipFill>
        <p:spPr>
          <a:xfrm>
            <a:off x="3527961" y="1920266"/>
            <a:ext cx="5696370" cy="3271725"/>
          </a:xfrm>
          <a:prstGeom prst="rect">
            <a:avLst/>
          </a:prstGeom>
        </p:spPr>
      </p:pic>
      <p:pic>
        <p:nvPicPr>
          <p:cNvPr id="8" name="Bild 7" descr="c2c_drei_Ringe_RGB_beige_white.png">
            <a:extLst>
              <a:ext uri="{FF2B5EF4-FFF2-40B4-BE49-F238E27FC236}">
                <a16:creationId xmlns:a16="http://schemas.microsoft.com/office/drawing/2014/main" id="{3D23B4EA-C988-1444-BF80-750CFCE91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95" y="1030876"/>
            <a:ext cx="1353192" cy="788163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DB732B9-4DCD-6A44-903B-5275598F8019}"/>
              </a:ext>
            </a:extLst>
          </p:cNvPr>
          <p:cNvGrpSpPr/>
          <p:nvPr/>
        </p:nvGrpSpPr>
        <p:grpSpPr>
          <a:xfrm>
            <a:off x="3351808" y="2356208"/>
            <a:ext cx="4795234" cy="3202150"/>
            <a:chOff x="845775" y="1628800"/>
            <a:chExt cx="5754281" cy="3842580"/>
          </a:xfrm>
        </p:grpSpPr>
        <p:pic>
          <p:nvPicPr>
            <p:cNvPr id="11" name="Picture 21">
              <a:extLst>
                <a:ext uri="{FF2B5EF4-FFF2-40B4-BE49-F238E27FC236}">
                  <a16:creationId xmlns:a16="http://schemas.microsoft.com/office/drawing/2014/main" id="{81D24384-BE2E-3542-959E-514E23F91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775" y="2014996"/>
              <a:ext cx="5754281" cy="3456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6CE6AD00-FBE2-2D4C-8E8A-D945F8CA5974}"/>
                </a:ext>
              </a:extLst>
            </p:cNvPr>
            <p:cNvSpPr txBox="1"/>
            <p:nvPr/>
          </p:nvSpPr>
          <p:spPr>
            <a:xfrm>
              <a:off x="3294047" y="4391260"/>
              <a:ext cx="1663918" cy="1939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electricity</a:t>
              </a:r>
              <a:r>
                <a:rPr kumimoji="0" lang="de-DE" sz="11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stock </a:t>
              </a:r>
              <a:r>
                <a:rPr kumimoji="0" lang="de-DE" sz="11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price</a:t>
              </a:r>
              <a:endParaRPr kumimoji="0" lang="de-DE" sz="11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F85BBE56-A2A4-4446-875F-62540CC7F2C6}"/>
                </a:ext>
              </a:extLst>
            </p:cNvPr>
            <p:cNvSpPr txBox="1"/>
            <p:nvPr/>
          </p:nvSpPr>
          <p:spPr>
            <a:xfrm>
              <a:off x="1637863" y="1865405"/>
              <a:ext cx="1883208" cy="1939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calculated</a:t>
              </a:r>
              <a:r>
                <a:rPr kumimoji="0" lang="de-DE" sz="11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1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load</a:t>
              </a:r>
              <a:r>
                <a:rPr kumimoji="0" lang="de-DE" sz="11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1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setpoint</a:t>
              </a:r>
              <a:endParaRPr kumimoji="0" lang="de-DE" sz="11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21">
              <a:extLst>
                <a:ext uri="{FF2B5EF4-FFF2-40B4-BE49-F238E27FC236}">
                  <a16:creationId xmlns:a16="http://schemas.microsoft.com/office/drawing/2014/main" id="{615AC9EC-A083-694C-9CBC-1C898A6B6102}"/>
                </a:ext>
              </a:extLst>
            </p:cNvPr>
            <p:cNvSpPr txBox="1"/>
            <p:nvPr/>
          </p:nvSpPr>
          <p:spPr>
            <a:xfrm>
              <a:off x="3870111" y="1628800"/>
              <a:ext cx="921407" cy="1939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actual</a:t>
              </a:r>
              <a:r>
                <a:rPr kumimoji="0" lang="de-DE" sz="11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1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load</a:t>
              </a:r>
              <a:r>
                <a:rPr kumimoji="0" lang="de-DE" sz="11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5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0.03866 L 0.12812 -0.20417 " pathEditMode="relative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9BA463E-7C59-8342-9701-8F87F44C4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67" y="1057300"/>
            <a:ext cx="4800533" cy="408090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Most researchers look for optimized catalytic function of nanostructures catalysing what?</a:t>
            </a:r>
          </a:p>
          <a:p>
            <a:r>
              <a:rPr lang="en-GB" dirty="0"/>
              <a:t>Often it is ignored that electrocatalysis requires both transport of ions and of electrons with equal effects on performance (insulating oxides?).</a:t>
            </a:r>
          </a:p>
          <a:p>
            <a:r>
              <a:rPr lang="en-GB" dirty="0"/>
              <a:t>Elemental metals are poor OER catalysts as they cannot bind water well.</a:t>
            </a:r>
          </a:p>
          <a:p>
            <a:r>
              <a:rPr lang="en-GB" dirty="0"/>
              <a:t>Metallic oxides with their aqueous termination layers are the best systems.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18F97A-A70E-9540-8296-13741855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D6647FA-6ADE-4141-B278-04CBF7977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Science directions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6E5D9-5F53-0E43-91E3-0806AA60B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08" y="3007524"/>
            <a:ext cx="3106337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36AAA24-AB4D-674D-BB79-ACF1A81CC621}"/>
              </a:ext>
            </a:extLst>
          </p:cNvPr>
          <p:cNvGrpSpPr/>
          <p:nvPr/>
        </p:nvGrpSpPr>
        <p:grpSpPr>
          <a:xfrm>
            <a:off x="5065116" y="912813"/>
            <a:ext cx="4815417" cy="2032172"/>
            <a:chOff x="5065116" y="912813"/>
            <a:chExt cx="4815417" cy="203217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082D05E-9DE9-4F4B-BB17-7A63C8257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116" y="912813"/>
              <a:ext cx="2823196" cy="2032172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CD2730F-1504-0241-B950-0A4369B6C827}"/>
                </a:ext>
              </a:extLst>
            </p:cNvPr>
            <p:cNvSpPr/>
            <p:nvPr/>
          </p:nvSpPr>
          <p:spPr>
            <a:xfrm>
              <a:off x="7435493" y="2317381"/>
              <a:ext cx="24450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dirty="0" err="1"/>
                <a:t>Tüysüz</a:t>
              </a:r>
              <a:r>
                <a:rPr lang="de-DE" sz="1200" dirty="0"/>
                <a:t>, H.; </a:t>
              </a:r>
              <a:r>
                <a:rPr lang="de-DE" sz="1200" dirty="0" err="1"/>
                <a:t>Schüth</a:t>
              </a:r>
              <a:r>
                <a:rPr lang="de-DE" sz="1200" dirty="0"/>
                <a:t>, F. Adv. </a:t>
              </a:r>
              <a:r>
                <a:rPr lang="de-DE" sz="1200" dirty="0" err="1"/>
                <a:t>Catal</a:t>
              </a:r>
              <a:r>
                <a:rPr lang="de-DE" sz="1200" dirty="0"/>
                <a:t>. 2012, 55, 127−239</a:t>
              </a:r>
              <a:endParaRPr lang="de-DE" sz="1200" dirty="0">
                <a:effectLst/>
              </a:endParaRPr>
            </a:p>
          </p:txBody>
        </p:sp>
      </p:grpSp>
      <p:pic>
        <p:nvPicPr>
          <p:cNvPr id="11" name="Picture 1">
            <a:extLst>
              <a:ext uri="{FF2B5EF4-FFF2-40B4-BE49-F238E27FC236}">
                <a16:creationId xmlns:a16="http://schemas.microsoft.com/office/drawing/2014/main" id="{9B026F77-006B-7148-9879-F07764DCA3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52" y="3143404"/>
            <a:ext cx="2132882" cy="179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5F51EF4-C31B-8C4B-A6D7-75C25E197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67" y="1057300"/>
            <a:ext cx="5016557" cy="4080908"/>
          </a:xfrm>
        </p:spPr>
        <p:txBody>
          <a:bodyPr/>
          <a:lstStyle/>
          <a:p>
            <a:r>
              <a:rPr lang="en-GB" dirty="0"/>
              <a:t>The “overpotential” in a technical MEA was analysed.</a:t>
            </a:r>
          </a:p>
          <a:p>
            <a:r>
              <a:rPr lang="en-GB" dirty="0"/>
              <a:t>The catalyst gives a stable contribution to the total overpotential.</a:t>
            </a:r>
          </a:p>
          <a:p>
            <a:r>
              <a:rPr lang="en-GB" dirty="0"/>
              <a:t>Its degradation with 40 mV/d in static operation is inacceptable.</a:t>
            </a:r>
          </a:p>
          <a:p>
            <a:r>
              <a:rPr lang="en-GB" dirty="0"/>
              <a:t>Dynamic operation improves this by an order of magnitude.</a:t>
            </a:r>
          </a:p>
          <a:p>
            <a:r>
              <a:rPr lang="en-GB" dirty="0"/>
              <a:t>This indicates material dynamics and calls for in-depth analysis.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3C3C6-1B46-CF4C-B2A2-E82B8320D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Fritz Haber Institute of the Max Planck Society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C50CD9-B90C-4244-BA7F-F7E1F300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2DA8AB1-8DBA-3A47-BA7D-D1782486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PEM: where are the losses?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56B3C6A-E730-114D-8809-C6C90AB39D7D}"/>
              </a:ext>
            </a:extLst>
          </p:cNvPr>
          <p:cNvGrpSpPr/>
          <p:nvPr/>
        </p:nvGrpSpPr>
        <p:grpSpPr>
          <a:xfrm>
            <a:off x="5441104" y="1291202"/>
            <a:ext cx="4703763" cy="3763271"/>
            <a:chOff x="5441104" y="1291202"/>
            <a:chExt cx="4703763" cy="3763271"/>
          </a:xfrm>
        </p:grpSpPr>
        <p:graphicFrame>
          <p:nvGraphicFramePr>
            <p:cNvPr id="6" name="Object 4">
              <a:extLst>
                <a:ext uri="{FF2B5EF4-FFF2-40B4-BE49-F238E27FC236}">
                  <a16:creationId xmlns:a16="http://schemas.microsoft.com/office/drawing/2014/main" id="{A27D4301-540E-FE4A-9A73-1462B8A8BA4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8212759"/>
                </p:ext>
              </p:extLst>
            </p:nvPr>
          </p:nvGraphicFramePr>
          <p:xfrm>
            <a:off x="5441104" y="1291202"/>
            <a:ext cx="4703763" cy="3324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7" name="Graph" r:id="rId3" imgW="3200400" imgH="2266950" progId="Origin95.Graph">
                    <p:embed/>
                  </p:oleObj>
                </mc:Choice>
                <mc:Fallback>
                  <p:oleObj name="Graph" r:id="rId3" imgW="3200400" imgH="2266950" progId="Origin95.Graph">
                    <p:embed/>
                    <p:pic>
                      <p:nvPicPr>
                        <p:cNvPr id="102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1104" y="1291202"/>
                          <a:ext cx="4703763" cy="3324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26A2E5B-10DB-CB4D-A790-949506E73737}"/>
                </a:ext>
              </a:extLst>
            </p:cNvPr>
            <p:cNvSpPr txBox="1"/>
            <p:nvPr/>
          </p:nvSpPr>
          <p:spPr>
            <a:xfrm>
              <a:off x="6016104" y="4592808"/>
              <a:ext cx="1925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With MPI Magdeburg</a:t>
              </a:r>
            </a:p>
            <a:p>
              <a:r>
                <a:rPr lang="en-GB" sz="1200" dirty="0"/>
                <a:t>K. </a:t>
              </a:r>
              <a:r>
                <a:rPr lang="en-GB" sz="1200" dirty="0" err="1"/>
                <a:t>Sundmacher</a:t>
              </a:r>
              <a:r>
                <a:rPr lang="en-GB" sz="1200" dirty="0"/>
                <a:t> and team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1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A9F22719-70FE-F040-B9F7-C5AA09331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: </a:t>
            </a:r>
            <a:r>
              <a:rPr lang="de-DE" dirty="0" err="1"/>
              <a:t>dynamics</a:t>
            </a:r>
            <a:endParaRPr lang="de-DE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132928" y="1067984"/>
            <a:ext cx="6370360" cy="4406349"/>
            <a:chOff x="370309" y="988826"/>
            <a:chExt cx="7644432" cy="546513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705" y="988826"/>
              <a:ext cx="5678036" cy="5465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70309" y="1920578"/>
              <a:ext cx="1739477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IrO</a:t>
              </a:r>
              <a:r>
                <a:rPr kumimoji="0" lang="en-US" sz="15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-commercial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58644" y="4564172"/>
              <a:ext cx="952261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IrO</a:t>
              </a:r>
              <a:r>
                <a:rPr kumimoji="0" lang="en-US" sz="15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-FHI</a:t>
              </a:r>
            </a:p>
          </p:txBody>
        </p:sp>
      </p:grpSp>
      <p:pic>
        <p:nvPicPr>
          <p:cNvPr id="7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27" y="925761"/>
            <a:ext cx="6266318" cy="438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E2D6C83-8E9B-D843-9806-49126E03B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893" y="1557138"/>
            <a:ext cx="3570346" cy="165088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895D485-9DFE-E041-A6B0-BFD256E67896}"/>
              </a:ext>
            </a:extLst>
          </p:cNvPr>
          <p:cNvSpPr txBox="1"/>
          <p:nvPr/>
        </p:nvSpPr>
        <p:spPr>
          <a:xfrm>
            <a:off x="6608471" y="3510158"/>
            <a:ext cx="331341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loose structure enables non-concerted structural mobility to allow for dynamical approximation of O</a:t>
            </a:r>
            <a:r>
              <a:rPr kumimoji="0" lang="en-GB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vs OH as critical step in the O-O bond formation.</a:t>
            </a:r>
          </a:p>
        </p:txBody>
      </p:sp>
      <p:pic>
        <p:nvPicPr>
          <p:cNvPr id="11" name="Bild 6" descr="irorthoacid tem.png">
            <a:extLst>
              <a:ext uri="{FF2B5EF4-FFF2-40B4-BE49-F238E27FC236}">
                <a16:creationId xmlns:a16="http://schemas.microsoft.com/office/drawing/2014/main" id="{3A93FBAE-7421-1D43-8D10-B01E7A431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1081184"/>
            <a:ext cx="3811641" cy="3924300"/>
          </a:xfrm>
          <a:prstGeom prst="rect">
            <a:avLst/>
          </a:prstGeom>
        </p:spPr>
      </p:pic>
      <p:grpSp>
        <p:nvGrpSpPr>
          <p:cNvPr id="12" name="Gruppierung 8">
            <a:extLst>
              <a:ext uri="{FF2B5EF4-FFF2-40B4-BE49-F238E27FC236}">
                <a16:creationId xmlns:a16="http://schemas.microsoft.com/office/drawing/2014/main" id="{1BC55C9F-9C52-6349-9012-56DE3EAC5712}"/>
              </a:ext>
            </a:extLst>
          </p:cNvPr>
          <p:cNvGrpSpPr/>
          <p:nvPr/>
        </p:nvGrpSpPr>
        <p:grpSpPr>
          <a:xfrm>
            <a:off x="1002690" y="1081341"/>
            <a:ext cx="3884196" cy="3924300"/>
            <a:chOff x="4489790" y="577334"/>
            <a:chExt cx="4654210" cy="4584215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80055BF4-8A75-834F-AD15-B0835192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968" y="577517"/>
              <a:ext cx="4584032" cy="4584032"/>
            </a:xfrm>
            <a:prstGeom prst="rect">
              <a:avLst/>
            </a:prstGeom>
          </p:spPr>
        </p:pic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AD558865-0EE2-1C44-AE69-783C71C82BD4}"/>
                </a:ext>
              </a:extLst>
            </p:cNvPr>
            <p:cNvSpPr txBox="1"/>
            <p:nvPr/>
          </p:nvSpPr>
          <p:spPr>
            <a:xfrm>
              <a:off x="4489790" y="577334"/>
              <a:ext cx="1010719" cy="431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GB" dirty="0">
                  <a:solidFill>
                    <a:prstClr val="white"/>
                  </a:solidFill>
                  <a:latin typeface="Calibri"/>
                </a:rPr>
                <a:t>HAADF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Arrow Connector 7">
              <a:extLst>
                <a:ext uri="{FF2B5EF4-FFF2-40B4-BE49-F238E27FC236}">
                  <a16:creationId xmlns:a16="http://schemas.microsoft.com/office/drawing/2014/main" id="{2C31807E-E09E-4C4F-AB9D-ADBE02A1B02B}"/>
                </a:ext>
              </a:extLst>
            </p:cNvPr>
            <p:cNvCxnSpPr/>
            <p:nvPr/>
          </p:nvCxnSpPr>
          <p:spPr>
            <a:xfrm flipH="1">
              <a:off x="6381750" y="1295400"/>
              <a:ext cx="314325" cy="31432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262065A0-FFF1-C84A-BF88-67669F53A68E}"/>
                </a:ext>
              </a:extLst>
            </p:cNvPr>
            <p:cNvSpPr txBox="1"/>
            <p:nvPr/>
          </p:nvSpPr>
          <p:spPr>
            <a:xfrm>
              <a:off x="6624528" y="926067"/>
              <a:ext cx="663056" cy="431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dirty="0">
                  <a:solidFill>
                    <a:srgbClr val="FF0000"/>
                  </a:solidFill>
                  <a:latin typeface="Calibri"/>
                </a:rPr>
                <a:t>IrO</a:t>
              </a:r>
              <a:r>
                <a:rPr lang="en-US" baseline="-25000" dirty="0">
                  <a:solidFill>
                    <a:srgbClr val="FF0000"/>
                  </a:solidFill>
                  <a:latin typeface="Calibri"/>
                </a:rPr>
                <a:t>2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4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FD1F05E-E91F-DD42-A2FD-3D4345E1A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86297"/>
            <a:ext cx="10159999" cy="92761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The active form of </a:t>
            </a:r>
            <a:r>
              <a:rPr lang="en-GB" dirty="0" err="1"/>
              <a:t>Ir</a:t>
            </a:r>
            <a:r>
              <a:rPr lang="en-GB" dirty="0"/>
              <a:t>-oxyhydroxide is synthesized from layered precursors by ion exchange of alkali vs protons.</a:t>
            </a:r>
          </a:p>
          <a:p>
            <a:r>
              <a:rPr lang="en-GB" dirty="0"/>
              <a:t>Such a process can also occur in operando during OER; deprotonation equals oxidation of the lattice.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3584F1-EEE2-AD47-9234-124CBD74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F67389E-5B37-8147-BEA6-36EB8CF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569" y="100534"/>
            <a:ext cx="7968885" cy="600000"/>
          </a:xfrm>
        </p:spPr>
        <p:txBody>
          <a:bodyPr/>
          <a:lstStyle/>
          <a:p>
            <a:r>
              <a:rPr lang="en-GB" dirty="0"/>
              <a:t>The most active form of “IrO</a:t>
            </a:r>
            <a:r>
              <a:rPr lang="en-GB" baseline="-25000" dirty="0"/>
              <a:t>2</a:t>
            </a:r>
            <a:r>
              <a:rPr lang="en-GB" dirty="0"/>
              <a:t>”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1613C2-EEDA-E847-83C4-DB43FA2A5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011" y="927610"/>
            <a:ext cx="5027356" cy="37936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5DD377-740A-E84E-8AA5-2EF9A730A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3" y="955028"/>
            <a:ext cx="4425872" cy="379360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C0EC264-5081-2847-A476-1983F8FEFC0F}"/>
              </a:ext>
            </a:extLst>
          </p:cNvPr>
          <p:cNvSpPr txBox="1"/>
          <p:nvPr/>
        </p:nvSpPr>
        <p:spPr>
          <a:xfrm>
            <a:off x="6473120" y="2812408"/>
            <a:ext cx="1717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With B. </a:t>
            </a:r>
            <a:r>
              <a:rPr lang="en-GB" sz="1100" dirty="0" err="1"/>
              <a:t>Lotsch</a:t>
            </a:r>
            <a:r>
              <a:rPr lang="en-GB" sz="1100" dirty="0"/>
              <a:t> and team</a:t>
            </a:r>
          </a:p>
        </p:txBody>
      </p:sp>
    </p:spTree>
    <p:extLst>
      <p:ext uri="{BB962C8B-B14F-4D97-AF65-F5344CB8AC3E}">
        <p14:creationId xmlns:p14="http://schemas.microsoft.com/office/powerpoint/2010/main" val="11359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9046F-8440-174D-99BA-FCE20B239A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Energy Transition: Not Without Chemistry</a:t>
            </a:r>
            <a:br>
              <a:rPr lang="en-GB" dirty="0"/>
            </a:b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573348-00D0-E24E-BF9E-7A4AB90197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Robert </a:t>
            </a:r>
            <a:r>
              <a:rPr lang="en-GB" dirty="0" err="1"/>
              <a:t>Schlögl</a:t>
            </a:r>
            <a:endParaRPr lang="en-GB" dirty="0"/>
          </a:p>
          <a:p>
            <a:r>
              <a:rPr lang="en-GB" dirty="0"/>
              <a:t>Fritz-Haber-</a:t>
            </a:r>
            <a:r>
              <a:rPr lang="en-GB" dirty="0" err="1"/>
              <a:t>Institut</a:t>
            </a:r>
            <a:r>
              <a:rPr lang="en-GB" dirty="0"/>
              <a:t> Berlin</a:t>
            </a:r>
          </a:p>
          <a:p>
            <a:r>
              <a:rPr lang="en-GB" dirty="0"/>
              <a:t>MPI Chemical Energy Conversion, </a:t>
            </a:r>
            <a:r>
              <a:rPr lang="en-GB" dirty="0" err="1"/>
              <a:t>Mülheim</a:t>
            </a:r>
            <a:endParaRPr lang="en-GB" dirty="0"/>
          </a:p>
        </p:txBody>
      </p:sp>
      <p:pic>
        <p:nvPicPr>
          <p:cNvPr id="4" name="Bild 8" descr="Logo_CEC final.tiff">
            <a:extLst>
              <a:ext uri="{FF2B5EF4-FFF2-40B4-BE49-F238E27FC236}">
                <a16:creationId xmlns:a16="http://schemas.microsoft.com/office/drawing/2014/main" id="{F5A7A3EE-DA68-4149-AEBD-F05D908D4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890" y="4585692"/>
            <a:ext cx="1345567" cy="865615"/>
          </a:xfrm>
          <a:prstGeom prst="rect">
            <a:avLst/>
          </a:prstGeom>
        </p:spPr>
      </p:pic>
      <p:pic>
        <p:nvPicPr>
          <p:cNvPr id="5" name="Picture 2" descr="http://www.popakademie.de/hochschule/gremien-partner/kooperationspartner-1/BMBF.svg.png">
            <a:extLst>
              <a:ext uri="{FF2B5EF4-FFF2-40B4-BE49-F238E27FC236}">
                <a16:creationId xmlns:a16="http://schemas.microsoft.com/office/drawing/2014/main" id="{B10FD16E-636B-FE42-A984-9B3B25B5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57" y="2988613"/>
            <a:ext cx="2162895" cy="8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44B686-8BE3-C441-AEEB-07BB746FC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376" y="3097530"/>
            <a:ext cx="1334653" cy="8721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5E0BB4E-A05F-EB4C-A537-D5643B5B4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28" y="3956560"/>
            <a:ext cx="1164294" cy="4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C14AE6-84F5-0740-B02E-8C21FB0D8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67" y="1057300"/>
            <a:ext cx="9601067" cy="864096"/>
          </a:xfrm>
        </p:spPr>
        <p:txBody>
          <a:bodyPr/>
          <a:lstStyle/>
          <a:p>
            <a:r>
              <a:rPr lang="en-GB" dirty="0" err="1"/>
              <a:t>IrOOH</a:t>
            </a:r>
            <a:r>
              <a:rPr lang="en-GB" dirty="0"/>
              <a:t> as active phase in water splitting.</a:t>
            </a:r>
          </a:p>
          <a:p>
            <a:r>
              <a:rPr lang="en-GB" dirty="0"/>
              <a:t>Active form is terminal single coordinated oxygen as O-1 in water.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9C6214-D43E-DD4B-A2B9-E5B834CE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86786" y="5253529"/>
            <a:ext cx="593747" cy="304271"/>
          </a:xfrm>
        </p:spPr>
        <p:txBody>
          <a:bodyPr/>
          <a:lstStyle/>
          <a:p>
            <a:r>
              <a:rPr lang="en-US" dirty="0" err="1"/>
              <a:t>Bascat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30BD06-C07E-664B-B888-AE901219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32BF993-359A-C845-90D9-CFFFA801F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Spectroscopic identification of reactive oxygen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73134FE-BBFB-754E-A380-1CC5A0E16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4" y="1948916"/>
            <a:ext cx="4572868" cy="34818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441B1F-9AEE-BB40-B101-62BE47DA7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84" y="1965672"/>
            <a:ext cx="4220840" cy="34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C14AE6-84F5-0740-B02E-8C21FB0D8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67" y="1057300"/>
            <a:ext cx="9601067" cy="81413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Time-resolved operando spectroscopy and theory of reactive species.</a:t>
            </a:r>
          </a:p>
          <a:p>
            <a:r>
              <a:rPr lang="en-GB" dirty="0"/>
              <a:t>The formation of </a:t>
            </a:r>
            <a:r>
              <a:rPr lang="en-GB" dirty="0" err="1"/>
              <a:t>oxyl</a:t>
            </a:r>
            <a:r>
              <a:rPr lang="en-GB" dirty="0"/>
              <a:t> precedes the OER reactivity: an electro-catalyst and not an electro-chemical reaction as implied in the generalised (</a:t>
            </a:r>
            <a:r>
              <a:rPr lang="en-GB" dirty="0" err="1"/>
              <a:t>Norskov</a:t>
            </a:r>
            <a:r>
              <a:rPr lang="en-GB" dirty="0"/>
              <a:t>) mechanism.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9C6214-D43E-DD4B-A2B9-E5B834CE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86786" y="5253529"/>
            <a:ext cx="593747" cy="304271"/>
          </a:xfrm>
        </p:spPr>
        <p:txBody>
          <a:bodyPr/>
          <a:lstStyle/>
          <a:p>
            <a:r>
              <a:rPr lang="en-US" dirty="0" err="1"/>
              <a:t>Bascat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30BD06-C07E-664B-B888-AE901219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32BF993-359A-C845-90D9-CFFFA801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696" y="116326"/>
            <a:ext cx="7968885" cy="600000"/>
          </a:xfrm>
        </p:spPr>
        <p:txBody>
          <a:bodyPr/>
          <a:lstStyle/>
          <a:p>
            <a:r>
              <a:rPr lang="en-GB" dirty="0"/>
              <a:t>Operando Experiment in water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AE0FD41-FBFA-1642-8ED1-C4CDF9CB4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35" y="2065412"/>
            <a:ext cx="4322121" cy="32024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9BACFAD-132D-4D4E-AA20-DDF75FC17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86" y="2426072"/>
            <a:ext cx="2654300" cy="2159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B02F24C-B28F-F541-8921-1CFEA9533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77" y="2152891"/>
            <a:ext cx="326272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5334E00-5A10-5A49-A098-696819E5D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Water electrolysis is a mature science and semi mature technology.</a:t>
            </a:r>
          </a:p>
          <a:p>
            <a:r>
              <a:rPr lang="en-GB" dirty="0"/>
              <a:t>Multiple mechanisms of water splitting co-exist (no dispute needed).</a:t>
            </a:r>
          </a:p>
          <a:p>
            <a:r>
              <a:rPr lang="en-GB" dirty="0"/>
              <a:t>Process is electro-catalytic not electrochemical (catalyst is needed!).</a:t>
            </a:r>
          </a:p>
          <a:p>
            <a:r>
              <a:rPr lang="en-GB" dirty="0"/>
              <a:t>Dynamics of electrodes and </a:t>
            </a:r>
            <a:r>
              <a:rPr lang="en-GB" dirty="0" err="1"/>
              <a:t>nanostructuring</a:t>
            </a:r>
            <a:r>
              <a:rPr lang="en-GB" dirty="0"/>
              <a:t> (enables activation).</a:t>
            </a:r>
          </a:p>
          <a:p>
            <a:r>
              <a:rPr lang="en-GB" dirty="0"/>
              <a:t>Dynamical operation possible to compensate EE volatility.</a:t>
            </a:r>
          </a:p>
          <a:p>
            <a:r>
              <a:rPr lang="en-GB" dirty="0"/>
              <a:t>Scalability and production demand material development not “overpotential”.</a:t>
            </a:r>
          </a:p>
          <a:p>
            <a:endParaRPr lang="en-GB" dirty="0"/>
          </a:p>
          <a:p>
            <a:r>
              <a:rPr lang="en-GB" dirty="0"/>
              <a:t>Production technology of electrolysers (“</a:t>
            </a:r>
            <a:r>
              <a:rPr lang="en-GB" dirty="0" err="1"/>
              <a:t>Volkselektrolyseur</a:t>
            </a:r>
            <a:r>
              <a:rPr lang="en-GB" dirty="0"/>
              <a:t>”) is the single most critical development needed; avoid useless fight PEM vs alkaline!</a:t>
            </a:r>
          </a:p>
          <a:p>
            <a:r>
              <a:rPr lang="en-GB" dirty="0"/>
              <a:t>Transport processes for hydrogen derivatives need research and development.</a:t>
            </a:r>
          </a:p>
          <a:p>
            <a:r>
              <a:rPr lang="en-GB" dirty="0"/>
              <a:t>Here too scalability in process and materials is critical.</a:t>
            </a:r>
          </a:p>
          <a:p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BCBAAC-4CE7-C740-901B-E6D1CA2F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Fritz Haber Institute of the Max Planck Society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8606EE-94D3-DB4D-90D1-BCEFC1621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E7A7231-664D-CE44-B456-80FCAF9F2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816" y="133663"/>
            <a:ext cx="7968885" cy="600000"/>
          </a:xfrm>
        </p:spPr>
        <p:txBody>
          <a:bodyPr/>
          <a:lstStyle/>
          <a:p>
            <a:r>
              <a:rPr lang="en-GB" dirty="0"/>
              <a:t>Conclusions science</a:t>
            </a:r>
          </a:p>
        </p:txBody>
      </p:sp>
    </p:spTree>
    <p:extLst>
      <p:ext uri="{BB962C8B-B14F-4D97-AF65-F5344CB8AC3E}">
        <p14:creationId xmlns:p14="http://schemas.microsoft.com/office/powerpoint/2010/main" val="27740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E5D09E6-2064-134E-A4AA-F79DCDF2D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Hydrogen is not a slight addition (5 GW) to the local EE system .</a:t>
            </a:r>
          </a:p>
          <a:p>
            <a:r>
              <a:rPr lang="en-GB" dirty="0"/>
              <a:t>It is the critical enabler making energy transitions feasible: think big!!</a:t>
            </a:r>
          </a:p>
          <a:p>
            <a:r>
              <a:rPr lang="en-GB" dirty="0"/>
              <a:t>Large volumes and rapid temporal evolution of market penetration well within the coming decade are critical for keeping cost options open.</a:t>
            </a:r>
          </a:p>
          <a:p>
            <a:r>
              <a:rPr lang="en-GB" dirty="0"/>
              <a:t>Infrastructure and regulations must co-evolve with generation capacity; enable novel technologies and market formation by flexible and transparent regulations: No micromanagement by politics!!</a:t>
            </a:r>
          </a:p>
          <a:p>
            <a:r>
              <a:rPr lang="en-GB" dirty="0"/>
              <a:t>Large and technology-ready allocations need priority as first users.</a:t>
            </a:r>
          </a:p>
          <a:p>
            <a:r>
              <a:rPr lang="en-GB" dirty="0"/>
              <a:t>Development and research into additional applications (steel) needs to be pushed with the conditions of techno-economic scalability.</a:t>
            </a:r>
          </a:p>
          <a:p>
            <a:r>
              <a:rPr lang="en-GB" dirty="0"/>
              <a:t>The hydrogen economy is </a:t>
            </a:r>
            <a:r>
              <a:rPr lang="en-GB"/>
              <a:t>a European </a:t>
            </a:r>
            <a:r>
              <a:rPr lang="en-GB" dirty="0"/>
              <a:t>issue with global implications; abstain from “national” solutions!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3C0A4E-E5A0-7B46-B230-474AD6617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Fritz Haber Institute of the Max Planck Society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A48F5E-5211-2D43-9793-C34288D7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19147A6-465A-F446-82E8-6DE1114F4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Conclusions Politics</a:t>
            </a:r>
          </a:p>
        </p:txBody>
      </p:sp>
    </p:spTree>
    <p:extLst>
      <p:ext uri="{BB962C8B-B14F-4D97-AF65-F5344CB8AC3E}">
        <p14:creationId xmlns:p14="http://schemas.microsoft.com/office/powerpoint/2010/main" val="17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969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507967">
              <a:defRPr/>
            </a:pPr>
            <a:fld id="{79A5969D-D3EF-604B-A4A8-61F8AA0B109B}" type="slidenum">
              <a:rPr lang="en-GB" sz="20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07967">
                <a:defRPr/>
              </a:pPr>
              <a:t>24</a:t>
            </a:fld>
            <a:endParaRPr lang="en-GB" sz="20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20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507967">
              <a:defRPr/>
            </a:pPr>
            <a:endParaRPr lang="en-GB" sz="3556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16964" y="704908"/>
            <a:ext cx="94507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07967">
              <a:defRPr/>
            </a:pPr>
            <a:r>
              <a:rPr lang="en-GB" sz="2800" dirty="0">
                <a:solidFill>
                  <a:srgbClr val="FFFF00"/>
                </a:solidFill>
                <a:latin typeface="Calibri"/>
              </a:rPr>
              <a:t>There is no fundamental law requiring simplicity in natural processes</a:t>
            </a:r>
            <a:endParaRPr lang="en-GB" sz="28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-320600" y="140769"/>
            <a:ext cx="3200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07967">
              <a:defRPr/>
            </a:pPr>
            <a:r>
              <a:rPr lang="en-GB" sz="2000" dirty="0">
                <a:solidFill>
                  <a:srgbClr val="FFFFFF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Albert Einstein</a:t>
            </a:r>
          </a:p>
        </p:txBody>
      </p:sp>
      <p:pic>
        <p:nvPicPr>
          <p:cNvPr id="11" name="Picture 3" descr="Q:\TH\LOGO_W-1pt.png"/>
          <p:cNvPicPr>
            <a:picLocks noChangeAspect="1" noChangeArrowheads="1"/>
          </p:cNvPicPr>
          <p:nvPr/>
        </p:nvPicPr>
        <p:blipFill>
          <a:blip r:embed="rId2"/>
          <a:srcRect b="9892"/>
          <a:stretch>
            <a:fillRect/>
          </a:stretch>
        </p:blipFill>
        <p:spPr bwMode="auto">
          <a:xfrm>
            <a:off x="3893183" y="2165407"/>
            <a:ext cx="2350151" cy="139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836388" y="4749802"/>
            <a:ext cx="2556213" cy="1084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7967"/>
            <a:r>
              <a:rPr lang="en-GB" sz="4444" dirty="0">
                <a:solidFill>
                  <a:srgbClr val="FFFFFF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Thank You</a:t>
            </a:r>
          </a:p>
          <a:p>
            <a:pPr defTabSz="507967"/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31BC920-BD28-C440-AF84-D829A499CE97}"/>
              </a:ext>
            </a:extLst>
          </p:cNvPr>
          <p:cNvSpPr/>
          <p:nvPr/>
        </p:nvSpPr>
        <p:spPr>
          <a:xfrm>
            <a:off x="429767" y="3785930"/>
            <a:ext cx="94507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07967">
              <a:defRPr/>
            </a:pPr>
            <a:r>
              <a:rPr lang="en-GB" sz="2800" dirty="0">
                <a:solidFill>
                  <a:srgbClr val="FF00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We cannot solve our problems with the same thinking we used when we created them</a:t>
            </a:r>
          </a:p>
        </p:txBody>
      </p:sp>
    </p:spTree>
    <p:extLst>
      <p:ext uri="{BB962C8B-B14F-4D97-AF65-F5344CB8AC3E}">
        <p14:creationId xmlns:p14="http://schemas.microsoft.com/office/powerpoint/2010/main" val="33011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53FC733-3560-1E4F-BAAD-BBD8FBD9D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59" y="806321"/>
            <a:ext cx="9920000" cy="1440160"/>
          </a:xfrm>
        </p:spPr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D0AB0180-7ADF-064A-A362-B366EFB0A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5375" y="2008842"/>
            <a:ext cx="4745137" cy="999153"/>
          </a:xfrm>
        </p:spPr>
        <p:txBody>
          <a:bodyPr>
            <a:normAutofit/>
          </a:bodyPr>
          <a:lstStyle/>
          <a:p>
            <a:r>
              <a:rPr lang="en-GB" dirty="0"/>
              <a:t>D. </a:t>
            </a:r>
            <a:r>
              <a:rPr lang="en-GB" dirty="0" err="1"/>
              <a:t>Teschner</a:t>
            </a:r>
            <a:r>
              <a:rPr lang="en-GB" dirty="0"/>
              <a:t>, R. Mom, L. Falling, T. Jones,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FE5094-3E2C-F64A-BA7E-F1A30C7502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629525" y="5446713"/>
            <a:ext cx="2530475" cy="30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58C4E-B154-4CD6-8C2A-DE822D75D2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4A06EF5-ACAF-BB43-9248-621E958D0671}"/>
              </a:ext>
            </a:extLst>
          </p:cNvPr>
          <p:cNvGrpSpPr/>
          <p:nvPr/>
        </p:nvGrpSpPr>
        <p:grpSpPr>
          <a:xfrm>
            <a:off x="0" y="1345332"/>
            <a:ext cx="5224016" cy="3204355"/>
            <a:chOff x="2820551" y="-482596"/>
            <a:chExt cx="4652998" cy="238534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2010492-32F4-6341-94E3-E2FDF4B162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63"/>
            <a:stretch/>
          </p:blipFill>
          <p:spPr bwMode="auto">
            <a:xfrm>
              <a:off x="2820551" y="8929"/>
              <a:ext cx="4652998" cy="1893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Bild 2">
              <a:extLst>
                <a:ext uri="{FF2B5EF4-FFF2-40B4-BE49-F238E27FC236}">
                  <a16:creationId xmlns:a16="http://schemas.microsoft.com/office/drawing/2014/main" id="{AC09DFAF-F18F-404D-817A-84B10CBD8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5" r="6473"/>
            <a:stretch/>
          </p:blipFill>
          <p:spPr bwMode="auto">
            <a:xfrm>
              <a:off x="2858144" y="-482596"/>
              <a:ext cx="426463" cy="49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Untertitel 6">
            <a:extLst>
              <a:ext uri="{FF2B5EF4-FFF2-40B4-BE49-F238E27FC236}">
                <a16:creationId xmlns:a16="http://schemas.microsoft.com/office/drawing/2014/main" id="{AE25E931-FD15-194B-A526-A0CFBE093720}"/>
              </a:ext>
            </a:extLst>
          </p:cNvPr>
          <p:cNvSpPr txBox="1">
            <a:spLocks/>
          </p:cNvSpPr>
          <p:nvPr/>
        </p:nvSpPr>
        <p:spPr>
          <a:xfrm>
            <a:off x="5670836" y="3287718"/>
            <a:ext cx="3691197" cy="9991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ctr" defTabSz="101598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222" kern="1200" baseline="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507990" indent="0" algn="ctr" defTabSz="101598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+mn-ea"/>
                <a:cs typeface="+mn-cs"/>
              </a:defRPr>
            </a:lvl2pPr>
            <a:lvl3pPr marL="1015980" indent="0" algn="ctr" defTabSz="101598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778" kern="1200" baseline="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+mn-ea"/>
                <a:cs typeface="+mn-cs"/>
              </a:defRPr>
            </a:lvl3pPr>
            <a:lvl4pPr marL="1523970" indent="0" algn="ctr" defTabSz="101598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778" kern="1200" baseline="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+mn-ea"/>
                <a:cs typeface="+mn-cs"/>
              </a:defRPr>
            </a:lvl4pPr>
            <a:lvl5pPr marL="2031960" indent="0" algn="ctr" defTabSz="101598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778" kern="1200" baseline="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+mn-ea"/>
                <a:cs typeface="+mn-cs"/>
              </a:defRPr>
            </a:lvl5pPr>
            <a:lvl6pPr marL="2539950" indent="0" algn="ctr" defTabSz="101598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2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47940" indent="0" algn="ctr" defTabSz="101598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2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55929" indent="0" algn="ctr" defTabSz="101598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2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63918" indent="0" algn="ctr" defTabSz="101598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2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0159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2419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22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t>M. Greiner, S. </a:t>
            </a:r>
            <a:r>
              <a:rPr kumimoji="0" lang="en-GB" sz="2222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t>Heumann</a:t>
            </a:r>
            <a:r>
              <a:rPr kumimoji="0" lang="en-GB" sz="22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t>, A. Knop-Gericke, Th. </a:t>
            </a:r>
            <a:r>
              <a:rPr kumimoji="0" lang="en-GB" sz="2222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t>Lunkenbein</a:t>
            </a:r>
            <a:r>
              <a:rPr kumimoji="0" lang="en-GB" sz="22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t>, H. </a:t>
            </a:r>
            <a:r>
              <a:rPr kumimoji="0" lang="en-GB" sz="2222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t>Ruland</a:t>
            </a:r>
            <a:r>
              <a:rPr kumimoji="0" lang="en-GB" sz="22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t>, K. </a:t>
            </a:r>
            <a:r>
              <a:rPr kumimoji="0" lang="en-GB" sz="2222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t>Skorupska</a:t>
            </a:r>
            <a:r>
              <a:rPr kumimoji="0" lang="en-GB" sz="22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t>, A. </a:t>
            </a:r>
            <a:r>
              <a:rPr kumimoji="0" lang="en-GB" sz="2222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t>Trunschke</a:t>
            </a:r>
            <a:endParaRPr kumimoji="0" lang="en-GB" sz="222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4F22D0D-1389-AA45-B950-02D980E47D5A}"/>
              </a:ext>
            </a:extLst>
          </p:cNvPr>
          <p:cNvGrpSpPr/>
          <p:nvPr/>
        </p:nvGrpSpPr>
        <p:grpSpPr>
          <a:xfrm>
            <a:off x="-24576" y="1304594"/>
            <a:ext cx="5224016" cy="3204355"/>
            <a:chOff x="2820551" y="-482596"/>
            <a:chExt cx="4652998" cy="238534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E20FA41-314C-DC4F-80BA-B733D40BC0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63"/>
            <a:stretch/>
          </p:blipFill>
          <p:spPr bwMode="auto">
            <a:xfrm>
              <a:off x="2820551" y="8929"/>
              <a:ext cx="4652998" cy="1893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Bild 2">
              <a:extLst>
                <a:ext uri="{FF2B5EF4-FFF2-40B4-BE49-F238E27FC236}">
                  <a16:creationId xmlns:a16="http://schemas.microsoft.com/office/drawing/2014/main" id="{2C3D496E-D8B7-1941-B4FB-E930BABBA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5" r="6473"/>
            <a:stretch/>
          </p:blipFill>
          <p:spPr bwMode="auto">
            <a:xfrm>
              <a:off x="2858144" y="-482596"/>
              <a:ext cx="532523" cy="49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53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BC654-F13B-CE48-9945-3DAEB16D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808" y="-236301"/>
            <a:ext cx="4366436" cy="952500"/>
          </a:xfrm>
        </p:spPr>
        <p:txBody>
          <a:bodyPr/>
          <a:lstStyle/>
          <a:p>
            <a:r>
              <a:rPr lang="en-GB" dirty="0"/>
              <a:t>“</a:t>
            </a:r>
            <a:r>
              <a:rPr lang="en-GB" dirty="0" err="1"/>
              <a:t>Energiewende</a:t>
            </a:r>
            <a:r>
              <a:rPr lang="en-GB" dirty="0"/>
              <a:t> 1.0”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E5ADA6-9D70-8747-878A-76166C93E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" y="968863"/>
            <a:ext cx="4318000" cy="447864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It is anticipated that RES is only available locally (within reach of electrical grids).</a:t>
            </a:r>
          </a:p>
          <a:p>
            <a:r>
              <a:rPr lang="en-GB" dirty="0"/>
              <a:t>It is largely assumed that energy is only electrical; all non-electrical energy system nodes should disappear.</a:t>
            </a:r>
          </a:p>
          <a:p>
            <a:r>
              <a:rPr lang="en-GB" dirty="0"/>
              <a:t>It is assumed that RES is limited and thus valuable: energy scarcity is essential consequence with multiple “exits”.</a:t>
            </a:r>
          </a:p>
          <a:p>
            <a:r>
              <a:rPr lang="en-GB" dirty="0"/>
              <a:t>Fragmentation into applications has destroyed the systemic responsibility for energy supply; no coherent transition to targets.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0F0D10-42BE-094C-A6FE-E7DFDD6A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9733-7262-4DD5-922C-087A5F8E81C5}" type="slidenum">
              <a:rPr lang="en-GB" altLang="en-US" smtClean="0"/>
              <a:pPr/>
              <a:t>4</a:t>
            </a:fld>
            <a:endParaRPr lang="en-GB" alt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4DF9101-69B8-0F46-AF65-364F5926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9" y="1133779"/>
            <a:ext cx="5700483" cy="38834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5FAF9EF-8D6A-E948-8F0D-60FB13EAF0DD}"/>
              </a:ext>
            </a:extLst>
          </p:cNvPr>
          <p:cNvSpPr txBox="1"/>
          <p:nvPr/>
        </p:nvSpPr>
        <p:spPr>
          <a:xfrm>
            <a:off x="4328058" y="5048248"/>
            <a:ext cx="16808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Source</a:t>
            </a:r>
          </a:p>
          <a:p>
            <a:r>
              <a:rPr lang="en-GB" sz="1500" dirty="0"/>
              <a:t>UBA 2017, BMWI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420FBC-694B-7A40-A5CB-18BBEE75C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809585"/>
            <a:ext cx="5619359" cy="47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924AE2D-2A68-C148-AC01-C28DAC679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1C868D4-2EDC-3248-920C-A62BD6E190BB}"/>
              </a:ext>
            </a:extLst>
          </p:cNvPr>
          <p:cNvSpPr txBox="1"/>
          <p:nvPr/>
        </p:nvSpPr>
        <p:spPr>
          <a:xfrm>
            <a:off x="8968432" y="4821731"/>
            <a:ext cx="1191568" cy="6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33" b="0" i="0" u="none" strike="noStrike" kern="1200" cap="none" spc="0" normalizeH="0" baseline="0" noProof="0" dirty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</a:t>
            </a:r>
          </a:p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33" b="0" i="0" u="none" strike="noStrike" kern="1200" cap="none" spc="0" normalizeH="0" baseline="0" noProof="0" dirty="0" err="1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Wallhere.com</a:t>
            </a:r>
            <a:endParaRPr kumimoji="0" lang="en-GB" sz="833" b="0" i="0" u="none" strike="noStrike" kern="1200" cap="none" spc="0" normalizeH="0" baseline="0" noProof="0" dirty="0">
              <a:ln>
                <a:noFill/>
              </a:ln>
              <a:solidFill>
                <a:srgbClr val="7E6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33" dirty="0" err="1">
                <a:solidFill>
                  <a:srgbClr val="7E6000"/>
                </a:solidFill>
                <a:latin typeface="Calibri" panose="020F0502020204030204"/>
              </a:rPr>
              <a:t>Zahlen</a:t>
            </a:r>
            <a:r>
              <a:rPr lang="en-GB" sz="833" dirty="0">
                <a:solidFill>
                  <a:srgbClr val="7E6000"/>
                </a:solidFill>
                <a:latin typeface="Calibri" panose="020F0502020204030204"/>
              </a:rPr>
              <a:t>: EU country data sheets 2020</a:t>
            </a:r>
            <a:endParaRPr kumimoji="0" lang="en-GB" sz="833" b="0" i="0" u="none" strike="noStrike" kern="1200" cap="none" spc="0" normalizeH="0" baseline="0" noProof="0" dirty="0">
              <a:ln>
                <a:noFill/>
              </a:ln>
              <a:solidFill>
                <a:srgbClr val="7E6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6ADB41E3-28D0-E741-913C-1886A603E74B}"/>
              </a:ext>
            </a:extLst>
          </p:cNvPr>
          <p:cNvGraphicFramePr>
            <a:graphicFrameLocks noGrp="1"/>
          </p:cNvGraphicFramePr>
          <p:nvPr/>
        </p:nvGraphicFramePr>
        <p:xfrm>
          <a:off x="6035693" y="-91346"/>
          <a:ext cx="3006565" cy="1727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F68DF802-7FE3-A745-95B3-E837886F4AD6}"/>
              </a:ext>
            </a:extLst>
          </p:cNvPr>
          <p:cNvSpPr txBox="1"/>
          <p:nvPr/>
        </p:nvSpPr>
        <p:spPr>
          <a:xfrm>
            <a:off x="6691561" y="470121"/>
            <a:ext cx="641522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488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8F65AA2-8549-DD4F-881C-E8B0B9CBD6C7}"/>
              </a:ext>
            </a:extLst>
          </p:cNvPr>
          <p:cNvSpPr txBox="1"/>
          <p:nvPr/>
        </p:nvSpPr>
        <p:spPr>
          <a:xfrm>
            <a:off x="108444" y="578976"/>
            <a:ext cx="806631" cy="60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GB" sz="1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TWh</a:t>
            </a:r>
            <a:endParaRPr kumimoji="0" lang="en-GB" sz="1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04B4B00F-F5D7-9D40-BBEB-93101C7F123A}"/>
              </a:ext>
            </a:extLst>
          </p:cNvPr>
          <p:cNvGraphicFramePr>
            <a:graphicFrameLocks noGrp="1"/>
          </p:cNvGraphicFramePr>
          <p:nvPr/>
        </p:nvGraphicFramePr>
        <p:xfrm>
          <a:off x="4949861" y="1727054"/>
          <a:ext cx="5178227" cy="366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A2434C70-439C-F046-B76B-B518FA8AF60B}"/>
              </a:ext>
            </a:extLst>
          </p:cNvPr>
          <p:cNvSpPr txBox="1"/>
          <p:nvPr/>
        </p:nvSpPr>
        <p:spPr>
          <a:xfrm>
            <a:off x="7012322" y="2855319"/>
            <a:ext cx="793807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3117</a:t>
            </a:r>
          </a:p>
        </p:txBody>
      </p:sp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59D36F31-FA74-A745-B835-BAA164F2D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931359"/>
              </p:ext>
            </p:extLst>
          </p:nvPr>
        </p:nvGraphicFramePr>
        <p:xfrm>
          <a:off x="-68452" y="1423958"/>
          <a:ext cx="5178226" cy="395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338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943509A-B2BA-394D-A92F-F0D1B649A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508" y="1104575"/>
            <a:ext cx="3720413" cy="408090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German power system with sometimes up to 50% RES contribution can only be stabilized by massive ex-and imports.</a:t>
            </a:r>
          </a:p>
          <a:p>
            <a:r>
              <a:rPr lang="en-GB" dirty="0"/>
              <a:t>This works due to different power sector structures of the neighbours.</a:t>
            </a:r>
          </a:p>
          <a:p>
            <a:r>
              <a:rPr lang="en-GB" dirty="0"/>
              <a:t>Fragile situation for the future:</a:t>
            </a:r>
          </a:p>
          <a:p>
            <a:r>
              <a:rPr lang="en-GB" dirty="0"/>
              <a:t>Molecular fuels are critically needed.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5DF92B-6455-3D45-B588-99C6B2A0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t>Fritz Haber Institute of the Max Planck Society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BB2BB0-85BD-E44D-8C52-163451D86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58C4E-B154-4CD6-8C2A-DE822D75D29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7D4B387-6782-D04E-ADE4-F1F4DEB8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891" y="49601"/>
            <a:ext cx="7968885" cy="600000"/>
          </a:xfrm>
        </p:spPr>
        <p:txBody>
          <a:bodyPr/>
          <a:lstStyle/>
          <a:p>
            <a:r>
              <a:rPr lang="en-GB" dirty="0"/>
              <a:t>Volatility: one reason for hydrogen in the system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98CC7C5-5423-2346-993E-F303B6E7435B}"/>
              </a:ext>
            </a:extLst>
          </p:cNvPr>
          <p:cNvSpPr txBox="1"/>
          <p:nvPr/>
        </p:nvSpPr>
        <p:spPr>
          <a:xfrm>
            <a:off x="4143896" y="4763491"/>
            <a:ext cx="601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/>
              <a:t>Struktur</a:t>
            </a:r>
            <a:r>
              <a:rPr lang="en-GB" sz="1200" dirty="0"/>
              <a:t> des </a:t>
            </a:r>
            <a:r>
              <a:rPr lang="en-GB" sz="1200" dirty="0" err="1"/>
              <a:t>Stromverbrauches</a:t>
            </a:r>
            <a:r>
              <a:rPr lang="en-GB" sz="1200" dirty="0"/>
              <a:t> August 2020.</a:t>
            </a:r>
          </a:p>
          <a:p>
            <a:pPr algn="ctr"/>
            <a:r>
              <a:rPr lang="en-GB" sz="1200" dirty="0"/>
              <a:t>Quelle Fraunhofer ISE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F8FDF7-C1F9-4745-936F-43DC2949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905" y="1206504"/>
            <a:ext cx="6533200" cy="34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3656" y="-57478"/>
            <a:ext cx="9144000" cy="952500"/>
          </a:xfrm>
        </p:spPr>
        <p:txBody>
          <a:bodyPr/>
          <a:lstStyle/>
          <a:p>
            <a:r>
              <a:rPr lang="en-GB" dirty="0" err="1"/>
              <a:t>Energiewende</a:t>
            </a:r>
            <a:r>
              <a:rPr lang="en-GB" dirty="0"/>
              <a:t> 2.0: Closed material cycle: carbon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9661" y="1596607"/>
            <a:ext cx="9363284" cy="4381496"/>
          </a:xfrm>
        </p:spPr>
        <p:txBody>
          <a:bodyPr>
            <a:normAutofit/>
          </a:bodyPr>
          <a:lstStyle/>
          <a:p>
            <a:r>
              <a:rPr lang="en-GB" dirty="0"/>
              <a:t>Energy systems cannot be decarbonized.</a:t>
            </a:r>
          </a:p>
          <a:p>
            <a:r>
              <a:rPr lang="en-GB" dirty="0"/>
              <a:t>They can be </a:t>
            </a:r>
            <a:r>
              <a:rPr lang="en-GB" dirty="0" err="1"/>
              <a:t>defossilized</a:t>
            </a:r>
            <a:r>
              <a:rPr lang="en-GB" dirty="0"/>
              <a:t>.</a:t>
            </a:r>
          </a:p>
          <a:p>
            <a:r>
              <a:rPr lang="en-GB" dirty="0"/>
              <a:t>A technical carbon cycle in analogy to the natural carbon cycle will be needed.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07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60AFD-1ED0-C949-9582-391D01EA93FD}" type="slidenum"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07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B7D81C-E832-EA4A-A644-2C4DC8712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36" y="974385"/>
            <a:ext cx="7433232" cy="454307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20316045">
            <a:off x="5052702" y="2332144"/>
            <a:ext cx="4067780" cy="50276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507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put the sunshine in the tank</a:t>
            </a:r>
          </a:p>
        </p:txBody>
      </p:sp>
    </p:spTree>
    <p:extLst>
      <p:ext uri="{BB962C8B-B14F-4D97-AF65-F5344CB8AC3E}">
        <p14:creationId xmlns:p14="http://schemas.microsoft.com/office/powerpoint/2010/main" val="20285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E1A4888-8460-F04A-B76E-4E61A91B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Fritz Haber Institute of the Max Planck Society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5C1293-FAC4-FA42-8661-EFA9C0158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8C4E-B154-4CD6-8C2A-DE822D75D29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7F68458-2B13-A54C-B58E-0FBA18B09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Pure hydrogen as energy carrier?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52428DC-66E2-3C4C-ABA7-B9E8ACAE4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67" y="1057300"/>
            <a:ext cx="4584509" cy="4080908"/>
          </a:xfrm>
        </p:spPr>
        <p:txBody>
          <a:bodyPr/>
          <a:lstStyle/>
          <a:p>
            <a:r>
              <a:rPr lang="en-GB" dirty="0"/>
              <a:t>Pro:</a:t>
            </a:r>
          </a:p>
          <a:p>
            <a:pPr lvl="1"/>
            <a:r>
              <a:rPr lang="en-GB" dirty="0"/>
              <a:t>Emission-free (green form).</a:t>
            </a:r>
          </a:p>
          <a:p>
            <a:pPr lvl="1"/>
            <a:r>
              <a:rPr lang="en-GB" dirty="0"/>
              <a:t>Maximal energy efficient.</a:t>
            </a:r>
          </a:p>
          <a:p>
            <a:pPr lvl="1"/>
            <a:r>
              <a:rPr lang="en-GB" dirty="0"/>
              <a:t>Technology for synthesis distribution and use exists.</a:t>
            </a:r>
          </a:p>
          <a:p>
            <a:r>
              <a:rPr lang="en-GB" dirty="0"/>
              <a:t>Con:</a:t>
            </a:r>
          </a:p>
          <a:p>
            <a:pPr lvl="1"/>
            <a:r>
              <a:rPr lang="en-GB" dirty="0"/>
              <a:t>Unfavourable energy density.</a:t>
            </a:r>
          </a:p>
          <a:p>
            <a:pPr lvl="1"/>
            <a:r>
              <a:rPr lang="en-GB" dirty="0"/>
              <a:t>Bulk transport critical.</a:t>
            </a:r>
          </a:p>
          <a:p>
            <a:pPr lvl="1"/>
            <a:r>
              <a:rPr lang="en-GB" dirty="0"/>
              <a:t>Complete novel infrastructure needed (path dependence).</a:t>
            </a:r>
          </a:p>
          <a:p>
            <a:endParaRPr lang="en-GB" dirty="0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A0F9892-699E-6346-85BC-A9183E113952}"/>
              </a:ext>
            </a:extLst>
          </p:cNvPr>
          <p:cNvGrpSpPr/>
          <p:nvPr/>
        </p:nvGrpSpPr>
        <p:grpSpPr>
          <a:xfrm>
            <a:off x="5584056" y="1347149"/>
            <a:ext cx="4459468" cy="3576314"/>
            <a:chOff x="0" y="0"/>
            <a:chExt cx="7924800" cy="5600700"/>
          </a:xfrm>
        </p:grpSpPr>
        <p:pic>
          <p:nvPicPr>
            <p:cNvPr id="17" name="Picture 27">
              <a:extLst>
                <a:ext uri="{FF2B5EF4-FFF2-40B4-BE49-F238E27FC236}">
                  <a16:creationId xmlns:a16="http://schemas.microsoft.com/office/drawing/2014/main" id="{3DFBF21D-C50E-A44D-B217-D11D78709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924800" cy="5600700"/>
            </a:xfrm>
            <a:prstGeom prst="rect">
              <a:avLst/>
            </a:prstGeom>
          </p:spPr>
        </p:pic>
        <p:cxnSp>
          <p:nvCxnSpPr>
            <p:cNvPr id="18" name="Straight Arrow Connector 28">
              <a:extLst>
                <a:ext uri="{FF2B5EF4-FFF2-40B4-BE49-F238E27FC236}">
                  <a16:creationId xmlns:a16="http://schemas.microsoft.com/office/drawing/2014/main" id="{77237CA2-38F5-A746-914C-F9D24F4EA6AA}"/>
                </a:ext>
              </a:extLst>
            </p:cNvPr>
            <p:cNvCxnSpPr/>
            <p:nvPr/>
          </p:nvCxnSpPr>
          <p:spPr>
            <a:xfrm flipH="1">
              <a:off x="1083208" y="4463600"/>
              <a:ext cx="531506" cy="560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8FBE4437-F323-9240-A0C2-D6271DDE90E0}"/>
                </a:ext>
              </a:extLst>
            </p:cNvPr>
            <p:cNvSpPr/>
            <p:nvPr/>
          </p:nvSpPr>
          <p:spPr>
            <a:xfrm>
              <a:off x="5987142" y="3175457"/>
              <a:ext cx="1397000" cy="671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6200" tIns="38100" rIns="76200" bIns="381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500"/>
                </a:spcAft>
              </a:pPr>
              <a:r>
                <a:rPr lang="en-GB" sz="917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de-DE" sz="917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19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037F2A6-7CD5-6A49-B439-880CB122F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984" y="841276"/>
            <a:ext cx="5033435" cy="45365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BAC10E-29FA-294B-BFAC-AE37C3B7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83" y="72798"/>
            <a:ext cx="7968885" cy="600000"/>
          </a:xfrm>
        </p:spPr>
        <p:txBody>
          <a:bodyPr/>
          <a:lstStyle/>
          <a:p>
            <a:r>
              <a:rPr lang="en-GB" dirty="0"/>
              <a:t>Where hydrogen comes from?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478DA1-9AAD-B840-AACD-B2B0131DA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13284"/>
            <a:ext cx="4935983" cy="4536504"/>
          </a:xfrm>
        </p:spPr>
        <p:txBody>
          <a:bodyPr>
            <a:noAutofit/>
          </a:bodyPr>
          <a:lstStyle/>
          <a:p>
            <a:r>
              <a:rPr lang="en-GB" sz="2400" dirty="0"/>
              <a:t>Multiple sources for hydrogen.</a:t>
            </a:r>
          </a:p>
          <a:p>
            <a:r>
              <a:rPr lang="en-GB" sz="2400" dirty="0"/>
              <a:t>Sustainable for long term is only water splitting (like in nature).</a:t>
            </a:r>
          </a:p>
          <a:p>
            <a:r>
              <a:rPr lang="en-GB" sz="2400" dirty="0"/>
              <a:t>Biomass in sustainable ways is of limited volume.</a:t>
            </a:r>
          </a:p>
          <a:p>
            <a:r>
              <a:rPr lang="en-GB" sz="2400" dirty="0"/>
              <a:t>Fossil methane is not sustainable (solid carbon storage?).</a:t>
            </a:r>
          </a:p>
          <a:p>
            <a:r>
              <a:rPr lang="en-GB" sz="2400" dirty="0"/>
              <a:t>All non-water sources are ok as bridge technologies to support transition from fossil to green fuels.</a:t>
            </a:r>
          </a:p>
        </p:txBody>
      </p:sp>
    </p:spTree>
    <p:extLst>
      <p:ext uri="{BB962C8B-B14F-4D97-AF65-F5344CB8AC3E}">
        <p14:creationId xmlns:p14="http://schemas.microsoft.com/office/powerpoint/2010/main" val="6149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rudermüller v0">
  <a:themeElements>
    <a:clrScheme name="Benutzerdefiniert 1">
      <a:dk1>
        <a:sysClr val="windowText" lastClr="000000"/>
      </a:dk1>
      <a:lt1>
        <a:sysClr val="window" lastClr="FFFFFF"/>
      </a:lt1>
      <a:dk2>
        <a:srgbClr val="124193"/>
      </a:dk2>
      <a:lt2>
        <a:srgbClr val="EEECE1"/>
      </a:lt2>
      <a:accent1>
        <a:srgbClr val="4F81BD"/>
      </a:accent1>
      <a:accent2>
        <a:srgbClr val="C0504D"/>
      </a:accent2>
      <a:accent3>
        <a:srgbClr val="60AD2B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0C11166-CA76-413E-B70E-CA45BE03292F}" vid="{9C00F417-105E-4163-B537-8E5A73C9F5B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0</TotalTime>
  <Words>1416</Words>
  <Application>Microsoft Macintosh PowerPoint</Application>
  <PresentationFormat>Benutzerdefiniert</PresentationFormat>
  <Paragraphs>212</Paragraphs>
  <Slides>24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Open Sans Light</vt:lpstr>
      <vt:lpstr>Times New Roman</vt:lpstr>
      <vt:lpstr>Wingdings</vt:lpstr>
      <vt:lpstr>Brudermüller v0</vt:lpstr>
      <vt:lpstr>Graph</vt:lpstr>
      <vt:lpstr>PowerPoint-Präsentation</vt:lpstr>
      <vt:lpstr>Energy Transition: Not Without Chemistry </vt:lpstr>
      <vt:lpstr>Acknowledgements</vt:lpstr>
      <vt:lpstr>“Energiewende 1.0”</vt:lpstr>
      <vt:lpstr>PowerPoint-Präsentation</vt:lpstr>
      <vt:lpstr>Volatility: one reason for hydrogen in the system</vt:lpstr>
      <vt:lpstr>Energiewende 2.0: Closed material cycle: carbon</vt:lpstr>
      <vt:lpstr>Pure hydrogen as energy carrier?</vt:lpstr>
      <vt:lpstr>Where hydrogen comes from?</vt:lpstr>
      <vt:lpstr>Chemical options for a carbon cycle</vt:lpstr>
      <vt:lpstr>Systematics of hydrogen use</vt:lpstr>
      <vt:lpstr>The thermodynamic crime: committed by nature</vt:lpstr>
      <vt:lpstr>Where from will we get sufficient hydrogen?</vt:lpstr>
      <vt:lpstr>Global use of hydrogen today</vt:lpstr>
      <vt:lpstr>Hydrogen from water</vt:lpstr>
      <vt:lpstr>Science directions</vt:lpstr>
      <vt:lpstr>PEM: where are the losses?</vt:lpstr>
      <vt:lpstr> Structure local: dynamics</vt:lpstr>
      <vt:lpstr>The most active form of “IrO2”</vt:lpstr>
      <vt:lpstr>Spectroscopic identification of reactive oxygen</vt:lpstr>
      <vt:lpstr>Operando Experiment in water</vt:lpstr>
      <vt:lpstr>Conclusions science</vt:lpstr>
      <vt:lpstr>Conclusions Politics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 Lamoth</dc:creator>
  <cp:lastModifiedBy>Microsoft Office User</cp:lastModifiedBy>
  <cp:revision>1495</cp:revision>
  <cp:lastPrinted>2019-11-04T15:10:45Z</cp:lastPrinted>
  <dcterms:created xsi:type="dcterms:W3CDTF">2017-06-29T09:06:23Z</dcterms:created>
  <dcterms:modified xsi:type="dcterms:W3CDTF">2020-10-02T06:09:43Z</dcterms:modified>
</cp:coreProperties>
</file>