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9" r:id="rId2"/>
    <p:sldId id="298" r:id="rId3"/>
    <p:sldId id="299" r:id="rId4"/>
    <p:sldId id="291" r:id="rId5"/>
    <p:sldId id="271" r:id="rId6"/>
    <p:sldId id="272" r:id="rId7"/>
    <p:sldId id="267" r:id="rId8"/>
    <p:sldId id="288" r:id="rId9"/>
    <p:sldId id="270" r:id="rId10"/>
    <p:sldId id="285" r:id="rId11"/>
    <p:sldId id="295" r:id="rId12"/>
    <p:sldId id="273" r:id="rId13"/>
    <p:sldId id="300" r:id="rId14"/>
    <p:sldId id="283" r:id="rId15"/>
    <p:sldId id="286" r:id="rId16"/>
    <p:sldId id="275" r:id="rId17"/>
    <p:sldId id="277" r:id="rId18"/>
    <p:sldId id="287" r:id="rId19"/>
    <p:sldId id="296" r:id="rId20"/>
    <p:sldId id="276" r:id="rId21"/>
    <p:sldId id="301" r:id="rId22"/>
    <p:sldId id="284" r:id="rId23"/>
    <p:sldId id="278" r:id="rId24"/>
    <p:sldId id="281" r:id="rId25"/>
    <p:sldId id="280" r:id="rId26"/>
    <p:sldId id="279" r:id="rId27"/>
    <p:sldId id="302" r:id="rId28"/>
    <p:sldId id="293" r:id="rId29"/>
    <p:sldId id="290" r:id="rId30"/>
    <p:sldId id="297" r:id="rId31"/>
    <p:sldId id="289" r:id="rId32"/>
    <p:sldId id="269" r:id="rId33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B85"/>
    <a:srgbClr val="662985"/>
    <a:srgbClr val="E9C59A"/>
    <a:srgbClr val="5D2985"/>
    <a:srgbClr val="DF9D63"/>
    <a:srgbClr val="E3B07C"/>
    <a:srgbClr val="E3B07F"/>
    <a:srgbClr val="512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63" d="100"/>
          <a:sy n="63" d="100"/>
        </p:scale>
        <p:origin x="121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41850"/>
            <a:ext cx="4930775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85288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fld id="{ADA15D25-A12F-48C9-B6AA-1538A9EB06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189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BE7E1D37-E5AD-429E-A04D-B22B0DCF8D6B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i="1"/>
              <a:t>Foto: Der Grubengletscher an seinem höchsten Punkt, dem Fletschhorn (Foto: Kääb).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191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41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49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620EA6-CF89-4650-9849-C9EFD3E1E068}" type="slidenum">
              <a:rPr lang="de-DE" altLang="de-DE"/>
              <a:pPr eaLnBrk="1" hangingPunct="1"/>
              <a:t>9</a:t>
            </a:fld>
            <a:endParaRPr lang="de-DE" alt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4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620EA6-CF89-4650-9849-C9EFD3E1E068}" type="slidenum">
              <a:rPr lang="de-DE" altLang="de-DE"/>
              <a:pPr eaLnBrk="1" hangingPunct="1"/>
              <a:t>11</a:t>
            </a:fld>
            <a:endParaRPr lang="de-DE" alt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48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333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2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D2985"/>
                </a:solidFill>
                <a:latin typeface="Arial" panose="020B0604020202020204" pitchFamily="34" charset="0"/>
              </a:defRPr>
            </a:lvl9pPr>
          </a:lstStyle>
          <a:p>
            <a:fld id="{9BA63507-6C48-41FC-B86C-06C799D7B252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6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2CF07-E006-4959-8EBE-B021FA9D5D8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4170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6A161-C48D-404C-804A-F582916E625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473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34EEA1-D282-40C5-A125-DD50864B99A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6631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D2CB4-34B7-435E-9D9E-96E668C0E75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7239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89DCC-6A51-4340-B72B-CCBF2DAAD69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946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20137C-E094-4F73-8A2F-87112854409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7412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4ECA1C-8466-4274-8827-EF58AEB9DFE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5108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7FD8D-D8B1-4D6B-BFA8-7084EFFCA2E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742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850D6D-4ABC-4CB1-9325-031698CED10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88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551785-86C8-4E03-A5EC-C36A13ABCAA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060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68A93-2698-43A6-8C7F-C908E83D03B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618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21450"/>
            <a:ext cx="2955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51297F"/>
                </a:solidFill>
                <a:latin typeface="+mn-lt"/>
              </a:defRPr>
            </a:lvl1pPr>
          </a:lstStyle>
          <a:p>
            <a:r>
              <a:rPr lang="en-US" altLang="de-DE"/>
              <a:t>Hier kann eine Fußzeile eingefügt werden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6938" y="6521450"/>
            <a:ext cx="5508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51297F"/>
                </a:solidFill>
                <a:latin typeface="+mn-lt"/>
              </a:defRPr>
            </a:lvl1pPr>
          </a:lstStyle>
          <a:p>
            <a:fld id="{CB68015A-3525-4062-85F5-2DB96E41C88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152400" y="6410325"/>
            <a:ext cx="6380163" cy="66675"/>
          </a:xfrm>
          <a:custGeom>
            <a:avLst/>
            <a:gdLst>
              <a:gd name="T0" fmla="*/ 12473 w 12473"/>
              <a:gd name="T1" fmla="*/ 67 h 132"/>
              <a:gd name="T2" fmla="*/ 12473 w 12473"/>
              <a:gd name="T3" fmla="*/ 0 h 132"/>
              <a:gd name="T4" fmla="*/ 0 w 12473"/>
              <a:gd name="T5" fmla="*/ 0 h 132"/>
              <a:gd name="T6" fmla="*/ 0 w 12473"/>
              <a:gd name="T7" fmla="*/ 132 h 132"/>
              <a:gd name="T8" fmla="*/ 12473 w 12473"/>
              <a:gd name="T9" fmla="*/ 132 h 132"/>
              <a:gd name="T10" fmla="*/ 12473 w 12473"/>
              <a:gd name="T11" fmla="*/ 6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3" h="132">
                <a:moveTo>
                  <a:pt x="12473" y="67"/>
                </a:moveTo>
                <a:lnTo>
                  <a:pt x="12473" y="0"/>
                </a:lnTo>
                <a:lnTo>
                  <a:pt x="0" y="0"/>
                </a:lnTo>
                <a:lnTo>
                  <a:pt x="0" y="132"/>
                </a:lnTo>
                <a:lnTo>
                  <a:pt x="12473" y="132"/>
                </a:lnTo>
                <a:lnTo>
                  <a:pt x="12473" y="67"/>
                </a:lnTo>
                <a:close/>
              </a:path>
            </a:pathLst>
          </a:custGeom>
          <a:solidFill>
            <a:srgbClr val="662B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8299450" y="6410325"/>
            <a:ext cx="671513" cy="66675"/>
          </a:xfrm>
          <a:custGeom>
            <a:avLst/>
            <a:gdLst>
              <a:gd name="T0" fmla="*/ 1314 w 1314"/>
              <a:gd name="T1" fmla="*/ 67 h 132"/>
              <a:gd name="T2" fmla="*/ 1314 w 1314"/>
              <a:gd name="T3" fmla="*/ 0 h 132"/>
              <a:gd name="T4" fmla="*/ 0 w 1314"/>
              <a:gd name="T5" fmla="*/ 0 h 132"/>
              <a:gd name="T6" fmla="*/ 0 w 1314"/>
              <a:gd name="T7" fmla="*/ 132 h 132"/>
              <a:gd name="T8" fmla="*/ 1314 w 1314"/>
              <a:gd name="T9" fmla="*/ 132 h 132"/>
              <a:gd name="T10" fmla="*/ 1314 w 1314"/>
              <a:gd name="T11" fmla="*/ 6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4" h="132">
                <a:moveTo>
                  <a:pt x="1314" y="67"/>
                </a:moveTo>
                <a:lnTo>
                  <a:pt x="1314" y="0"/>
                </a:lnTo>
                <a:lnTo>
                  <a:pt x="0" y="0"/>
                </a:lnTo>
                <a:lnTo>
                  <a:pt x="0" y="132"/>
                </a:lnTo>
                <a:lnTo>
                  <a:pt x="1314" y="132"/>
                </a:lnTo>
                <a:lnTo>
                  <a:pt x="1314" y="67"/>
                </a:lnTo>
                <a:close/>
              </a:path>
            </a:pathLst>
          </a:custGeom>
          <a:solidFill>
            <a:srgbClr val="662B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1" name="Freeform 97"/>
          <p:cNvSpPr>
            <a:spLocks/>
          </p:cNvSpPr>
          <p:nvPr/>
        </p:nvSpPr>
        <p:spPr bwMode="auto">
          <a:xfrm>
            <a:off x="174625" y="228600"/>
            <a:ext cx="8816975" cy="658813"/>
          </a:xfrm>
          <a:custGeom>
            <a:avLst/>
            <a:gdLst>
              <a:gd name="T0" fmla="*/ 17237 w 17237"/>
              <a:gd name="T1" fmla="*/ 1295 h 1295"/>
              <a:gd name="T2" fmla="*/ 17094 w 17237"/>
              <a:gd name="T3" fmla="*/ 1210 h 1295"/>
              <a:gd name="T4" fmla="*/ 16938 w 17237"/>
              <a:gd name="T5" fmla="*/ 1127 h 1295"/>
              <a:gd name="T6" fmla="*/ 16766 w 17237"/>
              <a:gd name="T7" fmla="*/ 1049 h 1295"/>
              <a:gd name="T8" fmla="*/ 16580 w 17237"/>
              <a:gd name="T9" fmla="*/ 975 h 1295"/>
              <a:gd name="T10" fmla="*/ 16383 w 17237"/>
              <a:gd name="T11" fmla="*/ 904 h 1295"/>
              <a:gd name="T12" fmla="*/ 16172 w 17237"/>
              <a:gd name="T13" fmla="*/ 837 h 1295"/>
              <a:gd name="T14" fmla="*/ 15951 w 17237"/>
              <a:gd name="T15" fmla="*/ 773 h 1295"/>
              <a:gd name="T16" fmla="*/ 15717 w 17237"/>
              <a:gd name="T17" fmla="*/ 714 h 1295"/>
              <a:gd name="T18" fmla="*/ 15476 w 17237"/>
              <a:gd name="T19" fmla="*/ 657 h 1295"/>
              <a:gd name="T20" fmla="*/ 15223 w 17237"/>
              <a:gd name="T21" fmla="*/ 605 h 1295"/>
              <a:gd name="T22" fmla="*/ 14963 w 17237"/>
              <a:gd name="T23" fmla="*/ 556 h 1295"/>
              <a:gd name="T24" fmla="*/ 14694 w 17237"/>
              <a:gd name="T25" fmla="*/ 509 h 1295"/>
              <a:gd name="T26" fmla="*/ 14418 w 17237"/>
              <a:gd name="T27" fmla="*/ 466 h 1295"/>
              <a:gd name="T28" fmla="*/ 14136 w 17237"/>
              <a:gd name="T29" fmla="*/ 426 h 1295"/>
              <a:gd name="T30" fmla="*/ 13848 w 17237"/>
              <a:gd name="T31" fmla="*/ 388 h 1295"/>
              <a:gd name="T32" fmla="*/ 13554 w 17237"/>
              <a:gd name="T33" fmla="*/ 354 h 1295"/>
              <a:gd name="T34" fmla="*/ 13257 w 17237"/>
              <a:gd name="T35" fmla="*/ 323 h 1295"/>
              <a:gd name="T36" fmla="*/ 12956 w 17237"/>
              <a:gd name="T37" fmla="*/ 294 h 1295"/>
              <a:gd name="T38" fmla="*/ 12651 w 17237"/>
              <a:gd name="T39" fmla="*/ 268 h 1295"/>
              <a:gd name="T40" fmla="*/ 12345 w 17237"/>
              <a:gd name="T41" fmla="*/ 244 h 1295"/>
              <a:gd name="T42" fmla="*/ 12037 w 17237"/>
              <a:gd name="T43" fmla="*/ 222 h 1295"/>
              <a:gd name="T44" fmla="*/ 11728 w 17237"/>
              <a:gd name="T45" fmla="*/ 204 h 1295"/>
              <a:gd name="T46" fmla="*/ 11419 w 17237"/>
              <a:gd name="T47" fmla="*/ 187 h 1295"/>
              <a:gd name="T48" fmla="*/ 11110 w 17237"/>
              <a:gd name="T49" fmla="*/ 173 h 1295"/>
              <a:gd name="T50" fmla="*/ 10803 w 17237"/>
              <a:gd name="T51" fmla="*/ 160 h 1295"/>
              <a:gd name="T52" fmla="*/ 10498 w 17237"/>
              <a:gd name="T53" fmla="*/ 150 h 1295"/>
              <a:gd name="T54" fmla="*/ 10195 w 17237"/>
              <a:gd name="T55" fmla="*/ 141 h 1295"/>
              <a:gd name="T56" fmla="*/ 9897 w 17237"/>
              <a:gd name="T57" fmla="*/ 134 h 1295"/>
              <a:gd name="T58" fmla="*/ 9602 w 17237"/>
              <a:gd name="T59" fmla="*/ 129 h 1295"/>
              <a:gd name="T60" fmla="*/ 9312 w 17237"/>
              <a:gd name="T61" fmla="*/ 126 h 1295"/>
              <a:gd name="T62" fmla="*/ 9028 w 17237"/>
              <a:gd name="T63" fmla="*/ 125 h 1295"/>
              <a:gd name="T64" fmla="*/ 8749 w 17237"/>
              <a:gd name="T65" fmla="*/ 124 h 1295"/>
              <a:gd name="T66" fmla="*/ 0 w 17237"/>
              <a:gd name="T67" fmla="*/ 124 h 1295"/>
              <a:gd name="T68" fmla="*/ 0 w 17237"/>
              <a:gd name="T69" fmla="*/ 0 h 1295"/>
              <a:gd name="T70" fmla="*/ 17236 w 17237"/>
              <a:gd name="T71" fmla="*/ 0 h 1295"/>
              <a:gd name="T72" fmla="*/ 17237 w 17237"/>
              <a:gd name="T73" fmla="*/ 1295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237" h="1295">
                <a:moveTo>
                  <a:pt x="17237" y="1295"/>
                </a:moveTo>
                <a:lnTo>
                  <a:pt x="17094" y="1210"/>
                </a:lnTo>
                <a:lnTo>
                  <a:pt x="16938" y="1127"/>
                </a:lnTo>
                <a:lnTo>
                  <a:pt x="16766" y="1049"/>
                </a:lnTo>
                <a:lnTo>
                  <a:pt x="16580" y="975"/>
                </a:lnTo>
                <a:lnTo>
                  <a:pt x="16383" y="904"/>
                </a:lnTo>
                <a:lnTo>
                  <a:pt x="16172" y="837"/>
                </a:lnTo>
                <a:lnTo>
                  <a:pt x="15951" y="773"/>
                </a:lnTo>
                <a:lnTo>
                  <a:pt x="15717" y="714"/>
                </a:lnTo>
                <a:lnTo>
                  <a:pt x="15476" y="657"/>
                </a:lnTo>
                <a:lnTo>
                  <a:pt x="15223" y="605"/>
                </a:lnTo>
                <a:lnTo>
                  <a:pt x="14963" y="556"/>
                </a:lnTo>
                <a:lnTo>
                  <a:pt x="14694" y="509"/>
                </a:lnTo>
                <a:lnTo>
                  <a:pt x="14418" y="466"/>
                </a:lnTo>
                <a:lnTo>
                  <a:pt x="14136" y="426"/>
                </a:lnTo>
                <a:lnTo>
                  <a:pt x="13848" y="388"/>
                </a:lnTo>
                <a:lnTo>
                  <a:pt x="13554" y="354"/>
                </a:lnTo>
                <a:lnTo>
                  <a:pt x="13257" y="323"/>
                </a:lnTo>
                <a:lnTo>
                  <a:pt x="12956" y="294"/>
                </a:lnTo>
                <a:lnTo>
                  <a:pt x="12651" y="268"/>
                </a:lnTo>
                <a:lnTo>
                  <a:pt x="12345" y="244"/>
                </a:lnTo>
                <a:lnTo>
                  <a:pt x="12037" y="222"/>
                </a:lnTo>
                <a:lnTo>
                  <a:pt x="11728" y="204"/>
                </a:lnTo>
                <a:lnTo>
                  <a:pt x="11419" y="187"/>
                </a:lnTo>
                <a:lnTo>
                  <a:pt x="11110" y="173"/>
                </a:lnTo>
                <a:lnTo>
                  <a:pt x="10803" y="160"/>
                </a:lnTo>
                <a:lnTo>
                  <a:pt x="10498" y="150"/>
                </a:lnTo>
                <a:lnTo>
                  <a:pt x="10195" y="141"/>
                </a:lnTo>
                <a:lnTo>
                  <a:pt x="9897" y="134"/>
                </a:lnTo>
                <a:lnTo>
                  <a:pt x="9602" y="129"/>
                </a:lnTo>
                <a:lnTo>
                  <a:pt x="9312" y="126"/>
                </a:lnTo>
                <a:lnTo>
                  <a:pt x="9028" y="125"/>
                </a:lnTo>
                <a:lnTo>
                  <a:pt x="8749" y="124"/>
                </a:lnTo>
                <a:lnTo>
                  <a:pt x="0" y="124"/>
                </a:lnTo>
                <a:lnTo>
                  <a:pt x="0" y="0"/>
                </a:lnTo>
                <a:lnTo>
                  <a:pt x="17236" y="0"/>
                </a:lnTo>
                <a:lnTo>
                  <a:pt x="17237" y="1295"/>
                </a:lnTo>
                <a:close/>
              </a:path>
            </a:pathLst>
          </a:custGeom>
          <a:solidFill>
            <a:srgbClr val="662B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4" name="Rectangle 10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Master-Titelformat </a:t>
            </a:r>
          </a:p>
        </p:txBody>
      </p:sp>
      <p:sp>
        <p:nvSpPr>
          <p:cNvPr id="1125" name="Rectangle 10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67" y="6059622"/>
            <a:ext cx="1645920" cy="609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40386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2800">
                <a:solidFill>
                  <a:srgbClr val="5D2985"/>
                </a:solidFill>
              </a:rPr>
              <a:t>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9197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5D2985"/>
                </a:solidFill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560" y="764704"/>
            <a:ext cx="8001000" cy="5212196"/>
          </a:xfrm>
          <a:prstGeom prst="rect">
            <a:avLst/>
          </a:prstGeom>
          <a:solidFill>
            <a:srgbClr val="E3B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de-DE" altLang="de-DE" sz="3600" dirty="0">
                <a:solidFill>
                  <a:srgbClr val="5D2985"/>
                </a:solidFill>
              </a:rPr>
              <a:t>Die große Transformation </a:t>
            </a:r>
            <a:br>
              <a:rPr lang="de-DE" altLang="de-DE" sz="3600" dirty="0">
                <a:solidFill>
                  <a:srgbClr val="5D2985"/>
                </a:solidFill>
              </a:rPr>
            </a:br>
            <a:r>
              <a:rPr lang="de-DE" altLang="de-DE" sz="3600" dirty="0">
                <a:solidFill>
                  <a:srgbClr val="5D2985"/>
                </a:solidFill>
              </a:rPr>
              <a:t>im europäischen Schienen-personenfernverkehr</a:t>
            </a:r>
            <a:endParaRPr lang="en-US" altLang="de-DE" sz="3600" dirty="0">
              <a:solidFill>
                <a:srgbClr val="5D2985"/>
              </a:solidFill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de-DE" sz="2400" dirty="0">
              <a:solidFill>
                <a:srgbClr val="5D2985"/>
              </a:solidFill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5D2985"/>
                </a:solidFill>
              </a:rPr>
              <a:t>AKE-</a:t>
            </a:r>
            <a:r>
              <a:rPr lang="en-US" altLang="de-DE" sz="2400" dirty="0" err="1">
                <a:solidFill>
                  <a:srgbClr val="5D2985"/>
                </a:solidFill>
              </a:rPr>
              <a:t>Herbstsitzung</a:t>
            </a:r>
            <a:r>
              <a:rPr lang="en-US" altLang="de-DE" sz="2400" dirty="0">
                <a:solidFill>
                  <a:srgbClr val="5D2985"/>
                </a:solidFill>
              </a:rPr>
              <a:t>, Bad </a:t>
            </a:r>
            <a:r>
              <a:rPr lang="en-US" altLang="de-DE" sz="2400" dirty="0" err="1">
                <a:solidFill>
                  <a:srgbClr val="5D2985"/>
                </a:solidFill>
              </a:rPr>
              <a:t>Honnef</a:t>
            </a:r>
            <a:endParaRPr lang="en-US" altLang="de-DE" sz="2400" dirty="0">
              <a:solidFill>
                <a:srgbClr val="5D2985"/>
              </a:solidFill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de-DE" sz="2400" dirty="0">
              <a:solidFill>
                <a:srgbClr val="5D2985"/>
              </a:solidFill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5D2985"/>
                </a:solidFill>
              </a:rPr>
              <a:t>Dr. Manfred Treber, </a:t>
            </a:r>
            <a:r>
              <a:rPr lang="en-US" altLang="de-DE" sz="2400" dirty="0" err="1">
                <a:solidFill>
                  <a:srgbClr val="5D2985"/>
                </a:solidFill>
              </a:rPr>
              <a:t>Germanwatch</a:t>
            </a:r>
            <a:br>
              <a:rPr lang="en-US" altLang="de-DE" sz="2400" dirty="0">
                <a:solidFill>
                  <a:srgbClr val="5D2985"/>
                </a:solidFill>
              </a:rPr>
            </a:br>
            <a:r>
              <a:rPr lang="en-US" altLang="de-DE" sz="2400" dirty="0">
                <a:solidFill>
                  <a:srgbClr val="5D2985"/>
                </a:solidFill>
              </a:rPr>
              <a:t>21.Oktober 2021</a:t>
            </a:r>
            <a:endParaRPr lang="en-US" altLang="de-DE" sz="2800" dirty="0">
              <a:solidFill>
                <a:srgbClr val="5D2985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de-DE" sz="900" dirty="0">
              <a:solidFill>
                <a:srgbClr val="5D2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620688"/>
            <a:ext cx="7559675" cy="55446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800" kern="0" dirty="0" err="1"/>
              <a:t>Schlussfolgerung</a:t>
            </a:r>
            <a:r>
              <a:rPr lang="en-US" altLang="de-DE" sz="2800" kern="0" dirty="0"/>
              <a:t>:</a:t>
            </a:r>
          </a:p>
          <a:p>
            <a:pPr>
              <a:defRPr/>
            </a:pPr>
            <a:endParaRPr lang="en-US" altLang="de-DE" sz="2800" kern="0" dirty="0"/>
          </a:p>
          <a:p>
            <a:pPr algn="ctr">
              <a:defRPr/>
            </a:pPr>
            <a:r>
              <a:rPr lang="en-US" altLang="de-DE" sz="2400" kern="0" dirty="0"/>
              <a:t>Der </a:t>
            </a:r>
            <a:r>
              <a:rPr lang="en-US" altLang="de-DE" sz="2400" kern="0" dirty="0" err="1"/>
              <a:t>Betrieb</a:t>
            </a:r>
            <a:r>
              <a:rPr lang="en-US" altLang="de-DE" sz="2400" kern="0" dirty="0"/>
              <a:t> des </a:t>
            </a:r>
            <a:r>
              <a:rPr lang="en-US" altLang="de-DE" sz="2400" kern="0" dirty="0" err="1"/>
              <a:t>Flugverkehrs</a:t>
            </a:r>
            <a:r>
              <a:rPr lang="en-US" altLang="de-DE" sz="2400" kern="0" dirty="0"/>
              <a:t> </a:t>
            </a:r>
            <a:r>
              <a:rPr lang="en-US" altLang="de-DE" sz="2400" kern="0" dirty="0" err="1"/>
              <a:t>bleibt</a:t>
            </a:r>
            <a:r>
              <a:rPr lang="en-US" altLang="de-DE" sz="2400" kern="0" dirty="0"/>
              <a:t> </a:t>
            </a:r>
            <a:br>
              <a:rPr lang="en-US" altLang="de-DE" sz="2400" kern="0" dirty="0"/>
            </a:br>
            <a:r>
              <a:rPr lang="en-US" altLang="de-DE" sz="2400" kern="0" dirty="0"/>
              <a:t>auf </a:t>
            </a:r>
            <a:r>
              <a:rPr lang="en-US" altLang="de-DE" sz="2400" kern="0" dirty="0" err="1"/>
              <a:t>absehbare</a:t>
            </a:r>
            <a:r>
              <a:rPr lang="en-US" altLang="de-DE" sz="2400" kern="0" dirty="0"/>
              <a:t> </a:t>
            </a:r>
            <a:r>
              <a:rPr lang="en-US" altLang="de-DE" sz="2400" kern="0" dirty="0" err="1"/>
              <a:t>Zeit</a:t>
            </a:r>
            <a:r>
              <a:rPr lang="en-US" altLang="de-DE" sz="2400" kern="0" dirty="0"/>
              <a:t> (</a:t>
            </a:r>
            <a:r>
              <a:rPr lang="en-US" altLang="de-DE" sz="2400" kern="0" dirty="0" err="1"/>
              <a:t>d.h</a:t>
            </a:r>
            <a:r>
              <a:rPr lang="en-US" altLang="de-DE" sz="2400" kern="0" dirty="0"/>
              <a:t>. mind. 30 </a:t>
            </a:r>
            <a:r>
              <a:rPr lang="en-US" altLang="de-DE" sz="2400" kern="0" dirty="0" err="1"/>
              <a:t>Jahre</a:t>
            </a:r>
            <a:r>
              <a:rPr lang="en-US" altLang="de-DE" sz="2400" kern="0" dirty="0"/>
              <a:t>) </a:t>
            </a:r>
            <a:br>
              <a:rPr lang="en-US" altLang="de-DE" sz="2400" kern="0" dirty="0"/>
            </a:br>
            <a:br>
              <a:rPr lang="en-US" altLang="de-DE" sz="2400" kern="0" dirty="0"/>
            </a:br>
            <a:r>
              <a:rPr lang="en-US" altLang="de-DE" sz="2400" kern="0" dirty="0"/>
              <a:t>– </a:t>
            </a:r>
            <a:r>
              <a:rPr lang="en-US" altLang="de-DE" sz="2400" kern="0" dirty="0" err="1"/>
              <a:t>trotz</a:t>
            </a:r>
            <a:r>
              <a:rPr lang="en-US" altLang="de-DE" sz="2400" kern="0" dirty="0"/>
              <a:t> </a:t>
            </a:r>
            <a:r>
              <a:rPr lang="en-US" altLang="de-DE" sz="2400" kern="0" dirty="0" err="1"/>
              <a:t>eventueller</a:t>
            </a:r>
            <a:r>
              <a:rPr lang="en-US" altLang="de-DE" sz="2400" kern="0" dirty="0"/>
              <a:t> </a:t>
            </a:r>
            <a:r>
              <a:rPr lang="en-US" altLang="de-DE" sz="2400" kern="0" dirty="0" err="1"/>
              <a:t>Umstellung</a:t>
            </a:r>
            <a:r>
              <a:rPr lang="en-US" altLang="de-DE" sz="2400" kern="0" dirty="0"/>
              <a:t> auf </a:t>
            </a:r>
            <a:br>
              <a:rPr lang="en-US" altLang="de-DE" sz="2400" kern="0" dirty="0"/>
            </a:br>
            <a:r>
              <a:rPr lang="en-US" altLang="de-DE" sz="2400" kern="0" dirty="0" err="1"/>
              <a:t>andere</a:t>
            </a:r>
            <a:r>
              <a:rPr lang="en-US" altLang="de-DE" sz="2400" kern="0" dirty="0"/>
              <a:t> </a:t>
            </a:r>
            <a:r>
              <a:rPr lang="en-US" altLang="de-DE" sz="2400" kern="0" dirty="0" err="1"/>
              <a:t>Flugtreibstoffe</a:t>
            </a:r>
            <a:r>
              <a:rPr lang="en-US" altLang="de-DE" sz="2400" kern="0" dirty="0"/>
              <a:t> –</a:t>
            </a:r>
            <a:br>
              <a:rPr lang="en-US" altLang="de-DE" sz="2400" kern="0" dirty="0"/>
            </a:br>
            <a:br>
              <a:rPr lang="en-US" altLang="de-DE" sz="2400" kern="0" dirty="0"/>
            </a:br>
            <a:r>
              <a:rPr lang="en-US" altLang="de-DE" sz="2400" b="1" kern="0" dirty="0" err="1"/>
              <a:t>klimabelastend</a:t>
            </a:r>
            <a:r>
              <a:rPr lang="en-US" altLang="de-DE" sz="2400" kern="0" dirty="0"/>
              <a:t>.</a:t>
            </a:r>
            <a:br>
              <a:rPr lang="en-US" altLang="de-DE" sz="2400" kern="0" dirty="0"/>
            </a:br>
            <a:br>
              <a:rPr lang="en-US" altLang="de-DE" sz="2800" kern="0" dirty="0"/>
            </a:br>
            <a:r>
              <a:rPr lang="en-US" altLang="de-DE" sz="2800" kern="0" dirty="0" err="1"/>
              <a:t>Daher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sind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für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Entfernungen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bis</a:t>
            </a:r>
            <a:r>
              <a:rPr lang="en-US" altLang="de-DE" sz="2800" kern="0" dirty="0"/>
              <a:t> 1500 km</a:t>
            </a:r>
            <a:br>
              <a:rPr lang="en-US" altLang="de-DE" sz="2800" kern="0" dirty="0"/>
            </a:br>
            <a:r>
              <a:rPr lang="en-US" altLang="de-DE" sz="2800" kern="0" dirty="0" err="1"/>
              <a:t>klimaneutrale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Alternativen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für</a:t>
            </a:r>
            <a:r>
              <a:rPr lang="en-US" altLang="de-DE" sz="2800" kern="0" dirty="0"/>
              <a:t> den </a:t>
            </a:r>
            <a:r>
              <a:rPr lang="en-US" altLang="de-DE" sz="2800" kern="0" dirty="0" err="1"/>
              <a:t>Personenverkehr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zu</a:t>
            </a:r>
            <a:r>
              <a:rPr lang="en-US" altLang="de-DE" sz="2800" kern="0" dirty="0"/>
              <a:t> </a:t>
            </a:r>
            <a:r>
              <a:rPr lang="en-US" altLang="de-DE" sz="2800" kern="0" dirty="0" err="1"/>
              <a:t>entwickeln</a:t>
            </a:r>
            <a:r>
              <a:rPr lang="en-US" altLang="de-DE" sz="2800" kern="0" dirty="0"/>
              <a:t> !</a:t>
            </a:r>
            <a:endParaRPr lang="de-DE" altLang="de-DE" sz="3200" kern="0" dirty="0"/>
          </a:p>
        </p:txBody>
      </p:sp>
    </p:spTree>
    <p:extLst>
      <p:ext uri="{BB962C8B-B14F-4D97-AF65-F5344CB8AC3E}">
        <p14:creationId xmlns:p14="http://schemas.microsoft.com/office/powerpoint/2010/main" val="260065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5935"/>
            <a:ext cx="7772400" cy="1035496"/>
          </a:xfrm>
        </p:spPr>
        <p:txBody>
          <a:bodyPr/>
          <a:lstStyle/>
          <a:p>
            <a:r>
              <a:rPr lang="de-DE" altLang="de-DE" sz="3200" dirty="0"/>
              <a:t>EU-Kommission am 9.12.2020:</a:t>
            </a:r>
            <a:br>
              <a:rPr lang="de-DE" altLang="de-DE" sz="3200" dirty="0"/>
            </a:br>
            <a:r>
              <a:rPr lang="de-DE" altLang="de-DE" sz="2400" dirty="0"/>
              <a:t>Strategie für nachhaltige und intelligente Mobilität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9" y="2276872"/>
            <a:ext cx="3816424" cy="26956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de-DE" altLang="de-DE" sz="2800" b="0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3550"/>
            <a:ext cx="668841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111058" cy="50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08720"/>
            <a:ext cx="7632848" cy="4896544"/>
          </a:xfrm>
          <a:noFill/>
        </p:spPr>
        <p:txBody>
          <a:bodyPr/>
          <a:lstStyle/>
          <a:p>
            <a:r>
              <a:rPr lang="de-DE" altLang="de-DE" sz="4400" dirty="0"/>
              <a:t>II   Bestehender Ansatz </a:t>
            </a:r>
            <a:br>
              <a:rPr lang="de-DE" altLang="de-DE" sz="4400" dirty="0"/>
            </a:br>
            <a:r>
              <a:rPr lang="de-DE" altLang="de-DE" sz="4400" dirty="0"/>
              <a:t>	für eine Transformation</a:t>
            </a:r>
            <a:br>
              <a:rPr lang="de-DE" altLang="de-DE" sz="4400" dirty="0"/>
            </a:br>
            <a:br>
              <a:rPr lang="de-DE" altLang="de-DE" sz="28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22730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620688"/>
            <a:ext cx="7559675" cy="55446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4000" b="1" kern="0" dirty="0"/>
              <a:t>TEE 2.0</a:t>
            </a:r>
            <a:r>
              <a:rPr lang="en-US" altLang="de-DE" sz="2800" kern="0" dirty="0"/>
              <a:t> </a:t>
            </a:r>
          </a:p>
          <a:p>
            <a:pPr>
              <a:defRPr/>
            </a:pPr>
            <a:endParaRPr lang="en-US" altLang="de-DE" sz="2800" kern="0" dirty="0"/>
          </a:p>
          <a:p>
            <a:pPr>
              <a:defRPr/>
            </a:pPr>
            <a:r>
              <a:rPr lang="de-DE" altLang="de-DE" sz="2000" kern="0" dirty="0"/>
              <a:t>Bundesverkehrsminister Scheuer stellte während der deutschen EU-Ratspräsidentschaft im 2. Halbjahr </a:t>
            </a:r>
            <a:r>
              <a:rPr lang="de-DE" altLang="de-DE" sz="2000" b="1" kern="0" dirty="0"/>
              <a:t>2020</a:t>
            </a:r>
            <a:r>
              <a:rPr lang="de-DE" altLang="de-DE" sz="2000" kern="0" dirty="0"/>
              <a:t> im </a:t>
            </a:r>
            <a:r>
              <a:rPr lang="de-DE" altLang="de-DE" sz="2000" b="1" kern="0" dirty="0"/>
              <a:t>September</a:t>
            </a:r>
            <a:r>
              <a:rPr lang="de-DE" altLang="de-DE" sz="2000" kern="0" dirty="0"/>
              <a:t> seinen </a:t>
            </a:r>
            <a:r>
              <a:rPr lang="de-DE" altLang="de-DE" sz="2000" kern="0" dirty="0" err="1"/>
              <a:t>EU-Ministerkolleg:innen</a:t>
            </a:r>
            <a:r>
              <a:rPr lang="de-DE" altLang="de-DE" sz="2000" kern="0" dirty="0"/>
              <a:t> das </a:t>
            </a:r>
            <a:r>
              <a:rPr lang="de-DE" altLang="de-DE" sz="2000" b="1" kern="0" dirty="0"/>
              <a:t>Konzept TEE 2.0</a:t>
            </a:r>
            <a:r>
              <a:rPr lang="de-DE" altLang="de-DE" sz="2000" kern="0" dirty="0"/>
              <a:t> vor.</a:t>
            </a:r>
            <a:br>
              <a:rPr lang="de-DE" altLang="de-DE" sz="2000" kern="0" dirty="0"/>
            </a:b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TEE 2.0 sah für eine erste Phase </a:t>
            </a:r>
            <a:r>
              <a:rPr lang="de-DE" altLang="de-DE" sz="2000" b="1" kern="0" dirty="0"/>
              <a:t>4</a:t>
            </a:r>
            <a:r>
              <a:rPr lang="de-DE" altLang="de-DE" sz="2000" kern="0" dirty="0"/>
              <a:t> langlaufende grenzüberschreitende Zugpaare im </a:t>
            </a:r>
            <a:r>
              <a:rPr lang="de-DE" altLang="de-DE" sz="2000" b="1" kern="0" dirty="0"/>
              <a:t>Tag</a:t>
            </a:r>
            <a:r>
              <a:rPr lang="de-DE" altLang="de-DE" sz="2000" kern="0" dirty="0"/>
              <a:t>verkehr sowie </a:t>
            </a:r>
            <a:br>
              <a:rPr lang="de-DE" altLang="de-DE" sz="2000" kern="0" dirty="0"/>
            </a:br>
            <a:r>
              <a:rPr lang="de-DE" altLang="de-DE" sz="2000" kern="0" dirty="0"/>
              <a:t>zusätzliche </a:t>
            </a:r>
            <a:r>
              <a:rPr lang="de-DE" altLang="de-DE" sz="2000" b="1" kern="0" dirty="0"/>
              <a:t>Nacht</a:t>
            </a:r>
            <a:r>
              <a:rPr lang="de-DE" altLang="de-DE" sz="2000" kern="0" dirty="0"/>
              <a:t>züge vor, welche jeweils mindestens in drei EU-Mitgliedsstaaten halten, und enthielt bereits Fahrplandaten. Als Beginn des Betriebs war an </a:t>
            </a:r>
            <a:r>
              <a:rPr lang="de-DE" altLang="de-DE" sz="2000" b="1" kern="0" dirty="0"/>
              <a:t>2025</a:t>
            </a:r>
            <a:r>
              <a:rPr lang="de-DE" altLang="de-DE" sz="2000" kern="0" dirty="0"/>
              <a:t> gedacht.</a:t>
            </a:r>
          </a:p>
          <a:p>
            <a:pPr>
              <a:defRPr/>
            </a:pPr>
            <a:br>
              <a:rPr lang="de-DE" altLang="de-DE" sz="2000" kern="0" dirty="0"/>
            </a:br>
            <a:r>
              <a:rPr lang="de-DE" altLang="de-DE" sz="2000" kern="0" dirty="0"/>
              <a:t>Im </a:t>
            </a:r>
            <a:r>
              <a:rPr lang="de-DE" altLang="de-DE" sz="2000" b="1" kern="0" dirty="0"/>
              <a:t>Mai 2021</a:t>
            </a:r>
            <a:r>
              <a:rPr lang="de-DE" altLang="de-DE" sz="2000" kern="0" dirty="0"/>
              <a:t> wurde eine (stark) erweiterte Version von TEE 2.0 mit </a:t>
            </a:r>
            <a:r>
              <a:rPr lang="de-DE" altLang="de-DE" sz="2000" b="1" kern="0" dirty="0"/>
              <a:t>62</a:t>
            </a:r>
            <a:r>
              <a:rPr lang="de-DE" altLang="de-DE" sz="2000" kern="0" dirty="0"/>
              <a:t> Linien präsentiert.</a:t>
            </a:r>
          </a:p>
        </p:txBody>
      </p:sp>
    </p:spTree>
    <p:extLst>
      <p:ext uri="{BB962C8B-B14F-4D97-AF65-F5344CB8AC3E}">
        <p14:creationId xmlns:p14="http://schemas.microsoft.com/office/powerpoint/2010/main" val="378906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244408" cy="50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1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1"/>
            <a:ext cx="7056139" cy="5764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400" kern="0" dirty="0"/>
              <a:t>Das TEE 2.0 – Konzept von Sept. 2020 – 1. Phase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7" y="1251678"/>
            <a:ext cx="6301982" cy="50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400" kern="0" dirty="0"/>
              <a:t>Das erweiterte TEE 2.0 Konzept vom Mai 2021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0" y="1052736"/>
            <a:ext cx="8054511" cy="4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66809" cy="50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70836" cy="51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08720"/>
            <a:ext cx="7632848" cy="4896544"/>
          </a:xfrm>
          <a:noFill/>
        </p:spPr>
        <p:txBody>
          <a:bodyPr/>
          <a:lstStyle/>
          <a:p>
            <a:r>
              <a:rPr lang="de-DE" altLang="de-DE" sz="4400" dirty="0"/>
              <a:t>Inhalt</a:t>
            </a:r>
            <a:br>
              <a:rPr lang="de-DE" altLang="de-DE" sz="3200" dirty="0"/>
            </a:br>
            <a:r>
              <a:rPr lang="de-DE" altLang="de-DE" sz="3200" dirty="0"/>
              <a:t> </a:t>
            </a:r>
            <a:br>
              <a:rPr lang="de-DE" altLang="de-DE" sz="3200" dirty="0"/>
            </a:br>
            <a:r>
              <a:rPr lang="de-DE" altLang="de-DE" sz="3200" dirty="0"/>
              <a:t>I Problemstellung</a:t>
            </a:r>
            <a:br>
              <a:rPr lang="de-DE" altLang="de-DE" sz="3200" dirty="0"/>
            </a:br>
            <a:br>
              <a:rPr lang="de-DE" altLang="de-DE" sz="3200" dirty="0"/>
            </a:br>
            <a:r>
              <a:rPr lang="de-DE" altLang="de-DE" sz="3200" dirty="0"/>
              <a:t>II B</a:t>
            </a:r>
            <a:r>
              <a:rPr lang="de-DE" altLang="de-DE" sz="2800" dirty="0"/>
              <a:t>estehender Ansatz für eine Transformation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III Einstieg in eine große Transformation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IV Gedanken zur Umsetzung</a:t>
            </a:r>
            <a:br>
              <a:rPr lang="de-DE" altLang="de-DE" sz="28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51626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4" y="692696"/>
            <a:ext cx="6479109" cy="52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632848" cy="4896544"/>
          </a:xfrm>
          <a:noFill/>
        </p:spPr>
        <p:txBody>
          <a:bodyPr/>
          <a:lstStyle/>
          <a:p>
            <a:r>
              <a:rPr lang="de-DE" altLang="de-DE" sz="4400" dirty="0"/>
              <a:t>III 	Einstieg in eine </a:t>
            </a:r>
            <a:br>
              <a:rPr lang="de-DE" altLang="de-DE" sz="4400" dirty="0"/>
            </a:br>
            <a:r>
              <a:rPr lang="de-DE" altLang="de-DE" sz="4400" dirty="0"/>
              <a:t>	große Transformation</a:t>
            </a:r>
            <a:br>
              <a:rPr lang="de-DE" altLang="de-DE" sz="4400" dirty="0"/>
            </a:br>
            <a:br>
              <a:rPr lang="de-DE" altLang="de-DE" sz="28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64600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980728"/>
            <a:ext cx="7559675" cy="49685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4000" b="1" kern="0" dirty="0" err="1"/>
              <a:t>Europatakt</a:t>
            </a:r>
            <a:r>
              <a:rPr lang="en-US" altLang="de-DE" sz="4000" b="1" kern="0" dirty="0"/>
              <a:t> (ET)</a:t>
            </a:r>
          </a:p>
          <a:p>
            <a:pPr>
              <a:defRPr/>
            </a:pPr>
            <a:endParaRPr lang="en-US" altLang="de-DE" sz="2800" kern="0" dirty="0"/>
          </a:p>
          <a:p>
            <a:pPr>
              <a:defRPr/>
            </a:pPr>
            <a:r>
              <a:rPr lang="de-DE" altLang="de-DE" sz="2000" kern="0" dirty="0"/>
              <a:t>Das Konzept TEE 2.0 ist zwar für Europa einen Qualitätssprung im grenzüberschreitenden Schienenpersonenfernverkehr, doch es kann die Anforderung einer </a:t>
            </a:r>
            <a:r>
              <a:rPr lang="de-DE" altLang="de-DE" sz="2000" b="1" kern="0" dirty="0"/>
              <a:t>Großen Transformation</a:t>
            </a:r>
            <a:r>
              <a:rPr lang="de-DE" altLang="de-DE" sz="2000" kern="0" dirty="0"/>
              <a:t> noch </a:t>
            </a:r>
            <a:r>
              <a:rPr lang="de-DE" altLang="de-DE" sz="2000" b="1" kern="0" dirty="0"/>
              <a:t>nicht</a:t>
            </a:r>
            <a:r>
              <a:rPr lang="de-DE" altLang="de-DE" sz="2000" kern="0" dirty="0"/>
              <a:t> erfüllen, da lediglich pro Linie </a:t>
            </a:r>
            <a:r>
              <a:rPr lang="de-DE" altLang="de-DE" sz="2000" b="1" kern="0" dirty="0"/>
              <a:t>ein</a:t>
            </a:r>
            <a:r>
              <a:rPr lang="de-DE" altLang="de-DE" sz="2000" kern="0" dirty="0"/>
              <a:t> tägliches Zugpaar verkehren soll (und kann).</a:t>
            </a:r>
            <a:br>
              <a:rPr lang="de-DE" altLang="de-DE" sz="2000" kern="0" dirty="0"/>
            </a:b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Für diese sind mindestens 3 bis 4 Zugpaare täglich erforderlich, und damit muss die Linienlänge verkürzt werden. </a:t>
            </a:r>
            <a:br>
              <a:rPr lang="de-DE" altLang="de-DE" sz="2000" kern="0" dirty="0"/>
            </a:br>
            <a:r>
              <a:rPr lang="de-DE" altLang="de-DE" sz="2000" kern="0" dirty="0"/>
              <a:t>In einem pragmatischen Vorgehen werden die Linien des erweiterten TEE 2.0 Konzeptes einfach halbiert, und so ist es möglich, einen </a:t>
            </a:r>
            <a:r>
              <a:rPr lang="de-DE" altLang="de-DE" sz="2000" b="1" kern="0" dirty="0"/>
              <a:t>Europatakt</a:t>
            </a:r>
            <a:r>
              <a:rPr lang="de-DE" altLang="de-DE" sz="2000" kern="0" dirty="0"/>
              <a:t> einzurichten.</a:t>
            </a:r>
          </a:p>
        </p:txBody>
      </p:sp>
    </p:spTree>
    <p:extLst>
      <p:ext uri="{BB962C8B-B14F-4D97-AF65-F5344CB8AC3E}">
        <p14:creationId xmlns:p14="http://schemas.microsoft.com/office/powerpoint/2010/main" val="1953760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5677247" cy="58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385985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7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0713"/>
            <a:ext cx="87439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476250"/>
            <a:ext cx="6694487" cy="1223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8024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7632848" cy="3672408"/>
          </a:xfrm>
          <a:noFill/>
        </p:spPr>
        <p:txBody>
          <a:bodyPr/>
          <a:lstStyle/>
          <a:p>
            <a:r>
              <a:rPr lang="de-DE" altLang="de-DE" sz="4400" dirty="0"/>
              <a:t>IV  Gedanken zur Umsetzung</a:t>
            </a:r>
            <a:br>
              <a:rPr lang="de-DE" altLang="de-DE" sz="4400" dirty="0"/>
            </a:br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1184869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476672"/>
            <a:ext cx="7920880" cy="55446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000" b="1" kern="0" dirty="0"/>
              <a:t>Zusammenfassung</a:t>
            </a:r>
          </a:p>
          <a:p>
            <a:pPr>
              <a:defRPr/>
            </a:pPr>
            <a:r>
              <a:rPr lang="de-DE" altLang="de-DE" sz="1800" kern="0" dirty="0"/>
              <a:t>Der Europatakt soll ein anspruchsvolles Ziel erfüllen:</a:t>
            </a:r>
          </a:p>
          <a:p>
            <a:pPr>
              <a:defRPr/>
            </a:pPr>
            <a:r>
              <a:rPr lang="de-DE" altLang="de-DE" sz="1800" kern="0" dirty="0"/>
              <a:t>Den Einstieg in eine mit dem Paris Abkommen kompatible </a:t>
            </a:r>
            <a:r>
              <a:rPr lang="de-DE" altLang="de-DE" sz="1800" b="1" kern="0" dirty="0"/>
              <a:t>Große Transformation</a:t>
            </a:r>
            <a:r>
              <a:rPr lang="de-DE" altLang="de-DE" sz="1800" kern="0" dirty="0"/>
              <a:t> im grenzüberschreitenden europäischen Schienenpersonenfernverkehr.</a:t>
            </a:r>
            <a:br>
              <a:rPr lang="de-DE" altLang="de-DE" sz="1800" kern="0" dirty="0"/>
            </a:br>
            <a:endParaRPr lang="de-DE" altLang="de-DE" sz="1800" kern="0" dirty="0"/>
          </a:p>
          <a:p>
            <a:pPr>
              <a:defRPr/>
            </a:pPr>
            <a:r>
              <a:rPr lang="de-DE" altLang="de-DE" sz="1800" kern="0" dirty="0"/>
              <a:t>Gleichzeitig soll er bezüglich seines Umfangs einen großen Schritt zum Erfüllen des </a:t>
            </a:r>
            <a:r>
              <a:rPr lang="de-DE" altLang="de-DE" sz="1800" b="1" kern="0" dirty="0"/>
              <a:t>HGV-Verdopplungsziels</a:t>
            </a:r>
            <a:r>
              <a:rPr lang="de-DE" altLang="de-DE" sz="1800" kern="0" dirty="0"/>
              <a:t> der EU Kommission bis 2030 darstellen. Konkret bedeutet dieses Verdopplungsziel eine Anschaffung von weiteren </a:t>
            </a:r>
            <a:r>
              <a:rPr lang="de-DE" altLang="de-DE" sz="1800" b="1" kern="0" dirty="0"/>
              <a:t>1000</a:t>
            </a:r>
            <a:r>
              <a:rPr lang="de-DE" altLang="de-DE" sz="1800" kern="0" dirty="0"/>
              <a:t> Hochgeschwindigkeitszügen in der EU bis 2030.</a:t>
            </a:r>
            <a:br>
              <a:rPr lang="de-DE" altLang="de-DE" sz="1800" kern="0" dirty="0"/>
            </a:br>
            <a:endParaRPr lang="de-DE" altLang="de-DE" sz="1800" kern="0" dirty="0"/>
          </a:p>
          <a:p>
            <a:pPr>
              <a:defRPr/>
            </a:pPr>
            <a:r>
              <a:rPr lang="de-DE" altLang="de-DE" sz="1800" kern="0" dirty="0"/>
              <a:t>Die ABSICHT der hypothetischen top-down Betrachtung hier ist:</a:t>
            </a:r>
          </a:p>
          <a:p>
            <a:pPr>
              <a:defRPr/>
            </a:pPr>
            <a:r>
              <a:rPr lang="de-DE" altLang="de-DE" sz="1800" kern="0" dirty="0"/>
              <a:t>Sie soll hinsichtlich der Umsetzung des Paris Abkommens eine </a:t>
            </a:r>
            <a:r>
              <a:rPr lang="de-DE" altLang="de-DE" sz="1800" b="1" kern="0" dirty="0"/>
              <a:t>MESSLATTE</a:t>
            </a:r>
            <a:r>
              <a:rPr lang="de-DE" altLang="de-DE" sz="1800" kern="0" dirty="0"/>
              <a:t> darstellen für die sich bis 2030 in der EU real einstellende Entwicklung.</a:t>
            </a:r>
            <a:br>
              <a:rPr lang="de-DE" altLang="de-DE" sz="1800" kern="0" dirty="0"/>
            </a:br>
            <a:endParaRPr lang="de-DE" altLang="de-DE" sz="1800" kern="0" dirty="0"/>
          </a:p>
          <a:p>
            <a:pPr>
              <a:defRPr/>
            </a:pPr>
            <a:r>
              <a:rPr lang="de-DE" altLang="de-DE" sz="1800" kern="0" dirty="0"/>
              <a:t>Wirtschaftlichkeit kann hier kein bestimmendes Kriterium sein, da das Ziel ist, eine relativ flächendeckende Große Transformation abzubilden.</a:t>
            </a:r>
          </a:p>
          <a:p>
            <a:pPr>
              <a:defRPr/>
            </a:pPr>
            <a:r>
              <a:rPr lang="de-DE" altLang="de-DE" sz="1800" kern="0" dirty="0"/>
              <a:t>Bei Anwendung von Marktkriterien allein würden bei dem vorgeschlagenen Linien- und Taktschema unweigerlich zahlreiche Lücken auftreten.</a:t>
            </a:r>
          </a:p>
          <a:p>
            <a:pPr>
              <a:defRPr/>
            </a:pPr>
            <a:endParaRPr lang="de-DE" altLang="de-DE" sz="2000" b="1" kern="0" dirty="0"/>
          </a:p>
          <a:p>
            <a:pPr>
              <a:defRPr/>
            </a:pPr>
            <a:endParaRPr lang="en-GB" altLang="de-DE" sz="2400" kern="0" dirty="0"/>
          </a:p>
          <a:p>
            <a:pPr>
              <a:defRPr/>
            </a:pPr>
            <a:endParaRPr lang="de-DE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94810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548680"/>
            <a:ext cx="7416179" cy="55446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400" b="1" kern="0" dirty="0"/>
              <a:t>Schlussfolgerung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In Europa ist aus Gründen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i. des </a:t>
            </a:r>
            <a:r>
              <a:rPr lang="de-DE" altLang="de-DE" sz="2000" b="1" kern="0" dirty="0"/>
              <a:t>Klimaschutzes</a:t>
            </a:r>
            <a:r>
              <a:rPr lang="de-DE" altLang="de-DE" sz="2000" kern="0" dirty="0"/>
              <a:t> (als Alternative für den a. Flugverkehr und [aktuell noch, solange PKW noch fossil betrieben werden] für den b. Autoverkehr) sowie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ii. der </a:t>
            </a:r>
            <a:r>
              <a:rPr lang="de-DE" altLang="de-DE" sz="2000" b="1" kern="0" dirty="0"/>
              <a:t>Konnektivität</a:t>
            </a:r>
            <a:r>
              <a:rPr lang="de-DE" altLang="de-DE" sz="2000" kern="0" dirty="0"/>
              <a:t> (den Anschluss von Regionen an Europa)</a:t>
            </a:r>
            <a:br>
              <a:rPr lang="de-DE" altLang="de-DE" sz="2000" kern="0" dirty="0"/>
            </a:b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ein </a:t>
            </a:r>
            <a:r>
              <a:rPr lang="de-DE" altLang="de-DE" sz="2000" b="1" kern="0" dirty="0"/>
              <a:t>Grundangebot von grenzüberschreitendem Schienenpersonenfernverkehr</a:t>
            </a:r>
            <a:r>
              <a:rPr lang="de-DE" altLang="de-DE" sz="2000" kern="0" dirty="0"/>
              <a:t> einzurichten. 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Für diese Züge sollen begrenzte Ticketkontingente mit erschwinglichen Preisen bereitgestellt werden, damit die gesamte Bevölkerung, also auch Niedrigverdiener, diese schmerzfrei nachfragen können.</a:t>
            </a:r>
          </a:p>
          <a:p>
            <a:pPr>
              <a:defRPr/>
            </a:pPr>
            <a:r>
              <a:rPr lang="de-DE" altLang="de-DE" sz="2000" kern="0" dirty="0"/>
              <a:t>Offensichtlich wird dies </a:t>
            </a:r>
            <a:r>
              <a:rPr lang="de-DE" altLang="de-DE" sz="2000" b="1" kern="0" dirty="0"/>
              <a:t>nicht über den Markt</a:t>
            </a:r>
            <a:r>
              <a:rPr lang="de-DE" altLang="de-DE" sz="2000" kern="0" dirty="0"/>
              <a:t> erfolgen.</a:t>
            </a:r>
          </a:p>
          <a:p>
            <a:pPr>
              <a:defRPr/>
            </a:pPr>
            <a:endParaRPr lang="en-GB" altLang="de-DE" sz="2400" kern="0" dirty="0"/>
          </a:p>
          <a:p>
            <a:pPr>
              <a:defRPr/>
            </a:pPr>
            <a:endParaRPr lang="de-DE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16810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08720"/>
            <a:ext cx="7632848" cy="4896544"/>
          </a:xfrm>
          <a:noFill/>
        </p:spPr>
        <p:txBody>
          <a:bodyPr/>
          <a:lstStyle/>
          <a:p>
            <a:r>
              <a:rPr lang="de-DE" altLang="de-DE" sz="4400" dirty="0"/>
              <a:t>I 	Problemstellung</a:t>
            </a:r>
            <a:br>
              <a:rPr lang="de-DE" altLang="de-DE" sz="4400" dirty="0"/>
            </a:br>
            <a:br>
              <a:rPr lang="de-DE" altLang="de-DE" sz="32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26795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692696"/>
            <a:ext cx="8064896" cy="51845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Verweis auf das Komplement Nah- und Regionalverkehr: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Schienenpersonennah- und Regionalverkehr ist in der Europa fast immer defizitär. Doch die Staaten wollen und finanzieren ihn mit dem Argument der 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Daseinsvorsorge*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lvl="0"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Dies betrifft nicht den 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Fernverkehr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Aber die Ziele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de-DE" altLang="de-DE" sz="1800" kern="0" dirty="0">
                <a:solidFill>
                  <a:srgbClr val="000000"/>
                </a:solidFill>
              </a:rPr>
              <a:t>i. Klimaschutz 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und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ii</a:t>
            </a:r>
            <a:r>
              <a:rPr lang="de-DE" altLang="de-DE" sz="1800" kern="0" dirty="0">
                <a:solidFill>
                  <a:srgbClr val="000000"/>
                </a:solidFill>
              </a:rPr>
              <a:t>. Konnektivität </a:t>
            </a:r>
            <a:br>
              <a:rPr lang="de-DE" altLang="de-DE" sz="1800" kern="0" dirty="0">
                <a:solidFill>
                  <a:srgbClr val="000000"/>
                </a:solidFill>
              </a:rPr>
            </a:br>
            <a:br>
              <a:rPr lang="de-DE" altLang="de-DE" sz="1800" kern="0" dirty="0">
                <a:solidFill>
                  <a:srgbClr val="000000"/>
                </a:solidFill>
              </a:rPr>
            </a:br>
            <a:r>
              <a:rPr lang="de-DE" altLang="de-DE" sz="1800" kern="0" dirty="0">
                <a:solidFill>
                  <a:srgbClr val="000000"/>
                </a:solidFill>
              </a:rPr>
              <a:t>sind zu erreich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0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* in Deutschland etwa die </a:t>
            </a:r>
            <a:r>
              <a:rPr kumimoji="0" lang="de-DE" alt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Regionalisierungsmittel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von 8,2 </a:t>
            </a:r>
            <a:r>
              <a:rPr kumimoji="0" lang="de-DE" alt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Mrd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Euro pro Jahr,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also 100 Euro pro Kopf und Jahr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3129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476672"/>
            <a:ext cx="8208912" cy="57606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 algn="ctr">
              <a:defRPr/>
            </a:pPr>
            <a:r>
              <a:rPr lang="de-DE" altLang="de-DE" sz="2000" kern="0" dirty="0"/>
              <a:t>Bleiben als </a:t>
            </a:r>
            <a:r>
              <a:rPr lang="de-DE" altLang="de-DE" sz="3200" b="1" kern="0" dirty="0"/>
              <a:t>zentrale Aspekte</a:t>
            </a:r>
            <a:r>
              <a:rPr lang="de-DE" altLang="de-DE" sz="2000" kern="0" dirty="0"/>
              <a:t> </a:t>
            </a:r>
            <a:br>
              <a:rPr lang="de-DE" altLang="de-DE" sz="2000" kern="0" dirty="0"/>
            </a:br>
            <a:r>
              <a:rPr lang="de-DE" altLang="de-DE" sz="2000" kern="0" dirty="0"/>
              <a:t>zum Erreichen</a:t>
            </a:r>
          </a:p>
          <a:p>
            <a:pPr lvl="1" algn="ctr">
              <a:defRPr/>
            </a:pPr>
            <a:r>
              <a:rPr lang="de-DE" altLang="de-DE" sz="2000" kern="0" dirty="0"/>
              <a:t> des beschriebenen Grundangebots </a:t>
            </a:r>
          </a:p>
          <a:p>
            <a:pPr lvl="1" algn="ctr">
              <a:defRPr/>
            </a:pPr>
            <a:r>
              <a:rPr lang="de-DE" altLang="de-DE" sz="2000" kern="0" dirty="0"/>
              <a:t>von grenzüberschreitendem </a:t>
            </a:r>
            <a:br>
              <a:rPr lang="de-DE" altLang="de-DE" sz="2000" kern="0" dirty="0"/>
            </a:br>
            <a:r>
              <a:rPr lang="de-DE" altLang="de-DE" sz="2000" kern="0" dirty="0"/>
              <a:t>Schienenpersonenfernverkehr (SPFV) in Europa</a:t>
            </a:r>
          </a:p>
          <a:p>
            <a:pPr lvl="1" algn="ctr">
              <a:defRPr/>
            </a:pPr>
            <a:endParaRPr lang="de-DE" altLang="de-DE" sz="2000" kern="0" dirty="0"/>
          </a:p>
          <a:p>
            <a:pPr marL="914400" lvl="1" indent="-457200" algn="ctr">
              <a:buAutoNum type="arabicPeriod"/>
              <a:defRPr/>
            </a:pPr>
            <a:r>
              <a:rPr lang="de-DE" altLang="de-DE" sz="2000" kern="0" dirty="0"/>
              <a:t>Kann das gänzlich via </a:t>
            </a:r>
            <a:r>
              <a:rPr lang="de-DE" altLang="de-DE" sz="2000" b="1" kern="0" dirty="0" err="1"/>
              <a:t>Bottom</a:t>
            </a:r>
            <a:r>
              <a:rPr lang="de-DE" altLang="de-DE" sz="2000" b="1" kern="0" dirty="0"/>
              <a:t> </a:t>
            </a:r>
            <a:r>
              <a:rPr lang="de-DE" altLang="de-DE" sz="2000" b="1" kern="0" dirty="0" err="1"/>
              <a:t>up</a:t>
            </a:r>
            <a:r>
              <a:rPr lang="de-DE" altLang="de-DE" sz="2000" kern="0" dirty="0"/>
              <a:t> </a:t>
            </a:r>
            <a:br>
              <a:rPr lang="de-DE" altLang="de-DE" sz="2000" kern="0" dirty="0"/>
            </a:br>
            <a:r>
              <a:rPr lang="de-DE" altLang="de-DE" sz="2000" kern="0" dirty="0"/>
              <a:t>(also über den Markt) erfolgen?</a:t>
            </a:r>
            <a:br>
              <a:rPr lang="de-DE" altLang="de-DE" sz="2000" kern="0" dirty="0"/>
            </a:br>
            <a:r>
              <a:rPr lang="de-DE" altLang="de-DE" sz="2000" kern="0" dirty="0"/>
              <a:t>Wo stehen Länder wie die USA oder Australien, </a:t>
            </a:r>
            <a:br>
              <a:rPr lang="de-DE" altLang="de-DE" sz="2000" kern="0" dirty="0"/>
            </a:br>
            <a:r>
              <a:rPr lang="de-DE" altLang="de-DE" sz="2000" kern="0" dirty="0"/>
              <a:t>die stark auf den Markt setzen, beim SPFV?</a:t>
            </a:r>
          </a:p>
          <a:p>
            <a:pPr marL="914400" lvl="1" indent="-457200" algn="ctr">
              <a:buAutoNum type="arabicPeriod"/>
              <a:defRPr/>
            </a:pPr>
            <a:endParaRPr lang="de-DE" altLang="de-DE" sz="2000" kern="0" dirty="0"/>
          </a:p>
          <a:p>
            <a:pPr marL="914400" lvl="1" indent="-457200" algn="ctr">
              <a:buAutoNum type="arabicPeriod"/>
              <a:defRPr/>
            </a:pPr>
            <a:r>
              <a:rPr lang="de-DE" altLang="de-DE" sz="2000" kern="0" dirty="0"/>
              <a:t>Die Erfahrung von Bahn 2000, Schweiz, und </a:t>
            </a:r>
            <a:br>
              <a:rPr lang="de-DE" altLang="de-DE" sz="2000" kern="0" dirty="0"/>
            </a:br>
            <a:r>
              <a:rPr lang="de-DE" altLang="de-DE" sz="2000" kern="0" dirty="0"/>
              <a:t>vom Deutschlandtakt zeigt bisher:</a:t>
            </a:r>
          </a:p>
          <a:p>
            <a:pPr lvl="1" algn="ctr">
              <a:defRPr/>
            </a:pPr>
            <a:r>
              <a:rPr lang="de-DE" altLang="de-DE" sz="2000" kern="0" dirty="0"/>
              <a:t>Es bedarf für Innovationen bei ganzheitlichen Schienenverkehrssystemen beim Start eines </a:t>
            </a:r>
            <a:br>
              <a:rPr lang="de-DE" altLang="de-DE" sz="2000" kern="0" dirty="0"/>
            </a:br>
            <a:r>
              <a:rPr lang="de-DE" altLang="de-DE" sz="2000" b="1" kern="0" dirty="0"/>
              <a:t>Top-Down-Anstoßes</a:t>
            </a:r>
            <a:r>
              <a:rPr lang="de-DE" altLang="de-DE" sz="2000" kern="0" dirty="0"/>
              <a:t>, und </a:t>
            </a:r>
            <a:r>
              <a:rPr lang="de-DE" altLang="de-DE" sz="2000" kern="0" dirty="0" err="1"/>
              <a:t>ggf</a:t>
            </a:r>
            <a:r>
              <a:rPr lang="de-DE" altLang="de-DE" sz="2000" kern="0" dirty="0"/>
              <a:t> sogar </a:t>
            </a:r>
            <a:br>
              <a:rPr lang="de-DE" altLang="de-DE" sz="2000" kern="0" dirty="0"/>
            </a:br>
            <a:r>
              <a:rPr lang="de-DE" altLang="de-DE" sz="2000" kern="0" dirty="0"/>
              <a:t>dauerhaft eines </a:t>
            </a:r>
            <a:r>
              <a:rPr lang="de-DE" altLang="de-DE" sz="2000" b="1" kern="0" dirty="0"/>
              <a:t>Aufgabenträgers</a:t>
            </a:r>
            <a:endParaRPr lang="de-DE" altLang="de-DE" sz="2000" kern="0" dirty="0"/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endParaRPr lang="de-DE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96606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556792"/>
            <a:ext cx="3611563" cy="4464050"/>
          </a:xfrm>
          <a:noFill/>
        </p:spPr>
        <p:txBody>
          <a:bodyPr/>
          <a:lstStyle/>
          <a:p>
            <a:r>
              <a:rPr lang="de-DE" altLang="de-DE" sz="4400" dirty="0"/>
              <a:t>Danke!</a:t>
            </a:r>
            <a:br>
              <a:rPr lang="de-DE" altLang="de-DE" sz="3200" dirty="0"/>
            </a:br>
            <a:r>
              <a:rPr lang="de-DE" altLang="de-DE" sz="3200" dirty="0"/>
              <a:t> </a:t>
            </a:r>
            <a:br>
              <a:rPr lang="de-DE" altLang="de-DE" sz="3200" dirty="0"/>
            </a:br>
            <a:br>
              <a:rPr lang="de-DE" altLang="de-DE" sz="3200" dirty="0"/>
            </a:br>
            <a:r>
              <a:rPr lang="de-DE" altLang="de-DE" sz="2800" dirty="0"/>
              <a:t>Manfred Treber</a:t>
            </a:r>
            <a:br>
              <a:rPr lang="de-DE" altLang="de-DE" sz="2800" dirty="0"/>
            </a:br>
            <a:r>
              <a:rPr lang="de-DE" altLang="de-DE" sz="2000" dirty="0">
                <a:solidFill>
                  <a:schemeClr val="tx1"/>
                </a:solidFill>
              </a:rPr>
              <a:t>treber@germanwatch.org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www.germanwatch.org</a:t>
            </a:r>
            <a:r>
              <a:rPr lang="de-DE" altLang="de-DE" sz="2000" dirty="0"/>
              <a:t> </a:t>
            </a:r>
            <a:br>
              <a:rPr lang="de-DE" altLang="de-DE" sz="2000" dirty="0"/>
            </a:br>
            <a:br>
              <a:rPr lang="de-DE" altLang="de-DE" sz="20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424489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400" cy="1308100"/>
          </a:xfrm>
        </p:spPr>
        <p:txBody>
          <a:bodyPr/>
          <a:lstStyle/>
          <a:p>
            <a:r>
              <a:rPr lang="de-DE" altLang="de-DE" dirty="0"/>
              <a:t>Absicht des Vortrags</a:t>
            </a:r>
          </a:p>
        </p:txBody>
      </p:sp>
      <p:sp>
        <p:nvSpPr>
          <p:cNvPr id="41987" name="Inhaltsplatzhalter 2"/>
          <p:cNvSpPr>
            <a:spLocks noGrp="1"/>
          </p:cNvSpPr>
          <p:nvPr>
            <p:ph idx="1"/>
          </p:nvPr>
        </p:nvSpPr>
        <p:spPr>
          <a:xfrm>
            <a:off x="827584" y="1916832"/>
            <a:ext cx="7808912" cy="39604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dirty="0"/>
              <a:t>Der Aufbau einer konsistenten Gedankenführung, wie in </a:t>
            </a:r>
            <a:r>
              <a:rPr lang="de-DE" altLang="de-DE" b="1" dirty="0"/>
              <a:t>Europa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auf die Herausforderung </a:t>
            </a:r>
            <a:br>
              <a:rPr lang="de-DE" altLang="de-DE" dirty="0"/>
            </a:br>
            <a:r>
              <a:rPr lang="de-DE" altLang="de-DE" dirty="0"/>
              <a:t>nach einer Anpassung </a:t>
            </a:r>
            <a:r>
              <a:rPr lang="de-DE" altLang="de-DE" b="1" dirty="0"/>
              <a:t>des Personenfernverkehrs</a:t>
            </a:r>
            <a:r>
              <a:rPr lang="de-DE" altLang="de-DE" dirty="0"/>
              <a:t> </a:t>
            </a:r>
            <a:r>
              <a:rPr lang="de-DE" altLang="de-DE" sz="2000" dirty="0"/>
              <a:t>(Distanzen 300 – 1500 km)</a:t>
            </a:r>
            <a:r>
              <a:rPr lang="de-DE" altLang="de-DE" dirty="0"/>
              <a:t> an die Ziele des Pariser Klimaabkommens eingegangen werden kann.   </a:t>
            </a:r>
          </a:p>
        </p:txBody>
      </p:sp>
    </p:spTree>
    <p:extLst>
      <p:ext uri="{BB962C8B-B14F-4D97-AF65-F5344CB8AC3E}">
        <p14:creationId xmlns:p14="http://schemas.microsoft.com/office/powerpoint/2010/main" val="270964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671513" y="476250"/>
            <a:ext cx="7429500" cy="609600"/>
          </a:xfrm>
        </p:spPr>
        <p:txBody>
          <a:bodyPr/>
          <a:lstStyle/>
          <a:p>
            <a:r>
              <a:rPr lang="de-DE" altLang="de-DE" b="1" dirty="0"/>
              <a:t>Inhaltliche Ergebnisse von Paris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>
          <a:xfrm>
            <a:off x="673100" y="1196975"/>
            <a:ext cx="7772400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dirty="0"/>
              <a:t>1. Das Langfristziel im Paris-Abkommen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pic>
        <p:nvPicPr>
          <p:cNvPr id="4096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3" y="2119873"/>
            <a:ext cx="7875588" cy="38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80400" cy="1308100"/>
          </a:xfrm>
        </p:spPr>
        <p:txBody>
          <a:bodyPr/>
          <a:lstStyle/>
          <a:p>
            <a:r>
              <a:rPr lang="de-DE" altLang="de-DE"/>
              <a:t>2. 	Netto-Emissionen weltweit bei Null</a:t>
            </a:r>
            <a:br>
              <a:rPr lang="de-DE" altLang="de-DE"/>
            </a:br>
            <a:r>
              <a:rPr lang="de-DE" altLang="de-DE"/>
              <a:t>	in der zweiten Jahrhunderthälfte</a:t>
            </a:r>
          </a:p>
        </p:txBody>
      </p:sp>
      <p:sp>
        <p:nvSpPr>
          <p:cNvPr id="41987" name="Inhaltsplatzhalter 2"/>
          <p:cNvSpPr>
            <a:spLocks noGrp="1"/>
          </p:cNvSpPr>
          <p:nvPr>
            <p:ph idx="1"/>
          </p:nvPr>
        </p:nvSpPr>
        <p:spPr>
          <a:xfrm>
            <a:off x="684213" y="2492375"/>
            <a:ext cx="7772400" cy="3097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/>
              <a:t>	(Art. 4.1 Paris Abkommen)</a:t>
            </a:r>
          </a:p>
          <a:p>
            <a:pPr marL="0" indent="0">
              <a:buFontTx/>
              <a:buNone/>
            </a:pPr>
            <a:endParaRPr lang="de-DE" altLang="de-DE" sz="4000"/>
          </a:p>
          <a:p>
            <a:pPr marL="0" indent="0">
              <a:buFontTx/>
              <a:buNone/>
            </a:pPr>
            <a:r>
              <a:rPr lang="de-DE" altLang="de-DE" sz="4000"/>
              <a:t>Das heißt praktisch ein Ausstieg aus den fossilen Energieträgern weltweit bis 2050</a:t>
            </a:r>
          </a:p>
        </p:txBody>
      </p:sp>
    </p:spTree>
    <p:extLst>
      <p:ext uri="{BB962C8B-B14F-4D97-AF65-F5344CB8AC3E}">
        <p14:creationId xmlns:p14="http://schemas.microsoft.com/office/powerpoint/2010/main" val="230075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620688"/>
            <a:ext cx="6552083" cy="15125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de-DE" sz="2400" kern="0" dirty="0"/>
              <a:t>IPCC-48 Incheon (</a:t>
            </a:r>
            <a:r>
              <a:rPr lang="en-GB" altLang="de-DE" sz="2400" kern="0" dirty="0" err="1"/>
              <a:t>Oktober</a:t>
            </a:r>
            <a:r>
              <a:rPr lang="en-GB" altLang="de-DE" sz="2400" kern="0" dirty="0"/>
              <a:t> 2018)</a:t>
            </a:r>
            <a:br>
              <a:rPr lang="en-GB" altLang="de-DE" sz="2400" kern="0" dirty="0"/>
            </a:br>
            <a:br>
              <a:rPr lang="en-GB" altLang="de-DE" sz="2400" kern="0" dirty="0"/>
            </a:br>
            <a:r>
              <a:rPr lang="en-GB" altLang="de-DE" sz="2400" b="1" kern="0" dirty="0" err="1"/>
              <a:t>Sonderbericht</a:t>
            </a:r>
            <a:r>
              <a:rPr lang="en-GB" altLang="de-DE" sz="2400" b="1" kern="0" dirty="0"/>
              <a:t> </a:t>
            </a:r>
            <a:r>
              <a:rPr lang="en-GB" altLang="de-DE" sz="2400" b="1" kern="0" dirty="0" err="1"/>
              <a:t>zu</a:t>
            </a:r>
            <a:r>
              <a:rPr lang="en-GB" altLang="de-DE" sz="2400" b="1" kern="0" dirty="0"/>
              <a:t> 1,5 Grad</a:t>
            </a:r>
            <a:endParaRPr lang="de-DE" altLang="de-DE" sz="2400" b="1" kern="0" dirty="0"/>
          </a:p>
        </p:txBody>
      </p:sp>
      <p:pic>
        <p:nvPicPr>
          <p:cNvPr id="921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43502" cy="316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4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476672"/>
            <a:ext cx="7416179" cy="561662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400" b="1" kern="0" dirty="0"/>
              <a:t>Große Transformation notwendig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Studien zur Umsetzung der Ziele des Paris Abkommen zeigen: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Die Paris Ziele sind nicht allein mit kleinen Änderungen erreichbar - in fast allen Sektoren ist dafür eine </a:t>
            </a:r>
            <a:br>
              <a:rPr lang="de-DE" altLang="de-DE" sz="2000" kern="0" dirty="0"/>
            </a:br>
            <a:r>
              <a:rPr lang="de-DE" altLang="de-DE" sz="2000" b="1" kern="0" dirty="0"/>
              <a:t>Große Transformation</a:t>
            </a:r>
            <a:r>
              <a:rPr lang="de-DE" altLang="de-DE" sz="2000" kern="0" dirty="0"/>
              <a:t> durchzuführen.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Dies gilt auch für den Subsektor </a:t>
            </a:r>
          </a:p>
          <a:p>
            <a:pPr lvl="1">
              <a:defRPr/>
            </a:pPr>
            <a:r>
              <a:rPr lang="de-DE" altLang="de-DE" sz="2000" b="1" kern="0" dirty="0"/>
              <a:t>	‚Personenverkehr von 300 bis 1500 km‘</a:t>
            </a:r>
            <a:r>
              <a:rPr lang="de-DE" altLang="de-DE" sz="2000" kern="0" dirty="0"/>
              <a:t> </a:t>
            </a:r>
            <a:br>
              <a:rPr lang="de-DE" altLang="de-DE" sz="2000" kern="0" dirty="0"/>
            </a:b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mit einer </a:t>
            </a:r>
            <a:r>
              <a:rPr lang="de-DE" altLang="de-DE" sz="2000" b="1" kern="0" dirty="0"/>
              <a:t>anderen Rolle</a:t>
            </a:r>
            <a:r>
              <a:rPr lang="de-DE" altLang="de-DE" sz="2000" kern="0" dirty="0"/>
              <a:t> des </a:t>
            </a:r>
            <a:r>
              <a:rPr lang="de-DE" altLang="de-DE" sz="2000" b="1" kern="0" dirty="0"/>
              <a:t>Flugverkehrs</a:t>
            </a:r>
            <a:r>
              <a:rPr lang="de-DE" altLang="de-DE" sz="2000" kern="0" dirty="0"/>
              <a:t>, da</a:t>
            </a:r>
          </a:p>
          <a:p>
            <a:pPr>
              <a:defRPr/>
            </a:pPr>
            <a:endParaRPr lang="de-DE" altLang="de-DE" sz="2000" kern="0" dirty="0"/>
          </a:p>
          <a:p>
            <a:pPr>
              <a:defRPr/>
            </a:pPr>
            <a:r>
              <a:rPr lang="de-DE" altLang="de-DE" sz="2000" kern="0" dirty="0"/>
              <a:t>i.	dieser nur aufwendig elektrifiziert bzw. nur schwer mit</a:t>
            </a:r>
            <a:br>
              <a:rPr lang="de-DE" altLang="de-DE" sz="2000" kern="0" dirty="0"/>
            </a:br>
            <a:r>
              <a:rPr lang="de-DE" altLang="de-DE" sz="2000" kern="0" dirty="0"/>
              <a:t>	Nachhaltigen Erneuerbaren Energien betrieben </a:t>
            </a:r>
            <a:br>
              <a:rPr lang="de-DE" altLang="de-DE" sz="2000" kern="0" dirty="0"/>
            </a:br>
            <a:r>
              <a:rPr lang="de-DE" altLang="de-DE" sz="2000" kern="0" dirty="0"/>
              <a:t>	werden kann.</a:t>
            </a:r>
          </a:p>
          <a:p>
            <a:pPr>
              <a:defRPr/>
            </a:pPr>
            <a:r>
              <a:rPr lang="de-DE" altLang="de-DE" sz="2000" kern="0" dirty="0"/>
              <a:t>ii.	dessen Emissionen eine besondere Klimawirksamkeit </a:t>
            </a:r>
            <a:br>
              <a:rPr lang="de-DE" altLang="de-DE" sz="2000" kern="0" dirty="0"/>
            </a:br>
            <a:r>
              <a:rPr lang="de-DE" altLang="de-DE" sz="2000" kern="0" dirty="0"/>
              <a:t>	aufweisen</a:t>
            </a:r>
          </a:p>
          <a:p>
            <a:pPr>
              <a:defRPr/>
            </a:pPr>
            <a:endParaRPr lang="de-DE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422499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049" y="476672"/>
            <a:ext cx="7772400" cy="1235224"/>
          </a:xfrm>
        </p:spPr>
        <p:txBody>
          <a:bodyPr/>
          <a:lstStyle/>
          <a:p>
            <a:pPr eaLnBrk="1" hangingPunct="1"/>
            <a:r>
              <a:rPr lang="de-DE" altLang="de-DE" dirty="0"/>
              <a:t>Flugverkehrsemissionen mit besonderer Klimawirkung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049" y="2060848"/>
            <a:ext cx="7772400" cy="40324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800" dirty="0"/>
              <a:t>Erwärmungswirkung nicht nur von CO</a:t>
            </a:r>
            <a:r>
              <a:rPr lang="de-DE" altLang="de-DE" sz="2800" baseline="-25000" dirty="0"/>
              <a:t>2</a:t>
            </a:r>
            <a:r>
              <a:rPr lang="de-DE" altLang="de-DE" sz="2800" dirty="0"/>
              <a:t>, sondern noch mehr durch Kondensstreifen und </a:t>
            </a:r>
            <a:r>
              <a:rPr lang="de-DE" altLang="de-DE" sz="2800" dirty="0" err="1"/>
              <a:t>Cirruswolken</a:t>
            </a:r>
            <a:r>
              <a:rPr lang="de-DE" altLang="de-DE" sz="2800" dirty="0"/>
              <a:t> - </a:t>
            </a:r>
            <a:r>
              <a:rPr lang="de-DE" altLang="de-DE" sz="2800" b="0" dirty="0"/>
              <a:t>bisher unberücksichtigt; tritt auch bei </a:t>
            </a:r>
            <a:r>
              <a:rPr lang="de-DE" altLang="de-DE" sz="2800" b="0" dirty="0" err="1"/>
              <a:t>Agrofuels</a:t>
            </a:r>
            <a:r>
              <a:rPr lang="de-DE" altLang="de-DE" sz="2800" b="0" dirty="0"/>
              <a:t> und H</a:t>
            </a:r>
            <a:r>
              <a:rPr lang="de-DE" altLang="de-DE" sz="2800" b="0" baseline="-25000" dirty="0"/>
              <a:t>2</a:t>
            </a:r>
            <a:r>
              <a:rPr lang="de-DE" altLang="de-DE" sz="2800" b="0" dirty="0"/>
              <a:t> auf.</a:t>
            </a:r>
            <a:br>
              <a:rPr lang="de-DE" altLang="de-DE" sz="2800" b="0" dirty="0"/>
            </a:br>
            <a:r>
              <a:rPr lang="de-DE" altLang="de-DE" sz="2800" b="0" i="1" dirty="0"/>
              <a:t>[hierzu müssen Gegenmaßnahmen ergriffen werden!]</a:t>
            </a:r>
            <a:br>
              <a:rPr lang="de-DE" altLang="de-DE" sz="2800" b="0" i="1" dirty="0"/>
            </a:br>
            <a:endParaRPr lang="de-DE" altLang="de-DE" sz="2800" b="0" i="1" dirty="0"/>
          </a:p>
          <a:p>
            <a:pPr>
              <a:lnSpc>
                <a:spcPct val="90000"/>
              </a:lnSpc>
            </a:pPr>
            <a:r>
              <a:rPr lang="de-DE" altLang="de-DE" sz="2800" dirty="0"/>
              <a:t>Die Nicht-</a:t>
            </a:r>
            <a:r>
              <a:rPr lang="de-DE" altLang="de-DE" sz="2800" b="0" dirty="0"/>
              <a:t>CO</a:t>
            </a:r>
            <a:r>
              <a:rPr lang="de-DE" altLang="de-DE" sz="2800" baseline="-25000" dirty="0"/>
              <a:t>2</a:t>
            </a:r>
            <a:r>
              <a:rPr lang="de-DE" altLang="de-DE" sz="2800" b="0" dirty="0"/>
              <a:t>-Bestandteile machen </a:t>
            </a:r>
            <a:br>
              <a:rPr lang="de-DE" altLang="de-DE" sz="2800" b="0" dirty="0"/>
            </a:br>
            <a:r>
              <a:rPr lang="de-DE" altLang="de-DE" sz="2800" b="1" dirty="0"/>
              <a:t>1/2 bis 2/3 der Klimawirkung</a:t>
            </a:r>
            <a:r>
              <a:rPr lang="de-DE" altLang="de-DE" sz="2800" b="0" dirty="0"/>
              <a:t> aus !</a:t>
            </a:r>
          </a:p>
        </p:txBody>
      </p:sp>
    </p:spTree>
    <p:extLst>
      <p:ext uri="{BB962C8B-B14F-4D97-AF65-F5344CB8AC3E}">
        <p14:creationId xmlns:p14="http://schemas.microsoft.com/office/powerpoint/2010/main" val="42206465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vorlage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Folienvorlage</Template>
  <TotalTime>0</TotalTime>
  <Words>1027</Words>
  <Application>Microsoft Office PowerPoint</Application>
  <PresentationFormat>Bildschirmpräsentation (4:3)</PresentationFormat>
  <Paragraphs>100</Paragraphs>
  <Slides>32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Folienvorlage</vt:lpstr>
      <vt:lpstr>PowerPoint-Präsentation</vt:lpstr>
      <vt:lpstr>Inhalt   I Problemstellung  II Bestehender Ansatz für eine Transformation  III Einstieg in eine große Transformation  IV Gedanken zur Umsetzung </vt:lpstr>
      <vt:lpstr>I  Problemstellung  </vt:lpstr>
      <vt:lpstr>Absicht des Vortrags</vt:lpstr>
      <vt:lpstr>Inhaltliche Ergebnisse von Paris</vt:lpstr>
      <vt:lpstr>2.  Netto-Emissionen weltweit bei Null  in der zweiten Jahrhunderthälfte</vt:lpstr>
      <vt:lpstr>PowerPoint-Präsentation</vt:lpstr>
      <vt:lpstr>PowerPoint-Präsentation</vt:lpstr>
      <vt:lpstr>Flugverkehrsemissionen mit besonderer Klimawirkung</vt:lpstr>
      <vt:lpstr>PowerPoint-Präsentation</vt:lpstr>
      <vt:lpstr>EU-Kommission am 9.12.2020: Strategie für nachhaltige und intelligente Mobilität</vt:lpstr>
      <vt:lpstr>PowerPoint-Präsentation</vt:lpstr>
      <vt:lpstr>II   Bestehender Ansatz   für eine Transformation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III  Einstieg in eine   große Transformation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IV  Gedanken zur Umsetzung </vt:lpstr>
      <vt:lpstr>PowerPoint-Präsentation</vt:lpstr>
      <vt:lpstr>PowerPoint-Präsentation</vt:lpstr>
      <vt:lpstr>PowerPoint-Präsentation</vt:lpstr>
      <vt:lpstr>PowerPoint-Präsentation</vt:lpstr>
      <vt:lpstr>Danke!    Manfred Treber treber@germanwatch.org  www.germanwatch.org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Hierl</dc:creator>
  <cp:lastModifiedBy>Luther Gerhard</cp:lastModifiedBy>
  <cp:revision>173</cp:revision>
  <cp:lastPrinted>2002-12-09T16:42:57Z</cp:lastPrinted>
  <dcterms:created xsi:type="dcterms:W3CDTF">2021-03-16T12:37:38Z</dcterms:created>
  <dcterms:modified xsi:type="dcterms:W3CDTF">2021-10-23T22:15:35Z</dcterms:modified>
</cp:coreProperties>
</file>