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1"/>
  </p:sldMasterIdLst>
  <p:notesMasterIdLst>
    <p:notesMasterId r:id="rId30"/>
  </p:notesMasterIdLst>
  <p:sldIdLst>
    <p:sldId id="333" r:id="rId2"/>
    <p:sldId id="342" r:id="rId3"/>
    <p:sldId id="373" r:id="rId4"/>
    <p:sldId id="369" r:id="rId5"/>
    <p:sldId id="368" r:id="rId6"/>
    <p:sldId id="371" r:id="rId7"/>
    <p:sldId id="393" r:id="rId8"/>
    <p:sldId id="392" r:id="rId9"/>
    <p:sldId id="343" r:id="rId10"/>
    <p:sldId id="375" r:id="rId11"/>
    <p:sldId id="378" r:id="rId12"/>
    <p:sldId id="379" r:id="rId13"/>
    <p:sldId id="380" r:id="rId14"/>
    <p:sldId id="381" r:id="rId15"/>
    <p:sldId id="383" r:id="rId16"/>
    <p:sldId id="386" r:id="rId17"/>
    <p:sldId id="384" r:id="rId18"/>
    <p:sldId id="354" r:id="rId19"/>
    <p:sldId id="394" r:id="rId20"/>
    <p:sldId id="391" r:id="rId21"/>
    <p:sldId id="387" r:id="rId22"/>
    <p:sldId id="388" r:id="rId23"/>
    <p:sldId id="395" r:id="rId24"/>
    <p:sldId id="390" r:id="rId25"/>
    <p:sldId id="389" r:id="rId26"/>
    <p:sldId id="348" r:id="rId27"/>
    <p:sldId id="374" r:id="rId28"/>
    <p:sldId id="332" r:id="rId29"/>
  </p:sldIdLst>
  <p:sldSz cx="9144000" cy="6858000" type="screen4x3"/>
  <p:notesSz cx="6797675" cy="9928225"/>
  <p:custShowLst>
    <p:custShow name="Office Design Farben" id="0">
      <p:sldLst/>
    </p:custShow>
    <p:custShow name="PowerPoint Folienlayout" id="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4FD"/>
    <a:srgbClr val="595959"/>
    <a:srgbClr val="C0003C"/>
    <a:srgbClr val="5F306E"/>
    <a:srgbClr val="0077B6"/>
    <a:srgbClr val="173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20" autoAdjust="0"/>
  </p:normalViewPr>
  <p:slideViewPr>
    <p:cSldViewPr>
      <p:cViewPr varScale="1">
        <p:scale>
          <a:sx n="63" d="100"/>
          <a:sy n="63" d="100"/>
        </p:scale>
        <p:origin x="1397" y="53"/>
      </p:cViewPr>
      <p:guideLst/>
    </p:cSldViewPr>
  </p:slideViewPr>
  <p:notesTextViewPr>
    <p:cViewPr>
      <p:scale>
        <a:sx n="100" d="100"/>
        <a:sy n="100" d="100"/>
      </p:scale>
      <p:origin x="0" y="0"/>
    </p:cViewPr>
  </p:notesTextViewPr>
  <p:sorterViewPr>
    <p:cViewPr>
      <p:scale>
        <a:sx n="100" d="100"/>
        <a:sy n="100" d="100"/>
      </p:scale>
      <p:origin x="0" y="-4762"/>
    </p:cViewPr>
  </p:sorterViewPr>
  <p:notesViewPr>
    <p:cSldViewPr>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0BAB78E-8AA5-408A-ACE1-A0C29651DE35}" type="datetimeFigureOut">
              <a:rPr lang="de-DE" smtClean="0"/>
              <a:t>11.04.2023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3352FF7-1CA1-4092-9374-FB4149A28233}" type="slidenum">
              <a:rPr lang="de-DE" smtClean="0"/>
              <a:t>‹Nr.›</a:t>
            </a:fld>
            <a:endParaRPr lang="de-DE"/>
          </a:p>
        </p:txBody>
      </p:sp>
    </p:spTree>
    <p:extLst>
      <p:ext uri="{BB962C8B-B14F-4D97-AF65-F5344CB8AC3E}">
        <p14:creationId xmlns:p14="http://schemas.microsoft.com/office/powerpoint/2010/main" val="9604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lumMod val="85000"/>
          </a:schemeClr>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DBA3D50E-8EE7-4D3A-897C-3B683333F27D}"/>
              </a:ext>
              <a:ext uri="{C183D7F6-B498-43B3-948B-1728B52AA6E4}">
                <adec:decorative xmlns:adec="http://schemas.microsoft.com/office/drawing/2017/decorative" val="1"/>
              </a:ext>
            </a:extLst>
          </p:cNvPr>
          <p:cNvSpPr/>
          <p:nvPr userDrawn="1"/>
        </p:nvSpPr>
        <p:spPr bwMode="gray">
          <a:xfrm>
            <a:off x="204787" y="193675"/>
            <a:ext cx="8729663" cy="132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de-DE" b="0" i="0" dirty="0">
              <a:solidFill>
                <a:srgbClr val="A5A5A5"/>
              </a:solidFill>
              <a:latin typeface="BundesSans Office" panose="020B0002030500000203" pitchFamily="34" charset="0"/>
              <a:ea typeface="ＭＳ Ｐゴシック" charset="0"/>
            </a:endParaRPr>
          </a:p>
        </p:txBody>
      </p:sp>
      <p:sp>
        <p:nvSpPr>
          <p:cNvPr id="2" name="Titel 1"/>
          <p:cNvSpPr>
            <a:spLocks noGrp="1"/>
          </p:cNvSpPr>
          <p:nvPr>
            <p:ph type="ctrTitle"/>
          </p:nvPr>
        </p:nvSpPr>
        <p:spPr>
          <a:xfrm>
            <a:off x="990488" y="1620000"/>
            <a:ext cx="7685088" cy="1620000"/>
          </a:xfrm>
        </p:spPr>
        <p:txBody>
          <a:bodyPr anchor="b" anchorCtr="0"/>
          <a:lstStyle>
            <a:lvl1pPr algn="l">
              <a:defRPr sz="3300"/>
            </a:lvl1pPr>
          </a:lstStyle>
          <a:p>
            <a:r>
              <a:rPr lang="de-DE"/>
              <a:t>Mastertitelformat bearbeiten</a:t>
            </a:r>
            <a:endParaRPr lang="de-DE" dirty="0"/>
          </a:p>
        </p:txBody>
      </p:sp>
      <p:sp>
        <p:nvSpPr>
          <p:cNvPr id="3" name="Untertitel 2"/>
          <p:cNvSpPr>
            <a:spLocks noGrp="1"/>
          </p:cNvSpPr>
          <p:nvPr>
            <p:ph type="subTitle" idx="1"/>
          </p:nvPr>
        </p:nvSpPr>
        <p:spPr>
          <a:xfrm>
            <a:off x="990600" y="3603714"/>
            <a:ext cx="7685088" cy="1755688"/>
          </a:xfrm>
        </p:spPr>
        <p:txBody>
          <a:bodyPr lIns="0"/>
          <a:lstStyle>
            <a:lvl1pPr marL="0" indent="0" algn="l">
              <a:lnSpc>
                <a:spcPts val="24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pic>
        <p:nvPicPr>
          <p:cNvPr id="5" name="Grafik 4">
            <a:extLst>
              <a:ext uri="{FF2B5EF4-FFF2-40B4-BE49-F238E27FC236}">
                <a16:creationId xmlns:a16="http://schemas.microsoft.com/office/drawing/2014/main" id="{B5B56E4E-3D9E-4372-9ACC-2FDE043FBB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329" y="190158"/>
            <a:ext cx="2730520" cy="1320810"/>
          </a:xfrm>
          <a:prstGeom prst="rect">
            <a:avLst/>
          </a:prstGeom>
        </p:spPr>
      </p:pic>
    </p:spTree>
    <p:extLst>
      <p:ext uri="{BB962C8B-B14F-4D97-AF65-F5344CB8AC3E}">
        <p14:creationId xmlns:p14="http://schemas.microsoft.com/office/powerpoint/2010/main" val="35770046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a:t>Mastertitelformat bearbeiten</a:t>
            </a:r>
            <a:endParaRPr lang="de-DE" dirty="0"/>
          </a:p>
        </p:txBody>
      </p:sp>
      <p:sp>
        <p:nvSpPr>
          <p:cNvPr id="4" name="Fußzeilenplatzhalter 3"/>
          <p:cNvSpPr>
            <a:spLocks noGrp="1"/>
          </p:cNvSpPr>
          <p:nvPr>
            <p:ph type="ftr" sz="quarter" idx="11"/>
          </p:nvPr>
        </p:nvSpPr>
        <p:spPr/>
        <p:txBody>
          <a:bodyPr/>
          <a:lstStyle/>
          <a:p>
            <a:r>
              <a:rPr lang="en-US"/>
              <a:t>Absender | Titel | TT.MM.JJJJ |</a:t>
            </a:r>
          </a:p>
        </p:txBody>
      </p:sp>
      <p:sp>
        <p:nvSpPr>
          <p:cNvPr id="5" name="Foliennummernplatzhalter 4"/>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6152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a:t>Absender | Titel | TT.MM.JJJJ |</a:t>
            </a:r>
          </a:p>
        </p:txBody>
      </p:sp>
      <p:sp>
        <p:nvSpPr>
          <p:cNvPr id="4" name="Foliennummernplatzhalter 3"/>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71188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BD12337-488C-487E-A593-E9961127ADA3}"/>
              </a:ext>
            </a:extLst>
          </p:cNvPr>
          <p:cNvSpPr>
            <a:spLocks noGrp="1"/>
          </p:cNvSpPr>
          <p:nvPr>
            <p:ph type="title"/>
          </p:nvPr>
        </p:nvSpPr>
        <p:spPr/>
        <p:txBody>
          <a:bodyPr anchor="t" anchorCtr="0"/>
          <a:lstStyle/>
          <a:p>
            <a:r>
              <a:rPr lang="de-DE"/>
              <a:t>Mastertitelformat bearbeiten</a:t>
            </a:r>
            <a:endParaRPr lang="de-DE" dirty="0"/>
          </a:p>
        </p:txBody>
      </p:sp>
      <p:sp>
        <p:nvSpPr>
          <p:cNvPr id="3" name="Inhaltsplatzhalter 2"/>
          <p:cNvSpPr>
            <a:spLocks noGrp="1"/>
          </p:cNvSpPr>
          <p:nvPr>
            <p:ph idx="1"/>
          </p:nvPr>
        </p:nvSpPr>
        <p:spPr>
          <a:xfrm>
            <a:off x="485776" y="1628775"/>
            <a:ext cx="5329238" cy="3744914"/>
          </a:xfrm>
        </p:spPr>
        <p:txBody>
          <a:bodyPr lIns="0">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485776" y="5734050"/>
            <a:ext cx="2484438" cy="360362"/>
          </a:xfrm>
        </p:spPr>
        <p:txBody>
          <a:bodyPr lIns="0" tIns="0" rIns="0" bIns="0">
            <a:noAutofit/>
          </a:bodyPr>
          <a:lstStyle>
            <a:lvl1pPr>
              <a:spcBef>
                <a:spcPts val="0"/>
              </a:spcBef>
              <a:defRPr sz="1200" i="1">
                <a:latin typeface="+mj-lt"/>
              </a:defRPr>
            </a:lvl1pPr>
          </a:lstStyle>
          <a:p>
            <a:pPr lvl="0"/>
            <a:r>
              <a:rPr lang="de-DE" dirty="0"/>
              <a:t>Quelle hinzufügen</a:t>
            </a:r>
          </a:p>
        </p:txBody>
      </p:sp>
      <p:sp>
        <p:nvSpPr>
          <p:cNvPr id="14" name="Textplatzhalter 13">
            <a:extLst>
              <a:ext uri="{FF2B5EF4-FFF2-40B4-BE49-F238E27FC236}">
                <a16:creationId xmlns:a16="http://schemas.microsoft.com/office/drawing/2014/main" id="{8959B009-0A34-4B48-AA21-935FE85C27BB}"/>
              </a:ext>
            </a:extLst>
          </p:cNvPr>
          <p:cNvSpPr>
            <a:spLocks noGrp="1"/>
          </p:cNvSpPr>
          <p:nvPr>
            <p:ph type="body" sz="quarter" idx="14" hasCustomPrompt="1"/>
          </p:nvPr>
        </p:nvSpPr>
        <p:spPr>
          <a:xfrm>
            <a:off x="3328988" y="5734050"/>
            <a:ext cx="2683173" cy="360000"/>
          </a:xfrm>
        </p:spPr>
        <p:txBody>
          <a:bodyPr lIns="0" tIns="0" rIns="0" bIns="0">
            <a:noAutofit/>
          </a:bodyPr>
          <a:lstStyle>
            <a:lvl1pPr>
              <a:spcBef>
                <a:spcPts val="0"/>
              </a:spcBef>
              <a:defRPr sz="1200"/>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a:t>Bildunterschrift hinzufügen</a:t>
            </a:r>
          </a:p>
        </p:txBody>
      </p:sp>
      <p:sp>
        <p:nvSpPr>
          <p:cNvPr id="4" name="Textplatzhalter 3"/>
          <p:cNvSpPr>
            <a:spLocks noGrp="1"/>
          </p:cNvSpPr>
          <p:nvPr>
            <p:ph type="body" sz="half" idx="2"/>
          </p:nvPr>
        </p:nvSpPr>
        <p:spPr>
          <a:xfrm>
            <a:off x="6175375" y="1628775"/>
            <a:ext cx="2482849" cy="3744914"/>
          </a:xfrm>
        </p:spPr>
        <p:txBody>
          <a:bodyPr lIns="0">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ußzeilenplatzhalter 5"/>
          <p:cNvSpPr>
            <a:spLocks noGrp="1"/>
          </p:cNvSpPr>
          <p:nvPr>
            <p:ph type="ftr" sz="quarter" idx="11"/>
          </p:nvPr>
        </p:nvSpPr>
        <p:spPr/>
        <p:txBody>
          <a:bodyPr/>
          <a:lstStyle/>
          <a:p>
            <a:r>
              <a:rPr lang="en-US"/>
              <a:t>Absender | Titel | TT.MM.JJJJ |</a:t>
            </a:r>
          </a:p>
        </p:txBody>
      </p:sp>
      <p:sp>
        <p:nvSpPr>
          <p:cNvPr id="7" name="Foliennummernplatzhalt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416979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Bilder mit Überschrif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BD12337-488C-487E-A593-E9961127ADA3}"/>
              </a:ext>
            </a:extLst>
          </p:cNvPr>
          <p:cNvSpPr>
            <a:spLocks noGrp="1"/>
          </p:cNvSpPr>
          <p:nvPr>
            <p:ph type="title"/>
          </p:nvPr>
        </p:nvSpPr>
        <p:spPr/>
        <p:txBody>
          <a:bodyPr anchor="t" anchorCtr="0"/>
          <a:lstStyle/>
          <a:p>
            <a:r>
              <a:rPr lang="de-DE"/>
              <a:t>Mastertitelformat bearbeiten</a:t>
            </a:r>
            <a:endParaRPr lang="de-DE" dirty="0"/>
          </a:p>
        </p:txBody>
      </p:sp>
      <p:sp>
        <p:nvSpPr>
          <p:cNvPr id="9" name="Bildplatzhalter 8">
            <a:extLst>
              <a:ext uri="{FF2B5EF4-FFF2-40B4-BE49-F238E27FC236}">
                <a16:creationId xmlns:a16="http://schemas.microsoft.com/office/drawing/2014/main" id="{6F537D63-2C67-48D2-8F15-56C74D1C7869}"/>
              </a:ext>
            </a:extLst>
          </p:cNvPr>
          <p:cNvSpPr>
            <a:spLocks noGrp="1"/>
          </p:cNvSpPr>
          <p:nvPr>
            <p:ph type="pic" sz="quarter" idx="15"/>
          </p:nvPr>
        </p:nvSpPr>
        <p:spPr>
          <a:xfrm>
            <a:off x="485775" y="1628775"/>
            <a:ext cx="2484438" cy="1871663"/>
          </a:xfrm>
        </p:spPr>
        <p:txBody>
          <a:bodyPr/>
          <a:lstStyle/>
          <a:p>
            <a:r>
              <a:rPr lang="de-DE"/>
              <a:t>Bild durch Klicken auf Symbol hinzufügen</a:t>
            </a:r>
            <a:endParaRPr lang="de-DE" dirty="0"/>
          </a:p>
        </p:txBody>
      </p:sp>
      <p:sp>
        <p:nvSpPr>
          <p:cNvPr id="12" name="Textplatzhalter 11">
            <a:extLst>
              <a:ext uri="{FF2B5EF4-FFF2-40B4-BE49-F238E27FC236}">
                <a16:creationId xmlns:a16="http://schemas.microsoft.com/office/drawing/2014/main" id="{3FEA4F28-DE48-44A3-B193-A66DA78ECFAA}"/>
              </a:ext>
            </a:extLst>
          </p:cNvPr>
          <p:cNvSpPr>
            <a:spLocks noGrp="1"/>
          </p:cNvSpPr>
          <p:nvPr>
            <p:ph type="body" sz="quarter" idx="13" hasCustomPrompt="1"/>
          </p:nvPr>
        </p:nvSpPr>
        <p:spPr>
          <a:xfrm>
            <a:off x="485775" y="3852863"/>
            <a:ext cx="2484438" cy="360362"/>
          </a:xfrm>
        </p:spPr>
        <p:txBody>
          <a:bodyPr lIns="0" tIns="0" rIns="0" bIns="0">
            <a:noAutofit/>
          </a:bodyPr>
          <a:lstStyle>
            <a:lvl1pPr>
              <a:spcBef>
                <a:spcPts val="0"/>
              </a:spcBef>
              <a:defRPr sz="1200" i="0">
                <a:latin typeface="+mn-lt"/>
              </a:defRPr>
            </a:lvl1pPr>
          </a:lstStyle>
          <a:p>
            <a:pPr lvl="0"/>
            <a:r>
              <a:rPr lang="de-DE" dirty="0"/>
              <a:t>Bildunterschrift hinzufügen</a:t>
            </a:r>
          </a:p>
        </p:txBody>
      </p:sp>
      <p:sp>
        <p:nvSpPr>
          <p:cNvPr id="11" name="Bildplatzhalter 10">
            <a:extLst>
              <a:ext uri="{FF2B5EF4-FFF2-40B4-BE49-F238E27FC236}">
                <a16:creationId xmlns:a16="http://schemas.microsoft.com/office/drawing/2014/main" id="{64466439-DFAC-4C5A-88EC-11EF813BCBFC}"/>
              </a:ext>
            </a:extLst>
          </p:cNvPr>
          <p:cNvSpPr>
            <a:spLocks noGrp="1"/>
          </p:cNvSpPr>
          <p:nvPr>
            <p:ph type="pic" sz="quarter" idx="16"/>
          </p:nvPr>
        </p:nvSpPr>
        <p:spPr>
          <a:xfrm>
            <a:off x="3328987" y="1628775"/>
            <a:ext cx="2484439" cy="1871663"/>
          </a:xfrm>
        </p:spPr>
        <p:txBody>
          <a:bodyPr/>
          <a:lstStyle/>
          <a:p>
            <a:r>
              <a:rPr lang="de-DE"/>
              <a:t>Bild durch Klicken auf Symbol hinzufügen</a:t>
            </a:r>
            <a:endParaRPr lang="de-DE" dirty="0"/>
          </a:p>
        </p:txBody>
      </p:sp>
      <p:sp>
        <p:nvSpPr>
          <p:cNvPr id="14" name="Textplatzhalter 13">
            <a:extLst>
              <a:ext uri="{FF2B5EF4-FFF2-40B4-BE49-F238E27FC236}">
                <a16:creationId xmlns:a16="http://schemas.microsoft.com/office/drawing/2014/main" id="{8959B009-0A34-4B48-AA21-935FE85C27BB}"/>
              </a:ext>
            </a:extLst>
          </p:cNvPr>
          <p:cNvSpPr>
            <a:spLocks noGrp="1"/>
          </p:cNvSpPr>
          <p:nvPr>
            <p:ph type="body" sz="quarter" idx="14" hasCustomPrompt="1"/>
          </p:nvPr>
        </p:nvSpPr>
        <p:spPr>
          <a:xfrm>
            <a:off x="3328988" y="3852863"/>
            <a:ext cx="2486025" cy="360000"/>
          </a:xfrm>
        </p:spPr>
        <p:txBody>
          <a:bodyPr lIns="0" tIns="0" rIns="0" bIns="0">
            <a:noAutofit/>
          </a:bodyPr>
          <a:lstStyle>
            <a:lvl1pPr>
              <a:spcBef>
                <a:spcPts val="0"/>
              </a:spcBef>
              <a:defRPr sz="1200" i="0">
                <a:latin typeface="+mn-lt"/>
              </a:defRPr>
            </a:lvl1pPr>
          </a:lstStyle>
          <a:p>
            <a:pPr lvl="0"/>
            <a:r>
              <a:rPr lang="de-DE" dirty="0"/>
              <a:t>Bildunterschrift hinzufügen</a:t>
            </a:r>
          </a:p>
        </p:txBody>
      </p:sp>
      <p:sp>
        <p:nvSpPr>
          <p:cNvPr id="15" name="Bildplatzhalter 14">
            <a:extLst>
              <a:ext uri="{FF2B5EF4-FFF2-40B4-BE49-F238E27FC236}">
                <a16:creationId xmlns:a16="http://schemas.microsoft.com/office/drawing/2014/main" id="{4D78F6C0-78A8-44BF-A645-B957C9478962}"/>
              </a:ext>
            </a:extLst>
          </p:cNvPr>
          <p:cNvSpPr>
            <a:spLocks noGrp="1"/>
          </p:cNvSpPr>
          <p:nvPr>
            <p:ph type="pic" sz="quarter" idx="17"/>
          </p:nvPr>
        </p:nvSpPr>
        <p:spPr>
          <a:xfrm>
            <a:off x="6175375" y="1628775"/>
            <a:ext cx="2482851" cy="1871663"/>
          </a:xfrm>
        </p:spPr>
        <p:txBody>
          <a:bodyPr/>
          <a:lstStyle/>
          <a:p>
            <a:r>
              <a:rPr lang="de-DE"/>
              <a:t>Bild durch Klicken auf Symbol hinzufügen</a:t>
            </a:r>
            <a:endParaRPr lang="de-DE" dirty="0"/>
          </a:p>
        </p:txBody>
      </p:sp>
      <p:sp>
        <p:nvSpPr>
          <p:cNvPr id="17" name="Textplatzhalter 16">
            <a:extLst>
              <a:ext uri="{FF2B5EF4-FFF2-40B4-BE49-F238E27FC236}">
                <a16:creationId xmlns:a16="http://schemas.microsoft.com/office/drawing/2014/main" id="{3EC5493C-7724-4D8C-AE5A-B39744C57E38}"/>
              </a:ext>
            </a:extLst>
          </p:cNvPr>
          <p:cNvSpPr>
            <a:spLocks noGrp="1"/>
          </p:cNvSpPr>
          <p:nvPr>
            <p:ph type="body" sz="quarter" idx="18" hasCustomPrompt="1"/>
          </p:nvPr>
        </p:nvSpPr>
        <p:spPr>
          <a:xfrm>
            <a:off x="6173788" y="3852863"/>
            <a:ext cx="2482851" cy="360000"/>
          </a:xfrm>
        </p:spPr>
        <p:txBody>
          <a:bodyPr lIns="0" tIns="0" rIns="0" bIns="0">
            <a:noAutofit/>
          </a:bodyPr>
          <a:lstStyle>
            <a:lvl1pPr>
              <a:spcBef>
                <a:spcPts val="0"/>
              </a:spcBef>
              <a:defRPr sz="1200" i="0">
                <a:latin typeface="+mn-lt"/>
              </a:defRPr>
            </a:lvl1pPr>
          </a:lstStyle>
          <a:p>
            <a:pPr lvl="0"/>
            <a:r>
              <a:rPr lang="de-DE" dirty="0"/>
              <a:t>Bildunterschrift hinzufügen</a:t>
            </a:r>
          </a:p>
        </p:txBody>
      </p:sp>
      <p:sp>
        <p:nvSpPr>
          <p:cNvPr id="4" name="Textplatzhalter 3"/>
          <p:cNvSpPr>
            <a:spLocks noGrp="1"/>
          </p:cNvSpPr>
          <p:nvPr>
            <p:ph type="body" sz="half" idx="2"/>
          </p:nvPr>
        </p:nvSpPr>
        <p:spPr>
          <a:xfrm>
            <a:off x="485775" y="4508500"/>
            <a:ext cx="8170864" cy="1225550"/>
          </a:xfrm>
        </p:spPr>
        <p:txBody>
          <a:bodyPr lIns="0"/>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ußzeilenplatzhalter 5"/>
          <p:cNvSpPr>
            <a:spLocks noGrp="1"/>
          </p:cNvSpPr>
          <p:nvPr>
            <p:ph type="ftr" sz="quarter" idx="11"/>
          </p:nvPr>
        </p:nvSpPr>
        <p:spPr/>
        <p:txBody>
          <a:bodyPr/>
          <a:lstStyle/>
          <a:p>
            <a:r>
              <a:rPr lang="en-US"/>
              <a:t>Absender | Titel | TT.MM.JJJJ |</a:t>
            </a:r>
          </a:p>
        </p:txBody>
      </p:sp>
      <p:sp>
        <p:nvSpPr>
          <p:cNvPr id="7" name="Foliennummernplatzhalt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87734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9172625-FF52-49D8-AAA8-5914E55D7E0F}"/>
              </a:ext>
            </a:extLst>
          </p:cNvPr>
          <p:cNvSpPr>
            <a:spLocks noGrp="1"/>
          </p:cNvSpPr>
          <p:nvPr>
            <p:ph type="title"/>
          </p:nvPr>
        </p:nvSpPr>
        <p:spPr/>
        <p:txBody>
          <a:bodyPr anchor="t" anchorCtr="0"/>
          <a:lstStyle/>
          <a:p>
            <a:r>
              <a:rPr lang="de-DE"/>
              <a:t>Mastertitelformat bearbeiten</a:t>
            </a:r>
            <a:endParaRPr lang="de-DE" dirty="0"/>
          </a:p>
        </p:txBody>
      </p:sp>
      <p:sp>
        <p:nvSpPr>
          <p:cNvPr id="3" name="Bildplatzhalter 2"/>
          <p:cNvSpPr>
            <a:spLocks noGrp="1"/>
          </p:cNvSpPr>
          <p:nvPr>
            <p:ph type="pic" idx="1"/>
          </p:nvPr>
        </p:nvSpPr>
        <p:spPr>
          <a:xfrm>
            <a:off x="485775" y="1628775"/>
            <a:ext cx="5329238" cy="4105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Textplatzhalter 9">
            <a:extLst>
              <a:ext uri="{FF2B5EF4-FFF2-40B4-BE49-F238E27FC236}">
                <a16:creationId xmlns:a16="http://schemas.microsoft.com/office/drawing/2014/main" id="{C40E3CCD-0055-487A-8774-C6FCE6CC8547}"/>
              </a:ext>
            </a:extLst>
          </p:cNvPr>
          <p:cNvSpPr>
            <a:spLocks noGrp="1"/>
          </p:cNvSpPr>
          <p:nvPr>
            <p:ph type="body" sz="quarter" idx="13" hasCustomPrompt="1"/>
          </p:nvPr>
        </p:nvSpPr>
        <p:spPr>
          <a:xfrm>
            <a:off x="6175376" y="5373689"/>
            <a:ext cx="2482850" cy="431576"/>
          </a:xfrm>
        </p:spPr>
        <p:txBody>
          <a:bodyPr lIns="0" tIns="0" rIns="0" bIns="0">
            <a:noAutofit/>
          </a:bodyPr>
          <a:lstStyle>
            <a:lvl1pPr>
              <a:lnSpc>
                <a:spcPts val="1440"/>
              </a:lnSpc>
              <a:spcBef>
                <a:spcPts val="0"/>
              </a:spcBef>
              <a:defRPr sz="1200"/>
            </a:lvl1pPr>
          </a:lstStyle>
          <a:p>
            <a:pPr marL="0" marR="0" lvl="0" indent="0" algn="l" defTabSz="914400" rtl="0" eaLnBrk="1" fontAlgn="auto" latinLnBrk="0" hangingPunct="1">
              <a:lnSpc>
                <a:spcPts val="1440"/>
              </a:lnSpc>
              <a:spcBef>
                <a:spcPts val="0"/>
              </a:spcBef>
              <a:spcAft>
                <a:spcPts val="0"/>
              </a:spcAft>
              <a:buClrTx/>
              <a:buSzTx/>
              <a:buFont typeface="Arial" pitchFamily="34" charset="0"/>
              <a:buNone/>
              <a:tabLst/>
              <a:defRPr/>
            </a:pPr>
            <a:r>
              <a:rPr lang="de-DE" dirty="0"/>
              <a:t>Bildunterschrift hinzufügen</a:t>
            </a:r>
          </a:p>
        </p:txBody>
      </p:sp>
      <p:sp>
        <p:nvSpPr>
          <p:cNvPr id="4" name="Textplatzhalter 3"/>
          <p:cNvSpPr>
            <a:spLocks noGrp="1"/>
          </p:cNvSpPr>
          <p:nvPr>
            <p:ph type="body" sz="half" idx="2"/>
          </p:nvPr>
        </p:nvSpPr>
        <p:spPr>
          <a:xfrm>
            <a:off x="6175376" y="1628774"/>
            <a:ext cx="2489200" cy="3672433"/>
          </a:xfrm>
        </p:spPr>
        <p:txBody>
          <a:bodyPr lIns="0">
            <a:noAutofit/>
          </a:bodyPr>
          <a:lstStyle>
            <a:lvl1pPr marL="0" indent="0">
              <a:buNone/>
              <a:defRPr sz="20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ußzeilenplatzhalter 5"/>
          <p:cNvSpPr>
            <a:spLocks noGrp="1"/>
          </p:cNvSpPr>
          <p:nvPr>
            <p:ph type="ftr" sz="quarter" idx="11"/>
          </p:nvPr>
        </p:nvSpPr>
        <p:spPr/>
        <p:txBody>
          <a:bodyPr/>
          <a:lstStyle/>
          <a:p>
            <a:r>
              <a:rPr lang="en-US"/>
              <a:t>Absender | Titel | TT.MM.JJJJ |</a:t>
            </a:r>
          </a:p>
        </p:txBody>
      </p:sp>
      <p:sp>
        <p:nvSpPr>
          <p:cNvPr id="7" name="Foliennummernplatzhalt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64394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hochformatig mit Überschrif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9172625-FF52-49D8-AAA8-5914E55D7E0F}"/>
              </a:ext>
            </a:extLst>
          </p:cNvPr>
          <p:cNvSpPr>
            <a:spLocks noGrp="1"/>
          </p:cNvSpPr>
          <p:nvPr>
            <p:ph type="title"/>
          </p:nvPr>
        </p:nvSpPr>
        <p:spPr/>
        <p:txBody>
          <a:bodyPr anchor="t" anchorCtr="0"/>
          <a:lstStyle/>
          <a:p>
            <a:r>
              <a:rPr lang="de-DE"/>
              <a:t>Mastertitelformat bearbeiten</a:t>
            </a:r>
            <a:endParaRPr lang="de-DE" dirty="0"/>
          </a:p>
        </p:txBody>
      </p:sp>
      <p:sp>
        <p:nvSpPr>
          <p:cNvPr id="3" name="Bildplatzhalter 2"/>
          <p:cNvSpPr>
            <a:spLocks noGrp="1"/>
          </p:cNvSpPr>
          <p:nvPr>
            <p:ph type="pic" idx="1"/>
          </p:nvPr>
        </p:nvSpPr>
        <p:spPr>
          <a:xfrm>
            <a:off x="485775" y="1628775"/>
            <a:ext cx="2484438" cy="4105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Textplatzhalter 9">
            <a:extLst>
              <a:ext uri="{FF2B5EF4-FFF2-40B4-BE49-F238E27FC236}">
                <a16:creationId xmlns:a16="http://schemas.microsoft.com/office/drawing/2014/main" id="{C40E3CCD-0055-487A-8774-C6FCE6CC8547}"/>
              </a:ext>
            </a:extLst>
          </p:cNvPr>
          <p:cNvSpPr>
            <a:spLocks noGrp="1"/>
          </p:cNvSpPr>
          <p:nvPr>
            <p:ph type="body" sz="quarter" idx="13" hasCustomPrompt="1"/>
          </p:nvPr>
        </p:nvSpPr>
        <p:spPr>
          <a:xfrm>
            <a:off x="3328988" y="5373688"/>
            <a:ext cx="5329237" cy="395572"/>
          </a:xfrm>
        </p:spPr>
        <p:txBody>
          <a:bodyPr lIns="0" tIns="0" rIns="0" bIns="0">
            <a:noAutofit/>
          </a:bodyPr>
          <a:lstStyle>
            <a:lvl1pPr>
              <a:lnSpc>
                <a:spcPct val="100000"/>
              </a:lnSpc>
              <a:spcBef>
                <a:spcPts val="0"/>
              </a:spcBef>
              <a:defRPr sz="1200"/>
            </a:lvl1pPr>
          </a:lstStyle>
          <a:p>
            <a:pPr lvl="0"/>
            <a:r>
              <a:rPr lang="de-DE" dirty="0"/>
              <a:t>Bildunterschrift hinzufügen</a:t>
            </a:r>
          </a:p>
        </p:txBody>
      </p:sp>
      <p:sp>
        <p:nvSpPr>
          <p:cNvPr id="9" name="Textplatzhalter 8">
            <a:extLst>
              <a:ext uri="{FF2B5EF4-FFF2-40B4-BE49-F238E27FC236}">
                <a16:creationId xmlns:a16="http://schemas.microsoft.com/office/drawing/2014/main" id="{36807D1A-1D9B-45B3-94AA-26149712CF3D}"/>
              </a:ext>
            </a:extLst>
          </p:cNvPr>
          <p:cNvSpPr>
            <a:spLocks noGrp="1"/>
          </p:cNvSpPr>
          <p:nvPr>
            <p:ph type="body" sz="quarter" idx="14"/>
          </p:nvPr>
        </p:nvSpPr>
        <p:spPr>
          <a:xfrm>
            <a:off x="3328988" y="1628775"/>
            <a:ext cx="5329237" cy="3672433"/>
          </a:xfrm>
        </p:spPr>
        <p:txBody>
          <a:bodyPr lIns="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1"/>
          </p:nvPr>
        </p:nvSpPr>
        <p:spPr/>
        <p:txBody>
          <a:bodyPr/>
          <a:lstStyle/>
          <a:p>
            <a:r>
              <a:rPr lang="en-US"/>
              <a:t>Absender | Titel | TT.MM.JJJJ |</a:t>
            </a:r>
          </a:p>
        </p:txBody>
      </p:sp>
      <p:sp>
        <p:nvSpPr>
          <p:cNvPr id="7" name="Foliennummernplatzhalt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2588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bsender">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a:t>Mastertitelformat bearbeiten</a:t>
            </a:r>
            <a:endParaRPr lang="de-DE" dirty="0"/>
          </a:p>
        </p:txBody>
      </p:sp>
      <p:sp>
        <p:nvSpPr>
          <p:cNvPr id="3" name="Inhaltsplatzhalter 2"/>
          <p:cNvSpPr>
            <a:spLocks noGrp="1"/>
          </p:cNvSpPr>
          <p:nvPr>
            <p:ph idx="1" hasCustomPrompt="1"/>
          </p:nvPr>
        </p:nvSpPr>
        <p:spPr>
          <a:xfrm>
            <a:off x="485776" y="1628775"/>
            <a:ext cx="8172450" cy="3744441"/>
          </a:xfrm>
        </p:spPr>
        <p:txBody>
          <a:bodyPr lIns="0" anchor="b" anchorCtr="0"/>
          <a:lstStyle>
            <a:lvl1pPr>
              <a:spcBef>
                <a:spcPts val="0"/>
              </a:spcBef>
              <a:spcAft>
                <a:spcPts val="1200"/>
              </a:spcAft>
              <a:defRPr/>
            </a:lvl1pPr>
            <a:lvl2pPr>
              <a:spcBef>
                <a:spcPts val="0"/>
              </a:spcBef>
              <a:buNone/>
              <a:defRPr sz="1200"/>
            </a:lvl2pPr>
            <a:lvl3pPr marL="180975" indent="-180975">
              <a:tabLst>
                <a:tab pos="180975" algn="l"/>
              </a:tabLst>
              <a:defRPr sz="1200"/>
            </a:lvl3pPr>
            <a:lvl4pPr marL="360000" indent="-180000">
              <a:spcBef>
                <a:spcPts val="0"/>
              </a:spcBef>
              <a:defRPr sz="1200"/>
            </a:lvl4pPr>
            <a:lvl5pPr marL="543600" indent="-180000">
              <a:spcBef>
                <a:spcPts val="0"/>
              </a:spcBef>
              <a:defRPr sz="1200"/>
            </a:lvl5pPr>
          </a:lstStyle>
          <a:p>
            <a:pPr lvl="0"/>
            <a:r>
              <a:rPr lang="de-DE" dirty="0"/>
              <a:t>Text hinzufügen</a:t>
            </a:r>
          </a:p>
          <a:p>
            <a:pPr lvl="1"/>
            <a:r>
              <a:rPr lang="de-DE" dirty="0"/>
              <a:t>Bundesministerium für Wohnen, Stadtentwicklung und Bauwesen</a:t>
            </a:r>
          </a:p>
          <a:p>
            <a:pPr lvl="1"/>
            <a:r>
              <a:rPr lang="de-DE" dirty="0"/>
              <a:t>Referat</a:t>
            </a:r>
          </a:p>
          <a:p>
            <a:pPr lvl="1"/>
            <a:r>
              <a:rPr lang="de-DE" dirty="0" err="1"/>
              <a:t>Krausenstrasse</a:t>
            </a:r>
            <a:r>
              <a:rPr lang="de-DE" dirty="0"/>
              <a:t> 17-19</a:t>
            </a:r>
          </a:p>
          <a:p>
            <a:pPr lvl="1"/>
            <a:r>
              <a:rPr lang="de-DE" dirty="0"/>
              <a:t>10117 Berlin</a:t>
            </a:r>
          </a:p>
          <a:p>
            <a:pPr lvl="1"/>
            <a:endParaRPr lang="de-DE" dirty="0"/>
          </a:p>
          <a:p>
            <a:pPr lvl="1"/>
            <a:r>
              <a:rPr lang="de-DE" dirty="0"/>
              <a:t>Ansprechpartner</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r>
              <a:rPr lang="en-US"/>
              <a:t>Absender | Titel | TT.MM.JJJJ |</a:t>
            </a:r>
          </a:p>
        </p:txBody>
      </p:sp>
      <p:sp>
        <p:nvSpPr>
          <p:cNvPr id="6" name="Foliennummernplatzhalter 5"/>
          <p:cNvSpPr>
            <a:spLocks noGrp="1"/>
          </p:cNvSpPr>
          <p:nvPr>
            <p:ph type="sldNum" sz="quarter" idx="12"/>
          </p:nvPr>
        </p:nvSpPr>
        <p:spPr/>
        <p:txBody>
          <a:bodyPr/>
          <a:lstStyle/>
          <a:p>
            <a:fld id="{DF28FB93-0A08-4E7D-8E63-9EFA29F1E093}" type="slidenum">
              <a:rPr lang="en-US" smtClean="0"/>
              <a:pPr/>
              <a:t>‹Nr.›</a:t>
            </a:fld>
            <a:endParaRPr lang="en-US"/>
          </a:p>
        </p:txBody>
      </p:sp>
      <p:pic>
        <p:nvPicPr>
          <p:cNvPr id="8" name="Grafik 7">
            <a:extLst>
              <a:ext uri="{FF2B5EF4-FFF2-40B4-BE49-F238E27FC236}">
                <a16:creationId xmlns:a16="http://schemas.microsoft.com/office/drawing/2014/main" id="{8266DF42-F4C9-4C11-9AF7-8E8B60B5DB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762" y="5509217"/>
            <a:ext cx="2730520" cy="1320810"/>
          </a:xfrm>
          <a:prstGeom prst="rect">
            <a:avLst/>
          </a:prstGeom>
        </p:spPr>
      </p:pic>
    </p:spTree>
    <p:extLst>
      <p:ext uri="{BB962C8B-B14F-4D97-AF65-F5344CB8AC3E}">
        <p14:creationId xmlns:p14="http://schemas.microsoft.com/office/powerpoint/2010/main" val="322459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alternativ, 1-zeilig">
    <p:bg>
      <p:bgPr>
        <a:solidFill>
          <a:schemeClr val="bg1">
            <a:lumMod val="85000"/>
          </a:schemeClr>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DBA3D50E-8EE7-4D3A-897C-3B683333F27D}"/>
              </a:ext>
              <a:ext uri="{C183D7F6-B498-43B3-948B-1728B52AA6E4}">
                <adec:decorative xmlns:adec="http://schemas.microsoft.com/office/drawing/2017/decorative" val="1"/>
              </a:ext>
            </a:extLst>
          </p:cNvPr>
          <p:cNvSpPr/>
          <p:nvPr userDrawn="1"/>
        </p:nvSpPr>
        <p:spPr bwMode="gray">
          <a:xfrm>
            <a:off x="204787" y="193675"/>
            <a:ext cx="8729663" cy="27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de-DE" b="0" i="0" dirty="0">
              <a:solidFill>
                <a:srgbClr val="A5A5A5"/>
              </a:solidFill>
              <a:latin typeface="BundesSans Office" panose="020B0002030500000203" pitchFamily="34" charset="0"/>
              <a:ea typeface="ＭＳ Ｐゴシック" charset="0"/>
            </a:endParaRPr>
          </a:p>
        </p:txBody>
      </p:sp>
      <p:sp>
        <p:nvSpPr>
          <p:cNvPr id="2" name="Titel 1"/>
          <p:cNvSpPr>
            <a:spLocks noGrp="1"/>
          </p:cNvSpPr>
          <p:nvPr>
            <p:ph type="ctrTitle"/>
          </p:nvPr>
        </p:nvSpPr>
        <p:spPr>
          <a:xfrm>
            <a:off x="990599" y="1526400"/>
            <a:ext cx="7667625" cy="750472"/>
          </a:xfrm>
        </p:spPr>
        <p:txBody>
          <a:bodyPr lIns="0" anchor="t" anchorCtr="0">
            <a:noAutofit/>
          </a:bodyPr>
          <a:lstStyle>
            <a:lvl1pPr algn="l">
              <a:lnSpc>
                <a:spcPts val="3600"/>
              </a:lnSpc>
              <a:defRPr sz="3300"/>
            </a:lvl1pPr>
          </a:lstStyle>
          <a:p>
            <a:r>
              <a:rPr lang="de-DE"/>
              <a:t>Mastertitelformat bearbeiten</a:t>
            </a:r>
            <a:endParaRPr lang="de-DE" dirty="0"/>
          </a:p>
        </p:txBody>
      </p:sp>
      <p:sp>
        <p:nvSpPr>
          <p:cNvPr id="3" name="Untertitel 2"/>
          <p:cNvSpPr>
            <a:spLocks noGrp="1"/>
          </p:cNvSpPr>
          <p:nvPr>
            <p:ph type="subTitle" idx="1"/>
          </p:nvPr>
        </p:nvSpPr>
        <p:spPr>
          <a:xfrm>
            <a:off x="990600" y="2340000"/>
            <a:ext cx="7667624" cy="432000"/>
          </a:xfrm>
        </p:spPr>
        <p:txBody>
          <a:bodyPr lIns="0">
            <a:noAutofit/>
          </a:bodyPr>
          <a:lstStyle>
            <a:lvl1pPr marL="0" indent="0" algn="l">
              <a:lnSpc>
                <a:spcPts val="24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pic>
        <p:nvPicPr>
          <p:cNvPr id="5" name="Grafik 4">
            <a:extLst>
              <a:ext uri="{FF2B5EF4-FFF2-40B4-BE49-F238E27FC236}">
                <a16:creationId xmlns:a16="http://schemas.microsoft.com/office/drawing/2014/main" id="{C33318E0-5432-48E3-B9D4-EB8EF2C53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21" y="197753"/>
            <a:ext cx="2730520" cy="1320810"/>
          </a:xfrm>
          <a:prstGeom prst="rect">
            <a:avLst/>
          </a:prstGeom>
        </p:spPr>
      </p:pic>
    </p:spTree>
    <p:extLst>
      <p:ext uri="{BB962C8B-B14F-4D97-AF65-F5344CB8AC3E}">
        <p14:creationId xmlns:p14="http://schemas.microsoft.com/office/powerpoint/2010/main" val="295718932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alternativ, 2-zeilig">
    <p:bg>
      <p:bgPr>
        <a:solidFill>
          <a:schemeClr val="bg1">
            <a:lumMod val="85000"/>
          </a:schemeClr>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DBA3D50E-8EE7-4D3A-897C-3B683333F27D}"/>
              </a:ext>
              <a:ext uri="{C183D7F6-B498-43B3-948B-1728B52AA6E4}">
                <adec:decorative xmlns:adec="http://schemas.microsoft.com/office/drawing/2017/decorative" val="1"/>
              </a:ext>
            </a:extLst>
          </p:cNvPr>
          <p:cNvSpPr/>
          <p:nvPr userDrawn="1"/>
        </p:nvSpPr>
        <p:spPr bwMode="gray">
          <a:xfrm>
            <a:off x="204787" y="193675"/>
            <a:ext cx="8729663" cy="31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de-DE" b="0" i="0" dirty="0">
              <a:solidFill>
                <a:srgbClr val="A5A5A5"/>
              </a:solidFill>
              <a:latin typeface="BundesSans Office" panose="020B0002030500000203" pitchFamily="34" charset="0"/>
              <a:ea typeface="ＭＳ Ｐゴシック" charset="0"/>
            </a:endParaRPr>
          </a:p>
        </p:txBody>
      </p:sp>
      <p:sp>
        <p:nvSpPr>
          <p:cNvPr id="2" name="Titel 1"/>
          <p:cNvSpPr>
            <a:spLocks noGrp="1"/>
          </p:cNvSpPr>
          <p:nvPr>
            <p:ph type="ctrTitle"/>
          </p:nvPr>
        </p:nvSpPr>
        <p:spPr>
          <a:xfrm>
            <a:off x="990599" y="1526400"/>
            <a:ext cx="7667625" cy="1218524"/>
          </a:xfrm>
        </p:spPr>
        <p:txBody>
          <a:bodyPr anchor="t" anchorCtr="0">
            <a:noAutofit/>
          </a:bodyPr>
          <a:lstStyle>
            <a:lvl1pPr algn="l">
              <a:defRPr sz="3300"/>
            </a:lvl1pPr>
          </a:lstStyle>
          <a:p>
            <a:r>
              <a:rPr lang="de-DE"/>
              <a:t>Mastertitelformat bearbeiten</a:t>
            </a:r>
            <a:endParaRPr lang="de-DE" dirty="0"/>
          </a:p>
        </p:txBody>
      </p:sp>
      <p:sp>
        <p:nvSpPr>
          <p:cNvPr id="3" name="Untertitel 2"/>
          <p:cNvSpPr>
            <a:spLocks noGrp="1"/>
          </p:cNvSpPr>
          <p:nvPr>
            <p:ph type="subTitle" idx="1"/>
          </p:nvPr>
        </p:nvSpPr>
        <p:spPr>
          <a:xfrm>
            <a:off x="990599" y="2804400"/>
            <a:ext cx="7667625" cy="432000"/>
          </a:xfrm>
        </p:spPr>
        <p:txBody>
          <a:bodyPr>
            <a:noAutofit/>
          </a:bodyPr>
          <a:lstStyle>
            <a:lvl1pPr marL="0" indent="0" algn="l">
              <a:lnSpc>
                <a:spcPts val="24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pic>
        <p:nvPicPr>
          <p:cNvPr id="5" name="Grafik 4">
            <a:extLst>
              <a:ext uri="{FF2B5EF4-FFF2-40B4-BE49-F238E27FC236}">
                <a16:creationId xmlns:a16="http://schemas.microsoft.com/office/drawing/2014/main" id="{B1D6FCDA-009F-48F8-B988-AEC8C31D81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759" y="193675"/>
            <a:ext cx="2730520" cy="1320810"/>
          </a:xfrm>
          <a:prstGeom prst="rect">
            <a:avLst/>
          </a:prstGeom>
        </p:spPr>
      </p:pic>
    </p:spTree>
    <p:extLst>
      <p:ext uri="{BB962C8B-B14F-4D97-AF65-F5344CB8AC3E}">
        <p14:creationId xmlns:p14="http://schemas.microsoft.com/office/powerpoint/2010/main" val="68567502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alternativ, 3-zeilig">
    <p:bg>
      <p:bgPr>
        <a:solidFill>
          <a:schemeClr val="bg1">
            <a:lumMod val="85000"/>
          </a:schemeClr>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DBA3D50E-8EE7-4D3A-897C-3B683333F27D}"/>
              </a:ext>
              <a:ext uri="{C183D7F6-B498-43B3-948B-1728B52AA6E4}">
                <adec:decorative xmlns:adec="http://schemas.microsoft.com/office/drawing/2017/decorative" val="1"/>
              </a:ext>
            </a:extLst>
          </p:cNvPr>
          <p:cNvSpPr/>
          <p:nvPr userDrawn="1"/>
        </p:nvSpPr>
        <p:spPr bwMode="gray">
          <a:xfrm>
            <a:off x="204787" y="193675"/>
            <a:ext cx="8729663"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de-DE" b="0" i="0" dirty="0">
              <a:solidFill>
                <a:srgbClr val="A5A5A5"/>
              </a:solidFill>
              <a:latin typeface="BundesSans Office" panose="020B0002030500000203" pitchFamily="34" charset="0"/>
              <a:ea typeface="ＭＳ Ｐゴシック" charset="0"/>
            </a:endParaRPr>
          </a:p>
        </p:txBody>
      </p:sp>
      <p:sp>
        <p:nvSpPr>
          <p:cNvPr id="2" name="Titel 1"/>
          <p:cNvSpPr>
            <a:spLocks noGrp="1"/>
          </p:cNvSpPr>
          <p:nvPr>
            <p:ph type="ctrTitle"/>
          </p:nvPr>
        </p:nvSpPr>
        <p:spPr>
          <a:xfrm>
            <a:off x="990600" y="1526400"/>
            <a:ext cx="7667624" cy="1642325"/>
          </a:xfrm>
        </p:spPr>
        <p:txBody>
          <a:bodyPr anchor="t" anchorCtr="0">
            <a:noAutofit/>
          </a:bodyPr>
          <a:lstStyle>
            <a:lvl1pPr algn="l">
              <a:defRPr sz="3300"/>
            </a:lvl1pPr>
          </a:lstStyle>
          <a:p>
            <a:r>
              <a:rPr lang="de-DE"/>
              <a:t>Mastertitelformat bearbeiten</a:t>
            </a:r>
            <a:endParaRPr lang="de-DE" dirty="0"/>
          </a:p>
        </p:txBody>
      </p:sp>
      <p:sp>
        <p:nvSpPr>
          <p:cNvPr id="3" name="Untertitel 2"/>
          <p:cNvSpPr>
            <a:spLocks noGrp="1"/>
          </p:cNvSpPr>
          <p:nvPr>
            <p:ph type="subTitle" idx="1"/>
          </p:nvPr>
        </p:nvSpPr>
        <p:spPr>
          <a:xfrm>
            <a:off x="990600" y="3265200"/>
            <a:ext cx="7667624" cy="432000"/>
          </a:xfrm>
        </p:spPr>
        <p:txBody>
          <a:bodyPr>
            <a:noAutofit/>
          </a:bodyPr>
          <a:lstStyle>
            <a:lvl1pPr marL="0" indent="0" algn="l">
              <a:lnSpc>
                <a:spcPts val="2400"/>
              </a:lnSpc>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pic>
        <p:nvPicPr>
          <p:cNvPr id="5" name="Grafik 4">
            <a:extLst>
              <a:ext uri="{FF2B5EF4-FFF2-40B4-BE49-F238E27FC236}">
                <a16:creationId xmlns:a16="http://schemas.microsoft.com/office/drawing/2014/main" id="{5B7FC924-73C8-459C-B917-169DC23C83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787" y="193675"/>
            <a:ext cx="2730520" cy="1320810"/>
          </a:xfrm>
          <a:prstGeom prst="rect">
            <a:avLst/>
          </a:prstGeom>
        </p:spPr>
      </p:pic>
    </p:spTree>
    <p:extLst>
      <p:ext uri="{BB962C8B-B14F-4D97-AF65-F5344CB8AC3E}">
        <p14:creationId xmlns:p14="http://schemas.microsoft.com/office/powerpoint/2010/main" val="32175441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a:t>Mastertitelformat bearbeiten</a:t>
            </a:r>
            <a:endParaRPr lang="de-DE" dirty="0"/>
          </a:p>
        </p:txBody>
      </p:sp>
      <p:sp>
        <p:nvSpPr>
          <p:cNvPr id="3" name="Inhaltsplatzhalter 2"/>
          <p:cNvSpPr>
            <a:spLocks noGrp="1"/>
          </p:cNvSpPr>
          <p:nvPr>
            <p:ph idx="1"/>
          </p:nvPr>
        </p:nvSpPr>
        <p:spPr/>
        <p:txBody>
          <a:bodyPr lIns="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p:cNvSpPr>
            <a:spLocks noGrp="1"/>
          </p:cNvSpPr>
          <p:nvPr>
            <p:ph type="ftr" sz="quarter" idx="11"/>
          </p:nvPr>
        </p:nvSpPr>
        <p:spPr/>
        <p:txBody>
          <a:bodyPr/>
          <a:lstStyle/>
          <a:p>
            <a:r>
              <a:rPr lang="en-US"/>
              <a:t>Absender | Titel | TT.MM.JJJJ |</a:t>
            </a:r>
          </a:p>
        </p:txBody>
      </p:sp>
      <p:sp>
        <p:nvSpPr>
          <p:cNvPr id="6" name="Foliennummernplatzhalter 5"/>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13217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halt und Bildunt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a:t>Mastertitelformat bearbeiten</a:t>
            </a:r>
            <a:endParaRPr lang="de-DE" dirty="0"/>
          </a:p>
        </p:txBody>
      </p:sp>
      <p:sp>
        <p:nvSpPr>
          <p:cNvPr id="3" name="Inhaltsplatzhalter 2"/>
          <p:cNvSpPr>
            <a:spLocks noGrp="1"/>
          </p:cNvSpPr>
          <p:nvPr>
            <p:ph idx="1"/>
          </p:nvPr>
        </p:nvSpPr>
        <p:spPr>
          <a:xfrm>
            <a:off x="485775" y="1628775"/>
            <a:ext cx="8172450" cy="3744913"/>
          </a:xfrm>
        </p:spPr>
        <p:txBody>
          <a:bodyPr lIns="0" rIns="0" numCol="1" spcCol="32400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D2EA9A9A-B827-443B-9DC0-30A2C7DE3064}"/>
              </a:ext>
            </a:extLst>
          </p:cNvPr>
          <p:cNvSpPr>
            <a:spLocks noGrp="1"/>
          </p:cNvSpPr>
          <p:nvPr>
            <p:ph type="body" sz="quarter" idx="13" hasCustomPrompt="1"/>
          </p:nvPr>
        </p:nvSpPr>
        <p:spPr>
          <a:xfrm>
            <a:off x="485775" y="5734050"/>
            <a:ext cx="2484438" cy="360000"/>
          </a:xfrm>
        </p:spPr>
        <p:txBody>
          <a:bodyPr lIns="0" tIns="0" rIns="0" bIns="0">
            <a:noAutofit/>
          </a:bodyPr>
          <a:lstStyle>
            <a:lvl1pPr>
              <a:spcBef>
                <a:spcPts val="0"/>
              </a:spcBef>
              <a:defRPr sz="1200" i="1">
                <a:latin typeface="+mj-lt"/>
              </a:defRPr>
            </a:lvl1pPr>
          </a:lstStyle>
          <a:p>
            <a:pPr lvl="0"/>
            <a:r>
              <a:rPr lang="de-DE" dirty="0"/>
              <a:t>Quelle hinzufügen</a:t>
            </a:r>
          </a:p>
        </p:txBody>
      </p:sp>
      <p:sp>
        <p:nvSpPr>
          <p:cNvPr id="11" name="Textplatzhalter 10">
            <a:extLst>
              <a:ext uri="{FF2B5EF4-FFF2-40B4-BE49-F238E27FC236}">
                <a16:creationId xmlns:a16="http://schemas.microsoft.com/office/drawing/2014/main" id="{59DD9A0F-EAA2-409B-BAAA-A7397CBC7656}"/>
              </a:ext>
            </a:extLst>
          </p:cNvPr>
          <p:cNvSpPr>
            <a:spLocks noGrp="1"/>
          </p:cNvSpPr>
          <p:nvPr>
            <p:ph type="body" sz="quarter" idx="14" hasCustomPrompt="1"/>
          </p:nvPr>
        </p:nvSpPr>
        <p:spPr>
          <a:xfrm>
            <a:off x="3328988" y="5734050"/>
            <a:ext cx="5329237" cy="360362"/>
          </a:xfrm>
        </p:spPr>
        <p:txBody>
          <a:bodyPr lIns="0" tIns="0" rIns="0" bIns="0"/>
          <a:lstStyle>
            <a:lvl1pPr>
              <a:spcBef>
                <a:spcPts val="0"/>
              </a:spcBef>
              <a:defRPr sz="1200"/>
            </a:lvl1pPr>
          </a:lstStyle>
          <a:p>
            <a:pPr lvl="0"/>
            <a:r>
              <a:rPr lang="de-DE" dirty="0"/>
              <a:t>Bildunterschrift hinzufügen</a:t>
            </a:r>
          </a:p>
        </p:txBody>
      </p:sp>
      <p:sp>
        <p:nvSpPr>
          <p:cNvPr id="10" name="Fußzeilenplatzhalter 9">
            <a:extLst>
              <a:ext uri="{FF2B5EF4-FFF2-40B4-BE49-F238E27FC236}">
                <a16:creationId xmlns:a16="http://schemas.microsoft.com/office/drawing/2014/main" id="{C1C5AD9F-A844-4187-BB5B-AA9EC92E505F}"/>
              </a:ext>
            </a:extLst>
          </p:cNvPr>
          <p:cNvSpPr>
            <a:spLocks noGrp="1"/>
          </p:cNvSpPr>
          <p:nvPr>
            <p:ph type="ftr" sz="quarter" idx="16"/>
          </p:nvPr>
        </p:nvSpPr>
        <p:spPr/>
        <p:txBody>
          <a:bodyPr/>
          <a:lstStyle/>
          <a:p>
            <a:pPr algn="r"/>
            <a:r>
              <a:rPr lang="en-US"/>
              <a:t>Absender | Titel | TT.MM.JJJJ |</a:t>
            </a:r>
            <a:endParaRPr lang="en-US" dirty="0"/>
          </a:p>
        </p:txBody>
      </p:sp>
      <p:sp>
        <p:nvSpPr>
          <p:cNvPr id="12" name="Foliennummernplatzhalter 11">
            <a:extLst>
              <a:ext uri="{FF2B5EF4-FFF2-40B4-BE49-F238E27FC236}">
                <a16:creationId xmlns:a16="http://schemas.microsoft.com/office/drawing/2014/main" id="{BF87D139-E964-44F2-AFBB-35F13E55BCD3}"/>
              </a:ext>
            </a:extLst>
          </p:cNvPr>
          <p:cNvSpPr>
            <a:spLocks noGrp="1"/>
          </p:cNvSpPr>
          <p:nvPr>
            <p:ph type="sldNum" sz="quarter" idx="17"/>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84779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90600" y="1620000"/>
            <a:ext cx="7504112" cy="1620000"/>
          </a:xfrm>
        </p:spPr>
        <p:txBody>
          <a:bodyPr lIns="0" anchor="b" anchorCtr="0">
            <a:noAutofit/>
          </a:bodyPr>
          <a:lstStyle>
            <a:lvl1pPr marL="457200" indent="-457200" algn="l">
              <a:lnSpc>
                <a:spcPts val="3600"/>
              </a:lnSpc>
              <a:buFont typeface="+mj-lt"/>
              <a:buAutoNum type="arabicPeriod"/>
              <a:defRPr sz="3300" b="0" cap="none" baseline="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990599" y="3603600"/>
            <a:ext cx="5524949" cy="2367008"/>
          </a:xfrm>
        </p:spPr>
        <p:txBody>
          <a:bodyPr lIns="0" tIns="0" rIns="0" anchor="t" anchorCtr="0">
            <a:noAutofit/>
          </a:bodyPr>
          <a:lstStyle>
            <a:lvl1pPr marL="457200" indent="0">
              <a:lnSpc>
                <a:spcPts val="2400"/>
              </a:lnSpc>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38526671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a:t>Mastertitelformat bearbeiten</a:t>
            </a:r>
            <a:endParaRPr lang="de-DE" dirty="0"/>
          </a:p>
        </p:txBody>
      </p:sp>
      <p:sp>
        <p:nvSpPr>
          <p:cNvPr id="3" name="Inhaltsplatzhalter 2"/>
          <p:cNvSpPr>
            <a:spLocks noGrp="1"/>
          </p:cNvSpPr>
          <p:nvPr>
            <p:ph sz="half" idx="1"/>
          </p:nvPr>
        </p:nvSpPr>
        <p:spPr>
          <a:xfrm>
            <a:off x="485775" y="1628775"/>
            <a:ext cx="4010024" cy="3744913"/>
          </a:xfrm>
        </p:spPr>
        <p:txBody>
          <a:bodyPr lIns="0"/>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28775"/>
            <a:ext cx="4010025" cy="3744913"/>
          </a:xfrm>
        </p:spPr>
        <p:txBody>
          <a:bodyPr lIns="0"/>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1"/>
          </p:nvPr>
        </p:nvSpPr>
        <p:spPr/>
        <p:txBody>
          <a:bodyPr/>
          <a:lstStyle/>
          <a:p>
            <a:r>
              <a:rPr lang="en-US"/>
              <a:t>Absender | Titel | TT.MM.JJJJ |</a:t>
            </a:r>
          </a:p>
        </p:txBody>
      </p:sp>
      <p:sp>
        <p:nvSpPr>
          <p:cNvPr id="7" name="Foliennummernplatzhalt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370197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485774" y="1628775"/>
            <a:ext cx="4011613" cy="324061"/>
          </a:xfrm>
        </p:spPr>
        <p:txBody>
          <a:bodyPr lIns="0"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85775" y="2097362"/>
            <a:ext cx="4011612" cy="3419201"/>
          </a:xfrm>
        </p:spPr>
        <p:txBody>
          <a:bodyPr lIns="0">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775"/>
            <a:ext cx="4011613" cy="324061"/>
          </a:xfrm>
        </p:spPr>
        <p:txBody>
          <a:bodyPr lIns="0"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097360"/>
            <a:ext cx="4011613" cy="3419203"/>
          </a:xfrm>
        </p:spPr>
        <p:txBody>
          <a:bodyPr lIns="0">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1"/>
          </p:nvPr>
        </p:nvSpPr>
        <p:spPr/>
        <p:txBody>
          <a:bodyPr/>
          <a:lstStyle/>
          <a:p>
            <a:r>
              <a:rPr lang="en-US"/>
              <a:t>Absender | Titel | TT.MM.JJJJ |</a:t>
            </a:r>
          </a:p>
        </p:txBody>
      </p:sp>
      <p:sp>
        <p:nvSpPr>
          <p:cNvPr id="9" name="Foliennummernplatzhalter 8"/>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32401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85775" y="476250"/>
            <a:ext cx="8172450" cy="1007998"/>
          </a:xfrm>
          <a:prstGeom prst="rect">
            <a:avLst/>
          </a:prstGeom>
        </p:spPr>
        <p:txBody>
          <a:bodyPr vert="horz" lIns="0" tIns="0" rIns="0" bIns="0" rtlCol="0" anchor="t" anchorCtr="0">
            <a:noAutofit/>
          </a:bodyPr>
          <a:lstStyle/>
          <a:p>
            <a:r>
              <a:rPr lang="de-DE" dirty="0"/>
              <a:t>Titelmasterformat bearbeiten</a:t>
            </a:r>
          </a:p>
        </p:txBody>
      </p:sp>
      <p:sp>
        <p:nvSpPr>
          <p:cNvPr id="3" name="Textplatzhalter 2"/>
          <p:cNvSpPr>
            <a:spLocks noGrp="1"/>
          </p:cNvSpPr>
          <p:nvPr>
            <p:ph type="body" idx="1"/>
          </p:nvPr>
        </p:nvSpPr>
        <p:spPr>
          <a:xfrm>
            <a:off x="485774" y="1628775"/>
            <a:ext cx="8172451" cy="4105275"/>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2771800" y="6462000"/>
            <a:ext cx="5544200" cy="154800"/>
          </a:xfrm>
          <a:prstGeom prst="rect">
            <a:avLst/>
          </a:prstGeom>
        </p:spPr>
        <p:txBody>
          <a:bodyPr vert="horz" lIns="91440" tIns="45720" rIns="91440" bIns="45720" rtlCol="0" anchor="ctr"/>
          <a:lstStyle>
            <a:lvl1pPr algn="r">
              <a:defRPr sz="1000">
                <a:solidFill>
                  <a:schemeClr val="tx1"/>
                </a:solidFill>
              </a:defRPr>
            </a:lvl1pPr>
          </a:lstStyle>
          <a:p>
            <a:pPr algn="r"/>
            <a:r>
              <a:rPr lang="en-US"/>
              <a:t>Absender | Titel | TT.MM.JJJJ |</a:t>
            </a:r>
            <a:endParaRPr lang="en-US" dirty="0"/>
          </a:p>
        </p:txBody>
      </p:sp>
      <p:sp>
        <p:nvSpPr>
          <p:cNvPr id="6" name="Foliennummernplatzhalter 5"/>
          <p:cNvSpPr>
            <a:spLocks noGrp="1"/>
          </p:cNvSpPr>
          <p:nvPr>
            <p:ph type="sldNum" sz="quarter" idx="4"/>
          </p:nvPr>
        </p:nvSpPr>
        <p:spPr>
          <a:xfrm>
            <a:off x="8409600" y="6462000"/>
            <a:ext cx="432000" cy="154800"/>
          </a:xfrm>
          <a:prstGeom prst="rect">
            <a:avLst/>
          </a:prstGeom>
        </p:spPr>
        <p:txBody>
          <a:bodyPr vert="horz" lIns="91440" tIns="45720" rIns="91440" bIns="45720" rtlCol="0" anchor="ctr"/>
          <a:lstStyle>
            <a:lvl1pPr algn="l">
              <a:defRPr sz="1000">
                <a:solidFill>
                  <a:schemeClr val="tx1"/>
                </a:solidFill>
              </a:defRPr>
            </a:lvl1p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2973882827"/>
      </p:ext>
    </p:extLst>
  </p:cSld>
  <p:clrMap bg1="lt1" tx1="dk1" bg2="lt2" tx2="dk2" accent1="accent1" accent2="accent2" accent3="accent3" accent4="accent4" accent5="accent5" accent6="accent6" hlink="hlink" folHlink="folHlink"/>
  <p:sldLayoutIdLst>
    <p:sldLayoutId id="2147483773" r:id="rId1"/>
    <p:sldLayoutId id="2147483784" r:id="rId2"/>
    <p:sldLayoutId id="2147483785" r:id="rId3"/>
    <p:sldLayoutId id="2147483786" r:id="rId4"/>
    <p:sldLayoutId id="2147483774" r:id="rId5"/>
    <p:sldLayoutId id="2147483793" r:id="rId6"/>
    <p:sldLayoutId id="2147483775" r:id="rId7"/>
    <p:sldLayoutId id="2147483776" r:id="rId8"/>
    <p:sldLayoutId id="2147483777" r:id="rId9"/>
    <p:sldLayoutId id="2147483778" r:id="rId10"/>
    <p:sldLayoutId id="2147483779" r:id="rId11"/>
    <p:sldLayoutId id="2147483780" r:id="rId12"/>
    <p:sldLayoutId id="2147483791" r:id="rId13"/>
    <p:sldLayoutId id="2147483781" r:id="rId14"/>
    <p:sldLayoutId id="2147483790" r:id="rId15"/>
    <p:sldLayoutId id="2147483792" r:id="rId16"/>
  </p:sldLayoutIdLst>
  <p:hf hdr="0" dt="0"/>
  <p:txStyles>
    <p:titleStyle>
      <a:lvl1pPr algn="l" defTabSz="914400" rtl="0" eaLnBrk="1" latinLnBrk="0" hangingPunct="1">
        <a:lnSpc>
          <a:spcPts val="36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400"/>
        </a:spcBef>
        <a:buFont typeface="Arial" pitchFamily="34" charset="0"/>
        <a:buNone/>
        <a:defRPr sz="2000" kern="1200">
          <a:solidFill>
            <a:schemeClr val="tx1"/>
          </a:solidFill>
          <a:latin typeface="+mn-lt"/>
          <a:ea typeface="+mn-ea"/>
          <a:cs typeface="+mn-cs"/>
        </a:defRPr>
      </a:lvl1pPr>
      <a:lvl2pPr marL="252000" indent="-252000" algn="l" defTabSz="914400" rtl="0" eaLnBrk="1" latinLnBrk="0" hangingPunct="1">
        <a:lnSpc>
          <a:spcPct val="100000"/>
        </a:lnSpc>
        <a:spcBef>
          <a:spcPts val="400"/>
        </a:spcBef>
        <a:buFont typeface="BundesSans Regular" panose="020B0002030500000203" pitchFamily="34" charset="0"/>
        <a:buChar char="•"/>
        <a:defRPr sz="2000" kern="1200">
          <a:solidFill>
            <a:schemeClr val="tx1"/>
          </a:solidFill>
          <a:latin typeface="+mn-lt"/>
          <a:ea typeface="+mn-ea"/>
          <a:cs typeface="+mn-cs"/>
        </a:defRPr>
      </a:lvl2pPr>
      <a:lvl3pPr marL="504000" indent="-252000" algn="l" defTabSz="914400" rtl="0" eaLnBrk="1" latinLnBrk="0" hangingPunct="1">
        <a:lnSpc>
          <a:spcPct val="100000"/>
        </a:lnSpc>
        <a:spcBef>
          <a:spcPts val="400"/>
        </a:spcBef>
        <a:buFont typeface="BundesSans Regular" panose="020B0002030500000203" pitchFamily="34" charset="0"/>
        <a:buChar char="•"/>
        <a:defRPr sz="2000" kern="1200">
          <a:solidFill>
            <a:schemeClr val="tx1"/>
          </a:solidFill>
          <a:latin typeface="+mn-lt"/>
          <a:ea typeface="+mn-ea"/>
          <a:cs typeface="+mn-cs"/>
        </a:defRPr>
      </a:lvl3pPr>
      <a:lvl4pPr marL="756000" indent="-252000" algn="l" defTabSz="914400" rtl="0" eaLnBrk="1" latinLnBrk="0" hangingPunct="1">
        <a:lnSpc>
          <a:spcPct val="100000"/>
        </a:lnSpc>
        <a:spcBef>
          <a:spcPts val="400"/>
        </a:spcBef>
        <a:buFont typeface="BundesSans Regular" panose="020B0002030500000203" pitchFamily="34" charset="0"/>
        <a:buChar char="•"/>
        <a:defRPr sz="2000" kern="1200">
          <a:solidFill>
            <a:schemeClr val="tx1"/>
          </a:solidFill>
          <a:latin typeface="+mn-lt"/>
          <a:ea typeface="+mn-ea"/>
          <a:cs typeface="+mn-cs"/>
        </a:defRPr>
      </a:lvl4pPr>
      <a:lvl5pPr marL="1008000" indent="-252000" algn="l" defTabSz="914400" rtl="0" eaLnBrk="1" latinLnBrk="0" hangingPunct="1">
        <a:lnSpc>
          <a:spcPct val="100000"/>
        </a:lnSpc>
        <a:spcBef>
          <a:spcPts val="400"/>
        </a:spcBef>
        <a:buFont typeface="BundesSans Regular" panose="020B0002030500000203"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306" userDrawn="1">
          <p15:clr>
            <a:srgbClr val="F26B43"/>
          </p15:clr>
        </p15:guide>
        <p15:guide id="4" orient="horz" pos="300" userDrawn="1">
          <p15:clr>
            <a:srgbClr val="F26B43"/>
          </p15:clr>
        </p15:guide>
        <p15:guide id="5" orient="horz" pos="1026" userDrawn="1">
          <p15:clr>
            <a:srgbClr val="F26B43"/>
          </p15:clr>
        </p15:guide>
        <p15:guide id="7" pos="5454" userDrawn="1">
          <p15:clr>
            <a:srgbClr val="F26B43"/>
          </p15:clr>
        </p15:guide>
        <p15:guide id="9" pos="3663" userDrawn="1">
          <p15:clr>
            <a:srgbClr val="F26B43"/>
          </p15:clr>
        </p15:guide>
        <p15:guide id="10" pos="3890" userDrawn="1">
          <p15:clr>
            <a:srgbClr val="F26B43"/>
          </p15:clr>
        </p15:guide>
        <p15:guide id="11" pos="1871" userDrawn="1">
          <p15:clr>
            <a:srgbClr val="F26B43"/>
          </p15:clr>
        </p15:guide>
        <p15:guide id="12" pos="2097" userDrawn="1">
          <p15:clr>
            <a:srgbClr val="F26B43"/>
          </p15:clr>
        </p15:guide>
        <p15:guide id="18" orient="horz" pos="2205" userDrawn="1">
          <p15:clr>
            <a:srgbClr val="F26B43"/>
          </p15:clr>
        </p15:guide>
        <p15:guide id="19" orient="horz" pos="2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bmwsb.bund.de/" TargetMode="External"/><Relationship Id="rId2" Type="http://schemas.openxmlformats.org/officeDocument/2006/relationships/hyperlink" Target="mailto:Joerg.wagner@bmwsb.bund.de"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85079-C235-43D4-B133-170FF131AE82}"/>
              </a:ext>
            </a:extLst>
          </p:cNvPr>
          <p:cNvSpPr>
            <a:spLocks noGrp="1"/>
          </p:cNvSpPr>
          <p:nvPr>
            <p:ph type="ctrTitle"/>
          </p:nvPr>
        </p:nvSpPr>
        <p:spPr/>
        <p:txBody>
          <a:bodyPr/>
          <a:lstStyle/>
          <a:p>
            <a:r>
              <a:rPr lang="de-DE" dirty="0"/>
              <a:t>Aktuelle Entwicklungen im Bauplanungsrecht</a:t>
            </a:r>
            <a:br>
              <a:rPr lang="de-DE" dirty="0"/>
            </a:br>
            <a:r>
              <a:rPr lang="de-DE" sz="2000" dirty="0"/>
              <a:t>- insbesondere erneuerbare Energien und Anpassung an den Klimawandel</a:t>
            </a:r>
          </a:p>
        </p:txBody>
      </p:sp>
      <p:sp>
        <p:nvSpPr>
          <p:cNvPr id="3" name="Untertitel 2">
            <a:extLst>
              <a:ext uri="{FF2B5EF4-FFF2-40B4-BE49-F238E27FC236}">
                <a16:creationId xmlns:a16="http://schemas.microsoft.com/office/drawing/2014/main" id="{9CB902D5-E3D7-4231-83EE-28B40B5507C8}"/>
              </a:ext>
            </a:extLst>
          </p:cNvPr>
          <p:cNvSpPr>
            <a:spLocks noGrp="1"/>
          </p:cNvSpPr>
          <p:nvPr>
            <p:ph type="subTitle" idx="1"/>
          </p:nvPr>
        </p:nvSpPr>
        <p:spPr/>
        <p:txBody>
          <a:bodyPr/>
          <a:lstStyle/>
          <a:p>
            <a:r>
              <a:rPr lang="de-DE" dirty="0"/>
              <a:t>Dr. Jörg Wagner</a:t>
            </a:r>
          </a:p>
          <a:p>
            <a:r>
              <a:rPr lang="de-DE" dirty="0"/>
              <a:t>Leiter der Unterabteilung Stadtentwicklungspolitik</a:t>
            </a:r>
          </a:p>
          <a:p>
            <a:r>
              <a:rPr lang="de-DE" dirty="0"/>
              <a:t>Bundesministerium für Wohnen, Stadtentwicklung und Bauwesen</a:t>
            </a:r>
          </a:p>
          <a:p>
            <a:endParaRPr lang="de-DE" dirty="0"/>
          </a:p>
          <a:p>
            <a:r>
              <a:rPr lang="de-DE" dirty="0"/>
              <a:t>Vortrag am 14. April 2023 in Bad Honnef</a:t>
            </a:r>
          </a:p>
        </p:txBody>
      </p:sp>
    </p:spTree>
    <p:extLst>
      <p:ext uri="{BB962C8B-B14F-4D97-AF65-F5344CB8AC3E}">
        <p14:creationId xmlns:p14="http://schemas.microsoft.com/office/powerpoint/2010/main" val="356031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Dringliche Gesetzgebung</a:t>
            </a:r>
            <a:br>
              <a:rPr lang="de-DE" dirty="0"/>
            </a:br>
            <a:r>
              <a:rPr lang="de-DE" dirty="0"/>
              <a:t>Fristverkürzungen und Formulierungshilfen</a:t>
            </a:r>
            <a:br>
              <a:rPr lang="de-DE" dirty="0"/>
            </a:br>
            <a:br>
              <a:rPr lang="de-DE" dirty="0"/>
            </a:br>
            <a:endParaRPr lang="de-DE" dirty="0"/>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p:txBody>
          <a:bodyPr/>
          <a:lstStyle/>
          <a:p>
            <a:r>
              <a:rPr lang="de-DE" dirty="0"/>
              <a:t>Geschäftsordnung:</a:t>
            </a:r>
          </a:p>
          <a:p>
            <a:pPr marL="537750" lvl="1" indent="-285750">
              <a:buFont typeface="Wingdings" panose="05000000000000000000" pitchFamily="2" charset="2"/>
              <a:buChar char="Ø"/>
            </a:pPr>
            <a:r>
              <a:rPr lang="de-DE" sz="1600" dirty="0"/>
              <a:t>Referentenentwurf des verantwortlichen Ministeriums</a:t>
            </a:r>
          </a:p>
          <a:p>
            <a:pPr marL="537750" lvl="1" indent="-285750">
              <a:buFont typeface="Wingdings" panose="05000000000000000000" pitchFamily="2" charset="2"/>
              <a:buChar char="Ø"/>
            </a:pPr>
            <a:r>
              <a:rPr lang="de-DE" sz="1600" dirty="0"/>
              <a:t>Länder- und Verbändeanhörung nach Freigabe durch die Ressorts</a:t>
            </a:r>
          </a:p>
          <a:p>
            <a:pPr marL="537750" lvl="1" indent="-285750">
              <a:buFont typeface="Wingdings" panose="05000000000000000000" pitchFamily="2" charset="2"/>
              <a:buChar char="Ø"/>
            </a:pPr>
            <a:r>
              <a:rPr lang="de-DE" sz="1600" dirty="0"/>
              <a:t>Regierungsentwurf</a:t>
            </a:r>
          </a:p>
          <a:p>
            <a:pPr marL="537750" lvl="1" indent="-285750">
              <a:buFont typeface="Wingdings" panose="05000000000000000000" pitchFamily="2" charset="2"/>
              <a:buChar char="Ø"/>
            </a:pPr>
            <a:r>
              <a:rPr lang="de-DE" sz="1600" dirty="0"/>
              <a:t>Bundestag 1 (Zuweisung an den Bundesrat)</a:t>
            </a:r>
          </a:p>
          <a:p>
            <a:pPr marL="537750" lvl="1" indent="-285750">
              <a:buFont typeface="Wingdings" panose="05000000000000000000" pitchFamily="2" charset="2"/>
              <a:buChar char="Ø"/>
            </a:pPr>
            <a:r>
              <a:rPr lang="de-DE" sz="1600" dirty="0"/>
              <a:t>Bundesrat 1 (Ausschüsse und Plenum)</a:t>
            </a:r>
          </a:p>
          <a:p>
            <a:pPr marL="537750" lvl="1" indent="-285750">
              <a:buFont typeface="Wingdings" panose="05000000000000000000" pitchFamily="2" charset="2"/>
              <a:buChar char="Ø"/>
            </a:pPr>
            <a:r>
              <a:rPr lang="de-DE" sz="1600" dirty="0"/>
              <a:t>Gegenäußerung der Bundesregierung</a:t>
            </a:r>
          </a:p>
          <a:p>
            <a:pPr marL="537750" lvl="1" indent="-285750">
              <a:buFont typeface="Wingdings" panose="05000000000000000000" pitchFamily="2" charset="2"/>
              <a:buChar char="Ø"/>
            </a:pPr>
            <a:r>
              <a:rPr lang="de-DE" sz="1600" dirty="0"/>
              <a:t>Bundestag 2 (Ausschüsse und Beschluss des Gesetzes im Plenum -&gt; ggf. Formulierungshilfen)</a:t>
            </a:r>
          </a:p>
          <a:p>
            <a:pPr marL="537750" lvl="1" indent="-285750">
              <a:buFont typeface="Wingdings" panose="05000000000000000000" pitchFamily="2" charset="2"/>
              <a:buChar char="Ø"/>
            </a:pPr>
            <a:r>
              <a:rPr lang="de-DE" sz="1600" dirty="0"/>
              <a:t>Bundesrat 2 (Zustimmung oder Einspruch)</a:t>
            </a:r>
          </a:p>
          <a:p>
            <a:endParaRPr lang="de-DE" dirty="0"/>
          </a:p>
          <a:p>
            <a:r>
              <a:rPr lang="de-DE" dirty="0"/>
              <a:t>Formulierungshilfen</a:t>
            </a:r>
          </a:p>
          <a:p>
            <a:pPr marL="594900" lvl="1" indent="-342900">
              <a:buFont typeface="Wingdings" panose="05000000000000000000" pitchFamily="2" charset="2"/>
              <a:buChar char="Ø"/>
            </a:pPr>
            <a:r>
              <a:rPr lang="de-DE" sz="1600" b="0" i="0" dirty="0">
                <a:solidFill>
                  <a:srgbClr val="191919"/>
                </a:solidFill>
                <a:effectLst/>
                <a:latin typeface="Noto Sans Display"/>
              </a:rPr>
              <a:t>Formulierungshilfen werden für Vorlagen von Änderungsanträgen erstellt, die in den Ausschüssen behandelt und dort zur Abstimmung gestellt werden sollen, können aber auch Entwürfe für Gesetzesvorlagen aus der Mitte des Bundestages beinhalten.</a:t>
            </a:r>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103720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Das Wind-an-Land-Gesetz (abgeschlossen)</a:t>
            </a:r>
            <a:br>
              <a:rPr lang="de-DE" sz="3200" dirty="0"/>
            </a:br>
            <a:r>
              <a:rPr lang="de-DE" dirty="0"/>
              <a:t>Vorgaben Top down</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pPr>
              <a:lnSpc>
                <a:spcPct val="107000"/>
              </a:lnSpc>
              <a:spcAft>
                <a:spcPts val="800"/>
              </a:spcAft>
            </a:pPr>
            <a:r>
              <a:rPr lang="de-DE" sz="2000" dirty="0"/>
              <a:t>Koalitionsvereinbarung:</a:t>
            </a:r>
          </a:p>
          <a:p>
            <a:pPr marL="594900" lvl="1" indent="-342900">
              <a:lnSpc>
                <a:spcPct val="107000"/>
              </a:lnSpc>
              <a:spcAft>
                <a:spcPts val="800"/>
              </a:spcAft>
              <a:buFont typeface="Wingdings" panose="05000000000000000000" pitchFamily="2" charset="2"/>
              <a:buChar char="Ø"/>
            </a:pPr>
            <a:r>
              <a:rPr lang="de-DE" sz="1600" dirty="0"/>
              <a:t>Für die Windenergie an Land sollen zwei Prozent der Landesflächen ausgewiesen werden. Die nähere Ausgestaltung des Flächenziels erfolgt im Baugesetzbuch.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Das Wind-an-Gesetz von </a:t>
            </a:r>
            <a:r>
              <a:rPr lang="de-DE" sz="2000" dirty="0">
                <a:effectLst/>
                <a:ea typeface="Calibri" panose="020F0502020204030204" pitchFamily="34" charset="0"/>
                <a:cs typeface="Times New Roman" panose="02020603050405020304" pitchFamily="18" charset="0"/>
              </a:rPr>
              <a:t>Wirtschafts- und Städtebauministerium verändert die bisherigen Planungsverfahren für Windenergieanlagen:</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537750" lvl="1" indent="-285750">
              <a:lnSpc>
                <a:spcPct val="107000"/>
              </a:lnSpc>
              <a:spcAft>
                <a:spcPts val="800"/>
              </a:spcAft>
              <a:buFont typeface="Wingdings" panose="05000000000000000000" pitchFamily="2" charset="2"/>
              <a:buChar char="Ø"/>
            </a:pPr>
            <a:r>
              <a:rPr lang="de-DE" sz="1600" dirty="0">
                <a:latin typeface="Calibri" panose="020F0502020204030204" pitchFamily="34" charset="0"/>
                <a:ea typeface="Calibri" panose="020F0502020204030204" pitchFamily="34" charset="0"/>
                <a:cs typeface="Times New Roman" panose="02020603050405020304" pitchFamily="18" charset="0"/>
              </a:rPr>
              <a:t>Art. 1: D</a:t>
            </a:r>
            <a:r>
              <a:rPr lang="de-DE" sz="1600" dirty="0">
                <a:effectLst/>
                <a:latin typeface="Calibri" panose="020F0502020204030204" pitchFamily="34" charset="0"/>
                <a:ea typeface="Calibri" panose="020F0502020204030204" pitchFamily="34" charset="0"/>
                <a:cs typeface="Times New Roman" panose="02020603050405020304" pitchFamily="18" charset="0"/>
              </a:rPr>
              <a:t>er Bund trifft Vorgaben für die Länder und die Kommunen im Windenergieflächen-</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bedarfsgesetz</a:t>
            </a:r>
            <a:r>
              <a:rPr lang="de-DE" sz="1600" dirty="0">
                <a:latin typeface="Calibri" panose="020F0502020204030204" pitchFamily="34" charset="0"/>
                <a:ea typeface="Calibri" panose="020F0502020204030204" pitchFamily="34" charset="0"/>
                <a:cs typeface="Times New Roman" panose="02020603050405020304" pitchFamily="18" charset="0"/>
              </a:rPr>
              <a:t>. B</a:t>
            </a:r>
            <a:r>
              <a:rPr lang="de-DE" sz="1600" dirty="0">
                <a:effectLst/>
                <a:latin typeface="Calibri" panose="020F0502020204030204" pitchFamily="34" charset="0"/>
                <a:ea typeface="Calibri" panose="020F0502020204030204" pitchFamily="34" charset="0"/>
                <a:cs typeface="Times New Roman" panose="02020603050405020304" pitchFamily="18" charset="0"/>
              </a:rPr>
              <a:t>is 2027 bzw. 2032 ist in zwei Schritten ein Flächenziel für die Ausweisung von Flächen für Windanlagen von insgesamt 2 % des Bundesgebietes </a:t>
            </a:r>
            <a:r>
              <a:rPr lang="de-DE" sz="1600" dirty="0">
                <a:latin typeface="Calibri" panose="020F0502020204030204" pitchFamily="34" charset="0"/>
                <a:ea typeface="Calibri" panose="020F0502020204030204" pitchFamily="34" charset="0"/>
                <a:cs typeface="Times New Roman" panose="02020603050405020304" pitchFamily="18" charset="0"/>
              </a:rPr>
              <a:t>zu erreichen.</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pPr marL="537750" lvl="1" indent="-285750">
              <a:buFont typeface="Wingdings" panose="05000000000000000000" pitchFamily="2" charset="2"/>
              <a:buChar char="Ø"/>
            </a:pPr>
            <a:r>
              <a:rPr lang="de-DE" sz="1600" dirty="0"/>
              <a:t>Art 2: Die räumliche Planung im Raumordnungsgesetz und Baugesetzbuch wird umgeformt:</a:t>
            </a:r>
          </a:p>
          <a:p>
            <a:pPr marL="789750" lvl="2" indent="-285750">
              <a:buFont typeface="Courier New" panose="02070309020205020404" pitchFamily="49" charset="0"/>
              <a:buChar char="o"/>
            </a:pPr>
            <a:r>
              <a:rPr lang="de-DE" sz="1600" dirty="0"/>
              <a:t>Die positive Planung von Flächen ersetzt die bisherige negative Ausschluss-Planung.</a:t>
            </a:r>
          </a:p>
          <a:p>
            <a:pPr marL="789750" lvl="2" indent="-285750">
              <a:buFont typeface="Courier New" panose="02070309020205020404" pitchFamily="49" charset="0"/>
              <a:buChar char="o"/>
            </a:pPr>
            <a:r>
              <a:rPr lang="de-DE" sz="1600" dirty="0"/>
              <a:t>Direkt im Baugesetzbuch erfolgen rahmensetzende Vorgaben, welche auf die bisherige Rechtsprechung reagieren (optisch bedrängende Wirkung, Grundzüge der Planung).</a:t>
            </a:r>
          </a:p>
          <a:p>
            <a:pPr marL="789750" lvl="2" indent="-285750">
              <a:buFont typeface="Courier New" panose="02070309020205020404" pitchFamily="49" charset="0"/>
              <a:buChar char="o"/>
            </a:pPr>
            <a:r>
              <a:rPr lang="de-DE" sz="1600" dirty="0"/>
              <a:t>Diese unmittelbaren Vorgaben sollen den Planungsvorgang für die Regionalpläne bzw. Flächennutzungspläne erleichtern und verkürzen. </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dirty="0" err="1"/>
              <a:t>Absender</a:t>
            </a:r>
            <a:r>
              <a:rPr lang="en-US" dirty="0"/>
              <a:t> | </a:t>
            </a:r>
            <a:r>
              <a:rPr lang="en-US" dirty="0" err="1"/>
              <a:t>Titel</a:t>
            </a:r>
            <a:r>
              <a:rPr lang="en-US" dirty="0"/>
              <a:t>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11954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Das Wind-an-Land-Gesetz (abgeschlossen)</a:t>
            </a:r>
            <a:br>
              <a:rPr lang="de-DE" sz="3200" dirty="0"/>
            </a:br>
            <a:r>
              <a:rPr lang="de-DE" dirty="0"/>
              <a:t>Abstandsregeln der Länder und bisherige Pläne</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Das Baugesetzbuch sieht bei Zielverfehlung als </a:t>
            </a:r>
            <a:r>
              <a:rPr lang="de-DE" dirty="0" err="1"/>
              <a:t>ultima</a:t>
            </a:r>
            <a:r>
              <a:rPr lang="de-DE" dirty="0"/>
              <a:t> </a:t>
            </a:r>
            <a:r>
              <a:rPr lang="de-DE" dirty="0" err="1"/>
              <a:t>ratio</a:t>
            </a:r>
            <a:r>
              <a:rPr lang="de-DE" dirty="0"/>
              <a:t> eine unbeschränkte Privilegierung von Windenergieanlagen im Außenbereich vor:</a:t>
            </a:r>
          </a:p>
          <a:p>
            <a:pPr marL="537750" lvl="1" indent="-285750">
              <a:buFont typeface="Wingdings" panose="05000000000000000000" pitchFamily="2" charset="2"/>
              <a:buChar char="Ø"/>
            </a:pPr>
            <a:r>
              <a:rPr lang="de-DE" sz="1600" dirty="0"/>
              <a:t>Die Länder erreichen die ihnen vorgegebenen Flächenziele bis 2027 bzw. 2032 wider Erwarten nicht. </a:t>
            </a:r>
          </a:p>
          <a:p>
            <a:pPr marL="537750" lvl="1" indent="-285750">
              <a:buFont typeface="Wingdings" panose="05000000000000000000" pitchFamily="2" charset="2"/>
              <a:buChar char="Ø"/>
            </a:pPr>
            <a:r>
              <a:rPr lang="de-DE" sz="1600" dirty="0"/>
              <a:t>Diese „Drohung“ mit einer dann eintretenden Privilegierung soll Anreiz geben, die positive Regionalplanung und Flächennutzungsplanung für Windanlagen frühzeitig zu beginnen.</a:t>
            </a:r>
          </a:p>
          <a:p>
            <a:endParaRPr lang="de-DE" sz="1600" dirty="0"/>
          </a:p>
          <a:p>
            <a:r>
              <a:rPr lang="de-DE" dirty="0"/>
              <a:t>Keine Steuerungswirkung haben ab diesen Zeitpunkten dann:</a:t>
            </a:r>
          </a:p>
          <a:p>
            <a:pPr marL="537750" lvl="1" indent="-285750">
              <a:buFont typeface="Wingdings" panose="05000000000000000000" pitchFamily="2" charset="2"/>
              <a:buChar char="Ø"/>
            </a:pPr>
            <a:r>
              <a:rPr lang="de-DE" sz="1600" dirty="0"/>
              <a:t>Abstandsregelungen der Länder </a:t>
            </a:r>
          </a:p>
          <a:p>
            <a:pPr marL="537750" lvl="1" indent="-285750">
              <a:buFont typeface="Wingdings" panose="05000000000000000000" pitchFamily="2" charset="2"/>
              <a:buChar char="Ø"/>
            </a:pPr>
            <a:r>
              <a:rPr lang="de-DE" sz="1600" dirty="0"/>
              <a:t>Entgegenstehende Pläne der Länder und Kommunen</a:t>
            </a:r>
          </a:p>
          <a:p>
            <a:endParaRPr lang="de-DE" dirty="0"/>
          </a:p>
          <a:p>
            <a:r>
              <a:rPr lang="de-DE" dirty="0"/>
              <a:t>Mögliche verbleibende Schranken im Falle des Eintritts der Privilegierung sind die im Baugesetzbuch selbst noch erwähnten entgegenstehenden Belange. </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210220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Die kleine Energienovelle (abgeschlossen)</a:t>
            </a:r>
            <a:br>
              <a:rPr lang="de-DE" sz="3200" dirty="0"/>
            </a:br>
            <a:r>
              <a:rPr lang="de-DE" sz="3200" dirty="0"/>
              <a:t>Nutzung von Tagebauflächen</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pPr>
              <a:lnSpc>
                <a:spcPct val="107000"/>
              </a:lnSpc>
              <a:spcAft>
                <a:spcPts val="800"/>
              </a:spcAft>
            </a:pPr>
            <a:r>
              <a:rPr lang="de-DE" dirty="0">
                <a:latin typeface="BundesSans Office (Textkörper)"/>
                <a:ea typeface="Calibri" panose="020F0502020204030204" pitchFamily="34" charset="0"/>
                <a:cs typeface="Times New Roman" panose="02020603050405020304" pitchFamily="18" charset="0"/>
              </a:rPr>
              <a:t>D</a:t>
            </a:r>
            <a:r>
              <a:rPr lang="de-DE" sz="2000" dirty="0">
                <a:effectLst/>
                <a:latin typeface="BundesSans Office (Textkörper)"/>
                <a:ea typeface="Calibri" panose="020F0502020204030204" pitchFamily="34" charset="0"/>
                <a:cs typeface="Times New Roman" panose="02020603050405020304" pitchFamily="18" charset="0"/>
              </a:rPr>
              <a:t>ie Zulassung von Windenergieanlagen und Photovoltaik-Anlagen auf ausgekohlten Tagebauflächen soll beschleunigt ermöglicht werden:</a:t>
            </a:r>
          </a:p>
          <a:p>
            <a:pPr marL="594900" lvl="1" indent="-34290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Auf vorbelasteten Tagebauflächen</a:t>
            </a:r>
            <a:r>
              <a:rPr lang="de-DE" sz="1600" dirty="0">
                <a:latin typeface="BundesSans Office (Textkörper)"/>
                <a:ea typeface="Calibri" panose="020F0502020204030204" pitchFamily="34" charset="0"/>
                <a:cs typeface="Times New Roman" panose="02020603050405020304" pitchFamily="18" charset="0"/>
              </a:rPr>
              <a:t> sind </a:t>
            </a:r>
            <a:r>
              <a:rPr lang="de-DE" sz="1600" dirty="0">
                <a:effectLst/>
                <a:latin typeface="BundesSans Office (Textkörper)"/>
                <a:ea typeface="Calibri" panose="020F0502020204030204" pitchFamily="34" charset="0"/>
                <a:cs typeface="Times New Roman" panose="02020603050405020304" pitchFamily="18" charset="0"/>
              </a:rPr>
              <a:t>weniger Konflikte mit anderen Nutzungen zu erwarten. </a:t>
            </a:r>
          </a:p>
          <a:p>
            <a:pPr marL="594900" lvl="1" indent="-342900">
              <a:lnSpc>
                <a:spcPct val="107000"/>
              </a:lnSpc>
              <a:spcAft>
                <a:spcPts val="800"/>
              </a:spcAft>
              <a:buFont typeface="Wingdings" panose="05000000000000000000" pitchFamily="2" charset="2"/>
              <a:buChar char="Ø"/>
            </a:pPr>
            <a:r>
              <a:rPr lang="de-DE" sz="1600" dirty="0">
                <a:latin typeface="BundesSans Office (Textkörper)"/>
                <a:ea typeface="Calibri" panose="020F0502020204030204" pitchFamily="34" charset="0"/>
                <a:cs typeface="Times New Roman" panose="02020603050405020304" pitchFamily="18" charset="0"/>
              </a:rPr>
              <a:t>E</a:t>
            </a:r>
            <a:r>
              <a:rPr lang="de-DE" sz="1600" dirty="0">
                <a:effectLst/>
                <a:latin typeface="BundesSans Office (Textkörper)"/>
                <a:ea typeface="Calibri" panose="020F0502020204030204" pitchFamily="34" charset="0"/>
                <a:cs typeface="Times New Roman" panose="02020603050405020304" pitchFamily="18" charset="0"/>
              </a:rPr>
              <a:t>ine räumlich begrenzte Privilegierung für Anlagen für erneuerbare Energien ist dort mit dem Schutz des Außenbereichs vereinbar.</a:t>
            </a:r>
          </a:p>
          <a:p>
            <a:pPr>
              <a:lnSpc>
                <a:spcPct val="107000"/>
              </a:lnSpc>
              <a:spcAft>
                <a:spcPts val="800"/>
              </a:spcAft>
            </a:pPr>
            <a:r>
              <a:rPr lang="de-DE" dirty="0">
                <a:latin typeface="BundesSans Office (Textkörper)"/>
                <a:ea typeface="Calibri" panose="020F0502020204030204" pitchFamily="34" charset="0"/>
                <a:cs typeface="Times New Roman" panose="02020603050405020304" pitchFamily="18" charset="0"/>
              </a:rPr>
              <a:t>L</a:t>
            </a:r>
            <a:r>
              <a:rPr lang="de-DE" sz="2000" dirty="0">
                <a:effectLst/>
                <a:latin typeface="BundesSans Office (Textkörper)"/>
                <a:ea typeface="Calibri" panose="020F0502020204030204" pitchFamily="34" charset="0"/>
                <a:cs typeface="Times New Roman" panose="02020603050405020304" pitchFamily="18" charset="0"/>
              </a:rPr>
              <a:t>angjährig abgestimmte </a:t>
            </a:r>
            <a:r>
              <a:rPr lang="de-DE" sz="2000" dirty="0" err="1">
                <a:effectLst/>
                <a:latin typeface="BundesSans Office (Textkörper)"/>
                <a:ea typeface="Calibri" panose="020F0502020204030204" pitchFamily="34" charset="0"/>
                <a:cs typeface="Times New Roman" panose="02020603050405020304" pitchFamily="18" charset="0"/>
              </a:rPr>
              <a:t>Renaturierungspläne</a:t>
            </a:r>
            <a:r>
              <a:rPr lang="de-DE" sz="2000" dirty="0">
                <a:effectLst/>
                <a:latin typeface="BundesSans Office (Textkörper)"/>
                <a:ea typeface="Calibri" panose="020F0502020204030204" pitchFamily="34" charset="0"/>
                <a:cs typeface="Times New Roman" panose="02020603050405020304" pitchFamily="18" charset="0"/>
              </a:rPr>
              <a:t> der Länder sollen aber nicht überregelt werden:</a:t>
            </a:r>
          </a:p>
          <a:p>
            <a:pPr marL="537750" lvl="1" indent="-28575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Es wurde eine Ermächtigungsgrundlage für eine Rechtsverordnung der Länder geschaffen.</a:t>
            </a:r>
          </a:p>
          <a:p>
            <a:pPr marL="537750" lvl="1" indent="-28575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Die Länder können dort diejenigen Flächen im ehemaligen Tagebau eingrenzen, in denen sie Windanlagen und Photovoltaik-Anlagen privilegiert zulassen wollen. </a:t>
            </a:r>
          </a:p>
          <a:p>
            <a:pPr marL="537750" lvl="1" indent="-28575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Die Länder können von dieser Ermächtigung Gebrauch machen, sie müssen es aber nicht.</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13</a:t>
            </a:fld>
            <a:endParaRPr lang="en-US"/>
          </a:p>
        </p:txBody>
      </p:sp>
    </p:spTree>
    <p:extLst>
      <p:ext uri="{BB962C8B-B14F-4D97-AF65-F5344CB8AC3E}">
        <p14:creationId xmlns:p14="http://schemas.microsoft.com/office/powerpoint/2010/main" val="323965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Die kleine Energienovelle (abgeschlossen)</a:t>
            </a:r>
            <a:br>
              <a:rPr lang="de-DE" sz="3200" dirty="0"/>
            </a:br>
            <a:r>
              <a:rPr lang="de-DE" sz="3200" dirty="0"/>
              <a:t>Elektrolyseure, Biomasse, Photovoltaik</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effectLst/>
                <a:latin typeface="BundesSansWeb"/>
                <a:ea typeface="Calibri" panose="020F0502020204030204" pitchFamily="34" charset="0"/>
                <a:cs typeface="Times New Roman" panose="02020603050405020304" pitchFamily="18" charset="0"/>
              </a:rPr>
              <a:t>Aus dieser auf den Tagebau begrenzten Regelung entwickelte sich eine generelle </a:t>
            </a:r>
            <a:r>
              <a:rPr lang="de-DE" dirty="0">
                <a:latin typeface="BundesSansWeb"/>
                <a:ea typeface="Calibri" panose="020F0502020204030204" pitchFamily="34" charset="0"/>
                <a:cs typeface="Times New Roman" panose="02020603050405020304" pitchFamily="18" charset="0"/>
              </a:rPr>
              <a:t>D</a:t>
            </a:r>
            <a:r>
              <a:rPr lang="de-DE" dirty="0">
                <a:effectLst/>
                <a:latin typeface="BundesSansWeb"/>
                <a:ea typeface="Calibri" panose="020F0502020204030204" pitchFamily="34" charset="0"/>
                <a:cs typeface="Times New Roman" panose="02020603050405020304" pitchFamily="18" charset="0"/>
              </a:rPr>
              <a:t>iskussion um die Privilegierung von Anlagen zur Erzeugung von erneuerbaren Energien im Außenbereich: </a:t>
            </a:r>
          </a:p>
          <a:p>
            <a:pPr marL="285750"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Kleinere Elektrolyseure zur Erzeugung von Wasserstoff aus überschüssigem Windstrom dürfen  im Außenbereich im Umfeld von Windanlagen errichtet werden. </a:t>
            </a:r>
          </a:p>
          <a:p>
            <a:pPr marL="285750"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privilegierte Nutzung von Biomasse wird räumlich ausgeweitet, um vorhandene Anlagen besser ausnutzen zu können. Weil die Regelung als dringlich bezeichnet wurde, wurde sie als Formulierungshilfe in ein anderes Gesetzesverfahren eingebracht.</a:t>
            </a:r>
          </a:p>
          <a:p>
            <a:pPr marL="285750" indent="-285750">
              <a:buFont typeface="Wingdings" panose="05000000000000000000" pitchFamily="2" charset="2"/>
              <a:buChar char="Ø"/>
            </a:pPr>
            <a:r>
              <a:rPr lang="de-DE" sz="1600" dirty="0"/>
              <a:t>Photovoltaik-Anlagen sollen beschleunigt zugelassen werden. Eine uneingeschränkte Privilegierung und der Verzicht auf Planung durch die Kommunen wurde vom Städtebauministerium als unvereinbar mit dem Schutz des Außenbereichs angesehen. Als Kompromiss wurde 200 m breite Streifen entlang von Autobahnen und zweigleisigen Schienenwegen für den privilegierten Bau von Photovoltaik-Anlagen festgelegt.</a:t>
            </a:r>
          </a:p>
          <a:p>
            <a:pPr marL="285750"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Die nachträgliche Zulassung von </a:t>
            </a:r>
            <a:r>
              <a:rPr lang="de-DE" sz="1600" dirty="0">
                <a:latin typeface="Calibri" panose="020F0502020204030204" pitchFamily="34" charset="0"/>
                <a:ea typeface="Calibri" panose="020F0502020204030204" pitchFamily="34" charset="0"/>
                <a:cs typeface="Times New Roman" panose="02020603050405020304" pitchFamily="18" charset="0"/>
              </a:rPr>
              <a:t>Anlagen für erneuerbare Energien in Gewerbegebieten wird aus Zeitgründen vertagt.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176612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Die Digitalisierungsnovelle (laufend)</a:t>
            </a:r>
            <a:br>
              <a:rPr lang="de-DE" sz="3200" dirty="0"/>
            </a:br>
            <a:r>
              <a:rPr lang="de-DE" sz="3200" dirty="0"/>
              <a:t>Das Beteiligungsverfahren</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Während der Corona-Pandemie hatte sich gezeigt, dass die Bürgerinnen und Bürger mit elektronischen Stellungnahmen zu Bauleitplanverfahren gut zurechtgekommen waren:</a:t>
            </a:r>
          </a:p>
          <a:p>
            <a:pPr marL="537750" lvl="1" indent="-285750">
              <a:buFont typeface="Wingdings" panose="05000000000000000000" pitchFamily="2" charset="2"/>
              <a:buChar char="Ø"/>
            </a:pPr>
            <a:r>
              <a:rPr lang="de-DE" sz="1600" dirty="0"/>
              <a:t>Das Städtebauministerium sagte dem Kanzleramt im Rahmen der Diskussionen zum Pakt für Genehmigungsbeschleunigung zu, im Baugesetzbuch das digitale Beteiligungsverfahren als Regelverfahren vorzusehen. Durch die Umstellung auf digitale Verfahren erhofft sich die Bundesregierung eine Beschleunigung der Planung insbesondere für den notleidenden Wohnungsbau. </a:t>
            </a:r>
          </a:p>
          <a:p>
            <a:pPr marL="537750" lvl="1" indent="-285750">
              <a:buFont typeface="Wingdings" panose="05000000000000000000" pitchFamily="2" charset="2"/>
              <a:buChar char="Ø"/>
            </a:pPr>
            <a:r>
              <a:rPr lang="de-DE" sz="1600" dirty="0"/>
              <a:t>Weitere Elemente der Verfahrensbeschleunigung, die in dieser Novelle aufgegriffen werden sollen, sind die Verkürzung der Genehmigungsfrist von Flächennutzugsplänen auf einen Monat und die Beschränkung einer erneuten Auslegung auf nachträglich geänderte Unterlagen.</a:t>
            </a:r>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394381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Die Digitalisierungsnovelle (laufend)</a:t>
            </a:r>
            <a:br>
              <a:rPr lang="de-DE" sz="3200" dirty="0"/>
            </a:br>
            <a:r>
              <a:rPr lang="de-DE" sz="3200" dirty="0"/>
              <a:t>Gewerbe, Agri-Photovoltaik und Biomasse</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Die Abgeordneten sehen in der Digitalisierungsnovelle die Chance, weitere An-liegen zur Privilegierung erneuerbarer Energien zu realisieren:</a:t>
            </a:r>
          </a:p>
          <a:p>
            <a:pPr marL="285750" indent="-285750">
              <a:buFont typeface="Wingdings" panose="05000000000000000000" pitchFamily="2" charset="2"/>
              <a:buChar char="Ø"/>
            </a:pPr>
            <a:r>
              <a:rPr lang="de-DE" sz="1600" dirty="0"/>
              <a:t>Sie baten das Bauministerium darum, in der kleinen Energienovelle nicht mehr behandelte Formulierungshilfen für die nachträgliche Zulassung von Anlagen zur Erzeugung erneuerbarer Energien in Gewerbegebieten nochmals vorzulegen. </a:t>
            </a:r>
          </a:p>
          <a:p>
            <a:pPr marL="285750" indent="-285750">
              <a:buFont typeface="Wingdings" panose="05000000000000000000" pitchFamily="2" charset="2"/>
              <a:buChar char="Ø"/>
            </a:pPr>
            <a:r>
              <a:rPr lang="de-DE" sz="1600" dirty="0"/>
              <a:t>Auch die Privilegierung sog. aufgeständerter „Agri-Photovoltaikanlagen“ mit einer Flächen-begrenzung von 2,5 ha im räumlichen Zusammenhang von landwirtschaftlichen und Gartenbaubetrieben soll diskutiert werden.</a:t>
            </a:r>
          </a:p>
          <a:p>
            <a:pPr marL="285750" indent="-285750">
              <a:buFont typeface="Wingdings" panose="05000000000000000000" pitchFamily="2" charset="2"/>
              <a:buChar char="Ø"/>
            </a:pPr>
            <a:r>
              <a:rPr lang="de-DE" sz="1600" dirty="0"/>
              <a:t>Weitere Erleichterungen für die Produktion von Biomasse im Außenbereich wurden in die Diskussion um die Digitalisierung der Bauleitplanung eingebracht.</a:t>
            </a:r>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206889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Die Digitalisierungsnovelle (laufend)</a:t>
            </a:r>
            <a:br>
              <a:rPr lang="de-DE" sz="3200" dirty="0"/>
            </a:br>
            <a:r>
              <a:rPr lang="de-DE" sz="3200" dirty="0"/>
              <a:t>Die Katastrophen- und Wiederaufbauklausel</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Nach der Flutkatastrophe im Ahrtal kommt der Wiederaufbau der Region nur schwer voran. Die Abgeordneten und die Landrätin haben um Unterstützung gebeten:</a:t>
            </a:r>
          </a:p>
          <a:p>
            <a:pPr marL="594900" lvl="1" indent="-342900">
              <a:buFont typeface="Wingdings" panose="05000000000000000000" pitchFamily="2" charset="2"/>
              <a:buChar char="Ø"/>
            </a:pPr>
            <a:r>
              <a:rPr lang="de-DE" sz="1600" dirty="0"/>
              <a:t>Regelungen für den erweiterten, an künftige Katastrophen angepassten Bestandsschutz und für ein einfaches Bebauungsplanverfahren wurden mit Expertinnen und Experten diskutiert.</a:t>
            </a:r>
          </a:p>
          <a:p>
            <a:pPr marL="594900" lvl="1" indent="-342900">
              <a:buFont typeface="Wingdings" panose="05000000000000000000" pitchFamily="2" charset="2"/>
              <a:buChar char="Ø"/>
            </a:pPr>
            <a:r>
              <a:rPr lang="de-DE" sz="1600" dirty="0"/>
              <a:t>Als Formulierungshilfe wurde diese Wiederaufbauklausel innerhalb der Regierung abgestimmt. </a:t>
            </a:r>
          </a:p>
          <a:p>
            <a:pPr marL="594900" lvl="1" indent="-342900">
              <a:buFont typeface="Wingdings" panose="05000000000000000000" pitchFamily="2" charset="2"/>
              <a:buChar char="Ø"/>
            </a:pPr>
            <a:r>
              <a:rPr lang="de-DE" sz="1600" dirty="0"/>
              <a:t>Die Anwendung der vom Bund so vorgegebenen Sonderregeln kann durch eine Rechtsverordnung des betroffenen Landes eröffnet, dabei aber auch inhaltlich eingrenzt werden.</a:t>
            </a:r>
          </a:p>
          <a:p>
            <a:pPr marL="594900" lvl="1" indent="-342900">
              <a:buFont typeface="Wingdings" panose="05000000000000000000" pitchFamily="2" charset="2"/>
              <a:buChar char="Ø"/>
            </a:pPr>
            <a:r>
              <a:rPr lang="de-DE" sz="1600" dirty="0"/>
              <a:t>Die zuständigen Landesbehörden sollen aus Sicht des Katastrophenschutzes zum geplanten Wiederaufbau Stellung nehmen und haben ggf. Vetorechte gegenüber den Kommunen.</a:t>
            </a:r>
          </a:p>
          <a:p>
            <a:endParaRPr lang="de-DE" dirty="0"/>
          </a:p>
          <a:p>
            <a:r>
              <a:rPr lang="de-DE" dirty="0"/>
              <a:t>Die Klausel soll als Formulierungshilfe in die laufende Digitalisierungsnovelle eingebracht werden.</a:t>
            </a:r>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dirty="0" err="1"/>
              <a:t>Absender</a:t>
            </a:r>
            <a:r>
              <a:rPr lang="en-US" dirty="0"/>
              <a:t> | </a:t>
            </a:r>
            <a:r>
              <a:rPr lang="en-US" dirty="0" err="1"/>
              <a:t>Titel</a:t>
            </a:r>
            <a:r>
              <a:rPr lang="en-US" dirty="0"/>
              <a:t>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306553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A3CC6-97E9-4CA5-AEFE-DC24C10DCE2D}"/>
              </a:ext>
            </a:extLst>
          </p:cNvPr>
          <p:cNvSpPr>
            <a:spLocks noGrp="1"/>
          </p:cNvSpPr>
          <p:nvPr>
            <p:ph type="title"/>
          </p:nvPr>
        </p:nvSpPr>
        <p:spPr/>
        <p:txBody>
          <a:bodyPr/>
          <a:lstStyle/>
          <a:p>
            <a:r>
              <a:rPr lang="de-DE" dirty="0"/>
              <a:t>Kommunale Wärmeplanung</a:t>
            </a:r>
            <a:br>
              <a:rPr lang="de-DE" dirty="0"/>
            </a:br>
            <a:r>
              <a:rPr lang="de-DE" dirty="0"/>
              <a:t>Der interne Entwurf</a:t>
            </a:r>
          </a:p>
        </p:txBody>
      </p:sp>
      <p:sp>
        <p:nvSpPr>
          <p:cNvPr id="3" name="Inhaltsplatzhalter 2">
            <a:extLst>
              <a:ext uri="{FF2B5EF4-FFF2-40B4-BE49-F238E27FC236}">
                <a16:creationId xmlns:a16="http://schemas.microsoft.com/office/drawing/2014/main" id="{C4F5D318-BC87-4D04-9C62-46FDDBA0E275}"/>
              </a:ext>
            </a:extLst>
          </p:cNvPr>
          <p:cNvSpPr>
            <a:spLocks noGrp="1"/>
          </p:cNvSpPr>
          <p:nvPr>
            <p:ph idx="1"/>
          </p:nvPr>
        </p:nvSpPr>
        <p:spPr/>
        <p:txBody>
          <a:bodyPr/>
          <a:lstStyle/>
          <a:p>
            <a:r>
              <a:rPr lang="de-DE" dirty="0"/>
              <a:t>Koalitionsvereinbarung: </a:t>
            </a:r>
          </a:p>
          <a:p>
            <a:pPr marL="594900" lvl="1" indent="-342900">
              <a:buFont typeface="Wingdings" panose="05000000000000000000" pitchFamily="2" charset="2"/>
              <a:buChar char="Ø"/>
            </a:pPr>
            <a:r>
              <a:rPr lang="de-DE" sz="1600" dirty="0"/>
              <a:t>Wir werden uns für eine flächendeckende kommunale Wärmeplanung und den Ausbau der Wärmenetze einsetzen. Wir streben einen sehr hohen Anteil Erneuerbarer Energien bei der Wärme an und wollen bis 2030 50 Prozent der Wärme klimaneutral erzeugen.</a:t>
            </a:r>
          </a:p>
          <a:p>
            <a:pPr>
              <a:lnSpc>
                <a:spcPct val="107000"/>
              </a:lnSpc>
              <a:spcAft>
                <a:spcPts val="800"/>
              </a:spcAft>
            </a:pPr>
            <a:r>
              <a:rPr lang="de-DE" sz="2000" dirty="0">
                <a:effectLst/>
                <a:ea typeface="Calibri" panose="020F0502020204030204" pitchFamily="34" charset="0"/>
                <a:cs typeface="Times New Roman" panose="02020603050405020304" pitchFamily="18" charset="0"/>
              </a:rPr>
              <a:t>Wirtschafts- und Städtebauministerium arbeiten an einem Gesetz, in der die Rahmenbedingungen für eine kommunale Wärmeplanung geregelt werden.</a:t>
            </a:r>
          </a:p>
          <a:p>
            <a:pPr marL="537750" lvl="1" indent="-285750">
              <a:lnSpc>
                <a:spcPct val="107000"/>
              </a:lnSpc>
              <a:spcAft>
                <a:spcPts val="800"/>
              </a:spcAft>
              <a:buFont typeface="Wingdings" panose="05000000000000000000" pitchFamily="2" charset="2"/>
              <a:buChar char="Ø"/>
            </a:pPr>
            <a:r>
              <a:rPr lang="de-DE" sz="1600" dirty="0">
                <a:ea typeface="Calibri" panose="020F0502020204030204" pitchFamily="34" charset="0"/>
                <a:cs typeface="Times New Roman" panose="02020603050405020304" pitchFamily="18" charset="0"/>
              </a:rPr>
              <a:t>Art. 1: Wärmeplanungsgesetz</a:t>
            </a:r>
          </a:p>
          <a:p>
            <a:pPr marL="789750" lvl="2" indent="-285750">
              <a:lnSpc>
                <a:spcPct val="107000"/>
              </a:lnSpc>
              <a:spcAft>
                <a:spcPts val="800"/>
              </a:spcAft>
              <a:buFont typeface="Courier New" panose="02070309020205020404" pitchFamily="49" charset="0"/>
              <a:buChar char="o"/>
            </a:pPr>
            <a:r>
              <a:rPr lang="de-DE" sz="1600" dirty="0">
                <a:ea typeface="Calibri" panose="020F0502020204030204" pitchFamily="34" charset="0"/>
                <a:cs typeface="Times New Roman" panose="02020603050405020304" pitchFamily="18" charset="0"/>
              </a:rPr>
              <a:t>Ein Wärmeplan mit Gebieten für Fernwärme und Wärmepumpen ist zu erstellen.</a:t>
            </a:r>
          </a:p>
          <a:p>
            <a:pPr marL="537750" lvl="1" indent="-285750">
              <a:lnSpc>
                <a:spcPct val="107000"/>
              </a:lnSpc>
              <a:spcAft>
                <a:spcPts val="800"/>
              </a:spcAft>
              <a:buFont typeface="Wingdings" panose="05000000000000000000" pitchFamily="2" charset="2"/>
              <a:buChar char="Ø"/>
            </a:pPr>
            <a:r>
              <a:rPr lang="de-DE" sz="1600" dirty="0">
                <a:effectLst/>
                <a:ea typeface="Calibri" panose="020F0502020204030204" pitchFamily="34" charset="0"/>
                <a:cs typeface="Times New Roman" panose="02020603050405020304" pitchFamily="18" charset="0"/>
              </a:rPr>
              <a:t>Art. 2: Änderung des Baugesetzbuchs </a:t>
            </a:r>
          </a:p>
          <a:p>
            <a:pPr marL="789750" lvl="2" indent="-285750">
              <a:lnSpc>
                <a:spcPct val="107000"/>
              </a:lnSpc>
              <a:spcAft>
                <a:spcPts val="800"/>
              </a:spcAft>
              <a:buFont typeface="Courier New" panose="02070309020205020404" pitchFamily="49" charset="0"/>
              <a:buChar char="o"/>
            </a:pPr>
            <a:r>
              <a:rPr lang="de-DE" sz="1600" dirty="0">
                <a:ea typeface="Calibri" panose="020F0502020204030204" pitchFamily="34" charset="0"/>
                <a:cs typeface="Times New Roman" panose="02020603050405020304" pitchFamily="18" charset="0"/>
              </a:rPr>
              <a:t>I</a:t>
            </a:r>
            <a:r>
              <a:rPr lang="de-DE" sz="1600" dirty="0">
                <a:effectLst/>
                <a:ea typeface="Calibri" panose="020F0502020204030204" pitchFamily="34" charset="0"/>
                <a:cs typeface="Times New Roman" panose="02020603050405020304" pitchFamily="18" charset="0"/>
              </a:rPr>
              <a:t>n Bebauungsplänen sollen die benötigten Flächen und Leitungen festgesetzt werden.</a:t>
            </a:r>
          </a:p>
          <a:p>
            <a:pPr marL="789750" lvl="2" indent="-285750">
              <a:lnSpc>
                <a:spcPct val="107000"/>
              </a:lnSpc>
              <a:spcAft>
                <a:spcPts val="800"/>
              </a:spcAft>
              <a:buFont typeface="Courier New" panose="02070309020205020404" pitchFamily="49" charset="0"/>
              <a:buChar char="o"/>
            </a:pPr>
            <a:r>
              <a:rPr lang="de-DE" sz="1600" dirty="0">
                <a:ea typeface="Calibri" panose="020F0502020204030204" pitchFamily="34" charset="0"/>
                <a:cs typeface="Times New Roman" panose="02020603050405020304" pitchFamily="18" charset="0"/>
              </a:rPr>
              <a:t>I</a:t>
            </a:r>
            <a:r>
              <a:rPr lang="de-DE" sz="1600" dirty="0">
                <a:effectLst/>
                <a:ea typeface="Calibri" panose="020F0502020204030204" pitchFamily="34" charset="0"/>
                <a:cs typeface="Times New Roman" panose="02020603050405020304" pitchFamily="18" charset="0"/>
              </a:rPr>
              <a:t>m Bestand könnte der sektorale Bebauungsplan zur Anwendung kommen. </a:t>
            </a:r>
          </a:p>
          <a:p>
            <a:pPr marL="789750" lvl="2" indent="-285750">
              <a:lnSpc>
                <a:spcPct val="107000"/>
              </a:lnSpc>
              <a:spcAft>
                <a:spcPts val="800"/>
              </a:spcAft>
              <a:buFont typeface="Courier New" panose="02070309020205020404" pitchFamily="49" charset="0"/>
              <a:buChar char="o"/>
            </a:pPr>
            <a:r>
              <a:rPr lang="de-DE" sz="1600" dirty="0">
                <a:effectLst/>
                <a:ea typeface="Calibri" panose="020F0502020204030204" pitchFamily="34" charset="0"/>
                <a:cs typeface="Times New Roman" panose="02020603050405020304" pitchFamily="18" charset="0"/>
              </a:rPr>
              <a:t>Um eine Förderung zu ermöglichen, könnte die Wärmeplanung als Gegenstand von Sanierungsgebieten aufgegriffen werden. </a:t>
            </a:r>
          </a:p>
          <a:p>
            <a:endParaRPr lang="de-DE" dirty="0"/>
          </a:p>
        </p:txBody>
      </p:sp>
      <p:sp>
        <p:nvSpPr>
          <p:cNvPr id="4" name="Fußzeilenplatzhalter 3">
            <a:extLst>
              <a:ext uri="{FF2B5EF4-FFF2-40B4-BE49-F238E27FC236}">
                <a16:creationId xmlns:a16="http://schemas.microsoft.com/office/drawing/2014/main" id="{EFDF4EA9-6F3A-43DF-8DE5-68845D5C7484}"/>
              </a:ext>
            </a:extLst>
          </p:cNvPr>
          <p:cNvSpPr>
            <a:spLocks noGrp="1"/>
          </p:cNvSpPr>
          <p:nvPr>
            <p:ph type="ftr" sz="quarter" idx="11"/>
          </p:nvPr>
        </p:nvSpPr>
        <p:spPr/>
        <p:txBody>
          <a:bodyPr/>
          <a:lstStyle/>
          <a:p>
            <a:r>
              <a:rPr lang="en-US" dirty="0" err="1"/>
              <a:t>Absender</a:t>
            </a:r>
            <a:r>
              <a:rPr lang="en-US" dirty="0"/>
              <a:t> | </a:t>
            </a:r>
            <a:r>
              <a:rPr lang="en-US" dirty="0" err="1"/>
              <a:t>Titel</a:t>
            </a:r>
            <a:r>
              <a:rPr lang="en-US" dirty="0"/>
              <a:t> | TT.MM.JJJJ |</a:t>
            </a:r>
          </a:p>
        </p:txBody>
      </p:sp>
      <p:sp>
        <p:nvSpPr>
          <p:cNvPr id="5" name="Foliennummernplatzhalter 4">
            <a:extLst>
              <a:ext uri="{FF2B5EF4-FFF2-40B4-BE49-F238E27FC236}">
                <a16:creationId xmlns:a16="http://schemas.microsoft.com/office/drawing/2014/main" id="{5F6F7D5C-066B-4F01-A0EE-27D5CBEF3B0F}"/>
              </a:ext>
            </a:extLst>
          </p:cNvPr>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100065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A3CC6-97E9-4CA5-AEFE-DC24C10DCE2D}"/>
              </a:ext>
            </a:extLst>
          </p:cNvPr>
          <p:cNvSpPr>
            <a:spLocks noGrp="1"/>
          </p:cNvSpPr>
          <p:nvPr>
            <p:ph type="title"/>
          </p:nvPr>
        </p:nvSpPr>
        <p:spPr/>
        <p:txBody>
          <a:bodyPr/>
          <a:lstStyle/>
          <a:p>
            <a:r>
              <a:rPr lang="de-DE" dirty="0"/>
              <a:t>Kommunale Wärmeplanung</a:t>
            </a:r>
            <a:br>
              <a:rPr lang="de-DE" dirty="0"/>
            </a:br>
            <a:r>
              <a:rPr lang="de-DE" dirty="0"/>
              <a:t>Offene Fragen an ein Generationenprojekt</a:t>
            </a:r>
          </a:p>
        </p:txBody>
      </p:sp>
      <p:sp>
        <p:nvSpPr>
          <p:cNvPr id="3" name="Inhaltsplatzhalter 2">
            <a:extLst>
              <a:ext uri="{FF2B5EF4-FFF2-40B4-BE49-F238E27FC236}">
                <a16:creationId xmlns:a16="http://schemas.microsoft.com/office/drawing/2014/main" id="{C4F5D318-BC87-4D04-9C62-46FDDBA0E275}"/>
              </a:ext>
            </a:extLst>
          </p:cNvPr>
          <p:cNvSpPr>
            <a:spLocks noGrp="1"/>
          </p:cNvSpPr>
          <p:nvPr>
            <p:ph idx="1"/>
          </p:nvPr>
        </p:nvSpPr>
        <p:spPr/>
        <p:txBody>
          <a:bodyPr/>
          <a:lstStyle/>
          <a:p>
            <a:r>
              <a:rPr lang="de-DE" dirty="0"/>
              <a:t>Es handelt sich um ein Generationenprojekt, viele Fragen können und werden erst in den Jahren auf den verschiedenen Ebenen geklärt werden:</a:t>
            </a:r>
          </a:p>
          <a:p>
            <a:pPr marL="285750" indent="-285750">
              <a:buFont typeface="Wingdings" panose="05000000000000000000" pitchFamily="2" charset="2"/>
              <a:buChar char="Ø"/>
            </a:pPr>
            <a:r>
              <a:rPr lang="de-DE" sz="1600" dirty="0"/>
              <a:t>Wo kommt die treibhausgasneutrale Energie für die benötigte Wärme her?</a:t>
            </a:r>
          </a:p>
          <a:p>
            <a:pPr marL="285750" indent="-285750">
              <a:buFont typeface="Wingdings" panose="05000000000000000000" pitchFamily="2" charset="2"/>
              <a:buChar char="Ø"/>
            </a:pPr>
            <a:r>
              <a:rPr lang="de-DE" sz="1600" dirty="0"/>
              <a:t>Kann auch Wasserstoff für die Fernwärme genutzt werden?</a:t>
            </a:r>
          </a:p>
          <a:p>
            <a:pPr marL="285750" indent="-285750">
              <a:buFont typeface="Wingdings" panose="05000000000000000000" pitchFamily="2" charset="2"/>
              <a:buChar char="Ø"/>
            </a:pPr>
            <a:r>
              <a:rPr lang="de-DE" sz="1600" dirty="0"/>
              <a:t>Was wird aus den Gasnetzen, wenn Wasserstoff nicht zur Verfügung steht?</a:t>
            </a:r>
          </a:p>
          <a:p>
            <a:pPr marL="285750" indent="-285750">
              <a:buFont typeface="Wingdings" panose="05000000000000000000" pitchFamily="2" charset="2"/>
              <a:buChar char="Ø"/>
            </a:pPr>
            <a:r>
              <a:rPr lang="de-DE" sz="1600" dirty="0"/>
              <a:t>Reicht das Stromnetz für die zahlreichen Wärmepumpen?</a:t>
            </a:r>
          </a:p>
          <a:p>
            <a:pPr marL="285750" indent="-285750">
              <a:buFont typeface="Wingdings" panose="05000000000000000000" pitchFamily="2" charset="2"/>
              <a:buChar char="Ø"/>
            </a:pPr>
            <a:r>
              <a:rPr lang="de-DE" sz="1600" dirty="0"/>
              <a:t>Sind Wärmepumpen in der Lage, für die nötige Wärme im Winter zu sorgen?</a:t>
            </a:r>
          </a:p>
          <a:p>
            <a:pPr marL="285750" indent="-285750">
              <a:buFont typeface="Wingdings" panose="05000000000000000000" pitchFamily="2" charset="2"/>
              <a:buChar char="Ø"/>
            </a:pPr>
            <a:r>
              <a:rPr lang="de-DE" sz="1600" dirty="0"/>
              <a:t>Müssen Häuser stärker gedämmt werden?</a:t>
            </a:r>
          </a:p>
          <a:p>
            <a:pPr marL="285750" indent="-285750">
              <a:buFont typeface="Wingdings" panose="05000000000000000000" pitchFamily="2" charset="2"/>
              <a:buChar char="Ø"/>
            </a:pPr>
            <a:r>
              <a:rPr lang="de-DE" sz="1600" dirty="0"/>
              <a:t>Was passiert, wenn die Heizung kaputt geht und das Fernwärmenetz noch nicht da ist?</a:t>
            </a:r>
          </a:p>
          <a:p>
            <a:pPr marL="285750" indent="-285750">
              <a:buFont typeface="Wingdings" panose="05000000000000000000" pitchFamily="2" charset="2"/>
              <a:buChar char="Ø"/>
            </a:pPr>
            <a:r>
              <a:rPr lang="de-DE" sz="1600" dirty="0"/>
              <a:t>Wer bezahlt das alles?</a:t>
            </a:r>
          </a:p>
        </p:txBody>
      </p:sp>
      <p:sp>
        <p:nvSpPr>
          <p:cNvPr id="4" name="Fußzeilenplatzhalter 3">
            <a:extLst>
              <a:ext uri="{FF2B5EF4-FFF2-40B4-BE49-F238E27FC236}">
                <a16:creationId xmlns:a16="http://schemas.microsoft.com/office/drawing/2014/main" id="{EFDF4EA9-6F3A-43DF-8DE5-68845D5C7484}"/>
              </a:ext>
            </a:extLst>
          </p:cNvPr>
          <p:cNvSpPr>
            <a:spLocks noGrp="1"/>
          </p:cNvSpPr>
          <p:nvPr>
            <p:ph type="ftr" sz="quarter" idx="11"/>
          </p:nvPr>
        </p:nvSpPr>
        <p:spPr/>
        <p:txBody>
          <a:bodyPr/>
          <a:lstStyle/>
          <a:p>
            <a:r>
              <a:rPr lang="en-US" dirty="0" err="1"/>
              <a:t>Absender</a:t>
            </a:r>
            <a:r>
              <a:rPr lang="en-US" dirty="0"/>
              <a:t> | </a:t>
            </a:r>
            <a:r>
              <a:rPr lang="en-US" dirty="0" err="1"/>
              <a:t>Titel</a:t>
            </a:r>
            <a:r>
              <a:rPr lang="en-US" dirty="0"/>
              <a:t> | TT.MM.JJJJ |</a:t>
            </a:r>
          </a:p>
        </p:txBody>
      </p:sp>
      <p:sp>
        <p:nvSpPr>
          <p:cNvPr id="5" name="Foliennummernplatzhalter 4">
            <a:extLst>
              <a:ext uri="{FF2B5EF4-FFF2-40B4-BE49-F238E27FC236}">
                <a16:creationId xmlns:a16="http://schemas.microsoft.com/office/drawing/2014/main" id="{5F6F7D5C-066B-4F01-A0EE-27D5CBEF3B0F}"/>
              </a:ext>
            </a:extLst>
          </p:cNvPr>
          <p:cNvSpPr>
            <a:spLocks noGrp="1"/>
          </p:cNvSpPr>
          <p:nvPr>
            <p:ph type="sldNum" sz="quarter" idx="12"/>
          </p:nvPr>
        </p:nvSpPr>
        <p:spPr/>
        <p:txBody>
          <a:bodyPr/>
          <a:lstStyle/>
          <a:p>
            <a:fld id="{DF28FB93-0A08-4E7D-8E63-9EFA29F1E093}" type="slidenum">
              <a:rPr lang="en-US" smtClean="0"/>
              <a:pPr/>
              <a:t>19</a:t>
            </a:fld>
            <a:endParaRPr lang="en-US"/>
          </a:p>
        </p:txBody>
      </p:sp>
    </p:spTree>
    <p:extLst>
      <p:ext uri="{BB962C8B-B14F-4D97-AF65-F5344CB8AC3E}">
        <p14:creationId xmlns:p14="http://schemas.microsoft.com/office/powerpoint/2010/main" val="131111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31F39-7F6A-4F69-BC44-C88893D88B66}"/>
              </a:ext>
            </a:extLst>
          </p:cNvPr>
          <p:cNvSpPr>
            <a:spLocks noGrp="1"/>
          </p:cNvSpPr>
          <p:nvPr>
            <p:ph type="title"/>
          </p:nvPr>
        </p:nvSpPr>
        <p:spPr/>
        <p:txBody>
          <a:bodyPr/>
          <a:lstStyle/>
          <a:p>
            <a:r>
              <a:rPr lang="de-DE" dirty="0"/>
              <a:t>Gliederung </a:t>
            </a:r>
            <a:br>
              <a:rPr lang="de-DE" dirty="0"/>
            </a:br>
            <a:r>
              <a:rPr lang="de-DE" dirty="0"/>
              <a:t>Von der dringlichen zur resilienten Gesetzgebung</a:t>
            </a:r>
          </a:p>
        </p:txBody>
      </p:sp>
      <p:sp>
        <p:nvSpPr>
          <p:cNvPr id="3" name="Inhaltsplatzhalter 2">
            <a:extLst>
              <a:ext uri="{FF2B5EF4-FFF2-40B4-BE49-F238E27FC236}">
                <a16:creationId xmlns:a16="http://schemas.microsoft.com/office/drawing/2014/main" id="{365A9130-DB32-441F-A7B9-E9A09881CF52}"/>
              </a:ext>
            </a:extLst>
          </p:cNvPr>
          <p:cNvSpPr>
            <a:spLocks noGrp="1"/>
          </p:cNvSpPr>
          <p:nvPr>
            <p:ph idx="1"/>
          </p:nvPr>
        </p:nvSpPr>
        <p:spPr/>
        <p:txBody>
          <a:bodyPr/>
          <a:lstStyle/>
          <a:p>
            <a:pPr marL="457200" indent="-457200">
              <a:buFont typeface="+mj-lt"/>
              <a:buAutoNum type="arabicPeriod"/>
            </a:pPr>
            <a:r>
              <a:rPr lang="de-DE" dirty="0"/>
              <a:t>Einleitung</a:t>
            </a:r>
          </a:p>
          <a:p>
            <a:pPr marL="789750" lvl="2" indent="-285750">
              <a:buFont typeface="Wingdings" panose="05000000000000000000" pitchFamily="2" charset="2"/>
              <a:buChar char="Ø"/>
            </a:pPr>
            <a:r>
              <a:rPr lang="de-DE" sz="1600" dirty="0"/>
              <a:t>Eine kurze Geschichte des Baugesetzbuchs</a:t>
            </a:r>
          </a:p>
          <a:p>
            <a:pPr marL="789750" lvl="2" indent="-285750">
              <a:buFont typeface="Wingdings" panose="05000000000000000000" pitchFamily="2" charset="2"/>
              <a:buChar char="Ø"/>
            </a:pPr>
            <a:r>
              <a:rPr lang="de-DE" sz="1600" dirty="0"/>
              <a:t>Die Herausforderungen</a:t>
            </a:r>
          </a:p>
          <a:p>
            <a:pPr marL="457200" indent="-457200">
              <a:buFont typeface="+mj-lt"/>
              <a:buAutoNum type="arabicPeriod"/>
            </a:pPr>
            <a:r>
              <a:rPr lang="de-DE" dirty="0"/>
              <a:t>Dringliche Gesetzgebung mit politischen Diskursen und Fristverkürzungen</a:t>
            </a:r>
          </a:p>
          <a:p>
            <a:pPr marL="789750" lvl="2" indent="-285750">
              <a:buFont typeface="Wingdings" panose="05000000000000000000" pitchFamily="2" charset="2"/>
              <a:buChar char="Ø"/>
            </a:pPr>
            <a:r>
              <a:rPr lang="de-DE" sz="1600" dirty="0"/>
              <a:t>Das Wind-an-Land-Gesetz</a:t>
            </a:r>
          </a:p>
          <a:p>
            <a:pPr marL="789750" lvl="2" indent="-285750">
              <a:buFont typeface="Wingdings" panose="05000000000000000000" pitchFamily="2" charset="2"/>
              <a:buChar char="Ø"/>
            </a:pPr>
            <a:r>
              <a:rPr lang="de-DE" sz="1600" dirty="0"/>
              <a:t>Die kleine Energienovelle</a:t>
            </a:r>
          </a:p>
          <a:p>
            <a:pPr marL="789750" lvl="2" indent="-285750">
              <a:buFont typeface="Wingdings" panose="05000000000000000000" pitchFamily="2" charset="2"/>
              <a:buChar char="Ø"/>
            </a:pPr>
            <a:r>
              <a:rPr lang="de-DE" sz="1600" dirty="0"/>
              <a:t>Die Digitalisierungsnovelle</a:t>
            </a:r>
          </a:p>
          <a:p>
            <a:pPr marL="789750" lvl="2" indent="-285750">
              <a:buFont typeface="Wingdings" panose="05000000000000000000" pitchFamily="2" charset="2"/>
              <a:buChar char="Ø"/>
            </a:pPr>
            <a:r>
              <a:rPr lang="de-DE" sz="1600" dirty="0"/>
              <a:t>Die kommunale Wärmeplanung</a:t>
            </a:r>
          </a:p>
          <a:p>
            <a:pPr marL="457200" indent="-457200">
              <a:buFont typeface="+mj-lt"/>
              <a:buAutoNum type="arabicPeriod"/>
            </a:pPr>
            <a:r>
              <a:rPr lang="de-DE" dirty="0"/>
              <a:t>Resiliente Gesetzgebung mit Expertengesprächen und Planspiel</a:t>
            </a:r>
          </a:p>
          <a:p>
            <a:pPr marL="789750" lvl="2" indent="-285750">
              <a:buFont typeface="Wingdings" panose="05000000000000000000" pitchFamily="2" charset="2"/>
              <a:buChar char="Ø"/>
            </a:pPr>
            <a:r>
              <a:rPr lang="de-DE" sz="1600" dirty="0"/>
              <a:t>Der Anspruch und das Leitbild der Neuen Leipzig Charta</a:t>
            </a:r>
          </a:p>
          <a:p>
            <a:pPr marL="789750" lvl="2" indent="-285750">
              <a:buFont typeface="Wingdings" panose="05000000000000000000" pitchFamily="2" charset="2"/>
              <a:buChar char="Ø"/>
            </a:pPr>
            <a:r>
              <a:rPr lang="de-DE" sz="1600" dirty="0"/>
              <a:t>Die Weiterentwicklung der Instrumente</a:t>
            </a:r>
          </a:p>
          <a:p>
            <a:pPr marL="789750" lvl="2" indent="-285750">
              <a:buFont typeface="Wingdings" panose="05000000000000000000" pitchFamily="2" charset="2"/>
              <a:buChar char="Ø"/>
            </a:pPr>
            <a:r>
              <a:rPr lang="de-DE" sz="1600" dirty="0"/>
              <a:t>Die kommunale Planungshoheit</a:t>
            </a:r>
          </a:p>
          <a:p>
            <a:pPr marL="457200" indent="-457200">
              <a:buFont typeface="+mj-lt"/>
              <a:buAutoNum type="arabicPeriod"/>
            </a:pPr>
            <a:r>
              <a:rPr lang="de-DE" dirty="0"/>
              <a:t>Resümee</a:t>
            </a:r>
          </a:p>
          <a:p>
            <a:pPr marL="789750" lvl="2" indent="-285750">
              <a:buFont typeface="Wingdings" panose="05000000000000000000" pitchFamily="2" charset="2"/>
              <a:buChar char="Ø"/>
            </a:pPr>
            <a:r>
              <a:rPr lang="de-DE" sz="1600" dirty="0"/>
              <a:t>Unser </a:t>
            </a:r>
            <a:r>
              <a:rPr lang="de-DE" sz="1600" dirty="0" err="1"/>
              <a:t>cognitiver</a:t>
            </a:r>
            <a:r>
              <a:rPr lang="de-DE" sz="1600" dirty="0"/>
              <a:t> Rahmen</a:t>
            </a:r>
          </a:p>
          <a:p>
            <a:pPr marL="457200" indent="-457200">
              <a:buFont typeface="+mj-lt"/>
              <a:buAutoNum type="arabicPeriod"/>
            </a:pPr>
            <a:endParaRPr lang="de-DE" dirty="0"/>
          </a:p>
          <a:p>
            <a:endParaRPr lang="de-DE" dirty="0"/>
          </a:p>
        </p:txBody>
      </p:sp>
      <p:sp>
        <p:nvSpPr>
          <p:cNvPr id="4" name="Fußzeilenplatzhalter 3">
            <a:extLst>
              <a:ext uri="{FF2B5EF4-FFF2-40B4-BE49-F238E27FC236}">
                <a16:creationId xmlns:a16="http://schemas.microsoft.com/office/drawing/2014/main" id="{7D368DB8-E264-4C5D-A994-461A50197303}"/>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5620EE-74B6-4149-9609-67EC6397E04E}"/>
              </a:ext>
            </a:extLst>
          </p:cNvPr>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273319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Resiliente Gesetzgebung </a:t>
            </a:r>
            <a:br>
              <a:rPr lang="de-DE" dirty="0"/>
            </a:br>
            <a:r>
              <a:rPr lang="de-DE" dirty="0"/>
              <a:t>Politische Vorgaben</a:t>
            </a:r>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p:txBody>
          <a:bodyPr/>
          <a:lstStyle/>
          <a:p>
            <a:r>
              <a:rPr lang="de-DE" dirty="0"/>
              <a:t>Die Vorgaben der Koalitionsvereinbarung 2:</a:t>
            </a:r>
          </a:p>
          <a:p>
            <a:pPr marL="537750" lvl="1" indent="-285750">
              <a:buFont typeface="Wingdings" panose="05000000000000000000" pitchFamily="2" charset="2"/>
              <a:buChar char="Ø"/>
            </a:pPr>
            <a:r>
              <a:rPr lang="de-DE" sz="1600" dirty="0"/>
              <a:t>Wir werden das Baugesetzbuch (BauGB) mit dem Ziel novellieren, seine Instrumente noch effektiver und unkomplizierter anwenden zu können, </a:t>
            </a:r>
          </a:p>
          <a:p>
            <a:pPr marL="537750" lvl="1" indent="-285750">
              <a:buFont typeface="Wingdings" panose="05000000000000000000" pitchFamily="2" charset="2"/>
              <a:buChar char="Ø"/>
            </a:pPr>
            <a:r>
              <a:rPr lang="de-DE" sz="1600" dirty="0"/>
              <a:t>Klimaschutz und -anpassung, </a:t>
            </a:r>
          </a:p>
          <a:p>
            <a:pPr marL="537750" lvl="1" indent="-285750">
              <a:buFont typeface="Wingdings" panose="05000000000000000000" pitchFamily="2" charset="2"/>
              <a:buChar char="Ø"/>
            </a:pPr>
            <a:r>
              <a:rPr lang="de-DE" sz="1600" dirty="0"/>
              <a:t>Gemeinwohlorientierung und </a:t>
            </a:r>
          </a:p>
          <a:p>
            <a:pPr marL="537750" lvl="1" indent="-285750">
              <a:buFont typeface="Wingdings" panose="05000000000000000000" pitchFamily="2" charset="2"/>
              <a:buChar char="Ø"/>
            </a:pPr>
            <a:r>
              <a:rPr lang="de-DE" sz="1600" dirty="0"/>
              <a:t>die Innenentwicklung zu stärken sowie</a:t>
            </a:r>
          </a:p>
          <a:p>
            <a:pPr marL="537750" lvl="1" indent="-285750">
              <a:buFont typeface="Wingdings" panose="05000000000000000000" pitchFamily="2" charset="2"/>
              <a:buChar char="Ø"/>
            </a:pPr>
            <a:r>
              <a:rPr lang="de-DE" sz="1600" dirty="0"/>
              <a:t>zusätzliche Bauflächen zu mobilisieren und </a:t>
            </a:r>
          </a:p>
          <a:p>
            <a:pPr marL="537750" lvl="1" indent="-285750">
              <a:buFont typeface="Wingdings" panose="05000000000000000000" pitchFamily="2" charset="2"/>
              <a:buChar char="Ø"/>
            </a:pPr>
            <a:r>
              <a:rPr lang="de-DE" sz="1600" dirty="0"/>
              <a:t>weitere Beschleunigungen der Planungs- und Genehmigungsverfahren vorzunehmen. </a:t>
            </a:r>
          </a:p>
          <a:p>
            <a:pPr marL="537750" lvl="1" indent="-285750">
              <a:buFont typeface="Wingdings" panose="05000000000000000000" pitchFamily="2" charset="2"/>
              <a:buChar char="Ø"/>
            </a:pPr>
            <a:r>
              <a:rPr lang="de-DE" sz="1600" dirty="0"/>
              <a:t>Wir werden die entsprechenden Regelungen im Baulandmobilisierungsgesetz entfristen </a:t>
            </a:r>
          </a:p>
          <a:p>
            <a:pPr marL="537750" lvl="1" indent="-285750">
              <a:buFont typeface="Wingdings" panose="05000000000000000000" pitchFamily="2" charset="2"/>
              <a:buChar char="Ø"/>
            </a:pPr>
            <a:r>
              <a:rPr lang="de-DE" sz="1600" dirty="0"/>
              <a:t>und die rechtlichen Grundlagen für eine vollständige Digitalisierung der Bauleitplanverfahren schaffen.</a:t>
            </a:r>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20</a:t>
            </a:fld>
            <a:endParaRPr lang="en-US"/>
          </a:p>
        </p:txBody>
      </p:sp>
    </p:spTree>
    <p:extLst>
      <p:ext uri="{BB962C8B-B14F-4D97-AF65-F5344CB8AC3E}">
        <p14:creationId xmlns:p14="http://schemas.microsoft.com/office/powerpoint/2010/main" val="407088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Resiliente Gesetzgebung</a:t>
            </a:r>
            <a:br>
              <a:rPr lang="de-DE" sz="3200" dirty="0"/>
            </a:br>
            <a:r>
              <a:rPr lang="de-DE" sz="3200" dirty="0"/>
              <a:t>Expertengespräche und Planspiel</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Rückkehr zu der guten Tradition früherer großer Novellen zur Reform des Städtebaurechts:</a:t>
            </a:r>
          </a:p>
          <a:p>
            <a:pPr marL="537750" lvl="1" indent="-285750">
              <a:buFont typeface="Wingdings" panose="05000000000000000000" pitchFamily="2" charset="2"/>
              <a:buChar char="Ø"/>
            </a:pPr>
            <a:r>
              <a:rPr lang="de-DE" sz="1600" dirty="0"/>
              <a:t>Der Referentenentwurf wird in einem wissenschaftlichen und fachlichen Diskurs mit Expertinnen und Experten von Universitäten, Planungs- und kommunalen Spitzenverbänden, aber auch Vertreterinnen und Vertreter von Ländern und Kommunen sowie Juristinnen und Juristen aus der Richterschaft vom Städtebauministerium vorbereitet.</a:t>
            </a:r>
          </a:p>
          <a:p>
            <a:pPr marL="537750" lvl="1" indent="-285750">
              <a:buFont typeface="Wingdings" panose="05000000000000000000" pitchFamily="2" charset="2"/>
              <a:buChar char="Ø"/>
            </a:pPr>
            <a:r>
              <a:rPr lang="de-DE" sz="1600" dirty="0"/>
              <a:t>Der Regierungsentwurf wird in einem Planspiel mit ausgewählten Kommunen in seinen wesentlichen einem Praxistest unterzogen erprobt. Die Berichterstatterinnen und Berichterstatter sowie weitere interessierte Abgeordnete werden dazu eingeladen.</a:t>
            </a:r>
          </a:p>
          <a:p>
            <a:endParaRPr lang="de-DE" sz="1600" dirty="0"/>
          </a:p>
          <a:p>
            <a:r>
              <a:rPr lang="de-DE" dirty="0"/>
              <a:t>Erst danach sollen die Aushandlungen im Parlament und zwischen Bundestag und Bundesrat beginnen, um so der Novelle bis Ende 2024 den politischen Feinschliff zu geben.</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dirty="0" err="1"/>
              <a:t>Absender</a:t>
            </a:r>
            <a:r>
              <a:rPr lang="en-US" dirty="0"/>
              <a:t> | </a:t>
            </a:r>
            <a:r>
              <a:rPr lang="en-US" dirty="0" err="1"/>
              <a:t>Titel</a:t>
            </a:r>
            <a:r>
              <a:rPr lang="en-US" dirty="0"/>
              <a:t>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21</a:t>
            </a:fld>
            <a:endParaRPr lang="en-US"/>
          </a:p>
        </p:txBody>
      </p:sp>
    </p:spTree>
    <p:extLst>
      <p:ext uri="{BB962C8B-B14F-4D97-AF65-F5344CB8AC3E}">
        <p14:creationId xmlns:p14="http://schemas.microsoft.com/office/powerpoint/2010/main" val="175725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Resiliente Gesetzgebung</a:t>
            </a:r>
            <a:br>
              <a:rPr lang="de-DE" sz="3200" dirty="0"/>
            </a:br>
            <a:r>
              <a:rPr lang="de-DE" sz="3200" dirty="0"/>
              <a:t>Der Anspruch der Neuen Leipzig Charta</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Die Neue Leipzig Charta setzt darauf, die kommunalen Handlungsfähigkeiten zu stärken und Kommunen in Krisensituationen resilienter zu machen: </a:t>
            </a:r>
          </a:p>
          <a:p>
            <a:pPr marL="537750" lvl="1" indent="-285750">
              <a:buFont typeface="Wingdings" panose="05000000000000000000" pitchFamily="2" charset="2"/>
              <a:buChar char="Ø"/>
            </a:pPr>
            <a:r>
              <a:rPr lang="de-DE" sz="1600" dirty="0"/>
              <a:t>Der Anspruch ist, dass Kommunen nach einer Krise in den vormaligen Zustand zurückschwingen oder sich stabil neu ausrichten.</a:t>
            </a:r>
          </a:p>
          <a:p>
            <a:pPr marL="537750" lvl="1" indent="-285750">
              <a:buFont typeface="Wingdings" panose="05000000000000000000" pitchFamily="2" charset="2"/>
              <a:buChar char="Ø"/>
            </a:pPr>
            <a:r>
              <a:rPr lang="de-DE" sz="1600" dirty="0"/>
              <a:t>Krise kann ein unerwarteter Zustrom von Flüchtlingen sein, ebenso ein sich schleichend entwickelnder Wohnungsnotstand, eine verheerende Überschwemmung oder die Pleite eines Investors mit dem Verlust von zahlreichen Arbeitsplätzen. </a:t>
            </a:r>
          </a:p>
          <a:p>
            <a:endParaRPr lang="de-DE" dirty="0"/>
          </a:p>
          <a:p>
            <a:r>
              <a:rPr lang="de-DE" dirty="0"/>
              <a:t>Das Baugesetzbuch kann diese Ereignisse nicht verhindern, aber seine Instrumente sollen dazu beitragen, städtebaulich angemessen darauf reagieren zu können.</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22</a:t>
            </a:fld>
            <a:endParaRPr lang="en-US"/>
          </a:p>
        </p:txBody>
      </p:sp>
    </p:spTree>
    <p:extLst>
      <p:ext uri="{BB962C8B-B14F-4D97-AF65-F5344CB8AC3E}">
        <p14:creationId xmlns:p14="http://schemas.microsoft.com/office/powerpoint/2010/main" val="417413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Resiliente Gesetzgebung</a:t>
            </a:r>
            <a:br>
              <a:rPr lang="de-DE" sz="3200" dirty="0"/>
            </a:br>
            <a:r>
              <a:rPr lang="de-DE" sz="3200" dirty="0"/>
              <a:t>Das Leitbild der Neuen Leipzig Charta</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dirty="0"/>
              <a:t>Das Leitbild der Neuen Leipzig Charta ist die gerechte, grüne und produktive Stadt:</a:t>
            </a:r>
          </a:p>
          <a:p>
            <a:pPr marL="537750" lvl="1" indent="-285750">
              <a:buFont typeface="Wingdings" panose="05000000000000000000" pitchFamily="2" charset="2"/>
              <a:buChar char="Ø"/>
            </a:pPr>
            <a:r>
              <a:rPr lang="de-DE" sz="1600" dirty="0"/>
              <a:t>Kommunen sind gerecht, wenn für alle Bürgerinnen und Bürger Chancengleichheit und Umweltgerechtigkeit gewährleistet ist, unabhängig von Geschlecht, sozioökonomischem Status, Alter und Herkunft. Eine Städtebaurechts-Novelle sollte daher dazu beitragen, dass alle angemessenen Wohnraum finden können. </a:t>
            </a:r>
          </a:p>
          <a:p>
            <a:pPr marL="537750" lvl="1" indent="-285750">
              <a:buFont typeface="Wingdings" panose="05000000000000000000" pitchFamily="2" charset="2"/>
              <a:buChar char="Ø"/>
            </a:pPr>
            <a:r>
              <a:rPr lang="de-DE" sz="1600" dirty="0"/>
              <a:t>Kommunen sind grün, wenn sie zum Kampf gegen die Erderwärmung und zu einer hohen Umweltqualität bezüglich Luft, Wasser, Boden und zu einer nachhaltigen Flächennutzung beitragen, dazu gehört ein entsprechender Zugang aller Bürgerinnen und Bürger zu Grün- und Freizeitflächen. Eine Städtebaurechts-Novelle sollte daher dazu beitragen, eine klimaneutrale Energieversorgung zu fördern und die Anpassung an den Klimawandel durch das Aufgreifen von Konzepten wie dem „Schwammstadt-Prinzip“ zu unterstützen. </a:t>
            </a:r>
          </a:p>
          <a:p>
            <a:pPr marL="537750" lvl="1" indent="-285750">
              <a:buFont typeface="Wingdings" panose="05000000000000000000" pitchFamily="2" charset="2"/>
              <a:buChar char="Ø"/>
            </a:pPr>
            <a:r>
              <a:rPr lang="de-DE" sz="1600" dirty="0"/>
              <a:t>Kommunen sind produktiv, wenn sie auf einer breit aufgestellten Wirtschaft beruhen, die Arbeitsplätze und eine solide finanzielle Grundlage für die nachhaltige Stadtentwicklung schafft. Eine Städtebaurechts-Novelle sollte daher die Schaffung sozialer, technischer und logistischer Infrastrukturen sowie bezahlbarer und verfügbarer Flächen ermöglichen und die entsprechenden transparenten Planungsverfahren dafür schaffen.</a:t>
            </a:r>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23</a:t>
            </a:fld>
            <a:endParaRPr lang="en-US"/>
          </a:p>
        </p:txBody>
      </p:sp>
    </p:spTree>
    <p:extLst>
      <p:ext uri="{BB962C8B-B14F-4D97-AF65-F5344CB8AC3E}">
        <p14:creationId xmlns:p14="http://schemas.microsoft.com/office/powerpoint/2010/main" val="98646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Resiliente Gesetzgebung</a:t>
            </a:r>
            <a:br>
              <a:rPr lang="de-DE" sz="3200" dirty="0"/>
            </a:br>
            <a:r>
              <a:rPr lang="de-DE" sz="3200" dirty="0"/>
              <a:t>Die Weiterentwicklung der Instrumente</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den dringlichen Novellen hat der Bundesgesetzgeber neue Instrumente eingeführt, die es in dieser Form im Baugesetzbuch vorher nicht gab. Diese sind nun weiter zu entwickeln und zu einem Gesamtsystem zusammenzuführen:</a:t>
            </a:r>
          </a:p>
          <a:p>
            <a:pPr marL="537750" lvl="1" indent="-285750">
              <a:lnSpc>
                <a:spcPct val="107000"/>
              </a:lnSpc>
              <a:spcAft>
                <a:spcPts val="800"/>
              </a:spcAft>
              <a:buFont typeface="Wingdings" panose="05000000000000000000" pitchFamily="2" charset="2"/>
              <a:buChar char="Ø"/>
            </a:pPr>
            <a:r>
              <a:rPr lang="de-DE" sz="1600" dirty="0">
                <a:latin typeface="BundesSans Office (Textkörper)"/>
                <a:ea typeface="Calibri" panose="020F0502020204030204" pitchFamily="34" charset="0"/>
                <a:cs typeface="Times New Roman" panose="02020603050405020304" pitchFamily="18" charset="0"/>
              </a:rPr>
              <a:t>F</a:t>
            </a:r>
            <a:r>
              <a:rPr lang="de-DE" sz="1600" dirty="0">
                <a:effectLst/>
                <a:latin typeface="BundesSans Office (Textkörper)"/>
                <a:ea typeface="Calibri" panose="020F0502020204030204" pitchFamily="34" charset="0"/>
                <a:cs typeface="Times New Roman" panose="02020603050405020304" pitchFamily="18" charset="0"/>
              </a:rPr>
              <a:t>ür erneuerbare Energieträger wie Photovoltaik und Wasserstoff wurden Privilegierungen im Außenbereich eingeräumt, die nicht auf dem Prinzip der Ortsgebundenheit beruhen, sondern auf einer bereits bestehenden Vorbelastung. Möglicherweise kann auch das Prinzip der Mehrfachnutzung bereits vorbelasteter Flächen aufgegriffen werden. </a:t>
            </a:r>
          </a:p>
          <a:p>
            <a:pPr marL="537750" lvl="1" indent="-28575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Den Ländern wurde bei Tagebauflächen und im Falle von Katastrophen die Möglichkeit gegeben, durch Rechtsverordnungen den Kommunen Baurechte zu gewähren. Möglicherweise kann dieser </a:t>
            </a:r>
            <a:r>
              <a:rPr lang="de-DE" sz="1600" dirty="0">
                <a:latin typeface="BundesSans Office (Textkörper)"/>
                <a:ea typeface="Calibri" panose="020F0502020204030204" pitchFamily="34" charset="0"/>
                <a:cs typeface="Times New Roman" panose="02020603050405020304" pitchFamily="18" charset="0"/>
              </a:rPr>
              <a:t>A</a:t>
            </a:r>
            <a:r>
              <a:rPr lang="de-DE" sz="1600" dirty="0">
                <a:effectLst/>
                <a:latin typeface="BundesSans Office (Textkörper)"/>
                <a:ea typeface="Calibri" panose="020F0502020204030204" pitchFamily="34" charset="0"/>
                <a:cs typeface="Times New Roman" panose="02020603050405020304" pitchFamily="18" charset="0"/>
              </a:rPr>
              <a:t>nsatz für den dringenden Wohnraumbedarf genutzt werden.</a:t>
            </a:r>
          </a:p>
          <a:p>
            <a:pPr marL="537750" lvl="1" indent="-285750">
              <a:lnSpc>
                <a:spcPct val="107000"/>
              </a:lnSpc>
              <a:spcAft>
                <a:spcPts val="800"/>
              </a:spcAft>
              <a:buFont typeface="Wingdings" panose="05000000000000000000" pitchFamily="2" charset="2"/>
              <a:buChar char="Ø"/>
            </a:pPr>
            <a:r>
              <a:rPr lang="de-DE" sz="1600" dirty="0">
                <a:effectLst/>
                <a:latin typeface="BundesSans Office (Textkörper)"/>
                <a:ea typeface="Calibri" panose="020F0502020204030204" pitchFamily="34" charset="0"/>
                <a:cs typeface="Times New Roman" panose="02020603050405020304" pitchFamily="18" charset="0"/>
              </a:rPr>
              <a:t>Wo eine Privilegierung durch den Bundesgesetzgeber oder eine Rechtsverordnung des Landes für die Zulassung von erneuerbaren Energien nicht ausreicht, bedarf es möglicherweise eines einfacheren Planverfahrens. Ebenso könnte ein solches Verfahren hilfreich sein, wo der bauliche Bestand für eine Wärmeplanung überformt werden soll. </a:t>
            </a:r>
          </a:p>
          <a:p>
            <a:endParaRPr lang="de-DE"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24</a:t>
            </a:fld>
            <a:endParaRPr lang="en-US"/>
          </a:p>
        </p:txBody>
      </p:sp>
    </p:spTree>
    <p:extLst>
      <p:ext uri="{BB962C8B-B14F-4D97-AF65-F5344CB8AC3E}">
        <p14:creationId xmlns:p14="http://schemas.microsoft.com/office/powerpoint/2010/main" val="222956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5D7D2-0827-4D78-AD18-329656654EB3}"/>
              </a:ext>
            </a:extLst>
          </p:cNvPr>
          <p:cNvSpPr>
            <a:spLocks noGrp="1"/>
          </p:cNvSpPr>
          <p:nvPr>
            <p:ph type="title"/>
          </p:nvPr>
        </p:nvSpPr>
        <p:spPr/>
        <p:txBody>
          <a:bodyPr/>
          <a:lstStyle/>
          <a:p>
            <a:r>
              <a:rPr lang="de-DE" sz="3200" dirty="0"/>
              <a:t>Resiliente Gesetzgebung</a:t>
            </a:r>
            <a:br>
              <a:rPr lang="de-DE" sz="3200" dirty="0"/>
            </a:br>
            <a:r>
              <a:rPr lang="de-DE" sz="3200" dirty="0"/>
              <a:t>Die kommunale Planungshoheit</a:t>
            </a:r>
            <a:br>
              <a:rPr lang="de-DE" dirty="0"/>
            </a:br>
            <a:endParaRPr lang="de-DE" dirty="0"/>
          </a:p>
        </p:txBody>
      </p:sp>
      <p:sp>
        <p:nvSpPr>
          <p:cNvPr id="3" name="Inhaltsplatzhalter 2">
            <a:extLst>
              <a:ext uri="{FF2B5EF4-FFF2-40B4-BE49-F238E27FC236}">
                <a16:creationId xmlns:a16="http://schemas.microsoft.com/office/drawing/2014/main" id="{7F73C40F-3C66-4829-94AF-596C3079DE05}"/>
              </a:ext>
            </a:extLst>
          </p:cNvPr>
          <p:cNvSpPr>
            <a:spLocks noGrp="1"/>
          </p:cNvSpPr>
          <p:nvPr>
            <p:ph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Diese mit Hilfe des Leitbilds der Neuen Leipzig Charta und der Weiterentwicklung der Instrumente zurückzugewinnende Klarheit des Städtebaurechts würde am Ende wohl auch die Kommunen stärken:</a:t>
            </a:r>
          </a:p>
          <a:p>
            <a:pPr marL="537750" lvl="1"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Ihre kommunale Planungshoheit würde sich künftig zwar in einem deutlich engeren Korsett von unmittelbaren Privilegierungen durch den Bundesgesetzgeber und im Rahmen von Verordnungen der Länder entfalten müssen. </a:t>
            </a:r>
          </a:p>
          <a:p>
            <a:pPr marL="537750" lvl="1"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Dieser engere Rahmen muss aber kein Nachteil für die Kommunen sein, denn er nimmt ihnen dringliche Entscheidungen zum Umgang mit den erneuerbaren Energien und Ihnen hierfür zur Verfügung stehenden Instrumenten ab. </a:t>
            </a:r>
          </a:p>
          <a:p>
            <a:pPr marL="537750" lvl="1" indent="-285750">
              <a:buFont typeface="Wingdings" panose="05000000000000000000" pitchFamily="2" charset="2"/>
              <a:buChar char="Ø"/>
            </a:pPr>
            <a:r>
              <a:rPr lang="de-DE" sz="1600" dirty="0">
                <a:effectLst/>
                <a:latin typeface="Calibri" panose="020F0502020204030204" pitchFamily="34" charset="0"/>
                <a:ea typeface="Calibri" panose="020F0502020204030204" pitchFamily="34" charset="0"/>
                <a:cs typeface="Times New Roman" panose="02020603050405020304" pitchFamily="18" charset="0"/>
              </a:rPr>
              <a:t>Sie könnten sich wieder auf ihre eigentlichen städtebaulichen Handlungsbedarfe konzentrieren – und müssten sich nicht mit einem ausgefransten Baugesetzbuch befassen, an dessen Beliebigkeit sie möglicherweise verzweifeln.</a:t>
            </a:r>
          </a:p>
          <a:p>
            <a:endParaRPr lang="de-DE" sz="1600" dirty="0"/>
          </a:p>
        </p:txBody>
      </p:sp>
      <p:sp>
        <p:nvSpPr>
          <p:cNvPr id="4" name="Fußzeilenplatzhalter 3">
            <a:extLst>
              <a:ext uri="{FF2B5EF4-FFF2-40B4-BE49-F238E27FC236}">
                <a16:creationId xmlns:a16="http://schemas.microsoft.com/office/drawing/2014/main" id="{36E947D5-0201-4731-AE60-D0FD3013ED4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8DA8BF2C-B660-4CCB-80A4-C89BC234C0D6}"/>
              </a:ext>
            </a:extLst>
          </p:cNvPr>
          <p:cNvSpPr>
            <a:spLocks noGrp="1"/>
          </p:cNvSpPr>
          <p:nvPr>
            <p:ph type="sldNum" sz="quarter" idx="12"/>
          </p:nvPr>
        </p:nvSpPr>
        <p:spPr/>
        <p:txBody>
          <a:bodyPr/>
          <a:lstStyle/>
          <a:p>
            <a:fld id="{DF28FB93-0A08-4E7D-8E63-9EFA29F1E093}" type="slidenum">
              <a:rPr lang="en-US" smtClean="0"/>
              <a:pPr/>
              <a:t>25</a:t>
            </a:fld>
            <a:endParaRPr lang="en-US"/>
          </a:p>
        </p:txBody>
      </p:sp>
    </p:spTree>
    <p:extLst>
      <p:ext uri="{BB962C8B-B14F-4D97-AF65-F5344CB8AC3E}">
        <p14:creationId xmlns:p14="http://schemas.microsoft.com/office/powerpoint/2010/main" val="13729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BB33F-2F3D-4243-9CF6-5CADA7CE9F02}"/>
              </a:ext>
            </a:extLst>
          </p:cNvPr>
          <p:cNvSpPr>
            <a:spLocks noGrp="1"/>
          </p:cNvSpPr>
          <p:nvPr>
            <p:ph type="title"/>
          </p:nvPr>
        </p:nvSpPr>
        <p:spPr/>
        <p:txBody>
          <a:bodyPr/>
          <a:lstStyle/>
          <a:p>
            <a:r>
              <a:rPr lang="de-DE" dirty="0"/>
              <a:t>Resümee</a:t>
            </a:r>
            <a:br>
              <a:rPr lang="de-DE" dirty="0"/>
            </a:br>
            <a:r>
              <a:rPr lang="de-DE" dirty="0"/>
              <a:t>Unser </a:t>
            </a:r>
            <a:r>
              <a:rPr lang="de-DE" dirty="0" err="1"/>
              <a:t>cognitiver</a:t>
            </a:r>
            <a:r>
              <a:rPr lang="de-DE" dirty="0"/>
              <a:t> Rahmen</a:t>
            </a:r>
          </a:p>
        </p:txBody>
      </p:sp>
      <p:sp>
        <p:nvSpPr>
          <p:cNvPr id="3" name="Inhaltsplatzhalter 2">
            <a:extLst>
              <a:ext uri="{FF2B5EF4-FFF2-40B4-BE49-F238E27FC236}">
                <a16:creationId xmlns:a16="http://schemas.microsoft.com/office/drawing/2014/main" id="{5C20EBEA-6FEF-49AA-AC7C-AACEF2DDBF93}"/>
              </a:ext>
            </a:extLst>
          </p:cNvPr>
          <p:cNvSpPr>
            <a:spLocks noGrp="1"/>
          </p:cNvSpPr>
          <p:nvPr>
            <p:ph idx="1"/>
          </p:nvPr>
        </p:nvSpPr>
        <p:spPr/>
        <p:txBody>
          <a:bodyPr/>
          <a:lstStyle/>
          <a:p>
            <a:r>
              <a:rPr lang="de-DE" dirty="0"/>
              <a:t>Daniel Kahnemann: Schnelles Denken, langsames Denken</a:t>
            </a:r>
          </a:p>
          <a:p>
            <a:pPr marL="537750" lvl="1" indent="-285750">
              <a:buFont typeface="Wingdings" panose="05000000000000000000" pitchFamily="2" charset="2"/>
              <a:buChar char="Ø"/>
            </a:pPr>
            <a:r>
              <a:rPr lang="de-DE" sz="1600" dirty="0"/>
              <a:t>System 1: Schnell, automatisch, immer aktiv, emotional, stereotypisierend, unbewusst </a:t>
            </a:r>
          </a:p>
          <a:p>
            <a:pPr marL="537750" lvl="1" indent="-285750">
              <a:buFont typeface="Wingdings" panose="05000000000000000000" pitchFamily="2" charset="2"/>
              <a:buChar char="Ø"/>
            </a:pPr>
            <a:r>
              <a:rPr lang="de-DE" sz="1600" dirty="0"/>
              <a:t>System 2: Langsam, anstrengend, selten aktiv, logisch, berechnend, bewusst </a:t>
            </a:r>
          </a:p>
          <a:p>
            <a:endParaRPr lang="de-DE" dirty="0"/>
          </a:p>
          <a:p>
            <a:r>
              <a:rPr lang="de-DE" dirty="0"/>
              <a:t>Hans Rosling: Der Dringlichkeitsinstinkt</a:t>
            </a:r>
          </a:p>
          <a:p>
            <a:pPr marL="594900" lvl="1" indent="-342900">
              <a:buFont typeface="Wingdings" panose="05000000000000000000" pitchFamily="2" charset="2"/>
              <a:buChar char="Ø"/>
            </a:pPr>
            <a:r>
              <a:rPr lang="de-DE" sz="1600" dirty="0"/>
              <a:t>Hauptsache wir tun was, egal was!</a:t>
            </a:r>
          </a:p>
          <a:p>
            <a:endParaRPr lang="de-DE" dirty="0"/>
          </a:p>
          <a:p>
            <a:r>
              <a:rPr lang="de-DE" dirty="0"/>
              <a:t>Peter Senge: Die fünfte Disziplin</a:t>
            </a:r>
          </a:p>
          <a:p>
            <a:pPr marL="342900" indent="-342900">
              <a:buFont typeface="Wingdings" panose="05000000000000000000" pitchFamily="2" charset="2"/>
              <a:buChar char="Ø"/>
            </a:pPr>
            <a:r>
              <a:rPr lang="de-DE" sz="1600" dirty="0"/>
              <a:t>Was ist der Hebel, um das Gesamtsystem zu verändern?</a:t>
            </a:r>
          </a:p>
          <a:p>
            <a:endParaRPr lang="de-DE" sz="1600" dirty="0"/>
          </a:p>
          <a:p>
            <a:r>
              <a:rPr lang="de-DE" dirty="0"/>
              <a:t>Richard Thaler: Nudging</a:t>
            </a:r>
          </a:p>
          <a:p>
            <a:pPr marL="342900" indent="-342900">
              <a:buFont typeface="Wingdings" panose="05000000000000000000" pitchFamily="2" charset="2"/>
              <a:buChar char="Ø"/>
            </a:pPr>
            <a:r>
              <a:rPr lang="de-DE" sz="1600" dirty="0"/>
              <a:t>Wir stupsen an, um in die richtige Richtung zu lenken!</a:t>
            </a:r>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12787FCF-0CF3-4B51-867D-B56502CB9CE7}"/>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290E22A2-B801-4466-B006-F5926738BC88}"/>
              </a:ext>
            </a:extLst>
          </p:cNvPr>
          <p:cNvSpPr>
            <a:spLocks noGrp="1"/>
          </p:cNvSpPr>
          <p:nvPr>
            <p:ph type="sldNum" sz="quarter" idx="12"/>
          </p:nvPr>
        </p:nvSpPr>
        <p:spPr/>
        <p:txBody>
          <a:bodyPr/>
          <a:lstStyle/>
          <a:p>
            <a:fld id="{DF28FB93-0A08-4E7D-8E63-9EFA29F1E093}" type="slidenum">
              <a:rPr lang="en-US" smtClean="0"/>
              <a:pPr/>
              <a:t>26</a:t>
            </a:fld>
            <a:endParaRPr lang="en-US"/>
          </a:p>
        </p:txBody>
      </p:sp>
    </p:spTree>
    <p:extLst>
      <p:ext uri="{BB962C8B-B14F-4D97-AF65-F5344CB8AC3E}">
        <p14:creationId xmlns:p14="http://schemas.microsoft.com/office/powerpoint/2010/main" val="268828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B78CE-C315-CA48-A50A-A016A28C5AA4}"/>
              </a:ext>
            </a:extLst>
          </p:cNvPr>
          <p:cNvSpPr>
            <a:spLocks noGrp="1"/>
          </p:cNvSpPr>
          <p:nvPr>
            <p:ph type="title"/>
          </p:nvPr>
        </p:nvSpPr>
        <p:spPr/>
        <p:txBody>
          <a:bodyPr/>
          <a:lstStyle/>
          <a:p>
            <a:r>
              <a:rPr lang="de-DE" dirty="0"/>
              <a:t>Resümee</a:t>
            </a:r>
            <a:br>
              <a:rPr lang="de-DE" dirty="0"/>
            </a:br>
            <a:r>
              <a:rPr lang="de-DE" dirty="0"/>
              <a:t>Pfeilspitzenfunde in </a:t>
            </a:r>
            <a:r>
              <a:rPr lang="de-DE" dirty="0" err="1"/>
              <a:t>Jebel</a:t>
            </a:r>
            <a:r>
              <a:rPr lang="de-DE" dirty="0"/>
              <a:t> </a:t>
            </a:r>
            <a:r>
              <a:rPr lang="de-DE" dirty="0" err="1"/>
              <a:t>Sahaba</a:t>
            </a:r>
            <a:r>
              <a:rPr lang="de-DE" dirty="0"/>
              <a:t> (Foto Reuters)</a:t>
            </a:r>
          </a:p>
        </p:txBody>
      </p:sp>
      <p:pic>
        <p:nvPicPr>
          <p:cNvPr id="7" name="Inhaltsplatzhalter 6" descr="Ein Bild, das Gelände, Gliederfüßer, Erde, Schmutzig enthält.&#10;&#10;Automatisch generierte Beschreibung">
            <a:extLst>
              <a:ext uri="{FF2B5EF4-FFF2-40B4-BE49-F238E27FC236}">
                <a16:creationId xmlns:a16="http://schemas.microsoft.com/office/drawing/2014/main" id="{2E955B8D-A09C-D354-F3EA-C726F1256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155" y="1628775"/>
            <a:ext cx="7301689" cy="4105275"/>
          </a:xfrm>
        </p:spPr>
      </p:pic>
      <p:sp>
        <p:nvSpPr>
          <p:cNvPr id="4" name="Fußzeilenplatzhalter 3">
            <a:extLst>
              <a:ext uri="{FF2B5EF4-FFF2-40B4-BE49-F238E27FC236}">
                <a16:creationId xmlns:a16="http://schemas.microsoft.com/office/drawing/2014/main" id="{6D4DF789-66CD-6A58-66F3-484E0DC8A7C5}"/>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CCBAA704-27AD-D03D-1A9B-60FEA2AC4144}"/>
              </a:ext>
            </a:extLst>
          </p:cNvPr>
          <p:cNvSpPr>
            <a:spLocks noGrp="1"/>
          </p:cNvSpPr>
          <p:nvPr>
            <p:ph type="sldNum" sz="quarter" idx="12"/>
          </p:nvPr>
        </p:nvSpPr>
        <p:spPr/>
        <p:txBody>
          <a:bodyPr/>
          <a:lstStyle/>
          <a:p>
            <a:fld id="{DF28FB93-0A08-4E7D-8E63-9EFA29F1E093}" type="slidenum">
              <a:rPr lang="en-US" smtClean="0"/>
              <a:pPr/>
              <a:t>27</a:t>
            </a:fld>
            <a:endParaRPr lang="en-US"/>
          </a:p>
        </p:txBody>
      </p:sp>
    </p:spTree>
    <p:extLst>
      <p:ext uri="{BB962C8B-B14F-4D97-AF65-F5344CB8AC3E}">
        <p14:creationId xmlns:p14="http://schemas.microsoft.com/office/powerpoint/2010/main" val="185846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2BC7A-DCAD-4ACC-8395-49599F7B312F}"/>
              </a:ext>
            </a:extLst>
          </p:cNvPr>
          <p:cNvSpPr>
            <a:spLocks noGrp="1"/>
          </p:cNvSpPr>
          <p:nvPr>
            <p:ph type="title"/>
          </p:nvPr>
        </p:nvSpPr>
        <p:spPr>
          <a:xfrm>
            <a:off x="485775" y="476250"/>
            <a:ext cx="8172450" cy="1007998"/>
          </a:xfrm>
        </p:spPr>
        <p:txBody>
          <a:bodyPr/>
          <a:lstStyle/>
          <a:p>
            <a:endParaRPr lang="de-DE" dirty="0"/>
          </a:p>
        </p:txBody>
      </p:sp>
      <p:sp>
        <p:nvSpPr>
          <p:cNvPr id="3" name="Inhaltsplatzhalter 2">
            <a:extLst>
              <a:ext uri="{FF2B5EF4-FFF2-40B4-BE49-F238E27FC236}">
                <a16:creationId xmlns:a16="http://schemas.microsoft.com/office/drawing/2014/main" id="{B3ECFE4F-6CF2-48B2-BC7D-FD39DE197104}"/>
              </a:ext>
            </a:extLst>
          </p:cNvPr>
          <p:cNvSpPr>
            <a:spLocks noGrp="1"/>
          </p:cNvSpPr>
          <p:nvPr>
            <p:ph idx="1"/>
          </p:nvPr>
        </p:nvSpPr>
        <p:spPr>
          <a:xfrm>
            <a:off x="485776" y="1628775"/>
            <a:ext cx="8172450" cy="3744441"/>
          </a:xfrm>
        </p:spPr>
        <p:txBody>
          <a:bodyPr>
            <a:noAutofit/>
          </a:bodyPr>
          <a:lstStyle/>
          <a:p>
            <a:r>
              <a:rPr lang="de-DE" dirty="0"/>
              <a:t>Kontakt</a:t>
            </a:r>
          </a:p>
          <a:p>
            <a:pPr lvl="1"/>
            <a:r>
              <a:rPr lang="de-DE" dirty="0"/>
              <a:t>Bundesministerium für Wohnen, Stadtentwicklung und Bauwesen</a:t>
            </a:r>
          </a:p>
          <a:p>
            <a:pPr lvl="1"/>
            <a:r>
              <a:rPr lang="de-DE" dirty="0"/>
              <a:t>UAL S 1</a:t>
            </a:r>
          </a:p>
          <a:p>
            <a:pPr lvl="1"/>
            <a:r>
              <a:rPr lang="de-DE" dirty="0" err="1"/>
              <a:t>Krausenstrasse</a:t>
            </a:r>
            <a:r>
              <a:rPr lang="de-DE" dirty="0"/>
              <a:t> 17-19</a:t>
            </a:r>
          </a:p>
          <a:p>
            <a:pPr lvl="1"/>
            <a:r>
              <a:rPr lang="de-DE" dirty="0"/>
              <a:t>10117 Berlin</a:t>
            </a:r>
          </a:p>
          <a:p>
            <a:pPr lvl="1"/>
            <a:endParaRPr lang="de-DE" dirty="0"/>
          </a:p>
          <a:p>
            <a:pPr lvl="1"/>
            <a:r>
              <a:rPr lang="de-DE" dirty="0"/>
              <a:t>Ansprechpartner</a:t>
            </a:r>
          </a:p>
          <a:p>
            <a:pPr lvl="1"/>
            <a:r>
              <a:rPr lang="de-DE" dirty="0"/>
              <a:t>Dr. Jörg Wagner</a:t>
            </a:r>
          </a:p>
          <a:p>
            <a:pPr lvl="1"/>
            <a:r>
              <a:rPr lang="de-DE" dirty="0">
                <a:hlinkClick r:id="rId2"/>
              </a:rPr>
              <a:t>Joerg.wagner@bmwsb.bund.de</a:t>
            </a:r>
            <a:endParaRPr lang="de-DE" dirty="0"/>
          </a:p>
          <a:p>
            <a:pPr lvl="1"/>
            <a:r>
              <a:rPr lang="de-DE" dirty="0">
                <a:hlinkClick r:id="rId3"/>
              </a:rPr>
              <a:t>www.bmwsb.bund.de</a:t>
            </a:r>
            <a:endParaRPr lang="de-DE" dirty="0"/>
          </a:p>
          <a:p>
            <a:pPr lvl="1"/>
            <a:r>
              <a:rPr lang="de-DE" dirty="0"/>
              <a:t>Tel.  +49 30 18 335-16001</a:t>
            </a:r>
          </a:p>
          <a:p>
            <a:pPr lvl="1"/>
            <a:endParaRPr lang="de-DE" dirty="0"/>
          </a:p>
        </p:txBody>
      </p:sp>
      <p:sp>
        <p:nvSpPr>
          <p:cNvPr id="4" name="Fußzeilenplatzhalter 3">
            <a:extLst>
              <a:ext uri="{FF2B5EF4-FFF2-40B4-BE49-F238E27FC236}">
                <a16:creationId xmlns:a16="http://schemas.microsoft.com/office/drawing/2014/main" id="{D96C5B94-F8BA-4D6E-B801-91FDBD888D1F}"/>
              </a:ext>
            </a:extLst>
          </p:cNvPr>
          <p:cNvSpPr>
            <a:spLocks noGrp="1"/>
          </p:cNvSpPr>
          <p:nvPr>
            <p:ph type="ftr" sz="quarter" idx="11"/>
          </p:nvPr>
        </p:nvSpPr>
        <p:spPr/>
        <p:txBody>
          <a:bodyPr/>
          <a:lstStyle/>
          <a:p>
            <a:r>
              <a:rPr lang="en-US" dirty="0"/>
              <a:t>|</a:t>
            </a:r>
          </a:p>
        </p:txBody>
      </p:sp>
      <p:sp>
        <p:nvSpPr>
          <p:cNvPr id="5" name="Foliennummernplatzhalter 4">
            <a:extLst>
              <a:ext uri="{FF2B5EF4-FFF2-40B4-BE49-F238E27FC236}">
                <a16:creationId xmlns:a16="http://schemas.microsoft.com/office/drawing/2014/main" id="{6D2E05ED-F5AB-4974-8615-B5BCDF23A23C}"/>
              </a:ext>
            </a:extLst>
          </p:cNvPr>
          <p:cNvSpPr>
            <a:spLocks noGrp="1"/>
          </p:cNvSpPr>
          <p:nvPr>
            <p:ph type="sldNum" sz="quarter" idx="12"/>
          </p:nvPr>
        </p:nvSpPr>
        <p:spPr/>
        <p:txBody>
          <a:bodyPr/>
          <a:lstStyle/>
          <a:p>
            <a:fld id="{DF28FB93-0A08-4E7D-8E63-9EFA29F1E093}" type="slidenum">
              <a:rPr lang="en-US" smtClean="0"/>
              <a:pPr/>
              <a:t>28</a:t>
            </a:fld>
            <a:endParaRPr lang="en-US"/>
          </a:p>
        </p:txBody>
      </p:sp>
    </p:spTree>
    <p:extLst>
      <p:ext uri="{BB962C8B-B14F-4D97-AF65-F5344CB8AC3E}">
        <p14:creationId xmlns:p14="http://schemas.microsoft.com/office/powerpoint/2010/main" val="174422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Einleitung</a:t>
            </a:r>
            <a:br>
              <a:rPr lang="de-DE" dirty="0"/>
            </a:br>
            <a:r>
              <a:rPr lang="de-DE" dirty="0"/>
              <a:t>Eine kurze Geschichte des Baugesetzbuchs</a:t>
            </a:r>
            <a:br>
              <a:rPr lang="de-DE" dirty="0"/>
            </a:br>
            <a:endParaRPr lang="de-DE" dirty="0"/>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a:xfrm>
            <a:off x="492156" y="1772816"/>
            <a:ext cx="8172451" cy="4105275"/>
          </a:xfrm>
        </p:spPr>
        <p:txBody>
          <a:bodyPr/>
          <a:lstStyle/>
          <a:p>
            <a:r>
              <a:rPr lang="de-DE" dirty="0"/>
              <a:t>1960: Das einfache Konzept des Bundesbaugesetzes</a:t>
            </a:r>
          </a:p>
          <a:p>
            <a:pPr marL="594900" lvl="1" indent="-342900">
              <a:buFont typeface="Wingdings" panose="05000000000000000000" pitchFamily="2" charset="2"/>
              <a:buChar char="Ø"/>
            </a:pPr>
            <a:r>
              <a:rPr lang="de-DE" sz="1600" dirty="0"/>
              <a:t>Der Schutz des Außenbereichs</a:t>
            </a:r>
          </a:p>
          <a:p>
            <a:pPr marL="594900" lvl="1" indent="-342900">
              <a:buFont typeface="Wingdings" panose="05000000000000000000" pitchFamily="2" charset="2"/>
              <a:buChar char="Ø"/>
            </a:pPr>
            <a:r>
              <a:rPr lang="de-DE" sz="1600" dirty="0"/>
              <a:t>Das Einfügen in den Innenbereich</a:t>
            </a:r>
          </a:p>
          <a:p>
            <a:pPr marL="594900" lvl="1" indent="-342900">
              <a:buFont typeface="Wingdings" panose="05000000000000000000" pitchFamily="2" charset="2"/>
              <a:buChar char="Ø"/>
            </a:pPr>
            <a:r>
              <a:rPr lang="de-DE" sz="1600" dirty="0"/>
              <a:t>Flächennutzungsplan und Bebauungsplan</a:t>
            </a:r>
          </a:p>
          <a:p>
            <a:r>
              <a:rPr lang="de-DE" dirty="0"/>
              <a:t>1990: Die Umwelt fordert ihr Recht</a:t>
            </a:r>
          </a:p>
          <a:p>
            <a:pPr marL="537750" lvl="1" indent="-285750">
              <a:buFont typeface="Wingdings" panose="05000000000000000000" pitchFamily="2" charset="2"/>
              <a:buChar char="Ø"/>
            </a:pPr>
            <a:r>
              <a:rPr lang="de-DE" sz="1600" dirty="0"/>
              <a:t>Der Ausgleich nach der naturschutzrechtlichen Eingriffsregelung</a:t>
            </a:r>
          </a:p>
          <a:p>
            <a:pPr marL="537750" lvl="1" indent="-285750">
              <a:buFont typeface="Wingdings" panose="05000000000000000000" pitchFamily="2" charset="2"/>
              <a:buChar char="Ø"/>
            </a:pPr>
            <a:r>
              <a:rPr lang="de-DE" sz="1600" dirty="0"/>
              <a:t>Die europäische Umweltverträglichkeitsprüfung</a:t>
            </a:r>
          </a:p>
          <a:p>
            <a:pPr marL="537750" lvl="1" indent="-285750">
              <a:buFont typeface="Wingdings" panose="05000000000000000000" pitchFamily="2" charset="2"/>
              <a:buChar char="Ø"/>
            </a:pPr>
            <a:r>
              <a:rPr lang="de-DE" sz="1600" dirty="0"/>
              <a:t>Die Verträglichkeitsprüfung nach der Fauna-Flora-Habitat-Richtlinie</a:t>
            </a:r>
          </a:p>
          <a:p>
            <a:r>
              <a:rPr lang="de-DE" dirty="0"/>
              <a:t>2020: Die Planungen stocken</a:t>
            </a:r>
          </a:p>
          <a:p>
            <a:pPr marL="594900" lvl="1" indent="-342900">
              <a:buFont typeface="Wingdings" panose="05000000000000000000" pitchFamily="2" charset="2"/>
              <a:buChar char="Ø"/>
            </a:pPr>
            <a:r>
              <a:rPr lang="de-DE" sz="1600" dirty="0"/>
              <a:t>Klimaschutz und Klimaanpassung, Hochwasserschutz</a:t>
            </a:r>
          </a:p>
          <a:p>
            <a:pPr marL="594900" lvl="1" indent="-342900">
              <a:buFont typeface="Wingdings" panose="05000000000000000000" pitchFamily="2" charset="2"/>
              <a:buChar char="Ø"/>
            </a:pPr>
            <a:r>
              <a:rPr lang="de-DE" sz="1600" dirty="0"/>
              <a:t>Die Unterbringung der Flüchtlinge</a:t>
            </a:r>
          </a:p>
          <a:p>
            <a:pPr marL="594900" lvl="1" indent="-342900">
              <a:buFont typeface="Wingdings" panose="05000000000000000000" pitchFamily="2" charset="2"/>
              <a:buChar char="Ø"/>
            </a:pPr>
            <a:r>
              <a:rPr lang="de-DE" sz="1600" dirty="0"/>
              <a:t>Wutbürger gegen Windkraft</a:t>
            </a:r>
          </a:p>
          <a:p>
            <a:pPr marL="594900" lvl="1" indent="-342900">
              <a:buFont typeface="Wingdings" panose="05000000000000000000" pitchFamily="2" charset="2"/>
              <a:buChar char="Ø"/>
            </a:pPr>
            <a:r>
              <a:rPr lang="de-DE" sz="1600" dirty="0"/>
              <a:t>Wohnbaulandmobilisierung</a:t>
            </a:r>
          </a:p>
          <a:p>
            <a:pPr marL="594900" lvl="1" indent="-342900">
              <a:buFont typeface="Wingdings" panose="05000000000000000000" pitchFamily="2" charset="2"/>
              <a:buChar char="Ø"/>
            </a:pPr>
            <a:r>
              <a:rPr lang="de-DE" sz="1600" dirty="0"/>
              <a:t>Der Beschluss des BVerfG vom 24.3.2021</a:t>
            </a:r>
          </a:p>
          <a:p>
            <a:pPr marL="594900" lvl="1" indent="-342900">
              <a:buFont typeface="Wingdings" panose="05000000000000000000" pitchFamily="2" charset="2"/>
              <a:buChar char="Ø"/>
            </a:pPr>
            <a:endParaRPr lang="de-DE" sz="1600" dirty="0"/>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3</a:t>
            </a:fld>
            <a:endParaRPr lang="en-US"/>
          </a:p>
        </p:txBody>
      </p:sp>
    </p:spTree>
    <p:extLst>
      <p:ext uri="{BB962C8B-B14F-4D97-AF65-F5344CB8AC3E}">
        <p14:creationId xmlns:p14="http://schemas.microsoft.com/office/powerpoint/2010/main" val="20154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4814AE-3B3B-0A12-F50A-7A04A5E4BAE5}"/>
              </a:ext>
            </a:extLst>
          </p:cNvPr>
          <p:cNvSpPr>
            <a:spLocks noGrp="1"/>
          </p:cNvSpPr>
          <p:nvPr>
            <p:ph type="title"/>
          </p:nvPr>
        </p:nvSpPr>
        <p:spPr>
          <a:xfrm>
            <a:off x="485775" y="476250"/>
            <a:ext cx="8172450" cy="1007998"/>
          </a:xfrm>
        </p:spPr>
        <p:txBody>
          <a:bodyPr/>
          <a:lstStyle/>
          <a:p>
            <a:r>
              <a:rPr lang="en-US" dirty="0"/>
              <a:t>Die </a:t>
            </a:r>
            <a:r>
              <a:rPr lang="en-US" dirty="0" err="1"/>
              <a:t>Herausforderungen</a:t>
            </a:r>
            <a:br>
              <a:rPr lang="en-US" dirty="0"/>
            </a:br>
            <a:r>
              <a:rPr lang="en-US" dirty="0"/>
              <a:t>Der </a:t>
            </a:r>
            <a:r>
              <a:rPr lang="en-US" dirty="0" err="1"/>
              <a:t>Dürresommer</a:t>
            </a:r>
            <a:r>
              <a:rPr lang="en-US" dirty="0"/>
              <a:t> 2018</a:t>
            </a:r>
          </a:p>
        </p:txBody>
      </p:sp>
      <p:sp>
        <p:nvSpPr>
          <p:cNvPr id="14" name="Text Placeholder 2">
            <a:extLst>
              <a:ext uri="{FF2B5EF4-FFF2-40B4-BE49-F238E27FC236}">
                <a16:creationId xmlns:a16="http://schemas.microsoft.com/office/drawing/2014/main" id="{D8A495C8-2FD1-BDF0-2622-9A1E1A665FEA}"/>
              </a:ext>
            </a:extLst>
          </p:cNvPr>
          <p:cNvSpPr>
            <a:spLocks noGrp="1"/>
          </p:cNvSpPr>
          <p:nvPr>
            <p:ph type="body" idx="1"/>
          </p:nvPr>
        </p:nvSpPr>
        <p:spPr>
          <a:xfrm>
            <a:off x="485774" y="1628775"/>
            <a:ext cx="4011613" cy="324061"/>
          </a:xfrm>
        </p:spPr>
        <p:txBody>
          <a:bodyPr/>
          <a:lstStyle/>
          <a:p>
            <a:r>
              <a:rPr lang="en-US" dirty="0"/>
              <a:t>26. Mai 2018, Nasa earth data</a:t>
            </a:r>
          </a:p>
        </p:txBody>
      </p:sp>
      <p:pic>
        <p:nvPicPr>
          <p:cNvPr id="6" name="Inhaltsplatzhalter 5">
            <a:extLst>
              <a:ext uri="{FF2B5EF4-FFF2-40B4-BE49-F238E27FC236}">
                <a16:creationId xmlns:a16="http://schemas.microsoft.com/office/drawing/2014/main" id="{E8FE276A-31EA-5AE6-4328-A1F949D18365}"/>
              </a:ext>
            </a:extLst>
          </p:cNvPr>
          <p:cNvPicPr>
            <a:picLocks noGrp="1" noChangeAspect="1"/>
          </p:cNvPicPr>
          <p:nvPr>
            <p:ph sz="half" idx="2"/>
          </p:nvPr>
        </p:nvPicPr>
        <p:blipFill rotWithShape="1">
          <a:blip r:embed="rId2"/>
          <a:srcRect l="5421" r="14800" b="3"/>
          <a:stretch/>
        </p:blipFill>
        <p:spPr>
          <a:xfrm>
            <a:off x="485775" y="2097362"/>
            <a:ext cx="4011612" cy="3419201"/>
          </a:xfrm>
          <a:prstGeom prst="rect">
            <a:avLst/>
          </a:prstGeom>
          <a:noFill/>
        </p:spPr>
      </p:pic>
      <p:sp>
        <p:nvSpPr>
          <p:cNvPr id="16" name="Text Placeholder 4">
            <a:extLst>
              <a:ext uri="{FF2B5EF4-FFF2-40B4-BE49-F238E27FC236}">
                <a16:creationId xmlns:a16="http://schemas.microsoft.com/office/drawing/2014/main" id="{2652BEAA-0F73-9DC0-6E58-55C248A5817C}"/>
              </a:ext>
            </a:extLst>
          </p:cNvPr>
          <p:cNvSpPr>
            <a:spLocks noGrp="1"/>
          </p:cNvSpPr>
          <p:nvPr>
            <p:ph type="body" sz="quarter" idx="3"/>
          </p:nvPr>
        </p:nvSpPr>
        <p:spPr>
          <a:xfrm>
            <a:off x="4645025" y="1628775"/>
            <a:ext cx="4011613" cy="324061"/>
          </a:xfrm>
        </p:spPr>
        <p:txBody>
          <a:bodyPr/>
          <a:lstStyle/>
          <a:p>
            <a:r>
              <a:rPr lang="en-US" dirty="0"/>
              <a:t>26. August 2018, Nasa earth data</a:t>
            </a:r>
          </a:p>
        </p:txBody>
      </p:sp>
      <p:pic>
        <p:nvPicPr>
          <p:cNvPr id="7" name="Grafik 6">
            <a:extLst>
              <a:ext uri="{FF2B5EF4-FFF2-40B4-BE49-F238E27FC236}">
                <a16:creationId xmlns:a16="http://schemas.microsoft.com/office/drawing/2014/main" id="{773FBBBA-CB74-9001-F882-FC491286B394}"/>
              </a:ext>
            </a:extLst>
          </p:cNvPr>
          <p:cNvPicPr>
            <a:picLocks noChangeAspect="1"/>
          </p:cNvPicPr>
          <p:nvPr/>
        </p:nvPicPr>
        <p:blipFill rotWithShape="1">
          <a:blip r:embed="rId3"/>
          <a:srcRect l="18459" r="-2" b="-2"/>
          <a:stretch/>
        </p:blipFill>
        <p:spPr>
          <a:xfrm>
            <a:off x="4645025" y="2097360"/>
            <a:ext cx="4011613" cy="3419203"/>
          </a:xfrm>
          <a:prstGeom prst="rect">
            <a:avLst/>
          </a:prstGeom>
          <a:noFill/>
        </p:spPr>
      </p:pic>
      <p:sp>
        <p:nvSpPr>
          <p:cNvPr id="4" name="Fußzeilenplatzhalter 3">
            <a:extLst>
              <a:ext uri="{FF2B5EF4-FFF2-40B4-BE49-F238E27FC236}">
                <a16:creationId xmlns:a16="http://schemas.microsoft.com/office/drawing/2014/main" id="{9DF2C40B-FAD3-86A0-F49A-F879EF64DE2D}"/>
              </a:ext>
            </a:extLst>
          </p:cNvPr>
          <p:cNvSpPr>
            <a:spLocks noGrp="1"/>
          </p:cNvSpPr>
          <p:nvPr>
            <p:ph type="ftr" sz="quarter" idx="11"/>
          </p:nvPr>
        </p:nvSpPr>
        <p:spPr>
          <a:xfrm>
            <a:off x="2771800" y="6462000"/>
            <a:ext cx="5544200" cy="154800"/>
          </a:xfrm>
        </p:spPr>
        <p:txBody>
          <a:bodyPr anchor="ctr">
            <a:normAutofit/>
          </a:bodyPr>
          <a:lstStyle/>
          <a:p>
            <a:pPr>
              <a:lnSpc>
                <a:spcPct val="90000"/>
              </a:lnSpc>
              <a:spcAft>
                <a:spcPts val="600"/>
              </a:spcAft>
            </a:pPr>
            <a:r>
              <a:rPr lang="en-US" sz="400"/>
              <a:t>Absender | Titel | TT.MM.JJJJ |</a:t>
            </a:r>
          </a:p>
        </p:txBody>
      </p:sp>
      <p:sp>
        <p:nvSpPr>
          <p:cNvPr id="5" name="Foliennummernplatzhalter 4">
            <a:extLst>
              <a:ext uri="{FF2B5EF4-FFF2-40B4-BE49-F238E27FC236}">
                <a16:creationId xmlns:a16="http://schemas.microsoft.com/office/drawing/2014/main" id="{E42ED60E-884A-FCAB-C5B0-D449B5A325F6}"/>
              </a:ext>
            </a:extLst>
          </p:cNvPr>
          <p:cNvSpPr>
            <a:spLocks noGrp="1"/>
          </p:cNvSpPr>
          <p:nvPr>
            <p:ph type="sldNum" sz="quarter" idx="12"/>
          </p:nvPr>
        </p:nvSpPr>
        <p:spPr>
          <a:xfrm>
            <a:off x="8409600" y="6462000"/>
            <a:ext cx="432000" cy="154800"/>
          </a:xfrm>
        </p:spPr>
        <p:txBody>
          <a:bodyPr anchor="ctr">
            <a:normAutofit/>
          </a:bodyPr>
          <a:lstStyle/>
          <a:p>
            <a:pPr>
              <a:lnSpc>
                <a:spcPct val="90000"/>
              </a:lnSpc>
              <a:spcAft>
                <a:spcPts val="600"/>
              </a:spcAft>
            </a:pPr>
            <a:fld id="{DF28FB93-0A08-4E7D-8E63-9EFA29F1E093}" type="slidenum">
              <a:rPr lang="en-US" sz="400" smtClean="0"/>
              <a:pPr>
                <a:lnSpc>
                  <a:spcPct val="90000"/>
                </a:lnSpc>
                <a:spcAft>
                  <a:spcPts val="600"/>
                </a:spcAft>
              </a:pPr>
              <a:t>4</a:t>
            </a:fld>
            <a:endParaRPr lang="en-US" sz="400"/>
          </a:p>
        </p:txBody>
      </p:sp>
    </p:spTree>
    <p:extLst>
      <p:ext uri="{BB962C8B-B14F-4D97-AF65-F5344CB8AC3E}">
        <p14:creationId xmlns:p14="http://schemas.microsoft.com/office/powerpoint/2010/main" val="377322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85054-19C9-EAAC-2ABB-288750048DBD}"/>
              </a:ext>
            </a:extLst>
          </p:cNvPr>
          <p:cNvSpPr>
            <a:spLocks noGrp="1"/>
          </p:cNvSpPr>
          <p:nvPr>
            <p:ph type="title"/>
          </p:nvPr>
        </p:nvSpPr>
        <p:spPr/>
        <p:txBody>
          <a:bodyPr/>
          <a:lstStyle/>
          <a:p>
            <a:r>
              <a:rPr lang="de-DE" dirty="0"/>
              <a:t>Die Herausforderungen</a:t>
            </a:r>
            <a:br>
              <a:rPr lang="de-DE" dirty="0"/>
            </a:br>
            <a:r>
              <a:rPr lang="de-DE" dirty="0"/>
              <a:t>Die Brücke im Ahrtal Juli 2021 (dpa)</a:t>
            </a:r>
          </a:p>
        </p:txBody>
      </p:sp>
      <p:pic>
        <p:nvPicPr>
          <p:cNvPr id="6" name="Inhaltsplatzhalter 5">
            <a:extLst>
              <a:ext uri="{FF2B5EF4-FFF2-40B4-BE49-F238E27FC236}">
                <a16:creationId xmlns:a16="http://schemas.microsoft.com/office/drawing/2014/main" id="{5614AA73-D2D8-3E1C-E88B-C06173CB6A5C}"/>
              </a:ext>
            </a:extLst>
          </p:cNvPr>
          <p:cNvPicPr>
            <a:picLocks noGrp="1" noChangeAspect="1"/>
          </p:cNvPicPr>
          <p:nvPr>
            <p:ph idx="1"/>
          </p:nvPr>
        </p:nvPicPr>
        <p:blipFill>
          <a:blip r:embed="rId2"/>
          <a:stretch>
            <a:fillRect/>
          </a:stretch>
        </p:blipFill>
        <p:spPr>
          <a:xfrm>
            <a:off x="1493044" y="1628775"/>
            <a:ext cx="6157912" cy="4105275"/>
          </a:xfrm>
          <a:prstGeom prst="rect">
            <a:avLst/>
          </a:prstGeom>
        </p:spPr>
      </p:pic>
      <p:sp>
        <p:nvSpPr>
          <p:cNvPr id="4" name="Fußzeilenplatzhalter 3">
            <a:extLst>
              <a:ext uri="{FF2B5EF4-FFF2-40B4-BE49-F238E27FC236}">
                <a16:creationId xmlns:a16="http://schemas.microsoft.com/office/drawing/2014/main" id="{D5BB132D-99B2-0B85-FD2C-06A6A8D10599}"/>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A8DAC2A0-0F0A-0716-157A-5F8CAB759E46}"/>
              </a:ext>
            </a:extLst>
          </p:cNvPr>
          <p:cNvSpPr>
            <a:spLocks noGrp="1"/>
          </p:cNvSpPr>
          <p:nvPr>
            <p:ph type="sldNum" sz="quarter" idx="12"/>
          </p:nvPr>
        </p:nvSpPr>
        <p:spPr/>
        <p:txBody>
          <a:bodyPr/>
          <a:lstStyle/>
          <a:p>
            <a:fld id="{DF28FB93-0A08-4E7D-8E63-9EFA29F1E093}" type="slidenum">
              <a:rPr lang="en-US" smtClean="0"/>
              <a:pPr/>
              <a:t>5</a:t>
            </a:fld>
            <a:endParaRPr lang="en-US"/>
          </a:p>
        </p:txBody>
      </p:sp>
    </p:spTree>
    <p:extLst>
      <p:ext uri="{BB962C8B-B14F-4D97-AF65-F5344CB8AC3E}">
        <p14:creationId xmlns:p14="http://schemas.microsoft.com/office/powerpoint/2010/main" val="40469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BBA7A4-BF9C-D3E9-B9E2-382C624AD603}"/>
              </a:ext>
            </a:extLst>
          </p:cNvPr>
          <p:cNvSpPr>
            <a:spLocks noGrp="1"/>
          </p:cNvSpPr>
          <p:nvPr>
            <p:ph type="title"/>
          </p:nvPr>
        </p:nvSpPr>
        <p:spPr>
          <a:xfrm>
            <a:off x="485775" y="476250"/>
            <a:ext cx="8172450" cy="1007998"/>
          </a:xfrm>
        </p:spPr>
        <p:txBody>
          <a:bodyPr/>
          <a:lstStyle/>
          <a:p>
            <a:r>
              <a:rPr lang="en-US" dirty="0"/>
              <a:t>Die </a:t>
            </a:r>
            <a:r>
              <a:rPr lang="en-US" dirty="0" err="1"/>
              <a:t>Herausforderungen</a:t>
            </a:r>
            <a:br>
              <a:rPr lang="en-US" dirty="0"/>
            </a:br>
            <a:r>
              <a:rPr lang="en-US" dirty="0"/>
              <a:t>Der Ukraine-Krieg (Bild: National History Museum)</a:t>
            </a:r>
          </a:p>
        </p:txBody>
      </p:sp>
      <p:pic>
        <p:nvPicPr>
          <p:cNvPr id="6" name="Inhaltsplatzhalter 5">
            <a:extLst>
              <a:ext uri="{FF2B5EF4-FFF2-40B4-BE49-F238E27FC236}">
                <a16:creationId xmlns:a16="http://schemas.microsoft.com/office/drawing/2014/main" id="{99B5BF3F-50B3-07EE-5771-B3169DF6FD6D}"/>
              </a:ext>
            </a:extLst>
          </p:cNvPr>
          <p:cNvPicPr>
            <a:picLocks noGrp="1" noChangeAspect="1"/>
          </p:cNvPicPr>
          <p:nvPr>
            <p:ph idx="1"/>
          </p:nvPr>
        </p:nvPicPr>
        <p:blipFill rotWithShape="1">
          <a:blip r:embed="rId2"/>
          <a:srcRect t="2513" r="-1" b="20205"/>
          <a:stretch/>
        </p:blipFill>
        <p:spPr>
          <a:xfrm>
            <a:off x="485774" y="1628775"/>
            <a:ext cx="8172451" cy="4105275"/>
          </a:xfrm>
          <a:prstGeom prst="rect">
            <a:avLst/>
          </a:prstGeom>
          <a:noFill/>
        </p:spPr>
      </p:pic>
      <p:sp>
        <p:nvSpPr>
          <p:cNvPr id="4" name="Fußzeilenplatzhalter 3">
            <a:extLst>
              <a:ext uri="{FF2B5EF4-FFF2-40B4-BE49-F238E27FC236}">
                <a16:creationId xmlns:a16="http://schemas.microsoft.com/office/drawing/2014/main" id="{8FC93954-2AB5-0E20-9D5E-E5484F956537}"/>
              </a:ext>
            </a:extLst>
          </p:cNvPr>
          <p:cNvSpPr>
            <a:spLocks noGrp="1"/>
          </p:cNvSpPr>
          <p:nvPr>
            <p:ph type="ftr" sz="quarter" idx="11"/>
          </p:nvPr>
        </p:nvSpPr>
        <p:spPr>
          <a:xfrm>
            <a:off x="2771800" y="6462000"/>
            <a:ext cx="5544200" cy="154800"/>
          </a:xfrm>
        </p:spPr>
        <p:txBody>
          <a:bodyPr anchor="ctr">
            <a:normAutofit/>
          </a:bodyPr>
          <a:lstStyle/>
          <a:p>
            <a:pPr>
              <a:lnSpc>
                <a:spcPct val="90000"/>
              </a:lnSpc>
              <a:spcAft>
                <a:spcPts val="600"/>
              </a:spcAft>
            </a:pPr>
            <a:r>
              <a:rPr lang="en-US" sz="400"/>
              <a:t>Absender | Titel | TT.MM.JJJJ |</a:t>
            </a:r>
          </a:p>
        </p:txBody>
      </p:sp>
      <p:sp>
        <p:nvSpPr>
          <p:cNvPr id="5" name="Foliennummernplatzhalter 4">
            <a:extLst>
              <a:ext uri="{FF2B5EF4-FFF2-40B4-BE49-F238E27FC236}">
                <a16:creationId xmlns:a16="http://schemas.microsoft.com/office/drawing/2014/main" id="{4AFE6A1D-D2EC-EA74-899C-4F2CADEDB73E}"/>
              </a:ext>
            </a:extLst>
          </p:cNvPr>
          <p:cNvSpPr>
            <a:spLocks noGrp="1"/>
          </p:cNvSpPr>
          <p:nvPr>
            <p:ph type="sldNum" sz="quarter" idx="12"/>
          </p:nvPr>
        </p:nvSpPr>
        <p:spPr>
          <a:xfrm>
            <a:off x="8409600" y="6462000"/>
            <a:ext cx="432000" cy="154800"/>
          </a:xfrm>
        </p:spPr>
        <p:txBody>
          <a:bodyPr anchor="ctr">
            <a:normAutofit/>
          </a:bodyPr>
          <a:lstStyle/>
          <a:p>
            <a:pPr>
              <a:lnSpc>
                <a:spcPct val="90000"/>
              </a:lnSpc>
              <a:spcAft>
                <a:spcPts val="600"/>
              </a:spcAft>
            </a:pPr>
            <a:fld id="{DF28FB93-0A08-4E7D-8E63-9EFA29F1E093}" type="slidenum">
              <a:rPr lang="en-US" sz="400" smtClean="0"/>
              <a:pPr>
                <a:lnSpc>
                  <a:spcPct val="90000"/>
                </a:lnSpc>
                <a:spcAft>
                  <a:spcPts val="600"/>
                </a:spcAft>
              </a:pPr>
              <a:t>6</a:t>
            </a:fld>
            <a:endParaRPr lang="en-US" sz="400"/>
          </a:p>
        </p:txBody>
      </p:sp>
    </p:spTree>
    <p:extLst>
      <p:ext uri="{BB962C8B-B14F-4D97-AF65-F5344CB8AC3E}">
        <p14:creationId xmlns:p14="http://schemas.microsoft.com/office/powerpoint/2010/main" val="80762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Dringliche Gesetzgebung </a:t>
            </a:r>
            <a:br>
              <a:rPr lang="de-DE" dirty="0"/>
            </a:br>
            <a:r>
              <a:rPr lang="de-DE" dirty="0"/>
              <a:t>Rechtliche Vorgaben</a:t>
            </a:r>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p:txBody>
          <a:bodyPr/>
          <a:lstStyle/>
          <a:p>
            <a:pPr algn="l"/>
            <a:r>
              <a:rPr lang="de-DE" dirty="0"/>
              <a:t>Vorgaben des Pariser Klimaschutzabkommens von 2015:</a:t>
            </a:r>
          </a:p>
          <a:p>
            <a:pPr marL="537750" lvl="1" indent="-285750">
              <a:buFont typeface="Wingdings" panose="05000000000000000000" pitchFamily="2" charset="2"/>
              <a:buChar char="Ø"/>
            </a:pPr>
            <a:r>
              <a:rPr lang="de-DE" sz="1600" dirty="0">
                <a:solidFill>
                  <a:srgbClr val="212121"/>
                </a:solidFill>
                <a:latin typeface="BundesSansWeb"/>
              </a:rPr>
              <a:t>D</a:t>
            </a:r>
            <a:r>
              <a:rPr lang="de-DE" sz="1600" b="0" i="0" dirty="0">
                <a:solidFill>
                  <a:srgbClr val="212121"/>
                </a:solidFill>
                <a:effectLst/>
                <a:latin typeface="BundesSansWeb"/>
              </a:rPr>
              <a:t>ie Erderwärmung ist im Vergleich zum vorindustriellen Zeitalter auf "deutlich unter" zwei Grad Celsius zu begrenzen, mit Anstrengungen für eine Beschränkung auf 1,5 Grad Celsius.</a:t>
            </a:r>
          </a:p>
          <a:p>
            <a:pPr marL="537750" lvl="1" indent="-285750">
              <a:buFont typeface="Wingdings" panose="05000000000000000000" pitchFamily="2" charset="2"/>
              <a:buChar char="Ø"/>
            </a:pPr>
            <a:r>
              <a:rPr lang="de-DE" sz="1600" b="0" i="0" dirty="0">
                <a:solidFill>
                  <a:srgbClr val="212121"/>
                </a:solidFill>
                <a:effectLst/>
                <a:latin typeface="BundesSansWeb"/>
              </a:rPr>
              <a:t>Die Fähigkeit zur Anpassung an den Klimawandel soll gestärkt werden.</a:t>
            </a:r>
            <a:endParaRPr lang="de-DE" sz="1600" dirty="0"/>
          </a:p>
          <a:p>
            <a:pPr algn="l"/>
            <a:endParaRPr lang="de-DE" dirty="0"/>
          </a:p>
          <a:p>
            <a:r>
              <a:rPr lang="de-DE" dirty="0">
                <a:latin typeface="BundesSansWeb"/>
              </a:rPr>
              <a:t>Die Auslegung des Grundgesetzes durch das Bundesverfassungsgericht in 2021:</a:t>
            </a:r>
          </a:p>
          <a:p>
            <a:pPr marL="537750" lvl="1" indent="-285750">
              <a:buFont typeface="Wingdings" panose="05000000000000000000" pitchFamily="2" charset="2"/>
              <a:buChar char="Ø"/>
            </a:pPr>
            <a:r>
              <a:rPr lang="de-DE" sz="1600" i="0" dirty="0">
                <a:solidFill>
                  <a:srgbClr val="333333"/>
                </a:solidFill>
                <a:effectLst/>
                <a:latin typeface="BundesSansWeb"/>
              </a:rPr>
              <a:t>Art. 20a GG verpflichtet den Staat zum Klimaschutz. Dies zielt auch auf die Herstellung von Klimaneutralität.</a:t>
            </a:r>
          </a:p>
          <a:p>
            <a:endParaRPr lang="de-DE" dirty="0"/>
          </a:p>
          <a:p>
            <a:r>
              <a:rPr lang="de-DE" dirty="0"/>
              <a:t>Das danach geänderte Klimaschutzgesetz des Bundes in 2021:</a:t>
            </a:r>
          </a:p>
          <a:p>
            <a:pPr marL="537750" lvl="1" indent="-285750">
              <a:buFont typeface="Wingdings" panose="05000000000000000000" pitchFamily="2" charset="2"/>
              <a:buChar char="Ø"/>
            </a:pPr>
            <a:r>
              <a:rPr lang="de-DE" sz="1600" b="0" i="0" dirty="0">
                <a:solidFill>
                  <a:srgbClr val="111314"/>
                </a:solidFill>
                <a:effectLst/>
                <a:latin typeface="BundesSansWeb-Regular"/>
              </a:rPr>
              <a:t>Mit der Änderung des Klimaschutzgesetzes hat die Bundesregierung die Klimaschutzvorgaben verschärft und das Ziel der Treibhausgasneutralität bis 2045 verankert. Bereits bis 2030 sollen die Emissionen um 65 Prozent gegenüber 1990 sinken.</a:t>
            </a:r>
            <a:endParaRPr lang="de-DE" sz="1600" dirty="0"/>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7</a:t>
            </a:fld>
            <a:endParaRPr lang="en-US"/>
          </a:p>
        </p:txBody>
      </p:sp>
    </p:spTree>
    <p:extLst>
      <p:ext uri="{BB962C8B-B14F-4D97-AF65-F5344CB8AC3E}">
        <p14:creationId xmlns:p14="http://schemas.microsoft.com/office/powerpoint/2010/main" val="182005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Dringliche Gesetzgebung </a:t>
            </a:r>
            <a:br>
              <a:rPr lang="de-DE" dirty="0"/>
            </a:br>
            <a:r>
              <a:rPr lang="de-DE" dirty="0"/>
              <a:t>Politische Vorgaben</a:t>
            </a:r>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p:txBody>
          <a:bodyPr/>
          <a:lstStyle/>
          <a:p>
            <a:r>
              <a:rPr lang="de-DE" dirty="0"/>
              <a:t>Die Vorgaben der Koalitionsvereinbarung 1:</a:t>
            </a:r>
          </a:p>
          <a:p>
            <a:pPr marL="537750" lvl="1" indent="-285750">
              <a:buFont typeface="Wingdings" panose="05000000000000000000" pitchFamily="2" charset="2"/>
              <a:buChar char="Ø"/>
            </a:pPr>
            <a:r>
              <a:rPr lang="de-DE" sz="1600" dirty="0"/>
              <a:t>Wir machen es zu unserer gemeinsamen Mission, den Ausbau der Erneuerbaren Energien drastisch zu beschleunigen und alle Hürden und Hemmnisse aus dem Weg zu räumen.</a:t>
            </a:r>
          </a:p>
          <a:p>
            <a:pPr marL="537750" lvl="1" indent="-285750">
              <a:buFont typeface="Wingdings" panose="05000000000000000000" pitchFamily="2" charset="2"/>
              <a:buChar char="Ø"/>
            </a:pPr>
            <a:r>
              <a:rPr lang="de-DE" sz="1600" dirty="0"/>
              <a:t>Für die Windenergie an Land sollen zwei Prozent der Landesflächen ausgewiesen werden. Die nähere Ausgestaltung des Flächenziels erfolgt im Baugesetzbuch. </a:t>
            </a:r>
          </a:p>
          <a:p>
            <a:pPr marL="537750" lvl="1" indent="-285750">
              <a:buFont typeface="Wingdings" panose="05000000000000000000" pitchFamily="2" charset="2"/>
              <a:buChar char="Ø"/>
            </a:pPr>
            <a:r>
              <a:rPr lang="de-DE" sz="1600" dirty="0"/>
              <a:t>Unser Ziel für den Ausbau der Photovoltaik (PV) sind ca. 200 GW bis 2030. Auch innovative Solarenergie wie Agri- und Floating-PV werden wir stärken und die Ko-Nutzung ermöglichen. </a:t>
            </a:r>
          </a:p>
          <a:p>
            <a:pPr marL="537750" lvl="1" indent="-285750">
              <a:buFont typeface="Wingdings" panose="05000000000000000000" pitchFamily="2" charset="2"/>
              <a:buChar char="Ø"/>
            </a:pPr>
            <a:r>
              <a:rPr lang="de-DE" sz="1600" dirty="0"/>
              <a:t>Die Bioenergie in Deutschland soll eine neue Zukunft haben.</a:t>
            </a:r>
          </a:p>
          <a:p>
            <a:pPr marL="537750" lvl="1" indent="-285750">
              <a:buFont typeface="Wingdings" panose="05000000000000000000" pitchFamily="2" charset="2"/>
              <a:buChar char="Ø"/>
            </a:pPr>
            <a:r>
              <a:rPr lang="de-DE" sz="1600" dirty="0"/>
              <a:t>Wir werden uns für eine flächendeckende kommunale Wärmeplanung und den Ausbau der Wärmenetze einsetzen. Wir streben einen sehr hohen Anteil Erneuerbarer Energien bei der Wärme an und wollen bis 2030 50 Prozent der Wärme klimaneutral erzeugen.</a:t>
            </a:r>
          </a:p>
          <a:p>
            <a:pPr marL="537750" lvl="1" indent="-285750">
              <a:buFont typeface="Wingdings" panose="05000000000000000000" pitchFamily="2" charset="2"/>
              <a:buChar char="Ø"/>
            </a:pPr>
            <a:r>
              <a:rPr lang="de-DE" sz="1600" dirty="0"/>
              <a:t>Unser Ziel ist der Bau von 400.000 neuen Wohnungen pro Jahr, davon 100.000 öffentlich geförderte Wohnungen. </a:t>
            </a:r>
          </a:p>
          <a:p>
            <a:pPr marL="537750" lvl="1" indent="-285750">
              <a:buFont typeface="Wingdings" panose="05000000000000000000" pitchFamily="2" charset="2"/>
              <a:buChar char="Ø"/>
            </a:pPr>
            <a:r>
              <a:rPr lang="de-DE" sz="1600" dirty="0"/>
              <a:t>Wir werden Planungs- und Genehmigungsverfahren erheblich beschleunigen. </a:t>
            </a:r>
          </a:p>
          <a:p>
            <a:pPr marL="537750" lvl="1" indent="-285750">
              <a:buFont typeface="Wingdings" panose="05000000000000000000" pitchFamily="2" charset="2"/>
              <a:buChar char="Ø"/>
            </a:pPr>
            <a:endParaRPr lang="de-DE" sz="1600" dirty="0"/>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8</a:t>
            </a:fld>
            <a:endParaRPr lang="en-US"/>
          </a:p>
        </p:txBody>
      </p:sp>
    </p:spTree>
    <p:extLst>
      <p:ext uri="{BB962C8B-B14F-4D97-AF65-F5344CB8AC3E}">
        <p14:creationId xmlns:p14="http://schemas.microsoft.com/office/powerpoint/2010/main" val="130868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29FEC-FF63-42CD-A411-9C7C089A2AC6}"/>
              </a:ext>
            </a:extLst>
          </p:cNvPr>
          <p:cNvSpPr>
            <a:spLocks noGrp="1"/>
          </p:cNvSpPr>
          <p:nvPr>
            <p:ph type="title"/>
          </p:nvPr>
        </p:nvSpPr>
        <p:spPr/>
        <p:txBody>
          <a:bodyPr/>
          <a:lstStyle/>
          <a:p>
            <a:r>
              <a:rPr lang="de-DE" dirty="0"/>
              <a:t>Dringliche Gesetzgebung </a:t>
            </a:r>
            <a:br>
              <a:rPr lang="de-DE" dirty="0"/>
            </a:br>
            <a:r>
              <a:rPr lang="de-DE" dirty="0"/>
              <a:t>Politische Diskurse</a:t>
            </a:r>
          </a:p>
        </p:txBody>
      </p:sp>
      <p:sp>
        <p:nvSpPr>
          <p:cNvPr id="3" name="Inhaltsplatzhalter 2">
            <a:extLst>
              <a:ext uri="{FF2B5EF4-FFF2-40B4-BE49-F238E27FC236}">
                <a16:creationId xmlns:a16="http://schemas.microsoft.com/office/drawing/2014/main" id="{FFD95C7F-885A-4976-AB8C-87F724B785B0}"/>
              </a:ext>
            </a:extLst>
          </p:cNvPr>
          <p:cNvSpPr>
            <a:spLocks noGrp="1"/>
          </p:cNvSpPr>
          <p:nvPr>
            <p:ph idx="1"/>
          </p:nvPr>
        </p:nvSpPr>
        <p:spPr/>
        <p:txBody>
          <a:bodyPr/>
          <a:lstStyle/>
          <a:p>
            <a:r>
              <a:rPr lang="de-DE" dirty="0"/>
              <a:t>Die politischen Diskurse:</a:t>
            </a:r>
          </a:p>
          <a:p>
            <a:pPr marL="594900" lvl="1" indent="-342900">
              <a:buFont typeface="Wingdings" panose="05000000000000000000" pitchFamily="2" charset="2"/>
              <a:buChar char="Ø"/>
            </a:pPr>
            <a:r>
              <a:rPr lang="de-DE" sz="1600" dirty="0"/>
              <a:t>Der Pakt für Genehmigungsbeschleunigung zwischen Bund und Ländern</a:t>
            </a:r>
          </a:p>
          <a:p>
            <a:pPr marL="594900" lvl="1" indent="-342900">
              <a:buFont typeface="Wingdings" panose="05000000000000000000" pitchFamily="2" charset="2"/>
              <a:buChar char="Ø"/>
            </a:pPr>
            <a:r>
              <a:rPr lang="de-DE" sz="1600" dirty="0"/>
              <a:t>Das Bündnis für bezahlbaren Wohnraum: </a:t>
            </a:r>
            <a:r>
              <a:rPr lang="de-DE" sz="1600" b="0" i="0" dirty="0">
                <a:solidFill>
                  <a:srgbClr val="111314"/>
                </a:solidFill>
                <a:effectLst/>
                <a:latin typeface="BundesSansWeb-Regular"/>
              </a:rPr>
              <a:t>Die Bundesregierung und das Bündnis für bezahlbaren Wohnraum haben fast 200 konkrete Maßnahmen für eine Bauoffensive vereinbart. Das Ziel: Die Schaffung von 400.000 neuen Wohnungen pro Jahr –trotz schwieriger Bedingungen.  </a:t>
            </a:r>
            <a:endParaRPr lang="de-DE" sz="1600" dirty="0"/>
          </a:p>
          <a:p>
            <a:endParaRPr lang="de-DE" dirty="0"/>
          </a:p>
          <a:p>
            <a:r>
              <a:rPr lang="de-DE" dirty="0"/>
              <a:t>Ziel eines Diskurses:</a:t>
            </a:r>
          </a:p>
          <a:p>
            <a:pPr marL="594900" lvl="1" indent="-342900">
              <a:buFont typeface="Wingdings" panose="05000000000000000000" pitchFamily="2" charset="2"/>
              <a:buChar char="Ø"/>
            </a:pPr>
            <a:r>
              <a:rPr lang="de-DE" sz="1600" dirty="0"/>
              <a:t>Habermas: Das Ziel ist es, dass alle von der Norm Betroffenen, damit auch alle am Diskurs Teilnehmenden, dieser zustimmen. </a:t>
            </a:r>
          </a:p>
          <a:p>
            <a:pPr marL="594900" lvl="1" indent="-342900">
              <a:buFont typeface="Wingdings" panose="05000000000000000000" pitchFamily="2" charset="2"/>
              <a:buChar char="Ø"/>
            </a:pPr>
            <a:r>
              <a:rPr lang="de-DE" sz="1600" dirty="0">
                <a:latin typeface="BundesSans Office (Textkörper)"/>
              </a:rPr>
              <a:t>Foucault: „</a:t>
            </a:r>
            <a:r>
              <a:rPr lang="de-DE" sz="1600" b="0" i="0" dirty="0">
                <a:effectLst/>
                <a:latin typeface="BundesSans Office (Textkörper)"/>
              </a:rPr>
              <a:t>In Wirklichkeit ist die Macht produktiv; und sie produziert Wirkliches.“ </a:t>
            </a:r>
            <a:endParaRPr lang="de-DE" sz="1600" dirty="0">
              <a:latin typeface="BundesSans Office (Textkörper)"/>
            </a:endParaRPr>
          </a:p>
          <a:p>
            <a:pPr marL="594900" lvl="1" indent="-342900">
              <a:buFont typeface="Wingdings" panose="05000000000000000000" pitchFamily="2" charset="2"/>
              <a:buChar char="Ø"/>
            </a:pPr>
            <a:r>
              <a:rPr lang="de-DE" sz="1600" dirty="0"/>
              <a:t>Freeman: </a:t>
            </a:r>
            <a:r>
              <a:rPr lang="de-DE" sz="1600" b="0" i="0" dirty="0" err="1">
                <a:solidFill>
                  <a:srgbClr val="333333"/>
                </a:solidFill>
                <a:effectLst/>
                <a:latin typeface="-apple-system"/>
              </a:rPr>
              <a:t>Stakeholderdialoge</a:t>
            </a:r>
            <a:r>
              <a:rPr lang="de-DE" sz="1600" b="0" i="0" dirty="0">
                <a:solidFill>
                  <a:srgbClr val="333333"/>
                </a:solidFill>
                <a:effectLst/>
                <a:latin typeface="-apple-system"/>
              </a:rPr>
              <a:t> </a:t>
            </a:r>
            <a:r>
              <a:rPr lang="de-DE" sz="1600" dirty="0">
                <a:solidFill>
                  <a:srgbClr val="333333"/>
                </a:solidFill>
                <a:latin typeface="-apple-system"/>
              </a:rPr>
              <a:t>sind ein </a:t>
            </a:r>
            <a:r>
              <a:rPr lang="de-DE" sz="1600" b="0" i="0" dirty="0">
                <a:solidFill>
                  <a:srgbClr val="333333"/>
                </a:solidFill>
                <a:effectLst/>
                <a:latin typeface="-apple-system"/>
              </a:rPr>
              <a:t>Instrument der politischen Interessenklärung.</a:t>
            </a:r>
            <a:endParaRPr lang="de-DE" sz="1600" dirty="0"/>
          </a:p>
          <a:p>
            <a:endParaRPr lang="de-DE" dirty="0"/>
          </a:p>
        </p:txBody>
      </p:sp>
      <p:sp>
        <p:nvSpPr>
          <p:cNvPr id="4" name="Fußzeilenplatzhalter 3">
            <a:extLst>
              <a:ext uri="{FF2B5EF4-FFF2-40B4-BE49-F238E27FC236}">
                <a16:creationId xmlns:a16="http://schemas.microsoft.com/office/drawing/2014/main" id="{5E24870E-891C-4BF4-A30E-D7C97EED9F1D}"/>
              </a:ext>
            </a:extLst>
          </p:cNvPr>
          <p:cNvSpPr>
            <a:spLocks noGrp="1"/>
          </p:cNvSpPr>
          <p:nvPr>
            <p:ph type="ftr" sz="quarter" idx="11"/>
          </p:nvPr>
        </p:nvSpPr>
        <p:spPr/>
        <p:txBody>
          <a:bodyPr/>
          <a:lstStyle/>
          <a:p>
            <a:r>
              <a:rPr lang="en-US"/>
              <a:t>Absender | Titel | TT.MM.JJJJ |</a:t>
            </a:r>
          </a:p>
        </p:txBody>
      </p:sp>
      <p:sp>
        <p:nvSpPr>
          <p:cNvPr id="5" name="Foliennummernplatzhalter 4">
            <a:extLst>
              <a:ext uri="{FF2B5EF4-FFF2-40B4-BE49-F238E27FC236}">
                <a16:creationId xmlns:a16="http://schemas.microsoft.com/office/drawing/2014/main" id="{6EB8D1AA-624A-4A1E-9D6F-F8E061857436}"/>
              </a:ext>
            </a:extLst>
          </p:cNvPr>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1258256860"/>
      </p:ext>
    </p:extLst>
  </p:cSld>
  <p:clrMapOvr>
    <a:masterClrMapping/>
  </p:clrMapOvr>
</p:sld>
</file>

<file path=ppt/theme/theme1.xml><?xml version="1.0" encoding="utf-8"?>
<a:theme xmlns:a="http://schemas.openxmlformats.org/drawingml/2006/main" name="Bundesregierung">
  <a:themeElements>
    <a:clrScheme name="BReg Color 1">
      <a:dk1>
        <a:sysClr val="windowText" lastClr="000000"/>
      </a:dk1>
      <a:lt1>
        <a:sysClr val="window" lastClr="FFFFFF"/>
      </a:lt1>
      <a:dk2>
        <a:srgbClr val="576164"/>
      </a:dk2>
      <a:lt2>
        <a:srgbClr val="BEC5C9"/>
      </a:lt2>
      <a:accent1>
        <a:srgbClr val="007194"/>
      </a:accent1>
      <a:accent2>
        <a:srgbClr val="5F316E"/>
      </a:accent2>
      <a:accent3>
        <a:srgbClr val="C0003C"/>
      </a:accent3>
      <a:accent4>
        <a:srgbClr val="597C39"/>
      </a:accent4>
      <a:accent5>
        <a:srgbClr val="C1CA31"/>
      </a:accent5>
      <a:accent6>
        <a:srgbClr val="80CDEC"/>
      </a:accent6>
      <a:hlink>
        <a:srgbClr val="0077B6"/>
      </a:hlink>
      <a:folHlink>
        <a:srgbClr val="5F316E"/>
      </a:folHlink>
    </a:clrScheme>
    <a:fontScheme name="BReg Fon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eg_PowerPoint_4zu3_Vorlage.potx" id="{2B343B2F-731F-464A-8A18-BD8C04AC7312}" vid="{88F85B9A-0B3A-40CE-A737-BB32862AF09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ppt-4zu3-vorlage-potx-data</Template>
  <TotalTime>0</TotalTime>
  <Words>3026</Words>
  <Application>Microsoft Office PowerPoint</Application>
  <PresentationFormat>Bildschirmpräsentation (4:3)</PresentationFormat>
  <Paragraphs>268</Paragraphs>
  <Slides>28</Slides>
  <Notes>0</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Folientitel</vt:lpstr>
      </vt:variant>
      <vt:variant>
        <vt:i4>28</vt:i4>
      </vt:variant>
      <vt:variant>
        <vt:lpstr>Zielgruppenorientierte Präsentationen</vt:lpstr>
      </vt:variant>
      <vt:variant>
        <vt:i4>2</vt:i4>
      </vt:variant>
    </vt:vector>
  </HeadingPairs>
  <TitlesOfParts>
    <vt:vector size="43" baseType="lpstr">
      <vt:lpstr>-apple-system</vt:lpstr>
      <vt:lpstr>Arial</vt:lpstr>
      <vt:lpstr>BundesSans Office</vt:lpstr>
      <vt:lpstr>BundesSans Office (Textkörper)</vt:lpstr>
      <vt:lpstr>BundesSans Regular</vt:lpstr>
      <vt:lpstr>BundesSansWeb</vt:lpstr>
      <vt:lpstr>BundesSansWeb-Regular</vt:lpstr>
      <vt:lpstr>BundesSerif Office</vt:lpstr>
      <vt:lpstr>Calibri</vt:lpstr>
      <vt:lpstr>Courier New</vt:lpstr>
      <vt:lpstr>Noto Sans Display</vt:lpstr>
      <vt:lpstr>Wingdings</vt:lpstr>
      <vt:lpstr>Bundesregierung</vt:lpstr>
      <vt:lpstr>Aktuelle Entwicklungen im Bauplanungsrecht - insbesondere erneuerbare Energien und Anpassung an den Klimawandel</vt:lpstr>
      <vt:lpstr>Gliederung  Von der dringlichen zur resilienten Gesetzgebung</vt:lpstr>
      <vt:lpstr>Einleitung Eine kurze Geschichte des Baugesetzbuchs </vt:lpstr>
      <vt:lpstr>Die Herausforderungen Der Dürresommer 2018</vt:lpstr>
      <vt:lpstr>Die Herausforderungen Die Brücke im Ahrtal Juli 2021 (dpa)</vt:lpstr>
      <vt:lpstr>Die Herausforderungen Der Ukraine-Krieg (Bild: National History Museum)</vt:lpstr>
      <vt:lpstr>Dringliche Gesetzgebung  Rechtliche Vorgaben</vt:lpstr>
      <vt:lpstr>Dringliche Gesetzgebung  Politische Vorgaben</vt:lpstr>
      <vt:lpstr>Dringliche Gesetzgebung  Politische Diskurse</vt:lpstr>
      <vt:lpstr>Dringliche Gesetzgebung Fristverkürzungen und Formulierungshilfen  </vt:lpstr>
      <vt:lpstr>Das Wind-an-Land-Gesetz (abgeschlossen) Vorgaben Top down </vt:lpstr>
      <vt:lpstr>Das Wind-an-Land-Gesetz (abgeschlossen) Abstandsregeln der Länder und bisherige Pläne </vt:lpstr>
      <vt:lpstr>Die kleine Energienovelle (abgeschlossen) Nutzung von Tagebauflächen </vt:lpstr>
      <vt:lpstr>Die kleine Energienovelle (abgeschlossen) Elektrolyseure, Biomasse, Photovoltaik </vt:lpstr>
      <vt:lpstr>Die Digitalisierungsnovelle (laufend) Das Beteiligungsverfahren </vt:lpstr>
      <vt:lpstr>Die Digitalisierungsnovelle (laufend) Gewerbe, Agri-Photovoltaik und Biomasse </vt:lpstr>
      <vt:lpstr>Die Digitalisierungsnovelle (laufend) Die Katastrophen- und Wiederaufbauklausel </vt:lpstr>
      <vt:lpstr>Kommunale Wärmeplanung Der interne Entwurf</vt:lpstr>
      <vt:lpstr>Kommunale Wärmeplanung Offene Fragen an ein Generationenprojekt</vt:lpstr>
      <vt:lpstr>Resiliente Gesetzgebung  Politische Vorgaben</vt:lpstr>
      <vt:lpstr>Resiliente Gesetzgebung Expertengespräche und Planspiel </vt:lpstr>
      <vt:lpstr>Resiliente Gesetzgebung Der Anspruch der Neuen Leipzig Charta </vt:lpstr>
      <vt:lpstr>Resiliente Gesetzgebung Das Leitbild der Neuen Leipzig Charta </vt:lpstr>
      <vt:lpstr>Resiliente Gesetzgebung Die Weiterentwicklung der Instrumente </vt:lpstr>
      <vt:lpstr>Resiliente Gesetzgebung Die kommunale Planungshoheit </vt:lpstr>
      <vt:lpstr>Resümee Unser cognitiver Rahmen</vt:lpstr>
      <vt:lpstr>Resümee Pfeilspitzenfunde in Jebel Sahaba (Foto Reuters)</vt:lpstr>
      <vt:lpstr>PowerPoint-Präsentation</vt:lpstr>
      <vt:lpstr>Office Design Farben</vt:lpstr>
      <vt:lpstr>PowerPoint Folienlayout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Fischer, Birgit (BMWSB, L I 5)</dc:creator>
  <cp:lastModifiedBy>Luther Gerhard</cp:lastModifiedBy>
  <cp:revision>144</cp:revision>
  <cp:lastPrinted>2022-09-20T14:14:29Z</cp:lastPrinted>
  <dcterms:created xsi:type="dcterms:W3CDTF">2022-08-17T15:10:58Z</dcterms:created>
  <dcterms:modified xsi:type="dcterms:W3CDTF">2023-04-11T16:08:55Z</dcterms:modified>
</cp:coreProperties>
</file>