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8" r:id="rId2"/>
    <p:sldId id="305" r:id="rId3"/>
    <p:sldId id="338" r:id="rId4"/>
    <p:sldId id="279" r:id="rId5"/>
    <p:sldId id="304" r:id="rId6"/>
    <p:sldId id="292" r:id="rId7"/>
    <p:sldId id="293" r:id="rId8"/>
    <p:sldId id="297" r:id="rId9"/>
    <p:sldId id="294" r:id="rId10"/>
    <p:sldId id="295" r:id="rId11"/>
    <p:sldId id="339" r:id="rId12"/>
    <p:sldId id="296" r:id="rId13"/>
    <p:sldId id="308" r:id="rId14"/>
    <p:sldId id="314" r:id="rId15"/>
    <p:sldId id="309" r:id="rId16"/>
    <p:sldId id="299" r:id="rId17"/>
    <p:sldId id="315" r:id="rId18"/>
    <p:sldId id="318" r:id="rId19"/>
    <p:sldId id="317" r:id="rId20"/>
    <p:sldId id="310" r:id="rId21"/>
    <p:sldId id="298" r:id="rId22"/>
    <p:sldId id="328" r:id="rId23"/>
    <p:sldId id="319" r:id="rId24"/>
    <p:sldId id="300" r:id="rId25"/>
    <p:sldId id="301" r:id="rId26"/>
    <p:sldId id="306" r:id="rId27"/>
    <p:sldId id="307" r:id="rId28"/>
    <p:sldId id="337" r:id="rId29"/>
    <p:sldId id="320" r:id="rId30"/>
    <p:sldId id="321" r:id="rId31"/>
    <p:sldId id="322" r:id="rId32"/>
    <p:sldId id="330" r:id="rId33"/>
    <p:sldId id="331" r:id="rId34"/>
    <p:sldId id="332" r:id="rId35"/>
    <p:sldId id="311" r:id="rId36"/>
    <p:sldId id="312" r:id="rId37"/>
    <p:sldId id="316" r:id="rId38"/>
    <p:sldId id="333" r:id="rId39"/>
    <p:sldId id="335" r:id="rId40"/>
    <p:sldId id="341" r:id="rId41"/>
    <p:sldId id="340" r:id="rId42"/>
    <p:sldId id="336" r:id="rId43"/>
    <p:sldId id="323" r:id="rId44"/>
    <p:sldId id="324" r:id="rId45"/>
    <p:sldId id="326" r:id="rId46"/>
    <p:sldId id="327" r:id="rId47"/>
    <p:sldId id="313" r:id="rId48"/>
    <p:sldId id="329" r:id="rId49"/>
    <p:sldId id="342" r:id="rId50"/>
    <p:sldId id="343" r:id="rId51"/>
    <p:sldId id="291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is-s\Documents\PC%20(Laufwerk%20G)\antraege\CET\Riesenrotor%20V2%20Beispielauswertun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is-s\Documents\PC%20(Laufwerk%20G)\antraege\CET\Riesenrotor%20V2%20Beispielauswertung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is-s\Documents\PC%20(Laufwerk%20G)\antraege\CET\Riesenrotor%20V2%20Beispielauswertun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5866141732282"/>
          <c:y val="5.4957788628827685E-2"/>
          <c:w val="0.68454833770778656"/>
          <c:h val="0.6098840349378228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Nabenhöhe!$G$3:$G$13</c:f>
              <c:numCache>
                <c:formatCode>General</c:formatCode>
                <c:ptCount val="11"/>
                <c:pt idx="0">
                  <c:v>250</c:v>
                </c:pt>
                <c:pt idx="1">
                  <c:v>300</c:v>
                </c:pt>
                <c:pt idx="2">
                  <c:v>350</c:v>
                </c:pt>
                <c:pt idx="3">
                  <c:v>400</c:v>
                </c:pt>
                <c:pt idx="4">
                  <c:v>450</c:v>
                </c:pt>
                <c:pt idx="5">
                  <c:v>500</c:v>
                </c:pt>
                <c:pt idx="6">
                  <c:v>550</c:v>
                </c:pt>
                <c:pt idx="7">
                  <c:v>600</c:v>
                </c:pt>
                <c:pt idx="8">
                  <c:v>650</c:v>
                </c:pt>
                <c:pt idx="9">
                  <c:v>700</c:v>
                </c:pt>
                <c:pt idx="10">
                  <c:v>750</c:v>
                </c:pt>
              </c:numCache>
            </c:numRef>
          </c:xVal>
          <c:yVal>
            <c:numRef>
              <c:f>Nabenhöhe!$H$3:$H$13</c:f>
              <c:numCache>
                <c:formatCode>0.00</c:formatCode>
                <c:ptCount val="11"/>
                <c:pt idx="0">
                  <c:v>1603.15</c:v>
                </c:pt>
                <c:pt idx="1">
                  <c:v>1712.38</c:v>
                </c:pt>
                <c:pt idx="2">
                  <c:v>1807.61</c:v>
                </c:pt>
                <c:pt idx="3">
                  <c:v>1891.87</c:v>
                </c:pt>
                <c:pt idx="4">
                  <c:v>1967.26</c:v>
                </c:pt>
                <c:pt idx="5">
                  <c:v>2035.3</c:v>
                </c:pt>
                <c:pt idx="6">
                  <c:v>2097.16</c:v>
                </c:pt>
                <c:pt idx="7">
                  <c:v>2153.7199999999998</c:v>
                </c:pt>
                <c:pt idx="8">
                  <c:v>2205.6799999999998</c:v>
                </c:pt>
                <c:pt idx="9">
                  <c:v>2253.61</c:v>
                </c:pt>
                <c:pt idx="10">
                  <c:v>2297.9899999999998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2E-45F0-8D41-22BB11E5B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169928"/>
        <c:axId val="492169272"/>
      </c:scatterChart>
      <c:valAx>
        <c:axId val="492169928"/>
        <c:scaling>
          <c:orientation val="minMax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Hub height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272"/>
        <c:crosses val="autoZero"/>
        <c:crossBetween val="midCat"/>
      </c:valAx>
      <c:valAx>
        <c:axId val="4921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Full load hours [h]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382483960338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5866141732282"/>
          <c:y val="5.5815077500646307E-2"/>
          <c:w val="0.68454833770778656"/>
          <c:h val="0.5823861656569290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'spez. Leistung'!$G$3:$G$13</c:f>
              <c:numCache>
                <c:formatCode>General</c:formatCode>
                <c:ptCount val="11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</c:numCache>
            </c:numRef>
          </c:xVal>
          <c:yVal>
            <c:numRef>
              <c:f>'spez. Leistung'!$H$3:$H$13</c:f>
              <c:numCache>
                <c:formatCode>0.00</c:formatCode>
                <c:ptCount val="11"/>
                <c:pt idx="0">
                  <c:v>4924.25</c:v>
                </c:pt>
                <c:pt idx="1">
                  <c:v>4021.74</c:v>
                </c:pt>
                <c:pt idx="2">
                  <c:v>3375.72</c:v>
                </c:pt>
                <c:pt idx="3">
                  <c:v>2881.12</c:v>
                </c:pt>
                <c:pt idx="4">
                  <c:v>2502.6799999999998</c:v>
                </c:pt>
                <c:pt idx="5">
                  <c:v>2203.87</c:v>
                </c:pt>
                <c:pt idx="6">
                  <c:v>1963.19</c:v>
                </c:pt>
                <c:pt idx="7">
                  <c:v>1766.35</c:v>
                </c:pt>
                <c:pt idx="8">
                  <c:v>1603.15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1C-4D20-984A-BF8129BD8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169928"/>
        <c:axId val="492169272"/>
      </c:scatterChart>
      <c:valAx>
        <c:axId val="49216992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specific power [W/m²]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272"/>
        <c:crosses val="autoZero"/>
        <c:crossBetween val="midCat"/>
      </c:valAx>
      <c:valAx>
        <c:axId val="4921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Full load hours [h]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382483960338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7806244228509"/>
          <c:y val="6.1619807882500828E-2"/>
          <c:w val="0.60639552876616332"/>
          <c:h val="0.6413916295738346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'spez. Leistung'!$K$3:$K$11</c:f>
              <c:numCache>
                <c:formatCode>General</c:formatCode>
                <c:ptCount val="9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</c:numCache>
            </c:numRef>
          </c:xVal>
          <c:yVal>
            <c:numRef>
              <c:f>'spez. Leistung'!$L$3:$L$11</c:f>
              <c:numCache>
                <c:formatCode>General</c:formatCode>
                <c:ptCount val="9"/>
                <c:pt idx="0">
                  <c:v>61880</c:v>
                </c:pt>
                <c:pt idx="1">
                  <c:v>75808</c:v>
                </c:pt>
                <c:pt idx="2">
                  <c:v>84841</c:v>
                </c:pt>
                <c:pt idx="3">
                  <c:v>90513</c:v>
                </c:pt>
                <c:pt idx="4">
                  <c:v>94349</c:v>
                </c:pt>
                <c:pt idx="5">
                  <c:v>96931</c:v>
                </c:pt>
                <c:pt idx="6">
                  <c:v>98681</c:v>
                </c:pt>
                <c:pt idx="7">
                  <c:v>99885</c:v>
                </c:pt>
                <c:pt idx="8">
                  <c:v>100729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46-48EB-892E-3D8A610A0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169928"/>
        <c:axId val="492169272"/>
      </c:scatterChart>
      <c:valAx>
        <c:axId val="49216992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specific power [W/m²]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272"/>
        <c:crosses val="autoZero"/>
        <c:crossBetween val="midCat"/>
      </c:valAx>
      <c:valAx>
        <c:axId val="4921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/>
                  <a:t>Annual energy production [MWh]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382483960338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169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33BC-3C14-421C-9980-4B002A6AAE75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7F53F-E769-4CB7-BE1E-38A438FC7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06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0594290C-1AEE-4FF9-BEED-E7551C88EEF3}" type="slidenum">
              <a:rPr lang="de-DE" altLang="de-DE" sz="1300" smtClean="0"/>
              <a:pPr/>
              <a:t>40</a:t>
            </a:fld>
            <a:endParaRPr lang="de-DE" altLang="de-DE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413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University of Cologne, February 2017</a:t>
            </a:r>
            <a:endParaRPr lang="de-DE" altLang="de-DE" sz="1300" smtClean="0"/>
          </a:p>
        </p:txBody>
      </p:sp>
      <p:sp>
        <p:nvSpPr>
          <p:cNvPr id="17414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Energy Meteorology Lecture 5 - Stefan Emeis</a:t>
            </a:r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30911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8763BDBC-944F-46FD-A771-57E8B6C09CA6}" type="slidenum">
              <a:rPr lang="de-DE" altLang="de-DE" sz="1300" smtClean="0"/>
              <a:pPr/>
              <a:t>41</a:t>
            </a:fld>
            <a:endParaRPr lang="de-DE" altLang="de-DE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9701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University of Cologne, February 2017</a:t>
            </a:r>
            <a:endParaRPr lang="de-DE" altLang="de-DE" sz="1300" smtClean="0"/>
          </a:p>
        </p:txBody>
      </p:sp>
      <p:sp>
        <p:nvSpPr>
          <p:cNvPr id="29702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Energy Meteorology Lecture 11 - Stefan Emeis</a:t>
            </a:r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278448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D8FFAFE0-531C-456B-9CA0-B3615638FFC5}" type="slidenum">
              <a:rPr lang="de-DE" altLang="de-DE" sz="1200" smtClean="0"/>
              <a:pPr/>
              <a:t>43</a:t>
            </a:fld>
            <a:endParaRPr lang="de-DE" altLang="de-DE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221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685800" indent="-263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054100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476375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1898650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200" smtClean="0"/>
              <a:t>University of Cologne, February 2017</a:t>
            </a:r>
            <a:endParaRPr lang="de-DE" altLang="de-DE" sz="1200" smtClean="0"/>
          </a:p>
        </p:txBody>
      </p:sp>
      <p:sp>
        <p:nvSpPr>
          <p:cNvPr id="9222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685800" indent="-263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054100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476375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1898650" indent="-209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200" smtClean="0"/>
              <a:t>Energy Meteorology Lecture 4 - Stefan Emeis</a:t>
            </a:r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6488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144F942E-F51F-472E-92F8-BD5F5AF7D48C}" type="slidenum">
              <a:rPr lang="de-DE" altLang="de-DE" sz="1300" smtClean="0"/>
              <a:pPr/>
              <a:t>44</a:t>
            </a:fld>
            <a:endParaRPr lang="de-DE" altLang="de-DE" sz="13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269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University of Cologne, February 2017</a:t>
            </a:r>
            <a:endParaRPr lang="de-DE" altLang="de-DE" sz="1300" smtClean="0"/>
          </a:p>
        </p:txBody>
      </p:sp>
      <p:sp>
        <p:nvSpPr>
          <p:cNvPr id="11270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Energy Meteorology Lecture 5 - Stefan Emeis</a:t>
            </a:r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236323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E1F72F12-0462-4FC6-A0D1-5906DAACA2D3}" type="slidenum">
              <a:rPr lang="de-DE" altLang="de-DE" sz="1300" smtClean="0"/>
              <a:pPr/>
              <a:t>45</a:t>
            </a:fld>
            <a:endParaRPr lang="de-DE" altLang="de-DE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5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University of Cologne, February 2017</a:t>
            </a:r>
            <a:endParaRPr lang="de-DE" altLang="de-DE" sz="1300" smtClean="0"/>
          </a:p>
        </p:txBody>
      </p:sp>
      <p:sp>
        <p:nvSpPr>
          <p:cNvPr id="15366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Energy Meteorology Lecture 5 - Stefan Emeis</a:t>
            </a:r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255645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F1EB2347-884E-4932-BB13-01EF18ABC7CE}" type="slidenum">
              <a:rPr lang="de-DE" altLang="de-DE" sz="1300" smtClean="0"/>
              <a:pPr/>
              <a:t>46</a:t>
            </a:fld>
            <a:endParaRPr lang="de-DE" altLang="de-DE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413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University of Cologne, February 2017</a:t>
            </a:r>
            <a:endParaRPr lang="de-DE" altLang="de-DE" sz="1300" smtClean="0"/>
          </a:p>
        </p:txBody>
      </p:sp>
      <p:sp>
        <p:nvSpPr>
          <p:cNvPr id="17414" name="Kopfzeilenplatzhalt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de-DE" sz="1300" smtClean="0"/>
              <a:t>Energy Meteorology Lecture 5 - Stefan Emeis</a:t>
            </a:r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30460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35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6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1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0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81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93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1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65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28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96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92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926F-844B-417E-8BAC-5FD93BF6C38B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4685-6281-44CF-9175-BC7214A78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2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2ahUKEwiS5_GX85rjAhWPblAKHVa_AFwQjRx6BAgBEAU&amp;url=https://sonomotors.com/en/sion/&amp;psig=AOvVaw2ys05yfYGxy5itIUCGyqHk&amp;ust=156231715753421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f/Exekias_Dionysos_Staatliche_Antikensammlungen_204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mg.univents.world/events/5345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a/Heron's_Windwheel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nyu.edu/~crorres/Archimedes/Mirrors/MirrorM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566522" y="116217"/>
            <a:ext cx="672075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/>
              <a:t>Energiemeteorologie</a:t>
            </a:r>
            <a:r>
              <a:rPr lang="de-DE" sz="2400" b="1" dirty="0" smtClean="0"/>
              <a:t> </a:t>
            </a:r>
          </a:p>
          <a:p>
            <a:pPr algn="ctr"/>
            <a:endParaRPr lang="de-DE" sz="2400" b="1" dirty="0" smtClean="0"/>
          </a:p>
          <a:p>
            <a:pPr algn="ctr"/>
            <a:r>
              <a:rPr lang="de-DE" sz="2400" b="1" dirty="0" smtClean="0"/>
              <a:t>Stefan </a:t>
            </a:r>
            <a:r>
              <a:rPr lang="de-DE" sz="2400" b="1" dirty="0" err="1" smtClean="0"/>
              <a:t>Emeis</a:t>
            </a:r>
            <a:endParaRPr lang="de-DE" sz="2400" b="1" dirty="0" smtClean="0"/>
          </a:p>
          <a:p>
            <a:pPr algn="ctr"/>
            <a:endParaRPr lang="de-DE" sz="800" b="1" dirty="0"/>
          </a:p>
          <a:p>
            <a:pPr algn="ctr"/>
            <a:r>
              <a:rPr lang="de-DE" sz="2400" b="1" dirty="0" err="1" smtClean="0"/>
              <a:t>apl</a:t>
            </a:r>
            <a:r>
              <a:rPr lang="de-DE" sz="2400" b="1" dirty="0" smtClean="0"/>
              <a:t>. Professor für Meteorologie, Universität zu Köln</a:t>
            </a:r>
          </a:p>
          <a:p>
            <a:pPr algn="ctr"/>
            <a:endParaRPr lang="de-DE" sz="800" b="1" dirty="0" smtClean="0"/>
          </a:p>
          <a:p>
            <a:pPr algn="ctr"/>
            <a:r>
              <a:rPr lang="de-DE" sz="2400" b="1" dirty="0" smtClean="0"/>
              <a:t>ehemals Karlsruher Institut für Technologie</a:t>
            </a:r>
          </a:p>
          <a:p>
            <a:pPr algn="ctr"/>
            <a:r>
              <a:rPr lang="de-DE" sz="2400" b="1" dirty="0" smtClean="0"/>
              <a:t>noch Lehrauftrag „Energiemeteorologie“</a:t>
            </a:r>
            <a:endParaRPr lang="de-DE" sz="2400" b="1" dirty="0"/>
          </a:p>
          <a:p>
            <a:pPr algn="ctr"/>
            <a:endParaRPr lang="de-DE" sz="800" b="1" dirty="0" smtClean="0"/>
          </a:p>
          <a:p>
            <a:pPr algn="ctr"/>
            <a:r>
              <a:rPr lang="de-DE" sz="2400" b="1" dirty="0" smtClean="0"/>
              <a:t>……………………………………………………………………</a:t>
            </a:r>
            <a:endParaRPr lang="de-DE" sz="2400" b="1" dirty="0"/>
          </a:p>
          <a:p>
            <a:pPr algn="ctr"/>
            <a:endParaRPr lang="de-DE" sz="800" b="1" dirty="0" smtClean="0"/>
          </a:p>
          <a:p>
            <a:pPr algn="ctr"/>
            <a:r>
              <a:rPr lang="de-DE" sz="2400" b="1" dirty="0" smtClean="0"/>
              <a:t>Stadtrat, Kreisrat, Nachhaltigkeitsrat</a:t>
            </a:r>
          </a:p>
          <a:p>
            <a:pPr algn="ctr"/>
            <a:endParaRPr lang="de-DE" sz="800" b="1" dirty="0" smtClean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smtClean="0"/>
              <a:t>19.10.2023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02" y="688004"/>
            <a:ext cx="1531088" cy="7046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01" y="3726704"/>
            <a:ext cx="771525" cy="8572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37" y="4875148"/>
            <a:ext cx="2456416" cy="809625"/>
          </a:xfrm>
          <a:prstGeom prst="rect">
            <a:avLst/>
          </a:prstGeom>
        </p:spPr>
      </p:pic>
      <p:pic>
        <p:nvPicPr>
          <p:cNvPr id="8" name="Picture 2" descr="logo Greensu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33" y="5958294"/>
            <a:ext cx="28575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https://pbs.twimg.com/profile_images/464033159953121281/0xLVTsMq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02" y="1799673"/>
            <a:ext cx="1396109" cy="13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r Verbinder 2"/>
          <p:cNvCxnSpPr/>
          <p:nvPr/>
        </p:nvCxnSpPr>
        <p:spPr>
          <a:xfrm flipV="1">
            <a:off x="9578109" y="3435928"/>
            <a:ext cx="2613891" cy="1639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" y="4804858"/>
            <a:ext cx="8928344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487154"/>
            <a:ext cx="409242" cy="3708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91440" y="2468880"/>
            <a:ext cx="11958320" cy="1016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84480" y="304800"/>
            <a:ext cx="905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1977, Olsson, L.E.: </a:t>
            </a:r>
            <a:r>
              <a:rPr lang="en-US" sz="1600" b="1" dirty="0"/>
              <a:t>Meteorology and utilization of wind and solar </a:t>
            </a:r>
            <a:r>
              <a:rPr lang="en-US" sz="1600" b="1" dirty="0" smtClean="0"/>
              <a:t>energy, 10. Conf. World Energy, Istanbul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63600" y="965200"/>
            <a:ext cx="8015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1994, Olsson, L.E.: </a:t>
            </a:r>
            <a:r>
              <a:rPr lang="de-DE" sz="1600" b="1" dirty="0" err="1" smtClean="0"/>
              <a:t>Energy</a:t>
            </a:r>
            <a:r>
              <a:rPr lang="de-DE" sz="1600" b="1" dirty="0" smtClean="0"/>
              <a:t> </a:t>
            </a:r>
            <a:r>
              <a:rPr lang="en-US" sz="1600" b="1" dirty="0"/>
              <a:t>Meteorology, a new discipline, Renewable </a:t>
            </a:r>
            <a:r>
              <a:rPr lang="en-US" sz="1600" b="1" dirty="0" smtClean="0"/>
              <a:t>Energy, 5, 1243-1246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595120" y="1620629"/>
            <a:ext cx="6874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1999, Heinemann, D.,: Energiem</a:t>
            </a:r>
            <a:r>
              <a:rPr lang="en-US" sz="1600" b="1" dirty="0" err="1"/>
              <a:t>eteorologie</a:t>
            </a:r>
            <a:r>
              <a:rPr lang="en-US" sz="1600" b="1" dirty="0"/>
              <a:t>, </a:t>
            </a:r>
            <a:r>
              <a:rPr lang="en-US" sz="1600" b="1" dirty="0" err="1"/>
              <a:t>Physikalische</a:t>
            </a:r>
            <a:r>
              <a:rPr lang="en-US" sz="1600" b="1" dirty="0"/>
              <a:t> </a:t>
            </a:r>
            <a:r>
              <a:rPr lang="en-US" sz="1600" b="1" dirty="0" err="1"/>
              <a:t>Blätter</a:t>
            </a:r>
            <a:r>
              <a:rPr lang="en-US" sz="1600" b="1" dirty="0"/>
              <a:t>, 55, </a:t>
            </a:r>
            <a:r>
              <a:rPr lang="en-US" sz="1600" b="1" dirty="0" smtClean="0"/>
              <a:t>47-50 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469374" y="3055783"/>
            <a:ext cx="5936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2005, </a:t>
            </a:r>
            <a:r>
              <a:rPr lang="de-DE" sz="1600" b="1" dirty="0" err="1" smtClean="0"/>
              <a:t>vIEM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virt</a:t>
            </a:r>
            <a:r>
              <a:rPr lang="de-DE" sz="1600" b="1" dirty="0" smtClean="0"/>
              <a:t>. </a:t>
            </a:r>
            <a:r>
              <a:rPr lang="de-DE" sz="1600" b="1" dirty="0" err="1" smtClean="0"/>
              <a:t>Inst</a:t>
            </a:r>
            <a:r>
              <a:rPr lang="de-DE" sz="1600" b="1" dirty="0" smtClean="0"/>
              <a:t>. für Energiemeteorologie, Uni Oldenburg, DLR</a:t>
            </a:r>
            <a:r>
              <a:rPr lang="en-US" sz="1600" b="1" dirty="0" smtClean="0"/>
              <a:t> 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11054" y="3797463"/>
            <a:ext cx="4518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2009, 1. Fachtagung Energiemeteorologie, </a:t>
            </a:r>
            <a:r>
              <a:rPr lang="de-DE" sz="1600" b="1" dirty="0" err="1" smtClean="0"/>
              <a:t>Grainau</a:t>
            </a:r>
            <a:r>
              <a:rPr lang="en-US" sz="1600" b="1" dirty="0" smtClean="0"/>
              <a:t> 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887518" y="4520403"/>
            <a:ext cx="7757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2012, Fachausschuss Energiemeteorologie der Deutschen Meteorologischen Gesellschaft</a:t>
            </a:r>
            <a:r>
              <a:rPr lang="en-US" sz="1600" b="1" dirty="0" smtClean="0"/>
              <a:t> 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669838" y="5221443"/>
            <a:ext cx="6270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2016, Blockvorlesung Energiemeteorologie, Uni z. Köln, später auch KIT</a:t>
            </a:r>
            <a:r>
              <a:rPr lang="en-US" sz="1600" b="1" dirty="0" smtClean="0"/>
              <a:t> 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5345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Windenergie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20873"/>
            <a:ext cx="409242" cy="3371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41315" y="545624"/>
            <a:ext cx="10148932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Wind ist „gespeicherte“ Sonnenenergie</a:t>
            </a: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err="1" smtClean="0">
                <a:solidFill>
                  <a:schemeClr val="tx1"/>
                </a:solidFill>
              </a:rPr>
              <a:t>Räumliche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Unterschiede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der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solaren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Einstrahlung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auf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verschiedenen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Skalen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treiben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die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Winde</a:t>
            </a:r>
            <a:endParaRPr lang="en-GB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      global</a:t>
            </a:r>
            <a:r>
              <a:rPr lang="en-GB" altLang="de-DE" sz="1800" b="0" dirty="0">
                <a:solidFill>
                  <a:schemeClr val="tx1"/>
                </a:solidFill>
              </a:rPr>
              <a:t>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 Land-See-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Winde</a:t>
            </a:r>
            <a:r>
              <a:rPr lang="en-GB" altLang="de-DE" sz="1800" b="0" dirty="0">
                <a:solidFill>
                  <a:schemeClr val="tx1"/>
                </a:solidFill>
              </a:rPr>
              <a:t>	 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Berg- und Tal-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Winde</a:t>
            </a:r>
            <a:endParaRPr lang="en-GB" altLang="de-DE" sz="1800" b="0" dirty="0">
              <a:solidFill>
                <a:schemeClr val="tx1"/>
              </a:solidFill>
            </a:endParaRPr>
          </a:p>
        </p:txBody>
      </p:sp>
      <p:pic>
        <p:nvPicPr>
          <p:cNvPr id="7" name="Grafik 3" descr="https://propelsteps.files.wordpress.com/2014/02/windp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0" y="2596983"/>
            <a:ext cx="28797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418590" y="5478296"/>
            <a:ext cx="3138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800">
                <a:solidFill>
                  <a:srgbClr val="0070C0"/>
                </a:solidFill>
              </a:rPr>
              <a:t>https://propelsteps.files.wordpress.com/2014/02/windpat.gif</a:t>
            </a:r>
            <a:endParaRPr lang="de-DE" altLang="de-DE" sz="800">
              <a:solidFill>
                <a:srgbClr val="0070C0"/>
              </a:solidFill>
            </a:endParaRPr>
          </a:p>
        </p:txBody>
      </p:sp>
      <p:pic>
        <p:nvPicPr>
          <p:cNvPr id="9" name="Grafi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78" y="2596983"/>
            <a:ext cx="22637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53" y="2596983"/>
            <a:ext cx="305593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91574" y="545624"/>
            <a:ext cx="11900426" cy="5355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Wieviel Leistung kann Wind prinzipiell liefern?		Aber ist das so einfach?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Luftdichte ist Funktion von Standort und Klima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- Druck, </a:t>
            </a:r>
            <a:r>
              <a:rPr lang="de-DE" altLang="de-DE" sz="1800" dirty="0" err="1" smtClean="0">
                <a:solidFill>
                  <a:schemeClr val="tx1"/>
                </a:solidFill>
              </a:rPr>
              <a:t>Temp</a:t>
            </a:r>
            <a:r>
              <a:rPr lang="de-DE" altLang="de-DE" sz="1800" dirty="0" smtClean="0">
                <a:solidFill>
                  <a:schemeClr val="tx1"/>
                </a:solidFill>
              </a:rPr>
              <a:t>., Feuchte, Höhe über NN</a:t>
            </a: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Wind ist Funktion der Höhe über Grund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- Oberflächenrauigkeit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	- </a:t>
            </a:r>
            <a:r>
              <a:rPr lang="de-DE" altLang="de-DE" sz="1800" dirty="0" err="1" smtClean="0">
                <a:solidFill>
                  <a:schemeClr val="tx1"/>
                </a:solidFill>
              </a:rPr>
              <a:t>onshore</a:t>
            </a:r>
            <a:r>
              <a:rPr lang="de-DE" altLang="de-DE" sz="1800" dirty="0" smtClean="0">
                <a:solidFill>
                  <a:schemeClr val="tx1"/>
                </a:solidFill>
              </a:rPr>
              <a:t> - offshore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- thermische Schichtung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Wind ist Funktion der Tageszeit/Jahreszeit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Ertrag ist Funktion der Geschwindigkeitsvarianz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- Oberflächenrauigkeit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		- thermische Schichtung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Wind ist Funktion der Oberflächenform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welche Windextreme können auftreten?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90914" y="3577800"/>
            <a:ext cx="38779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</a:rPr>
              <a:t>P	Leistung		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	Luftdichte	kg m</a:t>
            </a:r>
            <a:r>
              <a:rPr lang="de-DE" altLang="de-DE" sz="1800" b="0" baseline="30000" dirty="0" smtClean="0">
                <a:solidFill>
                  <a:schemeClr val="tx1"/>
                </a:solidFill>
              </a:rPr>
              <a:t>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</a:rPr>
              <a:t>A	Rotorfläche	m</a:t>
            </a:r>
            <a:r>
              <a:rPr lang="de-DE" altLang="de-DE" sz="1800" b="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</a:rPr>
              <a:t>v	</a:t>
            </a:r>
            <a:r>
              <a:rPr lang="de-DE" altLang="de-DE" sz="1800" b="0" dirty="0" err="1" smtClean="0">
                <a:solidFill>
                  <a:schemeClr val="tx1"/>
                </a:solidFill>
              </a:rPr>
              <a:t>Windgeschw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.	m s</a:t>
            </a:r>
            <a:r>
              <a:rPr lang="de-DE" altLang="de-DE" sz="1800" b="0" baseline="30000" dirty="0" smtClean="0">
                <a:solidFill>
                  <a:schemeClr val="tx1"/>
                </a:solidFill>
              </a:rPr>
              <a:t>-1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</a:rPr>
              <a:t>16/27	</a:t>
            </a:r>
            <a:r>
              <a:rPr lang="de-DE" altLang="de-DE" sz="1800" b="0" dirty="0" err="1" smtClean="0">
                <a:solidFill>
                  <a:schemeClr val="tx1"/>
                </a:solidFill>
              </a:rPr>
              <a:t>Betzscher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 Faktor	-</a:t>
            </a:r>
            <a:endParaRPr lang="de-DE" altLang="de-DE" sz="1800" b="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09353"/>
              </p:ext>
            </p:extLst>
          </p:nvPr>
        </p:nvGraphicFramePr>
        <p:xfrm>
          <a:off x="1190914" y="1412875"/>
          <a:ext cx="371951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Formel" r:id="rId4" imgW="939392" imgH="393529" progId="Equation.3">
                  <p:embed/>
                </p:oleObj>
              </mc:Choice>
              <mc:Fallback>
                <p:oleObj name="Formel" r:id="rId4" imgW="939392" imgH="393529" progId="Equation.3">
                  <p:embed/>
                  <p:pic>
                    <p:nvPicPr>
                      <p:cNvPr id="153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914" y="1412875"/>
                        <a:ext cx="371951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0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82338" y="167759"/>
            <a:ext cx="11900426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Vertikale Windprofile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							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Logarithmisches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Profil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smtClean="0">
                <a:solidFill>
                  <a:schemeClr val="tx1"/>
                </a:solidFill>
              </a:rPr>
              <a:t>							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u</a:t>
            </a:r>
            <a:r>
              <a:rPr lang="en-GB" altLang="de-DE" sz="1800" b="0" baseline="-25000" dirty="0">
                <a:solidFill>
                  <a:schemeClr val="tx1"/>
                </a:solidFill>
              </a:rPr>
              <a:t>*</a:t>
            </a:r>
            <a:r>
              <a:rPr lang="en-GB" altLang="de-DE" sz="1800" b="0" dirty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Schubspannungsgeschwindigkeit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z</a:t>
            </a:r>
            <a:r>
              <a:rPr lang="en-GB" altLang="de-DE" sz="1800" b="0" baseline="-25000" dirty="0" smtClean="0">
                <a:solidFill>
                  <a:schemeClr val="tx1"/>
                </a:solidFill>
              </a:rPr>
              <a:t>0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Rauigkeitslänge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</a:t>
            </a:r>
            <a:r>
              <a:rPr lang="en-GB" altLang="de-DE" sz="18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k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 0.4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d 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Verdrängungshöhe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L</a:t>
            </a:r>
            <a:r>
              <a:rPr lang="en-GB" altLang="de-DE" sz="1800" b="0" baseline="-25000" dirty="0">
                <a:solidFill>
                  <a:schemeClr val="tx1"/>
                </a:solidFill>
              </a:rPr>
              <a:t>*</a:t>
            </a:r>
            <a:r>
              <a:rPr lang="en-GB" altLang="de-DE" sz="1800" b="0" dirty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Monin-Obukhov</a:t>
            </a:r>
            <a:r>
              <a:rPr lang="en-GB" altLang="de-DE" sz="1800" b="0" dirty="0" err="1">
                <a:solidFill>
                  <a:schemeClr val="tx1"/>
                </a:solidFill>
              </a:rPr>
              <a:t>-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Länge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power law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smtClean="0">
                <a:solidFill>
                  <a:schemeClr val="tx1"/>
                </a:solidFill>
              </a:rPr>
              <a:t>							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Potenzgesetz</a:t>
            </a:r>
            <a:endParaRPr lang="en-GB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z</a:t>
            </a:r>
            <a:r>
              <a:rPr lang="en-GB" altLang="de-DE" sz="1800" b="0" baseline="-25000" dirty="0" err="1" smtClean="0">
                <a:solidFill>
                  <a:schemeClr val="tx1"/>
                </a:solidFill>
              </a:rPr>
              <a:t>r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Referenzhöhe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				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</a:t>
            </a:r>
            <a:r>
              <a:rPr lang="en-GB" altLang="de-DE" sz="18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 Hellmann-Exponent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	</a:t>
            </a:r>
            <a:r>
              <a:rPr lang="en-GB" altLang="de-DE" sz="1800" dirty="0" smtClean="0">
                <a:solidFill>
                  <a:schemeClr val="tx1"/>
                </a:solidFill>
              </a:rPr>
              <a:t>Tag</a:t>
            </a:r>
            <a:r>
              <a:rPr lang="en-GB" altLang="de-DE" sz="1800" dirty="0">
                <a:solidFill>
                  <a:schemeClr val="tx1"/>
                </a:solidFill>
              </a:rPr>
              <a:t>				</a:t>
            </a:r>
            <a:r>
              <a:rPr lang="en-GB" altLang="de-DE" sz="1800" dirty="0" err="1" smtClean="0">
                <a:solidFill>
                  <a:schemeClr val="tx1"/>
                </a:solidFill>
              </a:rPr>
              <a:t>Nacht</a:t>
            </a:r>
            <a:r>
              <a:rPr lang="en-GB" altLang="de-DE" sz="1800" b="0" dirty="0">
                <a:solidFill>
                  <a:schemeClr val="tx1"/>
                </a:solidFill>
              </a:rPr>
              <a:t>	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	    (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Funktion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von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Stabilität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und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Höhe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)</a:t>
            </a:r>
            <a:r>
              <a:rPr lang="de-DE" altLang="de-DE" sz="1800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8" y="692150"/>
            <a:ext cx="31257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43" y="692150"/>
            <a:ext cx="311943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11326"/>
              </p:ext>
            </p:extLst>
          </p:nvPr>
        </p:nvGraphicFramePr>
        <p:xfrm>
          <a:off x="6752418" y="1195532"/>
          <a:ext cx="3771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2235200" imgH="508000" progId="Equation.3">
                  <p:embed/>
                </p:oleObj>
              </mc:Choice>
              <mc:Fallback>
                <p:oleObj name="Equation" r:id="rId6" imgW="2235200" imgH="508000" progId="Equation.3">
                  <p:embed/>
                  <p:pic>
                    <p:nvPicPr>
                      <p:cNvPr id="15364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18" y="1195532"/>
                        <a:ext cx="37719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59528"/>
              </p:ext>
            </p:extLst>
          </p:nvPr>
        </p:nvGraphicFramePr>
        <p:xfrm>
          <a:off x="7549343" y="3944505"/>
          <a:ext cx="21780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8" imgW="1181100" imgH="508000" progId="Equation.3">
                  <p:embed/>
                </p:oleObj>
              </mc:Choice>
              <mc:Fallback>
                <p:oleObj name="Equation" r:id="rId8" imgW="1181100" imgH="508000" progId="Equation.3">
                  <p:embed/>
                  <p:pic>
                    <p:nvPicPr>
                      <p:cNvPr id="15366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343" y="3944505"/>
                        <a:ext cx="21780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91574" y="545624"/>
            <a:ext cx="11900426" cy="5355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Tagesgang des Windes über Land		</a:t>
            </a:r>
            <a:r>
              <a:rPr lang="de-DE" altLang="de-DE" sz="1800" dirty="0" err="1" smtClean="0">
                <a:solidFill>
                  <a:schemeClr val="tx1"/>
                </a:solidFill>
              </a:rPr>
              <a:t>Sodarmessung</a:t>
            </a: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des Tagesgangs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</a:t>
            </a:r>
            <a:r>
              <a:rPr lang="de-DE" altLang="de-DE" sz="1800" dirty="0" err="1" smtClean="0">
                <a:solidFill>
                  <a:schemeClr val="tx1"/>
                </a:solidFill>
              </a:rPr>
              <a:t>Sodarmessung</a:t>
            </a: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eines Low-Level-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</a:rPr>
              <a:t>					Jets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Prinzipskizze des Tagesgangs der atmosphärischen Grenzschicht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4" y="1507115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03" y="147421"/>
            <a:ext cx="38163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2" y="2719388"/>
            <a:ext cx="41084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39538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27530" y="280353"/>
            <a:ext cx="8569325" cy="5355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800" dirty="0" err="1" smtClean="0">
                <a:solidFill>
                  <a:schemeClr val="tx1"/>
                </a:solidFill>
              </a:rPr>
              <a:t>Tagesgang</a:t>
            </a:r>
            <a:r>
              <a:rPr lang="en-GB" altLang="de-DE" sz="1800" dirty="0" smtClean="0">
                <a:solidFill>
                  <a:schemeClr val="tx1"/>
                </a:solidFill>
              </a:rPr>
              <a:t> der </a:t>
            </a:r>
            <a:r>
              <a:rPr lang="en-GB" altLang="de-DE" sz="1800" dirty="0" err="1" smtClean="0">
                <a:solidFill>
                  <a:schemeClr val="tx1"/>
                </a:solidFill>
              </a:rPr>
              <a:t>Windenergie</a:t>
            </a:r>
            <a:endParaRPr lang="en-GB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Low-level jets </a:t>
            </a:r>
            <a:r>
              <a:rPr lang="en-GB" altLang="de-DE" sz="1800" b="0" dirty="0">
                <a:solidFill>
                  <a:srgbClr val="FF0000"/>
                </a:solidFill>
                <a:sym typeface="Wingdings" panose="05000000000000000000" pitchFamily="2" charset="2"/>
              </a:rPr>
              <a:t></a:t>
            </a:r>
            <a:r>
              <a:rPr lang="en-GB" altLang="de-DE" sz="1800" b="0" dirty="0">
                <a:solidFill>
                  <a:schemeClr val="tx1"/>
                </a:solidFill>
              </a:rPr>
              <a:t>,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“morning dip</a:t>
            </a:r>
            <a:r>
              <a:rPr lang="en-GB" altLang="de-DE" sz="1800" b="0" dirty="0">
                <a:solidFill>
                  <a:schemeClr val="tx1"/>
                </a:solidFill>
              </a:rPr>
              <a:t>” </a:t>
            </a:r>
            <a:r>
              <a:rPr lang="en-GB" alt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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                                                                                                      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                                                     </a:t>
            </a:r>
            <a:endParaRPr lang="en-GB" altLang="de-DE" sz="18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err="1" smtClean="0">
                <a:solidFill>
                  <a:schemeClr val="tx1"/>
                </a:solidFill>
              </a:rPr>
              <a:t>Windenergie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(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grün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und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hellblau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) und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Solarenergie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(orange)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in Deutschland 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smtClean="0">
                <a:solidFill>
                  <a:schemeClr val="tx1"/>
                </a:solidFill>
              </a:rPr>
              <a:t>in der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Woche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vom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23.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Juli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2018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bis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29.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Juli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2018 </a:t>
            </a:r>
            <a:endParaRPr lang="en-GB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smtClean="0">
                <a:solidFill>
                  <a:schemeClr val="tx1"/>
                </a:solidFill>
              </a:rPr>
              <a:t>(</a:t>
            </a:r>
            <a:r>
              <a:rPr lang="en-GB" altLang="de-DE" sz="1800" b="0" dirty="0">
                <a:solidFill>
                  <a:schemeClr val="tx1"/>
                </a:solidFill>
              </a:rPr>
              <a:t>https://www.energy-charts.de/power_de.htm)		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1321753"/>
            <a:ext cx="9144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6777"/>
            <a:ext cx="46799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0190"/>
            <a:ext cx="28082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1964" y="350982"/>
            <a:ext cx="10032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Windleistung bei konstanter mittlerer Windgeschwindigkeit (10 m/s) bei unterschiedlicher Windvarianz</a:t>
            </a:r>
          </a:p>
          <a:p>
            <a:endParaRPr lang="de-DE" b="1" dirty="0"/>
          </a:p>
          <a:p>
            <a:r>
              <a:rPr lang="de-DE" b="1" dirty="0" smtClean="0"/>
              <a:t>Ertrag nimmt mit zunehmender Varianz zu!</a:t>
            </a:r>
          </a:p>
          <a:p>
            <a:endParaRPr lang="de-DE" b="1" dirty="0"/>
          </a:p>
          <a:p>
            <a:r>
              <a:rPr lang="de-DE" b="1" dirty="0" smtClean="0"/>
              <a:t>Jahresmittelwert der Windgeschwindigkeit reicht zur Ertragsschätzung nicht aus!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01964" y="4719775"/>
            <a:ext cx="904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GB" altLang="de-DE" b="1" dirty="0" smtClean="0"/>
              <a:t>W</a:t>
            </a:r>
            <a:r>
              <a:rPr lang="de-DE" altLang="de-DE" b="1" dirty="0" err="1">
                <a:solidFill>
                  <a:srgbClr val="000000"/>
                </a:solidFill>
              </a:rPr>
              <a:t>eibull</a:t>
            </a:r>
            <a:r>
              <a:rPr lang="de-DE" altLang="de-DE" b="1" dirty="0">
                <a:solidFill>
                  <a:srgbClr val="000000"/>
                </a:solidFill>
              </a:rPr>
              <a:t> </a:t>
            </a:r>
            <a:r>
              <a:rPr lang="de-DE" altLang="de-DE" b="1" dirty="0" err="1">
                <a:solidFill>
                  <a:srgbClr val="000000"/>
                </a:solidFill>
              </a:rPr>
              <a:t>distribution</a:t>
            </a:r>
            <a:endParaRPr lang="de-DE" altLang="de-DE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de-DE" altLang="de-DE" i="1" dirty="0">
                <a:solidFill>
                  <a:srgbClr val="000000"/>
                </a:solidFill>
              </a:rPr>
              <a:t>W(x) = 1 – </a:t>
            </a:r>
            <a:r>
              <a:rPr lang="de-DE" altLang="de-DE" i="1" dirty="0" err="1">
                <a:solidFill>
                  <a:srgbClr val="000000"/>
                </a:solidFill>
              </a:rPr>
              <a:t>exp</a:t>
            </a:r>
            <a:r>
              <a:rPr lang="de-DE" altLang="de-DE" i="1" dirty="0">
                <a:solidFill>
                  <a:srgbClr val="000000"/>
                </a:solidFill>
              </a:rPr>
              <a:t>[-(x/A)</a:t>
            </a:r>
            <a:r>
              <a:rPr lang="de-DE" altLang="de-DE" i="1" baseline="30000" dirty="0">
                <a:solidFill>
                  <a:srgbClr val="000000"/>
                </a:solidFill>
              </a:rPr>
              <a:t>k</a:t>
            </a:r>
            <a:r>
              <a:rPr lang="de-DE" altLang="de-DE" i="1" dirty="0">
                <a:solidFill>
                  <a:srgbClr val="000000"/>
                </a:solidFill>
              </a:rPr>
              <a:t>]</a:t>
            </a:r>
            <a:r>
              <a:rPr lang="de-DE" altLang="de-DE" dirty="0">
                <a:solidFill>
                  <a:srgbClr val="000000"/>
                </a:solidFill>
              </a:rPr>
              <a:t>	</a:t>
            </a:r>
            <a:r>
              <a:rPr lang="de-DE" altLang="de-DE" dirty="0" smtClean="0">
                <a:solidFill>
                  <a:srgbClr val="000000"/>
                </a:solidFill>
              </a:rPr>
              <a:t>	mit Skalenfaktor </a:t>
            </a:r>
            <a:r>
              <a:rPr lang="de-DE" altLang="de-DE" i="1" dirty="0">
                <a:solidFill>
                  <a:srgbClr val="000000"/>
                </a:solidFill>
              </a:rPr>
              <a:t>A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smtClean="0">
                <a:solidFill>
                  <a:srgbClr val="000000"/>
                </a:solidFill>
              </a:rPr>
              <a:t>und Formfaktor </a:t>
            </a:r>
            <a:r>
              <a:rPr lang="de-DE" altLang="de-DE" i="1" dirty="0">
                <a:solidFill>
                  <a:srgbClr val="000000"/>
                </a:solidFill>
              </a:rPr>
              <a:t>k, x </a:t>
            </a:r>
            <a:r>
              <a:rPr lang="de-DE" altLang="de-DE" dirty="0">
                <a:solidFill>
                  <a:srgbClr val="000000"/>
                </a:solidFill>
              </a:rPr>
              <a:t>= </a:t>
            </a:r>
            <a:r>
              <a:rPr lang="de-DE" altLang="de-DE" dirty="0" err="1" smtClean="0">
                <a:solidFill>
                  <a:srgbClr val="000000"/>
                </a:solidFill>
              </a:rPr>
              <a:t>Windgeschw</a:t>
            </a:r>
            <a:r>
              <a:rPr lang="de-DE" altLang="de-DE" dirty="0" smtClean="0">
                <a:solidFill>
                  <a:srgbClr val="000000"/>
                </a:solidFill>
              </a:rPr>
              <a:t>.  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de-DE" altLang="de-DE" dirty="0" smtClean="0">
                <a:solidFill>
                  <a:srgbClr val="000000"/>
                </a:solidFill>
              </a:rPr>
              <a:t>w(x</a:t>
            </a:r>
            <a:r>
              <a:rPr lang="de-DE" altLang="de-DE" dirty="0">
                <a:solidFill>
                  <a:srgbClr val="000000"/>
                </a:solidFill>
              </a:rPr>
              <a:t>) = (k/A) (x/A)</a:t>
            </a:r>
            <a:r>
              <a:rPr lang="de-DE" altLang="de-DE" baseline="30000" dirty="0">
                <a:solidFill>
                  <a:srgbClr val="000000"/>
                </a:solidFill>
              </a:rPr>
              <a:t>k-1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exp</a:t>
            </a:r>
            <a:r>
              <a:rPr lang="de-DE" altLang="de-DE" i="1" dirty="0">
                <a:solidFill>
                  <a:srgbClr val="000000"/>
                </a:solidFill>
              </a:rPr>
              <a:t> [-(x/A)</a:t>
            </a:r>
            <a:r>
              <a:rPr lang="de-DE" altLang="de-DE" i="1" baseline="30000" dirty="0">
                <a:solidFill>
                  <a:srgbClr val="000000"/>
                </a:solidFill>
              </a:rPr>
              <a:t>k</a:t>
            </a:r>
            <a:r>
              <a:rPr lang="de-DE" altLang="de-DE" i="1" dirty="0" smtClean="0">
                <a:solidFill>
                  <a:srgbClr val="000000"/>
                </a:solidFill>
              </a:rPr>
              <a:t>]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695760"/>
            <a:ext cx="5694219" cy="355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3" y="695760"/>
            <a:ext cx="5485001" cy="355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1964" y="350982"/>
            <a:ext cx="832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Windextreme über See (10 min-Mittel (links) und 1 Sek-Böe (rechts) aus FINO1-Daten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9528" y="4258350"/>
            <a:ext cx="84632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de-DE" b="1" dirty="0" smtClean="0"/>
              <a:t>Gumbel </a:t>
            </a:r>
            <a:r>
              <a:rPr lang="en-GB" altLang="de-DE" b="1" dirty="0" err="1" smtClean="0"/>
              <a:t>Verteilung</a:t>
            </a:r>
            <a:endParaRPr lang="en-GB" altLang="de-DE" b="1" dirty="0"/>
          </a:p>
          <a:p>
            <a:pPr>
              <a:spcBef>
                <a:spcPct val="0"/>
              </a:spcBef>
              <a:buFontTx/>
              <a:buNone/>
            </a:pPr>
            <a:endParaRPr lang="en-GB" altLang="de-DE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i="1" dirty="0"/>
              <a:t>W(x) = </a:t>
            </a:r>
            <a:r>
              <a:rPr lang="en-GB" altLang="de-DE" dirty="0" err="1"/>
              <a:t>exp</a:t>
            </a:r>
            <a:r>
              <a:rPr lang="en-GB" altLang="de-DE" i="1" dirty="0"/>
              <a:t>(-</a:t>
            </a:r>
            <a:r>
              <a:rPr lang="en-GB" altLang="de-DE" dirty="0" err="1"/>
              <a:t>exp</a:t>
            </a:r>
            <a:r>
              <a:rPr lang="en-GB" altLang="de-DE" i="1" dirty="0"/>
              <a:t>(-(x-a)/b))</a:t>
            </a:r>
            <a:r>
              <a:rPr lang="en-GB" altLang="de-DE" dirty="0"/>
              <a:t>		</a:t>
            </a:r>
            <a:r>
              <a:rPr lang="en-GB" altLang="de-DE" dirty="0" err="1" smtClean="0"/>
              <a:t>mit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Windgeschw</a:t>
            </a:r>
            <a:r>
              <a:rPr lang="en-GB" altLang="de-DE" dirty="0" smtClean="0"/>
              <a:t>. </a:t>
            </a:r>
            <a:r>
              <a:rPr lang="en-GB" altLang="de-DE" i="1" dirty="0"/>
              <a:t>x</a:t>
            </a:r>
            <a:r>
              <a:rPr lang="en-GB" altLang="de-DE" dirty="0"/>
              <a:t>, </a:t>
            </a:r>
            <a:r>
              <a:rPr lang="en-GB" altLang="de-DE" dirty="0" err="1" smtClean="0"/>
              <a:t>Konstanten</a:t>
            </a:r>
            <a:r>
              <a:rPr lang="en-GB" altLang="de-DE" dirty="0" smtClean="0"/>
              <a:t> </a:t>
            </a:r>
            <a:r>
              <a:rPr lang="en-GB" altLang="de-DE" i="1" dirty="0"/>
              <a:t>a</a:t>
            </a:r>
            <a:r>
              <a:rPr lang="en-GB" altLang="de-DE" dirty="0"/>
              <a:t> </a:t>
            </a:r>
            <a:r>
              <a:rPr lang="en-GB" altLang="de-DE" dirty="0" smtClean="0"/>
              <a:t>und </a:t>
            </a:r>
            <a:r>
              <a:rPr lang="en-GB" altLang="de-DE" i="1" dirty="0"/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i="1" dirty="0"/>
              <a:t>w(x) = (1/b) </a:t>
            </a:r>
            <a:r>
              <a:rPr lang="en-GB" altLang="de-DE" i="1" dirty="0" err="1"/>
              <a:t>exp</a:t>
            </a:r>
            <a:r>
              <a:rPr lang="en-GB" altLang="de-DE" i="1" dirty="0"/>
              <a:t>(-(x-a)/b)</a:t>
            </a:r>
            <a:r>
              <a:rPr lang="en-GB" altLang="de-DE" dirty="0"/>
              <a:t> </a:t>
            </a:r>
            <a:r>
              <a:rPr lang="en-GB" altLang="de-DE" dirty="0" err="1"/>
              <a:t>exp</a:t>
            </a:r>
            <a:r>
              <a:rPr lang="en-GB" altLang="de-DE" i="1" dirty="0"/>
              <a:t>(-</a:t>
            </a:r>
            <a:r>
              <a:rPr lang="en-GB" altLang="de-DE" dirty="0" err="1"/>
              <a:t>exp</a:t>
            </a:r>
            <a:r>
              <a:rPr lang="en-GB" altLang="de-DE" i="1" dirty="0"/>
              <a:t>(-(x-a)/b))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e-DE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dirty="0" err="1" smtClean="0"/>
              <a:t>Mittelwert</a:t>
            </a:r>
            <a:r>
              <a:rPr lang="en-GB" altLang="de-DE" dirty="0" smtClean="0"/>
              <a:t> </a:t>
            </a:r>
            <a:r>
              <a:rPr lang="en-GB" altLang="de-DE" i="1" dirty="0"/>
              <a:t>µ = a + 0.5772 b</a:t>
            </a:r>
            <a:r>
              <a:rPr lang="en-GB" altLang="de-DE" dirty="0"/>
              <a:t>; </a:t>
            </a:r>
            <a:r>
              <a:rPr lang="en-GB" altLang="de-DE" dirty="0" smtClean="0"/>
              <a:t>Median </a:t>
            </a:r>
            <a:r>
              <a:rPr lang="en-GB" altLang="de-DE" i="1" dirty="0"/>
              <a:t>m = a – b ln(ln 2))</a:t>
            </a:r>
            <a:r>
              <a:rPr lang="en-GB" altLang="de-DE" dirty="0"/>
              <a:t>; </a:t>
            </a:r>
            <a:r>
              <a:rPr lang="en-GB" altLang="de-DE" dirty="0" err="1" smtClean="0"/>
              <a:t>Standardabweichung</a:t>
            </a:r>
            <a:r>
              <a:rPr lang="en-GB" altLang="de-DE" dirty="0" smtClean="0"/>
              <a:t> </a:t>
            </a:r>
            <a:r>
              <a:rPr lang="en-GB" altLang="de-DE" i="1" dirty="0">
                <a:latin typeface="Symbol" panose="05050102010706020507" pitchFamily="18" charset="2"/>
              </a:rPr>
              <a:t>s</a:t>
            </a:r>
            <a:r>
              <a:rPr lang="en-GB" altLang="de-DE" i="1" dirty="0"/>
              <a:t> = b </a:t>
            </a:r>
            <a:r>
              <a:rPr lang="en-GB" altLang="de-DE" i="1" dirty="0">
                <a:latin typeface="Symbol" panose="05050102010706020507" pitchFamily="18" charset="2"/>
              </a:rPr>
              <a:t>p</a:t>
            </a:r>
            <a:r>
              <a:rPr lang="en-GB" altLang="de-DE" i="1" dirty="0"/>
              <a:t>/</a:t>
            </a:r>
            <a:r>
              <a:rPr lang="en-GB" altLang="de-DE" i="1" dirty="0">
                <a:sym typeface="Symbol" panose="05050102010706020507" pitchFamily="18" charset="2"/>
              </a:rPr>
              <a:t>6</a:t>
            </a:r>
            <a:endParaRPr lang="en-GB" alt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5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3689" y="113959"/>
            <a:ext cx="112497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Windpark-Effizienz (Analytisches Modell EFFWAKE und Messung)							</a:t>
            </a:r>
            <a:endParaRPr lang="de-DE" b="1" dirty="0"/>
          </a:p>
          <a:p>
            <a:r>
              <a:rPr lang="de-DE" b="1" dirty="0" smtClean="0"/>
              <a:t>						Messung an einem 7x7</a:t>
            </a:r>
          </a:p>
          <a:p>
            <a:r>
              <a:rPr lang="de-DE" b="1" dirty="0"/>
              <a:t>	</a:t>
            </a:r>
            <a:r>
              <a:rPr lang="de-DE" b="1" dirty="0" smtClean="0"/>
              <a:t>					Windpark in der </a:t>
            </a:r>
          </a:p>
          <a:p>
            <a:r>
              <a:rPr lang="de-DE" b="1" dirty="0"/>
              <a:t>	</a:t>
            </a:r>
            <a:r>
              <a:rPr lang="de-DE" b="1" dirty="0" smtClean="0"/>
              <a:t>					Ostsee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Windreduktion im Parkinneren		          Leistungsreduktion im Parkinneren	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83" y="282123"/>
            <a:ext cx="3773446" cy="36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Grafik 9" descr="Sche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" y="500159"/>
            <a:ext cx="5001768" cy="37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 descr="P_15050_vs_stabilit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97" y="4019289"/>
            <a:ext cx="4530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4" descr="Rt_15050_vs_stabilit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1" y="4020876"/>
            <a:ext cx="452596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5985131" y="1602003"/>
            <a:ext cx="23450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b="0" dirty="0" smtClean="0">
                <a:solidFill>
                  <a:schemeClr val="tx1"/>
                </a:solidFill>
              </a:rPr>
              <a:t>Bildquelle: </a:t>
            </a:r>
            <a:r>
              <a:rPr lang="de-DE" altLang="de-DE" sz="1000" b="0" dirty="0" err="1" smtClean="0">
                <a:solidFill>
                  <a:schemeClr val="tx1"/>
                </a:solidFill>
              </a:rPr>
              <a:t>Barthelmie</a:t>
            </a:r>
            <a:r>
              <a:rPr lang="de-DE" altLang="de-DE" sz="1000" b="0" dirty="0" smtClean="0">
                <a:solidFill>
                  <a:schemeClr val="tx1"/>
                </a:solidFill>
              </a:rPr>
              <a:t> </a:t>
            </a:r>
            <a:r>
              <a:rPr lang="de-DE" altLang="de-DE" sz="1000" b="0" dirty="0">
                <a:solidFill>
                  <a:schemeClr val="tx1"/>
                </a:solidFill>
              </a:rPr>
              <a:t>R, </a:t>
            </a:r>
            <a:r>
              <a:rPr lang="de-DE" altLang="de-DE" sz="1000" b="0" dirty="0" err="1">
                <a:solidFill>
                  <a:schemeClr val="tx1"/>
                </a:solidFill>
              </a:rPr>
              <a:t>Frandsen</a:t>
            </a:r>
            <a:r>
              <a:rPr lang="de-DE" altLang="de-DE" sz="1000" b="0" dirty="0">
                <a:solidFill>
                  <a:schemeClr val="tx1"/>
                </a:solidFill>
              </a:rPr>
              <a:t> ST, </a:t>
            </a:r>
            <a:r>
              <a:rPr lang="de-DE" altLang="de-DE" sz="1000" b="0" dirty="0" err="1">
                <a:solidFill>
                  <a:schemeClr val="tx1"/>
                </a:solidFill>
              </a:rPr>
              <a:t>Rethore</a:t>
            </a:r>
            <a:r>
              <a:rPr lang="de-DE" altLang="de-DE" sz="1000" b="0" dirty="0">
                <a:solidFill>
                  <a:schemeClr val="tx1"/>
                </a:solidFill>
              </a:rPr>
              <a:t> PE, Jensen L., 2007</a:t>
            </a:r>
            <a:r>
              <a:rPr lang="de-DE" altLang="de-DE" sz="1000" b="0" dirty="0" smtClean="0">
                <a:solidFill>
                  <a:schemeClr val="tx1"/>
                </a:solidFill>
              </a:rPr>
              <a:t>: </a:t>
            </a:r>
            <a:r>
              <a:rPr lang="en-US" altLang="de-DE" sz="1000" b="0" dirty="0" smtClean="0">
                <a:solidFill>
                  <a:schemeClr val="tx1"/>
                </a:solidFill>
              </a:rPr>
              <a:t>Analysis </a:t>
            </a:r>
            <a:r>
              <a:rPr lang="en-US" altLang="de-DE" sz="1000" b="0" dirty="0">
                <a:solidFill>
                  <a:schemeClr val="tx1"/>
                </a:solidFill>
              </a:rPr>
              <a:t>of atmospheric impacts on the </a:t>
            </a:r>
            <a:r>
              <a:rPr lang="en-US" altLang="de-DE" sz="1000" b="0" dirty="0" smtClean="0">
                <a:solidFill>
                  <a:schemeClr val="tx1"/>
                </a:solidFill>
              </a:rPr>
              <a:t>development of </a:t>
            </a:r>
            <a:r>
              <a:rPr lang="en-US" altLang="de-DE" sz="1000" b="0" dirty="0">
                <a:solidFill>
                  <a:schemeClr val="tx1"/>
                </a:solidFill>
              </a:rPr>
              <a:t>wind turbine wakes at the </a:t>
            </a:r>
            <a:r>
              <a:rPr lang="en-US" altLang="de-DE" sz="1000" b="0" dirty="0" err="1">
                <a:solidFill>
                  <a:schemeClr val="tx1"/>
                </a:solidFill>
              </a:rPr>
              <a:t>Nysted</a:t>
            </a:r>
            <a:r>
              <a:rPr lang="en-US" altLang="de-DE" sz="1000" b="0" dirty="0">
                <a:solidFill>
                  <a:schemeClr val="tx1"/>
                </a:solidFill>
              </a:rPr>
              <a:t> wind farm</a:t>
            </a:r>
            <a:r>
              <a:rPr lang="en-US" altLang="de-DE" sz="1000" b="0" dirty="0" smtClean="0">
                <a:solidFill>
                  <a:schemeClr val="tx1"/>
                </a:solidFill>
              </a:rPr>
              <a:t>. Proceedings </a:t>
            </a:r>
            <a:r>
              <a:rPr lang="en-US" altLang="de-DE" sz="1000" b="0" dirty="0">
                <a:solidFill>
                  <a:schemeClr val="tx1"/>
                </a:solidFill>
              </a:rPr>
              <a:t>of the European Offshore Wind Conference</a:t>
            </a:r>
            <a:r>
              <a:rPr lang="de-DE" altLang="de-DE" sz="1000" b="0" dirty="0">
                <a:solidFill>
                  <a:schemeClr val="tx1"/>
                </a:solidFill>
              </a:rPr>
              <a:t>, </a:t>
            </a:r>
            <a:r>
              <a:rPr lang="de-DE" altLang="de-DE" sz="1000" b="0" dirty="0" smtClean="0">
                <a:solidFill>
                  <a:schemeClr val="tx1"/>
                </a:solidFill>
              </a:rPr>
              <a:t>Berlin </a:t>
            </a:r>
            <a:r>
              <a:rPr lang="de-DE" altLang="de-DE" sz="1000" b="0" dirty="0">
                <a:solidFill>
                  <a:schemeClr val="tx1"/>
                </a:solidFill>
              </a:rPr>
              <a:t>4.-6.12.2007.</a:t>
            </a:r>
          </a:p>
        </p:txBody>
      </p:sp>
    </p:spTree>
    <p:extLst>
      <p:ext uri="{BB962C8B-B14F-4D97-AF65-F5344CB8AC3E}">
        <p14:creationId xmlns:p14="http://schemas.microsoft.com/office/powerpoint/2010/main" val="14201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33126" y="155478"/>
            <a:ext cx="3402327" cy="874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Energiemeteorologie</a:t>
            </a:r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8315846" y="1242905"/>
            <a:ext cx="3402327" cy="874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Energieumwandlung</a:t>
            </a:r>
          </a:p>
          <a:p>
            <a:pPr algn="ctr"/>
            <a:r>
              <a:rPr lang="de-DE" sz="2400" dirty="0" smtClean="0"/>
              <a:t>vulgo: „Verbrauch“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4333126" y="1242905"/>
            <a:ext cx="3402327" cy="874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Energietransport</a:t>
            </a:r>
            <a:endParaRPr lang="de-DE" sz="2400" dirty="0"/>
          </a:p>
        </p:txBody>
      </p:sp>
      <p:sp>
        <p:nvSpPr>
          <p:cNvPr id="9" name="Abgerundetes Rechteck 8"/>
          <p:cNvSpPr/>
          <p:nvPr/>
        </p:nvSpPr>
        <p:spPr>
          <a:xfrm>
            <a:off x="350406" y="1242905"/>
            <a:ext cx="3402327" cy="874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Energieumwandlung</a:t>
            </a:r>
          </a:p>
          <a:p>
            <a:pPr algn="ctr"/>
            <a:r>
              <a:rPr lang="de-DE" sz="2400" dirty="0" smtClean="0"/>
              <a:t>vulgo: „Erzeugung“</a:t>
            </a:r>
            <a:endParaRPr lang="de-DE" sz="24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401206" y="2370082"/>
            <a:ext cx="3276364" cy="756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Windenergie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01206" y="3193966"/>
            <a:ext cx="3276364" cy="756084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Solarenergie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01206" y="4017850"/>
            <a:ext cx="3276364" cy="756084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Wasserkraft</a:t>
            </a:r>
            <a:endParaRPr lang="de-DE" sz="24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401206" y="4814574"/>
            <a:ext cx="3276364" cy="756084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Wellenenergie</a:t>
            </a:r>
            <a:endParaRPr lang="de-DE" sz="24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4396107" y="2370082"/>
            <a:ext cx="3276364" cy="756084"/>
          </a:xfrm>
          <a:prstGeom prst="round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Stromleitungen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8401169" y="2370082"/>
            <a:ext cx="3276364" cy="756084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Stromverbrauch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8401169" y="3197692"/>
            <a:ext cx="3276364" cy="756084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Wärme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8401169" y="4015918"/>
            <a:ext cx="3276364" cy="756084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Transport/Verkehr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01206" y="5611298"/>
            <a:ext cx="3276364" cy="756084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therm</a:t>
            </a:r>
            <a:r>
              <a:rPr lang="de-DE" sz="2400" dirty="0" smtClean="0">
                <a:solidFill>
                  <a:schemeClr val="tx1"/>
                </a:solidFill>
              </a:rPr>
              <a:t>. Kraftwerke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3752733" y="5611298"/>
            <a:ext cx="3276364" cy="756084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Auswirkung auf Klima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3689" y="113959"/>
            <a:ext cx="112497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Windpark-Nachläufe (Analytisches Modell EFFWAKE und Messung)							</a:t>
            </a:r>
            <a:endParaRPr lang="de-DE" b="1" dirty="0"/>
          </a:p>
          <a:p>
            <a:r>
              <a:rPr lang="de-DE" b="1" dirty="0" smtClean="0"/>
              <a:t>	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b="1" dirty="0"/>
              <a:t>	</a:t>
            </a:r>
            <a:r>
              <a:rPr lang="de-DE" b="1" dirty="0" smtClean="0"/>
              <a:t>Modell				</a:t>
            </a:r>
            <a:r>
              <a:rPr lang="en-GB" b="1" dirty="0" err="1" smtClean="0"/>
              <a:t>Ergebnisse</a:t>
            </a:r>
            <a:r>
              <a:rPr lang="en-GB" altLang="de-DE" b="1" dirty="0" smtClean="0"/>
              <a:t> </a:t>
            </a:r>
            <a:r>
              <a:rPr lang="en-GB" altLang="de-DE" b="1" dirty="0"/>
              <a:t>Sept. 2016</a:t>
            </a:r>
            <a:r>
              <a:rPr lang="en-GB" altLang="de-DE" b="1" dirty="0" smtClean="0"/>
              <a:t>, </a:t>
            </a:r>
            <a:r>
              <a:rPr lang="en-GB" altLang="de-DE" b="1" dirty="0"/>
              <a:t>WIPAFF </a:t>
            </a:r>
            <a:r>
              <a:rPr lang="en-GB" altLang="de-DE" b="1" dirty="0" err="1" smtClean="0"/>
              <a:t>Projekt</a:t>
            </a:r>
            <a:r>
              <a:rPr lang="en-GB" altLang="de-DE" b="1" dirty="0"/>
              <a:t>, Do 128 </a:t>
            </a:r>
            <a:r>
              <a:rPr lang="en-GB" altLang="de-DE" b="1" dirty="0" smtClean="0"/>
              <a:t>flights, </a:t>
            </a:r>
            <a:r>
              <a:rPr lang="en-GB" altLang="de-DE" b="1" dirty="0" err="1" smtClean="0"/>
              <a:t>Platis</a:t>
            </a:r>
            <a:r>
              <a:rPr lang="en-GB" altLang="de-DE" b="1" dirty="0" smtClean="0"/>
              <a:t> </a:t>
            </a:r>
            <a:r>
              <a:rPr lang="en-GB" altLang="de-DE" b="1" dirty="0"/>
              <a:t>et al., </a:t>
            </a:r>
            <a:r>
              <a:rPr lang="en-GB" altLang="de-DE" b="1" dirty="0" smtClean="0"/>
              <a:t>						2018</a:t>
            </a:r>
            <a:r>
              <a:rPr lang="en-GB" altLang="de-DE" b="1" dirty="0"/>
              <a:t>: Scientific Reports, 8, 2163. </a:t>
            </a:r>
            <a:r>
              <a:rPr lang="de-DE" altLang="de-DE" b="1" dirty="0" smtClean="0"/>
              <a:t>DOI:10.1038/s41598-018-20389-y</a:t>
            </a:r>
            <a:endParaRPr lang="en-GB" altLang="de-DE" b="1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Grafik 43" descr="P_wake_roughnesses_23500_vs_dist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706"/>
            <a:ext cx="4902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162845"/>
            <a:ext cx="7176770" cy="32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5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9"/>
            <a:ext cx="395387" cy="306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764429" y="188913"/>
            <a:ext cx="10019029" cy="5355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Korrelation von Windrichtung und atmosphärischer Stabilität (relevant nur Offshore)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>
              <a:solidFill>
                <a:schemeClr val="tx1"/>
              </a:solidFill>
            </a:endParaRPr>
          </a:p>
        </p:txBody>
      </p:sp>
      <p:pic>
        <p:nvPicPr>
          <p:cNvPr id="7" name="Grafik 2" descr="Häufigkeiten 5-25 nach Schicht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5" y="549275"/>
            <a:ext cx="658495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ogen 7"/>
          <p:cNvSpPr/>
          <p:nvPr/>
        </p:nvSpPr>
        <p:spPr>
          <a:xfrm rot="5400000">
            <a:off x="6542930" y="2506663"/>
            <a:ext cx="2016125" cy="1050925"/>
          </a:xfrm>
          <a:prstGeom prst="arc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" name="Gruppieren 15"/>
          <p:cNvGrpSpPr>
            <a:grpSpLocks/>
          </p:cNvGrpSpPr>
          <p:nvPr/>
        </p:nvGrpSpPr>
        <p:grpSpPr bwMode="auto">
          <a:xfrm>
            <a:off x="6668343" y="1878013"/>
            <a:ext cx="2349500" cy="2271712"/>
            <a:chOff x="6619875" y="2349260"/>
            <a:chExt cx="2350135" cy="2269558"/>
          </a:xfrm>
        </p:grpSpPr>
        <p:sp>
          <p:nvSpPr>
            <p:cNvPr id="10" name="Textfeld 3"/>
            <p:cNvSpPr txBox="1">
              <a:spLocks noChangeArrowheads="1"/>
            </p:cNvSpPr>
            <p:nvPr/>
          </p:nvSpPr>
          <p:spPr bwMode="auto">
            <a:xfrm>
              <a:off x="7634377" y="332117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Times" panose="02020603050405020304" pitchFamily="18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marL="1143000" indent="-228600">
                <a:spcBef>
                  <a:spcPct val="20000"/>
                </a:spcBef>
                <a:buFont typeface="Times" panose="02020603050405020304" pitchFamily="18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b="0">
                  <a:solidFill>
                    <a:schemeClr val="tx1"/>
                  </a:solidFill>
                  <a:latin typeface="Algerian" panose="04020705040A02060702" pitchFamily="82" charset="0"/>
                </a:rPr>
                <a:t>T</a:t>
              </a:r>
            </a:p>
          </p:txBody>
        </p:sp>
        <p:cxnSp>
          <p:nvCxnSpPr>
            <p:cNvPr id="11" name="Gerade Verbindung 4"/>
            <p:cNvCxnSpPr/>
            <p:nvPr/>
          </p:nvCxnSpPr>
          <p:spPr>
            <a:xfrm flipH="1">
              <a:off x="7894982" y="3943184"/>
              <a:ext cx="220723" cy="95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5"/>
            <p:cNvCxnSpPr/>
            <p:nvPr/>
          </p:nvCxnSpPr>
          <p:spPr>
            <a:xfrm flipH="1">
              <a:off x="7767947" y="4095440"/>
              <a:ext cx="396982" cy="176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6"/>
            <p:cNvCxnSpPr/>
            <p:nvPr/>
          </p:nvCxnSpPr>
          <p:spPr>
            <a:xfrm flipH="1">
              <a:off x="7528170" y="4241351"/>
              <a:ext cx="678045" cy="285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7"/>
            <p:cNvCxnSpPr/>
            <p:nvPr/>
          </p:nvCxnSpPr>
          <p:spPr>
            <a:xfrm flipH="1">
              <a:off x="7958499" y="3779827"/>
              <a:ext cx="88924" cy="34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ihandform 14"/>
            <p:cNvSpPr/>
            <p:nvPr/>
          </p:nvSpPr>
          <p:spPr>
            <a:xfrm>
              <a:off x="7437658" y="3137499"/>
              <a:ext cx="806668" cy="685150"/>
            </a:xfrm>
            <a:custGeom>
              <a:avLst/>
              <a:gdLst>
                <a:gd name="connsiteX0" fmla="*/ 613410 w 807720"/>
                <a:gd name="connsiteY0" fmla="*/ 641985 h 683895"/>
                <a:gd name="connsiteX1" fmla="*/ 773430 w 807720"/>
                <a:gd name="connsiteY1" fmla="*/ 455295 h 683895"/>
                <a:gd name="connsiteX2" fmla="*/ 742950 w 807720"/>
                <a:gd name="connsiteY2" fmla="*/ 142875 h 683895"/>
                <a:gd name="connsiteX3" fmla="*/ 384810 w 807720"/>
                <a:gd name="connsiteY3" fmla="*/ 24765 h 683895"/>
                <a:gd name="connsiteX4" fmla="*/ 41910 w 807720"/>
                <a:gd name="connsiteY4" fmla="*/ 291465 h 683895"/>
                <a:gd name="connsiteX5" fmla="*/ 133350 w 807720"/>
                <a:gd name="connsiteY5" fmla="*/ 565785 h 683895"/>
                <a:gd name="connsiteX6" fmla="*/ 259080 w 807720"/>
                <a:gd name="connsiteY6" fmla="*/ 653415 h 683895"/>
                <a:gd name="connsiteX7" fmla="*/ 506730 w 807720"/>
                <a:gd name="connsiteY7" fmla="*/ 680085 h 683895"/>
                <a:gd name="connsiteX8" fmla="*/ 499110 w 807720"/>
                <a:gd name="connsiteY8" fmla="*/ 676275 h 6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" h="683895">
                  <a:moveTo>
                    <a:pt x="613410" y="641985"/>
                  </a:moveTo>
                  <a:cubicBezTo>
                    <a:pt x="682625" y="590232"/>
                    <a:pt x="751840" y="538480"/>
                    <a:pt x="773430" y="455295"/>
                  </a:cubicBezTo>
                  <a:cubicBezTo>
                    <a:pt x="795020" y="372110"/>
                    <a:pt x="807720" y="214630"/>
                    <a:pt x="742950" y="142875"/>
                  </a:cubicBezTo>
                  <a:cubicBezTo>
                    <a:pt x="678180" y="71120"/>
                    <a:pt x="501650" y="0"/>
                    <a:pt x="384810" y="24765"/>
                  </a:cubicBezTo>
                  <a:cubicBezTo>
                    <a:pt x="267970" y="49530"/>
                    <a:pt x="83820" y="201295"/>
                    <a:pt x="41910" y="291465"/>
                  </a:cubicBezTo>
                  <a:cubicBezTo>
                    <a:pt x="0" y="381635"/>
                    <a:pt x="97155" y="505460"/>
                    <a:pt x="133350" y="565785"/>
                  </a:cubicBezTo>
                  <a:cubicBezTo>
                    <a:pt x="169545" y="626110"/>
                    <a:pt x="196850" y="634365"/>
                    <a:pt x="259080" y="653415"/>
                  </a:cubicBezTo>
                  <a:cubicBezTo>
                    <a:pt x="321310" y="672465"/>
                    <a:pt x="466725" y="676275"/>
                    <a:pt x="506730" y="680085"/>
                  </a:cubicBezTo>
                  <a:cubicBezTo>
                    <a:pt x="546735" y="683895"/>
                    <a:pt x="522922" y="680085"/>
                    <a:pt x="499110" y="676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199469" y="2913874"/>
              <a:ext cx="1306866" cy="1121298"/>
            </a:xfrm>
            <a:custGeom>
              <a:avLst/>
              <a:gdLst>
                <a:gd name="connsiteX0" fmla="*/ 920115 w 1308100"/>
                <a:gd name="connsiteY0" fmla="*/ 1028700 h 1120140"/>
                <a:gd name="connsiteX1" fmla="*/ 1213485 w 1308100"/>
                <a:gd name="connsiteY1" fmla="*/ 788670 h 1120140"/>
                <a:gd name="connsiteX2" fmla="*/ 1266825 w 1308100"/>
                <a:gd name="connsiteY2" fmla="*/ 365760 h 1120140"/>
                <a:gd name="connsiteX3" fmla="*/ 965835 w 1308100"/>
                <a:gd name="connsiteY3" fmla="*/ 72390 h 1120140"/>
                <a:gd name="connsiteX4" fmla="*/ 470535 w 1308100"/>
                <a:gd name="connsiteY4" fmla="*/ 30480 h 1120140"/>
                <a:gd name="connsiteX5" fmla="*/ 123825 w 1308100"/>
                <a:gd name="connsiteY5" fmla="*/ 255270 h 1120140"/>
                <a:gd name="connsiteX6" fmla="*/ 1905 w 1308100"/>
                <a:gd name="connsiteY6" fmla="*/ 613410 h 1120140"/>
                <a:gd name="connsiteX7" fmla="*/ 135255 w 1308100"/>
                <a:gd name="connsiteY7" fmla="*/ 853440 h 1120140"/>
                <a:gd name="connsiteX8" fmla="*/ 394335 w 1308100"/>
                <a:gd name="connsiteY8" fmla="*/ 994410 h 1120140"/>
                <a:gd name="connsiteX9" fmla="*/ 699135 w 1308100"/>
                <a:gd name="connsiteY9" fmla="*/ 112014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100" h="1120140">
                  <a:moveTo>
                    <a:pt x="920115" y="1028700"/>
                  </a:moveTo>
                  <a:cubicBezTo>
                    <a:pt x="1037907" y="963930"/>
                    <a:pt x="1155700" y="899160"/>
                    <a:pt x="1213485" y="788670"/>
                  </a:cubicBezTo>
                  <a:cubicBezTo>
                    <a:pt x="1271270" y="678180"/>
                    <a:pt x="1308100" y="485140"/>
                    <a:pt x="1266825" y="365760"/>
                  </a:cubicBezTo>
                  <a:cubicBezTo>
                    <a:pt x="1225550" y="246380"/>
                    <a:pt x="1098550" y="128270"/>
                    <a:pt x="965835" y="72390"/>
                  </a:cubicBezTo>
                  <a:cubicBezTo>
                    <a:pt x="833120" y="16510"/>
                    <a:pt x="610870" y="0"/>
                    <a:pt x="470535" y="30480"/>
                  </a:cubicBezTo>
                  <a:cubicBezTo>
                    <a:pt x="330200" y="60960"/>
                    <a:pt x="201930" y="158115"/>
                    <a:pt x="123825" y="255270"/>
                  </a:cubicBezTo>
                  <a:cubicBezTo>
                    <a:pt x="45720" y="352425"/>
                    <a:pt x="0" y="513715"/>
                    <a:pt x="1905" y="613410"/>
                  </a:cubicBezTo>
                  <a:cubicBezTo>
                    <a:pt x="3810" y="713105"/>
                    <a:pt x="69850" y="789940"/>
                    <a:pt x="135255" y="853440"/>
                  </a:cubicBezTo>
                  <a:cubicBezTo>
                    <a:pt x="200660" y="916940"/>
                    <a:pt x="300355" y="949960"/>
                    <a:pt x="394335" y="994410"/>
                  </a:cubicBezTo>
                  <a:cubicBezTo>
                    <a:pt x="488315" y="1038860"/>
                    <a:pt x="593725" y="1079500"/>
                    <a:pt x="699135" y="112014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6900938" y="2596675"/>
              <a:ext cx="1846762" cy="1670052"/>
            </a:xfrm>
            <a:custGeom>
              <a:avLst/>
              <a:gdLst>
                <a:gd name="connsiteX0" fmla="*/ 1271270 w 1845945"/>
                <a:gd name="connsiteY0" fmla="*/ 1502410 h 1670050"/>
                <a:gd name="connsiteX1" fmla="*/ 1637030 w 1845945"/>
                <a:gd name="connsiteY1" fmla="*/ 1262380 h 1670050"/>
                <a:gd name="connsiteX2" fmla="*/ 1831340 w 1845945"/>
                <a:gd name="connsiteY2" fmla="*/ 831850 h 1670050"/>
                <a:gd name="connsiteX3" fmla="*/ 1724660 w 1845945"/>
                <a:gd name="connsiteY3" fmla="*/ 306070 h 1670050"/>
                <a:gd name="connsiteX4" fmla="*/ 1179830 w 1845945"/>
                <a:gd name="connsiteY4" fmla="*/ 35560 h 1670050"/>
                <a:gd name="connsiteX5" fmla="*/ 615950 w 1845945"/>
                <a:gd name="connsiteY5" fmla="*/ 92710 h 1670050"/>
                <a:gd name="connsiteX6" fmla="*/ 223520 w 1845945"/>
                <a:gd name="connsiteY6" fmla="*/ 351790 h 1670050"/>
                <a:gd name="connsiteX7" fmla="*/ 52070 w 1845945"/>
                <a:gd name="connsiteY7" fmla="*/ 789940 h 1670050"/>
                <a:gd name="connsiteX8" fmla="*/ 17780 w 1845945"/>
                <a:gd name="connsiteY8" fmla="*/ 1049020 h 1670050"/>
                <a:gd name="connsiteX9" fmla="*/ 158750 w 1845945"/>
                <a:gd name="connsiteY9" fmla="*/ 1311910 h 1670050"/>
                <a:gd name="connsiteX10" fmla="*/ 486410 w 1845945"/>
                <a:gd name="connsiteY10" fmla="*/ 1475740 h 1670050"/>
                <a:gd name="connsiteX11" fmla="*/ 863600 w 1845945"/>
                <a:gd name="connsiteY11" fmla="*/ 1670050 h 16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5945" h="1670050">
                  <a:moveTo>
                    <a:pt x="1271270" y="1502410"/>
                  </a:moveTo>
                  <a:cubicBezTo>
                    <a:pt x="1407477" y="1438275"/>
                    <a:pt x="1543685" y="1374140"/>
                    <a:pt x="1637030" y="1262380"/>
                  </a:cubicBezTo>
                  <a:cubicBezTo>
                    <a:pt x="1730375" y="1150620"/>
                    <a:pt x="1816735" y="991235"/>
                    <a:pt x="1831340" y="831850"/>
                  </a:cubicBezTo>
                  <a:cubicBezTo>
                    <a:pt x="1845945" y="672465"/>
                    <a:pt x="1833245" y="438785"/>
                    <a:pt x="1724660" y="306070"/>
                  </a:cubicBezTo>
                  <a:cubicBezTo>
                    <a:pt x="1616075" y="173355"/>
                    <a:pt x="1364615" y="71120"/>
                    <a:pt x="1179830" y="35560"/>
                  </a:cubicBezTo>
                  <a:cubicBezTo>
                    <a:pt x="995045" y="0"/>
                    <a:pt x="775335" y="40005"/>
                    <a:pt x="615950" y="92710"/>
                  </a:cubicBezTo>
                  <a:cubicBezTo>
                    <a:pt x="456565" y="145415"/>
                    <a:pt x="317500" y="235585"/>
                    <a:pt x="223520" y="351790"/>
                  </a:cubicBezTo>
                  <a:cubicBezTo>
                    <a:pt x="129540" y="467995"/>
                    <a:pt x="86360" y="673735"/>
                    <a:pt x="52070" y="789940"/>
                  </a:cubicBezTo>
                  <a:cubicBezTo>
                    <a:pt x="17780" y="906145"/>
                    <a:pt x="0" y="962025"/>
                    <a:pt x="17780" y="1049020"/>
                  </a:cubicBezTo>
                  <a:cubicBezTo>
                    <a:pt x="35560" y="1136015"/>
                    <a:pt x="80645" y="1240790"/>
                    <a:pt x="158750" y="1311910"/>
                  </a:cubicBezTo>
                  <a:cubicBezTo>
                    <a:pt x="236855" y="1383030"/>
                    <a:pt x="486410" y="1475740"/>
                    <a:pt x="486410" y="1475740"/>
                  </a:cubicBezTo>
                  <a:lnTo>
                    <a:pt x="863600" y="167005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6619875" y="2349260"/>
              <a:ext cx="2350135" cy="2142678"/>
            </a:xfrm>
            <a:custGeom>
              <a:avLst/>
              <a:gdLst>
                <a:gd name="connsiteX0" fmla="*/ 1590675 w 2350135"/>
                <a:gd name="connsiteY0" fmla="*/ 1868805 h 2143125"/>
                <a:gd name="connsiteX1" fmla="*/ 2051685 w 2350135"/>
                <a:gd name="connsiteY1" fmla="*/ 1651635 h 2143125"/>
                <a:gd name="connsiteX2" fmla="*/ 2310765 w 2350135"/>
                <a:gd name="connsiteY2" fmla="*/ 1183005 h 2143125"/>
                <a:gd name="connsiteX3" fmla="*/ 2287905 w 2350135"/>
                <a:gd name="connsiteY3" fmla="*/ 577215 h 2143125"/>
                <a:gd name="connsiteX4" fmla="*/ 2005965 w 2350135"/>
                <a:gd name="connsiteY4" fmla="*/ 203835 h 2143125"/>
                <a:gd name="connsiteX5" fmla="*/ 1518285 w 2350135"/>
                <a:gd name="connsiteY5" fmla="*/ 28575 h 2143125"/>
                <a:gd name="connsiteX6" fmla="*/ 1049655 w 2350135"/>
                <a:gd name="connsiteY6" fmla="*/ 32385 h 2143125"/>
                <a:gd name="connsiteX7" fmla="*/ 615315 w 2350135"/>
                <a:gd name="connsiteY7" fmla="*/ 154305 h 2143125"/>
                <a:gd name="connsiteX8" fmla="*/ 291465 w 2350135"/>
                <a:gd name="connsiteY8" fmla="*/ 432435 h 2143125"/>
                <a:gd name="connsiteX9" fmla="*/ 104775 w 2350135"/>
                <a:gd name="connsiteY9" fmla="*/ 885825 h 2143125"/>
                <a:gd name="connsiteX10" fmla="*/ 17145 w 2350135"/>
                <a:gd name="connsiteY10" fmla="*/ 1339215 h 2143125"/>
                <a:gd name="connsiteX11" fmla="*/ 207645 w 2350135"/>
                <a:gd name="connsiteY11" fmla="*/ 1666875 h 2143125"/>
                <a:gd name="connsiteX12" fmla="*/ 581025 w 2350135"/>
                <a:gd name="connsiteY12" fmla="*/ 1887855 h 2143125"/>
                <a:gd name="connsiteX13" fmla="*/ 904875 w 2350135"/>
                <a:gd name="connsiteY13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135" h="2143125">
                  <a:moveTo>
                    <a:pt x="1590675" y="1868805"/>
                  </a:moveTo>
                  <a:cubicBezTo>
                    <a:pt x="1761172" y="1817370"/>
                    <a:pt x="1931670" y="1765935"/>
                    <a:pt x="2051685" y="1651635"/>
                  </a:cubicBezTo>
                  <a:cubicBezTo>
                    <a:pt x="2171700" y="1537335"/>
                    <a:pt x="2271395" y="1362075"/>
                    <a:pt x="2310765" y="1183005"/>
                  </a:cubicBezTo>
                  <a:cubicBezTo>
                    <a:pt x="2350135" y="1003935"/>
                    <a:pt x="2338705" y="740410"/>
                    <a:pt x="2287905" y="577215"/>
                  </a:cubicBezTo>
                  <a:cubicBezTo>
                    <a:pt x="2237105" y="414020"/>
                    <a:pt x="2134235" y="295275"/>
                    <a:pt x="2005965" y="203835"/>
                  </a:cubicBezTo>
                  <a:cubicBezTo>
                    <a:pt x="1877695" y="112395"/>
                    <a:pt x="1677670" y="57150"/>
                    <a:pt x="1518285" y="28575"/>
                  </a:cubicBezTo>
                  <a:cubicBezTo>
                    <a:pt x="1358900" y="0"/>
                    <a:pt x="1200150" y="11430"/>
                    <a:pt x="1049655" y="32385"/>
                  </a:cubicBezTo>
                  <a:cubicBezTo>
                    <a:pt x="899160" y="53340"/>
                    <a:pt x="741680" y="87630"/>
                    <a:pt x="615315" y="154305"/>
                  </a:cubicBezTo>
                  <a:cubicBezTo>
                    <a:pt x="488950" y="220980"/>
                    <a:pt x="376555" y="310515"/>
                    <a:pt x="291465" y="432435"/>
                  </a:cubicBezTo>
                  <a:cubicBezTo>
                    <a:pt x="206375" y="554355"/>
                    <a:pt x="150495" y="734695"/>
                    <a:pt x="104775" y="885825"/>
                  </a:cubicBezTo>
                  <a:cubicBezTo>
                    <a:pt x="59055" y="1036955"/>
                    <a:pt x="0" y="1209040"/>
                    <a:pt x="17145" y="1339215"/>
                  </a:cubicBezTo>
                  <a:cubicBezTo>
                    <a:pt x="34290" y="1469390"/>
                    <a:pt x="113665" y="1575435"/>
                    <a:pt x="207645" y="1666875"/>
                  </a:cubicBezTo>
                  <a:cubicBezTo>
                    <a:pt x="301625" y="1758315"/>
                    <a:pt x="464820" y="1808480"/>
                    <a:pt x="581025" y="1887855"/>
                  </a:cubicBezTo>
                  <a:cubicBezTo>
                    <a:pt x="697230" y="1967230"/>
                    <a:pt x="801052" y="2055177"/>
                    <a:pt x="904875" y="21431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Pfeil nach oben 18"/>
            <p:cNvSpPr/>
            <p:nvPr/>
          </p:nvSpPr>
          <p:spPr>
            <a:xfrm rot="3987515">
              <a:off x="7784727" y="4254495"/>
              <a:ext cx="174459" cy="55418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Pfeil nach oben 19"/>
            <p:cNvSpPr/>
            <p:nvPr/>
          </p:nvSpPr>
          <p:spPr>
            <a:xfrm rot="8364774">
              <a:off x="7318564" y="3927324"/>
              <a:ext cx="176260" cy="55351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Pfeil nach oben 20"/>
            <p:cNvSpPr/>
            <p:nvPr/>
          </p:nvSpPr>
          <p:spPr>
            <a:xfrm rot="11629104">
              <a:off x="7037500" y="3029651"/>
              <a:ext cx="176261" cy="55509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595500" y="54634"/>
            <a:ext cx="9000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cs typeface="Arial" panose="020B0604020202020204" pitchFamily="34" charset="0"/>
              </a:rPr>
              <a:t>Tools 2</a:t>
            </a:r>
          </a:p>
          <a:p>
            <a:endParaRPr lang="en-GB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cs typeface="Arial" panose="020B0604020202020204" pitchFamily="34" charset="0"/>
              </a:rPr>
              <a:t>La</a:t>
            </a:r>
            <a:r>
              <a:rPr lang="en-GB" b="1" dirty="0">
                <a:solidFill>
                  <a:srgbClr val="000000"/>
                </a:solidFill>
                <a:cs typeface="Arial" panose="020B0604020202020204" pitchFamily="34" charset="0"/>
              </a:rPr>
              <a:t>rge </a:t>
            </a:r>
            <a:r>
              <a:rPr lang="en-GB" b="1" dirty="0">
                <a:solidFill>
                  <a:srgbClr val="FF0000"/>
                </a:solidFill>
                <a:cs typeface="Arial" panose="020B0604020202020204" pitchFamily="34" charset="0"/>
              </a:rPr>
              <a:t>tur</a:t>
            </a:r>
            <a:r>
              <a:rPr lang="en-GB" b="1" dirty="0">
                <a:solidFill>
                  <a:srgbClr val="000000"/>
                </a:solidFill>
                <a:cs typeface="Arial" panose="020B0604020202020204" pitchFamily="34" charset="0"/>
              </a:rPr>
              <a:t>bine </a:t>
            </a:r>
            <a:r>
              <a:rPr lang="en-GB" b="1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GB" b="1" dirty="0">
                <a:solidFill>
                  <a:srgbClr val="000000"/>
                </a:solidFill>
                <a:cs typeface="Arial" panose="020B0604020202020204" pitchFamily="34" charset="0"/>
              </a:rPr>
              <a:t>stimator LATURE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03512" y="1242767"/>
            <a:ext cx="3420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simple analytical model for estimating full load hours and AEP</a:t>
            </a:r>
          </a:p>
          <a:p>
            <a:endParaRPr lang="en-GB" b="1" dirty="0"/>
          </a:p>
          <a:p>
            <a:r>
              <a:rPr lang="en-GB" b="1" dirty="0"/>
              <a:t>eight parameters</a:t>
            </a:r>
          </a:p>
          <a:p>
            <a:endParaRPr lang="en-GB" b="1" dirty="0"/>
          </a:p>
          <a:p>
            <a:r>
              <a:rPr lang="en-GB" b="1" dirty="0"/>
              <a:t>alpha     	</a:t>
            </a:r>
            <a:r>
              <a:rPr lang="en-GB" b="1" dirty="0" smtClean="0"/>
              <a:t>	= </a:t>
            </a:r>
            <a:r>
              <a:rPr lang="en-GB" b="1" dirty="0"/>
              <a:t>0.14</a:t>
            </a:r>
          </a:p>
          <a:p>
            <a:r>
              <a:rPr lang="en-GB" b="1" dirty="0"/>
              <a:t>u_100m		= 5 m/s</a:t>
            </a:r>
          </a:p>
          <a:p>
            <a:r>
              <a:rPr lang="en-GB" b="1" dirty="0" err="1"/>
              <a:t>Weibull_Form</a:t>
            </a:r>
            <a:r>
              <a:rPr lang="en-GB" b="1" dirty="0"/>
              <a:t>	= 2.5</a:t>
            </a:r>
          </a:p>
          <a:p>
            <a:endParaRPr lang="en-GB" b="1" dirty="0"/>
          </a:p>
          <a:p>
            <a:r>
              <a:rPr lang="en-GB" b="1" dirty="0" err="1"/>
              <a:t>Rotor_diam</a:t>
            </a:r>
            <a:r>
              <a:rPr lang="en-GB" b="1" dirty="0"/>
              <a:t>	= 400 m</a:t>
            </a:r>
          </a:p>
          <a:p>
            <a:r>
              <a:rPr lang="en-GB" b="1" dirty="0" err="1"/>
              <a:t>Hub_height</a:t>
            </a:r>
            <a:r>
              <a:rPr lang="en-GB" b="1" dirty="0"/>
              <a:t>	= 250 m</a:t>
            </a:r>
          </a:p>
          <a:p>
            <a:r>
              <a:rPr lang="en-GB" b="1" dirty="0"/>
              <a:t>spec. power	= 500 W/m²</a:t>
            </a:r>
          </a:p>
          <a:p>
            <a:endParaRPr lang="en-GB" b="1" dirty="0"/>
          </a:p>
          <a:p>
            <a:r>
              <a:rPr lang="en-GB" b="1" dirty="0"/>
              <a:t>height </a:t>
            </a:r>
            <a:r>
              <a:rPr lang="en-GB" b="1" dirty="0" err="1" smtClean="0"/>
              <a:t>asl</a:t>
            </a:r>
            <a:r>
              <a:rPr lang="en-GB" b="1" dirty="0" smtClean="0"/>
              <a:t>	</a:t>
            </a:r>
            <a:r>
              <a:rPr lang="en-GB" b="1" dirty="0"/>
              <a:t>	= 0 m</a:t>
            </a:r>
          </a:p>
          <a:p>
            <a:r>
              <a:rPr lang="en-GB" b="1" dirty="0"/>
              <a:t>temperature	= 12°C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52349"/>
              </p:ext>
            </p:extLst>
          </p:nvPr>
        </p:nvGraphicFramePr>
        <p:xfrm>
          <a:off x="5851783" y="662893"/>
          <a:ext cx="4572000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48840"/>
              </p:ext>
            </p:extLst>
          </p:nvPr>
        </p:nvGraphicFramePr>
        <p:xfrm>
          <a:off x="5829443" y="2538910"/>
          <a:ext cx="4572000" cy="177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99130"/>
              </p:ext>
            </p:extLst>
          </p:nvPr>
        </p:nvGraphicFramePr>
        <p:xfrm>
          <a:off x="5195901" y="4418039"/>
          <a:ext cx="5205543" cy="161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 flipV="1">
            <a:off x="4547828" y="1854834"/>
            <a:ext cx="2412268" cy="256320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4852628" y="3691038"/>
            <a:ext cx="2107468" cy="9721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852628" y="4722840"/>
            <a:ext cx="2107468" cy="84040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9"/>
            <a:ext cx="395387" cy="306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Solarenergie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3602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Globe showing rays of sunlight hitting Earth at Summer Solstice, perpendicular to Tropic of Cancer line in Northern Hemisphe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44" y="272209"/>
            <a:ext cx="4258444" cy="27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lobe showing rays of sunlight hitting Earth at Winter Solstice, perpendicular to Tropic of Capricorn line in Southern Hemispher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44" y="2820345"/>
            <a:ext cx="4258444" cy="27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440552" y="5394583"/>
            <a:ext cx="3821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/>
              <a:t>https://scijinks.gov/solstice/, </a:t>
            </a:r>
            <a:r>
              <a:rPr lang="de-DE" sz="800" b="1" dirty="0" err="1"/>
              <a:t>Credit</a:t>
            </a:r>
            <a:r>
              <a:rPr lang="de-DE" sz="800" b="1" dirty="0"/>
              <a:t>: Przemyslaw </a:t>
            </a:r>
            <a:r>
              <a:rPr lang="de-DE" sz="800" b="1" dirty="0" err="1"/>
              <a:t>Idzkiewicz</a:t>
            </a:r>
            <a:r>
              <a:rPr lang="de-DE" sz="800" b="1" dirty="0"/>
              <a:t>, via Wikipedia </a:t>
            </a:r>
            <a:r>
              <a:rPr lang="de-DE" sz="800" b="1" dirty="0" err="1"/>
              <a:t>Commons</a:t>
            </a:r>
            <a:endParaRPr lang="de-DE" sz="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161284" y="743151"/>
            <a:ext cx="47756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Solarenergie</a:t>
            </a:r>
          </a:p>
          <a:p>
            <a:r>
              <a:rPr lang="de-DE" sz="2000" b="1" dirty="0" smtClean="0"/>
              <a:t>				Sommer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Jahresgang</a:t>
            </a:r>
          </a:p>
          <a:p>
            <a:r>
              <a:rPr lang="de-DE" sz="2000" b="1" dirty="0" smtClean="0"/>
              <a:t>Tagesgang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wetterabhängig</a:t>
            </a:r>
          </a:p>
          <a:p>
            <a:r>
              <a:rPr lang="de-DE" sz="2000" b="1" dirty="0" smtClean="0"/>
              <a:t>	- Wolken</a:t>
            </a:r>
          </a:p>
          <a:p>
            <a:r>
              <a:rPr lang="de-DE" sz="2000" b="1" dirty="0" smtClean="0"/>
              <a:t>	- Trübung</a:t>
            </a:r>
          </a:p>
          <a:p>
            <a:r>
              <a:rPr lang="de-DE" sz="2000" b="1" dirty="0" smtClean="0"/>
              <a:t>	- Nebel</a:t>
            </a:r>
          </a:p>
          <a:p>
            <a:r>
              <a:rPr lang="de-DE" sz="2000" b="1" dirty="0" smtClean="0"/>
              <a:t>	- Schnee auf Kollektoren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				Winter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468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053392" y="1004370"/>
            <a:ext cx="61206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7368" y="4784790"/>
            <a:ext cx="7524836" cy="684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717688" y="494216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Earth </a:t>
            </a:r>
            <a:r>
              <a:rPr lang="de-DE" dirty="0" err="1" smtClean="0"/>
              <a:t>surface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91156" y="212282"/>
            <a:ext cx="34070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Solare</a:t>
            </a:r>
            <a:r>
              <a:rPr lang="en-GB" b="1" dirty="0" smtClean="0"/>
              <a:t> </a:t>
            </a:r>
            <a:r>
              <a:rPr lang="en-GB" b="1" dirty="0" err="1" smtClean="0"/>
              <a:t>Einstrahlung</a:t>
            </a:r>
            <a:r>
              <a:rPr lang="en-GB" b="1" dirty="0" smtClean="0"/>
              <a:t> in </a:t>
            </a:r>
            <a:r>
              <a:rPr lang="en-GB" b="1" dirty="0" err="1" smtClean="0"/>
              <a:t>Bodennähe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/>
              <a:t>DNI	direct normal irradiance</a:t>
            </a:r>
          </a:p>
          <a:p>
            <a:r>
              <a:rPr lang="en-GB" b="1" dirty="0" smtClean="0"/>
              <a:t>DIR 	direct horiz. irradiance</a:t>
            </a:r>
          </a:p>
          <a:p>
            <a:r>
              <a:rPr lang="en-GB" b="1" dirty="0"/>
              <a:t>	</a:t>
            </a:r>
            <a:r>
              <a:rPr lang="en-GB" b="1" dirty="0" smtClean="0"/>
              <a:t>= DNI * cos z</a:t>
            </a:r>
          </a:p>
          <a:p>
            <a:r>
              <a:rPr lang="en-GB" b="1" dirty="0" smtClean="0"/>
              <a:t>DIF	diffuse horiz. irradiance</a:t>
            </a:r>
          </a:p>
          <a:p>
            <a:r>
              <a:rPr lang="en-GB" b="1" dirty="0" smtClean="0"/>
              <a:t>GHI	global horiz. irradiance</a:t>
            </a:r>
          </a:p>
          <a:p>
            <a:r>
              <a:rPr lang="en-GB" b="1" dirty="0"/>
              <a:t>	</a:t>
            </a:r>
            <a:r>
              <a:rPr lang="en-GB" b="1" dirty="0" smtClean="0"/>
              <a:t>= DIR + DIF</a:t>
            </a:r>
          </a:p>
          <a:p>
            <a:r>
              <a:rPr lang="en-GB" b="1" dirty="0" smtClean="0"/>
              <a:t>GTI	global tilted irradiance</a:t>
            </a:r>
          </a:p>
          <a:p>
            <a:r>
              <a:rPr lang="en-GB" b="1" dirty="0"/>
              <a:t>	</a:t>
            </a:r>
            <a:r>
              <a:rPr lang="en-GB" b="1" dirty="0" smtClean="0"/>
              <a:t>= DNI + DIF</a:t>
            </a:r>
          </a:p>
          <a:p>
            <a:r>
              <a:rPr lang="en-GB" b="1" dirty="0" smtClean="0"/>
              <a:t>z	</a:t>
            </a:r>
            <a:r>
              <a:rPr lang="en-GB" b="1" dirty="0" err="1" smtClean="0"/>
              <a:t>Zenitwinkel</a:t>
            </a:r>
            <a:r>
              <a:rPr lang="en-GB" b="1" dirty="0" smtClean="0"/>
              <a:t> der </a:t>
            </a:r>
            <a:r>
              <a:rPr lang="en-GB" b="1" dirty="0" err="1" smtClean="0"/>
              <a:t>Sonne</a:t>
            </a:r>
            <a:endParaRPr lang="en-GB" b="1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21444" y="1652442"/>
            <a:ext cx="936104" cy="29883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551301" y="186846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DIR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609948" y="1724450"/>
            <a:ext cx="1611796" cy="29163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565560" y="1580434"/>
            <a:ext cx="0" cy="3060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693352" y="1926856"/>
            <a:ext cx="1836204" cy="267791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493552" y="265126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DIF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859283" y="427144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GHI</a:t>
            </a:r>
            <a:endParaRPr lang="de-DE" b="1" dirty="0"/>
          </a:p>
        </p:txBody>
      </p:sp>
      <p:sp>
        <p:nvSpPr>
          <p:cNvPr id="17" name="Rechteck 16"/>
          <p:cNvSpPr/>
          <p:nvPr/>
        </p:nvSpPr>
        <p:spPr>
          <a:xfrm rot="18365856">
            <a:off x="6582173" y="4193854"/>
            <a:ext cx="1247873" cy="118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453992" y="4001910"/>
            <a:ext cx="72008" cy="7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629456" y="1616438"/>
            <a:ext cx="4428492" cy="265500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886849" y="334463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DNI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2053392" y="110309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274524" y="5497297"/>
            <a:ext cx="3199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Quelle: Vorlesung Energiemeteorologie, Marion </a:t>
            </a:r>
            <a:r>
              <a:rPr lang="de-DE" sz="800" dirty="0" err="1" smtClean="0"/>
              <a:t>Schroedter-Homscheidt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6459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5840" y="439388"/>
            <a:ext cx="10800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Photovoltaik (PV): photoelektrischer Effekt</a:t>
            </a:r>
          </a:p>
          <a:p>
            <a:r>
              <a:rPr lang="de-DE" sz="2000" b="1" dirty="0" smtClean="0"/>
              <a:t>funktioniert auch bei diffuser Einstrahlung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- Silizium-Zellen</a:t>
            </a:r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err="1" smtClean="0"/>
              <a:t>Concentrating</a:t>
            </a:r>
            <a:r>
              <a:rPr lang="de-DE" sz="2000" b="1" dirty="0" smtClean="0"/>
              <a:t> solar power (CSP): ein Medium wird erhitzt, das anschließend eine Turbine antreibt 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- parabolische Spiegel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- Sonnentürme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direkte Sonnenstrahlung</a:t>
            </a:r>
          </a:p>
          <a:p>
            <a:r>
              <a:rPr lang="de-DE" sz="2000" b="1" dirty="0" smtClean="0"/>
              <a:t>notwendig</a:t>
            </a:r>
            <a:endParaRPr lang="de-DE" sz="2000" b="1" dirty="0"/>
          </a:p>
        </p:txBody>
      </p:sp>
      <p:sp>
        <p:nvSpPr>
          <p:cNvPr id="7" name="Rechteck 6"/>
          <p:cNvSpPr/>
          <p:nvPr/>
        </p:nvSpPr>
        <p:spPr>
          <a:xfrm>
            <a:off x="3546128" y="5075192"/>
            <a:ext cx="360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https://en.wikipedia.org/wiki/Concentrated_solar_power#/media/File:</a:t>
            </a:r>
          </a:p>
          <a:p>
            <a:r>
              <a:rPr lang="en-US" sz="800" b="1" dirty="0" smtClean="0"/>
              <a:t>Parabolic_trough_at_Harper_Lake_in_California.jpg</a:t>
            </a:r>
          </a:p>
          <a:p>
            <a:r>
              <a:rPr lang="en-US" sz="800" b="1" dirty="0" smtClean="0"/>
              <a:t>By Z22 - Own work, CC BY-SA 3.0, </a:t>
            </a:r>
          </a:p>
          <a:p>
            <a:r>
              <a:rPr lang="en-US" sz="800" b="1" dirty="0" smtClean="0"/>
              <a:t>https://commons.wikimedia.org/w/index.php?curid=27881587</a:t>
            </a:r>
            <a:endParaRPr lang="de-DE" sz="800" b="1" dirty="0"/>
          </a:p>
        </p:txBody>
      </p:sp>
      <p:pic>
        <p:nvPicPr>
          <p:cNvPr id="8" name="Picture 2" descr="https://upload.wikimedia.org/wikipedia/commons/thumb/a/a8/Parabolic_trough_at_Harper_Lake_in_California.jpg/1920px-Parabolic_trough_at_Harper_Lake_in_Califor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81" y="3283704"/>
            <a:ext cx="22636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e/eb/PS10_solar_power_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77" y="3284854"/>
            <a:ext cx="2888383" cy="17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02512" y="5075193"/>
            <a:ext cx="3564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https://en.wikipedia.org/wiki/Concentrated_solar_power#/media/File</a:t>
            </a:r>
            <a:r>
              <a:rPr lang="en-US" sz="800" b="1" dirty="0" smtClean="0"/>
              <a:t>:</a:t>
            </a:r>
          </a:p>
          <a:p>
            <a:r>
              <a:rPr lang="en-US" sz="800" b="1" dirty="0" smtClean="0"/>
              <a:t>PS10_solar_power_tower.jpg</a:t>
            </a:r>
            <a:endParaRPr lang="en-US" sz="800" b="1" dirty="0"/>
          </a:p>
          <a:p>
            <a:r>
              <a:rPr lang="en-US" sz="800" b="1" dirty="0" smtClean="0"/>
              <a:t>By </a:t>
            </a:r>
            <a:r>
              <a:rPr lang="en-US" sz="800" b="1" dirty="0" err="1"/>
              <a:t>afloresm</a:t>
            </a:r>
            <a:r>
              <a:rPr lang="en-US" sz="800" b="1" dirty="0"/>
              <a:t> - SOLUCAR PS10, CC BY 2.0, </a:t>
            </a:r>
            <a:endParaRPr lang="en-US" sz="800" b="1" dirty="0" smtClean="0"/>
          </a:p>
          <a:p>
            <a:r>
              <a:rPr lang="en-US" sz="800" b="1" dirty="0" smtClean="0"/>
              <a:t>https</a:t>
            </a:r>
            <a:r>
              <a:rPr lang="en-US" sz="800" b="1" dirty="0"/>
              <a:t>://commons.wikimedia.org/w/index.php?curid=2821733</a:t>
            </a:r>
            <a:endParaRPr lang="de-DE" sz="800" b="1" dirty="0"/>
          </a:p>
        </p:txBody>
      </p:sp>
      <p:sp>
        <p:nvSpPr>
          <p:cNvPr id="11" name="Rechteck 10"/>
          <p:cNvSpPr/>
          <p:nvPr/>
        </p:nvSpPr>
        <p:spPr>
          <a:xfrm>
            <a:off x="6462960" y="2374892"/>
            <a:ext cx="3887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https://en.wikipedia.org/wiki/Photovoltaics#/media/File:Solar_cell.png</a:t>
            </a:r>
          </a:p>
          <a:p>
            <a:r>
              <a:rPr lang="de-DE" sz="800" b="1" dirty="0" smtClean="0"/>
              <a:t>Public </a:t>
            </a:r>
            <a:r>
              <a:rPr lang="de-DE" sz="800" b="1" dirty="0"/>
              <a:t>Domain, https://commons.wikimedia.org/w/index.php?curid=461648</a:t>
            </a:r>
          </a:p>
        </p:txBody>
      </p:sp>
      <p:pic>
        <p:nvPicPr>
          <p:cNvPr id="12" name="Picture 6" descr="https://upload.wikimedia.org/wikipedia/commons/9/90/Solar_ce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49" y="547400"/>
            <a:ext cx="20126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Photovoltaic Electricity Potential,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60" y="543665"/>
            <a:ext cx="4752528" cy="52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voltaic Electricity Potential, Germ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0" y="487730"/>
            <a:ext cx="3661606" cy="51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955460" y="5622722"/>
            <a:ext cx="3186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https://solargis.com/maps-and-gis-data/download/germany</a:t>
            </a:r>
          </a:p>
        </p:txBody>
      </p:sp>
      <p:sp>
        <p:nvSpPr>
          <p:cNvPr id="9" name="Rechteck 8"/>
          <p:cNvSpPr/>
          <p:nvPr/>
        </p:nvSpPr>
        <p:spPr>
          <a:xfrm>
            <a:off x="2418956" y="5740487"/>
            <a:ext cx="3186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https://solargis.com/maps-and-gis-data/download/greece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1945" y="143555"/>
            <a:ext cx="707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Beispiele für Solar-Potenzialkarten (</a:t>
            </a:r>
            <a:r>
              <a:rPr lang="de-DE" sz="2000" b="1" dirty="0" err="1" smtClean="0"/>
              <a:t>Farbsksalen</a:t>
            </a:r>
            <a:r>
              <a:rPr lang="de-DE" sz="2000" b="1" dirty="0" smtClean="0"/>
              <a:t> unterschiedlich!)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418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Wasserkraft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api.nfp-energie.ch/api/de/content/image/be5b17f97f63ba891d09e9a100f15b88/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43" y="1009298"/>
            <a:ext cx="5422265" cy="40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742944" y="51580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https://nfp-energie.ch/de/key-themes/200/synthese/23/cards/196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2648" y="466344"/>
            <a:ext cx="654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Wasserkraft braucht Niederschlags- und Schmelzwasservorhersage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287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Historie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Speichermanagement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Stromspeicher: Vorratslager für Windkraft und Sonnenenergie |  Nachhaltigkeit | Umwelt | Verstehen | ARD al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1" y="1734153"/>
            <a:ext cx="6080633" cy="34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194687" y="5189327"/>
            <a:ext cx="8866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/>
              <a:t>https://www.ardalpha.de/wissen/umwelt/nachhaltigkeit/stromspeicher-energiespeicher-elektrizitaet-erneuerbare-energien-100.html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648" y="466344"/>
            <a:ext cx="747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Speichermanagement braucht Niederschlags- und Schmelzwasservorhersage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754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9042" y="1897064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Netze, Kühlung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2" y="1752537"/>
            <a:ext cx="4947666" cy="329844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285887" y="5084431"/>
            <a:ext cx="49117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https://energiewinde.orsted.de/trends-technik/stromnetz-freileitung-monitoring-auslastung-kapazitaet</a:t>
            </a:r>
          </a:p>
        </p:txBody>
      </p:sp>
      <p:pic>
        <p:nvPicPr>
          <p:cNvPr id="5124" name="Picture 4" descr="Druckwasserreaktor (DW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08" y="1973244"/>
            <a:ext cx="5145151" cy="24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6367208" y="4517294"/>
            <a:ext cx="5447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https://www.grs.de/de/aktuelles/nah-am-wasser-gebaut-haben-zunehmende-trockenheit-und-hitzeperioden-einfluss-auf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2648" y="466344"/>
            <a:ext cx="8470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Übertragungskapazität von Stromleitungen ist temperaturabhängig (je kälter je besser)</a:t>
            </a:r>
          </a:p>
          <a:p>
            <a:endParaRPr lang="de-DE" b="1" dirty="0"/>
          </a:p>
          <a:p>
            <a:r>
              <a:rPr lang="de-DE" b="1" dirty="0" smtClean="0"/>
              <a:t>alle Wärmekraftwerke brauchen Kühlung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249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4596" y="1823912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E-Autos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Bildergebnis für sono ca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56" y="1359374"/>
            <a:ext cx="7100556" cy="37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6464883" y="5093648"/>
            <a:ext cx="20457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/>
              <a:t>https://sonomotors.com/en/sion/?lang=en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1304764"/>
            <a:ext cx="33523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Solarenergie im Verkehr</a:t>
            </a:r>
          </a:p>
          <a:p>
            <a:r>
              <a:rPr lang="de-DE" sz="2000" b="1" dirty="0" smtClean="0"/>
              <a:t>(leider gescheitert)</a:t>
            </a:r>
          </a:p>
          <a:p>
            <a:endParaRPr lang="de-DE" sz="2000" b="1" dirty="0"/>
          </a:p>
          <a:p>
            <a:endParaRPr lang="de-DE" sz="2000" b="1" dirty="0" smtClean="0"/>
          </a:p>
          <a:p>
            <a:r>
              <a:rPr lang="de-DE" sz="2000" b="1" dirty="0" smtClean="0"/>
              <a:t>Elektroauto mit PV-Zellen</a:t>
            </a:r>
          </a:p>
          <a:p>
            <a:endParaRPr lang="de-DE" sz="2000" b="1" dirty="0"/>
          </a:p>
          <a:p>
            <a:r>
              <a:rPr lang="de-DE" sz="2000" b="1" dirty="0" smtClean="0"/>
              <a:t>Nachladen während der Fahrt</a:t>
            </a:r>
          </a:p>
        </p:txBody>
      </p:sp>
    </p:spTree>
    <p:extLst>
      <p:ext uri="{BB962C8B-B14F-4D97-AF65-F5344CB8AC3E}">
        <p14:creationId xmlns:p14="http://schemas.microsoft.com/office/powerpoint/2010/main" val="10810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otab.com/CMS-Media-production/DE/Resources/Blog/2023/EV-Range-Feb/okbEH-FRnDnMvEk_K6GwfeSTl5Ga5cYoCnUYRW_w2zrBc60hdDSOHrsYJuJsB2Fd2u8ZjqfvQrH3G_oQjxjjcmm0zfeQ7aurowfyJAFtYpRuAzf6DOiUkgWD0H0aB4gy05aoigotb3UyTaeP2Gb_i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1" y="878206"/>
            <a:ext cx="9113519" cy="51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952" y="187164"/>
            <a:ext cx="721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Solarenergie im Verkehr: Wettereinfluss auf Reichweite</a:t>
            </a:r>
          </a:p>
        </p:txBody>
      </p:sp>
      <p:sp>
        <p:nvSpPr>
          <p:cNvPr id="3" name="Rechteck 2"/>
          <p:cNvSpPr/>
          <p:nvPr/>
        </p:nvSpPr>
        <p:spPr>
          <a:xfrm>
            <a:off x="76200" y="5502136"/>
            <a:ext cx="340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https://www.geotab.com/de/blog/elektrofahrzeuge-batterie-temperatur/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726276"/>
            <a:ext cx="5019675" cy="411155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551860" y="5674300"/>
            <a:ext cx="340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 smtClean="0"/>
              <a:t>Herzlieb, T., S. Marker, 2023: Mit Sekundärdaten (Wetterdaten) gegen die Reichweitenangst bei Elektrofahrzeugen. Mitteilungen DMG, 3/2023, 38-39.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4353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4596" y="1823912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 err="1" smtClean="0">
                <a:solidFill>
                  <a:schemeClr val="tx1"/>
                </a:solidFill>
              </a:rPr>
              <a:t>Vorhersagemodelle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8640" y="429768"/>
            <a:ext cx="1124115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Wettervorhersage – Innovationsdruck durch Erneuerbare Energien</a:t>
            </a:r>
          </a:p>
          <a:p>
            <a:endParaRPr lang="de-DE" dirty="0" smtClean="0"/>
          </a:p>
          <a:p>
            <a:r>
              <a:rPr lang="de-DE" b="1" dirty="0" smtClean="0"/>
              <a:t>Aufgaben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Langfristvorhersage – z.B. für das Management von Wasserspeichern, Kraftwerkskühlung, Übertragungsleitungen, etc.</a:t>
            </a:r>
          </a:p>
          <a:p>
            <a:endParaRPr lang="de-DE" dirty="0"/>
          </a:p>
          <a:p>
            <a:r>
              <a:rPr lang="de-DE" dirty="0" smtClean="0"/>
              <a:t>Kurzfristvorhersage - „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“ zur Einsatzplanung von EE-Anlagen, Strombörse</a:t>
            </a:r>
          </a:p>
          <a:p>
            <a:endParaRPr lang="de-DE" dirty="0"/>
          </a:p>
          <a:p>
            <a:r>
              <a:rPr lang="de-DE" dirty="0" err="1" smtClean="0"/>
              <a:t>Kürzestfristvorhersage</a:t>
            </a:r>
            <a:r>
              <a:rPr lang="de-DE" dirty="0" smtClean="0"/>
              <a:t> – zum aktuellen Netzmanagement (Aufrechterhaltung von Netzfrequenz- und Spannung)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Werkzeuge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numerische Wettervorhersage mit hydro-/thermo-dynamischen Modellen</a:t>
            </a:r>
          </a:p>
          <a:p>
            <a:endParaRPr lang="de-DE" dirty="0"/>
          </a:p>
          <a:p>
            <a:r>
              <a:rPr lang="de-DE" dirty="0" err="1" smtClean="0"/>
              <a:t>probabilistische</a:t>
            </a:r>
            <a:r>
              <a:rPr lang="de-DE" dirty="0" smtClean="0"/>
              <a:t> Vorhersagen – Ensemblevorhersagen mit Ableitung von Wahrscheinlichkeiten</a:t>
            </a:r>
          </a:p>
          <a:p>
            <a:endParaRPr lang="de-DE" dirty="0"/>
          </a:p>
          <a:p>
            <a:r>
              <a:rPr lang="de-DE" dirty="0" smtClean="0"/>
              <a:t>statistische Vorhersagen – „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“ – „neuronale Netzwerke“</a:t>
            </a:r>
          </a:p>
        </p:txBody>
      </p:sp>
    </p:spTree>
    <p:extLst>
      <p:ext uri="{BB962C8B-B14F-4D97-AF65-F5344CB8AC3E}">
        <p14:creationId xmlns:p14="http://schemas.microsoft.com/office/powerpoint/2010/main" val="26042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8640" y="429768"/>
            <a:ext cx="1024203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Klimavorhersage – Investitionssicherheit</a:t>
            </a:r>
          </a:p>
          <a:p>
            <a:endParaRPr lang="de-DE" dirty="0" smtClean="0"/>
          </a:p>
          <a:p>
            <a:r>
              <a:rPr lang="de-DE" b="1" dirty="0" smtClean="0"/>
              <a:t>Aufgaben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Szenarien für Wind-, Solar-, Wasserpotenziale unter bestimmten Annahmen (künftige CO</a:t>
            </a:r>
            <a:r>
              <a:rPr lang="de-DE" baseline="-25000" dirty="0" smtClean="0"/>
              <a:t>2</a:t>
            </a:r>
            <a:r>
              <a:rPr lang="de-DE" dirty="0" smtClean="0"/>
              <a:t>-Konzentrationen)</a:t>
            </a:r>
          </a:p>
          <a:p>
            <a:endParaRPr lang="de-DE" dirty="0"/>
          </a:p>
          <a:p>
            <a:r>
              <a:rPr lang="de-DE" dirty="0" smtClean="0"/>
              <a:t>Auswirkungen von regionaler und globaler Windkraftnutzung auf das regionale und globale Klima</a:t>
            </a:r>
          </a:p>
          <a:p>
            <a:endParaRPr lang="de-DE" dirty="0"/>
          </a:p>
          <a:p>
            <a:r>
              <a:rPr lang="de-DE" dirty="0" smtClean="0"/>
              <a:t>Auswirkungen lokaler Windkraftnutzung (Turbulenz, Temperatur, Verdunstung)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Werkzeuge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globale Klimamodelle – </a:t>
            </a:r>
            <a:r>
              <a:rPr lang="de-DE" dirty="0" err="1" smtClean="0"/>
              <a:t>polwärtige</a:t>
            </a:r>
            <a:r>
              <a:rPr lang="de-DE" dirty="0" smtClean="0"/>
              <a:t> Verschiebung von Klimazonen, Auswirkung globaler Windkraftnutzung</a:t>
            </a:r>
          </a:p>
          <a:p>
            <a:endParaRPr lang="de-DE" dirty="0"/>
          </a:p>
          <a:p>
            <a:r>
              <a:rPr lang="de-DE" dirty="0" smtClean="0"/>
              <a:t>regionale Klimamodelle – regionale Auswirkungen von globalen Klimaänderungen</a:t>
            </a:r>
          </a:p>
          <a:p>
            <a:endParaRPr lang="de-DE" dirty="0"/>
          </a:p>
          <a:p>
            <a:r>
              <a:rPr lang="de-DE" dirty="0" smtClean="0"/>
              <a:t>LES-Modelle – lokale Auswirkungen der Windkraftnutzung</a:t>
            </a:r>
          </a:p>
        </p:txBody>
      </p:sp>
    </p:spTree>
    <p:extLst>
      <p:ext uri="{BB962C8B-B14F-4D97-AF65-F5344CB8AC3E}">
        <p14:creationId xmlns:p14="http://schemas.microsoft.com/office/powerpoint/2010/main" val="4025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3" descr="File:Exekias Dionysos Staatliche Antikensammlungen 204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64" y="583965"/>
            <a:ext cx="4562761" cy="51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798772" y="5708548"/>
            <a:ext cx="5381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https://commons.wikimedia.org/wiki/File:Exekias_Dionysos_Staatliche_Antikensammlungen_2044.jpg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8184" y="1654644"/>
            <a:ext cx="37358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Antike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Windkraftnutzung</a:t>
            </a:r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US" sz="2000" b="1" dirty="0" err="1" smtClean="0"/>
              <a:t>Dionysos</a:t>
            </a:r>
            <a:r>
              <a:rPr lang="en-US" sz="2000" b="1" dirty="0" smtClean="0"/>
              <a:t>, der </a:t>
            </a:r>
            <a:r>
              <a:rPr lang="en-US" sz="2000" b="1" dirty="0" err="1" smtClean="0"/>
              <a:t>Gott</a:t>
            </a:r>
            <a:r>
              <a:rPr lang="en-US" sz="2000" b="1" dirty="0" smtClean="0"/>
              <a:t> des </a:t>
            </a:r>
            <a:r>
              <a:rPr lang="en-US" sz="2000" b="1" dirty="0" err="1" smtClean="0"/>
              <a:t>Weines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in </a:t>
            </a:r>
            <a:r>
              <a:rPr lang="en-US" sz="2000" b="1" dirty="0" err="1" smtClean="0"/>
              <a:t>einem</a:t>
            </a:r>
            <a:r>
              <a:rPr lang="en-US" sz="2000" b="1" dirty="0" smtClean="0"/>
              <a:t> Schiff </a:t>
            </a:r>
          </a:p>
          <a:p>
            <a:r>
              <a:rPr lang="en-US" sz="2000" b="1" dirty="0" err="1" smtClean="0"/>
              <a:t>zwischen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Delphinen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segelnd</a:t>
            </a:r>
            <a:r>
              <a:rPr lang="en-US" sz="2000" b="1" dirty="0" smtClean="0"/>
              <a:t>. 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Schale</a:t>
            </a:r>
            <a:r>
              <a:rPr lang="en-US" sz="2000" b="1" dirty="0" smtClean="0"/>
              <a:t> von </a:t>
            </a:r>
            <a:r>
              <a:rPr lang="en-US" sz="2000" b="1" dirty="0" err="1" smtClean="0"/>
              <a:t>Exekias</a:t>
            </a:r>
            <a:r>
              <a:rPr lang="en-US" sz="2000" b="1" dirty="0" smtClean="0"/>
              <a:t>, ca. </a:t>
            </a:r>
            <a:r>
              <a:rPr lang="en-US" sz="2000" b="1" dirty="0"/>
              <a:t>530 </a:t>
            </a:r>
            <a:r>
              <a:rPr lang="en-US" sz="2000" b="1" dirty="0" smtClean="0"/>
              <a:t>v. Chr.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534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851026" y="188914"/>
            <a:ext cx="94179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Einfluss auf das lokale Klima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		nachts					tagsüber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deutlich mehr Turbulenz		- mehr Turbulenz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weniger stabile Luftschichtung		- weniger instabile Luftschichtung	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wärmer (weniger Nachtfrost)		- kühler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de-DE" altLang="de-DE" sz="1800" dirty="0" smtClean="0">
                <a:solidFill>
                  <a:schemeClr val="tx1"/>
                </a:solidFill>
              </a:rPr>
              <a:t>mehr Verdunstung			- mehr Verdunstung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pic>
        <p:nvPicPr>
          <p:cNvPr id="1638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592263"/>
            <a:ext cx="4475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1592263"/>
            <a:ext cx="4441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2"/>
          <p:cNvSpPr txBox="1">
            <a:spLocks noChangeArrowheads="1"/>
          </p:cNvSpPr>
          <p:nvPr/>
        </p:nvSpPr>
        <p:spPr bwMode="auto">
          <a:xfrm>
            <a:off x="543433" y="188914"/>
            <a:ext cx="3518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Einfluss auf das globale Klima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pic>
        <p:nvPicPr>
          <p:cNvPr id="2867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0"/>
            <a:ext cx="4316413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5588" y="1036131"/>
            <a:ext cx="4975657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/>
              <a:t>Klimamodellstudie mit dynamischem</a:t>
            </a:r>
          </a:p>
          <a:p>
            <a:pPr>
              <a:defRPr/>
            </a:pPr>
            <a:r>
              <a:rPr lang="de-DE" dirty="0" smtClean="0"/>
              <a:t>Vegetationsmodell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oben: 	Windfarmen (3 TW)</a:t>
            </a:r>
          </a:p>
          <a:p>
            <a:pPr>
              <a:defRPr/>
            </a:pPr>
            <a:r>
              <a:rPr lang="de-DE" dirty="0" smtClean="0"/>
              <a:t>Mitte: 	PV-Farmen (79 TW)</a:t>
            </a:r>
          </a:p>
          <a:p>
            <a:pPr>
              <a:defRPr/>
            </a:pPr>
            <a:r>
              <a:rPr lang="de-DE" dirty="0" smtClean="0"/>
              <a:t>unten: 	beides zusammen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Li et al., 2018: Science </a:t>
            </a:r>
            <a:r>
              <a:rPr lang="de-DE" b="1" dirty="0" smtClean="0"/>
              <a:t>361</a:t>
            </a:r>
            <a:r>
              <a:rPr lang="de-DE" dirty="0" smtClean="0"/>
              <a:t>, 1019–1022.</a:t>
            </a:r>
          </a:p>
          <a:p>
            <a:pPr>
              <a:defRPr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DE" dirty="0" smtClean="0"/>
              <a:t>Sahara wird grüner wegen erhöhter</a:t>
            </a:r>
          </a:p>
          <a:p>
            <a:pPr>
              <a:defRPr/>
            </a:pPr>
            <a:r>
              <a:rPr lang="de-DE" dirty="0" smtClean="0"/>
              <a:t>    Oberflächenrauheit und reduzierter Albedo,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    eine positive Albedo-Niederschlag-</a:t>
            </a:r>
          </a:p>
          <a:p>
            <a:pPr>
              <a:defRPr/>
            </a:pPr>
            <a:r>
              <a:rPr lang="de-DE" dirty="0" smtClean="0"/>
              <a:t>    Vegetations-Rückkopplung wird gestartet</a:t>
            </a:r>
          </a:p>
          <a:p>
            <a:pPr>
              <a:defRPr/>
            </a:pP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/>
              <a:t> </a:t>
            </a:r>
            <a:r>
              <a:rPr lang="de-DE" dirty="0" smtClean="0"/>
              <a:t>   wobei ca. 80 % auf die Windfarmen zurückgehen</a:t>
            </a:r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36074" y="5721351"/>
            <a:ext cx="2252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Bildquelle: Li </a:t>
            </a:r>
            <a:r>
              <a:rPr lang="de-DE" sz="800" dirty="0"/>
              <a:t>et al., 2018: Science </a:t>
            </a:r>
            <a:r>
              <a:rPr lang="de-DE" sz="800" b="1" dirty="0"/>
              <a:t>361</a:t>
            </a:r>
            <a:r>
              <a:rPr lang="de-DE" sz="800" dirty="0"/>
              <a:t>, 1019–1022</a:t>
            </a:r>
          </a:p>
        </p:txBody>
      </p:sp>
    </p:spTree>
    <p:extLst>
      <p:ext uri="{BB962C8B-B14F-4D97-AF65-F5344CB8AC3E}">
        <p14:creationId xmlns:p14="http://schemas.microsoft.com/office/powerpoint/2010/main" val="18517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4596" y="1823912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Globales Windpotential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2"/>
          <p:cNvSpPr txBox="1">
            <a:spLocks noChangeArrowheads="1"/>
          </p:cNvSpPr>
          <p:nvPr/>
        </p:nvSpPr>
        <p:spPr bwMode="auto">
          <a:xfrm>
            <a:off x="1577993" y="1354126"/>
            <a:ext cx="6739987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800" dirty="0" err="1" smtClean="0">
                <a:solidFill>
                  <a:schemeClr val="tx1"/>
                </a:solidFill>
              </a:rPr>
              <a:t>Effizienz</a:t>
            </a:r>
            <a:r>
              <a:rPr lang="en-GB" altLang="de-DE" sz="1800" dirty="0" smtClean="0">
                <a:solidFill>
                  <a:schemeClr val="tx1"/>
                </a:solidFill>
              </a:rPr>
              <a:t> der </a:t>
            </a:r>
            <a:r>
              <a:rPr lang="en-GB" altLang="de-DE" sz="1800" dirty="0" err="1" smtClean="0">
                <a:solidFill>
                  <a:schemeClr val="tx1"/>
                </a:solidFill>
              </a:rPr>
              <a:t>Wärmekraftmaschine</a:t>
            </a:r>
            <a:r>
              <a:rPr lang="en-GB" altLang="de-DE" sz="1800" dirty="0" smtClean="0">
                <a:solidFill>
                  <a:schemeClr val="tx1"/>
                </a:solidFill>
              </a:rPr>
              <a:t> „</a:t>
            </a:r>
            <a:r>
              <a:rPr lang="en-GB" altLang="de-DE" sz="1800" dirty="0" err="1" smtClean="0">
                <a:solidFill>
                  <a:schemeClr val="tx1"/>
                </a:solidFill>
              </a:rPr>
              <a:t>Atmosphäre</a:t>
            </a:r>
            <a:r>
              <a:rPr lang="en-GB" altLang="de-DE" sz="1800" dirty="0" smtClean="0">
                <a:solidFill>
                  <a:schemeClr val="tx1"/>
                </a:solidFill>
              </a:rPr>
              <a:t>“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-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solarer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Input </a:t>
            </a:r>
            <a:r>
              <a:rPr lang="en-GB" altLang="de-DE" sz="1800" b="0" dirty="0">
                <a:solidFill>
                  <a:schemeClr val="tx1"/>
                </a:solidFill>
              </a:rPr>
              <a:t>174 300 TW (~ 342 W/m²)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-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atmosphärische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kinetische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Energie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1743 TW (~ 3.5 W/m²)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-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Hälfte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geht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in der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Grenzschicht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verloren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871 TW (~ 1.75 W/m²)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-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nutzbar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für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Windenergie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1 to 68 TW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>
                <a:solidFill>
                  <a:schemeClr val="tx1"/>
                </a:solidFill>
              </a:rPr>
              <a:t> 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(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verschiedene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Quellen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und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Annahmen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)</a:t>
            </a: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0" dirty="0" smtClean="0">
                <a:solidFill>
                  <a:schemeClr val="tx1"/>
                </a:solidFill>
              </a:rPr>
              <a:t>Das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ist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>
                <a:solidFill>
                  <a:schemeClr val="tx1"/>
                </a:solidFill>
              </a:rPr>
              <a:t>0.001 to 0.04 % 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der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ankommenden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 </a:t>
            </a:r>
            <a:r>
              <a:rPr lang="en-GB" altLang="de-DE" sz="1800" b="0" dirty="0" err="1" smtClean="0">
                <a:solidFill>
                  <a:schemeClr val="tx1"/>
                </a:solidFill>
              </a:rPr>
              <a:t>Sonnenenergie</a:t>
            </a:r>
            <a:r>
              <a:rPr lang="en-GB" altLang="de-DE" sz="1800" b="0" dirty="0" smtClean="0">
                <a:solidFill>
                  <a:schemeClr val="tx1"/>
                </a:solidFill>
              </a:rPr>
              <a:t>.</a:t>
            </a:r>
            <a:endParaRPr lang="en-GB" altLang="de-DE" sz="1800" dirty="0">
              <a:solidFill>
                <a:schemeClr val="tx1"/>
              </a:solidFill>
            </a:endParaRP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10177463" y="5949951"/>
            <a:ext cx="78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DFB7D6-3F28-409D-91BF-E77A868CA33B}" type="slidenum">
              <a:rPr lang="de-DE" altLang="de-DE" sz="2400" b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2400" b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667508" y="196280"/>
            <a:ext cx="3276364" cy="9721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Globales Windpotential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1"/>
          <p:cNvSpPr txBox="1">
            <a:spLocks noChangeArrowheads="1"/>
          </p:cNvSpPr>
          <p:nvPr/>
        </p:nvSpPr>
        <p:spPr bwMode="auto">
          <a:xfrm>
            <a:off x="10177463" y="5949951"/>
            <a:ext cx="78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3B7683-F8D6-423D-AECA-B029D5A9647C}" type="slidenum">
              <a:rPr lang="de-DE" altLang="de-DE" sz="2400" b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2400" b="0">
              <a:solidFill>
                <a:schemeClr val="tx1"/>
              </a:solidFill>
            </a:endParaRPr>
          </a:p>
        </p:txBody>
      </p:sp>
      <p:pic>
        <p:nvPicPr>
          <p:cNvPr id="1024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639889"/>
            <a:ext cx="58689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feld 3"/>
          <p:cNvSpPr txBox="1">
            <a:spLocks noChangeArrowheads="1"/>
          </p:cNvSpPr>
          <p:nvPr/>
        </p:nvSpPr>
        <p:spPr bwMode="auto">
          <a:xfrm>
            <a:off x="4759325" y="5232401"/>
            <a:ext cx="292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</a:rPr>
              <a:t>Klaidon et al. 2021, Met Z, 30, 203-225</a:t>
            </a:r>
          </a:p>
        </p:txBody>
      </p:sp>
      <p:sp>
        <p:nvSpPr>
          <p:cNvPr id="10245" name="Textfeld 1"/>
          <p:cNvSpPr txBox="1">
            <a:spLocks noChangeArrowheads="1"/>
          </p:cNvSpPr>
          <p:nvPr/>
        </p:nvSpPr>
        <p:spPr bwMode="auto">
          <a:xfrm>
            <a:off x="5232401" y="447676"/>
            <a:ext cx="363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0" dirty="0" smtClean="0">
                <a:solidFill>
                  <a:schemeClr val="tx1"/>
                </a:solidFill>
              </a:rPr>
              <a:t>Neuere Studie</a:t>
            </a:r>
            <a:endParaRPr lang="de-DE" altLang="de-DE" sz="2400" b="0" dirty="0">
              <a:solidFill>
                <a:schemeClr val="tx1"/>
              </a:solidFill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667508" y="196280"/>
            <a:ext cx="3276364" cy="9721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Globales Windpotential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10177463" y="5949951"/>
            <a:ext cx="78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E3987-D212-48BF-BFD3-92A736FF9BD4}" type="slidenum">
              <a:rPr lang="de-DE" altLang="de-DE" sz="2400" b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2400" b="0">
              <a:solidFill>
                <a:schemeClr val="tx1"/>
              </a:solidFill>
            </a:endParaRPr>
          </a:p>
        </p:txBody>
      </p:sp>
      <p:sp>
        <p:nvSpPr>
          <p:cNvPr id="14339" name="Textfeld 3"/>
          <p:cNvSpPr txBox="1">
            <a:spLocks noChangeArrowheads="1"/>
          </p:cNvSpPr>
          <p:nvPr/>
        </p:nvSpPr>
        <p:spPr bwMode="auto">
          <a:xfrm>
            <a:off x="4759325" y="5232401"/>
            <a:ext cx="292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</a:rPr>
              <a:t>Klaidon et al. 2021, Met Z, 30, 203-225</a:t>
            </a:r>
          </a:p>
        </p:txBody>
      </p:sp>
      <p:pic>
        <p:nvPicPr>
          <p:cNvPr id="1434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6364"/>
            <a:ext cx="59324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feld 7"/>
          <p:cNvSpPr txBox="1">
            <a:spLocks noChangeArrowheads="1"/>
          </p:cNvSpPr>
          <p:nvPr/>
        </p:nvSpPr>
        <p:spPr bwMode="auto">
          <a:xfrm>
            <a:off x="7967664" y="2708276"/>
            <a:ext cx="2339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0" dirty="0" smtClean="0">
                <a:solidFill>
                  <a:schemeClr val="tx1"/>
                </a:solidFill>
              </a:rPr>
              <a:t>Energie/Impuls- </a:t>
            </a:r>
            <a:r>
              <a:rPr lang="de-DE" altLang="de-DE" sz="2000" b="0" dirty="0" err="1" smtClean="0">
                <a:solidFill>
                  <a:schemeClr val="tx1"/>
                </a:solidFill>
              </a:rPr>
              <a:t>bilanz</a:t>
            </a:r>
            <a:r>
              <a:rPr lang="de-DE" altLang="de-DE" sz="2000" b="0" dirty="0" smtClean="0">
                <a:solidFill>
                  <a:schemeClr val="tx1"/>
                </a:solidFill>
              </a:rPr>
              <a:t> einer Windturbine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0" dirty="0" smtClean="0">
                <a:solidFill>
                  <a:schemeClr val="tx1"/>
                </a:solidFill>
              </a:rPr>
              <a:t>gleicher Ansatz wie für EFFWAKE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667508" y="196280"/>
            <a:ext cx="3276364" cy="9721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Globales Windpotential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5232401" y="447676"/>
            <a:ext cx="363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0" dirty="0" smtClean="0">
                <a:solidFill>
                  <a:schemeClr val="tx1"/>
                </a:solidFill>
              </a:rPr>
              <a:t>Neuere Studie</a:t>
            </a:r>
            <a:endParaRPr lang="de-DE" altLang="de-D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/>
          <p:cNvSpPr txBox="1">
            <a:spLocks noChangeArrowheads="1"/>
          </p:cNvSpPr>
          <p:nvPr/>
        </p:nvSpPr>
        <p:spPr bwMode="auto">
          <a:xfrm>
            <a:off x="8999010" y="831195"/>
            <a:ext cx="23399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0" dirty="0" smtClean="0">
                <a:solidFill>
                  <a:schemeClr val="tx1"/>
                </a:solidFill>
              </a:rPr>
              <a:t>Basiert nur auf Energie-umwandlung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0" dirty="0" smtClean="0">
                <a:solidFill>
                  <a:schemeClr val="tx1"/>
                </a:solidFill>
              </a:rPr>
              <a:t>Flächenbedarf wird vernachlässigt.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0" dirty="0" smtClean="0">
                <a:solidFill>
                  <a:schemeClr val="tx1"/>
                </a:solidFill>
              </a:rPr>
              <a:t>Beispielsweise kann die Fläche zwischen Windturbinen anderweitig genutzt werden.</a:t>
            </a:r>
            <a:endParaRPr lang="de-DE" altLang="de-DE" sz="2000" b="0" dirty="0">
              <a:solidFill>
                <a:schemeClr val="tx1"/>
              </a:solidFill>
            </a:endParaRPr>
          </a:p>
        </p:txBody>
      </p:sp>
      <p:sp>
        <p:nvSpPr>
          <p:cNvPr id="16387" name="Textfeld 1"/>
          <p:cNvSpPr txBox="1">
            <a:spLocks noChangeArrowheads="1"/>
          </p:cNvSpPr>
          <p:nvPr/>
        </p:nvSpPr>
        <p:spPr bwMode="auto">
          <a:xfrm>
            <a:off x="10177463" y="5949951"/>
            <a:ext cx="78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7AA96A-11D0-4344-BFF5-524876365843}" type="slidenum">
              <a:rPr lang="de-DE" altLang="de-DE" sz="2400" b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2400" b="0">
              <a:solidFill>
                <a:schemeClr val="tx1"/>
              </a:solidFill>
            </a:endParaRPr>
          </a:p>
        </p:txBody>
      </p:sp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5808663" y="5373688"/>
            <a:ext cx="292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</a:rPr>
              <a:t>Klaidon et al. 2021, Met Z, 30, 203-225</a:t>
            </a:r>
          </a:p>
        </p:txBody>
      </p:sp>
      <p:pic>
        <p:nvPicPr>
          <p:cNvPr id="1639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449388"/>
            <a:ext cx="6867525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667508" y="196280"/>
            <a:ext cx="3276364" cy="9721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Globales Windpotential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5232401" y="438532"/>
            <a:ext cx="363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0" dirty="0" smtClean="0">
                <a:solidFill>
                  <a:schemeClr val="tx1"/>
                </a:solidFill>
              </a:rPr>
              <a:t>Neuere Studie</a:t>
            </a:r>
            <a:endParaRPr lang="de-DE" altLang="de-D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514596" y="1823912"/>
            <a:ext cx="5153916" cy="267493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Tagungsankündigung/</a:t>
            </a:r>
          </a:p>
          <a:p>
            <a:pPr algn="ctr"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weitere Infos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6072" y="393192"/>
            <a:ext cx="112162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r>
              <a:rPr lang="de-DE" dirty="0"/>
              <a:t>. Fachtagung Energiemeteorologie</a:t>
            </a:r>
          </a:p>
          <a:p>
            <a:r>
              <a:rPr lang="de-DE" b="1" dirty="0"/>
              <a:t>23.-25.01.2024 – Bad Staffelstein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Die 6. Fachtagung Energiemeteorologie findet vom </a:t>
            </a:r>
            <a:r>
              <a:rPr lang="de-DE" b="1" dirty="0"/>
              <a:t>23.-25. Januar 2024 auf Kloster </a:t>
            </a:r>
            <a:r>
              <a:rPr lang="de-DE" b="1" dirty="0" err="1"/>
              <a:t>Banz</a:t>
            </a:r>
            <a:r>
              <a:rPr lang="de-DE" b="1" dirty="0"/>
              <a:t>, Bad Staffelstein</a:t>
            </a:r>
            <a:r>
              <a:rPr lang="de-DE" dirty="0"/>
              <a:t> statt.</a:t>
            </a:r>
          </a:p>
          <a:p>
            <a:r>
              <a:rPr lang="de-DE" dirty="0"/>
              <a:t>Die Tagung ist deutschsprachig, ggfs. kann auch gerne in Englisch vorgetragen werden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Das </a:t>
            </a:r>
            <a:r>
              <a:rPr lang="de-DE" dirty="0"/>
              <a:t>detaillierte </a:t>
            </a:r>
            <a:r>
              <a:rPr lang="de-DE" b="1" dirty="0"/>
              <a:t>Tagungsprogramm</a:t>
            </a:r>
            <a:r>
              <a:rPr lang="de-DE" dirty="0"/>
              <a:t> wird im </a:t>
            </a:r>
            <a:r>
              <a:rPr lang="de-DE" b="1" dirty="0"/>
              <a:t>November 2023</a:t>
            </a:r>
            <a:r>
              <a:rPr lang="de-DE" dirty="0"/>
              <a:t> bekanntgegeben.</a:t>
            </a:r>
          </a:p>
          <a:p>
            <a:endParaRPr lang="de-DE" dirty="0" smtClean="0"/>
          </a:p>
          <a:p>
            <a:r>
              <a:rPr lang="de-DE" dirty="0" smtClean="0"/>
              <a:t>Die</a:t>
            </a:r>
            <a:r>
              <a:rPr lang="de-DE" dirty="0"/>
              <a:t>  </a:t>
            </a:r>
            <a:r>
              <a:rPr lang="de-DE" b="1" dirty="0"/>
              <a:t>Anmeldung</a:t>
            </a:r>
            <a:r>
              <a:rPr lang="de-DE" dirty="0"/>
              <a:t> zur Tagung  und als Übernachtungsgast im Hotel erfolgt über den </a:t>
            </a:r>
            <a:r>
              <a:rPr lang="de-DE" dirty="0">
                <a:hlinkClick r:id="rId3"/>
              </a:rPr>
              <a:t>Ticketshop</a:t>
            </a:r>
            <a:r>
              <a:rPr lang="de-DE" dirty="0"/>
              <a:t> </a:t>
            </a:r>
            <a:r>
              <a:rPr lang="de-DE" dirty="0" smtClean="0"/>
              <a:t>von </a:t>
            </a:r>
            <a:r>
              <a:rPr lang="de-DE" dirty="0" err="1" smtClean="0"/>
              <a:t>Conexio</a:t>
            </a:r>
            <a:r>
              <a:rPr lang="de-DE" dirty="0" smtClean="0"/>
              <a:t>-PSE </a:t>
            </a:r>
            <a:r>
              <a:rPr lang="de-DE" dirty="0"/>
              <a:t>GmbH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Das Zimmerkontingent im Hotel ist bis zum </a:t>
            </a:r>
            <a:r>
              <a:rPr lang="de-DE" b="1" dirty="0"/>
              <a:t>24. November 2023</a:t>
            </a:r>
            <a:r>
              <a:rPr lang="de-DE" dirty="0"/>
              <a:t> reserviert.</a:t>
            </a:r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/>
              <a:t>guter Tradition der Fachtagung Energiemeteorologie ist es uns wieder gelungen, dass alle Teilnehmer auch im </a:t>
            </a:r>
            <a:endParaRPr lang="de-DE" dirty="0" smtClean="0"/>
          </a:p>
          <a:p>
            <a:r>
              <a:rPr lang="de-DE" dirty="0" smtClean="0"/>
              <a:t>Hotel </a:t>
            </a:r>
            <a:r>
              <a:rPr lang="de-DE" dirty="0"/>
              <a:t>selbst übernachten können. Die Fachtagung lebt vom intensiven Austausch unter Kollegen. </a:t>
            </a:r>
            <a:endParaRPr lang="de-DE" dirty="0" smtClean="0"/>
          </a:p>
          <a:p>
            <a:r>
              <a:rPr lang="de-DE" dirty="0" smtClean="0"/>
              <a:t>Deshalb </a:t>
            </a:r>
            <a:r>
              <a:rPr lang="de-DE" dirty="0"/>
              <a:t>empfehlen wir die Übernachtung im Kloster </a:t>
            </a:r>
            <a:r>
              <a:rPr lang="de-DE" dirty="0" err="1"/>
              <a:t>Banz</a:t>
            </a:r>
            <a:r>
              <a:rPr lang="de-DE" dirty="0"/>
              <a:t>.</a:t>
            </a:r>
          </a:p>
          <a:p>
            <a:endParaRPr lang="de-DE" b="1" dirty="0" smtClean="0"/>
          </a:p>
          <a:p>
            <a:r>
              <a:rPr lang="de-DE" b="1" dirty="0" smtClean="0"/>
              <a:t>Die </a:t>
            </a:r>
            <a:r>
              <a:rPr lang="de-DE" b="1" dirty="0"/>
              <a:t>Teilnehmerzahl ist auf 120 begrenzt. </a:t>
            </a:r>
            <a:endParaRPr lang="de-DE" b="1" dirty="0" smtClean="0"/>
          </a:p>
          <a:p>
            <a:endParaRPr lang="de-DE" b="1" dirty="0"/>
          </a:p>
          <a:p>
            <a:r>
              <a:rPr lang="de-DE" dirty="0"/>
              <a:t>https://www.dmg-ev.de/fachausschuesse/energiemeteorologie/veranstaltungen-2/</a:t>
            </a:r>
          </a:p>
        </p:txBody>
      </p:sp>
    </p:spTree>
    <p:extLst>
      <p:ext uri="{BB962C8B-B14F-4D97-AF65-F5344CB8AC3E}">
        <p14:creationId xmlns:p14="http://schemas.microsoft.com/office/powerpoint/2010/main" val="3031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1120607"/>
            <a:ext cx="12188238" cy="39961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3166" y="1360559"/>
            <a:ext cx="4039439" cy="83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99" b="1" dirty="0"/>
              <a:t>FACHAUSSCHUSS</a:t>
            </a:r>
            <a:br>
              <a:rPr lang="de-DE" sz="2399" b="1" dirty="0"/>
            </a:br>
            <a:r>
              <a:rPr lang="de-DE" sz="2399" b="1" dirty="0"/>
              <a:t>Energiemeteorologie (</a:t>
            </a:r>
            <a:r>
              <a:rPr lang="de-DE" sz="2399" b="1" dirty="0"/>
              <a:t>ENMET)</a:t>
            </a:r>
            <a:endParaRPr lang="de-DE" sz="2399" dirty="0"/>
          </a:p>
        </p:txBody>
      </p:sp>
      <p:sp>
        <p:nvSpPr>
          <p:cNvPr id="6" name="Textfeld 5"/>
          <p:cNvSpPr txBox="1"/>
          <p:nvPr/>
        </p:nvSpPr>
        <p:spPr>
          <a:xfrm>
            <a:off x="193166" y="5055830"/>
            <a:ext cx="5572808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66" dirty="0"/>
              <a:t>derzeit ausstehend: </a:t>
            </a:r>
            <a:r>
              <a:rPr lang="de-DE" sz="1866" dirty="0"/>
              <a:t>6. Fachtagung </a:t>
            </a:r>
            <a:r>
              <a:rPr lang="de-DE" sz="1866" dirty="0"/>
              <a:t>Energiemeteorologie</a:t>
            </a:r>
          </a:p>
          <a:p>
            <a:endParaRPr lang="de-DE" sz="1866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ile:Heron's Windwheel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55" y="475392"/>
            <a:ext cx="4786089" cy="49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098440" y="5443334"/>
            <a:ext cx="572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W. Schmidt: Herons von Alexandria Druckwerke und Automatentheater, griechisch und deutsch </a:t>
            </a:r>
            <a:r>
              <a:rPr lang="de-DE" sz="800" b="1" dirty="0" err="1"/>
              <a:t>hg</a:t>
            </a:r>
            <a:r>
              <a:rPr lang="de-DE" sz="800" b="1" dirty="0"/>
              <a:t>., 1899 </a:t>
            </a:r>
          </a:p>
          <a:p>
            <a:r>
              <a:rPr lang="de-DE" sz="800" b="1" dirty="0" smtClean="0"/>
              <a:t>https</a:t>
            </a:r>
            <a:r>
              <a:rPr lang="de-DE" sz="800" b="1" dirty="0"/>
              <a:t>://</a:t>
            </a:r>
            <a:r>
              <a:rPr lang="de-DE" sz="800" b="1" dirty="0" smtClean="0"/>
              <a:t>commons.wikimedia.org/wiki/File:Heron%27s_Windwheel.png (</a:t>
            </a:r>
            <a:r>
              <a:rPr lang="de-DE" sz="800" b="1" dirty="0" err="1" smtClean="0"/>
              <a:t>July</a:t>
            </a:r>
            <a:r>
              <a:rPr lang="de-DE" sz="800" b="1" dirty="0" smtClean="0"/>
              <a:t> 3, 2019)</a:t>
            </a:r>
            <a:endParaRPr lang="de-DE" sz="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61351" y="1801219"/>
            <a:ext cx="29093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Antike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Windkraftnutzung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Heron von </a:t>
            </a:r>
            <a:r>
              <a:rPr lang="en-GB" sz="2000" b="1" dirty="0" err="1" smtClean="0"/>
              <a:t>Alexandrien</a:t>
            </a:r>
            <a:endParaRPr lang="en-GB" sz="2000" b="1" dirty="0" smtClean="0"/>
          </a:p>
          <a:p>
            <a:r>
              <a:rPr lang="de-DE" sz="2000" b="1" dirty="0" smtClean="0"/>
              <a:t>(</a:t>
            </a:r>
            <a:r>
              <a:rPr lang="de-DE" sz="2000" b="1" dirty="0" err="1" smtClean="0"/>
              <a:t>Ἥρων</a:t>
            </a:r>
            <a:r>
              <a:rPr lang="de-DE" sz="2000" b="1" dirty="0" smtClean="0"/>
              <a:t> ὁ </a:t>
            </a:r>
            <a:r>
              <a:rPr lang="de-DE" sz="2000" b="1" dirty="0" err="1" smtClean="0"/>
              <a:t>μηχ</a:t>
            </a:r>
            <a:r>
              <a:rPr lang="de-DE" sz="2000" b="1" dirty="0" smtClean="0"/>
              <a:t>ανικός)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1. </a:t>
            </a:r>
            <a:r>
              <a:rPr lang="en-GB" sz="2000" b="1" dirty="0" err="1" smtClean="0"/>
              <a:t>Jahrhundert</a:t>
            </a:r>
            <a:r>
              <a:rPr lang="en-GB" sz="2000" b="1" dirty="0" smtClean="0"/>
              <a:t> n. Chr.</a:t>
            </a:r>
          </a:p>
          <a:p>
            <a:endParaRPr lang="en-GB" sz="2000" b="1" dirty="0" smtClean="0"/>
          </a:p>
          <a:p>
            <a:r>
              <a:rPr lang="en-GB" sz="2000" b="1" dirty="0" err="1" smtClean="0"/>
              <a:t>windgetriebene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Orgel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038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021" y="117654"/>
            <a:ext cx="1348767" cy="83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99" dirty="0"/>
              <a:t>Literatur-</a:t>
            </a:r>
          </a:p>
          <a:p>
            <a:r>
              <a:rPr lang="de-DE" sz="2399" dirty="0"/>
              <a:t>hinweise</a:t>
            </a:r>
            <a:endParaRPr lang="de-DE" sz="2399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20" y="17725"/>
            <a:ext cx="4387976" cy="62124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68" y="-910"/>
            <a:ext cx="3982136" cy="6324571"/>
          </a:xfrm>
          <a:prstGeom prst="rect">
            <a:avLst/>
          </a:prstGeom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8"/>
            <a:ext cx="405547" cy="3489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9"/>
            <a:ext cx="408087" cy="306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72941" y="1680814"/>
            <a:ext cx="3944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/>
              <a:t>Danke fürs Zuhören</a:t>
            </a:r>
          </a:p>
          <a:p>
            <a:pPr algn="ctr"/>
            <a:endParaRPr lang="de-DE" sz="3600" b="1" dirty="0"/>
          </a:p>
          <a:p>
            <a:pPr algn="ctr"/>
            <a:r>
              <a:rPr lang="de-DE" sz="3600" b="1" dirty="0" smtClean="0"/>
              <a:t>Fragen?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24228" y="5697252"/>
            <a:ext cx="208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/>
              <a:t>mit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freundlicher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persönlicher</a:t>
            </a:r>
            <a:r>
              <a:rPr lang="en-GB" sz="1200" b="1" dirty="0" smtClean="0"/>
              <a:t> </a:t>
            </a:r>
          </a:p>
          <a:p>
            <a:r>
              <a:rPr lang="en-GB" sz="1200" b="1" dirty="0" err="1" smtClean="0"/>
              <a:t>Genehmigung</a:t>
            </a:r>
            <a:r>
              <a:rPr lang="en-GB" sz="1200" b="1" dirty="0" smtClean="0"/>
              <a:t> des </a:t>
            </a:r>
            <a:r>
              <a:rPr lang="en-GB" sz="1200" b="1" dirty="0" err="1" smtClean="0"/>
              <a:t>Künstlers</a:t>
            </a:r>
            <a:endParaRPr lang="en-GB" sz="1200" b="1" dirty="0" smtClean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16" y="137367"/>
            <a:ext cx="5239312" cy="61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4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357133" y="1610918"/>
            <a:ext cx="5924379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err="1" smtClean="0">
                <a:solidFill>
                  <a:schemeClr val="tx1"/>
                </a:solidFill>
              </a:rPr>
              <a:t>Antike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Windkraftnutzung</a:t>
            </a:r>
            <a:r>
              <a:rPr lang="en-GB" altLang="de-DE" sz="2000" dirty="0" smtClean="0">
                <a:solidFill>
                  <a:schemeClr val="tx1"/>
                </a:solidFill>
              </a:rPr>
              <a:t> 500 – 900 n. Chr.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e-DE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err="1" smtClean="0">
                <a:solidFill>
                  <a:schemeClr val="tx1"/>
                </a:solidFill>
              </a:rPr>
              <a:t>Persien</a:t>
            </a:r>
            <a:r>
              <a:rPr lang="en-GB" altLang="de-DE" sz="2000" dirty="0" smtClean="0">
                <a:solidFill>
                  <a:schemeClr val="tx1"/>
                </a:solidFill>
              </a:rPr>
              <a:t>,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Wasserförderung</a:t>
            </a:r>
            <a:r>
              <a:rPr lang="en-GB" altLang="de-DE" sz="20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err="1" smtClean="0">
                <a:solidFill>
                  <a:schemeClr val="tx1"/>
                </a:solidFill>
              </a:rPr>
              <a:t>Getreide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mahlen</a:t>
            </a:r>
            <a:endParaRPr lang="en-GB" altLang="de-DE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e-DE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tx1"/>
                </a:solidFill>
              </a:rPr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err="1" smtClean="0">
                <a:solidFill>
                  <a:schemeClr val="tx1"/>
                </a:solidFill>
              </a:rPr>
              <a:t>vertikale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Achse</a:t>
            </a:r>
            <a:r>
              <a:rPr lang="en-GB" altLang="de-DE" sz="2000" dirty="0" smtClean="0">
                <a:solidFill>
                  <a:schemeClr val="tx1"/>
                </a:solidFill>
              </a:rPr>
              <a:t>,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druckbasiert</a:t>
            </a:r>
            <a:r>
              <a:rPr lang="en-GB" altLang="de-DE" sz="20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e-DE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000" dirty="0" err="1" smtClean="0">
                <a:solidFill>
                  <a:schemeClr val="tx1"/>
                </a:solidFill>
              </a:rPr>
              <a:t>abgeschirmt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gegen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umgekehrt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wehende</a:t>
            </a:r>
            <a:r>
              <a:rPr lang="en-GB" altLang="de-DE" sz="2000" dirty="0" smtClean="0">
                <a:solidFill>
                  <a:schemeClr val="tx1"/>
                </a:solidFill>
              </a:rPr>
              <a:t> </a:t>
            </a:r>
            <a:r>
              <a:rPr lang="en-GB" altLang="de-DE" sz="2000" dirty="0" err="1" smtClean="0">
                <a:solidFill>
                  <a:schemeClr val="tx1"/>
                </a:solidFill>
              </a:rPr>
              <a:t>Winde</a:t>
            </a:r>
            <a:endParaRPr lang="en-GB" alt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4" descr="https://upload.wikimedia.org/wikipedia/commons/thumb/d/d6/Perzsa_malom.svg/320px-Perzsa_malo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70" y="1158240"/>
            <a:ext cx="6429092" cy="33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7627680" y="4982192"/>
            <a:ext cx="3124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itchFamily="-112" charset="0"/>
              <a:buChar char="•"/>
              <a:defRPr sz="32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itchFamily="-112" charset="0"/>
              <a:buChar char="-"/>
              <a:defRPr sz="24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itchFamily="-112" charset="0"/>
              <a:buChar char="›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»"/>
              <a:defRPr sz="2000" b="1">
                <a:solidFill>
                  <a:srgbClr val="2B586C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dirty="0">
                <a:solidFill>
                  <a:srgbClr val="0070C0"/>
                </a:solidFill>
              </a:rPr>
              <a:t>https://</a:t>
            </a:r>
            <a:r>
              <a:rPr lang="de-DE" altLang="de-DE" sz="800" dirty="0">
                <a:solidFill>
                  <a:schemeClr val="tx1"/>
                </a:solidFill>
              </a:rPr>
              <a:t>commons.wikimedia.org/wiki/File:Perzsa_malom.svg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0160000" y="802640"/>
            <a:ext cx="20216" cy="3670600"/>
          </a:xfrm>
          <a:prstGeom prst="straightConnector1">
            <a:avLst/>
          </a:prstGeom>
          <a:ln w="57150" cmpd="dbl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839412" y="4518561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wind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7975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visitgreece.gr/deployedFiles/StaticFiles/Photos/Generic%20Contents/wind_mills_vert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06" y="737899"/>
            <a:ext cx="3413414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012060" y="5581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b="1" dirty="0"/>
              <a:t>http://</a:t>
            </a:r>
            <a:r>
              <a:rPr lang="de-DE" sz="800" b="1" dirty="0" smtClean="0"/>
              <a:t>www.visitgreece.gr/en/greek_islands/the_stone_giants_of_the_aegean (</a:t>
            </a:r>
            <a:r>
              <a:rPr lang="de-DE" sz="800" b="1" dirty="0" err="1" smtClean="0"/>
              <a:t>July</a:t>
            </a:r>
            <a:r>
              <a:rPr lang="de-DE" sz="800" b="1" dirty="0" smtClean="0"/>
              <a:t> 3, 2019)</a:t>
            </a:r>
            <a:endParaRPr lang="de-DE" sz="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517888" y="293652"/>
            <a:ext cx="358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Windmühle</a:t>
            </a:r>
            <a:r>
              <a:rPr lang="en-GB" sz="2000" b="1" dirty="0" smtClean="0"/>
              <a:t> in </a:t>
            </a:r>
            <a:r>
              <a:rPr lang="en-GB" sz="2000" b="1" dirty="0" err="1" smtClean="0"/>
              <a:t>Norddeutschland</a:t>
            </a:r>
            <a:endParaRPr lang="en-GB" sz="2000" b="1" dirty="0" smtClean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04" y="737899"/>
            <a:ext cx="3414907" cy="47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44592" y="288072"/>
            <a:ext cx="287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Windmühle</a:t>
            </a:r>
            <a:r>
              <a:rPr lang="en-GB" sz="2000" b="1" dirty="0" smtClean="0"/>
              <a:t> auf Mykonos</a:t>
            </a:r>
          </a:p>
        </p:txBody>
      </p:sp>
    </p:spTree>
    <p:extLst>
      <p:ext uri="{BB962C8B-B14F-4D97-AF65-F5344CB8AC3E}">
        <p14:creationId xmlns:p14="http://schemas.microsoft.com/office/powerpoint/2010/main" val="11475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2" y="6509009"/>
            <a:ext cx="415707" cy="306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319530" y="319440"/>
            <a:ext cx="9826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</a:rPr>
              <a:t>Wie eine Drehbewegung aus dem Wind erzeugen? Druckkräfte vs. Auftriebskräfte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	</a:t>
            </a:r>
            <a:endParaRPr lang="de-DE" altLang="de-DE" sz="1800" b="0" dirty="0">
              <a:solidFill>
                <a:schemeClr val="tx1"/>
              </a:solidFill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0" y="1228879"/>
            <a:ext cx="399573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3041600" y="5289704"/>
            <a:ext cx="12763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0">
                <a:solidFill>
                  <a:srgbClr val="0070C0"/>
                </a:solidFill>
              </a:rPr>
              <a:t>Source: Neumann 1907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55" y="809704"/>
            <a:ext cx="2792897" cy="48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173339" y="561140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https://www.siemensgamesa.com/newsroom/2019/01/new-siemens-gamesa-10-mw-offshore-wind-turbine-sg-10-0-193-dd</a:t>
            </a:r>
          </a:p>
        </p:txBody>
      </p:sp>
    </p:spTree>
    <p:extLst>
      <p:ext uri="{BB962C8B-B14F-4D97-AF65-F5344CB8AC3E}">
        <p14:creationId xmlns:p14="http://schemas.microsoft.com/office/powerpoint/2010/main" val="37668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12192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136213" y="6509008"/>
            <a:ext cx="315052" cy="3489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A85A5-DB89-430A-8594-BEA00F15B3CE}" type="slidenum">
              <a:rPr lang="de-DE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de-DE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math.nyu.edu/~crorres/Archimedes/Mirrors/Mirror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5" y="1371600"/>
            <a:ext cx="7442051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7019292" y="54111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b="1" dirty="0"/>
              <a:t>https://www.math.nyu.edu/~</a:t>
            </a:r>
            <a:r>
              <a:rPr lang="de-DE" sz="800" b="1" dirty="0" smtClean="0"/>
              <a:t>crorres/Archimedes/Mirrors/Tzetzes.html (</a:t>
            </a:r>
            <a:r>
              <a:rPr lang="de-DE" sz="800" b="1" dirty="0" err="1" smtClean="0"/>
              <a:t>July</a:t>
            </a:r>
            <a:r>
              <a:rPr lang="de-DE" sz="800" b="1" dirty="0" smtClean="0"/>
              <a:t> 3, 2019)</a:t>
            </a:r>
            <a:endParaRPr lang="de-DE" sz="800" b="1" dirty="0"/>
          </a:p>
        </p:txBody>
      </p:sp>
      <p:sp>
        <p:nvSpPr>
          <p:cNvPr id="8" name="Rechteck 7"/>
          <p:cNvSpPr/>
          <p:nvPr/>
        </p:nvSpPr>
        <p:spPr>
          <a:xfrm>
            <a:off x="297684" y="363613"/>
            <a:ext cx="8495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err="1" smtClean="0"/>
              <a:t>Hypothetische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Solarenergienutzung</a:t>
            </a:r>
            <a:endParaRPr lang="en-US" sz="2000" b="1" dirty="0" smtClean="0"/>
          </a:p>
          <a:p>
            <a:r>
              <a:rPr lang="en-US" sz="2000" b="1" dirty="0" err="1" smtClean="0"/>
              <a:t>durch</a:t>
            </a:r>
            <a:r>
              <a:rPr lang="en-US" sz="2000" b="1" dirty="0" smtClean="0"/>
              <a:t> Archimedes (</a:t>
            </a:r>
            <a:r>
              <a:rPr lang="de-DE" sz="2000" b="1" dirty="0" err="1"/>
              <a:t>Ἀρχιμήδης</a:t>
            </a:r>
            <a:r>
              <a:rPr lang="de-DE" sz="2000" b="1" dirty="0"/>
              <a:t> ὁ </a:t>
            </a:r>
            <a:r>
              <a:rPr lang="de-DE" sz="2000" b="1" dirty="0" err="1" smtClean="0"/>
              <a:t>Συρ</a:t>
            </a:r>
            <a:r>
              <a:rPr lang="de-DE" sz="2000" b="1" dirty="0" smtClean="0"/>
              <a:t>ακούσιος), </a:t>
            </a:r>
          </a:p>
          <a:p>
            <a:r>
              <a:rPr lang="de-DE" sz="2000" b="1" dirty="0" smtClean="0"/>
              <a:t>287-212 v. Chr.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Wandgemälde</a:t>
            </a:r>
            <a:r>
              <a:rPr lang="en-US" sz="2000" b="1" dirty="0" smtClean="0"/>
              <a:t> in der </a:t>
            </a:r>
            <a:r>
              <a:rPr lang="en-US" sz="2000" b="1" dirty="0" err="1"/>
              <a:t>Stanzino</a:t>
            </a:r>
            <a:r>
              <a:rPr lang="en-US" sz="2000" b="1" dirty="0"/>
              <a:t> </a:t>
            </a:r>
            <a:r>
              <a:rPr lang="en-US" sz="2000" b="1" dirty="0" err="1"/>
              <a:t>delle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err="1" smtClean="0"/>
              <a:t>Matematiche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der </a:t>
            </a:r>
            <a:r>
              <a:rPr lang="en-US" sz="2000" b="1" dirty="0"/>
              <a:t>Galleria </a:t>
            </a:r>
            <a:r>
              <a:rPr lang="en-US" sz="2000" b="1" dirty="0" err="1"/>
              <a:t>degli</a:t>
            </a:r>
            <a:r>
              <a:rPr lang="en-US" sz="2000" b="1" dirty="0"/>
              <a:t> Uffizi </a:t>
            </a:r>
            <a:endParaRPr lang="en-US" sz="20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 err="1" smtClean="0"/>
              <a:t>Florenz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Italien</a:t>
            </a:r>
            <a:r>
              <a:rPr lang="en-US" sz="2000" b="1" dirty="0" smtClean="0"/>
              <a:t>). </a:t>
            </a:r>
          </a:p>
          <a:p>
            <a:endParaRPr lang="en-US" sz="2000" b="1" dirty="0"/>
          </a:p>
          <a:p>
            <a:r>
              <a:rPr lang="en-US" sz="2000" b="1" dirty="0" err="1" smtClean="0"/>
              <a:t>Gemalt</a:t>
            </a:r>
            <a:r>
              <a:rPr lang="en-US" sz="2000" b="1" dirty="0" smtClean="0"/>
              <a:t> von </a:t>
            </a:r>
            <a:r>
              <a:rPr lang="en-US" sz="2000" b="1" dirty="0"/>
              <a:t>Giulio </a:t>
            </a:r>
            <a:r>
              <a:rPr lang="en-US" sz="2000" b="1" dirty="0" err="1"/>
              <a:t>Parigi</a:t>
            </a:r>
            <a:r>
              <a:rPr lang="en-US" sz="2000" b="1" dirty="0"/>
              <a:t> (1571-1635) </a:t>
            </a:r>
            <a:endParaRPr lang="en-US" sz="2000" b="1" dirty="0" smtClean="0"/>
          </a:p>
          <a:p>
            <a:r>
              <a:rPr lang="en-US" sz="2000" b="1" dirty="0" smtClean="0"/>
              <a:t>in den </a:t>
            </a:r>
            <a:r>
              <a:rPr lang="en-US" sz="2000" b="1" dirty="0" err="1" smtClean="0"/>
              <a:t>Jahren</a:t>
            </a:r>
            <a:r>
              <a:rPr lang="en-US" sz="2000" b="1" dirty="0" smtClean="0"/>
              <a:t> </a:t>
            </a:r>
            <a:r>
              <a:rPr lang="en-US" sz="2000" b="1" dirty="0"/>
              <a:t>1599-1600</a:t>
            </a:r>
            <a:r>
              <a:rPr lang="en-US" sz="2000" b="1" dirty="0" smtClean="0"/>
              <a:t>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873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2262</Words>
  <Application>Microsoft Office PowerPoint</Application>
  <PresentationFormat>Breitbild</PresentationFormat>
  <Paragraphs>568</Paragraphs>
  <Slides>51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62" baseType="lpstr">
      <vt:lpstr>Algerian</vt:lpstr>
      <vt:lpstr>Arial</vt:lpstr>
      <vt:lpstr>Calibri</vt:lpstr>
      <vt:lpstr>Calibri Light</vt:lpstr>
      <vt:lpstr>Symbol</vt:lpstr>
      <vt:lpstr>Times</vt:lpstr>
      <vt:lpstr>Wingdings</vt:lpstr>
      <vt:lpstr>ヒラギノ角ゴ Pro W3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Karlsruher Institut fuer Technologie IMK-IFU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Emeis, Stefan</dc:creator>
  <cp:lastModifiedBy>Emeis, Stefan</cp:lastModifiedBy>
  <cp:revision>119</cp:revision>
  <dcterms:created xsi:type="dcterms:W3CDTF">2022-04-13T07:17:44Z</dcterms:created>
  <dcterms:modified xsi:type="dcterms:W3CDTF">2023-10-17T07:49:40Z</dcterms:modified>
</cp:coreProperties>
</file>