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theme/theme6.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7.xml" ContentType="application/vnd.openxmlformats-officedocument.theme+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9.xml" ContentType="application/vnd.openxmlformats-officedocument.theme+xml"/>
  <Override PartName="/ppt/slideLayouts/slideLayout35.xml" ContentType="application/vnd.openxmlformats-officedocument.presentationml.slideLayout+xml"/>
  <Override PartName="/ppt/theme/theme10.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11.xml" ContentType="application/vnd.openxmlformats-officedocument.theme+xml"/>
  <Override PartName="/ppt/slideLayouts/slideLayout38.xml" ContentType="application/vnd.openxmlformats-officedocument.presentationml.slideLayout+xml"/>
  <Override PartName="/ppt/theme/theme1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13.xml" ContentType="application/vnd.openxmlformats-officedocument.theme+xml"/>
  <Override PartName="/ppt/slideLayouts/slideLayout41.xml" ContentType="application/vnd.openxmlformats-officedocument.presentationml.slideLayout+xml"/>
  <Override PartName="/ppt/theme/theme1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15.xml" ContentType="application/vnd.openxmlformats-officedocument.theme+xml"/>
  <Override PartName="/ppt/slideLayouts/slideLayout44.xml" ContentType="application/vnd.openxmlformats-officedocument.presentationml.slideLayout+xml"/>
  <Override PartName="/ppt/theme/theme1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8" r:id="rId2"/>
    <p:sldMasterId id="2147483650" r:id="rId3"/>
    <p:sldMasterId id="2147483652" r:id="rId4"/>
    <p:sldMasterId id="2147483654" r:id="rId5"/>
    <p:sldMasterId id="2147483658" r:id="rId6"/>
    <p:sldMasterId id="2147483670" r:id="rId7"/>
    <p:sldMasterId id="2147483660" r:id="rId8"/>
    <p:sldMasterId id="2147483673" r:id="rId9"/>
    <p:sldMasterId id="2147483662" r:id="rId10"/>
    <p:sldMasterId id="2147483676" r:id="rId11"/>
    <p:sldMasterId id="2147483668" r:id="rId12"/>
    <p:sldMasterId id="2147483679" r:id="rId13"/>
    <p:sldMasterId id="2147483664" r:id="rId14"/>
    <p:sldMasterId id="2147483682" r:id="rId15"/>
    <p:sldMasterId id="2147483666" r:id="rId16"/>
    <p:sldMasterId id="2147483685" r:id="rId17"/>
  </p:sldMasterIdLst>
  <p:notesMasterIdLst>
    <p:notesMasterId r:id="rId59"/>
  </p:notesMasterIdLst>
  <p:handoutMasterIdLst>
    <p:handoutMasterId r:id="rId60"/>
  </p:handoutMasterIdLst>
  <p:sldIdLst>
    <p:sldId id="256" r:id="rId18"/>
    <p:sldId id="440" r:id="rId19"/>
    <p:sldId id="493" r:id="rId20"/>
    <p:sldId id="595" r:id="rId21"/>
    <p:sldId id="596" r:id="rId22"/>
    <p:sldId id="494" r:id="rId23"/>
    <p:sldId id="574" r:id="rId24"/>
    <p:sldId id="573" r:id="rId25"/>
    <p:sldId id="536" r:id="rId26"/>
    <p:sldId id="568" r:id="rId27"/>
    <p:sldId id="545" r:id="rId28"/>
    <p:sldId id="565" r:id="rId29"/>
    <p:sldId id="457" r:id="rId30"/>
    <p:sldId id="560" r:id="rId31"/>
    <p:sldId id="569" r:id="rId32"/>
    <p:sldId id="570" r:id="rId33"/>
    <p:sldId id="571" r:id="rId34"/>
    <p:sldId id="575" r:id="rId35"/>
    <p:sldId id="499" r:id="rId36"/>
    <p:sldId id="465" r:id="rId37"/>
    <p:sldId id="588" r:id="rId38"/>
    <p:sldId id="548" r:id="rId39"/>
    <p:sldId id="482" r:id="rId40"/>
    <p:sldId id="591" r:id="rId41"/>
    <p:sldId id="551" r:id="rId42"/>
    <p:sldId id="476" r:id="rId43"/>
    <p:sldId id="585" r:id="rId44"/>
    <p:sldId id="557" r:id="rId45"/>
    <p:sldId id="559" r:id="rId46"/>
    <p:sldId id="556" r:id="rId47"/>
    <p:sldId id="586" r:id="rId48"/>
    <p:sldId id="564" r:id="rId49"/>
    <p:sldId id="489" r:id="rId50"/>
    <p:sldId id="490" r:id="rId51"/>
    <p:sldId id="491" r:id="rId52"/>
    <p:sldId id="555" r:id="rId53"/>
    <p:sldId id="590" r:id="rId54"/>
    <p:sldId id="578" r:id="rId55"/>
    <p:sldId id="583" r:id="rId56"/>
    <p:sldId id="589" r:id="rId57"/>
    <p:sldId id="593" r:id="rId58"/>
  </p:sldIdLst>
  <p:sldSz cx="9144000" cy="5143500" type="screen16x9"/>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81">
          <p15:clr>
            <a:srgbClr val="A4A3A4"/>
          </p15:clr>
        </p15:guide>
        <p15:guide id="2" orient="horz" pos="849" userDrawn="1">
          <p15:clr>
            <a:srgbClr val="A4A3A4"/>
          </p15:clr>
        </p15:guide>
        <p15:guide id="3" orient="horz" pos="826">
          <p15:clr>
            <a:srgbClr val="A4A3A4"/>
          </p15:clr>
        </p15:guide>
        <p15:guide id="4" orient="horz" pos="1824">
          <p15:clr>
            <a:srgbClr val="A4A3A4"/>
          </p15:clr>
        </p15:guide>
        <p15:guide id="5" orient="horz" pos="311">
          <p15:clr>
            <a:srgbClr val="A4A3A4"/>
          </p15:clr>
        </p15:guide>
        <p15:guide id="6" orient="horz" pos="554">
          <p15:clr>
            <a:srgbClr val="A4A3A4"/>
          </p15:clr>
        </p15:guide>
        <p15:guide id="7" pos="226">
          <p15:clr>
            <a:srgbClr val="A4A3A4"/>
          </p15:clr>
        </p15:guide>
        <p15:guide id="8" pos="5534">
          <p15:clr>
            <a:srgbClr val="A4A3A4"/>
          </p15:clr>
        </p15:guide>
        <p15:guide id="9" pos="2812">
          <p15:clr>
            <a:srgbClr val="A4A3A4"/>
          </p15:clr>
        </p15:guide>
        <p15:guide id="10" pos="2948">
          <p15:clr>
            <a:srgbClr val="A4A3A4"/>
          </p15:clr>
        </p15:guide>
        <p15:guide id="11" pos="1435">
          <p15:clr>
            <a:srgbClr val="A4A3A4"/>
          </p15:clr>
        </p15:guide>
        <p15:guide id="12" pos="4309" userDrawn="1">
          <p15:clr>
            <a:srgbClr val="A4A3A4"/>
          </p15:clr>
        </p15:guide>
        <p15:guide id="13" pos="4173">
          <p15:clr>
            <a:srgbClr val="A4A3A4"/>
          </p15:clr>
        </p15:guide>
        <p15:guide id="14" pos="1596">
          <p15:clr>
            <a:srgbClr val="A4A3A4"/>
          </p15:clr>
        </p15:guide>
        <p15:guide id="15" pos="460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393294103882" initials="3" lastIdx="2" clrIdx="0">
    <p:extLst>
      <p:ext uri="{19B8F6BF-5375-455C-9EA6-DF929625EA0E}">
        <p15:presenceInfo xmlns:p15="http://schemas.microsoft.com/office/powerpoint/2012/main" userId="9b3b2c26bd1b52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C8AA"/>
    <a:srgbClr val="005AA0"/>
    <a:srgbClr val="0A2D6E"/>
    <a:srgbClr val="8CB423"/>
    <a:srgbClr val="A0235A"/>
    <a:srgbClr val="F0781E"/>
    <a:srgbClr val="D23264"/>
    <a:srgbClr val="326469"/>
    <a:srgbClr val="FFD2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90" autoAdjust="0"/>
    <p:restoredTop sz="92845" autoAdjust="0"/>
  </p:normalViewPr>
  <p:slideViewPr>
    <p:cSldViewPr snapToObjects="1" showGuides="1">
      <p:cViewPr varScale="1">
        <p:scale>
          <a:sx n="99" d="100"/>
          <a:sy n="99" d="100"/>
        </p:scale>
        <p:origin x="432" y="84"/>
      </p:cViewPr>
      <p:guideLst>
        <p:guide orient="horz" pos="2981"/>
        <p:guide orient="horz" pos="849"/>
        <p:guide orient="horz" pos="826"/>
        <p:guide orient="horz" pos="1824"/>
        <p:guide orient="horz" pos="311"/>
        <p:guide orient="horz" pos="554"/>
        <p:guide pos="226"/>
        <p:guide pos="5534"/>
        <p:guide pos="2812"/>
        <p:guide pos="2948"/>
        <p:guide pos="1435"/>
        <p:guide pos="4309"/>
        <p:guide pos="4173"/>
        <p:guide pos="1596"/>
        <p:guide pos="4604"/>
      </p:guideLst>
    </p:cSldViewPr>
  </p:slideViewPr>
  <p:notesTextViewPr>
    <p:cViewPr>
      <p:scale>
        <a:sx n="1" d="1"/>
        <a:sy n="1" d="1"/>
      </p:scale>
      <p:origin x="0" y="0"/>
    </p:cViewPr>
  </p:notesText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3.xml"/><Relationship Id="rId29" Type="http://schemas.openxmlformats.org/officeDocument/2006/relationships/slide" Target="slides/slide12.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61" Type="http://schemas.openxmlformats.org/officeDocument/2006/relationships/commentAuthors" Target="commentAuthors.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LB\EERA_JP_ENERGY%20STORAGE\STORIES%20project\EU%20DECARBONIZATION@2050_STORAGE%20SIZING\EU_Electricity_Demand.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Arbeitsblat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v>expected generation (TWh)</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strRef>
              <c:f>'45PV-45WIND'!$A$13:$A$24</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xVal>
          <c:yVal>
            <c:numRef>
              <c:f>'45PV-45WIND'!$L$13:$L$24</c:f>
              <c:numCache>
                <c:formatCode>General</c:formatCode>
                <c:ptCount val="12"/>
                <c:pt idx="0">
                  <c:v>1646.1004444190557</c:v>
                </c:pt>
                <c:pt idx="1">
                  <c:v>1739.0841281866221</c:v>
                </c:pt>
                <c:pt idx="2">
                  <c:v>2091.6908786853974</c:v>
                </c:pt>
                <c:pt idx="3">
                  <c:v>2042.7721855763957</c:v>
                </c:pt>
                <c:pt idx="4">
                  <c:v>2156.0407028116283</c:v>
                </c:pt>
                <c:pt idx="5">
                  <c:v>2068.4507629987729</c:v>
                </c:pt>
                <c:pt idx="6">
                  <c:v>2167.1171868155116</c:v>
                </c:pt>
                <c:pt idx="7">
                  <c:v>2037.3064752557518</c:v>
                </c:pt>
                <c:pt idx="8">
                  <c:v>1856.8685918090514</c:v>
                </c:pt>
                <c:pt idx="9">
                  <c:v>1634.4906979782684</c:v>
                </c:pt>
                <c:pt idx="10">
                  <c:v>1499.4516027515474</c:v>
                </c:pt>
                <c:pt idx="11">
                  <c:v>1656.0403554508575</c:v>
                </c:pt>
              </c:numCache>
            </c:numRef>
          </c:yVal>
          <c:smooth val="1"/>
          <c:extLst>
            <c:ext xmlns:c16="http://schemas.microsoft.com/office/drawing/2014/chart" uri="{C3380CC4-5D6E-409C-BE32-E72D297353CC}">
              <c16:uniqueId val="{00000000-DB37-416B-95D4-D8849815E6D6}"/>
            </c:ext>
          </c:extLst>
        </c:ser>
        <c:dLbls>
          <c:showLegendKey val="0"/>
          <c:showVal val="0"/>
          <c:showCatName val="0"/>
          <c:showSerName val="0"/>
          <c:showPercent val="0"/>
          <c:showBubbleSize val="0"/>
        </c:dLbls>
        <c:axId val="2012181824"/>
        <c:axId val="2004577696"/>
      </c:scatterChart>
      <c:scatterChart>
        <c:scatterStyle val="smoothMarker"/>
        <c:varyColors val="0"/>
        <c:ser>
          <c:idx val="1"/>
          <c:order val="1"/>
          <c:tx>
            <c:v>surplus/lack with respect to the annual mean (TWh)</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strRef>
              <c:f>'45PV-45WIND'!$A$26:$A$37</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xVal>
          <c:yVal>
            <c:numRef>
              <c:f>'45PV-45WIND'!$L$26:$L$37</c:f>
              <c:numCache>
                <c:formatCode>General</c:formatCode>
                <c:ptCount val="12"/>
                <c:pt idx="0">
                  <c:v>-236.85072330918251</c:v>
                </c:pt>
                <c:pt idx="1">
                  <c:v>-143.86703954161612</c:v>
                </c:pt>
                <c:pt idx="2">
                  <c:v>208.7397109571591</c:v>
                </c:pt>
                <c:pt idx="3">
                  <c:v>159.82101784815745</c:v>
                </c:pt>
                <c:pt idx="4">
                  <c:v>273.08953508339005</c:v>
                </c:pt>
                <c:pt idx="5">
                  <c:v>185.49959527053466</c:v>
                </c:pt>
                <c:pt idx="6">
                  <c:v>284.1660190872733</c:v>
                </c:pt>
                <c:pt idx="7">
                  <c:v>154.35530752751356</c:v>
                </c:pt>
                <c:pt idx="8">
                  <c:v>-26.082575919186866</c:v>
                </c:pt>
                <c:pt idx="9">
                  <c:v>-248.46046974996989</c:v>
                </c:pt>
                <c:pt idx="10">
                  <c:v>-383.49956497669086</c:v>
                </c:pt>
                <c:pt idx="11">
                  <c:v>-226.91081227738073</c:v>
                </c:pt>
              </c:numCache>
            </c:numRef>
          </c:yVal>
          <c:smooth val="1"/>
          <c:extLst>
            <c:ext xmlns:c16="http://schemas.microsoft.com/office/drawing/2014/chart" uri="{C3380CC4-5D6E-409C-BE32-E72D297353CC}">
              <c16:uniqueId val="{00000001-DB37-416B-95D4-D8849815E6D6}"/>
            </c:ext>
          </c:extLst>
        </c:ser>
        <c:dLbls>
          <c:showLegendKey val="0"/>
          <c:showVal val="0"/>
          <c:showCatName val="0"/>
          <c:showSerName val="0"/>
          <c:showPercent val="0"/>
          <c:showBubbleSize val="0"/>
        </c:dLbls>
        <c:axId val="1997123328"/>
        <c:axId val="745828559"/>
      </c:scatterChart>
      <c:valAx>
        <c:axId val="2012181824"/>
        <c:scaling>
          <c:orientation val="minMax"/>
        </c:scaling>
        <c:delete val="0"/>
        <c:axPos val="b"/>
        <c:majorGridlines>
          <c:spPr>
            <a:ln w="9525" cap="flat" cmpd="sng" algn="ctr">
              <a:solidFill>
                <a:schemeClr val="tx1">
                  <a:lumMod val="15000"/>
                  <a:lumOff val="85000"/>
                </a:schemeClr>
              </a:solidFill>
              <a:round/>
            </a:ln>
            <a:effectLst/>
          </c:spPr>
        </c:majorGridlines>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004577696"/>
        <c:crosses val="autoZero"/>
        <c:crossBetween val="midCat"/>
      </c:valAx>
      <c:valAx>
        <c:axId val="2004577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012181824"/>
        <c:crosses val="autoZero"/>
        <c:crossBetween val="midCat"/>
      </c:valAx>
      <c:valAx>
        <c:axId val="745828559"/>
        <c:scaling>
          <c:orientation val="minMax"/>
        </c:scaling>
        <c:delete val="0"/>
        <c:axPos val="r"/>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997123328"/>
        <c:crosses val="max"/>
        <c:crossBetween val="midCat"/>
      </c:valAx>
      <c:valAx>
        <c:axId val="1997123328"/>
        <c:scaling>
          <c:orientation val="minMax"/>
        </c:scaling>
        <c:delete val="1"/>
        <c:axPos val="b"/>
        <c:majorTickMark val="out"/>
        <c:minorTickMark val="none"/>
        <c:tickLblPos val="nextTo"/>
        <c:crossAx val="745828559"/>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665911624060688E-2"/>
          <c:y val="9.7086522132286454E-2"/>
          <c:w val="0.89036002349021437"/>
          <c:h val="0.7782461311247062"/>
        </c:manualLayout>
      </c:layout>
      <c:scatterChart>
        <c:scatterStyle val="lineMarker"/>
        <c:varyColors val="0"/>
        <c:ser>
          <c:idx val="0"/>
          <c:order val="0"/>
          <c:tx>
            <c:v>Conventional</c:v>
          </c:tx>
          <c:spPr>
            <a:ln w="19050" cap="rnd">
              <a:noFill/>
              <a:round/>
            </a:ln>
            <a:effectLst/>
          </c:spPr>
          <c:marker>
            <c:symbol val="circle"/>
            <c:size val="5"/>
            <c:spPr>
              <a:solidFill>
                <a:srgbClr val="002060"/>
              </a:solidFill>
              <a:ln w="9525">
                <a:noFill/>
              </a:ln>
              <a:effectLst/>
            </c:spPr>
          </c:marker>
          <c:dLbls>
            <c:dLbl>
              <c:idx val="0"/>
              <c:layout>
                <c:manualLayout>
                  <c:x val="0"/>
                  <c:y val="3.7718051919046962E-3"/>
                </c:manualLayout>
              </c:layout>
              <c:tx>
                <c:rich>
                  <a:bodyPr/>
                  <a:lstStyle/>
                  <a:p>
                    <a:fld id="{9E3DD239-EE98-4214-8673-64D6295DB951}" type="CELLRANGE">
                      <a:rPr lang="en-US"/>
                      <a:pPr/>
                      <a:t>[ZELLBEREICH]</a:t>
                    </a:fld>
                    <a:endParaRPr lang="de-DE"/>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6960-490B-8E76-00453E514F34}"/>
                </c:ext>
              </c:extLst>
            </c:dLbl>
            <c:dLbl>
              <c:idx val="1"/>
              <c:tx>
                <c:rich>
                  <a:bodyPr/>
                  <a:lstStyle/>
                  <a:p>
                    <a:fld id="{75E14C82-A518-4DA2-BC3C-BFFC3B482CCB}" type="CELLRANGE">
                      <a:rPr lang="de-DE"/>
                      <a:pPr/>
                      <a:t>[ZELLBEREICH]</a:t>
                    </a:fld>
                    <a:endParaRPr lang="de-DE"/>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6960-490B-8E76-00453E514F34}"/>
                </c:ext>
              </c:extLst>
            </c:dLbl>
            <c:dLbl>
              <c:idx val="2"/>
              <c:tx>
                <c:rich>
                  <a:bodyPr/>
                  <a:lstStyle/>
                  <a:p>
                    <a:fld id="{6706AB20-31ED-4DF3-8B49-FF49502CE417}" type="CELLRANGE">
                      <a:rPr lang="de-DE"/>
                      <a:pPr/>
                      <a:t>[ZELLBEREICH]</a:t>
                    </a:fld>
                    <a:endParaRPr lang="de-DE"/>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6960-490B-8E76-00453E514F34}"/>
                </c:ext>
              </c:extLst>
            </c:dLbl>
            <c:dLbl>
              <c:idx val="3"/>
              <c:tx>
                <c:rich>
                  <a:bodyPr/>
                  <a:lstStyle/>
                  <a:p>
                    <a:fld id="{A9FD540F-DBC4-4F39-9DE6-83A72DFD2E93}" type="CELLRANGE">
                      <a:rPr lang="de-DE"/>
                      <a:pPr/>
                      <a:t>[ZELLBEREICH]</a:t>
                    </a:fld>
                    <a:endParaRPr lang="de-DE"/>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6960-490B-8E76-00453E514F34}"/>
                </c:ext>
              </c:extLst>
            </c:dLbl>
            <c:dLbl>
              <c:idx val="4"/>
              <c:tx>
                <c:rich>
                  <a:bodyPr/>
                  <a:lstStyle/>
                  <a:p>
                    <a:fld id="{762215D2-1CD3-4660-83B3-741AF0E12245}" type="CELLRANGE">
                      <a:rPr lang="de-DE"/>
                      <a:pPr/>
                      <a:t>[ZELLBEREICH]</a:t>
                    </a:fld>
                    <a:endParaRPr lang="de-DE"/>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6960-490B-8E76-00453E514F34}"/>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Calibri" panose="020F0502020204030204" pitchFamily="34" charset="0"/>
                    <a:ea typeface="+mn-ea"/>
                    <a:cs typeface="Calibri" panose="020F0502020204030204" pitchFamily="34" charset="0"/>
                  </a:defRPr>
                </a:pPr>
                <a:endParaRPr lang="de-DE"/>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Tabelle1!$A$19:$A$23</c:f>
              <c:numCache>
                <c:formatCode>General</c:formatCode>
                <c:ptCount val="5"/>
                <c:pt idx="0">
                  <c:v>12.8889</c:v>
                </c:pt>
                <c:pt idx="1">
                  <c:v>14.8889</c:v>
                </c:pt>
                <c:pt idx="2">
                  <c:v>14.8889</c:v>
                </c:pt>
                <c:pt idx="3">
                  <c:v>14.8889</c:v>
                </c:pt>
                <c:pt idx="4">
                  <c:v>12.666700000000001</c:v>
                </c:pt>
              </c:numCache>
            </c:numRef>
          </c:xVal>
          <c:yVal>
            <c:numRef>
              <c:f>Tabelle1!$B$19:$B$23</c:f>
              <c:numCache>
                <c:formatCode>General</c:formatCode>
                <c:ptCount val="5"/>
                <c:pt idx="0">
                  <c:v>9.5</c:v>
                </c:pt>
                <c:pt idx="1">
                  <c:v>6.1666999999999996</c:v>
                </c:pt>
                <c:pt idx="2">
                  <c:v>1.001E-2</c:v>
                </c:pt>
                <c:pt idx="3">
                  <c:v>2.5</c:v>
                </c:pt>
                <c:pt idx="4">
                  <c:v>10.722200000000001</c:v>
                </c:pt>
              </c:numCache>
            </c:numRef>
          </c:yVal>
          <c:smooth val="0"/>
          <c:extLst>
            <c:ext xmlns:c15="http://schemas.microsoft.com/office/drawing/2012/chart" uri="{02D57815-91ED-43cb-92C2-25804820EDAC}">
              <c15:datalabelsRange>
                <c15:f>Tabelle1!$D$19:$D$23</c15:f>
                <c15:dlblRangeCache>
                  <c:ptCount val="5"/>
                  <c:pt idx="0">
                    <c:v>Gasoline</c:v>
                  </c:pt>
                  <c:pt idx="1">
                    <c:v>LNG</c:v>
                  </c:pt>
                  <c:pt idx="2">
                    <c:v>NG</c:v>
                  </c:pt>
                  <c:pt idx="3">
                    <c:v>CNG</c:v>
                  </c:pt>
                  <c:pt idx="4">
                    <c:v>Diesel</c:v>
                  </c:pt>
                </c15:dlblRangeCache>
              </c15:datalabelsRange>
            </c:ext>
            <c:ext xmlns:c16="http://schemas.microsoft.com/office/drawing/2014/chart" uri="{C3380CC4-5D6E-409C-BE32-E72D297353CC}">
              <c16:uniqueId val="{00000005-6960-490B-8E76-00453E514F34}"/>
            </c:ext>
          </c:extLst>
        </c:ser>
        <c:ser>
          <c:idx val="1"/>
          <c:order val="1"/>
          <c:tx>
            <c:v>Other</c:v>
          </c:tx>
          <c:spPr>
            <a:ln w="25400" cap="rnd">
              <a:noFill/>
              <a:round/>
            </a:ln>
            <a:effectLst/>
          </c:spPr>
          <c:marker>
            <c:symbol val="circle"/>
            <c:size val="5"/>
            <c:spPr>
              <a:solidFill>
                <a:srgbClr val="00B0F0"/>
              </a:solidFill>
              <a:ln w="9525">
                <a:noFill/>
              </a:ln>
              <a:effectLst/>
            </c:spPr>
          </c:marker>
          <c:dLbls>
            <c:dLbl>
              <c:idx val="0"/>
              <c:layout>
                <c:manualLayout>
                  <c:x val="-5.2017753547708379E-2"/>
                  <c:y val="3.8592767897624024E-2"/>
                </c:manualLayout>
              </c:layout>
              <c:tx>
                <c:rich>
                  <a:bodyPr/>
                  <a:lstStyle/>
                  <a:p>
                    <a:fld id="{A9760491-42FF-49E6-B133-3152ACB6EF5E}" type="CELLRANGE">
                      <a:rPr lang="en-US"/>
                      <a:pPr/>
                      <a:t>[ZELLBEREICH]</a:t>
                    </a:fld>
                    <a:endParaRPr lang="de-DE"/>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6960-490B-8E76-00453E514F34}"/>
                </c:ext>
              </c:extLst>
            </c:dLbl>
            <c:dLbl>
              <c:idx val="1"/>
              <c:layout>
                <c:manualLayout>
                  <c:x val="-7.1537290715372903E-2"/>
                  <c:y val="-3.7718051919048345E-3"/>
                </c:manualLayout>
              </c:layout>
              <c:tx>
                <c:rich>
                  <a:bodyPr/>
                  <a:lstStyle/>
                  <a:p>
                    <a:fld id="{1465D8FE-8B21-4705-B550-9C8F9E7FBBDE}" type="CELLRANGE">
                      <a:rPr lang="en-US"/>
                      <a:pPr/>
                      <a:t>[ZELLBEREICH]</a:t>
                    </a:fld>
                    <a:endParaRPr lang="de-DE"/>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6960-490B-8E76-00453E514F34}"/>
                </c:ext>
              </c:extLst>
            </c:dLbl>
            <c:dLbl>
              <c:idx val="2"/>
              <c:layout>
                <c:manualLayout>
                  <c:x val="-0.1016984509782459"/>
                  <c:y val="-6.052379198558893E-2"/>
                </c:manualLayout>
              </c:layout>
              <c:tx>
                <c:rich>
                  <a:bodyPr/>
                  <a:lstStyle/>
                  <a:p>
                    <a:fld id="{420E0AFB-BE0E-4A69-BB1B-60BA30CB1858}" type="CELLRANGE">
                      <a:rPr lang="en-US" dirty="0"/>
                      <a:pPr/>
                      <a:t>[ZELLBEREICH]</a:t>
                    </a:fld>
                    <a:endParaRPr lang="de-DE"/>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6960-490B-8E76-00453E514F34}"/>
                </c:ext>
              </c:extLst>
            </c:dLbl>
            <c:dLbl>
              <c:idx val="3"/>
              <c:tx>
                <c:rich>
                  <a:bodyPr/>
                  <a:lstStyle/>
                  <a:p>
                    <a:fld id="{EBEFAE15-66FE-4574-B5F6-BB36F126BDB0}" type="CELLRANGE">
                      <a:rPr lang="de-DE"/>
                      <a:pPr/>
                      <a:t>[ZELLBEREICH]</a:t>
                    </a:fld>
                    <a:endParaRPr lang="de-DE"/>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6960-490B-8E76-00453E514F34}"/>
                </c:ext>
              </c:extLst>
            </c:dLbl>
            <c:dLbl>
              <c:idx val="4"/>
              <c:layout>
                <c:manualLayout>
                  <c:x val="-7.6103500761035003E-3"/>
                  <c:y val="3.7718051919046966E-2"/>
                </c:manualLayout>
              </c:layout>
              <c:tx>
                <c:rich>
                  <a:bodyPr/>
                  <a:lstStyle/>
                  <a:p>
                    <a:fld id="{1EB9CCF6-AE82-4135-94B5-D43D20E1D065}" type="CELLRANGE">
                      <a:rPr lang="en-US"/>
                      <a:pPr/>
                      <a:t>[ZELLBEREICH]</a:t>
                    </a:fld>
                    <a:endParaRPr lang="de-DE"/>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6960-490B-8E76-00453E514F34}"/>
                </c:ext>
              </c:extLst>
            </c:dLbl>
            <c:dLbl>
              <c:idx val="5"/>
              <c:tx>
                <c:rich>
                  <a:bodyPr/>
                  <a:lstStyle/>
                  <a:p>
                    <a:fld id="{B901223B-2B59-4B9C-AB65-DF77415BF775}" type="CELLRANGE">
                      <a:rPr lang="de-DE"/>
                      <a:pPr/>
                      <a:t>[ZELLBEREICH]</a:t>
                    </a:fld>
                    <a:endParaRPr lang="de-DE"/>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6960-490B-8E76-00453E514F34}"/>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Calibri" panose="020F0502020204030204" pitchFamily="34" charset="0"/>
                    <a:ea typeface="+mn-ea"/>
                    <a:cs typeface="Calibri" panose="020F0502020204030204" pitchFamily="34" charset="0"/>
                  </a:defRPr>
                </a:pPr>
                <a:endParaRPr lang="de-DE"/>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Tabelle1!$A$13:$A$18</c:f>
              <c:numCache>
                <c:formatCode>General</c:formatCode>
                <c:ptCount val="6"/>
                <c:pt idx="0">
                  <c:v>33.299999999999997</c:v>
                </c:pt>
                <c:pt idx="1">
                  <c:v>33.299999999999997</c:v>
                </c:pt>
                <c:pt idx="2">
                  <c:v>33.299999999999997</c:v>
                </c:pt>
                <c:pt idx="3">
                  <c:v>1.5</c:v>
                </c:pt>
                <c:pt idx="4">
                  <c:v>0.24306</c:v>
                </c:pt>
                <c:pt idx="5">
                  <c:v>5.1666999999999996</c:v>
                </c:pt>
              </c:numCache>
            </c:numRef>
          </c:xVal>
          <c:yVal>
            <c:numRef>
              <c:f>Tabelle1!$B$13:$B$18</c:f>
              <c:numCache>
                <c:formatCode>General</c:formatCode>
                <c:ptCount val="6"/>
                <c:pt idx="0">
                  <c:v>3.3E-3</c:v>
                </c:pt>
                <c:pt idx="1">
                  <c:v>1.4785999999999999</c:v>
                </c:pt>
                <c:pt idx="2">
                  <c:v>2.79</c:v>
                </c:pt>
                <c:pt idx="3">
                  <c:v>1</c:v>
                </c:pt>
                <c:pt idx="4">
                  <c:v>0.73055999999999999</c:v>
                </c:pt>
                <c:pt idx="5">
                  <c:v>3.1945000000000001</c:v>
                </c:pt>
              </c:numCache>
            </c:numRef>
          </c:yVal>
          <c:smooth val="0"/>
          <c:extLst>
            <c:ext xmlns:c15="http://schemas.microsoft.com/office/drawing/2012/chart" uri="{02D57815-91ED-43cb-92C2-25804820EDAC}">
              <c15:datalabelsRange>
                <c15:f>Tabelle1!$D$13:$D$18</c15:f>
                <c15:dlblRangeCache>
                  <c:ptCount val="6"/>
                  <c:pt idx="0">
                    <c:v>H2</c:v>
                  </c:pt>
                  <c:pt idx="1">
                    <c:v>H2@700 bar</c:v>
                  </c:pt>
                  <c:pt idx="2">
                    <c:v>H2 (liquid)</c:v>
                  </c:pt>
                  <c:pt idx="3">
                    <c:v>DOE target H2</c:v>
                  </c:pt>
                  <c:pt idx="4">
                    <c:v>Li battery</c:v>
                  </c:pt>
                  <c:pt idx="5">
                    <c:v>Liq. Ammonia</c:v>
                  </c:pt>
                </c15:dlblRangeCache>
              </c15:datalabelsRange>
            </c:ext>
            <c:ext xmlns:c16="http://schemas.microsoft.com/office/drawing/2014/chart" uri="{C3380CC4-5D6E-409C-BE32-E72D297353CC}">
              <c16:uniqueId val="{0000000C-6960-490B-8E76-00453E514F34}"/>
            </c:ext>
          </c:extLst>
        </c:ser>
        <c:ser>
          <c:idx val="2"/>
          <c:order val="2"/>
          <c:tx>
            <c:v>Metals</c:v>
          </c:tx>
          <c:spPr>
            <a:ln w="25400" cap="rnd">
              <a:noFill/>
              <a:round/>
            </a:ln>
            <a:effectLst/>
          </c:spPr>
          <c:marker>
            <c:symbol val="circle"/>
            <c:size val="5"/>
            <c:spPr>
              <a:solidFill>
                <a:srgbClr val="00B050"/>
              </a:solidFill>
              <a:ln w="9525">
                <a:noFill/>
              </a:ln>
              <a:effectLst/>
            </c:spPr>
          </c:marker>
          <c:dLbls>
            <c:dLbl>
              <c:idx val="0"/>
              <c:tx>
                <c:rich>
                  <a:bodyPr/>
                  <a:lstStyle/>
                  <a:p>
                    <a:fld id="{0323B0DE-C235-42ED-9426-BD02A7E100C8}" type="CELLRANGE">
                      <a:rPr lang="de-DE"/>
                      <a:pPr/>
                      <a:t>[ZELLBEREICH]</a:t>
                    </a:fld>
                    <a:endParaRPr lang="de-DE"/>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6960-490B-8E76-00453E514F34}"/>
                </c:ext>
              </c:extLst>
            </c:dLbl>
            <c:dLbl>
              <c:idx val="1"/>
              <c:tx>
                <c:rich>
                  <a:bodyPr/>
                  <a:lstStyle/>
                  <a:p>
                    <a:fld id="{BD6839E1-9410-4604-83FB-9362564EDE8A}" type="CELLRANGE">
                      <a:rPr lang="de-DE"/>
                      <a:pPr/>
                      <a:t>[ZELLBEREICH]</a:t>
                    </a:fld>
                    <a:endParaRPr lang="de-DE"/>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6960-490B-8E76-00453E514F34}"/>
                </c:ext>
              </c:extLst>
            </c:dLbl>
            <c:dLbl>
              <c:idx val="2"/>
              <c:tx>
                <c:rich>
                  <a:bodyPr/>
                  <a:lstStyle/>
                  <a:p>
                    <a:fld id="{791D7693-39E2-44E8-934B-9ACFF179A0D1}" type="CELLRANGE">
                      <a:rPr lang="de-DE"/>
                      <a:pPr/>
                      <a:t>[ZELLBEREICH]</a:t>
                    </a:fld>
                    <a:endParaRPr lang="de-DE"/>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6960-490B-8E76-00453E514F34}"/>
                </c:ext>
              </c:extLst>
            </c:dLbl>
            <c:dLbl>
              <c:idx val="3"/>
              <c:layout>
                <c:manualLayout>
                  <c:x val="-1.9786910197869101E-2"/>
                  <c:y val="-3.8571544140121004E-2"/>
                </c:manualLayout>
              </c:layout>
              <c:tx>
                <c:rich>
                  <a:bodyPr/>
                  <a:lstStyle/>
                  <a:p>
                    <a:fld id="{7B2E7A80-07A8-4274-BB63-06B80A3AC937}" type="CELLRANGE">
                      <a:rPr lang="en-US"/>
                      <a:pPr/>
                      <a:t>[ZELLBEREICH]</a:t>
                    </a:fld>
                    <a:endParaRPr lang="de-DE"/>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6960-490B-8E76-00453E514F34}"/>
                </c:ext>
              </c:extLst>
            </c:dLbl>
            <c:dLbl>
              <c:idx val="4"/>
              <c:tx>
                <c:rich>
                  <a:bodyPr/>
                  <a:lstStyle/>
                  <a:p>
                    <a:fld id="{B4B2A899-FA49-4667-A399-420CCB24AB91}" type="CELLRANGE">
                      <a:rPr lang="de-DE"/>
                      <a:pPr/>
                      <a:t>[ZELLBEREICH]</a:t>
                    </a:fld>
                    <a:endParaRPr lang="de-DE"/>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6960-490B-8E76-00453E514F34}"/>
                </c:ext>
              </c:extLst>
            </c:dLbl>
            <c:dLbl>
              <c:idx val="5"/>
              <c:tx>
                <c:rich>
                  <a:bodyPr/>
                  <a:lstStyle/>
                  <a:p>
                    <a:fld id="{5D935575-D7D7-4B0A-9781-413F6718103B}" type="CELLRANGE">
                      <a:rPr lang="de-DE"/>
                      <a:pPr/>
                      <a:t>[ZELLBEREICH]</a:t>
                    </a:fld>
                    <a:endParaRPr lang="de-DE"/>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2-6960-490B-8E76-00453E514F34}"/>
                </c:ext>
              </c:extLst>
            </c:dLbl>
            <c:dLbl>
              <c:idx val="6"/>
              <c:tx>
                <c:rich>
                  <a:bodyPr/>
                  <a:lstStyle/>
                  <a:p>
                    <a:fld id="{C426C241-AED9-40AA-95D0-86DDBD4A1A6A}" type="CELLRANGE">
                      <a:rPr lang="de-DE"/>
                      <a:pPr/>
                      <a:t>[ZELLBEREICH]</a:t>
                    </a:fld>
                    <a:endParaRPr lang="de-DE"/>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3-6960-490B-8E76-00453E514F34}"/>
                </c:ext>
              </c:extLst>
            </c:dLbl>
            <c:dLbl>
              <c:idx val="7"/>
              <c:tx>
                <c:rich>
                  <a:bodyPr/>
                  <a:lstStyle/>
                  <a:p>
                    <a:fld id="{13FF7039-D4B7-41EC-89FE-1F260DDDEE67}" type="CELLRANGE">
                      <a:rPr lang="de-DE"/>
                      <a:pPr/>
                      <a:t>[ZELLBEREICH]</a:t>
                    </a:fld>
                    <a:endParaRPr lang="de-DE"/>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4-6960-490B-8E76-00453E514F34}"/>
                </c:ext>
              </c:extLst>
            </c:dLbl>
            <c:dLbl>
              <c:idx val="8"/>
              <c:tx>
                <c:rich>
                  <a:bodyPr/>
                  <a:lstStyle/>
                  <a:p>
                    <a:fld id="{A381F960-FFE7-4C93-B628-04C54EF35E66}" type="CELLRANGE">
                      <a:rPr lang="de-DE"/>
                      <a:pPr/>
                      <a:t>[ZELLBEREICH]</a:t>
                    </a:fld>
                    <a:endParaRPr lang="de-DE"/>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6960-490B-8E76-00453E514F34}"/>
                </c:ext>
              </c:extLst>
            </c:dLbl>
            <c:dLbl>
              <c:idx val="9"/>
              <c:tx>
                <c:rich>
                  <a:bodyPr/>
                  <a:lstStyle/>
                  <a:p>
                    <a:fld id="{F80C10A1-488B-451A-ADE8-CBF50F64B405}" type="CELLRANGE">
                      <a:rPr lang="de-DE"/>
                      <a:pPr/>
                      <a:t>[ZELLBEREICH]</a:t>
                    </a:fld>
                    <a:endParaRPr lang="de-DE"/>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6-6960-490B-8E76-00453E514F34}"/>
                </c:ext>
              </c:extLst>
            </c:dLbl>
            <c:dLbl>
              <c:idx val="10"/>
              <c:tx>
                <c:rich>
                  <a:bodyPr/>
                  <a:lstStyle/>
                  <a:p>
                    <a:fld id="{9AD21D1F-3670-444B-A8B7-83950846F7D1}" type="CELLRANGE">
                      <a:rPr lang="de-DE"/>
                      <a:pPr/>
                      <a:t>[ZELLBEREICH]</a:t>
                    </a:fld>
                    <a:endParaRPr lang="de-DE"/>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7-6960-490B-8E76-00453E514F34}"/>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Calibri" panose="020F0502020204030204" pitchFamily="34" charset="0"/>
                    <a:ea typeface="+mn-ea"/>
                    <a:cs typeface="Calibri" panose="020F0502020204030204" pitchFamily="34" charset="0"/>
                  </a:defRPr>
                </a:pPr>
                <a:endParaRPr lang="de-DE"/>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Tabelle1!$A$2:$A$12</c:f>
              <c:numCache>
                <c:formatCode>General</c:formatCode>
                <c:ptCount val="11"/>
                <c:pt idx="0">
                  <c:v>16.340150000000001</c:v>
                </c:pt>
                <c:pt idx="1">
                  <c:v>18.480070000000001</c:v>
                </c:pt>
                <c:pt idx="2">
                  <c:v>5.48238</c:v>
                </c:pt>
                <c:pt idx="3">
                  <c:v>8.6294599999999999</c:v>
                </c:pt>
                <c:pt idx="4">
                  <c:v>2.0515300000000001</c:v>
                </c:pt>
                <c:pt idx="5">
                  <c:v>7.2582800000000001</c:v>
                </c:pt>
                <c:pt idx="6">
                  <c:v>1.4898</c:v>
                </c:pt>
                <c:pt idx="7">
                  <c:v>4.4166999999999996</c:v>
                </c:pt>
                <c:pt idx="8">
                  <c:v>12.74648</c:v>
                </c:pt>
                <c:pt idx="9">
                  <c:v>9.0132499999999993</c:v>
                </c:pt>
                <c:pt idx="10">
                  <c:v>5.57</c:v>
                </c:pt>
              </c:numCache>
            </c:numRef>
          </c:xVal>
          <c:yVal>
            <c:numRef>
              <c:f>Tabelle1!$B$2:$B$12</c:f>
              <c:numCache>
                <c:formatCode>General</c:formatCode>
                <c:ptCount val="11"/>
                <c:pt idx="0">
                  <c:v>40.844560000000001</c:v>
                </c:pt>
                <c:pt idx="1">
                  <c:v>34.1922</c:v>
                </c:pt>
                <c:pt idx="2">
                  <c:v>24.66723</c:v>
                </c:pt>
                <c:pt idx="3">
                  <c:v>23.306519999999999</c:v>
                </c:pt>
                <c:pt idx="4">
                  <c:v>16.11918</c:v>
                </c:pt>
                <c:pt idx="5">
                  <c:v>12.630179999999999</c:v>
                </c:pt>
                <c:pt idx="6">
                  <c:v>10.63796</c:v>
                </c:pt>
                <c:pt idx="7">
                  <c:v>6.8333000000000004</c:v>
                </c:pt>
                <c:pt idx="8">
                  <c:v>6.8058800000000002</c:v>
                </c:pt>
                <c:pt idx="9">
                  <c:v>22.443570000000001</c:v>
                </c:pt>
                <c:pt idx="10">
                  <c:v>5.4</c:v>
                </c:pt>
              </c:numCache>
            </c:numRef>
          </c:yVal>
          <c:smooth val="0"/>
          <c:extLst>
            <c:ext xmlns:c15="http://schemas.microsoft.com/office/drawing/2012/chart" uri="{02D57815-91ED-43cb-92C2-25804820EDAC}">
              <c15:datalabelsRange>
                <c15:f>Tabelle1!$D$2:$D$12</c15:f>
                <c15:dlblRangeCache>
                  <c:ptCount val="11"/>
                  <c:pt idx="0">
                    <c:v>B</c:v>
                  </c:pt>
                  <c:pt idx="1">
                    <c:v>Be</c:v>
                  </c:pt>
                  <c:pt idx="2">
                    <c:v>Ti</c:v>
                  </c:pt>
                  <c:pt idx="3">
                    <c:v>Al</c:v>
                  </c:pt>
                  <c:pt idx="4">
                    <c:v>Fe</c:v>
                  </c:pt>
                  <c:pt idx="5">
                    <c:v>Mg</c:v>
                  </c:pt>
                  <c:pt idx="6">
                    <c:v>Zn</c:v>
                  </c:pt>
                  <c:pt idx="7">
                    <c:v>Ca</c:v>
                  </c:pt>
                  <c:pt idx="8">
                    <c:v>Li</c:v>
                  </c:pt>
                  <c:pt idx="9">
                    <c:v>Si</c:v>
                  </c:pt>
                  <c:pt idx="10">
                    <c:v>Na</c:v>
                  </c:pt>
                </c15:dlblRangeCache>
              </c15:datalabelsRange>
            </c:ext>
            <c:ext xmlns:c16="http://schemas.microsoft.com/office/drawing/2014/chart" uri="{C3380CC4-5D6E-409C-BE32-E72D297353CC}">
              <c16:uniqueId val="{00000018-6960-490B-8E76-00453E514F34}"/>
            </c:ext>
          </c:extLst>
        </c:ser>
        <c:dLbls>
          <c:showLegendKey val="0"/>
          <c:showVal val="1"/>
          <c:showCatName val="0"/>
          <c:showSerName val="0"/>
          <c:showPercent val="0"/>
          <c:showBubbleSize val="0"/>
        </c:dLbls>
        <c:axId val="560252128"/>
        <c:axId val="693791136"/>
      </c:scatterChart>
      <c:valAx>
        <c:axId val="56025212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solidFill>
                    <a:latin typeface="Calibri" panose="020F0502020204030204" pitchFamily="34" charset="0"/>
                    <a:ea typeface="+mn-ea"/>
                    <a:cs typeface="Calibri" panose="020F0502020204030204" pitchFamily="34" charset="0"/>
                  </a:defRPr>
                </a:pPr>
                <a:r>
                  <a:rPr lang="en-US" dirty="0"/>
                  <a:t>Gravimetric Energy Density [kWh/kg]</a:t>
                </a:r>
              </a:p>
            </c:rich>
          </c:tx>
          <c:layout>
            <c:manualLayout>
              <c:xMode val="edge"/>
              <c:yMode val="edge"/>
              <c:x val="0.10397293890420926"/>
              <c:y val="0.9257666590088891"/>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Calibri" panose="020F0502020204030204" pitchFamily="34" charset="0"/>
                  <a:ea typeface="+mn-ea"/>
                  <a:cs typeface="Calibri" panose="020F0502020204030204" pitchFamily="34" charset="0"/>
                </a:defRPr>
              </a:pPr>
              <a:endParaRPr lang="de-DE"/>
            </a:p>
          </c:txPr>
        </c:title>
        <c:numFmt formatCode="General" sourceLinked="1"/>
        <c:majorTickMark val="in"/>
        <c:minorTickMark val="out"/>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Calibri" panose="020F0502020204030204" pitchFamily="34" charset="0"/>
                <a:ea typeface="+mn-ea"/>
                <a:cs typeface="Calibri" panose="020F0502020204030204" pitchFamily="34" charset="0"/>
              </a:defRPr>
            </a:pPr>
            <a:endParaRPr lang="de-DE"/>
          </a:p>
        </c:txPr>
        <c:crossAx val="693791136"/>
        <c:crosses val="autoZero"/>
        <c:crossBetween val="midCat"/>
      </c:valAx>
      <c:valAx>
        <c:axId val="693791136"/>
        <c:scaling>
          <c:orientation val="minMax"/>
        </c:scaling>
        <c:delete val="0"/>
        <c:axPos val="l"/>
        <c:majorGridlines>
          <c:spPr>
            <a:ln w="9525"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Calibri" panose="020F0502020204030204" pitchFamily="34" charset="0"/>
                    <a:ea typeface="+mn-ea"/>
                    <a:cs typeface="Calibri" panose="020F0502020204030204" pitchFamily="34" charset="0"/>
                  </a:defRPr>
                </a:pPr>
                <a:r>
                  <a:rPr lang="en-US"/>
                  <a:t>Volumetric Energy Density [kWh/l]</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Calibri" panose="020F0502020204030204" pitchFamily="34" charset="0"/>
                  <a:ea typeface="+mn-ea"/>
                  <a:cs typeface="Calibri" panose="020F0502020204030204" pitchFamily="34" charset="0"/>
                </a:defRPr>
              </a:pPr>
              <a:endParaRPr lang="de-D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Calibri" panose="020F0502020204030204" pitchFamily="34" charset="0"/>
                <a:ea typeface="+mn-ea"/>
                <a:cs typeface="Calibri" panose="020F0502020204030204" pitchFamily="34" charset="0"/>
              </a:defRPr>
            </a:pPr>
            <a:endParaRPr lang="de-DE"/>
          </a:p>
        </c:txPr>
        <c:crossAx val="560252128"/>
        <c:crosses val="autoZero"/>
        <c:crossBetween val="midCat"/>
      </c:valAx>
      <c:spPr>
        <a:noFill/>
        <a:ln w="25400">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Calibri" panose="020F0502020204030204" pitchFamily="34" charset="0"/>
              <a:ea typeface="+mn-ea"/>
              <a:cs typeface="Calibri" panose="020F0502020204030204" pitchFamily="34" charset="0"/>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latin typeface="Calibri" panose="020F0502020204030204" pitchFamily="34" charset="0"/>
          <a:cs typeface="Calibri" panose="020F0502020204030204" pitchFamily="34" charset="0"/>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CE6286AD-5EA9-4866-A37C-F6230134725D}" type="datetimeFigureOut">
              <a:rPr lang="de-DE" smtClean="0"/>
              <a:t>20.10.2023</a:t>
            </a:fld>
            <a:endParaRPr lang="de-DE"/>
          </a:p>
        </p:txBody>
      </p:sp>
      <p:sp>
        <p:nvSpPr>
          <p:cNvPr id="4" name="Fußzeilenplatzhalt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98294DAD-F6EC-4137-B0EC-64D05B2A5927}" type="slidenum">
              <a:rPr lang="de-DE" smtClean="0"/>
              <a:t>‹Nr.›</a:t>
            </a:fld>
            <a:endParaRPr lang="de-DE"/>
          </a:p>
        </p:txBody>
      </p:sp>
    </p:spTree>
    <p:extLst>
      <p:ext uri="{BB962C8B-B14F-4D97-AF65-F5344CB8AC3E}">
        <p14:creationId xmlns:p14="http://schemas.microsoft.com/office/powerpoint/2010/main" val="16445481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3E6A6037-A285-4C9E-B04C-6DCA60BD155D}" type="datetimeFigureOut">
              <a:rPr lang="de-DE" smtClean="0"/>
              <a:t>20.10.2023</a:t>
            </a:fld>
            <a:endParaRPr lang="de-DE"/>
          </a:p>
        </p:txBody>
      </p:sp>
      <p:sp>
        <p:nvSpPr>
          <p:cNvPr id="4" name="Folienbildplatzhalt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8901BAFD-BDF1-4073-A261-64C06A00B82D}" type="slidenum">
              <a:rPr lang="de-DE" smtClean="0"/>
              <a:t>‹Nr.›</a:t>
            </a:fld>
            <a:endParaRPr lang="de-DE"/>
          </a:p>
        </p:txBody>
      </p:sp>
    </p:spTree>
    <p:extLst>
      <p:ext uri="{BB962C8B-B14F-4D97-AF65-F5344CB8AC3E}">
        <p14:creationId xmlns:p14="http://schemas.microsoft.com/office/powerpoint/2010/main" val="277589549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epa.gov/f-gas-partnership-programs/aluminum-industry#sources" TargetMode="External"/><Relationship Id="rId7" Type="http://schemas.openxmlformats.org/officeDocument/2006/relationships/hyperlink" Target="https://knowledge.electrochem.org/ed/dict.htm#o08"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www.aceee.org/files/proceedings/2003/data/papers/SS03_Panel1_Paper02.pdf" TargetMode="External"/><Relationship Id="rId5" Type="http://schemas.openxmlformats.org/officeDocument/2006/relationships/hyperlink" Target="https://www.energy.gov/eere/amo/articles/itp-aluminum-technical-working-group-inert-anode-technologies" TargetMode="External"/><Relationship Id="rId4" Type="http://schemas.openxmlformats.org/officeDocument/2006/relationships/hyperlink" Target="https://insideclimatenews.org/news/06122022/why-american-aluminum-plants-emit-far-more-climate-pollution-than-some-of-their-counterparts-abroad/"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epa.gov/f-gas-partnership-programs/aluminum-industry#sources" TargetMode="External"/><Relationship Id="rId7" Type="http://schemas.openxmlformats.org/officeDocument/2006/relationships/hyperlink" Target="https://knowledge.electrochem.org/ed/dict.htm#o08"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www.aceee.org/files/proceedings/2003/data/papers/SS03_Panel1_Paper02.pdf" TargetMode="External"/><Relationship Id="rId5" Type="http://schemas.openxmlformats.org/officeDocument/2006/relationships/hyperlink" Target="https://www.energy.gov/eere/amo/articles/itp-aluminum-technical-working-group-inert-anode-technologies" TargetMode="External"/><Relationship Id="rId4" Type="http://schemas.openxmlformats.org/officeDocument/2006/relationships/hyperlink" Target="https://insideclimatenews.org/news/06122022/why-american-aluminum-plants-emit-far-more-climate-pollution-than-some-of-their-counterparts-abroad/"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901BAFD-BDF1-4073-A261-64C06A00B82D}" type="slidenum">
              <a:rPr lang="de-DE" smtClean="0"/>
              <a:t>1</a:t>
            </a:fld>
            <a:endParaRPr lang="de-DE"/>
          </a:p>
        </p:txBody>
      </p:sp>
    </p:spTree>
    <p:extLst>
      <p:ext uri="{BB962C8B-B14F-4D97-AF65-F5344CB8AC3E}">
        <p14:creationId xmlns:p14="http://schemas.microsoft.com/office/powerpoint/2010/main" val="1734655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5496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a:p>
        </p:txBody>
      </p:sp>
      <p:sp>
        <p:nvSpPr>
          <p:cNvPr id="4" name="Slide Number Placeholder 3"/>
          <p:cNvSpPr>
            <a:spLocks noGrp="1"/>
          </p:cNvSpPr>
          <p:nvPr>
            <p:ph type="sldNum" sz="quarter" idx="5"/>
          </p:nvPr>
        </p:nvSpPr>
        <p:spPr/>
        <p:txBody>
          <a:bodyPr/>
          <a:lstStyle/>
          <a:p>
            <a:fld id="{CDAF0320-E8DB-E847-9475-7551F5EA7DFE}" type="slidenum">
              <a:rPr lang="cs-CZ" smtClean="0"/>
              <a:t>27</a:t>
            </a:fld>
            <a:endParaRPr lang="cs-CZ" dirty="0"/>
          </a:p>
        </p:txBody>
      </p:sp>
    </p:spTree>
    <p:extLst>
      <p:ext uri="{BB962C8B-B14F-4D97-AF65-F5344CB8AC3E}">
        <p14:creationId xmlns:p14="http://schemas.microsoft.com/office/powerpoint/2010/main" val="2897625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901BAFD-BDF1-4073-A261-64C06A00B82D}" type="slidenum">
              <a:rPr lang="de-DE" smtClean="0"/>
              <a:t>35</a:t>
            </a:fld>
            <a:endParaRPr lang="de-DE"/>
          </a:p>
        </p:txBody>
      </p:sp>
    </p:spTree>
    <p:extLst>
      <p:ext uri="{BB962C8B-B14F-4D97-AF65-F5344CB8AC3E}">
        <p14:creationId xmlns:p14="http://schemas.microsoft.com/office/powerpoint/2010/main" val="2212410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901BAFD-BDF1-4073-A261-64C06A00B82D}" type="slidenum">
              <a:rPr lang="de-DE" smtClean="0"/>
              <a:t>3</a:t>
            </a:fld>
            <a:endParaRPr lang="de-DE"/>
          </a:p>
        </p:txBody>
      </p:sp>
    </p:spTree>
    <p:extLst>
      <p:ext uri="{BB962C8B-B14F-4D97-AF65-F5344CB8AC3E}">
        <p14:creationId xmlns:p14="http://schemas.microsoft.com/office/powerpoint/2010/main" val="1016595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solidFill>
                  <a:srgbClr val="164295"/>
                </a:solidFill>
                <a:latin typeface="DINOT-Cond"/>
              </a:rPr>
              <a:t>Across sectors, we see the potential for generating</a:t>
            </a:r>
            <a:r>
              <a:rPr lang="en-US" baseline="0" dirty="0" smtClean="0">
                <a:solidFill>
                  <a:srgbClr val="164295"/>
                </a:solidFill>
                <a:latin typeface="DINOT-Cond"/>
              </a:rPr>
              <a:t> </a:t>
            </a:r>
            <a:r>
              <a:rPr lang="en-US" dirty="0" smtClean="0">
                <a:solidFill>
                  <a:srgbClr val="164295"/>
                </a:solidFill>
                <a:latin typeface="DINOT-Cond"/>
              </a:rPr>
              <a:t>approximately </a:t>
            </a:r>
            <a:r>
              <a:rPr lang="en-US" b="1" dirty="0" smtClean="0">
                <a:solidFill>
                  <a:srgbClr val="164295"/>
                </a:solidFill>
                <a:latin typeface="DINOT-CondBold"/>
              </a:rPr>
              <a:t>2,250 terawatt hours </a:t>
            </a:r>
            <a:r>
              <a:rPr lang="en-US" dirty="0" smtClean="0">
                <a:solidFill>
                  <a:srgbClr val="164295"/>
                </a:solidFill>
                <a:latin typeface="DINOT-Cond"/>
              </a:rPr>
              <a:t>(</a:t>
            </a:r>
            <a:r>
              <a:rPr lang="en-US" dirty="0" err="1" smtClean="0">
                <a:solidFill>
                  <a:srgbClr val="164295"/>
                </a:solidFill>
                <a:latin typeface="DINOT-Cond"/>
              </a:rPr>
              <a:t>TWh</a:t>
            </a:r>
            <a:r>
              <a:rPr lang="en-US" dirty="0" smtClean="0">
                <a:solidFill>
                  <a:srgbClr val="164295"/>
                </a:solidFill>
                <a:latin typeface="DINOT-Cond"/>
              </a:rPr>
              <a:t>) of</a:t>
            </a:r>
            <a:r>
              <a:rPr lang="en-US" baseline="0" dirty="0" smtClean="0">
                <a:solidFill>
                  <a:srgbClr val="164295"/>
                </a:solidFill>
                <a:latin typeface="DINOT-Cond"/>
              </a:rPr>
              <a:t> </a:t>
            </a:r>
            <a:r>
              <a:rPr lang="en-US" dirty="0" smtClean="0">
                <a:solidFill>
                  <a:srgbClr val="164295"/>
                </a:solidFill>
                <a:latin typeface="DINOT-Cond"/>
              </a:rPr>
              <a:t>hydrogen in Europe in 2050, representing roughly</a:t>
            </a:r>
          </a:p>
          <a:p>
            <a:r>
              <a:rPr lang="en-US" b="1" dirty="0" smtClean="0">
                <a:solidFill>
                  <a:srgbClr val="164295"/>
                </a:solidFill>
                <a:latin typeface="DINOT-CondBold"/>
              </a:rPr>
              <a:t>a quarter of the EU’s total energy demand </a:t>
            </a:r>
            <a:r>
              <a:rPr lang="en-US" dirty="0" smtClean="0">
                <a:solidFill>
                  <a:srgbClr val="164295"/>
                </a:solidFill>
                <a:latin typeface="DINOT-Cond"/>
              </a:rPr>
              <a:t>. This amount would fuel about 42 million</a:t>
            </a:r>
            <a:r>
              <a:rPr lang="en-US" baseline="0" dirty="0" smtClean="0">
                <a:solidFill>
                  <a:srgbClr val="164295"/>
                </a:solidFill>
                <a:latin typeface="DINOT-Cond"/>
              </a:rPr>
              <a:t> </a:t>
            </a:r>
            <a:r>
              <a:rPr lang="en-US" dirty="0" smtClean="0">
                <a:solidFill>
                  <a:srgbClr val="164295"/>
                </a:solidFill>
                <a:latin typeface="DINOT-Cond"/>
              </a:rPr>
              <a:t>large cars, 1.7 million trucks, approximately a quarter</a:t>
            </a:r>
            <a:r>
              <a:rPr lang="en-US" baseline="0" dirty="0" smtClean="0">
                <a:solidFill>
                  <a:srgbClr val="164295"/>
                </a:solidFill>
                <a:latin typeface="DINOT-Cond"/>
              </a:rPr>
              <a:t> </a:t>
            </a:r>
            <a:r>
              <a:rPr lang="en-US" dirty="0" smtClean="0">
                <a:solidFill>
                  <a:srgbClr val="164295"/>
                </a:solidFill>
                <a:latin typeface="DINOT-Cond"/>
              </a:rPr>
              <a:t>of a million buses, and more than 5,500 trains. It would</a:t>
            </a:r>
            <a:r>
              <a:rPr lang="en-US" baseline="0" dirty="0" smtClean="0">
                <a:solidFill>
                  <a:srgbClr val="164295"/>
                </a:solidFill>
                <a:latin typeface="DINOT-Cond"/>
              </a:rPr>
              <a:t> </a:t>
            </a:r>
            <a:r>
              <a:rPr lang="en-US" dirty="0" smtClean="0">
                <a:solidFill>
                  <a:srgbClr val="164295"/>
                </a:solidFill>
                <a:latin typeface="DINOT-Cond"/>
              </a:rPr>
              <a:t>heat more than the equivalent of 52 million households</a:t>
            </a:r>
          </a:p>
          <a:p>
            <a:r>
              <a:rPr lang="en-US" dirty="0" smtClean="0">
                <a:solidFill>
                  <a:srgbClr val="164295"/>
                </a:solidFill>
                <a:latin typeface="DINOT-Cond"/>
              </a:rPr>
              <a:t>(about 465 </a:t>
            </a:r>
            <a:r>
              <a:rPr lang="en-US" dirty="0" err="1" smtClean="0">
                <a:solidFill>
                  <a:srgbClr val="164295"/>
                </a:solidFill>
                <a:latin typeface="DINOT-Cond"/>
              </a:rPr>
              <a:t>TWh</a:t>
            </a:r>
            <a:r>
              <a:rPr lang="en-US" dirty="0" smtClean="0">
                <a:solidFill>
                  <a:srgbClr val="164295"/>
                </a:solidFill>
                <a:latin typeface="DINOT-Cond"/>
              </a:rPr>
              <a:t>) and provide as much as 10% of building</a:t>
            </a:r>
            <a:r>
              <a:rPr lang="en-US" baseline="0" dirty="0" smtClean="0">
                <a:solidFill>
                  <a:srgbClr val="164295"/>
                </a:solidFill>
                <a:latin typeface="DINOT-Cond"/>
              </a:rPr>
              <a:t> </a:t>
            </a:r>
            <a:r>
              <a:rPr lang="en-US" dirty="0" smtClean="0">
                <a:solidFill>
                  <a:srgbClr val="164295"/>
                </a:solidFill>
                <a:latin typeface="DINOT-Cond"/>
              </a:rPr>
              <a:t>power demand. In industry, approximately 160 </a:t>
            </a:r>
            <a:r>
              <a:rPr lang="en-US" dirty="0" err="1" smtClean="0">
                <a:solidFill>
                  <a:srgbClr val="164295"/>
                </a:solidFill>
                <a:latin typeface="DINOT-Cond"/>
              </a:rPr>
              <a:t>TWh</a:t>
            </a:r>
            <a:r>
              <a:rPr lang="en-US" dirty="0" smtClean="0">
                <a:solidFill>
                  <a:srgbClr val="164295"/>
                </a:solidFill>
                <a:latin typeface="DINOT-Cond"/>
              </a:rPr>
              <a:t> of</a:t>
            </a:r>
          </a:p>
          <a:p>
            <a:r>
              <a:rPr lang="en-US" dirty="0" smtClean="0">
                <a:solidFill>
                  <a:srgbClr val="164295"/>
                </a:solidFill>
                <a:latin typeface="DINOT-Cond"/>
              </a:rPr>
              <a:t>hydrogen would produce high-grade heat and another</a:t>
            </a:r>
            <a:r>
              <a:rPr lang="en-US" baseline="0" dirty="0" smtClean="0">
                <a:solidFill>
                  <a:srgbClr val="164295"/>
                </a:solidFill>
                <a:latin typeface="DINOT-Cond"/>
              </a:rPr>
              <a:t> </a:t>
            </a:r>
            <a:r>
              <a:rPr lang="en-US" dirty="0" smtClean="0">
                <a:solidFill>
                  <a:srgbClr val="164295"/>
                </a:solidFill>
                <a:latin typeface="DINOT-Cond"/>
              </a:rPr>
              <a:t>140 </a:t>
            </a:r>
            <a:r>
              <a:rPr lang="en-US" dirty="0" err="1" smtClean="0">
                <a:solidFill>
                  <a:srgbClr val="164295"/>
                </a:solidFill>
                <a:latin typeface="DINOT-Cond"/>
              </a:rPr>
              <a:t>TWh</a:t>
            </a:r>
            <a:r>
              <a:rPr lang="en-US" dirty="0" smtClean="0">
                <a:solidFill>
                  <a:srgbClr val="164295"/>
                </a:solidFill>
                <a:latin typeface="DINOT-Cond"/>
              </a:rPr>
              <a:t> would replace coal in steelmaking processes</a:t>
            </a:r>
          </a:p>
          <a:p>
            <a:r>
              <a:rPr lang="en-US" dirty="0" smtClean="0">
                <a:solidFill>
                  <a:srgbClr val="164295"/>
                </a:solidFill>
                <a:latin typeface="DINOT-Cond"/>
              </a:rPr>
              <a:t>in the form of direct reduced iron (DRI). 120 </a:t>
            </a:r>
            <a:r>
              <a:rPr lang="en-US" dirty="0" err="1" smtClean="0">
                <a:solidFill>
                  <a:srgbClr val="164295"/>
                </a:solidFill>
                <a:latin typeface="DINOT-Cond"/>
              </a:rPr>
              <a:t>TWh</a:t>
            </a:r>
            <a:r>
              <a:rPr lang="en-US" dirty="0" smtClean="0">
                <a:solidFill>
                  <a:srgbClr val="164295"/>
                </a:solidFill>
                <a:latin typeface="DINOT-Cond"/>
              </a:rPr>
              <a:t> of</a:t>
            </a:r>
            <a:r>
              <a:rPr lang="en-US" baseline="0" dirty="0" smtClean="0">
                <a:solidFill>
                  <a:srgbClr val="164295"/>
                </a:solidFill>
                <a:latin typeface="DINOT-Cond"/>
              </a:rPr>
              <a:t> </a:t>
            </a:r>
            <a:r>
              <a:rPr lang="en-US" dirty="0" smtClean="0">
                <a:solidFill>
                  <a:srgbClr val="164295"/>
                </a:solidFill>
                <a:latin typeface="DINOT-Cond"/>
              </a:rPr>
              <a:t>hydrogen combined with captured carbon or carbon</a:t>
            </a:r>
          </a:p>
          <a:p>
            <a:r>
              <a:rPr lang="en-US" dirty="0" smtClean="0">
                <a:solidFill>
                  <a:srgbClr val="164295"/>
                </a:solidFill>
                <a:latin typeface="DINOT-Cond"/>
              </a:rPr>
              <a:t>from biomass would also produce synthetic feedstock</a:t>
            </a:r>
            <a:r>
              <a:rPr lang="en-US" baseline="0" dirty="0" smtClean="0">
                <a:solidFill>
                  <a:srgbClr val="164295"/>
                </a:solidFill>
                <a:latin typeface="DINOT-Cond"/>
              </a:rPr>
              <a:t> </a:t>
            </a:r>
            <a:r>
              <a:rPr lang="en-US" dirty="0" smtClean="0">
                <a:solidFill>
                  <a:srgbClr val="164295"/>
                </a:solidFill>
                <a:latin typeface="DINOT-Cond"/>
              </a:rPr>
              <a:t>for 40 Mt of chemicals in 2050.</a:t>
            </a:r>
            <a:endParaRPr lang="de-DE" dirty="0" smtClean="0"/>
          </a:p>
          <a:p>
            <a:endParaRPr lang="de-DE" dirty="0"/>
          </a:p>
        </p:txBody>
      </p:sp>
      <p:sp>
        <p:nvSpPr>
          <p:cNvPr id="4" name="Foliennummernplatzhalter 3"/>
          <p:cNvSpPr>
            <a:spLocks noGrp="1"/>
          </p:cNvSpPr>
          <p:nvPr>
            <p:ph type="sldNum" sz="quarter" idx="10"/>
          </p:nvPr>
        </p:nvSpPr>
        <p:spPr/>
        <p:txBody>
          <a:bodyPr/>
          <a:lstStyle/>
          <a:p>
            <a:fld id="{8901BAFD-BDF1-4073-A261-64C06A00B82D}" type="slidenum">
              <a:rPr lang="de-DE" smtClean="0"/>
              <a:t>9</a:t>
            </a:fld>
            <a:endParaRPr lang="de-DE"/>
          </a:p>
        </p:txBody>
      </p:sp>
    </p:spTree>
    <p:extLst>
      <p:ext uri="{BB962C8B-B14F-4D97-AF65-F5344CB8AC3E}">
        <p14:creationId xmlns:p14="http://schemas.microsoft.com/office/powerpoint/2010/main" val="1830626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smtClean="0">
                <a:solidFill>
                  <a:schemeClr val="tx1"/>
                </a:solidFill>
                <a:effectLst/>
                <a:latin typeface="+mn-lt"/>
                <a:ea typeface="+mn-ea"/>
                <a:cs typeface="+mn-cs"/>
              </a:rPr>
              <a:t>In 2021, water electrolysis accounted for only around 0.1% of</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global hydrogen production. </a:t>
            </a:r>
            <a:endParaRPr lang="de-DE" dirty="0"/>
          </a:p>
        </p:txBody>
      </p:sp>
      <p:sp>
        <p:nvSpPr>
          <p:cNvPr id="4" name="Foliennummernplatzhalter 3"/>
          <p:cNvSpPr>
            <a:spLocks noGrp="1"/>
          </p:cNvSpPr>
          <p:nvPr>
            <p:ph type="sldNum" sz="quarter" idx="10"/>
          </p:nvPr>
        </p:nvSpPr>
        <p:spPr/>
        <p:txBody>
          <a:bodyPr/>
          <a:lstStyle/>
          <a:p>
            <a:fld id="{8901BAFD-BDF1-4073-A261-64C06A00B82D}" type="slidenum">
              <a:rPr lang="de-DE" smtClean="0"/>
              <a:t>12</a:t>
            </a:fld>
            <a:endParaRPr lang="de-DE"/>
          </a:p>
        </p:txBody>
      </p:sp>
    </p:spTree>
    <p:extLst>
      <p:ext uri="{BB962C8B-B14F-4D97-AF65-F5344CB8AC3E}">
        <p14:creationId xmlns:p14="http://schemas.microsoft.com/office/powerpoint/2010/main" val="3224954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Li</a:t>
            </a:r>
            <a:r>
              <a:rPr lang="de-DE" baseline="0" dirty="0" smtClean="0"/>
              <a:t> </a:t>
            </a:r>
            <a:r>
              <a:rPr lang="de-DE" baseline="0" dirty="0" err="1" smtClean="0"/>
              <a:t>batteries</a:t>
            </a:r>
            <a:r>
              <a:rPr lang="de-DE" baseline="0" dirty="0" smtClean="0"/>
              <a:t> : 0.3 kWh/kg   // </a:t>
            </a:r>
            <a:r>
              <a:rPr lang="de-DE" baseline="0" dirty="0" err="1" smtClean="0"/>
              <a:t>Fe</a:t>
            </a:r>
            <a:r>
              <a:rPr lang="de-DE" baseline="0" dirty="0" smtClean="0"/>
              <a:t> : </a:t>
            </a:r>
            <a:endParaRPr lang="de-DE" dirty="0"/>
          </a:p>
        </p:txBody>
      </p:sp>
      <p:sp>
        <p:nvSpPr>
          <p:cNvPr id="4" name="Foliennummernplatzhalter 3"/>
          <p:cNvSpPr>
            <a:spLocks noGrp="1"/>
          </p:cNvSpPr>
          <p:nvPr>
            <p:ph type="sldNum" sz="quarter" idx="10"/>
          </p:nvPr>
        </p:nvSpPr>
        <p:spPr/>
        <p:txBody>
          <a:bodyPr/>
          <a:lstStyle/>
          <a:p>
            <a:fld id="{8901BAFD-BDF1-4073-A261-64C06A00B82D}" type="slidenum">
              <a:rPr lang="de-DE" smtClean="0"/>
              <a:t>19</a:t>
            </a:fld>
            <a:endParaRPr lang="de-DE"/>
          </a:p>
        </p:txBody>
      </p:sp>
    </p:spTree>
    <p:extLst>
      <p:ext uri="{BB962C8B-B14F-4D97-AF65-F5344CB8AC3E}">
        <p14:creationId xmlns:p14="http://schemas.microsoft.com/office/powerpoint/2010/main" val="972704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4D94D634-5302-48B5-9398-3994D153D482}" type="slidenum">
              <a:rPr lang="en-GB" smtClean="0"/>
              <a:t>20</a:t>
            </a:fld>
            <a:endParaRPr lang="en-GB"/>
          </a:p>
        </p:txBody>
      </p:sp>
    </p:spTree>
    <p:extLst>
      <p:ext uri="{BB962C8B-B14F-4D97-AF65-F5344CB8AC3E}">
        <p14:creationId xmlns:p14="http://schemas.microsoft.com/office/powerpoint/2010/main" val="1518417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PFCs are produced when fluorine from a salt used in electrolysis combines with the carbon in the anodes. The PFCs produced during electrolysis are extremely potent greenhouse gases, with a global warming potential of </a:t>
            </a:r>
            <a:r>
              <a:rPr lang="en-US" dirty="0" smtClean="0">
                <a:hlinkClick r:id="rId3"/>
              </a:rPr>
              <a:t>6,500 and 9,200 times</a:t>
            </a:r>
            <a:r>
              <a:rPr lang="en-US" dirty="0" smtClean="0"/>
              <a:t> the strength of CO2, respectively. In 2021, Century Aluminum’s </a:t>
            </a:r>
            <a:r>
              <a:rPr lang="en-US" dirty="0" err="1" smtClean="0"/>
              <a:t>Sebree</a:t>
            </a:r>
            <a:r>
              <a:rPr lang="en-US" dirty="0" smtClean="0"/>
              <a:t> plant in Kentucky emitted 24 tons of PFCs, equivalent to the emissions of 40,000 </a:t>
            </a:r>
            <a:r>
              <a:rPr lang="en-US" dirty="0" smtClean="0">
                <a:hlinkClick r:id="rId4"/>
              </a:rPr>
              <a:t>cars</a:t>
            </a:r>
            <a:r>
              <a:rPr lang="en-US" dirty="0" smtClean="0"/>
              <a:t>.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Inert anodes may reduce local air pollution. </a:t>
            </a:r>
            <a:r>
              <a:rPr lang="en-US" dirty="0" smtClean="0"/>
              <a:t>In addition to the climate benefits that they offer, inert anodes also present an opportunity to decrease sulfur dioxide (SO2) pollution. Carbon anodes are produced by baking coke and coal tar pitch, which both contain sulfur. SO2 is produced during smelting when oxygen in the air reacts with sulfur in the carbon anodes. This reaction </a:t>
            </a:r>
            <a:r>
              <a:rPr lang="en-US" dirty="0" smtClean="0">
                <a:hlinkClick r:id="rId5"/>
              </a:rPr>
              <a:t>does not occur</a:t>
            </a:r>
            <a:r>
              <a:rPr lang="en-US" dirty="0" smtClean="0"/>
              <a:t> when using inert anodes, removing SO2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emissions from the smelting process.</a:t>
            </a:r>
          </a:p>
          <a:p>
            <a:endParaRPr lang="de-DE" dirty="0" smtClean="0"/>
          </a:p>
          <a:p>
            <a:r>
              <a:rPr lang="en-US" dirty="0" smtClean="0"/>
              <a:t>Despite the climate and health benefits of inert anodes, one criticism of the technology is its potential impact on the electrical grid. The theoretical minimum electricity requirement for smelting with a carbon anode is 5.99kWh/kg Al, while for inert anodes, it is 9.03 kWh/kg Al. The higher theoretical energy usage is valid reason for concern about grid reliability and the ability to meet demand. This concern is especially relevant as policymakers work to decarbonize the electrical grid while simultaneously electrifying sectors like transportation and buildings. </a:t>
            </a:r>
          </a:p>
          <a:p>
            <a:endParaRPr lang="en-US" dirty="0" smtClean="0"/>
          </a:p>
          <a:p>
            <a:r>
              <a:rPr lang="en-US" dirty="0" smtClean="0"/>
              <a:t>However, there is research suggesting that the actual, </a:t>
            </a:r>
            <a:r>
              <a:rPr lang="en-US" dirty="0" err="1" smtClean="0"/>
              <a:t>nontheoretical</a:t>
            </a:r>
            <a:r>
              <a:rPr lang="en-US" dirty="0" smtClean="0"/>
              <a:t> energy requirements for inert anodes will be </a:t>
            </a:r>
            <a:r>
              <a:rPr lang="en-US" dirty="0" smtClean="0">
                <a:hlinkClick r:id="rId6"/>
              </a:rPr>
              <a:t>equal to or lower than traditional aluminum production processes</a:t>
            </a:r>
            <a:r>
              <a:rPr lang="en-US" b="1" dirty="0" smtClean="0"/>
              <a:t>. </a:t>
            </a:r>
            <a:r>
              <a:rPr lang="en-US" b="1" dirty="0" smtClean="0">
                <a:solidFill>
                  <a:srgbClr val="FF0000"/>
                </a:solidFill>
              </a:rPr>
              <a:t>Use of inert anodes allows for a lower anode overvoltage </a:t>
            </a:r>
            <a:r>
              <a:rPr lang="en-US" dirty="0" smtClean="0"/>
              <a:t>(</a:t>
            </a:r>
            <a:r>
              <a:rPr lang="en-US" dirty="0" smtClean="0">
                <a:hlinkClick r:id="rId7"/>
              </a:rPr>
              <a:t>the extra energy needed to force a reaction</a:t>
            </a:r>
            <a:r>
              <a:rPr lang="en-US" dirty="0" smtClean="0"/>
              <a:t>), </a:t>
            </a:r>
            <a:r>
              <a:rPr lang="en-US" dirty="0" smtClean="0">
                <a:solidFill>
                  <a:srgbClr val="FF0000"/>
                </a:solidFill>
              </a:rPr>
              <a:t>which ultimately reduces energy demand during electrolysis</a:t>
            </a:r>
            <a:r>
              <a:rPr lang="en-US" dirty="0" smtClean="0"/>
              <a:t>. Additionally, the distances between the anode and cathode can be reduced when inert anodes are combined with wetted cathodes, which can lower the energy requirement of the smelting reaction.</a:t>
            </a:r>
          </a:p>
          <a:p>
            <a:endParaRPr lang="de-DE" dirty="0" smtClean="0"/>
          </a:p>
          <a:p>
            <a:endParaRPr lang="de-DE" dirty="0"/>
          </a:p>
        </p:txBody>
      </p:sp>
      <p:sp>
        <p:nvSpPr>
          <p:cNvPr id="4" name="Foliennummernplatzhalter 3"/>
          <p:cNvSpPr>
            <a:spLocks noGrp="1"/>
          </p:cNvSpPr>
          <p:nvPr>
            <p:ph type="sldNum" sz="quarter" idx="10"/>
          </p:nvPr>
        </p:nvSpPr>
        <p:spPr/>
        <p:txBody>
          <a:bodyPr/>
          <a:lstStyle/>
          <a:p>
            <a:fld id="{8901BAFD-BDF1-4073-A261-64C06A00B82D}" type="slidenum">
              <a:rPr lang="de-DE" smtClean="0"/>
              <a:t>21</a:t>
            </a:fld>
            <a:endParaRPr lang="de-DE"/>
          </a:p>
        </p:txBody>
      </p:sp>
    </p:spTree>
    <p:extLst>
      <p:ext uri="{BB962C8B-B14F-4D97-AF65-F5344CB8AC3E}">
        <p14:creationId xmlns:p14="http://schemas.microsoft.com/office/powerpoint/2010/main" val="1692255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PFCs are produced when fluorine from a salt used in electrolysis combines with the carbon in the anodes. The PFCs produced during electrolysis are extremely potent greenhouse gases, with a global warming potential of </a:t>
            </a:r>
            <a:r>
              <a:rPr lang="en-US" dirty="0" smtClean="0">
                <a:hlinkClick r:id="rId3"/>
              </a:rPr>
              <a:t>6,500 and 9,200 times</a:t>
            </a:r>
            <a:r>
              <a:rPr lang="en-US" dirty="0" smtClean="0"/>
              <a:t> the strength of CO2, respectively. In 2021, Century Aluminum’s </a:t>
            </a:r>
            <a:r>
              <a:rPr lang="en-US" dirty="0" err="1" smtClean="0"/>
              <a:t>Sebree</a:t>
            </a:r>
            <a:r>
              <a:rPr lang="en-US" dirty="0" smtClean="0"/>
              <a:t> plant in Kentucky emitted 24 tons of PFCs, equivalent to the emissions of 40,000 </a:t>
            </a:r>
            <a:r>
              <a:rPr lang="en-US" dirty="0" smtClean="0">
                <a:hlinkClick r:id="rId4"/>
              </a:rPr>
              <a:t>cars</a:t>
            </a:r>
            <a:r>
              <a:rPr lang="en-US" dirty="0" smtClean="0"/>
              <a:t>.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Inert anodes may reduce local air pollution. </a:t>
            </a:r>
            <a:r>
              <a:rPr lang="en-US" dirty="0" smtClean="0"/>
              <a:t>In addition to the climate benefits that they offer, inert anodes also present an opportunity to decrease sulfur dioxide (SO2) pollution. Carbon anodes are produced by baking coke and coal tar pitch, which both contain sulfur. SO2 is produced during smelting when oxygen in the air reacts with sulfur in the carbon anodes. This reaction </a:t>
            </a:r>
            <a:r>
              <a:rPr lang="en-US" dirty="0" smtClean="0">
                <a:hlinkClick r:id="rId5"/>
              </a:rPr>
              <a:t>does not occur</a:t>
            </a:r>
            <a:r>
              <a:rPr lang="en-US" dirty="0" smtClean="0"/>
              <a:t> when using inert anodes, removing SO2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emissions from the smelting process.</a:t>
            </a:r>
          </a:p>
          <a:p>
            <a:endParaRPr lang="de-DE" dirty="0" smtClean="0"/>
          </a:p>
          <a:p>
            <a:r>
              <a:rPr lang="en-US" dirty="0" smtClean="0"/>
              <a:t>Despite the climate and health benefits of inert anodes, one criticism of the technology is its potential impact on the electrical grid. The theoretical minimum electricity requirement for smelting with a carbon anode is 5.99kWh/kg Al, while for inert anodes, it is 9.03 kWh/kg Al. The higher theoretical energy usage is valid reason for concern about grid reliability and the ability to meet demand. This concern is especially relevant as policymakers work to decarbonize the electrical grid while simultaneously electrifying sectors like transportation and buildings. </a:t>
            </a:r>
          </a:p>
          <a:p>
            <a:endParaRPr lang="en-US" dirty="0" smtClean="0"/>
          </a:p>
          <a:p>
            <a:r>
              <a:rPr lang="en-US" dirty="0" smtClean="0"/>
              <a:t>However, there is research suggesting that the actual, </a:t>
            </a:r>
            <a:r>
              <a:rPr lang="en-US" dirty="0" err="1" smtClean="0"/>
              <a:t>nontheoretical</a:t>
            </a:r>
            <a:r>
              <a:rPr lang="en-US" dirty="0" smtClean="0"/>
              <a:t> energy requirements for inert anodes will be </a:t>
            </a:r>
            <a:r>
              <a:rPr lang="en-US" dirty="0" smtClean="0">
                <a:hlinkClick r:id="rId6"/>
              </a:rPr>
              <a:t>equal to or lower than traditional aluminum production processes</a:t>
            </a:r>
            <a:r>
              <a:rPr lang="en-US" b="1" dirty="0" smtClean="0"/>
              <a:t>. </a:t>
            </a:r>
            <a:r>
              <a:rPr lang="en-US" b="1" dirty="0" smtClean="0">
                <a:solidFill>
                  <a:srgbClr val="FF0000"/>
                </a:solidFill>
              </a:rPr>
              <a:t>Use of inert anodes allows for a lower anode overvoltage </a:t>
            </a:r>
            <a:r>
              <a:rPr lang="en-US" dirty="0" smtClean="0"/>
              <a:t>(</a:t>
            </a:r>
            <a:r>
              <a:rPr lang="en-US" dirty="0" smtClean="0">
                <a:hlinkClick r:id="rId7"/>
              </a:rPr>
              <a:t>the extra energy needed to force a reaction</a:t>
            </a:r>
            <a:r>
              <a:rPr lang="en-US" dirty="0" smtClean="0"/>
              <a:t>), </a:t>
            </a:r>
            <a:r>
              <a:rPr lang="en-US" dirty="0" smtClean="0">
                <a:solidFill>
                  <a:srgbClr val="FF0000"/>
                </a:solidFill>
              </a:rPr>
              <a:t>which ultimately reduces energy demand during electrolysis</a:t>
            </a:r>
            <a:r>
              <a:rPr lang="en-US" dirty="0" smtClean="0"/>
              <a:t>. Additionally, the distances between the anode and cathode can be reduced when inert anodes are combined with wetted cathodes, which can lower the energy requirement of the smelting reaction.</a:t>
            </a:r>
          </a:p>
          <a:p>
            <a:endParaRPr lang="de-DE" dirty="0" smtClean="0"/>
          </a:p>
          <a:p>
            <a:endParaRPr lang="de-DE" dirty="0"/>
          </a:p>
        </p:txBody>
      </p:sp>
      <p:sp>
        <p:nvSpPr>
          <p:cNvPr id="4" name="Foliennummernplatzhalter 3"/>
          <p:cNvSpPr>
            <a:spLocks noGrp="1"/>
          </p:cNvSpPr>
          <p:nvPr>
            <p:ph type="sldNum" sz="quarter" idx="10"/>
          </p:nvPr>
        </p:nvSpPr>
        <p:spPr/>
        <p:txBody>
          <a:bodyPr/>
          <a:lstStyle/>
          <a:p>
            <a:fld id="{8901BAFD-BDF1-4073-A261-64C06A00B82D}" type="slidenum">
              <a:rPr lang="de-DE" smtClean="0"/>
              <a:t>22</a:t>
            </a:fld>
            <a:endParaRPr lang="de-DE"/>
          </a:p>
        </p:txBody>
      </p:sp>
    </p:spTree>
    <p:extLst>
      <p:ext uri="{BB962C8B-B14F-4D97-AF65-F5344CB8AC3E}">
        <p14:creationId xmlns:p14="http://schemas.microsoft.com/office/powerpoint/2010/main" val="2848020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901BAFD-BDF1-4073-A261-64C06A00B82D}" type="slidenum">
              <a:rPr lang="de-DE" smtClean="0"/>
              <a:t>23</a:t>
            </a:fld>
            <a:endParaRPr lang="de-DE"/>
          </a:p>
        </p:txBody>
      </p:sp>
    </p:spTree>
    <p:extLst>
      <p:ext uri="{BB962C8B-B14F-4D97-AF65-F5344CB8AC3E}">
        <p14:creationId xmlns:p14="http://schemas.microsoft.com/office/powerpoint/2010/main" val="99648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60000" y="1285200"/>
            <a:ext cx="5868000" cy="699686"/>
          </a:xfrm>
          <a:prstGeom prst="rect">
            <a:avLst/>
          </a:prstGeom>
        </p:spPr>
        <p:txBody>
          <a:bodyPr lIns="0" tIns="0" rIns="0" bIns="0" anchor="t" anchorCtr="0">
            <a:normAutofit/>
          </a:bodyPr>
          <a:lstStyle>
            <a:lvl1pPr algn="l">
              <a:defRPr sz="2200" b="1" cap="none" baseline="0"/>
            </a:lvl1pPr>
          </a:lstStyle>
          <a:p>
            <a:r>
              <a:rPr lang="de-DE" dirty="0"/>
              <a:t>Präsentationstitel</a:t>
            </a:r>
            <a:br>
              <a:rPr lang="de-DE" dirty="0"/>
            </a:br>
            <a:r>
              <a:rPr lang="de-DE" dirty="0"/>
              <a:t>Auch zweizeilig möglich</a:t>
            </a:r>
          </a:p>
        </p:txBody>
      </p:sp>
      <p:sp>
        <p:nvSpPr>
          <p:cNvPr id="3" name="Untertitel 2"/>
          <p:cNvSpPr>
            <a:spLocks noGrp="1"/>
          </p:cNvSpPr>
          <p:nvPr>
            <p:ph type="subTitle" idx="1" hasCustomPrompt="1"/>
          </p:nvPr>
        </p:nvSpPr>
        <p:spPr>
          <a:xfrm>
            <a:off x="360000" y="2113200"/>
            <a:ext cx="5868000" cy="692566"/>
          </a:xfrm>
          <a:prstGeom prst="rect">
            <a:avLst/>
          </a:prstGeom>
        </p:spPr>
        <p:txBody>
          <a:bodyPr lIns="0" tIns="0" rIns="0" bIns="0">
            <a:normAutofit/>
          </a:bodyPr>
          <a:lstStyle>
            <a:lvl1pPr marL="0" indent="0" algn="l">
              <a:lnSpc>
                <a:spcPts val="1800"/>
              </a:lnSpc>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Eventuelle Subheadline,</a:t>
            </a:r>
          </a:p>
          <a:p>
            <a:r>
              <a:rPr lang="de-DE" dirty="0"/>
              <a:t>ebenfalls zweizeilig möglich</a:t>
            </a:r>
          </a:p>
        </p:txBody>
      </p:sp>
    </p:spTree>
    <p:extLst>
      <p:ext uri="{BB962C8B-B14F-4D97-AF65-F5344CB8AC3E}">
        <p14:creationId xmlns:p14="http://schemas.microsoft.com/office/powerpoint/2010/main" val="2514516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Zweispaltig_Gesundhei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60000" y="219600"/>
            <a:ext cx="8424000" cy="371930"/>
          </a:xfrm>
          <a:prstGeom prst="rect">
            <a:avLst/>
          </a:prstGeom>
        </p:spPr>
        <p:txBody>
          <a:bodyPr/>
          <a:lstStyle/>
          <a:p>
            <a:r>
              <a:rPr lang="de-DE" dirty="0"/>
              <a:t>Folientitel, insgesamt zweizeilig</a:t>
            </a:r>
          </a:p>
        </p:txBody>
      </p:sp>
      <p:sp>
        <p:nvSpPr>
          <p:cNvPr id="10" name="Textplatzhalter 9"/>
          <p:cNvSpPr>
            <a:spLocks noGrp="1"/>
          </p:cNvSpPr>
          <p:nvPr>
            <p:ph type="body" sz="quarter" idx="14" hasCustomPrompt="1"/>
          </p:nvPr>
        </p:nvSpPr>
        <p:spPr>
          <a:xfrm>
            <a:off x="358775" y="691200"/>
            <a:ext cx="8424000" cy="266400"/>
          </a:xfrm>
          <a:prstGeom prst="rect">
            <a:avLst/>
          </a:prstGeom>
        </p:spPr>
        <p:txBody>
          <a:bodyPr/>
          <a:lstStyle>
            <a:lvl1pPr marL="0" indent="0">
              <a:buNone/>
              <a:defRPr sz="2000">
                <a:solidFill>
                  <a:schemeClr val="accent2"/>
                </a:solidFill>
              </a:defRPr>
            </a:lvl1pPr>
          </a:lstStyle>
          <a:p>
            <a:pPr lvl="0"/>
            <a:r>
              <a:rPr lang="de-DE" dirty="0"/>
              <a:t>Entweder zweizeiliger Titel oder Titel mit Subheader</a:t>
            </a:r>
          </a:p>
        </p:txBody>
      </p:sp>
      <p:sp>
        <p:nvSpPr>
          <p:cNvPr id="7" name="Inhaltsplatzhalter 6"/>
          <p:cNvSpPr>
            <a:spLocks noGrp="1"/>
          </p:cNvSpPr>
          <p:nvPr>
            <p:ph sz="quarter" idx="15"/>
          </p:nvPr>
        </p:nvSpPr>
        <p:spPr>
          <a:xfrm>
            <a:off x="358775" y="1311275"/>
            <a:ext cx="4105275" cy="3422650"/>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10"/>
          <p:cNvSpPr>
            <a:spLocks noGrp="1"/>
          </p:cNvSpPr>
          <p:nvPr>
            <p:ph sz="quarter" idx="16"/>
          </p:nvPr>
        </p:nvSpPr>
        <p:spPr>
          <a:xfrm>
            <a:off x="4679950" y="1311275"/>
            <a:ext cx="4092575" cy="3422650"/>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684001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el_Verkehr und Weltraum">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9999" y="219600"/>
            <a:ext cx="8425225" cy="339542"/>
          </a:xfrm>
          <a:prstGeom prst="rect">
            <a:avLst/>
          </a:prstGeom>
        </p:spPr>
        <p:txBody>
          <a:bodyPr lIns="0" tIns="0" rIns="0" bIns="0" anchor="t" anchorCtr="0">
            <a:noAutofit/>
          </a:bodyPr>
          <a:lstStyle>
            <a:lvl1pPr algn="l">
              <a:defRPr sz="2200" b="1" cap="none" baseline="0">
                <a:solidFill>
                  <a:schemeClr val="accent1"/>
                </a:solidFill>
              </a:defRPr>
            </a:lvl1pPr>
          </a:lstStyle>
          <a:p>
            <a:r>
              <a:rPr lang="de-DE" dirty="0"/>
              <a:t>Zwischentitel grafisch, Insgesamt Zweizeilig</a:t>
            </a:r>
          </a:p>
        </p:txBody>
      </p:sp>
    </p:spTree>
    <p:extLst>
      <p:ext uri="{BB962C8B-B14F-4D97-AF65-F5344CB8AC3E}">
        <p14:creationId xmlns:p14="http://schemas.microsoft.com/office/powerpoint/2010/main" val="1621413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Zweispaltig_Verkehr und Weltraum">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60000" y="219600"/>
            <a:ext cx="8424000" cy="371930"/>
          </a:xfrm>
          <a:prstGeom prst="rect">
            <a:avLst/>
          </a:prstGeom>
        </p:spPr>
        <p:txBody>
          <a:bodyPr/>
          <a:lstStyle/>
          <a:p>
            <a:r>
              <a:rPr lang="de-DE" dirty="0"/>
              <a:t>Folientitel, insgesamt zweizeilig</a:t>
            </a:r>
          </a:p>
        </p:txBody>
      </p:sp>
      <p:sp>
        <p:nvSpPr>
          <p:cNvPr id="10" name="Textplatzhalter 9"/>
          <p:cNvSpPr>
            <a:spLocks noGrp="1"/>
          </p:cNvSpPr>
          <p:nvPr>
            <p:ph type="body" sz="quarter" idx="14" hasCustomPrompt="1"/>
          </p:nvPr>
        </p:nvSpPr>
        <p:spPr>
          <a:xfrm>
            <a:off x="358775" y="691200"/>
            <a:ext cx="8424000" cy="266400"/>
          </a:xfrm>
          <a:prstGeom prst="rect">
            <a:avLst/>
          </a:prstGeom>
        </p:spPr>
        <p:txBody>
          <a:bodyPr/>
          <a:lstStyle>
            <a:lvl1pPr marL="0" indent="0">
              <a:buNone/>
              <a:defRPr sz="2000">
                <a:solidFill>
                  <a:schemeClr val="accent2"/>
                </a:solidFill>
              </a:defRPr>
            </a:lvl1pPr>
          </a:lstStyle>
          <a:p>
            <a:pPr lvl="0"/>
            <a:r>
              <a:rPr lang="de-DE" dirty="0"/>
              <a:t>Entweder zweizeiliger Titel oder Titel mit Subheader</a:t>
            </a:r>
          </a:p>
        </p:txBody>
      </p:sp>
      <p:sp>
        <p:nvSpPr>
          <p:cNvPr id="7" name="Inhaltsplatzhalter 6"/>
          <p:cNvSpPr>
            <a:spLocks noGrp="1"/>
          </p:cNvSpPr>
          <p:nvPr>
            <p:ph sz="quarter" idx="15"/>
          </p:nvPr>
        </p:nvSpPr>
        <p:spPr>
          <a:xfrm>
            <a:off x="358775" y="1311275"/>
            <a:ext cx="4105275" cy="3422650"/>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10"/>
          <p:cNvSpPr>
            <a:spLocks noGrp="1"/>
          </p:cNvSpPr>
          <p:nvPr>
            <p:ph sz="quarter" idx="16"/>
          </p:nvPr>
        </p:nvSpPr>
        <p:spPr>
          <a:xfrm>
            <a:off x="4679950" y="1311275"/>
            <a:ext cx="4092575" cy="3422650"/>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3642768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Zweispaltig_Materi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60000" y="219600"/>
            <a:ext cx="8424000" cy="371930"/>
          </a:xfrm>
          <a:prstGeom prst="rect">
            <a:avLst/>
          </a:prstGeom>
        </p:spPr>
        <p:txBody>
          <a:bodyPr/>
          <a:lstStyle/>
          <a:p>
            <a:r>
              <a:rPr lang="de-DE" dirty="0"/>
              <a:t>Folientitel, insgesamt zweizeilig</a:t>
            </a:r>
          </a:p>
        </p:txBody>
      </p:sp>
      <p:sp>
        <p:nvSpPr>
          <p:cNvPr id="10" name="Textplatzhalter 9"/>
          <p:cNvSpPr>
            <a:spLocks noGrp="1"/>
          </p:cNvSpPr>
          <p:nvPr>
            <p:ph type="body" sz="quarter" idx="14" hasCustomPrompt="1"/>
          </p:nvPr>
        </p:nvSpPr>
        <p:spPr>
          <a:xfrm>
            <a:off x="358775" y="691200"/>
            <a:ext cx="8424000" cy="266400"/>
          </a:xfrm>
          <a:prstGeom prst="rect">
            <a:avLst/>
          </a:prstGeom>
        </p:spPr>
        <p:txBody>
          <a:bodyPr/>
          <a:lstStyle>
            <a:lvl1pPr marL="0" indent="0">
              <a:buNone/>
              <a:defRPr sz="2000">
                <a:solidFill>
                  <a:schemeClr val="accent2"/>
                </a:solidFill>
              </a:defRPr>
            </a:lvl1pPr>
          </a:lstStyle>
          <a:p>
            <a:pPr lvl="0"/>
            <a:r>
              <a:rPr lang="de-DE" dirty="0"/>
              <a:t>Entweder zweizeiliger Titel oder Titel mit Subheader</a:t>
            </a:r>
          </a:p>
        </p:txBody>
      </p:sp>
      <p:sp>
        <p:nvSpPr>
          <p:cNvPr id="7" name="Inhaltsplatzhalter 6"/>
          <p:cNvSpPr>
            <a:spLocks noGrp="1"/>
          </p:cNvSpPr>
          <p:nvPr>
            <p:ph sz="quarter" idx="15"/>
          </p:nvPr>
        </p:nvSpPr>
        <p:spPr>
          <a:xfrm>
            <a:off x="358775" y="1311275"/>
            <a:ext cx="4105275" cy="3422650"/>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10"/>
          <p:cNvSpPr>
            <a:spLocks noGrp="1"/>
          </p:cNvSpPr>
          <p:nvPr>
            <p:ph sz="quarter" idx="16"/>
          </p:nvPr>
        </p:nvSpPr>
        <p:spPr>
          <a:xfrm>
            <a:off x="4679950" y="1311275"/>
            <a:ext cx="4092575" cy="3422650"/>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966859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el_Schlüsseltechnologien">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9999" y="219600"/>
            <a:ext cx="8425225" cy="339542"/>
          </a:xfrm>
          <a:prstGeom prst="rect">
            <a:avLst/>
          </a:prstGeom>
        </p:spPr>
        <p:txBody>
          <a:bodyPr lIns="0" tIns="0" rIns="0" bIns="0" anchor="t" anchorCtr="0">
            <a:noAutofit/>
          </a:bodyPr>
          <a:lstStyle>
            <a:lvl1pPr algn="l">
              <a:defRPr sz="2200" b="1" cap="none" baseline="0">
                <a:solidFill>
                  <a:schemeClr val="accent1"/>
                </a:solidFill>
              </a:defRPr>
            </a:lvl1pPr>
          </a:lstStyle>
          <a:p>
            <a:r>
              <a:rPr lang="de-DE" dirty="0"/>
              <a:t>Zwischentitel grafisch, Insgesamt Zweizeilig</a:t>
            </a:r>
          </a:p>
        </p:txBody>
      </p:sp>
    </p:spTree>
    <p:extLst>
      <p:ext uri="{BB962C8B-B14F-4D97-AF65-F5344CB8AC3E}">
        <p14:creationId xmlns:p14="http://schemas.microsoft.com/office/powerpoint/2010/main" val="1457599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Zweispaltig_Schlüsseltechnologien">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60000" y="219600"/>
            <a:ext cx="8424000" cy="371930"/>
          </a:xfrm>
          <a:prstGeom prst="rect">
            <a:avLst/>
          </a:prstGeom>
        </p:spPr>
        <p:txBody>
          <a:bodyPr/>
          <a:lstStyle/>
          <a:p>
            <a:r>
              <a:rPr lang="de-DE" dirty="0"/>
              <a:t>Folientitel, insgesamt zweizeilig</a:t>
            </a:r>
          </a:p>
        </p:txBody>
      </p:sp>
      <p:sp>
        <p:nvSpPr>
          <p:cNvPr id="10" name="Textplatzhalter 9"/>
          <p:cNvSpPr>
            <a:spLocks noGrp="1"/>
          </p:cNvSpPr>
          <p:nvPr>
            <p:ph type="body" sz="quarter" idx="14" hasCustomPrompt="1"/>
          </p:nvPr>
        </p:nvSpPr>
        <p:spPr>
          <a:xfrm>
            <a:off x="358775" y="691200"/>
            <a:ext cx="8424000" cy="266400"/>
          </a:xfrm>
          <a:prstGeom prst="rect">
            <a:avLst/>
          </a:prstGeom>
        </p:spPr>
        <p:txBody>
          <a:bodyPr/>
          <a:lstStyle>
            <a:lvl1pPr marL="0" indent="0">
              <a:buNone/>
              <a:defRPr sz="2000">
                <a:solidFill>
                  <a:schemeClr val="accent2"/>
                </a:solidFill>
              </a:defRPr>
            </a:lvl1pPr>
          </a:lstStyle>
          <a:p>
            <a:pPr lvl="0"/>
            <a:r>
              <a:rPr lang="de-DE" dirty="0"/>
              <a:t>Entweder zweizeiliger Titel oder Titel mit Subheader</a:t>
            </a:r>
          </a:p>
        </p:txBody>
      </p:sp>
      <p:sp>
        <p:nvSpPr>
          <p:cNvPr id="7" name="Inhaltsplatzhalter 6"/>
          <p:cNvSpPr>
            <a:spLocks noGrp="1"/>
          </p:cNvSpPr>
          <p:nvPr>
            <p:ph sz="quarter" idx="15"/>
          </p:nvPr>
        </p:nvSpPr>
        <p:spPr>
          <a:xfrm>
            <a:off x="358775" y="1311275"/>
            <a:ext cx="4105275" cy="3422650"/>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10"/>
          <p:cNvSpPr>
            <a:spLocks noGrp="1"/>
          </p:cNvSpPr>
          <p:nvPr>
            <p:ph sz="quarter" idx="16"/>
          </p:nvPr>
        </p:nvSpPr>
        <p:spPr>
          <a:xfrm>
            <a:off x="4679950" y="1311275"/>
            <a:ext cx="4092575" cy="3422650"/>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4400751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60000" y="1285200"/>
            <a:ext cx="5868000" cy="699686"/>
          </a:xfrm>
          <a:prstGeom prst="rect">
            <a:avLst/>
          </a:prstGeom>
        </p:spPr>
        <p:txBody>
          <a:bodyPr lIns="0" tIns="0" rIns="0" bIns="0" anchor="t" anchorCtr="0">
            <a:normAutofit/>
          </a:bodyPr>
          <a:lstStyle>
            <a:lvl1pPr algn="l">
              <a:defRPr sz="2200" b="1" cap="all" baseline="0"/>
            </a:lvl1pPr>
          </a:lstStyle>
          <a:p>
            <a:r>
              <a:rPr lang="de-DE" dirty="0"/>
              <a:t>Präsentationstitel</a:t>
            </a:r>
            <a:br>
              <a:rPr lang="de-DE" dirty="0"/>
            </a:br>
            <a:r>
              <a:rPr lang="de-DE" dirty="0"/>
              <a:t>Auch zweizeilig möglich</a:t>
            </a:r>
          </a:p>
        </p:txBody>
      </p:sp>
      <p:sp>
        <p:nvSpPr>
          <p:cNvPr id="3" name="Untertitel 2"/>
          <p:cNvSpPr>
            <a:spLocks noGrp="1"/>
          </p:cNvSpPr>
          <p:nvPr>
            <p:ph type="subTitle" idx="1" hasCustomPrompt="1"/>
          </p:nvPr>
        </p:nvSpPr>
        <p:spPr>
          <a:xfrm>
            <a:off x="360000" y="2113200"/>
            <a:ext cx="5868000" cy="692566"/>
          </a:xfrm>
          <a:prstGeom prst="rect">
            <a:avLst/>
          </a:prstGeom>
        </p:spPr>
        <p:txBody>
          <a:bodyPr lIns="0" tIns="0" rIns="0" bIns="0">
            <a:normAutofit/>
          </a:bodyPr>
          <a:lstStyle>
            <a:lvl1pPr marL="0" indent="0" algn="l">
              <a:lnSpc>
                <a:spcPts val="1800"/>
              </a:lnSpc>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Eventuelle Subheadline,</a:t>
            </a:r>
          </a:p>
          <a:p>
            <a:r>
              <a:rPr lang="de-DE" dirty="0"/>
              <a:t>ebenfalls zweizeilig möglich</a:t>
            </a:r>
          </a:p>
        </p:txBody>
      </p:sp>
    </p:spTree>
    <p:extLst>
      <p:ext uri="{BB962C8B-B14F-4D97-AF65-F5344CB8AC3E}">
        <p14:creationId xmlns:p14="http://schemas.microsoft.com/office/powerpoint/2010/main" val="42904103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Zwischenfol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9999" y="219600"/>
            <a:ext cx="8425225" cy="339542"/>
          </a:xfrm>
          <a:prstGeom prst="rect">
            <a:avLst/>
          </a:prstGeom>
        </p:spPr>
        <p:txBody>
          <a:bodyPr lIns="0" tIns="0" rIns="0" bIns="0" anchor="t" anchorCtr="0">
            <a:normAutofit/>
          </a:bodyPr>
          <a:lstStyle>
            <a:lvl1pPr algn="l">
              <a:defRPr sz="2200" b="1" cap="none" baseline="0">
                <a:solidFill>
                  <a:schemeClr val="accent1"/>
                </a:solidFill>
              </a:defRPr>
            </a:lvl1pPr>
          </a:lstStyle>
          <a:p>
            <a:r>
              <a:rPr lang="de-DE" dirty="0"/>
              <a:t>Zwischentitel grafisch, Insgesamt Zweizeilig</a:t>
            </a:r>
          </a:p>
        </p:txBody>
      </p:sp>
      <p:sp>
        <p:nvSpPr>
          <p:cNvPr id="3" name="Untertitel 2"/>
          <p:cNvSpPr>
            <a:spLocks noGrp="1"/>
          </p:cNvSpPr>
          <p:nvPr>
            <p:ph type="subTitle" idx="1" hasCustomPrompt="1"/>
          </p:nvPr>
        </p:nvSpPr>
        <p:spPr>
          <a:xfrm>
            <a:off x="360000" y="691200"/>
            <a:ext cx="8424000" cy="267574"/>
          </a:xfrm>
          <a:prstGeom prst="rect">
            <a:avLst/>
          </a:prstGeom>
        </p:spPr>
        <p:txBody>
          <a:bodyPr lIns="0" tIns="0" rIns="0" bIns="0">
            <a:normAutofit/>
          </a:bodyPr>
          <a:lstStyle>
            <a:lvl1pPr marL="0" indent="0" algn="l">
              <a:lnSpc>
                <a:spcPts val="1800"/>
              </a:lnSpc>
              <a:buNone/>
              <a:defRPr sz="2000" baseline="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Entweder zweizeiliger Titel oder Titel und Subheadline</a:t>
            </a:r>
          </a:p>
        </p:txBody>
      </p:sp>
    </p:spTree>
    <p:extLst>
      <p:ext uri="{BB962C8B-B14F-4D97-AF65-F5344CB8AC3E}">
        <p14:creationId xmlns:p14="http://schemas.microsoft.com/office/powerpoint/2010/main" val="35802368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Zwei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60000" y="219600"/>
            <a:ext cx="8424000" cy="371930"/>
          </a:xfrm>
          <a:prstGeom prst="rect">
            <a:avLst/>
          </a:prstGeom>
        </p:spPr>
        <p:txBody>
          <a:bodyPr/>
          <a:lstStyle/>
          <a:p>
            <a:r>
              <a:rPr lang="de-DE" dirty="0"/>
              <a:t>Folientitel, insgesamt zweizeilig</a:t>
            </a:r>
          </a:p>
        </p:txBody>
      </p:sp>
      <p:sp>
        <p:nvSpPr>
          <p:cNvPr id="10" name="Textplatzhalter 9"/>
          <p:cNvSpPr>
            <a:spLocks noGrp="1"/>
          </p:cNvSpPr>
          <p:nvPr>
            <p:ph type="body" sz="quarter" idx="14" hasCustomPrompt="1"/>
          </p:nvPr>
        </p:nvSpPr>
        <p:spPr>
          <a:xfrm>
            <a:off x="358775" y="691200"/>
            <a:ext cx="8424000" cy="266400"/>
          </a:xfrm>
          <a:prstGeom prst="rect">
            <a:avLst/>
          </a:prstGeom>
        </p:spPr>
        <p:txBody>
          <a:bodyPr/>
          <a:lstStyle>
            <a:lvl1pPr marL="0" indent="0">
              <a:buNone/>
              <a:defRPr sz="2000">
                <a:solidFill>
                  <a:schemeClr val="accent2"/>
                </a:solidFill>
              </a:defRPr>
            </a:lvl1pPr>
          </a:lstStyle>
          <a:p>
            <a:pPr lvl="0"/>
            <a:r>
              <a:rPr lang="de-DE" dirty="0"/>
              <a:t>Entweder zweizeiliger Titel oder Titel mit Subheader</a:t>
            </a:r>
          </a:p>
        </p:txBody>
      </p:sp>
      <p:sp>
        <p:nvSpPr>
          <p:cNvPr id="7" name="Inhaltsplatzhalter 6"/>
          <p:cNvSpPr>
            <a:spLocks noGrp="1"/>
          </p:cNvSpPr>
          <p:nvPr>
            <p:ph sz="quarter" idx="15"/>
          </p:nvPr>
        </p:nvSpPr>
        <p:spPr>
          <a:xfrm>
            <a:off x="358775" y="1311275"/>
            <a:ext cx="4105275" cy="3422650"/>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10"/>
          <p:cNvSpPr>
            <a:spLocks noGrp="1"/>
          </p:cNvSpPr>
          <p:nvPr>
            <p:ph sz="quarter" idx="16"/>
          </p:nvPr>
        </p:nvSpPr>
        <p:spPr>
          <a:xfrm>
            <a:off x="4679950" y="1311275"/>
            <a:ext cx="4092575" cy="3422650"/>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613748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Zwischenfolie_Variant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9999" y="219600"/>
            <a:ext cx="8425225" cy="339542"/>
          </a:xfrm>
          <a:prstGeom prst="rect">
            <a:avLst/>
          </a:prstGeom>
        </p:spPr>
        <p:txBody>
          <a:bodyPr lIns="0" tIns="0" rIns="0" bIns="0" anchor="t" anchorCtr="0">
            <a:normAutofit/>
          </a:bodyPr>
          <a:lstStyle>
            <a:lvl1pPr algn="l">
              <a:defRPr sz="2200" b="1" cap="none" baseline="0">
                <a:solidFill>
                  <a:schemeClr val="accent1"/>
                </a:solidFill>
              </a:defRPr>
            </a:lvl1pPr>
          </a:lstStyle>
          <a:p>
            <a:r>
              <a:rPr lang="de-DE" dirty="0"/>
              <a:t>Zwischentitel grafisch, Insgesamt Zweizeilig</a:t>
            </a:r>
          </a:p>
        </p:txBody>
      </p:sp>
      <p:sp>
        <p:nvSpPr>
          <p:cNvPr id="3" name="Untertitel 2"/>
          <p:cNvSpPr>
            <a:spLocks noGrp="1"/>
          </p:cNvSpPr>
          <p:nvPr>
            <p:ph type="subTitle" idx="1" hasCustomPrompt="1"/>
          </p:nvPr>
        </p:nvSpPr>
        <p:spPr>
          <a:xfrm>
            <a:off x="360000" y="691200"/>
            <a:ext cx="8424000" cy="267574"/>
          </a:xfrm>
          <a:prstGeom prst="rect">
            <a:avLst/>
          </a:prstGeom>
        </p:spPr>
        <p:txBody>
          <a:bodyPr lIns="0" tIns="0" rIns="0" bIns="0">
            <a:normAutofit/>
          </a:bodyPr>
          <a:lstStyle>
            <a:lvl1pPr marL="0" indent="0" algn="l">
              <a:lnSpc>
                <a:spcPts val="1800"/>
              </a:lnSpc>
              <a:buNone/>
              <a:defRPr sz="2000" baseline="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Entweder zweizeiliger Titel oder Titel und Subheadline</a:t>
            </a:r>
          </a:p>
        </p:txBody>
      </p:sp>
    </p:spTree>
    <p:extLst>
      <p:ext uri="{BB962C8B-B14F-4D97-AF65-F5344CB8AC3E}">
        <p14:creationId xmlns:p14="http://schemas.microsoft.com/office/powerpoint/2010/main" val="98165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Zwei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60000" y="219600"/>
            <a:ext cx="8424000" cy="371930"/>
          </a:xfrm>
          <a:prstGeom prst="rect">
            <a:avLst/>
          </a:prstGeom>
        </p:spPr>
        <p:txBody>
          <a:bodyPr/>
          <a:lstStyle/>
          <a:p>
            <a:r>
              <a:rPr lang="de-DE" dirty="0"/>
              <a:t>Folientitel, insgesamt zweizeilig</a:t>
            </a:r>
          </a:p>
        </p:txBody>
      </p:sp>
      <p:sp>
        <p:nvSpPr>
          <p:cNvPr id="10" name="Textplatzhalter 9"/>
          <p:cNvSpPr>
            <a:spLocks noGrp="1"/>
          </p:cNvSpPr>
          <p:nvPr>
            <p:ph type="body" sz="quarter" idx="14" hasCustomPrompt="1"/>
          </p:nvPr>
        </p:nvSpPr>
        <p:spPr>
          <a:xfrm>
            <a:off x="358775" y="691200"/>
            <a:ext cx="8424000" cy="266400"/>
          </a:xfrm>
          <a:prstGeom prst="rect">
            <a:avLst/>
          </a:prstGeom>
        </p:spPr>
        <p:txBody>
          <a:bodyPr/>
          <a:lstStyle>
            <a:lvl1pPr marL="0" indent="0">
              <a:buNone/>
              <a:defRPr sz="2000">
                <a:solidFill>
                  <a:schemeClr val="accent2"/>
                </a:solidFill>
              </a:defRPr>
            </a:lvl1pPr>
          </a:lstStyle>
          <a:p>
            <a:pPr lvl="0"/>
            <a:r>
              <a:rPr lang="de-DE" dirty="0"/>
              <a:t>Entweder zweizeiliger Titel oder Titel mit Subheader</a:t>
            </a:r>
          </a:p>
        </p:txBody>
      </p:sp>
      <p:sp>
        <p:nvSpPr>
          <p:cNvPr id="7" name="Inhaltsplatzhalter 6"/>
          <p:cNvSpPr>
            <a:spLocks noGrp="1"/>
          </p:cNvSpPr>
          <p:nvPr>
            <p:ph sz="quarter" idx="15"/>
          </p:nvPr>
        </p:nvSpPr>
        <p:spPr>
          <a:xfrm>
            <a:off x="358775" y="1311275"/>
            <a:ext cx="4105275" cy="3422650"/>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10"/>
          <p:cNvSpPr>
            <a:spLocks noGrp="1"/>
          </p:cNvSpPr>
          <p:nvPr>
            <p:ph sz="quarter" idx="16"/>
          </p:nvPr>
        </p:nvSpPr>
        <p:spPr>
          <a:xfrm>
            <a:off x="4679950" y="1311275"/>
            <a:ext cx="4092575" cy="3422650"/>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9279928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Zwei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60000" y="219600"/>
            <a:ext cx="8424000" cy="371930"/>
          </a:xfrm>
          <a:prstGeom prst="rect">
            <a:avLst/>
          </a:prstGeom>
        </p:spPr>
        <p:txBody>
          <a:bodyPr/>
          <a:lstStyle/>
          <a:p>
            <a:r>
              <a:rPr lang="de-DE" dirty="0"/>
              <a:t>Folientitel, insgesamt zweizeilig</a:t>
            </a:r>
          </a:p>
        </p:txBody>
      </p:sp>
      <p:sp>
        <p:nvSpPr>
          <p:cNvPr id="10" name="Textplatzhalter 9"/>
          <p:cNvSpPr>
            <a:spLocks noGrp="1"/>
          </p:cNvSpPr>
          <p:nvPr>
            <p:ph type="body" sz="quarter" idx="14" hasCustomPrompt="1"/>
          </p:nvPr>
        </p:nvSpPr>
        <p:spPr>
          <a:xfrm>
            <a:off x="358775" y="691200"/>
            <a:ext cx="8424000" cy="266400"/>
          </a:xfrm>
          <a:prstGeom prst="rect">
            <a:avLst/>
          </a:prstGeom>
        </p:spPr>
        <p:txBody>
          <a:bodyPr/>
          <a:lstStyle>
            <a:lvl1pPr marL="0" indent="0">
              <a:buNone/>
              <a:defRPr sz="2000">
                <a:solidFill>
                  <a:schemeClr val="accent2"/>
                </a:solidFill>
              </a:defRPr>
            </a:lvl1pPr>
          </a:lstStyle>
          <a:p>
            <a:pPr lvl="0"/>
            <a:r>
              <a:rPr lang="de-DE" dirty="0"/>
              <a:t>Entweder zweizeiliger Titel oder Titel mit Subheader</a:t>
            </a:r>
          </a:p>
        </p:txBody>
      </p:sp>
      <p:sp>
        <p:nvSpPr>
          <p:cNvPr id="7" name="Inhaltsplatzhalter 6"/>
          <p:cNvSpPr>
            <a:spLocks noGrp="1"/>
          </p:cNvSpPr>
          <p:nvPr>
            <p:ph sz="quarter" idx="15"/>
          </p:nvPr>
        </p:nvSpPr>
        <p:spPr>
          <a:xfrm>
            <a:off x="358775" y="1311275"/>
            <a:ext cx="4105275" cy="3422650"/>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10"/>
          <p:cNvSpPr>
            <a:spLocks noGrp="1"/>
          </p:cNvSpPr>
          <p:nvPr>
            <p:ph sz="quarter" idx="16"/>
          </p:nvPr>
        </p:nvSpPr>
        <p:spPr>
          <a:xfrm>
            <a:off x="4679950" y="1311275"/>
            <a:ext cx="4092575" cy="3422650"/>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8116498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Zwei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Folientitel, insgesamt zweizeilig</a:t>
            </a:r>
          </a:p>
        </p:txBody>
      </p:sp>
      <p:sp>
        <p:nvSpPr>
          <p:cNvPr id="10" name="Textplatzhalter 9"/>
          <p:cNvSpPr>
            <a:spLocks noGrp="1"/>
          </p:cNvSpPr>
          <p:nvPr>
            <p:ph type="body" sz="quarter" idx="14" hasCustomPrompt="1"/>
          </p:nvPr>
        </p:nvSpPr>
        <p:spPr>
          <a:xfrm>
            <a:off x="358775" y="691200"/>
            <a:ext cx="8424000" cy="266400"/>
          </a:xfrm>
        </p:spPr>
        <p:txBody>
          <a:bodyPr/>
          <a:lstStyle>
            <a:lvl1pPr marL="0" indent="0">
              <a:buNone/>
              <a:defRPr sz="2000">
                <a:solidFill>
                  <a:schemeClr val="accent2"/>
                </a:solidFill>
              </a:defRPr>
            </a:lvl1pPr>
          </a:lstStyle>
          <a:p>
            <a:pPr lvl="0"/>
            <a:r>
              <a:rPr lang="de-DE" dirty="0"/>
              <a:t>Entweder zweizeiliger Titel oder Titel mit Subheader</a:t>
            </a:r>
          </a:p>
        </p:txBody>
      </p:sp>
      <p:sp>
        <p:nvSpPr>
          <p:cNvPr id="7" name="Inhaltsplatzhalter 6"/>
          <p:cNvSpPr>
            <a:spLocks noGrp="1"/>
          </p:cNvSpPr>
          <p:nvPr>
            <p:ph sz="quarter" idx="15"/>
          </p:nvPr>
        </p:nvSpPr>
        <p:spPr>
          <a:xfrm>
            <a:off x="358775" y="1311275"/>
            <a:ext cx="4105275" cy="342265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10"/>
          <p:cNvSpPr>
            <a:spLocks noGrp="1"/>
          </p:cNvSpPr>
          <p:nvPr>
            <p:ph sz="quarter" idx="16"/>
          </p:nvPr>
        </p:nvSpPr>
        <p:spPr>
          <a:xfrm>
            <a:off x="4679950" y="1311275"/>
            <a:ext cx="4092575" cy="342265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1044426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isch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Folientitel, insgesamt zweizeilig</a:t>
            </a:r>
          </a:p>
        </p:txBody>
      </p:sp>
      <p:sp>
        <p:nvSpPr>
          <p:cNvPr id="10" name="Textplatzhalter 9"/>
          <p:cNvSpPr>
            <a:spLocks noGrp="1"/>
          </p:cNvSpPr>
          <p:nvPr>
            <p:ph type="body" sz="quarter" idx="14" hasCustomPrompt="1"/>
          </p:nvPr>
        </p:nvSpPr>
        <p:spPr>
          <a:xfrm>
            <a:off x="358775" y="691200"/>
            <a:ext cx="8424000" cy="266400"/>
          </a:xfrm>
        </p:spPr>
        <p:txBody>
          <a:bodyPr/>
          <a:lstStyle>
            <a:lvl1pPr marL="0" indent="0">
              <a:buNone/>
              <a:defRPr sz="2000">
                <a:solidFill>
                  <a:schemeClr val="accent2"/>
                </a:solidFill>
              </a:defRPr>
            </a:lvl1pPr>
          </a:lstStyle>
          <a:p>
            <a:pPr lvl="0"/>
            <a:r>
              <a:rPr lang="de-DE" dirty="0"/>
              <a:t>Entweder zweizeiliger Titel oder Titel mit Subheader</a:t>
            </a:r>
          </a:p>
        </p:txBody>
      </p:sp>
      <p:sp>
        <p:nvSpPr>
          <p:cNvPr id="11" name="Inhaltsplatzhalter 10"/>
          <p:cNvSpPr>
            <a:spLocks noGrp="1"/>
          </p:cNvSpPr>
          <p:nvPr>
            <p:ph sz="quarter" idx="16"/>
          </p:nvPr>
        </p:nvSpPr>
        <p:spPr>
          <a:xfrm>
            <a:off x="360001" y="1311275"/>
            <a:ext cx="6264638" cy="126047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Bildplatzhalter 5"/>
          <p:cNvSpPr>
            <a:spLocks noGrp="1"/>
          </p:cNvSpPr>
          <p:nvPr>
            <p:ph type="pic" sz="quarter" idx="17"/>
          </p:nvPr>
        </p:nvSpPr>
        <p:spPr>
          <a:xfrm>
            <a:off x="358775" y="2879999"/>
            <a:ext cx="4105275" cy="1853925"/>
          </a:xfrm>
        </p:spPr>
        <p:txBody>
          <a:bodyPr/>
          <a:lstStyle/>
          <a:p>
            <a:endParaRPr lang="de-DE"/>
          </a:p>
        </p:txBody>
      </p:sp>
      <p:sp>
        <p:nvSpPr>
          <p:cNvPr id="9" name="Bildplatzhalter 8"/>
          <p:cNvSpPr>
            <a:spLocks noGrp="1"/>
          </p:cNvSpPr>
          <p:nvPr>
            <p:ph type="pic" sz="quarter" idx="18"/>
          </p:nvPr>
        </p:nvSpPr>
        <p:spPr>
          <a:xfrm>
            <a:off x="4679950" y="2879725"/>
            <a:ext cx="4105275" cy="1854200"/>
          </a:xfrm>
        </p:spPr>
        <p:txBody>
          <a:bodyPr/>
          <a:lstStyle/>
          <a:p>
            <a:endParaRPr lang="de-DE"/>
          </a:p>
        </p:txBody>
      </p:sp>
      <p:sp>
        <p:nvSpPr>
          <p:cNvPr id="13" name="Textplatzhalter 12"/>
          <p:cNvSpPr>
            <a:spLocks noGrp="1"/>
          </p:cNvSpPr>
          <p:nvPr>
            <p:ph type="body" sz="quarter" idx="19" hasCustomPrompt="1"/>
          </p:nvPr>
        </p:nvSpPr>
        <p:spPr>
          <a:xfrm>
            <a:off x="358775" y="2761200"/>
            <a:ext cx="4105275" cy="107950"/>
          </a:xfrm>
        </p:spPr>
        <p:txBody>
          <a:bodyPr/>
          <a:lstStyle>
            <a:lvl1pPr marL="0" indent="0">
              <a:lnSpc>
                <a:spcPts val="800"/>
              </a:lnSpc>
              <a:spcBef>
                <a:spcPts val="0"/>
              </a:spcBef>
              <a:buNone/>
              <a:defRPr sz="800"/>
            </a:lvl1pPr>
          </a:lstStyle>
          <a:p>
            <a:pPr lvl="0"/>
            <a:r>
              <a:rPr lang="de-DE" dirty="0"/>
              <a:t>Bildunterschrift</a:t>
            </a:r>
          </a:p>
        </p:txBody>
      </p:sp>
      <p:sp>
        <p:nvSpPr>
          <p:cNvPr id="15" name="Textplatzhalter 14"/>
          <p:cNvSpPr>
            <a:spLocks noGrp="1"/>
          </p:cNvSpPr>
          <p:nvPr>
            <p:ph type="body" sz="quarter" idx="20" hasCustomPrompt="1"/>
          </p:nvPr>
        </p:nvSpPr>
        <p:spPr>
          <a:xfrm>
            <a:off x="4679949" y="2761200"/>
            <a:ext cx="4105275" cy="107950"/>
          </a:xfrm>
        </p:spPr>
        <p:txBody>
          <a:bodyPr/>
          <a:lstStyle>
            <a:lvl1pPr marL="0" indent="0">
              <a:lnSpc>
                <a:spcPts val="800"/>
              </a:lnSpc>
              <a:spcBef>
                <a:spcPts val="0"/>
              </a:spcBef>
              <a:buNone/>
              <a:defRPr sz="800"/>
            </a:lvl1pPr>
          </a:lstStyle>
          <a:p>
            <a:pPr lvl="0"/>
            <a:r>
              <a:rPr lang="de-DE" dirty="0"/>
              <a:t>Bildunterschrift</a:t>
            </a:r>
          </a:p>
        </p:txBody>
      </p:sp>
    </p:spTree>
    <p:extLst>
      <p:ext uri="{BB962C8B-B14F-4D97-AF65-F5344CB8AC3E}">
        <p14:creationId xmlns:p14="http://schemas.microsoft.com/office/powerpoint/2010/main" val="26356008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Bullet point 1">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DF529F13-F233-494D-A04E-22F552174FC7}"/>
              </a:ext>
            </a:extLst>
          </p:cNvPr>
          <p:cNvSpPr>
            <a:spLocks noGrp="1"/>
          </p:cNvSpPr>
          <p:nvPr>
            <p:ph type="title" hasCustomPrompt="1"/>
          </p:nvPr>
        </p:nvSpPr>
        <p:spPr>
          <a:xfrm>
            <a:off x="482974" y="467957"/>
            <a:ext cx="7871987" cy="400112"/>
          </a:xfrm>
        </p:spPr>
        <p:txBody>
          <a:bodyPr>
            <a:noAutofit/>
          </a:bodyPr>
          <a:lstStyle>
            <a:lvl1pPr>
              <a:defRPr sz="3600">
                <a:solidFill>
                  <a:srgbClr val="90C95A"/>
                </a:solidFill>
              </a:defRPr>
            </a:lvl1pPr>
          </a:lstStyle>
          <a:p>
            <a:r>
              <a:rPr lang="fr-FR" err="1"/>
              <a:t>Title</a:t>
            </a:r>
            <a:endParaRPr lang="fr-FR"/>
          </a:p>
        </p:txBody>
      </p:sp>
      <p:sp>
        <p:nvSpPr>
          <p:cNvPr id="11" name="Espace réservé du texte 3">
            <a:extLst>
              <a:ext uri="{FF2B5EF4-FFF2-40B4-BE49-F238E27FC236}">
                <a16:creationId xmlns:a16="http://schemas.microsoft.com/office/drawing/2014/main" id="{3F42B9AC-F7FA-4BB8-A2C1-DCDC8A607BC5}"/>
              </a:ext>
            </a:extLst>
          </p:cNvPr>
          <p:cNvSpPr>
            <a:spLocks noGrp="1"/>
          </p:cNvSpPr>
          <p:nvPr>
            <p:ph type="body" sz="quarter" idx="35" hasCustomPrompt="1"/>
          </p:nvPr>
        </p:nvSpPr>
        <p:spPr>
          <a:xfrm>
            <a:off x="521074" y="1143000"/>
            <a:ext cx="7833887" cy="3532543"/>
          </a:xfrm>
          <a:prstGeom prst="rect">
            <a:avLst/>
          </a:prstGeom>
        </p:spPr>
        <p:txBody>
          <a:bodyPr anchor="t">
            <a:normAutofit/>
          </a:bodyPr>
          <a:lstStyle>
            <a:lvl1pPr marL="160313" indent="-160313">
              <a:lnSpc>
                <a:spcPct val="90000"/>
              </a:lnSpc>
              <a:spcBef>
                <a:spcPts val="375"/>
              </a:spcBef>
              <a:spcAft>
                <a:spcPts val="150"/>
              </a:spcAft>
              <a:buClr>
                <a:schemeClr val="tx2"/>
              </a:buClr>
              <a:buSzPct val="110000"/>
              <a:buFontTx/>
              <a:buBlip>
                <a:blip r:embed="rId2"/>
              </a:buBlip>
              <a:defRPr sz="1500" b="0" i="0">
                <a:latin typeface="Barlow  "/>
              </a:defRPr>
            </a:lvl1pPr>
            <a:lvl2pPr marL="514350" indent="-171450">
              <a:lnSpc>
                <a:spcPct val="90000"/>
              </a:lnSpc>
              <a:spcBef>
                <a:spcPts val="375"/>
              </a:spcBef>
              <a:spcAft>
                <a:spcPts val="150"/>
              </a:spcAft>
              <a:buFontTx/>
              <a:buBlip>
                <a:blip r:embed="rId2"/>
              </a:buBlip>
              <a:defRPr sz="1425">
                <a:latin typeface="Barlow  "/>
              </a:defRPr>
            </a:lvl2pPr>
            <a:lvl3pPr marL="857250" indent="-171450">
              <a:lnSpc>
                <a:spcPct val="90000"/>
              </a:lnSpc>
              <a:spcBef>
                <a:spcPts val="375"/>
              </a:spcBef>
              <a:spcAft>
                <a:spcPts val="150"/>
              </a:spcAft>
              <a:buFontTx/>
              <a:buBlip>
                <a:blip r:embed="rId2"/>
              </a:buBlip>
              <a:defRPr sz="1350">
                <a:latin typeface="Barlow  "/>
              </a:defRPr>
            </a:lvl3pPr>
            <a:lvl4pPr marL="1200150" indent="-171450">
              <a:lnSpc>
                <a:spcPct val="90000"/>
              </a:lnSpc>
              <a:spcBef>
                <a:spcPts val="375"/>
              </a:spcBef>
              <a:spcAft>
                <a:spcPts val="150"/>
              </a:spcAft>
              <a:buFontTx/>
              <a:buBlip>
                <a:blip r:embed="rId2"/>
              </a:buBlip>
              <a:defRPr sz="1200">
                <a:latin typeface="Barlow  "/>
              </a:defRPr>
            </a:lvl4pPr>
          </a:lstStyle>
          <a:p>
            <a:pPr lvl="0"/>
            <a:r>
              <a:rPr lang="en-GB"/>
              <a:t>Click here to modify text</a:t>
            </a:r>
          </a:p>
          <a:p>
            <a:pPr lvl="1"/>
            <a:r>
              <a:rPr lang="fr-FR"/>
              <a:t>Second </a:t>
            </a:r>
            <a:r>
              <a:rPr lang="fr-FR" err="1"/>
              <a:t>level</a:t>
            </a:r>
            <a:endParaRPr lang="fr-FR"/>
          </a:p>
          <a:p>
            <a:pPr lvl="2"/>
            <a:r>
              <a:rPr lang="fr-FR" err="1"/>
              <a:t>Third</a:t>
            </a:r>
            <a:r>
              <a:rPr lang="fr-FR"/>
              <a:t> </a:t>
            </a:r>
            <a:r>
              <a:rPr lang="fr-FR" err="1"/>
              <a:t>level</a:t>
            </a:r>
            <a:r>
              <a:rPr lang="fr-FR"/>
              <a:t> </a:t>
            </a:r>
          </a:p>
          <a:p>
            <a:pPr lvl="3"/>
            <a:r>
              <a:rPr lang="fr-FR" err="1"/>
              <a:t>Fourth</a:t>
            </a:r>
            <a:r>
              <a:rPr lang="fr-FR"/>
              <a:t> </a:t>
            </a:r>
            <a:r>
              <a:rPr lang="fr-FR" err="1"/>
              <a:t>level</a:t>
            </a:r>
            <a:endParaRPr lang="fr-FR"/>
          </a:p>
          <a:p>
            <a:pPr lvl="1"/>
            <a:endParaRPr lang="fr-FR"/>
          </a:p>
          <a:p>
            <a:pPr lvl="0"/>
            <a:endParaRPr lang="fr-FR"/>
          </a:p>
          <a:p>
            <a:pPr lvl="0"/>
            <a:endParaRPr lang="fr-FR"/>
          </a:p>
        </p:txBody>
      </p:sp>
    </p:spTree>
    <p:extLst>
      <p:ext uri="{BB962C8B-B14F-4D97-AF65-F5344CB8AC3E}">
        <p14:creationId xmlns:p14="http://schemas.microsoft.com/office/powerpoint/2010/main" val="37548543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ullet point 1">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DF529F13-F233-494D-A04E-22F552174FC7}"/>
              </a:ext>
            </a:extLst>
          </p:cNvPr>
          <p:cNvSpPr>
            <a:spLocks noGrp="1"/>
          </p:cNvSpPr>
          <p:nvPr>
            <p:ph type="title" hasCustomPrompt="1"/>
          </p:nvPr>
        </p:nvSpPr>
        <p:spPr>
          <a:xfrm>
            <a:off x="482974" y="467957"/>
            <a:ext cx="7871987" cy="400112"/>
          </a:xfrm>
        </p:spPr>
        <p:txBody>
          <a:bodyPr>
            <a:noAutofit/>
          </a:bodyPr>
          <a:lstStyle>
            <a:lvl1pPr>
              <a:defRPr sz="2700">
                <a:solidFill>
                  <a:srgbClr val="90C95A"/>
                </a:solidFill>
              </a:defRPr>
            </a:lvl1pPr>
          </a:lstStyle>
          <a:p>
            <a:r>
              <a:rPr lang="en-GB" noProof="0" dirty="0"/>
              <a:t>Title</a:t>
            </a:r>
          </a:p>
        </p:txBody>
      </p:sp>
      <p:sp>
        <p:nvSpPr>
          <p:cNvPr id="11" name="Espace réservé du texte 3">
            <a:extLst>
              <a:ext uri="{FF2B5EF4-FFF2-40B4-BE49-F238E27FC236}">
                <a16:creationId xmlns:a16="http://schemas.microsoft.com/office/drawing/2014/main" id="{3F42B9AC-F7FA-4BB8-A2C1-DCDC8A607BC5}"/>
              </a:ext>
            </a:extLst>
          </p:cNvPr>
          <p:cNvSpPr>
            <a:spLocks noGrp="1"/>
          </p:cNvSpPr>
          <p:nvPr>
            <p:ph type="body" sz="quarter" idx="35" hasCustomPrompt="1"/>
          </p:nvPr>
        </p:nvSpPr>
        <p:spPr>
          <a:xfrm>
            <a:off x="521074" y="1057275"/>
            <a:ext cx="7833887" cy="3618269"/>
          </a:xfrm>
          <a:prstGeom prst="rect">
            <a:avLst/>
          </a:prstGeom>
        </p:spPr>
        <p:txBody>
          <a:bodyPr anchor="t">
            <a:normAutofit/>
          </a:bodyPr>
          <a:lstStyle>
            <a:lvl1pPr marL="160313" indent="-160313">
              <a:lnSpc>
                <a:spcPct val="114000"/>
              </a:lnSpc>
              <a:spcBef>
                <a:spcPts val="225"/>
              </a:spcBef>
              <a:spcAft>
                <a:spcPts val="225"/>
              </a:spcAft>
              <a:buClr>
                <a:schemeClr val="tx2"/>
              </a:buClr>
              <a:buSzPct val="110000"/>
              <a:buFontTx/>
              <a:buBlip>
                <a:blip r:embed="rId2"/>
              </a:buBlip>
              <a:defRPr sz="1350" b="1" i="0">
                <a:solidFill>
                  <a:srgbClr val="4D4D4D"/>
                </a:solidFill>
                <a:latin typeface="Barlow  "/>
              </a:defRPr>
            </a:lvl1pPr>
            <a:lvl2pPr marL="514350" indent="-171450">
              <a:lnSpc>
                <a:spcPct val="114000"/>
              </a:lnSpc>
              <a:spcBef>
                <a:spcPts val="225"/>
              </a:spcBef>
              <a:spcAft>
                <a:spcPts val="225"/>
              </a:spcAft>
              <a:buFontTx/>
              <a:buBlip>
                <a:blip r:embed="rId2"/>
              </a:buBlip>
              <a:defRPr sz="1200">
                <a:solidFill>
                  <a:srgbClr val="4D4D4D"/>
                </a:solidFill>
                <a:latin typeface="Barlow  "/>
              </a:defRPr>
            </a:lvl2pPr>
            <a:lvl3pPr marL="857250" indent="-171450">
              <a:lnSpc>
                <a:spcPct val="114000"/>
              </a:lnSpc>
              <a:spcBef>
                <a:spcPts val="225"/>
              </a:spcBef>
              <a:spcAft>
                <a:spcPts val="225"/>
              </a:spcAft>
              <a:buFontTx/>
              <a:buBlip>
                <a:blip r:embed="rId2"/>
              </a:buBlip>
              <a:defRPr sz="1050">
                <a:solidFill>
                  <a:srgbClr val="4D4D4D"/>
                </a:solidFill>
                <a:latin typeface="Barlow  "/>
              </a:defRPr>
            </a:lvl3pPr>
            <a:lvl4pPr marL="1200150" indent="-171450">
              <a:lnSpc>
                <a:spcPct val="114000"/>
              </a:lnSpc>
              <a:spcBef>
                <a:spcPts val="225"/>
              </a:spcBef>
              <a:spcAft>
                <a:spcPts val="225"/>
              </a:spcAft>
              <a:buFontTx/>
              <a:buBlip>
                <a:blip r:embed="rId2"/>
              </a:buBlip>
              <a:defRPr sz="900">
                <a:solidFill>
                  <a:srgbClr val="4D4D4D"/>
                </a:solidFill>
                <a:latin typeface="Barlow  "/>
              </a:defRPr>
            </a:lvl4pPr>
          </a:lstStyle>
          <a:p>
            <a:pPr lvl="0"/>
            <a:r>
              <a:rPr lang="en-GB" noProof="0" dirty="0"/>
              <a:t>Click here to modify text</a:t>
            </a:r>
          </a:p>
          <a:p>
            <a:pPr lvl="1"/>
            <a:r>
              <a:rPr lang="en-GB" noProof="0" dirty="0"/>
              <a:t>Second level</a:t>
            </a:r>
          </a:p>
          <a:p>
            <a:pPr lvl="2"/>
            <a:r>
              <a:rPr lang="en-GB" noProof="0" dirty="0"/>
              <a:t>Third level </a:t>
            </a:r>
          </a:p>
          <a:p>
            <a:pPr lvl="3"/>
            <a:r>
              <a:rPr lang="en-GB" noProof="0" dirty="0"/>
              <a:t>Fourth level</a:t>
            </a:r>
          </a:p>
          <a:p>
            <a:pPr lvl="1"/>
            <a:endParaRPr lang="en-GB" noProof="0" dirty="0"/>
          </a:p>
          <a:p>
            <a:pPr lvl="0"/>
            <a:endParaRPr lang="en-GB" noProof="0" dirty="0"/>
          </a:p>
          <a:p>
            <a:pPr lvl="0"/>
            <a:endParaRPr lang="en-GB" noProof="0" dirty="0"/>
          </a:p>
        </p:txBody>
      </p:sp>
    </p:spTree>
    <p:extLst>
      <p:ext uri="{BB962C8B-B14F-4D97-AF65-F5344CB8AC3E}">
        <p14:creationId xmlns:p14="http://schemas.microsoft.com/office/powerpoint/2010/main" val="24254342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N° Chapter / Part 1A">
    <p:bg>
      <p:bgPr>
        <a:solidFill>
          <a:srgbClr val="226089"/>
        </a:solidFill>
        <a:effectLst/>
      </p:bgPr>
    </p:bg>
    <p:spTree>
      <p:nvGrpSpPr>
        <p:cNvPr id="1" name=""/>
        <p:cNvGrpSpPr/>
        <p:nvPr/>
      </p:nvGrpSpPr>
      <p:grpSpPr>
        <a:xfrm>
          <a:off x="0" y="0"/>
          <a:ext cx="0" cy="0"/>
          <a:chOff x="0" y="0"/>
          <a:chExt cx="0" cy="0"/>
        </a:xfrm>
      </p:grpSpPr>
      <p:pic>
        <p:nvPicPr>
          <p:cNvPr id="20" name="Picture 2">
            <a:extLst>
              <a:ext uri="{FF2B5EF4-FFF2-40B4-BE49-F238E27FC236}">
                <a16:creationId xmlns:a16="http://schemas.microsoft.com/office/drawing/2014/main" id="{1F31ED4E-274F-44E1-9322-C269F1D86CB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747972" y="1785520"/>
            <a:ext cx="2067041" cy="1788929"/>
          </a:xfrm>
          <a:prstGeom prst="rect">
            <a:avLst/>
          </a:prstGeom>
        </p:spPr>
      </p:pic>
      <p:sp>
        <p:nvSpPr>
          <p:cNvPr id="21" name="AutoShape 5">
            <a:extLst>
              <a:ext uri="{FF2B5EF4-FFF2-40B4-BE49-F238E27FC236}">
                <a16:creationId xmlns:a16="http://schemas.microsoft.com/office/drawing/2014/main" id="{722D997A-86B3-4E9E-92B6-B6230C1091CF}"/>
              </a:ext>
            </a:extLst>
          </p:cNvPr>
          <p:cNvSpPr/>
          <p:nvPr userDrawn="1"/>
        </p:nvSpPr>
        <p:spPr>
          <a:xfrm rot="-5400000">
            <a:off x="-26669" y="-605288"/>
            <a:ext cx="4243835" cy="0"/>
          </a:xfrm>
          <a:prstGeom prst="line">
            <a:avLst/>
          </a:prstGeom>
          <a:ln w="104775" cap="flat">
            <a:solidFill>
              <a:srgbClr val="90C95A"/>
            </a:solidFill>
            <a:prstDash val="solid"/>
            <a:headEnd type="none" w="sm" len="sm"/>
            <a:tailEnd type="none" w="sm" len="sm"/>
          </a:ln>
        </p:spPr>
      </p:sp>
      <p:sp>
        <p:nvSpPr>
          <p:cNvPr id="22" name="AutoShape 6">
            <a:extLst>
              <a:ext uri="{FF2B5EF4-FFF2-40B4-BE49-F238E27FC236}">
                <a16:creationId xmlns:a16="http://schemas.microsoft.com/office/drawing/2014/main" id="{277C0C8E-E095-4259-A30B-C4B9B7BDDFD5}"/>
              </a:ext>
            </a:extLst>
          </p:cNvPr>
          <p:cNvSpPr/>
          <p:nvPr userDrawn="1"/>
        </p:nvSpPr>
        <p:spPr>
          <a:xfrm rot="-5400000">
            <a:off x="-340424" y="-1013674"/>
            <a:ext cx="4243835" cy="0"/>
          </a:xfrm>
          <a:prstGeom prst="line">
            <a:avLst/>
          </a:prstGeom>
          <a:ln w="104775" cap="flat">
            <a:solidFill>
              <a:srgbClr val="F1F8F4"/>
            </a:solidFill>
            <a:prstDash val="solid"/>
            <a:headEnd type="none" w="sm" len="sm"/>
            <a:tailEnd type="none" w="sm" len="sm"/>
          </a:ln>
        </p:spPr>
      </p:sp>
      <p:sp>
        <p:nvSpPr>
          <p:cNvPr id="27" name="Titre 1">
            <a:extLst>
              <a:ext uri="{FF2B5EF4-FFF2-40B4-BE49-F238E27FC236}">
                <a16:creationId xmlns:a16="http://schemas.microsoft.com/office/drawing/2014/main" id="{844F08EC-8EDB-4A8A-87E9-7074E4E1F2B4}"/>
              </a:ext>
            </a:extLst>
          </p:cNvPr>
          <p:cNvSpPr>
            <a:spLocks noGrp="1"/>
          </p:cNvSpPr>
          <p:nvPr>
            <p:ph type="ctrTitle" hasCustomPrompt="1"/>
          </p:nvPr>
        </p:nvSpPr>
        <p:spPr>
          <a:xfrm>
            <a:off x="3105637" y="1634138"/>
            <a:ext cx="4980623" cy="2091690"/>
          </a:xfrm>
        </p:spPr>
        <p:txBody>
          <a:bodyPr anchor="ctr" anchorCtr="0">
            <a:normAutofit/>
          </a:bodyPr>
          <a:lstStyle>
            <a:lvl1pPr algn="l">
              <a:defRPr sz="4950">
                <a:solidFill>
                  <a:schemeClr val="bg1"/>
                </a:solidFill>
              </a:defRPr>
            </a:lvl1pPr>
          </a:lstStyle>
          <a:p>
            <a:r>
              <a:rPr lang="en-GB" noProof="0" dirty="0"/>
              <a:t>Modify the title style</a:t>
            </a:r>
          </a:p>
        </p:txBody>
      </p:sp>
      <p:sp>
        <p:nvSpPr>
          <p:cNvPr id="30" name="Text Placeholder 6">
            <a:extLst>
              <a:ext uri="{FF2B5EF4-FFF2-40B4-BE49-F238E27FC236}">
                <a16:creationId xmlns:a16="http://schemas.microsoft.com/office/drawing/2014/main" id="{BAAE70BE-FB7C-40C6-A55F-677700329401}"/>
              </a:ext>
            </a:extLst>
          </p:cNvPr>
          <p:cNvSpPr>
            <a:spLocks noGrp="1"/>
          </p:cNvSpPr>
          <p:nvPr>
            <p:ph type="body" sz="quarter" idx="10" hasCustomPrompt="1"/>
          </p:nvPr>
        </p:nvSpPr>
        <p:spPr>
          <a:xfrm>
            <a:off x="886448" y="2054851"/>
            <a:ext cx="1789509" cy="1316831"/>
          </a:xfrm>
        </p:spPr>
        <p:txBody>
          <a:bodyPr>
            <a:normAutofit/>
          </a:bodyPr>
          <a:lstStyle>
            <a:lvl1pPr marL="0" algn="ctr" defTabSz="685800" rtl="0" eaLnBrk="1" latinLnBrk="0" hangingPunct="1">
              <a:lnSpc>
                <a:spcPct val="90000"/>
              </a:lnSpc>
              <a:spcBef>
                <a:spcPct val="0"/>
              </a:spcBef>
              <a:buNone/>
              <a:defRPr lang="en-GB" sz="9000" b="1" i="0" kern="1200" dirty="0">
                <a:solidFill>
                  <a:schemeClr val="bg1"/>
                </a:solidFill>
                <a:latin typeface="Barlow Condensed" pitchFamily="2" charset="77"/>
                <a:ea typeface="+mj-ea"/>
                <a:cs typeface="+mj-cs"/>
              </a:defRPr>
            </a:lvl1pPr>
          </a:lstStyle>
          <a:p>
            <a:pPr lvl="0"/>
            <a:r>
              <a:rPr lang="en-US" dirty="0"/>
              <a:t>1</a:t>
            </a:r>
            <a:endParaRPr lang="en-GB" dirty="0"/>
          </a:p>
        </p:txBody>
      </p:sp>
    </p:spTree>
    <p:extLst>
      <p:ext uri="{BB962C8B-B14F-4D97-AF65-F5344CB8AC3E}">
        <p14:creationId xmlns:p14="http://schemas.microsoft.com/office/powerpoint/2010/main" val="42792357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cSld name="Diapositiva titolo">
    <p:spTree>
      <p:nvGrpSpPr>
        <p:cNvPr id="1" name=""/>
        <p:cNvGrpSpPr/>
        <p:nvPr/>
      </p:nvGrpSpPr>
      <p:grpSpPr>
        <a:xfrm>
          <a:off x="0" y="0"/>
          <a:ext cx="0" cy="0"/>
          <a:chOff x="0" y="0"/>
          <a:chExt cx="0" cy="0"/>
        </a:xfrm>
      </p:grpSpPr>
      <p:sp>
        <p:nvSpPr>
          <p:cNvPr id="7" name="Rectangle 6"/>
          <p:cNvSpPr/>
          <p:nvPr/>
        </p:nvSpPr>
        <p:spPr>
          <a:xfrm>
            <a:off x="1" y="571500"/>
            <a:ext cx="6856214" cy="4000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7" y="571500"/>
            <a:ext cx="2193989" cy="40005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973836"/>
            <a:ext cx="5486400" cy="2441448"/>
          </a:xfrm>
        </p:spPr>
        <p:txBody>
          <a:bodyPr anchor="b">
            <a:normAutofit/>
          </a:bodyPr>
          <a:lstStyle>
            <a:lvl1pPr algn="l">
              <a:defRPr sz="4425" spc="-75" baseline="0">
                <a:solidFill>
                  <a:srgbClr val="FFFFFF"/>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825011" y="3502685"/>
            <a:ext cx="5486400" cy="685800"/>
          </a:xfrm>
        </p:spPr>
        <p:txBody>
          <a:bodyPr anchor="t">
            <a:normAutofit/>
          </a:bodyPr>
          <a:lstStyle>
            <a:lvl1pPr marL="0" indent="0" algn="l">
              <a:buNone/>
              <a:defRPr sz="1650" cap="none" spc="0" baseline="0">
                <a:solidFill>
                  <a:schemeClr val="accent1">
                    <a:lumMod val="20000"/>
                    <a:lumOff val="80000"/>
                  </a:schemeClr>
                </a:solidFill>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10/20/2023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‹Nr.›</a:t>
            </a:fld>
            <a:endParaRPr lang="en-US" dirty="0"/>
          </a:p>
        </p:txBody>
      </p:sp>
    </p:spTree>
    <p:extLst>
      <p:ext uri="{BB962C8B-B14F-4D97-AF65-F5344CB8AC3E}">
        <p14:creationId xmlns:p14="http://schemas.microsoft.com/office/powerpoint/2010/main" val="19735537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Le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9498DEF-8CB0-4900-ABC7-C231E66E2A5C}"/>
              </a:ext>
            </a:extLst>
          </p:cNvPr>
          <p:cNvSpPr>
            <a:spLocks noGrp="1"/>
          </p:cNvSpPr>
          <p:nvPr>
            <p:ph type="title"/>
          </p:nvPr>
        </p:nvSpPr>
        <p:spPr>
          <a:xfrm>
            <a:off x="756310" y="1952710"/>
            <a:ext cx="7886700" cy="581025"/>
          </a:xfrm>
        </p:spPr>
        <p:txBody>
          <a:bodyPr/>
          <a:lstStyle>
            <a:lvl1pPr>
              <a:defRPr>
                <a:solidFill>
                  <a:srgbClr val="92D050"/>
                </a:solidFill>
              </a:defRPr>
            </a:lvl1pPr>
          </a:lstStyle>
          <a:p>
            <a:r>
              <a:rPr lang="de-DE"/>
              <a:t>Mastertitelformat bearbeiten</a:t>
            </a:r>
            <a:endParaRPr lang="en-GB" dirty="0"/>
          </a:p>
        </p:txBody>
      </p:sp>
      <p:sp>
        <p:nvSpPr>
          <p:cNvPr id="14" name="Title 1">
            <a:extLst>
              <a:ext uri="{FF2B5EF4-FFF2-40B4-BE49-F238E27FC236}">
                <a16:creationId xmlns:a16="http://schemas.microsoft.com/office/drawing/2014/main" id="{0662C2E0-6E5A-443E-814E-A3038848D892}"/>
              </a:ext>
            </a:extLst>
          </p:cNvPr>
          <p:cNvSpPr txBox="1">
            <a:spLocks/>
          </p:cNvSpPr>
          <p:nvPr userDrawn="1"/>
        </p:nvSpPr>
        <p:spPr>
          <a:xfrm>
            <a:off x="756310" y="3925491"/>
            <a:ext cx="7886700" cy="340518"/>
          </a:xfrm>
          <a:prstGeom prst="rect">
            <a:avLst/>
          </a:prstGeom>
        </p:spPr>
        <p:txBody>
          <a:bodyPr vert="horz" lIns="68580" tIns="34290" rIns="68580" bIns="34290" rtlCol="0" anchor="ctr">
            <a:normAutofit/>
          </a:bodyPr>
          <a:lstStyle>
            <a:lvl1pPr algn="ctr" defTabSz="914400" rtl="0" eaLnBrk="1" latinLnBrk="0" hangingPunct="1">
              <a:lnSpc>
                <a:spcPct val="90000"/>
              </a:lnSpc>
              <a:spcBef>
                <a:spcPct val="0"/>
              </a:spcBef>
              <a:buNone/>
              <a:defRPr sz="4400" kern="1200" cap="small" baseline="0">
                <a:solidFill>
                  <a:srgbClr val="00B050"/>
                </a:solidFill>
                <a:latin typeface="Calibri" panose="020F0502020204030204" pitchFamily="34" charset="0"/>
                <a:ea typeface="+mj-ea"/>
                <a:cs typeface="+mj-cs"/>
              </a:defRPr>
            </a:lvl1pPr>
          </a:lstStyle>
          <a:p>
            <a:endParaRPr lang="en-GB" sz="1800" dirty="0"/>
          </a:p>
        </p:txBody>
      </p:sp>
      <p:sp>
        <p:nvSpPr>
          <p:cNvPr id="15" name="Title 1">
            <a:extLst>
              <a:ext uri="{FF2B5EF4-FFF2-40B4-BE49-F238E27FC236}">
                <a16:creationId xmlns:a16="http://schemas.microsoft.com/office/drawing/2014/main" id="{267C8310-1F1F-4761-90B8-D4DA66EDA293}"/>
              </a:ext>
            </a:extLst>
          </p:cNvPr>
          <p:cNvSpPr txBox="1">
            <a:spLocks/>
          </p:cNvSpPr>
          <p:nvPr userDrawn="1"/>
        </p:nvSpPr>
        <p:spPr>
          <a:xfrm>
            <a:off x="756310" y="4288632"/>
            <a:ext cx="7886700" cy="340518"/>
          </a:xfrm>
          <a:prstGeom prst="rect">
            <a:avLst/>
          </a:prstGeom>
        </p:spPr>
        <p:txBody>
          <a:bodyPr vert="horz" lIns="68580" tIns="34290" rIns="68580" bIns="34290" rtlCol="0" anchor="ctr">
            <a:normAutofit/>
          </a:bodyPr>
          <a:lstStyle>
            <a:lvl1pPr algn="ctr" defTabSz="914400" rtl="0" eaLnBrk="1" latinLnBrk="0" hangingPunct="1">
              <a:lnSpc>
                <a:spcPct val="90000"/>
              </a:lnSpc>
              <a:spcBef>
                <a:spcPct val="0"/>
              </a:spcBef>
              <a:buNone/>
              <a:defRPr sz="4400" kern="1200" cap="small" baseline="0">
                <a:solidFill>
                  <a:srgbClr val="00B050"/>
                </a:solidFill>
                <a:latin typeface="Calibri" panose="020F0502020204030204" pitchFamily="34" charset="0"/>
                <a:ea typeface="+mj-ea"/>
                <a:cs typeface="+mj-cs"/>
              </a:defRPr>
            </a:lvl1pPr>
          </a:lstStyle>
          <a:p>
            <a:endParaRPr lang="en-US" sz="1800" dirty="0"/>
          </a:p>
        </p:txBody>
      </p:sp>
      <p:sp>
        <p:nvSpPr>
          <p:cNvPr id="6" name="Footer Placeholder 4">
            <a:extLst>
              <a:ext uri="{FF2B5EF4-FFF2-40B4-BE49-F238E27FC236}">
                <a16:creationId xmlns:a16="http://schemas.microsoft.com/office/drawing/2014/main" id="{2FCC9188-63B6-4352-9C69-2C825681F316}"/>
              </a:ext>
            </a:extLst>
          </p:cNvPr>
          <p:cNvSpPr>
            <a:spLocks noGrp="1"/>
          </p:cNvSpPr>
          <p:nvPr>
            <p:ph type="ftr" sz="quarter" idx="11"/>
          </p:nvPr>
        </p:nvSpPr>
        <p:spPr>
          <a:xfrm>
            <a:off x="628650" y="4732731"/>
            <a:ext cx="3943350" cy="273844"/>
          </a:xfrm>
          <a:prstGeom prst="rect">
            <a:avLst/>
          </a:prstGeom>
        </p:spPr>
        <p:txBody>
          <a:bodyPr/>
          <a:lstStyle>
            <a:lvl1pPr algn="l">
              <a:defRPr sz="900"/>
            </a:lvl1pPr>
          </a:lstStyle>
          <a:p>
            <a:r>
              <a:rPr lang="en-GB" dirty="0"/>
              <a:t>This project has received funding from the European Union’s Horizon 2020 Research and Innovation Programme under Grant Agreement No </a:t>
            </a:r>
            <a:r>
              <a:rPr lang="en-US" dirty="0"/>
              <a:t>101036910</a:t>
            </a:r>
            <a:endParaRPr lang="en-GB" sz="750" kern="1200" dirty="0">
              <a:solidFill>
                <a:schemeClr val="tx1"/>
              </a:solidFill>
              <a:latin typeface="+mn-lt"/>
              <a:ea typeface="+mn-ea"/>
              <a:cs typeface="+mn-cs"/>
            </a:endParaRPr>
          </a:p>
        </p:txBody>
      </p:sp>
      <p:sp>
        <p:nvSpPr>
          <p:cNvPr id="10" name="Date Placeholder 3">
            <a:extLst>
              <a:ext uri="{FF2B5EF4-FFF2-40B4-BE49-F238E27FC236}">
                <a16:creationId xmlns:a16="http://schemas.microsoft.com/office/drawing/2014/main" id="{60F0F46D-5649-4AC7-B1B6-23D371520130}"/>
              </a:ext>
            </a:extLst>
          </p:cNvPr>
          <p:cNvSpPr>
            <a:spLocks noGrp="1"/>
          </p:cNvSpPr>
          <p:nvPr>
            <p:ph type="dt" sz="half" idx="10"/>
          </p:nvPr>
        </p:nvSpPr>
        <p:spPr>
          <a:xfrm>
            <a:off x="5051652" y="4748362"/>
            <a:ext cx="1385888" cy="273844"/>
          </a:xfrm>
          <a:prstGeom prst="rect">
            <a:avLst/>
          </a:prstGeom>
        </p:spPr>
        <p:txBody>
          <a:bodyPr/>
          <a:lstStyle>
            <a:lvl1pPr algn="r">
              <a:defRPr b="1">
                <a:solidFill>
                  <a:schemeClr val="accent1"/>
                </a:solidFill>
              </a:defRPr>
            </a:lvl1pPr>
          </a:lstStyle>
          <a:p>
            <a:fld id="{E2308C4C-D7BC-4B83-AF7D-B5A30954831B}" type="datetime3">
              <a:rPr lang="en-US" smtClean="0"/>
              <a:pPr/>
              <a:t>20 October 2023</a:t>
            </a:fld>
            <a:endParaRPr lang="en-GB" dirty="0"/>
          </a:p>
        </p:txBody>
      </p:sp>
      <p:sp>
        <p:nvSpPr>
          <p:cNvPr id="11" name="Slide Number Placeholder 5">
            <a:extLst>
              <a:ext uri="{FF2B5EF4-FFF2-40B4-BE49-F238E27FC236}">
                <a16:creationId xmlns:a16="http://schemas.microsoft.com/office/drawing/2014/main" id="{A4FE0A2B-11BA-4D0E-8F74-A9D9771BE52F}"/>
              </a:ext>
            </a:extLst>
          </p:cNvPr>
          <p:cNvSpPr>
            <a:spLocks noGrp="1"/>
          </p:cNvSpPr>
          <p:nvPr>
            <p:ph type="sldNum" sz="quarter" idx="12"/>
          </p:nvPr>
        </p:nvSpPr>
        <p:spPr>
          <a:xfrm>
            <a:off x="7365275" y="4748362"/>
            <a:ext cx="367438" cy="273844"/>
          </a:xfrm>
          <a:prstGeom prst="rect">
            <a:avLst/>
          </a:prstGeom>
        </p:spPr>
        <p:txBody>
          <a:bodyPr/>
          <a:lstStyle>
            <a:lvl1pPr algn="ctr">
              <a:defRPr b="1">
                <a:solidFill>
                  <a:schemeClr val="accent1"/>
                </a:solidFill>
              </a:defRPr>
            </a:lvl1pPr>
          </a:lstStyle>
          <a:p>
            <a:fld id="{F93124CB-0928-4456-8E5B-7F689CAF0C3D}" type="slidenum">
              <a:rPr lang="en-GB" smtClean="0"/>
              <a:pPr/>
              <a:t>‹Nr.›</a:t>
            </a:fld>
            <a:endParaRPr lang="en-GB" dirty="0"/>
          </a:p>
        </p:txBody>
      </p:sp>
    </p:spTree>
    <p:extLst>
      <p:ext uri="{BB962C8B-B14F-4D97-AF65-F5344CB8AC3E}">
        <p14:creationId xmlns:p14="http://schemas.microsoft.com/office/powerpoint/2010/main" val="29573975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40CD789-7627-5D44-96CC-ADC581625D99}"/>
              </a:ext>
            </a:extLst>
          </p:cNvPr>
          <p:cNvSpPr>
            <a:spLocks noGrp="1"/>
          </p:cNvSpPr>
          <p:nvPr>
            <p:ph type="dt" sz="half" idx="10"/>
          </p:nvPr>
        </p:nvSpPr>
        <p:spPr/>
        <p:txBody>
          <a:bodyPr/>
          <a:lstStyle>
            <a:lvl1pPr>
              <a:defRPr sz="1050">
                <a:solidFill>
                  <a:srgbClr val="515151"/>
                </a:solidFill>
              </a:defRPr>
            </a:lvl1pPr>
          </a:lstStyle>
          <a:p>
            <a:fld id="{50B162FF-2E90-48E9-9BE0-55962C7B591A}" type="datetime1">
              <a:rPr lang="en-US" smtClean="0"/>
              <a:t>10/20/2023</a:t>
            </a:fld>
            <a:endParaRPr lang="cs-CZ" dirty="0"/>
          </a:p>
        </p:txBody>
      </p:sp>
      <p:sp>
        <p:nvSpPr>
          <p:cNvPr id="5" name="Footer Placeholder 4">
            <a:extLst>
              <a:ext uri="{FF2B5EF4-FFF2-40B4-BE49-F238E27FC236}">
                <a16:creationId xmlns:a16="http://schemas.microsoft.com/office/drawing/2014/main" id="{FB2D7608-7DAB-3448-9CBF-84A3D95794ED}"/>
              </a:ext>
            </a:extLst>
          </p:cNvPr>
          <p:cNvSpPr>
            <a:spLocks noGrp="1"/>
          </p:cNvSpPr>
          <p:nvPr>
            <p:ph type="ftr" sz="quarter" idx="11"/>
          </p:nvPr>
        </p:nvSpPr>
        <p:spPr/>
        <p:txBody>
          <a:bodyPr/>
          <a:lstStyle>
            <a:lvl1pPr>
              <a:defRPr sz="1050">
                <a:solidFill>
                  <a:srgbClr val="515151"/>
                </a:solidFill>
              </a:defRPr>
            </a:lvl1pPr>
          </a:lstStyle>
          <a:p>
            <a:r>
              <a:rPr lang="en-GB" dirty="0"/>
              <a:t>www.reveal-storage.eu</a:t>
            </a:r>
          </a:p>
        </p:txBody>
      </p:sp>
      <p:sp>
        <p:nvSpPr>
          <p:cNvPr id="6" name="Slide Number Placeholder 5">
            <a:extLst>
              <a:ext uri="{FF2B5EF4-FFF2-40B4-BE49-F238E27FC236}">
                <a16:creationId xmlns:a16="http://schemas.microsoft.com/office/drawing/2014/main" id="{F34B4425-BC01-BA42-AA5E-E7AB1273ADB2}"/>
              </a:ext>
            </a:extLst>
          </p:cNvPr>
          <p:cNvSpPr>
            <a:spLocks noGrp="1"/>
          </p:cNvSpPr>
          <p:nvPr>
            <p:ph type="sldNum" sz="quarter" idx="12"/>
          </p:nvPr>
        </p:nvSpPr>
        <p:spPr/>
        <p:txBody>
          <a:bodyPr/>
          <a:lstStyle>
            <a:lvl1pPr>
              <a:defRPr sz="1050">
                <a:solidFill>
                  <a:srgbClr val="515151"/>
                </a:solidFill>
              </a:defRPr>
            </a:lvl1pPr>
          </a:lstStyle>
          <a:p>
            <a:fld id="{43E4D628-490F-774C-A25F-C05A833D5E8C}" type="slidenum">
              <a:rPr lang="cs-CZ" smtClean="0"/>
              <a:pPr/>
              <a:t>‹Nr.›</a:t>
            </a:fld>
            <a:endParaRPr lang="cs-CZ" dirty="0"/>
          </a:p>
        </p:txBody>
      </p:sp>
    </p:spTree>
    <p:extLst>
      <p:ext uri="{BB962C8B-B14F-4D97-AF65-F5344CB8AC3E}">
        <p14:creationId xmlns:p14="http://schemas.microsoft.com/office/powerpoint/2010/main" val="5214812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el_Energ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9999" y="219600"/>
            <a:ext cx="8425225" cy="339542"/>
          </a:xfrm>
          <a:prstGeom prst="rect">
            <a:avLst/>
          </a:prstGeom>
        </p:spPr>
        <p:txBody>
          <a:bodyPr lIns="0" tIns="0" rIns="0" bIns="0" anchor="t" anchorCtr="0">
            <a:noAutofit/>
          </a:bodyPr>
          <a:lstStyle>
            <a:lvl1pPr algn="l">
              <a:defRPr sz="2200" b="1" cap="none" baseline="0">
                <a:solidFill>
                  <a:schemeClr val="accent1"/>
                </a:solidFill>
              </a:defRPr>
            </a:lvl1pPr>
          </a:lstStyle>
          <a:p>
            <a:r>
              <a:rPr lang="de-DE" dirty="0"/>
              <a:t>Zwischentitel grafisch, Insgesamt Zweizeilig</a:t>
            </a:r>
          </a:p>
        </p:txBody>
      </p:sp>
    </p:spTree>
    <p:extLst>
      <p:ext uri="{BB962C8B-B14F-4D97-AF65-F5344CB8AC3E}">
        <p14:creationId xmlns:p14="http://schemas.microsoft.com/office/powerpoint/2010/main" val="798782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Misch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60000" y="219600"/>
            <a:ext cx="8424000" cy="371930"/>
          </a:xfrm>
          <a:prstGeom prst="rect">
            <a:avLst/>
          </a:prstGeom>
        </p:spPr>
        <p:txBody>
          <a:bodyPr/>
          <a:lstStyle/>
          <a:p>
            <a:r>
              <a:rPr lang="de-DE" dirty="0"/>
              <a:t>Folientitel, insgesamt zweizeilig</a:t>
            </a:r>
          </a:p>
        </p:txBody>
      </p:sp>
      <p:sp>
        <p:nvSpPr>
          <p:cNvPr id="10" name="Textplatzhalter 9"/>
          <p:cNvSpPr>
            <a:spLocks noGrp="1"/>
          </p:cNvSpPr>
          <p:nvPr>
            <p:ph type="body" sz="quarter" idx="14" hasCustomPrompt="1"/>
          </p:nvPr>
        </p:nvSpPr>
        <p:spPr>
          <a:xfrm>
            <a:off x="358775" y="691200"/>
            <a:ext cx="8424000" cy="266400"/>
          </a:xfrm>
          <a:prstGeom prst="rect">
            <a:avLst/>
          </a:prstGeom>
        </p:spPr>
        <p:txBody>
          <a:bodyPr/>
          <a:lstStyle>
            <a:lvl1pPr marL="0" indent="0">
              <a:buNone/>
              <a:defRPr sz="2000">
                <a:solidFill>
                  <a:schemeClr val="accent2"/>
                </a:solidFill>
              </a:defRPr>
            </a:lvl1pPr>
          </a:lstStyle>
          <a:p>
            <a:pPr lvl="0"/>
            <a:r>
              <a:rPr lang="de-DE" dirty="0"/>
              <a:t>Entweder zweizeiliger Titel oder Titel mit Subheader</a:t>
            </a:r>
          </a:p>
        </p:txBody>
      </p:sp>
      <p:sp>
        <p:nvSpPr>
          <p:cNvPr id="11" name="Inhaltsplatzhalter 10"/>
          <p:cNvSpPr>
            <a:spLocks noGrp="1"/>
          </p:cNvSpPr>
          <p:nvPr>
            <p:ph sz="quarter" idx="16"/>
          </p:nvPr>
        </p:nvSpPr>
        <p:spPr>
          <a:xfrm>
            <a:off x="360001" y="1311275"/>
            <a:ext cx="6264638" cy="1260475"/>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Bildplatzhalter 5"/>
          <p:cNvSpPr>
            <a:spLocks noGrp="1"/>
          </p:cNvSpPr>
          <p:nvPr>
            <p:ph type="pic" sz="quarter" idx="17"/>
          </p:nvPr>
        </p:nvSpPr>
        <p:spPr>
          <a:xfrm>
            <a:off x="358775" y="2879999"/>
            <a:ext cx="4105275" cy="1853925"/>
          </a:xfrm>
          <a:prstGeom prst="rect">
            <a:avLst/>
          </a:prstGeom>
        </p:spPr>
        <p:txBody>
          <a:bodyPr/>
          <a:lstStyle/>
          <a:p>
            <a:endParaRPr lang="de-DE"/>
          </a:p>
        </p:txBody>
      </p:sp>
      <p:sp>
        <p:nvSpPr>
          <p:cNvPr id="9" name="Bildplatzhalter 8"/>
          <p:cNvSpPr>
            <a:spLocks noGrp="1"/>
          </p:cNvSpPr>
          <p:nvPr>
            <p:ph type="pic" sz="quarter" idx="18"/>
          </p:nvPr>
        </p:nvSpPr>
        <p:spPr>
          <a:xfrm>
            <a:off x="4679950" y="2879725"/>
            <a:ext cx="4105275" cy="1854200"/>
          </a:xfrm>
          <a:prstGeom prst="rect">
            <a:avLst/>
          </a:prstGeom>
        </p:spPr>
        <p:txBody>
          <a:bodyPr/>
          <a:lstStyle/>
          <a:p>
            <a:endParaRPr lang="de-DE"/>
          </a:p>
        </p:txBody>
      </p:sp>
      <p:sp>
        <p:nvSpPr>
          <p:cNvPr id="13" name="Textplatzhalter 12"/>
          <p:cNvSpPr>
            <a:spLocks noGrp="1"/>
          </p:cNvSpPr>
          <p:nvPr>
            <p:ph type="body" sz="quarter" idx="19" hasCustomPrompt="1"/>
          </p:nvPr>
        </p:nvSpPr>
        <p:spPr>
          <a:xfrm>
            <a:off x="358775" y="2761200"/>
            <a:ext cx="4105275" cy="107950"/>
          </a:xfrm>
          <a:prstGeom prst="rect">
            <a:avLst/>
          </a:prstGeom>
        </p:spPr>
        <p:txBody>
          <a:bodyPr/>
          <a:lstStyle>
            <a:lvl1pPr marL="0" indent="0">
              <a:lnSpc>
                <a:spcPts val="800"/>
              </a:lnSpc>
              <a:spcBef>
                <a:spcPts val="0"/>
              </a:spcBef>
              <a:buNone/>
              <a:defRPr sz="800"/>
            </a:lvl1pPr>
          </a:lstStyle>
          <a:p>
            <a:pPr lvl="0"/>
            <a:r>
              <a:rPr lang="de-DE" dirty="0"/>
              <a:t>Bildunterschrift</a:t>
            </a:r>
          </a:p>
        </p:txBody>
      </p:sp>
      <p:sp>
        <p:nvSpPr>
          <p:cNvPr id="15" name="Textplatzhalter 14"/>
          <p:cNvSpPr>
            <a:spLocks noGrp="1"/>
          </p:cNvSpPr>
          <p:nvPr>
            <p:ph type="body" sz="quarter" idx="20" hasCustomPrompt="1"/>
          </p:nvPr>
        </p:nvSpPr>
        <p:spPr>
          <a:xfrm>
            <a:off x="4679949" y="2761200"/>
            <a:ext cx="4105275" cy="107950"/>
          </a:xfrm>
          <a:prstGeom prst="rect">
            <a:avLst/>
          </a:prstGeom>
        </p:spPr>
        <p:txBody>
          <a:bodyPr/>
          <a:lstStyle>
            <a:lvl1pPr marL="0" indent="0">
              <a:lnSpc>
                <a:spcPts val="800"/>
              </a:lnSpc>
              <a:spcBef>
                <a:spcPts val="0"/>
              </a:spcBef>
              <a:buNone/>
              <a:defRPr sz="800"/>
            </a:lvl1pPr>
          </a:lstStyle>
          <a:p>
            <a:pPr lvl="0"/>
            <a:r>
              <a:rPr lang="de-DE" dirty="0"/>
              <a:t>Bildunterschrift</a:t>
            </a:r>
          </a:p>
        </p:txBody>
      </p:sp>
    </p:spTree>
    <p:extLst>
      <p:ext uri="{BB962C8B-B14F-4D97-AF65-F5344CB8AC3E}">
        <p14:creationId xmlns:p14="http://schemas.microsoft.com/office/powerpoint/2010/main" val="24993577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Zweispaltig_Energi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Folientitel, insgesamt zweizeilig</a:t>
            </a:r>
          </a:p>
        </p:txBody>
      </p:sp>
      <p:sp>
        <p:nvSpPr>
          <p:cNvPr id="10" name="Textplatzhalter 9"/>
          <p:cNvSpPr>
            <a:spLocks noGrp="1"/>
          </p:cNvSpPr>
          <p:nvPr>
            <p:ph type="body" sz="quarter" idx="14" hasCustomPrompt="1"/>
          </p:nvPr>
        </p:nvSpPr>
        <p:spPr>
          <a:xfrm>
            <a:off x="358775" y="691200"/>
            <a:ext cx="8424000" cy="266400"/>
          </a:xfrm>
        </p:spPr>
        <p:txBody>
          <a:bodyPr/>
          <a:lstStyle>
            <a:lvl1pPr marL="0" indent="0">
              <a:buNone/>
              <a:defRPr sz="2000">
                <a:solidFill>
                  <a:schemeClr val="accent2"/>
                </a:solidFill>
              </a:defRPr>
            </a:lvl1pPr>
          </a:lstStyle>
          <a:p>
            <a:pPr lvl="0"/>
            <a:r>
              <a:rPr lang="de-DE" dirty="0"/>
              <a:t>Entweder zweizeiliger Titel oder Titel mit Subheader</a:t>
            </a:r>
          </a:p>
        </p:txBody>
      </p:sp>
      <p:sp>
        <p:nvSpPr>
          <p:cNvPr id="7" name="Inhaltsplatzhalter 6"/>
          <p:cNvSpPr>
            <a:spLocks noGrp="1"/>
          </p:cNvSpPr>
          <p:nvPr>
            <p:ph sz="quarter" idx="15"/>
          </p:nvPr>
        </p:nvSpPr>
        <p:spPr>
          <a:xfrm>
            <a:off x="358775" y="1311275"/>
            <a:ext cx="4105275" cy="342265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10"/>
          <p:cNvSpPr>
            <a:spLocks noGrp="1"/>
          </p:cNvSpPr>
          <p:nvPr>
            <p:ph sz="quarter" idx="16"/>
          </p:nvPr>
        </p:nvSpPr>
        <p:spPr>
          <a:xfrm>
            <a:off x="4679950" y="1311275"/>
            <a:ext cx="4092575" cy="342265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4705641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ischspaltig_Energi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Folientitel, insgesamt zweizeilig</a:t>
            </a:r>
          </a:p>
        </p:txBody>
      </p:sp>
      <p:sp>
        <p:nvSpPr>
          <p:cNvPr id="10" name="Textplatzhalter 9"/>
          <p:cNvSpPr>
            <a:spLocks noGrp="1"/>
          </p:cNvSpPr>
          <p:nvPr>
            <p:ph type="body" sz="quarter" idx="14" hasCustomPrompt="1"/>
          </p:nvPr>
        </p:nvSpPr>
        <p:spPr>
          <a:xfrm>
            <a:off x="358775" y="691200"/>
            <a:ext cx="8424000" cy="266400"/>
          </a:xfrm>
        </p:spPr>
        <p:txBody>
          <a:bodyPr/>
          <a:lstStyle>
            <a:lvl1pPr marL="0" indent="0">
              <a:buNone/>
              <a:defRPr sz="2000">
                <a:solidFill>
                  <a:schemeClr val="accent2"/>
                </a:solidFill>
              </a:defRPr>
            </a:lvl1pPr>
          </a:lstStyle>
          <a:p>
            <a:pPr lvl="0"/>
            <a:r>
              <a:rPr lang="de-DE" dirty="0"/>
              <a:t>Entweder zweizeiliger Titel oder Titel mit Subheader</a:t>
            </a:r>
          </a:p>
        </p:txBody>
      </p:sp>
      <p:sp>
        <p:nvSpPr>
          <p:cNvPr id="11" name="Inhaltsplatzhalter 10"/>
          <p:cNvSpPr>
            <a:spLocks noGrp="1"/>
          </p:cNvSpPr>
          <p:nvPr>
            <p:ph sz="quarter" idx="16"/>
          </p:nvPr>
        </p:nvSpPr>
        <p:spPr>
          <a:xfrm>
            <a:off x="360001" y="1311275"/>
            <a:ext cx="6264638" cy="126047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Bildplatzhalter 5"/>
          <p:cNvSpPr>
            <a:spLocks noGrp="1"/>
          </p:cNvSpPr>
          <p:nvPr>
            <p:ph type="pic" sz="quarter" idx="17"/>
          </p:nvPr>
        </p:nvSpPr>
        <p:spPr>
          <a:xfrm>
            <a:off x="358775" y="2879999"/>
            <a:ext cx="4105275" cy="1853925"/>
          </a:xfrm>
        </p:spPr>
        <p:txBody>
          <a:bodyPr/>
          <a:lstStyle/>
          <a:p>
            <a:endParaRPr lang="de-DE"/>
          </a:p>
        </p:txBody>
      </p:sp>
      <p:sp>
        <p:nvSpPr>
          <p:cNvPr id="9" name="Bildplatzhalter 8"/>
          <p:cNvSpPr>
            <a:spLocks noGrp="1"/>
          </p:cNvSpPr>
          <p:nvPr>
            <p:ph type="pic" sz="quarter" idx="18"/>
          </p:nvPr>
        </p:nvSpPr>
        <p:spPr>
          <a:xfrm>
            <a:off x="4679950" y="2879725"/>
            <a:ext cx="4105275" cy="1854200"/>
          </a:xfrm>
        </p:spPr>
        <p:txBody>
          <a:bodyPr/>
          <a:lstStyle/>
          <a:p>
            <a:endParaRPr lang="de-DE"/>
          </a:p>
        </p:txBody>
      </p:sp>
      <p:sp>
        <p:nvSpPr>
          <p:cNvPr id="13" name="Textplatzhalter 12"/>
          <p:cNvSpPr>
            <a:spLocks noGrp="1"/>
          </p:cNvSpPr>
          <p:nvPr>
            <p:ph type="body" sz="quarter" idx="19" hasCustomPrompt="1"/>
          </p:nvPr>
        </p:nvSpPr>
        <p:spPr>
          <a:xfrm>
            <a:off x="358775" y="2761200"/>
            <a:ext cx="4105275" cy="107950"/>
          </a:xfrm>
        </p:spPr>
        <p:txBody>
          <a:bodyPr/>
          <a:lstStyle>
            <a:lvl1pPr marL="0" indent="0">
              <a:lnSpc>
                <a:spcPts val="800"/>
              </a:lnSpc>
              <a:spcBef>
                <a:spcPts val="0"/>
              </a:spcBef>
              <a:buNone/>
              <a:defRPr sz="800"/>
            </a:lvl1pPr>
          </a:lstStyle>
          <a:p>
            <a:pPr lvl="0"/>
            <a:r>
              <a:rPr lang="de-DE" dirty="0"/>
              <a:t>Bildunterschrift</a:t>
            </a:r>
          </a:p>
        </p:txBody>
      </p:sp>
      <p:sp>
        <p:nvSpPr>
          <p:cNvPr id="15" name="Textplatzhalter 14"/>
          <p:cNvSpPr>
            <a:spLocks noGrp="1"/>
          </p:cNvSpPr>
          <p:nvPr>
            <p:ph type="body" sz="quarter" idx="20" hasCustomPrompt="1"/>
          </p:nvPr>
        </p:nvSpPr>
        <p:spPr>
          <a:xfrm>
            <a:off x="4679949" y="2761200"/>
            <a:ext cx="4105275" cy="107950"/>
          </a:xfrm>
        </p:spPr>
        <p:txBody>
          <a:bodyPr/>
          <a:lstStyle>
            <a:lvl1pPr marL="0" indent="0">
              <a:lnSpc>
                <a:spcPts val="800"/>
              </a:lnSpc>
              <a:spcBef>
                <a:spcPts val="0"/>
              </a:spcBef>
              <a:buNone/>
              <a:defRPr sz="800"/>
            </a:lvl1pPr>
          </a:lstStyle>
          <a:p>
            <a:pPr lvl="0"/>
            <a:r>
              <a:rPr lang="de-DE" dirty="0"/>
              <a:t>Bildunterschrift</a:t>
            </a:r>
          </a:p>
        </p:txBody>
      </p:sp>
    </p:spTree>
    <p:extLst>
      <p:ext uri="{BB962C8B-B14F-4D97-AF65-F5344CB8AC3E}">
        <p14:creationId xmlns:p14="http://schemas.microsoft.com/office/powerpoint/2010/main" val="16452787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el_Erde und Umwel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9999" y="219600"/>
            <a:ext cx="8425225" cy="339542"/>
          </a:xfrm>
          <a:prstGeom prst="rect">
            <a:avLst/>
          </a:prstGeom>
        </p:spPr>
        <p:txBody>
          <a:bodyPr lIns="0" tIns="0" rIns="0" bIns="0" anchor="t" anchorCtr="0">
            <a:noAutofit/>
          </a:bodyPr>
          <a:lstStyle>
            <a:lvl1pPr algn="l">
              <a:defRPr sz="2200" b="1" cap="none" baseline="0">
                <a:solidFill>
                  <a:schemeClr val="accent1"/>
                </a:solidFill>
              </a:defRPr>
            </a:lvl1pPr>
          </a:lstStyle>
          <a:p>
            <a:r>
              <a:rPr lang="de-DE" dirty="0"/>
              <a:t>Zwischentitel grafisch, Insgesamt Zweizeilig</a:t>
            </a:r>
          </a:p>
        </p:txBody>
      </p:sp>
    </p:spTree>
    <p:extLst>
      <p:ext uri="{BB962C8B-B14F-4D97-AF65-F5344CB8AC3E}">
        <p14:creationId xmlns:p14="http://schemas.microsoft.com/office/powerpoint/2010/main" val="25728750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Zweispaltig_Erde und Umwe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Folientitel, insgesamt zweizeilig</a:t>
            </a:r>
          </a:p>
        </p:txBody>
      </p:sp>
      <p:sp>
        <p:nvSpPr>
          <p:cNvPr id="10" name="Textplatzhalter 9"/>
          <p:cNvSpPr>
            <a:spLocks noGrp="1"/>
          </p:cNvSpPr>
          <p:nvPr>
            <p:ph type="body" sz="quarter" idx="14" hasCustomPrompt="1"/>
          </p:nvPr>
        </p:nvSpPr>
        <p:spPr>
          <a:xfrm>
            <a:off x="358775" y="691200"/>
            <a:ext cx="8424000" cy="266400"/>
          </a:xfrm>
        </p:spPr>
        <p:txBody>
          <a:bodyPr/>
          <a:lstStyle>
            <a:lvl1pPr marL="0" indent="0">
              <a:buNone/>
              <a:defRPr sz="2000">
                <a:solidFill>
                  <a:schemeClr val="accent2"/>
                </a:solidFill>
              </a:defRPr>
            </a:lvl1pPr>
          </a:lstStyle>
          <a:p>
            <a:pPr lvl="0"/>
            <a:r>
              <a:rPr lang="de-DE" dirty="0"/>
              <a:t>Entweder zweizeiliger Titel oder Titel mit Subheader</a:t>
            </a:r>
          </a:p>
        </p:txBody>
      </p:sp>
      <p:sp>
        <p:nvSpPr>
          <p:cNvPr id="7" name="Inhaltsplatzhalter 6"/>
          <p:cNvSpPr>
            <a:spLocks noGrp="1"/>
          </p:cNvSpPr>
          <p:nvPr>
            <p:ph sz="quarter" idx="15"/>
          </p:nvPr>
        </p:nvSpPr>
        <p:spPr>
          <a:xfrm>
            <a:off x="358775" y="1311275"/>
            <a:ext cx="4105275" cy="342265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10"/>
          <p:cNvSpPr>
            <a:spLocks noGrp="1"/>
          </p:cNvSpPr>
          <p:nvPr>
            <p:ph sz="quarter" idx="16"/>
          </p:nvPr>
        </p:nvSpPr>
        <p:spPr>
          <a:xfrm>
            <a:off x="4679950" y="1311275"/>
            <a:ext cx="4092575" cy="342265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3947213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ischspaltig_Erde und Umwe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Folientitel, insgesamt zweizeilig</a:t>
            </a:r>
          </a:p>
        </p:txBody>
      </p:sp>
      <p:sp>
        <p:nvSpPr>
          <p:cNvPr id="10" name="Textplatzhalter 9"/>
          <p:cNvSpPr>
            <a:spLocks noGrp="1"/>
          </p:cNvSpPr>
          <p:nvPr>
            <p:ph type="body" sz="quarter" idx="14" hasCustomPrompt="1"/>
          </p:nvPr>
        </p:nvSpPr>
        <p:spPr>
          <a:xfrm>
            <a:off x="358775" y="691200"/>
            <a:ext cx="8424000" cy="266400"/>
          </a:xfrm>
        </p:spPr>
        <p:txBody>
          <a:bodyPr/>
          <a:lstStyle>
            <a:lvl1pPr marL="0" indent="0">
              <a:buNone/>
              <a:defRPr sz="2000">
                <a:solidFill>
                  <a:schemeClr val="accent2"/>
                </a:solidFill>
              </a:defRPr>
            </a:lvl1pPr>
          </a:lstStyle>
          <a:p>
            <a:pPr lvl="0"/>
            <a:r>
              <a:rPr lang="de-DE" dirty="0"/>
              <a:t>Entweder zweizeiliger Titel oder Titel mit Subheader</a:t>
            </a:r>
          </a:p>
        </p:txBody>
      </p:sp>
      <p:sp>
        <p:nvSpPr>
          <p:cNvPr id="11" name="Inhaltsplatzhalter 10"/>
          <p:cNvSpPr>
            <a:spLocks noGrp="1"/>
          </p:cNvSpPr>
          <p:nvPr>
            <p:ph sz="quarter" idx="16"/>
          </p:nvPr>
        </p:nvSpPr>
        <p:spPr>
          <a:xfrm>
            <a:off x="360001" y="1311275"/>
            <a:ext cx="6264638" cy="126047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Bildplatzhalter 5"/>
          <p:cNvSpPr>
            <a:spLocks noGrp="1"/>
          </p:cNvSpPr>
          <p:nvPr>
            <p:ph type="pic" sz="quarter" idx="17"/>
          </p:nvPr>
        </p:nvSpPr>
        <p:spPr>
          <a:xfrm>
            <a:off x="358775" y="2879999"/>
            <a:ext cx="4105275" cy="1853925"/>
          </a:xfrm>
        </p:spPr>
        <p:txBody>
          <a:bodyPr/>
          <a:lstStyle/>
          <a:p>
            <a:endParaRPr lang="de-DE"/>
          </a:p>
        </p:txBody>
      </p:sp>
      <p:sp>
        <p:nvSpPr>
          <p:cNvPr id="9" name="Bildplatzhalter 8"/>
          <p:cNvSpPr>
            <a:spLocks noGrp="1"/>
          </p:cNvSpPr>
          <p:nvPr>
            <p:ph type="pic" sz="quarter" idx="18"/>
          </p:nvPr>
        </p:nvSpPr>
        <p:spPr>
          <a:xfrm>
            <a:off x="4679950" y="2879725"/>
            <a:ext cx="4105275" cy="1854200"/>
          </a:xfrm>
        </p:spPr>
        <p:txBody>
          <a:bodyPr/>
          <a:lstStyle/>
          <a:p>
            <a:endParaRPr lang="de-DE"/>
          </a:p>
        </p:txBody>
      </p:sp>
      <p:sp>
        <p:nvSpPr>
          <p:cNvPr id="13" name="Textplatzhalter 12"/>
          <p:cNvSpPr>
            <a:spLocks noGrp="1"/>
          </p:cNvSpPr>
          <p:nvPr>
            <p:ph type="body" sz="quarter" idx="19" hasCustomPrompt="1"/>
          </p:nvPr>
        </p:nvSpPr>
        <p:spPr>
          <a:xfrm>
            <a:off x="358775" y="2761200"/>
            <a:ext cx="4105275" cy="107950"/>
          </a:xfrm>
        </p:spPr>
        <p:txBody>
          <a:bodyPr/>
          <a:lstStyle>
            <a:lvl1pPr marL="0" indent="0">
              <a:lnSpc>
                <a:spcPts val="800"/>
              </a:lnSpc>
              <a:spcBef>
                <a:spcPts val="0"/>
              </a:spcBef>
              <a:buNone/>
              <a:defRPr sz="800"/>
            </a:lvl1pPr>
          </a:lstStyle>
          <a:p>
            <a:pPr lvl="0"/>
            <a:r>
              <a:rPr lang="de-DE" dirty="0"/>
              <a:t>Bildunterschrift</a:t>
            </a:r>
          </a:p>
        </p:txBody>
      </p:sp>
      <p:sp>
        <p:nvSpPr>
          <p:cNvPr id="15" name="Textplatzhalter 14"/>
          <p:cNvSpPr>
            <a:spLocks noGrp="1"/>
          </p:cNvSpPr>
          <p:nvPr>
            <p:ph type="body" sz="quarter" idx="20" hasCustomPrompt="1"/>
          </p:nvPr>
        </p:nvSpPr>
        <p:spPr>
          <a:xfrm>
            <a:off x="4679949" y="2761200"/>
            <a:ext cx="4105275" cy="107950"/>
          </a:xfrm>
        </p:spPr>
        <p:txBody>
          <a:bodyPr/>
          <a:lstStyle>
            <a:lvl1pPr marL="0" indent="0">
              <a:lnSpc>
                <a:spcPts val="800"/>
              </a:lnSpc>
              <a:spcBef>
                <a:spcPts val="0"/>
              </a:spcBef>
              <a:buNone/>
              <a:defRPr sz="800"/>
            </a:lvl1pPr>
          </a:lstStyle>
          <a:p>
            <a:pPr lvl="0"/>
            <a:r>
              <a:rPr lang="de-DE" dirty="0"/>
              <a:t>Bildunterschrift</a:t>
            </a:r>
          </a:p>
        </p:txBody>
      </p:sp>
    </p:spTree>
    <p:extLst>
      <p:ext uri="{BB962C8B-B14F-4D97-AF65-F5344CB8AC3E}">
        <p14:creationId xmlns:p14="http://schemas.microsoft.com/office/powerpoint/2010/main" val="34179878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el_Gesundhei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9999" y="219600"/>
            <a:ext cx="8425225" cy="339542"/>
          </a:xfrm>
          <a:prstGeom prst="rect">
            <a:avLst/>
          </a:prstGeom>
        </p:spPr>
        <p:txBody>
          <a:bodyPr lIns="0" tIns="0" rIns="0" bIns="0" anchor="t" anchorCtr="0">
            <a:noAutofit/>
          </a:bodyPr>
          <a:lstStyle>
            <a:lvl1pPr algn="l">
              <a:defRPr sz="2200" b="1" cap="none" baseline="0">
                <a:solidFill>
                  <a:schemeClr val="accent1"/>
                </a:solidFill>
              </a:defRPr>
            </a:lvl1pPr>
          </a:lstStyle>
          <a:p>
            <a:r>
              <a:rPr lang="de-DE" dirty="0"/>
              <a:t>Zwischentitel grafisch, Insgesamt Zweizeilig</a:t>
            </a:r>
          </a:p>
        </p:txBody>
      </p:sp>
    </p:spTree>
    <p:extLst>
      <p:ext uri="{BB962C8B-B14F-4D97-AF65-F5344CB8AC3E}">
        <p14:creationId xmlns:p14="http://schemas.microsoft.com/office/powerpoint/2010/main" val="24014372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Zweispaltig_Gesundhei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cap="none" baseline="0"/>
            </a:lvl1pPr>
          </a:lstStyle>
          <a:p>
            <a:r>
              <a:rPr lang="de-DE" dirty="0"/>
              <a:t>Folientitel, insgesamt zweizeilig</a:t>
            </a:r>
          </a:p>
        </p:txBody>
      </p:sp>
      <p:sp>
        <p:nvSpPr>
          <p:cNvPr id="10" name="Textplatzhalter 9"/>
          <p:cNvSpPr>
            <a:spLocks noGrp="1"/>
          </p:cNvSpPr>
          <p:nvPr>
            <p:ph type="body" sz="quarter" idx="14" hasCustomPrompt="1"/>
          </p:nvPr>
        </p:nvSpPr>
        <p:spPr>
          <a:xfrm>
            <a:off x="358775" y="691200"/>
            <a:ext cx="8424000" cy="266400"/>
          </a:xfrm>
        </p:spPr>
        <p:txBody>
          <a:bodyPr/>
          <a:lstStyle>
            <a:lvl1pPr marL="0" indent="0">
              <a:buNone/>
              <a:defRPr sz="2000">
                <a:solidFill>
                  <a:schemeClr val="accent2"/>
                </a:solidFill>
              </a:defRPr>
            </a:lvl1pPr>
          </a:lstStyle>
          <a:p>
            <a:pPr lvl="0"/>
            <a:r>
              <a:rPr lang="de-DE" dirty="0"/>
              <a:t>Entweder zweizeiliger Titel oder Titel mit Subheader</a:t>
            </a:r>
          </a:p>
        </p:txBody>
      </p:sp>
      <p:sp>
        <p:nvSpPr>
          <p:cNvPr id="7" name="Inhaltsplatzhalter 6"/>
          <p:cNvSpPr>
            <a:spLocks noGrp="1"/>
          </p:cNvSpPr>
          <p:nvPr>
            <p:ph sz="quarter" idx="15"/>
          </p:nvPr>
        </p:nvSpPr>
        <p:spPr>
          <a:xfrm>
            <a:off x="358775" y="1311275"/>
            <a:ext cx="4105275" cy="342265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10"/>
          <p:cNvSpPr>
            <a:spLocks noGrp="1"/>
          </p:cNvSpPr>
          <p:nvPr>
            <p:ph sz="quarter" idx="16"/>
          </p:nvPr>
        </p:nvSpPr>
        <p:spPr>
          <a:xfrm>
            <a:off x="4679950" y="1311275"/>
            <a:ext cx="4092575" cy="342265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3710570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ischspaltig_Gesundhei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cap="none" baseline="0"/>
            </a:lvl1pPr>
          </a:lstStyle>
          <a:p>
            <a:r>
              <a:rPr lang="de-DE" dirty="0"/>
              <a:t>Folientitel, insgesamt zweizeilig</a:t>
            </a:r>
          </a:p>
        </p:txBody>
      </p:sp>
      <p:sp>
        <p:nvSpPr>
          <p:cNvPr id="10" name="Textplatzhalter 9"/>
          <p:cNvSpPr>
            <a:spLocks noGrp="1"/>
          </p:cNvSpPr>
          <p:nvPr>
            <p:ph type="body" sz="quarter" idx="14" hasCustomPrompt="1"/>
          </p:nvPr>
        </p:nvSpPr>
        <p:spPr>
          <a:xfrm>
            <a:off x="358775" y="691200"/>
            <a:ext cx="8424000" cy="266400"/>
          </a:xfrm>
        </p:spPr>
        <p:txBody>
          <a:bodyPr/>
          <a:lstStyle>
            <a:lvl1pPr marL="0" indent="0">
              <a:buNone/>
              <a:defRPr sz="2000">
                <a:solidFill>
                  <a:schemeClr val="accent2"/>
                </a:solidFill>
              </a:defRPr>
            </a:lvl1pPr>
          </a:lstStyle>
          <a:p>
            <a:pPr lvl="0"/>
            <a:r>
              <a:rPr lang="de-DE" dirty="0"/>
              <a:t>Entweder zweizeiliger Titel oder Titel mit Subheader</a:t>
            </a:r>
          </a:p>
        </p:txBody>
      </p:sp>
      <p:sp>
        <p:nvSpPr>
          <p:cNvPr id="11" name="Inhaltsplatzhalter 10"/>
          <p:cNvSpPr>
            <a:spLocks noGrp="1"/>
          </p:cNvSpPr>
          <p:nvPr>
            <p:ph sz="quarter" idx="16"/>
          </p:nvPr>
        </p:nvSpPr>
        <p:spPr>
          <a:xfrm>
            <a:off x="360001" y="1311275"/>
            <a:ext cx="6264638" cy="126047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Bildplatzhalter 5"/>
          <p:cNvSpPr>
            <a:spLocks noGrp="1"/>
          </p:cNvSpPr>
          <p:nvPr>
            <p:ph type="pic" sz="quarter" idx="17"/>
          </p:nvPr>
        </p:nvSpPr>
        <p:spPr>
          <a:xfrm>
            <a:off x="358775" y="2879999"/>
            <a:ext cx="4105275" cy="1853925"/>
          </a:xfrm>
        </p:spPr>
        <p:txBody>
          <a:bodyPr/>
          <a:lstStyle/>
          <a:p>
            <a:endParaRPr lang="de-DE"/>
          </a:p>
        </p:txBody>
      </p:sp>
      <p:sp>
        <p:nvSpPr>
          <p:cNvPr id="9" name="Bildplatzhalter 8"/>
          <p:cNvSpPr>
            <a:spLocks noGrp="1"/>
          </p:cNvSpPr>
          <p:nvPr>
            <p:ph type="pic" sz="quarter" idx="18"/>
          </p:nvPr>
        </p:nvSpPr>
        <p:spPr>
          <a:xfrm>
            <a:off x="4679950" y="2879725"/>
            <a:ext cx="4105275" cy="1854200"/>
          </a:xfrm>
        </p:spPr>
        <p:txBody>
          <a:bodyPr/>
          <a:lstStyle/>
          <a:p>
            <a:endParaRPr lang="de-DE"/>
          </a:p>
        </p:txBody>
      </p:sp>
      <p:sp>
        <p:nvSpPr>
          <p:cNvPr id="13" name="Textplatzhalter 12"/>
          <p:cNvSpPr>
            <a:spLocks noGrp="1"/>
          </p:cNvSpPr>
          <p:nvPr>
            <p:ph type="body" sz="quarter" idx="19" hasCustomPrompt="1"/>
          </p:nvPr>
        </p:nvSpPr>
        <p:spPr>
          <a:xfrm>
            <a:off x="358775" y="2761200"/>
            <a:ext cx="4105275" cy="107950"/>
          </a:xfrm>
        </p:spPr>
        <p:txBody>
          <a:bodyPr/>
          <a:lstStyle>
            <a:lvl1pPr marL="0" indent="0">
              <a:lnSpc>
                <a:spcPts val="800"/>
              </a:lnSpc>
              <a:spcBef>
                <a:spcPts val="0"/>
              </a:spcBef>
              <a:buNone/>
              <a:defRPr sz="800"/>
            </a:lvl1pPr>
          </a:lstStyle>
          <a:p>
            <a:pPr lvl="0"/>
            <a:r>
              <a:rPr lang="de-DE" dirty="0"/>
              <a:t>Bildunterschrift</a:t>
            </a:r>
          </a:p>
        </p:txBody>
      </p:sp>
      <p:sp>
        <p:nvSpPr>
          <p:cNvPr id="15" name="Textplatzhalter 14"/>
          <p:cNvSpPr>
            <a:spLocks noGrp="1"/>
          </p:cNvSpPr>
          <p:nvPr>
            <p:ph type="body" sz="quarter" idx="20" hasCustomPrompt="1"/>
          </p:nvPr>
        </p:nvSpPr>
        <p:spPr>
          <a:xfrm>
            <a:off x="4679949" y="2761200"/>
            <a:ext cx="4105275" cy="107950"/>
          </a:xfrm>
        </p:spPr>
        <p:txBody>
          <a:bodyPr/>
          <a:lstStyle>
            <a:lvl1pPr marL="0" indent="0">
              <a:lnSpc>
                <a:spcPts val="800"/>
              </a:lnSpc>
              <a:spcBef>
                <a:spcPts val="0"/>
              </a:spcBef>
              <a:buNone/>
              <a:defRPr sz="800"/>
            </a:lvl1pPr>
          </a:lstStyle>
          <a:p>
            <a:pPr lvl="0"/>
            <a:r>
              <a:rPr lang="de-DE" dirty="0"/>
              <a:t>Bildunterschrift</a:t>
            </a:r>
          </a:p>
        </p:txBody>
      </p:sp>
    </p:spTree>
    <p:extLst>
      <p:ext uri="{BB962C8B-B14F-4D97-AF65-F5344CB8AC3E}">
        <p14:creationId xmlns:p14="http://schemas.microsoft.com/office/powerpoint/2010/main" val="29668246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el_Mater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9999" y="219600"/>
            <a:ext cx="8425225" cy="339542"/>
          </a:xfrm>
          <a:prstGeom prst="rect">
            <a:avLst/>
          </a:prstGeom>
        </p:spPr>
        <p:txBody>
          <a:bodyPr lIns="0" tIns="0" rIns="0" bIns="0" anchor="t" anchorCtr="0">
            <a:noAutofit/>
          </a:bodyPr>
          <a:lstStyle>
            <a:lvl1pPr algn="l">
              <a:defRPr sz="2200" b="1" cap="none" baseline="0">
                <a:solidFill>
                  <a:schemeClr val="accent1"/>
                </a:solidFill>
              </a:defRPr>
            </a:lvl1pPr>
          </a:lstStyle>
          <a:p>
            <a:r>
              <a:rPr lang="de-DE" dirty="0"/>
              <a:t>Zwischentitel grafisch, Insgesamt Zweizeilig</a:t>
            </a:r>
          </a:p>
        </p:txBody>
      </p:sp>
    </p:spTree>
    <p:extLst>
      <p:ext uri="{BB962C8B-B14F-4D97-AF65-F5344CB8AC3E}">
        <p14:creationId xmlns:p14="http://schemas.microsoft.com/office/powerpoint/2010/main" val="23425661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Zweispaltig_Materi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Folientitel, insgesamt zweizeilig</a:t>
            </a:r>
          </a:p>
        </p:txBody>
      </p:sp>
      <p:sp>
        <p:nvSpPr>
          <p:cNvPr id="10" name="Textplatzhalter 9"/>
          <p:cNvSpPr>
            <a:spLocks noGrp="1"/>
          </p:cNvSpPr>
          <p:nvPr>
            <p:ph type="body" sz="quarter" idx="14" hasCustomPrompt="1"/>
          </p:nvPr>
        </p:nvSpPr>
        <p:spPr>
          <a:xfrm>
            <a:off x="358775" y="691200"/>
            <a:ext cx="8424000" cy="266400"/>
          </a:xfrm>
        </p:spPr>
        <p:txBody>
          <a:bodyPr/>
          <a:lstStyle>
            <a:lvl1pPr marL="0" indent="0">
              <a:buNone/>
              <a:defRPr sz="2000">
                <a:solidFill>
                  <a:schemeClr val="accent2"/>
                </a:solidFill>
              </a:defRPr>
            </a:lvl1pPr>
          </a:lstStyle>
          <a:p>
            <a:pPr lvl="0"/>
            <a:r>
              <a:rPr lang="de-DE" dirty="0"/>
              <a:t>Entweder zweizeiliger Titel oder Titel mit Subheader</a:t>
            </a:r>
          </a:p>
        </p:txBody>
      </p:sp>
      <p:sp>
        <p:nvSpPr>
          <p:cNvPr id="7" name="Inhaltsplatzhalter 6"/>
          <p:cNvSpPr>
            <a:spLocks noGrp="1"/>
          </p:cNvSpPr>
          <p:nvPr>
            <p:ph sz="quarter" idx="15"/>
          </p:nvPr>
        </p:nvSpPr>
        <p:spPr>
          <a:xfrm>
            <a:off x="358775" y="1311275"/>
            <a:ext cx="4105275" cy="342265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10"/>
          <p:cNvSpPr>
            <a:spLocks noGrp="1"/>
          </p:cNvSpPr>
          <p:nvPr>
            <p:ph sz="quarter" idx="16"/>
          </p:nvPr>
        </p:nvSpPr>
        <p:spPr>
          <a:xfrm>
            <a:off x="4679950" y="1311275"/>
            <a:ext cx="4092575" cy="342265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164444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el_Energ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9999" y="219600"/>
            <a:ext cx="8425225" cy="339542"/>
          </a:xfrm>
          <a:prstGeom prst="rect">
            <a:avLst/>
          </a:prstGeom>
        </p:spPr>
        <p:txBody>
          <a:bodyPr lIns="0" tIns="0" rIns="0" bIns="0" anchor="t" anchorCtr="0">
            <a:noAutofit/>
          </a:bodyPr>
          <a:lstStyle>
            <a:lvl1pPr algn="l">
              <a:defRPr sz="2200" b="1" cap="none" baseline="0">
                <a:solidFill>
                  <a:schemeClr val="accent1"/>
                </a:solidFill>
              </a:defRPr>
            </a:lvl1pPr>
          </a:lstStyle>
          <a:p>
            <a:r>
              <a:rPr lang="de-DE" dirty="0"/>
              <a:t>Zwischentitel grafisch, Insgesamt Zweizeilig</a:t>
            </a:r>
          </a:p>
        </p:txBody>
      </p:sp>
    </p:spTree>
    <p:extLst>
      <p:ext uri="{BB962C8B-B14F-4D97-AF65-F5344CB8AC3E}">
        <p14:creationId xmlns:p14="http://schemas.microsoft.com/office/powerpoint/2010/main" val="35745688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ischspaltig_Materi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Folientitel, insgesamt zweizeilig</a:t>
            </a:r>
          </a:p>
        </p:txBody>
      </p:sp>
      <p:sp>
        <p:nvSpPr>
          <p:cNvPr id="10" name="Textplatzhalter 9"/>
          <p:cNvSpPr>
            <a:spLocks noGrp="1"/>
          </p:cNvSpPr>
          <p:nvPr>
            <p:ph type="body" sz="quarter" idx="14" hasCustomPrompt="1"/>
          </p:nvPr>
        </p:nvSpPr>
        <p:spPr>
          <a:xfrm>
            <a:off x="358775" y="691200"/>
            <a:ext cx="8424000" cy="266400"/>
          </a:xfrm>
        </p:spPr>
        <p:txBody>
          <a:bodyPr/>
          <a:lstStyle>
            <a:lvl1pPr marL="0" indent="0">
              <a:buNone/>
              <a:defRPr sz="2000">
                <a:solidFill>
                  <a:schemeClr val="accent2"/>
                </a:solidFill>
              </a:defRPr>
            </a:lvl1pPr>
          </a:lstStyle>
          <a:p>
            <a:pPr lvl="0"/>
            <a:r>
              <a:rPr lang="de-DE" dirty="0"/>
              <a:t>Entweder zweizeiliger Titel oder Titel mit Subheader</a:t>
            </a:r>
          </a:p>
        </p:txBody>
      </p:sp>
      <p:sp>
        <p:nvSpPr>
          <p:cNvPr id="11" name="Inhaltsplatzhalter 10"/>
          <p:cNvSpPr>
            <a:spLocks noGrp="1"/>
          </p:cNvSpPr>
          <p:nvPr>
            <p:ph sz="quarter" idx="16"/>
          </p:nvPr>
        </p:nvSpPr>
        <p:spPr>
          <a:xfrm>
            <a:off x="360001" y="1311275"/>
            <a:ext cx="6264638" cy="126047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Bildplatzhalter 5"/>
          <p:cNvSpPr>
            <a:spLocks noGrp="1"/>
          </p:cNvSpPr>
          <p:nvPr>
            <p:ph type="pic" sz="quarter" idx="17"/>
          </p:nvPr>
        </p:nvSpPr>
        <p:spPr>
          <a:xfrm>
            <a:off x="358775" y="2879999"/>
            <a:ext cx="4105275" cy="1853925"/>
          </a:xfrm>
        </p:spPr>
        <p:txBody>
          <a:bodyPr/>
          <a:lstStyle/>
          <a:p>
            <a:endParaRPr lang="de-DE"/>
          </a:p>
        </p:txBody>
      </p:sp>
      <p:sp>
        <p:nvSpPr>
          <p:cNvPr id="9" name="Bildplatzhalter 8"/>
          <p:cNvSpPr>
            <a:spLocks noGrp="1"/>
          </p:cNvSpPr>
          <p:nvPr>
            <p:ph type="pic" sz="quarter" idx="18"/>
          </p:nvPr>
        </p:nvSpPr>
        <p:spPr>
          <a:xfrm>
            <a:off x="4679950" y="2879725"/>
            <a:ext cx="4105275" cy="1854200"/>
          </a:xfrm>
        </p:spPr>
        <p:txBody>
          <a:bodyPr/>
          <a:lstStyle/>
          <a:p>
            <a:endParaRPr lang="de-DE"/>
          </a:p>
        </p:txBody>
      </p:sp>
      <p:sp>
        <p:nvSpPr>
          <p:cNvPr id="13" name="Textplatzhalter 12"/>
          <p:cNvSpPr>
            <a:spLocks noGrp="1"/>
          </p:cNvSpPr>
          <p:nvPr>
            <p:ph type="body" sz="quarter" idx="19" hasCustomPrompt="1"/>
          </p:nvPr>
        </p:nvSpPr>
        <p:spPr>
          <a:xfrm>
            <a:off x="358775" y="2761200"/>
            <a:ext cx="4105275" cy="107950"/>
          </a:xfrm>
        </p:spPr>
        <p:txBody>
          <a:bodyPr/>
          <a:lstStyle>
            <a:lvl1pPr marL="0" indent="0">
              <a:lnSpc>
                <a:spcPts val="800"/>
              </a:lnSpc>
              <a:spcBef>
                <a:spcPts val="0"/>
              </a:spcBef>
              <a:buNone/>
              <a:defRPr sz="800"/>
            </a:lvl1pPr>
          </a:lstStyle>
          <a:p>
            <a:pPr lvl="0"/>
            <a:r>
              <a:rPr lang="de-DE" dirty="0"/>
              <a:t>Bildunterschrift</a:t>
            </a:r>
          </a:p>
        </p:txBody>
      </p:sp>
      <p:sp>
        <p:nvSpPr>
          <p:cNvPr id="15" name="Textplatzhalter 14"/>
          <p:cNvSpPr>
            <a:spLocks noGrp="1"/>
          </p:cNvSpPr>
          <p:nvPr>
            <p:ph type="body" sz="quarter" idx="20" hasCustomPrompt="1"/>
          </p:nvPr>
        </p:nvSpPr>
        <p:spPr>
          <a:xfrm>
            <a:off x="4679949" y="2761200"/>
            <a:ext cx="4105275" cy="107950"/>
          </a:xfrm>
        </p:spPr>
        <p:txBody>
          <a:bodyPr/>
          <a:lstStyle>
            <a:lvl1pPr marL="0" indent="0">
              <a:lnSpc>
                <a:spcPts val="800"/>
              </a:lnSpc>
              <a:spcBef>
                <a:spcPts val="0"/>
              </a:spcBef>
              <a:buNone/>
              <a:defRPr sz="800"/>
            </a:lvl1pPr>
          </a:lstStyle>
          <a:p>
            <a:pPr lvl="0"/>
            <a:r>
              <a:rPr lang="de-DE" dirty="0"/>
              <a:t>Bildunterschrift</a:t>
            </a:r>
          </a:p>
        </p:txBody>
      </p:sp>
    </p:spTree>
    <p:extLst>
      <p:ext uri="{BB962C8B-B14F-4D97-AF65-F5344CB8AC3E}">
        <p14:creationId xmlns:p14="http://schemas.microsoft.com/office/powerpoint/2010/main" val="495744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el_Verkehr und Weltraum">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9999" y="219600"/>
            <a:ext cx="8425225" cy="339542"/>
          </a:xfrm>
          <a:prstGeom prst="rect">
            <a:avLst/>
          </a:prstGeom>
        </p:spPr>
        <p:txBody>
          <a:bodyPr lIns="0" tIns="0" rIns="0" bIns="0" anchor="t" anchorCtr="0">
            <a:noAutofit/>
          </a:bodyPr>
          <a:lstStyle>
            <a:lvl1pPr algn="l">
              <a:defRPr sz="2200" b="1" cap="none" baseline="0">
                <a:solidFill>
                  <a:schemeClr val="accent1"/>
                </a:solidFill>
              </a:defRPr>
            </a:lvl1pPr>
          </a:lstStyle>
          <a:p>
            <a:r>
              <a:rPr lang="de-DE" dirty="0"/>
              <a:t>Zwischentitel grafisch, Insgesamt Zweizeilig</a:t>
            </a:r>
          </a:p>
        </p:txBody>
      </p:sp>
    </p:spTree>
    <p:extLst>
      <p:ext uri="{BB962C8B-B14F-4D97-AF65-F5344CB8AC3E}">
        <p14:creationId xmlns:p14="http://schemas.microsoft.com/office/powerpoint/2010/main" val="29929165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Zweispaltig_Verkehr und Weltraum">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Folientitel, insgesamt zweizeilig</a:t>
            </a:r>
          </a:p>
        </p:txBody>
      </p:sp>
      <p:sp>
        <p:nvSpPr>
          <p:cNvPr id="10" name="Textplatzhalter 9"/>
          <p:cNvSpPr>
            <a:spLocks noGrp="1"/>
          </p:cNvSpPr>
          <p:nvPr>
            <p:ph type="body" sz="quarter" idx="14" hasCustomPrompt="1"/>
          </p:nvPr>
        </p:nvSpPr>
        <p:spPr>
          <a:xfrm>
            <a:off x="358775" y="691200"/>
            <a:ext cx="8424000" cy="266400"/>
          </a:xfrm>
        </p:spPr>
        <p:txBody>
          <a:bodyPr/>
          <a:lstStyle>
            <a:lvl1pPr marL="0" indent="0">
              <a:buNone/>
              <a:defRPr sz="2000">
                <a:solidFill>
                  <a:schemeClr val="accent2"/>
                </a:solidFill>
              </a:defRPr>
            </a:lvl1pPr>
          </a:lstStyle>
          <a:p>
            <a:pPr lvl="0"/>
            <a:r>
              <a:rPr lang="de-DE" dirty="0"/>
              <a:t>Entweder zweizeiliger Titel oder Titel mit Subheader</a:t>
            </a:r>
          </a:p>
        </p:txBody>
      </p:sp>
      <p:sp>
        <p:nvSpPr>
          <p:cNvPr id="7" name="Inhaltsplatzhalter 6"/>
          <p:cNvSpPr>
            <a:spLocks noGrp="1"/>
          </p:cNvSpPr>
          <p:nvPr>
            <p:ph sz="quarter" idx="15"/>
          </p:nvPr>
        </p:nvSpPr>
        <p:spPr>
          <a:xfrm>
            <a:off x="358775" y="1311275"/>
            <a:ext cx="4105275" cy="342265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10"/>
          <p:cNvSpPr>
            <a:spLocks noGrp="1"/>
          </p:cNvSpPr>
          <p:nvPr>
            <p:ph sz="quarter" idx="16"/>
          </p:nvPr>
        </p:nvSpPr>
        <p:spPr>
          <a:xfrm>
            <a:off x="4679950" y="1311275"/>
            <a:ext cx="4092575" cy="342265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6557736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ischspaltig_Verkehr und Weltraum">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Folientitel, insgesamt zweizeilig</a:t>
            </a:r>
          </a:p>
        </p:txBody>
      </p:sp>
      <p:sp>
        <p:nvSpPr>
          <p:cNvPr id="10" name="Textplatzhalter 9"/>
          <p:cNvSpPr>
            <a:spLocks noGrp="1"/>
          </p:cNvSpPr>
          <p:nvPr>
            <p:ph type="body" sz="quarter" idx="14" hasCustomPrompt="1"/>
          </p:nvPr>
        </p:nvSpPr>
        <p:spPr>
          <a:xfrm>
            <a:off x="358775" y="691200"/>
            <a:ext cx="8424000" cy="266400"/>
          </a:xfrm>
        </p:spPr>
        <p:txBody>
          <a:bodyPr/>
          <a:lstStyle>
            <a:lvl1pPr marL="0" indent="0">
              <a:buNone/>
              <a:defRPr sz="2000">
                <a:solidFill>
                  <a:schemeClr val="accent2"/>
                </a:solidFill>
              </a:defRPr>
            </a:lvl1pPr>
          </a:lstStyle>
          <a:p>
            <a:pPr lvl="0"/>
            <a:r>
              <a:rPr lang="de-DE" dirty="0"/>
              <a:t>Entweder zweizeiliger Titel oder Titel mit Subheader</a:t>
            </a:r>
          </a:p>
        </p:txBody>
      </p:sp>
      <p:sp>
        <p:nvSpPr>
          <p:cNvPr id="11" name="Inhaltsplatzhalter 10"/>
          <p:cNvSpPr>
            <a:spLocks noGrp="1"/>
          </p:cNvSpPr>
          <p:nvPr>
            <p:ph sz="quarter" idx="16"/>
          </p:nvPr>
        </p:nvSpPr>
        <p:spPr>
          <a:xfrm>
            <a:off x="360001" y="1311275"/>
            <a:ext cx="6264638" cy="126047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Bildplatzhalter 5"/>
          <p:cNvSpPr>
            <a:spLocks noGrp="1"/>
          </p:cNvSpPr>
          <p:nvPr>
            <p:ph type="pic" sz="quarter" idx="17"/>
          </p:nvPr>
        </p:nvSpPr>
        <p:spPr>
          <a:xfrm>
            <a:off x="358775" y="2879999"/>
            <a:ext cx="4105275" cy="1853925"/>
          </a:xfrm>
        </p:spPr>
        <p:txBody>
          <a:bodyPr/>
          <a:lstStyle/>
          <a:p>
            <a:endParaRPr lang="de-DE"/>
          </a:p>
        </p:txBody>
      </p:sp>
      <p:sp>
        <p:nvSpPr>
          <p:cNvPr id="9" name="Bildplatzhalter 8"/>
          <p:cNvSpPr>
            <a:spLocks noGrp="1"/>
          </p:cNvSpPr>
          <p:nvPr>
            <p:ph type="pic" sz="quarter" idx="18"/>
          </p:nvPr>
        </p:nvSpPr>
        <p:spPr>
          <a:xfrm>
            <a:off x="4679950" y="2879725"/>
            <a:ext cx="4105275" cy="1854200"/>
          </a:xfrm>
        </p:spPr>
        <p:txBody>
          <a:bodyPr/>
          <a:lstStyle/>
          <a:p>
            <a:endParaRPr lang="de-DE"/>
          </a:p>
        </p:txBody>
      </p:sp>
      <p:sp>
        <p:nvSpPr>
          <p:cNvPr id="13" name="Textplatzhalter 12"/>
          <p:cNvSpPr>
            <a:spLocks noGrp="1"/>
          </p:cNvSpPr>
          <p:nvPr>
            <p:ph type="body" sz="quarter" idx="19" hasCustomPrompt="1"/>
          </p:nvPr>
        </p:nvSpPr>
        <p:spPr>
          <a:xfrm>
            <a:off x="358775" y="2761200"/>
            <a:ext cx="4105275" cy="107950"/>
          </a:xfrm>
        </p:spPr>
        <p:txBody>
          <a:bodyPr/>
          <a:lstStyle>
            <a:lvl1pPr marL="0" indent="0">
              <a:lnSpc>
                <a:spcPts val="800"/>
              </a:lnSpc>
              <a:spcBef>
                <a:spcPts val="0"/>
              </a:spcBef>
              <a:buNone/>
              <a:defRPr sz="800"/>
            </a:lvl1pPr>
          </a:lstStyle>
          <a:p>
            <a:pPr lvl="0"/>
            <a:r>
              <a:rPr lang="de-DE" dirty="0"/>
              <a:t>Bildunterschrift</a:t>
            </a:r>
          </a:p>
        </p:txBody>
      </p:sp>
      <p:sp>
        <p:nvSpPr>
          <p:cNvPr id="15" name="Textplatzhalter 14"/>
          <p:cNvSpPr>
            <a:spLocks noGrp="1"/>
          </p:cNvSpPr>
          <p:nvPr>
            <p:ph type="body" sz="quarter" idx="20" hasCustomPrompt="1"/>
          </p:nvPr>
        </p:nvSpPr>
        <p:spPr>
          <a:xfrm>
            <a:off x="4679949" y="2761200"/>
            <a:ext cx="4105275" cy="107950"/>
          </a:xfrm>
        </p:spPr>
        <p:txBody>
          <a:bodyPr/>
          <a:lstStyle>
            <a:lvl1pPr marL="0" indent="0">
              <a:lnSpc>
                <a:spcPts val="800"/>
              </a:lnSpc>
              <a:spcBef>
                <a:spcPts val="0"/>
              </a:spcBef>
              <a:buNone/>
              <a:defRPr sz="800"/>
            </a:lvl1pPr>
          </a:lstStyle>
          <a:p>
            <a:pPr lvl="0"/>
            <a:r>
              <a:rPr lang="de-DE" dirty="0"/>
              <a:t>Bildunterschrift</a:t>
            </a:r>
          </a:p>
        </p:txBody>
      </p:sp>
    </p:spTree>
    <p:extLst>
      <p:ext uri="{BB962C8B-B14F-4D97-AF65-F5344CB8AC3E}">
        <p14:creationId xmlns:p14="http://schemas.microsoft.com/office/powerpoint/2010/main" val="23427520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el_Schlüsseltechnologien">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9999" y="219600"/>
            <a:ext cx="8425225" cy="339542"/>
          </a:xfrm>
          <a:prstGeom prst="rect">
            <a:avLst/>
          </a:prstGeom>
        </p:spPr>
        <p:txBody>
          <a:bodyPr lIns="0" tIns="0" rIns="0" bIns="0" anchor="t" anchorCtr="0">
            <a:noAutofit/>
          </a:bodyPr>
          <a:lstStyle>
            <a:lvl1pPr algn="l">
              <a:defRPr sz="2200" b="1" cap="none" baseline="0">
                <a:solidFill>
                  <a:schemeClr val="accent1"/>
                </a:solidFill>
              </a:defRPr>
            </a:lvl1pPr>
          </a:lstStyle>
          <a:p>
            <a:r>
              <a:rPr lang="de-DE" dirty="0"/>
              <a:t>Zwischentitel grafisch, Insgesamt Zweizeilig</a:t>
            </a:r>
          </a:p>
        </p:txBody>
      </p:sp>
    </p:spTree>
    <p:extLst>
      <p:ext uri="{BB962C8B-B14F-4D97-AF65-F5344CB8AC3E}">
        <p14:creationId xmlns:p14="http://schemas.microsoft.com/office/powerpoint/2010/main" val="25278156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Zweispaltig_Schlüsseltechnologie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Folientitel, insgesamt zweizeilig</a:t>
            </a:r>
          </a:p>
        </p:txBody>
      </p:sp>
      <p:sp>
        <p:nvSpPr>
          <p:cNvPr id="10" name="Textplatzhalter 9"/>
          <p:cNvSpPr>
            <a:spLocks noGrp="1"/>
          </p:cNvSpPr>
          <p:nvPr>
            <p:ph type="body" sz="quarter" idx="14" hasCustomPrompt="1"/>
          </p:nvPr>
        </p:nvSpPr>
        <p:spPr>
          <a:xfrm>
            <a:off x="358775" y="691200"/>
            <a:ext cx="8424000" cy="266400"/>
          </a:xfrm>
        </p:spPr>
        <p:txBody>
          <a:bodyPr/>
          <a:lstStyle>
            <a:lvl1pPr marL="0" indent="0">
              <a:buNone/>
              <a:defRPr sz="2000">
                <a:solidFill>
                  <a:schemeClr val="accent2"/>
                </a:solidFill>
              </a:defRPr>
            </a:lvl1pPr>
          </a:lstStyle>
          <a:p>
            <a:pPr lvl="0"/>
            <a:r>
              <a:rPr lang="de-DE" dirty="0"/>
              <a:t>Entweder zweizeiliger Titel oder Titel mit Subheader</a:t>
            </a:r>
          </a:p>
        </p:txBody>
      </p:sp>
      <p:sp>
        <p:nvSpPr>
          <p:cNvPr id="7" name="Inhaltsplatzhalter 6"/>
          <p:cNvSpPr>
            <a:spLocks noGrp="1"/>
          </p:cNvSpPr>
          <p:nvPr>
            <p:ph sz="quarter" idx="15"/>
          </p:nvPr>
        </p:nvSpPr>
        <p:spPr>
          <a:xfrm>
            <a:off x="358775" y="1311275"/>
            <a:ext cx="4105275" cy="342265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10"/>
          <p:cNvSpPr>
            <a:spLocks noGrp="1"/>
          </p:cNvSpPr>
          <p:nvPr>
            <p:ph sz="quarter" idx="16"/>
          </p:nvPr>
        </p:nvSpPr>
        <p:spPr>
          <a:xfrm>
            <a:off x="4679950" y="1311275"/>
            <a:ext cx="4092575" cy="342265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5802710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ischspaltig_Schlüsseltechnologie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Folientitel, insgesamt zweizeilig</a:t>
            </a:r>
          </a:p>
        </p:txBody>
      </p:sp>
      <p:sp>
        <p:nvSpPr>
          <p:cNvPr id="10" name="Textplatzhalter 9"/>
          <p:cNvSpPr>
            <a:spLocks noGrp="1"/>
          </p:cNvSpPr>
          <p:nvPr>
            <p:ph type="body" sz="quarter" idx="14" hasCustomPrompt="1"/>
          </p:nvPr>
        </p:nvSpPr>
        <p:spPr>
          <a:xfrm>
            <a:off x="358775" y="691200"/>
            <a:ext cx="8424000" cy="266400"/>
          </a:xfrm>
        </p:spPr>
        <p:txBody>
          <a:bodyPr/>
          <a:lstStyle>
            <a:lvl1pPr marL="0" indent="0">
              <a:buNone/>
              <a:defRPr sz="2000">
                <a:solidFill>
                  <a:schemeClr val="accent2"/>
                </a:solidFill>
              </a:defRPr>
            </a:lvl1pPr>
          </a:lstStyle>
          <a:p>
            <a:pPr lvl="0"/>
            <a:r>
              <a:rPr lang="de-DE" dirty="0"/>
              <a:t>Entweder zweizeiliger Titel oder Titel mit Subheader</a:t>
            </a:r>
          </a:p>
        </p:txBody>
      </p:sp>
      <p:sp>
        <p:nvSpPr>
          <p:cNvPr id="11" name="Inhaltsplatzhalter 10"/>
          <p:cNvSpPr>
            <a:spLocks noGrp="1"/>
          </p:cNvSpPr>
          <p:nvPr>
            <p:ph sz="quarter" idx="16"/>
          </p:nvPr>
        </p:nvSpPr>
        <p:spPr>
          <a:xfrm>
            <a:off x="360001" y="1311275"/>
            <a:ext cx="6264638" cy="126047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Bildplatzhalter 5"/>
          <p:cNvSpPr>
            <a:spLocks noGrp="1"/>
          </p:cNvSpPr>
          <p:nvPr>
            <p:ph type="pic" sz="quarter" idx="17"/>
          </p:nvPr>
        </p:nvSpPr>
        <p:spPr>
          <a:xfrm>
            <a:off x="358775" y="2879999"/>
            <a:ext cx="4105275" cy="1853925"/>
          </a:xfrm>
        </p:spPr>
        <p:txBody>
          <a:bodyPr/>
          <a:lstStyle/>
          <a:p>
            <a:endParaRPr lang="de-DE"/>
          </a:p>
        </p:txBody>
      </p:sp>
      <p:sp>
        <p:nvSpPr>
          <p:cNvPr id="9" name="Bildplatzhalter 8"/>
          <p:cNvSpPr>
            <a:spLocks noGrp="1"/>
          </p:cNvSpPr>
          <p:nvPr>
            <p:ph type="pic" sz="quarter" idx="18"/>
          </p:nvPr>
        </p:nvSpPr>
        <p:spPr>
          <a:xfrm>
            <a:off x="4679950" y="2879725"/>
            <a:ext cx="4105275" cy="1854200"/>
          </a:xfrm>
        </p:spPr>
        <p:txBody>
          <a:bodyPr/>
          <a:lstStyle/>
          <a:p>
            <a:endParaRPr lang="de-DE"/>
          </a:p>
        </p:txBody>
      </p:sp>
      <p:sp>
        <p:nvSpPr>
          <p:cNvPr id="13" name="Textplatzhalter 12"/>
          <p:cNvSpPr>
            <a:spLocks noGrp="1"/>
          </p:cNvSpPr>
          <p:nvPr>
            <p:ph type="body" sz="quarter" idx="19" hasCustomPrompt="1"/>
          </p:nvPr>
        </p:nvSpPr>
        <p:spPr>
          <a:xfrm>
            <a:off x="358775" y="2761200"/>
            <a:ext cx="4105275" cy="107950"/>
          </a:xfrm>
        </p:spPr>
        <p:txBody>
          <a:bodyPr/>
          <a:lstStyle>
            <a:lvl1pPr marL="0" indent="0">
              <a:lnSpc>
                <a:spcPts val="800"/>
              </a:lnSpc>
              <a:spcBef>
                <a:spcPts val="0"/>
              </a:spcBef>
              <a:buNone/>
              <a:defRPr sz="800"/>
            </a:lvl1pPr>
          </a:lstStyle>
          <a:p>
            <a:pPr lvl="0"/>
            <a:r>
              <a:rPr lang="de-DE" dirty="0"/>
              <a:t>Bildunterschrift</a:t>
            </a:r>
          </a:p>
        </p:txBody>
      </p:sp>
      <p:sp>
        <p:nvSpPr>
          <p:cNvPr id="15" name="Textplatzhalter 14"/>
          <p:cNvSpPr>
            <a:spLocks noGrp="1"/>
          </p:cNvSpPr>
          <p:nvPr>
            <p:ph type="body" sz="quarter" idx="20" hasCustomPrompt="1"/>
          </p:nvPr>
        </p:nvSpPr>
        <p:spPr>
          <a:xfrm>
            <a:off x="4679949" y="2761200"/>
            <a:ext cx="4105275" cy="107950"/>
          </a:xfrm>
        </p:spPr>
        <p:txBody>
          <a:bodyPr/>
          <a:lstStyle>
            <a:lvl1pPr marL="0" indent="0">
              <a:lnSpc>
                <a:spcPts val="800"/>
              </a:lnSpc>
              <a:spcBef>
                <a:spcPts val="0"/>
              </a:spcBef>
              <a:buNone/>
              <a:defRPr sz="800"/>
            </a:lvl1pPr>
          </a:lstStyle>
          <a:p>
            <a:pPr lvl="0"/>
            <a:r>
              <a:rPr lang="de-DE" dirty="0"/>
              <a:t>Bildunterschrift</a:t>
            </a:r>
          </a:p>
        </p:txBody>
      </p:sp>
    </p:spTree>
    <p:extLst>
      <p:ext uri="{BB962C8B-B14F-4D97-AF65-F5344CB8AC3E}">
        <p14:creationId xmlns:p14="http://schemas.microsoft.com/office/powerpoint/2010/main" val="697974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Zweispaltig_Energi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60000" y="219600"/>
            <a:ext cx="8424000" cy="371930"/>
          </a:xfrm>
          <a:prstGeom prst="rect">
            <a:avLst/>
          </a:prstGeom>
        </p:spPr>
        <p:txBody>
          <a:bodyPr/>
          <a:lstStyle/>
          <a:p>
            <a:r>
              <a:rPr lang="de-DE" dirty="0"/>
              <a:t>Folientitel, insgesamt zweizeilig</a:t>
            </a:r>
          </a:p>
        </p:txBody>
      </p:sp>
      <p:sp>
        <p:nvSpPr>
          <p:cNvPr id="10" name="Textplatzhalter 9"/>
          <p:cNvSpPr>
            <a:spLocks noGrp="1"/>
          </p:cNvSpPr>
          <p:nvPr>
            <p:ph type="body" sz="quarter" idx="14" hasCustomPrompt="1"/>
          </p:nvPr>
        </p:nvSpPr>
        <p:spPr>
          <a:xfrm>
            <a:off x="358775" y="691200"/>
            <a:ext cx="8424000" cy="266400"/>
          </a:xfrm>
          <a:prstGeom prst="rect">
            <a:avLst/>
          </a:prstGeom>
        </p:spPr>
        <p:txBody>
          <a:bodyPr/>
          <a:lstStyle>
            <a:lvl1pPr marL="0" indent="0">
              <a:buNone/>
              <a:defRPr sz="2000">
                <a:solidFill>
                  <a:schemeClr val="accent2"/>
                </a:solidFill>
              </a:defRPr>
            </a:lvl1pPr>
          </a:lstStyle>
          <a:p>
            <a:pPr lvl="0"/>
            <a:r>
              <a:rPr lang="de-DE" dirty="0"/>
              <a:t>Entweder zweizeiliger Titel oder Titel mit Subheader</a:t>
            </a:r>
          </a:p>
        </p:txBody>
      </p:sp>
      <p:sp>
        <p:nvSpPr>
          <p:cNvPr id="7" name="Inhaltsplatzhalter 6"/>
          <p:cNvSpPr>
            <a:spLocks noGrp="1"/>
          </p:cNvSpPr>
          <p:nvPr>
            <p:ph sz="quarter" idx="15"/>
          </p:nvPr>
        </p:nvSpPr>
        <p:spPr>
          <a:xfrm>
            <a:off x="358775" y="1311275"/>
            <a:ext cx="4105275" cy="3422650"/>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10"/>
          <p:cNvSpPr>
            <a:spLocks noGrp="1"/>
          </p:cNvSpPr>
          <p:nvPr>
            <p:ph sz="quarter" idx="16"/>
          </p:nvPr>
        </p:nvSpPr>
        <p:spPr>
          <a:xfrm>
            <a:off x="4679950" y="1311275"/>
            <a:ext cx="4092575" cy="3422650"/>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687949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Mischspaltig_Energi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60000" y="219600"/>
            <a:ext cx="8424000" cy="371930"/>
          </a:xfrm>
          <a:prstGeom prst="rect">
            <a:avLst/>
          </a:prstGeom>
        </p:spPr>
        <p:txBody>
          <a:bodyPr/>
          <a:lstStyle/>
          <a:p>
            <a:r>
              <a:rPr lang="de-DE" dirty="0"/>
              <a:t>Folientitel, insgesamt zweizeilig</a:t>
            </a:r>
          </a:p>
        </p:txBody>
      </p:sp>
      <p:sp>
        <p:nvSpPr>
          <p:cNvPr id="10" name="Textplatzhalter 9"/>
          <p:cNvSpPr>
            <a:spLocks noGrp="1"/>
          </p:cNvSpPr>
          <p:nvPr>
            <p:ph type="body" sz="quarter" idx="14" hasCustomPrompt="1"/>
          </p:nvPr>
        </p:nvSpPr>
        <p:spPr>
          <a:xfrm>
            <a:off x="358775" y="691200"/>
            <a:ext cx="8424000" cy="266400"/>
          </a:xfrm>
          <a:prstGeom prst="rect">
            <a:avLst/>
          </a:prstGeom>
        </p:spPr>
        <p:txBody>
          <a:bodyPr/>
          <a:lstStyle>
            <a:lvl1pPr marL="0" indent="0">
              <a:buNone/>
              <a:defRPr sz="2000">
                <a:solidFill>
                  <a:schemeClr val="accent2"/>
                </a:solidFill>
              </a:defRPr>
            </a:lvl1pPr>
          </a:lstStyle>
          <a:p>
            <a:pPr lvl="0"/>
            <a:r>
              <a:rPr lang="de-DE" dirty="0"/>
              <a:t>Entweder zweizeiliger Titel oder Titel mit Subheader</a:t>
            </a:r>
          </a:p>
        </p:txBody>
      </p:sp>
      <p:sp>
        <p:nvSpPr>
          <p:cNvPr id="11" name="Inhaltsplatzhalter 10"/>
          <p:cNvSpPr>
            <a:spLocks noGrp="1"/>
          </p:cNvSpPr>
          <p:nvPr>
            <p:ph sz="quarter" idx="16"/>
          </p:nvPr>
        </p:nvSpPr>
        <p:spPr>
          <a:xfrm>
            <a:off x="360001" y="1311275"/>
            <a:ext cx="6264638" cy="1260475"/>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Bildplatzhalter 5"/>
          <p:cNvSpPr>
            <a:spLocks noGrp="1"/>
          </p:cNvSpPr>
          <p:nvPr>
            <p:ph type="pic" sz="quarter" idx="17"/>
          </p:nvPr>
        </p:nvSpPr>
        <p:spPr>
          <a:xfrm>
            <a:off x="358775" y="2879999"/>
            <a:ext cx="4105275" cy="1853925"/>
          </a:xfrm>
          <a:prstGeom prst="rect">
            <a:avLst/>
          </a:prstGeom>
        </p:spPr>
        <p:txBody>
          <a:bodyPr/>
          <a:lstStyle/>
          <a:p>
            <a:endParaRPr lang="de-DE"/>
          </a:p>
        </p:txBody>
      </p:sp>
      <p:sp>
        <p:nvSpPr>
          <p:cNvPr id="9" name="Bildplatzhalter 8"/>
          <p:cNvSpPr>
            <a:spLocks noGrp="1"/>
          </p:cNvSpPr>
          <p:nvPr>
            <p:ph type="pic" sz="quarter" idx="18"/>
          </p:nvPr>
        </p:nvSpPr>
        <p:spPr>
          <a:xfrm>
            <a:off x="4679950" y="2879725"/>
            <a:ext cx="4105275" cy="1854200"/>
          </a:xfrm>
          <a:prstGeom prst="rect">
            <a:avLst/>
          </a:prstGeom>
        </p:spPr>
        <p:txBody>
          <a:bodyPr/>
          <a:lstStyle/>
          <a:p>
            <a:endParaRPr lang="de-DE"/>
          </a:p>
        </p:txBody>
      </p:sp>
      <p:sp>
        <p:nvSpPr>
          <p:cNvPr id="13" name="Textplatzhalter 12"/>
          <p:cNvSpPr>
            <a:spLocks noGrp="1"/>
          </p:cNvSpPr>
          <p:nvPr>
            <p:ph type="body" sz="quarter" idx="19" hasCustomPrompt="1"/>
          </p:nvPr>
        </p:nvSpPr>
        <p:spPr>
          <a:xfrm>
            <a:off x="358775" y="2761200"/>
            <a:ext cx="4105275" cy="107950"/>
          </a:xfrm>
          <a:prstGeom prst="rect">
            <a:avLst/>
          </a:prstGeom>
        </p:spPr>
        <p:txBody>
          <a:bodyPr/>
          <a:lstStyle>
            <a:lvl1pPr marL="0" indent="0">
              <a:lnSpc>
                <a:spcPts val="800"/>
              </a:lnSpc>
              <a:spcBef>
                <a:spcPts val="0"/>
              </a:spcBef>
              <a:buNone/>
              <a:defRPr sz="800"/>
            </a:lvl1pPr>
          </a:lstStyle>
          <a:p>
            <a:pPr lvl="0"/>
            <a:r>
              <a:rPr lang="de-DE" dirty="0"/>
              <a:t>Bildunterschrift</a:t>
            </a:r>
          </a:p>
        </p:txBody>
      </p:sp>
      <p:sp>
        <p:nvSpPr>
          <p:cNvPr id="15" name="Textplatzhalter 14"/>
          <p:cNvSpPr>
            <a:spLocks noGrp="1"/>
          </p:cNvSpPr>
          <p:nvPr>
            <p:ph type="body" sz="quarter" idx="20" hasCustomPrompt="1"/>
          </p:nvPr>
        </p:nvSpPr>
        <p:spPr>
          <a:xfrm>
            <a:off x="4679949" y="2761200"/>
            <a:ext cx="4105275" cy="107950"/>
          </a:xfrm>
          <a:prstGeom prst="rect">
            <a:avLst/>
          </a:prstGeom>
        </p:spPr>
        <p:txBody>
          <a:bodyPr/>
          <a:lstStyle>
            <a:lvl1pPr marL="0" indent="0">
              <a:lnSpc>
                <a:spcPts val="800"/>
              </a:lnSpc>
              <a:spcBef>
                <a:spcPts val="0"/>
              </a:spcBef>
              <a:buNone/>
              <a:defRPr sz="800"/>
            </a:lvl1pPr>
          </a:lstStyle>
          <a:p>
            <a:pPr lvl="0"/>
            <a:r>
              <a:rPr lang="de-DE" dirty="0"/>
              <a:t>Bildunterschrift</a:t>
            </a:r>
          </a:p>
        </p:txBody>
      </p:sp>
    </p:spTree>
    <p:extLst>
      <p:ext uri="{BB962C8B-B14F-4D97-AF65-F5344CB8AC3E}">
        <p14:creationId xmlns:p14="http://schemas.microsoft.com/office/powerpoint/2010/main" val="2779851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el_Erde und Umwel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9999" y="219600"/>
            <a:ext cx="8425225" cy="339542"/>
          </a:xfrm>
          <a:prstGeom prst="rect">
            <a:avLst/>
          </a:prstGeom>
        </p:spPr>
        <p:txBody>
          <a:bodyPr lIns="0" tIns="0" rIns="0" bIns="0" anchor="t" anchorCtr="0">
            <a:noAutofit/>
          </a:bodyPr>
          <a:lstStyle>
            <a:lvl1pPr algn="l">
              <a:defRPr sz="2200" b="1" cap="none" baseline="0">
                <a:solidFill>
                  <a:schemeClr val="accent1"/>
                </a:solidFill>
              </a:defRPr>
            </a:lvl1pPr>
          </a:lstStyle>
          <a:p>
            <a:r>
              <a:rPr lang="de-DE" dirty="0"/>
              <a:t>Zwischentitel grafisch, Insgesamt Zweizeilig</a:t>
            </a:r>
          </a:p>
        </p:txBody>
      </p:sp>
    </p:spTree>
    <p:extLst>
      <p:ext uri="{BB962C8B-B14F-4D97-AF65-F5344CB8AC3E}">
        <p14:creationId xmlns:p14="http://schemas.microsoft.com/office/powerpoint/2010/main" val="2783329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Zweispaltig_Erde und Umwel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60000" y="219600"/>
            <a:ext cx="8424000" cy="371930"/>
          </a:xfrm>
          <a:prstGeom prst="rect">
            <a:avLst/>
          </a:prstGeom>
        </p:spPr>
        <p:txBody>
          <a:bodyPr/>
          <a:lstStyle/>
          <a:p>
            <a:r>
              <a:rPr lang="de-DE" dirty="0"/>
              <a:t>Folientitel, insgesamt zweizeilig</a:t>
            </a:r>
          </a:p>
        </p:txBody>
      </p:sp>
      <p:sp>
        <p:nvSpPr>
          <p:cNvPr id="10" name="Textplatzhalter 9"/>
          <p:cNvSpPr>
            <a:spLocks noGrp="1"/>
          </p:cNvSpPr>
          <p:nvPr>
            <p:ph type="body" sz="quarter" idx="14" hasCustomPrompt="1"/>
          </p:nvPr>
        </p:nvSpPr>
        <p:spPr>
          <a:xfrm>
            <a:off x="358775" y="691200"/>
            <a:ext cx="8424000" cy="266400"/>
          </a:xfrm>
          <a:prstGeom prst="rect">
            <a:avLst/>
          </a:prstGeom>
        </p:spPr>
        <p:txBody>
          <a:bodyPr/>
          <a:lstStyle>
            <a:lvl1pPr marL="0" indent="0">
              <a:buNone/>
              <a:defRPr sz="2000">
                <a:solidFill>
                  <a:schemeClr val="accent2"/>
                </a:solidFill>
              </a:defRPr>
            </a:lvl1pPr>
          </a:lstStyle>
          <a:p>
            <a:pPr lvl="0"/>
            <a:r>
              <a:rPr lang="de-DE" dirty="0"/>
              <a:t>Entweder zweizeiliger Titel oder Titel mit Subheader</a:t>
            </a:r>
          </a:p>
        </p:txBody>
      </p:sp>
      <p:sp>
        <p:nvSpPr>
          <p:cNvPr id="7" name="Inhaltsplatzhalter 6"/>
          <p:cNvSpPr>
            <a:spLocks noGrp="1"/>
          </p:cNvSpPr>
          <p:nvPr>
            <p:ph sz="quarter" idx="15"/>
          </p:nvPr>
        </p:nvSpPr>
        <p:spPr>
          <a:xfrm>
            <a:off x="358775" y="1311275"/>
            <a:ext cx="4105275" cy="3422650"/>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10"/>
          <p:cNvSpPr>
            <a:spLocks noGrp="1"/>
          </p:cNvSpPr>
          <p:nvPr>
            <p:ph sz="quarter" idx="16"/>
          </p:nvPr>
        </p:nvSpPr>
        <p:spPr>
          <a:xfrm>
            <a:off x="4679950" y="1311275"/>
            <a:ext cx="4092575" cy="3422650"/>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982293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el_Gesundhei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9999" y="219600"/>
            <a:ext cx="8425225" cy="339542"/>
          </a:xfrm>
          <a:prstGeom prst="rect">
            <a:avLst/>
          </a:prstGeom>
        </p:spPr>
        <p:txBody>
          <a:bodyPr lIns="0" tIns="0" rIns="0" bIns="0" anchor="t" anchorCtr="0">
            <a:noAutofit/>
          </a:bodyPr>
          <a:lstStyle>
            <a:lvl1pPr algn="l">
              <a:defRPr sz="2200" b="1" cap="none" baseline="0">
                <a:solidFill>
                  <a:schemeClr val="accent1"/>
                </a:solidFill>
              </a:defRPr>
            </a:lvl1pPr>
          </a:lstStyle>
          <a:p>
            <a:r>
              <a:rPr lang="de-DE" dirty="0"/>
              <a:t>Zwischentitel grafisch, Insgesamt Zweizeilig</a:t>
            </a:r>
          </a:p>
        </p:txBody>
      </p:sp>
    </p:spTree>
    <p:extLst>
      <p:ext uri="{BB962C8B-B14F-4D97-AF65-F5344CB8AC3E}">
        <p14:creationId xmlns:p14="http://schemas.microsoft.com/office/powerpoint/2010/main" val="2243920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theme" Target="../theme/theme10.xml"/><Relationship Id="rId1" Type="http://schemas.openxmlformats.org/officeDocument/2006/relationships/slideLayout" Target="../slideLayouts/slideLayout35.xml"/><Relationship Id="rId4" Type="http://schemas.openxmlformats.org/officeDocument/2006/relationships/image" Target="../media/image21.png"/></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37.xml"/><Relationship Id="rId1" Type="http://schemas.openxmlformats.org/officeDocument/2006/relationships/slideLayout" Target="../slideLayouts/slideLayout36.xml"/><Relationship Id="rId5" Type="http://schemas.openxmlformats.org/officeDocument/2006/relationships/image" Target="../media/image10.png"/><Relationship Id="rId4" Type="http://schemas.openxmlformats.org/officeDocument/2006/relationships/image" Target="../media/image22.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theme" Target="../theme/theme12.xml"/><Relationship Id="rId1" Type="http://schemas.openxmlformats.org/officeDocument/2006/relationships/slideLayout" Target="../slideLayouts/slideLayout38.xml"/><Relationship Id="rId4" Type="http://schemas.openxmlformats.org/officeDocument/2006/relationships/image" Target="../media/image24.png"/></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5" Type="http://schemas.openxmlformats.org/officeDocument/2006/relationships/image" Target="../media/image10.png"/><Relationship Id="rId4" Type="http://schemas.openxmlformats.org/officeDocument/2006/relationships/image" Target="../media/image25.png"/></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theme" Target="../theme/theme14.xml"/><Relationship Id="rId1" Type="http://schemas.openxmlformats.org/officeDocument/2006/relationships/slideLayout" Target="../slideLayouts/slideLayout41.xml"/><Relationship Id="rId4" Type="http://schemas.openxmlformats.org/officeDocument/2006/relationships/image" Target="../media/image27.png"/></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5" Type="http://schemas.openxmlformats.org/officeDocument/2006/relationships/image" Target="../media/image10.png"/><Relationship Id="rId4" Type="http://schemas.openxmlformats.org/officeDocument/2006/relationships/image" Target="../media/image28.png"/></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theme" Target="../theme/theme16.xml"/><Relationship Id="rId1" Type="http://schemas.openxmlformats.org/officeDocument/2006/relationships/slideLayout" Target="../slideLayouts/slideLayout44.xml"/><Relationship Id="rId4" Type="http://schemas.openxmlformats.org/officeDocument/2006/relationships/image" Target="../media/image30.png"/></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5" Type="http://schemas.openxmlformats.org/officeDocument/2006/relationships/image" Target="../media/image10.png"/><Relationship Id="rId4" Type="http://schemas.openxmlformats.org/officeDocument/2006/relationships/image" Target="../media/image3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2.xml"/><Relationship Id="rId1" Type="http://schemas.openxmlformats.org/officeDocument/2006/relationships/slideLayout" Target="../slideLayouts/slideLayout16.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image" Target="../media/image7.png"/><Relationship Id="rId4" Type="http://schemas.openxmlformats.org/officeDocument/2006/relationships/image" Target="../media/image8.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10.png"/><Relationship Id="rId5" Type="http://schemas.openxmlformats.org/officeDocument/2006/relationships/slideLayout" Target="../slideLayouts/slideLayout25.xml"/><Relationship Id="rId10" Type="http://schemas.openxmlformats.org/officeDocument/2006/relationships/image" Target="../media/image9.png"/><Relationship Id="rId4" Type="http://schemas.openxmlformats.org/officeDocument/2006/relationships/slideLayout" Target="../slideLayouts/slideLayout24.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theme" Target="../theme/theme6.xml"/><Relationship Id="rId1" Type="http://schemas.openxmlformats.org/officeDocument/2006/relationships/slideLayout" Target="../slideLayouts/slideLayout29.xml"/><Relationship Id="rId4" Type="http://schemas.openxmlformats.org/officeDocument/2006/relationships/image" Target="../media/image15.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image" Target="../media/image10.png"/><Relationship Id="rId4" Type="http://schemas.openxmlformats.org/officeDocument/2006/relationships/image" Target="../media/image16.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theme" Target="../theme/theme8.xml"/><Relationship Id="rId1" Type="http://schemas.openxmlformats.org/officeDocument/2006/relationships/slideLayout" Target="../slideLayouts/slideLayout32.xml"/><Relationship Id="rId4" Type="http://schemas.openxmlformats.org/officeDocument/2006/relationships/image" Target="../media/image18.png"/></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5" Type="http://schemas.openxmlformats.org/officeDocument/2006/relationships/image" Target="../media/image10.png"/><Relationship Id="rId4" Type="http://schemas.openxmlformats.org/officeDocument/2006/relationships/image" Target="../media/image1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Grafik 8"/>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2382"/>
            <a:ext cx="9144000" cy="5143500"/>
          </a:xfrm>
          <a:prstGeom prst="rect">
            <a:avLst/>
          </a:prstGeom>
        </p:spPr>
      </p:pic>
      <p:pic>
        <p:nvPicPr>
          <p:cNvPr id="8" name="Grafik 7"/>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 y="-8100"/>
            <a:ext cx="9149927" cy="5151600"/>
          </a:xfrm>
          <a:prstGeom prst="rect">
            <a:avLst/>
          </a:prstGeom>
        </p:spPr>
      </p:pic>
      <p:pic>
        <p:nvPicPr>
          <p:cNvPr id="11" name="Grafik 10"/>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60000" y="388800"/>
            <a:ext cx="1633538" cy="216694"/>
          </a:xfrm>
          <a:prstGeom prst="rect">
            <a:avLst/>
          </a:prstGeom>
        </p:spPr>
      </p:pic>
      <p:pic>
        <p:nvPicPr>
          <p:cNvPr id="12" name="Grafik 11"/>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866930" y="360225"/>
            <a:ext cx="1344538" cy="245269"/>
          </a:xfrm>
          <a:prstGeom prst="rect">
            <a:avLst/>
          </a:prstGeom>
        </p:spPr>
      </p:pic>
      <p:sp>
        <p:nvSpPr>
          <p:cNvPr id="13" name="Textfeld 12"/>
          <p:cNvSpPr txBox="1"/>
          <p:nvPr userDrawn="1"/>
        </p:nvSpPr>
        <p:spPr>
          <a:xfrm>
            <a:off x="6865200" y="4903200"/>
            <a:ext cx="1019168" cy="138499"/>
          </a:xfrm>
          <a:prstGeom prst="rect">
            <a:avLst/>
          </a:prstGeom>
          <a:noFill/>
        </p:spPr>
        <p:txBody>
          <a:bodyPr wrap="square" lIns="0" tIns="0" rIns="0" bIns="0" rtlCol="0">
            <a:spAutoFit/>
          </a:bodyPr>
          <a:lstStyle/>
          <a:p>
            <a:r>
              <a:rPr lang="de-DE" sz="900" dirty="0">
                <a:solidFill>
                  <a:schemeClr val="accent2"/>
                </a:solidFill>
              </a:rPr>
              <a:t>www.helmholtz.de</a:t>
            </a:r>
          </a:p>
        </p:txBody>
      </p:sp>
    </p:spTree>
    <p:extLst>
      <p:ext uri="{BB962C8B-B14F-4D97-AF65-F5344CB8AC3E}">
        <p14:creationId xmlns:p14="http://schemas.microsoft.com/office/powerpoint/2010/main" val="201262813"/>
      </p:ext>
    </p:extLst>
  </p:cSld>
  <p:clrMap bg1="lt1" tx1="dk1" bg2="lt2" tx2="dk2" accent1="accent1" accent2="accent2" accent3="accent3" accent4="accent4" accent5="accent5" accent6="accent6" hlink="hlink" folHlink="folHlink"/>
  <p:sldLayoutIdLst>
    <p:sldLayoutId id="2147483649"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5" r:id="rId13"/>
    <p:sldLayoutId id="2147483706" r:id="rId14"/>
    <p:sldLayoutId id="2147483707" r:id="rId15"/>
  </p:sldLayoutIdLst>
  <p:hf hdr="0" ftr="0" dt="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fik 6"/>
          <p:cNvPicPr>
            <a:picLocks noChangeAspect="1"/>
          </p:cNvPicPr>
          <p:nvPr userDrawn="1"/>
        </p:nvPicPr>
        <p:blipFill rotWithShape="1">
          <a:blip r:embed="rId3" cstate="print">
            <a:extLst>
              <a:ext uri="{28A0092B-C50C-407E-A947-70E740481C1C}">
                <a14:useLocalDpi xmlns:a14="http://schemas.microsoft.com/office/drawing/2010/main"/>
              </a:ext>
            </a:extLst>
          </a:blip>
          <a:srcRect t="2238" r="3059" b="24697"/>
          <a:stretch/>
        </p:blipFill>
        <p:spPr>
          <a:xfrm>
            <a:off x="-508" y="1213733"/>
            <a:ext cx="9144508" cy="3948017"/>
          </a:xfrm>
          <a:prstGeom prst="rect">
            <a:avLst/>
          </a:prstGeom>
        </p:spPr>
      </p:pic>
      <p:pic>
        <p:nvPicPr>
          <p:cNvPr id="8" name="Grafik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08" y="10150"/>
            <a:ext cx="9149930" cy="5151600"/>
          </a:xfrm>
          <a:prstGeom prst="rect">
            <a:avLst/>
          </a:prstGeom>
        </p:spPr>
      </p:pic>
      <p:sp>
        <p:nvSpPr>
          <p:cNvPr id="9" name="Textfeld 8"/>
          <p:cNvSpPr txBox="1"/>
          <p:nvPr userDrawn="1"/>
        </p:nvSpPr>
        <p:spPr>
          <a:xfrm>
            <a:off x="6865200" y="4903200"/>
            <a:ext cx="1019168" cy="138499"/>
          </a:xfrm>
          <a:prstGeom prst="rect">
            <a:avLst/>
          </a:prstGeom>
          <a:noFill/>
        </p:spPr>
        <p:txBody>
          <a:bodyPr wrap="square" lIns="0" tIns="0" rIns="0" bIns="0" rtlCol="0">
            <a:spAutoFit/>
          </a:bodyPr>
          <a:lstStyle/>
          <a:p>
            <a:r>
              <a:rPr lang="de-DE" sz="900" dirty="0">
                <a:solidFill>
                  <a:schemeClr val="accent2"/>
                </a:solidFill>
              </a:rPr>
              <a:t>www.helmholtz.de</a:t>
            </a:r>
          </a:p>
        </p:txBody>
      </p:sp>
    </p:spTree>
    <p:extLst>
      <p:ext uri="{BB962C8B-B14F-4D97-AF65-F5344CB8AC3E}">
        <p14:creationId xmlns:p14="http://schemas.microsoft.com/office/powerpoint/2010/main" val="1914890557"/>
      </p:ext>
    </p:extLst>
  </p:cSld>
  <p:clrMap bg1="lt1" tx1="dk1" bg2="lt2" tx2="dk2" accent1="accent1" accent2="accent2" accent3="accent3" accent4="accent4" accent5="accent5" accent6="accent6" hlink="hlink" folHlink="folHlink"/>
  <p:sldLayoutIdLst>
    <p:sldLayoutId id="2147483663" r:id="rId1"/>
  </p:sldLayoutIdLst>
  <p:hf hdr="0" ftr="0" dt="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Grafik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 y="4878000"/>
            <a:ext cx="9143983" cy="271462"/>
          </a:xfrm>
          <a:prstGeom prst="rect">
            <a:avLst/>
          </a:prstGeom>
        </p:spPr>
      </p:pic>
      <p:sp>
        <p:nvSpPr>
          <p:cNvPr id="4" name="Titelplatzhalter 3"/>
          <p:cNvSpPr>
            <a:spLocks noGrp="1"/>
          </p:cNvSpPr>
          <p:nvPr>
            <p:ph type="title"/>
          </p:nvPr>
        </p:nvSpPr>
        <p:spPr>
          <a:xfrm>
            <a:off x="360000" y="219600"/>
            <a:ext cx="8424000" cy="371930"/>
          </a:xfrm>
          <a:prstGeom prst="rect">
            <a:avLst/>
          </a:prstGeom>
        </p:spPr>
        <p:txBody>
          <a:bodyPr vert="horz" lIns="0" tIns="0" rIns="0" bIns="0" rtlCol="0" anchor="t" anchorCtr="0">
            <a:noAutofit/>
          </a:bodyPr>
          <a:lstStyle/>
          <a:p>
            <a:r>
              <a:rPr lang="de-DE" dirty="0"/>
              <a:t>Folientitel, insgesamt zweizeilig</a:t>
            </a:r>
          </a:p>
        </p:txBody>
      </p:sp>
      <p:sp>
        <p:nvSpPr>
          <p:cNvPr id="11" name="Textplatzhalter 10"/>
          <p:cNvSpPr>
            <a:spLocks noGrp="1"/>
          </p:cNvSpPr>
          <p:nvPr>
            <p:ph type="body" idx="1"/>
          </p:nvPr>
        </p:nvSpPr>
        <p:spPr>
          <a:xfrm>
            <a:off x="360000" y="1311275"/>
            <a:ext cx="8424000" cy="3422650"/>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8" name="Gerade Verbindung 7"/>
          <p:cNvCxnSpPr/>
          <p:nvPr userDrawn="1"/>
        </p:nvCxnSpPr>
        <p:spPr>
          <a:xfrm>
            <a:off x="358775" y="1023578"/>
            <a:ext cx="8425225"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Grafik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83253" y="4856315"/>
            <a:ext cx="1073123" cy="307723"/>
          </a:xfrm>
          <a:prstGeom prst="rect">
            <a:avLst/>
          </a:prstGeom>
        </p:spPr>
      </p:pic>
    </p:spTree>
    <p:extLst>
      <p:ext uri="{BB962C8B-B14F-4D97-AF65-F5344CB8AC3E}">
        <p14:creationId xmlns:p14="http://schemas.microsoft.com/office/powerpoint/2010/main" val="2774686550"/>
      </p:ext>
    </p:extLst>
  </p:cSld>
  <p:clrMap bg1="lt1" tx1="dk1" bg2="lt2" tx2="dk2" accent1="accent1" accent2="accent2" accent3="accent3" accent4="accent4" accent5="accent5" accent6="accent6" hlink="hlink" folHlink="folHlink"/>
  <p:sldLayoutIdLst>
    <p:sldLayoutId id="2147483677" r:id="rId1"/>
    <p:sldLayoutId id="2147483678" r:id="rId2"/>
  </p:sldLayoutIdLst>
  <p:hf hdr="0" ftr="0" dt="0"/>
  <p:txStyles>
    <p:titleStyle>
      <a:lvl1pPr algn="l" defTabSz="914400" rtl="0" eaLnBrk="1" latinLnBrk="0" hangingPunct="1">
        <a:spcBef>
          <a:spcPct val="0"/>
        </a:spcBef>
        <a:buNone/>
        <a:defRPr sz="2200" b="1" kern="1200" cap="all" baseline="0">
          <a:solidFill>
            <a:schemeClr val="accent1"/>
          </a:solidFill>
          <a:latin typeface="+mj-lt"/>
          <a:ea typeface="+mj-ea"/>
          <a:cs typeface="+mj-cs"/>
        </a:defRPr>
      </a:lvl1pPr>
    </p:titleStyle>
    <p:bodyStyle>
      <a:lvl1pPr marL="180975" indent="-180975" algn="l" defTabSz="180000" rtl="0" eaLnBrk="1" latinLnBrk="0" hangingPunct="1">
        <a:lnSpc>
          <a:spcPts val="1800"/>
        </a:lnSpc>
        <a:spcBef>
          <a:spcPts val="1100"/>
        </a:spcBef>
        <a:spcAft>
          <a:spcPts val="0"/>
        </a:spcAft>
        <a:buClr>
          <a:schemeClr val="accent3"/>
        </a:buClr>
        <a:buFont typeface="Wingdings" panose="05000000000000000000" pitchFamily="2" charset="2"/>
        <a:buChar char="§"/>
        <a:tabLst>
          <a:tab pos="180000" algn="l"/>
          <a:tab pos="360000" algn="l"/>
        </a:tabLst>
        <a:defRPr sz="1400" kern="1200">
          <a:solidFill>
            <a:schemeClr val="tx1"/>
          </a:solidFill>
          <a:latin typeface="+mn-lt"/>
          <a:ea typeface="+mn-ea"/>
          <a:cs typeface="+mn-cs"/>
        </a:defRPr>
      </a:lvl1pPr>
      <a:lvl2pPr marL="360363" indent="-179388" algn="l" defTabSz="914400" rtl="0" eaLnBrk="1" latinLnBrk="0" hangingPunct="1">
        <a:spcBef>
          <a:spcPct val="20000"/>
        </a:spcBef>
        <a:buClr>
          <a:schemeClr val="accent3"/>
        </a:buClr>
        <a:buFont typeface="Wingdings" panose="05000000000000000000" pitchFamily="2" charset="2"/>
        <a:buChar char="§"/>
        <a:defRPr sz="1400" kern="1200">
          <a:solidFill>
            <a:schemeClr val="tx1"/>
          </a:solidFill>
          <a:latin typeface="+mn-lt"/>
          <a:ea typeface="+mn-ea"/>
          <a:cs typeface="+mn-cs"/>
        </a:defRPr>
      </a:lvl2pPr>
      <a:lvl3pPr marL="541338" indent="-180975" algn="l" defTabSz="914400" rtl="0" eaLnBrk="1" latinLnBrk="0" hangingPunct="1">
        <a:spcBef>
          <a:spcPct val="20000"/>
        </a:spcBef>
        <a:buClr>
          <a:schemeClr val="accent3"/>
        </a:buClr>
        <a:buFont typeface="Wingdings" panose="05000000000000000000" pitchFamily="2" charset="2"/>
        <a:buChar char="§"/>
        <a:defRPr sz="1400" kern="1200">
          <a:solidFill>
            <a:schemeClr val="tx1"/>
          </a:solidFill>
          <a:latin typeface="+mn-lt"/>
          <a:ea typeface="+mn-ea"/>
          <a:cs typeface="+mn-cs"/>
        </a:defRPr>
      </a:lvl3pPr>
      <a:lvl4pPr marL="714375" indent="-174625" algn="l" defTabSz="914400" rtl="0" eaLnBrk="1" latinLnBrk="0" hangingPunct="1">
        <a:spcBef>
          <a:spcPct val="20000"/>
        </a:spcBef>
        <a:buClr>
          <a:schemeClr val="accent3"/>
        </a:buClr>
        <a:buFont typeface="Wingdings" panose="05000000000000000000" pitchFamily="2" charset="2"/>
        <a:buChar char="§"/>
        <a:defRPr sz="1400" kern="1200">
          <a:solidFill>
            <a:schemeClr val="tx1"/>
          </a:solidFill>
          <a:latin typeface="+mn-lt"/>
          <a:ea typeface="+mn-ea"/>
          <a:cs typeface="+mn-cs"/>
        </a:defRPr>
      </a:lvl4pPr>
      <a:lvl5pPr marL="1000125" indent="-285750" algn="l" defTabSz="914400" rtl="0" eaLnBrk="1" latinLnBrk="0" hangingPunct="1">
        <a:spcBef>
          <a:spcPct val="20000"/>
        </a:spcBef>
        <a:buClr>
          <a:schemeClr val="accent3"/>
        </a:buClr>
        <a:buFont typeface="Wingdings" panose="05000000000000000000" pitchFamily="2" charset="2"/>
        <a:buChar char="§"/>
        <a:defRPr sz="14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Grafik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2" name="Grafik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600"/>
            <a:ext cx="9149928" cy="5151600"/>
          </a:xfrm>
          <a:prstGeom prst="rect">
            <a:avLst/>
          </a:prstGeom>
        </p:spPr>
      </p:pic>
      <p:sp>
        <p:nvSpPr>
          <p:cNvPr id="13" name="Textfeld 12"/>
          <p:cNvSpPr txBox="1"/>
          <p:nvPr userDrawn="1"/>
        </p:nvSpPr>
        <p:spPr>
          <a:xfrm>
            <a:off x="6865200" y="4903200"/>
            <a:ext cx="1019168" cy="138499"/>
          </a:xfrm>
          <a:prstGeom prst="rect">
            <a:avLst/>
          </a:prstGeom>
          <a:noFill/>
        </p:spPr>
        <p:txBody>
          <a:bodyPr wrap="square" lIns="0" tIns="0" rIns="0" bIns="0" rtlCol="0">
            <a:spAutoFit/>
          </a:bodyPr>
          <a:lstStyle/>
          <a:p>
            <a:r>
              <a:rPr lang="de-DE" sz="900" dirty="0">
                <a:solidFill>
                  <a:schemeClr val="accent2"/>
                </a:solidFill>
              </a:rPr>
              <a:t>www.helmholtz.de</a:t>
            </a:r>
          </a:p>
        </p:txBody>
      </p:sp>
    </p:spTree>
    <p:extLst>
      <p:ext uri="{BB962C8B-B14F-4D97-AF65-F5344CB8AC3E}">
        <p14:creationId xmlns:p14="http://schemas.microsoft.com/office/powerpoint/2010/main" val="3275188483"/>
      </p:ext>
    </p:extLst>
  </p:cSld>
  <p:clrMap bg1="lt1" tx1="dk1" bg2="lt2" tx2="dk2" accent1="accent1" accent2="accent2" accent3="accent3" accent4="accent4" accent5="accent5" accent6="accent6" hlink="hlink" folHlink="folHlink"/>
  <p:sldLayoutIdLst>
    <p:sldLayoutId id="2147483669" r:id="rId1"/>
  </p:sldLayoutIdLst>
  <p:hf hdr="0" ftr="0" dt="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Grafik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 y="4878000"/>
            <a:ext cx="9143983" cy="271461"/>
          </a:xfrm>
          <a:prstGeom prst="rect">
            <a:avLst/>
          </a:prstGeom>
        </p:spPr>
      </p:pic>
      <p:sp>
        <p:nvSpPr>
          <p:cNvPr id="4" name="Titelplatzhalter 3"/>
          <p:cNvSpPr>
            <a:spLocks noGrp="1"/>
          </p:cNvSpPr>
          <p:nvPr>
            <p:ph type="title"/>
          </p:nvPr>
        </p:nvSpPr>
        <p:spPr>
          <a:xfrm>
            <a:off x="360000" y="219600"/>
            <a:ext cx="8424000" cy="371930"/>
          </a:xfrm>
          <a:prstGeom prst="rect">
            <a:avLst/>
          </a:prstGeom>
        </p:spPr>
        <p:txBody>
          <a:bodyPr vert="horz" lIns="0" tIns="0" rIns="0" bIns="0" rtlCol="0" anchor="t" anchorCtr="0">
            <a:noAutofit/>
          </a:bodyPr>
          <a:lstStyle/>
          <a:p>
            <a:r>
              <a:rPr lang="de-DE" dirty="0"/>
              <a:t>Folientitel, insgesamt zweizeilig</a:t>
            </a:r>
          </a:p>
        </p:txBody>
      </p:sp>
      <p:sp>
        <p:nvSpPr>
          <p:cNvPr id="11" name="Textplatzhalter 10"/>
          <p:cNvSpPr>
            <a:spLocks noGrp="1"/>
          </p:cNvSpPr>
          <p:nvPr>
            <p:ph type="body" idx="1"/>
          </p:nvPr>
        </p:nvSpPr>
        <p:spPr>
          <a:xfrm>
            <a:off x="360000" y="1311275"/>
            <a:ext cx="8424000" cy="3422650"/>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5" name="Gerade Verbindung 4"/>
          <p:cNvCxnSpPr/>
          <p:nvPr userDrawn="1"/>
        </p:nvCxnSpPr>
        <p:spPr>
          <a:xfrm>
            <a:off x="358775" y="1023578"/>
            <a:ext cx="8425225"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Grafik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83253" y="4856315"/>
            <a:ext cx="1073123" cy="307723"/>
          </a:xfrm>
          <a:prstGeom prst="rect">
            <a:avLst/>
          </a:prstGeom>
        </p:spPr>
      </p:pic>
    </p:spTree>
    <p:extLst>
      <p:ext uri="{BB962C8B-B14F-4D97-AF65-F5344CB8AC3E}">
        <p14:creationId xmlns:p14="http://schemas.microsoft.com/office/powerpoint/2010/main" val="2704602796"/>
      </p:ext>
    </p:extLst>
  </p:cSld>
  <p:clrMap bg1="lt1" tx1="dk1" bg2="lt2" tx2="dk2" accent1="accent1" accent2="accent2" accent3="accent3" accent4="accent4" accent5="accent5" accent6="accent6" hlink="hlink" folHlink="folHlink"/>
  <p:sldLayoutIdLst>
    <p:sldLayoutId id="2147483680" r:id="rId1"/>
    <p:sldLayoutId id="2147483681" r:id="rId2"/>
  </p:sldLayoutIdLst>
  <p:hf hdr="0" ftr="0" dt="0"/>
  <p:txStyles>
    <p:titleStyle>
      <a:lvl1pPr algn="l" defTabSz="914400" rtl="0" eaLnBrk="1" latinLnBrk="0" hangingPunct="1">
        <a:spcBef>
          <a:spcPct val="0"/>
        </a:spcBef>
        <a:buNone/>
        <a:defRPr sz="2200" b="1" kern="1200" cap="none" baseline="0">
          <a:solidFill>
            <a:schemeClr val="accent1"/>
          </a:solidFill>
          <a:latin typeface="+mj-lt"/>
          <a:ea typeface="+mj-ea"/>
          <a:cs typeface="+mj-cs"/>
        </a:defRPr>
      </a:lvl1pPr>
    </p:titleStyle>
    <p:bodyStyle>
      <a:lvl1pPr marL="180975" indent="-180975" algn="l" defTabSz="180000" rtl="0" eaLnBrk="1" latinLnBrk="0" hangingPunct="1">
        <a:lnSpc>
          <a:spcPts val="1800"/>
        </a:lnSpc>
        <a:spcBef>
          <a:spcPts val="1100"/>
        </a:spcBef>
        <a:spcAft>
          <a:spcPts val="0"/>
        </a:spcAft>
        <a:buClr>
          <a:schemeClr val="accent3"/>
        </a:buClr>
        <a:buFont typeface="Wingdings" panose="05000000000000000000" pitchFamily="2" charset="2"/>
        <a:buChar char="§"/>
        <a:tabLst>
          <a:tab pos="180000" algn="l"/>
          <a:tab pos="360000" algn="l"/>
        </a:tabLst>
        <a:defRPr sz="1600" kern="1200">
          <a:solidFill>
            <a:schemeClr val="tx1"/>
          </a:solidFill>
          <a:latin typeface="+mn-lt"/>
          <a:ea typeface="+mn-ea"/>
          <a:cs typeface="+mn-cs"/>
        </a:defRPr>
      </a:lvl1pPr>
      <a:lvl2pPr marL="360363" indent="-179388"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2pPr>
      <a:lvl3pPr marL="541338" indent="-18097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3pPr>
      <a:lvl4pPr marL="714375" indent="-17462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4pPr>
      <a:lvl5pPr marL="1000125" indent="-285750"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Textfeld 12"/>
          <p:cNvSpPr txBox="1"/>
          <p:nvPr userDrawn="1"/>
        </p:nvSpPr>
        <p:spPr>
          <a:xfrm>
            <a:off x="6865200" y="4903200"/>
            <a:ext cx="1019168" cy="138499"/>
          </a:xfrm>
          <a:prstGeom prst="rect">
            <a:avLst/>
          </a:prstGeom>
          <a:noFill/>
        </p:spPr>
        <p:txBody>
          <a:bodyPr wrap="square" lIns="0" tIns="0" rIns="0" bIns="0" rtlCol="0">
            <a:spAutoFit/>
          </a:bodyPr>
          <a:lstStyle/>
          <a:p>
            <a:r>
              <a:rPr lang="de-DE" sz="900" dirty="0">
                <a:solidFill>
                  <a:schemeClr val="accent2"/>
                </a:solidFill>
              </a:rPr>
              <a:t>www.helmholtz.de</a:t>
            </a:r>
          </a:p>
        </p:txBody>
      </p:sp>
      <p:pic>
        <p:nvPicPr>
          <p:cNvPr id="5" name="Grafik 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Grafik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08" y="-3600"/>
            <a:ext cx="9149928" cy="5151600"/>
          </a:xfrm>
          <a:prstGeom prst="rect">
            <a:avLst/>
          </a:prstGeom>
        </p:spPr>
      </p:pic>
      <p:sp>
        <p:nvSpPr>
          <p:cNvPr id="8" name="Textfeld 7"/>
          <p:cNvSpPr txBox="1"/>
          <p:nvPr userDrawn="1"/>
        </p:nvSpPr>
        <p:spPr>
          <a:xfrm>
            <a:off x="6865200" y="4903200"/>
            <a:ext cx="1019168" cy="138499"/>
          </a:xfrm>
          <a:prstGeom prst="rect">
            <a:avLst/>
          </a:prstGeom>
          <a:noFill/>
        </p:spPr>
        <p:txBody>
          <a:bodyPr wrap="square" lIns="0" tIns="0" rIns="0" bIns="0" rtlCol="0">
            <a:spAutoFit/>
          </a:bodyPr>
          <a:lstStyle/>
          <a:p>
            <a:r>
              <a:rPr lang="de-DE" sz="900" dirty="0">
                <a:solidFill>
                  <a:schemeClr val="accent2"/>
                </a:solidFill>
              </a:rPr>
              <a:t>www.helmholtz.de</a:t>
            </a:r>
          </a:p>
        </p:txBody>
      </p:sp>
    </p:spTree>
    <p:extLst>
      <p:ext uri="{BB962C8B-B14F-4D97-AF65-F5344CB8AC3E}">
        <p14:creationId xmlns:p14="http://schemas.microsoft.com/office/powerpoint/2010/main" val="839327374"/>
      </p:ext>
    </p:extLst>
  </p:cSld>
  <p:clrMap bg1="lt1" tx1="dk1" bg2="lt2" tx2="dk2" accent1="accent1" accent2="accent2" accent3="accent3" accent4="accent4" accent5="accent5" accent6="accent6" hlink="hlink" folHlink="folHlink"/>
  <p:sldLayoutIdLst>
    <p:sldLayoutId id="2147483665" r:id="rId1"/>
  </p:sldLayoutIdLst>
  <p:hf hdr="0" ftr="0" dt="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Grafik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 y="4878000"/>
            <a:ext cx="9143949" cy="271461"/>
          </a:xfrm>
          <a:prstGeom prst="rect">
            <a:avLst/>
          </a:prstGeom>
        </p:spPr>
      </p:pic>
      <p:sp>
        <p:nvSpPr>
          <p:cNvPr id="4" name="Titelplatzhalter 3"/>
          <p:cNvSpPr>
            <a:spLocks noGrp="1"/>
          </p:cNvSpPr>
          <p:nvPr>
            <p:ph type="title"/>
          </p:nvPr>
        </p:nvSpPr>
        <p:spPr>
          <a:xfrm>
            <a:off x="360000" y="219600"/>
            <a:ext cx="8424000" cy="371930"/>
          </a:xfrm>
          <a:prstGeom prst="rect">
            <a:avLst/>
          </a:prstGeom>
        </p:spPr>
        <p:txBody>
          <a:bodyPr vert="horz" lIns="0" tIns="0" rIns="0" bIns="0" rtlCol="0" anchor="t" anchorCtr="0">
            <a:noAutofit/>
          </a:bodyPr>
          <a:lstStyle/>
          <a:p>
            <a:r>
              <a:rPr lang="de-DE" dirty="0"/>
              <a:t>Folientitel, insgesamt zweizeilig</a:t>
            </a:r>
          </a:p>
        </p:txBody>
      </p:sp>
      <p:sp>
        <p:nvSpPr>
          <p:cNvPr id="11" name="Textplatzhalter 10"/>
          <p:cNvSpPr>
            <a:spLocks noGrp="1"/>
          </p:cNvSpPr>
          <p:nvPr>
            <p:ph type="body" idx="1"/>
          </p:nvPr>
        </p:nvSpPr>
        <p:spPr>
          <a:xfrm>
            <a:off x="360000" y="1311275"/>
            <a:ext cx="8424000" cy="3422650"/>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5" name="Gerade Verbindung 4"/>
          <p:cNvCxnSpPr/>
          <p:nvPr userDrawn="1"/>
        </p:nvCxnSpPr>
        <p:spPr>
          <a:xfrm>
            <a:off x="358775" y="1023578"/>
            <a:ext cx="8425225"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Grafik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83253" y="4856315"/>
            <a:ext cx="1073123" cy="307723"/>
          </a:xfrm>
          <a:prstGeom prst="rect">
            <a:avLst/>
          </a:prstGeom>
        </p:spPr>
      </p:pic>
    </p:spTree>
    <p:extLst>
      <p:ext uri="{BB962C8B-B14F-4D97-AF65-F5344CB8AC3E}">
        <p14:creationId xmlns:p14="http://schemas.microsoft.com/office/powerpoint/2010/main" val="3765465683"/>
      </p:ext>
    </p:extLst>
  </p:cSld>
  <p:clrMap bg1="lt1" tx1="dk1" bg2="lt2" tx2="dk2" accent1="accent1" accent2="accent2" accent3="accent3" accent4="accent4" accent5="accent5" accent6="accent6" hlink="hlink" folHlink="folHlink"/>
  <p:sldLayoutIdLst>
    <p:sldLayoutId id="2147483683" r:id="rId1"/>
    <p:sldLayoutId id="2147483684" r:id="rId2"/>
  </p:sldLayoutIdLst>
  <p:hf hdr="0" ftr="0" dt="0"/>
  <p:txStyles>
    <p:titleStyle>
      <a:lvl1pPr algn="l" defTabSz="914400" rtl="0" eaLnBrk="1" latinLnBrk="0" hangingPunct="1">
        <a:spcBef>
          <a:spcPct val="0"/>
        </a:spcBef>
        <a:buNone/>
        <a:defRPr sz="2200" b="1" kern="1200" cap="none" baseline="0">
          <a:solidFill>
            <a:schemeClr val="accent1"/>
          </a:solidFill>
          <a:latin typeface="+mj-lt"/>
          <a:ea typeface="+mj-ea"/>
          <a:cs typeface="+mj-cs"/>
        </a:defRPr>
      </a:lvl1pPr>
    </p:titleStyle>
    <p:bodyStyle>
      <a:lvl1pPr marL="180975" indent="-180975" algn="l" defTabSz="180000" rtl="0" eaLnBrk="1" latinLnBrk="0" hangingPunct="1">
        <a:lnSpc>
          <a:spcPts val="1800"/>
        </a:lnSpc>
        <a:spcBef>
          <a:spcPts val="1100"/>
        </a:spcBef>
        <a:spcAft>
          <a:spcPts val="0"/>
        </a:spcAft>
        <a:buClr>
          <a:schemeClr val="accent3"/>
        </a:buClr>
        <a:buFont typeface="Wingdings" panose="05000000000000000000" pitchFamily="2" charset="2"/>
        <a:buChar char="§"/>
        <a:tabLst>
          <a:tab pos="180000" algn="l"/>
          <a:tab pos="360000" algn="l"/>
        </a:tabLst>
        <a:defRPr sz="1600" kern="1200">
          <a:solidFill>
            <a:schemeClr val="tx1"/>
          </a:solidFill>
          <a:latin typeface="+mn-lt"/>
          <a:ea typeface="+mn-ea"/>
          <a:cs typeface="+mn-cs"/>
        </a:defRPr>
      </a:lvl1pPr>
      <a:lvl2pPr marL="360363" indent="-179388"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2pPr>
      <a:lvl3pPr marL="541338" indent="-18097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3pPr>
      <a:lvl4pPr marL="714375" indent="-17462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4pPr>
      <a:lvl5pPr marL="1000125" indent="-285750"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Textfeld 12"/>
          <p:cNvSpPr txBox="1"/>
          <p:nvPr userDrawn="1"/>
        </p:nvSpPr>
        <p:spPr>
          <a:xfrm>
            <a:off x="6865200" y="4903200"/>
            <a:ext cx="1019168" cy="138499"/>
          </a:xfrm>
          <a:prstGeom prst="rect">
            <a:avLst/>
          </a:prstGeom>
          <a:noFill/>
        </p:spPr>
        <p:txBody>
          <a:bodyPr wrap="square" lIns="0" tIns="0" rIns="0" bIns="0" rtlCol="0">
            <a:spAutoFit/>
          </a:bodyPr>
          <a:lstStyle/>
          <a:p>
            <a:r>
              <a:rPr lang="de-DE" sz="900" dirty="0">
                <a:solidFill>
                  <a:schemeClr val="accent2"/>
                </a:solidFill>
              </a:rPr>
              <a:t>www.helmholtz.de</a:t>
            </a:r>
          </a:p>
        </p:txBody>
      </p:sp>
      <p:pic>
        <p:nvPicPr>
          <p:cNvPr id="5" name="Grafik 4"/>
          <p:cNvPicPr>
            <a:picLocks noChangeAspect="1"/>
          </p:cNvPicPr>
          <p:nvPr userDrawn="1"/>
        </p:nvPicPr>
        <p:blipFill rotWithShape="1">
          <a:blip r:embed="rId3" cstate="print">
            <a:extLst>
              <a:ext uri="{28A0092B-C50C-407E-A947-70E740481C1C}">
                <a14:useLocalDpi xmlns:a14="http://schemas.microsoft.com/office/drawing/2010/main" val="0"/>
              </a:ext>
            </a:extLst>
          </a:blip>
          <a:srcRect t="2050" b="13443"/>
          <a:stretch/>
        </p:blipFill>
        <p:spPr>
          <a:xfrm>
            <a:off x="4048" y="-3600"/>
            <a:ext cx="9144000" cy="5151600"/>
          </a:xfrm>
          <a:prstGeom prst="rect">
            <a:avLst/>
          </a:prstGeom>
        </p:spPr>
      </p:pic>
      <p:pic>
        <p:nvPicPr>
          <p:cNvPr id="6" name="Grafik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08" y="-3600"/>
            <a:ext cx="9149929" cy="5151600"/>
          </a:xfrm>
          <a:prstGeom prst="rect">
            <a:avLst/>
          </a:prstGeom>
        </p:spPr>
      </p:pic>
      <p:sp>
        <p:nvSpPr>
          <p:cNvPr id="7" name="Textfeld 6"/>
          <p:cNvSpPr txBox="1"/>
          <p:nvPr userDrawn="1"/>
        </p:nvSpPr>
        <p:spPr>
          <a:xfrm>
            <a:off x="6865200" y="4903200"/>
            <a:ext cx="1019168" cy="138499"/>
          </a:xfrm>
          <a:prstGeom prst="rect">
            <a:avLst/>
          </a:prstGeom>
          <a:noFill/>
        </p:spPr>
        <p:txBody>
          <a:bodyPr wrap="square" lIns="0" tIns="0" rIns="0" bIns="0" rtlCol="0">
            <a:spAutoFit/>
          </a:bodyPr>
          <a:lstStyle/>
          <a:p>
            <a:r>
              <a:rPr lang="de-DE" sz="900" dirty="0">
                <a:solidFill>
                  <a:schemeClr val="accent2"/>
                </a:solidFill>
              </a:rPr>
              <a:t>www.helmholtz.de</a:t>
            </a:r>
          </a:p>
        </p:txBody>
      </p:sp>
    </p:spTree>
    <p:extLst>
      <p:ext uri="{BB962C8B-B14F-4D97-AF65-F5344CB8AC3E}">
        <p14:creationId xmlns:p14="http://schemas.microsoft.com/office/powerpoint/2010/main" val="2258713431"/>
      </p:ext>
    </p:extLst>
  </p:cSld>
  <p:clrMap bg1="lt1" tx1="dk1" bg2="lt2" tx2="dk2" accent1="accent1" accent2="accent2" accent3="accent3" accent4="accent4" accent5="accent5" accent6="accent6" hlink="hlink" folHlink="folHlink"/>
  <p:sldLayoutIdLst>
    <p:sldLayoutId id="2147483667" r:id="rId1"/>
  </p:sldLayoutIdLst>
  <p:hf hdr="0" ftr="0" dt="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Grafik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 y="4878000"/>
            <a:ext cx="9143949" cy="271460"/>
          </a:xfrm>
          <a:prstGeom prst="rect">
            <a:avLst/>
          </a:prstGeom>
        </p:spPr>
      </p:pic>
      <p:sp>
        <p:nvSpPr>
          <p:cNvPr id="4" name="Titelplatzhalter 3"/>
          <p:cNvSpPr>
            <a:spLocks noGrp="1"/>
          </p:cNvSpPr>
          <p:nvPr>
            <p:ph type="title"/>
          </p:nvPr>
        </p:nvSpPr>
        <p:spPr>
          <a:xfrm>
            <a:off x="360000" y="219600"/>
            <a:ext cx="8424000" cy="371930"/>
          </a:xfrm>
          <a:prstGeom prst="rect">
            <a:avLst/>
          </a:prstGeom>
        </p:spPr>
        <p:txBody>
          <a:bodyPr vert="horz" lIns="0" tIns="0" rIns="0" bIns="0" rtlCol="0" anchor="t" anchorCtr="0">
            <a:noAutofit/>
          </a:bodyPr>
          <a:lstStyle/>
          <a:p>
            <a:r>
              <a:rPr lang="de-DE" dirty="0"/>
              <a:t>Folientitel, insgesamt zweizeilig</a:t>
            </a:r>
          </a:p>
        </p:txBody>
      </p:sp>
      <p:sp>
        <p:nvSpPr>
          <p:cNvPr id="11" name="Textplatzhalter 10"/>
          <p:cNvSpPr>
            <a:spLocks noGrp="1"/>
          </p:cNvSpPr>
          <p:nvPr>
            <p:ph type="body" idx="1"/>
          </p:nvPr>
        </p:nvSpPr>
        <p:spPr>
          <a:xfrm>
            <a:off x="360000" y="1311275"/>
            <a:ext cx="8424000" cy="3422650"/>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5" name="Gerade Verbindung 4"/>
          <p:cNvCxnSpPr/>
          <p:nvPr userDrawn="1"/>
        </p:nvCxnSpPr>
        <p:spPr>
          <a:xfrm>
            <a:off x="358775" y="1023578"/>
            <a:ext cx="8425225"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Grafik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83253" y="4856315"/>
            <a:ext cx="1073123" cy="307723"/>
          </a:xfrm>
          <a:prstGeom prst="rect">
            <a:avLst/>
          </a:prstGeom>
        </p:spPr>
      </p:pic>
    </p:spTree>
    <p:extLst>
      <p:ext uri="{BB962C8B-B14F-4D97-AF65-F5344CB8AC3E}">
        <p14:creationId xmlns:p14="http://schemas.microsoft.com/office/powerpoint/2010/main" val="633553279"/>
      </p:ext>
    </p:extLst>
  </p:cSld>
  <p:clrMap bg1="lt1" tx1="dk1" bg2="lt2" tx2="dk2" accent1="accent1" accent2="accent2" accent3="accent3" accent4="accent4" accent5="accent5" accent6="accent6" hlink="hlink" folHlink="folHlink"/>
  <p:sldLayoutIdLst>
    <p:sldLayoutId id="2147483686" r:id="rId1"/>
    <p:sldLayoutId id="2147483687" r:id="rId2"/>
  </p:sldLayoutIdLst>
  <p:hf hdr="0" ftr="0" dt="0"/>
  <p:txStyles>
    <p:titleStyle>
      <a:lvl1pPr algn="l" defTabSz="914400" rtl="0" eaLnBrk="1" latinLnBrk="0" hangingPunct="1">
        <a:spcBef>
          <a:spcPct val="0"/>
        </a:spcBef>
        <a:buNone/>
        <a:defRPr sz="2200" b="1" kern="1200" cap="none" baseline="0">
          <a:solidFill>
            <a:schemeClr val="accent1"/>
          </a:solidFill>
          <a:latin typeface="+mj-lt"/>
          <a:ea typeface="+mj-ea"/>
          <a:cs typeface="+mj-cs"/>
        </a:defRPr>
      </a:lvl1pPr>
    </p:titleStyle>
    <p:bodyStyle>
      <a:lvl1pPr marL="180975" indent="-180975" algn="l" defTabSz="180000" rtl="0" eaLnBrk="1" latinLnBrk="0" hangingPunct="1">
        <a:lnSpc>
          <a:spcPts val="1800"/>
        </a:lnSpc>
        <a:spcBef>
          <a:spcPts val="1100"/>
        </a:spcBef>
        <a:spcAft>
          <a:spcPts val="0"/>
        </a:spcAft>
        <a:buClr>
          <a:schemeClr val="accent3"/>
        </a:buClr>
        <a:buFont typeface="Wingdings" panose="05000000000000000000" pitchFamily="2" charset="2"/>
        <a:buChar char="§"/>
        <a:tabLst>
          <a:tab pos="180000" algn="l"/>
          <a:tab pos="360000" algn="l"/>
        </a:tabLst>
        <a:defRPr sz="1600" kern="1200">
          <a:solidFill>
            <a:schemeClr val="tx1"/>
          </a:solidFill>
          <a:latin typeface="+mn-lt"/>
          <a:ea typeface="+mn-ea"/>
          <a:cs typeface="+mn-cs"/>
        </a:defRPr>
      </a:lvl1pPr>
      <a:lvl2pPr marL="360363" indent="-179388"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2pPr>
      <a:lvl3pPr marL="541338" indent="-18097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3pPr>
      <a:lvl4pPr marL="714375" indent="-17462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4pPr>
      <a:lvl5pPr marL="1000125" indent="-285750"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Grafik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19" y="0"/>
            <a:ext cx="9125761" cy="5143500"/>
          </a:xfrm>
          <a:prstGeom prst="rect">
            <a:avLst/>
          </a:prstGeom>
        </p:spPr>
      </p:pic>
      <p:pic>
        <p:nvPicPr>
          <p:cNvPr id="11" name="Grafik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0000" y="388800"/>
            <a:ext cx="1633538" cy="216694"/>
          </a:xfrm>
          <a:prstGeom prst="rect">
            <a:avLst/>
          </a:prstGeom>
        </p:spPr>
      </p:pic>
      <p:sp>
        <p:nvSpPr>
          <p:cNvPr id="13" name="Textfeld 12"/>
          <p:cNvSpPr txBox="1"/>
          <p:nvPr userDrawn="1"/>
        </p:nvSpPr>
        <p:spPr>
          <a:xfrm>
            <a:off x="6865200" y="4903200"/>
            <a:ext cx="1019168" cy="138499"/>
          </a:xfrm>
          <a:prstGeom prst="rect">
            <a:avLst/>
          </a:prstGeom>
          <a:noFill/>
        </p:spPr>
        <p:txBody>
          <a:bodyPr wrap="square" lIns="0" tIns="0" rIns="0" bIns="0" rtlCol="0">
            <a:spAutoFit/>
          </a:bodyPr>
          <a:lstStyle/>
          <a:p>
            <a:r>
              <a:rPr lang="de-DE" sz="900" dirty="0">
                <a:solidFill>
                  <a:schemeClr val="accent2"/>
                </a:solidFill>
              </a:rPr>
              <a:t>www.helmholtz.de</a:t>
            </a:r>
          </a:p>
        </p:txBody>
      </p:sp>
      <p:pic>
        <p:nvPicPr>
          <p:cNvPr id="9" name="Grafik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66930" y="360225"/>
            <a:ext cx="1344538" cy="245269"/>
          </a:xfrm>
          <a:prstGeom prst="rect">
            <a:avLst/>
          </a:prstGeom>
        </p:spPr>
      </p:pic>
    </p:spTree>
    <p:extLst>
      <p:ext uri="{BB962C8B-B14F-4D97-AF65-F5344CB8AC3E}">
        <p14:creationId xmlns:p14="http://schemas.microsoft.com/office/powerpoint/2010/main" val="3280624785"/>
      </p:ext>
    </p:extLst>
  </p:cSld>
  <p:clrMap bg1="lt1" tx1="dk1" bg2="lt2" tx2="dk2" accent1="accent1" accent2="accent2" accent3="accent3" accent4="accent4" accent5="accent5" accent6="accent6" hlink="hlink" folHlink="folHlink"/>
  <p:sldLayoutIdLst>
    <p:sldLayoutId id="2147483689" r:id="rId1"/>
  </p:sldLayoutIdLst>
  <p:hf hdr="0" ftr="0" dt="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fik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382"/>
            <a:ext cx="9143999" cy="5143499"/>
          </a:xfrm>
          <a:prstGeom prst="rect">
            <a:avLst/>
          </a:prstGeom>
        </p:spPr>
      </p:pic>
      <p:pic>
        <p:nvPicPr>
          <p:cNvPr id="2" name="Grafik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3600"/>
            <a:ext cx="9149927" cy="5151600"/>
          </a:xfrm>
          <a:prstGeom prst="rect">
            <a:avLst/>
          </a:prstGeom>
        </p:spPr>
      </p:pic>
      <p:sp>
        <p:nvSpPr>
          <p:cNvPr id="13" name="Textfeld 12"/>
          <p:cNvSpPr txBox="1"/>
          <p:nvPr userDrawn="1"/>
        </p:nvSpPr>
        <p:spPr>
          <a:xfrm>
            <a:off x="6865200" y="4903200"/>
            <a:ext cx="1019168" cy="138499"/>
          </a:xfrm>
          <a:prstGeom prst="rect">
            <a:avLst/>
          </a:prstGeom>
          <a:noFill/>
        </p:spPr>
        <p:txBody>
          <a:bodyPr wrap="square" lIns="0" tIns="0" rIns="0" bIns="0" rtlCol="0">
            <a:spAutoFit/>
          </a:bodyPr>
          <a:lstStyle/>
          <a:p>
            <a:r>
              <a:rPr lang="de-DE" sz="900" dirty="0">
                <a:solidFill>
                  <a:schemeClr val="accent2"/>
                </a:solidFill>
              </a:rPr>
              <a:t>www.helmholtz.de</a:t>
            </a:r>
          </a:p>
        </p:txBody>
      </p:sp>
    </p:spTree>
    <p:extLst>
      <p:ext uri="{BB962C8B-B14F-4D97-AF65-F5344CB8AC3E}">
        <p14:creationId xmlns:p14="http://schemas.microsoft.com/office/powerpoint/2010/main" val="2333422640"/>
      </p:ext>
    </p:extLst>
  </p:cSld>
  <p:clrMap bg1="lt1" tx1="dk1" bg2="lt2" tx2="dk2" accent1="accent1" accent2="accent2" accent3="accent3" accent4="accent4" accent5="accent5" accent6="accent6" hlink="hlink" folHlink="folHlink"/>
  <p:sldLayoutIdLst>
    <p:sldLayoutId id="2147483651" r:id="rId1"/>
    <p:sldLayoutId id="2147483692" r:id="rId2"/>
  </p:sldLayoutIdLst>
  <p:hf hdr="0" ftr="0" dt="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fik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382"/>
            <a:ext cx="9143999" cy="5143499"/>
          </a:xfrm>
          <a:prstGeom prst="rect">
            <a:avLst/>
          </a:prstGeom>
        </p:spPr>
      </p:pic>
      <p:pic>
        <p:nvPicPr>
          <p:cNvPr id="2" name="Grafik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3600"/>
            <a:ext cx="9149927" cy="5151600"/>
          </a:xfrm>
          <a:prstGeom prst="rect">
            <a:avLst/>
          </a:prstGeom>
        </p:spPr>
      </p:pic>
      <p:sp>
        <p:nvSpPr>
          <p:cNvPr id="13" name="Textfeld 12"/>
          <p:cNvSpPr txBox="1"/>
          <p:nvPr userDrawn="1"/>
        </p:nvSpPr>
        <p:spPr>
          <a:xfrm>
            <a:off x="6865200" y="4903200"/>
            <a:ext cx="1019168" cy="138499"/>
          </a:xfrm>
          <a:prstGeom prst="rect">
            <a:avLst/>
          </a:prstGeom>
          <a:noFill/>
        </p:spPr>
        <p:txBody>
          <a:bodyPr wrap="square" lIns="0" tIns="0" rIns="0" bIns="0" rtlCol="0">
            <a:spAutoFit/>
          </a:bodyPr>
          <a:lstStyle/>
          <a:p>
            <a:r>
              <a:rPr lang="de-DE" sz="900" dirty="0">
                <a:solidFill>
                  <a:schemeClr val="accent2"/>
                </a:solidFill>
              </a:rPr>
              <a:t>www.helmholtz.de</a:t>
            </a:r>
          </a:p>
        </p:txBody>
      </p:sp>
    </p:spTree>
    <p:extLst>
      <p:ext uri="{BB962C8B-B14F-4D97-AF65-F5344CB8AC3E}">
        <p14:creationId xmlns:p14="http://schemas.microsoft.com/office/powerpoint/2010/main" val="1259993612"/>
      </p:ext>
    </p:extLst>
  </p:cSld>
  <p:clrMap bg1="lt1" tx1="dk1" bg2="lt2" tx2="dk2" accent1="accent1" accent2="accent2" accent3="accent3" accent4="accent4" accent5="accent5" accent6="accent6" hlink="hlink" folHlink="folHlink"/>
  <p:sldLayoutIdLst>
    <p:sldLayoutId id="2147483653" r:id="rId1"/>
    <p:sldLayoutId id="2147483690" r:id="rId2"/>
  </p:sldLayoutIdLst>
  <p:hf hdr="0" ftr="0" dt="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Grafik 2"/>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4878000"/>
            <a:ext cx="9144000" cy="271463"/>
          </a:xfrm>
          <a:prstGeom prst="rect">
            <a:avLst/>
          </a:prstGeom>
        </p:spPr>
      </p:pic>
      <p:sp>
        <p:nvSpPr>
          <p:cNvPr id="4" name="Titelplatzhalter 3"/>
          <p:cNvSpPr>
            <a:spLocks noGrp="1"/>
          </p:cNvSpPr>
          <p:nvPr>
            <p:ph type="title"/>
          </p:nvPr>
        </p:nvSpPr>
        <p:spPr>
          <a:xfrm>
            <a:off x="360000" y="219600"/>
            <a:ext cx="8424000" cy="371930"/>
          </a:xfrm>
          <a:prstGeom prst="rect">
            <a:avLst/>
          </a:prstGeom>
        </p:spPr>
        <p:txBody>
          <a:bodyPr vert="horz" lIns="0" tIns="0" rIns="0" bIns="0" rtlCol="0" anchor="t" anchorCtr="0">
            <a:noAutofit/>
          </a:bodyPr>
          <a:lstStyle/>
          <a:p>
            <a:r>
              <a:rPr lang="de-DE" dirty="0"/>
              <a:t>Folientitel, insgesamt zweizeilig</a:t>
            </a:r>
          </a:p>
        </p:txBody>
      </p:sp>
      <p:sp>
        <p:nvSpPr>
          <p:cNvPr id="11" name="Textplatzhalter 10"/>
          <p:cNvSpPr>
            <a:spLocks noGrp="1"/>
          </p:cNvSpPr>
          <p:nvPr>
            <p:ph type="body" idx="1"/>
          </p:nvPr>
        </p:nvSpPr>
        <p:spPr>
          <a:xfrm>
            <a:off x="360000" y="1311275"/>
            <a:ext cx="8424000" cy="3422650"/>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5" name="Gerade Verbindung 4"/>
          <p:cNvCxnSpPr/>
          <p:nvPr userDrawn="1"/>
        </p:nvCxnSpPr>
        <p:spPr>
          <a:xfrm>
            <a:off x="358775" y="1023578"/>
            <a:ext cx="8425225"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Grafik 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883253" y="4856315"/>
            <a:ext cx="1073123" cy="307723"/>
          </a:xfrm>
          <a:prstGeom prst="rect">
            <a:avLst/>
          </a:prstGeom>
        </p:spPr>
      </p:pic>
    </p:spTree>
    <p:extLst>
      <p:ext uri="{BB962C8B-B14F-4D97-AF65-F5344CB8AC3E}">
        <p14:creationId xmlns:p14="http://schemas.microsoft.com/office/powerpoint/2010/main" val="3081414444"/>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712" r:id="rId3"/>
    <p:sldLayoutId id="2147483713" r:id="rId4"/>
    <p:sldLayoutId id="2147483714" r:id="rId5"/>
    <p:sldLayoutId id="2147483719" r:id="rId6"/>
    <p:sldLayoutId id="2147483721" r:id="rId7"/>
    <p:sldLayoutId id="2147483722" r:id="rId8"/>
  </p:sldLayoutIdLst>
  <p:hf hdr="0" ftr="0" dt="0"/>
  <p:txStyles>
    <p:titleStyle>
      <a:lvl1pPr algn="l" defTabSz="914400" rtl="0" eaLnBrk="1" latinLnBrk="0" hangingPunct="1">
        <a:spcBef>
          <a:spcPct val="0"/>
        </a:spcBef>
        <a:buNone/>
        <a:defRPr sz="2200" b="1" kern="1200" cap="none" baseline="0">
          <a:solidFill>
            <a:schemeClr val="accent1"/>
          </a:solidFill>
          <a:latin typeface="+mj-lt"/>
          <a:ea typeface="+mj-ea"/>
          <a:cs typeface="+mj-cs"/>
        </a:defRPr>
      </a:lvl1pPr>
    </p:titleStyle>
    <p:bodyStyle>
      <a:lvl1pPr marL="180975" indent="-180975" algn="l" defTabSz="180000" rtl="0" eaLnBrk="1" latinLnBrk="0" hangingPunct="1">
        <a:lnSpc>
          <a:spcPts val="1800"/>
        </a:lnSpc>
        <a:spcBef>
          <a:spcPts val="1100"/>
        </a:spcBef>
        <a:spcAft>
          <a:spcPts val="0"/>
        </a:spcAft>
        <a:buClr>
          <a:schemeClr val="accent3"/>
        </a:buClr>
        <a:buFont typeface="Wingdings" panose="05000000000000000000" pitchFamily="2" charset="2"/>
        <a:buChar char="§"/>
        <a:tabLst>
          <a:tab pos="180000" algn="l"/>
          <a:tab pos="360000" algn="l"/>
        </a:tabLst>
        <a:defRPr sz="1600" kern="1200">
          <a:solidFill>
            <a:schemeClr val="tx1"/>
          </a:solidFill>
          <a:latin typeface="+mn-lt"/>
          <a:ea typeface="+mn-ea"/>
          <a:cs typeface="+mn-cs"/>
        </a:defRPr>
      </a:lvl1pPr>
      <a:lvl2pPr marL="360363" indent="-179388"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2pPr>
      <a:lvl3pPr marL="541338" indent="-18097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3pPr>
      <a:lvl4pPr marL="714375" indent="-17462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4pPr>
      <a:lvl5pPr marL="1000125" indent="-285750"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Grafik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2" name="Grafik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600"/>
            <a:ext cx="9149929" cy="5151600"/>
          </a:xfrm>
          <a:prstGeom prst="rect">
            <a:avLst/>
          </a:prstGeom>
        </p:spPr>
      </p:pic>
      <p:sp>
        <p:nvSpPr>
          <p:cNvPr id="13" name="Textfeld 12"/>
          <p:cNvSpPr txBox="1"/>
          <p:nvPr userDrawn="1"/>
        </p:nvSpPr>
        <p:spPr>
          <a:xfrm>
            <a:off x="6865200" y="4903200"/>
            <a:ext cx="1019168" cy="138499"/>
          </a:xfrm>
          <a:prstGeom prst="rect">
            <a:avLst/>
          </a:prstGeom>
          <a:noFill/>
        </p:spPr>
        <p:txBody>
          <a:bodyPr wrap="square" lIns="0" tIns="0" rIns="0" bIns="0" rtlCol="0">
            <a:spAutoFit/>
          </a:bodyPr>
          <a:lstStyle/>
          <a:p>
            <a:r>
              <a:rPr lang="de-DE" sz="900" dirty="0">
                <a:solidFill>
                  <a:schemeClr val="accent2"/>
                </a:solidFill>
              </a:rPr>
              <a:t>www.helmholtz.de</a:t>
            </a:r>
          </a:p>
        </p:txBody>
      </p:sp>
    </p:spTree>
    <p:extLst>
      <p:ext uri="{BB962C8B-B14F-4D97-AF65-F5344CB8AC3E}">
        <p14:creationId xmlns:p14="http://schemas.microsoft.com/office/powerpoint/2010/main" val="4130363135"/>
      </p:ext>
    </p:extLst>
  </p:cSld>
  <p:clrMap bg1="lt1" tx1="dk1" bg2="lt2" tx2="dk2" accent1="accent1" accent2="accent2" accent3="accent3" accent4="accent4" accent5="accent5" accent6="accent6" hlink="hlink" folHlink="folHlink"/>
  <p:sldLayoutIdLst>
    <p:sldLayoutId id="2147483659" r:id="rId1"/>
  </p:sldLayoutIdLst>
  <p:hf hdr="0" ftr="0" dt="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Grafik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878000"/>
            <a:ext cx="9144000" cy="271462"/>
          </a:xfrm>
          <a:prstGeom prst="rect">
            <a:avLst/>
          </a:prstGeom>
        </p:spPr>
      </p:pic>
      <p:sp>
        <p:nvSpPr>
          <p:cNvPr id="4" name="Titelplatzhalter 3"/>
          <p:cNvSpPr>
            <a:spLocks noGrp="1"/>
          </p:cNvSpPr>
          <p:nvPr>
            <p:ph type="title"/>
          </p:nvPr>
        </p:nvSpPr>
        <p:spPr>
          <a:xfrm>
            <a:off x="360000" y="219600"/>
            <a:ext cx="8424000" cy="371930"/>
          </a:xfrm>
          <a:prstGeom prst="rect">
            <a:avLst/>
          </a:prstGeom>
        </p:spPr>
        <p:txBody>
          <a:bodyPr vert="horz" lIns="0" tIns="0" rIns="0" bIns="0" rtlCol="0" anchor="t" anchorCtr="0">
            <a:noAutofit/>
          </a:bodyPr>
          <a:lstStyle/>
          <a:p>
            <a:r>
              <a:rPr lang="de-DE" dirty="0"/>
              <a:t>Folientitel, insgesamt zweizeilig</a:t>
            </a:r>
          </a:p>
        </p:txBody>
      </p:sp>
      <p:sp>
        <p:nvSpPr>
          <p:cNvPr id="11" name="Textplatzhalter 10"/>
          <p:cNvSpPr>
            <a:spLocks noGrp="1"/>
          </p:cNvSpPr>
          <p:nvPr>
            <p:ph type="body" idx="1"/>
          </p:nvPr>
        </p:nvSpPr>
        <p:spPr>
          <a:xfrm>
            <a:off x="360000" y="1311275"/>
            <a:ext cx="8424000" cy="3422650"/>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5" name="Gerade Verbindung 4"/>
          <p:cNvCxnSpPr/>
          <p:nvPr userDrawn="1"/>
        </p:nvCxnSpPr>
        <p:spPr>
          <a:xfrm>
            <a:off x="358775" y="1023578"/>
            <a:ext cx="8425225"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Grafik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83253" y="4856315"/>
            <a:ext cx="1073123" cy="307723"/>
          </a:xfrm>
          <a:prstGeom prst="rect">
            <a:avLst/>
          </a:prstGeom>
        </p:spPr>
      </p:pic>
    </p:spTree>
    <p:extLst>
      <p:ext uri="{BB962C8B-B14F-4D97-AF65-F5344CB8AC3E}">
        <p14:creationId xmlns:p14="http://schemas.microsoft.com/office/powerpoint/2010/main" val="3130499418"/>
      </p:ext>
    </p:extLst>
  </p:cSld>
  <p:clrMap bg1="lt1" tx1="dk1" bg2="lt2" tx2="dk2" accent1="accent1" accent2="accent2" accent3="accent3" accent4="accent4" accent5="accent5" accent6="accent6" hlink="hlink" folHlink="folHlink"/>
  <p:sldLayoutIdLst>
    <p:sldLayoutId id="2147483671" r:id="rId1"/>
    <p:sldLayoutId id="2147483672" r:id="rId2"/>
  </p:sldLayoutIdLst>
  <p:hf hdr="0" ftr="0" dt="0"/>
  <p:txStyles>
    <p:titleStyle>
      <a:lvl1pPr algn="l" defTabSz="914400" rtl="0" eaLnBrk="1" latinLnBrk="0" hangingPunct="1">
        <a:spcBef>
          <a:spcPct val="0"/>
        </a:spcBef>
        <a:buNone/>
        <a:defRPr sz="2200" b="1" kern="1200" cap="none" baseline="0">
          <a:solidFill>
            <a:schemeClr val="accent1"/>
          </a:solidFill>
          <a:latin typeface="+mj-lt"/>
          <a:ea typeface="+mj-ea"/>
          <a:cs typeface="+mj-cs"/>
        </a:defRPr>
      </a:lvl1pPr>
    </p:titleStyle>
    <p:bodyStyle>
      <a:lvl1pPr marL="180975" indent="-180975" algn="l" defTabSz="180000" rtl="0" eaLnBrk="1" latinLnBrk="0" hangingPunct="1">
        <a:lnSpc>
          <a:spcPts val="1800"/>
        </a:lnSpc>
        <a:spcBef>
          <a:spcPts val="1100"/>
        </a:spcBef>
        <a:spcAft>
          <a:spcPts val="0"/>
        </a:spcAft>
        <a:buClr>
          <a:schemeClr val="accent3"/>
        </a:buClr>
        <a:buFont typeface="Wingdings" panose="05000000000000000000" pitchFamily="2" charset="2"/>
        <a:buChar char="§"/>
        <a:tabLst>
          <a:tab pos="180000" algn="l"/>
          <a:tab pos="360000" algn="l"/>
        </a:tabLst>
        <a:defRPr sz="1600" kern="1200">
          <a:solidFill>
            <a:schemeClr val="tx1"/>
          </a:solidFill>
          <a:latin typeface="+mn-lt"/>
          <a:ea typeface="+mn-ea"/>
          <a:cs typeface="+mn-cs"/>
        </a:defRPr>
      </a:lvl1pPr>
      <a:lvl2pPr marL="360363" indent="-179388"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2pPr>
      <a:lvl3pPr marL="541338" indent="-18097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3pPr>
      <a:lvl4pPr marL="714375" indent="-17462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4pPr>
      <a:lvl5pPr marL="1000125" indent="-285750"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Textfeld 12"/>
          <p:cNvSpPr txBox="1"/>
          <p:nvPr userDrawn="1"/>
        </p:nvSpPr>
        <p:spPr>
          <a:xfrm>
            <a:off x="6865200" y="4903200"/>
            <a:ext cx="1019168" cy="138499"/>
          </a:xfrm>
          <a:prstGeom prst="rect">
            <a:avLst/>
          </a:prstGeom>
          <a:noFill/>
        </p:spPr>
        <p:txBody>
          <a:bodyPr wrap="square" lIns="0" tIns="0" rIns="0" bIns="0" rtlCol="0">
            <a:spAutoFit/>
          </a:bodyPr>
          <a:lstStyle/>
          <a:p>
            <a:r>
              <a:rPr lang="de-DE" sz="900" dirty="0">
                <a:solidFill>
                  <a:schemeClr val="accent2"/>
                </a:solidFill>
              </a:rPr>
              <a:t>www.helmholtz.de</a:t>
            </a:r>
          </a:p>
        </p:txBody>
      </p:sp>
      <p:pic>
        <p:nvPicPr>
          <p:cNvPr id="8" name="Grafik 7"/>
          <p:cNvPicPr>
            <a:picLocks noChangeAspect="1"/>
          </p:cNvPicPr>
          <p:nvPr userDrawn="1"/>
        </p:nvPicPr>
        <p:blipFill rotWithShape="1">
          <a:blip r:embed="rId3" cstate="print">
            <a:extLst>
              <a:ext uri="{28A0092B-C50C-407E-A947-70E740481C1C}">
                <a14:useLocalDpi xmlns:a14="http://schemas.microsoft.com/office/drawing/2010/main"/>
              </a:ext>
            </a:extLst>
          </a:blip>
          <a:srcRect l="1" t="10147" r="789" b="6189"/>
          <a:stretch/>
        </p:blipFill>
        <p:spPr>
          <a:xfrm>
            <a:off x="-508" y="0"/>
            <a:ext cx="9144508" cy="5143500"/>
          </a:xfrm>
          <a:prstGeom prst="rect">
            <a:avLst/>
          </a:prstGeom>
        </p:spPr>
      </p:pic>
      <p:pic>
        <p:nvPicPr>
          <p:cNvPr id="9" name="Grafik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9928" cy="5151600"/>
          </a:xfrm>
          <a:prstGeom prst="rect">
            <a:avLst/>
          </a:prstGeom>
        </p:spPr>
      </p:pic>
      <p:sp>
        <p:nvSpPr>
          <p:cNvPr id="10" name="Textfeld 9"/>
          <p:cNvSpPr txBox="1"/>
          <p:nvPr userDrawn="1"/>
        </p:nvSpPr>
        <p:spPr>
          <a:xfrm>
            <a:off x="6865200" y="4903200"/>
            <a:ext cx="1019168" cy="138499"/>
          </a:xfrm>
          <a:prstGeom prst="rect">
            <a:avLst/>
          </a:prstGeom>
          <a:noFill/>
        </p:spPr>
        <p:txBody>
          <a:bodyPr wrap="square" lIns="0" tIns="0" rIns="0" bIns="0" rtlCol="0">
            <a:spAutoFit/>
          </a:bodyPr>
          <a:lstStyle/>
          <a:p>
            <a:r>
              <a:rPr lang="de-DE" sz="900" dirty="0">
                <a:solidFill>
                  <a:schemeClr val="accent2"/>
                </a:solidFill>
              </a:rPr>
              <a:t>www.helmholtz.de</a:t>
            </a:r>
          </a:p>
        </p:txBody>
      </p:sp>
    </p:spTree>
    <p:extLst>
      <p:ext uri="{BB962C8B-B14F-4D97-AF65-F5344CB8AC3E}">
        <p14:creationId xmlns:p14="http://schemas.microsoft.com/office/powerpoint/2010/main" val="1376456461"/>
      </p:ext>
    </p:extLst>
  </p:cSld>
  <p:clrMap bg1="lt1" tx1="dk1" bg2="lt2" tx2="dk2" accent1="accent1" accent2="accent2" accent3="accent3" accent4="accent4" accent5="accent5" accent6="accent6" hlink="hlink" folHlink="folHlink"/>
  <p:sldLayoutIdLst>
    <p:sldLayoutId id="2147483661" r:id="rId1"/>
  </p:sldLayoutIdLst>
  <p:hf hdr="0" ftr="0" dt="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Grafik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 y="4878000"/>
            <a:ext cx="9143983" cy="271462"/>
          </a:xfrm>
          <a:prstGeom prst="rect">
            <a:avLst/>
          </a:prstGeom>
        </p:spPr>
      </p:pic>
      <p:sp>
        <p:nvSpPr>
          <p:cNvPr id="4" name="Titelplatzhalter 3"/>
          <p:cNvSpPr>
            <a:spLocks noGrp="1"/>
          </p:cNvSpPr>
          <p:nvPr>
            <p:ph type="title"/>
          </p:nvPr>
        </p:nvSpPr>
        <p:spPr>
          <a:xfrm>
            <a:off x="360000" y="219600"/>
            <a:ext cx="8424000" cy="371930"/>
          </a:xfrm>
          <a:prstGeom prst="rect">
            <a:avLst/>
          </a:prstGeom>
        </p:spPr>
        <p:txBody>
          <a:bodyPr vert="horz" lIns="0" tIns="0" rIns="0" bIns="0" rtlCol="0" anchor="t" anchorCtr="0">
            <a:noAutofit/>
          </a:bodyPr>
          <a:lstStyle/>
          <a:p>
            <a:r>
              <a:rPr lang="de-DE" dirty="0"/>
              <a:t>Folientitel, insgesamt zweizeilig</a:t>
            </a:r>
          </a:p>
        </p:txBody>
      </p:sp>
      <p:sp>
        <p:nvSpPr>
          <p:cNvPr id="11" name="Textplatzhalter 10"/>
          <p:cNvSpPr>
            <a:spLocks noGrp="1"/>
          </p:cNvSpPr>
          <p:nvPr>
            <p:ph type="body" idx="1"/>
          </p:nvPr>
        </p:nvSpPr>
        <p:spPr>
          <a:xfrm>
            <a:off x="360000" y="1311275"/>
            <a:ext cx="8424000" cy="3422650"/>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5" name="Gerade Verbindung 4"/>
          <p:cNvCxnSpPr/>
          <p:nvPr userDrawn="1"/>
        </p:nvCxnSpPr>
        <p:spPr>
          <a:xfrm>
            <a:off x="358775" y="1023578"/>
            <a:ext cx="8425225"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Grafik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83253" y="4856315"/>
            <a:ext cx="1073123" cy="307723"/>
          </a:xfrm>
          <a:prstGeom prst="rect">
            <a:avLst/>
          </a:prstGeom>
        </p:spPr>
      </p:pic>
    </p:spTree>
    <p:extLst>
      <p:ext uri="{BB962C8B-B14F-4D97-AF65-F5344CB8AC3E}">
        <p14:creationId xmlns:p14="http://schemas.microsoft.com/office/powerpoint/2010/main" val="623240587"/>
      </p:ext>
    </p:extLst>
  </p:cSld>
  <p:clrMap bg1="lt1" tx1="dk1" bg2="lt2" tx2="dk2" accent1="accent1" accent2="accent2" accent3="accent3" accent4="accent4" accent5="accent5" accent6="accent6" hlink="hlink" folHlink="folHlink"/>
  <p:sldLayoutIdLst>
    <p:sldLayoutId id="2147483674" r:id="rId1"/>
    <p:sldLayoutId id="2147483675" r:id="rId2"/>
  </p:sldLayoutIdLst>
  <p:hf hdr="0" ftr="0" dt="0"/>
  <p:txStyles>
    <p:titleStyle>
      <a:lvl1pPr algn="l" defTabSz="914400" rtl="0" eaLnBrk="1" latinLnBrk="0" hangingPunct="1">
        <a:spcBef>
          <a:spcPct val="0"/>
        </a:spcBef>
        <a:buNone/>
        <a:defRPr sz="2200" b="1" kern="1200" cap="none" baseline="0">
          <a:solidFill>
            <a:schemeClr val="accent1"/>
          </a:solidFill>
          <a:latin typeface="+mj-lt"/>
          <a:ea typeface="+mj-ea"/>
          <a:cs typeface="+mj-cs"/>
        </a:defRPr>
      </a:lvl1pPr>
    </p:titleStyle>
    <p:bodyStyle>
      <a:lvl1pPr marL="180975" indent="-180975" algn="l" defTabSz="180000" rtl="0" eaLnBrk="1" latinLnBrk="0" hangingPunct="1">
        <a:lnSpc>
          <a:spcPts val="1800"/>
        </a:lnSpc>
        <a:spcBef>
          <a:spcPts val="1100"/>
        </a:spcBef>
        <a:spcAft>
          <a:spcPts val="0"/>
        </a:spcAft>
        <a:buClr>
          <a:schemeClr val="accent3"/>
        </a:buClr>
        <a:buFont typeface="Wingdings" panose="05000000000000000000" pitchFamily="2" charset="2"/>
        <a:buChar char="§"/>
        <a:tabLst>
          <a:tab pos="180000" algn="l"/>
          <a:tab pos="360000" algn="l"/>
        </a:tabLst>
        <a:defRPr sz="1600" kern="1200">
          <a:solidFill>
            <a:schemeClr val="tx1"/>
          </a:solidFill>
          <a:latin typeface="+mn-lt"/>
          <a:ea typeface="+mn-ea"/>
          <a:cs typeface="+mn-cs"/>
        </a:defRPr>
      </a:lvl1pPr>
      <a:lvl2pPr marL="360363" indent="-179388"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2pPr>
      <a:lvl3pPr marL="541338" indent="-18097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3pPr>
      <a:lvl4pPr marL="714375" indent="-174625"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4pPr>
      <a:lvl5pPr marL="1000125" indent="-285750" algn="l" defTabSz="914400" rtl="0" eaLnBrk="1" latinLnBrk="0" hangingPunct="1">
        <a:spcBef>
          <a:spcPct val="20000"/>
        </a:spcBef>
        <a:buClr>
          <a:schemeClr val="accent3"/>
        </a:buClr>
        <a:buFont typeface="Wingdings" panose="05000000000000000000" pitchFamily="2" charset="2"/>
        <a:buChar char="§"/>
        <a:defRPr sz="16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56.png"/><Relationship Id="rId1" Type="http://schemas.openxmlformats.org/officeDocument/2006/relationships/slideLayout" Target="../slideLayouts/slideLayout2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63.png"/><Relationship Id="rId5" Type="http://schemas.openxmlformats.org/officeDocument/2006/relationships/image" Target="../media/image30.svg"/></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image" Target="../media/image68.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3.png"/><Relationship Id="rId1" Type="http://schemas.openxmlformats.org/officeDocument/2006/relationships/slideLayout" Target="../slideLayouts/slideLayout24.xml"/><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56.png"/><Relationship Id="rId1" Type="http://schemas.openxmlformats.org/officeDocument/2006/relationships/slideLayout" Target="../slideLayouts/slideLayout26.xml"/><Relationship Id="rId4" Type="http://schemas.openxmlformats.org/officeDocument/2006/relationships/image" Target="../media/image58.jpeg"/></Relationships>
</file>

<file path=ppt/slides/_rels/slide2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39.png"/><Relationship Id="rId7" Type="http://schemas.openxmlformats.org/officeDocument/2006/relationships/image" Target="../media/image91.png"/><Relationship Id="rId2" Type="http://schemas.openxmlformats.org/officeDocument/2006/relationships/image" Target="../media/image88.jpeg"/><Relationship Id="rId1" Type="http://schemas.openxmlformats.org/officeDocument/2006/relationships/slideLayout" Target="../slideLayouts/slideLayout24.xml"/><Relationship Id="rId6" Type="http://schemas.openxmlformats.org/officeDocument/2006/relationships/image" Target="../media/image42.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93.png"/></Relationships>
</file>

<file path=ppt/slides/_rels/slide3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2.xml"/><Relationship Id="rId1" Type="http://schemas.openxmlformats.org/officeDocument/2006/relationships/slideLayout" Target="../slideLayouts/slideLayout24.xml"/><Relationship Id="rId5" Type="http://schemas.openxmlformats.org/officeDocument/2006/relationships/image" Target="../media/image93.png"/><Relationship Id="rId4" Type="http://schemas.openxmlformats.org/officeDocument/2006/relationships/image" Target="../media/image94.png"/></Relationships>
</file>

<file path=ppt/slides/_rels/slide36.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4.png"/><Relationship Id="rId3" Type="http://schemas.openxmlformats.org/officeDocument/2006/relationships/image" Target="../media/image96.png"/><Relationship Id="rId7" Type="http://schemas.openxmlformats.org/officeDocument/2006/relationships/image" Target="../media/image100.png"/><Relationship Id="rId12" Type="http://schemas.microsoft.com/office/2007/relationships/hdphoto" Target="../media/hdphoto2.wdp"/><Relationship Id="rId2" Type="http://schemas.openxmlformats.org/officeDocument/2006/relationships/image" Target="../media/image95.jpg"/><Relationship Id="rId1" Type="http://schemas.openxmlformats.org/officeDocument/2006/relationships/slideLayout" Target="../slideLayouts/slideLayout27.xml"/><Relationship Id="rId6" Type="http://schemas.openxmlformats.org/officeDocument/2006/relationships/image" Target="../media/image99.png"/><Relationship Id="rId11" Type="http://schemas.openxmlformats.org/officeDocument/2006/relationships/image" Target="../media/image103.png"/><Relationship Id="rId5" Type="http://schemas.openxmlformats.org/officeDocument/2006/relationships/image" Target="../media/image98.png"/><Relationship Id="rId10" Type="http://schemas.microsoft.com/office/2007/relationships/hdphoto" Target="../media/hdphoto1.wdp"/><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57.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hyperlink" Target="https://www.stjornarradid.is/lisalib/getfile.aspx?itemid=e2d429a6-6721-11e7-9416-005056bc4d74" TargetMode="External"/><Relationship Id="rId2" Type="http://schemas.openxmlformats.org/officeDocument/2006/relationships/hyperlink" Target="https://www.elysis.com/" TargetMode="Externa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hyperlink" Target="https://download.terna.it/terna/1-DATI%20GENERALI_8d9cece053250fa.pdf" TargetMode="External"/><Relationship Id="rId2" Type="http://schemas.openxmlformats.org/officeDocument/2006/relationships/hyperlink" Target="https://yearbook.enerdata.net/total-energy/world-consumption-statistics.html" TargetMode="External"/><Relationship Id="rId1" Type="http://schemas.openxmlformats.org/officeDocument/2006/relationships/slideLayout" Target="../slideLayouts/slideLayout24.xml"/><Relationship Id="rId5" Type="http://schemas.openxmlformats.org/officeDocument/2006/relationships/image" Target="../media/image45.png"/><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23528" y="1779662"/>
            <a:ext cx="6012668" cy="432048"/>
          </a:xfrm>
        </p:spPr>
        <p:txBody>
          <a:bodyPr>
            <a:normAutofit fontScale="90000"/>
          </a:bodyPr>
          <a:lstStyle/>
          <a:p>
            <a:r>
              <a:rPr lang="en-US" i="1" dirty="0"/>
              <a:t>Seasonal energy storage for </a:t>
            </a:r>
            <a:r>
              <a:rPr lang="en-US" i="1" dirty="0" smtClean="0"/>
              <a:t>the</a:t>
            </a:r>
            <a:br>
              <a:rPr lang="en-US" i="1" dirty="0" smtClean="0"/>
            </a:br>
            <a:r>
              <a:rPr lang="en-US" i="1" dirty="0" smtClean="0"/>
              <a:t>circular </a:t>
            </a:r>
            <a:r>
              <a:rPr lang="en-US" i="1" dirty="0"/>
              <a:t>economy of the </a:t>
            </a:r>
            <a:r>
              <a:rPr lang="en-US" i="1" dirty="0" smtClean="0"/>
              <a:t>future</a:t>
            </a:r>
            <a:br>
              <a:rPr lang="en-US" i="1" dirty="0" smtClean="0"/>
            </a:br>
            <a:r>
              <a:rPr lang="en-US" i="1" dirty="0" smtClean="0"/>
              <a:t>with</a:t>
            </a:r>
            <a:r>
              <a:rPr lang="en-US" i="1" dirty="0"/>
              <a:t> </a:t>
            </a:r>
            <a:r>
              <a:rPr lang="en-US" i="1" dirty="0" smtClean="0"/>
              <a:t>high </a:t>
            </a:r>
            <a:r>
              <a:rPr lang="en-US" i="1" dirty="0"/>
              <a:t>energy density</a:t>
            </a:r>
            <a:r>
              <a:rPr lang="en-US" dirty="0" smtClean="0"/>
              <a:t/>
            </a:r>
            <a:br>
              <a:rPr lang="en-US" dirty="0" smtClean="0"/>
            </a:br>
            <a:r>
              <a:rPr lang="en-US" dirty="0" smtClean="0"/>
              <a:t/>
            </a:r>
            <a:br>
              <a:rPr lang="en-US" dirty="0" smtClean="0"/>
            </a:br>
            <a:r>
              <a:rPr lang="en-US" dirty="0" smtClean="0"/>
              <a:t/>
            </a:r>
            <a:br>
              <a:rPr lang="en-US" dirty="0" smtClean="0"/>
            </a:br>
            <a:r>
              <a:rPr lang="de-DE" dirty="0"/>
              <a:t/>
            </a:r>
            <a:br>
              <a:rPr lang="de-DE" dirty="0"/>
            </a:br>
            <a:endParaRPr lang="de-DE" dirty="0"/>
          </a:p>
        </p:txBody>
      </p:sp>
      <p:sp>
        <p:nvSpPr>
          <p:cNvPr id="3" name="Untertitel 2"/>
          <p:cNvSpPr>
            <a:spLocks noGrp="1"/>
          </p:cNvSpPr>
          <p:nvPr>
            <p:ph type="subTitle" idx="1"/>
          </p:nvPr>
        </p:nvSpPr>
        <p:spPr>
          <a:xfrm>
            <a:off x="323528" y="3579862"/>
            <a:ext cx="5868000" cy="890598"/>
          </a:xfrm>
        </p:spPr>
        <p:txBody>
          <a:bodyPr/>
          <a:lstStyle/>
          <a:p>
            <a:r>
              <a:rPr lang="de-DE" dirty="0" smtClean="0"/>
              <a:t>Holger Ihssen</a:t>
            </a:r>
          </a:p>
          <a:p>
            <a:r>
              <a:rPr lang="de-DE" dirty="0" smtClean="0"/>
              <a:t>Helmholtz / KIT</a:t>
            </a:r>
          </a:p>
          <a:p>
            <a:r>
              <a:rPr lang="de-DE" dirty="0" smtClean="0"/>
              <a:t>Brussels Helmholtz Office </a:t>
            </a:r>
            <a:endParaRPr lang="de-DE" dirty="0"/>
          </a:p>
        </p:txBody>
      </p:sp>
      <p:sp>
        <p:nvSpPr>
          <p:cNvPr id="4" name="Abgerundetes Rechteck 3"/>
          <p:cNvSpPr/>
          <p:nvPr/>
        </p:nvSpPr>
        <p:spPr>
          <a:xfrm>
            <a:off x="5256076" y="1235782"/>
            <a:ext cx="3636404" cy="1948036"/>
          </a:xfrm>
          <a:prstGeom prst="roundRect">
            <a:avLst/>
          </a:prstGeom>
          <a:solidFill>
            <a:schemeClr val="bg1"/>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u="sng" dirty="0" smtClean="0">
                <a:solidFill>
                  <a:schemeClr val="tx1"/>
                </a:solidFill>
              </a:rPr>
              <a:t>Items </a:t>
            </a:r>
            <a:r>
              <a:rPr lang="de-DE" u="sng" dirty="0" err="1" smtClean="0">
                <a:solidFill>
                  <a:schemeClr val="tx1"/>
                </a:solidFill>
              </a:rPr>
              <a:t>of</a:t>
            </a:r>
            <a:r>
              <a:rPr lang="de-DE" u="sng" dirty="0" smtClean="0">
                <a:solidFill>
                  <a:schemeClr val="tx1"/>
                </a:solidFill>
              </a:rPr>
              <a:t> </a:t>
            </a:r>
            <a:r>
              <a:rPr lang="de-DE" u="sng" dirty="0" err="1" smtClean="0">
                <a:solidFill>
                  <a:schemeClr val="tx1"/>
                </a:solidFill>
              </a:rPr>
              <a:t>today</a:t>
            </a:r>
            <a:endParaRPr lang="de-DE" u="sng" dirty="0" smtClean="0">
              <a:solidFill>
                <a:schemeClr val="tx1"/>
              </a:solidFill>
            </a:endParaRPr>
          </a:p>
          <a:p>
            <a:r>
              <a:rPr lang="de-DE" dirty="0" smtClean="0">
                <a:solidFill>
                  <a:schemeClr val="tx1"/>
                </a:solidFill>
              </a:rPr>
              <a:t>European </a:t>
            </a:r>
            <a:r>
              <a:rPr lang="de-DE" dirty="0" err="1" smtClean="0">
                <a:solidFill>
                  <a:schemeClr val="tx1"/>
                </a:solidFill>
              </a:rPr>
              <a:t>Energy</a:t>
            </a:r>
            <a:r>
              <a:rPr lang="de-DE" dirty="0" smtClean="0">
                <a:solidFill>
                  <a:schemeClr val="tx1"/>
                </a:solidFill>
              </a:rPr>
              <a:t> Research</a:t>
            </a:r>
            <a:endParaRPr lang="de-DE" dirty="0">
              <a:solidFill>
                <a:schemeClr val="tx1"/>
              </a:solidFill>
            </a:endParaRPr>
          </a:p>
          <a:p>
            <a:r>
              <a:rPr lang="de-DE" dirty="0" smtClean="0">
                <a:solidFill>
                  <a:schemeClr val="tx1"/>
                </a:solidFill>
              </a:rPr>
              <a:t>2050 Storage Demand</a:t>
            </a:r>
            <a:endParaRPr lang="de-DE" dirty="0">
              <a:solidFill>
                <a:schemeClr val="tx1"/>
              </a:solidFill>
            </a:endParaRPr>
          </a:p>
          <a:p>
            <a:r>
              <a:rPr lang="de-DE" dirty="0" smtClean="0">
                <a:solidFill>
                  <a:schemeClr val="tx1"/>
                </a:solidFill>
              </a:rPr>
              <a:t>Aluminium </a:t>
            </a:r>
            <a:r>
              <a:rPr lang="de-DE" dirty="0" err="1" smtClean="0">
                <a:solidFill>
                  <a:schemeClr val="tx1"/>
                </a:solidFill>
              </a:rPr>
              <a:t>as</a:t>
            </a:r>
            <a:r>
              <a:rPr lang="de-DE" dirty="0" smtClean="0">
                <a:solidFill>
                  <a:schemeClr val="tx1"/>
                </a:solidFill>
              </a:rPr>
              <a:t> Storage Medium</a:t>
            </a:r>
          </a:p>
          <a:p>
            <a:r>
              <a:rPr lang="de-DE" dirty="0">
                <a:solidFill>
                  <a:schemeClr val="tx1"/>
                </a:solidFill>
              </a:rPr>
              <a:t>Storage System </a:t>
            </a:r>
            <a:r>
              <a:rPr lang="de-DE" dirty="0" err="1">
                <a:solidFill>
                  <a:schemeClr val="tx1"/>
                </a:solidFill>
              </a:rPr>
              <a:t>Costs</a:t>
            </a:r>
            <a:r>
              <a:rPr lang="de-DE" dirty="0">
                <a:solidFill>
                  <a:schemeClr val="tx1"/>
                </a:solidFill>
              </a:rPr>
              <a:t> </a:t>
            </a:r>
            <a:endParaRPr lang="de-DE" dirty="0" smtClean="0">
              <a:solidFill>
                <a:schemeClr val="tx1"/>
              </a:solidFill>
            </a:endParaRPr>
          </a:p>
          <a:p>
            <a:r>
              <a:rPr lang="de-DE" dirty="0" err="1" smtClean="0">
                <a:solidFill>
                  <a:schemeClr val="tx1"/>
                </a:solidFill>
              </a:rPr>
              <a:t>StoRIES</a:t>
            </a:r>
            <a:r>
              <a:rPr lang="de-DE" dirty="0" smtClean="0">
                <a:solidFill>
                  <a:schemeClr val="tx1"/>
                </a:solidFill>
              </a:rPr>
              <a:t> Project</a:t>
            </a:r>
            <a:endParaRPr lang="de-DE" dirty="0">
              <a:solidFill>
                <a:schemeClr val="tx1"/>
              </a:solidFill>
            </a:endParaRPr>
          </a:p>
          <a:p>
            <a:pPr algn="ctr"/>
            <a:endParaRPr lang="de-DE" dirty="0">
              <a:solidFill>
                <a:schemeClr val="tx1"/>
              </a:solidFill>
            </a:endParaRPr>
          </a:p>
        </p:txBody>
      </p:sp>
    </p:spTree>
    <p:extLst>
      <p:ext uri="{BB962C8B-B14F-4D97-AF65-F5344CB8AC3E}">
        <p14:creationId xmlns:p14="http://schemas.microsoft.com/office/powerpoint/2010/main" val="33557796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124623" y="879562"/>
            <a:ext cx="8767857" cy="2520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le 1">
            <a:extLst>
              <a:ext uri="{FF2B5EF4-FFF2-40B4-BE49-F238E27FC236}">
                <a16:creationId xmlns:a16="http://schemas.microsoft.com/office/drawing/2014/main" id="{875AD5C4-853D-504B-A835-65C9FD29571E}"/>
              </a:ext>
            </a:extLst>
          </p:cNvPr>
          <p:cNvSpPr>
            <a:spLocks noGrp="1"/>
          </p:cNvSpPr>
          <p:nvPr>
            <p:ph type="title"/>
          </p:nvPr>
        </p:nvSpPr>
        <p:spPr>
          <a:xfrm>
            <a:off x="482974" y="123478"/>
            <a:ext cx="7871987" cy="400112"/>
          </a:xfrm>
        </p:spPr>
        <p:txBody>
          <a:bodyPr/>
          <a:lstStyle/>
          <a:p>
            <a:pPr algn="ctr"/>
            <a:r>
              <a:rPr lang="en-GB" sz="2400" dirty="0" smtClean="0">
                <a:solidFill>
                  <a:srgbClr val="005AA0"/>
                </a:solidFill>
              </a:rPr>
              <a:t>Energy Storage   </a:t>
            </a:r>
            <a:endParaRPr lang="en-GB" sz="2400" dirty="0">
              <a:solidFill>
                <a:srgbClr val="005AA0"/>
              </a:solidFill>
            </a:endParaRPr>
          </a:p>
        </p:txBody>
      </p:sp>
      <p:sp>
        <p:nvSpPr>
          <p:cNvPr id="3" name="Textfeld 2"/>
          <p:cNvSpPr txBox="1"/>
          <p:nvPr/>
        </p:nvSpPr>
        <p:spPr>
          <a:xfrm>
            <a:off x="467544" y="555526"/>
            <a:ext cx="8652946" cy="923330"/>
          </a:xfrm>
          <a:prstGeom prst="rect">
            <a:avLst/>
          </a:prstGeom>
          <a:noFill/>
        </p:spPr>
        <p:txBody>
          <a:bodyPr wrap="none" rtlCol="0">
            <a:spAutoFit/>
          </a:bodyPr>
          <a:lstStyle/>
          <a:p>
            <a:r>
              <a:rPr lang="de-DE" dirty="0" err="1" smtClean="0"/>
              <a:t>Today’s</a:t>
            </a:r>
            <a:r>
              <a:rPr lang="de-DE" dirty="0" smtClean="0"/>
              <a:t> </a:t>
            </a:r>
            <a:r>
              <a:rPr lang="de-DE" dirty="0" err="1"/>
              <a:t>flexibility</a:t>
            </a:r>
            <a:r>
              <a:rPr lang="de-DE" dirty="0"/>
              <a:t> </a:t>
            </a:r>
            <a:r>
              <a:rPr lang="de-DE" dirty="0" err="1"/>
              <a:t>requirements</a:t>
            </a:r>
            <a:r>
              <a:rPr lang="de-DE" dirty="0"/>
              <a:t> – in 2021, 11% </a:t>
            </a:r>
            <a:r>
              <a:rPr lang="de-DE" dirty="0" err="1"/>
              <a:t>of</a:t>
            </a:r>
            <a:r>
              <a:rPr lang="de-DE" dirty="0"/>
              <a:t> </a:t>
            </a:r>
            <a:r>
              <a:rPr lang="de-DE" dirty="0" err="1"/>
              <a:t>the</a:t>
            </a:r>
            <a:r>
              <a:rPr lang="de-DE" dirty="0"/>
              <a:t> total </a:t>
            </a:r>
            <a:r>
              <a:rPr lang="de-DE" dirty="0" err="1"/>
              <a:t>electricity</a:t>
            </a:r>
            <a:r>
              <a:rPr lang="de-DE" dirty="0"/>
              <a:t> </a:t>
            </a:r>
            <a:r>
              <a:rPr lang="de-DE" dirty="0" err="1"/>
              <a:t>demand</a:t>
            </a:r>
            <a:r>
              <a:rPr lang="de-DE" dirty="0"/>
              <a:t> </a:t>
            </a:r>
            <a:r>
              <a:rPr lang="de-DE" dirty="0" smtClean="0"/>
              <a:t>in EU</a:t>
            </a:r>
          </a:p>
          <a:p>
            <a:r>
              <a:rPr lang="de-DE" dirty="0" smtClean="0"/>
              <a:t>– </a:t>
            </a:r>
            <a:r>
              <a:rPr lang="de-DE" dirty="0"/>
              <a:t>will </a:t>
            </a:r>
            <a:r>
              <a:rPr lang="de-DE" dirty="0" err="1"/>
              <a:t>grow</a:t>
            </a:r>
            <a:r>
              <a:rPr lang="de-DE" dirty="0"/>
              <a:t> </a:t>
            </a:r>
            <a:r>
              <a:rPr lang="de-DE" dirty="0" err="1"/>
              <a:t>to</a:t>
            </a:r>
            <a:r>
              <a:rPr lang="de-DE" dirty="0"/>
              <a:t> 24% in 2030 </a:t>
            </a:r>
            <a:r>
              <a:rPr lang="de-DE" dirty="0" err="1"/>
              <a:t>and</a:t>
            </a:r>
            <a:r>
              <a:rPr lang="de-DE" dirty="0"/>
              <a:t> </a:t>
            </a:r>
            <a:r>
              <a:rPr lang="de-DE" dirty="0" err="1"/>
              <a:t>to</a:t>
            </a:r>
            <a:r>
              <a:rPr lang="de-DE" dirty="0"/>
              <a:t> </a:t>
            </a:r>
            <a:r>
              <a:rPr lang="de-DE" dirty="0">
                <a:solidFill>
                  <a:srgbClr val="FF0000"/>
                </a:solidFill>
              </a:rPr>
              <a:t>30% in 2050.</a:t>
            </a:r>
          </a:p>
          <a:p>
            <a:endParaRPr lang="de-DE" dirty="0"/>
          </a:p>
        </p:txBody>
      </p:sp>
      <p:pic>
        <p:nvPicPr>
          <p:cNvPr id="6" name="Grafik 5"/>
          <p:cNvPicPr>
            <a:picLocks noChangeAspect="1"/>
          </p:cNvPicPr>
          <p:nvPr/>
        </p:nvPicPr>
        <p:blipFill>
          <a:blip r:embed="rId2"/>
          <a:stretch>
            <a:fillRect/>
          </a:stretch>
        </p:blipFill>
        <p:spPr>
          <a:xfrm>
            <a:off x="35496" y="1160115"/>
            <a:ext cx="6715125" cy="3571875"/>
          </a:xfrm>
          <a:prstGeom prst="rect">
            <a:avLst/>
          </a:prstGeom>
        </p:spPr>
      </p:pic>
      <p:sp>
        <p:nvSpPr>
          <p:cNvPr id="11" name="Textfeld 10"/>
          <p:cNvSpPr txBox="1"/>
          <p:nvPr/>
        </p:nvSpPr>
        <p:spPr>
          <a:xfrm>
            <a:off x="6732240" y="1529375"/>
            <a:ext cx="2086342" cy="1200329"/>
          </a:xfrm>
          <a:prstGeom prst="rect">
            <a:avLst/>
          </a:prstGeom>
          <a:noFill/>
          <a:ln w="38100">
            <a:solidFill>
              <a:srgbClr val="FF0000"/>
            </a:solidFill>
          </a:ln>
        </p:spPr>
        <p:txBody>
          <a:bodyPr wrap="square" rtlCol="0">
            <a:spAutoFit/>
          </a:bodyPr>
          <a:lstStyle/>
          <a:p>
            <a:r>
              <a:rPr lang="de-DE" dirty="0" smtClean="0"/>
              <a:t>This </a:t>
            </a:r>
            <a:r>
              <a:rPr lang="de-DE" dirty="0" err="1" smtClean="0"/>
              <a:t>translate</a:t>
            </a:r>
            <a:r>
              <a:rPr lang="de-DE" dirty="0" smtClean="0"/>
              <a:t> </a:t>
            </a:r>
            <a:r>
              <a:rPr lang="de-DE" dirty="0" err="1" smtClean="0"/>
              <a:t>into</a:t>
            </a:r>
            <a:r>
              <a:rPr lang="de-DE" dirty="0" smtClean="0"/>
              <a:t> </a:t>
            </a:r>
          </a:p>
          <a:p>
            <a:r>
              <a:rPr lang="de-DE" dirty="0" smtClean="0"/>
              <a:t>(500 / 6)  </a:t>
            </a:r>
          </a:p>
          <a:p>
            <a:r>
              <a:rPr lang="de-DE" dirty="0" smtClean="0"/>
              <a:t>~ 83 </a:t>
            </a:r>
            <a:r>
              <a:rPr lang="de-DE" dirty="0" err="1" smtClean="0"/>
              <a:t>TWh</a:t>
            </a:r>
            <a:r>
              <a:rPr lang="de-DE" dirty="0" smtClean="0"/>
              <a:t>/</a:t>
            </a:r>
            <a:r>
              <a:rPr lang="de-DE" dirty="0" err="1" smtClean="0"/>
              <a:t>month</a:t>
            </a:r>
            <a:endParaRPr lang="de-DE" dirty="0" smtClean="0"/>
          </a:p>
          <a:p>
            <a:r>
              <a:rPr lang="de-DE" dirty="0"/>
              <a:t>i</a:t>
            </a:r>
            <a:r>
              <a:rPr lang="de-DE" dirty="0" smtClean="0"/>
              <a:t>n </a:t>
            </a:r>
            <a:r>
              <a:rPr lang="de-DE" dirty="0" err="1" smtClean="0"/>
              <a:t>winter</a:t>
            </a:r>
            <a:r>
              <a:rPr lang="de-DE" dirty="0" smtClean="0"/>
              <a:t> </a:t>
            </a:r>
            <a:r>
              <a:rPr lang="de-DE" dirty="0" err="1" smtClean="0"/>
              <a:t>period</a:t>
            </a:r>
            <a:endParaRPr lang="de-DE" dirty="0"/>
          </a:p>
        </p:txBody>
      </p:sp>
      <p:sp>
        <p:nvSpPr>
          <p:cNvPr id="12" name="Textfeld 11"/>
          <p:cNvSpPr txBox="1"/>
          <p:nvPr/>
        </p:nvSpPr>
        <p:spPr>
          <a:xfrm>
            <a:off x="6732240" y="2944564"/>
            <a:ext cx="2086342" cy="923330"/>
          </a:xfrm>
          <a:prstGeom prst="rect">
            <a:avLst/>
          </a:prstGeom>
          <a:noFill/>
          <a:ln w="38100">
            <a:solidFill>
              <a:srgbClr val="FF0000"/>
            </a:solidFill>
          </a:ln>
        </p:spPr>
        <p:txBody>
          <a:bodyPr wrap="square" rtlCol="0">
            <a:spAutoFit/>
          </a:bodyPr>
          <a:lstStyle/>
          <a:p>
            <a:pPr algn="ctr"/>
            <a:r>
              <a:rPr lang="de-DE" dirty="0" err="1" smtClean="0"/>
              <a:t>And</a:t>
            </a:r>
            <a:r>
              <a:rPr lang="de-DE" dirty="0" smtClean="0"/>
              <a:t>  ~ 250 </a:t>
            </a:r>
            <a:r>
              <a:rPr lang="de-DE" dirty="0" err="1" smtClean="0"/>
              <a:t>TWh</a:t>
            </a:r>
            <a:endParaRPr lang="de-DE" dirty="0" smtClean="0"/>
          </a:p>
          <a:p>
            <a:pPr algn="ctr"/>
            <a:r>
              <a:rPr lang="de-DE" dirty="0" err="1" smtClean="0"/>
              <a:t>for</a:t>
            </a:r>
            <a:r>
              <a:rPr lang="de-DE" dirty="0" smtClean="0"/>
              <a:t> 3 </a:t>
            </a:r>
            <a:r>
              <a:rPr lang="de-DE" dirty="0" err="1" smtClean="0"/>
              <a:t>month</a:t>
            </a:r>
            <a:r>
              <a:rPr lang="de-DE" dirty="0" smtClean="0"/>
              <a:t> </a:t>
            </a:r>
          </a:p>
          <a:p>
            <a:pPr algn="ctr"/>
            <a:r>
              <a:rPr lang="de-DE" dirty="0" err="1"/>
              <a:t>s</a:t>
            </a:r>
            <a:r>
              <a:rPr lang="de-DE" dirty="0" err="1" smtClean="0"/>
              <a:t>easonal</a:t>
            </a:r>
            <a:r>
              <a:rPr lang="de-DE" dirty="0" smtClean="0"/>
              <a:t> </a:t>
            </a:r>
            <a:r>
              <a:rPr lang="de-DE" dirty="0" err="1" smtClean="0"/>
              <a:t>storage</a:t>
            </a:r>
            <a:endParaRPr lang="de-DE" dirty="0"/>
          </a:p>
        </p:txBody>
      </p:sp>
    </p:spTree>
    <p:extLst>
      <p:ext uri="{BB962C8B-B14F-4D97-AF65-F5344CB8AC3E}">
        <p14:creationId xmlns:p14="http://schemas.microsoft.com/office/powerpoint/2010/main" val="58494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1691680" y="330210"/>
            <a:ext cx="5211683" cy="369332"/>
          </a:xfrm>
          <a:prstGeom prst="rect">
            <a:avLst/>
          </a:prstGeom>
          <a:noFill/>
        </p:spPr>
        <p:txBody>
          <a:bodyPr wrap="none" rtlCol="0">
            <a:spAutoFit/>
          </a:bodyPr>
          <a:lstStyle/>
          <a:p>
            <a:r>
              <a:rPr lang="de-DE" dirty="0" err="1" smtClean="0"/>
              <a:t>Cost</a:t>
            </a:r>
            <a:r>
              <a:rPr lang="de-DE" dirty="0" smtClean="0"/>
              <a:t> </a:t>
            </a:r>
            <a:r>
              <a:rPr lang="de-DE" dirty="0" err="1" smtClean="0"/>
              <a:t>of</a:t>
            </a:r>
            <a:r>
              <a:rPr lang="de-DE" dirty="0" smtClean="0"/>
              <a:t> Green Hydrogen </a:t>
            </a:r>
            <a:r>
              <a:rPr lang="de-DE" dirty="0" err="1" smtClean="0"/>
              <a:t>Production</a:t>
            </a:r>
            <a:r>
              <a:rPr lang="de-DE" dirty="0" smtClean="0"/>
              <a:t> </a:t>
            </a:r>
            <a:r>
              <a:rPr lang="de-DE" dirty="0" err="1" smtClean="0"/>
              <a:t>Deployment</a:t>
            </a:r>
            <a:r>
              <a:rPr lang="de-DE" dirty="0" smtClean="0"/>
              <a:t> </a:t>
            </a:r>
          </a:p>
        </p:txBody>
      </p:sp>
      <p:pic>
        <p:nvPicPr>
          <p:cNvPr id="6" name="Grafik 5"/>
          <p:cNvPicPr>
            <a:picLocks noChangeAspect="1"/>
          </p:cNvPicPr>
          <p:nvPr/>
        </p:nvPicPr>
        <p:blipFill>
          <a:blip r:embed="rId2"/>
          <a:stretch>
            <a:fillRect/>
          </a:stretch>
        </p:blipFill>
        <p:spPr>
          <a:xfrm>
            <a:off x="2328284" y="1042975"/>
            <a:ext cx="6420180" cy="3725019"/>
          </a:xfrm>
          <a:prstGeom prst="rect">
            <a:avLst/>
          </a:prstGeom>
        </p:spPr>
      </p:pic>
      <p:sp>
        <p:nvSpPr>
          <p:cNvPr id="4" name="Rechteck 3"/>
          <p:cNvSpPr/>
          <p:nvPr/>
        </p:nvSpPr>
        <p:spPr>
          <a:xfrm>
            <a:off x="107504" y="4737797"/>
            <a:ext cx="3024336" cy="246221"/>
          </a:xfrm>
          <a:prstGeom prst="rect">
            <a:avLst/>
          </a:prstGeom>
        </p:spPr>
        <p:txBody>
          <a:bodyPr wrap="square">
            <a:spAutoFit/>
          </a:bodyPr>
          <a:lstStyle/>
          <a:p>
            <a:r>
              <a:rPr lang="en-US" sz="1000" dirty="0" smtClean="0">
                <a:latin typeface="Calibri" panose="020F0502020204030204" pitchFamily="34" charset="0"/>
              </a:rPr>
              <a:t>IRENA report: Green Hydrogen Cost Reduction 2020</a:t>
            </a:r>
          </a:p>
        </p:txBody>
      </p:sp>
      <p:sp>
        <p:nvSpPr>
          <p:cNvPr id="2" name="Textfeld 1"/>
          <p:cNvSpPr txBox="1"/>
          <p:nvPr/>
        </p:nvSpPr>
        <p:spPr>
          <a:xfrm>
            <a:off x="179512" y="2645499"/>
            <a:ext cx="2020105" cy="646331"/>
          </a:xfrm>
          <a:prstGeom prst="rect">
            <a:avLst/>
          </a:prstGeom>
          <a:noFill/>
          <a:ln w="28575">
            <a:solidFill>
              <a:srgbClr val="FF0000"/>
            </a:solidFill>
          </a:ln>
        </p:spPr>
        <p:txBody>
          <a:bodyPr wrap="none" rtlCol="0">
            <a:spAutoFit/>
          </a:bodyPr>
          <a:lstStyle/>
          <a:p>
            <a:r>
              <a:rPr lang="de-DE" dirty="0" smtClean="0"/>
              <a:t>1.5 – 3.5 $ / kg H</a:t>
            </a:r>
            <a:r>
              <a:rPr lang="de-DE" sz="1100" dirty="0" smtClean="0"/>
              <a:t>2</a:t>
            </a:r>
          </a:p>
          <a:p>
            <a:pPr algn="ctr"/>
            <a:r>
              <a:rPr lang="de-DE" dirty="0"/>
              <a:t>i</a:t>
            </a:r>
            <a:r>
              <a:rPr lang="de-DE" dirty="0" smtClean="0"/>
              <a:t>n 2030</a:t>
            </a:r>
            <a:endParaRPr lang="de-DE" dirty="0"/>
          </a:p>
        </p:txBody>
      </p:sp>
      <p:cxnSp>
        <p:nvCxnSpPr>
          <p:cNvPr id="7" name="Gerader Verbinder 6"/>
          <p:cNvCxnSpPr/>
          <p:nvPr/>
        </p:nvCxnSpPr>
        <p:spPr>
          <a:xfrm>
            <a:off x="4355976" y="2535746"/>
            <a:ext cx="0" cy="10081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Gerader Verbinder 11"/>
          <p:cNvCxnSpPr/>
          <p:nvPr/>
        </p:nvCxnSpPr>
        <p:spPr>
          <a:xfrm>
            <a:off x="4175956" y="2535746"/>
            <a:ext cx="32403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Gerader Verbinder 12"/>
          <p:cNvCxnSpPr/>
          <p:nvPr/>
        </p:nvCxnSpPr>
        <p:spPr>
          <a:xfrm>
            <a:off x="4211960" y="3543858"/>
            <a:ext cx="32403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685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611560" y="1059582"/>
            <a:ext cx="7802136" cy="646331"/>
          </a:xfrm>
          <a:prstGeom prst="rect">
            <a:avLst/>
          </a:prstGeom>
          <a:noFill/>
        </p:spPr>
        <p:txBody>
          <a:bodyPr wrap="none" rtlCol="0">
            <a:spAutoFit/>
          </a:bodyPr>
          <a:lstStyle/>
          <a:p>
            <a:pPr marL="285750" indent="-285750">
              <a:buFont typeface="Arial" panose="020B0604020202020204" pitchFamily="34" charset="0"/>
              <a:buChar char="•"/>
            </a:pPr>
            <a:r>
              <a:rPr lang="de-DE" dirty="0" err="1" smtClean="0"/>
              <a:t>Effective</a:t>
            </a:r>
            <a:r>
              <a:rPr lang="de-DE" dirty="0" smtClean="0"/>
              <a:t> </a:t>
            </a:r>
            <a:r>
              <a:rPr lang="de-DE" dirty="0" err="1" smtClean="0"/>
              <a:t>costs</a:t>
            </a:r>
            <a:r>
              <a:rPr lang="de-DE" dirty="0" smtClean="0"/>
              <a:t> </a:t>
            </a:r>
            <a:r>
              <a:rPr lang="de-DE" dirty="0" err="1" smtClean="0"/>
              <a:t>of</a:t>
            </a:r>
            <a:r>
              <a:rPr lang="de-DE" dirty="0" smtClean="0"/>
              <a:t> a </a:t>
            </a:r>
            <a:r>
              <a:rPr lang="de-DE" dirty="0" err="1" smtClean="0"/>
              <a:t>conventional</a:t>
            </a:r>
            <a:r>
              <a:rPr lang="de-DE" dirty="0" smtClean="0"/>
              <a:t> hydrogen </a:t>
            </a:r>
            <a:r>
              <a:rPr lang="de-DE" dirty="0" err="1" smtClean="0"/>
              <a:t>storage</a:t>
            </a:r>
            <a:r>
              <a:rPr lang="de-DE" dirty="0" smtClean="0"/>
              <a:t> </a:t>
            </a:r>
            <a:r>
              <a:rPr lang="de-DE" dirty="0" err="1" smtClean="0"/>
              <a:t>system</a:t>
            </a:r>
            <a:r>
              <a:rPr lang="de-DE" dirty="0" smtClean="0"/>
              <a:t>*</a:t>
            </a:r>
            <a:endParaRPr lang="de-DE" dirty="0" smtClean="0"/>
          </a:p>
          <a:p>
            <a:r>
              <a:rPr lang="de-DE" dirty="0" smtClean="0"/>
              <a:t>     Low :  0.2 </a:t>
            </a:r>
            <a:r>
              <a:rPr lang="de-DE" dirty="0" smtClean="0"/>
              <a:t>€/ </a:t>
            </a:r>
            <a:r>
              <a:rPr lang="de-DE" dirty="0" smtClean="0"/>
              <a:t>kg</a:t>
            </a:r>
            <a:r>
              <a:rPr lang="de-DE" dirty="0"/>
              <a:t> </a:t>
            </a:r>
            <a:r>
              <a:rPr lang="de-DE" dirty="0" smtClean="0"/>
              <a:t>(</a:t>
            </a:r>
            <a:r>
              <a:rPr lang="de-DE" dirty="0" err="1" smtClean="0"/>
              <a:t>salt</a:t>
            </a:r>
            <a:r>
              <a:rPr lang="de-DE" dirty="0" smtClean="0"/>
              <a:t> </a:t>
            </a:r>
            <a:r>
              <a:rPr lang="de-DE" dirty="0" err="1" smtClean="0"/>
              <a:t>cavern</a:t>
            </a:r>
            <a:r>
              <a:rPr lang="de-DE" dirty="0" smtClean="0"/>
              <a:t>)  1.8 €/kg (gas </a:t>
            </a:r>
            <a:r>
              <a:rPr lang="de-DE" dirty="0" err="1" smtClean="0"/>
              <a:t>field</a:t>
            </a:r>
            <a:r>
              <a:rPr lang="de-DE" dirty="0" smtClean="0"/>
              <a:t>) high: 4.5 </a:t>
            </a:r>
            <a:r>
              <a:rPr lang="de-DE" dirty="0" smtClean="0"/>
              <a:t>€</a:t>
            </a:r>
            <a:r>
              <a:rPr lang="de-DE" smtClean="0"/>
              <a:t>/kg </a:t>
            </a:r>
            <a:r>
              <a:rPr lang="de-DE" dirty="0" smtClean="0"/>
              <a:t>(LOHC) </a:t>
            </a:r>
            <a:endParaRPr lang="de-DE" dirty="0"/>
          </a:p>
        </p:txBody>
      </p:sp>
      <p:sp>
        <p:nvSpPr>
          <p:cNvPr id="4" name="Rechteck 3"/>
          <p:cNvSpPr/>
          <p:nvPr/>
        </p:nvSpPr>
        <p:spPr>
          <a:xfrm>
            <a:off x="71500" y="4737797"/>
            <a:ext cx="4536504" cy="246221"/>
          </a:xfrm>
          <a:prstGeom prst="rect">
            <a:avLst/>
          </a:prstGeom>
        </p:spPr>
        <p:txBody>
          <a:bodyPr wrap="square">
            <a:spAutoFit/>
          </a:bodyPr>
          <a:lstStyle/>
          <a:p>
            <a:r>
              <a:rPr lang="en-US" sz="1000" dirty="0" smtClean="0">
                <a:latin typeface="Calibri" panose="020F0502020204030204" pitchFamily="34" charset="0"/>
              </a:rPr>
              <a:t>* DIHK </a:t>
            </a:r>
            <a:r>
              <a:rPr lang="en-US" sz="1000" dirty="0" err="1" smtClean="0">
                <a:latin typeface="Calibri" panose="020F0502020204030204" pitchFamily="34" charset="0"/>
              </a:rPr>
              <a:t>Faktenpapier</a:t>
            </a:r>
            <a:r>
              <a:rPr lang="en-US" sz="1000" dirty="0" smtClean="0">
                <a:latin typeface="Calibri" panose="020F0502020204030204" pitchFamily="34" charset="0"/>
              </a:rPr>
              <a:t> </a:t>
            </a:r>
            <a:r>
              <a:rPr lang="en-US" sz="1000" dirty="0" err="1" smtClean="0">
                <a:latin typeface="Calibri" panose="020F0502020204030204" pitchFamily="34" charset="0"/>
              </a:rPr>
              <a:t>Juni</a:t>
            </a:r>
            <a:r>
              <a:rPr lang="en-US" sz="1000" dirty="0" smtClean="0">
                <a:latin typeface="Calibri" panose="020F0502020204030204" pitchFamily="34" charset="0"/>
              </a:rPr>
              <a:t> 2020</a:t>
            </a:r>
          </a:p>
        </p:txBody>
      </p:sp>
      <p:sp>
        <p:nvSpPr>
          <p:cNvPr id="2" name="Textfeld 1"/>
          <p:cNvSpPr txBox="1"/>
          <p:nvPr/>
        </p:nvSpPr>
        <p:spPr>
          <a:xfrm>
            <a:off x="611560" y="1707654"/>
            <a:ext cx="5846472" cy="646331"/>
          </a:xfrm>
          <a:prstGeom prst="rect">
            <a:avLst/>
          </a:prstGeom>
          <a:noFill/>
          <a:ln>
            <a:solidFill>
              <a:srgbClr val="FF0000"/>
            </a:solidFill>
          </a:ln>
        </p:spPr>
        <p:txBody>
          <a:bodyPr wrap="none" rtlCol="0">
            <a:spAutoFit/>
          </a:bodyPr>
          <a:lstStyle/>
          <a:p>
            <a:pPr marL="285750" indent="-285750">
              <a:buFont typeface="Arial" panose="020B0604020202020204" pitchFamily="34" charset="0"/>
              <a:buChar char="•"/>
            </a:pPr>
            <a:r>
              <a:rPr lang="de-DE" dirty="0" err="1" smtClean="0">
                <a:solidFill>
                  <a:srgbClr val="FF0000"/>
                </a:solidFill>
              </a:rPr>
              <a:t>Costs</a:t>
            </a:r>
            <a:r>
              <a:rPr lang="de-DE" dirty="0" smtClean="0">
                <a:solidFill>
                  <a:srgbClr val="FF0000"/>
                </a:solidFill>
              </a:rPr>
              <a:t> </a:t>
            </a:r>
            <a:r>
              <a:rPr lang="de-DE" dirty="0" err="1" smtClean="0">
                <a:solidFill>
                  <a:srgbClr val="FF0000"/>
                </a:solidFill>
              </a:rPr>
              <a:t>for</a:t>
            </a:r>
            <a:r>
              <a:rPr lang="de-DE" dirty="0" smtClean="0">
                <a:solidFill>
                  <a:srgbClr val="FF0000"/>
                </a:solidFill>
              </a:rPr>
              <a:t> </a:t>
            </a:r>
            <a:r>
              <a:rPr lang="de-DE" dirty="0" err="1" smtClean="0">
                <a:solidFill>
                  <a:srgbClr val="FF0000"/>
                </a:solidFill>
              </a:rPr>
              <a:t>standard</a:t>
            </a:r>
            <a:r>
              <a:rPr lang="de-DE" dirty="0" smtClean="0">
                <a:solidFill>
                  <a:srgbClr val="FF0000"/>
                </a:solidFill>
              </a:rPr>
              <a:t> hydrogen </a:t>
            </a:r>
            <a:r>
              <a:rPr lang="de-DE" dirty="0" err="1" smtClean="0">
                <a:solidFill>
                  <a:srgbClr val="FF0000"/>
                </a:solidFill>
              </a:rPr>
              <a:t>production</a:t>
            </a:r>
            <a:r>
              <a:rPr lang="de-DE" dirty="0" smtClean="0">
                <a:solidFill>
                  <a:srgbClr val="FF0000"/>
                </a:solidFill>
              </a:rPr>
              <a:t> plus </a:t>
            </a:r>
            <a:r>
              <a:rPr lang="de-DE" dirty="0" err="1" smtClean="0">
                <a:solidFill>
                  <a:srgbClr val="FF0000"/>
                </a:solidFill>
              </a:rPr>
              <a:t>storage</a:t>
            </a:r>
            <a:endParaRPr lang="de-DE" dirty="0" smtClean="0">
              <a:solidFill>
                <a:srgbClr val="FF0000"/>
              </a:solidFill>
            </a:endParaRPr>
          </a:p>
          <a:p>
            <a:r>
              <a:rPr lang="de-DE" dirty="0"/>
              <a:t> </a:t>
            </a:r>
            <a:r>
              <a:rPr lang="de-DE" dirty="0" smtClean="0"/>
              <a:t>  </a:t>
            </a:r>
            <a:r>
              <a:rPr lang="de-DE" dirty="0"/>
              <a:t> </a:t>
            </a:r>
            <a:r>
              <a:rPr lang="de-DE" dirty="0" smtClean="0"/>
              <a:t> </a:t>
            </a:r>
            <a:r>
              <a:rPr lang="de-DE" dirty="0" err="1" smtClean="0"/>
              <a:t>results</a:t>
            </a:r>
            <a:r>
              <a:rPr lang="de-DE" dirty="0" smtClean="0"/>
              <a:t> in </a:t>
            </a:r>
            <a:r>
              <a:rPr lang="de-DE" dirty="0" smtClean="0">
                <a:solidFill>
                  <a:srgbClr val="FF0000"/>
                </a:solidFill>
              </a:rPr>
              <a:t>1.7 – 8 € /kg hydrogen</a:t>
            </a:r>
            <a:r>
              <a:rPr lang="de-DE" dirty="0" smtClean="0"/>
              <a:t>.</a:t>
            </a:r>
            <a:r>
              <a:rPr lang="de-DE" dirty="0" smtClean="0">
                <a:solidFill>
                  <a:srgbClr val="FF0000"/>
                </a:solidFill>
              </a:rPr>
              <a:t> </a:t>
            </a:r>
            <a:endParaRPr lang="de-DE" dirty="0">
              <a:solidFill>
                <a:srgbClr val="FF0000"/>
              </a:solidFill>
            </a:endParaRPr>
          </a:p>
        </p:txBody>
      </p:sp>
      <p:sp>
        <p:nvSpPr>
          <p:cNvPr id="3" name="Textfeld 2"/>
          <p:cNvSpPr txBox="1"/>
          <p:nvPr/>
        </p:nvSpPr>
        <p:spPr>
          <a:xfrm>
            <a:off x="1835696" y="375506"/>
            <a:ext cx="6032421" cy="369332"/>
          </a:xfrm>
          <a:prstGeom prst="rect">
            <a:avLst/>
          </a:prstGeom>
          <a:noFill/>
        </p:spPr>
        <p:txBody>
          <a:bodyPr wrap="none" rtlCol="0">
            <a:spAutoFit/>
          </a:bodyPr>
          <a:lstStyle/>
          <a:p>
            <a:r>
              <a:rPr lang="de-DE" dirty="0" smtClean="0">
                <a:solidFill>
                  <a:srgbClr val="92D050"/>
                </a:solidFill>
              </a:rPr>
              <a:t>Reference Scenario : </a:t>
            </a:r>
            <a:r>
              <a:rPr lang="en-US" dirty="0">
                <a:solidFill>
                  <a:srgbClr val="92D050"/>
                </a:solidFill>
              </a:rPr>
              <a:t>Costs for </a:t>
            </a:r>
            <a:r>
              <a:rPr lang="en-US" dirty="0" smtClean="0">
                <a:solidFill>
                  <a:srgbClr val="92D050"/>
                </a:solidFill>
              </a:rPr>
              <a:t>Hydrogen Stored </a:t>
            </a:r>
            <a:r>
              <a:rPr lang="en-US" dirty="0">
                <a:solidFill>
                  <a:srgbClr val="92D050"/>
                </a:solidFill>
              </a:rPr>
              <a:t>in 2030</a:t>
            </a:r>
            <a:r>
              <a:rPr lang="de-DE" dirty="0" smtClean="0">
                <a:solidFill>
                  <a:srgbClr val="92D050"/>
                </a:solidFill>
              </a:rPr>
              <a:t> </a:t>
            </a:r>
            <a:endParaRPr lang="de-DE" dirty="0">
              <a:solidFill>
                <a:srgbClr val="92D050"/>
              </a:solidFill>
            </a:endParaRPr>
          </a:p>
        </p:txBody>
      </p:sp>
      <p:sp>
        <p:nvSpPr>
          <p:cNvPr id="6" name="Textfeld 5"/>
          <p:cNvSpPr txBox="1"/>
          <p:nvPr/>
        </p:nvSpPr>
        <p:spPr>
          <a:xfrm>
            <a:off x="611560" y="2427734"/>
            <a:ext cx="8537658" cy="646331"/>
          </a:xfrm>
          <a:prstGeom prst="rect">
            <a:avLst/>
          </a:prstGeom>
          <a:noFill/>
        </p:spPr>
        <p:txBody>
          <a:bodyPr wrap="none" rtlCol="0">
            <a:spAutoFit/>
          </a:bodyPr>
          <a:lstStyle/>
          <a:p>
            <a:pPr marL="285750" indent="-285750">
              <a:buFont typeface="Arial" panose="020B0604020202020204" pitchFamily="34" charset="0"/>
              <a:buChar char="•"/>
            </a:pPr>
            <a:r>
              <a:rPr lang="de-DE" dirty="0" smtClean="0"/>
              <a:t>PEM </a:t>
            </a:r>
            <a:r>
              <a:rPr lang="de-DE" dirty="0" err="1" smtClean="0"/>
              <a:t>electrolysers</a:t>
            </a:r>
            <a:r>
              <a:rPr lang="de-DE" dirty="0" smtClean="0"/>
              <a:t> still </a:t>
            </a:r>
            <a:r>
              <a:rPr lang="de-DE" dirty="0" err="1" smtClean="0"/>
              <a:t>need</a:t>
            </a:r>
            <a:r>
              <a:rPr lang="de-DE" dirty="0" smtClean="0"/>
              <a:t> </a:t>
            </a:r>
            <a:r>
              <a:rPr lang="de-DE" dirty="0" err="1" smtClean="0"/>
              <a:t>critical</a:t>
            </a:r>
            <a:r>
              <a:rPr lang="de-DE" dirty="0" smtClean="0"/>
              <a:t> </a:t>
            </a:r>
            <a:r>
              <a:rPr lang="de-DE" dirty="0" err="1" smtClean="0"/>
              <a:t>raw</a:t>
            </a:r>
            <a:r>
              <a:rPr lang="de-DE" dirty="0" smtClean="0"/>
              <a:t> </a:t>
            </a:r>
            <a:r>
              <a:rPr lang="de-DE" dirty="0" err="1" smtClean="0"/>
              <a:t>materials</a:t>
            </a:r>
            <a:r>
              <a:rPr lang="de-DE" dirty="0" smtClean="0"/>
              <a:t> (</a:t>
            </a:r>
            <a:r>
              <a:rPr lang="de-DE" dirty="0" err="1" smtClean="0"/>
              <a:t>iridium</a:t>
            </a:r>
            <a:r>
              <a:rPr lang="de-DE" dirty="0" smtClean="0"/>
              <a:t>, </a:t>
            </a:r>
            <a:r>
              <a:rPr lang="de-DE" dirty="0" err="1" smtClean="0"/>
              <a:t>platinium</a:t>
            </a:r>
            <a:r>
              <a:rPr lang="de-DE" dirty="0" smtClean="0"/>
              <a:t>, </a:t>
            </a:r>
            <a:r>
              <a:rPr lang="de-DE" dirty="0" err="1" smtClean="0"/>
              <a:t>etc</a:t>
            </a:r>
            <a:r>
              <a:rPr lang="de-DE" dirty="0" smtClean="0"/>
              <a:t>)</a:t>
            </a:r>
          </a:p>
          <a:p>
            <a:r>
              <a:rPr lang="de-DE" dirty="0"/>
              <a:t> </a:t>
            </a:r>
            <a:r>
              <a:rPr lang="de-DE" dirty="0" smtClean="0"/>
              <a:t>    </a:t>
            </a:r>
            <a:r>
              <a:rPr lang="de-DE" dirty="0" err="1" smtClean="0"/>
              <a:t>and</a:t>
            </a:r>
            <a:r>
              <a:rPr lang="de-DE" dirty="0" smtClean="0"/>
              <a:t> PFAS. The </a:t>
            </a:r>
            <a:r>
              <a:rPr lang="de-DE" dirty="0" err="1" smtClean="0"/>
              <a:t>avoidance</a:t>
            </a:r>
            <a:r>
              <a:rPr lang="de-DE" dirty="0" smtClean="0"/>
              <a:t> </a:t>
            </a:r>
            <a:r>
              <a:rPr lang="de-DE" dirty="0" err="1" smtClean="0"/>
              <a:t>may</a:t>
            </a:r>
            <a:r>
              <a:rPr lang="de-DE" dirty="0" smtClean="0"/>
              <a:t> </a:t>
            </a:r>
            <a:r>
              <a:rPr lang="de-DE" dirty="0" err="1" smtClean="0"/>
              <a:t>reduce</a:t>
            </a:r>
            <a:r>
              <a:rPr lang="de-DE" dirty="0" smtClean="0"/>
              <a:t> </a:t>
            </a:r>
            <a:r>
              <a:rPr lang="de-DE" dirty="0" err="1" smtClean="0"/>
              <a:t>the</a:t>
            </a:r>
            <a:r>
              <a:rPr lang="de-DE" dirty="0" smtClean="0"/>
              <a:t> </a:t>
            </a:r>
            <a:r>
              <a:rPr lang="de-DE" dirty="0" err="1" smtClean="0"/>
              <a:t>efficiency</a:t>
            </a:r>
            <a:r>
              <a:rPr lang="de-DE" dirty="0" smtClean="0"/>
              <a:t> </a:t>
            </a:r>
            <a:r>
              <a:rPr lang="de-DE" dirty="0" err="1" smtClean="0"/>
              <a:t>and</a:t>
            </a:r>
            <a:r>
              <a:rPr lang="de-DE" dirty="0" smtClean="0"/>
              <a:t> </a:t>
            </a:r>
            <a:r>
              <a:rPr lang="de-DE" dirty="0" err="1" smtClean="0"/>
              <a:t>generate</a:t>
            </a:r>
            <a:r>
              <a:rPr lang="de-DE" dirty="0" smtClean="0"/>
              <a:t> </a:t>
            </a:r>
            <a:r>
              <a:rPr lang="de-DE" dirty="0" err="1" smtClean="0"/>
              <a:t>higher</a:t>
            </a:r>
            <a:r>
              <a:rPr lang="de-DE" dirty="0" smtClean="0"/>
              <a:t> </a:t>
            </a:r>
            <a:r>
              <a:rPr lang="de-DE" dirty="0" err="1" smtClean="0"/>
              <a:t>cost</a:t>
            </a:r>
            <a:r>
              <a:rPr lang="de-DE" dirty="0" smtClean="0"/>
              <a:t>. </a:t>
            </a:r>
            <a:endParaRPr lang="de-DE" dirty="0"/>
          </a:p>
        </p:txBody>
      </p:sp>
      <p:sp>
        <p:nvSpPr>
          <p:cNvPr id="11" name="Textfeld 10"/>
          <p:cNvSpPr txBox="1"/>
          <p:nvPr/>
        </p:nvSpPr>
        <p:spPr>
          <a:xfrm>
            <a:off x="611560" y="3111810"/>
            <a:ext cx="7167347" cy="646331"/>
          </a:xfrm>
          <a:prstGeom prst="rect">
            <a:avLst/>
          </a:prstGeom>
          <a:noFill/>
        </p:spPr>
        <p:txBody>
          <a:bodyPr wrap="none" rtlCol="0">
            <a:spAutoFit/>
          </a:bodyPr>
          <a:lstStyle/>
          <a:p>
            <a:pPr marL="285750" indent="-285750">
              <a:buFont typeface="Arial" panose="020B0604020202020204" pitchFamily="34" charset="0"/>
              <a:buChar char="•"/>
            </a:pPr>
            <a:r>
              <a:rPr lang="de-DE" dirty="0" smtClean="0"/>
              <a:t>In </a:t>
            </a:r>
            <a:r>
              <a:rPr lang="de-DE" dirty="0" err="1" smtClean="0"/>
              <a:t>economy</a:t>
            </a:r>
            <a:r>
              <a:rPr lang="de-DE" dirty="0" smtClean="0"/>
              <a:t> </a:t>
            </a:r>
            <a:r>
              <a:rPr lang="de-DE" dirty="0" err="1" smtClean="0"/>
              <a:t>terms</a:t>
            </a:r>
            <a:r>
              <a:rPr lang="de-DE" dirty="0" smtClean="0"/>
              <a:t> </a:t>
            </a:r>
            <a:r>
              <a:rPr lang="de-DE" dirty="0" err="1"/>
              <a:t>a</a:t>
            </a:r>
            <a:r>
              <a:rPr lang="de-DE" dirty="0" err="1" smtClean="0"/>
              <a:t>lkaline</a:t>
            </a:r>
            <a:r>
              <a:rPr lang="de-DE" dirty="0" smtClean="0"/>
              <a:t> </a:t>
            </a:r>
            <a:r>
              <a:rPr lang="de-DE" dirty="0" err="1" smtClean="0"/>
              <a:t>water</a:t>
            </a:r>
            <a:r>
              <a:rPr lang="de-DE" dirty="0" smtClean="0"/>
              <a:t> </a:t>
            </a:r>
            <a:r>
              <a:rPr lang="de-DE" dirty="0" err="1" smtClean="0"/>
              <a:t>electrolysis</a:t>
            </a:r>
            <a:r>
              <a:rPr lang="de-DE" dirty="0" smtClean="0"/>
              <a:t> </a:t>
            </a:r>
            <a:r>
              <a:rPr lang="de-DE" dirty="0" err="1" smtClean="0"/>
              <a:t>is</a:t>
            </a:r>
            <a:r>
              <a:rPr lang="de-DE" dirty="0" smtClean="0"/>
              <a:t> </a:t>
            </a:r>
            <a:r>
              <a:rPr lang="de-DE" dirty="0" err="1" smtClean="0"/>
              <a:t>seen</a:t>
            </a:r>
            <a:r>
              <a:rPr lang="de-DE" dirty="0" smtClean="0"/>
              <a:t> </a:t>
            </a:r>
            <a:r>
              <a:rPr lang="de-DE" dirty="0" err="1" smtClean="0"/>
              <a:t>to</a:t>
            </a:r>
            <a:r>
              <a:rPr lang="de-DE" dirty="0" smtClean="0"/>
              <a:t> </a:t>
            </a:r>
            <a:r>
              <a:rPr lang="de-DE" dirty="0" err="1" smtClean="0"/>
              <a:t>be</a:t>
            </a:r>
            <a:r>
              <a:rPr lang="de-DE" dirty="0" smtClean="0"/>
              <a:t> </a:t>
            </a:r>
            <a:r>
              <a:rPr lang="de-DE" dirty="0" err="1" smtClean="0"/>
              <a:t>worse</a:t>
            </a:r>
            <a:r>
              <a:rPr lang="de-DE" dirty="0" smtClean="0"/>
              <a:t>, </a:t>
            </a:r>
          </a:p>
          <a:p>
            <a:r>
              <a:rPr lang="de-DE" dirty="0" smtClean="0"/>
              <a:t>     but </a:t>
            </a:r>
            <a:r>
              <a:rPr lang="de-DE" dirty="0" err="1" smtClean="0"/>
              <a:t>could</a:t>
            </a:r>
            <a:r>
              <a:rPr lang="de-DE" dirty="0" smtClean="0"/>
              <a:t> </a:t>
            </a:r>
            <a:r>
              <a:rPr lang="de-DE" dirty="0" err="1" smtClean="0"/>
              <a:t>be</a:t>
            </a:r>
            <a:r>
              <a:rPr lang="de-DE" dirty="0" smtClean="0"/>
              <a:t> </a:t>
            </a:r>
            <a:r>
              <a:rPr lang="de-DE" dirty="0" err="1" smtClean="0"/>
              <a:t>easier</a:t>
            </a:r>
            <a:r>
              <a:rPr lang="de-DE" dirty="0" smtClean="0"/>
              <a:t> </a:t>
            </a:r>
            <a:r>
              <a:rPr lang="de-DE" dirty="0" err="1" smtClean="0"/>
              <a:t>to</a:t>
            </a:r>
            <a:r>
              <a:rPr lang="de-DE" dirty="0" smtClean="0"/>
              <a:t> </a:t>
            </a:r>
            <a:r>
              <a:rPr lang="de-DE" dirty="0" err="1" smtClean="0"/>
              <a:t>scale</a:t>
            </a:r>
            <a:r>
              <a:rPr lang="de-DE" dirty="0" smtClean="0"/>
              <a:t> </a:t>
            </a:r>
            <a:r>
              <a:rPr lang="de-DE" dirty="0" err="1" smtClean="0"/>
              <a:t>up</a:t>
            </a:r>
            <a:r>
              <a:rPr lang="de-DE" dirty="0" smtClean="0"/>
              <a:t>.  </a:t>
            </a:r>
            <a:endParaRPr lang="de-DE" dirty="0"/>
          </a:p>
        </p:txBody>
      </p:sp>
      <p:sp>
        <p:nvSpPr>
          <p:cNvPr id="12" name="Textfeld 11"/>
          <p:cNvSpPr txBox="1"/>
          <p:nvPr/>
        </p:nvSpPr>
        <p:spPr>
          <a:xfrm>
            <a:off x="626929" y="3831890"/>
            <a:ext cx="7041415" cy="646331"/>
          </a:xfrm>
          <a:prstGeom prst="rect">
            <a:avLst/>
          </a:prstGeom>
          <a:noFill/>
        </p:spPr>
        <p:txBody>
          <a:bodyPr wrap="none" rtlCol="0">
            <a:spAutoFit/>
          </a:bodyPr>
          <a:lstStyle/>
          <a:p>
            <a:pPr marL="285750" indent="-285750">
              <a:buFont typeface="Arial" panose="020B0604020202020204" pitchFamily="34" charset="0"/>
              <a:buChar char="•"/>
            </a:pPr>
            <a:r>
              <a:rPr lang="de-DE" dirty="0" err="1" smtClean="0"/>
              <a:t>Issue</a:t>
            </a:r>
            <a:r>
              <a:rPr lang="de-DE" dirty="0" smtClean="0"/>
              <a:t> </a:t>
            </a:r>
            <a:r>
              <a:rPr lang="de-DE" dirty="0" err="1" smtClean="0"/>
              <a:t>to</a:t>
            </a:r>
            <a:r>
              <a:rPr lang="de-DE" dirty="0" smtClean="0"/>
              <a:t> </a:t>
            </a:r>
            <a:r>
              <a:rPr lang="de-DE" dirty="0" err="1" smtClean="0"/>
              <a:t>scale</a:t>
            </a:r>
            <a:r>
              <a:rPr lang="de-DE" dirty="0" smtClean="0"/>
              <a:t> </a:t>
            </a:r>
            <a:r>
              <a:rPr lang="de-DE" dirty="0" err="1" smtClean="0"/>
              <a:t>up</a:t>
            </a:r>
            <a:r>
              <a:rPr lang="de-DE" dirty="0" smtClean="0"/>
              <a:t>: Today  ~140 MW </a:t>
            </a:r>
            <a:r>
              <a:rPr lang="de-DE" dirty="0" err="1" smtClean="0"/>
              <a:t>electrolysers</a:t>
            </a:r>
            <a:r>
              <a:rPr lang="de-DE" dirty="0" smtClean="0"/>
              <a:t> </a:t>
            </a:r>
            <a:r>
              <a:rPr lang="de-DE" dirty="0" err="1" smtClean="0"/>
              <a:t>are</a:t>
            </a:r>
            <a:r>
              <a:rPr lang="de-DE" dirty="0" smtClean="0"/>
              <a:t> operational.</a:t>
            </a:r>
          </a:p>
          <a:p>
            <a:r>
              <a:rPr lang="de-DE" dirty="0"/>
              <a:t> </a:t>
            </a:r>
            <a:r>
              <a:rPr lang="de-DE" dirty="0" smtClean="0"/>
              <a:t>    </a:t>
            </a:r>
            <a:r>
              <a:rPr lang="de-DE" dirty="0" err="1" smtClean="0"/>
              <a:t>Repower</a:t>
            </a:r>
            <a:r>
              <a:rPr lang="de-DE" dirty="0" smtClean="0"/>
              <a:t> EU </a:t>
            </a:r>
            <a:r>
              <a:rPr lang="de-DE" dirty="0" err="1" smtClean="0"/>
              <a:t>target</a:t>
            </a:r>
            <a:r>
              <a:rPr lang="de-DE" dirty="0" smtClean="0"/>
              <a:t> </a:t>
            </a:r>
            <a:r>
              <a:rPr lang="de-DE" dirty="0" err="1" smtClean="0"/>
              <a:t>is</a:t>
            </a:r>
            <a:r>
              <a:rPr lang="de-DE" dirty="0" smtClean="0"/>
              <a:t> 140 GW !         </a:t>
            </a:r>
            <a:endParaRPr lang="de-DE" dirty="0"/>
          </a:p>
        </p:txBody>
      </p:sp>
    </p:spTree>
    <p:extLst>
      <p:ext uri="{BB962C8B-B14F-4D97-AF65-F5344CB8AC3E}">
        <p14:creationId xmlns:p14="http://schemas.microsoft.com/office/powerpoint/2010/main" val="28839180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C38915-DE87-46F9-A198-BF2AFABCEEF7}"/>
              </a:ext>
            </a:extLst>
          </p:cNvPr>
          <p:cNvSpPr>
            <a:spLocks noGrp="1"/>
          </p:cNvSpPr>
          <p:nvPr>
            <p:ph type="ctrTitle"/>
          </p:nvPr>
        </p:nvSpPr>
        <p:spPr>
          <a:xfrm>
            <a:off x="2987824" y="1634138"/>
            <a:ext cx="6206805" cy="2091690"/>
          </a:xfrm>
        </p:spPr>
        <p:txBody>
          <a:bodyPr>
            <a:normAutofit/>
          </a:bodyPr>
          <a:lstStyle/>
          <a:p>
            <a:r>
              <a:rPr lang="en-US" sz="2400" dirty="0"/>
              <a:t>Reactive Metals </a:t>
            </a:r>
            <a:r>
              <a:rPr lang="en-US" sz="2400" dirty="0" smtClean="0"/>
              <a:t>as</a:t>
            </a:r>
            <a:br>
              <a:rPr lang="en-US" sz="2400" dirty="0" smtClean="0"/>
            </a:br>
            <a:r>
              <a:rPr lang="en-US" sz="2400" dirty="0" smtClean="0"/>
              <a:t>Energy Storage Medium</a:t>
            </a:r>
            <a:r>
              <a:rPr lang="en-GB" sz="2400" dirty="0" smtClean="0">
                <a:solidFill>
                  <a:srgbClr val="90C95A"/>
                </a:solidFill>
                <a:latin typeface="Bahnschrift SemiBold SemiConden" panose="020B0502040204020203" pitchFamily="34" charset="0"/>
              </a:rPr>
              <a:t/>
            </a:r>
            <a:br>
              <a:rPr lang="en-GB" sz="2400" dirty="0" smtClean="0">
                <a:solidFill>
                  <a:srgbClr val="90C95A"/>
                </a:solidFill>
                <a:latin typeface="Bahnschrift SemiBold SemiConden" panose="020B0502040204020203" pitchFamily="34" charset="0"/>
              </a:rPr>
            </a:br>
            <a:endParaRPr lang="en-GB" sz="1800" dirty="0">
              <a:solidFill>
                <a:schemeClr val="accent5">
                  <a:lumMod val="40000"/>
                  <a:lumOff val="60000"/>
                </a:schemeClr>
              </a:solidFill>
              <a:latin typeface="Bahnschrift Light SemiCondensed" panose="020B0502040204020203" pitchFamily="34" charset="0"/>
            </a:endParaRPr>
          </a:p>
        </p:txBody>
      </p:sp>
      <p:sp>
        <p:nvSpPr>
          <p:cNvPr id="4" name="Text Placeholder 3">
            <a:extLst>
              <a:ext uri="{FF2B5EF4-FFF2-40B4-BE49-F238E27FC236}">
                <a16:creationId xmlns:a16="http://schemas.microsoft.com/office/drawing/2014/main" id="{A8F2FE65-67A7-4E35-8E38-7BDC92AD9C39}"/>
              </a:ext>
            </a:extLst>
          </p:cNvPr>
          <p:cNvSpPr>
            <a:spLocks noGrp="1"/>
          </p:cNvSpPr>
          <p:nvPr>
            <p:ph type="body" sz="quarter" idx="10"/>
          </p:nvPr>
        </p:nvSpPr>
        <p:spPr/>
        <p:txBody>
          <a:bodyPr/>
          <a:lstStyle/>
          <a:p>
            <a:r>
              <a:rPr lang="en-GB" dirty="0"/>
              <a:t>3</a:t>
            </a:r>
          </a:p>
        </p:txBody>
      </p:sp>
      <p:sp>
        <p:nvSpPr>
          <p:cNvPr id="2" name="Rectangle 1">
            <a:extLst>
              <a:ext uri="{FF2B5EF4-FFF2-40B4-BE49-F238E27FC236}">
                <a16:creationId xmlns:a16="http://schemas.microsoft.com/office/drawing/2014/main" id="{069119E9-9CE5-4BE0-ABAC-FE56DA6E6B52}"/>
              </a:ext>
            </a:extLst>
          </p:cNvPr>
          <p:cNvSpPr/>
          <p:nvPr/>
        </p:nvSpPr>
        <p:spPr>
          <a:xfrm>
            <a:off x="239713" y="4789488"/>
            <a:ext cx="2270125" cy="192088"/>
          </a:xfrm>
          <a:prstGeom prst="rect">
            <a:avLst/>
          </a:prstGeom>
          <a:solidFill>
            <a:srgbClr val="22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350"/>
          </a:p>
        </p:txBody>
      </p:sp>
    </p:spTree>
    <p:extLst>
      <p:ext uri="{BB962C8B-B14F-4D97-AF65-F5344CB8AC3E}">
        <p14:creationId xmlns:p14="http://schemas.microsoft.com/office/powerpoint/2010/main" val="23284494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82974" y="231490"/>
            <a:ext cx="7871987" cy="400112"/>
          </a:xfrm>
        </p:spPr>
        <p:txBody>
          <a:bodyPr/>
          <a:lstStyle/>
          <a:p>
            <a:pPr algn="ctr"/>
            <a:r>
              <a:rPr lang="de-DE" sz="2800" dirty="0" smtClean="0"/>
              <a:t>Short </a:t>
            </a:r>
            <a:r>
              <a:rPr lang="de-DE" sz="2800" dirty="0" err="1" smtClean="0"/>
              <a:t>Discussion</a:t>
            </a:r>
            <a:r>
              <a:rPr lang="de-DE" sz="2800" dirty="0" smtClean="0"/>
              <a:t> on Long-term Storage Media</a:t>
            </a:r>
            <a:br>
              <a:rPr lang="de-DE" sz="2800" dirty="0" smtClean="0"/>
            </a:br>
            <a:r>
              <a:rPr lang="de-DE" sz="2800" dirty="0" smtClean="0"/>
              <a:t> </a:t>
            </a:r>
            <a:endParaRPr lang="de-DE" sz="2800" dirty="0"/>
          </a:p>
        </p:txBody>
      </p:sp>
      <p:sp>
        <p:nvSpPr>
          <p:cNvPr id="3" name="Textplatzhalter 2"/>
          <p:cNvSpPr>
            <a:spLocks noGrp="1"/>
          </p:cNvSpPr>
          <p:nvPr>
            <p:ph type="body" sz="quarter" idx="35"/>
          </p:nvPr>
        </p:nvSpPr>
        <p:spPr>
          <a:xfrm>
            <a:off x="521074" y="1059582"/>
            <a:ext cx="8551426" cy="2088232"/>
          </a:xfrm>
        </p:spPr>
        <p:txBody>
          <a:bodyPr>
            <a:noAutofit/>
          </a:bodyPr>
          <a:lstStyle/>
          <a:p>
            <a:pPr>
              <a:lnSpc>
                <a:spcPct val="150000"/>
              </a:lnSpc>
              <a:buFont typeface="Arial" panose="020B0604020202020204" pitchFamily="34" charset="0"/>
              <a:buChar char="•"/>
            </a:pPr>
            <a:r>
              <a:rPr lang="de-DE" sz="1400" dirty="0" err="1" smtClean="0"/>
              <a:t>Fe</a:t>
            </a:r>
            <a:r>
              <a:rPr lang="de-DE" sz="1400" dirty="0" smtClean="0"/>
              <a:t> : </a:t>
            </a:r>
            <a:r>
              <a:rPr lang="de-DE" sz="1400" dirty="0" err="1"/>
              <a:t>C</a:t>
            </a:r>
            <a:r>
              <a:rPr lang="de-DE" sz="1400" dirty="0" err="1" smtClean="0"/>
              <a:t>omplex</a:t>
            </a:r>
            <a:r>
              <a:rPr lang="de-DE" sz="1400" dirty="0" smtClean="0"/>
              <a:t> </a:t>
            </a:r>
            <a:r>
              <a:rPr lang="de-DE" sz="1400" dirty="0" err="1" smtClean="0"/>
              <a:t>reduction</a:t>
            </a:r>
            <a:r>
              <a:rPr lang="de-DE" sz="1400" dirty="0" smtClean="0"/>
              <a:t> </a:t>
            </a:r>
            <a:r>
              <a:rPr lang="de-DE" sz="1400" dirty="0" err="1" smtClean="0"/>
              <a:t>process</a:t>
            </a:r>
            <a:r>
              <a:rPr lang="de-DE" sz="1400" dirty="0" smtClean="0"/>
              <a:t>, still </a:t>
            </a:r>
            <a:r>
              <a:rPr lang="de-DE" sz="1400" dirty="0" err="1" smtClean="0"/>
              <a:t>premature</a:t>
            </a:r>
            <a:r>
              <a:rPr lang="de-DE" sz="1400" dirty="0" smtClean="0"/>
              <a:t>.  </a:t>
            </a:r>
            <a:endParaRPr lang="de-DE" sz="1400" dirty="0"/>
          </a:p>
          <a:p>
            <a:pPr>
              <a:lnSpc>
                <a:spcPct val="150000"/>
              </a:lnSpc>
              <a:buFont typeface="Arial" panose="020B0604020202020204" pitchFamily="34" charset="0"/>
              <a:buChar char="•"/>
            </a:pPr>
            <a:r>
              <a:rPr lang="de-DE" sz="1400" dirty="0" err="1" smtClean="0"/>
              <a:t>Ammonia</a:t>
            </a:r>
            <a:r>
              <a:rPr lang="de-DE" sz="1400" dirty="0" smtClean="0"/>
              <a:t> : Needs </a:t>
            </a:r>
            <a:r>
              <a:rPr lang="de-DE" sz="1400" dirty="0" err="1" smtClean="0"/>
              <a:t>cooling</a:t>
            </a:r>
            <a:r>
              <a:rPr lang="de-DE" sz="1400" dirty="0" smtClean="0"/>
              <a:t>, </a:t>
            </a:r>
            <a:r>
              <a:rPr lang="de-DE" sz="1400" dirty="0" err="1" smtClean="0"/>
              <a:t>that</a:t>
            </a:r>
            <a:r>
              <a:rPr lang="de-DE" sz="1400" dirty="0" smtClean="0"/>
              <a:t> will </a:t>
            </a:r>
            <a:r>
              <a:rPr lang="de-DE" sz="1400" dirty="0" err="1" smtClean="0"/>
              <a:t>drop</a:t>
            </a:r>
            <a:r>
              <a:rPr lang="de-DE" sz="1400" dirty="0" smtClean="0"/>
              <a:t> </a:t>
            </a:r>
            <a:r>
              <a:rPr lang="de-DE" sz="1400" dirty="0" err="1" smtClean="0"/>
              <a:t>efficiencies</a:t>
            </a:r>
            <a:r>
              <a:rPr lang="de-DE" sz="1400" dirty="0" smtClean="0"/>
              <a:t> </a:t>
            </a:r>
            <a:r>
              <a:rPr lang="de-DE" sz="1400" dirty="0" err="1" smtClean="0"/>
              <a:t>for</a:t>
            </a:r>
            <a:r>
              <a:rPr lang="de-DE" sz="1400" dirty="0" smtClean="0"/>
              <a:t> </a:t>
            </a:r>
            <a:r>
              <a:rPr lang="de-DE" sz="1400" dirty="0" err="1" smtClean="0"/>
              <a:t>seasonal</a:t>
            </a:r>
            <a:r>
              <a:rPr lang="de-DE" sz="1400" dirty="0" smtClean="0"/>
              <a:t> </a:t>
            </a:r>
            <a:r>
              <a:rPr lang="de-DE" sz="1400" dirty="0" err="1" smtClean="0"/>
              <a:t>application</a:t>
            </a:r>
            <a:r>
              <a:rPr lang="de-DE" sz="1400" dirty="0" smtClean="0"/>
              <a:t>. </a:t>
            </a:r>
            <a:r>
              <a:rPr lang="de-DE" sz="1250" dirty="0" smtClean="0"/>
              <a:t> Main </a:t>
            </a:r>
            <a:r>
              <a:rPr lang="de-DE" sz="1250" dirty="0" err="1" smtClean="0"/>
              <a:t>use</a:t>
            </a:r>
            <a:r>
              <a:rPr lang="de-DE" sz="1250" dirty="0" smtClean="0"/>
              <a:t> </a:t>
            </a:r>
            <a:r>
              <a:rPr lang="de-DE" sz="1250" dirty="0" err="1" smtClean="0"/>
              <a:t>as</a:t>
            </a:r>
            <a:r>
              <a:rPr lang="de-DE" sz="1250" dirty="0" smtClean="0"/>
              <a:t> </a:t>
            </a:r>
            <a:r>
              <a:rPr lang="de-DE" sz="1250" dirty="0" err="1" smtClean="0"/>
              <a:t>fertilizer</a:t>
            </a:r>
            <a:r>
              <a:rPr lang="de-DE" sz="1250" dirty="0" smtClean="0"/>
              <a:t>!</a:t>
            </a:r>
          </a:p>
          <a:p>
            <a:pPr>
              <a:lnSpc>
                <a:spcPct val="150000"/>
              </a:lnSpc>
              <a:buFont typeface="Arial" panose="020B0604020202020204" pitchFamily="34" charset="0"/>
              <a:buChar char="•"/>
            </a:pPr>
            <a:r>
              <a:rPr lang="de-DE" sz="1400" dirty="0" smtClean="0"/>
              <a:t>Flow </a:t>
            </a:r>
            <a:r>
              <a:rPr lang="de-DE" sz="1400" dirty="0" err="1" smtClean="0"/>
              <a:t>batteries</a:t>
            </a:r>
            <a:r>
              <a:rPr lang="de-DE" sz="1400" dirty="0" smtClean="0"/>
              <a:t>: Vanadium </a:t>
            </a:r>
            <a:r>
              <a:rPr lang="de-DE" sz="1400" dirty="0" err="1" smtClean="0"/>
              <a:t>is</a:t>
            </a:r>
            <a:r>
              <a:rPr lang="de-DE" sz="1400" dirty="0" smtClean="0"/>
              <a:t> a rare material </a:t>
            </a:r>
            <a:r>
              <a:rPr lang="de-DE" sz="1400" dirty="0" err="1" smtClean="0"/>
              <a:t>and</a:t>
            </a:r>
            <a:r>
              <a:rPr lang="de-DE" sz="1400" dirty="0" smtClean="0"/>
              <a:t> </a:t>
            </a:r>
            <a:r>
              <a:rPr lang="de-DE" sz="1400" dirty="0" err="1" smtClean="0"/>
              <a:t>the</a:t>
            </a:r>
            <a:r>
              <a:rPr lang="de-DE" sz="1400" dirty="0" smtClean="0"/>
              <a:t> </a:t>
            </a:r>
            <a:r>
              <a:rPr lang="de-DE" sz="1400" dirty="0" err="1" smtClean="0"/>
              <a:t>energy</a:t>
            </a:r>
            <a:r>
              <a:rPr lang="de-DE" sz="1400" dirty="0" smtClean="0"/>
              <a:t> </a:t>
            </a:r>
            <a:r>
              <a:rPr lang="de-DE" sz="1400" dirty="0" err="1" smtClean="0"/>
              <a:t>density</a:t>
            </a:r>
            <a:r>
              <a:rPr lang="de-DE" sz="1400" dirty="0" smtClean="0"/>
              <a:t> </a:t>
            </a:r>
            <a:r>
              <a:rPr lang="de-DE" sz="1400" dirty="0" err="1" smtClean="0"/>
              <a:t>is</a:t>
            </a:r>
            <a:r>
              <a:rPr lang="de-DE" sz="1400" dirty="0" smtClean="0"/>
              <a:t> </a:t>
            </a:r>
            <a:r>
              <a:rPr lang="de-DE" sz="1400" dirty="0" err="1" smtClean="0"/>
              <a:t>extremly</a:t>
            </a:r>
            <a:r>
              <a:rPr lang="de-DE" sz="1400" dirty="0" smtClean="0"/>
              <a:t> </a:t>
            </a:r>
            <a:r>
              <a:rPr lang="de-DE" sz="1400" dirty="0" err="1" smtClean="0"/>
              <a:t>low</a:t>
            </a:r>
            <a:r>
              <a:rPr lang="de-DE" sz="1400" dirty="0" smtClean="0"/>
              <a:t> (10-20 </a:t>
            </a:r>
            <a:r>
              <a:rPr lang="de-DE" sz="1400" dirty="0" err="1" smtClean="0"/>
              <a:t>Wh</a:t>
            </a:r>
            <a:r>
              <a:rPr lang="de-DE" sz="1400" dirty="0" smtClean="0"/>
              <a:t>/kg). </a:t>
            </a:r>
          </a:p>
          <a:p>
            <a:pPr>
              <a:lnSpc>
                <a:spcPct val="150000"/>
              </a:lnSpc>
              <a:buFont typeface="Arial" panose="020B0604020202020204" pitchFamily="34" charset="0"/>
              <a:buChar char="•"/>
            </a:pPr>
            <a:r>
              <a:rPr lang="de-DE" sz="1400" dirty="0" err="1" smtClean="0"/>
              <a:t>Pumped</a:t>
            </a:r>
            <a:r>
              <a:rPr lang="de-DE" sz="1400" dirty="0" smtClean="0"/>
              <a:t> </a:t>
            </a:r>
            <a:r>
              <a:rPr lang="de-DE" sz="1400" dirty="0" err="1" smtClean="0"/>
              <a:t>hydro</a:t>
            </a:r>
            <a:r>
              <a:rPr lang="de-DE" sz="1400" dirty="0" smtClean="0"/>
              <a:t> : </a:t>
            </a:r>
            <a:r>
              <a:rPr lang="de-DE" sz="1400" dirty="0" err="1" smtClean="0"/>
              <a:t>Capacity</a:t>
            </a:r>
            <a:r>
              <a:rPr lang="de-DE" sz="1400" dirty="0" smtClean="0"/>
              <a:t> </a:t>
            </a:r>
            <a:r>
              <a:rPr lang="de-DE" sz="1400" dirty="0" err="1" smtClean="0"/>
              <a:t>is</a:t>
            </a:r>
            <a:r>
              <a:rPr lang="de-DE" sz="1400" dirty="0" smtClean="0"/>
              <a:t> limited 220 </a:t>
            </a:r>
            <a:r>
              <a:rPr lang="de-DE" sz="1400" dirty="0" err="1"/>
              <a:t>G</a:t>
            </a:r>
            <a:r>
              <a:rPr lang="de-DE" sz="1400" dirty="0" err="1" smtClean="0"/>
              <a:t>Wh</a:t>
            </a:r>
            <a:r>
              <a:rPr lang="de-DE" sz="1400" dirty="0" smtClean="0"/>
              <a:t> in Europe (Set-Plan); Society </a:t>
            </a:r>
            <a:r>
              <a:rPr lang="de-DE" sz="1400" dirty="0" err="1" smtClean="0"/>
              <a:t>might</a:t>
            </a:r>
            <a:r>
              <a:rPr lang="de-DE" sz="1400" dirty="0" smtClean="0"/>
              <a:t> </a:t>
            </a:r>
            <a:r>
              <a:rPr lang="de-DE" sz="1400" dirty="0" err="1" smtClean="0"/>
              <a:t>have</a:t>
            </a:r>
            <a:r>
              <a:rPr lang="de-DE" sz="1400" dirty="0" smtClean="0"/>
              <a:t> </a:t>
            </a:r>
            <a:r>
              <a:rPr lang="de-DE" sz="1400" dirty="0" err="1" smtClean="0"/>
              <a:t>objections</a:t>
            </a:r>
            <a:r>
              <a:rPr lang="de-DE" sz="1400" dirty="0"/>
              <a:t>!</a:t>
            </a:r>
            <a:r>
              <a:rPr lang="de-DE" sz="1400" dirty="0" smtClean="0"/>
              <a:t> </a:t>
            </a:r>
          </a:p>
          <a:p>
            <a:pPr>
              <a:lnSpc>
                <a:spcPct val="150000"/>
              </a:lnSpc>
              <a:buFont typeface="Arial" panose="020B0604020202020204" pitchFamily="34" charset="0"/>
              <a:buChar char="•"/>
            </a:pPr>
            <a:r>
              <a:rPr lang="de-DE" sz="1400" dirty="0" smtClean="0"/>
              <a:t>Bio </a:t>
            </a:r>
            <a:r>
              <a:rPr lang="de-DE" sz="1400" dirty="0" err="1" smtClean="0"/>
              <a:t>materials</a:t>
            </a:r>
            <a:r>
              <a:rPr lang="de-DE" sz="1400" dirty="0" smtClean="0"/>
              <a:t>: </a:t>
            </a:r>
            <a:r>
              <a:rPr lang="de-DE" sz="1400" dirty="0" err="1" smtClean="0"/>
              <a:t>Have</a:t>
            </a:r>
            <a:r>
              <a:rPr lang="de-DE" sz="1400" dirty="0" smtClean="0"/>
              <a:t> </a:t>
            </a:r>
            <a:r>
              <a:rPr lang="de-DE" sz="1400" dirty="0" err="1" smtClean="0"/>
              <a:t>capacities</a:t>
            </a:r>
            <a:r>
              <a:rPr lang="de-DE" sz="1400" dirty="0" smtClean="0"/>
              <a:t> </a:t>
            </a:r>
            <a:r>
              <a:rPr lang="de-DE" sz="1400" dirty="0" err="1" smtClean="0"/>
              <a:t>of</a:t>
            </a:r>
            <a:r>
              <a:rPr lang="de-DE" sz="1400" dirty="0" smtClean="0"/>
              <a:t> </a:t>
            </a:r>
            <a:r>
              <a:rPr lang="de-DE" sz="1400" dirty="0" err="1" smtClean="0"/>
              <a:t>about</a:t>
            </a:r>
            <a:r>
              <a:rPr lang="de-DE" sz="1400" dirty="0" smtClean="0"/>
              <a:t> 1000 </a:t>
            </a:r>
            <a:r>
              <a:rPr lang="de-DE" sz="1400" dirty="0" err="1" smtClean="0"/>
              <a:t>TWh</a:t>
            </a:r>
            <a:r>
              <a:rPr lang="de-DE" sz="1400" dirty="0" smtClean="0"/>
              <a:t>.</a:t>
            </a:r>
          </a:p>
          <a:p>
            <a:pPr>
              <a:lnSpc>
                <a:spcPct val="150000"/>
              </a:lnSpc>
              <a:buFont typeface="Arial" panose="020B0604020202020204" pitchFamily="34" charset="0"/>
              <a:buChar char="•"/>
            </a:pPr>
            <a:r>
              <a:rPr lang="de-DE" sz="1400" dirty="0" smtClean="0"/>
              <a:t>Liquid </a:t>
            </a:r>
            <a:r>
              <a:rPr lang="de-DE" sz="1400" dirty="0" err="1" smtClean="0"/>
              <a:t>air</a:t>
            </a:r>
            <a:r>
              <a:rPr lang="de-DE" sz="1400" dirty="0" smtClean="0"/>
              <a:t> </a:t>
            </a:r>
            <a:r>
              <a:rPr lang="de-DE" sz="1400" dirty="0" err="1" smtClean="0"/>
              <a:t>energy</a:t>
            </a:r>
            <a:r>
              <a:rPr lang="de-DE" sz="1400" dirty="0" smtClean="0"/>
              <a:t> </a:t>
            </a:r>
            <a:r>
              <a:rPr lang="de-DE" sz="1400" dirty="0" err="1" smtClean="0"/>
              <a:t>storage</a:t>
            </a:r>
            <a:r>
              <a:rPr lang="de-DE" sz="1400" dirty="0" smtClean="0"/>
              <a:t>: </a:t>
            </a:r>
            <a:r>
              <a:rPr lang="de-DE" sz="1400" dirty="0" err="1" smtClean="0"/>
              <a:t>Good</a:t>
            </a:r>
            <a:r>
              <a:rPr lang="de-DE" sz="1400" dirty="0" smtClean="0"/>
              <a:t> </a:t>
            </a:r>
            <a:r>
              <a:rPr lang="de-DE" sz="1400" dirty="0" err="1" smtClean="0"/>
              <a:t>for</a:t>
            </a:r>
            <a:r>
              <a:rPr lang="de-DE" sz="1400" dirty="0" smtClean="0"/>
              <a:t> </a:t>
            </a:r>
            <a:r>
              <a:rPr lang="de-DE" sz="1400" dirty="0" err="1" smtClean="0"/>
              <a:t>daily</a:t>
            </a:r>
            <a:r>
              <a:rPr lang="de-DE" sz="1400" dirty="0" smtClean="0"/>
              <a:t> </a:t>
            </a:r>
            <a:r>
              <a:rPr lang="de-DE" sz="1400" dirty="0" err="1" smtClean="0"/>
              <a:t>storage</a:t>
            </a:r>
            <a:r>
              <a:rPr lang="de-DE" sz="1400" dirty="0" smtClean="0"/>
              <a:t>. </a:t>
            </a:r>
            <a:endParaRPr lang="de-DE" sz="1400" dirty="0"/>
          </a:p>
          <a:p>
            <a:pPr>
              <a:lnSpc>
                <a:spcPct val="150000"/>
              </a:lnSpc>
              <a:buFont typeface="Arial" panose="020B0604020202020204" pitchFamily="34" charset="0"/>
              <a:buChar char="•"/>
            </a:pPr>
            <a:r>
              <a:rPr lang="de-DE" sz="1400" dirty="0" smtClean="0"/>
              <a:t>Hydrogen: Critical </a:t>
            </a:r>
            <a:r>
              <a:rPr lang="de-DE" sz="1400" dirty="0" err="1" smtClean="0"/>
              <a:t>raw</a:t>
            </a:r>
            <a:r>
              <a:rPr lang="de-DE" sz="1400" dirty="0" smtClean="0"/>
              <a:t> </a:t>
            </a:r>
            <a:r>
              <a:rPr lang="de-DE" sz="1400" dirty="0" err="1" smtClean="0"/>
              <a:t>materials</a:t>
            </a:r>
            <a:r>
              <a:rPr lang="de-DE" sz="1400" dirty="0" smtClean="0"/>
              <a:t>, PFAS, </a:t>
            </a:r>
            <a:r>
              <a:rPr lang="de-DE" sz="1400" dirty="0" err="1" smtClean="0"/>
              <a:t>scale</a:t>
            </a:r>
            <a:r>
              <a:rPr lang="de-DE" sz="1400" dirty="0" smtClean="0"/>
              <a:t> </a:t>
            </a:r>
            <a:r>
              <a:rPr lang="de-DE" sz="1400" dirty="0" err="1" smtClean="0"/>
              <a:t>up</a:t>
            </a:r>
            <a:r>
              <a:rPr lang="de-DE" sz="1400" dirty="0" smtClean="0"/>
              <a:t> </a:t>
            </a:r>
            <a:r>
              <a:rPr lang="de-DE" sz="1400" dirty="0" err="1" smtClean="0"/>
              <a:t>for</a:t>
            </a:r>
            <a:r>
              <a:rPr lang="de-DE" sz="1400" dirty="0" smtClean="0"/>
              <a:t> </a:t>
            </a:r>
            <a:r>
              <a:rPr lang="de-DE" sz="1400" dirty="0" err="1" smtClean="0"/>
              <a:t>now</a:t>
            </a:r>
            <a:r>
              <a:rPr lang="de-DE" sz="1400" dirty="0" smtClean="0"/>
              <a:t>,</a:t>
            </a:r>
          </a:p>
          <a:p>
            <a:pPr marL="0" indent="0">
              <a:lnSpc>
                <a:spcPct val="150000"/>
              </a:lnSpc>
              <a:buNone/>
            </a:pPr>
            <a:r>
              <a:rPr lang="de-DE" sz="1400" dirty="0"/>
              <a:t>	</a:t>
            </a:r>
            <a:r>
              <a:rPr lang="de-DE" sz="1400" dirty="0" smtClean="0"/>
              <a:t>					Large </a:t>
            </a:r>
            <a:r>
              <a:rPr lang="de-DE" sz="1400" dirty="0" err="1" smtClean="0"/>
              <a:t>scale</a:t>
            </a:r>
            <a:r>
              <a:rPr lang="de-DE" sz="1400" dirty="0" smtClean="0"/>
              <a:t> </a:t>
            </a:r>
            <a:r>
              <a:rPr lang="de-DE" sz="1400" dirty="0" err="1" smtClean="0"/>
              <a:t>storage</a:t>
            </a:r>
            <a:r>
              <a:rPr lang="de-DE" sz="1400" dirty="0" smtClean="0"/>
              <a:t> </a:t>
            </a:r>
            <a:r>
              <a:rPr lang="de-DE" sz="1400" dirty="0" err="1" smtClean="0"/>
              <a:t>and</a:t>
            </a:r>
            <a:r>
              <a:rPr lang="de-DE" sz="1400" dirty="0" smtClean="0"/>
              <a:t> </a:t>
            </a:r>
            <a:r>
              <a:rPr lang="de-DE" sz="1400" dirty="0" err="1" smtClean="0"/>
              <a:t>use</a:t>
            </a:r>
            <a:r>
              <a:rPr lang="de-DE" sz="1400" dirty="0" smtClean="0"/>
              <a:t> </a:t>
            </a:r>
            <a:r>
              <a:rPr lang="de-DE" sz="1400" dirty="0" err="1" smtClean="0"/>
              <a:t>of</a:t>
            </a:r>
            <a:r>
              <a:rPr lang="de-DE" sz="1400" dirty="0" smtClean="0"/>
              <a:t> hydrogen </a:t>
            </a:r>
            <a:r>
              <a:rPr lang="de-DE" sz="1400" dirty="0" err="1" smtClean="0"/>
              <a:t>is</a:t>
            </a:r>
            <a:r>
              <a:rPr lang="de-DE" sz="1400" dirty="0" smtClean="0"/>
              <a:t> not </a:t>
            </a:r>
            <a:r>
              <a:rPr lang="de-DE" sz="1400" dirty="0" err="1" smtClean="0"/>
              <a:t>proven</a:t>
            </a:r>
            <a:r>
              <a:rPr lang="de-DE" sz="1400" dirty="0" smtClean="0"/>
              <a:t>, </a:t>
            </a:r>
            <a:r>
              <a:rPr lang="de-DE" sz="1400" dirty="0" err="1" smtClean="0"/>
              <a:t>yet</a:t>
            </a:r>
            <a:r>
              <a:rPr lang="de-DE" sz="1400" dirty="0" smtClean="0"/>
              <a:t> </a:t>
            </a:r>
          </a:p>
          <a:p>
            <a:pPr>
              <a:lnSpc>
                <a:spcPct val="150000"/>
              </a:lnSpc>
              <a:buFont typeface="Arial" panose="020B0604020202020204" pitchFamily="34" charset="0"/>
              <a:buChar char="•"/>
            </a:pPr>
            <a:r>
              <a:rPr lang="de-DE" sz="1400" dirty="0" smtClean="0"/>
              <a:t>Aluminium: May </a:t>
            </a:r>
            <a:r>
              <a:rPr lang="de-DE" sz="1400" dirty="0" err="1" smtClean="0"/>
              <a:t>be</a:t>
            </a:r>
            <a:r>
              <a:rPr lang="de-DE" sz="1400" dirty="0" smtClean="0"/>
              <a:t> ..  , </a:t>
            </a:r>
            <a:r>
              <a:rPr lang="de-DE" sz="1400" dirty="0" err="1" smtClean="0"/>
              <a:t>reduction</a:t>
            </a:r>
            <a:r>
              <a:rPr lang="de-DE" sz="1400" dirty="0" smtClean="0"/>
              <a:t> </a:t>
            </a:r>
            <a:r>
              <a:rPr lang="de-DE" sz="1400" dirty="0" err="1" smtClean="0"/>
              <a:t>process</a:t>
            </a:r>
            <a:r>
              <a:rPr lang="de-DE" sz="1400" dirty="0" smtClean="0"/>
              <a:t> </a:t>
            </a:r>
            <a:r>
              <a:rPr lang="de-DE" sz="1400" dirty="0" err="1" smtClean="0"/>
              <a:t>is</a:t>
            </a:r>
            <a:r>
              <a:rPr lang="de-DE" sz="1400" dirty="0" smtClean="0"/>
              <a:t> </a:t>
            </a:r>
            <a:r>
              <a:rPr lang="de-DE" sz="1400" dirty="0" err="1" smtClean="0"/>
              <a:t>available</a:t>
            </a:r>
            <a:r>
              <a:rPr lang="de-DE" sz="1400" dirty="0" smtClean="0"/>
              <a:t> in </a:t>
            </a:r>
            <a:r>
              <a:rPr lang="de-DE" sz="1400" dirty="0" err="1" smtClean="0"/>
              <a:t>industrial</a:t>
            </a:r>
            <a:r>
              <a:rPr lang="de-DE" sz="1400" dirty="0" smtClean="0"/>
              <a:t> </a:t>
            </a:r>
            <a:r>
              <a:rPr lang="de-DE" sz="1400" dirty="0" err="1" smtClean="0"/>
              <a:t>scale</a:t>
            </a:r>
            <a:r>
              <a:rPr lang="de-DE" sz="1400" dirty="0" smtClean="0"/>
              <a:t>!</a:t>
            </a:r>
            <a:endParaRPr lang="de-DE" sz="1400" dirty="0"/>
          </a:p>
          <a:p>
            <a:pPr marL="0" indent="0">
              <a:lnSpc>
                <a:spcPct val="150000"/>
              </a:lnSpc>
              <a:buNone/>
            </a:pPr>
            <a:r>
              <a:rPr lang="de-DE" sz="1400" dirty="0" smtClean="0"/>
              <a:t>					</a:t>
            </a:r>
            <a:r>
              <a:rPr lang="de-DE" sz="1400" dirty="0" err="1" smtClean="0"/>
              <a:t>To</a:t>
            </a:r>
            <a:r>
              <a:rPr lang="de-DE" sz="1400" dirty="0" smtClean="0"/>
              <a:t> </a:t>
            </a:r>
            <a:r>
              <a:rPr lang="de-DE" sz="1400" dirty="0" err="1" smtClean="0"/>
              <a:t>be</a:t>
            </a:r>
            <a:r>
              <a:rPr lang="de-DE" sz="1400" dirty="0" smtClean="0"/>
              <a:t> </a:t>
            </a:r>
            <a:r>
              <a:rPr lang="de-DE" sz="1400" dirty="0" err="1" smtClean="0"/>
              <a:t>discussed</a:t>
            </a:r>
            <a:r>
              <a:rPr lang="de-DE" sz="1400" dirty="0" smtClean="0"/>
              <a:t>. </a:t>
            </a:r>
            <a:endParaRPr lang="de-DE" sz="1400"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8324" y="771550"/>
            <a:ext cx="1143571" cy="726803"/>
          </a:xfrm>
          <a:prstGeom prst="rect">
            <a:avLst/>
          </a:prstGeom>
        </p:spPr>
      </p:pic>
      <p:pic>
        <p:nvPicPr>
          <p:cNvPr id="5" name="Grafik 4"/>
          <p:cNvPicPr>
            <a:picLocks noChangeAspect="1"/>
          </p:cNvPicPr>
          <p:nvPr/>
        </p:nvPicPr>
        <p:blipFill>
          <a:blip r:embed="rId3"/>
          <a:stretch>
            <a:fillRect/>
          </a:stretch>
        </p:blipFill>
        <p:spPr>
          <a:xfrm>
            <a:off x="6804248" y="2679762"/>
            <a:ext cx="1827647" cy="1443841"/>
          </a:xfrm>
          <a:prstGeom prst="rect">
            <a:avLst/>
          </a:prstGeom>
        </p:spPr>
      </p:pic>
    </p:spTree>
    <p:extLst>
      <p:ext uri="{BB962C8B-B14F-4D97-AF65-F5344CB8AC3E}">
        <p14:creationId xmlns:p14="http://schemas.microsoft.com/office/powerpoint/2010/main" val="11518746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124623" y="879562"/>
            <a:ext cx="8767857" cy="2520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p:cNvPicPr>
            <a:picLocks noChangeAspect="1"/>
          </p:cNvPicPr>
          <p:nvPr/>
        </p:nvPicPr>
        <p:blipFill>
          <a:blip r:embed="rId2"/>
          <a:stretch>
            <a:fillRect/>
          </a:stretch>
        </p:blipFill>
        <p:spPr>
          <a:xfrm>
            <a:off x="1799692" y="647007"/>
            <a:ext cx="6298840" cy="4084983"/>
          </a:xfrm>
          <a:prstGeom prst="rect">
            <a:avLst/>
          </a:prstGeom>
        </p:spPr>
      </p:pic>
      <p:sp>
        <p:nvSpPr>
          <p:cNvPr id="5" name="Textfeld 4"/>
          <p:cNvSpPr txBox="1"/>
          <p:nvPr/>
        </p:nvSpPr>
        <p:spPr>
          <a:xfrm>
            <a:off x="35496" y="4155926"/>
            <a:ext cx="2088232" cy="307777"/>
          </a:xfrm>
          <a:prstGeom prst="rect">
            <a:avLst/>
          </a:prstGeom>
          <a:solidFill>
            <a:schemeClr val="bg1"/>
          </a:solidFill>
          <a:ln w="19050">
            <a:solidFill>
              <a:schemeClr val="tx1"/>
            </a:solidFill>
          </a:ln>
        </p:spPr>
        <p:txBody>
          <a:bodyPr wrap="square" rtlCol="0">
            <a:spAutoFit/>
          </a:bodyPr>
          <a:lstStyle/>
          <a:p>
            <a:r>
              <a:rPr lang="de-DE" sz="1400" dirty="0" smtClean="0"/>
              <a:t>4 PJ  ~ 3.6 PJ = 1 </a:t>
            </a:r>
            <a:r>
              <a:rPr lang="de-DE" sz="1400" dirty="0" err="1" smtClean="0"/>
              <a:t>TWh</a:t>
            </a:r>
            <a:endParaRPr lang="de-DE" sz="1400" dirty="0" smtClean="0"/>
          </a:p>
        </p:txBody>
      </p:sp>
      <p:sp>
        <p:nvSpPr>
          <p:cNvPr id="7" name="Titel 1"/>
          <p:cNvSpPr>
            <a:spLocks noGrp="1"/>
          </p:cNvSpPr>
          <p:nvPr>
            <p:ph type="title"/>
          </p:nvPr>
        </p:nvSpPr>
        <p:spPr>
          <a:xfrm>
            <a:off x="482975" y="231490"/>
            <a:ext cx="7797438" cy="288032"/>
          </a:xfrm>
        </p:spPr>
        <p:txBody>
          <a:bodyPr/>
          <a:lstStyle/>
          <a:p>
            <a:pPr algn="ctr"/>
            <a:r>
              <a:rPr lang="de-DE" sz="1600" dirty="0" err="1" smtClean="0"/>
              <a:t>How</a:t>
            </a:r>
            <a:r>
              <a:rPr lang="de-DE" sz="1600" dirty="0"/>
              <a:t> </a:t>
            </a:r>
            <a:r>
              <a:rPr lang="de-DE" sz="1600" dirty="0" err="1" smtClean="0"/>
              <a:t>can</a:t>
            </a:r>
            <a:r>
              <a:rPr lang="de-DE" sz="1600" dirty="0" smtClean="0"/>
              <a:t> </a:t>
            </a:r>
            <a:r>
              <a:rPr lang="de-DE" sz="1600" dirty="0" err="1"/>
              <a:t>W</a:t>
            </a:r>
            <a:r>
              <a:rPr lang="de-DE" sz="1600" dirty="0" err="1" smtClean="0"/>
              <a:t>e</a:t>
            </a:r>
            <a:r>
              <a:rPr lang="de-DE" sz="1600" dirty="0" smtClean="0"/>
              <a:t> </a:t>
            </a:r>
            <a:r>
              <a:rPr lang="de-DE" sz="1600" dirty="0" err="1"/>
              <a:t>R</a:t>
            </a:r>
            <a:r>
              <a:rPr lang="de-DE" sz="1600" dirty="0" err="1" smtClean="0"/>
              <a:t>eplace</a:t>
            </a:r>
            <a:r>
              <a:rPr lang="de-DE" sz="1600" dirty="0" smtClean="0"/>
              <a:t> Materials </a:t>
            </a:r>
            <a:r>
              <a:rPr lang="de-DE" sz="1600" dirty="0" err="1" smtClean="0"/>
              <a:t>from</a:t>
            </a:r>
            <a:r>
              <a:rPr lang="de-DE" sz="1600" dirty="0" smtClean="0"/>
              <a:t>  Non-</a:t>
            </a:r>
            <a:r>
              <a:rPr lang="de-DE" sz="1600" dirty="0" err="1" smtClean="0"/>
              <a:t>Energy</a:t>
            </a:r>
            <a:r>
              <a:rPr lang="de-DE" sz="1600" dirty="0" smtClean="0"/>
              <a:t> </a:t>
            </a:r>
            <a:r>
              <a:rPr lang="de-DE" sz="1600" dirty="0" err="1" smtClean="0"/>
              <a:t>Consumption</a:t>
            </a:r>
            <a:r>
              <a:rPr lang="de-DE" sz="1600" dirty="0" smtClean="0"/>
              <a:t> ?  </a:t>
            </a:r>
            <a:r>
              <a:rPr lang="de-DE" sz="2800" dirty="0" smtClean="0"/>
              <a:t/>
            </a:r>
            <a:br>
              <a:rPr lang="de-DE" sz="2800" dirty="0" smtClean="0"/>
            </a:br>
            <a:r>
              <a:rPr lang="de-DE" sz="2800" dirty="0" smtClean="0"/>
              <a:t> </a:t>
            </a:r>
            <a:endParaRPr lang="de-DE" sz="2800" dirty="0"/>
          </a:p>
        </p:txBody>
      </p:sp>
    </p:spTree>
    <p:extLst>
      <p:ext uri="{BB962C8B-B14F-4D97-AF65-F5344CB8AC3E}">
        <p14:creationId xmlns:p14="http://schemas.microsoft.com/office/powerpoint/2010/main" val="31496740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82974" y="339502"/>
            <a:ext cx="7871987" cy="400112"/>
          </a:xfrm>
        </p:spPr>
        <p:txBody>
          <a:bodyPr/>
          <a:lstStyle/>
          <a:p>
            <a:pPr algn="ctr"/>
            <a:r>
              <a:rPr lang="de-DE" dirty="0" err="1" smtClean="0"/>
              <a:t>Biomass</a:t>
            </a:r>
            <a:endParaRPr lang="de-DE" dirty="0"/>
          </a:p>
        </p:txBody>
      </p:sp>
      <p:pic>
        <p:nvPicPr>
          <p:cNvPr id="4" name="Grafik 3"/>
          <p:cNvPicPr>
            <a:picLocks noChangeAspect="1"/>
          </p:cNvPicPr>
          <p:nvPr/>
        </p:nvPicPr>
        <p:blipFill>
          <a:blip r:embed="rId2"/>
          <a:stretch>
            <a:fillRect/>
          </a:stretch>
        </p:blipFill>
        <p:spPr>
          <a:xfrm>
            <a:off x="2020813" y="1120056"/>
            <a:ext cx="6043575" cy="3107878"/>
          </a:xfrm>
          <a:prstGeom prst="rect">
            <a:avLst/>
          </a:prstGeom>
        </p:spPr>
      </p:pic>
      <p:sp>
        <p:nvSpPr>
          <p:cNvPr id="5" name="Textfeld 4"/>
          <p:cNvSpPr txBox="1"/>
          <p:nvPr/>
        </p:nvSpPr>
        <p:spPr>
          <a:xfrm>
            <a:off x="287524" y="3734911"/>
            <a:ext cx="1656184" cy="276999"/>
          </a:xfrm>
          <a:prstGeom prst="rect">
            <a:avLst/>
          </a:prstGeom>
          <a:noFill/>
          <a:ln w="19050">
            <a:solidFill>
              <a:schemeClr val="tx1"/>
            </a:solidFill>
          </a:ln>
        </p:spPr>
        <p:txBody>
          <a:bodyPr wrap="square" rtlCol="0">
            <a:spAutoFit/>
          </a:bodyPr>
          <a:lstStyle/>
          <a:p>
            <a:r>
              <a:rPr lang="de-DE" sz="1200" dirty="0" smtClean="0"/>
              <a:t>100000 </a:t>
            </a:r>
            <a:r>
              <a:rPr lang="de-DE" sz="1200" dirty="0" err="1" smtClean="0"/>
              <a:t>toe</a:t>
            </a:r>
            <a:r>
              <a:rPr lang="de-DE" sz="1200" dirty="0" smtClean="0"/>
              <a:t> ~ 1 </a:t>
            </a:r>
            <a:r>
              <a:rPr lang="de-DE" sz="1200" dirty="0" err="1" smtClean="0"/>
              <a:t>TWh</a:t>
            </a:r>
            <a:r>
              <a:rPr lang="de-DE" sz="1200" dirty="0" smtClean="0"/>
              <a:t>  </a:t>
            </a:r>
            <a:endParaRPr lang="de-DE" sz="1200" dirty="0"/>
          </a:p>
        </p:txBody>
      </p:sp>
      <p:pic>
        <p:nvPicPr>
          <p:cNvPr id="6" name="Grafik 5"/>
          <p:cNvPicPr>
            <a:picLocks noChangeAspect="1"/>
          </p:cNvPicPr>
          <p:nvPr/>
        </p:nvPicPr>
        <p:blipFill>
          <a:blip r:embed="rId3"/>
          <a:stretch>
            <a:fillRect/>
          </a:stretch>
        </p:blipFill>
        <p:spPr>
          <a:xfrm>
            <a:off x="107504" y="4714075"/>
            <a:ext cx="5226546" cy="233939"/>
          </a:xfrm>
          <a:prstGeom prst="rect">
            <a:avLst/>
          </a:prstGeom>
        </p:spPr>
      </p:pic>
      <p:sp>
        <p:nvSpPr>
          <p:cNvPr id="7" name="Textfeld 6"/>
          <p:cNvSpPr txBox="1"/>
          <p:nvPr/>
        </p:nvSpPr>
        <p:spPr>
          <a:xfrm>
            <a:off x="199968" y="4177412"/>
            <a:ext cx="8590300" cy="338554"/>
          </a:xfrm>
          <a:prstGeom prst="rect">
            <a:avLst/>
          </a:prstGeom>
          <a:noFill/>
        </p:spPr>
        <p:txBody>
          <a:bodyPr wrap="none" rtlCol="0">
            <a:spAutoFit/>
          </a:bodyPr>
          <a:lstStyle/>
          <a:p>
            <a:r>
              <a:rPr lang="de-DE" sz="1600" dirty="0"/>
              <a:t>N</a:t>
            </a:r>
            <a:r>
              <a:rPr lang="de-DE" sz="1600" dirty="0" smtClean="0"/>
              <a:t>on-</a:t>
            </a:r>
            <a:r>
              <a:rPr lang="de-DE" sz="1600" dirty="0" err="1" smtClean="0"/>
              <a:t>energy</a:t>
            </a:r>
            <a:r>
              <a:rPr lang="de-DE" sz="1600" dirty="0" smtClean="0"/>
              <a:t> </a:t>
            </a:r>
            <a:r>
              <a:rPr lang="de-DE" sz="1600" dirty="0" err="1" smtClean="0"/>
              <a:t>consumption</a:t>
            </a:r>
            <a:r>
              <a:rPr lang="de-DE" sz="1600" dirty="0" smtClean="0"/>
              <a:t> </a:t>
            </a:r>
            <a:r>
              <a:rPr lang="de-DE" sz="1600" dirty="0" err="1" smtClean="0"/>
              <a:t>by</a:t>
            </a:r>
            <a:r>
              <a:rPr lang="de-DE" sz="1600" dirty="0" smtClean="0"/>
              <a:t> </a:t>
            </a:r>
            <a:r>
              <a:rPr lang="de-DE" sz="1600" dirty="0" err="1" smtClean="0"/>
              <a:t>fuel</a:t>
            </a:r>
            <a:r>
              <a:rPr lang="de-DE" sz="1600" dirty="0" smtClean="0"/>
              <a:t> (ca. 1000 </a:t>
            </a:r>
            <a:r>
              <a:rPr lang="de-DE" sz="1600" dirty="0" err="1" smtClean="0"/>
              <a:t>TWh</a:t>
            </a:r>
            <a:r>
              <a:rPr lang="de-DE" sz="1600" dirty="0" smtClean="0"/>
              <a:t>) </a:t>
            </a:r>
            <a:r>
              <a:rPr lang="de-DE" sz="1600" dirty="0" err="1" smtClean="0"/>
              <a:t>could</a:t>
            </a:r>
            <a:r>
              <a:rPr lang="de-DE" sz="1600" dirty="0" smtClean="0"/>
              <a:t> </a:t>
            </a:r>
            <a:r>
              <a:rPr lang="de-DE" sz="1600" dirty="0" err="1" smtClean="0"/>
              <a:t>be</a:t>
            </a:r>
            <a:r>
              <a:rPr lang="de-DE" sz="1600" dirty="0" smtClean="0"/>
              <a:t> </a:t>
            </a:r>
            <a:r>
              <a:rPr lang="de-DE" sz="1600" dirty="0" err="1" smtClean="0"/>
              <a:t>covered</a:t>
            </a:r>
            <a:r>
              <a:rPr lang="de-DE" sz="1600" dirty="0" smtClean="0"/>
              <a:t> </a:t>
            </a:r>
            <a:r>
              <a:rPr lang="de-DE" sz="1600" dirty="0" err="1" smtClean="0"/>
              <a:t>by</a:t>
            </a:r>
            <a:r>
              <a:rPr lang="de-DE" sz="1600" dirty="0" smtClean="0"/>
              <a:t> bio-</a:t>
            </a:r>
            <a:r>
              <a:rPr lang="de-DE" sz="1600" dirty="0" err="1" smtClean="0"/>
              <a:t>mass</a:t>
            </a:r>
            <a:r>
              <a:rPr lang="de-DE" sz="1600" dirty="0" smtClean="0"/>
              <a:t> in </a:t>
            </a:r>
            <a:r>
              <a:rPr lang="de-DE" sz="1600" dirty="0" err="1" smtClean="0"/>
              <a:t>the</a:t>
            </a:r>
            <a:r>
              <a:rPr lang="de-DE" sz="1600" dirty="0" smtClean="0"/>
              <a:t> </a:t>
            </a:r>
            <a:r>
              <a:rPr lang="de-DE" sz="1600" dirty="0" err="1" smtClean="0"/>
              <a:t>future</a:t>
            </a:r>
            <a:r>
              <a:rPr lang="de-DE" sz="1600" dirty="0" smtClean="0"/>
              <a:t>.</a:t>
            </a:r>
            <a:endParaRPr lang="de-DE" sz="1600" dirty="0"/>
          </a:p>
        </p:txBody>
      </p:sp>
      <p:sp>
        <p:nvSpPr>
          <p:cNvPr id="3" name="Textfeld 2"/>
          <p:cNvSpPr txBox="1"/>
          <p:nvPr/>
        </p:nvSpPr>
        <p:spPr>
          <a:xfrm>
            <a:off x="251520" y="1095586"/>
            <a:ext cx="4835939" cy="307777"/>
          </a:xfrm>
          <a:prstGeom prst="rect">
            <a:avLst/>
          </a:prstGeom>
          <a:noFill/>
        </p:spPr>
        <p:txBody>
          <a:bodyPr wrap="none" rtlCol="0">
            <a:spAutoFit/>
          </a:bodyPr>
          <a:lstStyle/>
          <a:p>
            <a:r>
              <a:rPr lang="de-DE" sz="1400" dirty="0" err="1" smtClean="0"/>
              <a:t>Taken</a:t>
            </a:r>
            <a:r>
              <a:rPr lang="de-DE" sz="1400" dirty="0" smtClean="0"/>
              <a:t> </a:t>
            </a:r>
            <a:r>
              <a:rPr lang="de-DE" sz="1400" dirty="0" err="1" smtClean="0"/>
              <a:t>from</a:t>
            </a:r>
            <a:r>
              <a:rPr lang="de-DE" sz="1400" dirty="0" smtClean="0"/>
              <a:t> </a:t>
            </a:r>
            <a:r>
              <a:rPr lang="de-DE" sz="1400" dirty="0" err="1" smtClean="0"/>
              <a:t>the</a:t>
            </a:r>
            <a:r>
              <a:rPr lang="de-DE" sz="1400" dirty="0" smtClean="0"/>
              <a:t> „National </a:t>
            </a:r>
            <a:r>
              <a:rPr lang="de-DE" sz="1400" dirty="0" err="1" smtClean="0"/>
              <a:t>renewable</a:t>
            </a:r>
            <a:r>
              <a:rPr lang="de-DE" sz="1400" dirty="0" smtClean="0"/>
              <a:t> </a:t>
            </a:r>
            <a:r>
              <a:rPr lang="de-DE" sz="1400" dirty="0" err="1" smtClean="0"/>
              <a:t>action</a:t>
            </a:r>
            <a:r>
              <a:rPr lang="de-DE" sz="1400" dirty="0" smtClean="0"/>
              <a:t> plan“ (NREAP)</a:t>
            </a:r>
            <a:endParaRPr lang="de-DE" sz="1400" dirty="0"/>
          </a:p>
        </p:txBody>
      </p:sp>
    </p:spTree>
    <p:extLst>
      <p:ext uri="{BB962C8B-B14F-4D97-AF65-F5344CB8AC3E}">
        <p14:creationId xmlns:p14="http://schemas.microsoft.com/office/powerpoint/2010/main" val="33363506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124623" y="879562"/>
            <a:ext cx="8767857" cy="2520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a:extLst>
              <a:ext uri="{FF2B5EF4-FFF2-40B4-BE49-F238E27FC236}">
                <a16:creationId xmlns:a16="http://schemas.microsoft.com/office/drawing/2014/main" id="{875AD5C4-853D-504B-A835-65C9FD29571E}"/>
              </a:ext>
            </a:extLst>
          </p:cNvPr>
          <p:cNvSpPr>
            <a:spLocks noGrp="1"/>
          </p:cNvSpPr>
          <p:nvPr>
            <p:ph type="title"/>
          </p:nvPr>
        </p:nvSpPr>
        <p:spPr>
          <a:xfrm>
            <a:off x="482974" y="123478"/>
            <a:ext cx="7871987" cy="400112"/>
          </a:xfrm>
        </p:spPr>
        <p:txBody>
          <a:bodyPr/>
          <a:lstStyle/>
          <a:p>
            <a:pPr algn="ctr"/>
            <a:r>
              <a:rPr lang="en-GB" sz="2400" dirty="0" smtClean="0">
                <a:solidFill>
                  <a:srgbClr val="005AA0"/>
                </a:solidFill>
              </a:rPr>
              <a:t>Potential Hybrid Energy System   </a:t>
            </a:r>
            <a:endParaRPr lang="en-GB" sz="2400" dirty="0">
              <a:solidFill>
                <a:srgbClr val="005AA0"/>
              </a:solidFill>
            </a:endParaRPr>
          </a:p>
        </p:txBody>
      </p:sp>
      <p:pic>
        <p:nvPicPr>
          <p:cNvPr id="3" name="Grafik 2"/>
          <p:cNvPicPr>
            <a:picLocks noChangeAspect="1"/>
          </p:cNvPicPr>
          <p:nvPr/>
        </p:nvPicPr>
        <p:blipFill>
          <a:blip r:embed="rId2"/>
          <a:stretch>
            <a:fillRect/>
          </a:stretch>
        </p:blipFill>
        <p:spPr>
          <a:xfrm>
            <a:off x="5148064" y="591530"/>
            <a:ext cx="2827772" cy="2457236"/>
          </a:xfrm>
          <a:prstGeom prst="rect">
            <a:avLst/>
          </a:prstGeom>
        </p:spPr>
      </p:pic>
      <p:pic>
        <p:nvPicPr>
          <p:cNvPr id="5" name="Grafik 4"/>
          <p:cNvPicPr>
            <a:picLocks noChangeAspect="1"/>
          </p:cNvPicPr>
          <p:nvPr/>
        </p:nvPicPr>
        <p:blipFill>
          <a:blip r:embed="rId3"/>
          <a:stretch>
            <a:fillRect/>
          </a:stretch>
        </p:blipFill>
        <p:spPr>
          <a:xfrm>
            <a:off x="395536" y="611910"/>
            <a:ext cx="4406813" cy="3796044"/>
          </a:xfrm>
          <a:prstGeom prst="rect">
            <a:avLst/>
          </a:prstGeom>
        </p:spPr>
      </p:pic>
      <p:sp>
        <p:nvSpPr>
          <p:cNvPr id="6" name="Textfeld 5"/>
          <p:cNvSpPr txBox="1"/>
          <p:nvPr/>
        </p:nvSpPr>
        <p:spPr>
          <a:xfrm>
            <a:off x="4896036" y="3831890"/>
            <a:ext cx="4057521" cy="923330"/>
          </a:xfrm>
          <a:prstGeom prst="rect">
            <a:avLst/>
          </a:prstGeom>
          <a:noFill/>
          <a:ln w="19050">
            <a:solidFill>
              <a:srgbClr val="FF0000"/>
            </a:solidFill>
          </a:ln>
        </p:spPr>
        <p:txBody>
          <a:bodyPr wrap="none" rtlCol="0">
            <a:spAutoFit/>
          </a:bodyPr>
          <a:lstStyle/>
          <a:p>
            <a:r>
              <a:rPr lang="de-DE" dirty="0" err="1" smtClean="0"/>
              <a:t>Could</a:t>
            </a:r>
            <a:r>
              <a:rPr lang="de-DE" dirty="0" smtClean="0"/>
              <a:t> </a:t>
            </a:r>
            <a:r>
              <a:rPr lang="de-DE" dirty="0" err="1" smtClean="0"/>
              <a:t>be</a:t>
            </a:r>
            <a:r>
              <a:rPr lang="de-DE" dirty="0" smtClean="0"/>
              <a:t> </a:t>
            </a:r>
            <a:r>
              <a:rPr lang="de-DE" dirty="0" err="1" smtClean="0"/>
              <a:t>combined</a:t>
            </a:r>
            <a:r>
              <a:rPr lang="de-DE" dirty="0" smtClean="0"/>
              <a:t> </a:t>
            </a:r>
            <a:r>
              <a:rPr lang="de-DE" dirty="0" err="1" smtClean="0"/>
              <a:t>with</a:t>
            </a:r>
            <a:r>
              <a:rPr lang="de-DE" dirty="0" smtClean="0"/>
              <a:t> a geothermal</a:t>
            </a:r>
          </a:p>
          <a:p>
            <a:r>
              <a:rPr lang="de-DE" dirty="0" err="1"/>
              <a:t>h</a:t>
            </a:r>
            <a:r>
              <a:rPr lang="de-DE" dirty="0" err="1" smtClean="0"/>
              <a:t>eat</a:t>
            </a:r>
            <a:r>
              <a:rPr lang="de-DE" dirty="0" smtClean="0"/>
              <a:t> </a:t>
            </a:r>
            <a:r>
              <a:rPr lang="de-DE" dirty="0" err="1" smtClean="0"/>
              <a:t>source</a:t>
            </a:r>
            <a:r>
              <a:rPr lang="de-DE" dirty="0" smtClean="0"/>
              <a:t> </a:t>
            </a:r>
            <a:r>
              <a:rPr lang="de-DE" dirty="0" err="1" smtClean="0"/>
              <a:t>reducing</a:t>
            </a:r>
            <a:r>
              <a:rPr lang="de-DE" dirty="0" smtClean="0"/>
              <a:t> </a:t>
            </a:r>
            <a:r>
              <a:rPr lang="de-DE" dirty="0" err="1" smtClean="0"/>
              <a:t>the</a:t>
            </a:r>
            <a:r>
              <a:rPr lang="de-DE" dirty="0" smtClean="0"/>
              <a:t> loses </a:t>
            </a:r>
            <a:r>
              <a:rPr lang="de-DE" dirty="0" err="1" smtClean="0"/>
              <a:t>and</a:t>
            </a:r>
            <a:r>
              <a:rPr lang="de-DE" dirty="0" smtClean="0"/>
              <a:t> </a:t>
            </a:r>
          </a:p>
          <a:p>
            <a:r>
              <a:rPr lang="de-DE" dirty="0" err="1" smtClean="0"/>
              <a:t>costs</a:t>
            </a:r>
            <a:endParaRPr lang="de-DE" dirty="0"/>
          </a:p>
        </p:txBody>
      </p:sp>
      <p:sp>
        <p:nvSpPr>
          <p:cNvPr id="7" name="Textfeld 6"/>
          <p:cNvSpPr txBox="1"/>
          <p:nvPr/>
        </p:nvSpPr>
        <p:spPr>
          <a:xfrm>
            <a:off x="5148064" y="2067694"/>
            <a:ext cx="2827772" cy="288032"/>
          </a:xfrm>
          <a:prstGeom prst="rect">
            <a:avLst/>
          </a:prstGeom>
          <a:noFill/>
          <a:ln w="28575">
            <a:solidFill>
              <a:srgbClr val="FF0000"/>
            </a:solidFill>
          </a:ln>
        </p:spPr>
        <p:txBody>
          <a:bodyPr wrap="square" rtlCol="0">
            <a:spAutoFit/>
          </a:bodyPr>
          <a:lstStyle/>
          <a:p>
            <a:endParaRPr lang="de-DE"/>
          </a:p>
        </p:txBody>
      </p:sp>
      <p:sp>
        <p:nvSpPr>
          <p:cNvPr id="8" name="Textfeld 7"/>
          <p:cNvSpPr txBox="1"/>
          <p:nvPr/>
        </p:nvSpPr>
        <p:spPr>
          <a:xfrm>
            <a:off x="4920324" y="3077547"/>
            <a:ext cx="3288080" cy="646331"/>
          </a:xfrm>
          <a:prstGeom prst="rect">
            <a:avLst/>
          </a:prstGeom>
          <a:noFill/>
          <a:ln w="28575">
            <a:solidFill>
              <a:schemeClr val="tx1"/>
            </a:solidFill>
          </a:ln>
        </p:spPr>
        <p:txBody>
          <a:bodyPr wrap="none" rtlCol="0">
            <a:spAutoFit/>
          </a:bodyPr>
          <a:lstStyle/>
          <a:p>
            <a:r>
              <a:rPr lang="de-DE" dirty="0" err="1" smtClean="0"/>
              <a:t>Seasonal</a:t>
            </a:r>
            <a:r>
              <a:rPr lang="de-DE" dirty="0" smtClean="0"/>
              <a:t> </a:t>
            </a:r>
            <a:r>
              <a:rPr lang="de-DE" dirty="0" err="1" smtClean="0"/>
              <a:t>storage</a:t>
            </a:r>
            <a:r>
              <a:rPr lang="de-DE" dirty="0" smtClean="0"/>
              <a:t> </a:t>
            </a:r>
            <a:r>
              <a:rPr lang="de-DE" dirty="0" err="1" smtClean="0"/>
              <a:t>should</a:t>
            </a:r>
            <a:r>
              <a:rPr lang="de-DE" dirty="0" smtClean="0"/>
              <a:t> </a:t>
            </a:r>
            <a:r>
              <a:rPr lang="de-DE" dirty="0" err="1" smtClean="0"/>
              <a:t>have</a:t>
            </a:r>
            <a:endParaRPr lang="de-DE" dirty="0"/>
          </a:p>
          <a:p>
            <a:r>
              <a:rPr lang="de-DE" dirty="0" err="1" smtClean="0"/>
              <a:t>long</a:t>
            </a:r>
            <a:r>
              <a:rPr lang="de-DE" dirty="0" smtClean="0"/>
              <a:t> </a:t>
            </a:r>
            <a:r>
              <a:rPr lang="de-DE" dirty="0" err="1" smtClean="0"/>
              <a:t>term</a:t>
            </a:r>
            <a:r>
              <a:rPr lang="de-DE" dirty="0" smtClean="0"/>
              <a:t> high </a:t>
            </a:r>
            <a:r>
              <a:rPr lang="de-DE" dirty="0" err="1" smtClean="0"/>
              <a:t>efficiencies</a:t>
            </a:r>
            <a:r>
              <a:rPr lang="de-DE" dirty="0" smtClean="0"/>
              <a:t> </a:t>
            </a:r>
          </a:p>
        </p:txBody>
      </p:sp>
    </p:spTree>
    <p:extLst>
      <p:ext uri="{BB962C8B-B14F-4D97-AF65-F5344CB8AC3E}">
        <p14:creationId xmlns:p14="http://schemas.microsoft.com/office/powerpoint/2010/main" val="2466209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o 9">
            <a:extLst>
              <a:ext uri="{FF2B5EF4-FFF2-40B4-BE49-F238E27FC236}">
                <a16:creationId xmlns:a16="http://schemas.microsoft.com/office/drawing/2014/main" id="{29CB7C94-68D8-40E1-B9D7-23999D8544A7}"/>
              </a:ext>
            </a:extLst>
          </p:cNvPr>
          <p:cNvGrpSpPr/>
          <p:nvPr/>
        </p:nvGrpSpPr>
        <p:grpSpPr>
          <a:xfrm>
            <a:off x="6928007" y="12763"/>
            <a:ext cx="2113943" cy="571404"/>
            <a:chOff x="9237345" y="17017"/>
            <a:chExt cx="2818591" cy="761872"/>
          </a:xfrm>
        </p:grpSpPr>
        <p:pic>
          <p:nvPicPr>
            <p:cNvPr id="4" name="Picture 2" descr="HIU Batteries – Zukunftsweisende elektrochemische Energiespeicherung">
              <a:extLst>
                <a:ext uri="{FF2B5EF4-FFF2-40B4-BE49-F238E27FC236}">
                  <a16:creationId xmlns:a16="http://schemas.microsoft.com/office/drawing/2014/main" id="{D8C47D43-9D85-4947-B9CF-BFAB6E6392F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16776" y="182734"/>
              <a:ext cx="1255526" cy="4746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ome - Università degli Studi di Perugia">
              <a:extLst>
                <a:ext uri="{FF2B5EF4-FFF2-40B4-BE49-F238E27FC236}">
                  <a16:creationId xmlns:a16="http://schemas.microsoft.com/office/drawing/2014/main" id="{DDE581C1-7555-48E5-9702-D53B894381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06788" y="133164"/>
              <a:ext cx="549148" cy="5491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external-content.duckduckgo.com/iu/?u=https%3A%2F%2Ftse2.mm.bing.net%2Fth%3Fid%3DOIP._CVigvFirGcGtECp3N-fTAHaHa%26pid%3DApi&amp;f=1">
              <a:extLst>
                <a:ext uri="{FF2B5EF4-FFF2-40B4-BE49-F238E27FC236}">
                  <a16:creationId xmlns:a16="http://schemas.microsoft.com/office/drawing/2014/main" id="{F0EBF889-A31A-43F6-A9C8-D301B3B498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37345" y="17017"/>
              <a:ext cx="761872" cy="761872"/>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CasellaDiTesto 11">
            <a:extLst>
              <a:ext uri="{FF2B5EF4-FFF2-40B4-BE49-F238E27FC236}">
                <a16:creationId xmlns:a16="http://schemas.microsoft.com/office/drawing/2014/main" id="{653AA0D7-888B-4D67-B6D7-0E98020E52BC}"/>
              </a:ext>
            </a:extLst>
          </p:cNvPr>
          <p:cNvSpPr txBox="1"/>
          <p:nvPr/>
        </p:nvSpPr>
        <p:spPr>
          <a:xfrm>
            <a:off x="57428" y="483518"/>
            <a:ext cx="8201025" cy="415498"/>
          </a:xfrm>
          <a:prstGeom prst="rect">
            <a:avLst/>
          </a:prstGeom>
          <a:noFill/>
        </p:spPr>
        <p:txBody>
          <a:bodyPr wrap="square" rtlCol="0">
            <a:spAutoFit/>
          </a:bodyPr>
          <a:lstStyle/>
          <a:p>
            <a:r>
              <a:rPr lang="en-US" sz="2100" dirty="0">
                <a:solidFill>
                  <a:srgbClr val="92D050"/>
                </a:solidFill>
              </a:rPr>
              <a:t>Reactive metals (and Al) vs. Energy Storage Needs </a:t>
            </a:r>
          </a:p>
        </p:txBody>
      </p:sp>
      <p:pic>
        <p:nvPicPr>
          <p:cNvPr id="14" name="Grafik 30">
            <a:extLst>
              <a:ext uri="{FF2B5EF4-FFF2-40B4-BE49-F238E27FC236}">
                <a16:creationId xmlns:a16="http://schemas.microsoft.com/office/drawing/2014/main" id="{DB57F275-B511-4EB5-AA6B-F333C1DD5061}"/>
              </a:ext>
            </a:extLst>
          </p:cNvPr>
          <p:cNvPicPr>
            <a:picLocks noChangeAspect="1"/>
          </p:cNvPicPr>
          <p:nvPr/>
        </p:nvPicPr>
        <p:blipFill>
          <a:blip r:embed="rId5"/>
          <a:stretch>
            <a:fillRect/>
          </a:stretch>
        </p:blipFill>
        <p:spPr>
          <a:xfrm>
            <a:off x="190581" y="839744"/>
            <a:ext cx="6726447" cy="3706763"/>
          </a:xfrm>
          <a:prstGeom prst="rect">
            <a:avLst/>
          </a:prstGeom>
        </p:spPr>
      </p:pic>
      <p:sp>
        <p:nvSpPr>
          <p:cNvPr id="18" name="Flussdiagramm: Verbindungsstelle zu einer anderen Seite 33">
            <a:extLst>
              <a:ext uri="{FF2B5EF4-FFF2-40B4-BE49-F238E27FC236}">
                <a16:creationId xmlns:a16="http://schemas.microsoft.com/office/drawing/2014/main" id="{95AC710B-40F3-4EA4-8F5A-A888D95F13F0}"/>
              </a:ext>
            </a:extLst>
          </p:cNvPr>
          <p:cNvSpPr/>
          <p:nvPr/>
        </p:nvSpPr>
        <p:spPr>
          <a:xfrm rot="5400000">
            <a:off x="7120359" y="792725"/>
            <a:ext cx="428497" cy="1141998"/>
          </a:xfrm>
          <a:prstGeom prst="flowChartOffpageConnector">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825"/>
          </a:p>
        </p:txBody>
      </p:sp>
      <p:sp>
        <p:nvSpPr>
          <p:cNvPr id="19" name="Textfeld 52">
            <a:extLst>
              <a:ext uri="{FF2B5EF4-FFF2-40B4-BE49-F238E27FC236}">
                <a16:creationId xmlns:a16="http://schemas.microsoft.com/office/drawing/2014/main" id="{99C13F93-FD0F-4E7D-9578-FCAFD91007F8}"/>
              </a:ext>
            </a:extLst>
          </p:cNvPr>
          <p:cNvSpPr txBox="1"/>
          <p:nvPr/>
        </p:nvSpPr>
        <p:spPr>
          <a:xfrm>
            <a:off x="7001666" y="1172318"/>
            <a:ext cx="980141" cy="34829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de-DE" sz="900" dirty="0">
                <a:solidFill>
                  <a:schemeClr val="bg1"/>
                </a:solidFill>
              </a:rPr>
              <a:t>Total </a:t>
            </a:r>
            <a:r>
              <a:rPr lang="de-DE" sz="900" dirty="0" err="1">
                <a:solidFill>
                  <a:schemeClr val="bg1"/>
                </a:solidFill>
              </a:rPr>
              <a:t>energy</a:t>
            </a:r>
            <a:r>
              <a:rPr lang="de-DE" sz="900" dirty="0">
                <a:solidFill>
                  <a:schemeClr val="bg1"/>
                </a:solidFill>
              </a:rPr>
              <a:t>: </a:t>
            </a:r>
            <a:br>
              <a:rPr lang="de-DE" sz="900" dirty="0">
                <a:solidFill>
                  <a:schemeClr val="bg1"/>
                </a:solidFill>
              </a:rPr>
            </a:br>
            <a:r>
              <a:rPr lang="de-DE" sz="1200" b="1" dirty="0" smtClean="0">
                <a:solidFill>
                  <a:schemeClr val="bg1"/>
                </a:solidFill>
              </a:rPr>
              <a:t>1200 </a:t>
            </a:r>
            <a:r>
              <a:rPr lang="de-DE" sz="1200" b="1" dirty="0" err="1">
                <a:solidFill>
                  <a:schemeClr val="bg1"/>
                </a:solidFill>
              </a:rPr>
              <a:t>TWh</a:t>
            </a:r>
            <a:r>
              <a:rPr lang="de-DE" sz="825" dirty="0"/>
              <a:t/>
            </a:r>
            <a:br>
              <a:rPr lang="de-DE" sz="825" dirty="0"/>
            </a:br>
            <a:endParaRPr lang="de-DE" sz="825" dirty="0"/>
          </a:p>
        </p:txBody>
      </p:sp>
      <p:sp>
        <p:nvSpPr>
          <p:cNvPr id="20" name="Flussdiagramm: Verbindungsstelle zu einer anderen Seite 37">
            <a:extLst>
              <a:ext uri="{FF2B5EF4-FFF2-40B4-BE49-F238E27FC236}">
                <a16:creationId xmlns:a16="http://schemas.microsoft.com/office/drawing/2014/main" id="{81D1EBBA-D996-46AD-B87B-363642FCB0B2}"/>
              </a:ext>
            </a:extLst>
          </p:cNvPr>
          <p:cNvSpPr/>
          <p:nvPr/>
        </p:nvSpPr>
        <p:spPr>
          <a:xfrm rot="5400000">
            <a:off x="7156405" y="2230633"/>
            <a:ext cx="419906" cy="1116598"/>
          </a:xfrm>
          <a:prstGeom prst="flowChartOffpageConnector">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825"/>
          </a:p>
        </p:txBody>
      </p:sp>
      <p:sp>
        <p:nvSpPr>
          <p:cNvPr id="21" name="Textfeld 56">
            <a:extLst>
              <a:ext uri="{FF2B5EF4-FFF2-40B4-BE49-F238E27FC236}">
                <a16:creationId xmlns:a16="http://schemas.microsoft.com/office/drawing/2014/main" id="{C7D5F979-ED85-4F83-A0FB-20E72C9D7B51}"/>
              </a:ext>
            </a:extLst>
          </p:cNvPr>
          <p:cNvSpPr txBox="1"/>
          <p:nvPr/>
        </p:nvSpPr>
        <p:spPr>
          <a:xfrm>
            <a:off x="7046117" y="2601821"/>
            <a:ext cx="935690" cy="46803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de-DE" sz="900" dirty="0" smtClean="0">
                <a:solidFill>
                  <a:schemeClr val="bg1"/>
                </a:solidFill>
              </a:rPr>
              <a:t>Total </a:t>
            </a:r>
            <a:r>
              <a:rPr lang="de-DE" sz="900" dirty="0" err="1" smtClean="0">
                <a:solidFill>
                  <a:schemeClr val="bg1"/>
                </a:solidFill>
              </a:rPr>
              <a:t>energy</a:t>
            </a:r>
            <a:r>
              <a:rPr lang="de-DE" sz="900" dirty="0">
                <a:solidFill>
                  <a:schemeClr val="bg1"/>
                </a:solidFill>
              </a:rPr>
              <a:t>: </a:t>
            </a:r>
            <a:br>
              <a:rPr lang="de-DE" sz="900" dirty="0">
                <a:solidFill>
                  <a:schemeClr val="bg1"/>
                </a:solidFill>
              </a:rPr>
            </a:br>
            <a:r>
              <a:rPr lang="de-DE" sz="1200" b="1" dirty="0">
                <a:solidFill>
                  <a:schemeClr val="bg1"/>
                </a:solidFill>
              </a:rPr>
              <a:t>29 </a:t>
            </a:r>
            <a:r>
              <a:rPr lang="de-DE" sz="1200" b="1" dirty="0" err="1">
                <a:solidFill>
                  <a:schemeClr val="bg1"/>
                </a:solidFill>
              </a:rPr>
              <a:t>TWh</a:t>
            </a:r>
            <a:r>
              <a:rPr lang="de-DE" sz="825" dirty="0"/>
              <a:t/>
            </a:r>
            <a:br>
              <a:rPr lang="de-DE" sz="825" dirty="0"/>
            </a:br>
            <a:endParaRPr lang="de-DE" sz="825" dirty="0"/>
          </a:p>
        </p:txBody>
      </p:sp>
      <p:sp>
        <p:nvSpPr>
          <p:cNvPr id="2" name="Rettangolo 1">
            <a:extLst>
              <a:ext uri="{FF2B5EF4-FFF2-40B4-BE49-F238E27FC236}">
                <a16:creationId xmlns:a16="http://schemas.microsoft.com/office/drawing/2014/main" id="{96BFAEF3-285E-40E5-80FE-387F25526F5A}"/>
              </a:ext>
            </a:extLst>
          </p:cNvPr>
          <p:cNvSpPr/>
          <p:nvPr/>
        </p:nvSpPr>
        <p:spPr>
          <a:xfrm>
            <a:off x="248574" y="4501060"/>
            <a:ext cx="6679435" cy="669414"/>
          </a:xfrm>
          <a:prstGeom prst="rect">
            <a:avLst/>
          </a:prstGeom>
        </p:spPr>
        <p:txBody>
          <a:bodyPr wrap="square">
            <a:spAutoFit/>
          </a:bodyPr>
          <a:lstStyle/>
          <a:p>
            <a:pPr marL="128588" indent="-128588">
              <a:buFont typeface="Arial" panose="020B0604020202020204" pitchFamily="34" charset="0"/>
              <a:buChar char="‒"/>
            </a:pPr>
            <a:r>
              <a:rPr lang="de-DE" sz="750" dirty="0" err="1">
                <a:latin typeface="Arial" panose="020B0604020202020204" pitchFamily="34" charset="0"/>
                <a:cs typeface="Arial" panose="020B0604020202020204" pitchFamily="34" charset="0"/>
              </a:rPr>
              <a:t>Barelli</a:t>
            </a:r>
            <a:r>
              <a:rPr lang="de-DE" sz="750" dirty="0">
                <a:latin typeface="Arial" panose="020B0604020202020204" pitchFamily="34" charset="0"/>
                <a:cs typeface="Arial" panose="020B0604020202020204" pitchFamily="34" charset="0"/>
              </a:rPr>
              <a:t>, L.; et al.. </a:t>
            </a:r>
            <a:r>
              <a:rPr lang="de-DE" sz="750" dirty="0" err="1">
                <a:latin typeface="Arial" panose="020B0604020202020204" pitchFamily="34" charset="0"/>
                <a:cs typeface="Arial" panose="020B0604020202020204" pitchFamily="34" charset="0"/>
              </a:rPr>
              <a:t>Reactive</a:t>
            </a:r>
            <a:r>
              <a:rPr lang="de-DE" sz="750" dirty="0">
                <a:latin typeface="Arial" panose="020B0604020202020204" pitchFamily="34" charset="0"/>
                <a:cs typeface="Arial" panose="020B0604020202020204" pitchFamily="34" charset="0"/>
              </a:rPr>
              <a:t> </a:t>
            </a:r>
            <a:r>
              <a:rPr lang="de-DE" sz="750" dirty="0" err="1">
                <a:latin typeface="Arial" panose="020B0604020202020204" pitchFamily="34" charset="0"/>
                <a:cs typeface="Arial" panose="020B0604020202020204" pitchFamily="34" charset="0"/>
              </a:rPr>
              <a:t>Metals</a:t>
            </a:r>
            <a:r>
              <a:rPr lang="de-DE" sz="750" dirty="0">
                <a:latin typeface="Arial" panose="020B0604020202020204" pitchFamily="34" charset="0"/>
                <a:cs typeface="Arial" panose="020B0604020202020204" pitchFamily="34" charset="0"/>
              </a:rPr>
              <a:t> </a:t>
            </a:r>
            <a:r>
              <a:rPr lang="de-DE" sz="750" dirty="0" err="1">
                <a:latin typeface="Arial" panose="020B0604020202020204" pitchFamily="34" charset="0"/>
                <a:cs typeface="Arial" panose="020B0604020202020204" pitchFamily="34" charset="0"/>
              </a:rPr>
              <a:t>as</a:t>
            </a:r>
            <a:r>
              <a:rPr lang="de-DE" sz="750" dirty="0">
                <a:latin typeface="Arial" panose="020B0604020202020204" pitchFamily="34" charset="0"/>
                <a:cs typeface="Arial" panose="020B0604020202020204" pitchFamily="34" charset="0"/>
              </a:rPr>
              <a:t> Energy Storage and Carrier Media: Use </a:t>
            </a:r>
            <a:r>
              <a:rPr lang="de-DE" sz="750" dirty="0" err="1">
                <a:latin typeface="Arial" panose="020B0604020202020204" pitchFamily="34" charset="0"/>
                <a:cs typeface="Arial" panose="020B0604020202020204" pitchFamily="34" charset="0"/>
              </a:rPr>
              <a:t>of</a:t>
            </a:r>
            <a:r>
              <a:rPr lang="de-DE" sz="750" dirty="0">
                <a:latin typeface="Arial" panose="020B0604020202020204" pitchFamily="34" charset="0"/>
                <a:cs typeface="Arial" panose="020B0604020202020204" pitchFamily="34" charset="0"/>
              </a:rPr>
              <a:t> </a:t>
            </a:r>
            <a:r>
              <a:rPr lang="de-DE" sz="750" dirty="0" err="1">
                <a:latin typeface="Arial" panose="020B0604020202020204" pitchFamily="34" charset="0"/>
                <a:cs typeface="Arial" panose="020B0604020202020204" pitchFamily="34" charset="0"/>
              </a:rPr>
              <a:t>Aluminum</a:t>
            </a:r>
            <a:r>
              <a:rPr lang="de-DE" sz="750" dirty="0">
                <a:latin typeface="Arial" panose="020B0604020202020204" pitchFamily="34" charset="0"/>
                <a:cs typeface="Arial" panose="020B0604020202020204" pitchFamily="34" charset="0"/>
              </a:rPr>
              <a:t> </a:t>
            </a:r>
            <a:r>
              <a:rPr lang="de-DE" sz="750" dirty="0" err="1">
                <a:latin typeface="Arial" panose="020B0604020202020204" pitchFamily="34" charset="0"/>
                <a:cs typeface="Arial" panose="020B0604020202020204" pitchFamily="34" charset="0"/>
              </a:rPr>
              <a:t>for</a:t>
            </a:r>
            <a:r>
              <a:rPr lang="de-DE" sz="750" dirty="0">
                <a:latin typeface="Arial" panose="020B0604020202020204" pitchFamily="34" charset="0"/>
                <a:cs typeface="Arial" panose="020B0604020202020204" pitchFamily="34" charset="0"/>
              </a:rPr>
              <a:t> Power Generation in Fuel </a:t>
            </a:r>
            <a:r>
              <a:rPr lang="de-DE" sz="750" dirty="0" err="1">
                <a:latin typeface="Arial" panose="020B0604020202020204" pitchFamily="34" charset="0"/>
                <a:cs typeface="Arial" panose="020B0604020202020204" pitchFamily="34" charset="0"/>
              </a:rPr>
              <a:t>Cell-Based</a:t>
            </a:r>
            <a:r>
              <a:rPr lang="de-DE" sz="750" dirty="0">
                <a:latin typeface="Arial" panose="020B0604020202020204" pitchFamily="34" charset="0"/>
                <a:cs typeface="Arial" panose="020B0604020202020204" pitchFamily="34" charset="0"/>
              </a:rPr>
              <a:t> Power Energy </a:t>
            </a:r>
            <a:r>
              <a:rPr lang="de-DE" sz="750" dirty="0" err="1">
                <a:latin typeface="Arial" panose="020B0604020202020204" pitchFamily="34" charset="0"/>
                <a:cs typeface="Arial" panose="020B0604020202020204" pitchFamily="34" charset="0"/>
              </a:rPr>
              <a:t>technology</a:t>
            </a:r>
            <a:r>
              <a:rPr lang="de-DE" sz="750" dirty="0">
                <a:latin typeface="Arial" panose="020B0604020202020204" pitchFamily="34" charset="0"/>
                <a:cs typeface="Arial" panose="020B0604020202020204" pitchFamily="34" charset="0"/>
              </a:rPr>
              <a:t>, 8 (9), Art. Nr.: 2000233. doi:10.1002/ente.202000233</a:t>
            </a:r>
          </a:p>
          <a:p>
            <a:pPr marL="128588" indent="-128588">
              <a:buFont typeface="Arial" panose="020B0604020202020204" pitchFamily="34" charset="0"/>
              <a:buChar char="‒"/>
            </a:pPr>
            <a:r>
              <a:rPr lang="de-DE" sz="750" dirty="0">
                <a:latin typeface="Arial" panose="020B0604020202020204" pitchFamily="34" charset="0"/>
                <a:cs typeface="Arial" panose="020B0604020202020204" pitchFamily="34" charset="0"/>
              </a:rPr>
              <a:t>in Orientation </a:t>
            </a:r>
            <a:r>
              <a:rPr lang="de-DE" sz="750" dirty="0" err="1">
                <a:latin typeface="Arial" panose="020B0604020202020204" pitchFamily="34" charset="0"/>
                <a:cs typeface="Arial" panose="020B0604020202020204" pitchFamily="34" charset="0"/>
              </a:rPr>
              <a:t>to</a:t>
            </a:r>
            <a:r>
              <a:rPr lang="de-DE" sz="750" dirty="0">
                <a:latin typeface="Arial" panose="020B0604020202020204" pitchFamily="34" charset="0"/>
                <a:cs typeface="Arial" panose="020B0604020202020204" pitchFamily="34" charset="0"/>
              </a:rPr>
              <a:t> Taylor, Peter; et </a:t>
            </a:r>
            <a:r>
              <a:rPr lang="de-DE" sz="750" dirty="0" err="1">
                <a:latin typeface="Arial" panose="020B0604020202020204" pitchFamily="34" charset="0"/>
                <a:cs typeface="Arial" panose="020B0604020202020204" pitchFamily="34" charset="0"/>
              </a:rPr>
              <a:t>al.l</a:t>
            </a:r>
            <a:r>
              <a:rPr lang="de-DE" sz="750" dirty="0">
                <a:latin typeface="Arial" panose="020B0604020202020204" pitchFamily="34" charset="0"/>
                <a:cs typeface="Arial" panose="020B0604020202020204" pitchFamily="34" charset="0"/>
              </a:rPr>
              <a:t> (2012). </a:t>
            </a:r>
            <a:r>
              <a:rPr lang="de-DE" sz="750" dirty="0" err="1">
                <a:latin typeface="Arial" panose="020B0604020202020204" pitchFamily="34" charset="0"/>
                <a:cs typeface="Arial" panose="020B0604020202020204" pitchFamily="34" charset="0"/>
              </a:rPr>
              <a:t>Pathways</a:t>
            </a:r>
            <a:r>
              <a:rPr lang="de-DE" sz="750" dirty="0">
                <a:latin typeface="Arial" panose="020B0604020202020204" pitchFamily="34" charset="0"/>
                <a:cs typeface="Arial" panose="020B0604020202020204" pitchFamily="34" charset="0"/>
              </a:rPr>
              <a:t> </a:t>
            </a:r>
            <a:r>
              <a:rPr lang="de-DE" sz="750" dirty="0" err="1">
                <a:latin typeface="Arial" panose="020B0604020202020204" pitchFamily="34" charset="0"/>
                <a:cs typeface="Arial" panose="020B0604020202020204" pitchFamily="34" charset="0"/>
              </a:rPr>
              <a:t>for</a:t>
            </a:r>
            <a:r>
              <a:rPr lang="de-DE" sz="750" dirty="0">
                <a:latin typeface="Arial" panose="020B0604020202020204" pitchFamily="34" charset="0"/>
                <a:cs typeface="Arial" panose="020B0604020202020204" pitchFamily="34" charset="0"/>
              </a:rPr>
              <a:t> Energy Storage in </a:t>
            </a:r>
            <a:r>
              <a:rPr lang="de-DE" sz="750" dirty="0" err="1">
                <a:latin typeface="Arial" panose="020B0604020202020204" pitchFamily="34" charset="0"/>
                <a:cs typeface="Arial" panose="020B0604020202020204" pitchFamily="34" charset="0"/>
              </a:rPr>
              <a:t>the</a:t>
            </a:r>
            <a:r>
              <a:rPr lang="de-DE" sz="750" dirty="0">
                <a:latin typeface="Arial" panose="020B0604020202020204" pitchFamily="34" charset="0"/>
                <a:cs typeface="Arial" panose="020B0604020202020204" pitchFamily="34" charset="0"/>
              </a:rPr>
              <a:t> UK. </a:t>
            </a:r>
            <a:r>
              <a:rPr lang="de-DE" sz="750" dirty="0" err="1">
                <a:latin typeface="Arial" panose="020B0604020202020204" pitchFamily="34" charset="0"/>
                <a:cs typeface="Arial" panose="020B0604020202020204" pitchFamily="34" charset="0"/>
              </a:rPr>
              <a:t>Centre</a:t>
            </a:r>
            <a:r>
              <a:rPr lang="de-DE" sz="750" dirty="0">
                <a:latin typeface="Arial" panose="020B0604020202020204" pitchFamily="34" charset="0"/>
                <a:cs typeface="Arial" panose="020B0604020202020204" pitchFamily="34" charset="0"/>
              </a:rPr>
              <a:t> </a:t>
            </a:r>
            <a:r>
              <a:rPr lang="de-DE" sz="750" dirty="0" err="1">
                <a:latin typeface="Arial" panose="020B0604020202020204" pitchFamily="34" charset="0"/>
                <a:cs typeface="Arial" panose="020B0604020202020204" pitchFamily="34" charset="0"/>
              </a:rPr>
              <a:t>for</a:t>
            </a:r>
            <a:r>
              <a:rPr lang="de-DE" sz="750" dirty="0">
                <a:latin typeface="Arial" panose="020B0604020202020204" pitchFamily="34" charset="0"/>
                <a:cs typeface="Arial" panose="020B0604020202020204" pitchFamily="34" charset="0"/>
              </a:rPr>
              <a:t> Low Carbon Futures, York.</a:t>
            </a:r>
          </a:p>
          <a:p>
            <a:pPr marL="128588" indent="-128588">
              <a:buFont typeface="Arial" panose="020B0604020202020204" pitchFamily="34" charset="0"/>
              <a:buChar char="‒"/>
            </a:pPr>
            <a:r>
              <a:rPr lang="de-DE" sz="750" dirty="0">
                <a:latin typeface="Arial" panose="020B0604020202020204" pitchFamily="34" charset="0"/>
                <a:cs typeface="Arial" panose="020B0604020202020204" pitchFamily="34" charset="0"/>
              </a:rPr>
              <a:t>Baumann, M.; et al. A review </a:t>
            </a:r>
            <a:r>
              <a:rPr lang="de-DE" sz="750" dirty="0" err="1">
                <a:latin typeface="Arial" panose="020B0604020202020204" pitchFamily="34" charset="0"/>
                <a:cs typeface="Arial" panose="020B0604020202020204" pitchFamily="34" charset="0"/>
              </a:rPr>
              <a:t>of</a:t>
            </a:r>
            <a:r>
              <a:rPr lang="de-DE" sz="750" dirty="0">
                <a:latin typeface="Arial" panose="020B0604020202020204" pitchFamily="34" charset="0"/>
                <a:cs typeface="Arial" panose="020B0604020202020204" pitchFamily="34" charset="0"/>
              </a:rPr>
              <a:t> multi-</a:t>
            </a:r>
            <a:r>
              <a:rPr lang="de-DE" sz="750" dirty="0" err="1">
                <a:latin typeface="Arial" panose="020B0604020202020204" pitchFamily="34" charset="0"/>
                <a:cs typeface="Arial" panose="020B0604020202020204" pitchFamily="34" charset="0"/>
              </a:rPr>
              <a:t>criteria</a:t>
            </a:r>
            <a:r>
              <a:rPr lang="de-DE" sz="750" dirty="0">
                <a:latin typeface="Arial" panose="020B0604020202020204" pitchFamily="34" charset="0"/>
                <a:cs typeface="Arial" panose="020B0604020202020204" pitchFamily="34" charset="0"/>
              </a:rPr>
              <a:t> </a:t>
            </a:r>
            <a:r>
              <a:rPr lang="de-DE" sz="750" dirty="0" err="1">
                <a:latin typeface="Arial" panose="020B0604020202020204" pitchFamily="34" charset="0"/>
                <a:cs typeface="Arial" panose="020B0604020202020204" pitchFamily="34" charset="0"/>
              </a:rPr>
              <a:t>decision</a:t>
            </a:r>
            <a:r>
              <a:rPr lang="de-DE" sz="750" dirty="0">
                <a:latin typeface="Arial" panose="020B0604020202020204" pitchFamily="34" charset="0"/>
                <a:cs typeface="Arial" panose="020B0604020202020204" pitchFamily="34" charset="0"/>
              </a:rPr>
              <a:t> </a:t>
            </a:r>
            <a:r>
              <a:rPr lang="de-DE" sz="750" dirty="0" err="1">
                <a:latin typeface="Arial" panose="020B0604020202020204" pitchFamily="34" charset="0"/>
                <a:cs typeface="Arial" panose="020B0604020202020204" pitchFamily="34" charset="0"/>
              </a:rPr>
              <a:t>making</a:t>
            </a:r>
            <a:r>
              <a:rPr lang="de-DE" sz="750" dirty="0">
                <a:latin typeface="Arial" panose="020B0604020202020204" pitchFamily="34" charset="0"/>
                <a:cs typeface="Arial" panose="020B0604020202020204" pitchFamily="34" charset="0"/>
              </a:rPr>
              <a:t> </a:t>
            </a:r>
            <a:r>
              <a:rPr lang="de-DE" sz="750" dirty="0" err="1">
                <a:latin typeface="Arial" panose="020B0604020202020204" pitchFamily="34" charset="0"/>
                <a:cs typeface="Arial" panose="020B0604020202020204" pitchFamily="34" charset="0"/>
              </a:rPr>
              <a:t>approaches</a:t>
            </a:r>
            <a:r>
              <a:rPr lang="de-DE" sz="750" dirty="0">
                <a:latin typeface="Arial" panose="020B0604020202020204" pitchFamily="34" charset="0"/>
                <a:cs typeface="Arial" panose="020B0604020202020204" pitchFamily="34" charset="0"/>
              </a:rPr>
              <a:t> </a:t>
            </a:r>
            <a:r>
              <a:rPr lang="de-DE" sz="750" dirty="0" err="1">
                <a:latin typeface="Arial" panose="020B0604020202020204" pitchFamily="34" charset="0"/>
                <a:cs typeface="Arial" panose="020B0604020202020204" pitchFamily="34" charset="0"/>
              </a:rPr>
              <a:t>for</a:t>
            </a:r>
            <a:r>
              <a:rPr lang="de-DE" sz="750" dirty="0">
                <a:latin typeface="Arial" panose="020B0604020202020204" pitchFamily="34" charset="0"/>
                <a:cs typeface="Arial" panose="020B0604020202020204" pitchFamily="34" charset="0"/>
              </a:rPr>
              <a:t> </a:t>
            </a:r>
            <a:r>
              <a:rPr lang="de-DE" sz="750" dirty="0" err="1">
                <a:latin typeface="Arial" panose="020B0604020202020204" pitchFamily="34" charset="0"/>
                <a:cs typeface="Arial" panose="020B0604020202020204" pitchFamily="34" charset="0"/>
              </a:rPr>
              <a:t>evaluating</a:t>
            </a:r>
            <a:r>
              <a:rPr lang="de-DE" sz="750" dirty="0">
                <a:latin typeface="Arial" panose="020B0604020202020204" pitchFamily="34" charset="0"/>
                <a:cs typeface="Arial" panose="020B0604020202020204" pitchFamily="34" charset="0"/>
              </a:rPr>
              <a:t> </a:t>
            </a:r>
            <a:r>
              <a:rPr lang="de-DE" sz="750" dirty="0" err="1">
                <a:latin typeface="Arial" panose="020B0604020202020204" pitchFamily="34" charset="0"/>
                <a:cs typeface="Arial" panose="020B0604020202020204" pitchFamily="34" charset="0"/>
              </a:rPr>
              <a:t>energy</a:t>
            </a:r>
            <a:r>
              <a:rPr lang="de-DE" sz="750" dirty="0">
                <a:latin typeface="Arial" panose="020B0604020202020204" pitchFamily="34" charset="0"/>
                <a:cs typeface="Arial" panose="020B0604020202020204" pitchFamily="34" charset="0"/>
              </a:rPr>
              <a:t> </a:t>
            </a:r>
            <a:r>
              <a:rPr lang="de-DE" sz="750" dirty="0" err="1">
                <a:latin typeface="Arial" panose="020B0604020202020204" pitchFamily="34" charset="0"/>
                <a:cs typeface="Arial" panose="020B0604020202020204" pitchFamily="34" charset="0"/>
              </a:rPr>
              <a:t>storage</a:t>
            </a:r>
            <a:r>
              <a:rPr lang="de-DE" sz="750" dirty="0">
                <a:latin typeface="Arial" panose="020B0604020202020204" pitchFamily="34" charset="0"/>
                <a:cs typeface="Arial" panose="020B0604020202020204" pitchFamily="34" charset="0"/>
              </a:rPr>
              <a:t> </a:t>
            </a:r>
            <a:r>
              <a:rPr lang="de-DE" sz="750" dirty="0" err="1">
                <a:latin typeface="Arial" panose="020B0604020202020204" pitchFamily="34" charset="0"/>
                <a:cs typeface="Arial" panose="020B0604020202020204" pitchFamily="34" charset="0"/>
              </a:rPr>
              <a:t>systems</a:t>
            </a:r>
            <a:r>
              <a:rPr lang="de-DE" sz="750" dirty="0">
                <a:latin typeface="Arial" panose="020B0604020202020204" pitchFamily="34" charset="0"/>
                <a:cs typeface="Arial" panose="020B0604020202020204" pitchFamily="34" charset="0"/>
              </a:rPr>
              <a:t> </a:t>
            </a:r>
            <a:r>
              <a:rPr lang="de-DE" sz="750" dirty="0" err="1">
                <a:latin typeface="Arial" panose="020B0604020202020204" pitchFamily="34" charset="0"/>
                <a:cs typeface="Arial" panose="020B0604020202020204" pitchFamily="34" charset="0"/>
              </a:rPr>
              <a:t>for</a:t>
            </a:r>
            <a:r>
              <a:rPr lang="de-DE" sz="750" dirty="0">
                <a:latin typeface="Arial" panose="020B0604020202020204" pitchFamily="34" charset="0"/>
                <a:cs typeface="Arial" panose="020B0604020202020204" pitchFamily="34" charset="0"/>
              </a:rPr>
              <a:t> </a:t>
            </a:r>
            <a:r>
              <a:rPr lang="de-DE" sz="750" dirty="0" err="1">
                <a:latin typeface="Arial" panose="020B0604020202020204" pitchFamily="34" charset="0"/>
                <a:cs typeface="Arial" panose="020B0604020202020204" pitchFamily="34" charset="0"/>
              </a:rPr>
              <a:t>grid</a:t>
            </a:r>
            <a:r>
              <a:rPr lang="de-DE" sz="750" dirty="0">
                <a:latin typeface="Arial" panose="020B0604020202020204" pitchFamily="34" charset="0"/>
                <a:cs typeface="Arial" panose="020B0604020202020204" pitchFamily="34" charset="0"/>
              </a:rPr>
              <a:t> </a:t>
            </a:r>
            <a:r>
              <a:rPr lang="de-DE" sz="750" dirty="0" err="1">
                <a:latin typeface="Arial" panose="020B0604020202020204" pitchFamily="34" charset="0"/>
                <a:cs typeface="Arial" panose="020B0604020202020204" pitchFamily="34" charset="0"/>
              </a:rPr>
              <a:t>applications</a:t>
            </a:r>
            <a:r>
              <a:rPr lang="de-DE" sz="750" dirty="0">
                <a:latin typeface="Arial" panose="020B0604020202020204" pitchFamily="34" charset="0"/>
                <a:cs typeface="Arial" panose="020B0604020202020204" pitchFamily="34" charset="0"/>
              </a:rPr>
              <a:t>. 2019. </a:t>
            </a:r>
            <a:r>
              <a:rPr lang="de-DE" sz="750" dirty="0" err="1">
                <a:latin typeface="Arial" panose="020B0604020202020204" pitchFamily="34" charset="0"/>
                <a:cs typeface="Arial" panose="020B0604020202020204" pitchFamily="34" charset="0"/>
              </a:rPr>
              <a:t>Renewable</a:t>
            </a:r>
            <a:r>
              <a:rPr lang="de-DE" sz="750" dirty="0">
                <a:latin typeface="Arial" panose="020B0604020202020204" pitchFamily="34" charset="0"/>
                <a:cs typeface="Arial" panose="020B0604020202020204" pitchFamily="34" charset="0"/>
              </a:rPr>
              <a:t> &amp; </a:t>
            </a:r>
            <a:r>
              <a:rPr lang="de-DE" sz="750" dirty="0" err="1">
                <a:latin typeface="Arial" panose="020B0604020202020204" pitchFamily="34" charset="0"/>
                <a:cs typeface="Arial" panose="020B0604020202020204" pitchFamily="34" charset="0"/>
              </a:rPr>
              <a:t>sustainable</a:t>
            </a:r>
            <a:r>
              <a:rPr lang="de-DE" sz="750" dirty="0">
                <a:latin typeface="Arial" panose="020B0604020202020204" pitchFamily="34" charset="0"/>
                <a:cs typeface="Arial" panose="020B0604020202020204" pitchFamily="34" charset="0"/>
              </a:rPr>
              <a:t> </a:t>
            </a:r>
            <a:r>
              <a:rPr lang="de-DE" sz="750" dirty="0" err="1">
                <a:latin typeface="Arial" panose="020B0604020202020204" pitchFamily="34" charset="0"/>
                <a:cs typeface="Arial" panose="020B0604020202020204" pitchFamily="34" charset="0"/>
              </a:rPr>
              <a:t>energy</a:t>
            </a:r>
            <a:r>
              <a:rPr lang="de-DE" sz="750" dirty="0">
                <a:latin typeface="Arial" panose="020B0604020202020204" pitchFamily="34" charset="0"/>
                <a:cs typeface="Arial" panose="020B0604020202020204" pitchFamily="34" charset="0"/>
              </a:rPr>
              <a:t> </a:t>
            </a:r>
            <a:r>
              <a:rPr lang="de-DE" sz="750" dirty="0" err="1">
                <a:latin typeface="Arial" panose="020B0604020202020204" pitchFamily="34" charset="0"/>
                <a:cs typeface="Arial" panose="020B0604020202020204" pitchFamily="34" charset="0"/>
              </a:rPr>
              <a:t>reviews</a:t>
            </a:r>
            <a:r>
              <a:rPr lang="de-DE" sz="750" dirty="0">
                <a:latin typeface="Arial" panose="020B0604020202020204" pitchFamily="34" charset="0"/>
                <a:cs typeface="Arial" panose="020B0604020202020204" pitchFamily="34" charset="0"/>
              </a:rPr>
              <a:t>, 107, 516–534. doi:10.1016/j.rser.2019.02.016</a:t>
            </a:r>
          </a:p>
        </p:txBody>
      </p:sp>
      <p:pic>
        <p:nvPicPr>
          <p:cNvPr id="13" name="Grafik 12"/>
          <p:cNvPicPr>
            <a:picLocks noChangeAspect="1"/>
          </p:cNvPicPr>
          <p:nvPr/>
        </p:nvPicPr>
        <p:blipFill>
          <a:blip r:embed="rId6"/>
          <a:stretch>
            <a:fillRect/>
          </a:stretch>
        </p:blipFill>
        <p:spPr>
          <a:xfrm>
            <a:off x="739079" y="1059582"/>
            <a:ext cx="5563959" cy="1984479"/>
          </a:xfrm>
          <a:prstGeom prst="rect">
            <a:avLst/>
          </a:prstGeom>
        </p:spPr>
      </p:pic>
    </p:spTree>
    <p:extLst>
      <p:ext uri="{BB962C8B-B14F-4D97-AF65-F5344CB8AC3E}">
        <p14:creationId xmlns:p14="http://schemas.microsoft.com/office/powerpoint/2010/main" val="273576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0" grpId="0" animBg="1"/>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2">
            <a:extLst>
              <a:ext uri="{FF2B5EF4-FFF2-40B4-BE49-F238E27FC236}">
                <a16:creationId xmlns:a16="http://schemas.microsoft.com/office/drawing/2014/main" id="{29EA8490-1DB6-4F90-B9AD-1C82EC76F323}"/>
              </a:ext>
            </a:extLst>
          </p:cNvPr>
          <p:cNvSpPr>
            <a:spLocks noGrp="1"/>
          </p:cNvSpPr>
          <p:nvPr>
            <p:ph type="title"/>
          </p:nvPr>
        </p:nvSpPr>
        <p:spPr>
          <a:xfrm>
            <a:off x="482974" y="15466"/>
            <a:ext cx="7871987" cy="400112"/>
          </a:xfrm>
        </p:spPr>
        <p:txBody>
          <a:bodyPr>
            <a:normAutofit fontScale="90000"/>
          </a:bodyPr>
          <a:lstStyle/>
          <a:p>
            <a:r>
              <a:rPr lang="en-US" sz="3000" dirty="0"/>
              <a:t>Energy carriers for long-term energy storage</a:t>
            </a:r>
            <a:r>
              <a:rPr lang="en-US" dirty="0"/>
              <a:t/>
            </a:r>
            <a:br>
              <a:rPr lang="en-US" dirty="0"/>
            </a:br>
            <a:r>
              <a:rPr lang="en-US" sz="2100" dirty="0">
                <a:solidFill>
                  <a:schemeClr val="accent6">
                    <a:lumMod val="75000"/>
                  </a:schemeClr>
                </a:solidFill>
              </a:rPr>
              <a:t>Reactive metals (e.g., </a:t>
            </a:r>
            <a:r>
              <a:rPr lang="en-US" sz="2100" dirty="0" err="1">
                <a:solidFill>
                  <a:schemeClr val="accent6">
                    <a:lumMod val="75000"/>
                  </a:schemeClr>
                </a:solidFill>
              </a:rPr>
              <a:t>aluminium</a:t>
            </a:r>
            <a:r>
              <a:rPr lang="en-US" sz="2100" dirty="0">
                <a:solidFill>
                  <a:schemeClr val="accent6">
                    <a:lumMod val="75000"/>
                  </a:schemeClr>
                </a:solidFill>
              </a:rPr>
              <a:t>) enable easy, low cost, “perennial” storage</a:t>
            </a:r>
            <a:r>
              <a:rPr lang="en-US" sz="2400" dirty="0">
                <a:solidFill>
                  <a:schemeClr val="accent6">
                    <a:lumMod val="75000"/>
                  </a:schemeClr>
                </a:solidFill>
              </a:rPr>
              <a:t/>
            </a:r>
            <a:br>
              <a:rPr lang="en-US" sz="2400" dirty="0">
                <a:solidFill>
                  <a:schemeClr val="accent6">
                    <a:lumMod val="75000"/>
                  </a:schemeClr>
                </a:solidFill>
              </a:rPr>
            </a:br>
            <a:endParaRPr lang="it-IT" sz="2400" dirty="0">
              <a:solidFill>
                <a:schemeClr val="accent6">
                  <a:lumMod val="75000"/>
                </a:schemeClr>
              </a:solidFill>
            </a:endParaRPr>
          </a:p>
        </p:txBody>
      </p:sp>
      <p:sp>
        <p:nvSpPr>
          <p:cNvPr id="5" name="TextBox 4">
            <a:extLst>
              <a:ext uri="{FF2B5EF4-FFF2-40B4-BE49-F238E27FC236}">
                <a16:creationId xmlns:a16="http://schemas.microsoft.com/office/drawing/2014/main" id="{B7770317-C51A-4158-A92B-FA6D52B00146}"/>
              </a:ext>
            </a:extLst>
          </p:cNvPr>
          <p:cNvSpPr txBox="1"/>
          <p:nvPr/>
        </p:nvSpPr>
        <p:spPr>
          <a:xfrm>
            <a:off x="813730" y="4719940"/>
            <a:ext cx="3830278" cy="300082"/>
          </a:xfrm>
          <a:prstGeom prst="rect">
            <a:avLst/>
          </a:prstGeom>
          <a:noFill/>
        </p:spPr>
        <p:txBody>
          <a:bodyPr wrap="square" rtlCol="0">
            <a:spAutoFit/>
          </a:bodyPr>
          <a:lstStyle/>
          <a:p>
            <a:r>
              <a:rPr lang="de-DE" sz="675" dirty="0"/>
              <a:t>P. Julien, J. M. </a:t>
            </a:r>
            <a:r>
              <a:rPr lang="de-DE" sz="675" dirty="0" err="1"/>
              <a:t>Bergthorson</a:t>
            </a:r>
            <a:r>
              <a:rPr lang="de-DE" sz="675" dirty="0"/>
              <a:t>, </a:t>
            </a:r>
            <a:r>
              <a:rPr lang="de-DE" sz="675" i="1" dirty="0" err="1"/>
              <a:t>Sustainable</a:t>
            </a:r>
            <a:r>
              <a:rPr lang="de-DE" sz="675" i="1" dirty="0"/>
              <a:t> </a:t>
            </a:r>
            <a:r>
              <a:rPr lang="de-DE" sz="675" i="1" dirty="0" err="1"/>
              <a:t>Energy</a:t>
            </a:r>
            <a:r>
              <a:rPr lang="de-DE" sz="675" i="1" dirty="0"/>
              <a:t> </a:t>
            </a:r>
            <a:r>
              <a:rPr lang="de-DE" sz="675" i="1" dirty="0" err="1"/>
              <a:t>Fuels</a:t>
            </a:r>
            <a:r>
              <a:rPr lang="de-DE" sz="675" i="1" dirty="0"/>
              <a:t> </a:t>
            </a:r>
            <a:r>
              <a:rPr lang="de-DE" sz="675" dirty="0"/>
              <a:t>(2017) 1, 615.</a:t>
            </a:r>
          </a:p>
          <a:p>
            <a:r>
              <a:rPr lang="de-DE" sz="675" dirty="0"/>
              <a:t>D. J. </a:t>
            </a:r>
            <a:r>
              <a:rPr lang="de-DE" sz="675" dirty="0" err="1"/>
              <a:t>Durbin</a:t>
            </a:r>
            <a:r>
              <a:rPr lang="de-DE" sz="675" dirty="0"/>
              <a:t> </a:t>
            </a:r>
            <a:r>
              <a:rPr lang="de-DE" sz="675" dirty="0" err="1"/>
              <a:t>and</a:t>
            </a:r>
            <a:r>
              <a:rPr lang="de-DE" sz="675" dirty="0"/>
              <a:t> C. </a:t>
            </a:r>
            <a:r>
              <a:rPr lang="de-DE" sz="675" dirty="0" err="1"/>
              <a:t>Malardier-Jugroot</a:t>
            </a:r>
            <a:r>
              <a:rPr lang="de-DE" sz="675" dirty="0"/>
              <a:t>, </a:t>
            </a:r>
            <a:r>
              <a:rPr lang="de-DE" sz="675" i="1" dirty="0"/>
              <a:t>Int. J. Hydrogen </a:t>
            </a:r>
            <a:r>
              <a:rPr lang="de-DE" sz="675" i="1" dirty="0" err="1"/>
              <a:t>Energy</a:t>
            </a:r>
            <a:r>
              <a:rPr lang="de-DE" sz="675" dirty="0"/>
              <a:t> (2013) 38, 14595–14617.</a:t>
            </a:r>
          </a:p>
        </p:txBody>
      </p:sp>
      <p:graphicFrame>
        <p:nvGraphicFramePr>
          <p:cNvPr id="6" name="Table 8">
            <a:extLst>
              <a:ext uri="{FF2B5EF4-FFF2-40B4-BE49-F238E27FC236}">
                <a16:creationId xmlns:a16="http://schemas.microsoft.com/office/drawing/2014/main" id="{B8759C3C-7C9F-4FD1-A3B1-69F1D0208B03}"/>
              </a:ext>
            </a:extLst>
          </p:cNvPr>
          <p:cNvGraphicFramePr>
            <a:graphicFrameLocks noGrp="1"/>
          </p:cNvGraphicFramePr>
          <p:nvPr>
            <p:extLst>
              <p:ext uri="{D42A27DB-BD31-4B8C-83A1-F6EECF244321}">
                <p14:modId xmlns:p14="http://schemas.microsoft.com/office/powerpoint/2010/main" val="698770708"/>
              </p:ext>
            </p:extLst>
          </p:nvPr>
        </p:nvGraphicFramePr>
        <p:xfrm>
          <a:off x="4710464" y="1023578"/>
          <a:ext cx="4395978" cy="2198370"/>
        </p:xfrm>
        <a:graphic>
          <a:graphicData uri="http://schemas.openxmlformats.org/drawingml/2006/table">
            <a:tbl>
              <a:tblPr firstRow="1" bandRow="1">
                <a:tableStyleId>{EB9631B5-78F2-41C9-869B-9F39066F8104}</a:tableStyleId>
              </a:tblPr>
              <a:tblGrid>
                <a:gridCol w="630906">
                  <a:extLst>
                    <a:ext uri="{9D8B030D-6E8A-4147-A177-3AD203B41FA5}">
                      <a16:colId xmlns:a16="http://schemas.microsoft.com/office/drawing/2014/main" val="546730959"/>
                    </a:ext>
                  </a:extLst>
                </a:gridCol>
                <a:gridCol w="3765072">
                  <a:extLst>
                    <a:ext uri="{9D8B030D-6E8A-4147-A177-3AD203B41FA5}">
                      <a16:colId xmlns:a16="http://schemas.microsoft.com/office/drawing/2014/main" val="2357059035"/>
                    </a:ext>
                  </a:extLst>
                </a:gridCol>
              </a:tblGrid>
              <a:tr h="278130">
                <a:tc>
                  <a:txBody>
                    <a:bodyPr/>
                    <a:lstStyle/>
                    <a:p>
                      <a:pPr algn="ctr"/>
                      <a:r>
                        <a:rPr lang="en-US" sz="1100" dirty="0"/>
                        <a:t>Al</a:t>
                      </a:r>
                    </a:p>
                  </a:txBody>
                  <a:tcPr marL="68580" marR="68580" marT="34290" marB="34290" anchor="ctr">
                    <a:lnR w="12700" cap="flat" cmpd="sng" algn="ctr">
                      <a:solidFill>
                        <a:schemeClr val="tx1"/>
                      </a:solidFill>
                      <a:prstDash val="solid"/>
                      <a:round/>
                      <a:headEnd type="none" w="med" len="med"/>
                      <a:tailEnd type="none" w="med" len="med"/>
                    </a:lnR>
                    <a:solidFill>
                      <a:schemeClr val="tx2"/>
                    </a:solidFill>
                  </a:tcPr>
                </a:tc>
                <a:tc>
                  <a:txBody>
                    <a:bodyPr/>
                    <a:lstStyle/>
                    <a:p>
                      <a:pPr algn="ctr"/>
                      <a:r>
                        <a:rPr lang="en-US" sz="1100" dirty="0">
                          <a:solidFill>
                            <a:schemeClr val="tx1"/>
                          </a:solidFill>
                        </a:rPr>
                        <a:t>Reactive metals</a:t>
                      </a:r>
                    </a:p>
                  </a:txBody>
                  <a:tcPr marL="68580" marR="68580" marT="34290" marB="34290">
                    <a:lnL w="12700" cap="flat" cmpd="sng" algn="ctr">
                      <a:solidFill>
                        <a:schemeClr val="tx1"/>
                      </a:solidFill>
                      <a:prstDash val="solid"/>
                      <a:round/>
                      <a:headEnd type="none" w="med" len="med"/>
                      <a:tailEnd type="none" w="med" len="med"/>
                    </a:lnL>
                    <a:solidFill>
                      <a:schemeClr val="tx2"/>
                    </a:solidFill>
                  </a:tcPr>
                </a:tc>
                <a:extLst>
                  <a:ext uri="{0D108BD9-81ED-4DB2-BD59-A6C34878D82A}">
                    <a16:rowId xmlns:a16="http://schemas.microsoft.com/office/drawing/2014/main" val="1781081296"/>
                  </a:ext>
                </a:extLst>
              </a:tr>
              <a:tr h="388620">
                <a:tc>
                  <a:txBody>
                    <a:bodyPr/>
                    <a:lstStyle/>
                    <a:p>
                      <a:pPr algn="ctr"/>
                      <a:endParaRPr lang="en-US" sz="1100" dirty="0"/>
                    </a:p>
                  </a:txBody>
                  <a:tcPr marL="68580" marR="68580" marT="34290" marB="34290">
                    <a:lnR w="12700" cap="flat" cmpd="sng" algn="ctr">
                      <a:solidFill>
                        <a:schemeClr val="tx1"/>
                      </a:solidFill>
                      <a:prstDash val="solid"/>
                      <a:round/>
                      <a:headEnd type="none" w="med" len="med"/>
                      <a:tailEnd type="none" w="med" len="med"/>
                    </a:lnR>
                  </a:tcPr>
                </a:tc>
                <a:tc>
                  <a:txBody>
                    <a:bodyPr/>
                    <a:lstStyle/>
                    <a:p>
                      <a:pPr marL="0" marR="0" lvl="0" indent="0" algn="l" defTabSz="914347"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latin typeface="Tahoma" panose="020B0604030504040204" pitchFamily="34" charset="0"/>
                          <a:ea typeface="Tahoma" panose="020B0604030504040204" pitchFamily="34" charset="0"/>
                          <a:cs typeface="Tahoma" panose="020B0604030504040204" pitchFamily="34" charset="0"/>
                        </a:rPr>
                        <a:t>Constraint #1 : High reactivity </a:t>
                      </a:r>
                    </a:p>
                    <a:p>
                      <a:pPr marL="0" marR="0" lvl="0" indent="0" algn="l" defTabSz="914347"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latin typeface="Tahoma" panose="020B0604030504040204" pitchFamily="34" charset="0"/>
                          <a:ea typeface="Tahoma" panose="020B0604030504040204" pitchFamily="34" charset="0"/>
                          <a:cs typeface="Tahoma" panose="020B0604030504040204" pitchFamily="34" charset="0"/>
                        </a:rPr>
                        <a:t>                         Competitive energy density</a:t>
                      </a:r>
                    </a:p>
                  </a:txBody>
                  <a:tcPr marL="68580" marR="68580" marT="34290" marB="3429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309659003"/>
                  </a:ext>
                </a:extLst>
              </a:tr>
              <a:tr h="278130">
                <a:tc>
                  <a:txBody>
                    <a:bodyPr/>
                    <a:lstStyle/>
                    <a:p>
                      <a:endParaRPr lang="en-US" sz="1100" dirty="0"/>
                    </a:p>
                  </a:txBody>
                  <a:tcPr marL="68580" marR="68580" marT="34290" marB="34290">
                    <a:lnR w="12700" cap="flat" cmpd="sng" algn="ctr">
                      <a:solidFill>
                        <a:schemeClr val="tx1"/>
                      </a:solidFill>
                      <a:prstDash val="solid"/>
                      <a:round/>
                      <a:headEnd type="none" w="med" len="med"/>
                      <a:tailEnd type="none" w="med" len="med"/>
                    </a:lnR>
                  </a:tcPr>
                </a:tc>
                <a:tc>
                  <a:txBody>
                    <a:bodyPr/>
                    <a:lstStyle/>
                    <a:p>
                      <a:pPr marL="0" marR="0" lvl="0" indent="0" algn="l" defTabSz="914347"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latin typeface="Tahoma" panose="020B0604030504040204" pitchFamily="34" charset="0"/>
                          <a:ea typeface="Tahoma" panose="020B0604030504040204" pitchFamily="34" charset="0"/>
                          <a:cs typeface="Tahoma" panose="020B0604030504040204" pitchFamily="34" charset="0"/>
                        </a:rPr>
                        <a:t>Constraint #2 : No critical material</a:t>
                      </a:r>
                    </a:p>
                  </a:txBody>
                  <a:tcPr marL="68580" marR="68580" marT="34290" marB="3429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892517404"/>
                  </a:ext>
                </a:extLst>
              </a:tr>
              <a:tr h="278130">
                <a:tc>
                  <a:txBody>
                    <a:bodyPr/>
                    <a:lstStyle/>
                    <a:p>
                      <a:endParaRPr lang="en-US" sz="1100" dirty="0"/>
                    </a:p>
                  </a:txBody>
                  <a:tcPr marL="68580" marR="68580" marT="34290" marB="34290">
                    <a:lnR w="12700" cap="flat" cmpd="sng" algn="ctr">
                      <a:solidFill>
                        <a:schemeClr val="tx1"/>
                      </a:solidFill>
                      <a:prstDash val="solid"/>
                      <a:round/>
                      <a:headEnd type="none" w="med" len="med"/>
                      <a:tailEnd type="none" w="med" len="med"/>
                    </a:lnR>
                  </a:tcPr>
                </a:tc>
                <a:tc>
                  <a:txBody>
                    <a:bodyPr/>
                    <a:lstStyle/>
                    <a:p>
                      <a:pPr marL="0" marR="0" lvl="0" indent="0" algn="l" defTabSz="914347"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latin typeface="Tahoma" panose="020B0604030504040204" pitchFamily="34" charset="0"/>
                          <a:ea typeface="Tahoma" panose="020B0604030504040204" pitchFamily="34" charset="0"/>
                          <a:cs typeface="Tahoma" panose="020B0604030504040204" pitchFamily="34" charset="0"/>
                        </a:rPr>
                        <a:t>Constraint #3 : CO2 emission free reduction </a:t>
                      </a:r>
                    </a:p>
                  </a:txBody>
                  <a:tcPr marL="68580" marR="68580" marT="34290" marB="3429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501235285"/>
                  </a:ext>
                </a:extLst>
              </a:tr>
              <a:tr h="388620">
                <a:tc>
                  <a:txBody>
                    <a:bodyPr/>
                    <a:lstStyle/>
                    <a:p>
                      <a:endParaRPr lang="en-US" sz="1100" dirty="0"/>
                    </a:p>
                  </a:txBody>
                  <a:tcPr marL="68580" marR="68580" marT="34290" marB="34290">
                    <a:lnR w="12700" cap="flat" cmpd="sng" algn="ctr">
                      <a:solidFill>
                        <a:schemeClr val="tx1"/>
                      </a:solidFill>
                      <a:prstDash val="solid"/>
                      <a:round/>
                      <a:headEnd type="none" w="med" len="med"/>
                      <a:tailEnd type="none" w="med" len="med"/>
                    </a:lnR>
                  </a:tcPr>
                </a:tc>
                <a:tc>
                  <a:txBody>
                    <a:bodyPr/>
                    <a:lstStyle/>
                    <a:p>
                      <a:pPr marL="0" marR="0" lvl="0" indent="0" algn="l" defTabSz="914347"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latin typeface="Tahoma" panose="020B0604030504040204" pitchFamily="34" charset="0"/>
                          <a:ea typeface="Tahoma" panose="020B0604030504040204" pitchFamily="34" charset="0"/>
                          <a:cs typeface="Tahoma" panose="020B0604030504040204" pitchFamily="34" charset="0"/>
                        </a:rPr>
                        <a:t>Constraint #4 : No toxicity or hazard risk </a:t>
                      </a:r>
                      <a:endParaRPr lang="en-US" sz="11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endParaRPr>
                    </a:p>
                    <a:p>
                      <a:pPr marL="0" marR="0" lvl="0" indent="0" algn="l" defTabSz="914347" rtl="0" eaLnBrk="1" fontAlgn="auto" latinLnBrk="0" hangingPunct="1">
                        <a:lnSpc>
                          <a:spcPct val="100000"/>
                        </a:lnSpc>
                        <a:spcBef>
                          <a:spcPts val="0"/>
                        </a:spcBef>
                        <a:spcAft>
                          <a:spcPts val="0"/>
                        </a:spcAft>
                        <a:buClrTx/>
                        <a:buSzTx/>
                        <a:buFontTx/>
                        <a:buNone/>
                        <a:tabLst/>
                        <a:defRPr/>
                      </a:pPr>
                      <a:r>
                        <a:rPr lang="en-US" sz="11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                       </a:t>
                      </a:r>
                      <a:r>
                        <a:rPr lang="en-US" sz="1100" kern="1200" dirty="0" smtClean="0">
                          <a:solidFill>
                            <a:srgbClr val="FF0000"/>
                          </a:solidFill>
                          <a:latin typeface="Tahoma" panose="020B0604030504040204" pitchFamily="34" charset="0"/>
                          <a:ea typeface="Tahoma" panose="020B0604030504040204" pitchFamily="34" charset="0"/>
                          <a:cs typeface="Tahoma" panose="020B0604030504040204" pitchFamily="34" charset="0"/>
                        </a:rPr>
                        <a:t>No</a:t>
                      </a:r>
                      <a:r>
                        <a:rPr lang="en-US" sz="1100" kern="1200" baseline="0" dirty="0" smtClean="0">
                          <a:solidFill>
                            <a:srgbClr val="FF0000"/>
                          </a:solidFill>
                          <a:latin typeface="Tahoma" panose="020B0604030504040204" pitchFamily="34" charset="0"/>
                          <a:ea typeface="Tahoma" panose="020B0604030504040204" pitchFamily="34" charset="0"/>
                          <a:cs typeface="Tahoma" panose="020B0604030504040204" pitchFamily="34" charset="0"/>
                        </a:rPr>
                        <a:t> PFAS</a:t>
                      </a:r>
                      <a:endParaRPr lang="en-US" sz="1100" kern="1200" dirty="0">
                        <a:solidFill>
                          <a:srgbClr val="FF0000"/>
                        </a:solidFill>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909840865"/>
                  </a:ext>
                </a:extLst>
              </a:tr>
              <a:tr h="278130">
                <a:tc>
                  <a:txBody>
                    <a:bodyPr/>
                    <a:lstStyle/>
                    <a:p>
                      <a:endParaRPr lang="en-US" sz="1100" dirty="0"/>
                    </a:p>
                  </a:txBody>
                  <a:tcPr marL="68580" marR="68580" marT="34290" marB="34290">
                    <a:lnR w="12700" cap="flat" cmpd="sng" algn="ctr">
                      <a:solidFill>
                        <a:schemeClr val="tx1"/>
                      </a:solidFill>
                      <a:prstDash val="solid"/>
                      <a:round/>
                      <a:headEnd type="none" w="med" len="med"/>
                      <a:tailEnd type="none" w="med" len="med"/>
                    </a:lnR>
                  </a:tcPr>
                </a:tc>
                <a:tc>
                  <a:txBody>
                    <a:bodyPr/>
                    <a:lstStyle/>
                    <a:p>
                      <a:pPr marL="0" marR="0" lvl="0" indent="0" algn="l" defTabSz="914347"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latin typeface="Tahoma" panose="020B0604030504040204" pitchFamily="34" charset="0"/>
                          <a:ea typeface="Tahoma" panose="020B0604030504040204" pitchFamily="34" charset="0"/>
                          <a:cs typeface="Tahoma" panose="020B0604030504040204" pitchFamily="34" charset="0"/>
                        </a:rPr>
                        <a:t>Constraint #5 : Local availability &amp; Transportability</a:t>
                      </a:r>
                    </a:p>
                  </a:txBody>
                  <a:tcPr marL="68580" marR="68580" marT="34290" marB="3429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517219407"/>
                  </a:ext>
                </a:extLst>
              </a:tr>
              <a:tr h="278130">
                <a:tc>
                  <a:txBody>
                    <a:bodyPr/>
                    <a:lstStyle/>
                    <a:p>
                      <a:endParaRPr lang="en-US" sz="1100" dirty="0"/>
                    </a:p>
                  </a:txBody>
                  <a:tcPr marL="68580" marR="68580" marT="34290" marB="34290">
                    <a:lnR w="12700" cap="flat" cmpd="sng" algn="ctr">
                      <a:solidFill>
                        <a:schemeClr val="tx1"/>
                      </a:solidFill>
                      <a:prstDash val="solid"/>
                      <a:round/>
                      <a:headEnd type="none" w="med" len="med"/>
                      <a:tailEnd type="none" w="med" len="med"/>
                    </a:lnR>
                  </a:tcPr>
                </a:tc>
                <a:tc>
                  <a:txBody>
                    <a:bodyPr/>
                    <a:lstStyle/>
                    <a:p>
                      <a:pPr marL="0" marR="0" lvl="0" indent="0" algn="l" defTabSz="914347"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latin typeface="Tahoma" panose="020B0604030504040204" pitchFamily="34" charset="0"/>
                          <a:ea typeface="Tahoma" panose="020B0604030504040204" pitchFamily="34" charset="0"/>
                          <a:cs typeface="Tahoma" panose="020B0604030504040204" pitchFamily="34" charset="0"/>
                        </a:rPr>
                        <a:t>Constraint #6 : Recyclability</a:t>
                      </a:r>
                    </a:p>
                  </a:txBody>
                  <a:tcPr marL="68580" marR="68580" marT="34290" marB="3429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322252747"/>
                  </a:ext>
                </a:extLst>
              </a:tr>
            </a:tbl>
          </a:graphicData>
        </a:graphic>
      </p:graphicFrame>
      <p:graphicFrame>
        <p:nvGraphicFramePr>
          <p:cNvPr id="7" name="Inhaltsplatzhalter 7">
            <a:extLst>
              <a:ext uri="{FF2B5EF4-FFF2-40B4-BE49-F238E27FC236}">
                <a16:creationId xmlns:a16="http://schemas.microsoft.com/office/drawing/2014/main" id="{141E5F77-1435-4643-9699-95223FE45973}"/>
              </a:ext>
            </a:extLst>
          </p:cNvPr>
          <p:cNvGraphicFramePr>
            <a:graphicFrameLocks/>
          </p:cNvGraphicFramePr>
          <p:nvPr>
            <p:extLst>
              <p:ext uri="{D42A27DB-BD31-4B8C-83A1-F6EECF244321}">
                <p14:modId xmlns:p14="http://schemas.microsoft.com/office/powerpoint/2010/main" val="3356333643"/>
              </p:ext>
            </p:extLst>
          </p:nvPr>
        </p:nvGraphicFramePr>
        <p:xfrm>
          <a:off x="-95628" y="1349102"/>
          <a:ext cx="7080275" cy="3290772"/>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2">
            <a:extLst>
              <a:ext uri="{FF2B5EF4-FFF2-40B4-BE49-F238E27FC236}">
                <a16:creationId xmlns:a16="http://schemas.microsoft.com/office/drawing/2014/main" id="{9366C9B9-CDB3-4A11-AB5D-90BD625EC899}"/>
              </a:ext>
            </a:extLst>
          </p:cNvPr>
          <p:cNvPicPr>
            <a:picLocks noChangeAspect="1"/>
          </p:cNvPicPr>
          <p:nvPr/>
        </p:nvPicPr>
        <p:blipFill>
          <a:blip r:embed="rId4"/>
          <a:stretch>
            <a:fillRect/>
          </a:stretch>
        </p:blipFill>
        <p:spPr>
          <a:xfrm>
            <a:off x="6623269" y="3255826"/>
            <a:ext cx="2557243" cy="1784878"/>
          </a:xfrm>
          <a:prstGeom prst="rect">
            <a:avLst/>
          </a:prstGeom>
          <a:ln>
            <a:solidFill>
              <a:schemeClr val="bg2">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523652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C38915-DE87-46F9-A198-BF2AFABCEEF7}"/>
              </a:ext>
            </a:extLst>
          </p:cNvPr>
          <p:cNvSpPr>
            <a:spLocks noGrp="1"/>
          </p:cNvSpPr>
          <p:nvPr>
            <p:ph type="ctrTitle"/>
          </p:nvPr>
        </p:nvSpPr>
        <p:spPr>
          <a:xfrm>
            <a:off x="3105637" y="1634138"/>
            <a:ext cx="6206805" cy="2091690"/>
          </a:xfrm>
        </p:spPr>
        <p:txBody>
          <a:bodyPr>
            <a:normAutofit/>
          </a:bodyPr>
          <a:lstStyle/>
          <a:p>
            <a:r>
              <a:rPr lang="en-GB" sz="4500" dirty="0" smtClean="0">
                <a:latin typeface="Barlow Condensed"/>
              </a:rPr>
              <a:t>European Energy </a:t>
            </a:r>
            <a:br>
              <a:rPr lang="en-GB" sz="4500" dirty="0" smtClean="0">
                <a:latin typeface="Barlow Condensed"/>
              </a:rPr>
            </a:br>
            <a:r>
              <a:rPr lang="en-GB" sz="4500" dirty="0" smtClean="0">
                <a:latin typeface="Barlow Condensed"/>
              </a:rPr>
              <a:t>Research</a:t>
            </a:r>
            <a:r>
              <a:rPr lang="en-GB" sz="2400" dirty="0" smtClean="0">
                <a:solidFill>
                  <a:srgbClr val="90C95A"/>
                </a:solidFill>
                <a:latin typeface="Bahnschrift SemiBold SemiConden" panose="020B0502040204020203" pitchFamily="34" charset="0"/>
              </a:rPr>
              <a:t> </a:t>
            </a:r>
            <a:br>
              <a:rPr lang="en-GB" sz="2400" dirty="0" smtClean="0">
                <a:solidFill>
                  <a:srgbClr val="90C95A"/>
                </a:solidFill>
                <a:latin typeface="Bahnschrift SemiBold SemiConden" panose="020B0502040204020203" pitchFamily="34" charset="0"/>
              </a:rPr>
            </a:br>
            <a:endParaRPr lang="en-GB" sz="1800" dirty="0">
              <a:solidFill>
                <a:schemeClr val="accent5">
                  <a:lumMod val="40000"/>
                  <a:lumOff val="60000"/>
                </a:schemeClr>
              </a:solidFill>
              <a:latin typeface="Bahnschrift Light SemiCondensed" panose="020B0502040204020203" pitchFamily="34" charset="0"/>
            </a:endParaRPr>
          </a:p>
        </p:txBody>
      </p:sp>
      <p:sp>
        <p:nvSpPr>
          <p:cNvPr id="4" name="Text Placeholder 3">
            <a:extLst>
              <a:ext uri="{FF2B5EF4-FFF2-40B4-BE49-F238E27FC236}">
                <a16:creationId xmlns:a16="http://schemas.microsoft.com/office/drawing/2014/main" id="{A8F2FE65-67A7-4E35-8E38-7BDC92AD9C39}"/>
              </a:ext>
            </a:extLst>
          </p:cNvPr>
          <p:cNvSpPr>
            <a:spLocks noGrp="1"/>
          </p:cNvSpPr>
          <p:nvPr>
            <p:ph type="body" sz="quarter" idx="10"/>
          </p:nvPr>
        </p:nvSpPr>
        <p:spPr/>
        <p:txBody>
          <a:bodyPr/>
          <a:lstStyle/>
          <a:p>
            <a:r>
              <a:rPr lang="en-GB" dirty="0"/>
              <a:t>1</a:t>
            </a:r>
          </a:p>
        </p:txBody>
      </p:sp>
      <p:sp>
        <p:nvSpPr>
          <p:cNvPr id="2" name="Rectangle 1">
            <a:extLst>
              <a:ext uri="{FF2B5EF4-FFF2-40B4-BE49-F238E27FC236}">
                <a16:creationId xmlns:a16="http://schemas.microsoft.com/office/drawing/2014/main" id="{069119E9-9CE5-4BE0-ABAC-FE56DA6E6B52}"/>
              </a:ext>
            </a:extLst>
          </p:cNvPr>
          <p:cNvSpPr/>
          <p:nvPr/>
        </p:nvSpPr>
        <p:spPr>
          <a:xfrm>
            <a:off x="239713" y="4789488"/>
            <a:ext cx="2270125" cy="192088"/>
          </a:xfrm>
          <a:prstGeom prst="rect">
            <a:avLst/>
          </a:prstGeom>
          <a:solidFill>
            <a:srgbClr val="22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350"/>
          </a:p>
        </p:txBody>
      </p:sp>
    </p:spTree>
    <p:extLst>
      <p:ext uri="{BB962C8B-B14F-4D97-AF65-F5344CB8AC3E}">
        <p14:creationId xmlns:p14="http://schemas.microsoft.com/office/powerpoint/2010/main" val="32831752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A5AD60-147F-4CC5-86CA-5AF48524E8E8}"/>
              </a:ext>
            </a:extLst>
          </p:cNvPr>
          <p:cNvSpPr/>
          <p:nvPr/>
        </p:nvSpPr>
        <p:spPr>
          <a:xfrm>
            <a:off x="1095439" y="1144931"/>
            <a:ext cx="7410323" cy="3316022"/>
          </a:xfrm>
          <a:prstGeom prst="rect">
            <a:avLst/>
          </a:prstGeom>
          <a:solidFill>
            <a:schemeClr val="bg1"/>
          </a:solid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350"/>
          </a:p>
        </p:txBody>
      </p:sp>
      <p:sp>
        <p:nvSpPr>
          <p:cNvPr id="2" name="Title 1">
            <a:extLst>
              <a:ext uri="{FF2B5EF4-FFF2-40B4-BE49-F238E27FC236}">
                <a16:creationId xmlns:a16="http://schemas.microsoft.com/office/drawing/2014/main" id="{17AC3107-3DBB-4ADF-B110-5A45C0D3537D}"/>
              </a:ext>
            </a:extLst>
          </p:cNvPr>
          <p:cNvSpPr>
            <a:spLocks noGrp="1"/>
          </p:cNvSpPr>
          <p:nvPr>
            <p:ph type="title"/>
          </p:nvPr>
        </p:nvSpPr>
        <p:spPr>
          <a:xfrm>
            <a:off x="482974" y="15466"/>
            <a:ext cx="7871987" cy="400112"/>
          </a:xfrm>
        </p:spPr>
        <p:txBody>
          <a:bodyPr/>
          <a:lstStyle/>
          <a:p>
            <a:pPr algn="ctr"/>
            <a:r>
              <a:rPr lang="en-US" dirty="0" err="1" smtClean="0">
                <a:solidFill>
                  <a:srgbClr val="92D050"/>
                </a:solidFill>
                <a:latin typeface="Bahnschrift Light SemiCondensed" panose="020B0502040204020203" pitchFamily="34" charset="0"/>
              </a:rPr>
              <a:t>Aluminium</a:t>
            </a:r>
            <a:r>
              <a:rPr lang="en-US" dirty="0" smtClean="0">
                <a:solidFill>
                  <a:srgbClr val="92D050"/>
                </a:solidFill>
                <a:latin typeface="Bahnschrift Light SemiCondensed" panose="020B0502040204020203" pitchFamily="34" charset="0"/>
              </a:rPr>
              <a:t> as Driver of a Circular Storage System</a:t>
            </a:r>
            <a:r>
              <a:rPr lang="en-US" dirty="0">
                <a:solidFill>
                  <a:srgbClr val="92D050"/>
                </a:solidFill>
                <a:latin typeface="Bahnschrift Light SemiCondensed" panose="020B0502040204020203" pitchFamily="34" charset="0"/>
              </a:rPr>
              <a:t> </a:t>
            </a:r>
            <a:r>
              <a:rPr lang="en-US" dirty="0" smtClean="0">
                <a:solidFill>
                  <a:srgbClr val="92D050"/>
                </a:solidFill>
                <a:latin typeface="Bahnschrift Light SemiCondensed" panose="020B0502040204020203" pitchFamily="34" charset="0"/>
              </a:rPr>
              <a:t>for </a:t>
            </a:r>
            <a:br>
              <a:rPr lang="en-US" dirty="0" smtClean="0">
                <a:solidFill>
                  <a:srgbClr val="92D050"/>
                </a:solidFill>
                <a:latin typeface="Bahnschrift Light SemiCondensed" panose="020B0502040204020203" pitchFamily="34" charset="0"/>
              </a:rPr>
            </a:br>
            <a:r>
              <a:rPr lang="en-US" dirty="0" smtClean="0">
                <a:solidFill>
                  <a:srgbClr val="92D050"/>
                </a:solidFill>
                <a:latin typeface="Bahnschrift Light SemiCondensed" panose="020B0502040204020203" pitchFamily="34" charset="0"/>
              </a:rPr>
              <a:t>Hydrogen, Power </a:t>
            </a:r>
            <a:r>
              <a:rPr lang="en-US" dirty="0" smtClean="0">
                <a:solidFill>
                  <a:schemeClr val="accent1">
                    <a:lumMod val="40000"/>
                    <a:lumOff val="60000"/>
                  </a:schemeClr>
                </a:solidFill>
                <a:latin typeface="Bahnschrift Light SemiCondensed" panose="020B0502040204020203" pitchFamily="34" charset="0"/>
              </a:rPr>
              <a:t>and Heat</a:t>
            </a:r>
            <a:endParaRPr lang="en-DE" dirty="0">
              <a:solidFill>
                <a:schemeClr val="accent1">
                  <a:lumMod val="40000"/>
                  <a:lumOff val="60000"/>
                </a:schemeClr>
              </a:solidFill>
              <a:latin typeface="Bahnschrift Light SemiCondensed" panose="020B0502040204020203" pitchFamily="34" charset="0"/>
            </a:endParaRPr>
          </a:p>
        </p:txBody>
      </p:sp>
      <p:sp>
        <p:nvSpPr>
          <p:cNvPr id="6" name="Slide Number Placeholder 5">
            <a:extLst>
              <a:ext uri="{FF2B5EF4-FFF2-40B4-BE49-F238E27FC236}">
                <a16:creationId xmlns:a16="http://schemas.microsoft.com/office/drawing/2014/main" id="{025219C6-D91F-4D09-AF36-D72B8D648B97}"/>
              </a:ext>
            </a:extLst>
          </p:cNvPr>
          <p:cNvSpPr>
            <a:spLocks noGrp="1"/>
          </p:cNvSpPr>
          <p:nvPr>
            <p:ph type="sldNum" sz="quarter" idx="4294967295"/>
          </p:nvPr>
        </p:nvSpPr>
        <p:spPr>
          <a:xfrm>
            <a:off x="8777288" y="39688"/>
            <a:ext cx="366712" cy="273050"/>
          </a:xfrm>
          <a:prstGeom prst="rect">
            <a:avLst/>
          </a:prstGeom>
        </p:spPr>
        <p:txBody>
          <a:bodyPr/>
          <a:lstStyle/>
          <a:p>
            <a:fld id="{F93124CB-0928-4456-8E5B-7F689CAF0C3D}" type="slidenum">
              <a:rPr lang="en-GB" smtClean="0"/>
              <a:pPr/>
              <a:t>20</a:t>
            </a:fld>
            <a:endParaRPr lang="en-GB" dirty="0"/>
          </a:p>
        </p:txBody>
      </p:sp>
      <p:sp>
        <p:nvSpPr>
          <p:cNvPr id="12" name="Rectangle 11">
            <a:extLst>
              <a:ext uri="{FF2B5EF4-FFF2-40B4-BE49-F238E27FC236}">
                <a16:creationId xmlns:a16="http://schemas.microsoft.com/office/drawing/2014/main" id="{1BA81BD6-CBA5-4415-A3E9-6110C29EA23F}"/>
              </a:ext>
            </a:extLst>
          </p:cNvPr>
          <p:cNvSpPr/>
          <p:nvPr/>
        </p:nvSpPr>
        <p:spPr>
          <a:xfrm>
            <a:off x="187325" y="4721225"/>
            <a:ext cx="581025" cy="276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350" dirty="0">
                <a:latin typeface="Arial" panose="020B0604020202020204" pitchFamily="34" charset="0"/>
                <a:cs typeface="Arial" panose="020B0604020202020204" pitchFamily="34" charset="0"/>
              </a:rPr>
              <a:t>Barelli, L.; et al.. </a:t>
            </a:r>
          </a:p>
        </p:txBody>
      </p:sp>
      <p:sp>
        <p:nvSpPr>
          <p:cNvPr id="3" name="Rectangle 2">
            <a:extLst>
              <a:ext uri="{FF2B5EF4-FFF2-40B4-BE49-F238E27FC236}">
                <a16:creationId xmlns:a16="http://schemas.microsoft.com/office/drawing/2014/main" id="{F7EED962-5300-4CC7-AFE9-1AE9BA973F4F}"/>
              </a:ext>
            </a:extLst>
          </p:cNvPr>
          <p:cNvSpPr/>
          <p:nvPr/>
        </p:nvSpPr>
        <p:spPr>
          <a:xfrm>
            <a:off x="3559560" y="4000896"/>
            <a:ext cx="1984074" cy="415498"/>
          </a:xfrm>
          <a:prstGeom prst="rect">
            <a:avLst/>
          </a:prstGeom>
        </p:spPr>
        <p:txBody>
          <a:bodyPr wrap="square">
            <a:spAutoFit/>
          </a:bodyPr>
          <a:lstStyle/>
          <a:p>
            <a:r>
              <a:rPr lang="en-US" sz="1050" dirty="0">
                <a:latin typeface="Bahnschrift Light SemiCondensed" panose="020F0302020204030204" pitchFamily="34" charset="0"/>
                <a:cs typeface="Bahnschrift Light SemiCondensed" panose="020F0302020204030204" pitchFamily="34" charset="0"/>
              </a:rPr>
              <a:t>Al</a:t>
            </a:r>
            <a:r>
              <a:rPr lang="en-US" sz="1050" baseline="-25000" dirty="0">
                <a:latin typeface="Bahnschrift Light SemiCondensed" panose="020F0302020204030204" pitchFamily="34" charset="0"/>
                <a:cs typeface="Bahnschrift Light SemiCondensed" panose="020F0302020204030204" pitchFamily="34" charset="0"/>
              </a:rPr>
              <a:t>2</a:t>
            </a:r>
            <a:r>
              <a:rPr lang="en-US" sz="1050" dirty="0">
                <a:latin typeface="Bahnschrift Light SemiCondensed" panose="020F0302020204030204" pitchFamily="34" charset="0"/>
                <a:cs typeface="Bahnschrift Light SemiCondensed" panose="020F0302020204030204" pitchFamily="34" charset="0"/>
              </a:rPr>
              <a:t>O</a:t>
            </a:r>
            <a:r>
              <a:rPr lang="en-US" sz="1050" baseline="-25000" dirty="0">
                <a:latin typeface="Bahnschrift Light SemiCondensed" panose="020F0302020204030204" pitchFamily="34" charset="0"/>
                <a:cs typeface="Bahnschrift Light SemiCondensed" panose="020F0302020204030204" pitchFamily="34" charset="0"/>
              </a:rPr>
              <a:t>3</a:t>
            </a:r>
            <a:r>
              <a:rPr lang="en-US" sz="1050" dirty="0">
                <a:latin typeface="Bahnschrift Light SemiCondensed" panose="020F0302020204030204" pitchFamily="34" charset="0"/>
                <a:cs typeface="Bahnschrift Light SemiCondensed" panose="020F0302020204030204" pitchFamily="34" charset="0"/>
              </a:rPr>
              <a:t> reduction to Al through carbon-free Hall-</a:t>
            </a:r>
            <a:r>
              <a:rPr lang="en-US" sz="1050" dirty="0" err="1">
                <a:latin typeface="Bahnschrift Light SemiCondensed" panose="020F0302020204030204" pitchFamily="34" charset="0"/>
                <a:cs typeface="Bahnschrift Light SemiCondensed" panose="020F0302020204030204" pitchFamily="34" charset="0"/>
              </a:rPr>
              <a:t>Héroult</a:t>
            </a:r>
            <a:r>
              <a:rPr lang="en-US" sz="1050" dirty="0">
                <a:latin typeface="Bahnschrift Light SemiCondensed" panose="020F0302020204030204" pitchFamily="34" charset="0"/>
                <a:cs typeface="Bahnschrift Light SemiCondensed" panose="020F0302020204030204" pitchFamily="34" charset="0"/>
              </a:rPr>
              <a:t> process</a:t>
            </a:r>
            <a:endParaRPr lang="it-IT" sz="1050" dirty="0">
              <a:latin typeface="Bahnschrift Light SemiCondensed" panose="020F0302020204030204" pitchFamily="34" charset="0"/>
              <a:cs typeface="Bahnschrift Light SemiCondensed" panose="020F0302020204030204" pitchFamily="34" charset="0"/>
            </a:endParaRPr>
          </a:p>
        </p:txBody>
      </p:sp>
      <p:sp>
        <p:nvSpPr>
          <p:cNvPr id="4" name="Rectangle 3">
            <a:extLst>
              <a:ext uri="{FF2B5EF4-FFF2-40B4-BE49-F238E27FC236}">
                <a16:creationId xmlns:a16="http://schemas.microsoft.com/office/drawing/2014/main" id="{001CD088-2D2B-4BEC-94F7-42E3F470743A}"/>
              </a:ext>
            </a:extLst>
          </p:cNvPr>
          <p:cNvSpPr/>
          <p:nvPr/>
        </p:nvSpPr>
        <p:spPr>
          <a:xfrm>
            <a:off x="1475656" y="1347614"/>
            <a:ext cx="3632726" cy="523220"/>
          </a:xfrm>
          <a:prstGeom prst="rect">
            <a:avLst/>
          </a:prstGeom>
        </p:spPr>
        <p:txBody>
          <a:bodyPr wrap="none">
            <a:spAutoFit/>
          </a:bodyPr>
          <a:lstStyle/>
          <a:p>
            <a:r>
              <a:rPr lang="it-IT" sz="1400" dirty="0" err="1" smtClean="0">
                <a:latin typeface="Bahnschrift Light SemiCondensed" panose="020F0302020204030204" pitchFamily="34" charset="0"/>
                <a:cs typeface="Bahnschrift Light SemiCondensed" panose="020F0302020204030204" pitchFamily="34" charset="0"/>
              </a:rPr>
              <a:t>Wet</a:t>
            </a:r>
            <a:r>
              <a:rPr lang="it-IT" sz="1400" dirty="0" smtClean="0">
                <a:latin typeface="Bahnschrift Light SemiCondensed" panose="020F0302020204030204" pitchFamily="34" charset="0"/>
                <a:cs typeface="Bahnschrift Light SemiCondensed" panose="020F0302020204030204" pitchFamily="34" charset="0"/>
              </a:rPr>
              <a:t> </a:t>
            </a:r>
            <a:r>
              <a:rPr lang="it-IT" sz="1400" dirty="0" err="1" smtClean="0">
                <a:latin typeface="Bahnschrift Light SemiCondensed" panose="020F0302020204030204" pitchFamily="34" charset="0"/>
                <a:cs typeface="Bahnschrift Light SemiCondensed" panose="020F0302020204030204" pitchFamily="34" charset="0"/>
              </a:rPr>
              <a:t>combustion</a:t>
            </a:r>
            <a:r>
              <a:rPr lang="it-IT" sz="1400" dirty="0" smtClean="0">
                <a:latin typeface="Bahnschrift Light SemiCondensed" panose="020F0302020204030204" pitchFamily="34" charset="0"/>
                <a:cs typeface="Bahnschrift Light SemiCondensed" panose="020F0302020204030204" pitchFamily="34" charset="0"/>
              </a:rPr>
              <a:t> </a:t>
            </a:r>
          </a:p>
          <a:p>
            <a:r>
              <a:rPr lang="it-IT" sz="1400" dirty="0" smtClean="0">
                <a:latin typeface="Bahnschrift Light SemiCondensed" panose="020F0302020204030204" pitchFamily="34" charset="0"/>
                <a:cs typeface="Bahnschrift Light SemiCondensed" panose="020F0302020204030204" pitchFamily="34" charset="0"/>
              </a:rPr>
              <a:t>2Al(s</a:t>
            </a:r>
            <a:r>
              <a:rPr lang="it-IT" sz="1400" dirty="0">
                <a:latin typeface="Bahnschrift Light SemiCondensed" panose="020F0302020204030204" pitchFamily="34" charset="0"/>
                <a:cs typeface="Bahnschrift Light SemiCondensed" panose="020F0302020204030204" pitchFamily="34" charset="0"/>
              </a:rPr>
              <a:t>)+</a:t>
            </a:r>
            <a:r>
              <a:rPr lang="it-IT" sz="1400" dirty="0" smtClean="0">
                <a:latin typeface="Bahnschrift Light SemiCondensed" panose="020F0302020204030204" pitchFamily="34" charset="0"/>
                <a:cs typeface="Bahnschrift Light SemiCondensed" panose="020F0302020204030204" pitchFamily="34" charset="0"/>
              </a:rPr>
              <a:t>3 </a:t>
            </a:r>
            <a:r>
              <a:rPr lang="it-IT" sz="1400" b="1" dirty="0" smtClean="0">
                <a:solidFill>
                  <a:schemeClr val="accent1">
                    <a:lumMod val="60000"/>
                    <a:lumOff val="40000"/>
                  </a:schemeClr>
                </a:solidFill>
                <a:latin typeface="Bahnschrift Light SemiCondensed" panose="020F0302020204030204" pitchFamily="34" charset="0"/>
                <a:cs typeface="Bahnschrift Light SemiCondensed" panose="020F0302020204030204" pitchFamily="34" charset="0"/>
              </a:rPr>
              <a:t>H</a:t>
            </a:r>
            <a:r>
              <a:rPr lang="it-IT" sz="1400" b="1" baseline="-25000" dirty="0" smtClean="0">
                <a:solidFill>
                  <a:schemeClr val="accent1">
                    <a:lumMod val="60000"/>
                    <a:lumOff val="40000"/>
                  </a:schemeClr>
                </a:solidFill>
                <a:latin typeface="Bahnschrift Light SemiCondensed" panose="020F0302020204030204" pitchFamily="34" charset="0"/>
                <a:cs typeface="Bahnschrift Light SemiCondensed" panose="020F0302020204030204" pitchFamily="34" charset="0"/>
              </a:rPr>
              <a:t>2</a:t>
            </a:r>
            <a:r>
              <a:rPr lang="it-IT" sz="1400" b="1" dirty="0" smtClean="0">
                <a:solidFill>
                  <a:schemeClr val="accent1">
                    <a:lumMod val="60000"/>
                    <a:lumOff val="40000"/>
                  </a:schemeClr>
                </a:solidFill>
                <a:latin typeface="Bahnschrift Light SemiCondensed" panose="020F0302020204030204" pitchFamily="34" charset="0"/>
                <a:cs typeface="Bahnschrift Light SemiCondensed" panose="020F0302020204030204" pitchFamily="34" charset="0"/>
              </a:rPr>
              <a:t>O</a:t>
            </a:r>
            <a:r>
              <a:rPr lang="it-IT" sz="1400" dirty="0" smtClean="0">
                <a:latin typeface="Bahnschrift Light SemiCondensed" panose="020F0302020204030204" pitchFamily="34" charset="0"/>
                <a:cs typeface="Bahnschrift Light SemiCondensed" panose="020F0302020204030204" pitchFamily="34" charset="0"/>
              </a:rPr>
              <a:t>(g</a:t>
            </a:r>
            <a:r>
              <a:rPr lang="it-IT" sz="1400" dirty="0">
                <a:latin typeface="Bahnschrift Light SemiCondensed" panose="020F0302020204030204" pitchFamily="34" charset="0"/>
                <a:cs typeface="Bahnschrift Light SemiCondensed" panose="020F0302020204030204" pitchFamily="34" charset="0"/>
              </a:rPr>
              <a:t>)</a:t>
            </a:r>
            <a:r>
              <a:rPr lang="it-IT" sz="1400" dirty="0">
                <a:latin typeface="Bahnschrift Light SemiCondensed" panose="020F0302020204030204" pitchFamily="34" charset="0"/>
                <a:cs typeface="Bahnschrift Light SemiCondensed" panose="020F0302020204030204" pitchFamily="34" charset="0"/>
                <a:sym typeface="Wingdings" panose="05000000000000000000" pitchFamily="2" charset="2"/>
              </a:rPr>
              <a:t></a:t>
            </a:r>
            <a:r>
              <a:rPr lang="en-US" sz="1400" dirty="0">
                <a:latin typeface="Bahnschrift Light SemiCondensed" panose="020F0302020204030204" pitchFamily="34" charset="0"/>
                <a:cs typeface="Bahnschrift Light SemiCondensed" panose="020F0302020204030204" pitchFamily="34" charset="0"/>
              </a:rPr>
              <a:t> Al</a:t>
            </a:r>
            <a:r>
              <a:rPr lang="en-US" sz="1400" baseline="-25000" dirty="0">
                <a:latin typeface="Bahnschrift Light SemiCondensed" panose="020F0302020204030204" pitchFamily="34" charset="0"/>
                <a:cs typeface="Bahnschrift Light SemiCondensed" panose="020F0302020204030204" pitchFamily="34" charset="0"/>
              </a:rPr>
              <a:t>2</a:t>
            </a:r>
            <a:r>
              <a:rPr lang="en-US" sz="1400" dirty="0">
                <a:latin typeface="Bahnschrift Light SemiCondensed" panose="020F0302020204030204" pitchFamily="34" charset="0"/>
                <a:cs typeface="Bahnschrift Light SemiCondensed" panose="020F0302020204030204" pitchFamily="34" charset="0"/>
              </a:rPr>
              <a:t>O</a:t>
            </a:r>
            <a:r>
              <a:rPr lang="en-US" sz="1400" baseline="-25000" dirty="0">
                <a:latin typeface="Bahnschrift Light SemiCondensed" panose="020F0302020204030204" pitchFamily="34" charset="0"/>
                <a:cs typeface="Bahnschrift Light SemiCondensed" panose="020F0302020204030204" pitchFamily="34" charset="0"/>
              </a:rPr>
              <a:t>3</a:t>
            </a:r>
            <a:r>
              <a:rPr lang="it-IT" sz="1400" dirty="0">
                <a:latin typeface="Bahnschrift Light SemiCondensed" panose="020F0302020204030204" pitchFamily="34" charset="0"/>
                <a:cs typeface="Bahnschrift Light SemiCondensed" panose="020F0302020204030204" pitchFamily="34" charset="0"/>
              </a:rPr>
              <a:t>(s)+3H</a:t>
            </a:r>
            <a:r>
              <a:rPr lang="it-IT" sz="1400" baseline="-25000" dirty="0">
                <a:latin typeface="Bahnschrift Light SemiCondensed" panose="020F0302020204030204" pitchFamily="34" charset="0"/>
                <a:cs typeface="Bahnschrift Light SemiCondensed" panose="020F0302020204030204" pitchFamily="34" charset="0"/>
              </a:rPr>
              <a:t>2 </a:t>
            </a:r>
            <a:r>
              <a:rPr lang="it-IT" sz="1400" dirty="0">
                <a:latin typeface="Bahnschrift Light SemiCondensed" panose="020F0302020204030204" pitchFamily="34" charset="0"/>
                <a:cs typeface="Bahnschrift Light SemiCondensed" panose="020F0302020204030204" pitchFamily="34" charset="0"/>
              </a:rPr>
              <a:t>(g)    -815.4 kJ/mol</a:t>
            </a:r>
          </a:p>
        </p:txBody>
      </p:sp>
      <p:sp>
        <p:nvSpPr>
          <p:cNvPr id="18" name="Rectangle 17">
            <a:extLst>
              <a:ext uri="{FF2B5EF4-FFF2-40B4-BE49-F238E27FC236}">
                <a16:creationId xmlns:a16="http://schemas.microsoft.com/office/drawing/2014/main" id="{102DE98F-F5E2-4DD8-9A28-39783A57CC2D}"/>
              </a:ext>
            </a:extLst>
          </p:cNvPr>
          <p:cNvSpPr/>
          <p:nvPr/>
        </p:nvSpPr>
        <p:spPr>
          <a:xfrm>
            <a:off x="1479334" y="1155544"/>
            <a:ext cx="2192566" cy="300082"/>
          </a:xfrm>
          <a:prstGeom prst="rect">
            <a:avLst/>
          </a:prstGeom>
        </p:spPr>
        <p:txBody>
          <a:bodyPr wrap="square">
            <a:spAutoFit/>
          </a:bodyPr>
          <a:lstStyle/>
          <a:p>
            <a:r>
              <a:rPr lang="en-US" sz="1350" dirty="0">
                <a:latin typeface="Bahnschrift Light SemiCondensed" panose="020B0502040204020203" pitchFamily="34" charset="0"/>
              </a:rPr>
              <a:t>Thermodynamic conversion</a:t>
            </a:r>
            <a:endParaRPr lang="en-DE" sz="1350" dirty="0">
              <a:latin typeface="Bahnschrift Light SemiCondensed" panose="020B0502040204020203" pitchFamily="34" charset="0"/>
            </a:endParaRPr>
          </a:p>
        </p:txBody>
      </p:sp>
      <p:sp>
        <p:nvSpPr>
          <p:cNvPr id="11" name="TextBox 4">
            <a:extLst>
              <a:ext uri="{FF2B5EF4-FFF2-40B4-BE49-F238E27FC236}">
                <a16:creationId xmlns:a16="http://schemas.microsoft.com/office/drawing/2014/main" id="{9C2A3251-1236-4F76-2C26-6CFF55310F87}"/>
              </a:ext>
            </a:extLst>
          </p:cNvPr>
          <p:cNvSpPr txBox="1"/>
          <p:nvPr/>
        </p:nvSpPr>
        <p:spPr>
          <a:xfrm>
            <a:off x="599774" y="4747229"/>
            <a:ext cx="4676133" cy="196208"/>
          </a:xfrm>
          <a:prstGeom prst="rect">
            <a:avLst/>
          </a:prstGeom>
          <a:noFill/>
        </p:spPr>
        <p:txBody>
          <a:bodyPr wrap="square" rtlCol="0">
            <a:spAutoFit/>
          </a:bodyPr>
          <a:lstStyle/>
          <a:p>
            <a:r>
              <a:rPr lang="de-DE" sz="675" dirty="0">
                <a:latin typeface="Bahnschrift Light SemiCondensed" panose="020F0302020204030204" pitchFamily="34" charset="0"/>
                <a:cs typeface="Bahnschrift Light SemiCondensed" panose="020F0302020204030204" pitchFamily="34" charset="0"/>
              </a:rPr>
              <a:t>H. Ersoy, M. Baumann, L. </a:t>
            </a:r>
            <a:r>
              <a:rPr lang="de-DE" sz="675" dirty="0" err="1">
                <a:latin typeface="Bahnschrift Light SemiCondensed" panose="020F0302020204030204" pitchFamily="34" charset="0"/>
                <a:cs typeface="Bahnschrift Light SemiCondensed" panose="020F0302020204030204" pitchFamily="34" charset="0"/>
              </a:rPr>
              <a:t>Barelli</a:t>
            </a:r>
            <a:r>
              <a:rPr lang="de-DE" sz="675" dirty="0">
                <a:latin typeface="Bahnschrift Light SemiCondensed" panose="020F0302020204030204" pitchFamily="34" charset="0"/>
                <a:cs typeface="Bahnschrift Light SemiCondensed" panose="020F0302020204030204" pitchFamily="34" charset="0"/>
              </a:rPr>
              <a:t>, A. </a:t>
            </a:r>
            <a:r>
              <a:rPr lang="de-DE" sz="675" dirty="0" err="1">
                <a:latin typeface="Bahnschrift Light SemiCondensed" panose="020F0302020204030204" pitchFamily="34" charset="0"/>
                <a:cs typeface="Bahnschrift Light SemiCondensed" panose="020F0302020204030204" pitchFamily="34" charset="0"/>
              </a:rPr>
              <a:t>Ottaviano</a:t>
            </a:r>
            <a:r>
              <a:rPr lang="de-DE" sz="675" dirty="0">
                <a:latin typeface="Bahnschrift Light SemiCondensed" panose="020F0302020204030204" pitchFamily="34" charset="0"/>
                <a:cs typeface="Bahnschrift Light SemiCondensed" panose="020F0302020204030204" pitchFamily="34" charset="0"/>
              </a:rPr>
              <a:t>, L. </a:t>
            </a:r>
            <a:r>
              <a:rPr lang="de-DE" sz="675" dirty="0" err="1">
                <a:latin typeface="Bahnschrift Light SemiCondensed" panose="020F0302020204030204" pitchFamily="34" charset="0"/>
                <a:cs typeface="Bahnschrift Light SemiCondensed" panose="020F0302020204030204" pitchFamily="34" charset="0"/>
              </a:rPr>
              <a:t>Trombetti</a:t>
            </a:r>
            <a:r>
              <a:rPr lang="de-DE" sz="675" dirty="0">
                <a:latin typeface="Bahnschrift Light SemiCondensed" panose="020F0302020204030204" pitchFamily="34" charset="0"/>
                <a:cs typeface="Bahnschrift Light SemiCondensed" panose="020F0302020204030204" pitchFamily="34" charset="0"/>
              </a:rPr>
              <a:t>, M. Weil, S. </a:t>
            </a:r>
            <a:r>
              <a:rPr lang="de-DE" sz="675" dirty="0" err="1">
                <a:latin typeface="Bahnschrift Light SemiCondensed" panose="020F0302020204030204" pitchFamily="34" charset="0"/>
                <a:cs typeface="Bahnschrift Light SemiCondensed" panose="020F0302020204030204" pitchFamily="34" charset="0"/>
              </a:rPr>
              <a:t>Passerini</a:t>
            </a:r>
            <a:r>
              <a:rPr lang="de-DE" sz="675" dirty="0">
                <a:latin typeface="Bahnschrift Light SemiCondensed" panose="020F0302020204030204" pitchFamily="34" charset="0"/>
                <a:cs typeface="Bahnschrift Light SemiCondensed" panose="020F0302020204030204" pitchFamily="34" charset="0"/>
              </a:rPr>
              <a:t>, </a:t>
            </a:r>
            <a:r>
              <a:rPr lang="de-DE" sz="675" i="1" dirty="0">
                <a:latin typeface="Bahnschrift Light SemiCondensed" panose="020F0302020204030204" pitchFamily="34" charset="0"/>
                <a:cs typeface="Bahnschrift Light SemiCondensed" panose="020F0302020204030204" pitchFamily="34" charset="0"/>
              </a:rPr>
              <a:t>Adv. Mater. </a:t>
            </a:r>
            <a:r>
              <a:rPr lang="de-DE" sz="675" i="1" dirty="0" err="1">
                <a:latin typeface="Bahnschrift Light SemiCondensed" panose="020F0302020204030204" pitchFamily="34" charset="0"/>
                <a:cs typeface="Bahnschrift Light SemiCondensed" panose="020F0302020204030204" pitchFamily="34" charset="0"/>
              </a:rPr>
              <a:t>Technol</a:t>
            </a:r>
            <a:r>
              <a:rPr lang="de-DE" sz="675" i="1" dirty="0">
                <a:latin typeface="Bahnschrift Light SemiCondensed" panose="020F0302020204030204" pitchFamily="34" charset="0"/>
                <a:cs typeface="Bahnschrift Light SemiCondensed" panose="020F0302020204030204" pitchFamily="34" charset="0"/>
              </a:rPr>
              <a:t>.</a:t>
            </a:r>
            <a:r>
              <a:rPr lang="de-DE" sz="675" dirty="0">
                <a:latin typeface="Bahnschrift Light SemiCondensed" panose="020F0302020204030204" pitchFamily="34" charset="0"/>
                <a:cs typeface="Bahnschrift Light SemiCondensed" panose="020F0302020204030204" pitchFamily="34" charset="0"/>
              </a:rPr>
              <a:t> </a:t>
            </a:r>
            <a:r>
              <a:rPr lang="de-DE" sz="675" b="1" dirty="0">
                <a:latin typeface="Bahnschrift Light SemiCondensed" panose="020F0302020204030204" pitchFamily="34" charset="0"/>
                <a:cs typeface="Bahnschrift Light SemiCondensed" panose="020F0302020204030204" pitchFamily="34" charset="0"/>
              </a:rPr>
              <a:t>2022</a:t>
            </a:r>
            <a:r>
              <a:rPr lang="de-DE" sz="675" dirty="0">
                <a:latin typeface="Bahnschrift Light SemiCondensed" panose="020F0302020204030204" pitchFamily="34" charset="0"/>
                <a:cs typeface="Bahnschrift Light SemiCondensed" panose="020F0302020204030204" pitchFamily="34" charset="0"/>
              </a:rPr>
              <a:t>, </a:t>
            </a:r>
            <a:r>
              <a:rPr lang="de-DE" sz="675" i="1" dirty="0">
                <a:latin typeface="Bahnschrift Light SemiCondensed" panose="020F0302020204030204" pitchFamily="34" charset="0"/>
                <a:cs typeface="Bahnschrift Light SemiCondensed" panose="020F0302020204030204" pitchFamily="34" charset="0"/>
              </a:rPr>
              <a:t>7</a:t>
            </a:r>
            <a:r>
              <a:rPr lang="de-DE" sz="675" dirty="0">
                <a:latin typeface="Bahnschrift Light SemiCondensed" panose="020F0302020204030204" pitchFamily="34" charset="0"/>
                <a:cs typeface="Bahnschrift Light SemiCondensed" panose="020F0302020204030204" pitchFamily="34" charset="0"/>
              </a:rPr>
              <a:t>, 2101400.</a:t>
            </a:r>
          </a:p>
        </p:txBody>
      </p:sp>
      <p:sp>
        <p:nvSpPr>
          <p:cNvPr id="13" name="CasellaDiTesto 13">
            <a:extLst>
              <a:ext uri="{FF2B5EF4-FFF2-40B4-BE49-F238E27FC236}">
                <a16:creationId xmlns:a16="http://schemas.microsoft.com/office/drawing/2014/main" id="{E142D59F-8EE5-4170-B8EE-BABDEA0D13BA}"/>
              </a:ext>
            </a:extLst>
          </p:cNvPr>
          <p:cNvSpPr txBox="1"/>
          <p:nvPr/>
        </p:nvSpPr>
        <p:spPr>
          <a:xfrm>
            <a:off x="5256076" y="1095440"/>
            <a:ext cx="2905496" cy="900246"/>
          </a:xfrm>
          <a:prstGeom prst="rect">
            <a:avLst/>
          </a:prstGeom>
          <a:solidFill>
            <a:schemeClr val="bg1"/>
          </a:solidFill>
          <a:ln>
            <a:solidFill>
              <a:schemeClr val="bg2">
                <a:lumMod val="75000"/>
              </a:schemeClr>
            </a:solidFill>
          </a:ln>
        </p:spPr>
        <p:txBody>
          <a:bodyPr wrap="square" rtlCol="0">
            <a:spAutoFit/>
          </a:bodyPr>
          <a:lstStyle/>
          <a:p>
            <a:r>
              <a:rPr lang="en-US" sz="1050" dirty="0">
                <a:latin typeface="Bahnschrift Light SemiCondensed" panose="020F0302020204030204" pitchFamily="34" charset="0"/>
                <a:cs typeface="Bahnschrift Light SemiCondensed" panose="020F0302020204030204" pitchFamily="34" charset="0"/>
              </a:rPr>
              <a:t>1 kg of Al produces: </a:t>
            </a:r>
          </a:p>
          <a:p>
            <a:r>
              <a:rPr lang="en-US" sz="1050" dirty="0" smtClean="0">
                <a:solidFill>
                  <a:srgbClr val="FF0000"/>
                </a:solidFill>
                <a:latin typeface="Bahnschrift Light SemiCondensed" panose="020F0302020204030204" pitchFamily="34" charset="0"/>
                <a:cs typeface="Bahnschrift Light SemiCondensed" panose="020F0302020204030204" pitchFamily="34" charset="0"/>
              </a:rPr>
              <a:t>4.2 kWh </a:t>
            </a:r>
            <a:r>
              <a:rPr lang="en-US" sz="1050" dirty="0">
                <a:solidFill>
                  <a:srgbClr val="FF0000"/>
                </a:solidFill>
                <a:latin typeface="Bahnschrift Light SemiCondensed" panose="020F0302020204030204" pitchFamily="34" charset="0"/>
                <a:cs typeface="Bahnschrift Light SemiCondensed" panose="020F0302020204030204" pitchFamily="34" charset="0"/>
              </a:rPr>
              <a:t>heat </a:t>
            </a:r>
          </a:p>
          <a:p>
            <a:r>
              <a:rPr lang="en-US" sz="1050" dirty="0">
                <a:solidFill>
                  <a:srgbClr val="00B0F0"/>
                </a:solidFill>
                <a:latin typeface="Bahnschrift Light SemiCondensed" panose="020F0302020204030204" pitchFamily="34" charset="0"/>
                <a:cs typeface="Bahnschrift Light SemiCondensed" panose="020F0302020204030204" pitchFamily="34" charset="0"/>
              </a:rPr>
              <a:t>0.11 kg H</a:t>
            </a:r>
            <a:r>
              <a:rPr lang="en-US" sz="1050" baseline="-25000" dirty="0">
                <a:solidFill>
                  <a:srgbClr val="00B0F0"/>
                </a:solidFill>
                <a:latin typeface="Bahnschrift Light SemiCondensed" panose="020F0302020204030204" pitchFamily="34" charset="0"/>
                <a:cs typeface="Bahnschrift Light SemiCondensed" panose="020F0302020204030204" pitchFamily="34" charset="0"/>
              </a:rPr>
              <a:t>2</a:t>
            </a:r>
          </a:p>
          <a:p>
            <a:r>
              <a:rPr lang="en-US" sz="1050" dirty="0">
                <a:solidFill>
                  <a:schemeClr val="accent4"/>
                </a:solidFill>
                <a:latin typeface="Bahnschrift Light SemiCondensed" panose="020F0302020204030204" pitchFamily="34" charset="0"/>
                <a:cs typeface="Bahnschrift Light SemiCondensed" panose="020F0302020204030204" pitchFamily="34" charset="0"/>
              </a:rPr>
              <a:t>1.9 kg Al</a:t>
            </a:r>
            <a:r>
              <a:rPr lang="en-US" sz="1050" baseline="-25000" dirty="0">
                <a:solidFill>
                  <a:schemeClr val="accent4"/>
                </a:solidFill>
                <a:latin typeface="Bahnschrift Light SemiCondensed" panose="020F0302020204030204" pitchFamily="34" charset="0"/>
                <a:cs typeface="Bahnschrift Light SemiCondensed" panose="020F0302020204030204" pitchFamily="34" charset="0"/>
              </a:rPr>
              <a:t>2</a:t>
            </a:r>
            <a:r>
              <a:rPr lang="en-US" sz="1050" dirty="0">
                <a:solidFill>
                  <a:schemeClr val="accent4"/>
                </a:solidFill>
                <a:latin typeface="Bahnschrift Light SemiCondensed" panose="020F0302020204030204" pitchFamily="34" charset="0"/>
                <a:cs typeface="Bahnschrift Light SemiCondensed" panose="020F0302020204030204" pitchFamily="34" charset="0"/>
              </a:rPr>
              <a:t>O</a:t>
            </a:r>
            <a:r>
              <a:rPr lang="en-US" sz="1050" baseline="-25000" dirty="0">
                <a:solidFill>
                  <a:schemeClr val="accent4"/>
                </a:solidFill>
                <a:latin typeface="Bahnschrift Light SemiCondensed" panose="020F0302020204030204" pitchFamily="34" charset="0"/>
                <a:cs typeface="Bahnschrift Light SemiCondensed" panose="020F0302020204030204" pitchFamily="34" charset="0"/>
              </a:rPr>
              <a:t>3   </a:t>
            </a:r>
            <a:r>
              <a:rPr lang="en-US" sz="1050" dirty="0">
                <a:latin typeface="Bahnschrift Light SemiCondensed" panose="020F0302020204030204" pitchFamily="34" charset="0"/>
                <a:cs typeface="Bahnschrift Light SemiCondensed" panose="020F0302020204030204" pitchFamily="34" charset="0"/>
                <a:sym typeface="Wingdings" panose="05000000000000000000" pitchFamily="2" charset="2"/>
              </a:rPr>
              <a:t>(to be recycled </a:t>
            </a:r>
            <a:r>
              <a:rPr lang="en-US" sz="1050" dirty="0">
                <a:latin typeface="Bahnschrift Light SemiCondensed" panose="020F0302020204030204" pitchFamily="34" charset="0"/>
                <a:cs typeface="Bahnschrift Light SemiCondensed" panose="020F0302020204030204" pitchFamily="34" charset="0"/>
              </a:rPr>
              <a:t>in the Al production)	</a:t>
            </a:r>
            <a:endParaRPr lang="it-IT" sz="1050" dirty="0">
              <a:latin typeface="Bahnschrift Light SemiCondensed" panose="020F0302020204030204" pitchFamily="34" charset="0"/>
              <a:cs typeface="Bahnschrift Light SemiCondensed" panose="020F0302020204030204" pitchFamily="34" charset="0"/>
            </a:endParaRPr>
          </a:p>
        </p:txBody>
      </p:sp>
      <p:grpSp>
        <p:nvGrpSpPr>
          <p:cNvPr id="15" name="Group 18">
            <a:extLst>
              <a:ext uri="{FF2B5EF4-FFF2-40B4-BE49-F238E27FC236}">
                <a16:creationId xmlns:a16="http://schemas.microsoft.com/office/drawing/2014/main" id="{3E849917-641E-43C8-9874-C03EF53E0038}"/>
              </a:ext>
            </a:extLst>
          </p:cNvPr>
          <p:cNvGrpSpPr/>
          <p:nvPr/>
        </p:nvGrpSpPr>
        <p:grpSpPr>
          <a:xfrm>
            <a:off x="6012160" y="4068423"/>
            <a:ext cx="2095500" cy="699571"/>
            <a:chOff x="8411633" y="5453500"/>
            <a:chExt cx="2794000" cy="932761"/>
          </a:xfrm>
        </p:grpSpPr>
        <p:sp>
          <p:nvSpPr>
            <p:cNvPr id="16" name="Rectangle 20">
              <a:extLst>
                <a:ext uri="{FF2B5EF4-FFF2-40B4-BE49-F238E27FC236}">
                  <a16:creationId xmlns:a16="http://schemas.microsoft.com/office/drawing/2014/main" id="{1C40BE96-C11B-4B80-8F99-270B2E690294}"/>
                </a:ext>
              </a:extLst>
            </p:cNvPr>
            <p:cNvSpPr/>
            <p:nvPr/>
          </p:nvSpPr>
          <p:spPr>
            <a:xfrm>
              <a:off x="8411633" y="5453500"/>
              <a:ext cx="2794000" cy="932761"/>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350"/>
            </a:p>
          </p:txBody>
        </p:sp>
        <p:sp>
          <p:nvSpPr>
            <p:cNvPr id="17" name="Textfeld 83">
              <a:extLst>
                <a:ext uri="{FF2B5EF4-FFF2-40B4-BE49-F238E27FC236}">
                  <a16:creationId xmlns:a16="http://schemas.microsoft.com/office/drawing/2014/main" id="{1B28641B-70CE-4ABD-A74A-193EFB816F57}"/>
                </a:ext>
              </a:extLst>
            </p:cNvPr>
            <p:cNvSpPr txBox="1"/>
            <p:nvPr/>
          </p:nvSpPr>
          <p:spPr>
            <a:xfrm>
              <a:off x="9123280" y="5610491"/>
              <a:ext cx="1490152" cy="338555"/>
            </a:xfrm>
            <a:prstGeom prst="rect">
              <a:avLst/>
            </a:prstGeom>
            <a:solidFill>
              <a:schemeClr val="accent6">
                <a:lumMod val="60000"/>
                <a:lumOff val="40000"/>
              </a:schemeClr>
            </a:solidFill>
          </p:spPr>
          <p:txBody>
            <a:bodyPr wrap="none" rtlCol="0">
              <a:spAutoFit/>
            </a:bodyPr>
            <a:lstStyle/>
            <a:p>
              <a:r>
                <a:rPr lang="en-US" sz="1050" dirty="0">
                  <a:effectLst>
                    <a:outerShdw blurRad="38100" dist="38100" dir="2700000" algn="tl">
                      <a:srgbClr val="000000">
                        <a:alpha val="43137"/>
                      </a:srgbClr>
                    </a:outerShdw>
                  </a:effectLst>
                  <a:latin typeface="Bahnschrift Light SemiCondensed" panose="020F0302020204030204" pitchFamily="34" charset="0"/>
                  <a:cs typeface="Bahnschrift Light SemiCondensed" panose="020F0302020204030204" pitchFamily="34" charset="0"/>
                </a:rPr>
                <a:t>circular approach</a:t>
              </a:r>
            </a:p>
          </p:txBody>
        </p:sp>
        <p:sp>
          <p:nvSpPr>
            <p:cNvPr id="19" name="TextBox 6">
              <a:extLst>
                <a:ext uri="{FF2B5EF4-FFF2-40B4-BE49-F238E27FC236}">
                  <a16:creationId xmlns:a16="http://schemas.microsoft.com/office/drawing/2014/main" id="{3159778C-BA5E-46D5-8376-E8A085B18DDE}"/>
                </a:ext>
              </a:extLst>
            </p:cNvPr>
            <p:cNvSpPr txBox="1"/>
            <p:nvPr/>
          </p:nvSpPr>
          <p:spPr>
            <a:xfrm>
              <a:off x="9123280" y="5865429"/>
              <a:ext cx="2042573" cy="338555"/>
            </a:xfrm>
            <a:prstGeom prst="rect">
              <a:avLst/>
            </a:prstGeom>
            <a:solidFill>
              <a:schemeClr val="accent6">
                <a:lumMod val="60000"/>
                <a:lumOff val="40000"/>
              </a:schemeClr>
            </a:solidFill>
          </p:spPr>
          <p:txBody>
            <a:bodyPr wrap="square" rtlCol="0">
              <a:spAutoFit/>
            </a:bodyPr>
            <a:lstStyle/>
            <a:p>
              <a:r>
                <a:rPr lang="en-US" altLang="ko-KR" sz="1050" dirty="0">
                  <a:effectLst>
                    <a:outerShdw blurRad="38100" dist="38100" dir="2700000" algn="tl">
                      <a:srgbClr val="000000">
                        <a:alpha val="43137"/>
                      </a:srgbClr>
                    </a:outerShdw>
                  </a:effectLst>
                  <a:latin typeface="Bahnschrift Light SemiCondensed" panose="020F0302020204030204" pitchFamily="34" charset="0"/>
                  <a:cs typeface="Bahnschrift Light SemiCondensed" panose="020F0302020204030204" pitchFamily="34" charset="0"/>
                </a:rPr>
                <a:t>recyclable energy carrier</a:t>
              </a:r>
            </a:p>
          </p:txBody>
        </p:sp>
        <p:pic>
          <p:nvPicPr>
            <p:cNvPr id="20" name="Graphic 181" descr="Recycle sign">
              <a:extLst>
                <a:ext uri="{FF2B5EF4-FFF2-40B4-BE49-F238E27FC236}">
                  <a16:creationId xmlns:a16="http://schemas.microsoft.com/office/drawing/2014/main" id="{17EAA332-9E58-425E-BB92-BB0264E5A3F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8460243" y="5599050"/>
              <a:ext cx="663036" cy="624648"/>
            </a:xfrm>
            <a:prstGeom prst="rect">
              <a:avLst/>
            </a:prstGeom>
          </p:spPr>
        </p:pic>
      </p:grpSp>
      <p:pic>
        <p:nvPicPr>
          <p:cNvPr id="8" name="Grafik 7"/>
          <p:cNvPicPr>
            <a:picLocks noChangeAspect="1"/>
          </p:cNvPicPr>
          <p:nvPr/>
        </p:nvPicPr>
        <p:blipFill>
          <a:blip r:embed="rId6"/>
          <a:stretch>
            <a:fillRect/>
          </a:stretch>
        </p:blipFill>
        <p:spPr>
          <a:xfrm>
            <a:off x="1647813" y="2040856"/>
            <a:ext cx="6524587" cy="1806274"/>
          </a:xfrm>
          <a:prstGeom prst="rect">
            <a:avLst/>
          </a:prstGeom>
        </p:spPr>
      </p:pic>
    </p:spTree>
    <p:extLst>
      <p:ext uri="{BB962C8B-B14F-4D97-AF65-F5344CB8AC3E}">
        <p14:creationId xmlns:p14="http://schemas.microsoft.com/office/powerpoint/2010/main" val="62828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179512" y="870270"/>
            <a:ext cx="8820980" cy="261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Grafik 1"/>
          <p:cNvPicPr>
            <a:picLocks noChangeAspect="1"/>
          </p:cNvPicPr>
          <p:nvPr/>
        </p:nvPicPr>
        <p:blipFill>
          <a:blip r:embed="rId3"/>
          <a:stretch>
            <a:fillRect/>
          </a:stretch>
        </p:blipFill>
        <p:spPr>
          <a:xfrm>
            <a:off x="503548" y="2175706"/>
            <a:ext cx="8150857" cy="2412931"/>
          </a:xfrm>
          <a:prstGeom prst="rect">
            <a:avLst/>
          </a:prstGeom>
        </p:spPr>
      </p:pic>
      <p:sp>
        <p:nvSpPr>
          <p:cNvPr id="8" name="Rechteck 7"/>
          <p:cNvSpPr/>
          <p:nvPr/>
        </p:nvSpPr>
        <p:spPr>
          <a:xfrm>
            <a:off x="3095836" y="231490"/>
            <a:ext cx="3711272" cy="369332"/>
          </a:xfrm>
          <a:prstGeom prst="rect">
            <a:avLst/>
          </a:prstGeom>
        </p:spPr>
        <p:txBody>
          <a:bodyPr wrap="none">
            <a:spAutoFit/>
          </a:bodyPr>
          <a:lstStyle/>
          <a:p>
            <a:r>
              <a:rPr lang="de-DE" dirty="0">
                <a:solidFill>
                  <a:srgbClr val="92D050"/>
                </a:solidFill>
              </a:rPr>
              <a:t>Carbon Free </a:t>
            </a:r>
            <a:r>
              <a:rPr lang="de-DE" dirty="0" smtClean="0">
                <a:solidFill>
                  <a:srgbClr val="92D050"/>
                </a:solidFill>
              </a:rPr>
              <a:t>Hall-</a:t>
            </a:r>
            <a:r>
              <a:rPr lang="de-DE" dirty="0" err="1" smtClean="0">
                <a:solidFill>
                  <a:srgbClr val="92D050"/>
                </a:solidFill>
              </a:rPr>
              <a:t>Héroult</a:t>
            </a:r>
            <a:r>
              <a:rPr lang="de-DE" dirty="0" smtClean="0">
                <a:solidFill>
                  <a:srgbClr val="92D050"/>
                </a:solidFill>
              </a:rPr>
              <a:t> </a:t>
            </a:r>
            <a:r>
              <a:rPr lang="de-DE" dirty="0" err="1">
                <a:solidFill>
                  <a:srgbClr val="92D050"/>
                </a:solidFill>
              </a:rPr>
              <a:t>Process</a:t>
            </a:r>
            <a:r>
              <a:rPr lang="de-DE" dirty="0">
                <a:solidFill>
                  <a:srgbClr val="92D050"/>
                </a:solidFill>
              </a:rPr>
              <a:t> </a:t>
            </a:r>
          </a:p>
        </p:txBody>
      </p:sp>
      <p:pic>
        <p:nvPicPr>
          <p:cNvPr id="9" name="Grafik 8"/>
          <p:cNvPicPr>
            <a:picLocks noChangeAspect="1"/>
          </p:cNvPicPr>
          <p:nvPr/>
        </p:nvPicPr>
        <p:blipFill>
          <a:blip r:embed="rId4"/>
          <a:stretch>
            <a:fillRect/>
          </a:stretch>
        </p:blipFill>
        <p:spPr>
          <a:xfrm>
            <a:off x="4680012" y="884094"/>
            <a:ext cx="1368152" cy="1291612"/>
          </a:xfrm>
          <a:prstGeom prst="rect">
            <a:avLst/>
          </a:prstGeom>
        </p:spPr>
      </p:pic>
      <p:sp>
        <p:nvSpPr>
          <p:cNvPr id="10" name="Textfeld 9"/>
          <p:cNvSpPr txBox="1"/>
          <p:nvPr/>
        </p:nvSpPr>
        <p:spPr>
          <a:xfrm>
            <a:off x="344306" y="771550"/>
            <a:ext cx="4371710" cy="646331"/>
          </a:xfrm>
          <a:prstGeom prst="rect">
            <a:avLst/>
          </a:prstGeom>
          <a:noFill/>
        </p:spPr>
        <p:txBody>
          <a:bodyPr wrap="none" rtlCol="0">
            <a:spAutoFit/>
          </a:bodyPr>
          <a:lstStyle/>
          <a:p>
            <a:pPr marL="285750" indent="-285750">
              <a:buFont typeface="Arial" panose="020B0604020202020204" pitchFamily="34" charset="0"/>
              <a:buChar char="•"/>
            </a:pPr>
            <a:r>
              <a:rPr lang="de-DE" dirty="0" smtClean="0"/>
              <a:t>Zero CO</a:t>
            </a:r>
            <a:r>
              <a:rPr lang="de-DE" sz="1100" dirty="0" smtClean="0"/>
              <a:t>2</a:t>
            </a:r>
            <a:r>
              <a:rPr lang="de-DE" dirty="0" smtClean="0"/>
              <a:t> </a:t>
            </a:r>
            <a:r>
              <a:rPr lang="de-DE" dirty="0" err="1" smtClean="0"/>
              <a:t>emission</a:t>
            </a:r>
            <a:r>
              <a:rPr lang="de-DE" dirty="0" smtClean="0"/>
              <a:t>, </a:t>
            </a:r>
            <a:r>
              <a:rPr lang="de-DE" dirty="0" err="1" smtClean="0"/>
              <a:t>only</a:t>
            </a:r>
            <a:r>
              <a:rPr lang="de-DE" dirty="0" smtClean="0"/>
              <a:t> O</a:t>
            </a:r>
            <a:r>
              <a:rPr lang="de-DE" sz="1100" dirty="0" smtClean="0"/>
              <a:t>2</a:t>
            </a:r>
            <a:endParaRPr lang="de-DE" sz="1100" dirty="0"/>
          </a:p>
          <a:p>
            <a:pPr marL="285750" indent="-285750">
              <a:buFont typeface="Arial" panose="020B0604020202020204" pitchFamily="34" charset="0"/>
              <a:buChar char="•"/>
            </a:pPr>
            <a:r>
              <a:rPr lang="de-DE" dirty="0" err="1" smtClean="0"/>
              <a:t>No</a:t>
            </a:r>
            <a:r>
              <a:rPr lang="de-DE" dirty="0" smtClean="0"/>
              <a:t> </a:t>
            </a:r>
            <a:r>
              <a:rPr lang="en-US" dirty="0" err="1">
                <a:solidFill>
                  <a:srgbClr val="FF0000"/>
                </a:solidFill>
              </a:rPr>
              <a:t>perfluorochemicals</a:t>
            </a:r>
            <a:r>
              <a:rPr lang="en-US" dirty="0">
                <a:solidFill>
                  <a:srgbClr val="FF0000"/>
                </a:solidFill>
              </a:rPr>
              <a:t> </a:t>
            </a:r>
            <a:r>
              <a:rPr lang="en-US" dirty="0"/>
              <a:t>(PFCs</a:t>
            </a:r>
            <a:r>
              <a:rPr lang="en-US" dirty="0" smtClean="0"/>
              <a:t>) emitted</a:t>
            </a:r>
            <a:endParaRPr lang="de-DE" dirty="0" smtClean="0"/>
          </a:p>
        </p:txBody>
      </p:sp>
      <p:sp>
        <p:nvSpPr>
          <p:cNvPr id="11" name="Textfeld 10"/>
          <p:cNvSpPr txBox="1"/>
          <p:nvPr/>
        </p:nvSpPr>
        <p:spPr>
          <a:xfrm>
            <a:off x="323528" y="1455626"/>
            <a:ext cx="4294765" cy="1200329"/>
          </a:xfrm>
          <a:prstGeom prst="rect">
            <a:avLst/>
          </a:prstGeom>
          <a:noFill/>
        </p:spPr>
        <p:txBody>
          <a:bodyPr wrap="none" rtlCol="0">
            <a:spAutoFit/>
          </a:bodyPr>
          <a:lstStyle/>
          <a:p>
            <a:pPr marL="285750" indent="-285750">
              <a:buFont typeface="Arial" panose="020B0604020202020204" pitchFamily="34" charset="0"/>
              <a:buChar char="•"/>
            </a:pPr>
            <a:r>
              <a:rPr lang="de-DE" dirty="0" smtClean="0"/>
              <a:t>20 % </a:t>
            </a:r>
            <a:r>
              <a:rPr lang="de-DE" dirty="0" err="1" smtClean="0"/>
              <a:t>less</a:t>
            </a:r>
            <a:r>
              <a:rPr lang="de-DE" dirty="0" smtClean="0"/>
              <a:t> </a:t>
            </a:r>
            <a:r>
              <a:rPr lang="de-DE" dirty="0" err="1" smtClean="0"/>
              <a:t>energy</a:t>
            </a:r>
            <a:r>
              <a:rPr lang="de-DE" dirty="0" smtClean="0"/>
              <a:t> </a:t>
            </a:r>
            <a:r>
              <a:rPr lang="de-DE" dirty="0" err="1" smtClean="0"/>
              <a:t>and</a:t>
            </a:r>
            <a:r>
              <a:rPr lang="de-DE" dirty="0" smtClean="0"/>
              <a:t> flexible power</a:t>
            </a:r>
          </a:p>
          <a:p>
            <a:pPr marL="285750" indent="-285750">
              <a:buFont typeface="Arial" panose="020B0604020202020204" pitchFamily="34" charset="0"/>
              <a:buChar char="•"/>
            </a:pPr>
            <a:r>
              <a:rPr lang="de-DE" dirty="0" smtClean="0"/>
              <a:t>50 % </a:t>
            </a:r>
            <a:r>
              <a:rPr lang="de-DE" dirty="0" err="1" smtClean="0"/>
              <a:t>less</a:t>
            </a:r>
            <a:r>
              <a:rPr lang="de-DE" dirty="0" smtClean="0"/>
              <a:t> </a:t>
            </a:r>
            <a:r>
              <a:rPr lang="de-DE" dirty="0" err="1" smtClean="0"/>
              <a:t>space</a:t>
            </a:r>
            <a:r>
              <a:rPr lang="de-DE" dirty="0" smtClean="0"/>
              <a:t>, </a:t>
            </a:r>
            <a:r>
              <a:rPr lang="de-DE" dirty="0" err="1" smtClean="0"/>
              <a:t>see</a:t>
            </a:r>
            <a:r>
              <a:rPr lang="de-DE" dirty="0" smtClean="0"/>
              <a:t> </a:t>
            </a:r>
            <a:r>
              <a:rPr lang="de-DE" dirty="0" err="1" smtClean="0"/>
              <a:t>figures</a:t>
            </a:r>
            <a:endParaRPr lang="de-DE" dirty="0" smtClean="0"/>
          </a:p>
          <a:p>
            <a:pPr marL="285750" indent="-285750">
              <a:buFont typeface="Arial" panose="020B0604020202020204" pitchFamily="34" charset="0"/>
              <a:buChar char="•"/>
            </a:pPr>
            <a:r>
              <a:rPr lang="de-DE" dirty="0" smtClean="0"/>
              <a:t>40 % </a:t>
            </a:r>
            <a:r>
              <a:rPr lang="de-DE" dirty="0" err="1" smtClean="0"/>
              <a:t>less</a:t>
            </a:r>
            <a:r>
              <a:rPr lang="de-DE" dirty="0" smtClean="0"/>
              <a:t> </a:t>
            </a:r>
            <a:r>
              <a:rPr lang="de-DE" dirty="0" err="1" smtClean="0"/>
              <a:t>investments</a:t>
            </a:r>
            <a:endParaRPr lang="de-DE" dirty="0" smtClean="0"/>
          </a:p>
          <a:p>
            <a:pPr marL="285750" indent="-285750">
              <a:buFont typeface="Arial" panose="020B0604020202020204" pitchFamily="34" charset="0"/>
              <a:buChar char="•"/>
            </a:pPr>
            <a:r>
              <a:rPr lang="de-DE" dirty="0" smtClean="0"/>
              <a:t>15-30 % </a:t>
            </a:r>
            <a:r>
              <a:rPr lang="de-DE" dirty="0" err="1" smtClean="0"/>
              <a:t>less</a:t>
            </a:r>
            <a:r>
              <a:rPr lang="de-DE" dirty="0" smtClean="0"/>
              <a:t> operational </a:t>
            </a:r>
            <a:r>
              <a:rPr lang="de-DE" dirty="0" err="1" smtClean="0"/>
              <a:t>costs</a:t>
            </a:r>
            <a:endParaRPr lang="de-DE" dirty="0" smtClean="0"/>
          </a:p>
        </p:txBody>
      </p:sp>
      <p:sp>
        <p:nvSpPr>
          <p:cNvPr id="13" name="Rechteck 12"/>
          <p:cNvSpPr/>
          <p:nvPr/>
        </p:nvSpPr>
        <p:spPr>
          <a:xfrm>
            <a:off x="647564" y="4619912"/>
            <a:ext cx="6682387" cy="400110"/>
          </a:xfrm>
          <a:prstGeom prst="rect">
            <a:avLst/>
          </a:prstGeom>
        </p:spPr>
        <p:txBody>
          <a:bodyPr wrap="square">
            <a:spAutoFit/>
          </a:bodyPr>
          <a:lstStyle/>
          <a:p>
            <a:r>
              <a:rPr lang="de-DE" sz="1000" dirty="0" err="1" smtClean="0">
                <a:solidFill>
                  <a:srgbClr val="000000"/>
                </a:solidFill>
                <a:latin typeface="Arial" panose="020B0604020202020204" pitchFamily="34" charset="0"/>
              </a:rPr>
              <a:t>Presentation</a:t>
            </a:r>
            <a:r>
              <a:rPr lang="de-DE" sz="1000" dirty="0" smtClean="0">
                <a:solidFill>
                  <a:srgbClr val="000000"/>
                </a:solidFill>
                <a:latin typeface="Arial" panose="020B0604020202020204" pitchFamily="34" charset="0"/>
              </a:rPr>
              <a:t> </a:t>
            </a:r>
            <a:r>
              <a:rPr lang="de-DE" sz="1000" dirty="0" err="1" smtClean="0">
                <a:solidFill>
                  <a:srgbClr val="000000"/>
                </a:solidFill>
                <a:latin typeface="Arial" panose="020B0604020202020204" pitchFamily="34" charset="0"/>
              </a:rPr>
              <a:t>by</a:t>
            </a:r>
            <a:r>
              <a:rPr lang="de-DE" sz="1000" dirty="0" smtClean="0">
                <a:solidFill>
                  <a:srgbClr val="000000"/>
                </a:solidFill>
                <a:latin typeface="Arial" panose="020B0604020202020204" pitchFamily="34" charset="0"/>
              </a:rPr>
              <a:t>: </a:t>
            </a:r>
            <a:r>
              <a:rPr lang="de-DE" sz="1000" dirty="0">
                <a:solidFill>
                  <a:srgbClr val="000000"/>
                </a:solidFill>
                <a:latin typeface="Arial" panose="020B0604020202020204" pitchFamily="34" charset="0"/>
              </a:rPr>
              <a:t> </a:t>
            </a:r>
            <a:r>
              <a:rPr lang="de-DE" sz="1000" i="1" dirty="0" smtClean="0">
                <a:solidFill>
                  <a:srgbClr val="000000"/>
                </a:solidFill>
                <a:latin typeface="Arial" panose="020B0604020202020204" pitchFamily="34" charset="0"/>
              </a:rPr>
              <a:t>Eng</a:t>
            </a:r>
            <a:r>
              <a:rPr lang="de-DE" sz="1000" i="1" dirty="0">
                <a:solidFill>
                  <a:srgbClr val="000000"/>
                </a:solidFill>
                <a:latin typeface="Arial" panose="020B0604020202020204" pitchFamily="34" charset="0"/>
              </a:rPr>
              <a:t>. Jon </a:t>
            </a:r>
            <a:r>
              <a:rPr lang="de-DE" sz="1000" i="1" dirty="0" err="1">
                <a:solidFill>
                  <a:srgbClr val="000000"/>
                </a:solidFill>
                <a:latin typeface="Arial" panose="020B0604020202020204" pitchFamily="34" charset="0"/>
              </a:rPr>
              <a:t>Hjaltalin</a:t>
            </a:r>
            <a:r>
              <a:rPr lang="de-DE" sz="1000" i="1" dirty="0">
                <a:solidFill>
                  <a:srgbClr val="000000"/>
                </a:solidFill>
                <a:latin typeface="Arial" panose="020B0604020202020204" pitchFamily="34" charset="0"/>
              </a:rPr>
              <a:t> </a:t>
            </a:r>
            <a:r>
              <a:rPr lang="de-DE" sz="1000" i="1" dirty="0" err="1">
                <a:solidFill>
                  <a:srgbClr val="000000"/>
                </a:solidFill>
                <a:latin typeface="Arial" panose="020B0604020202020204" pitchFamily="34" charset="0"/>
              </a:rPr>
              <a:t>Magnusson</a:t>
            </a:r>
            <a:r>
              <a:rPr lang="de-DE" sz="1000" i="1" dirty="0">
                <a:solidFill>
                  <a:srgbClr val="000000"/>
                </a:solidFill>
                <a:latin typeface="Arial" panose="020B0604020202020204" pitchFamily="34" charset="0"/>
              </a:rPr>
              <a:t>, M.Sc.EE</a:t>
            </a:r>
            <a:r>
              <a:rPr lang="de-DE" sz="1000" i="1" dirty="0" smtClean="0">
                <a:solidFill>
                  <a:srgbClr val="000000"/>
                </a:solidFill>
                <a:latin typeface="Arial" panose="020B0604020202020204" pitchFamily="34" charset="0"/>
              </a:rPr>
              <a:t>.,  CEO</a:t>
            </a:r>
            <a:endParaRPr lang="de-DE" sz="1000" dirty="0">
              <a:solidFill>
                <a:srgbClr val="000000"/>
              </a:solidFill>
              <a:latin typeface="Arial" panose="020B0604020202020204" pitchFamily="34" charset="0"/>
            </a:endParaRPr>
          </a:p>
          <a:p>
            <a:r>
              <a:rPr lang="de-DE" sz="1000" i="1" dirty="0" smtClean="0">
                <a:solidFill>
                  <a:srgbClr val="000000"/>
                </a:solidFill>
                <a:latin typeface="Arial" panose="020B0604020202020204" pitchFamily="34" charset="0"/>
              </a:rPr>
              <a:t>                            </a:t>
            </a:r>
            <a:r>
              <a:rPr lang="de-DE" sz="1000" i="1" dirty="0" err="1" smtClean="0">
                <a:solidFill>
                  <a:srgbClr val="000000"/>
                </a:solidFill>
                <a:latin typeface="Arial" panose="020B0604020202020204" pitchFamily="34" charset="0"/>
              </a:rPr>
              <a:t>Arctus</a:t>
            </a:r>
            <a:r>
              <a:rPr lang="de-DE" sz="1000" i="1" dirty="0" smtClean="0">
                <a:solidFill>
                  <a:srgbClr val="000000"/>
                </a:solidFill>
                <a:latin typeface="Arial" panose="020B0604020202020204" pitchFamily="34" charset="0"/>
              </a:rPr>
              <a:t> </a:t>
            </a:r>
            <a:r>
              <a:rPr lang="de-DE" sz="1000" i="1" dirty="0">
                <a:solidFill>
                  <a:srgbClr val="000000"/>
                </a:solidFill>
                <a:latin typeface="Arial" panose="020B0604020202020204" pitchFamily="34" charset="0"/>
              </a:rPr>
              <a:t>Aluminium Ltd., Reykjavik, </a:t>
            </a:r>
            <a:r>
              <a:rPr lang="de-DE" sz="1000" i="1" dirty="0" err="1" smtClean="0">
                <a:solidFill>
                  <a:srgbClr val="000000"/>
                </a:solidFill>
                <a:latin typeface="Arial" panose="020B0604020202020204" pitchFamily="34" charset="0"/>
              </a:rPr>
              <a:t>Iceland</a:t>
            </a:r>
            <a:r>
              <a:rPr lang="de-DE" sz="1000" dirty="0">
                <a:solidFill>
                  <a:srgbClr val="000000"/>
                </a:solidFill>
                <a:latin typeface="Arial" panose="020B0604020202020204" pitchFamily="34" charset="0"/>
              </a:rPr>
              <a:t> </a:t>
            </a:r>
            <a:r>
              <a:rPr lang="de-DE" sz="1000" dirty="0" smtClean="0">
                <a:solidFill>
                  <a:srgbClr val="000000"/>
                </a:solidFill>
                <a:latin typeface="Arial" panose="020B0604020202020204" pitchFamily="34" charset="0"/>
              </a:rPr>
              <a:t>// jhm@arctus.is</a:t>
            </a:r>
            <a:endParaRPr lang="de-DE" sz="1000" dirty="0"/>
          </a:p>
        </p:txBody>
      </p:sp>
      <p:sp>
        <p:nvSpPr>
          <p:cNvPr id="15" name="Textfeld 14"/>
          <p:cNvSpPr txBox="1"/>
          <p:nvPr/>
        </p:nvSpPr>
        <p:spPr>
          <a:xfrm>
            <a:off x="6333122" y="879562"/>
            <a:ext cx="2621230" cy="1477328"/>
          </a:xfrm>
          <a:prstGeom prst="rect">
            <a:avLst/>
          </a:prstGeom>
          <a:noFill/>
        </p:spPr>
        <p:txBody>
          <a:bodyPr wrap="none" rtlCol="0">
            <a:spAutoFit/>
          </a:bodyPr>
          <a:lstStyle/>
          <a:p>
            <a:r>
              <a:rPr lang="en-US" dirty="0"/>
              <a:t>The capacity of the </a:t>
            </a:r>
            <a:r>
              <a:rPr lang="en-US" dirty="0" smtClean="0"/>
              <a:t>new</a:t>
            </a:r>
          </a:p>
          <a:p>
            <a:r>
              <a:rPr lang="en-US" dirty="0" err="1" smtClean="0"/>
              <a:t>electrolyser</a:t>
            </a:r>
            <a:r>
              <a:rPr lang="en-US" dirty="0" smtClean="0"/>
              <a:t> is about</a:t>
            </a:r>
          </a:p>
          <a:p>
            <a:r>
              <a:rPr lang="en-US" dirty="0" smtClean="0"/>
              <a:t>1 </a:t>
            </a:r>
            <a:r>
              <a:rPr lang="en-US" dirty="0" err="1"/>
              <a:t>tonne</a:t>
            </a:r>
            <a:r>
              <a:rPr lang="en-US" dirty="0"/>
              <a:t> of </a:t>
            </a:r>
            <a:r>
              <a:rPr lang="en-US" dirty="0" err="1" smtClean="0"/>
              <a:t>aluminium</a:t>
            </a:r>
            <a:endParaRPr lang="en-US" dirty="0" smtClean="0"/>
          </a:p>
          <a:p>
            <a:r>
              <a:rPr lang="en-US" dirty="0" smtClean="0"/>
              <a:t>per </a:t>
            </a:r>
            <a:r>
              <a:rPr lang="en-US" dirty="0"/>
              <a:t>day at a </a:t>
            </a:r>
            <a:r>
              <a:rPr lang="en-US" dirty="0" smtClean="0"/>
              <a:t>current</a:t>
            </a:r>
          </a:p>
          <a:p>
            <a:r>
              <a:rPr lang="en-US" dirty="0" smtClean="0"/>
              <a:t>of </a:t>
            </a:r>
            <a:r>
              <a:rPr lang="en-US" dirty="0"/>
              <a:t>140,000 A. </a:t>
            </a:r>
            <a:endParaRPr lang="de-DE" dirty="0"/>
          </a:p>
        </p:txBody>
      </p:sp>
    </p:spTree>
    <p:extLst>
      <p:ext uri="{BB962C8B-B14F-4D97-AF65-F5344CB8AC3E}">
        <p14:creationId xmlns:p14="http://schemas.microsoft.com/office/powerpoint/2010/main" val="30376964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179512" y="870270"/>
            <a:ext cx="8820980" cy="261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Rechteck 7"/>
          <p:cNvSpPr/>
          <p:nvPr/>
        </p:nvSpPr>
        <p:spPr>
          <a:xfrm>
            <a:off x="2265318" y="231490"/>
            <a:ext cx="4826962" cy="369332"/>
          </a:xfrm>
          <a:prstGeom prst="rect">
            <a:avLst/>
          </a:prstGeom>
        </p:spPr>
        <p:txBody>
          <a:bodyPr wrap="none">
            <a:spAutoFit/>
          </a:bodyPr>
          <a:lstStyle/>
          <a:p>
            <a:r>
              <a:rPr lang="de-DE" dirty="0">
                <a:solidFill>
                  <a:srgbClr val="92D050"/>
                </a:solidFill>
              </a:rPr>
              <a:t>Carbon Free </a:t>
            </a:r>
            <a:r>
              <a:rPr lang="de-DE" dirty="0" smtClean="0">
                <a:solidFill>
                  <a:srgbClr val="92D050"/>
                </a:solidFill>
              </a:rPr>
              <a:t>Hall-</a:t>
            </a:r>
            <a:r>
              <a:rPr lang="de-DE" dirty="0" err="1" smtClean="0">
                <a:solidFill>
                  <a:srgbClr val="92D050"/>
                </a:solidFill>
              </a:rPr>
              <a:t>Héroult</a:t>
            </a:r>
            <a:r>
              <a:rPr lang="de-DE" dirty="0" smtClean="0">
                <a:solidFill>
                  <a:srgbClr val="92D050"/>
                </a:solidFill>
              </a:rPr>
              <a:t> </a:t>
            </a:r>
            <a:r>
              <a:rPr lang="de-DE" dirty="0" err="1" smtClean="0">
                <a:solidFill>
                  <a:srgbClr val="92D050"/>
                </a:solidFill>
              </a:rPr>
              <a:t>Process</a:t>
            </a:r>
            <a:r>
              <a:rPr lang="de-DE" dirty="0" smtClean="0">
                <a:solidFill>
                  <a:srgbClr val="92D050"/>
                </a:solidFill>
              </a:rPr>
              <a:t> - Products </a:t>
            </a:r>
            <a:endParaRPr lang="de-DE" dirty="0">
              <a:solidFill>
                <a:srgbClr val="92D050"/>
              </a:solidFill>
            </a:endParaRPr>
          </a:p>
        </p:txBody>
      </p:sp>
      <p:pic>
        <p:nvPicPr>
          <p:cNvPr id="4" name="Grafik 3"/>
          <p:cNvPicPr>
            <a:picLocks noChangeAspect="1"/>
          </p:cNvPicPr>
          <p:nvPr/>
        </p:nvPicPr>
        <p:blipFill>
          <a:blip r:embed="rId3"/>
          <a:stretch>
            <a:fillRect/>
          </a:stretch>
        </p:blipFill>
        <p:spPr>
          <a:xfrm>
            <a:off x="6187399" y="712434"/>
            <a:ext cx="2813093" cy="1643292"/>
          </a:xfrm>
          <a:prstGeom prst="rect">
            <a:avLst/>
          </a:prstGeom>
        </p:spPr>
      </p:pic>
      <p:pic>
        <p:nvPicPr>
          <p:cNvPr id="5" name="Grafik 4"/>
          <p:cNvPicPr>
            <a:picLocks noChangeAspect="1"/>
          </p:cNvPicPr>
          <p:nvPr/>
        </p:nvPicPr>
        <p:blipFill>
          <a:blip r:embed="rId4"/>
          <a:stretch>
            <a:fillRect/>
          </a:stretch>
        </p:blipFill>
        <p:spPr>
          <a:xfrm>
            <a:off x="359532" y="594497"/>
            <a:ext cx="2339433" cy="2273994"/>
          </a:xfrm>
          <a:prstGeom prst="rect">
            <a:avLst/>
          </a:prstGeom>
        </p:spPr>
      </p:pic>
      <p:sp>
        <p:nvSpPr>
          <p:cNvPr id="6" name="Textfeld 5"/>
          <p:cNvSpPr txBox="1"/>
          <p:nvPr/>
        </p:nvSpPr>
        <p:spPr>
          <a:xfrm>
            <a:off x="2918920" y="735546"/>
            <a:ext cx="3525288" cy="1323439"/>
          </a:xfrm>
          <a:prstGeom prst="rect">
            <a:avLst/>
          </a:prstGeom>
          <a:noFill/>
        </p:spPr>
        <p:txBody>
          <a:bodyPr wrap="square" rtlCol="0">
            <a:spAutoFit/>
          </a:bodyPr>
          <a:lstStyle/>
          <a:p>
            <a:r>
              <a:rPr lang="de-DE" sz="1600" b="1" dirty="0" smtClean="0"/>
              <a:t>Products:</a:t>
            </a:r>
          </a:p>
          <a:p>
            <a:r>
              <a:rPr lang="de-DE" sz="1600" dirty="0" err="1" smtClean="0"/>
              <a:t>Production</a:t>
            </a:r>
            <a:r>
              <a:rPr lang="de-DE" sz="1600" dirty="0" smtClean="0"/>
              <a:t> </a:t>
            </a:r>
            <a:r>
              <a:rPr lang="de-DE" sz="1600" dirty="0" err="1" smtClean="0"/>
              <a:t>cells</a:t>
            </a:r>
            <a:r>
              <a:rPr lang="de-DE" sz="1600" dirty="0" smtClean="0"/>
              <a:t> </a:t>
            </a:r>
            <a:r>
              <a:rPr lang="de-DE" sz="1600" dirty="0" err="1" smtClean="0"/>
              <a:t>with</a:t>
            </a:r>
            <a:r>
              <a:rPr lang="de-DE" sz="1600" dirty="0" smtClean="0"/>
              <a:t> </a:t>
            </a:r>
            <a:r>
              <a:rPr lang="de-DE" sz="1600" dirty="0" err="1" smtClean="0"/>
              <a:t>vertical</a:t>
            </a:r>
            <a:r>
              <a:rPr lang="de-DE" sz="1600" dirty="0" smtClean="0"/>
              <a:t> inert</a:t>
            </a:r>
          </a:p>
          <a:p>
            <a:r>
              <a:rPr lang="de-DE" sz="1600" dirty="0" smtClean="0"/>
              <a:t>metallic </a:t>
            </a:r>
            <a:r>
              <a:rPr lang="de-DE" sz="1600" dirty="0" err="1" smtClean="0"/>
              <a:t>anodes</a:t>
            </a:r>
            <a:r>
              <a:rPr lang="de-DE" sz="1600" dirty="0" smtClean="0"/>
              <a:t>, </a:t>
            </a:r>
            <a:r>
              <a:rPr lang="de-DE" sz="1600" dirty="0" err="1" smtClean="0"/>
              <a:t>ceramic</a:t>
            </a:r>
            <a:r>
              <a:rPr lang="de-DE" sz="1600" dirty="0" smtClean="0"/>
              <a:t> </a:t>
            </a:r>
            <a:r>
              <a:rPr lang="de-DE" sz="1600" dirty="0" err="1" smtClean="0"/>
              <a:t>cathodes</a:t>
            </a:r>
            <a:endParaRPr lang="de-DE" sz="1600" dirty="0" smtClean="0"/>
          </a:p>
          <a:p>
            <a:r>
              <a:rPr lang="de-DE" sz="1600" dirty="0" err="1"/>
              <a:t>a</a:t>
            </a:r>
            <a:r>
              <a:rPr lang="de-DE" sz="1600" dirty="0" err="1" smtClean="0"/>
              <a:t>nd</a:t>
            </a:r>
            <a:r>
              <a:rPr lang="de-DE" sz="1600" dirty="0" smtClean="0"/>
              <a:t> </a:t>
            </a:r>
            <a:r>
              <a:rPr lang="de-DE" sz="1600" dirty="0" err="1" smtClean="0"/>
              <a:t>control</a:t>
            </a:r>
            <a:r>
              <a:rPr lang="de-DE" sz="1600" dirty="0" smtClean="0"/>
              <a:t> </a:t>
            </a:r>
            <a:r>
              <a:rPr lang="de-DE" sz="1600" dirty="0" err="1" smtClean="0"/>
              <a:t>systems</a:t>
            </a:r>
            <a:r>
              <a:rPr lang="de-DE" sz="1600" dirty="0" smtClean="0"/>
              <a:t> </a:t>
            </a:r>
            <a:r>
              <a:rPr lang="de-DE" sz="1600" dirty="0" err="1" smtClean="0"/>
              <a:t>for</a:t>
            </a:r>
            <a:r>
              <a:rPr lang="de-DE" sz="1600" dirty="0" smtClean="0"/>
              <a:t> </a:t>
            </a:r>
            <a:r>
              <a:rPr lang="de-DE" sz="1600" dirty="0" err="1" smtClean="0"/>
              <a:t>aluminium</a:t>
            </a:r>
            <a:r>
              <a:rPr lang="de-DE" sz="1600" dirty="0" smtClean="0"/>
              <a:t> </a:t>
            </a:r>
          </a:p>
          <a:p>
            <a:r>
              <a:rPr lang="de-DE" sz="1600" dirty="0" err="1"/>
              <a:t>p</a:t>
            </a:r>
            <a:r>
              <a:rPr lang="de-DE" sz="1600" dirty="0" err="1" smtClean="0"/>
              <a:t>roduction</a:t>
            </a:r>
            <a:r>
              <a:rPr lang="de-DE" sz="1600" dirty="0" smtClean="0"/>
              <a:t>.</a:t>
            </a:r>
          </a:p>
        </p:txBody>
      </p:sp>
      <p:sp>
        <p:nvSpPr>
          <p:cNvPr id="12" name="Textfeld 11"/>
          <p:cNvSpPr txBox="1"/>
          <p:nvPr/>
        </p:nvSpPr>
        <p:spPr>
          <a:xfrm>
            <a:off x="363827" y="2967794"/>
            <a:ext cx="4955203" cy="1754326"/>
          </a:xfrm>
          <a:prstGeom prst="rect">
            <a:avLst/>
          </a:prstGeom>
          <a:noFill/>
        </p:spPr>
        <p:txBody>
          <a:bodyPr wrap="none" rtlCol="0">
            <a:spAutoFit/>
          </a:bodyPr>
          <a:lstStyle/>
          <a:p>
            <a:r>
              <a:rPr lang="en-US" dirty="0"/>
              <a:t>The business and market </a:t>
            </a:r>
            <a:r>
              <a:rPr lang="en-US" dirty="0" smtClean="0"/>
              <a:t>potential has</a:t>
            </a:r>
          </a:p>
          <a:p>
            <a:r>
              <a:rPr lang="en-US" dirty="0" smtClean="0"/>
              <a:t>estimated </a:t>
            </a:r>
            <a:r>
              <a:rPr lang="en-US" dirty="0"/>
              <a:t>sales in 2030-2040 in </a:t>
            </a:r>
            <a:r>
              <a:rPr lang="en-US" dirty="0" smtClean="0"/>
              <a:t>Europe</a:t>
            </a:r>
          </a:p>
          <a:p>
            <a:r>
              <a:rPr lang="en-US" dirty="0" smtClean="0"/>
              <a:t>of </a:t>
            </a:r>
            <a:r>
              <a:rPr lang="en-US" dirty="0"/>
              <a:t>p</a:t>
            </a:r>
            <a:r>
              <a:rPr lang="en-US" dirty="0" smtClean="0"/>
              <a:t>rocess </a:t>
            </a:r>
            <a:r>
              <a:rPr lang="en-US" dirty="0"/>
              <a:t>cells, etc. </a:t>
            </a:r>
            <a:r>
              <a:rPr lang="en-US" dirty="0" smtClean="0"/>
              <a:t>for </a:t>
            </a:r>
            <a:r>
              <a:rPr lang="en-US" dirty="0"/>
              <a:t>conversion </a:t>
            </a:r>
            <a:r>
              <a:rPr lang="en-US" dirty="0" smtClean="0"/>
              <a:t>of</a:t>
            </a:r>
          </a:p>
          <a:p>
            <a:r>
              <a:rPr lang="en-US" dirty="0" smtClean="0"/>
              <a:t>8 </a:t>
            </a:r>
            <a:r>
              <a:rPr lang="en-US" dirty="0"/>
              <a:t>old </a:t>
            </a:r>
            <a:r>
              <a:rPr lang="en-US" dirty="0" smtClean="0"/>
              <a:t>smelters:  Estimated total revenues</a:t>
            </a:r>
          </a:p>
          <a:p>
            <a:r>
              <a:rPr lang="en-US" dirty="0" smtClean="0"/>
              <a:t>in </a:t>
            </a:r>
            <a:r>
              <a:rPr lang="en-US" dirty="0"/>
              <a:t>the period 2030 –2040</a:t>
            </a:r>
            <a:r>
              <a:rPr lang="en-US" dirty="0" smtClean="0"/>
              <a:t>: €</a:t>
            </a:r>
            <a:r>
              <a:rPr lang="en-US" dirty="0"/>
              <a:t>4,5 </a:t>
            </a:r>
            <a:r>
              <a:rPr lang="en-US" dirty="0" smtClean="0"/>
              <a:t>billion.</a:t>
            </a:r>
          </a:p>
          <a:p>
            <a:r>
              <a:rPr lang="en-US" dirty="0" smtClean="0"/>
              <a:t>Overall 19 smelters are operational in Europe. </a:t>
            </a:r>
            <a:endParaRPr lang="en-US" dirty="0"/>
          </a:p>
        </p:txBody>
      </p:sp>
      <p:pic>
        <p:nvPicPr>
          <p:cNvPr id="15" name="Grafik 14"/>
          <p:cNvPicPr>
            <a:picLocks noChangeAspect="1"/>
          </p:cNvPicPr>
          <p:nvPr/>
        </p:nvPicPr>
        <p:blipFill>
          <a:blip r:embed="rId5"/>
          <a:stretch>
            <a:fillRect/>
          </a:stretch>
        </p:blipFill>
        <p:spPr>
          <a:xfrm>
            <a:off x="6084168" y="2571750"/>
            <a:ext cx="1651668" cy="1634282"/>
          </a:xfrm>
          <a:prstGeom prst="rect">
            <a:avLst/>
          </a:prstGeom>
        </p:spPr>
      </p:pic>
      <p:sp>
        <p:nvSpPr>
          <p:cNvPr id="16" name="Textfeld 15"/>
          <p:cNvSpPr txBox="1"/>
          <p:nvPr/>
        </p:nvSpPr>
        <p:spPr>
          <a:xfrm>
            <a:off x="6084168" y="4263938"/>
            <a:ext cx="1795684" cy="276999"/>
          </a:xfrm>
          <a:prstGeom prst="rect">
            <a:avLst/>
          </a:prstGeom>
          <a:noFill/>
          <a:ln w="9525">
            <a:solidFill>
              <a:schemeClr val="tx1"/>
            </a:solidFill>
          </a:ln>
        </p:spPr>
        <p:txBody>
          <a:bodyPr wrap="none" rtlCol="0">
            <a:spAutoFit/>
          </a:bodyPr>
          <a:lstStyle/>
          <a:p>
            <a:r>
              <a:rPr lang="de-DE" sz="1200" dirty="0" smtClean="0"/>
              <a:t>99.7 % pure </a:t>
            </a:r>
            <a:r>
              <a:rPr lang="de-DE" sz="1200" dirty="0" err="1" smtClean="0"/>
              <a:t>aluminium</a:t>
            </a:r>
            <a:r>
              <a:rPr lang="de-DE" sz="1200" dirty="0" smtClean="0"/>
              <a:t> </a:t>
            </a:r>
            <a:endParaRPr lang="de-DE" sz="1200" dirty="0"/>
          </a:p>
        </p:txBody>
      </p:sp>
    </p:spTree>
    <p:extLst>
      <p:ext uri="{BB962C8B-B14F-4D97-AF65-F5344CB8AC3E}">
        <p14:creationId xmlns:p14="http://schemas.microsoft.com/office/powerpoint/2010/main" val="5346993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4860032" y="2859782"/>
            <a:ext cx="518091" cy="230832"/>
          </a:xfrm>
          <a:prstGeom prst="rect">
            <a:avLst/>
          </a:prstGeom>
          <a:noFill/>
        </p:spPr>
        <p:txBody>
          <a:bodyPr wrap="none" rtlCol="0">
            <a:spAutoFit/>
          </a:bodyPr>
          <a:lstStyle/>
          <a:p>
            <a:r>
              <a:rPr lang="de-DE" sz="900" dirty="0" err="1" smtClean="0"/>
              <a:t>Steam</a:t>
            </a:r>
            <a:endParaRPr lang="de-DE" sz="900" dirty="0"/>
          </a:p>
        </p:txBody>
      </p:sp>
      <p:sp>
        <p:nvSpPr>
          <p:cNvPr id="2" name="Titel 1"/>
          <p:cNvSpPr>
            <a:spLocks noGrp="1"/>
          </p:cNvSpPr>
          <p:nvPr>
            <p:ph type="title"/>
          </p:nvPr>
        </p:nvSpPr>
        <p:spPr>
          <a:xfrm>
            <a:off x="482974" y="303498"/>
            <a:ext cx="7871987" cy="400112"/>
          </a:xfrm>
        </p:spPr>
        <p:txBody>
          <a:bodyPr/>
          <a:lstStyle/>
          <a:p>
            <a:pPr algn="ctr"/>
            <a:r>
              <a:rPr lang="de-DE" dirty="0" smtClean="0">
                <a:solidFill>
                  <a:srgbClr val="92D050"/>
                </a:solidFill>
              </a:rPr>
              <a:t>Aluminium </a:t>
            </a:r>
            <a:r>
              <a:rPr lang="de-DE" dirty="0" err="1" smtClean="0">
                <a:solidFill>
                  <a:srgbClr val="92D050"/>
                </a:solidFill>
              </a:rPr>
              <a:t>Combustion</a:t>
            </a:r>
            <a:r>
              <a:rPr lang="de-DE" dirty="0" smtClean="0">
                <a:solidFill>
                  <a:srgbClr val="92D050"/>
                </a:solidFill>
              </a:rPr>
              <a:t> Technology  </a:t>
            </a:r>
            <a:endParaRPr lang="de-DE" dirty="0">
              <a:solidFill>
                <a:srgbClr val="92D050"/>
              </a:solidFill>
            </a:endParaRPr>
          </a:p>
        </p:txBody>
      </p:sp>
      <p:pic>
        <p:nvPicPr>
          <p:cNvPr id="6" name="Grafik 5"/>
          <p:cNvPicPr>
            <a:picLocks noChangeAspect="1"/>
          </p:cNvPicPr>
          <p:nvPr/>
        </p:nvPicPr>
        <p:blipFill>
          <a:blip r:embed="rId3"/>
          <a:stretch>
            <a:fillRect/>
          </a:stretch>
        </p:blipFill>
        <p:spPr>
          <a:xfrm>
            <a:off x="4932040" y="830143"/>
            <a:ext cx="3384376" cy="4117871"/>
          </a:xfrm>
          <a:prstGeom prst="rect">
            <a:avLst/>
          </a:prstGeom>
        </p:spPr>
      </p:pic>
      <p:sp>
        <p:nvSpPr>
          <p:cNvPr id="4" name="Foliennummernplatzhalter 3"/>
          <p:cNvSpPr>
            <a:spLocks noGrp="1"/>
          </p:cNvSpPr>
          <p:nvPr>
            <p:ph type="sldNum" sz="quarter" idx="4294967295"/>
          </p:nvPr>
        </p:nvSpPr>
        <p:spPr>
          <a:xfrm>
            <a:off x="8777288" y="39688"/>
            <a:ext cx="366712" cy="273050"/>
          </a:xfrm>
          <a:prstGeom prst="rect">
            <a:avLst/>
          </a:prstGeom>
        </p:spPr>
        <p:txBody>
          <a:bodyPr/>
          <a:lstStyle/>
          <a:p>
            <a:fld id="{F93124CB-0928-4456-8E5B-7F689CAF0C3D}" type="slidenum">
              <a:rPr lang="en-GB" smtClean="0"/>
              <a:pPr/>
              <a:t>23</a:t>
            </a:fld>
            <a:endParaRPr lang="en-GB" dirty="0"/>
          </a:p>
        </p:txBody>
      </p:sp>
      <p:pic>
        <p:nvPicPr>
          <p:cNvPr id="7" name="Grafik 6"/>
          <p:cNvPicPr>
            <a:picLocks noChangeAspect="1"/>
          </p:cNvPicPr>
          <p:nvPr/>
        </p:nvPicPr>
        <p:blipFill>
          <a:blip r:embed="rId4"/>
          <a:stretch>
            <a:fillRect/>
          </a:stretch>
        </p:blipFill>
        <p:spPr>
          <a:xfrm>
            <a:off x="6012160" y="3363838"/>
            <a:ext cx="1224136" cy="133939"/>
          </a:xfrm>
          <a:prstGeom prst="rect">
            <a:avLst/>
          </a:prstGeom>
        </p:spPr>
      </p:pic>
      <p:sp>
        <p:nvSpPr>
          <p:cNvPr id="12" name="Textfeld 11"/>
          <p:cNvSpPr txBox="1"/>
          <p:nvPr/>
        </p:nvSpPr>
        <p:spPr>
          <a:xfrm>
            <a:off x="6975604" y="1086294"/>
            <a:ext cx="1556836" cy="369332"/>
          </a:xfrm>
          <a:prstGeom prst="rect">
            <a:avLst/>
          </a:prstGeom>
          <a:noFill/>
          <a:ln>
            <a:solidFill>
              <a:schemeClr val="tx1"/>
            </a:solidFill>
          </a:ln>
        </p:spPr>
        <p:txBody>
          <a:bodyPr wrap="none" rtlCol="0">
            <a:spAutoFit/>
          </a:bodyPr>
          <a:lstStyle/>
          <a:p>
            <a:r>
              <a:rPr lang="de-DE" dirty="0" err="1" smtClean="0"/>
              <a:t>Fluidized</a:t>
            </a:r>
            <a:r>
              <a:rPr lang="de-DE" dirty="0" smtClean="0"/>
              <a:t> </a:t>
            </a:r>
            <a:r>
              <a:rPr lang="de-DE" dirty="0" err="1" smtClean="0"/>
              <a:t>bed</a:t>
            </a:r>
            <a:endParaRPr lang="de-DE" dirty="0"/>
          </a:p>
        </p:txBody>
      </p:sp>
      <p:sp>
        <p:nvSpPr>
          <p:cNvPr id="13" name="Rechteck 25">
            <a:extLst>
              <a:ext uri="{FF2B5EF4-FFF2-40B4-BE49-F238E27FC236}">
                <a16:creationId xmlns:a16="http://schemas.microsoft.com/office/drawing/2014/main" id="{A8774F36-9443-42D0-807F-DB2B5DF7CC1A}"/>
              </a:ext>
            </a:extLst>
          </p:cNvPr>
          <p:cNvSpPr/>
          <p:nvPr/>
        </p:nvSpPr>
        <p:spPr>
          <a:xfrm>
            <a:off x="599775" y="994172"/>
            <a:ext cx="3156827" cy="3306279"/>
          </a:xfrm>
          <a:prstGeom prst="rect">
            <a:avLst/>
          </a:prstGeom>
          <a:solidFill>
            <a:schemeClr val="bg1"/>
          </a:solidFill>
          <a:ln w="12700" cap="flat" cmpd="sng" algn="ctr">
            <a:solidFill>
              <a:schemeClr val="bg2">
                <a:lumMod val="75000"/>
              </a:schemeClr>
            </a:solidFill>
            <a:prstDash val="solid"/>
            <a:miter lim="800000"/>
          </a:ln>
          <a:effectLst>
            <a:outerShdw blurRad="50800" dist="38100" dir="2700000" algn="tl" rotWithShape="0">
              <a:prstClr val="black">
                <a:alpha val="40000"/>
              </a:prstClr>
            </a:outerShdw>
          </a:effectLst>
        </p:spPr>
        <p:txBody>
          <a:bodyPr rtlCol="0" anchor="ctr"/>
          <a:lstStyle/>
          <a:p>
            <a:pPr algn="ctr" defTabSz="342900">
              <a:defRPr/>
            </a:pPr>
            <a:endParaRPr lang="en-US" sz="1350" kern="0" dirty="0">
              <a:solidFill>
                <a:prstClr val="white"/>
              </a:solidFill>
              <a:latin typeface="Arial" panose="020B0604020202020204"/>
            </a:endParaRPr>
          </a:p>
        </p:txBody>
      </p:sp>
      <p:sp>
        <p:nvSpPr>
          <p:cNvPr id="16" name="Inhaltsplatzhalter 7">
            <a:extLst>
              <a:ext uri="{FF2B5EF4-FFF2-40B4-BE49-F238E27FC236}">
                <a16:creationId xmlns:a16="http://schemas.microsoft.com/office/drawing/2014/main" id="{41DE287B-8392-402E-B434-B149031A71D8}"/>
              </a:ext>
            </a:extLst>
          </p:cNvPr>
          <p:cNvSpPr txBox="1">
            <a:spLocks/>
          </p:cNvSpPr>
          <p:nvPr/>
        </p:nvSpPr>
        <p:spPr>
          <a:xfrm>
            <a:off x="727158" y="1066831"/>
            <a:ext cx="2885692" cy="2673846"/>
          </a:xfrm>
          <a:prstGeom prst="rect">
            <a:avLst/>
          </a:prstGeom>
        </p:spPr>
        <p:txBody>
          <a:bodyPr vert="horz" lIns="0" tIns="0" rIns="0" bIns="0" rtlCol="0">
            <a:normAutofit/>
          </a:bodyPr>
          <a:lstStyle>
            <a:lvl1pPr marL="203652" indent="-203652" algn="l" defTabSz="685983" rtl="0" eaLnBrk="1" latinLnBrk="0" hangingPunct="1">
              <a:lnSpc>
                <a:spcPct val="90000"/>
              </a:lnSpc>
              <a:spcBef>
                <a:spcPts val="360"/>
              </a:spcBef>
              <a:buSzPct val="88000"/>
              <a:buFontTx/>
              <a:buBlip>
                <a:blip r:embed="rId5"/>
              </a:buBlip>
              <a:defRPr sz="2000" kern="1200">
                <a:solidFill>
                  <a:schemeClr val="tx1"/>
                </a:solidFill>
                <a:latin typeface="+mn-lt"/>
                <a:ea typeface="+mn-ea"/>
                <a:cs typeface="+mn-cs"/>
              </a:defRPr>
            </a:lvl1pPr>
            <a:lvl2pPr marL="470423" indent="-203652" algn="l" defTabSz="685983" rtl="0" eaLnBrk="1" latinLnBrk="0" hangingPunct="1">
              <a:lnSpc>
                <a:spcPct val="90000"/>
              </a:lnSpc>
              <a:spcBef>
                <a:spcPts val="360"/>
              </a:spcBef>
              <a:buSzPct val="88000"/>
              <a:buFontTx/>
              <a:buBlip>
                <a:blip r:embed="rId5"/>
              </a:buBlip>
              <a:defRPr sz="1800" kern="1200">
                <a:solidFill>
                  <a:schemeClr val="tx1"/>
                </a:solidFill>
                <a:latin typeface="+mn-lt"/>
                <a:ea typeface="+mn-ea"/>
                <a:cs typeface="+mn-cs"/>
              </a:defRPr>
            </a:lvl2pPr>
            <a:lvl3pPr marL="737194" indent="-198888" algn="l" defTabSz="674073" rtl="0" eaLnBrk="1" latinLnBrk="0" hangingPunct="1">
              <a:lnSpc>
                <a:spcPct val="90000"/>
              </a:lnSpc>
              <a:spcBef>
                <a:spcPts val="360"/>
              </a:spcBef>
              <a:buSzPct val="88000"/>
              <a:buFontTx/>
              <a:buBlip>
                <a:blip r:embed="rId5"/>
              </a:buBlip>
              <a:defRPr sz="1600" kern="1200">
                <a:solidFill>
                  <a:schemeClr val="tx1"/>
                </a:solidFill>
                <a:latin typeface="+mn-lt"/>
                <a:ea typeface="+mn-ea"/>
                <a:cs typeface="+mn-cs"/>
              </a:defRPr>
            </a:lvl3pPr>
            <a:lvl4pPr marL="1008729" indent="-203652" algn="l" defTabSz="685983" rtl="0" eaLnBrk="1" latinLnBrk="0" hangingPunct="1">
              <a:lnSpc>
                <a:spcPct val="90000"/>
              </a:lnSpc>
              <a:spcBef>
                <a:spcPts val="360"/>
              </a:spcBef>
              <a:buSzPct val="88000"/>
              <a:buFontTx/>
              <a:buBlip>
                <a:blip r:embed="rId5"/>
              </a:buBlip>
              <a:defRPr sz="1600" kern="1200">
                <a:solidFill>
                  <a:schemeClr val="tx1"/>
                </a:solidFill>
                <a:latin typeface="+mn-lt"/>
                <a:ea typeface="+mn-ea"/>
                <a:cs typeface="+mn-cs"/>
              </a:defRPr>
            </a:lvl4pPr>
            <a:lvl5pPr marL="1275500" indent="-198888" algn="l" defTabSz="685983" rtl="0" eaLnBrk="1" latinLnBrk="0" hangingPunct="1">
              <a:lnSpc>
                <a:spcPct val="90000"/>
              </a:lnSpc>
              <a:spcBef>
                <a:spcPts val="360"/>
              </a:spcBef>
              <a:buSzPct val="88000"/>
              <a:buFontTx/>
              <a:buBlip>
                <a:blip r:embed="rId5"/>
              </a:buBlip>
              <a:defRPr sz="1200" kern="1200">
                <a:solidFill>
                  <a:schemeClr val="tx1"/>
                </a:solidFill>
                <a:latin typeface="+mn-lt"/>
                <a:ea typeface="+mn-ea"/>
                <a:cs typeface="+mn-cs"/>
              </a:defRPr>
            </a:lvl5pPr>
            <a:lvl6pPr marL="1886453"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44"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436"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427"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514487">
              <a:spcBef>
                <a:spcPts val="270"/>
              </a:spcBef>
              <a:buNone/>
              <a:defRPr/>
            </a:pPr>
            <a:r>
              <a:rPr lang="de-DE" sz="1500" dirty="0">
                <a:solidFill>
                  <a:srgbClr val="4472C4"/>
                </a:solidFill>
                <a:latin typeface="Bahnschrift Light SemiCondensed" panose="020B0502040204020203" pitchFamily="34" charset="0"/>
              </a:rPr>
              <a:t>THERMODYNAMIC CONVERSION</a:t>
            </a:r>
          </a:p>
          <a:p>
            <a:pPr marL="0" indent="0" algn="ctr" defTabSz="514487">
              <a:spcBef>
                <a:spcPts val="270"/>
              </a:spcBef>
              <a:buNone/>
              <a:defRPr/>
            </a:pPr>
            <a:r>
              <a:rPr lang="de-DE" sz="1200" dirty="0">
                <a:solidFill>
                  <a:sysClr val="windowText" lastClr="000000"/>
                </a:solidFill>
                <a:latin typeface="Bahnschrift Light SemiCondensed" panose="020B0502040204020203" pitchFamily="34" charset="0"/>
              </a:rPr>
              <a:t>(wet combustion)</a:t>
            </a:r>
          </a:p>
          <a:p>
            <a:pPr marL="200078" lvl="1" indent="0" defTabSz="514487">
              <a:spcBef>
                <a:spcPts val="270"/>
              </a:spcBef>
              <a:buNone/>
              <a:defRPr/>
            </a:pPr>
            <a:endParaRPr lang="de-DE" sz="1200" dirty="0">
              <a:solidFill>
                <a:sysClr val="windowText" lastClr="000000"/>
              </a:solidFill>
              <a:latin typeface="Arial" panose="020B0604020202020204"/>
            </a:endParaRPr>
          </a:p>
          <a:p>
            <a:pPr marL="200078" lvl="1" indent="0" defTabSz="514487">
              <a:spcBef>
                <a:spcPts val="270"/>
              </a:spcBef>
              <a:buNone/>
              <a:defRPr/>
            </a:pPr>
            <a:endParaRPr lang="de-DE" sz="1200" dirty="0">
              <a:solidFill>
                <a:sysClr val="windowText" lastClr="000000"/>
              </a:solidFill>
              <a:latin typeface="Arial" panose="020B0604020202020204"/>
            </a:endParaRPr>
          </a:p>
          <a:p>
            <a:pPr marL="200078" lvl="1" indent="0" defTabSz="514487">
              <a:spcBef>
                <a:spcPts val="270"/>
              </a:spcBef>
              <a:buNone/>
              <a:defRPr/>
            </a:pPr>
            <a:endParaRPr lang="de-DE" sz="1200" dirty="0">
              <a:solidFill>
                <a:sysClr val="windowText" lastClr="000000"/>
              </a:solidFill>
              <a:latin typeface="Arial" panose="020B0604020202020204"/>
            </a:endParaRPr>
          </a:p>
          <a:p>
            <a:pPr marL="200078" lvl="1" indent="0" defTabSz="514487">
              <a:spcBef>
                <a:spcPts val="270"/>
              </a:spcBef>
              <a:buNone/>
              <a:defRPr/>
            </a:pPr>
            <a:endParaRPr lang="de-DE" sz="1200" dirty="0">
              <a:solidFill>
                <a:sysClr val="windowText" lastClr="000000"/>
              </a:solidFill>
              <a:latin typeface="Arial" panose="020B0604020202020204"/>
            </a:endParaRPr>
          </a:p>
          <a:p>
            <a:pPr marL="200078" lvl="1" indent="0" defTabSz="514487">
              <a:spcBef>
                <a:spcPts val="270"/>
              </a:spcBef>
              <a:buNone/>
              <a:defRPr/>
            </a:pPr>
            <a:endParaRPr lang="de-DE" sz="1200" dirty="0">
              <a:solidFill>
                <a:sysClr val="windowText" lastClr="000000"/>
              </a:solidFill>
              <a:latin typeface="Arial" panose="020B0604020202020204"/>
            </a:endParaRPr>
          </a:p>
          <a:p>
            <a:pPr marL="200078" lvl="1" indent="0" defTabSz="514487">
              <a:spcBef>
                <a:spcPts val="270"/>
              </a:spcBef>
              <a:buNone/>
              <a:defRPr/>
            </a:pPr>
            <a:endParaRPr lang="de-DE" sz="1200" dirty="0">
              <a:solidFill>
                <a:sysClr val="windowText" lastClr="000000"/>
              </a:solidFill>
              <a:latin typeface="Arial" panose="020B0604020202020204"/>
            </a:endParaRPr>
          </a:p>
        </p:txBody>
      </p:sp>
      <p:pic>
        <p:nvPicPr>
          <p:cNvPr id="17" name="Grafik 16"/>
          <p:cNvPicPr>
            <a:picLocks noChangeAspect="1"/>
          </p:cNvPicPr>
          <p:nvPr/>
        </p:nvPicPr>
        <p:blipFill>
          <a:blip r:embed="rId6"/>
          <a:stretch>
            <a:fillRect/>
          </a:stretch>
        </p:blipFill>
        <p:spPr>
          <a:xfrm>
            <a:off x="671982" y="1563638"/>
            <a:ext cx="3071926" cy="1734661"/>
          </a:xfrm>
          <a:prstGeom prst="rect">
            <a:avLst/>
          </a:prstGeom>
        </p:spPr>
      </p:pic>
      <p:sp>
        <p:nvSpPr>
          <p:cNvPr id="18" name="Rectangle 37">
            <a:extLst>
              <a:ext uri="{FF2B5EF4-FFF2-40B4-BE49-F238E27FC236}">
                <a16:creationId xmlns:a16="http://schemas.microsoft.com/office/drawing/2014/main" id="{FB7D9B3B-06ED-4700-B130-9234F7860E84}"/>
              </a:ext>
            </a:extLst>
          </p:cNvPr>
          <p:cNvSpPr/>
          <p:nvPr/>
        </p:nvSpPr>
        <p:spPr>
          <a:xfrm>
            <a:off x="838640" y="2499742"/>
            <a:ext cx="3007046" cy="1281889"/>
          </a:xfrm>
          <a:prstGeom prst="rect">
            <a:avLst/>
          </a:prstGeom>
        </p:spPr>
        <p:txBody>
          <a:bodyPr wrap="square">
            <a:spAutoFit/>
          </a:bodyPr>
          <a:lstStyle/>
          <a:p>
            <a:pPr marL="200078" lvl="1" defTabSz="514487">
              <a:lnSpc>
                <a:spcPct val="90000"/>
              </a:lnSpc>
              <a:spcBef>
                <a:spcPts val="270"/>
              </a:spcBef>
              <a:buSzPct val="88000"/>
              <a:defRPr/>
            </a:pPr>
            <a:endParaRPr lang="de-DE" sz="1200" dirty="0">
              <a:solidFill>
                <a:sysClr val="windowText" lastClr="000000"/>
              </a:solidFill>
              <a:latin typeface="Arial" panose="020B0604020202020204"/>
            </a:endParaRPr>
          </a:p>
          <a:p>
            <a:pPr lvl="1" defTabSz="514487">
              <a:lnSpc>
                <a:spcPct val="90000"/>
              </a:lnSpc>
              <a:spcBef>
                <a:spcPts val="270"/>
              </a:spcBef>
              <a:buClr>
                <a:srgbClr val="4472C4"/>
              </a:buClr>
              <a:buSzPct val="88000"/>
              <a:buFont typeface="Wingdings" panose="05000000000000000000" pitchFamily="2" charset="2"/>
              <a:buChar char="§"/>
              <a:defRPr/>
            </a:pPr>
            <a:endParaRPr lang="de-DE" sz="1200" dirty="0">
              <a:solidFill>
                <a:sysClr val="windowText" lastClr="000000"/>
              </a:solidFill>
              <a:latin typeface="Bahnschrift Light Condensed" panose="020B0502040204020203" pitchFamily="34" charset="0"/>
            </a:endParaRPr>
          </a:p>
          <a:p>
            <a:pPr lvl="1" defTabSz="514487">
              <a:lnSpc>
                <a:spcPct val="90000"/>
              </a:lnSpc>
              <a:spcBef>
                <a:spcPts val="270"/>
              </a:spcBef>
              <a:buClr>
                <a:srgbClr val="4472C4"/>
              </a:buClr>
              <a:buSzPct val="88000"/>
              <a:buFont typeface="Wingdings" panose="05000000000000000000" pitchFamily="2" charset="2"/>
              <a:buChar char="§"/>
              <a:defRPr/>
            </a:pPr>
            <a:endParaRPr lang="de-DE" sz="1200" dirty="0">
              <a:solidFill>
                <a:sysClr val="windowText" lastClr="000000"/>
              </a:solidFill>
              <a:latin typeface="Bahnschrift Light Condensed" panose="020B0502040204020203" pitchFamily="34" charset="0"/>
            </a:endParaRPr>
          </a:p>
          <a:p>
            <a:pPr lvl="1" defTabSz="514487">
              <a:lnSpc>
                <a:spcPct val="90000"/>
              </a:lnSpc>
              <a:spcBef>
                <a:spcPts val="270"/>
              </a:spcBef>
              <a:buClr>
                <a:srgbClr val="4472C4"/>
              </a:buClr>
              <a:buSzPct val="88000"/>
              <a:buFont typeface="Wingdings" panose="05000000000000000000" pitchFamily="2" charset="2"/>
              <a:buChar char="§"/>
              <a:defRPr/>
            </a:pPr>
            <a:endParaRPr lang="de-DE" sz="1200" dirty="0">
              <a:solidFill>
                <a:sysClr val="windowText" lastClr="000000"/>
              </a:solidFill>
              <a:latin typeface="Bahnschrift Light Condensed" panose="020B0502040204020203" pitchFamily="34" charset="0"/>
            </a:endParaRPr>
          </a:p>
          <a:p>
            <a:pPr marL="153900" indent="-153900" defTabSz="514487">
              <a:lnSpc>
                <a:spcPct val="90000"/>
              </a:lnSpc>
              <a:spcBef>
                <a:spcPts val="270"/>
              </a:spcBef>
              <a:buClr>
                <a:srgbClr val="4472C4"/>
              </a:buClr>
              <a:buSzPct val="88000"/>
              <a:buFont typeface="Wingdings" panose="05000000000000000000" pitchFamily="2" charset="2"/>
              <a:buChar char="§"/>
              <a:defRPr/>
            </a:pPr>
            <a:r>
              <a:rPr lang="de-DE" sz="1200" dirty="0">
                <a:solidFill>
                  <a:sysClr val="windowText" lastClr="000000"/>
                </a:solidFill>
                <a:latin typeface="Bahnschrift Light Condensed" panose="020B0502040204020203" pitchFamily="34" charset="0"/>
              </a:rPr>
              <a:t>Stored energy is converted into H</a:t>
            </a:r>
            <a:r>
              <a:rPr lang="de-DE" sz="1200" baseline="-25000" dirty="0">
                <a:solidFill>
                  <a:sysClr val="windowText" lastClr="000000"/>
                </a:solidFill>
                <a:latin typeface="Bahnschrift Light Condensed" panose="020B0502040204020203" pitchFamily="34" charset="0"/>
              </a:rPr>
              <a:t>2</a:t>
            </a:r>
            <a:r>
              <a:rPr lang="de-DE" sz="1200" dirty="0">
                <a:solidFill>
                  <a:sysClr val="windowText" lastClr="000000"/>
                </a:solidFill>
                <a:latin typeface="Bahnschrift Light Condensed" panose="020B0502040204020203" pitchFamily="34" charset="0"/>
              </a:rPr>
              <a:t> and heat </a:t>
            </a:r>
          </a:p>
          <a:p>
            <a:pPr marL="153900" indent="-153900" defTabSz="514487">
              <a:lnSpc>
                <a:spcPct val="90000"/>
              </a:lnSpc>
              <a:spcBef>
                <a:spcPts val="270"/>
              </a:spcBef>
              <a:buClr>
                <a:srgbClr val="4472C4"/>
              </a:buClr>
              <a:buSzPct val="88000"/>
              <a:buFont typeface="Wingdings" panose="05000000000000000000" pitchFamily="2" charset="2"/>
              <a:buChar char="§"/>
              <a:defRPr/>
            </a:pPr>
            <a:r>
              <a:rPr lang="de-DE" sz="1200" dirty="0" err="1" smtClean="0">
                <a:solidFill>
                  <a:sysClr val="windowText" lastClr="000000"/>
                </a:solidFill>
                <a:latin typeface="Bahnschrift Light Condensed" panose="020B0502040204020203" pitchFamily="34" charset="0"/>
              </a:rPr>
              <a:t>Heat</a:t>
            </a:r>
            <a:r>
              <a:rPr lang="de-DE" sz="1200" dirty="0" smtClean="0">
                <a:solidFill>
                  <a:sysClr val="windowText" lastClr="000000"/>
                </a:solidFill>
                <a:latin typeface="Bahnschrift Light Condensed" panose="020B0502040204020203" pitchFamily="34" charset="0"/>
              </a:rPr>
              <a:t> </a:t>
            </a:r>
            <a:r>
              <a:rPr lang="de-DE" sz="1200" dirty="0" err="1" smtClean="0">
                <a:solidFill>
                  <a:sysClr val="windowText" lastClr="000000"/>
                </a:solidFill>
                <a:latin typeface="Bahnschrift Light Condensed" panose="020B0502040204020203" pitchFamily="34" charset="0"/>
              </a:rPr>
              <a:t>is</a:t>
            </a:r>
            <a:r>
              <a:rPr lang="de-DE" sz="1200" dirty="0" smtClean="0">
                <a:solidFill>
                  <a:sysClr val="windowText" lastClr="000000"/>
                </a:solidFill>
                <a:latin typeface="Bahnschrift Light Condensed" panose="020B0502040204020203" pitchFamily="34" charset="0"/>
              </a:rPr>
              <a:t> </a:t>
            </a:r>
            <a:r>
              <a:rPr lang="de-DE" sz="1200" dirty="0">
                <a:solidFill>
                  <a:sysClr val="windowText" lastClr="000000"/>
                </a:solidFill>
                <a:latin typeface="Bahnschrift Light Condensed" panose="020B0502040204020203" pitchFamily="34" charset="0"/>
              </a:rPr>
              <a:t>transformed into </a:t>
            </a:r>
            <a:r>
              <a:rPr lang="de-DE" sz="1200" dirty="0" err="1">
                <a:solidFill>
                  <a:sysClr val="windowText" lastClr="000000"/>
                </a:solidFill>
                <a:latin typeface="Bahnschrift Light Condensed" panose="020B0502040204020203" pitchFamily="34" charset="0"/>
              </a:rPr>
              <a:t>electricity</a:t>
            </a:r>
            <a:r>
              <a:rPr lang="de-DE" sz="1200" dirty="0">
                <a:solidFill>
                  <a:sysClr val="windowText" lastClr="000000"/>
                </a:solidFill>
                <a:latin typeface="Bahnschrift Light Condensed" panose="020B0502040204020203" pitchFamily="34" charset="0"/>
              </a:rPr>
              <a:t> </a:t>
            </a:r>
            <a:r>
              <a:rPr lang="de-DE" sz="1200" dirty="0" smtClean="0">
                <a:solidFill>
                  <a:sysClr val="windowText" lastClr="000000"/>
                </a:solidFill>
                <a:latin typeface="Bahnschrift Light Condensed" panose="020B0502040204020203" pitchFamily="34" charset="0"/>
              </a:rPr>
              <a:t>via gas </a:t>
            </a:r>
            <a:r>
              <a:rPr lang="de-DE" sz="1200" dirty="0" err="1" smtClean="0">
                <a:solidFill>
                  <a:sysClr val="windowText" lastClr="000000"/>
                </a:solidFill>
                <a:latin typeface="Bahnschrift Light Condensed" panose="020B0502040204020203" pitchFamily="34" charset="0"/>
              </a:rPr>
              <a:t>turbine</a:t>
            </a:r>
            <a:r>
              <a:rPr lang="de-DE" sz="1200" dirty="0" smtClean="0">
                <a:solidFill>
                  <a:sysClr val="windowText" lastClr="000000"/>
                </a:solidFill>
                <a:latin typeface="Bahnschrift Light Condensed" panose="020B0502040204020203" pitchFamily="34" charset="0"/>
              </a:rPr>
              <a:t>.</a:t>
            </a:r>
            <a:endParaRPr lang="de-DE" sz="1200" dirty="0">
              <a:solidFill>
                <a:sysClr val="windowText" lastClr="000000"/>
              </a:solidFill>
              <a:latin typeface="Bahnschrift Light Condensed" panose="020B0502040204020203" pitchFamily="34" charset="0"/>
            </a:endParaRPr>
          </a:p>
        </p:txBody>
      </p:sp>
      <p:sp>
        <p:nvSpPr>
          <p:cNvPr id="3" name="Textfeld 2"/>
          <p:cNvSpPr txBox="1"/>
          <p:nvPr/>
        </p:nvSpPr>
        <p:spPr>
          <a:xfrm>
            <a:off x="611560" y="4407954"/>
            <a:ext cx="3583097" cy="369332"/>
          </a:xfrm>
          <a:prstGeom prst="rect">
            <a:avLst/>
          </a:prstGeom>
          <a:noFill/>
          <a:ln w="19050">
            <a:solidFill>
              <a:srgbClr val="FF0000"/>
            </a:solidFill>
          </a:ln>
        </p:spPr>
        <p:txBody>
          <a:bodyPr wrap="none" rtlCol="0">
            <a:spAutoFit/>
          </a:bodyPr>
          <a:lstStyle/>
          <a:p>
            <a:r>
              <a:rPr lang="de-DE" dirty="0" err="1">
                <a:solidFill>
                  <a:srgbClr val="FF0000"/>
                </a:solidFill>
              </a:rPr>
              <a:t>I</a:t>
            </a:r>
            <a:r>
              <a:rPr lang="de-DE" dirty="0" err="1" smtClean="0">
                <a:solidFill>
                  <a:srgbClr val="FF0000"/>
                </a:solidFill>
              </a:rPr>
              <a:t>s</a:t>
            </a:r>
            <a:r>
              <a:rPr lang="de-DE" dirty="0" smtClean="0">
                <a:solidFill>
                  <a:srgbClr val="FF0000"/>
                </a:solidFill>
              </a:rPr>
              <a:t> a simple </a:t>
            </a:r>
            <a:r>
              <a:rPr lang="de-DE" dirty="0" err="1" smtClean="0">
                <a:solidFill>
                  <a:srgbClr val="FF0000"/>
                </a:solidFill>
              </a:rPr>
              <a:t>combustion</a:t>
            </a:r>
            <a:r>
              <a:rPr lang="de-DE" dirty="0" smtClean="0">
                <a:solidFill>
                  <a:srgbClr val="FF0000"/>
                </a:solidFill>
              </a:rPr>
              <a:t> </a:t>
            </a:r>
            <a:r>
              <a:rPr lang="de-DE" dirty="0" err="1" smtClean="0">
                <a:solidFill>
                  <a:srgbClr val="FF0000"/>
                </a:solidFill>
              </a:rPr>
              <a:t>process</a:t>
            </a:r>
            <a:r>
              <a:rPr lang="de-DE" dirty="0" smtClean="0">
                <a:solidFill>
                  <a:srgbClr val="FF0000"/>
                </a:solidFill>
              </a:rPr>
              <a:t> !</a:t>
            </a:r>
            <a:endParaRPr lang="de-DE" dirty="0">
              <a:solidFill>
                <a:srgbClr val="FF0000"/>
              </a:solidFill>
            </a:endParaRPr>
          </a:p>
        </p:txBody>
      </p:sp>
      <p:sp>
        <p:nvSpPr>
          <p:cNvPr id="9" name="Textfeld 8"/>
          <p:cNvSpPr txBox="1"/>
          <p:nvPr/>
        </p:nvSpPr>
        <p:spPr>
          <a:xfrm>
            <a:off x="4752020" y="1419622"/>
            <a:ext cx="697627" cy="230832"/>
          </a:xfrm>
          <a:prstGeom prst="rect">
            <a:avLst/>
          </a:prstGeom>
          <a:noFill/>
        </p:spPr>
        <p:txBody>
          <a:bodyPr wrap="none" rtlCol="0">
            <a:spAutoFit/>
          </a:bodyPr>
          <a:lstStyle/>
          <a:p>
            <a:r>
              <a:rPr lang="de-DE" sz="900" dirty="0" smtClean="0"/>
              <a:t>Al </a:t>
            </a:r>
            <a:r>
              <a:rPr lang="de-DE" sz="900" dirty="0" err="1" smtClean="0"/>
              <a:t>powder</a:t>
            </a:r>
            <a:endParaRPr lang="de-DE" sz="900" dirty="0"/>
          </a:p>
        </p:txBody>
      </p:sp>
      <p:sp>
        <p:nvSpPr>
          <p:cNvPr id="11" name="Rechteck 10"/>
          <p:cNvSpPr/>
          <p:nvPr/>
        </p:nvSpPr>
        <p:spPr>
          <a:xfrm>
            <a:off x="7920372" y="3615866"/>
            <a:ext cx="410690" cy="230832"/>
          </a:xfrm>
          <a:prstGeom prst="rect">
            <a:avLst/>
          </a:prstGeom>
        </p:spPr>
        <p:txBody>
          <a:bodyPr wrap="none">
            <a:spAutoFit/>
          </a:bodyPr>
          <a:lstStyle/>
          <a:p>
            <a:r>
              <a:rPr lang="en-US" sz="900" dirty="0">
                <a:latin typeface="Bahnschrift Light SemiCondensed" panose="020F0302020204030204" pitchFamily="34" charset="0"/>
                <a:cs typeface="Bahnschrift Light SemiCondensed" panose="020F0302020204030204" pitchFamily="34" charset="0"/>
              </a:rPr>
              <a:t>Al</a:t>
            </a:r>
            <a:r>
              <a:rPr lang="en-US" sz="900" baseline="-25000" dirty="0">
                <a:latin typeface="Bahnschrift Light SemiCondensed" panose="020F0302020204030204" pitchFamily="34" charset="0"/>
                <a:cs typeface="Bahnschrift Light SemiCondensed" panose="020F0302020204030204" pitchFamily="34" charset="0"/>
              </a:rPr>
              <a:t>2</a:t>
            </a:r>
            <a:r>
              <a:rPr lang="en-US" sz="900" dirty="0">
                <a:latin typeface="Bahnschrift Light SemiCondensed" panose="020F0302020204030204" pitchFamily="34" charset="0"/>
                <a:cs typeface="Bahnschrift Light SemiCondensed" panose="020F0302020204030204" pitchFamily="34" charset="0"/>
              </a:rPr>
              <a:t>O</a:t>
            </a:r>
            <a:r>
              <a:rPr lang="en-US" sz="900" baseline="-25000" dirty="0">
                <a:latin typeface="Bahnschrift Light SemiCondensed" panose="020F0302020204030204" pitchFamily="34" charset="0"/>
                <a:cs typeface="Bahnschrift Light SemiCondensed" panose="020F0302020204030204" pitchFamily="34" charset="0"/>
              </a:rPr>
              <a:t>3</a:t>
            </a:r>
            <a:endParaRPr lang="de-DE" sz="900" dirty="0"/>
          </a:p>
        </p:txBody>
      </p:sp>
      <p:sp>
        <p:nvSpPr>
          <p:cNvPr id="14" name="Textfeld 13"/>
          <p:cNvSpPr txBox="1"/>
          <p:nvPr/>
        </p:nvSpPr>
        <p:spPr>
          <a:xfrm>
            <a:off x="5490584" y="987574"/>
            <a:ext cx="1133644" cy="369332"/>
          </a:xfrm>
          <a:prstGeom prst="rect">
            <a:avLst/>
          </a:prstGeom>
          <a:noFill/>
        </p:spPr>
        <p:txBody>
          <a:bodyPr wrap="none" rtlCol="0">
            <a:spAutoFit/>
          </a:bodyPr>
          <a:lstStyle/>
          <a:p>
            <a:r>
              <a:rPr lang="de-DE" sz="900" dirty="0" err="1" smtClean="0"/>
              <a:t>Overheated</a:t>
            </a:r>
            <a:r>
              <a:rPr lang="de-DE" sz="900" dirty="0" smtClean="0"/>
              <a:t> </a:t>
            </a:r>
            <a:r>
              <a:rPr lang="de-DE" sz="900" dirty="0" err="1" smtClean="0"/>
              <a:t>steam</a:t>
            </a:r>
            <a:endParaRPr lang="de-DE" sz="900" dirty="0" smtClean="0"/>
          </a:p>
          <a:p>
            <a:r>
              <a:rPr lang="de-DE" sz="900" dirty="0" smtClean="0"/>
              <a:t>Hydrogen</a:t>
            </a:r>
            <a:endParaRPr lang="de-DE" sz="900" dirty="0"/>
          </a:p>
        </p:txBody>
      </p:sp>
      <p:cxnSp>
        <p:nvCxnSpPr>
          <p:cNvPr id="20" name="Gerader Verbinder 19"/>
          <p:cNvCxnSpPr/>
          <p:nvPr/>
        </p:nvCxnSpPr>
        <p:spPr>
          <a:xfrm flipV="1">
            <a:off x="7236296" y="2103698"/>
            <a:ext cx="360040" cy="25202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feld 20"/>
          <p:cNvSpPr txBox="1"/>
          <p:nvPr/>
        </p:nvSpPr>
        <p:spPr>
          <a:xfrm>
            <a:off x="7596336" y="1923678"/>
            <a:ext cx="710451" cy="230832"/>
          </a:xfrm>
          <a:prstGeom prst="rect">
            <a:avLst/>
          </a:prstGeom>
          <a:noFill/>
        </p:spPr>
        <p:txBody>
          <a:bodyPr wrap="none" rtlCol="0">
            <a:spAutoFit/>
          </a:bodyPr>
          <a:lstStyle/>
          <a:p>
            <a:r>
              <a:rPr lang="de-DE" sz="900" dirty="0" smtClean="0"/>
              <a:t>H</a:t>
            </a:r>
            <a:r>
              <a:rPr lang="de-DE" sz="800" dirty="0" smtClean="0"/>
              <a:t>2</a:t>
            </a:r>
            <a:r>
              <a:rPr lang="de-DE" sz="900" dirty="0" smtClean="0"/>
              <a:t> </a:t>
            </a:r>
            <a:r>
              <a:rPr lang="de-DE" sz="900" dirty="0" err="1" smtClean="0"/>
              <a:t>bubble</a:t>
            </a:r>
            <a:endParaRPr lang="de-DE" sz="900" dirty="0"/>
          </a:p>
        </p:txBody>
      </p:sp>
    </p:spTree>
    <p:extLst>
      <p:ext uri="{BB962C8B-B14F-4D97-AF65-F5344CB8AC3E}">
        <p14:creationId xmlns:p14="http://schemas.microsoft.com/office/powerpoint/2010/main" val="32581998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274202" y="771550"/>
            <a:ext cx="4125890" cy="4106610"/>
          </a:xfrm>
          <a:prstGeom prst="rect">
            <a:avLst/>
          </a:prstGeom>
        </p:spPr>
      </p:pic>
      <p:pic>
        <p:nvPicPr>
          <p:cNvPr id="3" name="Grafik 2"/>
          <p:cNvPicPr>
            <a:picLocks noChangeAspect="1"/>
          </p:cNvPicPr>
          <p:nvPr/>
        </p:nvPicPr>
        <p:blipFill>
          <a:blip r:embed="rId3"/>
          <a:stretch>
            <a:fillRect/>
          </a:stretch>
        </p:blipFill>
        <p:spPr>
          <a:xfrm>
            <a:off x="5965561" y="2103698"/>
            <a:ext cx="1054711" cy="1043609"/>
          </a:xfrm>
          <a:prstGeom prst="rect">
            <a:avLst/>
          </a:prstGeom>
        </p:spPr>
      </p:pic>
      <p:sp>
        <p:nvSpPr>
          <p:cNvPr id="5" name="Titel 4"/>
          <p:cNvSpPr>
            <a:spLocks noGrp="1"/>
          </p:cNvSpPr>
          <p:nvPr>
            <p:ph type="title"/>
          </p:nvPr>
        </p:nvSpPr>
        <p:spPr>
          <a:xfrm>
            <a:off x="482974" y="231490"/>
            <a:ext cx="7871987" cy="400112"/>
          </a:xfrm>
        </p:spPr>
        <p:txBody>
          <a:bodyPr/>
          <a:lstStyle/>
          <a:p>
            <a:pPr algn="ctr"/>
            <a:r>
              <a:rPr lang="de-DE" dirty="0" smtClean="0"/>
              <a:t>Hydrogen Storage Media Performance </a:t>
            </a:r>
            <a:endParaRPr lang="de-DE" dirty="0"/>
          </a:p>
        </p:txBody>
      </p:sp>
      <p:sp>
        <p:nvSpPr>
          <p:cNvPr id="4" name="Foliennummernplatzhalter 3"/>
          <p:cNvSpPr>
            <a:spLocks noGrp="1"/>
          </p:cNvSpPr>
          <p:nvPr>
            <p:ph type="sldNum" sz="quarter" idx="4294967295"/>
          </p:nvPr>
        </p:nvSpPr>
        <p:spPr/>
        <p:txBody>
          <a:bodyPr/>
          <a:lstStyle/>
          <a:p>
            <a:fld id="{4FAB73BC-B049-4115-A692-8D63A059BFB8}" type="slidenum">
              <a:rPr lang="en-US" smtClean="0"/>
              <a:pPr/>
              <a:t>24</a:t>
            </a:fld>
            <a:endParaRPr lang="en-US" dirty="0"/>
          </a:p>
        </p:txBody>
      </p:sp>
      <p:sp>
        <p:nvSpPr>
          <p:cNvPr id="8" name="Textfeld 7"/>
          <p:cNvSpPr txBox="1"/>
          <p:nvPr/>
        </p:nvSpPr>
        <p:spPr>
          <a:xfrm>
            <a:off x="6084168" y="3147814"/>
            <a:ext cx="900100" cy="276999"/>
          </a:xfrm>
          <a:prstGeom prst="rect">
            <a:avLst/>
          </a:prstGeom>
          <a:noFill/>
          <a:ln w="6350">
            <a:solidFill>
              <a:schemeClr val="tx1"/>
            </a:solidFill>
          </a:ln>
        </p:spPr>
        <p:txBody>
          <a:bodyPr wrap="square" rtlCol="0">
            <a:spAutoFit/>
          </a:bodyPr>
          <a:lstStyle/>
          <a:p>
            <a:r>
              <a:rPr lang="de-DE" sz="1200" dirty="0" smtClean="0"/>
              <a:t>Aluminium</a:t>
            </a:r>
          </a:p>
        </p:txBody>
      </p:sp>
      <p:sp>
        <p:nvSpPr>
          <p:cNvPr id="15" name="Rechteckiger Pfeil 14"/>
          <p:cNvSpPr/>
          <p:nvPr/>
        </p:nvSpPr>
        <p:spPr>
          <a:xfrm rot="5400000">
            <a:off x="5285817" y="693279"/>
            <a:ext cx="499634" cy="2105180"/>
          </a:xfrm>
          <a:prstGeom prst="bentArrow">
            <a:avLst>
              <a:gd name="adj1" fmla="val 5028"/>
              <a:gd name="adj2" fmla="val 10728"/>
              <a:gd name="adj3" fmla="val 19963"/>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pic>
        <p:nvPicPr>
          <p:cNvPr id="6" name="Grafik 5"/>
          <p:cNvPicPr>
            <a:picLocks noChangeAspect="1"/>
          </p:cNvPicPr>
          <p:nvPr/>
        </p:nvPicPr>
        <p:blipFill>
          <a:blip r:embed="rId4"/>
          <a:stretch>
            <a:fillRect/>
          </a:stretch>
        </p:blipFill>
        <p:spPr>
          <a:xfrm>
            <a:off x="6127018" y="3507854"/>
            <a:ext cx="857250" cy="314325"/>
          </a:xfrm>
          <a:prstGeom prst="rect">
            <a:avLst/>
          </a:prstGeom>
        </p:spPr>
      </p:pic>
      <p:sp>
        <p:nvSpPr>
          <p:cNvPr id="9" name="Rechteckiger Pfeil 8"/>
          <p:cNvSpPr/>
          <p:nvPr/>
        </p:nvSpPr>
        <p:spPr>
          <a:xfrm rot="10800000">
            <a:off x="4463989" y="3822178"/>
            <a:ext cx="2052228" cy="225733"/>
          </a:xfrm>
          <a:prstGeom prst="bentArrow">
            <a:avLst>
              <a:gd name="adj1" fmla="val 13851"/>
              <a:gd name="adj2" fmla="val 2500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35366996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A5AD60-147F-4CC5-86CA-5AF48524E8E8}"/>
              </a:ext>
            </a:extLst>
          </p:cNvPr>
          <p:cNvSpPr/>
          <p:nvPr/>
        </p:nvSpPr>
        <p:spPr>
          <a:xfrm>
            <a:off x="683568" y="1144931"/>
            <a:ext cx="7410323" cy="3316022"/>
          </a:xfrm>
          <a:prstGeom prst="rect">
            <a:avLst/>
          </a:prstGeom>
          <a:solidFill>
            <a:schemeClr val="bg1"/>
          </a:solid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350" dirty="0"/>
          </a:p>
        </p:txBody>
      </p:sp>
      <p:sp>
        <p:nvSpPr>
          <p:cNvPr id="2" name="Title 1">
            <a:extLst>
              <a:ext uri="{FF2B5EF4-FFF2-40B4-BE49-F238E27FC236}">
                <a16:creationId xmlns:a16="http://schemas.microsoft.com/office/drawing/2014/main" id="{17AC3107-3DBB-4ADF-B110-5A45C0D3537D}"/>
              </a:ext>
            </a:extLst>
          </p:cNvPr>
          <p:cNvSpPr>
            <a:spLocks noGrp="1"/>
          </p:cNvSpPr>
          <p:nvPr>
            <p:ph type="title"/>
          </p:nvPr>
        </p:nvSpPr>
        <p:spPr>
          <a:xfrm>
            <a:off x="482974" y="159482"/>
            <a:ext cx="7871987" cy="400112"/>
          </a:xfrm>
        </p:spPr>
        <p:txBody>
          <a:bodyPr/>
          <a:lstStyle/>
          <a:p>
            <a:pPr algn="ctr"/>
            <a:r>
              <a:rPr lang="en-US" dirty="0">
                <a:solidFill>
                  <a:srgbClr val="92D050"/>
                </a:solidFill>
                <a:latin typeface="Bahnschrift Light SemiCondensed" panose="020B0502040204020203" pitchFamily="34" charset="0"/>
              </a:rPr>
              <a:t>Business Case: </a:t>
            </a:r>
            <a:r>
              <a:rPr lang="en-US" dirty="0" smtClean="0">
                <a:solidFill>
                  <a:srgbClr val="92D050"/>
                </a:solidFill>
                <a:latin typeface="Bahnschrift Light SemiCondensed" panose="020B0502040204020203" pitchFamily="34" charset="0"/>
              </a:rPr>
              <a:t>Power Only </a:t>
            </a:r>
            <a:endParaRPr lang="en-DE" dirty="0">
              <a:solidFill>
                <a:srgbClr val="92D050"/>
              </a:solidFill>
              <a:latin typeface="Bahnschrift Light SemiCondensed" panose="020B0502040204020203" pitchFamily="34" charset="0"/>
            </a:endParaRPr>
          </a:p>
        </p:txBody>
      </p:sp>
      <p:sp>
        <p:nvSpPr>
          <p:cNvPr id="6" name="Slide Number Placeholder 5">
            <a:extLst>
              <a:ext uri="{FF2B5EF4-FFF2-40B4-BE49-F238E27FC236}">
                <a16:creationId xmlns:a16="http://schemas.microsoft.com/office/drawing/2014/main" id="{025219C6-D91F-4D09-AF36-D72B8D648B97}"/>
              </a:ext>
            </a:extLst>
          </p:cNvPr>
          <p:cNvSpPr>
            <a:spLocks noGrp="1"/>
          </p:cNvSpPr>
          <p:nvPr>
            <p:ph type="sldNum" sz="quarter" idx="4294967295"/>
          </p:nvPr>
        </p:nvSpPr>
        <p:spPr>
          <a:xfrm>
            <a:off x="8777288" y="39688"/>
            <a:ext cx="366712" cy="273050"/>
          </a:xfrm>
          <a:prstGeom prst="rect">
            <a:avLst/>
          </a:prstGeom>
        </p:spPr>
        <p:txBody>
          <a:bodyPr/>
          <a:lstStyle/>
          <a:p>
            <a:fld id="{F93124CB-0928-4456-8E5B-7F689CAF0C3D}" type="slidenum">
              <a:rPr lang="en-GB" smtClean="0"/>
              <a:pPr/>
              <a:t>25</a:t>
            </a:fld>
            <a:endParaRPr lang="en-GB" dirty="0"/>
          </a:p>
        </p:txBody>
      </p:sp>
      <p:sp>
        <p:nvSpPr>
          <p:cNvPr id="12" name="Rectangle 11">
            <a:extLst>
              <a:ext uri="{FF2B5EF4-FFF2-40B4-BE49-F238E27FC236}">
                <a16:creationId xmlns:a16="http://schemas.microsoft.com/office/drawing/2014/main" id="{1BA81BD6-CBA5-4415-A3E9-6110C29EA23F}"/>
              </a:ext>
            </a:extLst>
          </p:cNvPr>
          <p:cNvSpPr/>
          <p:nvPr/>
        </p:nvSpPr>
        <p:spPr>
          <a:xfrm>
            <a:off x="187325" y="4721225"/>
            <a:ext cx="581025" cy="276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350" dirty="0">
                <a:latin typeface="Arial" panose="020B0604020202020204" pitchFamily="34" charset="0"/>
                <a:cs typeface="Arial" panose="020B0604020202020204" pitchFamily="34" charset="0"/>
              </a:rPr>
              <a:t>Barelli, L.; et al.. </a:t>
            </a:r>
          </a:p>
        </p:txBody>
      </p:sp>
      <p:sp>
        <p:nvSpPr>
          <p:cNvPr id="3" name="Rectangle 2">
            <a:extLst>
              <a:ext uri="{FF2B5EF4-FFF2-40B4-BE49-F238E27FC236}">
                <a16:creationId xmlns:a16="http://schemas.microsoft.com/office/drawing/2014/main" id="{F7EED962-5300-4CC7-AFE9-1AE9BA973F4F}"/>
              </a:ext>
            </a:extLst>
          </p:cNvPr>
          <p:cNvSpPr/>
          <p:nvPr/>
        </p:nvSpPr>
        <p:spPr>
          <a:xfrm>
            <a:off x="2987824" y="4000896"/>
            <a:ext cx="1984074" cy="415498"/>
          </a:xfrm>
          <a:prstGeom prst="rect">
            <a:avLst/>
          </a:prstGeom>
        </p:spPr>
        <p:txBody>
          <a:bodyPr wrap="square">
            <a:spAutoFit/>
          </a:bodyPr>
          <a:lstStyle/>
          <a:p>
            <a:r>
              <a:rPr lang="en-US" sz="1050" dirty="0">
                <a:latin typeface="Bahnschrift Light SemiCondensed" panose="020F0302020204030204" pitchFamily="34" charset="0"/>
                <a:cs typeface="Bahnschrift Light SemiCondensed" panose="020F0302020204030204" pitchFamily="34" charset="0"/>
              </a:rPr>
              <a:t>Al</a:t>
            </a:r>
            <a:r>
              <a:rPr lang="en-US" sz="1050" baseline="-25000" dirty="0">
                <a:latin typeface="Bahnschrift Light SemiCondensed" panose="020F0302020204030204" pitchFamily="34" charset="0"/>
                <a:cs typeface="Bahnschrift Light SemiCondensed" panose="020F0302020204030204" pitchFamily="34" charset="0"/>
              </a:rPr>
              <a:t>2</a:t>
            </a:r>
            <a:r>
              <a:rPr lang="en-US" sz="1050" dirty="0">
                <a:latin typeface="Bahnschrift Light SemiCondensed" panose="020F0302020204030204" pitchFamily="34" charset="0"/>
                <a:cs typeface="Bahnschrift Light SemiCondensed" panose="020F0302020204030204" pitchFamily="34" charset="0"/>
              </a:rPr>
              <a:t>O</a:t>
            </a:r>
            <a:r>
              <a:rPr lang="en-US" sz="1050" baseline="-25000" dirty="0">
                <a:latin typeface="Bahnschrift Light SemiCondensed" panose="020F0302020204030204" pitchFamily="34" charset="0"/>
                <a:cs typeface="Bahnschrift Light SemiCondensed" panose="020F0302020204030204" pitchFamily="34" charset="0"/>
              </a:rPr>
              <a:t>3</a:t>
            </a:r>
            <a:r>
              <a:rPr lang="en-US" sz="1050" dirty="0">
                <a:latin typeface="Bahnschrift Light SemiCondensed" panose="020F0302020204030204" pitchFamily="34" charset="0"/>
                <a:cs typeface="Bahnschrift Light SemiCondensed" panose="020F0302020204030204" pitchFamily="34" charset="0"/>
              </a:rPr>
              <a:t> reduction to Al through carbon-free Hall-</a:t>
            </a:r>
            <a:r>
              <a:rPr lang="en-US" sz="1050" dirty="0" err="1">
                <a:latin typeface="Bahnschrift Light SemiCondensed" panose="020F0302020204030204" pitchFamily="34" charset="0"/>
                <a:cs typeface="Bahnschrift Light SemiCondensed" panose="020F0302020204030204" pitchFamily="34" charset="0"/>
              </a:rPr>
              <a:t>Héroult</a:t>
            </a:r>
            <a:r>
              <a:rPr lang="en-US" sz="1050" dirty="0">
                <a:latin typeface="Bahnschrift Light SemiCondensed" panose="020F0302020204030204" pitchFamily="34" charset="0"/>
                <a:cs typeface="Bahnschrift Light SemiCondensed" panose="020F0302020204030204" pitchFamily="34" charset="0"/>
              </a:rPr>
              <a:t> process</a:t>
            </a:r>
            <a:endParaRPr lang="it-IT" sz="1050" dirty="0">
              <a:latin typeface="Bahnschrift Light SemiCondensed" panose="020F0302020204030204" pitchFamily="34" charset="0"/>
              <a:cs typeface="Bahnschrift Light SemiCondensed" panose="020F0302020204030204" pitchFamily="34" charset="0"/>
            </a:endParaRPr>
          </a:p>
        </p:txBody>
      </p:sp>
      <p:sp>
        <p:nvSpPr>
          <p:cNvPr id="7" name="TextBox 4">
            <a:extLst>
              <a:ext uri="{FF2B5EF4-FFF2-40B4-BE49-F238E27FC236}">
                <a16:creationId xmlns:a16="http://schemas.microsoft.com/office/drawing/2014/main" id="{860B24CB-E70E-21A5-6C7D-894E58ACC252}"/>
              </a:ext>
            </a:extLst>
          </p:cNvPr>
          <p:cNvSpPr txBox="1"/>
          <p:nvPr/>
        </p:nvSpPr>
        <p:spPr>
          <a:xfrm>
            <a:off x="599774" y="4747229"/>
            <a:ext cx="4676133" cy="196208"/>
          </a:xfrm>
          <a:prstGeom prst="rect">
            <a:avLst/>
          </a:prstGeom>
          <a:noFill/>
        </p:spPr>
        <p:txBody>
          <a:bodyPr wrap="square" rtlCol="0">
            <a:spAutoFit/>
          </a:bodyPr>
          <a:lstStyle/>
          <a:p>
            <a:r>
              <a:rPr lang="de-DE" sz="675" dirty="0">
                <a:latin typeface="Bahnschrift Light SemiCondensed" panose="020F0302020204030204" pitchFamily="34" charset="0"/>
                <a:cs typeface="Bahnschrift Light SemiCondensed" panose="020F0302020204030204" pitchFamily="34" charset="0"/>
              </a:rPr>
              <a:t>H. Ersoy, M. Baumann, L. </a:t>
            </a:r>
            <a:r>
              <a:rPr lang="de-DE" sz="675" dirty="0" err="1">
                <a:latin typeface="Bahnschrift Light SemiCondensed" panose="020F0302020204030204" pitchFamily="34" charset="0"/>
                <a:cs typeface="Bahnschrift Light SemiCondensed" panose="020F0302020204030204" pitchFamily="34" charset="0"/>
              </a:rPr>
              <a:t>Barelli</a:t>
            </a:r>
            <a:r>
              <a:rPr lang="de-DE" sz="675" dirty="0">
                <a:latin typeface="Bahnschrift Light SemiCondensed" panose="020F0302020204030204" pitchFamily="34" charset="0"/>
                <a:cs typeface="Bahnschrift Light SemiCondensed" panose="020F0302020204030204" pitchFamily="34" charset="0"/>
              </a:rPr>
              <a:t>, A. </a:t>
            </a:r>
            <a:r>
              <a:rPr lang="de-DE" sz="675" dirty="0" err="1">
                <a:latin typeface="Bahnschrift Light SemiCondensed" panose="020F0302020204030204" pitchFamily="34" charset="0"/>
                <a:cs typeface="Bahnschrift Light SemiCondensed" panose="020F0302020204030204" pitchFamily="34" charset="0"/>
              </a:rPr>
              <a:t>Ottaviano</a:t>
            </a:r>
            <a:r>
              <a:rPr lang="de-DE" sz="675" dirty="0">
                <a:latin typeface="Bahnschrift Light SemiCondensed" panose="020F0302020204030204" pitchFamily="34" charset="0"/>
                <a:cs typeface="Bahnschrift Light SemiCondensed" panose="020F0302020204030204" pitchFamily="34" charset="0"/>
              </a:rPr>
              <a:t>, L. </a:t>
            </a:r>
            <a:r>
              <a:rPr lang="de-DE" sz="675" dirty="0" err="1">
                <a:latin typeface="Bahnschrift Light SemiCondensed" panose="020F0302020204030204" pitchFamily="34" charset="0"/>
                <a:cs typeface="Bahnschrift Light SemiCondensed" panose="020F0302020204030204" pitchFamily="34" charset="0"/>
              </a:rPr>
              <a:t>Trombetti</a:t>
            </a:r>
            <a:r>
              <a:rPr lang="de-DE" sz="675" dirty="0">
                <a:latin typeface="Bahnschrift Light SemiCondensed" panose="020F0302020204030204" pitchFamily="34" charset="0"/>
                <a:cs typeface="Bahnschrift Light SemiCondensed" panose="020F0302020204030204" pitchFamily="34" charset="0"/>
              </a:rPr>
              <a:t>, M. Weil, S. </a:t>
            </a:r>
            <a:r>
              <a:rPr lang="de-DE" sz="675" dirty="0" err="1">
                <a:latin typeface="Bahnschrift Light SemiCondensed" panose="020F0302020204030204" pitchFamily="34" charset="0"/>
                <a:cs typeface="Bahnschrift Light SemiCondensed" panose="020F0302020204030204" pitchFamily="34" charset="0"/>
              </a:rPr>
              <a:t>Passerini</a:t>
            </a:r>
            <a:r>
              <a:rPr lang="de-DE" sz="675" dirty="0">
                <a:latin typeface="Bahnschrift Light SemiCondensed" panose="020F0302020204030204" pitchFamily="34" charset="0"/>
                <a:cs typeface="Bahnschrift Light SemiCondensed" panose="020F0302020204030204" pitchFamily="34" charset="0"/>
              </a:rPr>
              <a:t>, </a:t>
            </a:r>
            <a:r>
              <a:rPr lang="de-DE" sz="675" i="1" dirty="0">
                <a:latin typeface="Bahnschrift Light SemiCondensed" panose="020F0302020204030204" pitchFamily="34" charset="0"/>
                <a:cs typeface="Bahnschrift Light SemiCondensed" panose="020F0302020204030204" pitchFamily="34" charset="0"/>
              </a:rPr>
              <a:t>Adv. Mater. </a:t>
            </a:r>
            <a:r>
              <a:rPr lang="de-DE" sz="675" i="1" dirty="0" err="1">
                <a:latin typeface="Bahnschrift Light SemiCondensed" panose="020F0302020204030204" pitchFamily="34" charset="0"/>
                <a:cs typeface="Bahnschrift Light SemiCondensed" panose="020F0302020204030204" pitchFamily="34" charset="0"/>
              </a:rPr>
              <a:t>Technol</a:t>
            </a:r>
            <a:r>
              <a:rPr lang="de-DE" sz="675" i="1" dirty="0">
                <a:latin typeface="Bahnschrift Light SemiCondensed" panose="020F0302020204030204" pitchFamily="34" charset="0"/>
                <a:cs typeface="Bahnschrift Light SemiCondensed" panose="020F0302020204030204" pitchFamily="34" charset="0"/>
              </a:rPr>
              <a:t>.</a:t>
            </a:r>
            <a:r>
              <a:rPr lang="de-DE" sz="675" dirty="0">
                <a:latin typeface="Bahnschrift Light SemiCondensed" panose="020F0302020204030204" pitchFamily="34" charset="0"/>
                <a:cs typeface="Bahnschrift Light SemiCondensed" panose="020F0302020204030204" pitchFamily="34" charset="0"/>
              </a:rPr>
              <a:t> </a:t>
            </a:r>
            <a:r>
              <a:rPr lang="de-DE" sz="675" b="1" dirty="0">
                <a:latin typeface="Bahnschrift Light SemiCondensed" panose="020F0302020204030204" pitchFamily="34" charset="0"/>
                <a:cs typeface="Bahnschrift Light SemiCondensed" panose="020F0302020204030204" pitchFamily="34" charset="0"/>
              </a:rPr>
              <a:t>2022</a:t>
            </a:r>
            <a:r>
              <a:rPr lang="de-DE" sz="675" dirty="0">
                <a:latin typeface="Bahnschrift Light SemiCondensed" panose="020F0302020204030204" pitchFamily="34" charset="0"/>
                <a:cs typeface="Bahnschrift Light SemiCondensed" panose="020F0302020204030204" pitchFamily="34" charset="0"/>
              </a:rPr>
              <a:t>, </a:t>
            </a:r>
            <a:r>
              <a:rPr lang="de-DE" sz="675" i="1" dirty="0">
                <a:latin typeface="Bahnschrift Light SemiCondensed" panose="020F0302020204030204" pitchFamily="34" charset="0"/>
                <a:cs typeface="Bahnschrift Light SemiCondensed" panose="020F0302020204030204" pitchFamily="34" charset="0"/>
              </a:rPr>
              <a:t>7</a:t>
            </a:r>
            <a:r>
              <a:rPr lang="de-DE" sz="675" dirty="0">
                <a:latin typeface="Bahnschrift Light SemiCondensed" panose="020F0302020204030204" pitchFamily="34" charset="0"/>
                <a:cs typeface="Bahnschrift Light SemiCondensed" panose="020F0302020204030204" pitchFamily="34" charset="0"/>
              </a:rPr>
              <a:t>, 2101400.</a:t>
            </a:r>
          </a:p>
        </p:txBody>
      </p:sp>
      <p:sp>
        <p:nvSpPr>
          <p:cNvPr id="8" name="Textfeld 7"/>
          <p:cNvSpPr txBox="1"/>
          <p:nvPr/>
        </p:nvSpPr>
        <p:spPr>
          <a:xfrm>
            <a:off x="1112606" y="1338322"/>
            <a:ext cx="6519734" cy="369332"/>
          </a:xfrm>
          <a:prstGeom prst="rect">
            <a:avLst/>
          </a:prstGeom>
          <a:noFill/>
          <a:ln w="9525">
            <a:solidFill>
              <a:schemeClr val="tx1"/>
            </a:solidFill>
          </a:ln>
        </p:spPr>
        <p:txBody>
          <a:bodyPr wrap="none" rtlCol="0">
            <a:spAutoFit/>
          </a:bodyPr>
          <a:lstStyle/>
          <a:p>
            <a:r>
              <a:rPr lang="de-DE" dirty="0" smtClean="0"/>
              <a:t>Hydrogen </a:t>
            </a:r>
            <a:r>
              <a:rPr lang="de-DE" dirty="0" err="1" smtClean="0"/>
              <a:t>is</a:t>
            </a:r>
            <a:r>
              <a:rPr lang="de-DE" dirty="0" smtClean="0"/>
              <a:t> </a:t>
            </a:r>
            <a:r>
              <a:rPr lang="de-DE" dirty="0" err="1" smtClean="0"/>
              <a:t>converted</a:t>
            </a:r>
            <a:r>
              <a:rPr lang="de-DE" dirty="0" smtClean="0"/>
              <a:t> </a:t>
            </a:r>
            <a:r>
              <a:rPr lang="de-DE" dirty="0" err="1" smtClean="0"/>
              <a:t>into</a:t>
            </a:r>
            <a:r>
              <a:rPr lang="de-DE" dirty="0" smtClean="0"/>
              <a:t> power via a Solid Oxide Fuel </a:t>
            </a:r>
            <a:r>
              <a:rPr lang="de-DE" dirty="0" err="1" smtClean="0"/>
              <a:t>Cell</a:t>
            </a:r>
            <a:r>
              <a:rPr lang="de-DE" dirty="0" smtClean="0"/>
              <a:t> !</a:t>
            </a:r>
            <a:endParaRPr lang="de-DE" dirty="0"/>
          </a:p>
        </p:txBody>
      </p:sp>
      <p:pic>
        <p:nvPicPr>
          <p:cNvPr id="9" name="Grafik 8"/>
          <p:cNvPicPr>
            <a:picLocks noChangeAspect="1"/>
          </p:cNvPicPr>
          <p:nvPr/>
        </p:nvPicPr>
        <p:blipFill>
          <a:blip r:embed="rId3"/>
          <a:stretch>
            <a:fillRect/>
          </a:stretch>
        </p:blipFill>
        <p:spPr>
          <a:xfrm>
            <a:off x="1007604" y="1992063"/>
            <a:ext cx="6917482" cy="1911835"/>
          </a:xfrm>
          <a:prstGeom prst="rect">
            <a:avLst/>
          </a:prstGeom>
        </p:spPr>
      </p:pic>
    </p:spTree>
    <p:extLst>
      <p:ext uri="{BB962C8B-B14F-4D97-AF65-F5344CB8AC3E}">
        <p14:creationId xmlns:p14="http://schemas.microsoft.com/office/powerpoint/2010/main" val="14576498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o 9">
            <a:extLst>
              <a:ext uri="{FF2B5EF4-FFF2-40B4-BE49-F238E27FC236}">
                <a16:creationId xmlns:a16="http://schemas.microsoft.com/office/drawing/2014/main" id="{29CB7C94-68D8-40E1-B9D7-23999D8544A7}"/>
              </a:ext>
            </a:extLst>
          </p:cNvPr>
          <p:cNvGrpSpPr/>
          <p:nvPr/>
        </p:nvGrpSpPr>
        <p:grpSpPr>
          <a:xfrm>
            <a:off x="6928007" y="12763"/>
            <a:ext cx="2113943" cy="571404"/>
            <a:chOff x="9237345" y="17017"/>
            <a:chExt cx="2818591" cy="761872"/>
          </a:xfrm>
        </p:grpSpPr>
        <p:pic>
          <p:nvPicPr>
            <p:cNvPr id="4" name="Picture 2" descr="HIU Batteries – Zukunftsweisende elektrochemische Energiespeicherung">
              <a:extLst>
                <a:ext uri="{FF2B5EF4-FFF2-40B4-BE49-F238E27FC236}">
                  <a16:creationId xmlns:a16="http://schemas.microsoft.com/office/drawing/2014/main" id="{D8C47D43-9D85-4947-B9CF-BFAB6E6392F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16776" y="182734"/>
              <a:ext cx="1255526" cy="4746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ome - Università degli Studi di Perugia">
              <a:extLst>
                <a:ext uri="{FF2B5EF4-FFF2-40B4-BE49-F238E27FC236}">
                  <a16:creationId xmlns:a16="http://schemas.microsoft.com/office/drawing/2014/main" id="{DDE581C1-7555-48E5-9702-D53B894381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06788" y="133164"/>
              <a:ext cx="549148" cy="5491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external-content.duckduckgo.com/iu/?u=https%3A%2F%2Ftse2.mm.bing.net%2Fth%3Fid%3DOIP._CVigvFirGcGtECp3N-fTAHaHa%26pid%3DApi&amp;f=1">
              <a:extLst>
                <a:ext uri="{FF2B5EF4-FFF2-40B4-BE49-F238E27FC236}">
                  <a16:creationId xmlns:a16="http://schemas.microsoft.com/office/drawing/2014/main" id="{F0EBF889-A31A-43F6-A9C8-D301B3B498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37345" y="17017"/>
              <a:ext cx="761872" cy="761872"/>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1" name="Table 9">
            <a:extLst>
              <a:ext uri="{FF2B5EF4-FFF2-40B4-BE49-F238E27FC236}">
                <a16:creationId xmlns:a16="http://schemas.microsoft.com/office/drawing/2014/main" id="{9EC6744D-929D-4ED9-87BF-CB9442AB97B5}"/>
              </a:ext>
            </a:extLst>
          </p:cNvPr>
          <p:cNvGraphicFramePr>
            <a:graphicFrameLocks noGrp="1"/>
          </p:cNvGraphicFramePr>
          <p:nvPr>
            <p:extLst/>
          </p:nvPr>
        </p:nvGraphicFramePr>
        <p:xfrm>
          <a:off x="324151" y="1517617"/>
          <a:ext cx="8347951" cy="2635646"/>
        </p:xfrm>
        <a:graphic>
          <a:graphicData uri="http://schemas.openxmlformats.org/drawingml/2006/table">
            <a:tbl>
              <a:tblPr firstRow="1" bandRow="1"/>
              <a:tblGrid>
                <a:gridCol w="1406876">
                  <a:extLst>
                    <a:ext uri="{9D8B030D-6E8A-4147-A177-3AD203B41FA5}">
                      <a16:colId xmlns:a16="http://schemas.microsoft.com/office/drawing/2014/main" val="131864184"/>
                    </a:ext>
                  </a:extLst>
                </a:gridCol>
                <a:gridCol w="3886465">
                  <a:extLst>
                    <a:ext uri="{9D8B030D-6E8A-4147-A177-3AD203B41FA5}">
                      <a16:colId xmlns:a16="http://schemas.microsoft.com/office/drawing/2014/main" val="582083886"/>
                    </a:ext>
                  </a:extLst>
                </a:gridCol>
                <a:gridCol w="1651518">
                  <a:extLst>
                    <a:ext uri="{9D8B030D-6E8A-4147-A177-3AD203B41FA5}">
                      <a16:colId xmlns:a16="http://schemas.microsoft.com/office/drawing/2014/main" val="3036728"/>
                    </a:ext>
                  </a:extLst>
                </a:gridCol>
                <a:gridCol w="1403092">
                  <a:extLst>
                    <a:ext uri="{9D8B030D-6E8A-4147-A177-3AD203B41FA5}">
                      <a16:colId xmlns:a16="http://schemas.microsoft.com/office/drawing/2014/main" val="3494487862"/>
                    </a:ext>
                  </a:extLst>
                </a:gridCol>
              </a:tblGrid>
              <a:tr h="590198">
                <a:tc>
                  <a:txBody>
                    <a:bodyPr/>
                    <a:lstStyle>
                      <a:lvl1pPr marL="0" algn="l" defTabSz="914400" rtl="0" eaLnBrk="1" latinLnBrk="0" hangingPunct="1">
                        <a:defRPr sz="1800" b="1" kern="1200">
                          <a:solidFill>
                            <a:schemeClr val="lt1"/>
                          </a:solidFill>
                          <a:latin typeface="Corbel" panose="020B0503020204020204"/>
                        </a:defRPr>
                      </a:lvl1pPr>
                      <a:lvl2pPr marL="457200" algn="l" defTabSz="914400" rtl="0" eaLnBrk="1" latinLnBrk="0" hangingPunct="1">
                        <a:defRPr sz="1800" b="1" kern="1200">
                          <a:solidFill>
                            <a:schemeClr val="lt1"/>
                          </a:solidFill>
                          <a:latin typeface="Corbel" panose="020B0503020204020204"/>
                        </a:defRPr>
                      </a:lvl2pPr>
                      <a:lvl3pPr marL="914400" algn="l" defTabSz="914400" rtl="0" eaLnBrk="1" latinLnBrk="0" hangingPunct="1">
                        <a:defRPr sz="1800" b="1" kern="1200">
                          <a:solidFill>
                            <a:schemeClr val="lt1"/>
                          </a:solidFill>
                          <a:latin typeface="Corbel" panose="020B0503020204020204"/>
                        </a:defRPr>
                      </a:lvl3pPr>
                      <a:lvl4pPr marL="1371600" algn="l" defTabSz="914400" rtl="0" eaLnBrk="1" latinLnBrk="0" hangingPunct="1">
                        <a:defRPr sz="1800" b="1" kern="1200">
                          <a:solidFill>
                            <a:schemeClr val="lt1"/>
                          </a:solidFill>
                          <a:latin typeface="Corbel" panose="020B0503020204020204"/>
                        </a:defRPr>
                      </a:lvl4pPr>
                      <a:lvl5pPr marL="1828800" algn="l" defTabSz="914400" rtl="0" eaLnBrk="1" latinLnBrk="0" hangingPunct="1">
                        <a:defRPr sz="1800" b="1" kern="1200">
                          <a:solidFill>
                            <a:schemeClr val="lt1"/>
                          </a:solidFill>
                          <a:latin typeface="Corbel" panose="020B0503020204020204"/>
                        </a:defRPr>
                      </a:lvl5pPr>
                      <a:lvl6pPr marL="2286000" algn="l" defTabSz="914400" rtl="0" eaLnBrk="1" latinLnBrk="0" hangingPunct="1">
                        <a:defRPr sz="1800" b="1" kern="1200">
                          <a:solidFill>
                            <a:schemeClr val="lt1"/>
                          </a:solidFill>
                          <a:latin typeface="Corbel" panose="020B0503020204020204"/>
                        </a:defRPr>
                      </a:lvl6pPr>
                      <a:lvl7pPr marL="2743200" algn="l" defTabSz="914400" rtl="0" eaLnBrk="1" latinLnBrk="0" hangingPunct="1">
                        <a:defRPr sz="1800" b="1" kern="1200">
                          <a:solidFill>
                            <a:schemeClr val="lt1"/>
                          </a:solidFill>
                          <a:latin typeface="Corbel" panose="020B0503020204020204"/>
                        </a:defRPr>
                      </a:lvl7pPr>
                      <a:lvl8pPr marL="3200400" algn="l" defTabSz="914400" rtl="0" eaLnBrk="1" latinLnBrk="0" hangingPunct="1">
                        <a:defRPr sz="1800" b="1" kern="1200">
                          <a:solidFill>
                            <a:schemeClr val="lt1"/>
                          </a:solidFill>
                          <a:latin typeface="Corbel" panose="020B0503020204020204"/>
                        </a:defRPr>
                      </a:lvl8pPr>
                      <a:lvl9pPr marL="3657600" algn="l" defTabSz="914400" rtl="0" eaLnBrk="1" latinLnBrk="0" hangingPunct="1">
                        <a:defRPr sz="1800" b="1" kern="1200">
                          <a:solidFill>
                            <a:schemeClr val="lt1"/>
                          </a:solidFill>
                          <a:latin typeface="Corbel" panose="020B0503020204020204"/>
                        </a:defRPr>
                      </a:lvl9pPr>
                    </a:lstStyle>
                    <a:p>
                      <a:pPr algn="ctr"/>
                      <a:r>
                        <a:rPr lang="en-US" sz="1400" dirty="0"/>
                        <a:t>Energy Carrier</a:t>
                      </a:r>
                    </a:p>
                  </a:txBody>
                  <a:tcPr marL="68580" marR="68580" marT="34290" marB="34290" anchor="ctr">
                    <a:lnL>
                      <a:noFill/>
                    </a:lnL>
                    <a:lnR>
                      <a:noFill/>
                    </a:lnR>
                    <a:lnT w="25400" cmpd="sng">
                      <a:solidFill>
                        <a:srgbClr val="000000"/>
                      </a:solidFill>
                    </a:lnT>
                    <a:lnB w="25400" cmpd="sng">
                      <a:solidFill>
                        <a:srgbClr val="000000"/>
                      </a:solidFill>
                    </a:lnB>
                    <a:lnTlToBr w="12700" cmpd="sng">
                      <a:noFill/>
                      <a:prstDash val="solid"/>
                    </a:lnTlToBr>
                    <a:lnBlToTr w="12700" cmpd="sng">
                      <a:noFill/>
                      <a:prstDash val="solid"/>
                    </a:lnBlToTr>
                    <a:solidFill>
                      <a:srgbClr val="40BAD2"/>
                    </a:solidFill>
                  </a:tcPr>
                </a:tc>
                <a:tc>
                  <a:txBody>
                    <a:bodyPr/>
                    <a:lstStyle>
                      <a:lvl1pPr marL="0" algn="l" defTabSz="914400" rtl="0" eaLnBrk="1" latinLnBrk="0" hangingPunct="1">
                        <a:defRPr sz="1800" b="1" kern="1200">
                          <a:solidFill>
                            <a:schemeClr val="lt1"/>
                          </a:solidFill>
                          <a:latin typeface="Corbel" panose="020B0503020204020204"/>
                        </a:defRPr>
                      </a:lvl1pPr>
                      <a:lvl2pPr marL="457200" algn="l" defTabSz="914400" rtl="0" eaLnBrk="1" latinLnBrk="0" hangingPunct="1">
                        <a:defRPr sz="1800" b="1" kern="1200">
                          <a:solidFill>
                            <a:schemeClr val="lt1"/>
                          </a:solidFill>
                          <a:latin typeface="Corbel" panose="020B0503020204020204"/>
                        </a:defRPr>
                      </a:lvl2pPr>
                      <a:lvl3pPr marL="914400" algn="l" defTabSz="914400" rtl="0" eaLnBrk="1" latinLnBrk="0" hangingPunct="1">
                        <a:defRPr sz="1800" b="1" kern="1200">
                          <a:solidFill>
                            <a:schemeClr val="lt1"/>
                          </a:solidFill>
                          <a:latin typeface="Corbel" panose="020B0503020204020204"/>
                        </a:defRPr>
                      </a:lvl3pPr>
                      <a:lvl4pPr marL="1371600" algn="l" defTabSz="914400" rtl="0" eaLnBrk="1" latinLnBrk="0" hangingPunct="1">
                        <a:defRPr sz="1800" b="1" kern="1200">
                          <a:solidFill>
                            <a:schemeClr val="lt1"/>
                          </a:solidFill>
                          <a:latin typeface="Corbel" panose="020B0503020204020204"/>
                        </a:defRPr>
                      </a:lvl4pPr>
                      <a:lvl5pPr marL="1828800" algn="l" defTabSz="914400" rtl="0" eaLnBrk="1" latinLnBrk="0" hangingPunct="1">
                        <a:defRPr sz="1800" b="1" kern="1200">
                          <a:solidFill>
                            <a:schemeClr val="lt1"/>
                          </a:solidFill>
                          <a:latin typeface="Corbel" panose="020B0503020204020204"/>
                        </a:defRPr>
                      </a:lvl5pPr>
                      <a:lvl6pPr marL="2286000" algn="l" defTabSz="914400" rtl="0" eaLnBrk="1" latinLnBrk="0" hangingPunct="1">
                        <a:defRPr sz="1800" b="1" kern="1200">
                          <a:solidFill>
                            <a:schemeClr val="lt1"/>
                          </a:solidFill>
                          <a:latin typeface="Corbel" panose="020B0503020204020204"/>
                        </a:defRPr>
                      </a:lvl6pPr>
                      <a:lvl7pPr marL="2743200" algn="l" defTabSz="914400" rtl="0" eaLnBrk="1" latinLnBrk="0" hangingPunct="1">
                        <a:defRPr sz="1800" b="1" kern="1200">
                          <a:solidFill>
                            <a:schemeClr val="lt1"/>
                          </a:solidFill>
                          <a:latin typeface="Corbel" panose="020B0503020204020204"/>
                        </a:defRPr>
                      </a:lvl7pPr>
                      <a:lvl8pPr marL="3200400" algn="l" defTabSz="914400" rtl="0" eaLnBrk="1" latinLnBrk="0" hangingPunct="1">
                        <a:defRPr sz="1800" b="1" kern="1200">
                          <a:solidFill>
                            <a:schemeClr val="lt1"/>
                          </a:solidFill>
                          <a:latin typeface="Corbel" panose="020B0503020204020204"/>
                        </a:defRPr>
                      </a:lvl8pPr>
                      <a:lvl9pPr marL="3657600" algn="l" defTabSz="914400" rtl="0" eaLnBrk="1" latinLnBrk="0" hangingPunct="1">
                        <a:defRPr sz="1800" b="1" kern="1200">
                          <a:solidFill>
                            <a:schemeClr val="lt1"/>
                          </a:solidFill>
                          <a:latin typeface="Corbel" panose="020B0503020204020204"/>
                        </a:defRPr>
                      </a:lvl9pPr>
                    </a:lstStyle>
                    <a:p>
                      <a:pPr algn="ctr"/>
                      <a:r>
                        <a:rPr lang="en-US" sz="1400" dirty="0"/>
                        <a:t>Conversion Technology</a:t>
                      </a:r>
                    </a:p>
                  </a:txBody>
                  <a:tcPr marL="68580" marR="68580" marT="34290" marB="34290" anchor="ctr">
                    <a:lnL>
                      <a:noFill/>
                    </a:lnL>
                    <a:lnR>
                      <a:noFill/>
                    </a:lnR>
                    <a:lnT w="25400" cmpd="sng">
                      <a:solidFill>
                        <a:srgbClr val="000000"/>
                      </a:solidFill>
                    </a:lnT>
                    <a:lnB w="25400" cmpd="sng">
                      <a:solidFill>
                        <a:srgbClr val="000000"/>
                      </a:solidFill>
                    </a:lnB>
                    <a:lnTlToBr w="12700" cmpd="sng">
                      <a:noFill/>
                      <a:prstDash val="solid"/>
                    </a:lnTlToBr>
                    <a:lnBlToTr w="12700" cmpd="sng">
                      <a:noFill/>
                      <a:prstDash val="solid"/>
                    </a:lnBlToTr>
                    <a:solidFill>
                      <a:srgbClr val="40BAD2"/>
                    </a:solidFill>
                  </a:tcPr>
                </a:tc>
                <a:tc>
                  <a:txBody>
                    <a:bodyPr/>
                    <a:lstStyle>
                      <a:lvl1pPr marL="0" algn="l" defTabSz="914400" rtl="0" eaLnBrk="1" latinLnBrk="0" hangingPunct="1">
                        <a:defRPr sz="1800" b="1" kern="1200">
                          <a:solidFill>
                            <a:schemeClr val="lt1"/>
                          </a:solidFill>
                          <a:latin typeface="Corbel" panose="020B0503020204020204"/>
                        </a:defRPr>
                      </a:lvl1pPr>
                      <a:lvl2pPr marL="457200" algn="l" defTabSz="914400" rtl="0" eaLnBrk="1" latinLnBrk="0" hangingPunct="1">
                        <a:defRPr sz="1800" b="1" kern="1200">
                          <a:solidFill>
                            <a:schemeClr val="lt1"/>
                          </a:solidFill>
                          <a:latin typeface="Corbel" panose="020B0503020204020204"/>
                        </a:defRPr>
                      </a:lvl2pPr>
                      <a:lvl3pPr marL="914400" algn="l" defTabSz="914400" rtl="0" eaLnBrk="1" latinLnBrk="0" hangingPunct="1">
                        <a:defRPr sz="1800" b="1" kern="1200">
                          <a:solidFill>
                            <a:schemeClr val="lt1"/>
                          </a:solidFill>
                          <a:latin typeface="Corbel" panose="020B0503020204020204"/>
                        </a:defRPr>
                      </a:lvl3pPr>
                      <a:lvl4pPr marL="1371600" algn="l" defTabSz="914400" rtl="0" eaLnBrk="1" latinLnBrk="0" hangingPunct="1">
                        <a:defRPr sz="1800" b="1" kern="1200">
                          <a:solidFill>
                            <a:schemeClr val="lt1"/>
                          </a:solidFill>
                          <a:latin typeface="Corbel" panose="020B0503020204020204"/>
                        </a:defRPr>
                      </a:lvl4pPr>
                      <a:lvl5pPr marL="1828800" algn="l" defTabSz="914400" rtl="0" eaLnBrk="1" latinLnBrk="0" hangingPunct="1">
                        <a:defRPr sz="1800" b="1" kern="1200">
                          <a:solidFill>
                            <a:schemeClr val="lt1"/>
                          </a:solidFill>
                          <a:latin typeface="Corbel" panose="020B0503020204020204"/>
                        </a:defRPr>
                      </a:lvl5pPr>
                      <a:lvl6pPr marL="2286000" algn="l" defTabSz="914400" rtl="0" eaLnBrk="1" latinLnBrk="0" hangingPunct="1">
                        <a:defRPr sz="1800" b="1" kern="1200">
                          <a:solidFill>
                            <a:schemeClr val="lt1"/>
                          </a:solidFill>
                          <a:latin typeface="Corbel" panose="020B0503020204020204"/>
                        </a:defRPr>
                      </a:lvl6pPr>
                      <a:lvl7pPr marL="2743200" algn="l" defTabSz="914400" rtl="0" eaLnBrk="1" latinLnBrk="0" hangingPunct="1">
                        <a:defRPr sz="1800" b="1" kern="1200">
                          <a:solidFill>
                            <a:schemeClr val="lt1"/>
                          </a:solidFill>
                          <a:latin typeface="Corbel" panose="020B0503020204020204"/>
                        </a:defRPr>
                      </a:lvl7pPr>
                      <a:lvl8pPr marL="3200400" algn="l" defTabSz="914400" rtl="0" eaLnBrk="1" latinLnBrk="0" hangingPunct="1">
                        <a:defRPr sz="1800" b="1" kern="1200">
                          <a:solidFill>
                            <a:schemeClr val="lt1"/>
                          </a:solidFill>
                          <a:latin typeface="Corbel" panose="020B0503020204020204"/>
                        </a:defRPr>
                      </a:lvl8pPr>
                      <a:lvl9pPr marL="3657600" algn="l" defTabSz="914400" rtl="0" eaLnBrk="1" latinLnBrk="0" hangingPunct="1">
                        <a:defRPr sz="1800" b="1" kern="1200">
                          <a:solidFill>
                            <a:schemeClr val="lt1"/>
                          </a:solidFill>
                          <a:latin typeface="Corbel" panose="020B0503020204020204"/>
                        </a:defRPr>
                      </a:lvl9pPr>
                    </a:lstStyle>
                    <a:p>
                      <a:pPr algn="ctr"/>
                      <a:r>
                        <a:rPr lang="en-US" sz="1400" dirty="0"/>
                        <a:t>Round Trip Efficiency (RTE)</a:t>
                      </a:r>
                    </a:p>
                  </a:txBody>
                  <a:tcPr marL="68580" marR="68580" marT="34290" marB="34290" anchor="ctr">
                    <a:lnL>
                      <a:noFill/>
                    </a:lnL>
                    <a:lnR>
                      <a:noFill/>
                    </a:lnR>
                    <a:lnT w="25400" cmpd="sng">
                      <a:solidFill>
                        <a:srgbClr val="000000"/>
                      </a:solidFill>
                    </a:lnT>
                    <a:lnB w="25400" cmpd="sng">
                      <a:solidFill>
                        <a:srgbClr val="000000"/>
                      </a:solidFill>
                    </a:lnB>
                    <a:lnTlToBr w="12700" cmpd="sng">
                      <a:noFill/>
                      <a:prstDash val="solid"/>
                    </a:lnTlToBr>
                    <a:lnBlToTr w="12700" cmpd="sng">
                      <a:noFill/>
                      <a:prstDash val="solid"/>
                    </a:lnBlToTr>
                    <a:solidFill>
                      <a:srgbClr val="40BAD2"/>
                    </a:solidFill>
                  </a:tcPr>
                </a:tc>
                <a:tc>
                  <a:txBody>
                    <a:bodyPr/>
                    <a:lstStyle>
                      <a:lvl1pPr marL="0" algn="l" defTabSz="914400" rtl="0" eaLnBrk="1" latinLnBrk="0" hangingPunct="1">
                        <a:defRPr sz="1800" b="1" kern="1200">
                          <a:solidFill>
                            <a:schemeClr val="lt1"/>
                          </a:solidFill>
                          <a:latin typeface="Corbel" panose="020B0503020204020204"/>
                        </a:defRPr>
                      </a:lvl1pPr>
                      <a:lvl2pPr marL="457200" algn="l" defTabSz="914400" rtl="0" eaLnBrk="1" latinLnBrk="0" hangingPunct="1">
                        <a:defRPr sz="1800" b="1" kern="1200">
                          <a:solidFill>
                            <a:schemeClr val="lt1"/>
                          </a:solidFill>
                          <a:latin typeface="Corbel" panose="020B0503020204020204"/>
                        </a:defRPr>
                      </a:lvl2pPr>
                      <a:lvl3pPr marL="914400" algn="l" defTabSz="914400" rtl="0" eaLnBrk="1" latinLnBrk="0" hangingPunct="1">
                        <a:defRPr sz="1800" b="1" kern="1200">
                          <a:solidFill>
                            <a:schemeClr val="lt1"/>
                          </a:solidFill>
                          <a:latin typeface="Corbel" panose="020B0503020204020204"/>
                        </a:defRPr>
                      </a:lvl3pPr>
                      <a:lvl4pPr marL="1371600" algn="l" defTabSz="914400" rtl="0" eaLnBrk="1" latinLnBrk="0" hangingPunct="1">
                        <a:defRPr sz="1800" b="1" kern="1200">
                          <a:solidFill>
                            <a:schemeClr val="lt1"/>
                          </a:solidFill>
                          <a:latin typeface="Corbel" panose="020B0503020204020204"/>
                        </a:defRPr>
                      </a:lvl4pPr>
                      <a:lvl5pPr marL="1828800" algn="l" defTabSz="914400" rtl="0" eaLnBrk="1" latinLnBrk="0" hangingPunct="1">
                        <a:defRPr sz="1800" b="1" kern="1200">
                          <a:solidFill>
                            <a:schemeClr val="lt1"/>
                          </a:solidFill>
                          <a:latin typeface="Corbel" panose="020B0503020204020204"/>
                        </a:defRPr>
                      </a:lvl5pPr>
                      <a:lvl6pPr marL="2286000" algn="l" defTabSz="914400" rtl="0" eaLnBrk="1" latinLnBrk="0" hangingPunct="1">
                        <a:defRPr sz="1800" b="1" kern="1200">
                          <a:solidFill>
                            <a:schemeClr val="lt1"/>
                          </a:solidFill>
                          <a:latin typeface="Corbel" panose="020B0503020204020204"/>
                        </a:defRPr>
                      </a:lvl6pPr>
                      <a:lvl7pPr marL="2743200" algn="l" defTabSz="914400" rtl="0" eaLnBrk="1" latinLnBrk="0" hangingPunct="1">
                        <a:defRPr sz="1800" b="1" kern="1200">
                          <a:solidFill>
                            <a:schemeClr val="lt1"/>
                          </a:solidFill>
                          <a:latin typeface="Corbel" panose="020B0503020204020204"/>
                        </a:defRPr>
                      </a:lvl7pPr>
                      <a:lvl8pPr marL="3200400" algn="l" defTabSz="914400" rtl="0" eaLnBrk="1" latinLnBrk="0" hangingPunct="1">
                        <a:defRPr sz="1800" b="1" kern="1200">
                          <a:solidFill>
                            <a:schemeClr val="lt1"/>
                          </a:solidFill>
                          <a:latin typeface="Corbel" panose="020B0503020204020204"/>
                        </a:defRPr>
                      </a:lvl8pPr>
                      <a:lvl9pPr marL="3657600" algn="l" defTabSz="914400" rtl="0" eaLnBrk="1" latinLnBrk="0" hangingPunct="1">
                        <a:defRPr sz="1800" b="1" kern="1200">
                          <a:solidFill>
                            <a:schemeClr val="lt1"/>
                          </a:solidFill>
                          <a:latin typeface="Corbel" panose="020B0503020204020204"/>
                        </a:defRPr>
                      </a:lvl9pPr>
                    </a:lstStyle>
                    <a:p>
                      <a:pPr algn="ctr"/>
                      <a:r>
                        <a:rPr lang="en-US" sz="1400" dirty="0"/>
                        <a:t>Energy Density [kWh/L]</a:t>
                      </a:r>
                    </a:p>
                  </a:txBody>
                  <a:tcPr marL="68580" marR="68580" marT="34290" marB="34290" anchor="ctr">
                    <a:lnL>
                      <a:noFill/>
                    </a:lnL>
                    <a:lnR>
                      <a:noFill/>
                    </a:lnR>
                    <a:lnT w="25400" cmpd="sng">
                      <a:solidFill>
                        <a:srgbClr val="000000"/>
                      </a:solidFill>
                    </a:lnT>
                    <a:lnB w="25400" cmpd="sng">
                      <a:solidFill>
                        <a:srgbClr val="000000"/>
                      </a:solidFill>
                    </a:lnB>
                    <a:lnTlToBr w="12700" cmpd="sng">
                      <a:noFill/>
                      <a:prstDash val="solid"/>
                    </a:lnTlToBr>
                    <a:lnBlToTr w="12700" cmpd="sng">
                      <a:noFill/>
                      <a:prstDash val="solid"/>
                    </a:lnBlToTr>
                    <a:solidFill>
                      <a:srgbClr val="40BAD2"/>
                    </a:solidFill>
                  </a:tcPr>
                </a:tc>
                <a:extLst>
                  <a:ext uri="{0D108BD9-81ED-4DB2-BD59-A6C34878D82A}">
                    <a16:rowId xmlns:a16="http://schemas.microsoft.com/office/drawing/2014/main" val="2651511215"/>
                  </a:ext>
                </a:extLst>
              </a:tr>
              <a:tr h="274320">
                <a:tc>
                  <a:txBody>
                    <a:bodyPr/>
                    <a:lstStyle>
                      <a:lvl1pPr marL="0" algn="l" defTabSz="914400" rtl="0" eaLnBrk="1" latinLnBrk="0" hangingPunct="1">
                        <a:defRPr sz="1800" kern="1200">
                          <a:solidFill>
                            <a:schemeClr val="dk1"/>
                          </a:solidFill>
                          <a:latin typeface="Corbel" panose="020B0503020204020204"/>
                        </a:defRPr>
                      </a:lvl1pPr>
                      <a:lvl2pPr marL="457200" algn="l" defTabSz="914400" rtl="0" eaLnBrk="1" latinLnBrk="0" hangingPunct="1">
                        <a:defRPr sz="1800" kern="1200">
                          <a:solidFill>
                            <a:schemeClr val="dk1"/>
                          </a:solidFill>
                          <a:latin typeface="Corbel" panose="020B0503020204020204"/>
                        </a:defRPr>
                      </a:lvl2pPr>
                      <a:lvl3pPr marL="914400" algn="l" defTabSz="914400" rtl="0" eaLnBrk="1" latinLnBrk="0" hangingPunct="1">
                        <a:defRPr sz="1800" kern="1200">
                          <a:solidFill>
                            <a:schemeClr val="dk1"/>
                          </a:solidFill>
                          <a:latin typeface="Corbel" panose="020B0503020204020204"/>
                        </a:defRPr>
                      </a:lvl3pPr>
                      <a:lvl4pPr marL="1371600" algn="l" defTabSz="914400" rtl="0" eaLnBrk="1" latinLnBrk="0" hangingPunct="1">
                        <a:defRPr sz="1800" kern="1200">
                          <a:solidFill>
                            <a:schemeClr val="dk1"/>
                          </a:solidFill>
                          <a:latin typeface="Corbel" panose="020B0503020204020204"/>
                        </a:defRPr>
                      </a:lvl4pPr>
                      <a:lvl5pPr marL="1828800" algn="l" defTabSz="914400" rtl="0" eaLnBrk="1" latinLnBrk="0" hangingPunct="1">
                        <a:defRPr sz="1800" kern="1200">
                          <a:solidFill>
                            <a:schemeClr val="dk1"/>
                          </a:solidFill>
                          <a:latin typeface="Corbel" panose="020B0503020204020204"/>
                        </a:defRPr>
                      </a:lvl5pPr>
                      <a:lvl6pPr marL="2286000" algn="l" defTabSz="914400" rtl="0" eaLnBrk="1" latinLnBrk="0" hangingPunct="1">
                        <a:defRPr sz="1800" kern="1200">
                          <a:solidFill>
                            <a:schemeClr val="dk1"/>
                          </a:solidFill>
                          <a:latin typeface="Corbel" panose="020B0503020204020204"/>
                        </a:defRPr>
                      </a:lvl6pPr>
                      <a:lvl7pPr marL="2743200" algn="l" defTabSz="914400" rtl="0" eaLnBrk="1" latinLnBrk="0" hangingPunct="1">
                        <a:defRPr sz="1800" kern="1200">
                          <a:solidFill>
                            <a:schemeClr val="dk1"/>
                          </a:solidFill>
                          <a:latin typeface="Corbel" panose="020B0503020204020204"/>
                        </a:defRPr>
                      </a:lvl7pPr>
                      <a:lvl8pPr marL="3200400" algn="l" defTabSz="914400" rtl="0" eaLnBrk="1" latinLnBrk="0" hangingPunct="1">
                        <a:defRPr sz="1800" kern="1200">
                          <a:solidFill>
                            <a:schemeClr val="dk1"/>
                          </a:solidFill>
                          <a:latin typeface="Corbel" panose="020B0503020204020204"/>
                        </a:defRPr>
                      </a:lvl8pPr>
                      <a:lvl9pPr marL="3657600" algn="l" defTabSz="914400" rtl="0" eaLnBrk="1" latinLnBrk="0" hangingPunct="1">
                        <a:defRPr sz="1800" kern="1200">
                          <a:solidFill>
                            <a:schemeClr val="dk1"/>
                          </a:solidFill>
                          <a:latin typeface="Corbel" panose="020B0503020204020204"/>
                        </a:defRPr>
                      </a:lvl9pPr>
                    </a:lstStyle>
                    <a:p>
                      <a:pPr algn="ctr"/>
                      <a:r>
                        <a:rPr lang="de-DE" sz="1400" b="1" dirty="0"/>
                        <a:t>Al</a:t>
                      </a:r>
                      <a:endParaRPr lang="en-US" sz="1400" b="1" dirty="0"/>
                    </a:p>
                  </a:txBody>
                  <a:tcPr marL="68580" marR="68580" marT="34290" marB="34290" anchor="ctr">
                    <a:lnL>
                      <a:noFill/>
                    </a:lnL>
                    <a:lnR>
                      <a:noFill/>
                    </a:lnR>
                    <a:lnT w="25400" cmpd="sng">
                      <a:solidFill>
                        <a:srgbClr val="000000"/>
                      </a:solid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Corbel" panose="020B0503020204020204"/>
                        </a:defRPr>
                      </a:lvl1pPr>
                      <a:lvl2pPr marL="457200" algn="l" defTabSz="914400" rtl="0" eaLnBrk="1" latinLnBrk="0" hangingPunct="1">
                        <a:defRPr sz="1800" kern="1200">
                          <a:solidFill>
                            <a:schemeClr val="dk1"/>
                          </a:solidFill>
                          <a:latin typeface="Corbel" panose="020B0503020204020204"/>
                        </a:defRPr>
                      </a:lvl2pPr>
                      <a:lvl3pPr marL="914400" algn="l" defTabSz="914400" rtl="0" eaLnBrk="1" latinLnBrk="0" hangingPunct="1">
                        <a:defRPr sz="1800" kern="1200">
                          <a:solidFill>
                            <a:schemeClr val="dk1"/>
                          </a:solidFill>
                          <a:latin typeface="Corbel" panose="020B0503020204020204"/>
                        </a:defRPr>
                      </a:lvl3pPr>
                      <a:lvl4pPr marL="1371600" algn="l" defTabSz="914400" rtl="0" eaLnBrk="1" latinLnBrk="0" hangingPunct="1">
                        <a:defRPr sz="1800" kern="1200">
                          <a:solidFill>
                            <a:schemeClr val="dk1"/>
                          </a:solidFill>
                          <a:latin typeface="Corbel" panose="020B0503020204020204"/>
                        </a:defRPr>
                      </a:lvl4pPr>
                      <a:lvl5pPr marL="1828800" algn="l" defTabSz="914400" rtl="0" eaLnBrk="1" latinLnBrk="0" hangingPunct="1">
                        <a:defRPr sz="1800" kern="1200">
                          <a:solidFill>
                            <a:schemeClr val="dk1"/>
                          </a:solidFill>
                          <a:latin typeface="Corbel" panose="020B0503020204020204"/>
                        </a:defRPr>
                      </a:lvl5pPr>
                      <a:lvl6pPr marL="2286000" algn="l" defTabSz="914400" rtl="0" eaLnBrk="1" latinLnBrk="0" hangingPunct="1">
                        <a:defRPr sz="1800" kern="1200">
                          <a:solidFill>
                            <a:schemeClr val="dk1"/>
                          </a:solidFill>
                          <a:latin typeface="Corbel" panose="020B0503020204020204"/>
                        </a:defRPr>
                      </a:lvl6pPr>
                      <a:lvl7pPr marL="2743200" algn="l" defTabSz="914400" rtl="0" eaLnBrk="1" latinLnBrk="0" hangingPunct="1">
                        <a:defRPr sz="1800" kern="1200">
                          <a:solidFill>
                            <a:schemeClr val="dk1"/>
                          </a:solidFill>
                          <a:latin typeface="Corbel" panose="020B0503020204020204"/>
                        </a:defRPr>
                      </a:lvl7pPr>
                      <a:lvl8pPr marL="3200400" algn="l" defTabSz="914400" rtl="0" eaLnBrk="1" latinLnBrk="0" hangingPunct="1">
                        <a:defRPr sz="1800" kern="1200">
                          <a:solidFill>
                            <a:schemeClr val="dk1"/>
                          </a:solidFill>
                          <a:latin typeface="Corbel" panose="020B0503020204020204"/>
                        </a:defRPr>
                      </a:lvl8pPr>
                      <a:lvl9pPr marL="3657600" algn="l" defTabSz="914400" rtl="0" eaLnBrk="1" latinLnBrk="0" hangingPunct="1">
                        <a:defRPr sz="1800" kern="1200">
                          <a:solidFill>
                            <a:schemeClr val="dk1"/>
                          </a:solidFill>
                          <a:latin typeface="Corbel" panose="020B0503020204020204"/>
                        </a:defRPr>
                      </a:lvl9pPr>
                    </a:lstStyle>
                    <a:p>
                      <a:r>
                        <a:rPr lang="de-DE" sz="1400" b="1" dirty="0"/>
                        <a:t>Aluminium Wet – Combustion (ST,GT, &amp; SOFC)</a:t>
                      </a:r>
                      <a:endParaRPr lang="en-US" sz="1400" b="1" dirty="0"/>
                    </a:p>
                  </a:txBody>
                  <a:tcPr marL="68580" marR="68580" marT="34290" marB="34290">
                    <a:lnL>
                      <a:noFill/>
                    </a:lnL>
                    <a:lnR>
                      <a:noFill/>
                    </a:lnR>
                    <a:lnT w="25400" cmpd="sng">
                      <a:solidFill>
                        <a:srgbClr val="000000"/>
                      </a:solid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Corbel" panose="020B0503020204020204"/>
                        </a:defRPr>
                      </a:lvl1pPr>
                      <a:lvl2pPr marL="457200" algn="l" defTabSz="914400" rtl="0" eaLnBrk="1" latinLnBrk="0" hangingPunct="1">
                        <a:defRPr sz="1800" kern="1200">
                          <a:solidFill>
                            <a:schemeClr val="dk1"/>
                          </a:solidFill>
                          <a:latin typeface="Corbel" panose="020B0503020204020204"/>
                        </a:defRPr>
                      </a:lvl2pPr>
                      <a:lvl3pPr marL="914400" algn="l" defTabSz="914400" rtl="0" eaLnBrk="1" latinLnBrk="0" hangingPunct="1">
                        <a:defRPr sz="1800" kern="1200">
                          <a:solidFill>
                            <a:schemeClr val="dk1"/>
                          </a:solidFill>
                          <a:latin typeface="Corbel" panose="020B0503020204020204"/>
                        </a:defRPr>
                      </a:lvl3pPr>
                      <a:lvl4pPr marL="1371600" algn="l" defTabSz="914400" rtl="0" eaLnBrk="1" latinLnBrk="0" hangingPunct="1">
                        <a:defRPr sz="1800" kern="1200">
                          <a:solidFill>
                            <a:schemeClr val="dk1"/>
                          </a:solidFill>
                          <a:latin typeface="Corbel" panose="020B0503020204020204"/>
                        </a:defRPr>
                      </a:lvl4pPr>
                      <a:lvl5pPr marL="1828800" algn="l" defTabSz="914400" rtl="0" eaLnBrk="1" latinLnBrk="0" hangingPunct="1">
                        <a:defRPr sz="1800" kern="1200">
                          <a:solidFill>
                            <a:schemeClr val="dk1"/>
                          </a:solidFill>
                          <a:latin typeface="Corbel" panose="020B0503020204020204"/>
                        </a:defRPr>
                      </a:lvl5pPr>
                      <a:lvl6pPr marL="2286000" algn="l" defTabSz="914400" rtl="0" eaLnBrk="1" latinLnBrk="0" hangingPunct="1">
                        <a:defRPr sz="1800" kern="1200">
                          <a:solidFill>
                            <a:schemeClr val="dk1"/>
                          </a:solidFill>
                          <a:latin typeface="Corbel" panose="020B0503020204020204"/>
                        </a:defRPr>
                      </a:lvl6pPr>
                      <a:lvl7pPr marL="2743200" algn="l" defTabSz="914400" rtl="0" eaLnBrk="1" latinLnBrk="0" hangingPunct="1">
                        <a:defRPr sz="1800" kern="1200">
                          <a:solidFill>
                            <a:schemeClr val="dk1"/>
                          </a:solidFill>
                          <a:latin typeface="Corbel" panose="020B0503020204020204"/>
                        </a:defRPr>
                      </a:lvl7pPr>
                      <a:lvl8pPr marL="3200400" algn="l" defTabSz="914400" rtl="0" eaLnBrk="1" latinLnBrk="0" hangingPunct="1">
                        <a:defRPr sz="1800" kern="1200">
                          <a:solidFill>
                            <a:schemeClr val="dk1"/>
                          </a:solidFill>
                          <a:latin typeface="Corbel" panose="020B0503020204020204"/>
                        </a:defRPr>
                      </a:lvl8pPr>
                      <a:lvl9pPr marL="3657600" algn="l" defTabSz="914400" rtl="0" eaLnBrk="1" latinLnBrk="0" hangingPunct="1">
                        <a:defRPr sz="1800" kern="1200">
                          <a:solidFill>
                            <a:schemeClr val="dk1"/>
                          </a:solidFill>
                          <a:latin typeface="Corbel" panose="020B0503020204020204"/>
                        </a:defRPr>
                      </a:lvl9pPr>
                    </a:lstStyle>
                    <a:p>
                      <a:pPr algn="ctr"/>
                      <a:r>
                        <a:rPr lang="de-DE" sz="1400" b="1" dirty="0" smtClean="0"/>
                        <a:t>35.6 </a:t>
                      </a:r>
                      <a:r>
                        <a:rPr lang="de-DE" sz="1400" b="1" dirty="0"/>
                        <a:t>%</a:t>
                      </a:r>
                      <a:endParaRPr lang="en-US" sz="1400" b="1" dirty="0"/>
                    </a:p>
                  </a:txBody>
                  <a:tcPr marL="68580" marR="68580" marT="34290" marB="34290" anchor="ctr">
                    <a:lnL>
                      <a:noFill/>
                    </a:lnL>
                    <a:lnR>
                      <a:noFill/>
                    </a:lnR>
                    <a:lnT w="25400" cmpd="sng">
                      <a:solidFill>
                        <a:srgbClr val="000000"/>
                      </a:solid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Corbel" panose="020B0503020204020204"/>
                        </a:defRPr>
                      </a:lvl1pPr>
                      <a:lvl2pPr marL="457200" algn="l" defTabSz="914400" rtl="0" eaLnBrk="1" latinLnBrk="0" hangingPunct="1">
                        <a:defRPr sz="1800" kern="1200">
                          <a:solidFill>
                            <a:schemeClr val="dk1"/>
                          </a:solidFill>
                          <a:latin typeface="Corbel" panose="020B0503020204020204"/>
                        </a:defRPr>
                      </a:lvl2pPr>
                      <a:lvl3pPr marL="914400" algn="l" defTabSz="914400" rtl="0" eaLnBrk="1" latinLnBrk="0" hangingPunct="1">
                        <a:defRPr sz="1800" kern="1200">
                          <a:solidFill>
                            <a:schemeClr val="dk1"/>
                          </a:solidFill>
                          <a:latin typeface="Corbel" panose="020B0503020204020204"/>
                        </a:defRPr>
                      </a:lvl3pPr>
                      <a:lvl4pPr marL="1371600" algn="l" defTabSz="914400" rtl="0" eaLnBrk="1" latinLnBrk="0" hangingPunct="1">
                        <a:defRPr sz="1800" kern="1200">
                          <a:solidFill>
                            <a:schemeClr val="dk1"/>
                          </a:solidFill>
                          <a:latin typeface="Corbel" panose="020B0503020204020204"/>
                        </a:defRPr>
                      </a:lvl4pPr>
                      <a:lvl5pPr marL="1828800" algn="l" defTabSz="914400" rtl="0" eaLnBrk="1" latinLnBrk="0" hangingPunct="1">
                        <a:defRPr sz="1800" kern="1200">
                          <a:solidFill>
                            <a:schemeClr val="dk1"/>
                          </a:solidFill>
                          <a:latin typeface="Corbel" panose="020B0503020204020204"/>
                        </a:defRPr>
                      </a:lvl5pPr>
                      <a:lvl6pPr marL="2286000" algn="l" defTabSz="914400" rtl="0" eaLnBrk="1" latinLnBrk="0" hangingPunct="1">
                        <a:defRPr sz="1800" kern="1200">
                          <a:solidFill>
                            <a:schemeClr val="dk1"/>
                          </a:solidFill>
                          <a:latin typeface="Corbel" panose="020B0503020204020204"/>
                        </a:defRPr>
                      </a:lvl6pPr>
                      <a:lvl7pPr marL="2743200" algn="l" defTabSz="914400" rtl="0" eaLnBrk="1" latinLnBrk="0" hangingPunct="1">
                        <a:defRPr sz="1800" kern="1200">
                          <a:solidFill>
                            <a:schemeClr val="dk1"/>
                          </a:solidFill>
                          <a:latin typeface="Corbel" panose="020B0503020204020204"/>
                        </a:defRPr>
                      </a:lvl7pPr>
                      <a:lvl8pPr marL="3200400" algn="l" defTabSz="914400" rtl="0" eaLnBrk="1" latinLnBrk="0" hangingPunct="1">
                        <a:defRPr sz="1800" kern="1200">
                          <a:solidFill>
                            <a:schemeClr val="dk1"/>
                          </a:solidFill>
                          <a:latin typeface="Corbel" panose="020B0503020204020204"/>
                        </a:defRPr>
                      </a:lvl8pPr>
                      <a:lvl9pPr marL="3657600" algn="l" defTabSz="914400" rtl="0" eaLnBrk="1" latinLnBrk="0" hangingPunct="1">
                        <a:defRPr sz="1800" kern="1200">
                          <a:solidFill>
                            <a:schemeClr val="dk1"/>
                          </a:solidFill>
                          <a:latin typeface="Corbel" panose="020B0503020204020204"/>
                        </a:defRPr>
                      </a:lvl9pPr>
                    </a:lstStyle>
                    <a:p>
                      <a:pPr algn="ctr"/>
                      <a:r>
                        <a:rPr lang="en-US" sz="1400" b="1" dirty="0"/>
                        <a:t>23.5</a:t>
                      </a:r>
                    </a:p>
                  </a:txBody>
                  <a:tcPr marL="68580" marR="68580" marT="34290" marB="34290" anchor="ctr">
                    <a:lnL>
                      <a:noFill/>
                    </a:lnL>
                    <a:lnR>
                      <a:noFill/>
                    </a:lnR>
                    <a:lnT w="25400" cmpd="sng">
                      <a:solidFill>
                        <a:srgbClr val="000000"/>
                      </a:solidFill>
                    </a:lnT>
                    <a:lnB>
                      <a:no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1058181811"/>
                  </a:ext>
                </a:extLst>
              </a:tr>
              <a:tr h="480060">
                <a:tc>
                  <a:txBody>
                    <a:bodyPr/>
                    <a:lstStyle>
                      <a:lvl1pPr marL="0" algn="l" defTabSz="914400" rtl="0" eaLnBrk="1" latinLnBrk="0" hangingPunct="1">
                        <a:defRPr sz="1800" kern="1200">
                          <a:solidFill>
                            <a:schemeClr val="dk1"/>
                          </a:solidFill>
                          <a:latin typeface="Corbel" panose="020B0503020204020204"/>
                        </a:defRPr>
                      </a:lvl1pPr>
                      <a:lvl2pPr marL="457200" algn="l" defTabSz="914400" rtl="0" eaLnBrk="1" latinLnBrk="0" hangingPunct="1">
                        <a:defRPr sz="1800" kern="1200">
                          <a:solidFill>
                            <a:schemeClr val="dk1"/>
                          </a:solidFill>
                          <a:latin typeface="Corbel" panose="020B0503020204020204"/>
                        </a:defRPr>
                      </a:lvl2pPr>
                      <a:lvl3pPr marL="914400" algn="l" defTabSz="914400" rtl="0" eaLnBrk="1" latinLnBrk="0" hangingPunct="1">
                        <a:defRPr sz="1800" kern="1200">
                          <a:solidFill>
                            <a:schemeClr val="dk1"/>
                          </a:solidFill>
                          <a:latin typeface="Corbel" panose="020B0503020204020204"/>
                        </a:defRPr>
                      </a:lvl3pPr>
                      <a:lvl4pPr marL="1371600" algn="l" defTabSz="914400" rtl="0" eaLnBrk="1" latinLnBrk="0" hangingPunct="1">
                        <a:defRPr sz="1800" kern="1200">
                          <a:solidFill>
                            <a:schemeClr val="dk1"/>
                          </a:solidFill>
                          <a:latin typeface="Corbel" panose="020B0503020204020204"/>
                        </a:defRPr>
                      </a:lvl4pPr>
                      <a:lvl5pPr marL="1828800" algn="l" defTabSz="914400" rtl="0" eaLnBrk="1" latinLnBrk="0" hangingPunct="1">
                        <a:defRPr sz="1800" kern="1200">
                          <a:solidFill>
                            <a:schemeClr val="dk1"/>
                          </a:solidFill>
                          <a:latin typeface="Corbel" panose="020B0503020204020204"/>
                        </a:defRPr>
                      </a:lvl5pPr>
                      <a:lvl6pPr marL="2286000" algn="l" defTabSz="914400" rtl="0" eaLnBrk="1" latinLnBrk="0" hangingPunct="1">
                        <a:defRPr sz="1800" kern="1200">
                          <a:solidFill>
                            <a:schemeClr val="dk1"/>
                          </a:solidFill>
                          <a:latin typeface="Corbel" panose="020B0503020204020204"/>
                        </a:defRPr>
                      </a:lvl6pPr>
                      <a:lvl7pPr marL="2743200" algn="l" defTabSz="914400" rtl="0" eaLnBrk="1" latinLnBrk="0" hangingPunct="1">
                        <a:defRPr sz="1800" kern="1200">
                          <a:solidFill>
                            <a:schemeClr val="dk1"/>
                          </a:solidFill>
                          <a:latin typeface="Corbel" panose="020B0503020204020204"/>
                        </a:defRPr>
                      </a:lvl7pPr>
                      <a:lvl8pPr marL="3200400" algn="l" defTabSz="914400" rtl="0" eaLnBrk="1" latinLnBrk="0" hangingPunct="1">
                        <a:defRPr sz="1800" kern="1200">
                          <a:solidFill>
                            <a:schemeClr val="dk1"/>
                          </a:solidFill>
                          <a:latin typeface="Corbel" panose="020B0503020204020204"/>
                        </a:defRPr>
                      </a:lvl8pPr>
                      <a:lvl9pPr marL="3657600" algn="l" defTabSz="914400" rtl="0" eaLnBrk="1" latinLnBrk="0" hangingPunct="1">
                        <a:defRPr sz="1800" kern="1200">
                          <a:solidFill>
                            <a:schemeClr val="dk1"/>
                          </a:solidFill>
                          <a:latin typeface="Corbel" panose="020B0503020204020204"/>
                        </a:defRPr>
                      </a:lvl9pPr>
                    </a:lstStyle>
                    <a:p>
                      <a:pPr algn="ctr"/>
                      <a:r>
                        <a:rPr lang="de-DE" sz="1400" dirty="0"/>
                        <a:t>H</a:t>
                      </a:r>
                      <a:r>
                        <a:rPr lang="de-DE" sz="1400" baseline="-25000" dirty="0"/>
                        <a:t>2</a:t>
                      </a:r>
                      <a:endParaRPr lang="en-US" sz="1400" baseline="-25000" dirty="0"/>
                    </a:p>
                  </a:txBody>
                  <a:tcPr marL="68580" marR="68580" marT="34290" marB="3429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orbel" panose="020B0503020204020204"/>
                        </a:defRPr>
                      </a:lvl1pPr>
                      <a:lvl2pPr marL="457200" algn="l" defTabSz="914400" rtl="0" eaLnBrk="1" latinLnBrk="0" hangingPunct="1">
                        <a:defRPr sz="1800" kern="1200">
                          <a:solidFill>
                            <a:schemeClr val="dk1"/>
                          </a:solidFill>
                          <a:latin typeface="Corbel" panose="020B0503020204020204"/>
                        </a:defRPr>
                      </a:lvl2pPr>
                      <a:lvl3pPr marL="914400" algn="l" defTabSz="914400" rtl="0" eaLnBrk="1" latinLnBrk="0" hangingPunct="1">
                        <a:defRPr sz="1800" kern="1200">
                          <a:solidFill>
                            <a:schemeClr val="dk1"/>
                          </a:solidFill>
                          <a:latin typeface="Corbel" panose="020B0503020204020204"/>
                        </a:defRPr>
                      </a:lvl3pPr>
                      <a:lvl4pPr marL="1371600" algn="l" defTabSz="914400" rtl="0" eaLnBrk="1" latinLnBrk="0" hangingPunct="1">
                        <a:defRPr sz="1800" kern="1200">
                          <a:solidFill>
                            <a:schemeClr val="dk1"/>
                          </a:solidFill>
                          <a:latin typeface="Corbel" panose="020B0503020204020204"/>
                        </a:defRPr>
                      </a:lvl4pPr>
                      <a:lvl5pPr marL="1828800" algn="l" defTabSz="914400" rtl="0" eaLnBrk="1" latinLnBrk="0" hangingPunct="1">
                        <a:defRPr sz="1800" kern="1200">
                          <a:solidFill>
                            <a:schemeClr val="dk1"/>
                          </a:solidFill>
                          <a:latin typeface="Corbel" panose="020B0503020204020204"/>
                        </a:defRPr>
                      </a:lvl5pPr>
                      <a:lvl6pPr marL="2286000" algn="l" defTabSz="914400" rtl="0" eaLnBrk="1" latinLnBrk="0" hangingPunct="1">
                        <a:defRPr sz="1800" kern="1200">
                          <a:solidFill>
                            <a:schemeClr val="dk1"/>
                          </a:solidFill>
                          <a:latin typeface="Corbel" panose="020B0503020204020204"/>
                        </a:defRPr>
                      </a:lvl6pPr>
                      <a:lvl7pPr marL="2743200" algn="l" defTabSz="914400" rtl="0" eaLnBrk="1" latinLnBrk="0" hangingPunct="1">
                        <a:defRPr sz="1800" kern="1200">
                          <a:solidFill>
                            <a:schemeClr val="dk1"/>
                          </a:solidFill>
                          <a:latin typeface="Corbel" panose="020B0503020204020204"/>
                        </a:defRPr>
                      </a:lvl7pPr>
                      <a:lvl8pPr marL="3200400" algn="l" defTabSz="914400" rtl="0" eaLnBrk="1" latinLnBrk="0" hangingPunct="1">
                        <a:defRPr sz="1800" kern="1200">
                          <a:solidFill>
                            <a:schemeClr val="dk1"/>
                          </a:solidFill>
                          <a:latin typeface="Corbel" panose="020B0503020204020204"/>
                        </a:defRPr>
                      </a:lvl8pPr>
                      <a:lvl9pPr marL="3657600" algn="l" defTabSz="914400" rtl="0" eaLnBrk="1" latinLnBrk="0" hangingPunct="1">
                        <a:defRPr sz="1800" kern="1200">
                          <a:solidFill>
                            <a:schemeClr val="dk1"/>
                          </a:solidFill>
                          <a:latin typeface="Corbel" panose="020B0503020204020204"/>
                        </a:defRPr>
                      </a:lvl9pPr>
                    </a:lstStyle>
                    <a:p>
                      <a:pPr marL="0" marR="0" lvl="0" indent="0" algn="l" defTabSz="914347" rtl="0" eaLnBrk="1" fontAlgn="auto" latinLnBrk="0" hangingPunct="1">
                        <a:lnSpc>
                          <a:spcPct val="100000"/>
                        </a:lnSpc>
                        <a:spcBef>
                          <a:spcPts val="0"/>
                        </a:spcBef>
                        <a:spcAft>
                          <a:spcPts val="0"/>
                        </a:spcAft>
                        <a:buClrTx/>
                        <a:buSzTx/>
                        <a:buFontTx/>
                        <a:buNone/>
                        <a:tabLst/>
                        <a:defRPr/>
                      </a:pPr>
                      <a:r>
                        <a:rPr lang="de-DE" sz="1400" dirty="0"/>
                        <a:t>PEM Electrolyzer – PEM Fuel Cell (PEMFC)</a:t>
                      </a:r>
                      <a:endParaRPr lang="en-US" sz="1400" dirty="0"/>
                    </a:p>
                    <a:p>
                      <a:pPr marL="0" marR="0" lvl="0" indent="0" algn="l" defTabSz="914347" rtl="0" eaLnBrk="1" fontAlgn="auto" latinLnBrk="0" hangingPunct="1">
                        <a:lnSpc>
                          <a:spcPct val="100000"/>
                        </a:lnSpc>
                        <a:spcBef>
                          <a:spcPts val="0"/>
                        </a:spcBef>
                        <a:spcAft>
                          <a:spcPts val="0"/>
                        </a:spcAft>
                        <a:buClrTx/>
                        <a:buSzTx/>
                        <a:buFontTx/>
                        <a:buNone/>
                        <a:tabLst/>
                        <a:defRPr/>
                      </a:pPr>
                      <a:r>
                        <a:rPr lang="de-DE" sz="1400" dirty="0"/>
                        <a:t>Reversible – Solid Oxide Cell</a:t>
                      </a:r>
                      <a:endParaRPr lang="en-US" sz="1400" dirty="0"/>
                    </a:p>
                  </a:txBody>
                  <a:tcPr marL="68580" marR="68580" marT="34290" marB="34290">
                    <a:lnL>
                      <a:noFill/>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orbel" panose="020B0503020204020204"/>
                        </a:defRPr>
                      </a:lvl1pPr>
                      <a:lvl2pPr marL="457200" algn="l" defTabSz="914400" rtl="0" eaLnBrk="1" latinLnBrk="0" hangingPunct="1">
                        <a:defRPr sz="1800" kern="1200">
                          <a:solidFill>
                            <a:schemeClr val="dk1"/>
                          </a:solidFill>
                          <a:latin typeface="Corbel" panose="020B0503020204020204"/>
                        </a:defRPr>
                      </a:lvl2pPr>
                      <a:lvl3pPr marL="914400" algn="l" defTabSz="914400" rtl="0" eaLnBrk="1" latinLnBrk="0" hangingPunct="1">
                        <a:defRPr sz="1800" kern="1200">
                          <a:solidFill>
                            <a:schemeClr val="dk1"/>
                          </a:solidFill>
                          <a:latin typeface="Corbel" panose="020B0503020204020204"/>
                        </a:defRPr>
                      </a:lvl3pPr>
                      <a:lvl4pPr marL="1371600" algn="l" defTabSz="914400" rtl="0" eaLnBrk="1" latinLnBrk="0" hangingPunct="1">
                        <a:defRPr sz="1800" kern="1200">
                          <a:solidFill>
                            <a:schemeClr val="dk1"/>
                          </a:solidFill>
                          <a:latin typeface="Corbel" panose="020B0503020204020204"/>
                        </a:defRPr>
                      </a:lvl4pPr>
                      <a:lvl5pPr marL="1828800" algn="l" defTabSz="914400" rtl="0" eaLnBrk="1" latinLnBrk="0" hangingPunct="1">
                        <a:defRPr sz="1800" kern="1200">
                          <a:solidFill>
                            <a:schemeClr val="dk1"/>
                          </a:solidFill>
                          <a:latin typeface="Corbel" panose="020B0503020204020204"/>
                        </a:defRPr>
                      </a:lvl5pPr>
                      <a:lvl6pPr marL="2286000" algn="l" defTabSz="914400" rtl="0" eaLnBrk="1" latinLnBrk="0" hangingPunct="1">
                        <a:defRPr sz="1800" kern="1200">
                          <a:solidFill>
                            <a:schemeClr val="dk1"/>
                          </a:solidFill>
                          <a:latin typeface="Corbel" panose="020B0503020204020204"/>
                        </a:defRPr>
                      </a:lvl6pPr>
                      <a:lvl7pPr marL="2743200" algn="l" defTabSz="914400" rtl="0" eaLnBrk="1" latinLnBrk="0" hangingPunct="1">
                        <a:defRPr sz="1800" kern="1200">
                          <a:solidFill>
                            <a:schemeClr val="dk1"/>
                          </a:solidFill>
                          <a:latin typeface="Corbel" panose="020B0503020204020204"/>
                        </a:defRPr>
                      </a:lvl7pPr>
                      <a:lvl8pPr marL="3200400" algn="l" defTabSz="914400" rtl="0" eaLnBrk="1" latinLnBrk="0" hangingPunct="1">
                        <a:defRPr sz="1800" kern="1200">
                          <a:solidFill>
                            <a:schemeClr val="dk1"/>
                          </a:solidFill>
                          <a:latin typeface="Corbel" panose="020B0503020204020204"/>
                        </a:defRPr>
                      </a:lvl8pPr>
                      <a:lvl9pPr marL="3657600" algn="l" defTabSz="914400" rtl="0" eaLnBrk="1" latinLnBrk="0" hangingPunct="1">
                        <a:defRPr sz="1800" kern="1200">
                          <a:solidFill>
                            <a:schemeClr val="dk1"/>
                          </a:solidFill>
                          <a:latin typeface="Corbel" panose="020B0503020204020204"/>
                        </a:defRPr>
                      </a:lvl9pPr>
                    </a:lstStyle>
                    <a:p>
                      <a:pPr algn="ctr"/>
                      <a:r>
                        <a:rPr lang="de-DE" sz="1400" dirty="0"/>
                        <a:t>30% </a:t>
                      </a:r>
                      <a:r>
                        <a:rPr lang="en-US" sz="1300" kern="1200" dirty="0">
                          <a:effectLst/>
                        </a:rPr>
                        <a:t>(H</a:t>
                      </a:r>
                      <a:r>
                        <a:rPr lang="en-US" sz="1300" kern="1200" baseline="-25000" dirty="0">
                          <a:effectLst/>
                        </a:rPr>
                        <a:t>2</a:t>
                      </a:r>
                      <a:r>
                        <a:rPr lang="en-US" sz="1300" kern="1200" dirty="0">
                          <a:effectLst/>
                        </a:rPr>
                        <a:t>@200 bar)</a:t>
                      </a:r>
                      <a:endParaRPr lang="de-DE" sz="1400" dirty="0"/>
                    </a:p>
                    <a:p>
                      <a:pPr algn="ctr"/>
                      <a:r>
                        <a:rPr lang="de-DE" sz="1400" dirty="0"/>
                        <a:t>48% </a:t>
                      </a:r>
                      <a:r>
                        <a:rPr lang="en-US" sz="1300" kern="1200" dirty="0">
                          <a:effectLst/>
                        </a:rPr>
                        <a:t>(H</a:t>
                      </a:r>
                      <a:r>
                        <a:rPr lang="en-US" sz="1300" kern="1200" baseline="-25000" dirty="0">
                          <a:effectLst/>
                        </a:rPr>
                        <a:t>2</a:t>
                      </a:r>
                      <a:r>
                        <a:rPr lang="en-US" sz="1300" kern="1200" dirty="0">
                          <a:effectLst/>
                        </a:rPr>
                        <a:t>@70 bar)</a:t>
                      </a:r>
                      <a:endParaRPr lang="en-US" sz="1400" dirty="0"/>
                    </a:p>
                  </a:txBody>
                  <a:tcPr marL="68580" marR="68580" marT="34290" marB="3429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orbel" panose="020B0503020204020204"/>
                        </a:defRPr>
                      </a:lvl1pPr>
                      <a:lvl2pPr marL="457200" algn="l" defTabSz="914400" rtl="0" eaLnBrk="1" latinLnBrk="0" hangingPunct="1">
                        <a:defRPr sz="1800" kern="1200">
                          <a:solidFill>
                            <a:schemeClr val="dk1"/>
                          </a:solidFill>
                          <a:latin typeface="Corbel" panose="020B0503020204020204"/>
                        </a:defRPr>
                      </a:lvl2pPr>
                      <a:lvl3pPr marL="914400" algn="l" defTabSz="914400" rtl="0" eaLnBrk="1" latinLnBrk="0" hangingPunct="1">
                        <a:defRPr sz="1800" kern="1200">
                          <a:solidFill>
                            <a:schemeClr val="dk1"/>
                          </a:solidFill>
                          <a:latin typeface="Corbel" panose="020B0503020204020204"/>
                        </a:defRPr>
                      </a:lvl3pPr>
                      <a:lvl4pPr marL="1371600" algn="l" defTabSz="914400" rtl="0" eaLnBrk="1" latinLnBrk="0" hangingPunct="1">
                        <a:defRPr sz="1800" kern="1200">
                          <a:solidFill>
                            <a:schemeClr val="dk1"/>
                          </a:solidFill>
                          <a:latin typeface="Corbel" panose="020B0503020204020204"/>
                        </a:defRPr>
                      </a:lvl4pPr>
                      <a:lvl5pPr marL="1828800" algn="l" defTabSz="914400" rtl="0" eaLnBrk="1" latinLnBrk="0" hangingPunct="1">
                        <a:defRPr sz="1800" kern="1200">
                          <a:solidFill>
                            <a:schemeClr val="dk1"/>
                          </a:solidFill>
                          <a:latin typeface="Corbel" panose="020B0503020204020204"/>
                        </a:defRPr>
                      </a:lvl5pPr>
                      <a:lvl6pPr marL="2286000" algn="l" defTabSz="914400" rtl="0" eaLnBrk="1" latinLnBrk="0" hangingPunct="1">
                        <a:defRPr sz="1800" kern="1200">
                          <a:solidFill>
                            <a:schemeClr val="dk1"/>
                          </a:solidFill>
                          <a:latin typeface="Corbel" panose="020B0503020204020204"/>
                        </a:defRPr>
                      </a:lvl6pPr>
                      <a:lvl7pPr marL="2743200" algn="l" defTabSz="914400" rtl="0" eaLnBrk="1" latinLnBrk="0" hangingPunct="1">
                        <a:defRPr sz="1800" kern="1200">
                          <a:solidFill>
                            <a:schemeClr val="dk1"/>
                          </a:solidFill>
                          <a:latin typeface="Corbel" panose="020B0503020204020204"/>
                        </a:defRPr>
                      </a:lvl7pPr>
                      <a:lvl8pPr marL="3200400" algn="l" defTabSz="914400" rtl="0" eaLnBrk="1" latinLnBrk="0" hangingPunct="1">
                        <a:defRPr sz="1800" kern="1200">
                          <a:solidFill>
                            <a:schemeClr val="dk1"/>
                          </a:solidFill>
                          <a:latin typeface="Corbel" panose="020B0503020204020204"/>
                        </a:defRPr>
                      </a:lvl8pPr>
                      <a:lvl9pPr marL="3657600" algn="l" defTabSz="914400" rtl="0" eaLnBrk="1" latinLnBrk="0" hangingPunct="1">
                        <a:defRPr sz="1800" kern="1200">
                          <a:solidFill>
                            <a:schemeClr val="dk1"/>
                          </a:solidFill>
                          <a:latin typeface="Corbel" panose="020B0503020204020204"/>
                        </a:defRPr>
                      </a:lvl9pPr>
                    </a:lstStyle>
                    <a:p>
                      <a:pPr algn="ctr"/>
                      <a:r>
                        <a:rPr lang="en-US" sz="1400" dirty="0"/>
                        <a:t>0.53</a:t>
                      </a:r>
                    </a:p>
                    <a:p>
                      <a:pPr algn="ctr"/>
                      <a:r>
                        <a:rPr lang="en-US" sz="1400" dirty="0"/>
                        <a:t>0.2</a:t>
                      </a:r>
                    </a:p>
                  </a:txBody>
                  <a:tcPr marL="68580" marR="68580" marT="34290" marB="34290" anchor="ctr">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6421504"/>
                  </a:ext>
                </a:extLst>
              </a:tr>
              <a:tr h="479870">
                <a:tc>
                  <a:txBody>
                    <a:bodyPr/>
                    <a:lstStyle>
                      <a:lvl1pPr marL="0" algn="l" defTabSz="914400" rtl="0" eaLnBrk="1" latinLnBrk="0" hangingPunct="1">
                        <a:defRPr sz="1800" kern="1200">
                          <a:solidFill>
                            <a:schemeClr val="dk1"/>
                          </a:solidFill>
                          <a:latin typeface="Corbel" panose="020B0503020204020204"/>
                        </a:defRPr>
                      </a:lvl1pPr>
                      <a:lvl2pPr marL="457200" algn="l" defTabSz="914400" rtl="0" eaLnBrk="1" latinLnBrk="0" hangingPunct="1">
                        <a:defRPr sz="1800" kern="1200">
                          <a:solidFill>
                            <a:schemeClr val="dk1"/>
                          </a:solidFill>
                          <a:latin typeface="Corbel" panose="020B0503020204020204"/>
                        </a:defRPr>
                      </a:lvl2pPr>
                      <a:lvl3pPr marL="914400" algn="l" defTabSz="914400" rtl="0" eaLnBrk="1" latinLnBrk="0" hangingPunct="1">
                        <a:defRPr sz="1800" kern="1200">
                          <a:solidFill>
                            <a:schemeClr val="dk1"/>
                          </a:solidFill>
                          <a:latin typeface="Corbel" panose="020B0503020204020204"/>
                        </a:defRPr>
                      </a:lvl3pPr>
                      <a:lvl4pPr marL="1371600" algn="l" defTabSz="914400" rtl="0" eaLnBrk="1" latinLnBrk="0" hangingPunct="1">
                        <a:defRPr sz="1800" kern="1200">
                          <a:solidFill>
                            <a:schemeClr val="dk1"/>
                          </a:solidFill>
                          <a:latin typeface="Corbel" panose="020B0503020204020204"/>
                        </a:defRPr>
                      </a:lvl4pPr>
                      <a:lvl5pPr marL="1828800" algn="l" defTabSz="914400" rtl="0" eaLnBrk="1" latinLnBrk="0" hangingPunct="1">
                        <a:defRPr sz="1800" kern="1200">
                          <a:solidFill>
                            <a:schemeClr val="dk1"/>
                          </a:solidFill>
                          <a:latin typeface="Corbel" panose="020B0503020204020204"/>
                        </a:defRPr>
                      </a:lvl5pPr>
                      <a:lvl6pPr marL="2286000" algn="l" defTabSz="914400" rtl="0" eaLnBrk="1" latinLnBrk="0" hangingPunct="1">
                        <a:defRPr sz="1800" kern="1200">
                          <a:solidFill>
                            <a:schemeClr val="dk1"/>
                          </a:solidFill>
                          <a:latin typeface="Corbel" panose="020B0503020204020204"/>
                        </a:defRPr>
                      </a:lvl6pPr>
                      <a:lvl7pPr marL="2743200" algn="l" defTabSz="914400" rtl="0" eaLnBrk="1" latinLnBrk="0" hangingPunct="1">
                        <a:defRPr sz="1800" kern="1200">
                          <a:solidFill>
                            <a:schemeClr val="dk1"/>
                          </a:solidFill>
                          <a:latin typeface="Corbel" panose="020B0503020204020204"/>
                        </a:defRPr>
                      </a:lvl7pPr>
                      <a:lvl8pPr marL="3200400" algn="l" defTabSz="914400" rtl="0" eaLnBrk="1" latinLnBrk="0" hangingPunct="1">
                        <a:defRPr sz="1800" kern="1200">
                          <a:solidFill>
                            <a:schemeClr val="dk1"/>
                          </a:solidFill>
                          <a:latin typeface="Corbel" panose="020B0503020204020204"/>
                        </a:defRPr>
                      </a:lvl8pPr>
                      <a:lvl9pPr marL="3657600" algn="l" defTabSz="914400" rtl="0" eaLnBrk="1" latinLnBrk="0" hangingPunct="1">
                        <a:defRPr sz="1800" kern="1200">
                          <a:solidFill>
                            <a:schemeClr val="dk1"/>
                          </a:solidFill>
                          <a:latin typeface="Corbel" panose="020B0503020204020204"/>
                        </a:defRPr>
                      </a:lvl9pPr>
                    </a:lstStyle>
                    <a:p>
                      <a:pPr algn="ctr"/>
                      <a:r>
                        <a:rPr lang="de-DE" sz="1400" dirty="0"/>
                        <a:t>Methanol / DME</a:t>
                      </a:r>
                      <a:endParaRPr lang="en-US" sz="1400" dirty="0"/>
                    </a:p>
                  </a:txBody>
                  <a:tcPr marL="68580" marR="68580" marT="34290" marB="34290" anchor="ctr">
                    <a:lnL>
                      <a:noFill/>
                    </a:lnL>
                    <a:lnR>
                      <a:noFill/>
                    </a:lnR>
                    <a:lnT>
                      <a:no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Corbel" panose="020B0503020204020204"/>
                        </a:defRPr>
                      </a:lvl1pPr>
                      <a:lvl2pPr marL="457200" algn="l" defTabSz="914400" rtl="0" eaLnBrk="1" latinLnBrk="0" hangingPunct="1">
                        <a:defRPr sz="1800" kern="1200">
                          <a:solidFill>
                            <a:schemeClr val="dk1"/>
                          </a:solidFill>
                          <a:latin typeface="Corbel" panose="020B0503020204020204"/>
                        </a:defRPr>
                      </a:lvl2pPr>
                      <a:lvl3pPr marL="914400" algn="l" defTabSz="914400" rtl="0" eaLnBrk="1" latinLnBrk="0" hangingPunct="1">
                        <a:defRPr sz="1800" kern="1200">
                          <a:solidFill>
                            <a:schemeClr val="dk1"/>
                          </a:solidFill>
                          <a:latin typeface="Corbel" panose="020B0503020204020204"/>
                        </a:defRPr>
                      </a:lvl3pPr>
                      <a:lvl4pPr marL="1371600" algn="l" defTabSz="914400" rtl="0" eaLnBrk="1" latinLnBrk="0" hangingPunct="1">
                        <a:defRPr sz="1800" kern="1200">
                          <a:solidFill>
                            <a:schemeClr val="dk1"/>
                          </a:solidFill>
                          <a:latin typeface="Corbel" panose="020B0503020204020204"/>
                        </a:defRPr>
                      </a:lvl4pPr>
                      <a:lvl5pPr marL="1828800" algn="l" defTabSz="914400" rtl="0" eaLnBrk="1" latinLnBrk="0" hangingPunct="1">
                        <a:defRPr sz="1800" kern="1200">
                          <a:solidFill>
                            <a:schemeClr val="dk1"/>
                          </a:solidFill>
                          <a:latin typeface="Corbel" panose="020B0503020204020204"/>
                        </a:defRPr>
                      </a:lvl5pPr>
                      <a:lvl6pPr marL="2286000" algn="l" defTabSz="914400" rtl="0" eaLnBrk="1" latinLnBrk="0" hangingPunct="1">
                        <a:defRPr sz="1800" kern="1200">
                          <a:solidFill>
                            <a:schemeClr val="dk1"/>
                          </a:solidFill>
                          <a:latin typeface="Corbel" panose="020B0503020204020204"/>
                        </a:defRPr>
                      </a:lvl6pPr>
                      <a:lvl7pPr marL="2743200" algn="l" defTabSz="914400" rtl="0" eaLnBrk="1" latinLnBrk="0" hangingPunct="1">
                        <a:defRPr sz="1800" kern="1200">
                          <a:solidFill>
                            <a:schemeClr val="dk1"/>
                          </a:solidFill>
                          <a:latin typeface="Corbel" panose="020B0503020204020204"/>
                        </a:defRPr>
                      </a:lvl7pPr>
                      <a:lvl8pPr marL="3200400" algn="l" defTabSz="914400" rtl="0" eaLnBrk="1" latinLnBrk="0" hangingPunct="1">
                        <a:defRPr sz="1800" kern="1200">
                          <a:solidFill>
                            <a:schemeClr val="dk1"/>
                          </a:solidFill>
                          <a:latin typeface="Corbel" panose="020B0503020204020204"/>
                        </a:defRPr>
                      </a:lvl8pPr>
                      <a:lvl9pPr marL="3657600" algn="l" defTabSz="914400" rtl="0" eaLnBrk="1" latinLnBrk="0" hangingPunct="1">
                        <a:defRPr sz="1800" kern="1200">
                          <a:solidFill>
                            <a:schemeClr val="dk1"/>
                          </a:solidFill>
                          <a:latin typeface="Corbel" panose="020B0503020204020204"/>
                        </a:defRPr>
                      </a:lvl9pPr>
                    </a:lstStyle>
                    <a:p>
                      <a:r>
                        <a:rPr lang="de-DE" sz="1300" kern="1200" dirty="0">
                          <a:effectLst/>
                        </a:rPr>
                        <a:t>Solid Oxide </a:t>
                      </a:r>
                      <a:r>
                        <a:rPr lang="de-DE" sz="1300" kern="1200" dirty="0" err="1">
                          <a:effectLst/>
                        </a:rPr>
                        <a:t>Electrolizer</a:t>
                      </a:r>
                      <a:r>
                        <a:rPr lang="de-DE" sz="1300" kern="1200" dirty="0">
                          <a:effectLst/>
                        </a:rPr>
                        <a:t> (SOE) / H</a:t>
                      </a:r>
                      <a:r>
                        <a:rPr lang="de-DE" sz="1300" kern="1200" baseline="-25000" dirty="0">
                          <a:effectLst/>
                        </a:rPr>
                        <a:t>2</a:t>
                      </a:r>
                      <a:r>
                        <a:rPr lang="de-DE" sz="1300" kern="1200" dirty="0">
                          <a:effectLst/>
                        </a:rPr>
                        <a:t> </a:t>
                      </a:r>
                      <a:r>
                        <a:rPr lang="de-DE" sz="1300" kern="1200" dirty="0" err="1">
                          <a:effectLst/>
                        </a:rPr>
                        <a:t>to</a:t>
                      </a:r>
                      <a:r>
                        <a:rPr lang="de-DE" sz="1300" kern="1200" dirty="0">
                          <a:effectLst/>
                        </a:rPr>
                        <a:t> </a:t>
                      </a:r>
                      <a:r>
                        <a:rPr lang="de-DE" sz="1300" kern="1200" dirty="0" err="1">
                          <a:effectLst/>
                        </a:rPr>
                        <a:t>methanol</a:t>
                      </a:r>
                      <a:r>
                        <a:rPr lang="de-DE" sz="1300" kern="1200" dirty="0">
                          <a:effectLst/>
                        </a:rPr>
                        <a:t>-DME / Solid Oxide Fuel </a:t>
                      </a:r>
                      <a:r>
                        <a:rPr lang="de-DE" sz="1300" kern="1200" dirty="0" err="1">
                          <a:effectLst/>
                        </a:rPr>
                        <a:t>Cell</a:t>
                      </a:r>
                      <a:r>
                        <a:rPr lang="de-DE" sz="1300" kern="1200" dirty="0">
                          <a:effectLst/>
                        </a:rPr>
                        <a:t> (SOFC)</a:t>
                      </a:r>
                      <a:endParaRPr lang="en-US" sz="1400" dirty="0"/>
                    </a:p>
                  </a:txBody>
                  <a:tcPr marL="68580" marR="68580" marT="34290" marB="34290">
                    <a:lnL>
                      <a:noFill/>
                    </a:lnL>
                    <a:lnR>
                      <a:noFill/>
                    </a:lnR>
                    <a:lnT>
                      <a:no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Corbel" panose="020B0503020204020204"/>
                        </a:defRPr>
                      </a:lvl1pPr>
                      <a:lvl2pPr marL="457200" algn="l" defTabSz="914400" rtl="0" eaLnBrk="1" latinLnBrk="0" hangingPunct="1">
                        <a:defRPr sz="1800" kern="1200">
                          <a:solidFill>
                            <a:schemeClr val="dk1"/>
                          </a:solidFill>
                          <a:latin typeface="Corbel" panose="020B0503020204020204"/>
                        </a:defRPr>
                      </a:lvl2pPr>
                      <a:lvl3pPr marL="914400" algn="l" defTabSz="914400" rtl="0" eaLnBrk="1" latinLnBrk="0" hangingPunct="1">
                        <a:defRPr sz="1800" kern="1200">
                          <a:solidFill>
                            <a:schemeClr val="dk1"/>
                          </a:solidFill>
                          <a:latin typeface="Corbel" panose="020B0503020204020204"/>
                        </a:defRPr>
                      </a:lvl3pPr>
                      <a:lvl4pPr marL="1371600" algn="l" defTabSz="914400" rtl="0" eaLnBrk="1" latinLnBrk="0" hangingPunct="1">
                        <a:defRPr sz="1800" kern="1200">
                          <a:solidFill>
                            <a:schemeClr val="dk1"/>
                          </a:solidFill>
                          <a:latin typeface="Corbel" panose="020B0503020204020204"/>
                        </a:defRPr>
                      </a:lvl4pPr>
                      <a:lvl5pPr marL="1828800" algn="l" defTabSz="914400" rtl="0" eaLnBrk="1" latinLnBrk="0" hangingPunct="1">
                        <a:defRPr sz="1800" kern="1200">
                          <a:solidFill>
                            <a:schemeClr val="dk1"/>
                          </a:solidFill>
                          <a:latin typeface="Corbel" panose="020B0503020204020204"/>
                        </a:defRPr>
                      </a:lvl5pPr>
                      <a:lvl6pPr marL="2286000" algn="l" defTabSz="914400" rtl="0" eaLnBrk="1" latinLnBrk="0" hangingPunct="1">
                        <a:defRPr sz="1800" kern="1200">
                          <a:solidFill>
                            <a:schemeClr val="dk1"/>
                          </a:solidFill>
                          <a:latin typeface="Corbel" panose="020B0503020204020204"/>
                        </a:defRPr>
                      </a:lvl6pPr>
                      <a:lvl7pPr marL="2743200" algn="l" defTabSz="914400" rtl="0" eaLnBrk="1" latinLnBrk="0" hangingPunct="1">
                        <a:defRPr sz="1800" kern="1200">
                          <a:solidFill>
                            <a:schemeClr val="dk1"/>
                          </a:solidFill>
                          <a:latin typeface="Corbel" panose="020B0503020204020204"/>
                        </a:defRPr>
                      </a:lvl7pPr>
                      <a:lvl8pPr marL="3200400" algn="l" defTabSz="914400" rtl="0" eaLnBrk="1" latinLnBrk="0" hangingPunct="1">
                        <a:defRPr sz="1800" kern="1200">
                          <a:solidFill>
                            <a:schemeClr val="dk1"/>
                          </a:solidFill>
                          <a:latin typeface="Corbel" panose="020B0503020204020204"/>
                        </a:defRPr>
                      </a:lvl8pPr>
                      <a:lvl9pPr marL="3657600" algn="l" defTabSz="914400" rtl="0" eaLnBrk="1" latinLnBrk="0" hangingPunct="1">
                        <a:defRPr sz="1800" kern="1200">
                          <a:solidFill>
                            <a:schemeClr val="dk1"/>
                          </a:solidFill>
                          <a:latin typeface="Corbel" panose="020B0503020204020204"/>
                        </a:defRPr>
                      </a:lvl9pPr>
                    </a:lstStyle>
                    <a:p>
                      <a:pPr algn="ctr"/>
                      <a:r>
                        <a:rPr lang="de-DE" sz="1400" dirty="0"/>
                        <a:t>36% (26.5%)</a:t>
                      </a:r>
                      <a:endParaRPr lang="en-US" sz="1400" dirty="0"/>
                    </a:p>
                  </a:txBody>
                  <a:tcPr marL="68580" marR="68580" marT="34290" marB="34290" anchor="ctr">
                    <a:lnL>
                      <a:noFill/>
                    </a:lnL>
                    <a:lnR>
                      <a:noFill/>
                    </a:lnR>
                    <a:lnT>
                      <a:no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Corbel" panose="020B0503020204020204"/>
                        </a:defRPr>
                      </a:lvl1pPr>
                      <a:lvl2pPr marL="457200" algn="l" defTabSz="914400" rtl="0" eaLnBrk="1" latinLnBrk="0" hangingPunct="1">
                        <a:defRPr sz="1800" kern="1200">
                          <a:solidFill>
                            <a:schemeClr val="dk1"/>
                          </a:solidFill>
                          <a:latin typeface="Corbel" panose="020B0503020204020204"/>
                        </a:defRPr>
                      </a:lvl2pPr>
                      <a:lvl3pPr marL="914400" algn="l" defTabSz="914400" rtl="0" eaLnBrk="1" latinLnBrk="0" hangingPunct="1">
                        <a:defRPr sz="1800" kern="1200">
                          <a:solidFill>
                            <a:schemeClr val="dk1"/>
                          </a:solidFill>
                          <a:latin typeface="Corbel" panose="020B0503020204020204"/>
                        </a:defRPr>
                      </a:lvl3pPr>
                      <a:lvl4pPr marL="1371600" algn="l" defTabSz="914400" rtl="0" eaLnBrk="1" latinLnBrk="0" hangingPunct="1">
                        <a:defRPr sz="1800" kern="1200">
                          <a:solidFill>
                            <a:schemeClr val="dk1"/>
                          </a:solidFill>
                          <a:latin typeface="Corbel" panose="020B0503020204020204"/>
                        </a:defRPr>
                      </a:lvl4pPr>
                      <a:lvl5pPr marL="1828800" algn="l" defTabSz="914400" rtl="0" eaLnBrk="1" latinLnBrk="0" hangingPunct="1">
                        <a:defRPr sz="1800" kern="1200">
                          <a:solidFill>
                            <a:schemeClr val="dk1"/>
                          </a:solidFill>
                          <a:latin typeface="Corbel" panose="020B0503020204020204"/>
                        </a:defRPr>
                      </a:lvl5pPr>
                      <a:lvl6pPr marL="2286000" algn="l" defTabSz="914400" rtl="0" eaLnBrk="1" latinLnBrk="0" hangingPunct="1">
                        <a:defRPr sz="1800" kern="1200">
                          <a:solidFill>
                            <a:schemeClr val="dk1"/>
                          </a:solidFill>
                          <a:latin typeface="Corbel" panose="020B0503020204020204"/>
                        </a:defRPr>
                      </a:lvl6pPr>
                      <a:lvl7pPr marL="2743200" algn="l" defTabSz="914400" rtl="0" eaLnBrk="1" latinLnBrk="0" hangingPunct="1">
                        <a:defRPr sz="1800" kern="1200">
                          <a:solidFill>
                            <a:schemeClr val="dk1"/>
                          </a:solidFill>
                          <a:latin typeface="Corbel" panose="020B0503020204020204"/>
                        </a:defRPr>
                      </a:lvl7pPr>
                      <a:lvl8pPr marL="3200400" algn="l" defTabSz="914400" rtl="0" eaLnBrk="1" latinLnBrk="0" hangingPunct="1">
                        <a:defRPr sz="1800" kern="1200">
                          <a:solidFill>
                            <a:schemeClr val="dk1"/>
                          </a:solidFill>
                          <a:latin typeface="Corbel" panose="020B0503020204020204"/>
                        </a:defRPr>
                      </a:lvl8pPr>
                      <a:lvl9pPr marL="3657600" algn="l" defTabSz="914400" rtl="0" eaLnBrk="1" latinLnBrk="0" hangingPunct="1">
                        <a:defRPr sz="1800" kern="1200">
                          <a:solidFill>
                            <a:schemeClr val="dk1"/>
                          </a:solidFill>
                          <a:latin typeface="Corbel" panose="020B0503020204020204"/>
                        </a:defRPr>
                      </a:lvl9pPr>
                    </a:lstStyle>
                    <a:p>
                      <a:pPr algn="ctr"/>
                      <a:r>
                        <a:rPr lang="en-US" sz="1400" dirty="0"/>
                        <a:t>5.5</a:t>
                      </a:r>
                    </a:p>
                  </a:txBody>
                  <a:tcPr marL="68580" marR="68580" marT="34290" marB="34290" anchor="ctr">
                    <a:lnL>
                      <a:noFill/>
                    </a:lnL>
                    <a:lnR>
                      <a:noFill/>
                    </a:lnR>
                    <a:lnT>
                      <a:noFill/>
                    </a:lnT>
                    <a:lnB>
                      <a:no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778355880"/>
                  </a:ext>
                </a:extLst>
              </a:tr>
              <a:tr h="308468">
                <a:tc>
                  <a:txBody>
                    <a:bodyPr/>
                    <a:lstStyle>
                      <a:lvl1pPr marL="0" algn="l" defTabSz="914400" rtl="0" eaLnBrk="1" latinLnBrk="0" hangingPunct="1">
                        <a:defRPr sz="1800" kern="1200">
                          <a:solidFill>
                            <a:schemeClr val="dk1"/>
                          </a:solidFill>
                          <a:latin typeface="Corbel" panose="020B0503020204020204"/>
                        </a:defRPr>
                      </a:lvl1pPr>
                      <a:lvl2pPr marL="457200" algn="l" defTabSz="914400" rtl="0" eaLnBrk="1" latinLnBrk="0" hangingPunct="1">
                        <a:defRPr sz="1800" kern="1200">
                          <a:solidFill>
                            <a:schemeClr val="dk1"/>
                          </a:solidFill>
                          <a:latin typeface="Corbel" panose="020B0503020204020204"/>
                        </a:defRPr>
                      </a:lvl2pPr>
                      <a:lvl3pPr marL="914400" algn="l" defTabSz="914400" rtl="0" eaLnBrk="1" latinLnBrk="0" hangingPunct="1">
                        <a:defRPr sz="1800" kern="1200">
                          <a:solidFill>
                            <a:schemeClr val="dk1"/>
                          </a:solidFill>
                          <a:latin typeface="Corbel" panose="020B0503020204020204"/>
                        </a:defRPr>
                      </a:lvl3pPr>
                      <a:lvl4pPr marL="1371600" algn="l" defTabSz="914400" rtl="0" eaLnBrk="1" latinLnBrk="0" hangingPunct="1">
                        <a:defRPr sz="1800" kern="1200">
                          <a:solidFill>
                            <a:schemeClr val="dk1"/>
                          </a:solidFill>
                          <a:latin typeface="Corbel" panose="020B0503020204020204"/>
                        </a:defRPr>
                      </a:lvl4pPr>
                      <a:lvl5pPr marL="1828800" algn="l" defTabSz="914400" rtl="0" eaLnBrk="1" latinLnBrk="0" hangingPunct="1">
                        <a:defRPr sz="1800" kern="1200">
                          <a:solidFill>
                            <a:schemeClr val="dk1"/>
                          </a:solidFill>
                          <a:latin typeface="Corbel" panose="020B0503020204020204"/>
                        </a:defRPr>
                      </a:lvl5pPr>
                      <a:lvl6pPr marL="2286000" algn="l" defTabSz="914400" rtl="0" eaLnBrk="1" latinLnBrk="0" hangingPunct="1">
                        <a:defRPr sz="1800" kern="1200">
                          <a:solidFill>
                            <a:schemeClr val="dk1"/>
                          </a:solidFill>
                          <a:latin typeface="Corbel" panose="020B0503020204020204"/>
                        </a:defRPr>
                      </a:lvl6pPr>
                      <a:lvl7pPr marL="2743200" algn="l" defTabSz="914400" rtl="0" eaLnBrk="1" latinLnBrk="0" hangingPunct="1">
                        <a:defRPr sz="1800" kern="1200">
                          <a:solidFill>
                            <a:schemeClr val="dk1"/>
                          </a:solidFill>
                          <a:latin typeface="Corbel" panose="020B0503020204020204"/>
                        </a:defRPr>
                      </a:lvl7pPr>
                      <a:lvl8pPr marL="3200400" algn="l" defTabSz="914400" rtl="0" eaLnBrk="1" latinLnBrk="0" hangingPunct="1">
                        <a:defRPr sz="1800" kern="1200">
                          <a:solidFill>
                            <a:schemeClr val="dk1"/>
                          </a:solidFill>
                          <a:latin typeface="Corbel" panose="020B0503020204020204"/>
                        </a:defRPr>
                      </a:lvl8pPr>
                      <a:lvl9pPr marL="3657600" algn="l" defTabSz="914400" rtl="0" eaLnBrk="1" latinLnBrk="0" hangingPunct="1">
                        <a:defRPr sz="1800" kern="1200">
                          <a:solidFill>
                            <a:schemeClr val="dk1"/>
                          </a:solidFill>
                          <a:latin typeface="Corbel" panose="020B0503020204020204"/>
                        </a:defRPr>
                      </a:lvl9pPr>
                    </a:lstStyle>
                    <a:p>
                      <a:pPr algn="ctr"/>
                      <a:r>
                        <a:rPr lang="de-DE" sz="1400" dirty="0"/>
                        <a:t>Gasoline</a:t>
                      </a:r>
                      <a:endParaRPr lang="en-US" sz="1400" dirty="0"/>
                    </a:p>
                  </a:txBody>
                  <a:tcPr marL="68580" marR="68580" marT="34290" marB="3429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orbel" panose="020B0503020204020204"/>
                        </a:defRPr>
                      </a:lvl1pPr>
                      <a:lvl2pPr marL="457200" algn="l" defTabSz="914400" rtl="0" eaLnBrk="1" latinLnBrk="0" hangingPunct="1">
                        <a:defRPr sz="1800" kern="1200">
                          <a:solidFill>
                            <a:schemeClr val="dk1"/>
                          </a:solidFill>
                          <a:latin typeface="Corbel" panose="020B0503020204020204"/>
                        </a:defRPr>
                      </a:lvl2pPr>
                      <a:lvl3pPr marL="914400" algn="l" defTabSz="914400" rtl="0" eaLnBrk="1" latinLnBrk="0" hangingPunct="1">
                        <a:defRPr sz="1800" kern="1200">
                          <a:solidFill>
                            <a:schemeClr val="dk1"/>
                          </a:solidFill>
                          <a:latin typeface="Corbel" panose="020B0503020204020204"/>
                        </a:defRPr>
                      </a:lvl3pPr>
                      <a:lvl4pPr marL="1371600" algn="l" defTabSz="914400" rtl="0" eaLnBrk="1" latinLnBrk="0" hangingPunct="1">
                        <a:defRPr sz="1800" kern="1200">
                          <a:solidFill>
                            <a:schemeClr val="dk1"/>
                          </a:solidFill>
                          <a:latin typeface="Corbel" panose="020B0503020204020204"/>
                        </a:defRPr>
                      </a:lvl4pPr>
                      <a:lvl5pPr marL="1828800" algn="l" defTabSz="914400" rtl="0" eaLnBrk="1" latinLnBrk="0" hangingPunct="1">
                        <a:defRPr sz="1800" kern="1200">
                          <a:solidFill>
                            <a:schemeClr val="dk1"/>
                          </a:solidFill>
                          <a:latin typeface="Corbel" panose="020B0503020204020204"/>
                        </a:defRPr>
                      </a:lvl5pPr>
                      <a:lvl6pPr marL="2286000" algn="l" defTabSz="914400" rtl="0" eaLnBrk="1" latinLnBrk="0" hangingPunct="1">
                        <a:defRPr sz="1800" kern="1200">
                          <a:solidFill>
                            <a:schemeClr val="dk1"/>
                          </a:solidFill>
                          <a:latin typeface="Corbel" panose="020B0503020204020204"/>
                        </a:defRPr>
                      </a:lvl6pPr>
                      <a:lvl7pPr marL="2743200" algn="l" defTabSz="914400" rtl="0" eaLnBrk="1" latinLnBrk="0" hangingPunct="1">
                        <a:defRPr sz="1800" kern="1200">
                          <a:solidFill>
                            <a:schemeClr val="dk1"/>
                          </a:solidFill>
                          <a:latin typeface="Corbel" panose="020B0503020204020204"/>
                        </a:defRPr>
                      </a:lvl7pPr>
                      <a:lvl8pPr marL="3200400" algn="l" defTabSz="914400" rtl="0" eaLnBrk="1" latinLnBrk="0" hangingPunct="1">
                        <a:defRPr sz="1800" kern="1200">
                          <a:solidFill>
                            <a:schemeClr val="dk1"/>
                          </a:solidFill>
                          <a:latin typeface="Corbel" panose="020B0503020204020204"/>
                        </a:defRPr>
                      </a:lvl8pPr>
                      <a:lvl9pPr marL="3657600" algn="l" defTabSz="914400" rtl="0" eaLnBrk="1" latinLnBrk="0" hangingPunct="1">
                        <a:defRPr sz="1800" kern="1200">
                          <a:solidFill>
                            <a:schemeClr val="dk1"/>
                          </a:solidFill>
                          <a:latin typeface="Corbel" panose="020B0503020204020204"/>
                        </a:defRPr>
                      </a:lvl9pPr>
                    </a:lstStyle>
                    <a:p>
                      <a:pPr algn="l">
                        <a:lnSpc>
                          <a:spcPct val="150000"/>
                        </a:lnSpc>
                        <a:spcBef>
                          <a:spcPts val="600"/>
                        </a:spcBef>
                        <a:spcAft>
                          <a:spcPts val="0"/>
                        </a:spcAft>
                      </a:pPr>
                      <a:r>
                        <a:rPr lang="en-US" sz="1300" kern="1200" dirty="0">
                          <a:effectLst/>
                        </a:rPr>
                        <a:t>SOE/</a:t>
                      </a:r>
                      <a:r>
                        <a:rPr lang="de-DE" sz="1300" kern="1200" dirty="0">
                          <a:effectLst/>
                        </a:rPr>
                        <a:t> H</a:t>
                      </a:r>
                      <a:r>
                        <a:rPr lang="de-DE" sz="1300" kern="1200" baseline="-25000" dirty="0">
                          <a:effectLst/>
                        </a:rPr>
                        <a:t>2</a:t>
                      </a:r>
                      <a:r>
                        <a:rPr lang="de-DE" sz="1300" kern="1200" dirty="0">
                          <a:effectLst/>
                        </a:rPr>
                        <a:t> </a:t>
                      </a:r>
                      <a:r>
                        <a:rPr lang="de-DE" sz="1300" kern="1200" dirty="0" err="1">
                          <a:effectLst/>
                        </a:rPr>
                        <a:t>to</a:t>
                      </a:r>
                      <a:r>
                        <a:rPr lang="de-DE" sz="1300" kern="1200" dirty="0">
                          <a:effectLst/>
                        </a:rPr>
                        <a:t> </a:t>
                      </a:r>
                      <a:r>
                        <a:rPr lang="de-DE" sz="1300" kern="1200" dirty="0" err="1">
                          <a:effectLst/>
                        </a:rPr>
                        <a:t>gasoline</a:t>
                      </a:r>
                      <a:r>
                        <a:rPr lang="en-US" sz="1300" kern="1200" dirty="0">
                          <a:effectLst/>
                        </a:rPr>
                        <a:t>/SOFC</a:t>
                      </a:r>
                      <a:endParaRPr lang="it-IT" sz="1300" kern="1200" dirty="0">
                        <a:solidFill>
                          <a:schemeClr val="dk1"/>
                        </a:solidFill>
                        <a:effectLst/>
                        <a:latin typeface="+mn-lt"/>
                        <a:ea typeface="+mn-ea"/>
                        <a:cs typeface="+mn-cs"/>
                      </a:endParaRPr>
                    </a:p>
                  </a:txBody>
                  <a:tcPr marL="51435" marR="51435"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orbel" panose="020B0503020204020204"/>
                        </a:defRPr>
                      </a:lvl1pPr>
                      <a:lvl2pPr marL="457200" algn="l" defTabSz="914400" rtl="0" eaLnBrk="1" latinLnBrk="0" hangingPunct="1">
                        <a:defRPr sz="1800" kern="1200">
                          <a:solidFill>
                            <a:schemeClr val="dk1"/>
                          </a:solidFill>
                          <a:latin typeface="Corbel" panose="020B0503020204020204"/>
                        </a:defRPr>
                      </a:lvl2pPr>
                      <a:lvl3pPr marL="914400" algn="l" defTabSz="914400" rtl="0" eaLnBrk="1" latinLnBrk="0" hangingPunct="1">
                        <a:defRPr sz="1800" kern="1200">
                          <a:solidFill>
                            <a:schemeClr val="dk1"/>
                          </a:solidFill>
                          <a:latin typeface="Corbel" panose="020B0503020204020204"/>
                        </a:defRPr>
                      </a:lvl3pPr>
                      <a:lvl4pPr marL="1371600" algn="l" defTabSz="914400" rtl="0" eaLnBrk="1" latinLnBrk="0" hangingPunct="1">
                        <a:defRPr sz="1800" kern="1200">
                          <a:solidFill>
                            <a:schemeClr val="dk1"/>
                          </a:solidFill>
                          <a:latin typeface="Corbel" panose="020B0503020204020204"/>
                        </a:defRPr>
                      </a:lvl4pPr>
                      <a:lvl5pPr marL="1828800" algn="l" defTabSz="914400" rtl="0" eaLnBrk="1" latinLnBrk="0" hangingPunct="1">
                        <a:defRPr sz="1800" kern="1200">
                          <a:solidFill>
                            <a:schemeClr val="dk1"/>
                          </a:solidFill>
                          <a:latin typeface="Corbel" panose="020B0503020204020204"/>
                        </a:defRPr>
                      </a:lvl5pPr>
                      <a:lvl6pPr marL="2286000" algn="l" defTabSz="914400" rtl="0" eaLnBrk="1" latinLnBrk="0" hangingPunct="1">
                        <a:defRPr sz="1800" kern="1200">
                          <a:solidFill>
                            <a:schemeClr val="dk1"/>
                          </a:solidFill>
                          <a:latin typeface="Corbel" panose="020B0503020204020204"/>
                        </a:defRPr>
                      </a:lvl6pPr>
                      <a:lvl7pPr marL="2743200" algn="l" defTabSz="914400" rtl="0" eaLnBrk="1" latinLnBrk="0" hangingPunct="1">
                        <a:defRPr sz="1800" kern="1200">
                          <a:solidFill>
                            <a:schemeClr val="dk1"/>
                          </a:solidFill>
                          <a:latin typeface="Corbel" panose="020B0503020204020204"/>
                        </a:defRPr>
                      </a:lvl7pPr>
                      <a:lvl8pPr marL="3200400" algn="l" defTabSz="914400" rtl="0" eaLnBrk="1" latinLnBrk="0" hangingPunct="1">
                        <a:defRPr sz="1800" kern="1200">
                          <a:solidFill>
                            <a:schemeClr val="dk1"/>
                          </a:solidFill>
                          <a:latin typeface="Corbel" panose="020B0503020204020204"/>
                        </a:defRPr>
                      </a:lvl8pPr>
                      <a:lvl9pPr marL="3657600" algn="l" defTabSz="914400" rtl="0" eaLnBrk="1" latinLnBrk="0" hangingPunct="1">
                        <a:defRPr sz="1800" kern="1200">
                          <a:solidFill>
                            <a:schemeClr val="dk1"/>
                          </a:solidFill>
                          <a:latin typeface="Corbel" panose="020B0503020204020204"/>
                        </a:defRPr>
                      </a:lvl9pPr>
                    </a:lstStyle>
                    <a:p>
                      <a:pPr algn="ctr"/>
                      <a:r>
                        <a:rPr lang="de-DE" sz="1400" dirty="0"/>
                        <a:t>27% (20%)</a:t>
                      </a:r>
                      <a:endParaRPr lang="en-US" sz="1400" dirty="0"/>
                    </a:p>
                  </a:txBody>
                  <a:tcPr marL="68580" marR="68580" marT="34290" marB="3429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orbel" panose="020B0503020204020204"/>
                        </a:defRPr>
                      </a:lvl1pPr>
                      <a:lvl2pPr marL="457200" algn="l" defTabSz="914400" rtl="0" eaLnBrk="1" latinLnBrk="0" hangingPunct="1">
                        <a:defRPr sz="1800" kern="1200">
                          <a:solidFill>
                            <a:schemeClr val="dk1"/>
                          </a:solidFill>
                          <a:latin typeface="Corbel" panose="020B0503020204020204"/>
                        </a:defRPr>
                      </a:lvl2pPr>
                      <a:lvl3pPr marL="914400" algn="l" defTabSz="914400" rtl="0" eaLnBrk="1" latinLnBrk="0" hangingPunct="1">
                        <a:defRPr sz="1800" kern="1200">
                          <a:solidFill>
                            <a:schemeClr val="dk1"/>
                          </a:solidFill>
                          <a:latin typeface="Corbel" panose="020B0503020204020204"/>
                        </a:defRPr>
                      </a:lvl3pPr>
                      <a:lvl4pPr marL="1371600" algn="l" defTabSz="914400" rtl="0" eaLnBrk="1" latinLnBrk="0" hangingPunct="1">
                        <a:defRPr sz="1800" kern="1200">
                          <a:solidFill>
                            <a:schemeClr val="dk1"/>
                          </a:solidFill>
                          <a:latin typeface="Corbel" panose="020B0503020204020204"/>
                        </a:defRPr>
                      </a:lvl4pPr>
                      <a:lvl5pPr marL="1828800" algn="l" defTabSz="914400" rtl="0" eaLnBrk="1" latinLnBrk="0" hangingPunct="1">
                        <a:defRPr sz="1800" kern="1200">
                          <a:solidFill>
                            <a:schemeClr val="dk1"/>
                          </a:solidFill>
                          <a:latin typeface="Corbel" panose="020B0503020204020204"/>
                        </a:defRPr>
                      </a:lvl5pPr>
                      <a:lvl6pPr marL="2286000" algn="l" defTabSz="914400" rtl="0" eaLnBrk="1" latinLnBrk="0" hangingPunct="1">
                        <a:defRPr sz="1800" kern="1200">
                          <a:solidFill>
                            <a:schemeClr val="dk1"/>
                          </a:solidFill>
                          <a:latin typeface="Corbel" panose="020B0503020204020204"/>
                        </a:defRPr>
                      </a:lvl6pPr>
                      <a:lvl7pPr marL="2743200" algn="l" defTabSz="914400" rtl="0" eaLnBrk="1" latinLnBrk="0" hangingPunct="1">
                        <a:defRPr sz="1800" kern="1200">
                          <a:solidFill>
                            <a:schemeClr val="dk1"/>
                          </a:solidFill>
                          <a:latin typeface="Corbel" panose="020B0503020204020204"/>
                        </a:defRPr>
                      </a:lvl7pPr>
                      <a:lvl8pPr marL="3200400" algn="l" defTabSz="914400" rtl="0" eaLnBrk="1" latinLnBrk="0" hangingPunct="1">
                        <a:defRPr sz="1800" kern="1200">
                          <a:solidFill>
                            <a:schemeClr val="dk1"/>
                          </a:solidFill>
                          <a:latin typeface="Corbel" panose="020B0503020204020204"/>
                        </a:defRPr>
                      </a:lvl8pPr>
                      <a:lvl9pPr marL="3657600" algn="l" defTabSz="914400" rtl="0" eaLnBrk="1" latinLnBrk="0" hangingPunct="1">
                        <a:defRPr sz="1800" kern="1200">
                          <a:solidFill>
                            <a:schemeClr val="dk1"/>
                          </a:solidFill>
                          <a:latin typeface="Corbel" panose="020B0503020204020204"/>
                        </a:defRPr>
                      </a:lvl9pPr>
                    </a:lstStyle>
                    <a:p>
                      <a:pPr algn="ctr"/>
                      <a:r>
                        <a:rPr lang="en-US" sz="1400" dirty="0"/>
                        <a:t>8.8</a:t>
                      </a:r>
                    </a:p>
                  </a:txBody>
                  <a:tcPr marL="68580" marR="68580" marT="34290" marB="34290" anchor="ctr">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40384157"/>
                  </a:ext>
                </a:extLst>
              </a:tr>
              <a:tr h="479870">
                <a:tc>
                  <a:txBody>
                    <a:bodyPr/>
                    <a:lstStyle>
                      <a:lvl1pPr marL="0" algn="l" defTabSz="914400" rtl="0" eaLnBrk="1" latinLnBrk="0" hangingPunct="1">
                        <a:defRPr sz="1800" kern="1200">
                          <a:solidFill>
                            <a:schemeClr val="dk1"/>
                          </a:solidFill>
                          <a:latin typeface="Corbel" panose="020B0503020204020204"/>
                        </a:defRPr>
                      </a:lvl1pPr>
                      <a:lvl2pPr marL="457200" algn="l" defTabSz="914400" rtl="0" eaLnBrk="1" latinLnBrk="0" hangingPunct="1">
                        <a:defRPr sz="1800" kern="1200">
                          <a:solidFill>
                            <a:schemeClr val="dk1"/>
                          </a:solidFill>
                          <a:latin typeface="Corbel" panose="020B0503020204020204"/>
                        </a:defRPr>
                      </a:lvl2pPr>
                      <a:lvl3pPr marL="914400" algn="l" defTabSz="914400" rtl="0" eaLnBrk="1" latinLnBrk="0" hangingPunct="1">
                        <a:defRPr sz="1800" kern="1200">
                          <a:solidFill>
                            <a:schemeClr val="dk1"/>
                          </a:solidFill>
                          <a:latin typeface="Corbel" panose="020B0503020204020204"/>
                        </a:defRPr>
                      </a:lvl3pPr>
                      <a:lvl4pPr marL="1371600" algn="l" defTabSz="914400" rtl="0" eaLnBrk="1" latinLnBrk="0" hangingPunct="1">
                        <a:defRPr sz="1800" kern="1200">
                          <a:solidFill>
                            <a:schemeClr val="dk1"/>
                          </a:solidFill>
                          <a:latin typeface="Corbel" panose="020B0503020204020204"/>
                        </a:defRPr>
                      </a:lvl4pPr>
                      <a:lvl5pPr marL="1828800" algn="l" defTabSz="914400" rtl="0" eaLnBrk="1" latinLnBrk="0" hangingPunct="1">
                        <a:defRPr sz="1800" kern="1200">
                          <a:solidFill>
                            <a:schemeClr val="dk1"/>
                          </a:solidFill>
                          <a:latin typeface="Corbel" panose="020B0503020204020204"/>
                        </a:defRPr>
                      </a:lvl5pPr>
                      <a:lvl6pPr marL="2286000" algn="l" defTabSz="914400" rtl="0" eaLnBrk="1" latinLnBrk="0" hangingPunct="1">
                        <a:defRPr sz="1800" kern="1200">
                          <a:solidFill>
                            <a:schemeClr val="dk1"/>
                          </a:solidFill>
                          <a:latin typeface="Corbel" panose="020B0503020204020204"/>
                        </a:defRPr>
                      </a:lvl6pPr>
                      <a:lvl7pPr marL="2743200" algn="l" defTabSz="914400" rtl="0" eaLnBrk="1" latinLnBrk="0" hangingPunct="1">
                        <a:defRPr sz="1800" kern="1200">
                          <a:solidFill>
                            <a:schemeClr val="dk1"/>
                          </a:solidFill>
                          <a:latin typeface="Corbel" panose="020B0503020204020204"/>
                        </a:defRPr>
                      </a:lvl7pPr>
                      <a:lvl8pPr marL="3200400" algn="l" defTabSz="914400" rtl="0" eaLnBrk="1" latinLnBrk="0" hangingPunct="1">
                        <a:defRPr sz="1800" kern="1200">
                          <a:solidFill>
                            <a:schemeClr val="dk1"/>
                          </a:solidFill>
                          <a:latin typeface="Corbel" panose="020B0503020204020204"/>
                        </a:defRPr>
                      </a:lvl8pPr>
                      <a:lvl9pPr marL="3657600" algn="l" defTabSz="914400" rtl="0" eaLnBrk="1" latinLnBrk="0" hangingPunct="1">
                        <a:defRPr sz="1800" kern="1200">
                          <a:solidFill>
                            <a:schemeClr val="dk1"/>
                          </a:solidFill>
                          <a:latin typeface="Corbel" panose="020B0503020204020204"/>
                        </a:defRPr>
                      </a:lvl9pPr>
                    </a:lstStyle>
                    <a:p>
                      <a:pPr algn="ctr"/>
                      <a:r>
                        <a:rPr lang="de-DE" sz="1400" dirty="0"/>
                        <a:t>LNG</a:t>
                      </a:r>
                      <a:endParaRPr lang="en-US" sz="1400" dirty="0"/>
                    </a:p>
                  </a:txBody>
                  <a:tcPr marL="68580" marR="68580" marT="34290" marB="34290" anchor="ctr">
                    <a:lnL>
                      <a:noFill/>
                    </a:lnL>
                    <a:lnR>
                      <a:noFill/>
                    </a:lnR>
                    <a:lnT>
                      <a:noFill/>
                    </a:lnT>
                    <a:lnB w="25400" cmpd="sng">
                      <a:solidFill>
                        <a:srgbClr val="000000"/>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Corbel" panose="020B0503020204020204"/>
                        </a:defRPr>
                      </a:lvl1pPr>
                      <a:lvl2pPr marL="457200" algn="l" defTabSz="914400" rtl="0" eaLnBrk="1" latinLnBrk="0" hangingPunct="1">
                        <a:defRPr sz="1800" kern="1200">
                          <a:solidFill>
                            <a:schemeClr val="dk1"/>
                          </a:solidFill>
                          <a:latin typeface="Corbel" panose="020B0503020204020204"/>
                        </a:defRPr>
                      </a:lvl2pPr>
                      <a:lvl3pPr marL="914400" algn="l" defTabSz="914400" rtl="0" eaLnBrk="1" latinLnBrk="0" hangingPunct="1">
                        <a:defRPr sz="1800" kern="1200">
                          <a:solidFill>
                            <a:schemeClr val="dk1"/>
                          </a:solidFill>
                          <a:latin typeface="Corbel" panose="020B0503020204020204"/>
                        </a:defRPr>
                      </a:lvl3pPr>
                      <a:lvl4pPr marL="1371600" algn="l" defTabSz="914400" rtl="0" eaLnBrk="1" latinLnBrk="0" hangingPunct="1">
                        <a:defRPr sz="1800" kern="1200">
                          <a:solidFill>
                            <a:schemeClr val="dk1"/>
                          </a:solidFill>
                          <a:latin typeface="Corbel" panose="020B0503020204020204"/>
                        </a:defRPr>
                      </a:lvl4pPr>
                      <a:lvl5pPr marL="1828800" algn="l" defTabSz="914400" rtl="0" eaLnBrk="1" latinLnBrk="0" hangingPunct="1">
                        <a:defRPr sz="1800" kern="1200">
                          <a:solidFill>
                            <a:schemeClr val="dk1"/>
                          </a:solidFill>
                          <a:latin typeface="Corbel" panose="020B0503020204020204"/>
                        </a:defRPr>
                      </a:lvl5pPr>
                      <a:lvl6pPr marL="2286000" algn="l" defTabSz="914400" rtl="0" eaLnBrk="1" latinLnBrk="0" hangingPunct="1">
                        <a:defRPr sz="1800" kern="1200">
                          <a:solidFill>
                            <a:schemeClr val="dk1"/>
                          </a:solidFill>
                          <a:latin typeface="Corbel" panose="020B0503020204020204"/>
                        </a:defRPr>
                      </a:lvl6pPr>
                      <a:lvl7pPr marL="2743200" algn="l" defTabSz="914400" rtl="0" eaLnBrk="1" latinLnBrk="0" hangingPunct="1">
                        <a:defRPr sz="1800" kern="1200">
                          <a:solidFill>
                            <a:schemeClr val="dk1"/>
                          </a:solidFill>
                          <a:latin typeface="Corbel" panose="020B0503020204020204"/>
                        </a:defRPr>
                      </a:lvl7pPr>
                      <a:lvl8pPr marL="3200400" algn="l" defTabSz="914400" rtl="0" eaLnBrk="1" latinLnBrk="0" hangingPunct="1">
                        <a:defRPr sz="1800" kern="1200">
                          <a:solidFill>
                            <a:schemeClr val="dk1"/>
                          </a:solidFill>
                          <a:latin typeface="Corbel" panose="020B0503020204020204"/>
                        </a:defRPr>
                      </a:lvl8pPr>
                      <a:lvl9pPr marL="3657600" algn="l" defTabSz="914400" rtl="0" eaLnBrk="1" latinLnBrk="0" hangingPunct="1">
                        <a:defRPr sz="1800" kern="1200">
                          <a:solidFill>
                            <a:schemeClr val="dk1"/>
                          </a:solidFill>
                          <a:latin typeface="Corbel" panose="020B0503020204020204"/>
                        </a:defRPr>
                      </a:lvl9pPr>
                    </a:lstStyle>
                    <a:p>
                      <a:r>
                        <a:rPr lang="en-US" sz="1300" u="none" strike="noStrike" kern="1200" baseline="0" dirty="0"/>
                        <a:t>SOE/TSA dehydration,</a:t>
                      </a:r>
                    </a:p>
                    <a:p>
                      <a:r>
                        <a:rPr lang="en-US" sz="1300" u="none" strike="noStrike" kern="1200" baseline="0" dirty="0"/>
                        <a:t>H</a:t>
                      </a:r>
                      <a:r>
                        <a:rPr lang="en-US" sz="1300" u="none" strike="noStrike" kern="1200" baseline="-25000" dirty="0"/>
                        <a:t>2</a:t>
                      </a:r>
                      <a:r>
                        <a:rPr lang="en-US" sz="1300" u="none" strike="noStrike" kern="1200" baseline="0" dirty="0"/>
                        <a:t> and CO</a:t>
                      </a:r>
                      <a:r>
                        <a:rPr lang="en-US" sz="1300" u="none" strike="noStrike" kern="1200" baseline="-25000" dirty="0"/>
                        <a:t>2</a:t>
                      </a:r>
                      <a:r>
                        <a:rPr lang="en-US" sz="1300" u="none" strike="noStrike" kern="1200" baseline="0" dirty="0"/>
                        <a:t> membrane separation/SOFC</a:t>
                      </a:r>
                      <a:endParaRPr lang="en-US" sz="1400" dirty="0"/>
                    </a:p>
                  </a:txBody>
                  <a:tcPr marL="68580" marR="68580" marT="34290" marB="34290">
                    <a:lnL>
                      <a:noFill/>
                    </a:lnL>
                    <a:lnR>
                      <a:noFill/>
                    </a:lnR>
                    <a:lnT>
                      <a:noFill/>
                    </a:lnT>
                    <a:lnB w="25400" cmpd="sng">
                      <a:solidFill>
                        <a:srgbClr val="000000"/>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Corbel" panose="020B0503020204020204"/>
                        </a:defRPr>
                      </a:lvl1pPr>
                      <a:lvl2pPr marL="457200" algn="l" defTabSz="914400" rtl="0" eaLnBrk="1" latinLnBrk="0" hangingPunct="1">
                        <a:defRPr sz="1800" kern="1200">
                          <a:solidFill>
                            <a:schemeClr val="dk1"/>
                          </a:solidFill>
                          <a:latin typeface="Corbel" panose="020B0503020204020204"/>
                        </a:defRPr>
                      </a:lvl2pPr>
                      <a:lvl3pPr marL="914400" algn="l" defTabSz="914400" rtl="0" eaLnBrk="1" latinLnBrk="0" hangingPunct="1">
                        <a:defRPr sz="1800" kern="1200">
                          <a:solidFill>
                            <a:schemeClr val="dk1"/>
                          </a:solidFill>
                          <a:latin typeface="Corbel" panose="020B0503020204020204"/>
                        </a:defRPr>
                      </a:lvl3pPr>
                      <a:lvl4pPr marL="1371600" algn="l" defTabSz="914400" rtl="0" eaLnBrk="1" latinLnBrk="0" hangingPunct="1">
                        <a:defRPr sz="1800" kern="1200">
                          <a:solidFill>
                            <a:schemeClr val="dk1"/>
                          </a:solidFill>
                          <a:latin typeface="Corbel" panose="020B0503020204020204"/>
                        </a:defRPr>
                      </a:lvl4pPr>
                      <a:lvl5pPr marL="1828800" algn="l" defTabSz="914400" rtl="0" eaLnBrk="1" latinLnBrk="0" hangingPunct="1">
                        <a:defRPr sz="1800" kern="1200">
                          <a:solidFill>
                            <a:schemeClr val="dk1"/>
                          </a:solidFill>
                          <a:latin typeface="Corbel" panose="020B0503020204020204"/>
                        </a:defRPr>
                      </a:lvl5pPr>
                      <a:lvl6pPr marL="2286000" algn="l" defTabSz="914400" rtl="0" eaLnBrk="1" latinLnBrk="0" hangingPunct="1">
                        <a:defRPr sz="1800" kern="1200">
                          <a:solidFill>
                            <a:schemeClr val="dk1"/>
                          </a:solidFill>
                          <a:latin typeface="Corbel" panose="020B0503020204020204"/>
                        </a:defRPr>
                      </a:lvl6pPr>
                      <a:lvl7pPr marL="2743200" algn="l" defTabSz="914400" rtl="0" eaLnBrk="1" latinLnBrk="0" hangingPunct="1">
                        <a:defRPr sz="1800" kern="1200">
                          <a:solidFill>
                            <a:schemeClr val="dk1"/>
                          </a:solidFill>
                          <a:latin typeface="Corbel" panose="020B0503020204020204"/>
                        </a:defRPr>
                      </a:lvl7pPr>
                      <a:lvl8pPr marL="3200400" algn="l" defTabSz="914400" rtl="0" eaLnBrk="1" latinLnBrk="0" hangingPunct="1">
                        <a:defRPr sz="1800" kern="1200">
                          <a:solidFill>
                            <a:schemeClr val="dk1"/>
                          </a:solidFill>
                          <a:latin typeface="Corbel" panose="020B0503020204020204"/>
                        </a:defRPr>
                      </a:lvl8pPr>
                      <a:lvl9pPr marL="3657600" algn="l" defTabSz="914400" rtl="0" eaLnBrk="1" latinLnBrk="0" hangingPunct="1">
                        <a:defRPr sz="1800" kern="1200">
                          <a:solidFill>
                            <a:schemeClr val="dk1"/>
                          </a:solidFill>
                          <a:latin typeface="Corbel" panose="020B0503020204020204"/>
                        </a:defRPr>
                      </a:lvl9pPr>
                    </a:lstStyle>
                    <a:p>
                      <a:pPr algn="ctr"/>
                      <a:r>
                        <a:rPr lang="en-US" sz="1400" dirty="0"/>
                        <a:t>28% (23%</a:t>
                      </a:r>
                      <a:r>
                        <a:rPr lang="de-DE" sz="1400" dirty="0"/>
                        <a:t>)</a:t>
                      </a:r>
                      <a:endParaRPr lang="en-US" sz="1400" dirty="0"/>
                    </a:p>
                  </a:txBody>
                  <a:tcPr marL="68580" marR="68580" marT="34290" marB="34290" anchor="ctr">
                    <a:lnL>
                      <a:noFill/>
                    </a:lnL>
                    <a:lnR>
                      <a:noFill/>
                    </a:lnR>
                    <a:lnT>
                      <a:noFill/>
                    </a:lnT>
                    <a:lnB w="25400" cmpd="sng">
                      <a:solidFill>
                        <a:srgbClr val="000000"/>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Corbel" panose="020B0503020204020204"/>
                        </a:defRPr>
                      </a:lvl1pPr>
                      <a:lvl2pPr marL="457200" algn="l" defTabSz="914400" rtl="0" eaLnBrk="1" latinLnBrk="0" hangingPunct="1">
                        <a:defRPr sz="1800" kern="1200">
                          <a:solidFill>
                            <a:schemeClr val="dk1"/>
                          </a:solidFill>
                          <a:latin typeface="Corbel" panose="020B0503020204020204"/>
                        </a:defRPr>
                      </a:lvl2pPr>
                      <a:lvl3pPr marL="914400" algn="l" defTabSz="914400" rtl="0" eaLnBrk="1" latinLnBrk="0" hangingPunct="1">
                        <a:defRPr sz="1800" kern="1200">
                          <a:solidFill>
                            <a:schemeClr val="dk1"/>
                          </a:solidFill>
                          <a:latin typeface="Corbel" panose="020B0503020204020204"/>
                        </a:defRPr>
                      </a:lvl3pPr>
                      <a:lvl4pPr marL="1371600" algn="l" defTabSz="914400" rtl="0" eaLnBrk="1" latinLnBrk="0" hangingPunct="1">
                        <a:defRPr sz="1800" kern="1200">
                          <a:solidFill>
                            <a:schemeClr val="dk1"/>
                          </a:solidFill>
                          <a:latin typeface="Corbel" panose="020B0503020204020204"/>
                        </a:defRPr>
                      </a:lvl4pPr>
                      <a:lvl5pPr marL="1828800" algn="l" defTabSz="914400" rtl="0" eaLnBrk="1" latinLnBrk="0" hangingPunct="1">
                        <a:defRPr sz="1800" kern="1200">
                          <a:solidFill>
                            <a:schemeClr val="dk1"/>
                          </a:solidFill>
                          <a:latin typeface="Corbel" panose="020B0503020204020204"/>
                        </a:defRPr>
                      </a:lvl5pPr>
                      <a:lvl6pPr marL="2286000" algn="l" defTabSz="914400" rtl="0" eaLnBrk="1" latinLnBrk="0" hangingPunct="1">
                        <a:defRPr sz="1800" kern="1200">
                          <a:solidFill>
                            <a:schemeClr val="dk1"/>
                          </a:solidFill>
                          <a:latin typeface="Corbel" panose="020B0503020204020204"/>
                        </a:defRPr>
                      </a:lvl6pPr>
                      <a:lvl7pPr marL="2743200" algn="l" defTabSz="914400" rtl="0" eaLnBrk="1" latinLnBrk="0" hangingPunct="1">
                        <a:defRPr sz="1800" kern="1200">
                          <a:solidFill>
                            <a:schemeClr val="dk1"/>
                          </a:solidFill>
                          <a:latin typeface="Corbel" panose="020B0503020204020204"/>
                        </a:defRPr>
                      </a:lvl7pPr>
                      <a:lvl8pPr marL="3200400" algn="l" defTabSz="914400" rtl="0" eaLnBrk="1" latinLnBrk="0" hangingPunct="1">
                        <a:defRPr sz="1800" kern="1200">
                          <a:solidFill>
                            <a:schemeClr val="dk1"/>
                          </a:solidFill>
                          <a:latin typeface="Corbel" panose="020B0503020204020204"/>
                        </a:defRPr>
                      </a:lvl8pPr>
                      <a:lvl9pPr marL="3657600" algn="l" defTabSz="914400" rtl="0" eaLnBrk="1" latinLnBrk="0" hangingPunct="1">
                        <a:defRPr sz="1800" kern="1200">
                          <a:solidFill>
                            <a:schemeClr val="dk1"/>
                          </a:solidFill>
                          <a:latin typeface="Corbel" panose="020B0503020204020204"/>
                        </a:defRPr>
                      </a:lvl9pPr>
                    </a:lstStyle>
                    <a:p>
                      <a:pPr algn="ctr"/>
                      <a:r>
                        <a:rPr lang="en-US" sz="1400" dirty="0"/>
                        <a:t>5.8</a:t>
                      </a:r>
                    </a:p>
                  </a:txBody>
                  <a:tcPr marL="68580" marR="68580" marT="34290" marB="34290" anchor="ctr">
                    <a:lnL>
                      <a:noFill/>
                    </a:lnL>
                    <a:lnR>
                      <a:noFill/>
                    </a:lnR>
                    <a:lnT>
                      <a:noFill/>
                    </a:lnT>
                    <a:lnB w="25400" cmpd="sng">
                      <a:solidFill>
                        <a:srgbClr val="000000"/>
                      </a:solid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3247681836"/>
                  </a:ext>
                </a:extLst>
              </a:tr>
            </a:tbl>
          </a:graphicData>
        </a:graphic>
      </p:graphicFrame>
      <p:sp>
        <p:nvSpPr>
          <p:cNvPr id="12" name="CasellaDiTesto 11">
            <a:extLst>
              <a:ext uri="{FF2B5EF4-FFF2-40B4-BE49-F238E27FC236}">
                <a16:creationId xmlns:a16="http://schemas.microsoft.com/office/drawing/2014/main" id="{653AA0D7-888B-4D67-B6D7-0E98020E52BC}"/>
              </a:ext>
            </a:extLst>
          </p:cNvPr>
          <p:cNvSpPr txBox="1"/>
          <p:nvPr/>
        </p:nvSpPr>
        <p:spPr>
          <a:xfrm>
            <a:off x="257175" y="730850"/>
            <a:ext cx="8201025" cy="646331"/>
          </a:xfrm>
          <a:prstGeom prst="rect">
            <a:avLst/>
          </a:prstGeom>
          <a:noFill/>
        </p:spPr>
        <p:txBody>
          <a:bodyPr wrap="square" rtlCol="0">
            <a:spAutoFit/>
          </a:bodyPr>
          <a:lstStyle/>
          <a:p>
            <a:r>
              <a:rPr lang="en-US" spc="-45" dirty="0">
                <a:solidFill>
                  <a:srgbClr val="92D050"/>
                </a:solidFill>
                <a:latin typeface="+mj-lt"/>
                <a:ea typeface="+mj-ea"/>
                <a:cs typeface="+mj-cs"/>
              </a:rPr>
              <a:t>V</a:t>
            </a:r>
            <a:r>
              <a:rPr lang="en-US" spc="-45" dirty="0" smtClean="0">
                <a:solidFill>
                  <a:srgbClr val="92D050"/>
                </a:solidFill>
                <a:latin typeface="+mj-lt"/>
                <a:ea typeface="+mj-ea"/>
                <a:cs typeface="+mj-cs"/>
              </a:rPr>
              <a:t>olumetric </a:t>
            </a:r>
            <a:r>
              <a:rPr lang="en-US" spc="-45" dirty="0">
                <a:solidFill>
                  <a:srgbClr val="92D050"/>
                </a:solidFill>
                <a:latin typeface="+mj-lt"/>
                <a:ea typeface="+mj-ea"/>
                <a:cs typeface="+mj-cs"/>
              </a:rPr>
              <a:t>energy density and implemented technologies of </a:t>
            </a:r>
          </a:p>
          <a:p>
            <a:r>
              <a:rPr lang="en-US" spc="-45" dirty="0">
                <a:solidFill>
                  <a:srgbClr val="92D050"/>
                </a:solidFill>
                <a:latin typeface="+mj-lt"/>
                <a:ea typeface="+mj-ea"/>
                <a:cs typeface="+mj-cs"/>
              </a:rPr>
              <a:t>Power-to-Power applications based on different energy carriers</a:t>
            </a:r>
            <a:endParaRPr lang="it-IT" spc="-45" dirty="0">
              <a:solidFill>
                <a:srgbClr val="92D050"/>
              </a:solidFill>
              <a:latin typeface="+mj-lt"/>
              <a:ea typeface="+mj-ea"/>
              <a:cs typeface="+mj-cs"/>
            </a:endParaRPr>
          </a:p>
        </p:txBody>
      </p:sp>
      <p:sp>
        <p:nvSpPr>
          <p:cNvPr id="13" name="Rettangolo 12">
            <a:extLst>
              <a:ext uri="{FF2B5EF4-FFF2-40B4-BE49-F238E27FC236}">
                <a16:creationId xmlns:a16="http://schemas.microsoft.com/office/drawing/2014/main" id="{F1FD4225-BFC1-45C6-B542-C616471FBE95}"/>
              </a:ext>
            </a:extLst>
          </p:cNvPr>
          <p:cNvSpPr/>
          <p:nvPr/>
        </p:nvSpPr>
        <p:spPr>
          <a:xfrm>
            <a:off x="259305" y="4620203"/>
            <a:ext cx="8489159" cy="507831"/>
          </a:xfrm>
          <a:prstGeom prst="rect">
            <a:avLst/>
          </a:prstGeom>
        </p:spPr>
        <p:txBody>
          <a:bodyPr wrap="square">
            <a:spAutoFit/>
          </a:bodyPr>
          <a:lstStyle/>
          <a:p>
            <a:r>
              <a:rPr lang="en-US" sz="1350" dirty="0">
                <a:latin typeface="AdvOT52f2e314"/>
              </a:rPr>
              <a:t>The RTE values in brackets include the thermal (1750 kWh/</a:t>
            </a:r>
            <a:r>
              <a:rPr lang="en-US" sz="1350" dirty="0">
                <a:latin typeface="AdvOT4cf4c306.I"/>
              </a:rPr>
              <a:t>t</a:t>
            </a:r>
            <a:r>
              <a:rPr lang="en-US" sz="1350" dirty="0">
                <a:latin typeface="AdvOT52f2e314"/>
              </a:rPr>
              <a:t>CO</a:t>
            </a:r>
            <a:r>
              <a:rPr lang="en-US" sz="1350" baseline="-25000" dirty="0">
                <a:latin typeface="AdvOT52f2e314"/>
              </a:rPr>
              <a:t>2</a:t>
            </a:r>
            <a:r>
              <a:rPr lang="en-US" sz="1350" dirty="0">
                <a:latin typeface="AdvOT52f2e314"/>
              </a:rPr>
              <a:t>) and electric (250 kWh/</a:t>
            </a:r>
            <a:r>
              <a:rPr lang="en-US" sz="1350" dirty="0">
                <a:latin typeface="AdvOT4cf4c306.I"/>
              </a:rPr>
              <a:t>t</a:t>
            </a:r>
            <a:r>
              <a:rPr lang="en-US" sz="1350" dirty="0">
                <a:latin typeface="AdvOT52f2e314"/>
              </a:rPr>
              <a:t>CO</a:t>
            </a:r>
            <a:r>
              <a:rPr lang="en-US" sz="1350" baseline="-25000" dirty="0">
                <a:latin typeface="AdvOT52f2e314"/>
              </a:rPr>
              <a:t>2</a:t>
            </a:r>
            <a:r>
              <a:rPr lang="en-US" sz="1350" dirty="0">
                <a:latin typeface="AdvOT52f2e314"/>
              </a:rPr>
              <a:t>) speci</a:t>
            </a:r>
            <a:r>
              <a:rPr lang="en-US" sz="1350" dirty="0">
                <a:latin typeface="AdvOT52f2e314+fb"/>
              </a:rPr>
              <a:t>fi</a:t>
            </a:r>
            <a:r>
              <a:rPr lang="en-US" sz="1350" dirty="0">
                <a:latin typeface="AdvOT52f2e314"/>
              </a:rPr>
              <a:t>c consumptions for CO</a:t>
            </a:r>
            <a:r>
              <a:rPr lang="en-US" sz="1350" baseline="-25000" dirty="0">
                <a:latin typeface="AdvOT52f2e314"/>
              </a:rPr>
              <a:t>2</a:t>
            </a:r>
            <a:r>
              <a:rPr lang="en-US" sz="1350" dirty="0">
                <a:latin typeface="AdvOT52f2e314"/>
              </a:rPr>
              <a:t> direct air capture for low-temperature solid sorbent technologies</a:t>
            </a:r>
            <a:endParaRPr lang="it-IT" sz="1350" dirty="0"/>
          </a:p>
        </p:txBody>
      </p:sp>
      <p:sp>
        <p:nvSpPr>
          <p:cNvPr id="9" name="Title 1">
            <a:extLst>
              <a:ext uri="{FF2B5EF4-FFF2-40B4-BE49-F238E27FC236}">
                <a16:creationId xmlns:a16="http://schemas.microsoft.com/office/drawing/2014/main" id="{17AC3107-3DBB-4ADF-B110-5A45C0D3537D}"/>
              </a:ext>
            </a:extLst>
          </p:cNvPr>
          <p:cNvSpPr txBox="1">
            <a:spLocks/>
          </p:cNvSpPr>
          <p:nvPr/>
        </p:nvSpPr>
        <p:spPr>
          <a:xfrm>
            <a:off x="482974" y="87474"/>
            <a:ext cx="7871987" cy="400112"/>
          </a:xfrm>
          <a:prstGeom prst="rect">
            <a:avLst/>
          </a:prstGeom>
        </p:spPr>
        <p:txBody>
          <a:bodyPr vert="horz" lIns="0" tIns="0" rIns="0" bIns="0" rtlCol="0" anchor="b" anchorCtr="0">
            <a:normAutofit fontScale="70000" lnSpcReduction="20000"/>
          </a:bodyPr>
          <a:lstStyle>
            <a:lvl1pPr algn="l" defTabSz="914400" rtl="0" eaLnBrk="1" latinLnBrk="0" hangingPunct="1">
              <a:spcBef>
                <a:spcPct val="0"/>
              </a:spcBef>
              <a:buNone/>
              <a:defRPr sz="4425" b="1" kern="1200" cap="none" spc="-75" baseline="0">
                <a:solidFill>
                  <a:srgbClr val="FFFFFF"/>
                </a:solidFill>
                <a:latin typeface="+mj-lt"/>
                <a:ea typeface="+mj-ea"/>
                <a:cs typeface="+mj-cs"/>
              </a:defRPr>
            </a:lvl1pPr>
          </a:lstStyle>
          <a:p>
            <a:pPr algn="ctr"/>
            <a:r>
              <a:rPr lang="en-US" dirty="0" smtClean="0">
                <a:solidFill>
                  <a:srgbClr val="92D050"/>
                </a:solidFill>
                <a:latin typeface="Bahnschrift Light SemiCondensed" panose="020B0502040204020203" pitchFamily="34" charset="0"/>
              </a:rPr>
              <a:t>Round Trip Efficiency </a:t>
            </a:r>
            <a:endParaRPr lang="en-DE" dirty="0">
              <a:solidFill>
                <a:srgbClr val="92D050"/>
              </a:solidFill>
              <a:latin typeface="Bahnschrift Light SemiCondensed" panose="020B0502040204020203" pitchFamily="34" charset="0"/>
            </a:endParaRPr>
          </a:p>
        </p:txBody>
      </p:sp>
    </p:spTree>
    <p:extLst>
      <p:ext uri="{BB962C8B-B14F-4D97-AF65-F5344CB8AC3E}">
        <p14:creationId xmlns:p14="http://schemas.microsoft.com/office/powerpoint/2010/main" val="34336353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10" descr="Diagram&#10;&#10;Description automatically generated">
            <a:extLst>
              <a:ext uri="{FF2B5EF4-FFF2-40B4-BE49-F238E27FC236}">
                <a16:creationId xmlns:a16="http://schemas.microsoft.com/office/drawing/2014/main" id="{B72E1173-6798-B055-1F13-164C6AD3FD26}"/>
              </a:ext>
            </a:extLst>
          </p:cNvPr>
          <p:cNvPicPr>
            <a:picLocks noChangeAspect="1"/>
          </p:cNvPicPr>
          <p:nvPr/>
        </p:nvPicPr>
        <p:blipFill rotWithShape="1">
          <a:blip r:embed="rId3"/>
          <a:srcRect l="2517" t="12609" r="4284" b="4932"/>
          <a:stretch/>
        </p:blipFill>
        <p:spPr>
          <a:xfrm>
            <a:off x="16655" y="1387275"/>
            <a:ext cx="5184576" cy="2489080"/>
          </a:xfrm>
          <a:prstGeom prst="rect">
            <a:avLst/>
          </a:prstGeom>
        </p:spPr>
      </p:pic>
      <p:pic>
        <p:nvPicPr>
          <p:cNvPr id="18" name="Grafik 17"/>
          <p:cNvPicPr>
            <a:picLocks noChangeAspect="1"/>
          </p:cNvPicPr>
          <p:nvPr/>
        </p:nvPicPr>
        <p:blipFill>
          <a:blip r:embed="rId4"/>
          <a:stretch>
            <a:fillRect/>
          </a:stretch>
        </p:blipFill>
        <p:spPr>
          <a:xfrm>
            <a:off x="4590040" y="1566491"/>
            <a:ext cx="4446456" cy="429195"/>
          </a:xfrm>
          <a:prstGeom prst="rect">
            <a:avLst/>
          </a:prstGeom>
        </p:spPr>
      </p:pic>
      <p:sp>
        <p:nvSpPr>
          <p:cNvPr id="3" name="Titel 2"/>
          <p:cNvSpPr>
            <a:spLocks noGrp="1"/>
          </p:cNvSpPr>
          <p:nvPr>
            <p:ph type="title"/>
          </p:nvPr>
        </p:nvSpPr>
        <p:spPr>
          <a:xfrm>
            <a:off x="2807804" y="195486"/>
            <a:ext cx="3204356" cy="400112"/>
          </a:xfrm>
        </p:spPr>
        <p:txBody>
          <a:bodyPr/>
          <a:lstStyle/>
          <a:p>
            <a:pPr algn="ctr"/>
            <a:r>
              <a:rPr lang="de-DE" dirty="0" smtClean="0"/>
              <a:t>REVEAL Project</a:t>
            </a:r>
            <a:endParaRPr lang="de-DE" dirty="0"/>
          </a:p>
        </p:txBody>
      </p:sp>
      <p:sp>
        <p:nvSpPr>
          <p:cNvPr id="5" name="Footer Placeholder 4">
            <a:extLst>
              <a:ext uri="{FF2B5EF4-FFF2-40B4-BE49-F238E27FC236}">
                <a16:creationId xmlns:a16="http://schemas.microsoft.com/office/drawing/2014/main" id="{11F6A69D-5C6C-41DF-84B4-0017C143D5D4}"/>
              </a:ext>
            </a:extLst>
          </p:cNvPr>
          <p:cNvSpPr>
            <a:spLocks noGrp="1"/>
          </p:cNvSpPr>
          <p:nvPr>
            <p:ph type="ftr" sz="quarter" idx="4294967295"/>
          </p:nvPr>
        </p:nvSpPr>
        <p:spPr>
          <a:xfrm>
            <a:off x="0" y="4767263"/>
            <a:ext cx="3086100" cy="274637"/>
          </a:xfrm>
        </p:spPr>
        <p:txBody>
          <a:bodyPr vert="horz" lIns="68580" tIns="34290" rIns="68580" bIns="34290" rtlCol="0" anchor="ctr">
            <a:normAutofit/>
          </a:bodyPr>
          <a:lstStyle/>
          <a:p>
            <a:pPr>
              <a:spcAft>
                <a:spcPts val="450"/>
              </a:spcAft>
            </a:pPr>
            <a:r>
              <a:rPr lang="en-GB" sz="900" dirty="0">
                <a:solidFill>
                  <a:schemeClr val="tx1">
                    <a:lumMod val="50000"/>
                    <a:lumOff val="50000"/>
                  </a:schemeClr>
                </a:solidFill>
                <a:ea typeface="+mn-lt"/>
                <a:cs typeface="+mn-lt"/>
              </a:rPr>
              <a:t>www.reveal-storage.eu</a:t>
            </a:r>
          </a:p>
        </p:txBody>
      </p:sp>
      <p:sp>
        <p:nvSpPr>
          <p:cNvPr id="6" name="Slide Number Placeholder 5">
            <a:extLst>
              <a:ext uri="{FF2B5EF4-FFF2-40B4-BE49-F238E27FC236}">
                <a16:creationId xmlns:a16="http://schemas.microsoft.com/office/drawing/2014/main" id="{2E39ED92-D381-428C-99B3-53E2075F715E}"/>
              </a:ext>
            </a:extLst>
          </p:cNvPr>
          <p:cNvSpPr>
            <a:spLocks noGrp="1"/>
          </p:cNvSpPr>
          <p:nvPr>
            <p:ph type="sldNum" sz="quarter" idx="4294967295"/>
          </p:nvPr>
        </p:nvSpPr>
        <p:spPr>
          <a:xfrm>
            <a:off x="7086600" y="4767263"/>
            <a:ext cx="2057400" cy="274637"/>
          </a:xfrm>
        </p:spPr>
        <p:txBody>
          <a:bodyPr vert="horz" lIns="68580" tIns="34290" rIns="68580" bIns="34290" rtlCol="0" anchor="ctr">
            <a:normAutofit/>
          </a:bodyPr>
          <a:lstStyle/>
          <a:p>
            <a:pPr>
              <a:spcAft>
                <a:spcPts val="450"/>
              </a:spcAft>
              <a:defRPr/>
            </a:pPr>
            <a:r>
              <a:rPr lang="sk-SK" sz="900" dirty="0">
                <a:solidFill>
                  <a:schemeClr val="tx1">
                    <a:lumMod val="50000"/>
                    <a:lumOff val="50000"/>
                  </a:schemeClr>
                </a:solidFill>
                <a:latin typeface="Calibri" panose="020F0502020204030204"/>
              </a:rPr>
              <a:t>9</a:t>
            </a:r>
            <a:endParaRPr lang="en-US" sz="900" dirty="0">
              <a:solidFill>
                <a:schemeClr val="tx1">
                  <a:lumMod val="50000"/>
                  <a:lumOff val="50000"/>
                </a:schemeClr>
              </a:solidFill>
              <a:latin typeface="Calibri" panose="020F0502020204030204"/>
            </a:endParaRPr>
          </a:p>
        </p:txBody>
      </p:sp>
      <p:pic>
        <p:nvPicPr>
          <p:cNvPr id="12" name="Picture 11" descr="Logo&#10;&#10;Description automatically generated">
            <a:extLst>
              <a:ext uri="{FF2B5EF4-FFF2-40B4-BE49-F238E27FC236}">
                <a16:creationId xmlns:a16="http://schemas.microsoft.com/office/drawing/2014/main" id="{AB8DF2D0-09EB-C90C-374C-2094EFCB1500}"/>
              </a:ext>
            </a:extLst>
          </p:cNvPr>
          <p:cNvPicPr>
            <a:picLocks noChangeAspect="1"/>
          </p:cNvPicPr>
          <p:nvPr/>
        </p:nvPicPr>
        <p:blipFill>
          <a:blip r:embed="rId5"/>
          <a:stretch>
            <a:fillRect/>
          </a:stretch>
        </p:blipFill>
        <p:spPr>
          <a:xfrm>
            <a:off x="251520" y="131350"/>
            <a:ext cx="1193308" cy="1193308"/>
          </a:xfrm>
          <a:prstGeom prst="rect">
            <a:avLst/>
          </a:prstGeom>
        </p:spPr>
      </p:pic>
      <p:grpSp>
        <p:nvGrpSpPr>
          <p:cNvPr id="9" name="Group 8">
            <a:extLst>
              <a:ext uri="{FF2B5EF4-FFF2-40B4-BE49-F238E27FC236}">
                <a16:creationId xmlns:a16="http://schemas.microsoft.com/office/drawing/2014/main" id="{662E9717-51F8-28B8-7AF0-3AD7F226E658}"/>
              </a:ext>
            </a:extLst>
          </p:cNvPr>
          <p:cNvGrpSpPr/>
          <p:nvPr/>
        </p:nvGrpSpPr>
        <p:grpSpPr>
          <a:xfrm>
            <a:off x="4355977" y="3795886"/>
            <a:ext cx="4752528" cy="1164926"/>
            <a:chOff x="1261017" y="4068701"/>
            <a:chExt cx="9291639" cy="2575476"/>
          </a:xfrm>
        </p:grpSpPr>
        <p:pic>
          <p:nvPicPr>
            <p:cNvPr id="10" name="Picture 7" descr="A picture containing shape&#10;&#10;Description automatically generated">
              <a:extLst>
                <a:ext uri="{FF2B5EF4-FFF2-40B4-BE49-F238E27FC236}">
                  <a16:creationId xmlns:a16="http://schemas.microsoft.com/office/drawing/2014/main" id="{A3A00E23-3439-706A-6C0C-9B9B4F5E2CEA}"/>
                </a:ext>
              </a:extLst>
            </p:cNvPr>
            <p:cNvPicPr>
              <a:picLocks noChangeAspect="1"/>
            </p:cNvPicPr>
            <p:nvPr/>
          </p:nvPicPr>
          <p:blipFill rotWithShape="1">
            <a:blip r:embed="rId6"/>
            <a:srcRect r="34171" b="671"/>
            <a:stretch/>
          </p:blipFill>
          <p:spPr>
            <a:xfrm>
              <a:off x="1261017" y="4068701"/>
              <a:ext cx="6087936" cy="1370293"/>
            </a:xfrm>
            <a:prstGeom prst="rect">
              <a:avLst/>
            </a:prstGeom>
          </p:spPr>
        </p:pic>
        <p:pic>
          <p:nvPicPr>
            <p:cNvPr id="11" name="Picture 8">
              <a:extLst>
                <a:ext uri="{FF2B5EF4-FFF2-40B4-BE49-F238E27FC236}">
                  <a16:creationId xmlns:a16="http://schemas.microsoft.com/office/drawing/2014/main" id="{F3E05061-F825-B3F7-BC7C-494407E3B8EA}"/>
                </a:ext>
              </a:extLst>
            </p:cNvPr>
            <p:cNvPicPr>
              <a:picLocks noChangeAspect="1"/>
            </p:cNvPicPr>
            <p:nvPr/>
          </p:nvPicPr>
          <p:blipFill>
            <a:blip r:embed="rId7"/>
            <a:stretch>
              <a:fillRect/>
            </a:stretch>
          </p:blipFill>
          <p:spPr>
            <a:xfrm>
              <a:off x="2631839" y="5071024"/>
              <a:ext cx="7138638" cy="1573153"/>
            </a:xfrm>
            <a:prstGeom prst="rect">
              <a:avLst/>
            </a:prstGeom>
          </p:spPr>
        </p:pic>
        <p:pic>
          <p:nvPicPr>
            <p:cNvPr id="13" name="Picture 14" descr="A picture containing logo&#10;&#10;Description automatically generated">
              <a:extLst>
                <a:ext uri="{FF2B5EF4-FFF2-40B4-BE49-F238E27FC236}">
                  <a16:creationId xmlns:a16="http://schemas.microsoft.com/office/drawing/2014/main" id="{A36935D4-D96E-C21C-B066-2CD8738E2AD0}"/>
                </a:ext>
              </a:extLst>
            </p:cNvPr>
            <p:cNvPicPr>
              <a:picLocks noChangeAspect="1"/>
            </p:cNvPicPr>
            <p:nvPr/>
          </p:nvPicPr>
          <p:blipFill>
            <a:blip r:embed="rId8"/>
            <a:stretch>
              <a:fillRect/>
            </a:stretch>
          </p:blipFill>
          <p:spPr>
            <a:xfrm>
              <a:off x="9218459" y="4151779"/>
              <a:ext cx="1334197" cy="1324905"/>
            </a:xfrm>
            <a:prstGeom prst="rect">
              <a:avLst/>
            </a:prstGeom>
          </p:spPr>
        </p:pic>
        <p:pic>
          <p:nvPicPr>
            <p:cNvPr id="14" name="Picture 16" descr="Shape&#10;&#10;Description automatically generated">
              <a:extLst>
                <a:ext uri="{FF2B5EF4-FFF2-40B4-BE49-F238E27FC236}">
                  <a16:creationId xmlns:a16="http://schemas.microsoft.com/office/drawing/2014/main" id="{92BEEA39-1A50-5EC6-2793-D6F590F8F4A1}"/>
                </a:ext>
              </a:extLst>
            </p:cNvPr>
            <p:cNvPicPr>
              <a:picLocks noChangeAspect="1"/>
            </p:cNvPicPr>
            <p:nvPr/>
          </p:nvPicPr>
          <p:blipFill>
            <a:blip r:embed="rId9"/>
            <a:stretch>
              <a:fillRect/>
            </a:stretch>
          </p:blipFill>
          <p:spPr>
            <a:xfrm>
              <a:off x="7189749" y="4408327"/>
              <a:ext cx="1358591" cy="802516"/>
            </a:xfrm>
            <a:prstGeom prst="rect">
              <a:avLst/>
            </a:prstGeom>
          </p:spPr>
        </p:pic>
      </p:grpSp>
      <p:pic>
        <p:nvPicPr>
          <p:cNvPr id="15" name="Picture 9" descr="Graphical user interface, text&#10;&#10;Description automatically generated">
            <a:extLst>
              <a:ext uri="{FF2B5EF4-FFF2-40B4-BE49-F238E27FC236}">
                <a16:creationId xmlns:a16="http://schemas.microsoft.com/office/drawing/2014/main" id="{2E618219-8272-0575-5CB7-EA157933011C}"/>
              </a:ext>
            </a:extLst>
          </p:cNvPr>
          <p:cNvPicPr>
            <a:picLocks noChangeAspect="1"/>
          </p:cNvPicPr>
          <p:nvPr/>
        </p:nvPicPr>
        <p:blipFill>
          <a:blip r:embed="rId10"/>
          <a:stretch>
            <a:fillRect/>
          </a:stretch>
        </p:blipFill>
        <p:spPr>
          <a:xfrm>
            <a:off x="107505" y="4300694"/>
            <a:ext cx="2016224" cy="421454"/>
          </a:xfrm>
          <a:prstGeom prst="rect">
            <a:avLst/>
          </a:prstGeom>
        </p:spPr>
      </p:pic>
      <p:pic>
        <p:nvPicPr>
          <p:cNvPr id="16" name="Picture 12">
            <a:extLst>
              <a:ext uri="{FF2B5EF4-FFF2-40B4-BE49-F238E27FC236}">
                <a16:creationId xmlns:a16="http://schemas.microsoft.com/office/drawing/2014/main" id="{63F5DE0F-1FAB-737D-3835-0BA87C1EDF8C}"/>
              </a:ext>
            </a:extLst>
          </p:cNvPr>
          <p:cNvPicPr>
            <a:picLocks noChangeAspect="1"/>
          </p:cNvPicPr>
          <p:nvPr/>
        </p:nvPicPr>
        <p:blipFill>
          <a:blip r:embed="rId11"/>
          <a:stretch>
            <a:fillRect/>
          </a:stretch>
        </p:blipFill>
        <p:spPr>
          <a:xfrm>
            <a:off x="2163923" y="4245109"/>
            <a:ext cx="2012033" cy="474634"/>
          </a:xfrm>
          <a:prstGeom prst="rect">
            <a:avLst/>
          </a:prstGeom>
        </p:spPr>
      </p:pic>
      <p:sp>
        <p:nvSpPr>
          <p:cNvPr id="7" name="Textfeld 6"/>
          <p:cNvSpPr txBox="1"/>
          <p:nvPr/>
        </p:nvSpPr>
        <p:spPr>
          <a:xfrm>
            <a:off x="5579311" y="1095586"/>
            <a:ext cx="2089033" cy="369332"/>
          </a:xfrm>
          <a:prstGeom prst="rect">
            <a:avLst/>
          </a:prstGeom>
          <a:noFill/>
          <a:ln w="12700">
            <a:solidFill>
              <a:schemeClr val="tx1"/>
            </a:solidFill>
          </a:ln>
        </p:spPr>
        <p:txBody>
          <a:bodyPr wrap="none" rtlCol="0">
            <a:spAutoFit/>
          </a:bodyPr>
          <a:lstStyle/>
          <a:p>
            <a:r>
              <a:rPr lang="de-DE" dirty="0"/>
              <a:t>a</a:t>
            </a:r>
            <a:r>
              <a:rPr lang="de-DE" dirty="0" smtClean="0"/>
              <a:t>t ~280 </a:t>
            </a:r>
            <a:r>
              <a:rPr lang="de-DE" dirty="0" err="1" smtClean="0"/>
              <a:t>degrees</a:t>
            </a:r>
            <a:r>
              <a:rPr lang="de-DE" dirty="0" smtClean="0"/>
              <a:t> C</a:t>
            </a:r>
            <a:endParaRPr lang="de-DE" dirty="0"/>
          </a:p>
        </p:txBody>
      </p:sp>
      <p:sp>
        <p:nvSpPr>
          <p:cNvPr id="20" name="Rechteck 19"/>
          <p:cNvSpPr/>
          <p:nvPr/>
        </p:nvSpPr>
        <p:spPr>
          <a:xfrm>
            <a:off x="4788532" y="1995686"/>
            <a:ext cx="4211960" cy="1600438"/>
          </a:xfrm>
          <a:prstGeom prst="rect">
            <a:avLst/>
          </a:prstGeom>
        </p:spPr>
        <p:txBody>
          <a:bodyPr wrap="square">
            <a:spAutoFit/>
          </a:bodyPr>
          <a:lstStyle/>
          <a:p>
            <a:pPr marL="285750" indent="-285750">
              <a:buFontTx/>
              <a:buChar char="-"/>
            </a:pPr>
            <a:r>
              <a:rPr lang="en-US" sz="1400" dirty="0" smtClean="0"/>
              <a:t>Results </a:t>
            </a:r>
            <a:r>
              <a:rPr lang="en-US" sz="1400" dirty="0"/>
              <a:t>are </a:t>
            </a:r>
            <a:r>
              <a:rPr lang="en-US" sz="1400" dirty="0" smtClean="0"/>
              <a:t>excellent</a:t>
            </a:r>
          </a:p>
          <a:p>
            <a:pPr marL="285750" indent="-285750">
              <a:buFontTx/>
              <a:buChar char="-"/>
            </a:pPr>
            <a:r>
              <a:rPr lang="en-US" sz="1400" dirty="0" smtClean="0"/>
              <a:t>Batch operating system</a:t>
            </a:r>
          </a:p>
          <a:p>
            <a:pPr marL="285750" indent="-285750">
              <a:buFontTx/>
              <a:buChar char="-"/>
            </a:pPr>
            <a:r>
              <a:rPr lang="en-US" sz="1400" dirty="0"/>
              <a:t>N</a:t>
            </a:r>
            <a:r>
              <a:rPr lang="en-US" sz="1400" dirty="0" smtClean="0"/>
              <a:t>ot </a:t>
            </a:r>
            <a:r>
              <a:rPr lang="en-US" sz="1400" dirty="0"/>
              <a:t>suitable for continuous operation </a:t>
            </a:r>
            <a:r>
              <a:rPr lang="en-US" sz="1400" dirty="0" smtClean="0"/>
              <a:t>of energy-conversion </a:t>
            </a:r>
            <a:r>
              <a:rPr lang="en-US" sz="1400" dirty="0"/>
              <a:t>devices such as turbines and fuel cells</a:t>
            </a:r>
            <a:r>
              <a:rPr lang="en-US" sz="1400" dirty="0" smtClean="0"/>
              <a:t>.</a:t>
            </a:r>
          </a:p>
          <a:p>
            <a:pPr marL="285750" indent="-285750">
              <a:buFontTx/>
              <a:buChar char="-"/>
            </a:pPr>
            <a:r>
              <a:rPr lang="en-US" sz="1400" dirty="0" smtClean="0"/>
              <a:t>Energy density is lower than by producing alumina</a:t>
            </a:r>
            <a:endParaRPr lang="en-US" sz="1400" dirty="0"/>
          </a:p>
        </p:txBody>
      </p:sp>
    </p:spTree>
    <p:extLst>
      <p:ext uri="{BB962C8B-B14F-4D97-AF65-F5344CB8AC3E}">
        <p14:creationId xmlns:p14="http://schemas.microsoft.com/office/powerpoint/2010/main" val="84329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C38915-DE87-46F9-A198-BF2AFABCEEF7}"/>
              </a:ext>
            </a:extLst>
          </p:cNvPr>
          <p:cNvSpPr>
            <a:spLocks noGrp="1"/>
          </p:cNvSpPr>
          <p:nvPr>
            <p:ph type="ctrTitle"/>
          </p:nvPr>
        </p:nvSpPr>
        <p:spPr>
          <a:xfrm>
            <a:off x="3105637" y="1634138"/>
            <a:ext cx="6206805" cy="2091690"/>
          </a:xfrm>
        </p:spPr>
        <p:txBody>
          <a:bodyPr>
            <a:normAutofit/>
          </a:bodyPr>
          <a:lstStyle/>
          <a:p>
            <a:r>
              <a:rPr lang="en-GB" sz="4500" dirty="0" smtClean="0">
                <a:latin typeface="Barlow Condensed"/>
              </a:rPr>
              <a:t>Storage System Cost</a:t>
            </a:r>
            <a:r>
              <a:rPr lang="en-GB" sz="2400" dirty="0" smtClean="0">
                <a:solidFill>
                  <a:srgbClr val="90C95A"/>
                </a:solidFill>
                <a:latin typeface="Bahnschrift SemiBold SemiConden" panose="020B0502040204020203" pitchFamily="34" charset="0"/>
              </a:rPr>
              <a:t> </a:t>
            </a:r>
            <a:br>
              <a:rPr lang="en-GB" sz="2400" dirty="0" smtClean="0">
                <a:solidFill>
                  <a:srgbClr val="90C95A"/>
                </a:solidFill>
                <a:latin typeface="Bahnschrift SemiBold SemiConden" panose="020B0502040204020203" pitchFamily="34" charset="0"/>
              </a:rPr>
            </a:br>
            <a:endParaRPr lang="en-GB" sz="1800" dirty="0">
              <a:solidFill>
                <a:schemeClr val="accent5">
                  <a:lumMod val="40000"/>
                  <a:lumOff val="60000"/>
                </a:schemeClr>
              </a:solidFill>
              <a:latin typeface="Bahnschrift Light SemiCondensed" panose="020B0502040204020203" pitchFamily="34" charset="0"/>
            </a:endParaRPr>
          </a:p>
        </p:txBody>
      </p:sp>
      <p:sp>
        <p:nvSpPr>
          <p:cNvPr id="4" name="Text Placeholder 3">
            <a:extLst>
              <a:ext uri="{FF2B5EF4-FFF2-40B4-BE49-F238E27FC236}">
                <a16:creationId xmlns:a16="http://schemas.microsoft.com/office/drawing/2014/main" id="{A8F2FE65-67A7-4E35-8E38-7BDC92AD9C39}"/>
              </a:ext>
            </a:extLst>
          </p:cNvPr>
          <p:cNvSpPr>
            <a:spLocks noGrp="1"/>
          </p:cNvSpPr>
          <p:nvPr>
            <p:ph type="body" sz="quarter" idx="10"/>
          </p:nvPr>
        </p:nvSpPr>
        <p:spPr/>
        <p:txBody>
          <a:bodyPr/>
          <a:lstStyle/>
          <a:p>
            <a:r>
              <a:rPr lang="en-GB" dirty="0"/>
              <a:t>4</a:t>
            </a:r>
          </a:p>
        </p:txBody>
      </p:sp>
      <p:sp>
        <p:nvSpPr>
          <p:cNvPr id="2" name="Rectangle 1">
            <a:extLst>
              <a:ext uri="{FF2B5EF4-FFF2-40B4-BE49-F238E27FC236}">
                <a16:creationId xmlns:a16="http://schemas.microsoft.com/office/drawing/2014/main" id="{069119E9-9CE5-4BE0-ABAC-FE56DA6E6B52}"/>
              </a:ext>
            </a:extLst>
          </p:cNvPr>
          <p:cNvSpPr/>
          <p:nvPr/>
        </p:nvSpPr>
        <p:spPr>
          <a:xfrm>
            <a:off x="239713" y="4789488"/>
            <a:ext cx="2270125" cy="192088"/>
          </a:xfrm>
          <a:prstGeom prst="rect">
            <a:avLst/>
          </a:prstGeom>
          <a:solidFill>
            <a:srgbClr val="22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350"/>
          </a:p>
        </p:txBody>
      </p:sp>
    </p:spTree>
    <p:extLst>
      <p:ext uri="{BB962C8B-B14F-4D97-AF65-F5344CB8AC3E}">
        <p14:creationId xmlns:p14="http://schemas.microsoft.com/office/powerpoint/2010/main" val="33923923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123478"/>
            <a:ext cx="4968551" cy="800802"/>
          </a:xfrm>
        </p:spPr>
        <p:txBody>
          <a:bodyPr/>
          <a:lstStyle/>
          <a:p>
            <a:pPr algn="ctr"/>
            <a:r>
              <a:rPr lang="de-DE" dirty="0" smtClean="0">
                <a:solidFill>
                  <a:srgbClr val="92D050"/>
                </a:solidFill>
              </a:rPr>
              <a:t>European View on an</a:t>
            </a:r>
            <a:br>
              <a:rPr lang="de-DE" dirty="0" smtClean="0">
                <a:solidFill>
                  <a:srgbClr val="92D050"/>
                </a:solidFill>
              </a:rPr>
            </a:br>
            <a:r>
              <a:rPr lang="de-DE" dirty="0" smtClean="0">
                <a:solidFill>
                  <a:srgbClr val="92D050"/>
                </a:solidFill>
              </a:rPr>
              <a:t>Aluminium Storage System </a:t>
            </a:r>
            <a:endParaRPr lang="de-DE" dirty="0">
              <a:solidFill>
                <a:srgbClr val="92D050"/>
              </a:solidFill>
            </a:endParaRPr>
          </a:p>
        </p:txBody>
      </p:sp>
      <p:sp>
        <p:nvSpPr>
          <p:cNvPr id="4" name="Foliennummernplatzhalter 3"/>
          <p:cNvSpPr>
            <a:spLocks noGrp="1"/>
          </p:cNvSpPr>
          <p:nvPr>
            <p:ph type="sldNum" sz="quarter" idx="4294967295"/>
          </p:nvPr>
        </p:nvSpPr>
        <p:spPr>
          <a:xfrm>
            <a:off x="8777288" y="39688"/>
            <a:ext cx="366712" cy="273050"/>
          </a:xfrm>
          <a:prstGeom prst="rect">
            <a:avLst/>
          </a:prstGeom>
        </p:spPr>
        <p:txBody>
          <a:bodyPr/>
          <a:lstStyle/>
          <a:p>
            <a:fld id="{F93124CB-0928-4456-8E5B-7F689CAF0C3D}" type="slidenum">
              <a:rPr lang="en-GB" smtClean="0"/>
              <a:pPr/>
              <a:t>29</a:t>
            </a:fld>
            <a:endParaRPr lang="en-GB" dirty="0"/>
          </a:p>
        </p:txBody>
      </p:sp>
      <p:sp>
        <p:nvSpPr>
          <p:cNvPr id="7" name="Textfeld 6"/>
          <p:cNvSpPr txBox="1"/>
          <p:nvPr/>
        </p:nvSpPr>
        <p:spPr>
          <a:xfrm>
            <a:off x="575556" y="3327834"/>
            <a:ext cx="8680581" cy="1754326"/>
          </a:xfrm>
          <a:prstGeom prst="rect">
            <a:avLst/>
          </a:prstGeom>
          <a:noFill/>
        </p:spPr>
        <p:txBody>
          <a:bodyPr wrap="none" rtlCol="0">
            <a:spAutoFit/>
          </a:bodyPr>
          <a:lstStyle/>
          <a:p>
            <a:pPr marL="285750" indent="-285750">
              <a:buFont typeface="Arial" panose="020B0604020202020204" pitchFamily="34" charset="0"/>
              <a:buChar char="•"/>
            </a:pPr>
            <a:r>
              <a:rPr lang="de-DE" dirty="0" smtClean="0"/>
              <a:t>43 M </a:t>
            </a:r>
            <a:r>
              <a:rPr lang="de-DE" dirty="0" err="1" smtClean="0"/>
              <a:t>tons</a:t>
            </a:r>
            <a:r>
              <a:rPr lang="de-DE" dirty="0" smtClean="0"/>
              <a:t> </a:t>
            </a:r>
            <a:r>
              <a:rPr lang="de-DE" dirty="0" err="1" smtClean="0"/>
              <a:t>of</a:t>
            </a:r>
            <a:r>
              <a:rPr lang="de-DE" dirty="0" smtClean="0"/>
              <a:t> </a:t>
            </a:r>
            <a:r>
              <a:rPr lang="de-DE" dirty="0" err="1" smtClean="0"/>
              <a:t>aluminum</a:t>
            </a:r>
            <a:r>
              <a:rPr lang="de-DE" dirty="0" smtClean="0"/>
              <a:t> </a:t>
            </a:r>
            <a:r>
              <a:rPr lang="de-DE" dirty="0" err="1" smtClean="0"/>
              <a:t>is</a:t>
            </a:r>
            <a:r>
              <a:rPr lang="de-DE" dirty="0" smtClean="0"/>
              <a:t> </a:t>
            </a:r>
            <a:r>
              <a:rPr lang="de-DE" dirty="0" err="1" smtClean="0"/>
              <a:t>needed</a:t>
            </a:r>
            <a:r>
              <a:rPr lang="de-DE" dirty="0" smtClean="0"/>
              <a:t> </a:t>
            </a:r>
            <a:r>
              <a:rPr lang="de-DE" dirty="0" err="1" smtClean="0"/>
              <a:t>to</a:t>
            </a:r>
            <a:r>
              <a:rPr lang="de-DE" dirty="0" smtClean="0"/>
              <a:t> </a:t>
            </a:r>
            <a:r>
              <a:rPr lang="de-DE" dirty="0" err="1" smtClean="0"/>
              <a:t>store</a:t>
            </a:r>
            <a:r>
              <a:rPr lang="de-DE" dirty="0" smtClean="0"/>
              <a:t> </a:t>
            </a:r>
            <a:r>
              <a:rPr lang="de-DE" dirty="0" err="1" smtClean="0"/>
              <a:t>the</a:t>
            </a:r>
            <a:r>
              <a:rPr lang="de-DE" dirty="0" smtClean="0"/>
              <a:t> power </a:t>
            </a:r>
            <a:r>
              <a:rPr lang="de-DE" dirty="0" err="1" smtClean="0"/>
              <a:t>for</a:t>
            </a:r>
            <a:r>
              <a:rPr lang="de-DE" dirty="0" smtClean="0"/>
              <a:t> 112 </a:t>
            </a:r>
            <a:r>
              <a:rPr lang="de-DE" dirty="0" err="1" smtClean="0"/>
              <a:t>TWh</a:t>
            </a:r>
            <a:r>
              <a:rPr lang="de-DE" dirty="0" smtClean="0"/>
              <a:t>.</a:t>
            </a:r>
            <a:endParaRPr lang="de-DE" dirty="0"/>
          </a:p>
          <a:p>
            <a:pPr marL="285750" indent="-285750">
              <a:buFont typeface="Arial" panose="020B0604020202020204" pitchFamily="34" charset="0"/>
              <a:buChar char="•"/>
            </a:pPr>
            <a:r>
              <a:rPr lang="de-DE" dirty="0" err="1" smtClean="0"/>
              <a:t>Scale</a:t>
            </a:r>
            <a:r>
              <a:rPr lang="de-DE" dirty="0" smtClean="0"/>
              <a:t> </a:t>
            </a:r>
            <a:r>
              <a:rPr lang="de-DE" dirty="0" err="1" smtClean="0"/>
              <a:t>up</a:t>
            </a:r>
            <a:r>
              <a:rPr lang="de-DE" dirty="0" smtClean="0"/>
              <a:t> </a:t>
            </a:r>
            <a:r>
              <a:rPr lang="de-DE" dirty="0" err="1" smtClean="0"/>
              <a:t>of</a:t>
            </a:r>
            <a:r>
              <a:rPr lang="de-DE" dirty="0" smtClean="0"/>
              <a:t> </a:t>
            </a:r>
            <a:r>
              <a:rPr lang="de-DE" dirty="0" err="1" smtClean="0"/>
              <a:t>the</a:t>
            </a:r>
            <a:r>
              <a:rPr lang="de-DE" dirty="0" smtClean="0"/>
              <a:t> European </a:t>
            </a:r>
            <a:r>
              <a:rPr lang="de-DE" dirty="0" err="1" smtClean="0"/>
              <a:t>aluminium</a:t>
            </a:r>
            <a:r>
              <a:rPr lang="de-DE" dirty="0" smtClean="0"/>
              <a:t> </a:t>
            </a:r>
            <a:r>
              <a:rPr lang="de-DE" dirty="0" err="1" smtClean="0"/>
              <a:t>smelter</a:t>
            </a:r>
            <a:r>
              <a:rPr lang="de-DE" dirty="0" smtClean="0"/>
              <a:t> </a:t>
            </a:r>
            <a:r>
              <a:rPr lang="de-DE" dirty="0" err="1" smtClean="0"/>
              <a:t>industry</a:t>
            </a:r>
            <a:r>
              <a:rPr lang="de-DE" dirty="0" smtClean="0"/>
              <a:t> </a:t>
            </a:r>
            <a:r>
              <a:rPr lang="de-DE" dirty="0" err="1" smtClean="0"/>
              <a:t>by</a:t>
            </a:r>
            <a:r>
              <a:rPr lang="de-DE" dirty="0" smtClean="0"/>
              <a:t> a </a:t>
            </a:r>
            <a:r>
              <a:rPr lang="de-DE" dirty="0" err="1" smtClean="0"/>
              <a:t>factor</a:t>
            </a:r>
            <a:r>
              <a:rPr lang="de-DE" dirty="0" smtClean="0"/>
              <a:t> </a:t>
            </a:r>
            <a:r>
              <a:rPr lang="de-DE" dirty="0" err="1" smtClean="0"/>
              <a:t>of</a:t>
            </a:r>
            <a:r>
              <a:rPr lang="de-DE" dirty="0" smtClean="0"/>
              <a:t> </a:t>
            </a:r>
            <a:r>
              <a:rPr lang="de-DE" b="1" dirty="0" err="1" smtClean="0">
                <a:solidFill>
                  <a:srgbClr val="FF0000"/>
                </a:solidFill>
              </a:rPr>
              <a:t>three</a:t>
            </a:r>
            <a:r>
              <a:rPr lang="de-DE" dirty="0" smtClean="0"/>
              <a:t> </a:t>
            </a:r>
            <a:r>
              <a:rPr lang="de-DE" dirty="0" err="1" smtClean="0"/>
              <a:t>to</a:t>
            </a:r>
            <a:r>
              <a:rPr lang="de-DE" dirty="0" smtClean="0"/>
              <a:t> </a:t>
            </a:r>
            <a:r>
              <a:rPr lang="de-DE" dirty="0" err="1" smtClean="0"/>
              <a:t>six</a:t>
            </a:r>
            <a:r>
              <a:rPr lang="de-DE" dirty="0" smtClean="0"/>
              <a:t> </a:t>
            </a:r>
          </a:p>
          <a:p>
            <a:r>
              <a:rPr lang="de-DE" dirty="0"/>
              <a:t>	</a:t>
            </a:r>
            <a:r>
              <a:rPr lang="de-DE" dirty="0" err="1" smtClean="0"/>
              <a:t>over</a:t>
            </a:r>
            <a:r>
              <a:rPr lang="de-DE" dirty="0" smtClean="0"/>
              <a:t> 25 </a:t>
            </a:r>
            <a:r>
              <a:rPr lang="de-DE" dirty="0" err="1" smtClean="0"/>
              <a:t>years</a:t>
            </a:r>
            <a:r>
              <a:rPr lang="de-DE" dirty="0"/>
              <a:t> </a:t>
            </a:r>
            <a:r>
              <a:rPr lang="de-DE" dirty="0" err="1" smtClean="0"/>
              <a:t>would</a:t>
            </a:r>
            <a:r>
              <a:rPr lang="de-DE" dirty="0" smtClean="0"/>
              <a:t> do it.</a:t>
            </a:r>
          </a:p>
          <a:p>
            <a:pPr marL="285750" indent="-285750">
              <a:buFont typeface="Arial" panose="020B0604020202020204" pitchFamily="34" charset="0"/>
              <a:buChar char="•"/>
            </a:pPr>
            <a:r>
              <a:rPr lang="de-DE" dirty="0" err="1" smtClean="0">
                <a:solidFill>
                  <a:srgbClr val="FF0000"/>
                </a:solidFill>
              </a:rPr>
              <a:t>And</a:t>
            </a:r>
            <a:r>
              <a:rPr lang="de-DE" dirty="0" smtClean="0">
                <a:solidFill>
                  <a:srgbClr val="FF0000"/>
                </a:solidFill>
              </a:rPr>
              <a:t> Europe </a:t>
            </a:r>
            <a:r>
              <a:rPr lang="de-DE" dirty="0" err="1" smtClean="0">
                <a:solidFill>
                  <a:srgbClr val="FF0000"/>
                </a:solidFill>
              </a:rPr>
              <a:t>needs</a:t>
            </a:r>
            <a:r>
              <a:rPr lang="de-DE" dirty="0" smtClean="0">
                <a:solidFill>
                  <a:srgbClr val="FF0000"/>
                </a:solidFill>
              </a:rPr>
              <a:t> an </a:t>
            </a:r>
            <a:r>
              <a:rPr lang="de-DE" dirty="0" err="1" smtClean="0">
                <a:solidFill>
                  <a:srgbClr val="FF0000"/>
                </a:solidFill>
              </a:rPr>
              <a:t>increase</a:t>
            </a:r>
            <a:r>
              <a:rPr lang="de-DE" dirty="0" smtClean="0">
                <a:solidFill>
                  <a:srgbClr val="FF0000"/>
                </a:solidFill>
              </a:rPr>
              <a:t> </a:t>
            </a:r>
            <a:r>
              <a:rPr lang="de-DE" dirty="0" err="1" smtClean="0">
                <a:solidFill>
                  <a:srgbClr val="FF0000"/>
                </a:solidFill>
              </a:rPr>
              <a:t>of</a:t>
            </a:r>
            <a:r>
              <a:rPr lang="de-DE" dirty="0" smtClean="0">
                <a:solidFill>
                  <a:srgbClr val="FF0000"/>
                </a:solidFill>
              </a:rPr>
              <a:t> 22% „</a:t>
            </a:r>
            <a:r>
              <a:rPr lang="de-DE" dirty="0" err="1" smtClean="0">
                <a:solidFill>
                  <a:srgbClr val="FF0000"/>
                </a:solidFill>
              </a:rPr>
              <a:t>fresh</a:t>
            </a:r>
            <a:r>
              <a:rPr lang="de-DE" dirty="0" smtClean="0">
                <a:solidFill>
                  <a:srgbClr val="FF0000"/>
                </a:solidFill>
              </a:rPr>
              <a:t>“ </a:t>
            </a:r>
            <a:r>
              <a:rPr lang="de-DE" dirty="0" err="1" smtClean="0">
                <a:solidFill>
                  <a:srgbClr val="FF0000"/>
                </a:solidFill>
              </a:rPr>
              <a:t>aluminium</a:t>
            </a:r>
            <a:r>
              <a:rPr lang="de-DE" dirty="0" smtClean="0">
                <a:solidFill>
                  <a:srgbClr val="FF0000"/>
                </a:solidFill>
              </a:rPr>
              <a:t> </a:t>
            </a:r>
            <a:r>
              <a:rPr lang="de-DE" dirty="0" err="1" smtClean="0">
                <a:solidFill>
                  <a:srgbClr val="FF0000"/>
                </a:solidFill>
              </a:rPr>
              <a:t>production</a:t>
            </a:r>
            <a:r>
              <a:rPr lang="de-DE" dirty="0" smtClean="0">
                <a:solidFill>
                  <a:srgbClr val="FF0000"/>
                </a:solidFill>
              </a:rPr>
              <a:t>. </a:t>
            </a:r>
          </a:p>
          <a:p>
            <a:pPr marL="285750" indent="-285750">
              <a:buFont typeface="Arial" panose="020B0604020202020204" pitchFamily="34" charset="0"/>
              <a:buChar char="•"/>
            </a:pPr>
            <a:r>
              <a:rPr lang="de-DE" dirty="0" smtClean="0"/>
              <a:t>43 M </a:t>
            </a:r>
            <a:r>
              <a:rPr lang="de-DE" dirty="0" err="1" smtClean="0"/>
              <a:t>tons</a:t>
            </a:r>
            <a:r>
              <a:rPr lang="de-DE" dirty="0" smtClean="0"/>
              <a:t> </a:t>
            </a:r>
            <a:r>
              <a:rPr lang="de-DE" dirty="0" err="1" smtClean="0"/>
              <a:t>aluminium</a:t>
            </a:r>
            <a:r>
              <a:rPr lang="de-DE" dirty="0" smtClean="0"/>
              <a:t> </a:t>
            </a:r>
            <a:r>
              <a:rPr lang="de-DE" dirty="0" err="1" smtClean="0"/>
              <a:t>would</a:t>
            </a:r>
            <a:r>
              <a:rPr lang="de-DE" dirty="0" smtClean="0"/>
              <a:t> </a:t>
            </a:r>
            <a:r>
              <a:rPr lang="de-DE" dirty="0" err="1" smtClean="0"/>
              <a:t>provide</a:t>
            </a:r>
            <a:r>
              <a:rPr lang="de-DE" dirty="0" smtClean="0"/>
              <a:t> 4,7 M </a:t>
            </a:r>
            <a:r>
              <a:rPr lang="de-DE" dirty="0" err="1" smtClean="0"/>
              <a:t>tons</a:t>
            </a:r>
            <a:r>
              <a:rPr lang="de-DE" dirty="0" smtClean="0"/>
              <a:t> hydrogen </a:t>
            </a:r>
            <a:r>
              <a:rPr lang="de-DE" dirty="0" err="1" smtClean="0"/>
              <a:t>storage</a:t>
            </a:r>
            <a:r>
              <a:rPr lang="de-DE" dirty="0" smtClean="0"/>
              <a:t>. </a:t>
            </a:r>
          </a:p>
          <a:p>
            <a:r>
              <a:rPr lang="de-DE" dirty="0"/>
              <a:t>	 </a:t>
            </a:r>
            <a:r>
              <a:rPr lang="de-DE" dirty="0" smtClean="0"/>
              <a:t>    This </a:t>
            </a:r>
            <a:r>
              <a:rPr lang="de-DE" dirty="0" err="1" smtClean="0"/>
              <a:t>is</a:t>
            </a:r>
            <a:r>
              <a:rPr lang="de-DE" dirty="0" smtClean="0"/>
              <a:t> a </a:t>
            </a:r>
            <a:r>
              <a:rPr lang="de-DE" dirty="0" err="1" smtClean="0"/>
              <a:t>reserve</a:t>
            </a:r>
            <a:r>
              <a:rPr lang="de-DE" dirty="0" smtClean="0"/>
              <a:t> </a:t>
            </a:r>
            <a:r>
              <a:rPr lang="de-DE" dirty="0" err="1" smtClean="0"/>
              <a:t>for</a:t>
            </a:r>
            <a:r>
              <a:rPr lang="de-DE" dirty="0" smtClean="0"/>
              <a:t> 34 </a:t>
            </a:r>
            <a:r>
              <a:rPr lang="de-DE" dirty="0" err="1" smtClean="0"/>
              <a:t>days</a:t>
            </a:r>
            <a:r>
              <a:rPr lang="de-DE" dirty="0" smtClean="0"/>
              <a:t>.   </a:t>
            </a:r>
            <a:endParaRPr lang="de-DE" dirty="0"/>
          </a:p>
        </p:txBody>
      </p:sp>
      <p:sp>
        <p:nvSpPr>
          <p:cNvPr id="8" name="Pfeil nach rechts 7"/>
          <p:cNvSpPr/>
          <p:nvPr/>
        </p:nvSpPr>
        <p:spPr>
          <a:xfrm>
            <a:off x="1043608" y="4788897"/>
            <a:ext cx="648072" cy="231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p:cNvSpPr/>
          <p:nvPr/>
        </p:nvSpPr>
        <p:spPr>
          <a:xfrm>
            <a:off x="0" y="1014287"/>
            <a:ext cx="3527884" cy="923330"/>
          </a:xfrm>
          <a:prstGeom prst="rect">
            <a:avLst/>
          </a:prstGeom>
        </p:spPr>
        <p:txBody>
          <a:bodyPr wrap="square">
            <a:spAutoFit/>
          </a:bodyPr>
          <a:lstStyle/>
          <a:p>
            <a:r>
              <a:rPr lang="en-US" dirty="0" err="1" smtClean="0"/>
              <a:t>Aluminium</a:t>
            </a:r>
            <a:r>
              <a:rPr lang="en-US" dirty="0" smtClean="0"/>
              <a:t> production in 2022 :</a:t>
            </a:r>
          </a:p>
          <a:p>
            <a:r>
              <a:rPr lang="en-US" dirty="0" smtClean="0"/>
              <a:t>World total : 69 M tons</a:t>
            </a:r>
          </a:p>
          <a:p>
            <a:r>
              <a:rPr lang="de-DE" dirty="0" smtClean="0"/>
              <a:t>Europe      :   7 M </a:t>
            </a:r>
            <a:r>
              <a:rPr lang="de-DE" dirty="0" err="1" smtClean="0"/>
              <a:t>tons</a:t>
            </a:r>
            <a:r>
              <a:rPr lang="de-DE" dirty="0" smtClean="0"/>
              <a:t>  </a:t>
            </a:r>
          </a:p>
        </p:txBody>
      </p:sp>
      <p:pic>
        <p:nvPicPr>
          <p:cNvPr id="9" name="Grafik 8"/>
          <p:cNvPicPr>
            <a:picLocks noChangeAspect="1"/>
          </p:cNvPicPr>
          <p:nvPr/>
        </p:nvPicPr>
        <p:blipFill>
          <a:blip r:embed="rId2"/>
          <a:stretch>
            <a:fillRect/>
          </a:stretch>
        </p:blipFill>
        <p:spPr>
          <a:xfrm>
            <a:off x="395536" y="1995686"/>
            <a:ext cx="2268252" cy="1278095"/>
          </a:xfrm>
          <a:prstGeom prst="rect">
            <a:avLst/>
          </a:prstGeom>
        </p:spPr>
      </p:pic>
      <p:pic>
        <p:nvPicPr>
          <p:cNvPr id="11" name="Grafik 10"/>
          <p:cNvPicPr>
            <a:picLocks noChangeAspect="1"/>
          </p:cNvPicPr>
          <p:nvPr/>
        </p:nvPicPr>
        <p:blipFill>
          <a:blip r:embed="rId3"/>
          <a:stretch>
            <a:fillRect/>
          </a:stretch>
        </p:blipFill>
        <p:spPr>
          <a:xfrm>
            <a:off x="6331895" y="15466"/>
            <a:ext cx="2812613" cy="3276363"/>
          </a:xfrm>
          <a:prstGeom prst="rect">
            <a:avLst/>
          </a:prstGeom>
        </p:spPr>
      </p:pic>
      <p:sp>
        <p:nvSpPr>
          <p:cNvPr id="3" name="Textfeld 2"/>
          <p:cNvSpPr txBox="1"/>
          <p:nvPr/>
        </p:nvSpPr>
        <p:spPr>
          <a:xfrm>
            <a:off x="3419872" y="2355726"/>
            <a:ext cx="3204356" cy="923330"/>
          </a:xfrm>
          <a:prstGeom prst="rect">
            <a:avLst/>
          </a:prstGeom>
          <a:noFill/>
          <a:ln w="19050">
            <a:solidFill>
              <a:schemeClr val="tx1"/>
            </a:solidFill>
          </a:ln>
        </p:spPr>
        <p:txBody>
          <a:bodyPr wrap="square" rtlCol="0">
            <a:spAutoFit/>
          </a:bodyPr>
          <a:lstStyle/>
          <a:p>
            <a:pPr algn="ctr"/>
            <a:r>
              <a:rPr lang="en-US" dirty="0"/>
              <a:t>Aluminum is the third </a:t>
            </a:r>
            <a:r>
              <a:rPr lang="en-US" dirty="0" smtClean="0"/>
              <a:t>most</a:t>
            </a:r>
          </a:p>
          <a:p>
            <a:pPr algn="ctr"/>
            <a:r>
              <a:rPr lang="en-US" dirty="0" smtClean="0"/>
              <a:t>abundant </a:t>
            </a:r>
            <a:r>
              <a:rPr lang="en-US" dirty="0"/>
              <a:t>element in </a:t>
            </a:r>
            <a:r>
              <a:rPr lang="en-US" dirty="0" smtClean="0"/>
              <a:t>the</a:t>
            </a:r>
          </a:p>
          <a:p>
            <a:pPr algn="ctr"/>
            <a:r>
              <a:rPr lang="en-US" dirty="0" smtClean="0"/>
              <a:t> </a:t>
            </a:r>
            <a:r>
              <a:rPr lang="en-US" dirty="0"/>
              <a:t>earth's </a:t>
            </a:r>
            <a:r>
              <a:rPr lang="en-US" dirty="0" smtClean="0"/>
              <a:t>crust!</a:t>
            </a:r>
            <a:endParaRPr lang="de-DE" dirty="0"/>
          </a:p>
        </p:txBody>
      </p:sp>
      <p:sp>
        <p:nvSpPr>
          <p:cNvPr id="10" name="Rechteck 9"/>
          <p:cNvSpPr/>
          <p:nvPr/>
        </p:nvSpPr>
        <p:spPr>
          <a:xfrm>
            <a:off x="2807804" y="1324384"/>
            <a:ext cx="3527884" cy="923330"/>
          </a:xfrm>
          <a:prstGeom prst="rect">
            <a:avLst/>
          </a:prstGeom>
          <a:ln w="19050">
            <a:solidFill>
              <a:schemeClr val="tx1"/>
            </a:solidFill>
          </a:ln>
        </p:spPr>
        <p:txBody>
          <a:bodyPr wrap="square">
            <a:spAutoFit/>
          </a:bodyPr>
          <a:lstStyle/>
          <a:p>
            <a:r>
              <a:rPr lang="en-US" dirty="0" err="1" smtClean="0"/>
              <a:t>Aluminium</a:t>
            </a:r>
            <a:r>
              <a:rPr lang="en-US" dirty="0" smtClean="0"/>
              <a:t> demand in Europe :</a:t>
            </a:r>
          </a:p>
          <a:p>
            <a:r>
              <a:rPr lang="en-US" dirty="0" smtClean="0"/>
              <a:t>2022 :    9 M tons</a:t>
            </a:r>
          </a:p>
          <a:p>
            <a:r>
              <a:rPr lang="de-DE" dirty="0" smtClean="0"/>
              <a:t>2050 :  18 M </a:t>
            </a:r>
            <a:r>
              <a:rPr lang="de-DE" dirty="0" err="1" smtClean="0"/>
              <a:t>tons</a:t>
            </a:r>
            <a:r>
              <a:rPr lang="de-DE" dirty="0" smtClean="0"/>
              <a:t>  </a:t>
            </a:r>
            <a:r>
              <a:rPr lang="de-DE" dirty="0" err="1" smtClean="0"/>
              <a:t>expected</a:t>
            </a:r>
            <a:endParaRPr lang="de-DE" dirty="0" smtClean="0"/>
          </a:p>
        </p:txBody>
      </p:sp>
    </p:spTree>
    <p:extLst>
      <p:ext uri="{BB962C8B-B14F-4D97-AF65-F5344CB8AC3E}">
        <p14:creationId xmlns:p14="http://schemas.microsoft.com/office/powerpoint/2010/main" val="214783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2260" y="1890099"/>
            <a:ext cx="1681776" cy="1617755"/>
          </a:xfrm>
          <a:prstGeom prst="rect">
            <a:avLst/>
          </a:prstGeom>
        </p:spPr>
      </p:pic>
      <p:sp>
        <p:nvSpPr>
          <p:cNvPr id="2" name="Title 1">
            <a:extLst>
              <a:ext uri="{FF2B5EF4-FFF2-40B4-BE49-F238E27FC236}">
                <a16:creationId xmlns:a16="http://schemas.microsoft.com/office/drawing/2014/main" id="{FACF3C74-4841-431E-A9DC-CFBC1E13E2A7}"/>
              </a:ext>
            </a:extLst>
          </p:cNvPr>
          <p:cNvSpPr>
            <a:spLocks noGrp="1"/>
          </p:cNvSpPr>
          <p:nvPr>
            <p:ph type="title"/>
          </p:nvPr>
        </p:nvSpPr>
        <p:spPr>
          <a:xfrm>
            <a:off x="2447764" y="299430"/>
            <a:ext cx="4859639" cy="400112"/>
          </a:xfrm>
        </p:spPr>
        <p:txBody>
          <a:bodyPr/>
          <a:lstStyle/>
          <a:p>
            <a:r>
              <a:rPr lang="en-US" dirty="0" smtClean="0"/>
              <a:t>Policy and Energy Storage</a:t>
            </a:r>
            <a:endParaRPr lang="en-DE" dirty="0"/>
          </a:p>
        </p:txBody>
      </p:sp>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8232" y="1023578"/>
            <a:ext cx="4824028" cy="2437404"/>
          </a:xfrm>
          <a:prstGeom prst="rect">
            <a:avLst/>
          </a:prstGeom>
        </p:spPr>
      </p:pic>
      <p:pic>
        <p:nvPicPr>
          <p:cNvPr id="12" name="Grafik 11"/>
          <p:cNvPicPr>
            <a:picLocks noChangeAspect="1"/>
          </p:cNvPicPr>
          <p:nvPr/>
        </p:nvPicPr>
        <p:blipFill>
          <a:blip r:embed="rId5"/>
          <a:stretch>
            <a:fillRect/>
          </a:stretch>
        </p:blipFill>
        <p:spPr>
          <a:xfrm>
            <a:off x="154347" y="1419622"/>
            <a:ext cx="2041389" cy="2041389"/>
          </a:xfrm>
          <a:prstGeom prst="rect">
            <a:avLst/>
          </a:prstGeom>
        </p:spPr>
      </p:pic>
      <p:sp>
        <p:nvSpPr>
          <p:cNvPr id="14" name="Textfeld 13"/>
          <p:cNvSpPr txBox="1"/>
          <p:nvPr/>
        </p:nvSpPr>
        <p:spPr>
          <a:xfrm>
            <a:off x="259599" y="3867894"/>
            <a:ext cx="2044149" cy="646331"/>
          </a:xfrm>
          <a:prstGeom prst="rect">
            <a:avLst/>
          </a:prstGeom>
          <a:noFill/>
          <a:ln w="38100">
            <a:solidFill>
              <a:schemeClr val="tx1"/>
            </a:solidFill>
          </a:ln>
        </p:spPr>
        <p:txBody>
          <a:bodyPr wrap="none" rtlCol="0">
            <a:spAutoFit/>
          </a:bodyPr>
          <a:lstStyle/>
          <a:p>
            <a:pPr algn="ctr"/>
            <a:r>
              <a:rPr lang="de-DE" dirty="0" err="1" smtClean="0"/>
              <a:t>Circular</a:t>
            </a:r>
            <a:r>
              <a:rPr lang="de-DE" dirty="0" smtClean="0"/>
              <a:t> </a:t>
            </a:r>
            <a:r>
              <a:rPr lang="de-DE" dirty="0" err="1" smtClean="0"/>
              <a:t>economy</a:t>
            </a:r>
            <a:r>
              <a:rPr lang="de-DE" dirty="0" smtClean="0"/>
              <a:t> </a:t>
            </a:r>
          </a:p>
          <a:p>
            <a:pPr algn="ctr"/>
            <a:r>
              <a:rPr lang="de-DE" dirty="0" smtClean="0"/>
              <a:t>Society </a:t>
            </a:r>
            <a:endParaRPr lang="de-DE" dirty="0"/>
          </a:p>
        </p:txBody>
      </p:sp>
      <p:pic>
        <p:nvPicPr>
          <p:cNvPr id="4" name="Grafik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73400" y="3460982"/>
            <a:ext cx="2339769" cy="1316120"/>
          </a:xfrm>
          <a:prstGeom prst="rect">
            <a:avLst/>
          </a:prstGeom>
        </p:spPr>
      </p:pic>
      <p:sp>
        <p:nvSpPr>
          <p:cNvPr id="13" name="Textfeld 12"/>
          <p:cNvSpPr txBox="1"/>
          <p:nvPr/>
        </p:nvSpPr>
        <p:spPr>
          <a:xfrm>
            <a:off x="4265701" y="3426554"/>
            <a:ext cx="4698787" cy="369332"/>
          </a:xfrm>
          <a:prstGeom prst="rect">
            <a:avLst/>
          </a:prstGeom>
          <a:noFill/>
          <a:ln w="38100">
            <a:solidFill>
              <a:schemeClr val="tx1"/>
            </a:solidFill>
          </a:ln>
        </p:spPr>
        <p:txBody>
          <a:bodyPr wrap="none" rtlCol="0">
            <a:spAutoFit/>
          </a:bodyPr>
          <a:lstStyle/>
          <a:p>
            <a:r>
              <a:rPr lang="de-DE" dirty="0" smtClean="0">
                <a:solidFill>
                  <a:srgbClr val="FF0000"/>
                </a:solidFill>
              </a:rPr>
              <a:t>Per-</a:t>
            </a:r>
            <a:r>
              <a:rPr lang="de-DE" dirty="0" err="1" smtClean="0">
                <a:solidFill>
                  <a:srgbClr val="FF0000"/>
                </a:solidFill>
              </a:rPr>
              <a:t>and</a:t>
            </a:r>
            <a:r>
              <a:rPr lang="de-DE" dirty="0" smtClean="0">
                <a:solidFill>
                  <a:srgbClr val="FF0000"/>
                </a:solidFill>
              </a:rPr>
              <a:t> </a:t>
            </a:r>
            <a:r>
              <a:rPr lang="de-DE" dirty="0" err="1">
                <a:solidFill>
                  <a:srgbClr val="FF0000"/>
                </a:solidFill>
              </a:rPr>
              <a:t>Polyfluoroalkyl</a:t>
            </a:r>
            <a:r>
              <a:rPr lang="de-DE" dirty="0">
                <a:solidFill>
                  <a:srgbClr val="FF0000"/>
                </a:solidFill>
              </a:rPr>
              <a:t> </a:t>
            </a:r>
            <a:r>
              <a:rPr lang="de-DE" dirty="0" err="1">
                <a:solidFill>
                  <a:schemeClr val="bg1"/>
                </a:solidFill>
              </a:rPr>
              <a:t>Substances</a:t>
            </a:r>
            <a:r>
              <a:rPr lang="de-DE" dirty="0">
                <a:solidFill>
                  <a:schemeClr val="bg1"/>
                </a:solidFill>
              </a:rPr>
              <a:t> (</a:t>
            </a:r>
            <a:r>
              <a:rPr lang="de-DE" dirty="0" smtClean="0">
                <a:solidFill>
                  <a:schemeClr val="bg1"/>
                </a:solidFill>
              </a:rPr>
              <a:t>PFAS) </a:t>
            </a:r>
            <a:endParaRPr lang="de-DE" dirty="0">
              <a:solidFill>
                <a:schemeClr val="bg1"/>
              </a:solidFill>
            </a:endParaRPr>
          </a:p>
        </p:txBody>
      </p:sp>
      <p:pic>
        <p:nvPicPr>
          <p:cNvPr id="17" name="Grafik 16"/>
          <p:cNvPicPr>
            <a:picLocks noChangeAspect="1"/>
          </p:cNvPicPr>
          <p:nvPr/>
        </p:nvPicPr>
        <p:blipFill>
          <a:blip r:embed="rId7"/>
          <a:stretch>
            <a:fillRect/>
          </a:stretch>
        </p:blipFill>
        <p:spPr>
          <a:xfrm>
            <a:off x="2448859" y="3311189"/>
            <a:ext cx="1583081" cy="736725"/>
          </a:xfrm>
          <a:prstGeom prst="rect">
            <a:avLst/>
          </a:prstGeom>
        </p:spPr>
      </p:pic>
      <p:pic>
        <p:nvPicPr>
          <p:cNvPr id="3" name="Grafik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4248" y="1347614"/>
            <a:ext cx="2136433" cy="468052"/>
          </a:xfrm>
          <a:prstGeom prst="rect">
            <a:avLst/>
          </a:prstGeom>
        </p:spPr>
      </p:pic>
      <p:sp>
        <p:nvSpPr>
          <p:cNvPr id="16" name="Textfeld 15"/>
          <p:cNvSpPr txBox="1"/>
          <p:nvPr/>
        </p:nvSpPr>
        <p:spPr>
          <a:xfrm>
            <a:off x="2663788" y="3831890"/>
            <a:ext cx="3777955" cy="1200329"/>
          </a:xfrm>
          <a:prstGeom prst="rect">
            <a:avLst/>
          </a:prstGeom>
          <a:noFill/>
          <a:ln w="57150">
            <a:solidFill>
              <a:srgbClr val="FF0000"/>
            </a:solidFill>
          </a:ln>
        </p:spPr>
        <p:txBody>
          <a:bodyPr wrap="square" rtlCol="0">
            <a:spAutoFit/>
          </a:bodyPr>
          <a:lstStyle/>
          <a:p>
            <a:pPr algn="ctr"/>
            <a:r>
              <a:rPr lang="de-DE" sz="3600" dirty="0" err="1" smtClean="0"/>
              <a:t>Energy</a:t>
            </a:r>
            <a:r>
              <a:rPr lang="de-DE" sz="3600" dirty="0" smtClean="0"/>
              <a:t> Storage</a:t>
            </a:r>
          </a:p>
          <a:p>
            <a:pPr algn="ctr"/>
            <a:r>
              <a:rPr lang="de-DE" sz="3600" dirty="0" smtClean="0"/>
              <a:t>System </a:t>
            </a:r>
            <a:r>
              <a:rPr lang="de-DE" sz="3600" dirty="0" err="1" smtClean="0"/>
              <a:t>Scale</a:t>
            </a:r>
            <a:r>
              <a:rPr lang="de-DE" sz="3600" dirty="0" smtClean="0"/>
              <a:t> </a:t>
            </a:r>
            <a:r>
              <a:rPr lang="de-DE" sz="3600" dirty="0" err="1" smtClean="0"/>
              <a:t>Up</a:t>
            </a:r>
            <a:r>
              <a:rPr lang="de-DE" sz="3600" dirty="0" smtClean="0"/>
              <a:t> </a:t>
            </a:r>
            <a:endParaRPr lang="de-DE" sz="3600" dirty="0"/>
          </a:p>
        </p:txBody>
      </p:sp>
    </p:spTree>
    <p:extLst>
      <p:ext uri="{BB962C8B-B14F-4D97-AF65-F5344CB8AC3E}">
        <p14:creationId xmlns:p14="http://schemas.microsoft.com/office/powerpoint/2010/main" val="361621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4294967295"/>
          </p:nvPr>
        </p:nvSpPr>
        <p:spPr>
          <a:xfrm>
            <a:off x="4427538" y="1166813"/>
            <a:ext cx="4716462" cy="3025117"/>
          </a:xfrm>
        </p:spPr>
        <p:txBody>
          <a:bodyPr/>
          <a:lstStyle/>
          <a:p>
            <a:r>
              <a:rPr lang="de-DE" dirty="0" smtClean="0"/>
              <a:t>Today </a:t>
            </a:r>
            <a:r>
              <a:rPr lang="de-DE" dirty="0" err="1" smtClean="0"/>
              <a:t>generation</a:t>
            </a:r>
            <a:r>
              <a:rPr lang="de-DE" dirty="0" smtClean="0"/>
              <a:t> </a:t>
            </a:r>
            <a:r>
              <a:rPr lang="de-DE" dirty="0" err="1" smtClean="0"/>
              <a:t>of</a:t>
            </a:r>
            <a:r>
              <a:rPr lang="de-DE" dirty="0" smtClean="0"/>
              <a:t> </a:t>
            </a:r>
            <a:r>
              <a:rPr lang="en-US" dirty="0" smtClean="0">
                <a:solidFill>
                  <a:srgbClr val="000000"/>
                </a:solidFill>
              </a:rPr>
              <a:t>hydrogen</a:t>
            </a:r>
            <a:r>
              <a:rPr lang="de-DE" dirty="0" smtClean="0"/>
              <a:t> </a:t>
            </a:r>
            <a:r>
              <a:rPr lang="de-DE" dirty="0" err="1" smtClean="0"/>
              <a:t>by</a:t>
            </a:r>
            <a:r>
              <a:rPr lang="de-DE" dirty="0" smtClean="0"/>
              <a:t> </a:t>
            </a:r>
            <a:r>
              <a:rPr lang="de-DE" dirty="0" err="1" smtClean="0"/>
              <a:t>wet</a:t>
            </a:r>
            <a:r>
              <a:rPr lang="de-DE" dirty="0" smtClean="0"/>
              <a:t> </a:t>
            </a:r>
            <a:r>
              <a:rPr lang="de-DE" dirty="0" err="1" smtClean="0"/>
              <a:t>combustion</a:t>
            </a:r>
            <a:r>
              <a:rPr lang="de-DE" dirty="0" smtClean="0"/>
              <a:t> </a:t>
            </a:r>
            <a:r>
              <a:rPr lang="de-DE" dirty="0" err="1" smtClean="0"/>
              <a:t>results</a:t>
            </a:r>
            <a:r>
              <a:rPr lang="de-DE" dirty="0" smtClean="0"/>
              <a:t> in </a:t>
            </a:r>
            <a:r>
              <a:rPr lang="de-DE" dirty="0" err="1" smtClean="0"/>
              <a:t>price</a:t>
            </a:r>
            <a:r>
              <a:rPr lang="de-DE" dirty="0" smtClean="0"/>
              <a:t> </a:t>
            </a:r>
            <a:r>
              <a:rPr lang="de-DE" dirty="0" err="1" smtClean="0"/>
              <a:t>of</a:t>
            </a:r>
            <a:r>
              <a:rPr lang="de-DE" dirty="0"/>
              <a:t>  </a:t>
            </a:r>
            <a:r>
              <a:rPr lang="de-DE" dirty="0" smtClean="0"/>
              <a:t>12 -14 €/ kg</a:t>
            </a:r>
          </a:p>
          <a:p>
            <a:r>
              <a:rPr lang="de-DE" dirty="0" smtClean="0"/>
              <a:t>Inert </a:t>
            </a:r>
            <a:r>
              <a:rPr lang="de-DE" dirty="0" err="1" smtClean="0"/>
              <a:t>aluminium</a:t>
            </a:r>
            <a:r>
              <a:rPr lang="de-DE" dirty="0" smtClean="0"/>
              <a:t> </a:t>
            </a:r>
            <a:r>
              <a:rPr lang="de-DE" dirty="0" err="1" smtClean="0"/>
              <a:t>smelting</a:t>
            </a:r>
            <a:r>
              <a:rPr lang="de-DE" dirty="0" smtClean="0"/>
              <a:t> </a:t>
            </a:r>
            <a:r>
              <a:rPr lang="de-DE" dirty="0" err="1" smtClean="0"/>
              <a:t>technology</a:t>
            </a:r>
            <a:r>
              <a:rPr lang="de-DE" dirty="0" smtClean="0"/>
              <a:t> will </a:t>
            </a:r>
            <a:r>
              <a:rPr lang="de-DE" dirty="0" err="1" smtClean="0"/>
              <a:t>reduce</a:t>
            </a:r>
            <a:r>
              <a:rPr lang="de-DE" dirty="0" smtClean="0"/>
              <a:t> </a:t>
            </a:r>
            <a:r>
              <a:rPr lang="de-DE" dirty="0" err="1" smtClean="0"/>
              <a:t>the</a:t>
            </a:r>
            <a:r>
              <a:rPr lang="de-DE" dirty="0" smtClean="0"/>
              <a:t> </a:t>
            </a:r>
            <a:r>
              <a:rPr lang="de-DE" dirty="0" err="1" smtClean="0"/>
              <a:t>price</a:t>
            </a:r>
            <a:r>
              <a:rPr lang="de-DE" dirty="0" smtClean="0"/>
              <a:t> </a:t>
            </a:r>
            <a:r>
              <a:rPr lang="de-DE" dirty="0" err="1" smtClean="0"/>
              <a:t>to</a:t>
            </a:r>
            <a:r>
              <a:rPr lang="de-DE" dirty="0" smtClean="0"/>
              <a:t> 8-10 €/ kg </a:t>
            </a:r>
            <a:r>
              <a:rPr lang="de-DE" dirty="0" err="1" smtClean="0"/>
              <a:t>of</a:t>
            </a:r>
            <a:r>
              <a:rPr lang="de-DE" dirty="0" smtClean="0"/>
              <a:t> hydrogen. </a:t>
            </a:r>
          </a:p>
          <a:p>
            <a:r>
              <a:rPr lang="de-DE" dirty="0" smtClean="0"/>
              <a:t>Aluminium </a:t>
            </a:r>
            <a:r>
              <a:rPr lang="de-DE" dirty="0" err="1" smtClean="0"/>
              <a:t>is</a:t>
            </a:r>
            <a:r>
              <a:rPr lang="de-DE" dirty="0" smtClean="0"/>
              <a:t> a </a:t>
            </a:r>
            <a:r>
              <a:rPr lang="de-DE" dirty="0" smtClean="0">
                <a:solidFill>
                  <a:srgbClr val="FF0000"/>
                </a:solidFill>
              </a:rPr>
              <a:t>hybrid </a:t>
            </a:r>
            <a:r>
              <a:rPr lang="de-DE" dirty="0" err="1" smtClean="0">
                <a:solidFill>
                  <a:srgbClr val="FF0000"/>
                </a:solidFill>
              </a:rPr>
              <a:t>storage</a:t>
            </a:r>
            <a:r>
              <a:rPr lang="de-DE" dirty="0" smtClean="0">
                <a:solidFill>
                  <a:srgbClr val="FF0000"/>
                </a:solidFill>
              </a:rPr>
              <a:t> medium</a:t>
            </a:r>
            <a:r>
              <a:rPr lang="de-DE" dirty="0" smtClean="0"/>
              <a:t>. </a:t>
            </a:r>
            <a:r>
              <a:rPr lang="de-DE" dirty="0" err="1" smtClean="0"/>
              <a:t>There</a:t>
            </a:r>
            <a:r>
              <a:rPr lang="de-DE" dirty="0" smtClean="0"/>
              <a:t> </a:t>
            </a:r>
            <a:r>
              <a:rPr lang="de-DE" dirty="0" err="1" smtClean="0"/>
              <a:t>is</a:t>
            </a:r>
            <a:r>
              <a:rPr lang="de-DE" dirty="0" smtClean="0"/>
              <a:t> still </a:t>
            </a:r>
            <a:r>
              <a:rPr lang="de-DE" dirty="0" err="1" smtClean="0"/>
              <a:t>heat</a:t>
            </a:r>
            <a:r>
              <a:rPr lang="de-DE" dirty="0" smtClean="0"/>
              <a:t> </a:t>
            </a:r>
            <a:r>
              <a:rPr lang="de-DE" dirty="0" err="1" smtClean="0"/>
              <a:t>and</a:t>
            </a:r>
            <a:r>
              <a:rPr lang="de-DE" dirty="0" smtClean="0"/>
              <a:t> power </a:t>
            </a:r>
            <a:r>
              <a:rPr lang="de-DE" dirty="0" err="1" smtClean="0"/>
              <a:t>left</a:t>
            </a:r>
            <a:r>
              <a:rPr lang="de-DE" dirty="0" smtClean="0"/>
              <a:t>. </a:t>
            </a:r>
          </a:p>
          <a:p>
            <a:r>
              <a:rPr lang="de-DE" dirty="0" err="1" smtClean="0"/>
              <a:t>Seasonal</a:t>
            </a:r>
            <a:r>
              <a:rPr lang="de-DE" dirty="0" smtClean="0"/>
              <a:t> </a:t>
            </a:r>
            <a:r>
              <a:rPr lang="de-DE" dirty="0" err="1" smtClean="0"/>
              <a:t>storage</a:t>
            </a:r>
            <a:r>
              <a:rPr lang="de-DE" dirty="0" smtClean="0"/>
              <a:t> will </a:t>
            </a:r>
            <a:r>
              <a:rPr lang="de-DE" dirty="0" err="1" smtClean="0"/>
              <a:t>be</a:t>
            </a:r>
            <a:r>
              <a:rPr lang="de-DE" dirty="0" smtClean="0"/>
              <a:t> </a:t>
            </a:r>
            <a:r>
              <a:rPr lang="de-DE" dirty="0" err="1" smtClean="0"/>
              <a:t>actived</a:t>
            </a:r>
            <a:r>
              <a:rPr lang="de-DE" dirty="0" smtClean="0"/>
              <a:t>, </a:t>
            </a:r>
            <a:r>
              <a:rPr lang="de-DE" dirty="0" err="1" smtClean="0"/>
              <a:t>when</a:t>
            </a:r>
            <a:r>
              <a:rPr lang="de-DE" dirty="0" smtClean="0"/>
              <a:t> power </a:t>
            </a:r>
            <a:r>
              <a:rPr lang="de-DE" dirty="0" err="1" smtClean="0"/>
              <a:t>is</a:t>
            </a:r>
            <a:r>
              <a:rPr lang="de-DE" dirty="0" smtClean="0"/>
              <a:t> rare </a:t>
            </a:r>
            <a:r>
              <a:rPr lang="de-DE" dirty="0" err="1" smtClean="0"/>
              <a:t>and</a:t>
            </a:r>
            <a:r>
              <a:rPr lang="de-DE" dirty="0" smtClean="0"/>
              <a:t> </a:t>
            </a:r>
            <a:r>
              <a:rPr lang="de-DE" dirty="0" err="1" smtClean="0"/>
              <a:t>the</a:t>
            </a:r>
            <a:r>
              <a:rPr lang="de-DE" dirty="0" smtClean="0"/>
              <a:t> </a:t>
            </a:r>
            <a:r>
              <a:rPr lang="de-DE" dirty="0" err="1" smtClean="0"/>
              <a:t>price</a:t>
            </a:r>
            <a:r>
              <a:rPr lang="de-DE" dirty="0" smtClean="0"/>
              <a:t> </a:t>
            </a:r>
            <a:r>
              <a:rPr lang="de-DE" dirty="0" err="1" smtClean="0"/>
              <a:t>of</a:t>
            </a:r>
            <a:r>
              <a:rPr lang="de-DE" dirty="0" smtClean="0"/>
              <a:t> </a:t>
            </a:r>
            <a:r>
              <a:rPr lang="de-DE" dirty="0" err="1" smtClean="0"/>
              <a:t>electricity</a:t>
            </a:r>
            <a:r>
              <a:rPr lang="de-DE" dirty="0" smtClean="0"/>
              <a:t> </a:t>
            </a:r>
            <a:r>
              <a:rPr lang="de-DE" dirty="0" err="1" smtClean="0"/>
              <a:t>is</a:t>
            </a:r>
            <a:r>
              <a:rPr lang="de-DE" dirty="0" smtClean="0"/>
              <a:t> high. </a:t>
            </a:r>
          </a:p>
          <a:p>
            <a:r>
              <a:rPr lang="de-DE" dirty="0" err="1" smtClean="0"/>
              <a:t>Revenues</a:t>
            </a:r>
            <a:r>
              <a:rPr lang="de-DE" dirty="0" smtClean="0"/>
              <a:t> will </a:t>
            </a:r>
            <a:r>
              <a:rPr lang="de-DE" dirty="0" err="1" smtClean="0"/>
              <a:t>reduce</a:t>
            </a:r>
            <a:r>
              <a:rPr lang="de-DE" dirty="0" smtClean="0"/>
              <a:t> </a:t>
            </a:r>
            <a:r>
              <a:rPr lang="de-DE" dirty="0" err="1" smtClean="0"/>
              <a:t>the</a:t>
            </a:r>
            <a:r>
              <a:rPr lang="de-DE" dirty="0" smtClean="0"/>
              <a:t> hydrogen </a:t>
            </a:r>
            <a:r>
              <a:rPr lang="de-DE" dirty="0" err="1" smtClean="0"/>
              <a:t>price</a:t>
            </a:r>
            <a:r>
              <a:rPr lang="de-DE" dirty="0" smtClean="0"/>
              <a:t> </a:t>
            </a:r>
            <a:r>
              <a:rPr lang="de-DE" dirty="0" err="1" smtClean="0"/>
              <a:t>further</a:t>
            </a:r>
            <a:r>
              <a:rPr lang="de-DE" dirty="0" smtClean="0"/>
              <a:t> </a:t>
            </a:r>
            <a:r>
              <a:rPr lang="de-DE" dirty="0" err="1" smtClean="0"/>
              <a:t>to</a:t>
            </a:r>
            <a:r>
              <a:rPr lang="de-DE" dirty="0"/>
              <a:t> </a:t>
            </a:r>
            <a:r>
              <a:rPr lang="de-DE" dirty="0" smtClean="0"/>
              <a:t> </a:t>
            </a:r>
            <a:r>
              <a:rPr lang="de-DE" dirty="0" err="1" smtClean="0"/>
              <a:t>may</a:t>
            </a:r>
            <a:r>
              <a:rPr lang="de-DE" dirty="0" smtClean="0"/>
              <a:t> </a:t>
            </a:r>
            <a:r>
              <a:rPr lang="de-DE" dirty="0" err="1" smtClean="0"/>
              <a:t>be</a:t>
            </a:r>
            <a:r>
              <a:rPr lang="de-DE" dirty="0" smtClean="0"/>
              <a:t>  	</a:t>
            </a:r>
            <a:r>
              <a:rPr lang="de-DE" dirty="0" smtClean="0">
                <a:solidFill>
                  <a:srgbClr val="FF0000"/>
                </a:solidFill>
              </a:rPr>
              <a:t>5-9 €/ kg.</a:t>
            </a:r>
            <a:endParaRPr lang="de-DE" dirty="0"/>
          </a:p>
          <a:p>
            <a:pPr marL="0" indent="0" algn="ctr">
              <a:buNone/>
            </a:pPr>
            <a:r>
              <a:rPr lang="de-DE" dirty="0" smtClean="0"/>
              <a:t>  </a:t>
            </a:r>
            <a:endParaRPr lang="de-DE" dirty="0"/>
          </a:p>
        </p:txBody>
      </p:sp>
      <p:sp>
        <p:nvSpPr>
          <p:cNvPr id="4" name="Foliennummernplatzhalter 3"/>
          <p:cNvSpPr>
            <a:spLocks noGrp="1"/>
          </p:cNvSpPr>
          <p:nvPr>
            <p:ph type="sldNum" sz="quarter" idx="4294967295"/>
          </p:nvPr>
        </p:nvSpPr>
        <p:spPr>
          <a:xfrm>
            <a:off x="8777288" y="39688"/>
            <a:ext cx="366712" cy="273050"/>
          </a:xfrm>
          <a:prstGeom prst="rect">
            <a:avLst/>
          </a:prstGeom>
        </p:spPr>
        <p:txBody>
          <a:bodyPr/>
          <a:lstStyle/>
          <a:p>
            <a:fld id="{F93124CB-0928-4456-8E5B-7F689CAF0C3D}" type="slidenum">
              <a:rPr lang="en-GB" smtClean="0"/>
              <a:pPr/>
              <a:t>30</a:t>
            </a:fld>
            <a:endParaRPr lang="en-GB" dirty="0"/>
          </a:p>
        </p:txBody>
      </p:sp>
      <p:sp>
        <p:nvSpPr>
          <p:cNvPr id="5" name="Rechteck 4"/>
          <p:cNvSpPr/>
          <p:nvPr/>
        </p:nvSpPr>
        <p:spPr>
          <a:xfrm>
            <a:off x="287524" y="1246567"/>
            <a:ext cx="3582144" cy="2862322"/>
          </a:xfrm>
          <a:prstGeom prst="rect">
            <a:avLst/>
          </a:prstGeom>
        </p:spPr>
        <p:txBody>
          <a:bodyPr wrap="square">
            <a:spAutoFit/>
          </a:bodyPr>
          <a:lstStyle/>
          <a:p>
            <a:r>
              <a:rPr lang="en-US" dirty="0">
                <a:solidFill>
                  <a:srgbClr val="000000"/>
                </a:solidFill>
                <a:latin typeface="Times New Roman" panose="02020603050405020304" pitchFamily="18" charset="0"/>
              </a:rPr>
              <a:t>The March 2010 commodity price for aluminum is $2.21 per kg. </a:t>
            </a:r>
            <a:r>
              <a:rPr lang="en-US" dirty="0">
                <a:latin typeface="Bahnschrift Light SemiCondensed" panose="020F0302020204030204" pitchFamily="34" charset="0"/>
                <a:cs typeface="Bahnschrift Light SemiCondensed" panose="020F0302020204030204" pitchFamily="34" charset="0"/>
              </a:rPr>
              <a:t>Al</a:t>
            </a:r>
            <a:r>
              <a:rPr lang="en-US" baseline="-25000" dirty="0">
                <a:latin typeface="Bahnschrift Light SemiCondensed" panose="020F0302020204030204" pitchFamily="34" charset="0"/>
                <a:cs typeface="Bahnschrift Light SemiCondensed" panose="020F0302020204030204" pitchFamily="34" charset="0"/>
              </a:rPr>
              <a:t>2</a:t>
            </a:r>
            <a:r>
              <a:rPr lang="en-US" dirty="0">
                <a:latin typeface="Bahnschrift Light SemiCondensed" panose="020F0302020204030204" pitchFamily="34" charset="0"/>
                <a:cs typeface="Bahnschrift Light SemiCondensed" panose="020F0302020204030204" pitchFamily="34" charset="0"/>
              </a:rPr>
              <a:t>O</a:t>
            </a:r>
            <a:r>
              <a:rPr lang="en-US" baseline="-25000" dirty="0">
                <a:latin typeface="Bahnschrift Light SemiCondensed" panose="020F0302020204030204" pitchFamily="34" charset="0"/>
                <a:cs typeface="Bahnschrift Light SemiCondensed" panose="020F0302020204030204" pitchFamily="34" charset="0"/>
              </a:rPr>
              <a:t>3 </a:t>
            </a:r>
            <a:r>
              <a:rPr lang="en-US" dirty="0" smtClean="0">
                <a:solidFill>
                  <a:srgbClr val="FF0000"/>
                </a:solidFill>
                <a:latin typeface="Times New Roman" panose="02020603050405020304" pitchFamily="18" charset="0"/>
              </a:rPr>
              <a:t>At </a:t>
            </a:r>
            <a:r>
              <a:rPr lang="en-US" dirty="0">
                <a:solidFill>
                  <a:srgbClr val="FF0000"/>
                </a:solidFill>
                <a:latin typeface="Times New Roman" panose="02020603050405020304" pitchFamily="18" charset="0"/>
              </a:rPr>
              <a:t>this price, hydrogen from an aluminum-water hydrogen generation approach would cost approximately $20 per kg H</a:t>
            </a:r>
            <a:r>
              <a:rPr lang="en-US" sz="1100" dirty="0">
                <a:solidFill>
                  <a:srgbClr val="FF0000"/>
                </a:solidFill>
                <a:latin typeface="Times New Roman" panose="02020603050405020304" pitchFamily="18" charset="0"/>
              </a:rPr>
              <a:t>2</a:t>
            </a:r>
            <a:r>
              <a:rPr lang="en-US" dirty="0">
                <a:solidFill>
                  <a:srgbClr val="FF0000"/>
                </a:solidFill>
                <a:latin typeface="Times New Roman" panose="02020603050405020304" pitchFamily="18" charset="0"/>
              </a:rPr>
              <a:t>.</a:t>
            </a:r>
            <a:r>
              <a:rPr lang="en-US" dirty="0">
                <a:solidFill>
                  <a:srgbClr val="000000"/>
                </a:solidFill>
                <a:latin typeface="Times New Roman" panose="02020603050405020304" pitchFamily="18" charset="0"/>
              </a:rPr>
              <a:t> Even assuming high volume production, the DOE target range for hydrogen cost of $2-3 per kg H</a:t>
            </a:r>
            <a:r>
              <a:rPr lang="en-US" sz="1100" dirty="0">
                <a:solidFill>
                  <a:srgbClr val="000000"/>
                </a:solidFill>
                <a:latin typeface="Times New Roman" panose="02020603050405020304" pitchFamily="18" charset="0"/>
              </a:rPr>
              <a:t>2 </a:t>
            </a:r>
            <a:r>
              <a:rPr lang="en-US" dirty="0">
                <a:solidFill>
                  <a:srgbClr val="000000"/>
                </a:solidFill>
                <a:latin typeface="Times New Roman" panose="02020603050405020304" pitchFamily="18" charset="0"/>
              </a:rPr>
              <a:t>would not be met. </a:t>
            </a:r>
            <a:endParaRPr lang="de-DE" dirty="0"/>
          </a:p>
        </p:txBody>
      </p:sp>
      <p:sp>
        <p:nvSpPr>
          <p:cNvPr id="6" name="Titel 1"/>
          <p:cNvSpPr txBox="1">
            <a:spLocks/>
          </p:cNvSpPr>
          <p:nvPr/>
        </p:nvSpPr>
        <p:spPr>
          <a:xfrm>
            <a:off x="512400" y="372000"/>
            <a:ext cx="8424000" cy="371930"/>
          </a:xfrm>
          <a:prstGeom prst="rect">
            <a:avLst/>
          </a:prstGeom>
        </p:spPr>
        <p:txBody>
          <a:bodyPr vert="horz" lIns="0" tIns="0" rIns="0" bIns="0" rtlCol="0" anchor="t" anchorCtr="0">
            <a:noAutofit/>
          </a:bodyPr>
          <a:lstStyle>
            <a:lvl1pPr algn="l" defTabSz="914400" rtl="0" eaLnBrk="1" latinLnBrk="0" hangingPunct="1">
              <a:spcBef>
                <a:spcPct val="0"/>
              </a:spcBef>
              <a:buNone/>
              <a:defRPr sz="2200" b="1" kern="1200" cap="none" baseline="0">
                <a:solidFill>
                  <a:schemeClr val="accent1"/>
                </a:solidFill>
                <a:latin typeface="+mj-lt"/>
                <a:ea typeface="+mj-ea"/>
                <a:cs typeface="+mj-cs"/>
              </a:defRPr>
            </a:lvl1pPr>
          </a:lstStyle>
          <a:p>
            <a:pPr algn="ctr"/>
            <a:r>
              <a:rPr lang="de-DE" dirty="0" smtClean="0">
                <a:solidFill>
                  <a:srgbClr val="92D050"/>
                </a:solidFill>
              </a:rPr>
              <a:t>Private </a:t>
            </a:r>
            <a:r>
              <a:rPr lang="de-DE" dirty="0" err="1" smtClean="0">
                <a:solidFill>
                  <a:srgbClr val="92D050"/>
                </a:solidFill>
              </a:rPr>
              <a:t>Cost</a:t>
            </a:r>
            <a:r>
              <a:rPr lang="de-DE" dirty="0" smtClean="0">
                <a:solidFill>
                  <a:srgbClr val="92D050"/>
                </a:solidFill>
              </a:rPr>
              <a:t> Assessment</a:t>
            </a:r>
            <a:endParaRPr lang="de-DE" dirty="0">
              <a:solidFill>
                <a:srgbClr val="92D050"/>
              </a:solidFill>
            </a:endParaRPr>
          </a:p>
        </p:txBody>
      </p:sp>
    </p:spTree>
    <p:extLst>
      <p:ext uri="{BB962C8B-B14F-4D97-AF65-F5344CB8AC3E}">
        <p14:creationId xmlns:p14="http://schemas.microsoft.com/office/powerpoint/2010/main" val="4194909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2"/>
          <a:stretch>
            <a:fillRect/>
          </a:stretch>
        </p:blipFill>
        <p:spPr>
          <a:xfrm>
            <a:off x="1187624" y="757560"/>
            <a:ext cx="6984776" cy="4370474"/>
          </a:xfrm>
          <a:prstGeom prst="rect">
            <a:avLst/>
          </a:prstGeom>
        </p:spPr>
      </p:pic>
      <p:sp>
        <p:nvSpPr>
          <p:cNvPr id="2" name="Titel 1"/>
          <p:cNvSpPr>
            <a:spLocks noGrp="1"/>
          </p:cNvSpPr>
          <p:nvPr>
            <p:ph type="title"/>
          </p:nvPr>
        </p:nvSpPr>
        <p:spPr>
          <a:xfrm>
            <a:off x="482974" y="87474"/>
            <a:ext cx="8193482" cy="398301"/>
          </a:xfrm>
        </p:spPr>
        <p:txBody>
          <a:bodyPr/>
          <a:lstStyle/>
          <a:p>
            <a:r>
              <a:rPr lang="en-US" dirty="0" err="1"/>
              <a:t>Aluminium</a:t>
            </a:r>
            <a:r>
              <a:rPr lang="en-US" dirty="0"/>
              <a:t> </a:t>
            </a:r>
            <a:r>
              <a:rPr lang="en-US" dirty="0" smtClean="0"/>
              <a:t>Redox Cycle vs Pressurized Hydrogen</a:t>
            </a:r>
            <a:r>
              <a:rPr lang="en-US" dirty="0"/>
              <a:t/>
            </a:r>
            <a:br>
              <a:rPr lang="en-US" dirty="0"/>
            </a:br>
            <a:r>
              <a:rPr lang="de-DE" dirty="0" smtClean="0"/>
              <a:t> </a:t>
            </a:r>
            <a:endParaRPr lang="de-DE" dirty="0"/>
          </a:p>
        </p:txBody>
      </p:sp>
      <p:sp>
        <p:nvSpPr>
          <p:cNvPr id="5" name="Textfeld 4"/>
          <p:cNvSpPr txBox="1"/>
          <p:nvPr/>
        </p:nvSpPr>
        <p:spPr>
          <a:xfrm>
            <a:off x="395536" y="519522"/>
            <a:ext cx="6660740" cy="246221"/>
          </a:xfrm>
          <a:prstGeom prst="rect">
            <a:avLst/>
          </a:prstGeom>
          <a:noFill/>
        </p:spPr>
        <p:txBody>
          <a:bodyPr wrap="square" rtlCol="0">
            <a:spAutoFit/>
          </a:bodyPr>
          <a:lstStyle/>
          <a:p>
            <a:r>
              <a:rPr lang="de-DE" sz="1000" dirty="0" smtClean="0"/>
              <a:t>https</a:t>
            </a:r>
            <a:r>
              <a:rPr lang="de-DE" sz="1000" dirty="0"/>
              <a:t>://</a:t>
            </a:r>
            <a:r>
              <a:rPr lang="de-DE" sz="1000" dirty="0" smtClean="0"/>
              <a:t>www.sciencedirect.com/science/article/pii/S2666352X22000413</a:t>
            </a:r>
            <a:endParaRPr lang="de-DE" sz="1000" dirty="0"/>
          </a:p>
        </p:txBody>
      </p:sp>
      <p:sp>
        <p:nvSpPr>
          <p:cNvPr id="8" name="Textfeld 7"/>
          <p:cNvSpPr txBox="1"/>
          <p:nvPr/>
        </p:nvSpPr>
        <p:spPr>
          <a:xfrm>
            <a:off x="2555776" y="1410330"/>
            <a:ext cx="4634667" cy="369332"/>
          </a:xfrm>
          <a:prstGeom prst="rect">
            <a:avLst/>
          </a:prstGeom>
          <a:noFill/>
          <a:ln w="12700">
            <a:solidFill>
              <a:schemeClr val="accent1"/>
            </a:solidFill>
          </a:ln>
        </p:spPr>
        <p:txBody>
          <a:bodyPr wrap="none" rtlCol="0">
            <a:spAutoFit/>
          </a:bodyPr>
          <a:lstStyle/>
          <a:p>
            <a:r>
              <a:rPr lang="de-DE" dirty="0" err="1" smtClean="0"/>
              <a:t>Based</a:t>
            </a:r>
            <a:r>
              <a:rPr lang="de-DE" dirty="0" smtClean="0"/>
              <a:t> on 280 C Aluminium </a:t>
            </a:r>
            <a:r>
              <a:rPr lang="de-DE" dirty="0" err="1" smtClean="0"/>
              <a:t>wet</a:t>
            </a:r>
            <a:r>
              <a:rPr lang="de-DE" dirty="0" smtClean="0"/>
              <a:t> </a:t>
            </a:r>
            <a:r>
              <a:rPr lang="de-DE" dirty="0" err="1" smtClean="0"/>
              <a:t>combustion</a:t>
            </a:r>
            <a:endParaRPr lang="de-DE" dirty="0"/>
          </a:p>
        </p:txBody>
      </p:sp>
    </p:spTree>
    <p:extLst>
      <p:ext uri="{BB962C8B-B14F-4D97-AF65-F5344CB8AC3E}">
        <p14:creationId xmlns:p14="http://schemas.microsoft.com/office/powerpoint/2010/main" val="42106953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4294967295"/>
          </p:nvPr>
        </p:nvSpPr>
        <p:spPr>
          <a:xfrm>
            <a:off x="215974" y="1417935"/>
            <a:ext cx="8172450" cy="2593975"/>
          </a:xfrm>
        </p:spPr>
        <p:txBody>
          <a:bodyPr/>
          <a:lstStyle/>
          <a:p>
            <a:r>
              <a:rPr lang="de-DE" dirty="0" err="1" smtClean="0"/>
              <a:t>Cost</a:t>
            </a:r>
            <a:r>
              <a:rPr lang="de-DE" dirty="0" smtClean="0"/>
              <a:t> </a:t>
            </a:r>
            <a:r>
              <a:rPr lang="de-DE" dirty="0" err="1" smtClean="0"/>
              <a:t>calculations</a:t>
            </a:r>
            <a:r>
              <a:rPr lang="de-DE" dirty="0" smtClean="0"/>
              <a:t> </a:t>
            </a:r>
            <a:r>
              <a:rPr lang="de-DE" dirty="0" err="1" smtClean="0"/>
              <a:t>are</a:t>
            </a:r>
            <a:r>
              <a:rPr lang="de-DE" dirty="0" smtClean="0"/>
              <a:t> </a:t>
            </a:r>
            <a:r>
              <a:rPr lang="de-DE" dirty="0" err="1" smtClean="0"/>
              <a:t>based</a:t>
            </a:r>
            <a:r>
              <a:rPr lang="de-DE" dirty="0" smtClean="0"/>
              <a:t> on </a:t>
            </a:r>
            <a:r>
              <a:rPr lang="de-DE" dirty="0" err="1" smtClean="0"/>
              <a:t>todays</a:t>
            </a:r>
            <a:r>
              <a:rPr lang="de-DE" dirty="0" smtClean="0"/>
              <a:t> </a:t>
            </a:r>
            <a:r>
              <a:rPr lang="de-DE" dirty="0" err="1" smtClean="0"/>
              <a:t>market</a:t>
            </a:r>
            <a:r>
              <a:rPr lang="de-DE" dirty="0" smtClean="0"/>
              <a:t> </a:t>
            </a:r>
            <a:r>
              <a:rPr lang="de-DE" dirty="0" err="1" smtClean="0"/>
              <a:t>framework</a:t>
            </a:r>
            <a:r>
              <a:rPr lang="de-DE" dirty="0" smtClean="0"/>
              <a:t> </a:t>
            </a:r>
            <a:r>
              <a:rPr lang="de-DE" dirty="0" err="1" smtClean="0"/>
              <a:t>and</a:t>
            </a:r>
            <a:r>
              <a:rPr lang="de-DE" dirty="0" smtClean="0"/>
              <a:t> </a:t>
            </a:r>
            <a:r>
              <a:rPr lang="de-DE" dirty="0" err="1" smtClean="0"/>
              <a:t>are</a:t>
            </a:r>
            <a:r>
              <a:rPr lang="de-DE" dirty="0" smtClean="0"/>
              <a:t> </a:t>
            </a:r>
            <a:r>
              <a:rPr lang="de-DE" dirty="0" err="1" smtClean="0"/>
              <a:t>rough</a:t>
            </a:r>
            <a:r>
              <a:rPr lang="de-DE" dirty="0" smtClean="0"/>
              <a:t> </a:t>
            </a:r>
            <a:r>
              <a:rPr lang="de-DE" dirty="0" err="1" smtClean="0"/>
              <a:t>estimations</a:t>
            </a:r>
            <a:r>
              <a:rPr lang="de-DE" dirty="0" smtClean="0"/>
              <a:t>.</a:t>
            </a:r>
          </a:p>
          <a:p>
            <a:r>
              <a:rPr lang="de-DE" dirty="0" err="1" smtClean="0"/>
              <a:t>Aluminum</a:t>
            </a:r>
            <a:r>
              <a:rPr lang="de-DE" dirty="0" smtClean="0"/>
              <a:t> </a:t>
            </a:r>
            <a:r>
              <a:rPr lang="de-DE" dirty="0" err="1" smtClean="0"/>
              <a:t>could</a:t>
            </a:r>
            <a:r>
              <a:rPr lang="de-DE" dirty="0" smtClean="0"/>
              <a:t> </a:t>
            </a:r>
            <a:r>
              <a:rPr lang="de-DE" dirty="0" err="1" smtClean="0"/>
              <a:t>be</a:t>
            </a:r>
            <a:r>
              <a:rPr lang="de-DE" dirty="0" smtClean="0"/>
              <a:t> </a:t>
            </a:r>
            <a:r>
              <a:rPr lang="de-DE" dirty="0" err="1" smtClean="0"/>
              <a:t>the</a:t>
            </a:r>
            <a:r>
              <a:rPr lang="de-DE" dirty="0" smtClean="0"/>
              <a:t> medium </a:t>
            </a:r>
            <a:r>
              <a:rPr lang="de-DE" dirty="0" err="1" smtClean="0"/>
              <a:t>for</a:t>
            </a:r>
            <a:r>
              <a:rPr lang="de-DE" dirty="0" smtClean="0"/>
              <a:t> </a:t>
            </a:r>
            <a:r>
              <a:rPr lang="de-DE" dirty="0" err="1" smtClean="0"/>
              <a:t>daily</a:t>
            </a:r>
            <a:r>
              <a:rPr lang="de-DE" dirty="0" smtClean="0"/>
              <a:t>, </a:t>
            </a:r>
            <a:r>
              <a:rPr lang="de-DE" dirty="0" err="1" smtClean="0"/>
              <a:t>weekly</a:t>
            </a:r>
            <a:r>
              <a:rPr lang="de-DE" dirty="0" smtClean="0"/>
              <a:t> </a:t>
            </a:r>
            <a:r>
              <a:rPr lang="de-DE" dirty="0" err="1" smtClean="0"/>
              <a:t>or</a:t>
            </a:r>
            <a:r>
              <a:rPr lang="de-DE" dirty="0" smtClean="0"/>
              <a:t> </a:t>
            </a:r>
            <a:r>
              <a:rPr lang="de-DE" dirty="0" err="1" smtClean="0"/>
              <a:t>seasonal</a:t>
            </a:r>
            <a:r>
              <a:rPr lang="de-DE" dirty="0" smtClean="0"/>
              <a:t> </a:t>
            </a:r>
            <a:r>
              <a:rPr lang="de-DE" dirty="0" err="1" smtClean="0"/>
              <a:t>storage</a:t>
            </a:r>
            <a:r>
              <a:rPr lang="de-DE" dirty="0" smtClean="0"/>
              <a:t> </a:t>
            </a:r>
            <a:r>
              <a:rPr lang="de-DE" dirty="0" err="1" smtClean="0"/>
              <a:t>solution</a:t>
            </a:r>
            <a:r>
              <a:rPr lang="de-DE" dirty="0"/>
              <a:t>.</a:t>
            </a:r>
            <a:endParaRPr lang="de-DE" dirty="0" smtClean="0"/>
          </a:p>
          <a:p>
            <a:r>
              <a:rPr lang="de-DE" dirty="0" smtClean="0"/>
              <a:t>Aluminium </a:t>
            </a:r>
            <a:r>
              <a:rPr lang="de-DE" dirty="0" err="1" smtClean="0"/>
              <a:t>could</a:t>
            </a:r>
            <a:r>
              <a:rPr lang="de-DE" dirty="0" smtClean="0"/>
              <a:t> </a:t>
            </a:r>
            <a:r>
              <a:rPr lang="de-DE" dirty="0" err="1" smtClean="0"/>
              <a:t>be</a:t>
            </a:r>
            <a:r>
              <a:rPr lang="de-DE" dirty="0" smtClean="0"/>
              <a:t> </a:t>
            </a:r>
            <a:r>
              <a:rPr lang="de-DE" dirty="0" err="1" smtClean="0"/>
              <a:t>the</a:t>
            </a:r>
            <a:r>
              <a:rPr lang="de-DE" dirty="0" smtClean="0"/>
              <a:t> medium </a:t>
            </a:r>
            <a:r>
              <a:rPr lang="de-DE" dirty="0" err="1" smtClean="0"/>
              <a:t>for</a:t>
            </a:r>
            <a:r>
              <a:rPr lang="de-DE" dirty="0" smtClean="0"/>
              <a:t> </a:t>
            </a:r>
            <a:r>
              <a:rPr lang="de-DE" dirty="0" err="1" smtClean="0"/>
              <a:t>local</a:t>
            </a:r>
            <a:r>
              <a:rPr lang="de-DE" dirty="0" smtClean="0"/>
              <a:t> </a:t>
            </a:r>
            <a:r>
              <a:rPr lang="de-DE" dirty="0" err="1" smtClean="0"/>
              <a:t>or</a:t>
            </a:r>
            <a:r>
              <a:rPr lang="de-DE" dirty="0" smtClean="0"/>
              <a:t> </a:t>
            </a:r>
            <a:r>
              <a:rPr lang="de-DE" dirty="0" err="1" smtClean="0"/>
              <a:t>central</a:t>
            </a:r>
            <a:r>
              <a:rPr lang="de-DE" dirty="0" smtClean="0"/>
              <a:t> </a:t>
            </a:r>
            <a:r>
              <a:rPr lang="de-DE" dirty="0" err="1" smtClean="0"/>
              <a:t>energy</a:t>
            </a:r>
            <a:r>
              <a:rPr lang="de-DE" dirty="0" smtClean="0"/>
              <a:t> </a:t>
            </a:r>
            <a:r>
              <a:rPr lang="de-DE" dirty="0" err="1" smtClean="0"/>
              <a:t>solutions</a:t>
            </a:r>
            <a:r>
              <a:rPr lang="de-DE" dirty="0" smtClean="0"/>
              <a:t>. </a:t>
            </a:r>
            <a:r>
              <a:rPr lang="de-DE" dirty="0" err="1" smtClean="0"/>
              <a:t>Turbines</a:t>
            </a:r>
            <a:r>
              <a:rPr lang="de-DE" dirty="0" smtClean="0"/>
              <a:t> </a:t>
            </a:r>
            <a:r>
              <a:rPr lang="de-DE" dirty="0" err="1" smtClean="0"/>
              <a:t>from</a:t>
            </a:r>
            <a:r>
              <a:rPr lang="de-DE" dirty="0" smtClean="0"/>
              <a:t> </a:t>
            </a:r>
            <a:r>
              <a:rPr lang="de-DE" dirty="0" err="1" smtClean="0"/>
              <a:t>coal</a:t>
            </a:r>
            <a:r>
              <a:rPr lang="de-DE" dirty="0" smtClean="0"/>
              <a:t> </a:t>
            </a:r>
            <a:r>
              <a:rPr lang="de-DE" dirty="0" err="1" smtClean="0"/>
              <a:t>or</a:t>
            </a:r>
            <a:r>
              <a:rPr lang="de-DE" dirty="0" smtClean="0"/>
              <a:t> gas power </a:t>
            </a:r>
            <a:r>
              <a:rPr lang="de-DE" dirty="0" err="1" smtClean="0"/>
              <a:t>stations</a:t>
            </a:r>
            <a:r>
              <a:rPr lang="de-DE" dirty="0" smtClean="0"/>
              <a:t> </a:t>
            </a:r>
            <a:r>
              <a:rPr lang="de-DE" dirty="0" err="1" smtClean="0"/>
              <a:t>could</a:t>
            </a:r>
            <a:r>
              <a:rPr lang="de-DE" dirty="0" smtClean="0"/>
              <a:t> still </a:t>
            </a:r>
            <a:r>
              <a:rPr lang="de-DE" dirty="0" err="1" smtClean="0"/>
              <a:t>be</a:t>
            </a:r>
            <a:r>
              <a:rPr lang="de-DE" dirty="0" smtClean="0"/>
              <a:t> </a:t>
            </a:r>
            <a:r>
              <a:rPr lang="de-DE" dirty="0" err="1" smtClean="0"/>
              <a:t>used</a:t>
            </a:r>
            <a:r>
              <a:rPr lang="de-DE" dirty="0" smtClean="0"/>
              <a:t> !</a:t>
            </a:r>
          </a:p>
          <a:p>
            <a:r>
              <a:rPr lang="de-DE" dirty="0" smtClean="0"/>
              <a:t>The </a:t>
            </a:r>
            <a:r>
              <a:rPr lang="de-DE" dirty="0" err="1" smtClean="0"/>
              <a:t>ambitious</a:t>
            </a:r>
            <a:r>
              <a:rPr lang="de-DE" dirty="0" smtClean="0"/>
              <a:t> </a:t>
            </a:r>
            <a:r>
              <a:rPr lang="de-DE" dirty="0" err="1" smtClean="0"/>
              <a:t>scenario</a:t>
            </a:r>
            <a:r>
              <a:rPr lang="de-DE" dirty="0" smtClean="0"/>
              <a:t> </a:t>
            </a:r>
            <a:r>
              <a:rPr lang="de-DE" dirty="0" err="1" smtClean="0"/>
              <a:t>of</a:t>
            </a:r>
            <a:r>
              <a:rPr lang="de-DE" dirty="0" smtClean="0"/>
              <a:t> </a:t>
            </a:r>
            <a:r>
              <a:rPr lang="de-DE" dirty="0" err="1" smtClean="0"/>
              <a:t>the</a:t>
            </a:r>
            <a:r>
              <a:rPr lang="de-DE" dirty="0" smtClean="0"/>
              <a:t> EU </a:t>
            </a:r>
            <a:r>
              <a:rPr lang="de-DE" dirty="0" err="1" smtClean="0"/>
              <a:t>assumes</a:t>
            </a:r>
            <a:r>
              <a:rPr lang="de-DE" dirty="0" smtClean="0"/>
              <a:t> an </a:t>
            </a:r>
            <a:r>
              <a:rPr lang="de-DE" dirty="0" err="1" smtClean="0"/>
              <a:t>overall</a:t>
            </a:r>
            <a:r>
              <a:rPr lang="de-DE" dirty="0" smtClean="0"/>
              <a:t> </a:t>
            </a:r>
            <a:r>
              <a:rPr lang="de-DE" dirty="0" err="1" smtClean="0"/>
              <a:t>energy</a:t>
            </a:r>
            <a:r>
              <a:rPr lang="de-DE" dirty="0" smtClean="0"/>
              <a:t> </a:t>
            </a:r>
            <a:r>
              <a:rPr lang="de-DE" dirty="0" err="1" smtClean="0"/>
              <a:t>drop</a:t>
            </a:r>
            <a:r>
              <a:rPr lang="de-DE" dirty="0" smtClean="0"/>
              <a:t> </a:t>
            </a:r>
            <a:r>
              <a:rPr lang="de-DE" dirty="0" err="1" smtClean="0"/>
              <a:t>by</a:t>
            </a:r>
            <a:r>
              <a:rPr lang="de-DE" dirty="0" smtClean="0"/>
              <a:t> a </a:t>
            </a:r>
            <a:r>
              <a:rPr lang="de-DE" dirty="0" err="1" smtClean="0"/>
              <a:t>factor</a:t>
            </a:r>
            <a:r>
              <a:rPr lang="de-DE" dirty="0" smtClean="0"/>
              <a:t> </a:t>
            </a:r>
            <a:r>
              <a:rPr lang="de-DE" dirty="0" err="1" smtClean="0"/>
              <a:t>of</a:t>
            </a:r>
            <a:r>
              <a:rPr lang="de-DE" dirty="0" smtClean="0"/>
              <a:t> 1.5 – 2</a:t>
            </a:r>
          </a:p>
          <a:p>
            <a:r>
              <a:rPr lang="de-DE" dirty="0"/>
              <a:t>EU Green Deal </a:t>
            </a:r>
            <a:r>
              <a:rPr lang="de-DE" dirty="0" err="1"/>
              <a:t>scenario</a:t>
            </a:r>
            <a:r>
              <a:rPr lang="de-DE" dirty="0"/>
              <a:t> </a:t>
            </a:r>
            <a:r>
              <a:rPr lang="de-DE" dirty="0" err="1"/>
              <a:t>is</a:t>
            </a:r>
            <a:r>
              <a:rPr lang="de-DE" dirty="0"/>
              <a:t> </a:t>
            </a:r>
            <a:r>
              <a:rPr lang="de-DE" dirty="0" err="1"/>
              <a:t>most</a:t>
            </a:r>
            <a:r>
              <a:rPr lang="de-DE" dirty="0"/>
              <a:t> </a:t>
            </a:r>
            <a:r>
              <a:rPr lang="de-DE" dirty="0" err="1"/>
              <a:t>likely</a:t>
            </a:r>
            <a:r>
              <a:rPr lang="de-DE" dirty="0"/>
              <a:t> </a:t>
            </a:r>
            <a:r>
              <a:rPr lang="de-DE" dirty="0" err="1" smtClean="0"/>
              <a:t>are</a:t>
            </a:r>
            <a:r>
              <a:rPr lang="de-DE" dirty="0" smtClean="0"/>
              <a:t> not </a:t>
            </a:r>
            <a:r>
              <a:rPr lang="de-DE" dirty="0" err="1"/>
              <a:t>realistic</a:t>
            </a:r>
            <a:r>
              <a:rPr lang="de-DE" dirty="0"/>
              <a:t>. </a:t>
            </a:r>
            <a:r>
              <a:rPr lang="de-DE" dirty="0" smtClean="0"/>
              <a:t> </a:t>
            </a:r>
          </a:p>
          <a:p>
            <a:r>
              <a:rPr lang="de-DE" dirty="0" err="1" smtClean="0"/>
              <a:t>If</a:t>
            </a:r>
            <a:r>
              <a:rPr lang="de-DE" dirty="0" smtClean="0"/>
              <a:t> </a:t>
            </a:r>
            <a:r>
              <a:rPr lang="de-DE" dirty="0" err="1" smtClean="0"/>
              <a:t>the</a:t>
            </a:r>
            <a:r>
              <a:rPr lang="de-DE" dirty="0" smtClean="0"/>
              <a:t> </a:t>
            </a:r>
            <a:r>
              <a:rPr lang="de-DE" dirty="0" err="1" smtClean="0"/>
              <a:t>energy</a:t>
            </a:r>
            <a:r>
              <a:rPr lang="de-DE" dirty="0" smtClean="0"/>
              <a:t> </a:t>
            </a:r>
            <a:r>
              <a:rPr lang="de-DE" dirty="0" err="1" smtClean="0"/>
              <a:t>consumptions</a:t>
            </a:r>
            <a:r>
              <a:rPr lang="de-DE" dirty="0" smtClean="0"/>
              <a:t> </a:t>
            </a:r>
            <a:r>
              <a:rPr lang="de-DE" dirty="0" err="1" smtClean="0"/>
              <a:t>is</a:t>
            </a:r>
            <a:r>
              <a:rPr lang="de-DE" dirty="0" smtClean="0"/>
              <a:t> not </a:t>
            </a:r>
            <a:r>
              <a:rPr lang="de-DE" dirty="0" err="1" smtClean="0"/>
              <a:t>dropping</a:t>
            </a:r>
            <a:r>
              <a:rPr lang="de-DE" dirty="0" smtClean="0"/>
              <a:t> </a:t>
            </a:r>
            <a:r>
              <a:rPr lang="de-DE" dirty="0" err="1" smtClean="0"/>
              <a:t>and</a:t>
            </a:r>
            <a:r>
              <a:rPr lang="de-DE" dirty="0" smtClean="0"/>
              <a:t> Europe still </a:t>
            </a:r>
            <a:r>
              <a:rPr lang="de-DE" dirty="0" err="1" smtClean="0"/>
              <a:t>needs</a:t>
            </a:r>
            <a:r>
              <a:rPr lang="de-DE" dirty="0" smtClean="0"/>
              <a:t> 1200TWh </a:t>
            </a:r>
            <a:r>
              <a:rPr lang="de-DE" dirty="0" err="1" smtClean="0"/>
              <a:t>seasonal</a:t>
            </a:r>
            <a:r>
              <a:rPr lang="de-DE" dirty="0" smtClean="0"/>
              <a:t> </a:t>
            </a:r>
            <a:r>
              <a:rPr lang="de-DE" dirty="0" err="1" smtClean="0"/>
              <a:t>storage</a:t>
            </a:r>
            <a:r>
              <a:rPr lang="de-DE" dirty="0" smtClean="0"/>
              <a:t> </a:t>
            </a:r>
            <a:r>
              <a:rPr lang="de-DE" dirty="0" err="1" smtClean="0"/>
              <a:t>capacities</a:t>
            </a:r>
            <a:r>
              <a:rPr lang="de-DE" dirty="0" smtClean="0"/>
              <a:t> in 2050, </a:t>
            </a:r>
            <a:r>
              <a:rPr lang="de-DE" dirty="0" err="1" smtClean="0"/>
              <a:t>then</a:t>
            </a:r>
            <a:r>
              <a:rPr lang="de-DE" dirty="0" smtClean="0"/>
              <a:t> </a:t>
            </a:r>
            <a:r>
              <a:rPr lang="de-DE" dirty="0" err="1" smtClean="0"/>
              <a:t>this</a:t>
            </a:r>
            <a:r>
              <a:rPr lang="de-DE" dirty="0" smtClean="0"/>
              <a:t> </a:t>
            </a:r>
            <a:r>
              <a:rPr lang="de-DE" dirty="0" err="1" smtClean="0"/>
              <a:t>is</a:t>
            </a:r>
            <a:r>
              <a:rPr lang="de-DE" dirty="0" smtClean="0"/>
              <a:t> a </a:t>
            </a:r>
            <a:r>
              <a:rPr lang="de-DE" dirty="0" err="1" smtClean="0"/>
              <a:t>challenge</a:t>
            </a:r>
            <a:r>
              <a:rPr lang="de-DE" dirty="0" smtClean="0"/>
              <a:t>.   </a:t>
            </a:r>
          </a:p>
          <a:p>
            <a:r>
              <a:rPr lang="de-DE" dirty="0" smtClean="0"/>
              <a:t>Aluminium </a:t>
            </a:r>
            <a:r>
              <a:rPr lang="de-DE" dirty="0" err="1" smtClean="0"/>
              <a:t>production</a:t>
            </a:r>
            <a:r>
              <a:rPr lang="de-DE" dirty="0" smtClean="0"/>
              <a:t> </a:t>
            </a:r>
            <a:r>
              <a:rPr lang="de-DE" dirty="0" err="1" smtClean="0"/>
              <a:t>from</a:t>
            </a:r>
            <a:r>
              <a:rPr lang="de-DE" dirty="0" smtClean="0"/>
              <a:t> </a:t>
            </a:r>
            <a:r>
              <a:rPr lang="de-DE" dirty="0" err="1" smtClean="0"/>
              <a:t>bauxite</a:t>
            </a:r>
            <a:r>
              <a:rPr lang="de-DE" dirty="0" smtClean="0"/>
              <a:t> </a:t>
            </a:r>
            <a:r>
              <a:rPr lang="de-DE" dirty="0" err="1" smtClean="0"/>
              <a:t>has</a:t>
            </a:r>
            <a:r>
              <a:rPr lang="de-DE" dirty="0" smtClean="0"/>
              <a:t> an environmental </a:t>
            </a:r>
            <a:r>
              <a:rPr lang="de-DE" dirty="0" err="1" smtClean="0"/>
              <a:t>issue</a:t>
            </a:r>
            <a:r>
              <a:rPr lang="de-DE" dirty="0" smtClean="0"/>
              <a:t>. </a:t>
            </a:r>
            <a:r>
              <a:rPr lang="de-DE" dirty="0" err="1" smtClean="0"/>
              <a:t>Using</a:t>
            </a:r>
            <a:r>
              <a:rPr lang="de-DE" dirty="0" smtClean="0"/>
              <a:t> </a:t>
            </a:r>
            <a:r>
              <a:rPr lang="de-DE" dirty="0" err="1" smtClean="0"/>
              <a:t>aluminium</a:t>
            </a:r>
            <a:r>
              <a:rPr lang="de-DE" dirty="0" smtClean="0"/>
              <a:t> in a </a:t>
            </a:r>
            <a:r>
              <a:rPr lang="de-DE" dirty="0" err="1" smtClean="0"/>
              <a:t>circular</a:t>
            </a:r>
            <a:r>
              <a:rPr lang="de-DE" dirty="0" smtClean="0"/>
              <a:t> </a:t>
            </a:r>
            <a:r>
              <a:rPr lang="de-DE" dirty="0" err="1" smtClean="0"/>
              <a:t>economy</a:t>
            </a:r>
            <a:r>
              <a:rPr lang="de-DE" dirty="0" smtClean="0"/>
              <a:t> </a:t>
            </a:r>
            <a:r>
              <a:rPr lang="de-DE" dirty="0" err="1" smtClean="0"/>
              <a:t>is</a:t>
            </a:r>
            <a:r>
              <a:rPr lang="de-DE" dirty="0" smtClean="0"/>
              <a:t> a clean </a:t>
            </a:r>
            <a:r>
              <a:rPr lang="de-DE" dirty="0" err="1" smtClean="0"/>
              <a:t>process</a:t>
            </a:r>
            <a:r>
              <a:rPr lang="de-DE" dirty="0" smtClean="0"/>
              <a:t>. </a:t>
            </a:r>
            <a:endParaRPr lang="de-DE" dirty="0"/>
          </a:p>
        </p:txBody>
      </p:sp>
      <p:sp>
        <p:nvSpPr>
          <p:cNvPr id="4" name="Foliennummernplatzhalter 3"/>
          <p:cNvSpPr>
            <a:spLocks noGrp="1"/>
          </p:cNvSpPr>
          <p:nvPr>
            <p:ph type="sldNum" sz="quarter" idx="4294967295"/>
          </p:nvPr>
        </p:nvSpPr>
        <p:spPr>
          <a:xfrm>
            <a:off x="8777288" y="39688"/>
            <a:ext cx="366712" cy="273050"/>
          </a:xfrm>
          <a:prstGeom prst="rect">
            <a:avLst/>
          </a:prstGeom>
        </p:spPr>
        <p:txBody>
          <a:bodyPr/>
          <a:lstStyle/>
          <a:p>
            <a:fld id="{F93124CB-0928-4456-8E5B-7F689CAF0C3D}" type="slidenum">
              <a:rPr lang="en-GB" smtClean="0"/>
              <a:pPr/>
              <a:t>32</a:t>
            </a:fld>
            <a:endParaRPr lang="en-GB" dirty="0"/>
          </a:p>
        </p:txBody>
      </p:sp>
      <p:sp>
        <p:nvSpPr>
          <p:cNvPr id="6" name="Titel 1"/>
          <p:cNvSpPr txBox="1">
            <a:spLocks/>
          </p:cNvSpPr>
          <p:nvPr/>
        </p:nvSpPr>
        <p:spPr>
          <a:xfrm>
            <a:off x="512400" y="372000"/>
            <a:ext cx="8424000" cy="371930"/>
          </a:xfrm>
          <a:prstGeom prst="rect">
            <a:avLst/>
          </a:prstGeom>
        </p:spPr>
        <p:txBody>
          <a:bodyPr vert="horz" lIns="0" tIns="0" rIns="0" bIns="0" rtlCol="0" anchor="t" anchorCtr="0">
            <a:noAutofit/>
          </a:bodyPr>
          <a:lstStyle>
            <a:lvl1pPr algn="l" defTabSz="914400" rtl="0" eaLnBrk="1" latinLnBrk="0" hangingPunct="1">
              <a:spcBef>
                <a:spcPct val="0"/>
              </a:spcBef>
              <a:buNone/>
              <a:defRPr sz="2200" b="1" kern="1200" cap="none" baseline="0">
                <a:solidFill>
                  <a:schemeClr val="accent1"/>
                </a:solidFill>
                <a:latin typeface="+mj-lt"/>
                <a:ea typeface="+mj-ea"/>
                <a:cs typeface="+mj-cs"/>
              </a:defRPr>
            </a:lvl1pPr>
          </a:lstStyle>
          <a:p>
            <a:pPr algn="ctr"/>
            <a:r>
              <a:rPr lang="de-DE" dirty="0" err="1" smtClean="0">
                <a:solidFill>
                  <a:srgbClr val="92D050"/>
                </a:solidFill>
              </a:rPr>
              <a:t>Remarks</a:t>
            </a:r>
            <a:endParaRPr lang="de-DE" dirty="0">
              <a:solidFill>
                <a:srgbClr val="92D050"/>
              </a:solidFill>
            </a:endParaRPr>
          </a:p>
        </p:txBody>
      </p:sp>
    </p:spTree>
    <p:extLst>
      <p:ext uri="{BB962C8B-B14F-4D97-AF65-F5344CB8AC3E}">
        <p14:creationId xmlns:p14="http://schemas.microsoft.com/office/powerpoint/2010/main" val="26123036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C38915-DE87-46F9-A198-BF2AFABCEEF7}"/>
              </a:ext>
            </a:extLst>
          </p:cNvPr>
          <p:cNvSpPr>
            <a:spLocks noGrp="1"/>
          </p:cNvSpPr>
          <p:nvPr>
            <p:ph type="ctrTitle"/>
          </p:nvPr>
        </p:nvSpPr>
        <p:spPr>
          <a:xfrm>
            <a:off x="3105637" y="1634138"/>
            <a:ext cx="6206805" cy="2091690"/>
          </a:xfrm>
        </p:spPr>
        <p:txBody>
          <a:bodyPr>
            <a:normAutofit/>
          </a:bodyPr>
          <a:lstStyle/>
          <a:p>
            <a:r>
              <a:rPr lang="en-GB" sz="4500" dirty="0">
                <a:latin typeface="Barlow Condensed"/>
              </a:rPr>
              <a:t>StoRIES project</a:t>
            </a:r>
            <a:r>
              <a:rPr lang="en-GB" dirty="0">
                <a:latin typeface="Barlow Condensed"/>
              </a:rPr>
              <a:t/>
            </a:r>
            <a:br>
              <a:rPr lang="en-GB" dirty="0">
                <a:latin typeface="Barlow Condensed"/>
              </a:rPr>
            </a:br>
            <a:r>
              <a:rPr lang="en-GB" sz="2400" dirty="0">
                <a:solidFill>
                  <a:srgbClr val="90C95A"/>
                </a:solidFill>
                <a:latin typeface="Bahnschrift SemiBold SemiConden" panose="020B0502040204020203" pitchFamily="34" charset="0"/>
              </a:rPr>
              <a:t>H2020 project</a:t>
            </a:r>
            <a:endParaRPr lang="en-GB" sz="1800" dirty="0">
              <a:solidFill>
                <a:srgbClr val="90C95A"/>
              </a:solidFill>
              <a:latin typeface="Bahnschrift SemiBold SemiConden" panose="020B0502040204020203" pitchFamily="34" charset="0"/>
            </a:endParaRPr>
          </a:p>
        </p:txBody>
      </p:sp>
      <p:sp>
        <p:nvSpPr>
          <p:cNvPr id="4" name="Text Placeholder 3">
            <a:extLst>
              <a:ext uri="{FF2B5EF4-FFF2-40B4-BE49-F238E27FC236}">
                <a16:creationId xmlns:a16="http://schemas.microsoft.com/office/drawing/2014/main" id="{A8F2FE65-67A7-4E35-8E38-7BDC92AD9C39}"/>
              </a:ext>
            </a:extLst>
          </p:cNvPr>
          <p:cNvSpPr>
            <a:spLocks noGrp="1"/>
          </p:cNvSpPr>
          <p:nvPr>
            <p:ph type="body" sz="quarter" idx="10"/>
          </p:nvPr>
        </p:nvSpPr>
        <p:spPr/>
        <p:txBody>
          <a:bodyPr/>
          <a:lstStyle/>
          <a:p>
            <a:r>
              <a:rPr lang="en-GB" dirty="0"/>
              <a:t>5</a:t>
            </a:r>
          </a:p>
        </p:txBody>
      </p:sp>
      <p:sp>
        <p:nvSpPr>
          <p:cNvPr id="5" name="Rectangle 4">
            <a:extLst>
              <a:ext uri="{FF2B5EF4-FFF2-40B4-BE49-F238E27FC236}">
                <a16:creationId xmlns:a16="http://schemas.microsoft.com/office/drawing/2014/main" id="{24CB7CF8-8258-4AAE-8ED6-AFBEB3EC2BC6}"/>
              </a:ext>
            </a:extLst>
          </p:cNvPr>
          <p:cNvSpPr/>
          <p:nvPr/>
        </p:nvSpPr>
        <p:spPr>
          <a:xfrm>
            <a:off x="239713" y="4789488"/>
            <a:ext cx="2270125" cy="192088"/>
          </a:xfrm>
          <a:prstGeom prst="rect">
            <a:avLst/>
          </a:prstGeom>
          <a:solidFill>
            <a:srgbClr val="22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350"/>
          </a:p>
        </p:txBody>
      </p:sp>
    </p:spTree>
    <p:extLst>
      <p:ext uri="{BB962C8B-B14F-4D97-AF65-F5344CB8AC3E}">
        <p14:creationId xmlns:p14="http://schemas.microsoft.com/office/powerpoint/2010/main" val="8563849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692162E4-F3DA-473F-BAD4-F8CC6AF977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1557" y="188878"/>
            <a:ext cx="1350390" cy="611727"/>
          </a:xfrm>
          <a:prstGeom prst="rect">
            <a:avLst/>
          </a:prstGeom>
        </p:spPr>
      </p:pic>
      <p:sp>
        <p:nvSpPr>
          <p:cNvPr id="2" name="Title 1">
            <a:extLst>
              <a:ext uri="{FF2B5EF4-FFF2-40B4-BE49-F238E27FC236}">
                <a16:creationId xmlns:a16="http://schemas.microsoft.com/office/drawing/2014/main" id="{72CE2299-9B51-4F39-B75B-B68E4E160548}"/>
              </a:ext>
            </a:extLst>
          </p:cNvPr>
          <p:cNvSpPr>
            <a:spLocks noGrp="1"/>
          </p:cNvSpPr>
          <p:nvPr>
            <p:ph type="title"/>
          </p:nvPr>
        </p:nvSpPr>
        <p:spPr>
          <a:xfrm>
            <a:off x="480433" y="123478"/>
            <a:ext cx="7871987" cy="400112"/>
          </a:xfrm>
        </p:spPr>
        <p:txBody>
          <a:bodyPr/>
          <a:lstStyle/>
          <a:p>
            <a:r>
              <a:rPr lang="en-US" dirty="0"/>
              <a:t>Storage Research Infrastructure Eco-System</a:t>
            </a:r>
            <a:endParaRPr lang="en-DE" dirty="0"/>
          </a:p>
        </p:txBody>
      </p:sp>
      <p:pic>
        <p:nvPicPr>
          <p:cNvPr id="20" name="Picture 19">
            <a:extLst>
              <a:ext uri="{FF2B5EF4-FFF2-40B4-BE49-F238E27FC236}">
                <a16:creationId xmlns:a16="http://schemas.microsoft.com/office/drawing/2014/main" id="{F0B63A5B-4E28-4D23-B7B0-815C5B71003A}"/>
              </a:ext>
            </a:extLst>
          </p:cNvPr>
          <p:cNvPicPr>
            <a:picLocks noChangeAspect="1"/>
          </p:cNvPicPr>
          <p:nvPr/>
        </p:nvPicPr>
        <p:blipFill>
          <a:blip r:embed="rId3"/>
          <a:stretch>
            <a:fillRect/>
          </a:stretch>
        </p:blipFill>
        <p:spPr>
          <a:xfrm>
            <a:off x="7645816" y="244321"/>
            <a:ext cx="1311896" cy="604235"/>
          </a:xfrm>
          <a:prstGeom prst="rect">
            <a:avLst/>
          </a:prstGeom>
        </p:spPr>
      </p:pic>
      <p:sp>
        <p:nvSpPr>
          <p:cNvPr id="15" name="Rectangle 14">
            <a:extLst>
              <a:ext uri="{FF2B5EF4-FFF2-40B4-BE49-F238E27FC236}">
                <a16:creationId xmlns:a16="http://schemas.microsoft.com/office/drawing/2014/main" id="{EED34B27-BC6D-4018-A977-C183B2377C59}"/>
              </a:ext>
            </a:extLst>
          </p:cNvPr>
          <p:cNvSpPr/>
          <p:nvPr/>
        </p:nvSpPr>
        <p:spPr>
          <a:xfrm>
            <a:off x="4532584" y="1183138"/>
            <a:ext cx="4454082" cy="1712648"/>
          </a:xfrm>
          <a:prstGeom prst="rect">
            <a:avLst/>
          </a:prstGeom>
          <a:solidFill>
            <a:sysClr val="window" lastClr="FFFFFF"/>
          </a:solidFill>
          <a:ln w="12700" cap="flat" cmpd="sng" algn="ctr">
            <a:solidFill>
              <a:srgbClr val="4472C4"/>
            </a:solidFill>
            <a:prstDash val="solid"/>
            <a:miter lim="800000"/>
          </a:ln>
          <a:effectLst/>
        </p:spPr>
        <p:txBody>
          <a:bodyPr rtlCol="0" anchor="ctr"/>
          <a:lstStyle/>
          <a:p>
            <a:pPr algn="ctr" defTabSz="685800">
              <a:defRPr/>
            </a:pPr>
            <a:endParaRPr lang="en-DE" sz="1200" kern="0">
              <a:solidFill>
                <a:prstClr val="white"/>
              </a:solidFill>
            </a:endParaRPr>
          </a:p>
        </p:txBody>
      </p:sp>
      <p:sp>
        <p:nvSpPr>
          <p:cNvPr id="16" name="Foliennummernplatzhalter 4">
            <a:extLst>
              <a:ext uri="{FF2B5EF4-FFF2-40B4-BE49-F238E27FC236}">
                <a16:creationId xmlns:a16="http://schemas.microsoft.com/office/drawing/2014/main" id="{B023A066-1BD6-4305-BD40-A30A7D44E173}"/>
              </a:ext>
            </a:extLst>
          </p:cNvPr>
          <p:cNvSpPr txBox="1">
            <a:spLocks/>
          </p:cNvSpPr>
          <p:nvPr/>
        </p:nvSpPr>
        <p:spPr>
          <a:xfrm>
            <a:off x="8566114" y="161439"/>
            <a:ext cx="367438" cy="273844"/>
          </a:xfrm>
          <a:prstGeom prst="rect">
            <a:avLst/>
          </a:prstGeom>
        </p:spPr>
        <p:txBody>
          <a:bodyPr/>
          <a:lstStyle>
            <a:defPPr>
              <a:defRPr lang="en-US"/>
            </a:defPPr>
            <a:lvl1pPr marL="0" algn="ctr" defTabSz="914400" rtl="0" eaLnBrk="1" latinLnBrk="0" hangingPunct="1">
              <a:defRPr sz="14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fld id="{F93124CB-0928-4456-8E5B-7F689CAF0C3D}" type="slidenum">
              <a:rPr lang="en-GB" sz="1050">
                <a:solidFill>
                  <a:srgbClr val="4472C4"/>
                </a:solidFill>
                <a:latin typeface="Arial" panose="020B0604020202020204"/>
              </a:rPr>
              <a:pPr defTabSz="685800">
                <a:defRPr/>
              </a:pPr>
              <a:t>34</a:t>
            </a:fld>
            <a:endParaRPr lang="en-GB" sz="1050" dirty="0">
              <a:solidFill>
                <a:srgbClr val="4472C4"/>
              </a:solidFill>
              <a:latin typeface="Arial" panose="020B0604020202020204"/>
            </a:endParaRPr>
          </a:p>
        </p:txBody>
      </p:sp>
      <p:pic>
        <p:nvPicPr>
          <p:cNvPr id="17" name="Grafik 8">
            <a:extLst>
              <a:ext uri="{FF2B5EF4-FFF2-40B4-BE49-F238E27FC236}">
                <a16:creationId xmlns:a16="http://schemas.microsoft.com/office/drawing/2014/main" id="{DE4F3C74-717A-47A0-9015-93419D60B95A}"/>
              </a:ext>
            </a:extLst>
          </p:cNvPr>
          <p:cNvPicPr>
            <a:picLocks noChangeAspect="1"/>
          </p:cNvPicPr>
          <p:nvPr/>
        </p:nvPicPr>
        <p:blipFill rotWithShape="1">
          <a:blip r:embed="rId4"/>
          <a:srcRect l="-1" r="16277"/>
          <a:stretch/>
        </p:blipFill>
        <p:spPr>
          <a:xfrm>
            <a:off x="365655" y="1239602"/>
            <a:ext cx="4023610" cy="3597046"/>
          </a:xfrm>
          <a:prstGeom prst="rect">
            <a:avLst/>
          </a:prstGeom>
          <a:solidFill>
            <a:sysClr val="window" lastClr="FFFFFF"/>
          </a:solidFill>
          <a:ln>
            <a:noFill/>
          </a:ln>
          <a:effectLst/>
        </p:spPr>
      </p:pic>
      <p:sp>
        <p:nvSpPr>
          <p:cNvPr id="18" name="Rectangle 17">
            <a:extLst>
              <a:ext uri="{FF2B5EF4-FFF2-40B4-BE49-F238E27FC236}">
                <a16:creationId xmlns:a16="http://schemas.microsoft.com/office/drawing/2014/main" id="{ED098533-CFA5-47AE-B606-0B1A92DA8CF4}"/>
              </a:ext>
            </a:extLst>
          </p:cNvPr>
          <p:cNvSpPr/>
          <p:nvPr/>
        </p:nvSpPr>
        <p:spPr>
          <a:xfrm>
            <a:off x="6309934" y="2931790"/>
            <a:ext cx="2676732" cy="2026196"/>
          </a:xfrm>
          <a:prstGeom prst="rect">
            <a:avLst/>
          </a:prstGeom>
          <a:solidFill>
            <a:sysClr val="window" lastClr="FFFFFF"/>
          </a:solidFill>
          <a:ln>
            <a:solidFill>
              <a:srgbClr val="4472C4"/>
            </a:solidFill>
          </a:ln>
        </p:spPr>
        <p:txBody>
          <a:bodyPr wrap="square">
            <a:spAutoFit/>
          </a:bodyPr>
          <a:lstStyle/>
          <a:p>
            <a:pPr algn="just">
              <a:spcAft>
                <a:spcPts val="1350"/>
              </a:spcAft>
              <a:buClr>
                <a:prstClr val="black">
                  <a:lumMod val="65000"/>
                  <a:lumOff val="35000"/>
                </a:prstClr>
              </a:buClr>
              <a:defRPr/>
            </a:pPr>
            <a:r>
              <a:rPr lang="en-GB" sz="1500" kern="0" dirty="0">
                <a:solidFill>
                  <a:srgbClr val="4472C4"/>
                </a:solidFill>
                <a:latin typeface="Bahnschrift Light Condensed" panose="020B0502040204020203" pitchFamily="34" charset="0"/>
                <a:ea typeface="Times New Roman" panose="02020603050405020304" pitchFamily="18" charset="0"/>
                <a:cs typeface="Arial" panose="020B0604020202020204" pitchFamily="34" charset="0"/>
              </a:rPr>
              <a:t>MAIN OBJECTIVES</a:t>
            </a:r>
            <a:endParaRPr lang="en-GB" sz="1500" kern="0" dirty="0">
              <a:solidFill>
                <a:srgbClr val="E7E6E6">
                  <a:lumMod val="50000"/>
                </a:srgbClr>
              </a:solidFill>
              <a:latin typeface="Bahnschrift Light Condensed" panose="020B0502040204020203" pitchFamily="34" charset="0"/>
              <a:ea typeface="Times New Roman" panose="02020603050405020304" pitchFamily="18" charset="0"/>
              <a:cs typeface="Arial" panose="020B0604020202020204" pitchFamily="34" charset="0"/>
            </a:endParaRPr>
          </a:p>
          <a:p>
            <a:pPr marL="214313" indent="-214313">
              <a:spcAft>
                <a:spcPts val="1800"/>
              </a:spcAft>
              <a:buClr>
                <a:srgbClr val="4472C4"/>
              </a:buClr>
              <a:buFont typeface="Wingdings" panose="05000000000000000000" pitchFamily="2" charset="2"/>
              <a:buChar char="§"/>
              <a:defRPr/>
            </a:pPr>
            <a:r>
              <a:rPr lang="en-GB" sz="1200" kern="0" dirty="0">
                <a:solidFill>
                  <a:prstClr val="black"/>
                </a:solidFill>
                <a:latin typeface="Bahnschrift Light SemiCondensed" panose="020B0502040204020203" pitchFamily="34" charset="0"/>
                <a:ea typeface="Times New Roman" panose="02020603050405020304" pitchFamily="18" charset="0"/>
                <a:cs typeface="Arial" panose="020B0604020202020204" pitchFamily="34" charset="0"/>
              </a:rPr>
              <a:t>Foster a European eco-system of </a:t>
            </a:r>
            <a:r>
              <a:rPr lang="en-GB" sz="1200" u="sng" kern="0" dirty="0">
                <a:solidFill>
                  <a:prstClr val="black"/>
                </a:solidFill>
                <a:latin typeface="Bahnschrift Light SemiCondensed" panose="020B0502040204020203" pitchFamily="34" charset="0"/>
                <a:ea typeface="Times New Roman" panose="02020603050405020304" pitchFamily="18" charset="0"/>
                <a:cs typeface="Arial" panose="020B0604020202020204" pitchFamily="34" charset="0"/>
              </a:rPr>
              <a:t>industry and research </a:t>
            </a:r>
            <a:r>
              <a:rPr lang="en-GB" sz="1200" kern="0" dirty="0">
                <a:solidFill>
                  <a:prstClr val="black"/>
                </a:solidFill>
                <a:latin typeface="Bahnschrift Light SemiCondensed" panose="020B0502040204020203" pitchFamily="34" charset="0"/>
                <a:ea typeface="Times New Roman" panose="02020603050405020304" pitchFamily="18" charset="0"/>
                <a:cs typeface="Arial" panose="020B0604020202020204" pitchFamily="34" charset="0"/>
              </a:rPr>
              <a:t>organisations on hybrid energy storage technologies</a:t>
            </a:r>
          </a:p>
          <a:p>
            <a:pPr marL="214313" indent="-214313">
              <a:spcAft>
                <a:spcPts val="900"/>
              </a:spcAft>
              <a:buClr>
                <a:srgbClr val="4472C4"/>
              </a:buClr>
              <a:buFont typeface="Wingdings" panose="05000000000000000000" pitchFamily="2" charset="2"/>
              <a:buChar char="§"/>
              <a:defRPr/>
            </a:pPr>
            <a:r>
              <a:rPr lang="en-GB" sz="1200" kern="0" dirty="0">
                <a:solidFill>
                  <a:prstClr val="black"/>
                </a:solidFill>
                <a:latin typeface="Bahnschrift Light SemiCondensed" panose="020B0502040204020203" pitchFamily="34" charset="0"/>
                <a:ea typeface="Times New Roman" panose="02020603050405020304" pitchFamily="18" charset="0"/>
                <a:cs typeface="Arial" panose="020B0604020202020204" pitchFamily="34" charset="0"/>
              </a:rPr>
              <a:t>Provide </a:t>
            </a:r>
            <a:r>
              <a:rPr lang="en-GB" sz="1200" u="sng" kern="0" dirty="0">
                <a:solidFill>
                  <a:prstClr val="black"/>
                </a:solidFill>
                <a:latin typeface="Bahnschrift Light SemiCondensed" panose="020B0502040204020203" pitchFamily="34" charset="0"/>
                <a:ea typeface="Times New Roman" panose="02020603050405020304" pitchFamily="18" charset="0"/>
                <a:cs typeface="Arial" panose="020B0604020202020204" pitchFamily="34" charset="0"/>
              </a:rPr>
              <a:t>access</a:t>
            </a:r>
            <a:r>
              <a:rPr lang="en-GB" sz="1200" kern="0" dirty="0">
                <a:solidFill>
                  <a:prstClr val="black"/>
                </a:solidFill>
                <a:latin typeface="Bahnschrift Light SemiCondensed" panose="020B0502040204020203" pitchFamily="34" charset="0"/>
                <a:ea typeface="Times New Roman" panose="02020603050405020304" pitchFamily="18" charset="0"/>
                <a:cs typeface="Arial" panose="020B0604020202020204" pitchFamily="34" charset="0"/>
              </a:rPr>
              <a:t> to world-class materials and energy storage related research infrastructures </a:t>
            </a:r>
          </a:p>
        </p:txBody>
      </p:sp>
      <p:sp>
        <p:nvSpPr>
          <p:cNvPr id="27" name="Rectangle 26">
            <a:extLst>
              <a:ext uri="{FF2B5EF4-FFF2-40B4-BE49-F238E27FC236}">
                <a16:creationId xmlns:a16="http://schemas.microsoft.com/office/drawing/2014/main" id="{9DDB2917-50DE-4077-A072-3E9728AE7B73}"/>
              </a:ext>
            </a:extLst>
          </p:cNvPr>
          <p:cNvSpPr/>
          <p:nvPr/>
        </p:nvSpPr>
        <p:spPr>
          <a:xfrm>
            <a:off x="3207786" y="1351178"/>
            <a:ext cx="359468" cy="446210"/>
          </a:xfrm>
          <a:prstGeom prst="rect">
            <a:avLst/>
          </a:prstGeom>
          <a:solidFill>
            <a:sysClr val="window" lastClr="FFFFFF"/>
          </a:solidFill>
          <a:ln w="12700" cap="flat" cmpd="sng" algn="ctr">
            <a:noFill/>
            <a:prstDash val="solid"/>
            <a:miter lim="800000"/>
          </a:ln>
          <a:effectLst/>
        </p:spPr>
        <p:txBody>
          <a:bodyPr rtlCol="0" anchor="ctr"/>
          <a:lstStyle/>
          <a:p>
            <a:pPr algn="ctr" defTabSz="685800">
              <a:defRPr/>
            </a:pPr>
            <a:endParaRPr lang="en-DE" sz="1350" kern="0">
              <a:solidFill>
                <a:prstClr val="white"/>
              </a:solidFill>
            </a:endParaRPr>
          </a:p>
        </p:txBody>
      </p:sp>
      <p:sp>
        <p:nvSpPr>
          <p:cNvPr id="33" name="Content Placeholder 2">
            <a:extLst>
              <a:ext uri="{FF2B5EF4-FFF2-40B4-BE49-F238E27FC236}">
                <a16:creationId xmlns:a16="http://schemas.microsoft.com/office/drawing/2014/main" id="{89BDA15D-58CF-40E4-90D5-03A910517B06}"/>
              </a:ext>
            </a:extLst>
          </p:cNvPr>
          <p:cNvSpPr txBox="1">
            <a:spLocks/>
          </p:cNvSpPr>
          <p:nvPr/>
        </p:nvSpPr>
        <p:spPr>
          <a:xfrm>
            <a:off x="4519207" y="2931790"/>
            <a:ext cx="1697657" cy="1719701"/>
          </a:xfrm>
          <a:prstGeom prst="rect">
            <a:avLst/>
          </a:prstGeom>
          <a:solidFill>
            <a:sysClr val="window" lastClr="FFFFFF"/>
          </a:solidFill>
          <a:ln>
            <a:solidFill>
              <a:srgbClr val="4472C4"/>
            </a:solidFill>
          </a:ln>
          <a:effectLst/>
        </p:spPr>
        <p:txBody>
          <a:bodyPr vert="horz" lIns="68580" tIns="34290" rIns="6858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900"/>
              </a:spcAft>
              <a:buNone/>
              <a:defRPr/>
            </a:pPr>
            <a:r>
              <a:rPr lang="en-GB" sz="1425" dirty="0">
                <a:solidFill>
                  <a:srgbClr val="4472C4"/>
                </a:solidFill>
                <a:latin typeface="Bahnschrift Light Condensed" panose="020B0502040204020203" pitchFamily="34" charset="0"/>
                <a:ea typeface="Times New Roman" panose="02020603050405020304" pitchFamily="18" charset="0"/>
                <a:cs typeface="Arial" panose="020B0604020202020204" pitchFamily="34" charset="0"/>
              </a:rPr>
              <a:t>NUMBERS and FIGURES</a:t>
            </a:r>
            <a:endParaRPr lang="en-GB" sz="1125" dirty="0">
              <a:solidFill>
                <a:prstClr val="black">
                  <a:lumMod val="65000"/>
                  <a:lumOff val="35000"/>
                </a:prstClr>
              </a:solidFill>
              <a:latin typeface="Bahnschrift Light Condensed" panose="020B0502040204020203" pitchFamily="34" charset="0"/>
              <a:ea typeface="Times New Roman" panose="02020603050405020304" pitchFamily="18" charset="0"/>
              <a:cs typeface="Arial" panose="020B0604020202020204" pitchFamily="34" charset="0"/>
            </a:endParaRPr>
          </a:p>
          <a:p>
            <a:pPr marL="81000" indent="-135000">
              <a:spcBef>
                <a:spcPts val="0"/>
              </a:spcBef>
              <a:spcAft>
                <a:spcPts val="225"/>
              </a:spcAft>
              <a:buClr>
                <a:srgbClr val="4472C4"/>
              </a:buClr>
              <a:buFont typeface="Wingdings" panose="05000000000000000000" pitchFamily="2" charset="2"/>
              <a:buChar char="§"/>
              <a:defRPr/>
            </a:pPr>
            <a:r>
              <a:rPr lang="en-GB" sz="1200" dirty="0">
                <a:solidFill>
                  <a:prstClr val="black"/>
                </a:solidFill>
                <a:latin typeface="Bahnschrift Light SemiCondensed" panose="020B0502040204020203" pitchFamily="34" charset="0"/>
                <a:ea typeface="Times New Roman" panose="02020603050405020304" pitchFamily="18" charset="0"/>
                <a:cs typeface="Arial" panose="020B0604020202020204" pitchFamily="34" charset="0"/>
              </a:rPr>
              <a:t>Duration: 2021-2025</a:t>
            </a:r>
          </a:p>
          <a:p>
            <a:pPr marL="81000" indent="-135000">
              <a:spcBef>
                <a:spcPts val="0"/>
              </a:spcBef>
              <a:spcAft>
                <a:spcPts val="225"/>
              </a:spcAft>
              <a:buClr>
                <a:srgbClr val="4472C4"/>
              </a:buClr>
              <a:buFont typeface="Wingdings" panose="05000000000000000000" pitchFamily="2" charset="2"/>
              <a:buChar char="§"/>
              <a:defRPr/>
            </a:pPr>
            <a:r>
              <a:rPr lang="en-GB" sz="1200" dirty="0">
                <a:solidFill>
                  <a:prstClr val="black"/>
                </a:solidFill>
                <a:latin typeface="Bahnschrift Light SemiCondensed" panose="020B0502040204020203" pitchFamily="34" charset="0"/>
                <a:ea typeface="Times New Roman" panose="02020603050405020304" pitchFamily="18" charset="0"/>
                <a:cs typeface="Arial" panose="020B0604020202020204" pitchFamily="34" charset="0"/>
              </a:rPr>
              <a:t>Budget: 7 Mio €</a:t>
            </a:r>
            <a:endParaRPr lang="en-GB" sz="1200" dirty="0">
              <a:solidFill>
                <a:prstClr val="black"/>
              </a:solidFill>
              <a:latin typeface="Bahnschrift Light SemiCondensed" panose="020B0502040204020203" pitchFamily="34" charset="0"/>
              <a:ea typeface="Calibri" panose="020F0502020204030204" pitchFamily="34" charset="0"/>
              <a:cs typeface="Arial" panose="020B0604020202020204" pitchFamily="34" charset="0"/>
            </a:endParaRPr>
          </a:p>
          <a:p>
            <a:pPr marL="81000" indent="-135000">
              <a:spcBef>
                <a:spcPts val="0"/>
              </a:spcBef>
              <a:spcAft>
                <a:spcPts val="225"/>
              </a:spcAft>
              <a:buClr>
                <a:srgbClr val="4472C4"/>
              </a:buClr>
              <a:buFont typeface="Wingdings" panose="05000000000000000000" pitchFamily="2" charset="2"/>
              <a:buChar char="§"/>
              <a:defRPr/>
            </a:pPr>
            <a:r>
              <a:rPr lang="en-GB" sz="1200" dirty="0">
                <a:solidFill>
                  <a:prstClr val="black"/>
                </a:solidFill>
                <a:latin typeface="Bahnschrift Light SemiCondensed" panose="020B0502040204020203" pitchFamily="34" charset="0"/>
                <a:ea typeface="Times New Roman" panose="02020603050405020304" pitchFamily="18" charset="0"/>
                <a:cs typeface="Arial" panose="020B0604020202020204" pitchFamily="34" charset="0"/>
              </a:rPr>
              <a:t>Beneficiaries: 47 </a:t>
            </a:r>
          </a:p>
          <a:p>
            <a:pPr marL="81000" indent="-135000">
              <a:spcBef>
                <a:spcPts val="0"/>
              </a:spcBef>
              <a:spcAft>
                <a:spcPts val="225"/>
              </a:spcAft>
              <a:buClr>
                <a:srgbClr val="4472C4"/>
              </a:buClr>
              <a:buFont typeface="Wingdings" panose="05000000000000000000" pitchFamily="2" charset="2"/>
              <a:buChar char="§"/>
              <a:defRPr/>
            </a:pPr>
            <a:r>
              <a:rPr lang="en-GB" sz="1200" dirty="0">
                <a:solidFill>
                  <a:prstClr val="black"/>
                </a:solidFill>
                <a:latin typeface="Bahnschrift Light SemiCondensed" panose="020B0502040204020203" pitchFamily="34" charset="0"/>
                <a:ea typeface="Calibri" panose="020F0502020204030204" pitchFamily="34" charset="0"/>
                <a:cs typeface="Arial" panose="020B0604020202020204" pitchFamily="34" charset="0"/>
              </a:rPr>
              <a:t>Infrastructures: 64 </a:t>
            </a:r>
          </a:p>
          <a:p>
            <a:pPr marL="81000" indent="-135000">
              <a:spcBef>
                <a:spcPts val="0"/>
              </a:spcBef>
              <a:spcAft>
                <a:spcPts val="1350"/>
              </a:spcAft>
              <a:buClr>
                <a:srgbClr val="4472C4"/>
              </a:buClr>
              <a:buFont typeface="Wingdings" panose="05000000000000000000" pitchFamily="2" charset="2"/>
              <a:buChar char="§"/>
              <a:defRPr/>
            </a:pPr>
            <a:r>
              <a:rPr lang="en-GB" sz="1200" dirty="0">
                <a:solidFill>
                  <a:prstClr val="black"/>
                </a:solidFill>
                <a:latin typeface="Bahnschrift Light SemiCondensed" panose="020B0502040204020203" pitchFamily="34" charset="0"/>
                <a:ea typeface="Calibri" panose="020F0502020204030204" pitchFamily="34" charset="0"/>
                <a:cs typeface="Arial" panose="020B0604020202020204" pitchFamily="34" charset="0"/>
              </a:rPr>
              <a:t>Countries involved: 17</a:t>
            </a:r>
          </a:p>
          <a:p>
            <a:pPr marL="0" indent="0">
              <a:spcBef>
                <a:spcPts val="0"/>
              </a:spcBef>
              <a:spcAft>
                <a:spcPts val="225"/>
              </a:spcAft>
              <a:buClr>
                <a:srgbClr val="4472C4"/>
              </a:buClr>
              <a:buNone/>
              <a:defRPr/>
            </a:pPr>
            <a:endParaRPr lang="en-GB" sz="1200" dirty="0">
              <a:solidFill>
                <a:prstClr val="black">
                  <a:lumMod val="65000"/>
                  <a:lumOff val="35000"/>
                </a:prstClr>
              </a:solidFill>
              <a:ea typeface="Times New Roman" panose="02020603050405020304" pitchFamily="18" charset="0"/>
              <a:cs typeface="Arial" panose="020B0604020202020204" pitchFamily="34" charset="0"/>
            </a:endParaRPr>
          </a:p>
        </p:txBody>
      </p:sp>
      <p:sp>
        <p:nvSpPr>
          <p:cNvPr id="34" name="TextBox 33">
            <a:extLst>
              <a:ext uri="{FF2B5EF4-FFF2-40B4-BE49-F238E27FC236}">
                <a16:creationId xmlns:a16="http://schemas.microsoft.com/office/drawing/2014/main" id="{E20E3046-98D5-4B8F-8AAF-444FC5D9B89C}"/>
              </a:ext>
            </a:extLst>
          </p:cNvPr>
          <p:cNvSpPr txBox="1"/>
          <p:nvPr/>
        </p:nvSpPr>
        <p:spPr>
          <a:xfrm>
            <a:off x="6677371" y="2571750"/>
            <a:ext cx="2309295" cy="276999"/>
          </a:xfrm>
          <a:prstGeom prst="rect">
            <a:avLst/>
          </a:prstGeom>
          <a:noFill/>
        </p:spPr>
        <p:txBody>
          <a:bodyPr wrap="square" rtlCol="0">
            <a:spAutoFit/>
          </a:bodyPr>
          <a:lstStyle/>
          <a:p>
            <a:r>
              <a:rPr lang="en-US" sz="1200" dirty="0">
                <a:solidFill>
                  <a:prstClr val="black"/>
                </a:solidFill>
                <a:latin typeface="Bahnschrift Light Condensed" panose="020B0502040204020203" pitchFamily="34" charset="0"/>
              </a:rPr>
              <a:t>Key Research Priority: </a:t>
            </a:r>
            <a:r>
              <a:rPr lang="en-US" sz="1200" dirty="0">
                <a:solidFill>
                  <a:srgbClr val="4472C4"/>
                </a:solidFill>
                <a:latin typeface="Bahnschrift Light Condensed" panose="020B0502040204020203" pitchFamily="34" charset="0"/>
              </a:rPr>
              <a:t>Hybridization of ES</a:t>
            </a:r>
            <a:endParaRPr lang="en-DE" sz="1200" dirty="0">
              <a:solidFill>
                <a:srgbClr val="4472C4"/>
              </a:solidFill>
              <a:latin typeface="Bahnschrift Light Condensed" panose="020B0502040204020203" pitchFamily="34" charset="0"/>
            </a:endParaRPr>
          </a:p>
        </p:txBody>
      </p:sp>
      <p:sp>
        <p:nvSpPr>
          <p:cNvPr id="37" name="Rectangle 36">
            <a:extLst>
              <a:ext uri="{FF2B5EF4-FFF2-40B4-BE49-F238E27FC236}">
                <a16:creationId xmlns:a16="http://schemas.microsoft.com/office/drawing/2014/main" id="{C1A2CF7E-4977-4D83-A275-76EFBAF67297}"/>
              </a:ext>
            </a:extLst>
          </p:cNvPr>
          <p:cNvSpPr/>
          <p:nvPr/>
        </p:nvSpPr>
        <p:spPr>
          <a:xfrm>
            <a:off x="4099845" y="1466867"/>
            <a:ext cx="426874" cy="330521"/>
          </a:xfrm>
          <a:prstGeom prst="rect">
            <a:avLst/>
          </a:prstGeom>
          <a:solidFill>
            <a:sysClr val="window" lastClr="FFFFFF"/>
          </a:solidFill>
          <a:ln w="12700" cap="flat" cmpd="sng" algn="ctr">
            <a:noFill/>
            <a:prstDash val="solid"/>
            <a:miter lim="800000"/>
          </a:ln>
          <a:effectLst/>
        </p:spPr>
        <p:txBody>
          <a:bodyPr rtlCol="0" anchor="ctr"/>
          <a:lstStyle/>
          <a:p>
            <a:pPr algn="ctr" defTabSz="685800">
              <a:defRPr/>
            </a:pPr>
            <a:endParaRPr lang="en-DE" sz="1350" kern="0">
              <a:solidFill>
                <a:prstClr val="white"/>
              </a:solidFill>
            </a:endParaRPr>
          </a:p>
        </p:txBody>
      </p:sp>
      <p:sp>
        <p:nvSpPr>
          <p:cNvPr id="38" name="Rectangle 37">
            <a:extLst>
              <a:ext uri="{FF2B5EF4-FFF2-40B4-BE49-F238E27FC236}">
                <a16:creationId xmlns:a16="http://schemas.microsoft.com/office/drawing/2014/main" id="{18B8E59B-84DD-47CD-873F-1B08BADD41E2}"/>
              </a:ext>
            </a:extLst>
          </p:cNvPr>
          <p:cNvSpPr/>
          <p:nvPr/>
        </p:nvSpPr>
        <p:spPr>
          <a:xfrm>
            <a:off x="364183" y="1225669"/>
            <a:ext cx="4059977" cy="3558281"/>
          </a:xfrm>
          <a:prstGeom prst="rect">
            <a:avLst/>
          </a:prstGeom>
          <a:noFill/>
          <a:ln w="12700" cap="flat" cmpd="sng" algn="ctr">
            <a:solidFill>
              <a:srgbClr val="4472C4"/>
            </a:solidFill>
            <a:prstDash val="solid"/>
            <a:miter lim="800000"/>
          </a:ln>
          <a:effectLst/>
        </p:spPr>
        <p:txBody>
          <a:bodyPr rtlCol="0" anchor="ctr"/>
          <a:lstStyle/>
          <a:p>
            <a:pPr algn="ctr" defTabSz="685800">
              <a:defRPr/>
            </a:pPr>
            <a:endParaRPr lang="en-DE" sz="1350" kern="0">
              <a:solidFill>
                <a:prstClr val="white"/>
              </a:solidFill>
            </a:endParaRPr>
          </a:p>
        </p:txBody>
      </p:sp>
      <p:pic>
        <p:nvPicPr>
          <p:cNvPr id="39" name="Picture 38">
            <a:extLst>
              <a:ext uri="{FF2B5EF4-FFF2-40B4-BE49-F238E27FC236}">
                <a16:creationId xmlns:a16="http://schemas.microsoft.com/office/drawing/2014/main" id="{44E1864A-F958-4BD9-BA49-074D48C0C30C}"/>
              </a:ext>
            </a:extLst>
          </p:cNvPr>
          <p:cNvPicPr>
            <a:picLocks noChangeAspect="1"/>
          </p:cNvPicPr>
          <p:nvPr/>
        </p:nvPicPr>
        <p:blipFill rotWithShape="1">
          <a:blip r:embed="rId5"/>
          <a:srcRect l="2427" r="57613"/>
          <a:stretch/>
        </p:blipFill>
        <p:spPr>
          <a:xfrm>
            <a:off x="4721570" y="1389406"/>
            <a:ext cx="1265129" cy="1434372"/>
          </a:xfrm>
          <a:prstGeom prst="rect">
            <a:avLst/>
          </a:prstGeom>
        </p:spPr>
      </p:pic>
      <p:sp>
        <p:nvSpPr>
          <p:cNvPr id="40" name="Rectangle 39">
            <a:extLst>
              <a:ext uri="{FF2B5EF4-FFF2-40B4-BE49-F238E27FC236}">
                <a16:creationId xmlns:a16="http://schemas.microsoft.com/office/drawing/2014/main" id="{DC1E6842-B88E-4D5C-A9B5-AEF704443FD2}"/>
              </a:ext>
            </a:extLst>
          </p:cNvPr>
          <p:cNvSpPr/>
          <p:nvPr/>
        </p:nvSpPr>
        <p:spPr>
          <a:xfrm>
            <a:off x="4863787" y="1191548"/>
            <a:ext cx="896399" cy="300082"/>
          </a:xfrm>
          <a:prstGeom prst="rect">
            <a:avLst/>
          </a:prstGeom>
        </p:spPr>
        <p:txBody>
          <a:bodyPr wrap="none">
            <a:spAutoFit/>
          </a:bodyPr>
          <a:lstStyle/>
          <a:p>
            <a:pPr algn="just">
              <a:spcAft>
                <a:spcPts val="1350"/>
              </a:spcAft>
              <a:buClr>
                <a:prstClr val="black">
                  <a:lumMod val="65000"/>
                  <a:lumOff val="35000"/>
                </a:prstClr>
              </a:buClr>
              <a:defRPr/>
            </a:pPr>
            <a:r>
              <a:rPr lang="en-GB" sz="1350" dirty="0">
                <a:solidFill>
                  <a:srgbClr val="4472C4"/>
                </a:solidFill>
                <a:latin typeface="Bahnschrift Light Condensed" panose="020B0502040204020203" pitchFamily="34" charset="0"/>
                <a:ea typeface="Times New Roman" panose="02020603050405020304" pitchFamily="18" charset="0"/>
                <a:cs typeface="Arial" panose="020B0604020202020204" pitchFamily="34" charset="0"/>
              </a:rPr>
              <a:t>ECO-SYSTEM</a:t>
            </a:r>
            <a:endParaRPr lang="en-GB" sz="1350" dirty="0">
              <a:solidFill>
                <a:srgbClr val="E7E6E6">
                  <a:lumMod val="50000"/>
                </a:srgbClr>
              </a:solidFill>
              <a:latin typeface="Bahnschrift Light Condensed" panose="020B0502040204020203" pitchFamily="34" charset="0"/>
              <a:ea typeface="Times New Roman" panose="02020603050405020304" pitchFamily="18" charset="0"/>
              <a:cs typeface="Arial" panose="020B0604020202020204" pitchFamily="34" charset="0"/>
            </a:endParaRPr>
          </a:p>
        </p:txBody>
      </p:sp>
      <p:sp>
        <p:nvSpPr>
          <p:cNvPr id="41" name="TextBox 40">
            <a:extLst>
              <a:ext uri="{FF2B5EF4-FFF2-40B4-BE49-F238E27FC236}">
                <a16:creationId xmlns:a16="http://schemas.microsoft.com/office/drawing/2014/main" id="{C2CAA924-D54E-4EFD-8D0E-E8174B95DB88}"/>
              </a:ext>
            </a:extLst>
          </p:cNvPr>
          <p:cNvSpPr txBox="1"/>
          <p:nvPr/>
        </p:nvSpPr>
        <p:spPr>
          <a:xfrm flipH="1">
            <a:off x="647564" y="591530"/>
            <a:ext cx="2101204" cy="461665"/>
          </a:xfrm>
          <a:prstGeom prst="rect">
            <a:avLst/>
          </a:prstGeom>
          <a:noFill/>
        </p:spPr>
        <p:txBody>
          <a:bodyPr wrap="square" rtlCol="0">
            <a:spAutoFit/>
          </a:bodyPr>
          <a:lstStyle/>
          <a:p>
            <a:r>
              <a:rPr lang="en-US" sz="1200" dirty="0">
                <a:solidFill>
                  <a:prstClr val="black"/>
                </a:solidFill>
                <a:latin typeface="Bahnschrift Light SemiCondensed" panose="020B0502040204020203" pitchFamily="34" charset="0"/>
              </a:rPr>
              <a:t>    Coordinator: </a:t>
            </a:r>
          </a:p>
          <a:p>
            <a:r>
              <a:rPr lang="en-US" sz="1200" dirty="0">
                <a:solidFill>
                  <a:prstClr val="black"/>
                </a:solidFill>
                <a:latin typeface="Bahnschrift Light SemiCondensed" panose="020B0502040204020203" pitchFamily="34" charset="0"/>
              </a:rPr>
              <a:t>    Prof. Stefano Passerini </a:t>
            </a:r>
            <a:endParaRPr lang="en-DE" sz="1200" dirty="0">
              <a:solidFill>
                <a:prstClr val="black"/>
              </a:solidFill>
              <a:latin typeface="Bahnschrift Light SemiCondensed" panose="020B0502040204020203" pitchFamily="34" charset="0"/>
            </a:endParaRPr>
          </a:p>
        </p:txBody>
      </p:sp>
      <p:pic>
        <p:nvPicPr>
          <p:cNvPr id="42" name="Picture 41">
            <a:extLst>
              <a:ext uri="{FF2B5EF4-FFF2-40B4-BE49-F238E27FC236}">
                <a16:creationId xmlns:a16="http://schemas.microsoft.com/office/drawing/2014/main" id="{0C3F05A2-2EAD-43B7-868E-716649431533}"/>
              </a:ext>
            </a:extLst>
          </p:cNvPr>
          <p:cNvPicPr>
            <a:picLocks noChangeAspect="1"/>
          </p:cNvPicPr>
          <p:nvPr/>
        </p:nvPicPr>
        <p:blipFill>
          <a:blip r:embed="rId6"/>
          <a:stretch>
            <a:fillRect/>
          </a:stretch>
        </p:blipFill>
        <p:spPr>
          <a:xfrm>
            <a:off x="2411760" y="771550"/>
            <a:ext cx="539450" cy="275247"/>
          </a:xfrm>
          <a:prstGeom prst="rect">
            <a:avLst/>
          </a:prstGeom>
        </p:spPr>
      </p:pic>
      <p:pic>
        <p:nvPicPr>
          <p:cNvPr id="43" name="Picture 42">
            <a:extLst>
              <a:ext uri="{FF2B5EF4-FFF2-40B4-BE49-F238E27FC236}">
                <a16:creationId xmlns:a16="http://schemas.microsoft.com/office/drawing/2014/main" id="{8C249892-3EC3-46B8-A374-50C24A4D1CB3}"/>
              </a:ext>
            </a:extLst>
          </p:cNvPr>
          <p:cNvPicPr>
            <a:picLocks noChangeAspect="1"/>
          </p:cNvPicPr>
          <p:nvPr/>
        </p:nvPicPr>
        <p:blipFill>
          <a:blip r:embed="rId7"/>
          <a:stretch>
            <a:fillRect/>
          </a:stretch>
        </p:blipFill>
        <p:spPr>
          <a:xfrm>
            <a:off x="364184" y="483518"/>
            <a:ext cx="421684" cy="519884"/>
          </a:xfrm>
          <a:prstGeom prst="rect">
            <a:avLst/>
          </a:prstGeom>
        </p:spPr>
      </p:pic>
      <p:pic>
        <p:nvPicPr>
          <p:cNvPr id="44" name="Picture 43">
            <a:extLst>
              <a:ext uri="{FF2B5EF4-FFF2-40B4-BE49-F238E27FC236}">
                <a16:creationId xmlns:a16="http://schemas.microsoft.com/office/drawing/2014/main" id="{49D6992F-03FD-4108-B963-CECBC8A22BDC}"/>
              </a:ext>
            </a:extLst>
          </p:cNvPr>
          <p:cNvPicPr>
            <a:picLocks noChangeAspect="1"/>
          </p:cNvPicPr>
          <p:nvPr/>
        </p:nvPicPr>
        <p:blipFill>
          <a:blip r:embed="rId8"/>
          <a:stretch>
            <a:fillRect/>
          </a:stretch>
        </p:blipFill>
        <p:spPr>
          <a:xfrm>
            <a:off x="7194059" y="1239602"/>
            <a:ext cx="1372055" cy="1375442"/>
          </a:xfrm>
          <a:prstGeom prst="rect">
            <a:avLst/>
          </a:prstGeom>
        </p:spPr>
      </p:pic>
      <p:pic>
        <p:nvPicPr>
          <p:cNvPr id="21" name="Grafik 17">
            <a:extLst>
              <a:ext uri="{FF2B5EF4-FFF2-40B4-BE49-F238E27FC236}">
                <a16:creationId xmlns:a16="http://schemas.microsoft.com/office/drawing/2014/main" id="{C523399F-8DF8-4304-BB05-75BA6E4E8D6D}"/>
              </a:ext>
            </a:extLst>
          </p:cNvPr>
          <p:cNvPicPr>
            <a:picLocks noChangeAspect="1"/>
          </p:cNvPicPr>
          <p:nvPr/>
        </p:nvPicPr>
        <p:blipFill rotWithShape="1">
          <a:blip r:embed="rId9"/>
          <a:srcRect l="-1" t="5475" r="3190" b="2390"/>
          <a:stretch/>
        </p:blipFill>
        <p:spPr>
          <a:xfrm>
            <a:off x="1871700" y="4803998"/>
            <a:ext cx="310405" cy="198254"/>
          </a:xfrm>
          <a:prstGeom prst="rect">
            <a:avLst/>
          </a:prstGeom>
          <a:solidFill>
            <a:sysClr val="window" lastClr="FFFFFF"/>
          </a:solidFill>
          <a:ln>
            <a:noFill/>
          </a:ln>
        </p:spPr>
      </p:pic>
      <p:sp>
        <p:nvSpPr>
          <p:cNvPr id="22" name="Rechteck 25">
            <a:extLst>
              <a:ext uri="{FF2B5EF4-FFF2-40B4-BE49-F238E27FC236}">
                <a16:creationId xmlns:a16="http://schemas.microsoft.com/office/drawing/2014/main" id="{37363C7A-6510-4687-BBFE-C9E420E9B597}"/>
              </a:ext>
            </a:extLst>
          </p:cNvPr>
          <p:cNvSpPr/>
          <p:nvPr/>
        </p:nvSpPr>
        <p:spPr>
          <a:xfrm>
            <a:off x="2251501" y="4753546"/>
            <a:ext cx="2752547" cy="554508"/>
          </a:xfrm>
          <a:prstGeom prst="rect">
            <a:avLst/>
          </a:prstGeom>
          <a:noFill/>
          <a:ln w="12700" cap="flat" cmpd="sng" algn="ctr">
            <a:noFill/>
            <a:prstDash val="solid"/>
            <a:miter lim="800000"/>
          </a:ln>
          <a:effectLst/>
        </p:spPr>
        <p:txBody>
          <a:bodyPr lIns="54000" tIns="27000" rIns="54000" bIns="54000" rtlCol="0" anchor="t" anchorCtr="0"/>
          <a:lstStyle/>
          <a:p>
            <a:pPr algn="just" defTabSz="685800">
              <a:defRPr/>
            </a:pPr>
            <a:r>
              <a:rPr lang="en-US" sz="675" kern="0" dirty="0">
                <a:solidFill>
                  <a:prstClr val="black"/>
                </a:solidFill>
                <a:latin typeface="Calibri" panose="020F0502020204030204"/>
              </a:rPr>
              <a:t>This project has received funding from the European Union’s Horizon 2020 research and innovation program under Grant Agreement no. </a:t>
            </a:r>
            <a:r>
              <a:rPr lang="en-US" sz="675" b="1" kern="0" dirty="0">
                <a:solidFill>
                  <a:prstClr val="black"/>
                </a:solidFill>
                <a:latin typeface="Calibri" panose="020F0502020204030204"/>
              </a:rPr>
              <a:t>101036910</a:t>
            </a:r>
            <a:endParaRPr lang="de-DE" sz="675" b="1" kern="0" dirty="0">
              <a:solidFill>
                <a:prstClr val="black"/>
              </a:solidFill>
              <a:latin typeface="Calibri" panose="020F0502020204030204"/>
            </a:endParaRPr>
          </a:p>
        </p:txBody>
      </p:sp>
    </p:spTree>
    <p:extLst>
      <p:ext uri="{BB962C8B-B14F-4D97-AF65-F5344CB8AC3E}">
        <p14:creationId xmlns:p14="http://schemas.microsoft.com/office/powerpoint/2010/main" val="39785784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77A67-32C3-4063-B9E7-50698355E5F7}"/>
              </a:ext>
            </a:extLst>
          </p:cNvPr>
          <p:cNvSpPr>
            <a:spLocks noGrp="1"/>
          </p:cNvSpPr>
          <p:nvPr>
            <p:ph type="title"/>
          </p:nvPr>
        </p:nvSpPr>
        <p:spPr>
          <a:xfrm>
            <a:off x="468536" y="275383"/>
            <a:ext cx="7871987" cy="400112"/>
          </a:xfrm>
        </p:spPr>
        <p:txBody>
          <a:bodyPr/>
          <a:lstStyle/>
          <a:p>
            <a:r>
              <a:rPr lang="en-US"/>
              <a:t>Main Outcomes</a:t>
            </a:r>
            <a:endParaRPr lang="en-DE"/>
          </a:p>
        </p:txBody>
      </p:sp>
      <p:pic>
        <p:nvPicPr>
          <p:cNvPr id="4" name="Picture 3">
            <a:extLst>
              <a:ext uri="{FF2B5EF4-FFF2-40B4-BE49-F238E27FC236}">
                <a16:creationId xmlns:a16="http://schemas.microsoft.com/office/drawing/2014/main" id="{B1337EEE-B47C-4250-8315-CDC6AB174F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1557" y="188878"/>
            <a:ext cx="1350390" cy="611727"/>
          </a:xfrm>
          <a:prstGeom prst="rect">
            <a:avLst/>
          </a:prstGeom>
        </p:spPr>
      </p:pic>
      <p:pic>
        <p:nvPicPr>
          <p:cNvPr id="10" name="Picture 2">
            <a:extLst>
              <a:ext uri="{FF2B5EF4-FFF2-40B4-BE49-F238E27FC236}">
                <a16:creationId xmlns:a16="http://schemas.microsoft.com/office/drawing/2014/main" id="{F7638596-5473-4B6C-9BB8-086382B0E4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7485" y="939998"/>
            <a:ext cx="2976126" cy="3263504"/>
          </a:xfrm>
          <a:prstGeom prst="rect">
            <a:avLst/>
          </a:prstGeom>
          <a:noFill/>
          <a:extLst>
            <a:ext uri="{909E8E84-426E-40DD-AFC4-6F175D3DCCD1}">
              <a14:hiddenFill xmlns:a14="http://schemas.microsoft.com/office/drawing/2010/main">
                <a:solidFill>
                  <a:srgbClr val="FFFFFF"/>
                </a:solidFill>
              </a14:hiddenFill>
            </a:ext>
          </a:extLst>
        </p:spPr>
      </p:pic>
      <p:sp>
        <p:nvSpPr>
          <p:cNvPr id="11" name="Gestreifter Pfeil nach rechts 7">
            <a:extLst>
              <a:ext uri="{FF2B5EF4-FFF2-40B4-BE49-F238E27FC236}">
                <a16:creationId xmlns:a16="http://schemas.microsoft.com/office/drawing/2014/main" id="{F50F54ED-A2C5-4E16-8C9F-967DA2830188}"/>
              </a:ext>
            </a:extLst>
          </p:cNvPr>
          <p:cNvSpPr/>
          <p:nvPr/>
        </p:nvSpPr>
        <p:spPr>
          <a:xfrm rot="19512627">
            <a:off x="4919315" y="1655337"/>
            <a:ext cx="1209668" cy="254978"/>
          </a:xfrm>
          <a:prstGeom prst="stripedRightArrow">
            <a:avLst>
              <a:gd name="adj1" fmla="val 50198"/>
              <a:gd name="adj2" fmla="val 50000"/>
            </a:avLst>
          </a:prstGeom>
          <a:solidFill>
            <a:srgbClr val="5FBA46"/>
          </a:solidFill>
          <a:ln w="28575" cap="flat" cmpd="sng" algn="ctr">
            <a:solidFill>
              <a:srgbClr val="2A61AE"/>
            </a:solidFill>
            <a:prstDash val="solid"/>
            <a:miter lim="800000"/>
          </a:ln>
          <a:effectLst/>
        </p:spPr>
        <p:txBody>
          <a:bodyPr rtlCol="0" anchor="ctr"/>
          <a:lstStyle/>
          <a:p>
            <a:pPr algn="ctr" defTabSz="685800">
              <a:defRPr/>
            </a:pPr>
            <a:endParaRPr lang="de-DE" sz="1350" kern="0">
              <a:solidFill>
                <a:prstClr val="white"/>
              </a:solidFill>
              <a:latin typeface="Calibri" panose="020F0502020204030204"/>
            </a:endParaRPr>
          </a:p>
        </p:txBody>
      </p:sp>
      <p:sp>
        <p:nvSpPr>
          <p:cNvPr id="12" name="Textfeld 9">
            <a:extLst>
              <a:ext uri="{FF2B5EF4-FFF2-40B4-BE49-F238E27FC236}">
                <a16:creationId xmlns:a16="http://schemas.microsoft.com/office/drawing/2014/main" id="{9A0DD574-26C1-499B-AB99-3E829D7DAB76}"/>
              </a:ext>
            </a:extLst>
          </p:cNvPr>
          <p:cNvSpPr txBox="1"/>
          <p:nvPr/>
        </p:nvSpPr>
        <p:spPr>
          <a:xfrm>
            <a:off x="6179222" y="1002054"/>
            <a:ext cx="2752725" cy="507831"/>
          </a:xfrm>
          <a:prstGeom prst="rect">
            <a:avLst/>
          </a:prstGeom>
          <a:solidFill>
            <a:sysClr val="window" lastClr="FFFFFF"/>
          </a:solidFill>
          <a:ln w="28575">
            <a:solidFill>
              <a:srgbClr val="2A61AE"/>
            </a:solidFill>
          </a:ln>
        </p:spPr>
        <p:txBody>
          <a:bodyPr wrap="square">
            <a:spAutoFit/>
          </a:bodyPr>
          <a:lstStyle/>
          <a:p>
            <a:pPr defTabSz="685800">
              <a:buFont typeface="Webdings" panose="05030102010509060703" pitchFamily="18" charset="2"/>
              <a:buChar char="4"/>
              <a:defRPr/>
            </a:pPr>
            <a:r>
              <a:rPr lang="en-GB" sz="1350" kern="0" dirty="0">
                <a:solidFill>
                  <a:prstClr val="black">
                    <a:lumMod val="65000"/>
                    <a:lumOff val="35000"/>
                  </a:prstClr>
                </a:solidFill>
              </a:rPr>
              <a:t>White Paper on ‘Open Data in the ES community’</a:t>
            </a:r>
          </a:p>
        </p:txBody>
      </p:sp>
      <p:sp>
        <p:nvSpPr>
          <p:cNvPr id="13" name="Gestreifter Pfeil nach rechts 12">
            <a:extLst>
              <a:ext uri="{FF2B5EF4-FFF2-40B4-BE49-F238E27FC236}">
                <a16:creationId xmlns:a16="http://schemas.microsoft.com/office/drawing/2014/main" id="{E9BA9017-71EA-4C6C-BDA6-9F21CDF6BD45}"/>
              </a:ext>
            </a:extLst>
          </p:cNvPr>
          <p:cNvSpPr/>
          <p:nvPr/>
        </p:nvSpPr>
        <p:spPr>
          <a:xfrm rot="13023149">
            <a:off x="2842980" y="1991401"/>
            <a:ext cx="732129" cy="243866"/>
          </a:xfrm>
          <a:prstGeom prst="stripedRightArrow">
            <a:avLst>
              <a:gd name="adj1" fmla="val 50198"/>
              <a:gd name="adj2" fmla="val 50000"/>
            </a:avLst>
          </a:prstGeom>
          <a:solidFill>
            <a:srgbClr val="5FBA46"/>
          </a:solidFill>
          <a:ln w="28575" cap="flat" cmpd="sng" algn="ctr">
            <a:solidFill>
              <a:srgbClr val="2A61AE"/>
            </a:solidFill>
            <a:prstDash val="solid"/>
            <a:miter lim="800000"/>
          </a:ln>
          <a:effectLst/>
        </p:spPr>
        <p:txBody>
          <a:bodyPr rtlCol="0" anchor="ctr"/>
          <a:lstStyle/>
          <a:p>
            <a:pPr algn="ctr" defTabSz="685800">
              <a:defRPr/>
            </a:pPr>
            <a:endParaRPr lang="de-DE" sz="1350" kern="0">
              <a:solidFill>
                <a:prstClr val="white"/>
              </a:solidFill>
              <a:latin typeface="Calibri" panose="020F0502020204030204"/>
            </a:endParaRPr>
          </a:p>
        </p:txBody>
      </p:sp>
      <p:sp>
        <p:nvSpPr>
          <p:cNvPr id="17" name="Textfeld 13">
            <a:extLst>
              <a:ext uri="{FF2B5EF4-FFF2-40B4-BE49-F238E27FC236}">
                <a16:creationId xmlns:a16="http://schemas.microsoft.com/office/drawing/2014/main" id="{828D795F-6B23-43D2-B93B-C94DA85ADB28}"/>
              </a:ext>
            </a:extLst>
          </p:cNvPr>
          <p:cNvSpPr txBox="1"/>
          <p:nvPr/>
        </p:nvSpPr>
        <p:spPr>
          <a:xfrm>
            <a:off x="305883" y="1546591"/>
            <a:ext cx="2537539" cy="507831"/>
          </a:xfrm>
          <a:prstGeom prst="rect">
            <a:avLst/>
          </a:prstGeom>
          <a:solidFill>
            <a:sysClr val="window" lastClr="FFFFFF"/>
          </a:solidFill>
          <a:ln w="28575">
            <a:solidFill>
              <a:srgbClr val="2A61AE"/>
            </a:solidFill>
          </a:ln>
        </p:spPr>
        <p:txBody>
          <a:bodyPr wrap="square">
            <a:spAutoFit/>
          </a:bodyPr>
          <a:lstStyle/>
          <a:p>
            <a:pPr defTabSz="685800">
              <a:buFont typeface="Webdings" panose="05030102010509060703" pitchFamily="18" charset="2"/>
              <a:buChar char="4"/>
              <a:defRPr/>
            </a:pPr>
            <a:r>
              <a:rPr lang="en-GB" sz="1350" kern="0" dirty="0">
                <a:solidFill>
                  <a:prstClr val="black">
                    <a:lumMod val="65000"/>
                    <a:lumOff val="35000"/>
                  </a:prstClr>
                </a:solidFill>
              </a:rPr>
              <a:t>6 Transnational Access (TNA) calls</a:t>
            </a:r>
          </a:p>
        </p:txBody>
      </p:sp>
      <p:sp>
        <p:nvSpPr>
          <p:cNvPr id="18" name="Gestreifter Pfeil nach rechts 14">
            <a:extLst>
              <a:ext uri="{FF2B5EF4-FFF2-40B4-BE49-F238E27FC236}">
                <a16:creationId xmlns:a16="http://schemas.microsoft.com/office/drawing/2014/main" id="{597C1588-D601-491C-8385-F38998E10839}"/>
              </a:ext>
            </a:extLst>
          </p:cNvPr>
          <p:cNvSpPr/>
          <p:nvPr/>
        </p:nvSpPr>
        <p:spPr>
          <a:xfrm rot="1082592">
            <a:off x="5336631" y="3459727"/>
            <a:ext cx="735580" cy="254978"/>
          </a:xfrm>
          <a:prstGeom prst="stripedRightArrow">
            <a:avLst>
              <a:gd name="adj1" fmla="val 50198"/>
              <a:gd name="adj2" fmla="val 50000"/>
            </a:avLst>
          </a:prstGeom>
          <a:solidFill>
            <a:srgbClr val="5FBA46"/>
          </a:solidFill>
          <a:ln w="28575" cap="flat" cmpd="sng" algn="ctr">
            <a:solidFill>
              <a:srgbClr val="2A61AE"/>
            </a:solidFill>
            <a:prstDash val="solid"/>
            <a:miter lim="800000"/>
          </a:ln>
          <a:effectLst/>
        </p:spPr>
        <p:txBody>
          <a:bodyPr rtlCol="0" anchor="ctr"/>
          <a:lstStyle/>
          <a:p>
            <a:pPr algn="ctr" defTabSz="685800">
              <a:defRPr/>
            </a:pPr>
            <a:endParaRPr lang="de-DE" sz="1350" kern="0">
              <a:solidFill>
                <a:prstClr val="white"/>
              </a:solidFill>
              <a:latin typeface="Calibri" panose="020F0502020204030204"/>
            </a:endParaRPr>
          </a:p>
        </p:txBody>
      </p:sp>
      <p:sp>
        <p:nvSpPr>
          <p:cNvPr id="19" name="Textfeld 15">
            <a:extLst>
              <a:ext uri="{FF2B5EF4-FFF2-40B4-BE49-F238E27FC236}">
                <a16:creationId xmlns:a16="http://schemas.microsoft.com/office/drawing/2014/main" id="{0103895A-AB5A-422D-865D-4FE5F5D96D49}"/>
              </a:ext>
            </a:extLst>
          </p:cNvPr>
          <p:cNvSpPr txBox="1"/>
          <p:nvPr/>
        </p:nvSpPr>
        <p:spPr>
          <a:xfrm>
            <a:off x="6179222" y="3352080"/>
            <a:ext cx="2752725" cy="1214179"/>
          </a:xfrm>
          <a:prstGeom prst="rect">
            <a:avLst/>
          </a:prstGeom>
          <a:solidFill>
            <a:sysClr val="window" lastClr="FFFFFF"/>
          </a:solidFill>
          <a:ln w="28575">
            <a:solidFill>
              <a:srgbClr val="2A61AE"/>
            </a:solidFill>
          </a:ln>
        </p:spPr>
        <p:txBody>
          <a:bodyPr wrap="square">
            <a:spAutoFit/>
          </a:bodyPr>
          <a:lstStyle/>
          <a:p>
            <a:pPr defTabSz="685800">
              <a:lnSpc>
                <a:spcPct val="150000"/>
              </a:lnSpc>
              <a:buFont typeface="Webdings" panose="05030102010509060703" pitchFamily="18" charset="2"/>
              <a:buChar char="4"/>
              <a:defRPr/>
            </a:pPr>
            <a:r>
              <a:rPr lang="en-US" sz="1350" kern="0" dirty="0">
                <a:solidFill>
                  <a:prstClr val="black">
                    <a:lumMod val="65000"/>
                    <a:lumOff val="35000"/>
                  </a:prstClr>
                </a:solidFill>
              </a:rPr>
              <a:t>Sustainable</a:t>
            </a:r>
            <a:r>
              <a:rPr lang="de-DE" sz="1350" kern="0" dirty="0">
                <a:solidFill>
                  <a:prstClr val="black">
                    <a:lumMod val="65000"/>
                    <a:lumOff val="35000"/>
                  </a:prstClr>
                </a:solidFill>
              </a:rPr>
              <a:t> ES Workshop Series </a:t>
            </a:r>
          </a:p>
          <a:p>
            <a:pPr defTabSz="685800">
              <a:lnSpc>
                <a:spcPct val="120000"/>
              </a:lnSpc>
              <a:buFont typeface="Webdings" panose="05030102010509060703" pitchFamily="18" charset="2"/>
              <a:buChar char="4"/>
              <a:defRPr/>
            </a:pPr>
            <a:r>
              <a:rPr lang="en-GB" sz="1350" kern="0" dirty="0">
                <a:solidFill>
                  <a:prstClr val="black">
                    <a:lumMod val="65000"/>
                    <a:lumOff val="35000"/>
                  </a:prstClr>
                </a:solidFill>
              </a:rPr>
              <a:t>White paper on ‘Sustainable hybrid ES for the European CET’</a:t>
            </a:r>
          </a:p>
        </p:txBody>
      </p:sp>
      <p:sp>
        <p:nvSpPr>
          <p:cNvPr id="20" name="Gestreifter Pfeil nach rechts 16">
            <a:extLst>
              <a:ext uri="{FF2B5EF4-FFF2-40B4-BE49-F238E27FC236}">
                <a16:creationId xmlns:a16="http://schemas.microsoft.com/office/drawing/2014/main" id="{E99D5E5A-F544-49C3-8287-1108BD7DF617}"/>
              </a:ext>
            </a:extLst>
          </p:cNvPr>
          <p:cNvSpPr/>
          <p:nvPr/>
        </p:nvSpPr>
        <p:spPr>
          <a:xfrm rot="10800000">
            <a:off x="2929031" y="3245568"/>
            <a:ext cx="917921" cy="254978"/>
          </a:xfrm>
          <a:prstGeom prst="stripedRightArrow">
            <a:avLst>
              <a:gd name="adj1" fmla="val 50198"/>
              <a:gd name="adj2" fmla="val 50000"/>
            </a:avLst>
          </a:prstGeom>
          <a:solidFill>
            <a:srgbClr val="5FBA46"/>
          </a:solidFill>
          <a:ln w="28575" cap="flat" cmpd="sng" algn="ctr">
            <a:solidFill>
              <a:srgbClr val="2A61AE"/>
            </a:solidFill>
            <a:prstDash val="solid"/>
            <a:miter lim="800000"/>
          </a:ln>
          <a:effectLst/>
        </p:spPr>
        <p:txBody>
          <a:bodyPr rtlCol="0" anchor="ctr"/>
          <a:lstStyle/>
          <a:p>
            <a:pPr algn="ctr" defTabSz="685800">
              <a:defRPr/>
            </a:pPr>
            <a:endParaRPr lang="de-DE" sz="1350" kern="0">
              <a:solidFill>
                <a:prstClr val="white"/>
              </a:solidFill>
              <a:latin typeface="Calibri" panose="020F0502020204030204"/>
            </a:endParaRPr>
          </a:p>
        </p:txBody>
      </p:sp>
      <p:sp>
        <p:nvSpPr>
          <p:cNvPr id="21" name="Textfeld 17">
            <a:extLst>
              <a:ext uri="{FF2B5EF4-FFF2-40B4-BE49-F238E27FC236}">
                <a16:creationId xmlns:a16="http://schemas.microsoft.com/office/drawing/2014/main" id="{C1FBF8A3-50B8-4AFB-B4ED-69583533ED9C}"/>
              </a:ext>
            </a:extLst>
          </p:cNvPr>
          <p:cNvSpPr txBox="1"/>
          <p:nvPr/>
        </p:nvSpPr>
        <p:spPr>
          <a:xfrm>
            <a:off x="305884" y="2482083"/>
            <a:ext cx="2537538" cy="2282163"/>
          </a:xfrm>
          <a:prstGeom prst="rect">
            <a:avLst/>
          </a:prstGeom>
          <a:solidFill>
            <a:sysClr val="window" lastClr="FFFFFF"/>
          </a:solidFill>
          <a:ln w="28575">
            <a:solidFill>
              <a:srgbClr val="2A61AE"/>
            </a:solidFill>
          </a:ln>
        </p:spPr>
        <p:txBody>
          <a:bodyPr wrap="square">
            <a:spAutoFit/>
          </a:bodyPr>
          <a:lstStyle/>
          <a:p>
            <a:pPr defTabSz="685800">
              <a:spcAft>
                <a:spcPts val="225"/>
              </a:spcAft>
              <a:buFont typeface="Webdings" panose="05030102010509060703" pitchFamily="18" charset="2"/>
              <a:buChar char="4"/>
              <a:defRPr/>
            </a:pPr>
            <a:r>
              <a:rPr lang="en-GB" sz="1350" kern="0" dirty="0">
                <a:solidFill>
                  <a:prstClr val="black">
                    <a:lumMod val="65000"/>
                    <a:lumOff val="35000"/>
                  </a:prstClr>
                </a:solidFill>
              </a:rPr>
              <a:t>Materials Acceleration Platform for ES (MAPs) </a:t>
            </a:r>
          </a:p>
          <a:p>
            <a:pPr algn="just" defTabSz="685800">
              <a:lnSpc>
                <a:spcPct val="90000"/>
              </a:lnSpc>
              <a:spcAft>
                <a:spcPts val="225"/>
              </a:spcAft>
              <a:buFont typeface="Webdings" panose="05030102010509060703" pitchFamily="18" charset="2"/>
              <a:buChar char="4"/>
              <a:defRPr/>
            </a:pPr>
            <a:r>
              <a:rPr lang="en-GB" sz="1350" kern="0" dirty="0">
                <a:solidFill>
                  <a:prstClr val="black">
                    <a:lumMod val="65000"/>
                    <a:lumOff val="35000"/>
                  </a:prstClr>
                </a:solidFill>
              </a:rPr>
              <a:t>Roadmap </a:t>
            </a:r>
            <a:r>
              <a:rPr lang="en-GB" sz="1350" kern="0" dirty="0" smtClean="0">
                <a:solidFill>
                  <a:prstClr val="black">
                    <a:lumMod val="65000"/>
                    <a:lumOff val="35000"/>
                  </a:prstClr>
                </a:solidFill>
              </a:rPr>
              <a:t>for Hybrid </a:t>
            </a:r>
            <a:r>
              <a:rPr lang="en-GB" sz="1350" kern="0" dirty="0">
                <a:solidFill>
                  <a:prstClr val="black">
                    <a:lumMod val="65000"/>
                    <a:lumOff val="35000"/>
                  </a:prstClr>
                </a:solidFill>
              </a:rPr>
              <a:t>Energy </a:t>
            </a:r>
            <a:r>
              <a:rPr lang="en-GB" sz="1350" kern="0" dirty="0" smtClean="0">
                <a:solidFill>
                  <a:prstClr val="black">
                    <a:lumMod val="65000"/>
                    <a:lumOff val="35000"/>
                  </a:prstClr>
                </a:solidFill>
              </a:rPr>
              <a:t>Storage Solutions </a:t>
            </a:r>
            <a:endParaRPr lang="en-GB" sz="1350" kern="0" dirty="0">
              <a:solidFill>
                <a:prstClr val="black">
                  <a:lumMod val="65000"/>
                  <a:lumOff val="35000"/>
                </a:prstClr>
              </a:solidFill>
            </a:endParaRPr>
          </a:p>
          <a:p>
            <a:pPr algn="just" defTabSz="685800">
              <a:lnSpc>
                <a:spcPct val="90000"/>
              </a:lnSpc>
              <a:spcAft>
                <a:spcPts val="225"/>
              </a:spcAft>
              <a:buFont typeface="Webdings" panose="05030102010509060703" pitchFamily="18" charset="2"/>
              <a:buChar char="4"/>
              <a:defRPr/>
            </a:pPr>
            <a:r>
              <a:rPr lang="en-GB" sz="1350" kern="0" dirty="0">
                <a:solidFill>
                  <a:prstClr val="black">
                    <a:lumMod val="65000"/>
                    <a:lumOff val="35000"/>
                  </a:prstClr>
                </a:solidFill>
              </a:rPr>
              <a:t>Strategic Research and Innovation Agenda (SRIA)</a:t>
            </a:r>
          </a:p>
          <a:p>
            <a:pPr defTabSz="685800">
              <a:lnSpc>
                <a:spcPct val="150000"/>
              </a:lnSpc>
              <a:spcAft>
                <a:spcPts val="225"/>
              </a:spcAft>
              <a:buFont typeface="Webdings" panose="05030102010509060703" pitchFamily="18" charset="2"/>
              <a:buChar char="4"/>
              <a:defRPr/>
            </a:pPr>
            <a:r>
              <a:rPr lang="en-GB" sz="1350" kern="0" dirty="0">
                <a:solidFill>
                  <a:prstClr val="black">
                    <a:lumMod val="65000"/>
                    <a:lumOff val="35000"/>
                  </a:prstClr>
                </a:solidFill>
              </a:rPr>
              <a:t>5 International Mobility Calls</a:t>
            </a:r>
          </a:p>
          <a:p>
            <a:pPr algn="just" defTabSz="685800">
              <a:lnSpc>
                <a:spcPct val="90000"/>
              </a:lnSpc>
              <a:spcAft>
                <a:spcPts val="225"/>
              </a:spcAft>
              <a:buFont typeface="Webdings" panose="05030102010509060703" pitchFamily="18" charset="2"/>
              <a:buChar char="4"/>
              <a:defRPr/>
            </a:pPr>
            <a:r>
              <a:rPr lang="en-GB" sz="1350" kern="0" dirty="0">
                <a:solidFill>
                  <a:prstClr val="black">
                    <a:lumMod val="65000"/>
                    <a:lumOff val="35000"/>
                  </a:prstClr>
                </a:solidFill>
              </a:rPr>
              <a:t>Master programme </a:t>
            </a:r>
          </a:p>
          <a:p>
            <a:pPr algn="just" defTabSz="685800">
              <a:lnSpc>
                <a:spcPct val="90000"/>
              </a:lnSpc>
              <a:spcAft>
                <a:spcPts val="225"/>
              </a:spcAft>
              <a:buFont typeface="Webdings" panose="05030102010509060703" pitchFamily="18" charset="2"/>
              <a:buChar char="4"/>
              <a:defRPr/>
            </a:pPr>
            <a:r>
              <a:rPr lang="en-GB" sz="1350" kern="0" dirty="0">
                <a:solidFill>
                  <a:prstClr val="black">
                    <a:lumMod val="65000"/>
                    <a:lumOff val="35000"/>
                  </a:prstClr>
                </a:solidFill>
              </a:rPr>
              <a:t>Mentoring Programme</a:t>
            </a:r>
          </a:p>
          <a:p>
            <a:pPr algn="just" defTabSz="685800">
              <a:lnSpc>
                <a:spcPct val="90000"/>
              </a:lnSpc>
              <a:spcAft>
                <a:spcPts val="225"/>
              </a:spcAft>
              <a:buFont typeface="Webdings" panose="05030102010509060703" pitchFamily="18" charset="2"/>
              <a:buChar char="4"/>
              <a:defRPr/>
            </a:pPr>
            <a:r>
              <a:rPr lang="en-GB" sz="1350" kern="0" dirty="0">
                <a:solidFill>
                  <a:prstClr val="black">
                    <a:lumMod val="65000"/>
                    <a:lumOff val="35000"/>
                  </a:prstClr>
                </a:solidFill>
              </a:rPr>
              <a:t>3 Summer schools</a:t>
            </a:r>
            <a:endParaRPr lang="de-DE" sz="1350" kern="0" dirty="0">
              <a:solidFill>
                <a:prstClr val="black"/>
              </a:solidFill>
            </a:endParaRPr>
          </a:p>
        </p:txBody>
      </p:sp>
      <p:pic>
        <p:nvPicPr>
          <p:cNvPr id="22" name="Grafik 17">
            <a:extLst>
              <a:ext uri="{FF2B5EF4-FFF2-40B4-BE49-F238E27FC236}">
                <a16:creationId xmlns:a16="http://schemas.microsoft.com/office/drawing/2014/main" id="{C523399F-8DF8-4304-BB05-75BA6E4E8D6D}"/>
              </a:ext>
            </a:extLst>
          </p:cNvPr>
          <p:cNvPicPr>
            <a:picLocks noChangeAspect="1"/>
          </p:cNvPicPr>
          <p:nvPr/>
        </p:nvPicPr>
        <p:blipFill rotWithShape="1">
          <a:blip r:embed="rId5"/>
          <a:srcRect l="-1" t="5475" r="3190" b="2390"/>
          <a:stretch/>
        </p:blipFill>
        <p:spPr>
          <a:xfrm>
            <a:off x="2987824" y="4785764"/>
            <a:ext cx="310405" cy="198254"/>
          </a:xfrm>
          <a:prstGeom prst="rect">
            <a:avLst/>
          </a:prstGeom>
          <a:solidFill>
            <a:sysClr val="window" lastClr="FFFFFF"/>
          </a:solidFill>
          <a:ln>
            <a:noFill/>
          </a:ln>
        </p:spPr>
      </p:pic>
      <p:sp>
        <p:nvSpPr>
          <p:cNvPr id="23" name="Rechteck 25">
            <a:extLst>
              <a:ext uri="{FF2B5EF4-FFF2-40B4-BE49-F238E27FC236}">
                <a16:creationId xmlns:a16="http://schemas.microsoft.com/office/drawing/2014/main" id="{37363C7A-6510-4687-BBFE-C9E420E9B597}"/>
              </a:ext>
            </a:extLst>
          </p:cNvPr>
          <p:cNvSpPr/>
          <p:nvPr/>
        </p:nvSpPr>
        <p:spPr>
          <a:xfrm>
            <a:off x="3321421" y="4753546"/>
            <a:ext cx="2752547" cy="554508"/>
          </a:xfrm>
          <a:prstGeom prst="rect">
            <a:avLst/>
          </a:prstGeom>
          <a:noFill/>
          <a:ln w="12700" cap="flat" cmpd="sng" algn="ctr">
            <a:noFill/>
            <a:prstDash val="solid"/>
            <a:miter lim="800000"/>
          </a:ln>
          <a:effectLst/>
        </p:spPr>
        <p:txBody>
          <a:bodyPr lIns="54000" tIns="27000" rIns="54000" bIns="54000" rtlCol="0" anchor="t" anchorCtr="0"/>
          <a:lstStyle/>
          <a:p>
            <a:pPr algn="just" defTabSz="685800">
              <a:defRPr/>
            </a:pPr>
            <a:r>
              <a:rPr lang="en-US" sz="675" kern="0" dirty="0">
                <a:solidFill>
                  <a:prstClr val="black"/>
                </a:solidFill>
                <a:latin typeface="Calibri" panose="020F0502020204030204"/>
              </a:rPr>
              <a:t>This project has received funding from the European Union’s Horizon 2020 research and innovation program under Grant Agreement no. </a:t>
            </a:r>
            <a:r>
              <a:rPr lang="en-US" sz="675" b="1" kern="0" dirty="0">
                <a:solidFill>
                  <a:prstClr val="black"/>
                </a:solidFill>
                <a:latin typeface="Calibri" panose="020F0502020204030204"/>
              </a:rPr>
              <a:t>101036910</a:t>
            </a:r>
            <a:endParaRPr lang="de-DE" sz="675" b="1" kern="0" dirty="0">
              <a:solidFill>
                <a:prstClr val="black"/>
              </a:solidFill>
              <a:latin typeface="Calibri" panose="020F0502020204030204"/>
            </a:endParaRPr>
          </a:p>
        </p:txBody>
      </p:sp>
      <p:sp>
        <p:nvSpPr>
          <p:cNvPr id="24" name="Rectangle 23">
            <a:extLst>
              <a:ext uri="{FF2B5EF4-FFF2-40B4-BE49-F238E27FC236}">
                <a16:creationId xmlns:a16="http://schemas.microsoft.com/office/drawing/2014/main" id="{52E1D1D8-7CF2-4433-9F8A-FE8871BA8729}"/>
              </a:ext>
            </a:extLst>
          </p:cNvPr>
          <p:cNvSpPr/>
          <p:nvPr/>
        </p:nvSpPr>
        <p:spPr>
          <a:xfrm>
            <a:off x="6723826" y="4766570"/>
            <a:ext cx="1505540" cy="253916"/>
          </a:xfrm>
          <a:prstGeom prst="rect">
            <a:avLst/>
          </a:prstGeom>
        </p:spPr>
        <p:txBody>
          <a:bodyPr wrap="none">
            <a:spAutoFit/>
          </a:bodyPr>
          <a:lstStyle/>
          <a:p>
            <a:r>
              <a:rPr lang="en-US" sz="1050" dirty="0">
                <a:solidFill>
                  <a:prstClr val="black"/>
                </a:solidFill>
                <a:latin typeface="Arial" panose="020B0604020202020204"/>
                <a:cs typeface="Arial" panose="020B0604020202020204" pitchFamily="34" charset="0"/>
              </a:rPr>
              <a:t>www.storiesproject.eu</a:t>
            </a:r>
            <a:endParaRPr lang="en-DE" sz="1050" dirty="0">
              <a:solidFill>
                <a:prstClr val="black"/>
              </a:solidFill>
              <a:latin typeface="Arial" panose="020B0604020202020204"/>
              <a:cs typeface="Arial" panose="020B0604020202020204" pitchFamily="34" charset="0"/>
            </a:endParaRPr>
          </a:p>
        </p:txBody>
      </p:sp>
    </p:spTree>
    <p:extLst>
      <p:ext uri="{BB962C8B-B14F-4D97-AF65-F5344CB8AC3E}">
        <p14:creationId xmlns:p14="http://schemas.microsoft.com/office/powerpoint/2010/main" val="25463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right)">
                                      <p:cBhvr>
                                        <p:cTn id="15" dur="500"/>
                                        <p:tgtEl>
                                          <p:spTgt spid="13"/>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right)">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right)">
                                      <p:cBhvr>
                                        <p:cTn id="23" dur="500"/>
                                        <p:tgtEl>
                                          <p:spTgt spid="20"/>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right)">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7" grpId="0" animBg="1"/>
      <p:bldP spid="18" grpId="0" animBg="1"/>
      <p:bldP spid="19" grpId="0" animBg="1"/>
      <p:bldP spid="20" grpId="0" animBg="1"/>
      <p:bldP spid="2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hteck 66">
            <a:extLst>
              <a:ext uri="{FF2B5EF4-FFF2-40B4-BE49-F238E27FC236}">
                <a16:creationId xmlns:a16="http://schemas.microsoft.com/office/drawing/2014/main" id="{5D702BD1-BDAC-4238-BB25-EE0ED0002CAC}"/>
              </a:ext>
            </a:extLst>
          </p:cNvPr>
          <p:cNvSpPr/>
          <p:nvPr/>
        </p:nvSpPr>
        <p:spPr>
          <a:xfrm>
            <a:off x="6710580" y="-6064"/>
            <a:ext cx="2393576" cy="7554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79" name="Grafik 78">
            <a:extLst>
              <a:ext uri="{FF2B5EF4-FFF2-40B4-BE49-F238E27FC236}">
                <a16:creationId xmlns:a16="http://schemas.microsoft.com/office/drawing/2014/main" id="{DFBE6CDC-7A5A-4AEC-AA19-4BBF60DE1ABE}"/>
              </a:ext>
            </a:extLst>
          </p:cNvPr>
          <p:cNvPicPr>
            <a:picLocks noChangeAspect="1"/>
          </p:cNvPicPr>
          <p:nvPr/>
        </p:nvPicPr>
        <p:blipFill>
          <a:blip r:embed="rId2"/>
          <a:stretch>
            <a:fillRect/>
          </a:stretch>
        </p:blipFill>
        <p:spPr>
          <a:xfrm>
            <a:off x="3527884" y="1065922"/>
            <a:ext cx="1655063" cy="749744"/>
          </a:xfrm>
          <a:prstGeom prst="rect">
            <a:avLst/>
          </a:prstGeom>
        </p:spPr>
      </p:pic>
      <p:pic>
        <p:nvPicPr>
          <p:cNvPr id="37" name="Grafik 17">
            <a:extLst>
              <a:ext uri="{FF2B5EF4-FFF2-40B4-BE49-F238E27FC236}">
                <a16:creationId xmlns:a16="http://schemas.microsoft.com/office/drawing/2014/main" id="{7B875933-3FEE-4FBB-BA4D-0E39A0BEF3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588" y="1131590"/>
            <a:ext cx="1655063" cy="772751"/>
          </a:xfrm>
          <a:prstGeom prst="rect">
            <a:avLst/>
          </a:prstGeom>
        </p:spPr>
      </p:pic>
      <p:grpSp>
        <p:nvGrpSpPr>
          <p:cNvPr id="69" name="Gruppieren 45">
            <a:extLst>
              <a:ext uri="{FF2B5EF4-FFF2-40B4-BE49-F238E27FC236}">
                <a16:creationId xmlns:a16="http://schemas.microsoft.com/office/drawing/2014/main" id="{BC7D3333-11E7-4140-BB4C-B02333DDF850}"/>
              </a:ext>
            </a:extLst>
          </p:cNvPr>
          <p:cNvGrpSpPr/>
          <p:nvPr/>
        </p:nvGrpSpPr>
        <p:grpSpPr>
          <a:xfrm>
            <a:off x="926423" y="1959682"/>
            <a:ext cx="2385437" cy="754457"/>
            <a:chOff x="1549562" y="5131396"/>
            <a:chExt cx="3180582" cy="1005942"/>
          </a:xfrm>
        </p:grpSpPr>
        <p:pic>
          <p:nvPicPr>
            <p:cNvPr id="70" name="Picture 2" descr="Briefumschlag Symbol Email - Kostenlose Vektorgrafik auf Pixabay">
              <a:extLst>
                <a:ext uri="{FF2B5EF4-FFF2-40B4-BE49-F238E27FC236}">
                  <a16:creationId xmlns:a16="http://schemas.microsoft.com/office/drawing/2014/main" id="{16FB0C1C-564B-407D-B7CA-79F094C65B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98787" y="5213214"/>
              <a:ext cx="176790" cy="133466"/>
            </a:xfrm>
            <a:prstGeom prst="rect">
              <a:avLst/>
            </a:prstGeom>
            <a:noFill/>
            <a:extLst>
              <a:ext uri="{909E8E84-426E-40DD-AFC4-6F175D3DCCD1}">
                <a14:hiddenFill xmlns:a14="http://schemas.microsoft.com/office/drawing/2010/main">
                  <a:solidFill>
                    <a:srgbClr val="FFFFFF"/>
                  </a:solidFill>
                </a14:hiddenFill>
              </a:ext>
            </a:extLst>
          </p:spPr>
        </p:pic>
        <p:sp>
          <p:nvSpPr>
            <p:cNvPr id="71" name="Textfeld 47">
              <a:extLst>
                <a:ext uri="{FF2B5EF4-FFF2-40B4-BE49-F238E27FC236}">
                  <a16:creationId xmlns:a16="http://schemas.microsoft.com/office/drawing/2014/main" id="{4030D45D-A9C7-4871-92C7-E1617FC8F812}"/>
                </a:ext>
              </a:extLst>
            </p:cNvPr>
            <p:cNvSpPr txBox="1"/>
            <p:nvPr/>
          </p:nvSpPr>
          <p:spPr>
            <a:xfrm>
              <a:off x="1775577" y="5131396"/>
              <a:ext cx="1917618" cy="323165"/>
            </a:xfrm>
            <a:prstGeom prst="rect">
              <a:avLst/>
            </a:prstGeom>
            <a:noFill/>
          </p:spPr>
          <p:txBody>
            <a:bodyPr wrap="none" rtlCol="0">
              <a:spAutoFit/>
            </a:bodyPr>
            <a:lstStyle/>
            <a:p>
              <a:r>
                <a:rPr lang="de-DE" sz="975" b="1" dirty="0">
                  <a:solidFill>
                    <a:schemeClr val="tx1">
                      <a:lumMod val="75000"/>
                      <a:lumOff val="25000"/>
                    </a:schemeClr>
                  </a:solidFill>
                  <a:latin typeface="Arial" panose="020B0604020202020204" pitchFamily="34" charset="0"/>
                  <a:cs typeface="Arial" panose="020B0604020202020204" pitchFamily="34" charset="0"/>
                </a:rPr>
                <a:t>eera-jpes@b3.kit.edu</a:t>
              </a:r>
              <a:endParaRPr lang="en-GB" sz="975" b="1"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72" name="Grafik 48">
              <a:extLst>
                <a:ext uri="{FF2B5EF4-FFF2-40B4-BE49-F238E27FC236}">
                  <a16:creationId xmlns:a16="http://schemas.microsoft.com/office/drawing/2014/main" id="{F0D02572-9966-408D-887C-AFEFEBCA4218}"/>
                </a:ext>
              </a:extLst>
            </p:cNvPr>
            <p:cNvPicPr>
              <a:picLocks noChangeAspect="1"/>
            </p:cNvPicPr>
            <p:nvPr/>
          </p:nvPicPr>
          <p:blipFill>
            <a:blip r:embed="rId5"/>
            <a:stretch>
              <a:fillRect/>
            </a:stretch>
          </p:blipFill>
          <p:spPr>
            <a:xfrm>
              <a:off x="1600021" y="5402503"/>
              <a:ext cx="175556" cy="175556"/>
            </a:xfrm>
            <a:prstGeom prst="rect">
              <a:avLst/>
            </a:prstGeom>
          </p:spPr>
        </p:pic>
        <p:pic>
          <p:nvPicPr>
            <p:cNvPr id="73" name="Grafik 49">
              <a:extLst>
                <a:ext uri="{FF2B5EF4-FFF2-40B4-BE49-F238E27FC236}">
                  <a16:creationId xmlns:a16="http://schemas.microsoft.com/office/drawing/2014/main" id="{CD2819F8-D537-4750-9DEB-82939E5E2660}"/>
                </a:ext>
              </a:extLst>
            </p:cNvPr>
            <p:cNvPicPr>
              <a:picLocks noChangeAspect="1"/>
            </p:cNvPicPr>
            <p:nvPr/>
          </p:nvPicPr>
          <p:blipFill>
            <a:blip r:embed="rId6"/>
            <a:stretch>
              <a:fillRect/>
            </a:stretch>
          </p:blipFill>
          <p:spPr>
            <a:xfrm>
              <a:off x="1598787" y="5654902"/>
              <a:ext cx="199204" cy="199204"/>
            </a:xfrm>
            <a:prstGeom prst="rect">
              <a:avLst/>
            </a:prstGeom>
          </p:spPr>
        </p:pic>
        <p:pic>
          <p:nvPicPr>
            <p:cNvPr id="74" name="Grafik 50">
              <a:extLst>
                <a:ext uri="{FF2B5EF4-FFF2-40B4-BE49-F238E27FC236}">
                  <a16:creationId xmlns:a16="http://schemas.microsoft.com/office/drawing/2014/main" id="{C408B06D-D0A0-4D14-9D37-63B599590DA4}"/>
                </a:ext>
              </a:extLst>
            </p:cNvPr>
            <p:cNvPicPr>
              <a:picLocks noChangeAspect="1"/>
            </p:cNvPicPr>
            <p:nvPr/>
          </p:nvPicPr>
          <p:blipFill>
            <a:blip r:embed="rId7"/>
            <a:stretch>
              <a:fillRect/>
            </a:stretch>
          </p:blipFill>
          <p:spPr>
            <a:xfrm>
              <a:off x="1549562" y="5838916"/>
              <a:ext cx="298422" cy="298422"/>
            </a:xfrm>
            <a:prstGeom prst="rect">
              <a:avLst/>
            </a:prstGeom>
          </p:spPr>
        </p:pic>
        <p:sp>
          <p:nvSpPr>
            <p:cNvPr id="75" name="Textfeld 51">
              <a:extLst>
                <a:ext uri="{FF2B5EF4-FFF2-40B4-BE49-F238E27FC236}">
                  <a16:creationId xmlns:a16="http://schemas.microsoft.com/office/drawing/2014/main" id="{7A67B674-90CC-41E7-A494-2297990311CF}"/>
                </a:ext>
              </a:extLst>
            </p:cNvPr>
            <p:cNvSpPr txBox="1"/>
            <p:nvPr/>
          </p:nvSpPr>
          <p:spPr>
            <a:xfrm>
              <a:off x="1751097" y="5353073"/>
              <a:ext cx="2969029" cy="323165"/>
            </a:xfrm>
            <a:prstGeom prst="rect">
              <a:avLst/>
            </a:prstGeom>
            <a:noFill/>
          </p:spPr>
          <p:txBody>
            <a:bodyPr wrap="square" rtlCol="0">
              <a:spAutoFit/>
            </a:bodyPr>
            <a:lstStyle/>
            <a:p>
              <a:r>
                <a:rPr lang="de-DE" sz="975" b="1" dirty="0">
                  <a:solidFill>
                    <a:schemeClr val="tx1">
                      <a:lumMod val="75000"/>
                      <a:lumOff val="25000"/>
                    </a:schemeClr>
                  </a:solidFill>
                  <a:latin typeface="Arial" panose="020B0604020202020204" pitchFamily="34" charset="0"/>
                  <a:cs typeface="Arial" panose="020B0604020202020204" pitchFamily="34" charset="0"/>
                </a:rPr>
                <a:t>EERA JP-ES Energy Storage</a:t>
              </a:r>
              <a:endParaRPr lang="en-GB" sz="975"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76" name="Textfeld 52">
              <a:extLst>
                <a:ext uri="{FF2B5EF4-FFF2-40B4-BE49-F238E27FC236}">
                  <a16:creationId xmlns:a16="http://schemas.microsoft.com/office/drawing/2014/main" id="{FCA8EC5B-79A5-4D92-A59F-92FAE1D5DAD6}"/>
                </a:ext>
              </a:extLst>
            </p:cNvPr>
            <p:cNvSpPr txBox="1"/>
            <p:nvPr/>
          </p:nvSpPr>
          <p:spPr>
            <a:xfrm>
              <a:off x="1753525" y="5590744"/>
              <a:ext cx="2969029" cy="323165"/>
            </a:xfrm>
            <a:prstGeom prst="rect">
              <a:avLst/>
            </a:prstGeom>
            <a:noFill/>
          </p:spPr>
          <p:txBody>
            <a:bodyPr wrap="square" rtlCol="0">
              <a:spAutoFit/>
            </a:bodyPr>
            <a:lstStyle/>
            <a:p>
              <a:r>
                <a:rPr lang="de-DE" sz="975" b="1" dirty="0">
                  <a:solidFill>
                    <a:schemeClr val="tx1">
                      <a:lumMod val="75000"/>
                      <a:lumOff val="25000"/>
                    </a:schemeClr>
                  </a:solidFill>
                  <a:latin typeface="Arial" panose="020B0604020202020204" pitchFamily="34" charset="0"/>
                  <a:cs typeface="Arial" panose="020B0604020202020204" pitchFamily="34" charset="0"/>
                </a:rPr>
                <a:t>@EERA_JPES </a:t>
              </a:r>
              <a:endParaRPr lang="en-GB" sz="975"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77" name="Textfeld 53">
              <a:extLst>
                <a:ext uri="{FF2B5EF4-FFF2-40B4-BE49-F238E27FC236}">
                  <a16:creationId xmlns:a16="http://schemas.microsoft.com/office/drawing/2014/main" id="{9E279CBB-EBA1-46B8-99FB-ADE9151E7B9E}"/>
                </a:ext>
              </a:extLst>
            </p:cNvPr>
            <p:cNvSpPr txBox="1"/>
            <p:nvPr/>
          </p:nvSpPr>
          <p:spPr>
            <a:xfrm>
              <a:off x="1761115" y="5807112"/>
              <a:ext cx="2969029" cy="323165"/>
            </a:xfrm>
            <a:prstGeom prst="rect">
              <a:avLst/>
            </a:prstGeom>
            <a:noFill/>
          </p:spPr>
          <p:txBody>
            <a:bodyPr wrap="square" rtlCol="0">
              <a:spAutoFit/>
            </a:bodyPr>
            <a:lstStyle/>
            <a:p>
              <a:r>
                <a:rPr lang="de-DE" sz="975" b="1" dirty="0">
                  <a:solidFill>
                    <a:schemeClr val="tx1">
                      <a:lumMod val="75000"/>
                      <a:lumOff val="25000"/>
                    </a:schemeClr>
                  </a:solidFill>
                  <a:latin typeface="Arial" panose="020B0604020202020204" pitchFamily="34" charset="0"/>
                  <a:cs typeface="Arial" panose="020B0604020202020204" pitchFamily="34" charset="0"/>
                </a:rPr>
                <a:t>eera-energystorage.eu</a:t>
              </a:r>
              <a:endParaRPr lang="en-GB" sz="975" b="1" dirty="0">
                <a:solidFill>
                  <a:schemeClr val="tx1">
                    <a:lumMod val="75000"/>
                    <a:lumOff val="25000"/>
                  </a:schemeClr>
                </a:solidFill>
                <a:latin typeface="Arial" panose="020B0604020202020204" pitchFamily="34" charset="0"/>
                <a:cs typeface="Arial" panose="020B0604020202020204" pitchFamily="34" charset="0"/>
              </a:endParaRPr>
            </a:p>
          </p:txBody>
        </p:sp>
      </p:grpSp>
      <p:pic>
        <p:nvPicPr>
          <p:cNvPr id="5" name="Picture 4">
            <a:extLst>
              <a:ext uri="{FF2B5EF4-FFF2-40B4-BE49-F238E27FC236}">
                <a16:creationId xmlns:a16="http://schemas.microsoft.com/office/drawing/2014/main" id="{1CD2713F-F5C0-4459-BC13-DA18047DCA93}"/>
              </a:ext>
            </a:extLst>
          </p:cNvPr>
          <p:cNvPicPr>
            <a:picLocks noChangeAspect="1"/>
          </p:cNvPicPr>
          <p:nvPr/>
        </p:nvPicPr>
        <p:blipFill rotWithShape="1">
          <a:blip r:embed="rId8">
            <a:extLst>
              <a:ext uri="{28A0092B-C50C-407E-A947-70E740481C1C}">
                <a14:useLocalDpi xmlns:a14="http://schemas.microsoft.com/office/drawing/2010/main" val="0"/>
              </a:ext>
            </a:extLst>
          </a:blip>
          <a:srcRect l="63346" t="1" r="1203" b="53984"/>
          <a:stretch/>
        </p:blipFill>
        <p:spPr>
          <a:xfrm>
            <a:off x="3599892" y="1779662"/>
            <a:ext cx="1647000" cy="972000"/>
          </a:xfrm>
          <a:prstGeom prst="rect">
            <a:avLst/>
          </a:prstGeom>
        </p:spPr>
      </p:pic>
      <p:sp>
        <p:nvSpPr>
          <p:cNvPr id="46" name="Titel 1">
            <a:extLst>
              <a:ext uri="{FF2B5EF4-FFF2-40B4-BE49-F238E27FC236}">
                <a16:creationId xmlns:a16="http://schemas.microsoft.com/office/drawing/2014/main" id="{5E82EC36-8533-435F-89F8-C847A62A41C5}"/>
              </a:ext>
            </a:extLst>
          </p:cNvPr>
          <p:cNvSpPr txBox="1">
            <a:spLocks/>
          </p:cNvSpPr>
          <p:nvPr/>
        </p:nvSpPr>
        <p:spPr>
          <a:xfrm>
            <a:off x="-287523" y="-6598"/>
            <a:ext cx="9143999" cy="994172"/>
          </a:xfrm>
          <a:prstGeom prst="rect">
            <a:avLst/>
          </a:prstGeom>
        </p:spPr>
        <p:txBody>
          <a:bodyPr vert="horz" lIns="68580" tIns="34290" rIns="68580" bIns="34290" rtlCol="0" anchor="ctr">
            <a:normAutofit/>
          </a:bodyPr>
          <a:lstStyle>
            <a:lvl1pPr algn="ctr" defTabSz="914400" rtl="0" eaLnBrk="1" latinLnBrk="0" hangingPunct="1">
              <a:lnSpc>
                <a:spcPct val="90000"/>
              </a:lnSpc>
              <a:spcBef>
                <a:spcPct val="0"/>
              </a:spcBef>
              <a:buNone/>
              <a:defRPr sz="4400" kern="1200" cap="small" baseline="0">
                <a:solidFill>
                  <a:srgbClr val="92D050"/>
                </a:solidFill>
                <a:latin typeface="Calibri" panose="020F0502020204030204" pitchFamily="34" charset="0"/>
                <a:ea typeface="+mj-ea"/>
                <a:cs typeface="+mj-cs"/>
              </a:defRPr>
            </a:lvl1pPr>
          </a:lstStyle>
          <a:p>
            <a:r>
              <a:rPr lang="de-DE" sz="3300" b="1" dirty="0">
                <a:solidFill>
                  <a:srgbClr val="4472C4"/>
                </a:solidFill>
                <a:latin typeface="Bahnschrift Light SemiCondensed" panose="020B0502040204020203" pitchFamily="34" charset="0"/>
              </a:rPr>
              <a:t>Thank You Very Much For Your Attention </a:t>
            </a:r>
            <a:endParaRPr lang="en-GB" sz="3300" b="1" dirty="0">
              <a:solidFill>
                <a:srgbClr val="4472C4"/>
              </a:solidFill>
              <a:latin typeface="Bahnschrift Light SemiCondensed" panose="020B0502040204020203" pitchFamily="34" charset="0"/>
            </a:endParaRPr>
          </a:p>
        </p:txBody>
      </p:sp>
      <p:sp>
        <p:nvSpPr>
          <p:cNvPr id="19" name="Titel 1">
            <a:extLst>
              <a:ext uri="{FF2B5EF4-FFF2-40B4-BE49-F238E27FC236}">
                <a16:creationId xmlns:a16="http://schemas.microsoft.com/office/drawing/2014/main" id="{5E82EC36-8533-435F-89F8-C847A62A41C5}"/>
              </a:ext>
            </a:extLst>
          </p:cNvPr>
          <p:cNvSpPr txBox="1">
            <a:spLocks/>
          </p:cNvSpPr>
          <p:nvPr/>
        </p:nvSpPr>
        <p:spPr>
          <a:xfrm>
            <a:off x="539552" y="2703178"/>
            <a:ext cx="7515435" cy="516644"/>
          </a:xfrm>
          <a:prstGeom prst="rect">
            <a:avLst/>
          </a:prstGeom>
          <a:ln w="9525">
            <a:solidFill>
              <a:schemeClr val="accent1">
                <a:lumMod val="60000"/>
                <a:lumOff val="40000"/>
              </a:schemeClr>
            </a:solidFill>
          </a:ln>
        </p:spPr>
        <p:txBody>
          <a:bodyPr vert="horz" lIns="68580" tIns="34290" rIns="68580" bIns="34290" rtlCol="0" anchor="ctr">
            <a:normAutofit lnSpcReduction="10000"/>
          </a:bodyPr>
          <a:lstStyle>
            <a:lvl1pPr algn="ctr" defTabSz="914400" rtl="0" eaLnBrk="1" latinLnBrk="0" hangingPunct="1">
              <a:lnSpc>
                <a:spcPct val="90000"/>
              </a:lnSpc>
              <a:spcBef>
                <a:spcPct val="0"/>
              </a:spcBef>
              <a:buNone/>
              <a:defRPr sz="4400" kern="1200" cap="small" baseline="0">
                <a:solidFill>
                  <a:srgbClr val="92D050"/>
                </a:solidFill>
                <a:latin typeface="Calibri" panose="020F0502020204030204" pitchFamily="34" charset="0"/>
                <a:ea typeface="+mj-ea"/>
                <a:cs typeface="+mj-cs"/>
              </a:defRPr>
            </a:lvl1pPr>
          </a:lstStyle>
          <a:p>
            <a:r>
              <a:rPr lang="de-DE" sz="3300" b="1" dirty="0" err="1" smtClean="0">
                <a:solidFill>
                  <a:srgbClr val="4472C4"/>
                </a:solidFill>
                <a:latin typeface="Bahnschrift Light SemiCondensed" panose="020B0502040204020203" pitchFamily="34" charset="0"/>
              </a:rPr>
              <a:t>Many</a:t>
            </a:r>
            <a:r>
              <a:rPr lang="de-DE" sz="3300" b="1" dirty="0" smtClean="0">
                <a:solidFill>
                  <a:srgbClr val="4472C4"/>
                </a:solidFill>
                <a:latin typeface="Bahnschrift Light SemiCondensed" panose="020B0502040204020203" pitchFamily="34" charset="0"/>
              </a:rPr>
              <a:t> </a:t>
            </a:r>
            <a:r>
              <a:rPr lang="de-DE" sz="3300" b="1" dirty="0" err="1" smtClean="0">
                <a:solidFill>
                  <a:srgbClr val="4472C4"/>
                </a:solidFill>
                <a:latin typeface="Bahnschrift Light SemiCondensed" panose="020B0502040204020203" pitchFamily="34" charset="0"/>
              </a:rPr>
              <a:t>Thanks</a:t>
            </a:r>
            <a:r>
              <a:rPr lang="de-DE" sz="3300" b="1" dirty="0" smtClean="0">
                <a:solidFill>
                  <a:srgbClr val="4472C4"/>
                </a:solidFill>
                <a:latin typeface="Bahnschrift Light SemiCondensed" panose="020B0502040204020203" pitchFamily="34" charset="0"/>
              </a:rPr>
              <a:t> </a:t>
            </a:r>
            <a:r>
              <a:rPr lang="de-DE" sz="3300" b="1" dirty="0" err="1" smtClean="0">
                <a:solidFill>
                  <a:srgbClr val="4472C4"/>
                </a:solidFill>
                <a:latin typeface="Bahnschrift Light SemiCondensed" panose="020B0502040204020203" pitchFamily="34" charset="0"/>
              </a:rPr>
              <a:t>for</a:t>
            </a:r>
            <a:r>
              <a:rPr lang="de-DE" sz="3300" b="1" dirty="0" smtClean="0">
                <a:solidFill>
                  <a:srgbClr val="4472C4"/>
                </a:solidFill>
                <a:latin typeface="Bahnschrift Light SemiCondensed" panose="020B0502040204020203" pitchFamily="34" charset="0"/>
              </a:rPr>
              <a:t> </a:t>
            </a:r>
            <a:r>
              <a:rPr lang="de-DE" sz="3300" b="1" dirty="0" err="1" smtClean="0">
                <a:solidFill>
                  <a:srgbClr val="4472C4"/>
                </a:solidFill>
                <a:latin typeface="Bahnschrift Light SemiCondensed" panose="020B0502040204020203" pitchFamily="34" charset="0"/>
              </a:rPr>
              <a:t>Supporting</a:t>
            </a:r>
            <a:r>
              <a:rPr lang="de-DE" sz="3300" b="1" dirty="0" smtClean="0">
                <a:solidFill>
                  <a:srgbClr val="4472C4"/>
                </a:solidFill>
                <a:latin typeface="Bahnschrift Light SemiCondensed" panose="020B0502040204020203" pitchFamily="34" charset="0"/>
              </a:rPr>
              <a:t> </a:t>
            </a:r>
            <a:r>
              <a:rPr lang="de-DE" sz="3300" b="1" dirty="0" err="1" smtClean="0">
                <a:solidFill>
                  <a:srgbClr val="4472C4"/>
                </a:solidFill>
                <a:latin typeface="Bahnschrift Light SemiCondensed" panose="020B0502040204020203" pitchFamily="34" charset="0"/>
              </a:rPr>
              <a:t>this</a:t>
            </a:r>
            <a:r>
              <a:rPr lang="de-DE" sz="3300" b="1" dirty="0" smtClean="0">
                <a:solidFill>
                  <a:srgbClr val="4472C4"/>
                </a:solidFill>
                <a:latin typeface="Bahnschrift Light SemiCondensed" panose="020B0502040204020203" pitchFamily="34" charset="0"/>
              </a:rPr>
              <a:t> </a:t>
            </a:r>
            <a:r>
              <a:rPr lang="de-DE" sz="3300" b="1" dirty="0" err="1" smtClean="0">
                <a:solidFill>
                  <a:srgbClr val="4472C4"/>
                </a:solidFill>
                <a:latin typeface="Bahnschrift Light SemiCondensed" panose="020B0502040204020203" pitchFamily="34" charset="0"/>
              </a:rPr>
              <a:t>Presentation</a:t>
            </a:r>
            <a:r>
              <a:rPr lang="de-DE" sz="3300" b="1" dirty="0" smtClean="0">
                <a:solidFill>
                  <a:srgbClr val="4472C4"/>
                </a:solidFill>
                <a:latin typeface="Bahnschrift Light SemiCondensed" panose="020B0502040204020203" pitchFamily="34" charset="0"/>
              </a:rPr>
              <a:t> </a:t>
            </a:r>
            <a:endParaRPr lang="en-GB" sz="3300" b="1" dirty="0">
              <a:solidFill>
                <a:srgbClr val="4472C4"/>
              </a:solidFill>
              <a:latin typeface="Bahnschrift Light SemiCondensed" panose="020B0502040204020203" pitchFamily="34" charset="0"/>
            </a:endParaRPr>
          </a:p>
        </p:txBody>
      </p:sp>
      <p:pic>
        <p:nvPicPr>
          <p:cNvPr id="20" name="Grafik 19">
            <a:extLst>
              <a:ext uri="{FF2B5EF4-FFF2-40B4-BE49-F238E27FC236}">
                <a16:creationId xmlns:a16="http://schemas.microsoft.com/office/drawing/2014/main" id="{F93CB793-EC03-49D5-8EE3-D5F7BD611349}"/>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0"/>
                    </a14:imgEffect>
                  </a14:imgLayer>
                </a14:imgProps>
              </a:ext>
            </a:extLst>
          </a:blip>
          <a:srcRect l="12648" t="4152" r="6577" b="-215"/>
          <a:stretch/>
        </p:blipFill>
        <p:spPr>
          <a:xfrm>
            <a:off x="3681011" y="3255826"/>
            <a:ext cx="1059663" cy="1260140"/>
          </a:xfrm>
          <a:prstGeom prst="rect">
            <a:avLst/>
          </a:prstGeom>
        </p:spPr>
      </p:pic>
      <p:sp>
        <p:nvSpPr>
          <p:cNvPr id="21" name="Rechteck 20">
            <a:extLst>
              <a:ext uri="{FF2B5EF4-FFF2-40B4-BE49-F238E27FC236}">
                <a16:creationId xmlns:a16="http://schemas.microsoft.com/office/drawing/2014/main" id="{5705B1F9-7CC0-4088-8989-C6AE1A57E72E}"/>
              </a:ext>
            </a:extLst>
          </p:cNvPr>
          <p:cNvSpPr/>
          <p:nvPr/>
        </p:nvSpPr>
        <p:spPr>
          <a:xfrm>
            <a:off x="3567863" y="4515966"/>
            <a:ext cx="1256165" cy="415498"/>
          </a:xfrm>
          <a:prstGeom prst="rect">
            <a:avLst/>
          </a:prstGeom>
        </p:spPr>
        <p:txBody>
          <a:bodyPr wrap="square">
            <a:spAutoFit/>
          </a:bodyPr>
          <a:lstStyle/>
          <a:p>
            <a:pPr algn="ctr" defTabSz="619125" hangingPunct="0">
              <a:defRPr/>
            </a:pPr>
            <a:r>
              <a:rPr lang="en-GB" sz="1050" b="1" kern="0" dirty="0">
                <a:solidFill>
                  <a:srgbClr val="4472C4"/>
                </a:solidFill>
                <a:latin typeface="Bahnschrift Light SemiCondensed" panose="020B0502040204020203" pitchFamily="34" charset="0"/>
                <a:cs typeface="Arial" panose="020B0604020202020204" pitchFamily="34" charset="0"/>
                <a:sym typeface="Arial"/>
              </a:rPr>
              <a:t>Stefano Passerini</a:t>
            </a:r>
          </a:p>
          <a:p>
            <a:pPr algn="ctr" defTabSz="619125" hangingPunct="0">
              <a:defRPr/>
            </a:pPr>
            <a:r>
              <a:rPr lang="en-GB" sz="1050" kern="0" dirty="0">
                <a:solidFill>
                  <a:prstClr val="black"/>
                </a:solidFill>
                <a:latin typeface="Bahnschrift Light SemiCondensed" panose="020B0502040204020203" pitchFamily="34" charset="0"/>
                <a:cs typeface="Arial" panose="020B0604020202020204" pitchFamily="34" charset="0"/>
                <a:sym typeface="Arial"/>
              </a:rPr>
              <a:t>Project coordinator</a:t>
            </a:r>
            <a:endParaRPr lang="de-DE" sz="1050" kern="0" dirty="0">
              <a:solidFill>
                <a:schemeClr val="tx1">
                  <a:lumMod val="50000"/>
                  <a:lumOff val="50000"/>
                </a:schemeClr>
              </a:solidFill>
              <a:latin typeface="Bahnschrift Light SemiCondensed" panose="020B0502040204020203" pitchFamily="34" charset="0"/>
              <a:cs typeface="Arial" panose="020B0604020202020204" pitchFamily="34" charset="0"/>
              <a:sym typeface="Arial"/>
            </a:endParaRPr>
          </a:p>
        </p:txBody>
      </p:sp>
      <p:pic>
        <p:nvPicPr>
          <p:cNvPr id="22" name="Grafik 21">
            <a:extLst>
              <a:ext uri="{FF2B5EF4-FFF2-40B4-BE49-F238E27FC236}">
                <a16:creationId xmlns:a16="http://schemas.microsoft.com/office/drawing/2014/main" id="{73D5F80E-E988-4A27-BF33-53BA18AF6F87}"/>
              </a:ext>
            </a:extLst>
          </p:cNvPr>
          <p:cNvPicPr>
            <a:picLocks noChangeAspect="1"/>
          </p:cNvPicPr>
          <p:nvPr/>
        </p:nvPicPr>
        <p:blipFill>
          <a:blip r:embed="rId11" cstate="print">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tretch>
            <a:fillRect/>
          </a:stretch>
        </p:blipFill>
        <p:spPr>
          <a:xfrm>
            <a:off x="899592" y="3255826"/>
            <a:ext cx="1004129" cy="1183126"/>
          </a:xfrm>
          <a:prstGeom prst="rect">
            <a:avLst/>
          </a:prstGeom>
        </p:spPr>
      </p:pic>
      <p:sp>
        <p:nvSpPr>
          <p:cNvPr id="23" name="Rechteck 22">
            <a:extLst>
              <a:ext uri="{FF2B5EF4-FFF2-40B4-BE49-F238E27FC236}">
                <a16:creationId xmlns:a16="http://schemas.microsoft.com/office/drawing/2014/main" id="{C00A7FC0-3A41-43C1-8DA0-F0415B51F89C}"/>
              </a:ext>
            </a:extLst>
          </p:cNvPr>
          <p:cNvSpPr/>
          <p:nvPr/>
        </p:nvSpPr>
        <p:spPr>
          <a:xfrm>
            <a:off x="673440" y="4443958"/>
            <a:ext cx="1450288" cy="738664"/>
          </a:xfrm>
          <a:prstGeom prst="rect">
            <a:avLst/>
          </a:prstGeom>
        </p:spPr>
        <p:txBody>
          <a:bodyPr wrap="square">
            <a:spAutoFit/>
          </a:bodyPr>
          <a:lstStyle/>
          <a:p>
            <a:pPr algn="ctr" defTabSz="619125" hangingPunct="0">
              <a:defRPr/>
            </a:pPr>
            <a:r>
              <a:rPr lang="en-GB" sz="1050" b="1" kern="0" dirty="0">
                <a:solidFill>
                  <a:srgbClr val="4472C4"/>
                </a:solidFill>
                <a:latin typeface="Bahnschrift Light SemiCondensed" panose="020B0502040204020203" pitchFamily="34" charset="0"/>
                <a:cs typeface="Arial" panose="020B0604020202020204" pitchFamily="34" charset="0"/>
                <a:sym typeface="Arial"/>
              </a:rPr>
              <a:t>Myriam Gil </a:t>
            </a:r>
            <a:r>
              <a:rPr lang="en-GB" sz="1050" b="1" kern="0" dirty="0" err="1">
                <a:solidFill>
                  <a:srgbClr val="4472C4"/>
                </a:solidFill>
                <a:latin typeface="Bahnschrift Light SemiCondensed" panose="020B0502040204020203" pitchFamily="34" charset="0"/>
                <a:cs typeface="Arial" panose="020B0604020202020204" pitchFamily="34" charset="0"/>
                <a:sym typeface="Arial"/>
              </a:rPr>
              <a:t>Bardají</a:t>
            </a:r>
            <a:endParaRPr lang="en-GB" sz="1050" b="1" kern="0" dirty="0">
              <a:solidFill>
                <a:srgbClr val="4472C4"/>
              </a:solidFill>
              <a:latin typeface="Bahnschrift Light SemiCondensed" panose="020B0502040204020203" pitchFamily="34" charset="0"/>
              <a:cs typeface="Arial" panose="020B0604020202020204" pitchFamily="34" charset="0"/>
              <a:sym typeface="Arial"/>
            </a:endParaRPr>
          </a:p>
          <a:p>
            <a:pPr algn="ctr" defTabSz="619125" hangingPunct="0">
              <a:defRPr/>
            </a:pPr>
            <a:r>
              <a:rPr lang="en-GB" sz="1050" kern="0" dirty="0" smtClean="0">
                <a:solidFill>
                  <a:prstClr val="black"/>
                </a:solidFill>
                <a:latin typeface="Bahnschrift Light SemiCondensed" panose="020B0502040204020203" pitchFamily="34" charset="0"/>
                <a:cs typeface="Arial" panose="020B0604020202020204" pitchFamily="34" charset="0"/>
                <a:sym typeface="Arial"/>
              </a:rPr>
              <a:t>EERA Joint Programme </a:t>
            </a:r>
            <a:r>
              <a:rPr lang="en-GB" sz="1050" kern="0" dirty="0">
                <a:solidFill>
                  <a:prstClr val="black"/>
                </a:solidFill>
                <a:latin typeface="Bahnschrift Light SemiCondensed" panose="020B0502040204020203" pitchFamily="34" charset="0"/>
                <a:cs typeface="Arial" panose="020B0604020202020204" pitchFamily="34" charset="0"/>
                <a:sym typeface="Arial"/>
              </a:rPr>
              <a:t>coordinator</a:t>
            </a:r>
            <a:endParaRPr lang="de-DE" sz="788" kern="0" dirty="0">
              <a:solidFill>
                <a:prstClr val="black"/>
              </a:solidFill>
              <a:latin typeface="Bahnschrift Light SemiCondensed" panose="020B0502040204020203" pitchFamily="34" charset="0"/>
              <a:cs typeface="Arial" panose="020B0604020202020204" pitchFamily="34" charset="0"/>
              <a:sym typeface="Arial"/>
            </a:endParaRPr>
          </a:p>
          <a:p>
            <a:pPr algn="ctr" defTabSz="619125" hangingPunct="0">
              <a:defRPr/>
            </a:pPr>
            <a:endParaRPr lang="en-GB" sz="1050" kern="0" dirty="0">
              <a:solidFill>
                <a:prstClr val="black"/>
              </a:solidFill>
              <a:latin typeface="Bahnschrift Light SemiCondensed" panose="020B0502040204020203" pitchFamily="34" charset="0"/>
              <a:cs typeface="Arial" panose="020B0604020202020204" pitchFamily="34" charset="0"/>
              <a:sym typeface="Arial"/>
            </a:endParaRPr>
          </a:p>
        </p:txBody>
      </p:sp>
      <p:pic>
        <p:nvPicPr>
          <p:cNvPr id="4" name="Grafik 3"/>
          <p:cNvPicPr>
            <a:picLocks noChangeAspect="1"/>
          </p:cNvPicPr>
          <p:nvPr/>
        </p:nvPicPr>
        <p:blipFill>
          <a:blip r:embed="rId13"/>
          <a:stretch>
            <a:fillRect/>
          </a:stretch>
        </p:blipFill>
        <p:spPr>
          <a:xfrm>
            <a:off x="6191125" y="3255826"/>
            <a:ext cx="1297199" cy="1214607"/>
          </a:xfrm>
          <a:prstGeom prst="rect">
            <a:avLst/>
          </a:prstGeom>
        </p:spPr>
      </p:pic>
      <p:sp>
        <p:nvSpPr>
          <p:cNvPr id="28" name="Rechteck 27">
            <a:extLst>
              <a:ext uri="{FF2B5EF4-FFF2-40B4-BE49-F238E27FC236}">
                <a16:creationId xmlns:a16="http://schemas.microsoft.com/office/drawing/2014/main" id="{5705B1F9-7CC0-4088-8989-C6AE1A57E72E}"/>
              </a:ext>
            </a:extLst>
          </p:cNvPr>
          <p:cNvSpPr/>
          <p:nvPr/>
        </p:nvSpPr>
        <p:spPr>
          <a:xfrm>
            <a:off x="6124147" y="4470434"/>
            <a:ext cx="1436185" cy="415498"/>
          </a:xfrm>
          <a:prstGeom prst="rect">
            <a:avLst/>
          </a:prstGeom>
        </p:spPr>
        <p:txBody>
          <a:bodyPr wrap="square">
            <a:spAutoFit/>
          </a:bodyPr>
          <a:lstStyle/>
          <a:p>
            <a:pPr algn="ctr" defTabSz="619125" hangingPunct="0">
              <a:defRPr/>
            </a:pPr>
            <a:r>
              <a:rPr lang="en-GB" sz="1050" b="1" kern="0" dirty="0" smtClean="0">
                <a:solidFill>
                  <a:srgbClr val="4472C4"/>
                </a:solidFill>
                <a:latin typeface="Bahnschrift Light SemiCondensed" panose="020B0502040204020203" pitchFamily="34" charset="0"/>
                <a:cs typeface="Arial" panose="020B0604020202020204" pitchFamily="34" charset="0"/>
                <a:sym typeface="Arial"/>
              </a:rPr>
              <a:t>Linda Barelli</a:t>
            </a:r>
            <a:endParaRPr lang="en-GB" sz="1050" b="1" kern="0" dirty="0">
              <a:solidFill>
                <a:srgbClr val="4472C4"/>
              </a:solidFill>
              <a:latin typeface="Bahnschrift Light SemiCondensed" panose="020B0502040204020203" pitchFamily="34" charset="0"/>
              <a:cs typeface="Arial" panose="020B0604020202020204" pitchFamily="34" charset="0"/>
              <a:sym typeface="Arial"/>
            </a:endParaRPr>
          </a:p>
          <a:p>
            <a:pPr algn="ctr" defTabSz="619125" hangingPunct="0">
              <a:defRPr/>
            </a:pPr>
            <a:r>
              <a:rPr lang="en-GB" sz="1050" kern="0" dirty="0" smtClean="0">
                <a:solidFill>
                  <a:prstClr val="black"/>
                </a:solidFill>
                <a:latin typeface="Bahnschrift Light SemiCondensed" panose="020B0502040204020203" pitchFamily="34" charset="0"/>
                <a:cs typeface="Arial" panose="020B0604020202020204" pitchFamily="34" charset="0"/>
                <a:sym typeface="Arial"/>
              </a:rPr>
              <a:t>University of Perugia</a:t>
            </a:r>
            <a:endParaRPr lang="de-DE" sz="1050" kern="0" dirty="0">
              <a:solidFill>
                <a:schemeClr val="tx1">
                  <a:lumMod val="50000"/>
                  <a:lumOff val="50000"/>
                </a:schemeClr>
              </a:solidFill>
              <a:latin typeface="Bahnschrift Light SemiCondensed" panose="020B0502040204020203" pitchFamily="34" charset="0"/>
              <a:cs typeface="Arial" panose="020B0604020202020204" pitchFamily="34" charset="0"/>
              <a:sym typeface="Arial"/>
            </a:endParaRPr>
          </a:p>
        </p:txBody>
      </p:sp>
      <p:pic>
        <p:nvPicPr>
          <p:cNvPr id="29" name="Picture 4" descr="Home - Università degli Studi di Perugia">
            <a:extLst>
              <a:ext uri="{FF2B5EF4-FFF2-40B4-BE49-F238E27FC236}">
                <a16:creationId xmlns:a16="http://schemas.microsoft.com/office/drawing/2014/main" id="{B834C2B0-471A-4875-A894-1EDC2C2B5C3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120172" y="1419881"/>
            <a:ext cx="1223877" cy="1223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31134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a:xfrm>
            <a:off x="8777288" y="4748213"/>
            <a:ext cx="366712" cy="274637"/>
          </a:xfrm>
          <a:prstGeom prst="rect">
            <a:avLst/>
          </a:prstGeom>
        </p:spPr>
        <p:txBody>
          <a:bodyPr/>
          <a:lstStyle/>
          <a:p>
            <a:fld id="{F93124CB-0928-4456-8E5B-7F689CAF0C3D}" type="slidenum">
              <a:rPr lang="en-GB" smtClean="0"/>
              <a:pPr/>
              <a:t>37</a:t>
            </a:fld>
            <a:endParaRPr lang="en-GB" dirty="0"/>
          </a:p>
        </p:txBody>
      </p:sp>
      <p:sp>
        <p:nvSpPr>
          <p:cNvPr id="2" name="Textfeld 1"/>
          <p:cNvSpPr txBox="1"/>
          <p:nvPr/>
        </p:nvSpPr>
        <p:spPr>
          <a:xfrm>
            <a:off x="3455876" y="483518"/>
            <a:ext cx="2082621" cy="369332"/>
          </a:xfrm>
          <a:prstGeom prst="rect">
            <a:avLst/>
          </a:prstGeom>
          <a:noFill/>
        </p:spPr>
        <p:txBody>
          <a:bodyPr wrap="none" rtlCol="0">
            <a:spAutoFit/>
          </a:bodyPr>
          <a:lstStyle/>
          <a:p>
            <a:r>
              <a:rPr lang="de-DE" dirty="0" err="1" smtClean="0"/>
              <a:t>Some</a:t>
            </a:r>
            <a:r>
              <a:rPr lang="de-DE" dirty="0" smtClean="0"/>
              <a:t> Extra </a:t>
            </a:r>
            <a:r>
              <a:rPr lang="de-DE" dirty="0" err="1" smtClean="0"/>
              <a:t>Slides</a:t>
            </a:r>
            <a:endParaRPr lang="de-DE" dirty="0"/>
          </a:p>
        </p:txBody>
      </p:sp>
    </p:spTree>
    <p:extLst>
      <p:ext uri="{BB962C8B-B14F-4D97-AF65-F5344CB8AC3E}">
        <p14:creationId xmlns:p14="http://schemas.microsoft.com/office/powerpoint/2010/main" val="21627653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2"/>
          <a:stretch>
            <a:fillRect/>
          </a:stretch>
        </p:blipFill>
        <p:spPr>
          <a:xfrm>
            <a:off x="3422327" y="0"/>
            <a:ext cx="5686177" cy="5056027"/>
          </a:xfrm>
          <a:prstGeom prst="rect">
            <a:avLst/>
          </a:prstGeom>
        </p:spPr>
      </p:pic>
      <p:sp>
        <p:nvSpPr>
          <p:cNvPr id="2" name="Titel 1"/>
          <p:cNvSpPr>
            <a:spLocks noGrp="1"/>
          </p:cNvSpPr>
          <p:nvPr>
            <p:ph type="title"/>
          </p:nvPr>
        </p:nvSpPr>
        <p:spPr>
          <a:xfrm>
            <a:off x="395536" y="179925"/>
            <a:ext cx="2684870" cy="627629"/>
          </a:xfrm>
        </p:spPr>
        <p:txBody>
          <a:bodyPr/>
          <a:lstStyle/>
          <a:p>
            <a:r>
              <a:rPr lang="de-DE" sz="2000" dirty="0" smtClean="0"/>
              <a:t>Primary </a:t>
            </a:r>
            <a:r>
              <a:rPr lang="de-DE" sz="2000" dirty="0" err="1" smtClean="0"/>
              <a:t>and</a:t>
            </a:r>
            <a:r>
              <a:rPr lang="de-DE" sz="2000" dirty="0" smtClean="0"/>
              <a:t> </a:t>
            </a:r>
            <a:r>
              <a:rPr lang="de-DE" sz="2000" dirty="0" err="1" smtClean="0"/>
              <a:t>Alumina</a:t>
            </a:r>
            <a:r>
              <a:rPr lang="de-DE" sz="2000" dirty="0"/>
              <a:t/>
            </a:r>
            <a:br>
              <a:rPr lang="de-DE" sz="2000" dirty="0"/>
            </a:br>
            <a:r>
              <a:rPr lang="de-DE" sz="2000" dirty="0" err="1" smtClean="0"/>
              <a:t>Production</a:t>
            </a:r>
            <a:r>
              <a:rPr lang="de-DE" sz="2000" dirty="0" smtClean="0"/>
              <a:t> </a:t>
            </a:r>
            <a:r>
              <a:rPr lang="de-DE" sz="2000" dirty="0" err="1" smtClean="0"/>
              <a:t>Facilities</a:t>
            </a:r>
            <a:endParaRPr lang="de-DE" sz="2000" dirty="0"/>
          </a:p>
        </p:txBody>
      </p:sp>
      <p:pic>
        <p:nvPicPr>
          <p:cNvPr id="6" name="Grafik 5"/>
          <p:cNvPicPr>
            <a:picLocks noChangeAspect="1"/>
          </p:cNvPicPr>
          <p:nvPr/>
        </p:nvPicPr>
        <p:blipFill>
          <a:blip r:embed="rId3"/>
          <a:stretch>
            <a:fillRect/>
          </a:stretch>
        </p:blipFill>
        <p:spPr>
          <a:xfrm>
            <a:off x="35496" y="2031690"/>
            <a:ext cx="4673726" cy="2880320"/>
          </a:xfrm>
          <a:prstGeom prst="rect">
            <a:avLst/>
          </a:prstGeom>
        </p:spPr>
      </p:pic>
      <p:sp>
        <p:nvSpPr>
          <p:cNvPr id="3" name="Textfeld 2"/>
          <p:cNvSpPr txBox="1"/>
          <p:nvPr/>
        </p:nvSpPr>
        <p:spPr>
          <a:xfrm>
            <a:off x="1969597" y="1635646"/>
            <a:ext cx="1018227" cy="369332"/>
          </a:xfrm>
          <a:prstGeom prst="rect">
            <a:avLst/>
          </a:prstGeom>
          <a:noFill/>
          <a:ln w="9525">
            <a:solidFill>
              <a:schemeClr val="tx1"/>
            </a:solidFill>
          </a:ln>
        </p:spPr>
        <p:txBody>
          <a:bodyPr wrap="none" rtlCol="0">
            <a:spAutoFit/>
          </a:bodyPr>
          <a:lstStyle/>
          <a:p>
            <a:r>
              <a:rPr lang="de-DE" dirty="0" err="1" smtClean="0"/>
              <a:t>Alumina</a:t>
            </a:r>
            <a:endParaRPr lang="de-DE" dirty="0"/>
          </a:p>
        </p:txBody>
      </p:sp>
      <p:sp>
        <p:nvSpPr>
          <p:cNvPr id="4" name="Textfeld 3"/>
          <p:cNvSpPr txBox="1"/>
          <p:nvPr/>
        </p:nvSpPr>
        <p:spPr>
          <a:xfrm>
            <a:off x="5292080" y="555526"/>
            <a:ext cx="979755" cy="369332"/>
          </a:xfrm>
          <a:prstGeom prst="rect">
            <a:avLst/>
          </a:prstGeom>
          <a:noFill/>
          <a:ln w="12700">
            <a:solidFill>
              <a:schemeClr val="tx1"/>
            </a:solidFill>
          </a:ln>
        </p:spPr>
        <p:txBody>
          <a:bodyPr wrap="none" rtlCol="0">
            <a:spAutoFit/>
          </a:bodyPr>
          <a:lstStyle/>
          <a:p>
            <a:r>
              <a:rPr lang="de-DE" dirty="0" smtClean="0"/>
              <a:t>Primary</a:t>
            </a:r>
            <a:endParaRPr lang="de-DE" dirty="0"/>
          </a:p>
        </p:txBody>
      </p:sp>
    </p:spTree>
    <p:extLst>
      <p:ext uri="{BB962C8B-B14F-4D97-AF65-F5344CB8AC3E}">
        <p14:creationId xmlns:p14="http://schemas.microsoft.com/office/powerpoint/2010/main" val="32145757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stretch>
            <a:fillRect/>
          </a:stretch>
        </p:blipFill>
        <p:spPr>
          <a:xfrm>
            <a:off x="215516" y="15466"/>
            <a:ext cx="8716875" cy="5128034"/>
          </a:xfrm>
          <a:prstGeom prst="rect">
            <a:avLst/>
          </a:prstGeom>
        </p:spPr>
      </p:pic>
    </p:spTree>
    <p:extLst>
      <p:ext uri="{BB962C8B-B14F-4D97-AF65-F5344CB8AC3E}">
        <p14:creationId xmlns:p14="http://schemas.microsoft.com/office/powerpoint/2010/main" val="16505811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F3C74-4841-431E-A9DC-CFBC1E13E2A7}"/>
              </a:ext>
            </a:extLst>
          </p:cNvPr>
          <p:cNvSpPr>
            <a:spLocks noGrp="1"/>
          </p:cNvSpPr>
          <p:nvPr>
            <p:ph type="title"/>
          </p:nvPr>
        </p:nvSpPr>
        <p:spPr>
          <a:xfrm>
            <a:off x="432441" y="236950"/>
            <a:ext cx="7871987" cy="400112"/>
          </a:xfrm>
        </p:spPr>
        <p:txBody>
          <a:bodyPr/>
          <a:lstStyle/>
          <a:p>
            <a:r>
              <a:rPr lang="en-US" dirty="0"/>
              <a:t>European Energy Research Alliance (EERA)</a:t>
            </a:r>
            <a:endParaRPr lang="en-DE" dirty="0"/>
          </a:p>
        </p:txBody>
      </p:sp>
      <p:sp>
        <p:nvSpPr>
          <p:cNvPr id="3" name="Text Placeholder 2">
            <a:extLst>
              <a:ext uri="{FF2B5EF4-FFF2-40B4-BE49-F238E27FC236}">
                <a16:creationId xmlns:a16="http://schemas.microsoft.com/office/drawing/2014/main" id="{7A66AD07-756F-419E-BE33-22F2EFD657F9}"/>
              </a:ext>
            </a:extLst>
          </p:cNvPr>
          <p:cNvSpPr>
            <a:spLocks noGrp="1"/>
          </p:cNvSpPr>
          <p:nvPr>
            <p:ph type="body" sz="quarter" idx="35"/>
          </p:nvPr>
        </p:nvSpPr>
        <p:spPr>
          <a:xfrm>
            <a:off x="426600" y="1113721"/>
            <a:ext cx="8213852" cy="3618269"/>
          </a:xfrm>
        </p:spPr>
        <p:txBody>
          <a:bodyPr/>
          <a:lstStyle/>
          <a:p>
            <a:pPr>
              <a:buFont typeface="Arial" panose="020B0604020202020204" pitchFamily="34" charset="0"/>
              <a:buChar char="•"/>
            </a:pPr>
            <a:r>
              <a:rPr lang="en-US" dirty="0"/>
              <a:t>EERA in a nutshell: </a:t>
            </a:r>
            <a:r>
              <a:rPr lang="en-US" b="0" dirty="0"/>
              <a:t>The European Energy Research Alliance is a membership-based, non-profit association, constituting the largest low-carbon energy research community in Europe and a key player in the European Union's Strategic Energy Technology (SET) Plan. It was established in 2008 by leading research institutes to expand and </a:t>
            </a:r>
            <a:r>
              <a:rPr lang="en-US" b="0" dirty="0" err="1"/>
              <a:t>optimise</a:t>
            </a:r>
            <a:r>
              <a:rPr lang="en-US" b="0" dirty="0"/>
              <a:t> EU energy research capabilities. Today it brings together more than 250 </a:t>
            </a:r>
            <a:r>
              <a:rPr lang="en-US" b="0" dirty="0" err="1"/>
              <a:t>organisations</a:t>
            </a:r>
            <a:r>
              <a:rPr lang="en-US" b="0" dirty="0"/>
              <a:t> from 30 countries</a:t>
            </a:r>
            <a:r>
              <a:rPr lang="en-US" b="0" dirty="0" smtClean="0"/>
              <a:t>.</a:t>
            </a:r>
            <a:endParaRPr lang="en-US" sz="825" b="0" dirty="0"/>
          </a:p>
          <a:p>
            <a:pPr>
              <a:buFont typeface="Arial" panose="020B0604020202020204" pitchFamily="34" charset="0"/>
              <a:buChar char="•"/>
            </a:pPr>
            <a:r>
              <a:rPr lang="en-US" dirty="0"/>
              <a:t>18 Joint </a:t>
            </a:r>
            <a:r>
              <a:rPr lang="en-US" dirty="0" err="1"/>
              <a:t>Programmes</a:t>
            </a:r>
            <a:endParaRPr lang="en-US" dirty="0"/>
          </a:p>
        </p:txBody>
      </p:sp>
      <p:pic>
        <p:nvPicPr>
          <p:cNvPr id="4" name="Picture 3">
            <a:extLst>
              <a:ext uri="{FF2B5EF4-FFF2-40B4-BE49-F238E27FC236}">
                <a16:creationId xmlns:a16="http://schemas.microsoft.com/office/drawing/2014/main" id="{15C62749-FF38-4413-8D4B-756DD28E0BBC}"/>
              </a:ext>
            </a:extLst>
          </p:cNvPr>
          <p:cNvPicPr>
            <a:picLocks noChangeAspect="1"/>
          </p:cNvPicPr>
          <p:nvPr/>
        </p:nvPicPr>
        <p:blipFill>
          <a:blip r:embed="rId2"/>
          <a:stretch>
            <a:fillRect/>
          </a:stretch>
        </p:blipFill>
        <p:spPr>
          <a:xfrm>
            <a:off x="3239852" y="2298965"/>
            <a:ext cx="3478709" cy="2577041"/>
          </a:xfrm>
          <a:prstGeom prst="rect">
            <a:avLst/>
          </a:prstGeom>
        </p:spPr>
      </p:pic>
      <p:sp>
        <p:nvSpPr>
          <p:cNvPr id="5" name="Rectangle 4">
            <a:extLst>
              <a:ext uri="{FF2B5EF4-FFF2-40B4-BE49-F238E27FC236}">
                <a16:creationId xmlns:a16="http://schemas.microsoft.com/office/drawing/2014/main" id="{65DEFE0B-2563-4071-8858-41F378EA3247}"/>
              </a:ext>
            </a:extLst>
          </p:cNvPr>
          <p:cNvSpPr/>
          <p:nvPr/>
        </p:nvSpPr>
        <p:spPr>
          <a:xfrm>
            <a:off x="3815916" y="3219822"/>
            <a:ext cx="560715" cy="792088"/>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350"/>
          </a:p>
        </p:txBody>
      </p:sp>
      <p:sp>
        <p:nvSpPr>
          <p:cNvPr id="6" name="Textfeld 5"/>
          <p:cNvSpPr txBox="1"/>
          <p:nvPr/>
        </p:nvSpPr>
        <p:spPr>
          <a:xfrm>
            <a:off x="7325796" y="4587974"/>
            <a:ext cx="1242648" cy="261610"/>
          </a:xfrm>
          <a:prstGeom prst="rect">
            <a:avLst/>
          </a:prstGeom>
          <a:noFill/>
        </p:spPr>
        <p:txBody>
          <a:bodyPr wrap="none" rtlCol="0">
            <a:spAutoFit/>
          </a:bodyPr>
          <a:lstStyle/>
          <a:p>
            <a:r>
              <a:rPr lang="de-DE" sz="1100" dirty="0" smtClean="0"/>
              <a:t>www.eera-set.eu</a:t>
            </a:r>
            <a:endParaRPr lang="de-DE" sz="1100" dirty="0"/>
          </a:p>
        </p:txBody>
      </p:sp>
    </p:spTree>
    <p:extLst>
      <p:ext uri="{BB962C8B-B14F-4D97-AF65-F5344CB8AC3E}">
        <p14:creationId xmlns:p14="http://schemas.microsoft.com/office/powerpoint/2010/main" val="128408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Work on inert anodes – at SINTEF and globally</a:t>
            </a:r>
            <a:br>
              <a:rPr lang="en-US" dirty="0"/>
            </a:br>
            <a:endParaRPr lang="de-DE" dirty="0"/>
          </a:p>
        </p:txBody>
      </p:sp>
      <p:sp>
        <p:nvSpPr>
          <p:cNvPr id="4" name="Textfeld 3"/>
          <p:cNvSpPr txBox="1"/>
          <p:nvPr/>
        </p:nvSpPr>
        <p:spPr>
          <a:xfrm>
            <a:off x="611560" y="1232629"/>
            <a:ext cx="7690952" cy="3139321"/>
          </a:xfrm>
          <a:prstGeom prst="rect">
            <a:avLst/>
          </a:prstGeom>
          <a:noFill/>
        </p:spPr>
        <p:txBody>
          <a:bodyPr wrap="none" rtlCol="0">
            <a:spAutoFit/>
          </a:bodyPr>
          <a:lstStyle/>
          <a:p>
            <a:r>
              <a:rPr lang="en-US" dirty="0" smtClean="0"/>
              <a:t>There </a:t>
            </a:r>
            <a:r>
              <a:rPr lang="en-US" dirty="0"/>
              <a:t>are currently many research groups working on inert </a:t>
            </a:r>
            <a:r>
              <a:rPr lang="en-US" dirty="0" smtClean="0"/>
              <a:t>anodes.</a:t>
            </a:r>
          </a:p>
          <a:p>
            <a:r>
              <a:rPr lang="en-US" dirty="0" smtClean="0"/>
              <a:t>The </a:t>
            </a:r>
            <a:r>
              <a:rPr lang="en-US" dirty="0"/>
              <a:t>Russian company RUSAL is currently operating with pilot cells </a:t>
            </a:r>
            <a:r>
              <a:rPr lang="en-US" dirty="0" smtClean="0"/>
              <a:t>based</a:t>
            </a:r>
          </a:p>
          <a:p>
            <a:r>
              <a:rPr lang="en-US" dirty="0" smtClean="0"/>
              <a:t>on </a:t>
            </a:r>
            <a:r>
              <a:rPr lang="en-US" dirty="0"/>
              <a:t>the use of metal anodes. A Chinese company has pilot cells </a:t>
            </a:r>
            <a:r>
              <a:rPr lang="en-US" dirty="0" smtClean="0"/>
              <a:t>using</a:t>
            </a:r>
          </a:p>
          <a:p>
            <a:r>
              <a:rPr lang="en-US" dirty="0" smtClean="0"/>
              <a:t>cermet </a:t>
            </a:r>
            <a:r>
              <a:rPr lang="en-US" dirty="0"/>
              <a:t>anodes (made of a mixture of a metal and ceramic material</a:t>
            </a:r>
            <a:r>
              <a:rPr lang="en-US" dirty="0" smtClean="0"/>
              <a:t>).</a:t>
            </a:r>
          </a:p>
          <a:p>
            <a:r>
              <a:rPr lang="en-US" dirty="0" err="1" smtClean="0">
                <a:hlinkClick r:id="rId2"/>
              </a:rPr>
              <a:t>Elysis</a:t>
            </a:r>
            <a:r>
              <a:rPr lang="en-US" dirty="0">
                <a:hlinkClick r:id="rId2"/>
              </a:rPr>
              <a:t> </a:t>
            </a:r>
            <a:r>
              <a:rPr lang="en-US" dirty="0"/>
              <a:t>is a relatively new consortium made up of the companies </a:t>
            </a:r>
            <a:r>
              <a:rPr lang="en-US" dirty="0" smtClean="0"/>
              <a:t>Alcoa,</a:t>
            </a:r>
          </a:p>
          <a:p>
            <a:r>
              <a:rPr lang="en-US" dirty="0" smtClean="0"/>
              <a:t>Rio </a:t>
            </a:r>
            <a:r>
              <a:rPr lang="en-US" dirty="0"/>
              <a:t>Tinto, Apple and the Canadian authorities. </a:t>
            </a:r>
            <a:r>
              <a:rPr lang="en-US" dirty="0" err="1"/>
              <a:t>Elysis</a:t>
            </a:r>
            <a:r>
              <a:rPr lang="en-US" dirty="0"/>
              <a:t> is planning </a:t>
            </a:r>
            <a:r>
              <a:rPr lang="en-US" dirty="0" smtClean="0"/>
              <a:t>to</a:t>
            </a:r>
          </a:p>
          <a:p>
            <a:r>
              <a:rPr lang="en-US" dirty="0" smtClean="0"/>
              <a:t>spend </a:t>
            </a:r>
            <a:r>
              <a:rPr lang="en-US" dirty="0"/>
              <a:t>more than a billion kroner on the development of cell </a:t>
            </a:r>
            <a:r>
              <a:rPr lang="en-US" dirty="0" smtClean="0"/>
              <a:t>technology</a:t>
            </a:r>
          </a:p>
          <a:p>
            <a:r>
              <a:rPr lang="en-US" dirty="0" smtClean="0"/>
              <a:t>based </a:t>
            </a:r>
            <a:r>
              <a:rPr lang="en-US" dirty="0"/>
              <a:t>on the use of inert anodes, and are claiming that they will </a:t>
            </a:r>
            <a:r>
              <a:rPr lang="en-US" dirty="0" smtClean="0"/>
              <a:t>have</a:t>
            </a:r>
          </a:p>
          <a:p>
            <a:r>
              <a:rPr lang="en-US" dirty="0" smtClean="0"/>
              <a:t>a </a:t>
            </a:r>
            <a:r>
              <a:rPr lang="en-US" dirty="0"/>
              <a:t>commercial process in place in </a:t>
            </a:r>
            <a:r>
              <a:rPr lang="en-US" dirty="0" smtClean="0"/>
              <a:t>2024.</a:t>
            </a:r>
          </a:p>
          <a:p>
            <a:r>
              <a:rPr lang="en-US" dirty="0" smtClean="0">
                <a:hlinkClick r:id="rId3"/>
              </a:rPr>
              <a:t>In </a:t>
            </a:r>
            <a:r>
              <a:rPr lang="en-US" dirty="0">
                <a:hlinkClick r:id="rId3"/>
              </a:rPr>
              <a:t>Europe, </a:t>
            </a:r>
            <a:r>
              <a:rPr lang="en-US" dirty="0" err="1">
                <a:hlinkClick r:id="rId3"/>
              </a:rPr>
              <a:t>Arctus</a:t>
            </a:r>
            <a:r>
              <a:rPr lang="en-US" dirty="0">
                <a:hlinkClick r:id="rId3"/>
              </a:rPr>
              <a:t> Metals in Iceland is conducting R&amp;D into inert </a:t>
            </a:r>
            <a:r>
              <a:rPr lang="en-US" dirty="0" smtClean="0">
                <a:hlinkClick r:id="rId3"/>
              </a:rPr>
              <a:t>anodes</a:t>
            </a:r>
            <a:r>
              <a:rPr lang="en-US" dirty="0" smtClean="0"/>
              <a:t>.</a:t>
            </a:r>
            <a:endParaRPr lang="en-US" dirty="0"/>
          </a:p>
          <a:p>
            <a:endParaRPr lang="de-DE" dirty="0"/>
          </a:p>
        </p:txBody>
      </p:sp>
    </p:spTree>
    <p:extLst>
      <p:ext uri="{BB962C8B-B14F-4D97-AF65-F5344CB8AC3E}">
        <p14:creationId xmlns:p14="http://schemas.microsoft.com/office/powerpoint/2010/main" val="36050286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Textplatzhalter 2"/>
          <p:cNvSpPr>
            <a:spLocks noGrp="1"/>
          </p:cNvSpPr>
          <p:nvPr>
            <p:ph type="body" sz="quarter" idx="35"/>
          </p:nvPr>
        </p:nvSpPr>
        <p:spPr/>
        <p:txBody>
          <a:bodyPr/>
          <a:lstStyle/>
          <a:p>
            <a:r>
              <a:rPr lang="en-US" dirty="0" smtClean="0"/>
              <a:t>industrial </a:t>
            </a:r>
            <a:r>
              <a:rPr lang="en-US" dirty="0"/>
              <a:t>production of primary </a:t>
            </a:r>
            <a:r>
              <a:rPr lang="en-US" dirty="0" err="1"/>
              <a:t>aluminium</a:t>
            </a:r>
            <a:r>
              <a:rPr lang="en-US" dirty="0"/>
              <a:t> in Hall-</a:t>
            </a:r>
            <a:r>
              <a:rPr lang="en-US" dirty="0" err="1"/>
              <a:t>Héroult</a:t>
            </a:r>
            <a:r>
              <a:rPr lang="en-US" dirty="0"/>
              <a:t> electrolysis cells, where alumina (Al</a:t>
            </a:r>
            <a:r>
              <a:rPr lang="en-US" baseline="-25000" dirty="0"/>
              <a:t>2</a:t>
            </a:r>
            <a:r>
              <a:rPr lang="en-US" dirty="0"/>
              <a:t>O</a:t>
            </a:r>
            <a:r>
              <a:rPr lang="en-US" baseline="-25000" dirty="0"/>
              <a:t>3</a:t>
            </a:r>
            <a:r>
              <a:rPr lang="en-US" dirty="0"/>
              <a:t>) is dissolved in a molten fluoride-containing electrolyte consisting mainly of </a:t>
            </a:r>
            <a:r>
              <a:rPr lang="en-US" dirty="0" err="1"/>
              <a:t>cryolite</a:t>
            </a:r>
            <a:r>
              <a:rPr lang="en-US" dirty="0"/>
              <a:t> (Na</a:t>
            </a:r>
            <a:r>
              <a:rPr lang="en-US" baseline="-25000" dirty="0"/>
              <a:t>3</a:t>
            </a:r>
            <a:r>
              <a:rPr lang="en-US" dirty="0"/>
              <a:t>AlF</a:t>
            </a:r>
            <a:r>
              <a:rPr lang="en-US" baseline="-25000" dirty="0"/>
              <a:t>6</a:t>
            </a:r>
            <a:r>
              <a:rPr lang="en-US" dirty="0"/>
              <a:t>) at about 960 °C.</a:t>
            </a:r>
            <a:endParaRPr lang="de-DE" dirty="0"/>
          </a:p>
        </p:txBody>
      </p:sp>
    </p:spTree>
    <p:extLst>
      <p:ext uri="{BB962C8B-B14F-4D97-AF65-F5344CB8AC3E}">
        <p14:creationId xmlns:p14="http://schemas.microsoft.com/office/powerpoint/2010/main" val="31941653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E2299-9B51-4F39-B75B-B68E4E160548}"/>
              </a:ext>
            </a:extLst>
          </p:cNvPr>
          <p:cNvSpPr>
            <a:spLocks noGrp="1"/>
          </p:cNvSpPr>
          <p:nvPr>
            <p:ph type="title"/>
          </p:nvPr>
        </p:nvSpPr>
        <p:spPr>
          <a:xfrm>
            <a:off x="508031" y="266652"/>
            <a:ext cx="7871987" cy="400112"/>
          </a:xfrm>
        </p:spPr>
        <p:txBody>
          <a:bodyPr/>
          <a:lstStyle/>
          <a:p>
            <a:r>
              <a:rPr lang="en-US" dirty="0"/>
              <a:t>EERA Joint </a:t>
            </a:r>
            <a:r>
              <a:rPr lang="en-US" dirty="0" err="1"/>
              <a:t>Programme</a:t>
            </a:r>
            <a:r>
              <a:rPr lang="en-US" dirty="0"/>
              <a:t> on Energy </a:t>
            </a:r>
            <a:r>
              <a:rPr lang="en-US" dirty="0" smtClean="0"/>
              <a:t>Storage</a:t>
            </a:r>
            <a:endParaRPr lang="en-DE" dirty="0"/>
          </a:p>
        </p:txBody>
      </p:sp>
      <p:pic>
        <p:nvPicPr>
          <p:cNvPr id="20" name="Picture 19">
            <a:extLst>
              <a:ext uri="{FF2B5EF4-FFF2-40B4-BE49-F238E27FC236}">
                <a16:creationId xmlns:a16="http://schemas.microsoft.com/office/drawing/2014/main" id="{F0B63A5B-4E28-4D23-B7B0-815C5B71003A}"/>
              </a:ext>
            </a:extLst>
          </p:cNvPr>
          <p:cNvPicPr>
            <a:picLocks noChangeAspect="1"/>
          </p:cNvPicPr>
          <p:nvPr/>
        </p:nvPicPr>
        <p:blipFill>
          <a:blip r:embed="rId2"/>
          <a:stretch>
            <a:fillRect/>
          </a:stretch>
        </p:blipFill>
        <p:spPr>
          <a:xfrm>
            <a:off x="7645816" y="206743"/>
            <a:ext cx="1311896" cy="604235"/>
          </a:xfrm>
          <a:prstGeom prst="rect">
            <a:avLst/>
          </a:prstGeom>
        </p:spPr>
      </p:pic>
      <p:sp>
        <p:nvSpPr>
          <p:cNvPr id="23" name="Rectangle 22">
            <a:extLst>
              <a:ext uri="{FF2B5EF4-FFF2-40B4-BE49-F238E27FC236}">
                <a16:creationId xmlns:a16="http://schemas.microsoft.com/office/drawing/2014/main" id="{3F3013F5-98FB-4B8E-8320-1BC0A403B949}"/>
              </a:ext>
            </a:extLst>
          </p:cNvPr>
          <p:cNvSpPr/>
          <p:nvPr/>
        </p:nvSpPr>
        <p:spPr>
          <a:xfrm>
            <a:off x="7010233" y="735546"/>
            <a:ext cx="1882247" cy="253916"/>
          </a:xfrm>
          <a:prstGeom prst="rect">
            <a:avLst/>
          </a:prstGeom>
        </p:spPr>
        <p:txBody>
          <a:bodyPr wrap="none">
            <a:spAutoFit/>
          </a:bodyPr>
          <a:lstStyle/>
          <a:p>
            <a:r>
              <a:rPr lang="en-US" sz="1050" dirty="0">
                <a:solidFill>
                  <a:prstClr val="black"/>
                </a:solidFill>
                <a:latin typeface="Arial" panose="020B0604020202020204"/>
                <a:cs typeface="Arial" panose="020B0604020202020204" pitchFamily="34" charset="0"/>
              </a:rPr>
              <a:t>www.eera-energystorage.eu</a:t>
            </a:r>
            <a:endParaRPr lang="en-DE" sz="1050" dirty="0">
              <a:solidFill>
                <a:prstClr val="black"/>
              </a:solidFill>
              <a:latin typeface="Arial" panose="020B0604020202020204"/>
              <a:cs typeface="Arial" panose="020B0604020202020204" pitchFamily="34" charset="0"/>
            </a:endParaRPr>
          </a:p>
        </p:txBody>
      </p:sp>
      <p:sp>
        <p:nvSpPr>
          <p:cNvPr id="24" name="Content Placeholder 2">
            <a:extLst>
              <a:ext uri="{FF2B5EF4-FFF2-40B4-BE49-F238E27FC236}">
                <a16:creationId xmlns:a16="http://schemas.microsoft.com/office/drawing/2014/main" id="{3FC853D0-6B40-49EF-8C23-13434EFFD49E}"/>
              </a:ext>
            </a:extLst>
          </p:cNvPr>
          <p:cNvSpPr txBox="1">
            <a:spLocks/>
          </p:cNvSpPr>
          <p:nvPr/>
        </p:nvSpPr>
        <p:spPr>
          <a:xfrm>
            <a:off x="4070462" y="2787793"/>
            <a:ext cx="1910669" cy="1869260"/>
          </a:xfrm>
          <a:prstGeom prst="rect">
            <a:avLst/>
          </a:prstGeom>
          <a:solidFill>
            <a:sysClr val="window" lastClr="FFFFFF"/>
          </a:solidFill>
          <a:ln>
            <a:solidFill>
              <a:srgbClr val="4472C4"/>
            </a:solidFill>
          </a:ln>
        </p:spPr>
        <p:txBody>
          <a:bodyPr vert="horz" lIns="68580" tIns="34290" rIns="5400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20000"/>
              </a:lnSpc>
              <a:spcBef>
                <a:spcPts val="0"/>
              </a:spcBef>
              <a:spcAft>
                <a:spcPts val="1350"/>
              </a:spcAft>
              <a:buNone/>
              <a:defRPr/>
            </a:pPr>
            <a:r>
              <a:rPr lang="en-GB" sz="1950" dirty="0">
                <a:solidFill>
                  <a:srgbClr val="4472C4"/>
                </a:solidFill>
                <a:latin typeface="Bahnschrift Light Condensed" panose="020B0502040204020203" pitchFamily="34" charset="0"/>
                <a:ea typeface="Times New Roman" panose="02020603050405020304" pitchFamily="18" charset="0"/>
                <a:cs typeface="Arial" panose="020B0604020202020204" pitchFamily="34" charset="0"/>
              </a:rPr>
              <a:t>NUMBERS and FIGURES</a:t>
            </a:r>
            <a:endParaRPr lang="en-GB" sz="1950" dirty="0">
              <a:solidFill>
                <a:prstClr val="black">
                  <a:lumMod val="65000"/>
                  <a:lumOff val="35000"/>
                </a:prstClr>
              </a:solidFill>
              <a:latin typeface="Bahnschrift Light Condensed" panose="020B0502040204020203" pitchFamily="34" charset="0"/>
              <a:ea typeface="Times New Roman" panose="02020603050405020304" pitchFamily="18" charset="0"/>
              <a:cs typeface="Arial" panose="020B0604020202020204" pitchFamily="34" charset="0"/>
            </a:endParaRPr>
          </a:p>
          <a:p>
            <a:pPr marL="67500" indent="-135000" defTabSz="685800">
              <a:spcBef>
                <a:spcPts val="0"/>
              </a:spcBef>
              <a:spcAft>
                <a:spcPts val="450"/>
              </a:spcAft>
              <a:buClr>
                <a:srgbClr val="4472C4"/>
              </a:buClr>
              <a:buFont typeface="Wingdings" panose="05000000000000000000" pitchFamily="2" charset="2"/>
              <a:buChar char="§"/>
              <a:defRPr/>
            </a:pPr>
            <a:r>
              <a:rPr lang="en-GB" sz="1425" dirty="0">
                <a:solidFill>
                  <a:prstClr val="black"/>
                </a:solidFill>
                <a:latin typeface="Bahnschrift Light SemiCondensed" panose="020B0502040204020203" pitchFamily="34" charset="0"/>
                <a:ea typeface="Times New Roman" panose="02020603050405020304" pitchFamily="18" charset="0"/>
                <a:cs typeface="Arial" panose="020B0604020202020204" pitchFamily="34" charset="0"/>
              </a:rPr>
              <a:t>Launch: 2011</a:t>
            </a:r>
          </a:p>
          <a:p>
            <a:pPr marL="67500" indent="-135000" defTabSz="685800">
              <a:spcBef>
                <a:spcPts val="0"/>
              </a:spcBef>
              <a:spcAft>
                <a:spcPts val="450"/>
              </a:spcAft>
              <a:buClr>
                <a:srgbClr val="4472C4"/>
              </a:buClr>
              <a:buFont typeface="Wingdings" panose="05000000000000000000" pitchFamily="2" charset="2"/>
              <a:buChar char="§"/>
              <a:defRPr/>
            </a:pPr>
            <a:r>
              <a:rPr lang="en-GB" sz="1425" dirty="0">
                <a:solidFill>
                  <a:prstClr val="black"/>
                </a:solidFill>
                <a:latin typeface="Bahnschrift Light SemiCondensed" panose="020B0502040204020203" pitchFamily="34" charset="0"/>
                <a:ea typeface="Times New Roman" panose="02020603050405020304" pitchFamily="18" charset="0"/>
                <a:cs typeface="Arial" panose="020B0604020202020204" pitchFamily="34" charset="0"/>
              </a:rPr>
              <a:t>Members: 40 RTOs </a:t>
            </a:r>
          </a:p>
          <a:p>
            <a:pPr marL="0" indent="0" defTabSz="685800">
              <a:spcBef>
                <a:spcPts val="0"/>
              </a:spcBef>
              <a:spcAft>
                <a:spcPts val="450"/>
              </a:spcAft>
              <a:buClr>
                <a:srgbClr val="4472C4"/>
              </a:buClr>
              <a:buNone/>
              <a:defRPr/>
            </a:pPr>
            <a:r>
              <a:rPr lang="en-GB" sz="1425" dirty="0">
                <a:solidFill>
                  <a:prstClr val="black"/>
                </a:solidFill>
                <a:latin typeface="Bahnschrift Light SemiCondensed" panose="020B0502040204020203" pitchFamily="34" charset="0"/>
                <a:ea typeface="Times New Roman" panose="02020603050405020304" pitchFamily="18" charset="0"/>
                <a:cs typeface="Arial" panose="020B0604020202020204" pitchFamily="34" charset="0"/>
              </a:rPr>
              <a:t>   and universities</a:t>
            </a:r>
            <a:endParaRPr lang="en-GB" sz="1425" dirty="0">
              <a:solidFill>
                <a:prstClr val="black"/>
              </a:solidFill>
              <a:latin typeface="Bahnschrift Light SemiCondensed" panose="020B0502040204020203" pitchFamily="34" charset="0"/>
              <a:ea typeface="Calibri" panose="020F0502020204030204" pitchFamily="34" charset="0"/>
              <a:cs typeface="Arial" panose="020B0604020202020204" pitchFamily="34" charset="0"/>
            </a:endParaRPr>
          </a:p>
          <a:p>
            <a:pPr marL="67500" indent="-135000" defTabSz="685800">
              <a:spcBef>
                <a:spcPts val="0"/>
              </a:spcBef>
              <a:spcAft>
                <a:spcPts val="450"/>
              </a:spcAft>
              <a:buClr>
                <a:srgbClr val="4472C4"/>
              </a:buClr>
              <a:buFont typeface="Wingdings" panose="05000000000000000000" pitchFamily="2" charset="2"/>
              <a:buChar char="§"/>
              <a:defRPr/>
            </a:pPr>
            <a:r>
              <a:rPr lang="en-GB" sz="1425" dirty="0">
                <a:solidFill>
                  <a:prstClr val="black"/>
                </a:solidFill>
                <a:latin typeface="Bahnschrift Light SemiCondensed" panose="020B0502040204020203" pitchFamily="34" charset="0"/>
                <a:ea typeface="Calibri" panose="020F0502020204030204" pitchFamily="34" charset="0"/>
                <a:cs typeface="Arial" panose="020B0604020202020204" pitchFamily="34" charset="0"/>
              </a:rPr>
              <a:t>Countries involved: 15</a:t>
            </a:r>
          </a:p>
          <a:p>
            <a:pPr marL="67500" indent="-135000" defTabSz="685800">
              <a:spcBef>
                <a:spcPts val="0"/>
              </a:spcBef>
              <a:spcAft>
                <a:spcPts val="900"/>
              </a:spcAft>
              <a:buClr>
                <a:srgbClr val="4472C4"/>
              </a:buClr>
              <a:buFont typeface="Wingdings" panose="05000000000000000000" pitchFamily="2" charset="2"/>
              <a:buChar char="§"/>
              <a:defRPr/>
            </a:pPr>
            <a:r>
              <a:rPr lang="en-GB" sz="1425" dirty="0">
                <a:solidFill>
                  <a:prstClr val="black"/>
                </a:solidFill>
                <a:latin typeface="Bahnschrift Light SemiCondensed" panose="020B0502040204020203" pitchFamily="34" charset="0"/>
                <a:ea typeface="Calibri" panose="020F0502020204030204" pitchFamily="34" charset="0"/>
                <a:cs typeface="Arial" panose="020B0604020202020204" pitchFamily="34" charset="0"/>
              </a:rPr>
              <a:t>Energy storage areas: 5</a:t>
            </a:r>
          </a:p>
          <a:p>
            <a:pPr marL="171450" indent="-171450" defTabSz="685800">
              <a:spcBef>
                <a:spcPts val="0"/>
              </a:spcBef>
              <a:spcAft>
                <a:spcPts val="225"/>
              </a:spcAft>
              <a:buFont typeface="Webdings" panose="05030102010509060703" pitchFamily="18" charset="2"/>
              <a:buChar char="4"/>
              <a:defRPr/>
            </a:pPr>
            <a:endParaRPr lang="en-GB" sz="1500" dirty="0">
              <a:solidFill>
                <a:prstClr val="black">
                  <a:lumMod val="65000"/>
                  <a:lumOff val="35000"/>
                </a:prstClr>
              </a:solidFill>
              <a:latin typeface="Arial" panose="020B0604020202020204"/>
              <a:ea typeface="Times New Roman" panose="02020603050405020304" pitchFamily="18" charset="0"/>
              <a:cs typeface="Arial" panose="020B0604020202020204" pitchFamily="34" charset="0"/>
            </a:endParaRPr>
          </a:p>
          <a:p>
            <a:pPr marL="171450" indent="-171450" defTabSz="685800">
              <a:spcBef>
                <a:spcPts val="0"/>
              </a:spcBef>
              <a:spcAft>
                <a:spcPts val="225"/>
              </a:spcAft>
              <a:buFont typeface="Webdings" panose="05030102010509060703" pitchFamily="18" charset="2"/>
              <a:buChar char="4"/>
              <a:defRPr/>
            </a:pPr>
            <a:endParaRPr lang="en-GB" sz="1500" dirty="0">
              <a:solidFill>
                <a:prstClr val="black">
                  <a:lumMod val="65000"/>
                  <a:lumOff val="35000"/>
                </a:prstClr>
              </a:solidFill>
              <a:latin typeface="Arial" panose="020B0604020202020204"/>
              <a:ea typeface="Times New Roman" panose="02020603050405020304" pitchFamily="18" charset="0"/>
              <a:cs typeface="Arial" panose="020B0604020202020204" pitchFamily="34" charset="0"/>
            </a:endParaRPr>
          </a:p>
          <a:p>
            <a:pPr marL="171450" indent="-171450" defTabSz="685800">
              <a:spcBef>
                <a:spcPts val="0"/>
              </a:spcBef>
              <a:buFont typeface="Webdings" panose="05030102010509060703" pitchFamily="18" charset="2"/>
              <a:buChar char="4"/>
              <a:defRPr/>
            </a:pPr>
            <a:endParaRPr lang="en-GB" sz="1500" dirty="0">
              <a:solidFill>
                <a:prstClr val="black">
                  <a:lumMod val="65000"/>
                  <a:lumOff val="35000"/>
                </a:prstClr>
              </a:solidFill>
              <a:latin typeface="Arial" panose="020B0604020202020204"/>
            </a:endParaRPr>
          </a:p>
        </p:txBody>
      </p:sp>
      <p:pic>
        <p:nvPicPr>
          <p:cNvPr id="25" name="Picture 24">
            <a:extLst>
              <a:ext uri="{FF2B5EF4-FFF2-40B4-BE49-F238E27FC236}">
                <a16:creationId xmlns:a16="http://schemas.microsoft.com/office/drawing/2014/main" id="{F65C00B3-D250-4C66-9569-0FA85A88F325}"/>
              </a:ext>
            </a:extLst>
          </p:cNvPr>
          <p:cNvPicPr>
            <a:picLocks noChangeAspect="1"/>
          </p:cNvPicPr>
          <p:nvPr/>
        </p:nvPicPr>
        <p:blipFill>
          <a:blip r:embed="rId3"/>
          <a:stretch>
            <a:fillRect/>
          </a:stretch>
        </p:blipFill>
        <p:spPr>
          <a:xfrm>
            <a:off x="633123" y="1743658"/>
            <a:ext cx="3243452" cy="3211213"/>
          </a:xfrm>
          <a:prstGeom prst="rect">
            <a:avLst/>
          </a:prstGeom>
          <a:solidFill>
            <a:sysClr val="window" lastClr="FFFFFF"/>
          </a:solidFill>
          <a:ln>
            <a:solidFill>
              <a:srgbClr val="4472C4"/>
            </a:solidFill>
          </a:ln>
        </p:spPr>
      </p:pic>
      <p:sp>
        <p:nvSpPr>
          <p:cNvPr id="26" name="Textfeld 2">
            <a:extLst>
              <a:ext uri="{FF2B5EF4-FFF2-40B4-BE49-F238E27FC236}">
                <a16:creationId xmlns:a16="http://schemas.microsoft.com/office/drawing/2014/main" id="{12CBE573-45C9-4D28-A9E8-6407D3238E27}"/>
              </a:ext>
            </a:extLst>
          </p:cNvPr>
          <p:cNvSpPr txBox="1"/>
          <p:nvPr/>
        </p:nvSpPr>
        <p:spPr>
          <a:xfrm>
            <a:off x="6080526" y="2791244"/>
            <a:ext cx="2670756" cy="1869743"/>
          </a:xfrm>
          <a:prstGeom prst="rect">
            <a:avLst/>
          </a:prstGeom>
          <a:solidFill>
            <a:sysClr val="window" lastClr="FFFFFF"/>
          </a:solidFill>
          <a:ln>
            <a:solidFill>
              <a:srgbClr val="4472C4"/>
            </a:solidFill>
          </a:ln>
        </p:spPr>
        <p:txBody>
          <a:bodyPr wrap="square" rtlCol="0">
            <a:spAutoFit/>
          </a:bodyPr>
          <a:lstStyle>
            <a:defPPr>
              <a:defRPr lang="de-DE"/>
            </a:defPPr>
            <a:lvl1pPr algn="l" rtl="0" fontAlgn="base">
              <a:spcBef>
                <a:spcPct val="0"/>
              </a:spcBef>
              <a:spcAft>
                <a:spcPct val="0"/>
              </a:spcAft>
              <a:defRPr sz="4000" kern="1200">
                <a:solidFill>
                  <a:schemeClr val="tx1"/>
                </a:solidFill>
                <a:latin typeface="Arial" charset="0"/>
                <a:ea typeface="+mn-ea"/>
                <a:cs typeface="+mn-cs"/>
              </a:defRPr>
            </a:lvl1pPr>
            <a:lvl2pPr marL="457200" algn="l" rtl="0" fontAlgn="base">
              <a:spcBef>
                <a:spcPct val="0"/>
              </a:spcBef>
              <a:spcAft>
                <a:spcPct val="0"/>
              </a:spcAft>
              <a:defRPr sz="4000" kern="1200">
                <a:solidFill>
                  <a:schemeClr val="tx1"/>
                </a:solidFill>
                <a:latin typeface="Arial" charset="0"/>
                <a:ea typeface="+mn-ea"/>
                <a:cs typeface="+mn-cs"/>
              </a:defRPr>
            </a:lvl2pPr>
            <a:lvl3pPr marL="914400" algn="l" rtl="0" fontAlgn="base">
              <a:spcBef>
                <a:spcPct val="0"/>
              </a:spcBef>
              <a:spcAft>
                <a:spcPct val="0"/>
              </a:spcAft>
              <a:defRPr sz="4000" kern="1200">
                <a:solidFill>
                  <a:schemeClr val="tx1"/>
                </a:solidFill>
                <a:latin typeface="Arial" charset="0"/>
                <a:ea typeface="+mn-ea"/>
                <a:cs typeface="+mn-cs"/>
              </a:defRPr>
            </a:lvl3pPr>
            <a:lvl4pPr marL="1371600" algn="l" rtl="0" fontAlgn="base">
              <a:spcBef>
                <a:spcPct val="0"/>
              </a:spcBef>
              <a:spcAft>
                <a:spcPct val="0"/>
              </a:spcAft>
              <a:defRPr sz="4000" kern="1200">
                <a:solidFill>
                  <a:schemeClr val="tx1"/>
                </a:solidFill>
                <a:latin typeface="Arial" charset="0"/>
                <a:ea typeface="+mn-ea"/>
                <a:cs typeface="+mn-cs"/>
              </a:defRPr>
            </a:lvl4pPr>
            <a:lvl5pPr marL="1828800" algn="l" rtl="0" fontAlgn="base">
              <a:spcBef>
                <a:spcPct val="0"/>
              </a:spcBef>
              <a:spcAft>
                <a:spcPct val="0"/>
              </a:spcAft>
              <a:defRPr sz="4000" kern="1200">
                <a:solidFill>
                  <a:schemeClr val="tx1"/>
                </a:solidFill>
                <a:latin typeface="Arial" charset="0"/>
                <a:ea typeface="+mn-ea"/>
                <a:cs typeface="+mn-cs"/>
              </a:defRPr>
            </a:lvl5pPr>
            <a:lvl6pPr marL="2286000" algn="l" defTabSz="914400" rtl="0" eaLnBrk="1" latinLnBrk="0" hangingPunct="1">
              <a:defRPr sz="4000" kern="1200">
                <a:solidFill>
                  <a:schemeClr val="tx1"/>
                </a:solidFill>
                <a:latin typeface="Arial" charset="0"/>
                <a:ea typeface="+mn-ea"/>
                <a:cs typeface="+mn-cs"/>
              </a:defRPr>
            </a:lvl6pPr>
            <a:lvl7pPr marL="2743200" algn="l" defTabSz="914400" rtl="0" eaLnBrk="1" latinLnBrk="0" hangingPunct="1">
              <a:defRPr sz="4000" kern="1200">
                <a:solidFill>
                  <a:schemeClr val="tx1"/>
                </a:solidFill>
                <a:latin typeface="Arial" charset="0"/>
                <a:ea typeface="+mn-ea"/>
                <a:cs typeface="+mn-cs"/>
              </a:defRPr>
            </a:lvl7pPr>
            <a:lvl8pPr marL="3200400" algn="l" defTabSz="914400" rtl="0" eaLnBrk="1" latinLnBrk="0" hangingPunct="1">
              <a:defRPr sz="4000" kern="1200">
                <a:solidFill>
                  <a:schemeClr val="tx1"/>
                </a:solidFill>
                <a:latin typeface="Arial" charset="0"/>
                <a:ea typeface="+mn-ea"/>
                <a:cs typeface="+mn-cs"/>
              </a:defRPr>
            </a:lvl8pPr>
            <a:lvl9pPr marL="3657600" algn="l" defTabSz="914400" rtl="0" eaLnBrk="1" latinLnBrk="0" hangingPunct="1">
              <a:defRPr sz="4000" kern="1200">
                <a:solidFill>
                  <a:schemeClr val="tx1"/>
                </a:solidFill>
                <a:latin typeface="Arial" charset="0"/>
                <a:ea typeface="+mn-ea"/>
                <a:cs typeface="+mn-cs"/>
              </a:defRPr>
            </a:lvl9pPr>
          </a:lstStyle>
          <a:p>
            <a:pPr>
              <a:spcBef>
                <a:spcPts val="0"/>
              </a:spcBef>
              <a:spcAft>
                <a:spcPts val="900"/>
              </a:spcAft>
              <a:buClr>
                <a:srgbClr val="4472C4"/>
              </a:buClr>
              <a:defRPr/>
            </a:pPr>
            <a:r>
              <a:rPr lang="en-US" sz="1350" dirty="0">
                <a:solidFill>
                  <a:srgbClr val="4472C4"/>
                </a:solidFill>
                <a:latin typeface="Bahnschrift Light Condensed" panose="020B0502040204020203" pitchFamily="34" charset="0"/>
                <a:cs typeface="Arial" panose="020B0604020202020204" pitchFamily="34" charset="0"/>
              </a:rPr>
              <a:t>MAIN ACTIVITIES</a:t>
            </a:r>
            <a:endParaRPr lang="de-DE" sz="1350" dirty="0">
              <a:solidFill>
                <a:prstClr val="black"/>
              </a:solidFill>
              <a:latin typeface="Bahnschrift Light SemiCondensed" panose="020B0502040204020203" pitchFamily="34" charset="0"/>
            </a:endParaRPr>
          </a:p>
          <a:p>
            <a:pPr marL="67500" indent="-135000">
              <a:spcBef>
                <a:spcPts val="0"/>
              </a:spcBef>
              <a:spcAft>
                <a:spcPts val="0"/>
              </a:spcAft>
              <a:buClr>
                <a:srgbClr val="4472C4"/>
              </a:buClr>
              <a:buFont typeface="Wingdings" panose="05000000000000000000" pitchFamily="2" charset="2"/>
              <a:buChar char="§"/>
              <a:defRPr/>
            </a:pPr>
            <a:r>
              <a:rPr lang="de-DE" sz="1350" dirty="0">
                <a:solidFill>
                  <a:prstClr val="black"/>
                </a:solidFill>
                <a:latin typeface="Bahnschrift Light SemiCondensed" panose="020B0502040204020203" pitchFamily="34" charset="0"/>
              </a:rPr>
              <a:t>Mobility Scheme</a:t>
            </a:r>
          </a:p>
          <a:p>
            <a:pPr marL="67500" indent="-135000">
              <a:spcBef>
                <a:spcPts val="0"/>
              </a:spcBef>
              <a:spcAft>
                <a:spcPts val="0"/>
              </a:spcAft>
              <a:buClr>
                <a:srgbClr val="4472C4"/>
              </a:buClr>
              <a:buFont typeface="Wingdings" panose="05000000000000000000" pitchFamily="2" charset="2"/>
              <a:buChar char="§"/>
              <a:defRPr/>
            </a:pPr>
            <a:r>
              <a:rPr lang="de-DE" sz="1350" dirty="0">
                <a:solidFill>
                  <a:prstClr val="black"/>
                </a:solidFill>
                <a:latin typeface="Bahnschrift Light SemiCondensed" panose="020B0502040204020203" pitchFamily="34" charset="0"/>
              </a:rPr>
              <a:t> Online PhD Days</a:t>
            </a:r>
          </a:p>
          <a:p>
            <a:pPr marL="67500" indent="-135000">
              <a:spcBef>
                <a:spcPts val="0"/>
              </a:spcBef>
              <a:spcAft>
                <a:spcPts val="0"/>
              </a:spcAft>
              <a:buClr>
                <a:srgbClr val="4472C4"/>
              </a:buClr>
              <a:buFont typeface="Wingdings" panose="05000000000000000000" pitchFamily="2" charset="2"/>
              <a:buChar char="§"/>
              <a:defRPr/>
            </a:pPr>
            <a:r>
              <a:rPr lang="de-DE" sz="1350" dirty="0">
                <a:solidFill>
                  <a:prstClr val="black"/>
                </a:solidFill>
                <a:latin typeface="Bahnschrift Light SemiCondensed" panose="020B0502040204020203" pitchFamily="34" charset="0"/>
              </a:rPr>
              <a:t> JP ES Award</a:t>
            </a:r>
          </a:p>
          <a:p>
            <a:pPr marL="67500" indent="-135000">
              <a:spcBef>
                <a:spcPts val="0"/>
              </a:spcBef>
              <a:spcAft>
                <a:spcPts val="0"/>
              </a:spcAft>
              <a:buClr>
                <a:srgbClr val="4472C4"/>
              </a:buClr>
              <a:buFont typeface="Wingdings" panose="05000000000000000000" pitchFamily="2" charset="2"/>
              <a:buChar char="§"/>
              <a:defRPr/>
            </a:pPr>
            <a:r>
              <a:rPr lang="de-DE" sz="1350" dirty="0">
                <a:solidFill>
                  <a:prstClr val="black"/>
                </a:solidFill>
                <a:latin typeface="Bahnschrift Light SemiCondensed" panose="020B0502040204020203" pitchFamily="34" charset="0"/>
              </a:rPr>
              <a:t> Policy and Technical Workshops</a:t>
            </a:r>
          </a:p>
          <a:p>
            <a:pPr marL="67500" indent="-135000">
              <a:spcBef>
                <a:spcPts val="0"/>
              </a:spcBef>
              <a:spcAft>
                <a:spcPts val="0"/>
              </a:spcAft>
              <a:buClr>
                <a:srgbClr val="4472C4"/>
              </a:buClr>
              <a:buFont typeface="Wingdings" panose="05000000000000000000" pitchFamily="2" charset="2"/>
              <a:buChar char="§"/>
              <a:defRPr/>
            </a:pPr>
            <a:r>
              <a:rPr lang="de-DE" sz="1350" dirty="0">
                <a:solidFill>
                  <a:prstClr val="black"/>
                </a:solidFill>
                <a:latin typeface="Bahnschrift Light SemiCondensed" panose="020B0502040204020203" pitchFamily="34" charset="0"/>
              </a:rPr>
              <a:t> White Papers</a:t>
            </a:r>
          </a:p>
          <a:p>
            <a:pPr marL="67500" indent="-135000">
              <a:spcBef>
                <a:spcPts val="0"/>
              </a:spcBef>
              <a:spcAft>
                <a:spcPts val="0"/>
              </a:spcAft>
              <a:buClr>
                <a:srgbClr val="4472C4"/>
              </a:buClr>
              <a:buFont typeface="Wingdings" panose="05000000000000000000" pitchFamily="2" charset="2"/>
              <a:buChar char="§"/>
              <a:defRPr/>
            </a:pPr>
            <a:r>
              <a:rPr lang="de-DE" sz="1350" dirty="0">
                <a:solidFill>
                  <a:prstClr val="black"/>
                </a:solidFill>
                <a:latin typeface="Bahnschrift Light SemiCondensed" panose="020B0502040204020203" pitchFamily="34" charset="0"/>
              </a:rPr>
              <a:t> Technology Roadmaps</a:t>
            </a:r>
          </a:p>
          <a:p>
            <a:pPr marL="67500" indent="-135000">
              <a:spcBef>
                <a:spcPts val="0"/>
              </a:spcBef>
              <a:spcAft>
                <a:spcPts val="0"/>
              </a:spcAft>
              <a:buClr>
                <a:srgbClr val="4472C4"/>
              </a:buClr>
              <a:buFont typeface="Wingdings" panose="05000000000000000000" pitchFamily="2" charset="2"/>
              <a:buChar char="§"/>
              <a:defRPr/>
            </a:pPr>
            <a:r>
              <a:rPr lang="de-DE" sz="1350" dirty="0">
                <a:solidFill>
                  <a:prstClr val="black"/>
                </a:solidFill>
                <a:latin typeface="Bahnschrift Light SemiCondensed" panose="020B0502040204020203" pitchFamily="34" charset="0"/>
              </a:rPr>
              <a:t> Industry Advisory Board</a:t>
            </a:r>
          </a:p>
        </p:txBody>
      </p:sp>
      <p:pic>
        <p:nvPicPr>
          <p:cNvPr id="28" name="Grafik 56">
            <a:extLst>
              <a:ext uri="{FF2B5EF4-FFF2-40B4-BE49-F238E27FC236}">
                <a16:creationId xmlns:a16="http://schemas.microsoft.com/office/drawing/2014/main" id="{B4ACFCA2-F286-43B6-BEDF-EE55C9E6AA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634" t="-206" r="5634" b="13487"/>
          <a:stretch/>
        </p:blipFill>
        <p:spPr>
          <a:xfrm>
            <a:off x="633122" y="1134612"/>
            <a:ext cx="403842" cy="465030"/>
          </a:xfrm>
          <a:prstGeom prst="rect">
            <a:avLst/>
          </a:prstGeom>
        </p:spPr>
      </p:pic>
      <p:sp>
        <p:nvSpPr>
          <p:cNvPr id="29" name="TextBox 28">
            <a:extLst>
              <a:ext uri="{FF2B5EF4-FFF2-40B4-BE49-F238E27FC236}">
                <a16:creationId xmlns:a16="http://schemas.microsoft.com/office/drawing/2014/main" id="{51CC6B96-AC4E-4EA6-B462-105826AD9EDF}"/>
              </a:ext>
            </a:extLst>
          </p:cNvPr>
          <p:cNvSpPr txBox="1"/>
          <p:nvPr/>
        </p:nvSpPr>
        <p:spPr>
          <a:xfrm flipH="1">
            <a:off x="1079672" y="1137977"/>
            <a:ext cx="2260559" cy="461665"/>
          </a:xfrm>
          <a:prstGeom prst="rect">
            <a:avLst/>
          </a:prstGeom>
          <a:noFill/>
        </p:spPr>
        <p:txBody>
          <a:bodyPr wrap="square" rtlCol="0">
            <a:spAutoFit/>
          </a:bodyPr>
          <a:lstStyle/>
          <a:p>
            <a:r>
              <a:rPr lang="en-US" sz="1200" dirty="0">
                <a:solidFill>
                  <a:prstClr val="black"/>
                </a:solidFill>
                <a:latin typeface="Bahnschrift Light SemiCondensed" panose="020B0502040204020203" pitchFamily="34" charset="0"/>
              </a:rPr>
              <a:t>Coordinator:</a:t>
            </a:r>
          </a:p>
          <a:p>
            <a:r>
              <a:rPr lang="en-US" sz="1200" dirty="0">
                <a:solidFill>
                  <a:prstClr val="black"/>
                </a:solidFill>
                <a:latin typeface="Bahnschrift Light SemiCondensed" panose="020B0502040204020203" pitchFamily="34" charset="0"/>
              </a:rPr>
              <a:t>Dr. Myriam E. Gil </a:t>
            </a:r>
            <a:r>
              <a:rPr lang="en-US" sz="1200" dirty="0" err="1">
                <a:solidFill>
                  <a:prstClr val="black"/>
                </a:solidFill>
                <a:latin typeface="Bahnschrift Light SemiCondensed" panose="020B0502040204020203" pitchFamily="34" charset="0"/>
              </a:rPr>
              <a:t>Bardají</a:t>
            </a:r>
            <a:endParaRPr lang="en-DE" sz="1200" dirty="0">
              <a:solidFill>
                <a:prstClr val="black"/>
              </a:solidFill>
              <a:latin typeface="Bahnschrift Light SemiCondensed" panose="020B0502040204020203" pitchFamily="34" charset="0"/>
            </a:endParaRPr>
          </a:p>
        </p:txBody>
      </p:sp>
      <p:pic>
        <p:nvPicPr>
          <p:cNvPr id="30" name="Picture 29">
            <a:extLst>
              <a:ext uri="{FF2B5EF4-FFF2-40B4-BE49-F238E27FC236}">
                <a16:creationId xmlns:a16="http://schemas.microsoft.com/office/drawing/2014/main" id="{D1D6AED5-AD6E-437D-8FCB-7F597FA12AFD}"/>
              </a:ext>
            </a:extLst>
          </p:cNvPr>
          <p:cNvPicPr>
            <a:picLocks noChangeAspect="1"/>
          </p:cNvPicPr>
          <p:nvPr/>
        </p:nvPicPr>
        <p:blipFill>
          <a:blip r:embed="rId5"/>
          <a:stretch>
            <a:fillRect/>
          </a:stretch>
        </p:blipFill>
        <p:spPr>
          <a:xfrm>
            <a:off x="2825177" y="1204300"/>
            <a:ext cx="633693" cy="323334"/>
          </a:xfrm>
          <a:prstGeom prst="rect">
            <a:avLst/>
          </a:prstGeom>
        </p:spPr>
      </p:pic>
      <p:pic>
        <p:nvPicPr>
          <p:cNvPr id="32" name="Picture 31">
            <a:extLst>
              <a:ext uri="{FF2B5EF4-FFF2-40B4-BE49-F238E27FC236}">
                <a16:creationId xmlns:a16="http://schemas.microsoft.com/office/drawing/2014/main" id="{E84EDCB8-8CE5-45BE-AE1F-6DD429FBDA01}"/>
              </a:ext>
            </a:extLst>
          </p:cNvPr>
          <p:cNvPicPr>
            <a:picLocks noChangeAspect="1"/>
          </p:cNvPicPr>
          <p:nvPr/>
        </p:nvPicPr>
        <p:blipFill>
          <a:blip r:embed="rId6"/>
          <a:stretch>
            <a:fillRect/>
          </a:stretch>
        </p:blipFill>
        <p:spPr>
          <a:xfrm>
            <a:off x="6760545" y="1606712"/>
            <a:ext cx="2076472" cy="866184"/>
          </a:xfrm>
          <a:prstGeom prst="rect">
            <a:avLst/>
          </a:prstGeom>
          <a:ln>
            <a:noFill/>
          </a:ln>
        </p:spPr>
      </p:pic>
      <p:sp>
        <p:nvSpPr>
          <p:cNvPr id="35" name="Rectangle 34">
            <a:extLst>
              <a:ext uri="{FF2B5EF4-FFF2-40B4-BE49-F238E27FC236}">
                <a16:creationId xmlns:a16="http://schemas.microsoft.com/office/drawing/2014/main" id="{A9C0811D-4076-408F-824C-6C0D8C0A1D5C}"/>
              </a:ext>
            </a:extLst>
          </p:cNvPr>
          <p:cNvSpPr/>
          <p:nvPr/>
        </p:nvSpPr>
        <p:spPr>
          <a:xfrm>
            <a:off x="4089788" y="1444917"/>
            <a:ext cx="2670756" cy="1324722"/>
          </a:xfrm>
          <a:prstGeom prst="rect">
            <a:avLst/>
          </a:prstGeom>
          <a:solidFill>
            <a:sysClr val="window" lastClr="FFFFFF"/>
          </a:solidFill>
          <a:ln>
            <a:solidFill>
              <a:srgbClr val="0070C0"/>
            </a:solidFill>
          </a:ln>
        </p:spPr>
        <p:txBody>
          <a:bodyPr wrap="square">
            <a:spAutoFit/>
          </a:bodyPr>
          <a:lstStyle/>
          <a:p>
            <a:pPr algn="just">
              <a:spcAft>
                <a:spcPts val="450"/>
              </a:spcAft>
              <a:buClr>
                <a:prstClr val="black">
                  <a:lumMod val="65000"/>
                  <a:lumOff val="35000"/>
                </a:prstClr>
              </a:buClr>
              <a:defRPr/>
            </a:pPr>
            <a:r>
              <a:rPr lang="en-GB" sz="1500" kern="0" dirty="0">
                <a:solidFill>
                  <a:srgbClr val="4472C4"/>
                </a:solidFill>
                <a:latin typeface="Bahnschrift Light Condensed" panose="020B0502040204020203" pitchFamily="34" charset="0"/>
                <a:ea typeface="Times New Roman" panose="02020603050405020304" pitchFamily="18" charset="0"/>
                <a:cs typeface="Arial" panose="020B0604020202020204" pitchFamily="34" charset="0"/>
              </a:rPr>
              <a:t>VISION</a:t>
            </a:r>
            <a:endParaRPr lang="en-GB" sz="1350" kern="0" dirty="0">
              <a:solidFill>
                <a:prstClr val="black"/>
              </a:solidFill>
              <a:latin typeface="Bahnschrift Light SemiCondensed" panose="020B0502040204020203" pitchFamily="34" charset="0"/>
              <a:ea typeface="Times New Roman" panose="02020603050405020304" pitchFamily="18" charset="0"/>
              <a:cs typeface="Arial" panose="020B0604020202020204" pitchFamily="34" charset="0"/>
            </a:endParaRPr>
          </a:p>
          <a:p>
            <a:pPr algn="just">
              <a:spcAft>
                <a:spcPts val="225"/>
              </a:spcAft>
              <a:buClr>
                <a:srgbClr val="4472C4"/>
              </a:buClr>
              <a:defRPr/>
            </a:pPr>
            <a:r>
              <a:rPr lang="en-GB" sz="1350" kern="0" dirty="0">
                <a:solidFill>
                  <a:prstClr val="black"/>
                </a:solidFill>
                <a:latin typeface="Bahnschrift Light SemiCondensed" panose="020B0502040204020203" pitchFamily="34" charset="0"/>
                <a:ea typeface="Times New Roman" panose="02020603050405020304" pitchFamily="18" charset="0"/>
                <a:cs typeface="Arial" panose="020B0604020202020204" pitchFamily="34" charset="0"/>
              </a:rPr>
              <a:t>Accelerating the European energy storage research to achieve a renewable-based carbon neutral Europa by 2050.</a:t>
            </a:r>
          </a:p>
          <a:p>
            <a:pPr algn="just">
              <a:spcAft>
                <a:spcPts val="225"/>
              </a:spcAft>
              <a:buClr>
                <a:srgbClr val="4472C4"/>
              </a:buClr>
              <a:defRPr/>
            </a:pPr>
            <a:endParaRPr lang="en-GB" sz="525" kern="0" dirty="0">
              <a:solidFill>
                <a:prstClr val="black"/>
              </a:solidFill>
              <a:latin typeface="Bahnschrift Light SemiCondensed" panose="020B0502040204020203" pitchFamily="34" charset="0"/>
              <a:ea typeface="Times New Roman" panose="02020603050405020304" pitchFamily="18" charset="0"/>
              <a:cs typeface="Arial" panose="020B0604020202020204" pitchFamily="34" charset="0"/>
            </a:endParaRPr>
          </a:p>
        </p:txBody>
      </p:sp>
      <p:sp>
        <p:nvSpPr>
          <p:cNvPr id="36" name="Rectangle 35">
            <a:extLst>
              <a:ext uri="{FF2B5EF4-FFF2-40B4-BE49-F238E27FC236}">
                <a16:creationId xmlns:a16="http://schemas.microsoft.com/office/drawing/2014/main" id="{127C0F19-352C-465A-BB08-E20FB78FFB9E}"/>
              </a:ext>
            </a:extLst>
          </p:cNvPr>
          <p:cNvSpPr/>
          <p:nvPr/>
        </p:nvSpPr>
        <p:spPr>
          <a:xfrm>
            <a:off x="6829125" y="1444917"/>
            <a:ext cx="1922158" cy="1286891"/>
          </a:xfrm>
          <a:prstGeom prst="rect">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350"/>
          </a:p>
        </p:txBody>
      </p:sp>
      <p:sp>
        <p:nvSpPr>
          <p:cNvPr id="3" name="Textfeld 2"/>
          <p:cNvSpPr txBox="1"/>
          <p:nvPr/>
        </p:nvSpPr>
        <p:spPr>
          <a:xfrm>
            <a:off x="5832140" y="4623978"/>
            <a:ext cx="3008901" cy="307777"/>
          </a:xfrm>
          <a:prstGeom prst="rect">
            <a:avLst/>
          </a:prstGeom>
          <a:noFill/>
        </p:spPr>
        <p:txBody>
          <a:bodyPr wrap="none" rtlCol="0">
            <a:spAutoFit/>
          </a:bodyPr>
          <a:lstStyle/>
          <a:p>
            <a:r>
              <a:rPr lang="de-DE" sz="1400" dirty="0"/>
              <a:t>https://www.eera-energystorage.eu/</a:t>
            </a:r>
          </a:p>
        </p:txBody>
      </p:sp>
    </p:spTree>
    <p:extLst>
      <p:ext uri="{BB962C8B-B14F-4D97-AF65-F5344CB8AC3E}">
        <p14:creationId xmlns:p14="http://schemas.microsoft.com/office/powerpoint/2010/main" val="20370659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C38915-DE87-46F9-A198-BF2AFABCEEF7}"/>
              </a:ext>
            </a:extLst>
          </p:cNvPr>
          <p:cNvSpPr>
            <a:spLocks noGrp="1"/>
          </p:cNvSpPr>
          <p:nvPr>
            <p:ph type="ctrTitle"/>
          </p:nvPr>
        </p:nvSpPr>
        <p:spPr>
          <a:xfrm>
            <a:off x="2915816" y="1634138"/>
            <a:ext cx="6206805" cy="2091690"/>
          </a:xfrm>
        </p:spPr>
        <p:txBody>
          <a:bodyPr>
            <a:normAutofit/>
          </a:bodyPr>
          <a:lstStyle/>
          <a:p>
            <a:r>
              <a:rPr lang="en-GB" sz="4500" dirty="0" smtClean="0">
                <a:latin typeface="Barlow Condensed"/>
              </a:rPr>
              <a:t>2050 Storage Demand</a:t>
            </a:r>
            <a:r>
              <a:rPr lang="en-GB" sz="2400" dirty="0" smtClean="0">
                <a:solidFill>
                  <a:srgbClr val="90C95A"/>
                </a:solidFill>
                <a:latin typeface="Bahnschrift SemiBold SemiConden" panose="020B0502040204020203" pitchFamily="34" charset="0"/>
              </a:rPr>
              <a:t> </a:t>
            </a:r>
            <a:br>
              <a:rPr lang="en-GB" sz="2400" dirty="0" smtClean="0">
                <a:solidFill>
                  <a:srgbClr val="90C95A"/>
                </a:solidFill>
                <a:latin typeface="Bahnschrift SemiBold SemiConden" panose="020B0502040204020203" pitchFamily="34" charset="0"/>
              </a:rPr>
            </a:br>
            <a:endParaRPr lang="en-GB" sz="1800" dirty="0">
              <a:solidFill>
                <a:schemeClr val="accent5">
                  <a:lumMod val="40000"/>
                  <a:lumOff val="60000"/>
                </a:schemeClr>
              </a:solidFill>
              <a:latin typeface="Bahnschrift Light SemiCondensed" panose="020B0502040204020203" pitchFamily="34" charset="0"/>
            </a:endParaRPr>
          </a:p>
        </p:txBody>
      </p:sp>
      <p:sp>
        <p:nvSpPr>
          <p:cNvPr id="4" name="Text Placeholder 3">
            <a:extLst>
              <a:ext uri="{FF2B5EF4-FFF2-40B4-BE49-F238E27FC236}">
                <a16:creationId xmlns:a16="http://schemas.microsoft.com/office/drawing/2014/main" id="{A8F2FE65-67A7-4E35-8E38-7BDC92AD9C39}"/>
              </a:ext>
            </a:extLst>
          </p:cNvPr>
          <p:cNvSpPr>
            <a:spLocks noGrp="1"/>
          </p:cNvSpPr>
          <p:nvPr>
            <p:ph type="body" sz="quarter" idx="10"/>
          </p:nvPr>
        </p:nvSpPr>
        <p:spPr/>
        <p:txBody>
          <a:bodyPr/>
          <a:lstStyle/>
          <a:p>
            <a:r>
              <a:rPr lang="en-GB" dirty="0"/>
              <a:t>2</a:t>
            </a:r>
          </a:p>
        </p:txBody>
      </p:sp>
      <p:sp>
        <p:nvSpPr>
          <p:cNvPr id="2" name="Rectangle 1">
            <a:extLst>
              <a:ext uri="{FF2B5EF4-FFF2-40B4-BE49-F238E27FC236}">
                <a16:creationId xmlns:a16="http://schemas.microsoft.com/office/drawing/2014/main" id="{069119E9-9CE5-4BE0-ABAC-FE56DA6E6B52}"/>
              </a:ext>
            </a:extLst>
          </p:cNvPr>
          <p:cNvSpPr/>
          <p:nvPr/>
        </p:nvSpPr>
        <p:spPr>
          <a:xfrm>
            <a:off x="239713" y="4789488"/>
            <a:ext cx="2270125" cy="192088"/>
          </a:xfrm>
          <a:prstGeom prst="rect">
            <a:avLst/>
          </a:prstGeom>
          <a:solidFill>
            <a:srgbClr val="22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350"/>
          </a:p>
        </p:txBody>
      </p:sp>
    </p:spTree>
    <p:extLst>
      <p:ext uri="{BB962C8B-B14F-4D97-AF65-F5344CB8AC3E}">
        <p14:creationId xmlns:p14="http://schemas.microsoft.com/office/powerpoint/2010/main" val="13047314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3334214" y="231490"/>
            <a:ext cx="2569934" cy="369332"/>
          </a:xfrm>
          <a:prstGeom prst="rect">
            <a:avLst/>
          </a:prstGeom>
          <a:noFill/>
        </p:spPr>
        <p:txBody>
          <a:bodyPr wrap="none" rtlCol="0">
            <a:spAutoFit/>
          </a:bodyPr>
          <a:lstStyle/>
          <a:p>
            <a:r>
              <a:rPr lang="de-DE" dirty="0" err="1" smtClean="0">
                <a:solidFill>
                  <a:srgbClr val="92D050"/>
                </a:solidFill>
              </a:rPr>
              <a:t>Renewables</a:t>
            </a:r>
            <a:r>
              <a:rPr lang="de-DE" dirty="0" smtClean="0">
                <a:solidFill>
                  <a:srgbClr val="92D050"/>
                </a:solidFill>
              </a:rPr>
              <a:t> in Europe </a:t>
            </a:r>
            <a:endParaRPr lang="de-DE" dirty="0">
              <a:solidFill>
                <a:srgbClr val="92D050"/>
              </a:solidFill>
            </a:endParaRPr>
          </a:p>
        </p:txBody>
      </p:sp>
      <p:pic>
        <p:nvPicPr>
          <p:cNvPr id="7" name="Grafik 6"/>
          <p:cNvPicPr>
            <a:picLocks noChangeAspect="1"/>
          </p:cNvPicPr>
          <p:nvPr/>
        </p:nvPicPr>
        <p:blipFill>
          <a:blip r:embed="rId2"/>
          <a:stretch>
            <a:fillRect/>
          </a:stretch>
        </p:blipFill>
        <p:spPr>
          <a:xfrm>
            <a:off x="108810" y="987574"/>
            <a:ext cx="8946901" cy="3960440"/>
          </a:xfrm>
          <a:prstGeom prst="rect">
            <a:avLst/>
          </a:prstGeom>
        </p:spPr>
      </p:pic>
    </p:spTree>
    <p:extLst>
      <p:ext uri="{BB962C8B-B14F-4D97-AF65-F5344CB8AC3E}">
        <p14:creationId xmlns:p14="http://schemas.microsoft.com/office/powerpoint/2010/main" val="37841827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2">
            <a:extLst>
              <a:ext uri="{FF2B5EF4-FFF2-40B4-BE49-F238E27FC236}">
                <a16:creationId xmlns:a16="http://schemas.microsoft.com/office/drawing/2014/main" id="{C5121F91-5B62-4203-8D5E-213AA678346B}"/>
              </a:ext>
            </a:extLst>
          </p:cNvPr>
          <p:cNvSpPr>
            <a:spLocks noGrp="1"/>
          </p:cNvSpPr>
          <p:nvPr>
            <p:ph type="title"/>
          </p:nvPr>
        </p:nvSpPr>
        <p:spPr>
          <a:xfrm>
            <a:off x="482974" y="267494"/>
            <a:ext cx="7871987" cy="400112"/>
          </a:xfrm>
        </p:spPr>
        <p:txBody>
          <a:bodyPr/>
          <a:lstStyle/>
          <a:p>
            <a:r>
              <a:rPr lang="en-US" sz="2700" dirty="0"/>
              <a:t>Why energy storage is needed?</a:t>
            </a:r>
            <a:br>
              <a:rPr lang="en-US" sz="2700" dirty="0"/>
            </a:br>
            <a:r>
              <a:rPr lang="en-US" sz="1875" dirty="0">
                <a:solidFill>
                  <a:schemeClr val="accent6">
                    <a:lumMod val="75000"/>
                  </a:schemeClr>
                </a:solidFill>
              </a:rPr>
              <a:t>Long-term energy storage demand for energy independence</a:t>
            </a:r>
            <a:endParaRPr lang="en-US" sz="1875" dirty="0"/>
          </a:p>
        </p:txBody>
      </p:sp>
      <p:sp>
        <p:nvSpPr>
          <p:cNvPr id="6" name="Rechteck 17">
            <a:extLst>
              <a:ext uri="{FF2B5EF4-FFF2-40B4-BE49-F238E27FC236}">
                <a16:creationId xmlns:a16="http://schemas.microsoft.com/office/drawing/2014/main" id="{E78257A9-7CAF-4554-96BD-B539900A24A6}"/>
              </a:ext>
            </a:extLst>
          </p:cNvPr>
          <p:cNvSpPr/>
          <p:nvPr/>
        </p:nvSpPr>
        <p:spPr>
          <a:xfrm>
            <a:off x="6017513" y="4760270"/>
            <a:ext cx="918102" cy="324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hteck 17">
            <a:extLst>
              <a:ext uri="{FF2B5EF4-FFF2-40B4-BE49-F238E27FC236}">
                <a16:creationId xmlns:a16="http://schemas.microsoft.com/office/drawing/2014/main" id="{19B3C8F6-4670-4931-AE94-3B6C23A114F8}"/>
              </a:ext>
            </a:extLst>
          </p:cNvPr>
          <p:cNvSpPr/>
          <p:nvPr/>
        </p:nvSpPr>
        <p:spPr>
          <a:xfrm>
            <a:off x="6138174" y="4731990"/>
            <a:ext cx="918102" cy="324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CasellaDiTesto 7">
            <a:extLst>
              <a:ext uri="{FF2B5EF4-FFF2-40B4-BE49-F238E27FC236}">
                <a16:creationId xmlns:a16="http://schemas.microsoft.com/office/drawing/2014/main" id="{1833B0C2-84E2-4757-81B1-B6889C3780E2}"/>
              </a:ext>
            </a:extLst>
          </p:cNvPr>
          <p:cNvSpPr txBox="1"/>
          <p:nvPr/>
        </p:nvSpPr>
        <p:spPr>
          <a:xfrm>
            <a:off x="744939" y="4581407"/>
            <a:ext cx="4741538" cy="500681"/>
          </a:xfrm>
          <a:prstGeom prst="rect">
            <a:avLst/>
          </a:prstGeom>
        </p:spPr>
        <p:txBody>
          <a:bodyPr vert="horz" wrap="square" lIns="68580" tIns="34290" rIns="68580" bIns="34290" rtlCol="0" anchor="t">
            <a:normAutofit fontScale="55000" lnSpcReduction="20000"/>
          </a:bodyPr>
          <a:lstStyle/>
          <a:p>
            <a:r>
              <a:rPr lang="it-IT" sz="1350" dirty="0">
                <a:latin typeface="Arial" panose="020B0604020202020204" pitchFamily="34" charset="0"/>
                <a:cs typeface="Arial" panose="020B0604020202020204" pitchFamily="34" charset="0"/>
              </a:rPr>
              <a:t>Source: </a:t>
            </a:r>
          </a:p>
          <a:p>
            <a:r>
              <a:rPr lang="it-IT" sz="1275" baseline="30000" dirty="0">
                <a:latin typeface="Arial" panose="020B0604020202020204" pitchFamily="34" charset="0"/>
                <a:cs typeface="Arial" panose="020B0604020202020204" pitchFamily="34" charset="0"/>
              </a:rPr>
              <a:t>1</a:t>
            </a:r>
            <a:r>
              <a:rPr lang="it-IT" sz="1275" dirty="0">
                <a:latin typeface="Arial" panose="020B0604020202020204" pitchFamily="34" charset="0"/>
                <a:cs typeface="Arial" panose="020B0604020202020204" pitchFamily="34" charset="0"/>
              </a:rPr>
              <a:t> </a:t>
            </a:r>
            <a:r>
              <a:rPr lang="it-IT" sz="1275" dirty="0">
                <a:latin typeface="Arial" panose="020B0604020202020204" pitchFamily="34" charset="0"/>
                <a:cs typeface="Arial" panose="020B0604020202020204" pitchFamily="34" charset="0"/>
                <a:sym typeface="Arial"/>
                <a:hlinkClick r:id="rId2">
                  <a:extLst>
                    <a:ext uri="{A12FA001-AC4F-418D-AE19-62706E023703}">
                      <ahyp:hlinkClr xmlns="" xmlns:ahyp="http://schemas.microsoft.com/office/drawing/2018/hyperlinkcolor" val="tx"/>
                    </a:ext>
                  </a:extLst>
                </a:hlinkClick>
              </a:rPr>
              <a:t>https://yearbook.enerdata.net/total-energy/world-consumption-statistics.html</a:t>
            </a:r>
            <a:endParaRPr lang="it-IT" sz="1275" dirty="0">
              <a:latin typeface="Arial" panose="020B0604020202020204" pitchFamily="34" charset="0"/>
              <a:cs typeface="Arial" panose="020B0604020202020204" pitchFamily="34" charset="0"/>
              <a:sym typeface="Arial"/>
            </a:endParaRPr>
          </a:p>
          <a:p>
            <a:r>
              <a:rPr lang="it-IT" sz="1275" baseline="30000" dirty="0">
                <a:latin typeface="Arial" panose="020B0604020202020204" pitchFamily="34" charset="0"/>
                <a:cs typeface="Arial" panose="020B0604020202020204" pitchFamily="34" charset="0"/>
                <a:sym typeface="Arial"/>
              </a:rPr>
              <a:t>2</a:t>
            </a:r>
            <a:r>
              <a:rPr lang="it-IT" sz="1275" dirty="0">
                <a:latin typeface="Arial" panose="020B0604020202020204" pitchFamily="34" charset="0"/>
                <a:cs typeface="Arial" panose="020B0604020202020204" pitchFamily="34" charset="0"/>
                <a:sym typeface="Arial"/>
              </a:rPr>
              <a:t> </a:t>
            </a:r>
            <a:r>
              <a:rPr lang="it-IT" sz="1275" dirty="0">
                <a:latin typeface="Arial" panose="020B0604020202020204" pitchFamily="34" charset="0"/>
                <a:cs typeface="Arial" panose="020B0604020202020204" pitchFamily="34" charset="0"/>
                <a:sym typeface="Arial"/>
                <a:hlinkClick r:id="rId3"/>
              </a:rPr>
              <a:t>https://download.terna.it/terna/1-DATI%20GENERALI_8d9cece053250fa.pdf</a:t>
            </a:r>
            <a:endParaRPr lang="it-IT" sz="1275" dirty="0">
              <a:latin typeface="Arial" panose="020B0604020202020204" pitchFamily="34" charset="0"/>
              <a:cs typeface="Arial" panose="020B0604020202020204" pitchFamily="34" charset="0"/>
              <a:sym typeface="Arial"/>
            </a:endParaRPr>
          </a:p>
          <a:p>
            <a:r>
              <a:rPr lang="it-IT" sz="1275" baseline="30000" dirty="0">
                <a:latin typeface="Arial" panose="020B0604020202020204" pitchFamily="34" charset="0"/>
                <a:cs typeface="Arial" panose="020B0604020202020204" pitchFamily="34" charset="0"/>
                <a:sym typeface="Arial"/>
              </a:rPr>
              <a:t>3</a:t>
            </a:r>
            <a:r>
              <a:rPr lang="it-IT" sz="1275" dirty="0">
                <a:latin typeface="Arial" panose="020B0604020202020204" pitchFamily="34" charset="0"/>
                <a:cs typeface="Arial" panose="020B0604020202020204" pitchFamily="34" charset="0"/>
                <a:sym typeface="Arial"/>
              </a:rPr>
              <a:t> https://op.europa.eu/en/publication-detail/-/publication/94aab140-8378-11ea-bf12-01aa75ed71a1/language-en</a:t>
            </a:r>
          </a:p>
          <a:p>
            <a:endParaRPr lang="it-IT" sz="1350" dirty="0">
              <a:latin typeface="Arial" panose="020B0604020202020204" pitchFamily="34" charset="0"/>
              <a:cs typeface="Arial" panose="020B0604020202020204" pitchFamily="34" charset="0"/>
            </a:endParaRPr>
          </a:p>
        </p:txBody>
      </p:sp>
      <p:sp>
        <p:nvSpPr>
          <p:cNvPr id="9" name="Rechteck 63">
            <a:extLst>
              <a:ext uri="{FF2B5EF4-FFF2-40B4-BE49-F238E27FC236}">
                <a16:creationId xmlns:a16="http://schemas.microsoft.com/office/drawing/2014/main" id="{CB97857A-74D7-4978-9894-9983882211BD}"/>
              </a:ext>
            </a:extLst>
          </p:cNvPr>
          <p:cNvSpPr/>
          <p:nvPr/>
        </p:nvSpPr>
        <p:spPr>
          <a:xfrm>
            <a:off x="749158" y="2571750"/>
            <a:ext cx="6921062" cy="1983928"/>
          </a:xfrm>
          <a:prstGeom prst="rect">
            <a:avLst/>
          </a:prstGeom>
          <a:solidFill>
            <a:schemeClr val="bg1"/>
          </a:solidFill>
          <a:ln w="25400" cap="flat" cmpd="sng" algn="ctr">
            <a:solidFill>
              <a:schemeClr val="bg1">
                <a:lumMod val="50000"/>
              </a:schemeClr>
            </a:solidFill>
            <a:prstDash val="solid"/>
          </a:ln>
          <a:effectLst/>
        </p:spPr>
        <p:txBody>
          <a:bodyPr rtlCol="0" anchor="ctr"/>
          <a:lstStyle/>
          <a:p>
            <a:pPr algn="ctr" defTabSz="685800">
              <a:defRPr/>
            </a:pPr>
            <a:endParaRPr lang="en-GB" sz="1350" kern="0" dirty="0">
              <a:solidFill>
                <a:srgbClr val="FFFFFF"/>
              </a:solidFill>
              <a:latin typeface="Calibri"/>
            </a:endParaRPr>
          </a:p>
        </p:txBody>
      </p:sp>
      <p:sp>
        <p:nvSpPr>
          <p:cNvPr id="10" name="Rechteck 82">
            <a:extLst>
              <a:ext uri="{FF2B5EF4-FFF2-40B4-BE49-F238E27FC236}">
                <a16:creationId xmlns:a16="http://schemas.microsoft.com/office/drawing/2014/main" id="{CAAAAA44-E1D4-4388-9BC5-BCAE4D79BA4C}"/>
              </a:ext>
            </a:extLst>
          </p:cNvPr>
          <p:cNvSpPr/>
          <p:nvPr/>
        </p:nvSpPr>
        <p:spPr>
          <a:xfrm>
            <a:off x="751213" y="1095214"/>
            <a:ext cx="6921062" cy="1369607"/>
          </a:xfrm>
          <a:prstGeom prst="rect">
            <a:avLst/>
          </a:prstGeom>
          <a:solidFill>
            <a:schemeClr val="bg1"/>
          </a:solidFill>
          <a:ln w="25400" cap="flat" cmpd="sng" algn="ctr">
            <a:solidFill>
              <a:schemeClr val="bg1">
                <a:lumMod val="50000"/>
              </a:schemeClr>
            </a:solidFill>
            <a:prstDash val="solid"/>
          </a:ln>
          <a:effectLst/>
        </p:spPr>
        <p:txBody>
          <a:bodyPr rtlCol="0" anchor="ctr"/>
          <a:lstStyle/>
          <a:p>
            <a:pPr algn="ctr" defTabSz="685800">
              <a:defRPr/>
            </a:pPr>
            <a:endParaRPr lang="en-GB" sz="1350" kern="0">
              <a:solidFill>
                <a:srgbClr val="FFFFFF"/>
              </a:solidFill>
              <a:latin typeface="Calibri"/>
            </a:endParaRPr>
          </a:p>
        </p:txBody>
      </p:sp>
      <p:sp>
        <p:nvSpPr>
          <p:cNvPr id="11" name="Textfeld 111">
            <a:extLst>
              <a:ext uri="{FF2B5EF4-FFF2-40B4-BE49-F238E27FC236}">
                <a16:creationId xmlns:a16="http://schemas.microsoft.com/office/drawing/2014/main" id="{19F28822-0EAA-4691-843A-E1C8DCB2F8EF}"/>
              </a:ext>
            </a:extLst>
          </p:cNvPr>
          <p:cNvSpPr txBox="1"/>
          <p:nvPr/>
        </p:nvSpPr>
        <p:spPr>
          <a:xfrm>
            <a:off x="4196651" y="4393726"/>
            <a:ext cx="3975749" cy="446276"/>
          </a:xfrm>
          <a:prstGeom prst="rect">
            <a:avLst/>
          </a:prstGeom>
          <a:noFill/>
          <a:ln w="12700" cap="flat">
            <a:noFill/>
            <a:miter lim="400000"/>
          </a:ln>
          <a:effectLst/>
          <a:sp3d/>
        </p:spPr>
        <p:txBody>
          <a:bodyPr rot="0" spcFirstLastPara="1" vertOverflow="overflow" horzOverflow="overflow" vert="horz" wrap="square" lIns="38100" tIns="38100" rIns="38100" bIns="38100" numCol="1" spcCol="38100" rtlCol="0" anchor="ctr">
            <a:spAutoFit/>
          </a:bodyPr>
          <a:lstStyle/>
          <a:p>
            <a:pPr defTabSz="619125">
              <a:defRPr/>
            </a:pPr>
            <a:endParaRPr lang="en-US" sz="1200" b="1" kern="0" dirty="0">
              <a:latin typeface="Ubuntu" panose="020B0504030602030204" pitchFamily="34" charset="0"/>
              <a:cs typeface="Times New Roman" panose="02020603050405020304" pitchFamily="18" charset="0"/>
              <a:sym typeface="Arial"/>
            </a:endParaRPr>
          </a:p>
          <a:p>
            <a:pPr defTabSz="619125">
              <a:defRPr/>
            </a:pPr>
            <a:r>
              <a:rPr lang="en-US" sz="1200" b="1" kern="0" dirty="0" smtClean="0">
                <a:solidFill>
                  <a:srgbClr val="FF0000"/>
                </a:solidFill>
                <a:latin typeface="Ubuntu" panose="020B0504030602030204" pitchFamily="34" charset="0"/>
                <a:cs typeface="Times New Roman" panose="02020603050405020304" pitchFamily="18" charset="0"/>
                <a:sym typeface="Arial"/>
              </a:rPr>
              <a:t>1266 </a:t>
            </a:r>
            <a:r>
              <a:rPr lang="en-US" sz="1200" b="1" kern="0" dirty="0" err="1">
                <a:solidFill>
                  <a:srgbClr val="FF0000"/>
                </a:solidFill>
                <a:latin typeface="Ubuntu" panose="020B0504030602030204" pitchFamily="34" charset="0"/>
                <a:cs typeface="Times New Roman" panose="02020603050405020304" pitchFamily="18" charset="0"/>
                <a:sym typeface="Arial"/>
              </a:rPr>
              <a:t>TWh</a:t>
            </a:r>
            <a:r>
              <a:rPr lang="en-US" sz="1200" b="1" kern="0" dirty="0">
                <a:solidFill>
                  <a:srgbClr val="FF0000"/>
                </a:solidFill>
                <a:latin typeface="Ubuntu" panose="020B0504030602030204" pitchFamily="34" charset="0"/>
                <a:cs typeface="Times New Roman" panose="02020603050405020304" pitchFamily="18" charset="0"/>
                <a:sym typeface="Arial"/>
              </a:rPr>
              <a:t> long-term energy storage capacity need</a:t>
            </a:r>
            <a:endParaRPr lang="it-IT" sz="1200" b="1" kern="0" dirty="0">
              <a:solidFill>
                <a:srgbClr val="FF0000"/>
              </a:solidFill>
              <a:latin typeface="Ubuntu" panose="020B0504030602030204" pitchFamily="34" charset="0"/>
              <a:cs typeface="Times New Roman" panose="02020603050405020304" pitchFamily="18" charset="0"/>
              <a:sym typeface="Arial"/>
            </a:endParaRPr>
          </a:p>
        </p:txBody>
      </p:sp>
      <p:sp>
        <p:nvSpPr>
          <p:cNvPr id="12" name="Textfeld 111">
            <a:extLst>
              <a:ext uri="{FF2B5EF4-FFF2-40B4-BE49-F238E27FC236}">
                <a16:creationId xmlns:a16="http://schemas.microsoft.com/office/drawing/2014/main" id="{D2580EB8-560F-42EC-9D09-570A75877EF8}"/>
              </a:ext>
            </a:extLst>
          </p:cNvPr>
          <p:cNvSpPr txBox="1"/>
          <p:nvPr/>
        </p:nvSpPr>
        <p:spPr>
          <a:xfrm>
            <a:off x="962531" y="1088084"/>
            <a:ext cx="4761597" cy="1369606"/>
          </a:xfrm>
          <a:prstGeom prst="rect">
            <a:avLst/>
          </a:prstGeom>
          <a:noFill/>
          <a:ln w="12700" cap="flat">
            <a:noFill/>
            <a:miter lim="400000"/>
          </a:ln>
          <a:effectLst/>
          <a:sp3d/>
        </p:spPr>
        <p:txBody>
          <a:bodyPr rot="0" spcFirstLastPara="1" vertOverflow="overflow" horzOverflow="overflow" vert="horz" wrap="square" lIns="38100" tIns="38100" rIns="38100" bIns="38100" numCol="1" spcCol="38100" rtlCol="0" anchor="ctr">
            <a:spAutoFit/>
          </a:bodyPr>
          <a:lstStyle/>
          <a:p>
            <a:pPr defTabSz="619125">
              <a:defRPr/>
            </a:pPr>
            <a:r>
              <a:rPr lang="it-IT" sz="1200" b="1" kern="0" dirty="0" err="1">
                <a:solidFill>
                  <a:srgbClr val="1B5E88"/>
                </a:solidFill>
                <a:latin typeface="Ubuntu" panose="020B0504030602030204" pitchFamily="34" charset="0"/>
                <a:cs typeface="Times New Roman" panose="02020603050405020304" pitchFamily="18" charset="0"/>
                <a:sym typeface="Arial"/>
              </a:rPr>
              <a:t>Assumptions</a:t>
            </a:r>
            <a:r>
              <a:rPr lang="it-IT" sz="1200" b="1" kern="0" dirty="0">
                <a:solidFill>
                  <a:srgbClr val="1B5E88"/>
                </a:solidFill>
                <a:latin typeface="Ubuntu" panose="020B0504030602030204" pitchFamily="34" charset="0"/>
                <a:cs typeface="Times New Roman" panose="02020603050405020304" pitchFamily="18" charset="0"/>
                <a:sym typeface="Arial"/>
              </a:rPr>
              <a:t>:</a:t>
            </a:r>
          </a:p>
          <a:p>
            <a:pPr defTabSz="619125">
              <a:defRPr/>
            </a:pPr>
            <a:endParaRPr lang="it-IT" sz="1200" b="1" kern="0" dirty="0">
              <a:solidFill>
                <a:srgbClr val="1B5E88"/>
              </a:solidFill>
              <a:latin typeface="Ubuntu" panose="020B0504030602030204" pitchFamily="34" charset="0"/>
              <a:cs typeface="Times New Roman" panose="02020603050405020304" pitchFamily="18" charset="0"/>
              <a:sym typeface="Arial"/>
            </a:endParaRPr>
          </a:p>
          <a:p>
            <a:pPr defTabSz="619125">
              <a:defRPr/>
            </a:pPr>
            <a:r>
              <a:rPr lang="it-IT" sz="1200" b="1" kern="0" dirty="0">
                <a:solidFill>
                  <a:srgbClr val="1B5E88"/>
                </a:solidFill>
                <a:latin typeface="Ubuntu" panose="020B0504030602030204" pitchFamily="34" charset="0"/>
                <a:cs typeface="Times New Roman" panose="02020603050405020304" pitchFamily="18" charset="0"/>
                <a:sym typeface="Arial"/>
              </a:rPr>
              <a:t>21399.2 </a:t>
            </a:r>
            <a:r>
              <a:rPr lang="it-IT" sz="1200" b="1" kern="0" dirty="0" err="1">
                <a:solidFill>
                  <a:srgbClr val="1B5E88"/>
                </a:solidFill>
                <a:latin typeface="Ubuntu" panose="020B0504030602030204" pitchFamily="34" charset="0"/>
                <a:cs typeface="Times New Roman" panose="02020603050405020304" pitchFamily="18" charset="0"/>
                <a:sym typeface="Arial"/>
              </a:rPr>
              <a:t>TWh</a:t>
            </a:r>
            <a:r>
              <a:rPr lang="it-IT" sz="1200" b="1" kern="0" dirty="0">
                <a:solidFill>
                  <a:srgbClr val="1B5E88"/>
                </a:solidFill>
                <a:latin typeface="Ubuntu" panose="020B0504030602030204" pitchFamily="34" charset="0"/>
                <a:cs typeface="Times New Roman" panose="02020603050405020304" pitchFamily="18" charset="0"/>
                <a:sym typeface="Arial"/>
              </a:rPr>
              <a:t> </a:t>
            </a:r>
            <a:r>
              <a:rPr lang="it-IT" sz="1200" b="1" kern="0" dirty="0" err="1">
                <a:latin typeface="Ubuntu" panose="020B0504030602030204" pitchFamily="34" charset="0"/>
                <a:ea typeface="Times New Roman" panose="02020603050405020304" pitchFamily="18" charset="0"/>
                <a:cs typeface="Times New Roman" panose="02020603050405020304" pitchFamily="18" charset="0"/>
                <a:sym typeface="Arial"/>
              </a:rPr>
              <a:t>European</a:t>
            </a:r>
            <a:r>
              <a:rPr lang="it-IT" sz="1200" b="1" kern="0" dirty="0">
                <a:latin typeface="Ubuntu" panose="020B0504030602030204" pitchFamily="34" charset="0"/>
                <a:ea typeface="Times New Roman" panose="02020603050405020304" pitchFamily="18" charset="0"/>
                <a:cs typeface="Times New Roman" panose="02020603050405020304" pitchFamily="18" charset="0"/>
                <a:sym typeface="Arial"/>
              </a:rPr>
              <a:t> </a:t>
            </a:r>
            <a:r>
              <a:rPr lang="it-IT" sz="1200" b="1" kern="0" dirty="0" err="1">
                <a:latin typeface="Ubuntu" panose="020B0504030602030204" pitchFamily="34" charset="0"/>
                <a:ea typeface="Times New Roman" panose="02020603050405020304" pitchFamily="18" charset="0"/>
                <a:cs typeface="Times New Roman" panose="02020603050405020304" pitchFamily="18" charset="0"/>
                <a:sym typeface="Arial"/>
              </a:rPr>
              <a:t>primary</a:t>
            </a:r>
            <a:r>
              <a:rPr lang="it-IT" sz="1200" b="1" kern="0" dirty="0">
                <a:latin typeface="Ubuntu" panose="020B0504030602030204" pitchFamily="34" charset="0"/>
                <a:ea typeface="Times New Roman" panose="02020603050405020304" pitchFamily="18" charset="0"/>
                <a:cs typeface="Times New Roman" panose="02020603050405020304" pitchFamily="18" charset="0"/>
                <a:sym typeface="Arial"/>
              </a:rPr>
              <a:t> </a:t>
            </a:r>
            <a:r>
              <a:rPr lang="it-IT" sz="1200" b="1" kern="0" dirty="0" err="1">
                <a:latin typeface="Ubuntu" panose="020B0504030602030204" pitchFamily="34" charset="0"/>
                <a:ea typeface="Times New Roman" panose="02020603050405020304" pitchFamily="18" charset="0"/>
                <a:cs typeface="Times New Roman" panose="02020603050405020304" pitchFamily="18" charset="0"/>
                <a:sym typeface="Arial"/>
              </a:rPr>
              <a:t>energy</a:t>
            </a:r>
            <a:r>
              <a:rPr lang="it-IT" sz="1200" b="1" kern="0" dirty="0">
                <a:latin typeface="Ubuntu" panose="020B0504030602030204" pitchFamily="34" charset="0"/>
                <a:ea typeface="Times New Roman" panose="02020603050405020304" pitchFamily="18" charset="0"/>
                <a:cs typeface="Times New Roman" panose="02020603050405020304" pitchFamily="18" charset="0"/>
                <a:sym typeface="Arial"/>
              </a:rPr>
              <a:t> </a:t>
            </a:r>
            <a:r>
              <a:rPr lang="it-IT" sz="1200" b="1" kern="0" dirty="0" err="1">
                <a:latin typeface="Ubuntu" panose="020B0504030602030204" pitchFamily="34" charset="0"/>
                <a:ea typeface="Times New Roman" panose="02020603050405020304" pitchFamily="18" charset="0"/>
                <a:cs typeface="Times New Roman" panose="02020603050405020304" pitchFamily="18" charset="0"/>
                <a:sym typeface="Arial"/>
              </a:rPr>
              <a:t>consumption</a:t>
            </a:r>
            <a:r>
              <a:rPr lang="it-IT" sz="1200" b="1" kern="0" dirty="0">
                <a:latin typeface="Ubuntu" panose="020B0504030602030204" pitchFamily="34" charset="0"/>
                <a:ea typeface="Times New Roman" panose="02020603050405020304" pitchFamily="18" charset="0"/>
                <a:cs typeface="Times New Roman" panose="02020603050405020304" pitchFamily="18" charset="0"/>
                <a:sym typeface="Arial"/>
              </a:rPr>
              <a:t> (2018</a:t>
            </a:r>
            <a:r>
              <a:rPr lang="it-IT" sz="1200" b="1" kern="0" dirty="0" smtClean="0">
                <a:latin typeface="Ubuntu" panose="020B0504030602030204" pitchFamily="34" charset="0"/>
                <a:ea typeface="Times New Roman" panose="02020603050405020304" pitchFamily="18" charset="0"/>
                <a:cs typeface="Times New Roman" panose="02020603050405020304" pitchFamily="18" charset="0"/>
                <a:sym typeface="Arial"/>
              </a:rPr>
              <a:t>)</a:t>
            </a:r>
          </a:p>
          <a:p>
            <a:pPr defTabSz="619125">
              <a:defRPr/>
            </a:pPr>
            <a:r>
              <a:rPr lang="en-US" sz="1200" b="1" kern="0" dirty="0">
                <a:latin typeface="Ubuntu" panose="020B0504030602030204" pitchFamily="34" charset="0"/>
                <a:ea typeface="Times New Roman" panose="02020603050405020304" pitchFamily="18" charset="0"/>
                <a:cs typeface="Times New Roman" panose="02020603050405020304" pitchFamily="18" charset="0"/>
                <a:sym typeface="Arial"/>
              </a:rPr>
              <a:t>Elaboration over 2015-2020 generation data (ENTSO-E</a:t>
            </a:r>
            <a:r>
              <a:rPr lang="en-US" sz="1200" b="1" kern="0" dirty="0" smtClean="0">
                <a:latin typeface="Ubuntu" panose="020B0504030602030204" pitchFamily="34" charset="0"/>
                <a:ea typeface="Times New Roman" panose="02020603050405020304" pitchFamily="18" charset="0"/>
                <a:cs typeface="Times New Roman" panose="02020603050405020304" pitchFamily="18" charset="0"/>
                <a:sym typeface="Arial"/>
              </a:rPr>
              <a:t>)</a:t>
            </a:r>
            <a:endParaRPr lang="it-IT" sz="1200" b="1" kern="0" dirty="0">
              <a:latin typeface="Ubuntu" panose="020B0504030602030204" pitchFamily="34" charset="0"/>
              <a:ea typeface="Times New Roman" panose="02020603050405020304" pitchFamily="18" charset="0"/>
              <a:cs typeface="Times New Roman" panose="02020603050405020304" pitchFamily="18" charset="0"/>
              <a:sym typeface="Arial"/>
            </a:endParaRPr>
          </a:p>
          <a:p>
            <a:pPr defTabSz="619125">
              <a:defRPr/>
            </a:pPr>
            <a:r>
              <a:rPr lang="it-IT" sz="1200" b="1" kern="0" dirty="0">
                <a:solidFill>
                  <a:srgbClr val="1B5E88"/>
                </a:solidFill>
                <a:latin typeface="Ubuntu" panose="020B0504030602030204" pitchFamily="34" charset="0"/>
                <a:ea typeface="Times New Roman" panose="02020603050405020304" pitchFamily="18" charset="0"/>
                <a:cs typeface="Times New Roman" panose="02020603050405020304" pitchFamily="18" charset="0"/>
                <a:sym typeface="Arial"/>
              </a:rPr>
              <a:t>36% </a:t>
            </a:r>
            <a:r>
              <a:rPr lang="it-IT" sz="1200" b="1" kern="0" dirty="0">
                <a:latin typeface="Ubuntu" panose="020B0504030602030204" pitchFamily="34" charset="0"/>
                <a:cs typeface="Times New Roman" panose="02020603050405020304" pitchFamily="18" charset="0"/>
                <a:sym typeface="Arial"/>
              </a:rPr>
              <a:t>Energy Storage </a:t>
            </a:r>
            <a:r>
              <a:rPr lang="it-IT" sz="1200" b="1" kern="0" dirty="0" err="1">
                <a:latin typeface="Ubuntu" panose="020B0504030602030204" pitchFamily="34" charset="0"/>
                <a:cs typeface="Times New Roman" panose="02020603050405020304" pitchFamily="18" charset="0"/>
                <a:sym typeface="Arial"/>
              </a:rPr>
              <a:t>cycle</a:t>
            </a:r>
            <a:r>
              <a:rPr lang="it-IT" sz="1200" b="1" kern="0" dirty="0">
                <a:latin typeface="Ubuntu" panose="020B0504030602030204" pitchFamily="34" charset="0"/>
                <a:cs typeface="Times New Roman" panose="02020603050405020304" pitchFamily="18" charset="0"/>
                <a:sym typeface="Arial"/>
              </a:rPr>
              <a:t> efficiency</a:t>
            </a:r>
          </a:p>
          <a:p>
            <a:pPr defTabSz="619125">
              <a:defRPr/>
            </a:pPr>
            <a:r>
              <a:rPr lang="en-US" sz="1200" b="1" kern="0" dirty="0">
                <a:solidFill>
                  <a:srgbClr val="1B5E88"/>
                </a:solidFill>
                <a:latin typeface="Ubuntu" panose="020B0504030602030204" pitchFamily="34" charset="0"/>
                <a:ea typeface="Times New Roman" panose="02020603050405020304" pitchFamily="18" charset="0"/>
                <a:cs typeface="Times New Roman" panose="02020603050405020304" pitchFamily="18" charset="0"/>
                <a:sym typeface="Arial"/>
              </a:rPr>
              <a:t>5.8% </a:t>
            </a:r>
            <a:r>
              <a:rPr lang="en-US" sz="1200" b="1" kern="0" dirty="0">
                <a:latin typeface="Ubuntu" panose="020B0504030602030204" pitchFamily="34" charset="0"/>
                <a:cs typeface="Times New Roman" panose="02020603050405020304" pitchFamily="18" charset="0"/>
                <a:sym typeface="Arial"/>
              </a:rPr>
              <a:t>POWER GRID LOSSES</a:t>
            </a:r>
          </a:p>
          <a:p>
            <a:pPr defTabSz="619125">
              <a:defRPr/>
            </a:pPr>
            <a:endParaRPr lang="en-US" sz="1200" b="1" kern="0" dirty="0">
              <a:latin typeface="Ubuntu" panose="020B0504030602030204" pitchFamily="34" charset="0"/>
              <a:cs typeface="Times New Roman" panose="02020603050405020304" pitchFamily="18" charset="0"/>
              <a:sym typeface="Arial"/>
            </a:endParaRPr>
          </a:p>
        </p:txBody>
      </p:sp>
      <p:graphicFrame>
        <p:nvGraphicFramePr>
          <p:cNvPr id="13" name="Grafico 12">
            <a:extLst>
              <a:ext uri="{FF2B5EF4-FFF2-40B4-BE49-F238E27FC236}">
                <a16:creationId xmlns:a16="http://schemas.microsoft.com/office/drawing/2014/main" id="{724B51BA-5843-4652-9CAF-DC7DFF34AC2E}"/>
              </a:ext>
            </a:extLst>
          </p:cNvPr>
          <p:cNvGraphicFramePr>
            <a:graphicFrameLocks/>
          </p:cNvGraphicFramePr>
          <p:nvPr>
            <p:extLst/>
          </p:nvPr>
        </p:nvGraphicFramePr>
        <p:xfrm>
          <a:off x="4767939" y="2870774"/>
          <a:ext cx="2646160" cy="16998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Tabella 13">
            <a:extLst>
              <a:ext uri="{FF2B5EF4-FFF2-40B4-BE49-F238E27FC236}">
                <a16:creationId xmlns:a16="http://schemas.microsoft.com/office/drawing/2014/main" id="{6F04E36C-B22A-4216-996E-284C7C7D1394}"/>
              </a:ext>
            </a:extLst>
          </p:cNvPr>
          <p:cNvGraphicFramePr>
            <a:graphicFrameLocks noGrp="1"/>
          </p:cNvGraphicFramePr>
          <p:nvPr>
            <p:extLst>
              <p:ext uri="{D42A27DB-BD31-4B8C-83A1-F6EECF244321}">
                <p14:modId xmlns:p14="http://schemas.microsoft.com/office/powerpoint/2010/main" val="362432581"/>
              </p:ext>
            </p:extLst>
          </p:nvPr>
        </p:nvGraphicFramePr>
        <p:xfrm>
          <a:off x="4356109" y="1908958"/>
          <a:ext cx="3196094" cy="482772"/>
        </p:xfrm>
        <a:graphic>
          <a:graphicData uri="http://schemas.openxmlformats.org/drawingml/2006/table">
            <a:tbl>
              <a:tblPr>
                <a:tableStyleId>{5C22544A-7EE6-4342-B048-85BDC9FD1C3A}</a:tableStyleId>
              </a:tblPr>
              <a:tblGrid>
                <a:gridCol w="831860">
                  <a:extLst>
                    <a:ext uri="{9D8B030D-6E8A-4147-A177-3AD203B41FA5}">
                      <a16:colId xmlns:a16="http://schemas.microsoft.com/office/drawing/2014/main" val="1708840855"/>
                    </a:ext>
                  </a:extLst>
                </a:gridCol>
                <a:gridCol w="766187">
                  <a:extLst>
                    <a:ext uri="{9D8B030D-6E8A-4147-A177-3AD203B41FA5}">
                      <a16:colId xmlns:a16="http://schemas.microsoft.com/office/drawing/2014/main" val="2888125778"/>
                    </a:ext>
                  </a:extLst>
                </a:gridCol>
                <a:gridCol w="525385">
                  <a:extLst>
                    <a:ext uri="{9D8B030D-6E8A-4147-A177-3AD203B41FA5}">
                      <a16:colId xmlns:a16="http://schemas.microsoft.com/office/drawing/2014/main" val="2313896739"/>
                    </a:ext>
                  </a:extLst>
                </a:gridCol>
                <a:gridCol w="525385">
                  <a:extLst>
                    <a:ext uri="{9D8B030D-6E8A-4147-A177-3AD203B41FA5}">
                      <a16:colId xmlns:a16="http://schemas.microsoft.com/office/drawing/2014/main" val="3059834039"/>
                    </a:ext>
                  </a:extLst>
                </a:gridCol>
                <a:gridCol w="547277">
                  <a:extLst>
                    <a:ext uri="{9D8B030D-6E8A-4147-A177-3AD203B41FA5}">
                      <a16:colId xmlns:a16="http://schemas.microsoft.com/office/drawing/2014/main" val="1925179279"/>
                    </a:ext>
                  </a:extLst>
                </a:gridCol>
              </a:tblGrid>
              <a:tr h="160924">
                <a:tc>
                  <a:txBody>
                    <a:bodyPr/>
                    <a:lstStyle/>
                    <a:p>
                      <a:pPr algn="l" fontAlgn="b"/>
                      <a:endParaRPr lang="it-IT" sz="800" b="0" i="0" u="none" strike="noStrike">
                        <a:solidFill>
                          <a:srgbClr val="000000"/>
                        </a:solidFill>
                        <a:effectLst/>
                        <a:latin typeface="Calibri" panose="020F0502020204030204" pitchFamily="34" charset="0"/>
                      </a:endParaRPr>
                    </a:p>
                  </a:txBody>
                  <a:tcPr marL="5715" marR="5715" marT="5715" marB="0" anchor="b"/>
                </a:tc>
                <a:tc>
                  <a:txBody>
                    <a:bodyPr/>
                    <a:lstStyle/>
                    <a:p>
                      <a:pPr algn="l" fontAlgn="b"/>
                      <a:endParaRPr lang="it-IT" sz="800" b="0" i="0" u="none"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it-IT" sz="800" u="none" strike="noStrike">
                          <a:effectLst/>
                        </a:rPr>
                        <a:t>NORTH</a:t>
                      </a:r>
                      <a:endParaRPr lang="it-IT" sz="800" b="0" i="0" u="none"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it-IT" sz="800" u="none" strike="noStrike">
                          <a:effectLst/>
                        </a:rPr>
                        <a:t>CENTRE</a:t>
                      </a:r>
                      <a:endParaRPr lang="it-IT" sz="800" b="0" i="0" u="none"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it-IT" sz="800" u="none" strike="noStrike">
                          <a:effectLst/>
                        </a:rPr>
                        <a:t>SOUTH</a:t>
                      </a:r>
                      <a:endParaRPr lang="it-IT" sz="800" b="0" i="0" u="none" strike="noStrike">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631432294"/>
                  </a:ext>
                </a:extLst>
              </a:tr>
              <a:tr h="160924">
                <a:tc>
                  <a:txBody>
                    <a:bodyPr/>
                    <a:lstStyle/>
                    <a:p>
                      <a:pPr algn="r" fontAlgn="b"/>
                      <a:r>
                        <a:rPr lang="it-IT" sz="800" u="none" strike="noStrike" dirty="0">
                          <a:effectLst/>
                        </a:rPr>
                        <a:t>45% </a:t>
                      </a:r>
                      <a:r>
                        <a:rPr lang="it-IT" sz="800" u="none" strike="noStrike" baseline="30000" dirty="0">
                          <a:effectLst/>
                        </a:rPr>
                        <a:t>3</a:t>
                      </a:r>
                      <a:r>
                        <a:rPr lang="it-IT" sz="800" u="none" strike="noStrike" dirty="0">
                          <a:effectLst/>
                        </a:rPr>
                        <a:t>   </a:t>
                      </a:r>
                      <a:endParaRPr lang="it-IT" sz="800" b="1" i="0" u="none" strike="noStrike" dirty="0">
                        <a:solidFill>
                          <a:srgbClr val="FF0000"/>
                        </a:solidFill>
                        <a:effectLst/>
                        <a:latin typeface="Calibri" panose="020F0502020204030204" pitchFamily="34" charset="0"/>
                      </a:endParaRPr>
                    </a:p>
                  </a:txBody>
                  <a:tcPr marL="5715" marR="5715" marT="5715" marB="0" anchor="b"/>
                </a:tc>
                <a:tc>
                  <a:txBody>
                    <a:bodyPr/>
                    <a:lstStyle/>
                    <a:p>
                      <a:pPr algn="l" fontAlgn="b"/>
                      <a:r>
                        <a:rPr lang="it-IT" sz="800" u="none" strike="noStrike">
                          <a:effectLst/>
                        </a:rPr>
                        <a:t>PV</a:t>
                      </a:r>
                      <a:endParaRPr lang="it-IT"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it-IT" sz="800" u="none" strike="noStrike">
                          <a:effectLst/>
                        </a:rPr>
                        <a:t>0,3</a:t>
                      </a:r>
                      <a:endParaRPr lang="it-IT" sz="800" b="1" i="0" u="none" strike="noStrike">
                        <a:solidFill>
                          <a:srgbClr val="FF0000"/>
                        </a:solidFill>
                        <a:effectLst/>
                        <a:latin typeface="Calibri" panose="020F0502020204030204" pitchFamily="34" charset="0"/>
                      </a:endParaRPr>
                    </a:p>
                  </a:txBody>
                  <a:tcPr marL="5715" marR="5715" marT="5715" marB="0" anchor="b"/>
                </a:tc>
                <a:tc>
                  <a:txBody>
                    <a:bodyPr/>
                    <a:lstStyle/>
                    <a:p>
                      <a:pPr algn="r" fontAlgn="b"/>
                      <a:r>
                        <a:rPr lang="it-IT" sz="800" u="none" strike="noStrike">
                          <a:effectLst/>
                        </a:rPr>
                        <a:t>0,15</a:t>
                      </a:r>
                      <a:endParaRPr lang="it-IT" sz="800" b="1" i="0" u="none" strike="noStrike">
                        <a:solidFill>
                          <a:srgbClr val="FF0000"/>
                        </a:solidFill>
                        <a:effectLst/>
                        <a:latin typeface="Calibri" panose="020F0502020204030204" pitchFamily="34" charset="0"/>
                      </a:endParaRPr>
                    </a:p>
                  </a:txBody>
                  <a:tcPr marL="5715" marR="5715" marT="5715" marB="0" anchor="b"/>
                </a:tc>
                <a:tc>
                  <a:txBody>
                    <a:bodyPr/>
                    <a:lstStyle/>
                    <a:p>
                      <a:pPr algn="r" fontAlgn="b"/>
                      <a:r>
                        <a:rPr lang="it-IT" sz="800" u="none" strike="noStrike">
                          <a:effectLst/>
                        </a:rPr>
                        <a:t>0,55</a:t>
                      </a:r>
                      <a:endParaRPr lang="it-IT" sz="800" b="1" i="0" u="none" strike="noStrike">
                        <a:solidFill>
                          <a:srgbClr val="FF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1084809314"/>
                  </a:ext>
                </a:extLst>
              </a:tr>
              <a:tr h="160924">
                <a:tc>
                  <a:txBody>
                    <a:bodyPr/>
                    <a:lstStyle/>
                    <a:p>
                      <a:pPr algn="r" fontAlgn="b"/>
                      <a:r>
                        <a:rPr lang="it-IT" sz="800" u="none" strike="noStrike" dirty="0">
                          <a:effectLst/>
                        </a:rPr>
                        <a:t>45% </a:t>
                      </a:r>
                      <a:r>
                        <a:rPr lang="it-IT" sz="800" u="none" strike="noStrike" baseline="30000" dirty="0">
                          <a:effectLst/>
                        </a:rPr>
                        <a:t>3</a:t>
                      </a:r>
                      <a:endParaRPr lang="it-IT" sz="800" b="1" i="0" u="none" strike="noStrike" baseline="30000" dirty="0">
                        <a:solidFill>
                          <a:srgbClr val="FF0000"/>
                        </a:solidFill>
                        <a:effectLst/>
                        <a:latin typeface="Calibri" panose="020F0502020204030204" pitchFamily="34" charset="0"/>
                      </a:endParaRPr>
                    </a:p>
                  </a:txBody>
                  <a:tcPr marL="5715" marR="5715" marT="5715" marB="0" anchor="b"/>
                </a:tc>
                <a:tc>
                  <a:txBody>
                    <a:bodyPr/>
                    <a:lstStyle/>
                    <a:p>
                      <a:pPr algn="l" fontAlgn="b"/>
                      <a:r>
                        <a:rPr lang="it-IT" sz="800" u="none" strike="noStrike">
                          <a:effectLst/>
                        </a:rPr>
                        <a:t>wind</a:t>
                      </a:r>
                      <a:endParaRPr lang="it-IT" sz="800" b="0" i="0" u="none" strike="noStrike">
                        <a:solidFill>
                          <a:srgbClr val="000000"/>
                        </a:solidFill>
                        <a:effectLst/>
                        <a:latin typeface="Calibri" panose="020F0502020204030204" pitchFamily="34" charset="0"/>
                      </a:endParaRPr>
                    </a:p>
                  </a:txBody>
                  <a:tcPr marL="5715" marR="5715" marT="5715" marB="0" anchor="b"/>
                </a:tc>
                <a:tc>
                  <a:txBody>
                    <a:bodyPr/>
                    <a:lstStyle/>
                    <a:p>
                      <a:pPr algn="r" fontAlgn="b"/>
                      <a:r>
                        <a:rPr lang="it-IT" sz="800" u="none" strike="noStrike">
                          <a:effectLst/>
                        </a:rPr>
                        <a:t>0,65</a:t>
                      </a:r>
                      <a:endParaRPr lang="it-IT" sz="800" b="1" i="0" u="none" strike="noStrike">
                        <a:solidFill>
                          <a:srgbClr val="FF0000"/>
                        </a:solidFill>
                        <a:effectLst/>
                        <a:latin typeface="Calibri" panose="020F0502020204030204" pitchFamily="34" charset="0"/>
                      </a:endParaRPr>
                    </a:p>
                  </a:txBody>
                  <a:tcPr marL="5715" marR="5715" marT="5715" marB="0" anchor="b"/>
                </a:tc>
                <a:tc>
                  <a:txBody>
                    <a:bodyPr/>
                    <a:lstStyle/>
                    <a:p>
                      <a:pPr algn="r" fontAlgn="b"/>
                      <a:r>
                        <a:rPr lang="it-IT" sz="800" u="none" strike="noStrike">
                          <a:effectLst/>
                        </a:rPr>
                        <a:t>0,05</a:t>
                      </a:r>
                      <a:endParaRPr lang="it-IT" sz="800" b="1" i="0" u="none" strike="noStrike">
                        <a:solidFill>
                          <a:srgbClr val="FF0000"/>
                        </a:solidFill>
                        <a:effectLst/>
                        <a:latin typeface="Calibri" panose="020F0502020204030204" pitchFamily="34" charset="0"/>
                      </a:endParaRPr>
                    </a:p>
                  </a:txBody>
                  <a:tcPr marL="5715" marR="5715" marT="5715" marB="0" anchor="b"/>
                </a:tc>
                <a:tc>
                  <a:txBody>
                    <a:bodyPr/>
                    <a:lstStyle/>
                    <a:p>
                      <a:pPr algn="r" fontAlgn="b"/>
                      <a:r>
                        <a:rPr lang="it-IT" sz="800" u="none" strike="noStrike" dirty="0">
                          <a:effectLst/>
                        </a:rPr>
                        <a:t>0,3</a:t>
                      </a:r>
                      <a:endParaRPr lang="it-IT" sz="800" b="1" i="0" u="none" strike="noStrike" dirty="0">
                        <a:solidFill>
                          <a:srgbClr val="FF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144018008"/>
                  </a:ext>
                </a:extLst>
              </a:tr>
            </a:tbl>
          </a:graphicData>
        </a:graphic>
      </p:graphicFrame>
      <p:sp>
        <p:nvSpPr>
          <p:cNvPr id="15" name="CasellaDiTesto 14">
            <a:extLst>
              <a:ext uri="{FF2B5EF4-FFF2-40B4-BE49-F238E27FC236}">
                <a16:creationId xmlns:a16="http://schemas.microsoft.com/office/drawing/2014/main" id="{DE35831A-C4DE-431B-A2E6-BE1BAE16268F}"/>
              </a:ext>
            </a:extLst>
          </p:cNvPr>
          <p:cNvSpPr txBox="1"/>
          <p:nvPr/>
        </p:nvSpPr>
        <p:spPr>
          <a:xfrm>
            <a:off x="4637050" y="2568045"/>
            <a:ext cx="3075495" cy="276999"/>
          </a:xfrm>
          <a:prstGeom prst="rect">
            <a:avLst/>
          </a:prstGeom>
          <a:noFill/>
        </p:spPr>
        <p:txBody>
          <a:bodyPr wrap="square" rtlCol="0">
            <a:spAutoFit/>
          </a:bodyPr>
          <a:lstStyle/>
          <a:p>
            <a:r>
              <a:rPr lang="it-IT" sz="1200" dirty="0"/>
              <a:t>Total generation vs surplus/</a:t>
            </a:r>
            <a:r>
              <a:rPr lang="it-IT" sz="1200" dirty="0" err="1"/>
              <a:t>lack</a:t>
            </a:r>
            <a:r>
              <a:rPr lang="it-IT" sz="1200" dirty="0"/>
              <a:t> (</a:t>
            </a:r>
            <a:r>
              <a:rPr lang="it-IT" sz="1200" dirty="0" err="1"/>
              <a:t>TWh</a:t>
            </a:r>
            <a:r>
              <a:rPr lang="it-IT" sz="1200" dirty="0"/>
              <a:t>)</a:t>
            </a:r>
          </a:p>
        </p:txBody>
      </p:sp>
      <p:pic>
        <p:nvPicPr>
          <p:cNvPr id="16" name="Immagine 15">
            <a:extLst>
              <a:ext uri="{FF2B5EF4-FFF2-40B4-BE49-F238E27FC236}">
                <a16:creationId xmlns:a16="http://schemas.microsoft.com/office/drawing/2014/main" id="{7B1345FE-8D5F-4598-B389-FA158E50F2F6}"/>
              </a:ext>
            </a:extLst>
          </p:cNvPr>
          <p:cNvPicPr>
            <a:picLocks noChangeAspect="1"/>
          </p:cNvPicPr>
          <p:nvPr/>
        </p:nvPicPr>
        <p:blipFill>
          <a:blip r:embed="rId5"/>
          <a:stretch>
            <a:fillRect/>
          </a:stretch>
        </p:blipFill>
        <p:spPr>
          <a:xfrm>
            <a:off x="942462" y="2801601"/>
            <a:ext cx="2845030" cy="1710045"/>
          </a:xfrm>
          <a:prstGeom prst="rect">
            <a:avLst/>
          </a:prstGeom>
        </p:spPr>
      </p:pic>
      <p:sp>
        <p:nvSpPr>
          <p:cNvPr id="17" name="CasellaDiTesto 16">
            <a:extLst>
              <a:ext uri="{FF2B5EF4-FFF2-40B4-BE49-F238E27FC236}">
                <a16:creationId xmlns:a16="http://schemas.microsoft.com/office/drawing/2014/main" id="{2473A124-41C4-4C4A-8BF3-C404690DC816}"/>
              </a:ext>
            </a:extLst>
          </p:cNvPr>
          <p:cNvSpPr txBox="1"/>
          <p:nvPr/>
        </p:nvSpPr>
        <p:spPr>
          <a:xfrm>
            <a:off x="951392" y="2584536"/>
            <a:ext cx="3075495" cy="300082"/>
          </a:xfrm>
          <a:prstGeom prst="rect">
            <a:avLst/>
          </a:prstGeom>
          <a:noFill/>
        </p:spPr>
        <p:txBody>
          <a:bodyPr wrap="square" rtlCol="0">
            <a:spAutoFit/>
          </a:bodyPr>
          <a:lstStyle/>
          <a:p>
            <a:r>
              <a:rPr lang="it-IT" sz="1350" dirty="0"/>
              <a:t>Generation </a:t>
            </a:r>
            <a:r>
              <a:rPr lang="it-IT" sz="1350" dirty="0" err="1"/>
              <a:t>profiles</a:t>
            </a:r>
            <a:r>
              <a:rPr lang="it-IT" sz="1350" dirty="0"/>
              <a:t> (</a:t>
            </a:r>
            <a:r>
              <a:rPr lang="it-IT" sz="1350" dirty="0" err="1"/>
              <a:t>TWh</a:t>
            </a:r>
            <a:r>
              <a:rPr lang="it-IT" sz="1350" dirty="0"/>
              <a:t>)</a:t>
            </a:r>
          </a:p>
        </p:txBody>
      </p:sp>
      <p:cxnSp>
        <p:nvCxnSpPr>
          <p:cNvPr id="18" name="Connettore diritto 17">
            <a:extLst>
              <a:ext uri="{FF2B5EF4-FFF2-40B4-BE49-F238E27FC236}">
                <a16:creationId xmlns:a16="http://schemas.microsoft.com/office/drawing/2014/main" id="{1A317DF3-1C2A-4104-B858-042B25B664F6}"/>
              </a:ext>
            </a:extLst>
          </p:cNvPr>
          <p:cNvCxnSpPr/>
          <p:nvPr/>
        </p:nvCxnSpPr>
        <p:spPr>
          <a:xfrm flipH="1">
            <a:off x="5108331" y="3587261"/>
            <a:ext cx="1995854"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9" name="Connettore diritto 18">
            <a:extLst>
              <a:ext uri="{FF2B5EF4-FFF2-40B4-BE49-F238E27FC236}">
                <a16:creationId xmlns:a16="http://schemas.microsoft.com/office/drawing/2014/main" id="{C4750A25-2B05-46B4-A261-8C2A801746F2}"/>
              </a:ext>
            </a:extLst>
          </p:cNvPr>
          <p:cNvCxnSpPr/>
          <p:nvPr/>
        </p:nvCxnSpPr>
        <p:spPr>
          <a:xfrm flipH="1">
            <a:off x="6989885" y="3587261"/>
            <a:ext cx="1143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Connettore diritto 19">
            <a:extLst>
              <a:ext uri="{FF2B5EF4-FFF2-40B4-BE49-F238E27FC236}">
                <a16:creationId xmlns:a16="http://schemas.microsoft.com/office/drawing/2014/main" id="{C085BB76-9220-4B06-A4F0-E9E8928EABA8}"/>
              </a:ext>
            </a:extLst>
          </p:cNvPr>
          <p:cNvCxnSpPr/>
          <p:nvPr/>
        </p:nvCxnSpPr>
        <p:spPr>
          <a:xfrm flipH="1">
            <a:off x="5108331" y="3312706"/>
            <a:ext cx="199585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 name="Gerader Verbinder 2"/>
          <p:cNvCxnSpPr/>
          <p:nvPr/>
        </p:nvCxnSpPr>
        <p:spPr>
          <a:xfrm>
            <a:off x="6017513" y="2845044"/>
            <a:ext cx="822739"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Gerader Verbinder 20"/>
          <p:cNvCxnSpPr/>
          <p:nvPr/>
        </p:nvCxnSpPr>
        <p:spPr>
          <a:xfrm>
            <a:off x="4788024" y="2823778"/>
            <a:ext cx="1008112" cy="109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41036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3"/>
          <a:stretch>
            <a:fillRect/>
          </a:stretch>
        </p:blipFill>
        <p:spPr>
          <a:xfrm>
            <a:off x="5724636" y="1057698"/>
            <a:ext cx="3383868" cy="3926320"/>
          </a:xfrm>
          <a:prstGeom prst="rect">
            <a:avLst/>
          </a:prstGeom>
        </p:spPr>
      </p:pic>
      <p:sp>
        <p:nvSpPr>
          <p:cNvPr id="2" name="Titel 1"/>
          <p:cNvSpPr>
            <a:spLocks noGrp="1"/>
          </p:cNvSpPr>
          <p:nvPr>
            <p:ph type="title"/>
          </p:nvPr>
        </p:nvSpPr>
        <p:spPr>
          <a:xfrm>
            <a:off x="683568" y="350483"/>
            <a:ext cx="5287299" cy="493075"/>
          </a:xfrm>
        </p:spPr>
        <p:txBody>
          <a:bodyPr/>
          <a:lstStyle/>
          <a:p>
            <a:r>
              <a:rPr lang="de-DE" dirty="0" smtClean="0"/>
              <a:t>Green Deal </a:t>
            </a:r>
            <a:r>
              <a:rPr lang="de-DE" dirty="0" err="1" smtClean="0"/>
              <a:t>Policy</a:t>
            </a:r>
            <a:r>
              <a:rPr lang="de-DE" dirty="0" smtClean="0"/>
              <a:t> </a:t>
            </a:r>
            <a:r>
              <a:rPr lang="de-DE" dirty="0" err="1" smtClean="0"/>
              <a:t>Specification</a:t>
            </a:r>
            <a:endParaRPr lang="de-DE" dirty="0"/>
          </a:p>
        </p:txBody>
      </p:sp>
      <p:sp>
        <p:nvSpPr>
          <p:cNvPr id="4" name="Foliennummernplatzhalter 3"/>
          <p:cNvSpPr>
            <a:spLocks noGrp="1"/>
          </p:cNvSpPr>
          <p:nvPr>
            <p:ph type="sldNum" sz="quarter" idx="4294967295"/>
          </p:nvPr>
        </p:nvSpPr>
        <p:spPr>
          <a:xfrm>
            <a:off x="8777288" y="39688"/>
            <a:ext cx="366712" cy="273050"/>
          </a:xfrm>
          <a:prstGeom prst="rect">
            <a:avLst/>
          </a:prstGeom>
        </p:spPr>
        <p:txBody>
          <a:bodyPr/>
          <a:lstStyle/>
          <a:p>
            <a:fld id="{F93124CB-0928-4456-8E5B-7F689CAF0C3D}" type="slidenum">
              <a:rPr lang="en-GB" smtClean="0"/>
              <a:pPr/>
              <a:t>9</a:t>
            </a:fld>
            <a:endParaRPr lang="en-GB" dirty="0"/>
          </a:p>
        </p:txBody>
      </p:sp>
      <p:sp>
        <p:nvSpPr>
          <p:cNvPr id="8" name="Textfeld 7"/>
          <p:cNvSpPr txBox="1"/>
          <p:nvPr/>
        </p:nvSpPr>
        <p:spPr>
          <a:xfrm>
            <a:off x="395536" y="1815666"/>
            <a:ext cx="184731" cy="646331"/>
          </a:xfrm>
          <a:prstGeom prst="rect">
            <a:avLst/>
          </a:prstGeom>
          <a:noFill/>
        </p:spPr>
        <p:txBody>
          <a:bodyPr wrap="none" rtlCol="0">
            <a:spAutoFit/>
          </a:bodyPr>
          <a:lstStyle/>
          <a:p>
            <a:endParaRPr lang="de-DE" dirty="0" smtClean="0"/>
          </a:p>
          <a:p>
            <a:endParaRPr lang="de-DE" dirty="0"/>
          </a:p>
        </p:txBody>
      </p:sp>
      <p:sp>
        <p:nvSpPr>
          <p:cNvPr id="5" name="Textfeld 4"/>
          <p:cNvSpPr txBox="1"/>
          <p:nvPr/>
        </p:nvSpPr>
        <p:spPr>
          <a:xfrm>
            <a:off x="251520" y="1383618"/>
            <a:ext cx="6849054" cy="369332"/>
          </a:xfrm>
          <a:prstGeom prst="rect">
            <a:avLst/>
          </a:prstGeom>
          <a:noFill/>
        </p:spPr>
        <p:txBody>
          <a:bodyPr wrap="none" rtlCol="0">
            <a:spAutoFit/>
          </a:bodyPr>
          <a:lstStyle/>
          <a:p>
            <a:pPr marL="285750" indent="-285750">
              <a:buFont typeface="Arial" panose="020B0604020202020204" pitchFamily="34" charset="0"/>
              <a:buChar char="•"/>
            </a:pPr>
            <a:r>
              <a:rPr lang="de-DE" dirty="0" smtClean="0"/>
              <a:t>A  </a:t>
            </a:r>
            <a:r>
              <a:rPr lang="de-DE" dirty="0" err="1" smtClean="0"/>
              <a:t>generation</a:t>
            </a:r>
            <a:r>
              <a:rPr lang="de-DE" dirty="0" smtClean="0"/>
              <a:t> </a:t>
            </a:r>
            <a:r>
              <a:rPr lang="de-DE" dirty="0" err="1" smtClean="0"/>
              <a:t>of</a:t>
            </a:r>
            <a:r>
              <a:rPr lang="de-DE" dirty="0" smtClean="0"/>
              <a:t> 2250 </a:t>
            </a:r>
            <a:r>
              <a:rPr lang="de-DE" dirty="0" err="1" smtClean="0"/>
              <a:t>TWh</a:t>
            </a:r>
            <a:r>
              <a:rPr lang="de-DE" dirty="0" smtClean="0"/>
              <a:t> </a:t>
            </a:r>
            <a:r>
              <a:rPr lang="de-DE" dirty="0" err="1" smtClean="0"/>
              <a:t>is</a:t>
            </a:r>
            <a:r>
              <a:rPr lang="de-DE" dirty="0" smtClean="0"/>
              <a:t> </a:t>
            </a:r>
            <a:r>
              <a:rPr lang="de-DE" dirty="0" err="1" smtClean="0"/>
              <a:t>needed</a:t>
            </a:r>
            <a:r>
              <a:rPr lang="de-DE" dirty="0" smtClean="0"/>
              <a:t> </a:t>
            </a:r>
            <a:r>
              <a:rPr lang="de-DE" dirty="0" err="1" smtClean="0"/>
              <a:t>for</a:t>
            </a:r>
            <a:r>
              <a:rPr lang="de-DE" dirty="0" smtClean="0"/>
              <a:t> ~50 M </a:t>
            </a:r>
            <a:r>
              <a:rPr lang="de-DE" dirty="0" err="1" smtClean="0"/>
              <a:t>tons</a:t>
            </a:r>
            <a:r>
              <a:rPr lang="de-DE" dirty="0" smtClean="0"/>
              <a:t> hydrogen</a:t>
            </a:r>
            <a:endParaRPr lang="de-DE" dirty="0"/>
          </a:p>
        </p:txBody>
      </p:sp>
      <p:sp>
        <p:nvSpPr>
          <p:cNvPr id="9" name="Textfeld 8"/>
          <p:cNvSpPr txBox="1"/>
          <p:nvPr/>
        </p:nvSpPr>
        <p:spPr>
          <a:xfrm>
            <a:off x="287524" y="2562458"/>
            <a:ext cx="5603009" cy="369332"/>
          </a:xfrm>
          <a:prstGeom prst="rect">
            <a:avLst/>
          </a:prstGeom>
          <a:noFill/>
        </p:spPr>
        <p:txBody>
          <a:bodyPr wrap="none" rtlCol="0">
            <a:spAutoFit/>
          </a:bodyPr>
          <a:lstStyle/>
          <a:p>
            <a:pPr marL="285750" indent="-285750">
              <a:buFont typeface="Arial" panose="020B0604020202020204" pitchFamily="34" charset="0"/>
              <a:buChar char="•"/>
            </a:pPr>
            <a:r>
              <a:rPr lang="de-DE" dirty="0" smtClean="0"/>
              <a:t>112 </a:t>
            </a:r>
            <a:r>
              <a:rPr lang="de-DE" dirty="0" err="1" smtClean="0"/>
              <a:t>TWh</a:t>
            </a:r>
            <a:r>
              <a:rPr lang="de-DE" dirty="0" smtClean="0"/>
              <a:t> </a:t>
            </a:r>
            <a:r>
              <a:rPr lang="de-DE" dirty="0" err="1" smtClean="0"/>
              <a:t>are</a:t>
            </a:r>
            <a:r>
              <a:rPr lang="de-DE" dirty="0" smtClean="0"/>
              <a:t> </a:t>
            </a:r>
            <a:r>
              <a:rPr lang="de-DE" dirty="0" err="1" smtClean="0"/>
              <a:t>needed</a:t>
            </a:r>
            <a:r>
              <a:rPr lang="de-DE" dirty="0" smtClean="0"/>
              <a:t> </a:t>
            </a:r>
            <a:r>
              <a:rPr lang="de-DE" dirty="0" err="1" smtClean="0"/>
              <a:t>for</a:t>
            </a:r>
            <a:r>
              <a:rPr lang="de-DE" dirty="0" smtClean="0"/>
              <a:t> </a:t>
            </a:r>
            <a:r>
              <a:rPr lang="de-DE" dirty="0" err="1" smtClean="0"/>
              <a:t>buffering</a:t>
            </a:r>
            <a:r>
              <a:rPr lang="de-DE" dirty="0" smtClean="0"/>
              <a:t> </a:t>
            </a:r>
            <a:r>
              <a:rPr lang="de-DE" dirty="0" err="1" smtClean="0"/>
              <a:t>the</a:t>
            </a:r>
            <a:r>
              <a:rPr lang="de-DE" dirty="0" smtClean="0"/>
              <a:t> </a:t>
            </a:r>
            <a:r>
              <a:rPr lang="de-DE" dirty="0" err="1" smtClean="0"/>
              <a:t>electric</a:t>
            </a:r>
            <a:r>
              <a:rPr lang="de-DE" dirty="0" smtClean="0"/>
              <a:t> </a:t>
            </a:r>
            <a:r>
              <a:rPr lang="de-DE" dirty="0" err="1" smtClean="0"/>
              <a:t>grid</a:t>
            </a:r>
            <a:r>
              <a:rPr lang="de-DE" dirty="0" smtClean="0"/>
              <a:t> </a:t>
            </a:r>
            <a:endParaRPr lang="de-DE" dirty="0"/>
          </a:p>
        </p:txBody>
      </p:sp>
      <p:sp>
        <p:nvSpPr>
          <p:cNvPr id="10" name="Textfeld 9"/>
          <p:cNvSpPr txBox="1"/>
          <p:nvPr/>
        </p:nvSpPr>
        <p:spPr>
          <a:xfrm>
            <a:off x="287524" y="3039802"/>
            <a:ext cx="6192721" cy="646331"/>
          </a:xfrm>
          <a:prstGeom prst="rect">
            <a:avLst/>
          </a:prstGeom>
          <a:noFill/>
        </p:spPr>
        <p:txBody>
          <a:bodyPr wrap="none" rtlCol="0">
            <a:spAutoFit/>
          </a:bodyPr>
          <a:lstStyle/>
          <a:p>
            <a:pPr marL="285750" indent="-285750">
              <a:buFont typeface="Arial" panose="020B0604020202020204" pitchFamily="34" charset="0"/>
              <a:buChar char="•"/>
            </a:pPr>
            <a:r>
              <a:rPr lang="de-DE" dirty="0"/>
              <a:t>H</a:t>
            </a:r>
            <a:r>
              <a:rPr lang="de-DE" dirty="0" smtClean="0"/>
              <a:t>ydrogen </a:t>
            </a:r>
            <a:r>
              <a:rPr lang="de-DE" dirty="0" err="1" smtClean="0"/>
              <a:t>storage</a:t>
            </a:r>
            <a:r>
              <a:rPr lang="de-DE" dirty="0" smtClean="0"/>
              <a:t> will </a:t>
            </a:r>
            <a:r>
              <a:rPr lang="de-DE" dirty="0" err="1" smtClean="0"/>
              <a:t>key</a:t>
            </a:r>
            <a:r>
              <a:rPr lang="de-DE" dirty="0" smtClean="0"/>
              <a:t> </a:t>
            </a:r>
            <a:r>
              <a:rPr lang="de-DE" dirty="0" err="1" smtClean="0"/>
              <a:t>for</a:t>
            </a:r>
            <a:r>
              <a:rPr lang="de-DE" dirty="0" smtClean="0"/>
              <a:t> </a:t>
            </a:r>
            <a:r>
              <a:rPr lang="de-DE" dirty="0" err="1" smtClean="0"/>
              <a:t>the</a:t>
            </a:r>
            <a:r>
              <a:rPr lang="de-DE" dirty="0" smtClean="0"/>
              <a:t> </a:t>
            </a:r>
            <a:r>
              <a:rPr lang="de-DE" dirty="0" err="1" smtClean="0"/>
              <a:t>society</a:t>
            </a:r>
            <a:r>
              <a:rPr lang="de-DE" dirty="0" smtClean="0"/>
              <a:t>.</a:t>
            </a:r>
          </a:p>
          <a:p>
            <a:r>
              <a:rPr lang="de-DE" dirty="0" smtClean="0"/>
              <a:t>    </a:t>
            </a:r>
            <a:r>
              <a:rPr lang="de-DE" dirty="0" err="1" smtClean="0"/>
              <a:t>For</a:t>
            </a:r>
            <a:r>
              <a:rPr lang="de-DE" dirty="0" smtClean="0"/>
              <a:t> </a:t>
            </a:r>
            <a:r>
              <a:rPr lang="de-DE" dirty="0" err="1" smtClean="0"/>
              <a:t>how</a:t>
            </a:r>
            <a:r>
              <a:rPr lang="de-DE" dirty="0" smtClean="0"/>
              <a:t> </a:t>
            </a:r>
            <a:r>
              <a:rPr lang="de-DE" dirty="0" err="1" smtClean="0"/>
              <a:t>long</a:t>
            </a:r>
            <a:r>
              <a:rPr lang="de-DE" dirty="0" smtClean="0"/>
              <a:t> ? </a:t>
            </a:r>
            <a:r>
              <a:rPr lang="de-DE" dirty="0" err="1" smtClean="0"/>
              <a:t>One</a:t>
            </a:r>
            <a:r>
              <a:rPr lang="de-DE" dirty="0" smtClean="0"/>
              <a:t> </a:t>
            </a:r>
            <a:r>
              <a:rPr lang="de-DE" dirty="0" err="1" smtClean="0"/>
              <a:t>month</a:t>
            </a:r>
            <a:r>
              <a:rPr lang="de-DE" dirty="0" smtClean="0"/>
              <a:t> ? =&gt; (50/12) ~ </a:t>
            </a:r>
            <a:r>
              <a:rPr lang="de-DE" dirty="0" smtClean="0">
                <a:solidFill>
                  <a:srgbClr val="FF0000"/>
                </a:solidFill>
              </a:rPr>
              <a:t>4.2 M </a:t>
            </a:r>
            <a:r>
              <a:rPr lang="de-DE" dirty="0" err="1" smtClean="0">
                <a:solidFill>
                  <a:srgbClr val="FF0000"/>
                </a:solidFill>
              </a:rPr>
              <a:t>tons</a:t>
            </a:r>
            <a:r>
              <a:rPr lang="de-DE" dirty="0">
                <a:solidFill>
                  <a:srgbClr val="FF0000"/>
                </a:solidFill>
              </a:rPr>
              <a:t> </a:t>
            </a:r>
            <a:r>
              <a:rPr lang="de-DE" dirty="0" smtClean="0">
                <a:solidFill>
                  <a:srgbClr val="FF0000"/>
                </a:solidFill>
              </a:rPr>
              <a:t>H</a:t>
            </a:r>
            <a:r>
              <a:rPr lang="de-DE" sz="900" dirty="0" smtClean="0">
                <a:solidFill>
                  <a:srgbClr val="FF0000"/>
                </a:solidFill>
              </a:rPr>
              <a:t>2</a:t>
            </a:r>
            <a:r>
              <a:rPr lang="de-DE" dirty="0" smtClean="0">
                <a:solidFill>
                  <a:srgbClr val="FF0000"/>
                </a:solidFill>
              </a:rPr>
              <a:t> </a:t>
            </a:r>
            <a:endParaRPr lang="de-DE" dirty="0">
              <a:solidFill>
                <a:srgbClr val="FF0000"/>
              </a:solidFill>
            </a:endParaRPr>
          </a:p>
        </p:txBody>
      </p:sp>
      <p:sp>
        <p:nvSpPr>
          <p:cNvPr id="12" name="Textfeld 11"/>
          <p:cNvSpPr txBox="1"/>
          <p:nvPr/>
        </p:nvSpPr>
        <p:spPr>
          <a:xfrm>
            <a:off x="251520" y="1815666"/>
            <a:ext cx="6141425" cy="646331"/>
          </a:xfrm>
          <a:prstGeom prst="rect">
            <a:avLst/>
          </a:prstGeom>
          <a:noFill/>
        </p:spPr>
        <p:txBody>
          <a:bodyPr wrap="none" rtlCol="0">
            <a:spAutoFit/>
          </a:bodyPr>
          <a:lstStyle/>
          <a:p>
            <a:pPr marL="285750" indent="-285750">
              <a:buFont typeface="Arial" panose="020B0604020202020204" pitchFamily="34" charset="0"/>
              <a:buChar char="•"/>
            </a:pPr>
            <a:r>
              <a:rPr lang="de-DE" dirty="0" smtClean="0"/>
              <a:t>In </a:t>
            </a:r>
            <a:r>
              <a:rPr lang="de-DE" dirty="0" err="1" smtClean="0"/>
              <a:t>the</a:t>
            </a:r>
            <a:r>
              <a:rPr lang="de-DE" dirty="0" smtClean="0"/>
              <a:t> </a:t>
            </a:r>
            <a:r>
              <a:rPr lang="de-DE" dirty="0" err="1" smtClean="0"/>
              <a:t>ambious</a:t>
            </a:r>
            <a:r>
              <a:rPr lang="de-DE" dirty="0" smtClean="0"/>
              <a:t> </a:t>
            </a:r>
            <a:r>
              <a:rPr lang="de-DE" dirty="0" err="1" smtClean="0"/>
              <a:t>scenarios</a:t>
            </a:r>
            <a:r>
              <a:rPr lang="de-DE" dirty="0" smtClean="0"/>
              <a:t> hydrogen will </a:t>
            </a:r>
            <a:r>
              <a:rPr lang="de-DE" dirty="0" err="1" smtClean="0"/>
              <a:t>be</a:t>
            </a:r>
            <a:r>
              <a:rPr lang="de-DE" dirty="0" smtClean="0"/>
              <a:t> a </a:t>
            </a:r>
            <a:r>
              <a:rPr lang="de-DE" dirty="0" err="1" smtClean="0"/>
              <a:t>key</a:t>
            </a:r>
            <a:r>
              <a:rPr lang="de-DE" dirty="0" smtClean="0"/>
              <a:t> </a:t>
            </a:r>
            <a:r>
              <a:rPr lang="de-DE" dirty="0" err="1" smtClean="0"/>
              <a:t>vector</a:t>
            </a:r>
            <a:r>
              <a:rPr lang="de-DE" dirty="0" smtClean="0"/>
              <a:t> </a:t>
            </a:r>
          </a:p>
          <a:p>
            <a:r>
              <a:rPr lang="de-DE" dirty="0" smtClean="0"/>
              <a:t>    </a:t>
            </a:r>
            <a:r>
              <a:rPr lang="de-DE" dirty="0" err="1" smtClean="0"/>
              <a:t>for</a:t>
            </a:r>
            <a:r>
              <a:rPr lang="de-DE" dirty="0" smtClean="0"/>
              <a:t> </a:t>
            </a:r>
            <a:r>
              <a:rPr lang="de-DE" dirty="0" err="1" smtClean="0"/>
              <a:t>the</a:t>
            </a:r>
            <a:r>
              <a:rPr lang="de-DE" dirty="0" smtClean="0"/>
              <a:t> </a:t>
            </a:r>
            <a:r>
              <a:rPr lang="de-DE" dirty="0" err="1" smtClean="0"/>
              <a:t>society</a:t>
            </a:r>
            <a:r>
              <a:rPr lang="de-DE" dirty="0" smtClean="0"/>
              <a:t> </a:t>
            </a:r>
            <a:r>
              <a:rPr lang="de-DE" dirty="0" err="1" smtClean="0"/>
              <a:t>and</a:t>
            </a:r>
            <a:r>
              <a:rPr lang="de-DE" dirty="0" smtClean="0"/>
              <a:t> </a:t>
            </a:r>
            <a:r>
              <a:rPr lang="de-DE" dirty="0" err="1" smtClean="0"/>
              <a:t>the</a:t>
            </a:r>
            <a:r>
              <a:rPr lang="de-DE" dirty="0" smtClean="0"/>
              <a:t> </a:t>
            </a:r>
            <a:r>
              <a:rPr lang="de-DE" dirty="0" err="1" smtClean="0"/>
              <a:t>industry</a:t>
            </a:r>
            <a:endParaRPr lang="de-DE" dirty="0"/>
          </a:p>
        </p:txBody>
      </p:sp>
      <p:sp>
        <p:nvSpPr>
          <p:cNvPr id="13" name="Textfeld 12"/>
          <p:cNvSpPr txBox="1"/>
          <p:nvPr/>
        </p:nvSpPr>
        <p:spPr>
          <a:xfrm>
            <a:off x="6336196" y="267494"/>
            <a:ext cx="1972463" cy="646331"/>
          </a:xfrm>
          <a:prstGeom prst="rect">
            <a:avLst/>
          </a:prstGeom>
          <a:noFill/>
          <a:ln w="9525">
            <a:solidFill>
              <a:schemeClr val="tx1"/>
            </a:solidFill>
          </a:ln>
        </p:spPr>
        <p:txBody>
          <a:bodyPr wrap="none" rtlCol="0">
            <a:spAutoFit/>
          </a:bodyPr>
          <a:lstStyle/>
          <a:p>
            <a:r>
              <a:rPr lang="de-DE" sz="1200" dirty="0" smtClean="0"/>
              <a:t>Hydrogen </a:t>
            </a:r>
            <a:r>
              <a:rPr lang="de-DE" sz="1200" dirty="0" err="1" smtClean="0"/>
              <a:t>demand</a:t>
            </a:r>
            <a:r>
              <a:rPr lang="de-DE" sz="1200" dirty="0" smtClean="0"/>
              <a:t> in </a:t>
            </a:r>
            <a:r>
              <a:rPr lang="de-DE" sz="1200" dirty="0" err="1" smtClean="0"/>
              <a:t>TWh</a:t>
            </a:r>
            <a:endParaRPr lang="de-DE" sz="1200" dirty="0"/>
          </a:p>
          <a:p>
            <a:r>
              <a:rPr lang="de-DE" sz="1200" dirty="0" err="1" smtClean="0"/>
              <a:t>generation</a:t>
            </a:r>
            <a:r>
              <a:rPr lang="de-DE" sz="1200" dirty="0" smtClean="0"/>
              <a:t> power in 2050</a:t>
            </a:r>
          </a:p>
          <a:p>
            <a:r>
              <a:rPr lang="de-DE" sz="1200" dirty="0" err="1" smtClean="0"/>
              <a:t>under</a:t>
            </a:r>
            <a:r>
              <a:rPr lang="de-DE" sz="1200" dirty="0" smtClean="0"/>
              <a:t> </a:t>
            </a:r>
            <a:r>
              <a:rPr lang="de-DE" sz="1200" dirty="0" err="1" smtClean="0"/>
              <a:t>various</a:t>
            </a:r>
            <a:r>
              <a:rPr lang="de-DE" sz="1200" dirty="0" smtClean="0"/>
              <a:t> </a:t>
            </a:r>
            <a:r>
              <a:rPr lang="de-DE" sz="1200" dirty="0" err="1" smtClean="0"/>
              <a:t>scenarios</a:t>
            </a:r>
            <a:endParaRPr lang="de-DE" sz="1200" dirty="0"/>
          </a:p>
        </p:txBody>
      </p:sp>
      <p:sp>
        <p:nvSpPr>
          <p:cNvPr id="11" name="Textfeld 10"/>
          <p:cNvSpPr txBox="1"/>
          <p:nvPr/>
        </p:nvSpPr>
        <p:spPr>
          <a:xfrm>
            <a:off x="287524" y="3759882"/>
            <a:ext cx="5406288" cy="646331"/>
          </a:xfrm>
          <a:prstGeom prst="rect">
            <a:avLst/>
          </a:prstGeom>
          <a:noFill/>
          <a:ln w="28575">
            <a:solidFill>
              <a:srgbClr val="FF0000"/>
            </a:solidFill>
          </a:ln>
        </p:spPr>
        <p:txBody>
          <a:bodyPr wrap="none" rtlCol="0">
            <a:spAutoFit/>
          </a:bodyPr>
          <a:lstStyle/>
          <a:p>
            <a:pPr marL="285750" indent="-285750">
              <a:buFont typeface="Arial" panose="020B0604020202020204" pitchFamily="34" charset="0"/>
              <a:buChar char="•"/>
            </a:pPr>
            <a:r>
              <a:rPr lang="de-DE" dirty="0" err="1" smtClean="0"/>
              <a:t>There</a:t>
            </a:r>
            <a:r>
              <a:rPr lang="de-DE" dirty="0" smtClean="0"/>
              <a:t> </a:t>
            </a:r>
            <a:r>
              <a:rPr lang="de-DE" dirty="0" err="1" smtClean="0"/>
              <a:t>is</a:t>
            </a:r>
            <a:r>
              <a:rPr lang="de-DE" dirty="0" smtClean="0"/>
              <a:t> </a:t>
            </a:r>
            <a:r>
              <a:rPr lang="de-DE" dirty="0" err="1" smtClean="0"/>
              <a:t>no</a:t>
            </a:r>
            <a:r>
              <a:rPr lang="de-DE" dirty="0" smtClean="0"/>
              <a:t> </a:t>
            </a:r>
            <a:r>
              <a:rPr lang="de-DE" dirty="0" err="1" smtClean="0"/>
              <a:t>issue</a:t>
            </a:r>
            <a:r>
              <a:rPr lang="de-DE" dirty="0" smtClean="0"/>
              <a:t> </a:t>
            </a:r>
            <a:r>
              <a:rPr lang="de-DE" dirty="0" err="1" smtClean="0"/>
              <a:t>with</a:t>
            </a:r>
            <a:r>
              <a:rPr lang="de-DE" dirty="0" smtClean="0"/>
              <a:t> </a:t>
            </a:r>
            <a:r>
              <a:rPr lang="de-DE" dirty="0" err="1" smtClean="0"/>
              <a:t>seasonal</a:t>
            </a:r>
            <a:r>
              <a:rPr lang="de-DE" dirty="0" smtClean="0"/>
              <a:t> power </a:t>
            </a:r>
            <a:r>
              <a:rPr lang="de-DE" dirty="0" err="1" smtClean="0"/>
              <a:t>buffering</a:t>
            </a:r>
            <a:r>
              <a:rPr lang="de-DE" dirty="0" smtClean="0"/>
              <a:t>,</a:t>
            </a:r>
          </a:p>
          <a:p>
            <a:r>
              <a:rPr lang="de-DE" dirty="0"/>
              <a:t> </a:t>
            </a:r>
            <a:r>
              <a:rPr lang="de-DE" dirty="0" smtClean="0"/>
              <a:t>    </a:t>
            </a:r>
            <a:r>
              <a:rPr lang="de-DE" dirty="0" err="1" smtClean="0"/>
              <a:t>if</a:t>
            </a:r>
            <a:r>
              <a:rPr lang="de-DE" dirty="0" smtClean="0"/>
              <a:t> </a:t>
            </a:r>
            <a:r>
              <a:rPr lang="de-DE" dirty="0" err="1" smtClean="0"/>
              <a:t>we</a:t>
            </a:r>
            <a:r>
              <a:rPr lang="de-DE" dirty="0" smtClean="0"/>
              <a:t> </a:t>
            </a:r>
            <a:r>
              <a:rPr lang="de-DE" dirty="0" err="1" smtClean="0"/>
              <a:t>can</a:t>
            </a:r>
            <a:r>
              <a:rPr lang="de-DE" dirty="0" smtClean="0"/>
              <a:t> </a:t>
            </a:r>
            <a:r>
              <a:rPr lang="de-DE" dirty="0" err="1" smtClean="0"/>
              <a:t>store</a:t>
            </a:r>
            <a:r>
              <a:rPr lang="de-DE" dirty="0" smtClean="0"/>
              <a:t> hydrogen in </a:t>
            </a:r>
            <a:r>
              <a:rPr lang="de-DE" dirty="0" err="1" smtClean="0"/>
              <a:t>sufficient</a:t>
            </a:r>
            <a:r>
              <a:rPr lang="de-DE" dirty="0" smtClean="0"/>
              <a:t> </a:t>
            </a:r>
            <a:r>
              <a:rPr lang="de-DE" dirty="0" err="1" smtClean="0"/>
              <a:t>amounts</a:t>
            </a:r>
            <a:r>
              <a:rPr lang="de-DE" dirty="0" smtClean="0"/>
              <a:t>.  </a:t>
            </a:r>
            <a:endParaRPr lang="de-DE" dirty="0"/>
          </a:p>
        </p:txBody>
      </p:sp>
    </p:spTree>
    <p:extLst>
      <p:ext uri="{BB962C8B-B14F-4D97-AF65-F5344CB8AC3E}">
        <p14:creationId xmlns:p14="http://schemas.microsoft.com/office/powerpoint/2010/main" val="2228272425"/>
      </p:ext>
    </p:extLst>
  </p:cSld>
  <p:clrMapOvr>
    <a:masterClrMapping/>
  </p:clrMapOvr>
  <p:timing>
    <p:tnLst>
      <p:par>
        <p:cTn id="1" dur="indefinite" restart="never" nodeType="tmRoot"/>
      </p:par>
    </p:tnLst>
  </p:timing>
</p:sld>
</file>

<file path=ppt/theme/theme1.xml><?xml version="1.0" encoding="utf-8"?>
<a:theme xmlns:a="http://schemas.openxmlformats.org/drawingml/2006/main" name="Titelfolie">
  <a:themeElements>
    <a:clrScheme name="hz">
      <a:dk1>
        <a:sysClr val="windowText" lastClr="000000"/>
      </a:dk1>
      <a:lt1>
        <a:sysClr val="window" lastClr="FFFFFF"/>
      </a:lt1>
      <a:dk2>
        <a:srgbClr val="1F497D"/>
      </a:dk2>
      <a:lt2>
        <a:srgbClr val="EEECE1"/>
      </a:lt2>
      <a:accent1>
        <a:srgbClr val="0A2D6E"/>
      </a:accent1>
      <a:accent2>
        <a:srgbClr val="005AA0"/>
      </a:accent2>
      <a:accent3>
        <a:srgbClr val="8CB423"/>
      </a:accent3>
      <a:accent4>
        <a:srgbClr val="5A696E"/>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Titel_Gesundheit">
  <a:themeElements>
    <a:clrScheme name="hz">
      <a:dk1>
        <a:sysClr val="windowText" lastClr="000000"/>
      </a:dk1>
      <a:lt1>
        <a:sysClr val="window" lastClr="FFFFFF"/>
      </a:lt1>
      <a:dk2>
        <a:srgbClr val="1F497D"/>
      </a:dk2>
      <a:lt2>
        <a:srgbClr val="EEECE1"/>
      </a:lt2>
      <a:accent1>
        <a:srgbClr val="0A2D6E"/>
      </a:accent1>
      <a:accent2>
        <a:srgbClr val="005AA0"/>
      </a:accent2>
      <a:accent3>
        <a:srgbClr val="8CB423"/>
      </a:accent3>
      <a:accent4>
        <a:srgbClr val="5A696E"/>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Inhaltsfolie_Gesundheit">
  <a:themeElements>
    <a:clrScheme name="hz">
      <a:dk1>
        <a:sysClr val="windowText" lastClr="000000"/>
      </a:dk1>
      <a:lt1>
        <a:sysClr val="window" lastClr="FFFFFF"/>
      </a:lt1>
      <a:dk2>
        <a:srgbClr val="1F497D"/>
      </a:dk2>
      <a:lt2>
        <a:srgbClr val="EEECE1"/>
      </a:lt2>
      <a:accent1>
        <a:srgbClr val="0A2D6E"/>
      </a:accent1>
      <a:accent2>
        <a:srgbClr val="005AA0"/>
      </a:accent2>
      <a:accent3>
        <a:srgbClr val="8CB423"/>
      </a:accent3>
      <a:accent4>
        <a:srgbClr val="5A696E"/>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Titel_Materie">
  <a:themeElements>
    <a:clrScheme name="hz">
      <a:dk1>
        <a:sysClr val="windowText" lastClr="000000"/>
      </a:dk1>
      <a:lt1>
        <a:sysClr val="window" lastClr="FFFFFF"/>
      </a:lt1>
      <a:dk2>
        <a:srgbClr val="1F497D"/>
      </a:dk2>
      <a:lt2>
        <a:srgbClr val="EEECE1"/>
      </a:lt2>
      <a:accent1>
        <a:srgbClr val="0A2D6E"/>
      </a:accent1>
      <a:accent2>
        <a:srgbClr val="005AA0"/>
      </a:accent2>
      <a:accent3>
        <a:srgbClr val="8CB423"/>
      </a:accent3>
      <a:accent4>
        <a:srgbClr val="5A696E"/>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Inhaltsfolie_Materie">
  <a:themeElements>
    <a:clrScheme name="hz">
      <a:dk1>
        <a:sysClr val="windowText" lastClr="000000"/>
      </a:dk1>
      <a:lt1>
        <a:sysClr val="window" lastClr="FFFFFF"/>
      </a:lt1>
      <a:dk2>
        <a:srgbClr val="1F497D"/>
      </a:dk2>
      <a:lt2>
        <a:srgbClr val="EEECE1"/>
      </a:lt2>
      <a:accent1>
        <a:srgbClr val="0A2D6E"/>
      </a:accent1>
      <a:accent2>
        <a:srgbClr val="005AA0"/>
      </a:accent2>
      <a:accent3>
        <a:srgbClr val="8CB423"/>
      </a:accent3>
      <a:accent4>
        <a:srgbClr val="5A696E"/>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Titel_Verkehr und Weltraum">
  <a:themeElements>
    <a:clrScheme name="hz">
      <a:dk1>
        <a:sysClr val="windowText" lastClr="000000"/>
      </a:dk1>
      <a:lt1>
        <a:sysClr val="window" lastClr="FFFFFF"/>
      </a:lt1>
      <a:dk2>
        <a:srgbClr val="1F497D"/>
      </a:dk2>
      <a:lt2>
        <a:srgbClr val="EEECE1"/>
      </a:lt2>
      <a:accent1>
        <a:srgbClr val="0A2D6E"/>
      </a:accent1>
      <a:accent2>
        <a:srgbClr val="005AA0"/>
      </a:accent2>
      <a:accent3>
        <a:srgbClr val="8CB423"/>
      </a:accent3>
      <a:accent4>
        <a:srgbClr val="5A696E"/>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Inhaltsfolie_Verkehr und Weltraum">
  <a:themeElements>
    <a:clrScheme name="hz">
      <a:dk1>
        <a:sysClr val="windowText" lastClr="000000"/>
      </a:dk1>
      <a:lt1>
        <a:sysClr val="window" lastClr="FFFFFF"/>
      </a:lt1>
      <a:dk2>
        <a:srgbClr val="1F497D"/>
      </a:dk2>
      <a:lt2>
        <a:srgbClr val="EEECE1"/>
      </a:lt2>
      <a:accent1>
        <a:srgbClr val="0A2D6E"/>
      </a:accent1>
      <a:accent2>
        <a:srgbClr val="005AA0"/>
      </a:accent2>
      <a:accent3>
        <a:srgbClr val="8CB423"/>
      </a:accent3>
      <a:accent4>
        <a:srgbClr val="5A696E"/>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Titel_Schlüsseltechnologien">
  <a:themeElements>
    <a:clrScheme name="hz">
      <a:dk1>
        <a:sysClr val="windowText" lastClr="000000"/>
      </a:dk1>
      <a:lt1>
        <a:sysClr val="window" lastClr="FFFFFF"/>
      </a:lt1>
      <a:dk2>
        <a:srgbClr val="1F497D"/>
      </a:dk2>
      <a:lt2>
        <a:srgbClr val="EEECE1"/>
      </a:lt2>
      <a:accent1>
        <a:srgbClr val="0A2D6E"/>
      </a:accent1>
      <a:accent2>
        <a:srgbClr val="005AA0"/>
      </a:accent2>
      <a:accent3>
        <a:srgbClr val="8CB423"/>
      </a:accent3>
      <a:accent4>
        <a:srgbClr val="5A696E"/>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Inhaltsfolie_Schlüsseltechnologien">
  <a:themeElements>
    <a:clrScheme name="hz">
      <a:dk1>
        <a:sysClr val="windowText" lastClr="000000"/>
      </a:dk1>
      <a:lt1>
        <a:sysClr val="window" lastClr="FFFFFF"/>
      </a:lt1>
      <a:dk2>
        <a:srgbClr val="1F497D"/>
      </a:dk2>
      <a:lt2>
        <a:srgbClr val="EEECE1"/>
      </a:lt2>
      <a:accent1>
        <a:srgbClr val="0A2D6E"/>
      </a:accent1>
      <a:accent2>
        <a:srgbClr val="005AA0"/>
      </a:accent2>
      <a:accent3>
        <a:srgbClr val="8CB423"/>
      </a:accent3>
      <a:accent4>
        <a:srgbClr val="5A696E"/>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itelfolie">
  <a:themeElements>
    <a:clrScheme name="hz">
      <a:dk1>
        <a:sysClr val="windowText" lastClr="000000"/>
      </a:dk1>
      <a:lt1>
        <a:sysClr val="window" lastClr="FFFFFF"/>
      </a:lt1>
      <a:dk2>
        <a:srgbClr val="1F497D"/>
      </a:dk2>
      <a:lt2>
        <a:srgbClr val="EEECE1"/>
      </a:lt2>
      <a:accent1>
        <a:srgbClr val="0A2D6E"/>
      </a:accent1>
      <a:accent2>
        <a:srgbClr val="005AA0"/>
      </a:accent2>
      <a:accent3>
        <a:srgbClr val="8CB423"/>
      </a:accent3>
      <a:accent4>
        <a:srgbClr val="5A696E"/>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Zwischenfolie">
  <a:themeElements>
    <a:clrScheme name="hz">
      <a:dk1>
        <a:sysClr val="windowText" lastClr="000000"/>
      </a:dk1>
      <a:lt1>
        <a:sysClr val="window" lastClr="FFFFFF"/>
      </a:lt1>
      <a:dk2>
        <a:srgbClr val="1F497D"/>
      </a:dk2>
      <a:lt2>
        <a:srgbClr val="EEECE1"/>
      </a:lt2>
      <a:accent1>
        <a:srgbClr val="0A2D6E"/>
      </a:accent1>
      <a:accent2>
        <a:srgbClr val="005AA0"/>
      </a:accent2>
      <a:accent3>
        <a:srgbClr val="8CB423"/>
      </a:accent3>
      <a:accent4>
        <a:srgbClr val="5A696E"/>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Zwischenfoliel_Variante">
  <a:themeElements>
    <a:clrScheme name="hz">
      <a:dk1>
        <a:sysClr val="windowText" lastClr="000000"/>
      </a:dk1>
      <a:lt1>
        <a:sysClr val="window" lastClr="FFFFFF"/>
      </a:lt1>
      <a:dk2>
        <a:srgbClr val="1F497D"/>
      </a:dk2>
      <a:lt2>
        <a:srgbClr val="EEECE1"/>
      </a:lt2>
      <a:accent1>
        <a:srgbClr val="0A2D6E"/>
      </a:accent1>
      <a:accent2>
        <a:srgbClr val="005AA0"/>
      </a:accent2>
      <a:accent3>
        <a:srgbClr val="8CB423"/>
      </a:accent3>
      <a:accent4>
        <a:srgbClr val="5A696E"/>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Inhaltsfolie">
  <a:themeElements>
    <a:clrScheme name="hz">
      <a:dk1>
        <a:sysClr val="windowText" lastClr="000000"/>
      </a:dk1>
      <a:lt1>
        <a:sysClr val="window" lastClr="FFFFFF"/>
      </a:lt1>
      <a:dk2>
        <a:srgbClr val="1F497D"/>
      </a:dk2>
      <a:lt2>
        <a:srgbClr val="EEECE1"/>
      </a:lt2>
      <a:accent1>
        <a:srgbClr val="0A2D6E"/>
      </a:accent1>
      <a:accent2>
        <a:srgbClr val="005AA0"/>
      </a:accent2>
      <a:accent3>
        <a:srgbClr val="8CB423"/>
      </a:accent3>
      <a:accent4>
        <a:srgbClr val="5A696E"/>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itel_Energie">
  <a:themeElements>
    <a:clrScheme name="hz">
      <a:dk1>
        <a:sysClr val="windowText" lastClr="000000"/>
      </a:dk1>
      <a:lt1>
        <a:sysClr val="window" lastClr="FFFFFF"/>
      </a:lt1>
      <a:dk2>
        <a:srgbClr val="1F497D"/>
      </a:dk2>
      <a:lt2>
        <a:srgbClr val="EEECE1"/>
      </a:lt2>
      <a:accent1>
        <a:srgbClr val="0A2D6E"/>
      </a:accent1>
      <a:accent2>
        <a:srgbClr val="005AA0"/>
      </a:accent2>
      <a:accent3>
        <a:srgbClr val="8CB423"/>
      </a:accent3>
      <a:accent4>
        <a:srgbClr val="5A696E"/>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Inhaltsfolie_Energie">
  <a:themeElements>
    <a:clrScheme name="hz">
      <a:dk1>
        <a:sysClr val="windowText" lastClr="000000"/>
      </a:dk1>
      <a:lt1>
        <a:sysClr val="window" lastClr="FFFFFF"/>
      </a:lt1>
      <a:dk2>
        <a:srgbClr val="1F497D"/>
      </a:dk2>
      <a:lt2>
        <a:srgbClr val="EEECE1"/>
      </a:lt2>
      <a:accent1>
        <a:srgbClr val="0A2D6E"/>
      </a:accent1>
      <a:accent2>
        <a:srgbClr val="005AA0"/>
      </a:accent2>
      <a:accent3>
        <a:srgbClr val="8CB423"/>
      </a:accent3>
      <a:accent4>
        <a:srgbClr val="5A696E"/>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itel_Erde und Umwelt">
  <a:themeElements>
    <a:clrScheme name="hz">
      <a:dk1>
        <a:sysClr val="windowText" lastClr="000000"/>
      </a:dk1>
      <a:lt1>
        <a:sysClr val="window" lastClr="FFFFFF"/>
      </a:lt1>
      <a:dk2>
        <a:srgbClr val="1F497D"/>
      </a:dk2>
      <a:lt2>
        <a:srgbClr val="EEECE1"/>
      </a:lt2>
      <a:accent1>
        <a:srgbClr val="0A2D6E"/>
      </a:accent1>
      <a:accent2>
        <a:srgbClr val="005AA0"/>
      </a:accent2>
      <a:accent3>
        <a:srgbClr val="8CB423"/>
      </a:accent3>
      <a:accent4>
        <a:srgbClr val="5A696E"/>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Inhaltsfolie_Erde und Umwelt">
  <a:themeElements>
    <a:clrScheme name="hz">
      <a:dk1>
        <a:sysClr val="windowText" lastClr="000000"/>
      </a:dk1>
      <a:lt1>
        <a:sysClr val="window" lastClr="FFFFFF"/>
      </a:lt1>
      <a:dk2>
        <a:srgbClr val="1F497D"/>
      </a:dk2>
      <a:lt2>
        <a:srgbClr val="EEECE1"/>
      </a:lt2>
      <a:accent1>
        <a:srgbClr val="0A2D6E"/>
      </a:accent1>
      <a:accent2>
        <a:srgbClr val="005AA0"/>
      </a:accent2>
      <a:accent3>
        <a:srgbClr val="8CB423"/>
      </a:accent3>
      <a:accent4>
        <a:srgbClr val="5A696E"/>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3452</Words>
  <Application>Microsoft Office PowerPoint</Application>
  <PresentationFormat>Bildschirmpräsentation (16:9)</PresentationFormat>
  <Paragraphs>414</Paragraphs>
  <Slides>41</Slides>
  <Notes>12</Notes>
  <HiddenSlides>0</HiddenSlides>
  <MMClips>0</MMClips>
  <ScaleCrop>false</ScaleCrop>
  <HeadingPairs>
    <vt:vector size="6" baseType="variant">
      <vt:variant>
        <vt:lpstr>Verwendete Schriftarten</vt:lpstr>
      </vt:variant>
      <vt:variant>
        <vt:i4>19</vt:i4>
      </vt:variant>
      <vt:variant>
        <vt:lpstr>Design</vt:lpstr>
      </vt:variant>
      <vt:variant>
        <vt:i4>17</vt:i4>
      </vt:variant>
      <vt:variant>
        <vt:lpstr>Folientitel</vt:lpstr>
      </vt:variant>
      <vt:variant>
        <vt:i4>41</vt:i4>
      </vt:variant>
    </vt:vector>
  </HeadingPairs>
  <TitlesOfParts>
    <vt:vector size="77" baseType="lpstr">
      <vt:lpstr>AdvOT4cf4c306.I</vt:lpstr>
      <vt:lpstr>AdvOT52f2e314</vt:lpstr>
      <vt:lpstr>AdvOT52f2e314+fb</vt:lpstr>
      <vt:lpstr>Arial</vt:lpstr>
      <vt:lpstr>Bahnschrift Light Condensed</vt:lpstr>
      <vt:lpstr>Bahnschrift Light SemiCondensed</vt:lpstr>
      <vt:lpstr>Bahnschrift SemiBold SemiConden</vt:lpstr>
      <vt:lpstr>Barlow  </vt:lpstr>
      <vt:lpstr>Barlow Condensed</vt:lpstr>
      <vt:lpstr>Calibri</vt:lpstr>
      <vt:lpstr>Corbel</vt:lpstr>
      <vt:lpstr>DINOT-Cond</vt:lpstr>
      <vt:lpstr>DINOT-CondBold</vt:lpstr>
      <vt:lpstr>굴림</vt:lpstr>
      <vt:lpstr>Tahoma</vt:lpstr>
      <vt:lpstr>Times New Roman</vt:lpstr>
      <vt:lpstr>Ubuntu</vt:lpstr>
      <vt:lpstr>Webdings</vt:lpstr>
      <vt:lpstr>Wingdings</vt:lpstr>
      <vt:lpstr>Titelfolie</vt:lpstr>
      <vt:lpstr>1_Titelfolie</vt:lpstr>
      <vt:lpstr>Zwischenfolie</vt:lpstr>
      <vt:lpstr>Zwischenfoliel_Variante</vt:lpstr>
      <vt:lpstr>Inhaltsfolie</vt:lpstr>
      <vt:lpstr>Titel_Energie</vt:lpstr>
      <vt:lpstr>Inhaltsfolie_Energie</vt:lpstr>
      <vt:lpstr>Titel_Erde und Umwelt</vt:lpstr>
      <vt:lpstr>Inhaltsfolie_Erde und Umwelt</vt:lpstr>
      <vt:lpstr>Titel_Gesundheit</vt:lpstr>
      <vt:lpstr>Inhaltsfolie_Gesundheit</vt:lpstr>
      <vt:lpstr>Titel_Materie</vt:lpstr>
      <vt:lpstr>Inhaltsfolie_Materie</vt:lpstr>
      <vt:lpstr>Titel_Verkehr und Weltraum</vt:lpstr>
      <vt:lpstr>Inhaltsfolie_Verkehr und Weltraum</vt:lpstr>
      <vt:lpstr>Titel_Schlüsseltechnologien</vt:lpstr>
      <vt:lpstr>Inhaltsfolie_Schlüsseltechnologien</vt:lpstr>
      <vt:lpstr>Seasonal energy storage for the circular economy of the future with high energy density    </vt:lpstr>
      <vt:lpstr>European Energy  Research  </vt:lpstr>
      <vt:lpstr>Policy and Energy Storage</vt:lpstr>
      <vt:lpstr>European Energy Research Alliance (EERA)</vt:lpstr>
      <vt:lpstr>EERA Joint Programme on Energy Storage</vt:lpstr>
      <vt:lpstr>2050 Storage Demand  </vt:lpstr>
      <vt:lpstr>PowerPoint-Präsentation</vt:lpstr>
      <vt:lpstr>Why energy storage is needed? Long-term energy storage demand for energy independence</vt:lpstr>
      <vt:lpstr>Green Deal Policy Specification</vt:lpstr>
      <vt:lpstr>Energy Storage   </vt:lpstr>
      <vt:lpstr>PowerPoint-Präsentation</vt:lpstr>
      <vt:lpstr>PowerPoint-Präsentation</vt:lpstr>
      <vt:lpstr>Reactive Metals as Energy Storage Medium </vt:lpstr>
      <vt:lpstr>Short Discussion on Long-term Storage Media  </vt:lpstr>
      <vt:lpstr>How can We Replace Materials from  Non-Energy Consumption ?    </vt:lpstr>
      <vt:lpstr>Biomass</vt:lpstr>
      <vt:lpstr>Potential Hybrid Energy System   </vt:lpstr>
      <vt:lpstr>PowerPoint-Präsentation</vt:lpstr>
      <vt:lpstr>Energy carriers for long-term energy storage Reactive metals (e.g., aluminium) enable easy, low cost, “perennial” storage </vt:lpstr>
      <vt:lpstr>Aluminium as Driver of a Circular Storage System for  Hydrogen, Power and Heat</vt:lpstr>
      <vt:lpstr>PowerPoint-Präsentation</vt:lpstr>
      <vt:lpstr>PowerPoint-Präsentation</vt:lpstr>
      <vt:lpstr>Aluminium Combustion Technology  </vt:lpstr>
      <vt:lpstr>Hydrogen Storage Media Performance </vt:lpstr>
      <vt:lpstr>Business Case: Power Only </vt:lpstr>
      <vt:lpstr>PowerPoint-Präsentation</vt:lpstr>
      <vt:lpstr>REVEAL Project</vt:lpstr>
      <vt:lpstr>Storage System Cost  </vt:lpstr>
      <vt:lpstr>European View on an Aluminium Storage System </vt:lpstr>
      <vt:lpstr>PowerPoint-Präsentation</vt:lpstr>
      <vt:lpstr>Aluminium Redox Cycle vs Pressurized Hydrogen  </vt:lpstr>
      <vt:lpstr>PowerPoint-Präsentation</vt:lpstr>
      <vt:lpstr>StoRIES project H2020 project</vt:lpstr>
      <vt:lpstr>Storage Research Infrastructure Eco-System</vt:lpstr>
      <vt:lpstr>Main Outcomes</vt:lpstr>
      <vt:lpstr>PowerPoint-Präsentation</vt:lpstr>
      <vt:lpstr>PowerPoint-Präsentation</vt:lpstr>
      <vt:lpstr>Primary and Alumina Production Facilities</vt:lpstr>
      <vt:lpstr>PowerPoint-Präsentation</vt:lpstr>
      <vt:lpstr>Work on inert anodes – at SINTEF and globally </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Dazenko, Irina</dc:creator>
  <cp:lastModifiedBy>Ihssen, Holger</cp:lastModifiedBy>
  <cp:revision>914</cp:revision>
  <cp:lastPrinted>2019-11-26T14:03:50Z</cp:lastPrinted>
  <dcterms:created xsi:type="dcterms:W3CDTF">2017-08-27T12:31:56Z</dcterms:created>
  <dcterms:modified xsi:type="dcterms:W3CDTF">2023-10-20T10:02:10Z</dcterms:modified>
</cp:coreProperties>
</file>