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6" r:id="rId3"/>
    <p:sldId id="292" r:id="rId4"/>
    <p:sldId id="308" r:id="rId5"/>
    <p:sldId id="309" r:id="rId6"/>
    <p:sldId id="314" r:id="rId7"/>
    <p:sldId id="316" r:id="rId8"/>
    <p:sldId id="320" r:id="rId9"/>
    <p:sldId id="310" r:id="rId10"/>
    <p:sldId id="311" r:id="rId11"/>
    <p:sldId id="307" r:id="rId12"/>
    <p:sldId id="312" r:id="rId13"/>
    <p:sldId id="318" r:id="rId14"/>
    <p:sldId id="313" r:id="rId15"/>
    <p:sldId id="305" r:id="rId16"/>
    <p:sldId id="319" r:id="rId17"/>
    <p:sldId id="304" r:id="rId18"/>
    <p:sldId id="270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90" autoAdjust="0"/>
  </p:normalViewPr>
  <p:slideViewPr>
    <p:cSldViewPr>
      <p:cViewPr varScale="1">
        <p:scale>
          <a:sx n="49" d="100"/>
          <a:sy n="49" d="100"/>
        </p:scale>
        <p:origin x="105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C0D4FB2-CE86-6E43-A53E-9E2083F0B4A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63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8EB7-B9BF-7D44-B0B6-38A22D0DF8AE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51CD-A780-3044-8571-9873BF58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6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51CD-A780-3044-8571-9873BF583A1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35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EB2D4-5DB5-334A-BBAE-842198820BA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07128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3F73A-A55F-A642-B5BF-11017A1241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55875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27A18-79B8-9745-87FA-1C65DCF596F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70525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02593-8E28-144D-85C4-87A421363E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32767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A3FF-D138-424F-95B8-6B4234BF4C3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76601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56DD4-6DA5-AB42-A812-16295B57B11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02632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907E0-3528-F045-80CA-4D06C20555F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07418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84185-69DB-734E-B85C-D886504960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12782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252A8-E4BE-FD47-8E31-89352CEF36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16274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A5C6-8621-CD40-9F04-AB5D1FB94C3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8836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914CD-618E-CB40-B737-06E26996AA9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02617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DEA334-B01B-8D4D-9820-17BC8B5EE4F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zwilhelm.iven@mwide.nrw.d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 descr="NRW_Guillochen_PowerPoint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2088356"/>
            <a:ext cx="91408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29600" rIns="500400" bIns="0"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de-DE" b="1" dirty="0" err="1"/>
              <a:t>Heraeus</a:t>
            </a:r>
            <a:r>
              <a:rPr lang="de-DE" b="1" dirty="0"/>
              <a:t>-Seminar: Energy </a:t>
            </a:r>
            <a:r>
              <a:rPr lang="de-DE" b="1" dirty="0" err="1"/>
              <a:t>transition</a:t>
            </a:r>
            <a:endParaRPr lang="de-DE" b="1" dirty="0" smtClean="0"/>
          </a:p>
          <a:p>
            <a:pPr algn="ctr" eaLnBrk="1" hangingPunct="1">
              <a:spcAft>
                <a:spcPts val="300"/>
              </a:spcAft>
            </a:pPr>
            <a:endParaRPr lang="de-DE" b="1" dirty="0" smtClean="0"/>
          </a:p>
          <a:p>
            <a:pPr algn="ctr" eaLnBrk="1" hangingPunct="1">
              <a:spcAft>
                <a:spcPts val="300"/>
              </a:spcAft>
            </a:pPr>
            <a:endParaRPr lang="de-DE" b="1" dirty="0"/>
          </a:p>
          <a:p>
            <a:pPr algn="ctr" eaLnBrk="1" hangingPunct="1">
              <a:spcAft>
                <a:spcPts val="300"/>
              </a:spcAft>
            </a:pPr>
            <a:r>
              <a:rPr lang="de-DE" b="1" dirty="0" smtClean="0"/>
              <a:t>Die </a:t>
            </a:r>
            <a:r>
              <a:rPr lang="de-DE" b="1" dirty="0"/>
              <a:t>Rolle von Energiespeichern als eines der zentralen Elemente künftiger </a:t>
            </a:r>
            <a:r>
              <a:rPr lang="de-DE" b="1" dirty="0" smtClean="0"/>
              <a:t>Energieversorgungssicherheit</a:t>
            </a:r>
          </a:p>
          <a:p>
            <a:pPr algn="ctr" eaLnBrk="1" hangingPunct="1">
              <a:spcAft>
                <a:spcPts val="300"/>
              </a:spcAft>
            </a:pPr>
            <a:endParaRPr lang="de-DE" sz="2000" b="1" dirty="0" smtClean="0"/>
          </a:p>
          <a:p>
            <a:pPr algn="ctr" eaLnBrk="1" hangingPunct="1">
              <a:spcAft>
                <a:spcPts val="300"/>
              </a:spcAft>
            </a:pPr>
            <a:r>
              <a:rPr lang="de-DE" sz="2000" b="1" dirty="0" smtClean="0"/>
              <a:t>Iven, MWIKE, 612</a:t>
            </a:r>
          </a:p>
          <a:p>
            <a:pPr algn="ctr" eaLnBrk="1" hangingPunct="1">
              <a:spcAft>
                <a:spcPts val="300"/>
              </a:spcAft>
            </a:pPr>
            <a:r>
              <a:rPr lang="de-DE" sz="2000" b="1" dirty="0" smtClean="0"/>
              <a:t>Energietechnik, Energiespeicher, Wärmeinfrastruktur  </a:t>
            </a:r>
            <a:endParaRPr lang="de-DE" sz="1600" dirty="0" smtClean="0"/>
          </a:p>
          <a:p>
            <a:pPr algn="ctr" eaLnBrk="1" hangingPunct="1"/>
            <a:endParaRPr lang="de-DE" sz="1600" dirty="0"/>
          </a:p>
          <a:p>
            <a:pPr algn="ctr" eaLnBrk="1" hangingPunct="1"/>
            <a:r>
              <a:rPr lang="de-DE" sz="1600" b="1" dirty="0" smtClean="0"/>
              <a:t>Bad </a:t>
            </a:r>
            <a:r>
              <a:rPr lang="de-DE" sz="1600" b="1" dirty="0"/>
              <a:t>H</a:t>
            </a:r>
            <a:r>
              <a:rPr lang="de-DE" sz="1600" b="1" dirty="0" smtClean="0"/>
              <a:t>onnef , </a:t>
            </a:r>
            <a:r>
              <a:rPr lang="de-DE" sz="1600" b="1" dirty="0" smtClean="0"/>
              <a:t>20</a:t>
            </a:r>
            <a:r>
              <a:rPr lang="de-DE" sz="1600" b="1" dirty="0" smtClean="0"/>
              <a:t>. Juni </a:t>
            </a:r>
            <a:r>
              <a:rPr lang="de-DE" sz="1600" b="1" dirty="0" smtClean="0"/>
              <a:t>2023</a:t>
            </a:r>
            <a:endParaRPr lang="de-DE" sz="1600" b="1" dirty="0"/>
          </a:p>
        </p:txBody>
      </p:sp>
      <p:pic>
        <p:nvPicPr>
          <p:cNvPr id="6" name="Bild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endParaRPr lang="de-DE" sz="2000" b="1" u="sng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2400" b="1" dirty="0" smtClean="0">
                <a:solidFill>
                  <a:schemeClr val="tx2"/>
                </a:solidFill>
              </a:rPr>
              <a:t>Pumpspeicherkraftwerke  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D: 6 GW Leistung: ca.  MW 40 </a:t>
            </a:r>
            <a:r>
              <a:rPr lang="de-DE" sz="1400" b="1" dirty="0" err="1" smtClean="0">
                <a:solidFill>
                  <a:schemeClr val="tx2"/>
                </a:solidFill>
              </a:rPr>
              <a:t>GWh</a:t>
            </a:r>
            <a:r>
              <a:rPr lang="de-DE" sz="1400" b="1" dirty="0" smtClean="0">
                <a:solidFill>
                  <a:schemeClr val="tx2"/>
                </a:solidFill>
              </a:rPr>
              <a:t> Energiespeichermenge 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 davon NRW: </a:t>
            </a:r>
          </a:p>
          <a:p>
            <a:pPr marL="1527175" lvl="2" indent="0" eaLnBrk="1" hangingPunct="1">
              <a:spcAft>
                <a:spcPts val="600"/>
              </a:spcAft>
            </a:pPr>
            <a:r>
              <a:rPr lang="de-DE" sz="1400" b="1" dirty="0">
                <a:solidFill>
                  <a:schemeClr val="tx2"/>
                </a:solidFill>
              </a:rPr>
              <a:t>2 PSW </a:t>
            </a:r>
            <a:r>
              <a:rPr lang="de-DE" sz="1400" b="1" dirty="0" err="1" smtClean="0">
                <a:solidFill>
                  <a:schemeClr val="tx2"/>
                </a:solidFill>
              </a:rPr>
              <a:t>Finnentrop</a:t>
            </a:r>
            <a:r>
              <a:rPr lang="de-DE" sz="1400" b="1" dirty="0" smtClean="0">
                <a:solidFill>
                  <a:schemeClr val="tx2"/>
                </a:solidFill>
              </a:rPr>
              <a:t> und Herdecke (140 und 150 MW)</a:t>
            </a:r>
            <a:endParaRPr lang="de-DE" sz="1400" b="1" dirty="0">
              <a:solidFill>
                <a:schemeClr val="tx2"/>
              </a:solidFill>
            </a:endParaRPr>
          </a:p>
          <a:p>
            <a:pPr marL="1176338" lvl="1" indent="-285750" eaLnBrk="1" hangingPunct="1">
              <a:spcAft>
                <a:spcPts val="600"/>
              </a:spcAft>
              <a:buFontTx/>
              <a:buChar char="-"/>
            </a:pPr>
            <a:r>
              <a:rPr lang="de-DE" sz="1400" b="1" dirty="0" smtClean="0">
                <a:solidFill>
                  <a:schemeClr val="tx2"/>
                </a:solidFill>
              </a:rPr>
              <a:t>LANUV </a:t>
            </a:r>
            <a:r>
              <a:rPr lang="de-DE" sz="1400" b="1" dirty="0">
                <a:solidFill>
                  <a:schemeClr val="tx2"/>
                </a:solidFill>
              </a:rPr>
              <a:t>PSW </a:t>
            </a:r>
            <a:r>
              <a:rPr lang="de-DE" sz="1400" b="1" dirty="0" smtClean="0">
                <a:solidFill>
                  <a:schemeClr val="tx2"/>
                </a:solidFill>
              </a:rPr>
              <a:t>Potentialstudie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>
                <a:solidFill>
                  <a:schemeClr val="tx2"/>
                </a:solidFill>
              </a:rPr>
              <a:t>g</a:t>
            </a:r>
            <a:r>
              <a:rPr lang="de-DE" sz="1400" b="1" dirty="0" smtClean="0">
                <a:solidFill>
                  <a:schemeClr val="tx2"/>
                </a:solidFill>
              </a:rPr>
              <a:t>roße Bedeutung: Mittelzeitspeicher, schwarzstartfähig,  </a:t>
            </a:r>
            <a:endParaRPr lang="de-DE" sz="1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>
                <a:solidFill>
                  <a:schemeClr val="accent2"/>
                </a:solidFill>
              </a:rPr>
              <a:t>a</a:t>
            </a:r>
            <a:r>
              <a:rPr lang="de-DE" sz="1400" b="1" dirty="0" smtClean="0">
                <a:solidFill>
                  <a:schemeClr val="accent2"/>
                </a:solidFill>
              </a:rPr>
              <a:t>ber: kein großes Geschäftsmodell 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 NRW Projekte:</a:t>
            </a:r>
          </a:p>
          <a:p>
            <a:pPr lvl="2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Trianel: Westfalen und </a:t>
            </a:r>
            <a:r>
              <a:rPr lang="de-DE" sz="1400" b="1" dirty="0" err="1" smtClean="0">
                <a:solidFill>
                  <a:schemeClr val="tx2"/>
                </a:solidFill>
              </a:rPr>
              <a:t>Rursee</a:t>
            </a:r>
            <a:r>
              <a:rPr lang="de-DE" sz="1400" b="1" dirty="0" smtClean="0">
                <a:solidFill>
                  <a:schemeClr val="tx2"/>
                </a:solidFill>
              </a:rPr>
              <a:t> ( eingestellt)</a:t>
            </a:r>
          </a:p>
          <a:p>
            <a:pPr lvl="2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>
                <a:solidFill>
                  <a:schemeClr val="tx2"/>
                </a:solidFill>
              </a:rPr>
              <a:t>Untertage </a:t>
            </a:r>
            <a:r>
              <a:rPr lang="de-DE" sz="1400" b="1" dirty="0" smtClean="0">
                <a:solidFill>
                  <a:schemeClr val="tx2"/>
                </a:solidFill>
              </a:rPr>
              <a:t>PSW (eingestellt)</a:t>
            </a:r>
            <a:endParaRPr lang="de-DE" sz="1400" b="1" dirty="0">
              <a:solidFill>
                <a:schemeClr val="tx2"/>
              </a:solidFill>
            </a:endParaRPr>
          </a:p>
          <a:p>
            <a:pPr lvl="2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PSW Tagebau  offen </a:t>
            </a: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8136904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3. Aktueller </a:t>
            </a:r>
            <a:r>
              <a:rPr lang="de-DE" sz="2400" b="1" dirty="0">
                <a:solidFill>
                  <a:srgbClr val="FF0000"/>
                </a:solidFill>
                <a:cs typeface="Times New Roman" charset="0"/>
              </a:rPr>
              <a:t>Stand Energiespeicher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Pumpspeicher</a:t>
            </a:r>
            <a:endParaRPr lang="de-DE" sz="2400" b="1" dirty="0">
              <a:solidFill>
                <a:schemeClr val="accent2"/>
              </a:solidFill>
              <a:cs typeface="Times New Roman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916832"/>
            <a:ext cx="2088232" cy="2498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658" y="2473625"/>
            <a:ext cx="1295822" cy="18189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489" y="4038043"/>
            <a:ext cx="1998337" cy="24152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Gestreifter Pfeil nach rechts 8"/>
          <p:cNvSpPr/>
          <p:nvPr/>
        </p:nvSpPr>
        <p:spPr>
          <a:xfrm>
            <a:off x="467544" y="2060848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032" y="6536468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10</a:t>
            </a:fld>
            <a:r>
              <a:rPr lang="de-DE" sz="1000" dirty="0" smtClean="0"/>
              <a:t>	      			Iven, 612 -  NRW		      </a:t>
            </a:r>
            <a:r>
              <a:rPr lang="en-US" altLang="de-DE" sz="1000" dirty="0" smtClean="0"/>
              <a:t> </a:t>
            </a:r>
            <a:fld id="{BAD11C83-C73C-4080-B8DC-FB232CF9102D}" type="datetime3">
              <a:rPr lang="en-US" altLang="de-DE" sz="1000"/>
              <a:pPr eaLnBrk="1" hangingPunct="1">
                <a:spcBef>
                  <a:spcPct val="50000"/>
                </a:spcBef>
              </a:pPr>
              <a:t>30 May 2023</a:t>
            </a:fld>
            <a:r>
              <a:rPr lang="en-US" altLang="de-DE" sz="1000" dirty="0"/>
              <a:t> </a:t>
            </a:r>
            <a:r>
              <a:rPr lang="de-DE" sz="1000" b="1" dirty="0" smtClean="0"/>
              <a:t>	  </a:t>
            </a:r>
            <a:r>
              <a:rPr lang="de-DE" sz="1000" dirty="0" smtClean="0"/>
              <a:t>   	                           </a:t>
            </a:r>
            <a:endParaRPr lang="de-DE" sz="1000" dirty="0"/>
          </a:p>
        </p:txBody>
      </p:sp>
      <p:sp>
        <p:nvSpPr>
          <p:cNvPr id="12" name="Gestreifter Pfeil nach rechts 11"/>
          <p:cNvSpPr/>
          <p:nvPr/>
        </p:nvSpPr>
        <p:spPr>
          <a:xfrm>
            <a:off x="467544" y="4797152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66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4968552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/>
            <a:endParaRPr lang="de-DE" sz="1800" dirty="0" smtClean="0"/>
          </a:p>
          <a:p>
            <a:pPr lvl="0"/>
            <a:endParaRPr lang="de-DE" sz="1800" dirty="0"/>
          </a:p>
          <a:p>
            <a:r>
              <a:rPr lang="de-DE" sz="1800" b="1" dirty="0">
                <a:solidFill>
                  <a:schemeClr val="tx2"/>
                </a:solidFill>
              </a:rPr>
              <a:t>1400 </a:t>
            </a:r>
            <a:r>
              <a:rPr lang="de-DE" sz="1800" b="1" dirty="0" err="1">
                <a:solidFill>
                  <a:schemeClr val="tx2"/>
                </a:solidFill>
              </a:rPr>
              <a:t>TWh</a:t>
            </a:r>
            <a:r>
              <a:rPr lang="de-DE" sz="1800" b="1" dirty="0">
                <a:solidFill>
                  <a:schemeClr val="tx2"/>
                </a:solidFill>
              </a:rPr>
              <a:t>/a v. 2500 </a:t>
            </a:r>
            <a:r>
              <a:rPr lang="de-DE" sz="1800" b="1" dirty="0" err="1">
                <a:solidFill>
                  <a:schemeClr val="tx2"/>
                </a:solidFill>
              </a:rPr>
              <a:t>TWh</a:t>
            </a:r>
            <a:r>
              <a:rPr lang="de-DE" sz="1800" b="1" dirty="0">
                <a:solidFill>
                  <a:schemeClr val="tx2"/>
                </a:solidFill>
              </a:rPr>
              <a:t>/a Endenergie </a:t>
            </a:r>
            <a:r>
              <a:rPr lang="de-DE" sz="1050" b="1" dirty="0">
                <a:solidFill>
                  <a:schemeClr val="tx2"/>
                </a:solidFill>
              </a:rPr>
              <a:t>(NRW 270 </a:t>
            </a:r>
            <a:r>
              <a:rPr lang="de-DE" sz="1050" b="1" dirty="0" err="1">
                <a:solidFill>
                  <a:schemeClr val="tx2"/>
                </a:solidFill>
              </a:rPr>
              <a:t>TWh</a:t>
            </a:r>
            <a:r>
              <a:rPr lang="de-DE" sz="1050" b="1" dirty="0">
                <a:solidFill>
                  <a:schemeClr val="tx2"/>
                </a:solidFill>
              </a:rPr>
              <a:t>/a)</a:t>
            </a:r>
            <a:endParaRPr lang="de-DE" sz="1800" b="1" dirty="0">
              <a:solidFill>
                <a:schemeClr val="tx2"/>
              </a:solidFill>
            </a:endParaRPr>
          </a:p>
          <a:p>
            <a:pPr lvl="0"/>
            <a:endParaRPr lang="de-DE" sz="1800" b="1" dirty="0" smtClean="0"/>
          </a:p>
          <a:p>
            <a:pPr lvl="0"/>
            <a:r>
              <a:rPr lang="de-DE" sz="1800" b="1" dirty="0" smtClean="0"/>
              <a:t>KWK Potentialstudie NRW: Überblick  </a:t>
            </a:r>
          </a:p>
          <a:p>
            <a:pPr lvl="0"/>
            <a:r>
              <a:rPr lang="de-DE" sz="1400" b="1" dirty="0" smtClean="0"/>
              <a:t>-	10525 KWK Anlagen, 18,4 GW Strom , 14,6 GW Wärme </a:t>
            </a:r>
            <a:r>
              <a:rPr lang="de-DE" sz="1000" b="1" dirty="0" smtClean="0"/>
              <a:t>( 9674 BHKWs)</a:t>
            </a:r>
            <a:r>
              <a:rPr lang="de-DE" sz="1400" b="1" dirty="0" smtClean="0"/>
              <a:t> </a:t>
            </a:r>
          </a:p>
          <a:p>
            <a:pPr lvl="0"/>
            <a:r>
              <a:rPr lang="de-DE" sz="1400" b="1" dirty="0" smtClean="0"/>
              <a:t>-	221 Wärmenetze 4071 km in 146 Gemeinden</a:t>
            </a:r>
          </a:p>
          <a:p>
            <a:pPr lvl="0"/>
            <a:endParaRPr lang="de-DE" sz="1800" b="1" dirty="0"/>
          </a:p>
          <a:p>
            <a:pPr lvl="0"/>
            <a:r>
              <a:rPr lang="de-DE" sz="1800" b="1" dirty="0" smtClean="0"/>
              <a:t>- </a:t>
            </a:r>
            <a:r>
              <a:rPr lang="de-DE" sz="1800" b="1" dirty="0"/>
              <a:t>industrielle Wärmespeicher</a:t>
            </a:r>
            <a:endParaRPr lang="de-DE" sz="1800" b="1" dirty="0" smtClean="0"/>
          </a:p>
          <a:p>
            <a:pPr lvl="0"/>
            <a:r>
              <a:rPr lang="de-DE" sz="1800" b="1" dirty="0" smtClean="0"/>
              <a:t>- Öffentliche Versorgung</a:t>
            </a:r>
          </a:p>
          <a:p>
            <a:pPr lvl="0"/>
            <a:endParaRPr lang="de-DE" sz="1800" b="1" dirty="0" smtClean="0"/>
          </a:p>
          <a:p>
            <a:pPr lvl="0"/>
            <a:r>
              <a:rPr lang="de-DE" sz="1800" b="1" dirty="0" smtClean="0"/>
              <a:t>verstärkte </a:t>
            </a:r>
            <a:r>
              <a:rPr lang="de-DE" sz="1800" b="1" dirty="0"/>
              <a:t>Integration von Wärmespeichern </a:t>
            </a:r>
            <a:endParaRPr lang="de-DE" sz="1800" b="1" dirty="0" smtClean="0"/>
          </a:p>
          <a:p>
            <a:pPr lvl="0"/>
            <a:r>
              <a:rPr lang="de-DE" sz="1800" b="1" dirty="0"/>
              <a:t> </a:t>
            </a:r>
            <a:r>
              <a:rPr lang="de-DE" sz="1800" b="1" dirty="0" smtClean="0"/>
              <a:t>in Wärmeinfrastrukturen erforderlich</a:t>
            </a:r>
            <a:endParaRPr lang="de-DE" sz="1800" b="1" dirty="0"/>
          </a:p>
          <a:p>
            <a:pPr lvl="0"/>
            <a:endParaRPr lang="de-DE" sz="1800" b="1" dirty="0"/>
          </a:p>
          <a:p>
            <a:pPr lvl="0">
              <a:buFontTx/>
              <a:buChar char="-"/>
            </a:pPr>
            <a:r>
              <a:rPr lang="de-DE" sz="1800" b="1" dirty="0" smtClean="0"/>
              <a:t>geändertes </a:t>
            </a:r>
            <a:r>
              <a:rPr lang="de-DE" sz="1800" b="1" dirty="0"/>
              <a:t>KWK Design </a:t>
            </a:r>
            <a:r>
              <a:rPr lang="de-DE" sz="1800" b="1" dirty="0" smtClean="0"/>
              <a:t>notwendig</a:t>
            </a:r>
          </a:p>
          <a:p>
            <a:pPr lvl="0">
              <a:buFontTx/>
              <a:buChar char="-"/>
            </a:pPr>
            <a:r>
              <a:rPr lang="de-DE" sz="1800" b="1" dirty="0" smtClean="0"/>
              <a:t>Lösungen für Industrie notwendig ( hohe T) </a:t>
            </a:r>
            <a:endParaRPr lang="de-DE" sz="1800" b="1" dirty="0"/>
          </a:p>
          <a:p>
            <a:pPr lvl="0"/>
            <a:endParaRPr lang="de-DE" sz="1800" b="1" dirty="0"/>
          </a:p>
          <a:p>
            <a:pPr lvl="0"/>
            <a:endParaRPr lang="de-DE" sz="1800" b="1" dirty="0" smtClean="0"/>
          </a:p>
          <a:p>
            <a:pPr lvl="0"/>
            <a:r>
              <a:rPr lang="de-DE" sz="900" b="1" dirty="0" smtClean="0"/>
              <a:t>							                         Wärmespeicher Broschüre 7/2020</a:t>
            </a:r>
          </a:p>
          <a:p>
            <a:pPr lvl="0"/>
            <a:r>
              <a:rPr lang="de-DE" sz="900" b="1" dirty="0" smtClean="0"/>
              <a:t>							                          EA.NRW : </a:t>
            </a:r>
            <a:r>
              <a:rPr lang="de-DE" sz="900" b="1" dirty="0" err="1" smtClean="0"/>
              <a:t>Netze+Speicher</a:t>
            </a:r>
            <a:r>
              <a:rPr lang="de-DE" sz="900" b="1" dirty="0" smtClean="0"/>
              <a:t> </a:t>
            </a: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8136904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3. Aktueller </a:t>
            </a:r>
            <a:r>
              <a:rPr lang="de-DE" sz="2400" b="1" dirty="0">
                <a:solidFill>
                  <a:srgbClr val="FF0000"/>
                </a:solidFill>
                <a:cs typeface="Times New Roman" charset="0"/>
              </a:rPr>
              <a:t>Stand Energiespeicher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</a:t>
            </a:r>
            <a:r>
              <a:rPr lang="de-DE" sz="2400" b="1" dirty="0" smtClean="0">
                <a:solidFill>
                  <a:schemeClr val="accent2"/>
                </a:solidFill>
              </a:rPr>
              <a:t>Wärmespeicher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11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05" y="2111305"/>
            <a:ext cx="1579445" cy="1881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033" y="3825044"/>
            <a:ext cx="1647042" cy="19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8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040560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r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17 Gasspeicher </a:t>
            </a:r>
            <a:r>
              <a:rPr lang="de-DE" sz="1800" b="1" dirty="0">
                <a:solidFill>
                  <a:schemeClr val="tx2"/>
                </a:solidFill>
              </a:rPr>
              <a:t>Standorte ( Kavernen und Porenspeicher) mit </a:t>
            </a:r>
            <a:r>
              <a:rPr lang="de-DE" sz="1800" b="1" dirty="0" smtClean="0">
                <a:solidFill>
                  <a:schemeClr val="tx2"/>
                </a:solidFill>
              </a:rPr>
              <a:t>ca. 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>
                <a:solidFill>
                  <a:schemeClr val="tx2"/>
                </a:solidFill>
              </a:rPr>
              <a:t>ü</a:t>
            </a:r>
            <a:r>
              <a:rPr lang="de-DE" sz="1800" b="1" dirty="0" smtClean="0">
                <a:solidFill>
                  <a:schemeClr val="tx2"/>
                </a:solidFill>
              </a:rPr>
              <a:t>ber 240 </a:t>
            </a:r>
            <a:r>
              <a:rPr lang="de-DE" sz="1800" b="1" dirty="0" err="1">
                <a:solidFill>
                  <a:schemeClr val="tx2"/>
                </a:solidFill>
              </a:rPr>
              <a:t>TWh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Speicherkapazität </a:t>
            </a:r>
            <a:r>
              <a:rPr lang="de-DE" sz="1100" dirty="0" smtClean="0">
                <a:solidFill>
                  <a:schemeClr val="tx2"/>
                </a:solidFill>
              </a:rPr>
              <a:t>(INES)</a:t>
            </a:r>
            <a:r>
              <a:rPr lang="de-DE" sz="1800" b="1" dirty="0" smtClean="0">
                <a:solidFill>
                  <a:schemeClr val="tx2"/>
                </a:solidFill>
              </a:rPr>
              <a:t> </a:t>
            </a:r>
            <a:r>
              <a:rPr lang="de-DE" sz="1800" b="1" dirty="0">
                <a:solidFill>
                  <a:schemeClr val="tx2"/>
                </a:solidFill>
              </a:rPr>
              <a:t>( Verbrauch </a:t>
            </a:r>
            <a:r>
              <a:rPr lang="de-DE" sz="1800" b="1" dirty="0" smtClean="0">
                <a:solidFill>
                  <a:schemeClr val="tx2"/>
                </a:solidFill>
              </a:rPr>
              <a:t>D: ca. 800 </a:t>
            </a:r>
            <a:r>
              <a:rPr lang="de-DE" sz="1800" b="1" dirty="0" err="1" smtClean="0">
                <a:solidFill>
                  <a:schemeClr val="tx2"/>
                </a:solidFill>
              </a:rPr>
              <a:t>TWh</a:t>
            </a:r>
            <a:r>
              <a:rPr lang="de-DE" sz="1800" b="1" dirty="0" smtClean="0">
                <a:solidFill>
                  <a:schemeClr val="tx2"/>
                </a:solidFill>
              </a:rPr>
              <a:t>)</a:t>
            </a: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NRW</a:t>
            </a:r>
            <a:r>
              <a:rPr lang="de-DE" sz="1800" b="1" dirty="0">
                <a:solidFill>
                  <a:schemeClr val="tx2"/>
                </a:solidFill>
              </a:rPr>
              <a:t>: </a:t>
            </a:r>
            <a:r>
              <a:rPr lang="de-DE" sz="1800" b="1" dirty="0" err="1">
                <a:solidFill>
                  <a:schemeClr val="tx2"/>
                </a:solidFill>
              </a:rPr>
              <a:t>Epe</a:t>
            </a:r>
            <a:r>
              <a:rPr lang="de-DE" sz="1800" b="1" dirty="0">
                <a:solidFill>
                  <a:schemeClr val="tx2"/>
                </a:solidFill>
              </a:rPr>
              <a:t>: </a:t>
            </a:r>
            <a:r>
              <a:rPr lang="de-DE" sz="1800" b="1" dirty="0" smtClean="0">
                <a:solidFill>
                  <a:schemeClr val="tx2"/>
                </a:solidFill>
              </a:rPr>
              <a:t>39 </a:t>
            </a:r>
            <a:r>
              <a:rPr lang="de-DE" sz="1800" b="1" dirty="0" err="1" smtClean="0">
                <a:solidFill>
                  <a:schemeClr val="tx2"/>
                </a:solidFill>
              </a:rPr>
              <a:t>TWh</a:t>
            </a:r>
            <a:r>
              <a:rPr lang="de-DE" sz="1800" b="1" dirty="0" smtClean="0">
                <a:solidFill>
                  <a:schemeClr val="tx2"/>
                </a:solidFill>
              </a:rPr>
              <a:t> Kavernenspeicher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Rückgrat der Versorgungssicherheit in D </a:t>
            </a:r>
            <a:r>
              <a:rPr lang="de-DE" sz="1800" b="1" dirty="0" smtClean="0">
                <a:solidFill>
                  <a:srgbClr val="FF0000"/>
                </a:solidFill>
              </a:rPr>
              <a:t>und Europa !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rgbClr val="00B050"/>
                </a:solidFill>
              </a:rPr>
              <a:t>Langzeitspeicher heute und zukünftig ( Wasserstoff)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Keine geeigneten Rahmenbedingungen (Umlagen), 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rgbClr val="FF0000"/>
                </a:solidFill>
              </a:rPr>
              <a:t>Geschäftsmodell: Speicherbetreiber = Energienutzer ?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tx2"/>
                </a:solidFill>
              </a:rPr>
              <a:t> 	</a:t>
            </a:r>
          </a:p>
          <a:p>
            <a:pPr marL="0" indent="0">
              <a:buNone/>
            </a:pPr>
            <a:r>
              <a:rPr lang="de-DE" sz="1800" b="1" dirty="0">
                <a:solidFill>
                  <a:schemeClr val="tx2"/>
                </a:solidFill>
              </a:rPr>
              <a:t>	Große Bedeutung für die Weiterentwicklung wichtiger NRW 	</a:t>
            </a:r>
            <a:r>
              <a:rPr lang="de-DE" sz="1800" b="1" dirty="0" smtClean="0">
                <a:solidFill>
                  <a:schemeClr val="tx2"/>
                </a:solidFill>
              </a:rPr>
              <a:t>Gasinfrastruktur-Assets  </a:t>
            </a:r>
            <a:r>
              <a:rPr lang="de-DE" sz="1800" b="1" dirty="0">
                <a:solidFill>
                  <a:schemeClr val="tx2"/>
                </a:solidFill>
              </a:rPr>
              <a:t>NRW </a:t>
            </a:r>
            <a:r>
              <a:rPr lang="de-DE" sz="1800" b="1" dirty="0" smtClean="0">
                <a:solidFill>
                  <a:schemeClr val="tx2"/>
                </a:solidFill>
              </a:rPr>
              <a:t>Wasserstoff-Roadmap</a:t>
            </a:r>
            <a:endParaRPr lang="en-GB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8136904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3. Aktueller </a:t>
            </a:r>
            <a:r>
              <a:rPr lang="de-DE" sz="2400" b="1" dirty="0">
                <a:solidFill>
                  <a:srgbClr val="FF0000"/>
                </a:solidFill>
                <a:cs typeface="Times New Roman" charset="0"/>
              </a:rPr>
              <a:t>Stand Energiespeicher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</a:t>
            </a:r>
            <a:r>
              <a:rPr lang="de-DE" sz="2400" b="1" dirty="0" smtClean="0">
                <a:solidFill>
                  <a:schemeClr val="accent2"/>
                </a:solidFill>
              </a:rPr>
              <a:t>Gasspeicher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12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sp>
        <p:nvSpPr>
          <p:cNvPr id="8" name="Gestreifter Pfeil nach rechts 7"/>
          <p:cNvSpPr/>
          <p:nvPr/>
        </p:nvSpPr>
        <p:spPr>
          <a:xfrm>
            <a:off x="604955" y="2113585"/>
            <a:ext cx="508499" cy="268761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treifter Pfeil nach rechts 8"/>
          <p:cNvSpPr/>
          <p:nvPr/>
        </p:nvSpPr>
        <p:spPr>
          <a:xfrm>
            <a:off x="611560" y="3545464"/>
            <a:ext cx="508499" cy="268761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968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36047" y="1196751"/>
            <a:ext cx="9180047" cy="5142909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90588" lvl="1" indent="0" eaLnBrk="1" hangingPunct="1">
              <a:spcAft>
                <a:spcPts val="600"/>
              </a:spcAft>
            </a:pPr>
            <a:endParaRPr lang="de-DE" sz="2400" b="1" dirty="0" smtClean="0">
              <a:solidFill>
                <a:schemeClr val="tx2"/>
              </a:solidFill>
            </a:endParaRPr>
          </a:p>
          <a:p>
            <a:pPr marL="357188" lvl="1" indent="-357188" eaLnBrk="1" hangingPunct="1">
              <a:tabLst>
                <a:tab pos="357188" algn="l"/>
              </a:tabLst>
            </a:pPr>
            <a:r>
              <a:rPr lang="de-DE" sz="2000" b="1" dirty="0" smtClean="0"/>
              <a:t>Mineralölversorgung </a:t>
            </a:r>
            <a:r>
              <a:rPr lang="de-DE" sz="2000" b="1" dirty="0"/>
              <a:t>in </a:t>
            </a:r>
            <a:r>
              <a:rPr lang="de-DE" sz="2000" b="1" dirty="0" smtClean="0"/>
              <a:t>Deutschland</a:t>
            </a:r>
          </a:p>
          <a:p>
            <a:pPr marL="0" indent="0"/>
            <a:endParaRPr lang="de-DE" sz="20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b="1" dirty="0" smtClean="0"/>
              <a:t>13 Raffinerien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b="1" dirty="0" smtClean="0"/>
              <a:t>Lagerung: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0" indent="0"/>
            <a:r>
              <a:rPr lang="de-DE" sz="2000" dirty="0" smtClean="0"/>
              <a:t>  62 </a:t>
            </a:r>
            <a:r>
              <a:rPr lang="de-DE" sz="2000" dirty="0" err="1" smtClean="0"/>
              <a:t>Mio</a:t>
            </a:r>
            <a:r>
              <a:rPr lang="de-DE" sz="2000" dirty="0" smtClean="0"/>
              <a:t> m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, ca. 80 Tankläger an 70 Standorten in D, 40 % Kavernen</a:t>
            </a:r>
          </a:p>
          <a:p>
            <a:pPr marL="0" indent="0"/>
            <a:endParaRPr lang="de-DE" sz="2000" dirty="0"/>
          </a:p>
          <a:p>
            <a:r>
              <a:rPr lang="de-DE" sz="2000" b="1" dirty="0"/>
              <a:t>Erdölbevorratungsverband (EBV)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600" dirty="0" smtClean="0"/>
              <a:t>90-Tage-Vorrat </a:t>
            </a:r>
            <a:r>
              <a:rPr lang="de-DE" sz="1600" dirty="0"/>
              <a:t>für. Verbrauch; ca. 23 Mio. t Rohöl und Produkte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600" dirty="0" smtClean="0"/>
              <a:t>Verbrauchsschwerpunkten </a:t>
            </a:r>
            <a:r>
              <a:rPr lang="de-DE" sz="1600" dirty="0"/>
              <a:t>in 5 Versorgungsbereiche: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600" dirty="0" smtClean="0"/>
              <a:t>Ziel</a:t>
            </a:r>
            <a:r>
              <a:rPr lang="de-DE" sz="1600" dirty="0"/>
              <a:t>:</a:t>
            </a:r>
          </a:p>
          <a:p>
            <a:pPr marL="1193800" lvl="2" indent="-214313">
              <a:buFont typeface="Arial" panose="020B0604020202020204" pitchFamily="34" charset="0"/>
              <a:buChar char="•"/>
            </a:pPr>
            <a:r>
              <a:rPr lang="de-DE" sz="1600" dirty="0"/>
              <a:t> Regionalisierung gemäß rechtlicher Vorgaben EBV-Gesetz: </a:t>
            </a:r>
          </a:p>
          <a:p>
            <a:pPr marL="1193800" lvl="2" indent="-214313">
              <a:buFont typeface="Arial" panose="020B0604020202020204" pitchFamily="34" charset="0"/>
              <a:buChar char="•"/>
            </a:pPr>
            <a:r>
              <a:rPr lang="de-DE" sz="1600" dirty="0"/>
              <a:t>Vorhaltung in jeder Versorgungsregion:15 Tage </a:t>
            </a:r>
            <a:endParaRPr lang="de-DE" sz="1600" dirty="0" smtClean="0"/>
          </a:p>
          <a:p>
            <a:pPr marL="1193800" lvl="2" indent="-214313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979487" lvl="2" indent="0"/>
            <a:r>
              <a:rPr lang="de-DE" sz="1600" b="1" dirty="0" smtClean="0">
                <a:solidFill>
                  <a:srgbClr val="00B050"/>
                </a:solidFill>
              </a:rPr>
              <a:t>Quo </a:t>
            </a:r>
            <a:r>
              <a:rPr lang="de-DE" sz="1600" b="1" dirty="0" err="1" smtClean="0">
                <a:solidFill>
                  <a:srgbClr val="00B050"/>
                </a:solidFill>
              </a:rPr>
              <a:t>Vadis</a:t>
            </a:r>
            <a:r>
              <a:rPr lang="de-DE" sz="1600" b="1" dirty="0" smtClean="0">
                <a:solidFill>
                  <a:srgbClr val="00B050"/>
                </a:solidFill>
              </a:rPr>
              <a:t>: Mineralölbedarf  / E-</a:t>
            </a:r>
            <a:r>
              <a:rPr lang="de-DE" sz="1600" b="1" dirty="0" err="1">
                <a:solidFill>
                  <a:srgbClr val="00B050"/>
                </a:solidFill>
              </a:rPr>
              <a:t>F</a:t>
            </a:r>
            <a:r>
              <a:rPr lang="de-DE" sz="1600" b="1" dirty="0" err="1" smtClean="0">
                <a:solidFill>
                  <a:srgbClr val="00B050"/>
                </a:solidFill>
              </a:rPr>
              <a:t>uels</a:t>
            </a:r>
            <a:r>
              <a:rPr lang="de-DE" sz="1600" b="1" dirty="0" smtClean="0">
                <a:solidFill>
                  <a:srgbClr val="00B050"/>
                </a:solidFill>
              </a:rPr>
              <a:t> ?</a:t>
            </a:r>
          </a:p>
          <a:p>
            <a:pPr marL="979487" lvl="2" indent="0"/>
            <a:endParaRPr lang="de-DE" sz="1600" dirty="0"/>
          </a:p>
          <a:p>
            <a:pPr marL="0" indent="0"/>
            <a:endParaRPr lang="de-DE" sz="2000" dirty="0"/>
          </a:p>
          <a:p>
            <a:endParaRPr lang="de-DE" sz="2000" b="1" dirty="0"/>
          </a:p>
        </p:txBody>
      </p:sp>
      <p:pic>
        <p:nvPicPr>
          <p:cNvPr id="8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32" y="116632"/>
            <a:ext cx="3821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5" descr="Unabhängige Tanklager sichern die Mineralölversorgu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66" y="1614885"/>
            <a:ext cx="1627193" cy="19186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5912" y="734745"/>
            <a:ext cx="8570583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3. Aktueller </a:t>
            </a:r>
            <a:r>
              <a:rPr lang="de-DE" sz="2400" b="1" dirty="0">
                <a:solidFill>
                  <a:srgbClr val="FF0000"/>
                </a:solidFill>
                <a:cs typeface="Times New Roman" charset="0"/>
              </a:rPr>
              <a:t>Stand Energiespeicher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Mineralölspeicher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pic>
        <p:nvPicPr>
          <p:cNvPr id="12" name="Bild 4" descr="Raffinierien und Pipelines sichern die Mineralölversorgu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386629" cy="19047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estreifter Pfeil nach rechts 12"/>
          <p:cNvSpPr/>
          <p:nvPr/>
        </p:nvSpPr>
        <p:spPr>
          <a:xfrm>
            <a:off x="539552" y="5990113"/>
            <a:ext cx="508499" cy="268761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13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10694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040560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r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20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2400" b="1" dirty="0" smtClean="0">
                <a:solidFill>
                  <a:schemeClr val="tx2"/>
                </a:solidFill>
              </a:rPr>
              <a:t>NRW Forschungslandschaft</a:t>
            </a:r>
          </a:p>
          <a:p>
            <a:pPr lvl="0">
              <a:buFontTx/>
              <a:buChar char="-"/>
            </a:pPr>
            <a:r>
              <a:rPr lang="de-DE" sz="1800" b="1" dirty="0" smtClean="0"/>
              <a:t>Batterieforschung RWTH Aachen, Münster ,…</a:t>
            </a:r>
          </a:p>
          <a:p>
            <a:pPr lvl="0">
              <a:buFontTx/>
              <a:buChar char="-"/>
            </a:pPr>
            <a:endParaRPr lang="de-DE" sz="1800" b="1" dirty="0" smtClean="0"/>
          </a:p>
          <a:p>
            <a:pPr lvl="0">
              <a:buFontTx/>
              <a:buChar char="-"/>
            </a:pPr>
            <a:r>
              <a:rPr lang="de-DE" sz="1800" b="1" dirty="0" smtClean="0"/>
              <a:t>Batteriezellforschungsfabrik </a:t>
            </a:r>
            <a:r>
              <a:rPr lang="de-DE" sz="1800" b="1" dirty="0"/>
              <a:t>im Aufbau, u.a. mit Fördermitteln des Landes NRW</a:t>
            </a:r>
            <a:endParaRPr lang="en-GB" sz="1800" b="1" dirty="0"/>
          </a:p>
          <a:p>
            <a:pPr lvl="0"/>
            <a:endParaRPr lang="de-DE" sz="1800" b="1" dirty="0" smtClean="0"/>
          </a:p>
          <a:p>
            <a:pPr lvl="0">
              <a:buFontTx/>
              <a:buChar char="-"/>
            </a:pPr>
            <a:r>
              <a:rPr lang="de-DE" sz="1800" b="1" dirty="0" smtClean="0"/>
              <a:t>Wärmespeicherforschung </a:t>
            </a:r>
            <a:r>
              <a:rPr lang="de-DE" sz="1800" b="1" dirty="0"/>
              <a:t>mit Demonstratoren </a:t>
            </a:r>
            <a:r>
              <a:rPr lang="de-DE" sz="1800" b="1" dirty="0" smtClean="0"/>
              <a:t>, </a:t>
            </a:r>
            <a:r>
              <a:rPr lang="de-DE" sz="1800" b="1" dirty="0"/>
              <a:t>FH Aachen in Jülich </a:t>
            </a:r>
            <a:r>
              <a:rPr lang="de-DE" sz="1800" b="1" dirty="0" smtClean="0"/>
              <a:t>und </a:t>
            </a:r>
            <a:r>
              <a:rPr lang="de-DE" sz="1800" b="1" dirty="0"/>
              <a:t>DLR </a:t>
            </a:r>
            <a:r>
              <a:rPr lang="de-DE" sz="1800" b="1" dirty="0" smtClean="0"/>
              <a:t>, </a:t>
            </a:r>
            <a:r>
              <a:rPr lang="de-DE" sz="1800" b="1" dirty="0" err="1"/>
              <a:t>PtHtP</a:t>
            </a:r>
            <a:r>
              <a:rPr lang="de-DE" sz="1800" b="1" dirty="0"/>
              <a:t>-Ansätze </a:t>
            </a:r>
            <a:r>
              <a:rPr lang="de-DE" sz="1800" b="1" dirty="0" smtClean="0"/>
              <a:t>mit Hochtemperaturspeicherung </a:t>
            </a:r>
            <a:endParaRPr lang="de-DE" sz="1800" b="1" dirty="0"/>
          </a:p>
          <a:p>
            <a:pPr lvl="0">
              <a:buFontTx/>
              <a:buChar char="-"/>
            </a:pPr>
            <a:endParaRPr lang="de-DE" sz="1800" b="1" dirty="0" smtClean="0"/>
          </a:p>
          <a:p>
            <a:pPr lvl="0">
              <a:buFontTx/>
              <a:buChar char="-"/>
            </a:pPr>
            <a:r>
              <a:rPr lang="de-DE" sz="1800" b="1" dirty="0" smtClean="0"/>
              <a:t>Untersuchungen </a:t>
            </a:r>
            <a:r>
              <a:rPr lang="de-DE" sz="1800" b="1" dirty="0"/>
              <a:t>mit festen </a:t>
            </a:r>
            <a:r>
              <a:rPr lang="de-DE" sz="1800" b="1" dirty="0" smtClean="0"/>
              <a:t>Wärmespeichermedien ( T größer 650°)</a:t>
            </a:r>
          </a:p>
          <a:p>
            <a:pPr lvl="0">
              <a:buFontTx/>
              <a:buChar char="-"/>
            </a:pPr>
            <a:endParaRPr lang="de-DE" sz="1800" b="1" dirty="0" smtClean="0"/>
          </a:p>
          <a:p>
            <a:pPr lvl="0">
              <a:buFontTx/>
              <a:buChar char="-"/>
            </a:pPr>
            <a:r>
              <a:rPr lang="de-DE" sz="1800" b="1" dirty="0" smtClean="0"/>
              <a:t>Fraunhofer Umsicht, </a:t>
            </a:r>
            <a:r>
              <a:rPr lang="de-DE" sz="1800" b="1" dirty="0" smtClean="0"/>
              <a:t>Institut für Energieinfrastruktur + Geothermie </a:t>
            </a:r>
            <a:r>
              <a:rPr lang="de-DE" sz="1200" dirty="0" smtClean="0"/>
              <a:t>(</a:t>
            </a:r>
            <a:r>
              <a:rPr lang="de-DE" sz="1200" dirty="0" smtClean="0"/>
              <a:t>Prof. </a:t>
            </a:r>
            <a:r>
              <a:rPr lang="de-DE" sz="1200" dirty="0" err="1" smtClean="0"/>
              <a:t>Doetsch</a:t>
            </a:r>
            <a:r>
              <a:rPr lang="de-DE" sz="1200" dirty="0" smtClean="0"/>
              <a:t>, Bracke …)</a:t>
            </a:r>
            <a:endParaRPr lang="de-DE" sz="1200" dirty="0" smtClean="0"/>
          </a:p>
          <a:p>
            <a:pPr lvl="0">
              <a:buFontTx/>
              <a:buChar char="-"/>
            </a:pPr>
            <a:endParaRPr lang="de-DE" sz="1200" dirty="0" smtClean="0"/>
          </a:p>
          <a:p>
            <a:pPr lvl="0">
              <a:buFontTx/>
              <a:buChar char="-"/>
            </a:pPr>
            <a:r>
              <a:rPr lang="de-DE" sz="1800" b="1" dirty="0"/>
              <a:t>Fuel </a:t>
            </a:r>
            <a:r>
              <a:rPr lang="de-DE" sz="1800" b="1" dirty="0" err="1"/>
              <a:t>switch</a:t>
            </a:r>
            <a:r>
              <a:rPr lang="de-DE" sz="1800" b="1" dirty="0"/>
              <a:t> Erdgas / Wasserstoff, Porenspeicher ?</a:t>
            </a:r>
            <a:endParaRPr lang="en-GB" sz="1800" b="1" dirty="0"/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35298" y="1124744"/>
            <a:ext cx="7277062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4. Rahmenbedingungen NRW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</a:t>
            </a:r>
            <a:r>
              <a:rPr lang="de-DE" sz="2400" b="1" dirty="0" smtClean="0">
                <a:solidFill>
                  <a:schemeClr val="accent2"/>
                </a:solidFill>
              </a:rPr>
              <a:t>Forschung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14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095667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r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</a:pPr>
            <a:r>
              <a:rPr lang="de-DE" sz="2400" b="1" dirty="0" smtClean="0">
                <a:solidFill>
                  <a:schemeClr val="tx2"/>
                </a:solidFill>
              </a:rPr>
              <a:t>Bundesförderung 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</a:rPr>
              <a:t>KWKG, BEW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           </a:t>
            </a:r>
            <a:r>
              <a:rPr lang="de-DE" sz="1800" dirty="0" smtClean="0">
                <a:solidFill>
                  <a:schemeClr val="tx2"/>
                </a:solidFill>
              </a:rPr>
              <a:t>-   Wärme- und Kältespeicher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</a:pPr>
            <a:r>
              <a:rPr lang="de-DE" sz="2400" b="1" dirty="0" smtClean="0">
                <a:solidFill>
                  <a:schemeClr val="tx2"/>
                </a:solidFill>
              </a:rPr>
              <a:t>Landesförderung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	</a:t>
            </a:r>
            <a:r>
              <a:rPr lang="de-DE" sz="1800" b="1" dirty="0" err="1">
                <a:solidFill>
                  <a:schemeClr val="tx2"/>
                </a:solidFill>
              </a:rPr>
              <a:t>p</a:t>
            </a:r>
            <a:r>
              <a:rPr lang="de-DE" sz="1800" b="1" dirty="0" err="1" smtClean="0">
                <a:solidFill>
                  <a:schemeClr val="tx2"/>
                </a:solidFill>
              </a:rPr>
              <a:t>rogres</a:t>
            </a:r>
            <a:r>
              <a:rPr lang="de-DE" sz="1800" b="1" dirty="0" smtClean="0">
                <a:solidFill>
                  <a:schemeClr val="tx2"/>
                </a:solidFill>
              </a:rPr>
              <a:t> NRW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Batteriespeicher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A für </a:t>
            </a:r>
            <a:r>
              <a:rPr lang="de-DE" sz="1400" b="1" dirty="0" err="1" smtClean="0">
                <a:solidFill>
                  <a:schemeClr val="tx2"/>
                </a:solidFill>
              </a:rPr>
              <a:t>PrivatHH</a:t>
            </a:r>
            <a:r>
              <a:rPr lang="de-DE" sz="1400" b="1" dirty="0" smtClean="0">
                <a:solidFill>
                  <a:schemeClr val="tx2"/>
                </a:solidFill>
              </a:rPr>
              <a:t> ausgelaufen 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2.     Wärme- </a:t>
            </a:r>
            <a:r>
              <a:rPr lang="de-DE" sz="1400" b="1" dirty="0">
                <a:solidFill>
                  <a:schemeClr val="tx2"/>
                </a:solidFill>
              </a:rPr>
              <a:t>und Kältespeicher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-       2020: 24 Anträge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3. Option Pumpspeicher (Studien)</a:t>
            </a: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8136904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4. Rahmenbedingungen NRW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</a:t>
            </a:r>
            <a:r>
              <a:rPr lang="de-DE" sz="2400" b="1" dirty="0" smtClean="0">
                <a:solidFill>
                  <a:schemeClr val="accent2"/>
                </a:solidFill>
              </a:rPr>
              <a:t>Förderung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985" y="2479737"/>
            <a:ext cx="4270250" cy="2834630"/>
          </a:xfrm>
          <a:prstGeom prst="rect">
            <a:avLst/>
          </a:prstGeom>
        </p:spPr>
      </p:pic>
      <p:sp>
        <p:nvSpPr>
          <p:cNvPr id="6" name="Gestreifter Pfeil nach rechts 5"/>
          <p:cNvSpPr/>
          <p:nvPr/>
        </p:nvSpPr>
        <p:spPr>
          <a:xfrm>
            <a:off x="611560" y="2564904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treifter Pfeil nach rechts 7"/>
          <p:cNvSpPr/>
          <p:nvPr/>
        </p:nvSpPr>
        <p:spPr>
          <a:xfrm>
            <a:off x="611560" y="4210970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15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73071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>
              <a:spcAft>
                <a:spcPts val="1500"/>
              </a:spcAft>
            </a:pPr>
            <a:endParaRPr lang="de-DE" sz="1800" b="1" dirty="0" smtClean="0">
              <a:solidFill>
                <a:srgbClr val="0070C0"/>
              </a:solidFill>
            </a:endParaRPr>
          </a:p>
          <a:p>
            <a:pPr marL="0" lvl="0" indent="0">
              <a:spcAft>
                <a:spcPts val="1500"/>
              </a:spcAft>
            </a:pPr>
            <a:r>
              <a:rPr lang="de-DE" sz="1800" b="1" dirty="0" smtClean="0">
                <a:solidFill>
                  <a:srgbClr val="0070C0"/>
                </a:solidFill>
              </a:rPr>
              <a:t>Begriffsbestimmung </a:t>
            </a:r>
            <a:r>
              <a:rPr lang="de-DE" sz="1800" b="1" dirty="0">
                <a:solidFill>
                  <a:srgbClr val="0070C0"/>
                </a:solidFill>
              </a:rPr>
              <a:t>von Speichern</a:t>
            </a:r>
            <a:r>
              <a:rPr lang="de-DE" sz="1800" b="1" dirty="0"/>
              <a:t> </a:t>
            </a:r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de-DE" sz="1800" b="1" dirty="0"/>
              <a:t>Energiespeicheranlagen werden definiert in§ 3 Nr. 15d EnWG – Änderung ab 01.07.2023 – Anpassung an EU-Recht</a:t>
            </a:r>
          </a:p>
          <a:p>
            <a:pPr marL="0" lvl="0" indent="0">
              <a:spcAft>
                <a:spcPts val="1500"/>
              </a:spcAft>
            </a:pPr>
            <a:r>
              <a:rPr lang="de-DE" sz="1800" b="1" dirty="0"/>
              <a:t>	Laut der </a:t>
            </a:r>
            <a:r>
              <a:rPr lang="de-DE" sz="1800" b="1" dirty="0" err="1"/>
              <a:t>Gesetztesbegründung</a:t>
            </a:r>
            <a:r>
              <a:rPr lang="de-DE" sz="1800" b="1" dirty="0"/>
              <a:t> sind noch Folgeanpassungen </a:t>
            </a:r>
            <a:r>
              <a:rPr lang="de-DE" sz="1800" b="1" dirty="0" smtClean="0"/>
              <a:t>	notwendig</a:t>
            </a:r>
            <a:endParaRPr lang="de-DE" sz="1800" b="1" dirty="0"/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de-DE" sz="1800" b="1" dirty="0"/>
              <a:t>Definiert werden auch Gas- und Wasserstoffspeicheranlage </a:t>
            </a:r>
          </a:p>
          <a:p>
            <a:pPr marL="342900" lvl="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de-DE" sz="1800" b="1" dirty="0"/>
              <a:t>Wärmespeicher sind kaum reguliert</a:t>
            </a:r>
          </a:p>
          <a:p>
            <a:pPr marL="0" lvl="0" indent="0">
              <a:spcAft>
                <a:spcPts val="1500"/>
              </a:spcAft>
            </a:pPr>
            <a:r>
              <a:rPr lang="de-DE" sz="1800" b="1" dirty="0">
                <a:solidFill>
                  <a:srgbClr val="0070C0"/>
                </a:solidFill>
              </a:rPr>
              <a:t>Doppelbelastung von Speichern mit Entgelten</a:t>
            </a:r>
          </a:p>
          <a:p>
            <a:pPr marL="0" lvl="0" indent="0">
              <a:spcAft>
                <a:spcPts val="1500"/>
              </a:spcAft>
            </a:pPr>
            <a:r>
              <a:rPr lang="de-DE" sz="1800" b="1" dirty="0"/>
              <a:t>	Neureglung im </a:t>
            </a:r>
            <a:r>
              <a:rPr lang="de-DE" sz="1800" b="1" dirty="0" smtClean="0"/>
              <a:t>Energiefinanzierungsgesetz</a:t>
            </a:r>
          </a:p>
          <a:p>
            <a:pPr marL="0" indent="0">
              <a:spcAft>
                <a:spcPts val="1500"/>
              </a:spcAft>
            </a:pPr>
            <a:r>
              <a:rPr lang="de-DE" sz="1800" b="1" dirty="0"/>
              <a:t>	Stromspeicher können von der Umlage nach dem </a:t>
            </a:r>
            <a:r>
              <a:rPr lang="de-DE" sz="1800" b="1" dirty="0" err="1"/>
              <a:t>EnFG</a:t>
            </a:r>
            <a:r>
              <a:rPr lang="de-DE" sz="1800" b="1" dirty="0"/>
              <a:t> </a:t>
            </a:r>
            <a:r>
              <a:rPr lang="de-DE" sz="1800" b="1" dirty="0" smtClean="0"/>
              <a:t>befreit 	werden</a:t>
            </a:r>
            <a:endParaRPr lang="de-DE" sz="1800" b="1" dirty="0"/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8352928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4. Rahmenbedingungen NRW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</a:t>
            </a:r>
            <a:r>
              <a:rPr lang="de-DE" sz="2400" b="1" dirty="0">
                <a:solidFill>
                  <a:schemeClr val="accent2"/>
                </a:solidFill>
              </a:rPr>
              <a:t>Regulatorischer Rahmen</a:t>
            </a:r>
          </a:p>
        </p:txBody>
      </p:sp>
      <p:sp>
        <p:nvSpPr>
          <p:cNvPr id="6" name="Gestreifter Pfeil nach rechts 5"/>
          <p:cNvSpPr/>
          <p:nvPr/>
        </p:nvSpPr>
        <p:spPr>
          <a:xfrm>
            <a:off x="793421" y="3224787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treifter Pfeil nach rechts 7"/>
          <p:cNvSpPr/>
          <p:nvPr/>
        </p:nvSpPr>
        <p:spPr>
          <a:xfrm>
            <a:off x="793421" y="5798498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16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sp>
        <p:nvSpPr>
          <p:cNvPr id="9" name="Gestreifter Pfeil nach rechts 8"/>
          <p:cNvSpPr/>
          <p:nvPr/>
        </p:nvSpPr>
        <p:spPr>
          <a:xfrm>
            <a:off x="793421" y="5344101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83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Energiespeicher sind heute sowie besonders in der Zukunft ein wichtiger Baustein für das Gelingen der Energiewende</a:t>
            </a:r>
          </a:p>
          <a:p>
            <a:pPr marL="0" indent="0" algn="just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0" indent="0" algn="just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Neben der erforderlichen Flexibilisierung sind </a:t>
            </a:r>
            <a:r>
              <a:rPr lang="de-DE" sz="1800" b="1" dirty="0">
                <a:solidFill>
                  <a:schemeClr val="tx2"/>
                </a:solidFill>
              </a:rPr>
              <a:t>E</a:t>
            </a:r>
            <a:r>
              <a:rPr lang="de-DE" sz="1800" b="1" dirty="0" smtClean="0">
                <a:solidFill>
                  <a:schemeClr val="tx2"/>
                </a:solidFill>
              </a:rPr>
              <a:t>nergiespeicher besonders auch das Rückgrat  einer sicheren, kostengünstigen Energieversorgung</a:t>
            </a:r>
          </a:p>
          <a:p>
            <a:pPr marL="0" indent="0" algn="just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0" indent="0" algn="just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Ohne geeignete Rahmenbedingungen für </a:t>
            </a:r>
            <a:r>
              <a:rPr lang="de-DE" sz="1800" b="1" dirty="0">
                <a:solidFill>
                  <a:schemeClr val="tx2"/>
                </a:solidFill>
              </a:rPr>
              <a:t>E</a:t>
            </a:r>
            <a:r>
              <a:rPr lang="de-DE" sz="1800" b="1" dirty="0" smtClean="0">
                <a:solidFill>
                  <a:schemeClr val="tx2"/>
                </a:solidFill>
              </a:rPr>
              <a:t>nergiespeicher wird die Energiewende teuer und erfordert zusätzlichen Infrastrukturausbau </a:t>
            </a:r>
          </a:p>
          <a:p>
            <a:pPr marL="0" indent="0" algn="just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0" indent="0" algn="just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NRW </a:t>
            </a:r>
            <a:r>
              <a:rPr lang="de-DE" sz="1800" b="1" dirty="0">
                <a:solidFill>
                  <a:schemeClr val="tx2"/>
                </a:solidFill>
              </a:rPr>
              <a:t>b</a:t>
            </a:r>
            <a:r>
              <a:rPr lang="de-DE" sz="1800" b="1" dirty="0" smtClean="0">
                <a:solidFill>
                  <a:schemeClr val="tx2"/>
                </a:solidFill>
              </a:rPr>
              <a:t>ietet neben  einer hervorragenden Forschungslandschaft optimale Förderinstrumente für den Erhalt und den Ausbau von Energiespeichern</a:t>
            </a:r>
          </a:p>
          <a:p>
            <a:pPr marL="0" indent="0" algn="just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0" indent="0" algn="just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Aufgrund der Bedeutung der Energiespeicher ist beabsichtigt, eine Energiespeicherstrategie NRW zu erarbeiten </a:t>
            </a:r>
          </a:p>
          <a:p>
            <a:pPr marL="0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</a:pPr>
            <a:r>
              <a:rPr lang="de-DE" sz="1800" b="1" dirty="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3568" y="351927"/>
            <a:ext cx="1728192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5. Fazit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17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sp>
        <p:nvSpPr>
          <p:cNvPr id="8" name="Gestreifter Pfeil nach rechts 7"/>
          <p:cNvSpPr/>
          <p:nvPr/>
        </p:nvSpPr>
        <p:spPr>
          <a:xfrm>
            <a:off x="107504" y="1700808"/>
            <a:ext cx="360040" cy="22614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treifter Pfeil nach rechts 8"/>
          <p:cNvSpPr/>
          <p:nvPr/>
        </p:nvSpPr>
        <p:spPr>
          <a:xfrm>
            <a:off x="107504" y="2636912"/>
            <a:ext cx="360040" cy="22614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treifter Pfeil nach rechts 9"/>
          <p:cNvSpPr/>
          <p:nvPr/>
        </p:nvSpPr>
        <p:spPr>
          <a:xfrm>
            <a:off x="91344" y="3612720"/>
            <a:ext cx="360040" cy="22614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treifter Pfeil nach rechts 10"/>
          <p:cNvSpPr/>
          <p:nvPr/>
        </p:nvSpPr>
        <p:spPr>
          <a:xfrm>
            <a:off x="107504" y="4588528"/>
            <a:ext cx="360040" cy="22614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treifter Pfeil nach rechts 11"/>
          <p:cNvSpPr/>
          <p:nvPr/>
        </p:nvSpPr>
        <p:spPr>
          <a:xfrm>
            <a:off x="91344" y="5564336"/>
            <a:ext cx="360040" cy="22614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993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>
              <a:cs typeface="+mj-cs"/>
            </a:endParaRPr>
          </a:p>
        </p:txBody>
      </p:sp>
      <p:pic>
        <p:nvPicPr>
          <p:cNvPr id="4" name="Inhaltsplatzhalter 3" descr="IMG_57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5035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395288" y="333375"/>
            <a:ext cx="8497887" cy="9017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de-DE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de-DE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de-DE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de-DE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Ich bedanke mich für i</a:t>
            </a: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hre </a:t>
            </a:r>
            <a:r>
              <a:rPr lang="de-DE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Aufmerksamkeit und </a:t>
            </a: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stehe </a:t>
            </a:r>
            <a:r>
              <a:rPr lang="de-DE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für Fragen gerne zur Verfügung</a:t>
            </a:r>
          </a:p>
          <a:p>
            <a:pPr algn="ctr" eaLnBrk="1" hangingPunct="1">
              <a:defRPr/>
            </a:pPr>
            <a:endParaRPr lang="de-DE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de-DE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de-DE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Franz- W. </a:t>
            </a: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Iven </a:t>
            </a:r>
            <a:endParaRPr lang="de-DE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de-DE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MWIKE</a:t>
            </a:r>
            <a:r>
              <a:rPr lang="de-DE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NRW</a:t>
            </a:r>
          </a:p>
          <a:p>
            <a:pPr algn="ctr" eaLnBrk="1" hangingPunct="1">
              <a:defRPr/>
            </a:pPr>
            <a:endParaRPr lang="de-DE" sz="3200" dirty="0" smtClean="0">
              <a:solidFill>
                <a:schemeClr val="bg1"/>
              </a:solidFill>
              <a:latin typeface="+mj-lt"/>
              <a:ea typeface="+mj-ea"/>
              <a:cs typeface="+mj-cs"/>
              <a:hlinkClick r:id="rId3"/>
            </a:endParaRPr>
          </a:p>
          <a:p>
            <a:pPr algn="ctr" eaLnBrk="1" hangingPunct="1">
              <a:defRPr/>
            </a:pP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/>
              </a:rPr>
              <a:t>franzwilhelm.iven@mwike.nrw.de</a:t>
            </a:r>
            <a:endParaRPr lang="de-DE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de-DE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0211-61772-409</a:t>
            </a:r>
          </a:p>
          <a:p>
            <a:pPr algn="ctr" eaLnBrk="1" hangingPunct="1">
              <a:defRPr/>
            </a:pPr>
            <a:endParaRPr lang="de-DE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de-DE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de-DE" sz="44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de-DE" sz="4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671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139838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endParaRPr lang="de-DE" sz="2000" b="1" u="sng" dirty="0" smtClean="0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2000" b="1" dirty="0" smtClean="0">
                <a:solidFill>
                  <a:schemeClr val="tx2"/>
                </a:solidFill>
              </a:rPr>
              <a:t>Einführung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2000" b="1" dirty="0" smtClean="0">
                <a:solidFill>
                  <a:schemeClr val="tx2"/>
                </a:solidFill>
              </a:rPr>
              <a:t>Politische Rahmenbedingungen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2000" b="1" dirty="0" smtClean="0">
                <a:solidFill>
                  <a:schemeClr val="tx2"/>
                </a:solidFill>
              </a:rPr>
              <a:t>Aktueller </a:t>
            </a:r>
            <a:r>
              <a:rPr lang="de-DE" sz="2000" b="1" dirty="0">
                <a:solidFill>
                  <a:schemeClr val="tx2"/>
                </a:solidFill>
              </a:rPr>
              <a:t>Stand Energiespeicher </a:t>
            </a:r>
            <a:r>
              <a:rPr lang="de-DE" sz="2000" b="1" dirty="0" smtClean="0">
                <a:solidFill>
                  <a:schemeClr val="tx2"/>
                </a:solidFill>
              </a:rPr>
              <a:t>- wo stehen wir ?</a:t>
            </a:r>
            <a:endParaRPr lang="de-DE" sz="2000" b="1" dirty="0">
              <a:solidFill>
                <a:schemeClr val="tx2"/>
              </a:solidFill>
            </a:endParaRP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Batteriespeicher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Pumpspeicher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Wärmespeicher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Gasspeicher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2000" b="1" dirty="0">
                <a:solidFill>
                  <a:schemeClr val="tx2"/>
                </a:solidFill>
              </a:rPr>
              <a:t>Rahmenbedingungen </a:t>
            </a:r>
            <a:endParaRPr lang="de-DE" sz="1400" b="1" dirty="0" smtClean="0">
              <a:solidFill>
                <a:schemeClr val="tx2"/>
              </a:solidFill>
            </a:endParaRP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Förderung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Forschung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400" b="1" dirty="0" smtClean="0">
                <a:solidFill>
                  <a:schemeClr val="tx2"/>
                </a:solidFill>
              </a:rPr>
              <a:t>Regulatorischer </a:t>
            </a:r>
            <a:r>
              <a:rPr lang="de-DE" sz="1400" b="1" dirty="0">
                <a:solidFill>
                  <a:schemeClr val="tx2"/>
                </a:solidFill>
              </a:rPr>
              <a:t>Rahmen</a:t>
            </a:r>
          </a:p>
          <a:p>
            <a:pPr lvl="1" eaLnBrk="1" hangingPunct="1">
              <a:spcAft>
                <a:spcPts val="600"/>
              </a:spcAft>
              <a:buFont typeface="+mj-lt"/>
              <a:buAutoNum type="arabicPeriod"/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de-DE" sz="1800" b="1" dirty="0" smtClean="0">
                <a:solidFill>
                  <a:schemeClr val="tx2"/>
                </a:solidFill>
              </a:rPr>
              <a:t>Fazit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3096344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1.  Inhalt </a:t>
            </a:r>
            <a:endParaRPr lang="de-DE" sz="2400" b="1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2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pic>
        <p:nvPicPr>
          <p:cNvPr id="6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19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959658"/>
            <a:ext cx="9140826" cy="530133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1800"/>
              </a:spcAft>
            </a:pPr>
            <a:endParaRPr lang="de-DE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	Paris Klimaneutralität bis 2050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	EU Green Deal, Beschleunigung des Prozesses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	Bund: Klimaschutzaktivitäten, Kohleausstieg, Wasserstoff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1800" dirty="0" smtClean="0">
                <a:solidFill>
                  <a:schemeClr val="tx2"/>
                </a:solidFill>
              </a:rPr>
              <a:t>	</a:t>
            </a:r>
            <a:r>
              <a:rPr lang="de-DE" sz="1800" b="1" dirty="0" smtClean="0">
                <a:solidFill>
                  <a:schemeClr val="tx2"/>
                </a:solidFill>
              </a:rPr>
              <a:t>Energiekrise Gas, Strom, Kohle, Mineralöl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	NRW KOA-Vertag: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>
                <a:solidFill>
                  <a:schemeClr val="tx2"/>
                </a:solidFill>
              </a:rPr>
              <a:t>	</a:t>
            </a:r>
            <a:r>
              <a:rPr lang="de-DE" sz="2000" b="1" dirty="0" smtClean="0">
                <a:solidFill>
                  <a:schemeClr val="tx2"/>
                </a:solidFill>
              </a:rPr>
              <a:t>- Energieversorgungsstrategie NRW </a:t>
            </a:r>
            <a:endParaRPr lang="de-DE" sz="2000" b="1" dirty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	</a:t>
            </a:r>
            <a:r>
              <a:rPr lang="de-DE" sz="2000" b="1" dirty="0" smtClean="0">
                <a:solidFill>
                  <a:srgbClr val="00B050"/>
                </a:solidFill>
              </a:rPr>
              <a:t>Energiespeicher</a:t>
            </a:r>
            <a:endParaRPr lang="de-DE" sz="1600" dirty="0" smtClean="0">
              <a:solidFill>
                <a:srgbClr val="00B05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5536" y="975595"/>
            <a:ext cx="2520280" cy="9738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latin typeface="Arial" charset="0"/>
                <a:cs typeface="Times New Roman" charset="0"/>
              </a:rPr>
              <a:t> 1. 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Einführung </a:t>
            </a:r>
            <a:endParaRPr lang="de-DE" sz="2400" b="1" dirty="0">
              <a:solidFill>
                <a:schemeClr val="accent2"/>
              </a:solidFill>
              <a:cs typeface="Times New Roman" charset="0"/>
            </a:endParaRPr>
          </a:p>
        </p:txBody>
      </p:sp>
      <p:sp>
        <p:nvSpPr>
          <p:cNvPr id="8" name="Gestreifter Pfeil nach rechts 7"/>
          <p:cNvSpPr/>
          <p:nvPr/>
        </p:nvSpPr>
        <p:spPr>
          <a:xfrm>
            <a:off x="655948" y="2173802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treifter Pfeil nach rechts 11"/>
          <p:cNvSpPr/>
          <p:nvPr/>
        </p:nvSpPr>
        <p:spPr>
          <a:xfrm>
            <a:off x="662776" y="3256826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3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sp>
        <p:nvSpPr>
          <p:cNvPr id="16" name="Gestreifter Pfeil nach rechts 15"/>
          <p:cNvSpPr/>
          <p:nvPr/>
        </p:nvSpPr>
        <p:spPr>
          <a:xfrm>
            <a:off x="655948" y="4339850"/>
            <a:ext cx="504056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911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3" y="1340768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1800"/>
              </a:spcAft>
            </a:pPr>
            <a:r>
              <a:rPr lang="de-DE" sz="2000" b="1" dirty="0">
                <a:solidFill>
                  <a:schemeClr val="tx2"/>
                </a:solidFill>
              </a:rPr>
              <a:t> </a:t>
            </a:r>
            <a:endParaRPr lang="de-DE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spcAft>
                <a:spcPts val="1800"/>
              </a:spcAft>
            </a:pPr>
            <a:r>
              <a:rPr lang="de-DE" sz="2400" b="1" dirty="0" smtClean="0">
                <a:solidFill>
                  <a:schemeClr val="accent2"/>
                </a:solidFill>
              </a:rPr>
              <a:t>Energiespeicher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>
                <a:solidFill>
                  <a:schemeClr val="tx2"/>
                </a:solidFill>
              </a:rPr>
              <a:t>	 </a:t>
            </a:r>
            <a:r>
              <a:rPr lang="de-DE" sz="2000" b="1" dirty="0" smtClean="0">
                <a:solidFill>
                  <a:schemeClr val="tx2"/>
                </a:solidFill>
              </a:rPr>
              <a:t>wesentlicher Eckpfeiler der heutigen und zukünftigen 	 sicheren Energiebereitstellung und -Versorgung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	 Energiespeicher: heute ca.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>
                <a:solidFill>
                  <a:schemeClr val="tx2"/>
                </a:solidFill>
              </a:rPr>
              <a:t>	</a:t>
            </a:r>
            <a:r>
              <a:rPr lang="de-DE" sz="2000" b="1" dirty="0" smtClean="0">
                <a:solidFill>
                  <a:schemeClr val="tx2"/>
                </a:solidFill>
              </a:rPr>
              <a:t>	über 100 Mio. </a:t>
            </a:r>
            <a:r>
              <a:rPr lang="de-DE" sz="2000" b="1" dirty="0">
                <a:solidFill>
                  <a:schemeClr val="tx2"/>
                </a:solidFill>
              </a:rPr>
              <a:t>E</a:t>
            </a:r>
            <a:r>
              <a:rPr lang="de-DE" sz="2000" b="1" dirty="0" smtClean="0">
                <a:solidFill>
                  <a:schemeClr val="tx2"/>
                </a:solidFill>
              </a:rPr>
              <a:t>nergiespeicher in D	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>
                <a:solidFill>
                  <a:schemeClr val="tx2"/>
                </a:solidFill>
              </a:rPr>
              <a:t>	</a:t>
            </a:r>
            <a:r>
              <a:rPr lang="de-DE" sz="2000" b="1" dirty="0" smtClean="0">
                <a:solidFill>
                  <a:schemeClr val="tx2"/>
                </a:solidFill>
              </a:rPr>
              <a:t>	 über 1000 </a:t>
            </a:r>
            <a:r>
              <a:rPr lang="de-DE" sz="2000" b="1" dirty="0" err="1" smtClean="0">
                <a:solidFill>
                  <a:schemeClr val="tx2"/>
                </a:solidFill>
              </a:rPr>
              <a:t>TWh</a:t>
            </a:r>
            <a:r>
              <a:rPr lang="de-DE" sz="2000" b="1" dirty="0" smtClean="0">
                <a:solidFill>
                  <a:schemeClr val="tx2"/>
                </a:solidFill>
              </a:rPr>
              <a:t> Kapazität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 smtClean="0">
                <a:solidFill>
                  <a:schemeClr val="tx2"/>
                </a:solidFill>
              </a:rPr>
              <a:t>  	wichtiges Flexibilitätsinstrument  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de-DE" sz="2000" b="1" dirty="0">
                <a:solidFill>
                  <a:schemeClr val="tx2"/>
                </a:solidFill>
              </a:rPr>
              <a:t>	</a:t>
            </a:r>
            <a:r>
              <a:rPr lang="de-DE" sz="2000" b="1" dirty="0" smtClean="0">
                <a:solidFill>
                  <a:schemeClr val="tx2"/>
                </a:solidFill>
              </a:rPr>
              <a:t>- Optimierung erforderlicher Infrastruktur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39552" y="617529"/>
            <a:ext cx="3456384" cy="9738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1.  Einführung </a:t>
            </a:r>
            <a:r>
              <a:rPr lang="de-DE" sz="2400" b="1" dirty="0" smtClean="0">
                <a:solidFill>
                  <a:srgbClr val="FF0000"/>
                </a:solidFill>
                <a:latin typeface="Arial" charset="0"/>
                <a:cs typeface="Times New Roman" charset="0"/>
              </a:rPr>
              <a:t> </a:t>
            </a:r>
            <a:endParaRPr lang="de-DE" sz="2400" b="1" dirty="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6" name="Gestreifter Pfeil nach rechts 5"/>
          <p:cNvSpPr/>
          <p:nvPr/>
        </p:nvSpPr>
        <p:spPr>
          <a:xfrm>
            <a:off x="539552" y="2708920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treifter Pfeil nach rechts 7"/>
          <p:cNvSpPr/>
          <p:nvPr/>
        </p:nvSpPr>
        <p:spPr>
          <a:xfrm>
            <a:off x="539552" y="3501008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treifter Pfeil nach rechts 8"/>
          <p:cNvSpPr/>
          <p:nvPr/>
        </p:nvSpPr>
        <p:spPr>
          <a:xfrm>
            <a:off x="539551" y="5085184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72" y="3789040"/>
            <a:ext cx="1291326" cy="1957848"/>
          </a:xfrm>
          <a:prstGeom prst="rect">
            <a:avLst/>
          </a:prstGeom>
        </p:spPr>
      </p:pic>
      <p:pic>
        <p:nvPicPr>
          <p:cNvPr id="12" name="Bild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4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0866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3337" y="1354086"/>
            <a:ext cx="9140826" cy="5112568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800" b="1" dirty="0" smtClean="0">
              <a:solidFill>
                <a:schemeClr val="tx2"/>
              </a:solidFill>
            </a:endParaRP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6754" y="861521"/>
            <a:ext cx="8532440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1. Einführung : </a:t>
            </a:r>
            <a:r>
              <a:rPr lang="de-DE" sz="2400" b="1" dirty="0">
                <a:solidFill>
                  <a:schemeClr val="accent2"/>
                </a:solidFill>
                <a:cs typeface="Times New Roman" charset="0"/>
              </a:rPr>
              <a:t>Energiespeicherkapazitäten-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primärseitig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5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82" y="1745826"/>
            <a:ext cx="6086475" cy="3943350"/>
          </a:xfrm>
          <a:prstGeom prst="rect">
            <a:avLst/>
          </a:prstGeom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08101" y="5177033"/>
            <a:ext cx="1938030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 algn="ctr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?</a:t>
            </a:r>
          </a:p>
          <a:p>
            <a:pPr marL="838200" indent="-838200" algn="ctr">
              <a:defRPr/>
            </a:pPr>
            <a:r>
              <a:rPr lang="de-DE" sz="1200" b="1" dirty="0" smtClean="0">
                <a:solidFill>
                  <a:srgbClr val="FF0000"/>
                </a:solidFill>
                <a:cs typeface="Times New Roman" charset="0"/>
              </a:rPr>
              <a:t>1.185 PJ/ 329 </a:t>
            </a:r>
            <a:r>
              <a:rPr lang="de-DE" sz="1200" b="1" dirty="0" err="1" smtClean="0">
                <a:solidFill>
                  <a:srgbClr val="FF0000"/>
                </a:solidFill>
                <a:cs typeface="Times New Roman" charset="0"/>
              </a:rPr>
              <a:t>TWh</a:t>
            </a:r>
            <a:endParaRPr lang="de-DE" sz="1200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028828" y="5177033"/>
            <a:ext cx="1938030" cy="12896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 algn="ctr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240 </a:t>
            </a:r>
            <a:r>
              <a:rPr lang="de-DE" sz="2400" b="1" dirty="0" err="1" smtClean="0">
                <a:solidFill>
                  <a:srgbClr val="FF0000"/>
                </a:solidFill>
                <a:cs typeface="Times New Roman" charset="0"/>
              </a:rPr>
              <a:t>TWh</a:t>
            </a:r>
            <a:endParaRPr lang="de-DE" sz="2400" b="1" dirty="0" smtClean="0">
              <a:solidFill>
                <a:srgbClr val="FF0000"/>
              </a:solidFill>
              <a:cs typeface="Times New Roman" charset="0"/>
            </a:endParaRPr>
          </a:p>
          <a:p>
            <a:pPr marL="838200" indent="-838200" algn="ctr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Läger</a:t>
            </a:r>
          </a:p>
          <a:p>
            <a:pPr marL="838200" indent="-838200" algn="ctr">
              <a:defRPr/>
            </a:pPr>
            <a:r>
              <a:rPr lang="de-DE" sz="1200" b="1" dirty="0" smtClean="0">
                <a:solidFill>
                  <a:srgbClr val="FF0000"/>
                </a:solidFill>
                <a:cs typeface="Times New Roman" charset="0"/>
              </a:rPr>
              <a:t>2.814 PJ/ 781 </a:t>
            </a:r>
            <a:r>
              <a:rPr lang="de-DE" sz="1200" b="1" dirty="0" err="1">
                <a:solidFill>
                  <a:srgbClr val="FF0000"/>
                </a:solidFill>
                <a:cs typeface="Times New Roman" charset="0"/>
              </a:rPr>
              <a:t>TWh</a:t>
            </a:r>
            <a:endParaRPr lang="de-DE" sz="1200" b="1" dirty="0" smtClean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891868" y="1815550"/>
            <a:ext cx="1928282" cy="144016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 algn="ctr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600 </a:t>
            </a:r>
            <a:r>
              <a:rPr lang="de-DE" sz="2400" b="1" dirty="0" err="1" smtClean="0">
                <a:solidFill>
                  <a:srgbClr val="FF0000"/>
                </a:solidFill>
                <a:cs typeface="Times New Roman" charset="0"/>
              </a:rPr>
              <a:t>TWh</a:t>
            </a:r>
            <a:endParaRPr lang="de-DE" sz="2400" b="1" dirty="0" smtClean="0">
              <a:solidFill>
                <a:srgbClr val="FF0000"/>
              </a:solidFill>
              <a:cs typeface="Times New Roman" charset="0"/>
            </a:endParaRPr>
          </a:p>
          <a:p>
            <a:pPr marL="838200" indent="-838200" algn="ctr">
              <a:defRPr/>
            </a:pPr>
            <a:r>
              <a:rPr lang="de-DE" sz="2400" b="1" dirty="0">
                <a:solidFill>
                  <a:srgbClr val="FF0000"/>
                </a:solidFill>
                <a:cs typeface="Times New Roman" charset="0"/>
              </a:rPr>
              <a:t>Läger</a:t>
            </a:r>
          </a:p>
          <a:p>
            <a:pPr marL="838200" indent="-838200" algn="ctr">
              <a:defRPr/>
            </a:pPr>
            <a:r>
              <a:rPr lang="de-DE" sz="1200" b="1" dirty="0" smtClean="0">
                <a:solidFill>
                  <a:srgbClr val="FF0000"/>
                </a:solidFill>
                <a:cs typeface="Times New Roman" charset="0"/>
              </a:rPr>
              <a:t> (4.160 PJ/1150 </a:t>
            </a:r>
            <a:r>
              <a:rPr lang="de-DE" sz="1200" b="1" dirty="0" err="1" smtClean="0">
                <a:solidFill>
                  <a:srgbClr val="FF0000"/>
                </a:solidFill>
                <a:cs typeface="Times New Roman" charset="0"/>
              </a:rPr>
              <a:t>TWh</a:t>
            </a:r>
            <a:r>
              <a:rPr lang="de-DE" sz="1200" b="1" dirty="0" smtClean="0">
                <a:solidFill>
                  <a:srgbClr val="FF0000"/>
                </a:solidFill>
                <a:cs typeface="Times New Roman" charset="0"/>
              </a:rPr>
              <a:t>)</a:t>
            </a:r>
            <a:endParaRPr lang="de-DE" sz="1200" b="1" dirty="0">
              <a:solidFill>
                <a:srgbClr val="FF0000"/>
              </a:solidFill>
              <a:cs typeface="Times New Roman" charset="0"/>
            </a:endParaRPr>
          </a:p>
          <a:p>
            <a:pPr marL="838200" indent="-838200" algn="ctr">
              <a:defRPr/>
            </a:pPr>
            <a:r>
              <a:rPr lang="de-DE" sz="1000" b="1" dirty="0" smtClean="0">
                <a:solidFill>
                  <a:srgbClr val="FF0000"/>
                </a:solidFill>
                <a:cs typeface="Times New Roman" charset="0"/>
              </a:rPr>
              <a:t>Fahrzeuge, Gebäude  ?</a:t>
            </a:r>
          </a:p>
        </p:txBody>
      </p:sp>
      <p:sp>
        <p:nvSpPr>
          <p:cNvPr id="19" name="Gestreifter Pfeil nach rechts 18"/>
          <p:cNvSpPr/>
          <p:nvPr/>
        </p:nvSpPr>
        <p:spPr>
          <a:xfrm rot="20638714">
            <a:off x="5496300" y="3005577"/>
            <a:ext cx="1557020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estreifter Pfeil nach rechts 19"/>
          <p:cNvSpPr/>
          <p:nvPr/>
        </p:nvSpPr>
        <p:spPr>
          <a:xfrm rot="2075316">
            <a:off x="5081108" y="5158751"/>
            <a:ext cx="2115661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estreifter Pfeil nach rechts 20"/>
          <p:cNvSpPr/>
          <p:nvPr/>
        </p:nvSpPr>
        <p:spPr>
          <a:xfrm rot="8876083">
            <a:off x="2269335" y="4633803"/>
            <a:ext cx="2259802" cy="324780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28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052737"/>
            <a:ext cx="9144000" cy="5328592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75300" tIns="135000" rIns="375300" bIns="2916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1350"/>
              </a:spcAft>
            </a:pPr>
            <a:endParaRPr lang="de-DE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350"/>
              </a:spcAft>
            </a:pPr>
            <a:endParaRPr lang="de-DE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350"/>
              </a:spcAft>
            </a:pPr>
            <a:endParaRPr lang="de-DE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350"/>
              </a:spcAft>
            </a:pP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BMWK „Langfristszenarien für die Transformation des Energiesystems in Deutschland“</a:t>
            </a:r>
          </a:p>
          <a:p>
            <a:pPr marL="257175" indent="-25717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Frauenhoher ISI, der </a:t>
            </a:r>
            <a:r>
              <a:rPr lang="de-DE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Consentec</a:t>
            </a: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GmbH, </a:t>
            </a:r>
            <a:r>
              <a:rPr lang="de-DE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ifeu</a:t>
            </a: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TU Berlin</a:t>
            </a:r>
          </a:p>
          <a:p>
            <a:pPr marL="0" indent="0">
              <a:spcAft>
                <a:spcPts val="1350"/>
              </a:spcAft>
            </a:pPr>
            <a:endParaRPr lang="de-DE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350"/>
              </a:spcAft>
            </a:pP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Hauptszenarien</a:t>
            </a:r>
          </a:p>
          <a:p>
            <a:pPr marL="257175" indent="-257175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T45-Strom: 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starke Elektrifizierung des Energiesystems</a:t>
            </a:r>
          </a:p>
          <a:p>
            <a:pPr marL="257175" indent="-257175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T45-H2: 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starke Nutzung von grünem Wasserstoff</a:t>
            </a:r>
          </a:p>
          <a:p>
            <a:pPr marL="257175" indent="-257175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T45-PtG: 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starke Nutzung von synthetischen Kohlenwasserstoffen</a:t>
            </a:r>
          </a:p>
          <a:p>
            <a:pPr marL="0" indent="0">
              <a:spcAft>
                <a:spcPts val="1125"/>
              </a:spcAft>
            </a:pPr>
            <a:r>
              <a:rPr lang="de-DE" sz="1600" b="1" dirty="0">
                <a:solidFill>
                  <a:srgbClr val="00B050"/>
                </a:solidFill>
              </a:rPr>
              <a:t>	</a:t>
            </a:r>
            <a:r>
              <a:rPr lang="de-DE" sz="2000" b="1" dirty="0" smtClean="0">
                <a:solidFill>
                  <a:srgbClr val="00B050"/>
                </a:solidFill>
              </a:rPr>
              <a:t>erheblicher </a:t>
            </a:r>
            <a:r>
              <a:rPr lang="de-DE" sz="2000" b="1" dirty="0">
                <a:solidFill>
                  <a:srgbClr val="00B050"/>
                </a:solidFill>
              </a:rPr>
              <a:t>Ausbaubedarf aller Energiespeicher erforderlich</a:t>
            </a:r>
          </a:p>
          <a:p>
            <a:pPr marL="257175" indent="-257175">
              <a:spcAft>
                <a:spcPts val="1125"/>
              </a:spcAft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6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7504" y="888274"/>
            <a:ext cx="8712968" cy="8119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628650" indent="-628650">
              <a:defRPr/>
            </a:pP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2. Politische Rahmenbedingungen Bund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- </a:t>
            </a:r>
            <a:r>
              <a:rPr lang="de-DE" sz="2000" b="1" dirty="0" smtClean="0">
                <a:solidFill>
                  <a:srgbClr val="FF0000"/>
                </a:solidFill>
                <a:cs typeface="Times New Roman" charset="0"/>
              </a:rPr>
              <a:t>Langfristszenarien  </a:t>
            </a:r>
            <a:endParaRPr lang="de-DE" sz="2000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4" name="Gestreifter Pfeil nach rechts 13"/>
          <p:cNvSpPr/>
          <p:nvPr/>
        </p:nvSpPr>
        <p:spPr>
          <a:xfrm>
            <a:off x="395536" y="5589240"/>
            <a:ext cx="549493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9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344" y="1018011"/>
            <a:ext cx="9144000" cy="5421670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75300" tIns="135000" rIns="375300" bIns="291600" numCol="1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1125"/>
              </a:spcAft>
            </a:pPr>
            <a:endParaRPr lang="de-DE" sz="1200" b="1" dirty="0"/>
          </a:p>
          <a:p>
            <a:pPr marL="0" indent="0">
              <a:spcAft>
                <a:spcPts val="1125"/>
              </a:spcAft>
            </a:pPr>
            <a:endParaRPr lang="de-DE" sz="1500" b="1" dirty="0"/>
          </a:p>
          <a:p>
            <a:pPr marL="0" indent="0">
              <a:spcAft>
                <a:spcPts val="1125"/>
              </a:spcAft>
            </a:pPr>
            <a:endParaRPr lang="de-DE" sz="1500" b="1" dirty="0"/>
          </a:p>
          <a:p>
            <a:pPr marL="0" indent="0">
              <a:spcAft>
                <a:spcPts val="1125"/>
              </a:spcAft>
            </a:pPr>
            <a:endParaRPr lang="de-DE" sz="1500" b="1" dirty="0"/>
          </a:p>
          <a:p>
            <a:pPr marL="0" indent="0">
              <a:spcAft>
                <a:spcPts val="1125"/>
              </a:spcAft>
            </a:pPr>
            <a:endParaRPr lang="de-DE" sz="1500" b="1" dirty="0"/>
          </a:p>
          <a:p>
            <a:pPr marL="0" indent="0">
              <a:spcAft>
                <a:spcPts val="1125"/>
              </a:spcAft>
            </a:pPr>
            <a:endParaRPr lang="de-DE" sz="1500" b="1" dirty="0"/>
          </a:p>
          <a:p>
            <a:pPr marL="0" indent="0">
              <a:spcAft>
                <a:spcPts val="1125"/>
              </a:spcAft>
            </a:pPr>
            <a:endParaRPr lang="de-DE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125"/>
              </a:spcAft>
            </a:pPr>
            <a:endParaRPr lang="de-DE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125"/>
              </a:spcAft>
            </a:pPr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Stromspeicher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Aft>
                <a:spcPts val="1125"/>
              </a:spcAft>
            </a:pP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Batteriespeicher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: Speichervolumen von Batteriespeichern liegt ca. 5 </a:t>
            </a:r>
            <a:r>
              <a:rPr lang="de-DE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125"/>
              </a:spcAft>
            </a:pP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Pumpspeicher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:  In allen Szenarien: konstantes Speichervolumen 60 </a:t>
            </a:r>
            <a:r>
              <a:rPr lang="de-DE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Aft>
                <a:spcPts val="1125"/>
              </a:spcAft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Wärmespeicher</a:t>
            </a:r>
          </a:p>
          <a:p>
            <a:pPr marL="0" indent="0">
              <a:spcAft>
                <a:spcPts val="1125"/>
              </a:spcAft>
            </a:pPr>
            <a: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Wärmespeicher: </a:t>
            </a:r>
            <a:r>
              <a:rPr lang="de-DE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Schlüsseltechnologie</a:t>
            </a:r>
          </a:p>
          <a:p>
            <a:pPr marL="0" indent="0">
              <a:spcAft>
                <a:spcPts val="1125"/>
              </a:spcAft>
            </a:pPr>
            <a:r>
              <a:rPr lang="de-DE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Verdopplung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des Ausbaus erforderlich</a:t>
            </a:r>
          </a:p>
          <a:p>
            <a:pPr marL="0" indent="0">
              <a:spcAft>
                <a:spcPts val="1125"/>
              </a:spcAft>
            </a:pPr>
            <a:endParaRPr lang="de-DE" sz="15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1633948"/>
            <a:ext cx="6048672" cy="2149330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75300" tIns="135000" rIns="375300" bIns="291600" numCol="1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Aft>
                <a:spcPts val="1125"/>
              </a:spcAft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Wasserstoffspeicher</a:t>
            </a:r>
          </a:p>
          <a:p>
            <a:pPr marL="257175" indent="-257175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Wasserstoffspeicher fungieren als zentraler saisonaler Energiespeicher</a:t>
            </a:r>
          </a:p>
          <a:p>
            <a:pPr marL="257175" indent="-257175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Das bestehende Salzkavernenpotenzial in DE zur Umrüstung beträgt ca. 35-50 </a:t>
            </a:r>
            <a:r>
              <a:rPr lang="de-DE" sz="1500" b="1" dirty="0" err="1"/>
              <a:t>TWh</a:t>
            </a:r>
            <a:endParaRPr lang="de-DE" sz="1500" b="1" dirty="0"/>
          </a:p>
          <a:p>
            <a:pPr marL="0" indent="0">
              <a:spcAft>
                <a:spcPts val="1125"/>
              </a:spcAft>
            </a:pPr>
            <a:r>
              <a:rPr lang="de-DE" sz="1500" b="1" dirty="0"/>
              <a:t>	</a:t>
            </a:r>
            <a:r>
              <a:rPr lang="de-DE" sz="1500" b="1" dirty="0" smtClean="0"/>
              <a:t> erheblicher Um- sowie Neubaubedarf </a:t>
            </a:r>
          </a:p>
          <a:p>
            <a:pPr marL="0" indent="0">
              <a:spcAft>
                <a:spcPts val="1125"/>
              </a:spcAft>
            </a:pPr>
            <a:r>
              <a:rPr lang="de-DE" sz="1500" b="1" dirty="0"/>
              <a:t>	</a:t>
            </a:r>
            <a:r>
              <a:rPr lang="de-DE" sz="1500" b="1" dirty="0" smtClean="0"/>
              <a:t>74 </a:t>
            </a:r>
            <a:r>
              <a:rPr lang="de-DE" sz="1500" b="1" dirty="0" err="1" smtClean="0"/>
              <a:t>TWh</a:t>
            </a:r>
            <a:endParaRPr lang="de-DE" sz="1500" b="1" dirty="0"/>
          </a:p>
          <a:p>
            <a:pPr marL="0" indent="0">
              <a:spcAft>
                <a:spcPts val="1125"/>
              </a:spcAft>
            </a:pPr>
            <a:endParaRPr lang="de-DE" sz="1500" b="1" dirty="0"/>
          </a:p>
        </p:txBody>
      </p:sp>
      <p:sp>
        <p:nvSpPr>
          <p:cNvPr id="11" name="Gestreifter Pfeil nach rechts 10"/>
          <p:cNvSpPr/>
          <p:nvPr/>
        </p:nvSpPr>
        <p:spPr>
          <a:xfrm>
            <a:off x="1043608" y="3768542"/>
            <a:ext cx="489386" cy="245789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pic>
        <p:nvPicPr>
          <p:cNvPr id="12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7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60" y="2554863"/>
            <a:ext cx="3127784" cy="1228415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7504" y="888274"/>
            <a:ext cx="8712968" cy="8119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628650" indent="-628650">
              <a:defRPr/>
            </a:pP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2. Politische Rahmenbedingungen Bund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- </a:t>
            </a:r>
            <a:r>
              <a:rPr lang="de-DE" sz="2000" b="1" dirty="0" smtClean="0">
                <a:solidFill>
                  <a:srgbClr val="FF0000"/>
                </a:solidFill>
                <a:cs typeface="Times New Roman" charset="0"/>
              </a:rPr>
              <a:t>Langfristszenarien  </a:t>
            </a:r>
            <a:endParaRPr lang="de-DE" sz="2000" b="1" dirty="0">
              <a:solidFill>
                <a:srgbClr val="FF0000"/>
              </a:solidFill>
              <a:cs typeface="Times New Roman" charset="0"/>
            </a:endParaRPr>
          </a:p>
        </p:txBody>
      </p:sp>
      <p:pic>
        <p:nvPicPr>
          <p:cNvPr id="9" name="Picture 2" descr="f511b20a-c8bb-499e-b99b-26ccd15cdcd9@mwik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8" y="5312703"/>
            <a:ext cx="3127784" cy="11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344" y="908720"/>
            <a:ext cx="9133656" cy="5400599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75300" tIns="135000" rIns="375300" bIns="291600" numCol="1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spcAft>
                <a:spcPts val="1125"/>
              </a:spcAft>
            </a:pPr>
            <a:endParaRPr lang="de-DE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125"/>
              </a:spcAft>
            </a:pPr>
            <a:endParaRPr lang="de-DE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125"/>
              </a:spcAft>
            </a:pP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Kernaussagen hinsichtlich  Bedarf Energiespeicher:</a:t>
            </a:r>
          </a:p>
          <a:p>
            <a:pPr marL="0" indent="0" algn="just">
              <a:spcAft>
                <a:spcPts val="1125"/>
              </a:spcAft>
            </a:pP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125"/>
              </a:spcAft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Flexibilität im Energiesystem ist zentrales Thema </a:t>
            </a:r>
          </a:p>
          <a:p>
            <a:pPr marL="0" indent="0" algn="just">
              <a:spcAft>
                <a:spcPts val="1125"/>
              </a:spcAft>
            </a:pPr>
            <a:endParaRPr lang="de-D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125"/>
              </a:spcAft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Strom in allen Szenarien zentraler Energieträger</a:t>
            </a:r>
          </a:p>
          <a:p>
            <a:pPr marL="0" indent="0" algn="just">
              <a:spcAft>
                <a:spcPts val="1125"/>
              </a:spcAft>
            </a:pPr>
            <a:endParaRPr lang="de-D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125"/>
              </a:spcAft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Strom, Wasserstoff und Wärmespeicher müssen 			erheblich ausgebaut werden ( Mineralölspeicher ?)</a:t>
            </a:r>
          </a:p>
        </p:txBody>
      </p:sp>
      <p:sp>
        <p:nvSpPr>
          <p:cNvPr id="11" name="Gestreifter Pfeil nach rechts 10"/>
          <p:cNvSpPr/>
          <p:nvPr/>
        </p:nvSpPr>
        <p:spPr>
          <a:xfrm>
            <a:off x="899592" y="2708920"/>
            <a:ext cx="660071" cy="306009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8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pic>
        <p:nvPicPr>
          <p:cNvPr id="16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604"/>
            <a:ext cx="4350402" cy="8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7504" y="888274"/>
            <a:ext cx="8712968" cy="8119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628650" indent="-628650">
              <a:defRPr/>
            </a:pP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2. Politische Rahmenbedingungen Bund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- </a:t>
            </a:r>
            <a:r>
              <a:rPr lang="de-DE" sz="2000" b="1" dirty="0" smtClean="0">
                <a:solidFill>
                  <a:srgbClr val="FF0000"/>
                </a:solidFill>
                <a:cs typeface="Times New Roman" charset="0"/>
              </a:rPr>
              <a:t>Langfristszenarien  </a:t>
            </a:r>
            <a:endParaRPr lang="de-DE" sz="2000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0" name="Gestreifter Pfeil nach rechts 9"/>
          <p:cNvSpPr/>
          <p:nvPr/>
        </p:nvSpPr>
        <p:spPr>
          <a:xfrm>
            <a:off x="899591" y="3655040"/>
            <a:ext cx="660071" cy="306009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3" name="Gestreifter Pfeil nach rechts 12"/>
          <p:cNvSpPr/>
          <p:nvPr/>
        </p:nvSpPr>
        <p:spPr>
          <a:xfrm>
            <a:off x="899591" y="4680705"/>
            <a:ext cx="660071" cy="306009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8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124744"/>
            <a:ext cx="9174163" cy="5328592"/>
          </a:xfrm>
          <a:prstGeom prst="rect">
            <a:avLst/>
          </a:prstGeom>
          <a:solidFill>
            <a:srgbClr val="EAF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80000" rIns="500400" bIns="388800"/>
          <a:lstStyle>
            <a:lvl1pPr marL="711200" indent="-711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347788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98437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620963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257550" indent="-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7147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1719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6291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086350" indent="-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endParaRPr lang="de-DE" sz="2000" b="1" u="sng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2400" b="1" dirty="0" smtClean="0">
                <a:solidFill>
                  <a:schemeClr val="tx2"/>
                </a:solidFill>
              </a:rPr>
              <a:t>Bundesverband </a:t>
            </a:r>
            <a:r>
              <a:rPr lang="de-DE" sz="2400" b="1" dirty="0">
                <a:solidFill>
                  <a:schemeClr val="tx2"/>
                </a:solidFill>
              </a:rPr>
              <a:t>Solarwirtschaft: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	630 000 Batteriespeicher </a:t>
            </a:r>
            <a:r>
              <a:rPr lang="de-DE" sz="1400" b="1" dirty="0">
                <a:solidFill>
                  <a:schemeClr val="tx2"/>
                </a:solidFill>
              </a:rPr>
              <a:t>in D , </a:t>
            </a:r>
            <a:r>
              <a:rPr lang="de-DE" sz="1400" b="1" dirty="0" smtClean="0">
                <a:solidFill>
                  <a:schemeClr val="tx2"/>
                </a:solidFill>
              </a:rPr>
              <a:t>6,7 </a:t>
            </a:r>
            <a:r>
              <a:rPr lang="de-DE" sz="1400" b="1" dirty="0" err="1" smtClean="0">
                <a:solidFill>
                  <a:schemeClr val="tx2"/>
                </a:solidFill>
              </a:rPr>
              <a:t>GWh</a:t>
            </a:r>
            <a:r>
              <a:rPr lang="de-DE" sz="1400" b="1" dirty="0" smtClean="0">
                <a:solidFill>
                  <a:schemeClr val="tx2"/>
                </a:solidFill>
              </a:rPr>
              <a:t>  ( NRW </a:t>
            </a:r>
            <a:r>
              <a:rPr lang="de-DE" sz="1400" b="1" dirty="0" err="1" smtClean="0">
                <a:solidFill>
                  <a:schemeClr val="tx2"/>
                </a:solidFill>
              </a:rPr>
              <a:t>progres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</a:rPr>
              <a:t>ca</a:t>
            </a:r>
            <a:r>
              <a:rPr lang="de-DE" sz="1400" b="1" dirty="0" smtClean="0">
                <a:solidFill>
                  <a:schemeClr val="tx2"/>
                </a:solidFill>
              </a:rPr>
              <a:t> 80 000 gefördert i V m PV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Bis 2030 55 </a:t>
            </a:r>
            <a:r>
              <a:rPr lang="de-DE" sz="1400" b="1" dirty="0" err="1" smtClean="0">
                <a:solidFill>
                  <a:schemeClr val="tx2"/>
                </a:solidFill>
              </a:rPr>
              <a:t>GWh</a:t>
            </a:r>
            <a:r>
              <a:rPr lang="de-DE" sz="1400" b="1" dirty="0" smtClean="0">
                <a:solidFill>
                  <a:schemeClr val="tx2"/>
                </a:solidFill>
              </a:rPr>
              <a:t> ( BWSW solar) </a:t>
            </a:r>
            <a:endParaRPr lang="de-DE" sz="1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2400" b="1" dirty="0" err="1" smtClean="0">
                <a:solidFill>
                  <a:schemeClr val="tx2"/>
                </a:solidFill>
              </a:rPr>
              <a:t>BNetzA</a:t>
            </a:r>
            <a:r>
              <a:rPr lang="de-DE" sz="2400" b="1" dirty="0" smtClean="0">
                <a:solidFill>
                  <a:schemeClr val="tx2"/>
                </a:solidFill>
              </a:rPr>
              <a:t>:  </a:t>
            </a:r>
            <a:r>
              <a:rPr lang="de-DE" sz="2400" b="1" dirty="0">
                <a:solidFill>
                  <a:schemeClr val="tx2"/>
                </a:solidFill>
              </a:rPr>
              <a:t>Marktstammdatenregister </a:t>
            </a:r>
            <a:r>
              <a:rPr lang="de-DE" sz="2400" b="1" dirty="0" smtClean="0">
                <a:solidFill>
                  <a:schemeClr val="tx2"/>
                </a:solidFill>
              </a:rPr>
              <a:t>NRW</a:t>
            </a:r>
            <a:endParaRPr lang="de-DE" sz="2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>
                <a:solidFill>
                  <a:srgbClr val="E2001A"/>
                </a:solidFill>
              </a:rPr>
              <a:t>c</a:t>
            </a:r>
            <a:r>
              <a:rPr lang="de-DE" sz="1400" b="1" dirty="0" smtClean="0">
                <a:solidFill>
                  <a:srgbClr val="E2001A"/>
                </a:solidFill>
              </a:rPr>
              <a:t>a. 29.360 </a:t>
            </a:r>
            <a:r>
              <a:rPr lang="de-DE" sz="1400" b="1" dirty="0">
                <a:solidFill>
                  <a:srgbClr val="E2001A"/>
                </a:solidFill>
              </a:rPr>
              <a:t>Speichersysteme </a:t>
            </a:r>
            <a:r>
              <a:rPr lang="de-DE" sz="1400" b="1" dirty="0" smtClean="0">
                <a:solidFill>
                  <a:srgbClr val="E2001A"/>
                </a:solidFill>
              </a:rPr>
              <a:t>mit </a:t>
            </a:r>
            <a:r>
              <a:rPr lang="de-DE" sz="1400" b="1" dirty="0">
                <a:solidFill>
                  <a:srgbClr val="E2001A"/>
                </a:solidFill>
              </a:rPr>
              <a:t>insgesamt ca. 635 MW und 1.836 MWh </a:t>
            </a:r>
            <a:r>
              <a:rPr lang="de-DE" sz="1400" b="1" dirty="0" smtClean="0">
                <a:solidFill>
                  <a:srgbClr val="E2001A"/>
                </a:solidFill>
              </a:rPr>
              <a:t>31.12.2020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rgbClr val="E2001A"/>
                </a:solidFill>
              </a:rPr>
              <a:t>(aktuell </a:t>
            </a:r>
            <a:r>
              <a:rPr lang="de-DE" sz="1400" b="1" dirty="0">
                <a:solidFill>
                  <a:srgbClr val="E2001A"/>
                </a:solidFill>
              </a:rPr>
              <a:t>sind </a:t>
            </a:r>
            <a:r>
              <a:rPr lang="de-DE" sz="1400" b="1" dirty="0" smtClean="0">
                <a:solidFill>
                  <a:srgbClr val="E2001A"/>
                </a:solidFill>
              </a:rPr>
              <a:t>112.284 Speicher im Betrieb in NRW eingetragen)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 smtClean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2400" b="1" dirty="0">
                <a:solidFill>
                  <a:schemeClr val="tx2"/>
                </a:solidFill>
              </a:rPr>
              <a:t>Größere Batterieprojekte: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 smtClean="0">
                <a:solidFill>
                  <a:schemeClr val="tx2"/>
                </a:solidFill>
              </a:rPr>
              <a:t>- STEAG (90 MW), DU-Walsum, Herne 15 MW,   M5Bat  Aachen:	 5 MW </a:t>
            </a:r>
          </a:p>
          <a:p>
            <a:pPr marL="1176338" lvl="1" indent="-285750" eaLnBrk="1" hangingPunct="1">
              <a:spcAft>
                <a:spcPts val="600"/>
              </a:spcAft>
              <a:buFontTx/>
              <a:buChar char="-"/>
            </a:pPr>
            <a:r>
              <a:rPr lang="de-DE" sz="1400" b="1" dirty="0" smtClean="0">
                <a:solidFill>
                  <a:schemeClr val="tx2"/>
                </a:solidFill>
              </a:rPr>
              <a:t>2nd-Use </a:t>
            </a:r>
            <a:r>
              <a:rPr lang="de-DE" sz="1400" b="1" dirty="0">
                <a:solidFill>
                  <a:schemeClr val="tx2"/>
                </a:solidFill>
              </a:rPr>
              <a:t>Projekte, jeweils mit 1st- und 2nd-Life </a:t>
            </a:r>
            <a:r>
              <a:rPr lang="de-DE" sz="1400" b="1" dirty="0" smtClean="0">
                <a:solidFill>
                  <a:schemeClr val="tx2"/>
                </a:solidFill>
              </a:rPr>
              <a:t>Batterien</a:t>
            </a:r>
          </a:p>
          <a:p>
            <a:pPr marL="1176338" lvl="1" indent="-285750" eaLnBrk="1" hangingPunct="1">
              <a:spcAft>
                <a:spcPts val="600"/>
              </a:spcAft>
              <a:buFontTx/>
              <a:buChar char="-"/>
            </a:pPr>
            <a:r>
              <a:rPr lang="de-DE" sz="1400" b="1" dirty="0" err="1" smtClean="0">
                <a:solidFill>
                  <a:schemeClr val="tx2"/>
                </a:solidFill>
              </a:rPr>
              <a:t>Batteriebooster</a:t>
            </a:r>
            <a:r>
              <a:rPr lang="de-DE" sz="1400" b="1" dirty="0" smtClean="0">
                <a:solidFill>
                  <a:schemeClr val="tx2"/>
                </a:solidFill>
              </a:rPr>
              <a:t> ….</a:t>
            </a:r>
          </a:p>
          <a:p>
            <a:pPr marL="890588" lvl="1" indent="0" eaLnBrk="1" hangingPunct="1">
              <a:spcAft>
                <a:spcPts val="600"/>
              </a:spcAft>
            </a:pPr>
            <a:r>
              <a:rPr lang="de-DE" sz="1400" b="1" dirty="0">
                <a:solidFill>
                  <a:schemeClr val="tx2"/>
                </a:solidFill>
              </a:rPr>
              <a:t>	</a:t>
            </a: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>
              <a:solidFill>
                <a:schemeClr val="tx2"/>
              </a:solidFill>
            </a:endParaRPr>
          </a:p>
          <a:p>
            <a:pPr marL="890588" lvl="1" indent="0" eaLnBrk="1" hangingPunct="1">
              <a:spcAft>
                <a:spcPts val="600"/>
              </a:spcAft>
            </a:pPr>
            <a:endParaRPr lang="de-DE" sz="1400" b="1" dirty="0">
              <a:solidFill>
                <a:schemeClr val="tx2"/>
              </a:solidFill>
            </a:endParaRPr>
          </a:p>
        </p:txBody>
      </p:sp>
      <p:pic>
        <p:nvPicPr>
          <p:cNvPr id="4101" name="Picture 23" descr="C:\Users\messmann\Desktop\AK_Wirtschaft, Innovation, Digitalisierung und Energie_Farbig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6632"/>
            <a:ext cx="4216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908720"/>
            <a:ext cx="8136904" cy="77281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/>
          <a:lstStyle/>
          <a:p>
            <a:pPr marL="838200" indent="-838200">
              <a:defRPr/>
            </a:pP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3. Aktueller </a:t>
            </a:r>
            <a:r>
              <a:rPr lang="de-DE" sz="2400" b="1" dirty="0">
                <a:solidFill>
                  <a:srgbClr val="FF0000"/>
                </a:solidFill>
                <a:cs typeface="Times New Roman" charset="0"/>
              </a:rPr>
              <a:t>Stand Energiespeicher </a:t>
            </a:r>
            <a:r>
              <a:rPr lang="de-DE" sz="2400" b="1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de-DE" sz="2400" b="1" dirty="0" smtClean="0">
                <a:solidFill>
                  <a:schemeClr val="accent2"/>
                </a:solidFill>
                <a:cs typeface="Times New Roman" charset="0"/>
              </a:rPr>
              <a:t>- Batteriespeicher</a:t>
            </a:r>
            <a:endParaRPr lang="de-DE" sz="2400" b="1" dirty="0">
              <a:solidFill>
                <a:schemeClr val="accent2"/>
              </a:solidFill>
              <a:cs typeface="Times New Roman" charset="0"/>
            </a:endParaRPr>
          </a:p>
        </p:txBody>
      </p:sp>
      <p:sp>
        <p:nvSpPr>
          <p:cNvPr id="5" name="Gestreifter Pfeil nach rechts 4"/>
          <p:cNvSpPr/>
          <p:nvPr/>
        </p:nvSpPr>
        <p:spPr>
          <a:xfrm>
            <a:off x="539552" y="1988840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streifter Pfeil nach rechts 5"/>
          <p:cNvSpPr/>
          <p:nvPr/>
        </p:nvSpPr>
        <p:spPr>
          <a:xfrm>
            <a:off x="539551" y="3284984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344" y="6498034"/>
            <a:ext cx="91408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00400" tIns="10800" rIns="500400" bIns="10800"/>
          <a:lstStyle>
            <a:lvl1pPr>
              <a:tabLst>
                <a:tab pos="530225" algn="l"/>
                <a:tab pos="20669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530225" algn="l"/>
                <a:tab pos="20669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30225" algn="l"/>
                <a:tab pos="20669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530225" algn="l"/>
                <a:tab pos="20669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1A590C3-2EE1-1444-80AC-B1DEC62569FA}" type="slidenum">
              <a:rPr lang="de-DE" sz="1000" smtClean="0"/>
              <a:pPr eaLnBrk="1" hangingPunct="1">
                <a:spcBef>
                  <a:spcPct val="50000"/>
                </a:spcBef>
              </a:pPr>
              <a:t>9</a:t>
            </a:fld>
            <a:r>
              <a:rPr lang="de-DE" sz="1000" dirty="0" smtClean="0"/>
              <a:t>	      			Iven, 612 -  NRW</a:t>
            </a:r>
            <a:r>
              <a:rPr lang="de-DE" sz="1000" b="1" dirty="0" smtClean="0"/>
              <a:t>	                                             </a:t>
            </a:r>
            <a:fld id="{BAD11C83-C73C-4080-B8DC-FB232CF9102D}" type="datetime3">
              <a:rPr lang="en-US" altLang="de-DE" sz="1000" smtClean="0"/>
              <a:pPr eaLnBrk="1" hangingPunct="1">
                <a:spcBef>
                  <a:spcPct val="50000"/>
                </a:spcBef>
              </a:pPr>
              <a:t>30 May 2023</a:t>
            </a:fld>
            <a:r>
              <a:rPr lang="de-DE" sz="1000" dirty="0" smtClean="0"/>
              <a:t>   	</a:t>
            </a:r>
            <a:endParaRPr lang="de-DE" sz="1000" dirty="0"/>
          </a:p>
        </p:txBody>
      </p:sp>
      <p:sp>
        <p:nvSpPr>
          <p:cNvPr id="10" name="Gestreifter Pfeil nach rechts 9"/>
          <p:cNvSpPr/>
          <p:nvPr/>
        </p:nvSpPr>
        <p:spPr>
          <a:xfrm>
            <a:off x="567540" y="4456358"/>
            <a:ext cx="652515" cy="288032"/>
          </a:xfrm>
          <a:prstGeom prst="stripedRightArrow">
            <a:avLst/>
          </a:prstGeom>
          <a:solidFill>
            <a:srgbClr val="E2001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93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Bildschirmpräsentation (4:3)</PresentationFormat>
  <Paragraphs>279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Ministerium für Bauen und Verkehr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Messmann, Holger (MWEIMH)</dc:creator>
  <cp:lastModifiedBy>Iven, Franz Wilhelm (MWIDE)</cp:lastModifiedBy>
  <cp:revision>669</cp:revision>
  <cp:lastPrinted>2019-01-17T14:02:13Z</cp:lastPrinted>
  <dcterms:created xsi:type="dcterms:W3CDTF">2007-06-05T06:33:37Z</dcterms:created>
  <dcterms:modified xsi:type="dcterms:W3CDTF">2023-05-30T09:53:01Z</dcterms:modified>
</cp:coreProperties>
</file>