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4"/>
  </p:notesMasterIdLst>
  <p:handoutMasterIdLst>
    <p:handoutMasterId r:id="rId125"/>
  </p:handoutMasterIdLst>
  <p:sldIdLst>
    <p:sldId id="1441" r:id="rId2"/>
    <p:sldId id="450" r:id="rId3"/>
    <p:sldId id="1385" r:id="rId4"/>
    <p:sldId id="1401" r:id="rId5"/>
    <p:sldId id="1388" r:id="rId6"/>
    <p:sldId id="1410" r:id="rId7"/>
    <p:sldId id="1295" r:id="rId8"/>
    <p:sldId id="1390" r:id="rId9"/>
    <p:sldId id="1472" r:id="rId10"/>
    <p:sldId id="1473" r:id="rId11"/>
    <p:sldId id="408" r:id="rId12"/>
    <p:sldId id="385" r:id="rId13"/>
    <p:sldId id="389" r:id="rId14"/>
    <p:sldId id="386" r:id="rId15"/>
    <p:sldId id="387" r:id="rId16"/>
    <p:sldId id="388" r:id="rId17"/>
    <p:sldId id="1502" r:id="rId18"/>
    <p:sldId id="1475" r:id="rId19"/>
    <p:sldId id="1476" r:id="rId20"/>
    <p:sldId id="1477" r:id="rId21"/>
    <p:sldId id="1478" r:id="rId22"/>
    <p:sldId id="1479" r:id="rId23"/>
    <p:sldId id="1460" r:id="rId24"/>
    <p:sldId id="1480" r:id="rId25"/>
    <p:sldId id="1498" r:id="rId26"/>
    <p:sldId id="1423" r:id="rId27"/>
    <p:sldId id="1454" r:id="rId28"/>
    <p:sldId id="1225" r:id="rId29"/>
    <p:sldId id="1394" r:id="rId30"/>
    <p:sldId id="276" r:id="rId31"/>
    <p:sldId id="628" r:id="rId32"/>
    <p:sldId id="1500" r:id="rId33"/>
    <p:sldId id="1468" r:id="rId34"/>
    <p:sldId id="1406" r:id="rId35"/>
    <p:sldId id="1292" r:id="rId36"/>
    <p:sldId id="1495" r:id="rId37"/>
    <p:sldId id="1483" r:id="rId38"/>
    <p:sldId id="1484" r:id="rId39"/>
    <p:sldId id="1533" r:id="rId40"/>
    <p:sldId id="1485" r:id="rId41"/>
    <p:sldId id="1486" r:id="rId42"/>
    <p:sldId id="1487" r:id="rId43"/>
    <p:sldId id="1488" r:id="rId44"/>
    <p:sldId id="1489" r:id="rId45"/>
    <p:sldId id="1490" r:id="rId46"/>
    <p:sldId id="1491" r:id="rId47"/>
    <p:sldId id="1492" r:id="rId48"/>
    <p:sldId id="1493" r:id="rId49"/>
    <p:sldId id="1494" r:id="rId50"/>
    <p:sldId id="1528" r:id="rId51"/>
    <p:sldId id="1529" r:id="rId52"/>
    <p:sldId id="1530" r:id="rId53"/>
    <p:sldId id="1507" r:id="rId54"/>
    <p:sldId id="1508" r:id="rId55"/>
    <p:sldId id="1509" r:id="rId56"/>
    <p:sldId id="1510" r:id="rId57"/>
    <p:sldId id="1511" r:id="rId58"/>
    <p:sldId id="1512" r:id="rId59"/>
    <p:sldId id="1513" r:id="rId60"/>
    <p:sldId id="1514" r:id="rId61"/>
    <p:sldId id="1515" r:id="rId62"/>
    <p:sldId id="1516" r:id="rId63"/>
    <p:sldId id="1517" r:id="rId64"/>
    <p:sldId id="1518" r:id="rId65"/>
    <p:sldId id="1519" r:id="rId66"/>
    <p:sldId id="1520" r:id="rId67"/>
    <p:sldId id="1521" r:id="rId68"/>
    <p:sldId id="1522" r:id="rId69"/>
    <p:sldId id="1523" r:id="rId70"/>
    <p:sldId id="1524" r:id="rId71"/>
    <p:sldId id="1525" r:id="rId72"/>
    <p:sldId id="1526" r:id="rId73"/>
    <p:sldId id="1527" r:id="rId74"/>
    <p:sldId id="1531" r:id="rId75"/>
    <p:sldId id="1532" r:id="rId76"/>
    <p:sldId id="1442" r:id="rId77"/>
    <p:sldId id="1424" r:id="rId78"/>
    <p:sldId id="1417" r:id="rId79"/>
    <p:sldId id="1418" r:id="rId80"/>
    <p:sldId id="1419" r:id="rId81"/>
    <p:sldId id="1420" r:id="rId82"/>
    <p:sldId id="1422" r:id="rId83"/>
    <p:sldId id="1421" r:id="rId84"/>
    <p:sldId id="1425" r:id="rId85"/>
    <p:sldId id="1204" r:id="rId86"/>
    <p:sldId id="1506" r:id="rId87"/>
    <p:sldId id="1501" r:id="rId88"/>
    <p:sldId id="391" r:id="rId89"/>
    <p:sldId id="1504" r:id="rId90"/>
    <p:sldId id="392" r:id="rId91"/>
    <p:sldId id="1505" r:id="rId92"/>
    <p:sldId id="1503" r:id="rId93"/>
    <p:sldId id="1452" r:id="rId94"/>
    <p:sldId id="1446" r:id="rId95"/>
    <p:sldId id="1455" r:id="rId96"/>
    <p:sldId id="1448" r:id="rId97"/>
    <p:sldId id="1449" r:id="rId98"/>
    <p:sldId id="1497" r:id="rId99"/>
    <p:sldId id="1453" r:id="rId100"/>
    <p:sldId id="1459" r:id="rId101"/>
    <p:sldId id="1462" r:id="rId102"/>
    <p:sldId id="1463" r:id="rId103"/>
    <p:sldId id="1464" r:id="rId104"/>
    <p:sldId id="1465" r:id="rId105"/>
    <p:sldId id="1467" r:id="rId106"/>
    <p:sldId id="1466" r:id="rId107"/>
    <p:sldId id="1469" r:id="rId108"/>
    <p:sldId id="1496" r:id="rId109"/>
    <p:sldId id="1499" r:id="rId110"/>
    <p:sldId id="1239" r:id="rId111"/>
    <p:sldId id="645" r:id="rId112"/>
    <p:sldId id="1256" r:id="rId113"/>
    <p:sldId id="1238" r:id="rId114"/>
    <p:sldId id="1236" r:id="rId115"/>
    <p:sldId id="1241" r:id="rId116"/>
    <p:sldId id="1240" r:id="rId117"/>
    <p:sldId id="1288" r:id="rId118"/>
    <p:sldId id="1237" r:id="rId119"/>
    <p:sldId id="1400" r:id="rId120"/>
    <p:sldId id="1399" r:id="rId121"/>
    <p:sldId id="516" r:id="rId122"/>
    <p:sldId id="1384" r:id="rId123"/>
  </p:sldIdLst>
  <p:sldSz cx="9144000" cy="6858000" type="screen4x3"/>
  <p:notesSz cx="9775825" cy="6645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9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85" autoAdjust="0"/>
    <p:restoredTop sz="79899" autoAdjust="0"/>
  </p:normalViewPr>
  <p:slideViewPr>
    <p:cSldViewPr snapToGrid="0">
      <p:cViewPr varScale="1">
        <p:scale>
          <a:sx n="63" d="100"/>
          <a:sy n="63" d="100"/>
        </p:scale>
        <p:origin x="1056" y="53"/>
      </p:cViewPr>
      <p:guideLst>
        <p:guide orient="horz" pos="1729"/>
        <p:guide pos="2925"/>
      </p:guideLst>
    </p:cSldViewPr>
  </p:slideViewPr>
  <p:outlineViewPr>
    <p:cViewPr>
      <p:scale>
        <a:sx n="33" d="100"/>
        <a:sy n="33" d="100"/>
      </p:scale>
      <p:origin x="0" y="258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36191" cy="333418"/>
          </a:xfrm>
          <a:prstGeom prst="rect">
            <a:avLst/>
          </a:prstGeom>
        </p:spPr>
        <p:txBody>
          <a:bodyPr vert="horz" lIns="89767" tIns="44883" rIns="89767" bIns="4488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37374" y="0"/>
            <a:ext cx="4236191" cy="333418"/>
          </a:xfrm>
          <a:prstGeom prst="rect">
            <a:avLst/>
          </a:prstGeom>
        </p:spPr>
        <p:txBody>
          <a:bodyPr vert="horz" lIns="89767" tIns="44883" rIns="89767" bIns="44883" rtlCol="0"/>
          <a:lstStyle>
            <a:lvl1pPr algn="r">
              <a:defRPr sz="1200"/>
            </a:lvl1pPr>
          </a:lstStyle>
          <a:p>
            <a:fld id="{1C7CC1EB-62F9-463C-9655-1D6DC7871C2A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311859"/>
            <a:ext cx="4236191" cy="333417"/>
          </a:xfrm>
          <a:prstGeom prst="rect">
            <a:avLst/>
          </a:prstGeom>
        </p:spPr>
        <p:txBody>
          <a:bodyPr vert="horz" lIns="89767" tIns="44883" rIns="89767" bIns="4488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37374" y="6311859"/>
            <a:ext cx="4236191" cy="333417"/>
          </a:xfrm>
          <a:prstGeom prst="rect">
            <a:avLst/>
          </a:prstGeom>
        </p:spPr>
        <p:txBody>
          <a:bodyPr vert="horz" lIns="89767" tIns="44883" rIns="89767" bIns="44883" rtlCol="0" anchor="b"/>
          <a:lstStyle>
            <a:lvl1pPr algn="r">
              <a:defRPr sz="1200"/>
            </a:lvl1pPr>
          </a:lstStyle>
          <a:p>
            <a:fld id="{73A3C394-CC95-486D-9962-99F8828288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285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36191" cy="333418"/>
          </a:xfrm>
          <a:prstGeom prst="rect">
            <a:avLst/>
          </a:prstGeom>
        </p:spPr>
        <p:txBody>
          <a:bodyPr vert="horz" lIns="89767" tIns="44883" rIns="89767" bIns="4488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37374" y="0"/>
            <a:ext cx="4236191" cy="333418"/>
          </a:xfrm>
          <a:prstGeom prst="rect">
            <a:avLst/>
          </a:prstGeom>
        </p:spPr>
        <p:txBody>
          <a:bodyPr vert="horz" lIns="89767" tIns="44883" rIns="89767" bIns="44883" rtlCol="0"/>
          <a:lstStyle>
            <a:lvl1pPr algn="r">
              <a:defRPr sz="1200"/>
            </a:lvl1pPr>
          </a:lstStyle>
          <a:p>
            <a:fld id="{27C695AC-59C8-4039-99B3-AB11BD0E25B6}" type="datetimeFigureOut">
              <a:rPr lang="de-DE" smtClean="0"/>
              <a:t>25.06.2023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392488" y="830263"/>
            <a:ext cx="2990850" cy="224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67" tIns="44883" rIns="89767" bIns="4488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77583" y="3198039"/>
            <a:ext cx="7820660" cy="2616577"/>
          </a:xfrm>
          <a:prstGeom prst="rect">
            <a:avLst/>
          </a:prstGeom>
        </p:spPr>
        <p:txBody>
          <a:bodyPr vert="horz" lIns="89767" tIns="44883" rIns="89767" bIns="4488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311859"/>
            <a:ext cx="4236191" cy="333417"/>
          </a:xfrm>
          <a:prstGeom prst="rect">
            <a:avLst/>
          </a:prstGeom>
        </p:spPr>
        <p:txBody>
          <a:bodyPr vert="horz" lIns="89767" tIns="44883" rIns="89767" bIns="4488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37374" y="6311859"/>
            <a:ext cx="4236191" cy="333417"/>
          </a:xfrm>
          <a:prstGeom prst="rect">
            <a:avLst/>
          </a:prstGeom>
        </p:spPr>
        <p:txBody>
          <a:bodyPr vert="horz" lIns="89767" tIns="44883" rIns="89767" bIns="44883" rtlCol="0" anchor="b"/>
          <a:lstStyle>
            <a:lvl1pPr algn="r">
              <a:defRPr sz="1200"/>
            </a:lvl1pPr>
          </a:lstStyle>
          <a:p>
            <a:fld id="{CC5925B0-6815-4D70-A6CC-4076F56B8B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94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2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4679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9EC9C-A23F-41D7-9A36-C924F7398AA0}" type="slidenum">
              <a:rPr lang="de-DE" smtClean="0"/>
              <a:pPr/>
              <a:t>81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249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101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666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106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75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109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139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925B0-6815-4D70-A6CC-4076F56B8BDF}" type="slidenum">
              <a:rPr lang="de-DE" smtClean="0"/>
              <a:t>120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25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9EC9C-A23F-41D7-9A36-C924F7398AA0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40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27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13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925B0-6815-4D70-A6CC-4076F56B8BD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84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34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34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37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120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925B0-6815-4D70-A6CC-4076F56B8BDF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918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925B0-6815-4D70-A6CC-4076F56B8BDF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765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 defTabSz="1068851">
              <a:defRPr/>
            </a:pPr>
            <a:fld id="{7D8C2C35-2B8A-446E-BEC0-FD36716C29AC}" type="slidenum">
              <a:rPr lang="en-US" sz="800">
                <a:solidFill>
                  <a:srgbClr val="000000"/>
                </a:solidFill>
                <a:latin typeface="Arial"/>
              </a:rPr>
              <a:pPr algn="ctr" defTabSz="1068851">
                <a:defRPr/>
              </a:pPr>
              <a:t>77</a:t>
            </a:fld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674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38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726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2387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Page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vider image placehold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3427200"/>
            <a:ext cx="9144000" cy="3430800"/>
          </a:xfrm>
          <a:noFill/>
        </p:spPr>
        <p:txBody>
          <a:bodyPr tIns="324000"/>
          <a:lstStyle>
            <a:lvl1pPr marL="0" marR="0" indent="0" algn="ctr" defTabSz="816201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200">
                <a:solidFill>
                  <a:schemeClr val="tx1"/>
                </a:solidFill>
              </a:defRPr>
            </a:lvl1pPr>
          </a:lstStyle>
          <a:p>
            <a:pPr marL="0" marR="0" lvl="0" indent="0" algn="ctr" defTabSz="816201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</a:pPr>
            <a:r>
              <a:rPr lang="en-US"/>
              <a:t>Placeholder for Image and Illustration</a:t>
            </a:r>
            <a:endParaRPr lang="en-US" dirty="0"/>
          </a:p>
        </p:txBody>
      </p:sp>
      <p:sp>
        <p:nvSpPr>
          <p:cNvPr id="2" name="Divider text"/>
          <p:cNvSpPr>
            <a:spLocks noGrp="1"/>
          </p:cNvSpPr>
          <p:nvPr>
            <p:ph type="ctrTitle" hasCustomPrompt="1"/>
          </p:nvPr>
        </p:nvSpPr>
        <p:spPr bwMode="black">
          <a:xfrm>
            <a:off x="377902" y="1375046"/>
            <a:ext cx="8386716" cy="677108"/>
          </a:xfrm>
        </p:spPr>
        <p:txBody>
          <a:bodyPr anchor="t" anchorCtr="0">
            <a:noAutofit/>
          </a:bodyPr>
          <a:lstStyle>
            <a:lvl1pPr>
              <a:defRPr sz="3299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Divider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13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64">
          <p15:clr>
            <a:srgbClr val="FBAE40"/>
          </p15:clr>
        </p15:guide>
        <p15:guide id="3" pos="317">
          <p15:clr>
            <a:srgbClr val="FBAE40"/>
          </p15:clr>
        </p15:guide>
        <p15:guide id="4" orient="horz" pos="865">
          <p15:clr>
            <a:srgbClr val="FBAE40"/>
          </p15:clr>
        </p15:guide>
        <p15:guide id="5" orient="horz" pos="129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98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78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6614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8511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286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420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065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617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BAC96-8684-4B66-913D-4BC38EDBEC04}" type="datetimeFigureOut">
              <a:rPr lang="de-DE" smtClean="0"/>
              <a:t>25.06.2023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9DD8B-FB4E-4B95-93FB-A13D78B846C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51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102.xml"/><Relationship Id="rId3" Type="http://schemas.openxmlformats.org/officeDocument/2006/relationships/notesSlide" Target="../notesSlides/notesSlide11.xml"/><Relationship Id="rId7" Type="http://schemas.openxmlformats.org/officeDocument/2006/relationships/slide" Target="slide10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slide" Target="slide4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hyperlink" Target="https://braunkohle.de/braunkohle-in-deutschland/uebersicht-und-geschichte-der-reviere/" TargetMode="Externa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slide" Target="slide102.xml"/><Relationship Id="rId3" Type="http://schemas.openxmlformats.org/officeDocument/2006/relationships/notesSlide" Target="../notesSlides/notesSlide12.xml"/><Relationship Id="rId7" Type="http://schemas.openxmlformats.org/officeDocument/2006/relationships/slide" Target="slide10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slide" Target="slide4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102.xml"/><Relationship Id="rId3" Type="http://schemas.openxmlformats.org/officeDocument/2006/relationships/notesSlide" Target="../notesSlides/notesSlide13.xml"/><Relationship Id="rId7" Type="http://schemas.openxmlformats.org/officeDocument/2006/relationships/slide" Target="slide10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slide" Target="slide4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2/22/%D0%A1%D0%B0%D1%8F%D0%BD%D0%BE-%D0%A8%D1%83%D1%88%D0%B5%D0%BD%D1%81%D0%BA%D0%BE%D0%B5_%D0%B2%D0%BE%D0%B4%D0%BE%D1%85%D1%80%D0%B0%D0%BD%D0%B8%D0%BB%D0%B8%D1%89%D0%B5,_2007.jpg/800px-%D0%A1%D0%B0%D1%8F%D0%BD%D0%BE-%D0%A8%D1%83%D1%88%D0%B5%D0%BD%D1%81%D0%BA%D0%BE%D0%B5_%D0%B2%D0%BE%D0%B4%D0%BE%D1%85%D1%80%D0%B0%D0%BD%D0%B8%D0%BB%D0%B8%D1%89%D0%B5,_2007.jp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notesSlide" Target="../notesSlides/notesSlide1.xml"/><Relationship Id="rId7" Type="http://schemas.openxmlformats.org/officeDocument/2006/relationships/slide" Target="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slide" Target="slide27.xml"/><Relationship Id="rId11" Type="http://schemas.openxmlformats.org/officeDocument/2006/relationships/slide" Target="slide76.xml"/><Relationship Id="rId5" Type="http://schemas.openxmlformats.org/officeDocument/2006/relationships/image" Target="../media/image3.emf"/><Relationship Id="rId10" Type="http://schemas.openxmlformats.org/officeDocument/2006/relationships/slide" Target="slide52.xml"/><Relationship Id="rId4" Type="http://schemas.openxmlformats.org/officeDocument/2006/relationships/oleObject" Target="../embeddings/oleObject1.bin"/><Relationship Id="rId9" Type="http://schemas.openxmlformats.org/officeDocument/2006/relationships/slide" Target="slide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notesSlide" Target="../notesSlides/notesSlide3.xml"/><Relationship Id="rId7" Type="http://schemas.openxmlformats.org/officeDocument/2006/relationships/slide" Target="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slide" Target="slide2.xml"/><Relationship Id="rId5" Type="http://schemas.openxmlformats.org/officeDocument/2006/relationships/image" Target="../media/image3.emf"/><Relationship Id="rId10" Type="http://schemas.openxmlformats.org/officeDocument/2006/relationships/slide" Target="slide1.xml"/><Relationship Id="rId4" Type="http://schemas.openxmlformats.org/officeDocument/2006/relationships/oleObject" Target="../embeddings/oleObject2.bin"/><Relationship Id="rId9" Type="http://schemas.openxmlformats.org/officeDocument/2006/relationships/slide" Target="slide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hyperlink" Target="https://braunkohle.de/braunkohle-in-deutschland/uebersicht-und-geschichte-der-reviere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notesSlide" Target="../notesSlides/notesSlide5.xml"/><Relationship Id="rId7" Type="http://schemas.openxmlformats.org/officeDocument/2006/relationships/slide" Target="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slide" Target="slide2.xml"/><Relationship Id="rId11" Type="http://schemas.openxmlformats.org/officeDocument/2006/relationships/slide" Target="slide1.xml"/><Relationship Id="rId5" Type="http://schemas.openxmlformats.org/officeDocument/2006/relationships/image" Target="../media/image3.emf"/><Relationship Id="rId10" Type="http://schemas.openxmlformats.org/officeDocument/2006/relationships/slide" Target="slide102.xml"/><Relationship Id="rId4" Type="http://schemas.openxmlformats.org/officeDocument/2006/relationships/oleObject" Target="../embeddings/oleObject3.bin"/><Relationship Id="rId9" Type="http://schemas.openxmlformats.org/officeDocument/2006/relationships/slide" Target="slide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notesSlide" Target="../notesSlides/notesSlide6.xml"/><Relationship Id="rId7" Type="http://schemas.openxmlformats.org/officeDocument/2006/relationships/slide" Target="slide4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slide" Target="slide2.xml"/><Relationship Id="rId11" Type="http://schemas.openxmlformats.org/officeDocument/2006/relationships/slide" Target="slide1.xml"/><Relationship Id="rId5" Type="http://schemas.openxmlformats.org/officeDocument/2006/relationships/image" Target="../media/image3.emf"/><Relationship Id="rId10" Type="http://schemas.openxmlformats.org/officeDocument/2006/relationships/slide" Target="slide52.xml"/><Relationship Id="rId4" Type="http://schemas.openxmlformats.org/officeDocument/2006/relationships/oleObject" Target="../embeddings/oleObject3.bin"/><Relationship Id="rId9" Type="http://schemas.openxmlformats.org/officeDocument/2006/relationships/slide" Target="slide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2/22/%D0%A1%D0%B0%D1%8F%D0%BD%D0%BE-%D0%A8%D1%83%D1%88%D0%B5%D0%BD%D1%81%D0%BA%D0%BE%D0%B5_%D0%B2%D0%BE%D0%B4%D0%BE%D1%85%D1%80%D0%B0%D0%BD%D0%B8%D0%BB%D0%B8%D1%89%D0%B5,_2007.jpg/800px-%D0%A1%D0%B0%D1%8F%D0%BD%D0%BE-%D0%A8%D1%83%D1%88%D0%B5%D0%BD%D1%81%D0%BA%D0%BE%D0%B5_%D0%B2%D0%BE%D0%B4%D0%BE%D1%85%D1%80%D0%B0%D0%BD%D0%B8%D0%BB%D0%B8%D1%89%D0%B5,_2007.jp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e.wikipedia.org/wiki/Bogengewichtsmauer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ze.uni-saarland.de/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" Target="slide103.xml"/><Relationship Id="rId7" Type="http://schemas.openxmlformats.org/officeDocument/2006/relationships/slide" Target="slide65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4.xml"/><Relationship Id="rId5" Type="http://schemas.openxmlformats.org/officeDocument/2006/relationships/slide" Target="slide62.xml"/><Relationship Id="rId4" Type="http://schemas.openxmlformats.org/officeDocument/2006/relationships/slide" Target="slide5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braunkohle.de/braunkohle-in-deutschland/uebersicht-und-geschichte-der-reviere/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braunkohle.de/braunkohle-in-deutschland/uebersicht-und-geschichte-der-reviere/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02.xml"/><Relationship Id="rId4" Type="http://schemas.openxmlformats.org/officeDocument/2006/relationships/slide" Target="slide1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118.xml"/><Relationship Id="rId3" Type="http://schemas.openxmlformats.org/officeDocument/2006/relationships/slide" Target="slide28.xml"/><Relationship Id="rId7" Type="http://schemas.openxmlformats.org/officeDocument/2006/relationships/slide" Target="slide11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5.xml"/><Relationship Id="rId5" Type="http://schemas.openxmlformats.org/officeDocument/2006/relationships/slide" Target="slide113.xml"/><Relationship Id="rId4" Type="http://schemas.openxmlformats.org/officeDocument/2006/relationships/slide" Target="slide110.xml"/><Relationship Id="rId9" Type="http://schemas.openxmlformats.org/officeDocument/2006/relationships/slide" Target="slide10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102.xml"/><Relationship Id="rId3" Type="http://schemas.openxmlformats.org/officeDocument/2006/relationships/notesSlide" Target="../notesSlides/notesSlide9.xml"/><Relationship Id="rId7" Type="http://schemas.openxmlformats.org/officeDocument/2006/relationships/slide" Target="slide10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slide" Target="slide42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Himmel enthält.&#10;&#10;Automatisch generierte Beschreibung">
            <a:extLst>
              <a:ext uri="{FF2B5EF4-FFF2-40B4-BE49-F238E27FC236}">
                <a16:creationId xmlns:a16="http://schemas.microsoft.com/office/drawing/2014/main" id="{53CA031F-908B-6A22-4BE2-F5261F471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" y="-21138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DF7C1EE-BEEB-4FE0-9B97-1B0986FA81CA}"/>
              </a:ext>
            </a:extLst>
          </p:cNvPr>
          <p:cNvSpPr txBox="1"/>
          <p:nvPr/>
        </p:nvSpPr>
        <p:spPr>
          <a:xfrm>
            <a:off x="12338" y="-43730"/>
            <a:ext cx="9144000" cy="12059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/>
            <a:endParaRPr lang="de-DE" sz="1600" b="1" dirty="0">
              <a:solidFill>
                <a:srgbClr val="C00000"/>
              </a:solidFill>
            </a:endParaRPr>
          </a:p>
          <a:p>
            <a:pPr algn="ctr"/>
            <a:r>
              <a:rPr lang="de-DE" sz="3200" b="1" dirty="0">
                <a:solidFill>
                  <a:srgbClr val="C00000"/>
                </a:solidFill>
              </a:rPr>
              <a:t>Die Rolle von Kurzzeitspeichern für die Energiewende</a:t>
            </a:r>
            <a:br>
              <a:rPr lang="de-DE" sz="2400" b="1" dirty="0">
                <a:solidFill>
                  <a:srgbClr val="C00000"/>
                </a:solidFill>
              </a:rPr>
            </a:br>
            <a:r>
              <a:rPr lang="de-DE" sz="2800" b="1" dirty="0">
                <a:solidFill>
                  <a:srgbClr val="3333FF"/>
                </a:solidFill>
              </a:rPr>
              <a:t>PumpspeicherKraftwerk  im Tagebauloch</a:t>
            </a:r>
            <a:endParaRPr lang="de-DE" sz="2400" b="1" dirty="0">
              <a:solidFill>
                <a:srgbClr val="3333F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749163-2A8B-34AF-1C3C-A97AC1BD5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8136"/>
            <a:ext cx="7457117" cy="10998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501EC7F-F800-66E2-ECDC-1E3A6FA995BB}"/>
              </a:ext>
            </a:extLst>
          </p:cNvPr>
          <p:cNvSpPr txBox="1"/>
          <p:nvPr/>
        </p:nvSpPr>
        <p:spPr>
          <a:xfrm>
            <a:off x="12265" y="-43730"/>
            <a:ext cx="51240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05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V_GL2023.0620_Heraeus.Sp_RollePSKW-imTagebauloch.pptx</a:t>
            </a:r>
            <a:endParaRPr lang="de-DE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19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36478" y="2594882"/>
            <a:ext cx="85980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 </a:t>
            </a:r>
            <a:r>
              <a:rPr lang="de-DE" b="1" u="sng" dirty="0"/>
              <a:t>Stromverbrauch nach Energiewende </a:t>
            </a:r>
            <a:r>
              <a:rPr lang="de-DE" u="sng" dirty="0"/>
              <a:t>:</a:t>
            </a:r>
            <a:r>
              <a:rPr lang="de-DE" dirty="0"/>
              <a:t> vielleicht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b="1" dirty="0">
                <a:solidFill>
                  <a:srgbClr val="C00000"/>
                </a:solidFill>
              </a:rPr>
              <a:t>1800 TWh/a  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dirty="0"/>
              <a:t>(heute ca. 600 </a:t>
            </a:r>
            <a:r>
              <a:rPr lang="de-DE" dirty="0" err="1"/>
              <a:t>TWh</a:t>
            </a:r>
            <a:r>
              <a:rPr lang="de-DE" dirty="0"/>
              <a:t>/a)</a:t>
            </a:r>
          </a:p>
          <a:p>
            <a:r>
              <a:rPr lang="de-DE" dirty="0"/>
              <a:t>  Wir rechnen aber rund und übersichtlich mit :   </a:t>
            </a:r>
            <a:r>
              <a:rPr lang="de-DE" sz="2800" b="1" dirty="0">
                <a:solidFill>
                  <a:srgbClr val="C00000"/>
                </a:solidFill>
              </a:rPr>
              <a:t>1000  </a:t>
            </a:r>
            <a:r>
              <a:rPr lang="de-DE" sz="2800" b="1" dirty="0" err="1">
                <a:solidFill>
                  <a:srgbClr val="C00000"/>
                </a:solidFill>
              </a:rPr>
              <a:t>TWh</a:t>
            </a:r>
            <a:r>
              <a:rPr lang="de-DE" sz="2800" b="1" dirty="0">
                <a:solidFill>
                  <a:srgbClr val="C00000"/>
                </a:solidFill>
              </a:rPr>
              <a:t>/a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8240" y="3603873"/>
            <a:ext cx="9075760" cy="30008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solidFill>
                  <a:srgbClr val="0066FF"/>
                </a:solidFill>
              </a:rPr>
              <a:t>Konstanter Stromverbrauch wg.</a:t>
            </a:r>
            <a:r>
              <a:rPr lang="de-DE" dirty="0"/>
              <a:t> :   </a:t>
            </a:r>
            <a:r>
              <a:rPr lang="de-DE" dirty="0" err="1">
                <a:solidFill>
                  <a:srgbClr val="FF0000"/>
                </a:solidFill>
              </a:rPr>
              <a:t>worst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case</a:t>
            </a:r>
            <a:r>
              <a:rPr lang="de-DE" dirty="0"/>
              <a:t> und 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breitere Gültigkeit</a:t>
            </a:r>
            <a:r>
              <a:rPr lang="de-DE" dirty="0"/>
              <a:t>  </a:t>
            </a:r>
          </a:p>
          <a:p>
            <a:r>
              <a:rPr lang="de-DE" dirty="0"/>
              <a:t>In jedem realen Beispieljahr ist: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     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RE – Ernte </a:t>
            </a:r>
            <a:r>
              <a:rPr lang="de-DE" b="1" dirty="0">
                <a:solidFill>
                  <a:srgbClr val="00B050"/>
                </a:solidFill>
              </a:rPr>
              <a:t>   </a:t>
            </a:r>
            <a:r>
              <a:rPr lang="de-DE" dirty="0"/>
              <a:t>gegeben durch  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Astronomie, Klima und Wett</a:t>
            </a:r>
            <a:r>
              <a:rPr lang="de-DE" dirty="0"/>
              <a:t>er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     </a:t>
            </a:r>
            <a:r>
              <a:rPr lang="de-DE" b="1" dirty="0">
                <a:solidFill>
                  <a:srgbClr val="C00000"/>
                </a:solidFill>
              </a:rPr>
              <a:t>Stromverbrauch</a:t>
            </a:r>
            <a:r>
              <a:rPr lang="de-DE" dirty="0"/>
              <a:t>  gegeben durch</a:t>
            </a:r>
          </a:p>
          <a:p>
            <a:r>
              <a:rPr lang="de-DE" dirty="0"/>
              <a:t>              einerseits:  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natürlichen</a:t>
            </a:r>
            <a:r>
              <a:rPr lang="de-DE" dirty="0"/>
              <a:t> Tagesgang   +   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saisonale</a:t>
            </a:r>
            <a:r>
              <a:rPr lang="de-DE" dirty="0"/>
              <a:t>r Trend </a:t>
            </a:r>
          </a:p>
          <a:p>
            <a:r>
              <a:rPr lang="de-DE" dirty="0"/>
              <a:t>         andererseits: </a:t>
            </a:r>
            <a:r>
              <a:rPr lang="de-DE" b="1" dirty="0">
                <a:solidFill>
                  <a:srgbClr val="7030A0"/>
                </a:solidFill>
              </a:rPr>
              <a:t>anthropogenes Kalendarium</a:t>
            </a:r>
            <a:r>
              <a:rPr lang="de-DE" dirty="0"/>
              <a:t> ( Wochengang,  Feiertage, Ferien),</a:t>
            </a:r>
          </a:p>
          <a:p>
            <a:r>
              <a:rPr lang="de-DE" dirty="0"/>
              <a:t>daher:</a:t>
            </a:r>
          </a:p>
          <a:p>
            <a:r>
              <a:rPr lang="de-DE" dirty="0"/>
              <a:t>    Annahme  eines </a:t>
            </a:r>
            <a:r>
              <a:rPr lang="de-DE" b="1" dirty="0">
                <a:solidFill>
                  <a:srgbClr val="0066FF"/>
                </a:solidFill>
              </a:rPr>
              <a:t>konstanten Stromverbrauche</a:t>
            </a:r>
            <a:r>
              <a:rPr lang="de-DE" dirty="0"/>
              <a:t>s  </a:t>
            </a:r>
          </a:p>
          <a:p>
            <a:pPr marL="641350" indent="-285750">
              <a:buFont typeface="Arial" panose="020B0604020202020204" pitchFamily="34" charset="0"/>
              <a:buChar char="•"/>
            </a:pPr>
            <a:r>
              <a:rPr lang="de-DE" b="1" u="sng" dirty="0">
                <a:solidFill>
                  <a:srgbClr val="FF0000"/>
                </a:solidFill>
              </a:rPr>
              <a:t>vermeidet kalendarische Sondereffekte</a:t>
            </a:r>
            <a:r>
              <a:rPr lang="de-DE" b="1" u="sng" dirty="0"/>
              <a:t>   </a:t>
            </a:r>
            <a:r>
              <a:rPr lang="de-DE" dirty="0"/>
              <a:t>wie z.B. einen “</a:t>
            </a:r>
            <a:r>
              <a:rPr lang="de-DE" dirty="0">
                <a:solidFill>
                  <a:srgbClr val="C00000"/>
                </a:solidFill>
              </a:rPr>
              <a:t>rettenden</a:t>
            </a:r>
            <a:r>
              <a:rPr lang="de-DE" dirty="0"/>
              <a:t> Feiertag“  </a:t>
            </a:r>
          </a:p>
          <a:p>
            <a:pPr marL="355600"/>
            <a:r>
              <a:rPr lang="de-DE" sz="400" dirty="0"/>
              <a:t>  </a:t>
            </a:r>
          </a:p>
          <a:p>
            <a:pPr marL="641350" indent="-285750">
              <a:buFont typeface="Arial" panose="020B0604020202020204" pitchFamily="34" charset="0"/>
              <a:buChar char="•"/>
              <a:tabLst>
                <a:tab pos="627063" algn="l"/>
                <a:tab pos="723900" algn="l"/>
              </a:tabLst>
            </a:pPr>
            <a:r>
              <a:rPr lang="de-DE" dirty="0"/>
              <a:t>bewirkt, dass ein 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Beispieljahr </a:t>
            </a:r>
            <a:r>
              <a:rPr lang="de-DE" b="1" u="sng" dirty="0">
                <a:solidFill>
                  <a:schemeClr val="accent6">
                    <a:lumMod val="50000"/>
                  </a:schemeClr>
                </a:solidFill>
              </a:rPr>
              <a:t>nur ein natürliches Jahr repräsentiert</a:t>
            </a:r>
            <a:r>
              <a:rPr lang="de-DE" u="sng" dirty="0"/>
              <a:t> </a:t>
            </a:r>
            <a:r>
              <a:rPr lang="de-DE" dirty="0"/>
              <a:t>, </a:t>
            </a:r>
            <a:r>
              <a:rPr lang="de-DE" b="1" dirty="0">
                <a:solidFill>
                  <a:srgbClr val="7030A0"/>
                </a:solidFill>
              </a:rPr>
              <a:t>kein Kalendarium</a:t>
            </a:r>
            <a:r>
              <a:rPr lang="de-DE" dirty="0"/>
              <a:t>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07074" y="313898"/>
            <a:ext cx="8427493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u="sng" dirty="0"/>
              <a:t>Modell –Vorgabe</a:t>
            </a:r>
            <a:r>
              <a:rPr lang="de-DE" sz="2800" b="1" dirty="0"/>
              <a:t>: „</a:t>
            </a:r>
            <a:r>
              <a:rPr lang="de-DE" sz="2800" b="1" dirty="0">
                <a:solidFill>
                  <a:srgbClr val="C00000"/>
                </a:solidFill>
              </a:rPr>
              <a:t>runder</a:t>
            </a:r>
            <a:r>
              <a:rPr lang="de-DE" sz="2800" b="1" dirty="0"/>
              <a:t>“ + „</a:t>
            </a:r>
            <a:r>
              <a:rPr lang="de-DE" sz="2800" b="1" dirty="0">
                <a:solidFill>
                  <a:srgbClr val="0066FF"/>
                </a:solidFill>
              </a:rPr>
              <a:t>ebener“</a:t>
            </a:r>
            <a:r>
              <a:rPr lang="de-DE" sz="2800" b="1" dirty="0"/>
              <a:t> Jahresverbrauch   </a:t>
            </a:r>
            <a:endParaRPr lang="de-DE" sz="2000" b="1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365979" y="1041263"/>
            <a:ext cx="8249622" cy="1627780"/>
            <a:chOff x="475163" y="1054911"/>
            <a:chExt cx="8249622" cy="1627780"/>
          </a:xfrm>
        </p:grpSpPr>
        <p:sp>
          <p:nvSpPr>
            <p:cNvPr id="21" name="Textfeld 20"/>
            <p:cNvSpPr txBox="1"/>
            <p:nvPr/>
          </p:nvSpPr>
          <p:spPr>
            <a:xfrm>
              <a:off x="7688575" y="2036360"/>
              <a:ext cx="1036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Jahress-Stunden</a:t>
              </a:r>
              <a:endParaRPr lang="de-DE" dirty="0"/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475163" y="1054911"/>
              <a:ext cx="7701791" cy="1398419"/>
              <a:chOff x="512652" y="994305"/>
              <a:chExt cx="7701791" cy="1398419"/>
            </a:xfrm>
          </p:grpSpPr>
          <p:grpSp>
            <p:nvGrpSpPr>
              <p:cNvPr id="22" name="Gruppieren 21"/>
              <p:cNvGrpSpPr/>
              <p:nvPr/>
            </p:nvGrpSpPr>
            <p:grpSpPr>
              <a:xfrm>
                <a:off x="1123057" y="994305"/>
                <a:ext cx="7091386" cy="1398419"/>
                <a:chOff x="1469067" y="960123"/>
                <a:chExt cx="7091386" cy="1398419"/>
              </a:xfrm>
            </p:grpSpPr>
            <p:grpSp>
              <p:nvGrpSpPr>
                <p:cNvPr id="20" name="Gruppieren 19"/>
                <p:cNvGrpSpPr/>
                <p:nvPr/>
              </p:nvGrpSpPr>
              <p:grpSpPr>
                <a:xfrm>
                  <a:off x="1469067" y="1175567"/>
                  <a:ext cx="6537280" cy="1182975"/>
                  <a:chOff x="1665024" y="1050095"/>
                  <a:chExt cx="6537280" cy="1182975"/>
                </a:xfrm>
              </p:grpSpPr>
              <p:sp>
                <p:nvSpPr>
                  <p:cNvPr id="6" name="Rechteck 5"/>
                  <p:cNvSpPr/>
                  <p:nvPr/>
                </p:nvSpPr>
                <p:spPr>
                  <a:xfrm>
                    <a:off x="1665024" y="1359613"/>
                    <a:ext cx="6318913" cy="859809"/>
                  </a:xfrm>
                  <a:prstGeom prst="rect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" name="Rechteck 7"/>
                  <p:cNvSpPr/>
                  <p:nvPr/>
                </p:nvSpPr>
                <p:spPr>
                  <a:xfrm>
                    <a:off x="3303266" y="1497131"/>
                    <a:ext cx="3042436" cy="58477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3200" b="1" dirty="0" err="1">
                        <a:solidFill>
                          <a:srgbClr val="C00000"/>
                        </a:solidFill>
                      </a:rPr>
                      <a:t>Q</a:t>
                    </a:r>
                    <a:r>
                      <a:rPr lang="de-DE" sz="3200" b="1" baseline="-25000" dirty="0" err="1">
                        <a:solidFill>
                          <a:srgbClr val="C00000"/>
                        </a:solidFill>
                      </a:rPr>
                      <a:t>a</a:t>
                    </a:r>
                    <a:r>
                      <a:rPr lang="de-DE" sz="3200" b="1" dirty="0">
                        <a:solidFill>
                          <a:srgbClr val="C00000"/>
                        </a:solidFill>
                      </a:rPr>
                      <a:t>=</a:t>
                    </a:r>
                    <a:r>
                      <a:rPr lang="de-DE" sz="3200" b="1" dirty="0"/>
                      <a:t> </a:t>
                    </a:r>
                    <a:r>
                      <a:rPr lang="de-DE" sz="3200" b="1" dirty="0">
                        <a:solidFill>
                          <a:srgbClr val="C00000"/>
                        </a:solidFill>
                      </a:rPr>
                      <a:t>1000 </a:t>
                    </a:r>
                    <a:r>
                      <a:rPr lang="de-DE" sz="3200" b="1" dirty="0" err="1">
                        <a:solidFill>
                          <a:srgbClr val="C00000"/>
                        </a:solidFill>
                      </a:rPr>
                      <a:t>TWh</a:t>
                    </a:r>
                    <a:r>
                      <a:rPr lang="de-DE" sz="3200" b="1" dirty="0">
                        <a:solidFill>
                          <a:srgbClr val="C00000"/>
                        </a:solidFill>
                      </a:rPr>
                      <a:t>/a</a:t>
                    </a:r>
                    <a:r>
                      <a:rPr lang="de-DE" b="1" dirty="0">
                        <a:solidFill>
                          <a:srgbClr val="C00000"/>
                        </a:solidFill>
                      </a:rPr>
                      <a:t> </a:t>
                    </a:r>
                    <a:endParaRPr lang="de-DE" dirty="0"/>
                  </a:p>
                </p:txBody>
              </p:sp>
              <p:cxnSp>
                <p:nvCxnSpPr>
                  <p:cNvPr id="11" name="Gerade Verbindung mit Pfeil 10"/>
                  <p:cNvCxnSpPr/>
                  <p:nvPr/>
                </p:nvCxnSpPr>
                <p:spPr>
                  <a:xfrm flipV="1">
                    <a:off x="1665028" y="2219422"/>
                    <a:ext cx="6537276" cy="1364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Gerade Verbindung mit Pfeil 15"/>
                  <p:cNvCxnSpPr/>
                  <p:nvPr/>
                </p:nvCxnSpPr>
                <p:spPr>
                  <a:xfrm flipV="1">
                    <a:off x="1665028" y="1050095"/>
                    <a:ext cx="0" cy="1182975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Rechteck 18"/>
                <p:cNvSpPr/>
                <p:nvPr/>
              </p:nvSpPr>
              <p:spPr>
                <a:xfrm>
                  <a:off x="1612241" y="960123"/>
                  <a:ext cx="483508" cy="43088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de-DE" sz="2800" b="1" dirty="0" err="1"/>
                    <a:t>Q</a:t>
                  </a:r>
                  <a:r>
                    <a:rPr lang="de-DE" sz="2800" b="1" baseline="-25000" dirty="0" err="1"/>
                    <a:t>P</a:t>
                  </a:r>
                  <a:r>
                    <a:rPr lang="de-DE" b="1" dirty="0">
                      <a:solidFill>
                        <a:srgbClr val="0066FF"/>
                      </a:solidFill>
                    </a:rPr>
                    <a:t>        </a:t>
                  </a:r>
                  <a:endParaRPr lang="de-DE" dirty="0"/>
                </a:p>
              </p:txBody>
            </p:sp>
            <p:sp>
              <p:nvSpPr>
                <p:cNvPr id="7" name="Rechteck 6"/>
                <p:cNvSpPr/>
                <p:nvPr/>
              </p:nvSpPr>
              <p:spPr>
                <a:xfrm>
                  <a:off x="6149745" y="1098239"/>
                  <a:ext cx="241070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de-DE" sz="2400" b="1" dirty="0">
                      <a:solidFill>
                        <a:srgbClr val="0066FF"/>
                      </a:solidFill>
                    </a:rPr>
                    <a:t>  </a:t>
                  </a:r>
                  <a:r>
                    <a:rPr lang="de-DE" sz="2000" b="1" dirty="0" err="1">
                      <a:solidFill>
                        <a:srgbClr val="0066FF"/>
                      </a:solidFill>
                    </a:rPr>
                    <a:t>Q</a:t>
                  </a:r>
                  <a:r>
                    <a:rPr lang="de-DE" sz="2000" b="1" baseline="-25000" dirty="0" err="1">
                      <a:solidFill>
                        <a:srgbClr val="0066FF"/>
                      </a:solidFill>
                    </a:rPr>
                    <a:t>P</a:t>
                  </a:r>
                  <a:r>
                    <a:rPr lang="de-DE" sz="2000" b="1" dirty="0">
                      <a:solidFill>
                        <a:srgbClr val="0066FF"/>
                      </a:solidFill>
                    </a:rPr>
                    <a:t> = </a:t>
                  </a:r>
                  <a:r>
                    <a:rPr lang="de-DE" sz="2000" dirty="0" err="1">
                      <a:solidFill>
                        <a:srgbClr val="0066FF"/>
                      </a:solidFill>
                    </a:rPr>
                    <a:t>const</a:t>
                  </a:r>
                  <a:r>
                    <a:rPr lang="de-DE" sz="2000" dirty="0">
                      <a:solidFill>
                        <a:srgbClr val="0066FF"/>
                      </a:solidFill>
                    </a:rPr>
                    <a:t>.</a:t>
                  </a:r>
                  <a:r>
                    <a:rPr lang="de-DE" sz="2000" b="1" dirty="0">
                      <a:solidFill>
                        <a:srgbClr val="0066FF"/>
                      </a:solidFill>
                    </a:rPr>
                    <a:t> = 114 </a:t>
                  </a:r>
                  <a:r>
                    <a:rPr lang="de-DE" sz="2000" b="1" dirty="0" err="1">
                      <a:solidFill>
                        <a:srgbClr val="0066FF"/>
                      </a:solidFill>
                    </a:rPr>
                    <a:t>G</a:t>
                  </a:r>
                  <a:r>
                    <a:rPr lang="de-DE" sz="2000" dirty="0" err="1">
                      <a:solidFill>
                        <a:srgbClr val="0066FF"/>
                      </a:solidFill>
                    </a:rPr>
                    <a:t>W</a:t>
                  </a:r>
                  <a:endParaRPr lang="de-DE" sz="2400" dirty="0"/>
                </a:p>
              </p:txBody>
            </p:sp>
          </p:grpSp>
          <p:sp>
            <p:nvSpPr>
              <p:cNvPr id="23" name="Rechteck 22"/>
              <p:cNvSpPr/>
              <p:nvPr/>
            </p:nvSpPr>
            <p:spPr>
              <a:xfrm>
                <a:off x="512652" y="1335125"/>
                <a:ext cx="6358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600" b="1" dirty="0"/>
                  <a:t>[GW]</a:t>
                </a:r>
                <a:endParaRPr lang="de-DE" sz="1600" dirty="0"/>
              </a:p>
            </p:txBody>
          </p:sp>
        </p:grpSp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29719272-2B6D-4A86-9A7A-21C65231EAF5}"/>
              </a:ext>
            </a:extLst>
          </p:cNvPr>
          <p:cNvSpPr/>
          <p:nvPr/>
        </p:nvSpPr>
        <p:spPr>
          <a:xfrm>
            <a:off x="8914221" y="0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08587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00BEF4E7-1AB2-1C39-AAEF-91F167D61CE8}"/>
              </a:ext>
            </a:extLst>
          </p:cNvPr>
          <p:cNvSpPr txBox="1"/>
          <p:nvPr/>
        </p:nvSpPr>
        <p:spPr>
          <a:xfrm>
            <a:off x="274319" y="932812"/>
            <a:ext cx="2538245" cy="2616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</a:p>
          <a:p>
            <a:r>
              <a:rPr lang="de-DE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Predictive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b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de-DE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 ready for use for Storage in and out</a:t>
            </a:r>
            <a:r>
              <a:rPr lang="de-DE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DE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of </a:t>
            </a:r>
            <a:r>
              <a:rPr lang="de-DE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cycles</a:t>
            </a: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</a:t>
            </a:r>
            <a:endParaRPr lang="de-DE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18DF8D4-2F84-20CD-B4FA-82E77843E51B}"/>
              </a:ext>
            </a:extLst>
          </p:cNvPr>
          <p:cNvSpPr txBox="1"/>
          <p:nvPr/>
        </p:nvSpPr>
        <p:spPr>
          <a:xfrm>
            <a:off x="85344" y="4443693"/>
            <a:ext cx="2727220" cy="22467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For comparison:
</a:t>
            </a:r>
            <a:r>
              <a:rPr lang="en-US" sz="2000" b="1" dirty="0"/>
              <a:t>"Pragmatic </a:t>
            </a:r>
            <a:br>
              <a:rPr lang="en-US" sz="2000" b="1" dirty="0"/>
            </a:br>
            <a:r>
              <a:rPr lang="en-US" sz="2000" b="1" dirty="0"/>
              <a:t>                 Optimization":</a:t>
            </a:r>
            <a:r>
              <a:rPr lang="en-US" b="1" u="sng" dirty="0"/>
              <a:t>
</a:t>
            </a:r>
          </a:p>
          <a:p>
            <a:r>
              <a:rPr lang="en-US" b="1" dirty="0">
                <a:highlight>
                  <a:srgbClr val="FFFF00"/>
                </a:highlight>
              </a:rPr>
              <a:t>Full and inactive for a very long time</a:t>
            </a:r>
            <a:r>
              <a:rPr lang="en-US" b="1" u="sng" dirty="0"/>
              <a:t>
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127</a:t>
            </a:r>
            <a:endParaRPr lang="de-DE" b="1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873755-79BA-C1D2-4CF7-44546B43D406}"/>
              </a:ext>
            </a:extLst>
          </p:cNvPr>
          <p:cNvSpPr txBox="1"/>
          <p:nvPr/>
        </p:nvSpPr>
        <p:spPr>
          <a:xfrm>
            <a:off x="0" y="36045"/>
            <a:ext cx="914399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State of the </a:t>
            </a:r>
            <a:r>
              <a:rPr lang="de-DE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</a:t>
            </a:r>
            <a:r>
              <a:rPr lang="de-DE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</a:t>
            </a:r>
            <a:r>
              <a:rPr lang="de-DE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Storage  („Sp80“)</a:t>
            </a:r>
            <a:endParaRPr lang="de-DE" sz="2400" b="1" dirty="0">
              <a:solidFill>
                <a:srgbClr val="7030A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C3362DC-2207-4382-E8F3-AAEEDF9A7ACE}"/>
              </a:ext>
            </a:extLst>
          </p:cNvPr>
          <p:cNvSpPr txBox="1"/>
          <p:nvPr/>
        </p:nvSpPr>
        <p:spPr>
          <a:xfrm>
            <a:off x="0" y="6669913"/>
            <a:ext cx="89813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Y_Werte_DEU2021_AFS15_etag_0.36_KPT80_300_JDL8B+C.final_2023.0531_BildSpeicher.xlsm, </a:t>
            </a:r>
            <a:r>
              <a:rPr lang="de-DE" sz="1000" dirty="0" err="1"/>
              <a:t>D_Epsd1</a:t>
            </a:r>
            <a:r>
              <a:rPr lang="de-DE" sz="1000" dirty="0"/>
              <a:t>! </a:t>
            </a:r>
            <a:r>
              <a:rPr lang="de-DE" sz="1000" dirty="0" err="1"/>
              <a:t>Kap.g5</a:t>
            </a:r>
            <a:r>
              <a:rPr lang="de-DE" sz="1000" dirty="0"/>
              <a:t> </a:t>
            </a:r>
            <a:r>
              <a:rPr lang="de-DE" sz="1000" dirty="0" err="1"/>
              <a:t>Diag6a_Sp80</a:t>
            </a:r>
            <a:r>
              <a:rPr lang="de-DE" sz="1000" dirty="0"/>
              <a:t>;  und </a:t>
            </a:r>
            <a:r>
              <a:rPr lang="de-DE" sz="1000" dirty="0" err="1"/>
              <a:t>D_JDL!Kap.8.2C</a:t>
            </a:r>
            <a:r>
              <a:rPr lang="de-DE" sz="1000" dirty="0"/>
              <a:t>; </a:t>
            </a:r>
            <a:r>
              <a:rPr lang="de-DE" sz="1000" dirty="0" err="1"/>
              <a:t>Diag6a_Sp80</a:t>
            </a:r>
            <a:endParaRPr lang="de-DE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000000-0008-0000-0200-0000A51D280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49" y="561760"/>
            <a:ext cx="6120000" cy="306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527E8A-F739-BC10-A32B-2BFDE00028B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36949" y="3609913"/>
            <a:ext cx="612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616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0" y="2118836"/>
            <a:ext cx="9144000" cy="1526572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269042" y="1535459"/>
            <a:ext cx="8803838" cy="52168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Power supply structure after completion of energy transition
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Short-term storage in the opencast mine residual hole - technical approaches for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 lower basin – an upper basin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Underwater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– a simple principle      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dam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wall encloses the lower basin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hlinkClick r:id="rId7" action="ppaction://hlinksldjump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Underwater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with modular design of the lower reservoir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Das Ringmauerbecken (Ring 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dam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wall)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Advantages of the ring dam wall approach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Further development opportunities to increase efficiency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Huge storage potential in the extended lower basin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/>
              <a:t>5. The Way Forward</a:t>
            </a:r>
          </a:p>
          <a:p>
            <a:pPr>
              <a:spcBef>
                <a:spcPts val="600"/>
              </a:spcBef>
            </a:pPr>
            <a:endParaRPr lang="en-US" sz="1900" b="1" dirty="0"/>
          </a:p>
          <a:p>
            <a:pPr>
              <a:spcBef>
                <a:spcPts val="600"/>
              </a:spcBef>
            </a:pPr>
            <a:r>
              <a:rPr lang="en-US" sz="1900" b="1" dirty="0">
                <a:hlinkClick r:id="rId8" action="ppaction://hlinksldjump"/>
              </a:rPr>
              <a:t>Appendix</a:t>
            </a:r>
            <a:r>
              <a:rPr lang="en-US" sz="1900" b="1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6002" y="444282"/>
            <a:ext cx="8996878" cy="6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>
                <a:latin typeface="+mj-lt"/>
                <a:ea typeface="+mj-ea"/>
                <a:cs typeface="+mj-cs"/>
              </a:rPr>
              <a:t>No energy transition without short-term storage</a:t>
            </a:r>
          </a:p>
        </p:txBody>
      </p:sp>
    </p:spTree>
    <p:extLst>
      <p:ext uri="{BB962C8B-B14F-4D97-AF65-F5344CB8AC3E}">
        <p14:creationId xmlns:p14="http://schemas.microsoft.com/office/powerpoint/2010/main" val="34992718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31C84CB-69B7-4472-8C80-9890F5D87B4C}"/>
              </a:ext>
            </a:extLst>
          </p:cNvPr>
          <p:cNvSpPr txBox="1"/>
          <p:nvPr/>
        </p:nvSpPr>
        <p:spPr>
          <a:xfrm>
            <a:off x="633984" y="67860"/>
            <a:ext cx="763219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u="sng" dirty="0"/>
              <a:t>More </a:t>
            </a:r>
            <a:r>
              <a:rPr lang="de-DE" b="1" u="sng" dirty="0" err="1"/>
              <a:t>than</a:t>
            </a:r>
            <a:r>
              <a:rPr lang="de-DE" b="1" u="sng" dirty="0"/>
              <a:t> </a:t>
            </a:r>
            <a:r>
              <a:rPr lang="de-DE" b="1" u="sng" dirty="0" err="1"/>
              <a:t>enough</a:t>
            </a:r>
            <a:r>
              <a:rPr lang="de-DE" b="1" u="sng" dirty="0"/>
              <a:t> </a:t>
            </a:r>
            <a:r>
              <a:rPr lang="de-DE" b="1" u="sng" dirty="0" err="1"/>
              <a:t>locations</a:t>
            </a:r>
            <a:r>
              <a:rPr lang="de-DE" b="1" u="sng" dirty="0"/>
              <a:t> </a:t>
            </a:r>
            <a:r>
              <a:rPr lang="de-DE" b="1" u="sng" dirty="0" err="1"/>
              <a:t>for</a:t>
            </a:r>
            <a:r>
              <a:rPr lang="de-DE" b="1" u="sng" dirty="0"/>
              <a:t>: </a:t>
            </a:r>
            <a:r>
              <a:rPr lang="de-DE" b="1" dirty="0"/>
              <a:t> </a:t>
            </a:r>
          </a:p>
          <a:p>
            <a:r>
              <a:rPr lang="de-DE" sz="1050" b="1" dirty="0">
                <a:solidFill>
                  <a:srgbClr val="FF0000"/>
                </a:solidFill>
              </a:rPr>
              <a:t> </a:t>
            </a:r>
            <a:r>
              <a:rPr lang="de-DE" sz="200" b="1" dirty="0">
                <a:solidFill>
                  <a:srgbClr val="FF0000"/>
                </a:solidFill>
              </a:rPr>
              <a:t>    </a:t>
            </a:r>
            <a:r>
              <a:rPr lang="de-DE" sz="900" b="1" dirty="0">
                <a:solidFill>
                  <a:srgbClr val="FF0000"/>
                </a:solidFill>
              </a:rPr>
              <a:t>   </a:t>
            </a:r>
          </a:p>
          <a:p>
            <a:pPr algn="ctr"/>
            <a:r>
              <a:rPr lang="de-DE" sz="2800" b="1" dirty="0">
                <a:solidFill>
                  <a:srgbClr val="FF0000"/>
                </a:solidFill>
              </a:rPr>
              <a:t>            </a:t>
            </a:r>
            <a:r>
              <a:rPr lang="en-US" sz="2800" b="1" dirty="0">
                <a:solidFill>
                  <a:srgbClr val="FF0000"/>
                </a:solidFill>
              </a:rPr>
              <a:t>Advanced </a:t>
            </a:r>
            <a:r>
              <a:rPr lang="en-US" sz="2800" b="1" dirty="0" err="1">
                <a:solidFill>
                  <a:srgbClr val="FF0000"/>
                </a:solidFill>
              </a:rPr>
              <a:t>PSH</a:t>
            </a:r>
            <a:r>
              <a:rPr lang="en-US" sz="2800" b="1" dirty="0">
                <a:solidFill>
                  <a:srgbClr val="FF0000"/>
                </a:solidFill>
              </a:rPr>
              <a:t>  in open pit mines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9548A77-3625-4045-BD73-10C1E3D21E80}"/>
              </a:ext>
            </a:extLst>
          </p:cNvPr>
          <p:cNvSpPr txBox="1"/>
          <p:nvPr/>
        </p:nvSpPr>
        <p:spPr>
          <a:xfrm>
            <a:off x="0" y="6642556"/>
            <a:ext cx="76321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braunkohle.de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/braunkohle-in-deutschland/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uebersicht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-und-geschichte-der-reviere/</a:t>
            </a:r>
            <a:endParaRPr lang="de-DE" sz="1050" dirty="0"/>
          </a:p>
        </p:txBody>
      </p:sp>
      <p:pic>
        <p:nvPicPr>
          <p:cNvPr id="6" name="Grafik 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2675BE8-F712-4144-BFFF-A9CC5CFA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7" y="1254978"/>
            <a:ext cx="7478491" cy="516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864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357" t="33397" r="13143" b="29015"/>
          <a:stretch/>
        </p:blipFill>
        <p:spPr>
          <a:xfrm>
            <a:off x="0" y="857250"/>
            <a:ext cx="9182616" cy="51435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72A7FB3-F591-4431-BD7C-C5A3C1B864FF}"/>
              </a:ext>
            </a:extLst>
          </p:cNvPr>
          <p:cNvSpPr txBox="1"/>
          <p:nvPr/>
        </p:nvSpPr>
        <p:spPr>
          <a:xfrm>
            <a:off x="1183341" y="258184"/>
            <a:ext cx="670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 view of the “</a:t>
            </a:r>
            <a:r>
              <a:rPr lang="en-US" sz="2400" b="1" dirty="0" err="1"/>
              <a:t>Hambacher</a:t>
            </a:r>
            <a:r>
              <a:rPr lang="en-US" sz="2400" b="1" dirty="0"/>
              <a:t> Loch” </a:t>
            </a:r>
            <a:endParaRPr lang="de-DE" sz="24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1095C7-55E2-46A5-A686-7ED45C5A2DD8}"/>
              </a:ext>
            </a:extLst>
          </p:cNvPr>
          <p:cNvSpPr txBox="1"/>
          <p:nvPr/>
        </p:nvSpPr>
        <p:spPr>
          <a:xfrm>
            <a:off x="0" y="6415150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</a:t>
            </a:r>
            <a:r>
              <a:rPr lang="de-DE" dirty="0" err="1"/>
              <a:t>wikipedia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89434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9BBD2B5-88EC-4387-B599-C8AFB143B687}"/>
              </a:ext>
            </a:extLst>
          </p:cNvPr>
          <p:cNvGrpSpPr/>
          <p:nvPr/>
        </p:nvGrpSpPr>
        <p:grpSpPr>
          <a:xfrm>
            <a:off x="943759" y="845492"/>
            <a:ext cx="7713617" cy="5167016"/>
            <a:chOff x="25549" y="845492"/>
            <a:chExt cx="7713617" cy="5167016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30524DB-B294-41C1-A10B-116227179B28}"/>
                </a:ext>
              </a:extLst>
            </p:cNvPr>
            <p:cNvGrpSpPr/>
            <p:nvPr/>
          </p:nvGrpSpPr>
          <p:grpSpPr>
            <a:xfrm>
              <a:off x="25549" y="845492"/>
              <a:ext cx="7713617" cy="5167016"/>
              <a:chOff x="48986" y="762217"/>
              <a:chExt cx="7713617" cy="5167016"/>
            </a:xfrm>
          </p:grpSpPr>
          <p:pic>
            <p:nvPicPr>
              <p:cNvPr id="22" name="Picture 1">
                <a:extLst>
                  <a:ext uri="{FF2B5EF4-FFF2-40B4-BE49-F238E27FC236}">
                    <a16:creationId xmlns:a16="http://schemas.microsoft.com/office/drawing/2014/main" id="{2C11A110-956A-4209-9ED4-0D18AE6A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1428" t="15873" r="8858" b="13016"/>
              <a:stretch/>
            </p:blipFill>
            <p:spPr>
              <a:xfrm>
                <a:off x="48986" y="762217"/>
                <a:ext cx="7713617" cy="5167016"/>
              </a:xfrm>
              <a:prstGeom prst="rect">
                <a:avLst/>
              </a:prstGeom>
              <a:solidFill>
                <a:srgbClr val="FFFF00"/>
              </a:solidFill>
            </p:spPr>
          </p:pic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1C3CC592-2B96-4E7E-9CE0-1DE65A5C36A0}"/>
                  </a:ext>
                </a:extLst>
              </p:cNvPr>
              <p:cNvGrpSpPr/>
              <p:nvPr/>
            </p:nvGrpSpPr>
            <p:grpSpPr>
              <a:xfrm>
                <a:off x="2331720" y="2239033"/>
                <a:ext cx="3148148" cy="2053479"/>
                <a:chOff x="2331721" y="2245509"/>
                <a:chExt cx="3148148" cy="2053479"/>
              </a:xfrm>
            </p:grpSpPr>
            <p:cxnSp>
              <p:nvCxnSpPr>
                <p:cNvPr id="25" name="Straight Arrow Connector 6">
                  <a:extLst>
                    <a:ext uri="{FF2B5EF4-FFF2-40B4-BE49-F238E27FC236}">
                      <a16:creationId xmlns:a16="http://schemas.microsoft.com/office/drawing/2014/main" id="{F8460538-3D74-4AAE-B233-F77DCB0F4205}"/>
                    </a:ext>
                  </a:extLst>
                </p:cNvPr>
                <p:cNvCxnSpPr/>
                <p:nvPr/>
              </p:nvCxnSpPr>
              <p:spPr>
                <a:xfrm flipV="1">
                  <a:off x="3905795" y="2245509"/>
                  <a:ext cx="1574074" cy="1021841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9">
                  <a:extLst>
                    <a:ext uri="{FF2B5EF4-FFF2-40B4-BE49-F238E27FC236}">
                      <a16:creationId xmlns:a16="http://schemas.microsoft.com/office/drawing/2014/main" id="{5FAECC74-563B-40D3-9303-446521638EFA}"/>
                    </a:ext>
                  </a:extLst>
                </p:cNvPr>
                <p:cNvCxnSpPr/>
                <p:nvPr/>
              </p:nvCxnSpPr>
              <p:spPr>
                <a:xfrm flipV="1">
                  <a:off x="2331721" y="3277147"/>
                  <a:ext cx="1574074" cy="102184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12">
                  <a:extLst>
                    <a:ext uri="{FF2B5EF4-FFF2-40B4-BE49-F238E27FC236}">
                      <a16:creationId xmlns:a16="http://schemas.microsoft.com/office/drawing/2014/main" id="{2BE7AE3D-29AA-4D1D-9639-00D338685476}"/>
                    </a:ext>
                  </a:extLst>
                </p:cNvPr>
                <p:cNvCxnSpPr/>
                <p:nvPr/>
              </p:nvCxnSpPr>
              <p:spPr>
                <a:xfrm>
                  <a:off x="3670663" y="3007887"/>
                  <a:ext cx="653144" cy="67567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17">
                  <a:extLst>
                    <a:ext uri="{FF2B5EF4-FFF2-40B4-BE49-F238E27FC236}">
                      <a16:creationId xmlns:a16="http://schemas.microsoft.com/office/drawing/2014/main" id="{756535E6-8C0D-4176-8499-22365D6FCFF0}"/>
                    </a:ext>
                  </a:extLst>
                </p:cNvPr>
                <p:cNvSpPr txBox="1"/>
                <p:nvPr/>
              </p:nvSpPr>
              <p:spPr>
                <a:xfrm rot="19638746">
                  <a:off x="4203645" y="2555350"/>
                  <a:ext cx="527709" cy="300082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350" dirty="0"/>
                    <a:t>2 km</a:t>
                  </a:r>
                </a:p>
              </p:txBody>
            </p:sp>
            <p:sp>
              <p:nvSpPr>
                <p:cNvPr id="29" name="TextBox 18">
                  <a:extLst>
                    <a:ext uri="{FF2B5EF4-FFF2-40B4-BE49-F238E27FC236}">
                      <a16:creationId xmlns:a16="http://schemas.microsoft.com/office/drawing/2014/main" id="{420729A6-FF17-4FD1-A2D1-9E3727366F8B}"/>
                    </a:ext>
                  </a:extLst>
                </p:cNvPr>
                <p:cNvSpPr txBox="1"/>
                <p:nvPr/>
              </p:nvSpPr>
              <p:spPr>
                <a:xfrm rot="2873414">
                  <a:off x="4249995" y="3767997"/>
                  <a:ext cx="527709" cy="300082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350" dirty="0"/>
                    <a:t>1 km</a:t>
                  </a:r>
                </a:p>
              </p:txBody>
            </p:sp>
            <p:sp>
              <p:nvSpPr>
                <p:cNvPr id="30" name="TextBox 19">
                  <a:extLst>
                    <a:ext uri="{FF2B5EF4-FFF2-40B4-BE49-F238E27FC236}">
                      <a16:creationId xmlns:a16="http://schemas.microsoft.com/office/drawing/2014/main" id="{065AFBBA-7160-4988-869D-84950584D672}"/>
                    </a:ext>
                  </a:extLst>
                </p:cNvPr>
                <p:cNvSpPr txBox="1"/>
                <p:nvPr/>
              </p:nvSpPr>
              <p:spPr>
                <a:xfrm rot="19638746">
                  <a:off x="2779290" y="3492948"/>
                  <a:ext cx="527709" cy="300082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350" dirty="0"/>
                    <a:t>2 km</a:t>
                  </a:r>
                </a:p>
              </p:txBody>
            </p:sp>
          </p:grpSp>
        </p:grpSp>
        <p:sp>
          <p:nvSpPr>
            <p:cNvPr id="31" name="Rounded Rectangular Callout 20">
              <a:extLst>
                <a:ext uri="{FF2B5EF4-FFF2-40B4-BE49-F238E27FC236}">
                  <a16:creationId xmlns:a16="http://schemas.microsoft.com/office/drawing/2014/main" id="{B1B49FD7-1EBB-4929-9058-830E95F3D518}"/>
                </a:ext>
              </a:extLst>
            </p:cNvPr>
            <p:cNvSpPr/>
            <p:nvPr/>
          </p:nvSpPr>
          <p:spPr>
            <a:xfrm rot="19877658">
              <a:off x="4620409" y="1784252"/>
              <a:ext cx="685800" cy="459486"/>
            </a:xfrm>
            <a:prstGeom prst="wedgeRoundRectCallout">
              <a:avLst>
                <a:gd name="adj1" fmla="val -32269"/>
                <a:gd name="adj2" fmla="val 93669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350" b="1" dirty="0">
                  <a:solidFill>
                    <a:schemeClr val="tx1"/>
                  </a:solidFill>
                </a:rPr>
                <a:t>Sohle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092799A-9BFB-4D48-AC6B-A1CDAFE018B9}"/>
              </a:ext>
            </a:extLst>
          </p:cNvPr>
          <p:cNvSpPr txBox="1"/>
          <p:nvPr/>
        </p:nvSpPr>
        <p:spPr>
          <a:xfrm>
            <a:off x="322729" y="301214"/>
            <a:ext cx="787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Large </a:t>
            </a:r>
            <a:r>
              <a:rPr lang="de-DE" dirty="0" err="1"/>
              <a:t>dimensions</a:t>
            </a:r>
            <a:r>
              <a:rPr lang="de-DE" dirty="0"/>
              <a:t>:  </a:t>
            </a:r>
            <a:r>
              <a:rPr lang="en-US" sz="2800" b="1" dirty="0"/>
              <a:t>Lots of space in the </a:t>
            </a:r>
            <a:r>
              <a:rPr lang="en-US" sz="2800" b="1" dirty="0" err="1"/>
              <a:t>Hambacher</a:t>
            </a:r>
            <a:r>
              <a:rPr lang="en-US" sz="2800" b="1" dirty="0"/>
              <a:t> Loch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7757262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27DE800-87B7-483F-A9C5-F5B718D3AFE6}"/>
              </a:ext>
            </a:extLst>
          </p:cNvPr>
          <p:cNvSpPr txBox="1"/>
          <p:nvPr/>
        </p:nvSpPr>
        <p:spPr>
          <a:xfrm>
            <a:off x="301215" y="460137"/>
            <a:ext cx="8541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Some technical approaches for </a:t>
            </a:r>
            <a:r>
              <a:rPr lang="en-US" sz="2400" b="1" u="sng" dirty="0" err="1"/>
              <a:t>PSH</a:t>
            </a:r>
            <a:r>
              <a:rPr lang="en-US" sz="2400" b="1" u="sng" dirty="0"/>
              <a:t> in the opencast mine residual hole </a:t>
            </a:r>
            <a:endParaRPr lang="de-DE" sz="2400" b="1" u="sng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B93EDF9-CE1B-4BDD-A91E-7CEF13C07B7F}"/>
              </a:ext>
            </a:extLst>
          </p:cNvPr>
          <p:cNvSpPr txBox="1"/>
          <p:nvPr/>
        </p:nvSpPr>
        <p:spPr>
          <a:xfrm>
            <a:off x="301214" y="1429650"/>
            <a:ext cx="8541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r>
              <a:rPr lang="de-DE" sz="2000" b="1" dirty="0"/>
              <a:t>1. </a:t>
            </a:r>
            <a:r>
              <a:rPr lang="en-US" sz="2000" b="1" dirty="0"/>
              <a:t>Conventional: Two open basins (also residual holes), </a:t>
            </a:r>
            <a:br>
              <a:rPr lang="en-US" sz="2000" b="1" dirty="0"/>
            </a:br>
            <a:r>
              <a:rPr lang="en-US" sz="2000" b="1" dirty="0"/>
              <a:t>                                        one serves as an upper basin, a second as a lower basin</a:t>
            </a:r>
            <a:endParaRPr lang="de-DE" sz="2000" b="1" dirty="0"/>
          </a:p>
          <a:p>
            <a:r>
              <a:rPr lang="de-DE" sz="2000" b="1" dirty="0"/>
              <a:t> 2. Underwater </a:t>
            </a:r>
            <a:r>
              <a:rPr lang="de-DE" sz="2000" b="1" dirty="0" err="1"/>
              <a:t>PSH</a:t>
            </a:r>
            <a:r>
              <a:rPr lang="de-DE" sz="2000" b="1" dirty="0"/>
              <a:t>: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5C9E14-92F5-446C-B37E-FFBC399E76F9}"/>
              </a:ext>
            </a:extLst>
          </p:cNvPr>
          <p:cNvSpPr txBox="1"/>
          <p:nvPr/>
        </p:nvSpPr>
        <p:spPr>
          <a:xfrm>
            <a:off x="301214" y="4240236"/>
            <a:ext cx="8175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  3.  Ringmauerbecken 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9458F9D-361F-4F6D-AA4C-C19FE988B265}"/>
              </a:ext>
            </a:extLst>
          </p:cNvPr>
          <p:cNvSpPr txBox="1"/>
          <p:nvPr/>
        </p:nvSpPr>
        <p:spPr>
          <a:xfrm>
            <a:off x="35495" y="44623"/>
            <a:ext cx="3720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2.1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7E80273-3077-186F-64F5-496FC9B0C330}"/>
              </a:ext>
            </a:extLst>
          </p:cNvPr>
          <p:cNvSpPr txBox="1"/>
          <p:nvPr/>
        </p:nvSpPr>
        <p:spPr>
          <a:xfrm>
            <a:off x="516367" y="2617764"/>
            <a:ext cx="8481329" cy="118494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 </a:t>
            </a:r>
            <a:br>
              <a:rPr lang="de-DE" dirty="0"/>
            </a:br>
            <a:r>
              <a:rPr lang="en-US" dirty="0"/>
              <a:t>A pumped hydro storage plant consisting of </a:t>
            </a:r>
            <a:r>
              <a:rPr lang="en-US" i="1" dirty="0" err="1"/>
              <a:t>pumpturbines</a:t>
            </a:r>
            <a:r>
              <a:rPr lang="en-US" dirty="0"/>
              <a:t> and </a:t>
            </a:r>
            <a:endParaRPr lang="de-DE" dirty="0"/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(1)  the </a:t>
            </a:r>
            <a:r>
              <a:rPr lang="de-DE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residual </a:t>
            </a:r>
            <a:r>
              <a:rPr lang="de-DE" sz="2000" b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sea</a:t>
            </a:r>
            <a:r>
              <a:rPr lang="de-DE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of the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opencast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>
                <a:latin typeface="Arial" pitchFamily="34" charset="0"/>
                <a:cs typeface="Arial" pitchFamily="34" charset="0"/>
              </a:rPr>
              <a:t>mine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hole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as</a:t>
            </a:r>
            <a:r>
              <a:rPr lang="de-DE" dirty="0">
                <a:latin typeface="Arial" pitchFamily="34" charset="0"/>
                <a:cs typeface="Arial" pitchFamily="34" charset="0"/>
              </a:rPr>
              <a:t> the</a:t>
            </a:r>
            <a:r>
              <a:rPr lang="de-DE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upper</a:t>
            </a:r>
            <a:r>
              <a:rPr lang="de-DE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reservoir</a:t>
            </a:r>
            <a:endParaRPr lang="de-DE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(2)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technical </a:t>
            </a:r>
            <a:r>
              <a:rPr lang="en-US" sz="1800" b="1" u="sng" kern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hollow body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 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sole  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 a </a:t>
            </a:r>
            <a:r>
              <a:rPr lang="en-US" sz="2000" b="1" kern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lower basin</a:t>
            </a:r>
            <a:r>
              <a:rPr lang="de-D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AFC6213-85A9-8F19-8832-E6DF3869B53A}"/>
              </a:ext>
            </a:extLst>
          </p:cNvPr>
          <p:cNvSpPr txBox="1"/>
          <p:nvPr/>
        </p:nvSpPr>
        <p:spPr>
          <a:xfrm>
            <a:off x="591670" y="4882046"/>
            <a:ext cx="8406026" cy="1431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 </a:t>
            </a:r>
            <a:br>
              <a:rPr lang="de-DE" dirty="0"/>
            </a:br>
            <a:r>
              <a:rPr lang="en-US" dirty="0"/>
              <a:t>A pumped hydro storage plant consisting of </a:t>
            </a:r>
            <a:r>
              <a:rPr lang="en-US" i="1" dirty="0" err="1"/>
              <a:t>pumpturbine</a:t>
            </a:r>
            <a:r>
              <a:rPr lang="en-US" dirty="0" err="1"/>
              <a:t>s</a:t>
            </a:r>
            <a:r>
              <a:rPr lang="en-US" dirty="0"/>
              <a:t> and</a:t>
            </a:r>
            <a:endParaRPr lang="de-DE" dirty="0"/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(1) the </a:t>
            </a:r>
            <a:r>
              <a:rPr lang="de-DE" sz="18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residual </a:t>
            </a:r>
            <a:r>
              <a:rPr lang="de-DE" sz="1800" b="1" u="sng" dirty="0" err="1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sea</a:t>
            </a:r>
            <a:r>
              <a:rPr lang="de-DE" sz="18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>
                <a:latin typeface="Arial" pitchFamily="34" charset="0"/>
                <a:cs typeface="Arial" pitchFamily="34" charset="0"/>
              </a:rPr>
              <a:t> of the </a:t>
            </a:r>
            <a:r>
              <a:rPr lang="de-DE" sz="1800" dirty="0" err="1">
                <a:latin typeface="Arial" pitchFamily="34" charset="0"/>
                <a:cs typeface="Arial" pitchFamily="34" charset="0"/>
              </a:rPr>
              <a:t>opencast</a:t>
            </a:r>
            <a:r>
              <a:rPr lang="de-DE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800" dirty="0" err="1">
                <a:latin typeface="Arial" pitchFamily="34" charset="0"/>
                <a:cs typeface="Arial" pitchFamily="34" charset="0"/>
              </a:rPr>
              <a:t>mine</a:t>
            </a:r>
            <a:r>
              <a:rPr lang="de-DE" sz="1800" dirty="0">
                <a:latin typeface="Arial" pitchFamily="34" charset="0"/>
                <a:cs typeface="Arial" pitchFamily="34" charset="0"/>
              </a:rPr>
              <a:t> hole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as</a:t>
            </a:r>
            <a:r>
              <a:rPr lang="de-DE" dirty="0">
                <a:latin typeface="Arial" pitchFamily="34" charset="0"/>
                <a:cs typeface="Arial" pitchFamily="34" charset="0"/>
              </a:rPr>
              <a:t> the</a:t>
            </a:r>
            <a:r>
              <a:rPr lang="de-DE" sz="18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upper</a:t>
            </a:r>
            <a:r>
              <a:rPr lang="de-DE" sz="18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 err="1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reservoir</a:t>
            </a:r>
            <a:endParaRPr lang="de-DE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(2)  einem  in sich geschlossenem, oben offenem  </a:t>
            </a: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Ringmauer-Becken</a:t>
            </a:r>
            <a:b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               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auf der </a:t>
            </a:r>
            <a:r>
              <a:rPr lang="de-DE" dirty="0">
                <a:latin typeface="Arial" pitchFamily="34" charset="0"/>
                <a:cs typeface="Arial" pitchFamily="34" charset="0"/>
              </a:rPr>
              <a:t>Sohle   als Unterbecken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625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71120" y="3679584"/>
            <a:ext cx="9144000" cy="477888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269042" y="1535459"/>
            <a:ext cx="8803838" cy="52168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Power supply structure after completion of energy transition
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Short-term storage in the opencast mine residual hole - technical approaches for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 lower basin – an upper basin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Underwater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– a simple principle      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dam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wall encloses the lower basin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hlinkClick r:id="rId7" action="ppaction://hlinksldjump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Underwater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(U-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) with modular design of the lower reservoir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Das Ringmauerbecken (Ring 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dam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wall)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Advantages of the ring dam wall approach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Further development opportunities to increase efficiency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Huge storage potential in the extended lower basin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/>
              <a:t>5. The Way Forward</a:t>
            </a:r>
          </a:p>
          <a:p>
            <a:pPr>
              <a:spcBef>
                <a:spcPts val="600"/>
              </a:spcBef>
            </a:pPr>
            <a:endParaRPr lang="en-US" sz="1900" b="1" dirty="0"/>
          </a:p>
          <a:p>
            <a:pPr>
              <a:spcBef>
                <a:spcPts val="600"/>
              </a:spcBef>
            </a:pPr>
            <a:r>
              <a:rPr lang="en-US" sz="1900" b="1" dirty="0">
                <a:hlinkClick r:id="rId8" action="ppaction://hlinksldjump"/>
              </a:rPr>
              <a:t>Appendix</a:t>
            </a:r>
            <a:r>
              <a:rPr lang="en-US" sz="1900" b="1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6002" y="444282"/>
            <a:ext cx="8996878" cy="6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>
                <a:latin typeface="+mj-lt"/>
                <a:ea typeface="+mj-ea"/>
                <a:cs typeface="+mj-cs"/>
              </a:rPr>
              <a:t>No energy transition without short-term storage</a:t>
            </a:r>
          </a:p>
        </p:txBody>
      </p:sp>
    </p:spTree>
    <p:extLst>
      <p:ext uri="{BB962C8B-B14F-4D97-AF65-F5344CB8AC3E}">
        <p14:creationId xmlns:p14="http://schemas.microsoft.com/office/powerpoint/2010/main" val="206234674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9BB0025-2CBF-4276-89AA-38D0C3BDD4AC}"/>
              </a:ext>
            </a:extLst>
          </p:cNvPr>
          <p:cNvSpPr txBox="1"/>
          <p:nvPr/>
        </p:nvSpPr>
        <p:spPr>
          <a:xfrm>
            <a:off x="554517" y="44623"/>
            <a:ext cx="817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 example: </a:t>
            </a:r>
            <a:r>
              <a:rPr lang="en-US" sz="2400" b="1" dirty="0" err="1"/>
              <a:t>U.PSH</a:t>
            </a:r>
            <a:r>
              <a:rPr lang="en-US" sz="2400" b="1" dirty="0"/>
              <a:t> with modular design of the lower basin</a:t>
            </a:r>
            <a:endParaRPr lang="de-DE" sz="20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F84FFD-2ABC-4FDB-A3FA-9C036973172B}"/>
              </a:ext>
            </a:extLst>
          </p:cNvPr>
          <p:cNvSpPr txBox="1"/>
          <p:nvPr/>
        </p:nvSpPr>
        <p:spPr>
          <a:xfrm>
            <a:off x="35495" y="44623"/>
            <a:ext cx="3720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3.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68DDD1B-C6FA-4474-A01E-98A7EC598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12999" r="27551" b="7202"/>
          <a:stretch/>
        </p:blipFill>
        <p:spPr>
          <a:xfrm>
            <a:off x="905068" y="1446531"/>
            <a:ext cx="2408366" cy="259651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B448F5C-1BDE-43D3-B3C4-DE72309F8195}"/>
              </a:ext>
            </a:extLst>
          </p:cNvPr>
          <p:cNvSpPr txBox="1"/>
          <p:nvPr/>
        </p:nvSpPr>
        <p:spPr>
          <a:xfrm>
            <a:off x="299635" y="634039"/>
            <a:ext cx="77199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Interconnection of 
      Storage tubes to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segments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and </a:t>
            </a:r>
            <a:r>
              <a:rPr lang="de-DE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segments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</a:t>
            </a:r>
            <a:r>
              <a:rPr lang="de-D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de-DE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D9DD819-BFC5-4601-9D80-62E8B401146C}"/>
              </a:ext>
            </a:extLst>
          </p:cNvPr>
          <p:cNvSpPr txBox="1"/>
          <p:nvPr/>
        </p:nvSpPr>
        <p:spPr>
          <a:xfrm>
            <a:off x="4226769" y="1354663"/>
            <a:ext cx="4571998" cy="28110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 </a:t>
            </a:r>
            <a:r>
              <a:rPr lang="de-DE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</a:t>
            </a:r>
            <a:r>
              <a:rPr lang="de-D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(siehe Bild)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umfasst mehrere [z.B. ]  31 Röhren ,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wird  in einem Stück gegossen ,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und enthält z.B. das Volumen 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de-DE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400" b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900 0000 m</a:t>
            </a:r>
            <a:r>
              <a:rPr lang="de-DE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 mittlere Tiefe 400 m ergäbe dies     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GWh  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Speicherkapazität pro Segment.                </a:t>
            </a:r>
          </a:p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einer der Röhren wird 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die Pumpturbine montiert:    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–300 MW</a:t>
            </a:r>
            <a:endParaRPr lang="de-DE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7588E52-AB54-42C0-AF1B-0801FF1B4AB0}"/>
              </a:ext>
            </a:extLst>
          </p:cNvPr>
          <p:cNvSpPr txBox="1"/>
          <p:nvPr/>
        </p:nvSpPr>
        <p:spPr>
          <a:xfrm>
            <a:off x="4226769" y="4764673"/>
            <a:ext cx="45719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Mehrere 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z.B. </a:t>
            </a:r>
            <a:r>
              <a:rPr lang="de-D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werden </a:t>
            </a:r>
          </a:p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zu einer    </a:t>
            </a:r>
            <a:r>
              <a:rPr lang="de-DE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Gesamtanlage</a:t>
            </a:r>
            <a:r>
              <a:rPr lang="de-DE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zusammengeschaltet. </a:t>
            </a:r>
            <a:b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iehe Draufsicht (</a:t>
            </a:r>
            <a:r>
              <a:rPr lang="de-DE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Bild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Gesamtfläche</a:t>
            </a:r>
            <a:r>
              <a:rPr lang="de-DE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400 * 600 m</a:t>
            </a:r>
            <a:r>
              <a:rPr lang="de-DE" sz="16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75E7B3C-2C59-442E-9771-5CA5805F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30" y="4364416"/>
            <a:ext cx="3733781" cy="217717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89ABC6D-16B4-47B9-9436-82277F5E60F7}"/>
              </a:ext>
            </a:extLst>
          </p:cNvPr>
          <p:cNvSpPr txBox="1"/>
          <p:nvPr/>
        </p:nvSpPr>
        <p:spPr>
          <a:xfrm>
            <a:off x="3844214" y="6542417"/>
            <a:ext cx="2845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ighlight>
                  <a:srgbClr val="FFFF00"/>
                </a:highlight>
              </a:rPr>
              <a:t>Quelle: Vortrag HSB </a:t>
            </a:r>
            <a:r>
              <a:rPr lang="de-DE" sz="1200" dirty="0" err="1">
                <a:highlight>
                  <a:srgbClr val="FFFF00"/>
                </a:highlight>
              </a:rPr>
              <a:t>Tractebel</a:t>
            </a:r>
            <a:r>
              <a:rPr lang="de-DE" sz="1200" dirty="0">
                <a:highlight>
                  <a:srgbClr val="FFFF00"/>
                </a:highlight>
              </a:rPr>
              <a:t> 2021.1214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41E1B17-428A-4441-B957-C148BC16DC51}"/>
              </a:ext>
            </a:extLst>
          </p:cNvPr>
          <p:cNvSpPr txBox="1"/>
          <p:nvPr/>
        </p:nvSpPr>
        <p:spPr>
          <a:xfrm>
            <a:off x="3844214" y="1360374"/>
            <a:ext cx="4787722" cy="5355312"/>
          </a:xfrm>
          <a:prstGeom prst="rect">
            <a:avLst/>
          </a:prstGeom>
          <a:solidFill>
            <a:schemeClr val="accent4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algn="ctr"/>
            <a:r>
              <a:rPr lang="de-DE" sz="7200" dirty="0" err="1"/>
              <a:t>look</a:t>
            </a:r>
            <a:endParaRPr lang="de-DE" sz="7200" dirty="0"/>
          </a:p>
          <a:p>
            <a:r>
              <a:rPr lang="de-DE" sz="6000" dirty="0" err="1"/>
              <a:t>to</a:t>
            </a:r>
            <a:r>
              <a:rPr lang="de-DE" sz="6000" dirty="0"/>
              <a:t> </a:t>
            </a:r>
            <a:r>
              <a:rPr lang="de-DE" sz="6000" dirty="0" err="1"/>
              <a:t>our</a:t>
            </a:r>
            <a:r>
              <a:rPr lang="de-DE" sz="6000" dirty="0"/>
              <a:t> </a:t>
            </a:r>
            <a:r>
              <a:rPr lang="de-DE" sz="6000" dirty="0" err="1"/>
              <a:t>special</a:t>
            </a:r>
            <a:endParaRPr lang="de-DE" sz="6000" dirty="0"/>
          </a:p>
          <a:p>
            <a:pPr algn="ctr"/>
            <a:r>
              <a:rPr lang="de-DE" sz="6000" dirty="0" err="1"/>
              <a:t>poster</a:t>
            </a:r>
            <a:endParaRPr lang="de-DE" sz="3600" dirty="0"/>
          </a:p>
          <a:p>
            <a:pPr algn="ctr"/>
            <a:endParaRPr lang="de-DE" sz="6000" dirty="0"/>
          </a:p>
        </p:txBody>
      </p:sp>
    </p:spTree>
    <p:extLst>
      <p:ext uri="{BB962C8B-B14F-4D97-AF65-F5344CB8AC3E}">
        <p14:creationId xmlns:p14="http://schemas.microsoft.com/office/powerpoint/2010/main" val="404507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68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0" y="4143865"/>
            <a:ext cx="9144000" cy="1526572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269042" y="1535459"/>
            <a:ext cx="8803838" cy="52168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Power supply structure after completion of energy transition
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Short-term storage in the opencast mine residual hole - technical approaches for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 lower basin – an upper basin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Underwater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– a simple principle      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dam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wall encloses the lower basin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hlinkClick r:id="rId7" action="ppaction://hlinksldjump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Underwater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with modular design of the lower reservoir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Das Ringmauerbecken (Ring 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dam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wall)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Advantages of the ring dam wall approach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Further development opportunities to increase efficiency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Huge storage potential in the extended lower basin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/>
              <a:t>5. The Way Forward</a:t>
            </a:r>
          </a:p>
          <a:p>
            <a:pPr>
              <a:spcBef>
                <a:spcPts val="600"/>
              </a:spcBef>
            </a:pPr>
            <a:endParaRPr lang="en-US" sz="1900" b="1" dirty="0"/>
          </a:p>
          <a:p>
            <a:pPr>
              <a:spcBef>
                <a:spcPts val="600"/>
              </a:spcBef>
            </a:pPr>
            <a:r>
              <a:rPr lang="en-US" sz="1900" b="1" dirty="0">
                <a:hlinkClick r:id="rId8" action="ppaction://hlinksldjump"/>
              </a:rPr>
              <a:t>Appendix</a:t>
            </a:r>
            <a:r>
              <a:rPr lang="en-US" sz="1900" b="1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6002" y="444282"/>
            <a:ext cx="8996878" cy="6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>
                <a:latin typeface="+mj-lt"/>
                <a:ea typeface="+mj-ea"/>
                <a:cs typeface="+mj-cs"/>
              </a:rPr>
              <a:t>No energy transition without short-term storage</a:t>
            </a:r>
          </a:p>
        </p:txBody>
      </p:sp>
    </p:spTree>
    <p:extLst>
      <p:ext uri="{BB962C8B-B14F-4D97-AF65-F5344CB8AC3E}">
        <p14:creationId xmlns:p14="http://schemas.microsoft.com/office/powerpoint/2010/main" val="3370868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70237" y="1772816"/>
            <a:ext cx="824491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/>
              <a:t>Zu optimierende </a:t>
            </a:r>
            <a:r>
              <a:rPr lang="de-DE" sz="2000" b="1" u="sng" dirty="0" err="1"/>
              <a:t>EinstellParampeter</a:t>
            </a:r>
            <a:r>
              <a:rPr lang="de-DE" sz="2000" dirty="0"/>
              <a:t>:  </a:t>
            </a:r>
            <a:br>
              <a:rPr lang="de-DE" sz="2000" dirty="0"/>
            </a:br>
            <a:r>
              <a:rPr lang="de-DE" sz="2000" dirty="0"/>
              <a:t>       1.   </a:t>
            </a:r>
            <a:r>
              <a:rPr lang="de-DE" sz="2000" b="1" dirty="0" err="1">
                <a:solidFill>
                  <a:srgbClr val="FF0000"/>
                </a:solidFill>
              </a:rPr>
              <a:t>ÜberschussFaktor</a:t>
            </a:r>
            <a:r>
              <a:rPr lang="de-DE" sz="2000" dirty="0">
                <a:solidFill>
                  <a:srgbClr val="FF0000"/>
                </a:solidFill>
              </a:rPr>
              <a:t> (ÜsF)  der RE                                                   </a:t>
            </a:r>
            <a:r>
              <a:rPr lang="de-DE" sz="2400" dirty="0">
                <a:solidFill>
                  <a:srgbClr val="FF0000"/>
                </a:solidFill>
              </a:rPr>
              <a:t>„</a:t>
            </a:r>
            <a:r>
              <a:rPr lang="de-DE" sz="2400" b="1" dirty="0">
                <a:solidFill>
                  <a:srgbClr val="FF0000"/>
                </a:solidFill>
              </a:rPr>
              <a:t>ÜsF</a:t>
            </a:r>
            <a:r>
              <a:rPr lang="de-DE" sz="2400" dirty="0">
                <a:solidFill>
                  <a:srgbClr val="FF0000"/>
                </a:solidFill>
              </a:rPr>
              <a:t>“</a:t>
            </a:r>
          </a:p>
          <a:p>
            <a:r>
              <a:rPr lang="de-DE" sz="2000" dirty="0"/>
              <a:t>              Struktur des RE-Ausbaues (Gewichtung)</a:t>
            </a:r>
          </a:p>
          <a:p>
            <a:r>
              <a:rPr lang="de-DE" sz="2000" dirty="0"/>
              <a:t>       2.   </a:t>
            </a:r>
            <a:r>
              <a:rPr lang="de-DE" sz="2000" u="sng" dirty="0"/>
              <a:t>PSKW</a:t>
            </a:r>
            <a:br>
              <a:rPr lang="de-DE" sz="2000" dirty="0"/>
            </a:br>
            <a:r>
              <a:rPr lang="de-DE" sz="2000" dirty="0"/>
              <a:t>                   </a:t>
            </a:r>
            <a:r>
              <a:rPr lang="de-DE" sz="2000" b="1" dirty="0">
                <a:solidFill>
                  <a:srgbClr val="3333FF"/>
                </a:solidFill>
              </a:rPr>
              <a:t>Speicherkapazität PSKW</a:t>
            </a:r>
            <a:r>
              <a:rPr lang="de-DE" sz="2000" dirty="0">
                <a:solidFill>
                  <a:srgbClr val="3333FF"/>
                </a:solidFill>
              </a:rPr>
              <a:t>                                                         „</a:t>
            </a:r>
            <a:r>
              <a:rPr lang="de-DE" sz="2400" b="1" dirty="0">
                <a:solidFill>
                  <a:srgbClr val="3333FF"/>
                </a:solidFill>
              </a:rPr>
              <a:t>Sp80</a:t>
            </a:r>
            <a:r>
              <a:rPr lang="de-DE" sz="2400" dirty="0">
                <a:solidFill>
                  <a:srgbClr val="3333FF"/>
                </a:solidFill>
              </a:rPr>
              <a:t>“</a:t>
            </a:r>
            <a:endParaRPr lang="de-DE" sz="2000" dirty="0">
              <a:solidFill>
                <a:srgbClr val="3333FF"/>
              </a:solidFill>
            </a:endParaRPr>
          </a:p>
          <a:p>
            <a:r>
              <a:rPr lang="de-DE" sz="2000" dirty="0"/>
              <a:t>                  </a:t>
            </a:r>
            <a:r>
              <a:rPr lang="de-DE" sz="2000" dirty="0">
                <a:solidFill>
                  <a:srgbClr val="C00000"/>
                </a:solidFill>
              </a:rPr>
              <a:t>max. </a:t>
            </a:r>
            <a:r>
              <a:rPr lang="de-DE" sz="2000" dirty="0" err="1">
                <a:solidFill>
                  <a:srgbClr val="C00000"/>
                </a:solidFill>
              </a:rPr>
              <a:t>Einspeicherleistung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/>
              <a:t>(Pumpen) der PSKW                     </a:t>
            </a:r>
            <a:r>
              <a:rPr lang="de-DE" sz="2000" dirty="0">
                <a:solidFill>
                  <a:srgbClr val="C00000"/>
                </a:solidFill>
              </a:rPr>
              <a:t>„</a:t>
            </a:r>
            <a:r>
              <a:rPr lang="de-DE" sz="2400" dirty="0" err="1">
                <a:solidFill>
                  <a:srgbClr val="C00000"/>
                </a:solidFill>
              </a:rPr>
              <a:t>P80</a:t>
            </a:r>
            <a:r>
              <a:rPr lang="de-DE" sz="2000" dirty="0">
                <a:solidFill>
                  <a:srgbClr val="C00000"/>
                </a:solidFill>
              </a:rPr>
              <a:t>“</a:t>
            </a:r>
            <a:br>
              <a:rPr lang="de-DE" sz="2000" dirty="0">
                <a:solidFill>
                  <a:srgbClr val="C00000"/>
                </a:solidFill>
              </a:rPr>
            </a:br>
            <a:r>
              <a:rPr lang="de-DE" sz="800" dirty="0"/>
              <a:t> </a:t>
            </a:r>
            <a:endParaRPr lang="de-DE" sz="2000" dirty="0"/>
          </a:p>
          <a:p>
            <a:r>
              <a:rPr lang="de-DE" b="1" dirty="0"/>
              <a:t>             </a:t>
            </a:r>
            <a:r>
              <a:rPr lang="de-DE" b="1" u="sng" dirty="0"/>
              <a:t>praktisch schon festgelegt</a:t>
            </a:r>
            <a:r>
              <a:rPr lang="de-DE" b="1" dirty="0"/>
              <a:t>: </a:t>
            </a:r>
            <a:br>
              <a:rPr lang="de-DE" b="1" dirty="0"/>
            </a:br>
            <a:r>
              <a:rPr lang="de-DE" sz="2000" dirty="0"/>
              <a:t>                   </a:t>
            </a:r>
            <a:r>
              <a:rPr lang="de-DE" sz="2000" dirty="0">
                <a:solidFill>
                  <a:srgbClr val="FF0000"/>
                </a:solidFill>
              </a:rPr>
              <a:t>Ausspeicherleistung = ca. Höchstlast des Verbrauches</a:t>
            </a:r>
          </a:p>
          <a:p>
            <a:r>
              <a:rPr lang="de-DE" sz="2000" dirty="0">
                <a:solidFill>
                  <a:srgbClr val="FF0000"/>
                </a:solidFill>
              </a:rPr>
              <a:t>     </a:t>
            </a:r>
          </a:p>
          <a:p>
            <a:r>
              <a:rPr lang="de-DE" sz="2000" dirty="0"/>
              <a:t>     3. </a:t>
            </a:r>
            <a:r>
              <a:rPr lang="de-DE" sz="2000" u="sng" dirty="0"/>
              <a:t>Gasspeicher</a:t>
            </a:r>
            <a:br>
              <a:rPr lang="de-DE" sz="2000" dirty="0"/>
            </a:br>
            <a:r>
              <a:rPr lang="de-DE" sz="2000" dirty="0"/>
              <a:t>             </a:t>
            </a:r>
            <a:r>
              <a:rPr lang="de-DE" sz="2000" b="1" dirty="0" err="1">
                <a:solidFill>
                  <a:srgbClr val="C00000"/>
                </a:solidFill>
              </a:rPr>
              <a:t>Einspeicherleistung</a:t>
            </a:r>
            <a:r>
              <a:rPr lang="de-DE" sz="2000" dirty="0"/>
              <a:t> (Elektrolyseur, Methanerzeuger)              „</a:t>
            </a:r>
            <a:r>
              <a:rPr lang="de-DE" sz="2400" b="1" dirty="0" err="1">
                <a:solidFill>
                  <a:srgbClr val="C00000"/>
                </a:solidFill>
              </a:rPr>
              <a:t>P25</a:t>
            </a:r>
            <a:r>
              <a:rPr lang="de-DE" sz="2000" dirty="0"/>
              <a:t>“</a:t>
            </a:r>
            <a:br>
              <a:rPr lang="de-DE" sz="2000" dirty="0"/>
            </a:br>
            <a:r>
              <a:rPr lang="de-DE" sz="800" dirty="0"/>
              <a:t>   </a:t>
            </a:r>
          </a:p>
          <a:p>
            <a:r>
              <a:rPr lang="de-DE" sz="2000" dirty="0"/>
              <a:t>          </a:t>
            </a:r>
            <a:r>
              <a:rPr lang="de-DE" b="1" u="sng" dirty="0"/>
              <a:t>praktisch schon festgelegt</a:t>
            </a:r>
            <a:r>
              <a:rPr lang="de-DE" b="1" dirty="0"/>
              <a:t>:  </a:t>
            </a:r>
            <a:endParaRPr lang="de-DE" sz="2000" b="1" dirty="0"/>
          </a:p>
          <a:p>
            <a:r>
              <a:rPr lang="de-DE" sz="2000" dirty="0"/>
              <a:t>              </a:t>
            </a:r>
            <a:r>
              <a:rPr lang="de-DE" sz="2000" dirty="0">
                <a:solidFill>
                  <a:srgbClr val="3333FF"/>
                </a:solidFill>
              </a:rPr>
              <a:t>Speicherkapazität  :  riesig, da Speicherraum preiswert</a:t>
            </a:r>
          </a:p>
          <a:p>
            <a:r>
              <a:rPr lang="de-DE" sz="2000" dirty="0">
                <a:solidFill>
                  <a:srgbClr val="3333FF"/>
                </a:solidFill>
              </a:rPr>
              <a:t>              </a:t>
            </a:r>
            <a:r>
              <a:rPr lang="de-DE" sz="2000" dirty="0">
                <a:solidFill>
                  <a:srgbClr val="FF0000"/>
                </a:solidFill>
              </a:rPr>
              <a:t>Ausspeicherleistung = Höchstlast des Verbrauches </a:t>
            </a:r>
            <a:r>
              <a:rPr lang="de-DE" sz="2000" b="1" u="sng" dirty="0">
                <a:solidFill>
                  <a:srgbClr val="FF0000"/>
                </a:solidFill>
              </a:rPr>
              <a:t>(„Versicherung“)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483768" y="296652"/>
            <a:ext cx="406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Die Optimierungsaufgabe</a:t>
            </a:r>
          </a:p>
        </p:txBody>
      </p:sp>
      <p:sp>
        <p:nvSpPr>
          <p:cNvPr id="4" name="Rechteck 3"/>
          <p:cNvSpPr/>
          <p:nvPr/>
        </p:nvSpPr>
        <p:spPr>
          <a:xfrm>
            <a:off x="539552" y="980728"/>
            <a:ext cx="824491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2000" b="1" dirty="0"/>
              <a:t>Ziel:  </a:t>
            </a:r>
            <a:r>
              <a:rPr lang="de-DE" b="1" dirty="0"/>
              <a:t>Gewährleiste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>
                <a:solidFill>
                  <a:srgbClr val="FF00FF"/>
                </a:solidFill>
              </a:rPr>
              <a:t>sichere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/>
              <a:t>und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>
                <a:solidFill>
                  <a:srgbClr val="FF00FF"/>
                </a:solidFill>
              </a:rPr>
              <a:t>nachhaltige</a:t>
            </a:r>
            <a:r>
              <a:rPr lang="de-DE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b="1" dirty="0"/>
              <a:t>Versorgung  bei minimalem Aufwand</a:t>
            </a:r>
            <a:endParaRPr lang="de-DE" sz="2000" b="1" dirty="0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8244408" y="6669360"/>
            <a:ext cx="756084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5496" y="44624"/>
            <a:ext cx="3240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3.2.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9546BA7-AA56-E65C-221F-C7139EDF335B}"/>
              </a:ext>
            </a:extLst>
          </p:cNvPr>
          <p:cNvSpPr/>
          <p:nvPr/>
        </p:nvSpPr>
        <p:spPr>
          <a:xfrm>
            <a:off x="8914221" y="0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6602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B23B261E-6AAD-4F67-98E7-5584B9BB6DB4}"/>
              </a:ext>
            </a:extLst>
          </p:cNvPr>
          <p:cNvSpPr txBox="1"/>
          <p:nvPr/>
        </p:nvSpPr>
        <p:spPr>
          <a:xfrm>
            <a:off x="290456" y="4607259"/>
            <a:ext cx="7960659" cy="1431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 </a:t>
            </a:r>
            <a:br>
              <a:rPr lang="de-DE" dirty="0"/>
            </a:br>
            <a:r>
              <a:rPr lang="de-DE" dirty="0"/>
              <a:t>Ein PSKW bestehend aus </a:t>
            </a:r>
            <a:r>
              <a:rPr lang="de-DE" i="1" dirty="0"/>
              <a:t>Pumpturbinen</a:t>
            </a:r>
            <a:r>
              <a:rPr lang="de-DE" dirty="0"/>
              <a:t> und </a:t>
            </a: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(1)  dem </a:t>
            </a:r>
            <a:r>
              <a:rPr lang="de-DE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Restsee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des Tagebauloch </a:t>
            </a:r>
            <a:r>
              <a:rPr lang="de-DE" dirty="0">
                <a:latin typeface="Arial" pitchFamily="34" charset="0"/>
                <a:cs typeface="Arial" pitchFamily="34" charset="0"/>
              </a:rPr>
              <a:t>als </a:t>
            </a:r>
            <a:r>
              <a:rPr lang="de-DE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oberem Speicher</a:t>
            </a:r>
            <a:endParaRPr lang="de-DE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(2)  einem  in sich geschlossenem, oben offenem  </a:t>
            </a: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Ringmauer-Becken</a:t>
            </a:r>
            <a:b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               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auf der </a:t>
            </a:r>
            <a:r>
              <a:rPr lang="de-DE" dirty="0">
                <a:latin typeface="Arial" pitchFamily="34" charset="0"/>
                <a:cs typeface="Arial" pitchFamily="34" charset="0"/>
              </a:rPr>
              <a:t>Sohle   als Unterbecken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B6FAAA-627F-43C1-BD10-AA28B56912A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6" y="497032"/>
            <a:ext cx="6743607" cy="293196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9BB0025-2CBF-4276-89AA-38D0C3BDD4AC}"/>
              </a:ext>
            </a:extLst>
          </p:cNvPr>
          <p:cNvSpPr txBox="1"/>
          <p:nvPr/>
        </p:nvSpPr>
        <p:spPr>
          <a:xfrm>
            <a:off x="0" y="321877"/>
            <a:ext cx="319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  </a:t>
            </a:r>
            <a:r>
              <a:rPr lang="de-DE" sz="2400" b="1" dirty="0"/>
              <a:t>4. Ringmauerbecken  </a:t>
            </a:r>
            <a:endParaRPr lang="de-DE" sz="20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211D91-5B62-4A69-B61B-BFD2EEDDAD27}"/>
              </a:ext>
            </a:extLst>
          </p:cNvPr>
          <p:cNvSpPr txBox="1"/>
          <p:nvPr/>
        </p:nvSpPr>
        <p:spPr>
          <a:xfrm>
            <a:off x="398032" y="3673261"/>
            <a:ext cx="8770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PSKW mit einem </a:t>
            </a:r>
            <a:r>
              <a:rPr lang="de-DE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 eine Ringstaumauer </a:t>
            </a:r>
            <a:r>
              <a:rPr lang="de-DE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de-DE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vom </a:t>
            </a:r>
            <a:r>
              <a:rPr lang="de-DE" sz="1400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Obersee </a:t>
            </a:r>
            <a:r>
              <a:rPr lang="de-DE" sz="14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abgetrennten </a:t>
            </a:r>
            <a:r>
              <a:rPr lang="de-DE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Unterbecken </a:t>
            </a:r>
            <a:r>
              <a:rPr lang="de-DE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 dessen Boden-Fundament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randständig die Pumpturbinen (77) angeordnet sind. . </a:t>
            </a:r>
            <a:b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Zugangsschacht (oder auch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Verbindungsrohr)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 der Pumpturbinen- Einheit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= seitliche Abstützung der Staumauer durch Abraumhalde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D6CEC95-D1DD-42D0-9A26-868A697305FC}"/>
              </a:ext>
            </a:extLst>
          </p:cNvPr>
          <p:cNvSpPr txBox="1"/>
          <p:nvPr/>
        </p:nvSpPr>
        <p:spPr>
          <a:xfrm>
            <a:off x="150607" y="6542201"/>
            <a:ext cx="4346089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 DE 10 2020 004 099.9  („SeeEi4“), Bild 2</a:t>
            </a:r>
            <a:endParaRPr lang="de-DE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EE10C9B-32CB-4999-A268-8AE4354DEF09}"/>
              </a:ext>
            </a:extLst>
          </p:cNvPr>
          <p:cNvSpPr txBox="1"/>
          <p:nvPr/>
        </p:nvSpPr>
        <p:spPr>
          <a:xfrm>
            <a:off x="207084" y="6111379"/>
            <a:ext cx="8729831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sz="1400" b="1" dirty="0">
                <a:solidFill>
                  <a:srgbClr val="365F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Abkürzung: „SeeEi4“ </a:t>
            </a:r>
            <a:r>
              <a:rPr lang="de-DE" sz="1400" dirty="0">
                <a:solidFill>
                  <a:srgbClr val="365F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„PSKW mit einem von einer Ringstaumauer umschlossenen Speicherbecken“</a:t>
            </a:r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CD4317-4EDD-4C17-BABE-D6BEDA109E97}"/>
              </a:ext>
            </a:extLst>
          </p:cNvPr>
          <p:cNvSpPr txBox="1"/>
          <p:nvPr/>
        </p:nvSpPr>
        <p:spPr>
          <a:xfrm>
            <a:off x="35495" y="44623"/>
            <a:ext cx="5506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4.</a:t>
            </a:r>
          </a:p>
        </p:txBody>
      </p:sp>
    </p:spTree>
    <p:extLst>
      <p:ext uri="{BB962C8B-B14F-4D97-AF65-F5344CB8AC3E}">
        <p14:creationId xmlns:p14="http://schemas.microsoft.com/office/powerpoint/2010/main" val="37467853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erg, draußen, Natur, Hanglage enthält.&#10;&#10;Automatisch generierte Beschreibung">
            <a:extLst>
              <a:ext uri="{FF2B5EF4-FFF2-40B4-BE49-F238E27FC236}">
                <a16:creationId xmlns:a16="http://schemas.microsoft.com/office/drawing/2014/main" id="{0F09B103-77CE-73DE-489A-E21BFFE9D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76848"/>
            <a:ext cx="8864204" cy="591644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15E5B1F-DBB7-4E72-6AF9-3786CCEBAF32}"/>
              </a:ext>
            </a:extLst>
          </p:cNvPr>
          <p:cNvSpPr txBox="1"/>
          <p:nvPr/>
        </p:nvSpPr>
        <p:spPr>
          <a:xfrm>
            <a:off x="0" y="0"/>
            <a:ext cx="903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effectLst/>
                <a:highlight>
                  <a:srgbClr val="FFFF99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r>
              <a:rPr lang="de-DE" sz="2400" b="1" dirty="0" err="1">
                <a:effectLst/>
                <a:highlight>
                  <a:srgbClr val="FFFF99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PSH</a:t>
            </a:r>
            <a:r>
              <a:rPr lang="de-DE" sz="2400" b="1" dirty="0">
                <a:effectLst/>
                <a:highlight>
                  <a:srgbClr val="FFFF99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Goldisthal (1.06 GW) </a:t>
            </a:r>
            <a:r>
              <a:rPr lang="de-DE" sz="2400" b="1" dirty="0" err="1">
                <a:effectLst/>
                <a:highlight>
                  <a:srgbClr val="FFFF99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</a:t>
            </a:r>
            <a:r>
              <a:rPr lang="de-DE" sz="2400" b="1" dirty="0">
                <a:effectLst/>
                <a:highlight>
                  <a:srgbClr val="FFFF99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de-DE" sz="2400" b="1" dirty="0" err="1">
                <a:effectLst/>
                <a:highlight>
                  <a:srgbClr val="FFFF99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</a:t>
            </a:r>
            <a:r>
              <a:rPr lang="de-DE" sz="2400" b="1" dirty="0">
                <a:effectLst/>
                <a:highlight>
                  <a:srgbClr val="FFFF99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.  </a:t>
            </a:r>
            <a:endParaRPr lang="de-DE" sz="2000" dirty="0">
              <a:highlight>
                <a:srgbClr val="FFFF99"/>
              </a:highlight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53D409A-52E5-0BC5-EAF0-FE3E1B0A2EBE}"/>
              </a:ext>
            </a:extLst>
          </p:cNvPr>
          <p:cNvSpPr txBox="1"/>
          <p:nvPr/>
        </p:nvSpPr>
        <p:spPr>
          <a:xfrm>
            <a:off x="75120" y="6093295"/>
            <a:ext cx="8968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51155">
              <a:lnSpc>
                <a:spcPts val="1575"/>
              </a:lnSpc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Upper basin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an eroded hilltop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300 m above </a:t>
            </a:r>
            <a:b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dammed river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Salza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de-DE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lower</a:t>
            </a:r>
            <a:r>
              <a:rPr lang="de-DE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basin</a:t>
            </a:r>
            <a:r>
              <a:rPr lang="de-DE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-351155" algn="just">
              <a:lnSpc>
                <a:spcPts val="1575"/>
              </a:lnSpc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level range within the basins is only up to 24 or 20 [m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                               </a:t>
            </a:r>
            <a:r>
              <a:rPr lang="de-DE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UrQuelle</a:t>
            </a:r>
            <a:r>
              <a: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Vattenfall Europe AG </a:t>
            </a:r>
            <a:endParaRPr lang="de-D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1896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05988" y="1194241"/>
            <a:ext cx="8048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What leads to the idea of the ring dam wall: 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505988" y="2034683"/>
            <a:ext cx="841938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Underwater </a:t>
            </a:r>
            <a:r>
              <a:rPr lang="en-US" sz="2400" u="sng" dirty="0" err="1"/>
              <a:t>bassin</a:t>
            </a:r>
            <a:r>
              <a:rPr lang="en-US" sz="2400" u="sng" dirty="0"/>
              <a:t>, </a:t>
            </a:r>
            <a:r>
              <a:rPr lang="en-US" sz="2400" dirty="0"/>
              <a:t>but without lid and buoyancy ballast</a:t>
            </a:r>
            <a:r>
              <a:rPr lang="en-US" sz="2400" u="sng" dirty="0"/>
              <a:t>
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u="sng" dirty="0"/>
              <a:t>Arch </a:t>
            </a:r>
            <a:r>
              <a:rPr lang="de-DE" sz="2400" u="sng" dirty="0" err="1"/>
              <a:t>dam</a:t>
            </a:r>
            <a:br>
              <a:rPr lang="de-DE" sz="2400" dirty="0"/>
            </a:br>
            <a:r>
              <a:rPr lang="de-DE" sz="2400" dirty="0"/>
              <a:t>       -  but </a:t>
            </a:r>
            <a:r>
              <a:rPr lang="de-DE" sz="2400" dirty="0" err="1"/>
              <a:t>closed</a:t>
            </a:r>
            <a:r>
              <a:rPr lang="de-DE" sz="2400" dirty="0"/>
              <a:t> (360° </a:t>
            </a:r>
            <a:r>
              <a:rPr lang="de-DE" sz="2400" dirty="0" err="1"/>
              <a:t>arc</a:t>
            </a:r>
            <a:r>
              <a:rPr lang="de-DE" sz="2400" dirty="0"/>
              <a:t>) </a:t>
            </a:r>
            <a:br>
              <a:rPr lang="de-DE" sz="2400" dirty="0"/>
            </a:br>
            <a:r>
              <a:rPr lang="de-DE" sz="2400" dirty="0"/>
              <a:t>       -  </a:t>
            </a:r>
            <a:r>
              <a:rPr lang="en-US" sz="2400" dirty="0"/>
              <a:t>and therefore without lateral support in the mountains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 </a:t>
            </a:r>
            <a:r>
              <a:rPr lang="de-DE" sz="2400" u="sng" dirty="0" err="1"/>
              <a:t>Ringdamm</a:t>
            </a:r>
            <a:r>
              <a:rPr lang="de-DE" sz="2400" dirty="0"/>
              <a:t> – aber kompakt und mit kleinerem Durchmesser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u="sng" dirty="0"/>
              <a:t>Storage </a:t>
            </a:r>
            <a:r>
              <a:rPr lang="de-DE" sz="2400" u="sng" dirty="0" err="1"/>
              <a:t>bassin</a:t>
            </a:r>
            <a:r>
              <a:rPr lang="de-DE" sz="2400" dirty="0"/>
              <a:t> – but </a:t>
            </a:r>
            <a:r>
              <a:rPr lang="de-DE" sz="2400" dirty="0" err="1"/>
              <a:t>deep</a:t>
            </a:r>
            <a:br>
              <a:rPr lang="de-DE" sz="2400" dirty="0"/>
            </a:br>
            <a:r>
              <a:rPr lang="de-DE" sz="1600" dirty="0"/>
              <a:t>  (</a:t>
            </a:r>
            <a:r>
              <a:rPr lang="en-US" sz="1600" dirty="0"/>
              <a:t>usually: large stroke between the </a:t>
            </a:r>
            <a:r>
              <a:rPr lang="en-US" sz="1600" dirty="0" err="1"/>
              <a:t>bassins</a:t>
            </a:r>
            <a:r>
              <a:rPr lang="en-US" sz="1600" dirty="0"/>
              <a:t>, but small stroke within the </a:t>
            </a:r>
            <a:r>
              <a:rPr lang="en-US" sz="1600" dirty="0" err="1"/>
              <a:t>bassin</a:t>
            </a:r>
            <a:r>
              <a:rPr lang="de-DE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5BD32A5-903A-445E-B2A0-00DEEB8435AB}"/>
              </a:ext>
            </a:extLst>
          </p:cNvPr>
          <p:cNvSpPr/>
          <p:nvPr/>
        </p:nvSpPr>
        <p:spPr>
          <a:xfrm>
            <a:off x="8814246" y="152636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0297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CC116D8-E1A7-45F4-BD34-BDDF412FFB3C}"/>
              </a:ext>
            </a:extLst>
          </p:cNvPr>
          <p:cNvSpPr txBox="1"/>
          <p:nvPr/>
        </p:nvSpPr>
        <p:spPr>
          <a:xfrm>
            <a:off x="668765" y="226490"/>
            <a:ext cx="780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Advantageous properties of the </a:t>
            </a:r>
            <a:r>
              <a:rPr lang="en-US" sz="2400" b="1" dirty="0">
                <a:solidFill>
                  <a:srgbClr val="C00000"/>
                </a:solidFill>
              </a:rPr>
              <a:t>ring dam wall </a:t>
            </a:r>
            <a:r>
              <a:rPr lang="de-DE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de-DE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„SeeEi4“)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0DB982-0D57-4475-BC31-603715686252}"/>
              </a:ext>
            </a:extLst>
          </p:cNvPr>
          <p:cNvSpPr txBox="1"/>
          <p:nvPr/>
        </p:nvSpPr>
        <p:spPr>
          <a:xfrm>
            <a:off x="115644" y="964849"/>
            <a:ext cx="8912711" cy="59093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Arch wall: </a:t>
            </a:r>
            <a:r>
              <a:rPr lang="en-US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for decades standard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for reservoirs with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stable rock supports.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 pushing away possible, </a:t>
            </a:r>
            <a:r>
              <a:rPr lang="en-US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as pressure on all sides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thrtrdfotr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en-US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"stable mountain flanks" necessary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No buoyancy problem (air side of a reservoir)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– „ad oculos “ 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 lid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with supports, pillars and domes – because </a:t>
            </a:r>
            <a:r>
              <a:rPr lang="en-US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open at the top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400" b="1" dirty="0" err="1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expandable</a:t>
            </a:r>
            <a:r>
              <a:rPr lang="de-DE" sz="2400" b="1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lang="de-DE" sz="20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20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000" b="1" dirty="0">
              <a:highlight>
                <a:srgbClr val="FF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725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take advantage of high altitude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Parallel series connection of PT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725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Bottom hole </a:t>
            </a:r>
            <a:r>
              <a:rPr lang="de-DE" sz="2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storage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720725" indent="-285750"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de-DE" sz="2400" b="1" dirty="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Very large </a:t>
            </a:r>
            <a:r>
              <a:rPr lang="de-DE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potential</a:t>
            </a:r>
            <a:r>
              <a:rPr lang="de-DE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endParaRPr lang="de-DE" sz="24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0877BE-B07B-497D-A89F-4FFDA0E6FC88}"/>
              </a:ext>
            </a:extLst>
          </p:cNvPr>
          <p:cNvSpPr txBox="1"/>
          <p:nvPr/>
        </p:nvSpPr>
        <p:spPr>
          <a:xfrm>
            <a:off x="47064" y="41824"/>
            <a:ext cx="2732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4.1 </a:t>
            </a:r>
          </a:p>
        </p:txBody>
      </p:sp>
    </p:spTree>
    <p:extLst>
      <p:ext uri="{BB962C8B-B14F-4D97-AF65-F5344CB8AC3E}">
        <p14:creationId xmlns:p14="http://schemas.microsoft.com/office/powerpoint/2010/main" val="325870246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7B74F3-43CF-46F7-97C8-BA80E9751800}"/>
              </a:ext>
            </a:extLst>
          </p:cNvPr>
          <p:cNvPicPr/>
          <p:nvPr/>
        </p:nvPicPr>
        <p:blipFill rotWithShape="1">
          <a:blip r:embed="rId2"/>
          <a:srcRect b="19"/>
          <a:stretch/>
        </p:blipFill>
        <p:spPr>
          <a:xfrm>
            <a:off x="666974" y="817580"/>
            <a:ext cx="7541110" cy="498616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E4A47C5-36B3-4AA7-B0F8-43D69A957159}"/>
              </a:ext>
            </a:extLst>
          </p:cNvPr>
          <p:cNvSpPr txBox="1"/>
          <p:nvPr/>
        </p:nvSpPr>
        <p:spPr>
          <a:xfrm>
            <a:off x="776668" y="177958"/>
            <a:ext cx="7590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Sayano-Shushensk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reservoir on the Yenisei River</a:t>
            </a:r>
            <a: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de-DE" sz="2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BC42287-AD3E-4753-9463-208605DF95F9}"/>
              </a:ext>
            </a:extLst>
          </p:cNvPr>
          <p:cNvSpPr txBox="1"/>
          <p:nvPr/>
        </p:nvSpPr>
        <p:spPr>
          <a:xfrm>
            <a:off x="489473" y="6498779"/>
            <a:ext cx="8165054" cy="29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</a:t>
            </a:r>
            <a:r>
              <a:rPr lang="de-DE" sz="14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800px-Саяно-Шушенское_водохранилище,_2007.jpg (800×600) (wikimedia.org)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B9CBEC2-42BD-41A9-8C47-1E74B9E53A76}"/>
              </a:ext>
            </a:extLst>
          </p:cNvPr>
          <p:cNvSpPr txBox="1"/>
          <p:nvPr/>
        </p:nvSpPr>
        <p:spPr>
          <a:xfrm>
            <a:off x="666974" y="4001140"/>
            <a:ext cx="7558220" cy="18026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Ins="0">
            <a:spAutoFit/>
          </a:bodyPr>
          <a:lstStyle/>
          <a:p>
            <a:pPr marL="171450" lvl="0" indent="-171450">
              <a:lnSpc>
                <a:spcPts val="1575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6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00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 weight wall </a:t>
            </a:r>
            <a:r>
              <a:rPr lang="en-US" sz="16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242 m high </a:t>
            </a:r>
            <a:r>
              <a:rPr lang="en-US" sz="16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en-US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1074 m long</a:t>
            </a:r>
            <a:b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has a base </a:t>
            </a:r>
            <a:r>
              <a:rPr lang="en-US" sz="16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105.7 m wide 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the </a:t>
            </a:r>
            <a:r>
              <a:rPr lang="en-US" sz="1600" b="1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crown width is 25 </a:t>
            </a:r>
            <a:r>
              <a:rPr lang="en-US" sz="1600" dirty="0">
                <a:solidFill>
                  <a:srgbClr val="2021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de-DE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575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 radius of curvature is given as 600 m;  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this would result in a ring with: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1200 m Diameter</a:t>
            </a:r>
            <a:endParaRPr lang="de-DE" sz="7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575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de-DE" sz="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296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32702F9-9FCF-44B9-8F43-2EBCB0BB068E}"/>
              </a:ext>
            </a:extLst>
          </p:cNvPr>
          <p:cNvSpPr txBox="1"/>
          <p:nvPr/>
        </p:nvSpPr>
        <p:spPr>
          <a:xfrm>
            <a:off x="510988" y="1907716"/>
            <a:ext cx="812202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0066FF"/>
                </a:solidFill>
              </a:rPr>
              <a:t>1.</a:t>
            </a:r>
            <a:r>
              <a:rPr lang="de-DE" sz="2800" b="1" dirty="0">
                <a:solidFill>
                  <a:srgbClr val="0066FF"/>
                </a:solidFill>
              </a:rPr>
              <a:t> </a:t>
            </a:r>
            <a:r>
              <a:rPr lang="en-US" sz="2800" b="1" dirty="0">
                <a:solidFill>
                  <a:srgbClr val="7030A0"/>
                </a:solidFill>
              </a:rPr>
              <a:t>Cost-effective</a:t>
            </a:r>
            <a:r>
              <a:rPr lang="en-US" sz="2800" b="1" dirty="0">
                <a:solidFill>
                  <a:srgbClr val="0066FF"/>
                </a:solidFill>
              </a:rPr>
              <a:t> exploitation of the large level range</a:t>
            </a:r>
            <a:br>
              <a:rPr lang="en-US" sz="2800" b="1" dirty="0">
                <a:solidFill>
                  <a:srgbClr val="0066FF"/>
                </a:solidFill>
              </a:rPr>
            </a:br>
            <a:r>
              <a:rPr lang="en-US" sz="2800" b="1" dirty="0">
                <a:solidFill>
                  <a:srgbClr val="0066FF"/>
                </a:solidFill>
              </a:rPr>
              <a:t>                                                          within the reservoir</a:t>
            </a:r>
            <a:r>
              <a:rPr lang="de-DE" sz="2800" b="1" dirty="0">
                <a:solidFill>
                  <a:srgbClr val="0066FF"/>
                </a:solidFill>
              </a:rPr>
              <a:t>.</a:t>
            </a:r>
            <a:br>
              <a:rPr lang="de-DE" sz="2400" b="1" dirty="0"/>
            </a:br>
            <a:r>
              <a:rPr lang="de-DE" sz="2400" b="1" dirty="0"/>
              <a:t>   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</a:t>
            </a:r>
            <a:r>
              <a:rPr lang="de-DE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bottom</a:t>
            </a:r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hole </a:t>
            </a:r>
            <a:r>
              <a:rPr lang="de-DE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</a:t>
            </a:r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C85B7F9-62D9-416F-B622-0BF8C49A9A3F}"/>
              </a:ext>
            </a:extLst>
          </p:cNvPr>
          <p:cNvSpPr txBox="1"/>
          <p:nvPr/>
        </p:nvSpPr>
        <p:spPr>
          <a:xfrm>
            <a:off x="920965" y="41824"/>
            <a:ext cx="7040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Two approaches to further development</a:t>
            </a:r>
            <a:endParaRPr lang="de-DE" sz="3200" b="1" u="sng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9D711A-7C6B-43E2-91CB-743C9F568BB2}"/>
              </a:ext>
            </a:extLst>
          </p:cNvPr>
          <p:cNvSpPr txBox="1"/>
          <p:nvPr/>
        </p:nvSpPr>
        <p:spPr>
          <a:xfrm>
            <a:off x="-6541" y="41824"/>
            <a:ext cx="6480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de-DE" sz="1600" b="1" dirty="0">
                <a:latin typeface="Arial" pitchFamily="34" charset="0"/>
                <a:cs typeface="Arial" pitchFamily="34" charset="0"/>
              </a:rPr>
              <a:t>4.2</a:t>
            </a:r>
            <a:r>
              <a:rPr lang="de-DE" sz="12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92993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A91BCD-E1E9-4D64-B673-8A230CD5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96" y="1250976"/>
            <a:ext cx="6262440" cy="50355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E5A96F8-0088-40F9-A78D-9B4F760EDCCC}"/>
              </a:ext>
            </a:extLst>
          </p:cNvPr>
          <p:cNvSpPr txBox="1"/>
          <p:nvPr/>
        </p:nvSpPr>
        <p:spPr>
          <a:xfrm>
            <a:off x="987732" y="114089"/>
            <a:ext cx="6945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Variable parallel series connection </a:t>
            </a:r>
            <a:br>
              <a:rPr lang="en-US" sz="2800" b="1" dirty="0">
                <a:solidFill>
                  <a:srgbClr val="0066FF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pump turbines for different pressure levels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8A9AC8-194D-4560-962B-2A7B9EC92092}"/>
              </a:ext>
            </a:extLst>
          </p:cNvPr>
          <p:cNvSpPr txBox="1"/>
          <p:nvPr/>
        </p:nvSpPr>
        <p:spPr>
          <a:xfrm>
            <a:off x="236667" y="6299237"/>
            <a:ext cx="9133243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   DE 10 2020 004 099.9  („SeeEi4“),  Bild 5 (vereinfacht) ; und speziell: </a:t>
            </a:r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und </a:t>
            </a:r>
            <a:r>
              <a:rPr lang="de-DE" sz="1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DE10 </a:t>
            </a:r>
            <a:r>
              <a:rPr lang="de-DE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2021 002 150 </a:t>
            </a:r>
            <a:r>
              <a:rPr lang="de-DE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(„SeeEi5“)</a:t>
            </a:r>
            <a:endParaRPr lang="de-DE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8E1AA83-D947-4838-8270-4003C1A49963}"/>
              </a:ext>
            </a:extLst>
          </p:cNvPr>
          <p:cNvSpPr txBox="1"/>
          <p:nvPr/>
        </p:nvSpPr>
        <p:spPr>
          <a:xfrm>
            <a:off x="4776395" y="1263717"/>
            <a:ext cx="4276167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FF"/>
                </a:solidFill>
              </a:rPr>
              <a:t>Erschließung </a:t>
            </a:r>
          </a:p>
          <a:p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eines bisher nicht üblichen</a:t>
            </a:r>
            <a:r>
              <a:rPr lang="de-DE" sz="2400" dirty="0"/>
              <a:t>,</a:t>
            </a:r>
          </a:p>
          <a:p>
            <a:r>
              <a:rPr lang="de-DE" sz="2400" dirty="0"/>
              <a:t>           </a:t>
            </a:r>
            <a:r>
              <a:rPr lang="de-DE" sz="2800" b="1" dirty="0">
                <a:solidFill>
                  <a:srgbClr val="FF00FF"/>
                </a:solidFill>
              </a:rPr>
              <a:t>großen Pegelhubs </a:t>
            </a:r>
            <a:endParaRPr lang="de-DE" sz="2400" b="1" dirty="0">
              <a:solidFill>
                <a:srgbClr val="FF00FF"/>
              </a:solidFill>
            </a:endParaRPr>
          </a:p>
          <a:p>
            <a:r>
              <a:rPr lang="de-DE" sz="2400" dirty="0"/>
              <a:t>         </a:t>
            </a:r>
            <a:r>
              <a:rPr lang="de-DE" sz="2400" b="1" dirty="0"/>
              <a:t>in einem Speicherbecken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49F11F-E3EB-4DD4-88B8-CC6387ED55CB}"/>
              </a:ext>
            </a:extLst>
          </p:cNvPr>
          <p:cNvSpPr txBox="1"/>
          <p:nvPr/>
        </p:nvSpPr>
        <p:spPr>
          <a:xfrm>
            <a:off x="4723950" y="3186036"/>
            <a:ext cx="4381055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rIns="0" rtlCol="0">
            <a:spAutoFit/>
          </a:bodyPr>
          <a:lstStyle/>
          <a:p>
            <a:r>
              <a:rPr lang="en-US" sz="2000" dirty="0"/>
              <a:t>due to variable parallel series connection 
</a:t>
            </a:r>
            <a:r>
              <a:rPr lang="de-DE" sz="2000" dirty="0"/>
              <a:t>due </a:t>
            </a:r>
            <a:r>
              <a:rPr lang="de-DE" sz="2000" dirty="0" err="1"/>
              <a:t>to</a:t>
            </a:r>
            <a:r>
              <a:rPr lang="de-DE" sz="2000" dirty="0"/>
              <a:t>  </a:t>
            </a:r>
            <a:r>
              <a:rPr lang="de-DE" sz="2800" b="1" u="sng" dirty="0">
                <a:solidFill>
                  <a:srgbClr val="0066FF"/>
                </a:solidFill>
              </a:rPr>
              <a:t>variable</a:t>
            </a:r>
            <a:r>
              <a:rPr lang="de-DE" sz="2800" b="1" dirty="0">
                <a:solidFill>
                  <a:srgbClr val="0066FF"/>
                </a:solidFill>
              </a:rPr>
              <a:t> </a:t>
            </a:r>
            <a:br>
              <a:rPr lang="de-DE" sz="2800" b="1" dirty="0">
                <a:solidFill>
                  <a:srgbClr val="0066FF"/>
                </a:solidFill>
              </a:rPr>
            </a:br>
            <a:r>
              <a:rPr lang="de-DE" sz="2800" b="1" dirty="0">
                <a:solidFill>
                  <a:srgbClr val="7030A0"/>
                </a:solidFill>
              </a:rPr>
              <a:t> </a:t>
            </a:r>
            <a:r>
              <a:rPr lang="de-DE" sz="2800" dirty="0"/>
              <a:t> </a:t>
            </a:r>
            <a:r>
              <a:rPr lang="de-DE" sz="2800" b="1" dirty="0">
                <a:solidFill>
                  <a:srgbClr val="7030A0"/>
                </a:solidFill>
              </a:rPr>
              <a:t>  parallel </a:t>
            </a:r>
            <a:r>
              <a:rPr lang="de-DE" sz="2800" b="1" dirty="0" err="1">
                <a:solidFill>
                  <a:srgbClr val="7030A0"/>
                </a:solidFill>
              </a:rPr>
              <a:t>series</a:t>
            </a:r>
            <a:r>
              <a:rPr lang="de-DE" sz="2800" b="1" dirty="0">
                <a:solidFill>
                  <a:srgbClr val="7030A0"/>
                </a:solidFill>
              </a:rPr>
              <a:t> </a:t>
            </a:r>
            <a:r>
              <a:rPr lang="de-DE" sz="2800" b="1" dirty="0" err="1">
                <a:solidFill>
                  <a:srgbClr val="7030A0"/>
                </a:solidFill>
              </a:rPr>
              <a:t>connection</a:t>
            </a:r>
            <a:br>
              <a:rPr lang="de-DE" sz="2800" b="1" dirty="0">
                <a:solidFill>
                  <a:srgbClr val="7030A0"/>
                </a:solidFill>
              </a:rPr>
            </a:br>
            <a:r>
              <a:rPr lang="de-DE" sz="2000" dirty="0"/>
              <a:t> </a:t>
            </a:r>
            <a:r>
              <a:rPr lang="en-US" sz="2000" dirty="0"/>
              <a:t>of the individual pump turbines </a:t>
            </a:r>
            <a:r>
              <a:rPr lang="de-DE" sz="2000" b="1" dirty="0"/>
              <a:t>7</a:t>
            </a:r>
            <a:r>
              <a:rPr lang="de-DE" sz="2000" dirty="0"/>
              <a:t>.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74FEC09-1DE7-4FA7-89EE-752D23E8EE3D}"/>
              </a:ext>
            </a:extLst>
          </p:cNvPr>
          <p:cNvSpPr txBox="1"/>
          <p:nvPr/>
        </p:nvSpPr>
        <p:spPr>
          <a:xfrm>
            <a:off x="4671507" y="4795480"/>
            <a:ext cx="4472493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de-DE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twelve pump turbines </a:t>
            </a:r>
            <a:b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for three altitude levels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(H1, H2, H3)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26C18D4-0B58-42D9-8F37-2B484A2FCE3B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4. 2.1</a:t>
            </a:r>
          </a:p>
        </p:txBody>
      </p:sp>
    </p:spTree>
    <p:extLst>
      <p:ext uri="{BB962C8B-B14F-4D97-AF65-F5344CB8AC3E}">
        <p14:creationId xmlns:p14="http://schemas.microsoft.com/office/powerpoint/2010/main" val="23788160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76609" y="3329797"/>
            <a:ext cx="819078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u="sng" dirty="0"/>
              <a:t>Remedy: 
</a:t>
            </a:r>
            <a:endParaRPr lang="de-DE" dirty="0"/>
          </a:p>
          <a:p>
            <a:pPr marL="180975"/>
            <a:r>
              <a:rPr lang="en-US" sz="2000" dirty="0"/>
              <a:t>In the case of a </a:t>
            </a:r>
            <a:r>
              <a:rPr lang="en-US" sz="2000" b="1" u="sng" dirty="0"/>
              <a:t>very large plant</a:t>
            </a:r>
            <a:r>
              <a:rPr lang="en-US" sz="2000" dirty="0"/>
              <a:t>, pump turbines can</a:t>
            </a:r>
            <a:r>
              <a:rPr lang="de-DE" sz="2000" dirty="0"/>
              <a:t>: </a:t>
            </a:r>
          </a:p>
          <a:p>
            <a:pPr marL="180975"/>
            <a:endParaRPr lang="de-DE" sz="2000" dirty="0"/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sz="2400" dirty="0"/>
              <a:t>be arranged </a:t>
            </a:r>
            <a:r>
              <a:rPr lang="en-US" sz="2400" b="1" dirty="0">
                <a:solidFill>
                  <a:srgbClr val="FF0000"/>
                </a:solidFill>
              </a:rPr>
              <a:t>at different altitudes</a:t>
            </a:r>
            <a:r>
              <a:rPr lang="en-US" sz="2400" dirty="0"/>
              <a:t>, and</a:t>
            </a:r>
            <a:endParaRPr lang="de-DE" sz="2400" dirty="0"/>
          </a:p>
          <a:p>
            <a:pPr marL="466725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sz="2400" dirty="0"/>
              <a:t>then do not stand </a:t>
            </a:r>
            <a:r>
              <a:rPr lang="en-US" sz="2400" b="1" dirty="0">
                <a:solidFill>
                  <a:srgbClr val="002060"/>
                </a:solidFill>
              </a:rPr>
              <a:t>in a single cramped machine house     </a:t>
            </a:r>
            <a:r>
              <a:rPr lang="en-US" sz="2400" dirty="0"/>
              <a:t>
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76609" y="756255"/>
            <a:ext cx="8089421" cy="181588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400" u="sng" dirty="0" err="1"/>
              <a:t>Objection</a:t>
            </a:r>
            <a:r>
              <a:rPr lang="de-DE" sz="2400" u="sng" dirty="0"/>
              <a:t>: 
</a:t>
            </a:r>
            <a:r>
              <a:rPr lang="de-DE" sz="1600" dirty="0"/>
              <a:t> 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High intermediate pressure </a:t>
            </a:r>
            <a:r>
              <a:rPr lang="en-US" dirty="0"/>
              <a:t>in series connection</a:t>
            </a:r>
            <a:r>
              <a:rPr lang="en-US" dirty="0">
                <a:solidFill>
                  <a:srgbClr val="FF0000"/>
                </a:solidFill>
              </a:rPr>
              <a:t>
</a:t>
            </a:r>
            <a:endParaRPr lang="de-DE" sz="1600" dirty="0"/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Too little space </a:t>
            </a:r>
            <a:r>
              <a:rPr lang="en-US" dirty="0"/>
              <a:t>in the nacelle for the switching devices
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89447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8831FF6-6D36-4841-A5AA-40243291FC22}"/>
              </a:ext>
            </a:extLst>
          </p:cNvPr>
          <p:cNvSpPr txBox="1"/>
          <p:nvPr/>
        </p:nvSpPr>
        <p:spPr>
          <a:xfrm>
            <a:off x="206771" y="1916004"/>
            <a:ext cx="3754418" cy="39703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rIns="0" rtlCol="0">
            <a:spAutoFit/>
          </a:bodyPr>
          <a:lstStyle/>
          <a:p>
            <a:r>
              <a:rPr lang="de-DE" sz="3200" b="1" u="sng" dirty="0"/>
              <a:t>Bottom hole–</a:t>
            </a:r>
            <a:br>
              <a:rPr lang="de-DE" sz="3200" b="1" u="sng" dirty="0"/>
            </a:br>
            <a:r>
              <a:rPr lang="de-DE" sz="3200" b="1" u="sng" dirty="0"/>
              <a:t>  Storage </a:t>
            </a:r>
            <a:r>
              <a:rPr lang="de-DE" sz="3200" b="1" u="sng" dirty="0" err="1"/>
              <a:t>space</a:t>
            </a:r>
            <a:r>
              <a:rPr lang="de-DE" sz="3200" b="1" u="sng" dirty="0"/>
              <a:t> 37:</a:t>
            </a:r>
          </a:p>
          <a:p>
            <a:pPr marL="623888" indent="-285750"/>
            <a:endParaRPr lang="de-DE" sz="2000" b="1" u="sng" dirty="0"/>
          </a:p>
          <a:p>
            <a:pPr marL="538163" indent="-371475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66FF"/>
                </a:solidFill>
              </a:rPr>
              <a:t>Open </a:t>
            </a:r>
            <a:r>
              <a:rPr lang="de-DE" sz="2400" b="1" dirty="0" err="1">
                <a:solidFill>
                  <a:srgbClr val="0066FF"/>
                </a:solidFill>
              </a:rPr>
              <a:t>pit</a:t>
            </a:r>
            <a:r>
              <a:rPr lang="de-DE" sz="2400" b="1" dirty="0">
                <a:solidFill>
                  <a:srgbClr val="0066FF"/>
                </a:solidFill>
              </a:rPr>
              <a:t> </a:t>
            </a:r>
            <a:r>
              <a:rPr lang="de-DE" sz="2400" b="1" dirty="0" err="1">
                <a:solidFill>
                  <a:srgbClr val="0066FF"/>
                </a:solidFill>
              </a:rPr>
              <a:t>mining</a:t>
            </a:r>
            <a:r>
              <a:rPr lang="de-DE" sz="2400" b="1" dirty="0">
                <a:solidFill>
                  <a:srgbClr val="0066FF"/>
                </a:solidFill>
              </a:rPr>
              <a:t> </a:t>
            </a:r>
            <a:r>
              <a:rPr lang="de-DE" sz="2400" b="1" dirty="0" err="1">
                <a:solidFill>
                  <a:srgbClr val="0066FF"/>
                </a:solidFill>
              </a:rPr>
              <a:t>machines</a:t>
            </a:r>
            <a:r>
              <a:rPr lang="de-DE" sz="2400" b="1" dirty="0">
                <a:solidFill>
                  <a:srgbClr val="0066FF"/>
                </a:solidFill>
              </a:rPr>
              <a:t> </a:t>
            </a:r>
            <a:r>
              <a:rPr lang="de-DE" sz="2400" b="1" u="sng" dirty="0" err="1">
                <a:solidFill>
                  <a:srgbClr val="0066FF"/>
                </a:solidFill>
              </a:rPr>
              <a:t>available</a:t>
            </a:r>
            <a:r>
              <a:rPr lang="de-DE" sz="2400" b="1" dirty="0">
                <a:solidFill>
                  <a:srgbClr val="0066FF"/>
                </a:solidFill>
              </a:rPr>
              <a:t> 
</a:t>
            </a:r>
            <a:r>
              <a:rPr lang="de-DE" sz="2400" b="1" dirty="0">
                <a:solidFill>
                  <a:srgbClr val="7030A0"/>
                </a:solidFill>
              </a:rPr>
              <a:t>a </a:t>
            </a:r>
            <a:r>
              <a:rPr lang="de-DE" sz="2400" b="1" u="sng" dirty="0" err="1">
                <a:solidFill>
                  <a:srgbClr val="7030A0"/>
                </a:solidFill>
              </a:rPr>
              <a:t>cost-effective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br>
              <a:rPr lang="de-DE" sz="2400" b="1" dirty="0">
                <a:solidFill>
                  <a:srgbClr val="7030A0"/>
                </a:solidFill>
              </a:rPr>
            </a:br>
            <a:r>
              <a:rPr lang="de-DE" sz="2400" b="1" dirty="0">
                <a:solidFill>
                  <a:srgbClr val="7030A0"/>
                </a:solidFill>
              </a:rPr>
              <a:t>                 </a:t>
            </a:r>
            <a:r>
              <a:rPr lang="de-DE" sz="2400" b="1" dirty="0" err="1">
                <a:solidFill>
                  <a:srgbClr val="7030A0"/>
                </a:solidFill>
              </a:rPr>
              <a:t>storage</a:t>
            </a: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err="1">
                <a:solidFill>
                  <a:srgbClr val="7030A0"/>
                </a:solidFill>
              </a:rPr>
              <a:t>space</a:t>
            </a:r>
            <a:endParaRPr lang="de-DE" sz="2400" b="1" dirty="0">
              <a:solidFill>
                <a:srgbClr val="7030A0"/>
              </a:solidFill>
            </a:endParaRPr>
          </a:p>
          <a:p>
            <a:pPr marL="538163" indent="-371475"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rgbClr val="FF0000"/>
                </a:solidFill>
              </a:rPr>
              <a:t>with</a:t>
            </a:r>
            <a:r>
              <a:rPr lang="de-DE" sz="2400" b="1" dirty="0">
                <a:solidFill>
                  <a:srgbClr val="FF0000"/>
                </a:solidFill>
              </a:rPr>
              <a:t> optimal </a:t>
            </a:r>
            <a:r>
              <a:rPr lang="de-DE" sz="2400" b="1" dirty="0" err="1">
                <a:solidFill>
                  <a:srgbClr val="FF0000"/>
                </a:solidFill>
              </a:rPr>
              <a:t>height</a:t>
            </a:r>
            <a:br>
              <a:rPr lang="de-DE" sz="2400" b="1" dirty="0">
                <a:solidFill>
                  <a:srgbClr val="FF0000"/>
                </a:solidFill>
              </a:rPr>
            </a:br>
            <a:r>
              <a:rPr lang="de-DE" sz="2400" b="1" dirty="0">
                <a:solidFill>
                  <a:srgbClr val="FF0000"/>
                </a:solidFill>
              </a:rPr>
              <a:t>                      </a:t>
            </a:r>
            <a:r>
              <a:rPr lang="de-DE" sz="2400" b="1" dirty="0" err="1">
                <a:solidFill>
                  <a:srgbClr val="FF0000"/>
                </a:solidFill>
              </a:rPr>
              <a:t>difference</a:t>
            </a:r>
            <a:r>
              <a:rPr lang="de-DE" sz="2400" b="1" dirty="0">
                <a:solidFill>
                  <a:srgbClr val="FF0000"/>
                </a:solidFill>
              </a:rPr>
              <a:t> 
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0C701A-194D-4CD3-ADA1-E74B3C7713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89" y="1023452"/>
            <a:ext cx="4967662" cy="5334318"/>
          </a:xfrm>
          <a:prstGeom prst="rect">
            <a:avLst/>
          </a:prstGeom>
          <a:noFill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DF2EB7E-AEE7-4E24-B862-493C099843DD}"/>
              </a:ext>
            </a:extLst>
          </p:cNvPr>
          <p:cNvSpPr txBox="1"/>
          <p:nvPr/>
        </p:nvSpPr>
        <p:spPr>
          <a:xfrm>
            <a:off x="1463039" y="223233"/>
            <a:ext cx="67880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PSH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Lower </a:t>
            </a:r>
            <a:r>
              <a:rPr lang="de-DE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Basin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333  </a:t>
            </a:r>
            <a:r>
              <a:rPr lang="de-DE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Ring </a:t>
            </a:r>
            <a:r>
              <a:rPr lang="de-DE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wall </a:t>
            </a:r>
            <a:r>
              <a:rPr lang="de-DE" sz="2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basin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33 and  </a:t>
            </a:r>
            <a:b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Bottom hole </a:t>
            </a:r>
            <a:r>
              <a:rPr lang="de-DE" sz="3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</a:t>
            </a:r>
            <a:r>
              <a:rPr lang="de-DE" sz="3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 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33042A-F585-419A-BB77-C56702B6E770}"/>
              </a:ext>
            </a:extLst>
          </p:cNvPr>
          <p:cNvSpPr txBox="1"/>
          <p:nvPr/>
        </p:nvSpPr>
        <p:spPr>
          <a:xfrm>
            <a:off x="4857076" y="6539002"/>
            <a:ext cx="4346089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 DE 10 2020 004 099.9  („SeeEi4“), Bild 8</a:t>
            </a:r>
            <a:endParaRPr lang="de-DE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2A66B4-7FA0-42B7-8BB4-1CD016757163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4. 2.2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C35F2D9-DA02-4CE6-98BA-A5E1E4118B74}"/>
              </a:ext>
            </a:extLst>
          </p:cNvPr>
          <p:cNvSpPr txBox="1"/>
          <p:nvPr/>
        </p:nvSpPr>
        <p:spPr>
          <a:xfrm>
            <a:off x="104713" y="6154281"/>
            <a:ext cx="3856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 Tagebau -Restsee  ;   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= gewachsener Seeboden</a:t>
            </a:r>
          </a:p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3 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Ringmauer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44 =  Wasserweg vom/zum Oberbecken  0.                               </a:t>
            </a:r>
            <a:r>
              <a:rPr lang="de-DE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Pumpturbinen -Einheit </a:t>
            </a:r>
          </a:p>
        </p:txBody>
      </p:sp>
    </p:spTree>
    <p:extLst>
      <p:ext uri="{BB962C8B-B14F-4D97-AF65-F5344CB8AC3E}">
        <p14:creationId xmlns:p14="http://schemas.microsoft.com/office/powerpoint/2010/main" val="16620001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6BA64F8-F6C1-401C-8A2E-5BCCED033545}"/>
              </a:ext>
            </a:extLst>
          </p:cNvPr>
          <p:cNvSpPr txBox="1"/>
          <p:nvPr/>
        </p:nvSpPr>
        <p:spPr>
          <a:xfrm>
            <a:off x="621792" y="114219"/>
            <a:ext cx="852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500 GWh class </a:t>
            </a:r>
            <a:r>
              <a:rPr lang="en-US" sz="2800" b="1" dirty="0">
                <a:solidFill>
                  <a:srgbClr val="C00000"/>
                </a:solidFill>
              </a:rPr>
              <a:t>- </a:t>
            </a:r>
            <a:r>
              <a:rPr lang="en-US" sz="2800" b="1" dirty="0"/>
              <a:t>a really big storage potential  </a:t>
            </a:r>
            <a:r>
              <a:rPr lang="en-US" sz="2800" b="1" dirty="0">
                <a:solidFill>
                  <a:srgbClr val="C00000"/>
                </a:solidFill>
              </a:rPr>
              <a:t>
</a:t>
            </a:r>
            <a:endParaRPr lang="de-DE" sz="28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EDE376-61FF-446A-9680-11B5FA022B71}"/>
              </a:ext>
            </a:extLst>
          </p:cNvPr>
          <p:cNvSpPr txBox="1"/>
          <p:nvPr/>
        </p:nvSpPr>
        <p:spPr>
          <a:xfrm>
            <a:off x="0" y="5346183"/>
            <a:ext cx="9144000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</a:rPr>
              <a:t>Big Hambach</a:t>
            </a:r>
            <a:r>
              <a:rPr lang="de-DE" dirty="0"/>
              <a:t>:  1200 m    Ring </a:t>
            </a:r>
            <a:r>
              <a:rPr lang="de-DE" dirty="0" err="1"/>
              <a:t>dam</a:t>
            </a:r>
            <a:r>
              <a:rPr lang="de-DE" dirty="0"/>
              <a:t> wall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depth</a:t>
            </a:r>
            <a:r>
              <a:rPr lang="de-DE" dirty="0"/>
              <a:t> of 480 m . </a:t>
            </a:r>
            <a:br>
              <a:rPr lang="de-DE" dirty="0"/>
            </a:br>
            <a:r>
              <a:rPr lang="de-DE" dirty="0"/>
              <a:t>                          + 1000 m  </a:t>
            </a:r>
            <a:r>
              <a:rPr lang="en-US" b="1" dirty="0">
                <a:solidFill>
                  <a:srgbClr val="7030A0"/>
                </a:solidFill>
              </a:rPr>
              <a:t>Ground hole storage tank </a:t>
            </a:r>
            <a:r>
              <a:rPr lang="en-US" sz="1600" dirty="0"/>
              <a:t>with up to 500 m depth - depending on the slope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838F039-2302-44F6-A343-AD74110633AD}"/>
              </a:ext>
            </a:extLst>
          </p:cNvPr>
          <p:cNvSpPr txBox="1"/>
          <p:nvPr/>
        </p:nvSpPr>
        <p:spPr>
          <a:xfrm>
            <a:off x="0" y="6098775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</a:rPr>
              <a:t>Big </a:t>
            </a:r>
            <a:r>
              <a:rPr lang="de-DE" sz="2000" b="1" dirty="0" err="1">
                <a:solidFill>
                  <a:schemeClr val="accent1"/>
                </a:solidFill>
              </a:rPr>
              <a:t>MittelDEU</a:t>
            </a:r>
            <a:r>
              <a:rPr lang="de-DE" sz="2000" b="1" dirty="0">
                <a:solidFill>
                  <a:schemeClr val="accent1"/>
                </a:solidFill>
              </a:rPr>
              <a:t>:</a:t>
            </a:r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dirty="0"/>
              <a:t>1200 m  Ring </a:t>
            </a:r>
            <a:r>
              <a:rPr lang="de-DE" dirty="0" err="1"/>
              <a:t>dam</a:t>
            </a:r>
            <a:r>
              <a:rPr lang="de-DE" dirty="0"/>
              <a:t> wall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depth</a:t>
            </a:r>
            <a:r>
              <a:rPr lang="de-DE" dirty="0"/>
              <a:t> of 200 m +  same  </a:t>
            </a:r>
            <a:r>
              <a:rPr lang="de-DE" b="1" dirty="0">
                <a:solidFill>
                  <a:srgbClr val="7030A0"/>
                </a:solidFill>
              </a:rPr>
              <a:t>Ground hole </a:t>
            </a:r>
            <a:r>
              <a:rPr lang="de-DE" b="1" dirty="0" err="1">
                <a:solidFill>
                  <a:srgbClr val="7030A0"/>
                </a:solidFill>
              </a:rPr>
              <a:t>storage</a:t>
            </a:r>
            <a:r>
              <a:rPr lang="de-DE" b="1" dirty="0">
                <a:solidFill>
                  <a:srgbClr val="7030A0"/>
                </a:solidFill>
              </a:rPr>
              <a:t>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07DD7D-8E89-4022-924F-3739A3541403}"/>
              </a:ext>
            </a:extLst>
          </p:cNvPr>
          <p:cNvSpPr txBox="1"/>
          <p:nvPr/>
        </p:nvSpPr>
        <p:spPr>
          <a:xfrm>
            <a:off x="0" y="666633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le  :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0_SeeEi4+5_Hambach_Potential_aktualisiert2021.12.xlsm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PT_Schalt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“; kap. {4.6 +4.5}_a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B3EE6C2-8DBB-4007-9FF4-568999377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80" y="886846"/>
            <a:ext cx="7340220" cy="4480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3BBB91D-8448-4784-96D8-53AF08FA3879}"/>
              </a:ext>
            </a:extLst>
          </p:cNvPr>
          <p:cNvSpPr txBox="1"/>
          <p:nvPr/>
        </p:nvSpPr>
        <p:spPr>
          <a:xfrm>
            <a:off x="164592" y="4662110"/>
            <a:ext cx="1181988" cy="64633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b="1" u="sng" dirty="0"/>
              <a:t>Details:</a:t>
            </a:r>
          </a:p>
          <a:p>
            <a:r>
              <a:rPr lang="de-DE" b="1" dirty="0" err="1">
                <a:solidFill>
                  <a:srgbClr val="0066FF"/>
                </a:solidFill>
                <a:hlinkClick r:id="rId3" action="ppaction://hlinksldjump"/>
              </a:rPr>
              <a:t>Anhang_A0</a:t>
            </a:r>
            <a:endParaRPr lang="de-DE" b="1" dirty="0">
              <a:solidFill>
                <a:srgbClr val="0066FF"/>
              </a:solidFill>
              <a:hlinkClick r:id="rId3" action="ppaction://hlinksldjump"/>
            </a:endParaRPr>
          </a:p>
          <a:p>
            <a:r>
              <a:rPr lang="de-DE" sz="500" b="1" dirty="0">
                <a:solidFill>
                  <a:srgbClr val="0066FF"/>
                </a:solidFill>
                <a:hlinkClick r:id="rId3" action="ppaction://hlinksldjump"/>
              </a:rPr>
              <a:t> </a:t>
            </a:r>
            <a:endParaRPr lang="de-DE" b="1" dirty="0">
              <a:solidFill>
                <a:srgbClr val="0066FF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09075E-FDA1-44B5-9C8F-D706BE95DDF1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4. 3</a:t>
            </a:r>
          </a:p>
        </p:txBody>
      </p:sp>
    </p:spTree>
    <p:extLst>
      <p:ext uri="{BB962C8B-B14F-4D97-AF65-F5344CB8AC3E}">
        <p14:creationId xmlns:p14="http://schemas.microsoft.com/office/powerpoint/2010/main" val="678936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8F859F-0BE0-630A-88A3-6A80927164C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000"/>
            <a:ext cx="9000000" cy="612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0341815-B34F-287B-EDB8-92374859C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310"/>
            <a:ext cx="9000000" cy="61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27ADC30-A543-02BB-6252-AF64DBE49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648"/>
            <a:ext cx="9000000" cy="612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B5D2C1-C660-6F2C-549A-A712A8EB7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2000"/>
            <a:ext cx="9000000" cy="6120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021C90A-CFD7-E8B0-39FE-D2E4370AA6E5}"/>
              </a:ext>
            </a:extLst>
          </p:cNvPr>
          <p:cNvSpPr txBox="1"/>
          <p:nvPr/>
        </p:nvSpPr>
        <p:spPr>
          <a:xfrm>
            <a:off x="270588" y="6702380"/>
            <a:ext cx="872941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/>
              <a:t>Quelle: Y_Werte_DEU2021_AFS15_etag_0,36_KPT80_300_kostenoptimal_JDL9.final_jdl9.xlsm ; </a:t>
            </a:r>
            <a:r>
              <a:rPr lang="de-DE" sz="1000" dirty="0" err="1"/>
              <a:t>Blatt“D_JDL</a:t>
            </a:r>
            <a:r>
              <a:rPr lang="de-DE" sz="1000" dirty="0"/>
              <a:t>“ ;  </a:t>
            </a:r>
            <a:r>
              <a:rPr lang="de-DE" sz="1000" dirty="0" err="1"/>
              <a:t>Bild_9S.1a</a:t>
            </a:r>
            <a:r>
              <a:rPr lang="de-DE" sz="10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00370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360F579-6C5F-4C31-950D-C1AEE3BCC200}"/>
              </a:ext>
            </a:extLst>
          </p:cNvPr>
          <p:cNvSpPr txBox="1"/>
          <p:nvPr/>
        </p:nvSpPr>
        <p:spPr>
          <a:xfrm>
            <a:off x="353568" y="2944995"/>
            <a:ext cx="8638484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</a:t>
            </a:r>
            <a:r>
              <a:rPr lang="de-D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2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Invisible</a:t>
            </a:r>
            <a:r>
              <a:rPr lang="de-D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the open </a:t>
            </a:r>
            <a:r>
              <a:rPr lang="de-DE" sz="20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</a:t>
            </a:r>
            <a:r>
              <a:rPr lang="de-D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ok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sz="20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Promising: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 </a:t>
            </a:r>
            <a:r>
              <a:rPr 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wall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the lower basin 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hole storage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as a "pressurized water tank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“                                        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and   </a:t>
            </a:r>
            <a:r>
              <a:rPr lang="en-US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Exploitation of the large storage height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4BDC414-8CB7-437B-9ED5-241606642012}"/>
              </a:ext>
            </a:extLst>
          </p:cNvPr>
          <p:cNvSpPr txBox="1"/>
          <p:nvPr/>
        </p:nvSpPr>
        <p:spPr>
          <a:xfrm>
            <a:off x="65268" y="5829721"/>
            <a:ext cx="9013461" cy="9694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u="sng" dirty="0"/>
              <a:t>Next </a:t>
            </a:r>
            <a:r>
              <a:rPr lang="de-DE" sz="2000" b="1" u="sng" dirty="0" err="1"/>
              <a:t>Step</a:t>
            </a:r>
            <a:r>
              <a:rPr lang="de-DE" sz="2000" dirty="0"/>
              <a:t>:</a:t>
            </a:r>
            <a:br>
              <a:rPr lang="de-DE" sz="2000" dirty="0"/>
            </a:br>
            <a:r>
              <a:rPr lang="de-DE" sz="1600" dirty="0"/>
              <a:t>                 </a:t>
            </a:r>
            <a:r>
              <a:rPr lang="en-US" sz="2800" b="1" dirty="0">
                <a:solidFill>
                  <a:srgbClr val="C00000"/>
                </a:solidFill>
              </a:rPr>
              <a:t>Feasibility studies </a:t>
            </a:r>
            <a:r>
              <a:rPr lang="en-US" sz="2800" dirty="0"/>
              <a:t>with elaborated </a:t>
            </a:r>
            <a:r>
              <a:rPr lang="en-US" sz="2800" b="1" dirty="0">
                <a:solidFill>
                  <a:srgbClr val="0066FF"/>
                </a:solidFill>
              </a:rPr>
              <a:t>cost estimation</a:t>
            </a:r>
            <a:endParaRPr lang="de-DE" sz="3200" b="1" dirty="0">
              <a:solidFill>
                <a:srgbClr val="0066FF"/>
              </a:solidFill>
            </a:endParaRPr>
          </a:p>
          <a:p>
            <a:r>
              <a:rPr lang="de-DE" sz="900" dirty="0">
                <a:solidFill>
                  <a:srgbClr val="0066FF"/>
                </a:solidFill>
              </a:rPr>
              <a:t> </a:t>
            </a:r>
            <a:endParaRPr lang="de-DE" sz="500" dirty="0">
              <a:solidFill>
                <a:srgbClr val="0066FF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B5A5890-E35C-42D4-9645-8E95C48466B5}"/>
              </a:ext>
            </a:extLst>
          </p:cNvPr>
          <p:cNvSpPr txBox="1"/>
          <p:nvPr/>
        </p:nvSpPr>
        <p:spPr>
          <a:xfrm>
            <a:off x="353567" y="959325"/>
            <a:ext cx="8535195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 transition needs two types of storage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Long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/Backup (Gas)  und Short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There is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plenty of space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</a:t>
            </a:r>
            <a:r>
              <a:rPr lang="en-US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pit holes</a:t>
            </a:r>
            <a:r>
              <a:rPr lang="de-DE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advanced pumped storage power plants 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Short-term storage optimal already at capacity of 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0.15 bis 0.30  </a:t>
            </a:r>
            <a:r>
              <a:rPr lang="de-DE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FAE873E-C862-475A-929A-4540309D9D85}"/>
              </a:ext>
            </a:extLst>
          </p:cNvPr>
          <p:cNvSpPr txBox="1"/>
          <p:nvPr/>
        </p:nvSpPr>
        <p:spPr>
          <a:xfrm>
            <a:off x="304402" y="4918704"/>
            <a:ext cx="853519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de-DE" sz="1800" u="sng" dirty="0">
                <a:latin typeface="Arial" panose="020B0604020202020204" pitchFamily="34" charset="0"/>
                <a:cs typeface="Arial" panose="020B0604020202020204" pitchFamily="34" charset="0"/>
              </a:rPr>
              <a:t>Konkurrenz: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of the 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vs. </a:t>
            </a:r>
            <a:r>
              <a:rPr lang="de-DE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de-DE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</a:t>
            </a:r>
            <a:r>
              <a:rPr lang="de-DE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prices</a:t>
            </a:r>
            <a:br>
              <a:rPr lang="de-DE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</a:t>
            </a:r>
            <a:r>
              <a:rPr lang="de-DE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b="1" dirty="0">
                <a:solidFill>
                  <a:srgbClr val="0066FF"/>
                </a:solidFill>
              </a:rPr>
              <a:t>but also think about </a:t>
            </a:r>
            <a:r>
              <a:rPr lang="en-US" b="1" dirty="0">
                <a:highlight>
                  <a:srgbClr val="FFFF00"/>
                </a:highlight>
              </a:rPr>
              <a:t>security of supply</a:t>
            </a:r>
            <a:r>
              <a:rPr lang="de-DE" sz="1800" b="1" dirty="0">
                <a:solidFill>
                  <a:srgbClr val="0066FF"/>
                </a:solidFill>
              </a:rPr>
              <a:t>.</a:t>
            </a:r>
            <a:endParaRPr lang="de-DE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0027C7-4471-4032-87BB-8EAB3EB9FF33}"/>
              </a:ext>
            </a:extLst>
          </p:cNvPr>
          <p:cNvSpPr txBox="1"/>
          <p:nvPr/>
        </p:nvSpPr>
        <p:spPr>
          <a:xfrm>
            <a:off x="249936" y="151116"/>
            <a:ext cx="864412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Achieving the energy transition with short-term storage systems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72674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00558" y="117666"/>
            <a:ext cx="4236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u="sng" dirty="0"/>
              <a:t>2016 AD:  Meerei -Modell (3 m)  im Bodense</a:t>
            </a:r>
            <a:r>
              <a:rPr lang="de-DE" sz="1600" b="1" dirty="0"/>
              <a:t>e</a:t>
            </a:r>
            <a:r>
              <a:rPr lang="de-DE" b="1" dirty="0"/>
              <a:t> </a:t>
            </a:r>
          </a:p>
        </p:txBody>
      </p:sp>
      <p:pic>
        <p:nvPicPr>
          <p:cNvPr id="5" name="Grafik 4" descr="IMG_6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0514" y="3717694"/>
            <a:ext cx="3983934" cy="2987951"/>
          </a:xfrm>
          <a:prstGeom prst="rect">
            <a:avLst/>
          </a:prstGeom>
        </p:spPr>
      </p:pic>
      <p:pic>
        <p:nvPicPr>
          <p:cNvPr id="6" name="Grafik 5" descr="IMG_65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2007" y="44624"/>
            <a:ext cx="3936437" cy="29523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628"/>
            <a:ext cx="427115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717032"/>
            <a:ext cx="4249505" cy="302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FC8F154-FA3A-4262-91E7-B64B782BCA15}"/>
              </a:ext>
            </a:extLst>
          </p:cNvPr>
          <p:cNvSpPr txBox="1"/>
          <p:nvPr/>
        </p:nvSpPr>
        <p:spPr>
          <a:xfrm>
            <a:off x="743829" y="3124532"/>
            <a:ext cx="765634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600" b="1" dirty="0">
                <a:latin typeface="Ink Free" panose="03080402000500000000" pitchFamily="66" charset="0"/>
              </a:rPr>
              <a:t>Vielen Dank für die Aufmerksamkeit</a:t>
            </a:r>
            <a:endParaRPr lang="de-DE" sz="4000" b="1" dirty="0">
              <a:latin typeface="Ink Free" panose="03080402000500000000" pitchFamily="66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F163B08-9558-47AE-8BDD-0062420AEFA3}"/>
              </a:ext>
            </a:extLst>
          </p:cNvPr>
          <p:cNvSpPr txBox="1"/>
          <p:nvPr/>
        </p:nvSpPr>
        <p:spPr>
          <a:xfrm>
            <a:off x="517412" y="3079410"/>
            <a:ext cx="788275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Einfach </a:t>
            </a:r>
            <a:r>
              <a:rPr lang="de-DE" sz="3200" dirty="0" err="1"/>
              <a:t>googeln</a:t>
            </a:r>
            <a:r>
              <a:rPr lang="de-DE" sz="3200" dirty="0"/>
              <a:t>: „  </a:t>
            </a:r>
            <a:r>
              <a:rPr lang="de-DE" sz="3200" dirty="0">
                <a:solidFill>
                  <a:schemeClr val="accent1"/>
                </a:solidFill>
              </a:rPr>
              <a:t>AKE Archiv  </a:t>
            </a:r>
            <a:r>
              <a:rPr lang="de-DE" sz="3200" dirty="0"/>
              <a:t>“</a:t>
            </a:r>
            <a:endParaRPr lang="de-DE" dirty="0"/>
          </a:p>
        </p:txBody>
      </p:sp>
      <p:sp>
        <p:nvSpPr>
          <p:cNvPr id="2" name="Stern: 7 Zacken 1">
            <a:hlinkClick r:id="rId6" action="ppaction://hlinksldjump"/>
            <a:extLst>
              <a:ext uri="{FF2B5EF4-FFF2-40B4-BE49-F238E27FC236}">
                <a16:creationId xmlns:a16="http://schemas.microsoft.com/office/drawing/2014/main" id="{FDA3EFF4-19FB-0844-4DF4-DE36A4E277B5}"/>
              </a:ext>
            </a:extLst>
          </p:cNvPr>
          <p:cNvSpPr/>
          <p:nvPr/>
        </p:nvSpPr>
        <p:spPr>
          <a:xfrm>
            <a:off x="8350359" y="6322752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6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767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7121365-9C46-FC85-736F-1A0D74C6B5AE}"/>
              </a:ext>
            </a:extLst>
          </p:cNvPr>
          <p:cNvSpPr txBox="1"/>
          <p:nvPr/>
        </p:nvSpPr>
        <p:spPr>
          <a:xfrm>
            <a:off x="270588" y="1880896"/>
            <a:ext cx="880809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also Fazit:</a:t>
            </a:r>
          </a:p>
          <a:p>
            <a:endParaRPr lang="de-DE" dirty="0"/>
          </a:p>
          <a:p>
            <a:r>
              <a:rPr lang="de-DE" dirty="0"/>
              <a:t> 1.  </a:t>
            </a:r>
            <a:r>
              <a:rPr lang="de-DE" sz="2000" u="sng" dirty="0"/>
              <a:t>Autarkie mit heimischer RE-Versorgung </a:t>
            </a:r>
            <a:r>
              <a:rPr lang="de-DE" dirty="0"/>
              <a:t>lässt sich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</a:rPr>
              <a:t>alleine mit Elektrolyseuren </a:t>
            </a:r>
            <a:r>
              <a:rPr lang="de-DE" dirty="0"/>
              <a:t>schaffen, aber es wird relativ teuer, </a:t>
            </a:r>
            <a:br>
              <a:rPr lang="de-DE" dirty="0"/>
            </a:br>
            <a:r>
              <a:rPr lang="de-DE" dirty="0"/>
              <a:t>        vor allem wg.  des  verstärktem RE-Ausbau (</a:t>
            </a:r>
            <a:r>
              <a:rPr lang="de-DE" b="1" dirty="0">
                <a:highlight>
                  <a:srgbClr val="FFFF00"/>
                </a:highlight>
              </a:rPr>
              <a:t>ÜsF =1,42 </a:t>
            </a:r>
            <a:r>
              <a:rPr lang="de-DE" dirty="0"/>
              <a:t>im Kostenminimum)</a:t>
            </a:r>
          </a:p>
          <a:p>
            <a:endParaRPr lang="de-DE" dirty="0"/>
          </a:p>
          <a:p>
            <a:r>
              <a:rPr lang="de-DE" dirty="0"/>
              <a:t>  2. Ein zusätzlicher </a:t>
            </a:r>
            <a:r>
              <a:rPr lang="de-DE" u="sng" dirty="0"/>
              <a:t>Ausbau von </a:t>
            </a:r>
            <a:r>
              <a:rPr lang="de-DE" b="1" u="sng" dirty="0">
                <a:solidFill>
                  <a:srgbClr val="3333FF"/>
                </a:solidFill>
              </a:rPr>
              <a:t>Kurzzeitspeichern</a:t>
            </a:r>
            <a:r>
              <a:rPr lang="de-DE" b="1" dirty="0">
                <a:solidFill>
                  <a:srgbClr val="3333FF"/>
                </a:solidFill>
              </a:rPr>
              <a:t>, </a:t>
            </a:r>
            <a:r>
              <a:rPr lang="de-DE" b="1" dirty="0">
                <a:highlight>
                  <a:srgbClr val="00FFFF"/>
                </a:highlight>
              </a:rPr>
              <a:t>Sp80</a:t>
            </a:r>
            <a:r>
              <a:rPr lang="de-DE" b="1" dirty="0">
                <a:solidFill>
                  <a:srgbClr val="3333FF"/>
                </a:solidFill>
              </a:rPr>
              <a:t>, </a:t>
            </a:r>
            <a:r>
              <a:rPr lang="de-DE" dirty="0"/>
              <a:t>führt insgesamt zu deutlich </a:t>
            </a:r>
            <a:r>
              <a:rPr lang="de-DE" dirty="0" err="1"/>
              <a:t>niedigeren</a:t>
            </a:r>
            <a:r>
              <a:rPr lang="de-DE" dirty="0"/>
              <a:t> Gesamtkosten.</a:t>
            </a:r>
          </a:p>
          <a:p>
            <a:r>
              <a:rPr lang="de-DE" dirty="0"/>
              <a:t>     vor allem wg. des deutlich geringeren </a:t>
            </a:r>
            <a:r>
              <a:rPr lang="de-DE" dirty="0" err="1"/>
              <a:t>RE.Aubau</a:t>
            </a:r>
            <a:r>
              <a:rPr lang="de-DE" dirty="0"/>
              <a:t> ( </a:t>
            </a:r>
            <a:r>
              <a:rPr lang="de-DE" b="1" dirty="0">
                <a:highlight>
                  <a:srgbClr val="00FFFF"/>
                </a:highlight>
              </a:rPr>
              <a:t>ÜsF = 1,28 </a:t>
            </a:r>
            <a:r>
              <a:rPr lang="de-DE" dirty="0"/>
              <a:t>im Kostenminimum)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85AD7F-71F1-866C-5F93-3A258FC52CB8}"/>
              </a:ext>
            </a:extLst>
          </p:cNvPr>
          <p:cNvSpPr/>
          <p:nvPr/>
        </p:nvSpPr>
        <p:spPr>
          <a:xfrm>
            <a:off x="8649478" y="326570"/>
            <a:ext cx="261582" cy="2425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05DAD23-5E06-D954-89A3-962A362FAD51}"/>
              </a:ext>
            </a:extLst>
          </p:cNvPr>
          <p:cNvSpPr txBox="1"/>
          <p:nvPr/>
        </p:nvSpPr>
        <p:spPr>
          <a:xfrm>
            <a:off x="139797" y="4978660"/>
            <a:ext cx="8771263" cy="1508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3. Kenntnis des zukünftigen RE-Dargebotes (Stunden, wenige Tage) </a:t>
            </a:r>
            <a:br>
              <a:rPr lang="de-DE" b="1" dirty="0"/>
            </a:br>
            <a:r>
              <a:rPr lang="de-DE" b="1" dirty="0"/>
              <a:t>      erlaubt eine </a:t>
            </a:r>
            <a:r>
              <a:rPr lang="de-DE" b="1" u="sng" dirty="0">
                <a:solidFill>
                  <a:schemeClr val="bg1"/>
                </a:solidFill>
                <a:highlight>
                  <a:srgbClr val="FF00FF"/>
                </a:highlight>
              </a:rPr>
              <a:t>vorausschauende Optimierung  </a:t>
            </a:r>
            <a:r>
              <a:rPr lang="de-DE" b="1" dirty="0">
                <a:solidFill>
                  <a:schemeClr val="bg1"/>
                </a:solidFill>
                <a:highlight>
                  <a:srgbClr val="FF00FF"/>
                </a:highlight>
              </a:rPr>
              <a:t>  </a:t>
            </a:r>
            <a:r>
              <a:rPr lang="de-DE" b="1" dirty="0"/>
              <a:t>des Zusammenspiels </a:t>
            </a:r>
            <a:br>
              <a:rPr lang="de-DE" b="1" dirty="0"/>
            </a:br>
            <a:r>
              <a:rPr lang="de-DE" b="1" dirty="0"/>
              <a:t>                                                                                         von Kurz- und Langzeitspeichern.</a:t>
            </a:r>
          </a:p>
          <a:p>
            <a:r>
              <a:rPr lang="de-DE" b="1" dirty="0"/>
              <a:t>   Diese führt noch einmal zu einer deutlichen Kostenreduktion ,</a:t>
            </a:r>
          </a:p>
          <a:p>
            <a:r>
              <a:rPr lang="de-DE" b="1" dirty="0"/>
              <a:t>   </a:t>
            </a:r>
            <a:r>
              <a:rPr lang="de-DE" dirty="0"/>
              <a:t>vor allem wg. der weiteren Verringerung des  </a:t>
            </a:r>
            <a:r>
              <a:rPr lang="de-DE" dirty="0" err="1"/>
              <a:t>RE.Aubau</a:t>
            </a:r>
            <a:r>
              <a:rPr lang="de-DE" dirty="0"/>
              <a:t> ( </a:t>
            </a:r>
            <a:r>
              <a:rPr lang="de-DE" sz="2000" b="1" dirty="0">
                <a:solidFill>
                  <a:schemeClr val="bg1"/>
                </a:solidFill>
                <a:highlight>
                  <a:srgbClr val="FF00FF"/>
                </a:highlight>
              </a:rPr>
              <a:t>ÜsF = 1,23 </a:t>
            </a:r>
            <a:r>
              <a:rPr lang="de-DE" dirty="0"/>
              <a:t>im Kostenminimum)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5EE13CF-3314-4D4A-1048-5B71DF1AB948}"/>
              </a:ext>
            </a:extLst>
          </p:cNvPr>
          <p:cNvCxnSpPr>
            <a:cxnSpLocks/>
          </p:cNvCxnSpPr>
          <p:nvPr/>
        </p:nvCxnSpPr>
        <p:spPr>
          <a:xfrm flipH="1">
            <a:off x="0" y="6643396"/>
            <a:ext cx="1194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31AEE96-4915-87E9-E249-E3CEE971C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9" y="71658"/>
            <a:ext cx="3391195" cy="230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3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847C8A6-40B0-5F72-FA2C-B03DB02DF36F}"/>
              </a:ext>
            </a:extLst>
          </p:cNvPr>
          <p:cNvSpPr txBox="1"/>
          <p:nvPr/>
        </p:nvSpPr>
        <p:spPr>
          <a:xfrm>
            <a:off x="0" y="6734889"/>
            <a:ext cx="8154955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Quelle: Y_Werte_DEU2021_AFS15_etag_0.36_KPT80_300_JDL8Cfinal_2023.0620.exp2.xlsm;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D_JDL!Kap.8.3C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Bild_8.3C_T25voll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vom 2023.0613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6B28989-1B57-8064-2BFC-9B7413CE8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2" y="620753"/>
            <a:ext cx="7298913" cy="493906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EF0AB77-0967-F603-F296-825152B32FAC}"/>
              </a:ext>
            </a:extLst>
          </p:cNvPr>
          <p:cNvSpPr txBox="1"/>
          <p:nvPr/>
        </p:nvSpPr>
        <p:spPr>
          <a:xfrm>
            <a:off x="102637" y="119182"/>
            <a:ext cx="90040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Laufzeiten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der Elektrolyseure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T25</a:t>
            </a:r>
            <a:r>
              <a:rPr lang="de-D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lassen sich durch Sp80 verlängern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9F0BA1D-2427-4C89-E585-CC2EF4197682}"/>
              </a:ext>
            </a:extLst>
          </p:cNvPr>
          <p:cNvCxnSpPr/>
          <p:nvPr/>
        </p:nvCxnSpPr>
        <p:spPr>
          <a:xfrm>
            <a:off x="7735078" y="6662057"/>
            <a:ext cx="1194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78ECC8C2-39E0-52DA-7DF8-6B2CC35D8633}"/>
              </a:ext>
            </a:extLst>
          </p:cNvPr>
          <p:cNvSpPr txBox="1"/>
          <p:nvPr/>
        </p:nvSpPr>
        <p:spPr>
          <a:xfrm>
            <a:off x="314867" y="5808799"/>
            <a:ext cx="8017370" cy="677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Fazit: Eine </a:t>
            </a:r>
            <a:r>
              <a:rPr lang="de-DE" b="1" dirty="0">
                <a:solidFill>
                  <a:srgbClr val="C00000"/>
                </a:solidFill>
              </a:rPr>
              <a:t>Laufzeitverlängerung der Elektrolyseure </a:t>
            </a:r>
            <a:r>
              <a:rPr lang="de-DE" dirty="0"/>
              <a:t>kostet nicht viel </a:t>
            </a:r>
          </a:p>
          <a:p>
            <a:r>
              <a:rPr lang="de-DE" dirty="0"/>
              <a:t>             und lohnt sich rasch bei zusätzlicher Prämie für bessere Auslastung der </a:t>
            </a:r>
            <a:r>
              <a:rPr lang="de-DE" sz="2000" b="1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25</a:t>
            </a:r>
            <a:r>
              <a:rPr lang="de-DE" sz="2000" b="1" dirty="0"/>
              <a:t>.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1406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8B10AD83-9318-8AA5-5F20-29B269A4A9E1}"/>
              </a:ext>
            </a:extLst>
          </p:cNvPr>
          <p:cNvCxnSpPr>
            <a:cxnSpLocks/>
          </p:cNvCxnSpPr>
          <p:nvPr/>
        </p:nvCxnSpPr>
        <p:spPr>
          <a:xfrm flipH="1">
            <a:off x="0" y="6643396"/>
            <a:ext cx="1194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739F35A6-BE1C-FE8C-2178-0B71D6CA6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123" y="377773"/>
            <a:ext cx="3277908" cy="22171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2770980-A8FD-8C50-6466-AB14EE0501EA}"/>
              </a:ext>
            </a:extLst>
          </p:cNvPr>
          <p:cNvSpPr txBox="1"/>
          <p:nvPr/>
        </p:nvSpPr>
        <p:spPr>
          <a:xfrm>
            <a:off x="354563" y="2858697"/>
            <a:ext cx="86961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Verlängerung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der jährlichen </a:t>
            </a:r>
            <a:r>
              <a:rPr lang="de-DE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VollLast</a:t>
            </a:r>
            <a:r>
              <a:rPr lang="de-DE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-Gesamtlaufzeit,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T25_voll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der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Elektrolyseure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wird erreicht durch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b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1. Drastische  </a:t>
            </a:r>
            <a:r>
              <a:rPr lang="de-DE" sz="16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Reduzierung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Elektrolyse Kapazität, P25</a:t>
            </a: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</a:t>
            </a:r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Bei Beibehaltung der Autarkievorgabe wird </a:t>
            </a:r>
            <a:r>
              <a:rPr lang="de-DE" sz="1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ein neue Kostenoptimierung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 verbleibenden Auslegungsparameter ÜsF, </a:t>
            </a:r>
            <a:r>
              <a:rPr lang="de-DE" sz="14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de-DE" sz="1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14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P80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durchgeführt.</a:t>
            </a:r>
          </a:p>
          <a:p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Dann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ergibt sich: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2a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. eine leichte Erhöhung  des RE-Überschussfaktors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(siehe nächste Folie) </a:t>
            </a:r>
            <a:r>
              <a:rPr lang="de-DE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zunächst nur geringe Erhöhung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de-DE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Sp80  </a:t>
            </a:r>
            <a:r>
              <a:rPr lang="de-DE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Kurzzeitspeicher)</a:t>
            </a:r>
          </a:p>
          <a:p>
            <a:r>
              <a:rPr lang="de-DE" sz="1000" b="1" dirty="0"/>
              <a:t> </a:t>
            </a:r>
          </a:p>
          <a:p>
            <a:r>
              <a:rPr lang="de-DE" sz="1600" b="1" dirty="0"/>
              <a:t>Insgesamt:</a:t>
            </a:r>
          </a:p>
          <a:p>
            <a:r>
              <a:rPr lang="de-DE" sz="1600" b="1" dirty="0"/>
              <a:t>             3. </a:t>
            </a:r>
            <a:r>
              <a:rPr lang="de-DE" sz="1600" b="1" dirty="0">
                <a:solidFill>
                  <a:srgbClr val="FF00FF"/>
                </a:solidFill>
                <a:highlight>
                  <a:srgbClr val="FFFF00"/>
                </a:highlight>
              </a:rPr>
              <a:t>Zunächst nur leichte Kostenerhöhung </a:t>
            </a:r>
            <a:r>
              <a:rPr lang="de-DE" sz="1600" b="1" dirty="0"/>
              <a:t>bei Erhöhung  von </a:t>
            </a:r>
            <a:r>
              <a:rPr lang="de-DE" sz="1600" b="1" dirty="0" err="1">
                <a:solidFill>
                  <a:srgbClr val="C00000"/>
                </a:solidFill>
              </a:rPr>
              <a:t>T25_voll</a:t>
            </a:r>
            <a:r>
              <a:rPr lang="de-DE" sz="1600" b="1" dirty="0">
                <a:solidFill>
                  <a:srgbClr val="C00000"/>
                </a:solidFill>
              </a:rPr>
              <a:t> </a:t>
            </a:r>
            <a:r>
              <a:rPr lang="de-DE" sz="1600" dirty="0">
                <a:solidFill>
                  <a:srgbClr val="C00000"/>
                </a:solidFill>
              </a:rPr>
              <a:t>(der Elektrolyse-Laufzeit)</a:t>
            </a:r>
          </a:p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endParaRPr lang="de-DE" sz="1600" dirty="0">
              <a:solidFill>
                <a:srgbClr val="00B05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A765FA7-F40A-E128-6EE3-1438F5D970CF}"/>
              </a:ext>
            </a:extLst>
          </p:cNvPr>
          <p:cNvSpPr/>
          <p:nvPr/>
        </p:nvSpPr>
        <p:spPr>
          <a:xfrm>
            <a:off x="8649478" y="326570"/>
            <a:ext cx="261582" cy="2425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BBA6999-BB20-B1F6-B98F-F9D4F073F4BA}"/>
              </a:ext>
            </a:extLst>
          </p:cNvPr>
          <p:cNvSpPr txBox="1"/>
          <p:nvPr/>
        </p:nvSpPr>
        <p:spPr>
          <a:xfrm>
            <a:off x="597159" y="905847"/>
            <a:ext cx="119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also Fazit:</a:t>
            </a:r>
          </a:p>
        </p:txBody>
      </p:sp>
    </p:spTree>
    <p:extLst>
      <p:ext uri="{BB962C8B-B14F-4D97-AF65-F5344CB8AC3E}">
        <p14:creationId xmlns:p14="http://schemas.microsoft.com/office/powerpoint/2010/main" val="2596377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2069FD-17E2-C983-F1BC-04680D40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22" y="1847461"/>
            <a:ext cx="6700085" cy="4529721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F86268C-AD65-583C-D3AA-FF38E80E9EE9}"/>
              </a:ext>
            </a:extLst>
          </p:cNvPr>
          <p:cNvSpPr/>
          <p:nvPr/>
        </p:nvSpPr>
        <p:spPr>
          <a:xfrm>
            <a:off x="8173838" y="221673"/>
            <a:ext cx="783876" cy="7838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CC22D3A-1E5C-E256-1CFC-7BE44154AE5D}"/>
              </a:ext>
            </a:extLst>
          </p:cNvPr>
          <p:cNvSpPr txBox="1"/>
          <p:nvPr/>
        </p:nvSpPr>
        <p:spPr>
          <a:xfrm>
            <a:off x="186285" y="787246"/>
            <a:ext cx="8771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Ein Detail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Die drastische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Reduzierung der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Elektolyse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Kapazität  </a:t>
            </a:r>
            <a:r>
              <a:rPr lang="de-DE" dirty="0"/>
              <a:t>erfordert zunächst nur eine bescheidene Erhöhung der </a:t>
            </a:r>
            <a:r>
              <a:rPr lang="de-DE" b="1" dirty="0">
                <a:solidFill>
                  <a:srgbClr val="0070C0"/>
                </a:solidFill>
              </a:rPr>
              <a:t>PSKW-Kapazität Sp80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8116A93-C896-739C-3E39-7DF2557F95D2}"/>
              </a:ext>
            </a:extLst>
          </p:cNvPr>
          <p:cNvCxnSpPr>
            <a:cxnSpLocks/>
          </p:cNvCxnSpPr>
          <p:nvPr/>
        </p:nvCxnSpPr>
        <p:spPr>
          <a:xfrm>
            <a:off x="3107094" y="1632857"/>
            <a:ext cx="1119673" cy="1884784"/>
          </a:xfrm>
          <a:prstGeom prst="straightConnector1">
            <a:avLst/>
          </a:prstGeom>
          <a:ln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63363D47-B06C-40DA-3BA3-BDA7BC377733}"/>
              </a:ext>
            </a:extLst>
          </p:cNvPr>
          <p:cNvSpPr txBox="1"/>
          <p:nvPr/>
        </p:nvSpPr>
        <p:spPr>
          <a:xfrm>
            <a:off x="0" y="6734889"/>
            <a:ext cx="8154955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Quelle: Y_Werte_DEU2021_AFS15_etag_0.36_KPT80_300_JDL8Cfinal_2023.0620.exp2.xlsm;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D_JDL!Kap.8.3C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Bild_8.3C_Sp80.für.T25voll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vom 2023.0613</a:t>
            </a:r>
          </a:p>
        </p:txBody>
      </p:sp>
    </p:spTree>
    <p:extLst>
      <p:ext uri="{BB962C8B-B14F-4D97-AF65-F5344CB8AC3E}">
        <p14:creationId xmlns:p14="http://schemas.microsoft.com/office/powerpoint/2010/main" val="1701629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756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13BF275-A774-8ABA-73F9-2686A027296B}"/>
              </a:ext>
            </a:extLst>
          </p:cNvPr>
          <p:cNvSpPr txBox="1"/>
          <p:nvPr/>
        </p:nvSpPr>
        <p:spPr>
          <a:xfrm>
            <a:off x="289250" y="175801"/>
            <a:ext cx="86354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Ein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Jahr</a:t>
            </a:r>
            <a:r>
              <a:rPr lang="en-US" sz="3200" b="1" dirty="0"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wie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3200" b="1" kern="1200" dirty="0">
                <a:solidFill>
                  <a:schemeClr val="tx1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2021 AD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“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Energiewende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Modus”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5C58CD-1699-852C-13C7-A49200A8C5D6}"/>
              </a:ext>
            </a:extLst>
          </p:cNvPr>
          <p:cNvSpPr txBox="1"/>
          <p:nvPr/>
        </p:nvSpPr>
        <p:spPr>
          <a:xfrm>
            <a:off x="149293" y="770351"/>
            <a:ext cx="8994708" cy="25237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fontAlgn="b"/>
            <a:r>
              <a:rPr lang="de-DE" sz="2000" b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Rechenschritte:</a:t>
            </a:r>
          </a:p>
          <a:p>
            <a:pPr algn="l" fontAlgn="b"/>
            <a:r>
              <a:rPr lang="de-DE" sz="18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(1.)   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Kostenoptimierung 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der Parameter des „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pragmatischen“ ZweiSpeicher Modell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12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2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2SpM</a:t>
            </a:r>
            <a:r>
              <a:rPr lang="de-DE" sz="12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b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also für 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 </a:t>
            </a:r>
            <a:r>
              <a:rPr lang="de-DE" sz="1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de-DE" sz="14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ÜsF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und  die Speichergrößen  ( </a:t>
            </a:r>
            <a:r>
              <a:rPr lang="de-DE" sz="1600" b="1" u="none" strike="noStrike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Sp80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b="0" u="none" strike="noStrike" dirty="0" err="1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P80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de-DE" sz="1600" b="1" u="none" strike="noStrike" dirty="0" err="1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P25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     </a:t>
            </a:r>
            <a:r>
              <a:rPr lang="de-DE" sz="12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u="none" strike="noStrike" dirty="0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1200" b="0" u="none" strike="noStrike" dirty="0" err="1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Solv_KostenMin_4</a:t>
            </a:r>
            <a:r>
              <a:rPr lang="de-DE" sz="1200" b="0" u="none" strike="noStrike" dirty="0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()]. </a:t>
            </a:r>
          </a:p>
          <a:p>
            <a:pPr fontAlgn="b"/>
            <a:r>
              <a:rPr lang="de-DE" sz="20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(2.)   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Anschließend:</a:t>
            </a:r>
            <a:r>
              <a:rPr lang="de-DE" sz="20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Kurzzeitspeicher, </a:t>
            </a:r>
            <a:r>
              <a:rPr lang="de-DE" sz="2000" b="1" u="none" strike="noStrike" dirty="0">
                <a:solidFill>
                  <a:srgbClr val="7030A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Sp80</a:t>
            </a:r>
            <a:r>
              <a:rPr lang="de-DE" sz="2000" b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um Faktor 1,5 </a:t>
            </a:r>
            <a:r>
              <a:rPr lang="de-DE" sz="20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vergrößert</a:t>
            </a:r>
            <a:r>
              <a:rPr lang="de-DE" sz="2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000" b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"/>
            <a:r>
              <a:rPr lang="de-DE" sz="2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(3.)   </a:t>
            </a:r>
            <a:r>
              <a:rPr lang="en-US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Vorausschauende</a:t>
            </a: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Betriebsoptimierung</a:t>
            </a: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die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Einsatzzeiten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beiden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Speicher.</a:t>
            </a:r>
            <a:endParaRPr lang="en-US" sz="1600" b="0" u="none" strike="noStrike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l" fontAlgn="b"/>
            <a:r>
              <a:rPr lang="en-US" sz="2400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(4.)   </a:t>
            </a:r>
            <a:r>
              <a:rPr lang="en-US" b="1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Erneute</a:t>
            </a:r>
            <a:r>
              <a:rPr lang="en-US" b="1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Kostenoptimierung</a:t>
            </a:r>
            <a:r>
              <a:rPr lang="en-US" b="1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der Parameter des </a:t>
            </a:r>
            <a:r>
              <a:rPr lang="en-US" b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2SpM</a:t>
            </a:r>
            <a:b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</a:b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b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bei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eingefrorenen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Einsatzzeiten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gemäß</a:t>
            </a:r>
            <a:r>
              <a:rPr lang="en-US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Schritt 3.</a:t>
            </a:r>
            <a:endParaRPr lang="de-DE" sz="2400" b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"/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                                            </a:t>
            </a:r>
            <a:endParaRPr lang="de-DE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8614A3F-2063-C9A5-6CFE-2EE5321EC8C3}"/>
              </a:ext>
            </a:extLst>
          </p:cNvPr>
          <p:cNvSpPr txBox="1"/>
          <p:nvPr/>
        </p:nvSpPr>
        <p:spPr>
          <a:xfrm>
            <a:off x="149293" y="3419856"/>
            <a:ext cx="841621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de-DE" sz="2000" b="1" u="sng" dirty="0">
                <a:solidFill>
                  <a:srgbClr val="000000"/>
                </a:solidFill>
              </a:rPr>
              <a:t>D</a:t>
            </a:r>
            <a:r>
              <a:rPr lang="de-DE" sz="2000" b="1" u="sng" strike="noStrike" dirty="0">
                <a:solidFill>
                  <a:srgbClr val="000000"/>
                </a:solidFill>
                <a:effectLst/>
              </a:rPr>
              <a:t>atenbasis </a:t>
            </a:r>
          </a:p>
          <a:p>
            <a:pPr algn="l" fontAlgn="b"/>
            <a:r>
              <a:rPr lang="de-DE" b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Basic Data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ÜNB (German Transmission System Operator)  </a:t>
            </a:r>
            <a:b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solar </a:t>
            </a:r>
            <a:r>
              <a:rPr lang="de-DE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 </a:t>
            </a:r>
            <a:r>
              <a:rPr lang="de-DE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de-DE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weighted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(AFS=15)</a:t>
            </a:r>
          </a:p>
          <a:p>
            <a:pPr algn="l" fontAlgn="b"/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normalised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yearly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 </a:t>
            </a:r>
            <a:r>
              <a:rPr lang="de-DE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Q_a=1000 TWh/a</a:t>
            </a:r>
          </a:p>
          <a:p>
            <a:pPr algn="l" fontAlgn="b"/>
            <a:endParaRPr lang="de-DE" sz="1600" b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219200" fontAlgn="b">
              <a:tabLst/>
            </a:pP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Predictive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ahead</a:t>
            </a:r>
            <a:r>
              <a:rPr lang="de-DE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 ( = „Vorausschauende Optimierung“ des Speicher-Einsatzes)</a:t>
            </a: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219200" fontAlgn="b">
              <a:tabLst/>
            </a:pPr>
            <a:endParaRPr lang="en-US" sz="1600" b="1" u="sng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219200" fontAlgn="b">
              <a:tabLst/>
            </a:pPr>
            <a:r>
              <a:rPr lang="en-US" sz="1600" b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Storage efficiency (electricity –storage - electricity)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 defTabSz="1219200" fontAlgn="b">
              <a:tabLst/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pumped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 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eta_p =  0.80 </a:t>
            </a:r>
            <a:b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     power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  :    </a:t>
            </a:r>
            <a:r>
              <a:rPr lang="de-D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eta_g = 0.36    </a:t>
            </a:r>
            <a:endParaRPr lang="de-DE" b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CFDBEFE-AA0C-6164-D202-2E61CB3C7917}"/>
              </a:ext>
            </a:extLst>
          </p:cNvPr>
          <p:cNvSpPr txBox="1"/>
          <p:nvPr/>
        </p:nvSpPr>
        <p:spPr>
          <a:xfrm>
            <a:off x="3" y="6606073"/>
            <a:ext cx="8994708" cy="14568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9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Speicher</a:t>
            </a:r>
            <a:r>
              <a:rPr lang="de-DE" sz="800" b="1" u="sng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Y_Werte_DEU2021_AFS15_etag_0,36_KPT80_300_mit1,5malSp80_jdl8.final_BlattArchiv_Epsd1_Stand2023.0301.xlsm </a:t>
            </a:r>
            <a:r>
              <a:rPr lang="de-DE" sz="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Blatt“D_Epsd1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“; Kapitel 2.2, </a:t>
            </a:r>
            <a:r>
              <a:rPr lang="de-DE" sz="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g4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Jahresdaten</a:t>
            </a:r>
            <a:endParaRPr lang="de-DE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935058E-1EE2-8E14-4F2F-17F16A275FC2}"/>
              </a:ext>
            </a:extLst>
          </p:cNvPr>
          <p:cNvCxnSpPr/>
          <p:nvPr/>
        </p:nvCxnSpPr>
        <p:spPr>
          <a:xfrm>
            <a:off x="191714" y="2182368"/>
            <a:ext cx="0" cy="5364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338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630539-9293-36CF-E795-0534434F9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28" y="1263308"/>
            <a:ext cx="8178799" cy="413029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4CE7FF-D3C0-FE31-F76F-076876FF1058}"/>
              </a:ext>
            </a:extLst>
          </p:cNvPr>
          <p:cNvSpPr txBox="1"/>
          <p:nvPr/>
        </p:nvSpPr>
        <p:spPr>
          <a:xfrm>
            <a:off x="66828" y="6589853"/>
            <a:ext cx="8303644" cy="2302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Speicher: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Y_Werte_DEU2021_AFS15_etag_0,36_KPT80_300_mit1,5malSp80_jdl8.final_BlattArchiv_Epsd1_Stand2023.0301.xlsm   Blatt „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D_Epsd1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Kapitel: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28412E1-C12B-0A21-BC32-F683E9DC553A}"/>
              </a:ext>
            </a:extLst>
          </p:cNvPr>
          <p:cNvSpPr txBox="1"/>
          <p:nvPr/>
        </p:nvSpPr>
        <p:spPr>
          <a:xfrm>
            <a:off x="993648" y="268147"/>
            <a:ext cx="728472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Scaled </a:t>
            </a:r>
            <a:r>
              <a:rPr lang="en-US" b="1" dirty="0"/>
              <a:t>and 1.5 times solar reweighted </a:t>
            </a:r>
            <a:r>
              <a:rPr lang="en-US" sz="2000" b="1" dirty="0"/>
              <a:t>RE power generation </a:t>
            </a:r>
            <a:r>
              <a:rPr lang="en-US" b="1" dirty="0">
                <a:highlight>
                  <a:srgbClr val="00FFFF"/>
                </a:highlight>
              </a:rPr>
              <a:t>2021 AD:</a:t>
            </a:r>
          </a:p>
          <a:p>
            <a:pPr algn="ctr"/>
            <a:r>
              <a:rPr lang="en-US" sz="2000" b="1" dirty="0"/>
              <a:t>  </a:t>
            </a:r>
            <a:r>
              <a:rPr lang="en-US" sz="2800" b="1" dirty="0"/>
              <a:t>RE Surplus in 1 h</a:t>
            </a:r>
            <a:endParaRPr lang="de-DE" sz="2000" b="1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564AC2-E38B-3D6C-1F68-346E32645D3E}"/>
              </a:ext>
            </a:extLst>
          </p:cNvPr>
          <p:cNvGrpSpPr/>
          <p:nvPr/>
        </p:nvGrpSpPr>
        <p:grpSpPr>
          <a:xfrm>
            <a:off x="1373479" y="3138186"/>
            <a:ext cx="7094529" cy="883920"/>
            <a:chOff x="1275943" y="3138186"/>
            <a:chExt cx="7094529" cy="883920"/>
          </a:xfrm>
        </p:grpSpPr>
        <p:sp>
          <p:nvSpPr>
            <p:cNvPr id="11" name="Pfeil: nach unten 10">
              <a:extLst>
                <a:ext uri="{FF2B5EF4-FFF2-40B4-BE49-F238E27FC236}">
                  <a16:creationId xmlns:a16="http://schemas.microsoft.com/office/drawing/2014/main" id="{E849A569-8019-A374-94FE-0538D6E34430}"/>
                </a:ext>
              </a:extLst>
            </p:cNvPr>
            <p:cNvSpPr/>
            <p:nvPr/>
          </p:nvSpPr>
          <p:spPr>
            <a:xfrm>
              <a:off x="1275943" y="3168666"/>
              <a:ext cx="222694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: nach unten 11">
              <a:extLst>
                <a:ext uri="{FF2B5EF4-FFF2-40B4-BE49-F238E27FC236}">
                  <a16:creationId xmlns:a16="http://schemas.microsoft.com/office/drawing/2014/main" id="{8A33A97A-76D2-E0E2-1813-1F295B061D4A}"/>
                </a:ext>
              </a:extLst>
            </p:cNvPr>
            <p:cNvSpPr/>
            <p:nvPr/>
          </p:nvSpPr>
          <p:spPr>
            <a:xfrm>
              <a:off x="7361588" y="3155220"/>
              <a:ext cx="161613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nach unten 12">
              <a:extLst>
                <a:ext uri="{FF2B5EF4-FFF2-40B4-BE49-F238E27FC236}">
                  <a16:creationId xmlns:a16="http://schemas.microsoft.com/office/drawing/2014/main" id="{906F55C6-FF1A-1AB2-2002-4E0C3421308D}"/>
                </a:ext>
              </a:extLst>
            </p:cNvPr>
            <p:cNvSpPr/>
            <p:nvPr/>
          </p:nvSpPr>
          <p:spPr>
            <a:xfrm>
              <a:off x="1696254" y="3162570"/>
              <a:ext cx="355948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Pfeil: nach unten 13">
              <a:extLst>
                <a:ext uri="{FF2B5EF4-FFF2-40B4-BE49-F238E27FC236}">
                  <a16:creationId xmlns:a16="http://schemas.microsoft.com/office/drawing/2014/main" id="{16F9D0DB-DC89-90C8-F8DB-0A78F081D21E}"/>
                </a:ext>
              </a:extLst>
            </p:cNvPr>
            <p:cNvSpPr/>
            <p:nvPr/>
          </p:nvSpPr>
          <p:spPr>
            <a:xfrm>
              <a:off x="7829662" y="3138186"/>
              <a:ext cx="54081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0A406F9F-4576-9F3F-DB7E-F38FE1FC93DB}"/>
                </a:ext>
              </a:extLst>
            </p:cNvPr>
            <p:cNvSpPr/>
            <p:nvPr/>
          </p:nvSpPr>
          <p:spPr>
            <a:xfrm>
              <a:off x="7586195" y="3168666"/>
              <a:ext cx="161613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32E59F90-B026-44FC-BE28-F6F1D62E36EA}"/>
              </a:ext>
            </a:extLst>
          </p:cNvPr>
          <p:cNvSpPr/>
          <p:nvPr/>
        </p:nvSpPr>
        <p:spPr>
          <a:xfrm>
            <a:off x="8654294" y="27500"/>
            <a:ext cx="489706" cy="48129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6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1" y="1375124"/>
            <a:ext cx="9144000" cy="612000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269042" y="1535459"/>
            <a:ext cx="8803838" cy="48782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Stromversorgungs-Struktur nach vollendeter Energiewende</a:t>
            </a:r>
          </a:p>
          <a:p>
            <a:pPr>
              <a:spcBef>
                <a:spcPts val="600"/>
              </a:spcBef>
            </a:pP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Kurzzeitspeicher im Tagebau-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Restloch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- technische Ansätze für PSKW</a:t>
            </a:r>
          </a:p>
          <a:p>
            <a:pPr lvl="1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Ein Unterbecken – ein Oberbecken  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Unterwasser PSKW – ein einfaches Prinzip  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Ringmauer umschließt das Unterbecken      (neu: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hlinkClick r:id="rId7" action="ppaction://hlinksldjump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Unterwasser-PSKW mit modularem Aufbau des Unterbeckens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Das Ringmauerbecken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Vorteile des Ringmauer-Ansatzes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Weiterentwicklungsmöglichkeiten zur Effizienzsteigerung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Riesiges Speicherpotential im Erweiterten Unterbecken</a:t>
            </a: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>
                <a:hlinkClick r:id="rId9" action="ppaction://hlinksldjump"/>
              </a:rPr>
              <a:t>5.</a:t>
            </a:r>
            <a:r>
              <a:rPr lang="en-US" sz="1900" b="1" dirty="0"/>
              <a:t> The Way Forward</a:t>
            </a:r>
          </a:p>
          <a:p>
            <a:pPr>
              <a:spcBef>
                <a:spcPts val="600"/>
              </a:spcBef>
            </a:pPr>
            <a:endParaRPr lang="en-US" sz="1900" b="1" dirty="0"/>
          </a:p>
          <a:p>
            <a:pPr>
              <a:spcBef>
                <a:spcPts val="600"/>
              </a:spcBef>
            </a:pPr>
            <a:r>
              <a:rPr lang="en-US" sz="1900" b="1" dirty="0" err="1">
                <a:hlinkClick r:id="rId10" action="ppaction://hlinksldjump"/>
              </a:rPr>
              <a:t>ANHANG</a:t>
            </a:r>
            <a:endParaRPr lang="en-US" sz="19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6002" y="309076"/>
            <a:ext cx="8996878" cy="7170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 err="1">
                <a:latin typeface="+mj-lt"/>
                <a:ea typeface="+mj-ea"/>
                <a:cs typeface="+mj-cs"/>
              </a:rPr>
              <a:t>Ohne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Kurzzeit</a:t>
            </a:r>
            <a:r>
              <a:rPr lang="en-US" sz="2800" b="1" dirty="0">
                <a:latin typeface="+mj-lt"/>
                <a:ea typeface="+mj-ea"/>
                <a:cs typeface="+mj-cs"/>
              </a:rPr>
              <a:t>-Speicher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keine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Energiewende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feld 5">
            <a:hlinkClick r:id="rId11" action="ppaction://hlinksldjump"/>
          </p:cNvPr>
          <p:cNvSpPr txBox="1"/>
          <p:nvPr/>
        </p:nvSpPr>
        <p:spPr>
          <a:xfrm>
            <a:off x="5710687" y="6044386"/>
            <a:ext cx="2769079" cy="369332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>
                <a:hlinkClick r:id="rId11" action="ppaction://hlinksldjump"/>
              </a:rPr>
              <a:t>English</a:t>
            </a:r>
            <a:r>
              <a:rPr lang="de-DE" b="1" dirty="0"/>
              <a:t> </a:t>
            </a:r>
            <a:r>
              <a:rPr lang="de-DE" b="1" dirty="0" err="1"/>
              <a:t>version</a:t>
            </a:r>
            <a:r>
              <a:rPr lang="de-DE" dirty="0"/>
              <a:t>: </a:t>
            </a:r>
            <a:r>
              <a:rPr lang="de-DE" dirty="0" err="1"/>
              <a:t>folio</a:t>
            </a:r>
            <a:r>
              <a:rPr lang="de-DE" dirty="0"/>
              <a:t> 75 ff.</a:t>
            </a:r>
          </a:p>
        </p:txBody>
      </p:sp>
    </p:spTree>
    <p:extLst>
      <p:ext uri="{BB962C8B-B14F-4D97-AF65-F5344CB8AC3E}">
        <p14:creationId xmlns:p14="http://schemas.microsoft.com/office/powerpoint/2010/main" val="3743126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3163C16-AA13-0DB5-8244-4042E1B42EEC}"/>
              </a:ext>
            </a:extLst>
          </p:cNvPr>
          <p:cNvSpPr txBox="1"/>
          <p:nvPr/>
        </p:nvSpPr>
        <p:spPr>
          <a:xfrm>
            <a:off x="1316736" y="865611"/>
            <a:ext cx="6681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 err="1">
                <a:effectLst/>
                <a:highlight>
                  <a:srgbClr val="00FFF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2021AD</a:t>
            </a:r>
            <a:r>
              <a:rPr lang="de-DE" sz="2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RE</a:t>
            </a:r>
            <a:endParaRPr lang="de-DE" sz="2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764C87-F392-1C9A-F688-80D437908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26" y="1712827"/>
            <a:ext cx="7856214" cy="39350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2727210-BB1F-920A-BA9C-A31FC6CE35BA}"/>
              </a:ext>
            </a:extLst>
          </p:cNvPr>
          <p:cNvSpPr txBox="1"/>
          <p:nvPr/>
        </p:nvSpPr>
        <p:spPr>
          <a:xfrm>
            <a:off x="357759" y="6193274"/>
            <a:ext cx="77607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/>
              <a:t>Quelle: Y_Werte_DEU2021_AFS15_etag_0.36_KPT80_300_JDL8B+C.final_2023.0531_BildSpeicher.xlsm, </a:t>
            </a:r>
            <a:r>
              <a:rPr lang="de-DE" sz="1200" dirty="0" err="1"/>
              <a:t>D_Epsd1</a:t>
            </a:r>
            <a:r>
              <a:rPr lang="de-DE" sz="1200" dirty="0"/>
              <a:t>! Kapitel </a:t>
            </a:r>
            <a:r>
              <a:rPr lang="de-DE" sz="1200" dirty="0" err="1"/>
              <a:t>g5</a:t>
            </a:r>
            <a:endParaRPr lang="de-DE" sz="1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0D680D-40CE-06BE-A833-779AA7542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085" y="124947"/>
            <a:ext cx="499915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79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C484623-689F-E6D1-9CFD-82B4C87BA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826" y="3630488"/>
            <a:ext cx="6120000" cy="30708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BEF4E7-1AB2-1C39-AAEF-91F167D61CE8}"/>
              </a:ext>
            </a:extLst>
          </p:cNvPr>
          <p:cNvSpPr txBox="1"/>
          <p:nvPr/>
        </p:nvSpPr>
        <p:spPr>
          <a:xfrm>
            <a:off x="457200" y="823084"/>
            <a:ext cx="209005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Voller Erfolg</a:t>
            </a:r>
            <a:endParaRPr lang="de-DE" b="1" dirty="0">
              <a:solidFill>
                <a:srgbClr val="FF0000"/>
              </a:solidFill>
            </a:endParaRPr>
          </a:p>
          <a:p>
            <a:r>
              <a:rPr lang="de-DE" dirty="0"/>
              <a:t>der</a:t>
            </a:r>
          </a:p>
          <a:p>
            <a:r>
              <a:rPr lang="de-DE" b="1" dirty="0">
                <a:solidFill>
                  <a:srgbClr val="FF0000"/>
                </a:solidFill>
              </a:rPr>
              <a:t>vorausschauenden Optimierung </a:t>
            </a:r>
          </a:p>
          <a:p>
            <a:r>
              <a:rPr lang="de-DE" dirty="0"/>
              <a:t>beim „Einspeichern“ der Überschuss-Energie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18DF8D4-2F84-20CD-B4FA-82E77843E51B}"/>
              </a:ext>
            </a:extLst>
          </p:cNvPr>
          <p:cNvSpPr txBox="1"/>
          <p:nvPr/>
        </p:nvSpPr>
        <p:spPr>
          <a:xfrm>
            <a:off x="447869" y="3401772"/>
            <a:ext cx="20993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Nur </a:t>
            </a:r>
          </a:p>
          <a:p>
            <a:r>
              <a:rPr lang="de-DE" dirty="0"/>
              <a:t> </a:t>
            </a:r>
            <a:r>
              <a:rPr lang="de-DE" sz="2400" b="1" dirty="0">
                <a:solidFill>
                  <a:srgbClr val="FF0000"/>
                </a:solidFill>
              </a:rPr>
              <a:t>17</a:t>
            </a:r>
            <a:r>
              <a:rPr lang="de-DE" sz="1400" b="1" dirty="0">
                <a:solidFill>
                  <a:srgbClr val="FF0000"/>
                </a:solidFill>
              </a:rPr>
              <a:t>,0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dirty="0"/>
              <a:t> [TWh]</a:t>
            </a:r>
          </a:p>
          <a:p>
            <a:r>
              <a:rPr lang="de-DE" dirty="0"/>
              <a:t>bleiben von den</a:t>
            </a:r>
          </a:p>
          <a:p>
            <a:r>
              <a:rPr lang="de-DE" dirty="0" err="1"/>
              <a:t>ursprünlichen</a:t>
            </a:r>
            <a:endParaRPr lang="de-DE" dirty="0"/>
          </a:p>
          <a:p>
            <a:r>
              <a:rPr lang="de-DE" sz="2400" dirty="0">
                <a:solidFill>
                  <a:srgbClr val="3333FF"/>
                </a:solidFill>
              </a:rPr>
              <a:t>74</a:t>
            </a:r>
            <a:r>
              <a:rPr lang="de-DE" sz="1400" dirty="0">
                <a:solidFill>
                  <a:srgbClr val="3333FF"/>
                </a:solidFill>
              </a:rPr>
              <a:t>,3</a:t>
            </a:r>
            <a:r>
              <a:rPr lang="de-DE" dirty="0"/>
              <a:t> TWh</a:t>
            </a:r>
          </a:p>
          <a:p>
            <a:r>
              <a:rPr lang="de-DE" dirty="0"/>
              <a:t>übrig.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873755-79BA-C1D2-4CF7-44546B43D406}"/>
              </a:ext>
            </a:extLst>
          </p:cNvPr>
          <p:cNvSpPr txBox="1"/>
          <p:nvPr/>
        </p:nvSpPr>
        <p:spPr>
          <a:xfrm>
            <a:off x="1057843" y="36045"/>
            <a:ext cx="665969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de-DE" sz="2400" b="1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unused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  („dSp_2“)</a:t>
            </a:r>
            <a:endParaRPr lang="de-DE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C3362DC-2207-4382-E8F3-AAEEDF9A7ACE}"/>
              </a:ext>
            </a:extLst>
          </p:cNvPr>
          <p:cNvSpPr txBox="1"/>
          <p:nvPr/>
        </p:nvSpPr>
        <p:spPr>
          <a:xfrm>
            <a:off x="0" y="6694027"/>
            <a:ext cx="77607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Y_Werte_DEU2021_AFS15_etag_0.36_KPT80_300_JDL8B+C.final_2023.0531_BildSpeicher.xlsm, </a:t>
            </a:r>
            <a:r>
              <a:rPr lang="de-DE" sz="1000" dirty="0" err="1"/>
              <a:t>D_Epsd1</a:t>
            </a:r>
            <a:r>
              <a:rPr lang="de-DE" sz="1000" dirty="0"/>
              <a:t>! Kapitel </a:t>
            </a:r>
            <a:r>
              <a:rPr lang="de-DE" sz="1000" dirty="0" err="1"/>
              <a:t>g5</a:t>
            </a:r>
            <a:endParaRPr lang="de-DE" sz="10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2477720-AAE6-E3EA-79AA-E037E4515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672" y="823962"/>
            <a:ext cx="6120000" cy="3070890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927826C-A530-6986-C66E-A10D36759863}"/>
              </a:ext>
            </a:extLst>
          </p:cNvPr>
          <p:cNvCxnSpPr>
            <a:cxnSpLocks/>
          </p:cNvCxnSpPr>
          <p:nvPr/>
        </p:nvCxnSpPr>
        <p:spPr>
          <a:xfrm flipV="1">
            <a:off x="1082227" y="2736606"/>
            <a:ext cx="2323322" cy="10892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0975607-4271-8BB8-D1FB-989D88A0F302}"/>
              </a:ext>
            </a:extLst>
          </p:cNvPr>
          <p:cNvCxnSpPr>
            <a:cxnSpLocks/>
          </p:cNvCxnSpPr>
          <p:nvPr/>
        </p:nvCxnSpPr>
        <p:spPr>
          <a:xfrm>
            <a:off x="996883" y="4920180"/>
            <a:ext cx="2376000" cy="401121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038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02D39334-63EC-833D-9F87-33B63A5B22FD}"/>
              </a:ext>
            </a:extLst>
          </p:cNvPr>
          <p:cNvSpPr txBox="1"/>
          <p:nvPr/>
        </p:nvSpPr>
        <p:spPr>
          <a:xfrm>
            <a:off x="419673" y="3685032"/>
            <a:ext cx="142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Zuflüsse</a:t>
            </a:r>
          </a:p>
          <a:p>
            <a:r>
              <a:rPr lang="de-DE" dirty="0"/>
              <a:t>in den Sp25: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5CAAB0-CE3E-522F-AC63-964332E650B9}"/>
              </a:ext>
            </a:extLst>
          </p:cNvPr>
          <p:cNvSpPr txBox="1"/>
          <p:nvPr/>
        </p:nvSpPr>
        <p:spPr>
          <a:xfrm>
            <a:off x="260625" y="976450"/>
            <a:ext cx="317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Jahresdauerlinie des</a:t>
            </a:r>
          </a:p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Langzeit/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backup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Speichers </a:t>
            </a:r>
          </a:p>
          <a:p>
            <a:r>
              <a:rPr lang="de-DE" dirty="0"/>
              <a:t>(Sp25)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C1A2BFE-D8F4-B050-30DC-DDE058812647}"/>
              </a:ext>
            </a:extLst>
          </p:cNvPr>
          <p:cNvSpPr txBox="1"/>
          <p:nvPr/>
        </p:nvSpPr>
        <p:spPr>
          <a:xfrm>
            <a:off x="152400" y="0"/>
            <a:ext cx="8839200" cy="4616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de-DE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Longterm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backup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Storage 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(„dSp25“)</a:t>
            </a:r>
            <a:endParaRPr lang="de-DE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0667D9-1F9A-5B2B-0C68-4EF86E7DC440}"/>
              </a:ext>
            </a:extLst>
          </p:cNvPr>
          <p:cNvSpPr txBox="1"/>
          <p:nvPr/>
        </p:nvSpPr>
        <p:spPr>
          <a:xfrm>
            <a:off x="0" y="6694027"/>
            <a:ext cx="77607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Y_Werte_DEU2021_AFS15_etag_0.36_KPT80_300_JDL8B+C.final_2023.0531_BildSpeicher.xlsm, </a:t>
            </a:r>
            <a:r>
              <a:rPr lang="de-DE" sz="1000" dirty="0" err="1"/>
              <a:t>D_Epsd1</a:t>
            </a:r>
            <a:r>
              <a:rPr lang="de-DE" sz="1000" dirty="0"/>
              <a:t>! Kapitel </a:t>
            </a:r>
            <a:r>
              <a:rPr lang="de-DE" sz="1000" dirty="0" err="1"/>
              <a:t>g5</a:t>
            </a:r>
            <a:endParaRPr lang="de-DE" sz="10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A26D9FF-F217-36E4-76F5-3E39D8E9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262" y="831378"/>
            <a:ext cx="4872801" cy="243868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4628DEE-3839-1CA8-186F-7F94F4199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565" y="2824329"/>
            <a:ext cx="6852498" cy="3785944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04B3E95-1047-694E-7156-0021511A44D1}"/>
              </a:ext>
            </a:extLst>
          </p:cNvPr>
          <p:cNvCxnSpPr/>
          <p:nvPr/>
        </p:nvCxnSpPr>
        <p:spPr>
          <a:xfrm>
            <a:off x="5492496" y="4331363"/>
            <a:ext cx="0" cy="90794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55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02D39334-63EC-833D-9F87-33B63A5B22FD}"/>
              </a:ext>
            </a:extLst>
          </p:cNvPr>
          <p:cNvSpPr txBox="1"/>
          <p:nvPr/>
        </p:nvSpPr>
        <p:spPr>
          <a:xfrm>
            <a:off x="260625" y="4209543"/>
            <a:ext cx="2641071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ZumVergleich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Standardfall</a:t>
            </a:r>
            <a:r>
              <a:rPr lang="de-DE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72 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nur ca.  </a:t>
            </a:r>
            <a:r>
              <a:rPr lang="de-DE" b="1" dirty="0">
                <a:highlight>
                  <a:srgbClr val="FFFFC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1700 h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VollLast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5CAAB0-CE3E-522F-AC63-964332E650B9}"/>
              </a:ext>
            </a:extLst>
          </p:cNvPr>
          <p:cNvSpPr txBox="1"/>
          <p:nvPr/>
        </p:nvSpPr>
        <p:spPr>
          <a:xfrm>
            <a:off x="260624" y="2032835"/>
            <a:ext cx="2641071" cy="18158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Sonderfall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mit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P25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40 GW</a:t>
            </a:r>
          </a:p>
          <a:p>
            <a:endParaRPr lang="de-D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ca. 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2500 h</a:t>
            </a:r>
            <a:b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VollLast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C1A2BFE-D8F4-B050-30DC-DDE058812647}"/>
              </a:ext>
            </a:extLst>
          </p:cNvPr>
          <p:cNvSpPr txBox="1"/>
          <p:nvPr/>
        </p:nvSpPr>
        <p:spPr>
          <a:xfrm>
            <a:off x="152400" y="0"/>
            <a:ext cx="8839200" cy="83099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Vorgabe: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Nur </a:t>
            </a:r>
            <a:r>
              <a:rPr lang="de-DE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geringe 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Elektrolysekapazität („P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25mx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hier: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 40 GW 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statt 72 GW</a:t>
            </a:r>
            <a:endParaRPr lang="de-DE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0667D9-1F9A-5B2B-0C68-4EF86E7DC440}"/>
              </a:ext>
            </a:extLst>
          </p:cNvPr>
          <p:cNvSpPr txBox="1"/>
          <p:nvPr/>
        </p:nvSpPr>
        <p:spPr>
          <a:xfrm>
            <a:off x="0" y="6694027"/>
            <a:ext cx="77607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Y_Werte_DEU2021_AFS15_etag_0.36_KPT80_300_JDL8B+C+D.final_2023.0606_BildSpeicher.xlsm, </a:t>
            </a:r>
            <a:r>
              <a:rPr lang="de-DE" sz="1000" dirty="0" err="1"/>
              <a:t>D_Epsd1</a:t>
            </a:r>
            <a:r>
              <a:rPr lang="de-DE" sz="1000" dirty="0"/>
              <a:t>! Kapitel </a:t>
            </a:r>
            <a:r>
              <a:rPr lang="de-DE" sz="1000" dirty="0" err="1"/>
              <a:t>g_P25</a:t>
            </a:r>
            <a:endParaRPr lang="de-DE" sz="10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4628DEE-3839-1CA8-186F-7F94F4199D3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08675" y="3921372"/>
            <a:ext cx="5400000" cy="2700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675" y="893942"/>
            <a:ext cx="5400000" cy="298344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842CBA4-0866-73C6-F814-5A71418A9B52}"/>
              </a:ext>
            </a:extLst>
          </p:cNvPr>
          <p:cNvSpPr txBox="1"/>
          <p:nvPr/>
        </p:nvSpPr>
        <p:spPr>
          <a:xfrm>
            <a:off x="157133" y="903652"/>
            <a:ext cx="28480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Jahresdauerlinie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der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Zuflüsse in Sp25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9D78F99-94D4-AB33-2491-DA48BF6C3B93}"/>
              </a:ext>
            </a:extLst>
          </p:cNvPr>
          <p:cNvCxnSpPr/>
          <p:nvPr/>
        </p:nvCxnSpPr>
        <p:spPr>
          <a:xfrm>
            <a:off x="7254240" y="2150789"/>
            <a:ext cx="0" cy="9079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8506300-7364-8180-0CB6-B8C0E9038893}"/>
              </a:ext>
            </a:extLst>
          </p:cNvPr>
          <p:cNvCxnSpPr/>
          <p:nvPr/>
        </p:nvCxnSpPr>
        <p:spPr>
          <a:xfrm>
            <a:off x="6089904" y="4717205"/>
            <a:ext cx="0" cy="90794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4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122C728-6D54-B206-677D-623B688A6AD2}"/>
              </a:ext>
            </a:extLst>
          </p:cNvPr>
          <p:cNvSpPr txBox="1"/>
          <p:nvPr/>
        </p:nvSpPr>
        <p:spPr>
          <a:xfrm>
            <a:off x="0" y="78615"/>
            <a:ext cx="463582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</a:t>
            </a:r>
            <a:r>
              <a:rPr lang="de-DE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</a:t>
            </a:r>
            <a:r>
              <a:rPr lang="de-DE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</a:t>
            </a:r>
            <a:r>
              <a:rPr lang="de-DE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(„dSp80“)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8C2015E-4D30-9DAC-AEBD-D6875FDE0AE5}"/>
              </a:ext>
            </a:extLst>
          </p:cNvPr>
          <p:cNvSpPr txBox="1"/>
          <p:nvPr/>
        </p:nvSpPr>
        <p:spPr>
          <a:xfrm>
            <a:off x="24384" y="6708188"/>
            <a:ext cx="77607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b="1" u="sng" dirty="0"/>
              <a:t>Quelle: </a:t>
            </a:r>
            <a:r>
              <a:rPr lang="de-DE" sz="900" dirty="0"/>
              <a:t>Y_Werte_DEU2021_AFS15_etag_0.36_KPT80_300_JDL8B+C.final_2023.0531_BildSpeicher.xlsm, </a:t>
            </a:r>
            <a:r>
              <a:rPr lang="de-DE" sz="900" dirty="0" err="1"/>
              <a:t>D_Epsd1</a:t>
            </a:r>
            <a:r>
              <a:rPr lang="de-DE" sz="900" dirty="0"/>
              <a:t>! Kapitel </a:t>
            </a:r>
            <a:r>
              <a:rPr lang="de-DE" sz="900" dirty="0" err="1"/>
              <a:t>g5</a:t>
            </a:r>
            <a:endParaRPr lang="de-DE" sz="9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000000-0008-0000-0200-0000571D2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31" y="623976"/>
            <a:ext cx="6230409" cy="32038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F2EF428-9593-C9A4-9A7C-CD6DC67D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31" y="3528295"/>
            <a:ext cx="6230409" cy="320389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BD7A24B-4D67-0E0E-CBF5-C535D1996907}"/>
              </a:ext>
            </a:extLst>
          </p:cNvPr>
          <p:cNvSpPr txBox="1"/>
          <p:nvPr/>
        </p:nvSpPr>
        <p:spPr>
          <a:xfrm>
            <a:off x="152774" y="4327398"/>
            <a:ext cx="317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Jahresdauerlinie des</a:t>
            </a:r>
          </a:p>
          <a:p>
            <a:r>
              <a:rPr lang="de-DE" b="1" dirty="0">
                <a:solidFill>
                  <a:srgbClr val="7030A0"/>
                </a:solidFill>
              </a:rPr>
              <a:t>Kurzzeitspeichers Speichers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de-DE" b="1" dirty="0">
                <a:solidFill>
                  <a:srgbClr val="7030A0"/>
                </a:solidFill>
              </a:rPr>
              <a:t>(Sp80)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01F41D-9AC2-A464-312B-A3B0A0A7B7BB}"/>
              </a:ext>
            </a:extLst>
          </p:cNvPr>
          <p:cNvSpPr txBox="1"/>
          <p:nvPr/>
        </p:nvSpPr>
        <p:spPr>
          <a:xfrm>
            <a:off x="152774" y="1698909"/>
            <a:ext cx="3173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Jahresverlauf der</a:t>
            </a:r>
          </a:p>
          <a:p>
            <a:r>
              <a:rPr lang="de-DE" b="1" dirty="0"/>
              <a:t>        Zu- und Abflüsse des</a:t>
            </a:r>
          </a:p>
          <a:p>
            <a:r>
              <a:rPr lang="de-DE" b="1" dirty="0">
                <a:solidFill>
                  <a:srgbClr val="7030A0"/>
                </a:solidFill>
              </a:rPr>
              <a:t>Kurzzeitspeichers Speichers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de-DE" b="1" dirty="0">
                <a:solidFill>
                  <a:srgbClr val="7030A0"/>
                </a:solidFill>
              </a:rPr>
              <a:t>(Sp80)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47A2028-B095-3C29-4079-DFF5AD801FC2}"/>
              </a:ext>
            </a:extLst>
          </p:cNvPr>
          <p:cNvSpPr/>
          <p:nvPr/>
        </p:nvSpPr>
        <p:spPr>
          <a:xfrm>
            <a:off x="8900632" y="0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703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00BEF4E7-1AB2-1C39-AAEF-91F167D61CE8}"/>
              </a:ext>
            </a:extLst>
          </p:cNvPr>
          <p:cNvSpPr txBox="1"/>
          <p:nvPr/>
        </p:nvSpPr>
        <p:spPr>
          <a:xfrm>
            <a:off x="274319" y="932812"/>
            <a:ext cx="2538245" cy="2616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Voller Erfolg</a:t>
            </a:r>
            <a:endParaRPr lang="de-D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</a:p>
          <a:p>
            <a:r>
              <a:rPr lang="de-D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vorausschauenden Optimierung </a:t>
            </a:r>
          </a:p>
          <a:p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Meist einsatzbereit für</a:t>
            </a:r>
            <a:b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Ein- und Ausspeichern.</a:t>
            </a:r>
            <a:b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Zyklenzahl:</a:t>
            </a:r>
            <a:b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de-D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</a:t>
            </a:r>
            <a:endParaRPr lang="de-DE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18DF8D4-2F84-20CD-B4FA-82E77843E51B}"/>
              </a:ext>
            </a:extLst>
          </p:cNvPr>
          <p:cNvSpPr txBox="1"/>
          <p:nvPr/>
        </p:nvSpPr>
        <p:spPr>
          <a:xfrm>
            <a:off x="171998" y="4443693"/>
            <a:ext cx="2640566" cy="218521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/>
              <a:t>Zum Vergleich</a:t>
            </a:r>
            <a:r>
              <a:rPr lang="de-DE" u="sng" dirty="0"/>
              <a:t>:</a:t>
            </a:r>
          </a:p>
          <a:p>
            <a:r>
              <a:rPr lang="de-DE" dirty="0"/>
              <a:t>„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Pragmatische</a:t>
            </a:r>
            <a:br>
              <a:rPr lang="de-DE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de-DE" b="1" dirty="0">
                <a:solidFill>
                  <a:schemeClr val="accent2">
                    <a:lumMod val="50000"/>
                  </a:schemeClr>
                </a:solidFill>
              </a:rPr>
              <a:t>                   Optimierung</a:t>
            </a:r>
            <a:r>
              <a:rPr lang="de-DE" dirty="0"/>
              <a:t>“:</a:t>
            </a:r>
          </a:p>
          <a:p>
            <a:endParaRPr lang="de-DE" dirty="0"/>
          </a:p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Sehr  lange voll und inaktiv</a:t>
            </a:r>
          </a:p>
          <a:p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127</a:t>
            </a:r>
            <a:endParaRPr lang="de-DE" b="1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873755-79BA-C1D2-4CF7-44546B43D406}"/>
              </a:ext>
            </a:extLst>
          </p:cNvPr>
          <p:cNvSpPr txBox="1"/>
          <p:nvPr/>
        </p:nvSpPr>
        <p:spPr>
          <a:xfrm>
            <a:off x="0" y="36045"/>
            <a:ext cx="914399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State of the </a:t>
            </a:r>
            <a:r>
              <a:rPr lang="de-DE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</a:t>
            </a:r>
            <a:r>
              <a:rPr lang="de-DE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</a:t>
            </a:r>
            <a:r>
              <a:rPr lang="de-DE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Storage  („Sp80“)</a:t>
            </a:r>
            <a:endParaRPr lang="de-DE" sz="2400" b="1" dirty="0">
              <a:solidFill>
                <a:srgbClr val="7030A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C3362DC-2207-4382-E8F3-AAEEDF9A7ACE}"/>
              </a:ext>
            </a:extLst>
          </p:cNvPr>
          <p:cNvSpPr txBox="1"/>
          <p:nvPr/>
        </p:nvSpPr>
        <p:spPr>
          <a:xfrm>
            <a:off x="0" y="6669913"/>
            <a:ext cx="898133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Y_Werte_DEU2021_AFS15_etag_0.36_KPT80_300_JDL8B+C.final_2023.0531_BildSpeicher.xlsm, </a:t>
            </a:r>
            <a:r>
              <a:rPr lang="de-DE" sz="1000" dirty="0" err="1"/>
              <a:t>D_Epsd1</a:t>
            </a:r>
            <a:r>
              <a:rPr lang="de-DE" sz="1000" dirty="0"/>
              <a:t>! </a:t>
            </a:r>
            <a:r>
              <a:rPr lang="de-DE" sz="1000" dirty="0" err="1"/>
              <a:t>Kap.g5</a:t>
            </a:r>
            <a:r>
              <a:rPr lang="de-DE" sz="1000" dirty="0"/>
              <a:t> </a:t>
            </a:r>
            <a:r>
              <a:rPr lang="de-DE" sz="1000" dirty="0" err="1"/>
              <a:t>Diag6a_Sp80</a:t>
            </a:r>
            <a:r>
              <a:rPr lang="de-DE" sz="1000" dirty="0"/>
              <a:t>;  und </a:t>
            </a:r>
            <a:r>
              <a:rPr lang="de-DE" sz="1000" dirty="0" err="1"/>
              <a:t>D_JDL!Kap.8.2C</a:t>
            </a:r>
            <a:r>
              <a:rPr lang="de-DE" sz="1000" dirty="0"/>
              <a:t>; </a:t>
            </a:r>
            <a:r>
              <a:rPr lang="de-DE" sz="1000" dirty="0" err="1"/>
              <a:t>Diag6a_Sp80</a:t>
            </a:r>
            <a:endParaRPr lang="de-DE" sz="1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000000-0008-0000-0200-0000A51D280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49" y="561760"/>
            <a:ext cx="6120000" cy="306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E527E8A-F739-BC10-A32B-2BFDE00028B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36949" y="3609913"/>
            <a:ext cx="612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94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868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0" y="2007584"/>
            <a:ext cx="9144000" cy="881920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340162" y="1086885"/>
            <a:ext cx="8803838" cy="566308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1.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Stromversorgungs-Struktur nach vollendeter Energiewende</a:t>
            </a:r>
          </a:p>
          <a:p>
            <a:pPr marL="457200" indent="-457200">
              <a:buAutoNum type="arabicPeriod"/>
            </a:pPr>
            <a:endParaRPr lang="de-DE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" indent="-6350">
              <a:buAutoNum type="arabicPeriod" startAt="2"/>
            </a:pP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 Kurzzeitspeicher:</a:t>
            </a:r>
            <a:b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2a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 Pumpspeicherkraftwerke nach dem Stand der Technik </a:t>
            </a:r>
            <a:b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Kurzzeitspeicher im Tagebau-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Restloch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- technische Ansätze für PSKW</a:t>
            </a:r>
          </a:p>
          <a:p>
            <a:pPr lvl="1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Ein Unterbecken – ein Oberbecken  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Unterwasser PSKW – ein einfaches Prinzip  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Ringmauer umschließt das Unterbecken      (neu: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hlinkClick r:id="rId7" action="ppaction://hlinksldjump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Unterwasser-PSKW mit modularem Aufbau des Unterbeckens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Das Ringmauerbecken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Vorteile des Ringmauer-Ansatzes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Weiterentwicklungsmöglichkeiten zur Effizienzsteigerung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Riesiges Speicherpotential im Erweiterten Unterbecken</a:t>
            </a: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/>
              <a:t>5. The Way Forward</a:t>
            </a:r>
          </a:p>
          <a:p>
            <a:pPr>
              <a:spcBef>
                <a:spcPts val="600"/>
              </a:spcBef>
            </a:pPr>
            <a:endParaRPr lang="en-US" sz="1900" b="1" dirty="0"/>
          </a:p>
          <a:p>
            <a:pPr>
              <a:spcBef>
                <a:spcPts val="600"/>
              </a:spcBef>
            </a:pPr>
            <a:r>
              <a:rPr lang="en-US" sz="1900" b="1" dirty="0" err="1">
                <a:hlinkClick r:id="rId9" action="ppaction://hlinksldjump"/>
              </a:rPr>
              <a:t>ANHANG</a:t>
            </a:r>
            <a:endParaRPr lang="en-US" sz="19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3561" y="0"/>
            <a:ext cx="8996878" cy="7170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 err="1">
                <a:latin typeface="+mj-lt"/>
                <a:ea typeface="+mj-ea"/>
                <a:cs typeface="+mj-cs"/>
              </a:rPr>
              <a:t>Ohne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Kurzzeit</a:t>
            </a:r>
            <a:r>
              <a:rPr lang="en-US" sz="2800" b="1" dirty="0">
                <a:latin typeface="+mj-lt"/>
                <a:ea typeface="+mj-ea"/>
                <a:cs typeface="+mj-cs"/>
              </a:rPr>
              <a:t>-Speicher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keine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Energiewende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tern: 7 Zacken 2">
            <a:hlinkClick r:id="rId10" action="ppaction://hlinksldjump"/>
            <a:extLst>
              <a:ext uri="{FF2B5EF4-FFF2-40B4-BE49-F238E27FC236}">
                <a16:creationId xmlns:a16="http://schemas.microsoft.com/office/drawing/2014/main" id="{09BE19C0-9C8B-8092-52C7-3B78F2F7111A}"/>
              </a:ext>
            </a:extLst>
          </p:cNvPr>
          <p:cNvSpPr/>
          <p:nvPr/>
        </p:nvSpPr>
        <p:spPr>
          <a:xfrm>
            <a:off x="8350359" y="6322752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86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0076FB5-1A6A-4106-A1E3-39C34814F623}"/>
              </a:ext>
            </a:extLst>
          </p:cNvPr>
          <p:cNvSpPr txBox="1"/>
          <p:nvPr/>
        </p:nvSpPr>
        <p:spPr>
          <a:xfrm>
            <a:off x="301214" y="464013"/>
            <a:ext cx="876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Kurzzeitspeicher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F60185-5CF0-47B5-B2A4-C872C33D1178}"/>
              </a:ext>
            </a:extLst>
          </p:cNvPr>
          <p:cNvSpPr txBox="1"/>
          <p:nvPr/>
        </p:nvSpPr>
        <p:spPr>
          <a:xfrm>
            <a:off x="301214" y="1174209"/>
            <a:ext cx="8659906" cy="387798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400" b="1" dirty="0"/>
              <a:t>1. Stationäre Batterien</a:t>
            </a:r>
            <a:r>
              <a:rPr lang="de-DE" sz="2400" dirty="0"/>
              <a:t> 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bisher zu teuer – aber rasanter Preisverfall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 den letzten 2 Jahren wurden –insbesondere in USA-,  </a:t>
            </a:r>
            <a:br>
              <a:rPr lang="de-DE" dirty="0"/>
            </a:br>
            <a:r>
              <a:rPr lang="de-DE" dirty="0"/>
              <a:t>                     </a:t>
            </a:r>
            <a:r>
              <a:rPr lang="de-DE" b="1" dirty="0"/>
              <a:t>viele PV-Großanlagen mit Batterie-Speicher </a:t>
            </a:r>
            <a:r>
              <a:rPr lang="de-DE" dirty="0"/>
              <a:t>gebaut.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highlight>
                  <a:srgbClr val="FFFF00"/>
                </a:highlight>
              </a:rPr>
              <a:t>Rohstoffe, Ökobilanz 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u="sng" dirty="0">
                <a:solidFill>
                  <a:srgbClr val="0066FF"/>
                </a:solidFill>
                <a:highlight>
                  <a:srgbClr val="FFFF00"/>
                </a:highlight>
              </a:rPr>
              <a:t>Lebensdauer</a:t>
            </a:r>
            <a:r>
              <a:rPr lang="de-DE" b="1" dirty="0">
                <a:solidFill>
                  <a:srgbClr val="0066FF"/>
                </a:solidFill>
                <a:highlight>
                  <a:srgbClr val="FFFF00"/>
                </a:highlight>
              </a:rPr>
              <a:t> </a:t>
            </a:r>
            <a:r>
              <a:rPr lang="de-DE" dirty="0">
                <a:highlight>
                  <a:srgbClr val="FFFF00"/>
                </a:highlight>
              </a:rPr>
              <a:t> (E-Auto-Batterie hat </a:t>
            </a:r>
            <a:r>
              <a:rPr lang="de-DE" dirty="0">
                <a:solidFill>
                  <a:srgbClr val="0066FF"/>
                </a:solidFill>
                <a:highlight>
                  <a:srgbClr val="FFFF00"/>
                </a:highlight>
              </a:rPr>
              <a:t>nur ca. 30 Vollzyklen/a</a:t>
            </a:r>
            <a:r>
              <a:rPr lang="de-DE" dirty="0">
                <a:highlight>
                  <a:srgbClr val="FFFF00"/>
                </a:highlight>
              </a:rPr>
              <a:t>  )</a:t>
            </a:r>
          </a:p>
          <a:p>
            <a:endParaRPr lang="de-DE" sz="2400" b="1" dirty="0"/>
          </a:p>
          <a:p>
            <a:r>
              <a:rPr lang="de-DE" sz="2400" b="1" dirty="0"/>
              <a:t>2. Neuartige Pumpspeicherkraftwerke (PSKW)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/>
              <a:t> </a:t>
            </a:r>
            <a:r>
              <a:rPr lang="de-DE" sz="2000" b="1" dirty="0"/>
              <a:t>Kurzzeitspeicher: bisher weit überwiegend  PSKW,  auch in DEU </a:t>
            </a:r>
            <a:br>
              <a:rPr lang="de-DE" sz="2000" b="1" dirty="0"/>
            </a:br>
            <a:r>
              <a:rPr lang="de-DE" sz="2000" b="1" dirty="0"/>
              <a:t>                                  </a:t>
            </a:r>
            <a:r>
              <a:rPr lang="de-DE" sz="2000" b="1" dirty="0">
                <a:solidFill>
                  <a:srgbClr val="0066FF"/>
                </a:solidFill>
              </a:rPr>
              <a:t>erprobte, robuste und langlebige Technik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/>
              <a:t>                       </a:t>
            </a:r>
            <a:r>
              <a:rPr lang="de-DE" sz="2000" b="1" dirty="0">
                <a:highlight>
                  <a:srgbClr val="FFFF00"/>
                </a:highlight>
              </a:rPr>
              <a:t>aber:</a:t>
            </a:r>
            <a:r>
              <a:rPr lang="de-DE" sz="2000" b="1" dirty="0"/>
              <a:t>  kaum neue Standorte, Öko-Probleme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C432023-F9DF-43A6-ABB3-DEDE72DF077D}"/>
              </a:ext>
            </a:extLst>
          </p:cNvPr>
          <p:cNvSpPr txBox="1"/>
          <p:nvPr/>
        </p:nvSpPr>
        <p:spPr>
          <a:xfrm>
            <a:off x="-86421" y="5052194"/>
            <a:ext cx="5663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/>
              <a:t> </a:t>
            </a:r>
            <a:r>
              <a:rPr lang="de-DE" sz="2400" b="1" u="sng" dirty="0"/>
              <a:t>Daher braucht man einen neuen Ansatz</a:t>
            </a:r>
            <a:r>
              <a:rPr lang="de-DE" sz="2400" b="1" dirty="0"/>
              <a:t>: 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62E863C-8333-4B31-AA49-2F5F6C639F84}"/>
              </a:ext>
            </a:extLst>
          </p:cNvPr>
          <p:cNvSpPr txBox="1"/>
          <p:nvPr/>
        </p:nvSpPr>
        <p:spPr>
          <a:xfrm>
            <a:off x="35495" y="44623"/>
            <a:ext cx="3720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2.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6CA7351-4437-4BC8-AD33-25C9CC8A0F4C}"/>
              </a:ext>
            </a:extLst>
          </p:cNvPr>
          <p:cNvGrpSpPr/>
          <p:nvPr/>
        </p:nvGrpSpPr>
        <p:grpSpPr>
          <a:xfrm>
            <a:off x="757337" y="5697707"/>
            <a:ext cx="6582247" cy="523220"/>
            <a:chOff x="355001" y="5575787"/>
            <a:chExt cx="6582247" cy="52322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E0A1CA8-58C2-4F03-8765-9CF5B5FBC772}"/>
                </a:ext>
              </a:extLst>
            </p:cNvPr>
            <p:cNvSpPr txBox="1"/>
            <p:nvPr/>
          </p:nvSpPr>
          <p:spPr>
            <a:xfrm>
              <a:off x="775364" y="5575787"/>
              <a:ext cx="6161884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de-DE" sz="2800" b="1" dirty="0">
                  <a:solidFill>
                    <a:srgbClr val="0066FF"/>
                  </a:solidFill>
                </a:rPr>
                <a:t>Fortschrittliche PSKW in </a:t>
              </a:r>
              <a:r>
                <a:rPr lang="de-DE" sz="2800" b="1" u="sng" dirty="0">
                  <a:solidFill>
                    <a:srgbClr val="0066FF"/>
                  </a:solidFill>
                </a:rPr>
                <a:t>Tagebaulöchern</a:t>
              </a:r>
              <a:endParaRPr lang="de-DE" sz="2800" u="sng" dirty="0">
                <a:solidFill>
                  <a:srgbClr val="0066FF"/>
                </a:solidFill>
              </a:endParaRPr>
            </a:p>
          </p:txBody>
        </p:sp>
        <p:sp>
          <p:nvSpPr>
            <p:cNvPr id="9" name="Isosceles Triangle 3">
              <a:extLst>
                <a:ext uri="{FF2B5EF4-FFF2-40B4-BE49-F238E27FC236}">
                  <a16:creationId xmlns:a16="http://schemas.microsoft.com/office/drawing/2014/main" id="{2B4CD1EC-4372-4783-809B-7A1FC4C5F66E}"/>
                </a:ext>
              </a:extLst>
            </p:cNvPr>
            <p:cNvSpPr/>
            <p:nvPr/>
          </p:nvSpPr>
          <p:spPr>
            <a:xfrm rot="5400000">
              <a:off x="292534" y="5655837"/>
              <a:ext cx="449803" cy="324869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34021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31C84CB-69B7-4472-8C80-9890F5D87B4C}"/>
              </a:ext>
            </a:extLst>
          </p:cNvPr>
          <p:cNvSpPr txBox="1"/>
          <p:nvPr/>
        </p:nvSpPr>
        <p:spPr>
          <a:xfrm>
            <a:off x="633984" y="67860"/>
            <a:ext cx="7632192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u="sng" dirty="0"/>
              <a:t>Mehr als genug Standorte für: </a:t>
            </a:r>
            <a:r>
              <a:rPr lang="de-DE" b="1" dirty="0"/>
              <a:t> </a:t>
            </a:r>
          </a:p>
          <a:p>
            <a:r>
              <a:rPr lang="de-DE" sz="1050" b="1" dirty="0">
                <a:solidFill>
                  <a:srgbClr val="FF0000"/>
                </a:solidFill>
              </a:rPr>
              <a:t> </a:t>
            </a:r>
            <a:r>
              <a:rPr lang="de-DE" sz="200" b="1" dirty="0">
                <a:solidFill>
                  <a:srgbClr val="FF0000"/>
                </a:solidFill>
              </a:rPr>
              <a:t>    </a:t>
            </a:r>
            <a:r>
              <a:rPr lang="de-DE" sz="900" b="1" dirty="0">
                <a:solidFill>
                  <a:srgbClr val="FF0000"/>
                </a:solidFill>
              </a:rPr>
              <a:t>   </a:t>
            </a:r>
          </a:p>
          <a:p>
            <a:pPr algn="ctr"/>
            <a:r>
              <a:rPr lang="de-DE" sz="2800" b="1" dirty="0">
                <a:solidFill>
                  <a:srgbClr val="FF0000"/>
                </a:solidFill>
              </a:rPr>
              <a:t>            Fortschrittliche PSKW in Tagebaulöchern</a:t>
            </a:r>
            <a:endParaRPr lang="de-DE" sz="2800" dirty="0">
              <a:solidFill>
                <a:srgbClr val="FF00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9548A77-3625-4045-BD73-10C1E3D21E80}"/>
              </a:ext>
            </a:extLst>
          </p:cNvPr>
          <p:cNvSpPr txBox="1"/>
          <p:nvPr/>
        </p:nvSpPr>
        <p:spPr>
          <a:xfrm>
            <a:off x="0" y="6642556"/>
            <a:ext cx="76321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braunkohle.de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/braunkohle-in-deutschland/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uebersicht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-und-geschichte-der-reviere/</a:t>
            </a:r>
            <a:endParaRPr lang="de-DE" sz="1050" dirty="0"/>
          </a:p>
        </p:txBody>
      </p:sp>
      <p:pic>
        <p:nvPicPr>
          <p:cNvPr id="6" name="Grafik 5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2675BE8-F712-4144-BFFF-A9CC5CFA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47" y="1254978"/>
            <a:ext cx="7478491" cy="516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41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84382" y="1350870"/>
            <a:ext cx="7175235" cy="37143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9E9396E-05CA-4588-8225-0BDB5CD31626}"/>
              </a:ext>
            </a:extLst>
          </p:cNvPr>
          <p:cNvSpPr txBox="1"/>
          <p:nvPr/>
        </p:nvSpPr>
        <p:spPr>
          <a:xfrm>
            <a:off x="-6843" y="675479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C722A3-2B1E-4ABB-9D6E-BCA73AF33451}"/>
              </a:ext>
            </a:extLst>
          </p:cNvPr>
          <p:cNvSpPr txBox="1"/>
          <p:nvPr/>
        </p:nvSpPr>
        <p:spPr>
          <a:xfrm>
            <a:off x="270587" y="214604"/>
            <a:ext cx="8649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Skalierte  </a:t>
            </a:r>
            <a:r>
              <a:rPr lang="de-DE" sz="2000" b="1" dirty="0"/>
              <a:t>und 1,5 </a:t>
            </a:r>
            <a:r>
              <a:rPr lang="de-DE" sz="2000" b="1" dirty="0" err="1"/>
              <a:t>fach</a:t>
            </a:r>
            <a:r>
              <a:rPr lang="de-DE" sz="2000" b="1" dirty="0"/>
              <a:t> solar </a:t>
            </a:r>
            <a:r>
              <a:rPr lang="de-DE" sz="2000" b="1" dirty="0" err="1"/>
              <a:t>umgewichtete</a:t>
            </a:r>
            <a:r>
              <a:rPr lang="de-DE" sz="2000" b="1" dirty="0"/>
              <a:t> </a:t>
            </a:r>
            <a:r>
              <a:rPr lang="de-DE" sz="2400" b="1" dirty="0"/>
              <a:t>RE- Stromerzeugung 2016 AD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6E2B365-0595-4EC1-84B7-A5F5C6EBC6CC}"/>
              </a:ext>
            </a:extLst>
          </p:cNvPr>
          <p:cNvSpPr txBox="1"/>
          <p:nvPr/>
        </p:nvSpPr>
        <p:spPr>
          <a:xfrm>
            <a:off x="1" y="0"/>
            <a:ext cx="3190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 </a:t>
            </a:r>
            <a:r>
              <a:rPr lang="de-DE" sz="1400" b="1" dirty="0"/>
              <a:t>1.0</a:t>
            </a:r>
            <a:endParaRPr lang="de-DE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FD82EE-BDB2-4E7A-8D6C-A8311FE69E47}"/>
              </a:ext>
            </a:extLst>
          </p:cNvPr>
          <p:cNvSpPr txBox="1"/>
          <p:nvPr/>
        </p:nvSpPr>
        <p:spPr>
          <a:xfrm>
            <a:off x="67055" y="5893017"/>
            <a:ext cx="90098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66FF"/>
                </a:solidFill>
              </a:rPr>
              <a:t>  </a:t>
            </a:r>
            <a:r>
              <a:rPr lang="de-DE" sz="12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REx 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Stundenwerte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[GWh in 1 h] des in 2016 AD  in das deutsche Netz eingespeisten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Wind- und PV-Stromes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b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nach </a:t>
            </a:r>
            <a:r>
              <a:rPr lang="de-DE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Umgewichtung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auf </a:t>
            </a:r>
            <a:r>
              <a:rPr lang="de-D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fachen PV-Strom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2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Skalierung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auf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1000 [TWh] Jahresverbrauch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Q_xh 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Stundenwerte des als konstant angesetzten  Jahres-Stromverbrauches  ( Q_a= (1000 TWh])   </a:t>
            </a:r>
            <a:b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           =  1000 [TWh] / 8760 [h] = </a:t>
            </a:r>
            <a:r>
              <a:rPr lang="de-DE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 GW   </a:t>
            </a:r>
            <a:endParaRPr lang="de-DE" sz="11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3226F51-77AA-4159-8311-F80F32571FA3}"/>
              </a:ext>
            </a:extLst>
          </p:cNvPr>
          <p:cNvGrpSpPr/>
          <p:nvPr/>
        </p:nvGrpSpPr>
        <p:grpSpPr>
          <a:xfrm>
            <a:off x="1674531" y="2566551"/>
            <a:ext cx="5775960" cy="975360"/>
            <a:chOff x="1684020" y="2781300"/>
            <a:chExt cx="5775960" cy="975360"/>
          </a:xfrm>
        </p:grpSpPr>
        <p:sp>
          <p:nvSpPr>
            <p:cNvPr id="7" name="Pfeil: nach unten 6">
              <a:extLst>
                <a:ext uri="{FF2B5EF4-FFF2-40B4-BE49-F238E27FC236}">
                  <a16:creationId xmlns:a16="http://schemas.microsoft.com/office/drawing/2014/main" id="{BF632299-CDB3-4B98-90F6-7E88A8444575}"/>
                </a:ext>
              </a:extLst>
            </p:cNvPr>
            <p:cNvSpPr/>
            <p:nvPr/>
          </p:nvSpPr>
          <p:spPr>
            <a:xfrm>
              <a:off x="1684020" y="2903220"/>
              <a:ext cx="12954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Pfeil: nach unten 7">
              <a:extLst>
                <a:ext uri="{FF2B5EF4-FFF2-40B4-BE49-F238E27FC236}">
                  <a16:creationId xmlns:a16="http://schemas.microsoft.com/office/drawing/2014/main" id="{EE9827AA-D93D-40D4-A47F-D82B6970811C}"/>
                </a:ext>
              </a:extLst>
            </p:cNvPr>
            <p:cNvSpPr/>
            <p:nvPr/>
          </p:nvSpPr>
          <p:spPr>
            <a:xfrm>
              <a:off x="7330440" y="2834640"/>
              <a:ext cx="12954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Pfeil: nach unten 8">
              <a:extLst>
                <a:ext uri="{FF2B5EF4-FFF2-40B4-BE49-F238E27FC236}">
                  <a16:creationId xmlns:a16="http://schemas.microsoft.com/office/drawing/2014/main" id="{7A8CA331-AA65-4AF1-AE34-5CC42CF06E26}"/>
                </a:ext>
              </a:extLst>
            </p:cNvPr>
            <p:cNvSpPr/>
            <p:nvPr/>
          </p:nvSpPr>
          <p:spPr>
            <a:xfrm>
              <a:off x="6697980" y="2781300"/>
              <a:ext cx="12954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BED4EF0F-6595-4667-87D0-CEBB557B966E}"/>
              </a:ext>
            </a:extLst>
          </p:cNvPr>
          <p:cNvSpPr txBox="1"/>
          <p:nvPr/>
        </p:nvSpPr>
        <p:spPr>
          <a:xfrm>
            <a:off x="760132" y="787134"/>
            <a:ext cx="760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 dirty="0" err="1"/>
              <a:t>Über‘s</a:t>
            </a:r>
            <a:r>
              <a:rPr lang="de-DE" sz="1400" u="sng" dirty="0"/>
              <a:t> Jahr</a:t>
            </a:r>
            <a:r>
              <a:rPr lang="de-DE" dirty="0"/>
              <a:t>: </a:t>
            </a:r>
            <a:r>
              <a:rPr lang="de-DE" sz="1400" b="1" dirty="0">
                <a:highlight>
                  <a:srgbClr val="00FFFF"/>
                </a:highlight>
              </a:rPr>
              <a:t>Erstaunlich ausgeglichenes </a:t>
            </a:r>
            <a:r>
              <a:rPr lang="de-DE" sz="1400" dirty="0"/>
              <a:t>Dargebot, denn Sonne und Wind ergänzen sich ganz gut.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F1BB82C-CFA5-469F-BCDE-646B62271029}"/>
              </a:ext>
            </a:extLst>
          </p:cNvPr>
          <p:cNvGrpSpPr/>
          <p:nvPr/>
        </p:nvGrpSpPr>
        <p:grpSpPr>
          <a:xfrm>
            <a:off x="270586" y="5250705"/>
            <a:ext cx="8583853" cy="449803"/>
            <a:chOff x="270586" y="5250705"/>
            <a:chExt cx="8583853" cy="44980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1540EEB-BDF0-4B11-BA2A-F7C7645AE6C9}"/>
                </a:ext>
              </a:extLst>
            </p:cNvPr>
            <p:cNvSpPr txBox="1"/>
            <p:nvPr/>
          </p:nvSpPr>
          <p:spPr>
            <a:xfrm>
              <a:off x="270586" y="5270182"/>
              <a:ext cx="8583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u="sng" dirty="0">
                  <a:highlight>
                    <a:srgbClr val="FFFF00"/>
                  </a:highlight>
                </a:rPr>
                <a:t>aber</a:t>
              </a:r>
              <a:r>
                <a:rPr lang="de-DE" dirty="0"/>
                <a:t>: v.a. im Winter gibt es schon mal „</a:t>
              </a:r>
              <a:r>
                <a:rPr lang="de-DE" b="1" u="sng" dirty="0">
                  <a:solidFill>
                    <a:srgbClr val="FF0000"/>
                  </a:solidFill>
                </a:rPr>
                <a:t>Dunkelflauten“</a:t>
              </a:r>
              <a:r>
                <a:rPr lang="de-DE" b="1" dirty="0">
                  <a:solidFill>
                    <a:srgbClr val="FF0000"/>
                  </a:solidFill>
                </a:rPr>
                <a:t> :         100 % Backup  erforderlich!</a:t>
              </a:r>
            </a:p>
          </p:txBody>
        </p:sp>
        <p:sp>
          <p:nvSpPr>
            <p:cNvPr id="13" name="Isosceles Triangle 3">
              <a:extLst>
                <a:ext uri="{FF2B5EF4-FFF2-40B4-BE49-F238E27FC236}">
                  <a16:creationId xmlns:a16="http://schemas.microsoft.com/office/drawing/2014/main" id="{6E246966-5E86-4890-8D30-011E8BE27250}"/>
                </a:ext>
              </a:extLst>
            </p:cNvPr>
            <p:cNvSpPr/>
            <p:nvPr/>
          </p:nvSpPr>
          <p:spPr>
            <a:xfrm rot="5400000">
              <a:off x="5518330" y="5313172"/>
              <a:ext cx="449803" cy="324869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4341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357" t="33397" r="13143" b="29015"/>
          <a:stretch/>
        </p:blipFill>
        <p:spPr>
          <a:xfrm>
            <a:off x="0" y="857250"/>
            <a:ext cx="9182616" cy="51435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72A7FB3-F591-4431-BD7C-C5A3C1B864FF}"/>
              </a:ext>
            </a:extLst>
          </p:cNvPr>
          <p:cNvSpPr txBox="1"/>
          <p:nvPr/>
        </p:nvSpPr>
        <p:spPr>
          <a:xfrm>
            <a:off x="1183341" y="258184"/>
            <a:ext cx="6702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Ein Blick auf das Hambacher Loch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1095C7-55E2-46A5-A686-7ED45C5A2DD8}"/>
              </a:ext>
            </a:extLst>
          </p:cNvPr>
          <p:cNvSpPr txBox="1"/>
          <p:nvPr/>
        </p:nvSpPr>
        <p:spPr>
          <a:xfrm>
            <a:off x="0" y="6415150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Quelle: </a:t>
            </a:r>
            <a:r>
              <a:rPr lang="de-DE" dirty="0" err="1"/>
              <a:t>wikipedia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449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9BBD2B5-88EC-4387-B599-C8AFB143B687}"/>
              </a:ext>
            </a:extLst>
          </p:cNvPr>
          <p:cNvGrpSpPr/>
          <p:nvPr/>
        </p:nvGrpSpPr>
        <p:grpSpPr>
          <a:xfrm>
            <a:off x="943759" y="845492"/>
            <a:ext cx="7713617" cy="5167016"/>
            <a:chOff x="25549" y="845492"/>
            <a:chExt cx="7713617" cy="5167016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B30524DB-B294-41C1-A10B-116227179B28}"/>
                </a:ext>
              </a:extLst>
            </p:cNvPr>
            <p:cNvGrpSpPr/>
            <p:nvPr/>
          </p:nvGrpSpPr>
          <p:grpSpPr>
            <a:xfrm>
              <a:off x="25549" y="845492"/>
              <a:ext cx="7713617" cy="5167016"/>
              <a:chOff x="48986" y="762217"/>
              <a:chExt cx="7713617" cy="5167016"/>
            </a:xfrm>
          </p:grpSpPr>
          <p:pic>
            <p:nvPicPr>
              <p:cNvPr id="22" name="Picture 1">
                <a:extLst>
                  <a:ext uri="{FF2B5EF4-FFF2-40B4-BE49-F238E27FC236}">
                    <a16:creationId xmlns:a16="http://schemas.microsoft.com/office/drawing/2014/main" id="{2C11A110-956A-4209-9ED4-0D18AE6A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1428" t="15873" r="8858" b="13016"/>
              <a:stretch/>
            </p:blipFill>
            <p:spPr>
              <a:xfrm>
                <a:off x="48986" y="762217"/>
                <a:ext cx="7713617" cy="5167016"/>
              </a:xfrm>
              <a:prstGeom prst="rect">
                <a:avLst/>
              </a:prstGeom>
              <a:solidFill>
                <a:srgbClr val="FFFF00"/>
              </a:solidFill>
            </p:spPr>
          </p:pic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1C3CC592-2B96-4E7E-9CE0-1DE65A5C36A0}"/>
                  </a:ext>
                </a:extLst>
              </p:cNvPr>
              <p:cNvGrpSpPr/>
              <p:nvPr/>
            </p:nvGrpSpPr>
            <p:grpSpPr>
              <a:xfrm>
                <a:off x="2331720" y="2239033"/>
                <a:ext cx="3148148" cy="2053479"/>
                <a:chOff x="2331721" y="2245509"/>
                <a:chExt cx="3148148" cy="2053479"/>
              </a:xfrm>
            </p:grpSpPr>
            <p:cxnSp>
              <p:nvCxnSpPr>
                <p:cNvPr id="25" name="Straight Arrow Connector 6">
                  <a:extLst>
                    <a:ext uri="{FF2B5EF4-FFF2-40B4-BE49-F238E27FC236}">
                      <a16:creationId xmlns:a16="http://schemas.microsoft.com/office/drawing/2014/main" id="{F8460538-3D74-4AAE-B233-F77DCB0F4205}"/>
                    </a:ext>
                  </a:extLst>
                </p:cNvPr>
                <p:cNvCxnSpPr/>
                <p:nvPr/>
              </p:nvCxnSpPr>
              <p:spPr>
                <a:xfrm flipV="1">
                  <a:off x="3905795" y="2245509"/>
                  <a:ext cx="1574074" cy="1021841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9">
                  <a:extLst>
                    <a:ext uri="{FF2B5EF4-FFF2-40B4-BE49-F238E27FC236}">
                      <a16:creationId xmlns:a16="http://schemas.microsoft.com/office/drawing/2014/main" id="{5FAECC74-563B-40D3-9303-446521638EFA}"/>
                    </a:ext>
                  </a:extLst>
                </p:cNvPr>
                <p:cNvCxnSpPr/>
                <p:nvPr/>
              </p:nvCxnSpPr>
              <p:spPr>
                <a:xfrm flipV="1">
                  <a:off x="2331721" y="3277147"/>
                  <a:ext cx="1574074" cy="1021841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12">
                  <a:extLst>
                    <a:ext uri="{FF2B5EF4-FFF2-40B4-BE49-F238E27FC236}">
                      <a16:creationId xmlns:a16="http://schemas.microsoft.com/office/drawing/2014/main" id="{2BE7AE3D-29AA-4D1D-9639-00D338685476}"/>
                    </a:ext>
                  </a:extLst>
                </p:cNvPr>
                <p:cNvCxnSpPr/>
                <p:nvPr/>
              </p:nvCxnSpPr>
              <p:spPr>
                <a:xfrm>
                  <a:off x="3670663" y="3007887"/>
                  <a:ext cx="653144" cy="67567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17">
                  <a:extLst>
                    <a:ext uri="{FF2B5EF4-FFF2-40B4-BE49-F238E27FC236}">
                      <a16:creationId xmlns:a16="http://schemas.microsoft.com/office/drawing/2014/main" id="{756535E6-8C0D-4176-8499-22365D6FCFF0}"/>
                    </a:ext>
                  </a:extLst>
                </p:cNvPr>
                <p:cNvSpPr txBox="1"/>
                <p:nvPr/>
              </p:nvSpPr>
              <p:spPr>
                <a:xfrm rot="19638746">
                  <a:off x="4203645" y="2555350"/>
                  <a:ext cx="527709" cy="300082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350" dirty="0"/>
                    <a:t>2 km</a:t>
                  </a:r>
                </a:p>
              </p:txBody>
            </p:sp>
            <p:sp>
              <p:nvSpPr>
                <p:cNvPr id="29" name="TextBox 18">
                  <a:extLst>
                    <a:ext uri="{FF2B5EF4-FFF2-40B4-BE49-F238E27FC236}">
                      <a16:creationId xmlns:a16="http://schemas.microsoft.com/office/drawing/2014/main" id="{420729A6-FF17-4FD1-A2D1-9E3727366F8B}"/>
                    </a:ext>
                  </a:extLst>
                </p:cNvPr>
                <p:cNvSpPr txBox="1"/>
                <p:nvPr/>
              </p:nvSpPr>
              <p:spPr>
                <a:xfrm rot="2873414">
                  <a:off x="4249995" y="3767997"/>
                  <a:ext cx="527709" cy="300082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350" dirty="0"/>
                    <a:t>1 km</a:t>
                  </a:r>
                </a:p>
              </p:txBody>
            </p:sp>
            <p:sp>
              <p:nvSpPr>
                <p:cNvPr id="30" name="TextBox 19">
                  <a:extLst>
                    <a:ext uri="{FF2B5EF4-FFF2-40B4-BE49-F238E27FC236}">
                      <a16:creationId xmlns:a16="http://schemas.microsoft.com/office/drawing/2014/main" id="{065AFBBA-7160-4988-869D-84950584D672}"/>
                    </a:ext>
                  </a:extLst>
                </p:cNvPr>
                <p:cNvSpPr txBox="1"/>
                <p:nvPr/>
              </p:nvSpPr>
              <p:spPr>
                <a:xfrm rot="19638746">
                  <a:off x="2779290" y="3492948"/>
                  <a:ext cx="527709" cy="300082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350" dirty="0"/>
                    <a:t>2 km</a:t>
                  </a:r>
                </a:p>
              </p:txBody>
            </p:sp>
          </p:grpSp>
        </p:grpSp>
        <p:sp>
          <p:nvSpPr>
            <p:cNvPr id="31" name="Rounded Rectangular Callout 20">
              <a:extLst>
                <a:ext uri="{FF2B5EF4-FFF2-40B4-BE49-F238E27FC236}">
                  <a16:creationId xmlns:a16="http://schemas.microsoft.com/office/drawing/2014/main" id="{B1B49FD7-1EBB-4929-9058-830E95F3D518}"/>
                </a:ext>
              </a:extLst>
            </p:cNvPr>
            <p:cNvSpPr/>
            <p:nvPr/>
          </p:nvSpPr>
          <p:spPr>
            <a:xfrm rot="19877658">
              <a:off x="4620409" y="1784252"/>
              <a:ext cx="685800" cy="459486"/>
            </a:xfrm>
            <a:prstGeom prst="wedgeRoundRectCallout">
              <a:avLst>
                <a:gd name="adj1" fmla="val -32269"/>
                <a:gd name="adj2" fmla="val 93669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350" b="1" dirty="0">
                  <a:solidFill>
                    <a:schemeClr val="tx1"/>
                  </a:solidFill>
                </a:rPr>
                <a:t>Sohle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092799A-9BFB-4D48-AC6B-A1CDAFE018B9}"/>
              </a:ext>
            </a:extLst>
          </p:cNvPr>
          <p:cNvSpPr txBox="1"/>
          <p:nvPr/>
        </p:nvSpPr>
        <p:spPr>
          <a:xfrm>
            <a:off x="322729" y="301214"/>
            <a:ext cx="7292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Große Ausmaße:  </a:t>
            </a:r>
            <a:r>
              <a:rPr lang="de-DE" sz="2800" b="1" dirty="0"/>
              <a:t>Viel Platz im Hambacher Loch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12928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erg, draußen, Natur, Hanglage enthält.&#10;&#10;Automatisch generierte Beschreibung">
            <a:extLst>
              <a:ext uri="{FF2B5EF4-FFF2-40B4-BE49-F238E27FC236}">
                <a16:creationId xmlns:a16="http://schemas.microsoft.com/office/drawing/2014/main" id="{0F09B103-77CE-73DE-489A-E21BFFE9D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76848"/>
            <a:ext cx="8864204" cy="591644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15E5B1F-DBB7-4E72-6AF9-3786CCEBAF32}"/>
              </a:ext>
            </a:extLst>
          </p:cNvPr>
          <p:cNvSpPr txBox="1"/>
          <p:nvPr/>
        </p:nvSpPr>
        <p:spPr>
          <a:xfrm>
            <a:off x="0" y="0"/>
            <a:ext cx="9036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effectLst/>
                <a:highlight>
                  <a:srgbClr val="FFFF99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de-DE" sz="2400" b="1" dirty="0">
                <a:effectLst/>
                <a:highlight>
                  <a:srgbClr val="FFFF99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PSKW Goldisthal (1.06 GW) als Stand der Technik        .  </a:t>
            </a:r>
            <a:endParaRPr lang="de-DE" sz="2000" dirty="0">
              <a:highlight>
                <a:srgbClr val="FFFF99"/>
              </a:highlight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53D409A-52E5-0BC5-EAF0-FE3E1B0A2EBE}"/>
              </a:ext>
            </a:extLst>
          </p:cNvPr>
          <p:cNvSpPr txBox="1"/>
          <p:nvPr/>
        </p:nvSpPr>
        <p:spPr>
          <a:xfrm>
            <a:off x="39121" y="6093296"/>
            <a:ext cx="8968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51155">
              <a:lnSpc>
                <a:spcPts val="1575"/>
              </a:lnSpc>
            </a:pP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Oberbecken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einer abgetragenen Bergkuppe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etwa 300 m über </a:t>
            </a:r>
            <a:b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 zum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Unterbecken aufgestauten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Fluss Salza. </a:t>
            </a:r>
          </a:p>
          <a:p>
            <a:pPr indent="-351155" algn="just"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Pegelhub innerhalb der Becken beträgt nur bis zu 24 bzw. 20 [m]                                </a:t>
            </a:r>
            <a:r>
              <a:rPr lang="de-DE" sz="1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UrQuelle</a:t>
            </a:r>
            <a:r>
              <a: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Vattenfall Europe AG </a:t>
            </a:r>
            <a:endParaRPr lang="de-D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434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27DE800-87B7-483F-A9C5-F5B718D3AFE6}"/>
              </a:ext>
            </a:extLst>
          </p:cNvPr>
          <p:cNvSpPr txBox="1"/>
          <p:nvPr/>
        </p:nvSpPr>
        <p:spPr>
          <a:xfrm>
            <a:off x="387275" y="548640"/>
            <a:ext cx="7627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Einige technische Ansätze für PSKW im Tagebau-</a:t>
            </a:r>
            <a:r>
              <a:rPr lang="de-DE" sz="2400" b="1" u="sng" dirty="0" err="1"/>
              <a:t>Restloch</a:t>
            </a:r>
            <a:r>
              <a:rPr lang="de-DE" sz="2400" b="1" u="sng" dirty="0"/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B93EDF9-CE1B-4BDD-A91E-7CEF13C07B7F}"/>
              </a:ext>
            </a:extLst>
          </p:cNvPr>
          <p:cNvSpPr txBox="1"/>
          <p:nvPr/>
        </p:nvSpPr>
        <p:spPr>
          <a:xfrm>
            <a:off x="301214" y="1429650"/>
            <a:ext cx="8541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r>
              <a:rPr lang="de-DE" sz="2000" b="1" dirty="0"/>
              <a:t>1. Herkömmlich: Zwei offene Becken (auch Restlöcher),  </a:t>
            </a:r>
            <a:br>
              <a:rPr lang="de-DE" sz="2000" b="1" dirty="0"/>
            </a:br>
            <a:r>
              <a:rPr lang="de-DE" sz="2000" b="1" dirty="0"/>
              <a:t>                                   eines dient als als Oberbecken,  ein zweites als Unterbecken</a:t>
            </a:r>
          </a:p>
          <a:p>
            <a:endParaRPr lang="de-DE" sz="2000" b="1" dirty="0"/>
          </a:p>
          <a:p>
            <a:r>
              <a:rPr lang="de-DE" sz="2000" b="1" dirty="0"/>
              <a:t>  2. Unterwasser PSKW: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810F71F-CAB6-4E61-8956-5C9A227C7103}"/>
              </a:ext>
            </a:extLst>
          </p:cNvPr>
          <p:cNvSpPr txBox="1"/>
          <p:nvPr/>
        </p:nvSpPr>
        <p:spPr>
          <a:xfrm>
            <a:off x="796066" y="2878229"/>
            <a:ext cx="7960659" cy="118494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 </a:t>
            </a:r>
            <a:br>
              <a:rPr lang="de-DE" dirty="0"/>
            </a:br>
            <a:r>
              <a:rPr lang="de-DE" dirty="0"/>
              <a:t>Ein Pumpspeicherwerk, bestehend aus </a:t>
            </a:r>
            <a:r>
              <a:rPr lang="de-DE" i="1" dirty="0"/>
              <a:t>Pumpturbinen</a:t>
            </a:r>
            <a:r>
              <a:rPr lang="de-DE" dirty="0"/>
              <a:t> und </a:t>
            </a: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(1)  dem </a:t>
            </a:r>
            <a:r>
              <a:rPr lang="de-DE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Restsee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des Tagebauloch </a:t>
            </a:r>
            <a:r>
              <a:rPr lang="de-DE" dirty="0">
                <a:latin typeface="Arial" pitchFamily="34" charset="0"/>
                <a:cs typeface="Arial" pitchFamily="34" charset="0"/>
              </a:rPr>
              <a:t>als </a:t>
            </a:r>
            <a:r>
              <a:rPr lang="de-DE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oberem Speicher</a:t>
            </a:r>
            <a:endParaRPr lang="de-DE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(2)  einem  technischen </a:t>
            </a:r>
            <a:r>
              <a:rPr lang="de-DE" sz="20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Hohlkörper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>
                <a:latin typeface="Arial" pitchFamily="34" charset="0"/>
                <a:cs typeface="Arial" pitchFamily="34" charset="0"/>
              </a:rPr>
              <a:t>auf 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der Sohle </a:t>
            </a:r>
            <a:r>
              <a:rPr lang="de-DE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de-DE" dirty="0">
                <a:latin typeface="Arial" pitchFamily="34" charset="0"/>
                <a:cs typeface="Arial" pitchFamily="34" charset="0"/>
              </a:rPr>
              <a:t>als </a:t>
            </a:r>
            <a:r>
              <a:rPr lang="de-D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Unterbecken</a:t>
            </a:r>
            <a:r>
              <a:rPr lang="de-DE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5C9E14-92F5-446C-B37E-FFBC399E76F9}"/>
              </a:ext>
            </a:extLst>
          </p:cNvPr>
          <p:cNvSpPr txBox="1"/>
          <p:nvPr/>
        </p:nvSpPr>
        <p:spPr>
          <a:xfrm>
            <a:off x="301214" y="4240236"/>
            <a:ext cx="8175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  3.  Ringmauerbecken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39285C8-4805-443C-AA17-E9A638F23B31}"/>
              </a:ext>
            </a:extLst>
          </p:cNvPr>
          <p:cNvSpPr txBox="1"/>
          <p:nvPr/>
        </p:nvSpPr>
        <p:spPr>
          <a:xfrm>
            <a:off x="796066" y="4817413"/>
            <a:ext cx="7960659" cy="1431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 </a:t>
            </a:r>
            <a:br>
              <a:rPr lang="de-DE" dirty="0"/>
            </a:br>
            <a:r>
              <a:rPr lang="de-DE" dirty="0"/>
              <a:t>Ein PSKW, bestehend aus </a:t>
            </a:r>
            <a:r>
              <a:rPr lang="de-DE" i="1" dirty="0"/>
              <a:t>Pumpturbinen</a:t>
            </a:r>
            <a:r>
              <a:rPr lang="de-DE" dirty="0"/>
              <a:t> und </a:t>
            </a: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(1)  dem </a:t>
            </a:r>
            <a:r>
              <a:rPr lang="de-DE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Restsee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des Tagebauloch </a:t>
            </a:r>
            <a:r>
              <a:rPr lang="de-DE" dirty="0">
                <a:latin typeface="Arial" pitchFamily="34" charset="0"/>
                <a:cs typeface="Arial" pitchFamily="34" charset="0"/>
              </a:rPr>
              <a:t>als </a:t>
            </a:r>
            <a:r>
              <a:rPr lang="de-DE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oberem Speicher</a:t>
            </a:r>
            <a:endParaRPr lang="de-DE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(2)  einem  in sich geschlossenem, oben offenem  </a:t>
            </a: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Ringmauer-Becken</a:t>
            </a:r>
            <a:b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               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auf der </a:t>
            </a:r>
            <a:r>
              <a:rPr lang="de-DE" dirty="0">
                <a:latin typeface="Arial" pitchFamily="34" charset="0"/>
                <a:cs typeface="Arial" pitchFamily="34" charset="0"/>
              </a:rPr>
              <a:t>Sohle   als Unterbecken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9458F9D-361F-4F6D-AA4C-C19FE988B265}"/>
              </a:ext>
            </a:extLst>
          </p:cNvPr>
          <p:cNvSpPr txBox="1"/>
          <p:nvPr/>
        </p:nvSpPr>
        <p:spPr>
          <a:xfrm>
            <a:off x="35495" y="44623"/>
            <a:ext cx="3720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2.1</a:t>
            </a:r>
          </a:p>
        </p:txBody>
      </p:sp>
    </p:spTree>
    <p:extLst>
      <p:ext uri="{BB962C8B-B14F-4D97-AF65-F5344CB8AC3E}">
        <p14:creationId xmlns:p14="http://schemas.microsoft.com/office/powerpoint/2010/main" val="1325886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0" y="3257504"/>
            <a:ext cx="9144000" cy="621076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269042" y="1535459"/>
            <a:ext cx="8803838" cy="48782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1.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Stromversorgungs-Struktur nach vollendeter Energiewende</a:t>
            </a:r>
          </a:p>
          <a:p>
            <a:pPr>
              <a:spcBef>
                <a:spcPts val="600"/>
              </a:spcBef>
            </a:pP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Kurzzeitspeicher im Tagebau-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Restloch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- technische Ansätze für PSKW</a:t>
            </a:r>
          </a:p>
          <a:p>
            <a:pPr lvl="1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Ein Unterbecken – ein Oberbecken  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Unterwasser PSKW – ein einfaches Prinzip  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Ringmauer umschließt das Unterbecken      (neu: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. Unterwasser-PSKW mit modularem Aufbau des Unterbeckens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Das Ringmauerbecken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Vorteile des Ringmauer-Ansatzes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Weiterentwicklungsmöglichkeiten zur Effizienzsteigerung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Riesiges Speicherpotential im Erweiterten Unterbecken</a:t>
            </a: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>
                <a:hlinkClick r:id="rId9" action="ppaction://hlinksldjump"/>
              </a:rPr>
              <a:t>5. </a:t>
            </a:r>
            <a:r>
              <a:rPr lang="en-US" sz="1900" b="1" dirty="0"/>
              <a:t>The Way Forward</a:t>
            </a:r>
          </a:p>
          <a:p>
            <a:pPr>
              <a:spcBef>
                <a:spcPts val="600"/>
              </a:spcBef>
            </a:pPr>
            <a:endParaRPr lang="en-US" sz="1900" b="1" dirty="0"/>
          </a:p>
          <a:p>
            <a:pPr>
              <a:spcBef>
                <a:spcPts val="600"/>
              </a:spcBef>
            </a:pPr>
            <a:r>
              <a:rPr lang="en-US" sz="1900" b="1" dirty="0" err="1">
                <a:hlinkClick r:id="rId10" action="ppaction://hlinksldjump"/>
              </a:rPr>
              <a:t>ANHANG</a:t>
            </a:r>
            <a:endParaRPr lang="en-US" sz="19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6002" y="309076"/>
            <a:ext cx="8996878" cy="7170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 err="1">
                <a:latin typeface="+mj-lt"/>
                <a:ea typeface="+mj-ea"/>
                <a:cs typeface="+mj-cs"/>
              </a:rPr>
              <a:t>Ohne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Kurzzeit</a:t>
            </a:r>
            <a:r>
              <a:rPr lang="en-US" sz="2800" b="1" dirty="0">
                <a:latin typeface="+mj-lt"/>
                <a:ea typeface="+mj-ea"/>
                <a:cs typeface="+mj-cs"/>
              </a:rPr>
              <a:t>-Speicher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keine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Energiewende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tern: 7 Zacken 2">
            <a:hlinkClick r:id="rId11" action="ppaction://hlinksldjump"/>
            <a:extLst>
              <a:ext uri="{FF2B5EF4-FFF2-40B4-BE49-F238E27FC236}">
                <a16:creationId xmlns:a16="http://schemas.microsoft.com/office/drawing/2014/main" id="{A3DA275E-BA16-2083-D8AF-BD3079B1986A}"/>
              </a:ext>
            </a:extLst>
          </p:cNvPr>
          <p:cNvSpPr/>
          <p:nvPr/>
        </p:nvSpPr>
        <p:spPr>
          <a:xfrm>
            <a:off x="8350359" y="6322752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38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9BB0025-2CBF-4276-89AA-38D0C3BDD4AC}"/>
              </a:ext>
            </a:extLst>
          </p:cNvPr>
          <p:cNvSpPr txBox="1"/>
          <p:nvPr/>
        </p:nvSpPr>
        <p:spPr>
          <a:xfrm>
            <a:off x="554517" y="44623"/>
            <a:ext cx="817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Ein Beispiel: U.PSKW  mit </a:t>
            </a:r>
            <a:r>
              <a:rPr lang="de-DE" sz="2400" b="1" dirty="0">
                <a:highlight>
                  <a:srgbClr val="FFFF00"/>
                </a:highlight>
              </a:rPr>
              <a:t>modularem Aufbau </a:t>
            </a:r>
            <a:r>
              <a:rPr lang="de-DE" sz="2400" b="1" dirty="0"/>
              <a:t>des Unterbecken</a:t>
            </a:r>
            <a:endParaRPr lang="de-DE" sz="20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F84FFD-2ABC-4FDB-A3FA-9C036973172B}"/>
              </a:ext>
            </a:extLst>
          </p:cNvPr>
          <p:cNvSpPr txBox="1"/>
          <p:nvPr/>
        </p:nvSpPr>
        <p:spPr>
          <a:xfrm>
            <a:off x="35495" y="44623"/>
            <a:ext cx="3720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3.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68DDD1B-C6FA-4474-A01E-98A7EC598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12999" r="27551" b="7202"/>
          <a:stretch/>
        </p:blipFill>
        <p:spPr>
          <a:xfrm>
            <a:off x="905068" y="1446531"/>
            <a:ext cx="2408366" cy="259651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B448F5C-1BDE-43D3-B3C4-DE72309F8195}"/>
              </a:ext>
            </a:extLst>
          </p:cNvPr>
          <p:cNvSpPr txBox="1"/>
          <p:nvPr/>
        </p:nvSpPr>
        <p:spPr>
          <a:xfrm>
            <a:off x="299635" y="634039"/>
            <a:ext cx="771998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Zusammenschaltung von </a:t>
            </a:r>
          </a:p>
          <a:p>
            <a:pPr algn="ctr"/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Speicherröhren zu </a:t>
            </a:r>
            <a:r>
              <a:rPr lang="de-DE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Segementen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und 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Segmenten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zu einer  </a:t>
            </a:r>
            <a:r>
              <a:rPr lang="de-D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Gesamtanlage</a:t>
            </a:r>
            <a:endParaRPr lang="de-DE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D9DD819-BFC5-4601-9D80-62E8B401146C}"/>
              </a:ext>
            </a:extLst>
          </p:cNvPr>
          <p:cNvSpPr txBox="1"/>
          <p:nvPr/>
        </p:nvSpPr>
        <p:spPr>
          <a:xfrm>
            <a:off x="4226769" y="1354663"/>
            <a:ext cx="4571998" cy="281102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 </a:t>
            </a:r>
            <a:r>
              <a:rPr lang="de-DE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</a:t>
            </a:r>
            <a:r>
              <a:rPr lang="de-DE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(siehe Bild)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umfasst mehrere [z.B. ]  31 Röhren ,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de-DE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wird  in einem Stück gegossen ,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und enthält z.B. das Volumen 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de-DE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400" b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900 0000 m</a:t>
            </a:r>
            <a:r>
              <a:rPr lang="de-DE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b="1" baseline="30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 mittlere Tiefe 400 m ergäbe dies     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GWh  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Speicherkapazität pro Segment.                </a:t>
            </a:r>
          </a:p>
          <a:p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einer der Röhren wird 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die Pumpturbine montiert:    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–300 MW</a:t>
            </a:r>
            <a:endParaRPr lang="de-DE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7588E52-AB54-42C0-AF1B-0801FF1B4AB0}"/>
              </a:ext>
            </a:extLst>
          </p:cNvPr>
          <p:cNvSpPr txBox="1"/>
          <p:nvPr/>
        </p:nvSpPr>
        <p:spPr>
          <a:xfrm>
            <a:off x="4226769" y="4764673"/>
            <a:ext cx="45719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Mehrere </a:t>
            </a:r>
            <a:r>
              <a:rPr lang="de-DE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Segmente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z.B. </a:t>
            </a:r>
            <a:r>
              <a:rPr lang="de-DE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werden </a:t>
            </a:r>
          </a:p>
          <a:p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zu einer    </a:t>
            </a:r>
            <a:r>
              <a:rPr lang="de-DE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Gesamtanlage</a:t>
            </a:r>
            <a:r>
              <a:rPr lang="de-DE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zusammengeschaltet. </a:t>
            </a:r>
            <a:b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iehe Draufsicht (</a:t>
            </a:r>
            <a:r>
              <a:rPr lang="de-DE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Bild</a:t>
            </a: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Gesamtfläche</a:t>
            </a:r>
            <a:r>
              <a:rPr lang="de-DE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400 * 600 m</a:t>
            </a:r>
            <a:r>
              <a:rPr lang="de-DE" sz="16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75E7B3C-2C59-442E-9771-5CA5805F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30" y="4364416"/>
            <a:ext cx="3733781" cy="2177172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89ABC6D-16B4-47B9-9436-82277F5E60F7}"/>
              </a:ext>
            </a:extLst>
          </p:cNvPr>
          <p:cNvSpPr txBox="1"/>
          <p:nvPr/>
        </p:nvSpPr>
        <p:spPr>
          <a:xfrm>
            <a:off x="3844214" y="6542417"/>
            <a:ext cx="2845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highlight>
                  <a:srgbClr val="FFFF00"/>
                </a:highlight>
              </a:rPr>
              <a:t>Quelle: Vortrag HSB </a:t>
            </a:r>
            <a:r>
              <a:rPr lang="de-DE" sz="1200" dirty="0" err="1">
                <a:highlight>
                  <a:srgbClr val="FFFF00"/>
                </a:highlight>
              </a:rPr>
              <a:t>Tractebel</a:t>
            </a:r>
            <a:r>
              <a:rPr lang="de-DE" sz="1200" dirty="0">
                <a:highlight>
                  <a:srgbClr val="FFFF00"/>
                </a:highlight>
              </a:rPr>
              <a:t> 2021.1214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41E1B17-428A-4441-B957-C148BC16DC51}"/>
              </a:ext>
            </a:extLst>
          </p:cNvPr>
          <p:cNvSpPr txBox="1"/>
          <p:nvPr/>
        </p:nvSpPr>
        <p:spPr>
          <a:xfrm>
            <a:off x="3844214" y="1360374"/>
            <a:ext cx="4787722" cy="4893647"/>
          </a:xfrm>
          <a:prstGeom prst="rect">
            <a:avLst/>
          </a:prstGeom>
          <a:solidFill>
            <a:schemeClr val="accent4">
              <a:lumMod val="60000"/>
              <a:lumOff val="40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algn="ctr"/>
            <a:r>
              <a:rPr lang="de-DE" sz="4800" dirty="0"/>
              <a:t>Details siehe</a:t>
            </a:r>
            <a:br>
              <a:rPr lang="de-DE" sz="4800" dirty="0"/>
            </a:br>
            <a:r>
              <a:rPr lang="de-DE" sz="4800" dirty="0"/>
              <a:t>unser Poster</a:t>
            </a:r>
          </a:p>
          <a:p>
            <a:pPr algn="ctr"/>
            <a:r>
              <a:rPr lang="de-DE" sz="4800" dirty="0"/>
              <a:t>HSB</a:t>
            </a:r>
          </a:p>
          <a:p>
            <a:endParaRPr lang="de-DE" sz="6000" dirty="0"/>
          </a:p>
          <a:p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01537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830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0" y="3813764"/>
            <a:ext cx="9144000" cy="1413556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269042" y="1535459"/>
            <a:ext cx="8803838" cy="48782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1.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Stromversorgungs-Struktur nach vollendeter Energiewende</a:t>
            </a:r>
          </a:p>
          <a:p>
            <a:pPr>
              <a:spcBef>
                <a:spcPts val="600"/>
              </a:spcBef>
            </a:pP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Kurzzeitspeicher im Tagebau-</a:t>
            </a:r>
            <a:r>
              <a:rPr lang="de-DE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Restloch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- technische Ansätze für PSKW</a:t>
            </a:r>
          </a:p>
          <a:p>
            <a:pPr lvl="1"/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Ein Unterbecken – ein Oberbecken  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Unterwasser PSKW – ein einfaches Prinzip  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Ringmauer umschließt das Unterbecken      (neu: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hlinkClick r:id="rId8" action="ppaction://hlinksldjump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. 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Unterwasser-PSKW mit modularem Aufbau des Unterbeckens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. Das Ringmauerbecken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Vorteile des Ringmauer-Ansatzes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Weiterentwicklungsmöglichkeiten zur Effizienzsteigerung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Riesiges Speicherpotential im Erweiterten Unterbecken</a:t>
            </a: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>
                <a:hlinkClick r:id="rId9" action="ppaction://hlinksldjump"/>
              </a:rPr>
              <a:t>5. </a:t>
            </a:r>
            <a:r>
              <a:rPr lang="en-US" sz="1900" b="1" dirty="0"/>
              <a:t>The Way Forward</a:t>
            </a:r>
          </a:p>
          <a:p>
            <a:pPr>
              <a:spcBef>
                <a:spcPts val="600"/>
              </a:spcBef>
            </a:pPr>
            <a:endParaRPr lang="en-US" sz="1900" b="1" dirty="0"/>
          </a:p>
          <a:p>
            <a:pPr>
              <a:spcBef>
                <a:spcPts val="600"/>
              </a:spcBef>
            </a:pPr>
            <a:r>
              <a:rPr lang="en-US" sz="1900" b="1" dirty="0" err="1">
                <a:hlinkClick r:id="rId10" action="ppaction://hlinksldjump"/>
              </a:rPr>
              <a:t>ANHANG</a:t>
            </a:r>
            <a:endParaRPr lang="en-US" sz="19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6002" y="309076"/>
            <a:ext cx="8996878" cy="71708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 err="1">
                <a:latin typeface="+mj-lt"/>
                <a:ea typeface="+mj-ea"/>
                <a:cs typeface="+mj-cs"/>
              </a:rPr>
              <a:t>Ohne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Kurzzeit</a:t>
            </a:r>
            <a:r>
              <a:rPr lang="en-US" sz="2800" b="1" dirty="0">
                <a:latin typeface="+mj-lt"/>
                <a:ea typeface="+mj-ea"/>
                <a:cs typeface="+mj-cs"/>
              </a:rPr>
              <a:t>-Speicher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keine</a:t>
            </a:r>
            <a:r>
              <a:rPr lang="en-US" sz="2800" b="1" dirty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latin typeface="+mj-lt"/>
                <a:ea typeface="+mj-ea"/>
                <a:cs typeface="+mj-cs"/>
              </a:rPr>
              <a:t>Energiewende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tern: 7 Zacken 2">
            <a:hlinkClick r:id="rId11" action="ppaction://hlinksldjump"/>
            <a:extLst>
              <a:ext uri="{FF2B5EF4-FFF2-40B4-BE49-F238E27FC236}">
                <a16:creationId xmlns:a16="http://schemas.microsoft.com/office/drawing/2014/main" id="{63072940-48D9-B801-8027-929816B3C890}"/>
              </a:ext>
            </a:extLst>
          </p:cNvPr>
          <p:cNvSpPr/>
          <p:nvPr/>
        </p:nvSpPr>
        <p:spPr>
          <a:xfrm>
            <a:off x="8352800" y="6335313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07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B23B261E-6AAD-4F67-98E7-5584B9BB6DB4}"/>
              </a:ext>
            </a:extLst>
          </p:cNvPr>
          <p:cNvSpPr txBox="1"/>
          <p:nvPr/>
        </p:nvSpPr>
        <p:spPr>
          <a:xfrm>
            <a:off x="290456" y="4607259"/>
            <a:ext cx="7960659" cy="1431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 </a:t>
            </a:r>
            <a:br>
              <a:rPr lang="de-DE" dirty="0"/>
            </a:br>
            <a:r>
              <a:rPr lang="de-DE" dirty="0"/>
              <a:t>Ein PSKW bestehend aus </a:t>
            </a:r>
            <a:r>
              <a:rPr lang="de-DE" i="1" dirty="0"/>
              <a:t>Pumpturbinen</a:t>
            </a:r>
            <a:r>
              <a:rPr lang="de-DE" dirty="0"/>
              <a:t> und </a:t>
            </a: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(1)  dem </a:t>
            </a:r>
            <a:r>
              <a:rPr lang="de-DE" sz="20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Restsee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 des Tagebauloch </a:t>
            </a:r>
            <a:r>
              <a:rPr lang="de-DE" dirty="0">
                <a:latin typeface="Arial" pitchFamily="34" charset="0"/>
                <a:cs typeface="Arial" pitchFamily="34" charset="0"/>
              </a:rPr>
              <a:t>als </a:t>
            </a:r>
            <a:r>
              <a:rPr lang="de-DE" sz="2000" b="1" dirty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oberem Speicher</a:t>
            </a:r>
            <a:endParaRPr lang="de-DE" b="1" dirty="0">
              <a:solidFill>
                <a:srgbClr val="0066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   (2)  einem  in sich geschlossenem, oben offenem  </a:t>
            </a: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Ringmauer-Becken</a:t>
            </a:r>
            <a:b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de-DE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                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auf der </a:t>
            </a:r>
            <a:r>
              <a:rPr lang="de-DE" dirty="0">
                <a:latin typeface="Arial" pitchFamily="34" charset="0"/>
                <a:cs typeface="Arial" pitchFamily="34" charset="0"/>
              </a:rPr>
              <a:t>Sohle   als Unterbecken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B6FAAA-627F-43C1-BD10-AA28B56912A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96" y="497032"/>
            <a:ext cx="6743607" cy="293196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9BB0025-2CBF-4276-89AA-38D0C3BDD4AC}"/>
              </a:ext>
            </a:extLst>
          </p:cNvPr>
          <p:cNvSpPr txBox="1"/>
          <p:nvPr/>
        </p:nvSpPr>
        <p:spPr>
          <a:xfrm>
            <a:off x="0" y="321877"/>
            <a:ext cx="3195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  </a:t>
            </a:r>
            <a:r>
              <a:rPr lang="de-DE" sz="2400" b="1" dirty="0"/>
              <a:t>4. Ringmauerbecken  </a:t>
            </a:r>
            <a:endParaRPr lang="de-DE" sz="20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211D91-5B62-4A69-B61B-BFD2EEDDAD27}"/>
              </a:ext>
            </a:extLst>
          </p:cNvPr>
          <p:cNvSpPr txBox="1"/>
          <p:nvPr/>
        </p:nvSpPr>
        <p:spPr>
          <a:xfrm>
            <a:off x="398032" y="3673261"/>
            <a:ext cx="8770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PSKW mit einem </a:t>
            </a:r>
            <a:r>
              <a:rPr lang="de-DE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 eine Ringstaumauer </a:t>
            </a:r>
            <a:r>
              <a:rPr lang="de-DE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de-DE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vom </a:t>
            </a:r>
            <a:r>
              <a:rPr lang="de-DE" sz="1400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Obersee </a:t>
            </a:r>
            <a:r>
              <a:rPr lang="de-DE" sz="14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abgetrennten </a:t>
            </a:r>
            <a:r>
              <a:rPr lang="de-DE" sz="1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Unterbecken </a:t>
            </a:r>
            <a:r>
              <a:rPr lang="de-DE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 dessen Boden-Fundament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randständig die Pumpturbinen (77) angeordnet sind. . </a:t>
            </a:r>
            <a:b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44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Zugangsschacht (oder auch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Verbindungsrohr)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 der Pumpturbinen- Einheit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= seitliche Abstützung der Staumauer durch Abraumhalde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D6CEC95-D1DD-42D0-9A26-868A697305FC}"/>
              </a:ext>
            </a:extLst>
          </p:cNvPr>
          <p:cNvSpPr txBox="1"/>
          <p:nvPr/>
        </p:nvSpPr>
        <p:spPr>
          <a:xfrm>
            <a:off x="150607" y="6542201"/>
            <a:ext cx="4346089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 DE 10 2020 004 099.9  („SeeEi4“), Bild 2</a:t>
            </a:r>
            <a:endParaRPr lang="de-DE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EE10C9B-32CB-4999-A268-8AE4354DEF09}"/>
              </a:ext>
            </a:extLst>
          </p:cNvPr>
          <p:cNvSpPr txBox="1"/>
          <p:nvPr/>
        </p:nvSpPr>
        <p:spPr>
          <a:xfrm>
            <a:off x="207084" y="6111379"/>
            <a:ext cx="8729831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sz="1400" b="1" dirty="0">
                <a:solidFill>
                  <a:srgbClr val="365F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Abkürzung: „SeeEi4“ </a:t>
            </a:r>
            <a:r>
              <a:rPr lang="de-DE" sz="1400" dirty="0">
                <a:solidFill>
                  <a:srgbClr val="365F9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„PSKW mit einem von einer Ringstaumauer umschlossenen Speicherbecken“</a:t>
            </a:r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CD4317-4EDD-4C17-BABE-D6BEDA109E97}"/>
              </a:ext>
            </a:extLst>
          </p:cNvPr>
          <p:cNvSpPr txBox="1"/>
          <p:nvPr/>
        </p:nvSpPr>
        <p:spPr>
          <a:xfrm>
            <a:off x="35495" y="44623"/>
            <a:ext cx="5506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dirty="0"/>
              <a:t> 4.</a:t>
            </a:r>
          </a:p>
        </p:txBody>
      </p:sp>
    </p:spTree>
    <p:extLst>
      <p:ext uri="{BB962C8B-B14F-4D97-AF65-F5344CB8AC3E}">
        <p14:creationId xmlns:p14="http://schemas.microsoft.com/office/powerpoint/2010/main" val="2106168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Himmel enthält.&#10;&#10;Automatisch generierte Beschreibung">
            <a:extLst>
              <a:ext uri="{FF2B5EF4-FFF2-40B4-BE49-F238E27FC236}">
                <a16:creationId xmlns:a16="http://schemas.microsoft.com/office/drawing/2014/main" id="{53CA031F-908B-6A22-4BE2-F5261F471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" y="-21138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DF7C1EE-BEEB-4FE0-9B97-1B0986FA81CA}"/>
              </a:ext>
            </a:extLst>
          </p:cNvPr>
          <p:cNvSpPr txBox="1"/>
          <p:nvPr/>
        </p:nvSpPr>
        <p:spPr>
          <a:xfrm>
            <a:off x="12338" y="-43730"/>
            <a:ext cx="9144000" cy="12059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/>
            <a:endParaRPr lang="de-DE" sz="1600" b="1" dirty="0">
              <a:solidFill>
                <a:srgbClr val="C00000"/>
              </a:solidFill>
            </a:endParaRPr>
          </a:p>
          <a:p>
            <a:pPr algn="ctr"/>
            <a:r>
              <a:rPr lang="de-DE" sz="3200" b="1" dirty="0">
                <a:solidFill>
                  <a:srgbClr val="C00000"/>
                </a:solidFill>
              </a:rPr>
              <a:t>Die Rolle von Kurzzeitspeichern für die Energiewende</a:t>
            </a:r>
            <a:br>
              <a:rPr lang="de-DE" sz="2400" b="1" dirty="0">
                <a:solidFill>
                  <a:srgbClr val="C00000"/>
                </a:solidFill>
              </a:rPr>
            </a:br>
            <a:r>
              <a:rPr lang="de-DE" sz="2800" b="1" dirty="0">
                <a:solidFill>
                  <a:srgbClr val="3333FF"/>
                </a:solidFill>
              </a:rPr>
              <a:t>PumpspeicherKraftwerk  im Tagebauloch</a:t>
            </a:r>
            <a:endParaRPr lang="de-DE" sz="2400" b="1" dirty="0">
              <a:solidFill>
                <a:srgbClr val="3333F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749163-2A8B-34AF-1C3C-A97AC1BD5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8136"/>
            <a:ext cx="7457117" cy="10998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501EC7F-F800-66E2-ECDC-1E3A6FA995BB}"/>
              </a:ext>
            </a:extLst>
          </p:cNvPr>
          <p:cNvSpPr txBox="1"/>
          <p:nvPr/>
        </p:nvSpPr>
        <p:spPr>
          <a:xfrm>
            <a:off x="12265" y="-43730"/>
            <a:ext cx="51240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05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V_GL2023.0620_Heraeus.Sp_RollePSKW-imTagebauloch.pptx</a:t>
            </a:r>
            <a:endParaRPr lang="de-DE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9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95" y="627382"/>
            <a:ext cx="5040000" cy="252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9E9396E-05CA-4588-8225-0BDB5CD31626}"/>
              </a:ext>
            </a:extLst>
          </p:cNvPr>
          <p:cNvSpPr txBox="1"/>
          <p:nvPr/>
        </p:nvSpPr>
        <p:spPr>
          <a:xfrm>
            <a:off x="13477" y="671669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FD82EE-BDB2-4E7A-8D6C-A8311FE69E47}"/>
              </a:ext>
            </a:extLst>
          </p:cNvPr>
          <p:cNvSpPr txBox="1"/>
          <p:nvPr/>
        </p:nvSpPr>
        <p:spPr>
          <a:xfrm>
            <a:off x="0" y="618175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66FF"/>
                </a:solidFill>
              </a:rPr>
              <a:t> </a:t>
            </a:r>
            <a:r>
              <a:rPr lang="de-DE" sz="1100" b="1" dirty="0">
                <a:solidFill>
                  <a:srgbClr val="0066FF"/>
                </a:solidFill>
              </a:rPr>
              <a:t>REx  </a:t>
            </a:r>
            <a:r>
              <a:rPr lang="de-DE" sz="1050" dirty="0"/>
              <a:t>= </a:t>
            </a:r>
            <a:r>
              <a:rPr lang="de-DE" sz="1050" b="1" dirty="0"/>
              <a:t>Stundenwerte</a:t>
            </a:r>
            <a:r>
              <a:rPr lang="de-DE" sz="1050" dirty="0"/>
              <a:t> [GWh in 1 h] des Dargebotes </a:t>
            </a:r>
            <a:r>
              <a:rPr lang="de-DE" sz="1050" b="1" dirty="0"/>
              <a:t>Wind- und PV-Strom</a:t>
            </a:r>
            <a:r>
              <a:rPr lang="de-DE" sz="1050" dirty="0"/>
              <a:t> , - aus  Daten  2016 AD  </a:t>
            </a:r>
            <a:r>
              <a:rPr lang="de-DE" sz="1050" dirty="0" err="1"/>
              <a:t>umgewichtet</a:t>
            </a:r>
            <a:r>
              <a:rPr lang="de-DE" sz="1050" dirty="0"/>
              <a:t> und skaliert auf  Q_a= </a:t>
            </a:r>
            <a:r>
              <a:rPr lang="de-DE" sz="1050" b="1" dirty="0"/>
              <a:t>1000 [TWh] Jahresverbrauch  </a:t>
            </a:r>
            <a:r>
              <a:rPr lang="de-DE" sz="1050" dirty="0"/>
              <a:t>  </a:t>
            </a:r>
            <a:r>
              <a:rPr lang="de-DE" sz="1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Q_xh  </a:t>
            </a:r>
            <a:r>
              <a:rPr lang="de-DE" sz="1050" dirty="0"/>
              <a:t>= Stundenwerte des als konstant angesetzten  Jahres-Stromverbrauches (=Q_a) :   </a:t>
            </a:r>
            <a:r>
              <a:rPr lang="de-DE" sz="1050" dirty="0" err="1"/>
              <a:t>Qx_h</a:t>
            </a:r>
            <a:r>
              <a:rPr lang="de-DE" sz="1050" dirty="0"/>
              <a:t>=  1000 [TWh] / 8760 [h] </a:t>
            </a:r>
            <a:r>
              <a:rPr lang="de-DE" sz="1100" dirty="0"/>
              <a:t>= </a:t>
            </a:r>
            <a:r>
              <a:rPr lang="de-DE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114 GW   </a:t>
            </a:r>
            <a:endParaRPr lang="de-DE" sz="1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2C531CC6-AC33-4D8F-AC98-47B4F5933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24" y="3658231"/>
            <a:ext cx="5040000" cy="2524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44E317-16F0-4A2C-80C2-100C85487583}"/>
              </a:ext>
            </a:extLst>
          </p:cNvPr>
          <p:cNvSpPr txBox="1"/>
          <p:nvPr/>
        </p:nvSpPr>
        <p:spPr>
          <a:xfrm>
            <a:off x="32512" y="212183"/>
            <a:ext cx="5545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Skalierte</a:t>
            </a:r>
            <a:r>
              <a:rPr lang="de-DE" sz="1400" dirty="0"/>
              <a:t> und 1,5-fach solar </a:t>
            </a:r>
            <a:r>
              <a:rPr lang="de-DE" sz="1400" dirty="0" err="1"/>
              <a:t>umgewichtete</a:t>
            </a:r>
            <a:r>
              <a:rPr lang="de-DE" sz="1400" dirty="0"/>
              <a:t> </a:t>
            </a:r>
            <a:r>
              <a:rPr lang="de-DE" sz="1400" b="1" dirty="0"/>
              <a:t>RE- Stromerzeugung </a:t>
            </a:r>
            <a:r>
              <a:rPr lang="de-DE" sz="1400" dirty="0"/>
              <a:t>2016 AD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0B0B7F-7ADA-40BC-8A23-4F1CE46CA0BB}"/>
              </a:ext>
            </a:extLst>
          </p:cNvPr>
          <p:cNvCxnSpPr/>
          <p:nvPr/>
        </p:nvCxnSpPr>
        <p:spPr>
          <a:xfrm>
            <a:off x="673970" y="5225194"/>
            <a:ext cx="43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337E9E76-2525-4BA8-826A-048729815573}"/>
              </a:ext>
            </a:extLst>
          </p:cNvPr>
          <p:cNvSpPr txBox="1"/>
          <p:nvPr/>
        </p:nvSpPr>
        <p:spPr>
          <a:xfrm>
            <a:off x="5763328" y="1702716"/>
            <a:ext cx="330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Jahresstunden: natürliche  Folge 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3941F4C-F83B-4983-869B-BCC7D1465BFA}"/>
              </a:ext>
            </a:extLst>
          </p:cNvPr>
          <p:cNvGrpSpPr/>
          <p:nvPr/>
        </p:nvGrpSpPr>
        <p:grpSpPr>
          <a:xfrm>
            <a:off x="1621536" y="2633472"/>
            <a:ext cx="7448141" cy="2735891"/>
            <a:chOff x="1621536" y="2633472"/>
            <a:chExt cx="7448141" cy="2735891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0E45198F-460D-4BA2-9BBC-4831B24701AA}"/>
                </a:ext>
              </a:extLst>
            </p:cNvPr>
            <p:cNvGrpSpPr/>
            <p:nvPr/>
          </p:nvGrpSpPr>
          <p:grpSpPr>
            <a:xfrm>
              <a:off x="1621536" y="2633472"/>
              <a:ext cx="7448141" cy="1441376"/>
              <a:chOff x="1621536" y="2633472"/>
              <a:chExt cx="7448141" cy="144137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8A210A-37AE-4C26-9B55-1228DE74E281}"/>
                  </a:ext>
                </a:extLst>
              </p:cNvPr>
              <p:cNvSpPr txBox="1"/>
              <p:nvPr/>
            </p:nvSpPr>
            <p:spPr>
              <a:xfrm>
                <a:off x="1621536" y="3233529"/>
                <a:ext cx="387570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2000" b="1" u="sng" dirty="0">
                    <a:solidFill>
                      <a:srgbClr val="0066FF"/>
                    </a:solidFill>
                  </a:rPr>
                  <a:t>Geordnete Jahresdauerlinie</a:t>
                </a:r>
                <a:r>
                  <a:rPr lang="de-DE" sz="2000" u="sng" dirty="0">
                    <a:solidFill>
                      <a:srgbClr val="0066FF"/>
                    </a:solidFill>
                  </a:rPr>
                  <a:t> </a:t>
                </a:r>
                <a:r>
                  <a:rPr lang="de-DE" sz="1600" dirty="0"/>
                  <a:t>2016 AD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1F5B3C-6FED-4581-9CB6-E07475E36ADE}"/>
                  </a:ext>
                </a:extLst>
              </p:cNvPr>
              <p:cNvSpPr txBox="1"/>
              <p:nvPr/>
            </p:nvSpPr>
            <p:spPr>
              <a:xfrm>
                <a:off x="7015113" y="3024039"/>
                <a:ext cx="153122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b="1" dirty="0"/>
                  <a:t>Umsortierung nach </a:t>
                </a:r>
                <a:r>
                  <a:rPr lang="de-DE" b="1" dirty="0">
                    <a:solidFill>
                      <a:srgbClr val="0066FF"/>
                    </a:solidFill>
                  </a:rPr>
                  <a:t>REx</a:t>
                </a:r>
              </a:p>
            </p:txBody>
          </p:sp>
          <p:sp>
            <p:nvSpPr>
              <p:cNvPr id="5" name="Sun 4">
                <a:extLst>
                  <a:ext uri="{FF2B5EF4-FFF2-40B4-BE49-F238E27FC236}">
                    <a16:creationId xmlns:a16="http://schemas.microsoft.com/office/drawing/2014/main" id="{51ED074F-A5D5-403B-9F7D-35C9F84DB44F}"/>
                  </a:ext>
                </a:extLst>
              </p:cNvPr>
              <p:cNvSpPr/>
              <p:nvPr/>
            </p:nvSpPr>
            <p:spPr>
              <a:xfrm>
                <a:off x="8632797" y="3024039"/>
                <a:ext cx="436880" cy="436740"/>
              </a:xfrm>
              <a:prstGeom prst="su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3" name="Pfeil: 180-Grad 12">
                <a:extLst>
                  <a:ext uri="{FF2B5EF4-FFF2-40B4-BE49-F238E27FC236}">
                    <a16:creationId xmlns:a16="http://schemas.microsoft.com/office/drawing/2014/main" id="{8477FD85-2138-4A4D-AD64-F201093AE839}"/>
                  </a:ext>
                </a:extLst>
              </p:cNvPr>
              <p:cNvSpPr/>
              <p:nvPr/>
            </p:nvSpPr>
            <p:spPr>
              <a:xfrm rot="5400000">
                <a:off x="5426270" y="2790908"/>
                <a:ext cx="1441376" cy="1126504"/>
              </a:xfrm>
              <a:prstGeom prst="uturnArrow">
                <a:avLst>
                  <a:gd name="adj1" fmla="val 19589"/>
                  <a:gd name="adj2" fmla="val 25000"/>
                  <a:gd name="adj3" fmla="val 25000"/>
                  <a:gd name="adj4" fmla="val 43750"/>
                  <a:gd name="adj5" fmla="val 9231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EEDAB12-974E-41D2-BA40-46B033AE0C13}"/>
                </a:ext>
              </a:extLst>
            </p:cNvPr>
            <p:cNvSpPr txBox="1"/>
            <p:nvPr/>
          </p:nvSpPr>
          <p:spPr>
            <a:xfrm>
              <a:off x="5763328" y="4723032"/>
              <a:ext cx="3306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 Stunden im Jahr: </a:t>
              </a:r>
              <a:br>
                <a:rPr lang="de-DE" dirty="0"/>
              </a:br>
              <a:r>
                <a:rPr lang="de-DE" dirty="0"/>
                <a:t>            geordnet nach </a:t>
              </a:r>
              <a:r>
                <a:rPr lang="de-DE" b="1" dirty="0">
                  <a:solidFill>
                    <a:srgbClr val="0066FF"/>
                  </a:solidFill>
                </a:rPr>
                <a:t>REx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3381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05988" y="1194241"/>
            <a:ext cx="8048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Was führt auf die Idee des </a:t>
            </a:r>
            <a:r>
              <a:rPr lang="de-DE" sz="2400" b="1" dirty="0" err="1"/>
              <a:t>RingmauerBeckens</a:t>
            </a:r>
            <a:r>
              <a:rPr lang="de-DE" sz="2400" b="1" dirty="0"/>
              <a:t>:</a:t>
            </a:r>
            <a:endParaRPr lang="de-DE" sz="2400" dirty="0"/>
          </a:p>
        </p:txBody>
      </p:sp>
      <p:sp>
        <p:nvSpPr>
          <p:cNvPr id="3" name="Textfeld 2"/>
          <p:cNvSpPr txBox="1"/>
          <p:nvPr/>
        </p:nvSpPr>
        <p:spPr>
          <a:xfrm>
            <a:off x="505988" y="2034683"/>
            <a:ext cx="841938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u="sng" dirty="0"/>
              <a:t>Unterwasserbecken</a:t>
            </a:r>
            <a:r>
              <a:rPr lang="de-DE" sz="2400" dirty="0"/>
              <a:t>, aber ohne Deckel und Auftriebs-Ballast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u="sng" dirty="0"/>
              <a:t>Bogenstaumauer</a:t>
            </a:r>
            <a:br>
              <a:rPr lang="de-DE" sz="2400" dirty="0"/>
            </a:br>
            <a:r>
              <a:rPr lang="de-DE" sz="2400" dirty="0"/>
              <a:t>       -  aber geschlossen (360° Bogen) </a:t>
            </a:r>
            <a:br>
              <a:rPr lang="de-DE" sz="2400" dirty="0"/>
            </a:br>
            <a:r>
              <a:rPr lang="de-DE" sz="2400" dirty="0"/>
              <a:t>       -  und daher ohne seitliche Abstützung im Gebirge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/>
              <a:t> </a:t>
            </a:r>
            <a:r>
              <a:rPr lang="de-DE" sz="2400" u="sng" dirty="0" err="1"/>
              <a:t>Ringdamm</a:t>
            </a:r>
            <a:r>
              <a:rPr lang="de-DE" sz="2400" dirty="0"/>
              <a:t> – aber kompakt und mit kleinerem Durchmesser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u="sng" dirty="0"/>
              <a:t>Speicherbecken</a:t>
            </a:r>
            <a:r>
              <a:rPr lang="de-DE" sz="2400" dirty="0"/>
              <a:t> – aber  tief</a:t>
            </a:r>
            <a:br>
              <a:rPr lang="de-DE" sz="2400" dirty="0"/>
            </a:br>
            <a:r>
              <a:rPr lang="de-DE" sz="1600" dirty="0"/>
              <a:t>  (normalerweise: großer Hub zwischen den Becken,  aber kleiner Hub innerhalb der Becken)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5BD32A5-903A-445E-B2A0-00DEEB8435AB}"/>
              </a:ext>
            </a:extLst>
          </p:cNvPr>
          <p:cNvSpPr/>
          <p:nvPr/>
        </p:nvSpPr>
        <p:spPr>
          <a:xfrm>
            <a:off x="8814246" y="152636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391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CC116D8-E1A7-45F4-BD34-BDDF412FFB3C}"/>
              </a:ext>
            </a:extLst>
          </p:cNvPr>
          <p:cNvSpPr txBox="1"/>
          <p:nvPr/>
        </p:nvSpPr>
        <p:spPr>
          <a:xfrm>
            <a:off x="668765" y="226490"/>
            <a:ext cx="780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Vorteilhafte Eigenschaften des </a:t>
            </a:r>
            <a:r>
              <a:rPr lang="de-DE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Ringmauerbecken </a:t>
            </a:r>
            <a:r>
              <a:rPr lang="de-DE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de-DE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„SeeEi4“)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0DB982-0D57-4475-BC31-603715686252}"/>
              </a:ext>
            </a:extLst>
          </p:cNvPr>
          <p:cNvSpPr txBox="1"/>
          <p:nvPr/>
        </p:nvSpPr>
        <p:spPr>
          <a:xfrm>
            <a:off x="115644" y="964849"/>
            <a:ext cx="8912711" cy="54168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Bogenmauer:   </a:t>
            </a:r>
            <a:r>
              <a:rPr lang="de-DE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seit Jahrzehnten Standard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bei Stauseen mit stabilen Felsauflagern.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kein Wegschieben möglich, da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u="sng" dirty="0">
                <a:solidFill>
                  <a:srgbClr val="0066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allseitiger</a:t>
            </a:r>
            <a:r>
              <a:rPr lang="de-DE" sz="2000" b="1" dirty="0">
                <a:solidFill>
                  <a:srgbClr val="0066FF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Druck 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-  daher auch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„stabilen Bergflanken“ notwendig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Kein Auftriebsproblem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(Luftseite eines Staubeckens) 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– „ad oculos “ 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(wie man sehen kann)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u="sng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kein Deckel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mit Stützen, Pfeilern und Kuppeln –da ja </a:t>
            </a:r>
            <a:r>
              <a:rPr lang="de-DE" sz="2000" b="1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oben offen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400" b="1" dirty="0">
                <a:solidFill>
                  <a:schemeClr val="bg1"/>
                </a:solidFill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ausbaufähig :</a:t>
            </a:r>
            <a:r>
              <a:rPr lang="de-DE" sz="20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2000" b="1" dirty="0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000" b="1" dirty="0">
              <a:highlight>
                <a:srgbClr val="FF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725" indent="-285750">
              <a:buFont typeface="Arial" panose="020B0604020202020204" pitchFamily="34" charset="0"/>
              <a:buChar char="•"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große Höhe ausnutzen : Parallel-Serienschaltung von PT </a:t>
            </a:r>
            <a:b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725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Bodenloch-Speicherraum </a:t>
            </a:r>
            <a:r>
              <a:rPr lang="de-DE" sz="20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720725" indent="-285750">
              <a:buFont typeface="Arial" panose="020B0604020202020204" pitchFamily="34" charset="0"/>
              <a:buChar char="•"/>
            </a:pPr>
            <a:endParaRPr lang="de-D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de-DE" sz="2400" b="1" dirty="0">
                <a:solidFill>
                  <a:srgbClr val="C00000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Sehr großes </a:t>
            </a:r>
            <a:r>
              <a:rPr lang="de-DE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Speicherpotential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0877BE-B07B-497D-A89F-4FFDA0E6FC88}"/>
              </a:ext>
            </a:extLst>
          </p:cNvPr>
          <p:cNvSpPr txBox="1"/>
          <p:nvPr/>
        </p:nvSpPr>
        <p:spPr>
          <a:xfrm>
            <a:off x="47064" y="41824"/>
            <a:ext cx="2732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4.1 </a:t>
            </a:r>
          </a:p>
        </p:txBody>
      </p:sp>
    </p:spTree>
    <p:extLst>
      <p:ext uri="{BB962C8B-B14F-4D97-AF65-F5344CB8AC3E}">
        <p14:creationId xmlns:p14="http://schemas.microsoft.com/office/powerpoint/2010/main" val="1055395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7B74F3-43CF-46F7-97C8-BA80E9751800}"/>
              </a:ext>
            </a:extLst>
          </p:cNvPr>
          <p:cNvPicPr/>
          <p:nvPr/>
        </p:nvPicPr>
        <p:blipFill rotWithShape="1">
          <a:blip r:embed="rId2"/>
          <a:srcRect b="19"/>
          <a:stretch/>
        </p:blipFill>
        <p:spPr>
          <a:xfrm>
            <a:off x="666974" y="817580"/>
            <a:ext cx="7541110" cy="498616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E4A47C5-36B3-4AA7-B0F8-43D69A957159}"/>
              </a:ext>
            </a:extLst>
          </p:cNvPr>
          <p:cNvSpPr txBox="1"/>
          <p:nvPr/>
        </p:nvSpPr>
        <p:spPr>
          <a:xfrm>
            <a:off x="1063864" y="177958"/>
            <a:ext cx="7368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Sajano-Schuschensker Stausee am Jenissei:</a:t>
            </a:r>
            <a:endParaRPr lang="de-DE" sz="2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BC42287-AD3E-4753-9463-208605DF95F9}"/>
              </a:ext>
            </a:extLst>
          </p:cNvPr>
          <p:cNvSpPr txBox="1"/>
          <p:nvPr/>
        </p:nvSpPr>
        <p:spPr>
          <a:xfrm>
            <a:off x="489473" y="6498779"/>
            <a:ext cx="8165054" cy="298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</a:t>
            </a:r>
            <a:r>
              <a:rPr lang="de-DE" sz="1400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800px-Саяно-Шушенское_водохранилище,_2007.jpg (800×600) (wikimedia.org)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B9CBEC2-42BD-41A9-8C47-1E74B9E53A76}"/>
              </a:ext>
            </a:extLst>
          </p:cNvPr>
          <p:cNvSpPr txBox="1"/>
          <p:nvPr/>
        </p:nvSpPr>
        <p:spPr>
          <a:xfrm>
            <a:off x="684084" y="3990706"/>
            <a:ext cx="7524000" cy="180260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Ins="0">
            <a:spAutoFit/>
          </a:bodyPr>
          <a:lstStyle/>
          <a:p>
            <a:pPr marL="171450" lvl="0" indent="-171450">
              <a:lnSpc>
                <a:spcPts val="1575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de-DE" sz="1600" b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</a:t>
            </a:r>
            <a:r>
              <a:rPr lang="de-DE" sz="1600" b="1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 tooltip="Bogengewichtsmauer"/>
              </a:rPr>
              <a:t>Bogengewichtsmauer</a:t>
            </a: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ist </a:t>
            </a:r>
            <a:r>
              <a:rPr lang="de-DE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242 m hoch</a:t>
            </a:r>
            <a:r>
              <a:rPr lang="de-DE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 </a:t>
            </a:r>
            <a:r>
              <a:rPr lang="de-DE" sz="1600" b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1074 m lang</a:t>
            </a: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b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Sie hat eine </a:t>
            </a:r>
            <a:r>
              <a:rPr lang="de-DE" sz="1600" b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105,7 m breite Basis</a:t>
            </a:r>
            <a:r>
              <a:rPr lang="de-DE" sz="16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und die Kronenbreite beträgt 25 m. </a:t>
            </a:r>
            <a:endParaRPr lang="de-DE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575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 Krümmungsradius wird mit 600 m angegeben;  </a:t>
            </a:r>
            <a:b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das ergäbe einen Ring mit: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1200 m Durchmesser</a:t>
            </a:r>
            <a:endParaRPr lang="de-DE" sz="7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575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de-DE" sz="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992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32702F9-9FCF-44B9-8F43-2EBCB0BB068E}"/>
              </a:ext>
            </a:extLst>
          </p:cNvPr>
          <p:cNvSpPr txBox="1"/>
          <p:nvPr/>
        </p:nvSpPr>
        <p:spPr>
          <a:xfrm>
            <a:off x="510988" y="1907716"/>
            <a:ext cx="81220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0066FF"/>
                </a:solidFill>
              </a:rPr>
              <a:t>1.</a:t>
            </a:r>
            <a:r>
              <a:rPr lang="de-DE" sz="2800" b="1" dirty="0">
                <a:solidFill>
                  <a:srgbClr val="0066FF"/>
                </a:solidFill>
              </a:rPr>
              <a:t> großen Pegelhub innerhalb des Speicherbeckens </a:t>
            </a:r>
            <a:br>
              <a:rPr lang="de-DE" sz="2800" b="1" dirty="0"/>
            </a:br>
            <a:r>
              <a:rPr lang="de-DE" sz="2800" b="1" dirty="0"/>
              <a:t>                                               </a:t>
            </a:r>
            <a:r>
              <a:rPr lang="de-DE" sz="2800" b="1" dirty="0">
                <a:solidFill>
                  <a:srgbClr val="7030A0"/>
                </a:solidFill>
              </a:rPr>
              <a:t>kostengünstig  </a:t>
            </a:r>
            <a:br>
              <a:rPr lang="de-DE" sz="2800" b="1" dirty="0"/>
            </a:br>
            <a:r>
              <a:rPr lang="de-DE" sz="2800" b="1" dirty="0"/>
              <a:t>                                                                       </a:t>
            </a:r>
            <a:r>
              <a:rPr lang="de-DE" sz="2800" b="1" dirty="0">
                <a:solidFill>
                  <a:srgbClr val="0066FF"/>
                </a:solidFill>
              </a:rPr>
              <a:t>ausnutzen.</a:t>
            </a:r>
            <a:br>
              <a:rPr lang="de-DE" sz="2400" b="1" dirty="0"/>
            </a:br>
            <a:r>
              <a:rPr lang="de-DE" sz="2400" b="1" dirty="0"/>
              <a:t>    </a:t>
            </a:r>
          </a:p>
          <a:p>
            <a:r>
              <a:rPr lang="de-DE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DE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Zusätzlicher  </a:t>
            </a:r>
            <a:r>
              <a:rPr lang="de-DE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Bodenloch-Speicherraum</a:t>
            </a:r>
            <a:endParaRPr lang="de-DE" sz="2800" b="1" dirty="0">
              <a:solidFill>
                <a:srgbClr val="FF000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C85B7F9-62D9-416F-B622-0BF8C49A9A3F}"/>
              </a:ext>
            </a:extLst>
          </p:cNvPr>
          <p:cNvSpPr txBox="1"/>
          <p:nvPr/>
        </p:nvSpPr>
        <p:spPr>
          <a:xfrm>
            <a:off x="1359877" y="398033"/>
            <a:ext cx="6752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Zwei  Ansätze zur Weiterentwicklung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9D711A-7C6B-43E2-91CB-743C9F568BB2}"/>
              </a:ext>
            </a:extLst>
          </p:cNvPr>
          <p:cNvSpPr txBox="1"/>
          <p:nvPr/>
        </p:nvSpPr>
        <p:spPr>
          <a:xfrm>
            <a:off x="-6541" y="41824"/>
            <a:ext cx="6480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de-DE" sz="1600" b="1" dirty="0">
                <a:latin typeface="Arial" pitchFamily="34" charset="0"/>
                <a:cs typeface="Arial" pitchFamily="34" charset="0"/>
              </a:rPr>
              <a:t>4.2</a:t>
            </a:r>
            <a:r>
              <a:rPr lang="de-DE" sz="12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8198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9A91BCD-E1E9-4D64-B673-8A230CD5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96" y="1250976"/>
            <a:ext cx="6262440" cy="50355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E5A96F8-0088-40F9-A78D-9B4F760EDCCC}"/>
              </a:ext>
            </a:extLst>
          </p:cNvPr>
          <p:cNvSpPr txBox="1"/>
          <p:nvPr/>
        </p:nvSpPr>
        <p:spPr>
          <a:xfrm>
            <a:off x="987732" y="114089"/>
            <a:ext cx="694504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Variable Parallel-Serienschaltung </a:t>
            </a:r>
            <a:b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 Pumpturbinen für unterschiedliche Druckstufen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8A9AC8-194D-4560-962B-2A7B9EC92092}"/>
              </a:ext>
            </a:extLst>
          </p:cNvPr>
          <p:cNvSpPr txBox="1"/>
          <p:nvPr/>
        </p:nvSpPr>
        <p:spPr>
          <a:xfrm>
            <a:off x="236667" y="6299237"/>
            <a:ext cx="9133243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   DE 10 2020 004 099.9  („SeeEi4“),  Bild 5 (vereinfacht) ; und speziell: </a:t>
            </a:r>
            <a:r>
              <a:rPr lang="de-DE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und </a:t>
            </a:r>
            <a:r>
              <a:rPr lang="de-DE" sz="12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DE10 </a:t>
            </a:r>
            <a:r>
              <a:rPr lang="de-DE" sz="1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2021 002 150 </a:t>
            </a:r>
            <a:r>
              <a:rPr lang="de-DE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(„SeeEi5“)</a:t>
            </a:r>
            <a:endParaRPr lang="de-DE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8E1AA83-D947-4838-8270-4003C1A49963}"/>
              </a:ext>
            </a:extLst>
          </p:cNvPr>
          <p:cNvSpPr txBox="1"/>
          <p:nvPr/>
        </p:nvSpPr>
        <p:spPr>
          <a:xfrm>
            <a:off x="4776395" y="1263717"/>
            <a:ext cx="4276167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FF"/>
                </a:solidFill>
              </a:rPr>
              <a:t>Erschließung </a:t>
            </a:r>
          </a:p>
          <a:p>
            <a:r>
              <a:rPr lang="de-DE" sz="2400" b="1" dirty="0">
                <a:solidFill>
                  <a:schemeClr val="accent6">
                    <a:lumMod val="75000"/>
                  </a:schemeClr>
                </a:solidFill>
              </a:rPr>
              <a:t>eines bisher nicht üblichen</a:t>
            </a:r>
            <a:r>
              <a:rPr lang="de-DE" sz="2400" dirty="0"/>
              <a:t>,</a:t>
            </a:r>
          </a:p>
          <a:p>
            <a:r>
              <a:rPr lang="de-DE" sz="2400" dirty="0"/>
              <a:t>           </a:t>
            </a:r>
            <a:r>
              <a:rPr lang="de-DE" sz="2800" b="1" dirty="0">
                <a:solidFill>
                  <a:srgbClr val="FF00FF"/>
                </a:solidFill>
              </a:rPr>
              <a:t>großen Pegelhubs </a:t>
            </a:r>
            <a:endParaRPr lang="de-DE" sz="2400" b="1" dirty="0">
              <a:solidFill>
                <a:srgbClr val="FF00FF"/>
              </a:solidFill>
            </a:endParaRPr>
          </a:p>
          <a:p>
            <a:r>
              <a:rPr lang="de-DE" sz="2400" dirty="0"/>
              <a:t>         </a:t>
            </a:r>
            <a:r>
              <a:rPr lang="de-DE" sz="2400" b="1" dirty="0"/>
              <a:t>in einem Speicherbecken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949F11F-E3EB-4DD4-88B8-CC6387ED55CB}"/>
              </a:ext>
            </a:extLst>
          </p:cNvPr>
          <p:cNvSpPr txBox="1"/>
          <p:nvPr/>
        </p:nvSpPr>
        <p:spPr>
          <a:xfrm>
            <a:off x="4723950" y="3186036"/>
            <a:ext cx="4381055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rIns="0" rtlCol="0">
            <a:spAutoFit/>
          </a:bodyPr>
          <a:lstStyle/>
          <a:p>
            <a:r>
              <a:rPr lang="de-DE" sz="2000" dirty="0"/>
              <a:t>durch  </a:t>
            </a:r>
            <a:r>
              <a:rPr lang="de-DE" sz="2800" b="1" u="sng" dirty="0">
                <a:solidFill>
                  <a:srgbClr val="0066FF"/>
                </a:solidFill>
              </a:rPr>
              <a:t>variable</a:t>
            </a:r>
            <a:r>
              <a:rPr lang="de-DE" sz="2800" b="1" dirty="0">
                <a:solidFill>
                  <a:srgbClr val="0066FF"/>
                </a:solidFill>
              </a:rPr>
              <a:t> </a:t>
            </a:r>
            <a:br>
              <a:rPr lang="de-DE" sz="2800" b="1" dirty="0">
                <a:solidFill>
                  <a:srgbClr val="0066FF"/>
                </a:solidFill>
              </a:rPr>
            </a:br>
            <a:r>
              <a:rPr lang="de-DE" sz="2800" b="1" dirty="0">
                <a:solidFill>
                  <a:srgbClr val="7030A0"/>
                </a:solidFill>
              </a:rPr>
              <a:t> </a:t>
            </a:r>
            <a:r>
              <a:rPr lang="de-DE" sz="2800" dirty="0"/>
              <a:t> </a:t>
            </a:r>
            <a:r>
              <a:rPr lang="de-DE" sz="2800" b="1" dirty="0">
                <a:solidFill>
                  <a:srgbClr val="7030A0"/>
                </a:solidFill>
              </a:rPr>
              <a:t>  Parallel-Serienschaltung </a:t>
            </a:r>
          </a:p>
          <a:p>
            <a:r>
              <a:rPr lang="de-DE" sz="1050" b="1" dirty="0">
                <a:solidFill>
                  <a:srgbClr val="7030A0"/>
                </a:solidFill>
              </a:rPr>
              <a:t> </a:t>
            </a:r>
            <a:endParaRPr lang="de-DE" sz="2800" b="1" dirty="0">
              <a:solidFill>
                <a:srgbClr val="7030A0"/>
              </a:solidFill>
            </a:endParaRPr>
          </a:p>
          <a:p>
            <a:r>
              <a:rPr lang="de-DE" sz="2000" dirty="0"/>
              <a:t>                  der einzelnen </a:t>
            </a:r>
            <a:r>
              <a:rPr lang="de-DE" sz="2000" b="1" dirty="0"/>
              <a:t>Pumpturbinen 7</a:t>
            </a:r>
            <a:r>
              <a:rPr lang="de-DE" sz="2000" dirty="0"/>
              <a:t>.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74FEC09-1DE7-4FA7-89EE-752D23E8EE3D}"/>
              </a:ext>
            </a:extLst>
          </p:cNvPr>
          <p:cNvSpPr txBox="1"/>
          <p:nvPr/>
        </p:nvSpPr>
        <p:spPr>
          <a:xfrm>
            <a:off x="4671507" y="4795480"/>
            <a:ext cx="4472493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hier: von zwölf  Pumpturbinen </a:t>
            </a:r>
            <a:b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für drei  Höhenstufen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(H1, H2, H3)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26C18D4-0B58-42D9-8F37-2B484A2FCE3B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4. 2.1</a:t>
            </a:r>
          </a:p>
        </p:txBody>
      </p:sp>
    </p:spTree>
    <p:extLst>
      <p:ext uri="{BB962C8B-B14F-4D97-AF65-F5344CB8AC3E}">
        <p14:creationId xmlns:p14="http://schemas.microsoft.com/office/powerpoint/2010/main" val="47942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76609" y="3329797"/>
            <a:ext cx="8190782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u="sng" dirty="0"/>
              <a:t>Abhilfe:</a:t>
            </a:r>
            <a:r>
              <a:rPr lang="de-DE" b="1" u="sng" dirty="0"/>
              <a:t> </a:t>
            </a:r>
          </a:p>
          <a:p>
            <a:pPr marL="180975"/>
            <a:endParaRPr lang="de-DE" dirty="0"/>
          </a:p>
          <a:p>
            <a:pPr marL="180975"/>
            <a:r>
              <a:rPr lang="de-DE" sz="2000" dirty="0"/>
              <a:t>Bei einer </a:t>
            </a:r>
            <a:r>
              <a:rPr lang="de-DE" sz="2000" u="sng" dirty="0"/>
              <a:t>sehr großen Anlage </a:t>
            </a:r>
            <a:r>
              <a:rPr lang="de-DE" sz="2000" dirty="0"/>
              <a:t>können Pumpturbinen: </a:t>
            </a:r>
          </a:p>
          <a:p>
            <a:pPr marL="180975"/>
            <a:endParaRPr lang="de-DE" sz="2000" dirty="0"/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de-DE" sz="2400" dirty="0"/>
              <a:t>in </a:t>
            </a:r>
            <a:r>
              <a:rPr lang="de-DE" sz="2400" b="1" dirty="0">
                <a:solidFill>
                  <a:srgbClr val="FF0000"/>
                </a:solidFill>
              </a:rPr>
              <a:t>verschiedenen Höhenlagen </a:t>
            </a:r>
            <a:r>
              <a:rPr lang="de-DE" sz="2400" dirty="0"/>
              <a:t>angeordnet sein, und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de-DE" sz="2400" dirty="0"/>
              <a:t>stehen  dann </a:t>
            </a:r>
            <a:r>
              <a:rPr lang="de-DE" sz="2400" b="1" dirty="0">
                <a:solidFill>
                  <a:srgbClr val="7030A0"/>
                </a:solidFill>
              </a:rPr>
              <a:t>nicht in einem einzigen engen Maschinenhaus </a:t>
            </a:r>
            <a:r>
              <a:rPr lang="de-DE" sz="2400" dirty="0"/>
              <a:t>    </a:t>
            </a:r>
          </a:p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76609" y="756255"/>
            <a:ext cx="8089421" cy="172354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de-DE" sz="2400" u="sng" dirty="0"/>
              <a:t>Einwand: </a:t>
            </a:r>
          </a:p>
          <a:p>
            <a:pPr marL="180975"/>
            <a:r>
              <a:rPr lang="de-DE" sz="1600" dirty="0"/>
              <a:t> 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Hoher Zwischendruck </a:t>
            </a:r>
            <a:r>
              <a:rPr lang="de-DE" dirty="0"/>
              <a:t>in der Serienschaltung</a:t>
            </a:r>
          </a:p>
          <a:p>
            <a:pPr marL="180975"/>
            <a:endParaRPr lang="de-DE" sz="1600" dirty="0"/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de-DE" dirty="0"/>
              <a:t>Für die Umschaltvorrichtungen </a:t>
            </a:r>
            <a:r>
              <a:rPr lang="de-DE" b="1" dirty="0">
                <a:solidFill>
                  <a:srgbClr val="7030A0"/>
                </a:solidFill>
              </a:rPr>
              <a:t>zu wenig Platz </a:t>
            </a:r>
            <a:r>
              <a:rPr lang="de-DE" dirty="0"/>
              <a:t>im Maschinenhaus</a:t>
            </a:r>
          </a:p>
          <a:p>
            <a:pPr marL="361950"/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8268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58831FF6-6D36-4841-A5AA-40243291FC22}"/>
              </a:ext>
            </a:extLst>
          </p:cNvPr>
          <p:cNvSpPr txBox="1"/>
          <p:nvPr/>
        </p:nvSpPr>
        <p:spPr>
          <a:xfrm>
            <a:off x="206771" y="1916004"/>
            <a:ext cx="3754418" cy="36009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rIns="0" rtlCol="0">
            <a:spAutoFit/>
          </a:bodyPr>
          <a:lstStyle/>
          <a:p>
            <a:r>
              <a:rPr lang="de-DE" sz="3200" b="1" u="sng" dirty="0"/>
              <a:t>Bodenloch–</a:t>
            </a:r>
            <a:br>
              <a:rPr lang="de-DE" sz="3200" b="1" u="sng" dirty="0"/>
            </a:br>
            <a:r>
              <a:rPr lang="de-DE" sz="3200" b="1" dirty="0"/>
              <a:t>  </a:t>
            </a:r>
            <a:r>
              <a:rPr lang="de-DE" sz="3200" b="1" u="sng" dirty="0"/>
              <a:t>Speicherraum 37:</a:t>
            </a:r>
          </a:p>
          <a:p>
            <a:pPr marL="623888" indent="-285750"/>
            <a:endParaRPr lang="de-DE" sz="2000" b="1" u="sng" dirty="0"/>
          </a:p>
          <a:p>
            <a:pPr marL="538163" indent="-371475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66FF"/>
                </a:solidFill>
              </a:rPr>
              <a:t>Tagebau</a:t>
            </a:r>
            <a:r>
              <a:rPr lang="de-DE" sz="2400" b="1" u="sng" dirty="0">
                <a:solidFill>
                  <a:srgbClr val="0066FF"/>
                </a:solidFill>
              </a:rPr>
              <a:t>maschinen</a:t>
            </a:r>
            <a:r>
              <a:rPr lang="de-DE" sz="2400" b="1" dirty="0">
                <a:solidFill>
                  <a:srgbClr val="0066FF"/>
                </a:solidFill>
              </a:rPr>
              <a:t> </a:t>
            </a:r>
            <a:br>
              <a:rPr lang="de-DE" sz="2400" b="1" dirty="0">
                <a:solidFill>
                  <a:srgbClr val="0066FF"/>
                </a:solidFill>
              </a:rPr>
            </a:br>
            <a:r>
              <a:rPr lang="de-DE" sz="2400" b="1" dirty="0">
                <a:solidFill>
                  <a:srgbClr val="0066FF"/>
                </a:solidFill>
              </a:rPr>
              <a:t>                   vorhanden </a:t>
            </a:r>
            <a:endParaRPr lang="de-DE" dirty="0"/>
          </a:p>
          <a:p>
            <a:pPr marL="538163" indent="-371475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7030A0"/>
                </a:solidFill>
              </a:rPr>
              <a:t>ein  </a:t>
            </a:r>
            <a:r>
              <a:rPr lang="de-DE" sz="2400" b="1" u="sng" dirty="0">
                <a:solidFill>
                  <a:srgbClr val="7030A0"/>
                </a:solidFill>
              </a:rPr>
              <a:t>kostengünstiger </a:t>
            </a:r>
            <a:br>
              <a:rPr lang="de-DE" sz="2400" b="1" dirty="0">
                <a:solidFill>
                  <a:srgbClr val="7030A0"/>
                </a:solidFill>
              </a:rPr>
            </a:br>
            <a:r>
              <a:rPr lang="de-DE" sz="2400" b="1" dirty="0">
                <a:solidFill>
                  <a:srgbClr val="7030A0"/>
                </a:solidFill>
              </a:rPr>
              <a:t>              Speicherraum</a:t>
            </a:r>
          </a:p>
          <a:p>
            <a:pPr marL="538163" indent="-371475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FF0000"/>
                </a:solidFill>
              </a:rPr>
              <a:t>mit optimaler </a:t>
            </a:r>
            <a:br>
              <a:rPr lang="de-DE" sz="2400" b="1" dirty="0">
                <a:solidFill>
                  <a:srgbClr val="FF0000"/>
                </a:solidFill>
              </a:rPr>
            </a:br>
            <a:r>
              <a:rPr lang="de-DE" sz="2400" b="1" dirty="0">
                <a:solidFill>
                  <a:srgbClr val="FF0000"/>
                </a:solidFill>
              </a:rPr>
              <a:t>          </a:t>
            </a:r>
            <a:r>
              <a:rPr lang="de-DE" sz="2400" b="1" u="sng" dirty="0">
                <a:solidFill>
                  <a:srgbClr val="FF0000"/>
                </a:solidFill>
              </a:rPr>
              <a:t>Höhendifferenz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0C701A-194D-4CD3-ADA1-E74B3C77135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89" y="1023452"/>
            <a:ext cx="4967662" cy="5334318"/>
          </a:xfrm>
          <a:prstGeom prst="rect">
            <a:avLst/>
          </a:prstGeom>
          <a:noFill/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DF2EB7E-AEE7-4E24-B862-493C099843DD}"/>
              </a:ext>
            </a:extLst>
          </p:cNvPr>
          <p:cNvSpPr txBox="1"/>
          <p:nvPr/>
        </p:nvSpPr>
        <p:spPr>
          <a:xfrm>
            <a:off x="1463039" y="223233"/>
            <a:ext cx="678807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PSKW Unterbecken 333  mit Ringmauerbecken 33 und  </a:t>
            </a:r>
            <a:b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Bodenloch-Speicherraum 37 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33042A-F585-419A-BB77-C56702B6E770}"/>
              </a:ext>
            </a:extLst>
          </p:cNvPr>
          <p:cNvSpPr txBox="1"/>
          <p:nvPr/>
        </p:nvSpPr>
        <p:spPr>
          <a:xfrm>
            <a:off x="4857076" y="6539002"/>
            <a:ext cx="4346089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Quelle:  DE 10 2020 004 099.9  („SeeEi4“), Bild 8</a:t>
            </a:r>
            <a:endParaRPr lang="de-DE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2A66B4-7FA0-42B7-8BB4-1CD016757163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4. 2.2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C35F2D9-DA02-4CE6-98BA-A5E1E4118B74}"/>
              </a:ext>
            </a:extLst>
          </p:cNvPr>
          <p:cNvSpPr txBox="1"/>
          <p:nvPr/>
        </p:nvSpPr>
        <p:spPr>
          <a:xfrm>
            <a:off x="104713" y="6154281"/>
            <a:ext cx="3856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 Tagebau -Restsee  ;   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= gewachsener Seeboden</a:t>
            </a:r>
          </a:p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3 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Ringmauer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44 =  Wasserweg vom/zum Oberbecken  0.                               </a:t>
            </a:r>
            <a:r>
              <a:rPr lang="de-DE" sz="1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Pumpturbinen -Einheit </a:t>
            </a:r>
          </a:p>
        </p:txBody>
      </p:sp>
    </p:spTree>
    <p:extLst>
      <p:ext uri="{BB962C8B-B14F-4D97-AF65-F5344CB8AC3E}">
        <p14:creationId xmlns:p14="http://schemas.microsoft.com/office/powerpoint/2010/main" val="12000222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6BA64F8-F6C1-401C-8A2E-5BCCED033545}"/>
              </a:ext>
            </a:extLst>
          </p:cNvPr>
          <p:cNvSpPr txBox="1"/>
          <p:nvPr/>
        </p:nvSpPr>
        <p:spPr>
          <a:xfrm>
            <a:off x="621792" y="114219"/>
            <a:ext cx="852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500 GWh Klasse  </a:t>
            </a:r>
            <a:r>
              <a:rPr lang="de-DE" sz="2800" b="1" dirty="0">
                <a:solidFill>
                  <a:srgbClr val="C00000"/>
                </a:solidFill>
              </a:rPr>
              <a:t>- </a:t>
            </a:r>
            <a:r>
              <a:rPr lang="de-DE" sz="2400" b="1" dirty="0"/>
              <a:t>ein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/>
              <a:t>wirklich großes Speicherpotential  </a:t>
            </a:r>
            <a:endParaRPr lang="de-DE" sz="28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EDE376-61FF-446A-9680-11B5FA022B71}"/>
              </a:ext>
            </a:extLst>
          </p:cNvPr>
          <p:cNvSpPr txBox="1"/>
          <p:nvPr/>
        </p:nvSpPr>
        <p:spPr>
          <a:xfrm>
            <a:off x="164592" y="5346183"/>
            <a:ext cx="8814816" cy="6771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</a:rPr>
              <a:t>Big Hambach</a:t>
            </a:r>
            <a:r>
              <a:rPr lang="de-DE" dirty="0"/>
              <a:t>:    1200 m    Ringmauerbecken  mit 480 m Tiefe </a:t>
            </a:r>
            <a:br>
              <a:rPr lang="de-DE" dirty="0"/>
            </a:br>
            <a:r>
              <a:rPr lang="de-DE" dirty="0"/>
              <a:t>                            + 1000 m  </a:t>
            </a:r>
            <a:r>
              <a:rPr lang="de-DE" b="1" dirty="0" err="1">
                <a:solidFill>
                  <a:srgbClr val="7030A0"/>
                </a:solidFill>
              </a:rPr>
              <a:t>BodenlochSpeicher</a:t>
            </a:r>
            <a:r>
              <a:rPr lang="de-DE" dirty="0"/>
              <a:t>  mit bis zu 500 m Tiefe - je nach Böschung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838F039-2302-44F6-A343-AD74110633AD}"/>
              </a:ext>
            </a:extLst>
          </p:cNvPr>
          <p:cNvSpPr txBox="1"/>
          <p:nvPr/>
        </p:nvSpPr>
        <p:spPr>
          <a:xfrm>
            <a:off x="164592" y="6098775"/>
            <a:ext cx="852220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</a:rPr>
              <a:t>Big </a:t>
            </a:r>
            <a:r>
              <a:rPr lang="de-DE" sz="2000" b="1" dirty="0" err="1">
                <a:solidFill>
                  <a:schemeClr val="accent1"/>
                </a:solidFill>
              </a:rPr>
              <a:t>MittelDEU</a:t>
            </a:r>
            <a:r>
              <a:rPr lang="de-DE" sz="2000" b="1" dirty="0">
                <a:solidFill>
                  <a:schemeClr val="accent1"/>
                </a:solidFill>
              </a:rPr>
              <a:t>:</a:t>
            </a:r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dirty="0"/>
              <a:t>1200 m  Ringmauerbecken  mit 200  m Tiefe  +  gleicher </a:t>
            </a:r>
            <a:r>
              <a:rPr lang="de-DE" b="1" dirty="0" err="1">
                <a:solidFill>
                  <a:srgbClr val="7030A0"/>
                </a:solidFill>
              </a:rPr>
              <a:t>BodenlochSp</a:t>
            </a:r>
            <a:r>
              <a:rPr lang="de-DE" b="1" dirty="0">
                <a:solidFill>
                  <a:srgbClr val="7030A0"/>
                </a:solidFill>
              </a:rPr>
              <a:t>..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07DD7D-8E89-4022-924F-3739A3541403}"/>
              </a:ext>
            </a:extLst>
          </p:cNvPr>
          <p:cNvSpPr txBox="1"/>
          <p:nvPr/>
        </p:nvSpPr>
        <p:spPr>
          <a:xfrm>
            <a:off x="0" y="666633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le  :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0_SeeEi4+5_Hambach_Potential_aktualisiert2021.12.xlsm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PT_Schalt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“; kap. {4.6 +4.5}_a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B3EE6C2-8DBB-4007-9FF4-568999377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580" y="886846"/>
            <a:ext cx="7340220" cy="44809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3BBB91D-8448-4784-96D8-53AF08FA3879}"/>
              </a:ext>
            </a:extLst>
          </p:cNvPr>
          <p:cNvSpPr txBox="1"/>
          <p:nvPr/>
        </p:nvSpPr>
        <p:spPr>
          <a:xfrm>
            <a:off x="164592" y="4662110"/>
            <a:ext cx="1181988" cy="64633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b="1" u="sng" dirty="0"/>
              <a:t>Details:</a:t>
            </a:r>
          </a:p>
          <a:p>
            <a:r>
              <a:rPr lang="de-DE" b="1" dirty="0" err="1">
                <a:solidFill>
                  <a:srgbClr val="0066FF"/>
                </a:solidFill>
                <a:hlinkClick r:id="rId3" action="ppaction://hlinksldjump"/>
              </a:rPr>
              <a:t>Anhang_A0</a:t>
            </a:r>
            <a:endParaRPr lang="de-DE" b="1" dirty="0">
              <a:solidFill>
                <a:srgbClr val="0066FF"/>
              </a:solidFill>
              <a:hlinkClick r:id="rId3" action="ppaction://hlinksldjump"/>
            </a:endParaRPr>
          </a:p>
          <a:p>
            <a:r>
              <a:rPr lang="de-DE" sz="500" b="1" dirty="0">
                <a:solidFill>
                  <a:srgbClr val="0066FF"/>
                </a:solidFill>
                <a:hlinkClick r:id="rId3" action="ppaction://hlinksldjump"/>
              </a:rPr>
              <a:t> </a:t>
            </a:r>
            <a:endParaRPr lang="de-DE" b="1" dirty="0">
              <a:solidFill>
                <a:srgbClr val="0066FF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009075E-FDA1-44B5-9C8F-D706BE95DDF1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4. 3</a:t>
            </a:r>
          </a:p>
        </p:txBody>
      </p:sp>
    </p:spTree>
    <p:extLst>
      <p:ext uri="{BB962C8B-B14F-4D97-AF65-F5344CB8AC3E}">
        <p14:creationId xmlns:p14="http://schemas.microsoft.com/office/powerpoint/2010/main" val="41916577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360F579-6C5F-4C31-950D-C1AEE3BCC200}"/>
              </a:ext>
            </a:extLst>
          </p:cNvPr>
          <p:cNvSpPr txBox="1"/>
          <p:nvPr/>
        </p:nvSpPr>
        <p:spPr>
          <a:xfrm>
            <a:off x="353568" y="2944995"/>
            <a:ext cx="8638484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(fast) </a:t>
            </a:r>
            <a:r>
              <a:rPr lang="de-DE" sz="2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Unsichtbare</a:t>
            </a:r>
            <a:r>
              <a:rPr lang="de-D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PSKW  im Tagebauloch </a:t>
            </a:r>
            <a:r>
              <a:rPr lang="de-DE" sz="2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ökologisch</a:t>
            </a:r>
            <a:r>
              <a:rPr lang="de-D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ok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sz="20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Vielversprechend: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Ringmauerbecken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als Unterbecken des PSKW </a:t>
            </a:r>
          </a:p>
          <a:p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mit  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Bodenlochspeicher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als „Druckwasser-</a:t>
            </a:r>
            <a:r>
              <a:rPr lang="de-DE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Behälter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“                                        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und   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Ausnutzung der großen  Speicherhöhe.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4BDC414-8CB7-437B-9ED5-241606642012}"/>
              </a:ext>
            </a:extLst>
          </p:cNvPr>
          <p:cNvSpPr txBox="1"/>
          <p:nvPr/>
        </p:nvSpPr>
        <p:spPr>
          <a:xfrm>
            <a:off x="65268" y="5829721"/>
            <a:ext cx="9013461" cy="877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u="sng" dirty="0"/>
              <a:t>Nächster Schritt</a:t>
            </a:r>
            <a:r>
              <a:rPr lang="de-DE" dirty="0"/>
              <a:t>:</a:t>
            </a:r>
            <a:br>
              <a:rPr lang="de-DE" dirty="0"/>
            </a:br>
            <a:r>
              <a:rPr lang="de-DE" sz="2000" dirty="0"/>
              <a:t>        </a:t>
            </a:r>
            <a:r>
              <a:rPr lang="de-DE" sz="2600" b="1" dirty="0">
                <a:solidFill>
                  <a:srgbClr val="C00000"/>
                </a:solidFill>
              </a:rPr>
              <a:t>Machbarkeitsstudien</a:t>
            </a:r>
            <a:r>
              <a:rPr lang="de-DE" sz="2600" dirty="0"/>
              <a:t> mit </a:t>
            </a:r>
            <a:r>
              <a:rPr lang="de-DE" sz="2600" dirty="0">
                <a:solidFill>
                  <a:srgbClr val="0066FF"/>
                </a:solidFill>
              </a:rPr>
              <a:t>ausgearbeiteter  </a:t>
            </a:r>
            <a:r>
              <a:rPr lang="de-DE" sz="2600" b="1" dirty="0">
                <a:solidFill>
                  <a:srgbClr val="0066FF"/>
                </a:solidFill>
              </a:rPr>
              <a:t>Kostenschätzung</a:t>
            </a:r>
          </a:p>
          <a:p>
            <a:r>
              <a:rPr lang="de-DE" sz="700" dirty="0">
                <a:solidFill>
                  <a:srgbClr val="0066FF"/>
                </a:solidFill>
              </a:rPr>
              <a:t> </a:t>
            </a:r>
            <a:endParaRPr lang="de-DE" sz="500" dirty="0">
              <a:solidFill>
                <a:srgbClr val="0066FF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B5A5890-E35C-42D4-9645-8E95C48466B5}"/>
              </a:ext>
            </a:extLst>
          </p:cNvPr>
          <p:cNvSpPr txBox="1"/>
          <p:nvPr/>
        </p:nvSpPr>
        <p:spPr>
          <a:xfrm>
            <a:off x="353567" y="959325"/>
            <a:ext cx="8535195" cy="178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1.  Energiewende braucht zwei Speichertypen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Langzeit/Backup (Gas)  und  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Kurzzeit (PSKW).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2.  Es gibt </a:t>
            </a:r>
            <a:r>
              <a:rPr lang="de-DE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viel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Platz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1600" u="sng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</a:t>
            </a:r>
            <a:r>
              <a:rPr lang="de-DE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Tagebaulöchern</a:t>
            </a:r>
            <a:r>
              <a:rPr lang="de-DE" sz="1600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für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fortschrittliche Pumpspeicherkraftwerke (PSKW).</a:t>
            </a:r>
          </a:p>
          <a:p>
            <a:endParaRPr lang="de-DE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3. 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KurzzeitSpeicher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optimal 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schon bei  Kapazität von 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0.15 bis 0.30  </a:t>
            </a:r>
            <a:r>
              <a:rPr lang="de-DE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VollLastTagen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FAE873E-C862-475A-929A-4540309D9D85}"/>
              </a:ext>
            </a:extLst>
          </p:cNvPr>
          <p:cNvSpPr txBox="1"/>
          <p:nvPr/>
        </p:nvSpPr>
        <p:spPr>
          <a:xfrm>
            <a:off x="304402" y="4918704"/>
            <a:ext cx="853519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de-DE" sz="1800" u="sng" dirty="0">
                <a:latin typeface="Arial" panose="020B0604020202020204" pitchFamily="34" charset="0"/>
                <a:cs typeface="Arial" panose="020B0604020202020204" pitchFamily="34" charset="0"/>
              </a:rPr>
              <a:t>Konkurrenz: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Kosten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des PSKW vs. </a:t>
            </a:r>
            <a:r>
              <a:rPr lang="de-DE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Gasimport-Preisen,</a:t>
            </a:r>
            <a:br>
              <a:rPr lang="de-DE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</a:t>
            </a:r>
            <a:r>
              <a:rPr lang="de-DE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de-DE" sz="1800" b="1" dirty="0">
                <a:solidFill>
                  <a:srgbClr val="0066FF"/>
                </a:solidFill>
              </a:rPr>
              <a:t>aber auch an </a:t>
            </a:r>
            <a:r>
              <a:rPr lang="de-DE" sz="2000" b="1" u="sng" dirty="0">
                <a:highlight>
                  <a:srgbClr val="FFFF00"/>
                </a:highlight>
              </a:rPr>
              <a:t>Versorgungssicherheit</a:t>
            </a:r>
            <a:r>
              <a:rPr lang="de-DE" sz="2000" b="1" dirty="0">
                <a:solidFill>
                  <a:srgbClr val="0066FF"/>
                </a:solidFill>
                <a:highlight>
                  <a:srgbClr val="FFFF00"/>
                </a:highlight>
              </a:rPr>
              <a:t> </a:t>
            </a:r>
            <a:r>
              <a:rPr lang="de-DE" sz="1800" b="1" dirty="0">
                <a:solidFill>
                  <a:srgbClr val="0066FF"/>
                </a:solidFill>
              </a:rPr>
              <a:t>denken.</a:t>
            </a:r>
            <a:endParaRPr lang="de-DE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0027C7-4471-4032-87BB-8EAB3EB9FF33}"/>
              </a:ext>
            </a:extLst>
          </p:cNvPr>
          <p:cNvSpPr txBox="1"/>
          <p:nvPr/>
        </p:nvSpPr>
        <p:spPr>
          <a:xfrm>
            <a:off x="299100" y="172755"/>
            <a:ext cx="864412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200" b="1"/>
              <a:t>Mit </a:t>
            </a:r>
            <a:r>
              <a:rPr lang="de-DE" sz="3200" b="1" dirty="0"/>
              <a:t>Kurzzeitspeichern die Energiewende schaffen</a:t>
            </a:r>
          </a:p>
        </p:txBody>
      </p:sp>
    </p:spTree>
    <p:extLst>
      <p:ext uri="{BB962C8B-B14F-4D97-AF65-F5344CB8AC3E}">
        <p14:creationId xmlns:p14="http://schemas.microsoft.com/office/powerpoint/2010/main" val="17371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00558" y="117666"/>
            <a:ext cx="4236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u="sng" dirty="0"/>
              <a:t>2016 AD:  Meerei -Modell (3 m)  im Bodense</a:t>
            </a:r>
            <a:r>
              <a:rPr lang="de-DE" sz="1600" b="1" dirty="0"/>
              <a:t>e</a:t>
            </a:r>
            <a:r>
              <a:rPr lang="de-DE" b="1" dirty="0"/>
              <a:t> </a:t>
            </a:r>
          </a:p>
        </p:txBody>
      </p:sp>
      <p:pic>
        <p:nvPicPr>
          <p:cNvPr id="5" name="Grafik 4" descr="IMG_6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0514" y="3717694"/>
            <a:ext cx="3983934" cy="2987951"/>
          </a:xfrm>
          <a:prstGeom prst="rect">
            <a:avLst/>
          </a:prstGeom>
        </p:spPr>
      </p:pic>
      <p:pic>
        <p:nvPicPr>
          <p:cNvPr id="6" name="Grafik 5" descr="IMG_65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2007" y="44624"/>
            <a:ext cx="3936437" cy="29523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628"/>
            <a:ext cx="427115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717032"/>
            <a:ext cx="4249505" cy="302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FC8F154-FA3A-4262-91E7-B64B782BCA15}"/>
              </a:ext>
            </a:extLst>
          </p:cNvPr>
          <p:cNvSpPr txBox="1"/>
          <p:nvPr/>
        </p:nvSpPr>
        <p:spPr>
          <a:xfrm>
            <a:off x="743829" y="3124532"/>
            <a:ext cx="765634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600" b="1" dirty="0">
                <a:latin typeface="Ink Free" panose="03080402000500000000" pitchFamily="66" charset="0"/>
              </a:rPr>
              <a:t>Vielen Dank für die Aufmerksamkeit</a:t>
            </a:r>
            <a:endParaRPr lang="de-DE" sz="4000" b="1" dirty="0">
              <a:latin typeface="Ink Free" panose="03080402000500000000" pitchFamily="66" charset="0"/>
            </a:endParaRPr>
          </a:p>
        </p:txBody>
      </p:sp>
      <p:sp>
        <p:nvSpPr>
          <p:cNvPr id="8" name="Stern: 7 Zacken 7">
            <a:hlinkClick r:id="rId6" action="ppaction://hlinksldjump"/>
            <a:extLst>
              <a:ext uri="{FF2B5EF4-FFF2-40B4-BE49-F238E27FC236}">
                <a16:creationId xmlns:a16="http://schemas.microsoft.com/office/drawing/2014/main" id="{C5342FA0-E8DA-49D6-9717-B5772F5B94EA}"/>
              </a:ext>
            </a:extLst>
          </p:cNvPr>
          <p:cNvSpPr/>
          <p:nvPr/>
        </p:nvSpPr>
        <p:spPr>
          <a:xfrm>
            <a:off x="8427288" y="3236963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F163B08-9558-47AE-8BDD-0062420AEFA3}"/>
              </a:ext>
            </a:extLst>
          </p:cNvPr>
          <p:cNvSpPr txBox="1"/>
          <p:nvPr/>
        </p:nvSpPr>
        <p:spPr>
          <a:xfrm>
            <a:off x="517412" y="3079410"/>
            <a:ext cx="788275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Einfach </a:t>
            </a:r>
            <a:r>
              <a:rPr lang="de-DE" sz="3200" dirty="0" err="1"/>
              <a:t>googeln</a:t>
            </a:r>
            <a:r>
              <a:rPr lang="de-DE" sz="3200" dirty="0"/>
              <a:t>: „  </a:t>
            </a:r>
            <a:r>
              <a:rPr lang="de-DE" sz="3200" dirty="0">
                <a:solidFill>
                  <a:schemeClr val="accent1"/>
                </a:solidFill>
              </a:rPr>
              <a:t>AKE Archiv  </a:t>
            </a:r>
            <a:r>
              <a:rPr lang="de-DE" sz="3200" dirty="0"/>
              <a:t>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48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DBEAD5D1-D3A9-4B53-A7FF-2BFA4ED39BE0}"/>
              </a:ext>
            </a:extLst>
          </p:cNvPr>
          <p:cNvSpPr txBox="1"/>
          <p:nvPr/>
        </p:nvSpPr>
        <p:spPr>
          <a:xfrm>
            <a:off x="965903" y="659387"/>
            <a:ext cx="7534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Strombilanz mit </a:t>
            </a:r>
            <a:r>
              <a:rPr lang="de-DE" sz="2800" b="1" dirty="0" err="1">
                <a:solidFill>
                  <a:srgbClr val="00B050"/>
                </a:solidFill>
              </a:rPr>
              <a:t>RE</a:t>
            </a:r>
            <a:r>
              <a:rPr lang="de-DE" sz="1600" b="1" dirty="0" err="1">
                <a:solidFill>
                  <a:srgbClr val="00B050"/>
                </a:solidFill>
              </a:rPr>
              <a:t>direkt</a:t>
            </a:r>
            <a:r>
              <a:rPr lang="de-DE" sz="2800" b="1" dirty="0"/>
              <a:t> und </a:t>
            </a:r>
            <a:r>
              <a:rPr lang="de-DE" sz="2800" b="1" dirty="0">
                <a:solidFill>
                  <a:srgbClr val="0066FF"/>
                </a:solidFill>
              </a:rPr>
              <a:t>Speicherbeiträgen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11D64E0-C796-405C-86E3-EC0FCEA7072B}"/>
              </a:ext>
            </a:extLst>
          </p:cNvPr>
          <p:cNvGrpSpPr/>
          <p:nvPr/>
        </p:nvGrpSpPr>
        <p:grpSpPr>
          <a:xfrm>
            <a:off x="912563" y="1576449"/>
            <a:ext cx="7212193" cy="3615241"/>
            <a:chOff x="965903" y="1408019"/>
            <a:chExt cx="7212193" cy="3615241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A92DB64-7CA7-43BB-ACB0-043C060C5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903" y="1408019"/>
              <a:ext cx="7212193" cy="3615241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E7A5DE7-7F0C-4F62-9D07-0E4B1C40E3AA}"/>
                </a:ext>
              </a:extLst>
            </p:cNvPr>
            <p:cNvSpPr txBox="1"/>
            <p:nvPr/>
          </p:nvSpPr>
          <p:spPr>
            <a:xfrm>
              <a:off x="2165554" y="3676247"/>
              <a:ext cx="3219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err="1"/>
                <a:t>RE_direkt</a:t>
              </a:r>
              <a:r>
                <a:rPr lang="de-DE" sz="2400" b="1" dirty="0"/>
                <a:t> = 792 TWh/a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D561B50B-917F-48AF-B634-027DB225C4B2}"/>
              </a:ext>
            </a:extLst>
          </p:cNvPr>
          <p:cNvSpPr txBox="1"/>
          <p:nvPr/>
        </p:nvSpPr>
        <p:spPr>
          <a:xfrm>
            <a:off x="-6843" y="675479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663C1CD-DF18-471A-9D99-EB57C4CFE32A}"/>
              </a:ext>
            </a:extLst>
          </p:cNvPr>
          <p:cNvSpPr txBox="1"/>
          <p:nvPr/>
        </p:nvSpPr>
        <p:spPr>
          <a:xfrm>
            <a:off x="134112" y="5501984"/>
            <a:ext cx="9009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66FF"/>
                </a:solidFill>
              </a:rPr>
              <a:t>  </a:t>
            </a:r>
            <a:r>
              <a:rPr lang="de-DE" sz="1600" b="1" dirty="0" err="1">
                <a:solidFill>
                  <a:srgbClr val="00B050"/>
                </a:solidFill>
              </a:rPr>
              <a:t>RE_direkt</a:t>
            </a:r>
            <a:r>
              <a:rPr lang="de-DE" sz="1600" b="1" dirty="0">
                <a:solidFill>
                  <a:srgbClr val="00B050"/>
                </a:solidFill>
              </a:rPr>
              <a:t>  </a:t>
            </a:r>
            <a:r>
              <a:rPr lang="de-DE" sz="1400" dirty="0"/>
              <a:t>=  </a:t>
            </a:r>
            <a:r>
              <a:rPr lang="de-DE" sz="1400" b="1" dirty="0"/>
              <a:t>Stundenwerte</a:t>
            </a:r>
            <a:r>
              <a:rPr lang="de-DE" sz="1400" dirty="0"/>
              <a:t> [GWh in 1 h] des direkt vom Netz aufnehmbaren RE-Strom .{ RE =  </a:t>
            </a:r>
            <a:r>
              <a:rPr lang="de-DE" sz="1400" b="1" dirty="0"/>
              <a:t>Wind- und PV-Strom}</a:t>
            </a:r>
            <a:endParaRPr lang="de-DE" sz="1400" dirty="0"/>
          </a:p>
          <a:p>
            <a:r>
              <a:rPr lang="de-DE" sz="1600" b="1" dirty="0">
                <a:solidFill>
                  <a:schemeClr val="accent2">
                    <a:lumMod val="50000"/>
                  </a:schemeClr>
                </a:solidFill>
              </a:rPr>
              <a:t>          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Sp80  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de-DE" sz="1400" b="1" dirty="0">
                <a:solidFill>
                  <a:schemeClr val="accent1">
                    <a:lumMod val="75000"/>
                  </a:schemeClr>
                </a:solidFill>
              </a:rPr>
              <a:t>Kurzzeitspeicher  {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Batterie,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 PSKW }; </a:t>
            </a:r>
            <a:r>
              <a:rPr lang="de-DE" sz="1600" b="1" dirty="0"/>
              <a:t>         </a:t>
            </a:r>
            <a:r>
              <a:rPr lang="de-DE" sz="1600" b="1" dirty="0">
                <a:solidFill>
                  <a:srgbClr val="7030A0"/>
                </a:solidFill>
              </a:rPr>
              <a:t>Sp25 =</a:t>
            </a:r>
            <a:r>
              <a:rPr lang="de-DE" sz="1600" b="1" dirty="0"/>
              <a:t> Langzeit/Backup – Speicher (Gas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  <a:p>
            <a:r>
              <a:rPr lang="de-DE" sz="16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</a:rPr>
              <a:t>Sp2_Rest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de-DE" sz="1400" dirty="0"/>
              <a:t>=  </a:t>
            </a:r>
            <a:r>
              <a:rPr lang="de-DE" sz="1400" b="1" dirty="0">
                <a:solidFill>
                  <a:schemeClr val="accent2">
                    <a:lumMod val="50000"/>
                  </a:schemeClr>
                </a:solidFill>
              </a:rPr>
              <a:t>ungenutzter Reststrom </a:t>
            </a:r>
            <a:r>
              <a:rPr lang="de-DE" sz="1400" dirty="0"/>
              <a:t>; (virtueller Restespeicher „2“) .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E9B11D4-1859-404E-9595-4F03E988033A}"/>
              </a:ext>
            </a:extLst>
          </p:cNvPr>
          <p:cNvGrpSpPr/>
          <p:nvPr/>
        </p:nvGrpSpPr>
        <p:grpSpPr>
          <a:xfrm>
            <a:off x="2672678" y="2683828"/>
            <a:ext cx="4670512" cy="1118085"/>
            <a:chOff x="2672678" y="2744788"/>
            <a:chExt cx="4670512" cy="1118085"/>
          </a:xfrm>
        </p:grpSpPr>
        <p:sp>
          <p:nvSpPr>
            <p:cNvPr id="7" name="Pfeil: gebogen 6">
              <a:extLst>
                <a:ext uri="{FF2B5EF4-FFF2-40B4-BE49-F238E27FC236}">
                  <a16:creationId xmlns:a16="http://schemas.microsoft.com/office/drawing/2014/main" id="{1C0CFB39-9EF4-4B25-B28C-F7D6F51678A8}"/>
                </a:ext>
              </a:extLst>
            </p:cNvPr>
            <p:cNvSpPr/>
            <p:nvPr/>
          </p:nvSpPr>
          <p:spPr>
            <a:xfrm rot="5400000">
              <a:off x="6677419" y="3197101"/>
              <a:ext cx="707480" cy="624063"/>
            </a:xfrm>
            <a:prstGeom prst="bentArrow">
              <a:avLst>
                <a:gd name="adj1" fmla="val 30562"/>
                <a:gd name="adj2" fmla="val 31728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8" name="Pfeil: nach rechts 7">
              <a:extLst>
                <a:ext uri="{FF2B5EF4-FFF2-40B4-BE49-F238E27FC236}">
                  <a16:creationId xmlns:a16="http://schemas.microsoft.com/office/drawing/2014/main" id="{FEBFE614-0A9D-4926-A421-52FB6C89501A}"/>
                </a:ext>
              </a:extLst>
            </p:cNvPr>
            <p:cNvSpPr/>
            <p:nvPr/>
          </p:nvSpPr>
          <p:spPr>
            <a:xfrm>
              <a:off x="2672678" y="2885412"/>
              <a:ext cx="1571661" cy="62372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0000"/>
                </a:highlight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233CECDB-82C6-495D-8085-68C55026BA65}"/>
                </a:ext>
              </a:extLst>
            </p:cNvPr>
            <p:cNvGrpSpPr/>
            <p:nvPr/>
          </p:nvGrpSpPr>
          <p:grpSpPr>
            <a:xfrm>
              <a:off x="4235007" y="2744788"/>
              <a:ext cx="2557918" cy="926707"/>
              <a:chOff x="4235007" y="2744788"/>
              <a:chExt cx="2557918" cy="926707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944A2A56-38A5-40B3-BB0B-A5431F16C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5007" y="2744788"/>
                <a:ext cx="2484120" cy="914400"/>
              </a:xfrm>
              <a:prstGeom prst="rect">
                <a:avLst/>
              </a:prstGeom>
            </p:spPr>
          </p:pic>
          <p:sp>
            <p:nvSpPr>
              <p:cNvPr id="9" name="Rechteck: abgerundete Ecken 8">
                <a:extLst>
                  <a:ext uri="{FF2B5EF4-FFF2-40B4-BE49-F238E27FC236}">
                    <a16:creationId xmlns:a16="http://schemas.microsoft.com/office/drawing/2014/main" id="{DE81C7C9-50C9-43E8-B379-7484D1F21E60}"/>
                  </a:ext>
                </a:extLst>
              </p:cNvPr>
              <p:cNvSpPr/>
              <p:nvPr/>
            </p:nvSpPr>
            <p:spPr>
              <a:xfrm>
                <a:off x="6036925" y="3445030"/>
                <a:ext cx="756000" cy="226465"/>
              </a:xfrm>
              <a:prstGeom prst="roundRect">
                <a:avLst/>
              </a:prstGeom>
              <a:noFill/>
              <a:ln w="444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C4346BD9-734D-4099-83C1-C8070C487F5C}"/>
              </a:ext>
            </a:extLst>
          </p:cNvPr>
          <p:cNvSpPr txBox="1"/>
          <p:nvPr/>
        </p:nvSpPr>
        <p:spPr>
          <a:xfrm>
            <a:off x="0" y="140444"/>
            <a:ext cx="350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Speicher retten die Unterdeckung: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3DA6FFD-CE32-414E-A9A0-1BDBBD8A516E}"/>
              </a:ext>
            </a:extLst>
          </p:cNvPr>
          <p:cNvGrpSpPr/>
          <p:nvPr/>
        </p:nvGrpSpPr>
        <p:grpSpPr>
          <a:xfrm>
            <a:off x="1746127" y="2238160"/>
            <a:ext cx="926551" cy="798071"/>
            <a:chOff x="1746127" y="2238160"/>
            <a:chExt cx="926551" cy="798071"/>
          </a:xfrm>
        </p:grpSpPr>
        <p:sp>
          <p:nvSpPr>
            <p:cNvPr id="6" name="Pfeil: nach rechts 5">
              <a:extLst>
                <a:ext uri="{FF2B5EF4-FFF2-40B4-BE49-F238E27FC236}">
                  <a16:creationId xmlns:a16="http://schemas.microsoft.com/office/drawing/2014/main" id="{4D5B5D92-E2A5-4C6E-84AE-14292546359F}"/>
                </a:ext>
              </a:extLst>
            </p:cNvPr>
            <p:cNvSpPr/>
            <p:nvPr/>
          </p:nvSpPr>
          <p:spPr>
            <a:xfrm rot="18865613">
              <a:off x="1683173" y="2483214"/>
              <a:ext cx="798071" cy="307964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800000"/>
                </a:highlight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8F87289-F905-425C-8BF9-65BC088ED896}"/>
                </a:ext>
              </a:extLst>
            </p:cNvPr>
            <p:cNvSpPr txBox="1"/>
            <p:nvPr/>
          </p:nvSpPr>
          <p:spPr>
            <a:xfrm>
              <a:off x="1746127" y="2637066"/>
              <a:ext cx="926551" cy="215444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400" b="1" dirty="0" err="1">
                  <a:solidFill>
                    <a:schemeClr val="accent4">
                      <a:lumMod val="50000"/>
                    </a:schemeClr>
                  </a:solidFill>
                </a:rPr>
                <a:t>Sp2</a:t>
              </a:r>
              <a:r>
                <a:rPr lang="de-DE" sz="1100" b="1" dirty="0" err="1">
                  <a:solidFill>
                    <a:schemeClr val="accent4">
                      <a:lumMod val="50000"/>
                    </a:schemeClr>
                  </a:solidFill>
                </a:rPr>
                <a:t>_Rest</a:t>
              </a:r>
              <a:r>
                <a:rPr lang="de-DE" sz="1400" b="1" dirty="0">
                  <a:solidFill>
                    <a:schemeClr val="accent4">
                      <a:lumMod val="50000"/>
                    </a:schemeClr>
                  </a:solidFill>
                </a:rPr>
                <a:t>=79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39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2A4AD58-E0CC-48B2-9297-C0C97D7ED835}"/>
              </a:ext>
            </a:extLst>
          </p:cNvPr>
          <p:cNvSpPr txBox="1"/>
          <p:nvPr/>
        </p:nvSpPr>
        <p:spPr>
          <a:xfrm>
            <a:off x="630620" y="2083558"/>
            <a:ext cx="788275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Einfach </a:t>
            </a:r>
            <a:r>
              <a:rPr lang="de-DE" sz="3200" dirty="0" err="1"/>
              <a:t>googeln</a:t>
            </a:r>
            <a:r>
              <a:rPr lang="de-DE" sz="3200" dirty="0"/>
              <a:t>: AKE Archiv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F5A973-DC98-4645-AEA6-6C9C244F1AA1}"/>
              </a:ext>
            </a:extLst>
          </p:cNvPr>
          <p:cNvSpPr txBox="1"/>
          <p:nvPr/>
        </p:nvSpPr>
        <p:spPr>
          <a:xfrm>
            <a:off x="630620" y="3136130"/>
            <a:ext cx="77251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de-DE" b="0" i="0" u="sng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</a:br>
            <a:r>
              <a:rPr lang="de-DE" sz="3200" b="0" i="0" u="sng" dirty="0">
                <a:solidFill>
                  <a:srgbClr val="202124"/>
                </a:solidFill>
                <a:effectLst/>
                <a:latin typeface="arial" panose="020B0604020202020204" pitchFamily="34" charset="0"/>
                <a:hlinkClick r:id="rId2"/>
              </a:rPr>
              <a:t>http://www.fze.uni-saarland.de</a:t>
            </a:r>
            <a:endParaRPr lang="de-DE" b="0" i="0" u="sng" dirty="0">
              <a:solidFill>
                <a:srgbClr val="1A0DAB"/>
              </a:solidFill>
              <a:effectLst/>
              <a:latin typeface="arial" panose="020B0604020202020204" pitchFamily="34" charset="0"/>
              <a:hlinkClick r:id="rId2"/>
            </a:endParaRPr>
          </a:p>
          <a:p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.. DPG-Jahrestagungen Energie Vorträge ab 1999.</a:t>
            </a:r>
            <a:b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</a:b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   </a:t>
            </a:r>
            <a:r>
              <a:rPr lang="de-DE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AKE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-Sitzungen Vorträge in Bad Honnef ab </a:t>
            </a:r>
            <a:b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</a:b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   neu : Literaturliste des </a:t>
            </a:r>
            <a:r>
              <a:rPr lang="de-DE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AKE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</a:b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   Google im ganzen </a:t>
            </a:r>
            <a:r>
              <a:rPr lang="de-DE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AKE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de-DE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Archiv</a:t>
            </a:r>
            <a:r>
              <a:rPr lang="de-D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: ...</a:t>
            </a:r>
          </a:p>
          <a:p>
            <a:r>
              <a:rPr lang="de-DE" sz="2000" b="1" i="0" dirty="0">
                <a:solidFill>
                  <a:srgbClr val="0066FF"/>
                </a:solidFill>
                <a:effectLst/>
                <a:latin typeface="arial" panose="020B0604020202020204" pitchFamily="34" charset="0"/>
              </a:rPr>
              <a:t>Du hast diese Seite oft aufgerufen. Letzter Besuch: 23.09.21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D7C1593-0C5E-4063-A2E1-FFBA406A5CA3}"/>
              </a:ext>
            </a:extLst>
          </p:cNvPr>
          <p:cNvSpPr txBox="1"/>
          <p:nvPr/>
        </p:nvSpPr>
        <p:spPr>
          <a:xfrm>
            <a:off x="488731" y="536432"/>
            <a:ext cx="75674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dirty="0"/>
              <a:t>Die Folien des Vortrages  sind verfügbar im </a:t>
            </a:r>
            <a:br>
              <a:rPr lang="de-DE" sz="2800" dirty="0"/>
            </a:br>
            <a:r>
              <a:rPr lang="de-DE" sz="2800" dirty="0"/>
              <a:t> </a:t>
            </a:r>
            <a:r>
              <a:rPr lang="de-DE" sz="3200" dirty="0"/>
              <a:t>AKE Archiv </a:t>
            </a:r>
          </a:p>
        </p:txBody>
      </p:sp>
    </p:spTree>
    <p:extLst>
      <p:ext uri="{BB962C8B-B14F-4D97-AF65-F5344CB8AC3E}">
        <p14:creationId xmlns:p14="http://schemas.microsoft.com/office/powerpoint/2010/main" val="205414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276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FF1FE5A-8339-410E-B7A5-B9664741EB66}"/>
              </a:ext>
            </a:extLst>
          </p:cNvPr>
          <p:cNvSpPr txBox="1"/>
          <p:nvPr/>
        </p:nvSpPr>
        <p:spPr>
          <a:xfrm>
            <a:off x="1950720" y="866430"/>
            <a:ext cx="5023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/>
              <a:t>Anhang:  </a:t>
            </a:r>
          </a:p>
          <a:p>
            <a:pPr algn="ctr"/>
            <a:r>
              <a:rPr lang="de-DE" sz="4400" dirty="0"/>
              <a:t>Weitere Details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89403DA-CAD2-4F1F-903F-0508E1D5ABF0}"/>
              </a:ext>
            </a:extLst>
          </p:cNvPr>
          <p:cNvSpPr txBox="1"/>
          <p:nvPr/>
        </p:nvSpPr>
        <p:spPr>
          <a:xfrm>
            <a:off x="743712" y="2962656"/>
            <a:ext cx="7437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hlinkClick r:id="rId2" action="ppaction://hlinksldjump"/>
              </a:rPr>
              <a:t>A0</a:t>
            </a:r>
            <a:r>
              <a:rPr lang="de-DE" dirty="0">
                <a:hlinkClick r:id="rId3" action="ppaction://hlinksldjump"/>
              </a:rPr>
              <a:t>:</a:t>
            </a:r>
            <a:r>
              <a:rPr lang="de-DE" dirty="0"/>
              <a:t> </a:t>
            </a:r>
            <a:r>
              <a:rPr lang="de-DE" b="1" dirty="0">
                <a:solidFill>
                  <a:srgbClr val="FF0000"/>
                </a:solidFill>
              </a:rPr>
              <a:t>Speicherpotential:</a:t>
            </a:r>
            <a:r>
              <a:rPr lang="de-DE" dirty="0"/>
              <a:t> Beispiele „ Big Hambach“; „Big </a:t>
            </a:r>
            <a:r>
              <a:rPr lang="de-DE" dirty="0" err="1"/>
              <a:t>MittelDEU</a:t>
            </a:r>
            <a:r>
              <a:rPr lang="de-DE" dirty="0"/>
              <a:t>“</a:t>
            </a:r>
          </a:p>
          <a:p>
            <a:endParaRPr lang="de-DE" dirty="0"/>
          </a:p>
          <a:p>
            <a:r>
              <a:rPr lang="de-DE" dirty="0">
                <a:hlinkClick r:id="rId4" action="ppaction://hlinksldjump"/>
              </a:rPr>
              <a:t>A1:</a:t>
            </a:r>
            <a:r>
              <a:rPr lang="de-DE" dirty="0"/>
              <a:t> </a:t>
            </a:r>
            <a:r>
              <a:rPr lang="de-DE" b="1" dirty="0">
                <a:solidFill>
                  <a:srgbClr val="C00000"/>
                </a:solidFill>
              </a:rPr>
              <a:t>Druckleitstruktur </a:t>
            </a:r>
            <a:r>
              <a:rPr lang="de-DE" dirty="0">
                <a:solidFill>
                  <a:srgbClr val="C00000"/>
                </a:solidFill>
              </a:rPr>
              <a:t>im Bodenloch</a:t>
            </a:r>
          </a:p>
          <a:p>
            <a:endParaRPr lang="de-DE" dirty="0"/>
          </a:p>
          <a:p>
            <a:r>
              <a:rPr lang="de-DE" dirty="0">
                <a:hlinkClick r:id="rId5" action="ppaction://hlinksldjump"/>
              </a:rPr>
              <a:t>A2:</a:t>
            </a:r>
            <a:r>
              <a:rPr lang="de-DE" dirty="0"/>
              <a:t>  </a:t>
            </a:r>
            <a:r>
              <a:rPr lang="de-DE" dirty="0">
                <a:solidFill>
                  <a:srgbClr val="0066FF"/>
                </a:solidFill>
              </a:rPr>
              <a:t>Fahrweg</a:t>
            </a:r>
            <a:r>
              <a:rPr lang="de-DE" dirty="0"/>
              <a:t> zum Maschinenhaus</a:t>
            </a:r>
          </a:p>
          <a:p>
            <a:endParaRPr lang="de-DE" dirty="0"/>
          </a:p>
          <a:p>
            <a:r>
              <a:rPr lang="de-DE" dirty="0" err="1">
                <a:hlinkClick r:id="rId6" action="ppaction://hlinksldjump"/>
              </a:rPr>
              <a:t>A3</a:t>
            </a:r>
            <a:r>
              <a:rPr lang="de-DE" dirty="0">
                <a:hlinkClick r:id="rId6" action="ppaction://hlinksldjump"/>
              </a:rPr>
              <a:t>:</a:t>
            </a:r>
            <a:r>
              <a:rPr lang="de-DE" dirty="0"/>
              <a:t> I</a:t>
            </a:r>
            <a:r>
              <a:rPr lang="de-DE" b="1" dirty="0"/>
              <a:t>nterimsbetrieb</a:t>
            </a:r>
            <a:r>
              <a:rPr lang="de-DE" dirty="0"/>
              <a:t> während der Füllzeit des Restsee </a:t>
            </a:r>
          </a:p>
          <a:p>
            <a:endParaRPr lang="de-DE" dirty="0"/>
          </a:p>
          <a:p>
            <a:r>
              <a:rPr lang="de-DE" dirty="0" err="1">
                <a:hlinkClick r:id="rId7" action="ppaction://hlinksldjump"/>
              </a:rPr>
              <a:t>A4</a:t>
            </a:r>
            <a:r>
              <a:rPr lang="de-DE" dirty="0">
                <a:hlinkClick r:id="rId7" action="ppaction://hlinksldjump"/>
              </a:rPr>
              <a:t>:</a:t>
            </a:r>
            <a:r>
              <a:rPr lang="de-DE" dirty="0"/>
              <a:t>  Hohlraum –Bergbau: Vergleich zum Braunkohle -Tagebau</a:t>
            </a:r>
          </a:p>
          <a:p>
            <a:pPr marL="342900" indent="-342900">
              <a:buAutoNum type="arabicPeriod"/>
            </a:pPr>
            <a:endParaRPr lang="de-DE" dirty="0"/>
          </a:p>
        </p:txBody>
      </p:sp>
      <p:sp>
        <p:nvSpPr>
          <p:cNvPr id="4" name="Stern: 7 Zacken 3">
            <a:hlinkClick r:id="rId8" action="ppaction://hlinksldjump"/>
            <a:extLst>
              <a:ext uri="{FF2B5EF4-FFF2-40B4-BE49-F238E27FC236}">
                <a16:creationId xmlns:a16="http://schemas.microsoft.com/office/drawing/2014/main" id="{B561AEC1-E7AB-6C14-3CBA-E5B9745E3743}"/>
              </a:ext>
            </a:extLst>
          </p:cNvPr>
          <p:cNvSpPr/>
          <p:nvPr/>
        </p:nvSpPr>
        <p:spPr>
          <a:xfrm>
            <a:off x="8329752" y="6309347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26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18B282E0-8865-49A8-94E9-1C3AD4866801}"/>
              </a:ext>
            </a:extLst>
          </p:cNvPr>
          <p:cNvSpPr txBox="1"/>
          <p:nvPr/>
        </p:nvSpPr>
        <p:spPr>
          <a:xfrm>
            <a:off x="121920" y="6669702"/>
            <a:ext cx="3980329" cy="175689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analog zu  </a:t>
            </a:r>
            <a:r>
              <a:rPr lang="de-DE" sz="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10 2020 004 099.9  („SeeEi4“), Bild 10</a:t>
            </a:r>
            <a:endParaRPr lang="de-DE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5F27C43-CA74-4058-97C7-7B0F9F475DE8}"/>
              </a:ext>
            </a:extLst>
          </p:cNvPr>
          <p:cNvGrpSpPr/>
          <p:nvPr/>
        </p:nvGrpSpPr>
        <p:grpSpPr>
          <a:xfrm>
            <a:off x="2316480" y="662637"/>
            <a:ext cx="5184648" cy="4947361"/>
            <a:chOff x="2316480" y="662637"/>
            <a:chExt cx="5184648" cy="4947361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08948B18-5352-4B67-945F-478405594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6480" y="662637"/>
              <a:ext cx="5184648" cy="4947361"/>
            </a:xfrm>
            <a:prstGeom prst="rect">
              <a:avLst/>
            </a:prstGeom>
          </p:spPr>
        </p:pic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98191B01-87B6-4232-B6CF-0844638777F6}"/>
                </a:ext>
              </a:extLst>
            </p:cNvPr>
            <p:cNvGrpSpPr/>
            <p:nvPr/>
          </p:nvGrpSpPr>
          <p:grpSpPr>
            <a:xfrm>
              <a:off x="2938272" y="1049998"/>
              <a:ext cx="3267456" cy="459184"/>
              <a:chOff x="2938272" y="1049998"/>
              <a:chExt cx="3267456" cy="459184"/>
            </a:xfrm>
          </p:grpSpPr>
          <p:cxnSp>
            <p:nvCxnSpPr>
              <p:cNvPr id="9" name="Gerader Verbinder 8">
                <a:extLst>
                  <a:ext uri="{FF2B5EF4-FFF2-40B4-BE49-F238E27FC236}">
                    <a16:creationId xmlns:a16="http://schemas.microsoft.com/office/drawing/2014/main" id="{7F4CEF75-8677-41D3-9D41-95CB838B5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8272" y="1509182"/>
                <a:ext cx="3267456" cy="0"/>
              </a:xfrm>
              <a:prstGeom prst="line">
                <a:avLst/>
              </a:prstGeom>
              <a:ln w="69850" cmpd="thickThin"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4F8D81D-0CB4-484E-A81F-41CBA26316DE}"/>
                  </a:ext>
                </a:extLst>
              </p:cNvPr>
              <p:cNvSpPr txBox="1"/>
              <p:nvPr/>
            </p:nvSpPr>
            <p:spPr>
              <a:xfrm>
                <a:off x="3023616" y="1155669"/>
                <a:ext cx="146913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200" dirty="0" err="1"/>
                  <a:t>minPegel</a:t>
                </a:r>
                <a:r>
                  <a:rPr lang="de-DE" sz="1200" dirty="0"/>
                  <a:t>     = 100 m  </a:t>
                </a:r>
              </a:p>
            </p:txBody>
          </p:sp>
          <p:cxnSp>
            <p:nvCxnSpPr>
              <p:cNvPr id="17" name="Gerade Verbindung mit Pfeil 16">
                <a:extLst>
                  <a:ext uri="{FF2B5EF4-FFF2-40B4-BE49-F238E27FC236}">
                    <a16:creationId xmlns:a16="http://schemas.microsoft.com/office/drawing/2014/main" id="{2BF8A812-0083-4109-950B-25E8C6BC23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9913" y="1049998"/>
                <a:ext cx="0" cy="432000"/>
              </a:xfrm>
              <a:prstGeom prst="straightConnector1">
                <a:avLst/>
              </a:prstGeom>
              <a:ln w="38100"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F4D9CD2F-8999-4ACF-835E-E052BBF0A94B}"/>
              </a:ext>
            </a:extLst>
          </p:cNvPr>
          <p:cNvSpPr txBox="1"/>
          <p:nvPr/>
        </p:nvSpPr>
        <p:spPr>
          <a:xfrm>
            <a:off x="134112" y="175914"/>
            <a:ext cx="9009888" cy="707886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algn="ctr">
              <a:lnSpc>
                <a:spcPts val="1575"/>
              </a:lnSpc>
            </a:pPr>
            <a: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Rechenmodell 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erweiterten Unterbecken 333 als Kombination von </a:t>
            </a:r>
            <a:endParaRPr lang="de-DE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endParaRPr lang="de-DE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zylindrischem </a:t>
            </a:r>
            <a:r>
              <a:rPr lang="de-DE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RingmauerBecken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einem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Kegelstumpf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Bodenloch-Speicherraum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37.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A8E9FBB-F60C-4B5F-B06A-73264D4937C3}"/>
              </a:ext>
            </a:extLst>
          </p:cNvPr>
          <p:cNvSpPr txBox="1"/>
          <p:nvPr/>
        </p:nvSpPr>
        <p:spPr>
          <a:xfrm>
            <a:off x="146304" y="5243524"/>
            <a:ext cx="8619744" cy="12311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ts val="1575"/>
              </a:lnSpc>
            </a:pP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6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Gewählte Werte für Beispielrechnungen : </a:t>
            </a:r>
            <a:b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Ringmauerbecker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Durchmesser D3 = 1200 [m]; </a:t>
            </a:r>
            <a:r>
              <a:rPr lang="de-DE" sz="14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Höhe H3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480 [m] </a:t>
            </a:r>
            <a:r>
              <a:rPr lang="de-DE" sz="14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bzw. 200 m  </a:t>
            </a:r>
            <a:r>
              <a:rPr lang="de-DE" sz="14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bzw. </a:t>
            </a:r>
            <a:r>
              <a:rPr lang="de-DE" sz="14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100m</a:t>
            </a:r>
            <a:endParaRPr lang="de-DE" sz="1400" b="1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 Speicherraum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Durchmesser :    Grundkreis :  D7ob = 1000 [m];      Deckkreis: D7u &gt;= 100 [m] </a:t>
            </a: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Höhe des Kegelstumpfes ;           H7 &lt;= 500 [m] </a:t>
            </a: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Steigung der Böschung : mehrere Vorgaben im Bereich  [0.33;  2]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38AE739-2E68-4908-96F3-6550E3B8DEA8}"/>
              </a:ext>
            </a:extLst>
          </p:cNvPr>
          <p:cNvSpPr txBox="1"/>
          <p:nvPr/>
        </p:nvSpPr>
        <p:spPr>
          <a:xfrm>
            <a:off x="0" y="0"/>
            <a:ext cx="5307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  </a:t>
            </a:r>
            <a:r>
              <a:rPr lang="de-DE" sz="1200" b="1" dirty="0" err="1">
                <a:latin typeface="Arial" pitchFamily="34" charset="0"/>
                <a:cs typeface="Arial" pitchFamily="34" charset="0"/>
              </a:rPr>
              <a:t>A0</a:t>
            </a:r>
            <a:r>
              <a:rPr lang="de-DE" sz="12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1883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125932F-F9ED-4BB4-9649-92B54E3EE92A}"/>
              </a:ext>
            </a:extLst>
          </p:cNvPr>
          <p:cNvSpPr txBox="1"/>
          <p:nvPr/>
        </p:nvSpPr>
        <p:spPr>
          <a:xfrm>
            <a:off x="1011935" y="54192"/>
            <a:ext cx="77433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>
                <a:highlight>
                  <a:srgbClr val="FFFF00"/>
                </a:highlight>
              </a:rPr>
              <a:t>Speicherpotential:</a:t>
            </a:r>
            <a:r>
              <a:rPr lang="de-DE" sz="3600" dirty="0"/>
              <a:t> „Big Hambach“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D7BD3C9-C274-4605-8101-496BD2970FFF}"/>
              </a:ext>
            </a:extLst>
          </p:cNvPr>
          <p:cNvGrpSpPr/>
          <p:nvPr/>
        </p:nvGrpSpPr>
        <p:grpSpPr>
          <a:xfrm>
            <a:off x="292941" y="3699722"/>
            <a:ext cx="8461026" cy="2895600"/>
            <a:chOff x="573246" y="2004186"/>
            <a:chExt cx="8461026" cy="28956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72CD0CD-ACF0-47C1-A353-F7871D085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3246" y="2004186"/>
              <a:ext cx="8328660" cy="2895600"/>
            </a:xfrm>
            <a:prstGeom prst="rect">
              <a:avLst/>
            </a:prstGeom>
          </p:spPr>
        </p:pic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AC01B9A6-C42A-45D6-B25F-C84CDB94C822}"/>
                </a:ext>
              </a:extLst>
            </p:cNvPr>
            <p:cNvSpPr/>
            <p:nvPr/>
          </p:nvSpPr>
          <p:spPr>
            <a:xfrm>
              <a:off x="573246" y="3986784"/>
              <a:ext cx="8461026" cy="755904"/>
            </a:xfrm>
            <a:prstGeom prst="round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3C9E72B6-96C2-4B4D-85E7-E30B250BD072}"/>
              </a:ext>
            </a:extLst>
          </p:cNvPr>
          <p:cNvSpPr txBox="1"/>
          <p:nvPr/>
        </p:nvSpPr>
        <p:spPr>
          <a:xfrm>
            <a:off x="0" y="1130189"/>
            <a:ext cx="375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</a:t>
            </a:r>
            <a:r>
              <a:rPr lang="de-DE" sz="2400" b="1" u="sng" dirty="0"/>
              <a:t>Ringmauerbecken</a:t>
            </a:r>
            <a:r>
              <a:rPr lang="de-DE" sz="2400" b="1" dirty="0"/>
              <a:t> </a:t>
            </a:r>
            <a:r>
              <a:rPr lang="de-DE" sz="2400" dirty="0"/>
              <a:t>33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BAA749-D2F3-4973-B646-4FF05EF56A25}"/>
              </a:ext>
            </a:extLst>
          </p:cNvPr>
          <p:cNvSpPr txBox="1"/>
          <p:nvPr/>
        </p:nvSpPr>
        <p:spPr>
          <a:xfrm>
            <a:off x="0" y="3181692"/>
            <a:ext cx="47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2. Bodenloch –Speicherraum </a:t>
            </a:r>
            <a:r>
              <a:rPr lang="de-DE" sz="2400" u="sng" dirty="0"/>
              <a:t>37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CEB40C-13F6-4F31-A035-24A4CE22BE71}"/>
              </a:ext>
            </a:extLst>
          </p:cNvPr>
          <p:cNvSpPr txBox="1"/>
          <p:nvPr/>
        </p:nvSpPr>
        <p:spPr>
          <a:xfrm>
            <a:off x="-6541" y="6581001"/>
            <a:ext cx="5791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 </a:t>
            </a:r>
            <a:r>
              <a:rPr lang="de-DE" sz="1100" dirty="0"/>
              <a:t>Quelle:  [</a:t>
            </a:r>
            <a:r>
              <a:rPr lang="de-DE" sz="1100" dirty="0" err="1"/>
              <a:t>0_SeeEi4+5_Hambach_Potential_aktualisiert2021.12.xlsm</a:t>
            </a:r>
            <a:r>
              <a:rPr lang="de-DE" sz="1100" dirty="0"/>
              <a:t>] ; Blatt „</a:t>
            </a:r>
            <a:r>
              <a:rPr lang="de-DE" sz="1100" dirty="0" err="1"/>
              <a:t>PT_Schalt</a:t>
            </a:r>
            <a:r>
              <a:rPr lang="de-DE" sz="1100" dirty="0"/>
              <a:t>! Kap 4.5 + 4.6 </a:t>
            </a:r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EBC7E52-61A3-419D-97D8-774851793DB1}"/>
              </a:ext>
            </a:extLst>
          </p:cNvPr>
          <p:cNvSpPr/>
          <p:nvPr/>
        </p:nvSpPr>
        <p:spPr>
          <a:xfrm>
            <a:off x="2594386" y="2866437"/>
            <a:ext cx="1977613" cy="23794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1E05FA-A883-47FE-888C-C1C0E377C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52" y="1655713"/>
            <a:ext cx="4319999" cy="14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F58AE5-F108-43E5-9E19-0C75EF63E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590" y="1293483"/>
            <a:ext cx="3889801" cy="237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768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125932F-F9ED-4BB4-9649-92B54E3EE92A}"/>
              </a:ext>
            </a:extLst>
          </p:cNvPr>
          <p:cNvSpPr txBox="1"/>
          <p:nvPr/>
        </p:nvSpPr>
        <p:spPr>
          <a:xfrm>
            <a:off x="1013015" y="96676"/>
            <a:ext cx="7205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/>
              <a:t>Speicherpotential: „</a:t>
            </a:r>
            <a:r>
              <a:rPr lang="de-DE" sz="3600" dirty="0">
                <a:solidFill>
                  <a:srgbClr val="0066FF"/>
                </a:solidFill>
              </a:rPr>
              <a:t>Big </a:t>
            </a:r>
            <a:r>
              <a:rPr lang="de-DE" sz="3600" dirty="0" err="1">
                <a:solidFill>
                  <a:srgbClr val="0066FF"/>
                </a:solidFill>
              </a:rPr>
              <a:t>MittelDEU</a:t>
            </a:r>
            <a:r>
              <a:rPr lang="de-DE" sz="3600" dirty="0">
                <a:solidFill>
                  <a:srgbClr val="0066FF"/>
                </a:solidFill>
              </a:rPr>
              <a:t> </a:t>
            </a:r>
            <a:r>
              <a:rPr lang="de-DE" sz="3600" dirty="0"/>
              <a:t>“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9E72B6-96C2-4B4D-85E7-E30B250BD072}"/>
              </a:ext>
            </a:extLst>
          </p:cNvPr>
          <p:cNvSpPr txBox="1"/>
          <p:nvPr/>
        </p:nvSpPr>
        <p:spPr>
          <a:xfrm>
            <a:off x="0" y="756809"/>
            <a:ext cx="375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</a:t>
            </a:r>
            <a:r>
              <a:rPr lang="de-DE" sz="2400" b="1" u="sng" dirty="0"/>
              <a:t>Ringmauerbecken</a:t>
            </a:r>
            <a:r>
              <a:rPr lang="de-DE" sz="2400" b="1" dirty="0"/>
              <a:t> </a:t>
            </a:r>
            <a:r>
              <a:rPr lang="de-DE" sz="2400" dirty="0"/>
              <a:t>33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BAA749-D2F3-4973-B646-4FF05EF56A25}"/>
              </a:ext>
            </a:extLst>
          </p:cNvPr>
          <p:cNvSpPr txBox="1"/>
          <p:nvPr/>
        </p:nvSpPr>
        <p:spPr>
          <a:xfrm>
            <a:off x="0" y="3181692"/>
            <a:ext cx="47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2. Bodenloch –Speicherraum </a:t>
            </a:r>
            <a:r>
              <a:rPr lang="de-DE" sz="2400" u="sng" dirty="0"/>
              <a:t>37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CEB40C-13F6-4F31-A035-24A4CE22BE71}"/>
              </a:ext>
            </a:extLst>
          </p:cNvPr>
          <p:cNvSpPr txBox="1"/>
          <p:nvPr/>
        </p:nvSpPr>
        <p:spPr>
          <a:xfrm>
            <a:off x="-6541" y="6581001"/>
            <a:ext cx="5791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 </a:t>
            </a:r>
            <a:r>
              <a:rPr lang="de-DE" sz="1100" dirty="0"/>
              <a:t>Quelle:  [</a:t>
            </a:r>
            <a:r>
              <a:rPr lang="de-DE" sz="1100" dirty="0" err="1"/>
              <a:t>0_SeeEi4+5_Hambach_Potential_aktualisiert2021.12.xlsm</a:t>
            </a:r>
            <a:r>
              <a:rPr lang="de-DE" sz="1100" dirty="0"/>
              <a:t>] ; Blatt „</a:t>
            </a:r>
            <a:r>
              <a:rPr lang="de-DE" sz="1100" dirty="0" err="1"/>
              <a:t>PT_Schalt</a:t>
            </a:r>
            <a:r>
              <a:rPr lang="de-DE" sz="1100" dirty="0"/>
              <a:t>! Kap 4.5 + 4.6 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05E7685-32CF-478B-9979-7502F9A26166}"/>
              </a:ext>
            </a:extLst>
          </p:cNvPr>
          <p:cNvGrpSpPr/>
          <p:nvPr/>
        </p:nvGrpSpPr>
        <p:grpSpPr>
          <a:xfrm>
            <a:off x="127571" y="3726032"/>
            <a:ext cx="8932053" cy="2503170"/>
            <a:chOff x="-6541" y="3640688"/>
            <a:chExt cx="8932053" cy="2503170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AC01B9A6-C42A-45D6-B25F-C84CDB94C822}"/>
                </a:ext>
              </a:extLst>
            </p:cNvPr>
            <p:cNvSpPr/>
            <p:nvPr/>
          </p:nvSpPr>
          <p:spPr>
            <a:xfrm>
              <a:off x="37544" y="5305037"/>
              <a:ext cx="8887968" cy="760534"/>
            </a:xfrm>
            <a:prstGeom prst="round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29F35EF-2DA7-4F24-87E3-32FA15D18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541" y="3640688"/>
              <a:ext cx="8887968" cy="2503170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82556B8-1282-42BF-ADEA-4CC4109D998D}"/>
              </a:ext>
            </a:extLst>
          </p:cNvPr>
          <p:cNvGrpSpPr/>
          <p:nvPr/>
        </p:nvGrpSpPr>
        <p:grpSpPr>
          <a:xfrm>
            <a:off x="286122" y="1318553"/>
            <a:ext cx="4320000" cy="1440000"/>
            <a:chOff x="524256" y="1264259"/>
            <a:chExt cx="5447272" cy="1834758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9EBC7E52-61A3-419D-97D8-774851793DB1}"/>
                </a:ext>
              </a:extLst>
            </p:cNvPr>
            <p:cNvSpPr/>
            <p:nvPr/>
          </p:nvSpPr>
          <p:spPr>
            <a:xfrm>
              <a:off x="3599576" y="2776361"/>
              <a:ext cx="2371952" cy="322656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E4BD9FF8-8313-4931-97E5-485FC6CC6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4256" y="1264259"/>
              <a:ext cx="5447272" cy="1797868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3C3AD598-5B2E-4344-B9A9-45414EFA6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878" y="1218474"/>
            <a:ext cx="3966792" cy="242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520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125932F-F9ED-4BB4-9649-92B54E3EE92A}"/>
              </a:ext>
            </a:extLst>
          </p:cNvPr>
          <p:cNvSpPr txBox="1"/>
          <p:nvPr/>
        </p:nvSpPr>
        <p:spPr>
          <a:xfrm>
            <a:off x="338550" y="434515"/>
            <a:ext cx="8705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u="sng" dirty="0"/>
              <a:t>Speicherpotential: </a:t>
            </a:r>
            <a:r>
              <a:rPr lang="de-DE" sz="3600" dirty="0"/>
              <a:t>„</a:t>
            </a:r>
            <a:r>
              <a:rPr lang="de-DE" sz="3600" dirty="0">
                <a:solidFill>
                  <a:srgbClr val="00B050"/>
                </a:solidFill>
              </a:rPr>
              <a:t>100 m Offset  + Bodenloch</a:t>
            </a:r>
            <a:r>
              <a:rPr lang="de-DE" sz="3600" dirty="0"/>
              <a:t>“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9E72B6-96C2-4B4D-85E7-E30B250BD072}"/>
              </a:ext>
            </a:extLst>
          </p:cNvPr>
          <p:cNvSpPr txBox="1"/>
          <p:nvPr/>
        </p:nvSpPr>
        <p:spPr>
          <a:xfrm>
            <a:off x="-6541" y="1066266"/>
            <a:ext cx="375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</a:t>
            </a:r>
            <a:r>
              <a:rPr lang="de-DE" sz="2400" b="1" u="sng" dirty="0"/>
              <a:t>Ringmauerbecken</a:t>
            </a:r>
            <a:r>
              <a:rPr lang="de-DE" sz="2400" b="1" dirty="0"/>
              <a:t> </a:t>
            </a:r>
            <a:r>
              <a:rPr lang="de-DE" sz="2400" dirty="0"/>
              <a:t>33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BAA749-D2F3-4973-B646-4FF05EF56A25}"/>
              </a:ext>
            </a:extLst>
          </p:cNvPr>
          <p:cNvSpPr txBox="1"/>
          <p:nvPr/>
        </p:nvSpPr>
        <p:spPr>
          <a:xfrm>
            <a:off x="0" y="3646512"/>
            <a:ext cx="47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2. Bodenloch –Speicherraum </a:t>
            </a:r>
            <a:r>
              <a:rPr lang="de-DE" sz="2400" u="sng" dirty="0"/>
              <a:t>37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CEB40C-13F6-4F31-A035-24A4CE22BE71}"/>
              </a:ext>
            </a:extLst>
          </p:cNvPr>
          <p:cNvSpPr txBox="1"/>
          <p:nvPr/>
        </p:nvSpPr>
        <p:spPr>
          <a:xfrm>
            <a:off x="-6541" y="6581001"/>
            <a:ext cx="5791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 </a:t>
            </a:r>
            <a:r>
              <a:rPr lang="de-DE" sz="1100" dirty="0"/>
              <a:t>Quelle:  [</a:t>
            </a:r>
            <a:r>
              <a:rPr lang="de-DE" sz="1100" dirty="0" err="1"/>
              <a:t>0_SeeEi4+5_Hambach_Potential_aktualisiert2021.12.xlsm</a:t>
            </a:r>
            <a:r>
              <a:rPr lang="de-DE" sz="1100" dirty="0"/>
              <a:t>] ; Blatt „</a:t>
            </a:r>
            <a:r>
              <a:rPr lang="de-DE" sz="1100" dirty="0" err="1"/>
              <a:t>PT_Schalt</a:t>
            </a:r>
            <a:r>
              <a:rPr lang="de-DE" sz="1100" dirty="0"/>
              <a:t>! Kap 4.5 + 4.6 </a:t>
            </a:r>
            <a:endParaRPr lang="de-DE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C01B9A6-C42A-45D6-B25F-C84CDB94C822}"/>
              </a:ext>
            </a:extLst>
          </p:cNvPr>
          <p:cNvSpPr/>
          <p:nvPr/>
        </p:nvSpPr>
        <p:spPr>
          <a:xfrm>
            <a:off x="128016" y="5677495"/>
            <a:ext cx="8887968" cy="646331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EBC7E52-61A3-419D-97D8-774851793DB1}"/>
              </a:ext>
            </a:extLst>
          </p:cNvPr>
          <p:cNvSpPr/>
          <p:nvPr/>
        </p:nvSpPr>
        <p:spPr>
          <a:xfrm>
            <a:off x="2799478" y="2896110"/>
            <a:ext cx="1860374" cy="24913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A815BB3-8B35-4AA4-86A0-2E5593B14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2" y="1671829"/>
            <a:ext cx="4320000" cy="14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2AFC9C-1886-4B85-BA6F-168AF8CF7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5" y="4277572"/>
            <a:ext cx="8855886" cy="206895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1A90888-B92D-4059-90E8-6EDB077D222A}"/>
              </a:ext>
            </a:extLst>
          </p:cNvPr>
          <p:cNvSpPr txBox="1"/>
          <p:nvPr/>
        </p:nvSpPr>
        <p:spPr>
          <a:xfrm>
            <a:off x="26447" y="44588"/>
            <a:ext cx="6343873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u="sng" dirty="0"/>
              <a:t>Idee:  </a:t>
            </a:r>
            <a:r>
              <a:rPr lang="de-DE" sz="2000" b="1" dirty="0">
                <a:solidFill>
                  <a:srgbClr val="00B050"/>
                </a:solidFill>
              </a:rPr>
              <a:t>Ein tiefes Loch, </a:t>
            </a:r>
            <a:r>
              <a:rPr lang="de-DE" sz="1600" b="1" dirty="0">
                <a:solidFill>
                  <a:srgbClr val="0066FF"/>
                </a:solidFill>
              </a:rPr>
              <a:t>in</a:t>
            </a:r>
            <a:r>
              <a:rPr lang="de-DE" sz="1600" b="1" dirty="0">
                <a:solidFill>
                  <a:srgbClr val="00B050"/>
                </a:solidFill>
              </a:rPr>
              <a:t> – oder  </a:t>
            </a:r>
            <a:r>
              <a:rPr lang="de-DE" sz="1600" b="1" dirty="0">
                <a:solidFill>
                  <a:srgbClr val="FF0000"/>
                </a:solidFill>
              </a:rPr>
              <a:t>auch neben </a:t>
            </a:r>
            <a:r>
              <a:rPr lang="de-DE" sz="2000" b="1" dirty="0">
                <a:solidFill>
                  <a:srgbClr val="0066FF"/>
                </a:solidFill>
              </a:rPr>
              <a:t>einem großen See</a:t>
            </a:r>
            <a:r>
              <a:rPr lang="de-DE" sz="1600" b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4E89A5-C316-4C2F-91A0-D328140B9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247" y="1691848"/>
            <a:ext cx="4227519" cy="25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769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125932F-F9ED-4BB4-9649-92B54E3EE92A}"/>
              </a:ext>
            </a:extLst>
          </p:cNvPr>
          <p:cNvSpPr txBox="1"/>
          <p:nvPr/>
        </p:nvSpPr>
        <p:spPr>
          <a:xfrm>
            <a:off x="338550" y="434515"/>
            <a:ext cx="8705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u="sng" dirty="0"/>
              <a:t>Speicherpotential: </a:t>
            </a:r>
            <a:r>
              <a:rPr lang="de-DE" sz="3600" dirty="0"/>
              <a:t>„</a:t>
            </a:r>
            <a:r>
              <a:rPr lang="de-DE" sz="3600" dirty="0">
                <a:solidFill>
                  <a:srgbClr val="00B050"/>
                </a:solidFill>
              </a:rPr>
              <a:t>Nur ein Bodenloch</a:t>
            </a:r>
            <a:r>
              <a:rPr lang="de-DE" sz="3600" dirty="0"/>
              <a:t>“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9E72B6-96C2-4B4D-85E7-E30B250BD072}"/>
              </a:ext>
            </a:extLst>
          </p:cNvPr>
          <p:cNvSpPr txBox="1"/>
          <p:nvPr/>
        </p:nvSpPr>
        <p:spPr>
          <a:xfrm>
            <a:off x="-6541" y="1066266"/>
            <a:ext cx="375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1. </a:t>
            </a:r>
            <a:r>
              <a:rPr lang="de-DE" sz="2400" b="1" u="sng" dirty="0"/>
              <a:t>Ringmauerbecken</a:t>
            </a:r>
            <a:r>
              <a:rPr lang="de-DE" sz="2400" b="1" dirty="0"/>
              <a:t> </a:t>
            </a:r>
            <a:r>
              <a:rPr lang="de-DE" sz="2400" dirty="0"/>
              <a:t>33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BAA749-D2F3-4973-B646-4FF05EF56A25}"/>
              </a:ext>
            </a:extLst>
          </p:cNvPr>
          <p:cNvSpPr txBox="1"/>
          <p:nvPr/>
        </p:nvSpPr>
        <p:spPr>
          <a:xfrm>
            <a:off x="0" y="3646512"/>
            <a:ext cx="476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/>
              <a:t>2. Bodenloch –Speicherraum </a:t>
            </a:r>
            <a:r>
              <a:rPr lang="de-DE" sz="2400" u="sng" dirty="0"/>
              <a:t>37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CEB40C-13F6-4F31-A035-24A4CE22BE71}"/>
              </a:ext>
            </a:extLst>
          </p:cNvPr>
          <p:cNvSpPr txBox="1"/>
          <p:nvPr/>
        </p:nvSpPr>
        <p:spPr>
          <a:xfrm>
            <a:off x="-6541" y="6581001"/>
            <a:ext cx="5791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 </a:t>
            </a:r>
            <a:r>
              <a:rPr lang="de-DE" sz="1100" dirty="0"/>
              <a:t>Quelle:  [</a:t>
            </a:r>
            <a:r>
              <a:rPr lang="de-DE" sz="1100" dirty="0" err="1"/>
              <a:t>0_SeeEi4+5_Hambach_Potential_aktualisiert2021.12.xlsm</a:t>
            </a:r>
            <a:r>
              <a:rPr lang="de-DE" sz="1100" dirty="0"/>
              <a:t>] ; Blatt „</a:t>
            </a:r>
            <a:r>
              <a:rPr lang="de-DE" sz="1100" dirty="0" err="1"/>
              <a:t>PT_Schalt</a:t>
            </a:r>
            <a:r>
              <a:rPr lang="de-DE" sz="1100" dirty="0"/>
              <a:t>! Kap 4.5 + 4.6 </a:t>
            </a:r>
            <a:endParaRPr lang="de-DE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AC01B9A6-C42A-45D6-B25F-C84CDB94C822}"/>
              </a:ext>
            </a:extLst>
          </p:cNvPr>
          <p:cNvSpPr/>
          <p:nvPr/>
        </p:nvSpPr>
        <p:spPr>
          <a:xfrm>
            <a:off x="128016" y="5677495"/>
            <a:ext cx="8887968" cy="646331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1A90888-B92D-4059-90E8-6EDB077D222A}"/>
              </a:ext>
            </a:extLst>
          </p:cNvPr>
          <p:cNvSpPr txBox="1"/>
          <p:nvPr/>
        </p:nvSpPr>
        <p:spPr>
          <a:xfrm>
            <a:off x="26447" y="44588"/>
            <a:ext cx="6343873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b="1" u="sng" dirty="0"/>
              <a:t>Idee:  </a:t>
            </a:r>
            <a:r>
              <a:rPr lang="de-DE" sz="2000" b="1" dirty="0">
                <a:solidFill>
                  <a:srgbClr val="00B050"/>
                </a:solidFill>
              </a:rPr>
              <a:t>Ein tiefes Loch, </a:t>
            </a:r>
            <a:r>
              <a:rPr lang="de-DE" sz="1600" b="1" dirty="0">
                <a:solidFill>
                  <a:srgbClr val="0066FF"/>
                </a:solidFill>
              </a:rPr>
              <a:t>in</a:t>
            </a:r>
            <a:r>
              <a:rPr lang="de-DE" sz="1600" b="1" dirty="0">
                <a:solidFill>
                  <a:srgbClr val="00B050"/>
                </a:solidFill>
              </a:rPr>
              <a:t> – oder  </a:t>
            </a:r>
            <a:r>
              <a:rPr lang="de-DE" sz="1600" b="1" dirty="0">
                <a:solidFill>
                  <a:srgbClr val="FF0000"/>
                </a:solidFill>
              </a:rPr>
              <a:t>auch neben </a:t>
            </a:r>
            <a:r>
              <a:rPr lang="de-DE" sz="2000" b="1" dirty="0">
                <a:solidFill>
                  <a:srgbClr val="0066FF"/>
                </a:solidFill>
              </a:rPr>
              <a:t>einem großen See</a:t>
            </a:r>
            <a:r>
              <a:rPr lang="de-DE" sz="16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4A3F5C82-8C8F-4E5D-AF6E-8E17D0654C8C}"/>
              </a:ext>
            </a:extLst>
          </p:cNvPr>
          <p:cNvSpPr/>
          <p:nvPr/>
        </p:nvSpPr>
        <p:spPr>
          <a:xfrm>
            <a:off x="861060" y="2110740"/>
            <a:ext cx="4053840" cy="98650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/>
              <a:t>Entfällt</a:t>
            </a:r>
          </a:p>
        </p:txBody>
      </p:sp>
    </p:spTree>
    <p:extLst>
      <p:ext uri="{BB962C8B-B14F-4D97-AF65-F5344CB8AC3E}">
        <p14:creationId xmlns:p14="http://schemas.microsoft.com/office/powerpoint/2010/main" val="32946013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ern: 7 Zacken 1">
            <a:hlinkClick r:id="rId2" action="ppaction://hlinksldjump"/>
            <a:extLst>
              <a:ext uri="{FF2B5EF4-FFF2-40B4-BE49-F238E27FC236}">
                <a16:creationId xmlns:a16="http://schemas.microsoft.com/office/drawing/2014/main" id="{1F9B76F4-3686-A5BC-5912-064D67D43FC9}"/>
              </a:ext>
            </a:extLst>
          </p:cNvPr>
          <p:cNvSpPr/>
          <p:nvPr/>
        </p:nvSpPr>
        <p:spPr>
          <a:xfrm>
            <a:off x="8350359" y="6322752"/>
            <a:ext cx="720080" cy="427222"/>
          </a:xfrm>
          <a:prstGeom prst="star7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>
                <a:solidFill>
                  <a:schemeClr val="tx1"/>
                </a:solidFill>
              </a:rPr>
              <a:t>0.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52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07A7FF6-A0C3-4733-84B8-007CB954C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584" y="843531"/>
            <a:ext cx="4355592" cy="421386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C37FE48-2B74-4521-B8E5-0023DC7E2876}"/>
              </a:ext>
            </a:extLst>
          </p:cNvPr>
          <p:cNvSpPr txBox="1"/>
          <p:nvPr/>
        </p:nvSpPr>
        <p:spPr>
          <a:xfrm>
            <a:off x="641531" y="36683"/>
            <a:ext cx="833323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Bodenloch-Speicherraum </a:t>
            </a:r>
            <a:r>
              <a:rPr lang="de-DE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</a:t>
            </a: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</a:t>
            </a:r>
            <a:r>
              <a:rPr lang="de-DE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Stabilisierung</a:t>
            </a:r>
            <a:r>
              <a:rPr lang="de-DE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einer steilen Böschung durch eine </a:t>
            </a:r>
            <a:r>
              <a:rPr lang="de-DE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Druckleitstruktur 376. </a:t>
            </a:r>
            <a:endParaRPr lang="de-DE" sz="2400" b="1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6F2036C-BEE0-4A8F-8F3A-CE8C3C5907D3}"/>
              </a:ext>
            </a:extLst>
          </p:cNvPr>
          <p:cNvSpPr txBox="1"/>
          <p:nvPr/>
        </p:nvSpPr>
        <p:spPr>
          <a:xfrm>
            <a:off x="9144" y="5181615"/>
            <a:ext cx="9229344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333 = Erweitertes Unterbecken, Kombination aus Ringmauer -Becken 33 und </a:t>
            </a:r>
            <a:b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Bodenloch- Speicherraum 37.</a:t>
            </a:r>
            <a:endParaRPr lang="de-DE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376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de-DE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Druckleitstruktur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innerhalb der Randbereiche des Bodenloch-Speicherraumes 37 ,</a:t>
            </a:r>
            <a:b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bestehend z.B. aus senkrechten eng aneinander stehenden Hohlprismen, die zur</a:t>
            </a:r>
            <a:b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Stabilisierung der Böschung seitlichen Druck aufnehmen und ableiten .</a:t>
            </a:r>
            <a:endParaRPr lang="de-DE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67 = Verbindungstunnel zum Pumpturbinen-Station 77,  der die Wasserrohre und eine befahrbare Zuwegung 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enthält</a:t>
            </a:r>
            <a:endParaRPr lang="de-DE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771</a:t>
            </a:r>
            <a:r>
              <a:rPr lang="de-DE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Aufnahmestation als Verbindung zu einer zentralen Pumpturbinenstation 77</a:t>
            </a:r>
            <a:endParaRPr lang="de-DE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B42C93-832C-456C-A003-02183A3AF4FC}"/>
              </a:ext>
            </a:extLst>
          </p:cNvPr>
          <p:cNvSpPr txBox="1"/>
          <p:nvPr/>
        </p:nvSpPr>
        <p:spPr>
          <a:xfrm>
            <a:off x="7549896" y="6580499"/>
            <a:ext cx="1447800" cy="25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Quelle: /SeeEi4/ Bild 9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5EA0CD-753A-4416-A6CA-E23746E213AB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A1.</a:t>
            </a:r>
          </a:p>
        </p:txBody>
      </p:sp>
    </p:spTree>
    <p:extLst>
      <p:ext uri="{BB962C8B-B14F-4D97-AF65-F5344CB8AC3E}">
        <p14:creationId xmlns:p14="http://schemas.microsoft.com/office/powerpoint/2010/main" val="3279547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4737" y="1"/>
            <a:ext cx="9144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5"/>
          <p:cNvSpPr/>
          <p:nvPr/>
        </p:nvSpPr>
        <p:spPr>
          <a:xfrm>
            <a:off x="6136194" y="3843017"/>
            <a:ext cx="83544" cy="1007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Box 49"/>
          <p:cNvSpPr txBox="1"/>
          <p:nvPr/>
        </p:nvSpPr>
        <p:spPr>
          <a:xfrm>
            <a:off x="885109" y="625225"/>
            <a:ext cx="7113683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128  TWh  Wind + PV ( skaliert und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umgewichtet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2016AD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" name="Textfeld 38"/>
          <p:cNvSpPr txBox="1"/>
          <p:nvPr/>
        </p:nvSpPr>
        <p:spPr>
          <a:xfrm>
            <a:off x="251891" y="-7675"/>
            <a:ext cx="8495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Strombilanz in TWh, 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 Autarkie mit Wind und PV </a:t>
            </a:r>
          </a:p>
        </p:txBody>
      </p:sp>
      <p:sp>
        <p:nvSpPr>
          <p:cNvPr id="3" name="Right Arrow 2"/>
          <p:cNvSpPr/>
          <p:nvPr/>
        </p:nvSpPr>
        <p:spPr>
          <a:xfrm rot="5400000">
            <a:off x="-51524" y="1106110"/>
            <a:ext cx="2304000" cy="2160000"/>
          </a:xfrm>
          <a:prstGeom prst="rightArrow">
            <a:avLst>
              <a:gd name="adj1" fmla="val 50000"/>
              <a:gd name="adj2" fmla="val 3457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ight Arrow 59"/>
          <p:cNvSpPr/>
          <p:nvPr/>
        </p:nvSpPr>
        <p:spPr>
          <a:xfrm rot="5400000">
            <a:off x="636086" y="3563852"/>
            <a:ext cx="914998" cy="2160000"/>
          </a:xfrm>
          <a:prstGeom prst="rightArrow">
            <a:avLst>
              <a:gd name="adj1" fmla="val 50000"/>
              <a:gd name="adj2" fmla="val 3457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bgerundetes Rechteck 2"/>
          <p:cNvSpPr/>
          <p:nvPr/>
        </p:nvSpPr>
        <p:spPr>
          <a:xfrm>
            <a:off x="263512" y="3345811"/>
            <a:ext cx="1622316" cy="107939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cs typeface="Arial" panose="020B0604020202020204" pitchFamily="34" charset="0"/>
              </a:rPr>
              <a:t>Direkter Verbrauch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ca. 800 </a:t>
            </a:r>
          </a:p>
        </p:txBody>
      </p:sp>
      <p:sp>
        <p:nvSpPr>
          <p:cNvPr id="36" name="Right Arrow 35"/>
          <p:cNvSpPr/>
          <p:nvPr/>
        </p:nvSpPr>
        <p:spPr>
          <a:xfrm rot="5400000">
            <a:off x="4146814" y="712123"/>
            <a:ext cx="792000" cy="162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/>
          <p:cNvSpPr/>
          <p:nvPr/>
        </p:nvSpPr>
        <p:spPr>
          <a:xfrm rot="5400000">
            <a:off x="2815079" y="4272783"/>
            <a:ext cx="720000" cy="90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5400000">
            <a:off x="5565055" y="4272903"/>
            <a:ext cx="720000" cy="90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bgerundetes Rechteck 6"/>
          <p:cNvSpPr/>
          <p:nvPr/>
        </p:nvSpPr>
        <p:spPr>
          <a:xfrm>
            <a:off x="2168435" y="3436912"/>
            <a:ext cx="205200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cs typeface="Arial" panose="020B0604020202020204" pitchFamily="34" charset="0"/>
              </a:rPr>
              <a:t>Kurzzeitspeicher</a:t>
            </a:r>
          </a:p>
          <a:p>
            <a:pPr algn="ctr"/>
            <a:r>
              <a:rPr lang="de-DE" b="1" dirty="0">
                <a:solidFill>
                  <a:srgbClr val="FF0000"/>
                </a:solidFill>
                <a:cs typeface="Arial" panose="020B0604020202020204" pitchFamily="34" charset="0"/>
              </a:rPr>
              <a:t>PSKW/Batterie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ca. 100</a:t>
            </a:r>
          </a:p>
        </p:txBody>
      </p:sp>
      <p:sp>
        <p:nvSpPr>
          <p:cNvPr id="22" name="Abgerundetes Rechteck 5">
            <a:extLst>
              <a:ext uri="{FF2B5EF4-FFF2-40B4-BE49-F238E27FC236}">
                <a16:creationId xmlns:a16="http://schemas.microsoft.com/office/drawing/2014/main" id="{9A5BE2AB-536F-4CED-8E3C-4159E2AC2695}"/>
              </a:ext>
            </a:extLst>
          </p:cNvPr>
          <p:cNvSpPr/>
          <p:nvPr/>
        </p:nvSpPr>
        <p:spPr>
          <a:xfrm>
            <a:off x="2389692" y="1933558"/>
            <a:ext cx="4496011" cy="6010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Kurzzeit-Speicher                  Langzeit/Backup</a:t>
            </a:r>
          </a:p>
        </p:txBody>
      </p:sp>
      <p:sp>
        <p:nvSpPr>
          <p:cNvPr id="23" name="Right Arrow 36">
            <a:extLst>
              <a:ext uri="{FF2B5EF4-FFF2-40B4-BE49-F238E27FC236}">
                <a16:creationId xmlns:a16="http://schemas.microsoft.com/office/drawing/2014/main" id="{60B06895-B2CD-4102-91B0-171CD3775602}"/>
              </a:ext>
            </a:extLst>
          </p:cNvPr>
          <p:cNvSpPr/>
          <p:nvPr/>
        </p:nvSpPr>
        <p:spPr>
          <a:xfrm rot="5400000">
            <a:off x="5436795" y="2224367"/>
            <a:ext cx="972000" cy="144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38">
            <a:extLst>
              <a:ext uri="{FF2B5EF4-FFF2-40B4-BE49-F238E27FC236}">
                <a16:creationId xmlns:a16="http://schemas.microsoft.com/office/drawing/2014/main" id="{37A0643A-A370-460A-9F79-816ADB4C2D14}"/>
              </a:ext>
            </a:extLst>
          </p:cNvPr>
          <p:cNvSpPr/>
          <p:nvPr/>
        </p:nvSpPr>
        <p:spPr>
          <a:xfrm rot="5400000">
            <a:off x="2717178" y="2446839"/>
            <a:ext cx="972000" cy="10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bgerundetes Rechteck 2">
            <a:extLst>
              <a:ext uri="{FF2B5EF4-FFF2-40B4-BE49-F238E27FC236}">
                <a16:creationId xmlns:a16="http://schemas.microsoft.com/office/drawing/2014/main" id="{A9F0108B-B6FA-4B31-B50A-C608D7C75099}"/>
              </a:ext>
            </a:extLst>
          </p:cNvPr>
          <p:cNvSpPr/>
          <p:nvPr/>
        </p:nvSpPr>
        <p:spPr>
          <a:xfrm>
            <a:off x="7174998" y="1904290"/>
            <a:ext cx="1404000" cy="97199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/>
              <a:t>ca. </a:t>
            </a:r>
            <a:r>
              <a:rPr lang="de-DE" sz="2400" b="1" dirty="0"/>
              <a:t>80</a:t>
            </a:r>
            <a:endParaRPr lang="de-DE" sz="1800" b="1" dirty="0"/>
          </a:p>
          <a:p>
            <a:pPr algn="ctr"/>
            <a:r>
              <a:rPr lang="de-DE" b="1" dirty="0"/>
              <a:t>ohne Verwertung</a:t>
            </a:r>
          </a:p>
        </p:txBody>
      </p:sp>
      <p:sp>
        <p:nvSpPr>
          <p:cNvPr id="29" name="Right Arrow 2">
            <a:extLst>
              <a:ext uri="{FF2B5EF4-FFF2-40B4-BE49-F238E27FC236}">
                <a16:creationId xmlns:a16="http://schemas.microsoft.com/office/drawing/2014/main" id="{2CE8C5E8-23E2-42B3-9DD9-B704A6A237B2}"/>
              </a:ext>
            </a:extLst>
          </p:cNvPr>
          <p:cNvSpPr/>
          <p:nvPr/>
        </p:nvSpPr>
        <p:spPr>
          <a:xfrm rot="5400000">
            <a:off x="7464915" y="1155676"/>
            <a:ext cx="828000" cy="65331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59">
            <a:extLst>
              <a:ext uri="{FF2B5EF4-FFF2-40B4-BE49-F238E27FC236}">
                <a16:creationId xmlns:a16="http://schemas.microsoft.com/office/drawing/2014/main" id="{D24DA78E-FD00-4B1C-B76F-7AE272DF9D9D}"/>
              </a:ext>
            </a:extLst>
          </p:cNvPr>
          <p:cNvSpPr/>
          <p:nvPr/>
        </p:nvSpPr>
        <p:spPr>
          <a:xfrm>
            <a:off x="8499977" y="2007910"/>
            <a:ext cx="625787" cy="65331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C62D29-0895-4A55-AACD-264C2D80C671}"/>
              </a:ext>
            </a:extLst>
          </p:cNvPr>
          <p:cNvSpPr/>
          <p:nvPr/>
        </p:nvSpPr>
        <p:spPr>
          <a:xfrm>
            <a:off x="161912" y="5102890"/>
            <a:ext cx="7070581" cy="71107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1000   Verbrauch </a:t>
            </a:r>
            <a:r>
              <a:rPr lang="de-DE" sz="3200" b="1" dirty="0">
                <a:solidFill>
                  <a:srgbClr val="FFFF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B7A0446-A623-4196-9627-1779AAD30432}"/>
              </a:ext>
            </a:extLst>
          </p:cNvPr>
          <p:cNvSpPr txBox="1"/>
          <p:nvPr/>
        </p:nvSpPr>
        <p:spPr>
          <a:xfrm>
            <a:off x="4189883" y="1186606"/>
            <a:ext cx="730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>
                <a:solidFill>
                  <a:schemeClr val="bg2"/>
                </a:solidFill>
              </a:rPr>
              <a:t>400</a:t>
            </a:r>
          </a:p>
        </p:txBody>
      </p:sp>
      <p:sp>
        <p:nvSpPr>
          <p:cNvPr id="20" name="TextBox 49">
            <a:extLst>
              <a:ext uri="{FF2B5EF4-FFF2-40B4-BE49-F238E27FC236}">
                <a16:creationId xmlns:a16="http://schemas.microsoft.com/office/drawing/2014/main" id="{2EEBF5A7-4FFD-47DF-A839-70DE5E8807AC}"/>
              </a:ext>
            </a:extLst>
          </p:cNvPr>
          <p:cNvSpPr txBox="1"/>
          <p:nvPr/>
        </p:nvSpPr>
        <p:spPr>
          <a:xfrm>
            <a:off x="231200" y="616450"/>
            <a:ext cx="864096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1280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[TWh]  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Wind + PV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(skaliert und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umgewichtet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aus 2016 AD)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ADDE287-9362-4DDC-B0BC-047DD388BFA3}"/>
              </a:ext>
            </a:extLst>
          </p:cNvPr>
          <p:cNvSpPr txBox="1"/>
          <p:nvPr/>
        </p:nvSpPr>
        <p:spPr>
          <a:xfrm>
            <a:off x="825156" y="1256564"/>
            <a:ext cx="6201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chemeClr val="bg2"/>
                </a:solidFill>
              </a:defRPr>
            </a:lvl1pPr>
          </a:lstStyle>
          <a:p>
            <a:r>
              <a:rPr lang="de-DE" sz="2800" dirty="0"/>
              <a:t>800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E362892-5115-46DE-998C-46C897394A3C}"/>
              </a:ext>
            </a:extLst>
          </p:cNvPr>
          <p:cNvSpPr txBox="1"/>
          <p:nvPr/>
        </p:nvSpPr>
        <p:spPr>
          <a:xfrm>
            <a:off x="5349" y="6738535"/>
            <a:ext cx="7563857" cy="1231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Datenquelle: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EE8115D-C123-4BA9-9AD2-BCDB310C4911}"/>
              </a:ext>
            </a:extLst>
          </p:cNvPr>
          <p:cNvSpPr txBox="1"/>
          <p:nvPr/>
        </p:nvSpPr>
        <p:spPr>
          <a:xfrm>
            <a:off x="2981359" y="2546518"/>
            <a:ext cx="53416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200" b="1" dirty="0">
                <a:solidFill>
                  <a:schemeClr val="bg2"/>
                </a:solidFill>
              </a:rPr>
              <a:t>125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989303D-ED2F-455D-8E4C-1E914B67759B}"/>
              </a:ext>
            </a:extLst>
          </p:cNvPr>
          <p:cNvSpPr txBox="1"/>
          <p:nvPr/>
        </p:nvSpPr>
        <p:spPr>
          <a:xfrm>
            <a:off x="5695566" y="2563687"/>
            <a:ext cx="5554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200" b="1" dirty="0">
                <a:solidFill>
                  <a:schemeClr val="bg2"/>
                </a:solidFill>
              </a:rPr>
              <a:t>275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96E61A9-F381-4D7A-80D0-47259EDA2C03}"/>
              </a:ext>
            </a:extLst>
          </p:cNvPr>
          <p:cNvSpPr txBox="1"/>
          <p:nvPr/>
        </p:nvSpPr>
        <p:spPr>
          <a:xfrm>
            <a:off x="6976117" y="6346990"/>
            <a:ext cx="2169483" cy="298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000" tIns="10800" rIns="18000" bIns="10800" rtlCol="0">
            <a:spAutoFit/>
          </a:bodyPr>
          <a:lstStyle/>
          <a:p>
            <a:r>
              <a:rPr lang="de-DE" dirty="0"/>
              <a:t> </a:t>
            </a:r>
            <a:r>
              <a:rPr lang="de-DE" sz="1200" dirty="0"/>
              <a:t>Werte wurden „griffig“ gerundet 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F87B216-2079-4DCA-B83B-6DFD4239A5CA}"/>
              </a:ext>
            </a:extLst>
          </p:cNvPr>
          <p:cNvGrpSpPr/>
          <p:nvPr/>
        </p:nvGrpSpPr>
        <p:grpSpPr>
          <a:xfrm>
            <a:off x="249488" y="5828758"/>
            <a:ext cx="1622316" cy="821793"/>
            <a:chOff x="199935" y="5478026"/>
            <a:chExt cx="1622316" cy="821793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E031D37A-D8BB-48A9-A184-DC42DEFD72DF}"/>
                </a:ext>
              </a:extLst>
            </p:cNvPr>
            <p:cNvGrpSpPr/>
            <p:nvPr/>
          </p:nvGrpSpPr>
          <p:grpSpPr>
            <a:xfrm>
              <a:off x="199935" y="5478026"/>
              <a:ext cx="1622316" cy="821793"/>
              <a:chOff x="223527" y="5502544"/>
              <a:chExt cx="1622316" cy="821793"/>
            </a:xfrm>
          </p:grpSpPr>
          <p:sp>
            <p:nvSpPr>
              <p:cNvPr id="33" name="Abgerundetes Rechteck 2">
                <a:extLst>
                  <a:ext uri="{FF2B5EF4-FFF2-40B4-BE49-F238E27FC236}">
                    <a16:creationId xmlns:a16="http://schemas.microsoft.com/office/drawing/2014/main" id="{2CEB8843-BE3A-4A34-A3DD-A77993181298}"/>
                  </a:ext>
                </a:extLst>
              </p:cNvPr>
              <p:cNvSpPr/>
              <p:nvPr/>
            </p:nvSpPr>
            <p:spPr>
              <a:xfrm>
                <a:off x="223527" y="5972781"/>
                <a:ext cx="1622316" cy="351556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b="1" dirty="0">
                    <a:cs typeface="Arial" panose="020B0604020202020204" pitchFamily="34" charset="0"/>
                  </a:rPr>
                  <a:t>Import</a:t>
                </a:r>
              </a:p>
            </p:txBody>
          </p:sp>
          <p:sp>
            <p:nvSpPr>
              <p:cNvPr id="34" name="Right Arrow 41">
                <a:extLst>
                  <a:ext uri="{FF2B5EF4-FFF2-40B4-BE49-F238E27FC236}">
                    <a16:creationId xmlns:a16="http://schemas.microsoft.com/office/drawing/2014/main" id="{6832E9CB-9A61-474A-99DB-CD2CEF8B7399}"/>
                  </a:ext>
                </a:extLst>
              </p:cNvPr>
              <p:cNvSpPr/>
              <p:nvPr/>
            </p:nvSpPr>
            <p:spPr>
              <a:xfrm rot="16200000" flipV="1">
                <a:off x="732418" y="5388563"/>
                <a:ext cx="492038" cy="720000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FBBE3B4-2CE9-4FC5-BD5A-387B0A4A9CB2}"/>
                </a:ext>
              </a:extLst>
            </p:cNvPr>
            <p:cNvSpPr txBox="1"/>
            <p:nvPr/>
          </p:nvSpPr>
          <p:spPr>
            <a:xfrm>
              <a:off x="801797" y="5631239"/>
              <a:ext cx="3291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7" name="Abgerundetes Rechteck 6"/>
          <p:cNvSpPr/>
          <p:nvPr/>
        </p:nvSpPr>
        <p:spPr>
          <a:xfrm>
            <a:off x="4837041" y="3459414"/>
            <a:ext cx="219600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Langzeit/Backup </a:t>
            </a:r>
            <a:r>
              <a:rPr lang="de-DE" b="1" dirty="0" err="1"/>
              <a:t>Sp</a:t>
            </a:r>
            <a:r>
              <a:rPr lang="de-DE" b="1" dirty="0"/>
              <a:t>.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Power </a:t>
            </a:r>
            <a:r>
              <a:rPr lang="de-DE" b="1" dirty="0" err="1">
                <a:solidFill>
                  <a:srgbClr val="FF0000"/>
                </a:solidFill>
              </a:rPr>
              <a:t>to</a:t>
            </a:r>
            <a:r>
              <a:rPr lang="de-DE" b="1" dirty="0">
                <a:solidFill>
                  <a:srgbClr val="FF0000"/>
                </a:solidFill>
              </a:rPr>
              <a:t> Gas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</a:rPr>
              <a:t>ca. 100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D9E130-F131-4D12-B77E-FCE1F6FA825C}"/>
              </a:ext>
            </a:extLst>
          </p:cNvPr>
          <p:cNvSpPr txBox="1"/>
          <p:nvPr/>
        </p:nvSpPr>
        <p:spPr>
          <a:xfrm>
            <a:off x="1037460" y="3998140"/>
            <a:ext cx="540000" cy="32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800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4477504-5B07-4124-B12E-08FC9E8AD8CC}"/>
              </a:ext>
            </a:extLst>
          </p:cNvPr>
          <p:cNvSpPr txBox="1"/>
          <p:nvPr/>
        </p:nvSpPr>
        <p:spPr>
          <a:xfrm>
            <a:off x="5922795" y="4012912"/>
            <a:ext cx="540000" cy="32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100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EFD9BAF-AEE9-4139-94B7-0D74CC11EFEE}"/>
              </a:ext>
            </a:extLst>
          </p:cNvPr>
          <p:cNvSpPr txBox="1"/>
          <p:nvPr/>
        </p:nvSpPr>
        <p:spPr>
          <a:xfrm>
            <a:off x="3184981" y="3976547"/>
            <a:ext cx="540000" cy="32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3353519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739FA4E-5C79-4C77-8973-9F3B9113422E}"/>
              </a:ext>
            </a:extLst>
          </p:cNvPr>
          <p:cNvSpPr txBox="1"/>
          <p:nvPr/>
        </p:nvSpPr>
        <p:spPr>
          <a:xfrm>
            <a:off x="475488" y="754164"/>
            <a:ext cx="8558784" cy="5837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 9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Bodenloch-Speicherraum </a:t>
            </a:r>
            <a:r>
              <a:rPr lang="de-D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Stabilisierung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einer</a:t>
            </a:r>
            <a:b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besonders steilen Böschung 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 eine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Druckleitstruktur 376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400"/>
              </a:spcAft>
            </a:pP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Innerhalb des Randbereiches des Bodenloches 37  werden </a:t>
            </a:r>
            <a:b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de-DE" sz="18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z.B.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flächig aneinander gebaute </a:t>
            </a:r>
            <a:r>
              <a:rPr lang="de-DE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druckfeste Speicherkörper </a:t>
            </a:r>
            <a:br>
              <a:rPr lang="de-DE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nach DE 10 2020 111 844 A1 (/LuSchmB 2020_SeeEi3/)</a:t>
            </a:r>
            <a:br>
              <a:rPr lang="de-DE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errichtet, die einen </a:t>
            </a:r>
            <a:r>
              <a:rPr lang="de-DE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seitlichen Druck aufnehmen und ableiten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1575"/>
              </a:lnSpc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Speicherkörper in der Druckleitstruktur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376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 offen und verbleiben </a:t>
            </a:r>
            <a:b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im hydraulischen Ausgleich untereinander  und mit dem gesamten Becken, </a:t>
            </a:r>
            <a:b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so dass die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Wände keinen direkt anstehenden hydraulischen</a:t>
            </a:r>
            <a:b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Druckunterschied ausgesetzt sind, </a:t>
            </a:r>
            <a:b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sondern eben </a:t>
            </a:r>
            <a:r>
              <a:rPr lang="de-DE" sz="1800" b="1" u="sng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 als Druckleitstruktur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eingesetzt und dimensioniert werden.    </a:t>
            </a:r>
          </a:p>
          <a:p>
            <a:pPr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333 = Erweitertes Unterbecken, </a:t>
            </a:r>
            <a:b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Kombination aus Ringmauer -Becken 33 und Bodenloch-Speicherraum 37.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376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Druckleitstruktu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innerhalb der Randbereiche des Bodenloch-Speicherraumes 37 , </a:t>
            </a:r>
            <a:b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bestehend z.B. aus senkrechten eng aneinander stehenden Hohlprismen, d</a:t>
            </a:r>
            <a:b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</a:t>
            </a:r>
            <a:r>
              <a:rPr lang="de-DE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zur Stabilisierung der Böschung seitlichen Druck aufnehmen und ableiten .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67 = Verbindungstunnel zum Pumpturbinen-Station 77,  </a:t>
            </a:r>
            <a:b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der die Wasserrohre und eine befahrbare Zuwegung enthält.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endParaRPr lang="de-DE" sz="1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771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Aufnahmestation als Verbindung zu einer zentralen Pumpturbinenstation 77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1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4739FA4E-5C79-4C77-8973-9F3B9113422E}"/>
              </a:ext>
            </a:extLst>
          </p:cNvPr>
          <p:cNvSpPr txBox="1"/>
          <p:nvPr/>
        </p:nvSpPr>
        <p:spPr>
          <a:xfrm>
            <a:off x="292608" y="233253"/>
            <a:ext cx="8558784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9:  </a:t>
            </a:r>
            <a:r>
              <a:rPr lang="de-DE" sz="24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 hole </a:t>
            </a:r>
            <a:r>
              <a:rPr lang="de-DE" sz="24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</a:t>
            </a:r>
            <a:r>
              <a:rPr lang="de-DE" sz="24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u="sng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r>
              <a:rPr lang="de-DE" sz="24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37 </a:t>
            </a:r>
            <a:br>
              <a:rPr lang="de-D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de-DE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de-D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stabilization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 particularly steep slope</a:t>
            </a:r>
            <a:b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due to  a</a:t>
            </a: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u="sng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pressure</a:t>
            </a:r>
            <a:r>
              <a:rPr lang="de-DE" sz="2000" b="1" u="sng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u="sng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</a:t>
            </a:r>
            <a:r>
              <a:rPr lang="de-DE" sz="2000" b="1" u="sng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u="sng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de-DE" sz="2000" b="1" u="sng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376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b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Within the edge area of the bottom hole 37</a:t>
            </a:r>
            <a:b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de-DE" sz="18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pressure</a:t>
            </a:r>
            <a:r>
              <a:rPr lang="de-DE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proof</a:t>
            </a:r>
            <a:r>
              <a:rPr lang="de-DE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</a:t>
            </a:r>
            <a:r>
              <a:rPr lang="de-DE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bodies</a:t>
            </a:r>
            <a:r>
              <a:rPr lang="de-DE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de-DE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built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flat </a:t>
            </a:r>
            <a:r>
              <a:rPr lang="de-DE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together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according to DE 10 2020 111 844 A1 (SeeEi3/)</a:t>
            </a:r>
            <a:b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en-US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absorb and dissipate lateral pressure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1575"/>
              </a:lnSpc>
            </a:pPr>
            <a:endParaRPr lang="de-DE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bodies in the pressure guide structure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376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open and remain in </a:t>
            </a:r>
            <a:b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hydraulic balancing with each other and with the entire basin, </a:t>
            </a:r>
            <a:br>
              <a: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de-DE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walls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not exposed to pressure differences,  </a:t>
            </a:r>
            <a:b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but are only used and dimensioned as </a:t>
            </a:r>
            <a:r>
              <a:rPr lang="de-DE" sz="1800" b="1" u="sng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de-DE" sz="1800" b="1" u="sng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pressure</a:t>
            </a:r>
            <a:r>
              <a:rPr lang="de-DE" sz="1800" b="1" u="sng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b="1" u="sng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conduction</a:t>
            </a:r>
            <a:r>
              <a:rPr lang="de-DE" sz="1800" b="1" u="sng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b="1" u="sng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de-DE" sz="1800" b="1" u="sng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b="1" u="sng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333 =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Extended lower basin, </a:t>
            </a:r>
            <a:b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combination of curtain wall basin 33 and ground hole storage space 37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376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de-DE" sz="1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Pressure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conduction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within the edge areas of the ground hole storage space 37 ,</a:t>
            </a:r>
            <a:b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consisting e.g. of vertical hollow prisms close to each other, </a:t>
            </a:r>
          </a:p>
          <a:p>
            <a:pPr>
              <a:lnSpc>
                <a:spcPts val="1575"/>
              </a:lnSpc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absorbing and dissipating lateral pressure to stabilize the embankment</a:t>
            </a: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67 =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connecting tunnel to the pump turbine station 77,</a:t>
            </a:r>
            <a:b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which contains the water pipes and a drivable access road.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endParaRPr lang="de-DE" sz="1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771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receiving station as a connection to a central pump turbine station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47A2028-B095-3C29-4079-DFF5AD801FC2}"/>
              </a:ext>
            </a:extLst>
          </p:cNvPr>
          <p:cNvSpPr/>
          <p:nvPr/>
        </p:nvSpPr>
        <p:spPr>
          <a:xfrm>
            <a:off x="8900632" y="0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4498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fik 65">
            <a:extLst>
              <a:ext uri="{FF2B5EF4-FFF2-40B4-BE49-F238E27FC236}">
                <a16:creationId xmlns:a16="http://schemas.microsoft.com/office/drawing/2014/main" id="{FE940AB2-0C0D-4A75-B3C1-5CAEBA0C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64" y="795528"/>
            <a:ext cx="7674400" cy="4754880"/>
          </a:xfrm>
          <a:prstGeom prst="rect">
            <a:avLst/>
          </a:prstGeom>
        </p:spPr>
      </p:pic>
      <p:sp>
        <p:nvSpPr>
          <p:cNvPr id="67" name="Textfeld 66">
            <a:extLst>
              <a:ext uri="{FF2B5EF4-FFF2-40B4-BE49-F238E27FC236}">
                <a16:creationId xmlns:a16="http://schemas.microsoft.com/office/drawing/2014/main" id="{6C52DC71-1795-469A-BE0A-C3B519730502}"/>
              </a:ext>
            </a:extLst>
          </p:cNvPr>
          <p:cNvSpPr txBox="1"/>
          <p:nvPr/>
        </p:nvSpPr>
        <p:spPr>
          <a:xfrm>
            <a:off x="2084832" y="207264"/>
            <a:ext cx="597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Innenseitiger Fahrweg zum Maschinenhaus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7F613F02-369B-41AB-A125-946511139878}"/>
              </a:ext>
            </a:extLst>
          </p:cNvPr>
          <p:cNvSpPr txBox="1"/>
          <p:nvPr/>
        </p:nvSpPr>
        <p:spPr>
          <a:xfrm>
            <a:off x="185928" y="5550408"/>
            <a:ext cx="8665464" cy="1160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 13:   </a:t>
            </a:r>
            <a:r>
              <a:rPr lang="de-DE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Querschnitt durch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Ringmauer-Unterbecken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</a:t>
            </a:r>
            <a:br>
              <a: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75"/>
              </a:lnSpc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inwendig angebrachtem </a:t>
            </a:r>
            <a:r>
              <a:rPr lang="de-DE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spiralförmigem Fahrweg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</a:t>
            </a:r>
            <a:r>
              <a:rPr lang="de-DE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de-DE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575"/>
              </a:lnSpc>
            </a:pPr>
            <a:r>
              <a:rPr lang="de-DE" sz="3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v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der Krone des Beckens bis zum Boden</a:t>
            </a:r>
            <a:r>
              <a:rPr lang="de-DE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CF0E0E60-7468-4F09-A86A-4D5F8F97DE0D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A2.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09CC7E28-A922-4B41-882D-66BCB87C897C}"/>
              </a:ext>
            </a:extLst>
          </p:cNvPr>
          <p:cNvSpPr txBox="1"/>
          <p:nvPr/>
        </p:nvSpPr>
        <p:spPr>
          <a:xfrm>
            <a:off x="7443216" y="6643335"/>
            <a:ext cx="140817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50" dirty="0"/>
              <a:t>Quelle: /SeeEi4/ Bild 13</a:t>
            </a:r>
          </a:p>
        </p:txBody>
      </p:sp>
    </p:spTree>
    <p:extLst>
      <p:ext uri="{BB962C8B-B14F-4D97-AF65-F5344CB8AC3E}">
        <p14:creationId xmlns:p14="http://schemas.microsoft.com/office/powerpoint/2010/main" val="13311738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fik 65">
            <a:extLst>
              <a:ext uri="{FF2B5EF4-FFF2-40B4-BE49-F238E27FC236}">
                <a16:creationId xmlns:a16="http://schemas.microsoft.com/office/drawing/2014/main" id="{FE940AB2-0C0D-4A75-B3C1-5CAEBA0CE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64" y="795528"/>
            <a:ext cx="7674400" cy="4754880"/>
          </a:xfrm>
          <a:prstGeom prst="rect">
            <a:avLst/>
          </a:prstGeom>
        </p:spPr>
      </p:pic>
      <p:sp>
        <p:nvSpPr>
          <p:cNvPr id="67" name="Textfeld 66">
            <a:extLst>
              <a:ext uri="{FF2B5EF4-FFF2-40B4-BE49-F238E27FC236}">
                <a16:creationId xmlns:a16="http://schemas.microsoft.com/office/drawing/2014/main" id="{6C52DC71-1795-469A-BE0A-C3B519730502}"/>
              </a:ext>
            </a:extLst>
          </p:cNvPr>
          <p:cNvSpPr txBox="1"/>
          <p:nvPr/>
        </p:nvSpPr>
        <p:spPr>
          <a:xfrm>
            <a:off x="2244852" y="204065"/>
            <a:ext cx="4547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Internal track to the powerhouse</a:t>
            </a:r>
            <a:endParaRPr lang="de-DE" sz="2400" b="1" dirty="0"/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7F613F02-369B-41AB-A125-946511139878}"/>
              </a:ext>
            </a:extLst>
          </p:cNvPr>
          <p:cNvSpPr txBox="1"/>
          <p:nvPr/>
        </p:nvSpPr>
        <p:spPr>
          <a:xfrm>
            <a:off x="185928" y="5550408"/>
            <a:ext cx="8665464" cy="1119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Bild 13:   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Cross-section 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 ring dam lower reservoir  </a:t>
            </a:r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 </a:t>
            </a:r>
            <a:b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ts val="1575"/>
              </a:lnSpc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 internally mounted  </a:t>
            </a:r>
            <a:r>
              <a:rPr lang="de-DE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spiral </a:t>
            </a:r>
            <a:r>
              <a:rPr lang="de-DE" sz="20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driveway</a:t>
            </a:r>
            <a:r>
              <a:rPr lang="de-DE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</a:t>
            </a:r>
            <a:r>
              <a:rPr lang="de-DE" sz="1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br>
              <a:rPr lang="de-DE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</a:t>
            </a:r>
          </a:p>
          <a:p>
            <a:pPr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From the crown of the ring basin   to its bottom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de-DE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CF0E0E60-7468-4F09-A86A-4D5F8F97DE0D}"/>
              </a:ext>
            </a:extLst>
          </p:cNvPr>
          <p:cNvSpPr txBox="1"/>
          <p:nvPr/>
        </p:nvSpPr>
        <p:spPr>
          <a:xfrm>
            <a:off x="-6541" y="41824"/>
            <a:ext cx="6480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A2.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09CC7E28-A922-4B41-882D-66BCB87C897C}"/>
              </a:ext>
            </a:extLst>
          </p:cNvPr>
          <p:cNvSpPr txBox="1"/>
          <p:nvPr/>
        </p:nvSpPr>
        <p:spPr>
          <a:xfrm>
            <a:off x="7443216" y="6643335"/>
            <a:ext cx="140817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50" dirty="0"/>
              <a:t>Quelle: /SeeEi4/ Bild 13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47A2028-B095-3C29-4079-DFF5AD801FC2}"/>
              </a:ext>
            </a:extLst>
          </p:cNvPr>
          <p:cNvSpPr/>
          <p:nvPr/>
        </p:nvSpPr>
        <p:spPr>
          <a:xfrm>
            <a:off x="8900632" y="0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7798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1153928-44C0-4512-B9D8-BDA2B9EA7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93" y="978677"/>
            <a:ext cx="8047111" cy="301447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8743E49-6AB9-4AD4-9E68-D5E8735928C9}"/>
              </a:ext>
            </a:extLst>
          </p:cNvPr>
          <p:cNvSpPr txBox="1"/>
          <p:nvPr/>
        </p:nvSpPr>
        <p:spPr>
          <a:xfrm>
            <a:off x="140208" y="4018528"/>
            <a:ext cx="8863584" cy="2761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de-DE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D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=  freies Seewasser, ohne Bebauung, hier als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Unterbecken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genutzt.</a:t>
            </a:r>
            <a:endParaRPr lang="de-D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0340"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00	= Noch nicht mit Wasser aufgefüllter Teil des späteren Restsee</a:t>
            </a:r>
            <a:endParaRPr lang="de-D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0340">
              <a:lnSpc>
                <a:spcPts val="1575"/>
              </a:lnSpc>
            </a:pP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1   = fester Untergrund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de-DE" sz="1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2560" indent="-342900">
              <a:lnSpc>
                <a:spcPts val="1575"/>
              </a:lnSpc>
              <a:buAutoNum type="arabicPlain" startAt="11"/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seitliche Böschung des Restsee</a:t>
            </a:r>
          </a:p>
          <a:p>
            <a:pPr marL="162560" indent="-342900">
              <a:lnSpc>
                <a:spcPts val="1575"/>
              </a:lnSpc>
              <a:buAutoNum type="arabicPlain" startAt="11"/>
            </a:pPr>
            <a:endParaRPr lang="de-DE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0340">
              <a:lnSpc>
                <a:spcPts val="1575"/>
              </a:lnSpc>
            </a:pP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de-DE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= </a:t>
            </a: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Ring-</a:t>
            </a:r>
            <a:r>
              <a:rPr lang="de-DE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Staumauer </a:t>
            </a:r>
            <a:r>
              <a:rPr lang="de-D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umschließt das Speicherbecken, welches während der</a:t>
            </a:r>
            <a:br>
              <a:rPr lang="de-D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de-DE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Auffüllungsphase des Restsee </a:t>
            </a:r>
            <a:r>
              <a:rPr lang="de-DE" sz="1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zunächst als Oberbecken genutzt wird</a:t>
            </a:r>
            <a:r>
              <a:rPr lang="de-DE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de-DE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180340">
              <a:lnSpc>
                <a:spcPts val="1575"/>
              </a:lnSpc>
            </a:pPr>
            <a:r>
              <a:rPr lang="de-DE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de-DE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899795"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WK_aktiv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Wasserkörper , genutzt als Arbeitsspeicher  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899795"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WKu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Unterster Wasserkörper, für </a:t>
            </a:r>
            <a:r>
              <a:rPr lang="de-DE" sz="1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dienotwendige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Mindesthöhe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899795">
              <a:lnSpc>
                <a:spcPts val="1575"/>
              </a:lnSpc>
            </a:pP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H_interim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Druckhöhe zwischen dem </a:t>
            </a:r>
            <a:r>
              <a:rPr lang="de-DE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WK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_aktiv und dem dazugehörigen mittleren Pegel des Unterbeckens.</a:t>
            </a:r>
            <a:endParaRPr lang="de-DE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899795">
              <a:lnSpc>
                <a:spcPts val="1575"/>
              </a:lnSpc>
            </a:pP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dh = maximale Pegelschwankung im aktiven Wasserkörper WK_aktiv</a:t>
            </a:r>
            <a:endParaRPr lang="de-DE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2CE402-EA10-43D6-82BA-0ECA2C4A8AF7}"/>
              </a:ext>
            </a:extLst>
          </p:cNvPr>
          <p:cNvSpPr txBox="1"/>
          <p:nvPr/>
        </p:nvSpPr>
        <p:spPr>
          <a:xfrm>
            <a:off x="243840" y="78460"/>
            <a:ext cx="81932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Bild 14:</a:t>
            </a:r>
            <a:r>
              <a:rPr lang="de-DE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Interims-Betrieb: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Ringmauerspeicher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mit hohem Innenbecken</a:t>
            </a:r>
            <a:r>
              <a:rPr lang="de-DE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als Oberbecken </a:t>
            </a:r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eines PSKW während der Auffüllungsphase  des Restsee.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1953CC-1849-4A40-941D-B8690D9D2C07}"/>
              </a:ext>
            </a:extLst>
          </p:cNvPr>
          <p:cNvSpPr txBox="1"/>
          <p:nvPr/>
        </p:nvSpPr>
        <p:spPr>
          <a:xfrm>
            <a:off x="7443216" y="6643335"/>
            <a:ext cx="140817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50" dirty="0"/>
              <a:t>Quelle: /SeeEi4/ Bild 14</a:t>
            </a:r>
          </a:p>
        </p:txBody>
      </p:sp>
    </p:spTree>
    <p:extLst>
      <p:ext uri="{BB962C8B-B14F-4D97-AF65-F5344CB8AC3E}">
        <p14:creationId xmlns:p14="http://schemas.microsoft.com/office/powerpoint/2010/main" val="1861237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973F590-C50F-4AC9-89CC-06EDCCD183D9}"/>
              </a:ext>
            </a:extLst>
          </p:cNvPr>
          <p:cNvSpPr txBox="1"/>
          <p:nvPr/>
        </p:nvSpPr>
        <p:spPr>
          <a:xfrm>
            <a:off x="-6541" y="41825"/>
            <a:ext cx="4576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de-DE" sz="1400" b="1" dirty="0" err="1">
                <a:latin typeface="Arial" pitchFamily="34" charset="0"/>
                <a:cs typeface="Arial" pitchFamily="34" charset="0"/>
              </a:rPr>
              <a:t>A4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399C7C4-FD8E-4079-B752-4B0B9D9D8A0E}"/>
              </a:ext>
            </a:extLst>
          </p:cNvPr>
          <p:cNvSpPr txBox="1"/>
          <p:nvPr/>
        </p:nvSpPr>
        <p:spPr>
          <a:xfrm>
            <a:off x="292608" y="1178518"/>
            <a:ext cx="7802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Im Braunkohle Tagebau </a:t>
            </a:r>
            <a:r>
              <a:rPr lang="de-DE" dirty="0"/>
              <a:t>räumt man </a:t>
            </a:r>
            <a:r>
              <a:rPr lang="de-DE" b="1" u="sng" dirty="0">
                <a:solidFill>
                  <a:srgbClr val="FF0000"/>
                </a:solidFill>
              </a:rPr>
              <a:t>Deckschichten</a:t>
            </a:r>
            <a:r>
              <a:rPr lang="de-DE" b="1" dirty="0">
                <a:solidFill>
                  <a:srgbClr val="FF0000"/>
                </a:solidFill>
              </a:rPr>
              <a:t> weg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                                                                                  um an die 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</a:rPr>
              <a:t>Kohle</a:t>
            </a:r>
            <a:r>
              <a:rPr lang="de-DE" sz="2400" b="1" dirty="0"/>
              <a:t> </a:t>
            </a:r>
            <a:r>
              <a:rPr lang="de-DE" dirty="0"/>
              <a:t>zu gelangen.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5D4ABC5-0832-4B74-9507-69E505920267}"/>
              </a:ext>
            </a:extLst>
          </p:cNvPr>
          <p:cNvSpPr txBox="1"/>
          <p:nvPr/>
        </p:nvSpPr>
        <p:spPr>
          <a:xfrm>
            <a:off x="292608" y="4940818"/>
            <a:ext cx="7936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Im Hohlraum Bergbau </a:t>
            </a:r>
            <a:r>
              <a:rPr lang="de-DE" dirty="0"/>
              <a:t>räumt man </a:t>
            </a:r>
            <a:r>
              <a:rPr lang="de-DE" b="1" dirty="0">
                <a:solidFill>
                  <a:srgbClr val="FF0000"/>
                </a:solidFill>
              </a:rPr>
              <a:t>Deckvolumen  weg</a:t>
            </a:r>
            <a:r>
              <a:rPr lang="de-DE" dirty="0"/>
              <a:t>,  um an </a:t>
            </a:r>
            <a:br>
              <a:rPr lang="de-DE" dirty="0"/>
            </a:br>
            <a:r>
              <a:rPr lang="de-DE" dirty="0"/>
              <a:t>                                         die </a:t>
            </a:r>
            <a:r>
              <a:rPr lang="de-DE" sz="2400" b="1" dirty="0">
                <a:solidFill>
                  <a:srgbClr val="0066FF"/>
                </a:solidFill>
              </a:rPr>
              <a:t>nutzbaren Speicherhohlräume </a:t>
            </a:r>
            <a:r>
              <a:rPr lang="de-DE" dirty="0"/>
              <a:t>zu gelangen.</a:t>
            </a:r>
          </a:p>
          <a:p>
            <a:r>
              <a:rPr lang="de-DE" dirty="0"/>
              <a:t>                                                                </a:t>
            </a:r>
            <a:r>
              <a:rPr lang="de-DE" sz="4800" dirty="0">
                <a:solidFill>
                  <a:srgbClr val="C00000"/>
                </a:solidFill>
              </a:rPr>
              <a:t>!!!!!!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AABE17-76D8-4309-88DF-FC5A6EC07296}"/>
              </a:ext>
            </a:extLst>
          </p:cNvPr>
          <p:cNvSpPr txBox="1"/>
          <p:nvPr/>
        </p:nvSpPr>
        <p:spPr>
          <a:xfrm>
            <a:off x="1743456" y="192956"/>
            <a:ext cx="5888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u="sng" dirty="0"/>
              <a:t>Der „Hohlraum- Bergbau“ </a:t>
            </a:r>
            <a:endParaRPr lang="de-DE" sz="360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515CF4D-70C0-4AEF-A319-9CAC7806B343}"/>
              </a:ext>
            </a:extLst>
          </p:cNvPr>
          <p:cNvGrpSpPr/>
          <p:nvPr/>
        </p:nvGrpSpPr>
        <p:grpSpPr>
          <a:xfrm>
            <a:off x="683903" y="1917182"/>
            <a:ext cx="6630145" cy="2673106"/>
            <a:chOff x="683903" y="1917182"/>
            <a:chExt cx="6630145" cy="267310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E61AADA-3B3A-4796-B22D-126037B9E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903" y="1917182"/>
              <a:ext cx="6630145" cy="2673106"/>
            </a:xfrm>
            <a:prstGeom prst="rect">
              <a:avLst/>
            </a:prstGeom>
          </p:spPr>
        </p:pic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7E68DDC7-313E-4BBD-A68E-5F3693D85961}"/>
                </a:ext>
              </a:extLst>
            </p:cNvPr>
            <p:cNvSpPr/>
            <p:nvPr/>
          </p:nvSpPr>
          <p:spPr>
            <a:xfrm>
              <a:off x="5120640" y="2081148"/>
              <a:ext cx="1194816" cy="250914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03CAAFB4-FB0D-48A5-9C5C-CA8149C467AA}"/>
              </a:ext>
            </a:extLst>
          </p:cNvPr>
          <p:cNvSpPr txBox="1"/>
          <p:nvPr/>
        </p:nvSpPr>
        <p:spPr>
          <a:xfrm>
            <a:off x="0" y="6642556"/>
            <a:ext cx="76321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braunkohle.de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/braunkohle-in-deutschland/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uebersicht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-und-geschichte-der-reviere/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862617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973F590-C50F-4AC9-89CC-06EDCCD183D9}"/>
              </a:ext>
            </a:extLst>
          </p:cNvPr>
          <p:cNvSpPr txBox="1"/>
          <p:nvPr/>
        </p:nvSpPr>
        <p:spPr>
          <a:xfrm>
            <a:off x="-6541" y="41825"/>
            <a:ext cx="4576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de-DE" sz="1400" b="1" dirty="0" err="1">
                <a:latin typeface="Arial" pitchFamily="34" charset="0"/>
                <a:cs typeface="Arial" pitchFamily="34" charset="0"/>
              </a:rPr>
              <a:t>A4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399C7C4-FD8E-4079-B752-4B0B9D9D8A0E}"/>
              </a:ext>
            </a:extLst>
          </p:cNvPr>
          <p:cNvSpPr txBox="1"/>
          <p:nvPr/>
        </p:nvSpPr>
        <p:spPr>
          <a:xfrm>
            <a:off x="683903" y="886130"/>
            <a:ext cx="7936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opencast lignite mining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surface layers</a:t>
            </a:r>
            <a:r>
              <a:rPr lang="en-US" sz="2400" b="1" u="sng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cleared </a:t>
            </a:r>
            <a:r>
              <a:rPr lang="en-US" sz="24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away</a:t>
            </a:r>
            <a:br>
              <a:rPr lang="en-US" sz="24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order to get to the </a:t>
            </a:r>
            <a:r>
              <a:rPr lang="en-US" sz="3200" b="1" kern="1200" dirty="0">
                <a:solidFill>
                  <a:srgbClr val="833C0B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coal</a:t>
            </a:r>
            <a:r>
              <a:rPr lang="de-DE" sz="2400" dirty="0"/>
              <a:t>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5D4ABC5-0832-4B74-9507-69E505920267}"/>
              </a:ext>
            </a:extLst>
          </p:cNvPr>
          <p:cNvSpPr txBox="1"/>
          <p:nvPr/>
        </p:nvSpPr>
        <p:spPr>
          <a:xfrm>
            <a:off x="437761" y="4938288"/>
            <a:ext cx="7936992" cy="1502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u="sng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In the “cavity mining</a:t>
            </a:r>
            <a:r>
              <a:rPr lang="en-US" sz="24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”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, deck volume</a:t>
            </a:r>
            <a:r>
              <a:rPr lang="en-US" sz="24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is cleared 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away </a:t>
            </a:r>
            <a:endParaRPr lang="de-DE" sz="1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             </a:t>
            </a:r>
            <a:r>
              <a:rPr lang="en-US" sz="2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in order to access the</a:t>
            </a:r>
            <a:r>
              <a:rPr lang="en-US" sz="2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sz="2800" b="1" kern="1200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usable storage cavities </a:t>
            </a:r>
            <a:endParaRPr lang="de-DE" sz="1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2000" dirty="0"/>
              <a:t>.                                                                </a:t>
            </a:r>
            <a:r>
              <a:rPr lang="de-DE" sz="3600" dirty="0">
                <a:solidFill>
                  <a:srgbClr val="C00000"/>
                </a:solidFill>
              </a:rPr>
              <a:t>!!!!!!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AABE17-76D8-4309-88DF-FC5A6EC07296}"/>
              </a:ext>
            </a:extLst>
          </p:cNvPr>
          <p:cNvSpPr txBox="1"/>
          <p:nvPr/>
        </p:nvSpPr>
        <p:spPr>
          <a:xfrm>
            <a:off x="2528689" y="176652"/>
            <a:ext cx="3213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u="sng" dirty="0"/>
              <a:t>„</a:t>
            </a:r>
            <a:r>
              <a:rPr lang="de-DE" sz="3600" b="1" u="sng" dirty="0" err="1"/>
              <a:t>Cavity</a:t>
            </a:r>
            <a:r>
              <a:rPr lang="de-DE" sz="3600" b="1" u="sng" dirty="0"/>
              <a:t> </a:t>
            </a:r>
            <a:r>
              <a:rPr lang="de-DE" sz="3600" b="1" u="sng" dirty="0" err="1"/>
              <a:t>mining</a:t>
            </a:r>
            <a:r>
              <a:rPr lang="de-DE" sz="3600" b="1" u="sng" dirty="0"/>
              <a:t>“ </a:t>
            </a:r>
            <a:endParaRPr lang="de-DE" sz="360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515CF4D-70C0-4AEF-A319-9CAC7806B343}"/>
              </a:ext>
            </a:extLst>
          </p:cNvPr>
          <p:cNvGrpSpPr/>
          <p:nvPr/>
        </p:nvGrpSpPr>
        <p:grpSpPr>
          <a:xfrm>
            <a:off x="683903" y="2221081"/>
            <a:ext cx="6630145" cy="2673106"/>
            <a:chOff x="683903" y="1917182"/>
            <a:chExt cx="6630145" cy="267310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E61AADA-3B3A-4796-B22D-126037B9E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903" y="1917182"/>
              <a:ext cx="6630145" cy="2673106"/>
            </a:xfrm>
            <a:prstGeom prst="rect">
              <a:avLst/>
            </a:prstGeom>
          </p:spPr>
        </p:pic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7E68DDC7-313E-4BBD-A68E-5F3693D85961}"/>
                </a:ext>
              </a:extLst>
            </p:cNvPr>
            <p:cNvSpPr/>
            <p:nvPr/>
          </p:nvSpPr>
          <p:spPr>
            <a:xfrm>
              <a:off x="5120640" y="2081148"/>
              <a:ext cx="1194816" cy="250914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03CAAFB4-FB0D-48A5-9C5C-CA8149C467AA}"/>
              </a:ext>
            </a:extLst>
          </p:cNvPr>
          <p:cNvSpPr txBox="1"/>
          <p:nvPr/>
        </p:nvSpPr>
        <p:spPr>
          <a:xfrm>
            <a:off x="0" y="6642556"/>
            <a:ext cx="76321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</a:t>
            </a:r>
            <a:r>
              <a:rPr lang="de-DE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braunkohle.de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/braunkohle-in-deutschland/</a:t>
            </a:r>
            <a:r>
              <a:rPr lang="de-DE" sz="1400" u="sng" dirty="0" err="1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uebersicht</a:t>
            </a:r>
            <a:r>
              <a:rPr lang="de-DE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-und-geschichte-der-reviere/</a:t>
            </a:r>
            <a:endParaRPr lang="de-DE" sz="105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30FD365-A6E4-E9BA-EA5E-1176039BD8DF}"/>
              </a:ext>
            </a:extLst>
          </p:cNvPr>
          <p:cNvSpPr txBox="1"/>
          <p:nvPr/>
        </p:nvSpPr>
        <p:spPr>
          <a:xfrm>
            <a:off x="4511040" y="2036651"/>
            <a:ext cx="2596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Overburden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coal</a:t>
            </a: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</a:t>
            </a:r>
            <a:endParaRPr lang="de-DE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47A2028-B095-3C29-4079-DFF5AD801FC2}"/>
              </a:ext>
            </a:extLst>
          </p:cNvPr>
          <p:cNvSpPr/>
          <p:nvPr/>
        </p:nvSpPr>
        <p:spPr>
          <a:xfrm>
            <a:off x="8900632" y="0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4844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AD92946-868A-4FF7-9F26-7235F3044C58}"/>
              </a:ext>
            </a:extLst>
          </p:cNvPr>
          <p:cNvSpPr txBox="1"/>
          <p:nvPr/>
        </p:nvSpPr>
        <p:spPr>
          <a:xfrm>
            <a:off x="2828544" y="1305342"/>
            <a:ext cx="38039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dirty="0"/>
              <a:t>Reste ,</a:t>
            </a:r>
          </a:p>
          <a:p>
            <a:pPr algn="ctr"/>
            <a:r>
              <a:rPr lang="de-DE" sz="4400" dirty="0"/>
              <a:t> </a:t>
            </a:r>
          </a:p>
          <a:p>
            <a:pPr algn="ctr"/>
            <a:r>
              <a:rPr lang="de-DE" sz="4400" dirty="0"/>
              <a:t>kann weg</a:t>
            </a:r>
          </a:p>
        </p:txBody>
      </p:sp>
    </p:spTree>
    <p:extLst>
      <p:ext uri="{BB962C8B-B14F-4D97-AF65-F5344CB8AC3E}">
        <p14:creationId xmlns:p14="http://schemas.microsoft.com/office/powerpoint/2010/main" val="5359652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EFAAB90-4304-B04C-B0C0-E3054B2CC1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" y="1491276"/>
            <a:ext cx="9111271" cy="5320941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-506" y="253916"/>
            <a:ext cx="9127170" cy="1169551"/>
          </a:xfrm>
          <a:prstGeom prst="rect">
            <a:avLst/>
          </a:prstGeom>
          <a:solidFill>
            <a:srgbClr val="FFFF00"/>
          </a:solidFill>
        </p:spPr>
        <p:txBody>
          <a:bodyPr lIns="0" rIns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600" b="1" u="sng" dirty="0">
                <a:effectLst/>
                <a:latin typeface="Verdana-Bold"/>
                <a:ea typeface="Calibri" panose="020F0502020204030204" pitchFamily="34" charset="0"/>
                <a:cs typeface="Verdana-Bold"/>
              </a:rPr>
              <a:t>Zur Energiewende: </a:t>
            </a:r>
          </a:p>
          <a:p>
            <a:r>
              <a:rPr lang="de-DE" sz="2400" b="1" dirty="0">
                <a:latin typeface="Verdana-Bold"/>
                <a:ea typeface="Calibri" panose="020F0502020204030204" pitchFamily="34" charset="0"/>
                <a:cs typeface="Verdana-Bold"/>
              </a:rPr>
              <a:t>Ringmauer- </a:t>
            </a:r>
            <a:r>
              <a:rPr lang="de-DE" sz="2400" b="1" dirty="0" err="1">
                <a:latin typeface="Verdana-Bold"/>
                <a:ea typeface="Calibri" panose="020F0502020204030204" pitchFamily="34" charset="0"/>
                <a:cs typeface="Verdana-Bold"/>
              </a:rPr>
              <a:t>PSKW</a:t>
            </a:r>
            <a:r>
              <a:rPr lang="de-DE" sz="2400" b="1" dirty="0">
                <a:latin typeface="Verdana-Bold"/>
                <a:ea typeface="Calibri" panose="020F0502020204030204" pitchFamily="34" charset="0"/>
                <a:cs typeface="Verdana-Bold"/>
              </a:rPr>
              <a:t> </a:t>
            </a:r>
            <a:r>
              <a:rPr lang="de-DE" sz="2400" b="1" dirty="0">
                <a:effectLst/>
                <a:latin typeface="Verdana-Bold"/>
                <a:ea typeface="Calibri" panose="020F0502020204030204" pitchFamily="34" charset="0"/>
                <a:cs typeface="Verdana-Bold"/>
              </a:rPr>
              <a:t>im aufgelassenen Tagebauloch </a:t>
            </a:r>
            <a:endParaRPr lang="de-DE" sz="18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-506" y="5642666"/>
            <a:ext cx="3311860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Dr. Gerhard Luther                                                                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Universität Saarbrücken,</a:t>
            </a:r>
            <a:b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Prof. Dr. Horst Schmidt-Böcking                                                                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Universität Frankfurt/Main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endParaRPr lang="de-DE" sz="800" dirty="0"/>
          </a:p>
        </p:txBody>
      </p:sp>
      <p:sp>
        <p:nvSpPr>
          <p:cNvPr id="5" name="Textfeld 4"/>
          <p:cNvSpPr txBox="1"/>
          <p:nvPr/>
        </p:nvSpPr>
        <p:spPr>
          <a:xfrm>
            <a:off x="-1" y="0"/>
            <a:ext cx="51240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05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V_GL2022.0308_Tractebel_RingmauerPSKW_imTagebauloch_alsSp80.pptx</a:t>
            </a:r>
            <a:endParaRPr lang="de-DE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7090" y="5509773"/>
            <a:ext cx="195888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/>
              <a:t>Grafik: Michael Düren, </a:t>
            </a:r>
            <a:r>
              <a:rPr lang="de-DE" sz="1050" dirty="0" err="1"/>
              <a:t>JLU</a:t>
            </a:r>
            <a:r>
              <a:rPr lang="de-DE" sz="1050" dirty="0"/>
              <a:t>-Gießen</a:t>
            </a:r>
            <a:endParaRPr lang="de-DE" sz="2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692511E-DBAD-481F-AFA5-E4F4E54EDEF5}"/>
              </a:ext>
            </a:extLst>
          </p:cNvPr>
          <p:cNvSpPr txBox="1"/>
          <p:nvPr/>
        </p:nvSpPr>
        <p:spPr>
          <a:xfrm>
            <a:off x="3599892" y="6325477"/>
            <a:ext cx="3133142" cy="307777"/>
          </a:xfrm>
          <a:prstGeom prst="rect">
            <a:avLst/>
          </a:prstGeom>
          <a:solidFill>
            <a:srgbClr val="F4B70C"/>
          </a:solidFill>
        </p:spPr>
        <p:txBody>
          <a:bodyPr wrap="square" rtlCol="0">
            <a:spAutoFit/>
          </a:bodyPr>
          <a:lstStyle/>
          <a:p>
            <a:r>
              <a:rPr lang="de-DE" sz="1400" b="1" dirty="0"/>
              <a:t>       Batterie aus Hohlkörper-Speichern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9706216-C426-4D23-BD1A-39181D841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68" y="3353655"/>
            <a:ext cx="4812588" cy="2937917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E432BE-0D58-410A-81B2-44B594F2A6ED}"/>
              </a:ext>
            </a:extLst>
          </p:cNvPr>
          <p:cNvSpPr/>
          <p:nvPr/>
        </p:nvSpPr>
        <p:spPr>
          <a:xfrm rot="19925605">
            <a:off x="4116970" y="4417520"/>
            <a:ext cx="3248093" cy="104851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/>
              <a:t>500  GWh </a:t>
            </a:r>
            <a:r>
              <a:rPr lang="de-DE" sz="2800" dirty="0"/>
              <a:t>Klasse</a:t>
            </a:r>
          </a:p>
        </p:txBody>
      </p:sp>
    </p:spTree>
    <p:extLst>
      <p:ext uri="{BB962C8B-B14F-4D97-AF65-F5344CB8AC3E}">
        <p14:creationId xmlns:p14="http://schemas.microsoft.com/office/powerpoint/2010/main" val="107652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9AC616E-03C8-4BDB-A241-392DB18FA397}"/>
              </a:ext>
            </a:extLst>
          </p:cNvPr>
          <p:cNvSpPr txBox="1"/>
          <p:nvPr/>
        </p:nvSpPr>
        <p:spPr>
          <a:xfrm>
            <a:off x="702865" y="154596"/>
            <a:ext cx="773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Speicher erleichtern die Energiewende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D089AEF-E55F-431A-990D-50AE95D850E1}"/>
              </a:ext>
            </a:extLst>
          </p:cNvPr>
          <p:cNvSpPr txBox="1"/>
          <p:nvPr/>
        </p:nvSpPr>
        <p:spPr>
          <a:xfrm>
            <a:off x="316186" y="1694650"/>
            <a:ext cx="8729932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 1</a:t>
            </a:r>
            <a:r>
              <a:rPr lang="de-DE" sz="2000" b="1" dirty="0"/>
              <a:t>. </a:t>
            </a:r>
            <a:r>
              <a:rPr lang="de-DE" sz="2400" b="1" dirty="0"/>
              <a:t>Stromversorgungs- Struktur nach der vollendeten Energiewende</a:t>
            </a:r>
            <a:endParaRPr lang="de-DE" sz="2000" b="1" dirty="0"/>
          </a:p>
          <a:p>
            <a:pPr marL="361950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1.0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Deckung des Stromverbrauchs durch das RE-Dargebot 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b="1" dirty="0">
              <a:latin typeface="Arial" panose="020B0604020202020204" pitchFamily="34" charset="0"/>
              <a:cs typeface="Arial" panose="020B0604020202020204" pitchFamily="34" charset="0"/>
              <a:hlinkClick r:id="rId3" action="ppaction://hlinksldjump"/>
            </a:endParaRP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Kurzzeitspeicher Im Tagebauloch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2.1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Einige technische Ansätze für PSKW im Tagebau-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Restloch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*.1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 Standard: Ein Unterbecken – ein Oberbecken  (e.g.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-Studie 2019)  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*.2 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Unterwasser PSKW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– ein einfaches Prinzip  (e.g.: 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SeeEi3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*.3 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Ringmauer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umschließt das Unterbecken      (neu: 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SeeEi4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9ABEB631-85F4-45E8-A098-70C85BA14D22}"/>
              </a:ext>
            </a:extLst>
          </p:cNvPr>
          <p:cNvCxnSpPr>
            <a:cxnSpLocks/>
          </p:cNvCxnSpPr>
          <p:nvPr/>
        </p:nvCxnSpPr>
        <p:spPr>
          <a:xfrm>
            <a:off x="85344" y="2678488"/>
            <a:ext cx="86399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591369BF-BF0F-4815-A31D-5D24A3F48E88}"/>
              </a:ext>
            </a:extLst>
          </p:cNvPr>
          <p:cNvSpPr txBox="1"/>
          <p:nvPr/>
        </p:nvSpPr>
        <p:spPr>
          <a:xfrm>
            <a:off x="316186" y="6011216"/>
            <a:ext cx="2194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C00000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Anhang</a:t>
            </a:r>
            <a:endParaRPr lang="de-DE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17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06682" y="161328"/>
            <a:ext cx="89373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/>
              <a:t>Ergebnis der Kostenoptimierung:</a:t>
            </a:r>
          </a:p>
          <a:p>
            <a:r>
              <a:rPr lang="de-DE" dirty="0"/>
              <a:t> </a:t>
            </a:r>
            <a:r>
              <a:rPr lang="de-DE" sz="2800" b="1" dirty="0"/>
              <a:t>Die Bilanz der Energieströme vom Dargebot zur Steckdose 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70588" y="1202952"/>
            <a:ext cx="2881401" cy="1395900"/>
          </a:xfrm>
          <a:prstGeom prst="rect">
            <a:avLst/>
          </a:prstGeom>
          <a:noFill/>
        </p:spPr>
        <p:txBody>
          <a:bodyPr wrap="square" lIns="0" tIns="10800" rIns="0" bIns="0" rtlCol="0">
            <a:spAutoFit/>
          </a:bodyPr>
          <a:lstStyle/>
          <a:p>
            <a:r>
              <a:rPr lang="de-DE" sz="2400" b="1" u="sng" dirty="0"/>
              <a:t>Beispieljahr</a:t>
            </a:r>
            <a:r>
              <a:rPr lang="de-DE" sz="2400" dirty="0"/>
              <a:t> 2016 AD</a:t>
            </a:r>
          </a:p>
          <a:p>
            <a:r>
              <a:rPr lang="de-DE" sz="1600" dirty="0">
                <a:solidFill>
                  <a:srgbClr val="FF0000"/>
                </a:solidFill>
              </a:rPr>
              <a:t>solar </a:t>
            </a:r>
            <a:r>
              <a:rPr lang="de-DE" sz="1600" b="1" dirty="0">
                <a:solidFill>
                  <a:srgbClr val="FF0000"/>
                </a:solidFill>
              </a:rPr>
              <a:t>1,5 </a:t>
            </a:r>
            <a:r>
              <a:rPr lang="de-DE" sz="1600" b="1" dirty="0" err="1">
                <a:solidFill>
                  <a:srgbClr val="FF0000"/>
                </a:solidFill>
              </a:rPr>
              <a:t>fach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u="sng" dirty="0"/>
              <a:t>gewichtet</a:t>
            </a:r>
          </a:p>
          <a:p>
            <a:r>
              <a:rPr lang="de-DE" sz="1600" u="sng" dirty="0"/>
              <a:t>skaliert</a:t>
            </a:r>
            <a:r>
              <a:rPr lang="de-DE" sz="1600" dirty="0"/>
              <a:t> auf  </a:t>
            </a:r>
            <a:r>
              <a:rPr lang="de-DE" sz="1600" b="1" dirty="0"/>
              <a:t>Q_a= 1000 </a:t>
            </a:r>
            <a:r>
              <a:rPr lang="de-DE" sz="1600" dirty="0"/>
              <a:t>TWh</a:t>
            </a:r>
          </a:p>
          <a:p>
            <a:r>
              <a:rPr lang="de-DE" sz="1600" dirty="0"/>
              <a:t> konstant     </a:t>
            </a:r>
            <a:r>
              <a:rPr lang="de-DE" sz="1600" dirty="0" err="1"/>
              <a:t>Q_P</a:t>
            </a:r>
            <a:r>
              <a:rPr lang="de-DE" sz="1600" dirty="0"/>
              <a:t>=   114 GW</a:t>
            </a: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70588" y="2982912"/>
            <a:ext cx="276977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u="sng" dirty="0"/>
              <a:t>ZweispeicherModell</a:t>
            </a:r>
          </a:p>
          <a:p>
            <a:r>
              <a:rPr lang="de-DE" dirty="0"/>
              <a:t>mit :</a:t>
            </a:r>
          </a:p>
          <a:p>
            <a:r>
              <a:rPr lang="de-DE" dirty="0"/>
              <a:t>      </a:t>
            </a:r>
            <a:r>
              <a:rPr lang="de-DE" b="1" dirty="0">
                <a:solidFill>
                  <a:srgbClr val="C00000"/>
                </a:solidFill>
              </a:rPr>
              <a:t>ÜsF</a:t>
            </a:r>
            <a:r>
              <a:rPr lang="de-DE" dirty="0"/>
              <a:t>   = 1,284</a:t>
            </a:r>
          </a:p>
          <a:p>
            <a:r>
              <a:rPr lang="de-DE" dirty="0"/>
              <a:t>Sp80       = 0,25 [d] </a:t>
            </a:r>
            <a:r>
              <a:rPr lang="de-DE" dirty="0" err="1"/>
              <a:t>VollLast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P80</a:t>
            </a:r>
            <a:r>
              <a:rPr lang="de-DE" sz="1400" dirty="0" err="1"/>
              <a:t>max</a:t>
            </a:r>
            <a:r>
              <a:rPr lang="de-DE" dirty="0"/>
              <a:t>   =    88   [GW]</a:t>
            </a:r>
          </a:p>
          <a:p>
            <a:r>
              <a:rPr lang="de-DE" dirty="0" err="1"/>
              <a:t>P25</a:t>
            </a:r>
            <a:r>
              <a:rPr lang="de-DE" sz="1400" dirty="0" err="1"/>
              <a:t>max</a:t>
            </a:r>
            <a:r>
              <a:rPr lang="de-DE" dirty="0"/>
              <a:t>   =    77   [GW] </a:t>
            </a:r>
          </a:p>
          <a:p>
            <a:r>
              <a:rPr lang="de-DE" dirty="0"/>
              <a:t>  </a:t>
            </a:r>
            <a:r>
              <a:rPr lang="de-DE" b="1" dirty="0">
                <a:solidFill>
                  <a:srgbClr val="FF0000"/>
                </a:solidFill>
              </a:rPr>
              <a:t>eta</a:t>
            </a:r>
            <a:r>
              <a:rPr lang="de-DE" sz="1200" b="1" dirty="0">
                <a:solidFill>
                  <a:srgbClr val="FF0000"/>
                </a:solidFill>
              </a:rPr>
              <a:t>_</a:t>
            </a:r>
            <a:r>
              <a:rPr lang="de-DE" sz="1400" b="1" dirty="0">
                <a:solidFill>
                  <a:srgbClr val="FF0000"/>
                </a:solidFill>
              </a:rPr>
              <a:t>gas</a:t>
            </a:r>
            <a:r>
              <a:rPr lang="de-DE" sz="1200" b="1" dirty="0">
                <a:solidFill>
                  <a:srgbClr val="FF0000"/>
                </a:solidFill>
              </a:rPr>
              <a:t>  </a:t>
            </a:r>
            <a:r>
              <a:rPr lang="de-DE" b="1" dirty="0">
                <a:solidFill>
                  <a:srgbClr val="FF0000"/>
                </a:solidFill>
              </a:rPr>
              <a:t>=  0.36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4364CA-8157-4E79-A07E-1D9B2C2C3900}"/>
              </a:ext>
            </a:extLst>
          </p:cNvPr>
          <p:cNvSpPr txBox="1"/>
          <p:nvPr/>
        </p:nvSpPr>
        <p:spPr>
          <a:xfrm>
            <a:off x="912072" y="5398297"/>
            <a:ext cx="2769774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12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/>
              <a:t>Sp80 </a:t>
            </a:r>
            <a:r>
              <a:rPr lang="de-DE" b="1" u="sng" dirty="0" err="1"/>
              <a:t>VollLast</a:t>
            </a:r>
            <a:r>
              <a:rPr lang="de-DE" b="1" u="sng" dirty="0"/>
              <a:t>-Zyklen</a:t>
            </a:r>
            <a:r>
              <a:rPr lang="de-DE" dirty="0"/>
              <a:t>:</a:t>
            </a:r>
          </a:p>
          <a:p>
            <a:r>
              <a:rPr lang="de-DE" dirty="0"/>
              <a:t> </a:t>
            </a:r>
            <a:r>
              <a:rPr lang="de-DE" sz="2400" dirty="0" err="1">
                <a:solidFill>
                  <a:srgbClr val="C00000"/>
                </a:solidFill>
              </a:rPr>
              <a:t>N80_cycle</a:t>
            </a:r>
            <a:r>
              <a:rPr lang="de-DE" sz="2400" dirty="0">
                <a:solidFill>
                  <a:srgbClr val="C00000"/>
                </a:solidFill>
              </a:rPr>
              <a:t> =  </a:t>
            </a:r>
            <a:r>
              <a:rPr lang="de-DE" sz="2400" b="1" dirty="0">
                <a:solidFill>
                  <a:srgbClr val="C00000"/>
                </a:solidFill>
              </a:rPr>
              <a:t>156</a:t>
            </a:r>
            <a:r>
              <a:rPr lang="de-DE" sz="2400" dirty="0"/>
              <a:t>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2E188F-F370-4F1C-84A7-E482A03C8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76" y="1389038"/>
            <a:ext cx="3788947" cy="439331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ACDFE7C-6F2D-418E-B634-09143DF15E30}"/>
              </a:ext>
            </a:extLst>
          </p:cNvPr>
          <p:cNvSpPr txBox="1"/>
          <p:nvPr/>
        </p:nvSpPr>
        <p:spPr>
          <a:xfrm>
            <a:off x="5581115" y="6042646"/>
            <a:ext cx="3320289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Bezeichner: </a:t>
            </a:r>
            <a:r>
              <a:rPr lang="de-DE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ÜsF 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Uberschussfaktor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RE_brutto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/Q_a ;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„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Speicherkapoazität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;  „</a:t>
            </a:r>
            <a:r>
              <a:rPr lang="de-DE" sz="105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“= Leistung;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  = Verbraucher</a:t>
            </a:r>
          </a:p>
          <a:p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Index: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 = Kurzzeitspeicher;  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und 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25“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= Langzeit/Backup Speicher ; 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1734B0-F7D1-4733-BA0B-F235A203FDD8}"/>
              </a:ext>
            </a:extLst>
          </p:cNvPr>
          <p:cNvSpPr txBox="1"/>
          <p:nvPr/>
        </p:nvSpPr>
        <p:spPr>
          <a:xfrm>
            <a:off x="21919" y="6550477"/>
            <a:ext cx="4550081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900" u="sng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Blatt: „Bild“  und Blatt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96FB388-742E-403A-BB51-8085579892AE}"/>
              </a:ext>
            </a:extLst>
          </p:cNvPr>
          <p:cNvSpPr/>
          <p:nvPr/>
        </p:nvSpPr>
        <p:spPr>
          <a:xfrm>
            <a:off x="8595360" y="152636"/>
            <a:ext cx="441136" cy="3106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61015D-7B56-491E-A6E1-6E014C32B82F}"/>
              </a:ext>
            </a:extLst>
          </p:cNvPr>
          <p:cNvSpPr txBox="1"/>
          <p:nvPr/>
        </p:nvSpPr>
        <p:spPr>
          <a:xfrm>
            <a:off x="1393237" y="4141389"/>
            <a:ext cx="1236102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41275"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dirty="0">
                <a:solidFill>
                  <a:srgbClr val="0066FF"/>
                </a:solidFill>
                <a:highlight>
                  <a:srgbClr val="FFFF00"/>
                </a:highlight>
              </a:rPr>
              <a:t> </a:t>
            </a:r>
            <a:r>
              <a:rPr lang="de-DE" sz="2000" b="1" dirty="0">
                <a:solidFill>
                  <a:srgbClr val="0066FF"/>
                </a:solidFill>
                <a:highlight>
                  <a:srgbClr val="FFFF00"/>
                </a:highlight>
              </a:rPr>
              <a:t>= 685 GWh </a:t>
            </a:r>
            <a:endParaRPr lang="de-DE" b="1" dirty="0">
              <a:solidFill>
                <a:srgbClr val="0066FF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616302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9AC616E-03C8-4BDB-A241-392DB18FA397}"/>
              </a:ext>
            </a:extLst>
          </p:cNvPr>
          <p:cNvSpPr txBox="1"/>
          <p:nvPr/>
        </p:nvSpPr>
        <p:spPr>
          <a:xfrm>
            <a:off x="702865" y="154596"/>
            <a:ext cx="773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Speicher erleichtern die Energiewende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D089AEF-E55F-431A-990D-50AE95D850E1}"/>
              </a:ext>
            </a:extLst>
          </p:cNvPr>
          <p:cNvSpPr txBox="1"/>
          <p:nvPr/>
        </p:nvSpPr>
        <p:spPr>
          <a:xfrm>
            <a:off x="267418" y="829018"/>
            <a:ext cx="8729932" cy="560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 1</a:t>
            </a:r>
            <a:r>
              <a:rPr lang="de-DE" sz="2000" b="1" dirty="0"/>
              <a:t>. </a:t>
            </a:r>
            <a:r>
              <a:rPr lang="de-DE" sz="2400" b="1" dirty="0"/>
              <a:t>Stromversorgungs- Struktur nach der vollendeten Energiewende</a:t>
            </a:r>
            <a:endParaRPr lang="de-DE" sz="2000" b="1" dirty="0"/>
          </a:p>
          <a:p>
            <a:pPr marL="361950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1.0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Deckung des Stromverbrauchs durch das RE-Dargebot </a:t>
            </a:r>
          </a:p>
          <a:p>
            <a:pPr marL="361950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1.1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Vollendete Energiewende mit zwei Speichertypen (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ZweispeicherModell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1.2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Optimierung der Struktur: Wichtigkeit der Kurzzeitspeicher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Kurzzeitspeicher Im Tagebauloch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2.1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Einige technische Ansätze für PSKW im Tagebau-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Restloch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*.1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Zwei Restlöcher  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/>
              </a:rPr>
              <a:t>*.2 </a:t>
            </a:r>
            <a:r>
              <a:rPr lang="de-DE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Unterwasser PSKW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– ein einfaches Prinzip  (e.g.: </a:t>
            </a:r>
            <a:r>
              <a:rPr lang="de-DE" sz="16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SeeEi3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*.3 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Ringmauer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umschließt das Unterbecken      (neu: </a:t>
            </a:r>
            <a:r>
              <a:rPr 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SeeEi4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3.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Das </a:t>
            </a:r>
            <a:r>
              <a:rPr lang="de-DE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Ringmauerbecken </a:t>
            </a:r>
            <a:r>
              <a:rPr lang="de-DE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„SeeEi4“)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  <a:hlinkClick r:id="rId5" action="ppaction://hlinksldjump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 3.1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Vorteilhafte Eigenschaften des </a:t>
            </a:r>
            <a:r>
              <a:rPr lang="de-DE" sz="1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Ringmauerbecken </a:t>
            </a:r>
            <a:r>
              <a:rPr lang="de-DE" sz="1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„SeeEi4“) </a:t>
            </a:r>
          </a:p>
          <a:p>
            <a:endParaRPr lang="de-D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 3.2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Zwei Ansätze zur Weiterentwicklung</a:t>
            </a:r>
            <a:endParaRPr lang="de-D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indent="93663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*.1 </a:t>
            </a:r>
            <a:r>
              <a:rPr lang="de-DE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Variable Parallel-Serienschaltung  von Pumpturbinen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 indent="93663"/>
            <a:r>
              <a:rPr lang="de-DE" dirty="0">
                <a:hlinkClick r:id="rId8" action="ppaction://hlinksldjump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*.2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Zusätzlicher </a:t>
            </a:r>
            <a:r>
              <a:rPr lang="de-DE" sz="1600" b="1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Bodenloch-Speicherraum</a:t>
            </a:r>
            <a:endParaRPr lang="de-DE" dirty="0"/>
          </a:p>
          <a:p>
            <a:r>
              <a:rPr lang="de-DE" dirty="0"/>
              <a:t> 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9ABEB631-85F4-45E8-A098-70C85BA14D22}"/>
              </a:ext>
            </a:extLst>
          </p:cNvPr>
          <p:cNvCxnSpPr>
            <a:cxnSpLocks/>
          </p:cNvCxnSpPr>
          <p:nvPr/>
        </p:nvCxnSpPr>
        <p:spPr>
          <a:xfrm>
            <a:off x="0" y="2227384"/>
            <a:ext cx="86399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F0CB22D-5F3A-41DF-9678-BBD064BCD463}"/>
              </a:ext>
            </a:extLst>
          </p:cNvPr>
          <p:cNvSpPr/>
          <p:nvPr/>
        </p:nvSpPr>
        <p:spPr>
          <a:xfrm>
            <a:off x="267418" y="1485783"/>
            <a:ext cx="8372488" cy="774441"/>
          </a:xfrm>
          <a:prstGeom prst="round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0">
                <a:schemeClr val="accent4">
                  <a:lumMod val="105000"/>
                  <a:satMod val="103000"/>
                  <a:tint val="73000"/>
                  <a:alpha val="30000"/>
                </a:schemeClr>
              </a:gs>
              <a:gs pos="0">
                <a:srgbClr val="7A808B"/>
              </a:gs>
              <a:gs pos="0">
                <a:schemeClr val="bg2">
                  <a:lumMod val="75000"/>
                  <a:alpha val="68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5756E27-97E7-4B3A-8FFE-79C858F5BD6E}"/>
              </a:ext>
            </a:extLst>
          </p:cNvPr>
          <p:cNvSpPr/>
          <p:nvPr/>
        </p:nvSpPr>
        <p:spPr>
          <a:xfrm>
            <a:off x="267418" y="3209640"/>
            <a:ext cx="8372488" cy="280823"/>
          </a:xfrm>
          <a:prstGeom prst="round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0">
                <a:schemeClr val="accent4">
                  <a:lumMod val="105000"/>
                  <a:satMod val="103000"/>
                  <a:tint val="73000"/>
                  <a:alpha val="30000"/>
                </a:schemeClr>
              </a:gs>
              <a:gs pos="0">
                <a:srgbClr val="7A808B"/>
              </a:gs>
              <a:gs pos="0">
                <a:schemeClr val="bg2">
                  <a:lumMod val="75000"/>
                  <a:alpha val="68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B4293674-A87D-463F-96C7-3F1400C8AD58}"/>
              </a:ext>
            </a:extLst>
          </p:cNvPr>
          <p:cNvSpPr/>
          <p:nvPr/>
        </p:nvSpPr>
        <p:spPr>
          <a:xfrm>
            <a:off x="133709" y="4235376"/>
            <a:ext cx="8372488" cy="2127377"/>
          </a:xfrm>
          <a:prstGeom prst="round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0">
                <a:schemeClr val="accent4">
                  <a:lumMod val="105000"/>
                  <a:satMod val="103000"/>
                  <a:tint val="73000"/>
                  <a:alpha val="30000"/>
                </a:schemeClr>
              </a:gs>
              <a:gs pos="0">
                <a:srgbClr val="7A808B"/>
              </a:gs>
              <a:gs pos="0">
                <a:schemeClr val="bg2">
                  <a:lumMod val="75000"/>
                  <a:alpha val="68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91369BF-BF0F-4815-A31D-5D24A3F48E88}"/>
              </a:ext>
            </a:extLst>
          </p:cNvPr>
          <p:cNvSpPr txBox="1"/>
          <p:nvPr/>
        </p:nvSpPr>
        <p:spPr>
          <a:xfrm>
            <a:off x="133709" y="6422146"/>
            <a:ext cx="2194963" cy="369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hlinkClick r:id="rId9" action="ppaction://hlinksldjump"/>
              </a:rPr>
              <a:t>Anhang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17292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A8235D5-C347-4E21-ABCE-0E00D86FF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855" y="1560419"/>
            <a:ext cx="7218290" cy="361524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CB2DF66-44E9-47FD-88DF-3E6E979878F4}"/>
              </a:ext>
            </a:extLst>
          </p:cNvPr>
          <p:cNvSpPr txBox="1"/>
          <p:nvPr/>
        </p:nvSpPr>
        <p:spPr>
          <a:xfrm>
            <a:off x="1353312" y="496930"/>
            <a:ext cx="620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Die geordnete Jahresdauerlinie 2016 AD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AD626A-D271-4373-A046-F7E13A9D1718}"/>
              </a:ext>
            </a:extLst>
          </p:cNvPr>
          <p:cNvSpPr txBox="1"/>
          <p:nvPr/>
        </p:nvSpPr>
        <p:spPr>
          <a:xfrm>
            <a:off x="-6843" y="675479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73EC95A-7F26-4FB8-94F4-A0D32187AC98}"/>
              </a:ext>
            </a:extLst>
          </p:cNvPr>
          <p:cNvSpPr txBox="1"/>
          <p:nvPr/>
        </p:nvSpPr>
        <p:spPr>
          <a:xfrm>
            <a:off x="134112" y="5472485"/>
            <a:ext cx="90098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66FF"/>
                </a:solidFill>
              </a:rPr>
              <a:t>  REx  </a:t>
            </a:r>
            <a:r>
              <a:rPr lang="de-DE" sz="1400" dirty="0"/>
              <a:t>= </a:t>
            </a:r>
            <a:r>
              <a:rPr lang="de-DE" sz="1400" b="1" dirty="0"/>
              <a:t>Stundenwerte</a:t>
            </a:r>
            <a:r>
              <a:rPr lang="de-DE" sz="1400" dirty="0"/>
              <a:t> [GWh in 1 h] des in 2016 AD  in das deutsche Netz eingespeisten </a:t>
            </a:r>
            <a:r>
              <a:rPr lang="de-DE" sz="1400" b="1" dirty="0"/>
              <a:t>Wind- und PV-Stromes</a:t>
            </a:r>
            <a:r>
              <a:rPr lang="de-DE" sz="1400" dirty="0"/>
              <a:t>,</a:t>
            </a:r>
          </a:p>
          <a:p>
            <a:r>
              <a:rPr lang="de-DE" sz="1400" dirty="0"/>
              <a:t>             nach </a:t>
            </a:r>
            <a:r>
              <a:rPr lang="de-DE" sz="1400" dirty="0" err="1">
                <a:solidFill>
                  <a:srgbClr val="FF0000"/>
                </a:solidFill>
              </a:rPr>
              <a:t>Umgewichtung</a:t>
            </a:r>
            <a:r>
              <a:rPr lang="de-DE" sz="1400" dirty="0"/>
              <a:t> auf </a:t>
            </a:r>
            <a:r>
              <a:rPr lang="de-DE" sz="1400" dirty="0">
                <a:solidFill>
                  <a:srgbClr val="FF0000"/>
                </a:solidFill>
              </a:rPr>
              <a:t>1,5 fachen PV-Strom </a:t>
            </a:r>
            <a:r>
              <a:rPr lang="de-DE" sz="1400" dirty="0"/>
              <a:t>und </a:t>
            </a:r>
            <a:r>
              <a:rPr lang="de-DE" sz="1400" b="1" dirty="0">
                <a:solidFill>
                  <a:srgbClr val="0066FF"/>
                </a:solidFill>
              </a:rPr>
              <a:t>Skalierung</a:t>
            </a:r>
            <a:r>
              <a:rPr lang="de-DE" sz="1400" dirty="0"/>
              <a:t> auf </a:t>
            </a:r>
            <a:r>
              <a:rPr lang="de-DE" sz="1400" b="1" dirty="0"/>
              <a:t>1000 [TWh] Jahresverbrauch</a:t>
            </a:r>
            <a:r>
              <a:rPr lang="de-DE" sz="1400" dirty="0"/>
              <a:t>.</a:t>
            </a:r>
          </a:p>
          <a:p>
            <a:r>
              <a:rPr lang="de-DE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Q_xh  </a:t>
            </a:r>
            <a:r>
              <a:rPr lang="de-DE" sz="1400" dirty="0"/>
              <a:t>= Stundenwerte des als konstant angesetzten  Jahres-Stromverbrauches  ( Q_a= (1000 TWh])   </a:t>
            </a:r>
            <a:br>
              <a:rPr lang="de-DE" sz="1400" dirty="0"/>
            </a:br>
            <a:r>
              <a:rPr lang="de-DE" sz="1400" dirty="0"/>
              <a:t>            =  1000 [TWh] / 8760 [h] = </a:t>
            </a:r>
            <a:r>
              <a:rPr lang="de-DE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114 GW   </a:t>
            </a:r>
            <a:endParaRPr lang="de-DE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6523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31C84CB-69B7-4472-8C80-9890F5D87B4C}"/>
              </a:ext>
            </a:extLst>
          </p:cNvPr>
          <p:cNvSpPr txBox="1"/>
          <p:nvPr/>
        </p:nvSpPr>
        <p:spPr>
          <a:xfrm>
            <a:off x="1360842" y="287093"/>
            <a:ext cx="6492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</a:rPr>
              <a:t>Fortschrittliche PSKW in Tagebaulöchern</a:t>
            </a:r>
            <a:endParaRPr lang="de-DE" sz="2800" dirty="0">
              <a:solidFill>
                <a:srgbClr val="FF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8276494-C92E-4119-943F-366D65005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5492" r="12857" b="8571"/>
          <a:stretch/>
        </p:blipFill>
        <p:spPr>
          <a:xfrm>
            <a:off x="489168" y="1155439"/>
            <a:ext cx="8165664" cy="5194751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0EE2D34-7770-467F-88ED-BF3000B04BB3}"/>
              </a:ext>
            </a:extLst>
          </p:cNvPr>
          <p:cNvSpPr/>
          <p:nvPr/>
        </p:nvSpPr>
        <p:spPr>
          <a:xfrm>
            <a:off x="8814246" y="152636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9548A77-3625-4045-BD73-10C1E3D21E80}"/>
              </a:ext>
            </a:extLst>
          </p:cNvPr>
          <p:cNvSpPr txBox="1"/>
          <p:nvPr/>
        </p:nvSpPr>
        <p:spPr>
          <a:xfrm>
            <a:off x="0" y="6570907"/>
            <a:ext cx="152925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/>
              <a:t>Quelle: </a:t>
            </a:r>
            <a:r>
              <a:rPr lang="de-DE" sz="1200" dirty="0" err="1"/>
              <a:t>wikipedia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314620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360F579-6C5F-4C31-950D-C1AEE3BCC200}"/>
              </a:ext>
            </a:extLst>
          </p:cNvPr>
          <p:cNvSpPr txBox="1"/>
          <p:nvPr/>
        </p:nvSpPr>
        <p:spPr>
          <a:xfrm>
            <a:off x="462394" y="1154722"/>
            <a:ext cx="842636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1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. Viel hängt vom 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Gaspreis in der Energiewende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ab.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</a:t>
            </a:r>
            <a:r>
              <a:rPr lang="de-DE" sz="2000" b="1" dirty="0">
                <a:solidFill>
                  <a:srgbClr val="0066FF"/>
                </a:solidFill>
              </a:rPr>
              <a:t>Aber auch an </a:t>
            </a:r>
            <a:r>
              <a:rPr lang="de-DE" sz="2000" b="1" u="sng" dirty="0">
                <a:highlight>
                  <a:srgbClr val="FFFF00"/>
                </a:highlight>
              </a:rPr>
              <a:t>Versorgungssicherheit</a:t>
            </a:r>
            <a:r>
              <a:rPr lang="de-DE" sz="2000" b="1" dirty="0">
                <a:solidFill>
                  <a:srgbClr val="0066FF"/>
                </a:solidFill>
                <a:highlight>
                  <a:srgbClr val="FFFF00"/>
                </a:highlight>
              </a:rPr>
              <a:t> </a:t>
            </a:r>
            <a:r>
              <a:rPr lang="de-DE" sz="2000" b="1" dirty="0">
                <a:solidFill>
                  <a:srgbClr val="0066FF"/>
                </a:solidFill>
              </a:rPr>
              <a:t>denken.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2. Sogar 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Autarkie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ist mit </a:t>
            </a:r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Kurzzeit-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Langzeit/Backup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–Speichern möglich </a:t>
            </a:r>
          </a:p>
          <a:p>
            <a:endParaRPr lang="de-D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KurzzeitSpeicher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geeignet – optimal schon bei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Kapazität  von    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0.15 bis 0.30  </a:t>
            </a:r>
            <a:r>
              <a:rPr lang="de-DE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VollLastTagen</a:t>
            </a:r>
            <a:endParaRPr lang="de-DE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4. „</a:t>
            </a:r>
            <a:r>
              <a:rPr lang="de-DE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(fast)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Unsichtbare PSKW“ im Tagebauloch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sind eine einmalige</a:t>
            </a:r>
            <a:b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Chance zur Lösung des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KurzzeitSpeicher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-Problems.</a:t>
            </a:r>
          </a:p>
          <a:p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Vielversprechend: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Ringmauerbecken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als Unterbecken des PSKW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4BDC414-8CB7-437B-9ED5-241606642012}"/>
              </a:ext>
            </a:extLst>
          </p:cNvPr>
          <p:cNvSpPr txBox="1"/>
          <p:nvPr/>
        </p:nvSpPr>
        <p:spPr>
          <a:xfrm>
            <a:off x="199293" y="5709138"/>
            <a:ext cx="823757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Nächster Schritt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        </a:t>
            </a:r>
            <a:r>
              <a:rPr lang="de-DE" sz="2400" b="1" dirty="0">
                <a:solidFill>
                  <a:srgbClr val="C00000"/>
                </a:solidFill>
              </a:rPr>
              <a:t>Machbarkeitsstudien</a:t>
            </a:r>
            <a:r>
              <a:rPr lang="de-DE" sz="2400" dirty="0"/>
              <a:t> mit </a:t>
            </a:r>
            <a:r>
              <a:rPr lang="de-DE" sz="2400" dirty="0">
                <a:solidFill>
                  <a:srgbClr val="0066FF"/>
                </a:solidFill>
              </a:rPr>
              <a:t>ausgearbeiteter  </a:t>
            </a:r>
            <a:r>
              <a:rPr lang="de-DE" sz="2400" b="1" dirty="0">
                <a:solidFill>
                  <a:srgbClr val="0066FF"/>
                </a:solidFill>
              </a:rPr>
              <a:t>Kostenschätzung</a:t>
            </a:r>
          </a:p>
          <a:p>
            <a:r>
              <a:rPr lang="de-DE" sz="1000" dirty="0">
                <a:solidFill>
                  <a:srgbClr val="0066FF"/>
                </a:solidFill>
              </a:rPr>
              <a:t> </a:t>
            </a:r>
            <a:endParaRPr lang="de-DE" sz="800" dirty="0">
              <a:solidFill>
                <a:srgbClr val="0066FF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82566A2-58C0-421F-9F21-47510F321877}"/>
              </a:ext>
            </a:extLst>
          </p:cNvPr>
          <p:cNvSpPr txBox="1"/>
          <p:nvPr/>
        </p:nvSpPr>
        <p:spPr>
          <a:xfrm>
            <a:off x="353568" y="380755"/>
            <a:ext cx="8535195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3200" b="1" dirty="0"/>
              <a:t>Kurzzeit -Speicher erleichtern die Energiewende</a:t>
            </a:r>
          </a:p>
        </p:txBody>
      </p:sp>
    </p:spTree>
    <p:extLst>
      <p:ext uri="{BB962C8B-B14F-4D97-AF65-F5344CB8AC3E}">
        <p14:creationId xmlns:p14="http://schemas.microsoft.com/office/powerpoint/2010/main" val="164635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8481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8273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Himmel enthält.&#10;&#10;Automatisch generierte Beschreibung">
            <a:extLst>
              <a:ext uri="{FF2B5EF4-FFF2-40B4-BE49-F238E27FC236}">
                <a16:creationId xmlns:a16="http://schemas.microsoft.com/office/drawing/2014/main" id="{53CA031F-908B-6A22-4BE2-F5261F471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" y="-21138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DF7C1EE-BEEB-4FE0-9B97-1B0986FA81CA}"/>
              </a:ext>
            </a:extLst>
          </p:cNvPr>
          <p:cNvSpPr txBox="1"/>
          <p:nvPr/>
        </p:nvSpPr>
        <p:spPr>
          <a:xfrm>
            <a:off x="12338" y="-43730"/>
            <a:ext cx="9144000" cy="12059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36000" tIns="18000" rIns="36000" bIns="18000" rtlCol="0">
            <a:spAutoFit/>
          </a:bodyPr>
          <a:lstStyle/>
          <a:p>
            <a:pPr algn="ctr"/>
            <a:endParaRPr lang="de-DE" sz="1600" b="1" dirty="0">
              <a:solidFill>
                <a:srgbClr val="C00000"/>
              </a:solidFill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Role of short-term storage for the energy transition</a:t>
            </a:r>
            <a:br>
              <a:rPr lang="de-DE" sz="2400" b="1" dirty="0">
                <a:solidFill>
                  <a:srgbClr val="C00000"/>
                </a:solidFill>
              </a:rPr>
            </a:br>
            <a:r>
              <a:rPr lang="de-DE" sz="28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3333FF"/>
                </a:solidFill>
              </a:rPr>
              <a:t>Pumped storage hydropower in disused opencast mines</a:t>
            </a:r>
            <a:endParaRPr lang="de-DE" sz="2400" b="1" dirty="0">
              <a:solidFill>
                <a:srgbClr val="3333F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749163-2A8B-34AF-1C3C-A97AC1BD5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8136"/>
            <a:ext cx="7457117" cy="10998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501EC7F-F800-66E2-ECDC-1E3A6FA995BB}"/>
              </a:ext>
            </a:extLst>
          </p:cNvPr>
          <p:cNvSpPr txBox="1"/>
          <p:nvPr/>
        </p:nvSpPr>
        <p:spPr>
          <a:xfrm>
            <a:off x="-11973" y="-21138"/>
            <a:ext cx="51240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05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V_GL2023.0620_Heraeus.Sp_Rolle-PSKWimTagebauloch.pptx</a:t>
            </a:r>
            <a:endParaRPr lang="de-DE" sz="10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1409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307C5B-BB6E-4CDA-A9D0-A1D8EFF7F9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859110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26" imgH="526" progId="TCLayout.ActiveDocument.1">
                  <p:embed/>
                </p:oleObj>
              </mc:Choice>
              <mc:Fallback>
                <p:oleObj name="think-cell Folie" r:id="rId4" imgW="526" imgH="52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307C5B-BB6E-4CDA-A9D0-A1D8EFF7F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859110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9D488C8-93EC-434F-8CFB-672935A19934}"/>
              </a:ext>
            </a:extLst>
          </p:cNvPr>
          <p:cNvSpPr/>
          <p:nvPr/>
        </p:nvSpPr>
        <p:spPr bwMode="gray">
          <a:xfrm>
            <a:off x="1" y="1375124"/>
            <a:ext cx="9144000" cy="612000"/>
          </a:xfrm>
          <a:prstGeom prst="rect">
            <a:avLst/>
          </a:prstGeom>
          <a:solidFill>
            <a:srgbClr val="FFC000"/>
          </a:solidFill>
          <a:ln w="25400" algn="ctr">
            <a:noFill/>
            <a:miter lim="800000"/>
            <a:headEnd/>
            <a:tailEnd/>
          </a:ln>
        </p:spPr>
        <p:txBody>
          <a:bodyPr lIns="67482" tIns="53986" rIns="67482" bIns="53986" anchor="ctr"/>
          <a:lstStyle/>
          <a:p>
            <a:pPr algn="ctr" defTabSz="685617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400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6FBEB-4336-403E-8B1E-BFCBEFFCF846}"/>
              </a:ext>
            </a:extLst>
          </p:cNvPr>
          <p:cNvSpPr txBox="1"/>
          <p:nvPr/>
        </p:nvSpPr>
        <p:spPr>
          <a:xfrm>
            <a:off x="269042" y="1535459"/>
            <a:ext cx="8803838" cy="52168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Power supply structure after completion of energy transition
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2.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Short-term storage in the opencast mine residual hole - technical approaches for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   2.0 Standard: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 lower basin – an upper basin 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(e.g. 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Tractebel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-Studie 2019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2.1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Underwater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– a simple principle       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(e.g.: SeeEi3)</a:t>
            </a:r>
          </a:p>
          <a:p>
            <a:pPr lvl="1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2.2. Ring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dam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wall encloses the lower basin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: SeeEi4)</a:t>
            </a:r>
            <a:endParaRPr lang="de-DE" sz="16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de-DE" sz="2000" b="1" kern="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  <a:hlinkClick r:id="rId7" action="ppaction://hlinksldjump"/>
              </a:rPr>
              <a:t>3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Underwater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PSH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with modular design of the lower reservoir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4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.</a:t>
            </a:r>
            <a:r>
              <a:rPr lang="de-DE" sz="1900" b="1" dirty="0">
                <a:latin typeface="Arial" panose="020B0604020202020204" pitchFamily="34" charset="0"/>
                <a:cs typeface="Arial" panose="020B0604020202020204" pitchFamily="34" charset="0"/>
              </a:rPr>
              <a:t> Das Ringmauerbecken</a:t>
            </a:r>
          </a:p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4.1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Advantages of the ring dam wall approach</a:t>
            </a:r>
            <a:endParaRPr lang="de-DE" sz="1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	4.2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Further development opportunities to increase efficiency</a:t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4.3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Huge storage potential in the extended lower basin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900" b="1" dirty="0"/>
              <a:t>5. The Way Forward</a:t>
            </a:r>
          </a:p>
          <a:p>
            <a:pPr>
              <a:spcBef>
                <a:spcPts val="600"/>
              </a:spcBef>
            </a:pPr>
            <a:endParaRPr lang="en-US" sz="1900" b="1" dirty="0"/>
          </a:p>
          <a:p>
            <a:pPr>
              <a:spcBef>
                <a:spcPts val="600"/>
              </a:spcBef>
            </a:pPr>
            <a:r>
              <a:rPr lang="en-US" sz="1900" b="1" dirty="0">
                <a:hlinkClick r:id="rId8" action="ppaction://hlinksldjump"/>
              </a:rPr>
              <a:t>Appendix</a:t>
            </a:r>
            <a:r>
              <a:rPr lang="en-US" sz="1900" b="1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A54E6E-8E16-40B6-A7CC-EE302B4DB3E2}"/>
              </a:ext>
            </a:extLst>
          </p:cNvPr>
          <p:cNvSpPr/>
          <p:nvPr/>
        </p:nvSpPr>
        <p:spPr bwMode="gray">
          <a:xfrm>
            <a:off x="76002" y="444282"/>
            <a:ext cx="8996878" cy="6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72000" rIns="90000" bIns="72000" rtlCol="0" anchor="ctr"/>
          <a:lstStyle/>
          <a:p>
            <a:pPr marR="0" algn="ctr" defTabSz="81620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  <a:defRPr sz="3600"/>
            </a:pPr>
            <a:r>
              <a:rPr lang="en-US" sz="2800" b="1" dirty="0">
                <a:latin typeface="+mj-lt"/>
                <a:ea typeface="+mj-ea"/>
                <a:cs typeface="+mj-cs"/>
              </a:rPr>
              <a:t>No energy transition without short-term storage</a:t>
            </a:r>
          </a:p>
        </p:txBody>
      </p:sp>
    </p:spTree>
    <p:extLst>
      <p:ext uri="{BB962C8B-B14F-4D97-AF65-F5344CB8AC3E}">
        <p14:creationId xmlns:p14="http://schemas.microsoft.com/office/powerpoint/2010/main" val="14582826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84382" y="1350870"/>
            <a:ext cx="7175235" cy="37143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9E9396E-05CA-4588-8225-0BDB5CD31626}"/>
              </a:ext>
            </a:extLst>
          </p:cNvPr>
          <p:cNvSpPr txBox="1"/>
          <p:nvPr/>
        </p:nvSpPr>
        <p:spPr>
          <a:xfrm>
            <a:off x="-6843" y="6718215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C722A3-2B1E-4ABB-9D6E-BCA73AF33451}"/>
              </a:ext>
            </a:extLst>
          </p:cNvPr>
          <p:cNvSpPr txBox="1"/>
          <p:nvPr/>
        </p:nvSpPr>
        <p:spPr>
          <a:xfrm>
            <a:off x="270587" y="214604"/>
            <a:ext cx="8318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Scaled </a:t>
            </a:r>
            <a:r>
              <a:rPr lang="en-US" sz="2000" b="1" dirty="0"/>
              <a:t>and 1.5 times solar reweighted </a:t>
            </a:r>
            <a:r>
              <a:rPr lang="en-US" sz="2400" b="1" dirty="0"/>
              <a:t>RE power generation 2016 AD</a:t>
            </a:r>
            <a:endParaRPr lang="de-DE" sz="24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6E2B365-0595-4EC1-84B7-A5F5C6EBC6CC}"/>
              </a:ext>
            </a:extLst>
          </p:cNvPr>
          <p:cNvSpPr txBox="1"/>
          <p:nvPr/>
        </p:nvSpPr>
        <p:spPr>
          <a:xfrm>
            <a:off x="1" y="0"/>
            <a:ext cx="3190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 </a:t>
            </a:r>
            <a:r>
              <a:rPr lang="de-DE" sz="1400" b="1" dirty="0"/>
              <a:t>1.0</a:t>
            </a:r>
            <a:endParaRPr lang="de-DE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FD82EE-BDB2-4E7A-8D6C-A8311FE69E47}"/>
              </a:ext>
            </a:extLst>
          </p:cNvPr>
          <p:cNvSpPr txBox="1"/>
          <p:nvPr/>
        </p:nvSpPr>
        <p:spPr>
          <a:xfrm>
            <a:off x="89571" y="5725176"/>
            <a:ext cx="9009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0066FF"/>
                </a:solidFill>
              </a:rPr>
              <a:t>  </a:t>
            </a:r>
            <a:r>
              <a:rPr lang="de-DE" sz="12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REx 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Hourly values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[GWh in 1 h] of wind and PV electricity  fed into the German grid in 2016 AD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br>
              <a:rPr lang="en-US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after 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rebalancing to 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1.5 times PV electricity 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 </a:t>
            </a:r>
            <a:r>
              <a:rPr lang="en-US" sz="1200" kern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scaling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</a:t>
            </a:r>
            <a:r>
              <a:rPr lang="en-US" sz="1200" b="1" kern="1200" dirty="0">
                <a:solidFill>
                  <a:srgbClr val="0066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1000 [TWh] annual consumption</a:t>
            </a:r>
            <a:r>
              <a:rPr lang="en-US" sz="12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Q_xh 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Hourly values of the annual electricity consumption ( Q_a= (1000 TWh)) </a:t>
            </a:r>
            <a:b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           =  1000 [TWh] / 8760 [h] = </a:t>
            </a:r>
            <a:r>
              <a:rPr lang="de-DE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 GW   </a:t>
            </a:r>
            <a:endParaRPr lang="de-DE" sz="11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3226F51-77AA-4159-8311-F80F32571FA3}"/>
              </a:ext>
            </a:extLst>
          </p:cNvPr>
          <p:cNvGrpSpPr/>
          <p:nvPr/>
        </p:nvGrpSpPr>
        <p:grpSpPr>
          <a:xfrm>
            <a:off x="1674531" y="2566551"/>
            <a:ext cx="5775960" cy="975360"/>
            <a:chOff x="1684020" y="2781300"/>
            <a:chExt cx="5775960" cy="975360"/>
          </a:xfrm>
        </p:grpSpPr>
        <p:sp>
          <p:nvSpPr>
            <p:cNvPr id="7" name="Pfeil: nach unten 6">
              <a:extLst>
                <a:ext uri="{FF2B5EF4-FFF2-40B4-BE49-F238E27FC236}">
                  <a16:creationId xmlns:a16="http://schemas.microsoft.com/office/drawing/2014/main" id="{BF632299-CDB3-4B98-90F6-7E88A8444575}"/>
                </a:ext>
              </a:extLst>
            </p:cNvPr>
            <p:cNvSpPr/>
            <p:nvPr/>
          </p:nvSpPr>
          <p:spPr>
            <a:xfrm>
              <a:off x="1684020" y="2903220"/>
              <a:ext cx="12954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Pfeil: nach unten 7">
              <a:extLst>
                <a:ext uri="{FF2B5EF4-FFF2-40B4-BE49-F238E27FC236}">
                  <a16:creationId xmlns:a16="http://schemas.microsoft.com/office/drawing/2014/main" id="{EE9827AA-D93D-40D4-A47F-D82B6970811C}"/>
                </a:ext>
              </a:extLst>
            </p:cNvPr>
            <p:cNvSpPr/>
            <p:nvPr/>
          </p:nvSpPr>
          <p:spPr>
            <a:xfrm>
              <a:off x="7330440" y="2834640"/>
              <a:ext cx="12954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Pfeil: nach unten 8">
              <a:extLst>
                <a:ext uri="{FF2B5EF4-FFF2-40B4-BE49-F238E27FC236}">
                  <a16:creationId xmlns:a16="http://schemas.microsoft.com/office/drawing/2014/main" id="{7A8CA331-AA65-4AF1-AE34-5CC42CF06E26}"/>
                </a:ext>
              </a:extLst>
            </p:cNvPr>
            <p:cNvSpPr/>
            <p:nvPr/>
          </p:nvSpPr>
          <p:spPr>
            <a:xfrm>
              <a:off x="6697980" y="2781300"/>
              <a:ext cx="12954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BED4EF0F-6595-4667-87D0-CEBB557B966E}"/>
              </a:ext>
            </a:extLst>
          </p:cNvPr>
          <p:cNvSpPr txBox="1"/>
          <p:nvPr/>
        </p:nvSpPr>
        <p:spPr>
          <a:xfrm>
            <a:off x="554858" y="711911"/>
            <a:ext cx="81380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Throughout the year</a:t>
            </a:r>
            <a:r>
              <a:rPr lang="en-US" sz="1600" dirty="0"/>
              <a:t>:</a:t>
            </a:r>
            <a:br>
              <a:rPr lang="en-US" sz="1600" dirty="0"/>
            </a:br>
            <a:r>
              <a:rPr lang="en-US" sz="1400" dirty="0"/>
              <a:t>        </a:t>
            </a:r>
            <a:r>
              <a:rPr lang="en-US" sz="1600" b="1" dirty="0"/>
              <a:t>Surprisingly balanced </a:t>
            </a:r>
            <a:r>
              <a:rPr lang="en-US" sz="1600" dirty="0"/>
              <a:t>availability, because sun and wind complement each other quite well</a:t>
            </a:r>
            <a:r>
              <a:rPr lang="en-US" sz="1400" dirty="0"/>
              <a:t>.</a:t>
            </a:r>
            <a:r>
              <a:rPr lang="en-US" sz="1400" u="sng" dirty="0"/>
              <a:t>
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F1BB82C-CFA5-469F-BCDE-646B62271029}"/>
              </a:ext>
            </a:extLst>
          </p:cNvPr>
          <p:cNvGrpSpPr/>
          <p:nvPr/>
        </p:nvGrpSpPr>
        <p:grpSpPr>
          <a:xfrm>
            <a:off x="270586" y="5216590"/>
            <a:ext cx="8806357" cy="449803"/>
            <a:chOff x="270586" y="5216590"/>
            <a:chExt cx="8806357" cy="44980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1540EEB-BDF0-4B11-BA2A-F7C7645AE6C9}"/>
                </a:ext>
              </a:extLst>
            </p:cNvPr>
            <p:cNvSpPr txBox="1"/>
            <p:nvPr/>
          </p:nvSpPr>
          <p:spPr>
            <a:xfrm>
              <a:off x="270586" y="5270182"/>
              <a:ext cx="8806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/>
                <a:t>but: </a:t>
              </a:r>
              <a:r>
                <a:rPr lang="en-US" dirty="0"/>
                <a:t>especially in winter there are sometimes "</a:t>
              </a:r>
              <a:r>
                <a:rPr lang="en-US" b="1" dirty="0">
                  <a:solidFill>
                    <a:srgbClr val="FF0000"/>
                  </a:solidFill>
                </a:rPr>
                <a:t>dark doldrums</a:t>
              </a:r>
              <a:r>
                <a:rPr lang="en-US" dirty="0"/>
                <a:t>":       </a:t>
              </a:r>
              <a:r>
                <a:rPr lang="en-US" b="1" dirty="0">
                  <a:solidFill>
                    <a:srgbClr val="FF0000"/>
                  </a:solidFill>
                </a:rPr>
                <a:t>100% backup </a:t>
              </a:r>
              <a:r>
                <a:rPr lang="en-US" dirty="0"/>
                <a:t>required</a:t>
              </a:r>
              <a:r>
                <a:rPr lang="en-US" b="1" u="sng" dirty="0"/>
                <a:t>!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Isosceles Triangle 3">
              <a:extLst>
                <a:ext uri="{FF2B5EF4-FFF2-40B4-BE49-F238E27FC236}">
                  <a16:creationId xmlns:a16="http://schemas.microsoft.com/office/drawing/2014/main" id="{6E246966-5E86-4890-8D30-011E8BE27250}"/>
                </a:ext>
              </a:extLst>
            </p:cNvPr>
            <p:cNvSpPr/>
            <p:nvPr/>
          </p:nvSpPr>
          <p:spPr>
            <a:xfrm rot="5400000">
              <a:off x="6201082" y="5279057"/>
              <a:ext cx="449803" cy="324869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81661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95" y="627382"/>
            <a:ext cx="5040000" cy="252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9E9396E-05CA-4588-8225-0BDB5CD31626}"/>
              </a:ext>
            </a:extLst>
          </p:cNvPr>
          <p:cNvSpPr txBox="1"/>
          <p:nvPr/>
        </p:nvSpPr>
        <p:spPr>
          <a:xfrm>
            <a:off x="13477" y="671669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FD82EE-BDB2-4E7A-8D6C-A8311FE69E47}"/>
              </a:ext>
            </a:extLst>
          </p:cNvPr>
          <p:cNvSpPr txBox="1"/>
          <p:nvPr/>
        </p:nvSpPr>
        <p:spPr>
          <a:xfrm>
            <a:off x="0" y="6181757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0066FF"/>
                </a:solidFill>
              </a:rPr>
              <a:t> </a:t>
            </a:r>
            <a:r>
              <a:rPr lang="de-DE" sz="1100" b="1" dirty="0">
                <a:solidFill>
                  <a:srgbClr val="0066FF"/>
                </a:solidFill>
              </a:rPr>
              <a:t>REx  </a:t>
            </a:r>
            <a:r>
              <a:rPr lang="de-DE" sz="1050" dirty="0"/>
              <a:t>=</a:t>
            </a:r>
            <a:r>
              <a:rPr lang="en-US" sz="1050" dirty="0"/>
              <a:t> </a:t>
            </a:r>
            <a:r>
              <a:rPr lang="en-US" sz="1050" b="1" dirty="0"/>
              <a:t>Hourly values </a:t>
            </a:r>
            <a:r>
              <a:rPr lang="en-US" sz="1050" dirty="0"/>
              <a:t>[GWh in 1 h] of the supply of wind and PV power, - from data 2016 AD reweighted and scaled to Q_a= 1000 [TWh] annual consumption</a:t>
            </a:r>
          </a:p>
          <a:p>
            <a:r>
              <a:rPr lang="de-DE" sz="1050" dirty="0"/>
              <a:t> </a:t>
            </a:r>
            <a:r>
              <a:rPr lang="de-DE" sz="1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Q_xh  </a:t>
            </a:r>
            <a:r>
              <a:rPr lang="de-DE" sz="1050" dirty="0"/>
              <a:t>= </a:t>
            </a:r>
            <a:r>
              <a:rPr lang="en-US" sz="1050" dirty="0"/>
              <a:t>Hourly values of the annual electricity consumption, which is considered to be constant </a:t>
            </a:r>
            <a:r>
              <a:rPr lang="de-DE" sz="1050" dirty="0"/>
              <a:t> Q_a :   </a:t>
            </a:r>
            <a:r>
              <a:rPr lang="de-DE" sz="1050" dirty="0" err="1"/>
              <a:t>Qx_h</a:t>
            </a:r>
            <a:r>
              <a:rPr lang="de-DE" sz="1050" dirty="0"/>
              <a:t>=  1000 [TWh] / 8760 [h] </a:t>
            </a:r>
            <a:r>
              <a:rPr lang="de-DE" sz="1100" dirty="0"/>
              <a:t>= </a:t>
            </a:r>
            <a:r>
              <a:rPr lang="de-DE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114 GW   </a:t>
            </a:r>
            <a:endParaRPr lang="de-DE" sz="1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Grafik 1">
            <a:extLst>
              <a:ext uri="{FF2B5EF4-FFF2-40B4-BE49-F238E27FC236}">
                <a16:creationId xmlns:a16="http://schemas.microsoft.com/office/drawing/2014/main" id="{2C531CC6-AC33-4D8F-AC98-47B4F5933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24" y="3658231"/>
            <a:ext cx="5040000" cy="2524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44E317-16F0-4A2C-80C2-100C85487583}"/>
              </a:ext>
            </a:extLst>
          </p:cNvPr>
          <p:cNvSpPr txBox="1"/>
          <p:nvPr/>
        </p:nvSpPr>
        <p:spPr>
          <a:xfrm>
            <a:off x="133131" y="74082"/>
            <a:ext cx="55453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Scaled</a:t>
            </a:r>
            <a:r>
              <a:rPr lang="en-US" sz="1400" b="1" dirty="0"/>
              <a:t> and </a:t>
            </a:r>
            <a:r>
              <a:rPr lang="en-US" sz="1400" b="1" dirty="0">
                <a:solidFill>
                  <a:srgbClr val="FF0000"/>
                </a:solidFill>
              </a:rPr>
              <a:t>1.5-fold solar rebalancing</a:t>
            </a:r>
            <a:r>
              <a:rPr lang="en-US" sz="1400" b="1" dirty="0"/>
              <a:t> RE power generation 2016 AD
</a:t>
            </a:r>
            <a:endParaRPr lang="de-DE" sz="14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0B0B7F-7ADA-40BC-8A23-4F1CE46CA0BB}"/>
              </a:ext>
            </a:extLst>
          </p:cNvPr>
          <p:cNvCxnSpPr/>
          <p:nvPr/>
        </p:nvCxnSpPr>
        <p:spPr>
          <a:xfrm>
            <a:off x="673970" y="5225194"/>
            <a:ext cx="43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337E9E76-2525-4BA8-826A-048729815573}"/>
              </a:ext>
            </a:extLst>
          </p:cNvPr>
          <p:cNvSpPr txBox="1"/>
          <p:nvPr/>
        </p:nvSpPr>
        <p:spPr>
          <a:xfrm>
            <a:off x="5678460" y="1702716"/>
            <a:ext cx="3391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Annual </a:t>
            </a:r>
            <a:r>
              <a:rPr lang="de-DE" dirty="0" err="1"/>
              <a:t>hours</a:t>
            </a:r>
            <a:r>
              <a:rPr lang="de-DE" dirty="0"/>
              <a:t>: </a:t>
            </a:r>
            <a:r>
              <a:rPr lang="de-DE" dirty="0" err="1"/>
              <a:t>natural</a:t>
            </a:r>
            <a:r>
              <a:rPr lang="de-DE" dirty="0"/>
              <a:t>  time </a:t>
            </a:r>
            <a:r>
              <a:rPr lang="de-DE" dirty="0" err="1"/>
              <a:t>series</a:t>
            </a:r>
            <a:r>
              <a:rPr lang="de-DE" dirty="0"/>
              <a:t> 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3941F4C-F83B-4983-869B-BCC7D1465BFA}"/>
              </a:ext>
            </a:extLst>
          </p:cNvPr>
          <p:cNvGrpSpPr/>
          <p:nvPr/>
        </p:nvGrpSpPr>
        <p:grpSpPr>
          <a:xfrm>
            <a:off x="1389888" y="2633472"/>
            <a:ext cx="7679789" cy="2735891"/>
            <a:chOff x="1389888" y="2633472"/>
            <a:chExt cx="7679789" cy="2735891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0E45198F-460D-4BA2-9BBC-4831B24701AA}"/>
                </a:ext>
              </a:extLst>
            </p:cNvPr>
            <p:cNvGrpSpPr/>
            <p:nvPr/>
          </p:nvGrpSpPr>
          <p:grpSpPr>
            <a:xfrm>
              <a:off x="1389888" y="2633472"/>
              <a:ext cx="7679789" cy="1441376"/>
              <a:chOff x="1389888" y="2633472"/>
              <a:chExt cx="7679789" cy="144137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68A210A-37AE-4C26-9B55-1228DE74E281}"/>
                  </a:ext>
                </a:extLst>
              </p:cNvPr>
              <p:cNvSpPr txBox="1"/>
              <p:nvPr/>
            </p:nvSpPr>
            <p:spPr>
              <a:xfrm>
                <a:off x="1389888" y="3233529"/>
                <a:ext cx="431793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u="sng" dirty="0">
                    <a:solidFill>
                      <a:srgbClr val="0066FF"/>
                    </a:solidFill>
                  </a:rPr>
                  <a:t>Ordered annual duration line </a:t>
                </a:r>
                <a:r>
                  <a:rPr lang="en-US" sz="2000" dirty="0"/>
                  <a:t>2016 AD</a:t>
                </a:r>
                <a:endParaRPr lang="de-DE" sz="16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1F5B3C-6FED-4581-9CB6-E07475E36ADE}"/>
                  </a:ext>
                </a:extLst>
              </p:cNvPr>
              <p:cNvSpPr txBox="1"/>
              <p:nvPr/>
            </p:nvSpPr>
            <p:spPr>
              <a:xfrm>
                <a:off x="7015113" y="3024039"/>
                <a:ext cx="153122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b="1" dirty="0"/>
                  <a:t>Re-</a:t>
                </a:r>
                <a:r>
                  <a:rPr lang="de-DE" b="1" dirty="0" err="1"/>
                  <a:t>sorting</a:t>
                </a:r>
                <a:br>
                  <a:rPr lang="de-DE" b="1" dirty="0"/>
                </a:br>
                <a:r>
                  <a:rPr lang="de-DE" b="1" dirty="0"/>
                  <a:t>             </a:t>
                </a:r>
                <a:r>
                  <a:rPr lang="de-DE" b="1" dirty="0" err="1"/>
                  <a:t>by</a:t>
                </a:r>
                <a:r>
                  <a:rPr lang="de-DE" b="1" dirty="0"/>
                  <a:t> </a:t>
                </a:r>
                <a:r>
                  <a:rPr lang="de-DE" b="1" dirty="0">
                    <a:solidFill>
                      <a:srgbClr val="0066FF"/>
                    </a:solidFill>
                  </a:rPr>
                  <a:t>REx</a:t>
                </a:r>
              </a:p>
            </p:txBody>
          </p:sp>
          <p:sp>
            <p:nvSpPr>
              <p:cNvPr id="5" name="Sun 4">
                <a:extLst>
                  <a:ext uri="{FF2B5EF4-FFF2-40B4-BE49-F238E27FC236}">
                    <a16:creationId xmlns:a16="http://schemas.microsoft.com/office/drawing/2014/main" id="{51ED074F-A5D5-403B-9F7D-35C9F84DB44F}"/>
                  </a:ext>
                </a:extLst>
              </p:cNvPr>
              <p:cNvSpPr/>
              <p:nvPr/>
            </p:nvSpPr>
            <p:spPr>
              <a:xfrm>
                <a:off x="8632797" y="3024039"/>
                <a:ext cx="436880" cy="436740"/>
              </a:xfrm>
              <a:prstGeom prst="su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3" name="Pfeil: 180-Grad 12">
                <a:extLst>
                  <a:ext uri="{FF2B5EF4-FFF2-40B4-BE49-F238E27FC236}">
                    <a16:creationId xmlns:a16="http://schemas.microsoft.com/office/drawing/2014/main" id="{8477FD85-2138-4A4D-AD64-F201093AE839}"/>
                  </a:ext>
                </a:extLst>
              </p:cNvPr>
              <p:cNvSpPr/>
              <p:nvPr/>
            </p:nvSpPr>
            <p:spPr>
              <a:xfrm rot="5400000">
                <a:off x="5426270" y="2790908"/>
                <a:ext cx="1441376" cy="1126504"/>
              </a:xfrm>
              <a:prstGeom prst="uturnArrow">
                <a:avLst>
                  <a:gd name="adj1" fmla="val 19589"/>
                  <a:gd name="adj2" fmla="val 25000"/>
                  <a:gd name="adj3" fmla="val 25000"/>
                  <a:gd name="adj4" fmla="val 43750"/>
                  <a:gd name="adj5" fmla="val 9231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EEDAB12-974E-41D2-BA40-46B033AE0C13}"/>
                </a:ext>
              </a:extLst>
            </p:cNvPr>
            <p:cNvSpPr txBox="1"/>
            <p:nvPr/>
          </p:nvSpPr>
          <p:spPr>
            <a:xfrm>
              <a:off x="5763328" y="4723032"/>
              <a:ext cx="3306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 </a:t>
              </a:r>
              <a:r>
                <a:rPr lang="en-US" dirty="0"/>
                <a:t>Hours per year: </a:t>
              </a:r>
            </a:p>
            <a:p>
              <a:r>
                <a:rPr lang="en-US" dirty="0"/>
                <a:t>                           ordered by </a:t>
              </a:r>
              <a:r>
                <a:rPr lang="de-DE" b="1" dirty="0">
                  <a:solidFill>
                    <a:srgbClr val="0066FF"/>
                  </a:solidFill>
                </a:rPr>
                <a:t>REx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6062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8DDE2D6-A4EC-463B-B9F8-14BE3D5A7561}"/>
              </a:ext>
            </a:extLst>
          </p:cNvPr>
          <p:cNvGrpSpPr/>
          <p:nvPr/>
        </p:nvGrpSpPr>
        <p:grpSpPr>
          <a:xfrm>
            <a:off x="404097" y="1596932"/>
            <a:ext cx="8194188" cy="1846659"/>
            <a:chOff x="729192" y="1831990"/>
            <a:chExt cx="8451492" cy="1846659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CB6C664-1662-478A-9C88-5CCD1995CB9C}"/>
                </a:ext>
              </a:extLst>
            </p:cNvPr>
            <p:cNvSpPr txBox="1"/>
            <p:nvPr/>
          </p:nvSpPr>
          <p:spPr>
            <a:xfrm>
              <a:off x="729192" y="1831990"/>
              <a:ext cx="8451492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2400" b="1" u="sng" dirty="0"/>
                <a:t>1. Wir brauchen ca. :</a:t>
              </a:r>
            </a:p>
            <a:p>
              <a:r>
                <a:rPr lang="de-DE" sz="2400" dirty="0"/>
                <a:t>PSKW mit</a:t>
              </a:r>
            </a:p>
            <a:p>
              <a:r>
                <a:rPr lang="de-DE" sz="2400" dirty="0"/>
                <a:t>Speicherkapazität:  </a:t>
              </a:r>
              <a:r>
                <a:rPr lang="de-DE" sz="3600" b="1" dirty="0">
                  <a:solidFill>
                    <a:srgbClr val="0066FF"/>
                  </a:solidFill>
                </a:rPr>
                <a:t>¼ </a:t>
              </a:r>
              <a:r>
                <a:rPr lang="de-DE" sz="2400" b="1" dirty="0">
                  <a:solidFill>
                    <a:srgbClr val="0066FF"/>
                  </a:solidFill>
                </a:rPr>
                <a:t> </a:t>
              </a:r>
              <a:r>
                <a:rPr lang="de-DE" sz="2800" b="1" dirty="0" err="1">
                  <a:solidFill>
                    <a:srgbClr val="0066FF"/>
                  </a:solidFill>
                </a:rPr>
                <a:t>VollLast</a:t>
              </a:r>
              <a:r>
                <a:rPr lang="de-DE" sz="2800" b="1" dirty="0">
                  <a:solidFill>
                    <a:srgbClr val="0066FF"/>
                  </a:solidFill>
                </a:rPr>
                <a:t>-Tag </a:t>
              </a:r>
            </a:p>
            <a:p>
              <a:endParaRPr lang="de-DE" dirty="0"/>
            </a:p>
            <a:p>
              <a:r>
                <a:rPr lang="de-DE" dirty="0"/>
                <a:t>                                                                                                       bei Verbrauch =</a:t>
              </a:r>
              <a:r>
                <a:rPr lang="de-DE" b="1" dirty="0"/>
                <a:t>1000 TWh/a</a:t>
              </a:r>
              <a:r>
                <a:rPr lang="de-DE" dirty="0"/>
                <a:t>. 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15E68825-800F-4454-A135-7BFC19E8736F}"/>
                </a:ext>
              </a:extLst>
            </p:cNvPr>
            <p:cNvSpPr txBox="1"/>
            <p:nvPr/>
          </p:nvSpPr>
          <p:spPr>
            <a:xfrm>
              <a:off x="5749323" y="2560468"/>
              <a:ext cx="2438400" cy="61555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1275">
              <a:solidFill>
                <a:srgbClr val="C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dirty="0">
                  <a:solidFill>
                    <a:srgbClr val="0066FF"/>
                  </a:solidFill>
                  <a:highlight>
                    <a:srgbClr val="FFFF00"/>
                  </a:highlight>
                </a:rPr>
                <a:t> </a:t>
              </a:r>
              <a:r>
                <a:rPr lang="de-DE" sz="4000" b="1" dirty="0">
                  <a:solidFill>
                    <a:srgbClr val="0066FF"/>
                  </a:solidFill>
                  <a:highlight>
                    <a:srgbClr val="FFFF00"/>
                  </a:highlight>
                </a:rPr>
                <a:t>= 685 GWh </a:t>
              </a:r>
              <a:endParaRPr lang="de-DE" b="1" dirty="0">
                <a:solidFill>
                  <a:srgbClr val="0066FF"/>
                </a:solidFill>
                <a:highlight>
                  <a:srgbClr val="FFFF00"/>
                </a:highlight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695FA9C-92DA-4095-8921-56587951323E}"/>
              </a:ext>
            </a:extLst>
          </p:cNvPr>
          <p:cNvGrpSpPr/>
          <p:nvPr/>
        </p:nvGrpSpPr>
        <p:grpSpPr>
          <a:xfrm>
            <a:off x="231066" y="3679692"/>
            <a:ext cx="8510598" cy="1395615"/>
            <a:chOff x="390144" y="3011424"/>
            <a:chExt cx="8194188" cy="1395615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660300D4-6D34-43A6-8C06-B8AEF056F0E0}"/>
                </a:ext>
              </a:extLst>
            </p:cNvPr>
            <p:cNvSpPr txBox="1"/>
            <p:nvPr/>
          </p:nvSpPr>
          <p:spPr>
            <a:xfrm>
              <a:off x="559668" y="3637598"/>
              <a:ext cx="8024664" cy="76944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412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800" b="1" u="sng" dirty="0"/>
                <a:t>PSKW - </a:t>
              </a:r>
              <a:r>
                <a:rPr lang="de-DE" sz="2800" b="1" u="sng" dirty="0" err="1"/>
                <a:t>VollLast</a:t>
              </a:r>
              <a:r>
                <a:rPr lang="de-DE" sz="2800" b="1" u="sng" dirty="0"/>
                <a:t>-Zyklen</a:t>
              </a:r>
              <a:r>
                <a:rPr lang="de-DE" sz="2800" dirty="0"/>
                <a:t>:       </a:t>
              </a:r>
              <a:r>
                <a:rPr lang="de-DE" sz="3600" dirty="0" err="1">
                  <a:solidFill>
                    <a:srgbClr val="C00000"/>
                  </a:solidFill>
                </a:rPr>
                <a:t>N80_cycle</a:t>
              </a:r>
              <a:r>
                <a:rPr lang="de-DE" sz="3600" dirty="0">
                  <a:solidFill>
                    <a:srgbClr val="C00000"/>
                  </a:solidFill>
                </a:rPr>
                <a:t> =  </a:t>
              </a:r>
              <a:r>
                <a:rPr lang="de-DE" sz="4400" b="1" dirty="0">
                  <a:solidFill>
                    <a:srgbClr val="C00000"/>
                  </a:solidFill>
                </a:rPr>
                <a:t>160 /a</a:t>
              </a:r>
              <a:endParaRPr lang="de-DE" sz="2800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A9CD0F3-28E3-4D05-B7DA-6F692EEDDDD0}"/>
                </a:ext>
              </a:extLst>
            </p:cNvPr>
            <p:cNvSpPr txBox="1"/>
            <p:nvPr/>
          </p:nvSpPr>
          <p:spPr>
            <a:xfrm>
              <a:off x="390144" y="3011424"/>
              <a:ext cx="396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u="sng" dirty="0"/>
                <a:t>2. Dann gibt es  ca. :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0B3F0F3-1BB4-48E1-8A44-080F7D549698}"/>
              </a:ext>
            </a:extLst>
          </p:cNvPr>
          <p:cNvSpPr txBox="1"/>
          <p:nvPr/>
        </p:nvSpPr>
        <p:spPr>
          <a:xfrm>
            <a:off x="981456" y="217075"/>
            <a:ext cx="7181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u="sng" dirty="0">
                <a:solidFill>
                  <a:srgbClr val="FF0000"/>
                </a:solidFill>
              </a:rPr>
              <a:t>Langer Rechnung kurzer Sinn</a:t>
            </a:r>
          </a:p>
        </p:txBody>
      </p:sp>
    </p:spTree>
    <p:extLst>
      <p:ext uri="{BB962C8B-B14F-4D97-AF65-F5344CB8AC3E}">
        <p14:creationId xmlns:p14="http://schemas.microsoft.com/office/powerpoint/2010/main" val="11617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DBEAD5D1-D3A9-4B53-A7FF-2BFA4ED39BE0}"/>
              </a:ext>
            </a:extLst>
          </p:cNvPr>
          <p:cNvSpPr txBox="1"/>
          <p:nvPr/>
        </p:nvSpPr>
        <p:spPr>
          <a:xfrm>
            <a:off x="219456" y="659387"/>
            <a:ext cx="8802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Electricity</a:t>
            </a:r>
            <a:r>
              <a:rPr lang="de-DE" sz="2800" b="1" dirty="0"/>
              <a:t> </a:t>
            </a:r>
            <a:r>
              <a:rPr lang="de-DE" sz="2800" b="1" dirty="0" err="1"/>
              <a:t>balance</a:t>
            </a:r>
            <a:r>
              <a:rPr lang="de-DE" sz="2800" b="1" dirty="0"/>
              <a:t> </a:t>
            </a:r>
            <a:r>
              <a:rPr lang="de-DE" sz="2800" b="1" dirty="0" err="1"/>
              <a:t>with</a:t>
            </a:r>
            <a:r>
              <a:rPr lang="de-DE" sz="2800" b="1" dirty="0"/>
              <a:t> </a:t>
            </a:r>
            <a:r>
              <a:rPr lang="de-DE" sz="2800" b="1" dirty="0" err="1">
                <a:solidFill>
                  <a:srgbClr val="00B050"/>
                </a:solidFill>
              </a:rPr>
              <a:t>RE</a:t>
            </a:r>
            <a:r>
              <a:rPr lang="de-DE" sz="1600" b="1" dirty="0" err="1">
                <a:solidFill>
                  <a:srgbClr val="00B050"/>
                </a:solidFill>
              </a:rPr>
              <a:t>direkt</a:t>
            </a:r>
            <a:r>
              <a:rPr lang="de-DE" sz="2800" b="1" dirty="0"/>
              <a:t> and </a:t>
            </a:r>
            <a:r>
              <a:rPr lang="de-DE" sz="2800" b="1" dirty="0">
                <a:solidFill>
                  <a:srgbClr val="0066FF"/>
                </a:solidFill>
              </a:rPr>
              <a:t>Storage </a:t>
            </a:r>
            <a:r>
              <a:rPr lang="de-DE" sz="2800" b="1" dirty="0" err="1">
                <a:solidFill>
                  <a:srgbClr val="0066FF"/>
                </a:solidFill>
              </a:rPr>
              <a:t>contributions</a:t>
            </a:r>
            <a:endParaRPr lang="de-DE" sz="2800" b="1" dirty="0">
              <a:solidFill>
                <a:srgbClr val="0066FF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11D64E0-C796-405C-86E3-EC0FCEA7072B}"/>
              </a:ext>
            </a:extLst>
          </p:cNvPr>
          <p:cNvGrpSpPr/>
          <p:nvPr/>
        </p:nvGrpSpPr>
        <p:grpSpPr>
          <a:xfrm>
            <a:off x="912563" y="1576449"/>
            <a:ext cx="7212193" cy="3615241"/>
            <a:chOff x="965903" y="1408019"/>
            <a:chExt cx="7212193" cy="3615241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A92DB64-7CA7-43BB-ACB0-043C060C5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903" y="1408019"/>
              <a:ext cx="7212193" cy="3615241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E7A5DE7-7F0C-4F62-9D07-0E4B1C40E3AA}"/>
                </a:ext>
              </a:extLst>
            </p:cNvPr>
            <p:cNvSpPr txBox="1"/>
            <p:nvPr/>
          </p:nvSpPr>
          <p:spPr>
            <a:xfrm>
              <a:off x="2165554" y="3676247"/>
              <a:ext cx="3219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err="1"/>
                <a:t>RE_direkt</a:t>
              </a:r>
              <a:r>
                <a:rPr lang="de-DE" sz="2400" b="1" dirty="0"/>
                <a:t> = 792 TWh/a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D561B50B-917F-48AF-B634-027DB225C4B2}"/>
              </a:ext>
            </a:extLst>
          </p:cNvPr>
          <p:cNvSpPr txBox="1"/>
          <p:nvPr/>
        </p:nvSpPr>
        <p:spPr>
          <a:xfrm>
            <a:off x="-6843" y="6754791"/>
            <a:ext cx="7563857" cy="123111"/>
          </a:xfrm>
          <a:prstGeom prst="rect">
            <a:avLst/>
          </a:prstGeom>
          <a:solidFill>
            <a:schemeClr val="bg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663C1CD-DF18-471A-9D99-EB57C4CFE32A}"/>
              </a:ext>
            </a:extLst>
          </p:cNvPr>
          <p:cNvSpPr txBox="1"/>
          <p:nvPr/>
        </p:nvSpPr>
        <p:spPr>
          <a:xfrm>
            <a:off x="-6843" y="5501984"/>
            <a:ext cx="9150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066FF"/>
                </a:solidFill>
              </a:rPr>
              <a:t>  </a:t>
            </a:r>
            <a:r>
              <a:rPr lang="de-DE" sz="1600" b="1" dirty="0" err="1">
                <a:solidFill>
                  <a:srgbClr val="00B050"/>
                </a:solidFill>
              </a:rPr>
              <a:t>RE_direkt</a:t>
            </a:r>
            <a:r>
              <a:rPr lang="de-DE" sz="1600" b="1" dirty="0">
                <a:solidFill>
                  <a:srgbClr val="00B050"/>
                </a:solidFill>
              </a:rPr>
              <a:t>  </a:t>
            </a:r>
            <a:r>
              <a:rPr lang="de-DE" sz="1400" dirty="0"/>
              <a:t>=  </a:t>
            </a:r>
            <a:r>
              <a:rPr lang="en-US" sz="1400" b="1" dirty="0"/>
              <a:t>Hourly values [GWh in 1 h] of the RE current  absorbed directly from the grid. { RE = Wind and PV power}
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</a:rPr>
              <a:t>          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Sp80  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=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de-DE" sz="1400" b="1" dirty="0">
                <a:solidFill>
                  <a:schemeClr val="accent1">
                    <a:lumMod val="75000"/>
                  </a:schemeClr>
                </a:solidFill>
              </a:rPr>
              <a:t>Short time </a:t>
            </a:r>
            <a:r>
              <a:rPr lang="de-DE" sz="1400" b="1" dirty="0" err="1">
                <a:solidFill>
                  <a:schemeClr val="accent1">
                    <a:lumMod val="75000"/>
                  </a:schemeClr>
                </a:solidFill>
              </a:rPr>
              <a:t>storage</a:t>
            </a:r>
            <a:r>
              <a:rPr lang="de-DE" sz="1400" b="1" dirty="0">
                <a:solidFill>
                  <a:schemeClr val="accent1">
                    <a:lumMod val="75000"/>
                  </a:schemeClr>
                </a:solidFill>
              </a:rPr>
              <a:t>  {</a:t>
            </a:r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</a:rPr>
              <a:t>Battery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1600" b="1" dirty="0" err="1">
                <a:solidFill>
                  <a:schemeClr val="accent1">
                    <a:lumMod val="75000"/>
                  </a:schemeClr>
                </a:solidFill>
              </a:rPr>
              <a:t>PSH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}; </a:t>
            </a:r>
            <a:r>
              <a:rPr lang="de-DE" sz="1600" b="1" dirty="0"/>
              <a:t>         </a:t>
            </a:r>
            <a:r>
              <a:rPr lang="de-DE" sz="1600" b="1" dirty="0">
                <a:solidFill>
                  <a:srgbClr val="7030A0"/>
                </a:solidFill>
              </a:rPr>
              <a:t>Sp25 =</a:t>
            </a:r>
            <a:r>
              <a:rPr lang="de-DE" sz="1600" b="1" dirty="0"/>
              <a:t> </a:t>
            </a:r>
            <a:r>
              <a:rPr lang="de-DE" sz="1600" b="1" dirty="0" err="1"/>
              <a:t>Longtime</a:t>
            </a:r>
            <a:r>
              <a:rPr lang="de-DE" sz="1600" b="1" dirty="0"/>
              <a:t>/Backup – Storage (Gas</a:t>
            </a:r>
            <a:r>
              <a:rPr lang="de-DE" sz="1600" b="1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  <a:p>
            <a:r>
              <a:rPr lang="de-DE" sz="16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de-DE" sz="1600" b="1" dirty="0" err="1">
                <a:solidFill>
                  <a:schemeClr val="accent2">
                    <a:lumMod val="50000"/>
                  </a:schemeClr>
                </a:solidFill>
              </a:rPr>
              <a:t>Sp2_Rest</a:t>
            </a:r>
            <a:r>
              <a:rPr lang="de-DE" sz="16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de-DE" sz="1400" dirty="0"/>
              <a:t>=  </a:t>
            </a:r>
            <a:r>
              <a:rPr lang="de-DE" sz="1400" b="1" dirty="0" err="1">
                <a:solidFill>
                  <a:schemeClr val="accent2">
                    <a:lumMod val="50000"/>
                  </a:schemeClr>
                </a:solidFill>
              </a:rPr>
              <a:t>unused</a:t>
            </a:r>
            <a:r>
              <a:rPr lang="de-DE" sz="1400" b="1" dirty="0">
                <a:solidFill>
                  <a:schemeClr val="accent2">
                    <a:lumMod val="50000"/>
                  </a:schemeClr>
                </a:solidFill>
              </a:rPr>
              <a:t> residual </a:t>
            </a:r>
            <a:r>
              <a:rPr lang="de-DE" sz="1400" b="1" dirty="0" err="1">
                <a:solidFill>
                  <a:schemeClr val="accent2">
                    <a:lumMod val="50000"/>
                  </a:schemeClr>
                </a:solidFill>
              </a:rPr>
              <a:t>electricity</a:t>
            </a:r>
            <a:r>
              <a:rPr lang="de-DE" sz="1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sz="1400" dirty="0"/>
              <a:t>; (virtual residual Storage „2“) .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E9B11D4-1859-404E-9595-4F03E988033A}"/>
              </a:ext>
            </a:extLst>
          </p:cNvPr>
          <p:cNvGrpSpPr/>
          <p:nvPr/>
        </p:nvGrpSpPr>
        <p:grpSpPr>
          <a:xfrm>
            <a:off x="2672678" y="2683828"/>
            <a:ext cx="4670512" cy="1118085"/>
            <a:chOff x="2672678" y="2744788"/>
            <a:chExt cx="4670512" cy="1118085"/>
          </a:xfrm>
        </p:grpSpPr>
        <p:sp>
          <p:nvSpPr>
            <p:cNvPr id="7" name="Pfeil: gebogen 6">
              <a:extLst>
                <a:ext uri="{FF2B5EF4-FFF2-40B4-BE49-F238E27FC236}">
                  <a16:creationId xmlns:a16="http://schemas.microsoft.com/office/drawing/2014/main" id="{1C0CFB39-9EF4-4B25-B28C-F7D6F51678A8}"/>
                </a:ext>
              </a:extLst>
            </p:cNvPr>
            <p:cNvSpPr/>
            <p:nvPr/>
          </p:nvSpPr>
          <p:spPr>
            <a:xfrm rot="5400000">
              <a:off x="6677419" y="3197101"/>
              <a:ext cx="707480" cy="624063"/>
            </a:xfrm>
            <a:prstGeom prst="bentArrow">
              <a:avLst>
                <a:gd name="adj1" fmla="val 30562"/>
                <a:gd name="adj2" fmla="val 31728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8" name="Pfeil: nach rechts 7">
              <a:extLst>
                <a:ext uri="{FF2B5EF4-FFF2-40B4-BE49-F238E27FC236}">
                  <a16:creationId xmlns:a16="http://schemas.microsoft.com/office/drawing/2014/main" id="{FEBFE614-0A9D-4926-A421-52FB6C89501A}"/>
                </a:ext>
              </a:extLst>
            </p:cNvPr>
            <p:cNvSpPr/>
            <p:nvPr/>
          </p:nvSpPr>
          <p:spPr>
            <a:xfrm>
              <a:off x="2672678" y="2885412"/>
              <a:ext cx="1571661" cy="62372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FF0000"/>
                </a:highlight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233CECDB-82C6-495D-8085-68C55026BA65}"/>
                </a:ext>
              </a:extLst>
            </p:cNvPr>
            <p:cNvGrpSpPr/>
            <p:nvPr/>
          </p:nvGrpSpPr>
          <p:grpSpPr>
            <a:xfrm>
              <a:off x="4235007" y="2744788"/>
              <a:ext cx="2557918" cy="926707"/>
              <a:chOff x="4235007" y="2744788"/>
              <a:chExt cx="2557918" cy="926707"/>
            </a:xfrm>
          </p:grpSpPr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944A2A56-38A5-40B3-BB0B-A5431F16C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5007" y="2744788"/>
                <a:ext cx="2484120" cy="914400"/>
              </a:xfrm>
              <a:prstGeom prst="rect">
                <a:avLst/>
              </a:prstGeom>
            </p:spPr>
          </p:pic>
          <p:sp>
            <p:nvSpPr>
              <p:cNvPr id="9" name="Rechteck: abgerundete Ecken 8">
                <a:extLst>
                  <a:ext uri="{FF2B5EF4-FFF2-40B4-BE49-F238E27FC236}">
                    <a16:creationId xmlns:a16="http://schemas.microsoft.com/office/drawing/2014/main" id="{DE81C7C9-50C9-43E8-B379-7484D1F21E60}"/>
                  </a:ext>
                </a:extLst>
              </p:cNvPr>
              <p:cNvSpPr/>
              <p:nvPr/>
            </p:nvSpPr>
            <p:spPr>
              <a:xfrm>
                <a:off x="6036925" y="3445030"/>
                <a:ext cx="756000" cy="226465"/>
              </a:xfrm>
              <a:prstGeom prst="roundRect">
                <a:avLst/>
              </a:prstGeom>
              <a:noFill/>
              <a:ln w="444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C4346BD9-734D-4099-83C1-C8070C487F5C}"/>
              </a:ext>
            </a:extLst>
          </p:cNvPr>
          <p:cNvSpPr txBox="1"/>
          <p:nvPr/>
        </p:nvSpPr>
        <p:spPr>
          <a:xfrm>
            <a:off x="0" y="140444"/>
            <a:ext cx="350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/>
              <a:t>Storage </a:t>
            </a:r>
            <a:r>
              <a:rPr lang="de-DE" sz="2000" u="sng" dirty="0" err="1"/>
              <a:t>saves</a:t>
            </a:r>
            <a:r>
              <a:rPr lang="de-DE" sz="2000" u="sng" dirty="0"/>
              <a:t> the </a:t>
            </a:r>
            <a:r>
              <a:rPr lang="de-DE" sz="2000" u="sng" dirty="0" err="1"/>
              <a:t>shortfall</a:t>
            </a:r>
            <a:r>
              <a:rPr lang="de-DE" sz="2000" u="sng" dirty="0"/>
              <a:t>:</a:t>
            </a:r>
            <a:endParaRPr lang="de-DE" u="sng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3DA6FFD-CE32-414E-A9A0-1BDBBD8A516E}"/>
              </a:ext>
            </a:extLst>
          </p:cNvPr>
          <p:cNvGrpSpPr/>
          <p:nvPr/>
        </p:nvGrpSpPr>
        <p:grpSpPr>
          <a:xfrm>
            <a:off x="1746127" y="2238160"/>
            <a:ext cx="926551" cy="798071"/>
            <a:chOff x="1746127" y="2238160"/>
            <a:chExt cx="926551" cy="798071"/>
          </a:xfrm>
        </p:grpSpPr>
        <p:sp>
          <p:nvSpPr>
            <p:cNvPr id="6" name="Pfeil: nach rechts 5">
              <a:extLst>
                <a:ext uri="{FF2B5EF4-FFF2-40B4-BE49-F238E27FC236}">
                  <a16:creationId xmlns:a16="http://schemas.microsoft.com/office/drawing/2014/main" id="{4D5B5D92-E2A5-4C6E-84AE-14292546359F}"/>
                </a:ext>
              </a:extLst>
            </p:cNvPr>
            <p:cNvSpPr/>
            <p:nvPr/>
          </p:nvSpPr>
          <p:spPr>
            <a:xfrm rot="18865613">
              <a:off x="1683173" y="2483214"/>
              <a:ext cx="798071" cy="307964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highlight>
                  <a:srgbClr val="800000"/>
                </a:highlight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8F87289-F905-425C-8BF9-65BC088ED896}"/>
                </a:ext>
              </a:extLst>
            </p:cNvPr>
            <p:cNvSpPr txBox="1"/>
            <p:nvPr/>
          </p:nvSpPr>
          <p:spPr>
            <a:xfrm>
              <a:off x="1746127" y="2637066"/>
              <a:ext cx="926551" cy="215444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1400" b="1" dirty="0" err="1">
                  <a:solidFill>
                    <a:schemeClr val="accent4">
                      <a:lumMod val="50000"/>
                    </a:schemeClr>
                  </a:solidFill>
                </a:rPr>
                <a:t>Sp2</a:t>
              </a:r>
              <a:r>
                <a:rPr lang="de-DE" sz="1100" b="1" dirty="0" err="1">
                  <a:solidFill>
                    <a:schemeClr val="accent4">
                      <a:lumMod val="50000"/>
                    </a:schemeClr>
                  </a:solidFill>
                </a:rPr>
                <a:t>_Rest</a:t>
              </a:r>
              <a:r>
                <a:rPr lang="de-DE" sz="1400" b="1" dirty="0">
                  <a:solidFill>
                    <a:schemeClr val="accent4">
                      <a:lumMod val="50000"/>
                    </a:schemeClr>
                  </a:solidFill>
                </a:rPr>
                <a:t>=79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743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4737" y="1"/>
            <a:ext cx="9144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hteck 65"/>
          <p:cNvSpPr/>
          <p:nvPr/>
        </p:nvSpPr>
        <p:spPr>
          <a:xfrm>
            <a:off x="6136194" y="3843017"/>
            <a:ext cx="83544" cy="1007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Box 49"/>
          <p:cNvSpPr txBox="1"/>
          <p:nvPr/>
        </p:nvSpPr>
        <p:spPr>
          <a:xfrm>
            <a:off x="885109" y="625225"/>
            <a:ext cx="7113683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128  TWh  Wind + PV ( skaliert und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umgewichtet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2016AD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" name="Textfeld 38"/>
          <p:cNvSpPr txBox="1"/>
          <p:nvPr/>
        </p:nvSpPr>
        <p:spPr>
          <a:xfrm>
            <a:off x="251891" y="-7675"/>
            <a:ext cx="8495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Electricity balance in TWh with Wind and PV</a:t>
            </a:r>
            <a:r>
              <a:rPr lang="de-DE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ight Arrow 2"/>
          <p:cNvSpPr/>
          <p:nvPr/>
        </p:nvSpPr>
        <p:spPr>
          <a:xfrm rot="5400000">
            <a:off x="-51524" y="1106110"/>
            <a:ext cx="2304000" cy="2160000"/>
          </a:xfrm>
          <a:prstGeom prst="rightArrow">
            <a:avLst>
              <a:gd name="adj1" fmla="val 50000"/>
              <a:gd name="adj2" fmla="val 3457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ight Arrow 59"/>
          <p:cNvSpPr/>
          <p:nvPr/>
        </p:nvSpPr>
        <p:spPr>
          <a:xfrm rot="5400000">
            <a:off x="636086" y="3563852"/>
            <a:ext cx="914998" cy="2160000"/>
          </a:xfrm>
          <a:prstGeom prst="rightArrow">
            <a:avLst>
              <a:gd name="adj1" fmla="val 50000"/>
              <a:gd name="adj2" fmla="val 3457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bgerundetes Rechteck 2"/>
          <p:cNvSpPr/>
          <p:nvPr/>
        </p:nvSpPr>
        <p:spPr>
          <a:xfrm>
            <a:off x="263512" y="3345811"/>
            <a:ext cx="1622316" cy="107939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>
                <a:cs typeface="Arial" panose="020B0604020202020204" pitchFamily="34" charset="0"/>
              </a:rPr>
              <a:t>Direct</a:t>
            </a:r>
            <a:r>
              <a:rPr lang="de-DE" b="1" dirty="0">
                <a:cs typeface="Arial" panose="020B0604020202020204" pitchFamily="34" charset="0"/>
              </a:rPr>
              <a:t> </a:t>
            </a:r>
            <a:r>
              <a:rPr lang="de-DE" b="1" dirty="0" err="1">
                <a:cs typeface="Arial" panose="020B0604020202020204" pitchFamily="34" charset="0"/>
              </a:rPr>
              <a:t>consumption</a:t>
            </a:r>
            <a:r>
              <a:rPr lang="de-DE" b="1" dirty="0">
                <a:cs typeface="Arial" panose="020B0604020202020204" pitchFamily="34" charset="0"/>
              </a:rPr>
              <a:t>
</a:t>
            </a:r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ca. 800 </a:t>
            </a:r>
          </a:p>
        </p:txBody>
      </p:sp>
      <p:sp>
        <p:nvSpPr>
          <p:cNvPr id="36" name="Right Arrow 35"/>
          <p:cNvSpPr/>
          <p:nvPr/>
        </p:nvSpPr>
        <p:spPr>
          <a:xfrm rot="5400000">
            <a:off x="4146814" y="712123"/>
            <a:ext cx="792000" cy="162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/>
          <p:cNvSpPr/>
          <p:nvPr/>
        </p:nvSpPr>
        <p:spPr>
          <a:xfrm rot="5400000">
            <a:off x="2815079" y="4272783"/>
            <a:ext cx="720000" cy="90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 rot="5400000">
            <a:off x="5565055" y="4272903"/>
            <a:ext cx="720000" cy="9000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bgerundetes Rechteck 6"/>
          <p:cNvSpPr/>
          <p:nvPr/>
        </p:nvSpPr>
        <p:spPr>
          <a:xfrm>
            <a:off x="2168435" y="3436912"/>
            <a:ext cx="205200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cs typeface="Arial" panose="020B0604020202020204" pitchFamily="34" charset="0"/>
              </a:rPr>
              <a:t>Short </a:t>
            </a:r>
            <a:r>
              <a:rPr lang="de-DE" b="1" dirty="0" err="1">
                <a:cs typeface="Arial" panose="020B0604020202020204" pitchFamily="34" charset="0"/>
              </a:rPr>
              <a:t>term</a:t>
            </a:r>
            <a:r>
              <a:rPr lang="de-DE" b="1" dirty="0">
                <a:cs typeface="Arial" panose="020B0604020202020204" pitchFamily="34" charset="0"/>
              </a:rPr>
              <a:t> </a:t>
            </a:r>
            <a:r>
              <a:rPr lang="de-DE" b="1" dirty="0" err="1">
                <a:cs typeface="Arial" panose="020B0604020202020204" pitchFamily="34" charset="0"/>
              </a:rPr>
              <a:t>storage</a:t>
            </a:r>
            <a:endParaRPr lang="de-DE" b="1" dirty="0">
              <a:cs typeface="Arial" panose="020B0604020202020204" pitchFamily="34" charset="0"/>
            </a:endParaRPr>
          </a:p>
          <a:p>
            <a:pPr algn="ctr"/>
            <a:r>
              <a:rPr lang="de-DE" b="1" dirty="0" err="1">
                <a:solidFill>
                  <a:srgbClr val="FF0000"/>
                </a:solidFill>
                <a:cs typeface="Arial" panose="020B0604020202020204" pitchFamily="34" charset="0"/>
              </a:rPr>
              <a:t>PSH</a:t>
            </a:r>
            <a:r>
              <a:rPr lang="de-DE" b="1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de-DE" b="1" dirty="0" err="1">
                <a:solidFill>
                  <a:srgbClr val="FF0000"/>
                </a:solidFill>
                <a:cs typeface="Arial" panose="020B0604020202020204" pitchFamily="34" charset="0"/>
              </a:rPr>
              <a:t>Battery</a:t>
            </a:r>
            <a:endParaRPr lang="de-DE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/>
            <a:r>
              <a:rPr lang="de-DE" sz="2200" b="1" dirty="0">
                <a:solidFill>
                  <a:schemeClr val="tx1"/>
                </a:solidFill>
                <a:cs typeface="Arial" panose="020B0604020202020204" pitchFamily="34" charset="0"/>
              </a:rPr>
              <a:t>ca. 100</a:t>
            </a:r>
          </a:p>
        </p:txBody>
      </p:sp>
      <p:sp>
        <p:nvSpPr>
          <p:cNvPr id="22" name="Abgerundetes Rechteck 5">
            <a:extLst>
              <a:ext uri="{FF2B5EF4-FFF2-40B4-BE49-F238E27FC236}">
                <a16:creationId xmlns:a16="http://schemas.microsoft.com/office/drawing/2014/main" id="{9A5BE2AB-536F-4CED-8E3C-4159E2AC2695}"/>
              </a:ext>
            </a:extLst>
          </p:cNvPr>
          <p:cNvSpPr/>
          <p:nvPr/>
        </p:nvSpPr>
        <p:spPr>
          <a:xfrm>
            <a:off x="2389692" y="1933558"/>
            <a:ext cx="4496011" cy="60103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Short-term                   Long </a:t>
            </a:r>
            <a:r>
              <a:rPr lang="de-DE" b="1" dirty="0" err="1"/>
              <a:t>term</a:t>
            </a:r>
            <a:r>
              <a:rPr lang="de-DE" b="1" dirty="0"/>
              <a:t>/Backup</a:t>
            </a:r>
          </a:p>
        </p:txBody>
      </p:sp>
      <p:sp>
        <p:nvSpPr>
          <p:cNvPr id="23" name="Right Arrow 36">
            <a:extLst>
              <a:ext uri="{FF2B5EF4-FFF2-40B4-BE49-F238E27FC236}">
                <a16:creationId xmlns:a16="http://schemas.microsoft.com/office/drawing/2014/main" id="{60B06895-B2CD-4102-91B0-171CD3775602}"/>
              </a:ext>
            </a:extLst>
          </p:cNvPr>
          <p:cNvSpPr/>
          <p:nvPr/>
        </p:nvSpPr>
        <p:spPr>
          <a:xfrm rot="5400000">
            <a:off x="5436795" y="2224367"/>
            <a:ext cx="972000" cy="144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38">
            <a:extLst>
              <a:ext uri="{FF2B5EF4-FFF2-40B4-BE49-F238E27FC236}">
                <a16:creationId xmlns:a16="http://schemas.microsoft.com/office/drawing/2014/main" id="{37A0643A-A370-460A-9F79-816ADB4C2D14}"/>
              </a:ext>
            </a:extLst>
          </p:cNvPr>
          <p:cNvSpPr/>
          <p:nvPr/>
        </p:nvSpPr>
        <p:spPr>
          <a:xfrm rot="5400000">
            <a:off x="2717178" y="2446839"/>
            <a:ext cx="972000" cy="10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bgerundetes Rechteck 2">
            <a:extLst>
              <a:ext uri="{FF2B5EF4-FFF2-40B4-BE49-F238E27FC236}">
                <a16:creationId xmlns:a16="http://schemas.microsoft.com/office/drawing/2014/main" id="{A9F0108B-B6FA-4B31-B50A-C608D7C75099}"/>
              </a:ext>
            </a:extLst>
          </p:cNvPr>
          <p:cNvSpPr/>
          <p:nvPr/>
        </p:nvSpPr>
        <p:spPr>
          <a:xfrm>
            <a:off x="7094919" y="1904290"/>
            <a:ext cx="1484079" cy="97199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/>
              <a:t>ca. </a:t>
            </a:r>
            <a:r>
              <a:rPr lang="de-DE" sz="2400" b="1" dirty="0"/>
              <a:t>80</a:t>
            </a:r>
            <a:endParaRPr lang="de-DE" sz="1800" b="1" dirty="0"/>
          </a:p>
          <a:p>
            <a:pPr algn="ctr"/>
            <a:r>
              <a:rPr lang="de-DE" b="1" dirty="0" err="1"/>
              <a:t>without</a:t>
            </a:r>
            <a:r>
              <a:rPr lang="de-DE" b="1" dirty="0"/>
              <a:t> </a:t>
            </a:r>
            <a:r>
              <a:rPr lang="de-DE" b="1" dirty="0" err="1"/>
              <a:t>use</a:t>
            </a:r>
            <a:endParaRPr lang="de-DE" b="1" dirty="0"/>
          </a:p>
        </p:txBody>
      </p:sp>
      <p:sp>
        <p:nvSpPr>
          <p:cNvPr id="29" name="Right Arrow 2">
            <a:extLst>
              <a:ext uri="{FF2B5EF4-FFF2-40B4-BE49-F238E27FC236}">
                <a16:creationId xmlns:a16="http://schemas.microsoft.com/office/drawing/2014/main" id="{2CE8C5E8-23E2-42B3-9DD9-B704A6A237B2}"/>
              </a:ext>
            </a:extLst>
          </p:cNvPr>
          <p:cNvSpPr/>
          <p:nvPr/>
        </p:nvSpPr>
        <p:spPr>
          <a:xfrm rot="5400000">
            <a:off x="7464915" y="1155676"/>
            <a:ext cx="828000" cy="65331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59">
            <a:extLst>
              <a:ext uri="{FF2B5EF4-FFF2-40B4-BE49-F238E27FC236}">
                <a16:creationId xmlns:a16="http://schemas.microsoft.com/office/drawing/2014/main" id="{D24DA78E-FD00-4B1C-B76F-7AE272DF9D9D}"/>
              </a:ext>
            </a:extLst>
          </p:cNvPr>
          <p:cNvSpPr/>
          <p:nvPr/>
        </p:nvSpPr>
        <p:spPr>
          <a:xfrm>
            <a:off x="8499977" y="2007910"/>
            <a:ext cx="625787" cy="653313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C62D29-0895-4A55-AACD-264C2D80C671}"/>
              </a:ext>
            </a:extLst>
          </p:cNvPr>
          <p:cNvSpPr/>
          <p:nvPr/>
        </p:nvSpPr>
        <p:spPr>
          <a:xfrm>
            <a:off x="89788" y="5093968"/>
            <a:ext cx="7070581" cy="71107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de-DE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endParaRPr lang="de-DE" sz="3200" b="1" dirty="0">
              <a:solidFill>
                <a:schemeClr val="tx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B7A0446-A623-4196-9627-1779AAD30432}"/>
              </a:ext>
            </a:extLst>
          </p:cNvPr>
          <p:cNvSpPr txBox="1"/>
          <p:nvPr/>
        </p:nvSpPr>
        <p:spPr>
          <a:xfrm>
            <a:off x="4189883" y="1186606"/>
            <a:ext cx="730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>
                <a:solidFill>
                  <a:schemeClr val="bg2"/>
                </a:solidFill>
              </a:rPr>
              <a:t>400</a:t>
            </a:r>
          </a:p>
        </p:txBody>
      </p:sp>
      <p:sp>
        <p:nvSpPr>
          <p:cNvPr id="20" name="TextBox 49">
            <a:extLst>
              <a:ext uri="{FF2B5EF4-FFF2-40B4-BE49-F238E27FC236}">
                <a16:creationId xmlns:a16="http://schemas.microsoft.com/office/drawing/2014/main" id="{2EEBF5A7-4FFD-47DF-A839-70DE5E8807AC}"/>
              </a:ext>
            </a:extLst>
          </p:cNvPr>
          <p:cNvSpPr txBox="1"/>
          <p:nvPr/>
        </p:nvSpPr>
        <p:spPr>
          <a:xfrm>
            <a:off x="231200" y="616450"/>
            <a:ext cx="864096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1280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[TWh]  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Wind + PV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scaled and rebalanced from 2016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AD , in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autarky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ADDE287-9362-4DDC-B0BC-047DD388BFA3}"/>
              </a:ext>
            </a:extLst>
          </p:cNvPr>
          <p:cNvSpPr txBox="1"/>
          <p:nvPr/>
        </p:nvSpPr>
        <p:spPr>
          <a:xfrm>
            <a:off x="825156" y="1256564"/>
            <a:ext cx="6201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200" b="1">
                <a:solidFill>
                  <a:schemeClr val="bg2"/>
                </a:solidFill>
              </a:defRPr>
            </a:lvl1pPr>
          </a:lstStyle>
          <a:p>
            <a:r>
              <a:rPr lang="de-DE" sz="2800" dirty="0"/>
              <a:t>800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E362892-5115-46DE-998C-46C897394A3C}"/>
              </a:ext>
            </a:extLst>
          </p:cNvPr>
          <p:cNvSpPr txBox="1"/>
          <p:nvPr/>
        </p:nvSpPr>
        <p:spPr>
          <a:xfrm>
            <a:off x="5349" y="6738535"/>
            <a:ext cx="7563857" cy="1231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0" tIns="0" rIns="18000" bIns="0" rtlCol="0">
            <a:spAutoFit/>
          </a:bodyPr>
          <a:lstStyle/>
          <a:p>
            <a:r>
              <a:rPr lang="de-DE" sz="800" u="sng" dirty="0">
                <a:latin typeface="Arial" panose="020B0604020202020204" pitchFamily="34" charset="0"/>
                <a:cs typeface="Arial" panose="020B0604020202020204" pitchFamily="34" charset="0"/>
              </a:rPr>
              <a:t>Datenquelle: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Blatt: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EE8115D-C123-4BA9-9AD2-BCDB310C4911}"/>
              </a:ext>
            </a:extLst>
          </p:cNvPr>
          <p:cNvSpPr txBox="1"/>
          <p:nvPr/>
        </p:nvSpPr>
        <p:spPr>
          <a:xfrm>
            <a:off x="2981359" y="2546518"/>
            <a:ext cx="53416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200" b="1" dirty="0">
                <a:solidFill>
                  <a:schemeClr val="bg2"/>
                </a:solidFill>
              </a:rPr>
              <a:t>125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0989303D-ED2F-455D-8E4C-1E914B67759B}"/>
              </a:ext>
            </a:extLst>
          </p:cNvPr>
          <p:cNvSpPr txBox="1"/>
          <p:nvPr/>
        </p:nvSpPr>
        <p:spPr>
          <a:xfrm>
            <a:off x="5695566" y="2563687"/>
            <a:ext cx="5554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200" b="1" dirty="0">
                <a:solidFill>
                  <a:schemeClr val="bg2"/>
                </a:solidFill>
              </a:rPr>
              <a:t>275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96E61A9-F381-4D7A-80D0-47259EDA2C03}"/>
              </a:ext>
            </a:extLst>
          </p:cNvPr>
          <p:cNvSpPr txBox="1"/>
          <p:nvPr/>
        </p:nvSpPr>
        <p:spPr>
          <a:xfrm>
            <a:off x="6642795" y="6346990"/>
            <a:ext cx="2502805" cy="298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8000" tIns="10800" rIns="18000" bIns="10800" rtlCol="0">
            <a:spAutoFit/>
          </a:bodyPr>
          <a:lstStyle/>
          <a:p>
            <a:r>
              <a:rPr lang="de-DE" dirty="0"/>
              <a:t> </a:t>
            </a:r>
            <a:r>
              <a:rPr lang="en-US" sz="1200" dirty="0"/>
              <a:t>Values have been  “</a:t>
            </a:r>
            <a:r>
              <a:rPr lang="en-US" sz="1200" dirty="0" err="1"/>
              <a:t>grippily”rounded</a:t>
            </a:r>
            <a:r>
              <a:rPr lang="en-US" sz="1200" dirty="0"/>
              <a:t> 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F87B216-2079-4DCA-B83B-6DFD4239A5CA}"/>
              </a:ext>
            </a:extLst>
          </p:cNvPr>
          <p:cNvGrpSpPr/>
          <p:nvPr/>
        </p:nvGrpSpPr>
        <p:grpSpPr>
          <a:xfrm>
            <a:off x="249488" y="5828758"/>
            <a:ext cx="1622316" cy="821793"/>
            <a:chOff x="199935" y="5478026"/>
            <a:chExt cx="1622316" cy="821793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E031D37A-D8BB-48A9-A184-DC42DEFD72DF}"/>
                </a:ext>
              </a:extLst>
            </p:cNvPr>
            <p:cNvGrpSpPr/>
            <p:nvPr/>
          </p:nvGrpSpPr>
          <p:grpSpPr>
            <a:xfrm>
              <a:off x="199935" y="5478026"/>
              <a:ext cx="1622316" cy="821793"/>
              <a:chOff x="223527" y="5502544"/>
              <a:chExt cx="1622316" cy="821793"/>
            </a:xfrm>
          </p:grpSpPr>
          <p:sp>
            <p:nvSpPr>
              <p:cNvPr id="33" name="Abgerundetes Rechteck 2">
                <a:extLst>
                  <a:ext uri="{FF2B5EF4-FFF2-40B4-BE49-F238E27FC236}">
                    <a16:creationId xmlns:a16="http://schemas.microsoft.com/office/drawing/2014/main" id="{2CEB8843-BE3A-4A34-A3DD-A77993181298}"/>
                  </a:ext>
                </a:extLst>
              </p:cNvPr>
              <p:cNvSpPr/>
              <p:nvPr/>
            </p:nvSpPr>
            <p:spPr>
              <a:xfrm>
                <a:off x="223527" y="5972781"/>
                <a:ext cx="1622316" cy="351556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2000" b="1" dirty="0">
                    <a:cs typeface="Arial" panose="020B0604020202020204" pitchFamily="34" charset="0"/>
                  </a:rPr>
                  <a:t>Import</a:t>
                </a:r>
              </a:p>
            </p:txBody>
          </p:sp>
          <p:sp>
            <p:nvSpPr>
              <p:cNvPr id="34" name="Right Arrow 41">
                <a:extLst>
                  <a:ext uri="{FF2B5EF4-FFF2-40B4-BE49-F238E27FC236}">
                    <a16:creationId xmlns:a16="http://schemas.microsoft.com/office/drawing/2014/main" id="{6832E9CB-9A61-474A-99DB-CD2CEF8B7399}"/>
                  </a:ext>
                </a:extLst>
              </p:cNvPr>
              <p:cNvSpPr/>
              <p:nvPr/>
            </p:nvSpPr>
            <p:spPr>
              <a:xfrm rot="16200000" flipV="1">
                <a:off x="732418" y="5388563"/>
                <a:ext cx="492038" cy="720000"/>
              </a:xfrm>
              <a:prstGeom prst="right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FBBE3B4-2CE9-4FC5-BD5A-387B0A4A9CB2}"/>
                </a:ext>
              </a:extLst>
            </p:cNvPr>
            <p:cNvSpPr txBox="1"/>
            <p:nvPr/>
          </p:nvSpPr>
          <p:spPr>
            <a:xfrm>
              <a:off x="801797" y="5631239"/>
              <a:ext cx="3291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200" b="1" dirty="0"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7" name="Abgerundetes Rechteck 6"/>
          <p:cNvSpPr/>
          <p:nvPr/>
        </p:nvSpPr>
        <p:spPr>
          <a:xfrm>
            <a:off x="4837041" y="3459414"/>
            <a:ext cx="2196000" cy="900000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/>
              <a:t>Longterm</a:t>
            </a:r>
            <a:r>
              <a:rPr lang="de-DE" b="1" dirty="0"/>
              <a:t>/Backup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Power </a:t>
            </a:r>
            <a:r>
              <a:rPr lang="de-DE" b="1" dirty="0" err="1">
                <a:solidFill>
                  <a:srgbClr val="FF0000"/>
                </a:solidFill>
              </a:rPr>
              <a:t>to</a:t>
            </a:r>
            <a:r>
              <a:rPr lang="de-DE" b="1" dirty="0">
                <a:solidFill>
                  <a:srgbClr val="FF0000"/>
                </a:solidFill>
              </a:rPr>
              <a:t> Gas</a:t>
            </a:r>
          </a:p>
          <a:p>
            <a:pPr algn="ctr"/>
            <a:r>
              <a:rPr lang="de-DE" sz="2200" b="1" dirty="0">
                <a:solidFill>
                  <a:schemeClr val="tx1"/>
                </a:solidFill>
              </a:rPr>
              <a:t>ca. 100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D9E130-F131-4D12-B77E-FCE1F6FA825C}"/>
              </a:ext>
            </a:extLst>
          </p:cNvPr>
          <p:cNvSpPr txBox="1"/>
          <p:nvPr/>
        </p:nvSpPr>
        <p:spPr>
          <a:xfrm>
            <a:off x="1037460" y="3998140"/>
            <a:ext cx="540000" cy="32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800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4477504-5B07-4124-B12E-08FC9E8AD8CC}"/>
              </a:ext>
            </a:extLst>
          </p:cNvPr>
          <p:cNvSpPr txBox="1"/>
          <p:nvPr/>
        </p:nvSpPr>
        <p:spPr>
          <a:xfrm>
            <a:off x="5922795" y="4012912"/>
            <a:ext cx="540000" cy="32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100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EFD9BAF-AEE9-4139-94B7-0D74CC11EFEE}"/>
              </a:ext>
            </a:extLst>
          </p:cNvPr>
          <p:cNvSpPr txBox="1"/>
          <p:nvPr/>
        </p:nvSpPr>
        <p:spPr>
          <a:xfrm>
            <a:off x="3184981" y="3976547"/>
            <a:ext cx="540000" cy="324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10800" rIns="0" bIns="10800" rtlCol="0">
            <a:spAutoFit/>
          </a:bodyPr>
          <a:lstStyle/>
          <a:p>
            <a:r>
              <a:rPr lang="de-DE" sz="2000" dirty="0"/>
              <a:t> </a:t>
            </a:r>
            <a:r>
              <a:rPr lang="de-DE" sz="2200" b="1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5589224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06682" y="161328"/>
            <a:ext cx="893731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/>
              <a:t>Result</a:t>
            </a:r>
            <a:r>
              <a:rPr lang="de-DE" u="sng" dirty="0"/>
              <a:t> of </a:t>
            </a:r>
            <a:r>
              <a:rPr lang="de-DE" u="sng" dirty="0" err="1"/>
              <a:t>cost</a:t>
            </a:r>
            <a:r>
              <a:rPr lang="de-DE" u="sng" dirty="0"/>
              <a:t> </a:t>
            </a:r>
            <a:r>
              <a:rPr lang="de-DE" u="sng" dirty="0" err="1"/>
              <a:t>optimization</a:t>
            </a:r>
            <a:r>
              <a:rPr lang="de-DE" u="sng" dirty="0"/>
              <a:t>:</a:t>
            </a:r>
          </a:p>
          <a:p>
            <a:r>
              <a:rPr lang="de-DE" dirty="0"/>
              <a:t> </a:t>
            </a:r>
            <a:r>
              <a:rPr lang="en-US" sz="2800" b="1" dirty="0"/>
              <a:t>The balance of energy flows from the supply to the socket 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570588" y="1239528"/>
            <a:ext cx="2881401" cy="1395900"/>
          </a:xfrm>
          <a:prstGeom prst="rect">
            <a:avLst/>
          </a:prstGeom>
          <a:noFill/>
        </p:spPr>
        <p:txBody>
          <a:bodyPr wrap="square" lIns="0" tIns="10800" rIns="0" bIns="0" rtlCol="0">
            <a:spAutoFit/>
          </a:bodyPr>
          <a:lstStyle/>
          <a:p>
            <a:r>
              <a:rPr lang="de-DE" sz="2400" b="1" u="sng" dirty="0" err="1"/>
              <a:t>Refernce</a:t>
            </a:r>
            <a:r>
              <a:rPr lang="de-DE" sz="2400" b="1" u="sng" dirty="0"/>
              <a:t> </a:t>
            </a:r>
            <a:r>
              <a:rPr lang="de-DE" sz="2400" b="1" u="sng" dirty="0" err="1"/>
              <a:t>year</a:t>
            </a:r>
            <a:r>
              <a:rPr lang="de-DE" sz="2400" dirty="0"/>
              <a:t> 2016 AD</a:t>
            </a:r>
          </a:p>
          <a:p>
            <a:r>
              <a:rPr lang="de-DE" sz="1600" dirty="0">
                <a:solidFill>
                  <a:srgbClr val="FF0000"/>
                </a:solidFill>
              </a:rPr>
              <a:t>solar </a:t>
            </a:r>
            <a:r>
              <a:rPr lang="de-DE" sz="1600" b="1" dirty="0">
                <a:solidFill>
                  <a:srgbClr val="FF0000"/>
                </a:solidFill>
              </a:rPr>
              <a:t>1,5 </a:t>
            </a:r>
            <a:r>
              <a:rPr lang="de-DE" sz="1600" b="1" dirty="0" err="1">
                <a:solidFill>
                  <a:srgbClr val="FF0000"/>
                </a:solidFill>
              </a:rPr>
              <a:t>fach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u="sng" dirty="0"/>
              <a:t>gewichtet</a:t>
            </a:r>
          </a:p>
          <a:p>
            <a:r>
              <a:rPr lang="de-DE" sz="1600" u="sng" dirty="0" err="1"/>
              <a:t>skaled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 </a:t>
            </a:r>
            <a:r>
              <a:rPr lang="de-DE" sz="1600" b="1" dirty="0"/>
              <a:t>Q_a = 1000 </a:t>
            </a:r>
            <a:r>
              <a:rPr lang="de-DE" sz="1600" dirty="0"/>
              <a:t>TWh</a:t>
            </a:r>
          </a:p>
          <a:p>
            <a:r>
              <a:rPr lang="de-DE" sz="1600" dirty="0"/>
              <a:t> </a:t>
            </a:r>
            <a:r>
              <a:rPr lang="de-DE" sz="1600" dirty="0" err="1"/>
              <a:t>constant</a:t>
            </a:r>
            <a:r>
              <a:rPr lang="de-DE" sz="1600" dirty="0"/>
              <a:t>   </a:t>
            </a:r>
            <a:r>
              <a:rPr lang="de-DE" sz="1600" dirty="0" err="1"/>
              <a:t>Q_P</a:t>
            </a:r>
            <a:r>
              <a:rPr lang="de-DE" sz="1600" dirty="0"/>
              <a:t> =   114 GW</a:t>
            </a: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70588" y="2982912"/>
            <a:ext cx="276977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 b="1" u="sng" dirty="0" err="1"/>
              <a:t>Zdual</a:t>
            </a:r>
            <a:r>
              <a:rPr lang="de-DE" sz="2400" b="1" u="sng" dirty="0"/>
              <a:t> Storage Model</a:t>
            </a:r>
          </a:p>
          <a:p>
            <a:r>
              <a:rPr lang="de-DE" dirty="0" err="1"/>
              <a:t>with</a:t>
            </a:r>
            <a:r>
              <a:rPr lang="de-DE" dirty="0"/>
              <a:t> :</a:t>
            </a:r>
          </a:p>
          <a:p>
            <a:r>
              <a:rPr lang="de-DE" dirty="0"/>
              <a:t>      </a:t>
            </a:r>
            <a:r>
              <a:rPr lang="de-DE" b="1" dirty="0">
                <a:solidFill>
                  <a:srgbClr val="C00000"/>
                </a:solidFill>
              </a:rPr>
              <a:t>ÜsF</a:t>
            </a:r>
            <a:r>
              <a:rPr lang="de-DE" dirty="0"/>
              <a:t>   = 1,284</a:t>
            </a:r>
          </a:p>
          <a:p>
            <a:r>
              <a:rPr lang="de-DE" dirty="0"/>
              <a:t>   Sp80    = 0,25 [d]  </a:t>
            </a:r>
            <a:r>
              <a:rPr lang="de-DE" dirty="0" err="1"/>
              <a:t>Full</a:t>
            </a:r>
            <a:r>
              <a:rPr lang="de-DE" dirty="0"/>
              <a:t> Load</a:t>
            </a:r>
          </a:p>
          <a:p>
            <a:endParaRPr lang="de-DE" dirty="0"/>
          </a:p>
          <a:p>
            <a:r>
              <a:rPr lang="de-DE" dirty="0" err="1"/>
              <a:t>P80</a:t>
            </a:r>
            <a:r>
              <a:rPr lang="de-DE" sz="1400" dirty="0" err="1"/>
              <a:t>max</a:t>
            </a:r>
            <a:r>
              <a:rPr lang="de-DE" dirty="0"/>
              <a:t>   =    88   [GW]</a:t>
            </a:r>
          </a:p>
          <a:p>
            <a:r>
              <a:rPr lang="de-DE" dirty="0" err="1"/>
              <a:t>P25</a:t>
            </a:r>
            <a:r>
              <a:rPr lang="de-DE" sz="1400" dirty="0" err="1"/>
              <a:t>max</a:t>
            </a:r>
            <a:r>
              <a:rPr lang="de-DE" dirty="0"/>
              <a:t>   =    77   [GW] </a:t>
            </a:r>
          </a:p>
          <a:p>
            <a:r>
              <a:rPr lang="de-DE" dirty="0"/>
              <a:t>  </a:t>
            </a:r>
            <a:r>
              <a:rPr lang="de-DE" b="1" dirty="0">
                <a:solidFill>
                  <a:srgbClr val="FF0000"/>
                </a:solidFill>
              </a:rPr>
              <a:t>eta</a:t>
            </a:r>
            <a:r>
              <a:rPr lang="de-DE" sz="1200" b="1" dirty="0">
                <a:solidFill>
                  <a:srgbClr val="FF0000"/>
                </a:solidFill>
              </a:rPr>
              <a:t>_</a:t>
            </a:r>
            <a:r>
              <a:rPr lang="de-DE" sz="1400" b="1" dirty="0">
                <a:solidFill>
                  <a:srgbClr val="FF0000"/>
                </a:solidFill>
              </a:rPr>
              <a:t>gas</a:t>
            </a:r>
            <a:r>
              <a:rPr lang="de-DE" sz="1200" b="1" dirty="0">
                <a:solidFill>
                  <a:srgbClr val="FF0000"/>
                </a:solidFill>
              </a:rPr>
              <a:t>  </a:t>
            </a:r>
            <a:r>
              <a:rPr lang="de-DE" b="1" dirty="0">
                <a:solidFill>
                  <a:srgbClr val="FF0000"/>
                </a:solidFill>
              </a:rPr>
              <a:t>=  0.36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D4364CA-8157-4E79-A07E-1D9B2C2C3900}"/>
              </a:ext>
            </a:extLst>
          </p:cNvPr>
          <p:cNvSpPr txBox="1"/>
          <p:nvPr/>
        </p:nvSpPr>
        <p:spPr>
          <a:xfrm>
            <a:off x="912072" y="5398297"/>
            <a:ext cx="2769774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412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/>
              <a:t>Sp80 </a:t>
            </a:r>
            <a:r>
              <a:rPr lang="de-DE" b="1" u="sng" dirty="0" err="1"/>
              <a:t>Full-load</a:t>
            </a:r>
            <a:r>
              <a:rPr lang="de-DE" b="1" u="sng" dirty="0"/>
              <a:t> </a:t>
            </a:r>
            <a:r>
              <a:rPr lang="de-DE" b="1" u="sng" dirty="0" err="1"/>
              <a:t>cycles</a:t>
            </a:r>
            <a:r>
              <a:rPr lang="de-DE" dirty="0"/>
              <a:t>:</a:t>
            </a:r>
          </a:p>
          <a:p>
            <a:r>
              <a:rPr lang="de-DE" dirty="0"/>
              <a:t> </a:t>
            </a:r>
            <a:r>
              <a:rPr lang="de-DE" sz="2400" dirty="0" err="1">
                <a:solidFill>
                  <a:srgbClr val="C00000"/>
                </a:solidFill>
              </a:rPr>
              <a:t>N80_cycle</a:t>
            </a:r>
            <a:r>
              <a:rPr lang="de-DE" sz="2400" dirty="0">
                <a:solidFill>
                  <a:srgbClr val="C00000"/>
                </a:solidFill>
              </a:rPr>
              <a:t> =  </a:t>
            </a:r>
            <a:r>
              <a:rPr lang="de-DE" sz="2400" b="1" dirty="0">
                <a:solidFill>
                  <a:srgbClr val="C00000"/>
                </a:solidFill>
              </a:rPr>
              <a:t>156</a:t>
            </a:r>
            <a:r>
              <a:rPr lang="de-DE" sz="2400" dirty="0"/>
              <a:t> </a:t>
            </a: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2E188F-F370-4F1C-84A7-E482A03C8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76" y="1389038"/>
            <a:ext cx="3788947" cy="439331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ACDFE7C-6F2D-418E-B634-09143DF15E30}"/>
              </a:ext>
            </a:extLst>
          </p:cNvPr>
          <p:cNvSpPr txBox="1"/>
          <p:nvPr/>
        </p:nvSpPr>
        <p:spPr>
          <a:xfrm>
            <a:off x="5581115" y="6042646"/>
            <a:ext cx="3320289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50" b="1" u="sng" dirty="0">
                <a:latin typeface="Arial" panose="020B0604020202020204" pitchFamily="34" charset="0"/>
                <a:cs typeface="Arial" panose="020B0604020202020204" pitchFamily="34" charset="0"/>
              </a:rPr>
              <a:t>Bezeichner: </a:t>
            </a:r>
            <a:r>
              <a:rPr lang="de-DE" sz="105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ÜsF 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= Surplus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fctor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RE_brutto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/Q_a ;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„</a:t>
            </a:r>
            <a:r>
              <a:rPr lang="de-DE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“=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capacityt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;  „</a:t>
            </a:r>
            <a:r>
              <a:rPr lang="de-DE" sz="105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“= power;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  = Consumer</a:t>
            </a:r>
          </a:p>
          <a:p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: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“ = Short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b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            and  „</a:t>
            </a:r>
            <a:r>
              <a:rPr lang="de-DE" sz="1050" b="1" dirty="0">
                <a:latin typeface="Arial" panose="020B0604020202020204" pitchFamily="34" charset="0"/>
                <a:cs typeface="Arial" panose="020B0604020202020204" pitchFamily="34" charset="0"/>
              </a:rPr>
              <a:t>25“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= Long-term/Backup </a:t>
            </a:r>
            <a:r>
              <a:rPr lang="de-DE" sz="1050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 ;  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1734B0-F7D1-4733-BA0B-F235A203FDD8}"/>
              </a:ext>
            </a:extLst>
          </p:cNvPr>
          <p:cNvSpPr txBox="1"/>
          <p:nvPr/>
        </p:nvSpPr>
        <p:spPr>
          <a:xfrm>
            <a:off x="21919" y="6550477"/>
            <a:ext cx="4550081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u="sng" dirty="0">
                <a:latin typeface="Arial" panose="020B0604020202020204" pitchFamily="34" charset="0"/>
                <a:cs typeface="Arial" panose="020B0604020202020204" pitchFamily="34" charset="0"/>
              </a:rPr>
              <a:t>Datenquelle</a:t>
            </a:r>
            <a:r>
              <a:rPr lang="de-DE" sz="900" u="sng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EdAM.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DEU2021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GroßSpRE2016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NeuPara_EpsdOpt_exp67b.xlsm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Blatt: „Bild“  und Blatt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DJDL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kapitel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21,  Kapitel 21.1;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DatenSpalte:1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und 3; Stand 2021.1117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96FB388-742E-403A-BB51-8085579892AE}"/>
              </a:ext>
            </a:extLst>
          </p:cNvPr>
          <p:cNvSpPr/>
          <p:nvPr/>
        </p:nvSpPr>
        <p:spPr>
          <a:xfrm>
            <a:off x="8595360" y="152636"/>
            <a:ext cx="441136" cy="31066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61015D-7B56-491E-A6E1-6E014C32B82F}"/>
              </a:ext>
            </a:extLst>
          </p:cNvPr>
          <p:cNvSpPr txBox="1"/>
          <p:nvPr/>
        </p:nvSpPr>
        <p:spPr>
          <a:xfrm>
            <a:off x="1393237" y="4141389"/>
            <a:ext cx="1236102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41275"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dirty="0">
                <a:solidFill>
                  <a:srgbClr val="0066FF"/>
                </a:solidFill>
                <a:highlight>
                  <a:srgbClr val="FFFF00"/>
                </a:highlight>
              </a:rPr>
              <a:t> </a:t>
            </a:r>
            <a:r>
              <a:rPr lang="de-DE" sz="2000" b="1" dirty="0">
                <a:solidFill>
                  <a:srgbClr val="0066FF"/>
                </a:solidFill>
                <a:highlight>
                  <a:srgbClr val="FFFF00"/>
                </a:highlight>
              </a:rPr>
              <a:t>= 685 GWh </a:t>
            </a:r>
            <a:endParaRPr lang="de-DE" b="1" dirty="0">
              <a:solidFill>
                <a:srgbClr val="0066FF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794201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8DDE2D6-A4EC-463B-B9F8-14BE3D5A7561}"/>
              </a:ext>
            </a:extLst>
          </p:cNvPr>
          <p:cNvGrpSpPr/>
          <p:nvPr/>
        </p:nvGrpSpPr>
        <p:grpSpPr>
          <a:xfrm>
            <a:off x="404097" y="1596932"/>
            <a:ext cx="8194188" cy="1846659"/>
            <a:chOff x="729192" y="1831990"/>
            <a:chExt cx="8451492" cy="1846659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CB6C664-1662-478A-9C88-5CCD1995CB9C}"/>
                </a:ext>
              </a:extLst>
            </p:cNvPr>
            <p:cNvSpPr txBox="1"/>
            <p:nvPr/>
          </p:nvSpPr>
          <p:spPr>
            <a:xfrm>
              <a:off x="729192" y="1831990"/>
              <a:ext cx="8451492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2400" b="1" u="sng" dirty="0"/>
                <a:t>1. </a:t>
              </a:r>
              <a:r>
                <a:rPr lang="de-DE" sz="2400" b="1" u="sng" dirty="0" err="1"/>
                <a:t>We</a:t>
              </a:r>
              <a:r>
                <a:rPr lang="de-DE" sz="2400" b="1" u="sng" dirty="0"/>
                <a:t> </a:t>
              </a:r>
              <a:r>
                <a:rPr lang="de-DE" sz="2400" b="1" u="sng" dirty="0" err="1"/>
                <a:t>need</a:t>
              </a:r>
              <a:r>
                <a:rPr lang="de-DE" sz="2400" b="1" u="sng" dirty="0"/>
                <a:t> ca. :</a:t>
              </a:r>
            </a:p>
            <a:p>
              <a:r>
                <a:rPr lang="de-DE" sz="2400" dirty="0" err="1"/>
                <a:t>PSH</a:t>
              </a:r>
              <a:r>
                <a:rPr lang="de-DE" sz="2400" dirty="0"/>
                <a:t> </a:t>
              </a:r>
              <a:r>
                <a:rPr lang="de-DE" sz="2400" dirty="0" err="1"/>
                <a:t>with</a:t>
              </a:r>
              <a:endParaRPr lang="de-DE" sz="2400" dirty="0"/>
            </a:p>
            <a:p>
              <a:r>
                <a:rPr lang="de-DE" sz="2400" dirty="0" err="1"/>
                <a:t>storage</a:t>
              </a:r>
              <a:r>
                <a:rPr lang="de-DE" sz="2400" dirty="0"/>
                <a:t> </a:t>
              </a:r>
              <a:r>
                <a:rPr lang="de-DE" sz="2400" dirty="0" err="1"/>
                <a:t>capacity</a:t>
              </a:r>
              <a:r>
                <a:rPr lang="de-DE" sz="2400" dirty="0"/>
                <a:t>:  </a:t>
              </a:r>
              <a:r>
                <a:rPr lang="de-DE" sz="3600" b="1" dirty="0">
                  <a:solidFill>
                    <a:srgbClr val="0066FF"/>
                  </a:solidFill>
                </a:rPr>
                <a:t>¼ </a:t>
              </a:r>
              <a:r>
                <a:rPr lang="de-DE" sz="2400" b="1" dirty="0">
                  <a:solidFill>
                    <a:srgbClr val="0066FF"/>
                  </a:solidFill>
                </a:rPr>
                <a:t> </a:t>
              </a:r>
              <a:r>
                <a:rPr lang="de-DE" sz="2800" b="1" dirty="0" err="1">
                  <a:solidFill>
                    <a:srgbClr val="0066FF"/>
                  </a:solidFill>
                </a:rPr>
                <a:t>Full</a:t>
              </a:r>
              <a:r>
                <a:rPr lang="de-DE" sz="2800" b="1" dirty="0">
                  <a:solidFill>
                    <a:srgbClr val="0066FF"/>
                  </a:solidFill>
                </a:rPr>
                <a:t> </a:t>
              </a:r>
              <a:r>
                <a:rPr lang="de-DE" sz="2800" b="1" dirty="0" err="1">
                  <a:solidFill>
                    <a:srgbClr val="0066FF"/>
                  </a:solidFill>
                </a:rPr>
                <a:t>load</a:t>
              </a:r>
              <a:r>
                <a:rPr lang="de-DE" sz="2800" b="1" dirty="0">
                  <a:solidFill>
                    <a:srgbClr val="0066FF"/>
                  </a:solidFill>
                </a:rPr>
                <a:t>-Day </a:t>
              </a:r>
            </a:p>
            <a:p>
              <a:endParaRPr lang="de-DE" dirty="0"/>
            </a:p>
            <a:p>
              <a:r>
                <a:rPr lang="de-DE" dirty="0"/>
                <a:t>                                                                                                on </a:t>
              </a:r>
              <a:r>
                <a:rPr lang="de-DE" dirty="0" err="1"/>
                <a:t>consumption</a:t>
              </a:r>
              <a:r>
                <a:rPr lang="de-DE" dirty="0"/>
                <a:t> </a:t>
              </a:r>
              <a:r>
                <a:rPr lang="de-DE" dirty="0" err="1"/>
                <a:t>Q</a:t>
              </a:r>
              <a:r>
                <a:rPr lang="de-DE" sz="1100" dirty="0" err="1"/>
                <a:t>a</a:t>
              </a:r>
              <a:r>
                <a:rPr lang="de-DE" dirty="0"/>
                <a:t>=</a:t>
              </a:r>
              <a:r>
                <a:rPr lang="de-DE" b="1" dirty="0"/>
                <a:t>1000 TWh/a</a:t>
              </a:r>
              <a:r>
                <a:rPr lang="de-DE" dirty="0"/>
                <a:t>. 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15E68825-800F-4454-A135-7BFC19E8736F}"/>
                </a:ext>
              </a:extLst>
            </p:cNvPr>
            <p:cNvSpPr txBox="1"/>
            <p:nvPr/>
          </p:nvSpPr>
          <p:spPr>
            <a:xfrm>
              <a:off x="5749323" y="2560468"/>
              <a:ext cx="2438400" cy="61555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1275">
              <a:solidFill>
                <a:srgbClr val="C00000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dirty="0">
                  <a:solidFill>
                    <a:srgbClr val="0066FF"/>
                  </a:solidFill>
                  <a:highlight>
                    <a:srgbClr val="FFFF00"/>
                  </a:highlight>
                </a:rPr>
                <a:t> </a:t>
              </a:r>
              <a:r>
                <a:rPr lang="de-DE" sz="4000" b="1" dirty="0">
                  <a:solidFill>
                    <a:srgbClr val="0066FF"/>
                  </a:solidFill>
                  <a:highlight>
                    <a:srgbClr val="FFFF00"/>
                  </a:highlight>
                </a:rPr>
                <a:t>= 685 GWh </a:t>
              </a:r>
              <a:endParaRPr lang="de-DE" b="1" dirty="0">
                <a:solidFill>
                  <a:srgbClr val="0066FF"/>
                </a:solidFill>
                <a:highlight>
                  <a:srgbClr val="FFFF00"/>
                </a:highlight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695FA9C-92DA-4095-8921-56587951323E}"/>
              </a:ext>
            </a:extLst>
          </p:cNvPr>
          <p:cNvGrpSpPr/>
          <p:nvPr/>
        </p:nvGrpSpPr>
        <p:grpSpPr>
          <a:xfrm>
            <a:off x="231066" y="3679692"/>
            <a:ext cx="8510598" cy="1395615"/>
            <a:chOff x="390144" y="3011424"/>
            <a:chExt cx="8194188" cy="1395615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660300D4-6D34-43A6-8C06-B8AEF056F0E0}"/>
                </a:ext>
              </a:extLst>
            </p:cNvPr>
            <p:cNvSpPr txBox="1"/>
            <p:nvPr/>
          </p:nvSpPr>
          <p:spPr>
            <a:xfrm>
              <a:off x="559668" y="3637598"/>
              <a:ext cx="8024664" cy="76944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412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2800" b="1" u="sng" dirty="0" err="1"/>
                <a:t>PSH</a:t>
              </a:r>
              <a:r>
                <a:rPr lang="de-DE" sz="2800" b="1" u="sng" dirty="0"/>
                <a:t> - </a:t>
              </a:r>
              <a:r>
                <a:rPr lang="de-DE" sz="2800" b="1" u="sng" dirty="0" err="1"/>
                <a:t>Full-load</a:t>
              </a:r>
              <a:r>
                <a:rPr lang="de-DE" sz="2800" b="1" u="sng" dirty="0"/>
                <a:t> </a:t>
              </a:r>
              <a:r>
                <a:rPr lang="de-DE" sz="2800" b="1" u="sng" dirty="0" err="1"/>
                <a:t>cycles</a:t>
              </a:r>
              <a:r>
                <a:rPr lang="de-DE" sz="2800" dirty="0"/>
                <a:t>:       </a:t>
              </a:r>
              <a:r>
                <a:rPr lang="de-DE" sz="3600" dirty="0" err="1">
                  <a:solidFill>
                    <a:srgbClr val="C00000"/>
                  </a:solidFill>
                </a:rPr>
                <a:t>N80_cycle</a:t>
              </a:r>
              <a:r>
                <a:rPr lang="de-DE" sz="3600" dirty="0">
                  <a:solidFill>
                    <a:srgbClr val="C00000"/>
                  </a:solidFill>
                </a:rPr>
                <a:t> =  </a:t>
              </a:r>
              <a:r>
                <a:rPr lang="de-DE" sz="4400" b="1" dirty="0">
                  <a:solidFill>
                    <a:srgbClr val="C00000"/>
                  </a:solidFill>
                </a:rPr>
                <a:t>160 /a</a:t>
              </a:r>
              <a:endParaRPr lang="de-DE" sz="2800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A9CD0F3-28E3-4D05-B7DA-6F692EEDDDD0}"/>
                </a:ext>
              </a:extLst>
            </p:cNvPr>
            <p:cNvSpPr txBox="1"/>
            <p:nvPr/>
          </p:nvSpPr>
          <p:spPr>
            <a:xfrm>
              <a:off x="390144" y="3011424"/>
              <a:ext cx="3962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u="sng" dirty="0"/>
                <a:t>2. </a:t>
              </a:r>
              <a:r>
                <a:rPr lang="de-DE" sz="2400" b="1" u="sng" dirty="0" err="1"/>
                <a:t>Then</a:t>
              </a:r>
              <a:r>
                <a:rPr lang="de-DE" sz="2400" b="1" u="sng" dirty="0"/>
                <a:t> </a:t>
              </a:r>
              <a:r>
                <a:rPr lang="de-DE" sz="2400" b="1" u="sng" dirty="0" err="1"/>
                <a:t>there</a:t>
              </a:r>
              <a:r>
                <a:rPr lang="de-DE" sz="2400" b="1" u="sng" dirty="0"/>
                <a:t> </a:t>
              </a:r>
              <a:r>
                <a:rPr lang="de-DE" sz="2400" b="1" u="sng" dirty="0" err="1"/>
                <a:t>are</a:t>
              </a:r>
              <a:r>
                <a:rPr lang="de-DE" sz="2400" b="1" u="sng" dirty="0"/>
                <a:t> ca. :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0B3F0F3-1BB4-48E1-8A44-080F7D549698}"/>
              </a:ext>
            </a:extLst>
          </p:cNvPr>
          <p:cNvSpPr txBox="1"/>
          <p:nvPr/>
        </p:nvSpPr>
        <p:spPr>
          <a:xfrm>
            <a:off x="1362478" y="324720"/>
            <a:ext cx="5967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>
                <a:solidFill>
                  <a:srgbClr val="FF0000"/>
                </a:solidFill>
              </a:rPr>
              <a:t>          </a:t>
            </a:r>
            <a:r>
              <a:rPr lang="de-DE" sz="4400" b="1" u="sng" dirty="0">
                <a:solidFill>
                  <a:srgbClr val="FF0000"/>
                </a:solidFill>
              </a:rPr>
              <a:t>Long </a:t>
            </a:r>
            <a:r>
              <a:rPr lang="de-DE" sz="4400" b="1" u="sng" dirty="0" err="1">
                <a:solidFill>
                  <a:srgbClr val="FF0000"/>
                </a:solidFill>
              </a:rPr>
              <a:t>story</a:t>
            </a:r>
            <a:r>
              <a:rPr lang="de-DE" sz="4400" b="1" u="sng" dirty="0">
                <a:solidFill>
                  <a:srgbClr val="FF0000"/>
                </a:solidFill>
              </a:rPr>
              <a:t> </a:t>
            </a:r>
            <a:r>
              <a:rPr lang="de-DE" sz="4400" b="1" u="sng" dirty="0" err="1">
                <a:solidFill>
                  <a:srgbClr val="FF0000"/>
                </a:solidFill>
              </a:rPr>
              <a:t>short</a:t>
            </a:r>
            <a:endParaRPr lang="de-DE" sz="4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8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 rot="16200000">
            <a:off x="3779844" y="4239168"/>
            <a:ext cx="180001" cy="14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7128284" y="4725144"/>
            <a:ext cx="1651278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/>
          <p:cNvSpPr/>
          <p:nvPr/>
        </p:nvSpPr>
        <p:spPr>
          <a:xfrm>
            <a:off x="4606363" y="693729"/>
            <a:ext cx="2556284" cy="1440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de-DE" b="1" dirty="0"/>
          </a:p>
          <a:p>
            <a:pPr algn="ctr"/>
            <a:r>
              <a:rPr lang="de-DE" sz="2800" b="1" dirty="0"/>
              <a:t>   </a:t>
            </a:r>
            <a:r>
              <a:rPr lang="de-DE" sz="2800" b="1" dirty="0" err="1"/>
              <a:t>Consumption</a:t>
            </a:r>
            <a:r>
              <a:rPr lang="de-DE" sz="2800" b="1" dirty="0"/>
              <a:t>
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15516" y="1664804"/>
            <a:ext cx="12601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 </a:t>
            </a:r>
            <a:r>
              <a:rPr lang="de-DE" sz="2400" b="1" dirty="0"/>
              <a:t>PV </a:t>
            </a:r>
            <a:r>
              <a:rPr lang="de-DE" dirty="0"/>
              <a:t>in</a:t>
            </a:r>
          </a:p>
          <a:p>
            <a:pPr algn="ctr"/>
            <a:r>
              <a:rPr lang="de-DE" dirty="0"/>
              <a:t>S. + E. + W.</a:t>
            </a:r>
          </a:p>
          <a:p>
            <a:pPr algn="ctr"/>
            <a:r>
              <a:rPr lang="de-DE" dirty="0" err="1"/>
              <a:t>orientation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98764" y="433117"/>
            <a:ext cx="10688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Wind</a:t>
            </a:r>
          </a:p>
          <a:p>
            <a:pPr algn="ctr"/>
            <a:r>
              <a:rPr lang="de-DE" dirty="0"/>
              <a:t>On + Off</a:t>
            </a:r>
          </a:p>
          <a:p>
            <a:pPr algn="ctr"/>
            <a:r>
              <a:rPr lang="de-DE" dirty="0"/>
              <a:t> </a:t>
            </a:r>
            <a:r>
              <a:rPr lang="de-DE" dirty="0" err="1"/>
              <a:t>Shore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4561917" y="2492185"/>
            <a:ext cx="2566367" cy="1440000"/>
          </a:xfrm>
          <a:prstGeom prst="round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/>
              <a:t>PSH</a:t>
            </a:r>
            <a:r>
              <a:rPr lang="de-DE" sz="2400" b="1" dirty="0"/>
              <a:t>-type</a:t>
            </a:r>
            <a:br>
              <a:rPr lang="de-DE" sz="2400" b="1" dirty="0"/>
            </a:br>
            <a:r>
              <a:rPr lang="de-DE" sz="2400" dirty="0"/>
              <a:t> </a:t>
            </a:r>
            <a:r>
              <a:rPr lang="de-DE" sz="2400" b="1" dirty="0"/>
              <a:t>Storage</a:t>
            </a:r>
            <a:br>
              <a:rPr lang="de-DE" sz="2400" b="1" dirty="0"/>
            </a:br>
            <a:r>
              <a:rPr lang="de-DE" sz="2400" b="1" dirty="0">
                <a:solidFill>
                  <a:srgbClr val="FF0000"/>
                </a:solidFill>
              </a:rPr>
              <a:t>[limited]</a:t>
            </a:r>
          </a:p>
        </p:txBody>
      </p:sp>
      <p:sp>
        <p:nvSpPr>
          <p:cNvPr id="9" name="Rechteck 8"/>
          <p:cNvSpPr/>
          <p:nvPr/>
        </p:nvSpPr>
        <p:spPr>
          <a:xfrm rot="5400000">
            <a:off x="2141656" y="489491"/>
            <a:ext cx="720000" cy="19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151683" y="1839492"/>
            <a:ext cx="360000" cy="15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rot="16200000">
            <a:off x="3797114" y="639528"/>
            <a:ext cx="324000" cy="129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 rot="16200000">
            <a:off x="3761860" y="2654965"/>
            <a:ext cx="360000" cy="12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oben und unten 15"/>
          <p:cNvSpPr/>
          <p:nvPr/>
        </p:nvSpPr>
        <p:spPr>
          <a:xfrm>
            <a:off x="1696186" y="1134871"/>
            <a:ext cx="468052" cy="72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1529662" y="1124744"/>
            <a:ext cx="3006334" cy="10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feil nach unten 18"/>
          <p:cNvSpPr/>
          <p:nvPr/>
        </p:nvSpPr>
        <p:spPr>
          <a:xfrm>
            <a:off x="4103992" y="1117486"/>
            <a:ext cx="396000" cy="32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609656" y="1088740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06363" y="3091342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572000" y="4416325"/>
            <a:ext cx="2590647" cy="144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Gas</a:t>
            </a:r>
          </a:p>
          <a:p>
            <a:pPr algn="ctr"/>
            <a:r>
              <a:rPr lang="de-DE" sz="2400" b="1" dirty="0"/>
              <a:t>  Storage</a:t>
            </a:r>
            <a:br>
              <a:rPr lang="de-DE" sz="2400" b="1" dirty="0"/>
            </a:br>
            <a:r>
              <a:rPr lang="de-DE" sz="2400" b="1" dirty="0"/>
              <a:t>(</a:t>
            </a:r>
            <a:r>
              <a:rPr lang="de-DE" sz="2400" b="1" dirty="0" err="1"/>
              <a:t>huge</a:t>
            </a:r>
            <a:r>
              <a:rPr lang="de-DE" sz="2400" b="1" dirty="0"/>
              <a:t>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72000" y="4725144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51683" y="3392996"/>
            <a:ext cx="226730" cy="15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0" name="Gruppieren 49"/>
          <p:cNvGrpSpPr/>
          <p:nvPr/>
        </p:nvGrpSpPr>
        <p:grpSpPr>
          <a:xfrm>
            <a:off x="3491838" y="1448780"/>
            <a:ext cx="1044000" cy="1656000"/>
            <a:chOff x="3923886" y="1628801"/>
            <a:chExt cx="612110" cy="1440159"/>
          </a:xfrm>
        </p:grpSpPr>
        <p:cxnSp>
          <p:nvCxnSpPr>
            <p:cNvPr id="26" name="Gerade Verbindung 25"/>
            <p:cNvCxnSpPr/>
            <p:nvPr/>
          </p:nvCxnSpPr>
          <p:spPr>
            <a:xfrm flipV="1">
              <a:off x="3923886" y="1628801"/>
              <a:ext cx="0" cy="14401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3923996" y="3068959"/>
              <a:ext cx="61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Abgerundetes Rechteck 31"/>
          <p:cNvSpPr/>
          <p:nvPr/>
        </p:nvSpPr>
        <p:spPr>
          <a:xfrm>
            <a:off x="123664" y="242589"/>
            <a:ext cx="1386154" cy="2520000"/>
          </a:xfrm>
          <a:prstGeom prst="roundRect">
            <a:avLst/>
          </a:prstGeom>
          <a:solidFill>
            <a:srgbClr val="92D05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4" name="Pfeil nach oben und unten 33"/>
          <p:cNvSpPr/>
          <p:nvPr/>
        </p:nvSpPr>
        <p:spPr>
          <a:xfrm>
            <a:off x="4031815" y="3105004"/>
            <a:ext cx="287998" cy="36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2483768" y="4977172"/>
            <a:ext cx="1387995" cy="1728192"/>
            <a:chOff x="2879812" y="4977172"/>
            <a:chExt cx="1387995" cy="1728192"/>
          </a:xfrm>
        </p:grpSpPr>
        <p:sp>
          <p:nvSpPr>
            <p:cNvPr id="8" name="Zylinder 7"/>
            <p:cNvSpPr/>
            <p:nvPr/>
          </p:nvSpPr>
          <p:spPr>
            <a:xfrm>
              <a:off x="2879812" y="6273316"/>
              <a:ext cx="1387995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/>
                <a:t>Shut</a:t>
              </a:r>
              <a:r>
                <a:rPr lang="de-DE" dirty="0"/>
                <a:t> off</a:t>
              </a:r>
            </a:p>
          </p:txBody>
        </p:sp>
        <p:grpSp>
          <p:nvGrpSpPr>
            <p:cNvPr id="43" name="Gruppieren 42"/>
            <p:cNvGrpSpPr/>
            <p:nvPr/>
          </p:nvGrpSpPr>
          <p:grpSpPr>
            <a:xfrm flipH="1">
              <a:off x="3563888" y="4977172"/>
              <a:ext cx="356296" cy="1440160"/>
              <a:chOff x="3491900" y="5049180"/>
              <a:chExt cx="196161" cy="1213750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3688061" y="5049180"/>
                <a:ext cx="0" cy="121375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 rot="16200000" flipH="1">
                <a:off x="3581900" y="4960640"/>
                <a:ext cx="0" cy="18000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9" name="Textfeld 38"/>
          <p:cNvSpPr txBox="1"/>
          <p:nvPr/>
        </p:nvSpPr>
        <p:spPr>
          <a:xfrm>
            <a:off x="1684918" y="48454"/>
            <a:ext cx="678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Power </a:t>
            </a:r>
            <a:r>
              <a:rPr lang="de-DE" sz="2000" b="1" dirty="0" err="1"/>
              <a:t>flow</a:t>
            </a:r>
            <a:r>
              <a:rPr lang="de-DE" sz="2000" b="1" dirty="0"/>
              <a:t> in</a:t>
            </a:r>
            <a:r>
              <a:rPr lang="de-DE" sz="2800" b="1" dirty="0"/>
              <a:t> Dual Storage Model </a:t>
            </a:r>
            <a:r>
              <a:rPr lang="de-DE" sz="2400" b="1" dirty="0">
                <a:highlight>
                  <a:srgbClr val="FFFF00"/>
                </a:highlight>
              </a:rPr>
              <a:t>(</a:t>
            </a:r>
            <a:r>
              <a:rPr lang="de-DE" sz="2400" b="1" dirty="0" err="1">
                <a:highlight>
                  <a:srgbClr val="FFFF00"/>
                </a:highlight>
              </a:rPr>
              <a:t>pragmatical</a:t>
            </a:r>
            <a:r>
              <a:rPr lang="de-DE" sz="2400" b="1" dirty="0">
                <a:highlight>
                  <a:srgbClr val="FFFF00"/>
                </a:highlight>
              </a:rPr>
              <a:t>)</a:t>
            </a:r>
            <a:endParaRPr lang="de-DE" sz="2800" b="1" dirty="0">
              <a:highlight>
                <a:srgbClr val="FFFF00"/>
              </a:highlight>
            </a:endParaRPr>
          </a:p>
        </p:txBody>
      </p:sp>
      <p:sp>
        <p:nvSpPr>
          <p:cNvPr id="45" name="Rechteckiger Pfeil 44"/>
          <p:cNvSpPr/>
          <p:nvPr/>
        </p:nvSpPr>
        <p:spPr>
          <a:xfrm rot="5400000" flipV="1">
            <a:off x="3712843" y="3946114"/>
            <a:ext cx="1160250" cy="558071"/>
          </a:xfrm>
          <a:prstGeom prst="bentArrow">
            <a:avLst>
              <a:gd name="adj1" fmla="val 13156"/>
              <a:gd name="adj2" fmla="val 24738"/>
              <a:gd name="adj3" fmla="val 25000"/>
              <a:gd name="adj4" fmla="val 3782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173777" y="5406315"/>
            <a:ext cx="1146195" cy="107721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at
Converter </a:t>
            </a:r>
            <a:r>
              <a:rPr lang="de-DE" sz="1600" dirty="0" err="1"/>
              <a:t>bottleneck</a:t>
            </a:r>
            <a:r>
              <a:rPr lang="de-DE" sz="1600" dirty="0"/>
              <a:t>
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3378413" y="3465156"/>
            <a:ext cx="1157583" cy="1368000"/>
            <a:chOff x="3342409" y="3465156"/>
            <a:chExt cx="1157583" cy="1368000"/>
          </a:xfrm>
        </p:grpSpPr>
        <p:cxnSp>
          <p:nvCxnSpPr>
            <p:cNvPr id="52" name="Gerade Verbindung 51"/>
            <p:cNvCxnSpPr/>
            <p:nvPr/>
          </p:nvCxnSpPr>
          <p:spPr>
            <a:xfrm flipV="1">
              <a:off x="3342409" y="3465156"/>
              <a:ext cx="0" cy="1368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/>
          </p:nvCxnSpPr>
          <p:spPr>
            <a:xfrm>
              <a:off x="3347992" y="4833155"/>
              <a:ext cx="115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Rechteck 59"/>
          <p:cNvSpPr/>
          <p:nvPr/>
        </p:nvSpPr>
        <p:spPr>
          <a:xfrm>
            <a:off x="7128284" y="3091342"/>
            <a:ext cx="162002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7601038" y="3104964"/>
            <a:ext cx="252000" cy="2880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601038" y="4725144"/>
            <a:ext cx="29896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467544" y="3032956"/>
            <a:ext cx="257427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b="1" dirty="0"/>
              <a:t>  </a:t>
            </a:r>
            <a:r>
              <a:rPr lang="de-DE" sz="2800" b="1" dirty="0" err="1"/>
              <a:t>Strict</a:t>
            </a:r>
            <a:r>
              <a:rPr lang="de-DE" sz="2800" b="1" dirty="0"/>
              <a:t> </a:t>
            </a:r>
            <a:r>
              <a:rPr lang="de-DE" sz="2800" b="1" dirty="0" err="1"/>
              <a:t>Priority</a:t>
            </a:r>
            <a:endParaRPr lang="de-DE" sz="2400" b="1" dirty="0"/>
          </a:p>
        </p:txBody>
      </p:sp>
      <p:grpSp>
        <p:nvGrpSpPr>
          <p:cNvPr id="64" name="Gruppieren 63"/>
          <p:cNvGrpSpPr/>
          <p:nvPr/>
        </p:nvGrpSpPr>
        <p:grpSpPr>
          <a:xfrm>
            <a:off x="385318" y="4223761"/>
            <a:ext cx="2066938" cy="1563838"/>
            <a:chOff x="251520" y="3413334"/>
            <a:chExt cx="2066938" cy="1563838"/>
          </a:xfrm>
        </p:grpSpPr>
        <p:sp>
          <p:nvSpPr>
            <p:cNvPr id="55" name="Textfeld 54"/>
            <p:cNvSpPr txBox="1"/>
            <p:nvPr/>
          </p:nvSpPr>
          <p:spPr>
            <a:xfrm>
              <a:off x="806318" y="4266371"/>
              <a:ext cx="1512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fluctuating</a:t>
              </a:r>
              <a:endParaRPr lang="de-DE" dirty="0"/>
            </a:p>
            <a:p>
              <a:r>
                <a:rPr lang="de-DE" dirty="0" err="1"/>
                <a:t>until</a:t>
              </a:r>
              <a:r>
                <a:rPr lang="de-DE" dirty="0"/>
                <a:t> </a:t>
              </a:r>
              <a:r>
                <a:rPr lang="de-DE" dirty="0" err="1"/>
                <a:t>zero</a:t>
              </a:r>
              <a:endParaRPr lang="de-DE" dirty="0"/>
            </a:p>
          </p:txBody>
        </p:sp>
        <p:sp>
          <p:nvSpPr>
            <p:cNvPr id="28" name="Pfeil nach unten 27"/>
            <p:cNvSpPr/>
            <p:nvPr/>
          </p:nvSpPr>
          <p:spPr>
            <a:xfrm>
              <a:off x="251520" y="3541997"/>
              <a:ext cx="504000" cy="45732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773592" y="3413334"/>
              <a:ext cx="15121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moderate</a:t>
              </a:r>
              <a:br>
                <a:rPr lang="de-DE" dirty="0"/>
              </a:br>
              <a:r>
                <a:rPr lang="de-DE" dirty="0" err="1"/>
                <a:t>fluctuating</a:t>
              </a:r>
              <a:endParaRPr lang="de-DE" dirty="0"/>
            </a:p>
          </p:txBody>
        </p:sp>
        <p:sp>
          <p:nvSpPr>
            <p:cNvPr id="56" name="Pfeil nach oben und unten 55"/>
            <p:cNvSpPr/>
            <p:nvPr/>
          </p:nvSpPr>
          <p:spPr>
            <a:xfrm>
              <a:off x="251520" y="4181061"/>
              <a:ext cx="468052" cy="796111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7" name="Rechteck 66"/>
          <p:cNvSpPr/>
          <p:nvPr/>
        </p:nvSpPr>
        <p:spPr>
          <a:xfrm>
            <a:off x="176216" y="4202552"/>
            <a:ext cx="2245352" cy="1672482"/>
          </a:xfrm>
          <a:prstGeom prst="rect">
            <a:avLst/>
          </a:prstGeom>
          <a:solidFill>
            <a:srgbClr val="EAEAEA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9" name="Pfeil nach oben und unten 68"/>
          <p:cNvSpPr/>
          <p:nvPr/>
        </p:nvSpPr>
        <p:spPr>
          <a:xfrm>
            <a:off x="8010382" y="3096658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Pfeil nach oben und unten 69"/>
          <p:cNvSpPr/>
          <p:nvPr/>
        </p:nvSpPr>
        <p:spPr>
          <a:xfrm>
            <a:off x="8028384" y="4689140"/>
            <a:ext cx="288000" cy="32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/>
          <p:cNvGrpSpPr/>
          <p:nvPr/>
        </p:nvGrpSpPr>
        <p:grpSpPr>
          <a:xfrm>
            <a:off x="6688815" y="5541046"/>
            <a:ext cx="2114316" cy="1200329"/>
            <a:chOff x="6665246" y="5577043"/>
            <a:chExt cx="2114316" cy="1200329"/>
          </a:xfrm>
        </p:grpSpPr>
        <p:sp>
          <p:nvSpPr>
            <p:cNvPr id="72" name="Rechteckiger Pfeil 71"/>
            <p:cNvSpPr/>
            <p:nvPr/>
          </p:nvSpPr>
          <p:spPr>
            <a:xfrm rot="16200000">
              <a:off x="7016114" y="5539180"/>
              <a:ext cx="347264" cy="1049000"/>
            </a:xfrm>
            <a:prstGeom prst="bentArrow">
              <a:avLst>
                <a:gd name="adj1" fmla="val 25000"/>
                <a:gd name="adj2" fmla="val 18600"/>
                <a:gd name="adj3" fmla="val 25000"/>
                <a:gd name="adj4" fmla="val 4375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7596336" y="5577043"/>
              <a:ext cx="1183226" cy="120032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Ins="0" rtlCol="0">
              <a:spAutoFit/>
            </a:bodyPr>
            <a:lstStyle/>
            <a:p>
              <a:pPr algn="ctr"/>
              <a:r>
                <a:rPr lang="de-DE" sz="2000" b="1" dirty="0"/>
                <a:t>Import</a:t>
              </a:r>
            </a:p>
            <a:p>
              <a:r>
                <a:rPr lang="de-DE" b="1" dirty="0">
                  <a:solidFill>
                    <a:schemeClr val="tx1"/>
                  </a:solidFill>
                </a:rPr>
                <a:t>     </a:t>
              </a:r>
              <a:r>
                <a:rPr lang="de-DE" sz="2400" b="1" dirty="0">
                  <a:solidFill>
                    <a:schemeClr val="bg1"/>
                  </a:solidFill>
                </a:rPr>
                <a:t>Gas</a:t>
              </a:r>
              <a:br>
                <a:rPr lang="de-DE" sz="2400" b="1" dirty="0">
                  <a:solidFill>
                    <a:schemeClr val="bg1"/>
                  </a:solidFill>
                </a:rPr>
              </a:br>
              <a:r>
                <a:rPr lang="en-US" sz="1400" b="1" dirty="0">
                  <a:solidFill>
                    <a:schemeClr val="tx1"/>
                  </a:solidFill>
                </a:rPr>
                <a:t>     annual</a:t>
              </a:r>
            </a:p>
            <a:p>
              <a:r>
                <a:rPr lang="en-US" sz="1400" b="1" dirty="0">
                  <a:solidFill>
                    <a:schemeClr val="tx1"/>
                  </a:solidFill>
                </a:rPr>
                <a:t>compensation </a:t>
              </a:r>
              <a:endParaRPr lang="de-DE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3" name="Rechteck 72"/>
          <p:cNvSpPr/>
          <p:nvPr/>
        </p:nvSpPr>
        <p:spPr>
          <a:xfrm>
            <a:off x="8460432" y="1088740"/>
            <a:ext cx="324000" cy="3888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rechts 1"/>
          <p:cNvSpPr/>
          <p:nvPr/>
        </p:nvSpPr>
        <p:spPr>
          <a:xfrm flipH="1">
            <a:off x="7162647" y="944724"/>
            <a:ext cx="1306690" cy="61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oben und unten 41"/>
          <p:cNvSpPr/>
          <p:nvPr/>
        </p:nvSpPr>
        <p:spPr>
          <a:xfrm>
            <a:off x="4257007" y="4797184"/>
            <a:ext cx="209995" cy="288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Pfeil nach oben und unten 76"/>
          <p:cNvSpPr/>
          <p:nvPr/>
        </p:nvSpPr>
        <p:spPr>
          <a:xfrm>
            <a:off x="8028418" y="1088740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6580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36477" y="2594882"/>
            <a:ext cx="8939281" cy="89255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de-DE" b="1" dirty="0"/>
              <a:t> </a:t>
            </a:r>
            <a:r>
              <a:rPr lang="de-DE" b="1" u="sng" dirty="0" err="1"/>
              <a:t>Electricity</a:t>
            </a:r>
            <a:r>
              <a:rPr lang="de-DE" b="1" u="sng" dirty="0"/>
              <a:t> </a:t>
            </a:r>
            <a:r>
              <a:rPr lang="de-DE" b="1" u="sng" dirty="0" err="1"/>
              <a:t>consumption</a:t>
            </a:r>
            <a:r>
              <a:rPr lang="de-DE" b="1" u="sng" dirty="0"/>
              <a:t> after „Energiewende“ </a:t>
            </a:r>
            <a:r>
              <a:rPr lang="de-DE" u="sng" dirty="0"/>
              <a:t>:</a:t>
            </a:r>
            <a:r>
              <a:rPr lang="de-DE" dirty="0"/>
              <a:t> </a:t>
            </a:r>
            <a:r>
              <a:rPr lang="de-DE" dirty="0" err="1"/>
              <a:t>perhaps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b="1" dirty="0">
                <a:solidFill>
                  <a:srgbClr val="C00000"/>
                </a:solidFill>
              </a:rPr>
              <a:t>1800 TWh/a  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dirty="0"/>
              <a:t>(</a:t>
            </a:r>
            <a:r>
              <a:rPr lang="de-DE" dirty="0" err="1"/>
              <a:t>today</a:t>
            </a:r>
            <a:r>
              <a:rPr lang="de-DE" dirty="0"/>
              <a:t> ca. 600 </a:t>
            </a:r>
            <a:r>
              <a:rPr lang="de-DE" dirty="0" err="1"/>
              <a:t>TWh</a:t>
            </a:r>
            <a:r>
              <a:rPr lang="de-DE" dirty="0"/>
              <a:t>/a)</a:t>
            </a:r>
          </a:p>
          <a:p>
            <a:r>
              <a:rPr lang="de-DE" dirty="0"/>
              <a:t>      </a:t>
            </a:r>
            <a:r>
              <a:rPr lang="en-US" dirty="0"/>
              <a:t>However, we calculate round and clear with </a:t>
            </a:r>
            <a:r>
              <a:rPr lang="de-DE" dirty="0"/>
              <a:t>:   </a:t>
            </a:r>
            <a:r>
              <a:rPr lang="de-DE" sz="2800" b="1" dirty="0">
                <a:solidFill>
                  <a:srgbClr val="C00000"/>
                </a:solidFill>
              </a:rPr>
              <a:t>1000  TWh/a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8240" y="3603873"/>
            <a:ext cx="9075760" cy="30008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solidFill>
                  <a:srgbClr val="0066FF"/>
                </a:solidFill>
              </a:rPr>
              <a:t>Constant power </a:t>
            </a:r>
            <a:r>
              <a:rPr lang="de-DE" sz="2000" b="1" u="sng" dirty="0" err="1">
                <a:solidFill>
                  <a:srgbClr val="0066FF"/>
                </a:solidFill>
              </a:rPr>
              <a:t>consumption</a:t>
            </a:r>
            <a:r>
              <a:rPr lang="de-DE" sz="2000" b="1" u="sng" dirty="0">
                <a:solidFill>
                  <a:srgbClr val="0066FF"/>
                </a:solidFill>
              </a:rPr>
              <a:t>, </a:t>
            </a:r>
            <a:r>
              <a:rPr lang="de-DE" b="1" dirty="0" err="1">
                <a:solidFill>
                  <a:srgbClr val="0066FF"/>
                </a:solidFill>
              </a:rPr>
              <a:t>because</a:t>
            </a:r>
            <a:r>
              <a:rPr lang="de-DE" sz="1600" dirty="0"/>
              <a:t> o</a:t>
            </a:r>
            <a:r>
              <a:rPr lang="de-DE" dirty="0"/>
              <a:t>f:   </a:t>
            </a:r>
            <a:r>
              <a:rPr lang="de-DE" dirty="0">
                <a:solidFill>
                  <a:srgbClr val="FF0000"/>
                </a:solidFill>
              </a:rPr>
              <a:t>worst case</a:t>
            </a:r>
            <a:r>
              <a:rPr lang="de-DE" dirty="0"/>
              <a:t> and  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wider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applicability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de-DE" dirty="0"/>
          </a:p>
          <a:p>
            <a:r>
              <a:rPr lang="en-US" dirty="0"/>
              <a:t>In each real-world example year,</a:t>
            </a:r>
            <a:r>
              <a:rPr lang="de-DE" dirty="0"/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     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RE – Harvest </a:t>
            </a:r>
            <a:r>
              <a:rPr lang="de-DE" b="1" dirty="0">
                <a:solidFill>
                  <a:srgbClr val="00B050"/>
                </a:solidFill>
              </a:rPr>
              <a:t>   </a:t>
            </a:r>
            <a:r>
              <a:rPr lang="de-DE" dirty="0" err="1"/>
              <a:t>given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Astronomy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, Climate and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Weather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     </a:t>
            </a:r>
            <a:r>
              <a:rPr lang="de-DE" b="1" dirty="0">
                <a:solidFill>
                  <a:srgbClr val="C00000"/>
                </a:solidFill>
              </a:rPr>
              <a:t>Stromverbrauch</a:t>
            </a:r>
            <a:r>
              <a:rPr lang="de-DE" dirty="0"/>
              <a:t>  gegeben durch</a:t>
            </a:r>
          </a:p>
          <a:p>
            <a:r>
              <a:rPr lang="de-DE" dirty="0"/>
              <a:t>              On the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: 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natural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diurnal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6">
                    <a:lumMod val="50000"/>
                  </a:schemeClr>
                </a:solidFill>
              </a:rPr>
              <a:t>cycle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dirty="0"/>
              <a:t>+  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seasonal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trend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de-DE" dirty="0"/>
          </a:p>
          <a:p>
            <a:r>
              <a:rPr lang="de-DE" dirty="0"/>
              <a:t>           on the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hand</a:t>
            </a:r>
            <a:r>
              <a:rPr lang="de-DE" dirty="0"/>
              <a:t>: </a:t>
            </a:r>
            <a:r>
              <a:rPr lang="de-DE" b="1" dirty="0" err="1">
                <a:solidFill>
                  <a:srgbClr val="7030A0"/>
                </a:solidFill>
              </a:rPr>
              <a:t>anthropogenic</a:t>
            </a:r>
            <a:r>
              <a:rPr lang="de-DE" b="1" dirty="0">
                <a:solidFill>
                  <a:srgbClr val="7030A0"/>
                </a:solidFill>
              </a:rPr>
              <a:t> </a:t>
            </a:r>
            <a:r>
              <a:rPr lang="de-DE" b="1" dirty="0" err="1">
                <a:solidFill>
                  <a:srgbClr val="7030A0"/>
                </a:solidFill>
              </a:rPr>
              <a:t>calendar</a:t>
            </a:r>
            <a:r>
              <a:rPr lang="de-DE" b="1" dirty="0">
                <a:solidFill>
                  <a:srgbClr val="7030A0"/>
                </a:solidFill>
              </a:rPr>
              <a:t> </a:t>
            </a:r>
            <a:r>
              <a:rPr lang="de-DE" dirty="0"/>
              <a:t>( </a:t>
            </a:r>
            <a:r>
              <a:rPr lang="de-DE" dirty="0" err="1"/>
              <a:t>weekly</a:t>
            </a:r>
            <a:r>
              <a:rPr lang="de-DE" dirty="0"/>
              <a:t> </a:t>
            </a:r>
            <a:r>
              <a:rPr lang="de-DE" dirty="0" err="1"/>
              <a:t>cycle</a:t>
            </a:r>
            <a:r>
              <a:rPr lang="de-DE" dirty="0"/>
              <a:t>, Holidays, </a:t>
            </a:r>
            <a:r>
              <a:rPr lang="de-DE" dirty="0" err="1"/>
              <a:t>Vacation</a:t>
            </a:r>
            <a:r>
              <a:rPr lang="de-DE" dirty="0"/>
              <a:t>),</a:t>
            </a:r>
          </a:p>
          <a:p>
            <a:r>
              <a:rPr lang="de-DE" dirty="0" err="1"/>
              <a:t>thus</a:t>
            </a:r>
            <a:r>
              <a:rPr lang="de-DE" dirty="0"/>
              <a:t>:</a:t>
            </a:r>
          </a:p>
          <a:p>
            <a:r>
              <a:rPr lang="de-DE" dirty="0"/>
              <a:t>   </a:t>
            </a:r>
            <a:r>
              <a:rPr lang="de-DE" dirty="0" err="1"/>
              <a:t>Assumption</a:t>
            </a:r>
            <a:r>
              <a:rPr lang="de-DE" dirty="0"/>
              <a:t>  of a </a:t>
            </a:r>
            <a:r>
              <a:rPr lang="de-DE" b="1" dirty="0" err="1">
                <a:solidFill>
                  <a:srgbClr val="0066FF"/>
                </a:solidFill>
              </a:rPr>
              <a:t>constant</a:t>
            </a:r>
            <a:r>
              <a:rPr lang="de-DE" b="1" dirty="0">
                <a:solidFill>
                  <a:srgbClr val="0066FF"/>
                </a:solidFill>
              </a:rPr>
              <a:t> power </a:t>
            </a:r>
            <a:r>
              <a:rPr lang="de-DE" b="1" dirty="0" err="1">
                <a:solidFill>
                  <a:srgbClr val="0066FF"/>
                </a:solidFill>
              </a:rPr>
              <a:t>consumption</a:t>
            </a:r>
            <a:r>
              <a:rPr lang="de-DE" b="1" dirty="0">
                <a:solidFill>
                  <a:srgbClr val="0066FF"/>
                </a:solidFill>
              </a:rPr>
              <a:t> </a:t>
            </a:r>
            <a:endParaRPr lang="de-DE" dirty="0"/>
          </a:p>
          <a:p>
            <a:pPr marL="641350" indent="-285750">
              <a:buFont typeface="Arial" panose="020B0604020202020204" pitchFamily="34" charset="0"/>
              <a:buChar char="•"/>
            </a:pPr>
            <a:r>
              <a:rPr lang="de-DE" b="1" u="sng" dirty="0" err="1">
                <a:solidFill>
                  <a:srgbClr val="FF0000"/>
                </a:solidFill>
              </a:rPr>
              <a:t>avoids</a:t>
            </a:r>
            <a:r>
              <a:rPr lang="de-DE" b="1" u="sng" dirty="0">
                <a:solidFill>
                  <a:srgbClr val="FF0000"/>
                </a:solidFill>
              </a:rPr>
              <a:t> </a:t>
            </a:r>
            <a:r>
              <a:rPr lang="de-DE" b="1" u="sng" dirty="0" err="1">
                <a:solidFill>
                  <a:srgbClr val="FF0000"/>
                </a:solidFill>
              </a:rPr>
              <a:t>special</a:t>
            </a:r>
            <a:r>
              <a:rPr lang="de-DE" b="1" u="sng" dirty="0">
                <a:solidFill>
                  <a:srgbClr val="FF0000"/>
                </a:solidFill>
              </a:rPr>
              <a:t> </a:t>
            </a:r>
            <a:r>
              <a:rPr lang="de-DE" b="1" u="sng" dirty="0" err="1">
                <a:solidFill>
                  <a:srgbClr val="FF0000"/>
                </a:solidFill>
              </a:rPr>
              <a:t>calendar</a:t>
            </a:r>
            <a:r>
              <a:rPr lang="de-DE" b="1" u="sng" dirty="0">
                <a:solidFill>
                  <a:srgbClr val="FF0000"/>
                </a:solidFill>
              </a:rPr>
              <a:t> </a:t>
            </a:r>
            <a:r>
              <a:rPr lang="de-DE" b="1" u="sng" dirty="0" err="1">
                <a:solidFill>
                  <a:srgbClr val="FF0000"/>
                </a:solidFill>
              </a:rPr>
              <a:t>effects</a:t>
            </a:r>
            <a:r>
              <a:rPr lang="de-DE" b="1" u="sng" dirty="0">
                <a:solidFill>
                  <a:srgbClr val="FF0000"/>
                </a:solidFill>
              </a:rPr>
              <a:t> </a:t>
            </a:r>
            <a:r>
              <a:rPr lang="en-US" dirty="0"/>
              <a:t>such as a "</a:t>
            </a:r>
            <a:r>
              <a:rPr lang="en-US" dirty="0">
                <a:solidFill>
                  <a:srgbClr val="FF0000"/>
                </a:solidFill>
              </a:rPr>
              <a:t>saving holiday</a:t>
            </a:r>
            <a:r>
              <a:rPr lang="en-US" dirty="0"/>
              <a:t>" </a:t>
            </a:r>
            <a:endParaRPr lang="de-DE" dirty="0"/>
          </a:p>
          <a:p>
            <a:pPr marL="355600"/>
            <a:r>
              <a:rPr lang="de-DE" sz="400" dirty="0"/>
              <a:t>  </a:t>
            </a:r>
          </a:p>
          <a:p>
            <a:pPr marL="641350" indent="-285750">
              <a:buFont typeface="Arial" panose="020B0604020202020204" pitchFamily="34" charset="0"/>
              <a:buChar char="•"/>
              <a:tabLst>
                <a:tab pos="627063" algn="l"/>
                <a:tab pos="723900" algn="l"/>
              </a:tabLst>
            </a:pPr>
            <a:r>
              <a:rPr lang="en-US" dirty="0"/>
              <a:t>causes an example year to represent </a:t>
            </a:r>
            <a:r>
              <a:rPr lang="en-US" b="1" dirty="0">
                <a:solidFill>
                  <a:srgbClr val="C00000"/>
                </a:solidFill>
              </a:rPr>
              <a:t>only a natural year </a:t>
            </a:r>
            <a:r>
              <a:rPr lang="de-DE" dirty="0"/>
              <a:t>, </a:t>
            </a:r>
            <a:r>
              <a:rPr lang="de-DE" b="1" dirty="0" err="1">
                <a:solidFill>
                  <a:srgbClr val="7030A0"/>
                </a:solidFill>
              </a:rPr>
              <a:t>no</a:t>
            </a:r>
            <a:r>
              <a:rPr lang="de-DE" b="1" dirty="0">
                <a:solidFill>
                  <a:srgbClr val="7030A0"/>
                </a:solidFill>
              </a:rPr>
              <a:t> </a:t>
            </a:r>
            <a:r>
              <a:rPr lang="de-DE" b="1" dirty="0" err="1">
                <a:solidFill>
                  <a:srgbClr val="7030A0"/>
                </a:solidFill>
              </a:rPr>
              <a:t>calendar</a:t>
            </a:r>
            <a:r>
              <a:rPr lang="de-DE" dirty="0"/>
              <a:t>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07074" y="313898"/>
            <a:ext cx="8427493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800" b="1" u="sng" dirty="0"/>
              <a:t>Model –</a:t>
            </a:r>
            <a:r>
              <a:rPr lang="de-DE" sz="2800" b="1" u="sng" dirty="0" err="1"/>
              <a:t>default</a:t>
            </a:r>
            <a:r>
              <a:rPr lang="de-DE" sz="2800" b="1" dirty="0"/>
              <a:t>: "</a:t>
            </a:r>
            <a:r>
              <a:rPr lang="de-DE" sz="2800" b="1" dirty="0" err="1">
                <a:solidFill>
                  <a:srgbClr val="C00000"/>
                </a:solidFill>
              </a:rPr>
              <a:t>round</a:t>
            </a:r>
            <a:r>
              <a:rPr lang="de-DE" sz="2800" b="1" dirty="0"/>
              <a:t>" + "</a:t>
            </a:r>
            <a:r>
              <a:rPr lang="de-DE" sz="2800" b="1" dirty="0">
                <a:solidFill>
                  <a:srgbClr val="0070C0"/>
                </a:solidFill>
              </a:rPr>
              <a:t>flat</a:t>
            </a:r>
            <a:r>
              <a:rPr lang="de-DE" sz="2800" b="1" dirty="0"/>
              <a:t>" Annual </a:t>
            </a:r>
            <a:r>
              <a:rPr lang="de-DE" sz="2800" b="1" dirty="0" err="1"/>
              <a:t>consumption</a:t>
            </a:r>
            <a:r>
              <a:rPr lang="de-DE" sz="2800" b="1" dirty="0"/>
              <a:t>   </a:t>
            </a:r>
            <a:endParaRPr lang="de-DE" sz="2000" b="1" dirty="0"/>
          </a:p>
        </p:txBody>
      </p:sp>
      <p:grpSp>
        <p:nvGrpSpPr>
          <p:cNvPr id="25" name="Gruppieren 24"/>
          <p:cNvGrpSpPr/>
          <p:nvPr/>
        </p:nvGrpSpPr>
        <p:grpSpPr>
          <a:xfrm>
            <a:off x="365979" y="1041263"/>
            <a:ext cx="8433810" cy="1476019"/>
            <a:chOff x="475163" y="1054911"/>
            <a:chExt cx="8433810" cy="1476019"/>
          </a:xfrm>
        </p:grpSpPr>
        <p:sp>
          <p:nvSpPr>
            <p:cNvPr id="21" name="Textfeld 20"/>
            <p:cNvSpPr txBox="1"/>
            <p:nvPr/>
          </p:nvSpPr>
          <p:spPr>
            <a:xfrm>
              <a:off x="7644618" y="2161598"/>
              <a:ext cx="126435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e-DE" b="1" dirty="0" err="1"/>
                <a:t>Yearly</a:t>
              </a:r>
              <a:r>
                <a:rPr lang="de-DE" b="1" dirty="0"/>
                <a:t> Hours</a:t>
              </a:r>
              <a:endParaRPr lang="de-DE" dirty="0"/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475163" y="1054911"/>
              <a:ext cx="7701791" cy="1398419"/>
              <a:chOff x="512652" y="994305"/>
              <a:chExt cx="7701791" cy="1398419"/>
            </a:xfrm>
          </p:grpSpPr>
          <p:grpSp>
            <p:nvGrpSpPr>
              <p:cNvPr id="22" name="Gruppieren 21"/>
              <p:cNvGrpSpPr/>
              <p:nvPr/>
            </p:nvGrpSpPr>
            <p:grpSpPr>
              <a:xfrm>
                <a:off x="1123057" y="994305"/>
                <a:ext cx="7091386" cy="1398419"/>
                <a:chOff x="1469067" y="960123"/>
                <a:chExt cx="7091386" cy="1398419"/>
              </a:xfrm>
            </p:grpSpPr>
            <p:grpSp>
              <p:nvGrpSpPr>
                <p:cNvPr id="20" name="Gruppieren 19"/>
                <p:cNvGrpSpPr/>
                <p:nvPr/>
              </p:nvGrpSpPr>
              <p:grpSpPr>
                <a:xfrm>
                  <a:off x="1469067" y="1175567"/>
                  <a:ext cx="6537280" cy="1182975"/>
                  <a:chOff x="1665024" y="1050095"/>
                  <a:chExt cx="6537280" cy="1182975"/>
                </a:xfrm>
              </p:grpSpPr>
              <p:sp>
                <p:nvSpPr>
                  <p:cNvPr id="6" name="Rechteck 5"/>
                  <p:cNvSpPr/>
                  <p:nvPr/>
                </p:nvSpPr>
                <p:spPr>
                  <a:xfrm>
                    <a:off x="1665024" y="1359613"/>
                    <a:ext cx="6318913" cy="859809"/>
                  </a:xfrm>
                  <a:prstGeom prst="rect">
                    <a:avLst/>
                  </a:prstGeom>
                  <a:solidFill>
                    <a:schemeClr val="accent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8" name="Rechteck 7"/>
                  <p:cNvSpPr/>
                  <p:nvPr/>
                </p:nvSpPr>
                <p:spPr>
                  <a:xfrm>
                    <a:off x="3303266" y="1497131"/>
                    <a:ext cx="3042436" cy="58477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3200" b="1" dirty="0" err="1">
                        <a:solidFill>
                          <a:srgbClr val="C00000"/>
                        </a:solidFill>
                      </a:rPr>
                      <a:t>Q</a:t>
                    </a:r>
                    <a:r>
                      <a:rPr lang="de-DE" sz="3200" b="1" baseline="-25000" dirty="0" err="1">
                        <a:solidFill>
                          <a:srgbClr val="C00000"/>
                        </a:solidFill>
                      </a:rPr>
                      <a:t>a</a:t>
                    </a:r>
                    <a:r>
                      <a:rPr lang="de-DE" sz="3200" b="1" dirty="0">
                        <a:solidFill>
                          <a:srgbClr val="C00000"/>
                        </a:solidFill>
                      </a:rPr>
                      <a:t>=</a:t>
                    </a:r>
                    <a:r>
                      <a:rPr lang="de-DE" sz="3200" b="1" dirty="0"/>
                      <a:t> </a:t>
                    </a:r>
                    <a:r>
                      <a:rPr lang="de-DE" sz="3200" b="1" dirty="0">
                        <a:solidFill>
                          <a:srgbClr val="C00000"/>
                        </a:solidFill>
                      </a:rPr>
                      <a:t>1000 </a:t>
                    </a:r>
                    <a:r>
                      <a:rPr lang="de-DE" sz="3200" b="1" dirty="0" err="1">
                        <a:solidFill>
                          <a:srgbClr val="C00000"/>
                        </a:solidFill>
                      </a:rPr>
                      <a:t>TWh</a:t>
                    </a:r>
                    <a:r>
                      <a:rPr lang="de-DE" sz="3200" b="1" dirty="0">
                        <a:solidFill>
                          <a:srgbClr val="C00000"/>
                        </a:solidFill>
                      </a:rPr>
                      <a:t>/a</a:t>
                    </a:r>
                    <a:r>
                      <a:rPr lang="de-DE" b="1" dirty="0">
                        <a:solidFill>
                          <a:srgbClr val="C00000"/>
                        </a:solidFill>
                      </a:rPr>
                      <a:t> </a:t>
                    </a:r>
                    <a:endParaRPr lang="de-DE" dirty="0"/>
                  </a:p>
                </p:txBody>
              </p:sp>
              <p:cxnSp>
                <p:nvCxnSpPr>
                  <p:cNvPr id="11" name="Gerade Verbindung mit Pfeil 10"/>
                  <p:cNvCxnSpPr/>
                  <p:nvPr/>
                </p:nvCxnSpPr>
                <p:spPr>
                  <a:xfrm flipV="1">
                    <a:off x="1665028" y="2219422"/>
                    <a:ext cx="6537276" cy="1364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Gerade Verbindung mit Pfeil 15"/>
                  <p:cNvCxnSpPr/>
                  <p:nvPr/>
                </p:nvCxnSpPr>
                <p:spPr>
                  <a:xfrm flipV="1">
                    <a:off x="1665028" y="1050095"/>
                    <a:ext cx="0" cy="1182975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Rechteck 18"/>
                <p:cNvSpPr/>
                <p:nvPr/>
              </p:nvSpPr>
              <p:spPr>
                <a:xfrm>
                  <a:off x="1612241" y="960123"/>
                  <a:ext cx="483508" cy="430887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de-DE" sz="2800" b="1" dirty="0" err="1"/>
                    <a:t>Q</a:t>
                  </a:r>
                  <a:r>
                    <a:rPr lang="de-DE" sz="2800" b="1" baseline="-25000" dirty="0" err="1"/>
                    <a:t>P</a:t>
                  </a:r>
                  <a:r>
                    <a:rPr lang="de-DE" b="1" dirty="0">
                      <a:solidFill>
                        <a:srgbClr val="0066FF"/>
                      </a:solidFill>
                    </a:rPr>
                    <a:t>        </a:t>
                  </a:r>
                  <a:endParaRPr lang="de-DE" dirty="0"/>
                </a:p>
              </p:txBody>
            </p:sp>
            <p:sp>
              <p:nvSpPr>
                <p:cNvPr id="7" name="Rechteck 6"/>
                <p:cNvSpPr/>
                <p:nvPr/>
              </p:nvSpPr>
              <p:spPr>
                <a:xfrm>
                  <a:off x="6149745" y="1098239"/>
                  <a:ext cx="241070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de-DE" sz="2400" b="1" dirty="0">
                      <a:solidFill>
                        <a:srgbClr val="0066FF"/>
                      </a:solidFill>
                    </a:rPr>
                    <a:t>  </a:t>
                  </a:r>
                  <a:r>
                    <a:rPr lang="de-DE" sz="2000" b="1" dirty="0" err="1">
                      <a:solidFill>
                        <a:srgbClr val="0066FF"/>
                      </a:solidFill>
                    </a:rPr>
                    <a:t>Q</a:t>
                  </a:r>
                  <a:r>
                    <a:rPr lang="de-DE" sz="2000" b="1" baseline="-25000" dirty="0" err="1">
                      <a:solidFill>
                        <a:srgbClr val="0066FF"/>
                      </a:solidFill>
                    </a:rPr>
                    <a:t>P</a:t>
                  </a:r>
                  <a:r>
                    <a:rPr lang="de-DE" sz="2000" b="1" dirty="0">
                      <a:solidFill>
                        <a:srgbClr val="0066FF"/>
                      </a:solidFill>
                    </a:rPr>
                    <a:t> = </a:t>
                  </a:r>
                  <a:r>
                    <a:rPr lang="de-DE" sz="2000" dirty="0" err="1">
                      <a:solidFill>
                        <a:srgbClr val="0066FF"/>
                      </a:solidFill>
                    </a:rPr>
                    <a:t>const</a:t>
                  </a:r>
                  <a:r>
                    <a:rPr lang="de-DE" sz="2000" dirty="0">
                      <a:solidFill>
                        <a:srgbClr val="0066FF"/>
                      </a:solidFill>
                    </a:rPr>
                    <a:t>.</a:t>
                  </a:r>
                  <a:r>
                    <a:rPr lang="de-DE" sz="2000" b="1" dirty="0">
                      <a:solidFill>
                        <a:srgbClr val="0066FF"/>
                      </a:solidFill>
                    </a:rPr>
                    <a:t> = 114 </a:t>
                  </a:r>
                  <a:r>
                    <a:rPr lang="de-DE" sz="2000" b="1" dirty="0" err="1">
                      <a:solidFill>
                        <a:srgbClr val="0066FF"/>
                      </a:solidFill>
                    </a:rPr>
                    <a:t>G</a:t>
                  </a:r>
                  <a:r>
                    <a:rPr lang="de-DE" sz="2000" dirty="0" err="1">
                      <a:solidFill>
                        <a:srgbClr val="0066FF"/>
                      </a:solidFill>
                    </a:rPr>
                    <a:t>W</a:t>
                  </a:r>
                  <a:endParaRPr lang="de-DE" sz="2400" dirty="0"/>
                </a:p>
              </p:txBody>
            </p:sp>
          </p:grpSp>
          <p:sp>
            <p:nvSpPr>
              <p:cNvPr id="23" name="Rechteck 22"/>
              <p:cNvSpPr/>
              <p:nvPr/>
            </p:nvSpPr>
            <p:spPr>
              <a:xfrm>
                <a:off x="512652" y="1335125"/>
                <a:ext cx="50122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600" b="1" dirty="0" err="1"/>
                  <a:t>GW</a:t>
                </a:r>
                <a:endParaRPr lang="de-DE" sz="1600" dirty="0"/>
              </a:p>
            </p:txBody>
          </p:sp>
        </p:grpSp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29719272-2B6D-4A86-9A7A-21C65231EAF5}"/>
              </a:ext>
            </a:extLst>
          </p:cNvPr>
          <p:cNvSpPr/>
          <p:nvPr/>
        </p:nvSpPr>
        <p:spPr>
          <a:xfrm>
            <a:off x="8900632" y="0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4161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70237" y="1772816"/>
            <a:ext cx="824491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Adjustment parameters to be optimized</a:t>
            </a:r>
            <a:r>
              <a:rPr lang="de-DE" sz="2000" dirty="0"/>
              <a:t>:  </a:t>
            </a:r>
            <a:br>
              <a:rPr lang="de-DE" sz="2000" dirty="0"/>
            </a:br>
            <a:r>
              <a:rPr lang="de-DE" sz="2000" dirty="0"/>
              <a:t>       1.   </a:t>
            </a:r>
            <a:r>
              <a:rPr lang="de-DE" sz="2000" dirty="0" err="1"/>
              <a:t>Surplusfactor</a:t>
            </a:r>
            <a:r>
              <a:rPr lang="de-DE" sz="2000" dirty="0"/>
              <a:t> of RE [=</a:t>
            </a:r>
            <a:r>
              <a:rPr lang="de-DE" sz="2000" dirty="0" err="1">
                <a:solidFill>
                  <a:srgbClr val="FF0000"/>
                </a:solidFill>
              </a:rPr>
              <a:t>ÜberschussFaktor</a:t>
            </a:r>
            <a:r>
              <a:rPr lang="de-DE" sz="2000" dirty="0">
                <a:solidFill>
                  <a:srgbClr val="FF0000"/>
                </a:solidFill>
              </a:rPr>
              <a:t> (ÜsF) ]                       „</a:t>
            </a:r>
            <a:r>
              <a:rPr lang="de-DE" sz="2000" b="1" dirty="0">
                <a:solidFill>
                  <a:srgbClr val="FF0000"/>
                </a:solidFill>
              </a:rPr>
              <a:t>ÜsF</a:t>
            </a:r>
            <a:r>
              <a:rPr lang="de-DE" sz="2000" dirty="0">
                <a:solidFill>
                  <a:srgbClr val="FF0000"/>
                </a:solidFill>
              </a:rPr>
              <a:t>“</a:t>
            </a:r>
          </a:p>
          <a:p>
            <a:r>
              <a:rPr lang="de-DE" sz="2000" dirty="0"/>
              <a:t>              </a:t>
            </a:r>
            <a:r>
              <a:rPr lang="de-DE" sz="2000" dirty="0" err="1"/>
              <a:t>Structure</a:t>
            </a:r>
            <a:r>
              <a:rPr lang="de-DE" sz="2000" dirty="0"/>
              <a:t> and </a:t>
            </a:r>
            <a:r>
              <a:rPr lang="de-DE" sz="2000" dirty="0" err="1"/>
              <a:t>weight</a:t>
            </a:r>
            <a:r>
              <a:rPr lang="de-DE" sz="2000" dirty="0"/>
              <a:t> of the  RE  </a:t>
            </a:r>
            <a:r>
              <a:rPr lang="de-DE" sz="2000" dirty="0" err="1"/>
              <a:t>rollout</a:t>
            </a:r>
            <a:endParaRPr lang="de-DE" sz="2000" dirty="0"/>
          </a:p>
          <a:p>
            <a:r>
              <a:rPr lang="de-DE" sz="2000" dirty="0"/>
              <a:t>       2.   </a:t>
            </a:r>
            <a:r>
              <a:rPr lang="de-DE" sz="2000" u="sng" dirty="0" err="1"/>
              <a:t>PSH</a:t>
            </a:r>
            <a:br>
              <a:rPr lang="de-DE" sz="2000" dirty="0"/>
            </a:br>
            <a:r>
              <a:rPr lang="de-DE" sz="2000" dirty="0"/>
              <a:t>                   </a:t>
            </a:r>
            <a:r>
              <a:rPr lang="de-DE" sz="2000" dirty="0">
                <a:solidFill>
                  <a:srgbClr val="3333FF"/>
                </a:solidFill>
              </a:rPr>
              <a:t>Storage </a:t>
            </a:r>
            <a:r>
              <a:rPr lang="de-DE" sz="2000" dirty="0" err="1">
                <a:solidFill>
                  <a:srgbClr val="3333FF"/>
                </a:solidFill>
              </a:rPr>
              <a:t>capacity</a:t>
            </a:r>
            <a:r>
              <a:rPr lang="de-DE" sz="2000" dirty="0">
                <a:solidFill>
                  <a:srgbClr val="3333FF"/>
                </a:solidFill>
              </a:rPr>
              <a:t> of </a:t>
            </a:r>
            <a:r>
              <a:rPr lang="de-DE" sz="2000" dirty="0" err="1">
                <a:solidFill>
                  <a:srgbClr val="3333FF"/>
                </a:solidFill>
              </a:rPr>
              <a:t>PSH</a:t>
            </a:r>
            <a:r>
              <a:rPr lang="de-DE" sz="2000">
                <a:solidFill>
                  <a:srgbClr val="3333FF"/>
                </a:solidFill>
              </a:rPr>
              <a:t>                                                         </a:t>
            </a:r>
            <a:r>
              <a:rPr lang="de-DE" sz="2000" dirty="0">
                <a:solidFill>
                  <a:srgbClr val="3333FF"/>
                </a:solidFill>
              </a:rPr>
              <a:t>„</a:t>
            </a:r>
            <a:r>
              <a:rPr lang="de-DE" sz="2000" b="1" dirty="0">
                <a:solidFill>
                  <a:srgbClr val="3333FF"/>
                </a:solidFill>
              </a:rPr>
              <a:t>Sp80</a:t>
            </a:r>
            <a:r>
              <a:rPr lang="de-DE" sz="2000" dirty="0">
                <a:solidFill>
                  <a:srgbClr val="3333FF"/>
                </a:solidFill>
              </a:rPr>
              <a:t>“</a:t>
            </a:r>
          </a:p>
          <a:p>
            <a:r>
              <a:rPr lang="de-DE" sz="2000" dirty="0"/>
              <a:t>                  </a:t>
            </a:r>
            <a:r>
              <a:rPr lang="de-DE" sz="2000" dirty="0">
                <a:solidFill>
                  <a:srgbClr val="C00000"/>
                </a:solidFill>
              </a:rPr>
              <a:t>max. power </a:t>
            </a:r>
            <a:r>
              <a:rPr lang="de-DE" sz="2000" dirty="0" err="1">
                <a:solidFill>
                  <a:srgbClr val="C00000"/>
                </a:solidFill>
              </a:rPr>
              <a:t>capacity</a:t>
            </a:r>
            <a:r>
              <a:rPr lang="de-DE" sz="2000" dirty="0">
                <a:solidFill>
                  <a:srgbClr val="C00000"/>
                </a:solidFill>
              </a:rPr>
              <a:t> (</a:t>
            </a:r>
            <a:r>
              <a:rPr lang="de-DE" sz="2000" dirty="0" err="1">
                <a:solidFill>
                  <a:srgbClr val="C00000"/>
                </a:solidFill>
              </a:rPr>
              <a:t>pumps</a:t>
            </a:r>
            <a:r>
              <a:rPr lang="de-DE" sz="2000" dirty="0">
                <a:solidFill>
                  <a:srgbClr val="C00000"/>
                </a:solidFill>
              </a:rPr>
              <a:t>) </a:t>
            </a:r>
            <a:r>
              <a:rPr lang="de-DE" sz="2000" dirty="0"/>
              <a:t>of </a:t>
            </a:r>
            <a:r>
              <a:rPr lang="de-DE" sz="2000" dirty="0" err="1"/>
              <a:t>PSH</a:t>
            </a:r>
            <a:r>
              <a:rPr lang="de-DE" sz="2000" dirty="0"/>
              <a:t>                                    </a:t>
            </a:r>
            <a:r>
              <a:rPr lang="de-DE" sz="2000" dirty="0">
                <a:solidFill>
                  <a:srgbClr val="C00000"/>
                </a:solidFill>
              </a:rPr>
              <a:t>„</a:t>
            </a:r>
            <a:r>
              <a:rPr lang="de-DE" sz="2000" dirty="0" err="1">
                <a:solidFill>
                  <a:srgbClr val="C00000"/>
                </a:solidFill>
              </a:rPr>
              <a:t>P80</a:t>
            </a:r>
            <a:r>
              <a:rPr lang="de-DE" sz="2000" dirty="0">
                <a:solidFill>
                  <a:srgbClr val="C00000"/>
                </a:solidFill>
              </a:rPr>
              <a:t>“</a:t>
            </a:r>
            <a:br>
              <a:rPr lang="de-DE" sz="2000" dirty="0">
                <a:solidFill>
                  <a:srgbClr val="C00000"/>
                </a:solidFill>
              </a:rPr>
            </a:br>
            <a:r>
              <a:rPr lang="de-DE" sz="800" dirty="0"/>
              <a:t> </a:t>
            </a:r>
            <a:endParaRPr lang="de-DE" sz="2000" dirty="0"/>
          </a:p>
          <a:p>
            <a:r>
              <a:rPr lang="de-DE" b="1" dirty="0"/>
              <a:t>             </a:t>
            </a:r>
            <a:r>
              <a:rPr lang="de-DE" b="1" u="sng" dirty="0" err="1"/>
              <a:t>practically</a:t>
            </a:r>
            <a:r>
              <a:rPr lang="de-DE" b="1" u="sng" dirty="0"/>
              <a:t> </a:t>
            </a:r>
            <a:r>
              <a:rPr lang="de-DE" b="1" u="sng" dirty="0" err="1"/>
              <a:t>already</a:t>
            </a:r>
            <a:r>
              <a:rPr lang="de-DE" b="1" u="sng" dirty="0"/>
              <a:t> </a:t>
            </a:r>
            <a:r>
              <a:rPr lang="de-DE" b="1" u="sng" dirty="0" err="1"/>
              <a:t>fixed</a:t>
            </a:r>
            <a:r>
              <a:rPr lang="de-DE" b="1" dirty="0"/>
              <a:t>: </a:t>
            </a:r>
            <a:br>
              <a:rPr lang="de-DE" b="1" dirty="0"/>
            </a:br>
            <a:r>
              <a:rPr lang="de-DE" sz="2000" dirty="0"/>
              <a:t>              </a:t>
            </a:r>
            <a:r>
              <a:rPr lang="en-US" sz="2000" dirty="0">
                <a:solidFill>
                  <a:srgbClr val="FF0000"/>
                </a:solidFill>
              </a:rPr>
              <a:t>withdrawal capacity = approx. maximum load of consumption</a:t>
            </a:r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>
                <a:solidFill>
                  <a:srgbClr val="FF0000"/>
                </a:solidFill>
              </a:rPr>
              <a:t>     </a:t>
            </a:r>
          </a:p>
          <a:p>
            <a:r>
              <a:rPr lang="de-DE" sz="2000" dirty="0"/>
              <a:t>     3. </a:t>
            </a:r>
            <a:r>
              <a:rPr lang="de-DE" sz="2000" u="sng" dirty="0"/>
              <a:t>Gas </a:t>
            </a:r>
            <a:r>
              <a:rPr lang="de-DE" sz="2000" u="sng" dirty="0" err="1"/>
              <a:t>reservoir</a:t>
            </a:r>
            <a:br>
              <a:rPr lang="de-DE" sz="2000" dirty="0"/>
            </a:br>
            <a:r>
              <a:rPr lang="de-DE" sz="2000" dirty="0"/>
              <a:t>             </a:t>
            </a:r>
            <a:r>
              <a:rPr lang="de-DE" sz="2000" dirty="0">
                <a:solidFill>
                  <a:srgbClr val="C00000"/>
                </a:solidFill>
              </a:rPr>
              <a:t>Storage power, GW,</a:t>
            </a:r>
            <a:r>
              <a:rPr lang="de-DE" sz="2000" dirty="0"/>
              <a:t> (Electrolysis, </a:t>
            </a:r>
            <a:r>
              <a:rPr lang="de-DE" sz="2000" dirty="0" err="1"/>
              <a:t>methane</a:t>
            </a:r>
            <a:r>
              <a:rPr lang="de-DE" sz="2000" dirty="0"/>
              <a:t> </a:t>
            </a:r>
            <a:r>
              <a:rPr lang="de-DE" sz="2000" dirty="0" err="1"/>
              <a:t>producer</a:t>
            </a:r>
            <a:r>
              <a:rPr lang="de-DE" sz="2000" dirty="0"/>
              <a:t>)                 „</a:t>
            </a:r>
            <a:r>
              <a:rPr lang="de-DE" sz="2000" b="1" dirty="0" err="1">
                <a:solidFill>
                  <a:srgbClr val="C00000"/>
                </a:solidFill>
              </a:rPr>
              <a:t>P25</a:t>
            </a:r>
            <a:r>
              <a:rPr lang="de-DE" sz="2000" dirty="0"/>
              <a:t>“</a:t>
            </a:r>
            <a:br>
              <a:rPr lang="de-DE" sz="2000" dirty="0"/>
            </a:br>
            <a:r>
              <a:rPr lang="de-DE" sz="800" dirty="0"/>
              <a:t>   </a:t>
            </a:r>
          </a:p>
          <a:p>
            <a:r>
              <a:rPr lang="de-DE" sz="2000" dirty="0"/>
              <a:t>          </a:t>
            </a:r>
            <a:r>
              <a:rPr lang="de-DE" b="1" u="sng" dirty="0" err="1"/>
              <a:t>practically</a:t>
            </a:r>
            <a:r>
              <a:rPr lang="de-DE" b="1" u="sng" dirty="0"/>
              <a:t> </a:t>
            </a:r>
            <a:r>
              <a:rPr lang="de-DE" b="1" u="sng" dirty="0" err="1"/>
              <a:t>already</a:t>
            </a:r>
            <a:r>
              <a:rPr lang="de-DE" b="1" u="sng" dirty="0"/>
              <a:t> </a:t>
            </a:r>
            <a:r>
              <a:rPr lang="de-DE" b="1" u="sng" dirty="0" err="1"/>
              <a:t>fixed</a:t>
            </a:r>
            <a:r>
              <a:rPr lang="de-DE" b="1" dirty="0"/>
              <a:t>:  </a:t>
            </a:r>
            <a:endParaRPr lang="de-DE" sz="2000" b="1" dirty="0"/>
          </a:p>
          <a:p>
            <a:r>
              <a:rPr lang="de-DE" sz="2000" dirty="0"/>
              <a:t>              </a:t>
            </a:r>
            <a:r>
              <a:rPr lang="de-DE" sz="2000" dirty="0">
                <a:solidFill>
                  <a:srgbClr val="3333FF"/>
                </a:solidFill>
              </a:rPr>
              <a:t>Storage </a:t>
            </a:r>
            <a:r>
              <a:rPr lang="de-DE" sz="2000" dirty="0" err="1">
                <a:solidFill>
                  <a:srgbClr val="3333FF"/>
                </a:solidFill>
              </a:rPr>
              <a:t>capacity</a:t>
            </a:r>
            <a:r>
              <a:rPr lang="de-DE" sz="2000" dirty="0">
                <a:solidFill>
                  <a:srgbClr val="3333FF"/>
                </a:solidFill>
              </a:rPr>
              <a:t>  :  </a:t>
            </a:r>
            <a:r>
              <a:rPr lang="en-US" sz="2000" dirty="0">
                <a:solidFill>
                  <a:srgbClr val="3333FF"/>
                </a:solidFill>
              </a:rPr>
              <a:t>huge, as storage space is inexpensive</a:t>
            </a:r>
            <a:endParaRPr lang="de-DE" sz="2000" dirty="0">
              <a:solidFill>
                <a:srgbClr val="3333FF"/>
              </a:solidFill>
            </a:endParaRPr>
          </a:p>
          <a:p>
            <a:r>
              <a:rPr lang="de-DE" sz="2000" dirty="0">
                <a:solidFill>
                  <a:srgbClr val="3333FF"/>
                </a:solidFill>
              </a:rPr>
              <a:t>              </a:t>
            </a:r>
            <a:r>
              <a:rPr lang="de-DE" sz="2000" dirty="0" err="1">
                <a:solidFill>
                  <a:srgbClr val="FF0000"/>
                </a:solidFill>
              </a:rPr>
              <a:t>withdrawal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capacity</a:t>
            </a:r>
            <a:r>
              <a:rPr lang="de-DE" sz="2000" dirty="0">
                <a:solidFill>
                  <a:srgbClr val="FF0000"/>
                </a:solidFill>
              </a:rPr>
              <a:t>  = </a:t>
            </a:r>
            <a:r>
              <a:rPr lang="en-US" sz="2000" dirty="0">
                <a:solidFill>
                  <a:srgbClr val="FF0000"/>
                </a:solidFill>
              </a:rPr>
              <a:t>maximum load of consumption</a:t>
            </a:r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b="1" u="sng" dirty="0">
                <a:solidFill>
                  <a:srgbClr val="FF0000"/>
                </a:solidFill>
              </a:rPr>
              <a:t>                                                                               („Insurance“)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483768" y="296652"/>
            <a:ext cx="4068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The </a:t>
            </a:r>
            <a:r>
              <a:rPr lang="de-DE" sz="2800" b="1" dirty="0" err="1"/>
              <a:t>optimization</a:t>
            </a:r>
            <a:r>
              <a:rPr lang="de-DE" sz="2800" b="1" dirty="0"/>
              <a:t> </a:t>
            </a:r>
            <a:r>
              <a:rPr lang="de-DE" sz="2800" b="1" dirty="0" err="1"/>
              <a:t>task</a:t>
            </a:r>
            <a:r>
              <a:rPr lang="de-DE" sz="2800" b="1" dirty="0"/>
              <a:t>
</a:t>
            </a:r>
          </a:p>
        </p:txBody>
      </p:sp>
      <p:sp>
        <p:nvSpPr>
          <p:cNvPr id="4" name="Rechteck 3"/>
          <p:cNvSpPr/>
          <p:nvPr/>
        </p:nvSpPr>
        <p:spPr>
          <a:xfrm>
            <a:off x="539552" y="980728"/>
            <a:ext cx="8244916" cy="4001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2000" b="1" dirty="0"/>
              <a:t>Goal:  </a:t>
            </a:r>
            <a:r>
              <a:rPr lang="en-US" b="1" dirty="0"/>
              <a:t>Ensure </a:t>
            </a:r>
            <a:r>
              <a:rPr lang="en-US" b="1" dirty="0">
                <a:solidFill>
                  <a:srgbClr val="FF00FF"/>
                </a:solidFill>
              </a:rPr>
              <a:t>secure</a:t>
            </a:r>
            <a:r>
              <a:rPr lang="en-US" b="1" dirty="0"/>
              <a:t> and s</a:t>
            </a:r>
            <a:r>
              <a:rPr lang="en-US" b="1" dirty="0">
                <a:solidFill>
                  <a:srgbClr val="FF00FF"/>
                </a:solidFill>
              </a:rPr>
              <a:t>ustainable</a:t>
            </a:r>
            <a:r>
              <a:rPr lang="en-US" b="1" dirty="0"/>
              <a:t> supply with </a:t>
            </a:r>
            <a:r>
              <a:rPr lang="en-US" b="1" dirty="0">
                <a:solidFill>
                  <a:schemeClr val="accent1"/>
                </a:solidFill>
              </a:rPr>
              <a:t>minimal effort</a:t>
            </a:r>
            <a:endParaRPr lang="de-DE" sz="2000" b="1" dirty="0">
              <a:solidFill>
                <a:schemeClr val="accent1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8244408" y="6669360"/>
            <a:ext cx="756084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5496" y="44624"/>
            <a:ext cx="32403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3.2.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9546BA7-AA56-E65C-221F-C7139EDF335B}"/>
              </a:ext>
            </a:extLst>
          </p:cNvPr>
          <p:cNvSpPr/>
          <p:nvPr/>
        </p:nvSpPr>
        <p:spPr>
          <a:xfrm>
            <a:off x="8914221" y="0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6807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E8F859F-0BE0-630A-88A3-6A80927164C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000"/>
            <a:ext cx="9000000" cy="612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0341815-B34F-287B-EDB8-92374859C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310"/>
            <a:ext cx="9000000" cy="612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27ADC30-A543-02BB-6252-AF64DBE49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648"/>
            <a:ext cx="9000000" cy="612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B5D2C1-C660-6F2C-549A-A712A8EB7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2000"/>
            <a:ext cx="9000000" cy="612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2EE136F-0B5A-3F3F-587A-513502F2CA00}"/>
              </a:ext>
            </a:extLst>
          </p:cNvPr>
          <p:cNvSpPr txBox="1"/>
          <p:nvPr/>
        </p:nvSpPr>
        <p:spPr>
          <a:xfrm>
            <a:off x="0" y="-23744"/>
            <a:ext cx="899999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>
                <a:solidFill>
                  <a:srgbClr val="FF00FF"/>
                </a:solidFill>
                <a:highlight>
                  <a:srgbClr val="FFFF00"/>
                </a:highlight>
              </a:rPr>
              <a:t>Comparision</a:t>
            </a:r>
            <a:r>
              <a:rPr lang="de-DE" sz="2800" b="1" dirty="0">
                <a:solidFill>
                  <a:srgbClr val="FF00FF"/>
                </a:solidFill>
                <a:highlight>
                  <a:srgbClr val="FFFF00"/>
                </a:highlight>
              </a:rPr>
              <a:t> </a:t>
            </a:r>
            <a:r>
              <a:rPr lang="de-DE" sz="2800" b="1" dirty="0" err="1">
                <a:solidFill>
                  <a:srgbClr val="FF00FF"/>
                </a:solidFill>
                <a:highlight>
                  <a:srgbClr val="FFFF00"/>
                </a:highlight>
              </a:rPr>
              <a:t>of</a:t>
            </a:r>
            <a:r>
              <a:rPr lang="de-DE" sz="2800" b="1" dirty="0">
                <a:solidFill>
                  <a:srgbClr val="FF00FF"/>
                </a:solidFill>
                <a:highlight>
                  <a:srgbClr val="FFFF00"/>
                </a:highlight>
              </a:rPr>
              <a:t> Annual Costs:</a:t>
            </a:r>
          </a:p>
          <a:p>
            <a:pPr algn="ctr"/>
            <a:r>
              <a:rPr lang="de-DE" sz="2400" b="1" dirty="0" err="1">
                <a:highlight>
                  <a:srgbClr val="FFFF00"/>
                </a:highlight>
              </a:rPr>
              <a:t>Autarky</a:t>
            </a:r>
            <a:r>
              <a:rPr lang="de-DE" sz="2400" dirty="0">
                <a:highlight>
                  <a:srgbClr val="FFFF00"/>
                </a:highlight>
              </a:rPr>
              <a:t>  </a:t>
            </a:r>
            <a:r>
              <a:rPr lang="de-DE" sz="2400" dirty="0" err="1">
                <a:solidFill>
                  <a:srgbClr val="C00000"/>
                </a:solidFill>
                <a:highlight>
                  <a:srgbClr val="FFFF00"/>
                </a:highlight>
              </a:rPr>
              <a:t>without</a:t>
            </a:r>
            <a:r>
              <a:rPr lang="de-DE" sz="2400" dirty="0">
                <a:highlight>
                  <a:srgbClr val="FFFF00"/>
                </a:highlight>
              </a:rPr>
              <a:t> and </a:t>
            </a:r>
            <a:r>
              <a:rPr lang="de-DE" sz="2800" b="1" u="sng" dirty="0" err="1">
                <a:solidFill>
                  <a:srgbClr val="FF00FF"/>
                </a:solidFill>
                <a:highlight>
                  <a:srgbClr val="FFFF00"/>
                </a:highlight>
              </a:rPr>
              <a:t>with</a:t>
            </a:r>
            <a:r>
              <a:rPr lang="de-DE" sz="2800" b="1" u="sng" dirty="0">
                <a:solidFill>
                  <a:srgbClr val="FF00FF"/>
                </a:solidFill>
                <a:highlight>
                  <a:srgbClr val="FFFF00"/>
                </a:highlight>
              </a:rPr>
              <a:t> </a:t>
            </a:r>
            <a:r>
              <a:rPr lang="de-DE" sz="2800" b="1" u="sng" dirty="0" err="1">
                <a:solidFill>
                  <a:srgbClr val="FF00FF"/>
                </a:solidFill>
                <a:highlight>
                  <a:srgbClr val="FFFF00"/>
                </a:highlight>
              </a:rPr>
              <a:t>short</a:t>
            </a:r>
            <a:r>
              <a:rPr lang="de-DE" sz="2800" b="1" u="sng" dirty="0">
                <a:solidFill>
                  <a:srgbClr val="FF00FF"/>
                </a:solidFill>
                <a:highlight>
                  <a:srgbClr val="FFFF00"/>
                </a:highlight>
              </a:rPr>
              <a:t> </a:t>
            </a:r>
            <a:r>
              <a:rPr lang="de-DE" sz="2800" b="1" u="sng" dirty="0" err="1">
                <a:solidFill>
                  <a:srgbClr val="FF00FF"/>
                </a:solidFill>
                <a:highlight>
                  <a:srgbClr val="FFFF00"/>
                </a:highlight>
              </a:rPr>
              <a:t>term</a:t>
            </a:r>
            <a:r>
              <a:rPr lang="de-DE" sz="2800" b="1" u="sng" dirty="0">
                <a:solidFill>
                  <a:srgbClr val="FF00FF"/>
                </a:solidFill>
                <a:highlight>
                  <a:srgbClr val="FFFF00"/>
                </a:highlight>
              </a:rPr>
              <a:t> Storage</a:t>
            </a:r>
            <a:r>
              <a:rPr lang="de-DE" sz="2400" b="1" u="sng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3634321-BF39-5CD8-94C4-7DD72E47F115}"/>
              </a:ext>
            </a:extLst>
          </p:cNvPr>
          <p:cNvSpPr txBox="1"/>
          <p:nvPr/>
        </p:nvSpPr>
        <p:spPr>
          <a:xfrm>
            <a:off x="1138335" y="930363"/>
            <a:ext cx="7861665" cy="30777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400" b="1" dirty="0" err="1"/>
              <a:t>Surplusfaktor</a:t>
            </a:r>
            <a:r>
              <a:rPr lang="de-DE" sz="1400" b="1" dirty="0"/>
              <a:t> ÜsF </a:t>
            </a:r>
            <a:r>
              <a:rPr lang="de-DE" sz="1400" b="1" dirty="0" err="1"/>
              <a:t>fixed</a:t>
            </a:r>
            <a:r>
              <a:rPr lang="de-DE" sz="1400" b="1" dirty="0"/>
              <a:t> - </a:t>
            </a:r>
            <a:r>
              <a:rPr lang="de-DE" sz="1400" b="1" dirty="0" err="1"/>
              <a:t>other</a:t>
            </a:r>
            <a:r>
              <a:rPr lang="de-DE" sz="1400" b="1" dirty="0"/>
              <a:t> </a:t>
            </a:r>
            <a:r>
              <a:rPr lang="de-DE" sz="1400" b="1" dirty="0" err="1"/>
              <a:t>parameters</a:t>
            </a:r>
            <a:r>
              <a:rPr lang="de-DE" sz="1400" b="1" dirty="0"/>
              <a:t> </a:t>
            </a:r>
            <a:r>
              <a:rPr lang="de-DE" sz="1400" b="1" dirty="0" err="1"/>
              <a:t>for</a:t>
            </a:r>
            <a:r>
              <a:rPr lang="de-DE" sz="1400" b="1" dirty="0"/>
              <a:t> </a:t>
            </a:r>
            <a:r>
              <a:rPr lang="de-DE" sz="1400" b="1" dirty="0" err="1"/>
              <a:t>cost</a:t>
            </a:r>
            <a:r>
              <a:rPr lang="de-DE" sz="1400" b="1" dirty="0"/>
              <a:t> </a:t>
            </a:r>
            <a:r>
              <a:rPr lang="de-DE" sz="1400" b="1" dirty="0" err="1"/>
              <a:t>optimum</a:t>
            </a:r>
            <a:endParaRPr lang="de-DE" sz="1400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021C90A-CFD7-E8B0-39FE-D2E4370AA6E5}"/>
              </a:ext>
            </a:extLst>
          </p:cNvPr>
          <p:cNvSpPr txBox="1"/>
          <p:nvPr/>
        </p:nvSpPr>
        <p:spPr>
          <a:xfrm>
            <a:off x="73213" y="6707904"/>
            <a:ext cx="872941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/>
              <a:t>Quelle: Y_Werte_DEU2021_AFS15_etag_0,36_KPT80_300_kostenoptimal_JDL9.final_jdl9.xlsm ; </a:t>
            </a:r>
            <a:r>
              <a:rPr lang="de-DE" sz="1000" dirty="0" err="1"/>
              <a:t>Blatt“D_JDL</a:t>
            </a:r>
            <a:r>
              <a:rPr lang="de-DE" sz="1000" dirty="0"/>
              <a:t>“ ;  </a:t>
            </a:r>
            <a:r>
              <a:rPr lang="de-DE" sz="1000" dirty="0" err="1"/>
              <a:t>Bild_9S.1a</a:t>
            </a:r>
            <a:r>
              <a:rPr lang="de-DE" sz="10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0587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7121365-9C46-FC85-736F-1A0D74C6B5AE}"/>
              </a:ext>
            </a:extLst>
          </p:cNvPr>
          <p:cNvSpPr txBox="1"/>
          <p:nvPr/>
        </p:nvSpPr>
        <p:spPr>
          <a:xfrm>
            <a:off x="251925" y="1884674"/>
            <a:ext cx="880809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so </a:t>
            </a:r>
            <a:r>
              <a:rPr lang="de-DE" u="sng" dirty="0" err="1"/>
              <a:t>conclusion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/>
              <a:t> </a:t>
            </a:r>
            <a:r>
              <a:rPr lang="en-US" dirty="0"/>
              <a:t>1. </a:t>
            </a:r>
            <a:r>
              <a:rPr lang="en-US" b="1" u="sng" dirty="0"/>
              <a:t>Self-sufficiency with domestic RE supply </a:t>
            </a:r>
            <a:r>
              <a:rPr lang="en-US" dirty="0"/>
              <a:t>can be achieved with </a:t>
            </a:r>
            <a:r>
              <a:rPr lang="en-US" dirty="0" err="1">
                <a:highlight>
                  <a:srgbClr val="FFFF00"/>
                </a:highlight>
              </a:rPr>
              <a:t>electrolysers</a:t>
            </a:r>
            <a:r>
              <a:rPr lang="en-US" dirty="0">
                <a:highlight>
                  <a:srgbClr val="FFFF00"/>
                </a:highlight>
              </a:rPr>
              <a:t> alone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     but it will be relatively expensive, especially because of the supply  of increased RE </a:t>
            </a:r>
            <a:br>
              <a:rPr lang="en-US" dirty="0"/>
            </a:br>
            <a:r>
              <a:rPr lang="en-US" dirty="0"/>
              <a:t>                                                                   ( </a:t>
            </a:r>
            <a:r>
              <a:rPr lang="en-US" dirty="0" err="1"/>
              <a:t>surplusfactor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ÜsF = 1.42 </a:t>
            </a:r>
            <a:r>
              <a:rPr lang="en-US" dirty="0"/>
              <a:t>in the cost minimum)
  2. An additional expansion of </a:t>
            </a:r>
            <a:r>
              <a:rPr lang="en-US" b="1" dirty="0">
                <a:solidFill>
                  <a:srgbClr val="3333FF"/>
                </a:solidFill>
              </a:rPr>
              <a:t>short-term storage </a:t>
            </a:r>
            <a:r>
              <a:rPr lang="en-US" dirty="0"/>
              <a:t>systems, </a:t>
            </a:r>
            <a:r>
              <a:rPr lang="en-US" sz="2000" b="1" dirty="0">
                <a:solidFill>
                  <a:srgbClr val="3333FF"/>
                </a:solidFill>
                <a:highlight>
                  <a:srgbClr val="00FFFF"/>
                </a:highlight>
              </a:rPr>
              <a:t>Sp80</a:t>
            </a:r>
            <a:r>
              <a:rPr lang="en-US" dirty="0"/>
              <a:t>, leads to significantly lower overall costs,
     mainly due to the significantly lower RE. Expansion </a:t>
            </a:r>
            <a:r>
              <a:rPr lang="en-US" dirty="0">
                <a:highlight>
                  <a:srgbClr val="00FFFF"/>
                </a:highlight>
              </a:rPr>
              <a:t>( ÜsF = 1.28 </a:t>
            </a:r>
            <a:r>
              <a:rPr lang="en-US" dirty="0"/>
              <a:t>in the cost minimum</a:t>
            </a:r>
            <a:r>
              <a:rPr lang="de-DE" dirty="0"/>
              <a:t>)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E85AD7F-71F1-866C-5F93-3A258FC52CB8}"/>
              </a:ext>
            </a:extLst>
          </p:cNvPr>
          <p:cNvSpPr/>
          <p:nvPr/>
        </p:nvSpPr>
        <p:spPr>
          <a:xfrm>
            <a:off x="8649478" y="326570"/>
            <a:ext cx="261582" cy="2425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05DAD23-5E06-D954-89A3-962A362FAD51}"/>
              </a:ext>
            </a:extLst>
          </p:cNvPr>
          <p:cNvSpPr txBox="1"/>
          <p:nvPr/>
        </p:nvSpPr>
        <p:spPr>
          <a:xfrm>
            <a:off x="186368" y="4476488"/>
            <a:ext cx="8771263" cy="18466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3. </a:t>
            </a:r>
            <a:r>
              <a:rPr lang="en-US" b="1" u="sng" dirty="0"/>
              <a:t>Knowledge of the future RE supply </a:t>
            </a:r>
            <a:r>
              <a:rPr lang="en-US" dirty="0"/>
              <a:t>(hours, a few days) </a:t>
            </a:r>
            <a:r>
              <a:rPr lang="en-US" b="1" dirty="0"/>
              <a:t>allows a </a:t>
            </a:r>
            <a:br>
              <a:rPr lang="en-US" b="1" dirty="0"/>
            </a:br>
            <a:r>
              <a:rPr lang="en-US" b="1" dirty="0"/>
              <a:t>                                                   </a:t>
            </a:r>
            <a:r>
              <a:rPr lang="en-US" sz="2000" b="1" dirty="0">
                <a:solidFill>
                  <a:schemeClr val="bg1"/>
                </a:solidFill>
                <a:highlight>
                  <a:srgbClr val="FF00FF"/>
                </a:highlight>
              </a:rPr>
              <a:t>forward-looking optimization </a:t>
            </a:r>
            <a:br>
              <a:rPr lang="en-US" sz="2000" b="1" dirty="0">
                <a:solidFill>
                  <a:srgbClr val="FF00FF"/>
                </a:solidFill>
              </a:rPr>
            </a:br>
            <a:r>
              <a:rPr lang="en-US" sz="2000" b="1" dirty="0">
                <a:solidFill>
                  <a:srgbClr val="FF00FF"/>
                </a:solidFill>
              </a:rPr>
              <a:t>    </a:t>
            </a:r>
            <a:r>
              <a:rPr lang="en-US" b="1" dirty="0"/>
              <a:t>of the interaction of short- and long-term/backup storage systems</a:t>
            </a:r>
            <a:r>
              <a:rPr lang="de-DE" b="1" dirty="0"/>
              <a:t>.  </a:t>
            </a:r>
            <a:r>
              <a:rPr lang="en-US" b="1" dirty="0"/>
              <a:t>This once again</a:t>
            </a:r>
            <a:br>
              <a:rPr lang="en-US" b="1" dirty="0"/>
            </a:br>
            <a:r>
              <a:rPr lang="en-US" b="1" dirty="0"/>
              <a:t>         leads to a significant reduction in costs,
   mainly due to the further reduction of the RE.( </a:t>
            </a:r>
            <a:r>
              <a:rPr lang="en-US" sz="2000" b="1" dirty="0">
                <a:solidFill>
                  <a:schemeClr val="bg1"/>
                </a:solidFill>
                <a:highlight>
                  <a:srgbClr val="FF00FF"/>
                </a:highlight>
              </a:rPr>
              <a:t>ÜsF = 1.23 </a:t>
            </a:r>
            <a:r>
              <a:rPr lang="en-US" b="1" dirty="0"/>
              <a:t>in the cost minimum)
</a:t>
            </a:r>
            <a:endParaRPr lang="de-DE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5EE13CF-3314-4D4A-1048-5B71DF1AB948}"/>
              </a:ext>
            </a:extLst>
          </p:cNvPr>
          <p:cNvCxnSpPr>
            <a:cxnSpLocks/>
          </p:cNvCxnSpPr>
          <p:nvPr/>
        </p:nvCxnSpPr>
        <p:spPr>
          <a:xfrm flipH="1">
            <a:off x="0" y="6643396"/>
            <a:ext cx="1194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31AEE96-4915-87E9-E249-E3CEE971C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9" y="71658"/>
            <a:ext cx="3391195" cy="230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550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847C8A6-40B0-5F72-FA2C-B03DB02DF36F}"/>
              </a:ext>
            </a:extLst>
          </p:cNvPr>
          <p:cNvSpPr txBox="1"/>
          <p:nvPr/>
        </p:nvSpPr>
        <p:spPr>
          <a:xfrm>
            <a:off x="0" y="6734889"/>
            <a:ext cx="8154955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Quelle: Y_Werte_DEU2021_AFS15_etag_0.36_KPT80_300_JDL8Cfinal_2023.0620.exp2.xlsm;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D_JDL!Kap.8.3C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Bild_8.3C_T25voll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vom 2023.0613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6B28989-1B57-8064-2BFC-9B7413CE8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2" y="620753"/>
            <a:ext cx="7298913" cy="493906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EF0AB77-0967-F603-F296-825152B32FAC}"/>
              </a:ext>
            </a:extLst>
          </p:cNvPr>
          <p:cNvSpPr txBox="1"/>
          <p:nvPr/>
        </p:nvSpPr>
        <p:spPr>
          <a:xfrm>
            <a:off x="102637" y="119182"/>
            <a:ext cx="900404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running times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electrolysers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T25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can be extended by Sp80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9F0BA1D-2427-4C89-E585-CC2EF4197682}"/>
              </a:ext>
            </a:extLst>
          </p:cNvPr>
          <p:cNvCxnSpPr/>
          <p:nvPr/>
        </p:nvCxnSpPr>
        <p:spPr>
          <a:xfrm>
            <a:off x="7735078" y="6662057"/>
            <a:ext cx="1194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78ECC8C2-39E0-52DA-7DF8-6B2CC35D8633}"/>
              </a:ext>
            </a:extLst>
          </p:cNvPr>
          <p:cNvSpPr txBox="1"/>
          <p:nvPr/>
        </p:nvSpPr>
        <p:spPr>
          <a:xfrm>
            <a:off x="302674" y="5808799"/>
            <a:ext cx="8487757" cy="677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Conclusion: Extending the service life of the </a:t>
            </a:r>
            <a:r>
              <a:rPr lang="en-US" dirty="0" err="1"/>
              <a:t>electrolysers</a:t>
            </a:r>
            <a:r>
              <a:rPr lang="en-US" dirty="0"/>
              <a:t> does not cost much  and</a:t>
            </a:r>
            <a:br>
              <a:rPr lang="en-US" dirty="0"/>
            </a:br>
            <a:r>
              <a:rPr lang="en-US" dirty="0"/>
              <a:t>                     quickly pays off with an additional premium for better utilization of the </a:t>
            </a:r>
            <a:r>
              <a:rPr lang="en-US" dirty="0" err="1"/>
              <a:t>P25</a:t>
            </a:r>
            <a:r>
              <a:rPr lang="de-DE" sz="2000" b="1" dirty="0"/>
              <a:t>.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79230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 rot="16200000">
            <a:off x="3779844" y="4239168"/>
            <a:ext cx="180001" cy="14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7128284" y="4725144"/>
            <a:ext cx="1651278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/>
          <p:cNvSpPr/>
          <p:nvPr/>
        </p:nvSpPr>
        <p:spPr>
          <a:xfrm>
            <a:off x="4606363" y="632568"/>
            <a:ext cx="2556284" cy="1440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Verbrauch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15516" y="1664804"/>
            <a:ext cx="12601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 </a:t>
            </a:r>
            <a:r>
              <a:rPr lang="de-DE" sz="2400" b="1" dirty="0"/>
              <a:t>PV </a:t>
            </a:r>
            <a:r>
              <a:rPr lang="de-DE" dirty="0"/>
              <a:t>in</a:t>
            </a:r>
          </a:p>
          <a:p>
            <a:pPr algn="ctr"/>
            <a:r>
              <a:rPr lang="de-DE" dirty="0"/>
              <a:t>S. + O. + W.</a:t>
            </a:r>
          </a:p>
          <a:p>
            <a:pPr algn="ctr"/>
            <a:r>
              <a:rPr lang="de-DE" dirty="0"/>
              <a:t>Lagen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98764" y="433117"/>
            <a:ext cx="10688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Wind</a:t>
            </a:r>
          </a:p>
          <a:p>
            <a:pPr algn="ctr"/>
            <a:r>
              <a:rPr lang="de-DE" dirty="0"/>
              <a:t>On + Off</a:t>
            </a:r>
          </a:p>
          <a:p>
            <a:pPr algn="ctr"/>
            <a:r>
              <a:rPr lang="de-DE" dirty="0"/>
              <a:t> </a:t>
            </a:r>
            <a:r>
              <a:rPr lang="de-DE" dirty="0" err="1"/>
              <a:t>Shore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4561917" y="2492185"/>
            <a:ext cx="2566367" cy="1440000"/>
          </a:xfrm>
          <a:prstGeom prst="roundRect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PSKW-artige</a:t>
            </a:r>
            <a:r>
              <a:rPr lang="de-DE" sz="2400" dirty="0"/>
              <a:t> </a:t>
            </a:r>
            <a:r>
              <a:rPr lang="de-DE" sz="2400" b="1" dirty="0"/>
              <a:t>Speicher</a:t>
            </a:r>
            <a:br>
              <a:rPr lang="de-DE" sz="2400" b="1" dirty="0"/>
            </a:br>
            <a:r>
              <a:rPr lang="de-DE" sz="2400" b="1" dirty="0">
                <a:solidFill>
                  <a:srgbClr val="FF0000"/>
                </a:solidFill>
              </a:rPr>
              <a:t>[beschränkt]</a:t>
            </a:r>
          </a:p>
        </p:txBody>
      </p:sp>
      <p:sp>
        <p:nvSpPr>
          <p:cNvPr id="9" name="Rechteck 8"/>
          <p:cNvSpPr/>
          <p:nvPr/>
        </p:nvSpPr>
        <p:spPr>
          <a:xfrm rot="5400000">
            <a:off x="2141656" y="489491"/>
            <a:ext cx="720000" cy="19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151683" y="1839492"/>
            <a:ext cx="360000" cy="15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rot="16200000">
            <a:off x="3797114" y="639528"/>
            <a:ext cx="324000" cy="129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 rot="16200000">
            <a:off x="3761860" y="2654965"/>
            <a:ext cx="360000" cy="12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oben und unten 15"/>
          <p:cNvSpPr/>
          <p:nvPr/>
        </p:nvSpPr>
        <p:spPr>
          <a:xfrm>
            <a:off x="1696186" y="1134871"/>
            <a:ext cx="468052" cy="72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1529662" y="1124744"/>
            <a:ext cx="3006334" cy="10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feil nach unten 18"/>
          <p:cNvSpPr/>
          <p:nvPr/>
        </p:nvSpPr>
        <p:spPr>
          <a:xfrm>
            <a:off x="4103992" y="1117486"/>
            <a:ext cx="396000" cy="32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609656" y="1088740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06363" y="3091342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572000" y="4416325"/>
            <a:ext cx="2590647" cy="14400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Gas</a:t>
            </a:r>
          </a:p>
          <a:p>
            <a:pPr algn="ctr"/>
            <a:r>
              <a:rPr lang="de-DE" sz="2400" b="1" dirty="0"/>
              <a:t>  Speicher</a:t>
            </a:r>
            <a:br>
              <a:rPr lang="de-DE" sz="2400" b="1" dirty="0"/>
            </a:br>
            <a:r>
              <a:rPr lang="de-DE" sz="2400" b="1" dirty="0"/>
              <a:t>(riesig)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72000" y="4725144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51683" y="3392996"/>
            <a:ext cx="226730" cy="15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0" name="Gruppieren 49"/>
          <p:cNvGrpSpPr/>
          <p:nvPr/>
        </p:nvGrpSpPr>
        <p:grpSpPr>
          <a:xfrm>
            <a:off x="3491838" y="1448780"/>
            <a:ext cx="1044000" cy="1656000"/>
            <a:chOff x="3923886" y="1628801"/>
            <a:chExt cx="612110" cy="1440159"/>
          </a:xfrm>
        </p:grpSpPr>
        <p:cxnSp>
          <p:nvCxnSpPr>
            <p:cNvPr id="26" name="Gerade Verbindung 25"/>
            <p:cNvCxnSpPr/>
            <p:nvPr/>
          </p:nvCxnSpPr>
          <p:spPr>
            <a:xfrm flipV="1">
              <a:off x="3923886" y="1628801"/>
              <a:ext cx="0" cy="14401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3923996" y="3068959"/>
              <a:ext cx="61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Abgerundetes Rechteck 31"/>
          <p:cNvSpPr/>
          <p:nvPr/>
        </p:nvSpPr>
        <p:spPr>
          <a:xfrm>
            <a:off x="112742" y="224644"/>
            <a:ext cx="1386154" cy="2520000"/>
          </a:xfrm>
          <a:prstGeom prst="roundRect">
            <a:avLst/>
          </a:prstGeom>
          <a:solidFill>
            <a:srgbClr val="92D05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4" name="Pfeil nach oben und unten 33"/>
          <p:cNvSpPr/>
          <p:nvPr/>
        </p:nvSpPr>
        <p:spPr>
          <a:xfrm>
            <a:off x="4031815" y="3105004"/>
            <a:ext cx="287998" cy="36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2483768" y="4977172"/>
            <a:ext cx="1387995" cy="1728192"/>
            <a:chOff x="2879812" y="4977172"/>
            <a:chExt cx="1387995" cy="1728192"/>
          </a:xfrm>
        </p:grpSpPr>
        <p:sp>
          <p:nvSpPr>
            <p:cNvPr id="8" name="Zylinder 7"/>
            <p:cNvSpPr/>
            <p:nvPr/>
          </p:nvSpPr>
          <p:spPr>
            <a:xfrm>
              <a:off x="2879812" y="6273316"/>
              <a:ext cx="1387995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Abschaltung</a:t>
              </a:r>
            </a:p>
          </p:txBody>
        </p:sp>
        <p:grpSp>
          <p:nvGrpSpPr>
            <p:cNvPr id="43" name="Gruppieren 42"/>
            <p:cNvGrpSpPr/>
            <p:nvPr/>
          </p:nvGrpSpPr>
          <p:grpSpPr>
            <a:xfrm flipH="1">
              <a:off x="3563888" y="4977172"/>
              <a:ext cx="356296" cy="1440160"/>
              <a:chOff x="3491900" y="5049180"/>
              <a:chExt cx="196161" cy="1213750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3688061" y="5049180"/>
                <a:ext cx="0" cy="121375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 rot="16200000" flipH="1">
                <a:off x="3581900" y="4960640"/>
                <a:ext cx="0" cy="18000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9" name="Textfeld 38"/>
          <p:cNvSpPr txBox="1"/>
          <p:nvPr/>
        </p:nvSpPr>
        <p:spPr>
          <a:xfrm>
            <a:off x="1684918" y="48454"/>
            <a:ext cx="6784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Stromflüsse im</a:t>
            </a:r>
            <a:r>
              <a:rPr lang="de-DE" sz="2800" b="1" dirty="0"/>
              <a:t> </a:t>
            </a:r>
            <a:r>
              <a:rPr lang="de-DE" sz="2800" b="1" dirty="0" err="1"/>
              <a:t>ZweiSpeicherModell</a:t>
            </a:r>
            <a:r>
              <a:rPr lang="de-DE" sz="2800" b="1" dirty="0"/>
              <a:t> </a:t>
            </a:r>
            <a:r>
              <a:rPr lang="de-DE" sz="2400" b="1" dirty="0"/>
              <a:t>(</a:t>
            </a:r>
            <a:r>
              <a:rPr lang="de-DE" sz="2400" b="1" dirty="0">
                <a:highlight>
                  <a:srgbClr val="FFFF00"/>
                </a:highlight>
              </a:rPr>
              <a:t>pragmatisch</a:t>
            </a:r>
            <a:r>
              <a:rPr lang="de-DE" sz="2400" b="1" dirty="0"/>
              <a:t>)</a:t>
            </a:r>
            <a:endParaRPr lang="de-DE" sz="2800" b="1" dirty="0"/>
          </a:p>
        </p:txBody>
      </p:sp>
      <p:sp>
        <p:nvSpPr>
          <p:cNvPr id="45" name="Rechteckiger Pfeil 44"/>
          <p:cNvSpPr/>
          <p:nvPr/>
        </p:nvSpPr>
        <p:spPr>
          <a:xfrm rot="5400000" flipV="1">
            <a:off x="3712843" y="3946114"/>
            <a:ext cx="1160250" cy="558071"/>
          </a:xfrm>
          <a:prstGeom prst="bentArrow">
            <a:avLst>
              <a:gd name="adj1" fmla="val 13156"/>
              <a:gd name="adj2" fmla="val 24738"/>
              <a:gd name="adj3" fmla="val 25000"/>
              <a:gd name="adj4" fmla="val 3782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173777" y="5406315"/>
            <a:ext cx="1146195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/>
              <a:t>bei</a:t>
            </a:r>
          </a:p>
          <a:p>
            <a:r>
              <a:rPr lang="de-DE" sz="1600" dirty="0"/>
              <a:t>Konverter- Engpass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3378413" y="3465156"/>
            <a:ext cx="1157583" cy="1368000"/>
            <a:chOff x="3342409" y="3465156"/>
            <a:chExt cx="1157583" cy="1368000"/>
          </a:xfrm>
        </p:grpSpPr>
        <p:cxnSp>
          <p:nvCxnSpPr>
            <p:cNvPr id="52" name="Gerade Verbindung 51"/>
            <p:cNvCxnSpPr/>
            <p:nvPr/>
          </p:nvCxnSpPr>
          <p:spPr>
            <a:xfrm flipV="1">
              <a:off x="3342409" y="3465156"/>
              <a:ext cx="0" cy="1368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/>
          </p:nvCxnSpPr>
          <p:spPr>
            <a:xfrm>
              <a:off x="3347992" y="4833155"/>
              <a:ext cx="115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Rechteck 59"/>
          <p:cNvSpPr/>
          <p:nvPr/>
        </p:nvSpPr>
        <p:spPr>
          <a:xfrm>
            <a:off x="7128284" y="3091342"/>
            <a:ext cx="162002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7601038" y="3104964"/>
            <a:ext cx="252000" cy="2880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601038" y="4725144"/>
            <a:ext cx="29896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467544" y="3032956"/>
            <a:ext cx="257427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b="1" dirty="0"/>
              <a:t>Strikte Priorität</a:t>
            </a:r>
            <a:endParaRPr lang="de-DE" sz="2400" b="1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166408" y="4257092"/>
            <a:ext cx="2245352" cy="1672482"/>
            <a:chOff x="166408" y="4240794"/>
            <a:chExt cx="2245352" cy="1672482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377548" y="4241426"/>
              <a:ext cx="2034212" cy="1563838"/>
              <a:chOff x="251520" y="3413334"/>
              <a:chExt cx="2034212" cy="1563838"/>
            </a:xfrm>
          </p:grpSpPr>
          <p:sp>
            <p:nvSpPr>
              <p:cNvPr id="55" name="Textfeld 54"/>
              <p:cNvSpPr txBox="1"/>
              <p:nvPr/>
            </p:nvSpPr>
            <p:spPr>
              <a:xfrm>
                <a:off x="760026" y="4262518"/>
                <a:ext cx="1512140" cy="714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schwankend</a:t>
                </a:r>
              </a:p>
              <a:p>
                <a:r>
                  <a:rPr lang="de-DE" dirty="0"/>
                  <a:t>bis auf Null</a:t>
                </a:r>
              </a:p>
            </p:txBody>
          </p:sp>
          <p:sp>
            <p:nvSpPr>
              <p:cNvPr id="28" name="Pfeil nach unten 27"/>
              <p:cNvSpPr/>
              <p:nvPr/>
            </p:nvSpPr>
            <p:spPr>
              <a:xfrm>
                <a:off x="251520" y="3541997"/>
                <a:ext cx="504000" cy="45732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773592" y="3413334"/>
                <a:ext cx="1512140" cy="714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mäßig</a:t>
                </a:r>
                <a:br>
                  <a:rPr lang="de-DE" dirty="0"/>
                </a:br>
                <a:r>
                  <a:rPr lang="de-DE" dirty="0"/>
                  <a:t>schwankend</a:t>
                </a:r>
              </a:p>
            </p:txBody>
          </p:sp>
          <p:sp>
            <p:nvSpPr>
              <p:cNvPr id="56" name="Pfeil nach oben und unten 55"/>
              <p:cNvSpPr/>
              <p:nvPr/>
            </p:nvSpPr>
            <p:spPr>
              <a:xfrm>
                <a:off x="251520" y="4181061"/>
                <a:ext cx="468052" cy="796111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166408" y="4240794"/>
              <a:ext cx="2245352" cy="1672482"/>
            </a:xfrm>
            <a:prstGeom prst="rect">
              <a:avLst/>
            </a:prstGeom>
            <a:solidFill>
              <a:srgbClr val="EAEAEA">
                <a:alpha val="1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9" name="Pfeil nach oben und unten 68"/>
          <p:cNvSpPr/>
          <p:nvPr/>
        </p:nvSpPr>
        <p:spPr>
          <a:xfrm>
            <a:off x="8010382" y="3096658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Pfeil nach oben und unten 69"/>
          <p:cNvSpPr/>
          <p:nvPr/>
        </p:nvSpPr>
        <p:spPr>
          <a:xfrm>
            <a:off x="8028384" y="4689140"/>
            <a:ext cx="288000" cy="32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/>
          <p:cNvGrpSpPr/>
          <p:nvPr/>
        </p:nvGrpSpPr>
        <p:grpSpPr>
          <a:xfrm>
            <a:off x="6665246" y="5577043"/>
            <a:ext cx="2099358" cy="1200329"/>
            <a:chOff x="6665246" y="5577043"/>
            <a:chExt cx="2099358" cy="1200329"/>
          </a:xfrm>
        </p:grpSpPr>
        <p:sp>
          <p:nvSpPr>
            <p:cNvPr id="72" name="Rechteckiger Pfeil 71"/>
            <p:cNvSpPr/>
            <p:nvPr/>
          </p:nvSpPr>
          <p:spPr>
            <a:xfrm rot="16200000">
              <a:off x="7016114" y="5539180"/>
              <a:ext cx="347264" cy="1049000"/>
            </a:xfrm>
            <a:prstGeom prst="bentArrow">
              <a:avLst>
                <a:gd name="adj1" fmla="val 25000"/>
                <a:gd name="adj2" fmla="val 18600"/>
                <a:gd name="adj3" fmla="val 25000"/>
                <a:gd name="adj4" fmla="val 4375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7596336" y="5577043"/>
              <a:ext cx="1168268" cy="120032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/>
                <a:t>Import</a:t>
              </a:r>
            </a:p>
            <a:p>
              <a:r>
                <a:rPr lang="de-DE" b="1" dirty="0">
                  <a:solidFill>
                    <a:schemeClr val="tx1"/>
                  </a:solidFill>
                </a:rPr>
                <a:t>     </a:t>
              </a:r>
              <a:r>
                <a:rPr lang="de-DE" sz="2400" b="1" dirty="0">
                  <a:solidFill>
                    <a:schemeClr val="bg1"/>
                  </a:solidFill>
                </a:rPr>
                <a:t>Gas </a:t>
              </a:r>
              <a:br>
                <a:rPr lang="de-DE" sz="1400" b="1" dirty="0">
                  <a:solidFill>
                    <a:schemeClr val="tx1"/>
                  </a:solidFill>
                </a:rPr>
              </a:br>
              <a:r>
                <a:rPr lang="de-DE" sz="1400" b="1" dirty="0">
                  <a:solidFill>
                    <a:schemeClr val="tx1"/>
                  </a:solidFill>
                </a:rPr>
                <a:t>zum Jahres- Ausgleich </a:t>
              </a:r>
            </a:p>
          </p:txBody>
        </p:sp>
      </p:grpSp>
      <p:sp>
        <p:nvSpPr>
          <p:cNvPr id="66" name="Rechteck 65"/>
          <p:cNvSpPr/>
          <p:nvPr/>
        </p:nvSpPr>
        <p:spPr>
          <a:xfrm>
            <a:off x="6912260" y="5268530"/>
            <a:ext cx="112918" cy="1589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/>
          <p:cNvSpPr/>
          <p:nvPr/>
        </p:nvSpPr>
        <p:spPr>
          <a:xfrm>
            <a:off x="8460432" y="1088740"/>
            <a:ext cx="324000" cy="3888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rechts 1"/>
          <p:cNvSpPr/>
          <p:nvPr/>
        </p:nvSpPr>
        <p:spPr>
          <a:xfrm flipH="1">
            <a:off x="7162647" y="944724"/>
            <a:ext cx="1306690" cy="61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oben und unten 41"/>
          <p:cNvSpPr/>
          <p:nvPr/>
        </p:nvSpPr>
        <p:spPr>
          <a:xfrm>
            <a:off x="4257007" y="4797184"/>
            <a:ext cx="209995" cy="288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Pfeil nach oben und unten 76"/>
          <p:cNvSpPr/>
          <p:nvPr/>
        </p:nvSpPr>
        <p:spPr>
          <a:xfrm>
            <a:off x="8028418" y="1088740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6785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8B10AD83-9318-8AA5-5F20-29B269A4A9E1}"/>
              </a:ext>
            </a:extLst>
          </p:cNvPr>
          <p:cNvCxnSpPr>
            <a:cxnSpLocks/>
          </p:cNvCxnSpPr>
          <p:nvPr/>
        </p:nvCxnSpPr>
        <p:spPr>
          <a:xfrm flipH="1">
            <a:off x="0" y="6643396"/>
            <a:ext cx="11943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739F35A6-BE1C-FE8C-2178-0B71D6CA6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139" y="317238"/>
            <a:ext cx="3277908" cy="22171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2770980-A8FD-8C50-6466-AB14EE0501EA}"/>
              </a:ext>
            </a:extLst>
          </p:cNvPr>
          <p:cNvSpPr txBox="1"/>
          <p:nvPr/>
        </p:nvSpPr>
        <p:spPr>
          <a:xfrm>
            <a:off x="429207" y="2761167"/>
            <a:ext cx="8621487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total annual full-load running time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T25_voll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electrolysers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achieved by: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lang="en-US" sz="700" b="1" u="sng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en-US" sz="9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1. Drastic reduction of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electrolysis capacity, P25mx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.
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While maintaining the autarky specification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, a new cost optimization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of the remaining design parameters ÜsF, Sp80 and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P80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is carried out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
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This results in:
          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2a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a slight increase in the surplus factor ÜsF
         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2b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(see next slide)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initially only </a:t>
            </a:r>
            <a:r>
              <a:rPr lang="en-US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small increase in Sp80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short-term Storage)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
Altogether:
            3. Initially only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slight increase in costs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with an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T25_voll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(the electrolysis running time)               </a:t>
            </a:r>
            <a:endParaRPr lang="de-DE" sz="1600" dirty="0">
              <a:solidFill>
                <a:srgbClr val="00B05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A765FA7-F40A-E128-6EE3-1438F5D970CF}"/>
              </a:ext>
            </a:extLst>
          </p:cNvPr>
          <p:cNvSpPr/>
          <p:nvPr/>
        </p:nvSpPr>
        <p:spPr>
          <a:xfrm>
            <a:off x="8649478" y="326570"/>
            <a:ext cx="261582" cy="24259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BBA6999-BB20-B1F6-B98F-F9D4F073F4BA}"/>
              </a:ext>
            </a:extLst>
          </p:cNvPr>
          <p:cNvSpPr txBox="1"/>
          <p:nvPr/>
        </p:nvSpPr>
        <p:spPr>
          <a:xfrm>
            <a:off x="1" y="905847"/>
            <a:ext cx="195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So </a:t>
            </a:r>
            <a:r>
              <a:rPr lang="de-DE" u="sng" dirty="0" err="1"/>
              <a:t>conclusion</a:t>
            </a:r>
            <a:r>
              <a:rPr lang="de-DE" dirty="0"/>
              <a:t>:
</a:t>
            </a:r>
          </a:p>
        </p:txBody>
      </p:sp>
    </p:spTree>
    <p:extLst>
      <p:ext uri="{BB962C8B-B14F-4D97-AF65-F5344CB8AC3E}">
        <p14:creationId xmlns:p14="http://schemas.microsoft.com/office/powerpoint/2010/main" val="38692897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22069FD-17E2-C983-F1BC-04680D40F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22" y="1847461"/>
            <a:ext cx="6700085" cy="4529721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F86268C-AD65-583C-D3AA-FF38E80E9EE9}"/>
              </a:ext>
            </a:extLst>
          </p:cNvPr>
          <p:cNvSpPr/>
          <p:nvPr/>
        </p:nvSpPr>
        <p:spPr>
          <a:xfrm>
            <a:off x="8173838" y="221673"/>
            <a:ext cx="783876" cy="7838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CC22D3A-1E5C-E256-1CFC-7BE44154AE5D}"/>
              </a:ext>
            </a:extLst>
          </p:cNvPr>
          <p:cNvSpPr txBox="1"/>
          <p:nvPr/>
        </p:nvSpPr>
        <p:spPr>
          <a:xfrm>
            <a:off x="186286" y="707794"/>
            <a:ext cx="8771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 err="1"/>
              <a:t>One</a:t>
            </a:r>
            <a:r>
              <a:rPr lang="de-DE" sz="2000" u="sng" dirty="0"/>
              <a:t> </a:t>
            </a:r>
            <a:r>
              <a:rPr lang="de-DE" sz="2000" u="sng" dirty="0" err="1"/>
              <a:t>detail</a:t>
            </a:r>
            <a:r>
              <a:rPr lang="de-DE" sz="2000" u="sng" dirty="0"/>
              <a:t>: </a:t>
            </a:r>
            <a:br>
              <a:rPr lang="de-DE" sz="2000" dirty="0"/>
            </a:br>
            <a:r>
              <a:rPr lang="en-US" sz="2000" dirty="0"/>
              <a:t>The drastic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reduction in electrolysis capacity </a:t>
            </a:r>
            <a:r>
              <a:rPr lang="en-US" sz="2000" dirty="0"/>
              <a:t>initially requires </a:t>
            </a:r>
            <a:br>
              <a:rPr lang="en-US" sz="2000" dirty="0"/>
            </a:br>
            <a:r>
              <a:rPr lang="en-US" sz="2000" dirty="0"/>
              <a:t>                                       </a:t>
            </a:r>
            <a:r>
              <a:rPr lang="en-US" sz="2000" b="1" dirty="0">
                <a:solidFill>
                  <a:srgbClr val="0070C0"/>
                </a:solidFill>
              </a:rPr>
              <a:t>only a modest increase in the Sp80 </a:t>
            </a:r>
            <a:r>
              <a:rPr lang="en-US" sz="2000" dirty="0"/>
              <a:t>(</a:t>
            </a:r>
            <a:r>
              <a:rPr lang="en-US" sz="2000" dirty="0" err="1"/>
              <a:t>PSH</a:t>
            </a:r>
            <a:r>
              <a:rPr lang="en-US" sz="2000" dirty="0"/>
              <a:t> capacity).</a:t>
            </a:r>
            <a:endParaRPr lang="de-DE" sz="2000" b="1" dirty="0">
              <a:solidFill>
                <a:srgbClr val="0070C0"/>
              </a:solidFill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8116A93-C896-739C-3E39-7DF2557F95D2}"/>
              </a:ext>
            </a:extLst>
          </p:cNvPr>
          <p:cNvCxnSpPr>
            <a:cxnSpLocks/>
          </p:cNvCxnSpPr>
          <p:nvPr/>
        </p:nvCxnSpPr>
        <p:spPr>
          <a:xfrm>
            <a:off x="998021" y="1599453"/>
            <a:ext cx="2549851" cy="1960611"/>
          </a:xfrm>
          <a:prstGeom prst="straightConnector1">
            <a:avLst/>
          </a:prstGeom>
          <a:ln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63363D47-B06C-40DA-3BA3-BDA7BC377733}"/>
              </a:ext>
            </a:extLst>
          </p:cNvPr>
          <p:cNvSpPr txBox="1"/>
          <p:nvPr/>
        </p:nvSpPr>
        <p:spPr>
          <a:xfrm>
            <a:off x="0" y="6734889"/>
            <a:ext cx="8154955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Quelle: Y_Werte_DEU2021_AFS15_etag_0.36_KPT80_300_JDL8Cfinal_2023.0620.exp2.xlsm;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D_JDL!Kap.8.3C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 „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Bild_8.3C_Sp80.für.T25voll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“ vom 2023.0613</a:t>
            </a:r>
          </a:p>
        </p:txBody>
      </p:sp>
    </p:spTree>
    <p:extLst>
      <p:ext uri="{BB962C8B-B14F-4D97-AF65-F5344CB8AC3E}">
        <p14:creationId xmlns:p14="http://schemas.microsoft.com/office/powerpoint/2010/main" val="13624204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1106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13BF275-A774-8ABA-73F9-2686A027296B}"/>
              </a:ext>
            </a:extLst>
          </p:cNvPr>
          <p:cNvSpPr txBox="1"/>
          <p:nvPr/>
        </p:nvSpPr>
        <p:spPr>
          <a:xfrm>
            <a:off x="810489" y="246721"/>
            <a:ext cx="771430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Year like  </a:t>
            </a:r>
            <a:r>
              <a:rPr lang="en-US" sz="3200" b="1" kern="1200" dirty="0">
                <a:solidFill>
                  <a:schemeClr val="tx1"/>
                </a:solidFill>
                <a:highlight>
                  <a:srgbClr val="00FFFF"/>
                </a:highlight>
                <a:latin typeface="+mj-lt"/>
                <a:ea typeface="+mj-ea"/>
                <a:cs typeface="+mj-cs"/>
              </a:rPr>
              <a:t>2021 AD 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“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Energiewende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Mode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C5C58CD-1699-852C-13C7-A49200A8C5D6}"/>
              </a:ext>
            </a:extLst>
          </p:cNvPr>
          <p:cNvSpPr txBox="1"/>
          <p:nvPr/>
        </p:nvSpPr>
        <p:spPr>
          <a:xfrm>
            <a:off x="219269" y="874455"/>
            <a:ext cx="8705461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 fontAlgn="b"/>
            <a:r>
              <a:rPr lang="de-DE" sz="2000" b="1" u="sng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r>
              <a:rPr lang="de-DE" sz="2000" b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u="sng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de-DE" sz="2000" b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 fontAlgn="b"/>
            <a:r>
              <a:rPr lang="de-DE" sz="18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(1.)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Optimisation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pragmatical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 Dual Storage Model </a:t>
            </a:r>
            <a:b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de-DE" sz="20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RE-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 ÜsF) and Storages ( </a:t>
            </a:r>
            <a:r>
              <a:rPr lang="de-DE" sz="1600" b="1" u="none" strike="noStrike" dirty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Sp80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P80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P25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    </a:t>
            </a:r>
            <a:r>
              <a:rPr lang="de-DE" sz="1600" b="0" u="none" strike="noStrike" dirty="0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1600" b="0" u="none" strike="noStrike" dirty="0" err="1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Solv_KostenMin_4</a:t>
            </a:r>
            <a:r>
              <a:rPr lang="de-DE" sz="1600" b="0" u="none" strike="noStrike" dirty="0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()].</a:t>
            </a:r>
            <a:r>
              <a:rPr lang="de-DE" sz="2400" b="0" u="none" strike="noStrike" dirty="0">
                <a:solidFill>
                  <a:srgbClr val="0066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 fontAlgn="b"/>
            <a:r>
              <a:rPr lang="de-DE" sz="28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(2.) 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Short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u="none" strike="noStrike" dirty="0">
                <a:solidFill>
                  <a:srgbClr val="7030A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Sp80</a:t>
            </a:r>
            <a:r>
              <a:rPr lang="de-DE" sz="2000" b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2000" b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de-DE" sz="2000" b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de-DE" sz="1600" b="1" u="none" strike="noStrike" dirty="0" err="1">
                <a:solidFill>
                  <a:srgbClr val="7030A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br>
              <a:rPr lang="de-DE" sz="2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3.)  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Forward-looking 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optimisation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 schedule </a:t>
            </a:r>
            <a:r>
              <a:rPr lang="en-U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fof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two storage systems</a:t>
            </a:r>
            <a:b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(“predictive optimization”)</a:t>
            </a:r>
            <a:r>
              <a:rPr lang="en-US" sz="1600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</a:t>
            </a:r>
          </a:p>
          <a:p>
            <a:pPr algn="l" fontAlgn="b"/>
            <a:r>
              <a:rPr lang="en-US" sz="1600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(4.)   Cost </a:t>
            </a:r>
            <a:r>
              <a:rPr lang="en-US" sz="1600" b="0" u="none" strike="noStrike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optimisation</a:t>
            </a:r>
            <a:r>
              <a:rPr lang="en-US" sz="1600" b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on the base of the  schedule according to step 3 </a:t>
            </a:r>
            <a:endParaRPr lang="de-DE" sz="2400" b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"/>
            <a:r>
              <a:rPr lang="de-DE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                                                   </a:t>
            </a:r>
            <a:endParaRPr lang="de-DE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8614A3F-2063-C9A5-6CFE-2EE5321EC8C3}"/>
              </a:ext>
            </a:extLst>
          </p:cNvPr>
          <p:cNvSpPr txBox="1"/>
          <p:nvPr/>
        </p:nvSpPr>
        <p:spPr>
          <a:xfrm>
            <a:off x="289250" y="3429000"/>
            <a:ext cx="841621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de-DE" sz="2000" b="1" u="sng" dirty="0">
                <a:solidFill>
                  <a:srgbClr val="000000"/>
                </a:solidFill>
              </a:rPr>
              <a:t>D</a:t>
            </a:r>
            <a:r>
              <a:rPr lang="de-DE" sz="2000" b="1" u="sng" strike="noStrike" dirty="0">
                <a:solidFill>
                  <a:srgbClr val="000000"/>
                </a:solidFill>
                <a:effectLst/>
              </a:rPr>
              <a:t>atenbasis </a:t>
            </a:r>
          </a:p>
          <a:p>
            <a:pPr algn="l" fontAlgn="b"/>
            <a:r>
              <a:rPr lang="de-DE" b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Basic Data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ÜNB (German Transmission System Operator)  </a:t>
            </a:r>
            <a:b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solar </a:t>
            </a:r>
            <a:r>
              <a:rPr lang="de-DE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 </a:t>
            </a:r>
            <a:r>
              <a:rPr lang="de-DE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lang="de-DE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weighted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(AFS=15)</a:t>
            </a:r>
          </a:p>
          <a:p>
            <a:pPr algn="l" fontAlgn="b"/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normalised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yearly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 </a:t>
            </a:r>
            <a:r>
              <a:rPr lang="de-DE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Q_a=1000 TWh/a</a:t>
            </a:r>
          </a:p>
          <a:p>
            <a:pPr algn="l" fontAlgn="b"/>
            <a:endParaRPr lang="de-DE" sz="1600" b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219200" fontAlgn="b">
              <a:tabLst/>
            </a:pP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Predictive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ahead</a:t>
            </a:r>
            <a:r>
              <a:rPr lang="de-DE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 ( = „Vorausschauende Optimierung des Speicher-Einsatzes)</a:t>
            </a: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219200" fontAlgn="b">
              <a:tabLst/>
            </a:pPr>
            <a:endParaRPr lang="en-US" sz="1600" b="1" u="sng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219200" fontAlgn="b">
              <a:tabLst/>
            </a:pPr>
            <a:r>
              <a:rPr lang="en-US" sz="1600" b="1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Storage efficiency (electricity –storage - electricity)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l" defTabSz="1219200" fontAlgn="b">
              <a:tabLst/>
            </a:pP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pumped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  </a:t>
            </a:r>
            <a:r>
              <a:rPr lang="de-DE" sz="1600" b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eta_p =  0.80 </a:t>
            </a:r>
            <a:b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     power </a:t>
            </a:r>
            <a:r>
              <a:rPr lang="de-DE" sz="1600" b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b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  :    </a:t>
            </a:r>
            <a:r>
              <a:rPr lang="de-D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eta_g = 0.36    </a:t>
            </a:r>
            <a:endParaRPr lang="de-DE" b="1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CFDBEFE-AA0C-6164-D202-2E61CB3C7917}"/>
              </a:ext>
            </a:extLst>
          </p:cNvPr>
          <p:cNvSpPr txBox="1"/>
          <p:nvPr/>
        </p:nvSpPr>
        <p:spPr>
          <a:xfrm>
            <a:off x="3" y="6606073"/>
            <a:ext cx="8994708" cy="145681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115000"/>
              </a:lnSpc>
            </a:pPr>
            <a:r>
              <a:rPr lang="de-DE" sz="9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Speicher</a:t>
            </a:r>
            <a:r>
              <a:rPr lang="de-DE" sz="800" b="1" u="sng" strike="sngStrik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Y_Werte_DEU2021_AFS15_etag_0,36_KPT80_300_mit1,5malSp80_jdl8.final_BlattArchiv_Epsd1_Stand2023.0301.xlsm </a:t>
            </a:r>
            <a:r>
              <a:rPr lang="de-DE" sz="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Blatt“D_Epsd1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“; Kapitel 2.2, </a:t>
            </a:r>
            <a:r>
              <a:rPr lang="de-DE" sz="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g4</a:t>
            </a:r>
            <a:r>
              <a:rPr lang="de-DE" sz="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Jahresdaten</a:t>
            </a:r>
            <a:endParaRPr lang="de-DE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722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630539-9293-36CF-E795-0534434F9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28" y="1263308"/>
            <a:ext cx="8178799" cy="413029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4CE7FF-D3C0-FE31-F76F-076876FF1058}"/>
              </a:ext>
            </a:extLst>
          </p:cNvPr>
          <p:cNvSpPr txBox="1"/>
          <p:nvPr/>
        </p:nvSpPr>
        <p:spPr>
          <a:xfrm>
            <a:off x="66828" y="6589853"/>
            <a:ext cx="8303644" cy="2302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sz="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Speicher: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Y_Werte_DEU2021_AFS15_etag_0,36_KPT80_300_mit1,5malSp80_jdl8.final_BlattArchiv_Epsd1_Stand2023.0301.xlsm   Blatt „</a:t>
            </a:r>
            <a:r>
              <a:rPr lang="de-DE" sz="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D_Epsd1</a:t>
            </a:r>
            <a:r>
              <a:rPr lang="de-DE" sz="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Kapitel: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28412E1-C12B-0A21-BC32-F683E9DC553A}"/>
              </a:ext>
            </a:extLst>
          </p:cNvPr>
          <p:cNvSpPr txBox="1"/>
          <p:nvPr/>
        </p:nvSpPr>
        <p:spPr>
          <a:xfrm>
            <a:off x="993648" y="268147"/>
            <a:ext cx="728472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Scaled </a:t>
            </a:r>
            <a:r>
              <a:rPr lang="en-US" b="1" dirty="0"/>
              <a:t>and 1.5 times solar reweighted </a:t>
            </a:r>
            <a:r>
              <a:rPr lang="en-US" sz="2000" b="1" dirty="0"/>
              <a:t>RE power generation </a:t>
            </a:r>
            <a:r>
              <a:rPr lang="en-US" b="1" dirty="0">
                <a:highlight>
                  <a:srgbClr val="00FFFF"/>
                </a:highlight>
              </a:rPr>
              <a:t>2021 AD:</a:t>
            </a:r>
          </a:p>
          <a:p>
            <a:pPr algn="ctr"/>
            <a:r>
              <a:rPr lang="en-US" sz="2000" b="1" dirty="0"/>
              <a:t>  </a:t>
            </a:r>
            <a:r>
              <a:rPr lang="en-US" sz="2800" b="1" dirty="0"/>
              <a:t>RE Surplus in 1 h</a:t>
            </a:r>
            <a:endParaRPr lang="de-DE" sz="2000" b="1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564AC2-E38B-3D6C-1F68-346E32645D3E}"/>
              </a:ext>
            </a:extLst>
          </p:cNvPr>
          <p:cNvGrpSpPr/>
          <p:nvPr/>
        </p:nvGrpSpPr>
        <p:grpSpPr>
          <a:xfrm>
            <a:off x="1373479" y="3138186"/>
            <a:ext cx="7094529" cy="883920"/>
            <a:chOff x="1275943" y="3138186"/>
            <a:chExt cx="7094529" cy="883920"/>
          </a:xfrm>
        </p:grpSpPr>
        <p:sp>
          <p:nvSpPr>
            <p:cNvPr id="11" name="Pfeil: nach unten 10">
              <a:extLst>
                <a:ext uri="{FF2B5EF4-FFF2-40B4-BE49-F238E27FC236}">
                  <a16:creationId xmlns:a16="http://schemas.microsoft.com/office/drawing/2014/main" id="{E849A569-8019-A374-94FE-0538D6E34430}"/>
                </a:ext>
              </a:extLst>
            </p:cNvPr>
            <p:cNvSpPr/>
            <p:nvPr/>
          </p:nvSpPr>
          <p:spPr>
            <a:xfrm>
              <a:off x="1275943" y="3168666"/>
              <a:ext cx="222694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: nach unten 11">
              <a:extLst>
                <a:ext uri="{FF2B5EF4-FFF2-40B4-BE49-F238E27FC236}">
                  <a16:creationId xmlns:a16="http://schemas.microsoft.com/office/drawing/2014/main" id="{8A33A97A-76D2-E0E2-1813-1F295B061D4A}"/>
                </a:ext>
              </a:extLst>
            </p:cNvPr>
            <p:cNvSpPr/>
            <p:nvPr/>
          </p:nvSpPr>
          <p:spPr>
            <a:xfrm>
              <a:off x="7361588" y="3155220"/>
              <a:ext cx="161613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nach unten 12">
              <a:extLst>
                <a:ext uri="{FF2B5EF4-FFF2-40B4-BE49-F238E27FC236}">
                  <a16:creationId xmlns:a16="http://schemas.microsoft.com/office/drawing/2014/main" id="{906F55C6-FF1A-1AB2-2002-4E0C3421308D}"/>
                </a:ext>
              </a:extLst>
            </p:cNvPr>
            <p:cNvSpPr/>
            <p:nvPr/>
          </p:nvSpPr>
          <p:spPr>
            <a:xfrm>
              <a:off x="1696254" y="3162570"/>
              <a:ext cx="355948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Pfeil: nach unten 13">
              <a:extLst>
                <a:ext uri="{FF2B5EF4-FFF2-40B4-BE49-F238E27FC236}">
                  <a16:creationId xmlns:a16="http://schemas.microsoft.com/office/drawing/2014/main" id="{16F9D0DB-DC89-90C8-F8DB-0A78F081D21E}"/>
                </a:ext>
              </a:extLst>
            </p:cNvPr>
            <p:cNvSpPr/>
            <p:nvPr/>
          </p:nvSpPr>
          <p:spPr>
            <a:xfrm>
              <a:off x="7829662" y="3138186"/>
              <a:ext cx="540810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Pfeil: nach unten 15">
              <a:extLst>
                <a:ext uri="{FF2B5EF4-FFF2-40B4-BE49-F238E27FC236}">
                  <a16:creationId xmlns:a16="http://schemas.microsoft.com/office/drawing/2014/main" id="{0A406F9F-4576-9F3F-DB7E-F38FE1FC93DB}"/>
                </a:ext>
              </a:extLst>
            </p:cNvPr>
            <p:cNvSpPr/>
            <p:nvPr/>
          </p:nvSpPr>
          <p:spPr>
            <a:xfrm>
              <a:off x="7586195" y="3168666"/>
              <a:ext cx="161613" cy="85344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9712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3163C16-AA13-0DB5-8244-4042E1B42EEC}"/>
              </a:ext>
            </a:extLst>
          </p:cNvPr>
          <p:cNvSpPr txBox="1"/>
          <p:nvPr/>
        </p:nvSpPr>
        <p:spPr>
          <a:xfrm>
            <a:off x="1316736" y="865611"/>
            <a:ext cx="6681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 err="1">
                <a:effectLst/>
                <a:highlight>
                  <a:srgbClr val="00FFF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2021AD</a:t>
            </a:r>
            <a:r>
              <a:rPr lang="de-DE" sz="20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RE</a:t>
            </a:r>
            <a:endParaRPr lang="de-DE" sz="24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764C87-F392-1C9A-F688-80D437908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26" y="1712827"/>
            <a:ext cx="7856214" cy="393509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2727210-BB1F-920A-BA9C-A31FC6CE35BA}"/>
              </a:ext>
            </a:extLst>
          </p:cNvPr>
          <p:cNvSpPr txBox="1"/>
          <p:nvPr/>
        </p:nvSpPr>
        <p:spPr>
          <a:xfrm>
            <a:off x="357759" y="6193274"/>
            <a:ext cx="77607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/>
              <a:t>Quelle: Y_Werte_DEU2021_AFS15_etag_0.36_KPT80_300_JDL8B+C.final_2023.0531_BildSpeicher.xlsm, </a:t>
            </a:r>
            <a:r>
              <a:rPr lang="de-DE" sz="1200" dirty="0" err="1"/>
              <a:t>D_Epsd1</a:t>
            </a:r>
            <a:r>
              <a:rPr lang="de-DE" sz="1200" dirty="0"/>
              <a:t>! Kapitel </a:t>
            </a:r>
            <a:r>
              <a:rPr lang="de-DE" sz="1200" dirty="0" err="1"/>
              <a:t>g5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2269411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C484623-689F-E6D1-9CFD-82B4C87BA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826" y="3630488"/>
            <a:ext cx="6120000" cy="30708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BEF4E7-1AB2-1C39-AAEF-91F167D61CE8}"/>
              </a:ext>
            </a:extLst>
          </p:cNvPr>
          <p:cNvSpPr txBox="1"/>
          <p:nvPr/>
        </p:nvSpPr>
        <p:spPr>
          <a:xfrm>
            <a:off x="457200" y="823084"/>
            <a:ext cx="2200656" cy="22775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FF0000"/>
                </a:solidFill>
              </a:rPr>
              <a:t>Full</a:t>
            </a:r>
            <a:r>
              <a:rPr lang="de-DE" sz="2800" b="1" dirty="0">
                <a:solidFill>
                  <a:srgbClr val="FF0000"/>
                </a:solidFill>
              </a:rPr>
              <a:t> </a:t>
            </a:r>
            <a:r>
              <a:rPr lang="de-DE" sz="2800" b="1" dirty="0" err="1">
                <a:solidFill>
                  <a:srgbClr val="FF0000"/>
                </a:solidFill>
              </a:rPr>
              <a:t>success</a:t>
            </a:r>
            <a:endParaRPr lang="de-DE" b="1" dirty="0">
              <a:solidFill>
                <a:srgbClr val="FF0000"/>
              </a:solidFill>
            </a:endParaRPr>
          </a:p>
          <a:p>
            <a:r>
              <a:rPr lang="de-DE" dirty="0"/>
              <a:t>of</a:t>
            </a:r>
          </a:p>
          <a:p>
            <a:r>
              <a:rPr lang="de-DE" b="1" dirty="0" err="1">
                <a:solidFill>
                  <a:srgbClr val="FF0000"/>
                </a:solidFill>
              </a:rPr>
              <a:t>Predictive</a:t>
            </a:r>
            <a:r>
              <a:rPr lang="de-DE" b="1" dirty="0">
                <a:solidFill>
                  <a:srgbClr val="FF0000"/>
                </a:solidFill>
              </a:rPr>
              <a:t>  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>
                <a:solidFill>
                  <a:srgbClr val="FF0000"/>
                </a:solidFill>
              </a:rPr>
              <a:t>             </a:t>
            </a:r>
            <a:r>
              <a:rPr lang="de-DE" b="1" dirty="0" err="1">
                <a:solidFill>
                  <a:srgbClr val="FF0000"/>
                </a:solidFill>
              </a:rPr>
              <a:t>optimisation</a:t>
            </a:r>
            <a:endParaRPr lang="de-DE" b="1" dirty="0">
              <a:solidFill>
                <a:srgbClr val="FF0000"/>
              </a:solidFill>
            </a:endParaRPr>
          </a:p>
          <a:p>
            <a:r>
              <a:rPr lang="en-US" sz="2400" dirty="0"/>
              <a:t> </a:t>
            </a:r>
            <a:r>
              <a:rPr lang="en-US" dirty="0"/>
              <a:t>for  the "storage“  of the </a:t>
            </a:r>
            <a:r>
              <a:rPr lang="en-US" b="1" dirty="0"/>
              <a:t>surplus energy</a:t>
            </a:r>
            <a:r>
              <a:rPr lang="en-US" dirty="0"/>
              <a:t>
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18DF8D4-2F84-20CD-B4FA-82E77843E51B}"/>
              </a:ext>
            </a:extLst>
          </p:cNvPr>
          <p:cNvSpPr txBox="1"/>
          <p:nvPr/>
        </p:nvSpPr>
        <p:spPr>
          <a:xfrm>
            <a:off x="507834" y="3406816"/>
            <a:ext cx="2099388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Only</a:t>
            </a:r>
            <a:r>
              <a:rPr lang="de-DE" dirty="0"/>
              <a:t> </a:t>
            </a:r>
          </a:p>
          <a:p>
            <a:r>
              <a:rPr lang="de-DE" dirty="0"/>
              <a:t> </a:t>
            </a:r>
            <a:r>
              <a:rPr lang="de-DE" sz="2400" b="1" dirty="0">
                <a:solidFill>
                  <a:srgbClr val="FF0000"/>
                </a:solidFill>
              </a:rPr>
              <a:t>17</a:t>
            </a:r>
            <a:r>
              <a:rPr lang="de-DE" sz="1400" b="1" dirty="0">
                <a:solidFill>
                  <a:srgbClr val="FF0000"/>
                </a:solidFill>
              </a:rPr>
              <a:t>,0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dirty="0"/>
              <a:t> [TWh]</a:t>
            </a:r>
          </a:p>
          <a:p>
            <a:endParaRPr lang="de-DE" dirty="0"/>
          </a:p>
          <a:p>
            <a:r>
              <a:rPr lang="de-DE" dirty="0" err="1"/>
              <a:t>remain</a:t>
            </a:r>
            <a:r>
              <a:rPr lang="de-DE" dirty="0"/>
              <a:t> of the</a:t>
            </a:r>
            <a:br>
              <a:rPr lang="de-DE" dirty="0"/>
            </a:br>
            <a:r>
              <a:rPr lang="de-DE" dirty="0"/>
              <a:t>                 original </a:t>
            </a:r>
          </a:p>
          <a:p>
            <a:r>
              <a:rPr lang="de-DE" sz="2400" dirty="0">
                <a:solidFill>
                  <a:srgbClr val="3333FF"/>
                </a:solidFill>
              </a:rPr>
              <a:t>             74</a:t>
            </a:r>
            <a:r>
              <a:rPr lang="de-DE" sz="1400" dirty="0">
                <a:solidFill>
                  <a:srgbClr val="3333FF"/>
                </a:solidFill>
              </a:rPr>
              <a:t>,3</a:t>
            </a:r>
            <a:r>
              <a:rPr lang="de-DE" dirty="0"/>
              <a:t> TWh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873755-79BA-C1D2-4CF7-44546B43D406}"/>
              </a:ext>
            </a:extLst>
          </p:cNvPr>
          <p:cNvSpPr txBox="1"/>
          <p:nvPr/>
        </p:nvSpPr>
        <p:spPr>
          <a:xfrm>
            <a:off x="1057843" y="36045"/>
            <a:ext cx="665969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de-DE" sz="2400" b="1" u="sng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unused</a:t>
            </a:r>
            <a:r>
              <a:rPr lang="de-DE" sz="2400" b="1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  („dSp_2“)</a:t>
            </a:r>
            <a:endParaRPr lang="de-DE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C3362DC-2207-4382-E8F3-AAEEDF9A7ACE}"/>
              </a:ext>
            </a:extLst>
          </p:cNvPr>
          <p:cNvSpPr txBox="1"/>
          <p:nvPr/>
        </p:nvSpPr>
        <p:spPr>
          <a:xfrm>
            <a:off x="0" y="6694027"/>
            <a:ext cx="77607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Y_Werte_DEU2021_AFS15_etag_0.36_KPT80_300_JDL8B+C.final_2023.0531_BildSpeicher.xlsm, </a:t>
            </a:r>
            <a:r>
              <a:rPr lang="de-DE" sz="1000" dirty="0" err="1"/>
              <a:t>D_Epsd1</a:t>
            </a:r>
            <a:r>
              <a:rPr lang="de-DE" sz="1000" dirty="0"/>
              <a:t>! Kapitel </a:t>
            </a:r>
            <a:r>
              <a:rPr lang="de-DE" sz="1000" dirty="0" err="1"/>
              <a:t>g5</a:t>
            </a:r>
            <a:endParaRPr lang="de-DE" sz="10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2477720-AAE6-E3EA-79AA-E037E4515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672" y="823962"/>
            <a:ext cx="6120000" cy="3070890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927826C-A530-6986-C66E-A10D36759863}"/>
              </a:ext>
            </a:extLst>
          </p:cNvPr>
          <p:cNvCxnSpPr>
            <a:cxnSpLocks/>
          </p:cNvCxnSpPr>
          <p:nvPr/>
        </p:nvCxnSpPr>
        <p:spPr>
          <a:xfrm flipV="1">
            <a:off x="1082227" y="2736606"/>
            <a:ext cx="2323322" cy="10892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0975607-4271-8BB8-D1FB-989D88A0F302}"/>
              </a:ext>
            </a:extLst>
          </p:cNvPr>
          <p:cNvCxnSpPr>
            <a:cxnSpLocks/>
          </p:cNvCxnSpPr>
          <p:nvPr/>
        </p:nvCxnSpPr>
        <p:spPr>
          <a:xfrm>
            <a:off x="2462784" y="5165933"/>
            <a:ext cx="910099" cy="155368"/>
          </a:xfrm>
          <a:prstGeom prst="straightConnector1">
            <a:avLst/>
          </a:prstGeom>
          <a:ln w="2857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3467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02D39334-63EC-833D-9F87-33B63A5B22FD}"/>
              </a:ext>
            </a:extLst>
          </p:cNvPr>
          <p:cNvSpPr txBox="1"/>
          <p:nvPr/>
        </p:nvSpPr>
        <p:spPr>
          <a:xfrm>
            <a:off x="419673" y="3685032"/>
            <a:ext cx="142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Feed in </a:t>
            </a:r>
          </a:p>
          <a:p>
            <a:r>
              <a:rPr lang="de-DE" dirty="0"/>
              <a:t>in the Sp25: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5CAAB0-CE3E-522F-AC63-964332E650B9}"/>
              </a:ext>
            </a:extLst>
          </p:cNvPr>
          <p:cNvSpPr txBox="1"/>
          <p:nvPr/>
        </p:nvSpPr>
        <p:spPr>
          <a:xfrm>
            <a:off x="260625" y="976450"/>
            <a:ext cx="317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Jahresdauerlinie of the</a:t>
            </a:r>
          </a:p>
          <a:p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Long-term/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backup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Storage </a:t>
            </a:r>
          </a:p>
          <a:p>
            <a:r>
              <a:rPr lang="de-DE" dirty="0"/>
              <a:t>(Sp25)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C1A2BFE-D8F4-B050-30DC-DDE058812647}"/>
              </a:ext>
            </a:extLst>
          </p:cNvPr>
          <p:cNvSpPr txBox="1"/>
          <p:nvPr/>
        </p:nvSpPr>
        <p:spPr>
          <a:xfrm>
            <a:off x="152400" y="0"/>
            <a:ext cx="8839200" cy="46166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Ordered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annual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de-DE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de-DE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Longterm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de-DE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backup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Storage 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(„dSp25“)</a:t>
            </a:r>
            <a:endParaRPr lang="de-DE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0667D9-1F9A-5B2B-0C68-4EF86E7DC440}"/>
              </a:ext>
            </a:extLst>
          </p:cNvPr>
          <p:cNvSpPr txBox="1"/>
          <p:nvPr/>
        </p:nvSpPr>
        <p:spPr>
          <a:xfrm>
            <a:off x="0" y="6694027"/>
            <a:ext cx="77607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Y_Werte_DEU2021_AFS15_etag_0.36_KPT80_300_JDL8B+C.final_2023.0531_BildSpeicher.xlsm, </a:t>
            </a:r>
            <a:r>
              <a:rPr lang="de-DE" sz="1000" dirty="0" err="1"/>
              <a:t>D_Epsd1</a:t>
            </a:r>
            <a:r>
              <a:rPr lang="de-DE" sz="1000" dirty="0"/>
              <a:t>! Kapitel </a:t>
            </a:r>
            <a:r>
              <a:rPr lang="de-DE" sz="1000" dirty="0" err="1"/>
              <a:t>g5</a:t>
            </a:r>
            <a:endParaRPr lang="de-DE" sz="1000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A26D9FF-F217-36E4-76F5-3E39D8E9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262" y="831378"/>
            <a:ext cx="4872801" cy="243868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4628DEE-3839-1CA8-186F-7F94F4199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565" y="2824329"/>
            <a:ext cx="6852498" cy="3785944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704B3E95-1047-694E-7156-0021511A44D1}"/>
              </a:ext>
            </a:extLst>
          </p:cNvPr>
          <p:cNvCxnSpPr/>
          <p:nvPr/>
        </p:nvCxnSpPr>
        <p:spPr>
          <a:xfrm>
            <a:off x="5492496" y="4331363"/>
            <a:ext cx="0" cy="90794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65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02D39334-63EC-833D-9F87-33B63A5B22FD}"/>
              </a:ext>
            </a:extLst>
          </p:cNvPr>
          <p:cNvSpPr txBox="1"/>
          <p:nvPr/>
        </p:nvSpPr>
        <p:spPr>
          <a:xfrm>
            <a:off x="260625" y="4209543"/>
            <a:ext cx="2641071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case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de-DE" sz="2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de-DE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72 </a:t>
            </a:r>
            <a:r>
              <a:rPr lang="de-DE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ca.  </a:t>
            </a:r>
            <a:r>
              <a:rPr lang="de-DE" b="1" dirty="0">
                <a:highlight>
                  <a:srgbClr val="FFFFC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1700 h</a:t>
            </a:r>
            <a:b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B5CAAB0-CE3E-522F-AC63-964332E650B9}"/>
              </a:ext>
            </a:extLst>
          </p:cNvPr>
          <p:cNvSpPr txBox="1"/>
          <p:nvPr/>
        </p:nvSpPr>
        <p:spPr>
          <a:xfrm>
            <a:off x="260624" y="2032835"/>
            <a:ext cx="2641071" cy="1831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case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de-DE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P25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40 GW</a:t>
            </a:r>
          </a:p>
          <a:p>
            <a:endParaRPr lang="de-D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ca. </a:t>
            </a:r>
            <a:r>
              <a:rPr lang="de-D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2500 h</a:t>
            </a:r>
            <a:br>
              <a:rPr lang="de-D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C1A2BFE-D8F4-B050-30DC-DDE058812647}"/>
              </a:ext>
            </a:extLst>
          </p:cNvPr>
          <p:cNvSpPr txBox="1"/>
          <p:nvPr/>
        </p:nvSpPr>
        <p:spPr>
          <a:xfrm>
            <a:off x="152400" y="26369"/>
            <a:ext cx="8839200" cy="83099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Default:</a:t>
            </a:r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000" b="1" kern="1200" dirty="0">
                <a:solidFill>
                  <a:srgbClr val="5381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</a:t>
            </a:r>
            <a:r>
              <a:rPr lang="en-US" sz="2000" b="1" kern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</a:t>
            </a:r>
            <a:r>
              <a:rPr lang="en-US" sz="2000" b="1" kern="1200" dirty="0">
                <a:solidFill>
                  <a:srgbClr val="5381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electrolysis capacity ("</a:t>
            </a:r>
            <a:r>
              <a:rPr lang="en-US" sz="2000" b="1" kern="1200" dirty="0" err="1">
                <a:solidFill>
                  <a:srgbClr val="5381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P25</a:t>
            </a:r>
            <a:r>
              <a:rPr lang="en-US" sz="2000" b="1" kern="1200" dirty="0">
                <a:solidFill>
                  <a:srgbClr val="5381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"), </a:t>
            </a:r>
            <a:endParaRPr lang="de-DE" sz="2400" b="1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de-DE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de-DE" sz="2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20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de-DE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40 GW </a:t>
            </a:r>
            <a:r>
              <a:rPr lang="de-DE" sz="2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instead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72 GW</a:t>
            </a:r>
            <a:endParaRPr lang="de-DE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0667D9-1F9A-5B2B-0C68-4EF86E7DC440}"/>
              </a:ext>
            </a:extLst>
          </p:cNvPr>
          <p:cNvSpPr txBox="1"/>
          <p:nvPr/>
        </p:nvSpPr>
        <p:spPr>
          <a:xfrm>
            <a:off x="0" y="6694027"/>
            <a:ext cx="776073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b="1" u="sng" dirty="0"/>
              <a:t>Quelle: </a:t>
            </a:r>
            <a:r>
              <a:rPr lang="de-DE" sz="1000" dirty="0"/>
              <a:t>Y_Werte_DEU2021_AFS15_etag_0.36_KPT80_300_JDL8B+C+D.final_2023.0606_BildSpeicher.xlsm, </a:t>
            </a:r>
            <a:r>
              <a:rPr lang="de-DE" sz="1000" dirty="0" err="1"/>
              <a:t>D_Epsd1</a:t>
            </a:r>
            <a:r>
              <a:rPr lang="de-DE" sz="1000" dirty="0"/>
              <a:t>! Kapitel </a:t>
            </a:r>
            <a:r>
              <a:rPr lang="de-DE" sz="1000" dirty="0" err="1"/>
              <a:t>g_P25</a:t>
            </a:r>
            <a:endParaRPr lang="de-DE" sz="1000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4628DEE-3839-1CA8-186F-7F94F4199D3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08675" y="3921372"/>
            <a:ext cx="5400000" cy="2700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675" y="893942"/>
            <a:ext cx="5400000" cy="298344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842CBA4-0866-73C6-F814-5A71418A9B52}"/>
              </a:ext>
            </a:extLst>
          </p:cNvPr>
          <p:cNvSpPr txBox="1"/>
          <p:nvPr/>
        </p:nvSpPr>
        <p:spPr>
          <a:xfrm>
            <a:off x="157133" y="903652"/>
            <a:ext cx="2848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Annual duration line of the  feed in in Sp25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9D78F99-94D4-AB33-2491-DA48BF6C3B93}"/>
              </a:ext>
            </a:extLst>
          </p:cNvPr>
          <p:cNvCxnSpPr/>
          <p:nvPr/>
        </p:nvCxnSpPr>
        <p:spPr>
          <a:xfrm>
            <a:off x="7254240" y="2150789"/>
            <a:ext cx="0" cy="9079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8506300-7364-8180-0CB6-B8C0E9038893}"/>
              </a:ext>
            </a:extLst>
          </p:cNvPr>
          <p:cNvCxnSpPr/>
          <p:nvPr/>
        </p:nvCxnSpPr>
        <p:spPr>
          <a:xfrm>
            <a:off x="6089904" y="4717205"/>
            <a:ext cx="0" cy="90794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29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122C728-6D54-B206-677D-623B688A6AD2}"/>
              </a:ext>
            </a:extLst>
          </p:cNvPr>
          <p:cNvSpPr txBox="1"/>
          <p:nvPr/>
        </p:nvSpPr>
        <p:spPr>
          <a:xfrm>
            <a:off x="0" y="78615"/>
            <a:ext cx="463582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 </a:t>
            </a:r>
            <a:r>
              <a:rPr lang="de-DE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</a:t>
            </a:r>
            <a:r>
              <a:rPr lang="de-DE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storage</a:t>
            </a:r>
            <a:r>
              <a:rPr lang="de-DE" sz="2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(„dSp80“)</a:t>
            </a:r>
            <a:endParaRPr lang="de-DE" sz="2400" b="1" dirty="0">
              <a:solidFill>
                <a:srgbClr val="00206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8C2015E-4D30-9DAC-AEBD-D6875FDE0AE5}"/>
              </a:ext>
            </a:extLst>
          </p:cNvPr>
          <p:cNvSpPr txBox="1"/>
          <p:nvPr/>
        </p:nvSpPr>
        <p:spPr>
          <a:xfrm>
            <a:off x="24384" y="6708188"/>
            <a:ext cx="77607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b="1" u="sng" dirty="0"/>
              <a:t>Quelle: </a:t>
            </a:r>
            <a:r>
              <a:rPr lang="de-DE" sz="900" dirty="0"/>
              <a:t>Y_Werte_DEU2021_AFS15_etag_0.36_KPT80_300_JDL8B+C.final_2023.0531_BildSpeicher.xlsm, </a:t>
            </a:r>
            <a:r>
              <a:rPr lang="de-DE" sz="900" dirty="0" err="1"/>
              <a:t>D_Epsd1</a:t>
            </a:r>
            <a:r>
              <a:rPr lang="de-DE" sz="900" dirty="0"/>
              <a:t>! Kapitel </a:t>
            </a:r>
            <a:r>
              <a:rPr lang="de-DE" sz="900" dirty="0" err="1"/>
              <a:t>g5</a:t>
            </a:r>
            <a:endParaRPr lang="de-DE" sz="9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000000-0008-0000-0200-0000571D2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31" y="623976"/>
            <a:ext cx="6230409" cy="32038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F2EF428-9593-C9A4-9A7C-CD6DC67D4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31" y="3528295"/>
            <a:ext cx="6230409" cy="320389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BD7A24B-4D67-0E0E-CBF5-C535D1996907}"/>
              </a:ext>
            </a:extLst>
          </p:cNvPr>
          <p:cNvSpPr txBox="1"/>
          <p:nvPr/>
        </p:nvSpPr>
        <p:spPr>
          <a:xfrm>
            <a:off x="152774" y="4327398"/>
            <a:ext cx="3173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err="1"/>
              <a:t>Ordered</a:t>
            </a:r>
            <a:r>
              <a:rPr lang="de-DE" b="1" u="sng" dirty="0"/>
              <a:t> annual </a:t>
            </a:r>
            <a:r>
              <a:rPr lang="de-DE" b="1" u="sng" dirty="0" err="1"/>
              <a:t>duration</a:t>
            </a:r>
            <a:endParaRPr lang="de-DE" b="1" u="sng" dirty="0"/>
          </a:p>
          <a:p>
            <a:r>
              <a:rPr lang="de-DE" b="1" dirty="0"/>
              <a:t>of the </a:t>
            </a:r>
            <a:r>
              <a:rPr lang="de-DE" b="1" dirty="0">
                <a:solidFill>
                  <a:srgbClr val="7030A0"/>
                </a:solidFill>
              </a:rPr>
              <a:t>   Shortterm Storage</a:t>
            </a:r>
            <a:br>
              <a:rPr lang="de-DE" b="1" dirty="0">
                <a:solidFill>
                  <a:srgbClr val="7030A0"/>
                </a:solidFill>
              </a:rPr>
            </a:br>
            <a:r>
              <a:rPr lang="de-DE" b="1" dirty="0">
                <a:solidFill>
                  <a:srgbClr val="7030A0"/>
                </a:solidFill>
              </a:rPr>
              <a:t>                (Sp80)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01F41D-9AC2-A464-312B-A3B0A0A7B7BB}"/>
              </a:ext>
            </a:extLst>
          </p:cNvPr>
          <p:cNvSpPr txBox="1"/>
          <p:nvPr/>
        </p:nvSpPr>
        <p:spPr>
          <a:xfrm>
            <a:off x="60960" y="1339383"/>
            <a:ext cx="3173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 2021 AD: </a:t>
            </a:r>
            <a:br>
              <a:rPr lang="de-DE" b="1" dirty="0"/>
            </a:br>
            <a:r>
              <a:rPr lang="de-DE" b="1" dirty="0"/>
              <a:t>   </a:t>
            </a:r>
            <a:r>
              <a:rPr lang="de-DE" b="1" dirty="0" err="1"/>
              <a:t>Inflows</a:t>
            </a:r>
            <a:r>
              <a:rPr lang="de-DE" b="1" dirty="0"/>
              <a:t> and </a:t>
            </a:r>
            <a:r>
              <a:rPr lang="de-DE" b="1" dirty="0" err="1"/>
              <a:t>outflows</a:t>
            </a:r>
            <a:r>
              <a:rPr lang="de-DE" b="1" dirty="0"/>
              <a:t>  of</a:t>
            </a:r>
            <a:br>
              <a:rPr lang="de-DE" b="1" dirty="0"/>
            </a:br>
            <a:r>
              <a:rPr lang="de-DE" b="1" dirty="0"/>
              <a:t>       the  </a:t>
            </a:r>
            <a:r>
              <a:rPr lang="de-DE" b="1" dirty="0">
                <a:solidFill>
                  <a:srgbClr val="7030A0"/>
                </a:solidFill>
              </a:rPr>
              <a:t>Shortterm Storage</a:t>
            </a:r>
            <a:endParaRPr lang="de-DE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b="1" dirty="0">
                <a:solidFill>
                  <a:srgbClr val="7030A0"/>
                </a:solidFill>
              </a:rPr>
              <a:t>                    (Sp80)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47A2028-B095-3C29-4079-DFF5AD801FC2}"/>
              </a:ext>
            </a:extLst>
          </p:cNvPr>
          <p:cNvSpPr/>
          <p:nvPr/>
        </p:nvSpPr>
        <p:spPr>
          <a:xfrm>
            <a:off x="8900632" y="0"/>
            <a:ext cx="222250" cy="2222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5514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10241</Words>
  <Application>Microsoft Office PowerPoint</Application>
  <PresentationFormat>Bildschirmpräsentation (4:3)</PresentationFormat>
  <Paragraphs>1092</Paragraphs>
  <Slides>122</Slides>
  <Notes>14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122</vt:i4>
      </vt:variant>
    </vt:vector>
  </HeadingPairs>
  <TitlesOfParts>
    <vt:vector size="132" baseType="lpstr">
      <vt:lpstr>arial</vt:lpstr>
      <vt:lpstr>arial</vt:lpstr>
      <vt:lpstr>Calibri</vt:lpstr>
      <vt:lpstr>Calibri Light</vt:lpstr>
      <vt:lpstr>Ink Free</vt:lpstr>
      <vt:lpstr>Symbol</vt:lpstr>
      <vt:lpstr>Times New Roman</vt:lpstr>
      <vt:lpstr>Verdana-Bold</vt:lpstr>
      <vt:lpstr>Office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Luther Gerhard</dc:creator>
  <cp:lastModifiedBy>Luther Gerhard</cp:lastModifiedBy>
  <cp:revision>187</cp:revision>
  <cp:lastPrinted>2023-06-16T15:07:52Z</cp:lastPrinted>
  <dcterms:created xsi:type="dcterms:W3CDTF">2020-03-05T18:35:16Z</dcterms:created>
  <dcterms:modified xsi:type="dcterms:W3CDTF">2023-06-25T16:42:55Z</dcterms:modified>
</cp:coreProperties>
</file>