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8" r:id="rId1"/>
    <p:sldMasterId id="2147483667" r:id="rId2"/>
  </p:sldMasterIdLst>
  <p:notesMasterIdLst>
    <p:notesMasterId r:id="rId36"/>
  </p:notesMasterIdLst>
  <p:handoutMasterIdLst>
    <p:handoutMasterId r:id="rId37"/>
  </p:handoutMasterIdLst>
  <p:sldIdLst>
    <p:sldId id="256" r:id="rId3"/>
    <p:sldId id="806" r:id="rId4"/>
    <p:sldId id="278" r:id="rId5"/>
    <p:sldId id="832" r:id="rId6"/>
    <p:sldId id="791" r:id="rId7"/>
    <p:sldId id="263" r:id="rId8"/>
    <p:sldId id="852" r:id="rId9"/>
    <p:sldId id="853" r:id="rId10"/>
    <p:sldId id="829" r:id="rId11"/>
    <p:sldId id="831" r:id="rId12"/>
    <p:sldId id="833" r:id="rId13"/>
    <p:sldId id="262" r:id="rId14"/>
    <p:sldId id="821" r:id="rId15"/>
    <p:sldId id="824" r:id="rId16"/>
    <p:sldId id="788" r:id="rId17"/>
    <p:sldId id="854" r:id="rId18"/>
    <p:sldId id="850" r:id="rId19"/>
    <p:sldId id="838" r:id="rId20"/>
    <p:sldId id="839" r:id="rId21"/>
    <p:sldId id="840" r:id="rId22"/>
    <p:sldId id="844" r:id="rId23"/>
    <p:sldId id="841" r:id="rId24"/>
    <p:sldId id="842" r:id="rId25"/>
    <p:sldId id="827" r:id="rId26"/>
    <p:sldId id="843" r:id="rId27"/>
    <p:sldId id="801" r:id="rId28"/>
    <p:sldId id="846" r:id="rId29"/>
    <p:sldId id="802" r:id="rId30"/>
    <p:sldId id="847" r:id="rId31"/>
    <p:sldId id="848" r:id="rId32"/>
    <p:sldId id="810" r:id="rId33"/>
    <p:sldId id="851" r:id="rId34"/>
    <p:sldId id="805" r:id="rId35"/>
  </p:sldIdLst>
  <p:sldSz cx="9144000" cy="6858000" type="screen4x3"/>
  <p:notesSz cx="7010400" cy="9296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82728FEA-44F5-42FB-AE89-97C0BD5768FE}">
          <p14:sldIdLst>
            <p14:sldId id="256"/>
            <p14:sldId id="806"/>
            <p14:sldId id="278"/>
            <p14:sldId id="832"/>
            <p14:sldId id="791"/>
            <p14:sldId id="263"/>
            <p14:sldId id="852"/>
            <p14:sldId id="853"/>
            <p14:sldId id="829"/>
            <p14:sldId id="831"/>
            <p14:sldId id="833"/>
            <p14:sldId id="262"/>
            <p14:sldId id="821"/>
            <p14:sldId id="824"/>
            <p14:sldId id="788"/>
            <p14:sldId id="854"/>
            <p14:sldId id="850"/>
            <p14:sldId id="838"/>
            <p14:sldId id="839"/>
            <p14:sldId id="840"/>
            <p14:sldId id="844"/>
            <p14:sldId id="841"/>
            <p14:sldId id="842"/>
            <p14:sldId id="827"/>
            <p14:sldId id="843"/>
            <p14:sldId id="801"/>
            <p14:sldId id="846"/>
            <p14:sldId id="802"/>
            <p14:sldId id="847"/>
            <p14:sldId id="848"/>
            <p14:sldId id="810"/>
            <p14:sldId id="851"/>
            <p14:sldId id="805"/>
          </p14:sldIdLst>
        </p14:section>
        <p14:section name="Abschnitt ohne Titel" id="{2E3A9360-FC26-4F4B-8271-532A3F354A8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944">
          <p15:clr>
            <a:srgbClr val="A4A3A4"/>
          </p15:clr>
        </p15:guide>
        <p15:guide id="2" orient="horz" pos="255">
          <p15:clr>
            <a:srgbClr val="A4A3A4"/>
          </p15:clr>
        </p15:guide>
        <p15:guide id="3" orient="horz" pos="2529">
          <p15:clr>
            <a:srgbClr val="A4A3A4"/>
          </p15:clr>
        </p15:guide>
        <p15:guide id="4" orient="horz" pos="2205">
          <p15:clr>
            <a:srgbClr val="A4A3A4"/>
          </p15:clr>
        </p15:guide>
        <p15:guide id="5" orient="horz" pos="3929">
          <p15:clr>
            <a:srgbClr val="A4A3A4"/>
          </p15:clr>
        </p15:guide>
        <p15:guide id="6" orient="horz" pos="4217">
          <p15:clr>
            <a:srgbClr val="A4A3A4"/>
          </p15:clr>
        </p15:guide>
        <p15:guide id="7" orient="horz" pos="3893">
          <p15:clr>
            <a:srgbClr val="A4A3A4"/>
          </p15:clr>
        </p15:guide>
        <p15:guide id="8" orient="horz" pos="3788">
          <p15:clr>
            <a:srgbClr val="A4A3A4"/>
          </p15:clr>
        </p15:guide>
        <p15:guide id="9" orient="horz" pos="1071">
          <p15:clr>
            <a:srgbClr val="A4A3A4"/>
          </p15:clr>
        </p15:guide>
        <p15:guide id="10" orient="horz" pos="4146">
          <p15:clr>
            <a:srgbClr val="A4A3A4"/>
          </p15:clr>
        </p15:guide>
        <p15:guide id="11" pos="3198">
          <p15:clr>
            <a:srgbClr val="A4A3A4"/>
          </p15:clr>
        </p15:guide>
        <p15:guide id="12" pos="911">
          <p15:clr>
            <a:srgbClr val="A4A3A4"/>
          </p15:clr>
        </p15:guide>
        <p15:guide id="13" pos="319">
          <p15:clr>
            <a:srgbClr val="A4A3A4"/>
          </p15:clr>
        </p15:guide>
        <p15:guide id="14" pos="1202">
          <p15:clr>
            <a:srgbClr val="A4A3A4"/>
          </p15:clr>
        </p15:guide>
        <p15:guide id="15" pos="385">
          <p15:clr>
            <a:srgbClr val="A4A3A4"/>
          </p15:clr>
        </p15:guide>
        <p15:guide id="16" pos="5420">
          <p15:clr>
            <a:srgbClr val="A4A3A4"/>
          </p15:clr>
        </p15:guide>
        <p15:guide id="17" pos="158">
          <p15:clr>
            <a:srgbClr val="A4A3A4"/>
          </p15:clr>
        </p15:guide>
        <p15:guide id="18" pos="2676">
          <p15:clr>
            <a:srgbClr val="A4A3A4"/>
          </p15:clr>
        </p15:guide>
        <p15:guide id="19" orient="horz" pos="2931">
          <p15:clr>
            <a:srgbClr val="A4A3A4"/>
          </p15:clr>
        </p15:guide>
        <p15:guide id="20" orient="horz" pos="252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4" userDrawn="1">
          <p15:clr>
            <a:srgbClr val="A4A3A4"/>
          </p15:clr>
        </p15:guide>
        <p15:guide id="2" pos="2209" userDrawn="1">
          <p15:clr>
            <a:srgbClr val="A4A3A4"/>
          </p15:clr>
        </p15:guide>
        <p15:guide id="3" orient="horz" pos="292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33CCFF"/>
    <a:srgbClr val="CC0000"/>
    <a:srgbClr val="0099FF"/>
    <a:srgbClr val="3399FF"/>
    <a:srgbClr val="FFFFFF"/>
    <a:srgbClr val="000000"/>
    <a:srgbClr val="66FFFF"/>
    <a:srgbClr val="EBF3FF"/>
    <a:srgbClr val="E5E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02" autoAdjust="0"/>
    <p:restoredTop sz="94320" autoAdjust="0"/>
  </p:normalViewPr>
  <p:slideViewPr>
    <p:cSldViewPr snapToGrid="0" snapToObjects="1" showGuides="1">
      <p:cViewPr varScale="1">
        <p:scale>
          <a:sx n="59" d="100"/>
          <a:sy n="59" d="100"/>
        </p:scale>
        <p:origin x="1339" y="53"/>
      </p:cViewPr>
      <p:guideLst>
        <p:guide orient="horz" pos="2944"/>
        <p:guide orient="horz" pos="255"/>
        <p:guide orient="horz" pos="2529"/>
        <p:guide orient="horz" pos="2205"/>
        <p:guide orient="horz" pos="3929"/>
        <p:guide orient="horz" pos="4217"/>
        <p:guide orient="horz" pos="3893"/>
        <p:guide orient="horz" pos="3788"/>
        <p:guide orient="horz" pos="1071"/>
        <p:guide orient="horz" pos="4146"/>
        <p:guide pos="3198"/>
        <p:guide pos="911"/>
        <p:guide pos="319"/>
        <p:guide pos="1202"/>
        <p:guide pos="385"/>
        <p:guide pos="5420"/>
        <p:guide pos="158"/>
        <p:guide pos="2676"/>
        <p:guide orient="horz" pos="2931"/>
        <p:guide orient="horz" pos="2523"/>
      </p:guideLst>
    </p:cSldViewPr>
  </p:slideViewPr>
  <p:outlineViewPr>
    <p:cViewPr>
      <p:scale>
        <a:sx n="33" d="100"/>
        <a:sy n="33" d="100"/>
      </p:scale>
      <p:origin x="0" y="-22758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3" d="100"/>
          <a:sy n="103" d="100"/>
        </p:scale>
        <p:origin x="-1362" y="-84"/>
      </p:cViewPr>
      <p:guideLst>
        <p:guide orient="horz" pos="2944"/>
        <p:guide pos="2209"/>
        <p:guide orient="horz" pos="29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3037841" cy="464820"/>
          </a:xfrm>
          <a:prstGeom prst="rect">
            <a:avLst/>
          </a:prstGeom>
        </p:spPr>
        <p:txBody>
          <a:bodyPr vert="horz" lIns="90559" tIns="45279" rIns="90559" bIns="45279" rtlCol="0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41" y="1"/>
            <a:ext cx="3037841" cy="464820"/>
          </a:xfrm>
          <a:prstGeom prst="rect">
            <a:avLst/>
          </a:prstGeom>
        </p:spPr>
        <p:txBody>
          <a:bodyPr vert="horz" lIns="90559" tIns="45279" rIns="90559" bIns="45279" rtlCol="0"/>
          <a:lstStyle>
            <a:lvl1pPr algn="r">
              <a:defRPr sz="1100"/>
            </a:lvl1pPr>
          </a:lstStyle>
          <a:p>
            <a:fld id="{308B5CF6-9A9A-45C2-BFBB-45234F937B39}" type="datetimeFigureOut">
              <a:rPr lang="en-GB" smtClean="0"/>
              <a:pPr/>
              <a:t>26/06/2023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29968"/>
            <a:ext cx="3037841" cy="464820"/>
          </a:xfrm>
          <a:prstGeom prst="rect">
            <a:avLst/>
          </a:prstGeom>
        </p:spPr>
        <p:txBody>
          <a:bodyPr vert="horz" lIns="90559" tIns="45279" rIns="90559" bIns="45279" rtlCol="0" anchor="b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41" y="8829968"/>
            <a:ext cx="3037841" cy="464820"/>
          </a:xfrm>
          <a:prstGeom prst="rect">
            <a:avLst/>
          </a:prstGeom>
        </p:spPr>
        <p:txBody>
          <a:bodyPr vert="horz" lIns="90559" tIns="45279" rIns="90559" bIns="45279" rtlCol="0" anchor="b"/>
          <a:lstStyle>
            <a:lvl1pPr algn="r">
              <a:defRPr sz="1100"/>
            </a:lvl1pPr>
          </a:lstStyle>
          <a:p>
            <a:fld id="{A459FFFB-F344-4D06-B03E-C92406B1D204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132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3037841" cy="464820"/>
          </a:xfrm>
          <a:prstGeom prst="rect">
            <a:avLst/>
          </a:prstGeom>
        </p:spPr>
        <p:txBody>
          <a:bodyPr vert="horz" lIns="90559" tIns="45279" rIns="90559" bIns="45279" rtlCol="0"/>
          <a:lstStyle>
            <a:lvl1pPr algn="l">
              <a:defRPr sz="11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41" y="1"/>
            <a:ext cx="3037841" cy="464820"/>
          </a:xfrm>
          <a:prstGeom prst="rect">
            <a:avLst/>
          </a:prstGeom>
        </p:spPr>
        <p:txBody>
          <a:bodyPr vert="horz" lIns="90559" tIns="45279" rIns="90559" bIns="45279" rtlCol="0"/>
          <a:lstStyle>
            <a:lvl1pPr algn="r">
              <a:defRPr sz="1100">
                <a:latin typeface="Arial" pitchFamily="34" charset="0"/>
              </a:defRPr>
            </a:lvl1pPr>
          </a:lstStyle>
          <a:p>
            <a:fld id="{D680E798-53FF-4C51-A981-953463752515}" type="datetimeFigureOut">
              <a:rPr lang="fr-FR" smtClean="0"/>
              <a:pPr/>
              <a:t>26/06/2023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51375" cy="34877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59" tIns="45279" rIns="90559" bIns="45279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1042" y="4415792"/>
            <a:ext cx="5608320" cy="4183380"/>
          </a:xfrm>
          <a:prstGeom prst="rect">
            <a:avLst/>
          </a:prstGeom>
        </p:spPr>
        <p:txBody>
          <a:bodyPr vert="horz" lIns="90559" tIns="45279" rIns="90559" bIns="45279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3" y="8829968"/>
            <a:ext cx="3037841" cy="464820"/>
          </a:xfrm>
          <a:prstGeom prst="rect">
            <a:avLst/>
          </a:prstGeom>
        </p:spPr>
        <p:txBody>
          <a:bodyPr vert="horz" lIns="90559" tIns="45279" rIns="90559" bIns="45279" rtlCol="0" anchor="b"/>
          <a:lstStyle>
            <a:lvl1pPr algn="l">
              <a:defRPr sz="11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41" y="8829968"/>
            <a:ext cx="3037841" cy="464820"/>
          </a:xfrm>
          <a:prstGeom prst="rect">
            <a:avLst/>
          </a:prstGeom>
        </p:spPr>
        <p:txBody>
          <a:bodyPr vert="horz" lIns="90559" tIns="45279" rIns="90559" bIns="45279" rtlCol="0" anchor="b"/>
          <a:lstStyle>
            <a:lvl1pPr algn="r">
              <a:defRPr sz="1100">
                <a:latin typeface="Arial" pitchFamily="34" charset="0"/>
              </a:defRPr>
            </a:lvl1pPr>
          </a:lstStyle>
          <a:p>
            <a:fld id="{1B06CD8F-B7ED-4A05-9FB1-A01CC0EF02CC}" type="slidenum">
              <a:rPr lang="fr-FR" smtClean="0"/>
              <a:pPr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662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9516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br>
              <a:rPr lang="de-DE" dirty="0"/>
            </a:br>
            <a:r>
              <a:rPr lang="de-DE" dirty="0"/>
              <a:t>Chapter title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B4B6F-7B60-4726-A4F5-B1EB87FE87B3}" type="datetime1">
              <a:rPr lang="de-DE" smtClean="0"/>
              <a:pPr/>
              <a:t>26.06.2023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1238302-8D08-4AF9-97D6-5CA6AC36F39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err="1"/>
              <a:t>Tractebel</a:t>
            </a:r>
            <a:r>
              <a:rPr lang="en-US" dirty="0"/>
              <a:t> </a:t>
            </a:r>
            <a:r>
              <a:rPr lang="en-US" dirty="0" err="1"/>
              <a:t>Hydroprojekt</a:t>
            </a:r>
            <a:r>
              <a:rPr lang="en-US" dirty="0"/>
              <a:t> GmbH 2016</a:t>
            </a:r>
            <a:endParaRPr lang="de-DE" dirty="0"/>
          </a:p>
        </p:txBody>
      </p:sp>
      <p:pic>
        <p:nvPicPr>
          <p:cNvPr id="6" name="Picture 2" descr="Z:\01_Kunden\Lahmeyer International\14774-S_Designumstellung_nach Tractebel\04_Layout\Powerpoint_Präsentation\ziffern\02_blau.jpg">
            <a:extLst>
              <a:ext uri="{FF2B5EF4-FFF2-40B4-BE49-F238E27FC236}">
                <a16:creationId xmlns:a16="http://schemas.microsoft.com/office/drawing/2014/main" id="{79C3A9D1-9304-4074-98CD-C389921CDF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758144"/>
            <a:ext cx="2873032" cy="144672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Chapter title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A149-3DBE-44AF-9F3D-73721643B660}" type="datetime1">
              <a:rPr lang="de-DE" smtClean="0"/>
              <a:pPr/>
              <a:t>26.06.2023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Tractebel</a:t>
            </a:r>
            <a:r>
              <a:rPr lang="en-US" dirty="0"/>
              <a:t> </a:t>
            </a:r>
            <a:r>
              <a:rPr lang="en-US" dirty="0" err="1"/>
              <a:t>Hydroprojekt</a:t>
            </a:r>
            <a:r>
              <a:rPr lang="en-US" dirty="0"/>
              <a:t> GmbH 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8302-8D08-4AF9-97D6-5CA6AC36F39F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Picture 2" descr="Z:\01_Kunden\Lahmeyer International\14774-S_Designumstellung_nach Tractebel\04_Layout\Powerpoint_Präsentation\ziffern\02_blau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758144"/>
            <a:ext cx="2873031" cy="144672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Chapter title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5F25E-1D8E-43AD-A23F-6991FA91DD47}" type="datetime1">
              <a:rPr lang="de-DE" smtClean="0"/>
              <a:pPr/>
              <a:t>26.06.2023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Tractebel</a:t>
            </a:r>
            <a:r>
              <a:rPr lang="en-US" dirty="0"/>
              <a:t> </a:t>
            </a:r>
            <a:r>
              <a:rPr lang="en-US" dirty="0" err="1"/>
              <a:t>Hydroprojekt</a:t>
            </a:r>
            <a:r>
              <a:rPr lang="en-US" dirty="0"/>
              <a:t> GmbH 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8302-8D08-4AF9-97D6-5CA6AC36F39F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Picture 2" descr="Z:\01_Kunden\Lahmeyer International\14774-S_Designumstellung_nach Tractebel\04_Layout\Powerpoint_Präsentation\ziffern\02_blau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758144"/>
            <a:ext cx="2873031" cy="144672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Chapter title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B6DFF-102B-43F3-8B63-714B8BC5C081}" type="datetime1">
              <a:rPr lang="de-DE" smtClean="0"/>
              <a:pPr/>
              <a:t>26.06.2023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Tractebel</a:t>
            </a:r>
            <a:r>
              <a:rPr lang="en-US" dirty="0"/>
              <a:t> </a:t>
            </a:r>
            <a:r>
              <a:rPr lang="en-US" dirty="0" err="1"/>
              <a:t>Hydroprojekt</a:t>
            </a:r>
            <a:r>
              <a:rPr lang="en-US" dirty="0"/>
              <a:t> GmbH 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8302-8D08-4AF9-97D6-5CA6AC36F39F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Picture 2" descr="Z:\01_Kunden\Lahmeyer International\14774-S_Designumstellung_nach Tractebel\04_Layout\Powerpoint_Präsentation\ziffern\02_blau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758144"/>
            <a:ext cx="2873031" cy="144672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Chapter title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B6DFF-102B-43F3-8B63-714B8BC5C081}" type="datetime1">
              <a:rPr lang="de-DE" smtClean="0"/>
              <a:pPr/>
              <a:t>26.06.2023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Tractebel</a:t>
            </a:r>
            <a:r>
              <a:rPr lang="en-US" dirty="0"/>
              <a:t> </a:t>
            </a:r>
            <a:r>
              <a:rPr lang="en-US" dirty="0" err="1"/>
              <a:t>Hydroprojekt</a:t>
            </a:r>
            <a:r>
              <a:rPr lang="en-US" dirty="0"/>
              <a:t> GmbH 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8302-8D08-4AF9-97D6-5CA6AC36F39F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Picture 2" descr="Z:\01_Kunden\Lahmeyer International\14774-S_Designumstellung_nach Tractebel\04_Layout\Powerpoint_Präsentation\ziffern\02_blau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758144"/>
            <a:ext cx="2873031" cy="1446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6547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ter A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over White Left"/>
          <p:cNvSpPr/>
          <p:nvPr userDrawn="1"/>
        </p:nvSpPr>
        <p:spPr bwMode="gray">
          <a:xfrm>
            <a:off x="0" y="-6056"/>
            <a:ext cx="4572000" cy="68640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7" name="Background right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333"/>
          <a:stretch/>
        </p:blipFill>
        <p:spPr>
          <a:xfrm>
            <a:off x="7985760" y="0"/>
            <a:ext cx="1158240" cy="6858000"/>
          </a:xfrm>
          <a:prstGeom prst="rect">
            <a:avLst/>
          </a:prstGeom>
        </p:spPr>
      </p:pic>
      <p:sp>
        <p:nvSpPr>
          <p:cNvPr id="49" name="Chapter Title"/>
          <p:cNvSpPr>
            <a:spLocks noGrp="1"/>
          </p:cNvSpPr>
          <p:nvPr>
            <p:ph type="title" hasCustomPrompt="1"/>
          </p:nvPr>
        </p:nvSpPr>
        <p:spPr>
          <a:xfrm>
            <a:off x="507600" y="2175706"/>
            <a:ext cx="5000400" cy="827972"/>
          </a:xfrm>
          <a:noFill/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ts val="3300"/>
              </a:lnSpc>
              <a:defRPr lang="en-GB" sz="3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</a:pPr>
            <a:r>
              <a:rPr lang="en-US" dirty="0"/>
              <a:t>Chapter title</a:t>
            </a:r>
            <a:endParaRPr lang="en-GB" dirty="0"/>
          </a:p>
        </p:txBody>
      </p:sp>
      <p:sp>
        <p:nvSpPr>
          <p:cNvPr id="51" name="Date Placeholder 1"/>
          <p:cNvSpPr>
            <a:spLocks noGrp="1"/>
          </p:cNvSpPr>
          <p:nvPr>
            <p:ph type="dt" sz="half" idx="19"/>
          </p:nvPr>
        </p:nvSpPr>
        <p:spPr>
          <a:xfrm>
            <a:off x="511196" y="6469048"/>
            <a:ext cx="892448" cy="250032"/>
          </a:xfrm>
        </p:spPr>
        <p:txBody>
          <a:bodyPr/>
          <a:lstStyle/>
          <a:p>
            <a:pPr algn="l"/>
            <a:fld id="{2136A019-929B-42C9-9D72-129F53FBCA76}" type="datetime1">
              <a:rPr lang="de-DE" noProof="0" smtClean="0"/>
              <a:t>26.06.2023</a:t>
            </a:fld>
            <a:endParaRPr lang="en-US" noProof="0" dirty="0"/>
          </a:p>
        </p:txBody>
      </p:sp>
      <p:pic>
        <p:nvPicPr>
          <p:cNvPr id="52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2" y="384746"/>
            <a:ext cx="1661304" cy="1287892"/>
          </a:xfrm>
          <a:prstGeom prst="rect">
            <a:avLst/>
          </a:prstGeom>
        </p:spPr>
      </p:pic>
      <p:pic>
        <p:nvPicPr>
          <p:cNvPr id="53" name="Flux Blue on White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03" y="6235646"/>
            <a:ext cx="8126985" cy="126984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pic>
      <p:sp>
        <p:nvSpPr>
          <p:cNvPr id="54" name="Slide Number Placeholder 3"/>
          <p:cNvSpPr>
            <a:spLocks noGrp="1"/>
          </p:cNvSpPr>
          <p:nvPr>
            <p:ph type="sldNum" sz="quarter" idx="21"/>
          </p:nvPr>
        </p:nvSpPr>
        <p:spPr>
          <a:xfrm>
            <a:off x="8675934" y="6596117"/>
            <a:ext cx="360558" cy="250031"/>
          </a:xfrm>
        </p:spPr>
        <p:txBody>
          <a:bodyPr/>
          <a:lstStyle/>
          <a:p>
            <a:fld id="{733122C9-A0B9-462F-8757-0847AD287B63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pic>
        <p:nvPicPr>
          <p:cNvPr id="55" name="Background right">
            <a:extLst>
              <a:ext uri="{FF2B5EF4-FFF2-40B4-BE49-F238E27FC236}">
                <a16:creationId xmlns:a16="http://schemas.microsoft.com/office/drawing/2014/main" id="{905D43B5-681B-418C-9895-94461E90DC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333"/>
          <a:stretch/>
        </p:blipFill>
        <p:spPr>
          <a:xfrm rot="5400000">
            <a:off x="6191337" y="3905338"/>
            <a:ext cx="1333320" cy="4572004"/>
          </a:xfrm>
          <a:prstGeom prst="rect">
            <a:avLst/>
          </a:prstGeom>
        </p:spPr>
      </p:pic>
      <p:pic>
        <p:nvPicPr>
          <p:cNvPr id="56" name="Picture 3" descr="G:\Digitales_Archiv\Logos\Tractebel\Logo_Hydroprojekt_with_the_trust_negativ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0" b="23236"/>
          <a:stretch/>
        </p:blipFill>
        <p:spPr bwMode="auto">
          <a:xfrm>
            <a:off x="6317785" y="6362630"/>
            <a:ext cx="2520950" cy="36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Footer Placeholder"/>
          <p:cNvSpPr>
            <a:spLocks noGrp="1"/>
          </p:cNvSpPr>
          <p:nvPr>
            <p:ph type="ftr" sz="quarter" idx="3"/>
          </p:nvPr>
        </p:nvSpPr>
        <p:spPr bwMode="auto">
          <a:xfrm>
            <a:off x="1403644" y="6474140"/>
            <a:ext cx="5040000" cy="250032"/>
          </a:xfrm>
          <a:prstGeom prst="rect">
            <a:avLst/>
          </a:prstGeom>
        </p:spPr>
        <p:txBody>
          <a:bodyPr vert="horz" lIns="0" tIns="54000" rIns="0" bIns="0" rtlCol="0" anchor="t" anchorCtr="0">
            <a:noAutofit/>
          </a:bodyPr>
          <a:lstStyle>
            <a:lvl1pPr algn="ctr">
              <a:defRPr sz="7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 dirty="0"/>
              <a:t>Tractebel </a:t>
            </a:r>
            <a:r>
              <a:rPr lang="en-US" dirty="0" err="1"/>
              <a:t>Hydroprojekt</a:t>
            </a:r>
            <a:r>
              <a:rPr lang="en-US" dirty="0"/>
              <a:t> GmbH</a:t>
            </a:r>
          </a:p>
        </p:txBody>
      </p:sp>
      <p:grpSp>
        <p:nvGrpSpPr>
          <p:cNvPr id="58" name="Gruppieren 57"/>
          <p:cNvGrpSpPr/>
          <p:nvPr userDrawn="1"/>
        </p:nvGrpSpPr>
        <p:grpSpPr>
          <a:xfrm>
            <a:off x="395532" y="5197527"/>
            <a:ext cx="2440192" cy="901682"/>
            <a:chOff x="395536" y="3494879"/>
            <a:chExt cx="2440192" cy="901682"/>
          </a:xfrm>
        </p:grpSpPr>
        <p:pic>
          <p:nvPicPr>
            <p:cNvPr id="59" name="Picture 16">
              <a:extLst>
                <a:ext uri="{FF2B5EF4-FFF2-40B4-BE49-F238E27FC236}">
                  <a16:creationId xmlns:a16="http://schemas.microsoft.com/office/drawing/2014/main" id="{57CFA5A1-BBF3-45D6-AF86-E3C2CA485F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494879"/>
              <a:ext cx="2440192" cy="688396"/>
            </a:xfrm>
            <a:prstGeom prst="rect">
              <a:avLst/>
            </a:prstGeom>
          </p:spPr>
        </p:pic>
        <p:sp>
          <p:nvSpPr>
            <p:cNvPr id="60" name="Textfeld 59"/>
            <p:cNvSpPr txBox="1"/>
            <p:nvPr userDrawn="1"/>
          </p:nvSpPr>
          <p:spPr>
            <a:xfrm>
              <a:off x="523435" y="4196506"/>
              <a:ext cx="2173737" cy="2000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300" dirty="0" err="1">
                  <a:solidFill>
                    <a:srgbClr val="2D319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Tractebel</a:t>
              </a:r>
              <a:r>
                <a:rPr lang="de-DE" sz="1300" dirty="0">
                  <a:solidFill>
                    <a:srgbClr val="2D319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Hydroprojekt GmbH</a:t>
              </a:r>
            </a:p>
          </p:txBody>
        </p: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DCB22EAA-82C6-4CE9-9382-21D881B8262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830331"/>
            <a:ext cx="9143999" cy="336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87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Chapter A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ackground right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333"/>
          <a:stretch/>
        </p:blipFill>
        <p:spPr>
          <a:xfrm>
            <a:off x="7985760" y="0"/>
            <a:ext cx="1158240" cy="6858000"/>
          </a:xfrm>
          <a:prstGeom prst="rect">
            <a:avLst/>
          </a:prstGeom>
        </p:spPr>
      </p:pic>
      <p:sp>
        <p:nvSpPr>
          <p:cNvPr id="27" name="Cover White Left"/>
          <p:cNvSpPr/>
          <p:nvPr userDrawn="1"/>
        </p:nvSpPr>
        <p:spPr bwMode="gray">
          <a:xfrm>
            <a:off x="0" y="-6056"/>
            <a:ext cx="4572000" cy="68640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Chapter Title"/>
          <p:cNvSpPr>
            <a:spLocks noGrp="1"/>
          </p:cNvSpPr>
          <p:nvPr>
            <p:ph type="title" hasCustomPrompt="1"/>
          </p:nvPr>
        </p:nvSpPr>
        <p:spPr>
          <a:xfrm>
            <a:off x="507600" y="2175706"/>
            <a:ext cx="5000400" cy="827972"/>
          </a:xfrm>
          <a:noFill/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ts val="3300"/>
              </a:lnSpc>
              <a:defRPr lang="en-GB" sz="3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</a:pPr>
            <a:r>
              <a:rPr lang="en-US" dirty="0"/>
              <a:t>Chapter title</a:t>
            </a:r>
            <a:endParaRPr lang="en-GB" dirty="0"/>
          </a:p>
        </p:txBody>
      </p:sp>
      <p:sp>
        <p:nvSpPr>
          <p:cNvPr id="36" name="Date Placeholder 1"/>
          <p:cNvSpPr>
            <a:spLocks noGrp="1"/>
          </p:cNvSpPr>
          <p:nvPr>
            <p:ph type="dt" sz="half" idx="19"/>
          </p:nvPr>
        </p:nvSpPr>
        <p:spPr>
          <a:xfrm>
            <a:off x="511196" y="6469048"/>
            <a:ext cx="892448" cy="250032"/>
          </a:xfrm>
        </p:spPr>
        <p:txBody>
          <a:bodyPr/>
          <a:lstStyle/>
          <a:p>
            <a:pPr algn="l"/>
            <a:fld id="{2136A019-929B-42C9-9D72-129F53FBCA76}" type="datetime1">
              <a:rPr lang="de-DE" noProof="0" smtClean="0"/>
              <a:t>26.06.2023</a:t>
            </a:fld>
            <a:endParaRPr lang="en-US" noProof="0" dirty="0"/>
          </a:p>
        </p:txBody>
      </p:sp>
      <p:pic>
        <p:nvPicPr>
          <p:cNvPr id="38" name="Flux Blue on Whit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03" y="6235646"/>
            <a:ext cx="8126985" cy="12698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sp>
        <p:nvSpPr>
          <p:cNvPr id="39" name="Slide Number Placeholder 3"/>
          <p:cNvSpPr>
            <a:spLocks noGrp="1"/>
          </p:cNvSpPr>
          <p:nvPr>
            <p:ph type="sldNum" sz="quarter" idx="21"/>
          </p:nvPr>
        </p:nvSpPr>
        <p:spPr>
          <a:xfrm>
            <a:off x="8675934" y="6596117"/>
            <a:ext cx="360558" cy="250031"/>
          </a:xfrm>
        </p:spPr>
        <p:txBody>
          <a:bodyPr/>
          <a:lstStyle/>
          <a:p>
            <a:fld id="{733122C9-A0B9-462F-8757-0847AD287B63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pic>
        <p:nvPicPr>
          <p:cNvPr id="40" name="Background right">
            <a:extLst>
              <a:ext uri="{FF2B5EF4-FFF2-40B4-BE49-F238E27FC236}">
                <a16:creationId xmlns:a16="http://schemas.microsoft.com/office/drawing/2014/main" id="{905D43B5-681B-418C-9895-94461E90DC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333"/>
          <a:stretch/>
        </p:blipFill>
        <p:spPr>
          <a:xfrm rot="5400000">
            <a:off x="6191337" y="3905338"/>
            <a:ext cx="1333320" cy="4572004"/>
          </a:xfrm>
          <a:prstGeom prst="rect">
            <a:avLst/>
          </a:prstGeom>
        </p:spPr>
      </p:pic>
      <p:pic>
        <p:nvPicPr>
          <p:cNvPr id="41" name="Picture 3" descr="G:\Digitales_Archiv\Logos\Tractebel\Logo_Hydroprojekt_with_the_trust_negativ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0" b="23236"/>
          <a:stretch/>
        </p:blipFill>
        <p:spPr bwMode="auto">
          <a:xfrm>
            <a:off x="6317785" y="6362630"/>
            <a:ext cx="2520950" cy="36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Footer Placeholder"/>
          <p:cNvSpPr>
            <a:spLocks noGrp="1"/>
          </p:cNvSpPr>
          <p:nvPr>
            <p:ph type="ftr" sz="quarter" idx="3"/>
          </p:nvPr>
        </p:nvSpPr>
        <p:spPr bwMode="auto">
          <a:xfrm>
            <a:off x="1403644" y="6474140"/>
            <a:ext cx="5040000" cy="250032"/>
          </a:xfrm>
          <a:prstGeom prst="rect">
            <a:avLst/>
          </a:prstGeom>
        </p:spPr>
        <p:txBody>
          <a:bodyPr vert="horz" lIns="0" tIns="54000" rIns="0" bIns="0" rtlCol="0" anchor="t" anchorCtr="0">
            <a:noAutofit/>
          </a:bodyPr>
          <a:lstStyle>
            <a:lvl1pPr algn="ctr">
              <a:defRPr sz="7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 dirty="0"/>
              <a:t>Tractebel </a:t>
            </a:r>
            <a:r>
              <a:rPr lang="en-US" dirty="0" err="1"/>
              <a:t>Hydroprojekt</a:t>
            </a:r>
            <a:r>
              <a:rPr lang="en-US" dirty="0"/>
              <a:t> GmbH</a:t>
            </a:r>
          </a:p>
        </p:txBody>
      </p:sp>
      <p:grpSp>
        <p:nvGrpSpPr>
          <p:cNvPr id="43" name="Gruppieren 42"/>
          <p:cNvGrpSpPr/>
          <p:nvPr userDrawn="1"/>
        </p:nvGrpSpPr>
        <p:grpSpPr>
          <a:xfrm>
            <a:off x="395532" y="5197527"/>
            <a:ext cx="2440192" cy="901682"/>
            <a:chOff x="395536" y="3494879"/>
            <a:chExt cx="2440192" cy="901682"/>
          </a:xfrm>
        </p:grpSpPr>
        <p:pic>
          <p:nvPicPr>
            <p:cNvPr id="44" name="Picture 16">
              <a:extLst>
                <a:ext uri="{FF2B5EF4-FFF2-40B4-BE49-F238E27FC236}">
                  <a16:creationId xmlns:a16="http://schemas.microsoft.com/office/drawing/2014/main" id="{57CFA5A1-BBF3-45D6-AF86-E3C2CA485F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494879"/>
              <a:ext cx="2440192" cy="688396"/>
            </a:xfrm>
            <a:prstGeom prst="rect">
              <a:avLst/>
            </a:prstGeom>
          </p:spPr>
        </p:pic>
        <p:sp>
          <p:nvSpPr>
            <p:cNvPr id="45" name="Textfeld 44"/>
            <p:cNvSpPr txBox="1"/>
            <p:nvPr userDrawn="1"/>
          </p:nvSpPr>
          <p:spPr>
            <a:xfrm>
              <a:off x="523435" y="4196506"/>
              <a:ext cx="2173737" cy="2000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300" dirty="0" err="1">
                  <a:solidFill>
                    <a:srgbClr val="2D319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Tractebel</a:t>
              </a:r>
              <a:r>
                <a:rPr lang="de-DE" sz="1300" dirty="0">
                  <a:solidFill>
                    <a:srgbClr val="2D319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Hydroprojekt GmbH</a:t>
              </a:r>
            </a:p>
          </p:txBody>
        </p:sp>
      </p:grpSp>
      <p:pic>
        <p:nvPicPr>
          <p:cNvPr id="46" name="Picture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387" y="304689"/>
            <a:ext cx="1996613" cy="1287892"/>
          </a:xfrm>
          <a:prstGeom prst="rect">
            <a:avLst/>
          </a:prstGeom>
        </p:spPr>
      </p:pic>
      <p:pic>
        <p:nvPicPr>
          <p:cNvPr id="5" name="Grafik 4" descr="Ein Bild, das draußen, Wüste, Schmutz, Feld enthält.&#10;&#10;Automatisch generierte Beschreibung">
            <a:extLst>
              <a:ext uri="{FF2B5EF4-FFF2-40B4-BE49-F238E27FC236}">
                <a16:creationId xmlns:a16="http://schemas.microsoft.com/office/drawing/2014/main" id="{7BB03144-0592-40AF-942D-9CB16655493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1486"/>
            <a:ext cx="9144000" cy="341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09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hapter A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Background right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333"/>
          <a:stretch/>
        </p:blipFill>
        <p:spPr>
          <a:xfrm>
            <a:off x="7985760" y="0"/>
            <a:ext cx="1158240" cy="6858000"/>
          </a:xfrm>
          <a:prstGeom prst="rect">
            <a:avLst/>
          </a:prstGeom>
        </p:spPr>
      </p:pic>
      <p:sp>
        <p:nvSpPr>
          <p:cNvPr id="31" name="Cover White Left"/>
          <p:cNvSpPr/>
          <p:nvPr userDrawn="1"/>
        </p:nvSpPr>
        <p:spPr bwMode="gray">
          <a:xfrm>
            <a:off x="0" y="-6056"/>
            <a:ext cx="4572000" cy="68640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Chapter Title"/>
          <p:cNvSpPr>
            <a:spLocks noGrp="1"/>
          </p:cNvSpPr>
          <p:nvPr>
            <p:ph type="title" hasCustomPrompt="1"/>
          </p:nvPr>
        </p:nvSpPr>
        <p:spPr>
          <a:xfrm>
            <a:off x="507600" y="2175706"/>
            <a:ext cx="5000400" cy="827972"/>
          </a:xfrm>
          <a:noFill/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ts val="3300"/>
              </a:lnSpc>
              <a:defRPr lang="en-GB" sz="3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</a:pPr>
            <a:r>
              <a:rPr lang="en-US" dirty="0"/>
              <a:t>Chapter title</a:t>
            </a:r>
            <a:endParaRPr lang="en-GB" dirty="0"/>
          </a:p>
        </p:txBody>
      </p:sp>
      <p:sp>
        <p:nvSpPr>
          <p:cNvPr id="37" name="Date Placeholder 1"/>
          <p:cNvSpPr>
            <a:spLocks noGrp="1"/>
          </p:cNvSpPr>
          <p:nvPr>
            <p:ph type="dt" sz="half" idx="19"/>
          </p:nvPr>
        </p:nvSpPr>
        <p:spPr>
          <a:xfrm>
            <a:off x="511196" y="6469048"/>
            <a:ext cx="892448" cy="250032"/>
          </a:xfrm>
        </p:spPr>
        <p:txBody>
          <a:bodyPr/>
          <a:lstStyle/>
          <a:p>
            <a:pPr algn="l"/>
            <a:fld id="{2136A019-929B-42C9-9D72-129F53FBCA76}" type="datetime1">
              <a:rPr lang="de-DE" noProof="0" smtClean="0"/>
              <a:t>26.06.2023</a:t>
            </a:fld>
            <a:endParaRPr lang="en-US" noProof="0" dirty="0"/>
          </a:p>
        </p:txBody>
      </p:sp>
      <p:pic>
        <p:nvPicPr>
          <p:cNvPr id="38" name="Flux Blue on Whit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03" y="6235646"/>
            <a:ext cx="8126985" cy="12698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sp>
        <p:nvSpPr>
          <p:cNvPr id="39" name="Slide Number Placeholder 3"/>
          <p:cNvSpPr>
            <a:spLocks noGrp="1"/>
          </p:cNvSpPr>
          <p:nvPr>
            <p:ph type="sldNum" sz="quarter" idx="21"/>
          </p:nvPr>
        </p:nvSpPr>
        <p:spPr>
          <a:xfrm>
            <a:off x="8675934" y="6596117"/>
            <a:ext cx="360558" cy="250031"/>
          </a:xfrm>
        </p:spPr>
        <p:txBody>
          <a:bodyPr/>
          <a:lstStyle/>
          <a:p>
            <a:fld id="{733122C9-A0B9-462F-8757-0847AD287B63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pic>
        <p:nvPicPr>
          <p:cNvPr id="40" name="Background right">
            <a:extLst>
              <a:ext uri="{FF2B5EF4-FFF2-40B4-BE49-F238E27FC236}">
                <a16:creationId xmlns:a16="http://schemas.microsoft.com/office/drawing/2014/main" id="{905D43B5-681B-418C-9895-94461E90DC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333"/>
          <a:stretch/>
        </p:blipFill>
        <p:spPr>
          <a:xfrm rot="5400000">
            <a:off x="6191337" y="3905338"/>
            <a:ext cx="1333320" cy="4572004"/>
          </a:xfrm>
          <a:prstGeom prst="rect">
            <a:avLst/>
          </a:prstGeom>
        </p:spPr>
      </p:pic>
      <p:pic>
        <p:nvPicPr>
          <p:cNvPr id="41" name="Picture 3" descr="G:\Digitales_Archiv\Logos\Tractebel\Logo_Hydroprojekt_with_the_trust_negativ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0" b="23236"/>
          <a:stretch/>
        </p:blipFill>
        <p:spPr bwMode="auto">
          <a:xfrm>
            <a:off x="6317785" y="6362630"/>
            <a:ext cx="2520950" cy="36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Footer Placeholder"/>
          <p:cNvSpPr>
            <a:spLocks noGrp="1"/>
          </p:cNvSpPr>
          <p:nvPr>
            <p:ph type="ftr" sz="quarter" idx="3"/>
          </p:nvPr>
        </p:nvSpPr>
        <p:spPr bwMode="auto">
          <a:xfrm>
            <a:off x="1403644" y="6474140"/>
            <a:ext cx="5040000" cy="250032"/>
          </a:xfrm>
          <a:prstGeom prst="rect">
            <a:avLst/>
          </a:prstGeom>
        </p:spPr>
        <p:txBody>
          <a:bodyPr vert="horz" lIns="0" tIns="54000" rIns="0" bIns="0" rtlCol="0" anchor="t" anchorCtr="0">
            <a:noAutofit/>
          </a:bodyPr>
          <a:lstStyle>
            <a:lvl1pPr algn="ctr">
              <a:defRPr sz="7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 dirty="0"/>
              <a:t>Tractebel </a:t>
            </a:r>
            <a:r>
              <a:rPr lang="en-US" dirty="0" err="1"/>
              <a:t>Hydroprojekt</a:t>
            </a:r>
            <a:r>
              <a:rPr lang="en-US" dirty="0"/>
              <a:t> GmbH</a:t>
            </a:r>
          </a:p>
        </p:txBody>
      </p:sp>
      <p:grpSp>
        <p:nvGrpSpPr>
          <p:cNvPr id="43" name="Gruppieren 42"/>
          <p:cNvGrpSpPr/>
          <p:nvPr userDrawn="1"/>
        </p:nvGrpSpPr>
        <p:grpSpPr>
          <a:xfrm>
            <a:off x="395532" y="5197527"/>
            <a:ext cx="2440192" cy="901682"/>
            <a:chOff x="395536" y="3494879"/>
            <a:chExt cx="2440192" cy="901682"/>
          </a:xfrm>
        </p:grpSpPr>
        <p:pic>
          <p:nvPicPr>
            <p:cNvPr id="44" name="Picture 16">
              <a:extLst>
                <a:ext uri="{FF2B5EF4-FFF2-40B4-BE49-F238E27FC236}">
                  <a16:creationId xmlns:a16="http://schemas.microsoft.com/office/drawing/2014/main" id="{57CFA5A1-BBF3-45D6-AF86-E3C2CA485F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494879"/>
              <a:ext cx="2440192" cy="688396"/>
            </a:xfrm>
            <a:prstGeom prst="rect">
              <a:avLst/>
            </a:prstGeom>
          </p:spPr>
        </p:pic>
        <p:sp>
          <p:nvSpPr>
            <p:cNvPr id="45" name="Textfeld 44"/>
            <p:cNvSpPr txBox="1"/>
            <p:nvPr userDrawn="1"/>
          </p:nvSpPr>
          <p:spPr>
            <a:xfrm>
              <a:off x="523435" y="4196506"/>
              <a:ext cx="2173737" cy="2000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300" dirty="0" err="1">
                  <a:solidFill>
                    <a:srgbClr val="2D319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Tractebel</a:t>
              </a:r>
              <a:r>
                <a:rPr lang="de-DE" sz="1300" dirty="0">
                  <a:solidFill>
                    <a:srgbClr val="2D319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Hydroprojekt GmbH</a:t>
              </a:r>
            </a:p>
          </p:txBody>
        </p:sp>
      </p:grpSp>
      <p:pic>
        <p:nvPicPr>
          <p:cNvPr id="46" name="Picture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137" y="237253"/>
            <a:ext cx="1950889" cy="1287892"/>
          </a:xfrm>
          <a:prstGeom prst="rect">
            <a:avLst/>
          </a:prstGeom>
        </p:spPr>
      </p:pic>
      <p:pic>
        <p:nvPicPr>
          <p:cNvPr id="3" name="Grafik 2" descr="Ein Bild, das draußen, Wasser, See, Berg enthält.&#10;&#10;Automatisch generierte Beschreibung">
            <a:extLst>
              <a:ext uri="{FF2B5EF4-FFF2-40B4-BE49-F238E27FC236}">
                <a16:creationId xmlns:a16="http://schemas.microsoft.com/office/drawing/2014/main" id="{B2AFCAC1-D1F3-41DA-BA27-CAB0017A746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563"/>
            <a:ext cx="9143998" cy="356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40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Chapter A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ackground right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333"/>
          <a:stretch/>
        </p:blipFill>
        <p:spPr>
          <a:xfrm>
            <a:off x="7985760" y="0"/>
            <a:ext cx="1158240" cy="6858000"/>
          </a:xfrm>
          <a:prstGeom prst="rect">
            <a:avLst/>
          </a:prstGeom>
        </p:spPr>
      </p:pic>
      <p:sp>
        <p:nvSpPr>
          <p:cNvPr id="28" name="Cover White Left"/>
          <p:cNvSpPr/>
          <p:nvPr userDrawn="1"/>
        </p:nvSpPr>
        <p:spPr bwMode="gray">
          <a:xfrm>
            <a:off x="0" y="-6056"/>
            <a:ext cx="4572000" cy="68640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Chapter Title"/>
          <p:cNvSpPr>
            <a:spLocks noGrp="1"/>
          </p:cNvSpPr>
          <p:nvPr>
            <p:ph type="title" hasCustomPrompt="1"/>
          </p:nvPr>
        </p:nvSpPr>
        <p:spPr>
          <a:xfrm>
            <a:off x="507600" y="2175706"/>
            <a:ext cx="5000400" cy="827972"/>
          </a:xfrm>
          <a:noFill/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ts val="3300"/>
              </a:lnSpc>
              <a:defRPr lang="en-GB" sz="3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</a:pPr>
            <a:r>
              <a:rPr lang="en-US" dirty="0"/>
              <a:t>Chapter title</a:t>
            </a:r>
            <a:endParaRPr lang="en-GB" dirty="0"/>
          </a:p>
        </p:txBody>
      </p:sp>
      <p:sp>
        <p:nvSpPr>
          <p:cNvPr id="37" name="Date Placeholder 1"/>
          <p:cNvSpPr>
            <a:spLocks noGrp="1"/>
          </p:cNvSpPr>
          <p:nvPr>
            <p:ph type="dt" sz="half" idx="19"/>
          </p:nvPr>
        </p:nvSpPr>
        <p:spPr>
          <a:xfrm>
            <a:off x="511196" y="6469048"/>
            <a:ext cx="892448" cy="250032"/>
          </a:xfrm>
        </p:spPr>
        <p:txBody>
          <a:bodyPr/>
          <a:lstStyle/>
          <a:p>
            <a:pPr algn="l"/>
            <a:fld id="{2136A019-929B-42C9-9D72-129F53FBCA76}" type="datetime1">
              <a:rPr lang="de-DE" noProof="0" smtClean="0"/>
              <a:t>26.06.2023</a:t>
            </a:fld>
            <a:endParaRPr lang="en-US" noProof="0" dirty="0"/>
          </a:p>
        </p:txBody>
      </p:sp>
      <p:pic>
        <p:nvPicPr>
          <p:cNvPr id="38" name="Flux Blue on Whit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03" y="6235646"/>
            <a:ext cx="8126985" cy="12698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sp>
        <p:nvSpPr>
          <p:cNvPr id="39" name="Slide Number Placeholder 3"/>
          <p:cNvSpPr>
            <a:spLocks noGrp="1"/>
          </p:cNvSpPr>
          <p:nvPr>
            <p:ph type="sldNum" sz="quarter" idx="21"/>
          </p:nvPr>
        </p:nvSpPr>
        <p:spPr>
          <a:xfrm>
            <a:off x="8675934" y="6596117"/>
            <a:ext cx="360558" cy="250031"/>
          </a:xfrm>
        </p:spPr>
        <p:txBody>
          <a:bodyPr/>
          <a:lstStyle/>
          <a:p>
            <a:fld id="{733122C9-A0B9-462F-8757-0847AD287B63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pic>
        <p:nvPicPr>
          <p:cNvPr id="40" name="Background right">
            <a:extLst>
              <a:ext uri="{FF2B5EF4-FFF2-40B4-BE49-F238E27FC236}">
                <a16:creationId xmlns:a16="http://schemas.microsoft.com/office/drawing/2014/main" id="{905D43B5-681B-418C-9895-94461E90DC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333"/>
          <a:stretch/>
        </p:blipFill>
        <p:spPr>
          <a:xfrm rot="5400000">
            <a:off x="6191337" y="3905338"/>
            <a:ext cx="1333320" cy="4572004"/>
          </a:xfrm>
          <a:prstGeom prst="rect">
            <a:avLst/>
          </a:prstGeom>
        </p:spPr>
      </p:pic>
      <p:pic>
        <p:nvPicPr>
          <p:cNvPr id="41" name="Picture 3" descr="G:\Digitales_Archiv\Logos\Tractebel\Logo_Hydroprojekt_with_the_trust_negativ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0" b="23236"/>
          <a:stretch/>
        </p:blipFill>
        <p:spPr bwMode="auto">
          <a:xfrm>
            <a:off x="6317785" y="6362630"/>
            <a:ext cx="2520950" cy="36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Footer Placeholder"/>
          <p:cNvSpPr>
            <a:spLocks noGrp="1"/>
          </p:cNvSpPr>
          <p:nvPr>
            <p:ph type="ftr" sz="quarter" idx="3"/>
          </p:nvPr>
        </p:nvSpPr>
        <p:spPr bwMode="auto">
          <a:xfrm>
            <a:off x="1403644" y="6474140"/>
            <a:ext cx="5040000" cy="250032"/>
          </a:xfrm>
          <a:prstGeom prst="rect">
            <a:avLst/>
          </a:prstGeom>
        </p:spPr>
        <p:txBody>
          <a:bodyPr vert="horz" lIns="0" tIns="54000" rIns="0" bIns="0" rtlCol="0" anchor="t" anchorCtr="0">
            <a:noAutofit/>
          </a:bodyPr>
          <a:lstStyle>
            <a:lvl1pPr algn="ctr">
              <a:defRPr sz="7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 dirty="0"/>
              <a:t>Tractebel </a:t>
            </a:r>
            <a:r>
              <a:rPr lang="en-US" dirty="0" err="1"/>
              <a:t>Hydroprojekt</a:t>
            </a:r>
            <a:r>
              <a:rPr lang="en-US" dirty="0"/>
              <a:t> GmbH</a:t>
            </a:r>
          </a:p>
        </p:txBody>
      </p:sp>
      <p:grpSp>
        <p:nvGrpSpPr>
          <p:cNvPr id="43" name="Gruppieren 42"/>
          <p:cNvGrpSpPr/>
          <p:nvPr userDrawn="1"/>
        </p:nvGrpSpPr>
        <p:grpSpPr>
          <a:xfrm>
            <a:off x="395532" y="5197527"/>
            <a:ext cx="2440192" cy="901682"/>
            <a:chOff x="395536" y="3494879"/>
            <a:chExt cx="2440192" cy="901682"/>
          </a:xfrm>
        </p:grpSpPr>
        <p:pic>
          <p:nvPicPr>
            <p:cNvPr id="44" name="Picture 16">
              <a:extLst>
                <a:ext uri="{FF2B5EF4-FFF2-40B4-BE49-F238E27FC236}">
                  <a16:creationId xmlns:a16="http://schemas.microsoft.com/office/drawing/2014/main" id="{57CFA5A1-BBF3-45D6-AF86-E3C2CA485F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494879"/>
              <a:ext cx="2440192" cy="688396"/>
            </a:xfrm>
            <a:prstGeom prst="rect">
              <a:avLst/>
            </a:prstGeom>
          </p:spPr>
        </p:pic>
        <p:sp>
          <p:nvSpPr>
            <p:cNvPr id="45" name="Textfeld 44"/>
            <p:cNvSpPr txBox="1"/>
            <p:nvPr userDrawn="1"/>
          </p:nvSpPr>
          <p:spPr>
            <a:xfrm>
              <a:off x="523435" y="4196506"/>
              <a:ext cx="2173737" cy="2000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300" dirty="0" err="1">
                  <a:solidFill>
                    <a:srgbClr val="2D319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Tractebel</a:t>
              </a:r>
              <a:r>
                <a:rPr lang="de-DE" sz="1300" dirty="0">
                  <a:solidFill>
                    <a:srgbClr val="2D319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Hydroprojekt GmbH</a:t>
              </a:r>
            </a:p>
          </p:txBody>
        </p:sp>
      </p:grpSp>
      <p:pic>
        <p:nvPicPr>
          <p:cNvPr id="3" name="Grafik 2" descr="Ein Bild, das Gras, draußen, Feld, Schaf enthält.&#10;&#10;Automatisch generierte Beschreibung">
            <a:extLst>
              <a:ext uri="{FF2B5EF4-FFF2-40B4-BE49-F238E27FC236}">
                <a16:creationId xmlns:a16="http://schemas.microsoft.com/office/drawing/2014/main" id="{D0ACDE18-5F70-4BFF-BBD3-F690C6BF79E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7354"/>
            <a:ext cx="9144000" cy="3223291"/>
          </a:xfrm>
          <a:prstGeom prst="rect">
            <a:avLst/>
          </a:prstGeom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98A2FE10-0FD4-4D86-929C-B5803637336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387" y="304689"/>
            <a:ext cx="1996613" cy="12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33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Chapter A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rafik 46">
            <a:extLst>
              <a:ext uri="{FF2B5EF4-FFF2-40B4-BE49-F238E27FC236}">
                <a16:creationId xmlns:a16="http://schemas.microsoft.com/office/drawing/2014/main" id="{0C351906-1CCB-4911-9732-BF9657D11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4" r="25534" b="3514"/>
          <a:stretch/>
        </p:blipFill>
        <p:spPr>
          <a:xfrm>
            <a:off x="4571995" y="-2"/>
            <a:ext cx="4572004" cy="6858003"/>
          </a:xfrm>
          <a:prstGeom prst="rect">
            <a:avLst/>
          </a:prstGeom>
        </p:spPr>
      </p:pic>
      <p:pic>
        <p:nvPicPr>
          <p:cNvPr id="26" name="Background right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333"/>
          <a:stretch/>
        </p:blipFill>
        <p:spPr>
          <a:xfrm>
            <a:off x="7985760" y="0"/>
            <a:ext cx="1158240" cy="6858000"/>
          </a:xfrm>
          <a:prstGeom prst="rect">
            <a:avLst/>
          </a:prstGeom>
        </p:spPr>
      </p:pic>
      <p:sp>
        <p:nvSpPr>
          <p:cNvPr id="28" name="Cover White Left"/>
          <p:cNvSpPr/>
          <p:nvPr userDrawn="1"/>
        </p:nvSpPr>
        <p:spPr bwMode="gray">
          <a:xfrm>
            <a:off x="0" y="-6056"/>
            <a:ext cx="4572000" cy="68640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Chapter Title"/>
          <p:cNvSpPr>
            <a:spLocks noGrp="1"/>
          </p:cNvSpPr>
          <p:nvPr>
            <p:ph type="title" hasCustomPrompt="1"/>
          </p:nvPr>
        </p:nvSpPr>
        <p:spPr>
          <a:xfrm>
            <a:off x="507600" y="2175706"/>
            <a:ext cx="5000400" cy="827972"/>
          </a:xfrm>
          <a:noFill/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ts val="3300"/>
              </a:lnSpc>
              <a:defRPr lang="en-GB" sz="3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</a:pPr>
            <a:r>
              <a:rPr lang="en-US" dirty="0"/>
              <a:t>Chapter title</a:t>
            </a:r>
            <a:endParaRPr lang="en-GB" dirty="0"/>
          </a:p>
        </p:txBody>
      </p:sp>
      <p:sp>
        <p:nvSpPr>
          <p:cNvPr id="37" name="Date Placeholder 1"/>
          <p:cNvSpPr>
            <a:spLocks noGrp="1"/>
          </p:cNvSpPr>
          <p:nvPr>
            <p:ph type="dt" sz="half" idx="19"/>
          </p:nvPr>
        </p:nvSpPr>
        <p:spPr>
          <a:xfrm>
            <a:off x="511196" y="6469048"/>
            <a:ext cx="892448" cy="250032"/>
          </a:xfrm>
        </p:spPr>
        <p:txBody>
          <a:bodyPr/>
          <a:lstStyle/>
          <a:p>
            <a:pPr algn="l"/>
            <a:fld id="{2136A019-929B-42C9-9D72-129F53FBCA76}" type="datetime1">
              <a:rPr lang="de-DE" noProof="0" smtClean="0"/>
              <a:t>26.06.2023</a:t>
            </a:fld>
            <a:endParaRPr lang="en-US" noProof="0" dirty="0"/>
          </a:p>
        </p:txBody>
      </p:sp>
      <p:pic>
        <p:nvPicPr>
          <p:cNvPr id="38" name="Flux Blue on White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03" y="6235646"/>
            <a:ext cx="8126985" cy="126984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pic>
      <p:sp>
        <p:nvSpPr>
          <p:cNvPr id="39" name="Slide Number Placeholder 3"/>
          <p:cNvSpPr>
            <a:spLocks noGrp="1"/>
          </p:cNvSpPr>
          <p:nvPr>
            <p:ph type="sldNum" sz="quarter" idx="21"/>
          </p:nvPr>
        </p:nvSpPr>
        <p:spPr>
          <a:xfrm>
            <a:off x="8675934" y="6596117"/>
            <a:ext cx="360558" cy="250031"/>
          </a:xfrm>
        </p:spPr>
        <p:txBody>
          <a:bodyPr/>
          <a:lstStyle/>
          <a:p>
            <a:fld id="{733122C9-A0B9-462F-8757-0847AD287B63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pic>
        <p:nvPicPr>
          <p:cNvPr id="40" name="Background right">
            <a:extLst>
              <a:ext uri="{FF2B5EF4-FFF2-40B4-BE49-F238E27FC236}">
                <a16:creationId xmlns:a16="http://schemas.microsoft.com/office/drawing/2014/main" id="{905D43B5-681B-418C-9895-94461E90DC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333"/>
          <a:stretch/>
        </p:blipFill>
        <p:spPr>
          <a:xfrm rot="5400000">
            <a:off x="6191337" y="3905338"/>
            <a:ext cx="1333320" cy="4572004"/>
          </a:xfrm>
          <a:prstGeom prst="rect">
            <a:avLst/>
          </a:prstGeom>
        </p:spPr>
      </p:pic>
      <p:pic>
        <p:nvPicPr>
          <p:cNvPr id="41" name="Picture 3" descr="G:\Digitales_Archiv\Logos\Tractebel\Logo_Hydroprojekt_with_the_trust_negativ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0" b="23236"/>
          <a:stretch/>
        </p:blipFill>
        <p:spPr bwMode="auto">
          <a:xfrm>
            <a:off x="6317785" y="6362630"/>
            <a:ext cx="2520950" cy="36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Footer Placeholder"/>
          <p:cNvSpPr>
            <a:spLocks noGrp="1"/>
          </p:cNvSpPr>
          <p:nvPr>
            <p:ph type="ftr" sz="quarter" idx="3"/>
          </p:nvPr>
        </p:nvSpPr>
        <p:spPr bwMode="auto">
          <a:xfrm>
            <a:off x="1403644" y="6474140"/>
            <a:ext cx="5040000" cy="250032"/>
          </a:xfrm>
          <a:prstGeom prst="rect">
            <a:avLst/>
          </a:prstGeom>
        </p:spPr>
        <p:txBody>
          <a:bodyPr vert="horz" lIns="0" tIns="54000" rIns="0" bIns="0" rtlCol="0" anchor="t" anchorCtr="0">
            <a:noAutofit/>
          </a:bodyPr>
          <a:lstStyle>
            <a:lvl1pPr algn="ctr">
              <a:defRPr sz="7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 dirty="0"/>
              <a:t>Tractebel </a:t>
            </a:r>
            <a:r>
              <a:rPr lang="en-US" dirty="0" err="1"/>
              <a:t>Hydroprojekt</a:t>
            </a:r>
            <a:r>
              <a:rPr lang="en-US" dirty="0"/>
              <a:t> GmbH</a:t>
            </a:r>
          </a:p>
        </p:txBody>
      </p:sp>
      <p:grpSp>
        <p:nvGrpSpPr>
          <p:cNvPr id="43" name="Gruppieren 42"/>
          <p:cNvGrpSpPr/>
          <p:nvPr userDrawn="1"/>
        </p:nvGrpSpPr>
        <p:grpSpPr>
          <a:xfrm>
            <a:off x="395532" y="5197527"/>
            <a:ext cx="2440192" cy="901682"/>
            <a:chOff x="395536" y="3494879"/>
            <a:chExt cx="2440192" cy="901682"/>
          </a:xfrm>
        </p:grpSpPr>
        <p:pic>
          <p:nvPicPr>
            <p:cNvPr id="44" name="Picture 16">
              <a:extLst>
                <a:ext uri="{FF2B5EF4-FFF2-40B4-BE49-F238E27FC236}">
                  <a16:creationId xmlns:a16="http://schemas.microsoft.com/office/drawing/2014/main" id="{57CFA5A1-BBF3-45D6-AF86-E3C2CA485F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494879"/>
              <a:ext cx="2440192" cy="688396"/>
            </a:xfrm>
            <a:prstGeom prst="rect">
              <a:avLst/>
            </a:prstGeom>
          </p:spPr>
        </p:pic>
        <p:sp>
          <p:nvSpPr>
            <p:cNvPr id="45" name="Textfeld 44"/>
            <p:cNvSpPr txBox="1"/>
            <p:nvPr userDrawn="1"/>
          </p:nvSpPr>
          <p:spPr>
            <a:xfrm>
              <a:off x="523435" y="4196506"/>
              <a:ext cx="2173737" cy="2000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300" dirty="0" err="1">
                  <a:solidFill>
                    <a:srgbClr val="2D319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Tractebel</a:t>
              </a:r>
              <a:r>
                <a:rPr lang="de-DE" sz="1300" dirty="0">
                  <a:solidFill>
                    <a:srgbClr val="2D319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Hydroprojekt GmbH</a:t>
              </a:r>
            </a:p>
          </p:txBody>
        </p:sp>
      </p:grpSp>
      <p:pic>
        <p:nvPicPr>
          <p:cNvPr id="16" name="Picture 2" descr="Z:\01_Kunden\Lahmeyer International\14774-S_Designumstellung_nach Tractebel\04_Layout\Powerpoint_Präsentation\ziffern\02_blau.jpg">
            <a:extLst>
              <a:ext uri="{FF2B5EF4-FFF2-40B4-BE49-F238E27FC236}">
                <a16:creationId xmlns:a16="http://schemas.microsoft.com/office/drawing/2014/main" id="{969C82B6-3579-471F-B052-7350F106F1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/>
          <a:stretch>
            <a:fillRect/>
          </a:stretch>
        </p:blipFill>
        <p:spPr bwMode="auto">
          <a:xfrm>
            <a:off x="0" y="758144"/>
            <a:ext cx="2873031" cy="1446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3316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Doc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DC3FCE0-1ADF-4ACF-BC12-30F9B905E2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052423"/>
            <a:ext cx="9125005" cy="4121345"/>
          </a:xfrm>
          <a:prstGeom prst="rect">
            <a:avLst/>
          </a:prstGeom>
        </p:spPr>
      </p:pic>
      <p:pic>
        <p:nvPicPr>
          <p:cNvPr id="37" name="Background right">
            <a:extLst>
              <a:ext uri="{FF2B5EF4-FFF2-40B4-BE49-F238E27FC236}">
                <a16:creationId xmlns:a16="http://schemas.microsoft.com/office/drawing/2014/main" id="{905D43B5-681B-418C-9895-94461E90DC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333"/>
          <a:stretch/>
        </p:blipFill>
        <p:spPr>
          <a:xfrm rot="5400000">
            <a:off x="6187409" y="3928794"/>
            <a:ext cx="1333318" cy="4579861"/>
          </a:xfrm>
          <a:prstGeom prst="rect">
            <a:avLst/>
          </a:prstGeom>
        </p:spPr>
      </p:pic>
      <p:sp>
        <p:nvSpPr>
          <p:cNvPr id="45" name="Title 2"/>
          <p:cNvSpPr>
            <a:spLocks noGrp="1"/>
          </p:cNvSpPr>
          <p:nvPr>
            <p:ph type="title"/>
          </p:nvPr>
        </p:nvSpPr>
        <p:spPr>
          <a:xfrm>
            <a:off x="500400" y="838800"/>
            <a:ext cx="3873600" cy="968400"/>
          </a:xfrm>
        </p:spPr>
        <p:txBody>
          <a:bodyPr anchor="b" anchorCtr="0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pic>
        <p:nvPicPr>
          <p:cNvPr id="46" name="Flux Blue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07" y="6246322"/>
            <a:ext cx="8126985" cy="118842"/>
          </a:xfrm>
          <a:prstGeom prst="rect">
            <a:avLst/>
          </a:prstGeom>
        </p:spPr>
      </p:pic>
      <p:sp>
        <p:nvSpPr>
          <p:cNvPr id="47" name="chkConfidential"/>
          <p:cNvSpPr/>
          <p:nvPr userDrawn="1"/>
        </p:nvSpPr>
        <p:spPr>
          <a:xfrm>
            <a:off x="4405738" y="6454832"/>
            <a:ext cx="158400" cy="158400"/>
          </a:xfrm>
          <a:prstGeom prst="rect">
            <a:avLst/>
          </a:prstGeom>
          <a:pattFill prst="pct5">
            <a:fgClr>
              <a:srgbClr val="FF0000">
                <a:alpha val="0"/>
              </a:srgbClr>
            </a:fgClr>
            <a:bgClr>
              <a:srgbClr val="FF0000">
                <a:alpha val="0"/>
              </a:srgbClr>
            </a:bgClr>
          </a:patt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8" name="chkRestricted"/>
          <p:cNvSpPr/>
          <p:nvPr userDrawn="1"/>
        </p:nvSpPr>
        <p:spPr>
          <a:xfrm>
            <a:off x="2947005" y="6454832"/>
            <a:ext cx="158400" cy="158400"/>
          </a:xfrm>
          <a:prstGeom prst="rect">
            <a:avLst/>
          </a:prstGeom>
          <a:pattFill prst="pct5">
            <a:fgClr>
              <a:srgbClr val="FF6E23">
                <a:alpha val="0"/>
              </a:srgbClr>
            </a:fgClr>
            <a:bgClr>
              <a:srgbClr val="FF6E23">
                <a:alpha val="0"/>
              </a:srgbClr>
            </a:bgClr>
          </a:patt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9" name="chkPublic"/>
          <p:cNvSpPr/>
          <p:nvPr userDrawn="1"/>
        </p:nvSpPr>
        <p:spPr>
          <a:xfrm>
            <a:off x="503548" y="6444642"/>
            <a:ext cx="158400" cy="158400"/>
          </a:xfrm>
          <a:prstGeom prst="rect">
            <a:avLst/>
          </a:prstGeom>
          <a:pattFill prst="pct5">
            <a:fgClr>
              <a:srgbClr val="1C2691">
                <a:alpha val="0"/>
              </a:srgbClr>
            </a:fgClr>
            <a:bgClr>
              <a:srgbClr val="1C2691">
                <a:alpha val="0"/>
              </a:srgbClr>
            </a:bgClr>
          </a:patt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0" name="chkInternal"/>
          <p:cNvSpPr/>
          <p:nvPr userDrawn="1"/>
        </p:nvSpPr>
        <p:spPr>
          <a:xfrm>
            <a:off x="1691680" y="6454832"/>
            <a:ext cx="158400" cy="15840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1" name="txtRestricted"/>
          <p:cNvSpPr/>
          <p:nvPr userDrawn="1"/>
        </p:nvSpPr>
        <p:spPr>
          <a:xfrm>
            <a:off x="3105405" y="6436210"/>
            <a:ext cx="1107436" cy="195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b="1" dirty="0">
                <a:solidFill>
                  <a:srgbClr val="D9D9D9"/>
                </a:solidFill>
                <a:latin typeface="+mj-lt"/>
              </a:rPr>
              <a:t>RESTRICTED</a:t>
            </a:r>
          </a:p>
        </p:txBody>
      </p:sp>
      <p:sp>
        <p:nvSpPr>
          <p:cNvPr id="52" name="txtPublic"/>
          <p:cNvSpPr/>
          <p:nvPr userDrawn="1"/>
        </p:nvSpPr>
        <p:spPr>
          <a:xfrm>
            <a:off x="679696" y="6426020"/>
            <a:ext cx="943364" cy="210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b="1" dirty="0">
                <a:solidFill>
                  <a:srgbClr val="D9D9D9"/>
                </a:solidFill>
                <a:latin typeface="+mj-lt"/>
              </a:rPr>
              <a:t>PUBLIC</a:t>
            </a:r>
          </a:p>
        </p:txBody>
      </p:sp>
      <p:sp>
        <p:nvSpPr>
          <p:cNvPr id="53" name="Slide Number Placeholder 3"/>
          <p:cNvSpPr>
            <a:spLocks noGrp="1"/>
          </p:cNvSpPr>
          <p:nvPr>
            <p:ph type="sldNum" sz="quarter" idx="22"/>
          </p:nvPr>
        </p:nvSpPr>
        <p:spPr bwMode="auto">
          <a:xfrm>
            <a:off x="8243890" y="6571233"/>
            <a:ext cx="649285" cy="250031"/>
          </a:xfrm>
          <a:prstGeom prst="rect">
            <a:avLst/>
          </a:prstGeom>
        </p:spPr>
        <p:txBody>
          <a:bodyPr vert="horz" lIns="0" tIns="54000" rIns="0" bIns="0" rtlCol="0" anchor="t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en-US" smtClean="0"/>
              <a:pPr/>
              <a:t>‹Nr.›</a:t>
            </a:fld>
            <a:endParaRPr lang="en-US" noProof="0" dirty="0"/>
          </a:p>
        </p:txBody>
      </p:sp>
      <p:sp>
        <p:nvSpPr>
          <p:cNvPr id="54" name="txtConfidential"/>
          <p:cNvSpPr/>
          <p:nvPr userDrawn="1"/>
        </p:nvSpPr>
        <p:spPr>
          <a:xfrm>
            <a:off x="4580799" y="6436210"/>
            <a:ext cx="1422412" cy="195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b="1" dirty="0">
                <a:solidFill>
                  <a:schemeClr val="bg1"/>
                </a:solidFill>
                <a:latin typeface="+mj-lt"/>
              </a:rPr>
              <a:t>CONFIDENTIAL</a:t>
            </a:r>
          </a:p>
        </p:txBody>
      </p:sp>
      <p:sp>
        <p:nvSpPr>
          <p:cNvPr id="55" name="Textfeld 54"/>
          <p:cNvSpPr txBox="1"/>
          <p:nvPr userDrawn="1"/>
        </p:nvSpPr>
        <p:spPr>
          <a:xfrm>
            <a:off x="515472" y="5920852"/>
            <a:ext cx="2173737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3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Tractebel</a:t>
            </a:r>
            <a:r>
              <a:rPr lang="de-DE" sz="1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Hydroprojekt GmbH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57" y="5237888"/>
            <a:ext cx="2401368" cy="675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Background right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333"/>
          <a:stretch/>
        </p:blipFill>
        <p:spPr>
          <a:xfrm>
            <a:off x="7985759" y="0"/>
            <a:ext cx="1158240" cy="5143500"/>
          </a:xfrm>
          <a:prstGeom prst="rect">
            <a:avLst/>
          </a:prstGeom>
        </p:spPr>
      </p:pic>
      <p:pic>
        <p:nvPicPr>
          <p:cNvPr id="60" name="Picture 3" descr="G:\Digitales_Archiv\Logos\Tractebel\Logo_Hydroprojekt_with_the_trust_negativ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0" b="23236"/>
          <a:stretch/>
        </p:blipFill>
        <p:spPr bwMode="auto">
          <a:xfrm>
            <a:off x="6317789" y="6365164"/>
            <a:ext cx="2520950" cy="36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xtInternal">
            <a:extLst>
              <a:ext uri="{FF2B5EF4-FFF2-40B4-BE49-F238E27FC236}">
                <a16:creationId xmlns:a16="http://schemas.microsoft.com/office/drawing/2014/main" id="{349984F2-BFAF-4231-880F-A5F8B020BADC}"/>
              </a:ext>
            </a:extLst>
          </p:cNvPr>
          <p:cNvSpPr/>
          <p:nvPr userDrawn="1"/>
        </p:nvSpPr>
        <p:spPr>
          <a:xfrm>
            <a:off x="1867828" y="6436210"/>
            <a:ext cx="940671" cy="2000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b="1" dirty="0">
                <a:solidFill>
                  <a:srgbClr val="D9D9D9"/>
                </a:solidFill>
                <a:latin typeface="+mj-lt"/>
              </a:rPr>
              <a:t>INTERNAL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8EEA66C6-D2B7-4C75-AF82-B25BCB309DAD}"/>
              </a:ext>
            </a:extLst>
          </p:cNvPr>
          <p:cNvGrpSpPr/>
          <p:nvPr userDrawn="1"/>
        </p:nvGrpSpPr>
        <p:grpSpPr>
          <a:xfrm>
            <a:off x="395532" y="5197527"/>
            <a:ext cx="2440192" cy="901682"/>
            <a:chOff x="395536" y="3494879"/>
            <a:chExt cx="2440192" cy="901682"/>
          </a:xfrm>
        </p:grpSpPr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01EEF5C0-D97E-490D-BA57-92762CF80A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494879"/>
              <a:ext cx="2440192" cy="688396"/>
            </a:xfrm>
            <a:prstGeom prst="rect">
              <a:avLst/>
            </a:prstGeom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2AD5B7BE-C4B6-4B09-81A7-E68446DE154C}"/>
                </a:ext>
              </a:extLst>
            </p:cNvPr>
            <p:cNvSpPr txBox="1"/>
            <p:nvPr userDrawn="1"/>
          </p:nvSpPr>
          <p:spPr>
            <a:xfrm>
              <a:off x="523435" y="4196506"/>
              <a:ext cx="2173737" cy="2000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300" dirty="0" err="1">
                  <a:solidFill>
                    <a:srgbClr val="2D319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Tractebel</a:t>
              </a:r>
              <a:r>
                <a:rPr lang="de-DE" sz="1300" dirty="0">
                  <a:solidFill>
                    <a:srgbClr val="2D319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Hydroprojekt GmbH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7773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Chapter title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1D264-7752-477A-83E3-517663D9C1C5}" type="datetime1">
              <a:rPr lang="de-DE" smtClean="0"/>
              <a:pPr/>
              <a:t>26.06.2023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Tractebel</a:t>
            </a:r>
            <a:r>
              <a:rPr lang="en-US" dirty="0"/>
              <a:t> </a:t>
            </a:r>
            <a:r>
              <a:rPr lang="en-US" dirty="0" err="1"/>
              <a:t>Hydroprojekt</a:t>
            </a:r>
            <a:r>
              <a:rPr lang="en-US" dirty="0"/>
              <a:t> GmbH 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8302-8D08-4AF9-97D6-5CA6AC36F39F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6" name="Picture 2" descr="Z:\01_Kunden\Lahmeyer International\14774-S_Designumstellung_nach Tractebel\04_Layout\Powerpoint_Präsentation\ziffern\02_blau.jpg">
            <a:extLst>
              <a:ext uri="{FF2B5EF4-FFF2-40B4-BE49-F238E27FC236}">
                <a16:creationId xmlns:a16="http://schemas.microsoft.com/office/drawing/2014/main" id="{9B3A74EF-DC5B-46F7-AFEC-18E49E5416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758144"/>
            <a:ext cx="2873031" cy="144672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45"/>
          <p:cNvSpPr txBox="1">
            <a:spLocks noChangeArrowheads="1"/>
          </p:cNvSpPr>
          <p:nvPr userDrawn="1"/>
        </p:nvSpPr>
        <p:spPr bwMode="auto">
          <a:xfrm>
            <a:off x="7772400" y="6211888"/>
            <a:ext cx="25717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>
              <a:latin typeface="Calibri" pitchFamily="34" charset="0"/>
            </a:endParaRPr>
          </a:p>
        </p:txBody>
      </p:sp>
      <p:sp>
        <p:nvSpPr>
          <p:cNvPr id="5" name="Textfeld 51">
            <a:hlinkClick r:id="rId2" action="ppaction://hlinksldjump"/>
          </p:cNvPr>
          <p:cNvSpPr txBox="1">
            <a:spLocks noChangeArrowheads="1"/>
          </p:cNvSpPr>
          <p:nvPr userDrawn="1"/>
        </p:nvSpPr>
        <p:spPr bwMode="auto">
          <a:xfrm>
            <a:off x="7924800" y="6415088"/>
            <a:ext cx="25717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>
              <a:latin typeface="Calibri" pitchFamily="34" charset="0"/>
            </a:endParaRPr>
          </a:p>
        </p:txBody>
      </p:sp>
      <p:sp>
        <p:nvSpPr>
          <p:cNvPr id="6" name="Rechteck 16"/>
          <p:cNvSpPr>
            <a:spLocks noChangeArrowheads="1"/>
          </p:cNvSpPr>
          <p:nvPr userDrawn="1"/>
        </p:nvSpPr>
        <p:spPr bwMode="auto">
          <a:xfrm>
            <a:off x="468313" y="6364288"/>
            <a:ext cx="2232025" cy="247650"/>
          </a:xfrm>
          <a:prstGeom prst="rect">
            <a:avLst/>
          </a:prstGeom>
          <a:noFill/>
          <a:ln>
            <a:noFill/>
          </a:ln>
        </p:spPr>
        <p:txBody>
          <a:bodyPr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000">
                <a:solidFill>
                  <a:srgbClr val="0097D5"/>
                </a:solidFill>
                <a:latin typeface="Calibri" pitchFamily="34" charset="0"/>
              </a:rPr>
              <a:t>© </a:t>
            </a:r>
            <a:r>
              <a:rPr lang="de-DE" altLang="en-US" sz="1000">
                <a:solidFill>
                  <a:srgbClr val="0097D5"/>
                </a:solidFill>
                <a:latin typeface="Calibri" pitchFamily="34" charset="0"/>
              </a:rPr>
              <a:t>Lahmeyer</a:t>
            </a:r>
            <a:r>
              <a:rPr lang="en-US" altLang="en-US" sz="1000">
                <a:solidFill>
                  <a:srgbClr val="0097D5"/>
                </a:solidFill>
                <a:latin typeface="Calibri" pitchFamily="34" charset="0"/>
              </a:rPr>
              <a:t> Hydroprojekt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824000"/>
            <a:ext cx="8316000" cy="4320000"/>
          </a:xfrm>
        </p:spPr>
        <p:txBody>
          <a:bodyPr>
            <a:normAutofit/>
          </a:bodyPr>
          <a:lstStyle>
            <a:lvl1pPr marL="182563" indent="-182563">
              <a:buClr>
                <a:schemeClr val="tx2"/>
              </a:buClr>
              <a:buFont typeface="Arial" pitchFamily="34" charset="0"/>
              <a:buChar char="•"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64000"/>
            <a:ext cx="8316000" cy="960000"/>
          </a:xfrm>
        </p:spPr>
        <p:txBody>
          <a:bodyPr>
            <a:normAutofit/>
          </a:bodyPr>
          <a:lstStyle>
            <a:lvl1pPr algn="l">
              <a:defRPr sz="2400" b="1" cap="none" baseline="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6B221A5-6752-44AB-9336-E3D64C9E9D7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9111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692001" y="6524624"/>
            <a:ext cx="1152823" cy="333376"/>
          </a:xfrm>
          <a:prstGeom prst="rect">
            <a:avLst/>
          </a:prstGeom>
        </p:spPr>
        <p:txBody>
          <a:bodyPr/>
          <a:lstStyle/>
          <a:p>
            <a:fld id="{A0BED086-4CAA-4F6B-B55B-539C662CA24D}" type="datetimeFigureOut">
              <a:rPr lang="de-DE" smtClean="0"/>
              <a:t>26.06.2023</a:t>
            </a:fld>
            <a:endParaRPr lang="de-DE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303212"/>
            <a:ext cx="8642350" cy="684213"/>
          </a:xfrm>
        </p:spPr>
        <p:txBody>
          <a:bodyPr/>
          <a:lstStyle/>
          <a:p>
            <a:r>
              <a:rPr lang="de-DE" dirty="0"/>
              <a:t>Vorstellung Pumpspeicherkonzept</a:t>
            </a:r>
            <a:endParaRPr lang="en-GB" dirty="0"/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2A4E36BF-B551-4AB2-BE06-2993306F297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204000" y="6571233"/>
            <a:ext cx="5040000" cy="250032"/>
          </a:xfrm>
          <a:prstGeom prst="rect">
            <a:avLst/>
          </a:prstGeom>
        </p:spPr>
        <p:txBody>
          <a:bodyPr vert="horz" lIns="0" tIns="54000" rIns="0" bIns="0" rtlCol="0" anchor="t" anchorCtr="0">
            <a:no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7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Tractebel Hydroprojekt GmbH</a:t>
            </a:r>
            <a:endParaRPr lang="en-US" dirty="0"/>
          </a:p>
        </p:txBody>
      </p:sp>
      <p:sp>
        <p:nvSpPr>
          <p:cNvPr id="10" name="slide numbering Placeholder">
            <a:extLst>
              <a:ext uri="{FF2B5EF4-FFF2-40B4-BE49-F238E27FC236}">
                <a16:creationId xmlns:a16="http://schemas.microsoft.com/office/drawing/2014/main" id="{9E9A7A88-9412-4002-ADF5-CA8D22F1093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243890" y="6571233"/>
            <a:ext cx="649285" cy="250031"/>
          </a:xfrm>
          <a:prstGeom prst="rect">
            <a:avLst/>
          </a:prstGeom>
        </p:spPr>
        <p:txBody>
          <a:bodyPr vert="horz" lIns="0" tIns="54000" rIns="0" bIns="0" rtlCol="0" anchor="t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1" name="Flux Blue Short">
            <a:extLst>
              <a:ext uri="{FF2B5EF4-FFF2-40B4-BE49-F238E27FC236}">
                <a16:creationId xmlns:a16="http://schemas.microsoft.com/office/drawing/2014/main" id="{4F919C87-C1C0-4A4C-B6D1-5B14C24C68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687" y="6444042"/>
            <a:ext cx="7223775" cy="109728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0A05DC7A-02C0-4E6C-87B5-B58F359F60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337746"/>
            <a:ext cx="1420828" cy="40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12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692001" y="6524624"/>
            <a:ext cx="1152823" cy="333376"/>
          </a:xfrm>
          <a:prstGeom prst="rect">
            <a:avLst/>
          </a:prstGeom>
        </p:spPr>
        <p:txBody>
          <a:bodyPr/>
          <a:lstStyle/>
          <a:p>
            <a:fld id="{A0BED086-4CAA-4F6B-B55B-539C662CA24D}" type="datetimeFigureOut">
              <a:rPr lang="de-DE" smtClean="0"/>
              <a:t>26.06.2023</a:t>
            </a:fld>
            <a:endParaRPr lang="de-DE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303212"/>
            <a:ext cx="8642350" cy="684213"/>
          </a:xfrm>
        </p:spPr>
        <p:txBody>
          <a:bodyPr/>
          <a:lstStyle/>
          <a:p>
            <a:r>
              <a:rPr lang="de-DE" dirty="0"/>
              <a:t>Vorstellung Pumpspeicherkonzept</a:t>
            </a:r>
            <a:endParaRPr lang="en-GB" dirty="0"/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2A4E36BF-B551-4AB2-BE06-2993306F297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204000" y="6571233"/>
            <a:ext cx="5040000" cy="250032"/>
          </a:xfrm>
          <a:prstGeom prst="rect">
            <a:avLst/>
          </a:prstGeom>
        </p:spPr>
        <p:txBody>
          <a:bodyPr vert="horz" lIns="0" tIns="54000" rIns="0" bIns="0" rtlCol="0" anchor="t" anchorCtr="0">
            <a:no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7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Tractebel Hydroprojekt GmbH</a:t>
            </a:r>
            <a:endParaRPr lang="en-US" dirty="0"/>
          </a:p>
        </p:txBody>
      </p:sp>
      <p:sp>
        <p:nvSpPr>
          <p:cNvPr id="10" name="slide numbering Placeholder">
            <a:extLst>
              <a:ext uri="{FF2B5EF4-FFF2-40B4-BE49-F238E27FC236}">
                <a16:creationId xmlns:a16="http://schemas.microsoft.com/office/drawing/2014/main" id="{9E9A7A88-9412-4002-ADF5-CA8D22F1093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243890" y="6571233"/>
            <a:ext cx="649285" cy="250031"/>
          </a:xfrm>
          <a:prstGeom prst="rect">
            <a:avLst/>
          </a:prstGeom>
        </p:spPr>
        <p:txBody>
          <a:bodyPr vert="horz" lIns="0" tIns="54000" rIns="0" bIns="0" rtlCol="0" anchor="t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1" name="Flux Blue Short">
            <a:extLst>
              <a:ext uri="{FF2B5EF4-FFF2-40B4-BE49-F238E27FC236}">
                <a16:creationId xmlns:a16="http://schemas.microsoft.com/office/drawing/2014/main" id="{4F919C87-C1C0-4A4C-B6D1-5B14C24C68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687" y="6444042"/>
            <a:ext cx="7223775" cy="109728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0A05DC7A-02C0-4E6C-87B5-B58F359F60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337746"/>
            <a:ext cx="1420828" cy="40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4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692001" y="6524624"/>
            <a:ext cx="1152823" cy="333376"/>
          </a:xfrm>
          <a:prstGeom prst="rect">
            <a:avLst/>
          </a:prstGeom>
        </p:spPr>
        <p:txBody>
          <a:bodyPr/>
          <a:lstStyle/>
          <a:p>
            <a:fld id="{A0BED086-4CAA-4F6B-B55B-539C662CA24D}" type="datetimeFigureOut">
              <a:rPr lang="de-DE" smtClean="0"/>
              <a:t>26.06.2023</a:t>
            </a:fld>
            <a:endParaRPr lang="de-DE"/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2A4E36BF-B551-4AB2-BE06-2993306F297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204000" y="6571233"/>
            <a:ext cx="5040000" cy="250032"/>
          </a:xfrm>
          <a:prstGeom prst="rect">
            <a:avLst/>
          </a:prstGeom>
        </p:spPr>
        <p:txBody>
          <a:bodyPr vert="horz" lIns="0" tIns="54000" rIns="0" bIns="0" rtlCol="0" anchor="t" anchorCtr="0">
            <a:no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7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Tractebel Hydroprojekt GmbH</a:t>
            </a:r>
            <a:endParaRPr lang="en-US" dirty="0"/>
          </a:p>
        </p:txBody>
      </p:sp>
      <p:sp>
        <p:nvSpPr>
          <p:cNvPr id="10" name="slide numbering Placeholder">
            <a:extLst>
              <a:ext uri="{FF2B5EF4-FFF2-40B4-BE49-F238E27FC236}">
                <a16:creationId xmlns:a16="http://schemas.microsoft.com/office/drawing/2014/main" id="{9E9A7A88-9412-4002-ADF5-CA8D22F1093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243890" y="6571233"/>
            <a:ext cx="649285" cy="250031"/>
          </a:xfrm>
          <a:prstGeom prst="rect">
            <a:avLst/>
          </a:prstGeom>
        </p:spPr>
        <p:txBody>
          <a:bodyPr vert="horz" lIns="0" tIns="54000" rIns="0" bIns="0" rtlCol="0" anchor="t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1" name="Flux Blue Short">
            <a:extLst>
              <a:ext uri="{FF2B5EF4-FFF2-40B4-BE49-F238E27FC236}">
                <a16:creationId xmlns:a16="http://schemas.microsoft.com/office/drawing/2014/main" id="{4F919C87-C1C0-4A4C-B6D1-5B14C24C68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687" y="6444042"/>
            <a:ext cx="7223775" cy="109728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0A05DC7A-02C0-4E6C-87B5-B58F359F60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337746"/>
            <a:ext cx="1420828" cy="40082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303212"/>
            <a:ext cx="8642350" cy="684213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Vergleich Pumpspeicher mit anderen Speicherarten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2117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692001" y="6524624"/>
            <a:ext cx="1152823" cy="333376"/>
          </a:xfrm>
          <a:prstGeom prst="rect">
            <a:avLst/>
          </a:prstGeom>
        </p:spPr>
        <p:txBody>
          <a:bodyPr/>
          <a:lstStyle/>
          <a:p>
            <a:fld id="{A0BED086-4CAA-4F6B-B55B-539C662CA24D}" type="datetimeFigureOut">
              <a:rPr lang="de-DE" smtClean="0"/>
              <a:t>26.06.2023</a:t>
            </a:fld>
            <a:endParaRPr lang="de-DE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303212"/>
            <a:ext cx="8642350" cy="684213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Generelle Rahmenbedingungen für Pumpspeicher</a:t>
            </a:r>
            <a:endParaRPr lang="en-GB" dirty="0"/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2A4E36BF-B551-4AB2-BE06-2993306F297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204000" y="6571233"/>
            <a:ext cx="5040000" cy="250032"/>
          </a:xfrm>
          <a:prstGeom prst="rect">
            <a:avLst/>
          </a:prstGeom>
        </p:spPr>
        <p:txBody>
          <a:bodyPr vert="horz" lIns="0" tIns="54000" rIns="0" bIns="0" rtlCol="0" anchor="t" anchorCtr="0">
            <a:no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7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Tractebel Hydroprojekt GmbH</a:t>
            </a:r>
            <a:endParaRPr lang="en-US" dirty="0"/>
          </a:p>
        </p:txBody>
      </p:sp>
      <p:sp>
        <p:nvSpPr>
          <p:cNvPr id="10" name="slide numbering Placeholder">
            <a:extLst>
              <a:ext uri="{FF2B5EF4-FFF2-40B4-BE49-F238E27FC236}">
                <a16:creationId xmlns:a16="http://schemas.microsoft.com/office/drawing/2014/main" id="{9E9A7A88-9412-4002-ADF5-CA8D22F1093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243890" y="6571233"/>
            <a:ext cx="649285" cy="250031"/>
          </a:xfrm>
          <a:prstGeom prst="rect">
            <a:avLst/>
          </a:prstGeom>
        </p:spPr>
        <p:txBody>
          <a:bodyPr vert="horz" lIns="0" tIns="54000" rIns="0" bIns="0" rtlCol="0" anchor="t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1" name="Flux Blue Short">
            <a:extLst>
              <a:ext uri="{FF2B5EF4-FFF2-40B4-BE49-F238E27FC236}">
                <a16:creationId xmlns:a16="http://schemas.microsoft.com/office/drawing/2014/main" id="{4F919C87-C1C0-4A4C-B6D1-5B14C24C68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687" y="6444042"/>
            <a:ext cx="7223775" cy="109728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0A05DC7A-02C0-4E6C-87B5-B58F359F60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337746"/>
            <a:ext cx="1420828" cy="40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84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692001" y="6524624"/>
            <a:ext cx="1152823" cy="333376"/>
          </a:xfrm>
          <a:prstGeom prst="rect">
            <a:avLst/>
          </a:prstGeom>
        </p:spPr>
        <p:txBody>
          <a:bodyPr/>
          <a:lstStyle/>
          <a:p>
            <a:fld id="{A0BED086-4CAA-4F6B-B55B-539C662CA24D}" type="datetimeFigureOut">
              <a:rPr lang="de-DE" smtClean="0"/>
              <a:t>26.06.2023</a:t>
            </a:fld>
            <a:endParaRPr lang="de-DE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303212"/>
            <a:ext cx="8642350" cy="684213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Randbedingungen im Rheinischen Revier</a:t>
            </a:r>
            <a:endParaRPr lang="en-GB" dirty="0"/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2A4E36BF-B551-4AB2-BE06-2993306F297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204000" y="6571233"/>
            <a:ext cx="5040000" cy="250032"/>
          </a:xfrm>
          <a:prstGeom prst="rect">
            <a:avLst/>
          </a:prstGeom>
        </p:spPr>
        <p:txBody>
          <a:bodyPr vert="horz" lIns="0" tIns="54000" rIns="0" bIns="0" rtlCol="0" anchor="t" anchorCtr="0">
            <a:no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7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Tractebel Hydroprojekt GmbH</a:t>
            </a:r>
            <a:endParaRPr lang="en-US" dirty="0"/>
          </a:p>
        </p:txBody>
      </p:sp>
      <p:sp>
        <p:nvSpPr>
          <p:cNvPr id="10" name="slide numbering Placeholder">
            <a:extLst>
              <a:ext uri="{FF2B5EF4-FFF2-40B4-BE49-F238E27FC236}">
                <a16:creationId xmlns:a16="http://schemas.microsoft.com/office/drawing/2014/main" id="{9E9A7A88-9412-4002-ADF5-CA8D22F1093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243890" y="6571233"/>
            <a:ext cx="649285" cy="250031"/>
          </a:xfrm>
          <a:prstGeom prst="rect">
            <a:avLst/>
          </a:prstGeom>
        </p:spPr>
        <p:txBody>
          <a:bodyPr vert="horz" lIns="0" tIns="54000" rIns="0" bIns="0" rtlCol="0" anchor="t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1" name="Flux Blue Short">
            <a:extLst>
              <a:ext uri="{FF2B5EF4-FFF2-40B4-BE49-F238E27FC236}">
                <a16:creationId xmlns:a16="http://schemas.microsoft.com/office/drawing/2014/main" id="{4F919C87-C1C0-4A4C-B6D1-5B14C24C68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687" y="6444042"/>
            <a:ext cx="7223775" cy="109728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0A05DC7A-02C0-4E6C-87B5-B58F359F60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337746"/>
            <a:ext cx="1420828" cy="40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9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692001" y="6524624"/>
            <a:ext cx="1152823" cy="333376"/>
          </a:xfrm>
          <a:prstGeom prst="rect">
            <a:avLst/>
          </a:prstGeom>
        </p:spPr>
        <p:txBody>
          <a:bodyPr/>
          <a:lstStyle/>
          <a:p>
            <a:fld id="{A0BED086-4CAA-4F6B-B55B-539C662CA24D}" type="datetimeFigureOut">
              <a:rPr lang="de-DE" smtClean="0"/>
              <a:t>26.06.2023</a:t>
            </a:fld>
            <a:endParaRPr lang="de-DE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303212"/>
            <a:ext cx="8642350" cy="684213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Kavernenspeicher Hambach</a:t>
            </a:r>
            <a:endParaRPr lang="en-GB" dirty="0"/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2A4E36BF-B551-4AB2-BE06-2993306F297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204000" y="6571233"/>
            <a:ext cx="5040000" cy="250032"/>
          </a:xfrm>
          <a:prstGeom prst="rect">
            <a:avLst/>
          </a:prstGeom>
        </p:spPr>
        <p:txBody>
          <a:bodyPr vert="horz" lIns="0" tIns="54000" rIns="0" bIns="0" rtlCol="0" anchor="t" anchorCtr="0">
            <a:no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7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Tractebel Hydroprojekt GmbH</a:t>
            </a:r>
            <a:endParaRPr lang="en-US" dirty="0"/>
          </a:p>
        </p:txBody>
      </p:sp>
      <p:sp>
        <p:nvSpPr>
          <p:cNvPr id="10" name="slide numbering Placeholder">
            <a:extLst>
              <a:ext uri="{FF2B5EF4-FFF2-40B4-BE49-F238E27FC236}">
                <a16:creationId xmlns:a16="http://schemas.microsoft.com/office/drawing/2014/main" id="{9E9A7A88-9412-4002-ADF5-CA8D22F1093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243890" y="6571233"/>
            <a:ext cx="649285" cy="250031"/>
          </a:xfrm>
          <a:prstGeom prst="rect">
            <a:avLst/>
          </a:prstGeom>
        </p:spPr>
        <p:txBody>
          <a:bodyPr vert="horz" lIns="0" tIns="54000" rIns="0" bIns="0" rtlCol="0" anchor="t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1" name="Flux Blue Short">
            <a:extLst>
              <a:ext uri="{FF2B5EF4-FFF2-40B4-BE49-F238E27FC236}">
                <a16:creationId xmlns:a16="http://schemas.microsoft.com/office/drawing/2014/main" id="{4F919C87-C1C0-4A4C-B6D1-5B14C24C68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687" y="6444042"/>
            <a:ext cx="7223775" cy="109728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0A05DC7A-02C0-4E6C-87B5-B58F359F60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337746"/>
            <a:ext cx="1420828" cy="40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14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Chapter title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EC01-D33E-49FF-AAD9-8EF5C79A2F9D}" type="datetime1">
              <a:rPr lang="de-DE" smtClean="0"/>
              <a:pPr/>
              <a:t>26.06.2023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Tractebel</a:t>
            </a:r>
            <a:r>
              <a:rPr lang="en-US" dirty="0"/>
              <a:t> </a:t>
            </a:r>
            <a:r>
              <a:rPr lang="en-US" dirty="0" err="1"/>
              <a:t>Hydroprojekt</a:t>
            </a:r>
            <a:r>
              <a:rPr lang="en-US" dirty="0"/>
              <a:t> GmbH 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8302-8D08-4AF9-97D6-5CA6AC36F39F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Picture 2" descr="Z:\01_Kunden\Lahmeyer International\14774-S_Designumstellung_nach Tractebel\04_Layout\Powerpoint_Präsentation\ziffern\02_blau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758144"/>
            <a:ext cx="2873031" cy="144672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Chapter title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958B8-B391-4C23-89CD-6171C18BF226}" type="datetime1">
              <a:rPr lang="de-DE" smtClean="0"/>
              <a:pPr/>
              <a:t>26.06.2023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Tractebel</a:t>
            </a:r>
            <a:r>
              <a:rPr lang="en-US" dirty="0"/>
              <a:t> </a:t>
            </a:r>
            <a:r>
              <a:rPr lang="en-US" dirty="0" err="1"/>
              <a:t>Hydroprojekt</a:t>
            </a:r>
            <a:r>
              <a:rPr lang="en-US" dirty="0"/>
              <a:t> GmbH 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8302-8D08-4AF9-97D6-5CA6AC36F39F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Picture 2" descr="Z:\01_Kunden\Lahmeyer International\14774-S_Designumstellung_nach Tractebel\04_Layout\Powerpoint_Präsentation\ziffern\02_blau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758144"/>
            <a:ext cx="2873031" cy="144672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Chapter title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95FB8-9E85-4860-9EE0-D49CE2654C3A}" type="datetime1">
              <a:rPr lang="de-DE" smtClean="0"/>
              <a:pPr/>
              <a:t>26.06.2023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Tractebel</a:t>
            </a:r>
            <a:r>
              <a:rPr lang="en-US" dirty="0"/>
              <a:t> </a:t>
            </a:r>
            <a:r>
              <a:rPr lang="en-US" dirty="0" err="1"/>
              <a:t>Hydroprojekt</a:t>
            </a:r>
            <a:r>
              <a:rPr lang="en-US" dirty="0"/>
              <a:t> GmbH 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8302-8D08-4AF9-97D6-5CA6AC36F39F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Picture 2" descr="Z:\01_Kunden\Lahmeyer International\14774-S_Designumstellung_nach Tractebel\04_Layout\Powerpoint_Präsentation\ziffern\02_blau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758144"/>
            <a:ext cx="2873031" cy="144672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Chapter title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3F13-D280-40EE-AD1D-8DE9A197B28D}" type="datetime1">
              <a:rPr lang="de-DE" smtClean="0"/>
              <a:pPr/>
              <a:t>26.06.2023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Tractebel</a:t>
            </a:r>
            <a:r>
              <a:rPr lang="en-US" dirty="0"/>
              <a:t> </a:t>
            </a:r>
            <a:r>
              <a:rPr lang="en-US" dirty="0" err="1"/>
              <a:t>Hydroprojekt</a:t>
            </a:r>
            <a:r>
              <a:rPr lang="en-US" dirty="0"/>
              <a:t> GmbH 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8302-8D08-4AF9-97D6-5CA6AC36F39F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Picture 2" descr="Z:\01_Kunden\Lahmeyer International\14774-S_Designumstellung_nach Tractebel\04_Layout\Powerpoint_Präsentation\ziffern\02_blau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758144"/>
            <a:ext cx="2873031" cy="144672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Chapter title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7373E-504A-4002-BF2D-85676CD8335A}" type="datetime1">
              <a:rPr lang="de-DE" smtClean="0"/>
              <a:pPr/>
              <a:t>26.06.2023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Tractebel</a:t>
            </a:r>
            <a:r>
              <a:rPr lang="en-US" dirty="0"/>
              <a:t> </a:t>
            </a:r>
            <a:r>
              <a:rPr lang="en-US" dirty="0" err="1"/>
              <a:t>Hydroprojekt</a:t>
            </a:r>
            <a:r>
              <a:rPr lang="en-US" dirty="0"/>
              <a:t> 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8302-8D08-4AF9-97D6-5CA6AC36F39F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Picture 2" descr="Z:\01_Kunden\Lahmeyer International\14774-S_Designumstellung_nach Tractebel\04_Layout\Powerpoint_Präsentation\ziffern\02_blau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758144"/>
            <a:ext cx="2873031" cy="144672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Chapter title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C3FF-F07F-46BF-9BF3-4524113886B8}" type="datetime1">
              <a:rPr lang="de-DE" smtClean="0"/>
              <a:pPr/>
              <a:t>26.06.2023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Tractebel</a:t>
            </a:r>
            <a:r>
              <a:rPr lang="en-US" dirty="0"/>
              <a:t> </a:t>
            </a:r>
            <a:r>
              <a:rPr lang="en-US" dirty="0" err="1"/>
              <a:t>Hydroprojekt</a:t>
            </a:r>
            <a:r>
              <a:rPr lang="en-US" dirty="0"/>
              <a:t> GmbH 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8302-8D08-4AF9-97D6-5CA6AC36F39F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Picture 2" descr="Z:\01_Kunden\Lahmeyer International\14774-S_Designumstellung_nach Tractebel\04_Layout\Powerpoint_Präsentation\ziffern\02_blau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758144"/>
            <a:ext cx="2873031" cy="144672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Chapter title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4CCAE-343F-437F-9A70-A6BA9008296A}" type="datetime1">
              <a:rPr lang="de-DE" smtClean="0"/>
              <a:pPr/>
              <a:t>26.06.2023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Tractebel</a:t>
            </a:r>
            <a:r>
              <a:rPr lang="en-US" dirty="0"/>
              <a:t> </a:t>
            </a:r>
            <a:r>
              <a:rPr lang="en-US" dirty="0" err="1"/>
              <a:t>Hydroprojekt</a:t>
            </a:r>
            <a:r>
              <a:rPr lang="en-US" dirty="0"/>
              <a:t> GmbH 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8302-8D08-4AF9-97D6-5CA6AC36F39F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Picture 2" descr="Z:\01_Kunden\Lahmeyer International\14774-S_Designumstellung_nach Tractebel\04_Layout\Powerpoint_Präsentation\ziffern\02_blau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758144"/>
            <a:ext cx="2873031" cy="144672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0" t="10789" r="9600" b="12700"/>
          <a:stretch/>
        </p:blipFill>
        <p:spPr>
          <a:xfrm>
            <a:off x="4615542" y="0"/>
            <a:ext cx="4564970" cy="6858000"/>
          </a:xfrm>
          <a:prstGeom prst="rect">
            <a:avLst/>
          </a:prstGeom>
        </p:spPr>
      </p:pic>
      <p:sp>
        <p:nvSpPr>
          <p:cNvPr id="19" name="Titelplatzhalter 18"/>
          <p:cNvSpPr>
            <a:spLocks noGrp="1"/>
          </p:cNvSpPr>
          <p:nvPr>
            <p:ph type="title"/>
          </p:nvPr>
        </p:nvSpPr>
        <p:spPr>
          <a:xfrm>
            <a:off x="506414" y="2238374"/>
            <a:ext cx="4065587" cy="974601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/>
          <a:p>
            <a:r>
              <a:rPr lang="de-DE" dirty="0"/>
              <a:t>13</a:t>
            </a:r>
            <a:br>
              <a:rPr lang="de-DE" dirty="0"/>
            </a:br>
            <a:r>
              <a:rPr lang="de-DE" dirty="0"/>
              <a:t>Chapter title</a:t>
            </a:r>
          </a:p>
        </p:txBody>
      </p:sp>
      <p:sp>
        <p:nvSpPr>
          <p:cNvPr id="20" name="Datumsplatzhalter 19"/>
          <p:cNvSpPr>
            <a:spLocks noGrp="1"/>
          </p:cNvSpPr>
          <p:nvPr>
            <p:ph type="dt" sz="half" idx="2"/>
          </p:nvPr>
        </p:nvSpPr>
        <p:spPr>
          <a:xfrm>
            <a:off x="508137" y="6524241"/>
            <a:ext cx="825227" cy="295881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fld id="{B70642AC-244D-470D-A6D1-C634E96F7D0E}" type="datetime1">
              <a:rPr lang="de-DE" smtClean="0"/>
              <a:pPr/>
              <a:t>26.06.2023</a:t>
            </a:fld>
            <a:endParaRPr lang="de-DE" dirty="0"/>
          </a:p>
        </p:txBody>
      </p:sp>
      <p:sp>
        <p:nvSpPr>
          <p:cNvPr id="21" name="Fußzeilenplatzhalter 20"/>
          <p:cNvSpPr>
            <a:spLocks noGrp="1"/>
          </p:cNvSpPr>
          <p:nvPr>
            <p:ph type="ftr" sz="quarter" idx="3"/>
          </p:nvPr>
        </p:nvSpPr>
        <p:spPr>
          <a:xfrm>
            <a:off x="1441331" y="6529472"/>
            <a:ext cx="6654179" cy="294105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Tractebel</a:t>
            </a:r>
            <a:r>
              <a:rPr lang="en-US" dirty="0"/>
              <a:t> </a:t>
            </a:r>
            <a:r>
              <a:rPr lang="en-US" dirty="0" err="1"/>
              <a:t>Hydroprojekt</a:t>
            </a:r>
            <a:r>
              <a:rPr lang="en-US" dirty="0"/>
              <a:t> GmbH 2016</a:t>
            </a:r>
            <a:endParaRPr lang="de-DE" dirty="0"/>
          </a:p>
        </p:txBody>
      </p:sp>
      <p:sp>
        <p:nvSpPr>
          <p:cNvPr id="22" name="Foliennummernplatzhalter 21"/>
          <p:cNvSpPr>
            <a:spLocks noGrp="1"/>
          </p:cNvSpPr>
          <p:nvPr>
            <p:ph type="sldNum" sz="quarter" idx="4"/>
          </p:nvPr>
        </p:nvSpPr>
        <p:spPr>
          <a:xfrm>
            <a:off x="8100392" y="6529137"/>
            <a:ext cx="503859" cy="294107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11238302-8D08-4AF9-97D6-5CA6AC36F39F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1" name="Blue Line Top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2" y="518541"/>
            <a:ext cx="1440000" cy="360000"/>
          </a:xfrm>
          <a:prstGeom prst="rect">
            <a:avLst/>
          </a:prstGeom>
        </p:spPr>
      </p:pic>
      <p:pic>
        <p:nvPicPr>
          <p:cNvPr id="13" name="Blue Line Bottom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" y="3714959"/>
            <a:ext cx="1440000" cy="360000"/>
          </a:xfrm>
          <a:prstGeom prst="rect">
            <a:avLst/>
          </a:prstGeom>
        </p:spPr>
      </p:pic>
      <p:pic>
        <p:nvPicPr>
          <p:cNvPr id="25" name="Flux Color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0" y="6046343"/>
            <a:ext cx="9144000" cy="3596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94" r:id="rId13"/>
    <p:sldLayoutId id="2147484001" r:id="rId14"/>
    <p:sldLayoutId id="2147484002" r:id="rId15"/>
    <p:sldLayoutId id="2147484003" r:id="rId16"/>
    <p:sldLayoutId id="2147484004" r:id="rId17"/>
    <p:sldLayoutId id="2147484016" r:id="rId18"/>
    <p:sldLayoutId id="2147484009" r:id="rId19"/>
    <p:sldLayoutId id="2147484014" r:id="rId20"/>
    <p:sldLayoutId id="2147484017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5000"/>
        </a:lnSpc>
        <a:spcBef>
          <a:spcPts val="600"/>
        </a:spcBef>
        <a:spcAft>
          <a:spcPts val="600"/>
        </a:spcAft>
        <a:buClr>
          <a:schemeClr val="accent1"/>
        </a:buClr>
        <a:buSzPct val="80000"/>
        <a:buFont typeface="Wingdings" panose="05000000000000000000" pitchFamily="2" charset="2"/>
        <a:buChar char="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52000" algn="l" defTabSz="914400" rtl="0" eaLnBrk="1" latinLnBrk="0" hangingPunct="1">
        <a:lnSpc>
          <a:spcPct val="105000"/>
        </a:lnSpc>
        <a:spcBef>
          <a:spcPts val="6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—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44000" algn="l" defTabSz="914400" rtl="0" eaLnBrk="1" latinLnBrk="0" hangingPunct="1">
        <a:lnSpc>
          <a:spcPct val="105000"/>
        </a:lnSpc>
        <a:spcBef>
          <a:spcPts val="6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28000" indent="-252000" algn="l" defTabSz="914400" rtl="0" eaLnBrk="1" latinLnBrk="0" hangingPunct="1">
        <a:lnSpc>
          <a:spcPct val="105000"/>
        </a:lnSpc>
        <a:spcBef>
          <a:spcPts val="600"/>
        </a:spcBef>
        <a:spcAft>
          <a:spcPts val="600"/>
        </a:spcAft>
        <a:buClr>
          <a:schemeClr val="tx1"/>
        </a:buClr>
        <a:buSzPct val="100000"/>
        <a:buFont typeface="Arial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972000" indent="-144000" algn="l" defTabSz="914400" rtl="0" eaLnBrk="1" latinLnBrk="0" hangingPunct="1">
        <a:lnSpc>
          <a:spcPct val="105000"/>
        </a:lnSpc>
        <a:spcBef>
          <a:spcPts val="600"/>
        </a:spcBef>
        <a:spcAft>
          <a:spcPts val="600"/>
        </a:spcAft>
        <a:buClr>
          <a:schemeClr val="tx1"/>
        </a:buClr>
        <a:buSzPct val="100000"/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 bwMode="gray">
          <a:xfrm>
            <a:off x="250825" y="400050"/>
            <a:ext cx="8642350" cy="6524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noProof="0" dirty="0"/>
              <a:t>TITLE</a:t>
            </a:r>
          </a:p>
        </p:txBody>
      </p:sp>
      <p:sp>
        <p:nvSpPr>
          <p:cNvPr id="3" name="Text Placeholder"/>
          <p:cNvSpPr>
            <a:spLocks noGrp="1"/>
          </p:cNvSpPr>
          <p:nvPr>
            <p:ph type="body" idx="1"/>
          </p:nvPr>
        </p:nvSpPr>
        <p:spPr bwMode="gray">
          <a:xfrm>
            <a:off x="250825" y="1700213"/>
            <a:ext cx="8642350" cy="434181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Text level 1</a:t>
            </a:r>
          </a:p>
          <a:p>
            <a:pPr lvl="1"/>
            <a:r>
              <a:rPr lang="en-US" noProof="0" dirty="0"/>
              <a:t>Text level 2</a:t>
            </a:r>
          </a:p>
          <a:p>
            <a:pPr lvl="2"/>
            <a:r>
              <a:rPr lang="en-US" noProof="0" dirty="0"/>
              <a:t>Text level 3</a:t>
            </a:r>
          </a:p>
          <a:p>
            <a:pPr lvl="3"/>
            <a:r>
              <a:rPr lang="en-US" noProof="0" dirty="0"/>
              <a:t>Text level 4</a:t>
            </a:r>
          </a:p>
          <a:p>
            <a:pPr lvl="4"/>
            <a:r>
              <a:rPr lang="en-US" noProof="0" dirty="0"/>
              <a:t>Text level 5</a:t>
            </a:r>
          </a:p>
        </p:txBody>
      </p:sp>
      <p:sp>
        <p:nvSpPr>
          <p:cNvPr id="4" name="Date Placeholder"/>
          <p:cNvSpPr>
            <a:spLocks noGrp="1"/>
          </p:cNvSpPr>
          <p:nvPr>
            <p:ph type="dt" sz="half" idx="2"/>
          </p:nvPr>
        </p:nvSpPr>
        <p:spPr bwMode="gray">
          <a:xfrm>
            <a:off x="250825" y="6524625"/>
            <a:ext cx="1152823" cy="333376"/>
          </a:xfrm>
          <a:prstGeom prst="rect">
            <a:avLst/>
          </a:prstGeom>
        </p:spPr>
        <p:txBody>
          <a:bodyPr vert="horz" lIns="0" tIns="54000" rIns="0" bIns="0" rtlCol="0" anchor="t" anchorCtr="0">
            <a:noAutofit/>
          </a:bodyPr>
          <a:lstStyle>
            <a:lvl1pPr algn="ctr">
              <a:defRPr sz="700">
                <a:solidFill>
                  <a:schemeClr val="bg2"/>
                </a:solidFill>
              </a:defRPr>
            </a:lvl1pPr>
          </a:lstStyle>
          <a:p>
            <a:pPr algn="l"/>
            <a:fld id="{96DE88FF-0F49-4439-9711-571DC86237A3}" type="datetime1">
              <a:rPr lang="de-DE" noProof="0" smtClean="0"/>
              <a:pPr algn="l"/>
              <a:t>26.06.2023</a:t>
            </a:fld>
            <a:endParaRPr lang="en-US" noProof="0" dirty="0"/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3"/>
          </p:nvPr>
        </p:nvSpPr>
        <p:spPr bwMode="gray">
          <a:xfrm>
            <a:off x="1439652" y="6524625"/>
            <a:ext cx="6804236" cy="333376"/>
          </a:xfrm>
          <a:prstGeom prst="rect">
            <a:avLst/>
          </a:prstGeom>
        </p:spPr>
        <p:txBody>
          <a:bodyPr vert="horz" lIns="0" tIns="54000" rIns="0" bIns="0" rtlCol="0" anchor="t" anchorCtr="0">
            <a:noAutofit/>
          </a:bodyPr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Tractebel</a:t>
            </a:r>
            <a:r>
              <a:rPr lang="en-US" dirty="0"/>
              <a:t> </a:t>
            </a:r>
            <a:r>
              <a:rPr lang="en-US" dirty="0" err="1"/>
              <a:t>Hydroprojekt</a:t>
            </a:r>
            <a:r>
              <a:rPr lang="en-US" dirty="0"/>
              <a:t> GmbH 2016 + Fritz </a:t>
            </a:r>
            <a:r>
              <a:rPr lang="en-US" dirty="0" err="1"/>
              <a:t>Planung</a:t>
            </a:r>
            <a:r>
              <a:rPr lang="en-US" dirty="0"/>
              <a:t> GmbH</a:t>
            </a:r>
            <a:endParaRPr lang="de-DE" dirty="0"/>
          </a:p>
        </p:txBody>
      </p:sp>
      <p:sp>
        <p:nvSpPr>
          <p:cNvPr id="6" name="slide numbering Placeholder"/>
          <p:cNvSpPr>
            <a:spLocks noGrp="1"/>
          </p:cNvSpPr>
          <p:nvPr>
            <p:ph type="sldNum" sz="quarter" idx="4"/>
          </p:nvPr>
        </p:nvSpPr>
        <p:spPr bwMode="gray">
          <a:xfrm>
            <a:off x="8243891" y="6524626"/>
            <a:ext cx="649285" cy="333375"/>
          </a:xfrm>
          <a:prstGeom prst="rect">
            <a:avLst/>
          </a:prstGeom>
        </p:spPr>
        <p:txBody>
          <a:bodyPr vert="horz" lIns="0" tIns="54000" rIns="0" bIns="0" rtlCol="0" anchor="t" anchorCtr="0">
            <a:noAutofit/>
          </a:bodyPr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733122C9-A0B9-462F-8757-0847AD287B63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pic>
        <p:nvPicPr>
          <p:cNvPr id="14" name="Blue Line Botto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" y="836752"/>
            <a:ext cx="613220" cy="360000"/>
          </a:xfrm>
          <a:prstGeom prst="rect">
            <a:avLst/>
          </a:prstGeom>
        </p:spPr>
      </p:pic>
      <p:pic>
        <p:nvPicPr>
          <p:cNvPr id="15" name="Blue Line Top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" y="80752"/>
            <a:ext cx="613220" cy="36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4010" r:id="rId2"/>
    <p:sldLayoutId id="2147484011" r:id="rId3"/>
    <p:sldLayoutId id="2147484012" r:id="rId4"/>
    <p:sldLayoutId id="2147484013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3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5000"/>
        </a:lnSpc>
        <a:spcBef>
          <a:spcPts val="600"/>
        </a:spcBef>
        <a:spcAft>
          <a:spcPts val="600"/>
        </a:spcAft>
        <a:buClr>
          <a:schemeClr val="accent1"/>
        </a:buClr>
        <a:buSzPct val="80000"/>
        <a:buFont typeface="Wingdings" panose="05000000000000000000" pitchFamily="2" charset="2"/>
        <a:buChar char="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52000" algn="l" defTabSz="914400" rtl="0" eaLnBrk="1" latinLnBrk="0" hangingPunct="1">
        <a:lnSpc>
          <a:spcPct val="105000"/>
        </a:lnSpc>
        <a:spcBef>
          <a:spcPts val="6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—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44000" algn="l" defTabSz="914400" rtl="0" eaLnBrk="1" latinLnBrk="0" hangingPunct="1">
        <a:lnSpc>
          <a:spcPct val="105000"/>
        </a:lnSpc>
        <a:spcBef>
          <a:spcPts val="6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28000" indent="-252000" algn="l" defTabSz="914400" rtl="0" eaLnBrk="1" latinLnBrk="0" hangingPunct="1">
        <a:lnSpc>
          <a:spcPct val="105000"/>
        </a:lnSpc>
        <a:spcBef>
          <a:spcPts val="600"/>
        </a:spcBef>
        <a:spcAft>
          <a:spcPts val="600"/>
        </a:spcAft>
        <a:buClr>
          <a:schemeClr val="tx1"/>
        </a:buClr>
        <a:buSzPct val="100000"/>
        <a:buFont typeface="Arial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972000" indent="-144000" algn="l" defTabSz="914400" rtl="0" eaLnBrk="1" latinLnBrk="0" hangingPunct="1">
        <a:lnSpc>
          <a:spcPct val="105000"/>
        </a:lnSpc>
        <a:spcBef>
          <a:spcPts val="600"/>
        </a:spcBef>
        <a:spcAft>
          <a:spcPts val="600"/>
        </a:spcAft>
        <a:buClr>
          <a:schemeClr val="tx1"/>
        </a:buClr>
        <a:buSzPct val="100000"/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wirtschaft.nrw/broschuerenservice" TargetMode="Externa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1</a:t>
            </a:fld>
            <a:endParaRPr lang="en-US" noProof="0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5ADEBAA-C1BA-4B0D-A090-27EE7BA351F1}"/>
              </a:ext>
            </a:extLst>
          </p:cNvPr>
          <p:cNvSpPr/>
          <p:nvPr/>
        </p:nvSpPr>
        <p:spPr>
          <a:xfrm>
            <a:off x="398800" y="1197620"/>
            <a:ext cx="4173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400" b="1" dirty="0">
              <a:solidFill>
                <a:schemeClr val="bg1"/>
              </a:solidFill>
            </a:endParaRPr>
          </a:p>
          <a:p>
            <a:r>
              <a:rPr lang="de-DE" sz="2000" dirty="0">
                <a:solidFill>
                  <a:schemeClr val="bg1"/>
                </a:solidFill>
              </a:rPr>
              <a:t>791. WE-Heraeus-Seminar</a:t>
            </a:r>
          </a:p>
          <a:p>
            <a:endParaRPr lang="de-DE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The Physical, Chemical and Technological Aspects of the Fundamental Transition in Energy Supply from Fossil to Renewable Sources – Key Aspect: Energy Storage</a:t>
            </a:r>
          </a:p>
          <a:p>
            <a:endParaRPr lang="de-DE" sz="2000" dirty="0">
              <a:solidFill>
                <a:schemeClr val="bg1"/>
              </a:solidFill>
            </a:endParaRPr>
          </a:p>
          <a:p>
            <a:r>
              <a:rPr lang="de-DE" sz="2000" dirty="0">
                <a:solidFill>
                  <a:schemeClr val="bg1"/>
                </a:solidFill>
              </a:rPr>
              <a:t>Bad Honnef, 21 June 2023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E66FBAF-1FAA-4073-ADB6-4058730BF81B}"/>
              </a:ext>
            </a:extLst>
          </p:cNvPr>
          <p:cNvSpPr/>
          <p:nvPr/>
        </p:nvSpPr>
        <p:spPr>
          <a:xfrm>
            <a:off x="259837" y="345332"/>
            <a:ext cx="8884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>
                <a:solidFill>
                  <a:srgbClr val="3399FF"/>
                </a:solidFill>
              </a:rPr>
              <a:t>Pumped storage hydropower in former surface mining pits</a:t>
            </a:r>
          </a:p>
        </p:txBody>
      </p:sp>
    </p:spTree>
    <p:extLst>
      <p:ext uri="{BB962C8B-B14F-4D97-AF65-F5344CB8AC3E}">
        <p14:creationId xmlns:p14="http://schemas.microsoft.com/office/powerpoint/2010/main" val="3068185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7">
            <a:extLst>
              <a:ext uri="{FF2B5EF4-FFF2-40B4-BE49-F238E27FC236}">
                <a16:creationId xmlns:a16="http://schemas.microsoft.com/office/drawing/2014/main" id="{4BFDC549-E1CF-4950-90B9-596BBAEED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7456" y="6057417"/>
            <a:ext cx="25948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1200" i="1" dirty="0">
                <a:latin typeface="Calibri" pitchFamily="34" charset="0"/>
              </a:rPr>
              <a:t>Inlet structure upper reservoir</a:t>
            </a:r>
          </a:p>
        </p:txBody>
      </p:sp>
      <p:pic>
        <p:nvPicPr>
          <p:cNvPr id="6" name="Picture 25" descr="G:\Digitales_Archiv\Foto- Archiv\PSW_Goldisthal\goldi_luftbild.jpg">
            <a:extLst>
              <a:ext uri="{FF2B5EF4-FFF2-40B4-BE49-F238E27FC236}">
                <a16:creationId xmlns:a16="http://schemas.microsoft.com/office/drawing/2014/main" id="{8F710022-5EF0-49F0-83C0-D00A17E39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7" r="7455" b="3094"/>
          <a:stretch>
            <a:fillRect/>
          </a:stretch>
        </p:blipFill>
        <p:spPr bwMode="auto">
          <a:xfrm>
            <a:off x="5124254" y="987425"/>
            <a:ext cx="3719981" cy="234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44" descr="G:\Digitales_Archiv\Foto- Archiv\PSW_Goldisthal\UB_Hauptsperre.jpg">
            <a:extLst>
              <a:ext uri="{FF2B5EF4-FFF2-40B4-BE49-F238E27FC236}">
                <a16:creationId xmlns:a16="http://schemas.microsoft.com/office/drawing/2014/main" id="{EB6C786F-30E5-4C8E-BD7D-9F7BAB614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3" b="2786"/>
          <a:stretch>
            <a:fillRect/>
          </a:stretch>
        </p:blipFill>
        <p:spPr bwMode="auto">
          <a:xfrm>
            <a:off x="250825" y="987425"/>
            <a:ext cx="3766993" cy="234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35" descr="G:\Digitales_Archiv\Foto- Archiv\PSW_Goldisthal\Oberbecken_einlauf.jpg">
            <a:extLst>
              <a:ext uri="{FF2B5EF4-FFF2-40B4-BE49-F238E27FC236}">
                <a16:creationId xmlns:a16="http://schemas.microsoft.com/office/drawing/2014/main" id="{68F5AA30-E818-4F90-9E49-FE6677FC6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3"/>
          <a:stretch>
            <a:fillRect/>
          </a:stretch>
        </p:blipFill>
        <p:spPr bwMode="auto">
          <a:xfrm>
            <a:off x="5124254" y="3563334"/>
            <a:ext cx="3719981" cy="249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7">
            <a:extLst>
              <a:ext uri="{FF2B5EF4-FFF2-40B4-BE49-F238E27FC236}">
                <a16:creationId xmlns:a16="http://schemas.microsoft.com/office/drawing/2014/main" id="{4AA11692-CA7D-4CDF-8888-192EF0A10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7456" y="3298793"/>
            <a:ext cx="23323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1200" i="1">
                <a:latin typeface="Calibri" pitchFamily="34" charset="0"/>
              </a:rPr>
              <a:t>Construction of upper reservoir</a:t>
            </a:r>
          </a:p>
        </p:txBody>
      </p:sp>
      <p:sp>
        <p:nvSpPr>
          <p:cNvPr id="12" name="Textfeld 7">
            <a:extLst>
              <a:ext uri="{FF2B5EF4-FFF2-40B4-BE49-F238E27FC236}">
                <a16:creationId xmlns:a16="http://schemas.microsoft.com/office/drawing/2014/main" id="{CCA5D40A-D44D-4F4A-AC7F-DC25FD378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790" y="6043716"/>
            <a:ext cx="40465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1200" i="1" dirty="0">
                <a:latin typeface="Calibri" pitchFamily="34" charset="0"/>
              </a:rPr>
              <a:t>Powerhouse cavern </a:t>
            </a:r>
          </a:p>
        </p:txBody>
      </p:sp>
      <p:sp>
        <p:nvSpPr>
          <p:cNvPr id="13" name="Textfeld 7">
            <a:extLst>
              <a:ext uri="{FF2B5EF4-FFF2-40B4-BE49-F238E27FC236}">
                <a16:creationId xmlns:a16="http://schemas.microsoft.com/office/drawing/2014/main" id="{28037178-CE6D-4C1C-9DC1-E77B67A0F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23" y="3293840"/>
            <a:ext cx="26223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en-US" sz="1200" i="1" dirty="0">
                <a:latin typeface="Calibri" pitchFamily="34" charset="0"/>
              </a:rPr>
              <a:t>Construction </a:t>
            </a:r>
            <a:r>
              <a:rPr lang="de-DE" altLang="en-US" sz="1200" i="1" dirty="0" err="1">
                <a:latin typeface="Calibri" pitchFamily="34" charset="0"/>
              </a:rPr>
              <a:t>of</a:t>
            </a:r>
            <a:r>
              <a:rPr lang="de-DE" altLang="en-US" sz="1200" i="1" dirty="0">
                <a:latin typeface="Calibri" pitchFamily="34" charset="0"/>
              </a:rPr>
              <a:t> </a:t>
            </a:r>
            <a:r>
              <a:rPr lang="de-DE" altLang="en-US" sz="1200" i="1" dirty="0" err="1">
                <a:latin typeface="Calibri" pitchFamily="34" charset="0"/>
              </a:rPr>
              <a:t>lower</a:t>
            </a:r>
            <a:r>
              <a:rPr lang="de-DE" altLang="en-US" sz="1200" i="1" dirty="0">
                <a:latin typeface="Calibri" pitchFamily="34" charset="0"/>
              </a:rPr>
              <a:t> </a:t>
            </a:r>
            <a:r>
              <a:rPr lang="en-US" altLang="en-US" sz="1200" i="1" dirty="0">
                <a:latin typeface="Calibri" pitchFamily="34" charset="0"/>
              </a:rPr>
              <a:t>reservoir</a:t>
            </a:r>
          </a:p>
        </p:txBody>
      </p:sp>
      <p:pic>
        <p:nvPicPr>
          <p:cNvPr id="14" name="Grafik 13" descr="Ein Bild, das Straße, Spur, Zug, Tisch enthält.&#10;&#10;Automatisch generierte Beschreibung">
            <a:extLst>
              <a:ext uri="{FF2B5EF4-FFF2-40B4-BE49-F238E27FC236}">
                <a16:creationId xmlns:a16="http://schemas.microsoft.com/office/drawing/2014/main" id="{4DD80CE1-D5F8-4BF7-9E92-F5B86B4A04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3563334"/>
            <a:ext cx="3766994" cy="2487887"/>
          </a:xfrm>
          <a:prstGeom prst="rect">
            <a:avLst/>
          </a:prstGeom>
        </p:spPr>
      </p:pic>
      <p:sp>
        <p:nvSpPr>
          <p:cNvPr id="15" name="Titel 2">
            <a:extLst>
              <a:ext uri="{FF2B5EF4-FFF2-40B4-BE49-F238E27FC236}">
                <a16:creationId xmlns:a16="http://schemas.microsoft.com/office/drawing/2014/main" id="{8EB014DB-B9AA-4E15-95B0-DDA33C462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303212"/>
            <a:ext cx="8642350" cy="684213"/>
          </a:xfrm>
        </p:spPr>
        <p:txBody>
          <a:bodyPr/>
          <a:lstStyle/>
          <a:p>
            <a:pPr eaLnBrk="1" hangingPunct="1"/>
            <a:r>
              <a:rPr lang="en-US" altLang="en-US" dirty="0"/>
              <a:t>Pumped storage hydropower plant </a:t>
            </a:r>
            <a:r>
              <a:rPr lang="en-US" altLang="en-US" dirty="0" err="1"/>
              <a:t>Goldisthal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1108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Comparison of storage technologies</a:t>
            </a:r>
          </a:p>
        </p:txBody>
      </p:sp>
      <p:pic>
        <p:nvPicPr>
          <p:cNvPr id="4" name="Grafik 3" descr="Ein Bild, das Text, Screenshot, Diagramm, Schrift enthält.&#10;&#10;Automatisch generierte Beschreibung">
            <a:extLst>
              <a:ext uri="{FF2B5EF4-FFF2-40B4-BE49-F238E27FC236}">
                <a16:creationId xmlns:a16="http://schemas.microsoft.com/office/drawing/2014/main" id="{53EC1CE2-8CDB-411C-AB6F-CE51276BB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1" y="1157431"/>
            <a:ext cx="6821198" cy="4905231"/>
          </a:xfrm>
          <a:prstGeom prst="rect">
            <a:avLst/>
          </a:prstGeom>
        </p:spPr>
      </p:pic>
      <p:sp>
        <p:nvSpPr>
          <p:cNvPr id="6" name="Textfeld 7">
            <a:extLst>
              <a:ext uri="{FF2B5EF4-FFF2-40B4-BE49-F238E27FC236}">
                <a16:creationId xmlns:a16="http://schemas.microsoft.com/office/drawing/2014/main" id="{A0395E35-3D78-491B-AF78-B0E379D21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1" y="6057417"/>
            <a:ext cx="55695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1200" i="1" dirty="0">
                <a:latin typeface="Calibri" pitchFamily="34" charset="0"/>
              </a:rPr>
              <a:t>Storage technologies in comparison (source: M. Sterner, </a:t>
            </a:r>
            <a:r>
              <a:rPr lang="en-US" altLang="en-US" sz="1200" i="1" dirty="0" err="1">
                <a:latin typeface="Calibri" pitchFamily="34" charset="0"/>
              </a:rPr>
              <a:t>Energiespeicher</a:t>
            </a:r>
            <a:r>
              <a:rPr lang="en-US" altLang="en-US" sz="1200" i="1" dirty="0">
                <a:latin typeface="Calibri" pitchFamily="34" charset="0"/>
              </a:rPr>
              <a:t>, 2014)</a:t>
            </a:r>
          </a:p>
        </p:txBody>
      </p:sp>
    </p:spTree>
    <p:extLst>
      <p:ext uri="{BB962C8B-B14F-4D97-AF65-F5344CB8AC3E}">
        <p14:creationId xmlns:p14="http://schemas.microsoft.com/office/powerpoint/2010/main" val="82172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2"/>
          <p:cNvSpPr>
            <a:spLocks noGrp="1"/>
          </p:cNvSpPr>
          <p:nvPr>
            <p:ph type="title"/>
          </p:nvPr>
        </p:nvSpPr>
        <p:spPr>
          <a:xfrm>
            <a:off x="250825" y="386340"/>
            <a:ext cx="8642350" cy="684213"/>
          </a:xfrm>
        </p:spPr>
        <p:txBody>
          <a:bodyPr/>
          <a:lstStyle/>
          <a:p>
            <a:pPr eaLnBrk="1" hangingPunct="1"/>
            <a:r>
              <a:rPr lang="en-US" altLang="en-US" dirty="0"/>
              <a:t>Storage technologies –Technical and economic parameter</a:t>
            </a:r>
          </a:p>
        </p:txBody>
      </p:sp>
      <p:graphicFrame>
        <p:nvGraphicFramePr>
          <p:cNvPr id="15452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683932"/>
              </p:ext>
            </p:extLst>
          </p:nvPr>
        </p:nvGraphicFramePr>
        <p:xfrm>
          <a:off x="643467" y="1784527"/>
          <a:ext cx="7597247" cy="4124330"/>
        </p:xfrm>
        <a:graphic>
          <a:graphicData uri="http://schemas.openxmlformats.org/drawingml/2006/table">
            <a:tbl>
              <a:tblPr/>
              <a:tblGrid>
                <a:gridCol w="1966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5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54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4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7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Pumped storage</a:t>
                      </a:r>
                      <a:endParaRPr kumimoji="0" lang="en-US" sz="1400" b="1" i="0" u="none" strike="noStrike" cap="none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Batteries</a:t>
                      </a:r>
                      <a:endParaRPr kumimoji="0" lang="en-US" sz="1400" b="1" i="0" u="none" strike="noStrike" cap="none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Capacitors</a:t>
                      </a:r>
                      <a:endParaRPr kumimoji="0" lang="en-US" sz="1400" b="1" i="0" u="none" strike="noStrike" cap="none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Hydrogen</a:t>
                      </a:r>
                      <a:endParaRPr kumimoji="0" lang="en-US" sz="1400" b="1" i="0" u="none" strike="noStrike" cap="none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Compressed air</a:t>
                      </a:r>
                      <a:endParaRPr kumimoji="0" lang="en-US" sz="1400" b="1" i="0" u="none" strike="noStrike" cap="none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Reaction time</a:t>
                      </a:r>
                      <a:endParaRPr kumimoji="0" lang="en-US" sz="1400" b="1" i="0" u="none" strike="noStrike" cap="none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Min.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Millisec.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Millisec.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specific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Min.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Storage capacity*</a:t>
                      </a:r>
                      <a:endParaRPr kumimoji="0" lang="en-US" sz="1400" b="1" i="0" u="none" strike="noStrike" cap="none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itchFamily="34" charset="0"/>
                        </a:rPr>
                        <a:t>100 MWh – 100 GWh</a:t>
                      </a:r>
                      <a:endParaRPr kumimoji="0" lang="en-US" sz="1400" b="1" i="0" u="none" strike="noStrike" cap="none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up to 50 MWh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up to 100 kWh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itchFamily="34" charset="0"/>
                        </a:rPr>
                        <a:t>10GWh bis 10TWh</a:t>
                      </a:r>
                      <a:endParaRPr kumimoji="0" lang="en-US" sz="1400" b="1" i="0" u="none" strike="noStrike" cap="none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 GWh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Installed capacity in MW</a:t>
                      </a:r>
                      <a:endParaRPr kumimoji="0" lang="en-US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itchFamily="34" charset="0"/>
                        </a:rPr>
                        <a:t>&gt;1.000</a:t>
                      </a:r>
                      <a:endParaRPr kumimoji="0" lang="en-US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27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0,1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0,2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290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Costs in €/kW</a:t>
                      </a:r>
                      <a:endParaRPr kumimoji="0" lang="en-US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800 -1.500*</a:t>
                      </a: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1.200-2.000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very high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2.500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600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Black start ability</a:t>
                      </a:r>
                      <a:endParaRPr kumimoji="0" lang="en-US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Yes</a:t>
                      </a:r>
                      <a:endParaRPr kumimoji="0" lang="en-US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potentially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potentially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not specified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ja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Phase shifter operation</a:t>
                      </a:r>
                      <a:endParaRPr kumimoji="0" lang="en-US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Yes</a:t>
                      </a:r>
                      <a:endParaRPr kumimoji="0" lang="en-US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yes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yes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No</a:t>
                      </a:r>
                      <a:endParaRPr kumimoji="0" lang="en-US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No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Balancing power</a:t>
                      </a:r>
                      <a:endParaRPr kumimoji="0" lang="en-US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Yes</a:t>
                      </a:r>
                      <a:endParaRPr kumimoji="0" lang="en-US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limited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No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No</a:t>
                      </a:r>
                      <a:endParaRPr kumimoji="0" lang="en-US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no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Reactive power</a:t>
                      </a:r>
                      <a:endParaRPr kumimoji="0" lang="en-US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Yes</a:t>
                      </a:r>
                      <a:endParaRPr kumimoji="0" lang="en-US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No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no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No</a:t>
                      </a:r>
                      <a:endParaRPr kumimoji="0" lang="en-US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limited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Efficiency factor</a:t>
                      </a:r>
                      <a:endParaRPr kumimoji="0" lang="en-US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itchFamily="34" charset="0"/>
                        </a:rPr>
                        <a:t>70-80%</a:t>
                      </a:r>
                      <a:endParaRPr kumimoji="0" lang="en-US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80-95%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80-95%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30-40%</a:t>
                      </a:r>
                      <a:endParaRPr kumimoji="0" lang="en-US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50%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Number of cycles</a:t>
                      </a:r>
                      <a:endParaRPr kumimoji="0" lang="en-US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itchFamily="34" charset="0"/>
                        </a:rPr>
                        <a:t>unlimited</a:t>
                      </a:r>
                      <a:endParaRPr kumimoji="0" lang="en-US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&lt;10.000</a:t>
                      </a:r>
                      <a:endParaRPr kumimoji="0" lang="en-US" sz="1400" b="1" i="0" u="none" strike="noStrike" cap="none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&gt;1.000.000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not specified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unlimited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5449" name="Textfeld 7"/>
          <p:cNvSpPr txBox="1">
            <a:spLocks noChangeArrowheads="1"/>
          </p:cNvSpPr>
          <p:nvPr/>
        </p:nvSpPr>
        <p:spPr bwMode="auto">
          <a:xfrm>
            <a:off x="2254696" y="5907959"/>
            <a:ext cx="678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altLang="en-US" sz="1200" dirty="0">
                <a:latin typeface="Calibri" pitchFamily="34" charset="0"/>
              </a:rPr>
              <a:t>Source: DENA 2010, Wikipedia „Energiespeicher“, LBS 2010, DBACB 2010, AEE 2011, GE 2012</a:t>
            </a:r>
          </a:p>
          <a:p>
            <a:r>
              <a:rPr lang="de-DE" altLang="en-US" sz="1200" dirty="0">
                <a:latin typeface="Calibri" pitchFamily="34" charset="0"/>
              </a:rPr>
              <a:t>* Tractebel Hydroprojekt GmbH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44801" y="146757"/>
            <a:ext cx="5661890" cy="118719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Pumped storage hydropower in the Rhenish mining area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1238302-8D08-4AF9-97D6-5CA6AC36F39F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3651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Foliennummernplatzhalt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40763" y="6529388"/>
            <a:ext cx="503237" cy="29368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2DE18DF-529D-4806-A89E-D328BF6D2993}" type="slidenum">
              <a:rPr lang="de-DE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de-DE" altLang="en-US"/>
          </a:p>
        </p:txBody>
      </p:sp>
      <p:sp>
        <p:nvSpPr>
          <p:cNvPr id="16389" name="Textfeld 7"/>
          <p:cNvSpPr txBox="1">
            <a:spLocks noChangeArrowheads="1"/>
          </p:cNvSpPr>
          <p:nvPr/>
        </p:nvSpPr>
        <p:spPr bwMode="auto">
          <a:xfrm>
            <a:off x="4659273" y="5620386"/>
            <a:ext cx="398149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en-US" sz="1200" i="1" dirty="0">
                <a:latin typeface="Calibri" pitchFamily="34" charset="0"/>
              </a:rPr>
              <a:t>Study Title, Tractebel Hydroprojekt GmbH, 2019</a:t>
            </a:r>
          </a:p>
          <a:p>
            <a:pPr algn="r"/>
            <a:r>
              <a:rPr lang="de-DE" sz="1000" dirty="0">
                <a:hlinkClick r:id="rId2"/>
              </a:rPr>
              <a:t>Download: Publikationen | Wirtschaft NRW</a:t>
            </a:r>
            <a:endParaRPr lang="en-US" altLang="en-US" sz="1000" i="1" dirty="0">
              <a:latin typeface="Calibri" pitchFamily="34" charset="0"/>
            </a:endParaRPr>
          </a:p>
        </p:txBody>
      </p:sp>
      <p:sp>
        <p:nvSpPr>
          <p:cNvPr id="7" name="Rectangle 91">
            <a:extLst>
              <a:ext uri="{FF2B5EF4-FFF2-40B4-BE49-F238E27FC236}">
                <a16:creationId xmlns:a16="http://schemas.microsoft.com/office/drawing/2014/main" id="{9A2D2217-A1CA-4AFD-8679-E4952299A021}"/>
              </a:ext>
            </a:extLst>
          </p:cNvPr>
          <p:cNvSpPr txBox="1">
            <a:spLocks/>
          </p:cNvSpPr>
          <p:nvPr/>
        </p:nvSpPr>
        <p:spPr bwMode="gray">
          <a:xfrm>
            <a:off x="431800" y="1408112"/>
            <a:ext cx="4738511" cy="48007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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b="1" dirty="0">
                <a:solidFill>
                  <a:srgbClr val="00B0F0"/>
                </a:solidFill>
              </a:rPr>
              <a:t>“Concepts for the energetic reuse of former mining pits in North-Rhine Westphalia”</a:t>
            </a:r>
            <a:r>
              <a:rPr lang="en-US" altLang="en-US" sz="1600" dirty="0"/>
              <a:t>, </a:t>
            </a:r>
            <a:br>
              <a:rPr lang="en-US" altLang="en-US" sz="1600" dirty="0"/>
            </a:br>
            <a:r>
              <a:rPr lang="en-US" altLang="en-US" sz="1600" dirty="0"/>
              <a:t>Tractebel Hydroprojekt GmbH from November 2019, assigned by the </a:t>
            </a:r>
            <a:r>
              <a:rPr lang="en-US" sz="1600" dirty="0"/>
              <a:t>Ministry of Economic Affairs, Industry, Climate Action and Energy of the State of North Rhine-Westphalia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dirty="0"/>
              <a:t>Investigation about possibilities of </a:t>
            </a:r>
            <a:r>
              <a:rPr lang="en-US" altLang="en-US" sz="1600" b="1" dirty="0">
                <a:solidFill>
                  <a:srgbClr val="00B0F0"/>
                </a:solidFill>
              </a:rPr>
              <a:t>pumped storage plants </a:t>
            </a:r>
            <a:r>
              <a:rPr lang="en-US" altLang="en-US" sz="1600" dirty="0"/>
              <a:t>for the energetic future use of </a:t>
            </a:r>
            <a:r>
              <a:rPr lang="en-US" altLang="en-US" sz="1600" b="1" dirty="0">
                <a:solidFill>
                  <a:srgbClr val="00B0F0"/>
                </a:solidFill>
              </a:rPr>
              <a:t>former coal mining pits </a:t>
            </a:r>
            <a:r>
              <a:rPr lang="en-US" altLang="en-US" sz="1600" dirty="0"/>
              <a:t>after the coal exit</a:t>
            </a:r>
          </a:p>
          <a:p>
            <a:pPr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/>
              <a:t>Evaluation of </a:t>
            </a:r>
            <a:r>
              <a:rPr lang="en-US" altLang="en-US" sz="1600" b="1" dirty="0">
                <a:solidFill>
                  <a:srgbClr val="00B0F0"/>
                </a:solidFill>
              </a:rPr>
              <a:t>Basic data </a:t>
            </a:r>
            <a:r>
              <a:rPr lang="en-US" altLang="en-US" sz="1600" dirty="0"/>
              <a:t>(geotechnics, hydrology, environment, regional planning)</a:t>
            </a:r>
          </a:p>
          <a:p>
            <a:pPr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/>
              <a:t>Investigation of various </a:t>
            </a:r>
            <a:r>
              <a:rPr lang="en-US" altLang="en-US" sz="1600" b="1" dirty="0">
                <a:solidFill>
                  <a:srgbClr val="00B0F0"/>
                </a:solidFill>
              </a:rPr>
              <a:t>pumped storage concepts</a:t>
            </a:r>
          </a:p>
          <a:p>
            <a:pPr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/>
              <a:t>Identification and evaluation of </a:t>
            </a:r>
            <a:r>
              <a:rPr lang="en-US" altLang="en-US" sz="1600" b="1" dirty="0">
                <a:solidFill>
                  <a:srgbClr val="00B0F0"/>
                </a:solidFill>
              </a:rPr>
              <a:t>possible locations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dirty="0"/>
              <a:t> </a:t>
            </a:r>
            <a:endParaRPr lang="en-US" altLang="en-US" sz="2000" dirty="0"/>
          </a:p>
        </p:txBody>
      </p:sp>
      <p:sp>
        <p:nvSpPr>
          <p:cNvPr id="9" name="Titel 2">
            <a:extLst>
              <a:ext uri="{FF2B5EF4-FFF2-40B4-BE49-F238E27FC236}">
                <a16:creationId xmlns:a16="http://schemas.microsoft.com/office/drawing/2014/main" id="{66579B81-DE76-4345-8825-81E330E00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303212"/>
            <a:ext cx="8642350" cy="684213"/>
          </a:xfrm>
        </p:spPr>
        <p:txBody>
          <a:bodyPr/>
          <a:lstStyle/>
          <a:p>
            <a:pPr eaLnBrk="1" hangingPunct="1"/>
            <a:r>
              <a:rPr lang="en-US" altLang="en-US" sz="2200" dirty="0"/>
              <a:t>Study about pumped storage energy in the Rhenish Mining Area</a:t>
            </a:r>
          </a:p>
        </p:txBody>
      </p:sp>
      <p:pic>
        <p:nvPicPr>
          <p:cNvPr id="4" name="Grafik 3" descr="Ein Bild, das Text, Screenshot, draußen enthält.&#10;&#10;Automatisch generierte Beschreibung">
            <a:extLst>
              <a:ext uri="{FF2B5EF4-FFF2-40B4-BE49-F238E27FC236}">
                <a16:creationId xmlns:a16="http://schemas.microsoft.com/office/drawing/2014/main" id="{4874E431-3027-45E2-AFA7-D243F3747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907" y="1328148"/>
            <a:ext cx="2970417" cy="420170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51853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4ADDE0E-78F0-486A-9D88-156321340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393175"/>
            <a:ext cx="8642350" cy="684213"/>
          </a:xfrm>
        </p:spPr>
        <p:txBody>
          <a:bodyPr/>
          <a:lstStyle/>
          <a:p>
            <a:r>
              <a:rPr lang="en-US"/>
              <a:t>Grid development plan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398384" y="5646768"/>
            <a:ext cx="2410698" cy="47982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r"/>
            <a:r>
              <a:rPr lang="de-DE" sz="1200" i="1" dirty="0"/>
              <a:t>Source: Bundesnetzagentur, Netzentwicklungsplan 2037/2045, Version 2023</a:t>
            </a:r>
          </a:p>
        </p:txBody>
      </p:sp>
      <p:sp>
        <p:nvSpPr>
          <p:cNvPr id="11" name="Rectangle 91">
            <a:extLst>
              <a:ext uri="{FF2B5EF4-FFF2-40B4-BE49-F238E27FC236}">
                <a16:creationId xmlns:a16="http://schemas.microsoft.com/office/drawing/2014/main" id="{88DED781-FA73-40A3-ACDF-7BE2B9F547FA}"/>
              </a:ext>
            </a:extLst>
          </p:cNvPr>
          <p:cNvSpPr txBox="1">
            <a:spLocks/>
          </p:cNvSpPr>
          <p:nvPr/>
        </p:nvSpPr>
        <p:spPr bwMode="gray">
          <a:xfrm>
            <a:off x="250825" y="1408112"/>
            <a:ext cx="3059545" cy="25881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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dirty="0"/>
              <a:t>Planned main grid line from the </a:t>
            </a:r>
            <a:r>
              <a:rPr lang="en-US" altLang="en-US" sz="1600" b="1" dirty="0">
                <a:solidFill>
                  <a:srgbClr val="00B0F0"/>
                </a:solidFill>
              </a:rPr>
              <a:t>North Sea </a:t>
            </a:r>
            <a:r>
              <a:rPr lang="en-US" altLang="en-US" sz="1600" dirty="0"/>
              <a:t>and </a:t>
            </a:r>
            <a:r>
              <a:rPr lang="en-US" altLang="en-US" sz="1600" b="1" dirty="0">
                <a:solidFill>
                  <a:srgbClr val="00B0F0"/>
                </a:solidFill>
              </a:rPr>
              <a:t>North-Rhine Westphalia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dirty="0"/>
              <a:t>Good condition for </a:t>
            </a:r>
            <a:r>
              <a:rPr lang="en-US" altLang="en-US" sz="1600" b="1" dirty="0">
                <a:solidFill>
                  <a:srgbClr val="00B0F0"/>
                </a:solidFill>
              </a:rPr>
              <a:t>feed in of wind energy </a:t>
            </a:r>
            <a:r>
              <a:rPr lang="en-US" altLang="en-US" sz="1600" dirty="0"/>
              <a:t>from the offshore wind parks </a:t>
            </a:r>
            <a:r>
              <a:rPr lang="en-US" altLang="en-US" sz="1600" b="1" dirty="0">
                <a:solidFill>
                  <a:srgbClr val="00B0F0"/>
                </a:solidFill>
              </a:rPr>
              <a:t>to the storage plants </a:t>
            </a:r>
            <a:r>
              <a:rPr lang="en-US" altLang="en-US" sz="1600" dirty="0"/>
              <a:t>in the Rhenish mining area </a:t>
            </a:r>
            <a:endParaRPr lang="en-US" altLang="en-US" sz="2000" dirty="0"/>
          </a:p>
        </p:txBody>
      </p:sp>
      <p:pic>
        <p:nvPicPr>
          <p:cNvPr id="6" name="Grafik 5" descr="Ein Bild, das Text, Karte, Diagramm, Screenshot enthält.&#10;&#10;Automatisch generierte Beschreibung">
            <a:extLst>
              <a:ext uri="{FF2B5EF4-FFF2-40B4-BE49-F238E27FC236}">
                <a16:creationId xmlns:a16="http://schemas.microsoft.com/office/drawing/2014/main" id="{E15A03FB-06C3-49A1-BB53-99D5395D7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082" y="167672"/>
            <a:ext cx="5169762" cy="6114144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0A502320-73FC-4CA8-8E94-0C2A38DE2B15}"/>
              </a:ext>
            </a:extLst>
          </p:cNvPr>
          <p:cNvSpPr/>
          <p:nvPr/>
        </p:nvSpPr>
        <p:spPr>
          <a:xfrm>
            <a:off x="5817882" y="4908892"/>
            <a:ext cx="336352" cy="354979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30BF944-08F5-42F8-81DB-4CACB33FEC9C}"/>
              </a:ext>
            </a:extLst>
          </p:cNvPr>
          <p:cNvSpPr txBox="1"/>
          <p:nvPr/>
        </p:nvSpPr>
        <p:spPr>
          <a:xfrm>
            <a:off x="4358798" y="5011046"/>
            <a:ext cx="1119399" cy="47982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Rhenish Mining Area</a:t>
            </a:r>
          </a:p>
        </p:txBody>
      </p:sp>
    </p:spTree>
    <p:extLst>
      <p:ext uri="{BB962C8B-B14F-4D97-AF65-F5344CB8AC3E}">
        <p14:creationId xmlns:p14="http://schemas.microsoft.com/office/powerpoint/2010/main" val="320355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Pumped storage in the Rhenish Mining Area - Overview</a:t>
            </a:r>
          </a:p>
        </p:txBody>
      </p:sp>
      <p:sp>
        <p:nvSpPr>
          <p:cNvPr id="16388" name="Foliennummernplatzhalt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40763" y="6529388"/>
            <a:ext cx="503237" cy="29368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2DE18DF-529D-4806-A89E-D328BF6D2993}" type="slidenum">
              <a:rPr lang="de-DE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de-DE" altLang="en-US"/>
          </a:p>
        </p:txBody>
      </p:sp>
      <p:sp>
        <p:nvSpPr>
          <p:cNvPr id="16389" name="Textfeld 7"/>
          <p:cNvSpPr txBox="1">
            <a:spLocks noChangeArrowheads="1"/>
          </p:cNvSpPr>
          <p:nvPr/>
        </p:nvSpPr>
        <p:spPr bwMode="auto">
          <a:xfrm>
            <a:off x="1696316" y="6010277"/>
            <a:ext cx="20383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200" i="1">
                <a:latin typeface="Calibri" pitchFamily="34" charset="0"/>
              </a:rPr>
              <a:t>Overview Rhenish District</a:t>
            </a:r>
          </a:p>
        </p:txBody>
      </p:sp>
      <p:sp>
        <p:nvSpPr>
          <p:cNvPr id="7" name="Rectangle 91">
            <a:extLst>
              <a:ext uri="{FF2B5EF4-FFF2-40B4-BE49-F238E27FC236}">
                <a16:creationId xmlns:a16="http://schemas.microsoft.com/office/drawing/2014/main" id="{9A2D2217-A1CA-4AFD-8679-E4952299A021}"/>
              </a:ext>
            </a:extLst>
          </p:cNvPr>
          <p:cNvSpPr txBox="1">
            <a:spLocks/>
          </p:cNvSpPr>
          <p:nvPr/>
        </p:nvSpPr>
        <p:spPr bwMode="gray">
          <a:xfrm>
            <a:off x="250825" y="1408112"/>
            <a:ext cx="3059545" cy="25881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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dirty="0"/>
              <a:t>Surface mining pits </a:t>
            </a:r>
            <a:r>
              <a:rPr lang="en-US" altLang="en-US" sz="1600" b="1" dirty="0" err="1">
                <a:solidFill>
                  <a:srgbClr val="00B0F0"/>
                </a:solidFill>
              </a:rPr>
              <a:t>Garzweiler</a:t>
            </a:r>
            <a:r>
              <a:rPr lang="en-US" altLang="en-US" sz="1600" b="1" dirty="0">
                <a:solidFill>
                  <a:srgbClr val="00B0F0"/>
                </a:solidFill>
              </a:rPr>
              <a:t>, </a:t>
            </a:r>
            <a:r>
              <a:rPr lang="en-US" altLang="en-US" sz="1600" b="1" dirty="0" err="1">
                <a:solidFill>
                  <a:srgbClr val="00B0F0"/>
                </a:solidFill>
              </a:rPr>
              <a:t>Hambach</a:t>
            </a:r>
            <a:r>
              <a:rPr lang="en-US" altLang="en-US" sz="1600" b="1" dirty="0">
                <a:solidFill>
                  <a:srgbClr val="00B0F0"/>
                </a:solidFill>
              </a:rPr>
              <a:t> and </a:t>
            </a:r>
            <a:r>
              <a:rPr lang="en-US" altLang="en-US" sz="1600" b="1" dirty="0" err="1">
                <a:solidFill>
                  <a:srgbClr val="00B0F0"/>
                </a:solidFill>
              </a:rPr>
              <a:t>Inden</a:t>
            </a:r>
            <a:endParaRPr lang="en-US" altLang="en-US" sz="1600" b="1" dirty="0">
              <a:solidFill>
                <a:srgbClr val="00B0F0"/>
              </a:solidFill>
            </a:endParaRP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b="1" dirty="0">
                <a:solidFill>
                  <a:srgbClr val="00B0F0"/>
                </a:solidFill>
              </a:rPr>
              <a:t>Big storage volumes </a:t>
            </a:r>
            <a:r>
              <a:rPr lang="en-US" altLang="en-US" sz="1600" dirty="0"/>
              <a:t>and </a:t>
            </a:r>
            <a:r>
              <a:rPr lang="en-US" altLang="en-US" sz="1600" b="1" dirty="0">
                <a:solidFill>
                  <a:srgbClr val="00B0F0"/>
                </a:solidFill>
              </a:rPr>
              <a:t>depths</a:t>
            </a:r>
            <a:r>
              <a:rPr lang="en-US" altLang="en-US" sz="1600" dirty="0"/>
              <a:t> offer best conditions for pumped storage hydropower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b="1" dirty="0">
                <a:solidFill>
                  <a:srgbClr val="00B0F0"/>
                </a:solidFill>
              </a:rPr>
              <a:t>Coal exit in the year 2030 </a:t>
            </a:r>
            <a:r>
              <a:rPr lang="en-US" altLang="en-US" sz="1600" dirty="0"/>
              <a:t>(according to “</a:t>
            </a:r>
            <a:r>
              <a:rPr lang="en-US" altLang="en-US" sz="1600" dirty="0" err="1"/>
              <a:t>Reviervertrag</a:t>
            </a:r>
            <a:r>
              <a:rPr lang="en-US" altLang="en-US" sz="1600" dirty="0"/>
              <a:t> 2.0” from May 2022)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b="1" dirty="0">
                <a:solidFill>
                  <a:srgbClr val="00B0F0"/>
                </a:solidFill>
              </a:rPr>
              <a:t>Regional Planning: </a:t>
            </a:r>
            <a:r>
              <a:rPr lang="en-US" altLang="en-US" sz="1600" dirty="0"/>
              <a:t>Mining pits will be filled with water after coal exit </a:t>
            </a:r>
            <a:r>
              <a:rPr lang="en-US" altLang="en-US" sz="1600" dirty="0">
                <a:solidFill>
                  <a:srgbClr val="00B0F0"/>
                </a:solidFill>
              </a:rPr>
              <a:t>(</a:t>
            </a:r>
            <a:r>
              <a:rPr lang="en-US" altLang="en-US" sz="1600" b="1" dirty="0">
                <a:solidFill>
                  <a:srgbClr val="00B0F0"/>
                </a:solidFill>
              </a:rPr>
              <a:t>Residual lakes</a:t>
            </a:r>
            <a:r>
              <a:rPr lang="en-US" altLang="en-US" sz="1600" dirty="0">
                <a:solidFill>
                  <a:srgbClr val="00B0F0"/>
                </a:solidFill>
              </a:rPr>
              <a:t>); </a:t>
            </a:r>
            <a:r>
              <a:rPr lang="en-US" altLang="en-US" sz="1600" dirty="0"/>
              <a:t>estimated filling time: </a:t>
            </a:r>
            <a:r>
              <a:rPr lang="en-US" altLang="en-US" sz="1600" b="1" dirty="0">
                <a:solidFill>
                  <a:srgbClr val="00B0F0"/>
                </a:solidFill>
              </a:rPr>
              <a:t>20 to 40 years</a:t>
            </a:r>
          </a:p>
          <a:p>
            <a:pPr>
              <a:buFont typeface="Arial" pitchFamily="34" charset="0"/>
              <a:buNone/>
              <a:defRPr/>
            </a:pPr>
            <a:endParaRPr lang="en-US" altLang="en-US" sz="2000" dirty="0"/>
          </a:p>
        </p:txBody>
      </p:sp>
      <p:pic>
        <p:nvPicPr>
          <p:cNvPr id="4" name="Grafik 3" descr="Ein Bild, das Karte, Text, Atlas enthält.&#10;&#10;Automatisch generierte Beschreibung">
            <a:extLst>
              <a:ext uri="{FF2B5EF4-FFF2-40B4-BE49-F238E27FC236}">
                <a16:creationId xmlns:a16="http://schemas.microsoft.com/office/drawing/2014/main" id="{98EAC1B8-0916-46BF-A16E-865FC1D794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111" y="903150"/>
            <a:ext cx="5534634" cy="547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25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Foliennummernplatzhalt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40763" y="6529388"/>
            <a:ext cx="503237" cy="29368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2DE18DF-529D-4806-A89E-D328BF6D2993}" type="slidenum">
              <a:rPr lang="de-DE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de-DE" altLang="en-US"/>
          </a:p>
        </p:txBody>
      </p:sp>
      <p:sp>
        <p:nvSpPr>
          <p:cNvPr id="16389" name="Textfeld 7"/>
          <p:cNvSpPr txBox="1">
            <a:spLocks noChangeArrowheads="1"/>
          </p:cNvSpPr>
          <p:nvPr/>
        </p:nvSpPr>
        <p:spPr bwMode="auto">
          <a:xfrm>
            <a:off x="1579417" y="5878160"/>
            <a:ext cx="20874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en-US" sz="1200" i="1">
                <a:latin typeface="Calibri" pitchFamily="34" charset="0"/>
              </a:rPr>
              <a:t>Overview Rhenish Mining Area with elevations</a:t>
            </a:r>
          </a:p>
        </p:txBody>
      </p:sp>
      <p:sp>
        <p:nvSpPr>
          <p:cNvPr id="7" name="Rectangle 91">
            <a:extLst>
              <a:ext uri="{FF2B5EF4-FFF2-40B4-BE49-F238E27FC236}">
                <a16:creationId xmlns:a16="http://schemas.microsoft.com/office/drawing/2014/main" id="{9A2D2217-A1CA-4AFD-8679-E4952299A021}"/>
              </a:ext>
            </a:extLst>
          </p:cNvPr>
          <p:cNvSpPr txBox="1">
            <a:spLocks/>
          </p:cNvSpPr>
          <p:nvPr/>
        </p:nvSpPr>
        <p:spPr bwMode="gray">
          <a:xfrm>
            <a:off x="431800" y="1408113"/>
            <a:ext cx="3059545" cy="20399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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dirty="0"/>
              <a:t>Consideration of </a:t>
            </a:r>
            <a:r>
              <a:rPr lang="en-US" altLang="en-US" sz="1600" b="1" dirty="0">
                <a:solidFill>
                  <a:srgbClr val="00B0F0"/>
                </a:solidFill>
              </a:rPr>
              <a:t>existing elevations </a:t>
            </a:r>
            <a:r>
              <a:rPr lang="en-US" altLang="en-US" sz="1600" dirty="0"/>
              <a:t>(mine dumps or natural) as </a:t>
            </a:r>
            <a:r>
              <a:rPr lang="en-US" altLang="en-US" sz="1600" b="1" dirty="0">
                <a:solidFill>
                  <a:srgbClr val="00B0F0"/>
                </a:solidFill>
              </a:rPr>
              <a:t>possible locations for upper reservoirs</a:t>
            </a:r>
          </a:p>
          <a:p>
            <a:pPr>
              <a:buFont typeface="Arial" pitchFamily="34" charset="0"/>
              <a:buNone/>
              <a:defRPr/>
            </a:pPr>
            <a:endParaRPr lang="en-US" altLang="en-US" sz="2000" dirty="0"/>
          </a:p>
        </p:txBody>
      </p:sp>
      <p:sp>
        <p:nvSpPr>
          <p:cNvPr id="9" name="Titel 2">
            <a:extLst>
              <a:ext uri="{FF2B5EF4-FFF2-40B4-BE49-F238E27FC236}">
                <a16:creationId xmlns:a16="http://schemas.microsoft.com/office/drawing/2014/main" id="{66579B81-DE76-4345-8825-81E330E00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303212"/>
            <a:ext cx="8642350" cy="684213"/>
          </a:xfrm>
        </p:spPr>
        <p:txBody>
          <a:bodyPr/>
          <a:lstStyle/>
          <a:p>
            <a:pPr eaLnBrk="1" hangingPunct="1"/>
            <a:r>
              <a:rPr lang="en-US" altLang="en-US" dirty="0"/>
              <a:t>Pumped storage in the Rhenish Mining Area - Overview</a:t>
            </a:r>
          </a:p>
        </p:txBody>
      </p:sp>
      <p:pic>
        <p:nvPicPr>
          <p:cNvPr id="3" name="Grafik 2" descr="Ein Bild, das Text, Karte, Atlas, Diagramm enthält.&#10;&#10;Automatisch generierte Beschreibung">
            <a:extLst>
              <a:ext uri="{FF2B5EF4-FFF2-40B4-BE49-F238E27FC236}">
                <a16:creationId xmlns:a16="http://schemas.microsoft.com/office/drawing/2014/main" id="{14071500-72E4-43BC-8539-141F61E312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538" y="834414"/>
            <a:ext cx="5135418" cy="550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79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1">
            <a:extLst>
              <a:ext uri="{FF2B5EF4-FFF2-40B4-BE49-F238E27FC236}">
                <a16:creationId xmlns:a16="http://schemas.microsoft.com/office/drawing/2014/main" id="{9A2D2217-A1CA-4AFD-8679-E4952299A021}"/>
              </a:ext>
            </a:extLst>
          </p:cNvPr>
          <p:cNvSpPr txBox="1">
            <a:spLocks/>
          </p:cNvSpPr>
          <p:nvPr/>
        </p:nvSpPr>
        <p:spPr bwMode="gray">
          <a:xfrm>
            <a:off x="431800" y="1211191"/>
            <a:ext cx="8461375" cy="50880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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b="1" u="sng" dirty="0">
                <a:solidFill>
                  <a:srgbClr val="00B0F0"/>
                </a:solidFill>
              </a:rPr>
              <a:t>Operation Water Volume </a:t>
            </a:r>
            <a:r>
              <a:rPr lang="en-US" altLang="en-US" sz="1600" dirty="0"/>
              <a:t>(decisive for installed capacity, storage capacity and duration):</a:t>
            </a:r>
          </a:p>
          <a:p>
            <a:pPr marL="270000" indent="-270000">
              <a:lnSpc>
                <a:spcPct val="114000"/>
              </a:lnSpc>
              <a:buFont typeface="Arial" pitchFamily="34" charset="0"/>
              <a:buChar char="•"/>
              <a:defRPr/>
            </a:pPr>
            <a:r>
              <a:rPr lang="en-US" altLang="en-US" sz="1600" dirty="0"/>
              <a:t>Huge Water Volumes in the mining pits (from 800 to 5.500 m. m³)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dirty="0"/>
              <a:t>                    	selected for the study: </a:t>
            </a:r>
            <a:r>
              <a:rPr lang="en-US" altLang="en-US" sz="1600" b="1" dirty="0">
                <a:solidFill>
                  <a:srgbClr val="00B0F0"/>
                </a:solidFill>
              </a:rPr>
              <a:t>10 m. m³ </a:t>
            </a:r>
            <a:r>
              <a:rPr lang="en-US" altLang="en-US" sz="1600" dirty="0"/>
              <a:t>(equivalent to a water body of D = 700 m      		and a depth of 30 m)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dirty="0"/>
              <a:t>		(big value in comparison to other pumped storage plants in Germany) </a:t>
            </a:r>
          </a:p>
          <a:p>
            <a:pPr marL="0" indent="0">
              <a:lnSpc>
                <a:spcPct val="114000"/>
              </a:lnSpc>
              <a:buNone/>
              <a:defRPr/>
            </a:pPr>
            <a:endParaRPr lang="en-US" altLang="en-US" sz="1600" b="1" u="sng" dirty="0"/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b="1" u="sng" dirty="0">
                <a:solidFill>
                  <a:srgbClr val="00B0F0"/>
                </a:solidFill>
              </a:rPr>
              <a:t>Number of full load hours </a:t>
            </a:r>
            <a:r>
              <a:rPr lang="en-US" altLang="en-US" sz="1600" dirty="0"/>
              <a:t>(dependent on intention of the pumped storage plant):</a:t>
            </a:r>
          </a:p>
          <a:p>
            <a:pPr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b="1" dirty="0">
                <a:solidFill>
                  <a:srgbClr val="00B0F0"/>
                </a:solidFill>
              </a:rPr>
              <a:t>Short full load period </a:t>
            </a:r>
            <a:r>
              <a:rPr lang="en-US" altLang="en-US" sz="1600" dirty="0"/>
              <a:t>(e. g. 4 to 6 h): Generation of high capacities, compensation of daily peaks, application in case of small operation water volumes</a:t>
            </a:r>
          </a:p>
          <a:p>
            <a:pPr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b="1" dirty="0">
                <a:solidFill>
                  <a:srgbClr val="00B0F0"/>
                </a:solidFill>
              </a:rPr>
              <a:t>Long full load periods </a:t>
            </a:r>
            <a:r>
              <a:rPr lang="en-US" altLang="en-US" sz="1600" dirty="0"/>
              <a:t>(bigger than 8 h): for long-term storages (e.g. </a:t>
            </a:r>
            <a:r>
              <a:rPr lang="en-US" altLang="en-US" sz="1600" b="1" dirty="0">
                <a:solidFill>
                  <a:srgbClr val="00B0F0"/>
                </a:solidFill>
              </a:rPr>
              <a:t>storage of wind and solar energy</a:t>
            </a:r>
            <a:r>
              <a:rPr lang="en-US" altLang="en-US" sz="1600" dirty="0"/>
              <a:t>) and less capacities, application in case of huge operation water volumes 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dirty="0"/>
              <a:t>                              selected for the study: </a:t>
            </a:r>
            <a:r>
              <a:rPr lang="en-US" altLang="en-US" sz="1600" b="1" dirty="0">
                <a:solidFill>
                  <a:srgbClr val="00B0F0"/>
                </a:solidFill>
              </a:rPr>
              <a:t>12 full load hours</a:t>
            </a:r>
          </a:p>
          <a:p>
            <a:pPr marL="0" indent="0">
              <a:lnSpc>
                <a:spcPct val="114000"/>
              </a:lnSpc>
              <a:buNone/>
              <a:defRPr/>
            </a:pPr>
            <a:endParaRPr lang="en-US" altLang="en-US" sz="1600" dirty="0"/>
          </a:p>
          <a:p>
            <a:pPr>
              <a:buFont typeface="Arial" pitchFamily="34" charset="0"/>
              <a:buNone/>
              <a:defRPr/>
            </a:pPr>
            <a:endParaRPr lang="en-US" altLang="en-US" sz="2000" dirty="0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C83F3EAF-8FAC-4F85-AD6A-9F963E43264D}"/>
              </a:ext>
            </a:extLst>
          </p:cNvPr>
          <p:cNvCxnSpPr/>
          <p:nvPr/>
        </p:nvCxnSpPr>
        <p:spPr>
          <a:xfrm>
            <a:off x="803157" y="5655098"/>
            <a:ext cx="636495" cy="0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52FE366B-9CF2-4164-AE1C-9FEAE884DD3A}"/>
              </a:ext>
            </a:extLst>
          </p:cNvPr>
          <p:cNvCxnSpPr/>
          <p:nvPr/>
        </p:nvCxnSpPr>
        <p:spPr>
          <a:xfrm>
            <a:off x="955556" y="2288445"/>
            <a:ext cx="636495" cy="0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2">
            <a:extLst>
              <a:ext uri="{FF2B5EF4-FFF2-40B4-BE49-F238E27FC236}">
                <a16:creationId xmlns:a16="http://schemas.microsoft.com/office/drawing/2014/main" id="{C55E41F0-6206-4F4A-96E4-19BDAB0DE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303212"/>
            <a:ext cx="8642350" cy="684213"/>
          </a:xfrm>
        </p:spPr>
        <p:txBody>
          <a:bodyPr/>
          <a:lstStyle/>
          <a:p>
            <a:pPr eaLnBrk="1" hangingPunct="1"/>
            <a:r>
              <a:rPr lang="en-US" altLang="en-US" dirty="0"/>
              <a:t>Pumped storage in the Rhenish Mining Area – Project sizing</a:t>
            </a:r>
          </a:p>
        </p:txBody>
      </p:sp>
    </p:spTree>
    <p:extLst>
      <p:ext uri="{BB962C8B-B14F-4D97-AF65-F5344CB8AC3E}">
        <p14:creationId xmlns:p14="http://schemas.microsoft.com/office/powerpoint/2010/main" val="2360257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Pumped storage concept 1 – </a:t>
            </a:r>
            <a:r>
              <a:rPr lang="en-US" altLang="en-US" sz="1800" dirty="0"/>
              <a:t>filled pits as lower reservoir</a:t>
            </a:r>
          </a:p>
        </p:txBody>
      </p:sp>
      <p:sp>
        <p:nvSpPr>
          <p:cNvPr id="7" name="Rectangle 91">
            <a:extLst>
              <a:ext uri="{FF2B5EF4-FFF2-40B4-BE49-F238E27FC236}">
                <a16:creationId xmlns:a16="http://schemas.microsoft.com/office/drawing/2014/main" id="{9A2D2217-A1CA-4AFD-8679-E4952299A021}"/>
              </a:ext>
            </a:extLst>
          </p:cNvPr>
          <p:cNvSpPr txBox="1">
            <a:spLocks/>
          </p:cNvSpPr>
          <p:nvPr/>
        </p:nvSpPr>
        <p:spPr bwMode="gray">
          <a:xfrm>
            <a:off x="598055" y="3819669"/>
            <a:ext cx="7068127" cy="2242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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dirty="0">
                <a:solidFill>
                  <a:srgbClr val="00B050"/>
                </a:solidFill>
              </a:rPr>
              <a:t>+   Short distances 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dirty="0">
                <a:solidFill>
                  <a:srgbClr val="00B050"/>
                </a:solidFill>
              </a:rPr>
              <a:t>+   No draining necessary 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dirty="0">
                <a:solidFill>
                  <a:srgbClr val="00B050"/>
                </a:solidFill>
              </a:rPr>
              <a:t>+   favorable geotechnical conditions (construction in natural underground)</a:t>
            </a:r>
          </a:p>
          <a:p>
            <a:pPr marL="0" indent="0">
              <a:lnSpc>
                <a:spcPct val="114000"/>
              </a:lnSpc>
              <a:buNone/>
              <a:defRPr/>
            </a:pPr>
            <a:endParaRPr lang="en-US" altLang="en-US" sz="1600" dirty="0">
              <a:solidFill>
                <a:srgbClr val="00B050"/>
              </a:solidFill>
            </a:endParaRP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b="1" dirty="0">
                <a:solidFill>
                  <a:srgbClr val="FF0000"/>
                </a:solidFill>
              </a:rPr>
              <a:t>- -  Very low heads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dirty="0">
                <a:solidFill>
                  <a:srgbClr val="FF0000"/>
                </a:solidFill>
              </a:rPr>
              <a:t>-    Late start of operation: Mining lake has to be filled at first</a:t>
            </a:r>
          </a:p>
        </p:txBody>
      </p:sp>
      <p:sp>
        <p:nvSpPr>
          <p:cNvPr id="12" name="Rectangle 91">
            <a:extLst>
              <a:ext uri="{FF2B5EF4-FFF2-40B4-BE49-F238E27FC236}">
                <a16:creationId xmlns:a16="http://schemas.microsoft.com/office/drawing/2014/main" id="{55A8E4BC-F437-41B7-BA6A-B0F6A1E6782A}"/>
              </a:ext>
            </a:extLst>
          </p:cNvPr>
          <p:cNvSpPr txBox="1">
            <a:spLocks/>
          </p:cNvSpPr>
          <p:nvPr/>
        </p:nvSpPr>
        <p:spPr bwMode="gray">
          <a:xfrm>
            <a:off x="431801" y="1408113"/>
            <a:ext cx="2154382" cy="18523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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/>
              <a:t>Filled mining lake as </a:t>
            </a:r>
            <a:r>
              <a:rPr lang="en-US" altLang="en-US" sz="1600" b="1">
                <a:solidFill>
                  <a:srgbClr val="00B0F0"/>
                </a:solidFill>
              </a:rPr>
              <a:t>lower reservoir</a:t>
            </a:r>
          </a:p>
          <a:p>
            <a:pPr marL="0" indent="0">
              <a:lnSpc>
                <a:spcPct val="114000"/>
              </a:lnSpc>
              <a:buNone/>
              <a:defRPr/>
            </a:pPr>
            <a:endParaRPr lang="en-US" altLang="en-US" sz="1600" b="1">
              <a:solidFill>
                <a:srgbClr val="00B0F0"/>
              </a:solidFill>
            </a:endParaRP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b="1">
                <a:solidFill>
                  <a:srgbClr val="00B0F0"/>
                </a:solidFill>
              </a:rPr>
              <a:t>Upper reservoir </a:t>
            </a:r>
            <a:r>
              <a:rPr lang="en-US" altLang="en-US" sz="1600"/>
              <a:t>close to mining lake</a:t>
            </a:r>
          </a:p>
        </p:txBody>
      </p:sp>
      <p:pic>
        <p:nvPicPr>
          <p:cNvPr id="5" name="Grafik 4" descr="Ein Bild, das Text, Schrift, Screenshot, Diagramm enthält.&#10;&#10;Automatisch generierte Beschreibung">
            <a:extLst>
              <a:ext uri="{FF2B5EF4-FFF2-40B4-BE49-F238E27FC236}">
                <a16:creationId xmlns:a16="http://schemas.microsoft.com/office/drawing/2014/main" id="{2C04D8C6-8FA4-40E5-914A-716A69B63E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915" y="1100512"/>
            <a:ext cx="6424085" cy="245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20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2509" y="498764"/>
            <a:ext cx="5689600" cy="990151"/>
          </a:xfrm>
        </p:spPr>
        <p:txBody>
          <a:bodyPr/>
          <a:lstStyle/>
          <a:p>
            <a:r>
              <a:rPr lang="en-US" sz="2800" dirty="0"/>
              <a:t>Pumped storage hydropower overview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1238302-8D08-4AF9-97D6-5CA6AC36F39F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2741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Pumped storage concept 2 – </a:t>
            </a:r>
            <a:r>
              <a:rPr lang="en-US" altLang="en-US" sz="1800" dirty="0"/>
              <a:t>filled pits as lower reservoir</a:t>
            </a:r>
          </a:p>
        </p:txBody>
      </p:sp>
      <p:sp>
        <p:nvSpPr>
          <p:cNvPr id="7" name="Rectangle 91">
            <a:extLst>
              <a:ext uri="{FF2B5EF4-FFF2-40B4-BE49-F238E27FC236}">
                <a16:creationId xmlns:a16="http://schemas.microsoft.com/office/drawing/2014/main" id="{9A2D2217-A1CA-4AFD-8679-E4952299A021}"/>
              </a:ext>
            </a:extLst>
          </p:cNvPr>
          <p:cNvSpPr txBox="1">
            <a:spLocks/>
          </p:cNvSpPr>
          <p:nvPr/>
        </p:nvSpPr>
        <p:spPr bwMode="gray">
          <a:xfrm>
            <a:off x="431800" y="3758406"/>
            <a:ext cx="8810339" cy="24915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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dirty="0">
                <a:solidFill>
                  <a:srgbClr val="00B050"/>
                </a:solidFill>
              </a:rPr>
              <a:t>+   No draining necessary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dirty="0">
                <a:solidFill>
                  <a:srgbClr val="FFC000"/>
                </a:solidFill>
              </a:rPr>
              <a:t>o   Low to middle heads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dirty="0">
                <a:solidFill>
                  <a:srgbClr val="FF0000"/>
                </a:solidFill>
              </a:rPr>
              <a:t>-    Bigger distances between upper and lower reservoir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dirty="0">
                <a:solidFill>
                  <a:srgbClr val="FF0000"/>
                </a:solidFill>
              </a:rPr>
              <a:t>-    maybe unfavorable geotechnical conditions</a:t>
            </a:r>
            <a:br>
              <a:rPr lang="en-US" altLang="en-US" sz="1600" dirty="0">
                <a:solidFill>
                  <a:srgbClr val="FF0000"/>
                </a:solidFill>
              </a:rPr>
            </a:br>
            <a:r>
              <a:rPr lang="en-US" altLang="en-US" sz="1600" dirty="0">
                <a:solidFill>
                  <a:srgbClr val="FF0000"/>
                </a:solidFill>
              </a:rPr>
              <a:t>     (upper reservoir on dumped material; settling risk)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dirty="0">
                <a:solidFill>
                  <a:srgbClr val="FF0000"/>
                </a:solidFill>
              </a:rPr>
              <a:t>-   Late start of operation: Mining lake has to be filled at first</a:t>
            </a:r>
          </a:p>
        </p:txBody>
      </p:sp>
      <p:pic>
        <p:nvPicPr>
          <p:cNvPr id="3" name="Grafik 2" descr="Ein Bild, das Text, Diagramm, Schrift, Screenshot enthält.&#10;&#10;Automatisch generierte Beschreibung">
            <a:extLst>
              <a:ext uri="{FF2B5EF4-FFF2-40B4-BE49-F238E27FC236}">
                <a16:creationId xmlns:a16="http://schemas.microsoft.com/office/drawing/2014/main" id="{E860B940-50B1-495E-97DF-13851A9005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160" y="1179027"/>
            <a:ext cx="6524239" cy="2249973"/>
          </a:xfrm>
          <a:prstGeom prst="rect">
            <a:avLst/>
          </a:prstGeom>
        </p:spPr>
      </p:pic>
      <p:sp>
        <p:nvSpPr>
          <p:cNvPr id="8" name="Rectangle 91">
            <a:extLst>
              <a:ext uri="{FF2B5EF4-FFF2-40B4-BE49-F238E27FC236}">
                <a16:creationId xmlns:a16="http://schemas.microsoft.com/office/drawing/2014/main" id="{09DD2E66-7225-4BFB-A47D-77E79377A127}"/>
              </a:ext>
            </a:extLst>
          </p:cNvPr>
          <p:cNvSpPr txBox="1">
            <a:spLocks/>
          </p:cNvSpPr>
          <p:nvPr/>
        </p:nvSpPr>
        <p:spPr bwMode="gray">
          <a:xfrm>
            <a:off x="431801" y="1408113"/>
            <a:ext cx="2154382" cy="18523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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dirty="0"/>
              <a:t>Filled mining lake as </a:t>
            </a:r>
            <a:r>
              <a:rPr lang="en-US" altLang="en-US" sz="1600" b="1" dirty="0">
                <a:solidFill>
                  <a:srgbClr val="00B0F0"/>
                </a:solidFill>
              </a:rPr>
              <a:t>lower reservoir</a:t>
            </a:r>
          </a:p>
          <a:p>
            <a:pPr marL="0" indent="0">
              <a:lnSpc>
                <a:spcPct val="114000"/>
              </a:lnSpc>
              <a:buNone/>
              <a:defRPr/>
            </a:pPr>
            <a:endParaRPr lang="en-US" altLang="en-US" sz="1600" b="1" dirty="0">
              <a:solidFill>
                <a:srgbClr val="00B0F0"/>
              </a:solidFill>
            </a:endParaRP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b="1" dirty="0">
                <a:solidFill>
                  <a:srgbClr val="00B0F0"/>
                </a:solidFill>
              </a:rPr>
              <a:t>Upper reservoir </a:t>
            </a:r>
            <a:r>
              <a:rPr lang="en-US" altLang="en-US" sz="1600" dirty="0"/>
              <a:t>on elevation (e.g. on mine dump)</a:t>
            </a:r>
          </a:p>
        </p:txBody>
      </p:sp>
    </p:spTree>
    <p:extLst>
      <p:ext uri="{BB962C8B-B14F-4D97-AF65-F5344CB8AC3E}">
        <p14:creationId xmlns:p14="http://schemas.microsoft.com/office/powerpoint/2010/main" val="458052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Pumped storage concepts 1 and 2 – </a:t>
            </a:r>
            <a:r>
              <a:rPr lang="en-US" altLang="en-US" sz="1800" dirty="0"/>
              <a:t>filled pits as lower reservoir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15F650-0BDC-4637-BB29-E54CB0722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444" y="996039"/>
            <a:ext cx="3917319" cy="4256997"/>
          </a:xfrm>
          <a:prstGeom prst="rect">
            <a:avLst/>
          </a:prstGeom>
        </p:spPr>
      </p:pic>
      <p:sp>
        <p:nvSpPr>
          <p:cNvPr id="6" name="Textfeld 7">
            <a:extLst>
              <a:ext uri="{FF2B5EF4-FFF2-40B4-BE49-F238E27FC236}">
                <a16:creationId xmlns:a16="http://schemas.microsoft.com/office/drawing/2014/main" id="{8DBB42F0-DBA7-4984-89D8-D352A515B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3445" y="5253036"/>
            <a:ext cx="40060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en-US" sz="1200" i="1">
                <a:latin typeface="Calibri" pitchFamily="34" charset="0"/>
              </a:rPr>
              <a:t>Pumped storage concepts with filled former mining lakes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88FCD33-2FB5-459D-A1B5-78E85BD222B7}"/>
              </a:ext>
            </a:extLst>
          </p:cNvPr>
          <p:cNvSpPr/>
          <p:nvPr/>
        </p:nvSpPr>
        <p:spPr>
          <a:xfrm>
            <a:off x="2373745" y="5591410"/>
            <a:ext cx="5772727" cy="630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lvl="1" indent="0">
              <a:lnSpc>
                <a:spcPct val="114000"/>
              </a:lnSpc>
              <a:buNone/>
              <a:defRPr/>
            </a:pPr>
            <a:r>
              <a:rPr lang="en-US" altLang="en-US" sz="1600" dirty="0">
                <a:solidFill>
                  <a:srgbClr val="3399FF"/>
                </a:solidFill>
              </a:rPr>
              <a:t>UR: Dump </a:t>
            </a:r>
            <a:r>
              <a:rPr lang="en-US" altLang="en-US" sz="1600" dirty="0" err="1">
                <a:solidFill>
                  <a:srgbClr val="3399FF"/>
                </a:solidFill>
              </a:rPr>
              <a:t>Sophienhöhe</a:t>
            </a:r>
            <a:r>
              <a:rPr lang="en-US" altLang="en-US" sz="1600" dirty="0">
                <a:solidFill>
                  <a:srgbClr val="3399FF"/>
                </a:solidFill>
              </a:rPr>
              <a:t> – LR: Residual lake </a:t>
            </a:r>
            <a:r>
              <a:rPr lang="en-US" altLang="en-US" sz="1600" dirty="0" err="1">
                <a:solidFill>
                  <a:srgbClr val="3399FF"/>
                </a:solidFill>
              </a:rPr>
              <a:t>Hambach</a:t>
            </a:r>
            <a:endParaRPr lang="en-US" altLang="en-US" sz="1600" dirty="0">
              <a:solidFill>
                <a:srgbClr val="3399FF"/>
              </a:solidFill>
            </a:endParaRPr>
          </a:p>
          <a:p>
            <a:pPr marL="252000" lvl="1" indent="0">
              <a:lnSpc>
                <a:spcPct val="114000"/>
              </a:lnSpc>
              <a:buNone/>
              <a:defRPr/>
            </a:pPr>
            <a:r>
              <a:rPr lang="en-US" altLang="en-US" sz="1600" dirty="0">
                <a:solidFill>
                  <a:srgbClr val="3399FF"/>
                </a:solidFill>
              </a:rPr>
              <a:t>UR: Elevation </a:t>
            </a:r>
            <a:r>
              <a:rPr lang="en-US" altLang="en-US" sz="1600" dirty="0" err="1">
                <a:solidFill>
                  <a:srgbClr val="3399FF"/>
                </a:solidFill>
              </a:rPr>
              <a:t>Meroder</a:t>
            </a:r>
            <a:r>
              <a:rPr lang="en-US" altLang="en-US" sz="1600" dirty="0">
                <a:solidFill>
                  <a:srgbClr val="3399FF"/>
                </a:solidFill>
              </a:rPr>
              <a:t> Wald – LR: Residual lake </a:t>
            </a:r>
            <a:r>
              <a:rPr lang="en-US" altLang="en-US" sz="1600" dirty="0" err="1">
                <a:solidFill>
                  <a:srgbClr val="3399FF"/>
                </a:solidFill>
              </a:rPr>
              <a:t>Inden</a:t>
            </a:r>
            <a:endParaRPr lang="en-US" altLang="en-US" sz="1600" dirty="0">
              <a:solidFill>
                <a:srgbClr val="3399FF"/>
              </a:solidFill>
            </a:endParaRP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C2272166-70CA-4F99-9297-125C3FECABD8}"/>
              </a:ext>
            </a:extLst>
          </p:cNvPr>
          <p:cNvCxnSpPr/>
          <p:nvPr/>
        </p:nvCxnSpPr>
        <p:spPr>
          <a:xfrm>
            <a:off x="1117193" y="5909004"/>
            <a:ext cx="636495" cy="0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91">
            <a:extLst>
              <a:ext uri="{FF2B5EF4-FFF2-40B4-BE49-F238E27FC236}">
                <a16:creationId xmlns:a16="http://schemas.microsoft.com/office/drawing/2014/main" id="{03B1051C-AD8A-4699-89FF-EE96B18E34CF}"/>
              </a:ext>
            </a:extLst>
          </p:cNvPr>
          <p:cNvSpPr txBox="1">
            <a:spLocks/>
          </p:cNvSpPr>
          <p:nvPr/>
        </p:nvSpPr>
        <p:spPr bwMode="gray">
          <a:xfrm>
            <a:off x="297684" y="1314825"/>
            <a:ext cx="3271982" cy="41488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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dirty="0"/>
              <a:t>Pumped storage concepts with </a:t>
            </a:r>
            <a:r>
              <a:rPr lang="en-US" altLang="en-US" sz="1600" b="1" dirty="0">
                <a:solidFill>
                  <a:srgbClr val="00B0F0"/>
                </a:solidFill>
              </a:rPr>
              <a:t>filled former mining pits as lower reservoir</a:t>
            </a:r>
            <a:r>
              <a:rPr lang="en-US" altLang="en-US" sz="1600" b="1" dirty="0"/>
              <a:t>:</a:t>
            </a:r>
          </a:p>
          <a:p>
            <a:pPr marL="270000" indent="-270000">
              <a:lnSpc>
                <a:spcPct val="114000"/>
              </a:lnSpc>
              <a:buFont typeface="Arial" pitchFamily="34" charset="0"/>
              <a:buChar char="•"/>
              <a:defRPr/>
            </a:pPr>
            <a:r>
              <a:rPr lang="en-US" altLang="en-US" sz="1600" dirty="0"/>
              <a:t>Average geodetic heads:</a:t>
            </a:r>
            <a:br>
              <a:rPr lang="en-US" altLang="en-US" sz="1600" dirty="0"/>
            </a:br>
            <a:r>
              <a:rPr lang="en-US" altLang="en-US" sz="1600" b="1" dirty="0">
                <a:solidFill>
                  <a:srgbClr val="0099FF"/>
                </a:solidFill>
              </a:rPr>
              <a:t>30 m - 200 m</a:t>
            </a:r>
          </a:p>
          <a:p>
            <a:pPr marL="270000" indent="-270000">
              <a:lnSpc>
                <a:spcPct val="114000"/>
              </a:lnSpc>
              <a:buFont typeface="Arial" pitchFamily="34" charset="0"/>
              <a:buChar char="•"/>
              <a:defRPr/>
            </a:pPr>
            <a:r>
              <a:rPr lang="en-US" altLang="en-US" sz="1600" dirty="0"/>
              <a:t>Installed capacities: </a:t>
            </a:r>
            <a:br>
              <a:rPr lang="en-US" altLang="en-US" sz="1600" dirty="0"/>
            </a:br>
            <a:r>
              <a:rPr lang="en-US" altLang="en-US" sz="1600" b="1" dirty="0">
                <a:solidFill>
                  <a:srgbClr val="FF0000"/>
                </a:solidFill>
              </a:rPr>
              <a:t>50 MW - 400 MW </a:t>
            </a:r>
            <a:br>
              <a:rPr lang="en-US" altLang="en-US" sz="1600" dirty="0"/>
            </a:br>
            <a:r>
              <a:rPr lang="en-US" altLang="en-US" sz="1400" dirty="0"/>
              <a:t>(for 10 m. m³ storage volume and </a:t>
            </a:r>
            <a:br>
              <a:rPr lang="en-US" altLang="en-US" sz="1400" dirty="0"/>
            </a:br>
            <a:r>
              <a:rPr lang="en-US" altLang="en-US" sz="1400" dirty="0"/>
              <a:t>12 h full load operation)</a:t>
            </a:r>
          </a:p>
          <a:p>
            <a:pPr marL="270000" indent="-270000">
              <a:lnSpc>
                <a:spcPct val="114000"/>
              </a:lnSpc>
              <a:buFont typeface="Arial" pitchFamily="34" charset="0"/>
              <a:buChar char="•"/>
              <a:defRPr/>
            </a:pPr>
            <a:r>
              <a:rPr lang="en-US" altLang="en-US" sz="1600" dirty="0"/>
              <a:t>Storage capacities: </a:t>
            </a:r>
            <a:br>
              <a:rPr lang="en-US" altLang="en-US" sz="1600" dirty="0"/>
            </a:br>
            <a:r>
              <a:rPr lang="en-US" altLang="en-US" sz="1600" b="1" dirty="0">
                <a:solidFill>
                  <a:srgbClr val="00B050"/>
                </a:solidFill>
              </a:rPr>
              <a:t>600 - 5.000 MWh </a:t>
            </a:r>
            <a:br>
              <a:rPr lang="en-US" altLang="en-US" sz="1600" b="1" dirty="0">
                <a:solidFill>
                  <a:srgbClr val="00B050"/>
                </a:solidFill>
              </a:rPr>
            </a:br>
            <a:r>
              <a:rPr lang="en-US" altLang="en-US" sz="1400" dirty="0"/>
              <a:t>(every 12h - cycle)</a:t>
            </a:r>
            <a:r>
              <a:rPr lang="en-US" altLang="en-US" sz="1600" dirty="0"/>
              <a:t>		</a:t>
            </a:r>
          </a:p>
          <a:p>
            <a:pPr marL="0" indent="0">
              <a:lnSpc>
                <a:spcPct val="114000"/>
              </a:lnSpc>
              <a:buNone/>
              <a:defRPr/>
            </a:pPr>
            <a:endParaRPr lang="en-US" altLang="en-US" sz="1600" dirty="0">
              <a:solidFill>
                <a:srgbClr val="00B050"/>
              </a:solidFill>
            </a:endParaRPr>
          </a:p>
          <a:p>
            <a:pPr marL="270000" indent="-270000">
              <a:lnSpc>
                <a:spcPct val="114000"/>
              </a:lnSpc>
              <a:buFont typeface="Arial" pitchFamily="34" charset="0"/>
              <a:buChar char="•"/>
              <a:defRPr/>
            </a:pPr>
            <a:endParaRPr lang="en-US" alt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050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Pumped storage concept 3 – </a:t>
            </a:r>
            <a:r>
              <a:rPr lang="en-US" altLang="en-US" sz="1800" dirty="0"/>
              <a:t>Lower reservoir on pit bottom</a:t>
            </a:r>
          </a:p>
        </p:txBody>
      </p:sp>
      <p:sp>
        <p:nvSpPr>
          <p:cNvPr id="7" name="Rectangle 91">
            <a:extLst>
              <a:ext uri="{FF2B5EF4-FFF2-40B4-BE49-F238E27FC236}">
                <a16:creationId xmlns:a16="http://schemas.microsoft.com/office/drawing/2014/main" id="{9A2D2217-A1CA-4AFD-8679-E4952299A021}"/>
              </a:ext>
            </a:extLst>
          </p:cNvPr>
          <p:cNvSpPr txBox="1">
            <a:spLocks/>
          </p:cNvSpPr>
          <p:nvPr/>
        </p:nvSpPr>
        <p:spPr bwMode="gray">
          <a:xfrm>
            <a:off x="431800" y="4382366"/>
            <a:ext cx="8810339" cy="16640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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b="1" dirty="0">
                <a:solidFill>
                  <a:srgbClr val="00B050"/>
                </a:solidFill>
              </a:rPr>
              <a:t>++ Big / very big heads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dirty="0">
                <a:solidFill>
                  <a:srgbClr val="00B050"/>
                </a:solidFill>
              </a:rPr>
              <a:t>+   Early start of operation possible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b="1" dirty="0">
                <a:solidFill>
                  <a:srgbClr val="FF0000"/>
                </a:solidFill>
              </a:rPr>
              <a:t>- -  Permanent draining necessary around the pit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b="1" dirty="0">
                <a:solidFill>
                  <a:srgbClr val="FF0000"/>
                </a:solidFill>
              </a:rPr>
              <a:t>- -  No utilization of the former mining pit as a lake (contradiction to regional planning)</a:t>
            </a:r>
          </a:p>
        </p:txBody>
      </p:sp>
      <p:pic>
        <p:nvPicPr>
          <p:cNvPr id="6" name="Grafik 5" descr="Ein Bild, das Text, Diagramm, Schrift, Screenshot enthält.&#10;&#10;Automatisch generierte Beschreibung">
            <a:extLst>
              <a:ext uri="{FF2B5EF4-FFF2-40B4-BE49-F238E27FC236}">
                <a16:creationId xmlns:a16="http://schemas.microsoft.com/office/drawing/2014/main" id="{58C0DF53-A7F5-4B83-91B7-C7891FA1A7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751" y="1512711"/>
            <a:ext cx="6227839" cy="2788356"/>
          </a:xfrm>
          <a:prstGeom prst="rect">
            <a:avLst/>
          </a:prstGeom>
        </p:spPr>
      </p:pic>
      <p:sp>
        <p:nvSpPr>
          <p:cNvPr id="11" name="Rectangle 91">
            <a:extLst>
              <a:ext uri="{FF2B5EF4-FFF2-40B4-BE49-F238E27FC236}">
                <a16:creationId xmlns:a16="http://schemas.microsoft.com/office/drawing/2014/main" id="{E7D06E99-8601-476F-ABB2-BE99CC382492}"/>
              </a:ext>
            </a:extLst>
          </p:cNvPr>
          <p:cNvSpPr txBox="1">
            <a:spLocks/>
          </p:cNvSpPr>
          <p:nvPr/>
        </p:nvSpPr>
        <p:spPr bwMode="gray">
          <a:xfrm>
            <a:off x="431801" y="1408114"/>
            <a:ext cx="2154382" cy="22189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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b="1" dirty="0">
                <a:solidFill>
                  <a:srgbClr val="00B0F0"/>
                </a:solidFill>
              </a:rPr>
              <a:t>Lower reservoir </a:t>
            </a:r>
            <a:r>
              <a:rPr lang="en-US" altLang="en-US" sz="1600" dirty="0"/>
              <a:t>on the bottom of the open mining pit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b="1" dirty="0">
                <a:solidFill>
                  <a:srgbClr val="00B0F0"/>
                </a:solidFill>
              </a:rPr>
              <a:t>Upper reservoir </a:t>
            </a:r>
            <a:r>
              <a:rPr lang="en-US" altLang="en-US" sz="1600" dirty="0"/>
              <a:t>close to the mining pit or on elevation (e.g. on mine dump)</a:t>
            </a:r>
          </a:p>
        </p:txBody>
      </p:sp>
    </p:spTree>
    <p:extLst>
      <p:ext uri="{BB962C8B-B14F-4D97-AF65-F5344CB8AC3E}">
        <p14:creationId xmlns:p14="http://schemas.microsoft.com/office/powerpoint/2010/main" val="3834462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Pumped storage concept 4 – </a:t>
            </a:r>
            <a:r>
              <a:rPr lang="en-US" altLang="en-US" sz="1800" dirty="0"/>
              <a:t>Lower reservoir on the bottom of filled pit</a:t>
            </a:r>
          </a:p>
        </p:txBody>
      </p:sp>
      <p:sp>
        <p:nvSpPr>
          <p:cNvPr id="7" name="Rectangle 91">
            <a:extLst>
              <a:ext uri="{FF2B5EF4-FFF2-40B4-BE49-F238E27FC236}">
                <a16:creationId xmlns:a16="http://schemas.microsoft.com/office/drawing/2014/main" id="{9A2D2217-A1CA-4AFD-8679-E4952299A021}"/>
              </a:ext>
            </a:extLst>
          </p:cNvPr>
          <p:cNvSpPr txBox="1">
            <a:spLocks/>
          </p:cNvSpPr>
          <p:nvPr/>
        </p:nvSpPr>
        <p:spPr bwMode="gray">
          <a:xfrm>
            <a:off x="339438" y="4159540"/>
            <a:ext cx="4389582" cy="16640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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b="1" dirty="0">
                <a:solidFill>
                  <a:srgbClr val="00B050"/>
                </a:solidFill>
              </a:rPr>
              <a:t>++  Big / very big heads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b="1" dirty="0">
                <a:solidFill>
                  <a:srgbClr val="00B050"/>
                </a:solidFill>
              </a:rPr>
              <a:t>++  Early start of operation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dirty="0">
                <a:solidFill>
                  <a:srgbClr val="00B050"/>
                </a:solidFill>
              </a:rPr>
              <a:t>+    No draining necessary</a:t>
            </a:r>
          </a:p>
          <a:p>
            <a:pPr marL="0" indent="0">
              <a:lnSpc>
                <a:spcPct val="114000"/>
              </a:lnSpc>
              <a:buNone/>
              <a:defRPr/>
            </a:pPr>
            <a:endParaRPr lang="en-US" altLang="en-US" sz="1600" b="1" dirty="0">
              <a:solidFill>
                <a:srgbClr val="FF0000"/>
              </a:solidFill>
            </a:endParaRPr>
          </a:p>
        </p:txBody>
      </p:sp>
      <p:sp>
        <p:nvSpPr>
          <p:cNvPr id="9" name="Rectangle 91">
            <a:extLst>
              <a:ext uri="{FF2B5EF4-FFF2-40B4-BE49-F238E27FC236}">
                <a16:creationId xmlns:a16="http://schemas.microsoft.com/office/drawing/2014/main" id="{7B3EB8B2-9D2E-412F-A159-876E69B7EEBA}"/>
              </a:ext>
            </a:extLst>
          </p:cNvPr>
          <p:cNvSpPr txBox="1">
            <a:spLocks/>
          </p:cNvSpPr>
          <p:nvPr/>
        </p:nvSpPr>
        <p:spPr bwMode="gray">
          <a:xfrm>
            <a:off x="3916217" y="4187177"/>
            <a:ext cx="5089237" cy="115246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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dirty="0">
                <a:solidFill>
                  <a:srgbClr val="FF0000"/>
                </a:solidFill>
              </a:rPr>
              <a:t>-   Huge technical challenge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dirty="0">
                <a:solidFill>
                  <a:srgbClr val="FF0000"/>
                </a:solidFill>
              </a:rPr>
              <a:t>-   reduced operational water volume</a:t>
            </a:r>
            <a:br>
              <a:rPr lang="en-US" altLang="en-US" sz="1600" dirty="0">
                <a:solidFill>
                  <a:srgbClr val="FF0000"/>
                </a:solidFill>
              </a:rPr>
            </a:br>
            <a:r>
              <a:rPr lang="en-US" altLang="en-US" sz="1600" dirty="0">
                <a:solidFill>
                  <a:srgbClr val="FF0000"/>
                </a:solidFill>
              </a:rPr>
              <a:t>    (due construction constraints for cavern type storage)</a:t>
            </a:r>
          </a:p>
        </p:txBody>
      </p:sp>
      <p:pic>
        <p:nvPicPr>
          <p:cNvPr id="3" name="Grafik 2" descr="Ein Bild, das Text, Diagramm, Schrift, Screenshot enthält.&#10;&#10;Automatisch generierte Beschreibung">
            <a:extLst>
              <a:ext uri="{FF2B5EF4-FFF2-40B4-BE49-F238E27FC236}">
                <a16:creationId xmlns:a16="http://schemas.microsoft.com/office/drawing/2014/main" id="{FDD0F12D-AD7C-4CBA-AC13-D28DA89FA2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30" y="1046707"/>
            <a:ext cx="6370746" cy="2710450"/>
          </a:xfrm>
          <a:prstGeom prst="rect">
            <a:avLst/>
          </a:prstGeom>
        </p:spPr>
      </p:pic>
      <p:sp>
        <p:nvSpPr>
          <p:cNvPr id="11" name="Rectangle 91">
            <a:extLst>
              <a:ext uri="{FF2B5EF4-FFF2-40B4-BE49-F238E27FC236}">
                <a16:creationId xmlns:a16="http://schemas.microsoft.com/office/drawing/2014/main" id="{42BCE080-1DCC-46A8-AFF7-E2B824A1817B}"/>
              </a:ext>
            </a:extLst>
          </p:cNvPr>
          <p:cNvSpPr txBox="1">
            <a:spLocks/>
          </p:cNvSpPr>
          <p:nvPr/>
        </p:nvSpPr>
        <p:spPr bwMode="gray">
          <a:xfrm>
            <a:off x="379847" y="1416971"/>
            <a:ext cx="2154382" cy="234466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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b="1" dirty="0">
                <a:solidFill>
                  <a:srgbClr val="00B0F0"/>
                </a:solidFill>
              </a:rPr>
              <a:t>Lower reservoir </a:t>
            </a:r>
            <a:r>
              <a:rPr lang="en-US" altLang="en-US" sz="1600" dirty="0"/>
              <a:t>as closed cavern on the bottom of the filled mining pit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b="1" dirty="0">
                <a:solidFill>
                  <a:srgbClr val="00B0F0"/>
                </a:solidFill>
              </a:rPr>
              <a:t>Upper reservoir </a:t>
            </a:r>
            <a:r>
              <a:rPr lang="en-US" altLang="en-US" sz="1600" dirty="0"/>
              <a:t>close to the mining pit or on elevation (e.g. on mine dump)</a:t>
            </a:r>
          </a:p>
        </p:txBody>
      </p:sp>
    </p:spTree>
    <p:extLst>
      <p:ext uri="{BB962C8B-B14F-4D97-AF65-F5344CB8AC3E}">
        <p14:creationId xmlns:p14="http://schemas.microsoft.com/office/powerpoint/2010/main" val="909135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Textfeld 7"/>
          <p:cNvSpPr txBox="1">
            <a:spLocks noChangeArrowheads="1"/>
          </p:cNvSpPr>
          <p:nvPr/>
        </p:nvSpPr>
        <p:spPr bwMode="auto">
          <a:xfrm>
            <a:off x="1459345" y="5925275"/>
            <a:ext cx="203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en-US" sz="1200" i="1">
                <a:latin typeface="Calibri" pitchFamily="34" charset="0"/>
              </a:rPr>
              <a:t>Pumped storage with combination of mining pits</a:t>
            </a:r>
          </a:p>
        </p:txBody>
      </p:sp>
      <p:sp>
        <p:nvSpPr>
          <p:cNvPr id="7" name="Rectangle 91">
            <a:extLst>
              <a:ext uri="{FF2B5EF4-FFF2-40B4-BE49-F238E27FC236}">
                <a16:creationId xmlns:a16="http://schemas.microsoft.com/office/drawing/2014/main" id="{9A2D2217-A1CA-4AFD-8679-E4952299A021}"/>
              </a:ext>
            </a:extLst>
          </p:cNvPr>
          <p:cNvSpPr txBox="1">
            <a:spLocks/>
          </p:cNvSpPr>
          <p:nvPr/>
        </p:nvSpPr>
        <p:spPr bwMode="gray">
          <a:xfrm>
            <a:off x="431800" y="1408113"/>
            <a:ext cx="3059545" cy="45123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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b="1" dirty="0">
                <a:solidFill>
                  <a:srgbClr val="00B050"/>
                </a:solidFill>
              </a:rPr>
              <a:t>++ Big water volumes ideal for long term storage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dirty="0">
                <a:solidFill>
                  <a:srgbClr val="00B050"/>
                </a:solidFill>
              </a:rPr>
              <a:t>+ Big head if deep cavern type storage is installed in the </a:t>
            </a:r>
            <a:r>
              <a:rPr lang="en-US" altLang="en-US" sz="1600" dirty="0" err="1">
                <a:solidFill>
                  <a:srgbClr val="00B050"/>
                </a:solidFill>
              </a:rPr>
              <a:t>Hambach</a:t>
            </a:r>
            <a:r>
              <a:rPr lang="en-US" altLang="en-US" sz="1600" dirty="0">
                <a:solidFill>
                  <a:srgbClr val="00B050"/>
                </a:solidFill>
              </a:rPr>
              <a:t> pit (with lake </a:t>
            </a:r>
            <a:r>
              <a:rPr lang="en-US" altLang="en-US" sz="1600" dirty="0" err="1">
                <a:solidFill>
                  <a:srgbClr val="00B050"/>
                </a:solidFill>
              </a:rPr>
              <a:t>Inden</a:t>
            </a:r>
            <a:r>
              <a:rPr lang="en-US" altLang="en-US" sz="1600" dirty="0">
                <a:solidFill>
                  <a:srgbClr val="00B050"/>
                </a:solidFill>
              </a:rPr>
              <a:t> as upper reservoir)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b="1" dirty="0">
                <a:solidFill>
                  <a:srgbClr val="FF0000"/>
                </a:solidFill>
              </a:rPr>
              <a:t>- - Big / very big distances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dirty="0">
                <a:solidFill>
                  <a:srgbClr val="FF0000"/>
                </a:solidFill>
              </a:rPr>
              <a:t>- Low / very low heads in case of filled pits used as lower resp. upper reservoir</a:t>
            </a:r>
          </a:p>
          <a:p>
            <a:pPr marL="0" indent="0">
              <a:lnSpc>
                <a:spcPct val="114000"/>
              </a:lnSpc>
              <a:buNone/>
              <a:defRPr/>
            </a:pPr>
            <a:endParaRPr lang="en-US" altLang="en-US" sz="1600" dirty="0">
              <a:solidFill>
                <a:srgbClr val="FF0000"/>
              </a:solidFill>
            </a:endParaRPr>
          </a:p>
          <a:p>
            <a:pPr marL="270000" indent="-270000">
              <a:lnSpc>
                <a:spcPct val="114000"/>
              </a:lnSpc>
              <a:buFont typeface="Arial" pitchFamily="34" charset="0"/>
              <a:buChar char="•"/>
              <a:defRPr/>
            </a:pPr>
            <a:endParaRPr lang="en-US" altLang="en-US" sz="1600" dirty="0">
              <a:solidFill>
                <a:srgbClr val="00B050"/>
              </a:solidFill>
            </a:endParaRPr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890DD971-D069-44BB-A7C8-13C29C7B5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303212"/>
            <a:ext cx="8642350" cy="684213"/>
          </a:xfrm>
        </p:spPr>
        <p:txBody>
          <a:bodyPr/>
          <a:lstStyle/>
          <a:p>
            <a:pPr eaLnBrk="1" hangingPunct="1"/>
            <a:r>
              <a:rPr lang="en-US" altLang="en-US" dirty="0"/>
              <a:t>Pumped storage concept 5 – </a:t>
            </a:r>
            <a:r>
              <a:rPr lang="en-US" altLang="en-US" sz="1800" dirty="0"/>
              <a:t>Connection of the mining pits</a:t>
            </a:r>
          </a:p>
        </p:txBody>
      </p:sp>
      <p:pic>
        <p:nvPicPr>
          <p:cNvPr id="6" name="Grafik 5" descr="Ein Bild, das Karte, Text, Atlas, Diagramm enthält.&#10;&#10;Automatisch generierte Beschreibung">
            <a:extLst>
              <a:ext uri="{FF2B5EF4-FFF2-40B4-BE49-F238E27FC236}">
                <a16:creationId xmlns:a16="http://schemas.microsoft.com/office/drawing/2014/main" id="{94330C6C-747A-4D2F-928E-31D9D0B591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578" y="987425"/>
            <a:ext cx="5435430" cy="540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070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Pumped storage concepts 4 and 5 – </a:t>
            </a:r>
            <a:r>
              <a:rPr lang="en-US" altLang="en-US" sz="1800" dirty="0"/>
              <a:t>storage on pit bottom</a:t>
            </a:r>
          </a:p>
        </p:txBody>
      </p:sp>
      <p:sp>
        <p:nvSpPr>
          <p:cNvPr id="320" name="Rectangle 91">
            <a:extLst>
              <a:ext uri="{FF2B5EF4-FFF2-40B4-BE49-F238E27FC236}">
                <a16:creationId xmlns:a16="http://schemas.microsoft.com/office/drawing/2014/main" id="{903C357A-3D44-4DB9-9F51-E13136F63DDB}"/>
              </a:ext>
            </a:extLst>
          </p:cNvPr>
          <p:cNvSpPr txBox="1">
            <a:spLocks/>
          </p:cNvSpPr>
          <p:nvPr/>
        </p:nvSpPr>
        <p:spPr bwMode="gray">
          <a:xfrm>
            <a:off x="431801" y="1198989"/>
            <a:ext cx="3056466" cy="41488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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dirty="0"/>
              <a:t>Pumped storage concepts with </a:t>
            </a:r>
            <a:r>
              <a:rPr lang="en-US" altLang="en-US" sz="1600" b="1" dirty="0">
                <a:solidFill>
                  <a:srgbClr val="00B0F0"/>
                </a:solidFill>
              </a:rPr>
              <a:t>closed cavern type </a:t>
            </a:r>
            <a:r>
              <a:rPr lang="en-US" altLang="en-US" sz="1600" dirty="0"/>
              <a:t>water storages at the bottom of the pit as </a:t>
            </a:r>
            <a:r>
              <a:rPr lang="en-US" altLang="en-US" sz="1600" b="1" dirty="0">
                <a:solidFill>
                  <a:srgbClr val="00B0F0"/>
                </a:solidFill>
              </a:rPr>
              <a:t>lower reservoir:</a:t>
            </a:r>
          </a:p>
          <a:p>
            <a:pPr marL="270000" indent="-270000">
              <a:lnSpc>
                <a:spcPct val="114000"/>
              </a:lnSpc>
              <a:buFont typeface="Arial" pitchFamily="34" charset="0"/>
              <a:buChar char="•"/>
              <a:defRPr/>
            </a:pPr>
            <a:r>
              <a:rPr lang="en-US" altLang="en-US" sz="1600" dirty="0"/>
              <a:t>Average geodetic heads:</a:t>
            </a:r>
            <a:br>
              <a:rPr lang="en-US" altLang="en-US" sz="1600" dirty="0"/>
            </a:br>
            <a:r>
              <a:rPr lang="en-US" altLang="en-US" sz="1600" b="1" dirty="0">
                <a:solidFill>
                  <a:srgbClr val="0099FF"/>
                </a:solidFill>
              </a:rPr>
              <a:t>220 m - 650 m</a:t>
            </a:r>
          </a:p>
          <a:p>
            <a:pPr marL="270000" indent="-270000">
              <a:lnSpc>
                <a:spcPct val="114000"/>
              </a:lnSpc>
              <a:buFont typeface="Arial" pitchFamily="34" charset="0"/>
              <a:buChar char="•"/>
              <a:defRPr/>
            </a:pPr>
            <a:r>
              <a:rPr lang="en-US" altLang="en-US" sz="1600" dirty="0"/>
              <a:t>Installed capacities: </a:t>
            </a:r>
            <a:br>
              <a:rPr lang="en-US" altLang="en-US" sz="1600" dirty="0"/>
            </a:br>
            <a:r>
              <a:rPr lang="en-US" altLang="en-US" sz="1600" b="1" dirty="0">
                <a:solidFill>
                  <a:srgbClr val="FF0000"/>
                </a:solidFill>
              </a:rPr>
              <a:t>400 MW - 1.300 MW </a:t>
            </a:r>
            <a:br>
              <a:rPr lang="en-US" altLang="en-US" sz="1600" dirty="0"/>
            </a:br>
            <a:r>
              <a:rPr lang="en-US" altLang="en-US" sz="1400" dirty="0"/>
              <a:t>(for 10 m. m³ storage volume and </a:t>
            </a:r>
            <a:br>
              <a:rPr lang="en-US" altLang="en-US" sz="1400" dirty="0"/>
            </a:br>
            <a:r>
              <a:rPr lang="en-US" altLang="en-US" sz="1400" dirty="0"/>
              <a:t>12 h full load operation)</a:t>
            </a:r>
          </a:p>
          <a:p>
            <a:pPr marL="270000" indent="-270000">
              <a:lnSpc>
                <a:spcPct val="114000"/>
              </a:lnSpc>
              <a:buFont typeface="Arial" pitchFamily="34" charset="0"/>
              <a:buChar char="•"/>
              <a:defRPr/>
            </a:pPr>
            <a:r>
              <a:rPr lang="en-US" altLang="en-US" sz="1600" dirty="0"/>
              <a:t>Storage capacities: </a:t>
            </a:r>
            <a:br>
              <a:rPr lang="en-US" altLang="en-US" sz="1600" dirty="0"/>
            </a:br>
            <a:r>
              <a:rPr lang="en-US" altLang="en-US" sz="1600" b="1" dirty="0">
                <a:solidFill>
                  <a:srgbClr val="00B050"/>
                </a:solidFill>
              </a:rPr>
              <a:t>5.000 - 16.000 MWh </a:t>
            </a:r>
            <a:br>
              <a:rPr lang="en-US" altLang="en-US" sz="1600" b="1" dirty="0">
                <a:solidFill>
                  <a:srgbClr val="00B050"/>
                </a:solidFill>
              </a:rPr>
            </a:br>
            <a:r>
              <a:rPr lang="en-US" altLang="en-US" sz="1400" dirty="0"/>
              <a:t>(every 12h - cycle)</a:t>
            </a:r>
            <a:r>
              <a:rPr lang="en-US" altLang="en-US" sz="1600" dirty="0"/>
              <a:t>		</a:t>
            </a:r>
          </a:p>
          <a:p>
            <a:pPr marL="0" indent="0">
              <a:lnSpc>
                <a:spcPct val="114000"/>
              </a:lnSpc>
              <a:buNone/>
              <a:defRPr/>
            </a:pPr>
            <a:endParaRPr lang="en-US" altLang="en-US" sz="1600" dirty="0">
              <a:solidFill>
                <a:srgbClr val="00B050"/>
              </a:solidFill>
            </a:endParaRPr>
          </a:p>
          <a:p>
            <a:pPr marL="270000" indent="-270000">
              <a:lnSpc>
                <a:spcPct val="114000"/>
              </a:lnSpc>
              <a:buFont typeface="Arial" pitchFamily="34" charset="0"/>
              <a:buChar char="•"/>
              <a:defRPr/>
            </a:pPr>
            <a:endParaRPr lang="en-US" altLang="en-US" sz="1600" dirty="0">
              <a:solidFill>
                <a:srgbClr val="00B050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A268CD1-3B45-4F8B-829C-76D47BAB1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775200"/>
            <a:ext cx="44404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en-US" sz="1200" i="1">
                <a:latin typeface="Calibri" pitchFamily="34" charset="0"/>
              </a:rPr>
              <a:t>Pumped storage concept: Sophienhöhe – cavern storage Hambach</a:t>
            </a:r>
          </a:p>
        </p:txBody>
      </p:sp>
      <p:pic>
        <p:nvPicPr>
          <p:cNvPr id="3" name="Grafik 2" descr="Ein Bild, das Text, Karte, Atlas, Diagramm enthält.&#10;&#10;Automatisch generierte Beschreibung">
            <a:extLst>
              <a:ext uri="{FF2B5EF4-FFF2-40B4-BE49-F238E27FC236}">
                <a16:creationId xmlns:a16="http://schemas.microsoft.com/office/drawing/2014/main" id="{F54AABFA-648A-425A-A1D3-8D7403203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268" y="1159081"/>
            <a:ext cx="5524228" cy="361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204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B6EA8B1B-D414-4E6A-8948-87D8641D0BFE}" type="datetime1">
              <a:rPr lang="de-DE" noProof="0" smtClean="0"/>
              <a:pPr algn="l"/>
              <a:t>26.06.2023</a:t>
            </a:fld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2339975" y="6524625"/>
            <a:ext cx="6804025" cy="333375"/>
          </a:xfrm>
        </p:spPr>
        <p:txBody>
          <a:bodyPr/>
          <a:lstStyle/>
          <a:p>
            <a:r>
              <a:rPr lang="en-US" dirty="0" err="1"/>
              <a:t>Tractebel</a:t>
            </a:r>
            <a:r>
              <a:rPr lang="en-US" dirty="0"/>
              <a:t> </a:t>
            </a:r>
            <a:r>
              <a:rPr lang="en-US" dirty="0" err="1"/>
              <a:t>Hydroprojekt</a:t>
            </a:r>
            <a:r>
              <a:rPr lang="en-US" dirty="0"/>
              <a:t> GmbH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0824" y="1756610"/>
            <a:ext cx="8642351" cy="463215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b="1" dirty="0"/>
          </a:p>
        </p:txBody>
      </p:sp>
      <p:sp>
        <p:nvSpPr>
          <p:cNvPr id="12" name="Titel 2">
            <a:extLst>
              <a:ext uri="{FF2B5EF4-FFF2-40B4-BE49-F238E27FC236}">
                <a16:creationId xmlns:a16="http://schemas.microsoft.com/office/drawing/2014/main" id="{D98C4B1D-59FC-411C-835D-0DBE525C8275}"/>
              </a:ext>
            </a:extLst>
          </p:cNvPr>
          <p:cNvSpPr txBox="1">
            <a:spLocks/>
          </p:cNvSpPr>
          <p:nvPr/>
        </p:nvSpPr>
        <p:spPr>
          <a:xfrm>
            <a:off x="250823" y="487387"/>
            <a:ext cx="8642350" cy="5459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PSP </a:t>
            </a:r>
            <a:r>
              <a:rPr lang="en-US" altLang="en-US" dirty="0" err="1"/>
              <a:t>Forbach</a:t>
            </a:r>
            <a:r>
              <a:rPr lang="en-US" altLang="en-US" dirty="0"/>
              <a:t> - </a:t>
            </a:r>
            <a:r>
              <a:rPr lang="en-US" sz="1800" dirty="0">
                <a:solidFill>
                  <a:srgbClr val="0099FF"/>
                </a:solidFill>
              </a:rPr>
              <a:t>Example of an underground water storage (tunnel system)</a:t>
            </a:r>
            <a:r>
              <a:rPr lang="en-US" altLang="en-US" dirty="0"/>
              <a:t> </a:t>
            </a:r>
          </a:p>
        </p:txBody>
      </p:sp>
      <p:pic>
        <p:nvPicPr>
          <p:cNvPr id="3" name="Grafik 2" descr="Ein Bild, das Text, Karte, Atlas enthält.&#10;&#10;Automatisch generierte Beschreibung">
            <a:extLst>
              <a:ext uri="{FF2B5EF4-FFF2-40B4-BE49-F238E27FC236}">
                <a16:creationId xmlns:a16="http://schemas.microsoft.com/office/drawing/2014/main" id="{F994D045-3CFF-4795-9FD4-C53EF6266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3" y="1187320"/>
            <a:ext cx="8156319" cy="5183293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CFA16957-7E6C-4FB0-AFC7-003E8F6F6ACA}"/>
              </a:ext>
            </a:extLst>
          </p:cNvPr>
          <p:cNvSpPr txBox="1"/>
          <p:nvPr/>
        </p:nvSpPr>
        <p:spPr>
          <a:xfrm>
            <a:off x="6547557" y="6049362"/>
            <a:ext cx="1859586" cy="31684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/>
              <a:t>  Overview PSP  </a:t>
            </a:r>
            <a:r>
              <a:rPr lang="en-US" sz="1200" i="1" dirty="0" err="1"/>
              <a:t>Forbach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194556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B6EA8B1B-D414-4E6A-8948-87D8641D0BFE}" type="datetime1">
              <a:rPr lang="de-DE" noProof="0" smtClean="0"/>
              <a:pPr algn="l"/>
              <a:t>26.06.2023</a:t>
            </a:fld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2339975" y="6524625"/>
            <a:ext cx="6804025" cy="333375"/>
          </a:xfrm>
        </p:spPr>
        <p:txBody>
          <a:bodyPr/>
          <a:lstStyle/>
          <a:p>
            <a:r>
              <a:rPr lang="en-US" dirty="0" err="1"/>
              <a:t>Tractebel</a:t>
            </a:r>
            <a:r>
              <a:rPr lang="en-US" dirty="0"/>
              <a:t> </a:t>
            </a:r>
            <a:r>
              <a:rPr lang="en-US" dirty="0" err="1"/>
              <a:t>Hydroprojekt</a:t>
            </a:r>
            <a:r>
              <a:rPr lang="en-US" dirty="0"/>
              <a:t> GmbH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0824" y="1756610"/>
            <a:ext cx="8642351" cy="463215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FA16957-7E6C-4FB0-AFC7-003E8F6F6ACA}"/>
              </a:ext>
            </a:extLst>
          </p:cNvPr>
          <p:cNvSpPr txBox="1"/>
          <p:nvPr/>
        </p:nvSpPr>
        <p:spPr>
          <a:xfrm>
            <a:off x="315989" y="5476633"/>
            <a:ext cx="4930265" cy="34805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/>
              <a:t>PSP </a:t>
            </a:r>
            <a:r>
              <a:rPr lang="en-US" sz="1200" i="1" dirty="0" err="1"/>
              <a:t>Forbach</a:t>
            </a:r>
            <a:r>
              <a:rPr lang="en-US" sz="1200" i="1" dirty="0"/>
              <a:t> – Project visualization (source: www.enbw.com)</a:t>
            </a:r>
          </a:p>
        </p:txBody>
      </p:sp>
      <p:pic>
        <p:nvPicPr>
          <p:cNvPr id="6" name="Grafik 5" descr="Ein Bild, das Berg, Luftfotografie, Vogelperspektive, Luftbild enthält.&#10;&#10;Automatisch generierte Beschreibung">
            <a:extLst>
              <a:ext uri="{FF2B5EF4-FFF2-40B4-BE49-F238E27FC236}">
                <a16:creationId xmlns:a16="http://schemas.microsoft.com/office/drawing/2014/main" id="{9505479C-2784-4075-A0BE-CF22A7982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6051"/>
            <a:ext cx="9144000" cy="388589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0E27D31-1D68-4563-A113-557FA465BC44}"/>
              </a:ext>
            </a:extLst>
          </p:cNvPr>
          <p:cNvSpPr txBox="1"/>
          <p:nvPr/>
        </p:nvSpPr>
        <p:spPr>
          <a:xfrm>
            <a:off x="109146" y="2076829"/>
            <a:ext cx="1263430" cy="3480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rgbClr val="0070C0"/>
            </a:solidFill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0070C0"/>
                </a:solidFill>
              </a:rPr>
              <a:t> Upper reservoir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79D0EE3-E9E6-4697-8F6C-AD05178F9CEE}"/>
              </a:ext>
            </a:extLst>
          </p:cNvPr>
          <p:cNvSpPr txBox="1"/>
          <p:nvPr/>
        </p:nvSpPr>
        <p:spPr>
          <a:xfrm>
            <a:off x="3568164" y="4726266"/>
            <a:ext cx="1077727" cy="2613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rgbClr val="FF0000"/>
            </a:solidFill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0070C0"/>
                </a:solidFill>
              </a:rPr>
              <a:t>  </a:t>
            </a:r>
            <a:r>
              <a:rPr lang="en-US" sz="1200" b="1" dirty="0">
                <a:solidFill>
                  <a:srgbClr val="FF0000"/>
                </a:solidFill>
              </a:rPr>
              <a:t>Powerhouse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478C0F3-7DEA-4A83-88F4-6A696070D495}"/>
              </a:ext>
            </a:extLst>
          </p:cNvPr>
          <p:cNvSpPr txBox="1"/>
          <p:nvPr/>
        </p:nvSpPr>
        <p:spPr>
          <a:xfrm>
            <a:off x="2516194" y="2555658"/>
            <a:ext cx="1501623" cy="3480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4">
                <a:lumMod val="75000"/>
              </a:schemeClr>
            </a:solidFill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0070C0"/>
                </a:solidFill>
              </a:rPr>
              <a:t> </a:t>
            </a:r>
            <a:r>
              <a:rPr lang="en-US" sz="1200" b="1" dirty="0">
                <a:solidFill>
                  <a:schemeClr val="accent4">
                    <a:lumMod val="75000"/>
                  </a:schemeClr>
                </a:solidFill>
              </a:rPr>
              <a:t>Upstream penstock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C965723-B797-4FB3-BB30-9CD2FAC21AB6}"/>
              </a:ext>
            </a:extLst>
          </p:cNvPr>
          <p:cNvSpPr txBox="1"/>
          <p:nvPr/>
        </p:nvSpPr>
        <p:spPr>
          <a:xfrm>
            <a:off x="4731946" y="1902800"/>
            <a:ext cx="929945" cy="3480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rgbClr val="0070C0"/>
            </a:solidFill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0070C0"/>
                </a:solidFill>
              </a:rPr>
              <a:t> Surge tank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8B796AF-D1DB-4EF9-A836-8F77CA0B4A16}"/>
              </a:ext>
            </a:extLst>
          </p:cNvPr>
          <p:cNvSpPr txBox="1"/>
          <p:nvPr/>
        </p:nvSpPr>
        <p:spPr>
          <a:xfrm>
            <a:off x="7530564" y="4242757"/>
            <a:ext cx="1263430" cy="3480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rgbClr val="0070C0"/>
            </a:solidFill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0070C0"/>
                </a:solidFill>
              </a:rPr>
              <a:t> Lower reservoir</a:t>
            </a:r>
          </a:p>
        </p:txBody>
      </p:sp>
      <p:sp>
        <p:nvSpPr>
          <p:cNvPr id="18" name="Titel 2">
            <a:extLst>
              <a:ext uri="{FF2B5EF4-FFF2-40B4-BE49-F238E27FC236}">
                <a16:creationId xmlns:a16="http://schemas.microsoft.com/office/drawing/2014/main" id="{38B99018-BF22-4F6A-A2B4-81F382499BF1}"/>
              </a:ext>
            </a:extLst>
          </p:cNvPr>
          <p:cNvSpPr txBox="1">
            <a:spLocks/>
          </p:cNvSpPr>
          <p:nvPr/>
        </p:nvSpPr>
        <p:spPr>
          <a:xfrm>
            <a:off x="250823" y="487387"/>
            <a:ext cx="8642350" cy="5459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PSP </a:t>
            </a:r>
            <a:r>
              <a:rPr lang="en-US" altLang="en-US" dirty="0" err="1"/>
              <a:t>Forbach</a:t>
            </a:r>
            <a:r>
              <a:rPr lang="en-US" altLang="en-US" dirty="0"/>
              <a:t> - </a:t>
            </a:r>
            <a:r>
              <a:rPr lang="en-US" sz="1800" dirty="0">
                <a:solidFill>
                  <a:srgbClr val="0099FF"/>
                </a:solidFill>
              </a:rPr>
              <a:t>Example of an underground water storage (tunnel system)</a:t>
            </a:r>
            <a:r>
              <a:rPr lang="en-US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4855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250824" y="1756610"/>
            <a:ext cx="8642351" cy="463215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b="1" dirty="0"/>
          </a:p>
        </p:txBody>
      </p:sp>
      <p:pic>
        <p:nvPicPr>
          <p:cNvPr id="7" name="Grafik 6" descr="Ein Bild, das Gebäude, Tisch, sitzend, Wasser enthält.&#10;&#10;Automatisch generierte Beschreibung">
            <a:extLst>
              <a:ext uri="{FF2B5EF4-FFF2-40B4-BE49-F238E27FC236}">
                <a16:creationId xmlns:a16="http://schemas.microsoft.com/office/drawing/2014/main" id="{F29807D6-FE14-4766-814C-0FA44C10B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4" y="1187268"/>
            <a:ext cx="8306153" cy="467636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766F8CB-0969-4777-875C-909473F19CC6}"/>
              </a:ext>
            </a:extLst>
          </p:cNvPr>
          <p:cNvSpPr txBox="1"/>
          <p:nvPr/>
        </p:nvSpPr>
        <p:spPr>
          <a:xfrm>
            <a:off x="5238045" y="5201254"/>
            <a:ext cx="3224136" cy="60123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de-DE" sz="1200" i="1" dirty="0"/>
              <a:t> Underground </a:t>
            </a:r>
            <a:r>
              <a:rPr lang="de-DE" sz="1200" i="1" dirty="0" err="1"/>
              <a:t>drinking</a:t>
            </a:r>
            <a:r>
              <a:rPr lang="de-DE" sz="1200" i="1" dirty="0"/>
              <a:t> </a:t>
            </a:r>
            <a:r>
              <a:rPr lang="de-DE" sz="1200" i="1" dirty="0" err="1"/>
              <a:t>water</a:t>
            </a:r>
            <a:r>
              <a:rPr lang="de-DE" sz="1200" i="1" dirty="0"/>
              <a:t> </a:t>
            </a:r>
            <a:r>
              <a:rPr lang="de-DE" sz="1200" i="1" dirty="0" err="1"/>
              <a:t>storage</a:t>
            </a:r>
            <a:r>
              <a:rPr lang="de-DE" sz="1200" i="1" dirty="0"/>
              <a:t> </a:t>
            </a:r>
            <a:r>
              <a:rPr lang="en-US" sz="1200" i="1" dirty="0"/>
              <a:t>Munich</a:t>
            </a:r>
          </a:p>
          <a:p>
            <a:pPr>
              <a:lnSpc>
                <a:spcPct val="150000"/>
              </a:lnSpc>
            </a:pPr>
            <a:r>
              <a:rPr lang="de-DE" sz="1200" i="1" dirty="0"/>
              <a:t> Source: Stadtwerke München GmbH</a:t>
            </a:r>
          </a:p>
        </p:txBody>
      </p:sp>
      <p:sp>
        <p:nvSpPr>
          <p:cNvPr id="13" name="Titel 2">
            <a:extLst>
              <a:ext uri="{FF2B5EF4-FFF2-40B4-BE49-F238E27FC236}">
                <a16:creationId xmlns:a16="http://schemas.microsoft.com/office/drawing/2014/main" id="{F56F4E90-2D00-43D8-AE57-87FBB30BFE4A}"/>
              </a:ext>
            </a:extLst>
          </p:cNvPr>
          <p:cNvSpPr txBox="1">
            <a:spLocks/>
          </p:cNvSpPr>
          <p:nvPr/>
        </p:nvSpPr>
        <p:spPr>
          <a:xfrm>
            <a:off x="250823" y="487387"/>
            <a:ext cx="8642350" cy="5459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en-US" dirty="0"/>
              <a:t>Underground </a:t>
            </a:r>
            <a:r>
              <a:rPr lang="de-DE" altLang="en-US" dirty="0" err="1"/>
              <a:t>storage</a:t>
            </a:r>
            <a:r>
              <a:rPr lang="de-DE" altLang="en-US" dirty="0"/>
              <a:t> </a:t>
            </a:r>
            <a:r>
              <a:rPr lang="de-DE" altLang="en-US" dirty="0" err="1"/>
              <a:t>as</a:t>
            </a:r>
            <a:r>
              <a:rPr lang="de-DE" altLang="en-US" dirty="0"/>
              <a:t> hall</a:t>
            </a:r>
          </a:p>
        </p:txBody>
      </p:sp>
    </p:spTree>
    <p:extLst>
      <p:ext uri="{BB962C8B-B14F-4D97-AF65-F5344CB8AC3E}">
        <p14:creationId xmlns:p14="http://schemas.microsoft.com/office/powerpoint/2010/main" val="8558947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B6EA8B1B-D414-4E6A-8948-87D8641D0BFE}" type="datetime1">
              <a:rPr lang="de-DE" noProof="0" smtClean="0"/>
              <a:pPr algn="l"/>
              <a:t>26.06.2023</a:t>
            </a:fld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2339975" y="6524625"/>
            <a:ext cx="6804025" cy="333375"/>
          </a:xfrm>
        </p:spPr>
        <p:txBody>
          <a:bodyPr/>
          <a:lstStyle/>
          <a:p>
            <a:r>
              <a:rPr lang="en-US" dirty="0" err="1"/>
              <a:t>Tractebel</a:t>
            </a:r>
            <a:r>
              <a:rPr lang="en-US" dirty="0"/>
              <a:t> </a:t>
            </a:r>
            <a:r>
              <a:rPr lang="en-US" dirty="0" err="1"/>
              <a:t>Hydroprojekt</a:t>
            </a:r>
            <a:r>
              <a:rPr lang="en-US" dirty="0"/>
              <a:t> GmbH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0824" y="1756610"/>
            <a:ext cx="8642351" cy="463215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b="1" dirty="0"/>
          </a:p>
        </p:txBody>
      </p:sp>
      <p:sp>
        <p:nvSpPr>
          <p:cNvPr id="12" name="Titel 2">
            <a:extLst>
              <a:ext uri="{FF2B5EF4-FFF2-40B4-BE49-F238E27FC236}">
                <a16:creationId xmlns:a16="http://schemas.microsoft.com/office/drawing/2014/main" id="{D98C4B1D-59FC-411C-835D-0DBE525C8275}"/>
              </a:ext>
            </a:extLst>
          </p:cNvPr>
          <p:cNvSpPr txBox="1">
            <a:spLocks/>
          </p:cNvSpPr>
          <p:nvPr/>
        </p:nvSpPr>
        <p:spPr>
          <a:xfrm>
            <a:off x="250823" y="487387"/>
            <a:ext cx="8642350" cy="5459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Alternative pumped storage concepts – </a:t>
            </a:r>
            <a:r>
              <a:rPr lang="en-US" altLang="en-US" sz="1800" dirty="0"/>
              <a:t>Ring wall system </a:t>
            </a:r>
            <a:r>
              <a:rPr lang="en-US" altLang="en-US" dirty="0"/>
              <a:t>  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C2934A93-A8F4-432B-83AE-E4C91A37CE1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93" y="1033309"/>
            <a:ext cx="6743607" cy="2796111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07A77D6D-DE22-43EF-819D-08F3CAE47129}"/>
              </a:ext>
            </a:extLst>
          </p:cNvPr>
          <p:cNvSpPr txBox="1"/>
          <p:nvPr/>
        </p:nvSpPr>
        <p:spPr>
          <a:xfrm>
            <a:off x="1200193" y="3542739"/>
            <a:ext cx="3574726" cy="2866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de-DE" sz="1200" i="1" dirty="0"/>
              <a:t>Source:  DE 10 2020 004 099.9  („SeeEi4“), Bild 2</a:t>
            </a:r>
          </a:p>
        </p:txBody>
      </p:sp>
      <p:sp>
        <p:nvSpPr>
          <p:cNvPr id="9" name="Rectangle 91">
            <a:extLst>
              <a:ext uri="{FF2B5EF4-FFF2-40B4-BE49-F238E27FC236}">
                <a16:creationId xmlns:a16="http://schemas.microsoft.com/office/drawing/2014/main" id="{3EA3C51A-2367-4875-8922-76C6757A57C4}"/>
              </a:ext>
            </a:extLst>
          </p:cNvPr>
          <p:cNvSpPr txBox="1">
            <a:spLocks/>
          </p:cNvSpPr>
          <p:nvPr/>
        </p:nvSpPr>
        <p:spPr bwMode="gray">
          <a:xfrm>
            <a:off x="343859" y="3968820"/>
            <a:ext cx="8456273" cy="22979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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b="1" dirty="0">
                <a:solidFill>
                  <a:srgbClr val="00B0F0"/>
                </a:solidFill>
              </a:rPr>
              <a:t>Upper reservoir </a:t>
            </a:r>
            <a:r>
              <a:rPr lang="en-US" altLang="en-US" sz="1600" dirty="0"/>
              <a:t>(0):     Residual lake (e.g. </a:t>
            </a:r>
            <a:r>
              <a:rPr lang="en-US" altLang="en-US" sz="1600" dirty="0" err="1"/>
              <a:t>Hambach</a:t>
            </a:r>
            <a:r>
              <a:rPr lang="en-US" altLang="en-US" sz="1600" dirty="0"/>
              <a:t>)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b="1" dirty="0">
                <a:solidFill>
                  <a:srgbClr val="00B0F0"/>
                </a:solidFill>
              </a:rPr>
              <a:t>Lower reservoir </a:t>
            </a:r>
            <a:r>
              <a:rPr lang="en-US" altLang="en-US" sz="1600" dirty="0"/>
              <a:t>(33):   Separated from the lake by a steel-concrete ring wall (3) 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b="1" dirty="0">
                <a:solidFill>
                  <a:srgbClr val="00B0F0"/>
                </a:solidFill>
              </a:rPr>
              <a:t>Power equipment:	      </a:t>
            </a:r>
            <a:r>
              <a:rPr lang="en-US" altLang="en-US" sz="1600" dirty="0"/>
              <a:t>Incorporated at the bottom of the ring walls near the bottom slab (60)</a:t>
            </a:r>
            <a:br>
              <a:rPr lang="en-US" altLang="en-US" sz="1600" dirty="0"/>
            </a:br>
            <a:r>
              <a:rPr lang="en-US" altLang="en-US" sz="1600" dirty="0"/>
              <a:t>(pump turbines)</a:t>
            </a:r>
            <a:endParaRPr lang="en-US" altLang="en-US" sz="1600" b="1" dirty="0">
              <a:solidFill>
                <a:srgbClr val="00B0F0"/>
              </a:solidFill>
            </a:endParaRP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dirty="0"/>
              <a:t>Penstock and access system (44)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en-US" altLang="en-US" sz="1600" dirty="0"/>
              <a:t>Stabilization by earth material (12)	</a:t>
            </a:r>
          </a:p>
          <a:p>
            <a:pPr marL="0" indent="0">
              <a:lnSpc>
                <a:spcPct val="114000"/>
              </a:lnSpc>
              <a:buNone/>
              <a:defRPr/>
            </a:pPr>
            <a:endParaRPr lang="en-US" altLang="en-US" sz="1600" dirty="0">
              <a:solidFill>
                <a:srgbClr val="00B050"/>
              </a:solidFill>
            </a:endParaRPr>
          </a:p>
          <a:p>
            <a:pPr marL="270000" indent="-270000">
              <a:lnSpc>
                <a:spcPct val="114000"/>
              </a:lnSpc>
              <a:buFont typeface="Arial" pitchFamily="34" charset="0"/>
              <a:buChar char="•"/>
              <a:defRPr/>
            </a:pPr>
            <a:endParaRPr lang="en-US" alt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70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General functionality of pumped storage hydropower plants</a:t>
            </a:r>
          </a:p>
        </p:txBody>
      </p:sp>
      <p:sp>
        <p:nvSpPr>
          <p:cNvPr id="17412" name="Foliennummernplatzhalter 3"/>
          <p:cNvSpPr txBox="1">
            <a:spLocks noGrp="1"/>
          </p:cNvSpPr>
          <p:nvPr/>
        </p:nvSpPr>
        <p:spPr bwMode="auto">
          <a:xfrm>
            <a:off x="7178675" y="6356350"/>
            <a:ext cx="15938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r"/>
            <a:fld id="{F9DDA239-9F23-4A92-8C8E-8EB15B1EAD37}" type="slidenum">
              <a:rPr lang="de-DE" altLang="en-US" sz="1000">
                <a:solidFill>
                  <a:schemeClr val="bg2"/>
                </a:solidFill>
                <a:latin typeface="Calibri" pitchFamily="34" charset="0"/>
              </a:rPr>
              <a:pPr algn="r"/>
              <a:t>3</a:t>
            </a:fld>
            <a:endParaRPr lang="de-DE" altLang="en-US" sz="100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31800" y="4389438"/>
            <a:ext cx="8137525" cy="162634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defRPr/>
            </a:pPr>
            <a:r>
              <a:rPr lang="en-US" sz="1600" b="1" dirty="0">
                <a:solidFill>
                  <a:srgbClr val="00B0F0"/>
                </a:solidFill>
                <a:latin typeface="+mn-lt"/>
              </a:rPr>
              <a:t>Energy storage</a:t>
            </a:r>
            <a:r>
              <a:rPr lang="en-US" sz="1600" dirty="0">
                <a:latin typeface="+mn-lt"/>
              </a:rPr>
              <a:t>: Increase of the potential energy of the water by pumping the water from the lower reservoir to the upper reservoir</a:t>
            </a:r>
          </a:p>
          <a:p>
            <a:pPr>
              <a:lnSpc>
                <a:spcPct val="114000"/>
              </a:lnSpc>
              <a:spcBef>
                <a:spcPts val="600"/>
              </a:spcBef>
              <a:defRPr/>
            </a:pPr>
            <a:endParaRPr lang="en-US" sz="1600" dirty="0">
              <a:latin typeface="+mn-lt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defRPr/>
            </a:pPr>
            <a:r>
              <a:rPr lang="en-US" sz="1600" b="1" dirty="0">
                <a:solidFill>
                  <a:srgbClr val="00B0F0"/>
                </a:solidFill>
                <a:latin typeface="+mn-lt"/>
              </a:rPr>
              <a:t>Energy recovery</a:t>
            </a:r>
            <a:r>
              <a:rPr lang="en-US" sz="1600" b="1" dirty="0">
                <a:latin typeface="+mn-lt"/>
              </a:rPr>
              <a:t>:</a:t>
            </a:r>
            <a:r>
              <a:rPr lang="en-US" sz="1600" dirty="0">
                <a:latin typeface="+mn-lt"/>
              </a:rPr>
              <a:t> Reconversion of the stored potential energy to electrical energy by </a:t>
            </a:r>
            <a:r>
              <a:rPr lang="en-US" sz="1600" dirty="0" err="1">
                <a:latin typeface="+mn-lt"/>
              </a:rPr>
              <a:t>turbination</a:t>
            </a:r>
            <a:r>
              <a:rPr lang="en-US" sz="1600" dirty="0">
                <a:latin typeface="+mn-lt"/>
              </a:rPr>
              <a:t> of the water from the upper reservoir to the </a:t>
            </a:r>
            <a:r>
              <a:rPr lang="en-US" sz="1600" dirty="0" err="1">
                <a:latin typeface="+mn-lt"/>
              </a:rPr>
              <a:t>the</a:t>
            </a:r>
            <a:r>
              <a:rPr lang="en-US" sz="1600" dirty="0">
                <a:latin typeface="+mn-lt"/>
              </a:rPr>
              <a:t> lower reservoir</a:t>
            </a:r>
          </a:p>
        </p:txBody>
      </p:sp>
      <p:sp>
        <p:nvSpPr>
          <p:cNvPr id="17414" name="Textfeld 7"/>
          <p:cNvSpPr txBox="1">
            <a:spLocks noChangeArrowheads="1"/>
          </p:cNvSpPr>
          <p:nvPr/>
        </p:nvSpPr>
        <p:spPr bwMode="auto">
          <a:xfrm>
            <a:off x="5794952" y="6091093"/>
            <a:ext cx="3673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altLang="en-US" sz="1200" dirty="0">
                <a:latin typeface="Calibri" pitchFamily="34" charset="0"/>
              </a:rPr>
              <a:t>Quelle  der Abbildung: http://www.psw.at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347DEA0-765F-47BA-8468-D7ABBA4590F8}"/>
              </a:ext>
            </a:extLst>
          </p:cNvPr>
          <p:cNvSpPr txBox="1">
            <a:spLocks/>
          </p:cNvSpPr>
          <p:nvPr/>
        </p:nvSpPr>
        <p:spPr bwMode="gray">
          <a:xfrm>
            <a:off x="431800" y="1408112"/>
            <a:ext cx="2746375" cy="24711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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en-US" sz="1600" dirty="0"/>
              <a:t>Upper reservoir</a:t>
            </a:r>
          </a:p>
          <a:p>
            <a:pPr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en-US" sz="1600" dirty="0"/>
              <a:t>Lower reservoir</a:t>
            </a:r>
          </a:p>
          <a:p>
            <a:pPr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en-US" sz="1600" dirty="0"/>
              <a:t>Powerhouse</a:t>
            </a:r>
          </a:p>
          <a:p>
            <a:pPr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en-US" sz="1600" dirty="0"/>
              <a:t>Waterway, including surge tank</a:t>
            </a:r>
          </a:p>
          <a:p>
            <a:pPr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en-US" sz="1600" dirty="0"/>
              <a:t>Grid connection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1EC9F12-C487-4A19-81C2-B4D2FD65ABBC}"/>
              </a:ext>
            </a:extLst>
          </p:cNvPr>
          <p:cNvGrpSpPr/>
          <p:nvPr/>
        </p:nvGrpSpPr>
        <p:grpSpPr>
          <a:xfrm>
            <a:off x="2961698" y="923534"/>
            <a:ext cx="5949950" cy="3567852"/>
            <a:chOff x="3194050" y="1124221"/>
            <a:chExt cx="5949950" cy="3567852"/>
          </a:xfrm>
        </p:grpSpPr>
        <p:pic>
          <p:nvPicPr>
            <p:cNvPr id="17409" name="Grafik 18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94050" y="1124221"/>
              <a:ext cx="5949950" cy="3567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6679926A-3C55-40BE-93BA-33298B3A7D70}"/>
                </a:ext>
              </a:extLst>
            </p:cNvPr>
            <p:cNvSpPr txBox="1"/>
            <p:nvPr/>
          </p:nvSpPr>
          <p:spPr>
            <a:xfrm>
              <a:off x="3602182" y="1694873"/>
              <a:ext cx="1274618" cy="24476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 anchor="t" anchorCtr="0">
              <a:noAutofit/>
            </a:bodyPr>
            <a:lstStyle/>
            <a:p>
              <a:r>
                <a:rPr lang="de-DE" sz="1200" b="1" dirty="0"/>
                <a:t> Upper </a:t>
              </a:r>
              <a:r>
                <a:rPr lang="de-DE" sz="1200" b="1" dirty="0" err="1"/>
                <a:t>reservoir</a:t>
              </a:r>
              <a:endParaRPr lang="de-DE" sz="1200" b="1" dirty="0"/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945077CB-B597-4AD2-AD20-E645309925A7}"/>
                </a:ext>
              </a:extLst>
            </p:cNvPr>
            <p:cNvSpPr txBox="1"/>
            <p:nvPr/>
          </p:nvSpPr>
          <p:spPr>
            <a:xfrm>
              <a:off x="6994380" y="3327401"/>
              <a:ext cx="1274618" cy="244764"/>
            </a:xfrm>
            <a:prstGeom prst="rect">
              <a:avLst/>
            </a:prstGeom>
            <a:solidFill>
              <a:srgbClr val="009999"/>
            </a:solidFill>
          </p:spPr>
          <p:txBody>
            <a:bodyPr vert="horz" wrap="square" lIns="0" tIns="0" rIns="0" bIns="0" rtlCol="0" anchor="t" anchorCtr="0">
              <a:noAutofit/>
            </a:bodyPr>
            <a:lstStyle/>
            <a:p>
              <a:r>
                <a:rPr lang="de-DE" sz="1200" b="1" dirty="0"/>
                <a:t> </a:t>
              </a:r>
              <a:r>
                <a:rPr lang="de-DE" sz="1200" b="1" dirty="0">
                  <a:solidFill>
                    <a:schemeClr val="bg1"/>
                  </a:solidFill>
                </a:rPr>
                <a:t>Lower </a:t>
              </a:r>
              <a:r>
                <a:rPr lang="de-DE" sz="1200" b="1" dirty="0" err="1">
                  <a:solidFill>
                    <a:schemeClr val="bg1"/>
                  </a:solidFill>
                </a:rPr>
                <a:t>reservoir</a:t>
              </a:r>
              <a:endParaRPr lang="de-DE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BB1059E1-5567-46F4-A760-D602ECFC05C3}"/>
                </a:ext>
              </a:extLst>
            </p:cNvPr>
            <p:cNvSpPr txBox="1"/>
            <p:nvPr/>
          </p:nvSpPr>
          <p:spPr>
            <a:xfrm>
              <a:off x="4352780" y="2983636"/>
              <a:ext cx="810347" cy="24476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 anchor="t" anchorCtr="0">
              <a:noAutofit/>
            </a:bodyPr>
            <a:lstStyle/>
            <a:p>
              <a:r>
                <a:rPr lang="de-DE" sz="1200" b="1" dirty="0" err="1"/>
                <a:t>Waterway</a:t>
              </a:r>
              <a:endParaRPr lang="de-DE" sz="1200" b="1" dirty="0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B0051B15-CFF1-4E45-A709-51450975A8FE}"/>
                </a:ext>
              </a:extLst>
            </p:cNvPr>
            <p:cNvSpPr txBox="1"/>
            <p:nvPr/>
          </p:nvSpPr>
          <p:spPr>
            <a:xfrm>
              <a:off x="4876800" y="3812382"/>
              <a:ext cx="1030721" cy="24476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 anchor="t" anchorCtr="0">
              <a:noAutofit/>
            </a:bodyPr>
            <a:lstStyle/>
            <a:p>
              <a:r>
                <a:rPr lang="de-DE" sz="1200" b="1" dirty="0"/>
                <a:t> Powerhouse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0D5C5D8B-399B-4977-A2C0-585805DDF846}"/>
                </a:ext>
              </a:extLst>
            </p:cNvPr>
            <p:cNvSpPr txBox="1"/>
            <p:nvPr/>
          </p:nvSpPr>
          <p:spPr>
            <a:xfrm>
              <a:off x="6684962" y="2026081"/>
              <a:ext cx="493714" cy="24476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 anchor="t" anchorCtr="0">
              <a:noAutofit/>
            </a:bodyPr>
            <a:lstStyle/>
            <a:p>
              <a:r>
                <a:rPr lang="de-DE" sz="1200" b="1" dirty="0" err="1"/>
                <a:t>Grid</a:t>
              </a:r>
              <a:endParaRPr lang="de-DE" sz="1200" b="1" dirty="0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B6EA8B1B-D414-4E6A-8948-87D8641D0BFE}" type="datetime1">
              <a:rPr lang="de-DE" noProof="0" smtClean="0"/>
              <a:pPr algn="l"/>
              <a:t>26.06.2023</a:t>
            </a:fld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2339975" y="6524625"/>
            <a:ext cx="6804025" cy="333375"/>
          </a:xfrm>
        </p:spPr>
        <p:txBody>
          <a:bodyPr/>
          <a:lstStyle/>
          <a:p>
            <a:r>
              <a:rPr lang="en-US" dirty="0" err="1"/>
              <a:t>Tractebel</a:t>
            </a:r>
            <a:r>
              <a:rPr lang="en-US" dirty="0"/>
              <a:t> </a:t>
            </a:r>
            <a:r>
              <a:rPr lang="en-US" dirty="0" err="1"/>
              <a:t>Hydroprojekt</a:t>
            </a:r>
            <a:r>
              <a:rPr lang="en-US" dirty="0"/>
              <a:t> GmbH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0824" y="1756610"/>
            <a:ext cx="8642351" cy="463215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b="1" dirty="0"/>
          </a:p>
        </p:txBody>
      </p:sp>
      <p:pic>
        <p:nvPicPr>
          <p:cNvPr id="8" name="Picture 4" descr="http://www.energiesystemtechnik.iwes.fraunhofer.de/content/dam/iwes-neu/energiesystemtechnik/de/images/Bilder_im_Text/2016_StEnSea/StEnSea_2373_q.jpg">
            <a:extLst>
              <a:ext uri="{FF2B5EF4-FFF2-40B4-BE49-F238E27FC236}">
                <a16:creationId xmlns:a16="http://schemas.microsoft.com/office/drawing/2014/main" id="{AA1FF5AE-EB8A-4991-8E94-960D7C11DB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0" t="2661" r="25151" b="-2661"/>
          <a:stretch/>
        </p:blipFill>
        <p:spPr bwMode="auto">
          <a:xfrm>
            <a:off x="6514384" y="3103365"/>
            <a:ext cx="2378791" cy="326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05BA5245-6EAB-44BC-979A-598F107311F2}"/>
              </a:ext>
            </a:extLst>
          </p:cNvPr>
          <p:cNvSpPr txBox="1">
            <a:spLocks/>
          </p:cNvSpPr>
          <p:nvPr/>
        </p:nvSpPr>
        <p:spPr>
          <a:xfrm>
            <a:off x="250823" y="487387"/>
            <a:ext cx="8642350" cy="5459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Alternative pumped storage concepts – </a:t>
            </a:r>
            <a:r>
              <a:rPr lang="en-US" altLang="en-US" sz="1800" dirty="0"/>
              <a:t>Concrete balls 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B933AEE-EBF5-4B84-9D02-C67D214AA94C}"/>
              </a:ext>
            </a:extLst>
          </p:cNvPr>
          <p:cNvSpPr txBox="1"/>
          <p:nvPr/>
        </p:nvSpPr>
        <p:spPr>
          <a:xfrm>
            <a:off x="246778" y="5939819"/>
            <a:ext cx="3115258" cy="42155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de-DE" sz="1200" i="1" dirty="0"/>
              <a:t>Source: </a:t>
            </a:r>
            <a:r>
              <a:rPr lang="de-DE" sz="1200" i="1" dirty="0" err="1"/>
              <a:t>Pumped</a:t>
            </a:r>
            <a:r>
              <a:rPr lang="de-DE" sz="1200" i="1" dirty="0"/>
              <a:t> </a:t>
            </a:r>
            <a:r>
              <a:rPr lang="de-DE" sz="1200" i="1" dirty="0" err="1"/>
              <a:t>storage</a:t>
            </a:r>
            <a:r>
              <a:rPr lang="de-DE" sz="1200" i="1" dirty="0"/>
              <a:t> </a:t>
            </a:r>
            <a:r>
              <a:rPr lang="de-DE" sz="1200" i="1" dirty="0" err="1"/>
              <a:t>concept</a:t>
            </a:r>
            <a:r>
              <a:rPr lang="de-DE" sz="1200" i="1" dirty="0"/>
              <a:t>  </a:t>
            </a:r>
            <a:r>
              <a:rPr lang="de-DE" sz="1200" i="1" dirty="0" err="1"/>
              <a:t>StEnSEA</a:t>
            </a:r>
            <a:r>
              <a:rPr lang="de-DE" sz="1200" i="1" dirty="0"/>
              <a:t>, Fraunhofer Institut IWES (Kassel) </a:t>
            </a:r>
          </a:p>
          <a:p>
            <a:pPr>
              <a:lnSpc>
                <a:spcPct val="150000"/>
              </a:lnSpc>
            </a:pPr>
            <a:endParaRPr lang="de-DE" sz="1200" i="1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3D3360E-71F9-4A5B-81BA-6CAEEE2653FC}"/>
              </a:ext>
            </a:extLst>
          </p:cNvPr>
          <p:cNvPicPr/>
          <p:nvPr/>
        </p:nvPicPr>
        <p:blipFill rotWithShape="1">
          <a:blip r:embed="rId3"/>
          <a:srcRect l="29305" t="36176" r="32616" b="21735"/>
          <a:stretch/>
        </p:blipFill>
        <p:spPr bwMode="auto">
          <a:xfrm>
            <a:off x="251520" y="2697114"/>
            <a:ext cx="5100955" cy="3171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Grafik 5">
            <a:extLst>
              <a:ext uri="{FF2B5EF4-FFF2-40B4-BE49-F238E27FC236}">
                <a16:creationId xmlns:a16="http://schemas.microsoft.com/office/drawing/2014/main" id="{A5DA0E7D-0E68-4371-B5FB-3A17E6C574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138" y="906029"/>
            <a:ext cx="2378791" cy="331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367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250824" y="1756610"/>
            <a:ext cx="8642351" cy="463215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250825" y="1304027"/>
            <a:ext cx="8518705" cy="485662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ea typeface="Calibri"/>
                <a:cs typeface="Times New Roman"/>
              </a:rPr>
              <a:t>Detailed investigation of the </a:t>
            </a:r>
            <a:r>
              <a:rPr lang="en-US" b="1" dirty="0">
                <a:solidFill>
                  <a:srgbClr val="00B0F0"/>
                </a:solidFill>
                <a:ea typeface="Calibri"/>
                <a:cs typeface="Times New Roman"/>
              </a:rPr>
              <a:t>technical feasibility of the storage type </a:t>
            </a:r>
            <a:r>
              <a:rPr lang="en-US" dirty="0">
                <a:ea typeface="Calibri"/>
                <a:cs typeface="Times New Roman"/>
              </a:rPr>
              <a:t>in the area of the mining pit </a:t>
            </a:r>
            <a:r>
              <a:rPr lang="en-US" dirty="0" err="1">
                <a:ea typeface="Calibri"/>
                <a:cs typeface="Times New Roman"/>
              </a:rPr>
              <a:t>Hambach</a:t>
            </a:r>
            <a:r>
              <a:rPr lang="en-US" dirty="0">
                <a:ea typeface="Calibri"/>
                <a:cs typeface="Times New Roman"/>
              </a:rPr>
              <a:t> (alternatively also in </a:t>
            </a:r>
            <a:r>
              <a:rPr lang="en-US" dirty="0" err="1">
                <a:ea typeface="Calibri"/>
                <a:cs typeface="Times New Roman"/>
              </a:rPr>
              <a:t>Garzweiler</a:t>
            </a:r>
            <a:r>
              <a:rPr lang="en-US" dirty="0">
                <a:ea typeface="Calibri"/>
                <a:cs typeface="Times New Roman"/>
              </a:rPr>
              <a:t> and </a:t>
            </a:r>
            <a:r>
              <a:rPr lang="en-US" dirty="0" err="1">
                <a:ea typeface="Calibri"/>
                <a:cs typeface="Times New Roman"/>
              </a:rPr>
              <a:t>Inden</a:t>
            </a:r>
            <a:r>
              <a:rPr lang="en-US" dirty="0">
                <a:ea typeface="Calibri"/>
                <a:cs typeface="Times New Roman"/>
              </a:rPr>
              <a:t>): 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  <a:ea typeface="Calibri"/>
                <a:cs typeface="Times New Roman"/>
              </a:rPr>
              <a:t>Geotechnical and structural </a:t>
            </a:r>
            <a:r>
              <a:rPr lang="en-US" dirty="0">
                <a:ea typeface="Calibri"/>
                <a:cs typeface="Times New Roman"/>
              </a:rPr>
              <a:t>feasibility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Times New Roman"/>
              </a:rPr>
              <a:t>Determination of a </a:t>
            </a:r>
            <a:r>
              <a:rPr lang="en-US" b="1" dirty="0">
                <a:solidFill>
                  <a:srgbClr val="00B0F0"/>
                </a:solidFill>
                <a:ea typeface="Calibri"/>
                <a:cs typeface="Times New Roman"/>
              </a:rPr>
              <a:t>feasible depth </a:t>
            </a:r>
            <a:r>
              <a:rPr lang="en-US" dirty="0">
                <a:ea typeface="Calibri"/>
                <a:cs typeface="Times New Roman"/>
              </a:rPr>
              <a:t>(technically and economically) 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Times New Roman"/>
              </a:rPr>
              <a:t>Determination of most adequate </a:t>
            </a:r>
            <a:r>
              <a:rPr lang="en-US" b="1" dirty="0">
                <a:solidFill>
                  <a:srgbClr val="00B0F0"/>
                </a:solidFill>
                <a:ea typeface="Calibri"/>
                <a:cs typeface="Times New Roman"/>
              </a:rPr>
              <a:t>construction type </a:t>
            </a:r>
            <a:r>
              <a:rPr lang="en-US" dirty="0">
                <a:ea typeface="Calibri"/>
                <a:cs typeface="Times New Roman"/>
              </a:rPr>
              <a:t>(tunnel system, hall system, concrete balls, comb system, ring wall etc.)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Times New Roman"/>
              </a:rPr>
              <a:t>Investigation on </a:t>
            </a:r>
            <a:r>
              <a:rPr lang="en-US" b="1" dirty="0">
                <a:solidFill>
                  <a:srgbClr val="00B0F0"/>
                </a:solidFill>
                <a:ea typeface="Calibri"/>
                <a:cs typeface="Times New Roman"/>
              </a:rPr>
              <a:t>material management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Times New Roman"/>
              </a:rPr>
              <a:t>Determination of a </a:t>
            </a:r>
            <a:r>
              <a:rPr lang="en-US" b="1" dirty="0">
                <a:solidFill>
                  <a:srgbClr val="00B0F0"/>
                </a:solidFill>
                <a:ea typeface="Calibri"/>
                <a:cs typeface="Times New Roman"/>
              </a:rPr>
              <a:t>feasible size of the PSP </a:t>
            </a:r>
            <a:r>
              <a:rPr lang="en-US" dirty="0">
                <a:ea typeface="Calibri"/>
                <a:cs typeface="Times New Roman"/>
              </a:rPr>
              <a:t>(operation water volume, storage capacity, installed capacity)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B0F0"/>
              </a:solidFill>
              <a:ea typeface="Calibri"/>
              <a:cs typeface="Times New Roman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B0F0"/>
              </a:solidFill>
              <a:cs typeface="Times New Roman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b="1" dirty="0">
                <a:solidFill>
                  <a:srgbClr val="00B0F0"/>
                </a:solidFill>
                <a:cs typeface="Times New Roman"/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itel 2">
            <a:extLst>
              <a:ext uri="{FF2B5EF4-FFF2-40B4-BE49-F238E27FC236}">
                <a16:creationId xmlns:a16="http://schemas.microsoft.com/office/drawing/2014/main" id="{D1DF7AE6-28FE-4604-8CD3-E7CD7BD85B2A}"/>
              </a:ext>
            </a:extLst>
          </p:cNvPr>
          <p:cNvSpPr txBox="1">
            <a:spLocks/>
          </p:cNvSpPr>
          <p:nvPr/>
        </p:nvSpPr>
        <p:spPr>
          <a:xfrm>
            <a:off x="250823" y="487387"/>
            <a:ext cx="8642350" cy="5459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/>
              <a:t>Pumped storage in the Rhenish mining area - Outlook</a:t>
            </a:r>
          </a:p>
        </p:txBody>
      </p:sp>
    </p:spTree>
    <p:extLst>
      <p:ext uri="{BB962C8B-B14F-4D97-AF65-F5344CB8AC3E}">
        <p14:creationId xmlns:p14="http://schemas.microsoft.com/office/powerpoint/2010/main" val="17339884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250824" y="1756610"/>
            <a:ext cx="8642351" cy="463215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250825" y="1304027"/>
            <a:ext cx="8518705" cy="485662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ea typeface="Calibri"/>
                <a:cs typeface="Times New Roman"/>
              </a:rPr>
              <a:t>Further detailed investigations about 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  <a:ea typeface="Calibri"/>
                <a:cs typeface="Times New Roman"/>
              </a:rPr>
              <a:t>mechanical equipment </a:t>
            </a:r>
            <a:r>
              <a:rPr lang="en-US" dirty="0">
                <a:ea typeface="Calibri"/>
                <a:cs typeface="Times New Roman"/>
              </a:rPr>
              <a:t>(development of tailor-made solutions for these specific conditions)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Times New Roman"/>
              </a:rPr>
              <a:t>Possible locations for the upper reservoirs </a:t>
            </a:r>
            <a:r>
              <a:rPr lang="en-US" b="1" dirty="0">
                <a:solidFill>
                  <a:srgbClr val="00B0F0"/>
                </a:solidFill>
                <a:ea typeface="Calibri"/>
                <a:cs typeface="Times New Roman"/>
              </a:rPr>
              <a:t>in concordance with the targets of the regional infrastructure planning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  <a:ea typeface="Calibri"/>
                <a:cs typeface="Times New Roman"/>
              </a:rPr>
              <a:t>Logistics and infrastructure </a:t>
            </a:r>
            <a:r>
              <a:rPr lang="en-US" dirty="0">
                <a:ea typeface="Calibri"/>
                <a:cs typeface="Times New Roman"/>
              </a:rPr>
              <a:t>(access, energy transmission, emergency, etc.)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Times New Roman"/>
              </a:rPr>
              <a:t>Concordance with </a:t>
            </a:r>
            <a:r>
              <a:rPr lang="en-US" b="1" dirty="0">
                <a:solidFill>
                  <a:srgbClr val="00B0F0"/>
                </a:solidFill>
                <a:ea typeface="Calibri"/>
                <a:cs typeface="Times New Roman"/>
              </a:rPr>
              <a:t>environmental and social aspects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B0F0"/>
              </a:solidFill>
              <a:ea typeface="Calibri"/>
              <a:cs typeface="Times New Roman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B0F0"/>
              </a:solidFill>
              <a:cs typeface="Times New Roman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b="1" dirty="0">
                <a:solidFill>
                  <a:srgbClr val="00B0F0"/>
                </a:solidFill>
                <a:cs typeface="Times New Roman"/>
              </a:rPr>
              <a:t> 	</a:t>
            </a:r>
            <a:r>
              <a:rPr lang="en-US" b="1" dirty="0">
                <a:solidFill>
                  <a:srgbClr val="FF0000"/>
                </a:solidFill>
                <a:cs typeface="Times New Roman"/>
              </a:rPr>
              <a:t>Design work has to be started soon, as the coal exit is in 2030!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itel 2">
            <a:extLst>
              <a:ext uri="{FF2B5EF4-FFF2-40B4-BE49-F238E27FC236}">
                <a16:creationId xmlns:a16="http://schemas.microsoft.com/office/drawing/2014/main" id="{D1DF7AE6-28FE-4604-8CD3-E7CD7BD85B2A}"/>
              </a:ext>
            </a:extLst>
          </p:cNvPr>
          <p:cNvSpPr txBox="1">
            <a:spLocks/>
          </p:cNvSpPr>
          <p:nvPr/>
        </p:nvSpPr>
        <p:spPr>
          <a:xfrm>
            <a:off x="250823" y="487387"/>
            <a:ext cx="8642350" cy="5459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en-US" dirty="0" err="1"/>
              <a:t>Pumped</a:t>
            </a:r>
            <a:r>
              <a:rPr lang="de-DE" altLang="en-US" dirty="0"/>
              <a:t> </a:t>
            </a:r>
            <a:r>
              <a:rPr lang="de-DE" altLang="en-US" dirty="0" err="1"/>
              <a:t>storage</a:t>
            </a:r>
            <a:r>
              <a:rPr lang="de-DE" altLang="en-US" dirty="0"/>
              <a:t> in </a:t>
            </a:r>
            <a:r>
              <a:rPr lang="de-DE" altLang="en-US" dirty="0" err="1"/>
              <a:t>the</a:t>
            </a:r>
            <a:r>
              <a:rPr lang="de-DE" altLang="en-US" dirty="0"/>
              <a:t> </a:t>
            </a:r>
            <a:r>
              <a:rPr lang="de-DE" altLang="en-US" dirty="0" err="1"/>
              <a:t>Rhenish</a:t>
            </a:r>
            <a:r>
              <a:rPr lang="de-DE" altLang="en-US" dirty="0"/>
              <a:t> </a:t>
            </a:r>
            <a:r>
              <a:rPr lang="de-DE" altLang="en-US" dirty="0" err="1"/>
              <a:t>mining</a:t>
            </a:r>
            <a:r>
              <a:rPr lang="de-DE" altLang="en-US" dirty="0"/>
              <a:t> </a:t>
            </a:r>
            <a:r>
              <a:rPr lang="de-DE" altLang="en-US" dirty="0" err="1"/>
              <a:t>area</a:t>
            </a:r>
            <a:r>
              <a:rPr lang="de-DE" altLang="en-US" dirty="0"/>
              <a:t> - Outlook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C878BC18-B973-4C1E-85BB-EC7E9A10F1E5}"/>
              </a:ext>
            </a:extLst>
          </p:cNvPr>
          <p:cNvCxnSpPr/>
          <p:nvPr/>
        </p:nvCxnSpPr>
        <p:spPr>
          <a:xfrm>
            <a:off x="461818" y="5310909"/>
            <a:ext cx="471055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874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33</a:t>
            </a:fld>
            <a:endParaRPr lang="en-US" noProof="0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5ADEBAA-C1BA-4B0D-A090-27EE7BA351F1}"/>
              </a:ext>
            </a:extLst>
          </p:cNvPr>
          <p:cNvSpPr/>
          <p:nvPr/>
        </p:nvSpPr>
        <p:spPr>
          <a:xfrm>
            <a:off x="1091527" y="1217662"/>
            <a:ext cx="7230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en-US" sz="2400" b="1" dirty="0">
                <a:solidFill>
                  <a:schemeClr val="bg1"/>
                </a:solidFill>
              </a:rPr>
              <a:t>THANK YOU FOR YOUR ATTENTION !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8D93BC0-7B6F-45F3-AF7A-C71F514A590D}"/>
              </a:ext>
            </a:extLst>
          </p:cNvPr>
          <p:cNvSpPr/>
          <p:nvPr/>
        </p:nvSpPr>
        <p:spPr>
          <a:xfrm>
            <a:off x="295660" y="3245483"/>
            <a:ext cx="45134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en-US" dirty="0">
                <a:solidFill>
                  <a:schemeClr val="bg1"/>
                </a:solidFill>
              </a:rPr>
              <a:t>Dipl.-Ing. Matthias Feldmann</a:t>
            </a:r>
          </a:p>
          <a:p>
            <a:r>
              <a:rPr lang="de-DE" dirty="0">
                <a:solidFill>
                  <a:schemeClr val="bg1"/>
                </a:solidFill>
              </a:rPr>
              <a:t>Tractebel Hydroprojekt GmbH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matthias.feldmann@tractebel.engie.com</a:t>
            </a:r>
          </a:p>
          <a:p>
            <a:r>
              <a:rPr lang="de-DE" dirty="0">
                <a:solidFill>
                  <a:schemeClr val="bg1"/>
                </a:solidFill>
              </a:rPr>
              <a:t>T: +49 89 381907-76</a:t>
            </a:r>
          </a:p>
          <a:p>
            <a:r>
              <a:rPr lang="de-DE" dirty="0">
                <a:solidFill>
                  <a:schemeClr val="bg1"/>
                </a:solidFill>
              </a:rPr>
              <a:t>M: +49 171 679 2029</a:t>
            </a:r>
          </a:p>
        </p:txBody>
      </p:sp>
    </p:spTree>
    <p:extLst>
      <p:ext uri="{BB962C8B-B14F-4D97-AF65-F5344CB8AC3E}">
        <p14:creationId xmlns:p14="http://schemas.microsoft.com/office/powerpoint/2010/main" val="3077462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Foliennummernplatzhalter 3"/>
          <p:cNvSpPr txBox="1">
            <a:spLocks noGrp="1"/>
          </p:cNvSpPr>
          <p:nvPr/>
        </p:nvSpPr>
        <p:spPr bwMode="auto">
          <a:xfrm>
            <a:off x="7178675" y="6356350"/>
            <a:ext cx="15938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r"/>
            <a:fld id="{F9DDA239-9F23-4A92-8C8E-8EB15B1EAD37}" type="slidenum">
              <a:rPr lang="de-DE" altLang="en-US" sz="1000">
                <a:solidFill>
                  <a:schemeClr val="bg2"/>
                </a:solidFill>
                <a:latin typeface="Calibri" pitchFamily="34" charset="0"/>
              </a:rPr>
              <a:pPr algn="r"/>
              <a:t>4</a:t>
            </a:fld>
            <a:endParaRPr lang="de-DE" altLang="en-US" sz="100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0" name="Textfeld 7">
            <a:extLst>
              <a:ext uri="{FF2B5EF4-FFF2-40B4-BE49-F238E27FC236}">
                <a16:creationId xmlns:a16="http://schemas.microsoft.com/office/drawing/2014/main" id="{4BFDC549-E1CF-4950-90B9-596BBAEED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9196" y="5974507"/>
            <a:ext cx="58275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en-US" sz="1200" i="1" dirty="0">
                <a:latin typeface="Calibri" pitchFamily="34" charset="0"/>
              </a:rPr>
              <a:t>Scheme of the pumped storage hydropower plant </a:t>
            </a:r>
            <a:r>
              <a:rPr lang="en-US" altLang="en-US" sz="1200" i="1" dirty="0" err="1">
                <a:latin typeface="Calibri" pitchFamily="34" charset="0"/>
              </a:rPr>
              <a:t>Goldisthal</a:t>
            </a:r>
            <a:r>
              <a:rPr lang="en-US" altLang="en-US" sz="1200" i="1" dirty="0">
                <a:latin typeface="Calibri" pitchFamily="34" charset="0"/>
              </a:rPr>
              <a:t> (installed capacity 1.060 MW) </a:t>
            </a:r>
          </a:p>
        </p:txBody>
      </p:sp>
      <p:pic>
        <p:nvPicPr>
          <p:cNvPr id="4" name="Grafik 3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3C6EF7FC-ED78-455D-A1FB-66F566AAC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36" y="1348121"/>
            <a:ext cx="7499928" cy="4529956"/>
          </a:xfrm>
          <a:prstGeom prst="rect">
            <a:avLst/>
          </a:prstGeom>
        </p:spPr>
      </p:pic>
      <p:sp>
        <p:nvSpPr>
          <p:cNvPr id="8" name="Titel 2">
            <a:extLst>
              <a:ext uri="{FF2B5EF4-FFF2-40B4-BE49-F238E27FC236}">
                <a16:creationId xmlns:a16="http://schemas.microsoft.com/office/drawing/2014/main" id="{C5AB80D9-47F9-45E4-9911-C9AA7EB5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303212"/>
            <a:ext cx="8642350" cy="684213"/>
          </a:xfrm>
        </p:spPr>
        <p:txBody>
          <a:bodyPr/>
          <a:lstStyle/>
          <a:p>
            <a:pPr eaLnBrk="1" hangingPunct="1"/>
            <a:r>
              <a:rPr lang="en-US" altLang="en-US"/>
              <a:t>General functionality of pumped storage hydropower plants</a:t>
            </a:r>
          </a:p>
        </p:txBody>
      </p:sp>
    </p:spTree>
    <p:extLst>
      <p:ext uri="{BB962C8B-B14F-4D97-AF65-F5344CB8AC3E}">
        <p14:creationId xmlns:p14="http://schemas.microsoft.com/office/powerpoint/2010/main" val="2770410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250825" y="1172991"/>
                <a:ext cx="8569902" cy="5009898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noAutofit/>
              </a:bodyPr>
              <a:lstStyle/>
              <a:p>
                <a:pPr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b="1" dirty="0">
                    <a:solidFill>
                      <a:srgbClr val="00B0F0"/>
                    </a:solidFill>
                    <a:ea typeface="Calibri"/>
                    <a:cs typeface="Times New Roman"/>
                  </a:rPr>
                  <a:t>Optimal site conditions:</a:t>
                </a:r>
                <a:r>
                  <a:rPr lang="en-US" dirty="0">
                    <a:solidFill>
                      <a:srgbClr val="00B0F0"/>
                    </a:solidFill>
                    <a:ea typeface="Calibri"/>
                    <a:cs typeface="Times New Roman"/>
                  </a:rPr>
                  <a:t> </a:t>
                </a:r>
              </a:p>
              <a:p>
                <a:pPr marL="742950" lvl="1" indent="-285750">
                  <a:lnSpc>
                    <a:spcPct val="120000"/>
                  </a:lnSpc>
                  <a:spcAft>
                    <a:spcPts val="600"/>
                  </a:spcAft>
                  <a:buFont typeface="Courier New" panose="02070309020205020404" pitchFamily="49" charset="0"/>
                  <a:buChar char="o"/>
                </a:pPr>
                <a:r>
                  <a:rPr lang="en-US" b="1" dirty="0">
                    <a:solidFill>
                      <a:srgbClr val="00B0F0"/>
                    </a:solidFill>
                    <a:ea typeface="Calibri"/>
                    <a:cs typeface="Times New Roman"/>
                  </a:rPr>
                  <a:t>Big geodetic head</a:t>
                </a:r>
                <a:r>
                  <a:rPr lang="en-US" b="1" dirty="0">
                    <a:ea typeface="Calibri"/>
                    <a:cs typeface="Times New Roman"/>
                  </a:rPr>
                  <a:t> </a:t>
                </a:r>
                <a:r>
                  <a:rPr lang="en-US" dirty="0">
                    <a:ea typeface="Calibri"/>
                    <a:cs typeface="Times New Roman"/>
                  </a:rPr>
                  <a:t>between upper and lower reservoir</a:t>
                </a:r>
              </a:p>
              <a:p>
                <a:pPr marL="742950" lvl="1" indent="-285750">
                  <a:lnSpc>
                    <a:spcPct val="120000"/>
                  </a:lnSpc>
                  <a:spcAft>
                    <a:spcPts val="600"/>
                  </a:spcAft>
                  <a:buFont typeface="Courier New" panose="02070309020205020404" pitchFamily="49" charset="0"/>
                  <a:buChar char="o"/>
                </a:pPr>
                <a:r>
                  <a:rPr lang="en-US" b="1" dirty="0">
                    <a:solidFill>
                      <a:srgbClr val="00B0F0"/>
                    </a:solidFill>
                    <a:ea typeface="Calibri"/>
                    <a:cs typeface="Times New Roman"/>
                  </a:rPr>
                  <a:t>Short horizontal distance </a:t>
                </a:r>
                <a:r>
                  <a:rPr lang="en-US" dirty="0">
                    <a:ea typeface="Calibri"/>
                    <a:cs typeface="Times New Roman"/>
                  </a:rPr>
                  <a:t>between upper and lower reservoir</a:t>
                </a:r>
              </a:p>
              <a:p>
                <a:pPr marL="742950" lvl="1" indent="-285750">
                  <a:lnSpc>
                    <a:spcPct val="120000"/>
                  </a:lnSpc>
                  <a:spcAft>
                    <a:spcPts val="600"/>
                  </a:spcAft>
                  <a:buFont typeface="Courier New" panose="02070309020205020404" pitchFamily="49" charset="0"/>
                  <a:buChar char="o"/>
                </a:pPr>
                <a:r>
                  <a:rPr lang="en-US" dirty="0">
                    <a:ea typeface="Calibri"/>
                    <a:cs typeface="Times New Roman"/>
                  </a:rPr>
                  <a:t>Existing </a:t>
                </a:r>
                <a:r>
                  <a:rPr lang="en-US" b="1" dirty="0">
                    <a:solidFill>
                      <a:srgbClr val="00B0F0"/>
                    </a:solidFill>
                    <a:ea typeface="Calibri"/>
                    <a:cs typeface="Times New Roman"/>
                  </a:rPr>
                  <a:t>natural watercourse </a:t>
                </a:r>
                <a:r>
                  <a:rPr lang="en-US" dirty="0">
                    <a:ea typeface="Calibri"/>
                    <a:cs typeface="Times New Roman"/>
                  </a:rPr>
                  <a:t>(for compensation of losses by evaporation and infiltration)</a:t>
                </a:r>
              </a:p>
              <a:p>
                <a:pPr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dirty="0">
                    <a:ea typeface="Calibri"/>
                    <a:cs typeface="Times New Roman"/>
                  </a:rPr>
                  <a:t>Direct proportionality between capacity (P) and head (H) respectively discharge (Q)</a:t>
                </a:r>
              </a:p>
              <a:p>
                <a:pPr lvl="1" algn="ctr">
                  <a:lnSpc>
                    <a:spcPct val="120000"/>
                  </a:lnSpc>
                  <a:spcAft>
                    <a:spcPts val="600"/>
                  </a:spcAft>
                </a:pPr>
                <a:endParaRPr lang="en-US" sz="1400" dirty="0">
                  <a:ea typeface="Calibri"/>
                  <a:cs typeface="Times New Roman"/>
                </a:endParaRPr>
              </a:p>
              <a:p>
                <a:pPr lvl="1" algn="ctr">
                  <a:lnSpc>
                    <a:spcPct val="120000"/>
                  </a:lnSpc>
                  <a:spcAft>
                    <a:spcPts val="600"/>
                  </a:spcAft>
                </a:pPr>
                <a:endParaRPr lang="en-US" sz="1400" dirty="0">
                  <a:ea typeface="Calibri"/>
                  <a:cs typeface="Times New Roman"/>
                </a:endParaRPr>
              </a:p>
              <a:p>
                <a:pPr lvl="1" algn="ctr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sz="1400" dirty="0">
                    <a:ea typeface="Calibri"/>
                    <a:cs typeface="Times New Roman"/>
                  </a:rPr>
                  <a:t>with:</a:t>
                </a:r>
              </a:p>
              <a:p>
                <a:pPr lvl="1" algn="ctr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sz="1400" b="1" dirty="0">
                    <a:solidFill>
                      <a:srgbClr val="00B050"/>
                    </a:solidFill>
                    <a:ea typeface="Calibri"/>
                    <a:cs typeface="Times New Roman"/>
                  </a:rPr>
                  <a:t>P = Installed capacity (W, kW, MW)</a:t>
                </a:r>
              </a:p>
              <a:p>
                <a:pPr lvl="1" algn="ctr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sz="1400" b="1" dirty="0">
                    <a:solidFill>
                      <a:srgbClr val="FF0000"/>
                    </a:solidFill>
                    <a:ea typeface="Calibri"/>
                    <a:cs typeface="Times New Roman"/>
                  </a:rPr>
                  <a:t>Q = Turbine / pump discharge (m³/s)</a:t>
                </a:r>
              </a:p>
              <a:p>
                <a:pPr lvl="1" algn="ctr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sz="1400" b="1" dirty="0">
                    <a:solidFill>
                      <a:srgbClr val="FF0000"/>
                    </a:solidFill>
                    <a:ea typeface="Calibri"/>
                    <a:cs typeface="Times New Roman"/>
                  </a:rPr>
                  <a:t>H = Head (m)</a:t>
                </a:r>
              </a:p>
              <a:p>
                <a:pPr lvl="1" algn="ctr">
                  <a:lnSpc>
                    <a:spcPct val="12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0099FF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1400" b="0" i="0" smtClean="0">
                        <a:solidFill>
                          <a:srgbClr val="0099FF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400" dirty="0">
                    <a:solidFill>
                      <a:srgbClr val="0099FF"/>
                    </a:solidFill>
                    <a:ea typeface="Calibri"/>
                    <a:cs typeface="Times New Roman"/>
                  </a:rPr>
                  <a:t> Total efficiency factor (-)</a:t>
                </a:r>
              </a:p>
              <a:p>
                <a:pPr lvl="1" algn="ctr">
                  <a:lnSpc>
                    <a:spcPct val="12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0099FF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1400" b="0" i="1" smtClean="0">
                        <a:solidFill>
                          <a:srgbClr val="0099FF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400" dirty="0">
                    <a:solidFill>
                      <a:srgbClr val="0099FF"/>
                    </a:solidFill>
                    <a:ea typeface="Calibri"/>
                    <a:cs typeface="Times New Roman"/>
                  </a:rPr>
                  <a:t> Density of water (kg/m³)</a:t>
                </a:r>
              </a:p>
              <a:p>
                <a:pPr lvl="1" algn="ctr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sz="1400" dirty="0">
                    <a:solidFill>
                      <a:srgbClr val="0099FF"/>
                    </a:solidFill>
                    <a:ea typeface="Calibri"/>
                    <a:cs typeface="Times New Roman"/>
                  </a:rPr>
                  <a:t>g = Gravity acceleration (9,81 m/s²)</a:t>
                </a:r>
                <a:endParaRPr lang="en-US" dirty="0">
                  <a:solidFill>
                    <a:srgbClr val="0099FF"/>
                  </a:solidFill>
                  <a:ea typeface="Calibri"/>
                  <a:cs typeface="Times New Roman"/>
                </a:endParaRPr>
              </a:p>
              <a:p>
                <a:pPr>
                  <a:lnSpc>
                    <a:spcPct val="120000"/>
                  </a:lnSpc>
                  <a:spcAft>
                    <a:spcPts val="600"/>
                  </a:spcAft>
                </a:pPr>
                <a:endParaRPr lang="en-US" b="1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25" y="1172991"/>
                <a:ext cx="8569902" cy="5009898"/>
              </a:xfrm>
              <a:prstGeom prst="rect">
                <a:avLst/>
              </a:prstGeom>
              <a:blipFill>
                <a:blip r:embed="rId3"/>
                <a:stretch>
                  <a:fillRect l="-1636" t="-973" b="-693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Gerade Verbindung mit Pfeil 10"/>
          <p:cNvCxnSpPr/>
          <p:nvPr/>
        </p:nvCxnSpPr>
        <p:spPr>
          <a:xfrm>
            <a:off x="1277059" y="3893644"/>
            <a:ext cx="636495" cy="0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815A59F3-FC00-4410-B572-6A73140DE833}"/>
                  </a:ext>
                </a:extLst>
              </p:cNvPr>
              <p:cNvSpPr txBox="1"/>
              <p:nvPr/>
            </p:nvSpPr>
            <p:spPr>
              <a:xfrm>
                <a:off x="1844963" y="3610985"/>
                <a:ext cx="5454073" cy="565319"/>
              </a:xfrm>
              <a:prstGeom prst="rect">
                <a:avLst/>
              </a:prstGeom>
            </p:spPr>
            <p:txBody>
              <a:bodyPr vert="horz" wrap="none" lIns="0" tIns="0" rIns="0" bIns="0" rtlCol="0" anchor="t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1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de-DE" sz="2800" b="1" i="1" dirty="0" smtClean="0">
                          <a:solidFill>
                            <a:srgbClr val="0099FF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de-DE" sz="2800" b="1" i="1" dirty="0" smtClean="0">
                          <a:solidFill>
                            <a:srgbClr val="0099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𝜼</m:t>
                      </m:r>
                      <m:r>
                        <a:rPr lang="de-DE" sz="2800" b="1" i="1" dirty="0" smtClean="0">
                          <a:solidFill>
                            <a:srgbClr val="0099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</m:t>
                      </m:r>
                      <m:r>
                        <a:rPr lang="de-DE" sz="2800" b="1" i="1" dirty="0" smtClean="0">
                          <a:solidFill>
                            <a:srgbClr val="0099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𝝔</m:t>
                      </m:r>
                      <m:r>
                        <a:rPr lang="de-DE" sz="2800" b="1" i="1" dirty="0" smtClean="0">
                          <a:solidFill>
                            <a:srgbClr val="0099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r>
                        <a:rPr lang="de-DE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𝑸</m:t>
                      </m:r>
                      <m:r>
                        <a:rPr lang="de-DE" sz="2800" b="1" i="1" dirty="0" smtClean="0">
                          <a:solidFill>
                            <a:srgbClr val="0099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r>
                        <a:rPr lang="de-DE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𝑯</m:t>
                      </m:r>
                      <m:r>
                        <a:rPr lang="de-DE" sz="2800" b="1" i="1" dirty="0" smtClean="0">
                          <a:solidFill>
                            <a:srgbClr val="0099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r>
                        <a:rPr lang="de-DE" sz="2800" b="1" i="1" dirty="0" smtClean="0">
                          <a:solidFill>
                            <a:srgbClr val="0099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𝒈</m:t>
                      </m:r>
                    </m:oMath>
                  </m:oMathPara>
                </a14:m>
                <a:endParaRPr lang="de-DE" sz="2800" b="1" dirty="0">
                  <a:solidFill>
                    <a:srgbClr val="0099FF"/>
                  </a:solidFill>
                </a:endParaRP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815A59F3-FC00-4410-B572-6A73140DE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4963" y="3610985"/>
                <a:ext cx="5454073" cy="5653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el 2">
            <a:extLst>
              <a:ext uri="{FF2B5EF4-FFF2-40B4-BE49-F238E27FC236}">
                <a16:creationId xmlns:a16="http://schemas.microsoft.com/office/drawing/2014/main" id="{222D56DE-C6C1-4C08-937F-E88731E2D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303212"/>
            <a:ext cx="8642350" cy="684213"/>
          </a:xfrm>
        </p:spPr>
        <p:txBody>
          <a:bodyPr/>
          <a:lstStyle/>
          <a:p>
            <a:pPr eaLnBrk="1" hangingPunct="1"/>
            <a:r>
              <a:rPr lang="en-US" altLang="en-US"/>
              <a:t>General functionality of pumped storage hydropower plants</a:t>
            </a:r>
          </a:p>
        </p:txBody>
      </p:sp>
    </p:spTree>
    <p:extLst>
      <p:ext uri="{BB962C8B-B14F-4D97-AF65-F5344CB8AC3E}">
        <p14:creationId xmlns:p14="http://schemas.microsoft.com/office/powerpoint/2010/main" val="4098080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/>
          <a:srcRect t="-2" b="2402"/>
          <a:stretch>
            <a:fillRect/>
          </a:stretch>
        </p:blipFill>
        <p:spPr bwMode="auto">
          <a:xfrm>
            <a:off x="602384" y="3320434"/>
            <a:ext cx="6804025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2000"/>
              <a:t>Relevance and principal tasks of pumped storage plants for grid</a:t>
            </a:r>
          </a:p>
        </p:txBody>
      </p:sp>
      <p:sp>
        <p:nvSpPr>
          <p:cNvPr id="16389" name="Textfeld 7"/>
          <p:cNvSpPr txBox="1">
            <a:spLocks noChangeArrowheads="1"/>
          </p:cNvSpPr>
          <p:nvPr/>
        </p:nvSpPr>
        <p:spPr bwMode="auto">
          <a:xfrm>
            <a:off x="4120444" y="6149183"/>
            <a:ext cx="49805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1200" i="1">
                <a:latin typeface="Calibri" pitchFamily="34" charset="0"/>
              </a:rPr>
              <a:t>Timeline for the three types of control energy, source: Bundesnetzagentur</a:t>
            </a:r>
          </a:p>
        </p:txBody>
      </p:sp>
      <p:sp>
        <p:nvSpPr>
          <p:cNvPr id="7" name="Rectangle 91">
            <a:extLst>
              <a:ext uri="{FF2B5EF4-FFF2-40B4-BE49-F238E27FC236}">
                <a16:creationId xmlns:a16="http://schemas.microsoft.com/office/drawing/2014/main" id="{9A2D2217-A1CA-4AFD-8679-E4952299A021}"/>
              </a:ext>
            </a:extLst>
          </p:cNvPr>
          <p:cNvSpPr txBox="1">
            <a:spLocks/>
          </p:cNvSpPr>
          <p:nvPr/>
        </p:nvSpPr>
        <p:spPr bwMode="gray">
          <a:xfrm>
            <a:off x="431800" y="1408113"/>
            <a:ext cx="8315325" cy="20399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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000" indent="-270000">
              <a:lnSpc>
                <a:spcPct val="114000"/>
              </a:lnSpc>
              <a:buFont typeface="Arial" pitchFamily="34" charset="0"/>
              <a:buChar char="•"/>
              <a:defRPr/>
            </a:pPr>
            <a:r>
              <a:rPr lang="en-US" altLang="en-US" sz="1600" dirty="0"/>
              <a:t>Daily and weekly storage for compensation of demand deviations</a:t>
            </a:r>
          </a:p>
          <a:p>
            <a:pPr marL="270000" indent="-270000">
              <a:lnSpc>
                <a:spcPct val="114000"/>
              </a:lnSpc>
              <a:buFont typeface="Arial" pitchFamily="34" charset="0"/>
              <a:buChar char="•"/>
              <a:defRPr/>
            </a:pPr>
            <a:r>
              <a:rPr lang="en-US" altLang="en-US" sz="1600" dirty="0"/>
              <a:t>Control energy for frequency regulation (Primary, secondary, tertiary control –minute reserve) for load balance and in case of forecast deviations</a:t>
            </a:r>
          </a:p>
          <a:p>
            <a:pPr marL="270000" indent="-270000">
              <a:lnSpc>
                <a:spcPct val="114000"/>
              </a:lnSpc>
              <a:buFont typeface="Arial" pitchFamily="34" charset="0"/>
              <a:buChar char="•"/>
              <a:defRPr/>
            </a:pPr>
            <a:r>
              <a:rPr lang="en-US" altLang="en-US" sz="1600" dirty="0"/>
              <a:t>Blind power control (Phase shifter operation – no-load operation)</a:t>
            </a:r>
          </a:p>
          <a:p>
            <a:pPr marL="270000" indent="-270000">
              <a:lnSpc>
                <a:spcPct val="114000"/>
              </a:lnSpc>
              <a:buFont typeface="Arial" pitchFamily="34" charset="0"/>
              <a:buChar char="•"/>
              <a:defRPr/>
            </a:pPr>
            <a:r>
              <a:rPr lang="en-US" altLang="en-US" sz="1600" dirty="0"/>
              <a:t>Black start ability (e. g. after a power failure)</a:t>
            </a:r>
          </a:p>
          <a:p>
            <a:pPr>
              <a:buFont typeface="Arial" pitchFamily="34" charset="0"/>
              <a:buNone/>
              <a:defRPr/>
            </a:pPr>
            <a:endParaRPr lang="en-US" altLang="en-US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7">
            <a:extLst>
              <a:ext uri="{FF2B5EF4-FFF2-40B4-BE49-F238E27FC236}">
                <a16:creationId xmlns:a16="http://schemas.microsoft.com/office/drawing/2014/main" id="{CCA5D40A-D44D-4F4A-AC7F-DC25FD378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0171" y="5997909"/>
            <a:ext cx="300804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1200" i="1" dirty="0">
                <a:latin typeface="Calibri" pitchFamily="34" charset="0"/>
              </a:rPr>
              <a:t>10 Largest PSP in Germany, Source: Wikipedia</a:t>
            </a:r>
          </a:p>
        </p:txBody>
      </p:sp>
      <p:sp>
        <p:nvSpPr>
          <p:cNvPr id="15" name="Titel 2">
            <a:extLst>
              <a:ext uri="{FF2B5EF4-FFF2-40B4-BE49-F238E27FC236}">
                <a16:creationId xmlns:a16="http://schemas.microsoft.com/office/drawing/2014/main" id="{8EB014DB-B9AA-4E15-95B0-DDA33C462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303212"/>
            <a:ext cx="8642350" cy="684213"/>
          </a:xfrm>
        </p:spPr>
        <p:txBody>
          <a:bodyPr/>
          <a:lstStyle/>
          <a:p>
            <a:pPr eaLnBrk="1" hangingPunct="1"/>
            <a:r>
              <a:rPr lang="en-US" altLang="en-US" dirty="0"/>
              <a:t>Pumped storage hydropower – Overview Germany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4BF116-80D0-4C12-8AC5-B4A560CFB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4213" y="1282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8" name="Tabelle 18">
            <a:extLst>
              <a:ext uri="{FF2B5EF4-FFF2-40B4-BE49-F238E27FC236}">
                <a16:creationId xmlns:a16="http://schemas.microsoft.com/office/drawing/2014/main" id="{F871C93D-92D1-404E-9688-6464B038A8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449308"/>
              </p:ext>
            </p:extLst>
          </p:nvPr>
        </p:nvGraphicFramePr>
        <p:xfrm>
          <a:off x="424873" y="1454035"/>
          <a:ext cx="8063344" cy="45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235">
                  <a:extLst>
                    <a:ext uri="{9D8B030D-6E8A-4147-A177-3AD203B41FA5}">
                      <a16:colId xmlns:a16="http://schemas.microsoft.com/office/drawing/2014/main" val="959714488"/>
                    </a:ext>
                  </a:extLst>
                </a:gridCol>
                <a:gridCol w="2011807">
                  <a:extLst>
                    <a:ext uri="{9D8B030D-6E8A-4147-A177-3AD203B41FA5}">
                      <a16:colId xmlns:a16="http://schemas.microsoft.com/office/drawing/2014/main" val="1229030072"/>
                    </a:ext>
                  </a:extLst>
                </a:gridCol>
                <a:gridCol w="1463834">
                  <a:extLst>
                    <a:ext uri="{9D8B030D-6E8A-4147-A177-3AD203B41FA5}">
                      <a16:colId xmlns:a16="http://schemas.microsoft.com/office/drawing/2014/main" val="2873774273"/>
                    </a:ext>
                  </a:extLst>
                </a:gridCol>
                <a:gridCol w="1575104">
                  <a:extLst>
                    <a:ext uri="{9D8B030D-6E8A-4147-A177-3AD203B41FA5}">
                      <a16:colId xmlns:a16="http://schemas.microsoft.com/office/drawing/2014/main" val="332121697"/>
                    </a:ext>
                  </a:extLst>
                </a:gridCol>
                <a:gridCol w="1569172">
                  <a:extLst>
                    <a:ext uri="{9D8B030D-6E8A-4147-A177-3AD203B41FA5}">
                      <a16:colId xmlns:a16="http://schemas.microsoft.com/office/drawing/2014/main" val="4191116627"/>
                    </a:ext>
                  </a:extLst>
                </a:gridCol>
                <a:gridCol w="1045192">
                  <a:extLst>
                    <a:ext uri="{9D8B030D-6E8A-4147-A177-3AD203B41FA5}">
                      <a16:colId xmlns:a16="http://schemas.microsoft.com/office/drawing/2014/main" val="4132064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200" dirty="0" err="1"/>
                        <a:t>Nr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Pumped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storage</a:t>
                      </a:r>
                      <a:r>
                        <a:rPr lang="de-DE" sz="1200" dirty="0"/>
                        <a:t> plant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Region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Installed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Capacity</a:t>
                      </a:r>
                      <a:r>
                        <a:rPr lang="de-DE" sz="1200" dirty="0"/>
                        <a:t> (MW)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Storage </a:t>
                      </a:r>
                      <a:r>
                        <a:rPr lang="de-DE" sz="1200" dirty="0" err="1"/>
                        <a:t>Capacity</a:t>
                      </a:r>
                      <a:r>
                        <a:rPr lang="de-DE" sz="1200" dirty="0"/>
                        <a:t> (MWh)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1171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Goldisthal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Thuringia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1.060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8.480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2003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266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Markersbach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Saxony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1.050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4.018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1979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367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Schluchsee (Wehrkraftwerk)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Baden-Württemberg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980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6.073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1975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372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Waldeck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Hesse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480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3.428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1975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265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Schluchsee (Kaverne)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Baden-Württemberg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370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2.064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1967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342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Hohenwarte</a:t>
                      </a:r>
                      <a:r>
                        <a:rPr lang="de-DE" sz="1200" dirty="0"/>
                        <a:t>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Thuringia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320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2.087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1966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95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Erzhausen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Lower </a:t>
                      </a:r>
                      <a:r>
                        <a:rPr lang="de-DE" sz="1200" dirty="0" err="1"/>
                        <a:t>Saxony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1.110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1964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738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Schluchsee (Kraftwerk </a:t>
                      </a:r>
                      <a:r>
                        <a:rPr lang="de-DE" sz="1200" dirty="0" err="1"/>
                        <a:t>Witznau</a:t>
                      </a:r>
                      <a:r>
                        <a:rPr lang="de-DE" sz="1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Baden-Württemberg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626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1950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219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Happburg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Bavaria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1958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856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Schluchsee Kraftwerk Waldshut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Baden-Württemberg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402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2011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367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7435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2">
            <a:extLst>
              <a:ext uri="{FF2B5EF4-FFF2-40B4-BE49-F238E27FC236}">
                <a16:creationId xmlns:a16="http://schemas.microsoft.com/office/drawing/2014/main" id="{8EB014DB-B9AA-4E15-95B0-DDA33C462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303212"/>
            <a:ext cx="8642350" cy="684213"/>
          </a:xfrm>
        </p:spPr>
        <p:txBody>
          <a:bodyPr/>
          <a:lstStyle/>
          <a:p>
            <a:pPr eaLnBrk="1" hangingPunct="1"/>
            <a:r>
              <a:rPr lang="en-US" altLang="en-US" dirty="0"/>
              <a:t>Pumped storage hydropower – Overview Germany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4BF116-80D0-4C12-8AC5-B4A560CFB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4213" y="1282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91">
            <a:extLst>
              <a:ext uri="{FF2B5EF4-FFF2-40B4-BE49-F238E27FC236}">
                <a16:creationId xmlns:a16="http://schemas.microsoft.com/office/drawing/2014/main" id="{3400229D-D335-4E55-8D1C-DAC609799023}"/>
              </a:ext>
            </a:extLst>
          </p:cNvPr>
          <p:cNvSpPr txBox="1">
            <a:spLocks/>
          </p:cNvSpPr>
          <p:nvPr/>
        </p:nvSpPr>
        <p:spPr bwMode="gray">
          <a:xfrm>
            <a:off x="431800" y="1408112"/>
            <a:ext cx="8461375" cy="48007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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b="1" dirty="0">
                <a:solidFill>
                  <a:srgbClr val="00B0F0"/>
                </a:solidFill>
              </a:rPr>
              <a:t>approx. 30 existing </a:t>
            </a:r>
            <a:r>
              <a:rPr lang="en-US" altLang="en-US" sz="1600" dirty="0"/>
              <a:t>pumped storage hydropower plants in Germany</a:t>
            </a:r>
          </a:p>
          <a:p>
            <a:pPr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endParaRPr lang="en-US" altLang="en-US" sz="1600" b="1" dirty="0">
              <a:solidFill>
                <a:srgbClr val="00B0F0"/>
              </a:solidFill>
            </a:endParaRPr>
          </a:p>
          <a:p>
            <a:pPr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b="1" dirty="0">
                <a:solidFill>
                  <a:srgbClr val="00B0F0"/>
                </a:solidFill>
              </a:rPr>
              <a:t>Total installed capacity 		</a:t>
            </a:r>
            <a:r>
              <a:rPr lang="en-US" altLang="en-US" sz="1600" dirty="0"/>
              <a:t>approx. </a:t>
            </a:r>
            <a:r>
              <a:rPr lang="en-US" altLang="en-US" sz="1600" b="1" dirty="0">
                <a:solidFill>
                  <a:srgbClr val="00B050"/>
                </a:solidFill>
              </a:rPr>
              <a:t>7 GW</a:t>
            </a:r>
          </a:p>
          <a:p>
            <a:pPr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b="1" dirty="0">
                <a:solidFill>
                  <a:srgbClr val="00B0F0"/>
                </a:solidFill>
              </a:rPr>
              <a:t>total storage capacity 		</a:t>
            </a:r>
            <a:r>
              <a:rPr lang="en-US" altLang="en-US" sz="1600" dirty="0"/>
              <a:t>approx. </a:t>
            </a:r>
            <a:r>
              <a:rPr lang="en-US" altLang="en-US" sz="1600" b="1" dirty="0">
                <a:solidFill>
                  <a:srgbClr val="FF0000"/>
                </a:solidFill>
              </a:rPr>
              <a:t>40 GWh</a:t>
            </a:r>
          </a:p>
          <a:p>
            <a:pPr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b="1" dirty="0">
                <a:solidFill>
                  <a:srgbClr val="00B0F0"/>
                </a:solidFill>
              </a:rPr>
              <a:t>Energy generation per year 	</a:t>
            </a:r>
            <a:r>
              <a:rPr lang="en-US" altLang="en-US" sz="1600" dirty="0"/>
              <a:t>approx. </a:t>
            </a:r>
            <a:r>
              <a:rPr lang="en-US" altLang="en-US" sz="1600" b="1" dirty="0">
                <a:solidFill>
                  <a:schemeClr val="accent6">
                    <a:lumMod val="75000"/>
                  </a:schemeClr>
                </a:solidFill>
              </a:rPr>
              <a:t>4.000 GWh</a:t>
            </a:r>
          </a:p>
          <a:p>
            <a:pPr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b="1" dirty="0">
                <a:solidFill>
                  <a:srgbClr val="00B0F0"/>
                </a:solidFill>
              </a:rPr>
              <a:t>Energy storage per year 		</a:t>
            </a:r>
            <a:r>
              <a:rPr lang="en-US" altLang="en-US" sz="1600" dirty="0"/>
              <a:t>approx. </a:t>
            </a:r>
            <a:r>
              <a:rPr lang="en-US" altLang="en-US" sz="1600" b="1" dirty="0">
                <a:solidFill>
                  <a:schemeClr val="accent4">
                    <a:lumMod val="75000"/>
                  </a:schemeClr>
                </a:solidFill>
              </a:rPr>
              <a:t>5.800 GWh </a:t>
            </a:r>
            <a:endParaRPr lang="en-US" altLang="en-US" sz="1600" dirty="0"/>
          </a:p>
          <a:p>
            <a:pPr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endParaRPr lang="en-US" altLang="en-US" sz="1600" dirty="0"/>
          </a:p>
          <a:p>
            <a:pPr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/>
              <a:t>Currently, </a:t>
            </a:r>
            <a:r>
              <a:rPr lang="en-US" altLang="en-US" sz="1600" b="1" dirty="0">
                <a:solidFill>
                  <a:srgbClr val="00B0F0"/>
                </a:solidFill>
              </a:rPr>
              <a:t>only a few </a:t>
            </a:r>
            <a:r>
              <a:rPr lang="en-US" altLang="en-US" sz="1600" dirty="0"/>
              <a:t>pumped storage projects </a:t>
            </a:r>
            <a:r>
              <a:rPr lang="en-US" altLang="en-US" sz="1600" b="1" dirty="0">
                <a:solidFill>
                  <a:srgbClr val="00B0F0"/>
                </a:solidFill>
              </a:rPr>
              <a:t>in progress </a:t>
            </a:r>
            <a:r>
              <a:rPr lang="en-US" altLang="en-US" sz="1600" dirty="0"/>
              <a:t>(e.g. </a:t>
            </a:r>
            <a:r>
              <a:rPr lang="en-US" altLang="en-US" sz="1600" b="1" dirty="0">
                <a:solidFill>
                  <a:srgbClr val="00B0F0"/>
                </a:solidFill>
              </a:rPr>
              <a:t>PSP </a:t>
            </a:r>
            <a:r>
              <a:rPr lang="en-US" altLang="en-US" sz="1600" b="1" dirty="0" err="1">
                <a:solidFill>
                  <a:srgbClr val="00B0F0"/>
                </a:solidFill>
              </a:rPr>
              <a:t>Forbach</a:t>
            </a:r>
            <a:r>
              <a:rPr lang="en-US" altLang="en-US" sz="1600" b="1" dirty="0">
                <a:solidFill>
                  <a:srgbClr val="00B0F0"/>
                </a:solidFill>
              </a:rPr>
              <a:t> </a:t>
            </a:r>
            <a:r>
              <a:rPr lang="en-US" altLang="en-US" sz="1600" dirty="0"/>
              <a:t>by EnBW: in pre-construction phase) due to low economic viability. </a:t>
            </a:r>
            <a:br>
              <a:rPr lang="en-US" altLang="en-US" sz="1600" dirty="0"/>
            </a:br>
            <a:r>
              <a:rPr lang="en-US" altLang="en-US" sz="1600" dirty="0"/>
              <a:t> 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35753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Pumped storage hydropower plant </a:t>
            </a:r>
            <a:r>
              <a:rPr lang="en-US" altLang="en-US" dirty="0" err="1"/>
              <a:t>Goldisthal</a:t>
            </a:r>
            <a:endParaRPr lang="en-US" altLang="en-US" dirty="0"/>
          </a:p>
        </p:txBody>
      </p:sp>
      <p:sp>
        <p:nvSpPr>
          <p:cNvPr id="10" name="Textfeld 7">
            <a:extLst>
              <a:ext uri="{FF2B5EF4-FFF2-40B4-BE49-F238E27FC236}">
                <a16:creationId xmlns:a16="http://schemas.microsoft.com/office/drawing/2014/main" id="{4BFDC549-E1CF-4950-90B9-596BBAEED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068" y="5953293"/>
            <a:ext cx="58275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en-US" sz="1200" i="1" dirty="0">
                <a:latin typeface="Calibri" pitchFamily="34" charset="0"/>
              </a:rPr>
              <a:t>Pumped storage hydropower plant </a:t>
            </a:r>
            <a:r>
              <a:rPr lang="en-US" altLang="en-US" sz="1200" i="1" dirty="0" err="1">
                <a:latin typeface="Calibri" pitchFamily="34" charset="0"/>
              </a:rPr>
              <a:t>Goldisthal</a:t>
            </a:r>
            <a:r>
              <a:rPr lang="en-US" altLang="en-US" sz="1200" i="1" dirty="0">
                <a:latin typeface="Calibri" pitchFamily="34" charset="0"/>
              </a:rPr>
              <a:t> with upper and lower reservoir  </a:t>
            </a:r>
          </a:p>
        </p:txBody>
      </p:sp>
      <p:pic>
        <p:nvPicPr>
          <p:cNvPr id="4" name="Grafik 3" descr="Ein Bild, das Berg, Natur, Wasser, draußen enthält.&#10;&#10;Automatisch generierte Beschreibung">
            <a:extLst>
              <a:ext uri="{FF2B5EF4-FFF2-40B4-BE49-F238E27FC236}">
                <a16:creationId xmlns:a16="http://schemas.microsoft.com/office/drawing/2014/main" id="{D3FDB4C8-375D-4E4F-A91F-9DF3B84E02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63" y="1134640"/>
            <a:ext cx="7118373" cy="474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96545"/>
      </p:ext>
    </p:extLst>
  </p:cSld>
  <p:clrMapOvr>
    <a:masterClrMapping/>
  </p:clrMapOvr>
</p:sld>
</file>

<file path=ppt/theme/theme1.xml><?xml version="1.0" encoding="utf-8"?>
<a:theme xmlns:a="http://schemas.openxmlformats.org/drawingml/2006/main" name="Chapter">
  <a:themeElements>
    <a:clrScheme name="ENGIE_2">
      <a:dk1>
        <a:srgbClr val="424242"/>
      </a:dk1>
      <a:lt1>
        <a:sysClr val="window" lastClr="FFFFFF"/>
      </a:lt1>
      <a:dk2>
        <a:srgbClr val="000000"/>
      </a:dk2>
      <a:lt2>
        <a:srgbClr val="B1B1B1"/>
      </a:lt2>
      <a:accent1>
        <a:srgbClr val="00AAFF"/>
      </a:accent1>
      <a:accent2>
        <a:srgbClr val="96BE0F"/>
      </a:accent2>
      <a:accent3>
        <a:srgbClr val="F07D00"/>
      </a:accent3>
      <a:accent4>
        <a:srgbClr val="E62D87"/>
      </a:accent4>
      <a:accent5>
        <a:srgbClr val="910F7D"/>
      </a:accent5>
      <a:accent6>
        <a:srgbClr val="0078BE"/>
      </a:accent6>
      <a:hlink>
        <a:srgbClr val="424242"/>
      </a:hlink>
      <a:folHlink>
        <a:srgbClr val="42424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">
  <a:themeElements>
    <a:clrScheme name="ENGIE_2">
      <a:dk1>
        <a:srgbClr val="424242"/>
      </a:dk1>
      <a:lt1>
        <a:sysClr val="window" lastClr="FFFFFF"/>
      </a:lt1>
      <a:dk2>
        <a:srgbClr val="000000"/>
      </a:dk2>
      <a:lt2>
        <a:srgbClr val="B1B1B1"/>
      </a:lt2>
      <a:accent1>
        <a:srgbClr val="00AAFF"/>
      </a:accent1>
      <a:accent2>
        <a:srgbClr val="96BE0F"/>
      </a:accent2>
      <a:accent3>
        <a:srgbClr val="F07D00"/>
      </a:accent3>
      <a:accent4>
        <a:srgbClr val="E62D87"/>
      </a:accent4>
      <a:accent5>
        <a:srgbClr val="910F7D"/>
      </a:accent5>
      <a:accent6>
        <a:srgbClr val="0078BE"/>
      </a:accent6>
      <a:hlink>
        <a:srgbClr val="424242"/>
      </a:hlink>
      <a:folHlink>
        <a:srgbClr val="42424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0" tIns="0" rIns="0" bIns="0" rtlCol="0" anchor="t" anchorCtr="0">
        <a:noAutofit/>
      </a:bodyPr>
      <a:lstStyle>
        <a:defPPr>
          <a:defRPr sz="1200" dirty="0"/>
        </a:defPPr>
      </a:lstStyle>
    </a:tx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Lahmeyer_PPT_Template_4zu3</Template>
  <TotalTime>0</TotalTime>
  <Words>2195</Words>
  <Application>Microsoft Office PowerPoint</Application>
  <PresentationFormat>Bildschirmpräsentation (4:3)</PresentationFormat>
  <Paragraphs>357</Paragraphs>
  <Slides>33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33</vt:i4>
      </vt:variant>
    </vt:vector>
  </HeadingPairs>
  <TitlesOfParts>
    <vt:vector size="41" baseType="lpstr">
      <vt:lpstr>Arial</vt:lpstr>
      <vt:lpstr>Calibri</vt:lpstr>
      <vt:lpstr>Cambria Math</vt:lpstr>
      <vt:lpstr>Courier New</vt:lpstr>
      <vt:lpstr>Tahoma</vt:lpstr>
      <vt:lpstr>Wingdings</vt:lpstr>
      <vt:lpstr>Chapter</vt:lpstr>
      <vt:lpstr>Content</vt:lpstr>
      <vt:lpstr>PowerPoint-Präsentation</vt:lpstr>
      <vt:lpstr>Pumped storage hydropower overview</vt:lpstr>
      <vt:lpstr>General functionality of pumped storage hydropower plants</vt:lpstr>
      <vt:lpstr>General functionality of pumped storage hydropower plants</vt:lpstr>
      <vt:lpstr>General functionality of pumped storage hydropower plants</vt:lpstr>
      <vt:lpstr>Relevance and principal tasks of pumped storage plants for grid</vt:lpstr>
      <vt:lpstr>Pumped storage hydropower – Overview Germany</vt:lpstr>
      <vt:lpstr>Pumped storage hydropower – Overview Germany</vt:lpstr>
      <vt:lpstr>Pumped storage hydropower plant Goldisthal</vt:lpstr>
      <vt:lpstr>Pumped storage hydropower plant Goldisthal</vt:lpstr>
      <vt:lpstr>Comparison of storage technologies</vt:lpstr>
      <vt:lpstr>Storage technologies –Technical and economic parameter</vt:lpstr>
      <vt:lpstr>Pumped storage hydropower in the Rhenish mining area</vt:lpstr>
      <vt:lpstr>Study about pumped storage energy in the Rhenish Mining Area</vt:lpstr>
      <vt:lpstr>Grid development plan</vt:lpstr>
      <vt:lpstr>Pumped storage in the Rhenish Mining Area - Overview</vt:lpstr>
      <vt:lpstr>Pumped storage in the Rhenish Mining Area - Overview</vt:lpstr>
      <vt:lpstr>Pumped storage in the Rhenish Mining Area – Project sizing</vt:lpstr>
      <vt:lpstr>Pumped storage concept 1 – filled pits as lower reservoir</vt:lpstr>
      <vt:lpstr>Pumped storage concept 2 – filled pits as lower reservoir</vt:lpstr>
      <vt:lpstr>Pumped storage concepts 1 and 2 – filled pits as lower reservoir</vt:lpstr>
      <vt:lpstr>Pumped storage concept 3 – Lower reservoir on pit bottom</vt:lpstr>
      <vt:lpstr>Pumped storage concept 4 – Lower reservoir on the bottom of filled pit</vt:lpstr>
      <vt:lpstr>Pumped storage concept 5 – Connection of the mining pits</vt:lpstr>
      <vt:lpstr>Pumped storage concepts 4 and 5 – storage on pit bottom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>ENGIE</Manager>
  <Company>magenta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subject>ENGIE</dc:subject>
  <dc:creator>Inga Osche</dc:creator>
  <cp:lastModifiedBy>Luther Gerhard</cp:lastModifiedBy>
  <cp:revision>905</cp:revision>
  <cp:lastPrinted>2023-06-20T08:22:16Z</cp:lastPrinted>
  <dcterms:created xsi:type="dcterms:W3CDTF">2016-04-29T08:05:40Z</dcterms:created>
  <dcterms:modified xsi:type="dcterms:W3CDTF">2023-06-26T18:54:03Z</dcterms:modified>
</cp:coreProperties>
</file>