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50" r:id="rId2"/>
  </p:sldMasterIdLst>
  <p:notesMasterIdLst>
    <p:notesMasterId r:id="rId27"/>
  </p:notesMasterIdLst>
  <p:handoutMasterIdLst>
    <p:handoutMasterId r:id="rId28"/>
  </p:handoutMasterIdLst>
  <p:sldIdLst>
    <p:sldId id="480" r:id="rId3"/>
    <p:sldId id="723" r:id="rId4"/>
    <p:sldId id="724" r:id="rId5"/>
    <p:sldId id="726" r:id="rId6"/>
    <p:sldId id="712" r:id="rId7"/>
    <p:sldId id="717" r:id="rId8"/>
    <p:sldId id="718" r:id="rId9"/>
    <p:sldId id="719" r:id="rId10"/>
    <p:sldId id="730" r:id="rId11"/>
    <p:sldId id="670" r:id="rId12"/>
    <p:sldId id="713" r:id="rId13"/>
    <p:sldId id="714" r:id="rId14"/>
    <p:sldId id="688" r:id="rId15"/>
    <p:sldId id="727" r:id="rId16"/>
    <p:sldId id="731" r:id="rId17"/>
    <p:sldId id="734" r:id="rId18"/>
    <p:sldId id="693" r:id="rId19"/>
    <p:sldId id="691" r:id="rId20"/>
    <p:sldId id="701" r:id="rId21"/>
    <p:sldId id="733" r:id="rId22"/>
    <p:sldId id="735" r:id="rId23"/>
    <p:sldId id="715" r:id="rId24"/>
    <p:sldId id="736" r:id="rId25"/>
    <p:sldId id="737" r:id="rId26"/>
  </p:sldIdLst>
  <p:sldSz cx="9144000" cy="6858000" type="screen4x3"/>
  <p:notesSz cx="7099300" cy="10234613"/>
  <p:embeddedFontLst>
    <p:embeddedFont>
      <p:font typeface="Calibri" panose="020F0502020204030204" pitchFamily="34" charset="0"/>
      <p:regular r:id="rId29"/>
      <p:bold r:id="rId30"/>
      <p:italic r:id="rId31"/>
      <p:boldItalic r:id="rId32"/>
    </p:embeddedFont>
    <p:embeddedFont>
      <p:font typeface="Frutiger LT Com 45 Light" panose="020B0604020202020204" charset="0"/>
      <p:regular r:id="rId33"/>
    </p:embeddedFont>
    <p:embeddedFont>
      <p:font typeface="Frutiger LT Com 55 Roman" panose="020B0604020202020204" charset="0"/>
      <p:regular r:id="rId34"/>
    </p:embeddedFont>
  </p:embeddedFontLst>
  <p:defaultTextStyle>
    <a:defPPr>
      <a:defRPr lang="de-DE"/>
    </a:defPPr>
    <a:lvl1pPr algn="l" rtl="0" fontAlgn="base">
      <a:spcBef>
        <a:spcPct val="0"/>
      </a:spcBef>
      <a:spcAft>
        <a:spcPct val="0"/>
      </a:spcAft>
      <a:defRPr kern="1200">
        <a:solidFill>
          <a:schemeClr val="tx1"/>
        </a:solidFill>
        <a:latin typeface="Frutiger LT Com 55 Roman" pitchFamily="34" charset="0"/>
        <a:ea typeface="+mn-ea"/>
        <a:cs typeface="+mn-cs"/>
      </a:defRPr>
    </a:lvl1pPr>
    <a:lvl2pPr marL="457200" algn="l" rtl="0" fontAlgn="base">
      <a:spcBef>
        <a:spcPct val="0"/>
      </a:spcBef>
      <a:spcAft>
        <a:spcPct val="0"/>
      </a:spcAft>
      <a:defRPr kern="1200">
        <a:solidFill>
          <a:schemeClr val="tx1"/>
        </a:solidFill>
        <a:latin typeface="Frutiger LT Com 55 Roman" pitchFamily="34" charset="0"/>
        <a:ea typeface="+mn-ea"/>
        <a:cs typeface="+mn-cs"/>
      </a:defRPr>
    </a:lvl2pPr>
    <a:lvl3pPr marL="914400" algn="l" rtl="0" fontAlgn="base">
      <a:spcBef>
        <a:spcPct val="0"/>
      </a:spcBef>
      <a:spcAft>
        <a:spcPct val="0"/>
      </a:spcAft>
      <a:defRPr kern="1200">
        <a:solidFill>
          <a:schemeClr val="tx1"/>
        </a:solidFill>
        <a:latin typeface="Frutiger LT Com 55 Roman" pitchFamily="34" charset="0"/>
        <a:ea typeface="+mn-ea"/>
        <a:cs typeface="+mn-cs"/>
      </a:defRPr>
    </a:lvl3pPr>
    <a:lvl4pPr marL="1371600" algn="l" rtl="0" fontAlgn="base">
      <a:spcBef>
        <a:spcPct val="0"/>
      </a:spcBef>
      <a:spcAft>
        <a:spcPct val="0"/>
      </a:spcAft>
      <a:defRPr kern="1200">
        <a:solidFill>
          <a:schemeClr val="tx1"/>
        </a:solidFill>
        <a:latin typeface="Frutiger LT Com 55 Roman" pitchFamily="34" charset="0"/>
        <a:ea typeface="+mn-ea"/>
        <a:cs typeface="+mn-cs"/>
      </a:defRPr>
    </a:lvl4pPr>
    <a:lvl5pPr marL="1828800" algn="l" rtl="0" fontAlgn="base">
      <a:spcBef>
        <a:spcPct val="0"/>
      </a:spcBef>
      <a:spcAft>
        <a:spcPct val="0"/>
      </a:spcAft>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p:defaultTextStyle>
  <p:extLst>
    <p:ext uri="{EFAFB233-063F-42B5-8137-9DF3F51BA10A}">
      <p15:sldGuideLst xmlns:p15="http://schemas.microsoft.com/office/powerpoint/2012/main">
        <p15:guide id="1" orient="horz" pos="3695">
          <p15:clr>
            <a:srgbClr val="A4A3A4"/>
          </p15:clr>
        </p15:guide>
        <p15:guide id="2" orient="horz" pos="241">
          <p15:clr>
            <a:srgbClr val="A4A3A4"/>
          </p15:clr>
        </p15:guide>
        <p15:guide id="3" pos="5470">
          <p15:clr>
            <a:srgbClr val="A4A3A4"/>
          </p15:clr>
        </p15:guide>
        <p15:guide id="4" pos="2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9C7D"/>
    <a:srgbClr val="FF9900"/>
    <a:srgbClr val="92D050"/>
    <a:srgbClr val="006E92"/>
    <a:srgbClr val="25BAE2"/>
    <a:srgbClr val="EB6A0A"/>
    <a:srgbClr val="B1C800"/>
    <a:srgbClr val="E1E3E3"/>
    <a:srgbClr val="D4E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93" autoAdjust="0"/>
    <p:restoredTop sz="74562" autoAdjust="0"/>
  </p:normalViewPr>
  <p:slideViewPr>
    <p:cSldViewPr snapToGrid="0">
      <p:cViewPr varScale="1">
        <p:scale>
          <a:sx n="63" d="100"/>
          <a:sy n="63" d="100"/>
        </p:scale>
        <p:origin x="1296" y="53"/>
      </p:cViewPr>
      <p:guideLst>
        <p:guide orient="horz" pos="3695"/>
        <p:guide orient="horz" pos="241"/>
        <p:guide pos="5470"/>
        <p:guide pos="2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848"/>
    </p:cViewPr>
  </p:sorterViewPr>
  <p:gridSpacing cx="152299" cy="152299"/>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dick\Desktop\IRENA_PHS_data_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dick\Desktop\IRENA_PHS_data_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dick\Desktop\IRENA_PHS_data_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IRENA</c:v>
          </c:tx>
          <c:spPr>
            <a:ln w="19050" cap="rnd">
              <a:solidFill>
                <a:schemeClr val="tx1"/>
              </a:solidFill>
              <a:round/>
            </a:ln>
            <a:effectLst/>
          </c:spPr>
          <c:marker>
            <c:symbol val="circle"/>
            <c:size val="5"/>
            <c:spPr>
              <a:solidFill>
                <a:schemeClr val="tx1"/>
              </a:solidFill>
              <a:ln w="9525">
                <a:solidFill>
                  <a:schemeClr val="tx1"/>
                </a:solidFill>
              </a:ln>
              <a:effectLst/>
            </c:spPr>
          </c:marker>
          <c:xVal>
            <c:numRef>
              <c:f>Data!$C$4:$L$4</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Data!$C$7:$L$7</c:f>
              <c:numCache>
                <c:formatCode>General</c:formatCode>
                <c:ptCount val="10"/>
                <c:pt idx="0">
                  <c:v>123085</c:v>
                </c:pt>
                <c:pt idx="1">
                  <c:v>125413</c:v>
                </c:pt>
                <c:pt idx="2">
                  <c:v>130107</c:v>
                </c:pt>
                <c:pt idx="3">
                  <c:v>140757</c:v>
                </c:pt>
                <c:pt idx="4">
                  <c:v>145934</c:v>
                </c:pt>
                <c:pt idx="5">
                  <c:v>148610</c:v>
                </c:pt>
                <c:pt idx="6">
                  <c:v>149937</c:v>
                </c:pt>
                <c:pt idx="7">
                  <c:v>151884</c:v>
                </c:pt>
                <c:pt idx="8">
                  <c:v>155089</c:v>
                </c:pt>
                <c:pt idx="9">
                  <c:v>160796</c:v>
                </c:pt>
              </c:numCache>
            </c:numRef>
          </c:yVal>
          <c:smooth val="1"/>
          <c:extLst>
            <c:ext xmlns:c16="http://schemas.microsoft.com/office/drawing/2014/chart" uri="{C3380CC4-5D6E-409C-BE32-E72D297353CC}">
              <c16:uniqueId val="{00000000-1044-4DDA-A90C-4479D05ECB3C}"/>
            </c:ext>
          </c:extLst>
        </c:ser>
        <c:ser>
          <c:idx val="0"/>
          <c:order val="1"/>
          <c:tx>
            <c:v>IEA</c:v>
          </c:tx>
          <c:spPr>
            <a:ln w="19050" cap="rnd">
              <a:solidFill>
                <a:schemeClr val="accent2"/>
              </a:solidFill>
              <a:prstDash val="solid"/>
              <a:round/>
            </a:ln>
            <a:effectLst/>
          </c:spPr>
          <c:marker>
            <c:symbol val="circle"/>
            <c:size val="5"/>
            <c:spPr>
              <a:solidFill>
                <a:schemeClr val="accent2"/>
              </a:solidFill>
              <a:ln w="9525">
                <a:solidFill>
                  <a:schemeClr val="accent2"/>
                </a:solidFill>
              </a:ln>
              <a:effectLst/>
            </c:spPr>
          </c:marker>
          <c:xVal>
            <c:numRef>
              <c:f>Data!$U$4:$V$4</c:f>
              <c:numCache>
                <c:formatCode>General</c:formatCode>
                <c:ptCount val="2"/>
                <c:pt idx="0">
                  <c:v>2050</c:v>
                </c:pt>
                <c:pt idx="1">
                  <c:v>2050</c:v>
                </c:pt>
              </c:numCache>
            </c:numRef>
          </c:xVal>
          <c:yVal>
            <c:numRef>
              <c:f>Data!$U$7:$V$7</c:f>
              <c:numCache>
                <c:formatCode>General</c:formatCode>
                <c:ptCount val="2"/>
                <c:pt idx="0">
                  <c:v>445830</c:v>
                </c:pt>
                <c:pt idx="1">
                  <c:v>743050</c:v>
                </c:pt>
              </c:numCache>
            </c:numRef>
          </c:yVal>
          <c:smooth val="1"/>
          <c:extLst>
            <c:ext xmlns:c16="http://schemas.microsoft.com/office/drawing/2014/chart" uri="{C3380CC4-5D6E-409C-BE32-E72D297353CC}">
              <c16:uniqueId val="{00000003-1044-4DDA-A90C-4479D05ECB3C}"/>
            </c:ext>
          </c:extLst>
        </c:ser>
        <c:ser>
          <c:idx val="2"/>
          <c:order val="2"/>
          <c:tx>
            <c:v>Batterien</c:v>
          </c:tx>
          <c:spPr>
            <a:ln w="19050" cap="rnd">
              <a:solidFill>
                <a:srgbClr val="92D050"/>
              </a:solidFill>
              <a:round/>
            </a:ln>
            <a:effectLst/>
          </c:spPr>
          <c:marker>
            <c:symbol val="circle"/>
            <c:size val="5"/>
            <c:spPr>
              <a:solidFill>
                <a:srgbClr val="92D050"/>
              </a:solidFill>
              <a:ln w="9525">
                <a:solidFill>
                  <a:schemeClr val="accent3"/>
                </a:solidFill>
              </a:ln>
              <a:effectLst/>
            </c:spPr>
          </c:marker>
          <c:xVal>
            <c:numRef>
              <c:f>Tabelle2!$D$45:$D$54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xVal>
          <c:yVal>
            <c:numRef>
              <c:f>Tabelle2!$E$45:$E$54</c:f>
              <c:numCache>
                <c:formatCode>General</c:formatCode>
                <c:ptCount val="10"/>
                <c:pt idx="0">
                  <c:v>200</c:v>
                </c:pt>
                <c:pt idx="1">
                  <c:v>400</c:v>
                </c:pt>
                <c:pt idx="2">
                  <c:v>800</c:v>
                </c:pt>
                <c:pt idx="3">
                  <c:v>1500</c:v>
                </c:pt>
                <c:pt idx="4">
                  <c:v>2400</c:v>
                </c:pt>
                <c:pt idx="5">
                  <c:v>4500</c:v>
                </c:pt>
                <c:pt idx="6">
                  <c:v>7400</c:v>
                </c:pt>
                <c:pt idx="7">
                  <c:v>8000</c:v>
                </c:pt>
                <c:pt idx="8">
                  <c:v>11300</c:v>
                </c:pt>
                <c:pt idx="9">
                  <c:v>14100</c:v>
                </c:pt>
              </c:numCache>
            </c:numRef>
          </c:yVal>
          <c:smooth val="1"/>
          <c:extLst>
            <c:ext xmlns:c16="http://schemas.microsoft.com/office/drawing/2014/chart" uri="{C3380CC4-5D6E-409C-BE32-E72D297353CC}">
              <c16:uniqueId val="{00000006-1044-4DDA-A90C-4479D05ECB3C}"/>
            </c:ext>
          </c:extLst>
        </c:ser>
        <c:dLbls>
          <c:showLegendKey val="0"/>
          <c:showVal val="0"/>
          <c:showCatName val="0"/>
          <c:showSerName val="0"/>
          <c:showPercent val="0"/>
          <c:showBubbleSize val="0"/>
        </c:dLbls>
        <c:axId val="100206848"/>
        <c:axId val="100213120"/>
      </c:scatterChart>
      <c:valAx>
        <c:axId val="100206848"/>
        <c:scaling>
          <c:orientation val="minMax"/>
          <c:min val="200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0213120"/>
        <c:crosses val="autoZero"/>
        <c:crossBetween val="midCat"/>
      </c:valAx>
      <c:valAx>
        <c:axId val="100213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err="1"/>
                  <a:t>Installed</a:t>
                </a:r>
                <a:r>
                  <a:rPr lang="de-DE" baseline="0" dirty="0"/>
                  <a:t> Power in MW</a:t>
                </a:r>
                <a:endParaRPr lang="de-DE"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0206848"/>
        <c:crosses val="autoZero"/>
        <c:crossBetween val="midCat"/>
      </c:valAx>
      <c:spPr>
        <a:noFill/>
        <a:ln>
          <a:noFill/>
        </a:ln>
        <a:effectLst/>
      </c:spPr>
    </c:plotArea>
    <c:legend>
      <c:legendPos val="r"/>
      <c:layout>
        <c:manualLayout>
          <c:xMode val="edge"/>
          <c:yMode val="edge"/>
          <c:x val="0.16123634802203865"/>
          <c:y val="8.3156504468189368E-2"/>
          <c:w val="0.14301520315347765"/>
          <c:h val="0.3676113652637889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IRENA</c:v>
          </c:tx>
          <c:spPr>
            <a:ln w="19050" cap="rnd">
              <a:solidFill>
                <a:schemeClr val="tx1"/>
              </a:solidFill>
              <a:round/>
            </a:ln>
            <a:effectLst/>
          </c:spPr>
          <c:marker>
            <c:symbol val="circle"/>
            <c:size val="5"/>
            <c:spPr>
              <a:solidFill>
                <a:schemeClr val="tx1"/>
              </a:solidFill>
              <a:ln w="9525">
                <a:solidFill>
                  <a:schemeClr val="tx1"/>
                </a:solidFill>
              </a:ln>
              <a:effectLst/>
            </c:spPr>
          </c:marker>
          <c:xVal>
            <c:numRef>
              <c:f>Data!$C$4:$L$4</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Data!$C$7:$L$7</c:f>
              <c:numCache>
                <c:formatCode>General</c:formatCode>
                <c:ptCount val="10"/>
                <c:pt idx="0">
                  <c:v>123085</c:v>
                </c:pt>
                <c:pt idx="1">
                  <c:v>125413</c:v>
                </c:pt>
                <c:pt idx="2">
                  <c:v>130107</c:v>
                </c:pt>
                <c:pt idx="3">
                  <c:v>140757</c:v>
                </c:pt>
                <c:pt idx="4">
                  <c:v>145934</c:v>
                </c:pt>
                <c:pt idx="5">
                  <c:v>148610</c:v>
                </c:pt>
                <c:pt idx="6">
                  <c:v>149937</c:v>
                </c:pt>
                <c:pt idx="7">
                  <c:v>151884</c:v>
                </c:pt>
                <c:pt idx="8">
                  <c:v>155089</c:v>
                </c:pt>
                <c:pt idx="9">
                  <c:v>160796</c:v>
                </c:pt>
              </c:numCache>
            </c:numRef>
          </c:yVal>
          <c:smooth val="1"/>
          <c:extLst>
            <c:ext xmlns:c16="http://schemas.microsoft.com/office/drawing/2014/chart" uri="{C3380CC4-5D6E-409C-BE32-E72D297353CC}">
              <c16:uniqueId val="{00000000-1044-4DDA-A90C-4479D05ECB3C}"/>
            </c:ext>
          </c:extLst>
        </c:ser>
        <c:ser>
          <c:idx val="3"/>
          <c:order val="1"/>
          <c:tx>
            <c:v>Entwicklung</c:v>
          </c:tx>
          <c:spPr>
            <a:ln w="19050" cap="rnd">
              <a:solidFill>
                <a:schemeClr val="tx1"/>
              </a:solidFill>
              <a:prstDash val="sysDot"/>
              <a:round/>
            </a:ln>
            <a:effectLst/>
          </c:spPr>
          <c:marker>
            <c:symbol val="circle"/>
            <c:size val="5"/>
            <c:spPr>
              <a:noFill/>
              <a:ln w="9525">
                <a:solidFill>
                  <a:schemeClr val="tx1"/>
                </a:solidFill>
              </a:ln>
              <a:effectLst/>
            </c:spPr>
          </c:marker>
          <c:dPt>
            <c:idx val="15"/>
            <c:marker>
              <c:spPr>
                <a:solidFill>
                  <a:schemeClr val="tx1"/>
                </a:solidFill>
                <a:ln w="9525">
                  <a:solidFill>
                    <a:schemeClr val="tx1"/>
                  </a:solidFill>
                </a:ln>
                <a:effectLst/>
              </c:spPr>
            </c:marker>
            <c:bubble3D val="0"/>
            <c:extLst>
              <c:ext xmlns:c16="http://schemas.microsoft.com/office/drawing/2014/chart" uri="{C3380CC4-5D6E-409C-BE32-E72D297353CC}">
                <c16:uniqueId val="{00000001-1044-4DDA-A90C-4479D05ECB3C}"/>
              </c:ext>
            </c:extLst>
          </c:dPt>
          <c:xVal>
            <c:numRef>
              <c:f>Data!$F$20:$F$35</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xVal>
          <c:yVal>
            <c:numRef>
              <c:f>Data!$G$20:$G$35</c:f>
              <c:numCache>
                <c:formatCode>0</c:formatCode>
                <c:ptCount val="16"/>
                <c:pt idx="0">
                  <c:v>155089</c:v>
                </c:pt>
                <c:pt idx="1">
                  <c:v>162930.03596570558</c:v>
                </c:pt>
                <c:pt idx="2">
                  <c:v>171167.5013688019</c:v>
                </c:pt>
                <c:pt idx="3">
                  <c:v>179821.43900714334</c:v>
                </c:pt>
                <c:pt idx="4">
                  <c:v>188912.90500834229</c:v>
                </c:pt>
                <c:pt idx="5">
                  <c:v>198464.02006199752</c:v>
                </c:pt>
                <c:pt idx="6">
                  <c:v>208498.02324213693</c:v>
                </c:pt>
                <c:pt idx="7">
                  <c:v>219039.32855083139</c:v>
                </c:pt>
                <c:pt idx="8">
                  <c:v>230113.58432055762</c:v>
                </c:pt>
                <c:pt idx="9">
                  <c:v>241747.73561984333</c:v>
                </c:pt>
                <c:pt idx="10">
                  <c:v>253970.08981403554</c:v>
                </c:pt>
                <c:pt idx="11">
                  <c:v>266810.38544071012</c:v>
                </c:pt>
                <c:pt idx="12">
                  <c:v>280299.86456730438</c:v>
                </c:pt>
                <c:pt idx="13">
                  <c:v>294471.3488070289</c:v>
                </c:pt>
                <c:pt idx="14">
                  <c:v>309359.3191780143</c:v>
                </c:pt>
                <c:pt idx="15">
                  <c:v>325000.00000000041</c:v>
                </c:pt>
              </c:numCache>
            </c:numRef>
          </c:yVal>
          <c:smooth val="1"/>
          <c:extLst>
            <c:ext xmlns:c16="http://schemas.microsoft.com/office/drawing/2014/chart" uri="{C3380CC4-5D6E-409C-BE32-E72D297353CC}">
              <c16:uniqueId val="{00000002-1044-4DDA-A90C-4479D05ECB3C}"/>
            </c:ext>
          </c:extLst>
        </c:ser>
        <c:ser>
          <c:idx val="0"/>
          <c:order val="2"/>
          <c:tx>
            <c:v>IEA</c:v>
          </c:tx>
          <c:spPr>
            <a:ln w="19050" cap="rnd">
              <a:solidFill>
                <a:schemeClr val="accent2"/>
              </a:solidFill>
              <a:prstDash val="solid"/>
              <a:round/>
            </a:ln>
            <a:effectLst/>
          </c:spPr>
          <c:marker>
            <c:symbol val="circle"/>
            <c:size val="5"/>
            <c:spPr>
              <a:solidFill>
                <a:schemeClr val="accent2"/>
              </a:solidFill>
              <a:ln w="9525">
                <a:solidFill>
                  <a:schemeClr val="accent2"/>
                </a:solidFill>
              </a:ln>
              <a:effectLst/>
            </c:spPr>
          </c:marker>
          <c:xVal>
            <c:numRef>
              <c:f>Data!$U$4:$V$4</c:f>
              <c:numCache>
                <c:formatCode>General</c:formatCode>
                <c:ptCount val="2"/>
                <c:pt idx="0">
                  <c:v>2050</c:v>
                </c:pt>
                <c:pt idx="1">
                  <c:v>2050</c:v>
                </c:pt>
              </c:numCache>
            </c:numRef>
          </c:xVal>
          <c:yVal>
            <c:numRef>
              <c:f>Data!$U$7:$V$7</c:f>
              <c:numCache>
                <c:formatCode>General</c:formatCode>
                <c:ptCount val="2"/>
                <c:pt idx="0">
                  <c:v>445830</c:v>
                </c:pt>
                <c:pt idx="1">
                  <c:v>743050</c:v>
                </c:pt>
              </c:numCache>
            </c:numRef>
          </c:yVal>
          <c:smooth val="1"/>
          <c:extLst>
            <c:ext xmlns:c16="http://schemas.microsoft.com/office/drawing/2014/chart" uri="{C3380CC4-5D6E-409C-BE32-E72D297353CC}">
              <c16:uniqueId val="{00000003-1044-4DDA-A90C-4479D05ECB3C}"/>
            </c:ext>
          </c:extLst>
        </c:ser>
        <c:ser>
          <c:idx val="2"/>
          <c:order val="3"/>
          <c:tx>
            <c:v>Batterien</c:v>
          </c:tx>
          <c:spPr>
            <a:ln w="19050" cap="rnd">
              <a:solidFill>
                <a:srgbClr val="92D050"/>
              </a:solidFill>
              <a:round/>
            </a:ln>
            <a:effectLst/>
          </c:spPr>
          <c:marker>
            <c:symbol val="circle"/>
            <c:size val="5"/>
            <c:spPr>
              <a:solidFill>
                <a:srgbClr val="92D050"/>
              </a:solidFill>
              <a:ln w="9525">
                <a:solidFill>
                  <a:schemeClr val="accent3"/>
                </a:solidFill>
              </a:ln>
              <a:effectLst/>
            </c:spPr>
          </c:marker>
          <c:xVal>
            <c:numRef>
              <c:f>Tabelle2!$D$45:$D$54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xVal>
          <c:yVal>
            <c:numRef>
              <c:f>Tabelle2!$E$45:$E$54</c:f>
              <c:numCache>
                <c:formatCode>General</c:formatCode>
                <c:ptCount val="10"/>
                <c:pt idx="0">
                  <c:v>200</c:v>
                </c:pt>
                <c:pt idx="1">
                  <c:v>400</c:v>
                </c:pt>
                <c:pt idx="2">
                  <c:v>800</c:v>
                </c:pt>
                <c:pt idx="3">
                  <c:v>1500</c:v>
                </c:pt>
                <c:pt idx="4">
                  <c:v>2400</c:v>
                </c:pt>
                <c:pt idx="5">
                  <c:v>4500</c:v>
                </c:pt>
                <c:pt idx="6">
                  <c:v>7400</c:v>
                </c:pt>
                <c:pt idx="7">
                  <c:v>8000</c:v>
                </c:pt>
                <c:pt idx="8">
                  <c:v>11300</c:v>
                </c:pt>
                <c:pt idx="9">
                  <c:v>14100</c:v>
                </c:pt>
              </c:numCache>
            </c:numRef>
          </c:yVal>
          <c:smooth val="1"/>
          <c:extLst>
            <c:ext xmlns:c16="http://schemas.microsoft.com/office/drawing/2014/chart" uri="{C3380CC4-5D6E-409C-BE32-E72D297353CC}">
              <c16:uniqueId val="{00000006-1044-4DDA-A90C-4479D05ECB3C}"/>
            </c:ext>
          </c:extLst>
        </c:ser>
        <c:ser>
          <c:idx val="6"/>
          <c:order val="4"/>
          <c:tx>
            <c:v>Entwicklung</c:v>
          </c:tx>
          <c:spPr>
            <a:ln w="19050" cap="rnd">
              <a:solidFill>
                <a:srgbClr val="92D050"/>
              </a:solidFill>
              <a:prstDash val="sysDot"/>
              <a:round/>
            </a:ln>
            <a:effectLst/>
          </c:spPr>
          <c:marker>
            <c:symbol val="circle"/>
            <c:size val="5"/>
            <c:spPr>
              <a:noFill/>
              <a:ln w="9525">
                <a:solidFill>
                  <a:srgbClr val="92D050"/>
                </a:solidFill>
              </a:ln>
              <a:effectLst/>
            </c:spPr>
          </c:marker>
          <c:dPt>
            <c:idx val="7"/>
            <c:marker>
              <c:spPr>
                <a:solidFill>
                  <a:srgbClr val="92D050"/>
                </a:solidFill>
                <a:ln w="9525">
                  <a:solidFill>
                    <a:srgbClr val="92D050"/>
                  </a:solidFill>
                </a:ln>
                <a:effectLst/>
              </c:spPr>
            </c:marker>
            <c:bubble3D val="0"/>
            <c:extLst>
              <c:ext xmlns:c16="http://schemas.microsoft.com/office/drawing/2014/chart" uri="{C3380CC4-5D6E-409C-BE32-E72D297353CC}">
                <c16:uniqueId val="{00000007-1044-4DDA-A90C-4479D05ECB3C}"/>
              </c:ext>
            </c:extLst>
          </c:dPt>
          <c:xVal>
            <c:numRef>
              <c:f>Tabelle2!$K$45:$K$52</c:f>
              <c:numCache>
                <c:formatCode>General</c:formatCode>
                <c:ptCount val="8"/>
                <c:pt idx="0">
                  <c:v>2023</c:v>
                </c:pt>
                <c:pt idx="1">
                  <c:v>2024</c:v>
                </c:pt>
                <c:pt idx="2">
                  <c:v>2025</c:v>
                </c:pt>
                <c:pt idx="3">
                  <c:v>2026</c:v>
                </c:pt>
                <c:pt idx="4">
                  <c:v>2027</c:v>
                </c:pt>
                <c:pt idx="5">
                  <c:v>2028</c:v>
                </c:pt>
                <c:pt idx="6">
                  <c:v>2029</c:v>
                </c:pt>
                <c:pt idx="7">
                  <c:v>2030</c:v>
                </c:pt>
              </c:numCache>
            </c:numRef>
          </c:xVal>
          <c:yVal>
            <c:numRef>
              <c:f>Tabelle2!$L$45:$L$52</c:f>
              <c:numCache>
                <c:formatCode>General</c:formatCode>
                <c:ptCount val="8"/>
                <c:pt idx="0">
                  <c:v>14100</c:v>
                </c:pt>
                <c:pt idx="1">
                  <c:v>19765.833539138039</c:v>
                </c:pt>
                <c:pt idx="2">
                  <c:v>27708.3812409159</c:v>
                </c:pt>
                <c:pt idx="3">
                  <c:v>38842.500088433953</c:v>
                </c:pt>
                <c:pt idx="4">
                  <c:v>54450.666027797168</c:v>
                </c:pt>
                <c:pt idx="5">
                  <c:v>76330.695092243797</c:v>
                </c:pt>
                <c:pt idx="6">
                  <c:v>107002.82362553134</c:v>
                </c:pt>
                <c:pt idx="7">
                  <c:v>149999.99999999997</c:v>
                </c:pt>
              </c:numCache>
            </c:numRef>
          </c:yVal>
          <c:smooth val="1"/>
          <c:extLst>
            <c:ext xmlns:c16="http://schemas.microsoft.com/office/drawing/2014/chart" uri="{C3380CC4-5D6E-409C-BE32-E72D297353CC}">
              <c16:uniqueId val="{00000008-1044-4DDA-A90C-4479D05ECB3C}"/>
            </c:ext>
          </c:extLst>
        </c:ser>
        <c:dLbls>
          <c:showLegendKey val="0"/>
          <c:showVal val="0"/>
          <c:showCatName val="0"/>
          <c:showSerName val="0"/>
          <c:showPercent val="0"/>
          <c:showBubbleSize val="0"/>
        </c:dLbls>
        <c:axId val="101608448"/>
        <c:axId val="101626624"/>
      </c:scatterChart>
      <c:valAx>
        <c:axId val="101608448"/>
        <c:scaling>
          <c:orientation val="minMax"/>
          <c:min val="200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1626624"/>
        <c:crosses val="autoZero"/>
        <c:crossBetween val="midCat"/>
      </c:valAx>
      <c:valAx>
        <c:axId val="101626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err="1"/>
                  <a:t>Installed</a:t>
                </a:r>
                <a:r>
                  <a:rPr lang="de-DE" baseline="0" dirty="0"/>
                  <a:t> Power in MW</a:t>
                </a:r>
                <a:endParaRPr lang="de-DE"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1608448"/>
        <c:crosses val="autoZero"/>
        <c:crossBetween val="midCat"/>
      </c:valAx>
      <c:spPr>
        <a:noFill/>
        <a:ln>
          <a:noFill/>
        </a:ln>
        <a:effectLst/>
      </c:spPr>
    </c:plotArea>
    <c:legend>
      <c:legendPos val="r"/>
      <c:layout>
        <c:manualLayout>
          <c:xMode val="edge"/>
          <c:yMode val="edge"/>
          <c:x val="0.14245540467017664"/>
          <c:y val="0.10660149928998382"/>
          <c:w val="0.20277275018212942"/>
          <c:h val="0.3676113652637889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IRENA</c:v>
          </c:tx>
          <c:spPr>
            <a:ln w="19050" cap="rnd">
              <a:solidFill>
                <a:schemeClr val="tx1"/>
              </a:solidFill>
              <a:round/>
            </a:ln>
            <a:effectLst/>
          </c:spPr>
          <c:marker>
            <c:symbol val="circle"/>
            <c:size val="5"/>
            <c:spPr>
              <a:solidFill>
                <a:schemeClr val="tx1"/>
              </a:solidFill>
              <a:ln w="9525">
                <a:solidFill>
                  <a:schemeClr val="tx1"/>
                </a:solidFill>
              </a:ln>
              <a:effectLst/>
            </c:spPr>
          </c:marker>
          <c:xVal>
            <c:numRef>
              <c:f>Data!$C$4:$L$4</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Data!$C$7:$L$7</c:f>
              <c:numCache>
                <c:formatCode>General</c:formatCode>
                <c:ptCount val="10"/>
                <c:pt idx="0">
                  <c:v>123085</c:v>
                </c:pt>
                <c:pt idx="1">
                  <c:v>125413</c:v>
                </c:pt>
                <c:pt idx="2">
                  <c:v>130107</c:v>
                </c:pt>
                <c:pt idx="3">
                  <c:v>140757</c:v>
                </c:pt>
                <c:pt idx="4">
                  <c:v>145934</c:v>
                </c:pt>
                <c:pt idx="5">
                  <c:v>148610</c:v>
                </c:pt>
                <c:pt idx="6">
                  <c:v>149937</c:v>
                </c:pt>
                <c:pt idx="7">
                  <c:v>151884</c:v>
                </c:pt>
                <c:pt idx="8">
                  <c:v>155089</c:v>
                </c:pt>
                <c:pt idx="9">
                  <c:v>160796</c:v>
                </c:pt>
              </c:numCache>
            </c:numRef>
          </c:yVal>
          <c:smooth val="1"/>
          <c:extLst>
            <c:ext xmlns:c16="http://schemas.microsoft.com/office/drawing/2014/chart" uri="{C3380CC4-5D6E-409C-BE32-E72D297353CC}">
              <c16:uniqueId val="{00000000-1044-4DDA-A90C-4479D05ECB3C}"/>
            </c:ext>
          </c:extLst>
        </c:ser>
        <c:ser>
          <c:idx val="3"/>
          <c:order val="1"/>
          <c:tx>
            <c:v>Entwicklung</c:v>
          </c:tx>
          <c:spPr>
            <a:ln w="19050" cap="rnd">
              <a:solidFill>
                <a:schemeClr val="tx1"/>
              </a:solidFill>
              <a:prstDash val="sysDot"/>
              <a:round/>
            </a:ln>
            <a:effectLst/>
          </c:spPr>
          <c:marker>
            <c:symbol val="circle"/>
            <c:size val="5"/>
            <c:spPr>
              <a:noFill/>
              <a:ln w="9525">
                <a:solidFill>
                  <a:schemeClr val="tx1"/>
                </a:solidFill>
              </a:ln>
              <a:effectLst/>
            </c:spPr>
          </c:marker>
          <c:dPt>
            <c:idx val="15"/>
            <c:marker>
              <c:spPr>
                <a:solidFill>
                  <a:schemeClr val="tx1"/>
                </a:solidFill>
                <a:ln w="9525">
                  <a:solidFill>
                    <a:schemeClr val="tx1"/>
                  </a:solidFill>
                </a:ln>
                <a:effectLst/>
              </c:spPr>
            </c:marker>
            <c:bubble3D val="0"/>
            <c:extLst>
              <c:ext xmlns:c16="http://schemas.microsoft.com/office/drawing/2014/chart" uri="{C3380CC4-5D6E-409C-BE32-E72D297353CC}">
                <c16:uniqueId val="{00000001-1044-4DDA-A90C-4479D05ECB3C}"/>
              </c:ext>
            </c:extLst>
          </c:dPt>
          <c:xVal>
            <c:numRef>
              <c:f>Data!$F$20:$F$35</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xVal>
          <c:yVal>
            <c:numRef>
              <c:f>Data!$G$20:$G$35</c:f>
              <c:numCache>
                <c:formatCode>0</c:formatCode>
                <c:ptCount val="16"/>
                <c:pt idx="0">
                  <c:v>155089</c:v>
                </c:pt>
                <c:pt idx="1">
                  <c:v>162930.03596570558</c:v>
                </c:pt>
                <c:pt idx="2">
                  <c:v>171167.5013688019</c:v>
                </c:pt>
                <c:pt idx="3">
                  <c:v>179821.43900714334</c:v>
                </c:pt>
                <c:pt idx="4">
                  <c:v>188912.90500834229</c:v>
                </c:pt>
                <c:pt idx="5">
                  <c:v>198464.02006199752</c:v>
                </c:pt>
                <c:pt idx="6">
                  <c:v>208498.02324213693</c:v>
                </c:pt>
                <c:pt idx="7">
                  <c:v>219039.32855083139</c:v>
                </c:pt>
                <c:pt idx="8">
                  <c:v>230113.58432055762</c:v>
                </c:pt>
                <c:pt idx="9">
                  <c:v>241747.73561984333</c:v>
                </c:pt>
                <c:pt idx="10">
                  <c:v>253970.08981403554</c:v>
                </c:pt>
                <c:pt idx="11">
                  <c:v>266810.38544071012</c:v>
                </c:pt>
                <c:pt idx="12">
                  <c:v>280299.86456730438</c:v>
                </c:pt>
                <c:pt idx="13">
                  <c:v>294471.3488070289</c:v>
                </c:pt>
                <c:pt idx="14">
                  <c:v>309359.3191780143</c:v>
                </c:pt>
                <c:pt idx="15">
                  <c:v>325000.00000000041</c:v>
                </c:pt>
              </c:numCache>
            </c:numRef>
          </c:yVal>
          <c:smooth val="1"/>
          <c:extLst>
            <c:ext xmlns:c16="http://schemas.microsoft.com/office/drawing/2014/chart" uri="{C3380CC4-5D6E-409C-BE32-E72D297353CC}">
              <c16:uniqueId val="{00000002-1044-4DDA-A90C-4479D05ECB3C}"/>
            </c:ext>
          </c:extLst>
        </c:ser>
        <c:ser>
          <c:idx val="0"/>
          <c:order val="2"/>
          <c:tx>
            <c:v>IEA</c:v>
          </c:tx>
          <c:spPr>
            <a:ln w="19050" cap="rnd">
              <a:solidFill>
                <a:schemeClr val="accent2"/>
              </a:solidFill>
              <a:prstDash val="solid"/>
              <a:round/>
            </a:ln>
            <a:effectLst/>
          </c:spPr>
          <c:marker>
            <c:symbol val="circle"/>
            <c:size val="5"/>
            <c:spPr>
              <a:solidFill>
                <a:schemeClr val="accent2"/>
              </a:solidFill>
              <a:ln w="9525">
                <a:solidFill>
                  <a:schemeClr val="accent2"/>
                </a:solidFill>
              </a:ln>
              <a:effectLst/>
            </c:spPr>
          </c:marker>
          <c:xVal>
            <c:numRef>
              <c:f>Data!$U$4:$V$4</c:f>
              <c:numCache>
                <c:formatCode>General</c:formatCode>
                <c:ptCount val="2"/>
                <c:pt idx="0">
                  <c:v>2050</c:v>
                </c:pt>
                <c:pt idx="1">
                  <c:v>2050</c:v>
                </c:pt>
              </c:numCache>
            </c:numRef>
          </c:xVal>
          <c:yVal>
            <c:numRef>
              <c:f>Data!$U$7:$V$7</c:f>
              <c:numCache>
                <c:formatCode>General</c:formatCode>
                <c:ptCount val="2"/>
                <c:pt idx="0">
                  <c:v>445830</c:v>
                </c:pt>
                <c:pt idx="1">
                  <c:v>743050</c:v>
                </c:pt>
              </c:numCache>
            </c:numRef>
          </c:yVal>
          <c:smooth val="1"/>
          <c:extLst>
            <c:ext xmlns:c16="http://schemas.microsoft.com/office/drawing/2014/chart" uri="{C3380CC4-5D6E-409C-BE32-E72D297353CC}">
              <c16:uniqueId val="{00000003-1044-4DDA-A90C-4479D05ECB3C}"/>
            </c:ext>
          </c:extLst>
        </c:ser>
        <c:ser>
          <c:idx val="4"/>
          <c:order val="3"/>
          <c:tx>
            <c:v>Entwicklung Minimum</c:v>
          </c:tx>
          <c:spPr>
            <a:ln w="19050" cap="rnd">
              <a:solidFill>
                <a:schemeClr val="accent2"/>
              </a:solidFill>
              <a:prstDash val="sysDot"/>
              <a:round/>
            </a:ln>
            <a:effectLst/>
          </c:spPr>
          <c:marker>
            <c:symbol val="circle"/>
            <c:size val="5"/>
            <c:spPr>
              <a:noFill/>
              <a:ln w="9525">
                <a:solidFill>
                  <a:schemeClr val="accent2"/>
                </a:solidFill>
                <a:prstDash val="solid"/>
              </a:ln>
              <a:effectLst/>
            </c:spPr>
          </c:marker>
          <c:xVal>
            <c:numRef>
              <c:f>Data!$K$20:$K$55</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xVal>
          <c:yVal>
            <c:numRef>
              <c:f>Data!$L$20:$L$55</c:f>
              <c:numCache>
                <c:formatCode>0</c:formatCode>
                <c:ptCount val="36"/>
                <c:pt idx="0">
                  <c:v>155089</c:v>
                </c:pt>
                <c:pt idx="1">
                  <c:v>159839.28138428595</c:v>
                </c:pt>
                <c:pt idx="2">
                  <c:v>164735.06098720696</c:v>
                </c:pt>
                <c:pt idx="3">
                  <c:v>169780.79533036952</c:v>
                </c:pt>
                <c:pt idx="4">
                  <c:v>174981.07743591612</c:v>
                </c:pt>
                <c:pt idx="5">
                  <c:v>180340.64100745329</c:v>
                </c:pt>
                <c:pt idx="6">
                  <c:v>185864.36473903901</c:v>
                </c:pt>
                <c:pt idx="7">
                  <c:v>191557.2767561517</c:v>
                </c:pt>
                <c:pt idx="8">
                  <c:v>197424.55919268334</c:v>
                </c:pt>
                <c:pt idx="9">
                  <c:v>203471.55290812327</c:v>
                </c:pt>
                <c:pt idx="10">
                  <c:v>209703.76234922619</c:v>
                </c:pt>
                <c:pt idx="11">
                  <c:v>216126.86056059031</c:v>
                </c:pt>
                <c:pt idx="12">
                  <c:v>222746.6943487064</c:v>
                </c:pt>
                <c:pt idx="13">
                  <c:v>229569.28960417837</c:v>
                </c:pt>
                <c:pt idx="14">
                  <c:v>236600.85678696036</c:v>
                </c:pt>
                <c:pt idx="15">
                  <c:v>243847.79657960331</c:v>
                </c:pt>
                <c:pt idx="16">
                  <c:v>251316.70571365688</c:v>
                </c:pt>
                <c:pt idx="17">
                  <c:v>259014.38297453066</c:v>
                </c:pt>
                <c:pt idx="18">
                  <c:v>266947.83539028047</c:v>
                </c:pt>
                <c:pt idx="19">
                  <c:v>275124.28460995352</c:v>
                </c:pt>
                <c:pt idx="20">
                  <c:v>283551.17347729841</c:v>
                </c:pt>
                <c:pt idx="21">
                  <c:v>292236.17280582362</c:v>
                </c:pt>
                <c:pt idx="22">
                  <c:v>301187.18836137222</c:v>
                </c:pt>
                <c:pt idx="23">
                  <c:v>310412.36805856833</c:v>
                </c:pt>
                <c:pt idx="24">
                  <c:v>319920.10937768657</c:v>
                </c:pt>
                <c:pt idx="25">
                  <c:v>329719.06700869551</c:v>
                </c:pt>
                <c:pt idx="26">
                  <c:v>339818.16072943353</c:v>
                </c:pt>
                <c:pt idx="27">
                  <c:v>350226.58352508838</c:v>
                </c:pt>
                <c:pt idx="28">
                  <c:v>360953.80995637167</c:v>
                </c:pt>
                <c:pt idx="29">
                  <c:v>372009.60478400509</c:v>
                </c:pt>
                <c:pt idx="30">
                  <c:v>383404.03185736958</c:v>
                </c:pt>
                <c:pt idx="31">
                  <c:v>395147.46327540849</c:v>
                </c:pt>
                <c:pt idx="32">
                  <c:v>407250.58882812329</c:v>
                </c:pt>
                <c:pt idx="33">
                  <c:v>419724.42572725681</c:v>
                </c:pt>
                <c:pt idx="34">
                  <c:v>432580.32863502135</c:v>
                </c:pt>
                <c:pt idx="35">
                  <c:v>445830.00000000041</c:v>
                </c:pt>
              </c:numCache>
            </c:numRef>
          </c:yVal>
          <c:smooth val="1"/>
          <c:extLst>
            <c:ext xmlns:c16="http://schemas.microsoft.com/office/drawing/2014/chart" uri="{C3380CC4-5D6E-409C-BE32-E72D297353CC}">
              <c16:uniqueId val="{00000004-1044-4DDA-A90C-4479D05ECB3C}"/>
            </c:ext>
          </c:extLst>
        </c:ser>
        <c:ser>
          <c:idx val="5"/>
          <c:order val="4"/>
          <c:tx>
            <c:v>Entwicklung Maximum</c:v>
          </c:tx>
          <c:spPr>
            <a:ln w="19050" cap="rnd">
              <a:solidFill>
                <a:schemeClr val="accent2"/>
              </a:solidFill>
              <a:prstDash val="sysDot"/>
              <a:round/>
            </a:ln>
            <a:effectLst/>
          </c:spPr>
          <c:marker>
            <c:symbol val="circle"/>
            <c:size val="5"/>
            <c:spPr>
              <a:noFill/>
              <a:ln w="9525">
                <a:solidFill>
                  <a:schemeClr val="accent2"/>
                </a:solidFill>
              </a:ln>
              <a:effectLst/>
            </c:spPr>
          </c:marker>
          <c:xVal>
            <c:numRef>
              <c:f>Data!$K$20:$K$55</c:f>
              <c:numCache>
                <c:formatCode>General</c:formatCode>
                <c:ptCount val="3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numCache>
            </c:numRef>
          </c:xVal>
          <c:yVal>
            <c:numRef>
              <c:f>Data!$M$20:$M$55</c:f>
              <c:numCache>
                <c:formatCode>0</c:formatCode>
                <c:ptCount val="36"/>
                <c:pt idx="0">
                  <c:v>155089</c:v>
                </c:pt>
                <c:pt idx="1">
                  <c:v>162189.24571580946</c:v>
                </c:pt>
                <c:pt idx="2">
                  <c:v>169614.55310088542</c:v>
                </c:pt>
                <c:pt idx="3">
                  <c:v>177379.80404707437</c:v>
                </c:pt>
                <c:pt idx="4">
                  <c:v>185500.56176526431</c:v>
                </c:pt>
                <c:pt idx="5">
                  <c:v>193993.1019773623</c:v>
                </c:pt>
                <c:pt idx="6">
                  <c:v>202874.44553629527</c:v>
                </c:pt>
                <c:pt idx="7">
                  <c:v>212162.39253941155</c:v>
                </c:pt>
                <c:pt idx="8">
                  <c:v>221875.55800365366</c:v>
                </c:pt>
                <c:pt idx="9">
                  <c:v>232033.40917400277</c:v>
                </c:pt>
                <c:pt idx="10">
                  <c:v>242656.30453996925</c:v>
                </c:pt>
                <c:pt idx="11">
                  <c:v>253765.53463832615</c:v>
                </c:pt>
                <c:pt idx="12">
                  <c:v>265383.36472386331</c:v>
                </c:pt>
                <c:pt idx="13">
                  <c:v>277533.07939368329</c:v>
                </c:pt>
                <c:pt idx="14">
                  <c:v>290239.02925447555</c:v>
                </c:pt>
                <c:pt idx="15">
                  <c:v>303526.6797263</c:v>
                </c:pt>
                <c:pt idx="16">
                  <c:v>317422.66208069347</c:v>
                </c:pt>
                <c:pt idx="17">
                  <c:v>331954.8268153895</c:v>
                </c:pt>
                <c:pt idx="18">
                  <c:v>347152.29947262659</c:v>
                </c:pt>
                <c:pt idx="19">
                  <c:v>363045.53901291586</c:v>
                </c:pt>
                <c:pt idx="20">
                  <c:v>379666.39886126225</c:v>
                </c:pt>
                <c:pt idx="21">
                  <c:v>397048.19074818835</c:v>
                </c:pt>
                <c:pt idx="22">
                  <c:v>415225.75147351203</c:v>
                </c:pt>
                <c:pt idx="23">
                  <c:v>434235.51272668643</c:v>
                </c:pt>
                <c:pt idx="24">
                  <c:v>454115.5741036376</c:v>
                </c:pt>
                <c:pt idx="25">
                  <c:v>474905.77946644026</c:v>
                </c:pt>
                <c:pt idx="26">
                  <c:v>496647.79679887352</c:v>
                </c:pt>
                <c:pt idx="27">
                  <c:v>519385.20171790331</c:v>
                </c:pt>
                <c:pt idx="28">
                  <c:v>543163.56480846659</c:v>
                </c:pt>
                <c:pt idx="29">
                  <c:v>568030.54295659519</c:v>
                </c:pt>
                <c:pt idx="30">
                  <c:v>594035.97486392898</c:v>
                </c:pt>
                <c:pt idx="31">
                  <c:v>621231.98093505146</c:v>
                </c:pt>
                <c:pt idx="32">
                  <c:v>649673.06773784163</c:v>
                </c:pt>
                <c:pt idx="33">
                  <c:v>679416.23724620393</c:v>
                </c:pt>
                <c:pt idx="34">
                  <c:v>710521.10108412115</c:v>
                </c:pt>
                <c:pt idx="35">
                  <c:v>743050.00000000012</c:v>
                </c:pt>
              </c:numCache>
            </c:numRef>
          </c:yVal>
          <c:smooth val="1"/>
          <c:extLst>
            <c:ext xmlns:c16="http://schemas.microsoft.com/office/drawing/2014/chart" uri="{C3380CC4-5D6E-409C-BE32-E72D297353CC}">
              <c16:uniqueId val="{00000005-1044-4DDA-A90C-4479D05ECB3C}"/>
            </c:ext>
          </c:extLst>
        </c:ser>
        <c:ser>
          <c:idx val="2"/>
          <c:order val="5"/>
          <c:tx>
            <c:v>Batterien</c:v>
          </c:tx>
          <c:spPr>
            <a:ln w="19050" cap="rnd">
              <a:solidFill>
                <a:srgbClr val="92D050"/>
              </a:solidFill>
              <a:round/>
            </a:ln>
            <a:effectLst/>
          </c:spPr>
          <c:marker>
            <c:symbol val="circle"/>
            <c:size val="5"/>
            <c:spPr>
              <a:solidFill>
                <a:srgbClr val="92D050"/>
              </a:solidFill>
              <a:ln w="9525">
                <a:solidFill>
                  <a:schemeClr val="accent3"/>
                </a:solidFill>
              </a:ln>
              <a:effectLst/>
            </c:spPr>
          </c:marker>
          <c:xVal>
            <c:numRef>
              <c:f>Tabelle2!$D$45:$D$54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xVal>
          <c:yVal>
            <c:numRef>
              <c:f>Tabelle2!$E$45:$E$54</c:f>
              <c:numCache>
                <c:formatCode>General</c:formatCode>
                <c:ptCount val="10"/>
                <c:pt idx="0">
                  <c:v>200</c:v>
                </c:pt>
                <c:pt idx="1">
                  <c:v>400</c:v>
                </c:pt>
                <c:pt idx="2">
                  <c:v>800</c:v>
                </c:pt>
                <c:pt idx="3">
                  <c:v>1500</c:v>
                </c:pt>
                <c:pt idx="4">
                  <c:v>2400</c:v>
                </c:pt>
                <c:pt idx="5">
                  <c:v>4500</c:v>
                </c:pt>
                <c:pt idx="6">
                  <c:v>7400</c:v>
                </c:pt>
                <c:pt idx="7">
                  <c:v>8000</c:v>
                </c:pt>
                <c:pt idx="8">
                  <c:v>11300</c:v>
                </c:pt>
                <c:pt idx="9">
                  <c:v>14100</c:v>
                </c:pt>
              </c:numCache>
            </c:numRef>
          </c:yVal>
          <c:smooth val="1"/>
          <c:extLst>
            <c:ext xmlns:c16="http://schemas.microsoft.com/office/drawing/2014/chart" uri="{C3380CC4-5D6E-409C-BE32-E72D297353CC}">
              <c16:uniqueId val="{00000006-1044-4DDA-A90C-4479D05ECB3C}"/>
            </c:ext>
          </c:extLst>
        </c:ser>
        <c:ser>
          <c:idx val="6"/>
          <c:order val="6"/>
          <c:tx>
            <c:v>Entwicklung</c:v>
          </c:tx>
          <c:spPr>
            <a:ln w="19050" cap="rnd">
              <a:solidFill>
                <a:srgbClr val="92D050"/>
              </a:solidFill>
              <a:prstDash val="sysDot"/>
              <a:round/>
            </a:ln>
            <a:effectLst/>
          </c:spPr>
          <c:marker>
            <c:symbol val="circle"/>
            <c:size val="5"/>
            <c:spPr>
              <a:noFill/>
              <a:ln w="9525">
                <a:solidFill>
                  <a:srgbClr val="92D050"/>
                </a:solidFill>
              </a:ln>
              <a:effectLst/>
            </c:spPr>
          </c:marker>
          <c:dPt>
            <c:idx val="7"/>
            <c:marker>
              <c:spPr>
                <a:solidFill>
                  <a:srgbClr val="92D050"/>
                </a:solidFill>
                <a:ln w="9525">
                  <a:solidFill>
                    <a:srgbClr val="92D050"/>
                  </a:solidFill>
                </a:ln>
                <a:effectLst/>
              </c:spPr>
            </c:marker>
            <c:bubble3D val="0"/>
            <c:extLst>
              <c:ext xmlns:c16="http://schemas.microsoft.com/office/drawing/2014/chart" uri="{C3380CC4-5D6E-409C-BE32-E72D297353CC}">
                <c16:uniqueId val="{00000007-1044-4DDA-A90C-4479D05ECB3C}"/>
              </c:ext>
            </c:extLst>
          </c:dPt>
          <c:xVal>
            <c:numRef>
              <c:f>Tabelle2!$K$45:$K$52</c:f>
              <c:numCache>
                <c:formatCode>General</c:formatCode>
                <c:ptCount val="8"/>
                <c:pt idx="0">
                  <c:v>2023</c:v>
                </c:pt>
                <c:pt idx="1">
                  <c:v>2024</c:v>
                </c:pt>
                <c:pt idx="2">
                  <c:v>2025</c:v>
                </c:pt>
                <c:pt idx="3">
                  <c:v>2026</c:v>
                </c:pt>
                <c:pt idx="4">
                  <c:v>2027</c:v>
                </c:pt>
                <c:pt idx="5">
                  <c:v>2028</c:v>
                </c:pt>
                <c:pt idx="6">
                  <c:v>2029</c:v>
                </c:pt>
                <c:pt idx="7">
                  <c:v>2030</c:v>
                </c:pt>
              </c:numCache>
            </c:numRef>
          </c:xVal>
          <c:yVal>
            <c:numRef>
              <c:f>Tabelle2!$L$45:$L$52</c:f>
              <c:numCache>
                <c:formatCode>General</c:formatCode>
                <c:ptCount val="8"/>
                <c:pt idx="0">
                  <c:v>14100</c:v>
                </c:pt>
                <c:pt idx="1">
                  <c:v>19765.833539138039</c:v>
                </c:pt>
                <c:pt idx="2">
                  <c:v>27708.3812409159</c:v>
                </c:pt>
                <c:pt idx="3">
                  <c:v>38842.500088433953</c:v>
                </c:pt>
                <c:pt idx="4">
                  <c:v>54450.666027797168</c:v>
                </c:pt>
                <c:pt idx="5">
                  <c:v>76330.695092243797</c:v>
                </c:pt>
                <c:pt idx="6">
                  <c:v>107002.82362553134</c:v>
                </c:pt>
                <c:pt idx="7">
                  <c:v>149999.99999999997</c:v>
                </c:pt>
              </c:numCache>
            </c:numRef>
          </c:yVal>
          <c:smooth val="1"/>
          <c:extLst>
            <c:ext xmlns:c16="http://schemas.microsoft.com/office/drawing/2014/chart" uri="{C3380CC4-5D6E-409C-BE32-E72D297353CC}">
              <c16:uniqueId val="{00000008-1044-4DDA-A90C-4479D05ECB3C}"/>
            </c:ext>
          </c:extLst>
        </c:ser>
        <c:dLbls>
          <c:showLegendKey val="0"/>
          <c:showVal val="0"/>
          <c:showCatName val="0"/>
          <c:showSerName val="0"/>
          <c:showPercent val="0"/>
          <c:showBubbleSize val="0"/>
        </c:dLbls>
        <c:axId val="102540032"/>
        <c:axId val="102541568"/>
      </c:scatterChart>
      <c:valAx>
        <c:axId val="102540032"/>
        <c:scaling>
          <c:orientation val="minMax"/>
          <c:min val="200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2541568"/>
        <c:crosses val="autoZero"/>
        <c:crossBetween val="midCat"/>
      </c:valAx>
      <c:valAx>
        <c:axId val="102541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err="1"/>
                  <a:t>Installed</a:t>
                </a:r>
                <a:r>
                  <a:rPr lang="de-DE" baseline="0" dirty="0"/>
                  <a:t> Power in MW</a:t>
                </a:r>
                <a:endParaRPr lang="de-DE"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2540032"/>
        <c:crosses val="autoZero"/>
        <c:crossBetween val="midCat"/>
      </c:valAx>
      <c:spPr>
        <a:noFill/>
        <a:ln>
          <a:noFill/>
        </a:ln>
        <a:effectLst/>
      </c:spPr>
    </c:plotArea>
    <c:legend>
      <c:legendPos val="r"/>
      <c:layout>
        <c:manualLayout>
          <c:xMode val="edge"/>
          <c:yMode val="edge"/>
          <c:x val="0.15269955558937409"/>
          <c:y val="0.11962649641320296"/>
          <c:w val="0.25399350477811666"/>
          <c:h val="0.3676113652637889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1413D-ECC2-4991-B27F-EE185C86EE3A}" type="doc">
      <dgm:prSet loTypeId="urn:microsoft.com/office/officeart/2005/8/layout/process1" loCatId="process" qsTypeId="urn:microsoft.com/office/officeart/2005/8/quickstyle/simple1" qsCatId="simple" csTypeId="urn:microsoft.com/office/officeart/2005/8/colors/accent1_2" csCatId="accent1" phldr="1"/>
      <dgm:spPr/>
    </dgm:pt>
    <dgm:pt modelId="{34846439-34A2-4342-B62F-4472C88DDFAF}">
      <dgm:prSet phldrT="[Text]"/>
      <dgm:spPr>
        <a:solidFill>
          <a:schemeClr val="tx2"/>
        </a:solidFill>
      </dgm:spPr>
      <dgm:t>
        <a:bodyPr/>
        <a:lstStyle/>
        <a:p>
          <a:r>
            <a:rPr lang="de-DE" dirty="0"/>
            <a:t>Phase A</a:t>
          </a:r>
        </a:p>
        <a:p>
          <a:r>
            <a:rPr lang="en-US" noProof="0" dirty="0"/>
            <a:t>Feasibility</a:t>
          </a:r>
          <a:endParaRPr lang="de-DE" dirty="0"/>
        </a:p>
      </dgm:t>
    </dgm:pt>
    <dgm:pt modelId="{76B880EC-4331-430A-A4F0-7CAA3E257047}" type="parTrans" cxnId="{64B69D54-FA82-4309-87B4-AB0D075B12DA}">
      <dgm:prSet/>
      <dgm:spPr/>
      <dgm:t>
        <a:bodyPr/>
        <a:lstStyle/>
        <a:p>
          <a:endParaRPr lang="de-DE"/>
        </a:p>
      </dgm:t>
    </dgm:pt>
    <dgm:pt modelId="{7454ED4E-6154-46E1-AEFF-32E42E5EDC0E}" type="sibTrans" cxnId="{64B69D54-FA82-4309-87B4-AB0D075B12DA}">
      <dgm:prSet/>
      <dgm:spPr>
        <a:solidFill>
          <a:schemeClr val="tx2"/>
        </a:solidFill>
      </dgm:spPr>
      <dgm:t>
        <a:bodyPr/>
        <a:lstStyle/>
        <a:p>
          <a:endParaRPr lang="de-DE"/>
        </a:p>
      </dgm:t>
    </dgm:pt>
    <dgm:pt modelId="{9BE2EF51-11B5-41B7-8446-7C0448DD34DA}">
      <dgm:prSet phldrT="[Text]"/>
      <dgm:spPr>
        <a:solidFill>
          <a:schemeClr val="tx2"/>
        </a:solidFill>
      </dgm:spPr>
      <dgm:t>
        <a:bodyPr/>
        <a:lstStyle/>
        <a:p>
          <a:r>
            <a:rPr lang="de-DE" dirty="0"/>
            <a:t>Phase B</a:t>
          </a:r>
        </a:p>
        <a:p>
          <a:r>
            <a:rPr lang="de-DE" dirty="0"/>
            <a:t>Model</a:t>
          </a:r>
        </a:p>
      </dgm:t>
    </dgm:pt>
    <dgm:pt modelId="{0A0CA1DC-AB5F-4B61-8D84-41D448EE558C}" type="parTrans" cxnId="{B087580D-E652-4811-88AB-2D40D6E78631}">
      <dgm:prSet/>
      <dgm:spPr/>
      <dgm:t>
        <a:bodyPr/>
        <a:lstStyle/>
        <a:p>
          <a:endParaRPr lang="de-DE"/>
        </a:p>
      </dgm:t>
    </dgm:pt>
    <dgm:pt modelId="{F7908324-9D8E-4C1D-BD8E-43ED69ABCACA}" type="sibTrans" cxnId="{B087580D-E652-4811-88AB-2D40D6E78631}">
      <dgm:prSet/>
      <dgm:spPr>
        <a:solidFill>
          <a:schemeClr val="tx2"/>
        </a:solidFill>
      </dgm:spPr>
      <dgm:t>
        <a:bodyPr/>
        <a:lstStyle/>
        <a:p>
          <a:endParaRPr lang="de-DE"/>
        </a:p>
      </dgm:t>
    </dgm:pt>
    <dgm:pt modelId="{E685C1EF-907F-4F58-8924-E98CFE223F56}">
      <dgm:prSet phldrT="[Text]"/>
      <dgm:spPr>
        <a:solidFill>
          <a:schemeClr val="tx2"/>
        </a:solidFill>
      </dgm:spPr>
      <dgm:t>
        <a:bodyPr/>
        <a:lstStyle/>
        <a:p>
          <a:r>
            <a:rPr lang="de-DE" dirty="0"/>
            <a:t>Phase C</a:t>
          </a:r>
        </a:p>
        <a:p>
          <a:r>
            <a:rPr lang="de-DE" dirty="0"/>
            <a:t>Pilot </a:t>
          </a:r>
        </a:p>
      </dgm:t>
    </dgm:pt>
    <dgm:pt modelId="{E5AC17C2-1E7E-4DD7-9343-C4D40066ABAA}" type="parTrans" cxnId="{1BEF8CC4-0EA9-497C-B9CA-60866B6B24B8}">
      <dgm:prSet/>
      <dgm:spPr/>
      <dgm:t>
        <a:bodyPr/>
        <a:lstStyle/>
        <a:p>
          <a:endParaRPr lang="de-DE"/>
        </a:p>
      </dgm:t>
    </dgm:pt>
    <dgm:pt modelId="{2C24AA49-C0CF-4149-993D-FDD6BFDA5113}" type="sibTrans" cxnId="{1BEF8CC4-0EA9-497C-B9CA-60866B6B24B8}">
      <dgm:prSet/>
      <dgm:spPr/>
      <dgm:t>
        <a:bodyPr/>
        <a:lstStyle/>
        <a:p>
          <a:endParaRPr lang="de-DE"/>
        </a:p>
      </dgm:t>
    </dgm:pt>
    <dgm:pt modelId="{6A839EBB-8807-4C48-8824-4E62ACDCED33}" type="pres">
      <dgm:prSet presAssocID="{33A1413D-ECC2-4991-B27F-EE185C86EE3A}" presName="Name0" presStyleCnt="0">
        <dgm:presLayoutVars>
          <dgm:dir/>
          <dgm:resizeHandles val="exact"/>
        </dgm:presLayoutVars>
      </dgm:prSet>
      <dgm:spPr/>
    </dgm:pt>
    <dgm:pt modelId="{4B3EE4ED-7281-4A6D-9B31-14D920C49E3D}" type="pres">
      <dgm:prSet presAssocID="{34846439-34A2-4342-B62F-4472C88DDFAF}" presName="node" presStyleLbl="node1" presStyleIdx="0" presStyleCnt="3">
        <dgm:presLayoutVars>
          <dgm:bulletEnabled val="1"/>
        </dgm:presLayoutVars>
      </dgm:prSet>
      <dgm:spPr/>
    </dgm:pt>
    <dgm:pt modelId="{72239F23-9A35-4ED8-B4FE-5B6AC01CD440}" type="pres">
      <dgm:prSet presAssocID="{7454ED4E-6154-46E1-AEFF-32E42E5EDC0E}" presName="sibTrans" presStyleLbl="sibTrans2D1" presStyleIdx="0" presStyleCnt="2"/>
      <dgm:spPr/>
    </dgm:pt>
    <dgm:pt modelId="{4D05420F-4338-4A4E-A9BB-0F4947504FB0}" type="pres">
      <dgm:prSet presAssocID="{7454ED4E-6154-46E1-AEFF-32E42E5EDC0E}" presName="connectorText" presStyleLbl="sibTrans2D1" presStyleIdx="0" presStyleCnt="2"/>
      <dgm:spPr/>
    </dgm:pt>
    <dgm:pt modelId="{0AFE325C-36B1-4805-8439-6EE391F2D8C2}" type="pres">
      <dgm:prSet presAssocID="{9BE2EF51-11B5-41B7-8446-7C0448DD34DA}" presName="node" presStyleLbl="node1" presStyleIdx="1" presStyleCnt="3">
        <dgm:presLayoutVars>
          <dgm:bulletEnabled val="1"/>
        </dgm:presLayoutVars>
      </dgm:prSet>
      <dgm:spPr/>
    </dgm:pt>
    <dgm:pt modelId="{15F3C230-DD74-42A9-9D5A-1E7A59F56FBB}" type="pres">
      <dgm:prSet presAssocID="{F7908324-9D8E-4C1D-BD8E-43ED69ABCACA}" presName="sibTrans" presStyleLbl="sibTrans2D1" presStyleIdx="1" presStyleCnt="2"/>
      <dgm:spPr/>
    </dgm:pt>
    <dgm:pt modelId="{1E3A14BE-3D59-48D3-86F9-C31803EAAFDF}" type="pres">
      <dgm:prSet presAssocID="{F7908324-9D8E-4C1D-BD8E-43ED69ABCACA}" presName="connectorText" presStyleLbl="sibTrans2D1" presStyleIdx="1" presStyleCnt="2"/>
      <dgm:spPr/>
    </dgm:pt>
    <dgm:pt modelId="{FCA4F94D-3416-4EB4-AD41-9FE56850CA35}" type="pres">
      <dgm:prSet presAssocID="{E685C1EF-907F-4F58-8924-E98CFE223F56}" presName="node" presStyleLbl="node1" presStyleIdx="2" presStyleCnt="3">
        <dgm:presLayoutVars>
          <dgm:bulletEnabled val="1"/>
        </dgm:presLayoutVars>
      </dgm:prSet>
      <dgm:spPr/>
    </dgm:pt>
  </dgm:ptLst>
  <dgm:cxnLst>
    <dgm:cxn modelId="{B087580D-E652-4811-88AB-2D40D6E78631}" srcId="{33A1413D-ECC2-4991-B27F-EE185C86EE3A}" destId="{9BE2EF51-11B5-41B7-8446-7C0448DD34DA}" srcOrd="1" destOrd="0" parTransId="{0A0CA1DC-AB5F-4B61-8D84-41D448EE558C}" sibTransId="{F7908324-9D8E-4C1D-BD8E-43ED69ABCACA}"/>
    <dgm:cxn modelId="{8DE26D11-A7A4-4B73-BF01-64192193C155}" type="presOf" srcId="{7454ED4E-6154-46E1-AEFF-32E42E5EDC0E}" destId="{4D05420F-4338-4A4E-A9BB-0F4947504FB0}" srcOrd="1" destOrd="0" presId="urn:microsoft.com/office/officeart/2005/8/layout/process1"/>
    <dgm:cxn modelId="{67DAE023-AC7F-42A4-8661-1418DF9A9249}" type="presOf" srcId="{33A1413D-ECC2-4991-B27F-EE185C86EE3A}" destId="{6A839EBB-8807-4C48-8824-4E62ACDCED33}" srcOrd="0" destOrd="0" presId="urn:microsoft.com/office/officeart/2005/8/layout/process1"/>
    <dgm:cxn modelId="{06C7E12F-E042-4B03-9B50-5D2E8C177660}" type="presOf" srcId="{F7908324-9D8E-4C1D-BD8E-43ED69ABCACA}" destId="{1E3A14BE-3D59-48D3-86F9-C31803EAAFDF}" srcOrd="1" destOrd="0" presId="urn:microsoft.com/office/officeart/2005/8/layout/process1"/>
    <dgm:cxn modelId="{49FE9161-35C9-4B16-9221-3D9F1341EE56}" type="presOf" srcId="{E685C1EF-907F-4F58-8924-E98CFE223F56}" destId="{FCA4F94D-3416-4EB4-AD41-9FE56850CA35}" srcOrd="0" destOrd="0" presId="urn:microsoft.com/office/officeart/2005/8/layout/process1"/>
    <dgm:cxn modelId="{49C9546D-C441-410F-8668-8BF340E71961}" type="presOf" srcId="{9BE2EF51-11B5-41B7-8446-7C0448DD34DA}" destId="{0AFE325C-36B1-4805-8439-6EE391F2D8C2}" srcOrd="0" destOrd="0" presId="urn:microsoft.com/office/officeart/2005/8/layout/process1"/>
    <dgm:cxn modelId="{64B69D54-FA82-4309-87B4-AB0D075B12DA}" srcId="{33A1413D-ECC2-4991-B27F-EE185C86EE3A}" destId="{34846439-34A2-4342-B62F-4472C88DDFAF}" srcOrd="0" destOrd="0" parTransId="{76B880EC-4331-430A-A4F0-7CAA3E257047}" sibTransId="{7454ED4E-6154-46E1-AEFF-32E42E5EDC0E}"/>
    <dgm:cxn modelId="{9F610256-774A-4306-83E5-A70426722E58}" type="presOf" srcId="{34846439-34A2-4342-B62F-4472C88DDFAF}" destId="{4B3EE4ED-7281-4A6D-9B31-14D920C49E3D}" srcOrd="0" destOrd="0" presId="urn:microsoft.com/office/officeart/2005/8/layout/process1"/>
    <dgm:cxn modelId="{EC676E88-FCF5-4081-B559-2F1D14935FBC}" type="presOf" srcId="{7454ED4E-6154-46E1-AEFF-32E42E5EDC0E}" destId="{72239F23-9A35-4ED8-B4FE-5B6AC01CD440}" srcOrd="0" destOrd="0" presId="urn:microsoft.com/office/officeart/2005/8/layout/process1"/>
    <dgm:cxn modelId="{27974190-2A46-42AE-84AD-4C7DBA4538D8}" type="presOf" srcId="{F7908324-9D8E-4C1D-BD8E-43ED69ABCACA}" destId="{15F3C230-DD74-42A9-9D5A-1E7A59F56FBB}" srcOrd="0" destOrd="0" presId="urn:microsoft.com/office/officeart/2005/8/layout/process1"/>
    <dgm:cxn modelId="{1BEF8CC4-0EA9-497C-B9CA-60866B6B24B8}" srcId="{33A1413D-ECC2-4991-B27F-EE185C86EE3A}" destId="{E685C1EF-907F-4F58-8924-E98CFE223F56}" srcOrd="2" destOrd="0" parTransId="{E5AC17C2-1E7E-4DD7-9343-C4D40066ABAA}" sibTransId="{2C24AA49-C0CF-4149-993D-FDD6BFDA5113}"/>
    <dgm:cxn modelId="{BC30E9AF-AC21-4721-B399-EB1ABA75E978}" type="presParOf" srcId="{6A839EBB-8807-4C48-8824-4E62ACDCED33}" destId="{4B3EE4ED-7281-4A6D-9B31-14D920C49E3D}" srcOrd="0" destOrd="0" presId="urn:microsoft.com/office/officeart/2005/8/layout/process1"/>
    <dgm:cxn modelId="{BB371CC3-6739-474E-ABDD-B6C805935F6A}" type="presParOf" srcId="{6A839EBB-8807-4C48-8824-4E62ACDCED33}" destId="{72239F23-9A35-4ED8-B4FE-5B6AC01CD440}" srcOrd="1" destOrd="0" presId="urn:microsoft.com/office/officeart/2005/8/layout/process1"/>
    <dgm:cxn modelId="{5D168A10-C3A7-4BDE-92FD-6C6412002CAD}" type="presParOf" srcId="{72239F23-9A35-4ED8-B4FE-5B6AC01CD440}" destId="{4D05420F-4338-4A4E-A9BB-0F4947504FB0}" srcOrd="0" destOrd="0" presId="urn:microsoft.com/office/officeart/2005/8/layout/process1"/>
    <dgm:cxn modelId="{AEEE44CB-45CC-41F7-BE3C-925CD3CFD790}" type="presParOf" srcId="{6A839EBB-8807-4C48-8824-4E62ACDCED33}" destId="{0AFE325C-36B1-4805-8439-6EE391F2D8C2}" srcOrd="2" destOrd="0" presId="urn:microsoft.com/office/officeart/2005/8/layout/process1"/>
    <dgm:cxn modelId="{EF196F89-65E3-4DCB-8B00-3CE19C4BA653}" type="presParOf" srcId="{6A839EBB-8807-4C48-8824-4E62ACDCED33}" destId="{15F3C230-DD74-42A9-9D5A-1E7A59F56FBB}" srcOrd="3" destOrd="0" presId="urn:microsoft.com/office/officeart/2005/8/layout/process1"/>
    <dgm:cxn modelId="{E0148F94-9A71-49BA-8C27-FBFF6CD6EAF1}" type="presParOf" srcId="{15F3C230-DD74-42A9-9D5A-1E7A59F56FBB}" destId="{1E3A14BE-3D59-48D3-86F9-C31803EAAFDF}" srcOrd="0" destOrd="0" presId="urn:microsoft.com/office/officeart/2005/8/layout/process1"/>
    <dgm:cxn modelId="{80C9BB95-3819-4DA4-89CD-7689D60634AE}" type="presParOf" srcId="{6A839EBB-8807-4C48-8824-4E62ACDCED33}" destId="{FCA4F94D-3416-4EB4-AD41-9FE56850CA3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A1413D-ECC2-4991-B27F-EE185C86EE3A}" type="doc">
      <dgm:prSet loTypeId="urn:microsoft.com/office/officeart/2005/8/layout/process1" loCatId="process" qsTypeId="urn:microsoft.com/office/officeart/2005/8/quickstyle/simple1" qsCatId="simple" csTypeId="urn:microsoft.com/office/officeart/2005/8/colors/accent1_2" csCatId="accent1" phldr="1"/>
      <dgm:spPr/>
    </dgm:pt>
    <dgm:pt modelId="{34846439-34A2-4342-B62F-4472C88DDFAF}">
      <dgm:prSet phldrT="[Text]"/>
      <dgm:spPr>
        <a:solidFill>
          <a:schemeClr val="tx2"/>
        </a:solidFill>
      </dgm:spPr>
      <dgm:t>
        <a:bodyPr/>
        <a:lstStyle/>
        <a:p>
          <a:r>
            <a:rPr lang="de-DE" dirty="0"/>
            <a:t>Phase A</a:t>
          </a:r>
        </a:p>
        <a:p>
          <a:r>
            <a:rPr lang="en-US" noProof="0" dirty="0"/>
            <a:t>Feasibility</a:t>
          </a:r>
          <a:endParaRPr lang="de-DE" dirty="0"/>
        </a:p>
      </dgm:t>
    </dgm:pt>
    <dgm:pt modelId="{76B880EC-4331-430A-A4F0-7CAA3E257047}" type="parTrans" cxnId="{64B69D54-FA82-4309-87B4-AB0D075B12DA}">
      <dgm:prSet/>
      <dgm:spPr/>
      <dgm:t>
        <a:bodyPr/>
        <a:lstStyle/>
        <a:p>
          <a:endParaRPr lang="de-DE"/>
        </a:p>
      </dgm:t>
    </dgm:pt>
    <dgm:pt modelId="{7454ED4E-6154-46E1-AEFF-32E42E5EDC0E}" type="sibTrans" cxnId="{64B69D54-FA82-4309-87B4-AB0D075B12DA}">
      <dgm:prSet/>
      <dgm:spPr>
        <a:solidFill>
          <a:schemeClr val="tx2"/>
        </a:solidFill>
      </dgm:spPr>
      <dgm:t>
        <a:bodyPr/>
        <a:lstStyle/>
        <a:p>
          <a:endParaRPr lang="de-DE"/>
        </a:p>
      </dgm:t>
    </dgm:pt>
    <dgm:pt modelId="{9BE2EF51-11B5-41B7-8446-7C0448DD34DA}">
      <dgm:prSet phldrT="[Text]"/>
      <dgm:spPr>
        <a:solidFill>
          <a:schemeClr val="tx2"/>
        </a:solidFill>
      </dgm:spPr>
      <dgm:t>
        <a:bodyPr/>
        <a:lstStyle/>
        <a:p>
          <a:r>
            <a:rPr lang="de-DE" dirty="0"/>
            <a:t>Phase B</a:t>
          </a:r>
        </a:p>
        <a:p>
          <a:r>
            <a:rPr lang="de-DE" dirty="0"/>
            <a:t>Model</a:t>
          </a:r>
        </a:p>
      </dgm:t>
    </dgm:pt>
    <dgm:pt modelId="{0A0CA1DC-AB5F-4B61-8D84-41D448EE558C}" type="parTrans" cxnId="{B087580D-E652-4811-88AB-2D40D6E78631}">
      <dgm:prSet/>
      <dgm:spPr/>
      <dgm:t>
        <a:bodyPr/>
        <a:lstStyle/>
        <a:p>
          <a:endParaRPr lang="de-DE"/>
        </a:p>
      </dgm:t>
    </dgm:pt>
    <dgm:pt modelId="{F7908324-9D8E-4C1D-BD8E-43ED69ABCACA}" type="sibTrans" cxnId="{B087580D-E652-4811-88AB-2D40D6E78631}">
      <dgm:prSet/>
      <dgm:spPr>
        <a:solidFill>
          <a:schemeClr val="tx2"/>
        </a:solidFill>
      </dgm:spPr>
      <dgm:t>
        <a:bodyPr/>
        <a:lstStyle/>
        <a:p>
          <a:endParaRPr lang="de-DE"/>
        </a:p>
      </dgm:t>
    </dgm:pt>
    <dgm:pt modelId="{E685C1EF-907F-4F58-8924-E98CFE223F56}">
      <dgm:prSet phldrT="[Text]"/>
      <dgm:spPr>
        <a:solidFill>
          <a:schemeClr val="tx2"/>
        </a:solidFill>
      </dgm:spPr>
      <dgm:t>
        <a:bodyPr/>
        <a:lstStyle/>
        <a:p>
          <a:r>
            <a:rPr lang="de-DE" dirty="0"/>
            <a:t>Phase C</a:t>
          </a:r>
        </a:p>
        <a:p>
          <a:r>
            <a:rPr lang="de-DE" dirty="0"/>
            <a:t>Pilot </a:t>
          </a:r>
        </a:p>
      </dgm:t>
    </dgm:pt>
    <dgm:pt modelId="{E5AC17C2-1E7E-4DD7-9343-C4D40066ABAA}" type="parTrans" cxnId="{1BEF8CC4-0EA9-497C-B9CA-60866B6B24B8}">
      <dgm:prSet/>
      <dgm:spPr/>
      <dgm:t>
        <a:bodyPr/>
        <a:lstStyle/>
        <a:p>
          <a:endParaRPr lang="de-DE"/>
        </a:p>
      </dgm:t>
    </dgm:pt>
    <dgm:pt modelId="{2C24AA49-C0CF-4149-993D-FDD6BFDA5113}" type="sibTrans" cxnId="{1BEF8CC4-0EA9-497C-B9CA-60866B6B24B8}">
      <dgm:prSet/>
      <dgm:spPr/>
      <dgm:t>
        <a:bodyPr/>
        <a:lstStyle/>
        <a:p>
          <a:endParaRPr lang="de-DE"/>
        </a:p>
      </dgm:t>
    </dgm:pt>
    <dgm:pt modelId="{6A839EBB-8807-4C48-8824-4E62ACDCED33}" type="pres">
      <dgm:prSet presAssocID="{33A1413D-ECC2-4991-B27F-EE185C86EE3A}" presName="Name0" presStyleCnt="0">
        <dgm:presLayoutVars>
          <dgm:dir/>
          <dgm:resizeHandles val="exact"/>
        </dgm:presLayoutVars>
      </dgm:prSet>
      <dgm:spPr/>
    </dgm:pt>
    <dgm:pt modelId="{4B3EE4ED-7281-4A6D-9B31-14D920C49E3D}" type="pres">
      <dgm:prSet presAssocID="{34846439-34A2-4342-B62F-4472C88DDFAF}" presName="node" presStyleLbl="node1" presStyleIdx="0" presStyleCnt="3">
        <dgm:presLayoutVars>
          <dgm:bulletEnabled val="1"/>
        </dgm:presLayoutVars>
      </dgm:prSet>
      <dgm:spPr/>
    </dgm:pt>
    <dgm:pt modelId="{72239F23-9A35-4ED8-B4FE-5B6AC01CD440}" type="pres">
      <dgm:prSet presAssocID="{7454ED4E-6154-46E1-AEFF-32E42E5EDC0E}" presName="sibTrans" presStyleLbl="sibTrans2D1" presStyleIdx="0" presStyleCnt="2"/>
      <dgm:spPr/>
    </dgm:pt>
    <dgm:pt modelId="{4D05420F-4338-4A4E-A9BB-0F4947504FB0}" type="pres">
      <dgm:prSet presAssocID="{7454ED4E-6154-46E1-AEFF-32E42E5EDC0E}" presName="connectorText" presStyleLbl="sibTrans2D1" presStyleIdx="0" presStyleCnt="2"/>
      <dgm:spPr/>
    </dgm:pt>
    <dgm:pt modelId="{0AFE325C-36B1-4805-8439-6EE391F2D8C2}" type="pres">
      <dgm:prSet presAssocID="{9BE2EF51-11B5-41B7-8446-7C0448DD34DA}" presName="node" presStyleLbl="node1" presStyleIdx="1" presStyleCnt="3">
        <dgm:presLayoutVars>
          <dgm:bulletEnabled val="1"/>
        </dgm:presLayoutVars>
      </dgm:prSet>
      <dgm:spPr/>
    </dgm:pt>
    <dgm:pt modelId="{15F3C230-DD74-42A9-9D5A-1E7A59F56FBB}" type="pres">
      <dgm:prSet presAssocID="{F7908324-9D8E-4C1D-BD8E-43ED69ABCACA}" presName="sibTrans" presStyleLbl="sibTrans2D1" presStyleIdx="1" presStyleCnt="2"/>
      <dgm:spPr/>
    </dgm:pt>
    <dgm:pt modelId="{1E3A14BE-3D59-48D3-86F9-C31803EAAFDF}" type="pres">
      <dgm:prSet presAssocID="{F7908324-9D8E-4C1D-BD8E-43ED69ABCACA}" presName="connectorText" presStyleLbl="sibTrans2D1" presStyleIdx="1" presStyleCnt="2"/>
      <dgm:spPr/>
    </dgm:pt>
    <dgm:pt modelId="{FCA4F94D-3416-4EB4-AD41-9FE56850CA35}" type="pres">
      <dgm:prSet presAssocID="{E685C1EF-907F-4F58-8924-E98CFE223F56}" presName="node" presStyleLbl="node1" presStyleIdx="2" presStyleCnt="3">
        <dgm:presLayoutVars>
          <dgm:bulletEnabled val="1"/>
        </dgm:presLayoutVars>
      </dgm:prSet>
      <dgm:spPr/>
    </dgm:pt>
  </dgm:ptLst>
  <dgm:cxnLst>
    <dgm:cxn modelId="{B087580D-E652-4811-88AB-2D40D6E78631}" srcId="{33A1413D-ECC2-4991-B27F-EE185C86EE3A}" destId="{9BE2EF51-11B5-41B7-8446-7C0448DD34DA}" srcOrd="1" destOrd="0" parTransId="{0A0CA1DC-AB5F-4B61-8D84-41D448EE558C}" sibTransId="{F7908324-9D8E-4C1D-BD8E-43ED69ABCACA}"/>
    <dgm:cxn modelId="{8DE26D11-A7A4-4B73-BF01-64192193C155}" type="presOf" srcId="{7454ED4E-6154-46E1-AEFF-32E42E5EDC0E}" destId="{4D05420F-4338-4A4E-A9BB-0F4947504FB0}" srcOrd="1" destOrd="0" presId="urn:microsoft.com/office/officeart/2005/8/layout/process1"/>
    <dgm:cxn modelId="{67DAE023-AC7F-42A4-8661-1418DF9A9249}" type="presOf" srcId="{33A1413D-ECC2-4991-B27F-EE185C86EE3A}" destId="{6A839EBB-8807-4C48-8824-4E62ACDCED33}" srcOrd="0" destOrd="0" presId="urn:microsoft.com/office/officeart/2005/8/layout/process1"/>
    <dgm:cxn modelId="{06C7E12F-E042-4B03-9B50-5D2E8C177660}" type="presOf" srcId="{F7908324-9D8E-4C1D-BD8E-43ED69ABCACA}" destId="{1E3A14BE-3D59-48D3-86F9-C31803EAAFDF}" srcOrd="1" destOrd="0" presId="urn:microsoft.com/office/officeart/2005/8/layout/process1"/>
    <dgm:cxn modelId="{49FE9161-35C9-4B16-9221-3D9F1341EE56}" type="presOf" srcId="{E685C1EF-907F-4F58-8924-E98CFE223F56}" destId="{FCA4F94D-3416-4EB4-AD41-9FE56850CA35}" srcOrd="0" destOrd="0" presId="urn:microsoft.com/office/officeart/2005/8/layout/process1"/>
    <dgm:cxn modelId="{49C9546D-C441-410F-8668-8BF340E71961}" type="presOf" srcId="{9BE2EF51-11B5-41B7-8446-7C0448DD34DA}" destId="{0AFE325C-36B1-4805-8439-6EE391F2D8C2}" srcOrd="0" destOrd="0" presId="urn:microsoft.com/office/officeart/2005/8/layout/process1"/>
    <dgm:cxn modelId="{64B69D54-FA82-4309-87B4-AB0D075B12DA}" srcId="{33A1413D-ECC2-4991-B27F-EE185C86EE3A}" destId="{34846439-34A2-4342-B62F-4472C88DDFAF}" srcOrd="0" destOrd="0" parTransId="{76B880EC-4331-430A-A4F0-7CAA3E257047}" sibTransId="{7454ED4E-6154-46E1-AEFF-32E42E5EDC0E}"/>
    <dgm:cxn modelId="{9F610256-774A-4306-83E5-A70426722E58}" type="presOf" srcId="{34846439-34A2-4342-B62F-4472C88DDFAF}" destId="{4B3EE4ED-7281-4A6D-9B31-14D920C49E3D}" srcOrd="0" destOrd="0" presId="urn:microsoft.com/office/officeart/2005/8/layout/process1"/>
    <dgm:cxn modelId="{EC676E88-FCF5-4081-B559-2F1D14935FBC}" type="presOf" srcId="{7454ED4E-6154-46E1-AEFF-32E42E5EDC0E}" destId="{72239F23-9A35-4ED8-B4FE-5B6AC01CD440}" srcOrd="0" destOrd="0" presId="urn:microsoft.com/office/officeart/2005/8/layout/process1"/>
    <dgm:cxn modelId="{27974190-2A46-42AE-84AD-4C7DBA4538D8}" type="presOf" srcId="{F7908324-9D8E-4C1D-BD8E-43ED69ABCACA}" destId="{15F3C230-DD74-42A9-9D5A-1E7A59F56FBB}" srcOrd="0" destOrd="0" presId="urn:microsoft.com/office/officeart/2005/8/layout/process1"/>
    <dgm:cxn modelId="{1BEF8CC4-0EA9-497C-B9CA-60866B6B24B8}" srcId="{33A1413D-ECC2-4991-B27F-EE185C86EE3A}" destId="{E685C1EF-907F-4F58-8924-E98CFE223F56}" srcOrd="2" destOrd="0" parTransId="{E5AC17C2-1E7E-4DD7-9343-C4D40066ABAA}" sibTransId="{2C24AA49-C0CF-4149-993D-FDD6BFDA5113}"/>
    <dgm:cxn modelId="{BC30E9AF-AC21-4721-B399-EB1ABA75E978}" type="presParOf" srcId="{6A839EBB-8807-4C48-8824-4E62ACDCED33}" destId="{4B3EE4ED-7281-4A6D-9B31-14D920C49E3D}" srcOrd="0" destOrd="0" presId="urn:microsoft.com/office/officeart/2005/8/layout/process1"/>
    <dgm:cxn modelId="{BB371CC3-6739-474E-ABDD-B6C805935F6A}" type="presParOf" srcId="{6A839EBB-8807-4C48-8824-4E62ACDCED33}" destId="{72239F23-9A35-4ED8-B4FE-5B6AC01CD440}" srcOrd="1" destOrd="0" presId="urn:microsoft.com/office/officeart/2005/8/layout/process1"/>
    <dgm:cxn modelId="{5D168A10-C3A7-4BDE-92FD-6C6412002CAD}" type="presParOf" srcId="{72239F23-9A35-4ED8-B4FE-5B6AC01CD440}" destId="{4D05420F-4338-4A4E-A9BB-0F4947504FB0}" srcOrd="0" destOrd="0" presId="urn:microsoft.com/office/officeart/2005/8/layout/process1"/>
    <dgm:cxn modelId="{AEEE44CB-45CC-41F7-BE3C-925CD3CFD790}" type="presParOf" srcId="{6A839EBB-8807-4C48-8824-4E62ACDCED33}" destId="{0AFE325C-36B1-4805-8439-6EE391F2D8C2}" srcOrd="2" destOrd="0" presId="urn:microsoft.com/office/officeart/2005/8/layout/process1"/>
    <dgm:cxn modelId="{EF196F89-65E3-4DCB-8B00-3CE19C4BA653}" type="presParOf" srcId="{6A839EBB-8807-4C48-8824-4E62ACDCED33}" destId="{15F3C230-DD74-42A9-9D5A-1E7A59F56FBB}" srcOrd="3" destOrd="0" presId="urn:microsoft.com/office/officeart/2005/8/layout/process1"/>
    <dgm:cxn modelId="{E0148F94-9A71-49BA-8C27-FBFF6CD6EAF1}" type="presParOf" srcId="{15F3C230-DD74-42A9-9D5A-1E7A59F56FBB}" destId="{1E3A14BE-3D59-48D3-86F9-C31803EAAFDF}" srcOrd="0" destOrd="0" presId="urn:microsoft.com/office/officeart/2005/8/layout/process1"/>
    <dgm:cxn modelId="{80C9BB95-3819-4DA4-89CD-7689D60634AE}" type="presParOf" srcId="{6A839EBB-8807-4C48-8824-4E62ACDCED33}" destId="{FCA4F94D-3416-4EB4-AD41-9FE56850CA3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EE4ED-7281-4A6D-9B31-14D920C49E3D}">
      <dsp:nvSpPr>
        <dsp:cNvPr id="0" name=""/>
        <dsp:cNvSpPr/>
      </dsp:nvSpPr>
      <dsp:spPr>
        <a:xfrm>
          <a:off x="7657" y="509444"/>
          <a:ext cx="2288855" cy="137331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Phase A</a:t>
          </a:r>
        </a:p>
        <a:p>
          <a:pPr marL="0" lvl="0" indent="0" algn="ctr" defTabSz="1422400">
            <a:lnSpc>
              <a:spcPct val="90000"/>
            </a:lnSpc>
            <a:spcBef>
              <a:spcPct val="0"/>
            </a:spcBef>
            <a:spcAft>
              <a:spcPct val="35000"/>
            </a:spcAft>
            <a:buNone/>
          </a:pPr>
          <a:r>
            <a:rPr lang="en-US" sz="3200" kern="1200" noProof="0" dirty="0"/>
            <a:t>Feasibility</a:t>
          </a:r>
          <a:endParaRPr lang="de-DE" sz="3200" kern="1200" dirty="0"/>
        </a:p>
      </dsp:txBody>
      <dsp:txXfrm>
        <a:off x="47880" y="549667"/>
        <a:ext cx="2208409" cy="1292867"/>
      </dsp:txXfrm>
    </dsp:sp>
    <dsp:sp modelId="{72239F23-9A35-4ED8-B4FE-5B6AC01CD440}">
      <dsp:nvSpPr>
        <dsp:cNvPr id="0" name=""/>
        <dsp:cNvSpPr/>
      </dsp:nvSpPr>
      <dsp:spPr>
        <a:xfrm>
          <a:off x="2525399" y="912283"/>
          <a:ext cx="485237" cy="56763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e-DE" sz="2400" kern="1200"/>
        </a:p>
      </dsp:txBody>
      <dsp:txXfrm>
        <a:off x="2525399" y="1025810"/>
        <a:ext cx="339666" cy="340582"/>
      </dsp:txXfrm>
    </dsp:sp>
    <dsp:sp modelId="{0AFE325C-36B1-4805-8439-6EE391F2D8C2}">
      <dsp:nvSpPr>
        <dsp:cNvPr id="0" name=""/>
        <dsp:cNvSpPr/>
      </dsp:nvSpPr>
      <dsp:spPr>
        <a:xfrm>
          <a:off x="3212056" y="509444"/>
          <a:ext cx="2288855" cy="137331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Phase B</a:t>
          </a:r>
        </a:p>
        <a:p>
          <a:pPr marL="0" lvl="0" indent="0" algn="ctr" defTabSz="1422400">
            <a:lnSpc>
              <a:spcPct val="90000"/>
            </a:lnSpc>
            <a:spcBef>
              <a:spcPct val="0"/>
            </a:spcBef>
            <a:spcAft>
              <a:spcPct val="35000"/>
            </a:spcAft>
            <a:buNone/>
          </a:pPr>
          <a:r>
            <a:rPr lang="de-DE" sz="3200" kern="1200" dirty="0"/>
            <a:t>Model</a:t>
          </a:r>
        </a:p>
      </dsp:txBody>
      <dsp:txXfrm>
        <a:off x="3252279" y="549667"/>
        <a:ext cx="2208409" cy="1292867"/>
      </dsp:txXfrm>
    </dsp:sp>
    <dsp:sp modelId="{15F3C230-DD74-42A9-9D5A-1E7A59F56FBB}">
      <dsp:nvSpPr>
        <dsp:cNvPr id="0" name=""/>
        <dsp:cNvSpPr/>
      </dsp:nvSpPr>
      <dsp:spPr>
        <a:xfrm>
          <a:off x="5729797" y="912283"/>
          <a:ext cx="485237" cy="56763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e-DE" sz="2400" kern="1200"/>
        </a:p>
      </dsp:txBody>
      <dsp:txXfrm>
        <a:off x="5729797" y="1025810"/>
        <a:ext cx="339666" cy="340582"/>
      </dsp:txXfrm>
    </dsp:sp>
    <dsp:sp modelId="{FCA4F94D-3416-4EB4-AD41-9FE56850CA35}">
      <dsp:nvSpPr>
        <dsp:cNvPr id="0" name=""/>
        <dsp:cNvSpPr/>
      </dsp:nvSpPr>
      <dsp:spPr>
        <a:xfrm>
          <a:off x="6416454" y="509444"/>
          <a:ext cx="2288855" cy="137331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Phase C</a:t>
          </a:r>
        </a:p>
        <a:p>
          <a:pPr marL="0" lvl="0" indent="0" algn="ctr" defTabSz="1422400">
            <a:lnSpc>
              <a:spcPct val="90000"/>
            </a:lnSpc>
            <a:spcBef>
              <a:spcPct val="0"/>
            </a:spcBef>
            <a:spcAft>
              <a:spcPct val="35000"/>
            </a:spcAft>
            <a:buNone/>
          </a:pPr>
          <a:r>
            <a:rPr lang="de-DE" sz="3200" kern="1200" dirty="0"/>
            <a:t>Pilot </a:t>
          </a:r>
        </a:p>
      </dsp:txBody>
      <dsp:txXfrm>
        <a:off x="6456677" y="549667"/>
        <a:ext cx="2208409" cy="1292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EE4ED-7281-4A6D-9B31-14D920C49E3D}">
      <dsp:nvSpPr>
        <dsp:cNvPr id="0" name=""/>
        <dsp:cNvSpPr/>
      </dsp:nvSpPr>
      <dsp:spPr>
        <a:xfrm>
          <a:off x="7657" y="509444"/>
          <a:ext cx="2288855" cy="137331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Phase A</a:t>
          </a:r>
        </a:p>
        <a:p>
          <a:pPr marL="0" lvl="0" indent="0" algn="ctr" defTabSz="1422400">
            <a:lnSpc>
              <a:spcPct val="90000"/>
            </a:lnSpc>
            <a:spcBef>
              <a:spcPct val="0"/>
            </a:spcBef>
            <a:spcAft>
              <a:spcPct val="35000"/>
            </a:spcAft>
            <a:buNone/>
          </a:pPr>
          <a:r>
            <a:rPr lang="en-US" sz="3200" kern="1200" noProof="0" dirty="0"/>
            <a:t>Feasibility</a:t>
          </a:r>
          <a:endParaRPr lang="de-DE" sz="3200" kern="1200" dirty="0"/>
        </a:p>
      </dsp:txBody>
      <dsp:txXfrm>
        <a:off x="47880" y="549667"/>
        <a:ext cx="2208409" cy="1292867"/>
      </dsp:txXfrm>
    </dsp:sp>
    <dsp:sp modelId="{72239F23-9A35-4ED8-B4FE-5B6AC01CD440}">
      <dsp:nvSpPr>
        <dsp:cNvPr id="0" name=""/>
        <dsp:cNvSpPr/>
      </dsp:nvSpPr>
      <dsp:spPr>
        <a:xfrm>
          <a:off x="2525399" y="912283"/>
          <a:ext cx="485237" cy="56763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e-DE" sz="2400" kern="1200"/>
        </a:p>
      </dsp:txBody>
      <dsp:txXfrm>
        <a:off x="2525399" y="1025810"/>
        <a:ext cx="339666" cy="340582"/>
      </dsp:txXfrm>
    </dsp:sp>
    <dsp:sp modelId="{0AFE325C-36B1-4805-8439-6EE391F2D8C2}">
      <dsp:nvSpPr>
        <dsp:cNvPr id="0" name=""/>
        <dsp:cNvSpPr/>
      </dsp:nvSpPr>
      <dsp:spPr>
        <a:xfrm>
          <a:off x="3212056" y="509444"/>
          <a:ext cx="2288855" cy="137331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Phase B</a:t>
          </a:r>
        </a:p>
        <a:p>
          <a:pPr marL="0" lvl="0" indent="0" algn="ctr" defTabSz="1422400">
            <a:lnSpc>
              <a:spcPct val="90000"/>
            </a:lnSpc>
            <a:spcBef>
              <a:spcPct val="0"/>
            </a:spcBef>
            <a:spcAft>
              <a:spcPct val="35000"/>
            </a:spcAft>
            <a:buNone/>
          </a:pPr>
          <a:r>
            <a:rPr lang="de-DE" sz="3200" kern="1200" dirty="0"/>
            <a:t>Model</a:t>
          </a:r>
        </a:p>
      </dsp:txBody>
      <dsp:txXfrm>
        <a:off x="3252279" y="549667"/>
        <a:ext cx="2208409" cy="1292867"/>
      </dsp:txXfrm>
    </dsp:sp>
    <dsp:sp modelId="{15F3C230-DD74-42A9-9D5A-1E7A59F56FBB}">
      <dsp:nvSpPr>
        <dsp:cNvPr id="0" name=""/>
        <dsp:cNvSpPr/>
      </dsp:nvSpPr>
      <dsp:spPr>
        <a:xfrm>
          <a:off x="5729797" y="912283"/>
          <a:ext cx="485237" cy="56763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e-DE" sz="2400" kern="1200"/>
        </a:p>
      </dsp:txBody>
      <dsp:txXfrm>
        <a:off x="5729797" y="1025810"/>
        <a:ext cx="339666" cy="340582"/>
      </dsp:txXfrm>
    </dsp:sp>
    <dsp:sp modelId="{FCA4F94D-3416-4EB4-AD41-9FE56850CA35}">
      <dsp:nvSpPr>
        <dsp:cNvPr id="0" name=""/>
        <dsp:cNvSpPr/>
      </dsp:nvSpPr>
      <dsp:spPr>
        <a:xfrm>
          <a:off x="6416454" y="509444"/>
          <a:ext cx="2288855" cy="1373313"/>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e-DE" sz="3200" kern="1200" dirty="0"/>
            <a:t>Phase C</a:t>
          </a:r>
        </a:p>
        <a:p>
          <a:pPr marL="0" lvl="0" indent="0" algn="ctr" defTabSz="1422400">
            <a:lnSpc>
              <a:spcPct val="90000"/>
            </a:lnSpc>
            <a:spcBef>
              <a:spcPct val="0"/>
            </a:spcBef>
            <a:spcAft>
              <a:spcPct val="35000"/>
            </a:spcAft>
            <a:buNone/>
          </a:pPr>
          <a:r>
            <a:rPr lang="de-DE" sz="3200" kern="1200" dirty="0"/>
            <a:t>Pilot </a:t>
          </a:r>
        </a:p>
      </dsp:txBody>
      <dsp:txXfrm>
        <a:off x="6456677" y="549667"/>
        <a:ext cx="2208409" cy="12928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a:defRPr sz="1100"/>
            </a:lvl1pPr>
          </a:lstStyle>
          <a:p>
            <a:endParaRPr lang="de-DE"/>
          </a:p>
        </p:txBody>
      </p:sp>
      <p:sp>
        <p:nvSpPr>
          <p:cNvPr id="23040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algn="r">
              <a:defRPr sz="1100"/>
            </a:lvl1pPr>
          </a:lstStyle>
          <a:p>
            <a:fld id="{852E46D6-02F8-4747-8B70-CBA29C433B5D}" type="datetimeFigureOut">
              <a:rPr lang="de-DE"/>
              <a:pPr/>
              <a:t>23.06.2023</a:t>
            </a:fld>
            <a:endParaRPr lang="de-DE"/>
          </a:p>
        </p:txBody>
      </p:sp>
      <p:sp>
        <p:nvSpPr>
          <p:cNvPr id="23040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lvl1pPr>
              <a:defRPr sz="1100"/>
            </a:lvl1pPr>
          </a:lstStyle>
          <a:p>
            <a:endParaRPr lang="de-DE"/>
          </a:p>
        </p:txBody>
      </p:sp>
      <p:sp>
        <p:nvSpPr>
          <p:cNvPr id="23040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lvl1pPr algn="r">
              <a:defRPr sz="1100"/>
            </a:lvl1pPr>
          </a:lstStyle>
          <a:p>
            <a:fld id="{BD523DDE-B6FF-4159-B9A7-202729AE9F93}" type="slidenum">
              <a:rPr lang="de-DE"/>
              <a:pPr/>
              <a:t>‹Nr.›</a:t>
            </a:fld>
            <a:endParaRPr lang="de-DE"/>
          </a:p>
        </p:txBody>
      </p:sp>
    </p:spTree>
    <p:extLst>
      <p:ext uri="{BB962C8B-B14F-4D97-AF65-F5344CB8AC3E}">
        <p14:creationId xmlns:p14="http://schemas.microsoft.com/office/powerpoint/2010/main" val="1391192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39" tIns="49520" rIns="99039" bIns="49520" numCol="1" anchor="t" anchorCtr="0" compatLnSpc="1">
            <a:prstTxWarp prst="textNoShape">
              <a:avLst/>
            </a:prstTxWarp>
          </a:bodyPr>
          <a:lstStyle>
            <a:lvl1pPr defTabSz="990600">
              <a:defRPr sz="1300"/>
            </a:lvl1pPr>
          </a:lstStyle>
          <a:p>
            <a:endParaRPr lang="de-DE"/>
          </a:p>
        </p:txBody>
      </p:sp>
      <p:sp>
        <p:nvSpPr>
          <p:cNvPr id="3" name="Datumsplatzhalter 2"/>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39" tIns="49520" rIns="99039" bIns="49520" numCol="1" anchor="t" anchorCtr="0" compatLnSpc="1">
            <a:prstTxWarp prst="textNoShape">
              <a:avLst/>
            </a:prstTxWarp>
          </a:bodyPr>
          <a:lstStyle>
            <a:lvl1pPr algn="r" defTabSz="990600">
              <a:defRPr sz="1300"/>
            </a:lvl1pPr>
          </a:lstStyle>
          <a:p>
            <a:fld id="{7D227AB5-936F-4571-B85C-7BE0CA994F11}" type="datetimeFigureOut">
              <a:rPr lang="de-DE"/>
              <a:pPr/>
              <a:t>23.06.2023</a:t>
            </a:fld>
            <a:endParaRPr lang="de-DE"/>
          </a:p>
        </p:txBody>
      </p:sp>
      <p:sp>
        <p:nvSpPr>
          <p:cNvPr id="4" name="Folienbildplatzhalter 3"/>
          <p:cNvSpPr>
            <a:spLocks noGrp="1" noRot="1" noChangeAspect="1"/>
          </p:cNvSpPr>
          <p:nvPr>
            <p:ph type="sldImg" idx="2"/>
          </p:nvPr>
        </p:nvSpPr>
        <p:spPr>
          <a:xfrm>
            <a:off x="992188" y="768350"/>
            <a:ext cx="5116512" cy="383698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39" tIns="49520" rIns="99039" bIns="495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39" tIns="49520" rIns="99039" bIns="49520" numCol="1" anchor="b" anchorCtr="0" compatLnSpc="1">
            <a:prstTxWarp prst="textNoShape">
              <a:avLst/>
            </a:prstTxWarp>
          </a:bodyPr>
          <a:lstStyle>
            <a:lvl1pPr defTabSz="990600">
              <a:defRPr sz="1300"/>
            </a:lvl1pPr>
          </a:lstStyle>
          <a:p>
            <a:endParaRPr lang="de-DE"/>
          </a:p>
        </p:txBody>
      </p:sp>
      <p:sp>
        <p:nvSpPr>
          <p:cNvPr id="7" name="Foliennummernplatzhalter 6"/>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39" tIns="49520" rIns="99039" bIns="49520" numCol="1" anchor="b" anchorCtr="0" compatLnSpc="1">
            <a:prstTxWarp prst="textNoShape">
              <a:avLst/>
            </a:prstTxWarp>
          </a:bodyPr>
          <a:lstStyle>
            <a:lvl1pPr algn="r" defTabSz="990600">
              <a:defRPr sz="1300"/>
            </a:lvl1pPr>
          </a:lstStyle>
          <a:p>
            <a:fld id="{54113BDC-7E32-4721-A5EE-90F8528D3E05}" type="slidenum">
              <a:rPr lang="de-DE"/>
              <a:pPr/>
              <a:t>‹Nr.›</a:t>
            </a:fld>
            <a:endParaRPr lang="de-DE"/>
          </a:p>
        </p:txBody>
      </p:sp>
    </p:spTree>
    <p:extLst>
      <p:ext uri="{BB962C8B-B14F-4D97-AF65-F5344CB8AC3E}">
        <p14:creationId xmlns:p14="http://schemas.microsoft.com/office/powerpoint/2010/main" val="2163652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lienbildplatzhalter 1"/>
          <p:cNvSpPr>
            <a:spLocks noGrp="1" noRot="1" noChangeAspect="1" noTextEdit="1"/>
          </p:cNvSpPr>
          <p:nvPr>
            <p:ph type="sldImg"/>
          </p:nvPr>
        </p:nvSpPr>
        <p:spPr bwMode="auto">
          <a:noFill/>
          <a:ln>
            <a:solidFill>
              <a:srgbClr val="000000"/>
            </a:solidFill>
            <a:miter lim="800000"/>
            <a:headEnd/>
            <a:tailEnd/>
          </a:ln>
        </p:spPr>
      </p:sp>
      <p:sp>
        <p:nvSpPr>
          <p:cNvPr id="28674" name="Notizenplatzhalter 2"/>
          <p:cNvSpPr>
            <a:spLocks noGrp="1"/>
          </p:cNvSpPr>
          <p:nvPr>
            <p:ph type="body" idx="1"/>
          </p:nvPr>
        </p:nvSpPr>
        <p:spPr/>
        <p:txBody>
          <a:bodyPr/>
          <a:lstStyle/>
          <a:p>
            <a:pPr eaLnBrk="1" hangingPunct="1"/>
            <a:endParaRPr lang="de-DE"/>
          </a:p>
        </p:txBody>
      </p:sp>
      <p:sp>
        <p:nvSpPr>
          <p:cNvPr id="28675" name="Foliennummernplatzhalter 3"/>
          <p:cNvSpPr>
            <a:spLocks noGrp="1"/>
          </p:cNvSpPr>
          <p:nvPr>
            <p:ph type="sldNum" sz="quarter" idx="5"/>
          </p:nvPr>
        </p:nvSpPr>
        <p:spPr>
          <a:noFill/>
        </p:spPr>
        <p:txBody>
          <a:bodyPr/>
          <a:lstStyle/>
          <a:p>
            <a:fld id="{FC542A00-591C-4AE0-8C96-AEB985D29EEA}" type="slidenum">
              <a:rPr lang="de-DE"/>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a:t>Der </a:t>
            </a:r>
            <a:r>
              <a:rPr lang="en-US" dirty="0" err="1"/>
              <a:t>Titel</a:t>
            </a:r>
            <a:r>
              <a:rPr lang="en-US" dirty="0"/>
              <a:t> der Arbeit </a:t>
            </a:r>
            <a:r>
              <a:rPr lang="en-US" dirty="0" err="1"/>
              <a:t>lautet</a:t>
            </a:r>
            <a:r>
              <a:rPr lang="en-US" dirty="0"/>
              <a:t> “Techno </a:t>
            </a:r>
            <a:r>
              <a:rPr lang="en-US" dirty="0" err="1"/>
              <a:t>ökonomische</a:t>
            </a:r>
            <a:r>
              <a:rPr lang="en-US" dirty="0"/>
              <a:t> </a:t>
            </a:r>
            <a:r>
              <a:rPr lang="en-US" dirty="0" err="1"/>
              <a:t>Analyse</a:t>
            </a:r>
            <a:r>
              <a:rPr lang="en-US" dirty="0"/>
              <a:t> der </a:t>
            </a:r>
            <a:r>
              <a:rPr lang="en-US" dirty="0" err="1"/>
              <a:t>Anwendung</a:t>
            </a:r>
            <a:r>
              <a:rPr lang="en-US" dirty="0"/>
              <a:t> des StEnSea-</a:t>
            </a:r>
            <a:r>
              <a:rPr lang="en-US" dirty="0" err="1"/>
              <a:t>Konzepts</a:t>
            </a:r>
            <a:r>
              <a:rPr lang="en-US" dirty="0"/>
              <a:t> </a:t>
            </a:r>
            <a:r>
              <a:rPr lang="en-US" dirty="0" err="1"/>
              <a:t>im</a:t>
            </a:r>
            <a:r>
              <a:rPr lang="en-US" dirty="0"/>
              <a:t> </a:t>
            </a:r>
            <a:r>
              <a:rPr lang="en-US" dirty="0" err="1"/>
              <a:t>Hambacher</a:t>
            </a:r>
            <a:r>
              <a:rPr lang="en-US" dirty="0"/>
              <a:t> </a:t>
            </a:r>
            <a:r>
              <a:rPr lang="en-US" dirty="0" err="1"/>
              <a:t>Tagebausee</a:t>
            </a:r>
            <a:r>
              <a:rPr lang="en-US" dirty="0"/>
              <a:t>. </a:t>
            </a:r>
          </a:p>
          <a:p>
            <a:pPr marL="0" indent="0">
              <a:buFont typeface="Arial" panose="020B0604020202020204" pitchFamily="34" charset="0"/>
              <a:buNone/>
            </a:pPr>
            <a:r>
              <a:rPr lang="en-US" dirty="0" err="1"/>
              <a:t>Nachdem</a:t>
            </a:r>
            <a:r>
              <a:rPr lang="en-US" dirty="0"/>
              <a:t> das StEnSea-</a:t>
            </a:r>
            <a:r>
              <a:rPr lang="en-US" dirty="0" err="1"/>
              <a:t>Konzept</a:t>
            </a:r>
            <a:r>
              <a:rPr lang="en-US" dirty="0"/>
              <a:t> </a:t>
            </a:r>
            <a:r>
              <a:rPr lang="en-US" dirty="0" err="1"/>
              <a:t>vorgestellt</a:t>
            </a:r>
            <a:r>
              <a:rPr lang="en-US" dirty="0"/>
              <a:t> </a:t>
            </a:r>
            <a:r>
              <a:rPr lang="en-US" dirty="0" err="1"/>
              <a:t>wurde</a:t>
            </a:r>
            <a:r>
              <a:rPr lang="en-US" dirty="0"/>
              <a:t>, </a:t>
            </a:r>
            <a:r>
              <a:rPr lang="en-US" dirty="0" err="1"/>
              <a:t>wird</a:t>
            </a:r>
            <a:r>
              <a:rPr lang="en-US" dirty="0"/>
              <a:t> nun der </a:t>
            </a:r>
            <a:r>
              <a:rPr lang="en-US" dirty="0" err="1"/>
              <a:t>Hambacher</a:t>
            </a:r>
            <a:r>
              <a:rPr lang="en-US" dirty="0"/>
              <a:t> </a:t>
            </a:r>
            <a:r>
              <a:rPr lang="en-US" dirty="0" err="1"/>
              <a:t>Tagebausee</a:t>
            </a:r>
            <a:r>
              <a:rPr lang="en-US" dirty="0"/>
              <a:t> </a:t>
            </a:r>
            <a:r>
              <a:rPr lang="en-US" dirty="0" err="1"/>
              <a:t>vorgestellt</a:t>
            </a:r>
            <a:r>
              <a:rPr lang="en-US"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err="1"/>
              <a:t>Sobald</a:t>
            </a:r>
            <a:r>
              <a:rPr lang="en-US" dirty="0"/>
              <a:t> der </a:t>
            </a:r>
            <a:r>
              <a:rPr lang="en-US" dirty="0" err="1"/>
              <a:t>Braunkohleabbau</a:t>
            </a:r>
            <a:r>
              <a:rPr lang="en-US" dirty="0"/>
              <a:t> </a:t>
            </a:r>
            <a:r>
              <a:rPr lang="en-US" dirty="0" err="1"/>
              <a:t>im</a:t>
            </a:r>
            <a:r>
              <a:rPr lang="en-US" dirty="0"/>
              <a:t> </a:t>
            </a:r>
            <a:r>
              <a:rPr lang="en-US" dirty="0" err="1"/>
              <a:t>heutigen</a:t>
            </a:r>
            <a:r>
              <a:rPr lang="en-US" dirty="0"/>
              <a:t> </a:t>
            </a:r>
            <a:r>
              <a:rPr lang="en-US" dirty="0" err="1"/>
              <a:t>Tagebau</a:t>
            </a:r>
            <a:r>
              <a:rPr lang="en-US" dirty="0"/>
              <a:t> Hambach </a:t>
            </a:r>
            <a:r>
              <a:rPr lang="en-US" dirty="0" err="1"/>
              <a:t>abgeschlossen</a:t>
            </a:r>
            <a:r>
              <a:rPr lang="en-US" dirty="0"/>
              <a:t> </a:t>
            </a:r>
            <a:r>
              <a:rPr lang="en-US" dirty="0" err="1"/>
              <a:t>ist</a:t>
            </a:r>
            <a:r>
              <a:rPr lang="en-US" dirty="0"/>
              <a:t>, </a:t>
            </a:r>
            <a:r>
              <a:rPr lang="en-US" dirty="0" err="1"/>
              <a:t>soll</a:t>
            </a:r>
            <a:r>
              <a:rPr lang="en-US" dirty="0"/>
              <a:t> in dem </a:t>
            </a:r>
            <a:r>
              <a:rPr lang="en-US" dirty="0" err="1"/>
              <a:t>Gelände</a:t>
            </a:r>
            <a:r>
              <a:rPr lang="en-US" dirty="0"/>
              <a:t> </a:t>
            </a:r>
            <a:r>
              <a:rPr lang="en-US" dirty="0" err="1"/>
              <a:t>ein</a:t>
            </a:r>
            <a:r>
              <a:rPr lang="en-US" dirty="0"/>
              <a:t> See </a:t>
            </a:r>
            <a:r>
              <a:rPr lang="en-US" dirty="0" err="1"/>
              <a:t>entstehen</a:t>
            </a:r>
            <a:r>
              <a:rPr lang="en-US" dirty="0"/>
              <a:t>.</a:t>
            </a:r>
          </a:p>
          <a:p>
            <a:pPr marL="171450" indent="-171450">
              <a:buFont typeface="Arial" panose="020B0604020202020204" pitchFamily="34" charset="0"/>
              <a:buChar char="•"/>
            </a:pPr>
            <a:r>
              <a:rPr lang="en-US" dirty="0" err="1"/>
              <a:t>Diese</a:t>
            </a:r>
            <a:r>
              <a:rPr lang="en-US" dirty="0"/>
              <a:t> See </a:t>
            </a:r>
            <a:r>
              <a:rPr lang="en-US" dirty="0" err="1"/>
              <a:t>wird</a:t>
            </a:r>
            <a:r>
              <a:rPr lang="en-US" dirty="0"/>
              <a:t> </a:t>
            </a:r>
            <a:r>
              <a:rPr lang="en-US" dirty="0" err="1"/>
              <a:t>eine</a:t>
            </a:r>
            <a:r>
              <a:rPr lang="en-US" dirty="0"/>
              <a:t> </a:t>
            </a:r>
            <a:r>
              <a:rPr lang="en-US" dirty="0" err="1"/>
              <a:t>Oberfläche</a:t>
            </a:r>
            <a:r>
              <a:rPr lang="en-US" dirty="0"/>
              <a:t> von 40,000m² </a:t>
            </a:r>
            <a:r>
              <a:rPr lang="en-US" dirty="0" err="1"/>
              <a:t>aufweisen</a:t>
            </a:r>
            <a:r>
              <a:rPr lang="en-US" dirty="0"/>
              <a:t>, die </a:t>
            </a:r>
            <a:r>
              <a:rPr lang="en-US" dirty="0" err="1"/>
              <a:t>Sohle</a:t>
            </a:r>
            <a:r>
              <a:rPr lang="en-US" dirty="0"/>
              <a:t> </a:t>
            </a:r>
            <a:r>
              <a:rPr lang="en-US" dirty="0" err="1"/>
              <a:t>wird</a:t>
            </a:r>
            <a:r>
              <a:rPr lang="en-US" dirty="0"/>
              <a:t> </a:t>
            </a:r>
            <a:r>
              <a:rPr lang="en-US" dirty="0" err="1"/>
              <a:t>etwa</a:t>
            </a:r>
            <a:r>
              <a:rPr lang="en-US" dirty="0"/>
              <a:t> 355 Meter </a:t>
            </a:r>
            <a:r>
              <a:rPr lang="en-US" dirty="0" err="1"/>
              <a:t>unter</a:t>
            </a:r>
            <a:r>
              <a:rPr lang="en-US" dirty="0"/>
              <a:t> der </a:t>
            </a:r>
            <a:r>
              <a:rPr lang="en-US" dirty="0" err="1"/>
              <a:t>Wasseroberfläche</a:t>
            </a:r>
            <a:r>
              <a:rPr lang="en-US" dirty="0"/>
              <a:t> </a:t>
            </a:r>
            <a:r>
              <a:rPr lang="en-US" dirty="0" err="1"/>
              <a:t>liegen</a:t>
            </a:r>
            <a:endParaRPr lang="en-US" dirty="0"/>
          </a:p>
          <a:p>
            <a:pPr marL="171450" indent="-171450">
              <a:buFont typeface="Arial" panose="020B0604020202020204" pitchFamily="34" charset="0"/>
              <a:buChar char="•"/>
            </a:pPr>
            <a:r>
              <a:rPr lang="en-US" dirty="0"/>
              <a:t>Das </a:t>
            </a:r>
            <a:r>
              <a:rPr lang="en-US" dirty="0" err="1"/>
              <a:t>ist</a:t>
            </a:r>
            <a:r>
              <a:rPr lang="en-US" dirty="0"/>
              <a:t> </a:t>
            </a:r>
            <a:r>
              <a:rPr lang="en-US" dirty="0" err="1"/>
              <a:t>zwar</a:t>
            </a:r>
            <a:r>
              <a:rPr lang="en-US" dirty="0"/>
              <a:t> </a:t>
            </a:r>
            <a:r>
              <a:rPr lang="en-US" dirty="0" err="1"/>
              <a:t>weniger</a:t>
            </a:r>
            <a:r>
              <a:rPr lang="en-US" dirty="0"/>
              <a:t> </a:t>
            </a:r>
            <a:r>
              <a:rPr lang="en-US" dirty="0" err="1"/>
              <a:t>tief</a:t>
            </a:r>
            <a:r>
              <a:rPr lang="en-US" dirty="0"/>
              <a:t> </a:t>
            </a:r>
            <a:r>
              <a:rPr lang="en-US" dirty="0" err="1"/>
              <a:t>als</a:t>
            </a:r>
            <a:r>
              <a:rPr lang="en-US" dirty="0"/>
              <a:t> die </a:t>
            </a:r>
            <a:r>
              <a:rPr lang="en-US" dirty="0" err="1"/>
              <a:t>bisher</a:t>
            </a:r>
            <a:r>
              <a:rPr lang="en-US" dirty="0"/>
              <a:t> </a:t>
            </a:r>
            <a:r>
              <a:rPr lang="en-US" dirty="0" err="1"/>
              <a:t>angestrebte</a:t>
            </a:r>
            <a:r>
              <a:rPr lang="en-US" dirty="0"/>
              <a:t> </a:t>
            </a:r>
            <a:r>
              <a:rPr lang="en-US" dirty="0" err="1"/>
              <a:t>Zielgröße</a:t>
            </a:r>
            <a:r>
              <a:rPr lang="en-US" dirty="0"/>
              <a:t> von 750 </a:t>
            </a:r>
            <a:r>
              <a:rPr lang="en-US" dirty="0" err="1"/>
              <a:t>Metern</a:t>
            </a:r>
            <a:r>
              <a:rPr lang="en-US" dirty="0"/>
              <a:t>, und da </a:t>
            </a:r>
            <a:r>
              <a:rPr lang="en-US" dirty="0" err="1"/>
              <a:t>durch</a:t>
            </a:r>
            <a:r>
              <a:rPr lang="en-US" dirty="0"/>
              <a:t> die </a:t>
            </a:r>
            <a:r>
              <a:rPr lang="en-US" dirty="0" err="1"/>
              <a:t>geringere</a:t>
            </a:r>
            <a:r>
              <a:rPr lang="en-US" dirty="0"/>
              <a:t> </a:t>
            </a:r>
            <a:r>
              <a:rPr lang="en-US" dirty="0" err="1"/>
              <a:t>Einsatztiefe</a:t>
            </a:r>
            <a:r>
              <a:rPr lang="en-US" dirty="0"/>
              <a:t> </a:t>
            </a:r>
            <a:r>
              <a:rPr lang="en-US" dirty="0" err="1"/>
              <a:t>weniger</a:t>
            </a:r>
            <a:r>
              <a:rPr lang="en-US" dirty="0"/>
              <a:t> Kapazität in </a:t>
            </a:r>
            <a:r>
              <a:rPr lang="en-US" dirty="0" err="1"/>
              <a:t>einer</a:t>
            </a:r>
            <a:r>
              <a:rPr lang="en-US" dirty="0"/>
              <a:t> </a:t>
            </a:r>
            <a:r>
              <a:rPr lang="en-US" dirty="0" err="1"/>
              <a:t>gleichgroßen</a:t>
            </a:r>
            <a:r>
              <a:rPr lang="en-US" dirty="0"/>
              <a:t> </a:t>
            </a:r>
            <a:r>
              <a:rPr lang="en-US" dirty="0" err="1"/>
              <a:t>Speicherineheit</a:t>
            </a:r>
            <a:r>
              <a:rPr lang="en-US" dirty="0"/>
              <a:t> </a:t>
            </a:r>
            <a:r>
              <a:rPr lang="en-US" dirty="0" err="1"/>
              <a:t>gespeichert</a:t>
            </a:r>
            <a:r>
              <a:rPr lang="en-US" dirty="0"/>
              <a:t> </a:t>
            </a:r>
            <a:r>
              <a:rPr lang="en-US" dirty="0" err="1"/>
              <a:t>werden</a:t>
            </a:r>
            <a:r>
              <a:rPr lang="en-US" dirty="0"/>
              <a:t> </a:t>
            </a:r>
            <a:r>
              <a:rPr lang="en-US" dirty="0" err="1"/>
              <a:t>kann</a:t>
            </a:r>
            <a:r>
              <a:rPr lang="en-US" dirty="0"/>
              <a:t>, </a:t>
            </a:r>
            <a:r>
              <a:rPr lang="en-US" dirty="0" err="1"/>
              <a:t>führt</a:t>
            </a:r>
            <a:r>
              <a:rPr lang="en-US" dirty="0"/>
              <a:t> dies </a:t>
            </a:r>
            <a:r>
              <a:rPr lang="en-US" dirty="0" err="1"/>
              <a:t>zu</a:t>
            </a:r>
            <a:r>
              <a:rPr lang="en-US" dirty="0"/>
              <a:t> </a:t>
            </a:r>
            <a:r>
              <a:rPr lang="en-US" b="1" dirty="0" err="1"/>
              <a:t>Umsatzverlusten</a:t>
            </a:r>
            <a:r>
              <a:rPr lang="en-US" dirty="0"/>
              <a:t>. </a:t>
            </a:r>
            <a:r>
              <a:rPr lang="en-US" dirty="0" err="1"/>
              <a:t>Jedoch</a:t>
            </a:r>
            <a:r>
              <a:rPr lang="en-US" dirty="0"/>
              <a:t> </a:t>
            </a:r>
            <a:r>
              <a:rPr lang="en-US" dirty="0" err="1"/>
              <a:t>ist</a:t>
            </a:r>
            <a:r>
              <a:rPr lang="en-US" dirty="0"/>
              <a:t> </a:t>
            </a:r>
            <a:r>
              <a:rPr lang="en-US" dirty="0" err="1"/>
              <a:t>diese</a:t>
            </a:r>
            <a:r>
              <a:rPr lang="en-US" dirty="0"/>
              <a:t> </a:t>
            </a:r>
            <a:r>
              <a:rPr lang="en-US" dirty="0" err="1"/>
              <a:t>Tiefe</a:t>
            </a:r>
            <a:r>
              <a:rPr lang="en-US" dirty="0"/>
              <a:t> </a:t>
            </a:r>
            <a:r>
              <a:rPr lang="en-US" dirty="0" err="1"/>
              <a:t>immernoch</a:t>
            </a:r>
            <a:r>
              <a:rPr lang="en-US" dirty="0"/>
              <a:t> </a:t>
            </a:r>
            <a:r>
              <a:rPr lang="en-US" dirty="0" err="1"/>
              <a:t>deutlich</a:t>
            </a:r>
            <a:r>
              <a:rPr lang="en-US" dirty="0"/>
              <a:t> </a:t>
            </a:r>
            <a:r>
              <a:rPr lang="en-US" dirty="0" err="1"/>
              <a:t>tiefer</a:t>
            </a:r>
            <a:r>
              <a:rPr lang="en-US" dirty="0"/>
              <a:t> </a:t>
            </a:r>
            <a:r>
              <a:rPr lang="en-US" dirty="0" err="1"/>
              <a:t>als</a:t>
            </a:r>
            <a:r>
              <a:rPr lang="en-US" dirty="0"/>
              <a:t> die </a:t>
            </a:r>
            <a:r>
              <a:rPr lang="en-US" dirty="0" err="1"/>
              <a:t>meisten</a:t>
            </a:r>
            <a:r>
              <a:rPr lang="en-US" dirty="0"/>
              <a:t> Seen (Bodensee 251m).</a:t>
            </a:r>
          </a:p>
          <a:p>
            <a:pPr marL="171450" indent="-171450">
              <a:buFont typeface="Arial" panose="020B0604020202020204" pitchFamily="34" charset="0"/>
              <a:buChar char="•"/>
            </a:pPr>
            <a:r>
              <a:rPr lang="en-US" dirty="0" err="1"/>
              <a:t>Andere</a:t>
            </a:r>
            <a:r>
              <a:rPr lang="en-US" dirty="0"/>
              <a:t> </a:t>
            </a:r>
            <a:r>
              <a:rPr lang="en-US" dirty="0" err="1"/>
              <a:t>Aspekte</a:t>
            </a:r>
            <a:r>
              <a:rPr lang="en-US" dirty="0"/>
              <a:t> </a:t>
            </a:r>
            <a:r>
              <a:rPr lang="en-US" dirty="0" err="1"/>
              <a:t>wie</a:t>
            </a:r>
            <a:r>
              <a:rPr lang="en-US" dirty="0"/>
              <a:t> die </a:t>
            </a:r>
            <a:r>
              <a:rPr lang="en-US" dirty="0" err="1"/>
              <a:t>kurze</a:t>
            </a:r>
            <a:r>
              <a:rPr lang="en-US" dirty="0"/>
              <a:t> </a:t>
            </a:r>
            <a:r>
              <a:rPr lang="en-US" dirty="0" err="1"/>
              <a:t>Distanz</a:t>
            </a:r>
            <a:r>
              <a:rPr lang="en-US" dirty="0"/>
              <a:t> </a:t>
            </a:r>
            <a:r>
              <a:rPr lang="en-US" dirty="0" err="1"/>
              <a:t>zum</a:t>
            </a:r>
            <a:r>
              <a:rPr lang="en-US" dirty="0"/>
              <a:t> </a:t>
            </a:r>
            <a:r>
              <a:rPr lang="en-US" dirty="0" err="1"/>
              <a:t>Ufer</a:t>
            </a:r>
            <a:r>
              <a:rPr lang="en-US" dirty="0"/>
              <a:t> von maximal 3 km und </a:t>
            </a:r>
            <a:r>
              <a:rPr lang="en-US" dirty="0" err="1"/>
              <a:t>eine</a:t>
            </a:r>
            <a:r>
              <a:rPr lang="en-US" dirty="0"/>
              <a:t> </a:t>
            </a:r>
            <a:r>
              <a:rPr lang="en-US" dirty="0" err="1"/>
              <a:t>verminderte</a:t>
            </a:r>
            <a:r>
              <a:rPr lang="en-US" dirty="0"/>
              <a:t> </a:t>
            </a:r>
            <a:r>
              <a:rPr lang="en-US" dirty="0" err="1"/>
              <a:t>Abhängigkeit</a:t>
            </a:r>
            <a:r>
              <a:rPr lang="en-US" dirty="0"/>
              <a:t> von der </a:t>
            </a:r>
            <a:r>
              <a:rPr lang="en-US" dirty="0" err="1"/>
              <a:t>Witterung</a:t>
            </a:r>
            <a:r>
              <a:rPr lang="en-US" dirty="0"/>
              <a:t> </a:t>
            </a:r>
            <a:r>
              <a:rPr lang="en-US" dirty="0" err="1"/>
              <a:t>sprechen</a:t>
            </a:r>
            <a:r>
              <a:rPr lang="en-US" dirty="0"/>
              <a:t> </a:t>
            </a:r>
            <a:r>
              <a:rPr lang="en-US" dirty="0" err="1"/>
              <a:t>jedoch</a:t>
            </a:r>
            <a:r>
              <a:rPr lang="en-US" dirty="0"/>
              <a:t> für </a:t>
            </a:r>
            <a:r>
              <a:rPr lang="en-US" dirty="0" err="1"/>
              <a:t>eine</a:t>
            </a:r>
            <a:r>
              <a:rPr lang="en-US" dirty="0"/>
              <a:t> </a:t>
            </a:r>
            <a:r>
              <a:rPr lang="en-US" dirty="0" err="1"/>
              <a:t>bessere</a:t>
            </a:r>
            <a:r>
              <a:rPr lang="en-US" dirty="0"/>
              <a:t> und </a:t>
            </a:r>
            <a:r>
              <a:rPr lang="en-US" dirty="0" err="1"/>
              <a:t>günstigeren</a:t>
            </a:r>
            <a:r>
              <a:rPr lang="en-US" dirty="0"/>
              <a:t> </a:t>
            </a:r>
            <a:r>
              <a:rPr lang="en-US" dirty="0" err="1"/>
              <a:t>Zugang</a:t>
            </a:r>
            <a:r>
              <a:rPr lang="en-US" dirty="0"/>
              <a:t> </a:t>
            </a:r>
            <a:r>
              <a:rPr lang="en-US" dirty="0" err="1"/>
              <a:t>zum</a:t>
            </a:r>
            <a:r>
              <a:rPr lang="en-US" dirty="0"/>
              <a:t> </a:t>
            </a:r>
            <a:r>
              <a:rPr lang="en-US" dirty="0" err="1"/>
              <a:t>Speicherpark</a:t>
            </a:r>
            <a:r>
              <a:rPr lang="en-US" dirty="0"/>
              <a:t>, </a:t>
            </a:r>
            <a:r>
              <a:rPr lang="en-US" dirty="0" err="1"/>
              <a:t>wodurch</a:t>
            </a:r>
            <a:r>
              <a:rPr lang="en-US" dirty="0"/>
              <a:t> </a:t>
            </a:r>
            <a:r>
              <a:rPr lang="en-US" dirty="0" err="1"/>
              <a:t>sich</a:t>
            </a:r>
            <a:r>
              <a:rPr lang="en-US" dirty="0"/>
              <a:t> </a:t>
            </a:r>
            <a:r>
              <a:rPr lang="en-US" dirty="0" err="1"/>
              <a:t>wwiederum</a:t>
            </a:r>
            <a:r>
              <a:rPr lang="en-US" dirty="0"/>
              <a:t> </a:t>
            </a:r>
            <a:r>
              <a:rPr lang="en-US" dirty="0" err="1"/>
              <a:t>Ersparnisse</a:t>
            </a:r>
            <a:r>
              <a:rPr lang="en-US" dirty="0"/>
              <a:t> </a:t>
            </a:r>
            <a:r>
              <a:rPr lang="en-US" dirty="0" err="1"/>
              <a:t>erzielen</a:t>
            </a:r>
            <a:r>
              <a:rPr lang="en-US" dirty="0"/>
              <a:t> </a:t>
            </a:r>
            <a:r>
              <a:rPr lang="en-US" dirty="0" err="1"/>
              <a:t>lassen</a:t>
            </a:r>
            <a:r>
              <a:rPr lang="en-US" dirty="0"/>
              <a:t> </a:t>
            </a:r>
            <a:r>
              <a:rPr lang="en-US" dirty="0" err="1"/>
              <a:t>könnten</a:t>
            </a:r>
            <a:endParaRPr lang="en-US" dirty="0"/>
          </a:p>
          <a:p>
            <a:pPr marL="171450" indent="-171450">
              <a:buFont typeface="Arial" panose="020B0604020202020204" pitchFamily="34" charset="0"/>
              <a:buChar char="•"/>
            </a:pPr>
            <a:r>
              <a:rPr lang="en-US" dirty="0" err="1"/>
              <a:t>Fertiggestellt</a:t>
            </a:r>
            <a:r>
              <a:rPr lang="en-US" dirty="0"/>
              <a:t> </a:t>
            </a:r>
            <a:r>
              <a:rPr lang="en-US" dirty="0" err="1"/>
              <a:t>wird</a:t>
            </a:r>
            <a:r>
              <a:rPr lang="en-US" dirty="0"/>
              <a:t> der Park </a:t>
            </a:r>
            <a:r>
              <a:rPr lang="en-US" dirty="0" err="1"/>
              <a:t>im</a:t>
            </a:r>
            <a:r>
              <a:rPr lang="en-US" dirty="0"/>
              <a:t> </a:t>
            </a:r>
            <a:r>
              <a:rPr lang="en-US" dirty="0" err="1"/>
              <a:t>Jahr</a:t>
            </a:r>
            <a:r>
              <a:rPr lang="en-US" dirty="0"/>
              <a:t> 2070</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Von </a:t>
            </a:r>
            <a:r>
              <a:rPr lang="en-US" dirty="0" err="1"/>
              <a:t>über</a:t>
            </a:r>
            <a:r>
              <a:rPr lang="en-US" dirty="0"/>
              <a:t> 5 </a:t>
            </a:r>
            <a:r>
              <a:rPr lang="en-US" dirty="0" err="1"/>
              <a:t>Milllionen</a:t>
            </a:r>
            <a:r>
              <a:rPr lang="en-US" dirty="0"/>
              <a:t> Seen </a:t>
            </a:r>
            <a:r>
              <a:rPr lang="en-US" dirty="0" err="1"/>
              <a:t>weltweit</a:t>
            </a:r>
            <a:r>
              <a:rPr lang="en-US" dirty="0"/>
              <a:t> </a:t>
            </a:r>
            <a:r>
              <a:rPr lang="en-US" dirty="0" err="1"/>
              <a:t>sind</a:t>
            </a:r>
            <a:r>
              <a:rPr lang="en-US" dirty="0"/>
              <a:t> </a:t>
            </a:r>
            <a:r>
              <a:rPr lang="en-US" dirty="0" err="1"/>
              <a:t>nur</a:t>
            </a:r>
            <a:r>
              <a:rPr lang="en-US" dirty="0"/>
              <a:t> 4 </a:t>
            </a:r>
            <a:r>
              <a:rPr lang="en-US" dirty="0" err="1"/>
              <a:t>tiefer</a:t>
            </a:r>
            <a:r>
              <a:rPr lang="en-US" dirty="0"/>
              <a:t> </a:t>
            </a:r>
            <a:r>
              <a:rPr lang="en-US" dirty="0" err="1"/>
              <a:t>als</a:t>
            </a:r>
            <a:r>
              <a:rPr lang="en-US" dirty="0"/>
              <a:t> 750 Meter und </a:t>
            </a:r>
            <a:r>
              <a:rPr lang="en-US" dirty="0" err="1"/>
              <a:t>nur</a:t>
            </a:r>
            <a:r>
              <a:rPr lang="en-US" dirty="0"/>
              <a:t> 20 </a:t>
            </a:r>
            <a:r>
              <a:rPr lang="en-US" dirty="0" err="1"/>
              <a:t>tiefer</a:t>
            </a:r>
            <a:r>
              <a:rPr lang="en-US" dirty="0"/>
              <a:t> </a:t>
            </a:r>
            <a:r>
              <a:rPr lang="en-US" dirty="0" err="1"/>
              <a:t>als</a:t>
            </a:r>
            <a:r>
              <a:rPr lang="en-US" dirty="0"/>
              <a:t> 450 Meter.</a:t>
            </a:r>
          </a:p>
          <a:p>
            <a:pPr marL="171450" indent="-171450">
              <a:buFont typeface="Arial" panose="020B0604020202020204" pitchFamily="34" charset="0"/>
              <a:buChar char="•"/>
            </a:pPr>
            <a:r>
              <a:rPr lang="en-US" dirty="0" err="1"/>
              <a:t>Tagebauseen</a:t>
            </a:r>
            <a:r>
              <a:rPr lang="en-US" dirty="0"/>
              <a:t> </a:t>
            </a:r>
            <a:r>
              <a:rPr lang="en-US" dirty="0" err="1"/>
              <a:t>vereinen</a:t>
            </a:r>
            <a:r>
              <a:rPr lang="en-US" dirty="0"/>
              <a:t> </a:t>
            </a:r>
            <a:r>
              <a:rPr lang="en-US" dirty="0" err="1"/>
              <a:t>Vorteile</a:t>
            </a:r>
            <a:r>
              <a:rPr lang="en-US" dirty="0"/>
              <a:t> von See und Meer</a:t>
            </a:r>
          </a:p>
          <a:p>
            <a:endParaRPr lang="en-US" dirty="0"/>
          </a:p>
        </p:txBody>
      </p:sp>
      <p:sp>
        <p:nvSpPr>
          <p:cNvPr id="4" name="Foliennummernplatzhalter 3"/>
          <p:cNvSpPr>
            <a:spLocks noGrp="1"/>
          </p:cNvSpPr>
          <p:nvPr>
            <p:ph type="sldNum" sz="quarter" idx="5"/>
          </p:nvPr>
        </p:nvSpPr>
        <p:spPr/>
        <p:txBody>
          <a:bodyPr/>
          <a:lstStyle/>
          <a:p>
            <a:fld id="{E13F729A-0AF0-4995-B32B-9504BC68960C}" type="slidenum">
              <a:rPr lang="en-US" smtClean="0"/>
              <a:t>15</a:t>
            </a:fld>
            <a:endParaRPr lang="en-US" dirty="0"/>
          </a:p>
        </p:txBody>
      </p:sp>
    </p:spTree>
    <p:extLst>
      <p:ext uri="{BB962C8B-B14F-4D97-AF65-F5344CB8AC3E}">
        <p14:creationId xmlns:p14="http://schemas.microsoft.com/office/powerpoint/2010/main" val="11870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a:t>Der </a:t>
            </a:r>
            <a:r>
              <a:rPr lang="en-US" dirty="0" err="1"/>
              <a:t>Titel</a:t>
            </a:r>
            <a:r>
              <a:rPr lang="en-US" dirty="0"/>
              <a:t> der Arbeit </a:t>
            </a:r>
            <a:r>
              <a:rPr lang="en-US" dirty="0" err="1"/>
              <a:t>lautet</a:t>
            </a:r>
            <a:r>
              <a:rPr lang="en-US" dirty="0"/>
              <a:t> “Techno </a:t>
            </a:r>
            <a:r>
              <a:rPr lang="en-US" dirty="0" err="1"/>
              <a:t>ökonomische</a:t>
            </a:r>
            <a:r>
              <a:rPr lang="en-US" dirty="0"/>
              <a:t> </a:t>
            </a:r>
            <a:r>
              <a:rPr lang="en-US" dirty="0" err="1"/>
              <a:t>Analyse</a:t>
            </a:r>
            <a:r>
              <a:rPr lang="en-US" dirty="0"/>
              <a:t> der </a:t>
            </a:r>
            <a:r>
              <a:rPr lang="en-US" dirty="0" err="1"/>
              <a:t>Anwendung</a:t>
            </a:r>
            <a:r>
              <a:rPr lang="en-US" dirty="0"/>
              <a:t> des StEnSea-</a:t>
            </a:r>
            <a:r>
              <a:rPr lang="en-US" dirty="0" err="1"/>
              <a:t>Konzepts</a:t>
            </a:r>
            <a:r>
              <a:rPr lang="en-US" dirty="0"/>
              <a:t> </a:t>
            </a:r>
            <a:r>
              <a:rPr lang="en-US" dirty="0" err="1"/>
              <a:t>im</a:t>
            </a:r>
            <a:r>
              <a:rPr lang="en-US" dirty="0"/>
              <a:t> </a:t>
            </a:r>
            <a:r>
              <a:rPr lang="en-US" dirty="0" err="1"/>
              <a:t>Hambacher</a:t>
            </a:r>
            <a:r>
              <a:rPr lang="en-US" dirty="0"/>
              <a:t> </a:t>
            </a:r>
            <a:r>
              <a:rPr lang="en-US" dirty="0" err="1"/>
              <a:t>Tagebausee</a:t>
            </a:r>
            <a:r>
              <a:rPr lang="en-US" dirty="0"/>
              <a:t>. </a:t>
            </a:r>
          </a:p>
          <a:p>
            <a:pPr marL="0" indent="0">
              <a:buFont typeface="Arial" panose="020B0604020202020204" pitchFamily="34" charset="0"/>
              <a:buNone/>
            </a:pPr>
            <a:r>
              <a:rPr lang="en-US" dirty="0" err="1"/>
              <a:t>Nachdem</a:t>
            </a:r>
            <a:r>
              <a:rPr lang="en-US" dirty="0"/>
              <a:t> das StEnSea-</a:t>
            </a:r>
            <a:r>
              <a:rPr lang="en-US" dirty="0" err="1"/>
              <a:t>Konzept</a:t>
            </a:r>
            <a:r>
              <a:rPr lang="en-US" dirty="0"/>
              <a:t> </a:t>
            </a:r>
            <a:r>
              <a:rPr lang="en-US" dirty="0" err="1"/>
              <a:t>vorgestellt</a:t>
            </a:r>
            <a:r>
              <a:rPr lang="en-US" dirty="0"/>
              <a:t> </a:t>
            </a:r>
            <a:r>
              <a:rPr lang="en-US" dirty="0" err="1"/>
              <a:t>wurde</a:t>
            </a:r>
            <a:r>
              <a:rPr lang="en-US" dirty="0"/>
              <a:t>, </a:t>
            </a:r>
            <a:r>
              <a:rPr lang="en-US" dirty="0" err="1"/>
              <a:t>wird</a:t>
            </a:r>
            <a:r>
              <a:rPr lang="en-US" dirty="0"/>
              <a:t> nun der </a:t>
            </a:r>
            <a:r>
              <a:rPr lang="en-US" dirty="0" err="1"/>
              <a:t>Hambacher</a:t>
            </a:r>
            <a:r>
              <a:rPr lang="en-US" dirty="0"/>
              <a:t> </a:t>
            </a:r>
            <a:r>
              <a:rPr lang="en-US" dirty="0" err="1"/>
              <a:t>Tagebausee</a:t>
            </a:r>
            <a:r>
              <a:rPr lang="en-US" dirty="0"/>
              <a:t> </a:t>
            </a:r>
            <a:r>
              <a:rPr lang="en-US" dirty="0" err="1"/>
              <a:t>vorgestellt</a:t>
            </a:r>
            <a:r>
              <a:rPr lang="en-US"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err="1"/>
              <a:t>Sobald</a:t>
            </a:r>
            <a:r>
              <a:rPr lang="en-US" dirty="0"/>
              <a:t> der </a:t>
            </a:r>
            <a:r>
              <a:rPr lang="en-US" dirty="0" err="1"/>
              <a:t>Braunkohleabbau</a:t>
            </a:r>
            <a:r>
              <a:rPr lang="en-US" dirty="0"/>
              <a:t> </a:t>
            </a:r>
            <a:r>
              <a:rPr lang="en-US" dirty="0" err="1"/>
              <a:t>im</a:t>
            </a:r>
            <a:r>
              <a:rPr lang="en-US" dirty="0"/>
              <a:t> </a:t>
            </a:r>
            <a:r>
              <a:rPr lang="en-US" dirty="0" err="1"/>
              <a:t>heutigen</a:t>
            </a:r>
            <a:r>
              <a:rPr lang="en-US" dirty="0"/>
              <a:t> </a:t>
            </a:r>
            <a:r>
              <a:rPr lang="en-US" dirty="0" err="1"/>
              <a:t>Tagebau</a:t>
            </a:r>
            <a:r>
              <a:rPr lang="en-US" dirty="0"/>
              <a:t> Hambach </a:t>
            </a:r>
            <a:r>
              <a:rPr lang="en-US" dirty="0" err="1"/>
              <a:t>abgeschlossen</a:t>
            </a:r>
            <a:r>
              <a:rPr lang="en-US" dirty="0"/>
              <a:t> </a:t>
            </a:r>
            <a:r>
              <a:rPr lang="en-US" dirty="0" err="1"/>
              <a:t>ist</a:t>
            </a:r>
            <a:r>
              <a:rPr lang="en-US" dirty="0"/>
              <a:t>, </a:t>
            </a:r>
            <a:r>
              <a:rPr lang="en-US" dirty="0" err="1"/>
              <a:t>soll</a:t>
            </a:r>
            <a:r>
              <a:rPr lang="en-US" dirty="0"/>
              <a:t> in dem </a:t>
            </a:r>
            <a:r>
              <a:rPr lang="en-US" dirty="0" err="1"/>
              <a:t>Gelände</a:t>
            </a:r>
            <a:r>
              <a:rPr lang="en-US" dirty="0"/>
              <a:t> </a:t>
            </a:r>
            <a:r>
              <a:rPr lang="en-US" dirty="0" err="1"/>
              <a:t>ein</a:t>
            </a:r>
            <a:r>
              <a:rPr lang="en-US" dirty="0"/>
              <a:t> See </a:t>
            </a:r>
            <a:r>
              <a:rPr lang="en-US" dirty="0" err="1"/>
              <a:t>entstehen</a:t>
            </a:r>
            <a:r>
              <a:rPr lang="en-US" dirty="0"/>
              <a:t>.</a:t>
            </a:r>
          </a:p>
          <a:p>
            <a:pPr marL="171450" indent="-171450">
              <a:buFont typeface="Arial" panose="020B0604020202020204" pitchFamily="34" charset="0"/>
              <a:buChar char="•"/>
            </a:pPr>
            <a:r>
              <a:rPr lang="en-US" dirty="0" err="1"/>
              <a:t>Diese</a:t>
            </a:r>
            <a:r>
              <a:rPr lang="en-US" dirty="0"/>
              <a:t> See </a:t>
            </a:r>
            <a:r>
              <a:rPr lang="en-US" dirty="0" err="1"/>
              <a:t>wird</a:t>
            </a:r>
            <a:r>
              <a:rPr lang="en-US" dirty="0"/>
              <a:t> </a:t>
            </a:r>
            <a:r>
              <a:rPr lang="en-US" dirty="0" err="1"/>
              <a:t>eine</a:t>
            </a:r>
            <a:r>
              <a:rPr lang="en-US" dirty="0"/>
              <a:t> </a:t>
            </a:r>
            <a:r>
              <a:rPr lang="en-US" dirty="0" err="1"/>
              <a:t>Oberfläche</a:t>
            </a:r>
            <a:r>
              <a:rPr lang="en-US" dirty="0"/>
              <a:t> von 40,000m² </a:t>
            </a:r>
            <a:r>
              <a:rPr lang="en-US" dirty="0" err="1"/>
              <a:t>aufweisen</a:t>
            </a:r>
            <a:r>
              <a:rPr lang="en-US" dirty="0"/>
              <a:t>, die </a:t>
            </a:r>
            <a:r>
              <a:rPr lang="en-US" dirty="0" err="1"/>
              <a:t>Sohle</a:t>
            </a:r>
            <a:r>
              <a:rPr lang="en-US" dirty="0"/>
              <a:t> </a:t>
            </a:r>
            <a:r>
              <a:rPr lang="en-US" dirty="0" err="1"/>
              <a:t>wird</a:t>
            </a:r>
            <a:r>
              <a:rPr lang="en-US" dirty="0"/>
              <a:t> </a:t>
            </a:r>
            <a:r>
              <a:rPr lang="en-US" dirty="0" err="1"/>
              <a:t>etwa</a:t>
            </a:r>
            <a:r>
              <a:rPr lang="en-US" dirty="0"/>
              <a:t> 355 Meter </a:t>
            </a:r>
            <a:r>
              <a:rPr lang="en-US" dirty="0" err="1"/>
              <a:t>unter</a:t>
            </a:r>
            <a:r>
              <a:rPr lang="en-US" dirty="0"/>
              <a:t> der </a:t>
            </a:r>
            <a:r>
              <a:rPr lang="en-US" dirty="0" err="1"/>
              <a:t>Wasseroberfläche</a:t>
            </a:r>
            <a:r>
              <a:rPr lang="en-US" dirty="0"/>
              <a:t> </a:t>
            </a:r>
            <a:r>
              <a:rPr lang="en-US" dirty="0" err="1"/>
              <a:t>liegen</a:t>
            </a:r>
            <a:endParaRPr lang="en-US" dirty="0"/>
          </a:p>
          <a:p>
            <a:pPr marL="171450" indent="-171450">
              <a:buFont typeface="Arial" panose="020B0604020202020204" pitchFamily="34" charset="0"/>
              <a:buChar char="•"/>
            </a:pPr>
            <a:r>
              <a:rPr lang="en-US" dirty="0"/>
              <a:t>Das </a:t>
            </a:r>
            <a:r>
              <a:rPr lang="en-US" dirty="0" err="1"/>
              <a:t>ist</a:t>
            </a:r>
            <a:r>
              <a:rPr lang="en-US" dirty="0"/>
              <a:t> </a:t>
            </a:r>
            <a:r>
              <a:rPr lang="en-US" dirty="0" err="1"/>
              <a:t>zwar</a:t>
            </a:r>
            <a:r>
              <a:rPr lang="en-US" dirty="0"/>
              <a:t> </a:t>
            </a:r>
            <a:r>
              <a:rPr lang="en-US" dirty="0" err="1"/>
              <a:t>weniger</a:t>
            </a:r>
            <a:r>
              <a:rPr lang="en-US" dirty="0"/>
              <a:t> </a:t>
            </a:r>
            <a:r>
              <a:rPr lang="en-US" dirty="0" err="1"/>
              <a:t>tief</a:t>
            </a:r>
            <a:r>
              <a:rPr lang="en-US" dirty="0"/>
              <a:t> </a:t>
            </a:r>
            <a:r>
              <a:rPr lang="en-US" dirty="0" err="1"/>
              <a:t>als</a:t>
            </a:r>
            <a:r>
              <a:rPr lang="en-US" dirty="0"/>
              <a:t> die </a:t>
            </a:r>
            <a:r>
              <a:rPr lang="en-US" dirty="0" err="1"/>
              <a:t>bisher</a:t>
            </a:r>
            <a:r>
              <a:rPr lang="en-US" dirty="0"/>
              <a:t> </a:t>
            </a:r>
            <a:r>
              <a:rPr lang="en-US" dirty="0" err="1"/>
              <a:t>angestrebte</a:t>
            </a:r>
            <a:r>
              <a:rPr lang="en-US" dirty="0"/>
              <a:t> </a:t>
            </a:r>
            <a:r>
              <a:rPr lang="en-US" dirty="0" err="1"/>
              <a:t>Zielgröße</a:t>
            </a:r>
            <a:r>
              <a:rPr lang="en-US" dirty="0"/>
              <a:t> von 750 </a:t>
            </a:r>
            <a:r>
              <a:rPr lang="en-US" dirty="0" err="1"/>
              <a:t>Metern</a:t>
            </a:r>
            <a:r>
              <a:rPr lang="en-US" dirty="0"/>
              <a:t>, und da </a:t>
            </a:r>
            <a:r>
              <a:rPr lang="en-US" dirty="0" err="1"/>
              <a:t>durch</a:t>
            </a:r>
            <a:r>
              <a:rPr lang="en-US" dirty="0"/>
              <a:t> die </a:t>
            </a:r>
            <a:r>
              <a:rPr lang="en-US" dirty="0" err="1"/>
              <a:t>geringere</a:t>
            </a:r>
            <a:r>
              <a:rPr lang="en-US" dirty="0"/>
              <a:t> </a:t>
            </a:r>
            <a:r>
              <a:rPr lang="en-US" dirty="0" err="1"/>
              <a:t>Einsatztiefe</a:t>
            </a:r>
            <a:r>
              <a:rPr lang="en-US" dirty="0"/>
              <a:t> </a:t>
            </a:r>
            <a:r>
              <a:rPr lang="en-US" dirty="0" err="1"/>
              <a:t>weniger</a:t>
            </a:r>
            <a:r>
              <a:rPr lang="en-US" dirty="0"/>
              <a:t> Kapazität in </a:t>
            </a:r>
            <a:r>
              <a:rPr lang="en-US" dirty="0" err="1"/>
              <a:t>einer</a:t>
            </a:r>
            <a:r>
              <a:rPr lang="en-US" dirty="0"/>
              <a:t> </a:t>
            </a:r>
            <a:r>
              <a:rPr lang="en-US" dirty="0" err="1"/>
              <a:t>gleichgroßen</a:t>
            </a:r>
            <a:r>
              <a:rPr lang="en-US" dirty="0"/>
              <a:t> </a:t>
            </a:r>
            <a:r>
              <a:rPr lang="en-US" dirty="0" err="1"/>
              <a:t>Speicherineheit</a:t>
            </a:r>
            <a:r>
              <a:rPr lang="en-US" dirty="0"/>
              <a:t> </a:t>
            </a:r>
            <a:r>
              <a:rPr lang="en-US" dirty="0" err="1"/>
              <a:t>gespeichert</a:t>
            </a:r>
            <a:r>
              <a:rPr lang="en-US" dirty="0"/>
              <a:t> </a:t>
            </a:r>
            <a:r>
              <a:rPr lang="en-US" dirty="0" err="1"/>
              <a:t>werden</a:t>
            </a:r>
            <a:r>
              <a:rPr lang="en-US" dirty="0"/>
              <a:t> </a:t>
            </a:r>
            <a:r>
              <a:rPr lang="en-US" dirty="0" err="1"/>
              <a:t>kann</a:t>
            </a:r>
            <a:r>
              <a:rPr lang="en-US" dirty="0"/>
              <a:t>, </a:t>
            </a:r>
            <a:r>
              <a:rPr lang="en-US" dirty="0" err="1"/>
              <a:t>führt</a:t>
            </a:r>
            <a:r>
              <a:rPr lang="en-US" dirty="0"/>
              <a:t> dies </a:t>
            </a:r>
            <a:r>
              <a:rPr lang="en-US" dirty="0" err="1"/>
              <a:t>zu</a:t>
            </a:r>
            <a:r>
              <a:rPr lang="en-US" dirty="0"/>
              <a:t> </a:t>
            </a:r>
            <a:r>
              <a:rPr lang="en-US" b="1" dirty="0" err="1"/>
              <a:t>Umsatzverlusten</a:t>
            </a:r>
            <a:r>
              <a:rPr lang="en-US" dirty="0"/>
              <a:t>. </a:t>
            </a:r>
            <a:r>
              <a:rPr lang="en-US" dirty="0" err="1"/>
              <a:t>Jedoch</a:t>
            </a:r>
            <a:r>
              <a:rPr lang="en-US" dirty="0"/>
              <a:t> </a:t>
            </a:r>
            <a:r>
              <a:rPr lang="en-US" dirty="0" err="1"/>
              <a:t>ist</a:t>
            </a:r>
            <a:r>
              <a:rPr lang="en-US" dirty="0"/>
              <a:t> </a:t>
            </a:r>
            <a:r>
              <a:rPr lang="en-US" dirty="0" err="1"/>
              <a:t>diese</a:t>
            </a:r>
            <a:r>
              <a:rPr lang="en-US" dirty="0"/>
              <a:t> </a:t>
            </a:r>
            <a:r>
              <a:rPr lang="en-US" dirty="0" err="1"/>
              <a:t>Tiefe</a:t>
            </a:r>
            <a:r>
              <a:rPr lang="en-US" dirty="0"/>
              <a:t> </a:t>
            </a:r>
            <a:r>
              <a:rPr lang="en-US" dirty="0" err="1"/>
              <a:t>immernoch</a:t>
            </a:r>
            <a:r>
              <a:rPr lang="en-US" dirty="0"/>
              <a:t> </a:t>
            </a:r>
            <a:r>
              <a:rPr lang="en-US" dirty="0" err="1"/>
              <a:t>deutlich</a:t>
            </a:r>
            <a:r>
              <a:rPr lang="en-US" dirty="0"/>
              <a:t> </a:t>
            </a:r>
            <a:r>
              <a:rPr lang="en-US" dirty="0" err="1"/>
              <a:t>tiefer</a:t>
            </a:r>
            <a:r>
              <a:rPr lang="en-US" dirty="0"/>
              <a:t> </a:t>
            </a:r>
            <a:r>
              <a:rPr lang="en-US" dirty="0" err="1"/>
              <a:t>als</a:t>
            </a:r>
            <a:r>
              <a:rPr lang="en-US" dirty="0"/>
              <a:t> die </a:t>
            </a:r>
            <a:r>
              <a:rPr lang="en-US" dirty="0" err="1"/>
              <a:t>meisten</a:t>
            </a:r>
            <a:r>
              <a:rPr lang="en-US" dirty="0"/>
              <a:t> Seen (Bodensee 251m).</a:t>
            </a:r>
          </a:p>
          <a:p>
            <a:pPr marL="171450" indent="-171450">
              <a:buFont typeface="Arial" panose="020B0604020202020204" pitchFamily="34" charset="0"/>
              <a:buChar char="•"/>
            </a:pPr>
            <a:r>
              <a:rPr lang="en-US" dirty="0" err="1"/>
              <a:t>Andere</a:t>
            </a:r>
            <a:r>
              <a:rPr lang="en-US" dirty="0"/>
              <a:t> </a:t>
            </a:r>
            <a:r>
              <a:rPr lang="en-US" dirty="0" err="1"/>
              <a:t>Aspekte</a:t>
            </a:r>
            <a:r>
              <a:rPr lang="en-US" dirty="0"/>
              <a:t> </a:t>
            </a:r>
            <a:r>
              <a:rPr lang="en-US" dirty="0" err="1"/>
              <a:t>wie</a:t>
            </a:r>
            <a:r>
              <a:rPr lang="en-US" dirty="0"/>
              <a:t> die </a:t>
            </a:r>
            <a:r>
              <a:rPr lang="en-US" dirty="0" err="1"/>
              <a:t>kurze</a:t>
            </a:r>
            <a:r>
              <a:rPr lang="en-US" dirty="0"/>
              <a:t> </a:t>
            </a:r>
            <a:r>
              <a:rPr lang="en-US" dirty="0" err="1"/>
              <a:t>Distanz</a:t>
            </a:r>
            <a:r>
              <a:rPr lang="en-US" dirty="0"/>
              <a:t> </a:t>
            </a:r>
            <a:r>
              <a:rPr lang="en-US" dirty="0" err="1"/>
              <a:t>zum</a:t>
            </a:r>
            <a:r>
              <a:rPr lang="en-US" dirty="0"/>
              <a:t> </a:t>
            </a:r>
            <a:r>
              <a:rPr lang="en-US" dirty="0" err="1"/>
              <a:t>Ufer</a:t>
            </a:r>
            <a:r>
              <a:rPr lang="en-US" dirty="0"/>
              <a:t> von maximal 3 km und </a:t>
            </a:r>
            <a:r>
              <a:rPr lang="en-US" dirty="0" err="1"/>
              <a:t>eine</a:t>
            </a:r>
            <a:r>
              <a:rPr lang="en-US" dirty="0"/>
              <a:t> </a:t>
            </a:r>
            <a:r>
              <a:rPr lang="en-US" dirty="0" err="1"/>
              <a:t>verminderte</a:t>
            </a:r>
            <a:r>
              <a:rPr lang="en-US" dirty="0"/>
              <a:t> </a:t>
            </a:r>
            <a:r>
              <a:rPr lang="en-US" dirty="0" err="1"/>
              <a:t>Abhängigkeit</a:t>
            </a:r>
            <a:r>
              <a:rPr lang="en-US" dirty="0"/>
              <a:t> von der </a:t>
            </a:r>
            <a:r>
              <a:rPr lang="en-US" dirty="0" err="1"/>
              <a:t>Witterung</a:t>
            </a:r>
            <a:r>
              <a:rPr lang="en-US" dirty="0"/>
              <a:t> </a:t>
            </a:r>
            <a:r>
              <a:rPr lang="en-US" dirty="0" err="1"/>
              <a:t>sprechen</a:t>
            </a:r>
            <a:r>
              <a:rPr lang="en-US" dirty="0"/>
              <a:t> </a:t>
            </a:r>
            <a:r>
              <a:rPr lang="en-US" dirty="0" err="1"/>
              <a:t>jedoch</a:t>
            </a:r>
            <a:r>
              <a:rPr lang="en-US" dirty="0"/>
              <a:t> für </a:t>
            </a:r>
            <a:r>
              <a:rPr lang="en-US" dirty="0" err="1"/>
              <a:t>eine</a:t>
            </a:r>
            <a:r>
              <a:rPr lang="en-US" dirty="0"/>
              <a:t> </a:t>
            </a:r>
            <a:r>
              <a:rPr lang="en-US" dirty="0" err="1"/>
              <a:t>bessere</a:t>
            </a:r>
            <a:r>
              <a:rPr lang="en-US" dirty="0"/>
              <a:t> und </a:t>
            </a:r>
            <a:r>
              <a:rPr lang="en-US" dirty="0" err="1"/>
              <a:t>günstigeren</a:t>
            </a:r>
            <a:r>
              <a:rPr lang="en-US" dirty="0"/>
              <a:t> </a:t>
            </a:r>
            <a:r>
              <a:rPr lang="en-US" dirty="0" err="1"/>
              <a:t>Zugang</a:t>
            </a:r>
            <a:r>
              <a:rPr lang="en-US" dirty="0"/>
              <a:t> </a:t>
            </a:r>
            <a:r>
              <a:rPr lang="en-US" dirty="0" err="1"/>
              <a:t>zum</a:t>
            </a:r>
            <a:r>
              <a:rPr lang="en-US" dirty="0"/>
              <a:t> </a:t>
            </a:r>
            <a:r>
              <a:rPr lang="en-US" dirty="0" err="1"/>
              <a:t>Speicherpark</a:t>
            </a:r>
            <a:r>
              <a:rPr lang="en-US" dirty="0"/>
              <a:t>, </a:t>
            </a:r>
            <a:r>
              <a:rPr lang="en-US" dirty="0" err="1"/>
              <a:t>wodurch</a:t>
            </a:r>
            <a:r>
              <a:rPr lang="en-US" dirty="0"/>
              <a:t> </a:t>
            </a:r>
            <a:r>
              <a:rPr lang="en-US" dirty="0" err="1"/>
              <a:t>sich</a:t>
            </a:r>
            <a:r>
              <a:rPr lang="en-US" dirty="0"/>
              <a:t> </a:t>
            </a:r>
            <a:r>
              <a:rPr lang="en-US" dirty="0" err="1"/>
              <a:t>wwiederum</a:t>
            </a:r>
            <a:r>
              <a:rPr lang="en-US" dirty="0"/>
              <a:t> </a:t>
            </a:r>
            <a:r>
              <a:rPr lang="en-US" dirty="0" err="1"/>
              <a:t>Ersparnisse</a:t>
            </a:r>
            <a:r>
              <a:rPr lang="en-US" dirty="0"/>
              <a:t> </a:t>
            </a:r>
            <a:r>
              <a:rPr lang="en-US" dirty="0" err="1"/>
              <a:t>erzielen</a:t>
            </a:r>
            <a:r>
              <a:rPr lang="en-US" dirty="0"/>
              <a:t> </a:t>
            </a:r>
            <a:r>
              <a:rPr lang="en-US" dirty="0" err="1"/>
              <a:t>lassen</a:t>
            </a:r>
            <a:r>
              <a:rPr lang="en-US" dirty="0"/>
              <a:t> </a:t>
            </a:r>
            <a:r>
              <a:rPr lang="en-US" dirty="0" err="1"/>
              <a:t>könnten</a:t>
            </a:r>
            <a:endParaRPr lang="en-US" dirty="0"/>
          </a:p>
          <a:p>
            <a:pPr marL="171450" indent="-171450">
              <a:buFont typeface="Arial" panose="020B0604020202020204" pitchFamily="34" charset="0"/>
              <a:buChar char="•"/>
            </a:pPr>
            <a:r>
              <a:rPr lang="en-US" dirty="0" err="1"/>
              <a:t>Fertiggestellt</a:t>
            </a:r>
            <a:r>
              <a:rPr lang="en-US" dirty="0"/>
              <a:t> </a:t>
            </a:r>
            <a:r>
              <a:rPr lang="en-US" dirty="0" err="1"/>
              <a:t>wird</a:t>
            </a:r>
            <a:r>
              <a:rPr lang="en-US" dirty="0"/>
              <a:t> der Park </a:t>
            </a:r>
            <a:r>
              <a:rPr lang="en-US" dirty="0" err="1"/>
              <a:t>im</a:t>
            </a:r>
            <a:r>
              <a:rPr lang="en-US" dirty="0"/>
              <a:t> </a:t>
            </a:r>
            <a:r>
              <a:rPr lang="en-US" dirty="0" err="1"/>
              <a:t>Jahr</a:t>
            </a:r>
            <a:r>
              <a:rPr lang="en-US" dirty="0"/>
              <a:t> 2070</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Von </a:t>
            </a:r>
            <a:r>
              <a:rPr lang="en-US" dirty="0" err="1"/>
              <a:t>über</a:t>
            </a:r>
            <a:r>
              <a:rPr lang="en-US" dirty="0"/>
              <a:t> 5 </a:t>
            </a:r>
            <a:r>
              <a:rPr lang="en-US" dirty="0" err="1"/>
              <a:t>Milllionen</a:t>
            </a:r>
            <a:r>
              <a:rPr lang="en-US" dirty="0"/>
              <a:t> Seen </a:t>
            </a:r>
            <a:r>
              <a:rPr lang="en-US" dirty="0" err="1"/>
              <a:t>weltweit</a:t>
            </a:r>
            <a:r>
              <a:rPr lang="en-US" dirty="0"/>
              <a:t> </a:t>
            </a:r>
            <a:r>
              <a:rPr lang="en-US" dirty="0" err="1"/>
              <a:t>sind</a:t>
            </a:r>
            <a:r>
              <a:rPr lang="en-US" dirty="0"/>
              <a:t> </a:t>
            </a:r>
            <a:r>
              <a:rPr lang="en-US" dirty="0" err="1"/>
              <a:t>nur</a:t>
            </a:r>
            <a:r>
              <a:rPr lang="en-US" dirty="0"/>
              <a:t> 4 </a:t>
            </a:r>
            <a:r>
              <a:rPr lang="en-US" dirty="0" err="1"/>
              <a:t>tiefer</a:t>
            </a:r>
            <a:r>
              <a:rPr lang="en-US" dirty="0"/>
              <a:t> </a:t>
            </a:r>
            <a:r>
              <a:rPr lang="en-US" dirty="0" err="1"/>
              <a:t>als</a:t>
            </a:r>
            <a:r>
              <a:rPr lang="en-US" dirty="0"/>
              <a:t> 750 Meter und </a:t>
            </a:r>
            <a:r>
              <a:rPr lang="en-US" dirty="0" err="1"/>
              <a:t>nur</a:t>
            </a:r>
            <a:r>
              <a:rPr lang="en-US" dirty="0"/>
              <a:t> 20 </a:t>
            </a:r>
            <a:r>
              <a:rPr lang="en-US" dirty="0" err="1"/>
              <a:t>tiefer</a:t>
            </a:r>
            <a:r>
              <a:rPr lang="en-US" dirty="0"/>
              <a:t> </a:t>
            </a:r>
            <a:r>
              <a:rPr lang="en-US" dirty="0" err="1"/>
              <a:t>als</a:t>
            </a:r>
            <a:r>
              <a:rPr lang="en-US" dirty="0"/>
              <a:t> 450 Meter.</a:t>
            </a:r>
          </a:p>
          <a:p>
            <a:pPr marL="171450" indent="-171450">
              <a:buFont typeface="Arial" panose="020B0604020202020204" pitchFamily="34" charset="0"/>
              <a:buChar char="•"/>
            </a:pPr>
            <a:r>
              <a:rPr lang="en-US" dirty="0" err="1"/>
              <a:t>Tagebauseen</a:t>
            </a:r>
            <a:r>
              <a:rPr lang="en-US" dirty="0"/>
              <a:t> </a:t>
            </a:r>
            <a:r>
              <a:rPr lang="en-US" dirty="0" err="1"/>
              <a:t>vereinen</a:t>
            </a:r>
            <a:r>
              <a:rPr lang="en-US" dirty="0"/>
              <a:t> </a:t>
            </a:r>
            <a:r>
              <a:rPr lang="en-US" dirty="0" err="1"/>
              <a:t>Vorteile</a:t>
            </a:r>
            <a:r>
              <a:rPr lang="en-US" dirty="0"/>
              <a:t> von See und Meer</a:t>
            </a:r>
          </a:p>
          <a:p>
            <a:endParaRPr lang="en-US" dirty="0"/>
          </a:p>
        </p:txBody>
      </p:sp>
      <p:sp>
        <p:nvSpPr>
          <p:cNvPr id="4" name="Foliennummernplatzhalter 3"/>
          <p:cNvSpPr>
            <a:spLocks noGrp="1"/>
          </p:cNvSpPr>
          <p:nvPr>
            <p:ph type="sldNum" sz="quarter" idx="5"/>
          </p:nvPr>
        </p:nvSpPr>
        <p:spPr/>
        <p:txBody>
          <a:bodyPr/>
          <a:lstStyle/>
          <a:p>
            <a:fld id="{E13F729A-0AF0-4995-B32B-9504BC68960C}" type="slidenum">
              <a:rPr lang="en-US" smtClean="0"/>
              <a:t>21</a:t>
            </a:fld>
            <a:endParaRPr lang="en-US" dirty="0"/>
          </a:p>
        </p:txBody>
      </p:sp>
    </p:spTree>
    <p:extLst>
      <p:ext uri="{BB962C8B-B14F-4D97-AF65-F5344CB8AC3E}">
        <p14:creationId xmlns:p14="http://schemas.microsoft.com/office/powerpoint/2010/main" val="46786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4113BDC-7E32-4721-A5EE-90F8528D3E05}" type="slidenum">
              <a:rPr lang="de-DE" smtClean="0"/>
              <a:pPr/>
              <a:t>2</a:t>
            </a:fld>
            <a:endParaRPr lang="de-DE"/>
          </a:p>
        </p:txBody>
      </p:sp>
    </p:spTree>
    <p:extLst>
      <p:ext uri="{BB962C8B-B14F-4D97-AF65-F5344CB8AC3E}">
        <p14:creationId xmlns:p14="http://schemas.microsoft.com/office/powerpoint/2010/main" val="205843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p:cNvSpPr>
            <a:spLocks noGrp="1" noRot="1" noChangeAspect="1" noTextEdit="1"/>
          </p:cNvSpPr>
          <p:nvPr>
            <p:ph type="sldImg"/>
          </p:nvPr>
        </p:nvSpPr>
        <p:spPr bwMode="auto">
          <a:noFill/>
          <a:ln>
            <a:solidFill>
              <a:srgbClr val="000000"/>
            </a:solidFill>
            <a:miter lim="800000"/>
            <a:headEnd/>
            <a:tailEnd/>
          </a:ln>
        </p:spPr>
      </p:sp>
      <p:sp>
        <p:nvSpPr>
          <p:cNvPr id="55298" name="Notizenplatzhalter 2"/>
          <p:cNvSpPr>
            <a:spLocks noGrp="1"/>
          </p:cNvSpPr>
          <p:nvPr>
            <p:ph type="body" idx="1"/>
          </p:nvPr>
        </p:nvSpPr>
        <p:spPr/>
        <p:txBody>
          <a:bodyPr/>
          <a:lstStyle/>
          <a:p>
            <a:r>
              <a:rPr lang="de-DE"/>
              <a:t>Auf dieser Folie ist der Ausgleichsbedarf (Defizite) für 2050 unterteilt nach unterschiedlichen ausgleichszeiten aufgetragen. Wie man sieht, beträgt der gesamte Ausgleichsbedarf etwa 40TWh.</a:t>
            </a:r>
          </a:p>
          <a:p>
            <a:r>
              <a:rPr lang="de-DE"/>
              <a:t>Wie man sieht entfällt der größte Teil auf den Stundenausgleich, danach folgen mit etwa gleichen Teilen der Tages und der Jahresausgleich. Der Wochen und Monatsausgleich sind dann die kleineren Teile.</a:t>
            </a:r>
          </a:p>
          <a:p>
            <a:endParaRPr lang="de-DE"/>
          </a:p>
          <a:p>
            <a:r>
              <a:rPr lang="de-DE"/>
              <a:t>Wie man sieht ergeben sich klar unterschiedliche Zeiträume für Speicher. Im folgenden möchte ich, mit dem Hintergrundwissen von soeben, auf die aktuellen technologischen Entwicklungen in diesem Bereich eingehen. Dazu möchte ich ihnen zunächst einen Überblick über die aktuell vorhandenen Speichermöglichkeiten geben (nächste Folie).</a:t>
            </a:r>
          </a:p>
          <a:p>
            <a:endParaRPr lang="de-DE"/>
          </a:p>
          <a:p>
            <a:endParaRPr lang="de-DE"/>
          </a:p>
          <a:p>
            <a:endParaRPr lang="de-DE"/>
          </a:p>
          <a:p>
            <a:endParaRPr lang="de-DE"/>
          </a:p>
          <a:p>
            <a:endParaRPr lang="de-DE"/>
          </a:p>
          <a:p>
            <a:endParaRPr lang="de-DE"/>
          </a:p>
          <a:p>
            <a:r>
              <a:rPr lang="de-DE"/>
              <a:t>Zu klärende Punkte: Wieso sieht das genauso aus? Erklärungen?</a:t>
            </a:r>
          </a:p>
        </p:txBody>
      </p:sp>
      <p:sp>
        <p:nvSpPr>
          <p:cNvPr id="55299" name="Foliennummernplatzhalter 3"/>
          <p:cNvSpPr txBox="1">
            <a:spLocks noGrp="1"/>
          </p:cNvSpPr>
          <p:nvPr/>
        </p:nvSpPr>
        <p:spPr bwMode="auto">
          <a:xfrm>
            <a:off x="4021138" y="9721850"/>
            <a:ext cx="3076575" cy="511175"/>
          </a:xfrm>
          <a:prstGeom prst="rect">
            <a:avLst/>
          </a:prstGeom>
          <a:noFill/>
          <a:ln w="9525">
            <a:noFill/>
            <a:miter lim="800000"/>
            <a:headEnd/>
            <a:tailEnd/>
          </a:ln>
        </p:spPr>
        <p:txBody>
          <a:bodyPr lIns="99039" tIns="49520" rIns="99039" bIns="49520" anchor="b"/>
          <a:lstStyle/>
          <a:p>
            <a:pPr algn="r" defTabSz="990600"/>
            <a:fld id="{F98802E2-4164-4353-A6DB-FBAA44359753}" type="slidenum">
              <a:rPr lang="de-DE" sz="1300"/>
              <a:pPr algn="r" defTabSz="990600"/>
              <a:t>3</a:t>
            </a:fld>
            <a:endParaRPr lang="de-DE" sz="1300"/>
          </a:p>
        </p:txBody>
      </p:sp>
    </p:spTree>
    <p:extLst>
      <p:ext uri="{BB962C8B-B14F-4D97-AF65-F5344CB8AC3E}">
        <p14:creationId xmlns:p14="http://schemas.microsoft.com/office/powerpoint/2010/main" val="310097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Folienbildplatzhalter 1"/>
          <p:cNvSpPr>
            <a:spLocks noGrp="1" noRot="1" noChangeAspect="1" noTextEdit="1"/>
          </p:cNvSpPr>
          <p:nvPr>
            <p:ph type="sldImg"/>
          </p:nvPr>
        </p:nvSpPr>
        <p:spPr bwMode="auto">
          <a:noFill/>
          <a:ln>
            <a:solidFill>
              <a:srgbClr val="000000"/>
            </a:solidFill>
            <a:miter lim="800000"/>
            <a:headEnd/>
            <a:tailEnd/>
          </a:ln>
        </p:spPr>
      </p:sp>
      <p:sp>
        <p:nvSpPr>
          <p:cNvPr id="220162" name="Notizenplatzhalter 2"/>
          <p:cNvSpPr>
            <a:spLocks noGrp="1"/>
          </p:cNvSpPr>
          <p:nvPr>
            <p:ph type="body" idx="1"/>
          </p:nvPr>
        </p:nvSpPr>
        <p:spPr/>
        <p:txBody>
          <a:bodyPr/>
          <a:lstStyle/>
          <a:p>
            <a:endParaRPr lang="de-DE"/>
          </a:p>
        </p:txBody>
      </p:sp>
      <p:sp>
        <p:nvSpPr>
          <p:cNvPr id="220163" name="Foliennummernplatzhalter 3"/>
          <p:cNvSpPr txBox="1">
            <a:spLocks noGrp="1"/>
          </p:cNvSpPr>
          <p:nvPr/>
        </p:nvSpPr>
        <p:spPr bwMode="auto">
          <a:xfrm>
            <a:off x="4021138" y="9721850"/>
            <a:ext cx="3076575" cy="511175"/>
          </a:xfrm>
          <a:prstGeom prst="rect">
            <a:avLst/>
          </a:prstGeom>
          <a:noFill/>
          <a:ln w="9525">
            <a:noFill/>
            <a:miter lim="800000"/>
            <a:headEnd/>
            <a:tailEnd/>
          </a:ln>
        </p:spPr>
        <p:txBody>
          <a:bodyPr lIns="99039" tIns="49520" rIns="99039" bIns="49520" anchor="b"/>
          <a:lstStyle/>
          <a:p>
            <a:pPr algn="r" defTabSz="990600"/>
            <a:fld id="{F4D63336-2CE1-421F-BF08-A2A145A5C9A5}" type="slidenum">
              <a:rPr lang="de-DE" sz="1300"/>
              <a:pPr algn="r" defTabSz="990600"/>
              <a:t>4</a:t>
            </a:fld>
            <a:endParaRPr lang="de-DE" sz="1300"/>
          </a:p>
        </p:txBody>
      </p:sp>
    </p:spTree>
    <p:extLst>
      <p:ext uri="{BB962C8B-B14F-4D97-AF65-F5344CB8AC3E}">
        <p14:creationId xmlns:p14="http://schemas.microsoft.com/office/powerpoint/2010/main" val="380443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4113BDC-7E32-4721-A5EE-90F8528D3E05}" type="slidenum">
              <a:rPr lang="de-DE" smtClean="0"/>
              <a:pPr/>
              <a:t>5</a:t>
            </a:fld>
            <a:endParaRPr lang="de-DE"/>
          </a:p>
        </p:txBody>
      </p:sp>
    </p:spTree>
    <p:extLst>
      <p:ext uri="{BB962C8B-B14F-4D97-AF65-F5344CB8AC3E}">
        <p14:creationId xmlns:p14="http://schemas.microsoft.com/office/powerpoint/2010/main" val="199152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4113BDC-7E32-4721-A5EE-90F8528D3E05}" type="slidenum">
              <a:rPr lang="de-DE" smtClean="0"/>
              <a:pPr/>
              <a:t>6</a:t>
            </a:fld>
            <a:endParaRPr lang="de-DE"/>
          </a:p>
        </p:txBody>
      </p:sp>
    </p:spTree>
    <p:extLst>
      <p:ext uri="{BB962C8B-B14F-4D97-AF65-F5344CB8AC3E}">
        <p14:creationId xmlns:p14="http://schemas.microsoft.com/office/powerpoint/2010/main" val="343882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4113BDC-7E32-4721-A5EE-90F8528D3E05}" type="slidenum">
              <a:rPr lang="de-DE" smtClean="0"/>
              <a:pPr/>
              <a:t>7</a:t>
            </a:fld>
            <a:endParaRPr lang="de-DE"/>
          </a:p>
        </p:txBody>
      </p:sp>
    </p:spTree>
    <p:extLst>
      <p:ext uri="{BB962C8B-B14F-4D97-AF65-F5344CB8AC3E}">
        <p14:creationId xmlns:p14="http://schemas.microsoft.com/office/powerpoint/2010/main" val="94053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4113BDC-7E32-4721-A5EE-90F8528D3E05}" type="slidenum">
              <a:rPr lang="de-DE" smtClean="0"/>
              <a:pPr/>
              <a:t>8</a:t>
            </a:fld>
            <a:endParaRPr lang="de-DE"/>
          </a:p>
        </p:txBody>
      </p:sp>
    </p:spTree>
    <p:extLst>
      <p:ext uri="{BB962C8B-B14F-4D97-AF65-F5344CB8AC3E}">
        <p14:creationId xmlns:p14="http://schemas.microsoft.com/office/powerpoint/2010/main" val="4134786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Die </a:t>
            </a:r>
            <a:r>
              <a:rPr lang="en-US" dirty="0" err="1"/>
              <a:t>Kennzahlen</a:t>
            </a:r>
            <a:r>
              <a:rPr lang="en-US" dirty="0"/>
              <a:t> der </a:t>
            </a:r>
            <a:r>
              <a:rPr lang="en-US" dirty="0" err="1"/>
              <a:t>Speichereinheit</a:t>
            </a:r>
            <a:r>
              <a:rPr lang="en-US" dirty="0"/>
              <a:t> </a:t>
            </a:r>
            <a:r>
              <a:rPr lang="en-US" dirty="0" err="1"/>
              <a:t>wie</a:t>
            </a:r>
            <a:r>
              <a:rPr lang="en-US" dirty="0"/>
              <a:t> Radius, </a:t>
            </a:r>
            <a:r>
              <a:rPr lang="en-US" dirty="0" err="1"/>
              <a:t>Wandstärke</a:t>
            </a:r>
            <a:r>
              <a:rPr lang="en-US" dirty="0"/>
              <a:t> und </a:t>
            </a:r>
            <a:r>
              <a:rPr lang="en-US" dirty="0" err="1"/>
              <a:t>Einsatztiefe</a:t>
            </a:r>
            <a:r>
              <a:rPr lang="en-US" dirty="0"/>
              <a:t> </a:t>
            </a:r>
            <a:r>
              <a:rPr lang="en-US" dirty="0" err="1"/>
              <a:t>resultieren</a:t>
            </a:r>
            <a:r>
              <a:rPr lang="en-US" dirty="0"/>
              <a:t> </a:t>
            </a:r>
            <a:r>
              <a:rPr lang="en-US" dirty="0" err="1"/>
              <a:t>aus</a:t>
            </a:r>
            <a:r>
              <a:rPr lang="en-US" dirty="0"/>
              <a:t> </a:t>
            </a:r>
            <a:r>
              <a:rPr lang="en-US" dirty="0" err="1"/>
              <a:t>einer</a:t>
            </a:r>
            <a:r>
              <a:rPr lang="en-US" dirty="0"/>
              <a:t> </a:t>
            </a:r>
            <a:r>
              <a:rPr lang="en-US" dirty="0" err="1"/>
              <a:t>Optimierung</a:t>
            </a:r>
            <a:r>
              <a:rPr lang="en-US" dirty="0"/>
              <a:t> der </a:t>
            </a:r>
            <a:r>
              <a:rPr lang="en-US" dirty="0" err="1"/>
              <a:t>physikalischen</a:t>
            </a:r>
            <a:r>
              <a:rPr lang="en-US" dirty="0"/>
              <a:t> </a:t>
            </a:r>
            <a:r>
              <a:rPr lang="en-US" dirty="0" err="1"/>
              <a:t>Rahmenbedinungen</a:t>
            </a:r>
            <a:r>
              <a:rPr lang="en-US" dirty="0"/>
              <a:t>, </a:t>
            </a:r>
            <a:r>
              <a:rPr lang="en-US" dirty="0" err="1"/>
              <a:t>wie</a:t>
            </a:r>
            <a:r>
              <a:rPr lang="en-US" dirty="0"/>
              <a:t> </a:t>
            </a:r>
            <a:r>
              <a:rPr lang="en-US" dirty="0" err="1"/>
              <a:t>Druckverhältnissen</a:t>
            </a:r>
            <a:r>
              <a:rPr lang="en-US" dirty="0"/>
              <a:t> und </a:t>
            </a:r>
            <a:r>
              <a:rPr lang="en-US" dirty="0" err="1"/>
              <a:t>Auftrieb</a:t>
            </a:r>
            <a:r>
              <a:rPr lang="en-US" dirty="0"/>
              <a:t>  </a:t>
            </a:r>
            <a:r>
              <a:rPr lang="en-US" dirty="0" err="1"/>
              <a:t>sowie</a:t>
            </a:r>
            <a:r>
              <a:rPr lang="en-US" dirty="0"/>
              <a:t> den </a:t>
            </a:r>
            <a:r>
              <a:rPr lang="en-US" dirty="0" err="1"/>
              <a:t>logistischen</a:t>
            </a:r>
            <a:r>
              <a:rPr lang="en-US" dirty="0"/>
              <a:t> </a:t>
            </a:r>
            <a:r>
              <a:rPr lang="en-US" dirty="0" err="1"/>
              <a:t>Rahmenbedigungen</a:t>
            </a:r>
            <a:r>
              <a:rPr lang="en-US" dirty="0"/>
              <a:t> </a:t>
            </a:r>
            <a:r>
              <a:rPr lang="en-US" dirty="0" err="1"/>
              <a:t>wie</a:t>
            </a:r>
            <a:r>
              <a:rPr lang="en-US" dirty="0"/>
              <a:t> </a:t>
            </a:r>
            <a:r>
              <a:rPr lang="en-US" dirty="0" err="1"/>
              <a:t>etwa</a:t>
            </a:r>
            <a:r>
              <a:rPr lang="en-US" dirty="0"/>
              <a:t> der </a:t>
            </a:r>
            <a:r>
              <a:rPr lang="en-US" dirty="0" err="1"/>
              <a:t>Breite</a:t>
            </a:r>
            <a:r>
              <a:rPr lang="en-US" dirty="0"/>
              <a:t> von </a:t>
            </a:r>
            <a:r>
              <a:rPr lang="en-US" dirty="0" err="1"/>
              <a:t>Schleusen</a:t>
            </a:r>
            <a:r>
              <a:rPr lang="en-US" dirty="0"/>
              <a:t>.</a:t>
            </a:r>
          </a:p>
          <a:p>
            <a:endParaRPr lang="en-US" dirty="0"/>
          </a:p>
          <a:p>
            <a:r>
              <a:rPr lang="en-US" dirty="0"/>
              <a:t>So </a:t>
            </a:r>
            <a:r>
              <a:rPr lang="en-US" dirty="0" err="1"/>
              <a:t>ergibt</a:t>
            </a:r>
            <a:r>
              <a:rPr lang="en-US" dirty="0"/>
              <a:t> </a:t>
            </a:r>
            <a:r>
              <a:rPr lang="en-US" dirty="0" err="1"/>
              <a:t>sich</a:t>
            </a:r>
            <a:r>
              <a:rPr lang="en-US" dirty="0"/>
              <a:t> </a:t>
            </a:r>
            <a:r>
              <a:rPr lang="en-US" dirty="0" err="1"/>
              <a:t>ein</a:t>
            </a:r>
            <a:r>
              <a:rPr lang="en-US" dirty="0"/>
              <a:t> </a:t>
            </a:r>
            <a:r>
              <a:rPr lang="en-US" dirty="0" err="1"/>
              <a:t>Außendurchmesser</a:t>
            </a:r>
            <a:r>
              <a:rPr lang="en-US" dirty="0"/>
              <a:t> der </a:t>
            </a:r>
            <a:r>
              <a:rPr lang="en-US" dirty="0" err="1"/>
              <a:t>Speichereinheit</a:t>
            </a:r>
            <a:r>
              <a:rPr lang="en-US" dirty="0"/>
              <a:t> von 34 </a:t>
            </a:r>
            <a:r>
              <a:rPr lang="en-US" dirty="0" err="1"/>
              <a:t>Metern</a:t>
            </a:r>
            <a:r>
              <a:rPr lang="en-US" dirty="0"/>
              <a:t> </a:t>
            </a:r>
            <a:r>
              <a:rPr lang="en-US" dirty="0" err="1"/>
              <a:t>bei</a:t>
            </a:r>
            <a:r>
              <a:rPr lang="en-US" dirty="0"/>
              <a:t> </a:t>
            </a:r>
            <a:r>
              <a:rPr lang="en-US" dirty="0" err="1"/>
              <a:t>einer</a:t>
            </a:r>
            <a:r>
              <a:rPr lang="en-US" dirty="0"/>
              <a:t> </a:t>
            </a:r>
            <a:r>
              <a:rPr lang="en-US" dirty="0" err="1"/>
              <a:t>Wandstärke</a:t>
            </a:r>
            <a:r>
              <a:rPr lang="en-US" dirty="0"/>
              <a:t> von </a:t>
            </a:r>
            <a:r>
              <a:rPr lang="en-US" dirty="0" err="1"/>
              <a:t>etwa</a:t>
            </a:r>
            <a:r>
              <a:rPr lang="en-US" dirty="0"/>
              <a:t> 2 </a:t>
            </a:r>
            <a:r>
              <a:rPr lang="en-US" dirty="0" err="1"/>
              <a:t>Metern</a:t>
            </a:r>
            <a:r>
              <a:rPr lang="en-US" dirty="0"/>
              <a:t>, was </a:t>
            </a:r>
            <a:r>
              <a:rPr lang="en-US" dirty="0" err="1"/>
              <a:t>zu</a:t>
            </a:r>
            <a:r>
              <a:rPr lang="en-US" dirty="0"/>
              <a:t> </a:t>
            </a:r>
            <a:r>
              <a:rPr lang="en-US" dirty="0" err="1"/>
              <a:t>einem</a:t>
            </a:r>
            <a:r>
              <a:rPr lang="en-US" dirty="0"/>
              <a:t> </a:t>
            </a:r>
            <a:r>
              <a:rPr lang="en-US" dirty="0" err="1"/>
              <a:t>Eigengewicht</a:t>
            </a:r>
            <a:r>
              <a:rPr lang="en-US" dirty="0"/>
              <a:t> der </a:t>
            </a:r>
            <a:r>
              <a:rPr lang="en-US" dirty="0" err="1"/>
              <a:t>Speichereinheit</a:t>
            </a:r>
            <a:r>
              <a:rPr lang="en-US" dirty="0"/>
              <a:t> von 22,000 </a:t>
            </a:r>
            <a:r>
              <a:rPr lang="en-US" dirty="0" err="1"/>
              <a:t>Tonnen</a:t>
            </a:r>
            <a:r>
              <a:rPr lang="en-US" dirty="0"/>
              <a:t> </a:t>
            </a:r>
            <a:r>
              <a:rPr lang="en-US" dirty="0" err="1"/>
              <a:t>führt</a:t>
            </a:r>
            <a:r>
              <a:rPr lang="en-US" dirty="0"/>
              <a:t>. Die </a:t>
            </a:r>
            <a:r>
              <a:rPr lang="en-US" dirty="0" err="1"/>
              <a:t>maximale</a:t>
            </a:r>
            <a:r>
              <a:rPr lang="en-US" dirty="0"/>
              <a:t> </a:t>
            </a:r>
            <a:r>
              <a:rPr lang="en-US" dirty="0" err="1"/>
              <a:t>Einsatztiefe</a:t>
            </a:r>
            <a:r>
              <a:rPr lang="en-US" dirty="0"/>
              <a:t> </a:t>
            </a:r>
            <a:r>
              <a:rPr lang="en-US" dirty="0" err="1"/>
              <a:t>einer</a:t>
            </a:r>
            <a:r>
              <a:rPr lang="en-US" dirty="0"/>
              <a:t> so </a:t>
            </a:r>
            <a:r>
              <a:rPr lang="en-US" dirty="0" err="1"/>
              <a:t>dimensionierten</a:t>
            </a:r>
            <a:r>
              <a:rPr lang="en-US" dirty="0"/>
              <a:t> </a:t>
            </a:r>
            <a:r>
              <a:rPr lang="en-US" dirty="0" err="1"/>
              <a:t>Speichereinheit</a:t>
            </a:r>
            <a:r>
              <a:rPr lang="en-US" dirty="0"/>
              <a:t> </a:t>
            </a:r>
            <a:r>
              <a:rPr lang="en-US" dirty="0" err="1"/>
              <a:t>liegt</a:t>
            </a:r>
            <a:r>
              <a:rPr lang="en-US" dirty="0"/>
              <a:t> </a:t>
            </a:r>
            <a:r>
              <a:rPr lang="en-US" dirty="0" err="1"/>
              <a:t>bei</a:t>
            </a:r>
            <a:r>
              <a:rPr lang="en-US" dirty="0"/>
              <a:t> 750 </a:t>
            </a:r>
            <a:r>
              <a:rPr lang="en-US" dirty="0" err="1"/>
              <a:t>Metern</a:t>
            </a:r>
            <a:r>
              <a:rPr lang="en-US" dirty="0"/>
              <a:t>.</a:t>
            </a:r>
          </a:p>
          <a:p>
            <a:endParaRPr lang="en-US" dirty="0"/>
          </a:p>
          <a:p>
            <a:r>
              <a:rPr lang="en-US" dirty="0"/>
              <a:t>Die </a:t>
            </a:r>
            <a:r>
              <a:rPr lang="en-US" dirty="0" err="1"/>
              <a:t>Entladeenergie</a:t>
            </a:r>
            <a:r>
              <a:rPr lang="en-US" dirty="0"/>
              <a:t> der </a:t>
            </a:r>
            <a:r>
              <a:rPr lang="en-US" dirty="0" err="1"/>
              <a:t>Speichereinheit</a:t>
            </a:r>
            <a:r>
              <a:rPr lang="en-US" dirty="0"/>
              <a:t> </a:t>
            </a:r>
            <a:r>
              <a:rPr lang="en-US" dirty="0" err="1"/>
              <a:t>liegt</a:t>
            </a:r>
            <a:r>
              <a:rPr lang="en-US" dirty="0"/>
              <a:t> </a:t>
            </a:r>
            <a:r>
              <a:rPr lang="en-US" dirty="0" err="1"/>
              <a:t>bei</a:t>
            </a:r>
            <a:r>
              <a:rPr lang="en-US" dirty="0"/>
              <a:t> 22 MWh, die </a:t>
            </a:r>
            <a:r>
              <a:rPr lang="en-US" dirty="0" err="1"/>
              <a:t>Leistung</a:t>
            </a:r>
            <a:r>
              <a:rPr lang="en-US" dirty="0"/>
              <a:t> der </a:t>
            </a:r>
            <a:r>
              <a:rPr lang="en-US" dirty="0" err="1"/>
              <a:t>Pumpturbine</a:t>
            </a:r>
            <a:r>
              <a:rPr lang="en-US" dirty="0"/>
              <a:t> </a:t>
            </a:r>
            <a:r>
              <a:rPr lang="en-US" dirty="0" err="1"/>
              <a:t>etwa</a:t>
            </a:r>
            <a:r>
              <a:rPr lang="en-US" dirty="0"/>
              <a:t> 5MW.</a:t>
            </a:r>
          </a:p>
          <a:p>
            <a:endParaRPr lang="en-US" dirty="0"/>
          </a:p>
          <a:p>
            <a:endParaRPr lang="en-US" dirty="0"/>
          </a:p>
        </p:txBody>
      </p:sp>
      <p:sp>
        <p:nvSpPr>
          <p:cNvPr id="4" name="Foliennummernplatzhalter 3"/>
          <p:cNvSpPr>
            <a:spLocks noGrp="1"/>
          </p:cNvSpPr>
          <p:nvPr>
            <p:ph type="sldNum" sz="quarter" idx="5"/>
          </p:nvPr>
        </p:nvSpPr>
        <p:spPr/>
        <p:txBody>
          <a:bodyPr/>
          <a:lstStyle/>
          <a:p>
            <a:fld id="{E13F729A-0AF0-4995-B32B-9504BC68960C}" type="slidenum">
              <a:rPr lang="de-DE" smtClean="0"/>
              <a:t>9</a:t>
            </a:fld>
            <a:endParaRPr lang="de-DE"/>
          </a:p>
        </p:txBody>
      </p:sp>
    </p:spTree>
    <p:extLst>
      <p:ext uri="{BB962C8B-B14F-4D97-AF65-F5344CB8AC3E}">
        <p14:creationId xmlns:p14="http://schemas.microsoft.com/office/powerpoint/2010/main" val="80011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460375" y="476250"/>
            <a:ext cx="8223250" cy="0"/>
          </a:xfrm>
          <a:prstGeom prst="line">
            <a:avLst/>
          </a:prstGeom>
          <a:noFill/>
          <a:ln w="50800">
            <a:solidFill>
              <a:schemeClr val="tx2"/>
            </a:solidFill>
            <a:round/>
            <a:headEnd/>
            <a:tailEnd/>
          </a:ln>
          <a:effectLst/>
        </p:spPr>
        <p:txBody>
          <a:bodyPr/>
          <a:lstStyle/>
          <a:p>
            <a:pPr>
              <a:defRPr/>
            </a:pPr>
            <a:endParaRPr lang="de-DE"/>
          </a:p>
        </p:txBody>
      </p:sp>
      <p:sp>
        <p:nvSpPr>
          <p:cNvPr id="5" name="Line 13"/>
          <p:cNvSpPr>
            <a:spLocks noChangeShapeType="1"/>
          </p:cNvSpPr>
          <p:nvPr userDrawn="1"/>
        </p:nvSpPr>
        <p:spPr bwMode="auto">
          <a:xfrm>
            <a:off x="460375" y="2457450"/>
            <a:ext cx="8223250" cy="0"/>
          </a:xfrm>
          <a:prstGeom prst="line">
            <a:avLst/>
          </a:prstGeom>
          <a:noFill/>
          <a:ln w="12700">
            <a:solidFill>
              <a:schemeClr val="tx2"/>
            </a:solidFill>
            <a:round/>
            <a:headEnd/>
            <a:tailEnd/>
          </a:ln>
          <a:effectLst/>
        </p:spPr>
        <p:txBody>
          <a:bodyPr/>
          <a:lstStyle/>
          <a:p>
            <a:pPr>
              <a:defRPr/>
            </a:pPr>
            <a:endParaRPr lang="de-DE"/>
          </a:p>
        </p:txBody>
      </p:sp>
      <p:sp>
        <p:nvSpPr>
          <p:cNvPr id="6" name="Line 14"/>
          <p:cNvSpPr>
            <a:spLocks noChangeShapeType="1"/>
          </p:cNvSpPr>
          <p:nvPr userDrawn="1"/>
        </p:nvSpPr>
        <p:spPr bwMode="auto">
          <a:xfrm>
            <a:off x="460375" y="6113463"/>
            <a:ext cx="8223250" cy="0"/>
          </a:xfrm>
          <a:prstGeom prst="line">
            <a:avLst/>
          </a:prstGeom>
          <a:noFill/>
          <a:ln w="31750">
            <a:solidFill>
              <a:schemeClr val="tx2"/>
            </a:solidFill>
            <a:round/>
            <a:headEnd/>
            <a:tailEnd/>
          </a:ln>
          <a:effectLst/>
        </p:spPr>
        <p:txBody>
          <a:bodyPr/>
          <a:lstStyle/>
          <a:p>
            <a:pPr>
              <a:defRPr/>
            </a:pPr>
            <a:endParaRPr lang="de-DE"/>
          </a:p>
        </p:txBody>
      </p:sp>
      <p:sp>
        <p:nvSpPr>
          <p:cNvPr id="7" name="Text Box 30"/>
          <p:cNvSpPr txBox="1">
            <a:spLocks noChangeArrowheads="1"/>
          </p:cNvSpPr>
          <p:nvPr userDrawn="1"/>
        </p:nvSpPr>
        <p:spPr bwMode="auto">
          <a:xfrm>
            <a:off x="455613" y="6435725"/>
            <a:ext cx="1800225" cy="122238"/>
          </a:xfrm>
          <a:prstGeom prst="rect">
            <a:avLst/>
          </a:prstGeom>
          <a:noFill/>
          <a:ln w="9525">
            <a:noFill/>
            <a:miter lim="800000"/>
            <a:headEnd/>
            <a:tailEnd/>
          </a:ln>
          <a:effectLst/>
        </p:spPr>
        <p:txBody>
          <a:bodyPr lIns="0" tIns="0" rIns="0" bIns="0"/>
          <a:lstStyle/>
          <a:p>
            <a:pPr>
              <a:spcBef>
                <a:spcPct val="50000"/>
              </a:spcBef>
              <a:defRPr/>
            </a:pPr>
            <a:r>
              <a:rPr lang="de-DE" sz="800" dirty="0">
                <a:solidFill>
                  <a:schemeClr val="bg2"/>
                </a:solidFill>
              </a:rPr>
              <a:t>© Fraunhofer IEE</a:t>
            </a:r>
          </a:p>
        </p:txBody>
      </p:sp>
      <p:sp>
        <p:nvSpPr>
          <p:cNvPr id="3074" name="Rectangle 2"/>
          <p:cNvSpPr>
            <a:spLocks noGrp="1" noChangeArrowheads="1"/>
          </p:cNvSpPr>
          <p:nvPr>
            <p:ph type="ctrTitle"/>
          </p:nvPr>
        </p:nvSpPr>
        <p:spPr>
          <a:xfrm>
            <a:off x="460375" y="534988"/>
            <a:ext cx="8223250" cy="1044575"/>
          </a:xfrm>
        </p:spPr>
        <p:txBody>
          <a:bodyPr/>
          <a:lstStyle>
            <a:lvl1pPr>
              <a:defRPr sz="3200"/>
            </a:lvl1pPr>
          </a:lstStyle>
          <a:p>
            <a:r>
              <a:rPr lang="de-DE"/>
              <a:t>Mastertitelformat bearbeiten</a:t>
            </a:r>
          </a:p>
        </p:txBody>
      </p:sp>
      <p:sp>
        <p:nvSpPr>
          <p:cNvPr id="3075" name="Rectangle 3"/>
          <p:cNvSpPr>
            <a:spLocks noGrp="1" noChangeArrowheads="1"/>
          </p:cNvSpPr>
          <p:nvPr>
            <p:ph type="subTitle" idx="1"/>
          </p:nvPr>
        </p:nvSpPr>
        <p:spPr>
          <a:xfrm>
            <a:off x="460375" y="1754188"/>
            <a:ext cx="8223250" cy="539750"/>
          </a:xfrm>
        </p:spPr>
        <p:txBody>
          <a:bodyPr/>
          <a:lstStyle>
            <a:lvl1pPr>
              <a:defRPr/>
            </a:lvl1pPr>
          </a:lstStyle>
          <a:p>
            <a:r>
              <a:rPr lang="de-DE"/>
              <a:t>Master-Untertitelformat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7813" y="382588"/>
            <a:ext cx="2055812" cy="54832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0375" y="382588"/>
            <a:ext cx="6015038" cy="54832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0375" y="1906588"/>
            <a:ext cx="4035425"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06588"/>
            <a:ext cx="4035425"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7813" y="534988"/>
            <a:ext cx="2055812" cy="53308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60375" y="534988"/>
            <a:ext cx="6015038" cy="53308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60375" y="1773238"/>
            <a:ext cx="4035425" cy="4092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773238"/>
            <a:ext cx="4035425" cy="4092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460375" y="1773238"/>
            <a:ext cx="8223250" cy="4092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31" name="Line 7"/>
          <p:cNvSpPr>
            <a:spLocks noChangeShapeType="1"/>
          </p:cNvSpPr>
          <p:nvPr/>
        </p:nvSpPr>
        <p:spPr bwMode="auto">
          <a:xfrm>
            <a:off x="460375" y="6113463"/>
            <a:ext cx="8223250" cy="0"/>
          </a:xfrm>
          <a:prstGeom prst="line">
            <a:avLst/>
          </a:prstGeom>
          <a:noFill/>
          <a:ln w="31750">
            <a:solidFill>
              <a:schemeClr val="tx2"/>
            </a:solidFill>
            <a:round/>
            <a:headEnd/>
            <a:tailEnd/>
          </a:ln>
          <a:effectLst/>
        </p:spPr>
        <p:txBody>
          <a:bodyPr/>
          <a:lstStyle/>
          <a:p>
            <a:pPr>
              <a:defRPr/>
            </a:pPr>
            <a:endParaRPr lang="de-DE"/>
          </a:p>
        </p:txBody>
      </p:sp>
      <p:sp>
        <p:nvSpPr>
          <p:cNvPr id="1048" name="Text Box 24"/>
          <p:cNvSpPr txBox="1">
            <a:spLocks noChangeArrowheads="1"/>
          </p:cNvSpPr>
          <p:nvPr/>
        </p:nvSpPr>
        <p:spPr bwMode="auto">
          <a:xfrm>
            <a:off x="455613" y="6435725"/>
            <a:ext cx="1800225" cy="122238"/>
          </a:xfrm>
          <a:prstGeom prst="rect">
            <a:avLst/>
          </a:prstGeom>
          <a:noFill/>
          <a:ln w="9525">
            <a:noFill/>
            <a:miter lim="800000"/>
            <a:headEnd/>
            <a:tailEnd/>
          </a:ln>
          <a:effectLst/>
        </p:spPr>
        <p:txBody>
          <a:bodyPr lIns="0" tIns="0" rIns="0" bIns="0"/>
          <a:lstStyle/>
          <a:p>
            <a:pPr>
              <a:spcBef>
                <a:spcPct val="50000"/>
              </a:spcBef>
              <a:defRPr/>
            </a:pPr>
            <a:r>
              <a:rPr lang="de-DE" sz="800" dirty="0">
                <a:solidFill>
                  <a:schemeClr val="bg2"/>
                </a:solidFill>
              </a:rPr>
              <a:t>© Fraunhofer IEE</a:t>
            </a:r>
          </a:p>
        </p:txBody>
      </p:sp>
      <p:pic>
        <p:nvPicPr>
          <p:cNvPr id="103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281259" y="6297613"/>
            <a:ext cx="1364869" cy="387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Lst>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p:titleStyle>
    <p:bodyStyle>
      <a:lvl1pPr marL="342900" indent="-342900" algn="l" rtl="0" eaLnBrk="0" fontAlgn="base" hangingPunct="0">
        <a:spcBef>
          <a:spcPct val="0"/>
        </a:spcBef>
        <a:spcAft>
          <a:spcPct val="40000"/>
        </a:spcAft>
        <a:buClr>
          <a:schemeClr val="tx2"/>
        </a:buClr>
        <a:buFont typeface="Wingdings" pitchFamily="2" charset="2"/>
        <a:defRPr>
          <a:solidFill>
            <a:schemeClr val="tx1"/>
          </a:solidFill>
          <a:latin typeface="+mn-lt"/>
          <a:ea typeface="+mn-ea"/>
          <a:cs typeface="+mn-cs"/>
        </a:defRPr>
      </a:lvl1pPr>
      <a:lvl2pPr marL="269875" indent="-268288" algn="l" rtl="0" eaLnBrk="0" fontAlgn="base" hangingPunct="0">
        <a:spcBef>
          <a:spcPct val="0"/>
        </a:spcBef>
        <a:spcAft>
          <a:spcPct val="40000"/>
        </a:spcAft>
        <a:buClr>
          <a:schemeClr val="tx2"/>
        </a:buClr>
        <a:buFont typeface="Wingdings" pitchFamily="2" charset="2"/>
        <a:buChar char="n"/>
        <a:defRPr>
          <a:solidFill>
            <a:schemeClr val="tx1"/>
          </a:solidFill>
          <a:latin typeface="+mn-lt"/>
        </a:defRPr>
      </a:lvl2pPr>
      <a:lvl3pPr marL="541338" indent="-269875"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3pPr>
      <a:lvl4pPr marL="809625" indent="-266700"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4pPr>
      <a:lvl5pPr marL="1081088" indent="-269875"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5pPr>
      <a:lvl6pPr marL="1538288" indent="-2698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1995488" indent="-2698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452688" indent="-2698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2909888" indent="-269875" algn="l" rtl="0" fontAlgn="base">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60375" y="534988"/>
            <a:ext cx="8223250" cy="9921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Mastertitelformat bearbeiten</a:t>
            </a:r>
          </a:p>
        </p:txBody>
      </p:sp>
      <p:sp>
        <p:nvSpPr>
          <p:cNvPr id="13315" name="Rectangle 3"/>
          <p:cNvSpPr>
            <a:spLocks noGrp="1" noChangeArrowheads="1"/>
          </p:cNvSpPr>
          <p:nvPr>
            <p:ph type="body" idx="1"/>
          </p:nvPr>
        </p:nvSpPr>
        <p:spPr bwMode="auto">
          <a:xfrm>
            <a:off x="460375" y="1906588"/>
            <a:ext cx="8223250" cy="39592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364" name="Line 4"/>
          <p:cNvSpPr>
            <a:spLocks noChangeShapeType="1"/>
          </p:cNvSpPr>
          <p:nvPr/>
        </p:nvSpPr>
        <p:spPr bwMode="auto">
          <a:xfrm>
            <a:off x="460375" y="6113463"/>
            <a:ext cx="8223250" cy="0"/>
          </a:xfrm>
          <a:prstGeom prst="line">
            <a:avLst/>
          </a:prstGeom>
          <a:noFill/>
          <a:ln w="31750">
            <a:solidFill>
              <a:schemeClr val="tx2"/>
            </a:solidFill>
            <a:round/>
            <a:headEnd/>
            <a:tailEnd/>
          </a:ln>
          <a:effectLst/>
        </p:spPr>
        <p:txBody>
          <a:bodyPr/>
          <a:lstStyle/>
          <a:p>
            <a:pPr>
              <a:defRPr/>
            </a:pPr>
            <a:endParaRPr lang="de-DE"/>
          </a:p>
        </p:txBody>
      </p:sp>
      <p:sp>
        <p:nvSpPr>
          <p:cNvPr id="15368" name="Line 8"/>
          <p:cNvSpPr>
            <a:spLocks noChangeShapeType="1"/>
          </p:cNvSpPr>
          <p:nvPr/>
        </p:nvSpPr>
        <p:spPr bwMode="auto">
          <a:xfrm>
            <a:off x="460375" y="1601788"/>
            <a:ext cx="8223250" cy="0"/>
          </a:xfrm>
          <a:prstGeom prst="line">
            <a:avLst/>
          </a:prstGeom>
          <a:noFill/>
          <a:ln w="12700">
            <a:solidFill>
              <a:schemeClr val="tx2"/>
            </a:solidFill>
            <a:round/>
            <a:headEnd/>
            <a:tailEnd/>
          </a:ln>
          <a:effectLst/>
        </p:spPr>
        <p:txBody>
          <a:bodyPr/>
          <a:lstStyle/>
          <a:p>
            <a:pPr>
              <a:defRPr/>
            </a:pPr>
            <a:endParaRPr lang="de-DE"/>
          </a:p>
        </p:txBody>
      </p:sp>
      <p:sp>
        <p:nvSpPr>
          <p:cNvPr id="15369" name="Line 9"/>
          <p:cNvSpPr>
            <a:spLocks noChangeShapeType="1"/>
          </p:cNvSpPr>
          <p:nvPr/>
        </p:nvSpPr>
        <p:spPr bwMode="auto">
          <a:xfrm>
            <a:off x="460375" y="476250"/>
            <a:ext cx="8223250" cy="0"/>
          </a:xfrm>
          <a:prstGeom prst="line">
            <a:avLst/>
          </a:prstGeom>
          <a:noFill/>
          <a:ln w="50800">
            <a:solidFill>
              <a:schemeClr val="tx2"/>
            </a:solidFill>
            <a:round/>
            <a:headEnd/>
            <a:tailEnd/>
          </a:ln>
          <a:effectLst/>
        </p:spPr>
        <p:txBody>
          <a:bodyPr/>
          <a:lstStyle/>
          <a:p>
            <a:pPr>
              <a:defRPr/>
            </a:pPr>
            <a:endParaRPr lang="de-DE"/>
          </a:p>
        </p:txBody>
      </p:sp>
      <p:sp>
        <p:nvSpPr>
          <p:cNvPr id="15371" name="Text Box 11"/>
          <p:cNvSpPr txBox="1">
            <a:spLocks noChangeArrowheads="1"/>
          </p:cNvSpPr>
          <p:nvPr/>
        </p:nvSpPr>
        <p:spPr bwMode="auto">
          <a:xfrm>
            <a:off x="455613" y="6435725"/>
            <a:ext cx="1800225" cy="122238"/>
          </a:xfrm>
          <a:prstGeom prst="rect">
            <a:avLst/>
          </a:prstGeom>
          <a:noFill/>
          <a:ln w="9525">
            <a:noFill/>
            <a:miter lim="800000"/>
            <a:headEnd/>
            <a:tailEnd/>
          </a:ln>
          <a:effectLst/>
        </p:spPr>
        <p:txBody>
          <a:bodyPr lIns="0" tIns="0" rIns="0" bIns="0"/>
          <a:lstStyle/>
          <a:p>
            <a:pPr>
              <a:spcBef>
                <a:spcPct val="50000"/>
              </a:spcBef>
              <a:defRPr/>
            </a:pPr>
            <a:r>
              <a:rPr lang="de-DE" sz="800">
                <a:solidFill>
                  <a:schemeClr val="bg2"/>
                </a:solidFill>
              </a:rPr>
              <a:t>© Fraunhofer IWES</a:t>
            </a:r>
          </a:p>
        </p:txBody>
      </p:sp>
      <p:pic>
        <p:nvPicPr>
          <p:cNvPr id="13320" name="Picture 9" descr="iwes"/>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254875" y="6297613"/>
            <a:ext cx="1417638" cy="387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Frutiger LT Com 45 Light" pitchFamily="34" charset="0"/>
        </a:defRPr>
      </a:lvl2pPr>
      <a:lvl3pPr algn="l" rtl="0" eaLnBrk="0" fontAlgn="base" hangingPunct="0">
        <a:spcBef>
          <a:spcPct val="0"/>
        </a:spcBef>
        <a:spcAft>
          <a:spcPct val="0"/>
        </a:spcAft>
        <a:defRPr sz="3200" b="1">
          <a:solidFill>
            <a:schemeClr val="tx1"/>
          </a:solidFill>
          <a:latin typeface="Frutiger LT Com 45 Light" pitchFamily="34" charset="0"/>
        </a:defRPr>
      </a:lvl3pPr>
      <a:lvl4pPr algn="l" rtl="0" eaLnBrk="0" fontAlgn="base" hangingPunct="0">
        <a:spcBef>
          <a:spcPct val="0"/>
        </a:spcBef>
        <a:spcAft>
          <a:spcPct val="0"/>
        </a:spcAft>
        <a:defRPr sz="3200" b="1">
          <a:solidFill>
            <a:schemeClr val="tx1"/>
          </a:solidFill>
          <a:latin typeface="Frutiger LT Com 45 Light" pitchFamily="34" charset="0"/>
        </a:defRPr>
      </a:lvl4pPr>
      <a:lvl5pPr algn="l" rtl="0" eaLnBrk="0" fontAlgn="base" hangingPunct="0">
        <a:spcBef>
          <a:spcPct val="0"/>
        </a:spcBef>
        <a:spcAft>
          <a:spcPct val="0"/>
        </a:spcAft>
        <a:defRPr sz="3200" b="1">
          <a:solidFill>
            <a:schemeClr val="tx1"/>
          </a:solidFill>
          <a:latin typeface="Frutiger LT Com 45 Light" pitchFamily="34" charset="0"/>
        </a:defRPr>
      </a:lvl5pPr>
      <a:lvl6pPr marL="457200" algn="l" rtl="0" fontAlgn="base">
        <a:spcBef>
          <a:spcPct val="0"/>
        </a:spcBef>
        <a:spcAft>
          <a:spcPct val="0"/>
        </a:spcAft>
        <a:defRPr sz="3200" b="1">
          <a:solidFill>
            <a:schemeClr val="tx1"/>
          </a:solidFill>
          <a:latin typeface="Frutiger LT Com 45 Light" pitchFamily="34" charset="0"/>
        </a:defRPr>
      </a:lvl6pPr>
      <a:lvl7pPr marL="914400" algn="l" rtl="0" fontAlgn="base">
        <a:spcBef>
          <a:spcPct val="0"/>
        </a:spcBef>
        <a:spcAft>
          <a:spcPct val="0"/>
        </a:spcAft>
        <a:defRPr sz="3200" b="1">
          <a:solidFill>
            <a:schemeClr val="tx1"/>
          </a:solidFill>
          <a:latin typeface="Frutiger LT Com 45 Light" pitchFamily="34" charset="0"/>
        </a:defRPr>
      </a:lvl7pPr>
      <a:lvl8pPr marL="1371600" algn="l" rtl="0" fontAlgn="base">
        <a:spcBef>
          <a:spcPct val="0"/>
        </a:spcBef>
        <a:spcAft>
          <a:spcPct val="0"/>
        </a:spcAft>
        <a:defRPr sz="3200" b="1">
          <a:solidFill>
            <a:schemeClr val="tx1"/>
          </a:solidFill>
          <a:latin typeface="Frutiger LT Com 45 Light" pitchFamily="34" charset="0"/>
        </a:defRPr>
      </a:lvl8pPr>
      <a:lvl9pPr marL="1828800" algn="l" rtl="0" fontAlgn="base">
        <a:spcBef>
          <a:spcPct val="0"/>
        </a:spcBef>
        <a:spcAft>
          <a:spcPct val="0"/>
        </a:spcAft>
        <a:defRPr sz="3200" b="1">
          <a:solidFill>
            <a:schemeClr val="tx1"/>
          </a:solidFill>
          <a:latin typeface="Frutiger LT Com 45 Light" pitchFamily="34" charset="0"/>
        </a:defRPr>
      </a:lvl9pPr>
    </p:titleStyle>
    <p:bodyStyle>
      <a:lvl1pPr marL="268288" indent="-268288" algn="l" rtl="0" eaLnBrk="0" fontAlgn="base" hangingPunct="0">
        <a:spcBef>
          <a:spcPct val="0"/>
        </a:spcBef>
        <a:spcAft>
          <a:spcPct val="40000"/>
        </a:spcAft>
        <a:buClr>
          <a:schemeClr val="tx2"/>
        </a:buClr>
        <a:buFont typeface="Wingdings" pitchFamily="2" charset="2"/>
        <a:buChar char="n"/>
        <a:defRPr>
          <a:solidFill>
            <a:schemeClr val="tx1"/>
          </a:solidFill>
          <a:latin typeface="+mn-lt"/>
          <a:ea typeface="+mn-ea"/>
          <a:cs typeface="+mn-cs"/>
        </a:defRPr>
      </a:lvl1pPr>
      <a:lvl2pPr marL="541338" indent="-271463"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2pPr>
      <a:lvl3pPr marL="809625" indent="-266700"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3pPr>
      <a:lvl4pPr marL="1081088" indent="-269875"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4pPr>
      <a:lvl5pPr marL="1350963" indent="-268288" algn="l" rtl="0" eaLnBrk="0" fontAlgn="base" hangingPunct="0">
        <a:spcBef>
          <a:spcPct val="0"/>
        </a:spcBef>
        <a:spcAft>
          <a:spcPct val="40000"/>
        </a:spcAft>
        <a:buClr>
          <a:schemeClr val="bg2"/>
        </a:buClr>
        <a:buFont typeface="Wingdings" pitchFamily="2" charset="2"/>
        <a:buChar char="n"/>
        <a:defRPr>
          <a:solidFill>
            <a:schemeClr val="tx1"/>
          </a:solidFill>
          <a:latin typeface="+mn-lt"/>
        </a:defRPr>
      </a:lvl5pPr>
      <a:lvl6pPr marL="1808163" indent="-268288"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265363" indent="-268288"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722563" indent="-268288"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179763" indent="-268288" algn="l" rtl="0" fontAlgn="base">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subTitle" idx="1"/>
          </p:nvPr>
        </p:nvSpPr>
        <p:spPr>
          <a:xfrm>
            <a:off x="478618" y="1845177"/>
            <a:ext cx="8562860" cy="761495"/>
          </a:xfrm>
        </p:spPr>
        <p:txBody>
          <a:bodyPr/>
          <a:lstStyle/>
          <a:p>
            <a:pPr marL="0" indent="0" eaLnBrk="1" hangingPunct="1"/>
            <a:r>
              <a:rPr lang="de-DE" dirty="0"/>
              <a:t>Bernhard Ernst</a:t>
            </a:r>
          </a:p>
          <a:p>
            <a:pPr marL="0" indent="0" eaLnBrk="1" hangingPunct="1"/>
            <a:r>
              <a:rPr lang="en-US" sz="1300" dirty="0"/>
              <a:t>Heraeus-Seminar: Energy transition, Bad Honnef, June 21</a:t>
            </a:r>
            <a:r>
              <a:rPr lang="en-US" sz="1300" baseline="30000" dirty="0"/>
              <a:t>st</a:t>
            </a:r>
            <a:r>
              <a:rPr lang="en-US" sz="1300" dirty="0"/>
              <a:t>, 2023</a:t>
            </a:r>
            <a:endParaRPr lang="de-DE" sz="1300" dirty="0"/>
          </a:p>
        </p:txBody>
      </p:sp>
      <p:sp>
        <p:nvSpPr>
          <p:cNvPr id="27650" name="Rectangle 6"/>
          <p:cNvSpPr>
            <a:spLocks noGrp="1" noChangeArrowheads="1"/>
          </p:cNvSpPr>
          <p:nvPr>
            <p:ph type="ctrTitle"/>
          </p:nvPr>
        </p:nvSpPr>
        <p:spPr>
          <a:xfrm>
            <a:off x="460375" y="535319"/>
            <a:ext cx="8223250" cy="1044575"/>
          </a:xfrm>
        </p:spPr>
        <p:txBody>
          <a:bodyPr/>
          <a:lstStyle/>
          <a:p>
            <a:pPr eaLnBrk="1" hangingPunct="1"/>
            <a:r>
              <a:rPr lang="en-US" sz="2600" dirty="0"/>
              <a:t>Hydropower Storage -  The StEnSea-Project</a:t>
            </a:r>
            <a:br>
              <a:rPr lang="de-DE" sz="2600" dirty="0"/>
            </a:br>
            <a:endParaRPr lang="de-DE" sz="1400" dirty="0"/>
          </a:p>
        </p:txBody>
      </p:sp>
      <p:pic>
        <p:nvPicPr>
          <p:cNvPr id="276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81259" y="6297613"/>
            <a:ext cx="1364869" cy="387350"/>
          </a:xfrm>
          <a:prstGeom prst="rect">
            <a:avLst/>
          </a:prstGeom>
          <a:noFill/>
          <a:ln w="9525">
            <a:noFill/>
            <a:miter lim="800000"/>
            <a:headEnd/>
            <a:tailEnd/>
          </a:ln>
        </p:spPr>
      </p:pic>
      <p:sp>
        <p:nvSpPr>
          <p:cNvPr id="14" name="Rechteck 13"/>
          <p:cNvSpPr/>
          <p:nvPr/>
        </p:nvSpPr>
        <p:spPr>
          <a:xfrm>
            <a:off x="358775" y="6157913"/>
            <a:ext cx="1947969" cy="276999"/>
          </a:xfrm>
          <a:prstGeom prst="rect">
            <a:avLst/>
          </a:prstGeom>
        </p:spPr>
        <p:txBody>
          <a:bodyPr wrap="none">
            <a:spAutoFit/>
          </a:bodyPr>
          <a:lstStyle/>
          <a:p>
            <a:pPr>
              <a:defRPr/>
            </a:pPr>
            <a:r>
              <a:rPr lang="de-DE" sz="1200" dirty="0">
                <a:solidFill>
                  <a:schemeClr val="bg1">
                    <a:lumMod val="50000"/>
                  </a:schemeClr>
                </a:solidFill>
              </a:rPr>
              <a:t>Source Picture: Hochtief </a:t>
            </a:r>
          </a:p>
        </p:txBody>
      </p:sp>
      <p:sp>
        <p:nvSpPr>
          <p:cNvPr id="15" name="Rechteck 14"/>
          <p:cNvSpPr/>
          <p:nvPr/>
        </p:nvSpPr>
        <p:spPr>
          <a:xfrm>
            <a:off x="7313382" y="4647392"/>
            <a:ext cx="152299" cy="215419"/>
          </a:xfrm>
          <a:prstGeom prst="rect">
            <a:avLst/>
          </a:prstGeom>
        </p:spPr>
        <p:txBody>
          <a:bodyPr wrap="square" lIns="91412" tIns="45708" rIns="91412" bIns="45708">
            <a:spAutoFit/>
          </a:bodyPr>
          <a:lstStyle/>
          <a:p>
            <a:r>
              <a:rPr lang="de-DE" sz="800" b="1" dirty="0">
                <a:solidFill>
                  <a:schemeClr val="bg1"/>
                </a:solidFill>
              </a:rPr>
              <a:t>2</a:t>
            </a:r>
            <a:endParaRPr lang="en-US" sz="800" b="1" dirty="0">
              <a:solidFill>
                <a:schemeClr val="bg1"/>
              </a:solidFill>
            </a:endParaRPr>
          </a:p>
        </p:txBody>
      </p:sp>
      <p:sp>
        <p:nvSpPr>
          <p:cNvPr id="16" name="Rechteck 15"/>
          <p:cNvSpPr/>
          <p:nvPr/>
        </p:nvSpPr>
        <p:spPr>
          <a:xfrm>
            <a:off x="6704186" y="5408887"/>
            <a:ext cx="152299" cy="215419"/>
          </a:xfrm>
          <a:prstGeom prst="rect">
            <a:avLst/>
          </a:prstGeom>
        </p:spPr>
        <p:txBody>
          <a:bodyPr wrap="square" lIns="91412" tIns="45708" rIns="91412" bIns="45708">
            <a:spAutoFit/>
          </a:bodyPr>
          <a:lstStyle/>
          <a:p>
            <a:r>
              <a:rPr lang="de-DE" sz="800" b="1" dirty="0">
                <a:solidFill>
                  <a:schemeClr val="bg1"/>
                </a:solidFill>
              </a:rPr>
              <a:t>2</a:t>
            </a:r>
            <a:endParaRPr lang="en-US" sz="800" b="1" dirty="0">
              <a:solidFill>
                <a:schemeClr val="bg1"/>
              </a:solidFill>
            </a:endParaRPr>
          </a:p>
        </p:txBody>
      </p:sp>
      <p:sp>
        <p:nvSpPr>
          <p:cNvPr id="22" name="Rechteck 21"/>
          <p:cNvSpPr/>
          <p:nvPr/>
        </p:nvSpPr>
        <p:spPr>
          <a:xfrm>
            <a:off x="5790392" y="5561186"/>
            <a:ext cx="152299" cy="215419"/>
          </a:xfrm>
          <a:prstGeom prst="rect">
            <a:avLst/>
          </a:prstGeom>
        </p:spPr>
        <p:txBody>
          <a:bodyPr wrap="square" lIns="91412" tIns="45708" rIns="91412" bIns="45708">
            <a:spAutoFit/>
          </a:bodyPr>
          <a:lstStyle/>
          <a:p>
            <a:r>
              <a:rPr lang="de-DE" sz="800" b="1" dirty="0">
                <a:solidFill>
                  <a:schemeClr val="bg1"/>
                </a:solidFill>
              </a:rPr>
              <a:t>2</a:t>
            </a:r>
            <a:endParaRPr lang="en-US" sz="800" b="1" dirty="0">
              <a:solidFill>
                <a:schemeClr val="bg1"/>
              </a:solidFill>
            </a:endParaRPr>
          </a:p>
        </p:txBody>
      </p:sp>
      <p:pic>
        <p:nvPicPr>
          <p:cNvPr id="2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1357" y="2606672"/>
            <a:ext cx="6264695" cy="330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223" y="4988199"/>
            <a:ext cx="10175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47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de-DE" kern="0" dirty="0"/>
              <a:t>Technical Data STENSEA </a:t>
            </a:r>
            <a:r>
              <a:rPr lang="de-DE" kern="0" dirty="0" err="1"/>
              <a:t>Concept</a:t>
            </a:r>
            <a:endParaRPr lang="de-DE" kern="0" dirty="0"/>
          </a:p>
        </p:txBody>
      </p:sp>
      <p:sp>
        <p:nvSpPr>
          <p:cNvPr id="5" name="Rechteck 4"/>
          <p:cNvSpPr/>
          <p:nvPr/>
        </p:nvSpPr>
        <p:spPr>
          <a:xfrm>
            <a:off x="395536" y="1114823"/>
            <a:ext cx="8562613" cy="3416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395536" y="1855179"/>
            <a:ext cx="3738187" cy="3785644"/>
          </a:xfrm>
          <a:prstGeom prst="rect">
            <a:avLst/>
          </a:prstGeom>
        </p:spPr>
        <p:txBody>
          <a:bodyPr wrap="square" lIns="91432" tIns="45716" rIns="91432" bIns="45716">
            <a:spAutoFit/>
          </a:bodyPr>
          <a:lstStyle/>
          <a:p>
            <a:pPr lvl="0">
              <a:lnSpc>
                <a:spcPct val="150000"/>
              </a:lnSpc>
              <a:tabLst>
                <a:tab pos="457200" algn="l"/>
              </a:tabLst>
            </a:pPr>
            <a:r>
              <a:rPr lang="en-US" sz="1600" dirty="0">
                <a:solidFill>
                  <a:srgbClr val="000000"/>
                </a:solidFill>
                <a:latin typeface="+mn-lt"/>
                <a:cs typeface="Calibri" pitchFamily="34" charset="0"/>
              </a:rPr>
              <a:t>Material:		Concrete</a:t>
            </a:r>
          </a:p>
          <a:p>
            <a:pPr lvl="0">
              <a:lnSpc>
                <a:spcPct val="150000"/>
              </a:lnSpc>
              <a:tabLst>
                <a:tab pos="457200" algn="l"/>
              </a:tabLst>
            </a:pPr>
            <a:r>
              <a:rPr lang="en-US" sz="1600" dirty="0">
                <a:solidFill>
                  <a:srgbClr val="000000"/>
                </a:solidFill>
                <a:latin typeface="+mn-lt"/>
                <a:cs typeface="Calibri" pitchFamily="34" charset="0"/>
              </a:rPr>
              <a:t>Turbine power:	5 MW</a:t>
            </a:r>
          </a:p>
          <a:p>
            <a:pPr lvl="0">
              <a:lnSpc>
                <a:spcPct val="150000"/>
              </a:lnSpc>
              <a:tabLst>
                <a:tab pos="457200" algn="l"/>
              </a:tabLst>
            </a:pPr>
            <a:r>
              <a:rPr lang="en-US" sz="1600" dirty="0">
                <a:solidFill>
                  <a:srgbClr val="000000"/>
                </a:solidFill>
                <a:latin typeface="+mn-lt"/>
                <a:cs typeface="Calibri" pitchFamily="34" charset="0"/>
              </a:rPr>
              <a:t>Discharge time:	4 h</a:t>
            </a:r>
          </a:p>
          <a:p>
            <a:pPr lvl="0">
              <a:lnSpc>
                <a:spcPct val="150000"/>
              </a:lnSpc>
              <a:tabLst>
                <a:tab pos="457200" algn="l"/>
              </a:tabLst>
            </a:pPr>
            <a:r>
              <a:rPr lang="en-US" sz="1600" dirty="0">
                <a:solidFill>
                  <a:srgbClr val="000000"/>
                </a:solidFill>
                <a:latin typeface="+mn-lt"/>
                <a:cs typeface="Calibri" pitchFamily="34" charset="0"/>
              </a:rPr>
              <a:t>Capacity:		20 </a:t>
            </a:r>
            <a:r>
              <a:rPr lang="en-US" sz="1600" dirty="0" err="1">
                <a:solidFill>
                  <a:srgbClr val="000000"/>
                </a:solidFill>
                <a:latin typeface="+mn-lt"/>
                <a:cs typeface="Calibri" pitchFamily="34" charset="0"/>
              </a:rPr>
              <a:t>MWh</a:t>
            </a:r>
            <a:endParaRPr lang="en-US" sz="1600" dirty="0">
              <a:solidFill>
                <a:srgbClr val="000000"/>
              </a:solidFill>
              <a:latin typeface="+mn-lt"/>
              <a:cs typeface="Calibri" pitchFamily="34" charset="0"/>
            </a:endParaRPr>
          </a:p>
          <a:p>
            <a:pPr lvl="0">
              <a:lnSpc>
                <a:spcPct val="150000"/>
              </a:lnSpc>
              <a:tabLst>
                <a:tab pos="457200" algn="l"/>
              </a:tabLst>
            </a:pPr>
            <a:r>
              <a:rPr lang="en-US" sz="1600" dirty="0">
                <a:solidFill>
                  <a:srgbClr val="000000"/>
                </a:solidFill>
                <a:latin typeface="+mn-lt"/>
                <a:cs typeface="Calibri" pitchFamily="34" charset="0"/>
              </a:rPr>
              <a:t>Efficiency:	75-80 %</a:t>
            </a:r>
          </a:p>
          <a:p>
            <a:pPr lvl="0">
              <a:lnSpc>
                <a:spcPct val="150000"/>
              </a:lnSpc>
              <a:tabLst>
                <a:tab pos="457200" algn="l"/>
              </a:tabLst>
            </a:pPr>
            <a:r>
              <a:rPr lang="en-US" sz="1600" dirty="0">
                <a:solidFill>
                  <a:srgbClr val="000000"/>
                </a:solidFill>
                <a:latin typeface="+mn-lt"/>
                <a:cs typeface="Calibri" pitchFamily="34" charset="0"/>
              </a:rPr>
              <a:t>Diameter:	30 m (100ft.)</a:t>
            </a:r>
          </a:p>
          <a:p>
            <a:pPr lvl="0">
              <a:lnSpc>
                <a:spcPct val="150000"/>
              </a:lnSpc>
              <a:tabLst>
                <a:tab pos="457200" algn="l"/>
              </a:tabLst>
            </a:pPr>
            <a:r>
              <a:rPr lang="en-US" sz="1600" dirty="0">
                <a:solidFill>
                  <a:srgbClr val="000000"/>
                </a:solidFill>
                <a:latin typeface="+mn-lt"/>
                <a:cs typeface="Calibri" pitchFamily="34" charset="0"/>
              </a:rPr>
              <a:t>Wall thickness:	2,70 m</a:t>
            </a:r>
          </a:p>
          <a:p>
            <a:pPr lvl="0">
              <a:lnSpc>
                <a:spcPct val="150000"/>
              </a:lnSpc>
              <a:tabLst>
                <a:tab pos="457200" algn="l"/>
              </a:tabLst>
            </a:pPr>
            <a:r>
              <a:rPr lang="en-US" sz="1600" dirty="0">
                <a:solidFill>
                  <a:srgbClr val="000000"/>
                </a:solidFill>
                <a:latin typeface="+mn-lt"/>
                <a:cs typeface="Calibri" pitchFamily="34" charset="0"/>
              </a:rPr>
              <a:t>Storage volume:	12.000 m³</a:t>
            </a:r>
          </a:p>
          <a:p>
            <a:pPr lvl="0">
              <a:lnSpc>
                <a:spcPct val="150000"/>
              </a:lnSpc>
              <a:tabLst>
                <a:tab pos="457200" algn="l"/>
              </a:tabLst>
            </a:pPr>
            <a:r>
              <a:rPr lang="en-US" sz="1600" dirty="0">
                <a:solidFill>
                  <a:srgbClr val="000000"/>
                </a:solidFill>
                <a:latin typeface="+mn-lt"/>
                <a:cs typeface="Calibri" pitchFamily="34" charset="0"/>
              </a:rPr>
              <a:t>Pressure:		70 bar/700m</a:t>
            </a:r>
          </a:p>
          <a:p>
            <a:pPr lvl="0">
              <a:lnSpc>
                <a:spcPct val="150000"/>
              </a:lnSpc>
              <a:tabLst>
                <a:tab pos="457200" algn="l"/>
              </a:tabLst>
            </a:pPr>
            <a:r>
              <a:rPr lang="en-US" sz="1600" dirty="0">
                <a:solidFill>
                  <a:srgbClr val="000000"/>
                </a:solidFill>
                <a:latin typeface="+mn-lt"/>
                <a:cs typeface="Calibri" pitchFamily="34" charset="0"/>
              </a:rPr>
              <a:t>Weight:		&gt; buoyancy!</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8796" y="1407304"/>
            <a:ext cx="4850879" cy="286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2746" y="4267835"/>
            <a:ext cx="2020835" cy="173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6123" y="4219575"/>
            <a:ext cx="2351315" cy="1833154"/>
          </a:xfrm>
          <a:prstGeom prst="rect">
            <a:avLst/>
          </a:prstGeom>
          <a:noFill/>
          <a:ln w="9525">
            <a:noFill/>
            <a:miter lim="800000"/>
            <a:headEnd/>
            <a:tailEnd/>
          </a:ln>
        </p:spPr>
      </p:pic>
      <p:sp>
        <p:nvSpPr>
          <p:cNvPr id="13" name="Rechteck 12"/>
          <p:cNvSpPr/>
          <p:nvPr/>
        </p:nvSpPr>
        <p:spPr>
          <a:xfrm>
            <a:off x="358775" y="6157913"/>
            <a:ext cx="3720890" cy="276999"/>
          </a:xfrm>
          <a:prstGeom prst="rect">
            <a:avLst/>
          </a:prstGeom>
        </p:spPr>
        <p:txBody>
          <a:bodyPr wrap="none">
            <a:spAutoFit/>
          </a:bodyPr>
          <a:lstStyle/>
          <a:p>
            <a:pPr>
              <a:defRPr/>
            </a:pPr>
            <a:r>
              <a:rPr lang="de-DE" sz="1200" dirty="0">
                <a:solidFill>
                  <a:schemeClr val="bg1">
                    <a:lumMod val="50000"/>
                  </a:schemeClr>
                </a:solidFill>
              </a:rPr>
              <a:t>Source: Pictures on top </a:t>
            </a:r>
            <a:r>
              <a:rPr lang="de-DE" sz="1200" dirty="0" err="1">
                <a:solidFill>
                  <a:schemeClr val="bg1">
                    <a:lumMod val="50000"/>
                  </a:schemeClr>
                </a:solidFill>
              </a:rPr>
              <a:t>and</a:t>
            </a:r>
            <a:r>
              <a:rPr lang="de-DE" sz="1200" dirty="0">
                <a:solidFill>
                  <a:schemeClr val="bg1">
                    <a:lumMod val="50000"/>
                  </a:schemeClr>
                </a:solidFill>
              </a:rPr>
              <a:t> </a:t>
            </a:r>
            <a:r>
              <a:rPr lang="de-DE" sz="1200" dirty="0" err="1">
                <a:solidFill>
                  <a:schemeClr val="bg1">
                    <a:lumMod val="50000"/>
                  </a:schemeClr>
                </a:solidFill>
              </a:rPr>
              <a:t>bottom</a:t>
            </a:r>
            <a:r>
              <a:rPr lang="de-DE" sz="1200" dirty="0">
                <a:solidFill>
                  <a:schemeClr val="bg1">
                    <a:lumMod val="50000"/>
                  </a:schemeClr>
                </a:solidFill>
              </a:rPr>
              <a:t> </a:t>
            </a:r>
            <a:r>
              <a:rPr lang="de-DE" sz="1200" dirty="0" err="1">
                <a:solidFill>
                  <a:schemeClr val="bg1">
                    <a:lumMod val="50000"/>
                  </a:schemeClr>
                </a:solidFill>
              </a:rPr>
              <a:t>left</a:t>
            </a:r>
            <a:r>
              <a:rPr lang="de-DE" sz="1200" dirty="0">
                <a:solidFill>
                  <a:schemeClr val="bg1">
                    <a:lumMod val="50000"/>
                  </a:schemeClr>
                </a:solidFill>
              </a:rPr>
              <a:t> Hochtief </a:t>
            </a:r>
          </a:p>
        </p:txBody>
      </p:sp>
    </p:spTree>
    <p:extLst>
      <p:ext uri="{BB962C8B-B14F-4D97-AF65-F5344CB8AC3E}">
        <p14:creationId xmlns:p14="http://schemas.microsoft.com/office/powerpoint/2010/main" val="19210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en-US" kern="0" dirty="0"/>
              <a:t>StEnSea plant: 50 – 500 spheres</a:t>
            </a:r>
            <a:endParaRPr lang="en-US" dirty="0"/>
          </a:p>
          <a:p>
            <a:endParaRPr lang="en-US" kern="0" dirty="0">
              <a:solidFill>
                <a:schemeClr val="bg2"/>
              </a:solidFill>
            </a:endParaRP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0375" y="1275206"/>
            <a:ext cx="8223250" cy="43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6876" y="3324710"/>
            <a:ext cx="3054898" cy="214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58775" y="5699849"/>
            <a:ext cx="5459700" cy="307777"/>
          </a:xfrm>
          <a:prstGeom prst="rect">
            <a:avLst/>
          </a:prstGeom>
          <a:noFill/>
        </p:spPr>
        <p:txBody>
          <a:bodyPr wrap="none" rtlCol="0">
            <a:spAutoFit/>
          </a:bodyPr>
          <a:lstStyle/>
          <a:p>
            <a:r>
              <a:rPr lang="en-US" sz="1400" dirty="0">
                <a:sym typeface="Wingdings" panose="05000000000000000000" pitchFamily="2" charset="2"/>
              </a:rPr>
              <a:t> C</a:t>
            </a:r>
            <a:r>
              <a:rPr lang="en-US" sz="1400" dirty="0"/>
              <a:t>oncrete sphere corresponds to the lower reservoir of a PHS.</a:t>
            </a:r>
          </a:p>
        </p:txBody>
      </p:sp>
      <p:sp>
        <p:nvSpPr>
          <p:cNvPr id="8" name="Rechteck 7"/>
          <p:cNvSpPr/>
          <p:nvPr/>
        </p:nvSpPr>
        <p:spPr>
          <a:xfrm>
            <a:off x="474129" y="6157913"/>
            <a:ext cx="1051891" cy="246221"/>
          </a:xfrm>
          <a:prstGeom prst="rect">
            <a:avLst/>
          </a:prstGeom>
        </p:spPr>
        <p:txBody>
          <a:bodyPr wrap="none">
            <a:spAutoFit/>
          </a:bodyPr>
          <a:lstStyle/>
          <a:p>
            <a:pPr>
              <a:defRPr/>
            </a:pPr>
            <a:r>
              <a:rPr lang="en-US" sz="1000" dirty="0">
                <a:solidFill>
                  <a:schemeClr val="bg2"/>
                </a:solidFill>
              </a:rPr>
              <a:t>Fig.: </a:t>
            </a:r>
            <a:r>
              <a:rPr lang="en-US" sz="1000" dirty="0" err="1">
                <a:solidFill>
                  <a:schemeClr val="bg2"/>
                </a:solidFill>
              </a:rPr>
              <a:t>Hochtief</a:t>
            </a:r>
            <a:r>
              <a:rPr lang="en-US" sz="1000" dirty="0">
                <a:solidFill>
                  <a:schemeClr val="bg2"/>
                </a:solidFill>
              </a:rPr>
              <a:t> </a:t>
            </a:r>
          </a:p>
        </p:txBody>
      </p:sp>
    </p:spTree>
    <p:extLst>
      <p:ext uri="{BB962C8B-B14F-4D97-AF65-F5344CB8AC3E}">
        <p14:creationId xmlns:p14="http://schemas.microsoft.com/office/powerpoint/2010/main" val="209622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GIS-based resource assessment (600-800m water depth)</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6690" y="1260467"/>
            <a:ext cx="3677083" cy="464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elle 3"/>
          <p:cNvGraphicFramePr>
            <a:graphicFrameLocks noGrp="1"/>
          </p:cNvGraphicFramePr>
          <p:nvPr>
            <p:extLst>
              <p:ext uri="{D42A27DB-BD31-4B8C-83A1-F6EECF244321}">
                <p14:modId xmlns:p14="http://schemas.microsoft.com/office/powerpoint/2010/main" val="1512449288"/>
              </p:ext>
            </p:extLst>
          </p:nvPr>
        </p:nvGraphicFramePr>
        <p:xfrm>
          <a:off x="790325" y="1276502"/>
          <a:ext cx="3708937" cy="2225040"/>
        </p:xfrm>
        <a:graphic>
          <a:graphicData uri="http://schemas.openxmlformats.org/drawingml/2006/table">
            <a:tbl>
              <a:tblPr firstRow="1" bandRow="1">
                <a:tableStyleId>{21E4AEA4-8DFA-4A89-87EB-49C32662AFE0}</a:tableStyleId>
              </a:tblPr>
              <a:tblGrid>
                <a:gridCol w="1590672">
                  <a:extLst>
                    <a:ext uri="{9D8B030D-6E8A-4147-A177-3AD203B41FA5}">
                      <a16:colId xmlns:a16="http://schemas.microsoft.com/office/drawing/2014/main" val="20000"/>
                    </a:ext>
                  </a:extLst>
                </a:gridCol>
                <a:gridCol w="2118265">
                  <a:extLst>
                    <a:ext uri="{9D8B030D-6E8A-4147-A177-3AD203B41FA5}">
                      <a16:colId xmlns:a16="http://schemas.microsoft.com/office/drawing/2014/main" val="20001"/>
                    </a:ext>
                  </a:extLst>
                </a:gridCol>
              </a:tblGrid>
              <a:tr h="370840">
                <a:tc>
                  <a:txBody>
                    <a:bodyPr/>
                    <a:lstStyle/>
                    <a:p>
                      <a:endParaRPr lang="de-DE" dirty="0"/>
                    </a:p>
                  </a:txBody>
                  <a:tcPr/>
                </a:tc>
                <a:tc>
                  <a:txBody>
                    <a:bodyPr/>
                    <a:lstStyle/>
                    <a:p>
                      <a:r>
                        <a:rPr lang="de-DE" dirty="0"/>
                        <a:t>Potential [</a:t>
                      </a:r>
                      <a:r>
                        <a:rPr lang="de-DE" dirty="0" err="1"/>
                        <a:t>TWh</a:t>
                      </a:r>
                      <a:r>
                        <a:rPr lang="de-DE" dirty="0"/>
                        <a:t>]</a:t>
                      </a:r>
                    </a:p>
                  </a:txBody>
                  <a:tcPr/>
                </a:tc>
                <a:extLst>
                  <a:ext uri="{0D108BD9-81ED-4DB2-BD59-A6C34878D82A}">
                    <a16:rowId xmlns:a16="http://schemas.microsoft.com/office/drawing/2014/main" val="10000"/>
                  </a:ext>
                </a:extLst>
              </a:tr>
              <a:tr h="370840">
                <a:tc>
                  <a:txBody>
                    <a:bodyPr/>
                    <a:lstStyle/>
                    <a:p>
                      <a:r>
                        <a:rPr lang="de-DE" dirty="0"/>
                        <a:t>World </a:t>
                      </a:r>
                      <a:r>
                        <a:rPr lang="de-DE" dirty="0" err="1"/>
                        <a:t>wide</a:t>
                      </a:r>
                      <a:endParaRPr lang="de-DE" dirty="0"/>
                    </a:p>
                  </a:txBody>
                  <a:tcPr/>
                </a:tc>
                <a:tc>
                  <a:txBody>
                    <a:bodyPr/>
                    <a:lstStyle/>
                    <a:p>
                      <a:r>
                        <a:rPr lang="de-DE" dirty="0"/>
                        <a:t>~817</a:t>
                      </a:r>
                    </a:p>
                  </a:txBody>
                  <a:tcPr/>
                </a:tc>
                <a:extLst>
                  <a:ext uri="{0D108BD9-81ED-4DB2-BD59-A6C34878D82A}">
                    <a16:rowId xmlns:a16="http://schemas.microsoft.com/office/drawing/2014/main" val="10001"/>
                  </a:ext>
                </a:extLst>
              </a:tr>
              <a:tr h="370840">
                <a:tc>
                  <a:txBody>
                    <a:bodyPr/>
                    <a:lstStyle/>
                    <a:p>
                      <a:r>
                        <a:rPr lang="de-DE" dirty="0"/>
                        <a:t>Top 10</a:t>
                      </a:r>
                    </a:p>
                  </a:txBody>
                  <a:tcPr/>
                </a:tc>
                <a:tc>
                  <a:txBody>
                    <a:bodyPr/>
                    <a:lstStyle/>
                    <a:p>
                      <a:r>
                        <a:rPr lang="de-DE" dirty="0"/>
                        <a:t>~628</a:t>
                      </a:r>
                    </a:p>
                  </a:txBody>
                  <a:tcPr/>
                </a:tc>
                <a:extLst>
                  <a:ext uri="{0D108BD9-81ED-4DB2-BD59-A6C34878D82A}">
                    <a16:rowId xmlns:a16="http://schemas.microsoft.com/office/drawing/2014/main" val="10002"/>
                  </a:ext>
                </a:extLst>
              </a:tr>
              <a:tr h="370840">
                <a:tc>
                  <a:txBody>
                    <a:bodyPr/>
                    <a:lstStyle/>
                    <a:p>
                      <a:r>
                        <a:rPr lang="de-DE" dirty="0"/>
                        <a:t>Top 10 EU</a:t>
                      </a:r>
                    </a:p>
                  </a:txBody>
                  <a:tcPr/>
                </a:tc>
                <a:tc>
                  <a:txBody>
                    <a:bodyPr/>
                    <a:lstStyle/>
                    <a:p>
                      <a:r>
                        <a:rPr lang="de-DE" dirty="0"/>
                        <a:t>~166</a:t>
                      </a:r>
                    </a:p>
                  </a:txBody>
                  <a:tcPr/>
                </a:tc>
                <a:extLst>
                  <a:ext uri="{0D108BD9-81ED-4DB2-BD59-A6C34878D82A}">
                    <a16:rowId xmlns:a16="http://schemas.microsoft.com/office/drawing/2014/main" val="10003"/>
                  </a:ext>
                </a:extLst>
              </a:tr>
              <a:tr h="370840">
                <a:tc>
                  <a:txBody>
                    <a:bodyPr/>
                    <a:lstStyle/>
                    <a:p>
                      <a:r>
                        <a:rPr lang="de-DE" dirty="0"/>
                        <a:t>USA</a:t>
                      </a:r>
                    </a:p>
                  </a:txBody>
                  <a:tcPr/>
                </a:tc>
                <a:tc>
                  <a:txBody>
                    <a:bodyPr/>
                    <a:lstStyle/>
                    <a:p>
                      <a:r>
                        <a:rPr lang="de-DE" dirty="0"/>
                        <a:t>~75</a:t>
                      </a:r>
                    </a:p>
                  </a:txBody>
                  <a:tcPr/>
                </a:tc>
                <a:extLst>
                  <a:ext uri="{0D108BD9-81ED-4DB2-BD59-A6C34878D82A}">
                    <a16:rowId xmlns:a16="http://schemas.microsoft.com/office/drawing/2014/main" val="10004"/>
                  </a:ext>
                </a:extLst>
              </a:tr>
              <a:tr h="370840">
                <a:tc>
                  <a:txBody>
                    <a:bodyPr/>
                    <a:lstStyle/>
                    <a:p>
                      <a:r>
                        <a:rPr lang="de-DE" dirty="0"/>
                        <a:t>Japan</a:t>
                      </a:r>
                    </a:p>
                  </a:txBody>
                  <a:tcPr/>
                </a:tc>
                <a:tc>
                  <a:txBody>
                    <a:bodyPr/>
                    <a:lstStyle/>
                    <a:p>
                      <a:r>
                        <a:rPr lang="de-DE" dirty="0"/>
                        <a:t>~70</a:t>
                      </a:r>
                    </a:p>
                  </a:txBody>
                  <a:tcPr/>
                </a:tc>
                <a:extLst>
                  <a:ext uri="{0D108BD9-81ED-4DB2-BD59-A6C34878D82A}">
                    <a16:rowId xmlns:a16="http://schemas.microsoft.com/office/drawing/2014/main" val="10005"/>
                  </a:ext>
                </a:extLst>
              </a:tr>
            </a:tbl>
          </a:graphicData>
        </a:graphic>
      </p:graphicFrame>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0882" y="3646090"/>
            <a:ext cx="3690008" cy="2254503"/>
          </a:xfrm>
          <a:prstGeom prst="rect">
            <a:avLst/>
          </a:prstGeom>
          <a:noFill/>
          <a:ln w="9525">
            <a:noFill/>
            <a:miter lim="800000"/>
            <a:headEnd/>
            <a:tailEnd/>
          </a:ln>
        </p:spPr>
      </p:pic>
    </p:spTree>
    <p:extLst>
      <p:ext uri="{BB962C8B-B14F-4D97-AF65-F5344CB8AC3E}">
        <p14:creationId xmlns:p14="http://schemas.microsoft.com/office/powerpoint/2010/main" val="2585327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4"/>
          <p:cNvSpPr txBox="1">
            <a:spLocks noChangeArrowheads="1"/>
          </p:cNvSpPr>
          <p:nvPr/>
        </p:nvSpPr>
        <p:spPr bwMode="auto">
          <a:xfrm>
            <a:off x="668338" y="195263"/>
            <a:ext cx="7091362" cy="654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en-US" kern="0" dirty="0"/>
              <a:t>Specific Investment Costs of Storage Technologies</a:t>
            </a:r>
          </a:p>
          <a:p>
            <a:r>
              <a:rPr lang="en-US" kern="0" dirty="0"/>
              <a:t>Meta study Energy Storage</a:t>
            </a:r>
          </a:p>
        </p:txBody>
      </p:sp>
      <p:sp>
        <p:nvSpPr>
          <p:cNvPr id="6" name="Rectangle 10"/>
          <p:cNvSpPr>
            <a:spLocks noChangeArrowheads="1"/>
          </p:cNvSpPr>
          <p:nvPr/>
        </p:nvSpPr>
        <p:spPr bwMode="auto">
          <a:xfrm>
            <a:off x="462598" y="6155272"/>
            <a:ext cx="3927138" cy="251561"/>
          </a:xfrm>
          <a:prstGeom prst="rect">
            <a:avLst/>
          </a:prstGeom>
          <a:noFill/>
          <a:ln w="9525">
            <a:noFill/>
            <a:miter lim="800000"/>
            <a:headEnd/>
            <a:tailEnd/>
          </a:ln>
        </p:spPr>
        <p:txBody>
          <a:bodyPr wrap="none" lIns="96729" tIns="48364" rIns="96729" bIns="48364" anchor="b">
            <a:spAutoFit/>
          </a:bodyPr>
          <a:lstStyle/>
          <a:p>
            <a:pPr defTabSz="792163"/>
            <a:r>
              <a:rPr lang="en-US" sz="1000" dirty="0">
                <a:solidFill>
                  <a:schemeClr val="bg2"/>
                </a:solidFill>
              </a:rPr>
              <a:t>Source: UMSICHT, IWES; </a:t>
            </a:r>
            <a:r>
              <a:rPr lang="en-US" sz="1000" dirty="0" err="1">
                <a:solidFill>
                  <a:schemeClr val="bg2"/>
                </a:solidFill>
              </a:rPr>
              <a:t>Metastudie</a:t>
            </a:r>
            <a:r>
              <a:rPr lang="en-US" sz="1000" dirty="0">
                <a:solidFill>
                  <a:schemeClr val="bg2"/>
                </a:solidFill>
              </a:rPr>
              <a:t> </a:t>
            </a:r>
            <a:r>
              <a:rPr lang="en-US" sz="1000" dirty="0" err="1">
                <a:solidFill>
                  <a:schemeClr val="bg2"/>
                </a:solidFill>
              </a:rPr>
              <a:t>Energiespeicher</a:t>
            </a:r>
            <a:r>
              <a:rPr lang="en-US" sz="1000" dirty="0">
                <a:solidFill>
                  <a:schemeClr val="bg2"/>
                </a:solidFill>
              </a:rPr>
              <a:t> for </a:t>
            </a:r>
            <a:r>
              <a:rPr lang="en-US" sz="1000" dirty="0" err="1">
                <a:solidFill>
                  <a:schemeClr val="bg2"/>
                </a:solidFill>
              </a:rPr>
              <a:t>BMWi</a:t>
            </a:r>
            <a:endParaRPr lang="en-US" sz="1000" dirty="0">
              <a:solidFill>
                <a:schemeClr val="bg2"/>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025" y="1100917"/>
            <a:ext cx="7153275" cy="4956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rot="16200000">
            <a:off x="-874951" y="2974552"/>
            <a:ext cx="3534183" cy="338554"/>
          </a:xfrm>
          <a:prstGeom prst="rect">
            <a:avLst/>
          </a:prstGeom>
          <a:solidFill>
            <a:schemeClr val="bg1"/>
          </a:solidFill>
        </p:spPr>
        <p:txBody>
          <a:bodyPr wrap="square" rtlCol="0">
            <a:spAutoFit/>
          </a:bodyPr>
          <a:lstStyle/>
          <a:p>
            <a:r>
              <a:rPr lang="de-DE" sz="1600" b="1" dirty="0" err="1"/>
              <a:t>Specific</a:t>
            </a:r>
            <a:r>
              <a:rPr lang="de-DE" sz="1600" b="1" dirty="0"/>
              <a:t> </a:t>
            </a:r>
            <a:r>
              <a:rPr lang="de-DE" sz="1600" b="1" dirty="0" err="1"/>
              <a:t>investment</a:t>
            </a:r>
            <a:r>
              <a:rPr lang="de-DE" sz="1600" b="1" dirty="0"/>
              <a:t> </a:t>
            </a:r>
            <a:r>
              <a:rPr lang="de-DE" sz="1600" b="1" dirty="0" err="1"/>
              <a:t>costs</a:t>
            </a:r>
            <a:r>
              <a:rPr lang="de-DE" sz="1600" b="1" dirty="0"/>
              <a:t> in €/kW</a:t>
            </a:r>
          </a:p>
        </p:txBody>
      </p:sp>
      <p:sp>
        <p:nvSpPr>
          <p:cNvPr id="11" name="Textfeld 10"/>
          <p:cNvSpPr txBox="1"/>
          <p:nvPr/>
        </p:nvSpPr>
        <p:spPr>
          <a:xfrm>
            <a:off x="3458604" y="5863773"/>
            <a:ext cx="3938789" cy="338554"/>
          </a:xfrm>
          <a:prstGeom prst="rect">
            <a:avLst/>
          </a:prstGeom>
          <a:solidFill>
            <a:schemeClr val="bg1"/>
          </a:solidFill>
        </p:spPr>
        <p:txBody>
          <a:bodyPr wrap="square" rtlCol="0">
            <a:spAutoFit/>
          </a:bodyPr>
          <a:lstStyle>
            <a:defPPr>
              <a:defRPr lang="de-DE"/>
            </a:defPPr>
            <a:lvl1pPr>
              <a:defRPr sz="1600" b="1"/>
            </a:lvl1pPr>
          </a:lstStyle>
          <a:p>
            <a:r>
              <a:rPr lang="de-DE" dirty="0" err="1"/>
              <a:t>Specific</a:t>
            </a:r>
            <a:r>
              <a:rPr lang="de-DE" dirty="0"/>
              <a:t> </a:t>
            </a:r>
            <a:r>
              <a:rPr lang="de-DE" dirty="0" err="1"/>
              <a:t>investment</a:t>
            </a:r>
            <a:r>
              <a:rPr lang="de-DE" dirty="0"/>
              <a:t> </a:t>
            </a:r>
            <a:r>
              <a:rPr lang="de-DE" dirty="0" err="1"/>
              <a:t>costs</a:t>
            </a:r>
            <a:r>
              <a:rPr lang="de-DE" dirty="0"/>
              <a:t> in €/kWh</a:t>
            </a:r>
          </a:p>
        </p:txBody>
      </p:sp>
      <p:sp>
        <p:nvSpPr>
          <p:cNvPr id="13" name="Textfeld 12"/>
          <p:cNvSpPr txBox="1"/>
          <p:nvPr/>
        </p:nvSpPr>
        <p:spPr>
          <a:xfrm>
            <a:off x="3659014" y="5350521"/>
            <a:ext cx="608731" cy="159462"/>
          </a:xfrm>
          <a:prstGeom prst="rect">
            <a:avLst/>
          </a:prstGeom>
          <a:solidFill>
            <a:srgbClr val="37AA8F"/>
          </a:solidFill>
        </p:spPr>
        <p:txBody>
          <a:bodyPr wrap="square" lIns="0" tIns="0" rIns="0" bIns="36000" rtlCol="0">
            <a:spAutoFit/>
          </a:bodyPr>
          <a:lstStyle/>
          <a:p>
            <a:r>
              <a:rPr lang="de-DE" sz="800" b="1" dirty="0">
                <a:solidFill>
                  <a:schemeClr val="bg1"/>
                </a:solidFill>
              </a:rPr>
              <a:t>Lead-</a:t>
            </a:r>
            <a:r>
              <a:rPr lang="de-DE" sz="800" b="1" dirty="0" err="1">
                <a:solidFill>
                  <a:schemeClr val="bg1"/>
                </a:solidFill>
              </a:rPr>
              <a:t>Acid</a:t>
            </a:r>
            <a:endParaRPr lang="de-DE" sz="800" b="1" dirty="0">
              <a:solidFill>
                <a:schemeClr val="bg1"/>
              </a:solidFill>
            </a:endParaRPr>
          </a:p>
        </p:txBody>
      </p:sp>
      <p:sp>
        <p:nvSpPr>
          <p:cNvPr id="14" name="Textfeld 13"/>
          <p:cNvSpPr txBox="1"/>
          <p:nvPr/>
        </p:nvSpPr>
        <p:spPr>
          <a:xfrm>
            <a:off x="4604643" y="5510491"/>
            <a:ext cx="576064" cy="159462"/>
          </a:xfrm>
          <a:prstGeom prst="rect">
            <a:avLst/>
          </a:prstGeom>
          <a:solidFill>
            <a:srgbClr val="37AA8F"/>
          </a:solidFill>
        </p:spPr>
        <p:txBody>
          <a:bodyPr wrap="square" lIns="0" tIns="0" rIns="0" bIns="36000" rtlCol="0">
            <a:spAutoFit/>
          </a:bodyPr>
          <a:lstStyle/>
          <a:p>
            <a:r>
              <a:rPr lang="de-DE" sz="800" b="1" dirty="0" err="1">
                <a:solidFill>
                  <a:schemeClr val="bg1"/>
                </a:solidFill>
              </a:rPr>
              <a:t>Capacitors</a:t>
            </a:r>
            <a:endParaRPr lang="de-DE" sz="800" b="1" dirty="0">
              <a:solidFill>
                <a:schemeClr val="bg1"/>
              </a:solidFill>
            </a:endParaRPr>
          </a:p>
        </p:txBody>
      </p:sp>
      <p:sp>
        <p:nvSpPr>
          <p:cNvPr id="15" name="Textfeld 14"/>
          <p:cNvSpPr txBox="1"/>
          <p:nvPr/>
        </p:nvSpPr>
        <p:spPr>
          <a:xfrm>
            <a:off x="5871239" y="5288965"/>
            <a:ext cx="468158" cy="282573"/>
          </a:xfrm>
          <a:prstGeom prst="rect">
            <a:avLst/>
          </a:prstGeom>
          <a:solidFill>
            <a:srgbClr val="269F84"/>
          </a:solidFill>
        </p:spPr>
        <p:txBody>
          <a:bodyPr wrap="square" lIns="0" tIns="0" rIns="0" bIns="36000" rtlCol="0">
            <a:spAutoFit/>
          </a:bodyPr>
          <a:lstStyle/>
          <a:p>
            <a:r>
              <a:rPr lang="de-DE" sz="800" b="1" dirty="0">
                <a:solidFill>
                  <a:schemeClr val="bg1"/>
                </a:solidFill>
              </a:rPr>
              <a:t>Nickel-</a:t>
            </a:r>
            <a:r>
              <a:rPr lang="de-DE" sz="800" b="1" dirty="0" err="1">
                <a:solidFill>
                  <a:schemeClr val="bg1"/>
                </a:solidFill>
              </a:rPr>
              <a:t>Batteries</a:t>
            </a:r>
            <a:endParaRPr lang="de-DE" sz="800" b="1" dirty="0">
              <a:solidFill>
                <a:schemeClr val="bg1"/>
              </a:solidFill>
            </a:endParaRPr>
          </a:p>
        </p:txBody>
      </p:sp>
      <p:sp>
        <p:nvSpPr>
          <p:cNvPr id="16" name="Textfeld 15"/>
          <p:cNvSpPr txBox="1"/>
          <p:nvPr/>
        </p:nvSpPr>
        <p:spPr>
          <a:xfrm>
            <a:off x="5889216" y="3348092"/>
            <a:ext cx="836563" cy="230832"/>
          </a:xfrm>
          <a:prstGeom prst="rect">
            <a:avLst/>
          </a:prstGeom>
          <a:solidFill>
            <a:srgbClr val="37AA8F"/>
          </a:solidFill>
        </p:spPr>
        <p:txBody>
          <a:bodyPr wrap="square" rtlCol="0">
            <a:spAutoFit/>
          </a:bodyPr>
          <a:lstStyle/>
          <a:p>
            <a:r>
              <a:rPr lang="de-DE" sz="900" b="1" dirty="0">
                <a:solidFill>
                  <a:schemeClr val="bg1"/>
                </a:solidFill>
              </a:rPr>
              <a:t>Lithium-Ion</a:t>
            </a:r>
          </a:p>
        </p:txBody>
      </p:sp>
      <p:sp>
        <p:nvSpPr>
          <p:cNvPr id="17" name="Textfeld 16"/>
          <p:cNvSpPr txBox="1"/>
          <p:nvPr/>
        </p:nvSpPr>
        <p:spPr>
          <a:xfrm rot="16200000">
            <a:off x="5333213" y="4348875"/>
            <a:ext cx="893252" cy="230832"/>
          </a:xfrm>
          <a:prstGeom prst="rect">
            <a:avLst/>
          </a:prstGeom>
          <a:solidFill>
            <a:srgbClr val="673038"/>
          </a:solidFill>
        </p:spPr>
        <p:txBody>
          <a:bodyPr wrap="square" rtlCol="0">
            <a:spAutoFit/>
          </a:bodyPr>
          <a:lstStyle/>
          <a:p>
            <a:r>
              <a:rPr lang="de-DE" sz="900" b="1" dirty="0">
                <a:solidFill>
                  <a:schemeClr val="bg1"/>
                </a:solidFill>
              </a:rPr>
              <a:t>PHS </a:t>
            </a:r>
            <a:r>
              <a:rPr lang="de-DE" sz="900" b="1" dirty="0" err="1">
                <a:solidFill>
                  <a:schemeClr val="bg1"/>
                </a:solidFill>
              </a:rPr>
              <a:t>mining</a:t>
            </a:r>
            <a:endParaRPr lang="de-DE" sz="900" b="1" dirty="0">
              <a:solidFill>
                <a:schemeClr val="bg1"/>
              </a:solidFill>
            </a:endParaRPr>
          </a:p>
        </p:txBody>
      </p:sp>
      <p:sp>
        <p:nvSpPr>
          <p:cNvPr id="2" name="Rechteck 1"/>
          <p:cNvSpPr/>
          <p:nvPr/>
        </p:nvSpPr>
        <p:spPr>
          <a:xfrm>
            <a:off x="5491738" y="4806142"/>
            <a:ext cx="204788" cy="254000"/>
          </a:xfrm>
          <a:prstGeom prst="rect">
            <a:avLst/>
          </a:prstGeom>
          <a:solidFill>
            <a:srgbClr val="FF0000"/>
          </a:solidFill>
          <a:ln>
            <a:solidFill>
              <a:srgbClr val="179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feld 17"/>
          <p:cNvSpPr txBox="1"/>
          <p:nvPr/>
        </p:nvSpPr>
        <p:spPr>
          <a:xfrm>
            <a:off x="4542679" y="4050487"/>
            <a:ext cx="997510" cy="230832"/>
          </a:xfrm>
          <a:prstGeom prst="rect">
            <a:avLst/>
          </a:prstGeom>
          <a:solidFill>
            <a:srgbClr val="673038"/>
          </a:solidFill>
        </p:spPr>
        <p:txBody>
          <a:bodyPr wrap="square" lIns="36000" rIns="0" rtlCol="0">
            <a:spAutoFit/>
          </a:bodyPr>
          <a:lstStyle/>
          <a:p>
            <a:r>
              <a:rPr lang="de-DE" sz="900" b="1" dirty="0">
                <a:solidFill>
                  <a:schemeClr val="bg1"/>
                </a:solidFill>
              </a:rPr>
              <a:t>PHS </a:t>
            </a:r>
            <a:r>
              <a:rPr lang="de-DE" sz="900" b="1" dirty="0" err="1">
                <a:solidFill>
                  <a:schemeClr val="bg1"/>
                </a:solidFill>
              </a:rPr>
              <a:t>conventional</a:t>
            </a:r>
            <a:endParaRPr lang="de-DE" sz="900" b="1" dirty="0">
              <a:solidFill>
                <a:schemeClr val="bg1"/>
              </a:solidFill>
            </a:endParaRPr>
          </a:p>
        </p:txBody>
      </p:sp>
      <p:sp>
        <p:nvSpPr>
          <p:cNvPr id="19" name="Textfeld 18"/>
          <p:cNvSpPr txBox="1"/>
          <p:nvPr/>
        </p:nvSpPr>
        <p:spPr>
          <a:xfrm>
            <a:off x="4772273" y="3735445"/>
            <a:ext cx="816868" cy="282573"/>
          </a:xfrm>
          <a:prstGeom prst="rect">
            <a:avLst/>
          </a:prstGeom>
          <a:solidFill>
            <a:srgbClr val="269F84"/>
          </a:solidFill>
        </p:spPr>
        <p:txBody>
          <a:bodyPr wrap="square" lIns="0" tIns="0" rIns="0" bIns="36000" rtlCol="0">
            <a:spAutoFit/>
          </a:bodyPr>
          <a:lstStyle/>
          <a:p>
            <a:r>
              <a:rPr lang="de-DE" sz="800" b="1" dirty="0">
                <a:solidFill>
                  <a:schemeClr val="bg1"/>
                </a:solidFill>
              </a:rPr>
              <a:t>High-</a:t>
            </a:r>
            <a:r>
              <a:rPr lang="de-DE" sz="800" b="1" dirty="0" err="1">
                <a:solidFill>
                  <a:schemeClr val="bg1"/>
                </a:solidFill>
              </a:rPr>
              <a:t>Temp</a:t>
            </a:r>
            <a:r>
              <a:rPr lang="de-DE" sz="800" b="1" dirty="0">
                <a:solidFill>
                  <a:schemeClr val="bg1"/>
                </a:solidFill>
              </a:rPr>
              <a:t>. </a:t>
            </a:r>
            <a:r>
              <a:rPr lang="de-DE" sz="800" b="1" dirty="0" err="1">
                <a:solidFill>
                  <a:schemeClr val="bg1"/>
                </a:solidFill>
              </a:rPr>
              <a:t>Batteries</a:t>
            </a:r>
            <a:endParaRPr lang="de-DE" sz="800" b="1" dirty="0">
              <a:solidFill>
                <a:schemeClr val="bg1"/>
              </a:solidFill>
            </a:endParaRPr>
          </a:p>
        </p:txBody>
      </p:sp>
      <p:sp>
        <p:nvSpPr>
          <p:cNvPr id="20" name="Textfeld 19"/>
          <p:cNvSpPr txBox="1"/>
          <p:nvPr/>
        </p:nvSpPr>
        <p:spPr>
          <a:xfrm rot="16200000">
            <a:off x="3809603" y="4314181"/>
            <a:ext cx="1255305" cy="159462"/>
          </a:xfrm>
          <a:prstGeom prst="rect">
            <a:avLst/>
          </a:prstGeom>
          <a:solidFill>
            <a:srgbClr val="37AA8F"/>
          </a:solidFill>
        </p:spPr>
        <p:txBody>
          <a:bodyPr wrap="square" lIns="0" tIns="0" rIns="0" bIns="36000" rtlCol="0">
            <a:spAutoFit/>
          </a:bodyPr>
          <a:lstStyle/>
          <a:p>
            <a:r>
              <a:rPr lang="de-DE" sz="800" b="1" dirty="0" err="1">
                <a:solidFill>
                  <a:schemeClr val="bg1"/>
                </a:solidFill>
              </a:rPr>
              <a:t>Redox</a:t>
            </a:r>
            <a:r>
              <a:rPr lang="de-DE" sz="800" b="1" dirty="0">
                <a:solidFill>
                  <a:schemeClr val="bg1"/>
                </a:solidFill>
              </a:rPr>
              <a:t>-Flow </a:t>
            </a:r>
            <a:r>
              <a:rPr lang="de-DE" sz="800" b="1" dirty="0" err="1">
                <a:solidFill>
                  <a:schemeClr val="bg1"/>
                </a:solidFill>
              </a:rPr>
              <a:t>Batteries</a:t>
            </a:r>
            <a:endParaRPr lang="de-DE" sz="800" b="1" dirty="0">
              <a:solidFill>
                <a:schemeClr val="bg1"/>
              </a:solidFill>
            </a:endParaRPr>
          </a:p>
        </p:txBody>
      </p:sp>
      <p:sp>
        <p:nvSpPr>
          <p:cNvPr id="21" name="Textfeld 20"/>
          <p:cNvSpPr txBox="1"/>
          <p:nvPr/>
        </p:nvSpPr>
        <p:spPr>
          <a:xfrm>
            <a:off x="1752652" y="4148791"/>
            <a:ext cx="836563" cy="230832"/>
          </a:xfrm>
          <a:prstGeom prst="rect">
            <a:avLst/>
          </a:prstGeom>
          <a:solidFill>
            <a:schemeClr val="accent2"/>
          </a:solidFill>
        </p:spPr>
        <p:txBody>
          <a:bodyPr wrap="square" rtlCol="0">
            <a:spAutoFit/>
          </a:bodyPr>
          <a:lstStyle/>
          <a:p>
            <a:r>
              <a:rPr lang="de-DE" sz="900" b="1" dirty="0">
                <a:solidFill>
                  <a:schemeClr val="bg1"/>
                </a:solidFill>
              </a:rPr>
              <a:t>H2-Storage</a:t>
            </a:r>
          </a:p>
        </p:txBody>
      </p:sp>
      <p:sp>
        <p:nvSpPr>
          <p:cNvPr id="22" name="Textfeld 21"/>
          <p:cNvSpPr txBox="1"/>
          <p:nvPr/>
        </p:nvSpPr>
        <p:spPr>
          <a:xfrm rot="16200000">
            <a:off x="1024740" y="4106227"/>
            <a:ext cx="839648" cy="215444"/>
          </a:xfrm>
          <a:prstGeom prst="rect">
            <a:avLst/>
          </a:prstGeom>
          <a:solidFill>
            <a:schemeClr val="accent2"/>
          </a:solidFill>
        </p:spPr>
        <p:txBody>
          <a:bodyPr wrap="square" rtlCol="0">
            <a:spAutoFit/>
          </a:bodyPr>
          <a:lstStyle/>
          <a:p>
            <a:r>
              <a:rPr lang="de-DE" sz="800" b="1" dirty="0">
                <a:solidFill>
                  <a:schemeClr val="bg1"/>
                </a:solidFill>
              </a:rPr>
              <a:t>CH4-Storage</a:t>
            </a:r>
          </a:p>
        </p:txBody>
      </p:sp>
      <p:sp>
        <p:nvSpPr>
          <p:cNvPr id="23" name="Textfeld 22"/>
          <p:cNvSpPr txBox="1"/>
          <p:nvPr/>
        </p:nvSpPr>
        <p:spPr>
          <a:xfrm>
            <a:off x="6048357" y="2617989"/>
            <a:ext cx="836563" cy="230832"/>
          </a:xfrm>
          <a:prstGeom prst="rect">
            <a:avLst/>
          </a:prstGeom>
          <a:solidFill>
            <a:srgbClr val="37AA8F"/>
          </a:solidFill>
        </p:spPr>
        <p:txBody>
          <a:bodyPr wrap="square" rtlCol="0">
            <a:spAutoFit/>
          </a:bodyPr>
          <a:lstStyle/>
          <a:p>
            <a:r>
              <a:rPr lang="de-DE" sz="900" b="1" dirty="0" err="1">
                <a:solidFill>
                  <a:schemeClr val="bg1"/>
                </a:solidFill>
              </a:rPr>
              <a:t>Flywheels</a:t>
            </a:r>
            <a:endParaRPr lang="de-DE" sz="900" b="1" dirty="0">
              <a:solidFill>
                <a:schemeClr val="bg1"/>
              </a:solidFill>
            </a:endParaRPr>
          </a:p>
        </p:txBody>
      </p:sp>
      <p:sp>
        <p:nvSpPr>
          <p:cNvPr id="24" name="Textfeld 23"/>
          <p:cNvSpPr txBox="1"/>
          <p:nvPr/>
        </p:nvSpPr>
        <p:spPr>
          <a:xfrm>
            <a:off x="1389496" y="1548268"/>
            <a:ext cx="2058098" cy="230832"/>
          </a:xfrm>
          <a:prstGeom prst="rect">
            <a:avLst/>
          </a:prstGeom>
          <a:solidFill>
            <a:schemeClr val="accent1">
              <a:lumMod val="75000"/>
            </a:schemeClr>
          </a:solidFill>
        </p:spPr>
        <p:txBody>
          <a:bodyPr wrap="square" rtlCol="0">
            <a:spAutoFit/>
          </a:bodyPr>
          <a:lstStyle/>
          <a:p>
            <a:r>
              <a:rPr lang="de-DE" sz="900" b="1" dirty="0">
                <a:solidFill>
                  <a:schemeClr val="bg1"/>
                </a:solidFill>
              </a:rPr>
              <a:t>Daily </a:t>
            </a:r>
            <a:r>
              <a:rPr lang="de-DE" sz="900" b="1" dirty="0" err="1">
                <a:solidFill>
                  <a:schemeClr val="bg1"/>
                </a:solidFill>
              </a:rPr>
              <a:t>compensation</a:t>
            </a:r>
            <a:endParaRPr lang="de-DE" sz="900" b="1" dirty="0">
              <a:solidFill>
                <a:schemeClr val="bg1"/>
              </a:solidFill>
            </a:endParaRPr>
          </a:p>
        </p:txBody>
      </p:sp>
      <p:sp>
        <p:nvSpPr>
          <p:cNvPr id="25" name="Textfeld 24"/>
          <p:cNvSpPr txBox="1"/>
          <p:nvPr/>
        </p:nvSpPr>
        <p:spPr>
          <a:xfrm>
            <a:off x="1389496" y="1271449"/>
            <a:ext cx="2058099" cy="230832"/>
          </a:xfrm>
          <a:prstGeom prst="rect">
            <a:avLst/>
          </a:prstGeom>
          <a:solidFill>
            <a:schemeClr val="accent2">
              <a:lumMod val="75000"/>
            </a:schemeClr>
          </a:solidFill>
        </p:spPr>
        <p:txBody>
          <a:bodyPr wrap="square" rtlCol="0">
            <a:spAutoFit/>
          </a:bodyPr>
          <a:lstStyle/>
          <a:p>
            <a:r>
              <a:rPr lang="de-DE" sz="900" b="1" dirty="0" err="1">
                <a:solidFill>
                  <a:schemeClr val="bg1"/>
                </a:solidFill>
              </a:rPr>
              <a:t>Weekly</a:t>
            </a:r>
            <a:r>
              <a:rPr lang="de-DE" sz="900" b="1" dirty="0">
                <a:solidFill>
                  <a:schemeClr val="bg1"/>
                </a:solidFill>
              </a:rPr>
              <a:t>/ </a:t>
            </a:r>
            <a:r>
              <a:rPr lang="de-DE" sz="900" b="1" dirty="0" err="1">
                <a:solidFill>
                  <a:schemeClr val="bg1"/>
                </a:solidFill>
              </a:rPr>
              <a:t>annual</a:t>
            </a:r>
            <a:r>
              <a:rPr lang="de-DE" sz="900" b="1" dirty="0">
                <a:solidFill>
                  <a:schemeClr val="bg1"/>
                </a:solidFill>
              </a:rPr>
              <a:t> </a:t>
            </a:r>
            <a:r>
              <a:rPr lang="de-DE" sz="900" b="1" dirty="0" err="1">
                <a:solidFill>
                  <a:schemeClr val="bg1"/>
                </a:solidFill>
              </a:rPr>
              <a:t>compensation</a:t>
            </a:r>
            <a:endParaRPr lang="de-DE" sz="900" b="1" dirty="0">
              <a:solidFill>
                <a:schemeClr val="bg1"/>
              </a:solidFill>
            </a:endParaRPr>
          </a:p>
        </p:txBody>
      </p:sp>
      <p:sp>
        <p:nvSpPr>
          <p:cNvPr id="26" name="Textfeld 25"/>
          <p:cNvSpPr txBox="1"/>
          <p:nvPr/>
        </p:nvSpPr>
        <p:spPr>
          <a:xfrm>
            <a:off x="1389495" y="1840368"/>
            <a:ext cx="2058099" cy="230832"/>
          </a:xfrm>
          <a:prstGeom prst="rect">
            <a:avLst/>
          </a:prstGeom>
          <a:solidFill>
            <a:srgbClr val="37AA8F"/>
          </a:solidFill>
        </p:spPr>
        <p:txBody>
          <a:bodyPr wrap="square" rtlCol="0">
            <a:spAutoFit/>
          </a:bodyPr>
          <a:lstStyle/>
          <a:p>
            <a:r>
              <a:rPr lang="de-DE" sz="900" b="1" dirty="0" err="1">
                <a:solidFill>
                  <a:schemeClr val="bg1"/>
                </a:solidFill>
              </a:rPr>
              <a:t>Hourly</a:t>
            </a:r>
            <a:r>
              <a:rPr lang="de-DE" sz="900" b="1" dirty="0">
                <a:solidFill>
                  <a:schemeClr val="bg1"/>
                </a:solidFill>
              </a:rPr>
              <a:t> </a:t>
            </a:r>
            <a:r>
              <a:rPr lang="de-DE" sz="900" b="1" dirty="0" err="1">
                <a:solidFill>
                  <a:schemeClr val="bg1"/>
                </a:solidFill>
              </a:rPr>
              <a:t>compensation</a:t>
            </a:r>
            <a:endParaRPr lang="de-DE" sz="900" b="1" dirty="0">
              <a:solidFill>
                <a:schemeClr val="bg1"/>
              </a:solidFill>
            </a:endParaRPr>
          </a:p>
        </p:txBody>
      </p:sp>
      <p:sp>
        <p:nvSpPr>
          <p:cNvPr id="12" name="Textfeld 11"/>
          <p:cNvSpPr txBox="1"/>
          <p:nvPr/>
        </p:nvSpPr>
        <p:spPr>
          <a:xfrm>
            <a:off x="5718474" y="4751794"/>
            <a:ext cx="1133644" cy="369332"/>
          </a:xfrm>
          <a:prstGeom prst="rect">
            <a:avLst/>
          </a:prstGeom>
          <a:solidFill>
            <a:schemeClr val="bg1">
              <a:alpha val="26000"/>
            </a:schemeClr>
          </a:solidFill>
        </p:spPr>
        <p:txBody>
          <a:bodyPr wrap="none" rtlCol="0">
            <a:spAutoFit/>
          </a:bodyPr>
          <a:lstStyle/>
          <a:p>
            <a:r>
              <a:rPr lang="en-US" b="1" dirty="0">
                <a:solidFill>
                  <a:srgbClr val="FF0000"/>
                </a:solidFill>
              </a:rPr>
              <a:t>STENSEA</a:t>
            </a:r>
          </a:p>
        </p:txBody>
      </p:sp>
      <p:sp>
        <p:nvSpPr>
          <p:cNvPr id="4" name="Ellipse 3"/>
          <p:cNvSpPr/>
          <p:nvPr/>
        </p:nvSpPr>
        <p:spPr>
          <a:xfrm>
            <a:off x="5180707" y="4551452"/>
            <a:ext cx="1857091" cy="878799"/>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76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en-US" kern="0" dirty="0"/>
              <a:t>Costs of Storage Technologies</a:t>
            </a:r>
          </a:p>
          <a:p>
            <a:r>
              <a:rPr lang="en-US" sz="1800" kern="0" dirty="0"/>
              <a:t>Comparison StEnSea with battery</a:t>
            </a:r>
          </a:p>
        </p:txBody>
      </p:sp>
      <p:sp>
        <p:nvSpPr>
          <p:cNvPr id="6" name="Rechteck 5"/>
          <p:cNvSpPr/>
          <p:nvPr/>
        </p:nvSpPr>
        <p:spPr>
          <a:xfrm>
            <a:off x="395536" y="1055078"/>
            <a:ext cx="7974741" cy="5586137"/>
          </a:xfrm>
          <a:prstGeom prst="rect">
            <a:avLst/>
          </a:prstGeom>
        </p:spPr>
        <p:txBody>
          <a:bodyPr wrap="square" lIns="91432" tIns="45716" rIns="91432" bIns="45716">
            <a:spAutoFit/>
          </a:bodyPr>
          <a:lstStyle/>
          <a:p>
            <a:pPr lvl="0">
              <a:lnSpc>
                <a:spcPct val="150000"/>
              </a:lnSpc>
              <a:tabLst>
                <a:tab pos="457200" algn="l"/>
                <a:tab pos="2690813" algn="l"/>
              </a:tabLst>
            </a:pPr>
            <a:r>
              <a:rPr lang="en-US" sz="1600" b="1" u="sng" dirty="0">
                <a:latin typeface="Frutiger LT Com 45 Light"/>
              </a:rPr>
              <a:t>Assumptions:</a:t>
            </a:r>
            <a:r>
              <a:rPr lang="en-US" sz="1600" b="1" u="sng" dirty="0">
                <a:solidFill>
                  <a:srgbClr val="000000"/>
                </a:solidFill>
                <a:latin typeface="Frutiger LT Com 45 Light"/>
                <a:cs typeface="Calibri" pitchFamily="34" charset="0"/>
              </a:rPr>
              <a:t> </a:t>
            </a:r>
          </a:p>
          <a:p>
            <a:pPr lvl="0">
              <a:tabLst>
                <a:tab pos="457200" algn="l"/>
                <a:tab pos="2690813" algn="l"/>
              </a:tabLst>
            </a:pPr>
            <a:r>
              <a:rPr lang="en-US" sz="1600" dirty="0">
                <a:solidFill>
                  <a:srgbClr val="000000"/>
                </a:solidFill>
                <a:latin typeface="+mn-lt"/>
                <a:cs typeface="Calibri" pitchFamily="34" charset="0"/>
              </a:rPr>
              <a:t>Whole system incl. grid connection, system size: 30 MW, 120 MWh, 520 cycles per year (2 cycles per day, Mon-Fri)</a:t>
            </a:r>
          </a:p>
          <a:p>
            <a:pPr lvl="0">
              <a:lnSpc>
                <a:spcPct val="150000"/>
              </a:lnSpc>
              <a:tabLst>
                <a:tab pos="457200" algn="l"/>
                <a:tab pos="2690813" algn="l"/>
              </a:tabLst>
            </a:pPr>
            <a:endParaRPr lang="en-US" sz="1600" dirty="0"/>
          </a:p>
          <a:p>
            <a:pPr lvl="0">
              <a:lnSpc>
                <a:spcPct val="150000"/>
              </a:lnSpc>
              <a:tabLst>
                <a:tab pos="457200" algn="l"/>
                <a:tab pos="2690813" algn="l"/>
              </a:tabLst>
            </a:pPr>
            <a:r>
              <a:rPr lang="en-US" b="1" u="sng" dirty="0">
                <a:latin typeface="Frutiger LT Com 45 Light"/>
              </a:rPr>
              <a:t>StEnSea</a:t>
            </a:r>
          </a:p>
          <a:p>
            <a:pPr lvl="0">
              <a:tabLst>
                <a:tab pos="457200" algn="l"/>
                <a:tab pos="2690813" algn="l"/>
              </a:tabLst>
            </a:pPr>
            <a:r>
              <a:rPr lang="en-US" sz="1600" dirty="0"/>
              <a:t>Investment costs (power)</a:t>
            </a:r>
            <a:r>
              <a:rPr lang="en-US" sz="1600" dirty="0">
                <a:solidFill>
                  <a:srgbClr val="000000"/>
                </a:solidFill>
                <a:cs typeface="Calibri" pitchFamily="34" charset="0"/>
              </a:rPr>
              <a:t>:	1354 </a:t>
            </a:r>
            <a:r>
              <a:rPr lang="en-US" sz="1600" dirty="0"/>
              <a:t>€/kW</a:t>
            </a:r>
            <a:endParaRPr lang="en-US" sz="1600" dirty="0">
              <a:solidFill>
                <a:srgbClr val="000000"/>
              </a:solidFill>
              <a:cs typeface="Calibri" pitchFamily="34" charset="0"/>
            </a:endParaRPr>
          </a:p>
          <a:p>
            <a:pPr lvl="0">
              <a:tabLst>
                <a:tab pos="457200" algn="l"/>
                <a:tab pos="2690813" algn="l"/>
              </a:tabLst>
            </a:pPr>
            <a:r>
              <a:rPr lang="en-US" sz="1600" dirty="0"/>
              <a:t>Investment costs (energy)</a:t>
            </a:r>
            <a:r>
              <a:rPr lang="en-US" sz="1600" dirty="0">
                <a:solidFill>
                  <a:srgbClr val="000000"/>
                </a:solidFill>
                <a:cs typeface="Calibri" pitchFamily="34" charset="0"/>
              </a:rPr>
              <a:t>:	</a:t>
            </a:r>
            <a:r>
              <a:rPr lang="en-US" sz="1600" dirty="0"/>
              <a:t>158 €/kWh</a:t>
            </a:r>
          </a:p>
          <a:p>
            <a:pPr lvl="0">
              <a:tabLst>
                <a:tab pos="457200" algn="l"/>
                <a:tab pos="2690813" algn="l"/>
              </a:tabLst>
            </a:pPr>
            <a:r>
              <a:rPr lang="en-US" sz="1600" dirty="0">
                <a:solidFill>
                  <a:srgbClr val="000000"/>
                </a:solidFill>
                <a:latin typeface="+mn-lt"/>
                <a:cs typeface="Calibri" pitchFamily="34" charset="0"/>
              </a:rPr>
              <a:t>Lifetime:	20 years	</a:t>
            </a:r>
          </a:p>
          <a:p>
            <a:pPr lvl="0">
              <a:tabLst>
                <a:tab pos="457200" algn="l"/>
                <a:tab pos="2690813" algn="l"/>
              </a:tabLst>
            </a:pPr>
            <a:r>
              <a:rPr lang="en-US" sz="1600" dirty="0">
                <a:solidFill>
                  <a:srgbClr val="000000"/>
                </a:solidFill>
                <a:latin typeface="+mn-lt"/>
                <a:cs typeface="Calibri" pitchFamily="34" charset="0"/>
              </a:rPr>
              <a:t>Efficiency:	75-80 %</a:t>
            </a:r>
          </a:p>
          <a:p>
            <a:pPr lvl="0">
              <a:tabLst>
                <a:tab pos="457200" algn="l"/>
                <a:tab pos="2690813" algn="l"/>
              </a:tabLst>
            </a:pPr>
            <a:r>
              <a:rPr lang="en-US" sz="1600" dirty="0">
                <a:solidFill>
                  <a:srgbClr val="000000"/>
                </a:solidFill>
                <a:latin typeface="+mn-lt"/>
                <a:cs typeface="Calibri" pitchFamily="34" charset="0"/>
              </a:rPr>
              <a:t>Storage costs:	4.6 €</a:t>
            </a:r>
            <a:r>
              <a:rPr lang="en-US" sz="1600" dirty="0" err="1">
                <a:solidFill>
                  <a:srgbClr val="000000"/>
                </a:solidFill>
                <a:latin typeface="+mn-lt"/>
                <a:cs typeface="Calibri" pitchFamily="34" charset="0"/>
              </a:rPr>
              <a:t>ct</a:t>
            </a:r>
            <a:r>
              <a:rPr lang="en-US" sz="1600" dirty="0">
                <a:solidFill>
                  <a:srgbClr val="000000"/>
                </a:solidFill>
                <a:latin typeface="+mn-lt"/>
                <a:cs typeface="Calibri" pitchFamily="34" charset="0"/>
              </a:rPr>
              <a:t>/kWh</a:t>
            </a:r>
          </a:p>
          <a:p>
            <a:pPr lvl="0">
              <a:tabLst>
                <a:tab pos="457200" algn="l"/>
                <a:tab pos="2690813" algn="l"/>
              </a:tabLst>
            </a:pPr>
            <a:endParaRPr lang="en-US" sz="1600" dirty="0">
              <a:solidFill>
                <a:srgbClr val="000000"/>
              </a:solidFill>
              <a:latin typeface="+mn-lt"/>
              <a:cs typeface="Calibri" pitchFamily="34" charset="0"/>
            </a:endParaRPr>
          </a:p>
          <a:p>
            <a:pPr lvl="0">
              <a:tabLst>
                <a:tab pos="457200" algn="l"/>
                <a:tab pos="2690813" algn="l"/>
              </a:tabLst>
            </a:pPr>
            <a:endParaRPr lang="en-US" sz="1600" dirty="0">
              <a:solidFill>
                <a:srgbClr val="000000"/>
              </a:solidFill>
              <a:latin typeface="+mn-lt"/>
              <a:cs typeface="Calibri" pitchFamily="34" charset="0"/>
            </a:endParaRPr>
          </a:p>
          <a:p>
            <a:pPr lvl="0">
              <a:tabLst>
                <a:tab pos="457200" algn="l"/>
                <a:tab pos="2690813" algn="l"/>
              </a:tabLst>
            </a:pPr>
            <a:r>
              <a:rPr lang="en-US" b="1" u="sng" dirty="0">
                <a:latin typeface="Frutiger LT Com 45 Light"/>
              </a:rPr>
              <a:t>Li-Ion Battery</a:t>
            </a:r>
          </a:p>
          <a:p>
            <a:pPr lvl="0">
              <a:tabLst>
                <a:tab pos="457200" algn="l"/>
                <a:tab pos="2690813" algn="l"/>
              </a:tabLst>
            </a:pPr>
            <a:r>
              <a:rPr lang="en-US" sz="1600" dirty="0"/>
              <a:t>Investment costs (power)</a:t>
            </a:r>
            <a:r>
              <a:rPr lang="en-US" sz="1600" dirty="0">
                <a:solidFill>
                  <a:srgbClr val="000000"/>
                </a:solidFill>
                <a:cs typeface="Calibri" pitchFamily="34" charset="0"/>
              </a:rPr>
              <a:t>:	175 </a:t>
            </a:r>
            <a:r>
              <a:rPr lang="en-US" sz="1600" dirty="0"/>
              <a:t>€/kW</a:t>
            </a:r>
            <a:endParaRPr lang="en-US" sz="1600" dirty="0">
              <a:solidFill>
                <a:srgbClr val="000000"/>
              </a:solidFill>
              <a:cs typeface="Calibri" pitchFamily="34" charset="0"/>
            </a:endParaRPr>
          </a:p>
          <a:p>
            <a:pPr lvl="0">
              <a:tabLst>
                <a:tab pos="457200" algn="l"/>
                <a:tab pos="2690813" algn="l"/>
              </a:tabLst>
            </a:pPr>
            <a:r>
              <a:rPr lang="en-US" sz="1600" dirty="0"/>
              <a:t>Investment costs (energy)</a:t>
            </a:r>
            <a:r>
              <a:rPr lang="en-US" sz="1600" dirty="0">
                <a:solidFill>
                  <a:srgbClr val="000000"/>
                </a:solidFill>
                <a:cs typeface="Calibri" pitchFamily="34" charset="0"/>
              </a:rPr>
              <a:t>:	</a:t>
            </a:r>
            <a:r>
              <a:rPr lang="en-US" sz="1600" dirty="0"/>
              <a:t>550 €/kWh</a:t>
            </a:r>
          </a:p>
          <a:p>
            <a:pPr lvl="0">
              <a:tabLst>
                <a:tab pos="457200" algn="l"/>
                <a:tab pos="2690813" algn="l"/>
              </a:tabLst>
            </a:pPr>
            <a:r>
              <a:rPr lang="en-US" sz="1600" dirty="0">
                <a:solidFill>
                  <a:srgbClr val="000000"/>
                </a:solidFill>
                <a:cs typeface="Calibri" pitchFamily="34" charset="0"/>
              </a:rPr>
              <a:t>Lifetime:	15 years</a:t>
            </a:r>
          </a:p>
          <a:p>
            <a:pPr lvl="0">
              <a:tabLst>
                <a:tab pos="457200" algn="l"/>
                <a:tab pos="2690813" algn="l"/>
              </a:tabLst>
            </a:pPr>
            <a:r>
              <a:rPr lang="en-US" sz="1600" dirty="0">
                <a:solidFill>
                  <a:srgbClr val="000000"/>
                </a:solidFill>
                <a:cs typeface="Calibri" pitchFamily="34" charset="0"/>
              </a:rPr>
              <a:t>Efficiency:	87.5 %</a:t>
            </a:r>
          </a:p>
          <a:p>
            <a:pPr lvl="0">
              <a:tabLst>
                <a:tab pos="457200" algn="l"/>
                <a:tab pos="2690813" algn="l"/>
              </a:tabLst>
            </a:pPr>
            <a:r>
              <a:rPr lang="en-US" sz="1600" dirty="0">
                <a:solidFill>
                  <a:srgbClr val="000000"/>
                </a:solidFill>
                <a:cs typeface="Calibri" pitchFamily="34" charset="0"/>
              </a:rPr>
              <a:t>Storage costs:	7.3 €</a:t>
            </a:r>
            <a:r>
              <a:rPr lang="en-US" sz="1600" dirty="0" err="1">
                <a:solidFill>
                  <a:srgbClr val="000000"/>
                </a:solidFill>
                <a:cs typeface="Calibri" pitchFamily="34" charset="0"/>
              </a:rPr>
              <a:t>ct</a:t>
            </a:r>
            <a:r>
              <a:rPr lang="en-US" sz="1600" dirty="0">
                <a:solidFill>
                  <a:srgbClr val="000000"/>
                </a:solidFill>
                <a:cs typeface="Calibri" pitchFamily="34" charset="0"/>
              </a:rPr>
              <a:t>/kWh</a:t>
            </a:r>
          </a:p>
          <a:p>
            <a:pPr lvl="0">
              <a:tabLst>
                <a:tab pos="457200" algn="l"/>
                <a:tab pos="2690813" algn="l"/>
              </a:tabLst>
            </a:pPr>
            <a:endParaRPr lang="en-US" sz="1600" dirty="0">
              <a:solidFill>
                <a:srgbClr val="000000"/>
              </a:solidFill>
              <a:cs typeface="Calibri" pitchFamily="34" charset="0"/>
            </a:endParaRPr>
          </a:p>
          <a:p>
            <a:pPr lvl="0">
              <a:lnSpc>
                <a:spcPct val="150000"/>
              </a:lnSpc>
              <a:tabLst>
                <a:tab pos="457200" algn="l"/>
                <a:tab pos="2690813" algn="l"/>
              </a:tabLst>
            </a:pPr>
            <a:endParaRPr lang="en-US" sz="1600" dirty="0">
              <a:solidFill>
                <a:srgbClr val="000000"/>
              </a:solidFill>
              <a:latin typeface="+mn-lt"/>
              <a:cs typeface="Calibri" pitchFamily="34" charset="0"/>
            </a:endParaRPr>
          </a:p>
        </p:txBody>
      </p:sp>
    </p:spTree>
    <p:extLst>
      <p:ext uri="{BB962C8B-B14F-4D97-AF65-F5344CB8AC3E}">
        <p14:creationId xmlns:p14="http://schemas.microsoft.com/office/powerpoint/2010/main" val="1791330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9627A37-6E75-47D2-BC57-FAE7AC18C519}"/>
              </a:ext>
            </a:extLst>
          </p:cNvPr>
          <p:cNvSpPr>
            <a:spLocks noGrp="1"/>
          </p:cNvSpPr>
          <p:nvPr>
            <p:ph type="title"/>
          </p:nvPr>
        </p:nvSpPr>
        <p:spPr/>
        <p:txBody>
          <a:bodyPr>
            <a:normAutofit fontScale="90000"/>
          </a:bodyPr>
          <a:lstStyle/>
          <a:p>
            <a:r>
              <a:rPr lang="en-US" dirty="0"/>
              <a:t>The </a:t>
            </a:r>
            <a:r>
              <a:rPr lang="en-US" dirty="0" err="1"/>
              <a:t>Hambach</a:t>
            </a:r>
            <a:r>
              <a:rPr lang="en-US" dirty="0"/>
              <a:t> open-pit mining lake is a very promising application due to its structure</a:t>
            </a:r>
          </a:p>
        </p:txBody>
      </p:sp>
      <p:sp>
        <p:nvSpPr>
          <p:cNvPr id="2" name="Rectangle 6">
            <a:extLst>
              <a:ext uri="{FF2B5EF4-FFF2-40B4-BE49-F238E27FC236}">
                <a16:creationId xmlns:a16="http://schemas.microsoft.com/office/drawing/2014/main" id="{DEF1A86B-D5A8-44F6-AB12-7AE2FEDA0924}"/>
              </a:ext>
            </a:extLst>
          </p:cNvPr>
          <p:cNvSpPr>
            <a:spLocks noChangeArrowheads="1"/>
          </p:cNvSpPr>
          <p:nvPr/>
        </p:nvSpPr>
        <p:spPr bwMode="auto">
          <a:xfrm>
            <a:off x="358425" y="1294548"/>
            <a:ext cx="8325200" cy="583011"/>
          </a:xfrm>
          <a:prstGeom prst="rect">
            <a:avLst/>
          </a:prstGeom>
          <a:solidFill>
            <a:schemeClr val="tx2"/>
          </a:solidFill>
          <a:ln w="19050">
            <a:noFill/>
            <a:miter lim="800000"/>
            <a:headEnd/>
            <a:tailEnd/>
          </a:ln>
        </p:spPr>
        <p:txBody>
          <a:bodyPr anchor="ctr"/>
          <a:lstStyle/>
          <a:p>
            <a:pPr algn="ctr" eaLnBrk="0" hangingPunct="0"/>
            <a:r>
              <a:rPr lang="en-US" sz="1600" dirty="0">
                <a:solidFill>
                  <a:schemeClr val="bg1"/>
                </a:solidFill>
              </a:rPr>
              <a:t>The </a:t>
            </a:r>
            <a:r>
              <a:rPr lang="en-US" sz="1600" dirty="0" err="1">
                <a:solidFill>
                  <a:schemeClr val="bg1"/>
                </a:solidFill>
              </a:rPr>
              <a:t>Hambach</a:t>
            </a:r>
            <a:r>
              <a:rPr lang="en-US" sz="1600" dirty="0">
                <a:solidFill>
                  <a:schemeClr val="bg1"/>
                </a:solidFill>
              </a:rPr>
              <a:t> open-pit mining lake</a:t>
            </a:r>
            <a:endParaRPr lang="en-US" sz="1400" dirty="0">
              <a:solidFill>
                <a:schemeClr val="bg1"/>
              </a:solidFill>
            </a:endParaRPr>
          </a:p>
        </p:txBody>
      </p:sp>
      <p:sp>
        <p:nvSpPr>
          <p:cNvPr id="6" name="Text Box 7">
            <a:extLst>
              <a:ext uri="{FF2B5EF4-FFF2-40B4-BE49-F238E27FC236}">
                <a16:creationId xmlns:a16="http://schemas.microsoft.com/office/drawing/2014/main" id="{35DB346D-963E-4B16-A5D4-CD8C5D4F77AD}"/>
              </a:ext>
            </a:extLst>
          </p:cNvPr>
          <p:cNvSpPr txBox="1">
            <a:spLocks noChangeArrowheads="1"/>
          </p:cNvSpPr>
          <p:nvPr/>
        </p:nvSpPr>
        <p:spPr bwMode="auto">
          <a:xfrm>
            <a:off x="361435" y="1877559"/>
            <a:ext cx="8322190" cy="4040356"/>
          </a:xfrm>
          <a:prstGeom prst="rect">
            <a:avLst/>
          </a:prstGeom>
          <a:solidFill>
            <a:srgbClr val="E1E3E3"/>
          </a:solidFill>
          <a:ln w="19050">
            <a:noFill/>
            <a:miter lim="800000"/>
            <a:headEnd/>
            <a:tailEnd/>
          </a:ln>
        </p:spPr>
        <p:txBody>
          <a:bodyPr wrap="square" lIns="0" tIns="35993" rIns="0" bIns="35993" rtlCol="0">
            <a:noAutofit/>
          </a:bodyPr>
          <a:lstStyle/>
          <a:p>
            <a:pPr marL="251952" indent="-179965" eaLnBrk="0" hangingPunct="0">
              <a:spcBef>
                <a:spcPts val="1200"/>
              </a:spcBef>
              <a:spcAft>
                <a:spcPts val="0"/>
              </a:spcAft>
              <a:buClr>
                <a:schemeClr val="tx2"/>
              </a:buClr>
              <a:buFont typeface="Wingdings" pitchFamily="2" charset="2"/>
              <a:buChar char="§"/>
              <a:defRPr/>
            </a:pPr>
            <a:r>
              <a:rPr lang="en-US" dirty="0"/>
              <a:t>Surface of 40,000m² </a:t>
            </a:r>
          </a:p>
          <a:p>
            <a:pPr marL="251952" indent="-179965" eaLnBrk="0" hangingPunct="0">
              <a:spcBef>
                <a:spcPts val="1200"/>
              </a:spcBef>
              <a:spcAft>
                <a:spcPts val="0"/>
              </a:spcAft>
              <a:buClr>
                <a:schemeClr val="tx2"/>
              </a:buClr>
              <a:buFont typeface="Wingdings" pitchFamily="2" charset="2"/>
              <a:buChar char="§"/>
              <a:defRPr/>
            </a:pPr>
            <a:r>
              <a:rPr lang="en-US" dirty="0"/>
              <a:t>Deepest point 355m below water level</a:t>
            </a:r>
          </a:p>
          <a:p>
            <a:pPr marL="251952" indent="-179965" eaLnBrk="0" hangingPunct="0">
              <a:spcBef>
                <a:spcPts val="1200"/>
              </a:spcBef>
              <a:spcAft>
                <a:spcPts val="0"/>
              </a:spcAft>
              <a:buClr>
                <a:schemeClr val="tx2"/>
              </a:buClr>
              <a:buFont typeface="Wingdings" pitchFamily="2" charset="2"/>
              <a:buChar char="§"/>
              <a:defRPr/>
            </a:pPr>
            <a:r>
              <a:rPr lang="en-US" dirty="0"/>
              <a:t>Distances to shore is 3km in each direction</a:t>
            </a:r>
          </a:p>
          <a:p>
            <a:pPr marL="251952" indent="-179965" eaLnBrk="0" hangingPunct="0">
              <a:spcBef>
                <a:spcPts val="1200"/>
              </a:spcBef>
              <a:spcAft>
                <a:spcPts val="0"/>
              </a:spcAft>
              <a:buClr>
                <a:schemeClr val="tx2"/>
              </a:buClr>
              <a:buFont typeface="Wingdings" pitchFamily="2" charset="2"/>
              <a:buChar char="§"/>
              <a:defRPr/>
            </a:pPr>
            <a:r>
              <a:rPr lang="en-US" dirty="0"/>
              <a:t>688 StEnSea spheres</a:t>
            </a:r>
          </a:p>
          <a:p>
            <a:pPr marL="251952" indent="-179965" eaLnBrk="0" hangingPunct="0">
              <a:spcBef>
                <a:spcPts val="1200"/>
              </a:spcBef>
              <a:spcAft>
                <a:spcPts val="0"/>
              </a:spcAft>
              <a:buClr>
                <a:schemeClr val="tx2"/>
              </a:buClr>
              <a:buFont typeface="Wingdings" pitchFamily="2" charset="2"/>
              <a:buChar char="§"/>
              <a:defRPr/>
            </a:pPr>
            <a:r>
              <a:rPr lang="de-DE" dirty="0">
                <a:ea typeface="Times New Roman" panose="02020603050405020304" pitchFamily="18" charset="0"/>
                <a:cs typeface="Times New Roman" panose="02020603050405020304" pitchFamily="18" charset="0"/>
              </a:rPr>
              <a:t>8.2 </a:t>
            </a:r>
            <a:r>
              <a:rPr lang="de-DE" dirty="0" err="1">
                <a:ea typeface="Times New Roman" panose="02020603050405020304" pitchFamily="18" charset="0"/>
                <a:cs typeface="Times New Roman" panose="02020603050405020304" pitchFamily="18" charset="0"/>
              </a:rPr>
              <a:t>GWh</a:t>
            </a:r>
            <a:r>
              <a:rPr lang="de-DE" dirty="0">
                <a:ea typeface="Times New Roman" panose="02020603050405020304" pitchFamily="18" charset="0"/>
                <a:cs typeface="Times New Roman" panose="02020603050405020304" pitchFamily="18" charset="0"/>
              </a:rPr>
              <a:t> </a:t>
            </a:r>
            <a:r>
              <a:rPr lang="de-DE" dirty="0" err="1">
                <a:ea typeface="Times New Roman" panose="02020603050405020304" pitchFamily="18" charset="0"/>
                <a:cs typeface="Times New Roman" panose="02020603050405020304" pitchFamily="18" charset="0"/>
              </a:rPr>
              <a:t>discharge</a:t>
            </a:r>
            <a:r>
              <a:rPr lang="de-DE" dirty="0">
                <a:ea typeface="Times New Roman" panose="02020603050405020304" pitchFamily="18" charset="0"/>
                <a:cs typeface="Times New Roman" panose="02020603050405020304" pitchFamily="18" charset="0"/>
              </a:rPr>
              <a:t> </a:t>
            </a:r>
            <a:r>
              <a:rPr lang="de-DE" dirty="0" err="1">
                <a:ea typeface="Times New Roman" panose="02020603050405020304" pitchFamily="18" charset="0"/>
                <a:cs typeface="Times New Roman" panose="02020603050405020304" pitchFamily="18" charset="0"/>
              </a:rPr>
              <a:t>capacity</a:t>
            </a:r>
            <a:endParaRPr lang="de-DE" dirty="0">
              <a:ea typeface="Times New Roman" panose="02020603050405020304" pitchFamily="18" charset="0"/>
              <a:cs typeface="Times New Roman" panose="02020603050405020304" pitchFamily="18" charset="0"/>
            </a:endParaRPr>
          </a:p>
          <a:p>
            <a:pPr marL="251952" indent="-179965" eaLnBrk="0" hangingPunct="0">
              <a:spcBef>
                <a:spcPts val="1200"/>
              </a:spcBef>
              <a:spcAft>
                <a:spcPts val="0"/>
              </a:spcAft>
              <a:buClr>
                <a:schemeClr val="tx2"/>
              </a:buClr>
              <a:buFont typeface="Wingdings" pitchFamily="2" charset="2"/>
              <a:buChar char="§"/>
              <a:defRPr/>
            </a:pPr>
            <a:r>
              <a:rPr lang="en-US" dirty="0"/>
              <a:t>2.1 GW power output</a:t>
            </a:r>
          </a:p>
          <a:p>
            <a:pPr marL="251952" indent="-179965" eaLnBrk="0" hangingPunct="0">
              <a:spcBef>
                <a:spcPts val="1200"/>
              </a:spcBef>
              <a:spcAft>
                <a:spcPts val="0"/>
              </a:spcAft>
              <a:buClr>
                <a:schemeClr val="tx2"/>
              </a:buClr>
              <a:buFont typeface="Wingdings" pitchFamily="2" charset="2"/>
              <a:buChar char="§"/>
              <a:defRPr/>
            </a:pPr>
            <a:r>
              <a:rPr lang="en-US" dirty="0"/>
              <a:t>Barely profitable on </a:t>
            </a:r>
            <a:r>
              <a:rPr lang="en-US" b="1" u="sng" dirty="0"/>
              <a:t>2019</a:t>
            </a:r>
            <a:r>
              <a:rPr lang="en-US" dirty="0"/>
              <a:t> market data</a:t>
            </a:r>
          </a:p>
          <a:p>
            <a:pPr marL="251952" indent="-179965" eaLnBrk="0" hangingPunct="0">
              <a:spcBef>
                <a:spcPts val="1200"/>
              </a:spcBef>
              <a:spcAft>
                <a:spcPts val="0"/>
              </a:spcAft>
              <a:buClr>
                <a:schemeClr val="tx2"/>
              </a:buClr>
              <a:buFont typeface="Wingdings" pitchFamily="2" charset="2"/>
              <a:buChar char="§"/>
              <a:defRPr/>
            </a:pPr>
            <a:r>
              <a:rPr lang="en-US" dirty="0"/>
              <a:t>Earliest completion of the lake 2070</a:t>
            </a:r>
          </a:p>
          <a:p>
            <a:pPr marL="251952" indent="-179965" eaLnBrk="0" hangingPunct="0">
              <a:spcBef>
                <a:spcPts val="200"/>
              </a:spcBef>
              <a:spcAft>
                <a:spcPts val="200"/>
              </a:spcAft>
              <a:buClr>
                <a:schemeClr val="tx2"/>
              </a:buClr>
              <a:buFont typeface="Wingdings" pitchFamily="2" charset="2"/>
              <a:buChar char="§"/>
              <a:defRPr/>
            </a:pPr>
            <a:endParaRPr lang="en-US" sz="1400" dirty="0"/>
          </a:p>
        </p:txBody>
      </p:sp>
      <p:sp>
        <p:nvSpPr>
          <p:cNvPr id="9" name="Foliennummernplatzhalter 4"/>
          <p:cNvSpPr>
            <a:spLocks noGrp="1"/>
          </p:cNvSpPr>
          <p:nvPr>
            <p:ph type="sldNum" sz="quarter" idx="4294967295"/>
          </p:nvPr>
        </p:nvSpPr>
        <p:spPr>
          <a:xfrm>
            <a:off x="358425" y="5619947"/>
            <a:ext cx="1350176" cy="92345"/>
          </a:xfrm>
          <a:prstGeom prst="rect">
            <a:avLst/>
          </a:prstGeom>
        </p:spPr>
        <p:txBody>
          <a:bodyPr/>
          <a:lstStyle/>
          <a:p>
            <a:pPr>
              <a:spcBef>
                <a:spcPct val="50000"/>
              </a:spcBef>
              <a:spcAft>
                <a:spcPct val="0"/>
              </a:spcAft>
            </a:pPr>
            <a:r>
              <a:rPr lang="de-DE" sz="600" dirty="0">
                <a:solidFill>
                  <a:schemeClr val="bg2"/>
                </a:solidFill>
              </a:rPr>
              <a:t>Seite </a:t>
            </a:r>
            <a:fld id="{A06316EC-39FF-4C97-AA6E-29B761CE3E45}" type="slidenum">
              <a:rPr lang="de-DE" sz="600">
                <a:solidFill>
                  <a:schemeClr val="bg2"/>
                </a:solidFill>
              </a:rPr>
              <a:pPr>
                <a:spcBef>
                  <a:spcPct val="50000"/>
                </a:spcBef>
                <a:spcAft>
                  <a:spcPct val="0"/>
                </a:spcAft>
              </a:pPr>
              <a:t>15</a:t>
            </a:fld>
            <a:endParaRPr lang="de-DE" sz="600" dirty="0">
              <a:solidFill>
                <a:schemeClr val="bg2"/>
              </a:solidFill>
            </a:endParaRPr>
          </a:p>
        </p:txBody>
      </p:sp>
      <p:pic>
        <p:nvPicPr>
          <p:cNvPr id="13" name="Picture 2">
            <a:extLst>
              <a:ext uri="{FF2B5EF4-FFF2-40B4-BE49-F238E27FC236}">
                <a16:creationId xmlns:a16="http://schemas.microsoft.com/office/drawing/2014/main" id="{98F76DDB-4FF4-4C91-A92B-DF6661744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580" y="3188054"/>
            <a:ext cx="4325420" cy="28290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0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nvGraphicFramePr>
        <p:xfrm>
          <a:off x="219677" y="2227734"/>
          <a:ext cx="8712968" cy="239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de-DE" kern="0" dirty="0"/>
              <a:t>Development </a:t>
            </a:r>
            <a:r>
              <a:rPr lang="de-DE" kern="0" dirty="0" err="1"/>
              <a:t>phases</a:t>
            </a:r>
            <a:r>
              <a:rPr lang="de-DE" kern="0" dirty="0"/>
              <a:t> </a:t>
            </a:r>
            <a:r>
              <a:rPr lang="de-DE" kern="0" dirty="0" err="1"/>
              <a:t>of</a:t>
            </a:r>
            <a:r>
              <a:rPr lang="de-DE" kern="0" dirty="0"/>
              <a:t> </a:t>
            </a:r>
            <a:r>
              <a:rPr lang="de-DE" kern="0" dirty="0" err="1"/>
              <a:t>the</a:t>
            </a:r>
            <a:r>
              <a:rPr lang="de-DE" kern="0" dirty="0"/>
              <a:t> StEnSea </a:t>
            </a:r>
            <a:r>
              <a:rPr lang="de-DE" kern="0" dirty="0" err="1"/>
              <a:t>project</a:t>
            </a:r>
            <a:endParaRPr lang="de-DE" kern="0" dirty="0"/>
          </a:p>
        </p:txBody>
      </p:sp>
      <p:sp>
        <p:nvSpPr>
          <p:cNvPr id="7" name="Rechteck 6"/>
          <p:cNvSpPr/>
          <p:nvPr/>
        </p:nvSpPr>
        <p:spPr>
          <a:xfrm>
            <a:off x="460375" y="4278957"/>
            <a:ext cx="8223250" cy="2169825"/>
          </a:xfrm>
          <a:prstGeom prst="rect">
            <a:avLst/>
          </a:prstGeom>
        </p:spPr>
        <p:txBody>
          <a:bodyPr wrap="square">
            <a:spAutoFit/>
          </a:bodyPr>
          <a:lstStyle/>
          <a:p>
            <a:pPr marL="285750" lvl="0" indent="-285750">
              <a:lnSpc>
                <a:spcPct val="150000"/>
              </a:lnSpc>
              <a:buClr>
                <a:schemeClr val="tx2"/>
              </a:buClr>
              <a:buFont typeface="Wingdings" panose="05000000000000000000" pitchFamily="2" charset="2"/>
              <a:buChar char="§"/>
              <a:tabLst>
                <a:tab pos="457200" algn="l"/>
              </a:tabLst>
            </a:pPr>
            <a:r>
              <a:rPr lang="en-US" dirty="0">
                <a:solidFill>
                  <a:srgbClr val="000000"/>
                </a:solidFill>
                <a:cs typeface="Calibri" pitchFamily="34" charset="0"/>
              </a:rPr>
              <a:t>Involved </a:t>
            </a:r>
            <a:r>
              <a:rPr lang="en-US" dirty="0" err="1">
                <a:solidFill>
                  <a:srgbClr val="000000"/>
                </a:solidFill>
                <a:cs typeface="Calibri" pitchFamily="34" charset="0"/>
              </a:rPr>
              <a:t>partys</a:t>
            </a:r>
            <a:r>
              <a:rPr lang="en-US" dirty="0">
                <a:solidFill>
                  <a:srgbClr val="000000"/>
                </a:solidFill>
                <a:cs typeface="Calibri" pitchFamily="34" charset="0"/>
              </a:rPr>
              <a:t>: Fraunhofer IEE, </a:t>
            </a:r>
            <a:r>
              <a:rPr lang="en-US" dirty="0" err="1">
                <a:solidFill>
                  <a:srgbClr val="000000"/>
                </a:solidFill>
                <a:cs typeface="Calibri" pitchFamily="34" charset="0"/>
              </a:rPr>
              <a:t>Hochtief</a:t>
            </a:r>
            <a:r>
              <a:rPr lang="en-US" dirty="0">
                <a:solidFill>
                  <a:srgbClr val="000000"/>
                </a:solidFill>
                <a:cs typeface="Calibri" pitchFamily="34" charset="0"/>
              </a:rPr>
              <a:t>, </a:t>
            </a:r>
            <a:r>
              <a:rPr lang="en-US" dirty="0" err="1">
                <a:solidFill>
                  <a:srgbClr val="000000"/>
                </a:solidFill>
                <a:cs typeface="Calibri" pitchFamily="34" charset="0"/>
              </a:rPr>
              <a:t>Uni</a:t>
            </a:r>
            <a:r>
              <a:rPr lang="en-US" dirty="0">
                <a:solidFill>
                  <a:srgbClr val="000000"/>
                </a:solidFill>
                <a:cs typeface="Calibri" pitchFamily="34" charset="0"/>
              </a:rPr>
              <a:t>-Stuttgart</a:t>
            </a:r>
          </a:p>
          <a:p>
            <a:pPr marL="285750" lvl="0" indent="-285750">
              <a:lnSpc>
                <a:spcPct val="150000"/>
              </a:lnSpc>
              <a:buClr>
                <a:schemeClr val="tx2"/>
              </a:buClr>
              <a:buFont typeface="Wingdings" panose="05000000000000000000" pitchFamily="2" charset="2"/>
              <a:buChar char="§"/>
              <a:tabLst>
                <a:tab pos="457200" algn="l"/>
              </a:tabLst>
            </a:pPr>
            <a:r>
              <a:rPr lang="en-US" dirty="0">
                <a:solidFill>
                  <a:srgbClr val="000000"/>
                </a:solidFill>
                <a:cs typeface="Calibri" pitchFamily="34" charset="0"/>
              </a:rPr>
              <a:t>Idea: Prof. Horst Schmidt-</a:t>
            </a:r>
            <a:r>
              <a:rPr lang="en-US" dirty="0" err="1">
                <a:solidFill>
                  <a:srgbClr val="000000"/>
                </a:solidFill>
                <a:cs typeface="Calibri" pitchFamily="34" charset="0"/>
              </a:rPr>
              <a:t>Böcking</a:t>
            </a:r>
            <a:r>
              <a:rPr lang="en-US" dirty="0">
                <a:solidFill>
                  <a:srgbClr val="000000"/>
                </a:solidFill>
                <a:cs typeface="Calibri" pitchFamily="34" charset="0"/>
              </a:rPr>
              <a:t>, Prof. Gerhard Luther</a:t>
            </a:r>
          </a:p>
          <a:p>
            <a:pPr marL="285750" lvl="0" indent="-285750">
              <a:lnSpc>
                <a:spcPct val="150000"/>
              </a:lnSpc>
              <a:buClr>
                <a:schemeClr val="tx2"/>
              </a:buClr>
              <a:buFont typeface="Wingdings" panose="05000000000000000000" pitchFamily="2" charset="2"/>
              <a:buChar char="§"/>
              <a:tabLst>
                <a:tab pos="457200" algn="l"/>
              </a:tabLst>
            </a:pPr>
            <a:r>
              <a:rPr lang="en-US" dirty="0">
                <a:solidFill>
                  <a:srgbClr val="000000"/>
                </a:solidFill>
                <a:cs typeface="Calibri" pitchFamily="34" charset="0"/>
              </a:rPr>
              <a:t>1</a:t>
            </a:r>
            <a:r>
              <a:rPr lang="en-US" baseline="30000" dirty="0">
                <a:solidFill>
                  <a:srgbClr val="000000"/>
                </a:solidFill>
                <a:cs typeface="Calibri" pitchFamily="34" charset="0"/>
              </a:rPr>
              <a:t>st</a:t>
            </a:r>
            <a:r>
              <a:rPr lang="en-US" dirty="0">
                <a:solidFill>
                  <a:srgbClr val="000000"/>
                </a:solidFill>
                <a:cs typeface="Calibri" pitchFamily="34" charset="0"/>
              </a:rPr>
              <a:t> </a:t>
            </a:r>
            <a:r>
              <a:rPr lang="en-US" dirty="0" err="1">
                <a:solidFill>
                  <a:srgbClr val="000000"/>
                </a:solidFill>
                <a:cs typeface="Calibri" pitchFamily="34" charset="0"/>
              </a:rPr>
              <a:t>BMWi</a:t>
            </a:r>
            <a:r>
              <a:rPr lang="en-US" dirty="0">
                <a:solidFill>
                  <a:srgbClr val="000000"/>
                </a:solidFill>
                <a:cs typeface="Calibri" pitchFamily="34" charset="0"/>
              </a:rPr>
              <a:t>-funded project ran </a:t>
            </a:r>
            <a:r>
              <a:rPr lang="en-US" dirty="0" err="1">
                <a:solidFill>
                  <a:srgbClr val="000000"/>
                </a:solidFill>
                <a:cs typeface="Calibri" pitchFamily="34" charset="0"/>
              </a:rPr>
              <a:t>untill</a:t>
            </a:r>
            <a:r>
              <a:rPr lang="en-US" dirty="0">
                <a:solidFill>
                  <a:srgbClr val="000000"/>
                </a:solidFill>
                <a:cs typeface="Calibri" pitchFamily="34" charset="0"/>
              </a:rPr>
              <a:t> 06/2017 (Phases A und B)</a:t>
            </a:r>
          </a:p>
          <a:p>
            <a:pPr marL="285750" lvl="0" indent="-285750">
              <a:lnSpc>
                <a:spcPct val="150000"/>
              </a:lnSpc>
              <a:buClr>
                <a:schemeClr val="tx2"/>
              </a:buClr>
              <a:buFont typeface="Wingdings" panose="05000000000000000000" pitchFamily="2" charset="2"/>
              <a:buChar char="§"/>
              <a:tabLst>
                <a:tab pos="457200" algn="l"/>
              </a:tabLst>
            </a:pPr>
            <a:r>
              <a:rPr lang="en-US" dirty="0">
                <a:solidFill>
                  <a:schemeClr val="bg1">
                    <a:lumMod val="75000"/>
                  </a:schemeClr>
                </a:solidFill>
                <a:cs typeface="Calibri" pitchFamily="34" charset="0"/>
              </a:rPr>
              <a:t>2</a:t>
            </a:r>
            <a:r>
              <a:rPr lang="en-US" baseline="30000" dirty="0">
                <a:solidFill>
                  <a:schemeClr val="bg1">
                    <a:lumMod val="75000"/>
                  </a:schemeClr>
                </a:solidFill>
                <a:cs typeface="Calibri" pitchFamily="34" charset="0"/>
              </a:rPr>
              <a:t>nd</a:t>
            </a:r>
            <a:r>
              <a:rPr lang="en-US" dirty="0">
                <a:solidFill>
                  <a:schemeClr val="bg1">
                    <a:lumMod val="75000"/>
                  </a:schemeClr>
                </a:solidFill>
                <a:cs typeface="Calibri" pitchFamily="34" charset="0"/>
              </a:rPr>
              <a:t> </a:t>
            </a:r>
            <a:r>
              <a:rPr lang="en-US" dirty="0" err="1">
                <a:solidFill>
                  <a:schemeClr val="bg1">
                    <a:lumMod val="75000"/>
                  </a:schemeClr>
                </a:solidFill>
                <a:cs typeface="Calibri" pitchFamily="34" charset="0"/>
              </a:rPr>
              <a:t>BMWi</a:t>
            </a:r>
            <a:r>
              <a:rPr lang="en-US" dirty="0">
                <a:solidFill>
                  <a:schemeClr val="bg1">
                    <a:lumMod val="75000"/>
                  </a:schemeClr>
                </a:solidFill>
                <a:cs typeface="Calibri" pitchFamily="34" charset="0"/>
              </a:rPr>
              <a:t>-funded started in 07/2022 with pre-research phase </a:t>
            </a:r>
          </a:p>
          <a:p>
            <a:pPr lvl="0">
              <a:lnSpc>
                <a:spcPct val="150000"/>
              </a:lnSpc>
              <a:tabLst>
                <a:tab pos="457200" algn="l"/>
              </a:tabLst>
            </a:pPr>
            <a:endParaRPr lang="en-US" dirty="0">
              <a:solidFill>
                <a:srgbClr val="000000"/>
              </a:solidFill>
              <a:cs typeface="Calibri" pitchFamily="34" charset="0"/>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300" y="4539826"/>
            <a:ext cx="1822932" cy="150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5856270" y="2227734"/>
            <a:ext cx="3174714" cy="205122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778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Model Experiment at Lake Constance (1:10)</a:t>
            </a:r>
          </a:p>
        </p:txBody>
      </p:sp>
      <p:pic>
        <p:nvPicPr>
          <p:cNvPr id="7" name="Inhaltsplatzhalter 6"/>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313938" y="1301370"/>
            <a:ext cx="4360753" cy="2525166"/>
          </a:xfrm>
          <a:prstGeom prst="rect">
            <a:avLst/>
          </a:prstGeom>
        </p:spPr>
      </p:pic>
      <p:pic>
        <p:nvPicPr>
          <p:cNvPr id="8" name="Grafik 7"/>
          <p:cNvPicPr/>
          <p:nvPr/>
        </p:nvPicPr>
        <p:blipFill rotWithShape="1">
          <a:blip r:embed="rId3" cstate="screen">
            <a:extLst>
              <a:ext uri="{28A0092B-C50C-407E-A947-70E740481C1C}">
                <a14:useLocalDpi xmlns:a14="http://schemas.microsoft.com/office/drawing/2010/main"/>
              </a:ext>
            </a:extLst>
          </a:blip>
          <a:srcRect/>
          <a:stretch/>
        </p:blipFill>
        <p:spPr bwMode="auto">
          <a:xfrm>
            <a:off x="4284734" y="3901689"/>
            <a:ext cx="4389957" cy="2075706"/>
          </a:xfrm>
          <a:prstGeom prst="rect">
            <a:avLst/>
          </a:prstGeom>
          <a:ln>
            <a:noFill/>
          </a:ln>
          <a:extLst>
            <a:ext uri="{53640926-AAD7-44D8-BBD7-CCE9431645EC}">
              <a14:shadowObscured xmlns:a14="http://schemas.microsoft.com/office/drawing/2010/main"/>
            </a:ext>
          </a:extLst>
        </p:spPr>
      </p:pic>
      <p:pic>
        <p:nvPicPr>
          <p:cNvPr id="9" name="Grafik 8"/>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84734" y="1301370"/>
            <a:ext cx="4389957" cy="2525165"/>
          </a:xfrm>
          <a:prstGeom prst="rect">
            <a:avLst/>
          </a:prstGeom>
          <a:ln>
            <a:noFill/>
          </a:ln>
          <a:extLst>
            <a:ext uri="{53640926-AAD7-44D8-BBD7-CCE9431645EC}">
              <a14:shadowObscured xmlns:a14="http://schemas.microsoft.com/office/drawing/2010/main"/>
            </a:ext>
          </a:extLst>
        </p:spPr>
      </p:pic>
      <p:sp>
        <p:nvSpPr>
          <p:cNvPr id="11" name="Textfeld 10"/>
          <p:cNvSpPr txBox="1"/>
          <p:nvPr/>
        </p:nvSpPr>
        <p:spPr>
          <a:xfrm>
            <a:off x="432243" y="1687773"/>
            <a:ext cx="3852492" cy="3970318"/>
          </a:xfrm>
          <a:prstGeom prst="rect">
            <a:avLst/>
          </a:prstGeom>
          <a:noFill/>
        </p:spPr>
        <p:txBody>
          <a:bodyPr wrap="square" rtlCol="0">
            <a:spAutoFit/>
          </a:bodyPr>
          <a:lstStyle/>
          <a:p>
            <a:pPr marL="285750" indent="-285750">
              <a:buClr>
                <a:schemeClr val="tx2"/>
              </a:buClr>
              <a:buFont typeface="Wingdings" panose="05000000000000000000" pitchFamily="2" charset="2"/>
              <a:buChar char="§"/>
            </a:pPr>
            <a:r>
              <a:rPr lang="en-US" dirty="0"/>
              <a:t>Technology testing</a:t>
            </a:r>
          </a:p>
          <a:p>
            <a:pPr marL="285750" indent="-285750">
              <a:buClr>
                <a:schemeClr val="tx2"/>
              </a:buClr>
              <a:buFont typeface="Wingdings" panose="05000000000000000000" pitchFamily="2" charset="2"/>
              <a:buChar char="§"/>
            </a:pPr>
            <a:endParaRPr lang="en-US" dirty="0"/>
          </a:p>
          <a:p>
            <a:pPr marL="285750" indent="-285750">
              <a:buClr>
                <a:schemeClr val="tx2"/>
              </a:buClr>
              <a:buFont typeface="Wingdings" panose="05000000000000000000" pitchFamily="2" charset="2"/>
              <a:buChar char="§"/>
            </a:pPr>
            <a:r>
              <a:rPr lang="en-US" dirty="0"/>
              <a:t>Testing time 11/2016-12/2016 </a:t>
            </a:r>
          </a:p>
          <a:p>
            <a:pPr>
              <a:buClr>
                <a:schemeClr val="tx2"/>
              </a:buClr>
            </a:pPr>
            <a:r>
              <a:rPr lang="en-US" dirty="0"/>
              <a:t>    (around 4 Weeks)</a:t>
            </a:r>
          </a:p>
          <a:p>
            <a:pPr marL="285750" indent="-285750">
              <a:buClr>
                <a:schemeClr val="tx2"/>
              </a:buClr>
              <a:buFont typeface="Wingdings" panose="05000000000000000000" pitchFamily="2" charset="2"/>
              <a:buChar char="§"/>
            </a:pPr>
            <a:endParaRPr lang="en-US" dirty="0"/>
          </a:p>
          <a:p>
            <a:pPr marL="285750" indent="-285750">
              <a:buClr>
                <a:schemeClr val="tx2"/>
              </a:buClr>
              <a:buFont typeface="Wingdings" panose="05000000000000000000" pitchFamily="2" charset="2"/>
              <a:buChar char="§"/>
            </a:pPr>
            <a:r>
              <a:rPr lang="en-US" dirty="0"/>
              <a:t>100m water depth</a:t>
            </a:r>
          </a:p>
          <a:p>
            <a:pPr>
              <a:buClr>
                <a:schemeClr val="tx2"/>
              </a:buClr>
            </a:pPr>
            <a:endParaRPr lang="en-US" dirty="0"/>
          </a:p>
          <a:p>
            <a:pPr marL="285750" indent="-285750">
              <a:buClr>
                <a:schemeClr val="tx2"/>
              </a:buClr>
              <a:buFont typeface="Wingdings" panose="05000000000000000000" pitchFamily="2" charset="2"/>
              <a:buChar char="§"/>
            </a:pPr>
            <a:r>
              <a:rPr lang="en-US" dirty="0"/>
              <a:t>Site identification with maps from project „</a:t>
            </a:r>
            <a:r>
              <a:rPr lang="en-US" dirty="0" err="1"/>
              <a:t>Tiefenschärfe</a:t>
            </a:r>
            <a:r>
              <a:rPr lang="en-US" dirty="0"/>
              <a:t>“</a:t>
            </a:r>
          </a:p>
          <a:p>
            <a:pPr marL="285750" indent="-285750">
              <a:buClr>
                <a:schemeClr val="tx2"/>
              </a:buClr>
              <a:buFont typeface="Wingdings" panose="05000000000000000000" pitchFamily="2" charset="2"/>
              <a:buChar char="§"/>
            </a:pPr>
            <a:endParaRPr lang="en-US" dirty="0"/>
          </a:p>
          <a:p>
            <a:pPr marL="285750" indent="-285750">
              <a:buClr>
                <a:schemeClr val="tx2"/>
              </a:buClr>
              <a:buFont typeface="Wingdings" panose="05000000000000000000" pitchFamily="2" charset="2"/>
              <a:buChar char="§"/>
            </a:pPr>
            <a:r>
              <a:rPr lang="en-US" dirty="0"/>
              <a:t>TRL2 </a:t>
            </a:r>
            <a:r>
              <a:rPr lang="en-US" dirty="0">
                <a:sym typeface="Wingdings" panose="05000000000000000000" pitchFamily="2" charset="2"/>
              </a:rPr>
              <a:t>TRL 5/6</a:t>
            </a:r>
            <a:endParaRPr lang="en-US" dirty="0"/>
          </a:p>
          <a:p>
            <a:pPr marL="285750" indent="-285750">
              <a:buClr>
                <a:schemeClr val="tx2"/>
              </a:buClr>
              <a:buFont typeface="Wingdings" panose="05000000000000000000" pitchFamily="2" charset="2"/>
              <a:buChar char="§"/>
            </a:pPr>
            <a:endParaRPr lang="en-US" dirty="0"/>
          </a:p>
          <a:p>
            <a:pPr>
              <a:buClr>
                <a:schemeClr val="tx2"/>
              </a:buClr>
            </a:pPr>
            <a:r>
              <a:rPr lang="en-US" dirty="0">
                <a:solidFill>
                  <a:schemeClr val="tx2"/>
                </a:solidFill>
              </a:rPr>
              <a:t>Goal: Gain experience for full-scale pilot</a:t>
            </a:r>
          </a:p>
        </p:txBody>
      </p:sp>
      <p:sp>
        <p:nvSpPr>
          <p:cNvPr id="3" name="Textfeld 2"/>
          <p:cNvSpPr txBox="1"/>
          <p:nvPr/>
        </p:nvSpPr>
        <p:spPr>
          <a:xfrm>
            <a:off x="5735737" y="1514867"/>
            <a:ext cx="1245235" cy="307777"/>
          </a:xfrm>
          <a:prstGeom prst="rect">
            <a:avLst/>
          </a:prstGeom>
          <a:noFill/>
        </p:spPr>
        <p:txBody>
          <a:bodyPr wrap="square" rtlCol="0">
            <a:spAutoFit/>
          </a:bodyPr>
          <a:lstStyle/>
          <a:p>
            <a:r>
              <a:rPr lang="en-US" sz="1400" b="1" dirty="0" err="1"/>
              <a:t>Überlingen</a:t>
            </a:r>
            <a:endParaRPr lang="en-US" sz="1400" b="1" dirty="0"/>
          </a:p>
        </p:txBody>
      </p:sp>
      <p:sp>
        <p:nvSpPr>
          <p:cNvPr id="12" name="Rectangle 10"/>
          <p:cNvSpPr>
            <a:spLocks noChangeArrowheads="1"/>
          </p:cNvSpPr>
          <p:nvPr/>
        </p:nvSpPr>
        <p:spPr bwMode="auto">
          <a:xfrm>
            <a:off x="462598" y="6155272"/>
            <a:ext cx="6259508" cy="251561"/>
          </a:xfrm>
          <a:prstGeom prst="rect">
            <a:avLst/>
          </a:prstGeom>
          <a:noFill/>
          <a:ln w="9525">
            <a:noFill/>
            <a:miter lim="800000"/>
            <a:headEnd/>
            <a:tailEnd/>
          </a:ln>
        </p:spPr>
        <p:txBody>
          <a:bodyPr wrap="none" lIns="96729" tIns="48364" rIns="96729" bIns="48364" anchor="b">
            <a:spAutoFit/>
          </a:bodyPr>
          <a:lstStyle/>
          <a:p>
            <a:pPr defTabSz="792163"/>
            <a:r>
              <a:rPr lang="en-US" sz="1000" dirty="0">
                <a:solidFill>
                  <a:schemeClr val="bg2"/>
                </a:solidFill>
              </a:rPr>
              <a:t>Source Street map on top: Google Maps, Source height profiles (top, bottom) project </a:t>
            </a:r>
            <a:r>
              <a:rPr lang="en-US" sz="1000" dirty="0" err="1">
                <a:solidFill>
                  <a:schemeClr val="bg2"/>
                </a:solidFill>
              </a:rPr>
              <a:t>Tiefenschärfe</a:t>
            </a:r>
            <a:r>
              <a:rPr lang="en-US" sz="1000" dirty="0">
                <a:solidFill>
                  <a:schemeClr val="bg2"/>
                </a:solidFill>
              </a:rPr>
              <a:t> ISF</a:t>
            </a:r>
          </a:p>
        </p:txBody>
      </p:sp>
    </p:spTree>
    <p:extLst>
      <p:ext uri="{BB962C8B-B14F-4D97-AF65-F5344CB8AC3E}">
        <p14:creationId xmlns:p14="http://schemas.microsoft.com/office/powerpoint/2010/main" val="354093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Transport </a:t>
            </a:r>
            <a:r>
              <a:rPr lang="de-DE" dirty="0" err="1"/>
              <a:t>to</a:t>
            </a:r>
            <a:r>
              <a:rPr lang="de-DE" dirty="0"/>
              <a:t> </a:t>
            </a:r>
            <a:r>
              <a:rPr lang="de-DE" dirty="0" err="1"/>
              <a:t>test</a:t>
            </a:r>
            <a:r>
              <a:rPr lang="de-DE" dirty="0"/>
              <a:t> </a:t>
            </a:r>
            <a:r>
              <a:rPr lang="de-DE" dirty="0" err="1"/>
              <a:t>field</a:t>
            </a:r>
            <a:endParaRPr lang="de-DE" dirty="0"/>
          </a:p>
        </p:txBody>
      </p:sp>
      <p:pic>
        <p:nvPicPr>
          <p:cNvPr id="6" name="Grafik 5" descr="C:\Users\cdick\Desktop\Fotos_IWES_Hau_20160426\20160426_08023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19135" y="1516207"/>
            <a:ext cx="4605339" cy="2105026"/>
          </a:xfrm>
          <a:prstGeom prst="rect">
            <a:avLst/>
          </a:prstGeom>
          <a:noFill/>
          <a:ln>
            <a:noFill/>
          </a:ln>
        </p:spPr>
      </p:pic>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9136" y="3813461"/>
            <a:ext cx="4605339" cy="195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91246" y="1495425"/>
            <a:ext cx="3028949" cy="427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15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6358" y="987618"/>
            <a:ext cx="3522518" cy="234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982571"/>
            <a:ext cx="3529379" cy="235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5966" y="3393347"/>
            <a:ext cx="3522519" cy="264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5607" y="3393347"/>
            <a:ext cx="3522518" cy="264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p:cNvSpPr>
            <a:spLocks noGrp="1"/>
          </p:cNvSpPr>
          <p:nvPr>
            <p:ph type="title"/>
          </p:nvPr>
        </p:nvSpPr>
        <p:spPr>
          <a:xfrm>
            <a:off x="460375" y="382588"/>
            <a:ext cx="8223250" cy="431800"/>
          </a:xfrm>
        </p:spPr>
        <p:txBody>
          <a:bodyPr/>
          <a:lstStyle/>
          <a:p>
            <a:r>
              <a:rPr lang="de-DE" dirty="0"/>
              <a:t>Model </a:t>
            </a:r>
            <a:r>
              <a:rPr lang="de-DE" dirty="0" err="1"/>
              <a:t>experiment</a:t>
            </a:r>
            <a:r>
              <a:rPr lang="de-DE" dirty="0"/>
              <a:t> at Lake Constance</a:t>
            </a:r>
          </a:p>
        </p:txBody>
      </p:sp>
    </p:spTree>
    <p:extLst>
      <p:ext uri="{BB962C8B-B14F-4D97-AF65-F5344CB8AC3E}">
        <p14:creationId xmlns:p14="http://schemas.microsoft.com/office/powerpoint/2010/main" val="1869950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8"/>
          <p:cNvPicPr>
            <a:picLocks noChangeAspect="1"/>
          </p:cNvPicPr>
          <p:nvPr/>
        </p:nvPicPr>
        <p:blipFill rotWithShape="1">
          <a:blip r:embed="rId3" cstate="screen">
            <a:extLst>
              <a:ext uri="{28A0092B-C50C-407E-A947-70E740481C1C}">
                <a14:useLocalDpi xmlns:a14="http://schemas.microsoft.com/office/drawing/2010/main"/>
              </a:ext>
            </a:extLst>
          </a:blip>
          <a:srcRect r="4986"/>
          <a:stretch/>
        </p:blipFill>
        <p:spPr bwMode="auto">
          <a:xfrm>
            <a:off x="184440" y="1144588"/>
            <a:ext cx="867900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a:spLocks noChangeArrowheads="1"/>
          </p:cNvSpPr>
          <p:nvPr/>
        </p:nvSpPr>
        <p:spPr bwMode="auto">
          <a:xfrm>
            <a:off x="1830388" y="969963"/>
            <a:ext cx="6092825"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Clr>
                <a:schemeClr val="tx2"/>
              </a:buClr>
              <a:buFont typeface="Wingdings" pitchFamily="2" charset="2"/>
              <a:defRPr>
                <a:solidFill>
                  <a:schemeClr val="tx1"/>
                </a:solidFill>
                <a:latin typeface="Frutiger LT Com 55 Roman" pitchFamily="34" charset="0"/>
              </a:defRPr>
            </a:lvl1pPr>
            <a:lvl2pPr marL="742950" indent="-285750" eaLnBrk="0" hangingPunct="0">
              <a:spcAft>
                <a:spcPct val="40000"/>
              </a:spcAft>
              <a:buClr>
                <a:schemeClr val="tx2"/>
              </a:buClr>
              <a:buFont typeface="Wingdings" pitchFamily="2" charset="2"/>
              <a:buChar char="n"/>
              <a:defRPr>
                <a:solidFill>
                  <a:schemeClr val="tx1"/>
                </a:solidFill>
                <a:latin typeface="Frutiger LT Com 55 Roman" pitchFamily="34" charset="0"/>
              </a:defRPr>
            </a:lvl2pPr>
            <a:lvl3pPr marL="11430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3pPr>
            <a:lvl4pPr marL="16002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4pPr>
            <a:lvl5pPr marL="20574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5pPr>
            <a:lvl6pPr marL="25146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6pPr>
            <a:lvl7pPr marL="29718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7pPr>
            <a:lvl8pPr marL="34290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8pPr>
            <a:lvl9pPr marL="38862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9pPr>
          </a:lstStyle>
          <a:p>
            <a:pPr eaLnBrk="1" hangingPunct="1">
              <a:spcAft>
                <a:spcPct val="0"/>
              </a:spcAft>
              <a:buClrTx/>
              <a:buFontTx/>
              <a:buNone/>
            </a:pPr>
            <a:r>
              <a:rPr lang="de-DE" altLang="de-DE" sz="1100" dirty="0" err="1"/>
              <a:t>Without</a:t>
            </a:r>
            <a:r>
              <a:rPr lang="de-DE" altLang="de-DE" sz="1100" dirty="0"/>
              <a:t> E-Mobility, </a:t>
            </a:r>
            <a:r>
              <a:rPr lang="de-DE" altLang="de-DE" sz="1100" dirty="0" err="1"/>
              <a:t>Heat</a:t>
            </a:r>
            <a:r>
              <a:rPr lang="de-DE" altLang="de-DE" sz="1100" dirty="0"/>
              <a:t> Pumps </a:t>
            </a:r>
            <a:r>
              <a:rPr lang="de-DE" altLang="de-DE" sz="1100" dirty="0" err="1"/>
              <a:t>and</a:t>
            </a:r>
            <a:r>
              <a:rPr lang="de-DE" altLang="de-DE" sz="1100" dirty="0"/>
              <a:t> </a:t>
            </a:r>
            <a:r>
              <a:rPr lang="de-DE" altLang="de-DE" sz="1100" dirty="0" err="1"/>
              <a:t>air-conditioning</a:t>
            </a:r>
            <a:r>
              <a:rPr lang="de-DE" altLang="de-DE" sz="1100" dirty="0"/>
              <a:t> (</a:t>
            </a:r>
            <a:r>
              <a:rPr lang="de-DE" altLang="de-DE" sz="1100" dirty="0" err="1"/>
              <a:t>Meteo-year</a:t>
            </a:r>
            <a:r>
              <a:rPr lang="de-DE" altLang="de-DE" sz="1100" dirty="0"/>
              <a:t> 2007)</a:t>
            </a:r>
          </a:p>
        </p:txBody>
      </p:sp>
      <p:sp>
        <p:nvSpPr>
          <p:cNvPr id="11" name="Textfeld 10"/>
          <p:cNvSpPr txBox="1"/>
          <p:nvPr/>
        </p:nvSpPr>
        <p:spPr>
          <a:xfrm>
            <a:off x="339036" y="343304"/>
            <a:ext cx="6664004" cy="461665"/>
          </a:xfrm>
          <a:prstGeom prst="rect">
            <a:avLst/>
          </a:prstGeom>
          <a:noFill/>
        </p:spPr>
        <p:txBody>
          <a:bodyPr wrap="none" rtlCol="0">
            <a:spAutoFit/>
          </a:bodyPr>
          <a:lstStyle/>
          <a:p>
            <a:pPr eaLnBrk="0" hangingPunct="0"/>
            <a:r>
              <a:rPr lang="en-US" altLang="en-US" sz="2400" dirty="0"/>
              <a:t>Scenario: 100% Renewable electricity in 2050</a:t>
            </a:r>
          </a:p>
        </p:txBody>
      </p:sp>
      <p:sp>
        <p:nvSpPr>
          <p:cNvPr id="9" name="Rechteck 8"/>
          <p:cNvSpPr/>
          <p:nvPr/>
        </p:nvSpPr>
        <p:spPr>
          <a:xfrm>
            <a:off x="358775" y="6157913"/>
            <a:ext cx="5113900" cy="276999"/>
          </a:xfrm>
          <a:prstGeom prst="rect">
            <a:avLst/>
          </a:prstGeom>
        </p:spPr>
        <p:txBody>
          <a:bodyPr wrap="none">
            <a:spAutoFit/>
          </a:bodyPr>
          <a:lstStyle/>
          <a:p>
            <a:pPr>
              <a:defRPr/>
            </a:pPr>
            <a:r>
              <a:rPr lang="de-DE" sz="1200" dirty="0">
                <a:solidFill>
                  <a:schemeClr val="bg1">
                    <a:lumMod val="50000"/>
                  </a:schemeClr>
                </a:solidFill>
              </a:rPr>
              <a:t>Source: IEE-</a:t>
            </a:r>
            <a:r>
              <a:rPr lang="de-DE" sz="1200" dirty="0" err="1">
                <a:solidFill>
                  <a:schemeClr val="bg1">
                    <a:lumMod val="50000"/>
                  </a:schemeClr>
                </a:solidFill>
              </a:rPr>
              <a:t>calculation</a:t>
            </a:r>
            <a:r>
              <a:rPr lang="de-DE" sz="1200" dirty="0">
                <a:solidFill>
                  <a:schemeClr val="bg1">
                    <a:lumMod val="50000"/>
                  </a:schemeClr>
                </a:solidFill>
              </a:rPr>
              <a:t> </a:t>
            </a:r>
            <a:r>
              <a:rPr lang="de-DE" sz="1200" dirty="0" err="1">
                <a:solidFill>
                  <a:schemeClr val="bg1">
                    <a:lumMod val="50000"/>
                  </a:schemeClr>
                </a:solidFill>
              </a:rPr>
              <a:t>for</a:t>
            </a:r>
            <a:r>
              <a:rPr lang="de-DE" sz="1200" dirty="0">
                <a:solidFill>
                  <a:schemeClr val="bg1">
                    <a:lumMod val="50000"/>
                  </a:schemeClr>
                </a:solidFill>
              </a:rPr>
              <a:t> UBA Energy </a:t>
            </a:r>
            <a:r>
              <a:rPr lang="de-DE" sz="1200" dirty="0" err="1">
                <a:solidFill>
                  <a:schemeClr val="bg1">
                    <a:lumMod val="50000"/>
                  </a:schemeClr>
                </a:solidFill>
              </a:rPr>
              <a:t>goal</a:t>
            </a:r>
            <a:r>
              <a:rPr lang="de-DE" sz="1200" dirty="0">
                <a:solidFill>
                  <a:schemeClr val="bg1">
                    <a:lumMod val="50000"/>
                  </a:schemeClr>
                </a:solidFill>
              </a:rPr>
              <a:t> 100% </a:t>
            </a:r>
            <a:r>
              <a:rPr lang="de-DE" sz="1200" dirty="0" err="1">
                <a:solidFill>
                  <a:schemeClr val="bg1">
                    <a:lumMod val="50000"/>
                  </a:schemeClr>
                </a:solidFill>
              </a:rPr>
              <a:t>electricity</a:t>
            </a:r>
            <a:r>
              <a:rPr lang="de-DE" sz="1200" dirty="0">
                <a:solidFill>
                  <a:schemeClr val="bg1">
                    <a:lumMod val="50000"/>
                  </a:schemeClr>
                </a:solidFill>
              </a:rPr>
              <a:t> </a:t>
            </a:r>
            <a:r>
              <a:rPr lang="de-DE" sz="1200" dirty="0" err="1">
                <a:solidFill>
                  <a:schemeClr val="bg1">
                    <a:lumMod val="50000"/>
                  </a:schemeClr>
                </a:solidFill>
              </a:rPr>
              <a:t>from</a:t>
            </a:r>
            <a:r>
              <a:rPr lang="de-DE" sz="1200" dirty="0">
                <a:solidFill>
                  <a:schemeClr val="bg1">
                    <a:lumMod val="50000"/>
                  </a:schemeClr>
                </a:solidFill>
              </a:rPr>
              <a:t> RE</a:t>
            </a:r>
          </a:p>
        </p:txBody>
      </p:sp>
      <p:sp>
        <p:nvSpPr>
          <p:cNvPr id="15" name="AutoShape 4"/>
          <p:cNvSpPr>
            <a:spLocks noChangeArrowheads="1"/>
          </p:cNvSpPr>
          <p:nvPr/>
        </p:nvSpPr>
        <p:spPr bwMode="auto">
          <a:xfrm rot="18289884">
            <a:off x="969962" y="1966913"/>
            <a:ext cx="2132013" cy="719138"/>
          </a:xfrm>
          <a:prstGeom prst="curvedDownArrow">
            <a:avLst>
              <a:gd name="adj1" fmla="val 59294"/>
              <a:gd name="adj2" fmla="val 118587"/>
              <a:gd name="adj3" fmla="val 33333"/>
            </a:avLst>
          </a:prstGeom>
          <a:solidFill>
            <a:srgbClr val="179C7D"/>
          </a:solidFill>
          <a:ln w="9525">
            <a:solidFill>
              <a:schemeClr val="tx2"/>
            </a:solidFill>
            <a:miter lim="800000"/>
            <a:headEnd/>
            <a:tailEnd/>
          </a:ln>
        </p:spPr>
        <p:txBody>
          <a:bodyPr wrap="none" anchor="ctr"/>
          <a:lstStyle>
            <a:lvl1pPr eaLnBrk="0" hangingPunct="0">
              <a:spcAft>
                <a:spcPct val="40000"/>
              </a:spcAft>
              <a:buClr>
                <a:schemeClr val="tx2"/>
              </a:buClr>
              <a:buFont typeface="Wingdings" pitchFamily="2" charset="2"/>
              <a:defRPr>
                <a:solidFill>
                  <a:schemeClr val="tx1"/>
                </a:solidFill>
                <a:latin typeface="Frutiger LT Com 55 Roman" pitchFamily="34" charset="0"/>
              </a:defRPr>
            </a:lvl1pPr>
            <a:lvl2pPr marL="742950" indent="-285750" eaLnBrk="0" hangingPunct="0">
              <a:spcAft>
                <a:spcPct val="40000"/>
              </a:spcAft>
              <a:buClr>
                <a:schemeClr val="tx2"/>
              </a:buClr>
              <a:buFont typeface="Wingdings" pitchFamily="2" charset="2"/>
              <a:buChar char="n"/>
              <a:defRPr>
                <a:solidFill>
                  <a:schemeClr val="tx1"/>
                </a:solidFill>
                <a:latin typeface="Frutiger LT Com 55 Roman" pitchFamily="34" charset="0"/>
              </a:defRPr>
            </a:lvl2pPr>
            <a:lvl3pPr marL="11430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3pPr>
            <a:lvl4pPr marL="16002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4pPr>
            <a:lvl5pPr marL="20574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5pPr>
            <a:lvl6pPr marL="25146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6pPr>
            <a:lvl7pPr marL="29718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7pPr>
            <a:lvl8pPr marL="34290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8pPr>
            <a:lvl9pPr marL="38862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9pPr>
          </a:lstStyle>
          <a:p>
            <a:pPr eaLnBrk="1" hangingPunct="1">
              <a:spcAft>
                <a:spcPct val="0"/>
              </a:spcAft>
              <a:buClrTx/>
              <a:buFontTx/>
              <a:buNone/>
            </a:pPr>
            <a:endParaRPr lang="en-US" altLang="de-DE"/>
          </a:p>
        </p:txBody>
      </p:sp>
      <p:sp>
        <p:nvSpPr>
          <p:cNvPr id="16" name="Text Box 5"/>
          <p:cNvSpPr txBox="1">
            <a:spLocks noChangeArrowheads="1"/>
          </p:cNvSpPr>
          <p:nvPr/>
        </p:nvSpPr>
        <p:spPr bwMode="auto">
          <a:xfrm>
            <a:off x="2754313" y="1500188"/>
            <a:ext cx="2776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ct val="40000"/>
              </a:spcAft>
              <a:buClr>
                <a:schemeClr val="tx2"/>
              </a:buClr>
              <a:buFont typeface="Wingdings" pitchFamily="2" charset="2"/>
              <a:defRPr>
                <a:solidFill>
                  <a:schemeClr val="tx1"/>
                </a:solidFill>
                <a:latin typeface="Frutiger LT Com 55 Roman" pitchFamily="34" charset="0"/>
              </a:defRPr>
            </a:lvl1pPr>
            <a:lvl2pPr marL="742950" indent="-285750" eaLnBrk="0" hangingPunct="0">
              <a:spcAft>
                <a:spcPct val="40000"/>
              </a:spcAft>
              <a:buClr>
                <a:schemeClr val="tx2"/>
              </a:buClr>
              <a:buFont typeface="Wingdings" pitchFamily="2" charset="2"/>
              <a:buChar char="n"/>
              <a:defRPr>
                <a:solidFill>
                  <a:schemeClr val="tx1"/>
                </a:solidFill>
                <a:latin typeface="Frutiger LT Com 55 Roman" pitchFamily="34" charset="0"/>
              </a:defRPr>
            </a:lvl2pPr>
            <a:lvl3pPr marL="11430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3pPr>
            <a:lvl4pPr marL="16002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4pPr>
            <a:lvl5pPr marL="20574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5pPr>
            <a:lvl6pPr marL="25146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6pPr>
            <a:lvl7pPr marL="29718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7pPr>
            <a:lvl8pPr marL="34290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8pPr>
            <a:lvl9pPr marL="38862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9pPr>
          </a:lstStyle>
          <a:p>
            <a:pPr eaLnBrk="1" hangingPunct="1">
              <a:spcAft>
                <a:spcPct val="0"/>
              </a:spcAft>
              <a:buClrTx/>
              <a:buFontTx/>
              <a:buNone/>
            </a:pPr>
            <a:r>
              <a:rPr lang="en-US" altLang="de-DE" sz="1600" dirty="0">
                <a:solidFill>
                  <a:schemeClr val="tx2"/>
                </a:solidFill>
              </a:rPr>
              <a:t>Deficits must be balanced! </a:t>
            </a:r>
          </a:p>
        </p:txBody>
      </p:sp>
      <p:sp>
        <p:nvSpPr>
          <p:cNvPr id="17" name="Textfeld 15"/>
          <p:cNvSpPr txBox="1">
            <a:spLocks noChangeArrowheads="1"/>
          </p:cNvSpPr>
          <p:nvPr/>
        </p:nvSpPr>
        <p:spPr bwMode="auto">
          <a:xfrm>
            <a:off x="1910053" y="969963"/>
            <a:ext cx="6092825"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Clr>
                <a:schemeClr val="tx2"/>
              </a:buClr>
              <a:buFont typeface="Wingdings" pitchFamily="2" charset="2"/>
              <a:defRPr>
                <a:solidFill>
                  <a:schemeClr val="tx1"/>
                </a:solidFill>
                <a:latin typeface="Frutiger LT Com 55 Roman" pitchFamily="34" charset="0"/>
              </a:defRPr>
            </a:lvl1pPr>
            <a:lvl2pPr marL="742950" indent="-285750" eaLnBrk="0" hangingPunct="0">
              <a:spcAft>
                <a:spcPct val="40000"/>
              </a:spcAft>
              <a:buClr>
                <a:schemeClr val="tx2"/>
              </a:buClr>
              <a:buFont typeface="Wingdings" pitchFamily="2" charset="2"/>
              <a:buChar char="n"/>
              <a:defRPr>
                <a:solidFill>
                  <a:schemeClr val="tx1"/>
                </a:solidFill>
                <a:latin typeface="Frutiger LT Com 55 Roman" pitchFamily="34" charset="0"/>
              </a:defRPr>
            </a:lvl2pPr>
            <a:lvl3pPr marL="11430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3pPr>
            <a:lvl4pPr marL="16002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4pPr>
            <a:lvl5pPr marL="2057400" indent="-228600" eaLnBrk="0" hangingPunct="0">
              <a:spcAft>
                <a:spcPct val="40000"/>
              </a:spcAft>
              <a:buClr>
                <a:schemeClr val="bg2"/>
              </a:buClr>
              <a:buFont typeface="Wingdings" pitchFamily="2" charset="2"/>
              <a:buChar char="n"/>
              <a:defRPr>
                <a:solidFill>
                  <a:schemeClr val="tx1"/>
                </a:solidFill>
                <a:latin typeface="Frutiger LT Com 55 Roman" pitchFamily="34" charset="0"/>
              </a:defRPr>
            </a:lvl5pPr>
            <a:lvl6pPr marL="25146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6pPr>
            <a:lvl7pPr marL="29718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7pPr>
            <a:lvl8pPr marL="34290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8pPr>
            <a:lvl9pPr marL="3886200" indent="-228600" eaLnBrk="0" fontAlgn="base" hangingPunct="0">
              <a:spcBef>
                <a:spcPct val="0"/>
              </a:spcBef>
              <a:spcAft>
                <a:spcPct val="40000"/>
              </a:spcAft>
              <a:buClr>
                <a:schemeClr val="bg2"/>
              </a:buClr>
              <a:buFont typeface="Wingdings" pitchFamily="2" charset="2"/>
              <a:buChar char="n"/>
              <a:defRPr>
                <a:solidFill>
                  <a:schemeClr val="tx1"/>
                </a:solidFill>
                <a:latin typeface="Frutiger LT Com 55 Roman" pitchFamily="34" charset="0"/>
              </a:defRPr>
            </a:lvl9pPr>
          </a:lstStyle>
          <a:p>
            <a:pPr eaLnBrk="1" hangingPunct="1">
              <a:spcAft>
                <a:spcPct val="0"/>
              </a:spcAft>
              <a:buClrTx/>
              <a:buFontTx/>
              <a:buNone/>
            </a:pPr>
            <a:r>
              <a:rPr lang="de-DE" altLang="de-DE" sz="1100" dirty="0" err="1"/>
              <a:t>Without</a:t>
            </a:r>
            <a:r>
              <a:rPr lang="de-DE" altLang="de-DE" sz="1100" dirty="0"/>
              <a:t> E-</a:t>
            </a:r>
            <a:r>
              <a:rPr lang="de-DE" altLang="de-DE" sz="1100" dirty="0" err="1"/>
              <a:t>mobility</a:t>
            </a:r>
            <a:r>
              <a:rPr lang="de-DE" altLang="de-DE" sz="1100" dirty="0"/>
              <a:t>, </a:t>
            </a:r>
            <a:r>
              <a:rPr lang="de-DE" altLang="de-DE" sz="1100" dirty="0" err="1"/>
              <a:t>heat</a:t>
            </a:r>
            <a:r>
              <a:rPr lang="de-DE" altLang="de-DE" sz="1100" dirty="0"/>
              <a:t> </a:t>
            </a:r>
            <a:r>
              <a:rPr lang="de-DE" altLang="de-DE" sz="1100" dirty="0" err="1"/>
              <a:t>pumps</a:t>
            </a:r>
            <a:r>
              <a:rPr lang="de-DE" altLang="de-DE" sz="1100" dirty="0"/>
              <a:t>, </a:t>
            </a:r>
            <a:r>
              <a:rPr lang="de-DE" altLang="de-DE" sz="1100" dirty="0" err="1"/>
              <a:t>and</a:t>
            </a:r>
            <a:r>
              <a:rPr lang="de-DE" altLang="de-DE" sz="1100" dirty="0"/>
              <a:t> </a:t>
            </a:r>
            <a:r>
              <a:rPr lang="de-DE" altLang="de-DE" sz="1100" dirty="0" err="1"/>
              <a:t>air-conditioning</a:t>
            </a:r>
            <a:r>
              <a:rPr lang="de-DE" altLang="de-DE" sz="1100" dirty="0"/>
              <a:t> (</a:t>
            </a:r>
            <a:r>
              <a:rPr lang="de-DE" altLang="de-DE" sz="1100" dirty="0" err="1"/>
              <a:t>Meteo-year</a:t>
            </a:r>
            <a:r>
              <a:rPr lang="de-DE" altLang="de-DE" sz="1100" dirty="0"/>
              <a:t> 2007)</a:t>
            </a:r>
          </a:p>
        </p:txBody>
      </p:sp>
    </p:spTree>
    <p:extLst>
      <p:ext uri="{BB962C8B-B14F-4D97-AF65-F5344CB8AC3E}">
        <p14:creationId xmlns:p14="http://schemas.microsoft.com/office/powerpoint/2010/main" val="6190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nvGraphicFramePr>
        <p:xfrm>
          <a:off x="219677" y="2227734"/>
          <a:ext cx="8712968" cy="2392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de-DE" kern="0" dirty="0"/>
              <a:t>Development </a:t>
            </a:r>
            <a:r>
              <a:rPr lang="de-DE" kern="0" dirty="0" err="1"/>
              <a:t>phases</a:t>
            </a:r>
            <a:r>
              <a:rPr lang="de-DE" kern="0" dirty="0"/>
              <a:t> </a:t>
            </a:r>
            <a:r>
              <a:rPr lang="de-DE" kern="0" dirty="0" err="1"/>
              <a:t>of</a:t>
            </a:r>
            <a:r>
              <a:rPr lang="de-DE" kern="0" dirty="0"/>
              <a:t> </a:t>
            </a:r>
            <a:r>
              <a:rPr lang="de-DE" kern="0" dirty="0" err="1"/>
              <a:t>the</a:t>
            </a:r>
            <a:r>
              <a:rPr lang="de-DE" kern="0" dirty="0"/>
              <a:t> StEnSea </a:t>
            </a:r>
            <a:r>
              <a:rPr lang="de-DE" kern="0" dirty="0" err="1"/>
              <a:t>project</a:t>
            </a:r>
            <a:endParaRPr lang="de-DE" kern="0" dirty="0"/>
          </a:p>
        </p:txBody>
      </p:sp>
      <p:sp>
        <p:nvSpPr>
          <p:cNvPr id="7" name="Rechteck 6"/>
          <p:cNvSpPr/>
          <p:nvPr/>
        </p:nvSpPr>
        <p:spPr>
          <a:xfrm>
            <a:off x="460375" y="4278957"/>
            <a:ext cx="8223250" cy="2169825"/>
          </a:xfrm>
          <a:prstGeom prst="rect">
            <a:avLst/>
          </a:prstGeom>
        </p:spPr>
        <p:txBody>
          <a:bodyPr wrap="square">
            <a:spAutoFit/>
          </a:bodyPr>
          <a:lstStyle/>
          <a:p>
            <a:pPr marL="285750" lvl="0" indent="-285750">
              <a:lnSpc>
                <a:spcPct val="150000"/>
              </a:lnSpc>
              <a:buClr>
                <a:schemeClr val="tx2"/>
              </a:buClr>
              <a:buFont typeface="Wingdings" panose="05000000000000000000" pitchFamily="2" charset="2"/>
              <a:buChar char="§"/>
              <a:tabLst>
                <a:tab pos="457200" algn="l"/>
              </a:tabLst>
            </a:pPr>
            <a:r>
              <a:rPr lang="en-US" dirty="0">
                <a:solidFill>
                  <a:schemeClr val="bg1">
                    <a:lumMod val="65000"/>
                  </a:schemeClr>
                </a:solidFill>
                <a:cs typeface="Calibri" pitchFamily="34" charset="0"/>
              </a:rPr>
              <a:t>Involved </a:t>
            </a:r>
            <a:r>
              <a:rPr lang="en-US" dirty="0" err="1">
                <a:solidFill>
                  <a:schemeClr val="bg1">
                    <a:lumMod val="65000"/>
                  </a:schemeClr>
                </a:solidFill>
                <a:cs typeface="Calibri" pitchFamily="34" charset="0"/>
              </a:rPr>
              <a:t>partys</a:t>
            </a:r>
            <a:r>
              <a:rPr lang="en-US" dirty="0">
                <a:solidFill>
                  <a:schemeClr val="bg1">
                    <a:lumMod val="65000"/>
                  </a:schemeClr>
                </a:solidFill>
                <a:cs typeface="Calibri" pitchFamily="34" charset="0"/>
              </a:rPr>
              <a:t>: Fraunhofer IEE, </a:t>
            </a:r>
            <a:r>
              <a:rPr lang="en-US" dirty="0" err="1">
                <a:solidFill>
                  <a:schemeClr val="bg1">
                    <a:lumMod val="65000"/>
                  </a:schemeClr>
                </a:solidFill>
                <a:cs typeface="Calibri" pitchFamily="34" charset="0"/>
              </a:rPr>
              <a:t>Hochtief</a:t>
            </a:r>
            <a:r>
              <a:rPr lang="en-US" dirty="0">
                <a:solidFill>
                  <a:schemeClr val="bg1">
                    <a:lumMod val="65000"/>
                  </a:schemeClr>
                </a:solidFill>
                <a:cs typeface="Calibri" pitchFamily="34" charset="0"/>
              </a:rPr>
              <a:t>, </a:t>
            </a:r>
            <a:r>
              <a:rPr lang="en-US" dirty="0" err="1">
                <a:solidFill>
                  <a:schemeClr val="bg1">
                    <a:lumMod val="65000"/>
                  </a:schemeClr>
                </a:solidFill>
                <a:cs typeface="Calibri" pitchFamily="34" charset="0"/>
              </a:rPr>
              <a:t>Uni</a:t>
            </a:r>
            <a:r>
              <a:rPr lang="en-US" dirty="0">
                <a:solidFill>
                  <a:schemeClr val="bg1">
                    <a:lumMod val="65000"/>
                  </a:schemeClr>
                </a:solidFill>
                <a:cs typeface="Calibri" pitchFamily="34" charset="0"/>
              </a:rPr>
              <a:t>-Stuttgart</a:t>
            </a:r>
          </a:p>
          <a:p>
            <a:pPr marL="285750" lvl="0" indent="-285750">
              <a:lnSpc>
                <a:spcPct val="150000"/>
              </a:lnSpc>
              <a:buClr>
                <a:schemeClr val="tx2"/>
              </a:buClr>
              <a:buFont typeface="Wingdings" panose="05000000000000000000" pitchFamily="2" charset="2"/>
              <a:buChar char="§"/>
              <a:tabLst>
                <a:tab pos="457200" algn="l"/>
              </a:tabLst>
            </a:pPr>
            <a:r>
              <a:rPr lang="en-US" dirty="0">
                <a:solidFill>
                  <a:schemeClr val="bg1">
                    <a:lumMod val="65000"/>
                  </a:schemeClr>
                </a:solidFill>
                <a:cs typeface="Calibri" pitchFamily="34" charset="0"/>
              </a:rPr>
              <a:t>Idea: Prof. Horst Schmidt-</a:t>
            </a:r>
            <a:r>
              <a:rPr lang="en-US" dirty="0" err="1">
                <a:solidFill>
                  <a:schemeClr val="bg1">
                    <a:lumMod val="65000"/>
                  </a:schemeClr>
                </a:solidFill>
                <a:cs typeface="Calibri" pitchFamily="34" charset="0"/>
              </a:rPr>
              <a:t>Böcking</a:t>
            </a:r>
            <a:r>
              <a:rPr lang="en-US" dirty="0">
                <a:solidFill>
                  <a:schemeClr val="bg1">
                    <a:lumMod val="65000"/>
                  </a:schemeClr>
                </a:solidFill>
                <a:cs typeface="Calibri" pitchFamily="34" charset="0"/>
              </a:rPr>
              <a:t>, Prof. Gerhard Luther</a:t>
            </a:r>
          </a:p>
          <a:p>
            <a:pPr marL="285750" lvl="0" indent="-285750">
              <a:lnSpc>
                <a:spcPct val="150000"/>
              </a:lnSpc>
              <a:buClr>
                <a:schemeClr val="tx2"/>
              </a:buClr>
              <a:buFont typeface="Wingdings" panose="05000000000000000000" pitchFamily="2" charset="2"/>
              <a:buChar char="§"/>
              <a:tabLst>
                <a:tab pos="457200" algn="l"/>
              </a:tabLst>
            </a:pPr>
            <a:r>
              <a:rPr lang="en-US" dirty="0">
                <a:solidFill>
                  <a:schemeClr val="bg1">
                    <a:lumMod val="65000"/>
                  </a:schemeClr>
                </a:solidFill>
                <a:cs typeface="Calibri" pitchFamily="34" charset="0"/>
              </a:rPr>
              <a:t>1</a:t>
            </a:r>
            <a:r>
              <a:rPr lang="en-US" baseline="30000" dirty="0">
                <a:solidFill>
                  <a:schemeClr val="bg1">
                    <a:lumMod val="65000"/>
                  </a:schemeClr>
                </a:solidFill>
                <a:cs typeface="Calibri" pitchFamily="34" charset="0"/>
              </a:rPr>
              <a:t>st</a:t>
            </a:r>
            <a:r>
              <a:rPr lang="en-US" dirty="0">
                <a:solidFill>
                  <a:schemeClr val="bg1">
                    <a:lumMod val="65000"/>
                  </a:schemeClr>
                </a:solidFill>
                <a:cs typeface="Calibri" pitchFamily="34" charset="0"/>
              </a:rPr>
              <a:t> </a:t>
            </a:r>
            <a:r>
              <a:rPr lang="en-US" dirty="0" err="1">
                <a:solidFill>
                  <a:schemeClr val="bg1">
                    <a:lumMod val="65000"/>
                  </a:schemeClr>
                </a:solidFill>
                <a:cs typeface="Calibri" pitchFamily="34" charset="0"/>
              </a:rPr>
              <a:t>BMWi</a:t>
            </a:r>
            <a:r>
              <a:rPr lang="en-US" dirty="0">
                <a:solidFill>
                  <a:schemeClr val="bg1">
                    <a:lumMod val="65000"/>
                  </a:schemeClr>
                </a:solidFill>
                <a:cs typeface="Calibri" pitchFamily="34" charset="0"/>
              </a:rPr>
              <a:t>-funded project runs till 06/2017 (Phase A und B)</a:t>
            </a:r>
          </a:p>
          <a:p>
            <a:pPr marL="285750" lvl="0" indent="-285750">
              <a:lnSpc>
                <a:spcPct val="150000"/>
              </a:lnSpc>
              <a:buClr>
                <a:schemeClr val="tx2"/>
              </a:buClr>
              <a:buFont typeface="Wingdings" panose="05000000000000000000" pitchFamily="2" charset="2"/>
              <a:buChar char="§"/>
              <a:tabLst>
                <a:tab pos="457200" algn="l"/>
              </a:tabLst>
            </a:pPr>
            <a:r>
              <a:rPr lang="en-US" dirty="0">
                <a:solidFill>
                  <a:srgbClr val="000000"/>
                </a:solidFill>
                <a:cs typeface="Calibri" pitchFamily="34" charset="0"/>
              </a:rPr>
              <a:t>2</a:t>
            </a:r>
            <a:r>
              <a:rPr lang="en-US" baseline="30000" dirty="0">
                <a:solidFill>
                  <a:srgbClr val="000000"/>
                </a:solidFill>
                <a:cs typeface="Calibri" pitchFamily="34" charset="0"/>
              </a:rPr>
              <a:t>nd</a:t>
            </a:r>
            <a:r>
              <a:rPr lang="en-US" dirty="0">
                <a:solidFill>
                  <a:srgbClr val="000000"/>
                </a:solidFill>
                <a:cs typeface="Calibri" pitchFamily="34" charset="0"/>
              </a:rPr>
              <a:t> </a:t>
            </a:r>
            <a:r>
              <a:rPr lang="en-US" dirty="0" err="1">
                <a:solidFill>
                  <a:srgbClr val="000000"/>
                </a:solidFill>
                <a:cs typeface="Calibri" pitchFamily="34" charset="0"/>
              </a:rPr>
              <a:t>BMWi</a:t>
            </a:r>
            <a:r>
              <a:rPr lang="en-US" dirty="0">
                <a:solidFill>
                  <a:srgbClr val="000000"/>
                </a:solidFill>
                <a:cs typeface="Calibri" pitchFamily="34" charset="0"/>
              </a:rPr>
              <a:t>-funded started in 07/2022 with pre-research phase </a:t>
            </a:r>
          </a:p>
          <a:p>
            <a:pPr lvl="0">
              <a:lnSpc>
                <a:spcPct val="150000"/>
              </a:lnSpc>
              <a:tabLst>
                <a:tab pos="457200" algn="l"/>
              </a:tabLst>
            </a:pPr>
            <a:endParaRPr lang="en-US" dirty="0">
              <a:solidFill>
                <a:srgbClr val="000000"/>
              </a:solidFill>
              <a:cs typeface="Calibri" pitchFamily="34" charset="0"/>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300" y="4539826"/>
            <a:ext cx="1822932" cy="150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113015" y="2558265"/>
            <a:ext cx="6349429" cy="154603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1051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EF1A86B-D5A8-44F6-AB12-7AE2FEDA0924}"/>
              </a:ext>
            </a:extLst>
          </p:cNvPr>
          <p:cNvSpPr>
            <a:spLocks noChangeArrowheads="1"/>
          </p:cNvSpPr>
          <p:nvPr/>
        </p:nvSpPr>
        <p:spPr bwMode="auto">
          <a:xfrm>
            <a:off x="358425" y="1294548"/>
            <a:ext cx="8325200" cy="583011"/>
          </a:xfrm>
          <a:prstGeom prst="rect">
            <a:avLst/>
          </a:prstGeom>
          <a:solidFill>
            <a:schemeClr val="tx2"/>
          </a:solidFill>
          <a:ln w="19050">
            <a:noFill/>
            <a:miter lim="800000"/>
            <a:headEnd/>
            <a:tailEnd/>
          </a:ln>
        </p:spPr>
        <p:txBody>
          <a:bodyPr anchor="ctr"/>
          <a:lstStyle/>
          <a:p>
            <a:pPr algn="ctr" eaLnBrk="0" hangingPunct="0"/>
            <a:r>
              <a:rPr lang="en-US" sz="2000" dirty="0">
                <a:solidFill>
                  <a:schemeClr val="bg1"/>
                </a:solidFill>
              </a:rPr>
              <a:t>The pilot project</a:t>
            </a:r>
            <a:endParaRPr lang="en-US" dirty="0">
              <a:solidFill>
                <a:schemeClr val="bg1"/>
              </a:solidFill>
            </a:endParaRPr>
          </a:p>
        </p:txBody>
      </p:sp>
      <p:sp>
        <p:nvSpPr>
          <p:cNvPr id="6" name="Text Box 7">
            <a:extLst>
              <a:ext uri="{FF2B5EF4-FFF2-40B4-BE49-F238E27FC236}">
                <a16:creationId xmlns:a16="http://schemas.microsoft.com/office/drawing/2014/main" id="{35DB346D-963E-4B16-A5D4-CD8C5D4F77AD}"/>
              </a:ext>
            </a:extLst>
          </p:cNvPr>
          <p:cNvSpPr txBox="1">
            <a:spLocks noChangeArrowheads="1"/>
          </p:cNvSpPr>
          <p:nvPr/>
        </p:nvSpPr>
        <p:spPr bwMode="auto">
          <a:xfrm>
            <a:off x="361435" y="1877559"/>
            <a:ext cx="8322190" cy="4040356"/>
          </a:xfrm>
          <a:prstGeom prst="rect">
            <a:avLst/>
          </a:prstGeom>
          <a:solidFill>
            <a:srgbClr val="E1E3E3"/>
          </a:solidFill>
          <a:ln w="19050">
            <a:noFill/>
            <a:miter lim="800000"/>
            <a:headEnd/>
            <a:tailEnd/>
          </a:ln>
        </p:spPr>
        <p:txBody>
          <a:bodyPr wrap="square" lIns="0" tIns="35993" rIns="0" bIns="35993" rtlCol="0">
            <a:noAutofit/>
          </a:bodyPr>
          <a:lstStyle/>
          <a:p>
            <a:pPr marL="251952" indent="-179965" eaLnBrk="0" hangingPunct="0">
              <a:spcBef>
                <a:spcPts val="1200"/>
              </a:spcBef>
              <a:spcAft>
                <a:spcPts val="0"/>
              </a:spcAft>
              <a:buClr>
                <a:schemeClr val="tx2"/>
              </a:buClr>
              <a:buFont typeface="Wingdings" pitchFamily="2" charset="2"/>
              <a:buChar char="§"/>
              <a:defRPr/>
            </a:pPr>
            <a:r>
              <a:rPr lang="en-US" dirty="0"/>
              <a:t>Diameter: 10 m </a:t>
            </a:r>
          </a:p>
          <a:p>
            <a:pPr marL="251952" indent="-179965" eaLnBrk="0" hangingPunct="0">
              <a:spcBef>
                <a:spcPts val="1200"/>
              </a:spcBef>
              <a:spcAft>
                <a:spcPts val="0"/>
              </a:spcAft>
              <a:buClr>
                <a:schemeClr val="tx2"/>
              </a:buClr>
              <a:buFont typeface="Wingdings" pitchFamily="2" charset="2"/>
              <a:buChar char="§"/>
              <a:defRPr/>
            </a:pPr>
            <a:r>
              <a:rPr lang="en-US" dirty="0"/>
              <a:t>Weight: ≈1000 metric tons</a:t>
            </a:r>
          </a:p>
          <a:p>
            <a:pPr marL="251952" indent="-179965" eaLnBrk="0" hangingPunct="0">
              <a:spcBef>
                <a:spcPts val="1200"/>
              </a:spcBef>
              <a:spcAft>
                <a:spcPts val="0"/>
              </a:spcAft>
              <a:buClr>
                <a:schemeClr val="tx2"/>
              </a:buClr>
              <a:buFont typeface="Wingdings" pitchFamily="2" charset="2"/>
              <a:buChar char="§"/>
              <a:defRPr/>
            </a:pPr>
            <a:r>
              <a:rPr lang="en-US" dirty="0"/>
              <a:t>Power: ≈1 MW</a:t>
            </a:r>
          </a:p>
          <a:p>
            <a:pPr marL="251952" indent="-179965" eaLnBrk="0" hangingPunct="0">
              <a:spcBef>
                <a:spcPts val="1200"/>
              </a:spcBef>
              <a:spcAft>
                <a:spcPts val="0"/>
              </a:spcAft>
              <a:buClr>
                <a:schemeClr val="tx2"/>
              </a:buClr>
              <a:buFont typeface="Wingdings" pitchFamily="2" charset="2"/>
              <a:buChar char="§"/>
              <a:defRPr/>
            </a:pPr>
            <a:r>
              <a:rPr lang="en-US" dirty="0"/>
              <a:t>Capacity: ≈1 MWh</a:t>
            </a:r>
          </a:p>
          <a:p>
            <a:pPr marL="251952" indent="-179965" eaLnBrk="0" hangingPunct="0">
              <a:spcBef>
                <a:spcPts val="1200"/>
              </a:spcBef>
              <a:spcAft>
                <a:spcPts val="0"/>
              </a:spcAft>
              <a:buClr>
                <a:schemeClr val="tx2"/>
              </a:buClr>
              <a:buFont typeface="Wingdings" pitchFamily="2" charset="2"/>
              <a:buChar char="§"/>
              <a:defRPr/>
            </a:pPr>
            <a:r>
              <a:rPr lang="en-US" dirty="0"/>
              <a:t>Depth: 600m-700m</a:t>
            </a:r>
          </a:p>
          <a:p>
            <a:pPr marL="251952" indent="-179965" eaLnBrk="0" hangingPunct="0">
              <a:spcBef>
                <a:spcPts val="1200"/>
              </a:spcBef>
              <a:spcAft>
                <a:spcPts val="0"/>
              </a:spcAft>
              <a:buClr>
                <a:schemeClr val="tx2"/>
              </a:buClr>
              <a:buFont typeface="Wingdings" pitchFamily="2" charset="2"/>
              <a:buChar char="§"/>
              <a:defRPr/>
            </a:pPr>
            <a:r>
              <a:rPr lang="de-DE" dirty="0" err="1">
                <a:ea typeface="Times New Roman" panose="02020603050405020304" pitchFamily="18" charset="0"/>
                <a:cs typeface="Times New Roman" panose="02020603050405020304" pitchFamily="18" charset="0"/>
              </a:rPr>
              <a:t>Pre-reseach</a:t>
            </a:r>
            <a:r>
              <a:rPr lang="de-DE" dirty="0">
                <a:ea typeface="Times New Roman" panose="02020603050405020304" pitchFamily="18" charset="0"/>
                <a:cs typeface="Times New Roman" panose="02020603050405020304" pitchFamily="18" charset="0"/>
              </a:rPr>
              <a:t> </a:t>
            </a:r>
            <a:r>
              <a:rPr lang="de-DE" dirty="0" err="1">
                <a:ea typeface="Times New Roman" panose="02020603050405020304" pitchFamily="18" charset="0"/>
                <a:cs typeface="Times New Roman" panose="02020603050405020304" pitchFamily="18" charset="0"/>
              </a:rPr>
              <a:t>ongoing</a:t>
            </a:r>
            <a:r>
              <a:rPr lang="de-DE" dirty="0">
                <a:ea typeface="Times New Roman" panose="02020603050405020304" pitchFamily="18" charset="0"/>
                <a:cs typeface="Times New Roman" panose="02020603050405020304" pitchFamily="18" charset="0"/>
              </a:rPr>
              <a:t> (</a:t>
            </a:r>
            <a:r>
              <a:rPr lang="de-DE" dirty="0" err="1">
                <a:ea typeface="Times New Roman" panose="02020603050405020304" pitchFamily="18" charset="0"/>
                <a:cs typeface="Times New Roman" panose="02020603050405020304" pitchFamily="18" charset="0"/>
              </a:rPr>
              <a:t>location</a:t>
            </a:r>
            <a:r>
              <a:rPr lang="de-DE" dirty="0">
                <a:ea typeface="Times New Roman" panose="02020603050405020304" pitchFamily="18" charset="0"/>
                <a:cs typeface="Times New Roman" panose="02020603050405020304" pitchFamily="18" charset="0"/>
              </a:rPr>
              <a:t>, international </a:t>
            </a:r>
            <a:r>
              <a:rPr lang="de-DE" dirty="0" err="1">
                <a:ea typeface="Times New Roman" panose="02020603050405020304" pitchFamily="18" charset="0"/>
                <a:cs typeface="Times New Roman" panose="02020603050405020304" pitchFamily="18" charset="0"/>
              </a:rPr>
              <a:t>economic</a:t>
            </a:r>
            <a:r>
              <a:rPr lang="de-DE" dirty="0">
                <a:ea typeface="Times New Roman" panose="02020603050405020304" pitchFamily="18" charset="0"/>
                <a:cs typeface="Times New Roman" panose="02020603050405020304" pitchFamily="18" charset="0"/>
              </a:rPr>
              <a:t> </a:t>
            </a:r>
            <a:r>
              <a:rPr lang="de-DE" dirty="0" err="1">
                <a:ea typeface="Times New Roman" panose="02020603050405020304" pitchFamily="18" charset="0"/>
                <a:cs typeface="Times New Roman" panose="02020603050405020304" pitchFamily="18" charset="0"/>
              </a:rPr>
              <a:t>studies</a:t>
            </a:r>
            <a:r>
              <a:rPr lang="de-DE" dirty="0">
                <a:ea typeface="Times New Roman" panose="02020603050405020304" pitchFamily="18" charset="0"/>
                <a:cs typeface="Times New Roman" panose="02020603050405020304" pitchFamily="18" charset="0"/>
              </a:rPr>
              <a:t>)</a:t>
            </a:r>
          </a:p>
          <a:p>
            <a:pPr marL="251952" indent="-179965" eaLnBrk="0" hangingPunct="0">
              <a:spcBef>
                <a:spcPts val="1200"/>
              </a:spcBef>
              <a:spcAft>
                <a:spcPts val="0"/>
              </a:spcAft>
              <a:buClr>
                <a:schemeClr val="tx2"/>
              </a:buClr>
              <a:buFont typeface="Wingdings" pitchFamily="2" charset="2"/>
              <a:buChar char="§"/>
              <a:defRPr/>
            </a:pPr>
            <a:r>
              <a:rPr lang="en-US" dirty="0"/>
              <a:t>Manufacturing and installation planed for 2024</a:t>
            </a:r>
          </a:p>
          <a:p>
            <a:pPr marL="251952" indent="-179965" eaLnBrk="0" hangingPunct="0">
              <a:spcBef>
                <a:spcPts val="1200"/>
              </a:spcBef>
              <a:spcAft>
                <a:spcPts val="0"/>
              </a:spcAft>
              <a:buClr>
                <a:schemeClr val="tx2"/>
              </a:buClr>
              <a:buFont typeface="Wingdings" pitchFamily="2" charset="2"/>
              <a:buChar char="§"/>
              <a:defRPr/>
            </a:pPr>
            <a:endParaRPr lang="en-US" dirty="0"/>
          </a:p>
          <a:p>
            <a:pPr marL="251952" indent="-179965" eaLnBrk="0" hangingPunct="0">
              <a:spcBef>
                <a:spcPts val="1200"/>
              </a:spcBef>
              <a:spcAft>
                <a:spcPts val="0"/>
              </a:spcAft>
              <a:buClr>
                <a:schemeClr val="tx2"/>
              </a:buClr>
              <a:buFont typeface="Wingdings" pitchFamily="2" charset="2"/>
              <a:buChar char="§"/>
              <a:defRPr/>
            </a:pPr>
            <a:r>
              <a:rPr lang="en-US" dirty="0"/>
              <a:t>Project partner: PLEUGER Industries GmbH </a:t>
            </a:r>
          </a:p>
          <a:p>
            <a:pPr marL="251952" indent="-179965" eaLnBrk="0" hangingPunct="0">
              <a:spcBef>
                <a:spcPts val="200"/>
              </a:spcBef>
              <a:spcAft>
                <a:spcPts val="200"/>
              </a:spcAft>
              <a:buClr>
                <a:schemeClr val="tx2"/>
              </a:buClr>
              <a:buFont typeface="Wingdings" pitchFamily="2" charset="2"/>
              <a:buChar char="§"/>
              <a:defRPr/>
            </a:pPr>
            <a:endParaRPr lang="en-US" sz="1400" dirty="0"/>
          </a:p>
        </p:txBody>
      </p:sp>
      <p:sp>
        <p:nvSpPr>
          <p:cNvPr id="9" name="Foliennummernplatzhalter 4"/>
          <p:cNvSpPr>
            <a:spLocks noGrp="1"/>
          </p:cNvSpPr>
          <p:nvPr>
            <p:ph type="sldNum" sz="quarter" idx="4294967295"/>
          </p:nvPr>
        </p:nvSpPr>
        <p:spPr>
          <a:xfrm>
            <a:off x="358425" y="5619947"/>
            <a:ext cx="1350176" cy="92345"/>
          </a:xfrm>
          <a:prstGeom prst="rect">
            <a:avLst/>
          </a:prstGeom>
        </p:spPr>
        <p:txBody>
          <a:bodyPr/>
          <a:lstStyle/>
          <a:p>
            <a:pPr>
              <a:spcBef>
                <a:spcPct val="50000"/>
              </a:spcBef>
              <a:spcAft>
                <a:spcPct val="0"/>
              </a:spcAft>
            </a:pPr>
            <a:r>
              <a:rPr lang="de-DE" sz="600" dirty="0">
                <a:solidFill>
                  <a:schemeClr val="bg2"/>
                </a:solidFill>
              </a:rPr>
              <a:t>Seite </a:t>
            </a:r>
            <a:fld id="{A06316EC-39FF-4C97-AA6E-29B761CE3E45}" type="slidenum">
              <a:rPr lang="de-DE" sz="600">
                <a:solidFill>
                  <a:schemeClr val="bg2"/>
                </a:solidFill>
              </a:rPr>
              <a:pPr>
                <a:spcBef>
                  <a:spcPct val="50000"/>
                </a:spcBef>
                <a:spcAft>
                  <a:spcPct val="0"/>
                </a:spcAft>
              </a:pPr>
              <a:t>21</a:t>
            </a:fld>
            <a:endParaRPr lang="de-DE" sz="600" dirty="0">
              <a:solidFill>
                <a:schemeClr val="bg2"/>
              </a:solidFill>
            </a:endParaRPr>
          </a:p>
        </p:txBody>
      </p:sp>
      <p:sp>
        <p:nvSpPr>
          <p:cNvPr id="3" name="Titel 2"/>
          <p:cNvSpPr>
            <a:spLocks noGrp="1"/>
          </p:cNvSpPr>
          <p:nvPr>
            <p:ph type="title"/>
          </p:nvPr>
        </p:nvSpPr>
        <p:spPr/>
        <p:txBody>
          <a:bodyPr/>
          <a:lstStyle/>
          <a:p>
            <a:r>
              <a:rPr lang="en-US" dirty="0"/>
              <a:t>Phase C: Pilot project (1:3) in deep water</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755" y="5311598"/>
            <a:ext cx="2806087" cy="400693"/>
          </a:xfrm>
          <a:prstGeom prst="rect">
            <a:avLst/>
          </a:prstGeom>
        </p:spPr>
      </p:pic>
    </p:spTree>
    <p:extLst>
      <p:ext uri="{BB962C8B-B14F-4D97-AF65-F5344CB8AC3E}">
        <p14:creationId xmlns:p14="http://schemas.microsoft.com/office/powerpoint/2010/main" val="410134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de-DE" kern="0" dirty="0"/>
              <a:t>Sponsors, </a:t>
            </a:r>
            <a:r>
              <a:rPr lang="de-DE" kern="0" dirty="0" err="1"/>
              <a:t>awards</a:t>
            </a:r>
            <a:r>
              <a:rPr lang="de-DE" kern="0" dirty="0"/>
              <a:t>, </a:t>
            </a:r>
            <a:r>
              <a:rPr lang="de-DE" kern="0" dirty="0" err="1"/>
              <a:t>contact</a:t>
            </a:r>
            <a:r>
              <a:rPr lang="de-DE" kern="0" dirty="0"/>
              <a:t> </a:t>
            </a:r>
          </a:p>
        </p:txBody>
      </p:sp>
      <p:pic>
        <p:nvPicPr>
          <p:cNvPr id="5"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76000"/>
                    </a14:imgEffect>
                  </a14:imgLayer>
                </a14:imgProps>
              </a:ext>
              <a:ext uri="{28A0092B-C50C-407E-A947-70E740481C1C}">
                <a14:useLocalDpi xmlns:a14="http://schemas.microsoft.com/office/drawing/2010/main"/>
              </a:ext>
            </a:extLst>
          </a:blip>
          <a:srcRect/>
          <a:stretch>
            <a:fillRect/>
          </a:stretch>
        </p:blipFill>
        <p:spPr bwMode="auto">
          <a:xfrm>
            <a:off x="-28710" y="1063870"/>
            <a:ext cx="9186847" cy="4850362"/>
          </a:xfrm>
          <a:prstGeom prst="rect">
            <a:avLst/>
          </a:prstGeom>
          <a:noFill/>
          <a:ln>
            <a:noFill/>
          </a:ln>
          <a:effectLst/>
        </p:spPr>
      </p:pic>
      <p:pic>
        <p:nvPicPr>
          <p:cNvPr id="9" name="Picture 2" descr="Bundesministerium für Wirtschaft und Energi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104" y="2121539"/>
            <a:ext cx="2619033" cy="21650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746620" y="3366640"/>
            <a:ext cx="1999801" cy="276999"/>
          </a:xfrm>
          <a:prstGeom prst="rect">
            <a:avLst/>
          </a:prstGeom>
          <a:noFill/>
        </p:spPr>
        <p:txBody>
          <a:bodyPr wrap="square" rtlCol="0">
            <a:spAutoFit/>
          </a:bodyPr>
          <a:lstStyle/>
          <a:p>
            <a:r>
              <a:rPr lang="de-DE" sz="1200" dirty="0"/>
              <a:t>FKZ:0325584B</a:t>
            </a:r>
          </a:p>
        </p:txBody>
      </p:sp>
      <p:pic>
        <p:nvPicPr>
          <p:cNvPr id="11" name="Grafik 10"/>
          <p:cNvPicPr>
            <a:picLocks noChangeAspect="1"/>
          </p:cNvPicPr>
          <p:nvPr/>
        </p:nvPicPr>
        <p:blipFill rotWithShape="1">
          <a:blip r:embed="rId5"/>
          <a:srcRect l="61285" t="50771" r="26246" b="20055"/>
          <a:stretch/>
        </p:blipFill>
        <p:spPr>
          <a:xfrm>
            <a:off x="5232369" y="3859145"/>
            <a:ext cx="1732709" cy="1216176"/>
          </a:xfrm>
          <a:prstGeom prst="rect">
            <a:avLst/>
          </a:prstGeom>
        </p:spPr>
      </p:pic>
      <p:pic>
        <p:nvPicPr>
          <p:cNvPr id="12" name="Grafik 11"/>
          <p:cNvPicPr>
            <a:picLocks noChangeAspect="1"/>
          </p:cNvPicPr>
          <p:nvPr/>
        </p:nvPicPr>
        <p:blipFill rotWithShape="1">
          <a:blip r:embed="rId6" cstate="print">
            <a:extLst>
              <a:ext uri="{28A0092B-C50C-407E-A947-70E740481C1C}">
                <a14:useLocalDpi xmlns:a14="http://schemas.microsoft.com/office/drawing/2010/main" val="0"/>
              </a:ext>
            </a:extLst>
          </a:blip>
          <a:srcRect l="27326" t="4284" r="27024" b="1627"/>
          <a:stretch/>
        </p:blipFill>
        <p:spPr>
          <a:xfrm>
            <a:off x="5758962" y="1533894"/>
            <a:ext cx="1961652" cy="1955157"/>
          </a:xfrm>
          <a:prstGeom prst="rect">
            <a:avLst/>
          </a:prstGeom>
        </p:spPr>
      </p:pic>
      <p:pic>
        <p:nvPicPr>
          <p:cNvPr id="13" name="Grafik 12"/>
          <p:cNvPicPr>
            <a:picLocks noChangeAspect="1"/>
          </p:cNvPicPr>
          <p:nvPr/>
        </p:nvPicPr>
        <p:blipFill>
          <a:blip r:embed="rId7"/>
          <a:stretch>
            <a:fillRect/>
          </a:stretch>
        </p:blipFill>
        <p:spPr>
          <a:xfrm>
            <a:off x="3585691" y="1310055"/>
            <a:ext cx="1493643" cy="2858106"/>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8114" y="3859145"/>
            <a:ext cx="1684992" cy="1684992"/>
          </a:xfrm>
          <a:prstGeom prst="rect">
            <a:avLst/>
          </a:prstGeom>
        </p:spPr>
      </p:pic>
      <p:sp>
        <p:nvSpPr>
          <p:cNvPr id="2" name="Textfeld 1"/>
          <p:cNvSpPr txBox="1"/>
          <p:nvPr/>
        </p:nvSpPr>
        <p:spPr>
          <a:xfrm>
            <a:off x="1232899" y="5512880"/>
            <a:ext cx="5294014" cy="369332"/>
          </a:xfrm>
          <a:prstGeom prst="rect">
            <a:avLst/>
          </a:prstGeom>
          <a:noFill/>
        </p:spPr>
        <p:txBody>
          <a:bodyPr wrap="square" rtlCol="0">
            <a:spAutoFit/>
          </a:bodyPr>
          <a:lstStyle/>
          <a:p>
            <a:r>
              <a:rPr lang="de-DE" dirty="0" err="1">
                <a:solidFill>
                  <a:srgbClr val="FFFFFF"/>
                </a:solidFill>
              </a:rPr>
              <a:t>Contact</a:t>
            </a:r>
            <a:r>
              <a:rPr lang="de-DE" dirty="0">
                <a:solidFill>
                  <a:srgbClr val="FFFFFF"/>
                </a:solidFill>
              </a:rPr>
              <a:t>: bernhard.ernst@iee.fraunhofer.de</a:t>
            </a:r>
          </a:p>
        </p:txBody>
      </p:sp>
    </p:spTree>
    <p:extLst>
      <p:ext uri="{BB962C8B-B14F-4D97-AF65-F5344CB8AC3E}">
        <p14:creationId xmlns:p14="http://schemas.microsoft.com/office/powerpoint/2010/main" val="2752980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en-US" kern="0" dirty="0"/>
              <a:t>Conclusions</a:t>
            </a:r>
          </a:p>
        </p:txBody>
      </p:sp>
      <p:pic>
        <p:nvPicPr>
          <p:cNvPr id="5"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76000"/>
                    </a14:imgEffect>
                  </a14:imgLayer>
                </a14:imgProps>
              </a:ext>
              <a:ext uri="{28A0092B-C50C-407E-A947-70E740481C1C}">
                <a14:useLocalDpi xmlns:a14="http://schemas.microsoft.com/office/drawing/2010/main"/>
              </a:ext>
            </a:extLst>
          </a:blip>
          <a:srcRect/>
          <a:stretch>
            <a:fillRect/>
          </a:stretch>
        </p:blipFill>
        <p:spPr bwMode="auto">
          <a:xfrm>
            <a:off x="-28710" y="1063870"/>
            <a:ext cx="9186847" cy="4850362"/>
          </a:xfrm>
          <a:prstGeom prst="rect">
            <a:avLst/>
          </a:prstGeom>
          <a:noFill/>
          <a:ln>
            <a:noFill/>
          </a:ln>
          <a:effectLst/>
        </p:spPr>
      </p:pic>
      <p:sp>
        <p:nvSpPr>
          <p:cNvPr id="4" name="Abgerundetes Rechteck 3"/>
          <p:cNvSpPr/>
          <p:nvPr/>
        </p:nvSpPr>
        <p:spPr>
          <a:xfrm>
            <a:off x="460375" y="1479990"/>
            <a:ext cx="6505504" cy="4018121"/>
          </a:xfrm>
          <a:prstGeom prst="roundRect">
            <a:avLst/>
          </a:prstGeom>
          <a:solidFill>
            <a:schemeClr val="bg1">
              <a:alpha val="65000"/>
            </a:schemeClr>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b="1" dirty="0"/>
              <a:t>Cost in the range of classical PHS</a:t>
            </a:r>
          </a:p>
          <a:p>
            <a:pPr marL="342900" indent="-342900">
              <a:spcBef>
                <a:spcPts val="600"/>
              </a:spcBef>
              <a:spcAft>
                <a:spcPts val="600"/>
              </a:spcAft>
              <a:buFont typeface="Arial" panose="020B0604020202020204" pitchFamily="34" charset="0"/>
              <a:buChar char="•"/>
            </a:pPr>
            <a:r>
              <a:rPr lang="en-US" sz="2000" b="1" dirty="0"/>
              <a:t>Efficiency little less than PHS</a:t>
            </a:r>
          </a:p>
          <a:p>
            <a:pPr marL="342900" indent="-342900">
              <a:spcBef>
                <a:spcPts val="600"/>
              </a:spcBef>
              <a:spcAft>
                <a:spcPts val="600"/>
              </a:spcAft>
              <a:buFont typeface="Arial" panose="020B0604020202020204" pitchFamily="34" charset="0"/>
              <a:buChar char="•"/>
            </a:pPr>
            <a:r>
              <a:rPr lang="en-US" sz="2000" b="1" dirty="0"/>
              <a:t>Modular approach</a:t>
            </a:r>
          </a:p>
          <a:p>
            <a:pPr marL="342900" indent="-342900">
              <a:spcBef>
                <a:spcPts val="600"/>
              </a:spcBef>
              <a:spcAft>
                <a:spcPts val="600"/>
              </a:spcAft>
              <a:buFont typeface="Arial" panose="020B0604020202020204" pitchFamily="34" charset="0"/>
              <a:buChar char="•"/>
            </a:pPr>
            <a:r>
              <a:rPr lang="en-US" sz="2000" b="1" dirty="0"/>
              <a:t>Fast installation</a:t>
            </a:r>
          </a:p>
          <a:p>
            <a:pPr marL="342900" indent="-342900">
              <a:spcBef>
                <a:spcPts val="600"/>
              </a:spcBef>
              <a:spcAft>
                <a:spcPts val="600"/>
              </a:spcAft>
              <a:buFont typeface="Arial" panose="020B0604020202020204" pitchFamily="34" charset="0"/>
              <a:buChar char="•"/>
            </a:pPr>
            <a:r>
              <a:rPr lang="en-US" sz="2000" b="1" dirty="0"/>
              <a:t>Low environmental impact</a:t>
            </a:r>
          </a:p>
          <a:p>
            <a:pPr marL="342900" indent="-342900">
              <a:spcBef>
                <a:spcPts val="600"/>
              </a:spcBef>
              <a:spcAft>
                <a:spcPts val="600"/>
              </a:spcAft>
              <a:buFont typeface="Arial" panose="020B0604020202020204" pitchFamily="34" charset="0"/>
              <a:buChar char="•"/>
            </a:pPr>
            <a:r>
              <a:rPr lang="en-US" sz="2000" b="1" dirty="0"/>
              <a:t>Easy permitting</a:t>
            </a:r>
          </a:p>
          <a:p>
            <a:pPr marL="342900" indent="-342900">
              <a:spcBef>
                <a:spcPts val="600"/>
              </a:spcBef>
              <a:spcAft>
                <a:spcPts val="600"/>
              </a:spcAft>
              <a:buFont typeface="Arial" panose="020B0604020202020204" pitchFamily="34" charset="0"/>
              <a:buChar char="•"/>
            </a:pPr>
            <a:r>
              <a:rPr lang="en-US" sz="2000" b="1" dirty="0"/>
              <a:t>Huge world wide potential</a:t>
            </a:r>
          </a:p>
          <a:p>
            <a:pPr marL="342900" indent="-342900">
              <a:spcBef>
                <a:spcPts val="600"/>
              </a:spcBef>
              <a:spcAft>
                <a:spcPts val="600"/>
              </a:spcAft>
              <a:buFont typeface="Arial" panose="020B0604020202020204" pitchFamily="34" charset="0"/>
              <a:buChar char="•"/>
            </a:pPr>
            <a:r>
              <a:rPr lang="en-US" sz="2000" b="1" dirty="0"/>
              <a:t>Diversity in terms of resources</a:t>
            </a:r>
          </a:p>
        </p:txBody>
      </p:sp>
    </p:spTree>
    <p:extLst>
      <p:ext uri="{BB962C8B-B14F-4D97-AF65-F5344CB8AC3E}">
        <p14:creationId xmlns:p14="http://schemas.microsoft.com/office/powerpoint/2010/main" val="164896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60375" y="382588"/>
            <a:ext cx="8223250"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Frutiger LT Com 45 Light" pitchFamily="34" charset="0"/>
              </a:defRPr>
            </a:lvl2pPr>
            <a:lvl3pPr algn="l" rtl="0" eaLnBrk="0" fontAlgn="base" hangingPunct="0">
              <a:spcBef>
                <a:spcPct val="0"/>
              </a:spcBef>
              <a:spcAft>
                <a:spcPct val="0"/>
              </a:spcAft>
              <a:defRPr sz="2400" b="1">
                <a:solidFill>
                  <a:schemeClr val="tx1"/>
                </a:solidFill>
                <a:latin typeface="Frutiger LT Com 45 Light" pitchFamily="34" charset="0"/>
              </a:defRPr>
            </a:lvl3pPr>
            <a:lvl4pPr algn="l" rtl="0" eaLnBrk="0" fontAlgn="base" hangingPunct="0">
              <a:spcBef>
                <a:spcPct val="0"/>
              </a:spcBef>
              <a:spcAft>
                <a:spcPct val="0"/>
              </a:spcAft>
              <a:defRPr sz="2400" b="1">
                <a:solidFill>
                  <a:schemeClr val="tx1"/>
                </a:solidFill>
                <a:latin typeface="Frutiger LT Com 45 Light" pitchFamily="34" charset="0"/>
              </a:defRPr>
            </a:lvl4pPr>
            <a:lvl5pPr algn="l" rtl="0" eaLnBrk="0" fontAlgn="base" hangingPunct="0">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a:lstStyle>
          <a:p>
            <a:r>
              <a:rPr lang="en-US" kern="0" dirty="0"/>
              <a:t>Announcement </a:t>
            </a:r>
          </a:p>
        </p:txBody>
      </p:sp>
      <p:pic>
        <p:nvPicPr>
          <p:cNvPr id="5"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76000"/>
                    </a14:imgEffect>
                  </a14:imgLayer>
                </a14:imgProps>
              </a:ext>
              <a:ext uri="{28A0092B-C50C-407E-A947-70E740481C1C}">
                <a14:useLocalDpi xmlns:a14="http://schemas.microsoft.com/office/drawing/2010/main"/>
              </a:ext>
            </a:extLst>
          </a:blip>
          <a:srcRect/>
          <a:stretch>
            <a:fillRect/>
          </a:stretch>
        </p:blipFill>
        <p:spPr bwMode="auto">
          <a:xfrm>
            <a:off x="-28710" y="1063870"/>
            <a:ext cx="9186847" cy="4850362"/>
          </a:xfrm>
          <a:prstGeom prst="rect">
            <a:avLst/>
          </a:prstGeom>
          <a:noFill/>
          <a:ln>
            <a:noFill/>
          </a:ln>
          <a:effectLst/>
        </p:spPr>
      </p:pic>
      <p:sp>
        <p:nvSpPr>
          <p:cNvPr id="10" name="Textfeld 9"/>
          <p:cNvSpPr txBox="1"/>
          <p:nvPr/>
        </p:nvSpPr>
        <p:spPr>
          <a:xfrm>
            <a:off x="626737" y="1226272"/>
            <a:ext cx="7613137" cy="4401205"/>
          </a:xfrm>
          <a:prstGeom prst="rect">
            <a:avLst/>
          </a:prstGeom>
          <a:solidFill>
            <a:schemeClr val="bg1">
              <a:alpha val="65000"/>
            </a:schemeClr>
          </a:solidFill>
        </p:spPr>
        <p:txBody>
          <a:bodyPr wrap="square" rtlCol="0">
            <a:spAutoFit/>
          </a:bodyPr>
          <a:lstStyle/>
          <a:p>
            <a:r>
              <a:rPr lang="en-US" b="1" dirty="0"/>
              <a:t>Offshore Energy and Storage Society</a:t>
            </a:r>
          </a:p>
          <a:p>
            <a:endParaRPr lang="en-US" sz="2400" b="1" dirty="0"/>
          </a:p>
          <a:p>
            <a:endParaRPr lang="en-US" sz="1200" b="1" dirty="0"/>
          </a:p>
          <a:p>
            <a:r>
              <a:rPr lang="en-US" b="1" dirty="0"/>
              <a:t>OSES 2023 MALTA</a:t>
            </a:r>
          </a:p>
          <a:p>
            <a:r>
              <a:rPr lang="en-US" sz="1600" dirty="0"/>
              <a:t>7th Offshore Energy and Storage Symposium</a:t>
            </a:r>
            <a:r>
              <a:rPr lang="en-US" sz="1200" b="1" dirty="0"/>
              <a:t> </a:t>
            </a:r>
          </a:p>
          <a:p>
            <a:r>
              <a:rPr lang="en-US" b="1" dirty="0"/>
              <a:t>JULY 12-14, 2023</a:t>
            </a:r>
          </a:p>
          <a:p>
            <a:endParaRPr lang="en-US" sz="1200" b="1" dirty="0"/>
          </a:p>
          <a:p>
            <a:endParaRPr lang="en-US" b="1" dirty="0"/>
          </a:p>
          <a:p>
            <a:r>
              <a:rPr lang="en-US" sz="2400" b="1" dirty="0"/>
              <a:t>https://www.osessociety.com/oses2023</a:t>
            </a:r>
          </a:p>
          <a:p>
            <a:endParaRPr lang="en-US" sz="1200" dirty="0">
              <a:effectLst/>
            </a:endParaRPr>
          </a:p>
          <a:p>
            <a:r>
              <a:rPr lang="de-DE" dirty="0"/>
              <a:t>The </a:t>
            </a:r>
            <a:r>
              <a:rPr lang="de-DE" dirty="0" err="1"/>
              <a:t>symposium</a:t>
            </a:r>
            <a:r>
              <a:rPr lang="de-DE" dirty="0"/>
              <a:t> </a:t>
            </a:r>
            <a:r>
              <a:rPr lang="de-DE" dirty="0" err="1"/>
              <a:t>is</a:t>
            </a:r>
            <a:r>
              <a:rPr lang="de-DE" dirty="0"/>
              <a:t> </a:t>
            </a:r>
            <a:r>
              <a:rPr lang="de-DE" dirty="0" err="1"/>
              <a:t>being</a:t>
            </a:r>
            <a:r>
              <a:rPr lang="de-DE" dirty="0"/>
              <a:t> </a:t>
            </a:r>
            <a:r>
              <a:rPr lang="de-DE" dirty="0" err="1"/>
              <a:t>hosted</a:t>
            </a:r>
            <a:r>
              <a:rPr lang="de-DE" dirty="0"/>
              <a:t> </a:t>
            </a:r>
            <a:r>
              <a:rPr lang="de-DE" dirty="0" err="1"/>
              <a:t>by</a:t>
            </a:r>
            <a:r>
              <a:rPr lang="de-DE" dirty="0"/>
              <a:t> </a:t>
            </a:r>
            <a:r>
              <a:rPr lang="de-DE" dirty="0" err="1"/>
              <a:t>the</a:t>
            </a:r>
            <a:r>
              <a:rPr lang="de-DE" dirty="0"/>
              <a:t> University </a:t>
            </a:r>
            <a:r>
              <a:rPr lang="de-DE" dirty="0" err="1"/>
              <a:t>of</a:t>
            </a:r>
            <a:r>
              <a:rPr lang="de-DE" dirty="0"/>
              <a:t> Malta, in </a:t>
            </a:r>
            <a:r>
              <a:rPr lang="de-DE" dirty="0" err="1"/>
              <a:t>collaboration</a:t>
            </a:r>
            <a:r>
              <a:rPr lang="de-DE" dirty="0"/>
              <a:t> </a:t>
            </a:r>
            <a:r>
              <a:rPr lang="de-DE" dirty="0" err="1"/>
              <a:t>with</a:t>
            </a:r>
            <a:r>
              <a:rPr lang="de-DE" dirty="0"/>
              <a:t> </a:t>
            </a:r>
          </a:p>
          <a:p>
            <a:pPr marL="285750" indent="-285750">
              <a:buFont typeface="Arial" panose="020B0604020202020204" pitchFamily="34" charset="0"/>
              <a:buChar char="•"/>
            </a:pPr>
            <a:r>
              <a:rPr lang="de-DE" dirty="0" err="1"/>
              <a:t>the</a:t>
            </a:r>
            <a:r>
              <a:rPr lang="de-DE" dirty="0"/>
              <a:t> Offshore </a:t>
            </a:r>
            <a:r>
              <a:rPr lang="de-DE" dirty="0" err="1"/>
              <a:t>Energy</a:t>
            </a:r>
            <a:r>
              <a:rPr lang="de-DE" dirty="0"/>
              <a:t> </a:t>
            </a:r>
            <a:r>
              <a:rPr lang="de-DE" dirty="0" err="1"/>
              <a:t>and</a:t>
            </a:r>
            <a:r>
              <a:rPr lang="de-DE" dirty="0"/>
              <a:t> Storage Society, </a:t>
            </a:r>
          </a:p>
          <a:p>
            <a:pPr marL="285750" indent="-285750">
              <a:buFont typeface="Arial" panose="020B0604020202020204" pitchFamily="34" charset="0"/>
              <a:buChar char="•"/>
            </a:pPr>
            <a:r>
              <a:rPr lang="de-DE" dirty="0" err="1"/>
              <a:t>the</a:t>
            </a:r>
            <a:r>
              <a:rPr lang="de-DE" dirty="0"/>
              <a:t> University </a:t>
            </a:r>
            <a:r>
              <a:rPr lang="de-DE" dirty="0" err="1"/>
              <a:t>of</a:t>
            </a:r>
            <a:r>
              <a:rPr lang="de-DE" dirty="0"/>
              <a:t> Nottingham, </a:t>
            </a:r>
          </a:p>
          <a:p>
            <a:pPr marL="285750" indent="-285750">
              <a:buFont typeface="Arial" panose="020B0604020202020204" pitchFamily="34" charset="0"/>
              <a:buChar char="•"/>
            </a:pPr>
            <a:r>
              <a:rPr lang="de-DE" dirty="0" err="1"/>
              <a:t>the</a:t>
            </a:r>
            <a:r>
              <a:rPr lang="de-DE" dirty="0"/>
              <a:t> University </a:t>
            </a:r>
            <a:r>
              <a:rPr lang="de-DE" dirty="0" err="1"/>
              <a:t>of</a:t>
            </a:r>
            <a:r>
              <a:rPr lang="de-DE" dirty="0"/>
              <a:t> Windsor </a:t>
            </a:r>
            <a:r>
              <a:rPr lang="de-DE" dirty="0" err="1"/>
              <a:t>and</a:t>
            </a:r>
            <a:r>
              <a:rPr lang="de-DE" dirty="0"/>
              <a:t> </a:t>
            </a:r>
          </a:p>
          <a:p>
            <a:pPr marL="285750" indent="-285750">
              <a:buFont typeface="Arial" panose="020B0604020202020204" pitchFamily="34" charset="0"/>
              <a:buChar char="•"/>
            </a:pPr>
            <a:r>
              <a:rPr lang="de-DE" b="1" dirty="0"/>
              <a:t>Fraunhofer IEE</a:t>
            </a:r>
            <a:endParaRPr lang="en-US" sz="1200" b="1" dirty="0">
              <a:effectLst/>
            </a:endParaRPr>
          </a:p>
        </p:txBody>
      </p:sp>
    </p:spTree>
    <p:extLst>
      <p:ext uri="{BB962C8B-B14F-4D97-AF65-F5344CB8AC3E}">
        <p14:creationId xmlns:p14="http://schemas.microsoft.com/office/powerpoint/2010/main" val="42582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idx="4294967295"/>
          </p:nvPr>
        </p:nvSpPr>
        <p:spPr/>
        <p:txBody>
          <a:bodyPr/>
          <a:lstStyle/>
          <a:p>
            <a:r>
              <a:rPr lang="de-DE" dirty="0" err="1"/>
              <a:t>Balancing</a:t>
            </a:r>
            <a:r>
              <a:rPr lang="de-DE" dirty="0"/>
              <a:t> Needs | </a:t>
            </a:r>
            <a:r>
              <a:rPr lang="de-DE" dirty="0" err="1"/>
              <a:t>Example</a:t>
            </a:r>
            <a:r>
              <a:rPr lang="de-DE" dirty="0"/>
              <a:t> Scenario Germany 2050</a:t>
            </a:r>
          </a:p>
        </p:txBody>
      </p:sp>
      <p:sp>
        <p:nvSpPr>
          <p:cNvPr id="54274" name="Rectangle 3"/>
          <p:cNvSpPr>
            <a:spLocks noGrp="1" noChangeArrowheads="1"/>
          </p:cNvSpPr>
          <p:nvPr>
            <p:ph type="body" idx="4294967295"/>
          </p:nvPr>
        </p:nvSpPr>
        <p:spPr/>
        <p:txBody>
          <a:bodyPr/>
          <a:lstStyle/>
          <a:p>
            <a:endParaRPr lang="de-DE" sz="1600" dirty="0"/>
          </a:p>
          <a:p>
            <a:endParaRPr lang="de-DE" sz="1600" dirty="0"/>
          </a:p>
        </p:txBody>
      </p:sp>
      <p:pic>
        <p:nvPicPr>
          <p:cNvPr id="54276" name="Diagramm 7"/>
          <p:cNvPicPr>
            <a:picLocks noChangeArrowheads="1"/>
          </p:cNvPicPr>
          <p:nvPr/>
        </p:nvPicPr>
        <p:blipFill>
          <a:blip r:embed="rId3" cstate="email"/>
          <a:srcRect/>
          <a:stretch>
            <a:fillRect/>
          </a:stretch>
        </p:blipFill>
        <p:spPr bwMode="auto">
          <a:xfrm>
            <a:off x="459927" y="1753711"/>
            <a:ext cx="5330465" cy="3198279"/>
          </a:xfrm>
          <a:prstGeom prst="rect">
            <a:avLst/>
          </a:prstGeom>
          <a:solidFill>
            <a:schemeClr val="bg1"/>
          </a:solidFill>
          <a:ln w="9525">
            <a:noFill/>
            <a:miter lim="800000"/>
            <a:headEnd/>
            <a:tailEnd/>
          </a:ln>
        </p:spPr>
      </p:pic>
      <p:sp>
        <p:nvSpPr>
          <p:cNvPr id="54277" name="Text Box 6"/>
          <p:cNvSpPr txBox="1">
            <a:spLocks noChangeArrowheads="1"/>
          </p:cNvSpPr>
          <p:nvPr/>
        </p:nvSpPr>
        <p:spPr bwMode="auto">
          <a:xfrm>
            <a:off x="459927" y="6170382"/>
            <a:ext cx="2363147" cy="246221"/>
          </a:xfrm>
          <a:prstGeom prst="rect">
            <a:avLst/>
          </a:prstGeom>
          <a:noFill/>
          <a:ln w="9525">
            <a:noFill/>
            <a:miter lim="800000"/>
            <a:headEnd/>
            <a:tailEnd/>
          </a:ln>
        </p:spPr>
        <p:txBody>
          <a:bodyPr wrap="none">
            <a:spAutoFit/>
          </a:bodyPr>
          <a:lstStyle/>
          <a:p>
            <a:r>
              <a:rPr lang="de-DE" sz="1000" dirty="0" err="1">
                <a:solidFill>
                  <a:schemeClr val="bg2"/>
                </a:solidFill>
              </a:rPr>
              <a:t>Ref</a:t>
            </a:r>
            <a:r>
              <a:rPr lang="de-DE" sz="1000" dirty="0">
                <a:solidFill>
                  <a:schemeClr val="bg2"/>
                </a:solidFill>
              </a:rPr>
              <a:t>.: Data </a:t>
            </a:r>
            <a:r>
              <a:rPr lang="de-DE" sz="1000" dirty="0" err="1">
                <a:solidFill>
                  <a:schemeClr val="bg2"/>
                </a:solidFill>
              </a:rPr>
              <a:t>from</a:t>
            </a:r>
            <a:r>
              <a:rPr lang="de-DE" sz="1000" dirty="0">
                <a:solidFill>
                  <a:schemeClr val="bg2"/>
                </a:solidFill>
              </a:rPr>
              <a:t> BMU Leitstudie 2011</a:t>
            </a:r>
          </a:p>
        </p:txBody>
      </p:sp>
      <p:pic>
        <p:nvPicPr>
          <p:cNvPr id="7" name="Diagramm 7"/>
          <p:cNvPicPr>
            <a:picLocks noChangeArrowheads="1"/>
          </p:cNvPicPr>
          <p:nvPr/>
        </p:nvPicPr>
        <p:blipFill>
          <a:blip r:embed="rId4" cstate="email"/>
          <a:srcRect/>
          <a:stretch>
            <a:fillRect/>
          </a:stretch>
        </p:blipFill>
        <p:spPr bwMode="auto">
          <a:xfrm>
            <a:off x="6247289" y="2210609"/>
            <a:ext cx="2284485" cy="2284484"/>
          </a:xfrm>
          <a:prstGeom prst="rect">
            <a:avLst/>
          </a:prstGeom>
          <a:solidFill>
            <a:schemeClr val="bg1"/>
          </a:solidFill>
          <a:ln w="9525">
            <a:noFill/>
            <a:miter lim="800000"/>
            <a:headEnd/>
            <a:tailEnd/>
          </a:ln>
        </p:spPr>
      </p:pic>
      <p:sp>
        <p:nvSpPr>
          <p:cNvPr id="8" name="Text Box 6"/>
          <p:cNvSpPr txBox="1">
            <a:spLocks noChangeArrowheads="1"/>
          </p:cNvSpPr>
          <p:nvPr/>
        </p:nvSpPr>
        <p:spPr bwMode="auto">
          <a:xfrm>
            <a:off x="612226" y="5377236"/>
            <a:ext cx="4868833" cy="400110"/>
          </a:xfrm>
          <a:prstGeom prst="rect">
            <a:avLst/>
          </a:prstGeom>
          <a:noFill/>
          <a:ln w="9525">
            <a:noFill/>
            <a:miter lim="800000"/>
            <a:headEnd/>
            <a:tailEnd/>
          </a:ln>
        </p:spPr>
        <p:txBody>
          <a:bodyPr wrap="none">
            <a:spAutoFit/>
          </a:bodyPr>
          <a:lstStyle/>
          <a:p>
            <a:pPr marL="342900" indent="-342900">
              <a:buFont typeface="Wingdings"/>
              <a:buChar char="à"/>
            </a:pPr>
            <a:r>
              <a:rPr lang="de-DE" sz="2000" dirty="0">
                <a:solidFill>
                  <a:srgbClr val="179C7D"/>
                </a:solidFill>
                <a:sym typeface="Wingdings" pitchFamily="2" charset="2"/>
              </a:rPr>
              <a:t>Different </a:t>
            </a:r>
            <a:r>
              <a:rPr lang="de-DE" sz="2000" dirty="0" err="1">
                <a:solidFill>
                  <a:srgbClr val="179C7D"/>
                </a:solidFill>
                <a:sym typeface="Wingdings" pitchFamily="2" charset="2"/>
              </a:rPr>
              <a:t>Requirements</a:t>
            </a:r>
            <a:r>
              <a:rPr lang="de-DE" sz="2000" dirty="0">
                <a:solidFill>
                  <a:srgbClr val="179C7D"/>
                </a:solidFill>
                <a:sym typeface="Wingdings" pitchFamily="2" charset="2"/>
              </a:rPr>
              <a:t> </a:t>
            </a:r>
            <a:r>
              <a:rPr lang="de-DE" sz="2000" dirty="0" err="1">
                <a:solidFill>
                  <a:srgbClr val="179C7D"/>
                </a:solidFill>
                <a:sym typeface="Wingdings" pitchFamily="2" charset="2"/>
              </a:rPr>
              <a:t>for</a:t>
            </a:r>
            <a:r>
              <a:rPr lang="de-DE" sz="2000" dirty="0">
                <a:solidFill>
                  <a:srgbClr val="179C7D"/>
                </a:solidFill>
                <a:sym typeface="Wingdings" pitchFamily="2" charset="2"/>
              </a:rPr>
              <a:t> Storage!</a:t>
            </a:r>
          </a:p>
        </p:txBody>
      </p:sp>
      <p:sp>
        <p:nvSpPr>
          <p:cNvPr id="4" name="Rechteck 3"/>
          <p:cNvSpPr/>
          <p:nvPr/>
        </p:nvSpPr>
        <p:spPr>
          <a:xfrm>
            <a:off x="6552186" y="2447925"/>
            <a:ext cx="250608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a:solidFill>
                  <a:schemeClr val="tx1"/>
                </a:solidFill>
              </a:rPr>
              <a:t>annual</a:t>
            </a:r>
            <a:endParaRPr lang="de-DE" sz="1600" dirty="0">
              <a:solidFill>
                <a:schemeClr val="tx1"/>
              </a:solidFill>
            </a:endParaRPr>
          </a:p>
        </p:txBody>
      </p:sp>
      <p:sp>
        <p:nvSpPr>
          <p:cNvPr id="11" name="Rechteck 10"/>
          <p:cNvSpPr/>
          <p:nvPr/>
        </p:nvSpPr>
        <p:spPr>
          <a:xfrm>
            <a:off x="6561711" y="2828925"/>
            <a:ext cx="250608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a:solidFill>
                  <a:schemeClr val="tx1"/>
                </a:solidFill>
              </a:rPr>
              <a:t>monthly</a:t>
            </a:r>
            <a:endParaRPr lang="de-DE" sz="1600" dirty="0">
              <a:solidFill>
                <a:schemeClr val="tx1"/>
              </a:solidFill>
            </a:endParaRPr>
          </a:p>
        </p:txBody>
      </p:sp>
      <p:sp>
        <p:nvSpPr>
          <p:cNvPr id="12" name="Rechteck 11"/>
          <p:cNvSpPr/>
          <p:nvPr/>
        </p:nvSpPr>
        <p:spPr>
          <a:xfrm>
            <a:off x="6571236" y="3200400"/>
            <a:ext cx="250608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a:solidFill>
                  <a:schemeClr val="tx1"/>
                </a:solidFill>
              </a:rPr>
              <a:t>weekly</a:t>
            </a:r>
            <a:endParaRPr lang="de-DE" sz="1600" dirty="0">
              <a:solidFill>
                <a:schemeClr val="tx1"/>
              </a:solidFill>
            </a:endParaRPr>
          </a:p>
        </p:txBody>
      </p:sp>
      <p:sp>
        <p:nvSpPr>
          <p:cNvPr id="13" name="Rechteck 12"/>
          <p:cNvSpPr/>
          <p:nvPr/>
        </p:nvSpPr>
        <p:spPr>
          <a:xfrm>
            <a:off x="6571235" y="3562401"/>
            <a:ext cx="250608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a:solidFill>
                  <a:schemeClr val="tx1"/>
                </a:solidFill>
              </a:rPr>
              <a:t>daily</a:t>
            </a:r>
            <a:endParaRPr lang="de-DE" sz="1600" dirty="0">
              <a:solidFill>
                <a:schemeClr val="tx1"/>
              </a:solidFill>
            </a:endParaRPr>
          </a:p>
        </p:txBody>
      </p:sp>
      <p:sp>
        <p:nvSpPr>
          <p:cNvPr id="14" name="Rechteck 13"/>
          <p:cNvSpPr/>
          <p:nvPr/>
        </p:nvSpPr>
        <p:spPr>
          <a:xfrm>
            <a:off x="6571236" y="3943350"/>
            <a:ext cx="250608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a:solidFill>
                  <a:schemeClr val="tx1"/>
                </a:solidFill>
              </a:rPr>
              <a:t>hourly</a:t>
            </a:r>
            <a:endParaRPr lang="de-DE" sz="1600" dirty="0">
              <a:solidFill>
                <a:schemeClr val="tx1"/>
              </a:solidFill>
            </a:endParaRPr>
          </a:p>
        </p:txBody>
      </p:sp>
    </p:spTree>
    <p:extLst>
      <p:ext uri="{BB962C8B-B14F-4D97-AF65-F5344CB8AC3E}">
        <p14:creationId xmlns:p14="http://schemas.microsoft.com/office/powerpoint/2010/main" val="100909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Grafik 34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927" y="1449683"/>
            <a:ext cx="8355218" cy="4568400"/>
          </a:xfrm>
          <a:prstGeom prst="rect">
            <a:avLst/>
          </a:prstGeom>
        </p:spPr>
      </p:pic>
      <p:sp>
        <p:nvSpPr>
          <p:cNvPr id="351" name="Ellipse 350"/>
          <p:cNvSpPr>
            <a:spLocks noChangeArrowheads="1"/>
          </p:cNvSpPr>
          <p:nvPr/>
        </p:nvSpPr>
        <p:spPr bwMode="auto">
          <a:xfrm rot="-1001635">
            <a:off x="1182700" y="3274798"/>
            <a:ext cx="3006725" cy="1046162"/>
          </a:xfrm>
          <a:prstGeom prst="ellipse">
            <a:avLst/>
          </a:prstGeom>
          <a:solidFill>
            <a:srgbClr val="B1C800"/>
          </a:solidFill>
          <a:ln w="25400" algn="ctr">
            <a:solidFill>
              <a:srgbClr val="E1E3E3"/>
            </a:solidFill>
            <a:round/>
            <a:headEnd/>
            <a:tailEnd/>
          </a:ln>
        </p:spPr>
        <p:txBody>
          <a:bodyPr anchor="ctr"/>
          <a:lstStyle/>
          <a:p>
            <a:pPr algn="ctr"/>
            <a:r>
              <a:rPr lang="de-DE" sz="1000" b="1" dirty="0">
                <a:latin typeface="Arial" charset="0"/>
                <a:cs typeface="Arial" charset="0"/>
              </a:rPr>
              <a:t>                            </a:t>
            </a:r>
            <a:r>
              <a:rPr lang="de-DE" sz="1000" b="1" dirty="0" err="1">
                <a:latin typeface="Arial" charset="0"/>
                <a:cs typeface="Arial" charset="0"/>
              </a:rPr>
              <a:t>Batteries</a:t>
            </a:r>
            <a:endParaRPr lang="de-DE" sz="1000" b="1" dirty="0">
              <a:latin typeface="Arial" charset="0"/>
              <a:cs typeface="Arial" charset="0"/>
            </a:endParaRPr>
          </a:p>
        </p:txBody>
      </p:sp>
      <p:sp>
        <p:nvSpPr>
          <p:cNvPr id="352" name="Ellipse 349"/>
          <p:cNvSpPr>
            <a:spLocks noChangeArrowheads="1"/>
          </p:cNvSpPr>
          <p:nvPr/>
        </p:nvSpPr>
        <p:spPr bwMode="auto">
          <a:xfrm rot="-2536913">
            <a:off x="943191" y="4062316"/>
            <a:ext cx="2008188" cy="895350"/>
          </a:xfrm>
          <a:prstGeom prst="ellipse">
            <a:avLst/>
          </a:prstGeom>
          <a:solidFill>
            <a:srgbClr val="B1C800"/>
          </a:solidFill>
          <a:ln w="25400" algn="ctr">
            <a:solidFill>
              <a:srgbClr val="E1E3E3"/>
            </a:solidFill>
            <a:round/>
            <a:headEnd/>
            <a:tailEnd/>
          </a:ln>
        </p:spPr>
        <p:txBody>
          <a:bodyPr anchor="ctr"/>
          <a:lstStyle/>
          <a:p>
            <a:pPr algn="ctr"/>
            <a:r>
              <a:rPr lang="de-DE" sz="1000" b="1" dirty="0">
                <a:latin typeface="Arial" charset="0"/>
                <a:cs typeface="Arial" charset="0"/>
              </a:rPr>
              <a:t>     </a:t>
            </a:r>
            <a:r>
              <a:rPr lang="de-DE" sz="1000" b="1" dirty="0" err="1">
                <a:latin typeface="Arial" charset="0"/>
                <a:cs typeface="Arial" charset="0"/>
              </a:rPr>
              <a:t>Flywheels</a:t>
            </a:r>
            <a:endParaRPr lang="de-DE" sz="1000" b="1" dirty="0">
              <a:latin typeface="Arial" charset="0"/>
              <a:cs typeface="Arial" charset="0"/>
            </a:endParaRPr>
          </a:p>
        </p:txBody>
      </p:sp>
      <p:sp>
        <p:nvSpPr>
          <p:cNvPr id="356" name="Ellipse 349"/>
          <p:cNvSpPr>
            <a:spLocks noChangeArrowheads="1"/>
          </p:cNvSpPr>
          <p:nvPr/>
        </p:nvSpPr>
        <p:spPr bwMode="auto">
          <a:xfrm rot="2429256">
            <a:off x="1112686" y="4643211"/>
            <a:ext cx="782638" cy="631825"/>
          </a:xfrm>
          <a:prstGeom prst="ellipse">
            <a:avLst/>
          </a:prstGeom>
          <a:solidFill>
            <a:srgbClr val="B1C800"/>
          </a:solidFill>
          <a:ln w="25400" algn="ctr">
            <a:solidFill>
              <a:srgbClr val="E1E3E3"/>
            </a:solidFill>
            <a:round/>
            <a:headEnd/>
            <a:tailEnd/>
          </a:ln>
        </p:spPr>
        <p:txBody>
          <a:bodyPr anchor="ctr"/>
          <a:lstStyle/>
          <a:p>
            <a:pPr algn="ctr"/>
            <a:r>
              <a:rPr lang="de-DE" sz="1000" b="1" dirty="0">
                <a:latin typeface="Arial" charset="0"/>
                <a:cs typeface="Arial" charset="0"/>
              </a:rPr>
              <a:t>EDLC</a:t>
            </a:r>
          </a:p>
        </p:txBody>
      </p:sp>
      <p:sp>
        <p:nvSpPr>
          <p:cNvPr id="219137" name="Rectangle 2"/>
          <p:cNvSpPr>
            <a:spLocks noGrp="1" noChangeArrowheads="1"/>
          </p:cNvSpPr>
          <p:nvPr>
            <p:ph type="title" idx="4294967295"/>
          </p:nvPr>
        </p:nvSpPr>
        <p:spPr>
          <a:xfrm>
            <a:off x="460375" y="328613"/>
            <a:ext cx="8223250" cy="431800"/>
          </a:xfrm>
        </p:spPr>
        <p:txBody>
          <a:bodyPr/>
          <a:lstStyle/>
          <a:p>
            <a:r>
              <a:rPr lang="en-US" dirty="0"/>
              <a:t>Capacities and discharge times of different storage technologies</a:t>
            </a:r>
            <a:endParaRPr lang="en-US" sz="2000" b="0" dirty="0">
              <a:sym typeface="Wingdings" pitchFamily="2" charset="2"/>
            </a:endParaRPr>
          </a:p>
        </p:txBody>
      </p:sp>
      <p:sp>
        <p:nvSpPr>
          <p:cNvPr id="219138" name="Rectangle 3"/>
          <p:cNvSpPr>
            <a:spLocks noChangeArrowheads="1"/>
          </p:cNvSpPr>
          <p:nvPr/>
        </p:nvSpPr>
        <p:spPr bwMode="auto">
          <a:xfrm>
            <a:off x="460375" y="1539875"/>
            <a:ext cx="8223250" cy="4546600"/>
          </a:xfrm>
          <a:prstGeom prst="rect">
            <a:avLst/>
          </a:prstGeom>
          <a:noFill/>
          <a:ln w="6350">
            <a:noFill/>
            <a:miter lim="800000"/>
            <a:headEnd/>
            <a:tailEnd/>
          </a:ln>
        </p:spPr>
        <p:txBody>
          <a:bodyPr wrap="none" anchor="ctr"/>
          <a:lstStyle/>
          <a:p>
            <a:endParaRPr lang="de-DE"/>
          </a:p>
        </p:txBody>
      </p:sp>
      <p:sp>
        <p:nvSpPr>
          <p:cNvPr id="357" name="Ellipse 349"/>
          <p:cNvSpPr>
            <a:spLocks noChangeArrowheads="1"/>
          </p:cNvSpPr>
          <p:nvPr/>
        </p:nvSpPr>
        <p:spPr bwMode="auto">
          <a:xfrm rot="-526515">
            <a:off x="3803305" y="2662126"/>
            <a:ext cx="1609725" cy="661987"/>
          </a:xfrm>
          <a:prstGeom prst="ellipse">
            <a:avLst/>
          </a:prstGeom>
          <a:solidFill>
            <a:srgbClr val="B1C800"/>
          </a:solidFill>
          <a:ln w="25400" algn="ctr">
            <a:solidFill>
              <a:srgbClr val="E1E3E3"/>
            </a:solidFill>
            <a:round/>
            <a:headEnd/>
            <a:tailEnd/>
          </a:ln>
        </p:spPr>
        <p:txBody>
          <a:bodyPr anchor="ctr"/>
          <a:lstStyle/>
          <a:p>
            <a:r>
              <a:rPr lang="de-DE" sz="1000" b="1" dirty="0">
                <a:latin typeface="Arial" charset="0"/>
                <a:cs typeface="Arial" charset="0"/>
              </a:rPr>
              <a:t>CAES</a:t>
            </a:r>
          </a:p>
        </p:txBody>
      </p:sp>
      <p:sp>
        <p:nvSpPr>
          <p:cNvPr id="358" name="Ellipse 349"/>
          <p:cNvSpPr>
            <a:spLocks noChangeArrowheads="1"/>
          </p:cNvSpPr>
          <p:nvPr/>
        </p:nvSpPr>
        <p:spPr bwMode="auto">
          <a:xfrm rot="-690875">
            <a:off x="4438092" y="2334800"/>
            <a:ext cx="1782763" cy="661988"/>
          </a:xfrm>
          <a:prstGeom prst="ellipse">
            <a:avLst/>
          </a:prstGeom>
          <a:solidFill>
            <a:srgbClr val="B1C800"/>
          </a:solidFill>
          <a:ln w="25400" algn="ctr">
            <a:solidFill>
              <a:srgbClr val="E1E3E3"/>
            </a:solidFill>
            <a:round/>
            <a:headEnd/>
            <a:tailEnd/>
          </a:ln>
        </p:spPr>
        <p:txBody>
          <a:bodyPr anchor="ctr"/>
          <a:lstStyle/>
          <a:p>
            <a:pPr algn="ctr"/>
            <a:r>
              <a:rPr lang="de-DE" sz="1000" b="1" dirty="0">
                <a:latin typeface="Arial" charset="0"/>
                <a:cs typeface="Arial" charset="0"/>
              </a:rPr>
              <a:t>PHS</a:t>
            </a:r>
          </a:p>
        </p:txBody>
      </p:sp>
      <p:sp>
        <p:nvSpPr>
          <p:cNvPr id="219149" name="Ellipse 349"/>
          <p:cNvSpPr>
            <a:spLocks noChangeArrowheads="1"/>
          </p:cNvSpPr>
          <p:nvPr/>
        </p:nvSpPr>
        <p:spPr bwMode="auto">
          <a:xfrm rot="19489558">
            <a:off x="5293201" y="2027686"/>
            <a:ext cx="2986277" cy="1274762"/>
          </a:xfrm>
          <a:prstGeom prst="ellipse">
            <a:avLst/>
          </a:prstGeom>
          <a:solidFill>
            <a:srgbClr val="B1C800"/>
          </a:solidFill>
          <a:ln w="25400" algn="ctr">
            <a:solidFill>
              <a:srgbClr val="E1E3E3"/>
            </a:solidFill>
            <a:round/>
            <a:headEnd/>
            <a:tailEnd/>
          </a:ln>
        </p:spPr>
        <p:txBody>
          <a:bodyPr anchor="ctr"/>
          <a:lstStyle/>
          <a:p>
            <a:pPr algn="ctr"/>
            <a:r>
              <a:rPr lang="de-DE" sz="1000" b="1" dirty="0">
                <a:latin typeface="Arial" charset="0"/>
                <a:cs typeface="Arial" charset="0"/>
              </a:rPr>
              <a:t>Power </a:t>
            </a:r>
            <a:r>
              <a:rPr lang="de-DE" sz="1000" b="1" dirty="0" err="1">
                <a:latin typeface="Arial" charset="0"/>
                <a:cs typeface="Arial" charset="0"/>
              </a:rPr>
              <a:t>to</a:t>
            </a:r>
            <a:r>
              <a:rPr lang="de-DE" sz="1000" b="1" dirty="0">
                <a:latin typeface="Arial" charset="0"/>
                <a:cs typeface="Arial" charset="0"/>
              </a:rPr>
              <a:t> Gas (SNG / H2) </a:t>
            </a:r>
          </a:p>
        </p:txBody>
      </p:sp>
    </p:spTree>
    <p:extLst>
      <p:ext uri="{BB962C8B-B14F-4D97-AF65-F5344CB8AC3E}">
        <p14:creationId xmlns:p14="http://schemas.microsoft.com/office/powerpoint/2010/main" val="54066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idx="4294967295"/>
          </p:nvPr>
        </p:nvSpPr>
        <p:spPr/>
        <p:txBody>
          <a:bodyPr/>
          <a:lstStyle/>
          <a:p>
            <a:r>
              <a:rPr lang="en-US" dirty="0"/>
              <a:t>Pumped Hydro Storage (PHS)</a:t>
            </a:r>
          </a:p>
        </p:txBody>
      </p:sp>
      <p:sp>
        <p:nvSpPr>
          <p:cNvPr id="203778" name="Rectangle 3"/>
          <p:cNvSpPr>
            <a:spLocks noGrp="1" noChangeArrowheads="1"/>
          </p:cNvSpPr>
          <p:nvPr>
            <p:ph type="body" idx="4294967295"/>
          </p:nvPr>
        </p:nvSpPr>
        <p:spPr>
          <a:xfrm>
            <a:off x="612226" y="1043781"/>
            <a:ext cx="5634514" cy="4822004"/>
          </a:xfrm>
        </p:spPr>
        <p:txBody>
          <a:bodyPr/>
          <a:lstStyle/>
          <a:p>
            <a:pPr>
              <a:lnSpc>
                <a:spcPct val="90000"/>
              </a:lnSpc>
            </a:pPr>
            <a:r>
              <a:rPr lang="en-US" sz="1400" dirty="0">
                <a:solidFill>
                  <a:srgbClr val="179C7D"/>
                </a:solidFill>
              </a:rPr>
              <a:t>Operating principle:</a:t>
            </a:r>
            <a:r>
              <a:rPr lang="en-US" sz="1400" dirty="0"/>
              <a:t> </a:t>
            </a:r>
          </a:p>
          <a:p>
            <a:pPr>
              <a:lnSpc>
                <a:spcPct val="150000"/>
              </a:lnSpc>
              <a:buFont typeface="Arial" pitchFamily="34" charset="0"/>
              <a:buChar char="•"/>
            </a:pPr>
            <a:r>
              <a:rPr lang="en-US" sz="1400" dirty="0"/>
              <a:t>potential energy</a:t>
            </a:r>
          </a:p>
          <a:p>
            <a:pPr>
              <a:lnSpc>
                <a:spcPct val="80000"/>
              </a:lnSpc>
              <a:buFont typeface="Arial" pitchFamily="34" charset="0"/>
              <a:buChar char="•"/>
            </a:pPr>
            <a:endParaRPr lang="en-US" sz="1400" dirty="0"/>
          </a:p>
          <a:p>
            <a:pPr>
              <a:lnSpc>
                <a:spcPct val="150000"/>
              </a:lnSpc>
            </a:pPr>
            <a:r>
              <a:rPr lang="en-US" sz="1400" dirty="0">
                <a:solidFill>
                  <a:srgbClr val="179C7D"/>
                </a:solidFill>
              </a:rPr>
              <a:t>Application:</a:t>
            </a:r>
            <a:r>
              <a:rPr lang="en-US" sz="1400" dirty="0"/>
              <a:t> </a:t>
            </a:r>
          </a:p>
          <a:p>
            <a:pPr>
              <a:lnSpc>
                <a:spcPct val="150000"/>
              </a:lnSpc>
              <a:buFont typeface="Arial" panose="020B0604020202020204" pitchFamily="34" charset="0"/>
              <a:buChar char="•"/>
            </a:pPr>
            <a:r>
              <a:rPr lang="en-US" sz="1400" dirty="0"/>
              <a:t>Short to medium term storage (h-d)</a:t>
            </a:r>
          </a:p>
          <a:p>
            <a:pPr>
              <a:lnSpc>
                <a:spcPct val="90000"/>
              </a:lnSpc>
              <a:buFont typeface="Arial" pitchFamily="34" charset="0"/>
              <a:buChar char="•"/>
            </a:pPr>
            <a:r>
              <a:rPr lang="en-US" sz="1400" dirty="0"/>
              <a:t>Peak load, Grid Services</a:t>
            </a:r>
          </a:p>
          <a:p>
            <a:pPr>
              <a:lnSpc>
                <a:spcPct val="90000"/>
              </a:lnSpc>
              <a:buFont typeface="Arial" pitchFamily="34" charset="0"/>
              <a:buChar char="•"/>
            </a:pPr>
            <a:endParaRPr lang="en-US" sz="1400" dirty="0"/>
          </a:p>
          <a:p>
            <a:pPr>
              <a:lnSpc>
                <a:spcPct val="150000"/>
              </a:lnSpc>
            </a:pPr>
            <a:r>
              <a:rPr lang="en-US" sz="1400" dirty="0">
                <a:solidFill>
                  <a:srgbClr val="179C7D"/>
                </a:solidFill>
              </a:rPr>
              <a:t>Properties:</a:t>
            </a:r>
          </a:p>
          <a:p>
            <a:pPr>
              <a:lnSpc>
                <a:spcPct val="90000"/>
              </a:lnSpc>
              <a:buFont typeface="Arial" pitchFamily="34" charset="0"/>
              <a:buChar char="•"/>
            </a:pPr>
            <a:r>
              <a:rPr lang="en-US" sz="1400" dirty="0"/>
              <a:t>Low energy costs</a:t>
            </a:r>
          </a:p>
          <a:p>
            <a:pPr>
              <a:lnSpc>
                <a:spcPct val="90000"/>
              </a:lnSpc>
              <a:buFont typeface="Arial" pitchFamily="34" charset="0"/>
              <a:buChar char="•"/>
            </a:pPr>
            <a:r>
              <a:rPr lang="en-US" sz="1400" dirty="0"/>
              <a:t>Geographical dependency</a:t>
            </a:r>
          </a:p>
          <a:p>
            <a:pPr>
              <a:lnSpc>
                <a:spcPct val="90000"/>
              </a:lnSpc>
              <a:buFont typeface="Arial" pitchFamily="34" charset="0"/>
              <a:buChar char="•"/>
            </a:pPr>
            <a:r>
              <a:rPr lang="en-US" sz="1400" dirty="0"/>
              <a:t>High capacity and efficiency ( up to 88%)</a:t>
            </a:r>
          </a:p>
          <a:p>
            <a:pPr>
              <a:lnSpc>
                <a:spcPct val="90000"/>
              </a:lnSpc>
              <a:buFont typeface="Arial" pitchFamily="34" charset="0"/>
              <a:buChar char="•"/>
            </a:pPr>
            <a:r>
              <a:rPr lang="en-US" sz="1400" dirty="0"/>
              <a:t>High construction costs and long </a:t>
            </a:r>
            <a:br>
              <a:rPr lang="en-US" sz="1400" dirty="0"/>
            </a:br>
            <a:r>
              <a:rPr lang="en-US" sz="1400" dirty="0"/>
              <a:t>construction time</a:t>
            </a:r>
          </a:p>
          <a:p>
            <a:pPr>
              <a:lnSpc>
                <a:spcPct val="90000"/>
              </a:lnSpc>
              <a:buFont typeface="Arial" pitchFamily="34" charset="0"/>
              <a:buChar char="•"/>
            </a:pPr>
            <a:endParaRPr lang="en-US" sz="1400" dirty="0"/>
          </a:p>
          <a:p>
            <a:pPr>
              <a:lnSpc>
                <a:spcPct val="150000"/>
              </a:lnSpc>
            </a:pPr>
            <a:r>
              <a:rPr lang="en-US" sz="1400" dirty="0">
                <a:solidFill>
                  <a:schemeClr val="tx2"/>
                </a:solidFill>
              </a:rPr>
              <a:t>Status &amp; Trend:</a:t>
            </a:r>
          </a:p>
          <a:p>
            <a:pPr>
              <a:lnSpc>
                <a:spcPct val="90000"/>
              </a:lnSpc>
              <a:buFont typeface="Arial" pitchFamily="34" charset="0"/>
              <a:buChar char="•"/>
            </a:pPr>
            <a:r>
              <a:rPr lang="en-US" sz="1400" dirty="0"/>
              <a:t>R&amp;D: Use of “natural” height differences</a:t>
            </a:r>
          </a:p>
        </p:txBody>
      </p:sp>
      <p:sp>
        <p:nvSpPr>
          <p:cNvPr id="203780" name="Rectangle 5"/>
          <p:cNvSpPr>
            <a:spLocks noChangeArrowheads="1"/>
          </p:cNvSpPr>
          <p:nvPr/>
        </p:nvSpPr>
        <p:spPr bwMode="auto">
          <a:xfrm>
            <a:off x="0" y="3244334"/>
            <a:ext cx="184731" cy="369332"/>
          </a:xfrm>
          <a:prstGeom prst="rect">
            <a:avLst/>
          </a:prstGeom>
          <a:noFill/>
          <a:ln w="9525">
            <a:noFill/>
            <a:miter lim="800000"/>
            <a:headEnd/>
            <a:tailEnd/>
          </a:ln>
        </p:spPr>
        <p:txBody>
          <a:bodyPr wrap="none" anchor="ctr">
            <a:spAutoFit/>
          </a:bodyPr>
          <a:lstStyle/>
          <a:p>
            <a:endParaRPr lang="en-US" dirty="0"/>
          </a:p>
        </p:txBody>
      </p:sp>
      <p:grpSp>
        <p:nvGrpSpPr>
          <p:cNvPr id="12" name="Gruppieren 11"/>
          <p:cNvGrpSpPr/>
          <p:nvPr/>
        </p:nvGrpSpPr>
        <p:grpSpPr>
          <a:xfrm>
            <a:off x="5008414" y="3428999"/>
            <a:ext cx="3726143" cy="2492229"/>
            <a:chOff x="5172762" y="3251723"/>
            <a:chExt cx="3563272" cy="2369758"/>
          </a:xfrm>
        </p:grpSpPr>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2762" y="3251723"/>
              <a:ext cx="3554638" cy="236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8"/>
            <p:cNvSpPr txBox="1">
              <a:spLocks noChangeArrowheads="1"/>
            </p:cNvSpPr>
            <p:nvPr/>
          </p:nvSpPr>
          <p:spPr bwMode="auto">
            <a:xfrm>
              <a:off x="6761306" y="5344481"/>
              <a:ext cx="1974728" cy="234121"/>
            </a:xfrm>
            <a:prstGeom prst="rect">
              <a:avLst/>
            </a:prstGeom>
            <a:noFill/>
            <a:ln w="9525">
              <a:noFill/>
              <a:miter lim="800000"/>
              <a:headEnd/>
              <a:tailEnd/>
            </a:ln>
          </p:spPr>
          <p:txBody>
            <a:bodyPr wrap="none">
              <a:spAutoFit/>
            </a:bodyPr>
            <a:lstStyle/>
            <a:p>
              <a:r>
                <a:rPr lang="de-DE" sz="1000" dirty="0">
                  <a:solidFill>
                    <a:schemeClr val="bg1"/>
                  </a:solidFill>
                </a:rPr>
                <a:t>PSW </a:t>
              </a:r>
              <a:r>
                <a:rPr lang="de-DE" sz="1000" dirty="0" err="1">
                  <a:solidFill>
                    <a:schemeClr val="bg1"/>
                  </a:solidFill>
                </a:rPr>
                <a:t>Goldisthal</a:t>
              </a:r>
              <a:r>
                <a:rPr lang="de-DE" sz="1000" dirty="0">
                  <a:solidFill>
                    <a:schemeClr val="bg1"/>
                  </a:solidFill>
                </a:rPr>
                <a:t>, 1GW, 8h, 302m</a:t>
              </a:r>
            </a:p>
          </p:txBody>
        </p:sp>
      </p:grpSp>
      <p:grpSp>
        <p:nvGrpSpPr>
          <p:cNvPr id="9" name="Gruppieren 8"/>
          <p:cNvGrpSpPr/>
          <p:nvPr/>
        </p:nvGrpSpPr>
        <p:grpSpPr>
          <a:xfrm>
            <a:off x="4984798" y="1322229"/>
            <a:ext cx="3709557" cy="1916483"/>
            <a:chOff x="5008417" y="1360542"/>
            <a:chExt cx="3709557" cy="1916483"/>
          </a:xfrm>
        </p:grpSpPr>
        <p:pic>
          <p:nvPicPr>
            <p:cNvPr id="11"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08417" y="1360542"/>
              <a:ext cx="3709557" cy="188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8"/>
            <p:cNvSpPr txBox="1">
              <a:spLocks noChangeArrowheads="1"/>
            </p:cNvSpPr>
            <p:nvPr/>
          </p:nvSpPr>
          <p:spPr bwMode="auto">
            <a:xfrm>
              <a:off x="6977834" y="3000026"/>
              <a:ext cx="1628972" cy="276999"/>
            </a:xfrm>
            <a:prstGeom prst="rect">
              <a:avLst/>
            </a:prstGeom>
            <a:noFill/>
            <a:ln w="9525">
              <a:noFill/>
              <a:miter lim="800000"/>
              <a:headEnd/>
              <a:tailEnd/>
            </a:ln>
          </p:spPr>
          <p:txBody>
            <a:bodyPr wrap="none">
              <a:spAutoFit/>
            </a:bodyPr>
            <a:lstStyle/>
            <a:p>
              <a:r>
                <a:rPr lang="de-DE" sz="1200" dirty="0" err="1"/>
                <a:t>Around</a:t>
              </a:r>
              <a:r>
                <a:rPr lang="de-DE" sz="1200" dirty="0"/>
                <a:t> 340 Projects</a:t>
              </a:r>
            </a:p>
          </p:txBody>
        </p:sp>
      </p:grpSp>
      <p:sp>
        <p:nvSpPr>
          <p:cNvPr id="17" name="Textfeld 16"/>
          <p:cNvSpPr txBox="1"/>
          <p:nvPr/>
        </p:nvSpPr>
        <p:spPr>
          <a:xfrm>
            <a:off x="381000" y="6105525"/>
            <a:ext cx="8420100" cy="707886"/>
          </a:xfrm>
          <a:prstGeom prst="rect">
            <a:avLst/>
          </a:prstGeom>
          <a:noFill/>
        </p:spPr>
        <p:txBody>
          <a:bodyPr wrap="square" rtlCol="0">
            <a:spAutoFit/>
          </a:bodyPr>
          <a:lstStyle/>
          <a:p>
            <a:r>
              <a:rPr lang="de-DE" sz="1000" dirty="0">
                <a:solidFill>
                  <a:schemeClr val="bg2"/>
                </a:solidFill>
              </a:rPr>
              <a:t>Source </a:t>
            </a:r>
            <a:r>
              <a:rPr lang="de-DE" sz="1000" dirty="0" err="1">
                <a:solidFill>
                  <a:schemeClr val="bg2"/>
                </a:solidFill>
              </a:rPr>
              <a:t>picture</a:t>
            </a:r>
            <a:r>
              <a:rPr lang="de-DE" sz="1000" dirty="0">
                <a:solidFill>
                  <a:schemeClr val="bg2"/>
                </a:solidFill>
              </a:rPr>
              <a:t> </a:t>
            </a:r>
            <a:r>
              <a:rPr lang="de-DE" sz="1000" dirty="0" err="1">
                <a:solidFill>
                  <a:schemeClr val="bg2"/>
                </a:solidFill>
              </a:rPr>
              <a:t>bottom</a:t>
            </a:r>
            <a:r>
              <a:rPr lang="de-DE" sz="1000" dirty="0">
                <a:solidFill>
                  <a:schemeClr val="bg2"/>
                </a:solidFill>
              </a:rPr>
              <a:t> </a:t>
            </a:r>
            <a:r>
              <a:rPr lang="de-DE" sz="1000" dirty="0" err="1">
                <a:solidFill>
                  <a:schemeClr val="bg2"/>
                </a:solidFill>
              </a:rPr>
              <a:t>right</a:t>
            </a:r>
            <a:r>
              <a:rPr lang="de-DE" sz="1000" dirty="0">
                <a:solidFill>
                  <a:schemeClr val="bg2"/>
                </a:solidFill>
              </a:rPr>
              <a:t>: </a:t>
            </a:r>
            <a:r>
              <a:rPr lang="de-DE" sz="1000" dirty="0">
                <a:solidFill>
                  <a:schemeClr val="bg1">
                    <a:lumMod val="65000"/>
                  </a:schemeClr>
                </a:solidFill>
              </a:rPr>
              <a:t>bmwi-energiewende.de; Source </a:t>
            </a:r>
            <a:r>
              <a:rPr lang="de-DE" sz="1000" dirty="0" err="1">
                <a:solidFill>
                  <a:schemeClr val="bg1">
                    <a:lumMod val="65000"/>
                  </a:schemeClr>
                </a:solidFill>
              </a:rPr>
              <a:t>picture</a:t>
            </a:r>
            <a:r>
              <a:rPr lang="de-DE" sz="1000" dirty="0">
                <a:solidFill>
                  <a:schemeClr val="bg1">
                    <a:lumMod val="65000"/>
                  </a:schemeClr>
                </a:solidFill>
              </a:rPr>
              <a:t> top </a:t>
            </a:r>
            <a:r>
              <a:rPr lang="de-DE" sz="1000" dirty="0" err="1">
                <a:solidFill>
                  <a:schemeClr val="bg1">
                    <a:lumMod val="65000"/>
                  </a:schemeClr>
                </a:solidFill>
              </a:rPr>
              <a:t>right</a:t>
            </a:r>
            <a:r>
              <a:rPr lang="de-DE" sz="1000" dirty="0">
                <a:solidFill>
                  <a:schemeClr val="bg1">
                    <a:lumMod val="65000"/>
                  </a:schemeClr>
                </a:solidFill>
              </a:rPr>
              <a:t>: </a:t>
            </a:r>
            <a:r>
              <a:rPr lang="de-DE" sz="1000" dirty="0">
                <a:solidFill>
                  <a:schemeClr val="bg2"/>
                </a:solidFill>
              </a:rPr>
              <a:t>http://www.energystorageexchange.org/ </a:t>
            </a:r>
            <a:r>
              <a:rPr lang="de-DE" sz="1000" dirty="0" err="1">
                <a:solidFill>
                  <a:schemeClr val="bg2"/>
                </a:solidFill>
              </a:rPr>
              <a:t>and</a:t>
            </a:r>
            <a:r>
              <a:rPr lang="de-DE" sz="1000" dirty="0">
                <a:solidFill>
                  <a:schemeClr val="bg2"/>
                </a:solidFill>
              </a:rPr>
              <a:t> Google </a:t>
            </a:r>
            <a:r>
              <a:rPr lang="de-DE" sz="1000" dirty="0" err="1">
                <a:solidFill>
                  <a:schemeClr val="bg2"/>
                </a:solidFill>
              </a:rPr>
              <a:t>Maps</a:t>
            </a:r>
            <a:endParaRPr lang="de-DE" sz="1000" dirty="0">
              <a:solidFill>
                <a:schemeClr val="bg2"/>
              </a:solidFill>
            </a:endParaRPr>
          </a:p>
          <a:p>
            <a:endParaRPr lang="de-DE" sz="1000" dirty="0">
              <a:solidFill>
                <a:schemeClr val="bg1">
                  <a:lumMod val="65000"/>
                </a:schemeClr>
              </a:solidFill>
            </a:endParaRPr>
          </a:p>
          <a:p>
            <a:r>
              <a:rPr lang="de-DE" sz="1000" dirty="0">
                <a:solidFill>
                  <a:schemeClr val="bg1">
                    <a:lumMod val="65000"/>
                  </a:schemeClr>
                </a:solidFill>
              </a:rPr>
              <a:t>                             </a:t>
            </a:r>
          </a:p>
          <a:p>
            <a:endParaRPr lang="de-DE" sz="1000" dirty="0">
              <a:solidFill>
                <a:schemeClr val="bg2"/>
              </a:solidFill>
            </a:endParaRPr>
          </a:p>
        </p:txBody>
      </p:sp>
    </p:spTree>
    <p:extLst>
      <p:ext uri="{BB962C8B-B14F-4D97-AF65-F5344CB8AC3E}">
        <p14:creationId xmlns:p14="http://schemas.microsoft.com/office/powerpoint/2010/main" val="180834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m 21"/>
          <p:cNvGraphicFramePr>
            <a:graphicFrameLocks noGrp="1"/>
          </p:cNvGraphicFramePr>
          <p:nvPr>
            <p:extLst>
              <p:ext uri="{D42A27DB-BD31-4B8C-83A1-F6EECF244321}">
                <p14:modId xmlns:p14="http://schemas.microsoft.com/office/powerpoint/2010/main" val="82561708"/>
              </p:ext>
            </p:extLst>
          </p:nvPr>
        </p:nvGraphicFramePr>
        <p:xfrm>
          <a:off x="871854" y="991379"/>
          <a:ext cx="7438391" cy="4875241"/>
        </p:xfrm>
        <a:graphic>
          <a:graphicData uri="http://schemas.openxmlformats.org/drawingml/2006/chart">
            <c:chart xmlns:c="http://schemas.openxmlformats.org/drawingml/2006/chart" xmlns:r="http://schemas.openxmlformats.org/officeDocument/2006/relationships" r:id="rId3"/>
          </a:graphicData>
        </a:graphic>
      </p:graphicFrame>
      <p:sp>
        <p:nvSpPr>
          <p:cNvPr id="203777" name="Rectangle 2"/>
          <p:cNvSpPr>
            <a:spLocks noGrp="1" noChangeArrowheads="1"/>
          </p:cNvSpPr>
          <p:nvPr>
            <p:ph type="title" idx="4294967295"/>
          </p:nvPr>
        </p:nvSpPr>
        <p:spPr/>
        <p:txBody>
          <a:bodyPr/>
          <a:lstStyle/>
          <a:p>
            <a:r>
              <a:rPr lang="de-DE" dirty="0" err="1"/>
              <a:t>Pumped</a:t>
            </a:r>
            <a:r>
              <a:rPr lang="de-DE" dirty="0"/>
              <a:t> </a:t>
            </a:r>
            <a:r>
              <a:rPr lang="de-DE" dirty="0" err="1"/>
              <a:t>Hydro</a:t>
            </a:r>
            <a:r>
              <a:rPr lang="de-DE" dirty="0"/>
              <a:t> (PHS): Global Trend</a:t>
            </a:r>
          </a:p>
        </p:txBody>
      </p:sp>
      <p:sp>
        <p:nvSpPr>
          <p:cNvPr id="203780" name="Rectangle 5"/>
          <p:cNvSpPr>
            <a:spLocks noChangeArrowheads="1"/>
          </p:cNvSpPr>
          <p:nvPr/>
        </p:nvSpPr>
        <p:spPr bwMode="auto">
          <a:xfrm>
            <a:off x="0" y="3429000"/>
            <a:ext cx="9144000" cy="0"/>
          </a:xfrm>
          <a:prstGeom prst="rect">
            <a:avLst/>
          </a:prstGeom>
          <a:noFill/>
          <a:ln w="9525">
            <a:noFill/>
            <a:miter lim="800000"/>
            <a:headEnd/>
            <a:tailEnd/>
          </a:ln>
        </p:spPr>
        <p:txBody>
          <a:bodyPr wrap="none" anchor="ctr">
            <a:spAutoFit/>
          </a:bodyPr>
          <a:lstStyle/>
          <a:p>
            <a:endParaRPr lang="de-DE"/>
          </a:p>
        </p:txBody>
      </p:sp>
      <p:sp>
        <p:nvSpPr>
          <p:cNvPr id="23" name="Textfeld 1"/>
          <p:cNvSpPr txBox="1"/>
          <p:nvPr/>
        </p:nvSpPr>
        <p:spPr>
          <a:xfrm>
            <a:off x="1861647" y="437734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3,0</a:t>
            </a:r>
            <a:r>
              <a:rPr lang="de-DE" sz="1100" dirty="0"/>
              <a:t>% Growth</a:t>
            </a:r>
          </a:p>
        </p:txBody>
      </p:sp>
      <p:sp>
        <p:nvSpPr>
          <p:cNvPr id="25" name="Textfeld 1"/>
          <p:cNvSpPr txBox="1"/>
          <p:nvPr/>
        </p:nvSpPr>
        <p:spPr>
          <a:xfrm>
            <a:off x="2851440" y="5191125"/>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~60</a:t>
            </a:r>
            <a:r>
              <a:rPr lang="de-DE" sz="1100" dirty="0"/>
              <a:t>% </a:t>
            </a:r>
            <a:r>
              <a:rPr lang="de-DE" dirty="0"/>
              <a:t>Growth</a:t>
            </a:r>
            <a:endParaRPr lang="de-DE" sz="1100" dirty="0"/>
          </a:p>
        </p:txBody>
      </p:sp>
      <p:sp>
        <p:nvSpPr>
          <p:cNvPr id="8" name="Textfeld 7"/>
          <p:cNvSpPr txBox="1"/>
          <p:nvPr/>
        </p:nvSpPr>
        <p:spPr>
          <a:xfrm>
            <a:off x="381000" y="6105525"/>
            <a:ext cx="8420100" cy="400110"/>
          </a:xfrm>
          <a:prstGeom prst="rect">
            <a:avLst/>
          </a:prstGeom>
          <a:noFill/>
        </p:spPr>
        <p:txBody>
          <a:bodyPr wrap="square" rtlCol="0">
            <a:spAutoFit/>
          </a:bodyPr>
          <a:lstStyle/>
          <a:p>
            <a:r>
              <a:rPr lang="de-DE" sz="1000" dirty="0" err="1">
                <a:solidFill>
                  <a:schemeClr val="bg2"/>
                </a:solidFill>
              </a:rPr>
              <a:t>Sources</a:t>
            </a:r>
            <a:r>
              <a:rPr lang="de-DE" sz="1000" dirty="0">
                <a:solidFill>
                  <a:schemeClr val="bg2"/>
                </a:solidFill>
              </a:rPr>
              <a:t>: IRENA (Black </a:t>
            </a:r>
            <a:r>
              <a:rPr lang="de-DE" sz="1000" dirty="0" err="1">
                <a:solidFill>
                  <a:schemeClr val="bg2"/>
                </a:solidFill>
              </a:rPr>
              <a:t>and</a:t>
            </a:r>
            <a:r>
              <a:rPr lang="de-DE" sz="1000" dirty="0">
                <a:solidFill>
                  <a:schemeClr val="bg2"/>
                </a:solidFill>
              </a:rPr>
              <a:t> </a:t>
            </a:r>
            <a:r>
              <a:rPr lang="de-DE" sz="1000" dirty="0" err="1">
                <a:solidFill>
                  <a:schemeClr val="bg2"/>
                </a:solidFill>
              </a:rPr>
              <a:t>green</a:t>
            </a:r>
            <a:r>
              <a:rPr lang="de-DE" sz="1000" dirty="0">
                <a:solidFill>
                  <a:schemeClr val="bg2"/>
                </a:solidFill>
              </a:rPr>
              <a:t> </a:t>
            </a:r>
            <a:r>
              <a:rPr lang="de-DE" sz="1000" dirty="0" err="1">
                <a:solidFill>
                  <a:schemeClr val="bg2"/>
                </a:solidFill>
              </a:rPr>
              <a:t>curve</a:t>
            </a:r>
            <a:r>
              <a:rPr lang="de-DE" sz="1000" dirty="0">
                <a:solidFill>
                  <a:schemeClr val="bg2"/>
                </a:solidFill>
              </a:rPr>
              <a:t>), IEA (Blue </a:t>
            </a:r>
            <a:r>
              <a:rPr lang="de-DE" sz="1000" dirty="0" err="1">
                <a:solidFill>
                  <a:schemeClr val="bg2"/>
                </a:solidFill>
              </a:rPr>
              <a:t>curve</a:t>
            </a:r>
            <a:r>
              <a:rPr lang="de-DE" sz="1000" dirty="0">
                <a:solidFill>
                  <a:schemeClr val="bg2"/>
                </a:solidFill>
              </a:rPr>
              <a:t>)</a:t>
            </a:r>
            <a:endParaRPr lang="de-DE" sz="1000" dirty="0">
              <a:solidFill>
                <a:schemeClr val="bg1">
                  <a:lumMod val="65000"/>
                </a:schemeClr>
              </a:solidFill>
            </a:endParaRPr>
          </a:p>
          <a:p>
            <a:endParaRPr lang="de-DE" sz="1000" dirty="0">
              <a:solidFill>
                <a:schemeClr val="bg2"/>
              </a:solidFill>
            </a:endParaRPr>
          </a:p>
        </p:txBody>
      </p:sp>
      <p:sp>
        <p:nvSpPr>
          <p:cNvPr id="2" name="Textfeld 1"/>
          <p:cNvSpPr txBox="1"/>
          <p:nvPr/>
        </p:nvSpPr>
        <p:spPr>
          <a:xfrm>
            <a:off x="2458362" y="2746548"/>
            <a:ext cx="1024639" cy="230832"/>
          </a:xfrm>
          <a:prstGeom prst="rect">
            <a:avLst/>
          </a:prstGeom>
          <a:solidFill>
            <a:schemeClr val="bg1"/>
          </a:solidFill>
        </p:spPr>
        <p:txBody>
          <a:bodyPr wrap="none" rtlCol="0">
            <a:spAutoFit/>
          </a:bodyPr>
          <a:lstStyle/>
          <a:p>
            <a:r>
              <a:rPr lang="de-DE" sz="900" dirty="0">
                <a:solidFill>
                  <a:schemeClr val="tx1">
                    <a:lumMod val="65000"/>
                    <a:lumOff val="35000"/>
                  </a:schemeClr>
                </a:solidFill>
              </a:rPr>
              <a:t>IRENA </a:t>
            </a:r>
            <a:r>
              <a:rPr lang="de-DE" sz="900" dirty="0" err="1">
                <a:solidFill>
                  <a:schemeClr val="tx1">
                    <a:lumMod val="65000"/>
                    <a:lumOff val="35000"/>
                  </a:schemeClr>
                </a:solidFill>
              </a:rPr>
              <a:t>Batteries</a:t>
            </a:r>
            <a:endParaRPr lang="de-DE" sz="900" dirty="0">
              <a:solidFill>
                <a:schemeClr val="tx1">
                  <a:lumMod val="65000"/>
                  <a:lumOff val="35000"/>
                </a:schemeClr>
              </a:solidFill>
            </a:endParaRPr>
          </a:p>
        </p:txBody>
      </p:sp>
    </p:spTree>
    <p:extLst>
      <p:ext uri="{BB962C8B-B14F-4D97-AF65-F5344CB8AC3E}">
        <p14:creationId xmlns:p14="http://schemas.microsoft.com/office/powerpoint/2010/main" val="3328015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m 21"/>
          <p:cNvGraphicFramePr>
            <a:graphicFrameLocks noGrp="1"/>
          </p:cNvGraphicFramePr>
          <p:nvPr>
            <p:extLst>
              <p:ext uri="{D42A27DB-BD31-4B8C-83A1-F6EECF244321}">
                <p14:modId xmlns:p14="http://schemas.microsoft.com/office/powerpoint/2010/main" val="3838136941"/>
              </p:ext>
            </p:extLst>
          </p:nvPr>
        </p:nvGraphicFramePr>
        <p:xfrm>
          <a:off x="871854" y="991379"/>
          <a:ext cx="7438391" cy="4875241"/>
        </p:xfrm>
        <a:graphic>
          <a:graphicData uri="http://schemas.openxmlformats.org/drawingml/2006/chart">
            <c:chart xmlns:c="http://schemas.openxmlformats.org/drawingml/2006/chart" xmlns:r="http://schemas.openxmlformats.org/officeDocument/2006/relationships" r:id="rId3"/>
          </a:graphicData>
        </a:graphic>
      </p:graphicFrame>
      <p:sp>
        <p:nvSpPr>
          <p:cNvPr id="203777" name="Rectangle 2"/>
          <p:cNvSpPr>
            <a:spLocks noGrp="1" noChangeArrowheads="1"/>
          </p:cNvSpPr>
          <p:nvPr>
            <p:ph type="title" idx="4294967295"/>
          </p:nvPr>
        </p:nvSpPr>
        <p:spPr/>
        <p:txBody>
          <a:bodyPr/>
          <a:lstStyle/>
          <a:p>
            <a:r>
              <a:rPr lang="de-DE" dirty="0" err="1"/>
              <a:t>Pumped</a:t>
            </a:r>
            <a:r>
              <a:rPr lang="de-DE" dirty="0"/>
              <a:t> </a:t>
            </a:r>
            <a:r>
              <a:rPr lang="de-DE" dirty="0" err="1"/>
              <a:t>Hydro</a:t>
            </a:r>
            <a:r>
              <a:rPr lang="de-DE" dirty="0"/>
              <a:t> (PHS): Global Trend</a:t>
            </a:r>
          </a:p>
        </p:txBody>
      </p:sp>
      <p:sp>
        <p:nvSpPr>
          <p:cNvPr id="203780" name="Rectangle 5"/>
          <p:cNvSpPr>
            <a:spLocks noChangeArrowheads="1"/>
          </p:cNvSpPr>
          <p:nvPr/>
        </p:nvSpPr>
        <p:spPr bwMode="auto">
          <a:xfrm>
            <a:off x="0" y="3429000"/>
            <a:ext cx="9144000" cy="0"/>
          </a:xfrm>
          <a:prstGeom prst="rect">
            <a:avLst/>
          </a:prstGeom>
          <a:noFill/>
          <a:ln w="9525">
            <a:noFill/>
            <a:miter lim="800000"/>
            <a:headEnd/>
            <a:tailEnd/>
          </a:ln>
        </p:spPr>
        <p:txBody>
          <a:bodyPr wrap="none" anchor="ctr">
            <a:spAutoFit/>
          </a:bodyPr>
          <a:lstStyle/>
          <a:p>
            <a:endParaRPr lang="de-DE"/>
          </a:p>
        </p:txBody>
      </p:sp>
      <p:sp>
        <p:nvSpPr>
          <p:cNvPr id="19" name="Textfeld 1"/>
          <p:cNvSpPr txBox="1"/>
          <p:nvPr/>
        </p:nvSpPr>
        <p:spPr>
          <a:xfrm>
            <a:off x="3152602" y="392014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5,1</a:t>
            </a:r>
            <a:r>
              <a:rPr lang="de-DE" sz="1100" dirty="0"/>
              <a:t>% </a:t>
            </a:r>
            <a:r>
              <a:rPr lang="de-DE" dirty="0"/>
              <a:t>Growth</a:t>
            </a:r>
            <a:endParaRPr lang="de-DE" sz="1100" dirty="0"/>
          </a:p>
        </p:txBody>
      </p:sp>
      <p:sp>
        <p:nvSpPr>
          <p:cNvPr id="23" name="Textfeld 1"/>
          <p:cNvSpPr txBox="1"/>
          <p:nvPr/>
        </p:nvSpPr>
        <p:spPr>
          <a:xfrm>
            <a:off x="1861647" y="437734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3,0</a:t>
            </a:r>
            <a:r>
              <a:rPr lang="de-DE" sz="1100" dirty="0"/>
              <a:t>% </a:t>
            </a:r>
            <a:r>
              <a:rPr lang="de-DE" dirty="0"/>
              <a:t>Growth</a:t>
            </a:r>
            <a:endParaRPr lang="de-DE" sz="1100" dirty="0"/>
          </a:p>
        </p:txBody>
      </p:sp>
      <p:sp>
        <p:nvSpPr>
          <p:cNvPr id="10" name="Textfeld 1"/>
          <p:cNvSpPr txBox="1"/>
          <p:nvPr/>
        </p:nvSpPr>
        <p:spPr>
          <a:xfrm>
            <a:off x="2851440" y="5191125"/>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~60</a:t>
            </a:r>
            <a:r>
              <a:rPr lang="de-DE" sz="1100" dirty="0"/>
              <a:t>% </a:t>
            </a:r>
            <a:r>
              <a:rPr lang="de-DE" dirty="0"/>
              <a:t>Growth</a:t>
            </a:r>
            <a:endParaRPr lang="de-DE" sz="1100" dirty="0"/>
          </a:p>
        </p:txBody>
      </p:sp>
      <p:sp>
        <p:nvSpPr>
          <p:cNvPr id="11" name="Textfeld 1"/>
          <p:cNvSpPr txBox="1"/>
          <p:nvPr/>
        </p:nvSpPr>
        <p:spPr>
          <a:xfrm>
            <a:off x="3569480" y="4767263"/>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~40</a:t>
            </a:r>
            <a:r>
              <a:rPr lang="de-DE" sz="1100" dirty="0"/>
              <a:t>% </a:t>
            </a:r>
            <a:r>
              <a:rPr lang="de-DE" dirty="0"/>
              <a:t>Growth</a:t>
            </a:r>
            <a:endParaRPr lang="de-DE" sz="1100" dirty="0"/>
          </a:p>
        </p:txBody>
      </p:sp>
      <p:sp>
        <p:nvSpPr>
          <p:cNvPr id="12" name="Textfeld 1"/>
          <p:cNvSpPr txBox="1"/>
          <p:nvPr/>
        </p:nvSpPr>
        <p:spPr>
          <a:xfrm>
            <a:off x="4938856" y="3605992"/>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325 GW</a:t>
            </a:r>
            <a:endParaRPr lang="de-DE" sz="1100" dirty="0"/>
          </a:p>
        </p:txBody>
      </p:sp>
      <p:sp>
        <p:nvSpPr>
          <p:cNvPr id="13" name="Textfeld 1"/>
          <p:cNvSpPr txBox="1"/>
          <p:nvPr/>
        </p:nvSpPr>
        <p:spPr>
          <a:xfrm>
            <a:off x="4911870" y="4583516"/>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150 GW</a:t>
            </a:r>
            <a:endParaRPr lang="de-DE" sz="1100" dirty="0"/>
          </a:p>
        </p:txBody>
      </p:sp>
      <p:sp>
        <p:nvSpPr>
          <p:cNvPr id="14" name="Textfeld 13"/>
          <p:cNvSpPr txBox="1"/>
          <p:nvPr/>
        </p:nvSpPr>
        <p:spPr>
          <a:xfrm>
            <a:off x="381000" y="6105525"/>
            <a:ext cx="8420100" cy="400110"/>
          </a:xfrm>
          <a:prstGeom prst="rect">
            <a:avLst/>
          </a:prstGeom>
          <a:noFill/>
        </p:spPr>
        <p:txBody>
          <a:bodyPr wrap="square" rtlCol="0">
            <a:spAutoFit/>
          </a:bodyPr>
          <a:lstStyle/>
          <a:p>
            <a:r>
              <a:rPr lang="de-DE" sz="1000" dirty="0" err="1">
                <a:solidFill>
                  <a:schemeClr val="bg2"/>
                </a:solidFill>
              </a:rPr>
              <a:t>Sources</a:t>
            </a:r>
            <a:r>
              <a:rPr lang="de-DE" sz="1000" dirty="0">
                <a:solidFill>
                  <a:schemeClr val="bg2"/>
                </a:solidFill>
              </a:rPr>
              <a:t>: IRENA (Black </a:t>
            </a:r>
            <a:r>
              <a:rPr lang="de-DE" sz="1000" dirty="0" err="1">
                <a:solidFill>
                  <a:schemeClr val="bg2"/>
                </a:solidFill>
              </a:rPr>
              <a:t>and</a:t>
            </a:r>
            <a:r>
              <a:rPr lang="de-DE" sz="1000" dirty="0">
                <a:solidFill>
                  <a:schemeClr val="bg2"/>
                </a:solidFill>
              </a:rPr>
              <a:t> </a:t>
            </a:r>
            <a:r>
              <a:rPr lang="de-DE" sz="1000" dirty="0" err="1">
                <a:solidFill>
                  <a:schemeClr val="bg2"/>
                </a:solidFill>
              </a:rPr>
              <a:t>green</a:t>
            </a:r>
            <a:r>
              <a:rPr lang="de-DE" sz="1000" dirty="0">
                <a:solidFill>
                  <a:schemeClr val="bg2"/>
                </a:solidFill>
              </a:rPr>
              <a:t> </a:t>
            </a:r>
            <a:r>
              <a:rPr lang="de-DE" sz="1000" dirty="0" err="1">
                <a:solidFill>
                  <a:schemeClr val="bg2"/>
                </a:solidFill>
              </a:rPr>
              <a:t>curve</a:t>
            </a:r>
            <a:r>
              <a:rPr lang="de-DE" sz="1000" dirty="0">
                <a:solidFill>
                  <a:schemeClr val="bg2"/>
                </a:solidFill>
              </a:rPr>
              <a:t>), IEA (Blue </a:t>
            </a:r>
            <a:r>
              <a:rPr lang="de-DE" sz="1000" dirty="0" err="1">
                <a:solidFill>
                  <a:schemeClr val="bg2"/>
                </a:solidFill>
              </a:rPr>
              <a:t>curve</a:t>
            </a:r>
            <a:r>
              <a:rPr lang="de-DE" sz="1000" dirty="0">
                <a:solidFill>
                  <a:schemeClr val="bg2"/>
                </a:solidFill>
              </a:rPr>
              <a:t>)</a:t>
            </a:r>
            <a:endParaRPr lang="de-DE" sz="1000" dirty="0">
              <a:solidFill>
                <a:schemeClr val="bg1">
                  <a:lumMod val="65000"/>
                </a:schemeClr>
              </a:solidFill>
            </a:endParaRPr>
          </a:p>
          <a:p>
            <a:endParaRPr lang="de-DE" sz="1000" dirty="0">
              <a:solidFill>
                <a:schemeClr val="bg2"/>
              </a:solidFill>
            </a:endParaRPr>
          </a:p>
        </p:txBody>
      </p:sp>
      <p:sp>
        <p:nvSpPr>
          <p:cNvPr id="15" name="Textfeld 14"/>
          <p:cNvSpPr txBox="1"/>
          <p:nvPr/>
        </p:nvSpPr>
        <p:spPr>
          <a:xfrm>
            <a:off x="2483762" y="2632248"/>
            <a:ext cx="1024639" cy="230832"/>
          </a:xfrm>
          <a:prstGeom prst="rect">
            <a:avLst/>
          </a:prstGeom>
          <a:solidFill>
            <a:schemeClr val="bg1"/>
          </a:solidFill>
        </p:spPr>
        <p:txBody>
          <a:bodyPr wrap="none" rtlCol="0">
            <a:spAutoFit/>
          </a:bodyPr>
          <a:lstStyle/>
          <a:p>
            <a:r>
              <a:rPr lang="de-DE" sz="900" dirty="0">
                <a:solidFill>
                  <a:schemeClr val="tx1">
                    <a:lumMod val="65000"/>
                    <a:lumOff val="35000"/>
                  </a:schemeClr>
                </a:solidFill>
              </a:rPr>
              <a:t>IRENA </a:t>
            </a:r>
            <a:r>
              <a:rPr lang="de-DE" sz="900" dirty="0" err="1">
                <a:solidFill>
                  <a:schemeClr val="tx1">
                    <a:lumMod val="65000"/>
                    <a:lumOff val="35000"/>
                  </a:schemeClr>
                </a:solidFill>
              </a:rPr>
              <a:t>Batteries</a:t>
            </a:r>
            <a:endParaRPr lang="de-DE" sz="900" dirty="0">
              <a:solidFill>
                <a:schemeClr val="tx1">
                  <a:lumMod val="65000"/>
                  <a:lumOff val="35000"/>
                </a:schemeClr>
              </a:solidFill>
            </a:endParaRPr>
          </a:p>
        </p:txBody>
      </p:sp>
      <p:sp>
        <p:nvSpPr>
          <p:cNvPr id="16" name="Textfeld 15"/>
          <p:cNvSpPr txBox="1"/>
          <p:nvPr/>
        </p:nvSpPr>
        <p:spPr>
          <a:xfrm>
            <a:off x="2471062" y="1921048"/>
            <a:ext cx="1473480" cy="230832"/>
          </a:xfrm>
          <a:prstGeom prst="rect">
            <a:avLst/>
          </a:prstGeom>
          <a:solidFill>
            <a:schemeClr val="bg1"/>
          </a:solidFill>
        </p:spPr>
        <p:txBody>
          <a:bodyPr wrap="none" rtlCol="0">
            <a:spAutoFit/>
          </a:bodyPr>
          <a:lstStyle/>
          <a:p>
            <a:r>
              <a:rPr lang="de-DE" sz="900" dirty="0" err="1">
                <a:solidFill>
                  <a:schemeClr val="tx1">
                    <a:lumMod val="65000"/>
                    <a:lumOff val="35000"/>
                  </a:schemeClr>
                </a:solidFill>
              </a:rPr>
              <a:t>Estimated</a:t>
            </a:r>
            <a:r>
              <a:rPr lang="de-DE" sz="900" dirty="0">
                <a:solidFill>
                  <a:schemeClr val="tx1">
                    <a:lumMod val="65000"/>
                    <a:lumOff val="35000"/>
                  </a:schemeClr>
                </a:solidFill>
              </a:rPr>
              <a:t> Development</a:t>
            </a:r>
          </a:p>
        </p:txBody>
      </p:sp>
      <p:sp>
        <p:nvSpPr>
          <p:cNvPr id="17" name="Textfeld 16"/>
          <p:cNvSpPr txBox="1"/>
          <p:nvPr/>
        </p:nvSpPr>
        <p:spPr>
          <a:xfrm>
            <a:off x="2496462" y="2987848"/>
            <a:ext cx="1473480" cy="230832"/>
          </a:xfrm>
          <a:prstGeom prst="rect">
            <a:avLst/>
          </a:prstGeom>
          <a:solidFill>
            <a:schemeClr val="bg1"/>
          </a:solidFill>
        </p:spPr>
        <p:txBody>
          <a:bodyPr wrap="none" rtlCol="0">
            <a:spAutoFit/>
          </a:bodyPr>
          <a:lstStyle/>
          <a:p>
            <a:r>
              <a:rPr lang="de-DE" sz="900" dirty="0" err="1">
                <a:solidFill>
                  <a:schemeClr val="tx1">
                    <a:lumMod val="65000"/>
                    <a:lumOff val="35000"/>
                  </a:schemeClr>
                </a:solidFill>
              </a:rPr>
              <a:t>Estimated</a:t>
            </a:r>
            <a:r>
              <a:rPr lang="de-DE" sz="900" dirty="0">
                <a:solidFill>
                  <a:schemeClr val="tx1">
                    <a:lumMod val="65000"/>
                    <a:lumOff val="35000"/>
                  </a:schemeClr>
                </a:solidFill>
              </a:rPr>
              <a:t> Development</a:t>
            </a:r>
          </a:p>
        </p:txBody>
      </p:sp>
    </p:spTree>
    <p:extLst>
      <p:ext uri="{BB962C8B-B14F-4D97-AF65-F5344CB8AC3E}">
        <p14:creationId xmlns:p14="http://schemas.microsoft.com/office/powerpoint/2010/main" val="1687269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m 21"/>
          <p:cNvGraphicFramePr>
            <a:graphicFrameLocks noGrp="1"/>
          </p:cNvGraphicFramePr>
          <p:nvPr>
            <p:extLst>
              <p:ext uri="{D42A27DB-BD31-4B8C-83A1-F6EECF244321}">
                <p14:modId xmlns:p14="http://schemas.microsoft.com/office/powerpoint/2010/main" val="644385968"/>
              </p:ext>
            </p:extLst>
          </p:nvPr>
        </p:nvGraphicFramePr>
        <p:xfrm>
          <a:off x="871854" y="991379"/>
          <a:ext cx="7438391" cy="4875241"/>
        </p:xfrm>
        <a:graphic>
          <a:graphicData uri="http://schemas.openxmlformats.org/drawingml/2006/chart">
            <c:chart xmlns:c="http://schemas.openxmlformats.org/drawingml/2006/chart" xmlns:r="http://schemas.openxmlformats.org/officeDocument/2006/relationships" r:id="rId3"/>
          </a:graphicData>
        </a:graphic>
      </p:graphicFrame>
      <p:sp>
        <p:nvSpPr>
          <p:cNvPr id="203777" name="Rectangle 2"/>
          <p:cNvSpPr>
            <a:spLocks noGrp="1" noChangeArrowheads="1"/>
          </p:cNvSpPr>
          <p:nvPr>
            <p:ph type="title" idx="4294967295"/>
          </p:nvPr>
        </p:nvSpPr>
        <p:spPr/>
        <p:txBody>
          <a:bodyPr/>
          <a:lstStyle/>
          <a:p>
            <a:r>
              <a:rPr lang="de-DE" dirty="0" err="1"/>
              <a:t>Pumped</a:t>
            </a:r>
            <a:r>
              <a:rPr lang="de-DE" dirty="0"/>
              <a:t> </a:t>
            </a:r>
            <a:r>
              <a:rPr lang="de-DE" dirty="0" err="1"/>
              <a:t>Hydro</a:t>
            </a:r>
            <a:r>
              <a:rPr lang="de-DE" dirty="0"/>
              <a:t> (PHS): Global Trend</a:t>
            </a:r>
          </a:p>
        </p:txBody>
      </p:sp>
      <p:sp>
        <p:nvSpPr>
          <p:cNvPr id="203780" name="Rectangle 5"/>
          <p:cNvSpPr>
            <a:spLocks noChangeArrowheads="1"/>
          </p:cNvSpPr>
          <p:nvPr/>
        </p:nvSpPr>
        <p:spPr bwMode="auto">
          <a:xfrm>
            <a:off x="0" y="3429000"/>
            <a:ext cx="9144000" cy="0"/>
          </a:xfrm>
          <a:prstGeom prst="rect">
            <a:avLst/>
          </a:prstGeom>
          <a:noFill/>
          <a:ln w="9525">
            <a:noFill/>
            <a:miter lim="800000"/>
            <a:headEnd/>
            <a:tailEnd/>
          </a:ln>
        </p:spPr>
        <p:txBody>
          <a:bodyPr wrap="none" anchor="ctr">
            <a:spAutoFit/>
          </a:bodyPr>
          <a:lstStyle/>
          <a:p>
            <a:endParaRPr lang="de-DE"/>
          </a:p>
        </p:txBody>
      </p:sp>
      <p:sp>
        <p:nvSpPr>
          <p:cNvPr id="18" name="Textfeld 1"/>
          <p:cNvSpPr txBox="1"/>
          <p:nvPr/>
        </p:nvSpPr>
        <p:spPr>
          <a:xfrm>
            <a:off x="5085946" y="4161645"/>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3,1</a:t>
            </a:r>
            <a:r>
              <a:rPr lang="de-DE" sz="1100" dirty="0"/>
              <a:t>% </a:t>
            </a:r>
            <a:r>
              <a:rPr lang="de-DE" dirty="0"/>
              <a:t>Growth</a:t>
            </a:r>
            <a:endParaRPr lang="de-DE" sz="1100" dirty="0"/>
          </a:p>
        </p:txBody>
      </p:sp>
      <p:sp>
        <p:nvSpPr>
          <p:cNvPr id="19" name="Textfeld 1"/>
          <p:cNvSpPr txBox="1"/>
          <p:nvPr/>
        </p:nvSpPr>
        <p:spPr>
          <a:xfrm>
            <a:off x="3152602" y="392014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5,1</a:t>
            </a:r>
            <a:r>
              <a:rPr lang="de-DE" sz="1100" dirty="0"/>
              <a:t>% </a:t>
            </a:r>
            <a:r>
              <a:rPr lang="de-DE" dirty="0"/>
              <a:t>Growth</a:t>
            </a:r>
            <a:endParaRPr lang="de-DE" sz="1100" dirty="0"/>
          </a:p>
        </p:txBody>
      </p:sp>
      <p:sp>
        <p:nvSpPr>
          <p:cNvPr id="21" name="Textfeld 1"/>
          <p:cNvSpPr txBox="1"/>
          <p:nvPr/>
        </p:nvSpPr>
        <p:spPr>
          <a:xfrm>
            <a:off x="5062451" y="2576512"/>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4,6</a:t>
            </a:r>
            <a:r>
              <a:rPr lang="de-DE" sz="1100" dirty="0"/>
              <a:t>% </a:t>
            </a:r>
            <a:r>
              <a:rPr lang="de-DE" dirty="0"/>
              <a:t>Growth</a:t>
            </a:r>
            <a:endParaRPr lang="de-DE" sz="1100" dirty="0"/>
          </a:p>
        </p:txBody>
      </p:sp>
      <p:sp>
        <p:nvSpPr>
          <p:cNvPr id="23" name="Textfeld 1"/>
          <p:cNvSpPr txBox="1"/>
          <p:nvPr/>
        </p:nvSpPr>
        <p:spPr>
          <a:xfrm>
            <a:off x="1861647" y="4377341"/>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3,0</a:t>
            </a:r>
            <a:r>
              <a:rPr lang="de-DE" sz="1100" dirty="0"/>
              <a:t>% </a:t>
            </a:r>
            <a:r>
              <a:rPr lang="de-DE" dirty="0"/>
              <a:t>Growth</a:t>
            </a:r>
            <a:endParaRPr lang="de-DE" sz="1100" dirty="0"/>
          </a:p>
        </p:txBody>
      </p:sp>
      <p:sp>
        <p:nvSpPr>
          <p:cNvPr id="10" name="Textfeld 1"/>
          <p:cNvSpPr txBox="1"/>
          <p:nvPr/>
        </p:nvSpPr>
        <p:spPr>
          <a:xfrm>
            <a:off x="2851440" y="5191125"/>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~60</a:t>
            </a:r>
            <a:r>
              <a:rPr lang="de-DE" sz="1100" dirty="0"/>
              <a:t>% Growth</a:t>
            </a:r>
          </a:p>
        </p:txBody>
      </p:sp>
      <p:sp>
        <p:nvSpPr>
          <p:cNvPr id="11" name="Textfeld 1"/>
          <p:cNvSpPr txBox="1"/>
          <p:nvPr/>
        </p:nvSpPr>
        <p:spPr>
          <a:xfrm>
            <a:off x="3569480" y="4767263"/>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a:t>~40</a:t>
            </a:r>
            <a:r>
              <a:rPr lang="de-DE" sz="1100" dirty="0"/>
              <a:t>% </a:t>
            </a:r>
            <a:r>
              <a:rPr lang="de-DE" dirty="0"/>
              <a:t>Growth</a:t>
            </a:r>
            <a:endParaRPr lang="de-DE" sz="1100" dirty="0"/>
          </a:p>
        </p:txBody>
      </p:sp>
      <p:sp>
        <p:nvSpPr>
          <p:cNvPr id="12" name="Textfeld 11"/>
          <p:cNvSpPr txBox="1"/>
          <p:nvPr/>
        </p:nvSpPr>
        <p:spPr>
          <a:xfrm>
            <a:off x="381000" y="6105525"/>
            <a:ext cx="8420100" cy="400110"/>
          </a:xfrm>
          <a:prstGeom prst="rect">
            <a:avLst/>
          </a:prstGeom>
          <a:noFill/>
        </p:spPr>
        <p:txBody>
          <a:bodyPr wrap="square" rtlCol="0">
            <a:spAutoFit/>
          </a:bodyPr>
          <a:lstStyle/>
          <a:p>
            <a:r>
              <a:rPr lang="de-DE" sz="1000" dirty="0" err="1">
                <a:solidFill>
                  <a:schemeClr val="bg2"/>
                </a:solidFill>
              </a:rPr>
              <a:t>Sources</a:t>
            </a:r>
            <a:r>
              <a:rPr lang="de-DE" sz="1000" dirty="0">
                <a:solidFill>
                  <a:schemeClr val="bg2"/>
                </a:solidFill>
              </a:rPr>
              <a:t>: IRENA, IEA</a:t>
            </a:r>
            <a:endParaRPr lang="de-DE" sz="1000" dirty="0">
              <a:solidFill>
                <a:schemeClr val="bg1">
                  <a:lumMod val="65000"/>
                </a:schemeClr>
              </a:solidFill>
            </a:endParaRPr>
          </a:p>
          <a:p>
            <a:endParaRPr lang="de-DE" sz="1000" dirty="0">
              <a:solidFill>
                <a:schemeClr val="bg2"/>
              </a:solidFill>
            </a:endParaRPr>
          </a:p>
        </p:txBody>
      </p:sp>
      <p:sp>
        <p:nvSpPr>
          <p:cNvPr id="13" name="Textfeld 12"/>
          <p:cNvSpPr txBox="1"/>
          <p:nvPr/>
        </p:nvSpPr>
        <p:spPr>
          <a:xfrm>
            <a:off x="2471062" y="1819448"/>
            <a:ext cx="1473480" cy="230832"/>
          </a:xfrm>
          <a:prstGeom prst="rect">
            <a:avLst/>
          </a:prstGeom>
          <a:solidFill>
            <a:schemeClr val="bg1"/>
          </a:solidFill>
        </p:spPr>
        <p:txBody>
          <a:bodyPr wrap="none" rtlCol="0">
            <a:spAutoFit/>
          </a:bodyPr>
          <a:lstStyle/>
          <a:p>
            <a:r>
              <a:rPr lang="de-DE" sz="900" dirty="0" err="1">
                <a:solidFill>
                  <a:schemeClr val="tx1">
                    <a:lumMod val="65000"/>
                    <a:lumOff val="35000"/>
                  </a:schemeClr>
                </a:solidFill>
              </a:rPr>
              <a:t>Estimated</a:t>
            </a:r>
            <a:r>
              <a:rPr lang="de-DE" sz="900" dirty="0">
                <a:solidFill>
                  <a:schemeClr val="tx1">
                    <a:lumMod val="65000"/>
                    <a:lumOff val="35000"/>
                  </a:schemeClr>
                </a:solidFill>
              </a:rPr>
              <a:t> Development</a:t>
            </a:r>
          </a:p>
        </p:txBody>
      </p:sp>
      <p:sp>
        <p:nvSpPr>
          <p:cNvPr id="14" name="Textfeld 13"/>
          <p:cNvSpPr txBox="1"/>
          <p:nvPr/>
        </p:nvSpPr>
        <p:spPr>
          <a:xfrm>
            <a:off x="2471062" y="3114848"/>
            <a:ext cx="1473480" cy="230832"/>
          </a:xfrm>
          <a:prstGeom prst="rect">
            <a:avLst/>
          </a:prstGeom>
          <a:solidFill>
            <a:schemeClr val="bg1"/>
          </a:solidFill>
        </p:spPr>
        <p:txBody>
          <a:bodyPr wrap="none" rtlCol="0">
            <a:spAutoFit/>
          </a:bodyPr>
          <a:lstStyle/>
          <a:p>
            <a:r>
              <a:rPr lang="de-DE" sz="900" dirty="0" err="1">
                <a:solidFill>
                  <a:schemeClr val="tx1">
                    <a:lumMod val="65000"/>
                    <a:lumOff val="35000"/>
                  </a:schemeClr>
                </a:solidFill>
              </a:rPr>
              <a:t>Estimated</a:t>
            </a:r>
            <a:r>
              <a:rPr lang="de-DE" sz="900" dirty="0">
                <a:solidFill>
                  <a:schemeClr val="tx1">
                    <a:lumMod val="65000"/>
                    <a:lumOff val="35000"/>
                  </a:schemeClr>
                </a:solidFill>
              </a:rPr>
              <a:t> Development</a:t>
            </a:r>
          </a:p>
        </p:txBody>
      </p:sp>
      <p:sp>
        <p:nvSpPr>
          <p:cNvPr id="15" name="Textfeld 14"/>
          <p:cNvSpPr txBox="1"/>
          <p:nvPr/>
        </p:nvSpPr>
        <p:spPr>
          <a:xfrm>
            <a:off x="2496462" y="2352848"/>
            <a:ext cx="1281120" cy="230832"/>
          </a:xfrm>
          <a:prstGeom prst="rect">
            <a:avLst/>
          </a:prstGeom>
          <a:solidFill>
            <a:schemeClr val="bg1"/>
          </a:solidFill>
        </p:spPr>
        <p:txBody>
          <a:bodyPr wrap="none" rtlCol="0">
            <a:spAutoFit/>
          </a:bodyPr>
          <a:lstStyle/>
          <a:p>
            <a:r>
              <a:rPr lang="de-DE" sz="900" dirty="0">
                <a:solidFill>
                  <a:schemeClr val="tx1">
                    <a:lumMod val="65000"/>
                    <a:lumOff val="35000"/>
                  </a:schemeClr>
                </a:solidFill>
              </a:rPr>
              <a:t>Development Min    </a:t>
            </a:r>
          </a:p>
        </p:txBody>
      </p:sp>
      <p:sp>
        <p:nvSpPr>
          <p:cNvPr id="16" name="Textfeld 15"/>
          <p:cNvSpPr txBox="1"/>
          <p:nvPr/>
        </p:nvSpPr>
        <p:spPr>
          <a:xfrm>
            <a:off x="2496462" y="2594148"/>
            <a:ext cx="1332416" cy="230832"/>
          </a:xfrm>
          <a:prstGeom prst="rect">
            <a:avLst/>
          </a:prstGeom>
          <a:solidFill>
            <a:schemeClr val="bg1"/>
          </a:solidFill>
        </p:spPr>
        <p:txBody>
          <a:bodyPr wrap="none" rtlCol="0">
            <a:spAutoFit/>
          </a:bodyPr>
          <a:lstStyle/>
          <a:p>
            <a:r>
              <a:rPr lang="de-DE" sz="900" dirty="0">
                <a:solidFill>
                  <a:schemeClr val="tx1">
                    <a:lumMod val="65000"/>
                    <a:lumOff val="35000"/>
                  </a:schemeClr>
                </a:solidFill>
              </a:rPr>
              <a:t>Development Max     </a:t>
            </a:r>
          </a:p>
        </p:txBody>
      </p:sp>
      <p:sp>
        <p:nvSpPr>
          <p:cNvPr id="17" name="Textfeld 16"/>
          <p:cNvSpPr txBox="1"/>
          <p:nvPr/>
        </p:nvSpPr>
        <p:spPr>
          <a:xfrm>
            <a:off x="2496462" y="2848148"/>
            <a:ext cx="1024639" cy="230832"/>
          </a:xfrm>
          <a:prstGeom prst="rect">
            <a:avLst/>
          </a:prstGeom>
          <a:solidFill>
            <a:schemeClr val="bg1"/>
          </a:solidFill>
        </p:spPr>
        <p:txBody>
          <a:bodyPr wrap="none" rtlCol="0">
            <a:spAutoFit/>
          </a:bodyPr>
          <a:lstStyle/>
          <a:p>
            <a:r>
              <a:rPr lang="de-DE" sz="900" dirty="0">
                <a:solidFill>
                  <a:schemeClr val="tx1">
                    <a:lumMod val="65000"/>
                    <a:lumOff val="35000"/>
                  </a:schemeClr>
                </a:solidFill>
              </a:rPr>
              <a:t>IRENA </a:t>
            </a:r>
            <a:r>
              <a:rPr lang="de-DE" sz="900" dirty="0" err="1">
                <a:solidFill>
                  <a:schemeClr val="tx1">
                    <a:lumMod val="65000"/>
                    <a:lumOff val="35000"/>
                  </a:schemeClr>
                </a:solidFill>
              </a:rPr>
              <a:t>Batteries</a:t>
            </a:r>
            <a:endParaRPr lang="de-DE" sz="900" dirty="0">
              <a:solidFill>
                <a:schemeClr val="tx1">
                  <a:lumMod val="65000"/>
                  <a:lumOff val="35000"/>
                </a:schemeClr>
              </a:solidFill>
            </a:endParaRPr>
          </a:p>
        </p:txBody>
      </p:sp>
    </p:spTree>
    <p:extLst>
      <p:ext uri="{BB962C8B-B14F-4D97-AF65-F5344CB8AC3E}">
        <p14:creationId xmlns:p14="http://schemas.microsoft.com/office/powerpoint/2010/main" val="355358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a:extLst>
              <a:ext uri="{FF2B5EF4-FFF2-40B4-BE49-F238E27FC236}">
                <a16:creationId xmlns:a16="http://schemas.microsoft.com/office/drawing/2014/main" id="{B37C7C75-B553-4692-80C5-1331A089E9A5}"/>
              </a:ext>
            </a:extLst>
          </p:cNvPr>
          <p:cNvSpPr>
            <a:spLocks noGrp="1"/>
          </p:cNvSpPr>
          <p:nvPr>
            <p:ph type="title"/>
          </p:nvPr>
        </p:nvSpPr>
        <p:spPr>
          <a:xfrm>
            <a:off x="358425" y="473731"/>
            <a:ext cx="6867953" cy="575886"/>
          </a:xfrm>
        </p:spPr>
        <p:txBody>
          <a:bodyPr>
            <a:normAutofit fontScale="90000"/>
          </a:bodyPr>
          <a:lstStyle/>
          <a:p>
            <a:r>
              <a:rPr lang="en-US" dirty="0"/>
              <a:t>The functional principle corresponds to that </a:t>
            </a:r>
            <a:br>
              <a:rPr lang="en-US" dirty="0"/>
            </a:br>
            <a:r>
              <a:rPr lang="en-US" dirty="0"/>
              <a:t>of a pumped storage power plant</a:t>
            </a:r>
          </a:p>
        </p:txBody>
      </p:sp>
      <p:sp>
        <p:nvSpPr>
          <p:cNvPr id="7" name="Text Box 7">
            <a:extLst>
              <a:ext uri="{FF2B5EF4-FFF2-40B4-BE49-F238E27FC236}">
                <a16:creationId xmlns:a16="http://schemas.microsoft.com/office/drawing/2014/main" id="{30384A25-7B70-4442-A567-EBC17CDBB8E9}"/>
              </a:ext>
            </a:extLst>
          </p:cNvPr>
          <p:cNvSpPr txBox="1">
            <a:spLocks noChangeArrowheads="1"/>
          </p:cNvSpPr>
          <p:nvPr/>
        </p:nvSpPr>
        <p:spPr bwMode="auto">
          <a:xfrm>
            <a:off x="2195499" y="1753793"/>
            <a:ext cx="6416065" cy="1860077"/>
          </a:xfrm>
          <a:prstGeom prst="rect">
            <a:avLst/>
          </a:prstGeom>
          <a:solidFill>
            <a:srgbClr val="E1E3E3"/>
          </a:solidFill>
          <a:ln w="19050">
            <a:noFill/>
            <a:miter lim="800000"/>
            <a:headEnd/>
            <a:tailEnd/>
          </a:ln>
        </p:spPr>
        <p:txBody>
          <a:bodyPr wrap="square" lIns="0" tIns="35993" rIns="0" bIns="35993" rtlCol="0">
            <a:noAutofit/>
          </a:bodyPr>
          <a:lstStyle/>
          <a:p>
            <a:pPr marL="251952" indent="-179965">
              <a:spcBef>
                <a:spcPts val="200"/>
              </a:spcBef>
              <a:spcAft>
                <a:spcPts val="200"/>
              </a:spcAft>
              <a:buClr>
                <a:srgbClr val="179C7D"/>
              </a:buClr>
              <a:buFont typeface="Wingdings" pitchFamily="2" charset="2"/>
              <a:buChar char="§"/>
              <a:defRPr/>
            </a:pPr>
            <a:r>
              <a:rPr lang="en-US" sz="2000" dirty="0">
                <a:solidFill>
                  <a:srgbClr val="000000"/>
                </a:solidFill>
                <a:latin typeface="+mj-lt"/>
              </a:rPr>
              <a:t>Water flows into the sphere and drives the turbine</a:t>
            </a:r>
          </a:p>
          <a:p>
            <a:pPr marL="251952" indent="-179965">
              <a:spcBef>
                <a:spcPts val="200"/>
              </a:spcBef>
              <a:spcAft>
                <a:spcPts val="200"/>
              </a:spcAft>
              <a:buClr>
                <a:srgbClr val="179C7D"/>
              </a:buClr>
              <a:buFont typeface="Wingdings" pitchFamily="2" charset="2"/>
              <a:buChar char="§"/>
              <a:defRPr/>
            </a:pPr>
            <a:r>
              <a:rPr lang="en-US" sz="2000" dirty="0">
                <a:solidFill>
                  <a:srgbClr val="000000"/>
                </a:solidFill>
                <a:latin typeface="+mj-lt"/>
              </a:rPr>
              <a:t>The turbine produces electricity until the sphere is filled with water</a:t>
            </a:r>
          </a:p>
          <a:p>
            <a:pPr marL="251952" indent="-179965">
              <a:spcBef>
                <a:spcPts val="200"/>
              </a:spcBef>
              <a:spcAft>
                <a:spcPts val="200"/>
              </a:spcAft>
              <a:buClr>
                <a:srgbClr val="179C7D"/>
              </a:buClr>
              <a:buFont typeface="Wingdings" pitchFamily="2" charset="2"/>
              <a:buChar char="§"/>
              <a:defRPr/>
            </a:pPr>
            <a:r>
              <a:rPr lang="en-US" sz="2000" dirty="0">
                <a:solidFill>
                  <a:srgbClr val="000000"/>
                </a:solidFill>
                <a:latin typeface="+mj-lt"/>
              </a:rPr>
              <a:t>Once the sphere is filled with water, it is filled and "discharged".</a:t>
            </a:r>
          </a:p>
        </p:txBody>
      </p:sp>
      <p:sp>
        <p:nvSpPr>
          <p:cNvPr id="8" name="Text Box 7">
            <a:extLst>
              <a:ext uri="{FF2B5EF4-FFF2-40B4-BE49-F238E27FC236}">
                <a16:creationId xmlns:a16="http://schemas.microsoft.com/office/drawing/2014/main" id="{5847AF94-5F6F-4409-873B-60E1CBE8C75A}"/>
              </a:ext>
            </a:extLst>
          </p:cNvPr>
          <p:cNvSpPr txBox="1">
            <a:spLocks noChangeArrowheads="1"/>
          </p:cNvSpPr>
          <p:nvPr/>
        </p:nvSpPr>
        <p:spPr bwMode="auto">
          <a:xfrm>
            <a:off x="2213276" y="4143012"/>
            <a:ext cx="6398288" cy="1779603"/>
          </a:xfrm>
          <a:prstGeom prst="rect">
            <a:avLst/>
          </a:prstGeom>
          <a:solidFill>
            <a:srgbClr val="E1E3E3"/>
          </a:solidFill>
          <a:ln w="19050">
            <a:noFill/>
            <a:miter lim="800000"/>
            <a:headEnd/>
            <a:tailEnd/>
          </a:ln>
        </p:spPr>
        <p:txBody>
          <a:bodyPr wrap="square" lIns="0" tIns="35993" rIns="0" bIns="35993" rtlCol="0">
            <a:noAutofit/>
          </a:bodyPr>
          <a:lstStyle/>
          <a:p>
            <a:pPr marL="251952" indent="-179965" eaLnBrk="0" hangingPunct="0">
              <a:spcBef>
                <a:spcPts val="200"/>
              </a:spcBef>
              <a:spcAft>
                <a:spcPts val="200"/>
              </a:spcAft>
              <a:buClr>
                <a:schemeClr val="tx2"/>
              </a:buClr>
              <a:buFont typeface="Wingdings" pitchFamily="2" charset="2"/>
              <a:buChar char="§"/>
              <a:defRPr/>
            </a:pPr>
            <a:r>
              <a:rPr lang="en-US" sz="2000" dirty="0">
                <a:latin typeface="+mj-lt"/>
              </a:rPr>
              <a:t>Electricity is taken from the grid to drive the pump</a:t>
            </a:r>
          </a:p>
          <a:p>
            <a:pPr marL="251952" indent="-179965" eaLnBrk="0" hangingPunct="0">
              <a:spcBef>
                <a:spcPts val="200"/>
              </a:spcBef>
              <a:spcAft>
                <a:spcPts val="200"/>
              </a:spcAft>
              <a:buClr>
                <a:schemeClr val="tx2"/>
              </a:buClr>
              <a:buFont typeface="Wingdings" pitchFamily="2" charset="2"/>
              <a:buChar char="§"/>
              <a:defRPr/>
            </a:pPr>
            <a:r>
              <a:rPr lang="en-US" sz="2000" dirty="0">
                <a:latin typeface="+mj-lt"/>
              </a:rPr>
              <a:t>The pump pumps water out of the sphere</a:t>
            </a:r>
          </a:p>
          <a:p>
            <a:pPr marL="251952" indent="-179965" eaLnBrk="0" hangingPunct="0">
              <a:spcBef>
                <a:spcPts val="200"/>
              </a:spcBef>
              <a:spcAft>
                <a:spcPts val="200"/>
              </a:spcAft>
              <a:buClr>
                <a:schemeClr val="tx2"/>
              </a:buClr>
              <a:buFont typeface="Wingdings" pitchFamily="2" charset="2"/>
              <a:buChar char="§"/>
              <a:defRPr/>
            </a:pPr>
            <a:r>
              <a:rPr lang="en-US" sz="2000" dirty="0">
                <a:latin typeface="+mj-lt"/>
              </a:rPr>
              <a:t>Once the water has been pumped out of the sphere, the sphere is empty and "charged“.</a:t>
            </a:r>
          </a:p>
        </p:txBody>
      </p:sp>
      <p:pic>
        <p:nvPicPr>
          <p:cNvPr id="11" name="Grafik 10">
            <a:extLst>
              <a:ext uri="{FF2B5EF4-FFF2-40B4-BE49-F238E27FC236}">
                <a16:creationId xmlns:a16="http://schemas.microsoft.com/office/drawing/2014/main" id="{9D7FCCE9-E165-4AD4-8B78-FE421830B4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91" t="14740" r="85" b="7710"/>
          <a:stretch/>
        </p:blipFill>
        <p:spPr>
          <a:xfrm>
            <a:off x="92597" y="1383096"/>
            <a:ext cx="2121499" cy="2230774"/>
          </a:xfrm>
          <a:prstGeom prst="rect">
            <a:avLst/>
          </a:prstGeom>
        </p:spPr>
      </p:pic>
      <p:pic>
        <p:nvPicPr>
          <p:cNvPr id="12" name="Grafik 11">
            <a:extLst>
              <a:ext uri="{FF2B5EF4-FFF2-40B4-BE49-F238E27FC236}">
                <a16:creationId xmlns:a16="http://schemas.microsoft.com/office/drawing/2014/main" id="{3333B437-58DE-4E02-82F8-AEF22521B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 t="14370" r="50067" b="8163"/>
          <a:stretch/>
        </p:blipFill>
        <p:spPr>
          <a:xfrm>
            <a:off x="92597" y="3692703"/>
            <a:ext cx="2120680" cy="2229912"/>
          </a:xfrm>
          <a:prstGeom prst="rect">
            <a:avLst/>
          </a:prstGeom>
        </p:spPr>
      </p:pic>
      <p:sp>
        <p:nvSpPr>
          <p:cNvPr id="13" name="Rectangle 6">
            <a:extLst>
              <a:ext uri="{FF2B5EF4-FFF2-40B4-BE49-F238E27FC236}">
                <a16:creationId xmlns:a16="http://schemas.microsoft.com/office/drawing/2014/main" id="{37D0D5D7-072A-4CE1-9AE8-7825AC2825CA}"/>
              </a:ext>
            </a:extLst>
          </p:cNvPr>
          <p:cNvSpPr>
            <a:spLocks noChangeArrowheads="1"/>
          </p:cNvSpPr>
          <p:nvPr/>
        </p:nvSpPr>
        <p:spPr bwMode="auto">
          <a:xfrm>
            <a:off x="2195500" y="1383096"/>
            <a:ext cx="6416064" cy="370697"/>
          </a:xfrm>
          <a:prstGeom prst="rect">
            <a:avLst/>
          </a:prstGeom>
          <a:solidFill>
            <a:schemeClr val="tx2"/>
          </a:solidFill>
          <a:ln w="19050">
            <a:noFill/>
            <a:miter lim="800000"/>
            <a:headEnd/>
            <a:tailEnd/>
          </a:ln>
        </p:spPr>
        <p:txBody>
          <a:bodyPr anchor="ctr"/>
          <a:lstStyle/>
          <a:p>
            <a:pPr algn="ctr" eaLnBrk="0" hangingPunct="0"/>
            <a:r>
              <a:rPr lang="en-US" sz="1400" dirty="0">
                <a:solidFill>
                  <a:schemeClr val="bg1"/>
                </a:solidFill>
              </a:rPr>
              <a:t>Discharging</a:t>
            </a:r>
          </a:p>
        </p:txBody>
      </p:sp>
      <p:sp>
        <p:nvSpPr>
          <p:cNvPr id="14" name="Rectangle 6">
            <a:extLst>
              <a:ext uri="{FF2B5EF4-FFF2-40B4-BE49-F238E27FC236}">
                <a16:creationId xmlns:a16="http://schemas.microsoft.com/office/drawing/2014/main" id="{6423F4CC-DF90-4FA8-A7E9-A2BBFBCA7F15}"/>
              </a:ext>
            </a:extLst>
          </p:cNvPr>
          <p:cNvSpPr>
            <a:spLocks noChangeArrowheads="1"/>
          </p:cNvSpPr>
          <p:nvPr/>
        </p:nvSpPr>
        <p:spPr bwMode="auto">
          <a:xfrm>
            <a:off x="2213276" y="3692702"/>
            <a:ext cx="6398288" cy="450311"/>
          </a:xfrm>
          <a:prstGeom prst="rect">
            <a:avLst/>
          </a:prstGeom>
          <a:solidFill>
            <a:schemeClr val="tx2"/>
          </a:solidFill>
          <a:ln w="19050">
            <a:noFill/>
            <a:miter lim="800000"/>
            <a:headEnd/>
            <a:tailEnd/>
          </a:ln>
        </p:spPr>
        <p:txBody>
          <a:bodyPr anchor="ctr"/>
          <a:lstStyle/>
          <a:p>
            <a:pPr algn="ctr" eaLnBrk="0" hangingPunct="0"/>
            <a:r>
              <a:rPr lang="en-US" sz="1600">
                <a:solidFill>
                  <a:schemeClr val="bg1"/>
                </a:solidFill>
              </a:rPr>
              <a:t>Charging</a:t>
            </a:r>
            <a:endParaRPr lang="en-US" sz="1400" dirty="0">
              <a:solidFill>
                <a:schemeClr val="bg1"/>
              </a:solidFill>
            </a:endParaRPr>
          </a:p>
        </p:txBody>
      </p:sp>
      <p:sp>
        <p:nvSpPr>
          <p:cNvPr id="15" name="Foliennummernplatzhalter 4"/>
          <p:cNvSpPr>
            <a:spLocks noGrp="1"/>
          </p:cNvSpPr>
          <p:nvPr>
            <p:ph type="sldNum" sz="quarter" idx="4294967295"/>
          </p:nvPr>
        </p:nvSpPr>
        <p:spPr>
          <a:xfrm>
            <a:off x="358425" y="5619947"/>
            <a:ext cx="1350176" cy="92345"/>
          </a:xfrm>
          <a:prstGeom prst="rect">
            <a:avLst/>
          </a:prstGeom>
        </p:spPr>
        <p:txBody>
          <a:bodyPr/>
          <a:lstStyle/>
          <a:p>
            <a:pPr>
              <a:spcBef>
                <a:spcPct val="50000"/>
              </a:spcBef>
              <a:spcAft>
                <a:spcPct val="0"/>
              </a:spcAft>
            </a:pPr>
            <a:r>
              <a:rPr lang="de-DE" sz="600" dirty="0">
                <a:solidFill>
                  <a:schemeClr val="bg2"/>
                </a:solidFill>
              </a:rPr>
              <a:t>Seite </a:t>
            </a:r>
            <a:fld id="{A06316EC-39FF-4C97-AA6E-29B761CE3E45}" type="slidenum">
              <a:rPr lang="de-DE" sz="600">
                <a:solidFill>
                  <a:schemeClr val="bg2"/>
                </a:solidFill>
              </a:rPr>
              <a:pPr>
                <a:spcBef>
                  <a:spcPct val="50000"/>
                </a:spcBef>
                <a:spcAft>
                  <a:spcPct val="0"/>
                </a:spcAft>
              </a:pPr>
              <a:t>9</a:t>
            </a:fld>
            <a:endParaRPr lang="de-DE" sz="600" dirty="0">
              <a:solidFill>
                <a:schemeClr val="bg2"/>
              </a:solidFill>
            </a:endParaRPr>
          </a:p>
        </p:txBody>
      </p:sp>
    </p:spTree>
    <p:extLst>
      <p:ext uri="{BB962C8B-B14F-4D97-AF65-F5344CB8AC3E}">
        <p14:creationId xmlns:p14="http://schemas.microsoft.com/office/powerpoint/2010/main" val="23113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theme/theme1.xml><?xml version="1.0" encoding="utf-8"?>
<a:theme xmlns:a="http://schemas.openxmlformats.org/drawingml/2006/main" name="Standarddesign">
  <a:themeElements>
    <a:clrScheme name="">
      <a:dk1>
        <a:srgbClr val="000000"/>
      </a:dk1>
      <a:lt1>
        <a:srgbClr val="FFFFFF"/>
      </a:lt1>
      <a:dk2>
        <a:srgbClr val="179C7D"/>
      </a:dk2>
      <a:lt2>
        <a:srgbClr val="A8AFAF"/>
      </a:lt2>
      <a:accent1>
        <a:srgbClr val="EB6A0A"/>
      </a:accent1>
      <a:accent2>
        <a:srgbClr val="006E92"/>
      </a:accent2>
      <a:accent3>
        <a:srgbClr val="FFFFFF"/>
      </a:accent3>
      <a:accent4>
        <a:srgbClr val="000000"/>
      </a:accent4>
      <a:accent5>
        <a:srgbClr val="F3B9AA"/>
      </a:accent5>
      <a:accent6>
        <a:srgbClr val="006384"/>
      </a:accent6>
      <a:hlink>
        <a:srgbClr val="25BAE2"/>
      </a:hlink>
      <a:folHlink>
        <a:srgbClr val="B1C800"/>
      </a:folHlink>
    </a:clrScheme>
    <a:fontScheme name="Standarddesign">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Standarddesign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Standarddesign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
      <a:dk1>
        <a:srgbClr val="000000"/>
      </a:dk1>
      <a:lt1>
        <a:srgbClr val="FFFFFF"/>
      </a:lt1>
      <a:dk2>
        <a:srgbClr val="179C7D"/>
      </a:dk2>
      <a:lt2>
        <a:srgbClr val="A8AFAF"/>
      </a:lt2>
      <a:accent1>
        <a:srgbClr val="EB6A0A"/>
      </a:accent1>
      <a:accent2>
        <a:srgbClr val="006E92"/>
      </a:accent2>
      <a:accent3>
        <a:srgbClr val="FFFFFF"/>
      </a:accent3>
      <a:accent4>
        <a:srgbClr val="000000"/>
      </a:accent4>
      <a:accent5>
        <a:srgbClr val="F3B9AA"/>
      </a:accent5>
      <a:accent6>
        <a:srgbClr val="006384"/>
      </a:accent6>
      <a:hlink>
        <a:srgbClr val="25BAE2"/>
      </a:hlink>
      <a:folHlink>
        <a:srgbClr val="B1C800"/>
      </a:folHlink>
    </a:clrScheme>
    <a:fontScheme name="1_Standarddesign">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andarddesign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1_Standarddesign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1_Standarddesign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1765</Words>
  <Application>Microsoft Office PowerPoint</Application>
  <PresentationFormat>Bildschirmpräsentation (4:3)</PresentationFormat>
  <Paragraphs>297</Paragraphs>
  <Slides>24</Slides>
  <Notes>11</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24</vt:i4>
      </vt:variant>
    </vt:vector>
  </HeadingPairs>
  <TitlesOfParts>
    <vt:vector size="31" baseType="lpstr">
      <vt:lpstr>Wingdings</vt:lpstr>
      <vt:lpstr>Arial</vt:lpstr>
      <vt:lpstr>Calibri</vt:lpstr>
      <vt:lpstr>Frutiger LT Com 55 Roman</vt:lpstr>
      <vt:lpstr>Frutiger LT Com 45 Light</vt:lpstr>
      <vt:lpstr>Standarddesign</vt:lpstr>
      <vt:lpstr>1_Standarddesign</vt:lpstr>
      <vt:lpstr>Hydropower Storage -  The StEnSea-Project </vt:lpstr>
      <vt:lpstr>PowerPoint-Präsentation</vt:lpstr>
      <vt:lpstr>Balancing Needs | Example Scenario Germany 2050</vt:lpstr>
      <vt:lpstr>Capacities and discharge times of different storage technologies</vt:lpstr>
      <vt:lpstr>Pumped Hydro Storage (PHS)</vt:lpstr>
      <vt:lpstr>Pumped Hydro (PHS): Global Trend</vt:lpstr>
      <vt:lpstr>Pumped Hydro (PHS): Global Trend</vt:lpstr>
      <vt:lpstr>Pumped Hydro (PHS): Global Trend</vt:lpstr>
      <vt:lpstr>The functional principle corresponds to that  of a pumped storage power plant</vt:lpstr>
      <vt:lpstr>PowerPoint-Präsentation</vt:lpstr>
      <vt:lpstr>PowerPoint-Präsentation</vt:lpstr>
      <vt:lpstr>GIS-based resource assessment (600-800m water depth)</vt:lpstr>
      <vt:lpstr>PowerPoint-Präsentation</vt:lpstr>
      <vt:lpstr>PowerPoint-Präsentation</vt:lpstr>
      <vt:lpstr>The Hambach open-pit mining lake is a very promising application due to its structure</vt:lpstr>
      <vt:lpstr>PowerPoint-Präsentation</vt:lpstr>
      <vt:lpstr>Model Experiment at Lake Constance (1:10)</vt:lpstr>
      <vt:lpstr>Transport to test field</vt:lpstr>
      <vt:lpstr>Model experiment at Lake Constance</vt:lpstr>
      <vt:lpstr>PowerPoint-Präsentation</vt:lpstr>
      <vt:lpstr>Phase C: Pilot project (1:3) in deep water</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2016-09-11T19:08:38Z</dcterms:created>
  <dcterms:modified xsi:type="dcterms:W3CDTF">2023-06-23T00:08:10Z</dcterms:modified>
</cp:coreProperties>
</file>