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2"/>
  </p:notesMasterIdLst>
  <p:handoutMasterIdLst>
    <p:handoutMasterId r:id="rId103"/>
  </p:handoutMasterIdLst>
  <p:sldIdLst>
    <p:sldId id="1539" r:id="rId2"/>
    <p:sldId id="1553" r:id="rId3"/>
    <p:sldId id="1385" r:id="rId4"/>
    <p:sldId id="1401" r:id="rId5"/>
    <p:sldId id="1388" r:id="rId6"/>
    <p:sldId id="1410" r:id="rId7"/>
    <p:sldId id="1295" r:id="rId8"/>
    <p:sldId id="1390" r:id="rId9"/>
    <p:sldId id="385" r:id="rId10"/>
    <p:sldId id="389" r:id="rId11"/>
    <p:sldId id="386" r:id="rId12"/>
    <p:sldId id="387" r:id="rId13"/>
    <p:sldId id="388" r:id="rId14"/>
    <p:sldId id="1502" r:id="rId15"/>
    <p:sldId id="1475" r:id="rId16"/>
    <p:sldId id="1476" r:id="rId17"/>
    <p:sldId id="1477" r:id="rId18"/>
    <p:sldId id="1478" r:id="rId19"/>
    <p:sldId id="1479" r:id="rId20"/>
    <p:sldId id="1460" r:id="rId21"/>
    <p:sldId id="1480" r:id="rId22"/>
    <p:sldId id="1498" r:id="rId23"/>
    <p:sldId id="1423" r:id="rId24"/>
    <p:sldId id="1554" r:id="rId25"/>
    <p:sldId id="1570" r:id="rId26"/>
    <p:sldId id="1555" r:id="rId27"/>
    <p:sldId id="1571" r:id="rId28"/>
    <p:sldId id="1556" r:id="rId29"/>
    <p:sldId id="1560" r:id="rId30"/>
    <p:sldId id="1558" r:id="rId31"/>
    <p:sldId id="1561" r:id="rId32"/>
    <p:sldId id="1565" r:id="rId33"/>
    <p:sldId id="1563" r:id="rId34"/>
    <p:sldId id="1559" r:id="rId35"/>
    <p:sldId id="1562" r:id="rId36"/>
    <p:sldId id="1454" r:id="rId37"/>
    <p:sldId id="1225" r:id="rId38"/>
    <p:sldId id="1394" r:id="rId39"/>
    <p:sldId id="276" r:id="rId40"/>
    <p:sldId id="628" r:id="rId41"/>
    <p:sldId id="1500" r:id="rId42"/>
    <p:sldId id="1468" r:id="rId43"/>
    <p:sldId id="1406" r:id="rId44"/>
    <p:sldId id="1292" r:id="rId45"/>
    <p:sldId id="1548" r:id="rId46"/>
    <p:sldId id="1495" r:id="rId47"/>
    <p:sldId id="1547" r:id="rId48"/>
    <p:sldId id="1483" r:id="rId49"/>
    <p:sldId id="1484" r:id="rId50"/>
    <p:sldId id="1485" r:id="rId51"/>
    <p:sldId id="1486" r:id="rId52"/>
    <p:sldId id="1572" r:id="rId53"/>
    <p:sldId id="1487" r:id="rId54"/>
    <p:sldId id="1488" r:id="rId55"/>
    <p:sldId id="1489" r:id="rId56"/>
    <p:sldId id="1490" r:id="rId57"/>
    <p:sldId id="1491" r:id="rId58"/>
    <p:sldId id="1492" r:id="rId59"/>
    <p:sldId id="1493" r:id="rId60"/>
    <p:sldId id="1551" r:id="rId61"/>
    <p:sldId id="1494" r:id="rId62"/>
    <p:sldId id="1528" r:id="rId63"/>
    <p:sldId id="1529" r:id="rId64"/>
    <p:sldId id="1530" r:id="rId65"/>
    <p:sldId id="1541" r:id="rId66"/>
    <p:sldId id="1542" r:id="rId67"/>
    <p:sldId id="1540" r:id="rId68"/>
    <p:sldId id="1545" r:id="rId69"/>
    <p:sldId id="1543" r:id="rId70"/>
    <p:sldId id="1544" r:id="rId71"/>
    <p:sldId id="1546" r:id="rId72"/>
    <p:sldId id="1507" r:id="rId73"/>
    <p:sldId id="1508" r:id="rId74"/>
    <p:sldId id="1509" r:id="rId75"/>
    <p:sldId id="1510" r:id="rId76"/>
    <p:sldId id="1511" r:id="rId77"/>
    <p:sldId id="1512" r:id="rId78"/>
    <p:sldId id="1513" r:id="rId79"/>
    <p:sldId id="1514" r:id="rId80"/>
    <p:sldId id="1516" r:id="rId81"/>
    <p:sldId id="1518" r:id="rId82"/>
    <p:sldId id="1519" r:id="rId83"/>
    <p:sldId id="1531" r:id="rId84"/>
    <p:sldId id="1532" r:id="rId85"/>
    <p:sldId id="1534" r:id="rId86"/>
    <p:sldId id="1536" r:id="rId87"/>
    <p:sldId id="1537" r:id="rId88"/>
    <p:sldId id="1533" r:id="rId89"/>
    <p:sldId id="1535" r:id="rId90"/>
    <p:sldId id="1573" r:id="rId91"/>
    <p:sldId id="592" r:id="rId92"/>
    <p:sldId id="593" r:id="rId93"/>
    <p:sldId id="591" r:id="rId94"/>
    <p:sldId id="1569" r:id="rId95"/>
    <p:sldId id="709" r:id="rId96"/>
    <p:sldId id="713" r:id="rId97"/>
    <p:sldId id="710" r:id="rId98"/>
    <p:sldId id="712" r:id="rId99"/>
    <p:sldId id="1521" r:id="rId100"/>
    <p:sldId id="1522" r:id="rId101"/>
  </p:sldIdLst>
  <p:sldSz cx="9144000" cy="6858000" type="screen4x3"/>
  <p:notesSz cx="9775825" cy="6645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29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FFCC"/>
    <a:srgbClr val="0066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787" autoAdjust="0"/>
    <p:restoredTop sz="79899" autoAdjust="0"/>
  </p:normalViewPr>
  <p:slideViewPr>
    <p:cSldViewPr snapToGrid="0">
      <p:cViewPr varScale="1">
        <p:scale>
          <a:sx n="61" d="100"/>
          <a:sy n="61" d="100"/>
        </p:scale>
        <p:origin x="1118" y="43"/>
      </p:cViewPr>
      <p:guideLst>
        <p:guide orient="horz" pos="1729"/>
        <p:guide pos="2903"/>
      </p:guideLst>
    </p:cSldViewPr>
  </p:slideViewPr>
  <p:outlineViewPr>
    <p:cViewPr>
      <p:scale>
        <a:sx n="33" d="100"/>
        <a:sy n="33" d="100"/>
      </p:scale>
      <p:origin x="0" y="258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36191" cy="333418"/>
          </a:xfrm>
          <a:prstGeom prst="rect">
            <a:avLst/>
          </a:prstGeom>
        </p:spPr>
        <p:txBody>
          <a:bodyPr vert="horz" lIns="89767" tIns="44883" rIns="89767" bIns="44883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537374" y="0"/>
            <a:ext cx="4236191" cy="333418"/>
          </a:xfrm>
          <a:prstGeom prst="rect">
            <a:avLst/>
          </a:prstGeom>
        </p:spPr>
        <p:txBody>
          <a:bodyPr vert="horz" lIns="89767" tIns="44883" rIns="89767" bIns="44883" rtlCol="0"/>
          <a:lstStyle>
            <a:lvl1pPr algn="r">
              <a:defRPr sz="1200"/>
            </a:lvl1pPr>
          </a:lstStyle>
          <a:p>
            <a:fld id="{1C7CC1EB-62F9-463C-9655-1D6DC7871C2A}" type="datetimeFigureOut">
              <a:rPr lang="de-DE" smtClean="0"/>
              <a:t>10.04.2024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6311859"/>
            <a:ext cx="4236191" cy="333417"/>
          </a:xfrm>
          <a:prstGeom prst="rect">
            <a:avLst/>
          </a:prstGeom>
        </p:spPr>
        <p:txBody>
          <a:bodyPr vert="horz" lIns="89767" tIns="44883" rIns="89767" bIns="44883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537374" y="6311859"/>
            <a:ext cx="4236191" cy="333417"/>
          </a:xfrm>
          <a:prstGeom prst="rect">
            <a:avLst/>
          </a:prstGeom>
        </p:spPr>
        <p:txBody>
          <a:bodyPr vert="horz" lIns="89767" tIns="44883" rIns="89767" bIns="44883" rtlCol="0" anchor="b"/>
          <a:lstStyle>
            <a:lvl1pPr algn="r">
              <a:defRPr sz="1200"/>
            </a:lvl1pPr>
          </a:lstStyle>
          <a:p>
            <a:fld id="{73A3C394-CC95-486D-9962-99F8828288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02854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36191" cy="333418"/>
          </a:xfrm>
          <a:prstGeom prst="rect">
            <a:avLst/>
          </a:prstGeom>
        </p:spPr>
        <p:txBody>
          <a:bodyPr vert="horz" lIns="89767" tIns="44883" rIns="89767" bIns="44883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537374" y="0"/>
            <a:ext cx="4236191" cy="333418"/>
          </a:xfrm>
          <a:prstGeom prst="rect">
            <a:avLst/>
          </a:prstGeom>
        </p:spPr>
        <p:txBody>
          <a:bodyPr vert="horz" lIns="89767" tIns="44883" rIns="89767" bIns="44883" rtlCol="0"/>
          <a:lstStyle>
            <a:lvl1pPr algn="r">
              <a:defRPr sz="1200"/>
            </a:lvl1pPr>
          </a:lstStyle>
          <a:p>
            <a:fld id="{27C695AC-59C8-4039-99B3-AB11BD0E25B6}" type="datetimeFigureOut">
              <a:rPr lang="de-DE" smtClean="0"/>
              <a:t>10.04.2024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392488" y="830263"/>
            <a:ext cx="2990850" cy="2243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767" tIns="44883" rIns="89767" bIns="44883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77583" y="3198039"/>
            <a:ext cx="7820660" cy="2616577"/>
          </a:xfrm>
          <a:prstGeom prst="rect">
            <a:avLst/>
          </a:prstGeom>
        </p:spPr>
        <p:txBody>
          <a:bodyPr vert="horz" lIns="89767" tIns="44883" rIns="89767" bIns="44883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6311859"/>
            <a:ext cx="4236191" cy="333417"/>
          </a:xfrm>
          <a:prstGeom prst="rect">
            <a:avLst/>
          </a:prstGeom>
        </p:spPr>
        <p:txBody>
          <a:bodyPr vert="horz" lIns="89767" tIns="44883" rIns="89767" bIns="44883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537374" y="6311859"/>
            <a:ext cx="4236191" cy="333417"/>
          </a:xfrm>
          <a:prstGeom prst="rect">
            <a:avLst/>
          </a:prstGeom>
        </p:spPr>
        <p:txBody>
          <a:bodyPr vert="horz" lIns="89767" tIns="44883" rIns="89767" bIns="44883" rtlCol="0" anchor="b"/>
          <a:lstStyle>
            <a:lvl1pPr algn="r">
              <a:defRPr sz="1200"/>
            </a:lvl1pPr>
          </a:lstStyle>
          <a:p>
            <a:fld id="{CC5925B0-6815-4D70-A6CC-4076F56B8B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8940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ctr" defTabSz="1068851">
              <a:defRPr/>
            </a:pPr>
            <a:fld id="{7D8C2C35-2B8A-446E-BEC0-FD36716C29AC}" type="slidenum">
              <a:rPr lang="en-US" sz="800">
                <a:solidFill>
                  <a:srgbClr val="000000"/>
                </a:solidFill>
                <a:latin typeface="Arial"/>
              </a:rPr>
              <a:pPr algn="ctr" defTabSz="1068851">
                <a:defRPr/>
              </a:pPr>
              <a:t>2</a:t>
            </a:fld>
            <a:endParaRPr lang="en-US" sz="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2485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ctr" defTabSz="1068851">
              <a:defRPr/>
            </a:pPr>
            <a:fld id="{7D8C2C35-2B8A-446E-BEC0-FD36716C29AC}" type="slidenum">
              <a:rPr lang="en-US" sz="800">
                <a:solidFill>
                  <a:srgbClr val="000000"/>
                </a:solidFill>
                <a:latin typeface="Arial"/>
              </a:rPr>
              <a:pPr algn="ctr" defTabSz="1068851">
                <a:defRPr/>
              </a:pPr>
              <a:t>48</a:t>
            </a:fld>
            <a:endParaRPr lang="en-US" sz="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9120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925B0-6815-4D70-A6CC-4076F56B8BDF}" type="slidenum">
              <a:rPr lang="de-DE" smtClean="0"/>
              <a:t>59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6918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9EC9C-A23F-41D7-9A36-C924F7398AA0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1402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9EC9C-A23F-41D7-9A36-C924F7398AA0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2587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9EC9C-A23F-41D7-9A36-C924F7398AA0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7514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9EC9C-A23F-41D7-9A36-C924F7398AA0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5944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9EC9C-A23F-41D7-9A36-C924F7398AA0}" type="slidenum">
              <a:rPr lang="de-DE" smtClean="0"/>
              <a:pPr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177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ctr" defTabSz="1068851">
              <a:defRPr/>
            </a:pPr>
            <a:fld id="{7D8C2C35-2B8A-446E-BEC0-FD36716C29AC}" type="slidenum">
              <a:rPr lang="en-US" sz="800">
                <a:solidFill>
                  <a:srgbClr val="000000"/>
                </a:solidFill>
                <a:latin typeface="Arial"/>
              </a:rPr>
              <a:pPr algn="ctr" defTabSz="1068851">
                <a:defRPr/>
              </a:pPr>
              <a:t>36</a:t>
            </a:fld>
            <a:endParaRPr lang="en-US" sz="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713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925B0-6815-4D70-A6CC-4076F56B8BDF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5844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ctr" defTabSz="1068851">
              <a:defRPr/>
            </a:pPr>
            <a:fld id="{7D8C2C35-2B8A-446E-BEC0-FD36716C29AC}" type="slidenum">
              <a:rPr lang="en-US" sz="800">
                <a:solidFill>
                  <a:srgbClr val="000000"/>
                </a:solidFill>
                <a:latin typeface="Arial"/>
              </a:rPr>
              <a:pPr algn="ctr" defTabSz="1068851">
                <a:defRPr/>
              </a:pPr>
              <a:t>43</a:t>
            </a:fld>
            <a:endParaRPr lang="en-US" sz="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2348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BAC96-8684-4B66-913D-4BC38EDBEC04}" type="datetimeFigureOut">
              <a:rPr lang="de-DE" smtClean="0"/>
              <a:t>10.04.2024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9DD8B-FB4E-4B95-93FB-A13D78B846C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3814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BAC96-8684-4B66-913D-4BC38EDBEC04}" type="datetimeFigureOut">
              <a:rPr lang="de-DE" smtClean="0"/>
              <a:t>10.04.2024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9DD8B-FB4E-4B95-93FB-A13D78B846C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7260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BAC96-8684-4B66-913D-4BC38EDBEC04}" type="datetimeFigureOut">
              <a:rPr lang="de-DE" smtClean="0"/>
              <a:t>10.04.2024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9DD8B-FB4E-4B95-93FB-A13D78B846C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2387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Page 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vider image placehold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1" y="3427200"/>
            <a:ext cx="9144000" cy="3430800"/>
          </a:xfrm>
          <a:noFill/>
        </p:spPr>
        <p:txBody>
          <a:bodyPr tIns="324000"/>
          <a:lstStyle>
            <a:lvl1pPr marL="0" marR="0" indent="0" algn="ctr" defTabSz="816201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ctr" defTabSz="816201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</a:pPr>
            <a:r>
              <a:rPr lang="en-US"/>
              <a:t>Placeholder for Image and Illustration</a:t>
            </a:r>
            <a:endParaRPr lang="en-US" dirty="0"/>
          </a:p>
        </p:txBody>
      </p:sp>
      <p:sp>
        <p:nvSpPr>
          <p:cNvPr id="2" name="Divider text"/>
          <p:cNvSpPr>
            <a:spLocks noGrp="1"/>
          </p:cNvSpPr>
          <p:nvPr>
            <p:ph type="ctrTitle" hasCustomPrompt="1"/>
          </p:nvPr>
        </p:nvSpPr>
        <p:spPr bwMode="black">
          <a:xfrm>
            <a:off x="377902" y="1375046"/>
            <a:ext cx="8386716" cy="677108"/>
          </a:xfrm>
        </p:spPr>
        <p:txBody>
          <a:bodyPr anchor="t" anchorCtr="0">
            <a:noAutofit/>
          </a:bodyPr>
          <a:lstStyle>
            <a:lvl1pPr>
              <a:defRPr sz="3299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Divider 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813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364">
          <p15:clr>
            <a:srgbClr val="FBAE40"/>
          </p15:clr>
        </p15:guide>
        <p15:guide id="3" pos="317">
          <p15:clr>
            <a:srgbClr val="FBAE40"/>
          </p15:clr>
        </p15:guide>
        <p15:guide id="4" orient="horz" pos="865">
          <p15:clr>
            <a:srgbClr val="FBAE40"/>
          </p15:clr>
        </p15:guide>
        <p15:guide id="5" orient="horz" pos="129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BAC96-8684-4B66-913D-4BC38EDBEC04}" type="datetimeFigureOut">
              <a:rPr lang="de-DE" smtClean="0"/>
              <a:t>10.04.2024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9DD8B-FB4E-4B95-93FB-A13D78B846C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982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BAC96-8684-4B66-913D-4BC38EDBEC04}" type="datetimeFigureOut">
              <a:rPr lang="de-DE" smtClean="0"/>
              <a:t>10.04.2024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9DD8B-FB4E-4B95-93FB-A13D78B846C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4789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BAC96-8684-4B66-913D-4BC38EDBEC04}" type="datetimeFigureOut">
              <a:rPr lang="de-DE" smtClean="0"/>
              <a:t>10.04.2024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9DD8B-FB4E-4B95-93FB-A13D78B846C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6614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BAC96-8684-4B66-913D-4BC38EDBEC04}" type="datetimeFigureOut">
              <a:rPr lang="de-DE" smtClean="0"/>
              <a:t>10.04.2024</a:t>
            </a:fld>
            <a:endParaRPr lang="de-D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9DD8B-FB4E-4B95-93FB-A13D78B846C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8511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BAC96-8684-4B66-913D-4BC38EDBEC04}" type="datetimeFigureOut">
              <a:rPr lang="de-DE" smtClean="0"/>
              <a:t>10.04.2024</a:t>
            </a:fld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9DD8B-FB4E-4B95-93FB-A13D78B846C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2865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BAC96-8684-4B66-913D-4BC38EDBEC04}" type="datetimeFigureOut">
              <a:rPr lang="de-DE" smtClean="0"/>
              <a:t>10.04.2024</a:t>
            </a:fld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9DD8B-FB4E-4B95-93FB-A13D78B846C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420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BAC96-8684-4B66-913D-4BC38EDBEC04}" type="datetimeFigureOut">
              <a:rPr lang="de-DE" smtClean="0"/>
              <a:t>10.04.2024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9DD8B-FB4E-4B95-93FB-A13D78B846C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0650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BAC96-8684-4B66-913D-4BC38EDBEC04}" type="datetimeFigureOut">
              <a:rPr lang="de-DE" smtClean="0"/>
              <a:t>10.04.2024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9DD8B-FB4E-4B95-93FB-A13D78B846C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6172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BAC96-8684-4B66-913D-4BC38EDBEC04}" type="datetimeFigureOut">
              <a:rPr lang="de-DE" smtClean="0"/>
              <a:t>10.04.2024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9DD8B-FB4E-4B95-93FB-A13D78B846C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9518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3" Type="http://schemas.openxmlformats.org/officeDocument/2006/relationships/notesSlide" Target="../notesSlides/notesSlide1.xml"/><Relationship Id="rId7" Type="http://schemas.openxmlformats.org/officeDocument/2006/relationships/slide" Target="slide3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slide" Target="slide24.xml"/><Relationship Id="rId11" Type="http://schemas.openxmlformats.org/officeDocument/2006/relationships/slide" Target="slide64.xml"/><Relationship Id="rId5" Type="http://schemas.openxmlformats.org/officeDocument/2006/relationships/image" Target="../media/image3.emf"/><Relationship Id="rId10" Type="http://schemas.openxmlformats.org/officeDocument/2006/relationships/slide" Target="slide59.xml"/><Relationship Id="rId4" Type="http://schemas.openxmlformats.org/officeDocument/2006/relationships/oleObject" Target="../embeddings/oleObject1.bin"/><Relationship Id="rId9" Type="http://schemas.openxmlformats.org/officeDocument/2006/relationships/slide" Target="slide4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3" Type="http://schemas.openxmlformats.org/officeDocument/2006/relationships/notesSlide" Target="../notesSlides/notesSlide7.xml"/><Relationship Id="rId7" Type="http://schemas.openxmlformats.org/officeDocument/2006/relationships/slide" Target="slide4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slide" Target="slide43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Relationship Id="rId9" Type="http://schemas.openxmlformats.org/officeDocument/2006/relationships/slide" Target="slide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hyperlink" Target="https://braunkohle.de/braunkohle-in-deutschland/uebersicht-und-geschichte-der-reviere/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3" Type="http://schemas.openxmlformats.org/officeDocument/2006/relationships/notesSlide" Target="../notesSlides/notesSlide9.xml"/><Relationship Id="rId7" Type="http://schemas.openxmlformats.org/officeDocument/2006/relationships/slide" Target="slide4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slide" Target="slide36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Relationship Id="rId9" Type="http://schemas.openxmlformats.org/officeDocument/2006/relationships/slide" Target="slide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dpi.com/1996-1073/17/1/73" TargetMode="External"/><Relationship Id="rId2" Type="http://schemas.openxmlformats.org/officeDocument/2006/relationships/hyperlink" Target="https://doi.org/10.3390/en17010073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hyperlink" Target="http://www.mdpi.com/journal/energies" TargetMode="External"/><Relationship Id="rId4" Type="http://schemas.openxmlformats.org/officeDocument/2006/relationships/image" Target="../media/image42.tm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3" Type="http://schemas.openxmlformats.org/officeDocument/2006/relationships/notesSlide" Target="../notesSlides/notesSlide10.xml"/><Relationship Id="rId7" Type="http://schemas.openxmlformats.org/officeDocument/2006/relationships/slide" Target="slide4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slide" Target="slide53.xml"/><Relationship Id="rId5" Type="http://schemas.openxmlformats.org/officeDocument/2006/relationships/image" Target="../media/image3.emf"/><Relationship Id="rId10" Type="http://schemas.openxmlformats.org/officeDocument/2006/relationships/slide" Target="slide1.xml"/><Relationship Id="rId4" Type="http://schemas.openxmlformats.org/officeDocument/2006/relationships/oleObject" Target="../embeddings/oleObject3.bin"/><Relationship Id="rId9" Type="http://schemas.openxmlformats.org/officeDocument/2006/relationships/slide" Target="slide6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thumb/2/22/%D0%A1%D0%B0%D1%8F%D0%BD%D0%BE-%D0%A8%D1%83%D1%88%D0%B5%D0%BD%D1%81%D0%BA%D0%BE%D0%B5_%D0%B2%D0%BE%D0%B4%D0%BE%D1%85%D1%80%D0%B0%D0%BD%D0%B8%D0%BB%D0%B8%D1%89%D0%B5,_2007.jpg/800px-%D0%A1%D0%B0%D1%8F%D0%BD%D0%BE-%D0%A8%D1%83%D1%88%D0%B5%D0%BD%D1%81%D0%BA%D0%BE%D0%B5_%D0%B2%D0%BE%D0%B4%D0%BE%D1%85%D1%80%D0%B0%D0%BD%D0%B8%D0%BB%D0%B8%D1%89%D0%B5,_2007.jpg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e.wikipedia.org/wiki/Bogengewichtsmauer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ze.uni-saarland.de/" TargetMode="Externa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" Target="slide82.xml"/><Relationship Id="rId3" Type="http://schemas.openxmlformats.org/officeDocument/2006/relationships/slide" Target="slide65.xml"/><Relationship Id="rId7" Type="http://schemas.openxmlformats.org/officeDocument/2006/relationships/slide" Target="slide81.xml"/><Relationship Id="rId2" Type="http://schemas.openxmlformats.org/officeDocument/2006/relationships/slide" Target="slide8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0.xml"/><Relationship Id="rId11" Type="http://schemas.openxmlformats.org/officeDocument/2006/relationships/slide" Target="slide1.xml"/><Relationship Id="rId5" Type="http://schemas.openxmlformats.org/officeDocument/2006/relationships/slide" Target="slide78.xml"/><Relationship Id="rId10" Type="http://schemas.openxmlformats.org/officeDocument/2006/relationships/slide" Target="slide90.xml"/><Relationship Id="rId4" Type="http://schemas.openxmlformats.org/officeDocument/2006/relationships/slide" Target="slide72.xml"/><Relationship Id="rId9" Type="http://schemas.openxmlformats.org/officeDocument/2006/relationships/slide" Target="slide8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mp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mp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braunkohle.de/braunkohle-in-deutschland/uebersicht-und-geschichte-der-reviere/" TargetMode="External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m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tmp"/><Relationship Id="rId4" Type="http://schemas.openxmlformats.org/officeDocument/2006/relationships/image" Target="../media/image79.tmp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5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50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Luftfotografie, Wasser, Luftbild, Vogelperspektive enthält.&#10;&#10;Automatisch generierte Beschreibung">
            <a:extLst>
              <a:ext uri="{FF2B5EF4-FFF2-40B4-BE49-F238E27FC236}">
                <a16:creationId xmlns:a16="http://schemas.microsoft.com/office/drawing/2014/main" id="{F5B9AF8F-0972-FBA7-3F0C-330A89C1F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16" y="741900"/>
            <a:ext cx="9319364" cy="585931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82D5DE7-8BF7-A02B-FBD6-F2DED69CB768}"/>
              </a:ext>
            </a:extLst>
          </p:cNvPr>
          <p:cNvSpPr txBox="1"/>
          <p:nvPr/>
        </p:nvSpPr>
        <p:spPr>
          <a:xfrm>
            <a:off x="-175364" y="25052"/>
            <a:ext cx="9319364" cy="10212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36000" tIns="18000" rIns="36000" bIns="18000" rtlCol="0">
            <a:spAutoFit/>
          </a:bodyPr>
          <a:lstStyle/>
          <a:p>
            <a:pPr algn="ctr"/>
            <a:endParaRPr lang="de-DE" sz="1600" b="1" dirty="0">
              <a:solidFill>
                <a:srgbClr val="C00000"/>
              </a:solidFill>
            </a:endParaRPr>
          </a:p>
          <a:p>
            <a:pPr algn="ctr"/>
            <a:r>
              <a:rPr lang="de-DE" sz="2400" b="1" dirty="0">
                <a:solidFill>
                  <a:srgbClr val="C00000"/>
                </a:solidFill>
              </a:rPr>
              <a:t>Die Energiewende im  Zweispeichermodell:  </a:t>
            </a:r>
            <a:r>
              <a:rPr lang="de-DE" sz="2400" b="1" u="sng" dirty="0">
                <a:solidFill>
                  <a:srgbClr val="C00000"/>
                </a:solidFill>
              </a:rPr>
              <a:t>Speicherbedarf</a:t>
            </a:r>
            <a:r>
              <a:rPr lang="de-DE" sz="2400" b="1" dirty="0">
                <a:solidFill>
                  <a:srgbClr val="C00000"/>
                </a:solidFill>
              </a:rPr>
              <a:t>  und </a:t>
            </a:r>
            <a:r>
              <a:rPr lang="de-DE" sz="2400" b="1" dirty="0">
                <a:solidFill>
                  <a:srgbClr val="0066FF"/>
                </a:solidFill>
              </a:rPr>
              <a:t>Nachnutzung von </a:t>
            </a:r>
            <a:r>
              <a:rPr lang="de-DE" sz="2400" b="1" u="sng" dirty="0">
                <a:solidFill>
                  <a:srgbClr val="0066FF"/>
                </a:solidFill>
              </a:rPr>
              <a:t>Tagebaulöchern</a:t>
            </a:r>
            <a:r>
              <a:rPr lang="de-DE" sz="2400" b="1" dirty="0">
                <a:solidFill>
                  <a:srgbClr val="0066FF"/>
                </a:solidFill>
              </a:rPr>
              <a:t> für neuartige PSKW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632FF33-76A3-2CDF-A911-BED5859F3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2734" y="5752495"/>
            <a:ext cx="7457117" cy="109986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1A81C04-1C36-AEE5-3106-0578A85775F3}"/>
              </a:ext>
            </a:extLst>
          </p:cNvPr>
          <p:cNvSpPr txBox="1"/>
          <p:nvPr/>
        </p:nvSpPr>
        <p:spPr>
          <a:xfrm>
            <a:off x="-75156" y="-36956"/>
            <a:ext cx="51240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05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AKE2024F_3Luther_2SpM</a:t>
            </a:r>
            <a:r>
              <a:rPr lang="de-DE" sz="105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_</a:t>
            </a:r>
            <a:r>
              <a:rPr lang="de-DE" sz="105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undRollePSKW-imTagebauloch.pptx</a:t>
            </a:r>
            <a:endParaRPr lang="de-DE" sz="105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E89488E-2C8D-A02C-0E66-33519DB72B69}"/>
              </a:ext>
            </a:extLst>
          </p:cNvPr>
          <p:cNvSpPr txBox="1"/>
          <p:nvPr/>
        </p:nvSpPr>
        <p:spPr>
          <a:xfrm>
            <a:off x="4045907" y="6268036"/>
            <a:ext cx="4960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Ringmauer-PSKW, 1 km Durchmesser; 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/>
              <a:t>Fotos: Google Maps;  Illustration</a:t>
            </a:r>
            <a:r>
              <a:rPr lang="de-DE" b="1" dirty="0"/>
              <a:t>: Michael Düren</a:t>
            </a:r>
          </a:p>
        </p:txBody>
      </p:sp>
    </p:spTree>
    <p:extLst>
      <p:ext uri="{BB962C8B-B14F-4D97-AF65-F5344CB8AC3E}">
        <p14:creationId xmlns:p14="http://schemas.microsoft.com/office/powerpoint/2010/main" val="4174190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7121365-9C46-FC85-736F-1A0D74C6B5AE}"/>
              </a:ext>
            </a:extLst>
          </p:cNvPr>
          <p:cNvSpPr txBox="1"/>
          <p:nvPr/>
        </p:nvSpPr>
        <p:spPr>
          <a:xfrm>
            <a:off x="270588" y="1880896"/>
            <a:ext cx="880809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/>
              <a:t>also Fazit:</a:t>
            </a:r>
          </a:p>
          <a:p>
            <a:endParaRPr lang="de-DE" dirty="0"/>
          </a:p>
          <a:p>
            <a:r>
              <a:rPr lang="de-DE" dirty="0"/>
              <a:t> 1.  </a:t>
            </a:r>
            <a:r>
              <a:rPr lang="de-DE" sz="2000" u="sng" dirty="0"/>
              <a:t>Autarkie mit heimischer RE-Versorgung </a:t>
            </a:r>
            <a:r>
              <a:rPr lang="de-DE" dirty="0"/>
              <a:t>lässt sich 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</a:rPr>
              <a:t>alleine mit Elektrolyseuren </a:t>
            </a:r>
            <a:r>
              <a:rPr lang="de-DE" dirty="0"/>
              <a:t>schaffen, aber es wird relativ teuer, </a:t>
            </a:r>
            <a:br>
              <a:rPr lang="de-DE" dirty="0"/>
            </a:br>
            <a:r>
              <a:rPr lang="de-DE" dirty="0"/>
              <a:t>        vor allem wg.  des  verstärktem RE-Ausbau (</a:t>
            </a:r>
            <a:r>
              <a:rPr lang="de-DE" b="1" dirty="0">
                <a:highlight>
                  <a:srgbClr val="FFFF00"/>
                </a:highlight>
              </a:rPr>
              <a:t>ÜsF =1,42 </a:t>
            </a:r>
            <a:r>
              <a:rPr lang="de-DE" dirty="0"/>
              <a:t>im Kostenminimum)</a:t>
            </a:r>
          </a:p>
          <a:p>
            <a:endParaRPr lang="de-DE" dirty="0"/>
          </a:p>
          <a:p>
            <a:r>
              <a:rPr lang="de-DE" dirty="0"/>
              <a:t>  2. Ein zusätzlicher </a:t>
            </a:r>
            <a:r>
              <a:rPr lang="de-DE" u="sng" dirty="0"/>
              <a:t>Ausbau von </a:t>
            </a:r>
            <a:r>
              <a:rPr lang="de-DE" b="1" u="sng" dirty="0">
                <a:solidFill>
                  <a:srgbClr val="3333FF"/>
                </a:solidFill>
              </a:rPr>
              <a:t>Kurzzeitspeichern</a:t>
            </a:r>
            <a:r>
              <a:rPr lang="de-DE" b="1" dirty="0">
                <a:solidFill>
                  <a:srgbClr val="3333FF"/>
                </a:solidFill>
              </a:rPr>
              <a:t>, </a:t>
            </a:r>
            <a:r>
              <a:rPr lang="de-DE" b="1" dirty="0">
                <a:highlight>
                  <a:srgbClr val="00FFFF"/>
                </a:highlight>
              </a:rPr>
              <a:t>Sp80</a:t>
            </a:r>
            <a:r>
              <a:rPr lang="de-DE" b="1" dirty="0">
                <a:solidFill>
                  <a:srgbClr val="3333FF"/>
                </a:solidFill>
              </a:rPr>
              <a:t>, </a:t>
            </a:r>
            <a:r>
              <a:rPr lang="de-DE" dirty="0"/>
              <a:t>führt insgesamt zu deutlich </a:t>
            </a:r>
            <a:r>
              <a:rPr lang="de-DE" dirty="0" err="1"/>
              <a:t>niedigeren</a:t>
            </a:r>
            <a:r>
              <a:rPr lang="de-DE" dirty="0"/>
              <a:t> Gesamtkosten.</a:t>
            </a:r>
          </a:p>
          <a:p>
            <a:r>
              <a:rPr lang="de-DE" dirty="0"/>
              <a:t>     vor allem wg. des deutlich geringeren </a:t>
            </a:r>
            <a:r>
              <a:rPr lang="de-DE" dirty="0" err="1"/>
              <a:t>RE.Aubau</a:t>
            </a:r>
            <a:r>
              <a:rPr lang="de-DE" dirty="0"/>
              <a:t> ( </a:t>
            </a:r>
            <a:r>
              <a:rPr lang="de-DE" b="1" dirty="0">
                <a:highlight>
                  <a:srgbClr val="00FFFF"/>
                </a:highlight>
              </a:rPr>
              <a:t>ÜsF = 1,28 </a:t>
            </a:r>
            <a:r>
              <a:rPr lang="de-DE" dirty="0"/>
              <a:t>im Kostenminimum)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E85AD7F-71F1-866C-5F93-3A258FC52CB8}"/>
              </a:ext>
            </a:extLst>
          </p:cNvPr>
          <p:cNvSpPr/>
          <p:nvPr/>
        </p:nvSpPr>
        <p:spPr>
          <a:xfrm>
            <a:off x="8649478" y="326570"/>
            <a:ext cx="261582" cy="2425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05DAD23-5E06-D954-89A3-962A362FAD51}"/>
              </a:ext>
            </a:extLst>
          </p:cNvPr>
          <p:cNvSpPr txBox="1"/>
          <p:nvPr/>
        </p:nvSpPr>
        <p:spPr>
          <a:xfrm>
            <a:off x="139797" y="4978660"/>
            <a:ext cx="8771263" cy="15081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/>
              <a:t>3. Kenntnis des zukünftigen RE-Dargebotes (Stunden, wenige Tage) </a:t>
            </a:r>
            <a:br>
              <a:rPr lang="de-DE" b="1" dirty="0"/>
            </a:br>
            <a:r>
              <a:rPr lang="de-DE" b="1" dirty="0"/>
              <a:t>      erlaubt eine </a:t>
            </a:r>
            <a:r>
              <a:rPr lang="de-DE" b="1" u="sng" dirty="0">
                <a:solidFill>
                  <a:schemeClr val="bg1"/>
                </a:solidFill>
                <a:highlight>
                  <a:srgbClr val="FF00FF"/>
                </a:highlight>
              </a:rPr>
              <a:t>vorausschauende Optimierung  </a:t>
            </a:r>
            <a:r>
              <a:rPr lang="de-DE" b="1" dirty="0">
                <a:solidFill>
                  <a:schemeClr val="bg1"/>
                </a:solidFill>
                <a:highlight>
                  <a:srgbClr val="FF00FF"/>
                </a:highlight>
              </a:rPr>
              <a:t>  </a:t>
            </a:r>
            <a:r>
              <a:rPr lang="de-DE" b="1" dirty="0"/>
              <a:t>des Zusammenspiels </a:t>
            </a:r>
            <a:br>
              <a:rPr lang="de-DE" b="1" dirty="0"/>
            </a:br>
            <a:r>
              <a:rPr lang="de-DE" b="1" dirty="0"/>
              <a:t>                                                                                         von Kurz- und Langzeitspeichern.</a:t>
            </a:r>
          </a:p>
          <a:p>
            <a:r>
              <a:rPr lang="de-DE" b="1" dirty="0"/>
              <a:t>   Diese führt noch einmal zu einer deutlichen Kostenreduktion ,</a:t>
            </a:r>
          </a:p>
          <a:p>
            <a:r>
              <a:rPr lang="de-DE" b="1" dirty="0"/>
              <a:t>   </a:t>
            </a:r>
            <a:r>
              <a:rPr lang="de-DE" dirty="0"/>
              <a:t>vor allem wg. der weiteren Verringerung des  </a:t>
            </a:r>
            <a:r>
              <a:rPr lang="de-DE" dirty="0" err="1"/>
              <a:t>RE.Aubau</a:t>
            </a:r>
            <a:r>
              <a:rPr lang="de-DE" dirty="0"/>
              <a:t> ( </a:t>
            </a:r>
            <a:r>
              <a:rPr lang="de-DE" sz="2000" b="1" dirty="0">
                <a:solidFill>
                  <a:schemeClr val="bg1"/>
                </a:solidFill>
                <a:highlight>
                  <a:srgbClr val="FF00FF"/>
                </a:highlight>
              </a:rPr>
              <a:t>ÜsF = 1,23 </a:t>
            </a:r>
            <a:r>
              <a:rPr lang="de-DE" dirty="0"/>
              <a:t>im Kostenminimum)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B5EE13CF-3314-4D4A-1048-5B71DF1AB948}"/>
              </a:ext>
            </a:extLst>
          </p:cNvPr>
          <p:cNvCxnSpPr>
            <a:cxnSpLocks/>
          </p:cNvCxnSpPr>
          <p:nvPr/>
        </p:nvCxnSpPr>
        <p:spPr>
          <a:xfrm flipH="1">
            <a:off x="0" y="6643396"/>
            <a:ext cx="11943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231AEE96-4915-87E9-E249-E3CEE971C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49" y="71658"/>
            <a:ext cx="3391195" cy="230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300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EFAAB90-4304-B04C-B0C0-E3054B2CC1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3" y="1491276"/>
            <a:ext cx="9111271" cy="5320941"/>
          </a:xfrm>
          <a:prstGeom prst="rect">
            <a:avLst/>
          </a:prstGeom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-506" y="253916"/>
            <a:ext cx="9127170" cy="1169551"/>
          </a:xfrm>
          <a:prstGeom prst="rect">
            <a:avLst/>
          </a:prstGeom>
          <a:solidFill>
            <a:srgbClr val="FFFF00"/>
          </a:solidFill>
        </p:spPr>
        <p:txBody>
          <a:bodyPr lIns="0" rIns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600" b="1" u="sng" dirty="0">
                <a:effectLst/>
                <a:latin typeface="Verdana-Bold"/>
                <a:ea typeface="Calibri" panose="020F0502020204030204" pitchFamily="34" charset="0"/>
                <a:cs typeface="Verdana-Bold"/>
              </a:rPr>
              <a:t>Zur Energiewende: </a:t>
            </a:r>
          </a:p>
          <a:p>
            <a:r>
              <a:rPr lang="de-DE" sz="2400" b="1" dirty="0">
                <a:latin typeface="Verdana-Bold"/>
                <a:ea typeface="Calibri" panose="020F0502020204030204" pitchFamily="34" charset="0"/>
                <a:cs typeface="Verdana-Bold"/>
              </a:rPr>
              <a:t>Ringmauer- </a:t>
            </a:r>
            <a:r>
              <a:rPr lang="de-DE" sz="2400" b="1" dirty="0" err="1">
                <a:latin typeface="Verdana-Bold"/>
                <a:ea typeface="Calibri" panose="020F0502020204030204" pitchFamily="34" charset="0"/>
                <a:cs typeface="Verdana-Bold"/>
              </a:rPr>
              <a:t>PSKW</a:t>
            </a:r>
            <a:r>
              <a:rPr lang="de-DE" sz="2400" b="1" dirty="0">
                <a:latin typeface="Verdana-Bold"/>
                <a:ea typeface="Calibri" panose="020F0502020204030204" pitchFamily="34" charset="0"/>
                <a:cs typeface="Verdana-Bold"/>
              </a:rPr>
              <a:t> </a:t>
            </a:r>
            <a:r>
              <a:rPr lang="de-DE" sz="2400" b="1" dirty="0">
                <a:effectLst/>
                <a:latin typeface="Verdana-Bold"/>
                <a:ea typeface="Calibri" panose="020F0502020204030204" pitchFamily="34" charset="0"/>
                <a:cs typeface="Verdana-Bold"/>
              </a:rPr>
              <a:t>im aufgelassenen Tagebauloch </a:t>
            </a:r>
            <a:endParaRPr lang="de-DE" sz="18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-506" y="5642666"/>
            <a:ext cx="3311860" cy="11695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Dr. Gerhard Luther                                                                 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 Universität Saarbrücken,</a:t>
            </a:r>
            <a:b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Prof. Dr. Horst Schmidt-Böcking                                                                 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Universität Frankfurt/Main</a:t>
            </a:r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endParaRPr lang="de-DE" sz="800" dirty="0"/>
          </a:p>
        </p:txBody>
      </p:sp>
      <p:sp>
        <p:nvSpPr>
          <p:cNvPr id="5" name="Textfeld 4"/>
          <p:cNvSpPr txBox="1"/>
          <p:nvPr/>
        </p:nvSpPr>
        <p:spPr>
          <a:xfrm>
            <a:off x="-1" y="0"/>
            <a:ext cx="51240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05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V_GL2022.0308_Tractebel_RingmauerPSKW_imTagebauloch_alsSp80.pptx</a:t>
            </a:r>
            <a:endParaRPr lang="de-DE" sz="105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7090" y="5509773"/>
            <a:ext cx="195888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dirty="0"/>
              <a:t>Grafik: Michael Düren, </a:t>
            </a:r>
            <a:r>
              <a:rPr lang="de-DE" sz="1050" dirty="0" err="1"/>
              <a:t>JLU</a:t>
            </a:r>
            <a:r>
              <a:rPr lang="de-DE" sz="1050" dirty="0"/>
              <a:t>-Gießen</a:t>
            </a:r>
            <a:endParaRPr lang="de-DE" sz="24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692511E-DBAD-481F-AFA5-E4F4E54EDEF5}"/>
              </a:ext>
            </a:extLst>
          </p:cNvPr>
          <p:cNvSpPr txBox="1"/>
          <p:nvPr/>
        </p:nvSpPr>
        <p:spPr>
          <a:xfrm>
            <a:off x="3599892" y="6325477"/>
            <a:ext cx="3133142" cy="307777"/>
          </a:xfrm>
          <a:prstGeom prst="rect">
            <a:avLst/>
          </a:prstGeom>
          <a:solidFill>
            <a:srgbClr val="F4B70C"/>
          </a:solidFill>
        </p:spPr>
        <p:txBody>
          <a:bodyPr wrap="square" rtlCol="0">
            <a:spAutoFit/>
          </a:bodyPr>
          <a:lstStyle/>
          <a:p>
            <a:r>
              <a:rPr lang="de-DE" sz="1400" b="1" dirty="0"/>
              <a:t>       Batterie aus Hohlkörper-Speichern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9706216-C426-4D23-BD1A-39181D841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368" y="3353655"/>
            <a:ext cx="4812588" cy="2937917"/>
          </a:xfrm>
          <a:prstGeom prst="rect">
            <a:avLst/>
          </a:prstGeom>
        </p:spPr>
      </p:pic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26E432BE-0D58-410A-81B2-44B594F2A6ED}"/>
              </a:ext>
            </a:extLst>
          </p:cNvPr>
          <p:cNvSpPr/>
          <p:nvPr/>
        </p:nvSpPr>
        <p:spPr>
          <a:xfrm rot="19925605">
            <a:off x="4116970" y="4417520"/>
            <a:ext cx="3248093" cy="104851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/>
              <a:t>500  GWh </a:t>
            </a:r>
            <a:r>
              <a:rPr lang="de-DE" sz="2800" dirty="0"/>
              <a:t>Klasse</a:t>
            </a:r>
          </a:p>
        </p:txBody>
      </p:sp>
    </p:spTree>
    <p:extLst>
      <p:ext uri="{BB962C8B-B14F-4D97-AF65-F5344CB8AC3E}">
        <p14:creationId xmlns:p14="http://schemas.microsoft.com/office/powerpoint/2010/main" val="107652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847C8A6-40B0-5F72-FA2C-B03DB02DF36F}"/>
              </a:ext>
            </a:extLst>
          </p:cNvPr>
          <p:cNvSpPr txBox="1"/>
          <p:nvPr/>
        </p:nvSpPr>
        <p:spPr>
          <a:xfrm>
            <a:off x="0" y="6734889"/>
            <a:ext cx="8154955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Quelle: Y_Werte_DEU2021_AFS15_etag_0.36_KPT80_300_JDL8Cfinal_2023.0620.exp2.xlsm;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D_JDL!Kap.8.3C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 „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Bild_8.3C_T25voll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“ vom 2023.0613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6B28989-1B57-8064-2BFC-9B7413CE8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12" y="620753"/>
            <a:ext cx="7298913" cy="493906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EF0AB77-0967-F603-F296-825152B32FAC}"/>
              </a:ext>
            </a:extLst>
          </p:cNvPr>
          <p:cNvSpPr txBox="1"/>
          <p:nvPr/>
        </p:nvSpPr>
        <p:spPr>
          <a:xfrm>
            <a:off x="102637" y="119182"/>
            <a:ext cx="900404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Laufzeiten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der Elektrolyseure</a:t>
            </a:r>
            <a:r>
              <a:rPr lang="de-D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T25</a:t>
            </a:r>
            <a:r>
              <a:rPr lang="de-DE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voll</a:t>
            </a:r>
            <a:r>
              <a:rPr lang="de-D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lassen sich durch Sp80 verlängern</a:t>
            </a:r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69F0BA1D-2427-4C89-E585-CC2EF4197682}"/>
              </a:ext>
            </a:extLst>
          </p:cNvPr>
          <p:cNvCxnSpPr/>
          <p:nvPr/>
        </p:nvCxnSpPr>
        <p:spPr>
          <a:xfrm>
            <a:off x="7735078" y="6662057"/>
            <a:ext cx="11943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78ECC8C2-39E0-52DA-7DF8-6B2CC35D8633}"/>
              </a:ext>
            </a:extLst>
          </p:cNvPr>
          <p:cNvSpPr txBox="1"/>
          <p:nvPr/>
        </p:nvSpPr>
        <p:spPr>
          <a:xfrm>
            <a:off x="314867" y="5808799"/>
            <a:ext cx="8017370" cy="6771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Fazit: Eine </a:t>
            </a:r>
            <a:r>
              <a:rPr lang="de-DE" b="1" dirty="0">
                <a:solidFill>
                  <a:srgbClr val="C00000"/>
                </a:solidFill>
              </a:rPr>
              <a:t>Laufzeitverlängerung der Elektrolyseure </a:t>
            </a:r>
            <a:r>
              <a:rPr lang="de-DE" dirty="0"/>
              <a:t>kostet nicht viel </a:t>
            </a:r>
          </a:p>
          <a:p>
            <a:r>
              <a:rPr lang="de-DE" dirty="0"/>
              <a:t>             und lohnt sich rasch bei zusätzlicher Prämie für bessere Auslastung der </a:t>
            </a:r>
            <a:r>
              <a:rPr lang="de-DE" sz="2000" b="1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de-DE" b="1" dirty="0" err="1">
                <a:solidFill>
                  <a:schemeClr val="accent6">
                    <a:lumMod val="75000"/>
                  </a:schemeClr>
                </a:solidFill>
              </a:rPr>
              <a:t>25</a:t>
            </a:r>
            <a:r>
              <a:rPr lang="de-DE" sz="2000" b="1" dirty="0"/>
              <a:t>.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614069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mit Pfeil 1">
            <a:extLst>
              <a:ext uri="{FF2B5EF4-FFF2-40B4-BE49-F238E27FC236}">
                <a16:creationId xmlns:a16="http://schemas.microsoft.com/office/drawing/2014/main" id="{8B10AD83-9318-8AA5-5F20-29B269A4A9E1}"/>
              </a:ext>
            </a:extLst>
          </p:cNvPr>
          <p:cNvCxnSpPr>
            <a:cxnSpLocks/>
          </p:cNvCxnSpPr>
          <p:nvPr/>
        </p:nvCxnSpPr>
        <p:spPr>
          <a:xfrm flipH="1">
            <a:off x="0" y="6643396"/>
            <a:ext cx="11943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739F35A6-BE1C-FE8C-2178-0B71D6CA6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123" y="377773"/>
            <a:ext cx="3277908" cy="221710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2770980-A8FD-8C50-6466-AB14EE0501EA}"/>
              </a:ext>
            </a:extLst>
          </p:cNvPr>
          <p:cNvSpPr txBox="1"/>
          <p:nvPr/>
        </p:nvSpPr>
        <p:spPr>
          <a:xfrm>
            <a:off x="354563" y="2858697"/>
            <a:ext cx="86961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Verlängerung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der jährlichen </a:t>
            </a:r>
            <a:r>
              <a:rPr lang="de-DE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VollLast</a:t>
            </a:r>
            <a:r>
              <a:rPr lang="de-DE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-Gesamtlaufzeit,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T25_voll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, der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Elektrolyseure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wird erreicht durch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b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1. Drastische  </a:t>
            </a:r>
            <a:r>
              <a:rPr lang="de-DE" sz="1600" b="1" u="sng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Reduzierung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de-DE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Elektrolyse Kapazität, P25</a:t>
            </a:r>
            <a:r>
              <a:rPr lang="de-DE" sz="1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mx</a:t>
            </a:r>
            <a:r>
              <a:rPr lang="de-DE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de-DE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Bei Beibehaltung der Autarkievorgabe wird </a:t>
            </a:r>
            <a:r>
              <a:rPr lang="de-DE" sz="1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ein neue Kostenoptimierung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der verbleibenden Auslegungsparameter ÜsF, </a:t>
            </a:r>
            <a:r>
              <a:rPr lang="de-DE" sz="14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de-DE" sz="12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de-DE" sz="14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P80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durchgeführt.</a:t>
            </a:r>
          </a:p>
          <a:p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Dann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ergibt sich:</a:t>
            </a:r>
          </a:p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2a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. eine leichte Erhöhung  des RE-Überschussfaktors</a:t>
            </a:r>
          </a:p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2b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eine</a:t>
            </a: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 (siehe nächste Folie) </a:t>
            </a:r>
            <a:r>
              <a:rPr lang="de-DE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zunächst nur geringe Erhöhung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von </a:t>
            </a:r>
            <a:r>
              <a:rPr lang="de-DE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Sp80  </a:t>
            </a:r>
            <a:r>
              <a:rPr lang="de-DE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Kurzzeitspeicher)</a:t>
            </a:r>
          </a:p>
          <a:p>
            <a:r>
              <a:rPr lang="de-DE" sz="1000" b="1" dirty="0"/>
              <a:t> </a:t>
            </a:r>
          </a:p>
          <a:p>
            <a:r>
              <a:rPr lang="de-DE" sz="1600" b="1" dirty="0"/>
              <a:t>Insgesamt:</a:t>
            </a:r>
          </a:p>
          <a:p>
            <a:r>
              <a:rPr lang="de-DE" sz="1600" b="1" dirty="0"/>
              <a:t>             3. </a:t>
            </a:r>
            <a:r>
              <a:rPr lang="de-DE" sz="1600" b="1" dirty="0">
                <a:solidFill>
                  <a:srgbClr val="FF00FF"/>
                </a:solidFill>
                <a:highlight>
                  <a:srgbClr val="FFFF00"/>
                </a:highlight>
              </a:rPr>
              <a:t>Zunächst nur leichte Kostenerhöhung </a:t>
            </a:r>
            <a:r>
              <a:rPr lang="de-DE" sz="1600" b="1" dirty="0"/>
              <a:t>bei Erhöhung  von </a:t>
            </a:r>
            <a:r>
              <a:rPr lang="de-DE" sz="1600" b="1" dirty="0" err="1">
                <a:solidFill>
                  <a:srgbClr val="C00000"/>
                </a:solidFill>
              </a:rPr>
              <a:t>T25_voll</a:t>
            </a:r>
            <a:r>
              <a:rPr lang="de-DE" sz="1600" b="1" dirty="0">
                <a:solidFill>
                  <a:srgbClr val="C00000"/>
                </a:solidFill>
              </a:rPr>
              <a:t> </a:t>
            </a:r>
            <a:r>
              <a:rPr lang="de-DE" sz="1600" dirty="0">
                <a:solidFill>
                  <a:srgbClr val="C00000"/>
                </a:solidFill>
              </a:rPr>
              <a:t>(der Elektrolyse-Laufzeit)</a:t>
            </a:r>
          </a:p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endParaRPr lang="de-DE" sz="1600" dirty="0">
              <a:solidFill>
                <a:srgbClr val="00B05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A765FA7-F40A-E128-6EE3-1438F5D970CF}"/>
              </a:ext>
            </a:extLst>
          </p:cNvPr>
          <p:cNvSpPr/>
          <p:nvPr/>
        </p:nvSpPr>
        <p:spPr>
          <a:xfrm>
            <a:off x="8649478" y="326570"/>
            <a:ext cx="261582" cy="2425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BBA6999-BB20-B1F6-B98F-F9D4F073F4BA}"/>
              </a:ext>
            </a:extLst>
          </p:cNvPr>
          <p:cNvSpPr txBox="1"/>
          <p:nvPr/>
        </p:nvSpPr>
        <p:spPr>
          <a:xfrm>
            <a:off x="597159" y="905847"/>
            <a:ext cx="1194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also Fazit:</a:t>
            </a:r>
          </a:p>
        </p:txBody>
      </p:sp>
    </p:spTree>
    <p:extLst>
      <p:ext uri="{BB962C8B-B14F-4D97-AF65-F5344CB8AC3E}">
        <p14:creationId xmlns:p14="http://schemas.microsoft.com/office/powerpoint/2010/main" val="2596377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22069FD-17E2-C983-F1BC-04680D40F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22" y="1847461"/>
            <a:ext cx="6700085" cy="4529721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1F86268C-AD65-583C-D3AA-FF38E80E9EE9}"/>
              </a:ext>
            </a:extLst>
          </p:cNvPr>
          <p:cNvSpPr/>
          <p:nvPr/>
        </p:nvSpPr>
        <p:spPr>
          <a:xfrm>
            <a:off x="8173838" y="221673"/>
            <a:ext cx="783876" cy="78387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CC22D3A-1E5C-E256-1CFC-7BE44154AE5D}"/>
              </a:ext>
            </a:extLst>
          </p:cNvPr>
          <p:cNvSpPr txBox="1"/>
          <p:nvPr/>
        </p:nvSpPr>
        <p:spPr>
          <a:xfrm>
            <a:off x="186285" y="787246"/>
            <a:ext cx="8771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Ein Detail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Die drastische 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Reduzierung der </a:t>
            </a:r>
            <a:r>
              <a:rPr lang="de-DE" b="1" dirty="0" err="1">
                <a:solidFill>
                  <a:schemeClr val="accent6">
                    <a:lumMod val="75000"/>
                  </a:schemeClr>
                </a:solidFill>
              </a:rPr>
              <a:t>Elektolyse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 Kapazität  </a:t>
            </a:r>
            <a:r>
              <a:rPr lang="de-DE" dirty="0"/>
              <a:t>erfordert zunächst nur eine bescheidene Erhöhung der </a:t>
            </a:r>
            <a:r>
              <a:rPr lang="de-DE" b="1" dirty="0">
                <a:solidFill>
                  <a:srgbClr val="0070C0"/>
                </a:solidFill>
              </a:rPr>
              <a:t>PSKW-Kapazität Sp80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E8116A93-C896-739C-3E39-7DF2557F95D2}"/>
              </a:ext>
            </a:extLst>
          </p:cNvPr>
          <p:cNvCxnSpPr>
            <a:cxnSpLocks/>
          </p:cNvCxnSpPr>
          <p:nvPr/>
        </p:nvCxnSpPr>
        <p:spPr>
          <a:xfrm>
            <a:off x="3107094" y="1632857"/>
            <a:ext cx="1119673" cy="1884784"/>
          </a:xfrm>
          <a:prstGeom prst="straightConnector1">
            <a:avLst/>
          </a:prstGeom>
          <a:ln>
            <a:solidFill>
              <a:schemeClr val="accent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63363D47-B06C-40DA-3BA3-BDA7BC377733}"/>
              </a:ext>
            </a:extLst>
          </p:cNvPr>
          <p:cNvSpPr txBox="1"/>
          <p:nvPr/>
        </p:nvSpPr>
        <p:spPr>
          <a:xfrm>
            <a:off x="0" y="6734889"/>
            <a:ext cx="8154955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Quelle: Y_Werte_DEU2021_AFS15_etag_0.36_KPT80_300_JDL8Cfinal_2023.0620.exp2.xlsm;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D_JDL!Kap.8.3C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 „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Bild_8.3C_Sp80.für.T25voll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“ vom 2023.0613</a:t>
            </a:r>
          </a:p>
        </p:txBody>
      </p:sp>
    </p:spTree>
    <p:extLst>
      <p:ext uri="{BB962C8B-B14F-4D97-AF65-F5344CB8AC3E}">
        <p14:creationId xmlns:p14="http://schemas.microsoft.com/office/powerpoint/2010/main" val="1701629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756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13BF275-A774-8ABA-73F9-2686A027296B}"/>
              </a:ext>
            </a:extLst>
          </p:cNvPr>
          <p:cNvSpPr txBox="1"/>
          <p:nvPr/>
        </p:nvSpPr>
        <p:spPr>
          <a:xfrm>
            <a:off x="289250" y="175801"/>
            <a:ext cx="863548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+mj-lt"/>
                <a:ea typeface="+mj-ea"/>
                <a:cs typeface="+mj-cs"/>
              </a:rPr>
              <a:t>Ein </a:t>
            </a:r>
            <a:r>
              <a:rPr lang="en-US" sz="3200" b="1" dirty="0" err="1">
                <a:latin typeface="+mj-lt"/>
                <a:ea typeface="+mj-ea"/>
                <a:cs typeface="+mj-cs"/>
              </a:rPr>
              <a:t>Jahr</a:t>
            </a:r>
            <a:r>
              <a:rPr lang="en-US" sz="3200" b="1" dirty="0"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latin typeface="+mj-lt"/>
                <a:ea typeface="+mj-ea"/>
                <a:cs typeface="+mj-cs"/>
              </a:rPr>
              <a:t>wie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</a:t>
            </a:r>
            <a:r>
              <a:rPr lang="en-US" sz="3200" b="1" kern="1200" dirty="0">
                <a:solidFill>
                  <a:schemeClr val="tx1"/>
                </a:solidFill>
                <a:highlight>
                  <a:srgbClr val="00FFFF"/>
                </a:highlight>
                <a:latin typeface="+mj-lt"/>
                <a:ea typeface="+mj-ea"/>
                <a:cs typeface="+mj-cs"/>
              </a:rPr>
              <a:t>2021 AD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im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“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Energiewende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Modus”</a:t>
            </a:r>
            <a:endParaRPr lang="en-US" sz="2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C5C58CD-1699-852C-13C7-A49200A8C5D6}"/>
              </a:ext>
            </a:extLst>
          </p:cNvPr>
          <p:cNvSpPr txBox="1"/>
          <p:nvPr/>
        </p:nvSpPr>
        <p:spPr>
          <a:xfrm>
            <a:off x="149293" y="770351"/>
            <a:ext cx="8994708" cy="25237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 fontAlgn="b"/>
            <a:r>
              <a:rPr lang="de-DE" sz="2000" b="1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Rechenschritte:</a:t>
            </a:r>
          </a:p>
          <a:p>
            <a:pPr algn="l" fontAlgn="b"/>
            <a:r>
              <a:rPr lang="de-DE" sz="18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(1.)   </a:t>
            </a:r>
            <a:r>
              <a:rPr lang="de-DE" sz="1600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Kostenoptimierung 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der Parameter des „</a:t>
            </a:r>
            <a:r>
              <a:rPr lang="de-DE" sz="1600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pragmatischen“ ZweiSpeicher Modell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de-DE" sz="12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200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2SpM</a:t>
            </a:r>
            <a:r>
              <a:rPr lang="de-DE" sz="12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b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     also für </a:t>
            </a:r>
            <a:r>
              <a:rPr lang="de-DE" sz="1600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 </a:t>
            </a:r>
            <a:r>
              <a:rPr lang="de-DE" sz="14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de-DE" sz="1400" b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ÜsF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und  die Speichergrößen  ( </a:t>
            </a:r>
            <a:r>
              <a:rPr lang="de-DE" sz="1600" b="1" u="none" strike="noStrike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Sp80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600" b="0" u="none" strike="noStrike" dirty="0" err="1">
                <a:solidFill>
                  <a:srgbClr val="0066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P80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de-DE" sz="1600" b="1" u="none" strike="noStrike" dirty="0" err="1"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P25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).      </a:t>
            </a:r>
            <a:r>
              <a:rPr lang="de-DE" sz="12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u="none" strike="noStrike" dirty="0">
                <a:solidFill>
                  <a:srgbClr val="0066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de-DE" sz="1200" b="0" u="none" strike="noStrike" dirty="0" err="1">
                <a:solidFill>
                  <a:srgbClr val="0066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Solv_KostenMin_4</a:t>
            </a:r>
            <a:r>
              <a:rPr lang="de-DE" sz="1200" b="0" u="none" strike="noStrike" dirty="0">
                <a:solidFill>
                  <a:srgbClr val="0066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()]. </a:t>
            </a:r>
          </a:p>
          <a:p>
            <a:pPr fontAlgn="b"/>
            <a:r>
              <a:rPr lang="de-DE" sz="20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(2.)   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Anschließend:</a:t>
            </a:r>
            <a:r>
              <a:rPr lang="de-DE" sz="20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Kurzzeitspeicher, </a:t>
            </a:r>
            <a:r>
              <a:rPr lang="de-DE" sz="2000" b="1" u="none" strike="noStrike" dirty="0">
                <a:solidFill>
                  <a:srgbClr val="7030A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Sp80</a:t>
            </a:r>
            <a:r>
              <a:rPr lang="de-DE" sz="2000" b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b="1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um Faktor 1,5 </a:t>
            </a:r>
            <a:r>
              <a:rPr lang="de-DE" sz="2000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vergrößert</a:t>
            </a:r>
            <a:r>
              <a:rPr lang="de-DE" sz="24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2000" b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"/>
            <a:r>
              <a:rPr lang="de-DE" sz="24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(3.)   </a:t>
            </a:r>
            <a:r>
              <a:rPr lang="en-US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Vorausschauende</a:t>
            </a:r>
            <a:r>
              <a:rPr lang="en-US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Betriebsoptimierung</a:t>
            </a:r>
            <a:r>
              <a:rPr lang="en-US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für die </a:t>
            </a:r>
            <a:r>
              <a:rPr lang="en-US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Einsatzzeiten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der </a:t>
            </a:r>
            <a:r>
              <a:rPr lang="en-US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beiden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Speicher.</a:t>
            </a:r>
            <a:endParaRPr lang="en-US" sz="1600" b="0" u="none" strike="noStrike" dirty="0">
              <a:solidFill>
                <a:srgbClr val="0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l" fontAlgn="b"/>
            <a:r>
              <a:rPr lang="en-US" sz="2400" b="0" u="none" strike="noStrike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0" u="none" strike="noStrike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(4.)   </a:t>
            </a:r>
            <a:r>
              <a:rPr lang="en-US" b="1" u="none" strike="noStrike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Erneute</a:t>
            </a:r>
            <a:r>
              <a:rPr lang="en-US" b="1" u="none" strike="noStrike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u="none" strike="noStrike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Kostenoptimierung</a:t>
            </a:r>
            <a:r>
              <a:rPr lang="en-US" b="1" u="none" strike="noStrike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0" u="none" strike="noStrike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der Parameter des </a:t>
            </a:r>
            <a:r>
              <a:rPr lang="en-US" b="0" u="none" strike="noStrike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2SpM</a:t>
            </a:r>
            <a:br>
              <a:rPr lang="en-US" b="0" u="none" strike="noStrike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b="0" u="none" strike="noStrike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                                                        </a:t>
            </a:r>
            <a:r>
              <a:rPr lang="en-US" b="0" u="none" strike="noStrike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bei</a:t>
            </a:r>
            <a:r>
              <a:rPr lang="en-US" b="0" u="none" strike="noStrike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0" u="none" strike="noStrike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eingefrorenen</a:t>
            </a:r>
            <a:r>
              <a:rPr lang="en-US" b="0" u="none" strike="noStrike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0" u="none" strike="noStrike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Einsatzzeiten</a:t>
            </a:r>
            <a:r>
              <a:rPr lang="en-US" b="0" u="none" strike="noStrike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0" u="none" strike="noStrike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gemäß</a:t>
            </a:r>
            <a:r>
              <a:rPr lang="en-US" b="0" u="none" strike="noStrike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Schritt 3.</a:t>
            </a:r>
            <a:endParaRPr lang="de-DE" sz="2400" b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"/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                                                     </a:t>
            </a:r>
            <a:endParaRPr lang="de-DE" sz="2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8614A3F-2063-C9A5-6CFE-2EE5321EC8C3}"/>
              </a:ext>
            </a:extLst>
          </p:cNvPr>
          <p:cNvSpPr txBox="1"/>
          <p:nvPr/>
        </p:nvSpPr>
        <p:spPr>
          <a:xfrm>
            <a:off x="149293" y="3419856"/>
            <a:ext cx="8416214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de-DE" sz="2000" b="1" u="sng" dirty="0">
                <a:solidFill>
                  <a:srgbClr val="000000"/>
                </a:solidFill>
              </a:rPr>
              <a:t>D</a:t>
            </a:r>
            <a:r>
              <a:rPr lang="de-DE" sz="2000" b="1" u="sng" strike="noStrike" dirty="0">
                <a:solidFill>
                  <a:srgbClr val="000000"/>
                </a:solidFill>
                <a:effectLst/>
              </a:rPr>
              <a:t>atenbasis </a:t>
            </a:r>
          </a:p>
          <a:p>
            <a:pPr algn="l" fontAlgn="b"/>
            <a:r>
              <a:rPr lang="de-DE" b="0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Basic Data</a:t>
            </a:r>
            <a:r>
              <a:rPr lang="de-DE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ÜNB (German Transmission System Operator)  </a:t>
            </a:r>
            <a:br>
              <a:rPr lang="de-DE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             solar </a:t>
            </a:r>
            <a:r>
              <a:rPr lang="de-DE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1,5 </a:t>
            </a:r>
            <a:r>
              <a:rPr lang="de-DE" b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times</a:t>
            </a:r>
            <a:r>
              <a:rPr lang="de-DE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weighted</a:t>
            </a:r>
            <a:r>
              <a:rPr lang="de-DE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(AFS=15)</a:t>
            </a:r>
          </a:p>
          <a:p>
            <a:pPr algn="l" fontAlgn="b"/>
            <a:r>
              <a:rPr lang="de-DE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de-DE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normalised</a:t>
            </a:r>
            <a:r>
              <a:rPr lang="de-DE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useful</a:t>
            </a:r>
            <a:r>
              <a:rPr lang="de-DE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yearly</a:t>
            </a:r>
            <a:r>
              <a:rPr lang="de-DE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de-DE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 </a:t>
            </a:r>
            <a:r>
              <a:rPr lang="de-DE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Q_a=1000 TWh/a</a:t>
            </a:r>
          </a:p>
          <a:p>
            <a:pPr algn="l" fontAlgn="b"/>
            <a:endParaRPr lang="de-DE" sz="1600" b="1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1219200" fontAlgn="b">
              <a:tabLst/>
            </a:pPr>
            <a:r>
              <a:rPr lang="de-DE" sz="1600" b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Predictive</a:t>
            </a:r>
            <a:r>
              <a:rPr lang="de-DE" sz="1600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de-DE" sz="1600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Optimization</a:t>
            </a:r>
            <a:r>
              <a:rPr lang="de-DE" sz="1600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 the </a:t>
            </a:r>
            <a:r>
              <a:rPr lang="de-DE" sz="1600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base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de-DE" sz="1600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know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weather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several</a:t>
            </a:r>
            <a:r>
              <a:rPr lang="de-DE" sz="1600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r>
              <a:rPr lang="de-DE" sz="1600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1600" b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ahead</a:t>
            </a:r>
            <a:r>
              <a:rPr lang="de-DE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               ( = „Vorausschauende Optimierung“ des Speicher-Einsatzes)</a:t>
            </a:r>
            <a:endParaRPr lang="de-D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1219200" fontAlgn="b">
              <a:tabLst/>
            </a:pPr>
            <a:endParaRPr lang="en-US" sz="1600" b="1" u="sng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1219200" fontAlgn="b">
              <a:tabLst/>
            </a:pPr>
            <a:r>
              <a:rPr lang="en-US" sz="1600" b="1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Storage efficiency (electricity –storage - electricity)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l" defTabSz="1219200" fontAlgn="b">
              <a:tabLst/>
            </a:pP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pumped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  </a:t>
            </a:r>
            <a:r>
              <a:rPr lang="de-DE" sz="1600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eta_p =  0.80 </a:t>
            </a:r>
            <a:b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de-DE" sz="1600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term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1600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backup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     power </a:t>
            </a:r>
            <a:r>
              <a:rPr lang="de-DE" sz="1600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gas  :    </a:t>
            </a:r>
            <a:r>
              <a:rPr lang="de-DE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eta_g = 0.36    </a:t>
            </a:r>
            <a:endParaRPr lang="de-DE" b="1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CFDBEFE-AA0C-6164-D202-2E61CB3C7917}"/>
              </a:ext>
            </a:extLst>
          </p:cNvPr>
          <p:cNvSpPr txBox="1"/>
          <p:nvPr/>
        </p:nvSpPr>
        <p:spPr>
          <a:xfrm>
            <a:off x="3" y="6606073"/>
            <a:ext cx="8994708" cy="145681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115000"/>
              </a:lnSpc>
            </a:pPr>
            <a:r>
              <a:rPr lang="de-DE" sz="9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Speicher</a:t>
            </a:r>
            <a:r>
              <a:rPr lang="de-DE" sz="800" b="1" u="sng" strike="sng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Y_Werte_DEU2021_AFS15_etag_0,36_KPT80_300_mit1,5malSp80_jdl8.final_BlattArchiv_Epsd1_Stand2023.0301.xlsm </a:t>
            </a:r>
            <a:r>
              <a:rPr lang="de-DE" sz="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Blatt“D_Epsd1</a:t>
            </a:r>
            <a:r>
              <a:rPr lang="de-DE" sz="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“; Kapitel 2.2, </a:t>
            </a:r>
            <a:r>
              <a:rPr lang="de-DE" sz="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g4</a:t>
            </a:r>
            <a:r>
              <a:rPr lang="de-DE" sz="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Jahresdaten</a:t>
            </a:r>
            <a:endParaRPr lang="de-DE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0935058E-1EE2-8E14-4F2F-17F16A275FC2}"/>
              </a:ext>
            </a:extLst>
          </p:cNvPr>
          <p:cNvCxnSpPr/>
          <p:nvPr/>
        </p:nvCxnSpPr>
        <p:spPr>
          <a:xfrm>
            <a:off x="191714" y="2182368"/>
            <a:ext cx="0" cy="53644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338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2630539-9293-36CF-E795-0534434F9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528" y="1263308"/>
            <a:ext cx="8178799" cy="413029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84CE7FF-D3C0-FE31-F76F-076876FF1058}"/>
              </a:ext>
            </a:extLst>
          </p:cNvPr>
          <p:cNvSpPr txBox="1"/>
          <p:nvPr/>
        </p:nvSpPr>
        <p:spPr>
          <a:xfrm>
            <a:off x="66828" y="6589853"/>
            <a:ext cx="8303644" cy="2302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de-DE" sz="8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Speicher: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Y_Werte_DEU2021_AFS15_etag_0,36_KPT80_300_mit1,5malSp80_jdl8.final_BlattArchiv_Epsd1_Stand2023.0301.xlsm   Blatt „</a:t>
            </a:r>
            <a:r>
              <a:rPr lang="de-DE" sz="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D_Epsd1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Kapitel: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28412E1-C12B-0A21-BC32-F683E9DC553A}"/>
              </a:ext>
            </a:extLst>
          </p:cNvPr>
          <p:cNvSpPr txBox="1"/>
          <p:nvPr/>
        </p:nvSpPr>
        <p:spPr>
          <a:xfrm>
            <a:off x="993648" y="268147"/>
            <a:ext cx="728472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Scaled </a:t>
            </a:r>
            <a:r>
              <a:rPr lang="en-US" b="1" dirty="0"/>
              <a:t>and 1.5 times solar reweighted </a:t>
            </a:r>
            <a:r>
              <a:rPr lang="en-US" sz="2000" b="1" dirty="0"/>
              <a:t>RE power generation </a:t>
            </a:r>
            <a:r>
              <a:rPr lang="en-US" b="1" dirty="0">
                <a:highlight>
                  <a:srgbClr val="00FFFF"/>
                </a:highlight>
              </a:rPr>
              <a:t>2021 AD:</a:t>
            </a:r>
          </a:p>
          <a:p>
            <a:pPr algn="ctr"/>
            <a:r>
              <a:rPr lang="en-US" sz="2000" b="1" dirty="0"/>
              <a:t>  </a:t>
            </a:r>
            <a:r>
              <a:rPr lang="en-US" sz="2800" b="1" dirty="0"/>
              <a:t>RE Surplus in 1 h</a:t>
            </a:r>
            <a:endParaRPr lang="de-DE" sz="2000" b="1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0564AC2-E38B-3D6C-1F68-346E32645D3E}"/>
              </a:ext>
            </a:extLst>
          </p:cNvPr>
          <p:cNvGrpSpPr/>
          <p:nvPr/>
        </p:nvGrpSpPr>
        <p:grpSpPr>
          <a:xfrm>
            <a:off x="1373479" y="3138186"/>
            <a:ext cx="7094529" cy="883920"/>
            <a:chOff x="1275943" y="3138186"/>
            <a:chExt cx="7094529" cy="883920"/>
          </a:xfrm>
        </p:grpSpPr>
        <p:sp>
          <p:nvSpPr>
            <p:cNvPr id="11" name="Pfeil: nach unten 10">
              <a:extLst>
                <a:ext uri="{FF2B5EF4-FFF2-40B4-BE49-F238E27FC236}">
                  <a16:creationId xmlns:a16="http://schemas.microsoft.com/office/drawing/2014/main" id="{E849A569-8019-A374-94FE-0538D6E34430}"/>
                </a:ext>
              </a:extLst>
            </p:cNvPr>
            <p:cNvSpPr/>
            <p:nvPr/>
          </p:nvSpPr>
          <p:spPr>
            <a:xfrm>
              <a:off x="1275943" y="3168666"/>
              <a:ext cx="222694" cy="85344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Pfeil: nach unten 11">
              <a:extLst>
                <a:ext uri="{FF2B5EF4-FFF2-40B4-BE49-F238E27FC236}">
                  <a16:creationId xmlns:a16="http://schemas.microsoft.com/office/drawing/2014/main" id="{8A33A97A-76D2-E0E2-1813-1F295B061D4A}"/>
                </a:ext>
              </a:extLst>
            </p:cNvPr>
            <p:cNvSpPr/>
            <p:nvPr/>
          </p:nvSpPr>
          <p:spPr>
            <a:xfrm>
              <a:off x="7361588" y="3155220"/>
              <a:ext cx="161613" cy="85344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Pfeil: nach unten 12">
              <a:extLst>
                <a:ext uri="{FF2B5EF4-FFF2-40B4-BE49-F238E27FC236}">
                  <a16:creationId xmlns:a16="http://schemas.microsoft.com/office/drawing/2014/main" id="{906F55C6-FF1A-1AB2-2002-4E0C3421308D}"/>
                </a:ext>
              </a:extLst>
            </p:cNvPr>
            <p:cNvSpPr/>
            <p:nvPr/>
          </p:nvSpPr>
          <p:spPr>
            <a:xfrm>
              <a:off x="1696254" y="3162570"/>
              <a:ext cx="355948" cy="85344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Pfeil: nach unten 13">
              <a:extLst>
                <a:ext uri="{FF2B5EF4-FFF2-40B4-BE49-F238E27FC236}">
                  <a16:creationId xmlns:a16="http://schemas.microsoft.com/office/drawing/2014/main" id="{16F9D0DB-DC89-90C8-F8DB-0A78F081D21E}"/>
                </a:ext>
              </a:extLst>
            </p:cNvPr>
            <p:cNvSpPr/>
            <p:nvPr/>
          </p:nvSpPr>
          <p:spPr>
            <a:xfrm>
              <a:off x="7829662" y="3138186"/>
              <a:ext cx="540810" cy="85344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Pfeil: nach unten 15">
              <a:extLst>
                <a:ext uri="{FF2B5EF4-FFF2-40B4-BE49-F238E27FC236}">
                  <a16:creationId xmlns:a16="http://schemas.microsoft.com/office/drawing/2014/main" id="{0A406F9F-4576-9F3F-DB7E-F38FE1FC93DB}"/>
                </a:ext>
              </a:extLst>
            </p:cNvPr>
            <p:cNvSpPr/>
            <p:nvPr/>
          </p:nvSpPr>
          <p:spPr>
            <a:xfrm>
              <a:off x="7586195" y="3168666"/>
              <a:ext cx="161613" cy="85344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" name="Ellipse 2">
            <a:extLst>
              <a:ext uri="{FF2B5EF4-FFF2-40B4-BE49-F238E27FC236}">
                <a16:creationId xmlns:a16="http://schemas.microsoft.com/office/drawing/2014/main" id="{32E59F90-B026-44FC-BE28-F6F1D62E36EA}"/>
              </a:ext>
            </a:extLst>
          </p:cNvPr>
          <p:cNvSpPr/>
          <p:nvPr/>
        </p:nvSpPr>
        <p:spPr>
          <a:xfrm>
            <a:off x="8654294" y="27500"/>
            <a:ext cx="489706" cy="4812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067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53163C16-AA13-0DB5-8244-4042E1B42EEC}"/>
              </a:ext>
            </a:extLst>
          </p:cNvPr>
          <p:cNvSpPr txBox="1"/>
          <p:nvPr/>
        </p:nvSpPr>
        <p:spPr>
          <a:xfrm>
            <a:off x="1316736" y="865611"/>
            <a:ext cx="6681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u="sng" dirty="0" err="1">
                <a:effectLst/>
                <a:highlight>
                  <a:srgbClr val="00FFFF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2021AD</a:t>
            </a:r>
            <a:r>
              <a:rPr lang="de-DE" sz="20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de-DE" sz="2400" b="1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Ordered</a:t>
            </a:r>
            <a:r>
              <a:rPr lang="de-DE" sz="24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annual </a:t>
            </a:r>
            <a:r>
              <a:rPr lang="de-DE" sz="2400" b="1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duration</a:t>
            </a:r>
            <a:r>
              <a:rPr lang="de-DE" sz="24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400" b="1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line</a:t>
            </a:r>
            <a:r>
              <a:rPr lang="de-DE" sz="24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RE</a:t>
            </a:r>
            <a:endParaRPr lang="de-DE" sz="2400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4764C87-F392-1C9A-F688-80D437908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26" y="1712827"/>
            <a:ext cx="7856214" cy="393509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2727210-BB1F-920A-BA9C-A31FC6CE35BA}"/>
              </a:ext>
            </a:extLst>
          </p:cNvPr>
          <p:cNvSpPr txBox="1"/>
          <p:nvPr/>
        </p:nvSpPr>
        <p:spPr>
          <a:xfrm>
            <a:off x="357759" y="6193274"/>
            <a:ext cx="776073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/>
              <a:t>Quelle: Y_Werte_DEU2021_AFS15_etag_0.36_KPT80_300_JDL8B+C.final_2023.0531_BildSpeicher.xlsm, </a:t>
            </a:r>
            <a:r>
              <a:rPr lang="de-DE" sz="1200" dirty="0" err="1"/>
              <a:t>D_Epsd1</a:t>
            </a:r>
            <a:r>
              <a:rPr lang="de-DE" sz="1200" dirty="0"/>
              <a:t>! Kapitel </a:t>
            </a:r>
            <a:r>
              <a:rPr lang="de-DE" sz="1200" dirty="0" err="1"/>
              <a:t>g5</a:t>
            </a:r>
            <a:endParaRPr lang="de-DE" sz="1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B0D680D-40CE-06BE-A833-779AA7542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4085" y="124947"/>
            <a:ext cx="499915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79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C484623-689F-E6D1-9CFD-82B4C87BA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826" y="3630488"/>
            <a:ext cx="6120000" cy="307089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0BEF4E7-1AB2-1C39-AAEF-91F167D61CE8}"/>
              </a:ext>
            </a:extLst>
          </p:cNvPr>
          <p:cNvSpPr txBox="1"/>
          <p:nvPr/>
        </p:nvSpPr>
        <p:spPr>
          <a:xfrm>
            <a:off x="457200" y="823084"/>
            <a:ext cx="209005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</a:rPr>
              <a:t>Voller Erfolg</a:t>
            </a:r>
            <a:endParaRPr lang="de-DE" b="1" dirty="0">
              <a:solidFill>
                <a:srgbClr val="FF0000"/>
              </a:solidFill>
            </a:endParaRPr>
          </a:p>
          <a:p>
            <a:r>
              <a:rPr lang="de-DE" dirty="0"/>
              <a:t>der</a:t>
            </a:r>
          </a:p>
          <a:p>
            <a:r>
              <a:rPr lang="de-DE" b="1" dirty="0">
                <a:solidFill>
                  <a:srgbClr val="FF0000"/>
                </a:solidFill>
              </a:rPr>
              <a:t>vorausschauenden Optimierung </a:t>
            </a:r>
          </a:p>
          <a:p>
            <a:r>
              <a:rPr lang="de-DE" dirty="0"/>
              <a:t>beim „Einspeichern“ der Überschuss-Energie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18DF8D4-2F84-20CD-B4FA-82E77843E51B}"/>
              </a:ext>
            </a:extLst>
          </p:cNvPr>
          <p:cNvSpPr txBox="1"/>
          <p:nvPr/>
        </p:nvSpPr>
        <p:spPr>
          <a:xfrm>
            <a:off x="447869" y="3401772"/>
            <a:ext cx="20993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Nur </a:t>
            </a:r>
          </a:p>
          <a:p>
            <a:r>
              <a:rPr lang="de-DE" dirty="0"/>
              <a:t> </a:t>
            </a:r>
            <a:r>
              <a:rPr lang="de-DE" sz="2400" b="1" dirty="0">
                <a:solidFill>
                  <a:srgbClr val="FF0000"/>
                </a:solidFill>
              </a:rPr>
              <a:t>17</a:t>
            </a:r>
            <a:r>
              <a:rPr lang="de-DE" sz="1400" b="1" dirty="0">
                <a:solidFill>
                  <a:srgbClr val="FF0000"/>
                </a:solidFill>
              </a:rPr>
              <a:t>,0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dirty="0"/>
              <a:t> [TWh]</a:t>
            </a:r>
          </a:p>
          <a:p>
            <a:r>
              <a:rPr lang="de-DE" dirty="0"/>
              <a:t>bleiben von den</a:t>
            </a:r>
          </a:p>
          <a:p>
            <a:r>
              <a:rPr lang="de-DE" dirty="0" err="1"/>
              <a:t>ursprünlichen</a:t>
            </a:r>
            <a:endParaRPr lang="de-DE" dirty="0"/>
          </a:p>
          <a:p>
            <a:r>
              <a:rPr lang="de-DE" sz="2400" dirty="0">
                <a:solidFill>
                  <a:srgbClr val="3333FF"/>
                </a:solidFill>
              </a:rPr>
              <a:t>74</a:t>
            </a:r>
            <a:r>
              <a:rPr lang="de-DE" sz="1400" dirty="0">
                <a:solidFill>
                  <a:srgbClr val="3333FF"/>
                </a:solidFill>
              </a:rPr>
              <a:t>,3</a:t>
            </a:r>
            <a:r>
              <a:rPr lang="de-DE" dirty="0"/>
              <a:t> TWh</a:t>
            </a:r>
          </a:p>
          <a:p>
            <a:r>
              <a:rPr lang="de-DE" dirty="0"/>
              <a:t>übrig.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873755-79BA-C1D2-4CF7-44546B43D406}"/>
              </a:ext>
            </a:extLst>
          </p:cNvPr>
          <p:cNvSpPr txBox="1"/>
          <p:nvPr/>
        </p:nvSpPr>
        <p:spPr>
          <a:xfrm>
            <a:off x="1057843" y="36045"/>
            <a:ext cx="665969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Ordered</a:t>
            </a:r>
            <a:r>
              <a:rPr lang="de-D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annual </a:t>
            </a:r>
            <a:r>
              <a:rPr lang="de-D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duration</a:t>
            </a:r>
            <a:r>
              <a:rPr lang="de-D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line</a:t>
            </a:r>
            <a:r>
              <a:rPr lang="de-D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 </a:t>
            </a:r>
            <a:r>
              <a:rPr lang="de-DE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unused</a:t>
            </a:r>
            <a:r>
              <a:rPr lang="de-DE" sz="24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  („dSp_2“)</a:t>
            </a:r>
            <a:endParaRPr lang="de-DE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C3362DC-2207-4382-E8F3-AAEEDF9A7ACE}"/>
              </a:ext>
            </a:extLst>
          </p:cNvPr>
          <p:cNvSpPr txBox="1"/>
          <p:nvPr/>
        </p:nvSpPr>
        <p:spPr>
          <a:xfrm>
            <a:off x="0" y="6694027"/>
            <a:ext cx="77607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b="1" u="sng" dirty="0"/>
              <a:t>Quelle: </a:t>
            </a:r>
            <a:r>
              <a:rPr lang="de-DE" sz="1000" dirty="0"/>
              <a:t>Y_Werte_DEU2021_AFS15_etag_0.36_KPT80_300_JDL8B+C.final_2023.0531_BildSpeicher.xlsm, </a:t>
            </a:r>
            <a:r>
              <a:rPr lang="de-DE" sz="1000" dirty="0" err="1"/>
              <a:t>D_Epsd1</a:t>
            </a:r>
            <a:r>
              <a:rPr lang="de-DE" sz="1000" dirty="0"/>
              <a:t>! Kapitel </a:t>
            </a:r>
            <a:r>
              <a:rPr lang="de-DE" sz="1000" dirty="0" err="1"/>
              <a:t>g5</a:t>
            </a:r>
            <a:endParaRPr lang="de-DE" sz="100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2477720-AAE6-E3EA-79AA-E037E4515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672" y="823962"/>
            <a:ext cx="6120000" cy="3070890"/>
          </a:xfrm>
          <a:prstGeom prst="rect">
            <a:avLst/>
          </a:prstGeom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F927826C-A530-6986-C66E-A10D36759863}"/>
              </a:ext>
            </a:extLst>
          </p:cNvPr>
          <p:cNvCxnSpPr>
            <a:cxnSpLocks/>
          </p:cNvCxnSpPr>
          <p:nvPr/>
        </p:nvCxnSpPr>
        <p:spPr>
          <a:xfrm flipV="1">
            <a:off x="1082227" y="2736606"/>
            <a:ext cx="2323322" cy="10892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C0975607-4271-8BB8-D1FB-989D88A0F302}"/>
              </a:ext>
            </a:extLst>
          </p:cNvPr>
          <p:cNvCxnSpPr>
            <a:cxnSpLocks/>
          </p:cNvCxnSpPr>
          <p:nvPr/>
        </p:nvCxnSpPr>
        <p:spPr>
          <a:xfrm>
            <a:off x="996883" y="4920180"/>
            <a:ext cx="2376000" cy="401121"/>
          </a:xfrm>
          <a:prstGeom prst="straightConnector1">
            <a:avLst/>
          </a:prstGeom>
          <a:ln w="2857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038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02D39334-63EC-833D-9F87-33B63A5B22FD}"/>
              </a:ext>
            </a:extLst>
          </p:cNvPr>
          <p:cNvSpPr txBox="1"/>
          <p:nvPr/>
        </p:nvSpPr>
        <p:spPr>
          <a:xfrm>
            <a:off x="419673" y="3685032"/>
            <a:ext cx="142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/>
              <a:t>Zuflüsse</a:t>
            </a:r>
          </a:p>
          <a:p>
            <a:r>
              <a:rPr lang="de-DE" dirty="0"/>
              <a:t>in den Sp25: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B5CAAB0-CE3E-522F-AC63-964332E650B9}"/>
              </a:ext>
            </a:extLst>
          </p:cNvPr>
          <p:cNvSpPr txBox="1"/>
          <p:nvPr/>
        </p:nvSpPr>
        <p:spPr>
          <a:xfrm>
            <a:off x="260625" y="976450"/>
            <a:ext cx="3173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/>
              <a:t>Jahresdauerlinie des</a:t>
            </a:r>
          </a:p>
          <a:p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Langzeit/</a:t>
            </a:r>
            <a:r>
              <a:rPr lang="de-DE" b="1" dirty="0" err="1">
                <a:solidFill>
                  <a:schemeClr val="accent6">
                    <a:lumMod val="75000"/>
                  </a:schemeClr>
                </a:solidFill>
              </a:rPr>
              <a:t>backup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 Speichers </a:t>
            </a:r>
          </a:p>
          <a:p>
            <a:r>
              <a:rPr lang="de-DE" dirty="0"/>
              <a:t>(Sp25)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C1A2BFE-D8F4-B050-30DC-DDE058812647}"/>
              </a:ext>
            </a:extLst>
          </p:cNvPr>
          <p:cNvSpPr txBox="1"/>
          <p:nvPr/>
        </p:nvSpPr>
        <p:spPr>
          <a:xfrm>
            <a:off x="152400" y="0"/>
            <a:ext cx="8839200" cy="46166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Ordered</a:t>
            </a:r>
            <a:r>
              <a:rPr lang="de-D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annual </a:t>
            </a:r>
            <a:r>
              <a:rPr lang="de-D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duration</a:t>
            </a:r>
            <a:r>
              <a:rPr lang="de-D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line</a:t>
            </a:r>
            <a:r>
              <a:rPr lang="de-D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 </a:t>
            </a:r>
            <a:r>
              <a:rPr lang="de-DE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Longterm</a:t>
            </a:r>
            <a:r>
              <a:rPr lang="de-DE" sz="24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de-DE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backup</a:t>
            </a:r>
            <a:r>
              <a:rPr lang="de-DE" sz="24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Storage </a:t>
            </a:r>
            <a:r>
              <a:rPr lang="de-DE" sz="24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(„dSp25“)</a:t>
            </a:r>
            <a:endParaRPr lang="de-DE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B0667D9-1F9A-5B2B-0C68-4EF86E7DC440}"/>
              </a:ext>
            </a:extLst>
          </p:cNvPr>
          <p:cNvSpPr txBox="1"/>
          <p:nvPr/>
        </p:nvSpPr>
        <p:spPr>
          <a:xfrm>
            <a:off x="0" y="6694027"/>
            <a:ext cx="77607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b="1" u="sng" dirty="0"/>
              <a:t>Quelle: </a:t>
            </a:r>
            <a:r>
              <a:rPr lang="de-DE" sz="1000" dirty="0"/>
              <a:t>Y_Werte_DEU2021_AFS15_etag_0.36_KPT80_300_JDL8B+C.final_2023.0531_BildSpeicher.xlsm, </a:t>
            </a:r>
            <a:r>
              <a:rPr lang="de-DE" sz="1000" dirty="0" err="1"/>
              <a:t>D_Epsd1</a:t>
            </a:r>
            <a:r>
              <a:rPr lang="de-DE" sz="1000" dirty="0"/>
              <a:t>! Kapitel </a:t>
            </a:r>
            <a:r>
              <a:rPr lang="de-DE" sz="1000" dirty="0" err="1"/>
              <a:t>g5</a:t>
            </a:r>
            <a:endParaRPr lang="de-DE" sz="100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9A26D9FF-F217-36E4-76F5-3E39D8E98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262" y="831378"/>
            <a:ext cx="4872801" cy="2438687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84628DEE-3839-1CA8-186F-7F94F4199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565" y="2824329"/>
            <a:ext cx="6852498" cy="3785944"/>
          </a:xfrm>
          <a:prstGeom prst="rect">
            <a:avLst/>
          </a:prstGeom>
        </p:spPr>
      </p:pic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704B3E95-1047-694E-7156-0021511A44D1}"/>
              </a:ext>
            </a:extLst>
          </p:cNvPr>
          <p:cNvCxnSpPr/>
          <p:nvPr/>
        </p:nvCxnSpPr>
        <p:spPr>
          <a:xfrm>
            <a:off x="5492496" y="4331363"/>
            <a:ext cx="0" cy="90794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55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0307C5B-BB6E-4CDA-A9D0-A1D8EFF7F9D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859110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26" imgH="526" progId="TCLayout.ActiveDocument.1">
                  <p:embed/>
                </p:oleObj>
              </mc:Choice>
              <mc:Fallback>
                <p:oleObj name="think-cell Folie" r:id="rId4" imgW="526" imgH="52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E0307C5B-BB6E-4CDA-A9D0-A1D8EFF7F9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859110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9D488C8-93EC-434F-8CFB-672935A19934}"/>
              </a:ext>
            </a:extLst>
          </p:cNvPr>
          <p:cNvSpPr/>
          <p:nvPr/>
        </p:nvSpPr>
        <p:spPr bwMode="gray">
          <a:xfrm>
            <a:off x="1" y="1375124"/>
            <a:ext cx="9144000" cy="612000"/>
          </a:xfrm>
          <a:prstGeom prst="rect">
            <a:avLst/>
          </a:prstGeom>
          <a:solidFill>
            <a:srgbClr val="FFC000"/>
          </a:solidFill>
          <a:ln w="25400" algn="ctr">
            <a:noFill/>
            <a:miter lim="800000"/>
            <a:headEnd/>
            <a:tailEnd/>
          </a:ln>
        </p:spPr>
        <p:txBody>
          <a:bodyPr lIns="67482" tIns="53986" rIns="67482" bIns="53986" anchor="ctr"/>
          <a:lstStyle/>
          <a:p>
            <a:pPr algn="ctr" defTabSz="685617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endParaRPr lang="en-US" sz="1400" kern="0" dirty="0">
              <a:solidFill>
                <a:srgbClr val="000000"/>
              </a:solidFill>
              <a:latin typeface="Arial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96FBEB-4336-403E-8B1E-BFCBEFFCF846}"/>
              </a:ext>
            </a:extLst>
          </p:cNvPr>
          <p:cNvSpPr txBox="1"/>
          <p:nvPr/>
        </p:nvSpPr>
        <p:spPr>
          <a:xfrm>
            <a:off x="269042" y="1535459"/>
            <a:ext cx="8803838" cy="512448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Stromversorgungs-Struktur nach vollendeter Energiewende</a:t>
            </a:r>
          </a:p>
          <a:p>
            <a:pPr>
              <a:spcBef>
                <a:spcPts val="600"/>
              </a:spcBef>
            </a:pP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  <a:hlinkClick r:id="rId6" action="ppaction://hlinksldjump"/>
              </a:rPr>
              <a:t>1a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. Die Kraft Gas Kopplung (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KGK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  <a:hlinkClick r:id="rId7" action="ppaction://hlinksldjump"/>
            </a:endParaRPr>
          </a:p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2.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Kurzzeitspeicher im Tagebau-</a:t>
            </a:r>
            <a:r>
              <a:rPr lang="de-DE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Restloch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 - technische Ansätze für PSKW</a:t>
            </a:r>
          </a:p>
          <a:p>
            <a:pPr lvl="1"/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   2.0 Standard: Ein Unterbecken – ein Oberbecken  (e.g. </a:t>
            </a:r>
            <a:r>
              <a:rPr lang="de-DE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Tractebel</a:t>
            </a: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-Studie 2019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2.1 Unterwasser PSKW – ein einfaches Prinzip  (e.g.: SeeEi3)</a:t>
            </a:r>
          </a:p>
          <a:p>
            <a:pPr lvl="1"/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2.2. Ringmauer umschließt das Unterbecken      (neu: SeeEi4)</a:t>
            </a:r>
            <a:endParaRPr lang="de-DE" sz="1600" b="1" kern="0" dirty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1000" b="1" kern="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 </a:t>
            </a:r>
            <a:endParaRPr lang="de-DE" sz="2000" b="1" kern="0" dirty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de-DE" sz="2000" b="1" kern="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  <a:hlinkClick r:id="rId8" action="ppaction://hlinksldjump"/>
              </a:rPr>
              <a:t>3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.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 Unterwasser-PSKW mit modularem Aufbau des Unterbeckens</a:t>
            </a: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kern="0" dirty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  <a:hlinkClick r:id="rId9" action="ppaction://hlinksldjump"/>
              </a:rPr>
              <a:t>4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  <a:hlinkClick r:id="rId9" action="ppaction://hlinksldjump"/>
              </a:rPr>
              <a:t>.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 Das Ringmauerbecken</a:t>
            </a:r>
          </a:p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4.1 Vorteile des Ringmauer-Ansatzes</a:t>
            </a:r>
            <a:endParaRPr lang="de-DE" sz="16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	4.2 Weiterentwicklungsmöglichkeiten zur Effizienzsteigerung</a:t>
            </a:r>
            <a:b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 4.3 Riesiges Speicherpotential im Erweiterten Unterbecken</a:t>
            </a:r>
          </a:p>
          <a:p>
            <a:pPr>
              <a:spcBef>
                <a:spcPts val="600"/>
              </a:spcBef>
            </a:pP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900" b="1" dirty="0">
                <a:hlinkClick r:id="rId10" action="ppaction://hlinksldjump"/>
              </a:rPr>
              <a:t>5.</a:t>
            </a:r>
            <a:r>
              <a:rPr lang="en-US" sz="1900" b="1" dirty="0"/>
              <a:t> The Way Forward</a:t>
            </a:r>
          </a:p>
          <a:p>
            <a:pPr>
              <a:spcBef>
                <a:spcPts val="600"/>
              </a:spcBef>
            </a:pPr>
            <a:r>
              <a:rPr lang="en-US" sz="1900" b="1" dirty="0" err="1">
                <a:hlinkClick r:id="rId11" action="ppaction://hlinksldjump"/>
              </a:rPr>
              <a:t>ANHANG</a:t>
            </a:r>
            <a:endParaRPr lang="en-US" sz="19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A54E6E-8E16-40B6-A7CC-EE302B4DB3E2}"/>
              </a:ext>
            </a:extLst>
          </p:cNvPr>
          <p:cNvSpPr/>
          <p:nvPr/>
        </p:nvSpPr>
        <p:spPr bwMode="gray">
          <a:xfrm>
            <a:off x="76002" y="309076"/>
            <a:ext cx="8996878" cy="71708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0000" tIns="72000" rIns="90000" bIns="72000" rtlCol="0" anchor="ctr"/>
          <a:lstStyle/>
          <a:p>
            <a:pPr marR="0" algn="ctr" defTabSz="81620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  <a:defRPr sz="3600"/>
            </a:pPr>
            <a:r>
              <a:rPr lang="en-US" sz="2800" b="1" dirty="0" err="1">
                <a:latin typeface="+mj-lt"/>
                <a:ea typeface="+mj-ea"/>
                <a:cs typeface="+mj-cs"/>
              </a:rPr>
              <a:t>Ohne</a:t>
            </a:r>
            <a:r>
              <a:rPr lang="en-US" sz="2800" b="1" dirty="0">
                <a:latin typeface="+mj-lt"/>
                <a:ea typeface="+mj-ea"/>
                <a:cs typeface="+mj-cs"/>
              </a:rPr>
              <a:t> </a:t>
            </a:r>
            <a:r>
              <a:rPr lang="en-US" sz="2800" b="1" dirty="0" err="1">
                <a:latin typeface="+mj-lt"/>
                <a:ea typeface="+mj-ea"/>
                <a:cs typeface="+mj-cs"/>
              </a:rPr>
              <a:t>Kurzzeit</a:t>
            </a:r>
            <a:r>
              <a:rPr lang="en-US" sz="2800" b="1" dirty="0">
                <a:latin typeface="+mj-lt"/>
                <a:ea typeface="+mj-ea"/>
                <a:cs typeface="+mj-cs"/>
              </a:rPr>
              <a:t>-Speicher </a:t>
            </a:r>
            <a:r>
              <a:rPr lang="en-US" sz="2800" b="1" dirty="0" err="1">
                <a:latin typeface="+mj-lt"/>
                <a:ea typeface="+mj-ea"/>
                <a:cs typeface="+mj-cs"/>
              </a:rPr>
              <a:t>keine</a:t>
            </a:r>
            <a:r>
              <a:rPr lang="en-US" sz="2800" b="1" dirty="0">
                <a:latin typeface="+mj-lt"/>
                <a:ea typeface="+mj-ea"/>
                <a:cs typeface="+mj-cs"/>
              </a:rPr>
              <a:t> </a:t>
            </a:r>
            <a:r>
              <a:rPr lang="en-US" sz="2800" b="1" dirty="0" err="1">
                <a:latin typeface="+mj-lt"/>
                <a:ea typeface="+mj-ea"/>
                <a:cs typeface="+mj-cs"/>
              </a:rPr>
              <a:t>Energiewende</a:t>
            </a:r>
            <a:endParaRPr lang="en-US" sz="28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430700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02D39334-63EC-833D-9F87-33B63A5B22FD}"/>
              </a:ext>
            </a:extLst>
          </p:cNvPr>
          <p:cNvSpPr txBox="1"/>
          <p:nvPr/>
        </p:nvSpPr>
        <p:spPr>
          <a:xfrm>
            <a:off x="260625" y="4209543"/>
            <a:ext cx="2641071" cy="21236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ZumVergleich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u="sng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Standardfall</a:t>
            </a:r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mit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de-DE" sz="2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2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de-DE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72 </a:t>
            </a:r>
            <a:r>
              <a:rPr lang="de-DE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</a:t>
            </a:r>
          </a:p>
          <a:p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nur ca.  </a:t>
            </a:r>
            <a:r>
              <a:rPr lang="de-DE" b="1" dirty="0">
                <a:highlight>
                  <a:srgbClr val="FFFFCC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1700 h</a:t>
            </a:r>
            <a:b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VollLast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B5CAAB0-CE3E-522F-AC63-964332E650B9}"/>
              </a:ext>
            </a:extLst>
          </p:cNvPr>
          <p:cNvSpPr txBox="1"/>
          <p:nvPr/>
        </p:nvSpPr>
        <p:spPr>
          <a:xfrm>
            <a:off x="260624" y="2032835"/>
            <a:ext cx="2641071" cy="18158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Sonderfall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mit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de-DE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P25</a:t>
            </a:r>
            <a:r>
              <a:rPr lang="de-D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40 GW</a:t>
            </a:r>
          </a:p>
          <a:p>
            <a:endParaRPr lang="de-D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ca. </a:t>
            </a:r>
            <a:r>
              <a:rPr lang="de-D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2500 h</a:t>
            </a:r>
            <a:br>
              <a:rPr lang="de-D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de-D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VollLast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C1A2BFE-D8F4-B050-30DC-DDE058812647}"/>
              </a:ext>
            </a:extLst>
          </p:cNvPr>
          <p:cNvSpPr txBox="1"/>
          <p:nvPr/>
        </p:nvSpPr>
        <p:spPr>
          <a:xfrm>
            <a:off x="152400" y="0"/>
            <a:ext cx="8839200" cy="83099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Vorgabe:</a:t>
            </a:r>
            <a:r>
              <a:rPr lang="de-DE" sz="24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Nur </a:t>
            </a:r>
            <a:r>
              <a:rPr lang="de-DE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geringe </a:t>
            </a:r>
            <a:r>
              <a:rPr lang="de-DE" sz="24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Elektrolysekapazität („P</a:t>
            </a:r>
            <a:r>
              <a:rPr lang="de-DE" sz="20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25mx</a:t>
            </a:r>
            <a:r>
              <a:rPr lang="de-DE" sz="24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de-DE" sz="24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hier: </a:t>
            </a:r>
            <a:r>
              <a:rPr lang="de-DE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nur 40 GW </a:t>
            </a:r>
            <a:r>
              <a:rPr lang="de-DE" sz="20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statt 72 GW</a:t>
            </a:r>
            <a:endParaRPr lang="de-DE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B0667D9-1F9A-5B2B-0C68-4EF86E7DC440}"/>
              </a:ext>
            </a:extLst>
          </p:cNvPr>
          <p:cNvSpPr txBox="1"/>
          <p:nvPr/>
        </p:nvSpPr>
        <p:spPr>
          <a:xfrm>
            <a:off x="0" y="6694027"/>
            <a:ext cx="77607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b="1" u="sng" dirty="0"/>
              <a:t>Quelle: </a:t>
            </a:r>
            <a:r>
              <a:rPr lang="de-DE" sz="1000" dirty="0"/>
              <a:t>Y_Werte_DEU2021_AFS15_etag_0.36_KPT80_300_JDL8B+C+D.final_2023.0606_BildSpeicher.xlsm, </a:t>
            </a:r>
            <a:r>
              <a:rPr lang="de-DE" sz="1000" dirty="0" err="1"/>
              <a:t>D_Epsd1</a:t>
            </a:r>
            <a:r>
              <a:rPr lang="de-DE" sz="1000" dirty="0"/>
              <a:t>! Kapitel </a:t>
            </a:r>
            <a:r>
              <a:rPr lang="de-DE" sz="1000" dirty="0" err="1"/>
              <a:t>g_P25</a:t>
            </a:r>
            <a:endParaRPr lang="de-DE" sz="1000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84628DEE-3839-1CA8-186F-7F94F4199D35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108675" y="3921372"/>
            <a:ext cx="5400000" cy="27000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00000000-0008-0000-0000-00001D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675" y="893942"/>
            <a:ext cx="5400000" cy="298344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842CBA4-0866-73C6-F814-5A71418A9B52}"/>
              </a:ext>
            </a:extLst>
          </p:cNvPr>
          <p:cNvSpPr txBox="1"/>
          <p:nvPr/>
        </p:nvSpPr>
        <p:spPr>
          <a:xfrm>
            <a:off x="157133" y="903652"/>
            <a:ext cx="28480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Jahresdauerlinie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der</a:t>
            </a:r>
            <a:b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Zuflüsse in Sp25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E9D78F99-94D4-AB33-2491-DA48BF6C3B93}"/>
              </a:ext>
            </a:extLst>
          </p:cNvPr>
          <p:cNvCxnSpPr/>
          <p:nvPr/>
        </p:nvCxnSpPr>
        <p:spPr>
          <a:xfrm>
            <a:off x="7254240" y="2150789"/>
            <a:ext cx="0" cy="9079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68506300-7364-8180-0CB6-B8C0E9038893}"/>
              </a:ext>
            </a:extLst>
          </p:cNvPr>
          <p:cNvCxnSpPr/>
          <p:nvPr/>
        </p:nvCxnSpPr>
        <p:spPr>
          <a:xfrm>
            <a:off x="6089904" y="4717205"/>
            <a:ext cx="0" cy="90794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4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122C728-6D54-B206-677D-623B688A6AD2}"/>
              </a:ext>
            </a:extLst>
          </p:cNvPr>
          <p:cNvSpPr txBox="1"/>
          <p:nvPr/>
        </p:nvSpPr>
        <p:spPr>
          <a:xfrm>
            <a:off x="0" y="78615"/>
            <a:ext cx="463582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Short </a:t>
            </a:r>
            <a:r>
              <a:rPr lang="de-DE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</a:t>
            </a:r>
            <a:r>
              <a:rPr lang="de-DE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storage</a:t>
            </a:r>
            <a:r>
              <a:rPr lang="de-DE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(„dSp80“)</a:t>
            </a:r>
            <a:endParaRPr lang="de-DE" sz="2400" b="1" dirty="0">
              <a:solidFill>
                <a:srgbClr val="002060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8C2015E-4D30-9DAC-AEBD-D6875FDE0AE5}"/>
              </a:ext>
            </a:extLst>
          </p:cNvPr>
          <p:cNvSpPr txBox="1"/>
          <p:nvPr/>
        </p:nvSpPr>
        <p:spPr>
          <a:xfrm>
            <a:off x="24384" y="6708188"/>
            <a:ext cx="776073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b="1" u="sng" dirty="0"/>
              <a:t>Quelle: </a:t>
            </a:r>
            <a:r>
              <a:rPr lang="de-DE" sz="900" dirty="0"/>
              <a:t>Y_Werte_DEU2021_AFS15_etag_0.36_KPT80_300_JDL8B+C.final_2023.0531_BildSpeicher.xlsm, </a:t>
            </a:r>
            <a:r>
              <a:rPr lang="de-DE" sz="900" dirty="0" err="1"/>
              <a:t>D_Epsd1</a:t>
            </a:r>
            <a:r>
              <a:rPr lang="de-DE" sz="900" dirty="0"/>
              <a:t>! Kapitel </a:t>
            </a:r>
            <a:r>
              <a:rPr lang="de-DE" sz="900" dirty="0" err="1"/>
              <a:t>g5</a:t>
            </a:r>
            <a:endParaRPr lang="de-DE" sz="9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0000000-0008-0000-0200-0000571D2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086" y="579815"/>
            <a:ext cx="5950589" cy="3060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BD7A24B-4D67-0E0E-CBF5-C535D1996907}"/>
              </a:ext>
            </a:extLst>
          </p:cNvPr>
          <p:cNvSpPr txBox="1"/>
          <p:nvPr/>
        </p:nvSpPr>
        <p:spPr>
          <a:xfrm>
            <a:off x="72644" y="4268019"/>
            <a:ext cx="3173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/>
              <a:t>Jahresdauerlinie des</a:t>
            </a:r>
          </a:p>
          <a:p>
            <a:r>
              <a:rPr lang="de-DE" b="1" dirty="0">
                <a:solidFill>
                  <a:srgbClr val="7030A0"/>
                </a:solidFill>
              </a:rPr>
              <a:t>Kurzzeitspeichers Speichers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de-DE" b="1" dirty="0">
                <a:solidFill>
                  <a:srgbClr val="7030A0"/>
                </a:solidFill>
              </a:rPr>
              <a:t>(Sp80)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301F41D-9AC2-A464-312B-A3B0A0A7B7BB}"/>
              </a:ext>
            </a:extLst>
          </p:cNvPr>
          <p:cNvSpPr txBox="1"/>
          <p:nvPr/>
        </p:nvSpPr>
        <p:spPr>
          <a:xfrm>
            <a:off x="152774" y="1666651"/>
            <a:ext cx="3173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/>
              <a:t>Jahresverlauf der</a:t>
            </a:r>
          </a:p>
          <a:p>
            <a:r>
              <a:rPr lang="de-DE" b="1" dirty="0"/>
              <a:t>        Zu- und Abflüsse des</a:t>
            </a:r>
          </a:p>
          <a:p>
            <a:r>
              <a:rPr lang="de-DE" b="1" dirty="0">
                <a:solidFill>
                  <a:srgbClr val="7030A0"/>
                </a:solidFill>
              </a:rPr>
              <a:t>Kurzzeitspeichers Speichers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de-DE" b="1" dirty="0">
                <a:solidFill>
                  <a:srgbClr val="7030A0"/>
                </a:solidFill>
              </a:rPr>
              <a:t>(Sp80)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47A2028-B095-3C29-4079-DFF5AD801FC2}"/>
              </a:ext>
            </a:extLst>
          </p:cNvPr>
          <p:cNvSpPr/>
          <p:nvPr/>
        </p:nvSpPr>
        <p:spPr>
          <a:xfrm>
            <a:off x="8900632" y="0"/>
            <a:ext cx="222250" cy="22225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E422A03-4EFC-36DF-CC59-ACE05E9768FF}"/>
              </a:ext>
            </a:extLst>
          </p:cNvPr>
          <p:cNvGrpSpPr/>
          <p:nvPr/>
        </p:nvGrpSpPr>
        <p:grpSpPr>
          <a:xfrm>
            <a:off x="5492221" y="4199699"/>
            <a:ext cx="2656186" cy="1365903"/>
            <a:chOff x="5492221" y="4199699"/>
            <a:chExt cx="2656186" cy="1365903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7F2EF428-9593-C9A4-9A7C-CD6DC67D4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92221" y="4199699"/>
              <a:ext cx="2656186" cy="1365903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0F73596A-50A1-C1BC-33C8-0B3B045CE9A5}"/>
                </a:ext>
              </a:extLst>
            </p:cNvPr>
            <p:cNvSpPr txBox="1"/>
            <p:nvPr/>
          </p:nvSpPr>
          <p:spPr>
            <a:xfrm>
              <a:off x="5789265" y="4376201"/>
              <a:ext cx="235914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highlight>
                    <a:srgbClr val="FFFF00"/>
                  </a:highlight>
                </a:rPr>
                <a:t>Falsches Bild, </a:t>
              </a:r>
              <a:r>
                <a:rPr lang="de-DE" dirty="0" err="1">
                  <a:highlight>
                    <a:srgbClr val="FFFF00"/>
                  </a:highlight>
                </a:rPr>
                <a:t>k.weg</a:t>
              </a:r>
              <a:endParaRPr lang="de-DE" dirty="0">
                <a:highlight>
                  <a:srgbClr val="FFFF00"/>
                </a:highlight>
              </a:endParaRPr>
            </a:p>
            <a:p>
              <a:r>
                <a:rPr lang="de-DE" dirty="0" err="1">
                  <a:highlight>
                    <a:srgbClr val="FFFF00"/>
                  </a:highlight>
                </a:rPr>
                <a:t>Selxx</a:t>
              </a:r>
              <a:r>
                <a:rPr lang="de-DE" dirty="0">
                  <a:highlight>
                    <a:srgbClr val="FFFF00"/>
                  </a:highlight>
                </a:rPr>
                <a:t> statt </a:t>
              </a:r>
              <a:r>
                <a:rPr lang="de-DE" dirty="0" err="1">
                  <a:highlight>
                    <a:srgbClr val="FFFF00"/>
                  </a:highlight>
                </a:rPr>
                <a:t>Selxxx</a:t>
              </a:r>
              <a:endParaRPr lang="de-DE" dirty="0">
                <a:highlight>
                  <a:srgbClr val="FFFF00"/>
                </a:highlight>
              </a:endParaRPr>
            </a:p>
            <a:p>
              <a:r>
                <a:rPr lang="de-DE" dirty="0">
                  <a:highlight>
                    <a:srgbClr val="FFFF00"/>
                  </a:highlight>
                </a:rPr>
                <a:t>Ersetzt am 2024.0411</a:t>
              </a:r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00000000-0008-0000-0200-0000A11D2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9028" y="3661349"/>
            <a:ext cx="5950588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037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00BEF4E7-1AB2-1C39-AAEF-91F167D61CE8}"/>
              </a:ext>
            </a:extLst>
          </p:cNvPr>
          <p:cNvSpPr txBox="1"/>
          <p:nvPr/>
        </p:nvSpPr>
        <p:spPr>
          <a:xfrm>
            <a:off x="274319" y="932812"/>
            <a:ext cx="2538245" cy="26161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Voller Erfolg</a:t>
            </a:r>
            <a:endParaRPr lang="de-DE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der</a:t>
            </a:r>
          </a:p>
          <a:p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vorausschauenden Optimierung </a:t>
            </a:r>
          </a:p>
          <a:p>
            <a:r>
              <a:rPr lang="de-DE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Meist einsatzbereit für</a:t>
            </a:r>
            <a:br>
              <a:rPr lang="de-DE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Ein- und Ausspeichern.</a:t>
            </a:r>
            <a:br>
              <a:rPr lang="de-DE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Zyklenzahl:</a:t>
            </a:r>
            <a:br>
              <a:rPr lang="de-DE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de-DE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de-DE" sz="1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de-DE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</a:t>
            </a:r>
            <a:endParaRPr lang="de-DE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18DF8D4-2F84-20CD-B4FA-82E77843E51B}"/>
              </a:ext>
            </a:extLst>
          </p:cNvPr>
          <p:cNvSpPr txBox="1"/>
          <p:nvPr/>
        </p:nvSpPr>
        <p:spPr>
          <a:xfrm>
            <a:off x="171998" y="4443693"/>
            <a:ext cx="2640566" cy="218521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u="sng" dirty="0"/>
              <a:t>Zum Vergleich</a:t>
            </a:r>
            <a:r>
              <a:rPr lang="de-DE" u="sng" dirty="0"/>
              <a:t>:</a:t>
            </a:r>
          </a:p>
          <a:p>
            <a:r>
              <a:rPr lang="de-DE" dirty="0"/>
              <a:t>„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</a:rPr>
              <a:t>Pragmatische</a:t>
            </a:r>
            <a:br>
              <a:rPr lang="de-DE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de-DE" b="1" dirty="0">
                <a:solidFill>
                  <a:schemeClr val="accent2">
                    <a:lumMod val="50000"/>
                  </a:schemeClr>
                </a:solidFill>
              </a:rPr>
              <a:t>                   Optimierung</a:t>
            </a:r>
            <a:r>
              <a:rPr lang="de-DE" dirty="0"/>
              <a:t>“:</a:t>
            </a:r>
          </a:p>
          <a:p>
            <a:endParaRPr lang="de-DE" dirty="0"/>
          </a:p>
          <a:p>
            <a:r>
              <a:rPr lang="de-DE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</a:rPr>
              <a:t>Sehr  lange voll und inaktiv</a:t>
            </a:r>
          </a:p>
          <a:p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de-DE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de-DE" sz="14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127</a:t>
            </a:r>
            <a:endParaRPr lang="de-DE" b="1" dirty="0">
              <a:solidFill>
                <a:schemeClr val="accent2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873755-79BA-C1D2-4CF7-44546B43D406}"/>
              </a:ext>
            </a:extLst>
          </p:cNvPr>
          <p:cNvSpPr txBox="1"/>
          <p:nvPr/>
        </p:nvSpPr>
        <p:spPr>
          <a:xfrm>
            <a:off x="0" y="36045"/>
            <a:ext cx="914399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Ordered</a:t>
            </a:r>
            <a:r>
              <a:rPr lang="de-D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annual </a:t>
            </a:r>
            <a:r>
              <a:rPr lang="de-D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duration</a:t>
            </a:r>
            <a:r>
              <a:rPr lang="de-D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line</a:t>
            </a:r>
            <a:r>
              <a:rPr lang="de-D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 State of the </a:t>
            </a:r>
            <a:r>
              <a:rPr lang="de-DE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Short </a:t>
            </a:r>
            <a:r>
              <a:rPr lang="de-DE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</a:t>
            </a:r>
            <a:r>
              <a:rPr lang="de-DE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Storage  („Sp80“)</a:t>
            </a:r>
            <a:endParaRPr lang="de-DE" sz="2400" b="1" dirty="0">
              <a:solidFill>
                <a:srgbClr val="7030A0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C3362DC-2207-4382-E8F3-AAEEDF9A7ACE}"/>
              </a:ext>
            </a:extLst>
          </p:cNvPr>
          <p:cNvSpPr txBox="1"/>
          <p:nvPr/>
        </p:nvSpPr>
        <p:spPr>
          <a:xfrm>
            <a:off x="0" y="6669913"/>
            <a:ext cx="898133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b="1" u="sng" dirty="0"/>
              <a:t>Quelle: </a:t>
            </a:r>
            <a:r>
              <a:rPr lang="de-DE" sz="1000" dirty="0"/>
              <a:t>Y_Werte_DEU2021_AFS15_etag_0.36_KPT80_300_JDL8B+C.final_2023.0531_BildSpeicher.xlsm, </a:t>
            </a:r>
            <a:r>
              <a:rPr lang="de-DE" sz="1000" dirty="0" err="1"/>
              <a:t>D_Epsd1</a:t>
            </a:r>
            <a:r>
              <a:rPr lang="de-DE" sz="1000" dirty="0"/>
              <a:t>! </a:t>
            </a:r>
            <a:r>
              <a:rPr lang="de-DE" sz="1000" dirty="0" err="1"/>
              <a:t>Kap.g5</a:t>
            </a:r>
            <a:r>
              <a:rPr lang="de-DE" sz="1000" dirty="0"/>
              <a:t> </a:t>
            </a:r>
            <a:r>
              <a:rPr lang="de-DE" sz="1000" dirty="0" err="1"/>
              <a:t>Diag6a_Sp80</a:t>
            </a:r>
            <a:r>
              <a:rPr lang="de-DE" sz="1000" dirty="0"/>
              <a:t>;  und </a:t>
            </a:r>
            <a:r>
              <a:rPr lang="de-DE" sz="1000" dirty="0" err="1"/>
              <a:t>D_JDL!Kap.8.2C</a:t>
            </a:r>
            <a:r>
              <a:rPr lang="de-DE" sz="1000" dirty="0"/>
              <a:t>; </a:t>
            </a:r>
            <a:r>
              <a:rPr lang="de-DE" sz="1000" dirty="0" err="1"/>
              <a:t>Diag6a_Sp80</a:t>
            </a:r>
            <a:endParaRPr lang="de-DE" sz="1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0000000-0008-0000-0200-0000A51D2800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836949" y="561760"/>
            <a:ext cx="6120000" cy="3060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E527E8A-F739-BC10-A32B-2BFDE00028B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852002" y="3598236"/>
            <a:ext cx="61200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94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49DA5C5-3915-EBDC-4B81-F984CAB02C87}"/>
              </a:ext>
            </a:extLst>
          </p:cNvPr>
          <p:cNvSpPr txBox="1"/>
          <p:nvPr/>
        </p:nvSpPr>
        <p:spPr>
          <a:xfrm>
            <a:off x="35495" y="44623"/>
            <a:ext cx="37207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b="1" dirty="0"/>
              <a:t> 2.</a:t>
            </a:r>
          </a:p>
        </p:txBody>
      </p:sp>
    </p:spTree>
    <p:extLst>
      <p:ext uri="{BB962C8B-B14F-4D97-AF65-F5344CB8AC3E}">
        <p14:creationId xmlns:p14="http://schemas.microsoft.com/office/powerpoint/2010/main" val="1957868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4E77230D-98DE-9196-42B6-E147F62AE57E}"/>
              </a:ext>
            </a:extLst>
          </p:cNvPr>
          <p:cNvSpPr txBox="1"/>
          <p:nvPr/>
        </p:nvSpPr>
        <p:spPr>
          <a:xfrm>
            <a:off x="1277655" y="183122"/>
            <a:ext cx="6876789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Die Kraft-</a:t>
            </a:r>
            <a:r>
              <a:rPr lang="de-DE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 Kopplung (</a:t>
            </a:r>
            <a:r>
              <a:rPr lang="de-DE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de-DE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de-DE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F3DE27D-89D2-6D01-BC4C-2A759196ED33}"/>
              </a:ext>
            </a:extLst>
          </p:cNvPr>
          <p:cNvSpPr txBox="1"/>
          <p:nvPr/>
        </p:nvSpPr>
        <p:spPr>
          <a:xfrm>
            <a:off x="35495" y="44623"/>
            <a:ext cx="37207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b="1" dirty="0"/>
              <a:t> </a:t>
            </a:r>
            <a:r>
              <a:rPr lang="de-DE" b="1" dirty="0" err="1"/>
              <a:t>1a</a:t>
            </a:r>
            <a:r>
              <a:rPr lang="de-DE" b="1" dirty="0"/>
              <a:t>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21FDD21-7078-BF41-21D5-8D3E5F7E1AC1}"/>
              </a:ext>
            </a:extLst>
          </p:cNvPr>
          <p:cNvSpPr txBox="1"/>
          <p:nvPr/>
        </p:nvSpPr>
        <p:spPr>
          <a:xfrm>
            <a:off x="221531" y="1055164"/>
            <a:ext cx="88057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8163" indent="-538163"/>
            <a:r>
              <a:rPr lang="de-DE" sz="1600" dirty="0"/>
              <a:t>KWK = </a:t>
            </a:r>
            <a:r>
              <a:rPr lang="de-DE" sz="1400" u="sng" dirty="0"/>
              <a:t>Kraft Wärme Kopplung</a:t>
            </a:r>
            <a:r>
              <a:rPr lang="de-DE" sz="1400" dirty="0"/>
              <a:t>:  </a:t>
            </a:r>
            <a:r>
              <a:rPr lang="de-DE" sz="1200" dirty="0"/>
              <a:t>in einem Thermischen </a:t>
            </a:r>
            <a:r>
              <a:rPr lang="de-DE" sz="1200" b="1" dirty="0">
                <a:solidFill>
                  <a:srgbClr val="0066FF"/>
                </a:solidFill>
              </a:rPr>
              <a:t>Kraftwerk</a:t>
            </a:r>
            <a:r>
              <a:rPr lang="de-DE" sz="1200" b="1" dirty="0"/>
              <a:t> </a:t>
            </a:r>
            <a:r>
              <a:rPr lang="de-DE" sz="1200" dirty="0"/>
              <a:t>wird die „Abwärme“  auf einem Temperaturniveau abgegeben, das noch deutlich  oberhalb der   Umgebungstemperatur liegt.  Dann kann diese „Abwärme“ noch als Nutzwärme  für  eine   NT-Anwendung (z.B. Heizen) genutzt werden</a:t>
            </a:r>
            <a:r>
              <a:rPr lang="de-DE" sz="1400" dirty="0"/>
              <a:t> 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3E6E5AD-5587-AB84-BBC0-77A25EF1B920}"/>
              </a:ext>
            </a:extLst>
          </p:cNvPr>
          <p:cNvSpPr txBox="1"/>
          <p:nvPr/>
        </p:nvSpPr>
        <p:spPr>
          <a:xfrm>
            <a:off x="338202" y="3198818"/>
            <a:ext cx="8805798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u="sng" dirty="0"/>
              <a:t> </a:t>
            </a:r>
            <a:r>
              <a:rPr lang="de-DE" sz="2000" b="1" u="sng" dirty="0"/>
              <a:t>Die </a:t>
            </a:r>
            <a:r>
              <a:rPr lang="de-DE" sz="2000" b="1" u="sng" dirty="0" err="1"/>
              <a:t>K</a:t>
            </a:r>
            <a:r>
              <a:rPr lang="de-DE" sz="2000" b="1" u="sng" dirty="0" err="1">
                <a:solidFill>
                  <a:srgbClr val="C00000"/>
                </a:solidFill>
              </a:rPr>
              <a:t>G</a:t>
            </a:r>
            <a:r>
              <a:rPr lang="de-DE" sz="2000" b="1" u="sng" dirty="0" err="1"/>
              <a:t>K</a:t>
            </a:r>
            <a:r>
              <a:rPr lang="de-DE" sz="2000" b="1" u="sng" dirty="0"/>
              <a:t> </a:t>
            </a:r>
            <a:r>
              <a:rPr lang="de-DE" b="1" dirty="0"/>
              <a:t>ist</a:t>
            </a:r>
            <a:r>
              <a:rPr lang="de-DE" sz="2000" b="1" u="sng" dirty="0"/>
              <a:t> </a:t>
            </a:r>
            <a:r>
              <a:rPr lang="de-DE" b="1" u="sng" dirty="0"/>
              <a:t>also gekennzeichnet </a:t>
            </a:r>
            <a:r>
              <a:rPr lang="de-DE" dirty="0"/>
              <a:t>durch </a:t>
            </a:r>
          </a:p>
          <a:p>
            <a:pPr marL="714375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00B050"/>
                </a:solidFill>
              </a:rPr>
              <a:t>v</a:t>
            </a:r>
            <a:r>
              <a:rPr lang="de-DE" dirty="0">
                <a:solidFill>
                  <a:srgbClr val="00B050"/>
                </a:solidFill>
              </a:rPr>
              <a:t>eränderliche</a:t>
            </a:r>
            <a:r>
              <a:rPr lang="de-DE" b="1" dirty="0">
                <a:solidFill>
                  <a:srgbClr val="00B050"/>
                </a:solidFill>
              </a:rPr>
              <a:t> </a:t>
            </a:r>
            <a:r>
              <a:rPr lang="de-DE" sz="2000" b="1" u="sng" dirty="0">
                <a:solidFill>
                  <a:srgbClr val="00B050"/>
                </a:solidFill>
              </a:rPr>
              <a:t>Einspeisung aus RE </a:t>
            </a:r>
            <a:r>
              <a:rPr lang="de-DE" dirty="0"/>
              <a:t>( Erneuerbaren Energien: PV und Wind)  </a:t>
            </a:r>
          </a:p>
          <a:p>
            <a:pPr marL="714375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7030A0"/>
                </a:solidFill>
              </a:rPr>
              <a:t>steuerbare </a:t>
            </a:r>
            <a:r>
              <a:rPr lang="de-DE" b="1" dirty="0"/>
              <a:t>oder feste Einspeisung aus  </a:t>
            </a:r>
            <a:r>
              <a:rPr lang="de-DE" sz="2000" b="1" dirty="0">
                <a:solidFill>
                  <a:srgbClr val="7030A0"/>
                </a:solidFill>
              </a:rPr>
              <a:t>Grundkraftwerken</a:t>
            </a:r>
            <a:endParaRPr lang="de-DE" dirty="0">
              <a:solidFill>
                <a:srgbClr val="7030A0"/>
              </a:solidFill>
            </a:endParaRPr>
          </a:p>
          <a:p>
            <a:pPr marL="714375" indent="-285750">
              <a:buFont typeface="Arial" panose="020B0604020202020204" pitchFamily="34" charset="0"/>
              <a:buChar char="•"/>
            </a:pPr>
            <a:r>
              <a:rPr lang="de-DE" sz="2000" b="1" dirty="0"/>
              <a:t>Speicher</a:t>
            </a:r>
            <a:r>
              <a:rPr lang="de-DE" dirty="0"/>
              <a:t> (Kurzzeit Speicher {</a:t>
            </a:r>
            <a:r>
              <a:rPr lang="de-DE" b="1" dirty="0" err="1"/>
              <a:t>Sp80</a:t>
            </a:r>
            <a:r>
              <a:rPr lang="de-DE" dirty="0"/>
              <a:t>}, und Gas Speicher {</a:t>
            </a:r>
            <a:r>
              <a:rPr lang="de-DE" b="1" dirty="0" err="1"/>
              <a:t>Sp25</a:t>
            </a:r>
            <a:r>
              <a:rPr lang="de-DE" dirty="0"/>
              <a:t>} )</a:t>
            </a:r>
          </a:p>
          <a:p>
            <a:pPr marL="714375" indent="-285750">
              <a:buFont typeface="Arial" panose="020B0604020202020204" pitchFamily="34" charset="0"/>
              <a:buChar char="•"/>
            </a:pPr>
            <a:r>
              <a:rPr lang="de-DE" dirty="0"/>
              <a:t>neben der vorrangigen Stromversorgung der Netzkunden wird –voll integriert- noch </a:t>
            </a:r>
            <a:r>
              <a:rPr lang="de-DE" b="1" dirty="0">
                <a:solidFill>
                  <a:srgbClr val="C00000"/>
                </a:solidFill>
              </a:rPr>
              <a:t>zusätzliches Brenngas </a:t>
            </a:r>
            <a:r>
              <a:rPr lang="de-DE" dirty="0"/>
              <a:t>(zunächst </a:t>
            </a:r>
            <a:r>
              <a:rPr lang="de-DE" dirty="0" err="1"/>
              <a:t>H2</a:t>
            </a:r>
            <a:r>
              <a:rPr lang="de-DE" dirty="0"/>
              <a:t>) produziert ( z.B. für Industrie, Chemie).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5450C08-AA2F-8F97-FF9E-3F232637B07E}"/>
              </a:ext>
            </a:extLst>
          </p:cNvPr>
          <p:cNvSpPr txBox="1"/>
          <p:nvPr/>
        </p:nvSpPr>
        <p:spPr>
          <a:xfrm>
            <a:off x="175721" y="5198918"/>
            <a:ext cx="889741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>
                <a:solidFill>
                  <a:srgbClr val="7030A0"/>
                </a:solidFill>
              </a:rPr>
              <a:t>Grundkraftwerk </a:t>
            </a:r>
            <a:r>
              <a:rPr lang="de-DE" sz="1600" b="1" dirty="0">
                <a:solidFill>
                  <a:srgbClr val="7030A0"/>
                </a:solidFill>
              </a:rPr>
              <a:t>=</a:t>
            </a:r>
            <a:r>
              <a:rPr lang="de-DE" sz="1600" b="1" u="sng" dirty="0">
                <a:solidFill>
                  <a:srgbClr val="7030A0"/>
                </a:solidFill>
              </a:rPr>
              <a:t> </a:t>
            </a:r>
            <a:r>
              <a:rPr lang="de-DE" sz="1600" b="1" dirty="0">
                <a:solidFill>
                  <a:srgbClr val="7030A0"/>
                </a:solidFill>
              </a:rPr>
              <a:t> </a:t>
            </a:r>
            <a:r>
              <a:rPr lang="de-DE" sz="1600" b="1" dirty="0">
                <a:solidFill>
                  <a:schemeClr val="accent4">
                    <a:lumMod val="50000"/>
                  </a:schemeClr>
                </a:solidFill>
              </a:rPr>
              <a:t>ein vornehmlich thermisches Kraftwerk  ( ohne CO2),</a:t>
            </a:r>
            <a:br>
              <a:rPr lang="de-DE" sz="160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de-DE" sz="1600" b="1" dirty="0">
                <a:solidFill>
                  <a:srgbClr val="C00000"/>
                </a:solidFill>
              </a:rPr>
              <a:t>                      </a:t>
            </a:r>
            <a:r>
              <a:rPr lang="de-DE" sz="1600" b="1" dirty="0"/>
              <a:t>(</a:t>
            </a:r>
            <a:r>
              <a:rPr lang="de-DE" sz="1600" b="1" dirty="0" err="1"/>
              <a:t>zB</a:t>
            </a:r>
            <a:r>
              <a:rPr lang="de-DE" sz="1600" b="1" dirty="0"/>
              <a:t>: </a:t>
            </a:r>
            <a:r>
              <a:rPr lang="de-DE" sz="1600" b="1" dirty="0" err="1">
                <a:solidFill>
                  <a:srgbClr val="FF0000"/>
                </a:solidFill>
              </a:rPr>
              <a:t>FusionsKW</a:t>
            </a:r>
            <a:r>
              <a:rPr lang="de-DE" sz="1600" b="1" dirty="0">
                <a:solidFill>
                  <a:srgbClr val="FF0000"/>
                </a:solidFill>
              </a:rPr>
              <a:t>,</a:t>
            </a:r>
            <a:r>
              <a:rPr lang="de-DE" sz="1600" b="1" dirty="0">
                <a:solidFill>
                  <a:srgbClr val="C00000"/>
                </a:solidFill>
              </a:rPr>
              <a:t> </a:t>
            </a:r>
            <a:r>
              <a:rPr lang="de-DE" sz="1600" b="1" dirty="0">
                <a:solidFill>
                  <a:srgbClr val="FF0000"/>
                </a:solidFill>
              </a:rPr>
              <a:t>KKW</a:t>
            </a:r>
            <a:r>
              <a:rPr lang="de-DE" sz="1600" b="1" dirty="0">
                <a:solidFill>
                  <a:srgbClr val="C00000"/>
                </a:solidFill>
              </a:rPr>
              <a:t>, </a:t>
            </a:r>
            <a:r>
              <a:rPr lang="de-DE" sz="1600" b="1" dirty="0" err="1">
                <a:solidFill>
                  <a:srgbClr val="00B050"/>
                </a:solidFill>
              </a:rPr>
              <a:t>BioM</a:t>
            </a:r>
            <a:r>
              <a:rPr lang="de-DE" sz="1600" b="1" dirty="0">
                <a:solidFill>
                  <a:srgbClr val="00B050"/>
                </a:solidFill>
              </a:rPr>
              <a:t>-KW</a:t>
            </a:r>
            <a:r>
              <a:rPr lang="de-DE" sz="1600" b="1" dirty="0">
                <a:solidFill>
                  <a:srgbClr val="C00000"/>
                </a:solidFill>
              </a:rPr>
              <a:t>, </a:t>
            </a:r>
            <a:r>
              <a:rPr lang="de-DE" sz="1600" b="1" dirty="0" err="1">
                <a:solidFill>
                  <a:schemeClr val="accent4">
                    <a:lumMod val="50000"/>
                  </a:schemeClr>
                </a:solidFill>
              </a:rPr>
              <a:t>KoKW</a:t>
            </a:r>
            <a:r>
              <a:rPr lang="de-DE" sz="1600" b="1" dirty="0">
                <a:solidFill>
                  <a:schemeClr val="accent4">
                    <a:lumMod val="50000"/>
                  </a:schemeClr>
                </a:solidFill>
              </a:rPr>
              <a:t> mit CCS</a:t>
            </a:r>
            <a:r>
              <a:rPr lang="de-DE" sz="1600" b="1" dirty="0">
                <a:solidFill>
                  <a:srgbClr val="C00000"/>
                </a:solidFill>
              </a:rPr>
              <a:t>;  </a:t>
            </a:r>
            <a:r>
              <a:rPr lang="de-DE" sz="1600" b="1" dirty="0">
                <a:solidFill>
                  <a:schemeClr val="accent4">
                    <a:lumMod val="50000"/>
                  </a:schemeClr>
                </a:solidFill>
              </a:rPr>
              <a:t>u.U.: </a:t>
            </a:r>
            <a:r>
              <a:rPr lang="de-DE" sz="1600" b="1" dirty="0" err="1">
                <a:solidFill>
                  <a:srgbClr val="00B050"/>
                </a:solidFill>
              </a:rPr>
              <a:t>WKW</a:t>
            </a:r>
            <a:r>
              <a:rPr lang="de-DE" sz="1600" b="1" dirty="0">
                <a:solidFill>
                  <a:srgbClr val="00B050"/>
                </a:solidFill>
              </a:rPr>
              <a:t>, </a:t>
            </a:r>
            <a:r>
              <a:rPr lang="de-DE" sz="1600" b="1" dirty="0">
                <a:solidFill>
                  <a:srgbClr val="C00000"/>
                </a:solidFill>
              </a:rPr>
              <a:t>fixer HGÜ-Desertec -Strom</a:t>
            </a:r>
            <a:r>
              <a:rPr lang="de-DE" sz="1600" b="1" dirty="0"/>
              <a:t>) </a:t>
            </a:r>
          </a:p>
          <a:p>
            <a:r>
              <a:rPr lang="de-DE" sz="1600" dirty="0">
                <a:solidFill>
                  <a:schemeClr val="accent4">
                    <a:lumMod val="50000"/>
                  </a:schemeClr>
                </a:solidFill>
              </a:rPr>
              <a:t>               </a:t>
            </a:r>
            <a:r>
              <a:rPr lang="de-DE" sz="1600" dirty="0"/>
              <a:t>welches</a:t>
            </a:r>
            <a:r>
              <a:rPr lang="de-DE" sz="1600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de-DE" sz="1600" b="1" dirty="0">
                <a:solidFill>
                  <a:srgbClr val="7030A0"/>
                </a:solidFill>
              </a:rPr>
              <a:t>jederzeit verfügbar</a:t>
            </a:r>
            <a:r>
              <a:rPr lang="de-DE" sz="1600" b="1" dirty="0">
                <a:solidFill>
                  <a:srgbClr val="C00000"/>
                </a:solidFill>
              </a:rPr>
              <a:t>,  </a:t>
            </a:r>
            <a:r>
              <a:rPr lang="de-DE" sz="1600" dirty="0">
                <a:solidFill>
                  <a:schemeClr val="accent4">
                    <a:lumMod val="50000"/>
                  </a:schemeClr>
                </a:solidFill>
              </a:rPr>
              <a:t>und</a:t>
            </a:r>
          </a:p>
          <a:p>
            <a:r>
              <a:rPr lang="de-DE" sz="1600" b="1" dirty="0">
                <a:solidFill>
                  <a:srgbClr val="C00000"/>
                </a:solidFill>
              </a:rPr>
              <a:t>                                                </a:t>
            </a:r>
            <a:r>
              <a:rPr lang="de-DE" sz="1600" b="1" dirty="0">
                <a:solidFill>
                  <a:srgbClr val="7030A0"/>
                </a:solidFill>
              </a:rPr>
              <a:t>preisgünstiger</a:t>
            </a:r>
            <a:r>
              <a:rPr lang="de-DE" sz="1600" b="1" dirty="0">
                <a:solidFill>
                  <a:srgbClr val="C00000"/>
                </a:solidFill>
              </a:rPr>
              <a:t>  </a:t>
            </a:r>
            <a:r>
              <a:rPr lang="de-DE" sz="1600" b="1" dirty="0">
                <a:solidFill>
                  <a:srgbClr val="7030A0"/>
                </a:solidFill>
              </a:rPr>
              <a:t>als ein Spitzenkraftwerk  </a:t>
            </a:r>
            <a:r>
              <a:rPr lang="de-DE" sz="1600" dirty="0">
                <a:solidFill>
                  <a:schemeClr val="accent4">
                    <a:lumMod val="50000"/>
                  </a:schemeClr>
                </a:solidFill>
              </a:rPr>
              <a:t>mit teurem Brennstoff</a:t>
            </a:r>
            <a:br>
              <a:rPr lang="de-DE" sz="1600" b="1" dirty="0">
                <a:solidFill>
                  <a:srgbClr val="C00000"/>
                </a:solidFill>
              </a:rPr>
            </a:br>
            <a:r>
              <a:rPr lang="de-DE" sz="1600" b="1" dirty="0">
                <a:solidFill>
                  <a:srgbClr val="C00000"/>
                </a:solidFill>
              </a:rPr>
              <a:t>				</a:t>
            </a:r>
            <a:r>
              <a:rPr lang="de-DE" sz="1600" b="1" dirty="0">
                <a:solidFill>
                  <a:srgbClr val="7030A0"/>
                </a:solidFill>
              </a:rPr>
              <a:t>        </a:t>
            </a:r>
            <a:r>
              <a:rPr lang="de-DE" sz="1600" b="1" dirty="0">
                <a:solidFill>
                  <a:schemeClr val="accent5">
                    <a:lumMod val="75000"/>
                  </a:schemeClr>
                </a:solidFill>
              </a:rPr>
              <a:t>günstig </a:t>
            </a:r>
            <a:r>
              <a:rPr lang="de-DE" sz="1600" dirty="0">
                <a:solidFill>
                  <a:srgbClr val="C00000"/>
                </a:solidFill>
              </a:rPr>
              <a:t>(</a:t>
            </a:r>
            <a:r>
              <a:rPr lang="de-DE" sz="1400" dirty="0">
                <a:solidFill>
                  <a:srgbClr val="C00000"/>
                </a:solidFill>
              </a:rPr>
              <a:t>aber nicht günstiger als RE, denn dann wäre RE überflüssig))  </a:t>
            </a:r>
            <a:endParaRPr lang="de-DE" sz="1600" dirty="0">
              <a:solidFill>
                <a:srgbClr val="C00000"/>
              </a:solidFill>
            </a:endParaRPr>
          </a:p>
          <a:p>
            <a:r>
              <a:rPr lang="de-DE" sz="1600" b="1" dirty="0">
                <a:solidFill>
                  <a:schemeClr val="accent4">
                    <a:lumMod val="50000"/>
                  </a:schemeClr>
                </a:solidFill>
              </a:rPr>
              <a:t>               </a:t>
            </a:r>
            <a:r>
              <a:rPr lang="de-DE" sz="1600" b="1" dirty="0"/>
              <a:t>ist.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2527BDA-9EC3-DBA2-3695-CB81A13A2CA7}"/>
              </a:ext>
            </a:extLst>
          </p:cNvPr>
          <p:cNvSpPr txBox="1"/>
          <p:nvPr/>
        </p:nvSpPr>
        <p:spPr>
          <a:xfrm>
            <a:off x="116671" y="1794271"/>
            <a:ext cx="8805798" cy="13542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de-DE" sz="1000" dirty="0"/>
              <a:t> </a:t>
            </a:r>
          </a:p>
          <a:p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de-DE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de-DE" sz="2000" dirty="0"/>
              <a:t> = </a:t>
            </a:r>
            <a:r>
              <a:rPr lang="de-DE" sz="2000" b="1" dirty="0"/>
              <a:t>Gekoppelte Produktion </a:t>
            </a:r>
            <a:r>
              <a:rPr lang="de-DE" sz="2000" dirty="0"/>
              <a:t>von </a:t>
            </a:r>
            <a:r>
              <a:rPr lang="de-DE" sz="2400" b="1" dirty="0">
                <a:solidFill>
                  <a:srgbClr val="00B050"/>
                </a:solidFill>
              </a:rPr>
              <a:t>Strom</a:t>
            </a:r>
            <a:r>
              <a:rPr lang="de-DE" sz="2000" dirty="0"/>
              <a:t> und  </a:t>
            </a:r>
            <a:r>
              <a:rPr lang="de-DE" sz="2400" b="1" dirty="0">
                <a:solidFill>
                  <a:srgbClr val="C00000"/>
                </a:solidFill>
              </a:rPr>
              <a:t>zusätzlichem Brenngas </a:t>
            </a:r>
            <a:r>
              <a:rPr lang="de-DE" sz="2000" dirty="0">
                <a:solidFill>
                  <a:srgbClr val="C00000"/>
                </a:solidFill>
              </a:rPr>
              <a:t>(</a:t>
            </a:r>
            <a:r>
              <a:rPr lang="de-DE" sz="2000" b="1" dirty="0" err="1">
                <a:solidFill>
                  <a:srgbClr val="C00000"/>
                </a:solidFill>
              </a:rPr>
              <a:t>H2</a:t>
            </a:r>
            <a:r>
              <a:rPr lang="de-DE" sz="2000" dirty="0">
                <a:solidFill>
                  <a:srgbClr val="C00000"/>
                </a:solidFill>
              </a:rPr>
              <a:t>)</a:t>
            </a:r>
            <a:br>
              <a:rPr lang="de-DE" sz="2000" dirty="0">
                <a:solidFill>
                  <a:srgbClr val="C00000"/>
                </a:solidFill>
              </a:rPr>
            </a:br>
            <a:r>
              <a:rPr lang="de-DE" sz="2000" dirty="0">
                <a:solidFill>
                  <a:srgbClr val="C00000"/>
                </a:solidFill>
              </a:rPr>
              <a:t>                                    </a:t>
            </a:r>
            <a:r>
              <a:rPr lang="de-DE" sz="2000" dirty="0"/>
              <a:t> </a:t>
            </a:r>
            <a:r>
              <a:rPr lang="de-DE" sz="2400" dirty="0"/>
              <a:t>aus  { </a:t>
            </a:r>
            <a:r>
              <a:rPr lang="de-DE" sz="2400" b="1" dirty="0"/>
              <a:t>RE-  </a:t>
            </a:r>
            <a:r>
              <a:rPr lang="de-DE" sz="2400" dirty="0"/>
              <a:t>und</a:t>
            </a:r>
            <a:r>
              <a:rPr lang="de-DE" sz="2400" b="1" dirty="0"/>
              <a:t> </a:t>
            </a:r>
            <a:r>
              <a:rPr lang="de-DE" sz="2400" b="1" dirty="0">
                <a:solidFill>
                  <a:srgbClr val="7030A0"/>
                </a:solidFill>
              </a:rPr>
              <a:t>Grundkraftwerken</a:t>
            </a:r>
            <a:r>
              <a:rPr lang="de-DE" sz="2400" b="1" dirty="0"/>
              <a:t>}</a:t>
            </a:r>
            <a:r>
              <a:rPr lang="de-DE" sz="2400" b="1" dirty="0">
                <a:solidFill>
                  <a:srgbClr val="C00000"/>
                </a:solidFill>
              </a:rPr>
              <a:t>   </a:t>
            </a:r>
            <a:br>
              <a:rPr lang="de-DE" sz="2400" b="1" dirty="0">
                <a:solidFill>
                  <a:srgbClr val="C00000"/>
                </a:solidFill>
              </a:rPr>
            </a:br>
            <a:r>
              <a:rPr lang="de-DE" sz="2400" b="1" dirty="0">
                <a:solidFill>
                  <a:srgbClr val="C00000"/>
                </a:solidFill>
              </a:rPr>
              <a:t>                                                   </a:t>
            </a:r>
            <a:r>
              <a:rPr lang="de-DE" sz="2400" dirty="0"/>
              <a:t>                             </a:t>
            </a:r>
            <a:r>
              <a:rPr lang="de-DE" sz="2000" dirty="0"/>
              <a:t>in einer </a:t>
            </a:r>
            <a:r>
              <a:rPr lang="de-DE" sz="2400" b="1" u="sng" dirty="0">
                <a:solidFill>
                  <a:srgbClr val="0066FF"/>
                </a:solidFill>
              </a:rPr>
              <a:t>Stromwirtschaft.</a:t>
            </a:r>
            <a:endParaRPr lang="de-DE" sz="2000" b="1" u="sng" dirty="0"/>
          </a:p>
        </p:txBody>
      </p:sp>
    </p:spTree>
    <p:extLst>
      <p:ext uri="{BB962C8B-B14F-4D97-AF65-F5344CB8AC3E}">
        <p14:creationId xmlns:p14="http://schemas.microsoft.com/office/powerpoint/2010/main" val="298427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Gerade Verbindung 17"/>
          <p:cNvCxnSpPr/>
          <p:nvPr/>
        </p:nvCxnSpPr>
        <p:spPr>
          <a:xfrm flipV="1">
            <a:off x="1619672" y="1088740"/>
            <a:ext cx="2952000" cy="101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echteck 36"/>
          <p:cNvSpPr/>
          <p:nvPr/>
        </p:nvSpPr>
        <p:spPr>
          <a:xfrm>
            <a:off x="1624178" y="1124765"/>
            <a:ext cx="895594" cy="50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/>
          <p:cNvSpPr/>
          <p:nvPr/>
        </p:nvSpPr>
        <p:spPr>
          <a:xfrm rot="16200000">
            <a:off x="3779844" y="4239168"/>
            <a:ext cx="180001" cy="140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7128284" y="4725144"/>
            <a:ext cx="1651278" cy="28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8" name="Gruppieren 37"/>
          <p:cNvGrpSpPr/>
          <p:nvPr/>
        </p:nvGrpSpPr>
        <p:grpSpPr>
          <a:xfrm>
            <a:off x="251664" y="973245"/>
            <a:ext cx="1296000" cy="799571"/>
            <a:chOff x="143664" y="836740"/>
            <a:chExt cx="1296000" cy="799571"/>
          </a:xfrm>
        </p:grpSpPr>
        <p:sp>
          <p:nvSpPr>
            <p:cNvPr id="4" name="Textfeld 3"/>
            <p:cNvSpPr txBox="1"/>
            <p:nvPr/>
          </p:nvSpPr>
          <p:spPr>
            <a:xfrm>
              <a:off x="143664" y="1276311"/>
              <a:ext cx="1296000" cy="36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DE" dirty="0"/>
                <a:t> </a:t>
              </a:r>
              <a:r>
                <a:rPr lang="de-DE" sz="2400" b="1" dirty="0"/>
                <a:t>PV </a:t>
              </a:r>
              <a:endParaRPr lang="de-DE" sz="1600" dirty="0"/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143664" y="836740"/>
              <a:ext cx="1296000" cy="36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de-DE" sz="2400" b="1" dirty="0"/>
                <a:t>Wind</a:t>
              </a:r>
            </a:p>
          </p:txBody>
        </p:sp>
      </p:grpSp>
      <p:sp>
        <p:nvSpPr>
          <p:cNvPr id="3" name="Abgerundetes Rechteck 2"/>
          <p:cNvSpPr/>
          <p:nvPr/>
        </p:nvSpPr>
        <p:spPr>
          <a:xfrm>
            <a:off x="4606363" y="754689"/>
            <a:ext cx="2556284" cy="14400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/>
              <a:t>Verbrauch</a:t>
            </a:r>
            <a:endParaRPr lang="de-DE" sz="3200" b="1" dirty="0"/>
          </a:p>
        </p:txBody>
      </p:sp>
      <p:sp>
        <p:nvSpPr>
          <p:cNvPr id="6" name="Abgerundetes Rechteck 5"/>
          <p:cNvSpPr/>
          <p:nvPr/>
        </p:nvSpPr>
        <p:spPr>
          <a:xfrm>
            <a:off x="4561917" y="2492185"/>
            <a:ext cx="2566367" cy="1440000"/>
          </a:xfrm>
          <a:prstGeom prst="roundRect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Kurzzeit</a:t>
            </a:r>
            <a:br>
              <a:rPr lang="de-DE" sz="2400" b="1" dirty="0"/>
            </a:br>
            <a:r>
              <a:rPr lang="de-DE" sz="2400" b="1" dirty="0"/>
              <a:t>Speicher</a:t>
            </a:r>
            <a:br>
              <a:rPr lang="de-DE" sz="2400" b="1" dirty="0"/>
            </a:br>
            <a:r>
              <a:rPr lang="de-DE" sz="2400" b="1" dirty="0">
                <a:solidFill>
                  <a:srgbClr val="FF0000"/>
                </a:solidFill>
              </a:rPr>
              <a:t>[beschränkt]</a:t>
            </a:r>
          </a:p>
        </p:txBody>
      </p:sp>
      <p:sp>
        <p:nvSpPr>
          <p:cNvPr id="9" name="Rechteck 8"/>
          <p:cNvSpPr/>
          <p:nvPr/>
        </p:nvSpPr>
        <p:spPr>
          <a:xfrm rot="5400000">
            <a:off x="2602925" y="920058"/>
            <a:ext cx="684000" cy="10934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3151683" y="1772816"/>
            <a:ext cx="360000" cy="165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 rot="16200000">
            <a:off x="3797114" y="639493"/>
            <a:ext cx="324000" cy="12945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 rot="16200000">
            <a:off x="3761860" y="2654965"/>
            <a:ext cx="360000" cy="12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Pfeil nach unten 18"/>
          <p:cNvSpPr/>
          <p:nvPr/>
        </p:nvSpPr>
        <p:spPr>
          <a:xfrm>
            <a:off x="4103992" y="1117486"/>
            <a:ext cx="396000" cy="3240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/>
          <p:cNvSpPr txBox="1"/>
          <p:nvPr/>
        </p:nvSpPr>
        <p:spPr>
          <a:xfrm>
            <a:off x="4609656" y="1088740"/>
            <a:ext cx="399726" cy="43088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606363" y="3091342"/>
            <a:ext cx="399726" cy="43088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4572000" y="4416325"/>
            <a:ext cx="2590647" cy="14400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Gas</a:t>
            </a:r>
          </a:p>
          <a:p>
            <a:pPr algn="ctr"/>
            <a:r>
              <a:rPr lang="de-DE" sz="2400" b="1" dirty="0"/>
              <a:t>  Speicher</a:t>
            </a:r>
            <a:br>
              <a:rPr lang="de-DE" sz="2400" b="1" dirty="0"/>
            </a:br>
            <a:r>
              <a:rPr lang="de-DE" sz="2400" b="1" dirty="0"/>
              <a:t>(riesig)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4572000" y="4725144"/>
            <a:ext cx="399726" cy="43088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3151683" y="3429000"/>
            <a:ext cx="226730" cy="15348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0" name="Gruppieren 49"/>
          <p:cNvGrpSpPr/>
          <p:nvPr/>
        </p:nvGrpSpPr>
        <p:grpSpPr>
          <a:xfrm>
            <a:off x="3491838" y="1448780"/>
            <a:ext cx="1044000" cy="1656000"/>
            <a:chOff x="3923886" y="1628801"/>
            <a:chExt cx="612110" cy="1440159"/>
          </a:xfrm>
        </p:grpSpPr>
        <p:cxnSp>
          <p:nvCxnSpPr>
            <p:cNvPr id="26" name="Gerade Verbindung 25"/>
            <p:cNvCxnSpPr/>
            <p:nvPr/>
          </p:nvCxnSpPr>
          <p:spPr>
            <a:xfrm flipV="1">
              <a:off x="3923886" y="1628801"/>
              <a:ext cx="0" cy="144015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/>
          </p:nvCxnSpPr>
          <p:spPr>
            <a:xfrm>
              <a:off x="3923996" y="3068959"/>
              <a:ext cx="612000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Abgerundetes Rechteck 31"/>
          <p:cNvSpPr/>
          <p:nvPr/>
        </p:nvSpPr>
        <p:spPr>
          <a:xfrm>
            <a:off x="179672" y="934765"/>
            <a:ext cx="1440000" cy="910059"/>
          </a:xfrm>
          <a:prstGeom prst="roundRect">
            <a:avLst/>
          </a:prstGeom>
          <a:solidFill>
            <a:srgbClr val="92D050">
              <a:alpha val="3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34" name="Pfeil nach oben und unten 33"/>
          <p:cNvSpPr/>
          <p:nvPr/>
        </p:nvSpPr>
        <p:spPr>
          <a:xfrm>
            <a:off x="4031815" y="3105004"/>
            <a:ext cx="287998" cy="36000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7" name="Gruppieren 16"/>
          <p:cNvGrpSpPr/>
          <p:nvPr/>
        </p:nvGrpSpPr>
        <p:grpSpPr>
          <a:xfrm>
            <a:off x="2483768" y="4977172"/>
            <a:ext cx="1387995" cy="1728192"/>
            <a:chOff x="2879812" y="4977172"/>
            <a:chExt cx="1387995" cy="1728192"/>
          </a:xfrm>
        </p:grpSpPr>
        <p:sp>
          <p:nvSpPr>
            <p:cNvPr id="8" name="Zylinder 7"/>
            <p:cNvSpPr/>
            <p:nvPr/>
          </p:nvSpPr>
          <p:spPr>
            <a:xfrm>
              <a:off x="2879812" y="6273316"/>
              <a:ext cx="1387995" cy="432048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Abschaltung</a:t>
              </a:r>
            </a:p>
          </p:txBody>
        </p:sp>
        <p:grpSp>
          <p:nvGrpSpPr>
            <p:cNvPr id="43" name="Gruppieren 42"/>
            <p:cNvGrpSpPr/>
            <p:nvPr/>
          </p:nvGrpSpPr>
          <p:grpSpPr>
            <a:xfrm flipH="1">
              <a:off x="3563888" y="4977172"/>
              <a:ext cx="356296" cy="1440160"/>
              <a:chOff x="3491900" y="5049180"/>
              <a:chExt cx="196161" cy="1213750"/>
            </a:xfrm>
          </p:grpSpPr>
          <p:sp>
            <p:nvSpPr>
              <p:cNvPr id="25" name="Rechteck 24"/>
              <p:cNvSpPr/>
              <p:nvPr/>
            </p:nvSpPr>
            <p:spPr>
              <a:xfrm>
                <a:off x="3688061" y="5049180"/>
                <a:ext cx="0" cy="1213750"/>
              </a:xfrm>
              <a:prstGeom prst="rect">
                <a:avLst/>
              </a:prstGeom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6" name="Rechteck 35"/>
              <p:cNvSpPr/>
              <p:nvPr/>
            </p:nvSpPr>
            <p:spPr>
              <a:xfrm rot="16200000" flipH="1">
                <a:off x="3581900" y="4960640"/>
                <a:ext cx="0" cy="180000"/>
              </a:xfrm>
              <a:prstGeom prst="rect">
                <a:avLst/>
              </a:prstGeom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39" name="Textfeld 38"/>
          <p:cNvSpPr txBox="1"/>
          <p:nvPr/>
        </p:nvSpPr>
        <p:spPr>
          <a:xfrm>
            <a:off x="1492219" y="-20588"/>
            <a:ext cx="5949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/>
              <a:t>K</a:t>
            </a:r>
            <a:r>
              <a:rPr lang="de-DE" sz="2800" b="1" dirty="0" err="1">
                <a:solidFill>
                  <a:srgbClr val="C00000"/>
                </a:solidFill>
              </a:rPr>
              <a:t>G</a:t>
            </a:r>
            <a:r>
              <a:rPr lang="de-DE" sz="2800" b="1" dirty="0" err="1"/>
              <a:t>K</a:t>
            </a:r>
            <a:r>
              <a:rPr lang="de-DE" sz="2800" b="1" dirty="0"/>
              <a:t>: </a:t>
            </a:r>
            <a:r>
              <a:rPr lang="de-DE" sz="2800" b="1" dirty="0" err="1"/>
              <a:t>2SpModell</a:t>
            </a:r>
            <a:r>
              <a:rPr lang="de-DE" sz="2800" b="1" dirty="0"/>
              <a:t> mit </a:t>
            </a:r>
            <a:r>
              <a:rPr lang="de-DE" sz="2800" b="1" u="sng" dirty="0" err="1">
                <a:solidFill>
                  <a:srgbClr val="7030A0"/>
                </a:solidFill>
              </a:rPr>
              <a:t>BasisKraftwerk</a:t>
            </a:r>
            <a:endParaRPr lang="de-DE" sz="2800" b="1" u="sng" dirty="0">
              <a:solidFill>
                <a:srgbClr val="7030A0"/>
              </a:solidFill>
            </a:endParaRPr>
          </a:p>
        </p:txBody>
      </p:sp>
      <p:sp>
        <p:nvSpPr>
          <p:cNvPr id="45" name="Rechteckiger Pfeil 44"/>
          <p:cNvSpPr/>
          <p:nvPr/>
        </p:nvSpPr>
        <p:spPr>
          <a:xfrm rot="5400000" flipV="1">
            <a:off x="3712843" y="3982118"/>
            <a:ext cx="1160250" cy="558071"/>
          </a:xfrm>
          <a:prstGeom prst="bentArrow">
            <a:avLst>
              <a:gd name="adj1" fmla="val 13156"/>
              <a:gd name="adj2" fmla="val 24738"/>
              <a:gd name="adj3" fmla="val 25000"/>
              <a:gd name="adj4" fmla="val 37828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3173777" y="5406315"/>
            <a:ext cx="1146195" cy="83099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de-DE" sz="1600" dirty="0"/>
              <a:t>bei</a:t>
            </a:r>
          </a:p>
          <a:p>
            <a:r>
              <a:rPr lang="de-DE" sz="1600" dirty="0"/>
              <a:t>Konverter- Engpass</a:t>
            </a:r>
          </a:p>
        </p:txBody>
      </p:sp>
      <p:grpSp>
        <p:nvGrpSpPr>
          <p:cNvPr id="30" name="Gruppieren 29"/>
          <p:cNvGrpSpPr/>
          <p:nvPr/>
        </p:nvGrpSpPr>
        <p:grpSpPr>
          <a:xfrm>
            <a:off x="3378413" y="3465156"/>
            <a:ext cx="1157583" cy="1368000"/>
            <a:chOff x="3342409" y="3465156"/>
            <a:chExt cx="1157583" cy="1368000"/>
          </a:xfrm>
        </p:grpSpPr>
        <p:cxnSp>
          <p:nvCxnSpPr>
            <p:cNvPr id="52" name="Gerade Verbindung 51"/>
            <p:cNvCxnSpPr/>
            <p:nvPr/>
          </p:nvCxnSpPr>
          <p:spPr>
            <a:xfrm flipV="1">
              <a:off x="3342409" y="3465156"/>
              <a:ext cx="0" cy="1368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Gerade Verbindung 52"/>
            <p:cNvCxnSpPr/>
            <p:nvPr/>
          </p:nvCxnSpPr>
          <p:spPr>
            <a:xfrm>
              <a:off x="3347992" y="4833155"/>
              <a:ext cx="1152000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0" name="Rechteck 59"/>
          <p:cNvSpPr/>
          <p:nvPr/>
        </p:nvSpPr>
        <p:spPr>
          <a:xfrm>
            <a:off x="7128284" y="3091342"/>
            <a:ext cx="1620020" cy="32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Textfeld 60"/>
          <p:cNvSpPr txBox="1"/>
          <p:nvPr/>
        </p:nvSpPr>
        <p:spPr>
          <a:xfrm>
            <a:off x="7601038" y="3104964"/>
            <a:ext cx="252000" cy="28800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62" name="Textfeld 61"/>
          <p:cNvSpPr txBox="1"/>
          <p:nvPr/>
        </p:nvSpPr>
        <p:spPr>
          <a:xfrm>
            <a:off x="7601038" y="4725144"/>
            <a:ext cx="298960" cy="30777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feld 62"/>
          <p:cNvSpPr txBox="1"/>
          <p:nvPr/>
        </p:nvSpPr>
        <p:spPr>
          <a:xfrm>
            <a:off x="561157" y="3212976"/>
            <a:ext cx="257427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sz="2800" b="1" dirty="0"/>
              <a:t>Strikte Priorität</a:t>
            </a:r>
            <a:endParaRPr lang="de-DE" sz="2400" b="1" dirty="0"/>
          </a:p>
        </p:txBody>
      </p:sp>
      <p:grpSp>
        <p:nvGrpSpPr>
          <p:cNvPr id="29" name="Gruppieren 28"/>
          <p:cNvGrpSpPr/>
          <p:nvPr/>
        </p:nvGrpSpPr>
        <p:grpSpPr>
          <a:xfrm>
            <a:off x="189738" y="4504791"/>
            <a:ext cx="2245352" cy="1672482"/>
            <a:chOff x="166408" y="4240794"/>
            <a:chExt cx="2245352" cy="1672482"/>
          </a:xfrm>
        </p:grpSpPr>
        <p:grpSp>
          <p:nvGrpSpPr>
            <p:cNvPr id="64" name="Gruppieren 63"/>
            <p:cNvGrpSpPr/>
            <p:nvPr/>
          </p:nvGrpSpPr>
          <p:grpSpPr>
            <a:xfrm>
              <a:off x="377548" y="4241426"/>
              <a:ext cx="2034212" cy="1563838"/>
              <a:chOff x="251520" y="3413334"/>
              <a:chExt cx="2034212" cy="1563838"/>
            </a:xfrm>
          </p:grpSpPr>
          <p:sp>
            <p:nvSpPr>
              <p:cNvPr id="55" name="Textfeld 54"/>
              <p:cNvSpPr txBox="1"/>
              <p:nvPr/>
            </p:nvSpPr>
            <p:spPr>
              <a:xfrm>
                <a:off x="760026" y="4262518"/>
                <a:ext cx="1512140" cy="7146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schwankend</a:t>
                </a:r>
              </a:p>
              <a:p>
                <a:r>
                  <a:rPr lang="de-DE" dirty="0"/>
                  <a:t>bis auf Null</a:t>
                </a:r>
              </a:p>
            </p:txBody>
          </p:sp>
          <p:sp>
            <p:nvSpPr>
              <p:cNvPr id="28" name="Pfeil nach unten 27"/>
              <p:cNvSpPr/>
              <p:nvPr/>
            </p:nvSpPr>
            <p:spPr>
              <a:xfrm>
                <a:off x="251520" y="3541997"/>
                <a:ext cx="504000" cy="457329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4" name="Textfeld 53"/>
              <p:cNvSpPr txBox="1"/>
              <p:nvPr/>
            </p:nvSpPr>
            <p:spPr>
              <a:xfrm>
                <a:off x="773592" y="3413334"/>
                <a:ext cx="1512140" cy="7146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mäßig</a:t>
                </a:r>
                <a:br>
                  <a:rPr lang="de-DE" dirty="0"/>
                </a:br>
                <a:r>
                  <a:rPr lang="de-DE" dirty="0"/>
                  <a:t>schwankend</a:t>
                </a:r>
              </a:p>
            </p:txBody>
          </p:sp>
          <p:sp>
            <p:nvSpPr>
              <p:cNvPr id="56" name="Pfeil nach oben und unten 55"/>
              <p:cNvSpPr/>
              <p:nvPr/>
            </p:nvSpPr>
            <p:spPr>
              <a:xfrm>
                <a:off x="251520" y="4181061"/>
                <a:ext cx="468052" cy="796111"/>
              </a:xfrm>
              <a:prstGeom prst="upDown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7" name="Rechteck 66"/>
            <p:cNvSpPr/>
            <p:nvPr/>
          </p:nvSpPr>
          <p:spPr>
            <a:xfrm>
              <a:off x="166408" y="4240794"/>
              <a:ext cx="2245352" cy="1672482"/>
            </a:xfrm>
            <a:prstGeom prst="rect">
              <a:avLst/>
            </a:prstGeom>
            <a:solidFill>
              <a:srgbClr val="EAEAEA">
                <a:alpha val="1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9" name="Pfeil nach oben und unten 68"/>
          <p:cNvSpPr/>
          <p:nvPr/>
        </p:nvSpPr>
        <p:spPr>
          <a:xfrm>
            <a:off x="8010382" y="3096658"/>
            <a:ext cx="287998" cy="322018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Pfeil nach oben und unten 69"/>
          <p:cNvSpPr/>
          <p:nvPr/>
        </p:nvSpPr>
        <p:spPr>
          <a:xfrm>
            <a:off x="8028384" y="4689140"/>
            <a:ext cx="288000" cy="32400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1" name="Gruppieren 30"/>
          <p:cNvGrpSpPr/>
          <p:nvPr/>
        </p:nvGrpSpPr>
        <p:grpSpPr>
          <a:xfrm>
            <a:off x="6665246" y="5577043"/>
            <a:ext cx="2099358" cy="1200329"/>
            <a:chOff x="6665246" y="5577043"/>
            <a:chExt cx="2099358" cy="1200329"/>
          </a:xfrm>
        </p:grpSpPr>
        <p:sp>
          <p:nvSpPr>
            <p:cNvPr id="72" name="Rechteckiger Pfeil 71"/>
            <p:cNvSpPr/>
            <p:nvPr/>
          </p:nvSpPr>
          <p:spPr>
            <a:xfrm rot="16200000">
              <a:off x="7016114" y="5539180"/>
              <a:ext cx="347264" cy="1049000"/>
            </a:xfrm>
            <a:prstGeom prst="bentArrow">
              <a:avLst>
                <a:gd name="adj1" fmla="val 25000"/>
                <a:gd name="adj2" fmla="val 18600"/>
                <a:gd name="adj3" fmla="val 25000"/>
                <a:gd name="adj4" fmla="val 43750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65" name="Textfeld 64"/>
            <p:cNvSpPr txBox="1"/>
            <p:nvPr/>
          </p:nvSpPr>
          <p:spPr>
            <a:xfrm>
              <a:off x="7596336" y="5577043"/>
              <a:ext cx="1168268" cy="120032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/>
                <a:t>Import</a:t>
              </a:r>
            </a:p>
            <a:p>
              <a:r>
                <a:rPr lang="de-DE" b="1" dirty="0">
                  <a:solidFill>
                    <a:schemeClr val="tx1"/>
                  </a:solidFill>
                </a:rPr>
                <a:t>     </a:t>
              </a:r>
              <a:r>
                <a:rPr lang="de-DE" sz="2400" b="1" dirty="0">
                  <a:solidFill>
                    <a:schemeClr val="bg1"/>
                  </a:solidFill>
                </a:rPr>
                <a:t>Gas </a:t>
              </a:r>
              <a:br>
                <a:rPr lang="de-DE" sz="1400" b="1" dirty="0">
                  <a:solidFill>
                    <a:schemeClr val="tx1"/>
                  </a:solidFill>
                </a:rPr>
              </a:br>
              <a:r>
                <a:rPr lang="de-DE" sz="1400" b="1" dirty="0">
                  <a:solidFill>
                    <a:schemeClr val="tx1"/>
                  </a:solidFill>
                </a:rPr>
                <a:t>zum Jahres- Ausgleich </a:t>
              </a:r>
            </a:p>
          </p:txBody>
        </p:sp>
      </p:grpSp>
      <p:sp>
        <p:nvSpPr>
          <p:cNvPr id="66" name="Rechteck 65"/>
          <p:cNvSpPr/>
          <p:nvPr/>
        </p:nvSpPr>
        <p:spPr>
          <a:xfrm>
            <a:off x="6912260" y="5268530"/>
            <a:ext cx="112918" cy="15894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3" name="Rechteck 72"/>
          <p:cNvSpPr/>
          <p:nvPr/>
        </p:nvSpPr>
        <p:spPr>
          <a:xfrm>
            <a:off x="8460432" y="1088740"/>
            <a:ext cx="324000" cy="38880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Pfeil nach rechts 1"/>
          <p:cNvSpPr/>
          <p:nvPr/>
        </p:nvSpPr>
        <p:spPr>
          <a:xfrm flipH="1">
            <a:off x="7162647" y="944724"/>
            <a:ext cx="1306690" cy="6120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Pfeil nach oben und unten 41"/>
          <p:cNvSpPr/>
          <p:nvPr/>
        </p:nvSpPr>
        <p:spPr>
          <a:xfrm>
            <a:off x="4257007" y="4797184"/>
            <a:ext cx="209995" cy="28800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Pfeil nach oben und unten 76"/>
          <p:cNvSpPr/>
          <p:nvPr/>
        </p:nvSpPr>
        <p:spPr>
          <a:xfrm>
            <a:off x="8028418" y="1088740"/>
            <a:ext cx="287998" cy="322018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Textfeld 56"/>
          <p:cNvSpPr txBox="1"/>
          <p:nvPr/>
        </p:nvSpPr>
        <p:spPr>
          <a:xfrm>
            <a:off x="8217450" y="3861048"/>
            <a:ext cx="819046" cy="46166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lIns="36000" rIns="36000" rtlCol="0">
            <a:spAutoFit/>
          </a:bodyPr>
          <a:lstStyle/>
          <a:p>
            <a:r>
              <a:rPr lang="de-DE" b="1" dirty="0"/>
              <a:t>Fall </a:t>
            </a:r>
            <a:r>
              <a:rPr lang="de-DE" sz="2400" b="1" dirty="0">
                <a:solidFill>
                  <a:srgbClr val="FF0000"/>
                </a:solidFill>
              </a:rPr>
              <a:t>A:</a:t>
            </a:r>
          </a:p>
        </p:txBody>
      </p:sp>
      <p:sp>
        <p:nvSpPr>
          <p:cNvPr id="58" name="Textfeld 57"/>
          <p:cNvSpPr txBox="1"/>
          <p:nvPr/>
        </p:nvSpPr>
        <p:spPr>
          <a:xfrm>
            <a:off x="2902337" y="2060848"/>
            <a:ext cx="819046" cy="46166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lIns="36000" rIns="36000" rtlCol="0">
            <a:spAutoFit/>
          </a:bodyPr>
          <a:lstStyle/>
          <a:p>
            <a:r>
              <a:rPr lang="de-DE" b="1" dirty="0"/>
              <a:t>Fall </a:t>
            </a:r>
            <a:r>
              <a:rPr lang="de-DE" sz="2400" b="1" dirty="0">
                <a:solidFill>
                  <a:srgbClr val="008000"/>
                </a:solidFill>
              </a:rPr>
              <a:t>B:</a:t>
            </a:r>
          </a:p>
        </p:txBody>
      </p:sp>
      <p:sp>
        <p:nvSpPr>
          <p:cNvPr id="59" name="Textfeld 58"/>
          <p:cNvSpPr txBox="1"/>
          <p:nvPr/>
        </p:nvSpPr>
        <p:spPr>
          <a:xfrm>
            <a:off x="263878" y="1974902"/>
            <a:ext cx="1302112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dirty="0"/>
              <a:t> </a:t>
            </a:r>
            <a:r>
              <a:rPr lang="de-DE" sz="2400" b="1" dirty="0">
                <a:solidFill>
                  <a:srgbClr val="7030A0"/>
                </a:solidFill>
              </a:rPr>
              <a:t>BKW</a:t>
            </a:r>
            <a:br>
              <a:rPr lang="de-DE" sz="1200" b="1" dirty="0"/>
            </a:br>
            <a:r>
              <a:rPr lang="de-DE" sz="1200" b="1" dirty="0"/>
              <a:t>Basis KW</a:t>
            </a:r>
          </a:p>
        </p:txBody>
      </p:sp>
      <p:sp>
        <p:nvSpPr>
          <p:cNvPr id="68" name="Abgerundetes Rechteck 67"/>
          <p:cNvSpPr/>
          <p:nvPr/>
        </p:nvSpPr>
        <p:spPr>
          <a:xfrm>
            <a:off x="190283" y="1898880"/>
            <a:ext cx="1440000" cy="68400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6" name="Pfeil nach oben und unten 15"/>
          <p:cNvSpPr/>
          <p:nvPr/>
        </p:nvSpPr>
        <p:spPr>
          <a:xfrm>
            <a:off x="1691680" y="1124744"/>
            <a:ext cx="468052" cy="50400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1" name="Rechteck 70"/>
          <p:cNvSpPr/>
          <p:nvPr/>
        </p:nvSpPr>
        <p:spPr>
          <a:xfrm>
            <a:off x="1655756" y="2132880"/>
            <a:ext cx="756000" cy="2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4" name="Rechteck 73"/>
          <p:cNvSpPr/>
          <p:nvPr/>
        </p:nvSpPr>
        <p:spPr>
          <a:xfrm rot="5400000">
            <a:off x="1966520" y="1723545"/>
            <a:ext cx="684000" cy="2064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Abgerundetes Rechteck 40"/>
          <p:cNvSpPr/>
          <p:nvPr/>
        </p:nvSpPr>
        <p:spPr>
          <a:xfrm>
            <a:off x="-20093" y="642537"/>
            <a:ext cx="2556120" cy="2173250"/>
          </a:xfrm>
          <a:prstGeom prst="roundRect">
            <a:avLst/>
          </a:prstGeom>
          <a:solidFill>
            <a:schemeClr val="accent6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Erzeugung</a:t>
            </a:r>
          </a:p>
          <a:p>
            <a:pPr algn="ctr"/>
            <a:endParaRPr lang="de-DE" sz="1000" dirty="0">
              <a:solidFill>
                <a:schemeClr val="tx1"/>
              </a:solidFill>
            </a:endParaRPr>
          </a:p>
          <a:p>
            <a:pPr algn="ctr"/>
            <a:endParaRPr lang="de-DE" sz="1000" dirty="0">
              <a:solidFill>
                <a:schemeClr val="tx1"/>
              </a:solidFill>
            </a:endParaRPr>
          </a:p>
          <a:p>
            <a:pPr algn="ctr"/>
            <a:endParaRPr lang="de-DE" sz="1000" dirty="0">
              <a:solidFill>
                <a:schemeClr val="tx1"/>
              </a:solidFill>
            </a:endParaRPr>
          </a:p>
          <a:p>
            <a:pPr algn="ctr"/>
            <a:endParaRPr lang="de-DE" sz="1000" dirty="0">
              <a:solidFill>
                <a:schemeClr val="tx1"/>
              </a:solidFill>
            </a:endParaRPr>
          </a:p>
          <a:p>
            <a:pPr algn="ctr"/>
            <a:endParaRPr lang="de-DE" sz="1000" dirty="0">
              <a:solidFill>
                <a:schemeClr val="tx1"/>
              </a:solidFill>
            </a:endParaRPr>
          </a:p>
          <a:p>
            <a:pPr algn="ctr"/>
            <a:endParaRPr lang="de-DE" sz="2800" dirty="0">
              <a:solidFill>
                <a:schemeClr val="tx1"/>
              </a:solidFill>
            </a:endParaRPr>
          </a:p>
          <a:p>
            <a:pPr algn="ctr"/>
            <a:endParaRPr lang="de-DE" sz="2800" dirty="0">
              <a:solidFill>
                <a:schemeClr val="tx1"/>
              </a:solidFill>
            </a:endParaRPr>
          </a:p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0277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B665B6C-E87C-D17D-D98A-F58B94B57E3A}"/>
              </a:ext>
            </a:extLst>
          </p:cNvPr>
          <p:cNvSpPr txBox="1"/>
          <p:nvPr/>
        </p:nvSpPr>
        <p:spPr>
          <a:xfrm>
            <a:off x="356992" y="566678"/>
            <a:ext cx="8430016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u="sng" dirty="0"/>
              <a:t>Eine </a:t>
            </a:r>
            <a:r>
              <a:rPr lang="de-DE" sz="2400" b="1" u="sng" dirty="0" err="1">
                <a:solidFill>
                  <a:srgbClr val="7030A0"/>
                </a:solidFill>
              </a:rPr>
              <a:t>Win-Win</a:t>
            </a:r>
            <a:r>
              <a:rPr lang="de-DE" sz="2400" b="1" u="sng" dirty="0">
                <a:solidFill>
                  <a:srgbClr val="7030A0"/>
                </a:solidFill>
              </a:rPr>
              <a:t> Situation</a:t>
            </a:r>
            <a:r>
              <a:rPr lang="de-DE" sz="2400" b="1" u="sng" dirty="0"/>
              <a:t>:</a:t>
            </a:r>
          </a:p>
          <a:p>
            <a:endParaRPr lang="de-DE" dirty="0"/>
          </a:p>
          <a:p>
            <a:r>
              <a:rPr lang="de-DE" sz="2000" b="1" u="sng" dirty="0">
                <a:solidFill>
                  <a:srgbClr val="7030A0"/>
                </a:solidFill>
              </a:rPr>
              <a:t>Basis Kraftwerke </a:t>
            </a:r>
            <a:r>
              <a:rPr lang="de-DE" dirty="0"/>
              <a:t>produzieren immer Strom.</a:t>
            </a:r>
          </a:p>
          <a:p>
            <a:r>
              <a:rPr lang="de-DE" u="sng" dirty="0"/>
              <a:t>  Wenn genug RE-Strom </a:t>
            </a:r>
            <a:r>
              <a:rPr lang="de-DE" dirty="0"/>
              <a:t>da ist produzieren sie mit ihrem Strom Wasserstoff.</a:t>
            </a:r>
          </a:p>
          <a:p>
            <a:endParaRPr lang="de-DE" dirty="0"/>
          </a:p>
          <a:p>
            <a:r>
              <a:rPr lang="de-DE" u="sng" dirty="0"/>
              <a:t>   In Mangelepisoden</a:t>
            </a:r>
            <a:r>
              <a:rPr lang="de-DE" dirty="0"/>
              <a:t>  tragen  zunächst </a:t>
            </a:r>
            <a:br>
              <a:rPr lang="de-DE" dirty="0"/>
            </a:br>
            <a:r>
              <a:rPr lang="de-DE" dirty="0"/>
              <a:t>                Kurzzeitspeicher  (</a:t>
            </a:r>
            <a:r>
              <a:rPr lang="de-DE" b="1" dirty="0" err="1"/>
              <a:t>Sp80</a:t>
            </a:r>
            <a:r>
              <a:rPr lang="de-DE" dirty="0"/>
              <a:t>) und/oder </a:t>
            </a:r>
            <a:r>
              <a:rPr lang="de-DE" dirty="0" err="1">
                <a:solidFill>
                  <a:srgbClr val="7030A0"/>
                </a:solidFill>
              </a:rPr>
              <a:t>BasisKW</a:t>
            </a:r>
            <a:r>
              <a:rPr lang="de-DE" dirty="0"/>
              <a:t> zum Netzstrom bei </a:t>
            </a:r>
          </a:p>
          <a:p>
            <a:r>
              <a:rPr lang="de-DE" sz="700" dirty="0"/>
              <a:t>    </a:t>
            </a:r>
            <a:br>
              <a:rPr lang="de-DE" dirty="0"/>
            </a:br>
            <a:r>
              <a:rPr lang="de-DE" dirty="0"/>
              <a:t>      </a:t>
            </a:r>
            <a:r>
              <a:rPr lang="de-DE" dirty="0">
                <a:solidFill>
                  <a:srgbClr val="FF0000"/>
                </a:solidFill>
              </a:rPr>
              <a:t>Wenn</a:t>
            </a:r>
            <a:r>
              <a:rPr lang="de-DE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5">
                    <a:lumMod val="75000"/>
                  </a:schemeClr>
                </a:solidFill>
              </a:rPr>
              <a:t>Sp80</a:t>
            </a:r>
            <a:r>
              <a:rPr lang="de-DE" dirty="0">
                <a:solidFill>
                  <a:schemeClr val="accent5">
                    <a:lumMod val="75000"/>
                  </a:schemeClr>
                </a:solidFill>
              </a:rPr>
              <a:t> nicht ausreicht</a:t>
            </a:r>
            <a:r>
              <a:rPr lang="de-DE" dirty="0"/>
              <a:t>, speist </a:t>
            </a:r>
            <a:r>
              <a:rPr lang="de-DE" dirty="0" err="1">
                <a:solidFill>
                  <a:srgbClr val="7030A0"/>
                </a:solidFill>
              </a:rPr>
              <a:t>BasisKW</a:t>
            </a:r>
            <a:r>
              <a:rPr lang="de-DE" dirty="0">
                <a:solidFill>
                  <a:srgbClr val="7030A0"/>
                </a:solidFill>
              </a:rPr>
              <a:t> a</a:t>
            </a:r>
            <a:r>
              <a:rPr lang="de-DE" dirty="0">
                <a:solidFill>
                  <a:srgbClr val="FF0000"/>
                </a:solidFill>
              </a:rPr>
              <a:t>uf jeden Fall in das Netz</a:t>
            </a:r>
            <a:r>
              <a:rPr lang="de-DE" dirty="0"/>
              <a:t>,</a:t>
            </a:r>
            <a:br>
              <a:rPr lang="de-DE" dirty="0"/>
            </a:br>
            <a:r>
              <a:rPr lang="de-DE" dirty="0"/>
              <a:t>       denn es wäre unsinnig </a:t>
            </a:r>
          </a:p>
          <a:p>
            <a:r>
              <a:rPr lang="de-DE" dirty="0"/>
              <a:t>               mit Strom </a:t>
            </a:r>
            <a:r>
              <a:rPr lang="de-DE" dirty="0">
                <a:solidFill>
                  <a:srgbClr val="C00000"/>
                </a:solidFill>
              </a:rPr>
              <a:t>Gas </a:t>
            </a:r>
            <a:r>
              <a:rPr lang="de-DE" dirty="0"/>
              <a:t>zu erzeugen  und  gleichzeitig </a:t>
            </a:r>
            <a:br>
              <a:rPr lang="de-DE" dirty="0"/>
            </a:br>
            <a:r>
              <a:rPr lang="de-DE" dirty="0"/>
              <a:t>                           mit </a:t>
            </a:r>
            <a:r>
              <a:rPr lang="de-DE" dirty="0">
                <a:solidFill>
                  <a:srgbClr val="C00000"/>
                </a:solidFill>
              </a:rPr>
              <a:t>Gas</a:t>
            </a:r>
            <a:r>
              <a:rPr lang="de-DE" dirty="0"/>
              <a:t> wieder Strom zu produzieren.</a:t>
            </a:r>
          </a:p>
          <a:p>
            <a:endParaRPr lang="de-DE" dirty="0"/>
          </a:p>
          <a:p>
            <a:r>
              <a:rPr lang="de-DE" b="1" u="sng" dirty="0"/>
              <a:t>Besondere Kesselanlagen </a:t>
            </a:r>
            <a:r>
              <a:rPr lang="de-DE" b="1" dirty="0"/>
              <a:t>in den </a:t>
            </a:r>
            <a:r>
              <a:rPr lang="de-DE" b="1" dirty="0" err="1"/>
              <a:t>BasisKW</a:t>
            </a:r>
            <a:r>
              <a:rPr lang="de-DE" dirty="0"/>
              <a:t> können </a:t>
            </a:r>
            <a:r>
              <a:rPr lang="de-DE" b="1" dirty="0">
                <a:solidFill>
                  <a:srgbClr val="0066FF"/>
                </a:solidFill>
              </a:rPr>
              <a:t>zusätzliche</a:t>
            </a:r>
            <a:r>
              <a:rPr lang="de-DE" dirty="0"/>
              <a:t>n heißen und </a:t>
            </a:r>
            <a:r>
              <a:rPr lang="de-DE" b="1" dirty="0">
                <a:solidFill>
                  <a:srgbClr val="0066FF"/>
                </a:solidFill>
              </a:rPr>
              <a:t>gespannten Wasserdampf als Ausgangsstoff für die HT- Elektrolyse </a:t>
            </a:r>
            <a:r>
              <a:rPr lang="de-DE" dirty="0"/>
              <a:t>produzieren.</a:t>
            </a:r>
          </a:p>
          <a:p>
            <a:r>
              <a:rPr lang="de-DE" dirty="0"/>
              <a:t>Bei </a:t>
            </a:r>
            <a:r>
              <a:rPr lang="de-DE" b="1" dirty="0"/>
              <a:t>knappem Strom </a:t>
            </a:r>
            <a:r>
              <a:rPr lang="de-DE" dirty="0"/>
              <a:t>können diese Zusatzkessel weiter produzieren, da sich </a:t>
            </a:r>
            <a:r>
              <a:rPr lang="de-DE" b="1" dirty="0">
                <a:solidFill>
                  <a:srgbClr val="0066FF"/>
                </a:solidFill>
                <a:highlight>
                  <a:srgbClr val="FFFF00"/>
                </a:highlight>
              </a:rPr>
              <a:t>Heißdampf gut speichern lässt</a:t>
            </a:r>
            <a:r>
              <a:rPr lang="de-DE" b="1" dirty="0">
                <a:solidFill>
                  <a:srgbClr val="0066FF"/>
                </a:solidFill>
              </a:rPr>
              <a:t>  </a:t>
            </a:r>
            <a:r>
              <a:rPr lang="de-DE" dirty="0"/>
              <a:t>(siehe </a:t>
            </a:r>
            <a:r>
              <a:rPr lang="de-DE" dirty="0" err="1"/>
              <a:t>HeißdampfSpeicher</a:t>
            </a:r>
            <a:r>
              <a:rPr lang="de-DE" dirty="0"/>
              <a:t> für die Stromerzeugung).  </a:t>
            </a:r>
          </a:p>
          <a:p>
            <a:endParaRPr lang="de-DE" dirty="0"/>
          </a:p>
          <a:p>
            <a:r>
              <a:rPr lang="de-DE" dirty="0"/>
              <a:t>(Dieser Vorteil entfällt bei </a:t>
            </a:r>
            <a:r>
              <a:rPr lang="de-DE" dirty="0" err="1"/>
              <a:t>WKW</a:t>
            </a:r>
            <a:r>
              <a:rPr lang="de-DE" dirty="0"/>
              <a:t> oder  HGÜ-Strom als „</a:t>
            </a:r>
            <a:r>
              <a:rPr lang="de-DE" dirty="0" err="1"/>
              <a:t>BasiKW</a:t>
            </a:r>
            <a:r>
              <a:rPr lang="de-DE" dirty="0"/>
              <a:t>) </a:t>
            </a:r>
          </a:p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2850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38">
            <a:extLst>
              <a:ext uri="{FF2B5EF4-FFF2-40B4-BE49-F238E27FC236}">
                <a16:creationId xmlns:a16="http://schemas.microsoft.com/office/drawing/2014/main" id="{7F8F477C-8CD0-4CC1-18D9-C65550F50321}"/>
              </a:ext>
            </a:extLst>
          </p:cNvPr>
          <p:cNvSpPr txBox="1"/>
          <p:nvPr/>
        </p:nvSpPr>
        <p:spPr>
          <a:xfrm>
            <a:off x="28345" y="934756"/>
            <a:ext cx="3287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Gekoppelt (</a:t>
            </a:r>
            <a:r>
              <a:rPr lang="de-DE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de-DE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de-DE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de-DE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13" name="Textfeld 38">
            <a:extLst>
              <a:ext uri="{FF2B5EF4-FFF2-40B4-BE49-F238E27FC236}">
                <a16:creationId xmlns:a16="http://schemas.microsoft.com/office/drawing/2014/main" id="{B365FD7A-EA95-BF95-5704-749C2ACBC684}"/>
              </a:ext>
            </a:extLst>
          </p:cNvPr>
          <p:cNvSpPr txBox="1"/>
          <p:nvPr/>
        </p:nvSpPr>
        <p:spPr>
          <a:xfrm>
            <a:off x="1506127" y="-8517"/>
            <a:ext cx="6131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Vergleich bei </a:t>
            </a:r>
            <a:r>
              <a:rPr lang="de-DE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gleichem</a:t>
            </a:r>
            <a:r>
              <a:rPr lang="de-DE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Output </a:t>
            </a:r>
            <a:endParaRPr lang="de-DE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0989303D-ED2F-455D-8E4C-1E914B67759B}"/>
              </a:ext>
            </a:extLst>
          </p:cNvPr>
          <p:cNvSpPr txBox="1"/>
          <p:nvPr/>
        </p:nvSpPr>
        <p:spPr>
          <a:xfrm>
            <a:off x="5036909" y="6357448"/>
            <a:ext cx="555447" cy="360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de-DE" sz="2200" b="1" dirty="0">
              <a:solidFill>
                <a:schemeClr val="bg2"/>
              </a:solidFill>
            </a:endParaRPr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DCC842EF-ECD8-BD0E-9D16-CAFD8BD304CD}"/>
              </a:ext>
            </a:extLst>
          </p:cNvPr>
          <p:cNvGrpSpPr/>
          <p:nvPr/>
        </p:nvGrpSpPr>
        <p:grpSpPr>
          <a:xfrm>
            <a:off x="78427" y="1529466"/>
            <a:ext cx="8933818" cy="2294701"/>
            <a:chOff x="19186" y="4302147"/>
            <a:chExt cx="8933818" cy="2294701"/>
          </a:xfrm>
        </p:grpSpPr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AF699564-4F41-2128-A3EB-441D0269030F}"/>
                </a:ext>
              </a:extLst>
            </p:cNvPr>
            <p:cNvSpPr/>
            <p:nvPr/>
          </p:nvSpPr>
          <p:spPr>
            <a:xfrm>
              <a:off x="291190" y="5884616"/>
              <a:ext cx="5163617" cy="711078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3600" b="1" dirty="0">
                  <a:solidFill>
                    <a:schemeClr val="tx1"/>
                  </a:solidFill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3200" b="1" dirty="0">
                  <a:solidFill>
                    <a:schemeClr val="tx1"/>
                  </a:solidFill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1000   Netto-Strom</a:t>
              </a:r>
              <a:r>
                <a:rPr lang="de-DE" sz="3200" b="1" dirty="0">
                  <a:solidFill>
                    <a:srgbClr val="FFFF00"/>
                  </a:solidFill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de-DE" sz="3200" b="1" dirty="0">
                  <a:solidFill>
                    <a:schemeClr val="tx1"/>
                  </a:solidFill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</a:p>
          </p:txBody>
        </p:sp>
        <p:sp>
          <p:nvSpPr>
            <p:cNvPr id="29" name="Rechteck: abgerundete Ecken 28">
              <a:extLst>
                <a:ext uri="{FF2B5EF4-FFF2-40B4-BE49-F238E27FC236}">
                  <a16:creationId xmlns:a16="http://schemas.microsoft.com/office/drawing/2014/main" id="{A22A93EE-5B3B-9A1B-E92A-3730730B270F}"/>
                </a:ext>
              </a:extLst>
            </p:cNvPr>
            <p:cNvSpPr/>
            <p:nvPr/>
          </p:nvSpPr>
          <p:spPr>
            <a:xfrm>
              <a:off x="6873683" y="5763841"/>
              <a:ext cx="2079321" cy="833007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b="1" dirty="0">
                  <a:solidFill>
                    <a:schemeClr val="tx1"/>
                  </a:solidFill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72 </a:t>
              </a:r>
              <a:r>
                <a:rPr lang="de-DE" sz="2400" b="1" dirty="0" err="1">
                  <a:solidFill>
                    <a:schemeClr val="tx1"/>
                  </a:solidFill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de-DE" sz="1600" b="1" dirty="0" err="1">
                  <a:solidFill>
                    <a:schemeClr val="tx1"/>
                  </a:solidFill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de-DE" sz="1600" b="1" dirty="0">
                  <a:solidFill>
                    <a:schemeClr val="tx1"/>
                  </a:solidFill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2400" b="1" dirty="0">
                  <a:solidFill>
                    <a:schemeClr val="tx1"/>
                  </a:solidFill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br>
                <a:rPr lang="de-DE" sz="400" b="1" dirty="0">
                  <a:solidFill>
                    <a:schemeClr val="tx1"/>
                  </a:solidFill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200" b="1" dirty="0">
                  <a:solidFill>
                    <a:schemeClr val="tx1"/>
                  </a:solidFill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als </a:t>
              </a:r>
              <a:r>
                <a:rPr lang="de-DE" sz="1200" b="1" dirty="0" err="1">
                  <a:solidFill>
                    <a:schemeClr val="tx1"/>
                  </a:solidFill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StromÄquivlent</a:t>
              </a:r>
              <a:endParaRPr lang="de-DE" sz="32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ight Arrow 36">
              <a:extLst>
                <a:ext uri="{FF2B5EF4-FFF2-40B4-BE49-F238E27FC236}">
                  <a16:creationId xmlns:a16="http://schemas.microsoft.com/office/drawing/2014/main" id="{95A6588D-B16B-83BF-2B1C-A1ABFEDA41CB}"/>
                </a:ext>
              </a:extLst>
            </p:cNvPr>
            <p:cNvSpPr/>
            <p:nvPr/>
          </p:nvSpPr>
          <p:spPr>
            <a:xfrm rot="6418672">
              <a:off x="4091472" y="3910413"/>
              <a:ext cx="1240402" cy="2658821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ight Arrow 35">
              <a:extLst>
                <a:ext uri="{FF2B5EF4-FFF2-40B4-BE49-F238E27FC236}">
                  <a16:creationId xmlns:a16="http://schemas.microsoft.com/office/drawing/2014/main" id="{076943AB-38A5-259A-57D2-AAB2098D22F1}"/>
                </a:ext>
              </a:extLst>
            </p:cNvPr>
            <p:cNvSpPr/>
            <p:nvPr/>
          </p:nvSpPr>
          <p:spPr>
            <a:xfrm rot="2247332">
              <a:off x="5397560" y="4903028"/>
              <a:ext cx="1619302" cy="728728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49">
              <a:extLst>
                <a:ext uri="{FF2B5EF4-FFF2-40B4-BE49-F238E27FC236}">
                  <a16:creationId xmlns:a16="http://schemas.microsoft.com/office/drawing/2014/main" id="{0D8CBA86-ADD4-C9E3-780A-AD0512651FE0}"/>
                </a:ext>
              </a:extLst>
            </p:cNvPr>
            <p:cNvSpPr txBox="1"/>
            <p:nvPr/>
          </p:nvSpPr>
          <p:spPr>
            <a:xfrm>
              <a:off x="19186" y="4302147"/>
              <a:ext cx="8933818" cy="54816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1385 </a:t>
              </a:r>
              <a:r>
                <a:rPr lang="de-DE" sz="2000" dirty="0">
                  <a:latin typeface="Arial" panose="020B0604020202020204" pitchFamily="34" charset="0"/>
                  <a:cs typeface="Arial" panose="020B0604020202020204" pitchFamily="34" charset="0"/>
                </a:rPr>
                <a:t>[TWh] </a:t>
              </a:r>
              <a:r>
                <a:rPr lang="de-DE" sz="2800" dirty="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r>
                <a:rPr lang="de-DE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1185 </a:t>
              </a:r>
              <a:r>
                <a:rPr lang="de-DE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RE </a:t>
              </a:r>
              <a:r>
                <a:rPr lang="de-DE" sz="20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de-DE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Wind + PV</a:t>
              </a:r>
              <a:r>
                <a:rPr lang="de-DE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de-DE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[ abgeleitet  aus 2021 AD)</a:t>
              </a:r>
              <a:r>
                <a:rPr lang="de-DE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lang="de-DE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</a:t>
              </a:r>
              <a:r>
                <a:rPr lang="de-DE" sz="2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BKW     </a:t>
              </a:r>
            </a:p>
          </p:txBody>
        </p:sp>
      </p:grpSp>
      <p:sp>
        <p:nvSpPr>
          <p:cNvPr id="49" name="Textfeld 38">
            <a:extLst>
              <a:ext uri="{FF2B5EF4-FFF2-40B4-BE49-F238E27FC236}">
                <a16:creationId xmlns:a16="http://schemas.microsoft.com/office/drawing/2014/main" id="{2D6FBC59-377E-10A7-F469-08FDFDC2946D}"/>
              </a:ext>
            </a:extLst>
          </p:cNvPr>
          <p:cNvSpPr txBox="1"/>
          <p:nvPr/>
        </p:nvSpPr>
        <p:spPr>
          <a:xfrm>
            <a:off x="78427" y="6223083"/>
            <a:ext cx="195406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Getrennt</a:t>
            </a:r>
            <a:endParaRPr lang="de-DE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92C1008A-E372-97DE-9198-08CF6412ECE9}"/>
              </a:ext>
            </a:extLst>
          </p:cNvPr>
          <p:cNvGrpSpPr/>
          <p:nvPr/>
        </p:nvGrpSpPr>
        <p:grpSpPr>
          <a:xfrm>
            <a:off x="0" y="3848049"/>
            <a:ext cx="9144000" cy="1962725"/>
            <a:chOff x="-53002" y="3864448"/>
            <a:chExt cx="9144000" cy="1962725"/>
          </a:xfrm>
        </p:grpSpPr>
        <p:sp>
          <p:nvSpPr>
            <p:cNvPr id="81" name="Rechteck 80">
              <a:extLst>
                <a:ext uri="{FF2B5EF4-FFF2-40B4-BE49-F238E27FC236}">
                  <a16:creationId xmlns:a16="http://schemas.microsoft.com/office/drawing/2014/main" id="{7E7DE3CA-EADF-DA44-B244-F919A50893C1}"/>
                </a:ext>
              </a:extLst>
            </p:cNvPr>
            <p:cNvSpPr/>
            <p:nvPr/>
          </p:nvSpPr>
          <p:spPr>
            <a:xfrm>
              <a:off x="-53002" y="3864448"/>
              <a:ext cx="9144000" cy="19627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3FD23DB2-09CC-CF4A-7CD4-0BA421254E2F}"/>
                </a:ext>
              </a:extLst>
            </p:cNvPr>
            <p:cNvGrpSpPr/>
            <p:nvPr/>
          </p:nvGrpSpPr>
          <p:grpSpPr>
            <a:xfrm>
              <a:off x="175172" y="3920056"/>
              <a:ext cx="8793655" cy="1606145"/>
              <a:chOff x="65022" y="3976148"/>
              <a:chExt cx="8872082" cy="1494445"/>
            </a:xfrm>
          </p:grpSpPr>
          <p:sp>
            <p:nvSpPr>
              <p:cNvPr id="83" name="TextBox 49">
                <a:extLst>
                  <a:ext uri="{FF2B5EF4-FFF2-40B4-BE49-F238E27FC236}">
                    <a16:creationId xmlns:a16="http://schemas.microsoft.com/office/drawing/2014/main" id="{447DCC37-CFA7-E568-FE42-3BABB701A94C}"/>
                  </a:ext>
                </a:extLst>
              </p:cNvPr>
              <p:cNvSpPr txBox="1"/>
              <p:nvPr/>
            </p:nvSpPr>
            <p:spPr>
              <a:xfrm>
                <a:off x="7098462" y="4619021"/>
                <a:ext cx="1838642" cy="851572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200 </a:t>
                </a:r>
                <a:r>
                  <a:rPr lang="de-DE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[TWh] </a:t>
                </a:r>
                <a:r>
                  <a:rPr lang="de-DE" sz="1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BasisKW</a:t>
                </a:r>
                <a:endParaRPr lang="de-DE" sz="2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TextBox 49">
                <a:extLst>
                  <a:ext uri="{FF2B5EF4-FFF2-40B4-BE49-F238E27FC236}">
                    <a16:creationId xmlns:a16="http://schemas.microsoft.com/office/drawing/2014/main" id="{2EEBF5A7-4FFD-47DF-A839-70DE5E8807AC}"/>
                  </a:ext>
                </a:extLst>
              </p:cNvPr>
              <p:cNvSpPr txBox="1"/>
              <p:nvPr/>
            </p:nvSpPr>
            <p:spPr>
              <a:xfrm>
                <a:off x="197763" y="4806423"/>
                <a:ext cx="6565535" cy="59925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1289 </a:t>
                </a:r>
                <a:r>
                  <a:rPr lang="de-DE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[TWh]   aus  </a:t>
                </a:r>
                <a:r>
                  <a:rPr lang="de-DE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RE</a:t>
                </a:r>
                <a:r>
                  <a:rPr lang="de-DE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[ abgeleitet  aus 2021 AD)</a:t>
                </a:r>
                <a:endParaRPr lang="de-DE" sz="2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85" name="Gruppieren 84">
                <a:extLst>
                  <a:ext uri="{FF2B5EF4-FFF2-40B4-BE49-F238E27FC236}">
                    <a16:creationId xmlns:a16="http://schemas.microsoft.com/office/drawing/2014/main" id="{B262E1EE-8466-3D93-CE7C-DDAC110A61A8}"/>
                  </a:ext>
                </a:extLst>
              </p:cNvPr>
              <p:cNvGrpSpPr/>
              <p:nvPr/>
            </p:nvGrpSpPr>
            <p:grpSpPr>
              <a:xfrm>
                <a:off x="65022" y="3976148"/>
                <a:ext cx="8378033" cy="830275"/>
                <a:chOff x="65022" y="3976148"/>
                <a:chExt cx="8378033" cy="830275"/>
              </a:xfrm>
            </p:grpSpPr>
            <p:sp>
              <p:nvSpPr>
                <p:cNvPr id="86" name="Right Arrow 35">
                  <a:extLst>
                    <a:ext uri="{FF2B5EF4-FFF2-40B4-BE49-F238E27FC236}">
                      <a16:creationId xmlns:a16="http://schemas.microsoft.com/office/drawing/2014/main" id="{5BA0821F-F1DD-9677-F1FA-CBBD15559247}"/>
                    </a:ext>
                  </a:extLst>
                </p:cNvPr>
                <p:cNvSpPr/>
                <p:nvPr/>
              </p:nvSpPr>
              <p:spPr>
                <a:xfrm rot="16200000">
                  <a:off x="7723152" y="3967323"/>
                  <a:ext cx="711078" cy="728728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7" name="Textfeld 38"/>
                <p:cNvSpPr txBox="1"/>
                <p:nvPr/>
              </p:nvSpPr>
              <p:spPr>
                <a:xfrm>
                  <a:off x="65022" y="4283203"/>
                  <a:ext cx="1954060" cy="523220"/>
                </a:xfrm>
                <a:prstGeom prst="rect">
                  <a:avLst/>
                </a:prstGeom>
                <a:noFill/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2800" b="1" u="sng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Getrennt</a:t>
                  </a:r>
                  <a:endParaRPr lang="de-DE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8" name="Right Arrow 36">
                  <a:extLst>
                    <a:ext uri="{FF2B5EF4-FFF2-40B4-BE49-F238E27FC236}">
                      <a16:creationId xmlns:a16="http://schemas.microsoft.com/office/drawing/2014/main" id="{C74045E5-0352-8DFE-1271-88A86BE7D2ED}"/>
                    </a:ext>
                  </a:extLst>
                </p:cNvPr>
                <p:cNvSpPr/>
                <p:nvPr/>
              </p:nvSpPr>
              <p:spPr>
                <a:xfrm rot="16200000">
                  <a:off x="2926339" y="3061875"/>
                  <a:ext cx="830275" cy="2658821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061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13585" y="-108277"/>
            <a:ext cx="9144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hteck 65"/>
          <p:cNvSpPr/>
          <p:nvPr/>
        </p:nvSpPr>
        <p:spPr>
          <a:xfrm>
            <a:off x="6136194" y="3843017"/>
            <a:ext cx="83544" cy="10072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Textfeld 38"/>
          <p:cNvSpPr txBox="1"/>
          <p:nvPr/>
        </p:nvSpPr>
        <p:spPr>
          <a:xfrm>
            <a:off x="75288" y="-7675"/>
            <a:ext cx="906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u="sng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Getrennt:</a:t>
            </a:r>
            <a:r>
              <a:rPr lang="de-DE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Strom</a:t>
            </a:r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TWh  autark aus  RE;  und  </a:t>
            </a:r>
            <a:r>
              <a:rPr lang="de-DE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H2</a:t>
            </a:r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aus BKW </a:t>
            </a:r>
          </a:p>
        </p:txBody>
      </p:sp>
      <p:sp>
        <p:nvSpPr>
          <p:cNvPr id="3" name="Right Arrow 2"/>
          <p:cNvSpPr/>
          <p:nvPr/>
        </p:nvSpPr>
        <p:spPr>
          <a:xfrm rot="5400000">
            <a:off x="-198848" y="1253434"/>
            <a:ext cx="2304000" cy="1865352"/>
          </a:xfrm>
          <a:prstGeom prst="rightArrow">
            <a:avLst>
              <a:gd name="adj1" fmla="val 50000"/>
              <a:gd name="adj2" fmla="val 34572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ight Arrow 59"/>
          <p:cNvSpPr/>
          <p:nvPr/>
        </p:nvSpPr>
        <p:spPr>
          <a:xfrm rot="5400000">
            <a:off x="516156" y="3683782"/>
            <a:ext cx="914998" cy="1920140"/>
          </a:xfrm>
          <a:prstGeom prst="rightArrow">
            <a:avLst>
              <a:gd name="adj1" fmla="val 50000"/>
              <a:gd name="adj2" fmla="val 34572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bgerundetes Rechteck 2"/>
          <p:cNvSpPr/>
          <p:nvPr/>
        </p:nvSpPr>
        <p:spPr>
          <a:xfrm>
            <a:off x="263512" y="3345811"/>
            <a:ext cx="1335672" cy="107939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cs typeface="Arial" panose="020B0604020202020204" pitchFamily="34" charset="0"/>
              </a:rPr>
              <a:t>Direkter Verbrauch</a:t>
            </a:r>
          </a:p>
          <a:p>
            <a:pPr algn="ctr"/>
            <a:r>
              <a:rPr lang="de-DE" sz="2200" b="1" dirty="0">
                <a:solidFill>
                  <a:schemeClr val="tx1"/>
                </a:solidFill>
                <a:cs typeface="Arial" panose="020B0604020202020204" pitchFamily="34" charset="0"/>
              </a:rPr>
              <a:t>ca. 800 </a:t>
            </a:r>
          </a:p>
        </p:txBody>
      </p:sp>
      <p:sp>
        <p:nvSpPr>
          <p:cNvPr id="42" name="Right Arrow 41"/>
          <p:cNvSpPr/>
          <p:nvPr/>
        </p:nvSpPr>
        <p:spPr>
          <a:xfrm rot="5400000">
            <a:off x="2425344" y="4271886"/>
            <a:ext cx="720000" cy="90000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ight Arrow 47"/>
          <p:cNvSpPr/>
          <p:nvPr/>
        </p:nvSpPr>
        <p:spPr>
          <a:xfrm rot="5400000">
            <a:off x="4616202" y="4297775"/>
            <a:ext cx="720000" cy="90000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bgerundetes Rechteck 6"/>
          <p:cNvSpPr/>
          <p:nvPr/>
        </p:nvSpPr>
        <p:spPr>
          <a:xfrm>
            <a:off x="1905389" y="3436912"/>
            <a:ext cx="1920140" cy="900000"/>
          </a:xfrm>
          <a:prstGeom prst="round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cs typeface="Arial" panose="020B0604020202020204" pitchFamily="34" charset="0"/>
              </a:rPr>
              <a:t>Kurzzeitspeicher</a:t>
            </a:r>
          </a:p>
          <a:p>
            <a:pPr algn="ctr"/>
            <a:r>
              <a:rPr lang="de-DE" b="1" dirty="0">
                <a:solidFill>
                  <a:srgbClr val="FF0000"/>
                </a:solidFill>
                <a:cs typeface="Arial" panose="020B0604020202020204" pitchFamily="34" charset="0"/>
              </a:rPr>
              <a:t>PSKW/Batterie</a:t>
            </a:r>
          </a:p>
          <a:p>
            <a:pPr algn="ctr"/>
            <a:r>
              <a:rPr lang="de-DE" sz="2200" b="1" dirty="0">
                <a:solidFill>
                  <a:schemeClr val="tx1"/>
                </a:solidFill>
                <a:cs typeface="Arial" panose="020B0604020202020204" pitchFamily="34" charset="0"/>
              </a:rPr>
              <a:t>ca. 100</a:t>
            </a:r>
          </a:p>
        </p:txBody>
      </p:sp>
      <p:sp>
        <p:nvSpPr>
          <p:cNvPr id="22" name="Abgerundetes Rechteck 5">
            <a:extLst>
              <a:ext uri="{FF2B5EF4-FFF2-40B4-BE49-F238E27FC236}">
                <a16:creationId xmlns:a16="http://schemas.microsoft.com/office/drawing/2014/main" id="{9A5BE2AB-536F-4CED-8E3C-4159E2AC2695}"/>
              </a:ext>
            </a:extLst>
          </p:cNvPr>
          <p:cNvSpPr/>
          <p:nvPr/>
        </p:nvSpPr>
        <p:spPr>
          <a:xfrm>
            <a:off x="1967292" y="1871710"/>
            <a:ext cx="3746502" cy="6010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Kurzzeit-Speicher     Langzeit/Backup</a:t>
            </a:r>
          </a:p>
        </p:txBody>
      </p:sp>
      <p:sp>
        <p:nvSpPr>
          <p:cNvPr id="29" name="Right Arrow 2">
            <a:extLst>
              <a:ext uri="{FF2B5EF4-FFF2-40B4-BE49-F238E27FC236}">
                <a16:creationId xmlns:a16="http://schemas.microsoft.com/office/drawing/2014/main" id="{2CE8C5E8-23E2-42B3-9DD9-B704A6A237B2}"/>
              </a:ext>
            </a:extLst>
          </p:cNvPr>
          <p:cNvSpPr/>
          <p:nvPr/>
        </p:nvSpPr>
        <p:spPr>
          <a:xfrm rot="5400000">
            <a:off x="5775842" y="1179264"/>
            <a:ext cx="785977" cy="662513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bgerundetes Rechteck 2">
            <a:extLst>
              <a:ext uri="{FF2B5EF4-FFF2-40B4-BE49-F238E27FC236}">
                <a16:creationId xmlns:a16="http://schemas.microsoft.com/office/drawing/2014/main" id="{A9F0108B-B6FA-4B31-B50A-C608D7C75099}"/>
              </a:ext>
            </a:extLst>
          </p:cNvPr>
          <p:cNvSpPr/>
          <p:nvPr/>
        </p:nvSpPr>
        <p:spPr>
          <a:xfrm>
            <a:off x="5730687" y="1166752"/>
            <a:ext cx="910137" cy="65331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800" b="1" dirty="0"/>
              <a:t>ca</a:t>
            </a:r>
            <a:r>
              <a:rPr lang="de-DE" sz="1600" b="1" dirty="0"/>
              <a:t>. </a:t>
            </a:r>
            <a:r>
              <a:rPr lang="de-DE" sz="2000" b="1" dirty="0"/>
              <a:t>84</a:t>
            </a:r>
            <a:endParaRPr lang="de-DE" sz="1600" b="1" dirty="0"/>
          </a:p>
          <a:p>
            <a:pPr algn="ctr"/>
            <a:r>
              <a:rPr lang="de-DE" sz="1600" b="1" dirty="0"/>
              <a:t>Verlust</a:t>
            </a:r>
          </a:p>
        </p:txBody>
      </p:sp>
      <p:sp>
        <p:nvSpPr>
          <p:cNvPr id="30" name="Right Arrow 59">
            <a:extLst>
              <a:ext uri="{FF2B5EF4-FFF2-40B4-BE49-F238E27FC236}">
                <a16:creationId xmlns:a16="http://schemas.microsoft.com/office/drawing/2014/main" id="{D24DA78E-FD00-4B1C-B76F-7AE272DF9D9D}"/>
              </a:ext>
            </a:extLst>
          </p:cNvPr>
          <p:cNvSpPr/>
          <p:nvPr/>
        </p:nvSpPr>
        <p:spPr>
          <a:xfrm rot="5400000">
            <a:off x="5910999" y="1781567"/>
            <a:ext cx="625787" cy="653313"/>
          </a:xfrm>
          <a:prstGeom prst="rightArrow">
            <a:avLst>
              <a:gd name="adj1" fmla="val 34662"/>
              <a:gd name="adj2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98C62D29-0895-4A55-AACD-264C2D80C671}"/>
              </a:ext>
            </a:extLst>
          </p:cNvPr>
          <p:cNvSpPr/>
          <p:nvPr/>
        </p:nvSpPr>
        <p:spPr>
          <a:xfrm>
            <a:off x="197523" y="5082783"/>
            <a:ext cx="5163617" cy="71107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1000   Verbrauch </a:t>
            </a:r>
            <a:r>
              <a:rPr lang="de-DE" sz="3200" b="1" dirty="0">
                <a:solidFill>
                  <a:srgbClr val="FFFF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de-DE" sz="32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675C3829-18E9-C4DA-DE52-FD6D206A5854}"/>
              </a:ext>
            </a:extLst>
          </p:cNvPr>
          <p:cNvGrpSpPr/>
          <p:nvPr/>
        </p:nvGrpSpPr>
        <p:grpSpPr>
          <a:xfrm>
            <a:off x="3218445" y="1114520"/>
            <a:ext cx="1620000" cy="792000"/>
            <a:chOff x="3732814" y="1126123"/>
            <a:chExt cx="1620000" cy="792000"/>
          </a:xfrm>
        </p:grpSpPr>
        <p:sp>
          <p:nvSpPr>
            <p:cNvPr id="36" name="Right Arrow 35"/>
            <p:cNvSpPr/>
            <p:nvPr/>
          </p:nvSpPr>
          <p:spPr>
            <a:xfrm rot="5400000">
              <a:off x="4146814" y="712123"/>
              <a:ext cx="792000" cy="162000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2B7A0446-A623-4196-9627-1779AAD30432}"/>
                </a:ext>
              </a:extLst>
            </p:cNvPr>
            <p:cNvSpPr txBox="1"/>
            <p:nvPr/>
          </p:nvSpPr>
          <p:spPr>
            <a:xfrm>
              <a:off x="4189883" y="1186606"/>
              <a:ext cx="73043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600" b="1" dirty="0">
                  <a:solidFill>
                    <a:schemeClr val="bg2"/>
                  </a:solidFill>
                </a:rPr>
                <a:t>419</a:t>
              </a:r>
            </a:p>
          </p:txBody>
        </p:sp>
      </p:grpSp>
      <p:sp>
        <p:nvSpPr>
          <p:cNvPr id="20" name="TextBox 49">
            <a:extLst>
              <a:ext uri="{FF2B5EF4-FFF2-40B4-BE49-F238E27FC236}">
                <a16:creationId xmlns:a16="http://schemas.microsoft.com/office/drawing/2014/main" id="{2EEBF5A7-4FFD-47DF-A839-70DE5E8807AC}"/>
              </a:ext>
            </a:extLst>
          </p:cNvPr>
          <p:cNvSpPr txBox="1"/>
          <p:nvPr/>
        </p:nvSpPr>
        <p:spPr>
          <a:xfrm>
            <a:off x="75288" y="577767"/>
            <a:ext cx="6565535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1289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[TWh] </a:t>
            </a:r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[ abgeleitet  aus 2021 AD)</a:t>
            </a:r>
            <a:endParaRPr lang="de-DE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EADDE287-9362-4DDC-B0BC-047DD388BFA3}"/>
              </a:ext>
            </a:extLst>
          </p:cNvPr>
          <p:cNvSpPr txBox="1"/>
          <p:nvPr/>
        </p:nvSpPr>
        <p:spPr>
          <a:xfrm>
            <a:off x="694347" y="1257810"/>
            <a:ext cx="62010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2200" b="1">
                <a:solidFill>
                  <a:schemeClr val="bg2"/>
                </a:solidFill>
              </a:defRPr>
            </a:lvl1pPr>
          </a:lstStyle>
          <a:p>
            <a:r>
              <a:rPr lang="de-DE" sz="2800" dirty="0"/>
              <a:t>787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5E362892-5115-46DE-998C-46C897394A3C}"/>
              </a:ext>
            </a:extLst>
          </p:cNvPr>
          <p:cNvSpPr txBox="1"/>
          <p:nvPr/>
        </p:nvSpPr>
        <p:spPr>
          <a:xfrm>
            <a:off x="5349" y="6738535"/>
            <a:ext cx="7563857" cy="12311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lIns="0" tIns="0" rIns="18000" bIns="0" rtlCol="0">
            <a:spAutoFit/>
          </a:bodyPr>
          <a:lstStyle/>
          <a:p>
            <a:r>
              <a:rPr lang="de-DE" sz="800" u="sng" dirty="0">
                <a:latin typeface="Arial" panose="020B0604020202020204" pitchFamily="34" charset="0"/>
                <a:cs typeface="Arial" panose="020B0604020202020204" pitchFamily="34" charset="0"/>
              </a:rPr>
              <a:t>Datenquelle: 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EdAM.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DEU2021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._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GroßSpRE2016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NeuPara_EpsdOpt_exp67b.xlsm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; Blatt: „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DJDL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kapitel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21,  Kapitel 21.1;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DatenSpalte:1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 und 3; Stand 2021.1117 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07604A46-A5B9-139C-FEA8-0208AF793595}"/>
              </a:ext>
            </a:extLst>
          </p:cNvPr>
          <p:cNvGrpSpPr/>
          <p:nvPr/>
        </p:nvGrpSpPr>
        <p:grpSpPr>
          <a:xfrm>
            <a:off x="4384085" y="2481822"/>
            <a:ext cx="1440000" cy="972000"/>
            <a:chOff x="5202795" y="2458367"/>
            <a:chExt cx="1440000" cy="972000"/>
          </a:xfrm>
        </p:grpSpPr>
        <p:sp>
          <p:nvSpPr>
            <p:cNvPr id="23" name="Right Arrow 36">
              <a:extLst>
                <a:ext uri="{FF2B5EF4-FFF2-40B4-BE49-F238E27FC236}">
                  <a16:creationId xmlns:a16="http://schemas.microsoft.com/office/drawing/2014/main" id="{60B06895-B2CD-4102-91B0-171CD3775602}"/>
                </a:ext>
              </a:extLst>
            </p:cNvPr>
            <p:cNvSpPr/>
            <p:nvPr/>
          </p:nvSpPr>
          <p:spPr>
            <a:xfrm rot="5400000">
              <a:off x="5436795" y="2224367"/>
              <a:ext cx="972000" cy="144000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0989303D-ED2F-455D-8E4C-1E914B67759B}"/>
                </a:ext>
              </a:extLst>
            </p:cNvPr>
            <p:cNvSpPr txBox="1"/>
            <p:nvPr/>
          </p:nvSpPr>
          <p:spPr>
            <a:xfrm>
              <a:off x="5695566" y="2563687"/>
              <a:ext cx="555447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2200" b="1" dirty="0">
                  <a:solidFill>
                    <a:schemeClr val="bg2"/>
                  </a:solidFill>
                </a:rPr>
                <a:t>277</a:t>
              </a:r>
            </a:p>
          </p:txBody>
        </p:sp>
      </p:grpSp>
      <p:sp>
        <p:nvSpPr>
          <p:cNvPr id="38" name="Textfeld 37">
            <a:extLst>
              <a:ext uri="{FF2B5EF4-FFF2-40B4-BE49-F238E27FC236}">
                <a16:creationId xmlns:a16="http://schemas.microsoft.com/office/drawing/2014/main" id="{C96E61A9-F381-4D7A-80D0-47259EDA2C03}"/>
              </a:ext>
            </a:extLst>
          </p:cNvPr>
          <p:cNvSpPr txBox="1"/>
          <p:nvPr/>
        </p:nvSpPr>
        <p:spPr>
          <a:xfrm>
            <a:off x="7733223" y="6385552"/>
            <a:ext cx="1316533" cy="2988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8000" tIns="10800" rIns="18000" bIns="10800" rtlCol="0">
            <a:spAutoFit/>
          </a:bodyPr>
          <a:lstStyle/>
          <a:p>
            <a:r>
              <a:rPr lang="de-DE" dirty="0"/>
              <a:t> </a:t>
            </a:r>
            <a:r>
              <a:rPr lang="de-DE" sz="1200" dirty="0"/>
              <a:t>Werte  „unfrisiert“ </a:t>
            </a:r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F87B216-2079-4DCA-B83B-6DFD4239A5CA}"/>
              </a:ext>
            </a:extLst>
          </p:cNvPr>
          <p:cNvGrpSpPr/>
          <p:nvPr/>
        </p:nvGrpSpPr>
        <p:grpSpPr>
          <a:xfrm>
            <a:off x="249488" y="5828758"/>
            <a:ext cx="1622316" cy="821793"/>
            <a:chOff x="199935" y="5478026"/>
            <a:chExt cx="1622316" cy="821793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E031D37A-D8BB-48A9-A184-DC42DEFD72DF}"/>
                </a:ext>
              </a:extLst>
            </p:cNvPr>
            <p:cNvGrpSpPr/>
            <p:nvPr/>
          </p:nvGrpSpPr>
          <p:grpSpPr>
            <a:xfrm>
              <a:off x="199935" y="5478026"/>
              <a:ext cx="1622316" cy="821793"/>
              <a:chOff x="223527" y="5502544"/>
              <a:chExt cx="1622316" cy="821793"/>
            </a:xfrm>
          </p:grpSpPr>
          <p:sp>
            <p:nvSpPr>
              <p:cNvPr id="33" name="Abgerundetes Rechteck 2">
                <a:extLst>
                  <a:ext uri="{FF2B5EF4-FFF2-40B4-BE49-F238E27FC236}">
                    <a16:creationId xmlns:a16="http://schemas.microsoft.com/office/drawing/2014/main" id="{2CEB8843-BE3A-4A34-A3DD-A77993181298}"/>
                  </a:ext>
                </a:extLst>
              </p:cNvPr>
              <p:cNvSpPr/>
              <p:nvPr/>
            </p:nvSpPr>
            <p:spPr>
              <a:xfrm>
                <a:off x="223527" y="5972781"/>
                <a:ext cx="1622316" cy="351556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2000" b="1" dirty="0">
                    <a:cs typeface="Arial" panose="020B0604020202020204" pitchFamily="34" charset="0"/>
                  </a:rPr>
                  <a:t>Import</a:t>
                </a:r>
              </a:p>
            </p:txBody>
          </p:sp>
          <p:sp>
            <p:nvSpPr>
              <p:cNvPr id="34" name="Right Arrow 41">
                <a:extLst>
                  <a:ext uri="{FF2B5EF4-FFF2-40B4-BE49-F238E27FC236}">
                    <a16:creationId xmlns:a16="http://schemas.microsoft.com/office/drawing/2014/main" id="{6832E9CB-9A61-474A-99DB-CD2CEF8B7399}"/>
                  </a:ext>
                </a:extLst>
              </p:cNvPr>
              <p:cNvSpPr/>
              <p:nvPr/>
            </p:nvSpPr>
            <p:spPr>
              <a:xfrm rot="16200000" flipV="1">
                <a:off x="732418" y="5388563"/>
                <a:ext cx="492038" cy="720000"/>
              </a:xfrm>
              <a:prstGeom prst="right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5FBBE3B4-2CE9-4FC5-BD5A-387B0A4A9CB2}"/>
                </a:ext>
              </a:extLst>
            </p:cNvPr>
            <p:cNvSpPr txBox="1"/>
            <p:nvPr/>
          </p:nvSpPr>
          <p:spPr>
            <a:xfrm>
              <a:off x="801797" y="5631239"/>
              <a:ext cx="3291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47" name="Abgerundetes Rechteck 6"/>
          <p:cNvSpPr/>
          <p:nvPr/>
        </p:nvSpPr>
        <p:spPr>
          <a:xfrm>
            <a:off x="4178905" y="3459065"/>
            <a:ext cx="2160000" cy="900000"/>
          </a:xfrm>
          <a:prstGeom prst="round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b="1" dirty="0"/>
              <a:t>Langzeit/Backup </a:t>
            </a:r>
            <a:r>
              <a:rPr lang="de-DE" b="1" dirty="0" err="1"/>
              <a:t>Sp</a:t>
            </a:r>
            <a:r>
              <a:rPr lang="de-DE" b="1" dirty="0"/>
              <a:t>.</a:t>
            </a:r>
          </a:p>
          <a:p>
            <a:pPr algn="ctr"/>
            <a:r>
              <a:rPr lang="de-DE" b="1" dirty="0">
                <a:solidFill>
                  <a:srgbClr val="FF0000"/>
                </a:solidFill>
              </a:rPr>
              <a:t>Power </a:t>
            </a:r>
            <a:r>
              <a:rPr lang="de-DE" b="1" dirty="0" err="1">
                <a:solidFill>
                  <a:srgbClr val="FF0000"/>
                </a:solidFill>
              </a:rPr>
              <a:t>to</a:t>
            </a:r>
            <a:r>
              <a:rPr lang="de-DE" b="1" dirty="0">
                <a:solidFill>
                  <a:srgbClr val="FF0000"/>
                </a:solidFill>
              </a:rPr>
              <a:t> Gas</a:t>
            </a:r>
          </a:p>
          <a:p>
            <a:pPr algn="ctr"/>
            <a:r>
              <a:rPr lang="de-DE" sz="2200" b="1" dirty="0">
                <a:solidFill>
                  <a:schemeClr val="tx1"/>
                </a:solidFill>
              </a:rPr>
              <a:t>ca. 100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1D9E130-F131-4D12-B77E-FCE1F6FA825C}"/>
              </a:ext>
            </a:extLst>
          </p:cNvPr>
          <p:cNvSpPr txBox="1"/>
          <p:nvPr/>
        </p:nvSpPr>
        <p:spPr>
          <a:xfrm>
            <a:off x="834867" y="3983194"/>
            <a:ext cx="540000" cy="3603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10800" rIns="0" bIns="10800" rtlCol="0">
            <a:spAutoFit/>
          </a:bodyPr>
          <a:lstStyle/>
          <a:p>
            <a:r>
              <a:rPr lang="de-DE" sz="2000" dirty="0"/>
              <a:t> </a:t>
            </a:r>
            <a:r>
              <a:rPr lang="de-DE" sz="2200" b="1" dirty="0"/>
              <a:t>787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C4477504-5B07-4124-B12E-08FC9E8AD8CC}"/>
              </a:ext>
            </a:extLst>
          </p:cNvPr>
          <p:cNvSpPr txBox="1"/>
          <p:nvPr/>
        </p:nvSpPr>
        <p:spPr>
          <a:xfrm>
            <a:off x="5249772" y="4037904"/>
            <a:ext cx="540000" cy="324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10800" rIns="0" bIns="10800" rtlCol="0">
            <a:spAutoFit/>
          </a:bodyPr>
          <a:lstStyle/>
          <a:p>
            <a:r>
              <a:rPr lang="de-DE" sz="2000" dirty="0"/>
              <a:t> </a:t>
            </a:r>
            <a:r>
              <a:rPr lang="de-DE" sz="2200" b="1" dirty="0"/>
              <a:t>100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2EFD9BAF-AEE9-4139-94B7-0D74CC11EFEE}"/>
              </a:ext>
            </a:extLst>
          </p:cNvPr>
          <p:cNvSpPr txBox="1"/>
          <p:nvPr/>
        </p:nvSpPr>
        <p:spPr>
          <a:xfrm>
            <a:off x="2832085" y="3970754"/>
            <a:ext cx="540000" cy="3603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10800" rIns="0" bIns="10800" rtlCol="0">
            <a:spAutoFit/>
          </a:bodyPr>
          <a:lstStyle/>
          <a:p>
            <a:r>
              <a:rPr lang="de-DE" sz="2000" dirty="0"/>
              <a:t> </a:t>
            </a:r>
            <a:r>
              <a:rPr lang="de-DE" sz="2200" b="1" dirty="0"/>
              <a:t>113</a:t>
            </a:r>
          </a:p>
        </p:txBody>
      </p:sp>
      <p:sp>
        <p:nvSpPr>
          <p:cNvPr id="11" name="Right Arrow 38">
            <a:extLst>
              <a:ext uri="{FF2B5EF4-FFF2-40B4-BE49-F238E27FC236}">
                <a16:creationId xmlns:a16="http://schemas.microsoft.com/office/drawing/2014/main" id="{1A7FF876-3351-6320-F647-2480BC156AB9}"/>
              </a:ext>
            </a:extLst>
          </p:cNvPr>
          <p:cNvSpPr/>
          <p:nvPr/>
        </p:nvSpPr>
        <p:spPr>
          <a:xfrm rot="5400000">
            <a:off x="2286252" y="2474238"/>
            <a:ext cx="972000" cy="1008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BEE8115D-C123-4BA9-9AD2-BCDB310C4911}"/>
              </a:ext>
            </a:extLst>
          </p:cNvPr>
          <p:cNvSpPr txBox="1"/>
          <p:nvPr/>
        </p:nvSpPr>
        <p:spPr>
          <a:xfrm>
            <a:off x="2578433" y="2480866"/>
            <a:ext cx="53416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200" b="1" dirty="0">
                <a:solidFill>
                  <a:schemeClr val="bg2"/>
                </a:solidFill>
              </a:rPr>
              <a:t>142</a:t>
            </a:r>
          </a:p>
        </p:txBody>
      </p:sp>
      <p:sp>
        <p:nvSpPr>
          <p:cNvPr id="12" name="Right Arrow 2">
            <a:extLst>
              <a:ext uri="{FF2B5EF4-FFF2-40B4-BE49-F238E27FC236}">
                <a16:creationId xmlns:a16="http://schemas.microsoft.com/office/drawing/2014/main" id="{465D57FB-A0D3-8245-21E9-52ACE226803D}"/>
              </a:ext>
            </a:extLst>
          </p:cNvPr>
          <p:cNvSpPr/>
          <p:nvPr/>
        </p:nvSpPr>
        <p:spPr>
          <a:xfrm rot="5400000">
            <a:off x="7413258" y="4350176"/>
            <a:ext cx="711080" cy="816458"/>
          </a:xfrm>
          <a:prstGeom prst="rightArrow">
            <a:avLst>
              <a:gd name="adj1" fmla="val 50000"/>
              <a:gd name="adj2" fmla="val 34572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6CA68854-E9EA-618C-9159-FC5FA1FC0086}"/>
              </a:ext>
            </a:extLst>
          </p:cNvPr>
          <p:cNvGrpSpPr/>
          <p:nvPr/>
        </p:nvGrpSpPr>
        <p:grpSpPr>
          <a:xfrm>
            <a:off x="7338034" y="1308358"/>
            <a:ext cx="1178020" cy="2179266"/>
            <a:chOff x="3732814" y="1126123"/>
            <a:chExt cx="1620000" cy="792000"/>
          </a:xfrm>
        </p:grpSpPr>
        <p:sp>
          <p:nvSpPr>
            <p:cNvPr id="16" name="Right Arrow 35">
              <a:extLst>
                <a:ext uri="{FF2B5EF4-FFF2-40B4-BE49-F238E27FC236}">
                  <a16:creationId xmlns:a16="http://schemas.microsoft.com/office/drawing/2014/main" id="{004CC33F-6D53-322C-9CD2-F4E4E06B16B5}"/>
                </a:ext>
              </a:extLst>
            </p:cNvPr>
            <p:cNvSpPr/>
            <p:nvPr/>
          </p:nvSpPr>
          <p:spPr>
            <a:xfrm rot="5400000">
              <a:off x="4146814" y="712123"/>
              <a:ext cx="792000" cy="162000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74522FC9-7C64-40DF-D1D9-54920D6B40A9}"/>
                </a:ext>
              </a:extLst>
            </p:cNvPr>
            <p:cNvSpPr txBox="1"/>
            <p:nvPr/>
          </p:nvSpPr>
          <p:spPr>
            <a:xfrm>
              <a:off x="4276274" y="1330859"/>
              <a:ext cx="625642" cy="19456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e-DE" sz="2000" b="1" dirty="0">
                  <a:solidFill>
                    <a:schemeClr val="bg2"/>
                  </a:solidFill>
                </a:rPr>
                <a:t>200</a:t>
              </a:r>
            </a:p>
          </p:txBody>
        </p:sp>
      </p:grpSp>
      <p:sp>
        <p:nvSpPr>
          <p:cNvPr id="18" name="Abgerundetes Rechteck 6">
            <a:extLst>
              <a:ext uri="{FF2B5EF4-FFF2-40B4-BE49-F238E27FC236}">
                <a16:creationId xmlns:a16="http://schemas.microsoft.com/office/drawing/2014/main" id="{16FA6307-7B50-04E4-A07A-D638477B91FE}"/>
              </a:ext>
            </a:extLst>
          </p:cNvPr>
          <p:cNvSpPr/>
          <p:nvPr/>
        </p:nvSpPr>
        <p:spPr>
          <a:xfrm>
            <a:off x="6628782" y="3482350"/>
            <a:ext cx="2160000" cy="900000"/>
          </a:xfrm>
          <a:prstGeom prst="round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2400" b="1" dirty="0"/>
              <a:t>HT Elektrolyse</a:t>
            </a:r>
          </a:p>
          <a:p>
            <a:pPr algn="ctr"/>
            <a:r>
              <a:rPr lang="de-DE" b="1" dirty="0">
                <a:solidFill>
                  <a:srgbClr val="FF0000"/>
                </a:solidFill>
              </a:rPr>
              <a:t>als </a:t>
            </a:r>
            <a:r>
              <a:rPr lang="de-DE" b="1" dirty="0" err="1">
                <a:solidFill>
                  <a:srgbClr val="FF0000"/>
                </a:solidFill>
              </a:rPr>
              <a:t>Stromäquivlent</a:t>
            </a:r>
            <a:endParaRPr lang="de-DE" b="1" dirty="0">
              <a:solidFill>
                <a:srgbClr val="FF0000"/>
              </a:solidFill>
            </a:endParaRPr>
          </a:p>
          <a:p>
            <a:pPr algn="ctr"/>
            <a:r>
              <a:rPr lang="de-DE" sz="2200" b="1" dirty="0">
                <a:solidFill>
                  <a:schemeClr val="tx1"/>
                </a:solidFill>
              </a:rPr>
              <a:t>ca. 100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E991291-7A0F-2E5A-5CE3-7CB547A17907}"/>
              </a:ext>
            </a:extLst>
          </p:cNvPr>
          <p:cNvSpPr txBox="1"/>
          <p:nvPr/>
        </p:nvSpPr>
        <p:spPr>
          <a:xfrm>
            <a:off x="7684002" y="3976912"/>
            <a:ext cx="540000" cy="3603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10800" rIns="0" bIns="10800" rtlCol="0">
            <a:spAutoFit/>
          </a:bodyPr>
          <a:lstStyle/>
          <a:p>
            <a:r>
              <a:rPr lang="de-DE" sz="2000" dirty="0"/>
              <a:t> </a:t>
            </a:r>
            <a:r>
              <a:rPr lang="de-DE" sz="2200" b="1" dirty="0"/>
              <a:t>72</a:t>
            </a:r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F50571C7-326F-2E0A-2A90-D28446C99F50}"/>
              </a:ext>
            </a:extLst>
          </p:cNvPr>
          <p:cNvSpPr/>
          <p:nvPr/>
        </p:nvSpPr>
        <p:spPr>
          <a:xfrm>
            <a:off x="5887679" y="5082726"/>
            <a:ext cx="3231136" cy="71107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72 </a:t>
            </a:r>
            <a:r>
              <a:rPr lang="de-DE" sz="2400" b="1" dirty="0" err="1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de-DE" sz="1600" b="1" dirty="0" err="1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24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(als </a:t>
            </a:r>
            <a:r>
              <a:rPr lang="de-DE" sz="1200" b="1" dirty="0" err="1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StromÄqivalent</a:t>
            </a:r>
            <a:r>
              <a:rPr lang="de-DE" sz="12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)   </a:t>
            </a:r>
            <a:r>
              <a:rPr lang="de-DE" sz="32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5" name="TextBox 49">
            <a:extLst>
              <a:ext uri="{FF2B5EF4-FFF2-40B4-BE49-F238E27FC236}">
                <a16:creationId xmlns:a16="http://schemas.microsoft.com/office/drawing/2014/main" id="{447DCC37-CFA7-E568-FE42-3BABB701A94C}"/>
              </a:ext>
            </a:extLst>
          </p:cNvPr>
          <p:cNvSpPr txBox="1"/>
          <p:nvPr/>
        </p:nvSpPr>
        <p:spPr>
          <a:xfrm>
            <a:off x="6997684" y="553066"/>
            <a:ext cx="1926028" cy="89255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[TWh]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BasisKW</a:t>
            </a:r>
            <a:endParaRPr lang="de-DE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2496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06682" y="161328"/>
            <a:ext cx="893731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/>
              <a:t>Ergebnis der Kostenoptimierung:</a:t>
            </a:r>
          </a:p>
          <a:p>
            <a:r>
              <a:rPr lang="de-DE" dirty="0"/>
              <a:t> </a:t>
            </a:r>
            <a:r>
              <a:rPr lang="de-DE" sz="2800" b="1" dirty="0"/>
              <a:t>Die Bilanz der Energieströme vom Dargebot zur Steckdose </a:t>
            </a:r>
            <a:endParaRPr lang="de-DE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570588" y="1202952"/>
            <a:ext cx="2881401" cy="1395900"/>
          </a:xfrm>
          <a:prstGeom prst="rect">
            <a:avLst/>
          </a:prstGeom>
          <a:noFill/>
        </p:spPr>
        <p:txBody>
          <a:bodyPr wrap="square" lIns="0" tIns="10800" rIns="0" bIns="0" rtlCol="0">
            <a:spAutoFit/>
          </a:bodyPr>
          <a:lstStyle/>
          <a:p>
            <a:r>
              <a:rPr lang="de-DE" sz="2400" b="1" u="sng" dirty="0"/>
              <a:t>Beispieljahr</a:t>
            </a:r>
            <a:r>
              <a:rPr lang="de-DE" sz="2400" dirty="0"/>
              <a:t> </a:t>
            </a:r>
            <a:r>
              <a:rPr lang="de-DE" sz="2400" dirty="0">
                <a:highlight>
                  <a:srgbClr val="00FFFF"/>
                </a:highlight>
              </a:rPr>
              <a:t>2021 AD</a:t>
            </a:r>
          </a:p>
          <a:p>
            <a:r>
              <a:rPr lang="de-DE" sz="1600" dirty="0">
                <a:solidFill>
                  <a:srgbClr val="FF0000"/>
                </a:solidFill>
              </a:rPr>
              <a:t>solar </a:t>
            </a:r>
            <a:r>
              <a:rPr lang="de-DE" sz="1600" b="1" dirty="0">
                <a:solidFill>
                  <a:srgbClr val="FF0000"/>
                </a:solidFill>
              </a:rPr>
              <a:t>1,5 </a:t>
            </a:r>
            <a:r>
              <a:rPr lang="de-DE" sz="1600" b="1" dirty="0" err="1">
                <a:solidFill>
                  <a:srgbClr val="FF0000"/>
                </a:solidFill>
              </a:rPr>
              <a:t>fach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u="sng" dirty="0"/>
              <a:t>gewichtet</a:t>
            </a:r>
          </a:p>
          <a:p>
            <a:r>
              <a:rPr lang="de-DE" sz="1600" u="sng" dirty="0"/>
              <a:t>skaliert</a:t>
            </a:r>
            <a:r>
              <a:rPr lang="de-DE" sz="1600" dirty="0"/>
              <a:t> auf  </a:t>
            </a:r>
            <a:r>
              <a:rPr lang="de-DE" sz="1600" b="1" dirty="0"/>
              <a:t>Q_a= 1000 </a:t>
            </a:r>
            <a:r>
              <a:rPr lang="de-DE" sz="1600" dirty="0"/>
              <a:t>TWh</a:t>
            </a:r>
          </a:p>
          <a:p>
            <a:r>
              <a:rPr lang="de-DE" sz="1600" dirty="0"/>
              <a:t> konstant     </a:t>
            </a:r>
            <a:r>
              <a:rPr lang="de-DE" sz="1600" dirty="0" err="1"/>
              <a:t>Q_P</a:t>
            </a:r>
            <a:r>
              <a:rPr lang="de-DE" sz="1600" dirty="0"/>
              <a:t>=   114 GW</a:t>
            </a:r>
          </a:p>
          <a:p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570588" y="2982912"/>
            <a:ext cx="2769774" cy="2308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b="1" u="sng" dirty="0"/>
              <a:t>ZweispeicherModell</a:t>
            </a:r>
          </a:p>
          <a:p>
            <a:r>
              <a:rPr lang="de-DE" dirty="0"/>
              <a:t>mit :</a:t>
            </a:r>
          </a:p>
          <a:p>
            <a:r>
              <a:rPr lang="de-DE" dirty="0"/>
              <a:t>      </a:t>
            </a:r>
            <a:r>
              <a:rPr lang="de-DE" b="1" dirty="0">
                <a:solidFill>
                  <a:srgbClr val="C00000"/>
                </a:solidFill>
              </a:rPr>
              <a:t>ÜsF</a:t>
            </a:r>
            <a:r>
              <a:rPr lang="de-DE" dirty="0"/>
              <a:t>   = 1,289</a:t>
            </a:r>
          </a:p>
          <a:p>
            <a:r>
              <a:rPr lang="de-DE" dirty="0"/>
              <a:t>Sp80       = 0,26 [d] </a:t>
            </a:r>
            <a:r>
              <a:rPr lang="de-DE" dirty="0" err="1"/>
              <a:t>VollLast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P80</a:t>
            </a:r>
            <a:r>
              <a:rPr lang="de-DE" sz="1400" dirty="0" err="1"/>
              <a:t>max</a:t>
            </a:r>
            <a:r>
              <a:rPr lang="de-DE" dirty="0"/>
              <a:t>   =    92   [GW]</a:t>
            </a:r>
          </a:p>
          <a:p>
            <a:r>
              <a:rPr lang="de-DE" dirty="0" err="1"/>
              <a:t>P25</a:t>
            </a:r>
            <a:r>
              <a:rPr lang="de-DE" sz="1400" dirty="0" err="1"/>
              <a:t>max</a:t>
            </a:r>
            <a:r>
              <a:rPr lang="de-DE" dirty="0"/>
              <a:t>   =    75   [GW] </a:t>
            </a:r>
          </a:p>
          <a:p>
            <a:r>
              <a:rPr lang="de-DE" dirty="0"/>
              <a:t>  </a:t>
            </a:r>
            <a:r>
              <a:rPr lang="de-DE" b="1" dirty="0">
                <a:solidFill>
                  <a:srgbClr val="FF0000"/>
                </a:solidFill>
              </a:rPr>
              <a:t>eta</a:t>
            </a:r>
            <a:r>
              <a:rPr lang="de-DE" sz="1200" b="1" dirty="0">
                <a:solidFill>
                  <a:srgbClr val="FF0000"/>
                </a:solidFill>
              </a:rPr>
              <a:t>_</a:t>
            </a:r>
            <a:r>
              <a:rPr lang="de-DE" sz="1400" b="1" dirty="0">
                <a:solidFill>
                  <a:srgbClr val="FF0000"/>
                </a:solidFill>
              </a:rPr>
              <a:t>gas</a:t>
            </a:r>
            <a:r>
              <a:rPr lang="de-DE" sz="1200" b="1" dirty="0">
                <a:solidFill>
                  <a:srgbClr val="FF0000"/>
                </a:solidFill>
              </a:rPr>
              <a:t>  </a:t>
            </a:r>
            <a:r>
              <a:rPr lang="de-DE" b="1" dirty="0">
                <a:solidFill>
                  <a:srgbClr val="FF0000"/>
                </a:solidFill>
              </a:rPr>
              <a:t>=  0.36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D4364CA-8157-4E79-A07E-1D9B2C2C3900}"/>
              </a:ext>
            </a:extLst>
          </p:cNvPr>
          <p:cNvSpPr txBox="1"/>
          <p:nvPr/>
        </p:nvSpPr>
        <p:spPr>
          <a:xfrm>
            <a:off x="570588" y="5398297"/>
            <a:ext cx="2769774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412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de-DE" b="1" u="sng" dirty="0"/>
              <a:t>Sp80 </a:t>
            </a:r>
            <a:r>
              <a:rPr lang="de-DE" b="1" u="sng" dirty="0" err="1"/>
              <a:t>VollLast</a:t>
            </a:r>
            <a:r>
              <a:rPr lang="de-DE" b="1" u="sng" dirty="0"/>
              <a:t>-Zyklen</a:t>
            </a:r>
            <a:r>
              <a:rPr lang="de-DE" dirty="0"/>
              <a:t>:</a:t>
            </a:r>
          </a:p>
          <a:p>
            <a:r>
              <a:rPr lang="de-DE" dirty="0"/>
              <a:t> </a:t>
            </a:r>
            <a:r>
              <a:rPr lang="de-DE" sz="2400" dirty="0" err="1">
                <a:solidFill>
                  <a:srgbClr val="C00000"/>
                </a:solidFill>
              </a:rPr>
              <a:t>N80_cycle</a:t>
            </a:r>
            <a:r>
              <a:rPr lang="de-DE" sz="2400" dirty="0">
                <a:solidFill>
                  <a:srgbClr val="C00000"/>
                </a:solidFill>
              </a:rPr>
              <a:t> =  </a:t>
            </a:r>
            <a:r>
              <a:rPr lang="de-DE" sz="2400" b="1" dirty="0">
                <a:solidFill>
                  <a:srgbClr val="C00000"/>
                </a:solidFill>
              </a:rPr>
              <a:t>158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ACDFE7C-6F2D-418E-B634-09143DF15E30}"/>
              </a:ext>
            </a:extLst>
          </p:cNvPr>
          <p:cNvSpPr txBox="1"/>
          <p:nvPr/>
        </p:nvSpPr>
        <p:spPr>
          <a:xfrm>
            <a:off x="5581115" y="6188840"/>
            <a:ext cx="3455381" cy="6540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50" b="1" u="sng" dirty="0">
                <a:latin typeface="Arial" panose="020B0604020202020204" pitchFamily="34" charset="0"/>
                <a:cs typeface="Arial" panose="020B0604020202020204" pitchFamily="34" charset="0"/>
              </a:rPr>
              <a:t>Bezeichner: </a:t>
            </a:r>
            <a:r>
              <a:rPr lang="de-DE" sz="10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ÜsF 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Uberschussfaktor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RE_brutto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/Q_a ;</a:t>
            </a:r>
            <a:b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„</a:t>
            </a:r>
            <a:r>
              <a:rPr lang="de-DE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“= </a:t>
            </a:r>
            <a:r>
              <a:rPr 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Speicherkapoazität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;  „</a:t>
            </a:r>
            <a:r>
              <a:rPr lang="de-DE" sz="105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“= Leistung;</a:t>
            </a:r>
            <a:b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„</a:t>
            </a:r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“  = Verbraucher</a:t>
            </a:r>
          </a:p>
          <a:p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 Index: „</a:t>
            </a:r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“ = Kurzzeitspeicher;  „</a:t>
            </a:r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25“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= Langzeit/Backup   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96FB388-742E-403A-BB51-8085579892AE}"/>
              </a:ext>
            </a:extLst>
          </p:cNvPr>
          <p:cNvSpPr/>
          <p:nvPr/>
        </p:nvSpPr>
        <p:spPr>
          <a:xfrm>
            <a:off x="8595360" y="152636"/>
            <a:ext cx="441136" cy="31066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C61015D-7B56-491E-A6E1-6E014C32B82F}"/>
              </a:ext>
            </a:extLst>
          </p:cNvPr>
          <p:cNvSpPr txBox="1"/>
          <p:nvPr/>
        </p:nvSpPr>
        <p:spPr>
          <a:xfrm>
            <a:off x="1393237" y="4141389"/>
            <a:ext cx="1236102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41275">
            <a:solidFill>
              <a:srgbClr val="C00000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de-DE" dirty="0">
                <a:solidFill>
                  <a:srgbClr val="0066FF"/>
                </a:solidFill>
                <a:highlight>
                  <a:srgbClr val="FFFF00"/>
                </a:highlight>
              </a:rPr>
              <a:t> </a:t>
            </a:r>
            <a:r>
              <a:rPr lang="de-DE" sz="2000" b="1" dirty="0">
                <a:solidFill>
                  <a:srgbClr val="0066FF"/>
                </a:solidFill>
                <a:highlight>
                  <a:srgbClr val="FFFF00"/>
                </a:highlight>
              </a:rPr>
              <a:t>= 717 GWh </a:t>
            </a:r>
            <a:endParaRPr lang="de-DE" b="1" dirty="0">
              <a:solidFill>
                <a:srgbClr val="0066FF"/>
              </a:solidFill>
              <a:highlight>
                <a:srgbClr val="FFFF00"/>
              </a:highlight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3E567B8-77B6-1509-9A94-1740060FA2B4}"/>
              </a:ext>
            </a:extLst>
          </p:cNvPr>
          <p:cNvSpPr txBox="1"/>
          <p:nvPr/>
        </p:nvSpPr>
        <p:spPr>
          <a:xfrm>
            <a:off x="3677153" y="4936632"/>
            <a:ext cx="5359343" cy="830997"/>
          </a:xfrm>
          <a:prstGeom prst="rect">
            <a:avLst/>
          </a:prstGeom>
          <a:solidFill>
            <a:srgbClr val="FFFFCC"/>
          </a:solidFill>
          <a:ln w="31750">
            <a:solidFill>
              <a:srgbClr val="C00000"/>
            </a:solidFill>
          </a:ln>
        </p:spPr>
        <p:txBody>
          <a:bodyPr wrap="square" rIns="10800" rtlCol="0">
            <a:spAutoFit/>
          </a:bodyPr>
          <a:lstStyle/>
          <a:p>
            <a:r>
              <a:rPr lang="de-DE" sz="2000" b="1" dirty="0"/>
              <a:t>Weitere Quelle </a:t>
            </a:r>
            <a:r>
              <a:rPr lang="de-DE" sz="2400" b="1" dirty="0" err="1"/>
              <a:t>BasisKW</a:t>
            </a:r>
            <a:r>
              <a:rPr lang="de-DE" sz="2400" b="1" dirty="0"/>
              <a:t> </a:t>
            </a:r>
            <a:r>
              <a:rPr lang="de-DE" sz="2000" dirty="0"/>
              <a:t>:  </a:t>
            </a:r>
            <a:r>
              <a:rPr lang="de-DE" sz="2400" b="1" dirty="0"/>
              <a:t>200 TWh</a:t>
            </a:r>
            <a:endParaRPr lang="de-DE" sz="2000" b="1" dirty="0">
              <a:solidFill>
                <a:srgbClr val="C00000"/>
              </a:solidFill>
            </a:endParaRPr>
          </a:p>
          <a:p>
            <a:r>
              <a:rPr lang="de-DE" sz="2000" b="1" dirty="0">
                <a:solidFill>
                  <a:srgbClr val="C00000"/>
                </a:solidFill>
              </a:rPr>
              <a:t>              mit Produkt  </a:t>
            </a:r>
            <a:r>
              <a:rPr lang="de-DE" sz="2400" b="1" dirty="0" err="1">
                <a:solidFill>
                  <a:srgbClr val="C00000"/>
                </a:solidFill>
              </a:rPr>
              <a:t>H2</a:t>
            </a:r>
            <a:r>
              <a:rPr lang="de-DE" sz="2000" b="1" dirty="0">
                <a:solidFill>
                  <a:srgbClr val="C00000"/>
                </a:solidFill>
              </a:rPr>
              <a:t>     :  72 </a:t>
            </a:r>
            <a:r>
              <a:rPr lang="de-DE" sz="2000" dirty="0">
                <a:solidFill>
                  <a:srgbClr val="C00000"/>
                </a:solidFill>
              </a:rPr>
              <a:t>TWh </a:t>
            </a:r>
            <a:r>
              <a:rPr lang="de-DE" sz="1400" dirty="0">
                <a:solidFill>
                  <a:srgbClr val="C00000"/>
                </a:solidFill>
              </a:rPr>
              <a:t>[</a:t>
            </a:r>
            <a:r>
              <a:rPr lang="de-DE" sz="1400" dirty="0" err="1">
                <a:solidFill>
                  <a:srgbClr val="C00000"/>
                </a:solidFill>
              </a:rPr>
              <a:t>StromÄqivalent</a:t>
            </a:r>
            <a:r>
              <a:rPr lang="de-DE" sz="1400" dirty="0">
                <a:solidFill>
                  <a:srgbClr val="C00000"/>
                </a:solidFill>
              </a:rPr>
              <a:t>]</a:t>
            </a:r>
            <a:r>
              <a:rPr lang="de-DE" dirty="0"/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D9AA1F1-DC86-DB51-4789-63B2796D1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341" y="1003429"/>
            <a:ext cx="3585210" cy="3786062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0CF3D76F-65AE-4BF3-5B69-98E020948B74}"/>
              </a:ext>
            </a:extLst>
          </p:cNvPr>
          <p:cNvSpPr txBox="1"/>
          <p:nvPr/>
        </p:nvSpPr>
        <p:spPr>
          <a:xfrm>
            <a:off x="21919" y="6550477"/>
            <a:ext cx="4550081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100" u="sng" dirty="0">
                <a:latin typeface="Arial" panose="020B0604020202020204" pitchFamily="34" charset="0"/>
                <a:cs typeface="Arial" panose="020B0604020202020204" pitchFamily="34" charset="0"/>
              </a:rPr>
              <a:t>Datenquelle</a:t>
            </a:r>
            <a:r>
              <a:rPr lang="de-DE" sz="900" u="sng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Y.werte_JDL2024_DEU2021_f.knapp_EpsdOptimierung_Fall-dsc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0.2_arch.xlsm</a:t>
            </a:r>
            <a:b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Blatt: „Bild“ und Blatt  „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D_JDL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“ Kapitel (neu)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12.2b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DatenSpalte:3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;      Stand 2024.0402 </a:t>
            </a:r>
          </a:p>
        </p:txBody>
      </p:sp>
    </p:spTree>
    <p:extLst>
      <p:ext uri="{BB962C8B-B14F-4D97-AF65-F5344CB8AC3E}">
        <p14:creationId xmlns:p14="http://schemas.microsoft.com/office/powerpoint/2010/main" val="139475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0000000-0008-0000-0900-000002000000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84382" y="1350870"/>
            <a:ext cx="7175235" cy="37143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9E9396E-05CA-4588-8225-0BDB5CD31626}"/>
              </a:ext>
            </a:extLst>
          </p:cNvPr>
          <p:cNvSpPr txBox="1"/>
          <p:nvPr/>
        </p:nvSpPr>
        <p:spPr>
          <a:xfrm>
            <a:off x="-6843" y="6754791"/>
            <a:ext cx="7563857" cy="123111"/>
          </a:xfrm>
          <a:prstGeom prst="rect">
            <a:avLst/>
          </a:prstGeom>
          <a:solidFill>
            <a:schemeClr val="bg2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lIns="0" tIns="0" rIns="18000" bIns="0" rtlCol="0">
            <a:spAutoFit/>
          </a:bodyPr>
          <a:lstStyle/>
          <a:p>
            <a:r>
              <a:rPr lang="de-DE" sz="800" u="sng" dirty="0">
                <a:latin typeface="Arial" panose="020B0604020202020204" pitchFamily="34" charset="0"/>
                <a:cs typeface="Arial" panose="020B0604020202020204" pitchFamily="34" charset="0"/>
              </a:rPr>
              <a:t>Datenquelle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: EdAM.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DEU2021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._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GroßSpRE2016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NeuPara_EpsdOpt_exp67b.xlsm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; Blatt: „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DJDL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kapitel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21,  Kapitel 21.1;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DatenSpalte:1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 und 3; Stand 2021.1117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AC722A3-2B1E-4ABB-9D6E-BCA73AF33451}"/>
              </a:ext>
            </a:extLst>
          </p:cNvPr>
          <p:cNvSpPr txBox="1"/>
          <p:nvPr/>
        </p:nvSpPr>
        <p:spPr>
          <a:xfrm>
            <a:off x="270587" y="214604"/>
            <a:ext cx="8649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Skalierte  </a:t>
            </a:r>
            <a:r>
              <a:rPr lang="de-DE" sz="2000" b="1" dirty="0"/>
              <a:t>und 1,5 </a:t>
            </a:r>
            <a:r>
              <a:rPr lang="de-DE" sz="2000" b="1" dirty="0" err="1"/>
              <a:t>fach</a:t>
            </a:r>
            <a:r>
              <a:rPr lang="de-DE" sz="2000" b="1" dirty="0"/>
              <a:t> solar </a:t>
            </a:r>
            <a:r>
              <a:rPr lang="de-DE" sz="2000" b="1" dirty="0" err="1"/>
              <a:t>umgewichtete</a:t>
            </a:r>
            <a:r>
              <a:rPr lang="de-DE" sz="2000" b="1" dirty="0"/>
              <a:t> </a:t>
            </a:r>
            <a:r>
              <a:rPr lang="de-DE" sz="2400" b="1" dirty="0"/>
              <a:t>RE- Stromerzeugung 2016 AD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6E2B365-0595-4EC1-84B7-A5F5C6EBC6CC}"/>
              </a:ext>
            </a:extLst>
          </p:cNvPr>
          <p:cNvSpPr txBox="1"/>
          <p:nvPr/>
        </p:nvSpPr>
        <p:spPr>
          <a:xfrm>
            <a:off x="1" y="0"/>
            <a:ext cx="31906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 dirty="0"/>
              <a:t> </a:t>
            </a:r>
            <a:r>
              <a:rPr lang="de-DE" sz="1400" b="1" dirty="0"/>
              <a:t>1.0</a:t>
            </a:r>
            <a:endParaRPr lang="de-DE" b="1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9FD82EE-BDB2-4E7A-8D6C-A8311FE69E47}"/>
              </a:ext>
            </a:extLst>
          </p:cNvPr>
          <p:cNvSpPr txBox="1"/>
          <p:nvPr/>
        </p:nvSpPr>
        <p:spPr>
          <a:xfrm>
            <a:off x="67055" y="5893017"/>
            <a:ext cx="90098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0066FF"/>
                </a:solidFill>
              </a:rPr>
              <a:t>  </a:t>
            </a:r>
            <a:r>
              <a:rPr lang="de-DE" sz="12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REx 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Stundenwerte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[GWh in 1 h] des in 2016 AD  in das deutsche Netz eingespeisten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Wind- und PV-Stromes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b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nach </a:t>
            </a:r>
            <a:r>
              <a:rPr lang="de-DE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Umgewichtung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auf </a:t>
            </a:r>
            <a:r>
              <a:rPr lang="de-DE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 fachen PV-Strom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de-DE" sz="12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Skalierung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auf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1000 [TWh] Jahresverbrauch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de-DE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Q_xh  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= Stundenwerte des als konstant angesetzten  Jahres-Stromverbrauches  ( Q_a= (1000 TWh])   </a:t>
            </a:r>
            <a:b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           =  1000 [TWh] / 8760 [h] = </a:t>
            </a:r>
            <a:r>
              <a:rPr lang="de-DE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114 GW   </a:t>
            </a:r>
            <a:endParaRPr lang="de-DE" sz="1100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F3226F51-77AA-4159-8311-F80F32571FA3}"/>
              </a:ext>
            </a:extLst>
          </p:cNvPr>
          <p:cNvGrpSpPr/>
          <p:nvPr/>
        </p:nvGrpSpPr>
        <p:grpSpPr>
          <a:xfrm>
            <a:off x="1674531" y="2566551"/>
            <a:ext cx="5775960" cy="975360"/>
            <a:chOff x="1684020" y="2781300"/>
            <a:chExt cx="5775960" cy="975360"/>
          </a:xfrm>
        </p:grpSpPr>
        <p:sp>
          <p:nvSpPr>
            <p:cNvPr id="7" name="Pfeil: nach unten 6">
              <a:extLst>
                <a:ext uri="{FF2B5EF4-FFF2-40B4-BE49-F238E27FC236}">
                  <a16:creationId xmlns:a16="http://schemas.microsoft.com/office/drawing/2014/main" id="{BF632299-CDB3-4B98-90F6-7E88A8444575}"/>
                </a:ext>
              </a:extLst>
            </p:cNvPr>
            <p:cNvSpPr/>
            <p:nvPr/>
          </p:nvSpPr>
          <p:spPr>
            <a:xfrm>
              <a:off x="1684020" y="2903220"/>
              <a:ext cx="129540" cy="85344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Pfeil: nach unten 7">
              <a:extLst>
                <a:ext uri="{FF2B5EF4-FFF2-40B4-BE49-F238E27FC236}">
                  <a16:creationId xmlns:a16="http://schemas.microsoft.com/office/drawing/2014/main" id="{EE9827AA-D93D-40D4-A47F-D82B6970811C}"/>
                </a:ext>
              </a:extLst>
            </p:cNvPr>
            <p:cNvSpPr/>
            <p:nvPr/>
          </p:nvSpPr>
          <p:spPr>
            <a:xfrm>
              <a:off x="7330440" y="2834640"/>
              <a:ext cx="129540" cy="85344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Pfeil: nach unten 8">
              <a:extLst>
                <a:ext uri="{FF2B5EF4-FFF2-40B4-BE49-F238E27FC236}">
                  <a16:creationId xmlns:a16="http://schemas.microsoft.com/office/drawing/2014/main" id="{7A8CA331-AA65-4AF1-AE34-5CC42CF06E26}"/>
                </a:ext>
              </a:extLst>
            </p:cNvPr>
            <p:cNvSpPr/>
            <p:nvPr/>
          </p:nvSpPr>
          <p:spPr>
            <a:xfrm>
              <a:off x="6697980" y="2781300"/>
              <a:ext cx="129540" cy="85344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BED4EF0F-6595-4667-87D0-CEBB557B966E}"/>
              </a:ext>
            </a:extLst>
          </p:cNvPr>
          <p:cNvSpPr txBox="1"/>
          <p:nvPr/>
        </p:nvSpPr>
        <p:spPr>
          <a:xfrm>
            <a:off x="760132" y="787134"/>
            <a:ext cx="7604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u="sng" dirty="0" err="1"/>
              <a:t>Über‘s</a:t>
            </a:r>
            <a:r>
              <a:rPr lang="de-DE" sz="1400" u="sng" dirty="0"/>
              <a:t> Jahr</a:t>
            </a:r>
            <a:r>
              <a:rPr lang="de-DE" dirty="0"/>
              <a:t>: </a:t>
            </a:r>
            <a:r>
              <a:rPr lang="de-DE" sz="1400" b="1" dirty="0">
                <a:highlight>
                  <a:srgbClr val="00FFFF"/>
                </a:highlight>
              </a:rPr>
              <a:t>Erstaunlich ausgeglichenes </a:t>
            </a:r>
            <a:r>
              <a:rPr lang="de-DE" sz="1400" dirty="0"/>
              <a:t>Dargebot, denn Sonne und Wind ergänzen sich ganz gut.</a:t>
            </a:r>
            <a:endParaRPr lang="de-DE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DF1BB82C-CFA5-469F-BCDE-646B62271029}"/>
              </a:ext>
            </a:extLst>
          </p:cNvPr>
          <p:cNvGrpSpPr/>
          <p:nvPr/>
        </p:nvGrpSpPr>
        <p:grpSpPr>
          <a:xfrm>
            <a:off x="270586" y="5250705"/>
            <a:ext cx="8583853" cy="449803"/>
            <a:chOff x="270586" y="5250705"/>
            <a:chExt cx="8583853" cy="449803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31540EEB-BDF0-4B11-BA2A-F7C7645AE6C9}"/>
                </a:ext>
              </a:extLst>
            </p:cNvPr>
            <p:cNvSpPr txBox="1"/>
            <p:nvPr/>
          </p:nvSpPr>
          <p:spPr>
            <a:xfrm>
              <a:off x="270586" y="5270182"/>
              <a:ext cx="85838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u="sng" dirty="0">
                  <a:highlight>
                    <a:srgbClr val="FFFF00"/>
                  </a:highlight>
                </a:rPr>
                <a:t>aber</a:t>
              </a:r>
              <a:r>
                <a:rPr lang="de-DE" dirty="0"/>
                <a:t>: v.a. im Winter gibt es schon mal „</a:t>
              </a:r>
              <a:r>
                <a:rPr lang="de-DE" b="1" u="sng" dirty="0">
                  <a:solidFill>
                    <a:srgbClr val="FF0000"/>
                  </a:solidFill>
                </a:rPr>
                <a:t>Dunkelflauten“</a:t>
              </a:r>
              <a:r>
                <a:rPr lang="de-DE" b="1" dirty="0">
                  <a:solidFill>
                    <a:srgbClr val="FF0000"/>
                  </a:solidFill>
                </a:rPr>
                <a:t> :         100 % Backup  erforderlich!</a:t>
              </a:r>
            </a:p>
          </p:txBody>
        </p:sp>
        <p:sp>
          <p:nvSpPr>
            <p:cNvPr id="13" name="Isosceles Triangle 3">
              <a:extLst>
                <a:ext uri="{FF2B5EF4-FFF2-40B4-BE49-F238E27FC236}">
                  <a16:creationId xmlns:a16="http://schemas.microsoft.com/office/drawing/2014/main" id="{6E246966-5E86-4890-8D30-011E8BE27250}"/>
                </a:ext>
              </a:extLst>
            </p:cNvPr>
            <p:cNvSpPr/>
            <p:nvPr/>
          </p:nvSpPr>
          <p:spPr>
            <a:xfrm rot="5400000">
              <a:off x="5518330" y="5313172"/>
              <a:ext cx="449803" cy="324869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14341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-41753" y="19209"/>
            <a:ext cx="9144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hteck 65"/>
          <p:cNvSpPr/>
          <p:nvPr/>
        </p:nvSpPr>
        <p:spPr>
          <a:xfrm>
            <a:off x="6136194" y="3843017"/>
            <a:ext cx="83544" cy="10072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Textfeld 38"/>
          <p:cNvSpPr txBox="1"/>
          <p:nvPr/>
        </p:nvSpPr>
        <p:spPr>
          <a:xfrm>
            <a:off x="251891" y="-7675"/>
            <a:ext cx="8716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de-DE" sz="36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de-DE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de-DE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Strom</a:t>
            </a:r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TWh  für Autarkie + </a:t>
            </a:r>
            <a:r>
              <a:rPr lang="de-DE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H2</a:t>
            </a:r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aus </a:t>
            </a:r>
            <a:r>
              <a:rPr lang="de-DE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{</a:t>
            </a:r>
            <a:r>
              <a:rPr lang="de-DE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RE+BKW</a:t>
            </a:r>
            <a:r>
              <a:rPr lang="de-DE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}</a:t>
            </a:r>
            <a:endParaRPr lang="de-DE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ight Arrow 59"/>
          <p:cNvSpPr/>
          <p:nvPr/>
        </p:nvSpPr>
        <p:spPr>
          <a:xfrm rot="5400000">
            <a:off x="539236" y="3678953"/>
            <a:ext cx="914998" cy="1920140"/>
          </a:xfrm>
          <a:prstGeom prst="rightArrow">
            <a:avLst>
              <a:gd name="adj1" fmla="val 50000"/>
              <a:gd name="adj2" fmla="val 34572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bgerundetes Rechteck 2"/>
          <p:cNvSpPr/>
          <p:nvPr/>
        </p:nvSpPr>
        <p:spPr>
          <a:xfrm>
            <a:off x="263512" y="3345811"/>
            <a:ext cx="1335672" cy="107939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cs typeface="Arial" panose="020B0604020202020204" pitchFamily="34" charset="0"/>
              </a:rPr>
              <a:t>Direkter Verbrauch</a:t>
            </a:r>
          </a:p>
          <a:p>
            <a:pPr algn="ctr"/>
            <a:r>
              <a:rPr lang="de-DE" sz="2200" b="1" dirty="0">
                <a:solidFill>
                  <a:schemeClr val="tx1"/>
                </a:solidFill>
                <a:cs typeface="Arial" panose="020B0604020202020204" pitchFamily="34" charset="0"/>
              </a:rPr>
              <a:t>   856</a:t>
            </a:r>
          </a:p>
        </p:txBody>
      </p:sp>
      <p:sp>
        <p:nvSpPr>
          <p:cNvPr id="42" name="Right Arrow 41"/>
          <p:cNvSpPr/>
          <p:nvPr/>
        </p:nvSpPr>
        <p:spPr>
          <a:xfrm rot="5400000">
            <a:off x="2425344" y="4271886"/>
            <a:ext cx="720000" cy="90000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ight Arrow 47"/>
          <p:cNvSpPr/>
          <p:nvPr/>
        </p:nvSpPr>
        <p:spPr>
          <a:xfrm rot="5400000">
            <a:off x="4616202" y="4297775"/>
            <a:ext cx="720000" cy="90000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bgerundetes Rechteck 6"/>
          <p:cNvSpPr/>
          <p:nvPr/>
        </p:nvSpPr>
        <p:spPr>
          <a:xfrm>
            <a:off x="1905389" y="3436912"/>
            <a:ext cx="1920140" cy="900000"/>
          </a:xfrm>
          <a:prstGeom prst="round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cs typeface="Arial" panose="020B0604020202020204" pitchFamily="34" charset="0"/>
              </a:rPr>
              <a:t>Kurzzeitspeicher</a:t>
            </a:r>
          </a:p>
          <a:p>
            <a:pPr algn="ctr"/>
            <a:r>
              <a:rPr lang="de-DE" b="1" dirty="0">
                <a:solidFill>
                  <a:srgbClr val="FF0000"/>
                </a:solidFill>
                <a:cs typeface="Arial" panose="020B0604020202020204" pitchFamily="34" charset="0"/>
              </a:rPr>
              <a:t>PSKW/Batterie</a:t>
            </a:r>
          </a:p>
          <a:p>
            <a:pPr algn="ctr"/>
            <a:r>
              <a:rPr lang="de-DE" sz="2200" b="1" dirty="0">
                <a:solidFill>
                  <a:schemeClr val="tx1"/>
                </a:solidFill>
                <a:cs typeface="Arial" panose="020B0604020202020204" pitchFamily="34" charset="0"/>
              </a:rPr>
              <a:t>  </a:t>
            </a: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838836D6-0EAC-EFA3-3A98-DDF2E4568FEE}"/>
              </a:ext>
            </a:extLst>
          </p:cNvPr>
          <p:cNvGrpSpPr/>
          <p:nvPr/>
        </p:nvGrpSpPr>
        <p:grpSpPr>
          <a:xfrm>
            <a:off x="7764234" y="1104069"/>
            <a:ext cx="910137" cy="1289558"/>
            <a:chOff x="7814338" y="1104069"/>
            <a:chExt cx="910137" cy="1289558"/>
          </a:xfrm>
        </p:grpSpPr>
        <p:sp>
          <p:nvSpPr>
            <p:cNvPr id="28" name="Abgerundetes Rechteck 2">
              <a:extLst>
                <a:ext uri="{FF2B5EF4-FFF2-40B4-BE49-F238E27FC236}">
                  <a16:creationId xmlns:a16="http://schemas.microsoft.com/office/drawing/2014/main" id="{A9F0108B-B6FA-4B31-B50A-C608D7C75099}"/>
                </a:ext>
              </a:extLst>
            </p:cNvPr>
            <p:cNvSpPr/>
            <p:nvPr/>
          </p:nvSpPr>
          <p:spPr>
            <a:xfrm>
              <a:off x="7814338" y="1740313"/>
              <a:ext cx="910137" cy="653314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1800" b="1" dirty="0"/>
                <a:t>ca</a:t>
              </a:r>
              <a:r>
                <a:rPr lang="de-DE" sz="1600" b="1" dirty="0"/>
                <a:t>. </a:t>
              </a:r>
              <a:r>
                <a:rPr lang="de-DE" sz="2000" b="1" dirty="0"/>
                <a:t>80</a:t>
              </a:r>
              <a:endParaRPr lang="de-DE" sz="1600" b="1" dirty="0"/>
            </a:p>
            <a:p>
              <a:pPr algn="ctr"/>
              <a:r>
                <a:rPr lang="de-DE" sz="1600" b="1" dirty="0"/>
                <a:t>Verlust</a:t>
              </a:r>
            </a:p>
          </p:txBody>
        </p:sp>
        <p:sp>
          <p:nvSpPr>
            <p:cNvPr id="29" name="Right Arrow 2">
              <a:extLst>
                <a:ext uri="{FF2B5EF4-FFF2-40B4-BE49-F238E27FC236}">
                  <a16:creationId xmlns:a16="http://schemas.microsoft.com/office/drawing/2014/main" id="{2CE8C5E8-23E2-42B3-9DD9-B704A6A237B2}"/>
                </a:ext>
              </a:extLst>
            </p:cNvPr>
            <p:cNvSpPr/>
            <p:nvPr/>
          </p:nvSpPr>
          <p:spPr>
            <a:xfrm rot="5400000">
              <a:off x="7923237" y="1108311"/>
              <a:ext cx="785977" cy="777494"/>
            </a:xfrm>
            <a:prstGeom prst="rightArrow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ight Arrow 59">
            <a:extLst>
              <a:ext uri="{FF2B5EF4-FFF2-40B4-BE49-F238E27FC236}">
                <a16:creationId xmlns:a16="http://schemas.microsoft.com/office/drawing/2014/main" id="{D24DA78E-FD00-4B1C-B76F-7AE272DF9D9D}"/>
              </a:ext>
            </a:extLst>
          </p:cNvPr>
          <p:cNvSpPr/>
          <p:nvPr/>
        </p:nvSpPr>
        <p:spPr>
          <a:xfrm>
            <a:off x="8437615" y="1940730"/>
            <a:ext cx="625787" cy="653313"/>
          </a:xfrm>
          <a:prstGeom prst="rightArrow">
            <a:avLst>
              <a:gd name="adj1" fmla="val 34662"/>
              <a:gd name="adj2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98C62D29-0895-4A55-AACD-264C2D80C671}"/>
              </a:ext>
            </a:extLst>
          </p:cNvPr>
          <p:cNvSpPr/>
          <p:nvPr/>
        </p:nvSpPr>
        <p:spPr>
          <a:xfrm>
            <a:off x="197523" y="5082783"/>
            <a:ext cx="5163617" cy="71107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1000   Verbrauch </a:t>
            </a:r>
            <a:r>
              <a:rPr lang="de-DE" sz="3200" b="1" dirty="0">
                <a:solidFill>
                  <a:srgbClr val="FFFF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de-DE" sz="32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31E211E0-D45A-4073-296E-E0C506748C3B}"/>
              </a:ext>
            </a:extLst>
          </p:cNvPr>
          <p:cNvGrpSpPr/>
          <p:nvPr/>
        </p:nvGrpSpPr>
        <p:grpSpPr>
          <a:xfrm>
            <a:off x="20476" y="1034110"/>
            <a:ext cx="1865352" cy="2304000"/>
            <a:chOff x="20476" y="1034110"/>
            <a:chExt cx="1865352" cy="2304000"/>
          </a:xfrm>
        </p:grpSpPr>
        <p:sp>
          <p:nvSpPr>
            <p:cNvPr id="3" name="Right Arrow 2"/>
            <p:cNvSpPr/>
            <p:nvPr/>
          </p:nvSpPr>
          <p:spPr>
            <a:xfrm rot="5400000">
              <a:off x="-198848" y="1253434"/>
              <a:ext cx="2304000" cy="1865352"/>
            </a:xfrm>
            <a:prstGeom prst="rightArrow">
              <a:avLst>
                <a:gd name="adj1" fmla="val 50000"/>
                <a:gd name="adj2" fmla="val 34572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EADDE287-9362-4DDC-B0BC-047DD388BFA3}"/>
                </a:ext>
              </a:extLst>
            </p:cNvPr>
            <p:cNvSpPr txBox="1"/>
            <p:nvPr/>
          </p:nvSpPr>
          <p:spPr>
            <a:xfrm>
              <a:off x="694347" y="1257810"/>
              <a:ext cx="620102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2200" b="1">
                  <a:solidFill>
                    <a:schemeClr val="bg2"/>
                  </a:solidFill>
                </a:defRPr>
              </a:lvl1pPr>
            </a:lstStyle>
            <a:p>
              <a:r>
                <a:rPr lang="de-DE" sz="2800" dirty="0"/>
                <a:t>856</a:t>
              </a:r>
            </a:p>
          </p:txBody>
        </p:sp>
      </p:grpSp>
      <p:sp>
        <p:nvSpPr>
          <p:cNvPr id="38" name="Textfeld 37">
            <a:extLst>
              <a:ext uri="{FF2B5EF4-FFF2-40B4-BE49-F238E27FC236}">
                <a16:creationId xmlns:a16="http://schemas.microsoft.com/office/drawing/2014/main" id="{C96E61A9-F381-4D7A-80D0-47259EDA2C03}"/>
              </a:ext>
            </a:extLst>
          </p:cNvPr>
          <p:cNvSpPr txBox="1"/>
          <p:nvPr/>
        </p:nvSpPr>
        <p:spPr>
          <a:xfrm>
            <a:off x="6976117" y="6291431"/>
            <a:ext cx="1203379" cy="2988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8000" tIns="10800" rIns="18000" bIns="10800" rtlCol="0">
            <a:spAutoFit/>
          </a:bodyPr>
          <a:lstStyle/>
          <a:p>
            <a:r>
              <a:rPr lang="de-DE" dirty="0"/>
              <a:t> </a:t>
            </a:r>
            <a:r>
              <a:rPr lang="de-DE" sz="1200" dirty="0"/>
              <a:t>Werte „unfrisiert“</a:t>
            </a:r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F87B216-2079-4DCA-B83B-6DFD4239A5CA}"/>
              </a:ext>
            </a:extLst>
          </p:cNvPr>
          <p:cNvGrpSpPr/>
          <p:nvPr/>
        </p:nvGrpSpPr>
        <p:grpSpPr>
          <a:xfrm>
            <a:off x="249488" y="5828758"/>
            <a:ext cx="1622316" cy="821793"/>
            <a:chOff x="199935" y="5478026"/>
            <a:chExt cx="1622316" cy="821793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E031D37A-D8BB-48A9-A184-DC42DEFD72DF}"/>
                </a:ext>
              </a:extLst>
            </p:cNvPr>
            <p:cNvGrpSpPr/>
            <p:nvPr/>
          </p:nvGrpSpPr>
          <p:grpSpPr>
            <a:xfrm>
              <a:off x="199935" y="5478026"/>
              <a:ext cx="1622316" cy="821793"/>
              <a:chOff x="223527" y="5502544"/>
              <a:chExt cx="1622316" cy="821793"/>
            </a:xfrm>
          </p:grpSpPr>
          <p:sp>
            <p:nvSpPr>
              <p:cNvPr id="33" name="Abgerundetes Rechteck 2">
                <a:extLst>
                  <a:ext uri="{FF2B5EF4-FFF2-40B4-BE49-F238E27FC236}">
                    <a16:creationId xmlns:a16="http://schemas.microsoft.com/office/drawing/2014/main" id="{2CEB8843-BE3A-4A34-A3DD-A77993181298}"/>
                  </a:ext>
                </a:extLst>
              </p:cNvPr>
              <p:cNvSpPr/>
              <p:nvPr/>
            </p:nvSpPr>
            <p:spPr>
              <a:xfrm>
                <a:off x="223527" y="5972781"/>
                <a:ext cx="1622316" cy="351556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2000" b="1" dirty="0">
                    <a:cs typeface="Arial" panose="020B0604020202020204" pitchFamily="34" charset="0"/>
                  </a:rPr>
                  <a:t>Import</a:t>
                </a:r>
              </a:p>
            </p:txBody>
          </p:sp>
          <p:sp>
            <p:nvSpPr>
              <p:cNvPr id="34" name="Right Arrow 41">
                <a:extLst>
                  <a:ext uri="{FF2B5EF4-FFF2-40B4-BE49-F238E27FC236}">
                    <a16:creationId xmlns:a16="http://schemas.microsoft.com/office/drawing/2014/main" id="{6832E9CB-9A61-474A-99DB-CD2CEF8B7399}"/>
                  </a:ext>
                </a:extLst>
              </p:cNvPr>
              <p:cNvSpPr/>
              <p:nvPr/>
            </p:nvSpPr>
            <p:spPr>
              <a:xfrm rot="16200000" flipV="1">
                <a:off x="732418" y="5388563"/>
                <a:ext cx="492038" cy="720000"/>
              </a:xfrm>
              <a:prstGeom prst="right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5FBBE3B4-2CE9-4FC5-BD5A-387B0A4A9CB2}"/>
                </a:ext>
              </a:extLst>
            </p:cNvPr>
            <p:cNvSpPr txBox="1"/>
            <p:nvPr/>
          </p:nvSpPr>
          <p:spPr>
            <a:xfrm>
              <a:off x="801797" y="5631239"/>
              <a:ext cx="3291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47" name="Abgerundetes Rechteck 6"/>
          <p:cNvSpPr/>
          <p:nvPr/>
        </p:nvSpPr>
        <p:spPr>
          <a:xfrm>
            <a:off x="4178905" y="3459065"/>
            <a:ext cx="2160000" cy="900000"/>
          </a:xfrm>
          <a:prstGeom prst="round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b="1" dirty="0"/>
              <a:t>Langzeit/Backup </a:t>
            </a:r>
            <a:r>
              <a:rPr lang="de-DE" b="1" dirty="0" err="1"/>
              <a:t>Sp</a:t>
            </a:r>
            <a:r>
              <a:rPr lang="de-DE" b="1" dirty="0"/>
              <a:t>.</a:t>
            </a:r>
          </a:p>
          <a:p>
            <a:pPr algn="ctr"/>
            <a:r>
              <a:rPr lang="de-DE" b="1" dirty="0">
                <a:solidFill>
                  <a:srgbClr val="FF0000"/>
                </a:solidFill>
              </a:rPr>
              <a:t>Power </a:t>
            </a:r>
            <a:r>
              <a:rPr lang="de-DE" b="1" dirty="0" err="1">
                <a:solidFill>
                  <a:srgbClr val="FF0000"/>
                </a:solidFill>
              </a:rPr>
              <a:t>to</a:t>
            </a:r>
            <a:r>
              <a:rPr lang="de-DE" b="1" dirty="0">
                <a:solidFill>
                  <a:srgbClr val="FF0000"/>
                </a:solidFill>
              </a:rPr>
              <a:t> Gas</a:t>
            </a:r>
          </a:p>
          <a:p>
            <a:pPr algn="ctr"/>
            <a:r>
              <a:rPr lang="de-DE" sz="2200" b="1" dirty="0">
                <a:solidFill>
                  <a:schemeClr val="tx1"/>
                </a:solidFill>
              </a:rPr>
              <a:t>     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1D9E130-F131-4D12-B77E-FCE1F6FA825C}"/>
              </a:ext>
            </a:extLst>
          </p:cNvPr>
          <p:cNvSpPr txBox="1"/>
          <p:nvPr/>
        </p:nvSpPr>
        <p:spPr>
          <a:xfrm>
            <a:off x="694347" y="4056578"/>
            <a:ext cx="540000" cy="3603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10800" rIns="0" bIns="10800" rtlCol="0">
            <a:spAutoFit/>
          </a:bodyPr>
          <a:lstStyle/>
          <a:p>
            <a:r>
              <a:rPr lang="de-DE" sz="2000" dirty="0"/>
              <a:t> </a:t>
            </a:r>
            <a:r>
              <a:rPr lang="de-DE" sz="2200" b="1" dirty="0"/>
              <a:t>856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C4477504-5B07-4124-B12E-08FC9E8AD8CC}"/>
              </a:ext>
            </a:extLst>
          </p:cNvPr>
          <p:cNvSpPr txBox="1"/>
          <p:nvPr/>
        </p:nvSpPr>
        <p:spPr>
          <a:xfrm>
            <a:off x="4718905" y="3976547"/>
            <a:ext cx="540000" cy="3603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10800" rIns="0" bIns="10800" rtlCol="0">
            <a:spAutoFit/>
          </a:bodyPr>
          <a:lstStyle/>
          <a:p>
            <a:r>
              <a:rPr lang="de-DE" sz="2000" dirty="0"/>
              <a:t> </a:t>
            </a:r>
            <a:r>
              <a:rPr lang="de-DE" sz="2200" b="1" dirty="0"/>
              <a:t>53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2EFD9BAF-AEE9-4139-94B7-0D74CC11EFEE}"/>
              </a:ext>
            </a:extLst>
          </p:cNvPr>
          <p:cNvSpPr txBox="1"/>
          <p:nvPr/>
        </p:nvSpPr>
        <p:spPr>
          <a:xfrm>
            <a:off x="2582852" y="3926129"/>
            <a:ext cx="540000" cy="3603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10800" rIns="0" bIns="10800" rtlCol="0">
            <a:spAutoFit/>
          </a:bodyPr>
          <a:lstStyle/>
          <a:p>
            <a:r>
              <a:rPr lang="de-DE" sz="2000" dirty="0"/>
              <a:t> </a:t>
            </a:r>
            <a:r>
              <a:rPr lang="de-DE" sz="2200" b="1" dirty="0"/>
              <a:t>91</a:t>
            </a:r>
          </a:p>
        </p:txBody>
      </p:sp>
      <p:sp>
        <p:nvSpPr>
          <p:cNvPr id="12" name="Right Arrow 2">
            <a:extLst>
              <a:ext uri="{FF2B5EF4-FFF2-40B4-BE49-F238E27FC236}">
                <a16:creationId xmlns:a16="http://schemas.microsoft.com/office/drawing/2014/main" id="{465D57FB-A0D3-8245-21E9-52ACE226803D}"/>
              </a:ext>
            </a:extLst>
          </p:cNvPr>
          <p:cNvSpPr/>
          <p:nvPr/>
        </p:nvSpPr>
        <p:spPr>
          <a:xfrm rot="5400000">
            <a:off x="7147707" y="4309199"/>
            <a:ext cx="711080" cy="816458"/>
          </a:xfrm>
          <a:prstGeom prst="rightArrow">
            <a:avLst>
              <a:gd name="adj1" fmla="val 50000"/>
              <a:gd name="adj2" fmla="val 34572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Abgerundetes Rechteck 6">
            <a:extLst>
              <a:ext uri="{FF2B5EF4-FFF2-40B4-BE49-F238E27FC236}">
                <a16:creationId xmlns:a16="http://schemas.microsoft.com/office/drawing/2014/main" id="{16FA6307-7B50-04E4-A07A-D638477B91FE}"/>
              </a:ext>
            </a:extLst>
          </p:cNvPr>
          <p:cNvSpPr/>
          <p:nvPr/>
        </p:nvSpPr>
        <p:spPr>
          <a:xfrm>
            <a:off x="6505289" y="3487624"/>
            <a:ext cx="2160000" cy="900000"/>
          </a:xfrm>
          <a:prstGeom prst="round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2400" b="1" dirty="0"/>
              <a:t>HT Elektrolyse</a:t>
            </a:r>
          </a:p>
          <a:p>
            <a:pPr algn="ctr"/>
            <a:r>
              <a:rPr lang="de-DE" b="1" dirty="0">
                <a:solidFill>
                  <a:srgbClr val="FF0000"/>
                </a:solidFill>
              </a:rPr>
              <a:t>als </a:t>
            </a:r>
            <a:r>
              <a:rPr lang="de-DE" b="1" dirty="0" err="1">
                <a:solidFill>
                  <a:srgbClr val="FF0000"/>
                </a:solidFill>
              </a:rPr>
              <a:t>Stromäquivlent</a:t>
            </a:r>
            <a:endParaRPr lang="de-DE" b="1" dirty="0">
              <a:solidFill>
                <a:srgbClr val="FF0000"/>
              </a:solidFill>
            </a:endParaRPr>
          </a:p>
          <a:p>
            <a:pPr algn="ctr"/>
            <a:r>
              <a:rPr lang="de-DE" sz="2200" b="1" dirty="0">
                <a:solidFill>
                  <a:schemeClr val="tx1"/>
                </a:solidFill>
              </a:rPr>
              <a:t>     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E991291-7A0F-2E5A-5CE3-7CB547A17907}"/>
              </a:ext>
            </a:extLst>
          </p:cNvPr>
          <p:cNvSpPr txBox="1"/>
          <p:nvPr/>
        </p:nvSpPr>
        <p:spPr>
          <a:xfrm>
            <a:off x="7238611" y="4025134"/>
            <a:ext cx="540000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000" dirty="0"/>
              <a:t> </a:t>
            </a:r>
            <a:r>
              <a:rPr lang="de-DE" sz="2200" b="1" dirty="0"/>
              <a:t>72</a:t>
            </a:r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F50571C7-326F-2E0A-2A90-D28446C99F50}"/>
              </a:ext>
            </a:extLst>
          </p:cNvPr>
          <p:cNvSpPr/>
          <p:nvPr/>
        </p:nvSpPr>
        <p:spPr>
          <a:xfrm>
            <a:off x="5887679" y="5070200"/>
            <a:ext cx="3231136" cy="71107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72</a:t>
            </a:r>
            <a:r>
              <a:rPr lang="de-DE" sz="2400" b="1" dirty="0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de-DE" sz="1600" b="1" dirty="0" err="1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2400" b="1" dirty="0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(als </a:t>
            </a:r>
            <a:r>
              <a:rPr lang="de-DE" sz="1200" b="1" dirty="0" err="1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StromÄqivalent</a:t>
            </a:r>
            <a:r>
              <a:rPr lang="de-DE" sz="12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)   </a:t>
            </a:r>
            <a:r>
              <a:rPr lang="de-DE" sz="32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8689CD45-702C-35A9-2A66-A871E6A5C184}"/>
              </a:ext>
            </a:extLst>
          </p:cNvPr>
          <p:cNvGrpSpPr/>
          <p:nvPr/>
        </p:nvGrpSpPr>
        <p:grpSpPr>
          <a:xfrm>
            <a:off x="2264433" y="1148729"/>
            <a:ext cx="5613894" cy="2348064"/>
            <a:chOff x="2264433" y="1148729"/>
            <a:chExt cx="5613894" cy="2348064"/>
          </a:xfrm>
        </p:grpSpPr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675C3829-18E9-C4DA-DE52-FD6D206A5854}"/>
                </a:ext>
              </a:extLst>
            </p:cNvPr>
            <p:cNvGrpSpPr/>
            <p:nvPr/>
          </p:nvGrpSpPr>
          <p:grpSpPr>
            <a:xfrm>
              <a:off x="3425464" y="1148729"/>
              <a:ext cx="1865353" cy="792000"/>
              <a:chOff x="3732814" y="1126123"/>
              <a:chExt cx="1620000" cy="792000"/>
            </a:xfrm>
          </p:grpSpPr>
          <p:sp>
            <p:nvSpPr>
              <p:cNvPr id="36" name="Right Arrow 35"/>
              <p:cNvSpPr/>
              <p:nvPr/>
            </p:nvSpPr>
            <p:spPr>
              <a:xfrm rot="5400000">
                <a:off x="4146814" y="712123"/>
                <a:ext cx="792000" cy="1620000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2B7A0446-A623-4196-9627-1779AAD30432}"/>
                  </a:ext>
                </a:extLst>
              </p:cNvPr>
              <p:cNvSpPr txBox="1"/>
              <p:nvPr/>
            </p:nvSpPr>
            <p:spPr>
              <a:xfrm>
                <a:off x="4189883" y="1186606"/>
                <a:ext cx="730434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600" b="1" dirty="0">
                    <a:solidFill>
                      <a:schemeClr val="bg2"/>
                    </a:solidFill>
                  </a:rPr>
                  <a:t>460</a:t>
                </a:r>
              </a:p>
            </p:txBody>
          </p:sp>
        </p:grp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07604A46-A5B9-139C-FEA8-0208AF793595}"/>
                </a:ext>
              </a:extLst>
            </p:cNvPr>
            <p:cNvGrpSpPr/>
            <p:nvPr/>
          </p:nvGrpSpPr>
          <p:grpSpPr>
            <a:xfrm>
              <a:off x="4488814" y="2486942"/>
              <a:ext cx="1178021" cy="972000"/>
              <a:chOff x="5202795" y="2458367"/>
              <a:chExt cx="1440000" cy="972000"/>
            </a:xfrm>
          </p:grpSpPr>
          <p:sp>
            <p:nvSpPr>
              <p:cNvPr id="23" name="Right Arrow 36">
                <a:extLst>
                  <a:ext uri="{FF2B5EF4-FFF2-40B4-BE49-F238E27FC236}">
                    <a16:creationId xmlns:a16="http://schemas.microsoft.com/office/drawing/2014/main" id="{60B06895-B2CD-4102-91B0-171CD3775602}"/>
                  </a:ext>
                </a:extLst>
              </p:cNvPr>
              <p:cNvSpPr/>
              <p:nvPr/>
            </p:nvSpPr>
            <p:spPr>
              <a:xfrm rot="5400000">
                <a:off x="5436795" y="2224367"/>
                <a:ext cx="972000" cy="1440000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Textfeld 36">
                <a:extLst>
                  <a:ext uri="{FF2B5EF4-FFF2-40B4-BE49-F238E27FC236}">
                    <a16:creationId xmlns:a16="http://schemas.microsoft.com/office/drawing/2014/main" id="{0989303D-ED2F-455D-8E4C-1E914B67759B}"/>
                  </a:ext>
                </a:extLst>
              </p:cNvPr>
              <p:cNvSpPr txBox="1"/>
              <p:nvPr/>
            </p:nvSpPr>
            <p:spPr>
              <a:xfrm>
                <a:off x="5627707" y="2563293"/>
                <a:ext cx="555447" cy="3385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2200" b="1" dirty="0">
                    <a:solidFill>
                      <a:schemeClr val="bg2"/>
                    </a:solidFill>
                  </a:rPr>
                  <a:t>146</a:t>
                </a:r>
              </a:p>
            </p:txBody>
          </p:sp>
        </p:grp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FCCEE8AF-0DD2-9095-6C96-23543842FD21}"/>
                </a:ext>
              </a:extLst>
            </p:cNvPr>
            <p:cNvGrpSpPr/>
            <p:nvPr/>
          </p:nvGrpSpPr>
          <p:grpSpPr>
            <a:xfrm>
              <a:off x="2308640" y="2507645"/>
              <a:ext cx="1008000" cy="979979"/>
              <a:chOff x="2422940" y="2507645"/>
              <a:chExt cx="1008000" cy="990728"/>
            </a:xfrm>
          </p:grpSpPr>
          <p:sp>
            <p:nvSpPr>
              <p:cNvPr id="11" name="Right Arrow 38">
                <a:extLst>
                  <a:ext uri="{FF2B5EF4-FFF2-40B4-BE49-F238E27FC236}">
                    <a16:creationId xmlns:a16="http://schemas.microsoft.com/office/drawing/2014/main" id="{1A7FF876-3351-6320-F647-2480BC156AB9}"/>
                  </a:ext>
                </a:extLst>
              </p:cNvPr>
              <p:cNvSpPr/>
              <p:nvPr/>
            </p:nvSpPr>
            <p:spPr>
              <a:xfrm rot="5400000">
                <a:off x="2440940" y="2508373"/>
                <a:ext cx="972000" cy="1008000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BEE8115D-C123-4BA9-9AD2-BCDB310C4911}"/>
                  </a:ext>
                </a:extLst>
              </p:cNvPr>
              <p:cNvSpPr txBox="1"/>
              <p:nvPr/>
            </p:nvSpPr>
            <p:spPr>
              <a:xfrm>
                <a:off x="2690620" y="2507645"/>
                <a:ext cx="534160" cy="3385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2200" b="1" dirty="0">
                    <a:solidFill>
                      <a:schemeClr val="bg2"/>
                    </a:solidFill>
                  </a:rPr>
                  <a:t>114</a:t>
                </a:r>
              </a:p>
            </p:txBody>
          </p:sp>
        </p:grp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6CA68854-E9EA-618C-9159-FC5FA1FC0086}"/>
                </a:ext>
              </a:extLst>
            </p:cNvPr>
            <p:cNvGrpSpPr/>
            <p:nvPr/>
          </p:nvGrpSpPr>
          <p:grpSpPr>
            <a:xfrm>
              <a:off x="6568657" y="1990576"/>
              <a:ext cx="1309670" cy="1506217"/>
              <a:chOff x="3732815" y="1126123"/>
              <a:chExt cx="1620000" cy="792000"/>
            </a:xfrm>
          </p:grpSpPr>
          <p:sp>
            <p:nvSpPr>
              <p:cNvPr id="16" name="Right Arrow 35">
                <a:extLst>
                  <a:ext uri="{FF2B5EF4-FFF2-40B4-BE49-F238E27FC236}">
                    <a16:creationId xmlns:a16="http://schemas.microsoft.com/office/drawing/2014/main" id="{004CC33F-6D53-322C-9CD2-F4E4E06B16B5}"/>
                  </a:ext>
                </a:extLst>
              </p:cNvPr>
              <p:cNvSpPr/>
              <p:nvPr/>
            </p:nvSpPr>
            <p:spPr>
              <a:xfrm rot="5400000">
                <a:off x="4146814" y="712123"/>
                <a:ext cx="792000" cy="1620000"/>
              </a:xfrm>
              <a:prstGeom prst="rightArrow">
                <a:avLst>
                  <a:gd name="adj1" fmla="val 50000"/>
                  <a:gd name="adj2" fmla="val 42000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74522FC9-7C64-40DF-D1D9-54920D6B40A9}"/>
                  </a:ext>
                </a:extLst>
              </p:cNvPr>
              <p:cNvSpPr txBox="1"/>
              <p:nvPr/>
            </p:nvSpPr>
            <p:spPr>
              <a:xfrm>
                <a:off x="4261519" y="1396903"/>
                <a:ext cx="625642" cy="210386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r>
                  <a:rPr lang="de-DE" sz="2000" b="1" dirty="0">
                    <a:solidFill>
                      <a:schemeClr val="bg2"/>
                    </a:solidFill>
                  </a:rPr>
                  <a:t>200</a:t>
                </a:r>
              </a:p>
            </p:txBody>
          </p:sp>
        </p:grpSp>
        <p:sp>
          <p:nvSpPr>
            <p:cNvPr id="22" name="Abgerundetes Rechteck 5">
              <a:extLst>
                <a:ext uri="{FF2B5EF4-FFF2-40B4-BE49-F238E27FC236}">
                  <a16:creationId xmlns:a16="http://schemas.microsoft.com/office/drawing/2014/main" id="{9A5BE2AB-536F-4CED-8E3C-4159E2AC2695}"/>
                </a:ext>
              </a:extLst>
            </p:cNvPr>
            <p:cNvSpPr/>
            <p:nvPr/>
          </p:nvSpPr>
          <p:spPr>
            <a:xfrm>
              <a:off x="2264433" y="1933558"/>
              <a:ext cx="5384142" cy="601038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/>
                <a:t>Kurzzeit-Speicher     Langzeit/Backup   </a:t>
              </a:r>
              <a:r>
                <a:rPr lang="de-DE" b="1" dirty="0" err="1"/>
                <a:t>H2</a:t>
              </a:r>
              <a:r>
                <a:rPr lang="de-DE" b="1" dirty="0"/>
                <a:t>-Produktion</a:t>
              </a:r>
            </a:p>
          </p:txBody>
        </p:sp>
      </p:grpSp>
      <p:sp>
        <p:nvSpPr>
          <p:cNvPr id="20" name="TextBox 49">
            <a:extLst>
              <a:ext uri="{FF2B5EF4-FFF2-40B4-BE49-F238E27FC236}">
                <a16:creationId xmlns:a16="http://schemas.microsoft.com/office/drawing/2014/main" id="{2EEBF5A7-4FFD-47DF-A839-70DE5E8807AC}"/>
              </a:ext>
            </a:extLst>
          </p:cNvPr>
          <p:cNvSpPr txBox="1"/>
          <p:nvPr/>
        </p:nvSpPr>
        <p:spPr>
          <a:xfrm>
            <a:off x="43102" y="566569"/>
            <a:ext cx="8933818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1385</a:t>
            </a:r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[TWh] 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1185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RE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Wind + PV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[ abgeleitet  aus 2021 AD)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de-DE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r>
              <a:rPr lang="de-D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BKW     </a:t>
            </a:r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83574099-C6E5-74CB-3832-5FA82F6126A5}"/>
              </a:ext>
            </a:extLst>
          </p:cNvPr>
          <p:cNvSpPr txBox="1"/>
          <p:nvPr/>
        </p:nvSpPr>
        <p:spPr>
          <a:xfrm>
            <a:off x="52337" y="6689099"/>
            <a:ext cx="9016374" cy="1846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1200" u="sng" dirty="0">
                <a:latin typeface="Arial" panose="020B0604020202020204" pitchFamily="34" charset="0"/>
                <a:cs typeface="Arial" panose="020B0604020202020204" pitchFamily="34" charset="0"/>
              </a:rPr>
              <a:t>Datenquelle</a:t>
            </a:r>
            <a:r>
              <a:rPr lang="de-DE" sz="1000" u="sng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900" dirty="0" err="1">
                <a:latin typeface="Arial" panose="020B0604020202020204" pitchFamily="34" charset="0"/>
                <a:cs typeface="Arial" panose="020B0604020202020204" pitchFamily="34" charset="0"/>
              </a:rPr>
              <a:t>Y.werte_JDL2024_DEU2021_f.knapp_EpsdOptimierung_Fall-dsc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de-DE" sz="900" dirty="0" err="1">
                <a:latin typeface="Arial" panose="020B0604020202020204" pitchFamily="34" charset="0"/>
                <a:cs typeface="Arial" panose="020B0604020202020204" pitchFamily="34" charset="0"/>
              </a:rPr>
              <a:t>0.2_arch.xls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Blatt  „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D_JDL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Kap.ineu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12.2b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;; Stand 2024.0402 </a:t>
            </a:r>
          </a:p>
        </p:txBody>
      </p:sp>
    </p:spTree>
    <p:extLst>
      <p:ext uri="{BB962C8B-B14F-4D97-AF65-F5344CB8AC3E}">
        <p14:creationId xmlns:p14="http://schemas.microsoft.com/office/powerpoint/2010/main" val="21884616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06681" y="63186"/>
            <a:ext cx="88298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Ergebnis der Kostenoptimierung:</a:t>
            </a:r>
          </a:p>
          <a:p>
            <a:r>
              <a:rPr lang="de-DE" dirty="0"/>
              <a:t> </a:t>
            </a:r>
            <a:r>
              <a:rPr lang="de-DE" sz="3200" b="1" dirty="0" err="1">
                <a:solidFill>
                  <a:srgbClr val="C00000"/>
                </a:solidFill>
              </a:rPr>
              <a:t>KGK</a:t>
            </a:r>
            <a:r>
              <a:rPr lang="de-DE" sz="2800" b="1" dirty="0"/>
              <a:t>: Von {RE + </a:t>
            </a:r>
            <a:r>
              <a:rPr lang="de-DE" sz="2800" b="1" dirty="0" err="1"/>
              <a:t>BasisKW</a:t>
            </a:r>
            <a:r>
              <a:rPr lang="de-DE" sz="2800" b="1" dirty="0"/>
              <a:t>}  bis {Steckdose </a:t>
            </a:r>
            <a:r>
              <a:rPr lang="de-DE" sz="2800" b="1" dirty="0">
                <a:solidFill>
                  <a:srgbClr val="C00000"/>
                </a:solidFill>
              </a:rPr>
              <a:t>+ Gas Speicher</a:t>
            </a:r>
            <a:r>
              <a:rPr lang="de-DE" sz="2800" b="1" dirty="0"/>
              <a:t>}</a:t>
            </a:r>
            <a:endParaRPr lang="de-DE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514774" y="1122188"/>
            <a:ext cx="3318190" cy="1611344"/>
          </a:xfrm>
          <a:prstGeom prst="rect">
            <a:avLst/>
          </a:prstGeom>
          <a:noFill/>
        </p:spPr>
        <p:txBody>
          <a:bodyPr wrap="square" lIns="0" tIns="10800" rIns="0" bIns="0" rtlCol="0">
            <a:spAutoFit/>
          </a:bodyPr>
          <a:lstStyle/>
          <a:p>
            <a:r>
              <a:rPr lang="de-DE" sz="2400" b="1" u="sng" dirty="0"/>
              <a:t>Beispieljahr</a:t>
            </a:r>
            <a:r>
              <a:rPr lang="de-DE" sz="2400" dirty="0"/>
              <a:t> </a:t>
            </a:r>
            <a:r>
              <a:rPr lang="de-DE" sz="2400" dirty="0">
                <a:highlight>
                  <a:srgbClr val="00FFFF"/>
                </a:highlight>
              </a:rPr>
              <a:t>2021 AD</a:t>
            </a:r>
          </a:p>
          <a:p>
            <a:r>
              <a:rPr lang="de-DE" sz="1600" dirty="0">
                <a:solidFill>
                  <a:srgbClr val="FF0000"/>
                </a:solidFill>
              </a:rPr>
              <a:t>solar </a:t>
            </a:r>
            <a:r>
              <a:rPr lang="de-DE" sz="1600" b="1" dirty="0">
                <a:solidFill>
                  <a:srgbClr val="FF0000"/>
                </a:solidFill>
              </a:rPr>
              <a:t>1,5 </a:t>
            </a:r>
            <a:r>
              <a:rPr lang="de-DE" sz="1600" b="1" dirty="0" err="1">
                <a:solidFill>
                  <a:srgbClr val="FF0000"/>
                </a:solidFill>
              </a:rPr>
              <a:t>fach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u="sng" dirty="0"/>
              <a:t>gewichtet</a:t>
            </a:r>
          </a:p>
          <a:p>
            <a:r>
              <a:rPr lang="de-DE" sz="1600" u="sng" dirty="0"/>
              <a:t>skaliert</a:t>
            </a:r>
            <a:r>
              <a:rPr lang="de-DE" sz="1600" dirty="0"/>
              <a:t> auf  </a:t>
            </a:r>
            <a:r>
              <a:rPr lang="de-DE" sz="1600" b="1" dirty="0"/>
              <a:t>Q_a= 1000 </a:t>
            </a:r>
            <a:r>
              <a:rPr lang="de-DE" sz="1600" dirty="0"/>
              <a:t>TWh</a:t>
            </a:r>
          </a:p>
          <a:p>
            <a:r>
              <a:rPr lang="de-DE" sz="1600" dirty="0"/>
              <a:t> konstant     </a:t>
            </a:r>
            <a:r>
              <a:rPr lang="de-DE" sz="1600" dirty="0" err="1"/>
              <a:t>Q_P</a:t>
            </a:r>
            <a:r>
              <a:rPr lang="de-DE" sz="1600" dirty="0"/>
              <a:t>=   114 GW</a:t>
            </a:r>
          </a:p>
          <a:p>
            <a:r>
              <a:rPr lang="de-DE" sz="1600" b="1" u="sng" dirty="0"/>
              <a:t>Quellen:</a:t>
            </a:r>
            <a:r>
              <a:rPr lang="de-DE" sz="1600" b="1" dirty="0">
                <a:solidFill>
                  <a:srgbClr val="C00000"/>
                </a:solidFill>
              </a:rPr>
              <a:t>  1.  </a:t>
            </a:r>
            <a:r>
              <a:rPr lang="de-DE" sz="1600" b="1" dirty="0"/>
              <a:t>RE (PV +Wind)</a:t>
            </a:r>
            <a:r>
              <a:rPr lang="de-DE" sz="1600" b="1" dirty="0">
                <a:solidFill>
                  <a:srgbClr val="C00000"/>
                </a:solidFill>
              </a:rPr>
              <a:t> mit</a:t>
            </a:r>
          </a:p>
          <a:p>
            <a:r>
              <a:rPr lang="de-DE" sz="1600" b="1" dirty="0">
                <a:solidFill>
                  <a:srgbClr val="C00000"/>
                </a:solidFill>
              </a:rPr>
              <a:t>                 </a:t>
            </a:r>
            <a:r>
              <a:rPr lang="de-DE" sz="1600" b="1" dirty="0"/>
              <a:t>2.  </a:t>
            </a:r>
            <a:r>
              <a:rPr lang="de-DE" sz="1600" b="1" dirty="0">
                <a:solidFill>
                  <a:srgbClr val="C00000"/>
                </a:solidFill>
              </a:rPr>
              <a:t>Zusatz: </a:t>
            </a:r>
            <a:r>
              <a:rPr lang="de-DE" sz="1600" b="1" dirty="0" err="1">
                <a:solidFill>
                  <a:srgbClr val="C00000"/>
                </a:solidFill>
              </a:rPr>
              <a:t>BasisKW</a:t>
            </a:r>
            <a:r>
              <a:rPr lang="de-DE" sz="1600" b="1" dirty="0">
                <a:solidFill>
                  <a:srgbClr val="C00000"/>
                </a:solidFill>
              </a:rPr>
              <a:t> (200 TWh)</a:t>
            </a:r>
            <a:r>
              <a:rPr lang="de-DE" sz="1600" b="1" dirty="0"/>
              <a:t>          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D4364CA-8157-4E79-A07E-1D9B2C2C3900}"/>
              </a:ext>
            </a:extLst>
          </p:cNvPr>
          <p:cNvSpPr txBox="1"/>
          <p:nvPr/>
        </p:nvSpPr>
        <p:spPr>
          <a:xfrm>
            <a:off x="626401" y="5545585"/>
            <a:ext cx="2769774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412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de-DE" b="1" u="sng" dirty="0"/>
              <a:t>Sp80 </a:t>
            </a:r>
            <a:r>
              <a:rPr lang="de-DE" b="1" u="sng" dirty="0" err="1"/>
              <a:t>VollLast</a:t>
            </a:r>
            <a:r>
              <a:rPr lang="de-DE" b="1" u="sng" dirty="0"/>
              <a:t>-Zyklen</a:t>
            </a:r>
            <a:r>
              <a:rPr lang="de-DE" dirty="0"/>
              <a:t>:</a:t>
            </a:r>
          </a:p>
          <a:p>
            <a:r>
              <a:rPr lang="de-DE" dirty="0"/>
              <a:t> </a:t>
            </a:r>
            <a:r>
              <a:rPr lang="de-DE" sz="2400" dirty="0" err="1">
                <a:solidFill>
                  <a:srgbClr val="C00000"/>
                </a:solidFill>
              </a:rPr>
              <a:t>N80_cycle</a:t>
            </a:r>
            <a:r>
              <a:rPr lang="de-DE" sz="2400" dirty="0">
                <a:solidFill>
                  <a:srgbClr val="C00000"/>
                </a:solidFill>
              </a:rPr>
              <a:t> =  </a:t>
            </a:r>
            <a:r>
              <a:rPr lang="de-DE" sz="2400" b="1" dirty="0">
                <a:solidFill>
                  <a:srgbClr val="C00000"/>
                </a:solidFill>
              </a:rPr>
              <a:t>147</a:t>
            </a:r>
            <a:r>
              <a:rPr lang="de-DE" sz="2400" dirty="0"/>
              <a:t> 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ACDFE7C-6F2D-418E-B634-09143DF15E30}"/>
              </a:ext>
            </a:extLst>
          </p:cNvPr>
          <p:cNvSpPr txBox="1"/>
          <p:nvPr/>
        </p:nvSpPr>
        <p:spPr>
          <a:xfrm>
            <a:off x="5462156" y="6149489"/>
            <a:ext cx="3659896" cy="6540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50" b="1" u="sng" dirty="0">
                <a:latin typeface="Arial" panose="020B0604020202020204" pitchFamily="34" charset="0"/>
                <a:cs typeface="Arial" panose="020B0604020202020204" pitchFamily="34" charset="0"/>
              </a:rPr>
              <a:t>Bezeichner: </a:t>
            </a:r>
            <a:r>
              <a:rPr lang="de-DE" sz="10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ÜsF 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Uberschussfaktor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RE_brutto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/Q_a ;</a:t>
            </a:r>
            <a:b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„</a:t>
            </a:r>
            <a:r>
              <a:rPr lang="de-DE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“= </a:t>
            </a:r>
            <a:r>
              <a:rPr 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Speicherkapoazität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;  „</a:t>
            </a:r>
            <a:r>
              <a:rPr lang="de-DE" sz="105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“= Leistung;</a:t>
            </a:r>
            <a:b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„</a:t>
            </a:r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“  = Verbraucher</a:t>
            </a:r>
          </a:p>
          <a:p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 Index: „</a:t>
            </a:r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“ = Kurzzeitspeicher;  „</a:t>
            </a:r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25“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0Langzeit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/Backup ;  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61734B0-F7D1-4733-BA0B-F235A203FDD8}"/>
              </a:ext>
            </a:extLst>
          </p:cNvPr>
          <p:cNvSpPr txBox="1"/>
          <p:nvPr/>
        </p:nvSpPr>
        <p:spPr>
          <a:xfrm>
            <a:off x="21919" y="6550477"/>
            <a:ext cx="4550081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100" u="sng" dirty="0">
                <a:latin typeface="Arial" panose="020B0604020202020204" pitchFamily="34" charset="0"/>
                <a:cs typeface="Arial" panose="020B0604020202020204" pitchFamily="34" charset="0"/>
              </a:rPr>
              <a:t>Datenquelle</a:t>
            </a:r>
            <a:r>
              <a:rPr lang="de-DE" sz="900" u="sng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Y.werte_JDL2024_DEU2021_f.knapp_EpsdOptimierung_Fall-dsc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0.2_arch.xlsm</a:t>
            </a:r>
            <a:b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Blatt: „Bild“ und Blatt  „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D_JDL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“ Kapitel (neu)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12.2b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DatenSpalte:2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 und 9; Stand 2024.0402 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96FB388-742E-403A-BB51-8085579892AE}"/>
              </a:ext>
            </a:extLst>
          </p:cNvPr>
          <p:cNvSpPr/>
          <p:nvPr/>
        </p:nvSpPr>
        <p:spPr>
          <a:xfrm>
            <a:off x="8595360" y="152636"/>
            <a:ext cx="441136" cy="31066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508B250-86D6-8111-2652-5F591BB860B9}"/>
              </a:ext>
            </a:extLst>
          </p:cNvPr>
          <p:cNvGrpSpPr/>
          <p:nvPr/>
        </p:nvGrpSpPr>
        <p:grpSpPr>
          <a:xfrm>
            <a:off x="626401" y="2987227"/>
            <a:ext cx="2769774" cy="2569934"/>
            <a:chOff x="626401" y="2987227"/>
            <a:chExt cx="2769774" cy="2569934"/>
          </a:xfrm>
        </p:grpSpPr>
        <p:sp>
          <p:nvSpPr>
            <p:cNvPr id="9" name="Textfeld 8"/>
            <p:cNvSpPr txBox="1"/>
            <p:nvPr/>
          </p:nvSpPr>
          <p:spPr>
            <a:xfrm>
              <a:off x="626401" y="2987227"/>
              <a:ext cx="2769774" cy="25699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2400" b="1" u="sng" dirty="0"/>
                <a:t>ZweispeicherModell</a:t>
              </a:r>
            </a:p>
            <a:p>
              <a:r>
                <a:rPr lang="de-DE" dirty="0"/>
                <a:t>mit :</a:t>
              </a:r>
            </a:p>
            <a:p>
              <a:r>
                <a:rPr lang="de-DE" dirty="0"/>
                <a:t>      </a:t>
              </a:r>
              <a:r>
                <a:rPr lang="de-DE" b="1" dirty="0">
                  <a:solidFill>
                    <a:srgbClr val="C00000"/>
                  </a:solidFill>
                </a:rPr>
                <a:t>ÜsF</a:t>
              </a:r>
              <a:r>
                <a:rPr lang="de-DE" dirty="0"/>
                <a:t>   </a:t>
              </a:r>
              <a:r>
                <a:rPr lang="de-DE" sz="2400" dirty="0"/>
                <a:t>= </a:t>
              </a:r>
              <a:r>
                <a:rPr lang="de-DE" b="1" dirty="0"/>
                <a:t>1,185</a:t>
              </a:r>
            </a:p>
            <a:p>
              <a:r>
                <a:rPr lang="de-DE" dirty="0"/>
                <a:t>Sp80       = 0,225 [d] </a:t>
              </a:r>
              <a:r>
                <a:rPr lang="de-DE" dirty="0" err="1"/>
                <a:t>VollLast</a:t>
              </a:r>
              <a:br>
                <a:rPr lang="de-DE" dirty="0"/>
              </a:br>
              <a:endParaRPr lang="de-DE" dirty="0"/>
            </a:p>
            <a:p>
              <a:r>
                <a:rPr lang="de-DE" sz="1100" dirty="0"/>
                <a:t>  </a:t>
              </a:r>
              <a:endParaRPr lang="de-DE" dirty="0"/>
            </a:p>
            <a:p>
              <a:r>
                <a:rPr lang="de-DE" dirty="0" err="1"/>
                <a:t>P80</a:t>
              </a:r>
              <a:r>
                <a:rPr lang="de-DE" sz="1400" dirty="0" err="1"/>
                <a:t>max</a:t>
              </a:r>
              <a:r>
                <a:rPr lang="de-DE" dirty="0"/>
                <a:t>   =    74   [GW]</a:t>
              </a:r>
            </a:p>
            <a:p>
              <a:r>
                <a:rPr lang="de-DE" dirty="0" err="1"/>
                <a:t>P25</a:t>
              </a:r>
              <a:r>
                <a:rPr lang="de-DE" sz="1400" dirty="0" err="1"/>
                <a:t>max</a:t>
              </a:r>
              <a:r>
                <a:rPr lang="de-DE" dirty="0"/>
                <a:t>   =    85   [GW] </a:t>
              </a:r>
            </a:p>
            <a:p>
              <a:r>
                <a:rPr lang="de-DE" dirty="0"/>
                <a:t>  </a:t>
              </a:r>
              <a:r>
                <a:rPr lang="de-DE" b="1" dirty="0">
                  <a:solidFill>
                    <a:srgbClr val="FF0000"/>
                  </a:solidFill>
                </a:rPr>
                <a:t>eta</a:t>
              </a:r>
              <a:r>
                <a:rPr lang="de-DE" sz="1200" b="1" dirty="0">
                  <a:solidFill>
                    <a:srgbClr val="FF0000"/>
                  </a:solidFill>
                </a:rPr>
                <a:t>_</a:t>
              </a:r>
              <a:r>
                <a:rPr lang="de-DE" sz="1400" b="1" dirty="0">
                  <a:solidFill>
                    <a:srgbClr val="FF0000"/>
                  </a:solidFill>
                </a:rPr>
                <a:t>gas</a:t>
              </a:r>
              <a:r>
                <a:rPr lang="de-DE" sz="1200" b="1" dirty="0">
                  <a:solidFill>
                    <a:srgbClr val="FF0000"/>
                  </a:solidFill>
                </a:rPr>
                <a:t>  </a:t>
              </a:r>
              <a:r>
                <a:rPr lang="de-DE" b="1" dirty="0">
                  <a:solidFill>
                    <a:srgbClr val="FF0000"/>
                  </a:solidFill>
                </a:rPr>
                <a:t>=  0.36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3C61015D-7B56-491E-A6E1-6E014C32B82F}"/>
                </a:ext>
              </a:extLst>
            </p:cNvPr>
            <p:cNvSpPr txBox="1"/>
            <p:nvPr/>
          </p:nvSpPr>
          <p:spPr>
            <a:xfrm>
              <a:off x="1393237" y="4272194"/>
              <a:ext cx="1236102" cy="30777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41275">
              <a:solidFill>
                <a:srgbClr val="C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dirty="0">
                  <a:solidFill>
                    <a:srgbClr val="0066FF"/>
                  </a:solidFill>
                  <a:highlight>
                    <a:srgbClr val="FFFF00"/>
                  </a:highlight>
                </a:rPr>
                <a:t> </a:t>
              </a:r>
              <a:r>
                <a:rPr lang="de-DE" sz="2000" b="1" dirty="0">
                  <a:solidFill>
                    <a:srgbClr val="0066FF"/>
                  </a:solidFill>
                  <a:highlight>
                    <a:srgbClr val="FFFF00"/>
                  </a:highlight>
                </a:rPr>
                <a:t>= 617 GWh </a:t>
              </a:r>
              <a:endParaRPr lang="de-DE" b="1" dirty="0">
                <a:solidFill>
                  <a:srgbClr val="0066FF"/>
                </a:solidFill>
                <a:highlight>
                  <a:srgbClr val="FFFF00"/>
                </a:highlight>
              </a:endParaRPr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3EFADDFF-4512-E904-0814-6E9B600D1ED1}"/>
              </a:ext>
            </a:extLst>
          </p:cNvPr>
          <p:cNvSpPr txBox="1"/>
          <p:nvPr/>
        </p:nvSpPr>
        <p:spPr>
          <a:xfrm>
            <a:off x="3983277" y="4982798"/>
            <a:ext cx="5138775" cy="830997"/>
          </a:xfrm>
          <a:prstGeom prst="rect">
            <a:avLst/>
          </a:prstGeom>
          <a:solidFill>
            <a:srgbClr val="92D050"/>
          </a:solidFill>
          <a:ln w="31750">
            <a:solidFill>
              <a:srgbClr val="C00000"/>
            </a:solidFill>
          </a:ln>
        </p:spPr>
        <p:txBody>
          <a:bodyPr wrap="square" rIns="10800" rtlCol="0">
            <a:spAutoFit/>
          </a:bodyPr>
          <a:lstStyle/>
          <a:p>
            <a:r>
              <a:rPr lang="de-DE" sz="2000" b="1" dirty="0">
                <a:solidFill>
                  <a:srgbClr val="C00000"/>
                </a:solidFill>
              </a:rPr>
              <a:t>Integrierte</a:t>
            </a:r>
            <a:r>
              <a:rPr lang="de-DE" sz="2000" b="1" dirty="0"/>
              <a:t> </a:t>
            </a:r>
            <a:r>
              <a:rPr lang="de-DE" sz="2400" b="1" dirty="0" err="1"/>
              <a:t>BasisKW</a:t>
            </a:r>
            <a:r>
              <a:rPr lang="de-DE" sz="2400" b="1" dirty="0"/>
              <a:t> </a:t>
            </a:r>
            <a:r>
              <a:rPr lang="de-DE" sz="2000" dirty="0"/>
              <a:t>:  200 TWh</a:t>
            </a:r>
            <a:endParaRPr lang="de-DE" sz="2000" b="1" dirty="0">
              <a:solidFill>
                <a:srgbClr val="C00000"/>
              </a:solidFill>
            </a:endParaRPr>
          </a:p>
          <a:p>
            <a:r>
              <a:rPr lang="de-DE" sz="2000" b="1" dirty="0">
                <a:solidFill>
                  <a:srgbClr val="C00000"/>
                </a:solidFill>
              </a:rPr>
              <a:t>     Koppelprodukt  </a:t>
            </a:r>
            <a:r>
              <a:rPr lang="de-DE" sz="2400" b="1" dirty="0" err="1">
                <a:solidFill>
                  <a:srgbClr val="C00000"/>
                </a:solidFill>
              </a:rPr>
              <a:t>H2</a:t>
            </a:r>
            <a:r>
              <a:rPr lang="de-DE" sz="2000" b="1" dirty="0">
                <a:solidFill>
                  <a:srgbClr val="C00000"/>
                </a:solidFill>
              </a:rPr>
              <a:t>  :  72 </a:t>
            </a:r>
            <a:r>
              <a:rPr lang="de-DE" sz="2000" dirty="0">
                <a:solidFill>
                  <a:srgbClr val="C00000"/>
                </a:solidFill>
              </a:rPr>
              <a:t>TWh </a:t>
            </a:r>
            <a:r>
              <a:rPr lang="de-DE" sz="1400" dirty="0">
                <a:solidFill>
                  <a:srgbClr val="C00000"/>
                </a:solidFill>
              </a:rPr>
              <a:t>[</a:t>
            </a:r>
            <a:r>
              <a:rPr lang="de-DE" sz="1400" dirty="0" err="1">
                <a:solidFill>
                  <a:srgbClr val="C00000"/>
                </a:solidFill>
              </a:rPr>
              <a:t>StromÄqivalent</a:t>
            </a:r>
            <a:r>
              <a:rPr lang="de-DE" sz="1400" dirty="0">
                <a:solidFill>
                  <a:srgbClr val="C00000"/>
                </a:solidFill>
              </a:rPr>
              <a:t>]</a:t>
            </a:r>
            <a:r>
              <a:rPr lang="de-DE" dirty="0"/>
              <a:t> 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74606D4-88CC-CF85-6642-0D5F6CAF7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476" y="951773"/>
            <a:ext cx="3460375" cy="391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644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hteck 65"/>
          <p:cNvSpPr/>
          <p:nvPr/>
        </p:nvSpPr>
        <p:spPr>
          <a:xfrm>
            <a:off x="6136194" y="3843017"/>
            <a:ext cx="83544" cy="10072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Textfeld 38"/>
          <p:cNvSpPr txBox="1"/>
          <p:nvPr/>
        </p:nvSpPr>
        <p:spPr>
          <a:xfrm>
            <a:off x="19186" y="288494"/>
            <a:ext cx="1247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Getrennt</a:t>
            </a:r>
            <a:endParaRPr lang="de-DE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23E68CF-C56B-CF8C-F2A6-861FFDD1ABEF}"/>
              </a:ext>
            </a:extLst>
          </p:cNvPr>
          <p:cNvGrpSpPr/>
          <p:nvPr/>
        </p:nvGrpSpPr>
        <p:grpSpPr>
          <a:xfrm>
            <a:off x="52337" y="696315"/>
            <a:ext cx="8829260" cy="2700000"/>
            <a:chOff x="52337" y="696315"/>
            <a:chExt cx="8829260" cy="2700000"/>
          </a:xfrm>
        </p:grpSpPr>
        <p:sp>
          <p:nvSpPr>
            <p:cNvPr id="22" name="Abgerundetes Rechteck 5">
              <a:extLst>
                <a:ext uri="{FF2B5EF4-FFF2-40B4-BE49-F238E27FC236}">
                  <a16:creationId xmlns:a16="http://schemas.microsoft.com/office/drawing/2014/main" id="{9A5BE2AB-536F-4CED-8E3C-4159E2AC2695}"/>
                </a:ext>
              </a:extLst>
            </p:cNvPr>
            <p:cNvSpPr/>
            <p:nvPr/>
          </p:nvSpPr>
          <p:spPr>
            <a:xfrm>
              <a:off x="1996697" y="1909560"/>
              <a:ext cx="3746502" cy="552997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/>
                <a:t>Kurzzeit-Speicher     Langzeit/Backup</a:t>
              </a:r>
            </a:p>
          </p:txBody>
        </p:sp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5A9C084F-E4F3-4A5B-D930-B3D65BA109E1}"/>
                </a:ext>
              </a:extLst>
            </p:cNvPr>
            <p:cNvGrpSpPr/>
            <p:nvPr/>
          </p:nvGrpSpPr>
          <p:grpSpPr>
            <a:xfrm>
              <a:off x="5811170" y="1192890"/>
              <a:ext cx="910137" cy="1209239"/>
              <a:chOff x="5781765" y="1092780"/>
              <a:chExt cx="910137" cy="1314290"/>
            </a:xfrm>
          </p:grpSpPr>
          <p:sp>
            <p:nvSpPr>
              <p:cNvPr id="30" name="Right Arrow 59">
                <a:extLst>
                  <a:ext uri="{FF2B5EF4-FFF2-40B4-BE49-F238E27FC236}">
                    <a16:creationId xmlns:a16="http://schemas.microsoft.com/office/drawing/2014/main" id="{D24DA78E-FD00-4B1C-B76F-7AE272DF9D9D}"/>
                  </a:ext>
                </a:extLst>
              </p:cNvPr>
              <p:cNvSpPr/>
              <p:nvPr/>
            </p:nvSpPr>
            <p:spPr>
              <a:xfrm rot="5400000">
                <a:off x="5579692" y="1423268"/>
                <a:ext cx="1314290" cy="653313"/>
              </a:xfrm>
              <a:prstGeom prst="rightArrow">
                <a:avLst>
                  <a:gd name="adj1" fmla="val 34662"/>
                  <a:gd name="adj2" fmla="val 50000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bgerundetes Rechteck 2">
                <a:extLst>
                  <a:ext uri="{FF2B5EF4-FFF2-40B4-BE49-F238E27FC236}">
                    <a16:creationId xmlns:a16="http://schemas.microsoft.com/office/drawing/2014/main" id="{A9F0108B-B6FA-4B31-B50A-C608D7C75099}"/>
                  </a:ext>
                </a:extLst>
              </p:cNvPr>
              <p:cNvSpPr/>
              <p:nvPr/>
            </p:nvSpPr>
            <p:spPr>
              <a:xfrm>
                <a:off x="5781765" y="1247366"/>
                <a:ext cx="910137" cy="653314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de-DE" sz="1800" b="1" dirty="0"/>
                  <a:t>ca</a:t>
                </a:r>
                <a:r>
                  <a:rPr lang="de-DE" sz="1600" b="1" dirty="0"/>
                  <a:t>. </a:t>
                </a:r>
                <a:r>
                  <a:rPr lang="de-DE" sz="2000" b="1" dirty="0"/>
                  <a:t>84</a:t>
                </a:r>
                <a:endParaRPr lang="de-DE" sz="1600" b="1" dirty="0"/>
              </a:p>
              <a:p>
                <a:pPr algn="ctr"/>
                <a:r>
                  <a:rPr lang="de-DE" sz="1600" b="1" dirty="0"/>
                  <a:t>Verlust</a:t>
                </a:r>
              </a:p>
            </p:txBody>
          </p:sp>
        </p:grp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675C3829-18E9-C4DA-DE52-FD6D206A5854}"/>
                </a:ext>
              </a:extLst>
            </p:cNvPr>
            <p:cNvGrpSpPr/>
            <p:nvPr/>
          </p:nvGrpSpPr>
          <p:grpSpPr>
            <a:xfrm>
              <a:off x="3247850" y="1212892"/>
              <a:ext cx="1620000" cy="728696"/>
              <a:chOff x="3732814" y="1126123"/>
              <a:chExt cx="1620000" cy="792000"/>
            </a:xfrm>
          </p:grpSpPr>
          <p:sp>
            <p:nvSpPr>
              <p:cNvPr id="36" name="Right Arrow 35"/>
              <p:cNvSpPr/>
              <p:nvPr/>
            </p:nvSpPr>
            <p:spPr>
              <a:xfrm rot="5400000">
                <a:off x="4146814" y="712123"/>
                <a:ext cx="792000" cy="1620000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2B7A0446-A623-4196-9627-1779AAD30432}"/>
                  </a:ext>
                </a:extLst>
              </p:cNvPr>
              <p:cNvSpPr txBox="1"/>
              <p:nvPr/>
            </p:nvSpPr>
            <p:spPr>
              <a:xfrm>
                <a:off x="4189883" y="1186606"/>
                <a:ext cx="730434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600" b="1" dirty="0">
                    <a:solidFill>
                      <a:schemeClr val="bg2"/>
                    </a:solidFill>
                  </a:rPr>
                  <a:t>419</a:t>
                </a:r>
              </a:p>
            </p:txBody>
          </p:sp>
        </p:grpSp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38CEEF07-529B-BBEB-8EA2-F14C2B1001CF}"/>
                </a:ext>
              </a:extLst>
            </p:cNvPr>
            <p:cNvGrpSpPr/>
            <p:nvPr/>
          </p:nvGrpSpPr>
          <p:grpSpPr>
            <a:xfrm>
              <a:off x="52337" y="1245207"/>
              <a:ext cx="1865352" cy="2119842"/>
              <a:chOff x="20476" y="1034110"/>
              <a:chExt cx="1865352" cy="2304000"/>
            </a:xfrm>
          </p:grpSpPr>
          <p:sp>
            <p:nvSpPr>
              <p:cNvPr id="3" name="Right Arrow 2"/>
              <p:cNvSpPr/>
              <p:nvPr/>
            </p:nvSpPr>
            <p:spPr>
              <a:xfrm rot="5400000">
                <a:off x="-198848" y="1253434"/>
                <a:ext cx="2304000" cy="1865352"/>
              </a:xfrm>
              <a:prstGeom prst="rightArrow">
                <a:avLst>
                  <a:gd name="adj1" fmla="val 50000"/>
                  <a:gd name="adj2" fmla="val 34572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EADDE287-9362-4DDC-B0BC-047DD388BFA3}"/>
                  </a:ext>
                </a:extLst>
              </p:cNvPr>
              <p:cNvSpPr txBox="1"/>
              <p:nvPr/>
            </p:nvSpPr>
            <p:spPr>
              <a:xfrm>
                <a:off x="656769" y="1257810"/>
                <a:ext cx="620102" cy="12377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>
                  <a:defRPr sz="2200" b="1">
                    <a:solidFill>
                      <a:schemeClr val="bg2"/>
                    </a:solidFill>
                  </a:defRPr>
                </a:lvl1pPr>
              </a:lstStyle>
              <a:p>
                <a:r>
                  <a:rPr lang="de-DE" sz="2800" dirty="0"/>
                  <a:t>787</a:t>
                </a:r>
              </a:p>
              <a:p>
                <a:endParaRPr lang="de-DE" sz="2800" dirty="0"/>
              </a:p>
              <a:p>
                <a:r>
                  <a:rPr lang="de-DE" sz="1800" dirty="0"/>
                  <a:t>direkt</a:t>
                </a:r>
              </a:p>
            </p:txBody>
          </p:sp>
        </p:grp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07604A46-A5B9-139C-FEA8-0208AF793595}"/>
                </a:ext>
              </a:extLst>
            </p:cNvPr>
            <p:cNvGrpSpPr/>
            <p:nvPr/>
          </p:nvGrpSpPr>
          <p:grpSpPr>
            <a:xfrm>
              <a:off x="4413490" y="2470906"/>
              <a:ext cx="1440000" cy="894308"/>
              <a:chOff x="5202795" y="2458367"/>
              <a:chExt cx="1440000" cy="972000"/>
            </a:xfrm>
          </p:grpSpPr>
          <p:sp>
            <p:nvSpPr>
              <p:cNvPr id="23" name="Right Arrow 36">
                <a:extLst>
                  <a:ext uri="{FF2B5EF4-FFF2-40B4-BE49-F238E27FC236}">
                    <a16:creationId xmlns:a16="http://schemas.microsoft.com/office/drawing/2014/main" id="{60B06895-B2CD-4102-91B0-171CD3775602}"/>
                  </a:ext>
                </a:extLst>
              </p:cNvPr>
              <p:cNvSpPr/>
              <p:nvPr/>
            </p:nvSpPr>
            <p:spPr>
              <a:xfrm rot="5400000">
                <a:off x="5436795" y="2224367"/>
                <a:ext cx="972000" cy="1440000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Textfeld 36">
                <a:extLst>
                  <a:ext uri="{FF2B5EF4-FFF2-40B4-BE49-F238E27FC236}">
                    <a16:creationId xmlns:a16="http://schemas.microsoft.com/office/drawing/2014/main" id="{0989303D-ED2F-455D-8E4C-1E914B67759B}"/>
                  </a:ext>
                </a:extLst>
              </p:cNvPr>
              <p:cNvSpPr txBox="1"/>
              <p:nvPr/>
            </p:nvSpPr>
            <p:spPr>
              <a:xfrm>
                <a:off x="5695566" y="2563687"/>
                <a:ext cx="555447" cy="3385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2200" b="1" dirty="0">
                    <a:solidFill>
                      <a:schemeClr val="bg2"/>
                    </a:solidFill>
                  </a:rPr>
                  <a:t>277</a:t>
                </a:r>
              </a:p>
            </p:txBody>
          </p:sp>
        </p:grpSp>
        <p:grpSp>
          <p:nvGrpSpPr>
            <p:cNvPr id="50" name="Gruppieren 49">
              <a:extLst>
                <a:ext uri="{FF2B5EF4-FFF2-40B4-BE49-F238E27FC236}">
                  <a16:creationId xmlns:a16="http://schemas.microsoft.com/office/drawing/2014/main" id="{D6AF286A-B9B7-0539-A55C-658A46D04C44}"/>
                </a:ext>
              </a:extLst>
            </p:cNvPr>
            <p:cNvGrpSpPr/>
            <p:nvPr/>
          </p:nvGrpSpPr>
          <p:grpSpPr>
            <a:xfrm>
              <a:off x="2297657" y="2470027"/>
              <a:ext cx="1008000" cy="904771"/>
              <a:chOff x="2268252" y="2480866"/>
              <a:chExt cx="1008000" cy="983372"/>
            </a:xfrm>
          </p:grpSpPr>
          <p:sp>
            <p:nvSpPr>
              <p:cNvPr id="11" name="Right Arrow 38">
                <a:extLst>
                  <a:ext uri="{FF2B5EF4-FFF2-40B4-BE49-F238E27FC236}">
                    <a16:creationId xmlns:a16="http://schemas.microsoft.com/office/drawing/2014/main" id="{1A7FF876-3351-6320-F647-2480BC156AB9}"/>
                  </a:ext>
                </a:extLst>
              </p:cNvPr>
              <p:cNvSpPr/>
              <p:nvPr/>
            </p:nvSpPr>
            <p:spPr>
              <a:xfrm rot="5400000">
                <a:off x="2286252" y="2474238"/>
                <a:ext cx="972000" cy="1008000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BEE8115D-C123-4BA9-9AD2-BCDB310C4911}"/>
                  </a:ext>
                </a:extLst>
              </p:cNvPr>
              <p:cNvSpPr txBox="1"/>
              <p:nvPr/>
            </p:nvSpPr>
            <p:spPr>
              <a:xfrm>
                <a:off x="2578433" y="2480866"/>
                <a:ext cx="534160" cy="3385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2200" b="1" dirty="0">
                    <a:solidFill>
                      <a:schemeClr val="bg2"/>
                    </a:solidFill>
                  </a:rPr>
                  <a:t>142</a:t>
                </a:r>
              </a:p>
            </p:txBody>
          </p:sp>
        </p:grpSp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95F28E72-065C-E50F-0A3E-350B03F396CD}"/>
                </a:ext>
              </a:extLst>
            </p:cNvPr>
            <p:cNvGrpSpPr/>
            <p:nvPr/>
          </p:nvGrpSpPr>
          <p:grpSpPr>
            <a:xfrm>
              <a:off x="7042955" y="696315"/>
              <a:ext cx="1838642" cy="2700000"/>
              <a:chOff x="7013550" y="553066"/>
              <a:chExt cx="1838642" cy="2934558"/>
            </a:xfrm>
          </p:grpSpPr>
          <p:grpSp>
            <p:nvGrpSpPr>
              <p:cNvPr id="15" name="Gruppieren 14">
                <a:extLst>
                  <a:ext uri="{FF2B5EF4-FFF2-40B4-BE49-F238E27FC236}">
                    <a16:creationId xmlns:a16="http://schemas.microsoft.com/office/drawing/2014/main" id="{6CA68854-E9EA-618C-9159-FC5FA1FC0086}"/>
                  </a:ext>
                </a:extLst>
              </p:cNvPr>
              <p:cNvGrpSpPr/>
              <p:nvPr/>
            </p:nvGrpSpPr>
            <p:grpSpPr>
              <a:xfrm>
                <a:off x="7338034" y="1308358"/>
                <a:ext cx="1178020" cy="2179266"/>
                <a:chOff x="3732814" y="1126123"/>
                <a:chExt cx="1620000" cy="792000"/>
              </a:xfrm>
            </p:grpSpPr>
            <p:sp>
              <p:nvSpPr>
                <p:cNvPr id="16" name="Right Arrow 35">
                  <a:extLst>
                    <a:ext uri="{FF2B5EF4-FFF2-40B4-BE49-F238E27FC236}">
                      <a16:creationId xmlns:a16="http://schemas.microsoft.com/office/drawing/2014/main" id="{004CC33F-6D53-322C-9CD2-F4E4E06B16B5}"/>
                    </a:ext>
                  </a:extLst>
                </p:cNvPr>
                <p:cNvSpPr/>
                <p:nvPr/>
              </p:nvSpPr>
              <p:spPr>
                <a:xfrm rot="5400000">
                  <a:off x="4146814" y="712123"/>
                  <a:ext cx="792000" cy="1620000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" name="Textfeld 16">
                  <a:extLst>
                    <a:ext uri="{FF2B5EF4-FFF2-40B4-BE49-F238E27FC236}">
                      <a16:creationId xmlns:a16="http://schemas.microsoft.com/office/drawing/2014/main" id="{74522FC9-7C64-40DF-D1D9-54920D6B40A9}"/>
                    </a:ext>
                  </a:extLst>
                </p:cNvPr>
                <p:cNvSpPr txBox="1"/>
                <p:nvPr/>
              </p:nvSpPr>
              <p:spPr>
                <a:xfrm>
                  <a:off x="4276274" y="1330859"/>
                  <a:ext cx="625642" cy="194562"/>
                </a:xfrm>
                <a:prstGeom prst="rect">
                  <a:avLst/>
                </a:prstGeom>
                <a:noFill/>
              </p:spPr>
              <p:txBody>
                <a:bodyPr wrap="square" lIns="0" rIns="0" rtlCol="0">
                  <a:spAutoFit/>
                </a:bodyPr>
                <a:lstStyle/>
                <a:p>
                  <a:r>
                    <a:rPr lang="de-DE" sz="2000" b="1" dirty="0">
                      <a:solidFill>
                        <a:schemeClr val="bg2"/>
                      </a:solidFill>
                    </a:rPr>
                    <a:t>200</a:t>
                  </a:r>
                </a:p>
              </p:txBody>
            </p:sp>
          </p:grpSp>
          <p:sp>
            <p:nvSpPr>
              <p:cNvPr id="25" name="TextBox 49">
                <a:extLst>
                  <a:ext uri="{FF2B5EF4-FFF2-40B4-BE49-F238E27FC236}">
                    <a16:creationId xmlns:a16="http://schemas.microsoft.com/office/drawing/2014/main" id="{447DCC37-CFA7-E568-FE42-3BABB701A94C}"/>
                  </a:ext>
                </a:extLst>
              </p:cNvPr>
              <p:cNvSpPr txBox="1"/>
              <p:nvPr/>
            </p:nvSpPr>
            <p:spPr>
              <a:xfrm>
                <a:off x="7013550" y="553066"/>
                <a:ext cx="1838642" cy="90318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200 </a:t>
                </a:r>
                <a:r>
                  <a:rPr lang="de-DE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[TWh] </a:t>
                </a:r>
                <a:r>
                  <a:rPr lang="de-DE" sz="1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BasisKW</a:t>
                </a:r>
                <a:endParaRPr lang="de-DE" sz="2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TextBox 49">
              <a:extLst>
                <a:ext uri="{FF2B5EF4-FFF2-40B4-BE49-F238E27FC236}">
                  <a16:creationId xmlns:a16="http://schemas.microsoft.com/office/drawing/2014/main" id="{2EEBF5A7-4FFD-47DF-A839-70DE5E8807AC}"/>
                </a:ext>
              </a:extLst>
            </p:cNvPr>
            <p:cNvSpPr txBox="1"/>
            <p:nvPr/>
          </p:nvSpPr>
          <p:spPr>
            <a:xfrm>
              <a:off x="67115" y="719042"/>
              <a:ext cx="6565535" cy="58477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1289 </a:t>
              </a:r>
              <a:r>
                <a:rPr lang="de-DE" sz="2000" dirty="0">
                  <a:latin typeface="Arial" panose="020B0604020202020204" pitchFamily="34" charset="0"/>
                  <a:cs typeface="Arial" panose="020B0604020202020204" pitchFamily="34" charset="0"/>
                </a:rPr>
                <a:t>[TWh]   aus  </a:t>
              </a:r>
              <a:r>
                <a:rPr lang="de-DE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RE</a:t>
              </a:r>
              <a:r>
                <a:rPr lang="de-DE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[ abgeleitet  aus 2021 AD)</a:t>
              </a:r>
              <a:endParaRPr lang="de-D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feld 38">
            <a:extLst>
              <a:ext uri="{FF2B5EF4-FFF2-40B4-BE49-F238E27FC236}">
                <a16:creationId xmlns:a16="http://schemas.microsoft.com/office/drawing/2014/main" id="{7F8F477C-8CD0-4CC1-18D9-C65550F50321}"/>
              </a:ext>
            </a:extLst>
          </p:cNvPr>
          <p:cNvSpPr txBox="1"/>
          <p:nvPr/>
        </p:nvSpPr>
        <p:spPr>
          <a:xfrm>
            <a:off x="-17233" y="3522425"/>
            <a:ext cx="2357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Gekoppelt (</a:t>
            </a:r>
            <a:r>
              <a:rPr lang="de-DE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de-DE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de-DE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de-DE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13" name="Textfeld 38">
            <a:extLst>
              <a:ext uri="{FF2B5EF4-FFF2-40B4-BE49-F238E27FC236}">
                <a16:creationId xmlns:a16="http://schemas.microsoft.com/office/drawing/2014/main" id="{B365FD7A-EA95-BF95-5704-749C2ACBC684}"/>
              </a:ext>
            </a:extLst>
          </p:cNvPr>
          <p:cNvSpPr txBox="1"/>
          <p:nvPr/>
        </p:nvSpPr>
        <p:spPr>
          <a:xfrm>
            <a:off x="1859859" y="76582"/>
            <a:ext cx="7189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Unterschiedliche Inputs bei gleichem Output </a:t>
            </a:r>
            <a:endParaRPr lang="de-DE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4524521E-FFC5-C911-3E85-E679569CFCFC}"/>
              </a:ext>
            </a:extLst>
          </p:cNvPr>
          <p:cNvGrpSpPr/>
          <p:nvPr/>
        </p:nvGrpSpPr>
        <p:grpSpPr>
          <a:xfrm>
            <a:off x="52337" y="3933438"/>
            <a:ext cx="9048235" cy="2700000"/>
            <a:chOff x="52337" y="618738"/>
            <a:chExt cx="9048235" cy="2880343"/>
          </a:xfrm>
        </p:grpSpPr>
        <p:grpSp>
          <p:nvGrpSpPr>
            <p:cNvPr id="54" name="Gruppieren 53">
              <a:extLst>
                <a:ext uri="{FF2B5EF4-FFF2-40B4-BE49-F238E27FC236}">
                  <a16:creationId xmlns:a16="http://schemas.microsoft.com/office/drawing/2014/main" id="{B413A58E-2736-53C8-CF21-48E42ACDCF2C}"/>
                </a:ext>
              </a:extLst>
            </p:cNvPr>
            <p:cNvGrpSpPr/>
            <p:nvPr/>
          </p:nvGrpSpPr>
          <p:grpSpPr>
            <a:xfrm>
              <a:off x="7846199" y="1219091"/>
              <a:ext cx="910137" cy="1377240"/>
              <a:chOff x="7814338" y="1216803"/>
              <a:chExt cx="910137" cy="1377240"/>
            </a:xfrm>
          </p:grpSpPr>
          <p:sp>
            <p:nvSpPr>
              <p:cNvPr id="75" name="Abgerundetes Rechteck 2">
                <a:extLst>
                  <a:ext uri="{FF2B5EF4-FFF2-40B4-BE49-F238E27FC236}">
                    <a16:creationId xmlns:a16="http://schemas.microsoft.com/office/drawing/2014/main" id="{4A8ADD8A-2312-A997-CE44-AC9DFE69AD30}"/>
                  </a:ext>
                </a:extLst>
              </p:cNvPr>
              <p:cNvSpPr/>
              <p:nvPr/>
            </p:nvSpPr>
            <p:spPr>
              <a:xfrm>
                <a:off x="7814338" y="1940729"/>
                <a:ext cx="910137" cy="653314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de-DE" sz="1800" b="1" dirty="0"/>
                  <a:t>ca</a:t>
                </a:r>
                <a:r>
                  <a:rPr lang="de-DE" sz="1600" b="1" dirty="0"/>
                  <a:t>. </a:t>
                </a:r>
                <a:r>
                  <a:rPr lang="de-DE" sz="2000" b="1" dirty="0"/>
                  <a:t>68</a:t>
                </a:r>
                <a:endParaRPr lang="de-DE" sz="1600" b="1" dirty="0"/>
              </a:p>
              <a:p>
                <a:pPr algn="ctr"/>
                <a:r>
                  <a:rPr lang="de-DE" sz="1600" b="1" dirty="0"/>
                  <a:t>Verlust</a:t>
                </a:r>
              </a:p>
            </p:txBody>
          </p:sp>
          <p:sp>
            <p:nvSpPr>
              <p:cNvPr id="76" name="Right Arrow 2">
                <a:extLst>
                  <a:ext uri="{FF2B5EF4-FFF2-40B4-BE49-F238E27FC236}">
                    <a16:creationId xmlns:a16="http://schemas.microsoft.com/office/drawing/2014/main" id="{DA14DF1E-37C4-5AF7-5295-CE56FC603D13}"/>
                  </a:ext>
                </a:extLst>
              </p:cNvPr>
              <p:cNvSpPr/>
              <p:nvPr/>
            </p:nvSpPr>
            <p:spPr>
              <a:xfrm rot="5400000">
                <a:off x="7923237" y="1221045"/>
                <a:ext cx="785977" cy="777494"/>
              </a:xfrm>
              <a:prstGeom prst="rightArrow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uppieren 54">
              <a:extLst>
                <a:ext uri="{FF2B5EF4-FFF2-40B4-BE49-F238E27FC236}">
                  <a16:creationId xmlns:a16="http://schemas.microsoft.com/office/drawing/2014/main" id="{7CF43DF3-0328-F7D1-7F75-CB93EC3F755C}"/>
                </a:ext>
              </a:extLst>
            </p:cNvPr>
            <p:cNvGrpSpPr/>
            <p:nvPr/>
          </p:nvGrpSpPr>
          <p:grpSpPr>
            <a:xfrm>
              <a:off x="52337" y="1036398"/>
              <a:ext cx="1865352" cy="2304000"/>
              <a:chOff x="20476" y="1034110"/>
              <a:chExt cx="1865352" cy="2304000"/>
            </a:xfrm>
          </p:grpSpPr>
          <p:sp>
            <p:nvSpPr>
              <p:cNvPr id="73" name="Right Arrow 2">
                <a:extLst>
                  <a:ext uri="{FF2B5EF4-FFF2-40B4-BE49-F238E27FC236}">
                    <a16:creationId xmlns:a16="http://schemas.microsoft.com/office/drawing/2014/main" id="{05F9A59B-CC10-D826-10F6-87CA0C59A680}"/>
                  </a:ext>
                </a:extLst>
              </p:cNvPr>
              <p:cNvSpPr/>
              <p:nvPr/>
            </p:nvSpPr>
            <p:spPr>
              <a:xfrm rot="5400000">
                <a:off x="-198848" y="1253434"/>
                <a:ext cx="2304000" cy="1865352"/>
              </a:xfrm>
              <a:prstGeom prst="rightArrow">
                <a:avLst>
                  <a:gd name="adj1" fmla="val 50000"/>
                  <a:gd name="adj2" fmla="val 34572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" name="Textfeld 73">
                <a:extLst>
                  <a:ext uri="{FF2B5EF4-FFF2-40B4-BE49-F238E27FC236}">
                    <a16:creationId xmlns:a16="http://schemas.microsoft.com/office/drawing/2014/main" id="{9294BF61-2868-53A8-418D-E4FF68522EFC}"/>
                  </a:ext>
                </a:extLst>
              </p:cNvPr>
              <p:cNvSpPr txBox="1"/>
              <p:nvPr/>
            </p:nvSpPr>
            <p:spPr>
              <a:xfrm>
                <a:off x="694347" y="1257810"/>
                <a:ext cx="620102" cy="12148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>
                  <a:defRPr sz="2200" b="1">
                    <a:solidFill>
                      <a:schemeClr val="bg2"/>
                    </a:solidFill>
                  </a:defRPr>
                </a:lvl1pPr>
              </a:lstStyle>
              <a:p>
                <a:r>
                  <a:rPr lang="de-DE" sz="2800" dirty="0"/>
                  <a:t>856</a:t>
                </a:r>
              </a:p>
              <a:p>
                <a:endParaRPr lang="de-DE" sz="2800" dirty="0"/>
              </a:p>
              <a:p>
                <a:r>
                  <a:rPr lang="de-DE" sz="1800" dirty="0"/>
                  <a:t>direkt</a:t>
                </a:r>
                <a:endParaRPr lang="de-DE" sz="2800" dirty="0"/>
              </a:p>
            </p:txBody>
          </p:sp>
        </p:grpSp>
        <p:grpSp>
          <p:nvGrpSpPr>
            <p:cNvPr id="56" name="Gruppieren 55">
              <a:extLst>
                <a:ext uri="{FF2B5EF4-FFF2-40B4-BE49-F238E27FC236}">
                  <a16:creationId xmlns:a16="http://schemas.microsoft.com/office/drawing/2014/main" id="{61A01E40-4245-9A93-EED3-5A7E933B2CD5}"/>
                </a:ext>
              </a:extLst>
            </p:cNvPr>
            <p:cNvGrpSpPr/>
            <p:nvPr/>
          </p:nvGrpSpPr>
          <p:grpSpPr>
            <a:xfrm>
              <a:off x="2296294" y="1151017"/>
              <a:ext cx="5613894" cy="2348064"/>
              <a:chOff x="2264433" y="1148729"/>
              <a:chExt cx="5613894" cy="2348064"/>
            </a:xfrm>
          </p:grpSpPr>
          <p:grpSp>
            <p:nvGrpSpPr>
              <p:cNvPr id="58" name="Gruppieren 57">
                <a:extLst>
                  <a:ext uri="{FF2B5EF4-FFF2-40B4-BE49-F238E27FC236}">
                    <a16:creationId xmlns:a16="http://schemas.microsoft.com/office/drawing/2014/main" id="{D110D00F-81B4-BFD0-A392-6A61135F1E6B}"/>
                  </a:ext>
                </a:extLst>
              </p:cNvPr>
              <p:cNvGrpSpPr/>
              <p:nvPr/>
            </p:nvGrpSpPr>
            <p:grpSpPr>
              <a:xfrm>
                <a:off x="3425464" y="1148729"/>
                <a:ext cx="1865353" cy="792000"/>
                <a:chOff x="3732814" y="1126123"/>
                <a:chExt cx="1620000" cy="792000"/>
              </a:xfrm>
            </p:grpSpPr>
            <p:sp>
              <p:nvSpPr>
                <p:cNvPr id="71" name="Right Arrow 35">
                  <a:extLst>
                    <a:ext uri="{FF2B5EF4-FFF2-40B4-BE49-F238E27FC236}">
                      <a16:creationId xmlns:a16="http://schemas.microsoft.com/office/drawing/2014/main" id="{5E0D0DD6-0FFA-073E-EF4F-DB1EAB9B41DF}"/>
                    </a:ext>
                  </a:extLst>
                </p:cNvPr>
                <p:cNvSpPr/>
                <p:nvPr/>
              </p:nvSpPr>
              <p:spPr>
                <a:xfrm rot="5400000">
                  <a:off x="4146814" y="712123"/>
                  <a:ext cx="792000" cy="1620000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2" name="Textfeld 71">
                  <a:extLst>
                    <a:ext uri="{FF2B5EF4-FFF2-40B4-BE49-F238E27FC236}">
                      <a16:creationId xmlns:a16="http://schemas.microsoft.com/office/drawing/2014/main" id="{EA874781-960E-AEB1-FA15-CA95722E38B2}"/>
                    </a:ext>
                  </a:extLst>
                </p:cNvPr>
                <p:cNvSpPr txBox="1"/>
                <p:nvPr/>
              </p:nvSpPr>
              <p:spPr>
                <a:xfrm>
                  <a:off x="4189883" y="1186606"/>
                  <a:ext cx="730434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2600" b="1" dirty="0">
                      <a:solidFill>
                        <a:schemeClr val="bg2"/>
                      </a:solidFill>
                    </a:rPr>
                    <a:t>460</a:t>
                  </a:r>
                </a:p>
              </p:txBody>
            </p:sp>
          </p:grpSp>
          <p:grpSp>
            <p:nvGrpSpPr>
              <p:cNvPr id="59" name="Gruppieren 58">
                <a:extLst>
                  <a:ext uri="{FF2B5EF4-FFF2-40B4-BE49-F238E27FC236}">
                    <a16:creationId xmlns:a16="http://schemas.microsoft.com/office/drawing/2014/main" id="{A0533CD7-C942-D344-E4EE-6E4F7A73C125}"/>
                  </a:ext>
                </a:extLst>
              </p:cNvPr>
              <p:cNvGrpSpPr/>
              <p:nvPr/>
            </p:nvGrpSpPr>
            <p:grpSpPr>
              <a:xfrm>
                <a:off x="4488814" y="2486942"/>
                <a:ext cx="1178021" cy="972000"/>
                <a:chOff x="5202795" y="2458367"/>
                <a:chExt cx="1440000" cy="972000"/>
              </a:xfrm>
            </p:grpSpPr>
            <p:sp>
              <p:nvSpPr>
                <p:cNvPr id="68" name="Right Arrow 36">
                  <a:extLst>
                    <a:ext uri="{FF2B5EF4-FFF2-40B4-BE49-F238E27FC236}">
                      <a16:creationId xmlns:a16="http://schemas.microsoft.com/office/drawing/2014/main" id="{E237AC50-2A1D-C86D-AEE8-568D6E0C8835}"/>
                    </a:ext>
                  </a:extLst>
                </p:cNvPr>
                <p:cNvSpPr/>
                <p:nvPr/>
              </p:nvSpPr>
              <p:spPr>
                <a:xfrm rot="5400000">
                  <a:off x="5436795" y="2224367"/>
                  <a:ext cx="972000" cy="1440000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0" name="Textfeld 69">
                  <a:extLst>
                    <a:ext uri="{FF2B5EF4-FFF2-40B4-BE49-F238E27FC236}">
                      <a16:creationId xmlns:a16="http://schemas.microsoft.com/office/drawing/2014/main" id="{B39F770C-B6D0-0051-0DCF-2500C6B33B03}"/>
                    </a:ext>
                  </a:extLst>
                </p:cNvPr>
                <p:cNvSpPr txBox="1"/>
                <p:nvPr/>
              </p:nvSpPr>
              <p:spPr>
                <a:xfrm>
                  <a:off x="5627707" y="2563293"/>
                  <a:ext cx="555447" cy="3385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de-DE" sz="2200" b="1" dirty="0">
                      <a:solidFill>
                        <a:schemeClr val="bg2"/>
                      </a:solidFill>
                    </a:rPr>
                    <a:t>146</a:t>
                  </a:r>
                </a:p>
              </p:txBody>
            </p:sp>
          </p:grpSp>
          <p:grpSp>
            <p:nvGrpSpPr>
              <p:cNvPr id="61" name="Gruppieren 60">
                <a:extLst>
                  <a:ext uri="{FF2B5EF4-FFF2-40B4-BE49-F238E27FC236}">
                    <a16:creationId xmlns:a16="http://schemas.microsoft.com/office/drawing/2014/main" id="{7ADD19E9-1BE8-9696-22FF-A9E61B23B1A7}"/>
                  </a:ext>
                </a:extLst>
              </p:cNvPr>
              <p:cNvGrpSpPr/>
              <p:nvPr/>
            </p:nvGrpSpPr>
            <p:grpSpPr>
              <a:xfrm>
                <a:off x="2308640" y="2507645"/>
                <a:ext cx="1008000" cy="979979"/>
                <a:chOff x="2422940" y="2507645"/>
                <a:chExt cx="1008000" cy="990728"/>
              </a:xfrm>
            </p:grpSpPr>
            <p:sp>
              <p:nvSpPr>
                <p:cNvPr id="66" name="Right Arrow 38">
                  <a:extLst>
                    <a:ext uri="{FF2B5EF4-FFF2-40B4-BE49-F238E27FC236}">
                      <a16:creationId xmlns:a16="http://schemas.microsoft.com/office/drawing/2014/main" id="{61799AD6-E27B-A2A4-925C-587C74B35BB7}"/>
                    </a:ext>
                  </a:extLst>
                </p:cNvPr>
                <p:cNvSpPr/>
                <p:nvPr/>
              </p:nvSpPr>
              <p:spPr>
                <a:xfrm rot="5400000">
                  <a:off x="2440940" y="2508373"/>
                  <a:ext cx="972000" cy="1008000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Textfeld 66">
                  <a:extLst>
                    <a:ext uri="{FF2B5EF4-FFF2-40B4-BE49-F238E27FC236}">
                      <a16:creationId xmlns:a16="http://schemas.microsoft.com/office/drawing/2014/main" id="{81759472-62C5-96A7-AF85-7BD913E5FEA6}"/>
                    </a:ext>
                  </a:extLst>
                </p:cNvPr>
                <p:cNvSpPr txBox="1"/>
                <p:nvPr/>
              </p:nvSpPr>
              <p:spPr>
                <a:xfrm>
                  <a:off x="2690620" y="2507645"/>
                  <a:ext cx="534160" cy="3385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de-DE" sz="2200" b="1" dirty="0">
                      <a:solidFill>
                        <a:schemeClr val="bg2"/>
                      </a:solidFill>
                    </a:rPr>
                    <a:t>114</a:t>
                  </a:r>
                </a:p>
              </p:txBody>
            </p:sp>
          </p:grpSp>
          <p:grpSp>
            <p:nvGrpSpPr>
              <p:cNvPr id="62" name="Gruppieren 61">
                <a:extLst>
                  <a:ext uri="{FF2B5EF4-FFF2-40B4-BE49-F238E27FC236}">
                    <a16:creationId xmlns:a16="http://schemas.microsoft.com/office/drawing/2014/main" id="{116EEFA8-260F-F4D5-E7B8-E0CF7F9ADCB9}"/>
                  </a:ext>
                </a:extLst>
              </p:cNvPr>
              <p:cNvGrpSpPr/>
              <p:nvPr/>
            </p:nvGrpSpPr>
            <p:grpSpPr>
              <a:xfrm>
                <a:off x="6568657" y="1990576"/>
                <a:ext cx="1309670" cy="1506217"/>
                <a:chOff x="3732815" y="1126123"/>
                <a:chExt cx="1620000" cy="792000"/>
              </a:xfrm>
            </p:grpSpPr>
            <p:sp>
              <p:nvSpPr>
                <p:cNvPr id="64" name="Right Arrow 35">
                  <a:extLst>
                    <a:ext uri="{FF2B5EF4-FFF2-40B4-BE49-F238E27FC236}">
                      <a16:creationId xmlns:a16="http://schemas.microsoft.com/office/drawing/2014/main" id="{E9199255-4697-1BD4-8D40-B30C0014602F}"/>
                    </a:ext>
                  </a:extLst>
                </p:cNvPr>
                <p:cNvSpPr/>
                <p:nvPr/>
              </p:nvSpPr>
              <p:spPr>
                <a:xfrm rot="5400000">
                  <a:off x="4146814" y="712123"/>
                  <a:ext cx="792000" cy="1620000"/>
                </a:xfrm>
                <a:prstGeom prst="rightArrow">
                  <a:avLst>
                    <a:gd name="adj1" fmla="val 50000"/>
                    <a:gd name="adj2" fmla="val 42000"/>
                  </a:avLst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5" name="Textfeld 64">
                  <a:extLst>
                    <a:ext uri="{FF2B5EF4-FFF2-40B4-BE49-F238E27FC236}">
                      <a16:creationId xmlns:a16="http://schemas.microsoft.com/office/drawing/2014/main" id="{165D2F5B-16BE-F4FC-573F-B58ED7DD9625}"/>
                    </a:ext>
                  </a:extLst>
                </p:cNvPr>
                <p:cNvSpPr txBox="1"/>
                <p:nvPr/>
              </p:nvSpPr>
              <p:spPr>
                <a:xfrm>
                  <a:off x="4261519" y="1396903"/>
                  <a:ext cx="625642" cy="210386"/>
                </a:xfrm>
                <a:prstGeom prst="rect">
                  <a:avLst/>
                </a:prstGeom>
                <a:noFill/>
              </p:spPr>
              <p:txBody>
                <a:bodyPr wrap="square" lIns="0" rIns="0" rtlCol="0">
                  <a:spAutoFit/>
                </a:bodyPr>
                <a:lstStyle/>
                <a:p>
                  <a:r>
                    <a:rPr lang="de-DE" sz="2000" b="1" dirty="0">
                      <a:solidFill>
                        <a:schemeClr val="bg2"/>
                      </a:solidFill>
                    </a:rPr>
                    <a:t>200</a:t>
                  </a:r>
                </a:p>
              </p:txBody>
            </p:sp>
          </p:grpSp>
          <p:sp>
            <p:nvSpPr>
              <p:cNvPr id="63" name="Abgerundetes Rechteck 5">
                <a:extLst>
                  <a:ext uri="{FF2B5EF4-FFF2-40B4-BE49-F238E27FC236}">
                    <a16:creationId xmlns:a16="http://schemas.microsoft.com/office/drawing/2014/main" id="{3CE970CD-1E6E-BA90-0051-C2F086FC2574}"/>
                  </a:ext>
                </a:extLst>
              </p:cNvPr>
              <p:cNvSpPr/>
              <p:nvPr/>
            </p:nvSpPr>
            <p:spPr>
              <a:xfrm>
                <a:off x="2264433" y="1933558"/>
                <a:ext cx="5384142" cy="601038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b="1" dirty="0"/>
                  <a:t>Kurzzeit-Speicher     Langzeit/Backup   </a:t>
                </a:r>
                <a:r>
                  <a:rPr lang="de-DE" b="1" dirty="0" err="1"/>
                  <a:t>H2</a:t>
                </a:r>
                <a:r>
                  <a:rPr lang="de-DE" b="1" dirty="0"/>
                  <a:t>-Produktion</a:t>
                </a:r>
              </a:p>
            </p:txBody>
          </p:sp>
        </p:grpSp>
        <p:sp>
          <p:nvSpPr>
            <p:cNvPr id="57" name="TextBox 49">
              <a:extLst>
                <a:ext uri="{FF2B5EF4-FFF2-40B4-BE49-F238E27FC236}">
                  <a16:creationId xmlns:a16="http://schemas.microsoft.com/office/drawing/2014/main" id="{BDE4DCD5-1A12-D8F3-2A98-F5D8FF1A161A}"/>
                </a:ext>
              </a:extLst>
            </p:cNvPr>
            <p:cNvSpPr txBox="1"/>
            <p:nvPr/>
          </p:nvSpPr>
          <p:spPr>
            <a:xfrm>
              <a:off x="166754" y="618738"/>
              <a:ext cx="8933818" cy="68950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1385 </a:t>
              </a:r>
              <a:r>
                <a:rPr lang="de-DE" sz="2000" dirty="0">
                  <a:latin typeface="Arial" panose="020B0604020202020204" pitchFamily="34" charset="0"/>
                  <a:cs typeface="Arial" panose="020B0604020202020204" pitchFamily="34" charset="0"/>
                </a:rPr>
                <a:t>[TWh] </a:t>
              </a:r>
              <a:r>
                <a:rPr lang="de-DE" sz="2800" dirty="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r>
                <a:rPr lang="de-DE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1185 </a:t>
              </a:r>
              <a:r>
                <a:rPr lang="de-DE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RE </a:t>
              </a:r>
              <a:r>
                <a:rPr lang="de-DE" sz="20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de-DE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Wind + PV</a:t>
              </a:r>
              <a:r>
                <a:rPr lang="de-DE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de-DE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[ abgeleitet  aus 2021 AD)</a:t>
              </a:r>
              <a:r>
                <a:rPr lang="de-DE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lang="de-DE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</a:t>
              </a:r>
              <a:r>
                <a:rPr lang="de-DE" sz="2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BKW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4531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EE7A386-16C9-C06E-D588-B534B67FB3DC}"/>
              </a:ext>
            </a:extLst>
          </p:cNvPr>
          <p:cNvSpPr txBox="1"/>
          <p:nvPr/>
        </p:nvSpPr>
        <p:spPr>
          <a:xfrm>
            <a:off x="5192065" y="990565"/>
            <a:ext cx="3606230" cy="1785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b="1" u="sng" dirty="0" err="1"/>
              <a:t>ZweispeicherModell</a:t>
            </a:r>
            <a:r>
              <a:rPr lang="de-DE" sz="2400" b="1" u="sng" dirty="0"/>
              <a:t> </a:t>
            </a:r>
            <a:r>
              <a:rPr lang="de-DE" dirty="0"/>
              <a:t>mit :</a:t>
            </a:r>
          </a:p>
          <a:p>
            <a:r>
              <a:rPr lang="de-DE" dirty="0"/>
              <a:t>  </a:t>
            </a:r>
            <a:r>
              <a:rPr lang="de-DE" b="1" dirty="0" err="1">
                <a:solidFill>
                  <a:srgbClr val="C00000"/>
                </a:solidFill>
              </a:rPr>
              <a:t>ÜsF</a:t>
            </a:r>
            <a:r>
              <a:rPr lang="de-DE" dirty="0"/>
              <a:t>   = </a:t>
            </a:r>
            <a:r>
              <a:rPr lang="de-DE" sz="2000" dirty="0"/>
              <a:t>1,185</a:t>
            </a:r>
            <a:r>
              <a:rPr lang="de-DE" dirty="0"/>
              <a:t> </a:t>
            </a:r>
            <a:r>
              <a:rPr lang="de-DE" dirty="0">
                <a:solidFill>
                  <a:schemeClr val="accent4">
                    <a:lumMod val="50000"/>
                  </a:schemeClr>
                </a:solidFill>
              </a:rPr>
              <a:t>und </a:t>
            </a:r>
            <a:r>
              <a:rPr lang="de-DE" dirty="0" err="1">
                <a:solidFill>
                  <a:schemeClr val="accent4">
                    <a:lumMod val="50000"/>
                  </a:schemeClr>
                </a:solidFill>
              </a:rPr>
              <a:t>ÜsF</a:t>
            </a:r>
            <a:r>
              <a:rPr lang="de-DE" dirty="0">
                <a:solidFill>
                  <a:schemeClr val="accent4">
                    <a:lumMod val="50000"/>
                  </a:schemeClr>
                </a:solidFill>
              </a:rPr>
              <a:t>_ </a:t>
            </a:r>
            <a:r>
              <a:rPr lang="de-DE" dirty="0" err="1">
                <a:solidFill>
                  <a:schemeClr val="accent4">
                    <a:lumMod val="50000"/>
                  </a:schemeClr>
                </a:solidFill>
              </a:rPr>
              <a:t>dsc</a:t>
            </a:r>
            <a:r>
              <a:rPr lang="de-DE" dirty="0">
                <a:solidFill>
                  <a:schemeClr val="accent4">
                    <a:lumMod val="50000"/>
                  </a:schemeClr>
                </a:solidFill>
              </a:rPr>
              <a:t>=</a:t>
            </a:r>
            <a:r>
              <a:rPr lang="de-DE" sz="2000" b="1" dirty="0">
                <a:solidFill>
                  <a:schemeClr val="accent4">
                    <a:lumMod val="50000"/>
                  </a:schemeClr>
                </a:solidFill>
              </a:rPr>
              <a:t>0,20</a:t>
            </a:r>
            <a:endParaRPr lang="de-DE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de-DE" dirty="0"/>
              <a:t>Sp80       = 0,225 [d] </a:t>
            </a:r>
            <a:r>
              <a:rPr lang="de-DE" dirty="0" err="1"/>
              <a:t>VollLast</a:t>
            </a:r>
            <a:endParaRPr lang="de-DE" dirty="0"/>
          </a:p>
          <a:p>
            <a:r>
              <a:rPr lang="de-DE" dirty="0" err="1"/>
              <a:t>P80</a:t>
            </a:r>
            <a:r>
              <a:rPr lang="de-DE" sz="1400" dirty="0" err="1"/>
              <a:t>max</a:t>
            </a:r>
            <a:r>
              <a:rPr lang="de-DE" dirty="0"/>
              <a:t>   =    74   [GW]</a:t>
            </a:r>
          </a:p>
          <a:p>
            <a:r>
              <a:rPr lang="de-DE" dirty="0" err="1"/>
              <a:t>P25</a:t>
            </a:r>
            <a:r>
              <a:rPr lang="de-DE" sz="1400" dirty="0" err="1"/>
              <a:t>max</a:t>
            </a:r>
            <a:r>
              <a:rPr lang="de-DE" dirty="0"/>
              <a:t>   =    85   [GW] </a:t>
            </a:r>
          </a:p>
          <a:p>
            <a:r>
              <a:rPr lang="de-DE" dirty="0"/>
              <a:t>  </a:t>
            </a:r>
            <a:r>
              <a:rPr lang="de-DE" b="1" dirty="0">
                <a:solidFill>
                  <a:srgbClr val="FF0000"/>
                </a:solidFill>
              </a:rPr>
              <a:t>eta</a:t>
            </a:r>
            <a:r>
              <a:rPr lang="de-DE" sz="1200" b="1" dirty="0">
                <a:solidFill>
                  <a:srgbClr val="FF0000"/>
                </a:solidFill>
              </a:rPr>
              <a:t>_</a:t>
            </a:r>
            <a:r>
              <a:rPr lang="de-DE" sz="1400" b="1" dirty="0">
                <a:solidFill>
                  <a:srgbClr val="FF0000"/>
                </a:solidFill>
              </a:rPr>
              <a:t>gas</a:t>
            </a:r>
            <a:r>
              <a:rPr lang="de-DE" sz="1200" b="1" dirty="0">
                <a:solidFill>
                  <a:srgbClr val="FF0000"/>
                </a:solidFill>
              </a:rPr>
              <a:t>  </a:t>
            </a:r>
            <a:r>
              <a:rPr lang="de-DE" b="1" dirty="0">
                <a:solidFill>
                  <a:srgbClr val="FF0000"/>
                </a:solidFill>
              </a:rPr>
              <a:t>=  0.36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5DC0D7D-F59F-054B-3743-D092EA50352B}"/>
              </a:ext>
            </a:extLst>
          </p:cNvPr>
          <p:cNvSpPr txBox="1"/>
          <p:nvPr/>
        </p:nvSpPr>
        <p:spPr>
          <a:xfrm>
            <a:off x="5146526" y="2489948"/>
            <a:ext cx="343412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412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b="1" u="sng" dirty="0"/>
              <a:t>Sp80 </a:t>
            </a:r>
            <a:r>
              <a:rPr lang="de-DE" sz="1400" b="1" u="sng" dirty="0" err="1"/>
              <a:t>VollLast</a:t>
            </a:r>
            <a:r>
              <a:rPr lang="de-DE" sz="1400" b="1" u="sng" dirty="0"/>
              <a:t>-Zyklen</a:t>
            </a:r>
            <a:r>
              <a:rPr lang="de-DE" sz="1400" dirty="0"/>
              <a:t>:  </a:t>
            </a:r>
            <a:r>
              <a:rPr lang="de-DE" dirty="0" err="1">
                <a:solidFill>
                  <a:srgbClr val="C00000"/>
                </a:solidFill>
              </a:rPr>
              <a:t>N80_cycle</a:t>
            </a:r>
            <a:r>
              <a:rPr lang="de-DE" dirty="0">
                <a:solidFill>
                  <a:srgbClr val="C00000"/>
                </a:solidFill>
              </a:rPr>
              <a:t> =  </a:t>
            </a:r>
            <a:r>
              <a:rPr lang="de-DE" b="1" dirty="0">
                <a:solidFill>
                  <a:srgbClr val="C00000"/>
                </a:solidFill>
              </a:rPr>
              <a:t>147</a:t>
            </a:r>
            <a:r>
              <a:rPr lang="de-DE" dirty="0"/>
              <a:t> </a:t>
            </a:r>
            <a:endParaRPr lang="de-DE" sz="14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7788653-CC20-394D-D3BB-F73798D2D702}"/>
              </a:ext>
            </a:extLst>
          </p:cNvPr>
          <p:cNvSpPr txBox="1"/>
          <p:nvPr/>
        </p:nvSpPr>
        <p:spPr>
          <a:xfrm>
            <a:off x="558977" y="929273"/>
            <a:ext cx="3163212" cy="1785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b="1" u="sng" dirty="0" err="1"/>
              <a:t>ZweispeicherModell</a:t>
            </a:r>
            <a:r>
              <a:rPr lang="de-DE" sz="2400" b="1" u="sng" dirty="0"/>
              <a:t> </a:t>
            </a:r>
            <a:r>
              <a:rPr lang="de-DE" b="1" dirty="0"/>
              <a:t>mit:</a:t>
            </a:r>
            <a:endParaRPr lang="de-DE" sz="2400" b="1" dirty="0"/>
          </a:p>
          <a:p>
            <a:r>
              <a:rPr lang="de-DE" b="1" dirty="0" err="1">
                <a:solidFill>
                  <a:srgbClr val="C00000"/>
                </a:solidFill>
              </a:rPr>
              <a:t>ÜsF</a:t>
            </a:r>
            <a:r>
              <a:rPr lang="de-DE" dirty="0"/>
              <a:t>   = </a:t>
            </a:r>
            <a:r>
              <a:rPr lang="de-DE" sz="2000" b="1" dirty="0"/>
              <a:t>1,289 ;  </a:t>
            </a:r>
            <a:r>
              <a:rPr lang="de-DE" dirty="0" err="1">
                <a:solidFill>
                  <a:schemeClr val="accent4">
                    <a:lumMod val="50000"/>
                  </a:schemeClr>
                </a:solidFill>
              </a:rPr>
              <a:t>ÜsF_dsc</a:t>
            </a:r>
            <a:r>
              <a:rPr lang="de-DE" dirty="0">
                <a:solidFill>
                  <a:schemeClr val="accent4">
                    <a:lumMod val="50000"/>
                  </a:schemeClr>
                </a:solidFill>
              </a:rPr>
              <a:t>=</a:t>
            </a:r>
            <a:r>
              <a:rPr lang="de-DE" sz="2000" b="1" dirty="0">
                <a:solidFill>
                  <a:schemeClr val="accent4">
                    <a:lumMod val="50000"/>
                  </a:schemeClr>
                </a:solidFill>
              </a:rPr>
              <a:t>0</a:t>
            </a:r>
            <a:endParaRPr lang="de-DE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de-DE" dirty="0"/>
              <a:t>Sp80       = 0,26 [d] </a:t>
            </a:r>
            <a:r>
              <a:rPr lang="de-DE" dirty="0" err="1"/>
              <a:t>VollLast</a:t>
            </a:r>
            <a:endParaRPr lang="de-DE" dirty="0"/>
          </a:p>
          <a:p>
            <a:r>
              <a:rPr lang="de-DE" dirty="0" err="1"/>
              <a:t>P80</a:t>
            </a:r>
            <a:r>
              <a:rPr lang="de-DE" sz="1400" dirty="0" err="1"/>
              <a:t>max</a:t>
            </a:r>
            <a:r>
              <a:rPr lang="de-DE" dirty="0"/>
              <a:t>   =    92   [GW]</a:t>
            </a:r>
          </a:p>
          <a:p>
            <a:r>
              <a:rPr lang="de-DE" dirty="0" err="1"/>
              <a:t>P25</a:t>
            </a:r>
            <a:r>
              <a:rPr lang="de-DE" sz="1400" dirty="0" err="1"/>
              <a:t>max</a:t>
            </a:r>
            <a:r>
              <a:rPr lang="de-DE" dirty="0"/>
              <a:t>   =    75   [GW] </a:t>
            </a:r>
          </a:p>
          <a:p>
            <a:r>
              <a:rPr lang="de-DE" dirty="0"/>
              <a:t>  </a:t>
            </a:r>
            <a:r>
              <a:rPr lang="de-DE" b="1" dirty="0">
                <a:solidFill>
                  <a:srgbClr val="FF0000"/>
                </a:solidFill>
              </a:rPr>
              <a:t>eta</a:t>
            </a:r>
            <a:r>
              <a:rPr lang="de-DE" sz="1200" b="1" dirty="0">
                <a:solidFill>
                  <a:srgbClr val="FF0000"/>
                </a:solidFill>
              </a:rPr>
              <a:t>_</a:t>
            </a:r>
            <a:r>
              <a:rPr lang="de-DE" sz="1400" b="1" dirty="0">
                <a:solidFill>
                  <a:srgbClr val="FF0000"/>
                </a:solidFill>
              </a:rPr>
              <a:t>gas</a:t>
            </a:r>
            <a:r>
              <a:rPr lang="de-DE" sz="1200" b="1" dirty="0">
                <a:solidFill>
                  <a:srgbClr val="FF0000"/>
                </a:solidFill>
              </a:rPr>
              <a:t>  </a:t>
            </a:r>
            <a:r>
              <a:rPr lang="de-DE" b="1" dirty="0">
                <a:solidFill>
                  <a:srgbClr val="FF0000"/>
                </a:solidFill>
              </a:rPr>
              <a:t>=  0.36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CFD9032-B3AE-E85E-F81F-CF263AFD14C5}"/>
              </a:ext>
            </a:extLst>
          </p:cNvPr>
          <p:cNvSpPr txBox="1"/>
          <p:nvPr/>
        </p:nvSpPr>
        <p:spPr>
          <a:xfrm>
            <a:off x="558977" y="2406620"/>
            <a:ext cx="343412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412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b="1" u="sng" dirty="0"/>
              <a:t>Sp80 </a:t>
            </a:r>
            <a:r>
              <a:rPr lang="de-DE" sz="1400" b="1" u="sng" dirty="0" err="1"/>
              <a:t>VollLast</a:t>
            </a:r>
            <a:r>
              <a:rPr lang="de-DE" sz="1400" b="1" u="sng" dirty="0"/>
              <a:t>-Zyklen</a:t>
            </a:r>
            <a:r>
              <a:rPr lang="de-DE" sz="1400" dirty="0"/>
              <a:t>:  </a:t>
            </a:r>
            <a:r>
              <a:rPr lang="de-DE" dirty="0" err="1">
                <a:solidFill>
                  <a:srgbClr val="C00000"/>
                </a:solidFill>
              </a:rPr>
              <a:t>N80_cycle</a:t>
            </a:r>
            <a:r>
              <a:rPr lang="de-DE" dirty="0">
                <a:solidFill>
                  <a:srgbClr val="C00000"/>
                </a:solidFill>
              </a:rPr>
              <a:t> =  </a:t>
            </a:r>
            <a:r>
              <a:rPr lang="de-DE" b="1" dirty="0">
                <a:solidFill>
                  <a:srgbClr val="C00000"/>
                </a:solidFill>
              </a:rPr>
              <a:t>158</a:t>
            </a:r>
            <a:endParaRPr lang="de-DE" sz="1400" dirty="0"/>
          </a:p>
        </p:txBody>
      </p:sp>
      <p:sp>
        <p:nvSpPr>
          <p:cNvPr id="6" name="Textfeld 38">
            <a:extLst>
              <a:ext uri="{FF2B5EF4-FFF2-40B4-BE49-F238E27FC236}">
                <a16:creationId xmlns:a16="http://schemas.microsoft.com/office/drawing/2014/main" id="{7821EF67-C382-0882-C43A-2B97991DD312}"/>
              </a:ext>
            </a:extLst>
          </p:cNvPr>
          <p:cNvSpPr txBox="1"/>
          <p:nvPr/>
        </p:nvSpPr>
        <p:spPr>
          <a:xfrm>
            <a:off x="40584" y="544874"/>
            <a:ext cx="1247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Getrennt</a:t>
            </a:r>
            <a:endParaRPr lang="de-DE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38">
            <a:extLst>
              <a:ext uri="{FF2B5EF4-FFF2-40B4-BE49-F238E27FC236}">
                <a16:creationId xmlns:a16="http://schemas.microsoft.com/office/drawing/2014/main" id="{76892CA7-A175-6909-ED09-1F5F3BD9BCEF}"/>
              </a:ext>
            </a:extLst>
          </p:cNvPr>
          <p:cNvSpPr txBox="1"/>
          <p:nvPr/>
        </p:nvSpPr>
        <p:spPr>
          <a:xfrm>
            <a:off x="4458616" y="528962"/>
            <a:ext cx="2357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Gekoppelt (</a:t>
            </a:r>
            <a:r>
              <a:rPr lang="de-DE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de-DE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de-DE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de-DE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9" name="Textfeld 38">
            <a:extLst>
              <a:ext uri="{FF2B5EF4-FFF2-40B4-BE49-F238E27FC236}">
                <a16:creationId xmlns:a16="http://schemas.microsoft.com/office/drawing/2014/main" id="{1951AFFD-5AD9-9AD9-B1DD-D698824212A9}"/>
              </a:ext>
            </a:extLst>
          </p:cNvPr>
          <p:cNvSpPr txBox="1"/>
          <p:nvPr/>
        </p:nvSpPr>
        <p:spPr>
          <a:xfrm>
            <a:off x="1897170" y="37906"/>
            <a:ext cx="7189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Unterschiedliche Kosten bei gleichem Output </a:t>
            </a:r>
            <a:endParaRPr lang="de-DE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F076D4EB-8BD9-34B8-04D0-8A547BBD2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01" y="6066385"/>
            <a:ext cx="4088761" cy="70744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E6344B2-918A-0E64-0F47-724F3D0FC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00" y="4978595"/>
            <a:ext cx="3117064" cy="91409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521D2C0-BE64-E085-913C-2B3382B89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168" y="2821672"/>
            <a:ext cx="3008782" cy="212644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3AE5ADC-FD63-5DFC-2C36-D2F6B32EDE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6140" y="2914359"/>
            <a:ext cx="4399343" cy="341467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7A16ADCD-31D3-BE5C-7798-9B3BBCFBA207}"/>
              </a:ext>
            </a:extLst>
          </p:cNvPr>
          <p:cNvSpPr txBox="1"/>
          <p:nvPr/>
        </p:nvSpPr>
        <p:spPr>
          <a:xfrm>
            <a:off x="4505402" y="6534594"/>
            <a:ext cx="4550081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100" u="sng" dirty="0">
                <a:latin typeface="Arial" panose="020B0604020202020204" pitchFamily="34" charset="0"/>
                <a:cs typeface="Arial" panose="020B0604020202020204" pitchFamily="34" charset="0"/>
              </a:rPr>
              <a:t>Datenquelle</a:t>
            </a:r>
            <a:r>
              <a:rPr lang="de-DE" sz="900" u="sng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Y.werte_JDL2024_DEU2021_f.knapp_EpsdOptimierung_Fall-dsc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0.2_arch.xlsm</a:t>
            </a:r>
            <a:b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Blatt: „Bild“  unter Bezug auf  Blatt  „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D_JDL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“ Kapitel (neu)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12.2b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DatenSpalte:2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 und 9; Stand 2024.0402 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C939D2AE-D9BF-4C6B-C7FC-95FC5EB67EDC}"/>
              </a:ext>
            </a:extLst>
          </p:cNvPr>
          <p:cNvCxnSpPr>
            <a:cxnSpLocks/>
          </p:cNvCxnSpPr>
          <p:nvPr/>
        </p:nvCxnSpPr>
        <p:spPr>
          <a:xfrm flipV="1">
            <a:off x="2856886" y="6158738"/>
            <a:ext cx="3923556" cy="48104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905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F6C0852-90C9-AB65-9152-3BA526D7C37C}"/>
              </a:ext>
            </a:extLst>
          </p:cNvPr>
          <p:cNvSpPr txBox="1"/>
          <p:nvPr/>
        </p:nvSpPr>
        <p:spPr>
          <a:xfrm>
            <a:off x="0" y="1089898"/>
            <a:ext cx="9143999" cy="46782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800" b="1" u="sng" dirty="0"/>
              <a:t>Fazit</a:t>
            </a:r>
            <a:r>
              <a:rPr lang="de-DE" sz="2800" b="1" dirty="0"/>
              <a:t>:  </a:t>
            </a:r>
            <a:br>
              <a:rPr lang="de-DE" sz="2800" b="1" dirty="0"/>
            </a:br>
            <a:r>
              <a:rPr lang="de-DE" sz="3200" b="1" dirty="0"/>
              <a:t>  </a:t>
            </a:r>
            <a:r>
              <a:rPr lang="de-DE" sz="2800" b="1" dirty="0"/>
              <a:t>1. </a:t>
            </a:r>
            <a:r>
              <a:rPr lang="de-DE" sz="2800" b="1" dirty="0">
                <a:solidFill>
                  <a:srgbClr val="C00000"/>
                </a:solidFill>
              </a:rPr>
              <a:t>Heimische </a:t>
            </a:r>
            <a:r>
              <a:rPr lang="de-DE" sz="2800" b="1" dirty="0" err="1">
                <a:solidFill>
                  <a:srgbClr val="C00000"/>
                </a:solidFill>
              </a:rPr>
              <a:t>H2</a:t>
            </a:r>
            <a:r>
              <a:rPr lang="de-DE" sz="2800" b="1" dirty="0">
                <a:solidFill>
                  <a:srgbClr val="C00000"/>
                </a:solidFill>
              </a:rPr>
              <a:t> –Produktion </a:t>
            </a:r>
            <a:r>
              <a:rPr lang="de-DE" sz="2800" b="1" dirty="0"/>
              <a:t>könnte sich durchaus lohnen.</a:t>
            </a:r>
          </a:p>
          <a:p>
            <a:endParaRPr lang="de-DE" sz="2000" b="1" dirty="0"/>
          </a:p>
          <a:p>
            <a:pPr marL="714375" indent="-714375" defTabSz="714375"/>
            <a:r>
              <a:rPr lang="de-DE" sz="2800" b="1" dirty="0"/>
              <a:t>  2.  Die </a:t>
            </a:r>
            <a:r>
              <a:rPr lang="de-DE" sz="2800" b="1" dirty="0" err="1"/>
              <a:t>K</a:t>
            </a:r>
            <a:r>
              <a:rPr lang="de-DE" sz="2800" b="1" dirty="0" err="1">
                <a:solidFill>
                  <a:srgbClr val="C00000"/>
                </a:solidFill>
              </a:rPr>
              <a:t>G</a:t>
            </a:r>
            <a:r>
              <a:rPr lang="de-DE" sz="2800" b="1" dirty="0" err="1"/>
              <a:t>K</a:t>
            </a:r>
            <a:r>
              <a:rPr lang="de-DE" sz="2800" b="1" dirty="0"/>
              <a:t> (Kraft-</a:t>
            </a:r>
            <a:r>
              <a:rPr lang="de-DE" sz="2800" b="1" dirty="0">
                <a:solidFill>
                  <a:srgbClr val="C00000"/>
                </a:solidFill>
              </a:rPr>
              <a:t>Gas</a:t>
            </a:r>
            <a:r>
              <a:rPr lang="de-DE" sz="2800" b="1" dirty="0"/>
              <a:t> Kopplung) macht dann auch die autarke  RE  Stromerzeugung </a:t>
            </a:r>
            <a:r>
              <a:rPr lang="de-DE" sz="1400" b="1" dirty="0"/>
              <a:t>(</a:t>
            </a:r>
            <a:r>
              <a:rPr lang="de-DE" sz="1600" b="1" dirty="0"/>
              <a:t>wg. Speicher</a:t>
            </a:r>
            <a:r>
              <a:rPr lang="de-DE" sz="1400" b="1" dirty="0"/>
              <a:t>)</a:t>
            </a:r>
            <a:r>
              <a:rPr lang="de-DE" sz="2800" b="1" dirty="0"/>
              <a:t> günstiger. </a:t>
            </a:r>
          </a:p>
          <a:p>
            <a:pPr marL="714375" indent="-714375" defTabSz="714375"/>
            <a:r>
              <a:rPr lang="de-DE" sz="2800" b="1" dirty="0"/>
              <a:t>   </a:t>
            </a:r>
            <a:endParaRPr lang="de-DE" sz="1400" b="1" dirty="0"/>
          </a:p>
          <a:p>
            <a:pPr marL="714375" indent="-714375" defTabSz="714375"/>
            <a:r>
              <a:rPr lang="de-DE" sz="2800" b="1" dirty="0"/>
              <a:t>  3.  </a:t>
            </a:r>
            <a:r>
              <a:rPr lang="de-DE" sz="2000" b="1" u="sng" dirty="0"/>
              <a:t>bei „</a:t>
            </a:r>
            <a:r>
              <a:rPr lang="de-DE" sz="2000" b="1" u="sng" dirty="0" err="1"/>
              <a:t>Standard“Kosten</a:t>
            </a:r>
            <a:r>
              <a:rPr lang="de-DE" sz="2000" b="1" u="sng" dirty="0"/>
              <a:t> </a:t>
            </a:r>
            <a:r>
              <a:rPr lang="de-DE" b="1" dirty="0"/>
              <a:t>( = u.a. </a:t>
            </a:r>
            <a:r>
              <a:rPr lang="de-DE" sz="1600" b="1" dirty="0">
                <a:highlight>
                  <a:srgbClr val="FFFF00"/>
                </a:highlight>
              </a:rPr>
              <a:t>g</a:t>
            </a:r>
            <a:r>
              <a:rPr lang="de-DE" b="1" dirty="0">
                <a:highlight>
                  <a:srgbClr val="FFFF00"/>
                </a:highlight>
              </a:rPr>
              <a:t>leiche  kWh-Kosten für RE- und Basis-KW</a:t>
            </a:r>
            <a:r>
              <a:rPr lang="de-DE" b="1" dirty="0"/>
              <a:t>) </a:t>
            </a:r>
            <a:r>
              <a:rPr lang="de-DE" sz="2800" b="1" dirty="0"/>
              <a:t>:    </a:t>
            </a:r>
            <a:endParaRPr lang="de-DE" sz="1000" b="1" dirty="0"/>
          </a:p>
          <a:p>
            <a:pPr marL="714375" indent="-714375" defTabSz="714375"/>
            <a:r>
              <a:rPr lang="de-DE" sz="1000" b="1" dirty="0"/>
              <a:t> </a:t>
            </a:r>
            <a:endParaRPr lang="de-DE" sz="2800" b="1" dirty="0"/>
          </a:p>
          <a:p>
            <a:pPr marL="714375" indent="-714375" defTabSz="714375"/>
            <a:endParaRPr lang="de-DE" sz="3200" b="1" dirty="0"/>
          </a:p>
          <a:p>
            <a:pPr marL="714375" indent="-714375" defTabSz="714375"/>
            <a:endParaRPr lang="de-DE" sz="3200" b="1" dirty="0"/>
          </a:p>
          <a:p>
            <a:pPr marL="714375" indent="-714375" defTabSz="714375"/>
            <a:endParaRPr lang="de-DE" sz="3200" b="1" dirty="0"/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0CA6C46B-8B35-113D-FACF-A10360945E59}"/>
              </a:ext>
            </a:extLst>
          </p:cNvPr>
          <p:cNvSpPr/>
          <p:nvPr/>
        </p:nvSpPr>
        <p:spPr>
          <a:xfrm>
            <a:off x="695193" y="4456134"/>
            <a:ext cx="7753612" cy="1089764"/>
          </a:xfrm>
          <a:prstGeom prst="round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4375" indent="-714375" defTabSz="714375"/>
            <a:r>
              <a:rPr lang="de-DE" sz="4800" b="1" dirty="0">
                <a:solidFill>
                  <a:schemeClr val="tx1"/>
                </a:solidFill>
              </a:rPr>
              <a:t>   </a:t>
            </a:r>
            <a:r>
              <a:rPr lang="de-DE" sz="4000" b="1" dirty="0">
                <a:solidFill>
                  <a:schemeClr val="tx1"/>
                </a:solidFill>
              </a:rPr>
              <a:t>10 %</a:t>
            </a:r>
            <a:r>
              <a:rPr lang="de-DE" sz="4400" b="1" dirty="0">
                <a:solidFill>
                  <a:schemeClr val="tx1"/>
                </a:solidFill>
              </a:rPr>
              <a:t> </a:t>
            </a:r>
            <a:r>
              <a:rPr lang="de-DE" sz="2800" b="1" dirty="0" err="1">
                <a:solidFill>
                  <a:schemeClr val="tx1"/>
                </a:solidFill>
              </a:rPr>
              <a:t>Jahres</a:t>
            </a:r>
            <a:r>
              <a:rPr lang="de-DE" sz="3600" b="1" dirty="0" err="1">
                <a:solidFill>
                  <a:schemeClr val="tx1"/>
                </a:solidFill>
              </a:rPr>
              <a:t>Kostenersparnis</a:t>
            </a:r>
            <a:r>
              <a:rPr lang="de-DE" sz="3600" b="1" dirty="0">
                <a:solidFill>
                  <a:schemeClr val="tx1"/>
                </a:solidFill>
              </a:rPr>
              <a:t>  </a:t>
            </a:r>
            <a:r>
              <a:rPr lang="de-DE" sz="2800" b="1" dirty="0">
                <a:solidFill>
                  <a:schemeClr val="tx1"/>
                </a:solidFill>
              </a:rPr>
              <a:t> bei  </a:t>
            </a:r>
            <a:r>
              <a:rPr lang="de-DE" sz="4000" b="1" dirty="0" err="1">
                <a:solidFill>
                  <a:schemeClr val="tx1"/>
                </a:solidFill>
              </a:rPr>
              <a:t>K</a:t>
            </a:r>
            <a:r>
              <a:rPr lang="de-DE" sz="4000" b="1" dirty="0" err="1">
                <a:solidFill>
                  <a:srgbClr val="C00000"/>
                </a:solidFill>
              </a:rPr>
              <a:t>G</a:t>
            </a:r>
            <a:r>
              <a:rPr lang="de-DE" sz="4000" b="1" dirty="0" err="1">
                <a:solidFill>
                  <a:schemeClr val="tx1"/>
                </a:solidFill>
              </a:rPr>
              <a:t>K</a:t>
            </a:r>
            <a:r>
              <a:rPr lang="de-DE" sz="3600" b="1" dirty="0">
                <a:solidFill>
                  <a:schemeClr val="tx1"/>
                </a:solidFill>
              </a:rPr>
              <a:t> </a:t>
            </a:r>
            <a:r>
              <a:rPr lang="de-DE" sz="2800" b="1" dirty="0">
                <a:solidFill>
                  <a:schemeClr val="tx1"/>
                </a:solidFill>
              </a:rPr>
              <a:t> </a:t>
            </a:r>
            <a:br>
              <a:rPr lang="de-DE" sz="2800" b="1" dirty="0">
                <a:solidFill>
                  <a:schemeClr val="tx1"/>
                </a:solidFill>
              </a:rPr>
            </a:br>
            <a:r>
              <a:rPr lang="de-DE" sz="2800" b="1" dirty="0">
                <a:solidFill>
                  <a:schemeClr val="tx1"/>
                </a:solidFill>
              </a:rPr>
              <a:t>                              vs.     Getrennter Produktion.</a:t>
            </a:r>
          </a:p>
        </p:txBody>
      </p:sp>
    </p:spTree>
    <p:extLst>
      <p:ext uri="{BB962C8B-B14F-4D97-AF65-F5344CB8AC3E}">
        <p14:creationId xmlns:p14="http://schemas.microsoft.com/office/powerpoint/2010/main" val="23876855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26353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0307C5B-BB6E-4CDA-A9D0-A1D8EFF7F9D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859110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26" imgH="526" progId="TCLayout.ActiveDocument.1">
                  <p:embed/>
                </p:oleObj>
              </mc:Choice>
              <mc:Fallback>
                <p:oleObj name="think-cell Folie" r:id="rId4" imgW="526" imgH="52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E0307C5B-BB6E-4CDA-A9D0-A1D8EFF7F9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859110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9D488C8-93EC-434F-8CFB-672935A19934}"/>
              </a:ext>
            </a:extLst>
          </p:cNvPr>
          <p:cNvSpPr/>
          <p:nvPr/>
        </p:nvSpPr>
        <p:spPr bwMode="gray">
          <a:xfrm>
            <a:off x="0" y="2007584"/>
            <a:ext cx="9144000" cy="961084"/>
          </a:xfrm>
          <a:prstGeom prst="rect">
            <a:avLst/>
          </a:prstGeom>
          <a:solidFill>
            <a:srgbClr val="FFC000"/>
          </a:solidFill>
          <a:ln w="25400" algn="ctr">
            <a:noFill/>
            <a:miter lim="800000"/>
            <a:headEnd/>
            <a:tailEnd/>
          </a:ln>
        </p:spPr>
        <p:txBody>
          <a:bodyPr lIns="67482" tIns="53986" rIns="67482" bIns="53986" anchor="ctr"/>
          <a:lstStyle/>
          <a:p>
            <a:pPr algn="ctr" defTabSz="685617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endParaRPr lang="en-US" sz="1400" kern="0" dirty="0">
              <a:solidFill>
                <a:srgbClr val="000000"/>
              </a:solidFill>
              <a:latin typeface="Arial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96FBEB-4336-403E-8B1E-BFCBEFFCF846}"/>
              </a:ext>
            </a:extLst>
          </p:cNvPr>
          <p:cNvSpPr txBox="1"/>
          <p:nvPr/>
        </p:nvSpPr>
        <p:spPr>
          <a:xfrm>
            <a:off x="340162" y="1086885"/>
            <a:ext cx="8803838" cy="566308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  <a:hlinkClick r:id="" action="ppaction://noaction"/>
              </a:rPr>
              <a:t>1. 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 Stromversorgungs-Struktur nach vollendeter Energiewende</a:t>
            </a:r>
          </a:p>
          <a:p>
            <a:pPr marL="457200" indent="-457200">
              <a:buAutoNum type="arabicPeriod"/>
            </a:pPr>
            <a:endParaRPr lang="de-DE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50" indent="-6350">
              <a:buAutoNum type="arabicPeriod" startAt="2"/>
            </a:pP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  Kurzzeitspeicher:</a:t>
            </a:r>
            <a:b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2a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  Pumpspeicherkraftwerke nach dem Stand der Technik  </a:t>
            </a:r>
            <a:b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2b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Kurzzeitspeicher im Tagebau-</a:t>
            </a:r>
            <a:r>
              <a:rPr lang="de-DE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Restloch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 - technische Ansätze für PSKW</a:t>
            </a:r>
          </a:p>
          <a:p>
            <a:pPr lvl="1"/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   2.0 Standard: Ein Unterbecken – ein Oberbecken  (e.g. </a:t>
            </a:r>
            <a:r>
              <a:rPr lang="de-DE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Tractebel</a:t>
            </a: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-Studie 2019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2.1 Unterwasser PSKW – ein einfaches Prinzip  (e.g.: SeeEi3)</a:t>
            </a:r>
          </a:p>
          <a:p>
            <a:pPr lvl="1"/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2.2. Ringmauer umschließt das Unterbecken      (neu: SeeEi4)</a:t>
            </a:r>
            <a:endParaRPr lang="de-DE" sz="1600" b="1" kern="0" dirty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1000" b="1" kern="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 </a:t>
            </a:r>
            <a:endParaRPr lang="de-DE" sz="2000" b="1" kern="0" dirty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de-DE" sz="2000" b="1" kern="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  <a:hlinkClick r:id="rId6" action="ppaction://hlinksldjump"/>
              </a:rPr>
              <a:t>3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  <a:hlinkClick r:id="rId6" action="ppaction://hlinksldjump"/>
              </a:rPr>
              <a:t>.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 Unterwasser-PSKW mit modularem Aufbau des Unterbeckens</a:t>
            </a: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kern="0" dirty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4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. 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Das Ringmauerbecken</a:t>
            </a:r>
          </a:p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4.1 Vorteile des Ringmauer-Ansatzes</a:t>
            </a:r>
            <a:endParaRPr lang="de-DE" sz="16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	4.2 Weiterentwicklungsmöglichkeiten zur Effizienzsteigerung</a:t>
            </a:r>
            <a:b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 4.3 Riesiges Speicherpotential im Erweiterten Unterbecken</a:t>
            </a:r>
          </a:p>
          <a:p>
            <a:pPr>
              <a:spcBef>
                <a:spcPts val="600"/>
              </a:spcBef>
            </a:pP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900" b="1" dirty="0"/>
              <a:t>5. The Way Forward</a:t>
            </a:r>
          </a:p>
          <a:p>
            <a:pPr>
              <a:spcBef>
                <a:spcPts val="600"/>
              </a:spcBef>
            </a:pPr>
            <a:endParaRPr lang="en-US" sz="1900" b="1" dirty="0"/>
          </a:p>
          <a:p>
            <a:pPr>
              <a:spcBef>
                <a:spcPts val="600"/>
              </a:spcBef>
            </a:pPr>
            <a:r>
              <a:rPr lang="en-US" sz="1900" b="1" dirty="0" err="1">
                <a:hlinkClick r:id="rId8" action="ppaction://hlinksldjump"/>
              </a:rPr>
              <a:t>ANHANG</a:t>
            </a:r>
            <a:endParaRPr lang="en-US" sz="19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A54E6E-8E16-40B6-A7CC-EE302B4DB3E2}"/>
              </a:ext>
            </a:extLst>
          </p:cNvPr>
          <p:cNvSpPr/>
          <p:nvPr/>
        </p:nvSpPr>
        <p:spPr bwMode="gray">
          <a:xfrm>
            <a:off x="73561" y="0"/>
            <a:ext cx="8996878" cy="71708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0000" tIns="72000" rIns="90000" bIns="72000" rtlCol="0" anchor="ctr"/>
          <a:lstStyle/>
          <a:p>
            <a:pPr marR="0" algn="ctr" defTabSz="81620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  <a:defRPr sz="3600"/>
            </a:pPr>
            <a:r>
              <a:rPr lang="en-US" sz="2800" b="1" dirty="0" err="1">
                <a:latin typeface="+mj-lt"/>
                <a:ea typeface="+mj-ea"/>
                <a:cs typeface="+mj-cs"/>
              </a:rPr>
              <a:t>Ohne</a:t>
            </a:r>
            <a:r>
              <a:rPr lang="en-US" sz="2800" b="1" dirty="0">
                <a:latin typeface="+mj-lt"/>
                <a:ea typeface="+mj-ea"/>
                <a:cs typeface="+mj-cs"/>
              </a:rPr>
              <a:t> </a:t>
            </a:r>
            <a:r>
              <a:rPr lang="en-US" sz="2800" b="1" dirty="0" err="1">
                <a:latin typeface="+mj-lt"/>
                <a:ea typeface="+mj-ea"/>
                <a:cs typeface="+mj-cs"/>
              </a:rPr>
              <a:t>Kurzzeit</a:t>
            </a:r>
            <a:r>
              <a:rPr lang="en-US" sz="2800" b="1" dirty="0">
                <a:latin typeface="+mj-lt"/>
                <a:ea typeface="+mj-ea"/>
                <a:cs typeface="+mj-cs"/>
              </a:rPr>
              <a:t>-Speicher </a:t>
            </a:r>
            <a:r>
              <a:rPr lang="en-US" sz="2800" b="1" dirty="0" err="1">
                <a:latin typeface="+mj-lt"/>
                <a:ea typeface="+mj-ea"/>
                <a:cs typeface="+mj-cs"/>
              </a:rPr>
              <a:t>keine</a:t>
            </a:r>
            <a:r>
              <a:rPr lang="en-US" sz="2800" b="1" dirty="0">
                <a:latin typeface="+mj-lt"/>
                <a:ea typeface="+mj-ea"/>
                <a:cs typeface="+mj-cs"/>
              </a:rPr>
              <a:t> </a:t>
            </a:r>
            <a:r>
              <a:rPr lang="en-US" sz="2800" b="1" dirty="0" err="1">
                <a:latin typeface="+mj-lt"/>
                <a:ea typeface="+mj-ea"/>
                <a:cs typeface="+mj-cs"/>
              </a:rPr>
              <a:t>Energiewende</a:t>
            </a:r>
            <a:endParaRPr lang="en-US" sz="2800" b="1" dirty="0">
              <a:latin typeface="+mj-lt"/>
              <a:ea typeface="+mj-ea"/>
              <a:cs typeface="+mj-cs"/>
            </a:endParaRPr>
          </a:p>
        </p:txBody>
      </p:sp>
      <p:sp>
        <p:nvSpPr>
          <p:cNvPr id="3" name="Stern: 7 Zacken 2">
            <a:hlinkClick r:id="rId9" action="ppaction://hlinksldjump"/>
            <a:extLst>
              <a:ext uri="{FF2B5EF4-FFF2-40B4-BE49-F238E27FC236}">
                <a16:creationId xmlns:a16="http://schemas.microsoft.com/office/drawing/2014/main" id="{09BE19C0-9C8B-8092-52C7-3B78F2F7111A}"/>
              </a:ext>
            </a:extLst>
          </p:cNvPr>
          <p:cNvSpPr/>
          <p:nvPr/>
        </p:nvSpPr>
        <p:spPr>
          <a:xfrm>
            <a:off x="8350359" y="6322752"/>
            <a:ext cx="720080" cy="427222"/>
          </a:xfrm>
          <a:prstGeom prst="star7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tx1"/>
                </a:solidFill>
              </a:rPr>
              <a:t>0.</a:t>
            </a:r>
            <a:endParaRPr lang="de-DE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3863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0076FB5-1A6A-4106-A1E3-39C34814F623}"/>
              </a:ext>
            </a:extLst>
          </p:cNvPr>
          <p:cNvSpPr txBox="1"/>
          <p:nvPr/>
        </p:nvSpPr>
        <p:spPr>
          <a:xfrm>
            <a:off x="301214" y="464013"/>
            <a:ext cx="8767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/>
              <a:t>Kurzzeitspeicher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CF60185-5CF0-47B5-B2A4-C872C33D1178}"/>
              </a:ext>
            </a:extLst>
          </p:cNvPr>
          <p:cNvSpPr txBox="1"/>
          <p:nvPr/>
        </p:nvSpPr>
        <p:spPr>
          <a:xfrm>
            <a:off x="301214" y="1174209"/>
            <a:ext cx="8659906" cy="387798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de-DE" sz="2400" b="1" dirty="0"/>
              <a:t>1. Stationäre Batterien</a:t>
            </a:r>
            <a:r>
              <a:rPr lang="de-DE" sz="2400" dirty="0"/>
              <a:t> 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bisher zu teuer – aber rasanter Preisverfall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in den letzten 2 Jahren wurden –insbesondere in USA-,  </a:t>
            </a:r>
            <a:br>
              <a:rPr lang="de-DE" dirty="0"/>
            </a:br>
            <a:r>
              <a:rPr lang="de-DE" dirty="0"/>
              <a:t>                     </a:t>
            </a:r>
            <a:r>
              <a:rPr lang="de-DE" b="1" dirty="0"/>
              <a:t>viele PV-Großanlagen mit Batterie-Speicher </a:t>
            </a:r>
            <a:r>
              <a:rPr lang="de-DE" dirty="0"/>
              <a:t>gebaut.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highlight>
                  <a:srgbClr val="FFFF00"/>
                </a:highlight>
              </a:rPr>
              <a:t>Rohstoffe, Ökobilanz 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u="sng" dirty="0">
                <a:solidFill>
                  <a:srgbClr val="0066FF"/>
                </a:solidFill>
                <a:highlight>
                  <a:srgbClr val="FFFF00"/>
                </a:highlight>
              </a:rPr>
              <a:t>Lebensdauer</a:t>
            </a:r>
            <a:r>
              <a:rPr lang="de-DE" b="1" dirty="0">
                <a:solidFill>
                  <a:srgbClr val="0066FF"/>
                </a:solidFill>
                <a:highlight>
                  <a:srgbClr val="FFFF00"/>
                </a:highlight>
              </a:rPr>
              <a:t> </a:t>
            </a:r>
            <a:r>
              <a:rPr lang="de-DE" dirty="0">
                <a:highlight>
                  <a:srgbClr val="FFFF00"/>
                </a:highlight>
              </a:rPr>
              <a:t> (E-Auto-Batterie hat </a:t>
            </a:r>
            <a:r>
              <a:rPr lang="de-DE" dirty="0">
                <a:solidFill>
                  <a:srgbClr val="0066FF"/>
                </a:solidFill>
                <a:highlight>
                  <a:srgbClr val="FFFF00"/>
                </a:highlight>
              </a:rPr>
              <a:t>nur ca. 30 Vollzyklen/a</a:t>
            </a:r>
            <a:r>
              <a:rPr lang="de-DE" dirty="0">
                <a:highlight>
                  <a:srgbClr val="FFFF00"/>
                </a:highlight>
              </a:rPr>
              <a:t>  )</a:t>
            </a:r>
          </a:p>
          <a:p>
            <a:endParaRPr lang="de-DE" sz="2400" b="1" dirty="0"/>
          </a:p>
          <a:p>
            <a:r>
              <a:rPr lang="de-DE" sz="2400" b="1" dirty="0"/>
              <a:t>2. Neuartige Pumpspeicherkraftwerke (PSKW)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/>
              <a:t> </a:t>
            </a:r>
            <a:r>
              <a:rPr lang="de-DE" sz="2000" b="1" dirty="0"/>
              <a:t>Kurzzeitspeicher: bisher weit überwiegend  PSKW,  auch in DEU </a:t>
            </a:r>
            <a:br>
              <a:rPr lang="de-DE" sz="2000" b="1" dirty="0"/>
            </a:br>
            <a:r>
              <a:rPr lang="de-DE" sz="2000" b="1" dirty="0"/>
              <a:t>                                  </a:t>
            </a:r>
            <a:r>
              <a:rPr lang="de-DE" sz="2000" b="1" dirty="0">
                <a:solidFill>
                  <a:srgbClr val="0066FF"/>
                </a:solidFill>
              </a:rPr>
              <a:t>erprobte, robuste und langlebige Technik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1" dirty="0"/>
              <a:t>                       </a:t>
            </a:r>
            <a:r>
              <a:rPr lang="de-DE" sz="2000" b="1" dirty="0">
                <a:highlight>
                  <a:srgbClr val="FFFF00"/>
                </a:highlight>
              </a:rPr>
              <a:t>aber:</a:t>
            </a:r>
            <a:r>
              <a:rPr lang="de-DE" sz="2000" b="1" dirty="0"/>
              <a:t>  kaum neue Standorte, Öko-Probleme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b="1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C432023-F9DF-43A6-ABB3-DEDE72DF077D}"/>
              </a:ext>
            </a:extLst>
          </p:cNvPr>
          <p:cNvSpPr txBox="1"/>
          <p:nvPr/>
        </p:nvSpPr>
        <p:spPr>
          <a:xfrm>
            <a:off x="-86421" y="5052194"/>
            <a:ext cx="56639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/>
              <a:t> </a:t>
            </a:r>
            <a:r>
              <a:rPr lang="de-DE" sz="2400" b="1" u="sng" dirty="0"/>
              <a:t>Daher braucht man einen neuen Ansatz</a:t>
            </a:r>
            <a:r>
              <a:rPr lang="de-DE" sz="2400" b="1" dirty="0"/>
              <a:t>: 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62E863C-8333-4B31-AA49-2F5F6C639F84}"/>
              </a:ext>
            </a:extLst>
          </p:cNvPr>
          <p:cNvSpPr txBox="1"/>
          <p:nvPr/>
        </p:nvSpPr>
        <p:spPr>
          <a:xfrm>
            <a:off x="35495" y="44623"/>
            <a:ext cx="37207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b="1" dirty="0"/>
              <a:t> 2.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6CA7351-4437-4BC8-AD33-25C9CC8A0F4C}"/>
              </a:ext>
            </a:extLst>
          </p:cNvPr>
          <p:cNvGrpSpPr/>
          <p:nvPr/>
        </p:nvGrpSpPr>
        <p:grpSpPr>
          <a:xfrm>
            <a:off x="757337" y="5697707"/>
            <a:ext cx="6582247" cy="523220"/>
            <a:chOff x="355001" y="5575787"/>
            <a:chExt cx="6582247" cy="523220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BE0A1CA8-58C2-4F03-8765-9CF5B5FBC772}"/>
                </a:ext>
              </a:extLst>
            </p:cNvPr>
            <p:cNvSpPr txBox="1"/>
            <p:nvPr/>
          </p:nvSpPr>
          <p:spPr>
            <a:xfrm>
              <a:off x="775364" y="5575787"/>
              <a:ext cx="6161884" cy="52322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de-DE" sz="2800" b="1" dirty="0">
                  <a:solidFill>
                    <a:srgbClr val="0066FF"/>
                  </a:solidFill>
                </a:rPr>
                <a:t>Fortschrittliche PSKW in </a:t>
              </a:r>
              <a:r>
                <a:rPr lang="de-DE" sz="2800" b="1" u="sng" dirty="0">
                  <a:solidFill>
                    <a:srgbClr val="0066FF"/>
                  </a:solidFill>
                </a:rPr>
                <a:t>Tagebaulöchern</a:t>
              </a:r>
              <a:endParaRPr lang="de-DE" sz="2800" u="sng" dirty="0">
                <a:solidFill>
                  <a:srgbClr val="0066FF"/>
                </a:solidFill>
              </a:endParaRPr>
            </a:p>
          </p:txBody>
        </p:sp>
        <p:sp>
          <p:nvSpPr>
            <p:cNvPr id="9" name="Isosceles Triangle 3">
              <a:extLst>
                <a:ext uri="{FF2B5EF4-FFF2-40B4-BE49-F238E27FC236}">
                  <a16:creationId xmlns:a16="http://schemas.microsoft.com/office/drawing/2014/main" id="{2B4CD1EC-4372-4783-809B-7A1FC4C5F66E}"/>
                </a:ext>
              </a:extLst>
            </p:cNvPr>
            <p:cNvSpPr/>
            <p:nvPr/>
          </p:nvSpPr>
          <p:spPr>
            <a:xfrm rot="5400000">
              <a:off x="292534" y="5655837"/>
              <a:ext cx="449803" cy="324869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340214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E31C84CB-69B7-4472-8C80-9890F5D87B4C}"/>
              </a:ext>
            </a:extLst>
          </p:cNvPr>
          <p:cNvSpPr txBox="1"/>
          <p:nvPr/>
        </p:nvSpPr>
        <p:spPr>
          <a:xfrm>
            <a:off x="633984" y="67860"/>
            <a:ext cx="7632192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u="sng" dirty="0"/>
              <a:t>Mehr als genug Standorte für: </a:t>
            </a:r>
            <a:r>
              <a:rPr lang="de-DE" b="1" dirty="0"/>
              <a:t> </a:t>
            </a:r>
          </a:p>
          <a:p>
            <a:r>
              <a:rPr lang="de-DE" sz="1050" b="1" dirty="0">
                <a:solidFill>
                  <a:srgbClr val="FF0000"/>
                </a:solidFill>
              </a:rPr>
              <a:t> </a:t>
            </a:r>
            <a:r>
              <a:rPr lang="de-DE" sz="200" b="1" dirty="0">
                <a:solidFill>
                  <a:srgbClr val="FF0000"/>
                </a:solidFill>
              </a:rPr>
              <a:t>    </a:t>
            </a:r>
            <a:r>
              <a:rPr lang="de-DE" sz="900" b="1" dirty="0">
                <a:solidFill>
                  <a:srgbClr val="FF0000"/>
                </a:solidFill>
              </a:rPr>
              <a:t>   </a:t>
            </a:r>
          </a:p>
          <a:p>
            <a:pPr algn="ctr"/>
            <a:r>
              <a:rPr lang="de-DE" sz="2800" b="1" dirty="0">
                <a:solidFill>
                  <a:srgbClr val="FF0000"/>
                </a:solidFill>
              </a:rPr>
              <a:t>            Fortschrittliche PSKW in Tagebaulöchern</a:t>
            </a:r>
            <a:endParaRPr lang="de-DE" sz="2800" dirty="0">
              <a:solidFill>
                <a:srgbClr val="FF0000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9548A77-3625-4045-BD73-10C1E3D21E80}"/>
              </a:ext>
            </a:extLst>
          </p:cNvPr>
          <p:cNvSpPr txBox="1"/>
          <p:nvPr/>
        </p:nvSpPr>
        <p:spPr>
          <a:xfrm>
            <a:off x="0" y="6642556"/>
            <a:ext cx="763219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Quelle: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4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de-DE" sz="1400" u="sng" dirty="0" err="1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braunkohle.de</a:t>
            </a:r>
            <a:r>
              <a:rPr lang="de-DE" sz="14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/braunkohle-in-deutschland/</a:t>
            </a:r>
            <a:r>
              <a:rPr lang="de-DE" sz="1400" u="sng" dirty="0" err="1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uebersicht</a:t>
            </a:r>
            <a:r>
              <a:rPr lang="de-DE" sz="14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-und-geschichte-der-reviere/</a:t>
            </a:r>
            <a:endParaRPr lang="de-DE" sz="1050" dirty="0"/>
          </a:p>
        </p:txBody>
      </p:sp>
      <p:pic>
        <p:nvPicPr>
          <p:cNvPr id="6" name="Grafik 5" descr="Ein Bild, das Karte enthält.&#10;&#10;Automatisch generierte Beschreibung">
            <a:extLst>
              <a:ext uri="{FF2B5EF4-FFF2-40B4-BE49-F238E27FC236}">
                <a16:creationId xmlns:a16="http://schemas.microsoft.com/office/drawing/2014/main" id="{B2675BE8-F712-4144-BFFF-A9CC5CFA8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47" y="1254978"/>
            <a:ext cx="7478491" cy="516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415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4357" t="33397" r="13143" b="29015"/>
          <a:stretch/>
        </p:blipFill>
        <p:spPr>
          <a:xfrm>
            <a:off x="0" y="857250"/>
            <a:ext cx="9182616" cy="51435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72A7FB3-F591-4431-BD7C-C5A3C1B864FF}"/>
              </a:ext>
            </a:extLst>
          </p:cNvPr>
          <p:cNvSpPr txBox="1"/>
          <p:nvPr/>
        </p:nvSpPr>
        <p:spPr>
          <a:xfrm>
            <a:off x="1183341" y="258184"/>
            <a:ext cx="6702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Ein Blick auf das Hambacher Loch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91095C7-55E2-46A5-A686-7ED45C5A2DD8}"/>
              </a:ext>
            </a:extLst>
          </p:cNvPr>
          <p:cNvSpPr txBox="1"/>
          <p:nvPr/>
        </p:nvSpPr>
        <p:spPr>
          <a:xfrm>
            <a:off x="0" y="6415150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Quelle: </a:t>
            </a:r>
            <a:r>
              <a:rPr lang="de-DE" dirty="0" err="1"/>
              <a:t>wikipedia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5449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0000000-0008-0000-0900-000002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95" y="627382"/>
            <a:ext cx="5040000" cy="2520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9E9396E-05CA-4588-8225-0BDB5CD31626}"/>
              </a:ext>
            </a:extLst>
          </p:cNvPr>
          <p:cNvSpPr txBox="1"/>
          <p:nvPr/>
        </p:nvSpPr>
        <p:spPr>
          <a:xfrm>
            <a:off x="13477" y="6716691"/>
            <a:ext cx="7563857" cy="123111"/>
          </a:xfrm>
          <a:prstGeom prst="rect">
            <a:avLst/>
          </a:prstGeom>
          <a:solidFill>
            <a:schemeClr val="bg2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lIns="0" tIns="0" rIns="18000" bIns="0" rtlCol="0">
            <a:spAutoFit/>
          </a:bodyPr>
          <a:lstStyle/>
          <a:p>
            <a:r>
              <a:rPr lang="de-DE" sz="800" u="sng" dirty="0">
                <a:latin typeface="Arial" panose="020B0604020202020204" pitchFamily="34" charset="0"/>
                <a:cs typeface="Arial" panose="020B0604020202020204" pitchFamily="34" charset="0"/>
              </a:rPr>
              <a:t>Datenquelle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: EdAM.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DEU2021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._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GroßSpRE2016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NeuPara_EpsdOpt_exp67b.xlsm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; Blatt: „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DJDL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kapitel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21,  Kapitel 21.1;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DatenSpalte:1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 und 3; Stand 2021.1117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9FD82EE-BDB2-4E7A-8D6C-A8311FE69E47}"/>
              </a:ext>
            </a:extLst>
          </p:cNvPr>
          <p:cNvSpPr txBox="1"/>
          <p:nvPr/>
        </p:nvSpPr>
        <p:spPr>
          <a:xfrm>
            <a:off x="0" y="6181757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rgbClr val="0066FF"/>
                </a:solidFill>
              </a:rPr>
              <a:t> </a:t>
            </a:r>
            <a:r>
              <a:rPr lang="de-DE" sz="1100" b="1" dirty="0">
                <a:solidFill>
                  <a:srgbClr val="0066FF"/>
                </a:solidFill>
              </a:rPr>
              <a:t>REx  </a:t>
            </a:r>
            <a:r>
              <a:rPr lang="de-DE" sz="1050" dirty="0"/>
              <a:t>= </a:t>
            </a:r>
            <a:r>
              <a:rPr lang="de-DE" sz="1050" b="1" dirty="0"/>
              <a:t>Stundenwerte</a:t>
            </a:r>
            <a:r>
              <a:rPr lang="de-DE" sz="1050" dirty="0"/>
              <a:t> [GWh in 1 h] des Dargebotes </a:t>
            </a:r>
            <a:r>
              <a:rPr lang="de-DE" sz="1050" b="1" dirty="0"/>
              <a:t>Wind- und PV-Strom</a:t>
            </a:r>
            <a:r>
              <a:rPr lang="de-DE" sz="1050" dirty="0"/>
              <a:t> , - aus  Daten  2016 AD  </a:t>
            </a:r>
            <a:r>
              <a:rPr lang="de-DE" sz="1050" dirty="0" err="1"/>
              <a:t>umgewichtet</a:t>
            </a:r>
            <a:r>
              <a:rPr lang="de-DE" sz="1050" dirty="0"/>
              <a:t> und skaliert auf  Q_a= </a:t>
            </a:r>
            <a:r>
              <a:rPr lang="de-DE" sz="1050" b="1" dirty="0"/>
              <a:t>1000 [TWh] Jahresverbrauch  </a:t>
            </a:r>
            <a:r>
              <a:rPr lang="de-DE" sz="1050" dirty="0"/>
              <a:t>  </a:t>
            </a:r>
            <a:r>
              <a:rPr lang="de-DE" sz="11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Q_xh  </a:t>
            </a:r>
            <a:r>
              <a:rPr lang="de-DE" sz="1050" dirty="0"/>
              <a:t>= Stundenwerte des als konstant angesetzten  Jahres-Stromverbrauches (=Q_a) :   </a:t>
            </a:r>
            <a:r>
              <a:rPr lang="de-DE" sz="1050" dirty="0" err="1"/>
              <a:t>Qx_h</a:t>
            </a:r>
            <a:r>
              <a:rPr lang="de-DE" sz="1050" dirty="0"/>
              <a:t>=  1000 [TWh] / 8760 [h] </a:t>
            </a:r>
            <a:r>
              <a:rPr lang="de-DE" sz="1100" dirty="0"/>
              <a:t>= </a:t>
            </a:r>
            <a:r>
              <a:rPr lang="de-DE" sz="1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114 GW   </a:t>
            </a:r>
            <a:endParaRPr lang="de-DE" sz="11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Grafik 1">
            <a:extLst>
              <a:ext uri="{FF2B5EF4-FFF2-40B4-BE49-F238E27FC236}">
                <a16:creationId xmlns:a16="http://schemas.microsoft.com/office/drawing/2014/main" id="{2C531CC6-AC33-4D8F-AC98-47B4F5933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24" y="3658231"/>
            <a:ext cx="5040000" cy="25242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44E317-16F0-4A2C-80C2-100C85487583}"/>
              </a:ext>
            </a:extLst>
          </p:cNvPr>
          <p:cNvSpPr txBox="1"/>
          <p:nvPr/>
        </p:nvSpPr>
        <p:spPr>
          <a:xfrm>
            <a:off x="32512" y="212183"/>
            <a:ext cx="55453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/>
              <a:t>Skalierte</a:t>
            </a:r>
            <a:r>
              <a:rPr lang="de-DE" sz="1400" dirty="0"/>
              <a:t> und 1,5-fach solar </a:t>
            </a:r>
            <a:r>
              <a:rPr lang="de-DE" sz="1400" dirty="0" err="1"/>
              <a:t>umgewichtete</a:t>
            </a:r>
            <a:r>
              <a:rPr lang="de-DE" sz="1400" dirty="0"/>
              <a:t> </a:t>
            </a:r>
            <a:r>
              <a:rPr lang="de-DE" sz="1400" b="1" dirty="0"/>
              <a:t>RE- Stromerzeugung </a:t>
            </a:r>
            <a:r>
              <a:rPr lang="de-DE" sz="1400" dirty="0"/>
              <a:t>2016 AD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50B0B7F-7ADA-40BC-8A23-4F1CE46CA0BB}"/>
              </a:ext>
            </a:extLst>
          </p:cNvPr>
          <p:cNvCxnSpPr/>
          <p:nvPr/>
        </p:nvCxnSpPr>
        <p:spPr>
          <a:xfrm>
            <a:off x="673970" y="5225194"/>
            <a:ext cx="43920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337E9E76-2525-4BA8-826A-048729815573}"/>
              </a:ext>
            </a:extLst>
          </p:cNvPr>
          <p:cNvSpPr txBox="1"/>
          <p:nvPr/>
        </p:nvSpPr>
        <p:spPr>
          <a:xfrm>
            <a:off x="5763328" y="1702716"/>
            <a:ext cx="3306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Jahresstunden: natürliche  Folge 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93941F4C-F83B-4983-869B-BCC7D1465BFA}"/>
              </a:ext>
            </a:extLst>
          </p:cNvPr>
          <p:cNvGrpSpPr/>
          <p:nvPr/>
        </p:nvGrpSpPr>
        <p:grpSpPr>
          <a:xfrm>
            <a:off x="1621536" y="2633472"/>
            <a:ext cx="7448141" cy="2735891"/>
            <a:chOff x="1621536" y="2633472"/>
            <a:chExt cx="7448141" cy="2735891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0E45198F-460D-4BA2-9BBC-4831B24701AA}"/>
                </a:ext>
              </a:extLst>
            </p:cNvPr>
            <p:cNvGrpSpPr/>
            <p:nvPr/>
          </p:nvGrpSpPr>
          <p:grpSpPr>
            <a:xfrm>
              <a:off x="1621536" y="2633472"/>
              <a:ext cx="7448141" cy="1441376"/>
              <a:chOff x="1621536" y="2633472"/>
              <a:chExt cx="7448141" cy="1441376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68A210A-37AE-4C26-9B55-1228DE74E281}"/>
                  </a:ext>
                </a:extLst>
              </p:cNvPr>
              <p:cNvSpPr txBox="1"/>
              <p:nvPr/>
            </p:nvSpPr>
            <p:spPr>
              <a:xfrm>
                <a:off x="1621536" y="3233529"/>
                <a:ext cx="387570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sz="2000" b="1" u="sng" dirty="0">
                    <a:solidFill>
                      <a:srgbClr val="0066FF"/>
                    </a:solidFill>
                  </a:rPr>
                  <a:t>Geordnete Jahresdauerlinie</a:t>
                </a:r>
                <a:r>
                  <a:rPr lang="de-DE" sz="2000" u="sng" dirty="0">
                    <a:solidFill>
                      <a:srgbClr val="0066FF"/>
                    </a:solidFill>
                  </a:rPr>
                  <a:t> </a:t>
                </a:r>
                <a:r>
                  <a:rPr lang="de-DE" sz="1600" dirty="0"/>
                  <a:t>2016 AD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01F5B3C-6FED-4581-9CB6-E07475E36ADE}"/>
                  </a:ext>
                </a:extLst>
              </p:cNvPr>
              <p:cNvSpPr txBox="1"/>
              <p:nvPr/>
            </p:nvSpPr>
            <p:spPr>
              <a:xfrm>
                <a:off x="7015113" y="3024039"/>
                <a:ext cx="1531221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b="1" dirty="0"/>
                  <a:t>Umsortierung nach </a:t>
                </a:r>
                <a:r>
                  <a:rPr lang="de-DE" b="1" dirty="0">
                    <a:solidFill>
                      <a:srgbClr val="0066FF"/>
                    </a:solidFill>
                  </a:rPr>
                  <a:t>REx</a:t>
                </a:r>
              </a:p>
            </p:txBody>
          </p:sp>
          <p:sp>
            <p:nvSpPr>
              <p:cNvPr id="5" name="Sun 4">
                <a:extLst>
                  <a:ext uri="{FF2B5EF4-FFF2-40B4-BE49-F238E27FC236}">
                    <a16:creationId xmlns:a16="http://schemas.microsoft.com/office/drawing/2014/main" id="{51ED074F-A5D5-403B-9F7D-35C9F84DB44F}"/>
                  </a:ext>
                </a:extLst>
              </p:cNvPr>
              <p:cNvSpPr/>
              <p:nvPr/>
            </p:nvSpPr>
            <p:spPr>
              <a:xfrm>
                <a:off x="8632797" y="3024039"/>
                <a:ext cx="436880" cy="436740"/>
              </a:xfrm>
              <a:prstGeom prst="su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13" name="Pfeil: 180-Grad 12">
                <a:extLst>
                  <a:ext uri="{FF2B5EF4-FFF2-40B4-BE49-F238E27FC236}">
                    <a16:creationId xmlns:a16="http://schemas.microsoft.com/office/drawing/2014/main" id="{8477FD85-2138-4A4D-AD64-F201093AE839}"/>
                  </a:ext>
                </a:extLst>
              </p:cNvPr>
              <p:cNvSpPr/>
              <p:nvPr/>
            </p:nvSpPr>
            <p:spPr>
              <a:xfrm rot="5400000">
                <a:off x="5426270" y="2790908"/>
                <a:ext cx="1441376" cy="1126504"/>
              </a:xfrm>
              <a:prstGeom prst="uturnArrow">
                <a:avLst>
                  <a:gd name="adj1" fmla="val 19589"/>
                  <a:gd name="adj2" fmla="val 25000"/>
                  <a:gd name="adj3" fmla="val 25000"/>
                  <a:gd name="adj4" fmla="val 43750"/>
                  <a:gd name="adj5" fmla="val 9231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CEEDAB12-974E-41D2-BA40-46B033AE0C13}"/>
                </a:ext>
              </a:extLst>
            </p:cNvPr>
            <p:cNvSpPr txBox="1"/>
            <p:nvPr/>
          </p:nvSpPr>
          <p:spPr>
            <a:xfrm>
              <a:off x="5763328" y="4723032"/>
              <a:ext cx="33063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 Stunden im Jahr: </a:t>
              </a:r>
              <a:br>
                <a:rPr lang="de-DE" dirty="0"/>
              </a:br>
              <a:r>
                <a:rPr lang="de-DE" dirty="0"/>
                <a:t>            geordnet nach </a:t>
              </a:r>
              <a:r>
                <a:rPr lang="de-DE" b="1" dirty="0">
                  <a:solidFill>
                    <a:srgbClr val="0066FF"/>
                  </a:solidFill>
                </a:rPr>
                <a:t>REx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33811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9BBD2B5-88EC-4387-B599-C8AFB143B687}"/>
              </a:ext>
            </a:extLst>
          </p:cNvPr>
          <p:cNvGrpSpPr/>
          <p:nvPr/>
        </p:nvGrpSpPr>
        <p:grpSpPr>
          <a:xfrm>
            <a:off x="943759" y="845492"/>
            <a:ext cx="7713617" cy="5167016"/>
            <a:chOff x="25549" y="845492"/>
            <a:chExt cx="7713617" cy="5167016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B30524DB-B294-41C1-A10B-116227179B28}"/>
                </a:ext>
              </a:extLst>
            </p:cNvPr>
            <p:cNvGrpSpPr/>
            <p:nvPr/>
          </p:nvGrpSpPr>
          <p:grpSpPr>
            <a:xfrm>
              <a:off x="25549" y="845492"/>
              <a:ext cx="7713617" cy="5167016"/>
              <a:chOff x="48986" y="762217"/>
              <a:chExt cx="7713617" cy="5167016"/>
            </a:xfrm>
          </p:grpSpPr>
          <p:pic>
            <p:nvPicPr>
              <p:cNvPr id="22" name="Picture 1">
                <a:extLst>
                  <a:ext uri="{FF2B5EF4-FFF2-40B4-BE49-F238E27FC236}">
                    <a16:creationId xmlns:a16="http://schemas.microsoft.com/office/drawing/2014/main" id="{2C11A110-956A-4209-9ED4-0D18AE6AB3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1428" t="15873" r="8858" b="13016"/>
              <a:stretch/>
            </p:blipFill>
            <p:spPr>
              <a:xfrm>
                <a:off x="48986" y="762217"/>
                <a:ext cx="7713617" cy="5167016"/>
              </a:xfrm>
              <a:prstGeom prst="rect">
                <a:avLst/>
              </a:prstGeom>
              <a:solidFill>
                <a:srgbClr val="FFFF00"/>
              </a:solidFill>
            </p:spPr>
          </p:pic>
          <p:grpSp>
            <p:nvGrpSpPr>
              <p:cNvPr id="24" name="Gruppieren 23">
                <a:extLst>
                  <a:ext uri="{FF2B5EF4-FFF2-40B4-BE49-F238E27FC236}">
                    <a16:creationId xmlns:a16="http://schemas.microsoft.com/office/drawing/2014/main" id="{1C3CC592-2B96-4E7E-9CE0-1DE65A5C36A0}"/>
                  </a:ext>
                </a:extLst>
              </p:cNvPr>
              <p:cNvGrpSpPr/>
              <p:nvPr/>
            </p:nvGrpSpPr>
            <p:grpSpPr>
              <a:xfrm>
                <a:off x="2331720" y="2239033"/>
                <a:ext cx="3148148" cy="2053479"/>
                <a:chOff x="2331721" y="2245509"/>
                <a:chExt cx="3148148" cy="2053479"/>
              </a:xfrm>
            </p:grpSpPr>
            <p:cxnSp>
              <p:nvCxnSpPr>
                <p:cNvPr id="25" name="Straight Arrow Connector 6">
                  <a:extLst>
                    <a:ext uri="{FF2B5EF4-FFF2-40B4-BE49-F238E27FC236}">
                      <a16:creationId xmlns:a16="http://schemas.microsoft.com/office/drawing/2014/main" id="{F8460538-3D74-4AAE-B233-F77DCB0F4205}"/>
                    </a:ext>
                  </a:extLst>
                </p:cNvPr>
                <p:cNvCxnSpPr/>
                <p:nvPr/>
              </p:nvCxnSpPr>
              <p:spPr>
                <a:xfrm flipV="1">
                  <a:off x="3905795" y="2245509"/>
                  <a:ext cx="1574074" cy="1021841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9">
                  <a:extLst>
                    <a:ext uri="{FF2B5EF4-FFF2-40B4-BE49-F238E27FC236}">
                      <a16:creationId xmlns:a16="http://schemas.microsoft.com/office/drawing/2014/main" id="{5FAECC74-563B-40D3-9303-446521638EFA}"/>
                    </a:ext>
                  </a:extLst>
                </p:cNvPr>
                <p:cNvCxnSpPr/>
                <p:nvPr/>
              </p:nvCxnSpPr>
              <p:spPr>
                <a:xfrm flipV="1">
                  <a:off x="2331721" y="3277147"/>
                  <a:ext cx="1574074" cy="1021841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12">
                  <a:extLst>
                    <a:ext uri="{FF2B5EF4-FFF2-40B4-BE49-F238E27FC236}">
                      <a16:creationId xmlns:a16="http://schemas.microsoft.com/office/drawing/2014/main" id="{2BE7AE3D-29AA-4D1D-9639-00D338685476}"/>
                    </a:ext>
                  </a:extLst>
                </p:cNvPr>
                <p:cNvCxnSpPr/>
                <p:nvPr/>
              </p:nvCxnSpPr>
              <p:spPr>
                <a:xfrm>
                  <a:off x="3670663" y="3007887"/>
                  <a:ext cx="653144" cy="675676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TextBox 17">
                  <a:extLst>
                    <a:ext uri="{FF2B5EF4-FFF2-40B4-BE49-F238E27FC236}">
                      <a16:creationId xmlns:a16="http://schemas.microsoft.com/office/drawing/2014/main" id="{756535E6-8C0D-4176-8499-22365D6FCFF0}"/>
                    </a:ext>
                  </a:extLst>
                </p:cNvPr>
                <p:cNvSpPr txBox="1"/>
                <p:nvPr/>
              </p:nvSpPr>
              <p:spPr>
                <a:xfrm rot="19638746">
                  <a:off x="4203645" y="2555350"/>
                  <a:ext cx="527709" cy="300082"/>
                </a:xfrm>
                <a:prstGeom prst="rect">
                  <a:avLst/>
                </a:prstGeom>
                <a:solidFill>
                  <a:srgbClr val="FF0000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350" dirty="0"/>
                    <a:t>2 km</a:t>
                  </a:r>
                </a:p>
              </p:txBody>
            </p:sp>
            <p:sp>
              <p:nvSpPr>
                <p:cNvPr id="29" name="TextBox 18">
                  <a:extLst>
                    <a:ext uri="{FF2B5EF4-FFF2-40B4-BE49-F238E27FC236}">
                      <a16:creationId xmlns:a16="http://schemas.microsoft.com/office/drawing/2014/main" id="{420729A6-FF17-4FD1-A2D1-9E3727366F8B}"/>
                    </a:ext>
                  </a:extLst>
                </p:cNvPr>
                <p:cNvSpPr txBox="1"/>
                <p:nvPr/>
              </p:nvSpPr>
              <p:spPr>
                <a:xfrm rot="2873414">
                  <a:off x="4249995" y="3767997"/>
                  <a:ext cx="527709" cy="300082"/>
                </a:xfrm>
                <a:prstGeom prst="rect">
                  <a:avLst/>
                </a:prstGeom>
                <a:solidFill>
                  <a:srgbClr val="FF0000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350" dirty="0"/>
                    <a:t>1 km</a:t>
                  </a:r>
                </a:p>
              </p:txBody>
            </p:sp>
            <p:sp>
              <p:nvSpPr>
                <p:cNvPr id="30" name="TextBox 19">
                  <a:extLst>
                    <a:ext uri="{FF2B5EF4-FFF2-40B4-BE49-F238E27FC236}">
                      <a16:creationId xmlns:a16="http://schemas.microsoft.com/office/drawing/2014/main" id="{065AFBBA-7160-4988-869D-84950584D672}"/>
                    </a:ext>
                  </a:extLst>
                </p:cNvPr>
                <p:cNvSpPr txBox="1"/>
                <p:nvPr/>
              </p:nvSpPr>
              <p:spPr>
                <a:xfrm rot="19638746">
                  <a:off x="2779290" y="3492948"/>
                  <a:ext cx="527709" cy="300082"/>
                </a:xfrm>
                <a:prstGeom prst="rect">
                  <a:avLst/>
                </a:prstGeom>
                <a:solidFill>
                  <a:srgbClr val="FF0000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350" dirty="0"/>
                    <a:t>2 km</a:t>
                  </a:r>
                </a:p>
              </p:txBody>
            </p:sp>
          </p:grpSp>
        </p:grpSp>
        <p:sp>
          <p:nvSpPr>
            <p:cNvPr id="31" name="Rounded Rectangular Callout 20">
              <a:extLst>
                <a:ext uri="{FF2B5EF4-FFF2-40B4-BE49-F238E27FC236}">
                  <a16:creationId xmlns:a16="http://schemas.microsoft.com/office/drawing/2014/main" id="{B1B49FD7-1EBB-4929-9058-830E95F3D518}"/>
                </a:ext>
              </a:extLst>
            </p:cNvPr>
            <p:cNvSpPr/>
            <p:nvPr/>
          </p:nvSpPr>
          <p:spPr>
            <a:xfrm rot="19877658">
              <a:off x="4620409" y="1784252"/>
              <a:ext cx="685800" cy="459486"/>
            </a:xfrm>
            <a:prstGeom prst="wedgeRoundRectCallout">
              <a:avLst>
                <a:gd name="adj1" fmla="val -32269"/>
                <a:gd name="adj2" fmla="val 93669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350" b="1" dirty="0">
                  <a:solidFill>
                    <a:schemeClr val="tx1"/>
                  </a:solidFill>
                </a:rPr>
                <a:t>Sohle</a:t>
              </a:r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B092799A-9BFB-4D48-AC6B-A1CDAFE018B9}"/>
              </a:ext>
            </a:extLst>
          </p:cNvPr>
          <p:cNvSpPr txBox="1"/>
          <p:nvPr/>
        </p:nvSpPr>
        <p:spPr>
          <a:xfrm>
            <a:off x="322729" y="301214"/>
            <a:ext cx="7292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Große Ausmaße:  </a:t>
            </a:r>
            <a:r>
              <a:rPr lang="de-DE" sz="2800" b="1" dirty="0"/>
              <a:t>Viel Platz im Hambacher Loch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4129288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Berg, draußen, Natur, Hanglage enthält.&#10;&#10;Automatisch generierte Beschreibung">
            <a:extLst>
              <a:ext uri="{FF2B5EF4-FFF2-40B4-BE49-F238E27FC236}">
                <a16:creationId xmlns:a16="http://schemas.microsoft.com/office/drawing/2014/main" id="{0F09B103-77CE-73DE-489A-E21BFFE9D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176848"/>
            <a:ext cx="8864204" cy="591644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15E5B1F-DBB7-4E72-6AF9-3786CCEBAF32}"/>
              </a:ext>
            </a:extLst>
          </p:cNvPr>
          <p:cNvSpPr txBox="1"/>
          <p:nvPr/>
        </p:nvSpPr>
        <p:spPr>
          <a:xfrm>
            <a:off x="0" y="0"/>
            <a:ext cx="9036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effectLst/>
                <a:highlight>
                  <a:srgbClr val="FFFF99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de-DE" sz="2400" b="1" dirty="0">
                <a:effectLst/>
                <a:highlight>
                  <a:srgbClr val="FFFF99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PSKW Goldisthal (1.06 GW) als Stand der Technik        .  </a:t>
            </a:r>
            <a:endParaRPr lang="de-DE" sz="2000" dirty="0">
              <a:highlight>
                <a:srgbClr val="FFFF99"/>
              </a:highlight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53D409A-52E5-0BC5-EAF0-FE3E1B0A2EBE}"/>
              </a:ext>
            </a:extLst>
          </p:cNvPr>
          <p:cNvSpPr txBox="1"/>
          <p:nvPr/>
        </p:nvSpPr>
        <p:spPr>
          <a:xfrm>
            <a:off x="39121" y="6093296"/>
            <a:ext cx="8968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51155">
              <a:lnSpc>
                <a:spcPts val="1575"/>
              </a:lnSpc>
            </a:pPr>
            <a:r>
              <a:rPr lang="de-DE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Oberbecken 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auf </a:t>
            </a: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einer abgetragenen Bergkuppe </a:t>
            </a:r>
            <a:r>
              <a:rPr lang="de-DE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etwa 300 m über </a:t>
            </a:r>
            <a:br>
              <a:rPr lang="de-DE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</a:t>
            </a: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 zum </a:t>
            </a:r>
            <a:r>
              <a:rPr lang="de-DE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Unterbecken aufgestauten </a:t>
            </a: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Fluss Salza. </a:t>
            </a:r>
          </a:p>
          <a:p>
            <a:pPr indent="-351155" algn="just">
              <a:lnSpc>
                <a:spcPts val="1575"/>
              </a:lnSpc>
            </a:pP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 Pegelhub innerhalb der Becken beträgt nur bis zu 24 bzw. 20 [m]                                </a:t>
            </a:r>
            <a:r>
              <a:rPr lang="de-DE" sz="1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UrQuelle</a:t>
            </a:r>
            <a:r>
              <a:rPr lang="de-D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Vattenfall Europe AG </a:t>
            </a:r>
            <a:endParaRPr lang="de-DE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4344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327DE800-87B7-483F-A9C5-F5B718D3AFE6}"/>
              </a:ext>
            </a:extLst>
          </p:cNvPr>
          <p:cNvSpPr txBox="1"/>
          <p:nvPr/>
        </p:nvSpPr>
        <p:spPr>
          <a:xfrm>
            <a:off x="387275" y="548640"/>
            <a:ext cx="7627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u="sng" dirty="0"/>
              <a:t>Einige technische Ansätze für PSKW im Tagebau-</a:t>
            </a:r>
            <a:r>
              <a:rPr lang="de-DE" sz="2400" b="1" u="sng" dirty="0" err="1"/>
              <a:t>Restloch</a:t>
            </a:r>
            <a:r>
              <a:rPr lang="de-DE" sz="2400" b="1" u="sng" dirty="0"/>
              <a:t>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B93EDF9-CE1B-4BDD-A91E-7CEF13C07B7F}"/>
              </a:ext>
            </a:extLst>
          </p:cNvPr>
          <p:cNvSpPr txBox="1"/>
          <p:nvPr/>
        </p:nvSpPr>
        <p:spPr>
          <a:xfrm>
            <a:off x="301214" y="1429650"/>
            <a:ext cx="85415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</a:t>
            </a:r>
            <a:r>
              <a:rPr lang="de-DE" sz="2000" b="1" dirty="0"/>
              <a:t>1. Herkömmlich: Zwei offene Becken (auch Restlöcher),  </a:t>
            </a:r>
            <a:br>
              <a:rPr lang="de-DE" sz="2000" b="1" dirty="0"/>
            </a:br>
            <a:r>
              <a:rPr lang="de-DE" sz="2000" b="1" dirty="0"/>
              <a:t>                                   eines dient als als Oberbecken,  ein zweites als Unterbecken</a:t>
            </a:r>
          </a:p>
          <a:p>
            <a:endParaRPr lang="de-DE" sz="2000" b="1" dirty="0"/>
          </a:p>
          <a:p>
            <a:r>
              <a:rPr lang="de-DE" sz="2000" b="1" dirty="0"/>
              <a:t>  2. Unterwasser PSKW: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810F71F-CAB6-4E61-8956-5C9A227C7103}"/>
              </a:ext>
            </a:extLst>
          </p:cNvPr>
          <p:cNvSpPr txBox="1"/>
          <p:nvPr/>
        </p:nvSpPr>
        <p:spPr>
          <a:xfrm>
            <a:off x="796066" y="2878229"/>
            <a:ext cx="7960659" cy="118494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/>
              <a:t> </a:t>
            </a:r>
            <a:br>
              <a:rPr lang="de-DE" dirty="0"/>
            </a:br>
            <a:r>
              <a:rPr lang="de-DE" dirty="0"/>
              <a:t>Ein Pumpspeicherwerk, bestehend aus </a:t>
            </a:r>
            <a:r>
              <a:rPr lang="de-DE" i="1" dirty="0"/>
              <a:t>Pumpturbinen</a:t>
            </a:r>
            <a:r>
              <a:rPr lang="de-DE" dirty="0"/>
              <a:t> und </a:t>
            </a:r>
          </a:p>
          <a:p>
            <a:r>
              <a:rPr lang="de-DE" dirty="0">
                <a:latin typeface="Arial" pitchFamily="34" charset="0"/>
                <a:cs typeface="Arial" pitchFamily="34" charset="0"/>
              </a:rPr>
              <a:t>    (1)  dem </a:t>
            </a:r>
            <a:r>
              <a:rPr lang="de-DE" sz="2000" b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Restsee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 des Tagebauloch </a:t>
            </a:r>
            <a:r>
              <a:rPr lang="de-DE" dirty="0">
                <a:latin typeface="Arial" pitchFamily="34" charset="0"/>
                <a:cs typeface="Arial" pitchFamily="34" charset="0"/>
              </a:rPr>
              <a:t>als </a:t>
            </a:r>
            <a:r>
              <a:rPr lang="de-DE" sz="2000" b="1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oberem Speicher</a:t>
            </a:r>
            <a:endParaRPr lang="de-DE" b="1" dirty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dirty="0">
                <a:latin typeface="Arial" pitchFamily="34" charset="0"/>
                <a:cs typeface="Arial" pitchFamily="34" charset="0"/>
              </a:rPr>
              <a:t>    (2)  einem  technischen </a:t>
            </a:r>
            <a:r>
              <a:rPr lang="de-DE" sz="20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Hohlkörper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>
                <a:latin typeface="Arial" pitchFamily="34" charset="0"/>
                <a:cs typeface="Arial" pitchFamily="34" charset="0"/>
              </a:rPr>
              <a:t>auf 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der Sohle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DE" dirty="0">
                <a:latin typeface="Arial" pitchFamily="34" charset="0"/>
                <a:cs typeface="Arial" pitchFamily="34" charset="0"/>
              </a:rPr>
              <a:t>als </a:t>
            </a:r>
            <a:r>
              <a:rPr lang="de-DE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Unterbecken</a:t>
            </a:r>
            <a:r>
              <a:rPr lang="de-DE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25C9E14-92F5-446C-B37E-FFBC399E76F9}"/>
              </a:ext>
            </a:extLst>
          </p:cNvPr>
          <p:cNvSpPr txBox="1"/>
          <p:nvPr/>
        </p:nvSpPr>
        <p:spPr>
          <a:xfrm>
            <a:off x="301214" y="4240236"/>
            <a:ext cx="8175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  3.  Ringmauerbecken 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39285C8-4805-443C-AA17-E9A638F23B31}"/>
              </a:ext>
            </a:extLst>
          </p:cNvPr>
          <p:cNvSpPr txBox="1"/>
          <p:nvPr/>
        </p:nvSpPr>
        <p:spPr>
          <a:xfrm>
            <a:off x="796066" y="4817413"/>
            <a:ext cx="7960659" cy="14311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/>
              <a:t> </a:t>
            </a:r>
            <a:br>
              <a:rPr lang="de-DE" dirty="0"/>
            </a:br>
            <a:r>
              <a:rPr lang="de-DE" dirty="0"/>
              <a:t>Ein PSKW, bestehend aus </a:t>
            </a:r>
            <a:r>
              <a:rPr lang="de-DE" i="1" dirty="0"/>
              <a:t>Pumpturbinen</a:t>
            </a:r>
            <a:r>
              <a:rPr lang="de-DE" dirty="0"/>
              <a:t> und </a:t>
            </a:r>
          </a:p>
          <a:p>
            <a:r>
              <a:rPr lang="de-DE" dirty="0">
                <a:latin typeface="Arial" pitchFamily="34" charset="0"/>
                <a:cs typeface="Arial" pitchFamily="34" charset="0"/>
              </a:rPr>
              <a:t>    (1)  dem </a:t>
            </a:r>
            <a:r>
              <a:rPr lang="de-DE" sz="2000" b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Restsee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 des Tagebauloch </a:t>
            </a:r>
            <a:r>
              <a:rPr lang="de-DE" dirty="0">
                <a:latin typeface="Arial" pitchFamily="34" charset="0"/>
                <a:cs typeface="Arial" pitchFamily="34" charset="0"/>
              </a:rPr>
              <a:t>als </a:t>
            </a:r>
            <a:r>
              <a:rPr lang="de-DE" sz="2000" b="1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oberem Speicher</a:t>
            </a:r>
            <a:endParaRPr lang="de-DE" b="1" dirty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dirty="0">
                <a:latin typeface="Arial" pitchFamily="34" charset="0"/>
                <a:cs typeface="Arial" pitchFamily="34" charset="0"/>
              </a:rPr>
              <a:t>    (2)  einem  in sich geschlossenem, oben offenem  </a:t>
            </a:r>
            <a:r>
              <a:rPr lang="de-DE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Ringmauer-Becken</a:t>
            </a:r>
            <a:br>
              <a:rPr lang="de-DE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de-DE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                                   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auf der </a:t>
            </a:r>
            <a:r>
              <a:rPr lang="de-DE" dirty="0">
                <a:latin typeface="Arial" pitchFamily="34" charset="0"/>
                <a:cs typeface="Arial" pitchFamily="34" charset="0"/>
              </a:rPr>
              <a:t>Sohle   als Unterbecken</a:t>
            </a:r>
            <a:endParaRPr lang="de-DE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9458F9D-361F-4F6D-AA4C-C19FE988B265}"/>
              </a:ext>
            </a:extLst>
          </p:cNvPr>
          <p:cNvSpPr txBox="1"/>
          <p:nvPr/>
        </p:nvSpPr>
        <p:spPr>
          <a:xfrm>
            <a:off x="35495" y="44623"/>
            <a:ext cx="37207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b="1" dirty="0"/>
              <a:t> 2.1</a:t>
            </a:r>
          </a:p>
        </p:txBody>
      </p:sp>
    </p:spTree>
    <p:extLst>
      <p:ext uri="{BB962C8B-B14F-4D97-AF65-F5344CB8AC3E}">
        <p14:creationId xmlns:p14="http://schemas.microsoft.com/office/powerpoint/2010/main" val="13258867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0307C5B-BB6E-4CDA-A9D0-A1D8EFF7F9D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859110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26" imgH="526" progId="TCLayout.ActiveDocument.1">
                  <p:embed/>
                </p:oleObj>
              </mc:Choice>
              <mc:Fallback>
                <p:oleObj name="think-cell Folie" r:id="rId4" imgW="526" imgH="52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E0307C5B-BB6E-4CDA-A9D0-A1D8EFF7F9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859110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9D488C8-93EC-434F-8CFB-672935A19934}"/>
              </a:ext>
            </a:extLst>
          </p:cNvPr>
          <p:cNvSpPr/>
          <p:nvPr/>
        </p:nvSpPr>
        <p:spPr bwMode="gray">
          <a:xfrm>
            <a:off x="0" y="3257504"/>
            <a:ext cx="9144000" cy="621076"/>
          </a:xfrm>
          <a:prstGeom prst="rect">
            <a:avLst/>
          </a:prstGeom>
          <a:solidFill>
            <a:srgbClr val="FFC000"/>
          </a:solidFill>
          <a:ln w="25400" algn="ctr">
            <a:noFill/>
            <a:miter lim="800000"/>
            <a:headEnd/>
            <a:tailEnd/>
          </a:ln>
        </p:spPr>
        <p:txBody>
          <a:bodyPr lIns="67482" tIns="53986" rIns="67482" bIns="53986" anchor="ctr"/>
          <a:lstStyle/>
          <a:p>
            <a:pPr algn="ctr" defTabSz="685617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endParaRPr lang="en-US" sz="1400" kern="0" dirty="0">
              <a:solidFill>
                <a:srgbClr val="000000"/>
              </a:solidFill>
              <a:latin typeface="Arial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96FBEB-4336-403E-8B1E-BFCBEFFCF846}"/>
              </a:ext>
            </a:extLst>
          </p:cNvPr>
          <p:cNvSpPr txBox="1"/>
          <p:nvPr/>
        </p:nvSpPr>
        <p:spPr>
          <a:xfrm>
            <a:off x="269042" y="1535459"/>
            <a:ext cx="8803838" cy="487825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  <a:hlinkClick r:id="" action="ppaction://noaction"/>
              </a:rPr>
              <a:t>1. 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Stromversorgungs-Struktur nach vollendeter Energiewende</a:t>
            </a:r>
          </a:p>
          <a:p>
            <a:pPr>
              <a:spcBef>
                <a:spcPts val="600"/>
              </a:spcBef>
            </a:pP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  <a:hlinkClick r:id="rId6" action="ppaction://hlinksldjump"/>
              </a:rPr>
              <a:t>2.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Kurzzeitspeicher im Tagebau-</a:t>
            </a:r>
            <a:r>
              <a:rPr lang="de-DE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Restloch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 - technische Ansätze für PSKW</a:t>
            </a:r>
          </a:p>
          <a:p>
            <a:pPr lvl="1"/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   2.0 Standard: Ein Unterbecken – ein Oberbecken  (e.g. </a:t>
            </a:r>
            <a:r>
              <a:rPr lang="de-DE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Tractebel</a:t>
            </a: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-Studie 2019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2.1 Unterwasser PSKW – ein einfaches Prinzip  (e.g.: SeeEi3)</a:t>
            </a:r>
          </a:p>
          <a:p>
            <a:pPr lvl="1"/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2.2. Ringmauer umschließt das Unterbecken      (neu: SeeEi4)</a:t>
            </a:r>
            <a:endParaRPr lang="de-DE" sz="1600" b="1" kern="0" dirty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1000" b="1" kern="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 </a:t>
            </a:r>
            <a:endParaRPr lang="de-DE" sz="2000" b="1" kern="0" dirty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de-DE" sz="2000" b="1" kern="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3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. Unterwasser-PSKW mit modularem Aufbau des Unterbeckens</a:t>
            </a: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kern="0" dirty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4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. 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Das Ringmauerbecken</a:t>
            </a:r>
          </a:p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4.1 Vorteile des Ringmauer-Ansatzes</a:t>
            </a:r>
            <a:endParaRPr lang="de-DE" sz="16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	4.2 Weiterentwicklungsmöglichkeiten zur Effizienzsteigerung</a:t>
            </a:r>
            <a:b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 4.3 Riesiges Speicherpotential im Erweiterten Unterbecken</a:t>
            </a:r>
          </a:p>
          <a:p>
            <a:pPr>
              <a:spcBef>
                <a:spcPts val="600"/>
              </a:spcBef>
            </a:pP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900" b="1" dirty="0">
                <a:hlinkClick r:id="rId8" action="ppaction://hlinksldjump"/>
              </a:rPr>
              <a:t>5. </a:t>
            </a:r>
            <a:r>
              <a:rPr lang="en-US" sz="1900" b="1" dirty="0"/>
              <a:t>The Way Forward</a:t>
            </a:r>
          </a:p>
          <a:p>
            <a:pPr>
              <a:spcBef>
                <a:spcPts val="600"/>
              </a:spcBef>
            </a:pPr>
            <a:endParaRPr lang="en-US" sz="1900" b="1" dirty="0"/>
          </a:p>
          <a:p>
            <a:pPr>
              <a:spcBef>
                <a:spcPts val="600"/>
              </a:spcBef>
            </a:pPr>
            <a:r>
              <a:rPr lang="en-US" sz="1900" b="1" dirty="0" err="1">
                <a:hlinkClick r:id="" action="ppaction://noaction"/>
              </a:rPr>
              <a:t>ANHANG</a:t>
            </a:r>
            <a:endParaRPr lang="en-US" sz="19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A54E6E-8E16-40B6-A7CC-EE302B4DB3E2}"/>
              </a:ext>
            </a:extLst>
          </p:cNvPr>
          <p:cNvSpPr/>
          <p:nvPr/>
        </p:nvSpPr>
        <p:spPr bwMode="gray">
          <a:xfrm>
            <a:off x="76002" y="309076"/>
            <a:ext cx="8996878" cy="71708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0000" tIns="72000" rIns="90000" bIns="72000" rtlCol="0" anchor="ctr"/>
          <a:lstStyle/>
          <a:p>
            <a:pPr marR="0" algn="ctr" defTabSz="81620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  <a:defRPr sz="3600"/>
            </a:pPr>
            <a:r>
              <a:rPr lang="en-US" sz="2800" b="1" dirty="0" err="1">
                <a:latin typeface="+mj-lt"/>
                <a:ea typeface="+mj-ea"/>
                <a:cs typeface="+mj-cs"/>
              </a:rPr>
              <a:t>Ohne</a:t>
            </a:r>
            <a:r>
              <a:rPr lang="en-US" sz="2800" b="1" dirty="0">
                <a:latin typeface="+mj-lt"/>
                <a:ea typeface="+mj-ea"/>
                <a:cs typeface="+mj-cs"/>
              </a:rPr>
              <a:t> </a:t>
            </a:r>
            <a:r>
              <a:rPr lang="en-US" sz="2800" b="1" dirty="0" err="1">
                <a:latin typeface="+mj-lt"/>
                <a:ea typeface="+mj-ea"/>
                <a:cs typeface="+mj-cs"/>
              </a:rPr>
              <a:t>Kurzzeit</a:t>
            </a:r>
            <a:r>
              <a:rPr lang="en-US" sz="2800" b="1" dirty="0">
                <a:latin typeface="+mj-lt"/>
                <a:ea typeface="+mj-ea"/>
                <a:cs typeface="+mj-cs"/>
              </a:rPr>
              <a:t>-Speicher </a:t>
            </a:r>
            <a:r>
              <a:rPr lang="en-US" sz="2800" b="1" dirty="0" err="1">
                <a:latin typeface="+mj-lt"/>
                <a:ea typeface="+mj-ea"/>
                <a:cs typeface="+mj-cs"/>
              </a:rPr>
              <a:t>keine</a:t>
            </a:r>
            <a:r>
              <a:rPr lang="en-US" sz="2800" b="1" dirty="0">
                <a:latin typeface="+mj-lt"/>
                <a:ea typeface="+mj-ea"/>
                <a:cs typeface="+mj-cs"/>
              </a:rPr>
              <a:t> </a:t>
            </a:r>
            <a:r>
              <a:rPr lang="en-US" sz="2800" b="1" dirty="0" err="1">
                <a:latin typeface="+mj-lt"/>
                <a:ea typeface="+mj-ea"/>
                <a:cs typeface="+mj-cs"/>
              </a:rPr>
              <a:t>Energiewende</a:t>
            </a:r>
            <a:endParaRPr lang="en-US" sz="2800" b="1" dirty="0">
              <a:latin typeface="+mj-lt"/>
              <a:ea typeface="+mj-ea"/>
              <a:cs typeface="+mj-cs"/>
            </a:endParaRPr>
          </a:p>
        </p:txBody>
      </p:sp>
      <p:sp>
        <p:nvSpPr>
          <p:cNvPr id="3" name="Stern: 7 Zacken 2">
            <a:hlinkClick r:id="rId9" action="ppaction://hlinksldjump"/>
            <a:extLst>
              <a:ext uri="{FF2B5EF4-FFF2-40B4-BE49-F238E27FC236}">
                <a16:creationId xmlns:a16="http://schemas.microsoft.com/office/drawing/2014/main" id="{A3DA275E-BA16-2083-D8AF-BD3079B1986A}"/>
              </a:ext>
            </a:extLst>
          </p:cNvPr>
          <p:cNvSpPr/>
          <p:nvPr/>
        </p:nvSpPr>
        <p:spPr>
          <a:xfrm>
            <a:off x="8350359" y="6322752"/>
            <a:ext cx="720080" cy="427222"/>
          </a:xfrm>
          <a:prstGeom prst="star7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tx1"/>
                </a:solidFill>
              </a:rPr>
              <a:t>0.</a:t>
            </a:r>
            <a:endParaRPr lang="de-DE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9382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59BB0025-2CBF-4276-89AA-38D0C3BDD4AC}"/>
              </a:ext>
            </a:extLst>
          </p:cNvPr>
          <p:cNvSpPr txBox="1"/>
          <p:nvPr/>
        </p:nvSpPr>
        <p:spPr>
          <a:xfrm>
            <a:off x="554517" y="44623"/>
            <a:ext cx="8177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Ein Beispiel: U.PSKW  mit </a:t>
            </a:r>
            <a:r>
              <a:rPr lang="de-DE" sz="2400" b="1" dirty="0">
                <a:highlight>
                  <a:srgbClr val="FFFF00"/>
                </a:highlight>
              </a:rPr>
              <a:t>modularem Aufbau </a:t>
            </a:r>
            <a:r>
              <a:rPr lang="de-DE" sz="2400" b="1" dirty="0"/>
              <a:t>des Unterbecken</a:t>
            </a:r>
            <a:endParaRPr lang="de-DE" sz="2000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1F84FFD-2ABC-4FDB-A3FA-9C036973172B}"/>
              </a:ext>
            </a:extLst>
          </p:cNvPr>
          <p:cNvSpPr txBox="1"/>
          <p:nvPr/>
        </p:nvSpPr>
        <p:spPr>
          <a:xfrm>
            <a:off x="35495" y="44623"/>
            <a:ext cx="37207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b="1" dirty="0"/>
              <a:t> 3.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68DDD1B-C6FA-4474-A01E-98A7EC5983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0" t="12999" r="27551" b="7202"/>
          <a:stretch/>
        </p:blipFill>
        <p:spPr>
          <a:xfrm>
            <a:off x="905068" y="1446531"/>
            <a:ext cx="2408366" cy="2596513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0B448F5C-1BDE-43D3-B3C4-DE72309F8195}"/>
              </a:ext>
            </a:extLst>
          </p:cNvPr>
          <p:cNvSpPr txBox="1"/>
          <p:nvPr/>
        </p:nvSpPr>
        <p:spPr>
          <a:xfrm>
            <a:off x="299635" y="634039"/>
            <a:ext cx="771998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Zusammenschaltung von </a:t>
            </a:r>
          </a:p>
          <a:p>
            <a:pPr algn="ctr"/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Speicherröhren zu </a:t>
            </a:r>
            <a:r>
              <a:rPr lang="de-DE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Segementen</a:t>
            </a: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 und </a:t>
            </a:r>
            <a:r>
              <a:rPr lang="de-DE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Segmenten </a:t>
            </a: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zu einer  </a:t>
            </a:r>
            <a:r>
              <a:rPr lang="de-DE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Gesamtanlage</a:t>
            </a:r>
            <a:endParaRPr lang="de-DE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D9DD819-BFC5-4601-9D80-62E8B401146C}"/>
              </a:ext>
            </a:extLst>
          </p:cNvPr>
          <p:cNvSpPr txBox="1"/>
          <p:nvPr/>
        </p:nvSpPr>
        <p:spPr>
          <a:xfrm>
            <a:off x="4226769" y="1354663"/>
            <a:ext cx="4571998" cy="281102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Ein </a:t>
            </a:r>
            <a:r>
              <a:rPr lang="de-DE" sz="16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Segment</a:t>
            </a:r>
            <a:r>
              <a:rPr lang="de-DE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(siehe Bild)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umfasst mehrere [z.B. ]  31 Röhren ,</a:t>
            </a:r>
            <a:b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wird  in einem Stück gegossen ,</a:t>
            </a:r>
            <a:b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D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und enthält z.B. das Volumen </a:t>
            </a:r>
            <a:b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de-DE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de-DE" sz="2400" b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</a:t>
            </a:r>
            <a:r>
              <a:rPr lang="de-DE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900 0000 m</a:t>
            </a:r>
            <a:r>
              <a:rPr lang="de-DE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b="1" baseline="30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Bei mittlere Tiefe 400 m ergäbe dies     </a:t>
            </a:r>
            <a:r>
              <a:rPr lang="de-DE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GWh  </a:t>
            </a:r>
            <a:b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Speicherkapazität pro Segment.                </a:t>
            </a:r>
          </a:p>
          <a:p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einer der Röhren wird </a:t>
            </a:r>
            <a:b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die Pumpturbine montiert:    </a:t>
            </a:r>
            <a:r>
              <a:rPr lang="de-DE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–300 MW</a:t>
            </a:r>
            <a:endParaRPr lang="de-DE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7588E52-AB54-42C0-AF1B-0801FF1B4AB0}"/>
              </a:ext>
            </a:extLst>
          </p:cNvPr>
          <p:cNvSpPr txBox="1"/>
          <p:nvPr/>
        </p:nvSpPr>
        <p:spPr>
          <a:xfrm>
            <a:off x="4226769" y="4764673"/>
            <a:ext cx="457199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Mehrere </a:t>
            </a:r>
            <a:r>
              <a:rPr lang="de-DE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Segmente</a:t>
            </a: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z.B. </a:t>
            </a:r>
            <a:r>
              <a:rPr lang="de-DE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werden </a:t>
            </a:r>
          </a:p>
          <a:p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zu einer    </a:t>
            </a:r>
            <a:r>
              <a:rPr lang="de-DE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Gesamtanlage</a:t>
            </a:r>
            <a:r>
              <a:rPr lang="de-DE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zusammengeschaltet. </a:t>
            </a:r>
            <a:b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iehe Draufsicht (</a:t>
            </a:r>
            <a:r>
              <a:rPr lang="de-DE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Bild</a:t>
            </a:r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b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Gesamtfläche</a:t>
            </a:r>
            <a:r>
              <a:rPr lang="de-DE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400 * 600 m</a:t>
            </a:r>
            <a:r>
              <a:rPr lang="de-DE" sz="16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F75E7B3C-2C59-442E-9771-5CA5805F5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30" y="4364416"/>
            <a:ext cx="3733781" cy="2177172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689ABC6D-16B4-47B9-9436-82277F5E60F7}"/>
              </a:ext>
            </a:extLst>
          </p:cNvPr>
          <p:cNvSpPr txBox="1"/>
          <p:nvPr/>
        </p:nvSpPr>
        <p:spPr>
          <a:xfrm>
            <a:off x="3844214" y="6542417"/>
            <a:ext cx="2845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highlight>
                  <a:srgbClr val="FFFF00"/>
                </a:highlight>
              </a:rPr>
              <a:t>Quelle: Vortrag HSB </a:t>
            </a:r>
            <a:r>
              <a:rPr lang="de-DE" sz="1200" dirty="0" err="1">
                <a:highlight>
                  <a:srgbClr val="FFFF00"/>
                </a:highlight>
              </a:rPr>
              <a:t>Tractebel</a:t>
            </a:r>
            <a:r>
              <a:rPr lang="de-DE" sz="1200" dirty="0">
                <a:highlight>
                  <a:srgbClr val="FFFF00"/>
                </a:highlight>
              </a:rPr>
              <a:t> 2021.1214</a:t>
            </a:r>
          </a:p>
        </p:txBody>
      </p:sp>
    </p:spTree>
    <p:extLst>
      <p:ext uri="{BB962C8B-B14F-4D97-AF65-F5344CB8AC3E}">
        <p14:creationId xmlns:p14="http://schemas.microsoft.com/office/powerpoint/2010/main" val="20153796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E0D51147-E307-6A7E-CEE4-7C95DF787A4B}"/>
              </a:ext>
            </a:extLst>
          </p:cNvPr>
          <p:cNvSpPr txBox="1"/>
          <p:nvPr/>
        </p:nvSpPr>
        <p:spPr>
          <a:xfrm>
            <a:off x="98832" y="5859329"/>
            <a:ext cx="89463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b="0" i="1" dirty="0">
                <a:effectLst/>
                <a:latin typeface="helvetica neue"/>
              </a:rPr>
              <a:t>Energies</a:t>
            </a:r>
            <a:r>
              <a:rPr lang="de-DE" b="0" i="0" dirty="0">
                <a:effectLst/>
                <a:latin typeface="helvetica neue"/>
              </a:rPr>
              <a:t> </a:t>
            </a:r>
            <a:r>
              <a:rPr lang="de-DE" b="1" i="0" dirty="0">
                <a:effectLst/>
                <a:latin typeface="helvetica neue"/>
              </a:rPr>
              <a:t>2024</a:t>
            </a:r>
            <a:r>
              <a:rPr lang="de-DE" b="0" i="0" dirty="0">
                <a:effectLst/>
                <a:latin typeface="helvetica neue"/>
              </a:rPr>
              <a:t>, </a:t>
            </a:r>
            <a:r>
              <a:rPr lang="de-DE" b="0" i="1" dirty="0">
                <a:effectLst/>
                <a:latin typeface="helvetica neue"/>
              </a:rPr>
              <a:t>17</a:t>
            </a:r>
            <a:r>
              <a:rPr lang="de-DE" b="0" i="0" dirty="0">
                <a:effectLst/>
                <a:latin typeface="helvetica neue"/>
              </a:rPr>
              <a:t>(1), 73</a:t>
            </a:r>
            <a:r>
              <a:rPr lang="de-DE" b="0" i="0" dirty="0">
                <a:solidFill>
                  <a:srgbClr val="A1A1A1"/>
                </a:solidFill>
                <a:effectLst/>
                <a:latin typeface="helvetica neue"/>
              </a:rPr>
              <a:t>; </a:t>
            </a:r>
            <a:r>
              <a:rPr lang="de-DE" b="1" i="0" u="none" strike="noStrike" dirty="0">
                <a:solidFill>
                  <a:srgbClr val="4F5671"/>
                </a:solidFill>
                <a:effectLst/>
                <a:latin typeface="helvetica neue"/>
                <a:hlinkClick r:id="rId2"/>
              </a:rPr>
              <a:t>https://</a:t>
            </a:r>
            <a:r>
              <a:rPr lang="de-DE" b="1" i="0" u="none" strike="noStrike" dirty="0" err="1">
                <a:solidFill>
                  <a:srgbClr val="4F5671"/>
                </a:solidFill>
                <a:effectLst/>
                <a:latin typeface="helvetica neue"/>
                <a:hlinkClick r:id="rId2"/>
              </a:rPr>
              <a:t>doi.org</a:t>
            </a:r>
            <a:r>
              <a:rPr lang="de-DE" b="1" i="0" u="none" strike="noStrike" dirty="0">
                <a:solidFill>
                  <a:srgbClr val="4F5671"/>
                </a:solidFill>
                <a:effectLst/>
                <a:latin typeface="helvetica neue"/>
                <a:hlinkClick r:id="rId2"/>
              </a:rPr>
              <a:t>/10.3390/</a:t>
            </a:r>
            <a:r>
              <a:rPr lang="de-DE" b="1" i="0" u="none" strike="noStrike" dirty="0" err="1">
                <a:solidFill>
                  <a:srgbClr val="4F5671"/>
                </a:solidFill>
                <a:effectLst/>
                <a:latin typeface="helvetica neue"/>
                <a:hlinkClick r:id="rId2"/>
              </a:rPr>
              <a:t>en17010073</a:t>
            </a:r>
            <a:r>
              <a:rPr lang="de-DE" b="0" i="0" dirty="0">
                <a:solidFill>
                  <a:srgbClr val="A1A1A1"/>
                </a:solidFill>
                <a:effectLst/>
                <a:latin typeface="helvetica neue"/>
              </a:rPr>
              <a:t> - </a:t>
            </a:r>
            <a:r>
              <a:rPr lang="de-DE" b="0" i="0" dirty="0">
                <a:effectLst/>
                <a:latin typeface="helvetica neue"/>
              </a:rPr>
              <a:t>22 </a:t>
            </a:r>
            <a:r>
              <a:rPr lang="de-DE" b="0" i="0" dirty="0" err="1">
                <a:effectLst/>
                <a:latin typeface="helvetica neue"/>
              </a:rPr>
              <a:t>Dec</a:t>
            </a:r>
            <a:r>
              <a:rPr lang="de-DE" b="0" i="0" dirty="0">
                <a:effectLst/>
                <a:latin typeface="helvetica neue"/>
              </a:rPr>
              <a:t> 2023</a:t>
            </a:r>
          </a:p>
          <a:p>
            <a:r>
              <a:rPr lang="de-DE" b="0" i="0" dirty="0" err="1">
                <a:solidFill>
                  <a:srgbClr val="222222"/>
                </a:solidFill>
                <a:effectLst/>
                <a:latin typeface="helvetica neue"/>
              </a:rPr>
              <a:t>Viewed</a:t>
            </a:r>
            <a:r>
              <a:rPr lang="de-DE" b="0" i="0" dirty="0">
                <a:solidFill>
                  <a:srgbClr val="222222"/>
                </a:solidFill>
                <a:effectLst/>
                <a:latin typeface="helvetica neue"/>
              </a:rPr>
              <a:t> </a:t>
            </a:r>
            <a:r>
              <a:rPr lang="de-DE" b="0" i="0" dirty="0" err="1">
                <a:solidFill>
                  <a:srgbClr val="222222"/>
                </a:solidFill>
                <a:effectLst/>
                <a:latin typeface="helvetica neue"/>
              </a:rPr>
              <a:t>by</a:t>
            </a:r>
            <a:r>
              <a:rPr lang="de-DE" b="0" i="0" dirty="0">
                <a:solidFill>
                  <a:srgbClr val="222222"/>
                </a:solidFill>
                <a:effectLst/>
                <a:latin typeface="helvetica neue"/>
              </a:rPr>
              <a:t> 789</a:t>
            </a:r>
          </a:p>
          <a:p>
            <a:r>
              <a:rPr lang="de-DE" b="1" dirty="0">
                <a:hlinkClick r:id="rId3"/>
              </a:rPr>
              <a:t>https://</a:t>
            </a:r>
            <a:r>
              <a:rPr lang="de-DE" b="1" dirty="0" err="1">
                <a:hlinkClick r:id="rId3"/>
              </a:rPr>
              <a:t>www.mdpi.com</a:t>
            </a:r>
            <a:r>
              <a:rPr lang="de-DE" b="1" dirty="0">
                <a:hlinkClick r:id="rId3"/>
              </a:rPr>
              <a:t>/1996-1073/17/1/73</a:t>
            </a:r>
            <a:r>
              <a:rPr lang="de-DE" b="1" dirty="0"/>
              <a:t> 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774E772-4F07-F0AD-DD58-59FABF185884}"/>
              </a:ext>
            </a:extLst>
          </p:cNvPr>
          <p:cNvGrpSpPr/>
          <p:nvPr/>
        </p:nvGrpSpPr>
        <p:grpSpPr>
          <a:xfrm>
            <a:off x="551144" y="998671"/>
            <a:ext cx="7535168" cy="4125590"/>
            <a:chOff x="551144" y="998671"/>
            <a:chExt cx="7535168" cy="4125590"/>
          </a:xfrm>
        </p:grpSpPr>
        <p:pic>
          <p:nvPicPr>
            <p:cNvPr id="11" name="Grafik 10" descr="Ein Bild, das Text, Screenshot, Schrift enthält.&#10;&#10;Automatisch generierte Beschreibung">
              <a:extLst>
                <a:ext uri="{FF2B5EF4-FFF2-40B4-BE49-F238E27FC236}">
                  <a16:creationId xmlns:a16="http://schemas.microsoft.com/office/drawing/2014/main" id="{162EFD93-10B1-4859-74F6-8F5E97B7E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144" y="998671"/>
              <a:ext cx="7535168" cy="4125590"/>
            </a:xfrm>
            <a:prstGeom prst="rect">
              <a:avLst/>
            </a:prstGeom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0CAE6763-95C3-A18B-A7BC-B01723A980A0}"/>
                </a:ext>
              </a:extLst>
            </p:cNvPr>
            <p:cNvSpPr txBox="1"/>
            <p:nvPr/>
          </p:nvSpPr>
          <p:spPr>
            <a:xfrm>
              <a:off x="2878235" y="1211613"/>
              <a:ext cx="4572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800" b="0" i="0" u="none" strike="noStrike" baseline="0" dirty="0" err="1">
                  <a:solidFill>
                    <a:srgbClr val="000000"/>
                  </a:solidFill>
                  <a:latin typeface="Palatino Linotype" panose="02040502050505030304" pitchFamily="18" charset="0"/>
                  <a:hlinkClick r:id="rId5"/>
                </a:rPr>
                <a:t>www.mdpi.com</a:t>
              </a:r>
              <a:r>
                <a:rPr lang="de-DE" sz="1800" b="0" i="0" u="none" strike="noStrike" baseline="0" dirty="0">
                  <a:solidFill>
                    <a:srgbClr val="000000"/>
                  </a:solidFill>
                  <a:latin typeface="Palatino Linotype" panose="02040502050505030304" pitchFamily="18" charset="0"/>
                  <a:hlinkClick r:id="rId5"/>
                </a:rPr>
                <a:t>/</a:t>
              </a:r>
              <a:r>
                <a:rPr lang="de-DE" sz="1800" b="0" i="0" u="none" strike="noStrike" baseline="0" dirty="0" err="1">
                  <a:solidFill>
                    <a:srgbClr val="000000"/>
                  </a:solidFill>
                  <a:latin typeface="Palatino Linotype" panose="02040502050505030304" pitchFamily="18" charset="0"/>
                  <a:hlinkClick r:id="rId5"/>
                </a:rPr>
                <a:t>journal</a:t>
              </a:r>
              <a:r>
                <a:rPr lang="de-DE" sz="1800" b="0" i="0" u="none" strike="noStrike" baseline="0" dirty="0">
                  <a:solidFill>
                    <a:srgbClr val="000000"/>
                  </a:solidFill>
                  <a:latin typeface="Palatino Linotype" panose="02040502050505030304" pitchFamily="18" charset="0"/>
                  <a:hlinkClick r:id="rId5"/>
                </a:rPr>
                <a:t>/</a:t>
              </a:r>
              <a:r>
                <a:rPr lang="de-DE" sz="1800" b="0" i="0" u="none" strike="noStrike" baseline="0" dirty="0" err="1">
                  <a:solidFill>
                    <a:srgbClr val="000000"/>
                  </a:solidFill>
                  <a:latin typeface="Palatino Linotype" panose="02040502050505030304" pitchFamily="18" charset="0"/>
                  <a:hlinkClick r:id="rId5"/>
                </a:rPr>
                <a:t>energies</a:t>
              </a:r>
              <a:r>
                <a:rPr lang="de-DE" sz="1800" b="0" i="0" u="none" strike="noStrike" baseline="0" dirty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   </a:t>
              </a:r>
              <a:endParaRPr lang="de-DE" dirty="0"/>
            </a:p>
          </p:txBody>
        </p:sp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C80DA88F-6F47-A0A0-73A2-F042931D3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4085" y="124947"/>
            <a:ext cx="499915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410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id="{E1C5303B-E446-9D57-BF0A-6DD4D9B1C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27" y="388157"/>
            <a:ext cx="7053986" cy="573836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8B77D7B-0CA3-357F-D7D7-45F63D4CE118}"/>
              </a:ext>
            </a:extLst>
          </p:cNvPr>
          <p:cNvSpPr txBox="1"/>
          <p:nvPr/>
        </p:nvSpPr>
        <p:spPr>
          <a:xfrm>
            <a:off x="638826" y="5963473"/>
            <a:ext cx="83423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6301105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Figure 11: Upper part: View on the present brown coal mine of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Hambach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 Germany</a:t>
            </a:r>
            <a:endParaRPr lang="de-DE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Lower part: Future vision of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U.PSH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the flooded lake as recreation park for sailing.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410AD96-0803-2132-BF09-D855CFA3F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4085" y="124947"/>
            <a:ext cx="499915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307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1CF4E8C5-421B-E06F-D0C3-E218B4A0C3AD}"/>
              </a:ext>
            </a:extLst>
          </p:cNvPr>
          <p:cNvSpPr txBox="1"/>
          <p:nvPr/>
        </p:nvSpPr>
        <p:spPr>
          <a:xfrm>
            <a:off x="0" y="6211669"/>
            <a:ext cx="70646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T. Bender und A. Garg,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University of Applied Sciences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Mainz, Germany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A5984DE-2337-51A6-3998-20C13964C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71" y="256469"/>
            <a:ext cx="4254399" cy="521507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0A7AD00-5A44-5FDC-F3F1-939A4A71D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994394"/>
            <a:ext cx="4254400" cy="322067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C602561B-0BF6-79ED-F0AD-B4EF54B09EB2}"/>
              </a:ext>
            </a:extLst>
          </p:cNvPr>
          <p:cNvSpPr txBox="1"/>
          <p:nvPr/>
        </p:nvSpPr>
        <p:spPr>
          <a:xfrm>
            <a:off x="92132" y="5565338"/>
            <a:ext cx="80122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Figure 12.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Upper part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Cross section of a bell-shaped storage tank,</a:t>
            </a:r>
            <a:b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                                                      </a:t>
            </a:r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Lower part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Cloverleaf storage system.</a:t>
            </a:r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8416174-E9CD-FF35-7AD1-751FD33C9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6441" y="256469"/>
            <a:ext cx="499915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970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0307C5B-BB6E-4CDA-A9D0-A1D8EFF7F9D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859110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26" imgH="526" progId="TCLayout.ActiveDocument.1">
                  <p:embed/>
                </p:oleObj>
              </mc:Choice>
              <mc:Fallback>
                <p:oleObj name="think-cell Folie" r:id="rId4" imgW="526" imgH="52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E0307C5B-BB6E-4CDA-A9D0-A1D8EFF7F9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859110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9D488C8-93EC-434F-8CFB-672935A19934}"/>
              </a:ext>
            </a:extLst>
          </p:cNvPr>
          <p:cNvSpPr/>
          <p:nvPr/>
        </p:nvSpPr>
        <p:spPr bwMode="gray">
          <a:xfrm>
            <a:off x="0" y="3813764"/>
            <a:ext cx="9144000" cy="1413556"/>
          </a:xfrm>
          <a:prstGeom prst="rect">
            <a:avLst/>
          </a:prstGeom>
          <a:solidFill>
            <a:srgbClr val="FFC000"/>
          </a:solidFill>
          <a:ln w="25400" algn="ctr">
            <a:noFill/>
            <a:miter lim="800000"/>
            <a:headEnd/>
            <a:tailEnd/>
          </a:ln>
        </p:spPr>
        <p:txBody>
          <a:bodyPr lIns="67482" tIns="53986" rIns="67482" bIns="53986" anchor="ctr"/>
          <a:lstStyle/>
          <a:p>
            <a:pPr algn="ctr" defTabSz="685617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endParaRPr lang="en-US" sz="1400" kern="0" dirty="0">
              <a:solidFill>
                <a:srgbClr val="000000"/>
              </a:solidFill>
              <a:latin typeface="Arial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96FBEB-4336-403E-8B1E-BFCBEFFCF846}"/>
              </a:ext>
            </a:extLst>
          </p:cNvPr>
          <p:cNvSpPr txBox="1"/>
          <p:nvPr/>
        </p:nvSpPr>
        <p:spPr>
          <a:xfrm>
            <a:off x="269042" y="1535459"/>
            <a:ext cx="8803838" cy="487825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  <a:hlinkClick r:id="" action="ppaction://noaction"/>
              </a:rPr>
              <a:t>1. 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Stromversorgungs-Struktur nach vollendeter Energiewende</a:t>
            </a:r>
          </a:p>
          <a:p>
            <a:pPr>
              <a:spcBef>
                <a:spcPts val="600"/>
              </a:spcBef>
            </a:pP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  <a:hlinkClick r:id="rId6" action="ppaction://hlinksldjump"/>
              </a:rPr>
              <a:t>2.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Kurzzeitspeicher im Tagebau-</a:t>
            </a:r>
            <a:r>
              <a:rPr lang="de-DE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Restloch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 - technische Ansätze für PSKW</a:t>
            </a:r>
          </a:p>
          <a:p>
            <a:pPr lvl="1"/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   2.0 Standard: Ein Unterbecken – ein Oberbecken  (e.g. </a:t>
            </a:r>
            <a:r>
              <a:rPr lang="de-DE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Tractebel</a:t>
            </a: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-Studie 2019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2.1 Unterwasser PSKW – ein einfaches Prinzip  (e.g.: SeeEi3)</a:t>
            </a:r>
          </a:p>
          <a:p>
            <a:pPr lvl="1"/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2.2. Ringmauer umschließt das Unterbecken      (neu: SeeEi4)</a:t>
            </a:r>
            <a:endParaRPr lang="de-DE" sz="1600" b="1" kern="0" dirty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1000" b="1" kern="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 </a:t>
            </a:r>
            <a:endParaRPr lang="de-DE" sz="2000" b="1" kern="0" dirty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de-DE" sz="2000" b="1" kern="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  <a:hlinkClick r:id="rId7" action="ppaction://hlinksldjump"/>
              </a:rPr>
              <a:t>3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. 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Unterwasser-PSKW mit modularem Aufbau des Unterbeckens</a:t>
            </a: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kern="0" dirty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. Das Ringmauerbecken</a:t>
            </a:r>
          </a:p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4.1 Vorteile des Ringmauer-Ansatzes</a:t>
            </a:r>
            <a:endParaRPr lang="de-DE" sz="16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	4.2 Weiterentwicklungsmöglichkeiten zur Effizienzsteigerung</a:t>
            </a:r>
            <a:b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 4.3 Riesiges Speicherpotential im Erweiterten Unterbecken</a:t>
            </a:r>
          </a:p>
          <a:p>
            <a:pPr>
              <a:spcBef>
                <a:spcPts val="600"/>
              </a:spcBef>
            </a:pP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900" b="1" dirty="0">
                <a:hlinkClick r:id="rId8" action="ppaction://hlinksldjump"/>
              </a:rPr>
              <a:t>5. </a:t>
            </a:r>
            <a:r>
              <a:rPr lang="en-US" sz="1900" b="1" dirty="0"/>
              <a:t>The Way Forward</a:t>
            </a:r>
          </a:p>
          <a:p>
            <a:pPr>
              <a:spcBef>
                <a:spcPts val="600"/>
              </a:spcBef>
            </a:pPr>
            <a:endParaRPr lang="en-US" sz="1900" b="1" dirty="0"/>
          </a:p>
          <a:p>
            <a:pPr>
              <a:spcBef>
                <a:spcPts val="600"/>
              </a:spcBef>
            </a:pPr>
            <a:r>
              <a:rPr lang="en-US" sz="1900" b="1" dirty="0" err="1">
                <a:hlinkClick r:id="rId9" action="ppaction://hlinksldjump"/>
              </a:rPr>
              <a:t>ANHANG</a:t>
            </a:r>
            <a:endParaRPr lang="en-US" sz="19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A54E6E-8E16-40B6-A7CC-EE302B4DB3E2}"/>
              </a:ext>
            </a:extLst>
          </p:cNvPr>
          <p:cNvSpPr/>
          <p:nvPr/>
        </p:nvSpPr>
        <p:spPr bwMode="gray">
          <a:xfrm>
            <a:off x="76002" y="309076"/>
            <a:ext cx="8996878" cy="71708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0000" tIns="72000" rIns="90000" bIns="72000" rtlCol="0" anchor="ctr"/>
          <a:lstStyle/>
          <a:p>
            <a:pPr marR="0" algn="ctr" defTabSz="81620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  <a:defRPr sz="3600"/>
            </a:pPr>
            <a:r>
              <a:rPr lang="en-US" sz="2800" b="1" dirty="0" err="1">
                <a:latin typeface="+mj-lt"/>
                <a:ea typeface="+mj-ea"/>
                <a:cs typeface="+mj-cs"/>
              </a:rPr>
              <a:t>Ohne</a:t>
            </a:r>
            <a:r>
              <a:rPr lang="en-US" sz="2800" b="1" dirty="0">
                <a:latin typeface="+mj-lt"/>
                <a:ea typeface="+mj-ea"/>
                <a:cs typeface="+mj-cs"/>
              </a:rPr>
              <a:t> </a:t>
            </a:r>
            <a:r>
              <a:rPr lang="en-US" sz="2800" b="1" dirty="0" err="1">
                <a:latin typeface="+mj-lt"/>
                <a:ea typeface="+mj-ea"/>
                <a:cs typeface="+mj-cs"/>
              </a:rPr>
              <a:t>Kurzzeit</a:t>
            </a:r>
            <a:r>
              <a:rPr lang="en-US" sz="2800" b="1" dirty="0">
                <a:latin typeface="+mj-lt"/>
                <a:ea typeface="+mj-ea"/>
                <a:cs typeface="+mj-cs"/>
              </a:rPr>
              <a:t>-Speicher </a:t>
            </a:r>
            <a:r>
              <a:rPr lang="en-US" sz="2800" b="1" dirty="0" err="1">
                <a:latin typeface="+mj-lt"/>
                <a:ea typeface="+mj-ea"/>
                <a:cs typeface="+mj-cs"/>
              </a:rPr>
              <a:t>keine</a:t>
            </a:r>
            <a:r>
              <a:rPr lang="en-US" sz="2800" b="1" dirty="0">
                <a:latin typeface="+mj-lt"/>
                <a:ea typeface="+mj-ea"/>
                <a:cs typeface="+mj-cs"/>
              </a:rPr>
              <a:t> </a:t>
            </a:r>
            <a:r>
              <a:rPr lang="en-US" sz="2800" b="1" dirty="0" err="1">
                <a:latin typeface="+mj-lt"/>
                <a:ea typeface="+mj-ea"/>
                <a:cs typeface="+mj-cs"/>
              </a:rPr>
              <a:t>Energiewende</a:t>
            </a:r>
            <a:endParaRPr lang="en-US" sz="2800" b="1" dirty="0">
              <a:latin typeface="+mj-lt"/>
              <a:ea typeface="+mj-ea"/>
              <a:cs typeface="+mj-cs"/>
            </a:endParaRPr>
          </a:p>
        </p:txBody>
      </p:sp>
      <p:sp>
        <p:nvSpPr>
          <p:cNvPr id="3" name="Stern: 7 Zacken 2">
            <a:hlinkClick r:id="rId10" action="ppaction://hlinksldjump"/>
            <a:extLst>
              <a:ext uri="{FF2B5EF4-FFF2-40B4-BE49-F238E27FC236}">
                <a16:creationId xmlns:a16="http://schemas.microsoft.com/office/drawing/2014/main" id="{63072940-48D9-B801-8027-929816B3C890}"/>
              </a:ext>
            </a:extLst>
          </p:cNvPr>
          <p:cNvSpPr/>
          <p:nvPr/>
        </p:nvSpPr>
        <p:spPr>
          <a:xfrm>
            <a:off x="8352800" y="6335313"/>
            <a:ext cx="720080" cy="427222"/>
          </a:xfrm>
          <a:prstGeom prst="star7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tx1"/>
                </a:solidFill>
              </a:rPr>
              <a:t>0.</a:t>
            </a:r>
            <a:endParaRPr lang="de-DE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5076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B23B261E-6AAD-4F67-98E7-5584B9BB6DB4}"/>
              </a:ext>
            </a:extLst>
          </p:cNvPr>
          <p:cNvSpPr txBox="1"/>
          <p:nvPr/>
        </p:nvSpPr>
        <p:spPr>
          <a:xfrm>
            <a:off x="290456" y="4607259"/>
            <a:ext cx="7960659" cy="14311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/>
              <a:t> </a:t>
            </a:r>
            <a:br>
              <a:rPr lang="de-DE" dirty="0"/>
            </a:br>
            <a:r>
              <a:rPr lang="de-DE" dirty="0"/>
              <a:t>Ein PSKW bestehend aus </a:t>
            </a:r>
            <a:r>
              <a:rPr lang="de-DE" i="1" dirty="0"/>
              <a:t>Pumpturbinen</a:t>
            </a:r>
            <a:r>
              <a:rPr lang="de-DE" dirty="0"/>
              <a:t> und </a:t>
            </a:r>
          </a:p>
          <a:p>
            <a:r>
              <a:rPr lang="de-DE" dirty="0">
                <a:latin typeface="Arial" pitchFamily="34" charset="0"/>
                <a:cs typeface="Arial" pitchFamily="34" charset="0"/>
              </a:rPr>
              <a:t>    (1)  dem </a:t>
            </a:r>
            <a:r>
              <a:rPr lang="de-DE" sz="2000" b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Restsee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 des Tagebauloch </a:t>
            </a:r>
            <a:r>
              <a:rPr lang="de-DE" dirty="0">
                <a:latin typeface="Arial" pitchFamily="34" charset="0"/>
                <a:cs typeface="Arial" pitchFamily="34" charset="0"/>
              </a:rPr>
              <a:t>als </a:t>
            </a:r>
            <a:r>
              <a:rPr lang="de-DE" sz="2000" b="1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oberem Speicher</a:t>
            </a:r>
            <a:endParaRPr lang="de-DE" b="1" dirty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dirty="0">
                <a:latin typeface="Arial" pitchFamily="34" charset="0"/>
                <a:cs typeface="Arial" pitchFamily="34" charset="0"/>
              </a:rPr>
              <a:t>    (2)  einem  in sich geschlossenem, oben offenem  </a:t>
            </a:r>
            <a:r>
              <a:rPr lang="de-DE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Ringmauer-Becken</a:t>
            </a:r>
            <a:br>
              <a:rPr lang="de-DE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de-DE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                                   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auf der </a:t>
            </a:r>
            <a:r>
              <a:rPr lang="de-DE" dirty="0">
                <a:latin typeface="Arial" pitchFamily="34" charset="0"/>
                <a:cs typeface="Arial" pitchFamily="34" charset="0"/>
              </a:rPr>
              <a:t>Sohle   als Unterbecken</a:t>
            </a:r>
            <a:endParaRPr lang="de-DE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0B6FAAA-627F-43C1-BD10-AA28B56912A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96" y="497032"/>
            <a:ext cx="6743607" cy="293196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9BB0025-2CBF-4276-89AA-38D0C3BDD4AC}"/>
              </a:ext>
            </a:extLst>
          </p:cNvPr>
          <p:cNvSpPr txBox="1"/>
          <p:nvPr/>
        </p:nvSpPr>
        <p:spPr>
          <a:xfrm>
            <a:off x="0" y="321877"/>
            <a:ext cx="319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  </a:t>
            </a:r>
            <a:r>
              <a:rPr lang="de-DE" sz="2400" b="1" dirty="0"/>
              <a:t>4. Ringmauerbecken  </a:t>
            </a:r>
            <a:endParaRPr lang="de-DE" sz="2000" b="1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1211D91-5B62-4A69-B61B-BFD2EEDDAD27}"/>
              </a:ext>
            </a:extLst>
          </p:cNvPr>
          <p:cNvSpPr txBox="1"/>
          <p:nvPr/>
        </p:nvSpPr>
        <p:spPr>
          <a:xfrm>
            <a:off x="398032" y="3673261"/>
            <a:ext cx="87703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PSKW mit einem </a:t>
            </a:r>
            <a:r>
              <a:rPr lang="de-DE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durch eine Ringstaumauer </a:t>
            </a:r>
            <a:r>
              <a:rPr lang="de-DE" sz="1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de-DE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vom </a:t>
            </a:r>
            <a:r>
              <a:rPr lang="de-DE" sz="1400" dirty="0">
                <a:solidFill>
                  <a:srgbClr val="00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Obersee </a:t>
            </a:r>
            <a:r>
              <a:rPr lang="de-DE" sz="1400" b="1" dirty="0">
                <a:solidFill>
                  <a:srgbClr val="00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 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abgetrennten </a:t>
            </a:r>
            <a:r>
              <a:rPr lang="de-DE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Unterbecken </a:t>
            </a:r>
            <a:r>
              <a:rPr lang="de-DE" sz="1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33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 dessen Boden-Fundament </a:t>
            </a:r>
            <a:r>
              <a:rPr lang="de-DE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 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randständig die Pumpturbinen (77) angeordnet sind. . </a:t>
            </a:r>
            <a:b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44</a:t>
            </a:r>
            <a:r>
              <a:rPr lang="de-DE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Zugangsschacht (oder auch </a:t>
            </a:r>
            <a:r>
              <a:rPr lang="de-DE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Verbindungsrohr)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zu der Pumpturbinen- Einheit</a:t>
            </a:r>
            <a:endParaRPr lang="de-DE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 = seitliche Abstützung der Staumauer durch Abraumhalde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D6CEC95-D1DD-42D0-9A26-868A697305FC}"/>
              </a:ext>
            </a:extLst>
          </p:cNvPr>
          <p:cNvSpPr txBox="1"/>
          <p:nvPr/>
        </p:nvSpPr>
        <p:spPr>
          <a:xfrm>
            <a:off x="150607" y="6542201"/>
            <a:ext cx="4346089" cy="318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de-DE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Quelle:  DE 10 2020 004 099.9  („SeeEi4“), Bild 2</a:t>
            </a:r>
            <a:endParaRPr lang="de-DE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EE10C9B-32CB-4999-A268-8AE4354DEF09}"/>
              </a:ext>
            </a:extLst>
          </p:cNvPr>
          <p:cNvSpPr txBox="1"/>
          <p:nvPr/>
        </p:nvSpPr>
        <p:spPr>
          <a:xfrm>
            <a:off x="207084" y="6111379"/>
            <a:ext cx="8729831" cy="297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</a:pPr>
            <a:r>
              <a:rPr lang="de-DE" sz="1400" b="1" dirty="0">
                <a:solidFill>
                  <a:srgbClr val="365F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Abkürzung: „SeeEi4“ </a:t>
            </a:r>
            <a:r>
              <a:rPr lang="de-DE" sz="1400" dirty="0">
                <a:solidFill>
                  <a:srgbClr val="365F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„PSKW mit einem von einer Ringstaumauer umschlossenen Speicherbecken“</a:t>
            </a:r>
            <a:endParaRPr lang="de-DE" sz="14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DCD4317-4EDD-4C17-BABE-D6BEDA109E97}"/>
              </a:ext>
            </a:extLst>
          </p:cNvPr>
          <p:cNvSpPr txBox="1"/>
          <p:nvPr/>
        </p:nvSpPr>
        <p:spPr>
          <a:xfrm>
            <a:off x="35495" y="44623"/>
            <a:ext cx="55065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b="1" dirty="0"/>
              <a:t> 4.</a:t>
            </a:r>
          </a:p>
        </p:txBody>
      </p:sp>
    </p:spTree>
    <p:extLst>
      <p:ext uri="{BB962C8B-B14F-4D97-AF65-F5344CB8AC3E}">
        <p14:creationId xmlns:p14="http://schemas.microsoft.com/office/powerpoint/2010/main" val="2106168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>
            <a:extLst>
              <a:ext uri="{FF2B5EF4-FFF2-40B4-BE49-F238E27FC236}">
                <a16:creationId xmlns:a16="http://schemas.microsoft.com/office/drawing/2014/main" id="{DBEAD5D1-D3A9-4B53-A7FF-2BFA4ED39BE0}"/>
              </a:ext>
            </a:extLst>
          </p:cNvPr>
          <p:cNvSpPr txBox="1"/>
          <p:nvPr/>
        </p:nvSpPr>
        <p:spPr>
          <a:xfrm>
            <a:off x="965903" y="659387"/>
            <a:ext cx="7534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Strombilanz mit </a:t>
            </a:r>
            <a:r>
              <a:rPr lang="de-DE" sz="2800" b="1" dirty="0" err="1">
                <a:solidFill>
                  <a:srgbClr val="00B050"/>
                </a:solidFill>
              </a:rPr>
              <a:t>RE</a:t>
            </a:r>
            <a:r>
              <a:rPr lang="de-DE" sz="1600" b="1" dirty="0" err="1">
                <a:solidFill>
                  <a:srgbClr val="00B050"/>
                </a:solidFill>
              </a:rPr>
              <a:t>direkt</a:t>
            </a:r>
            <a:r>
              <a:rPr lang="de-DE" sz="2800" b="1" dirty="0"/>
              <a:t> und </a:t>
            </a:r>
            <a:r>
              <a:rPr lang="de-DE" sz="2800" b="1" dirty="0">
                <a:solidFill>
                  <a:srgbClr val="0066FF"/>
                </a:solidFill>
              </a:rPr>
              <a:t>Speicherbeiträgen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11D64E0-C796-405C-86E3-EC0FCEA7072B}"/>
              </a:ext>
            </a:extLst>
          </p:cNvPr>
          <p:cNvGrpSpPr/>
          <p:nvPr/>
        </p:nvGrpSpPr>
        <p:grpSpPr>
          <a:xfrm>
            <a:off x="912563" y="1576449"/>
            <a:ext cx="7212193" cy="3615241"/>
            <a:chOff x="965903" y="1408019"/>
            <a:chExt cx="7212193" cy="3615241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5A92DB64-7CA7-43BB-ACB0-043C060C5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5903" y="1408019"/>
              <a:ext cx="7212193" cy="3615241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1E7A5DE7-7F0C-4F62-9D07-0E4B1C40E3AA}"/>
                </a:ext>
              </a:extLst>
            </p:cNvPr>
            <p:cNvSpPr txBox="1"/>
            <p:nvPr/>
          </p:nvSpPr>
          <p:spPr>
            <a:xfrm>
              <a:off x="2165554" y="3676247"/>
              <a:ext cx="32190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dirty="0" err="1"/>
                <a:t>RE_direkt</a:t>
              </a:r>
              <a:r>
                <a:rPr lang="de-DE" sz="2400" b="1" dirty="0"/>
                <a:t> = 792 TWh/a</a:t>
              </a:r>
            </a:p>
          </p:txBody>
        </p:sp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D561B50B-917F-48AF-B634-027DB225C4B2}"/>
              </a:ext>
            </a:extLst>
          </p:cNvPr>
          <p:cNvSpPr txBox="1"/>
          <p:nvPr/>
        </p:nvSpPr>
        <p:spPr>
          <a:xfrm>
            <a:off x="-6843" y="6754791"/>
            <a:ext cx="7563857" cy="123111"/>
          </a:xfrm>
          <a:prstGeom prst="rect">
            <a:avLst/>
          </a:prstGeom>
          <a:solidFill>
            <a:schemeClr val="bg2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lIns="0" tIns="0" rIns="18000" bIns="0" rtlCol="0">
            <a:spAutoFit/>
          </a:bodyPr>
          <a:lstStyle/>
          <a:p>
            <a:r>
              <a:rPr lang="de-DE" sz="800" u="sng" dirty="0">
                <a:latin typeface="Arial" panose="020B0604020202020204" pitchFamily="34" charset="0"/>
                <a:cs typeface="Arial" panose="020B0604020202020204" pitchFamily="34" charset="0"/>
              </a:rPr>
              <a:t>Datenquelle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: EdAM.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DEU2021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._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GroßSpRE2016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NeuPara_EpsdOpt_exp67b.xlsm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; Blatt: „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DJDL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kapitel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21,  Kapitel 21.1;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DatenSpalte:1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 und 3; Stand 2021.1117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663C1CD-DF18-471A-9D99-EB57C4CFE32A}"/>
              </a:ext>
            </a:extLst>
          </p:cNvPr>
          <p:cNvSpPr txBox="1"/>
          <p:nvPr/>
        </p:nvSpPr>
        <p:spPr>
          <a:xfrm>
            <a:off x="134112" y="5501984"/>
            <a:ext cx="9009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66FF"/>
                </a:solidFill>
              </a:rPr>
              <a:t>  </a:t>
            </a:r>
            <a:r>
              <a:rPr lang="de-DE" sz="1600" b="1" dirty="0" err="1">
                <a:solidFill>
                  <a:srgbClr val="00B050"/>
                </a:solidFill>
              </a:rPr>
              <a:t>RE_direkt</a:t>
            </a:r>
            <a:r>
              <a:rPr lang="de-DE" sz="1600" b="1" dirty="0">
                <a:solidFill>
                  <a:srgbClr val="00B050"/>
                </a:solidFill>
              </a:rPr>
              <a:t>  </a:t>
            </a:r>
            <a:r>
              <a:rPr lang="de-DE" sz="1400" dirty="0"/>
              <a:t>=  </a:t>
            </a:r>
            <a:r>
              <a:rPr lang="de-DE" sz="1400" b="1" dirty="0"/>
              <a:t>Stundenwerte</a:t>
            </a:r>
            <a:r>
              <a:rPr lang="de-DE" sz="1400" dirty="0"/>
              <a:t> [GWh in 1 h] des direkt vom Netz aufnehmbaren RE-Strom .{ RE =  </a:t>
            </a:r>
            <a:r>
              <a:rPr lang="de-DE" sz="1400" b="1" dirty="0"/>
              <a:t>Wind- und PV-Strom}</a:t>
            </a:r>
            <a:endParaRPr lang="de-DE" sz="1400" dirty="0"/>
          </a:p>
          <a:p>
            <a:r>
              <a:rPr lang="de-DE" sz="1600" b="1" dirty="0">
                <a:solidFill>
                  <a:schemeClr val="accent2">
                    <a:lumMod val="50000"/>
                  </a:schemeClr>
                </a:solidFill>
              </a:rPr>
              <a:t>          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</a:rPr>
              <a:t>Sp80  </a:t>
            </a:r>
            <a:r>
              <a:rPr lang="de-DE" sz="1600" dirty="0">
                <a:solidFill>
                  <a:schemeClr val="accent1">
                    <a:lumMod val="75000"/>
                  </a:schemeClr>
                </a:solidFill>
              </a:rPr>
              <a:t>=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de-DE" sz="1400" b="1" dirty="0">
                <a:solidFill>
                  <a:schemeClr val="accent1">
                    <a:lumMod val="75000"/>
                  </a:schemeClr>
                </a:solidFill>
              </a:rPr>
              <a:t>Kurzzeitspeicher  {</a:t>
            </a:r>
            <a:r>
              <a:rPr lang="de-DE" sz="1600" dirty="0">
                <a:solidFill>
                  <a:schemeClr val="accent1">
                    <a:lumMod val="75000"/>
                  </a:schemeClr>
                </a:solidFill>
              </a:rPr>
              <a:t>Batterie,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</a:rPr>
              <a:t> PSKW }; </a:t>
            </a:r>
            <a:r>
              <a:rPr lang="de-DE" sz="1600" b="1" dirty="0"/>
              <a:t>         </a:t>
            </a:r>
            <a:r>
              <a:rPr lang="de-DE" sz="1600" b="1" dirty="0">
                <a:solidFill>
                  <a:srgbClr val="7030A0"/>
                </a:solidFill>
              </a:rPr>
              <a:t>Sp25 =</a:t>
            </a:r>
            <a:r>
              <a:rPr lang="de-DE" sz="1600" b="1" dirty="0"/>
              <a:t> Langzeit/Backup – Speicher (Gas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</a:rPr>
              <a:t>]</a:t>
            </a:r>
          </a:p>
          <a:p>
            <a:r>
              <a:rPr lang="de-DE" sz="1600" b="1" dirty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de-DE" sz="1600" b="1" dirty="0" err="1">
                <a:solidFill>
                  <a:schemeClr val="accent2">
                    <a:lumMod val="50000"/>
                  </a:schemeClr>
                </a:solidFill>
              </a:rPr>
              <a:t>Sp2_Rest</a:t>
            </a:r>
            <a:r>
              <a:rPr lang="de-DE" sz="1600" b="1" dirty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de-DE" sz="1400" dirty="0"/>
              <a:t>=  </a:t>
            </a:r>
            <a:r>
              <a:rPr lang="de-DE" sz="1400" b="1" dirty="0">
                <a:solidFill>
                  <a:schemeClr val="accent2">
                    <a:lumMod val="50000"/>
                  </a:schemeClr>
                </a:solidFill>
              </a:rPr>
              <a:t>ungenutzter Reststrom </a:t>
            </a:r>
            <a:r>
              <a:rPr lang="de-DE" sz="1400" dirty="0"/>
              <a:t>; (virtueller Restespeicher „2“) .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AE9B11D4-1859-404E-9595-4F03E988033A}"/>
              </a:ext>
            </a:extLst>
          </p:cNvPr>
          <p:cNvGrpSpPr/>
          <p:nvPr/>
        </p:nvGrpSpPr>
        <p:grpSpPr>
          <a:xfrm>
            <a:off x="2672678" y="2683828"/>
            <a:ext cx="4670512" cy="1118085"/>
            <a:chOff x="2672678" y="2744788"/>
            <a:chExt cx="4670512" cy="1118085"/>
          </a:xfrm>
        </p:grpSpPr>
        <p:sp>
          <p:nvSpPr>
            <p:cNvPr id="7" name="Pfeil: gebogen 6">
              <a:extLst>
                <a:ext uri="{FF2B5EF4-FFF2-40B4-BE49-F238E27FC236}">
                  <a16:creationId xmlns:a16="http://schemas.microsoft.com/office/drawing/2014/main" id="{1C0CFB39-9EF4-4B25-B28C-F7D6F51678A8}"/>
                </a:ext>
              </a:extLst>
            </p:cNvPr>
            <p:cNvSpPr/>
            <p:nvPr/>
          </p:nvSpPr>
          <p:spPr>
            <a:xfrm rot="5400000">
              <a:off x="6677419" y="3197101"/>
              <a:ext cx="707480" cy="624063"/>
            </a:xfrm>
            <a:prstGeom prst="bentArrow">
              <a:avLst>
                <a:gd name="adj1" fmla="val 30562"/>
                <a:gd name="adj2" fmla="val 31728"/>
                <a:gd name="adj3" fmla="val 25000"/>
                <a:gd name="adj4" fmla="val 437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  <a:highlight>
                  <a:srgbClr val="FF0000"/>
                </a:highlight>
              </a:endParaRPr>
            </a:p>
          </p:txBody>
        </p:sp>
        <p:sp>
          <p:nvSpPr>
            <p:cNvPr id="8" name="Pfeil: nach rechts 7">
              <a:extLst>
                <a:ext uri="{FF2B5EF4-FFF2-40B4-BE49-F238E27FC236}">
                  <a16:creationId xmlns:a16="http://schemas.microsoft.com/office/drawing/2014/main" id="{FEBFE614-0A9D-4926-A421-52FB6C89501A}"/>
                </a:ext>
              </a:extLst>
            </p:cNvPr>
            <p:cNvSpPr/>
            <p:nvPr/>
          </p:nvSpPr>
          <p:spPr>
            <a:xfrm>
              <a:off x="2672678" y="2885412"/>
              <a:ext cx="1571661" cy="62372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highlight>
                  <a:srgbClr val="FF0000"/>
                </a:highlight>
              </a:endParaRPr>
            </a:p>
          </p:txBody>
        </p: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233CECDB-82C6-495D-8085-68C55026BA65}"/>
                </a:ext>
              </a:extLst>
            </p:cNvPr>
            <p:cNvGrpSpPr/>
            <p:nvPr/>
          </p:nvGrpSpPr>
          <p:grpSpPr>
            <a:xfrm>
              <a:off x="4235007" y="2744788"/>
              <a:ext cx="2557918" cy="926707"/>
              <a:chOff x="4235007" y="2744788"/>
              <a:chExt cx="2557918" cy="926707"/>
            </a:xfrm>
          </p:grpSpPr>
          <p:pic>
            <p:nvPicPr>
              <p:cNvPr id="10" name="Grafik 9">
                <a:extLst>
                  <a:ext uri="{FF2B5EF4-FFF2-40B4-BE49-F238E27FC236}">
                    <a16:creationId xmlns:a16="http://schemas.microsoft.com/office/drawing/2014/main" id="{944A2A56-38A5-40B3-BB0B-A5431F16CA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35007" y="2744788"/>
                <a:ext cx="2484120" cy="914400"/>
              </a:xfrm>
              <a:prstGeom prst="rect">
                <a:avLst/>
              </a:prstGeom>
            </p:spPr>
          </p:pic>
          <p:sp>
            <p:nvSpPr>
              <p:cNvPr id="9" name="Rechteck: abgerundete Ecken 8">
                <a:extLst>
                  <a:ext uri="{FF2B5EF4-FFF2-40B4-BE49-F238E27FC236}">
                    <a16:creationId xmlns:a16="http://schemas.microsoft.com/office/drawing/2014/main" id="{DE81C7C9-50C9-43E8-B379-7484D1F21E60}"/>
                  </a:ext>
                </a:extLst>
              </p:cNvPr>
              <p:cNvSpPr/>
              <p:nvPr/>
            </p:nvSpPr>
            <p:spPr>
              <a:xfrm>
                <a:off x="6036925" y="3445030"/>
                <a:ext cx="756000" cy="226465"/>
              </a:xfrm>
              <a:prstGeom prst="roundRect">
                <a:avLst/>
              </a:prstGeom>
              <a:noFill/>
              <a:ln w="444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C4346BD9-734D-4099-83C1-C8070C487F5C}"/>
              </a:ext>
            </a:extLst>
          </p:cNvPr>
          <p:cNvSpPr txBox="1"/>
          <p:nvPr/>
        </p:nvSpPr>
        <p:spPr>
          <a:xfrm>
            <a:off x="0" y="140444"/>
            <a:ext cx="350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Speicher retten die Unterdeckung: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3DA6FFD-CE32-414E-A9A0-1BDBBD8A516E}"/>
              </a:ext>
            </a:extLst>
          </p:cNvPr>
          <p:cNvGrpSpPr/>
          <p:nvPr/>
        </p:nvGrpSpPr>
        <p:grpSpPr>
          <a:xfrm>
            <a:off x="1746127" y="2238160"/>
            <a:ext cx="926551" cy="798071"/>
            <a:chOff x="1746127" y="2238160"/>
            <a:chExt cx="926551" cy="798071"/>
          </a:xfrm>
        </p:grpSpPr>
        <p:sp>
          <p:nvSpPr>
            <p:cNvPr id="6" name="Pfeil: nach rechts 5">
              <a:extLst>
                <a:ext uri="{FF2B5EF4-FFF2-40B4-BE49-F238E27FC236}">
                  <a16:creationId xmlns:a16="http://schemas.microsoft.com/office/drawing/2014/main" id="{4D5B5D92-E2A5-4C6E-84AE-14292546359F}"/>
                </a:ext>
              </a:extLst>
            </p:cNvPr>
            <p:cNvSpPr/>
            <p:nvPr/>
          </p:nvSpPr>
          <p:spPr>
            <a:xfrm rot="18865613">
              <a:off x="1683173" y="2483214"/>
              <a:ext cx="798071" cy="307964"/>
            </a:xfrm>
            <a:prstGeom prst="rightArrow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highlight>
                  <a:srgbClr val="800000"/>
                </a:highlight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F8F87289-F905-425C-8BF9-65BC088ED896}"/>
                </a:ext>
              </a:extLst>
            </p:cNvPr>
            <p:cNvSpPr txBox="1"/>
            <p:nvPr/>
          </p:nvSpPr>
          <p:spPr>
            <a:xfrm>
              <a:off x="1746127" y="2637066"/>
              <a:ext cx="926551" cy="215444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1400" b="1" dirty="0" err="1">
                  <a:solidFill>
                    <a:schemeClr val="accent4">
                      <a:lumMod val="50000"/>
                    </a:schemeClr>
                  </a:solidFill>
                </a:rPr>
                <a:t>Sp2</a:t>
              </a:r>
              <a:r>
                <a:rPr lang="de-DE" sz="1100" b="1" dirty="0" err="1">
                  <a:solidFill>
                    <a:schemeClr val="accent4">
                      <a:lumMod val="50000"/>
                    </a:schemeClr>
                  </a:solidFill>
                </a:rPr>
                <a:t>_Rest</a:t>
              </a:r>
              <a:r>
                <a:rPr lang="de-DE" sz="1400" b="1" dirty="0">
                  <a:solidFill>
                    <a:schemeClr val="accent4">
                      <a:lumMod val="50000"/>
                    </a:schemeClr>
                  </a:solidFill>
                </a:rPr>
                <a:t>=79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239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05988" y="1194241"/>
            <a:ext cx="8048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Was führt auf die Idee des </a:t>
            </a:r>
            <a:r>
              <a:rPr lang="de-DE" sz="2400" b="1" dirty="0" err="1"/>
              <a:t>RingmauerBeckens</a:t>
            </a:r>
            <a:r>
              <a:rPr lang="de-DE" sz="2400" b="1" dirty="0"/>
              <a:t>:</a:t>
            </a:r>
            <a:endParaRPr lang="de-DE" sz="2400" dirty="0"/>
          </a:p>
        </p:txBody>
      </p:sp>
      <p:sp>
        <p:nvSpPr>
          <p:cNvPr id="3" name="Textfeld 2"/>
          <p:cNvSpPr txBox="1"/>
          <p:nvPr/>
        </p:nvSpPr>
        <p:spPr>
          <a:xfrm>
            <a:off x="505988" y="2034683"/>
            <a:ext cx="8419383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u="sng" dirty="0"/>
              <a:t>Unterwasserbecken</a:t>
            </a:r>
            <a:r>
              <a:rPr lang="de-DE" sz="2400" dirty="0"/>
              <a:t>, aber ohne Deckel und Auftriebs-Ballast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u="sng" dirty="0"/>
              <a:t>Bogenstaumauer</a:t>
            </a:r>
            <a:br>
              <a:rPr lang="de-DE" sz="2400" dirty="0"/>
            </a:br>
            <a:r>
              <a:rPr lang="de-DE" sz="2400" dirty="0"/>
              <a:t>       -  aber geschlossen (360° Bogen) </a:t>
            </a:r>
            <a:br>
              <a:rPr lang="de-DE" sz="2400" dirty="0"/>
            </a:br>
            <a:r>
              <a:rPr lang="de-DE" sz="2400" dirty="0"/>
              <a:t>       -  und daher ohne seitliche Abstützung im Gebirge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 </a:t>
            </a:r>
            <a:r>
              <a:rPr lang="de-DE" sz="2400" u="sng" dirty="0" err="1"/>
              <a:t>Ringdamm</a:t>
            </a:r>
            <a:r>
              <a:rPr lang="de-DE" sz="2400" dirty="0"/>
              <a:t> – aber kompakt und mit kleinerem Durchmesser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u="sng" dirty="0"/>
              <a:t>Speicherbecken</a:t>
            </a:r>
            <a:r>
              <a:rPr lang="de-DE" sz="2400" dirty="0"/>
              <a:t> – aber  tief</a:t>
            </a:r>
            <a:br>
              <a:rPr lang="de-DE" sz="2400" dirty="0"/>
            </a:br>
            <a:r>
              <a:rPr lang="de-DE" sz="1600" dirty="0"/>
              <a:t>  (normalerweise: großer Hub zwischen den Becken,  aber kleiner Hub innerhalb der Becken)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5BD32A5-903A-445E-B2A0-00DEEB8435AB}"/>
              </a:ext>
            </a:extLst>
          </p:cNvPr>
          <p:cNvSpPr/>
          <p:nvPr/>
        </p:nvSpPr>
        <p:spPr>
          <a:xfrm>
            <a:off x="8814246" y="152636"/>
            <a:ext cx="222250" cy="22225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93919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CC116D8-E1A7-45F4-BD34-BDDF412FFB3C}"/>
              </a:ext>
            </a:extLst>
          </p:cNvPr>
          <p:cNvSpPr txBox="1"/>
          <p:nvPr/>
        </p:nvSpPr>
        <p:spPr>
          <a:xfrm>
            <a:off x="668765" y="226490"/>
            <a:ext cx="7806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Vorteilhafte Eigenschaften des </a:t>
            </a:r>
            <a:r>
              <a:rPr lang="de-DE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Ringmauerbecken </a:t>
            </a:r>
            <a:r>
              <a:rPr lang="de-DE" sz="24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de-DE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„SeeEi4“) 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E0DB982-0D57-4475-BC31-603715686252}"/>
              </a:ext>
            </a:extLst>
          </p:cNvPr>
          <p:cNvSpPr txBox="1"/>
          <p:nvPr/>
        </p:nvSpPr>
        <p:spPr>
          <a:xfrm>
            <a:off x="115644" y="964849"/>
            <a:ext cx="8912711" cy="541686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Bogenmauer:   </a:t>
            </a:r>
            <a:r>
              <a:rPr lang="de-DE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seit Jahrzehnten Standard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bei Stauseen mit stabilen Felsauflagern.</a:t>
            </a:r>
            <a:b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kein Wegschieben möglich, da</a:t>
            </a:r>
            <a:r>
              <a:rPr lang="de-DE" sz="20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u="sng" dirty="0">
                <a:solidFill>
                  <a:srgbClr val="0066FF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allseitiger</a:t>
            </a:r>
            <a:r>
              <a:rPr lang="de-DE" sz="2000" b="1" dirty="0">
                <a:solidFill>
                  <a:srgbClr val="0066FF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Druck 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-  daher auch </a:t>
            </a:r>
            <a:b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</a:t>
            </a:r>
            <a:r>
              <a:rPr lang="de-DE" sz="20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keine „stabilen Bergflanken“ notwendig</a:t>
            </a:r>
            <a:b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u="sng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Kein Auftriebsproblem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(Luftseite eines Staubeckens)  </a:t>
            </a:r>
            <a:b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– „ad oculos “ 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(wie man sehen kann)</a:t>
            </a:r>
          </a:p>
          <a:p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u="sng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kein Deckel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mit Stützen, Pfeilern und Kuppeln –da ja </a:t>
            </a:r>
            <a:r>
              <a:rPr lang="de-DE" sz="2000" b="1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oben offen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1" dirty="0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2400" b="1" dirty="0">
                <a:solidFill>
                  <a:schemeClr val="bg1"/>
                </a:solidFill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ausbaufähig :</a:t>
            </a:r>
            <a:r>
              <a:rPr lang="de-DE" sz="2000" b="1" dirty="0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2000" b="1" dirty="0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000" b="1" dirty="0">
              <a:highlight>
                <a:srgbClr val="FF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725" indent="-285750">
              <a:buFont typeface="Arial" panose="020B0604020202020204" pitchFamily="34" charset="0"/>
              <a:buChar char="•"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große Höhe ausnutzen : Parallel-Serienschaltung von PT </a:t>
            </a:r>
            <a:b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725" indent="-285750"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Bodenloch-Speicherraum </a:t>
            </a:r>
            <a:r>
              <a:rPr lang="de-DE" sz="20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37</a:t>
            </a:r>
            <a:r>
              <a:rPr lang="de-DE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720725" indent="-285750">
              <a:buFont typeface="Arial" panose="020B0604020202020204" pitchFamily="34" charset="0"/>
              <a:buChar char="•"/>
            </a:pPr>
            <a:endParaRPr lang="de-DE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de-DE" sz="2400" b="1" dirty="0">
                <a:solidFill>
                  <a:srgbClr val="C00000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Sehr großes </a:t>
            </a:r>
            <a:r>
              <a:rPr lang="de-DE" sz="2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Speicherpotential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E0877BE-B07B-497D-A89F-4FFDA0E6FC88}"/>
              </a:ext>
            </a:extLst>
          </p:cNvPr>
          <p:cNvSpPr txBox="1"/>
          <p:nvPr/>
        </p:nvSpPr>
        <p:spPr>
          <a:xfrm>
            <a:off x="47064" y="41824"/>
            <a:ext cx="27324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 dirty="0">
                <a:latin typeface="Arial" pitchFamily="34" charset="0"/>
                <a:cs typeface="Arial" pitchFamily="34" charset="0"/>
              </a:rPr>
              <a:t>4.1 </a:t>
            </a:r>
          </a:p>
        </p:txBody>
      </p:sp>
    </p:spTree>
    <p:extLst>
      <p:ext uri="{BB962C8B-B14F-4D97-AF65-F5344CB8AC3E}">
        <p14:creationId xmlns:p14="http://schemas.microsoft.com/office/powerpoint/2010/main" val="10553951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Himmel enthält.&#10;&#10;Automatisch generierte Beschreibung">
            <a:extLst>
              <a:ext uri="{FF2B5EF4-FFF2-40B4-BE49-F238E27FC236}">
                <a16:creationId xmlns:a16="http://schemas.microsoft.com/office/drawing/2014/main" id="{53CA031F-908B-6A22-4BE2-F5261F471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" y="-4373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922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37B74F3-43CF-46F7-97C8-BA80E9751800}"/>
              </a:ext>
            </a:extLst>
          </p:cNvPr>
          <p:cNvPicPr/>
          <p:nvPr/>
        </p:nvPicPr>
        <p:blipFill rotWithShape="1">
          <a:blip r:embed="rId2"/>
          <a:srcRect b="19"/>
          <a:stretch/>
        </p:blipFill>
        <p:spPr>
          <a:xfrm>
            <a:off x="666974" y="817580"/>
            <a:ext cx="7541110" cy="498616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E4A47C5-36B3-4AA7-B0F8-43D69A957159}"/>
              </a:ext>
            </a:extLst>
          </p:cNvPr>
          <p:cNvSpPr txBox="1"/>
          <p:nvPr/>
        </p:nvSpPr>
        <p:spPr>
          <a:xfrm>
            <a:off x="1063864" y="177958"/>
            <a:ext cx="73689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Sajano-Schuschensker Stausee am Jenissei:</a:t>
            </a:r>
            <a:endParaRPr lang="de-DE" sz="24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BC42287-AD3E-4753-9463-208605DF95F9}"/>
              </a:ext>
            </a:extLst>
          </p:cNvPr>
          <p:cNvSpPr txBox="1"/>
          <p:nvPr/>
        </p:nvSpPr>
        <p:spPr>
          <a:xfrm>
            <a:off x="489473" y="6498779"/>
            <a:ext cx="8165054" cy="298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</a:pPr>
            <a:r>
              <a:rPr lang="de-DE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Quelle: </a:t>
            </a:r>
            <a:r>
              <a:rPr lang="de-DE" sz="14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800px-Саяно-Шушенское_водохранилище,_2007.jpg (800×600) (wikimedia.org)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DE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B9CBEC2-42BD-41A9-8C47-1E74B9E53A76}"/>
              </a:ext>
            </a:extLst>
          </p:cNvPr>
          <p:cNvSpPr txBox="1"/>
          <p:nvPr/>
        </p:nvSpPr>
        <p:spPr>
          <a:xfrm>
            <a:off x="684084" y="3990706"/>
            <a:ext cx="7524000" cy="180260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Ins="0">
            <a:spAutoFit/>
          </a:bodyPr>
          <a:lstStyle/>
          <a:p>
            <a:pPr marL="171450" lvl="0" indent="-171450">
              <a:lnSpc>
                <a:spcPts val="1575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de-DE" sz="1600" b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Die </a:t>
            </a:r>
            <a:r>
              <a:rPr lang="de-DE" sz="1600" b="1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 tooltip="Bogengewichtsmauer"/>
              </a:rPr>
              <a:t>Bogengewichtsmauer</a:t>
            </a:r>
            <a:r>
              <a:rPr lang="de-DE" sz="16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ist </a:t>
            </a:r>
            <a:r>
              <a:rPr lang="de-DE" sz="16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242 m hoch</a:t>
            </a:r>
            <a:r>
              <a:rPr lang="de-DE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6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 </a:t>
            </a:r>
            <a:r>
              <a:rPr lang="de-DE" sz="1600" b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1074 m lang</a:t>
            </a:r>
            <a:r>
              <a:rPr lang="de-DE" sz="16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br>
              <a:rPr lang="de-DE" sz="16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de-DE" sz="16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Sie hat eine </a:t>
            </a:r>
            <a:r>
              <a:rPr lang="de-DE" sz="1600" b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105,7 m breite Basis</a:t>
            </a:r>
            <a:r>
              <a:rPr lang="de-DE" sz="16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und die Kronenbreite beträgt 25 m. </a:t>
            </a:r>
            <a:endParaRPr lang="de-DE" sz="16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575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ihr Krümmungsradius wird mit 600 m angegeben;  </a:t>
            </a:r>
            <a:b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das ergäbe einen Ring mit: </a:t>
            </a:r>
            <a:r>
              <a:rPr lang="de-DE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1200 m Durchmesser</a:t>
            </a:r>
            <a:endParaRPr lang="de-DE" sz="7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1575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lang="de-DE" sz="9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9925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32702F9-9FCF-44B9-8F43-2EBCB0BB068E}"/>
              </a:ext>
            </a:extLst>
          </p:cNvPr>
          <p:cNvSpPr txBox="1"/>
          <p:nvPr/>
        </p:nvSpPr>
        <p:spPr>
          <a:xfrm>
            <a:off x="510988" y="1907716"/>
            <a:ext cx="812202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0066FF"/>
                </a:solidFill>
              </a:rPr>
              <a:t>1.</a:t>
            </a:r>
            <a:r>
              <a:rPr lang="de-DE" sz="2800" b="1" dirty="0">
                <a:solidFill>
                  <a:srgbClr val="0066FF"/>
                </a:solidFill>
              </a:rPr>
              <a:t> großen Pegelhub innerhalb des Speicherbeckens </a:t>
            </a:r>
            <a:br>
              <a:rPr lang="de-DE" sz="2800" b="1" dirty="0"/>
            </a:br>
            <a:r>
              <a:rPr lang="de-DE" sz="2800" b="1" dirty="0"/>
              <a:t>                                               </a:t>
            </a:r>
            <a:r>
              <a:rPr lang="de-DE" sz="2800" b="1" dirty="0">
                <a:solidFill>
                  <a:srgbClr val="7030A0"/>
                </a:solidFill>
              </a:rPr>
              <a:t>kostengünstig  </a:t>
            </a:r>
            <a:br>
              <a:rPr lang="de-DE" sz="2800" b="1" dirty="0"/>
            </a:br>
            <a:r>
              <a:rPr lang="de-DE" sz="2800" b="1" dirty="0"/>
              <a:t>                                                                       </a:t>
            </a:r>
            <a:r>
              <a:rPr lang="de-DE" sz="2800" b="1" dirty="0">
                <a:solidFill>
                  <a:srgbClr val="0066FF"/>
                </a:solidFill>
              </a:rPr>
              <a:t>ausnutzen.</a:t>
            </a:r>
            <a:br>
              <a:rPr lang="de-DE" sz="2400" b="1" dirty="0"/>
            </a:br>
            <a:r>
              <a:rPr lang="de-DE" sz="2400" b="1" dirty="0"/>
              <a:t>    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de-DE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DE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Zusätzlicher  </a:t>
            </a:r>
            <a:r>
              <a:rPr lang="de-DE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Bodenloch-Speicherraum</a:t>
            </a:r>
            <a:endParaRPr lang="de-DE" sz="2800" b="1" dirty="0">
              <a:solidFill>
                <a:srgbClr val="FF0000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C85B7F9-62D9-416F-B622-0BF8C49A9A3F}"/>
              </a:ext>
            </a:extLst>
          </p:cNvPr>
          <p:cNvSpPr txBox="1"/>
          <p:nvPr/>
        </p:nvSpPr>
        <p:spPr>
          <a:xfrm>
            <a:off x="1359877" y="398033"/>
            <a:ext cx="6752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Zwei  Ansätze zur Weiterentwicklung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B9D711A-7C6B-43E2-91CB-743C9F568BB2}"/>
              </a:ext>
            </a:extLst>
          </p:cNvPr>
          <p:cNvSpPr txBox="1"/>
          <p:nvPr/>
        </p:nvSpPr>
        <p:spPr>
          <a:xfrm>
            <a:off x="-6541" y="41824"/>
            <a:ext cx="64807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latin typeface="Arial" pitchFamily="34" charset="0"/>
                <a:cs typeface="Arial" pitchFamily="34" charset="0"/>
              </a:rPr>
              <a:t>  </a:t>
            </a:r>
            <a:r>
              <a:rPr lang="de-DE" sz="1600" b="1" dirty="0">
                <a:latin typeface="Arial" pitchFamily="34" charset="0"/>
                <a:cs typeface="Arial" pitchFamily="34" charset="0"/>
              </a:rPr>
              <a:t>4.2</a:t>
            </a:r>
            <a:r>
              <a:rPr lang="de-DE" sz="12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81981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9A91BCD-E1E9-4D64-B673-8A230CD58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696" y="1250976"/>
            <a:ext cx="6262440" cy="503552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E5A96F8-0088-40F9-A78D-9B4F760EDCCC}"/>
              </a:ext>
            </a:extLst>
          </p:cNvPr>
          <p:cNvSpPr txBox="1"/>
          <p:nvPr/>
        </p:nvSpPr>
        <p:spPr>
          <a:xfrm>
            <a:off x="987732" y="114089"/>
            <a:ext cx="694504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800" b="1" dirty="0">
                <a:solidFill>
                  <a:srgbClr val="00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Variable Parallel-Serienschaltung </a:t>
            </a:r>
            <a:br>
              <a:rPr lang="de-DE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von Pumpturbinen für unterschiedliche Druckstufen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58A9AC8-194D-4560-962B-2A7B9EC92092}"/>
              </a:ext>
            </a:extLst>
          </p:cNvPr>
          <p:cNvSpPr txBox="1"/>
          <p:nvPr/>
        </p:nvSpPr>
        <p:spPr>
          <a:xfrm>
            <a:off x="236667" y="6299237"/>
            <a:ext cx="9133243" cy="286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de-DE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Quelle:    DE 10 2020 004 099.9  („SeeEi4“),  Bild 5 (vereinfacht) ; und speziell: </a:t>
            </a:r>
            <a:r>
              <a:rPr lang="de-DE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und </a:t>
            </a:r>
            <a:r>
              <a:rPr lang="de-DE" sz="12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DE10 </a:t>
            </a:r>
            <a:r>
              <a:rPr lang="de-DE" sz="1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2021 002 150 </a:t>
            </a:r>
            <a:r>
              <a:rPr lang="de-DE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(„SeeEi5“)</a:t>
            </a:r>
            <a:endParaRPr lang="de-DE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8E1AA83-D947-4838-8270-4003C1A49963}"/>
              </a:ext>
            </a:extLst>
          </p:cNvPr>
          <p:cNvSpPr txBox="1"/>
          <p:nvPr/>
        </p:nvSpPr>
        <p:spPr>
          <a:xfrm>
            <a:off x="4776395" y="1263717"/>
            <a:ext cx="4276167" cy="16927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FF00FF"/>
                </a:solidFill>
              </a:rPr>
              <a:t>Erschließung </a:t>
            </a:r>
          </a:p>
          <a:p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eines bisher nicht üblichen</a:t>
            </a:r>
            <a:r>
              <a:rPr lang="de-DE" sz="2400" dirty="0"/>
              <a:t>,</a:t>
            </a:r>
          </a:p>
          <a:p>
            <a:r>
              <a:rPr lang="de-DE" sz="2400" dirty="0"/>
              <a:t>           </a:t>
            </a:r>
            <a:r>
              <a:rPr lang="de-DE" sz="2800" b="1" dirty="0">
                <a:solidFill>
                  <a:srgbClr val="FF00FF"/>
                </a:solidFill>
              </a:rPr>
              <a:t>großen Pegelhubs </a:t>
            </a:r>
            <a:endParaRPr lang="de-DE" sz="2400" b="1" dirty="0">
              <a:solidFill>
                <a:srgbClr val="FF00FF"/>
              </a:solidFill>
            </a:endParaRPr>
          </a:p>
          <a:p>
            <a:r>
              <a:rPr lang="de-DE" sz="2400" dirty="0"/>
              <a:t>         </a:t>
            </a:r>
            <a:r>
              <a:rPr lang="de-DE" sz="2400" b="1" dirty="0"/>
              <a:t>in einem Speicherbecken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949F11F-E3EB-4DD4-88B8-CC6387ED55CB}"/>
              </a:ext>
            </a:extLst>
          </p:cNvPr>
          <p:cNvSpPr txBox="1"/>
          <p:nvPr/>
        </p:nvSpPr>
        <p:spPr>
          <a:xfrm>
            <a:off x="4723950" y="3186036"/>
            <a:ext cx="4381055" cy="14465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rIns="0" rtlCol="0">
            <a:spAutoFit/>
          </a:bodyPr>
          <a:lstStyle/>
          <a:p>
            <a:r>
              <a:rPr lang="de-DE" sz="2000" dirty="0"/>
              <a:t>durch  </a:t>
            </a:r>
            <a:r>
              <a:rPr lang="de-DE" sz="2800" b="1" u="sng" dirty="0">
                <a:solidFill>
                  <a:srgbClr val="0066FF"/>
                </a:solidFill>
              </a:rPr>
              <a:t>variable</a:t>
            </a:r>
            <a:r>
              <a:rPr lang="de-DE" sz="2800" b="1" dirty="0">
                <a:solidFill>
                  <a:srgbClr val="0066FF"/>
                </a:solidFill>
              </a:rPr>
              <a:t> </a:t>
            </a:r>
            <a:br>
              <a:rPr lang="de-DE" sz="2800" b="1" dirty="0">
                <a:solidFill>
                  <a:srgbClr val="0066FF"/>
                </a:solidFill>
              </a:rPr>
            </a:br>
            <a:r>
              <a:rPr lang="de-DE" sz="2800" b="1" dirty="0">
                <a:solidFill>
                  <a:srgbClr val="7030A0"/>
                </a:solidFill>
              </a:rPr>
              <a:t> </a:t>
            </a:r>
            <a:r>
              <a:rPr lang="de-DE" sz="2800" dirty="0"/>
              <a:t> </a:t>
            </a:r>
            <a:r>
              <a:rPr lang="de-DE" sz="2800" b="1" dirty="0">
                <a:solidFill>
                  <a:srgbClr val="7030A0"/>
                </a:solidFill>
              </a:rPr>
              <a:t>  Parallel-Serienschaltung </a:t>
            </a:r>
          </a:p>
          <a:p>
            <a:r>
              <a:rPr lang="de-DE" sz="1050" b="1" dirty="0">
                <a:solidFill>
                  <a:srgbClr val="7030A0"/>
                </a:solidFill>
              </a:rPr>
              <a:t> </a:t>
            </a:r>
            <a:endParaRPr lang="de-DE" sz="2800" b="1" dirty="0">
              <a:solidFill>
                <a:srgbClr val="7030A0"/>
              </a:solidFill>
            </a:endParaRPr>
          </a:p>
          <a:p>
            <a:r>
              <a:rPr lang="de-DE" sz="2000" dirty="0"/>
              <a:t>                  der einzelnen </a:t>
            </a:r>
            <a:r>
              <a:rPr lang="de-DE" sz="2000" b="1" dirty="0"/>
              <a:t>Pumpturbinen 7</a:t>
            </a:r>
            <a:r>
              <a:rPr lang="de-DE" sz="2000" dirty="0"/>
              <a:t>.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74FEC09-1DE7-4FA7-89EE-752D23E8EE3D}"/>
              </a:ext>
            </a:extLst>
          </p:cNvPr>
          <p:cNvSpPr txBox="1"/>
          <p:nvPr/>
        </p:nvSpPr>
        <p:spPr>
          <a:xfrm>
            <a:off x="4671507" y="4795480"/>
            <a:ext cx="4472493" cy="646331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hier: von zwölf  Pumpturbinen </a:t>
            </a:r>
            <a:b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für drei  Höhenstufen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(H1, H2, H3)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26C18D4-0B58-42D9-8F37-2B484A2FCE3B}"/>
              </a:ext>
            </a:extLst>
          </p:cNvPr>
          <p:cNvSpPr txBox="1"/>
          <p:nvPr/>
        </p:nvSpPr>
        <p:spPr>
          <a:xfrm>
            <a:off x="-6541" y="41824"/>
            <a:ext cx="6480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latin typeface="Arial" pitchFamily="34" charset="0"/>
                <a:cs typeface="Arial" pitchFamily="34" charset="0"/>
              </a:rPr>
              <a:t>  4. 2.1</a:t>
            </a:r>
          </a:p>
        </p:txBody>
      </p:sp>
    </p:spTree>
    <p:extLst>
      <p:ext uri="{BB962C8B-B14F-4D97-AF65-F5344CB8AC3E}">
        <p14:creationId xmlns:p14="http://schemas.microsoft.com/office/powerpoint/2010/main" val="479422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76609" y="3329797"/>
            <a:ext cx="8190782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r>
              <a:rPr lang="de-DE" sz="2800" b="1" u="sng" dirty="0"/>
              <a:t>Abhilfe:</a:t>
            </a:r>
            <a:r>
              <a:rPr lang="de-DE" b="1" u="sng" dirty="0"/>
              <a:t> </a:t>
            </a:r>
          </a:p>
          <a:p>
            <a:pPr marL="180975"/>
            <a:endParaRPr lang="de-DE" dirty="0"/>
          </a:p>
          <a:p>
            <a:pPr marL="180975"/>
            <a:r>
              <a:rPr lang="de-DE" sz="2000" dirty="0"/>
              <a:t>Bei einer </a:t>
            </a:r>
            <a:r>
              <a:rPr lang="de-DE" sz="2000" u="sng" dirty="0"/>
              <a:t>sehr großen Anlage </a:t>
            </a:r>
            <a:r>
              <a:rPr lang="de-DE" sz="2000" dirty="0"/>
              <a:t>können Pumpturbinen: </a:t>
            </a:r>
          </a:p>
          <a:p>
            <a:pPr marL="180975"/>
            <a:endParaRPr lang="de-DE" sz="2000" dirty="0"/>
          </a:p>
          <a:p>
            <a:pPr marL="466725" indent="-285750">
              <a:buFont typeface="Arial" panose="020B0604020202020204" pitchFamily="34" charset="0"/>
              <a:buChar char="•"/>
            </a:pPr>
            <a:r>
              <a:rPr lang="de-DE" sz="2400" dirty="0"/>
              <a:t>in </a:t>
            </a:r>
            <a:r>
              <a:rPr lang="de-DE" sz="2400" b="1" dirty="0">
                <a:solidFill>
                  <a:srgbClr val="FF0000"/>
                </a:solidFill>
              </a:rPr>
              <a:t>verschiedenen Höhenlagen </a:t>
            </a:r>
            <a:r>
              <a:rPr lang="de-DE" sz="2400" dirty="0"/>
              <a:t>angeordnet sein, und</a:t>
            </a:r>
          </a:p>
          <a:p>
            <a:pPr marL="466725" indent="-28575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466725" indent="-285750">
              <a:buFont typeface="Arial" panose="020B0604020202020204" pitchFamily="34" charset="0"/>
              <a:buChar char="•"/>
            </a:pPr>
            <a:r>
              <a:rPr lang="de-DE" sz="2400" dirty="0"/>
              <a:t>stehen  dann </a:t>
            </a:r>
            <a:r>
              <a:rPr lang="de-DE" sz="2400" b="1" dirty="0">
                <a:solidFill>
                  <a:srgbClr val="7030A0"/>
                </a:solidFill>
              </a:rPr>
              <a:t>nicht in einem einzigen engen Maschinenhaus </a:t>
            </a:r>
            <a:r>
              <a:rPr lang="de-DE" sz="2400" dirty="0"/>
              <a:t>    </a:t>
            </a:r>
          </a:p>
          <a:p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476609" y="756255"/>
            <a:ext cx="8089421" cy="172354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de-DE" sz="2400" u="sng" dirty="0"/>
              <a:t>Einwand: </a:t>
            </a:r>
          </a:p>
          <a:p>
            <a:pPr marL="180975"/>
            <a:r>
              <a:rPr lang="de-DE" sz="1600" dirty="0"/>
              <a:t> </a:t>
            </a:r>
          </a:p>
          <a:p>
            <a:pPr marL="466725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0000"/>
                </a:solidFill>
              </a:rPr>
              <a:t>Hoher Zwischendruck </a:t>
            </a:r>
            <a:r>
              <a:rPr lang="de-DE" dirty="0"/>
              <a:t>in der Serienschaltung</a:t>
            </a:r>
          </a:p>
          <a:p>
            <a:pPr marL="180975"/>
            <a:endParaRPr lang="de-DE" sz="1600" dirty="0"/>
          </a:p>
          <a:p>
            <a:pPr marL="466725" indent="-285750">
              <a:buFont typeface="Arial" panose="020B0604020202020204" pitchFamily="34" charset="0"/>
              <a:buChar char="•"/>
            </a:pPr>
            <a:r>
              <a:rPr lang="de-DE" dirty="0"/>
              <a:t>Für die Umschaltvorrichtungen </a:t>
            </a:r>
            <a:r>
              <a:rPr lang="de-DE" b="1" dirty="0">
                <a:solidFill>
                  <a:srgbClr val="7030A0"/>
                </a:solidFill>
              </a:rPr>
              <a:t>zu wenig Platz </a:t>
            </a:r>
            <a:r>
              <a:rPr lang="de-DE" dirty="0"/>
              <a:t>im Maschinenhaus</a:t>
            </a:r>
          </a:p>
          <a:p>
            <a:pPr marL="361950"/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88268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58831FF6-6D36-4841-A5AA-40243291FC22}"/>
              </a:ext>
            </a:extLst>
          </p:cNvPr>
          <p:cNvSpPr txBox="1"/>
          <p:nvPr/>
        </p:nvSpPr>
        <p:spPr>
          <a:xfrm>
            <a:off x="206771" y="1916004"/>
            <a:ext cx="3754418" cy="36009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0" rIns="0" rtlCol="0">
            <a:spAutoFit/>
          </a:bodyPr>
          <a:lstStyle/>
          <a:p>
            <a:r>
              <a:rPr lang="de-DE" sz="3200" b="1" u="sng" dirty="0"/>
              <a:t>Bodenloch–</a:t>
            </a:r>
            <a:br>
              <a:rPr lang="de-DE" sz="3200" b="1" u="sng" dirty="0"/>
            </a:br>
            <a:r>
              <a:rPr lang="de-DE" sz="3200" b="1" dirty="0"/>
              <a:t>  </a:t>
            </a:r>
            <a:r>
              <a:rPr lang="de-DE" sz="3200" b="1" u="sng" dirty="0"/>
              <a:t>Speicherraum 37:</a:t>
            </a:r>
          </a:p>
          <a:p>
            <a:pPr marL="623888" indent="-285750"/>
            <a:endParaRPr lang="de-DE" sz="2000" b="1" u="sng" dirty="0"/>
          </a:p>
          <a:p>
            <a:pPr marL="538163" indent="-371475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0066FF"/>
                </a:solidFill>
              </a:rPr>
              <a:t>Tagebau</a:t>
            </a:r>
            <a:r>
              <a:rPr lang="de-DE" sz="2400" b="1" u="sng" dirty="0">
                <a:solidFill>
                  <a:srgbClr val="0066FF"/>
                </a:solidFill>
              </a:rPr>
              <a:t>maschinen</a:t>
            </a:r>
            <a:r>
              <a:rPr lang="de-DE" sz="2400" b="1" dirty="0">
                <a:solidFill>
                  <a:srgbClr val="0066FF"/>
                </a:solidFill>
              </a:rPr>
              <a:t> </a:t>
            </a:r>
            <a:br>
              <a:rPr lang="de-DE" sz="2400" b="1" dirty="0">
                <a:solidFill>
                  <a:srgbClr val="0066FF"/>
                </a:solidFill>
              </a:rPr>
            </a:br>
            <a:r>
              <a:rPr lang="de-DE" sz="2400" b="1" dirty="0">
                <a:solidFill>
                  <a:srgbClr val="0066FF"/>
                </a:solidFill>
              </a:rPr>
              <a:t>                   vorhanden </a:t>
            </a:r>
            <a:endParaRPr lang="de-DE" dirty="0"/>
          </a:p>
          <a:p>
            <a:pPr marL="538163" indent="-371475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7030A0"/>
                </a:solidFill>
              </a:rPr>
              <a:t>ein  </a:t>
            </a:r>
            <a:r>
              <a:rPr lang="de-DE" sz="2400" b="1" u="sng" dirty="0">
                <a:solidFill>
                  <a:srgbClr val="7030A0"/>
                </a:solidFill>
              </a:rPr>
              <a:t>kostengünstiger </a:t>
            </a:r>
            <a:br>
              <a:rPr lang="de-DE" sz="2400" b="1" dirty="0">
                <a:solidFill>
                  <a:srgbClr val="7030A0"/>
                </a:solidFill>
              </a:rPr>
            </a:br>
            <a:r>
              <a:rPr lang="de-DE" sz="2400" b="1" dirty="0">
                <a:solidFill>
                  <a:srgbClr val="7030A0"/>
                </a:solidFill>
              </a:rPr>
              <a:t>              Speicherraum</a:t>
            </a:r>
          </a:p>
          <a:p>
            <a:pPr marL="538163" indent="-371475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FF0000"/>
                </a:solidFill>
              </a:rPr>
              <a:t>mit optimaler </a:t>
            </a:r>
            <a:br>
              <a:rPr lang="de-DE" sz="2400" b="1" dirty="0">
                <a:solidFill>
                  <a:srgbClr val="FF0000"/>
                </a:solidFill>
              </a:rPr>
            </a:br>
            <a:r>
              <a:rPr lang="de-DE" sz="2400" b="1" dirty="0">
                <a:solidFill>
                  <a:srgbClr val="FF0000"/>
                </a:solidFill>
              </a:rPr>
              <a:t>          </a:t>
            </a:r>
            <a:r>
              <a:rPr lang="de-DE" sz="2400" b="1" u="sng" dirty="0">
                <a:solidFill>
                  <a:srgbClr val="FF0000"/>
                </a:solidFill>
              </a:rPr>
              <a:t>Höhendifferenz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B0C701A-194D-4CD3-ADA1-E74B3C77135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189" y="1023452"/>
            <a:ext cx="4967662" cy="5334318"/>
          </a:xfrm>
          <a:prstGeom prst="rect">
            <a:avLst/>
          </a:prstGeom>
          <a:noFill/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DF2EB7E-AEE7-4E24-B862-493C099843DD}"/>
              </a:ext>
            </a:extLst>
          </p:cNvPr>
          <p:cNvSpPr txBox="1"/>
          <p:nvPr/>
        </p:nvSpPr>
        <p:spPr>
          <a:xfrm>
            <a:off x="1463039" y="223233"/>
            <a:ext cx="678807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PSKW Unterbecken 333  mit Ringmauerbecken 33 und  </a:t>
            </a:r>
            <a:br>
              <a:rPr lang="de-DE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800" b="1" dirty="0">
                <a:solidFill>
                  <a:srgbClr val="00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de-DE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Bodenloch-Speicherraum 37 </a:t>
            </a:r>
            <a:endParaRPr lang="de-DE" sz="2000" dirty="0">
              <a:solidFill>
                <a:srgbClr val="FF0000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033042A-F585-419A-BB77-C56702B6E770}"/>
              </a:ext>
            </a:extLst>
          </p:cNvPr>
          <p:cNvSpPr txBox="1"/>
          <p:nvPr/>
        </p:nvSpPr>
        <p:spPr>
          <a:xfrm>
            <a:off x="4857076" y="6539002"/>
            <a:ext cx="4346089" cy="318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de-DE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Quelle:  DE 10 2020 004 099.9  („SeeEi4“), Bild 8</a:t>
            </a:r>
            <a:endParaRPr lang="de-DE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82A66B4-7FA0-42B7-8BB4-1CD016757163}"/>
              </a:ext>
            </a:extLst>
          </p:cNvPr>
          <p:cNvSpPr txBox="1"/>
          <p:nvPr/>
        </p:nvSpPr>
        <p:spPr>
          <a:xfrm>
            <a:off x="-6541" y="41824"/>
            <a:ext cx="6480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latin typeface="Arial" pitchFamily="34" charset="0"/>
                <a:cs typeface="Arial" pitchFamily="34" charset="0"/>
              </a:rPr>
              <a:t>  4. 2.2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C35F2D9-DA02-4CE6-98BA-A5E1E4118B74}"/>
              </a:ext>
            </a:extLst>
          </p:cNvPr>
          <p:cNvSpPr txBox="1"/>
          <p:nvPr/>
        </p:nvSpPr>
        <p:spPr>
          <a:xfrm>
            <a:off x="104713" y="6154281"/>
            <a:ext cx="385647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=  Tagebau -Restsee  ;    </a:t>
            </a: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= gewachsener Seeboden</a:t>
            </a:r>
          </a:p>
          <a:p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 3  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Ringmauer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44 =  Wasserweg vom/zum Oberbecken  0.                               </a:t>
            </a:r>
            <a:r>
              <a:rPr lang="de-DE" sz="1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 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sz="1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Pumpturbinen -Einheit </a:t>
            </a:r>
          </a:p>
        </p:txBody>
      </p:sp>
    </p:spTree>
    <p:extLst>
      <p:ext uri="{BB962C8B-B14F-4D97-AF65-F5344CB8AC3E}">
        <p14:creationId xmlns:p14="http://schemas.microsoft.com/office/powerpoint/2010/main" val="12000222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6BA64F8-F6C1-401C-8A2E-5BCCED033545}"/>
              </a:ext>
            </a:extLst>
          </p:cNvPr>
          <p:cNvSpPr txBox="1"/>
          <p:nvPr/>
        </p:nvSpPr>
        <p:spPr>
          <a:xfrm>
            <a:off x="621792" y="114219"/>
            <a:ext cx="852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C00000"/>
                </a:solidFill>
                <a:highlight>
                  <a:srgbClr val="FFFF00"/>
                </a:highlight>
              </a:rPr>
              <a:t>500 GWh Klasse  </a:t>
            </a:r>
            <a:r>
              <a:rPr lang="de-DE" sz="2800" b="1" dirty="0">
                <a:solidFill>
                  <a:srgbClr val="C00000"/>
                </a:solidFill>
              </a:rPr>
              <a:t>- </a:t>
            </a:r>
            <a:r>
              <a:rPr lang="de-DE" sz="2400" b="1" dirty="0"/>
              <a:t>ein</a:t>
            </a:r>
            <a:r>
              <a:rPr lang="de-DE" sz="2400" b="1" dirty="0">
                <a:solidFill>
                  <a:srgbClr val="C00000"/>
                </a:solidFill>
              </a:rPr>
              <a:t> </a:t>
            </a:r>
            <a:r>
              <a:rPr lang="de-DE" sz="2400" b="1" dirty="0"/>
              <a:t>wirklich großes Speicherpotential  </a:t>
            </a:r>
            <a:endParaRPr lang="de-DE" sz="2800" b="1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EDE376-61FF-446A-9680-11B5FA022B71}"/>
              </a:ext>
            </a:extLst>
          </p:cNvPr>
          <p:cNvSpPr txBox="1"/>
          <p:nvPr/>
        </p:nvSpPr>
        <p:spPr>
          <a:xfrm>
            <a:off x="164592" y="5346183"/>
            <a:ext cx="8814816" cy="6771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C00000"/>
                </a:solidFill>
              </a:rPr>
              <a:t>Big Hambach</a:t>
            </a:r>
            <a:r>
              <a:rPr lang="de-DE" dirty="0"/>
              <a:t>:    1200 m    Ringmauerbecken  mit 480 m Tiefe </a:t>
            </a:r>
            <a:br>
              <a:rPr lang="de-DE" dirty="0"/>
            </a:br>
            <a:r>
              <a:rPr lang="de-DE" dirty="0"/>
              <a:t>                            + 1000 m  </a:t>
            </a:r>
            <a:r>
              <a:rPr lang="de-DE" b="1" dirty="0" err="1">
                <a:solidFill>
                  <a:srgbClr val="7030A0"/>
                </a:solidFill>
              </a:rPr>
              <a:t>BodenlochSpeicher</a:t>
            </a:r>
            <a:r>
              <a:rPr lang="de-DE" dirty="0"/>
              <a:t>  mit bis zu 500 m Tiefe - je nach Böschung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838F039-2302-44F6-A343-AD74110633AD}"/>
              </a:ext>
            </a:extLst>
          </p:cNvPr>
          <p:cNvSpPr txBox="1"/>
          <p:nvPr/>
        </p:nvSpPr>
        <p:spPr>
          <a:xfrm>
            <a:off x="164592" y="6098775"/>
            <a:ext cx="852220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accent1"/>
                </a:solidFill>
              </a:rPr>
              <a:t>Big </a:t>
            </a:r>
            <a:r>
              <a:rPr lang="de-DE" sz="2000" b="1" dirty="0" err="1">
                <a:solidFill>
                  <a:schemeClr val="accent1"/>
                </a:solidFill>
              </a:rPr>
              <a:t>MittelDEU</a:t>
            </a:r>
            <a:r>
              <a:rPr lang="de-DE" sz="2000" b="1" dirty="0">
                <a:solidFill>
                  <a:schemeClr val="accent1"/>
                </a:solidFill>
              </a:rPr>
              <a:t>:</a:t>
            </a:r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dirty="0"/>
              <a:t>1200 m  Ringmauerbecken  mit 200  m Tiefe  +  gleicher </a:t>
            </a:r>
            <a:r>
              <a:rPr lang="de-DE" b="1" dirty="0" err="1">
                <a:solidFill>
                  <a:srgbClr val="7030A0"/>
                </a:solidFill>
              </a:rPr>
              <a:t>BodenlochSp</a:t>
            </a:r>
            <a:r>
              <a:rPr lang="de-DE" b="1" dirty="0">
                <a:solidFill>
                  <a:srgbClr val="7030A0"/>
                </a:solidFill>
              </a:rPr>
              <a:t>..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F07DD7D-8E89-4022-924F-3739A3541403}"/>
              </a:ext>
            </a:extLst>
          </p:cNvPr>
          <p:cNvSpPr txBox="1"/>
          <p:nvPr/>
        </p:nvSpPr>
        <p:spPr>
          <a:xfrm>
            <a:off x="0" y="6666331"/>
            <a:ext cx="7563857" cy="123111"/>
          </a:xfrm>
          <a:prstGeom prst="rect">
            <a:avLst/>
          </a:prstGeom>
          <a:solidFill>
            <a:schemeClr val="bg2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lIns="0" tIns="0" rIns="18000" bIns="0" rtlCol="0">
            <a:spAutoFit/>
          </a:bodyPr>
          <a:lstStyle/>
          <a:p>
            <a:r>
              <a:rPr lang="de-DE" sz="800" u="sng" dirty="0">
                <a:latin typeface="Arial" panose="020B0604020202020204" pitchFamily="34" charset="0"/>
                <a:cs typeface="Arial" panose="020B0604020202020204" pitchFamily="34" charset="0"/>
              </a:rPr>
              <a:t>Datenquel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le  :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0_SeeEi4+5_Hambach_Potential_aktualisiert2021.12.xlsm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Blatt: „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PT_Schalt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“; kap. {4.6 +4.5}_a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B3EE6C2-8DBB-4007-9FF4-568999377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580" y="886846"/>
            <a:ext cx="7340220" cy="448094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3BBB91D-8448-4784-96D8-53AF08FA3879}"/>
              </a:ext>
            </a:extLst>
          </p:cNvPr>
          <p:cNvSpPr txBox="1"/>
          <p:nvPr/>
        </p:nvSpPr>
        <p:spPr>
          <a:xfrm>
            <a:off x="164592" y="4662110"/>
            <a:ext cx="1181988" cy="630942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b="1" u="sng" dirty="0"/>
              <a:t>Details:</a:t>
            </a:r>
          </a:p>
          <a:p>
            <a:r>
              <a:rPr lang="de-DE" b="1" dirty="0" err="1">
                <a:solidFill>
                  <a:srgbClr val="0066FF"/>
                </a:solidFill>
                <a:hlinkClick r:id="" action="ppaction://noaction"/>
              </a:rPr>
              <a:t>Anhang_A1</a:t>
            </a:r>
            <a:endParaRPr lang="de-DE" b="1" dirty="0">
              <a:solidFill>
                <a:srgbClr val="0066FF"/>
              </a:solidFill>
              <a:hlinkClick r:id="" action="ppaction://noaction"/>
            </a:endParaRPr>
          </a:p>
          <a:p>
            <a:r>
              <a:rPr lang="de-DE" sz="500" b="1" dirty="0">
                <a:solidFill>
                  <a:srgbClr val="0066FF"/>
                </a:solidFill>
                <a:hlinkClick r:id="" action="ppaction://noaction"/>
              </a:rPr>
              <a:t> </a:t>
            </a:r>
            <a:endParaRPr lang="de-DE" b="1" dirty="0">
              <a:solidFill>
                <a:srgbClr val="0066FF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009075E-FDA1-44B5-9C8F-D706BE95DDF1}"/>
              </a:ext>
            </a:extLst>
          </p:cNvPr>
          <p:cNvSpPr txBox="1"/>
          <p:nvPr/>
        </p:nvSpPr>
        <p:spPr>
          <a:xfrm>
            <a:off x="-6541" y="41824"/>
            <a:ext cx="6480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latin typeface="Arial" pitchFamily="34" charset="0"/>
                <a:cs typeface="Arial" pitchFamily="34" charset="0"/>
              </a:rPr>
              <a:t>  4. 3</a:t>
            </a:r>
          </a:p>
        </p:txBody>
      </p:sp>
    </p:spTree>
    <p:extLst>
      <p:ext uri="{BB962C8B-B14F-4D97-AF65-F5344CB8AC3E}">
        <p14:creationId xmlns:p14="http://schemas.microsoft.com/office/powerpoint/2010/main" val="41916577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1360F579-6C5F-4C31-950D-C1AEE3BCC200}"/>
              </a:ext>
            </a:extLst>
          </p:cNvPr>
          <p:cNvSpPr txBox="1"/>
          <p:nvPr/>
        </p:nvSpPr>
        <p:spPr>
          <a:xfrm>
            <a:off x="353568" y="2944995"/>
            <a:ext cx="8638484" cy="16927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de-DE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(fast) </a:t>
            </a:r>
            <a:r>
              <a:rPr lang="de-DE" sz="20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Unsichtbare</a:t>
            </a:r>
            <a:r>
              <a:rPr lang="de-DE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PSKW  im Tagebauloch </a:t>
            </a:r>
            <a:r>
              <a:rPr lang="de-DE" sz="20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ökologisch</a:t>
            </a:r>
            <a:r>
              <a:rPr lang="de-DE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ok</a:t>
            </a:r>
            <a:r>
              <a:rPr lang="de-DE" sz="20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e-DE" sz="2000" b="1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de-DE" sz="20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Vielversprechend: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Ringmauerbecken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als Unterbecken des PSKW </a:t>
            </a:r>
          </a:p>
          <a:p>
            <a:endParaRPr lang="de-DE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mit  </a:t>
            </a:r>
            <a:r>
              <a:rPr lang="de-D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Bodenlochspeicher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als „Druckwasser-</a:t>
            </a:r>
            <a:r>
              <a:rPr lang="de-DE" sz="20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Behälter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“                                         </a:t>
            </a: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und   </a:t>
            </a:r>
            <a:r>
              <a:rPr lang="de-DE" sz="20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Ausnutzung der großen  Speicherhöhe.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4BDC414-8CB7-437B-9ED5-241606642012}"/>
              </a:ext>
            </a:extLst>
          </p:cNvPr>
          <p:cNvSpPr txBox="1"/>
          <p:nvPr/>
        </p:nvSpPr>
        <p:spPr>
          <a:xfrm>
            <a:off x="65268" y="5829721"/>
            <a:ext cx="9013461" cy="8771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u="sng" dirty="0"/>
              <a:t>Nächster Schritt</a:t>
            </a:r>
            <a:r>
              <a:rPr lang="de-DE" dirty="0"/>
              <a:t>:</a:t>
            </a:r>
            <a:br>
              <a:rPr lang="de-DE" dirty="0"/>
            </a:br>
            <a:r>
              <a:rPr lang="de-DE" sz="2000" dirty="0"/>
              <a:t>        </a:t>
            </a:r>
            <a:r>
              <a:rPr lang="de-DE" sz="2600" b="1" dirty="0">
                <a:solidFill>
                  <a:srgbClr val="C00000"/>
                </a:solidFill>
              </a:rPr>
              <a:t>Machbarkeitsstudien</a:t>
            </a:r>
            <a:r>
              <a:rPr lang="de-DE" sz="2600" dirty="0"/>
              <a:t> mit </a:t>
            </a:r>
            <a:r>
              <a:rPr lang="de-DE" sz="2600" dirty="0">
                <a:solidFill>
                  <a:srgbClr val="0066FF"/>
                </a:solidFill>
              </a:rPr>
              <a:t>ausgearbeiteter  </a:t>
            </a:r>
            <a:r>
              <a:rPr lang="de-DE" sz="2600" b="1" dirty="0">
                <a:solidFill>
                  <a:srgbClr val="0066FF"/>
                </a:solidFill>
              </a:rPr>
              <a:t>Kostenschätzung</a:t>
            </a:r>
          </a:p>
          <a:p>
            <a:r>
              <a:rPr lang="de-DE" sz="700" dirty="0">
                <a:solidFill>
                  <a:srgbClr val="0066FF"/>
                </a:solidFill>
              </a:rPr>
              <a:t> </a:t>
            </a:r>
            <a:endParaRPr lang="de-DE" sz="500" dirty="0">
              <a:solidFill>
                <a:srgbClr val="0066FF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B5A5890-E35C-42D4-9645-8E95C48466B5}"/>
              </a:ext>
            </a:extLst>
          </p:cNvPr>
          <p:cNvSpPr txBox="1"/>
          <p:nvPr/>
        </p:nvSpPr>
        <p:spPr>
          <a:xfrm>
            <a:off x="353567" y="959325"/>
            <a:ext cx="8535195" cy="1783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1.  Energiewende braucht zwei Speichertypen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Langzeit/Backup (Gas)  und  </a:t>
            </a:r>
            <a:r>
              <a:rPr lang="de-DE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Kurzzeit (PSKW).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2.  Es gibt </a:t>
            </a:r>
            <a:r>
              <a:rPr lang="de-DE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viel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Platz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DE" sz="1600" u="sng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vielen</a:t>
            </a:r>
            <a:r>
              <a:rPr lang="de-DE" sz="1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Tagebaulöchern</a:t>
            </a:r>
            <a:r>
              <a:rPr lang="de-DE" sz="1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für </a:t>
            </a: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</a:t>
            </a:r>
            <a:r>
              <a:rPr lang="de-DE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fortschrittliche Pumpspeicherkraftwerke (PSKW).</a:t>
            </a:r>
          </a:p>
          <a:p>
            <a:endParaRPr lang="de-DE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3. 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KurzzeitSpeicher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 optimal </a:t>
            </a: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schon bei  Kapazität von </a:t>
            </a:r>
            <a:r>
              <a:rPr lang="de-DE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0.15 bis 0.30  </a:t>
            </a:r>
            <a:r>
              <a:rPr lang="de-DE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VollLastTagen</a:t>
            </a:r>
            <a:r>
              <a:rPr lang="de-DE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FAE873E-C862-475A-929A-4540309D9D85}"/>
              </a:ext>
            </a:extLst>
          </p:cNvPr>
          <p:cNvSpPr txBox="1"/>
          <p:nvPr/>
        </p:nvSpPr>
        <p:spPr>
          <a:xfrm>
            <a:off x="304402" y="4918704"/>
            <a:ext cx="8535195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de-DE" sz="1800" u="sng" dirty="0">
                <a:latin typeface="Arial" panose="020B0604020202020204" pitchFamily="34" charset="0"/>
                <a:cs typeface="Arial" panose="020B0604020202020204" pitchFamily="34" charset="0"/>
              </a:rPr>
              <a:t>Konkurrenz: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Kosten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des PSKW vs. </a:t>
            </a:r>
            <a:r>
              <a:rPr lang="de-DE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Gasimport-Preisen,</a:t>
            </a:r>
            <a:br>
              <a:rPr lang="de-DE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</a:t>
            </a:r>
            <a:r>
              <a:rPr lang="de-DE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de-DE" sz="1800" b="1" dirty="0">
                <a:solidFill>
                  <a:srgbClr val="0066FF"/>
                </a:solidFill>
              </a:rPr>
              <a:t>aber auch an </a:t>
            </a:r>
            <a:r>
              <a:rPr lang="de-DE" sz="2000" b="1" u="sng" dirty="0">
                <a:highlight>
                  <a:srgbClr val="FFFF00"/>
                </a:highlight>
              </a:rPr>
              <a:t>Versorgungssicherheit</a:t>
            </a:r>
            <a:r>
              <a:rPr lang="de-DE" sz="2000" b="1" dirty="0">
                <a:solidFill>
                  <a:srgbClr val="0066FF"/>
                </a:solidFill>
                <a:highlight>
                  <a:srgbClr val="FFFF00"/>
                </a:highlight>
              </a:rPr>
              <a:t> </a:t>
            </a:r>
            <a:r>
              <a:rPr lang="de-DE" sz="1800" b="1" dirty="0">
                <a:solidFill>
                  <a:srgbClr val="0066FF"/>
                </a:solidFill>
              </a:rPr>
              <a:t>denken.</a:t>
            </a:r>
            <a:endParaRPr lang="de-DE" sz="1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30027C7-4471-4032-87BB-8EAB3EB9FF33}"/>
              </a:ext>
            </a:extLst>
          </p:cNvPr>
          <p:cNvSpPr txBox="1"/>
          <p:nvPr/>
        </p:nvSpPr>
        <p:spPr>
          <a:xfrm>
            <a:off x="299100" y="172755"/>
            <a:ext cx="8644128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3200" b="1"/>
              <a:t>Mit </a:t>
            </a:r>
            <a:r>
              <a:rPr lang="de-DE" sz="3200" b="1" dirty="0"/>
              <a:t>Kurzzeitspeichern die Energiewende schaffen</a:t>
            </a:r>
          </a:p>
        </p:txBody>
      </p:sp>
    </p:spTree>
    <p:extLst>
      <p:ext uri="{BB962C8B-B14F-4D97-AF65-F5344CB8AC3E}">
        <p14:creationId xmlns:p14="http://schemas.microsoft.com/office/powerpoint/2010/main" val="173716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4737" y="1"/>
            <a:ext cx="9144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hteck 65"/>
          <p:cNvSpPr/>
          <p:nvPr/>
        </p:nvSpPr>
        <p:spPr>
          <a:xfrm>
            <a:off x="6136194" y="3843017"/>
            <a:ext cx="83544" cy="10072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TextBox 49"/>
          <p:cNvSpPr txBox="1"/>
          <p:nvPr/>
        </p:nvSpPr>
        <p:spPr>
          <a:xfrm>
            <a:off x="885109" y="625225"/>
            <a:ext cx="7113683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128  TWh  Wind + PV ( skaliert und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umgewichtet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2016AD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4" name="Textfeld 38"/>
          <p:cNvSpPr txBox="1"/>
          <p:nvPr/>
        </p:nvSpPr>
        <p:spPr>
          <a:xfrm>
            <a:off x="251891" y="-7675"/>
            <a:ext cx="8495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Strombilanz in TWh, </a:t>
            </a:r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bei Autarkie mit Wind und PV </a:t>
            </a:r>
          </a:p>
        </p:txBody>
      </p:sp>
      <p:sp>
        <p:nvSpPr>
          <p:cNvPr id="3" name="Right Arrow 2"/>
          <p:cNvSpPr/>
          <p:nvPr/>
        </p:nvSpPr>
        <p:spPr>
          <a:xfrm rot="5400000">
            <a:off x="-51524" y="1106110"/>
            <a:ext cx="2304000" cy="2160000"/>
          </a:xfrm>
          <a:prstGeom prst="rightArrow">
            <a:avLst>
              <a:gd name="adj1" fmla="val 50000"/>
              <a:gd name="adj2" fmla="val 34572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ight Arrow 59"/>
          <p:cNvSpPr/>
          <p:nvPr/>
        </p:nvSpPr>
        <p:spPr>
          <a:xfrm rot="5400000">
            <a:off x="636086" y="3563852"/>
            <a:ext cx="914998" cy="2160000"/>
          </a:xfrm>
          <a:prstGeom prst="rightArrow">
            <a:avLst>
              <a:gd name="adj1" fmla="val 50000"/>
              <a:gd name="adj2" fmla="val 34572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bgerundetes Rechteck 2"/>
          <p:cNvSpPr/>
          <p:nvPr/>
        </p:nvSpPr>
        <p:spPr>
          <a:xfrm>
            <a:off x="263512" y="3345811"/>
            <a:ext cx="1622316" cy="107939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cs typeface="Arial" panose="020B0604020202020204" pitchFamily="34" charset="0"/>
              </a:rPr>
              <a:t>Direkter Verbrauch</a:t>
            </a:r>
          </a:p>
          <a:p>
            <a:pPr algn="ctr"/>
            <a:r>
              <a:rPr lang="de-DE" sz="2200" b="1" dirty="0">
                <a:solidFill>
                  <a:schemeClr val="tx1"/>
                </a:solidFill>
                <a:cs typeface="Arial" panose="020B0604020202020204" pitchFamily="34" charset="0"/>
              </a:rPr>
              <a:t>ca. 800 </a:t>
            </a:r>
          </a:p>
        </p:txBody>
      </p:sp>
      <p:sp>
        <p:nvSpPr>
          <p:cNvPr id="36" name="Right Arrow 35"/>
          <p:cNvSpPr/>
          <p:nvPr/>
        </p:nvSpPr>
        <p:spPr>
          <a:xfrm rot="5400000">
            <a:off x="4146814" y="712123"/>
            <a:ext cx="792000" cy="1620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ight Arrow 41"/>
          <p:cNvSpPr/>
          <p:nvPr/>
        </p:nvSpPr>
        <p:spPr>
          <a:xfrm rot="5400000">
            <a:off x="2815079" y="4272783"/>
            <a:ext cx="720000" cy="90000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47"/>
          <p:cNvSpPr/>
          <p:nvPr/>
        </p:nvSpPr>
        <p:spPr>
          <a:xfrm rot="5400000">
            <a:off x="5565055" y="4272903"/>
            <a:ext cx="720000" cy="90000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bgerundetes Rechteck 6"/>
          <p:cNvSpPr/>
          <p:nvPr/>
        </p:nvSpPr>
        <p:spPr>
          <a:xfrm>
            <a:off x="2168435" y="3436912"/>
            <a:ext cx="2052000" cy="900000"/>
          </a:xfrm>
          <a:prstGeom prst="round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cs typeface="Arial" panose="020B0604020202020204" pitchFamily="34" charset="0"/>
              </a:rPr>
              <a:t>Kurzzeitspeicher</a:t>
            </a:r>
          </a:p>
          <a:p>
            <a:pPr algn="ctr"/>
            <a:r>
              <a:rPr lang="de-DE" b="1" dirty="0">
                <a:solidFill>
                  <a:srgbClr val="FF0000"/>
                </a:solidFill>
                <a:cs typeface="Arial" panose="020B0604020202020204" pitchFamily="34" charset="0"/>
              </a:rPr>
              <a:t>PSKW/Batterie</a:t>
            </a:r>
          </a:p>
          <a:p>
            <a:pPr algn="ctr"/>
            <a:r>
              <a:rPr lang="de-DE" sz="2200" b="1" dirty="0">
                <a:solidFill>
                  <a:schemeClr val="tx1"/>
                </a:solidFill>
                <a:cs typeface="Arial" panose="020B0604020202020204" pitchFamily="34" charset="0"/>
              </a:rPr>
              <a:t>ca. 100</a:t>
            </a:r>
          </a:p>
        </p:txBody>
      </p:sp>
      <p:sp>
        <p:nvSpPr>
          <p:cNvPr id="22" name="Abgerundetes Rechteck 5">
            <a:extLst>
              <a:ext uri="{FF2B5EF4-FFF2-40B4-BE49-F238E27FC236}">
                <a16:creationId xmlns:a16="http://schemas.microsoft.com/office/drawing/2014/main" id="{9A5BE2AB-536F-4CED-8E3C-4159E2AC2695}"/>
              </a:ext>
            </a:extLst>
          </p:cNvPr>
          <p:cNvSpPr/>
          <p:nvPr/>
        </p:nvSpPr>
        <p:spPr>
          <a:xfrm>
            <a:off x="2389692" y="1933558"/>
            <a:ext cx="4496011" cy="6010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Kurzzeit-Speicher                  Langzeit/Backup</a:t>
            </a:r>
          </a:p>
        </p:txBody>
      </p:sp>
      <p:sp>
        <p:nvSpPr>
          <p:cNvPr id="23" name="Right Arrow 36">
            <a:extLst>
              <a:ext uri="{FF2B5EF4-FFF2-40B4-BE49-F238E27FC236}">
                <a16:creationId xmlns:a16="http://schemas.microsoft.com/office/drawing/2014/main" id="{60B06895-B2CD-4102-91B0-171CD3775602}"/>
              </a:ext>
            </a:extLst>
          </p:cNvPr>
          <p:cNvSpPr/>
          <p:nvPr/>
        </p:nvSpPr>
        <p:spPr>
          <a:xfrm rot="5400000">
            <a:off x="5436795" y="2224367"/>
            <a:ext cx="972000" cy="1440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Arrow 38">
            <a:extLst>
              <a:ext uri="{FF2B5EF4-FFF2-40B4-BE49-F238E27FC236}">
                <a16:creationId xmlns:a16="http://schemas.microsoft.com/office/drawing/2014/main" id="{37A0643A-A370-460A-9F79-816ADB4C2D14}"/>
              </a:ext>
            </a:extLst>
          </p:cNvPr>
          <p:cNvSpPr/>
          <p:nvPr/>
        </p:nvSpPr>
        <p:spPr>
          <a:xfrm rot="5400000">
            <a:off x="2717178" y="2446839"/>
            <a:ext cx="972000" cy="1008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bgerundetes Rechteck 2">
            <a:extLst>
              <a:ext uri="{FF2B5EF4-FFF2-40B4-BE49-F238E27FC236}">
                <a16:creationId xmlns:a16="http://schemas.microsoft.com/office/drawing/2014/main" id="{A9F0108B-B6FA-4B31-B50A-C608D7C75099}"/>
              </a:ext>
            </a:extLst>
          </p:cNvPr>
          <p:cNvSpPr/>
          <p:nvPr/>
        </p:nvSpPr>
        <p:spPr>
          <a:xfrm>
            <a:off x="7174998" y="1904290"/>
            <a:ext cx="1404000" cy="97199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b="1" dirty="0"/>
              <a:t>ca. </a:t>
            </a:r>
            <a:r>
              <a:rPr lang="de-DE" sz="2400" b="1" dirty="0"/>
              <a:t>80</a:t>
            </a:r>
            <a:endParaRPr lang="de-DE" sz="1800" b="1" dirty="0"/>
          </a:p>
          <a:p>
            <a:pPr algn="ctr"/>
            <a:r>
              <a:rPr lang="de-DE" b="1" dirty="0"/>
              <a:t>ohne Verwertung</a:t>
            </a:r>
          </a:p>
        </p:txBody>
      </p:sp>
      <p:sp>
        <p:nvSpPr>
          <p:cNvPr id="29" name="Right Arrow 2">
            <a:extLst>
              <a:ext uri="{FF2B5EF4-FFF2-40B4-BE49-F238E27FC236}">
                <a16:creationId xmlns:a16="http://schemas.microsoft.com/office/drawing/2014/main" id="{2CE8C5E8-23E2-42B3-9DD9-B704A6A237B2}"/>
              </a:ext>
            </a:extLst>
          </p:cNvPr>
          <p:cNvSpPr/>
          <p:nvPr/>
        </p:nvSpPr>
        <p:spPr>
          <a:xfrm rot="5400000">
            <a:off x="7464915" y="1155676"/>
            <a:ext cx="828000" cy="653313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59">
            <a:extLst>
              <a:ext uri="{FF2B5EF4-FFF2-40B4-BE49-F238E27FC236}">
                <a16:creationId xmlns:a16="http://schemas.microsoft.com/office/drawing/2014/main" id="{D24DA78E-FD00-4B1C-B76F-7AE272DF9D9D}"/>
              </a:ext>
            </a:extLst>
          </p:cNvPr>
          <p:cNvSpPr/>
          <p:nvPr/>
        </p:nvSpPr>
        <p:spPr>
          <a:xfrm>
            <a:off x="8499977" y="2007910"/>
            <a:ext cx="625787" cy="653313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98C62D29-0895-4A55-AACD-264C2D80C671}"/>
              </a:ext>
            </a:extLst>
          </p:cNvPr>
          <p:cNvSpPr/>
          <p:nvPr/>
        </p:nvSpPr>
        <p:spPr>
          <a:xfrm>
            <a:off x="161912" y="5102890"/>
            <a:ext cx="7070581" cy="71107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1000   Verbrauch </a:t>
            </a:r>
            <a:r>
              <a:rPr lang="de-DE" sz="3200" b="1" dirty="0">
                <a:solidFill>
                  <a:srgbClr val="FFFF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de-DE" sz="32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B7A0446-A623-4196-9627-1779AAD30432}"/>
              </a:ext>
            </a:extLst>
          </p:cNvPr>
          <p:cNvSpPr txBox="1"/>
          <p:nvPr/>
        </p:nvSpPr>
        <p:spPr>
          <a:xfrm>
            <a:off x="4189883" y="1186606"/>
            <a:ext cx="7304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 dirty="0">
                <a:solidFill>
                  <a:schemeClr val="bg2"/>
                </a:solidFill>
              </a:rPr>
              <a:t>400</a:t>
            </a:r>
          </a:p>
        </p:txBody>
      </p:sp>
      <p:sp>
        <p:nvSpPr>
          <p:cNvPr id="20" name="TextBox 49">
            <a:extLst>
              <a:ext uri="{FF2B5EF4-FFF2-40B4-BE49-F238E27FC236}">
                <a16:creationId xmlns:a16="http://schemas.microsoft.com/office/drawing/2014/main" id="{2EEBF5A7-4FFD-47DF-A839-70DE5E8807AC}"/>
              </a:ext>
            </a:extLst>
          </p:cNvPr>
          <p:cNvSpPr txBox="1"/>
          <p:nvPr/>
        </p:nvSpPr>
        <p:spPr>
          <a:xfrm>
            <a:off x="231200" y="616450"/>
            <a:ext cx="8640960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1280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[TWh]  </a:t>
            </a:r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Wind + PV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(skaliert und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umgewichtet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aus 2016 AD)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EADDE287-9362-4DDC-B0BC-047DD388BFA3}"/>
              </a:ext>
            </a:extLst>
          </p:cNvPr>
          <p:cNvSpPr txBox="1"/>
          <p:nvPr/>
        </p:nvSpPr>
        <p:spPr>
          <a:xfrm>
            <a:off x="825156" y="1256564"/>
            <a:ext cx="62010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2200" b="1">
                <a:solidFill>
                  <a:schemeClr val="bg2"/>
                </a:solidFill>
              </a:defRPr>
            </a:lvl1pPr>
          </a:lstStyle>
          <a:p>
            <a:r>
              <a:rPr lang="de-DE" sz="2800" dirty="0"/>
              <a:t>800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5E362892-5115-46DE-998C-46C897394A3C}"/>
              </a:ext>
            </a:extLst>
          </p:cNvPr>
          <p:cNvSpPr txBox="1"/>
          <p:nvPr/>
        </p:nvSpPr>
        <p:spPr>
          <a:xfrm>
            <a:off x="5349" y="6738535"/>
            <a:ext cx="7563857" cy="12311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lIns="0" tIns="0" rIns="18000" bIns="0" rtlCol="0">
            <a:spAutoFit/>
          </a:bodyPr>
          <a:lstStyle/>
          <a:p>
            <a:r>
              <a:rPr lang="de-DE" sz="800" u="sng" dirty="0">
                <a:latin typeface="Arial" panose="020B0604020202020204" pitchFamily="34" charset="0"/>
                <a:cs typeface="Arial" panose="020B0604020202020204" pitchFamily="34" charset="0"/>
              </a:rPr>
              <a:t>Datenquelle: 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EdAM.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DEU2021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._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GroßSpRE2016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NeuPara_EpsdOpt_exp67b.xlsm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; Blatt: „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DJDL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kapitel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21,  Kapitel 21.1;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DatenSpalte:1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 und 3; Stand 2021.1117 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BEE8115D-C123-4BA9-9AD2-BCDB310C4911}"/>
              </a:ext>
            </a:extLst>
          </p:cNvPr>
          <p:cNvSpPr txBox="1"/>
          <p:nvPr/>
        </p:nvSpPr>
        <p:spPr>
          <a:xfrm>
            <a:off x="2981359" y="2546518"/>
            <a:ext cx="53416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200" b="1" dirty="0">
                <a:solidFill>
                  <a:schemeClr val="bg2"/>
                </a:solidFill>
              </a:rPr>
              <a:t>125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0989303D-ED2F-455D-8E4C-1E914B67759B}"/>
              </a:ext>
            </a:extLst>
          </p:cNvPr>
          <p:cNvSpPr txBox="1"/>
          <p:nvPr/>
        </p:nvSpPr>
        <p:spPr>
          <a:xfrm>
            <a:off x="5695566" y="2563687"/>
            <a:ext cx="55544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200" b="1" dirty="0">
                <a:solidFill>
                  <a:schemeClr val="bg2"/>
                </a:solidFill>
              </a:rPr>
              <a:t>275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C96E61A9-F381-4D7A-80D0-47259EDA2C03}"/>
              </a:ext>
            </a:extLst>
          </p:cNvPr>
          <p:cNvSpPr txBox="1"/>
          <p:nvPr/>
        </p:nvSpPr>
        <p:spPr>
          <a:xfrm>
            <a:off x="6976117" y="6346990"/>
            <a:ext cx="2169483" cy="2988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8000" tIns="10800" rIns="18000" bIns="10800" rtlCol="0">
            <a:spAutoFit/>
          </a:bodyPr>
          <a:lstStyle/>
          <a:p>
            <a:r>
              <a:rPr lang="de-DE" dirty="0"/>
              <a:t> </a:t>
            </a:r>
            <a:r>
              <a:rPr lang="de-DE" sz="1200" dirty="0"/>
              <a:t>Werte wurden „griffig“ gerundet </a:t>
            </a:r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F87B216-2079-4DCA-B83B-6DFD4239A5CA}"/>
              </a:ext>
            </a:extLst>
          </p:cNvPr>
          <p:cNvGrpSpPr/>
          <p:nvPr/>
        </p:nvGrpSpPr>
        <p:grpSpPr>
          <a:xfrm>
            <a:off x="249488" y="5828758"/>
            <a:ext cx="1622316" cy="821793"/>
            <a:chOff x="199935" y="5478026"/>
            <a:chExt cx="1622316" cy="821793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E031D37A-D8BB-48A9-A184-DC42DEFD72DF}"/>
                </a:ext>
              </a:extLst>
            </p:cNvPr>
            <p:cNvGrpSpPr/>
            <p:nvPr/>
          </p:nvGrpSpPr>
          <p:grpSpPr>
            <a:xfrm>
              <a:off x="199935" y="5478026"/>
              <a:ext cx="1622316" cy="821793"/>
              <a:chOff x="223527" y="5502544"/>
              <a:chExt cx="1622316" cy="821793"/>
            </a:xfrm>
          </p:grpSpPr>
          <p:sp>
            <p:nvSpPr>
              <p:cNvPr id="33" name="Abgerundetes Rechteck 2">
                <a:extLst>
                  <a:ext uri="{FF2B5EF4-FFF2-40B4-BE49-F238E27FC236}">
                    <a16:creationId xmlns:a16="http://schemas.microsoft.com/office/drawing/2014/main" id="{2CEB8843-BE3A-4A34-A3DD-A77993181298}"/>
                  </a:ext>
                </a:extLst>
              </p:cNvPr>
              <p:cNvSpPr/>
              <p:nvPr/>
            </p:nvSpPr>
            <p:spPr>
              <a:xfrm>
                <a:off x="223527" y="5972781"/>
                <a:ext cx="1622316" cy="351556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2000" b="1" dirty="0">
                    <a:cs typeface="Arial" panose="020B0604020202020204" pitchFamily="34" charset="0"/>
                  </a:rPr>
                  <a:t>Import</a:t>
                </a:r>
              </a:p>
            </p:txBody>
          </p:sp>
          <p:sp>
            <p:nvSpPr>
              <p:cNvPr id="34" name="Right Arrow 41">
                <a:extLst>
                  <a:ext uri="{FF2B5EF4-FFF2-40B4-BE49-F238E27FC236}">
                    <a16:creationId xmlns:a16="http://schemas.microsoft.com/office/drawing/2014/main" id="{6832E9CB-9A61-474A-99DB-CD2CEF8B7399}"/>
                  </a:ext>
                </a:extLst>
              </p:cNvPr>
              <p:cNvSpPr/>
              <p:nvPr/>
            </p:nvSpPr>
            <p:spPr>
              <a:xfrm rot="16200000" flipV="1">
                <a:off x="732418" y="5388563"/>
                <a:ext cx="492038" cy="720000"/>
              </a:xfrm>
              <a:prstGeom prst="right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5FBBE3B4-2CE9-4FC5-BD5A-387B0A4A9CB2}"/>
                </a:ext>
              </a:extLst>
            </p:cNvPr>
            <p:cNvSpPr txBox="1"/>
            <p:nvPr/>
          </p:nvSpPr>
          <p:spPr>
            <a:xfrm>
              <a:off x="801797" y="5631239"/>
              <a:ext cx="3291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47" name="Abgerundetes Rechteck 6"/>
          <p:cNvSpPr/>
          <p:nvPr/>
        </p:nvSpPr>
        <p:spPr>
          <a:xfrm>
            <a:off x="4837041" y="3459414"/>
            <a:ext cx="2196000" cy="900000"/>
          </a:xfrm>
          <a:prstGeom prst="round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Langzeit/Backup </a:t>
            </a:r>
            <a:r>
              <a:rPr lang="de-DE" b="1" dirty="0" err="1"/>
              <a:t>Sp</a:t>
            </a:r>
            <a:r>
              <a:rPr lang="de-DE" b="1" dirty="0"/>
              <a:t>.</a:t>
            </a:r>
          </a:p>
          <a:p>
            <a:pPr algn="ctr"/>
            <a:r>
              <a:rPr lang="de-DE" b="1" dirty="0">
                <a:solidFill>
                  <a:srgbClr val="FF0000"/>
                </a:solidFill>
              </a:rPr>
              <a:t>Power </a:t>
            </a:r>
            <a:r>
              <a:rPr lang="de-DE" b="1" dirty="0" err="1">
                <a:solidFill>
                  <a:srgbClr val="FF0000"/>
                </a:solidFill>
              </a:rPr>
              <a:t>to</a:t>
            </a:r>
            <a:r>
              <a:rPr lang="de-DE" b="1" dirty="0">
                <a:solidFill>
                  <a:srgbClr val="FF0000"/>
                </a:solidFill>
              </a:rPr>
              <a:t> Gas</a:t>
            </a:r>
          </a:p>
          <a:p>
            <a:pPr algn="ctr"/>
            <a:r>
              <a:rPr lang="de-DE" sz="2200" b="1" dirty="0">
                <a:solidFill>
                  <a:schemeClr val="tx1"/>
                </a:solidFill>
              </a:rPr>
              <a:t>ca. 100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1D9E130-F131-4D12-B77E-FCE1F6FA825C}"/>
              </a:ext>
            </a:extLst>
          </p:cNvPr>
          <p:cNvSpPr txBox="1"/>
          <p:nvPr/>
        </p:nvSpPr>
        <p:spPr>
          <a:xfrm>
            <a:off x="1037460" y="3998140"/>
            <a:ext cx="540000" cy="324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10800" rIns="0" bIns="10800" rtlCol="0">
            <a:spAutoFit/>
          </a:bodyPr>
          <a:lstStyle/>
          <a:p>
            <a:r>
              <a:rPr lang="de-DE" sz="2000" dirty="0"/>
              <a:t> </a:t>
            </a:r>
            <a:r>
              <a:rPr lang="de-DE" sz="2200" b="1" dirty="0"/>
              <a:t>800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C4477504-5B07-4124-B12E-08FC9E8AD8CC}"/>
              </a:ext>
            </a:extLst>
          </p:cNvPr>
          <p:cNvSpPr txBox="1"/>
          <p:nvPr/>
        </p:nvSpPr>
        <p:spPr>
          <a:xfrm>
            <a:off x="5922795" y="4012912"/>
            <a:ext cx="540000" cy="324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10800" rIns="0" bIns="10800" rtlCol="0">
            <a:spAutoFit/>
          </a:bodyPr>
          <a:lstStyle/>
          <a:p>
            <a:r>
              <a:rPr lang="de-DE" sz="2000" dirty="0"/>
              <a:t> </a:t>
            </a:r>
            <a:r>
              <a:rPr lang="de-DE" sz="2200" b="1" dirty="0"/>
              <a:t>100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2EFD9BAF-AEE9-4139-94B7-0D74CC11EFEE}"/>
              </a:ext>
            </a:extLst>
          </p:cNvPr>
          <p:cNvSpPr txBox="1"/>
          <p:nvPr/>
        </p:nvSpPr>
        <p:spPr>
          <a:xfrm>
            <a:off x="3184981" y="3976547"/>
            <a:ext cx="540000" cy="324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10800" rIns="0" bIns="10800" rtlCol="0">
            <a:spAutoFit/>
          </a:bodyPr>
          <a:lstStyle/>
          <a:p>
            <a:r>
              <a:rPr lang="de-DE" sz="2000" dirty="0"/>
              <a:t> </a:t>
            </a:r>
            <a:r>
              <a:rPr lang="de-DE" sz="2200" b="1" dirty="0"/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33353519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, Luftfotografie, Wasser, Vogelperspektive enthält.&#10;&#10;Automatisch generierte Beschreibung">
            <a:extLst>
              <a:ext uri="{FF2B5EF4-FFF2-40B4-BE49-F238E27FC236}">
                <a16:creationId xmlns:a16="http://schemas.microsoft.com/office/drawing/2014/main" id="{D8C38986-6E87-1161-F217-A6FB4330A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9" y="16671"/>
            <a:ext cx="9143999" cy="681415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91092C0-851F-9B68-FD43-EF4142A2D678}"/>
              </a:ext>
            </a:extLst>
          </p:cNvPr>
          <p:cNvSpPr txBox="1"/>
          <p:nvPr/>
        </p:nvSpPr>
        <p:spPr>
          <a:xfrm>
            <a:off x="37399" y="27171"/>
            <a:ext cx="9066844" cy="4821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endParaRPr lang="de-DE" sz="18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5C31E06-09C3-75AC-F273-48566A4AC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065" y="789064"/>
            <a:ext cx="745886" cy="46410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95012D1-13D9-9C3E-2CFC-40F6415EF9D9}"/>
              </a:ext>
            </a:extLst>
          </p:cNvPr>
          <p:cNvSpPr txBox="1"/>
          <p:nvPr/>
        </p:nvSpPr>
        <p:spPr>
          <a:xfrm>
            <a:off x="629441" y="6094310"/>
            <a:ext cx="7882759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Einfach </a:t>
            </a:r>
            <a:r>
              <a:rPr lang="de-DE" sz="3200" dirty="0" err="1"/>
              <a:t>googeln</a:t>
            </a:r>
            <a:r>
              <a:rPr lang="de-DE" sz="3200" dirty="0"/>
              <a:t>: „  </a:t>
            </a:r>
            <a:r>
              <a:rPr lang="de-DE" sz="3200" dirty="0">
                <a:solidFill>
                  <a:schemeClr val="accent1"/>
                </a:solidFill>
              </a:rPr>
              <a:t>AKE Archiv  </a:t>
            </a:r>
            <a:r>
              <a:rPr lang="de-DE" sz="3200" dirty="0"/>
              <a:t>“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5A638F6-E72A-7CDD-6ECF-174DD915599D}"/>
              </a:ext>
            </a:extLst>
          </p:cNvPr>
          <p:cNvSpPr txBox="1"/>
          <p:nvPr/>
        </p:nvSpPr>
        <p:spPr>
          <a:xfrm>
            <a:off x="3173878" y="2217420"/>
            <a:ext cx="594524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3600" b="1" dirty="0">
                <a:latin typeface="Ink Free" panose="03080402000500000000" pitchFamily="66" charset="0"/>
              </a:rPr>
              <a:t>Vielen Dank </a:t>
            </a:r>
            <a:br>
              <a:rPr lang="de-DE" sz="3600" b="1" dirty="0">
                <a:latin typeface="Ink Free" panose="03080402000500000000" pitchFamily="66" charset="0"/>
              </a:rPr>
            </a:br>
            <a:r>
              <a:rPr lang="de-DE" sz="3600" b="1" dirty="0">
                <a:latin typeface="Ink Free" panose="03080402000500000000" pitchFamily="66" charset="0"/>
              </a:rPr>
              <a:t>     für die Aufmerksamkeit</a:t>
            </a:r>
            <a:endParaRPr lang="de-DE" sz="4000" b="1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68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00558" y="117666"/>
            <a:ext cx="42364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b="1" u="sng" dirty="0"/>
              <a:t>2016 AD:  Meerei -Modell (3 m)  im Bodense</a:t>
            </a:r>
            <a:r>
              <a:rPr lang="de-DE" sz="1600" b="1" dirty="0"/>
              <a:t>e</a:t>
            </a:r>
            <a:r>
              <a:rPr lang="de-DE" b="1" dirty="0"/>
              <a:t> </a:t>
            </a:r>
          </a:p>
        </p:txBody>
      </p:sp>
      <p:pic>
        <p:nvPicPr>
          <p:cNvPr id="5" name="Grafik 4" descr="IMG_66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20514" y="3717694"/>
            <a:ext cx="3983934" cy="2987951"/>
          </a:xfrm>
          <a:prstGeom prst="rect">
            <a:avLst/>
          </a:prstGeom>
        </p:spPr>
      </p:pic>
      <p:pic>
        <p:nvPicPr>
          <p:cNvPr id="6" name="Grafik 5" descr="IMG_65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2007" y="44624"/>
            <a:ext cx="3936437" cy="29523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0628"/>
            <a:ext cx="4271152" cy="291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3717032"/>
            <a:ext cx="4249505" cy="302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FC8F154-FA3A-4262-91E7-B64B782BCA15}"/>
              </a:ext>
            </a:extLst>
          </p:cNvPr>
          <p:cNvSpPr txBox="1"/>
          <p:nvPr/>
        </p:nvSpPr>
        <p:spPr>
          <a:xfrm>
            <a:off x="743829" y="3124532"/>
            <a:ext cx="765634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3600" b="1" dirty="0">
                <a:latin typeface="Ink Free" panose="03080402000500000000" pitchFamily="66" charset="0"/>
              </a:rPr>
              <a:t>Vielen Dank für die Aufmerksamkeit</a:t>
            </a:r>
            <a:endParaRPr lang="de-DE" sz="4000" b="1" dirty="0">
              <a:latin typeface="Ink Free" panose="03080402000500000000" pitchFamily="66" charset="0"/>
            </a:endParaRPr>
          </a:p>
        </p:txBody>
      </p:sp>
      <p:sp>
        <p:nvSpPr>
          <p:cNvPr id="8" name="Stern: 7 Zacken 7">
            <a:hlinkClick r:id="rId6" action="ppaction://hlinksldjump"/>
            <a:extLst>
              <a:ext uri="{FF2B5EF4-FFF2-40B4-BE49-F238E27FC236}">
                <a16:creationId xmlns:a16="http://schemas.microsoft.com/office/drawing/2014/main" id="{C5342FA0-E8DA-49D6-9717-B5772F5B94EA}"/>
              </a:ext>
            </a:extLst>
          </p:cNvPr>
          <p:cNvSpPr/>
          <p:nvPr/>
        </p:nvSpPr>
        <p:spPr>
          <a:xfrm>
            <a:off x="8427288" y="3236963"/>
            <a:ext cx="720080" cy="427222"/>
          </a:xfrm>
          <a:prstGeom prst="star7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tx1"/>
                </a:solidFill>
              </a:rPr>
              <a:t>0.</a:t>
            </a:r>
            <a:endParaRPr lang="de-DE" sz="1200" b="1" dirty="0">
              <a:solidFill>
                <a:schemeClr val="tx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F163B08-9558-47AE-8BDD-0062420AEFA3}"/>
              </a:ext>
            </a:extLst>
          </p:cNvPr>
          <p:cNvSpPr txBox="1"/>
          <p:nvPr/>
        </p:nvSpPr>
        <p:spPr>
          <a:xfrm>
            <a:off x="517412" y="3079410"/>
            <a:ext cx="7882759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Einfach </a:t>
            </a:r>
            <a:r>
              <a:rPr lang="de-DE" sz="3200" dirty="0" err="1"/>
              <a:t>googeln</a:t>
            </a:r>
            <a:r>
              <a:rPr lang="de-DE" sz="3200" dirty="0"/>
              <a:t>: „  </a:t>
            </a:r>
            <a:r>
              <a:rPr lang="de-DE" sz="3200" dirty="0">
                <a:solidFill>
                  <a:schemeClr val="accent1"/>
                </a:solidFill>
              </a:rPr>
              <a:t>AKE Archiv  </a:t>
            </a:r>
            <a:r>
              <a:rPr lang="de-DE" sz="3200" dirty="0"/>
              <a:t>“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486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2A4AD58-E0CC-48B2-9297-C0C97D7ED835}"/>
              </a:ext>
            </a:extLst>
          </p:cNvPr>
          <p:cNvSpPr txBox="1"/>
          <p:nvPr/>
        </p:nvSpPr>
        <p:spPr>
          <a:xfrm>
            <a:off x="630620" y="2083558"/>
            <a:ext cx="7882759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Einfach </a:t>
            </a:r>
            <a:r>
              <a:rPr lang="de-DE" sz="3200" dirty="0" err="1"/>
              <a:t>googeln</a:t>
            </a:r>
            <a:r>
              <a:rPr lang="de-DE" sz="3200" dirty="0"/>
              <a:t>: AKE Archiv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0F5A973-DC98-4645-AEA6-6C9C244F1AA1}"/>
              </a:ext>
            </a:extLst>
          </p:cNvPr>
          <p:cNvSpPr txBox="1"/>
          <p:nvPr/>
        </p:nvSpPr>
        <p:spPr>
          <a:xfrm>
            <a:off x="630620" y="3136130"/>
            <a:ext cx="772510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de-DE" b="0" i="0" u="sng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2"/>
              </a:rPr>
            </a:br>
            <a:r>
              <a:rPr lang="de-DE" sz="3200" b="0" i="0" u="sng" dirty="0">
                <a:solidFill>
                  <a:srgbClr val="202124"/>
                </a:solidFill>
                <a:effectLst/>
                <a:latin typeface="arial" panose="020B0604020202020204" pitchFamily="34" charset="0"/>
                <a:hlinkClick r:id="rId2"/>
              </a:rPr>
              <a:t>http://www.fze.uni-saarland.de</a:t>
            </a:r>
            <a:endParaRPr lang="de-DE" b="0" i="0" u="sng" dirty="0">
              <a:solidFill>
                <a:srgbClr val="1A0DAB"/>
              </a:solidFill>
              <a:effectLst/>
              <a:latin typeface="arial" panose="020B0604020202020204" pitchFamily="34" charset="0"/>
              <a:hlinkClick r:id="rId2"/>
            </a:endParaRPr>
          </a:p>
          <a:p>
            <a:r>
              <a:rPr lang="de-DE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r>
              <a:rPr lang="de-DE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.. DPG-Jahrestagungen Energie Vorträge ab 1999.</a:t>
            </a:r>
            <a:br>
              <a:rPr lang="de-DE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</a:br>
            <a:r>
              <a:rPr lang="de-DE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   </a:t>
            </a:r>
            <a:r>
              <a:rPr lang="de-DE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AKE</a:t>
            </a:r>
            <a:r>
              <a:rPr lang="de-DE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-Sitzungen Vorträge in Bad Honnef ab </a:t>
            </a:r>
            <a:br>
              <a:rPr lang="de-DE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</a:br>
            <a:r>
              <a:rPr lang="de-DE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   neu : Literaturliste des </a:t>
            </a:r>
            <a:r>
              <a:rPr lang="de-DE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AKE</a:t>
            </a:r>
            <a:r>
              <a:rPr lang="de-DE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de-DE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</a:br>
            <a:r>
              <a:rPr lang="de-DE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   Google im ganzen </a:t>
            </a:r>
            <a:r>
              <a:rPr lang="de-DE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AKE</a:t>
            </a:r>
            <a:r>
              <a:rPr lang="de-DE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de-DE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Archiv</a:t>
            </a:r>
            <a:r>
              <a:rPr lang="de-DE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: ...</a:t>
            </a:r>
          </a:p>
          <a:p>
            <a:r>
              <a:rPr lang="de-DE" sz="2000" b="1" i="0" dirty="0">
                <a:solidFill>
                  <a:srgbClr val="0066FF"/>
                </a:solidFill>
                <a:effectLst/>
                <a:latin typeface="arial" panose="020B0604020202020204" pitchFamily="34" charset="0"/>
              </a:rPr>
              <a:t>Du hast diese Seite oft aufgerufen. Letzter Besuch: 23.09.21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D7C1593-0C5E-4063-A2E1-FFBA406A5CA3}"/>
              </a:ext>
            </a:extLst>
          </p:cNvPr>
          <p:cNvSpPr txBox="1"/>
          <p:nvPr/>
        </p:nvSpPr>
        <p:spPr>
          <a:xfrm>
            <a:off x="488731" y="536432"/>
            <a:ext cx="75674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800" dirty="0"/>
              <a:t>Die Folien des Vortrages  sind verfügbar im </a:t>
            </a:r>
            <a:br>
              <a:rPr lang="de-DE" sz="2800" dirty="0"/>
            </a:br>
            <a:r>
              <a:rPr lang="de-DE" sz="2800" dirty="0"/>
              <a:t> </a:t>
            </a:r>
            <a:r>
              <a:rPr lang="de-DE" sz="3200" dirty="0"/>
              <a:t>AKE Archiv </a:t>
            </a:r>
          </a:p>
        </p:txBody>
      </p:sp>
    </p:spTree>
    <p:extLst>
      <p:ext uri="{BB962C8B-B14F-4D97-AF65-F5344CB8AC3E}">
        <p14:creationId xmlns:p14="http://schemas.microsoft.com/office/powerpoint/2010/main" val="205414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22763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FF1FE5A-8339-410E-B7A5-B9664741EB66}"/>
              </a:ext>
            </a:extLst>
          </p:cNvPr>
          <p:cNvSpPr txBox="1"/>
          <p:nvPr/>
        </p:nvSpPr>
        <p:spPr>
          <a:xfrm>
            <a:off x="114348" y="590857"/>
            <a:ext cx="829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u="sng" dirty="0"/>
              <a:t>Anhang: </a:t>
            </a:r>
            <a:r>
              <a:rPr lang="de-DE" sz="4400" dirty="0"/>
              <a:t>Weitere Details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89403DA-CAD2-4F1F-903F-0508E1D5ABF0}"/>
              </a:ext>
            </a:extLst>
          </p:cNvPr>
          <p:cNvSpPr txBox="1"/>
          <p:nvPr/>
        </p:nvSpPr>
        <p:spPr>
          <a:xfrm>
            <a:off x="740706" y="1711164"/>
            <a:ext cx="7437120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A:</a:t>
            </a:r>
            <a:r>
              <a:rPr lang="de-DE" sz="2400" dirty="0"/>
              <a:t>  Vertiefungen zum </a:t>
            </a:r>
            <a:r>
              <a:rPr lang="de-DE" sz="2400" b="1" dirty="0"/>
              <a:t>Ringmauer-PSKW</a:t>
            </a:r>
            <a:br>
              <a:rPr lang="de-DE" sz="2400" b="1" dirty="0"/>
            </a:br>
            <a:endParaRPr lang="de-DE" sz="500" b="1" dirty="0">
              <a:hlinkClick r:id="rId3" action="ppaction://hlinksldjump"/>
            </a:endParaRPr>
          </a:p>
          <a:p>
            <a:pPr marL="174625"/>
            <a:r>
              <a:rPr lang="de-DE" dirty="0" err="1">
                <a:hlinkClick r:id="rId3" action="ppaction://hlinksldjump"/>
              </a:rPr>
              <a:t>A0</a:t>
            </a:r>
            <a:r>
              <a:rPr lang="de-DE" dirty="0">
                <a:hlinkClick r:id="" action="ppaction://noaction"/>
              </a:rPr>
              <a:t>:</a:t>
            </a:r>
            <a:r>
              <a:rPr lang="de-DE" dirty="0"/>
              <a:t> Das Ringmauer-PSKW </a:t>
            </a:r>
            <a:r>
              <a:rPr lang="de-DE" b="1" dirty="0"/>
              <a:t>im </a:t>
            </a:r>
            <a:r>
              <a:rPr lang="de-DE" b="1" u="sng" dirty="0">
                <a:solidFill>
                  <a:srgbClr val="00B050"/>
                </a:solidFill>
              </a:rPr>
              <a:t>Weichbil</a:t>
            </a:r>
            <a:r>
              <a:rPr lang="de-DE" b="1" dirty="0">
                <a:solidFill>
                  <a:srgbClr val="00B050"/>
                </a:solidFill>
              </a:rPr>
              <a:t>d</a:t>
            </a:r>
          </a:p>
          <a:p>
            <a:pPr marL="174625"/>
            <a:endParaRPr lang="de-DE" sz="900" dirty="0"/>
          </a:p>
          <a:p>
            <a:pPr marL="174625"/>
            <a:r>
              <a:rPr lang="de-DE" dirty="0">
                <a:hlinkClick r:id="rId4" action="ppaction://hlinksldjump"/>
              </a:rPr>
              <a:t>A</a:t>
            </a:r>
            <a:r>
              <a:rPr lang="de-DE" dirty="0"/>
              <a:t>1</a:t>
            </a:r>
            <a:r>
              <a:rPr lang="de-DE" dirty="0">
                <a:hlinkClick r:id="" action="ppaction://noaction"/>
              </a:rPr>
              <a:t>:</a:t>
            </a:r>
            <a:r>
              <a:rPr lang="de-DE" dirty="0"/>
              <a:t> </a:t>
            </a:r>
            <a:r>
              <a:rPr lang="de-DE" b="1" dirty="0">
                <a:solidFill>
                  <a:srgbClr val="FF0000"/>
                </a:solidFill>
              </a:rPr>
              <a:t>Speicherpotential:</a:t>
            </a:r>
            <a:r>
              <a:rPr lang="de-DE" dirty="0"/>
              <a:t> Beispiele „ Big Hambach“; „Big </a:t>
            </a:r>
            <a:r>
              <a:rPr lang="de-DE" dirty="0" err="1"/>
              <a:t>MittelDEU</a:t>
            </a:r>
            <a:r>
              <a:rPr lang="de-DE" dirty="0"/>
              <a:t>“</a:t>
            </a:r>
          </a:p>
          <a:p>
            <a:pPr marL="174625"/>
            <a:r>
              <a:rPr lang="de-DE" sz="900" dirty="0"/>
              <a:t> </a:t>
            </a:r>
            <a:endParaRPr lang="de-DE" dirty="0"/>
          </a:p>
          <a:p>
            <a:pPr marL="174625"/>
            <a:r>
              <a:rPr lang="de-DE" dirty="0" err="1">
                <a:hlinkClick r:id="rId5" action="ppaction://hlinksldjump"/>
              </a:rPr>
              <a:t>A2</a:t>
            </a:r>
            <a:r>
              <a:rPr lang="de-DE" dirty="0">
                <a:hlinkClick r:id="rId5" action="ppaction://hlinksldjump"/>
              </a:rPr>
              <a:t>:</a:t>
            </a:r>
            <a:r>
              <a:rPr lang="de-DE" dirty="0"/>
              <a:t> </a:t>
            </a:r>
            <a:r>
              <a:rPr lang="de-DE" b="1" dirty="0">
                <a:solidFill>
                  <a:srgbClr val="C00000"/>
                </a:solidFill>
              </a:rPr>
              <a:t>Druckleitstruktur </a:t>
            </a:r>
            <a:r>
              <a:rPr lang="de-DE" dirty="0">
                <a:solidFill>
                  <a:srgbClr val="C00000"/>
                </a:solidFill>
              </a:rPr>
              <a:t>im Bodenloch</a:t>
            </a:r>
          </a:p>
          <a:p>
            <a:pPr marL="174625"/>
            <a:endParaRPr lang="de-DE" sz="900" dirty="0"/>
          </a:p>
          <a:p>
            <a:pPr marL="174625"/>
            <a:r>
              <a:rPr lang="de-DE" dirty="0" err="1">
                <a:hlinkClick r:id="rId6" action="ppaction://hlinksldjump"/>
              </a:rPr>
              <a:t>A3</a:t>
            </a:r>
            <a:r>
              <a:rPr lang="de-DE" dirty="0">
                <a:hlinkClick r:id="rId6" action="ppaction://hlinksldjump"/>
              </a:rPr>
              <a:t>:</a:t>
            </a:r>
            <a:r>
              <a:rPr lang="de-DE" dirty="0"/>
              <a:t>  </a:t>
            </a:r>
            <a:r>
              <a:rPr lang="de-DE" dirty="0">
                <a:solidFill>
                  <a:srgbClr val="0066FF"/>
                </a:solidFill>
              </a:rPr>
              <a:t>Fahrweg</a:t>
            </a:r>
            <a:r>
              <a:rPr lang="de-DE" dirty="0"/>
              <a:t> zum Maschinenhaus</a:t>
            </a:r>
          </a:p>
          <a:p>
            <a:pPr marL="174625"/>
            <a:endParaRPr lang="de-DE" sz="900" dirty="0"/>
          </a:p>
          <a:p>
            <a:pPr marL="174625"/>
            <a:r>
              <a:rPr lang="de-DE" dirty="0" err="1">
                <a:hlinkClick r:id="rId7" action="ppaction://hlinksldjump"/>
              </a:rPr>
              <a:t>A4</a:t>
            </a:r>
            <a:r>
              <a:rPr lang="de-DE" dirty="0">
                <a:hlinkClick r:id="rId7" action="ppaction://hlinksldjump"/>
              </a:rPr>
              <a:t>:</a:t>
            </a:r>
            <a:r>
              <a:rPr lang="de-DE" dirty="0"/>
              <a:t> I</a:t>
            </a:r>
            <a:r>
              <a:rPr lang="de-DE" b="1" dirty="0"/>
              <a:t>nterimsbetrieb</a:t>
            </a:r>
            <a:r>
              <a:rPr lang="de-DE" dirty="0"/>
              <a:t> während der Füllzeit des Restsee </a:t>
            </a:r>
          </a:p>
          <a:p>
            <a:pPr marL="174625"/>
            <a:endParaRPr lang="de-DE" sz="900" dirty="0"/>
          </a:p>
          <a:p>
            <a:pPr marL="174625"/>
            <a:r>
              <a:rPr lang="de-DE" dirty="0" err="1">
                <a:hlinkClick r:id="rId8" action="ppaction://hlinksldjump"/>
              </a:rPr>
              <a:t>A5</a:t>
            </a:r>
            <a:r>
              <a:rPr lang="de-DE" dirty="0">
                <a:hlinkClick r:id="rId8" action="ppaction://hlinksldjump"/>
              </a:rPr>
              <a:t>:</a:t>
            </a:r>
            <a:r>
              <a:rPr lang="de-DE" dirty="0"/>
              <a:t>  Hohlraum –Bergbau: Vergleich zum Braunkohle –Tagebau</a:t>
            </a:r>
          </a:p>
          <a:p>
            <a:endParaRPr lang="de-DE" dirty="0"/>
          </a:p>
          <a:p>
            <a:r>
              <a:rPr lang="de-DE" sz="2400" dirty="0"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B:</a:t>
            </a:r>
            <a:r>
              <a:rPr lang="de-DE" sz="2400" dirty="0"/>
              <a:t>  </a:t>
            </a:r>
            <a:r>
              <a:rPr lang="de-DE" sz="2400" b="1" dirty="0"/>
              <a:t>Ergänzungen zum </a:t>
            </a:r>
            <a:r>
              <a:rPr lang="de-DE" sz="2400" b="1" dirty="0" err="1"/>
              <a:t>ZweiSpeicherModell</a:t>
            </a:r>
            <a:r>
              <a:rPr lang="de-DE" sz="2400" b="1" dirty="0"/>
              <a:t> (</a:t>
            </a:r>
            <a:r>
              <a:rPr lang="de-DE" sz="2400" b="1" dirty="0" err="1"/>
              <a:t>2SpM</a:t>
            </a:r>
            <a:r>
              <a:rPr lang="de-DE" sz="2400" b="1" dirty="0"/>
              <a:t>)</a:t>
            </a:r>
          </a:p>
          <a:p>
            <a:r>
              <a:rPr lang="de-DE" b="1" dirty="0">
                <a:solidFill>
                  <a:srgbClr val="0066FF"/>
                </a:solidFill>
              </a:rPr>
              <a:t>    </a:t>
            </a:r>
            <a:r>
              <a:rPr lang="de-DE" dirty="0" err="1">
                <a:hlinkClick r:id="rId9" action="ppaction://hlinksldjump"/>
              </a:rPr>
              <a:t>B1</a:t>
            </a:r>
            <a:r>
              <a:rPr lang="de-DE" dirty="0">
                <a:hlinkClick r:id="rId9" action="ppaction://hlinksldjump"/>
              </a:rPr>
              <a:t>:</a:t>
            </a:r>
            <a:r>
              <a:rPr lang="de-DE" dirty="0"/>
              <a:t>  </a:t>
            </a:r>
            <a:r>
              <a:rPr lang="de-DE" b="1" dirty="0">
                <a:solidFill>
                  <a:srgbClr val="0066FF"/>
                </a:solidFill>
              </a:rPr>
              <a:t>Nur Kurzzeitspeicher („</a:t>
            </a:r>
            <a:r>
              <a:rPr lang="de-DE" b="1" dirty="0" err="1">
                <a:solidFill>
                  <a:srgbClr val="0066FF"/>
                </a:solidFill>
              </a:rPr>
              <a:t>1Sp80M</a:t>
            </a:r>
            <a:r>
              <a:rPr lang="de-DE" b="1" dirty="0">
                <a:solidFill>
                  <a:srgbClr val="0066FF"/>
                </a:solidFill>
              </a:rPr>
              <a:t>“):  aufwendig aber lehrreich</a:t>
            </a:r>
          </a:p>
          <a:p>
            <a:r>
              <a:rPr lang="de-DE" b="1" dirty="0">
                <a:solidFill>
                  <a:srgbClr val="0066FF"/>
                </a:solidFill>
              </a:rPr>
              <a:t>   </a:t>
            </a:r>
            <a:r>
              <a:rPr lang="de-DE" u="sng" dirty="0">
                <a:hlinkClick r:id="rId2" action="ppaction://hlinksldjump"/>
              </a:rPr>
              <a:t> </a:t>
            </a:r>
            <a:r>
              <a:rPr lang="de-DE" dirty="0" err="1">
                <a:hlinkClick r:id="rId10" action="ppaction://hlinksldjump"/>
              </a:rPr>
              <a:t>B2</a:t>
            </a:r>
            <a:r>
              <a:rPr lang="de-DE" dirty="0">
                <a:hlinkClick r:id="rId10" action="ppaction://hlinksldjump"/>
              </a:rPr>
              <a:t>:</a:t>
            </a:r>
            <a:r>
              <a:rPr lang="de-DE" dirty="0"/>
              <a:t>  </a:t>
            </a:r>
            <a:r>
              <a:rPr lang="de-DE" b="1" dirty="0">
                <a:solidFill>
                  <a:srgbClr val="FF00FF"/>
                </a:solidFill>
              </a:rPr>
              <a:t>Vorausschauende Optimierung </a:t>
            </a:r>
            <a:endParaRPr lang="de-DE" b="1" dirty="0">
              <a:solidFill>
                <a:srgbClr val="0066FF"/>
              </a:solidFill>
            </a:endParaRPr>
          </a:p>
        </p:txBody>
      </p:sp>
      <p:sp>
        <p:nvSpPr>
          <p:cNvPr id="4" name="Stern: 7 Zacken 3">
            <a:hlinkClick r:id="rId11" action="ppaction://hlinksldjump"/>
            <a:extLst>
              <a:ext uri="{FF2B5EF4-FFF2-40B4-BE49-F238E27FC236}">
                <a16:creationId xmlns:a16="http://schemas.microsoft.com/office/drawing/2014/main" id="{B561AEC1-E7AB-6C14-3CBA-E5B9745E3743}"/>
              </a:ext>
            </a:extLst>
          </p:cNvPr>
          <p:cNvSpPr/>
          <p:nvPr/>
        </p:nvSpPr>
        <p:spPr>
          <a:xfrm>
            <a:off x="8329752" y="6309347"/>
            <a:ext cx="720080" cy="427222"/>
          </a:xfrm>
          <a:prstGeom prst="star7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tx1"/>
                </a:solidFill>
              </a:rPr>
              <a:t>0.</a:t>
            </a:r>
            <a:endParaRPr lang="de-DE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1264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Himmel enthält.&#10;&#10;Automatisch generierte Beschreibung">
            <a:extLst>
              <a:ext uri="{FF2B5EF4-FFF2-40B4-BE49-F238E27FC236}">
                <a16:creationId xmlns:a16="http://schemas.microsoft.com/office/drawing/2014/main" id="{53CA031F-908B-6A22-4BE2-F5261F471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" y="-21138"/>
            <a:ext cx="914400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DF7C1EE-BEEB-4FE0-9B97-1B0986FA81CA}"/>
              </a:ext>
            </a:extLst>
          </p:cNvPr>
          <p:cNvSpPr txBox="1"/>
          <p:nvPr/>
        </p:nvSpPr>
        <p:spPr>
          <a:xfrm>
            <a:off x="12338" y="-43730"/>
            <a:ext cx="9144000" cy="10212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36000" tIns="18000" rIns="36000" bIns="18000" rtlCol="0">
            <a:spAutoFit/>
          </a:bodyPr>
          <a:lstStyle/>
          <a:p>
            <a:pPr algn="ctr"/>
            <a:endParaRPr lang="de-DE" sz="1600" b="1" dirty="0">
              <a:solidFill>
                <a:srgbClr val="C00000"/>
              </a:solidFill>
            </a:endParaRPr>
          </a:p>
          <a:p>
            <a:pPr algn="ctr"/>
            <a:r>
              <a:rPr lang="de-DE" sz="2400" b="1" dirty="0">
                <a:solidFill>
                  <a:srgbClr val="C00000"/>
                </a:solidFill>
              </a:rPr>
              <a:t>Die Energiewende im  Zweispeichermodell:  </a:t>
            </a:r>
            <a:r>
              <a:rPr lang="de-DE" sz="2400" b="1" u="sng" dirty="0">
                <a:solidFill>
                  <a:srgbClr val="C00000"/>
                </a:solidFill>
              </a:rPr>
              <a:t>Speicherbedarf</a:t>
            </a:r>
            <a:r>
              <a:rPr lang="de-DE" sz="2400" b="1" dirty="0">
                <a:solidFill>
                  <a:srgbClr val="C00000"/>
                </a:solidFill>
              </a:rPr>
              <a:t>  und </a:t>
            </a:r>
            <a:r>
              <a:rPr lang="de-DE" sz="2400" b="1" dirty="0">
                <a:solidFill>
                  <a:srgbClr val="0066FF"/>
                </a:solidFill>
              </a:rPr>
              <a:t>Nachnutzung von </a:t>
            </a:r>
            <a:r>
              <a:rPr lang="de-DE" sz="2400" b="1" u="sng" dirty="0">
                <a:solidFill>
                  <a:srgbClr val="0066FF"/>
                </a:solidFill>
              </a:rPr>
              <a:t>Tagebaulöchern</a:t>
            </a:r>
            <a:r>
              <a:rPr lang="de-DE" sz="2400" b="1" dirty="0">
                <a:solidFill>
                  <a:srgbClr val="0066FF"/>
                </a:solidFill>
              </a:rPr>
              <a:t> für neuartige PSKW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9749163-2A8B-34AF-1C3C-A97AC1BD5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49" y="5762050"/>
            <a:ext cx="7457117" cy="109986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501EC7F-F800-66E2-ECDC-1E3A6FA995BB}"/>
              </a:ext>
            </a:extLst>
          </p:cNvPr>
          <p:cNvSpPr txBox="1"/>
          <p:nvPr/>
        </p:nvSpPr>
        <p:spPr>
          <a:xfrm>
            <a:off x="12265" y="-43730"/>
            <a:ext cx="51240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05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A0</a:t>
            </a:r>
            <a:r>
              <a:rPr lang="de-DE" sz="105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de-DE" sz="105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V_AKE2024.0411_2SpM</a:t>
            </a:r>
            <a:r>
              <a:rPr lang="de-DE" sz="105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und </a:t>
            </a:r>
            <a:r>
              <a:rPr lang="de-DE" sz="105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RollePSKW-imTagebauloch.pptx</a:t>
            </a:r>
            <a:endParaRPr lang="de-DE" sz="105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1635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, Luftfotografie, Wasser, Vogelperspektive enthält.&#10;&#10;Automatisch generierte Beschreibung">
            <a:extLst>
              <a:ext uri="{FF2B5EF4-FFF2-40B4-BE49-F238E27FC236}">
                <a16:creationId xmlns:a16="http://schemas.microsoft.com/office/drawing/2014/main" id="{D8C38986-6E87-1161-F217-A6FB4330A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4" y="843999"/>
            <a:ext cx="9107789" cy="526870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91092C0-851F-9B68-FD43-EF4142A2D678}"/>
              </a:ext>
            </a:extLst>
          </p:cNvPr>
          <p:cNvSpPr txBox="1"/>
          <p:nvPr/>
        </p:nvSpPr>
        <p:spPr>
          <a:xfrm>
            <a:off x="-21472" y="43842"/>
            <a:ext cx="9146244" cy="11246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de-DE" sz="2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Ringmauerspeicherkraftwerk, 1 km Durchmesser; </a:t>
            </a:r>
          </a:p>
          <a:p>
            <a:pPr algn="ctr">
              <a:lnSpc>
                <a:spcPct val="107000"/>
              </a:lnSpc>
            </a:pPr>
            <a:r>
              <a:rPr lang="de-DE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Fotos: Google Maps: Illustration: Michael Düren</a:t>
            </a:r>
            <a:endParaRPr lang="de-DE" sz="18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de-DE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de-DE" sz="18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738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Wasser, Luftfotografie, See enthält.&#10;&#10;Automatisch generierte Beschreibung">
            <a:extLst>
              <a:ext uri="{FF2B5EF4-FFF2-40B4-BE49-F238E27FC236}">
                <a16:creationId xmlns:a16="http://schemas.microsoft.com/office/drawing/2014/main" id="{8E3C4924-C8A1-0039-5625-9B27E39C6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27"/>
            <a:ext cx="9036202" cy="664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624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06CE292-B028-2B6C-08E0-172C52563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755" y="6115812"/>
            <a:ext cx="5760720" cy="742188"/>
          </a:xfrm>
          <a:prstGeom prst="rect">
            <a:avLst/>
          </a:prstGeom>
        </p:spPr>
      </p:pic>
      <p:pic>
        <p:nvPicPr>
          <p:cNvPr id="7" name="Grafik 6" descr="Ein Bild, das Karte, Screenshot, Text, Atlas enthält.&#10;&#10;Automatisch generierte Beschreibung">
            <a:extLst>
              <a:ext uri="{FF2B5EF4-FFF2-40B4-BE49-F238E27FC236}">
                <a16:creationId xmlns:a16="http://schemas.microsoft.com/office/drawing/2014/main" id="{E421C06B-49F4-877F-9569-8A26B4895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67" y="936516"/>
            <a:ext cx="6589532" cy="498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483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19A7A5BD-A0F4-FEEA-1812-DCAB5476F314}"/>
              </a:ext>
            </a:extLst>
          </p:cNvPr>
          <p:cNvSpPr txBox="1"/>
          <p:nvPr/>
        </p:nvSpPr>
        <p:spPr>
          <a:xfrm>
            <a:off x="300624" y="288099"/>
            <a:ext cx="854275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Baulicher Aufwand (Betonmasse) pro Speicherenergie</a:t>
            </a:r>
          </a:p>
          <a:p>
            <a:pPr algn="ctr"/>
            <a:endParaRPr lang="de-DE" sz="2400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8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Aufwand pro Speichereinheit</a:t>
            </a:r>
            <a: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:   D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</a:t>
            </a:r>
            <a: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auf die Speicherenergie bezogenen bauliche Aufwand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(Betonmasse) beträgt: </a:t>
            </a:r>
            <a: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</a:pPr>
            <a:r>
              <a:rPr lang="de-DE" sz="1800" b="1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</a:pP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de-DE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b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de-DE" sz="1800" b="1" baseline="-2500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RM</a:t>
            </a:r>
            <a:r>
              <a:rPr lang="de-DE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 </a:t>
            </a:r>
            <a:r>
              <a:rPr lang="de-DE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C_B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 2 /</a:t>
            </a:r>
            <a:r>
              <a:rPr lang="de-DE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σ</a:t>
            </a:r>
            <a:r>
              <a:rPr lang="de-DE" sz="1800" b="1" baseline="-25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Beton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(9</a:t>
            </a:r>
            <a:r>
              <a:rPr lang="de-DE" sz="1800" dirty="0">
                <a:solidFill>
                  <a:srgbClr val="63242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de-DE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</a:pPr>
            <a:r>
              <a:rPr lang="de-DE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</a:pP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ts val="1575"/>
              </a:lnSpc>
            </a:pPr>
            <a:endParaRPr lang="de-DE" sz="1800" b="1" u="sng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</a:pPr>
            <a:r>
              <a:rPr lang="de-DE" sz="20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Folgerung: </a:t>
            </a:r>
          </a:p>
          <a:p>
            <a:pPr lvl="0">
              <a:lnSpc>
                <a:spcPts val="1575"/>
              </a:lnSpc>
            </a:pPr>
            <a:endParaRPr lang="de-DE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 gleichem Nutzvolumen (in jeder Ebene) kann man mit Ringmauern (unter gewissen Voraussetzungen) </a:t>
            </a:r>
            <a: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 gleichen Kost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</a:p>
          <a:p>
            <a:pPr marL="989013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sowohl  </a:t>
            </a:r>
            <a: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viele im Durchmesser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kleine </a:t>
            </a:r>
          </a:p>
          <a:p>
            <a:pPr marL="989013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 auch wenige große Becken errichten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lvl="0">
              <a:lnSpc>
                <a:spcPts val="1575"/>
              </a:lnSpc>
            </a:pPr>
            <a:endParaRPr lang="de-DE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1575"/>
              </a:lnSpc>
            </a:pP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denn </a:t>
            </a:r>
            <a:r>
              <a:rPr lang="de-DE" sz="1800" b="1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Kennziffer </a:t>
            </a:r>
            <a:r>
              <a:rPr lang="de-DE" sz="1800" b="1" dirty="0" err="1">
                <a:solidFill>
                  <a:srgbClr val="C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de-DE" sz="1800" b="1" baseline="-25000" dirty="0" err="1">
                <a:solidFill>
                  <a:srgbClr val="C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RM</a:t>
            </a:r>
            <a:r>
              <a:rPr lang="de-DE" sz="1800" b="1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enthält ja den Durchmesser D gar nicht mehr.</a:t>
            </a:r>
          </a:p>
          <a:p>
            <a:endParaRPr lang="de-DE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de-DE" sz="1200" dirty="0"/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EB2A55AE-D591-6829-20FA-3A7AE287AB9A}"/>
              </a:ext>
            </a:extLst>
          </p:cNvPr>
          <p:cNvCxnSpPr/>
          <p:nvPr/>
        </p:nvCxnSpPr>
        <p:spPr>
          <a:xfrm>
            <a:off x="8404964" y="6643794"/>
            <a:ext cx="68267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796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06682" y="161328"/>
            <a:ext cx="893731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/>
              <a:t>Ergebnis der Kostenoptimierung:</a:t>
            </a:r>
          </a:p>
          <a:p>
            <a:r>
              <a:rPr lang="de-DE" dirty="0"/>
              <a:t> </a:t>
            </a:r>
            <a:r>
              <a:rPr lang="de-DE" sz="2800" b="1" dirty="0"/>
              <a:t>Die Bilanz der Energieströme vom Dargebot zur Steckdose </a:t>
            </a:r>
            <a:endParaRPr lang="de-DE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570588" y="1202952"/>
            <a:ext cx="2881401" cy="1395900"/>
          </a:xfrm>
          <a:prstGeom prst="rect">
            <a:avLst/>
          </a:prstGeom>
          <a:noFill/>
        </p:spPr>
        <p:txBody>
          <a:bodyPr wrap="square" lIns="0" tIns="10800" rIns="0" bIns="0" rtlCol="0">
            <a:spAutoFit/>
          </a:bodyPr>
          <a:lstStyle/>
          <a:p>
            <a:r>
              <a:rPr lang="de-DE" sz="2400" b="1" u="sng" dirty="0"/>
              <a:t>Beispieljahr</a:t>
            </a:r>
            <a:r>
              <a:rPr lang="de-DE" sz="2400" dirty="0"/>
              <a:t> 2016 AD</a:t>
            </a:r>
          </a:p>
          <a:p>
            <a:r>
              <a:rPr lang="de-DE" sz="1600" dirty="0">
                <a:solidFill>
                  <a:srgbClr val="FF0000"/>
                </a:solidFill>
              </a:rPr>
              <a:t>solar </a:t>
            </a:r>
            <a:r>
              <a:rPr lang="de-DE" sz="1600" b="1" dirty="0">
                <a:solidFill>
                  <a:srgbClr val="FF0000"/>
                </a:solidFill>
              </a:rPr>
              <a:t>1,5 </a:t>
            </a:r>
            <a:r>
              <a:rPr lang="de-DE" sz="1600" b="1" dirty="0" err="1">
                <a:solidFill>
                  <a:srgbClr val="FF0000"/>
                </a:solidFill>
              </a:rPr>
              <a:t>fach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u="sng" dirty="0"/>
              <a:t>gewichtet</a:t>
            </a:r>
          </a:p>
          <a:p>
            <a:r>
              <a:rPr lang="de-DE" sz="1600" u="sng" dirty="0"/>
              <a:t>skaliert</a:t>
            </a:r>
            <a:r>
              <a:rPr lang="de-DE" sz="1600" dirty="0"/>
              <a:t> auf  </a:t>
            </a:r>
            <a:r>
              <a:rPr lang="de-DE" sz="1600" b="1" dirty="0"/>
              <a:t>Q_a= 1000 </a:t>
            </a:r>
            <a:r>
              <a:rPr lang="de-DE" sz="1600" dirty="0"/>
              <a:t>TWh</a:t>
            </a:r>
          </a:p>
          <a:p>
            <a:r>
              <a:rPr lang="de-DE" sz="1600" dirty="0"/>
              <a:t> konstant     </a:t>
            </a:r>
            <a:r>
              <a:rPr lang="de-DE" sz="1600" dirty="0" err="1"/>
              <a:t>Q_P</a:t>
            </a:r>
            <a:r>
              <a:rPr lang="de-DE" sz="1600" dirty="0"/>
              <a:t>=   114 GW</a:t>
            </a:r>
          </a:p>
          <a:p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570588" y="2982912"/>
            <a:ext cx="2769774" cy="2308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b="1" u="sng" dirty="0"/>
              <a:t>ZweispeicherModell</a:t>
            </a:r>
          </a:p>
          <a:p>
            <a:r>
              <a:rPr lang="de-DE" dirty="0"/>
              <a:t>mit :</a:t>
            </a:r>
          </a:p>
          <a:p>
            <a:r>
              <a:rPr lang="de-DE" dirty="0"/>
              <a:t>      </a:t>
            </a:r>
            <a:r>
              <a:rPr lang="de-DE" b="1" dirty="0">
                <a:solidFill>
                  <a:srgbClr val="C00000"/>
                </a:solidFill>
              </a:rPr>
              <a:t>ÜsF</a:t>
            </a:r>
            <a:r>
              <a:rPr lang="de-DE" dirty="0"/>
              <a:t>   = 1,284</a:t>
            </a:r>
          </a:p>
          <a:p>
            <a:r>
              <a:rPr lang="de-DE" dirty="0"/>
              <a:t>Sp80       = 0,25 [d] </a:t>
            </a:r>
            <a:r>
              <a:rPr lang="de-DE" dirty="0" err="1"/>
              <a:t>VollLast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P80</a:t>
            </a:r>
            <a:r>
              <a:rPr lang="de-DE" sz="1400" dirty="0" err="1"/>
              <a:t>max</a:t>
            </a:r>
            <a:r>
              <a:rPr lang="de-DE" dirty="0"/>
              <a:t>   =    88   [GW]</a:t>
            </a:r>
          </a:p>
          <a:p>
            <a:r>
              <a:rPr lang="de-DE" dirty="0" err="1"/>
              <a:t>P25</a:t>
            </a:r>
            <a:r>
              <a:rPr lang="de-DE" sz="1400" dirty="0" err="1"/>
              <a:t>max</a:t>
            </a:r>
            <a:r>
              <a:rPr lang="de-DE" dirty="0"/>
              <a:t>   =    77   [GW] </a:t>
            </a:r>
          </a:p>
          <a:p>
            <a:r>
              <a:rPr lang="de-DE" dirty="0"/>
              <a:t>  </a:t>
            </a:r>
            <a:r>
              <a:rPr lang="de-DE" b="1" dirty="0">
                <a:solidFill>
                  <a:srgbClr val="FF0000"/>
                </a:solidFill>
              </a:rPr>
              <a:t>eta</a:t>
            </a:r>
            <a:r>
              <a:rPr lang="de-DE" sz="1200" b="1" dirty="0">
                <a:solidFill>
                  <a:srgbClr val="FF0000"/>
                </a:solidFill>
              </a:rPr>
              <a:t>_</a:t>
            </a:r>
            <a:r>
              <a:rPr lang="de-DE" sz="1400" b="1" dirty="0">
                <a:solidFill>
                  <a:srgbClr val="FF0000"/>
                </a:solidFill>
              </a:rPr>
              <a:t>gas</a:t>
            </a:r>
            <a:r>
              <a:rPr lang="de-DE" sz="1200" b="1" dirty="0">
                <a:solidFill>
                  <a:srgbClr val="FF0000"/>
                </a:solidFill>
              </a:rPr>
              <a:t>  </a:t>
            </a:r>
            <a:r>
              <a:rPr lang="de-DE" b="1" dirty="0">
                <a:solidFill>
                  <a:srgbClr val="FF0000"/>
                </a:solidFill>
              </a:rPr>
              <a:t>=  0.36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D4364CA-8157-4E79-A07E-1D9B2C2C3900}"/>
              </a:ext>
            </a:extLst>
          </p:cNvPr>
          <p:cNvSpPr txBox="1"/>
          <p:nvPr/>
        </p:nvSpPr>
        <p:spPr>
          <a:xfrm>
            <a:off x="912072" y="5398297"/>
            <a:ext cx="2769774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412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de-DE" b="1" u="sng" dirty="0"/>
              <a:t>Sp80 </a:t>
            </a:r>
            <a:r>
              <a:rPr lang="de-DE" b="1" u="sng" dirty="0" err="1"/>
              <a:t>VollLast</a:t>
            </a:r>
            <a:r>
              <a:rPr lang="de-DE" b="1" u="sng" dirty="0"/>
              <a:t>-Zyklen</a:t>
            </a:r>
            <a:r>
              <a:rPr lang="de-DE" dirty="0"/>
              <a:t>:</a:t>
            </a:r>
          </a:p>
          <a:p>
            <a:r>
              <a:rPr lang="de-DE" dirty="0"/>
              <a:t> </a:t>
            </a:r>
            <a:r>
              <a:rPr lang="de-DE" sz="2400" dirty="0" err="1">
                <a:solidFill>
                  <a:srgbClr val="C00000"/>
                </a:solidFill>
              </a:rPr>
              <a:t>N80_cycle</a:t>
            </a:r>
            <a:r>
              <a:rPr lang="de-DE" sz="2400" dirty="0">
                <a:solidFill>
                  <a:srgbClr val="C00000"/>
                </a:solidFill>
              </a:rPr>
              <a:t> =  </a:t>
            </a:r>
            <a:r>
              <a:rPr lang="de-DE" sz="2400" b="1" dirty="0">
                <a:solidFill>
                  <a:srgbClr val="C00000"/>
                </a:solidFill>
              </a:rPr>
              <a:t>156</a:t>
            </a:r>
            <a:r>
              <a:rPr lang="de-DE" sz="2400" dirty="0"/>
              <a:t> 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02E188F-F370-4F1C-84A7-E482A03C8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776" y="1389038"/>
            <a:ext cx="3788947" cy="439331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ACDFE7C-6F2D-418E-B634-09143DF15E30}"/>
              </a:ext>
            </a:extLst>
          </p:cNvPr>
          <p:cNvSpPr txBox="1"/>
          <p:nvPr/>
        </p:nvSpPr>
        <p:spPr>
          <a:xfrm>
            <a:off x="5581115" y="6042646"/>
            <a:ext cx="3320289" cy="815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50" b="1" u="sng" dirty="0">
                <a:latin typeface="Arial" panose="020B0604020202020204" pitchFamily="34" charset="0"/>
                <a:cs typeface="Arial" panose="020B0604020202020204" pitchFamily="34" charset="0"/>
              </a:rPr>
              <a:t>Bezeichner: </a:t>
            </a:r>
            <a:r>
              <a:rPr lang="de-DE" sz="10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ÜsF 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Uberschussfaktor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RE_brutto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/Q_a ;</a:t>
            </a:r>
            <a:b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„</a:t>
            </a:r>
            <a:r>
              <a:rPr lang="de-DE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“= </a:t>
            </a:r>
            <a:r>
              <a:rPr 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Speicherkapoazität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;  „</a:t>
            </a:r>
            <a:r>
              <a:rPr lang="de-DE" sz="105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“= Leistung;</a:t>
            </a:r>
            <a:b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„</a:t>
            </a:r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“  = Verbraucher</a:t>
            </a:r>
          </a:p>
          <a:p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          Index: „</a:t>
            </a:r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“ = Kurzzeitspeicher;  </a:t>
            </a:r>
            <a:b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            und  „</a:t>
            </a:r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25“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= Langzeit/Backup Speicher ;  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61734B0-F7D1-4733-BA0B-F235A203FDD8}"/>
              </a:ext>
            </a:extLst>
          </p:cNvPr>
          <p:cNvSpPr txBox="1"/>
          <p:nvPr/>
        </p:nvSpPr>
        <p:spPr>
          <a:xfrm>
            <a:off x="21919" y="6550477"/>
            <a:ext cx="4550081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100" u="sng" dirty="0">
                <a:latin typeface="Arial" panose="020B0604020202020204" pitchFamily="34" charset="0"/>
                <a:cs typeface="Arial" panose="020B0604020202020204" pitchFamily="34" charset="0"/>
              </a:rPr>
              <a:t>Datenquelle</a:t>
            </a:r>
            <a:r>
              <a:rPr lang="de-DE" sz="900" u="sng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EdAM.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DEU2021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._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GroßSpRE2016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NeuPara_EpsdOpt_exp67b.xlsm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b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Blatt: „Bild“  und Blatt  „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DJDL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kapitel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21,  Kapitel 21.1;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DatenSpalte:1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 und 3; Stand 2021.1117 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96FB388-742E-403A-BB51-8085579892AE}"/>
              </a:ext>
            </a:extLst>
          </p:cNvPr>
          <p:cNvSpPr/>
          <p:nvPr/>
        </p:nvSpPr>
        <p:spPr>
          <a:xfrm>
            <a:off x="8595360" y="152636"/>
            <a:ext cx="441136" cy="31066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C61015D-7B56-491E-A6E1-6E014C32B82F}"/>
              </a:ext>
            </a:extLst>
          </p:cNvPr>
          <p:cNvSpPr txBox="1"/>
          <p:nvPr/>
        </p:nvSpPr>
        <p:spPr>
          <a:xfrm>
            <a:off x="1393237" y="4141389"/>
            <a:ext cx="1236102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41275">
            <a:solidFill>
              <a:srgbClr val="C00000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de-DE" dirty="0">
                <a:solidFill>
                  <a:srgbClr val="0066FF"/>
                </a:solidFill>
                <a:highlight>
                  <a:srgbClr val="FFFF00"/>
                </a:highlight>
              </a:rPr>
              <a:t> </a:t>
            </a:r>
            <a:r>
              <a:rPr lang="de-DE" sz="2000" b="1" dirty="0">
                <a:solidFill>
                  <a:srgbClr val="0066FF"/>
                </a:solidFill>
                <a:highlight>
                  <a:srgbClr val="FFFF00"/>
                </a:highlight>
              </a:rPr>
              <a:t>= 685 GWh </a:t>
            </a:r>
            <a:endParaRPr lang="de-DE" b="1" dirty="0">
              <a:solidFill>
                <a:srgbClr val="0066FF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616302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BFF387E-9E78-0A58-4C37-214EB5DE1A0B}"/>
              </a:ext>
            </a:extLst>
          </p:cNvPr>
          <p:cNvSpPr txBox="1"/>
          <p:nvPr/>
        </p:nvSpPr>
        <p:spPr>
          <a:xfrm>
            <a:off x="200416" y="214205"/>
            <a:ext cx="8743168" cy="6034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900"/>
              </a:lnSpc>
            </a:pPr>
            <a:r>
              <a:rPr lang="de-DE" b="1" u="sng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Skizzierte Herleitung:</a:t>
            </a:r>
          </a:p>
          <a:p>
            <a:pPr algn="just">
              <a:lnSpc>
                <a:spcPts val="1900"/>
              </a:lnSpc>
            </a:pPr>
            <a:endParaRPr lang="de-DE" u="sng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900"/>
              </a:lnSpc>
            </a:pPr>
            <a:r>
              <a:rPr lang="de-DE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Die Festigkeit eines kesselartigen Gebildes unter dem Druck </a:t>
            </a:r>
            <a:r>
              <a:rPr lang="de-DE" sz="1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de-DE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wird näherungsweise und grob durch die </a:t>
            </a:r>
            <a:r>
              <a:rPr lang="de-DE" sz="1800" b="1" u="sng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Kesselformel</a:t>
            </a:r>
            <a:r>
              <a:rPr lang="de-DE" sz="1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beschrieben, die für zylinderförmige Gebilde mit dem Durchmesser </a:t>
            </a:r>
            <a:r>
              <a:rPr lang="de-DE" sz="1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de-DE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die </a:t>
            </a:r>
            <a:r>
              <a:rPr lang="de-DE" sz="18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Tangentialspannung </a:t>
            </a:r>
            <a:r>
              <a:rPr lang="de-DE" sz="1800" b="1" dirty="0" err="1">
                <a:solidFill>
                  <a:srgbClr val="C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σ</a:t>
            </a:r>
            <a:r>
              <a:rPr lang="de-DE" sz="1800" b="1" baseline="-25000" dirty="0" err="1">
                <a:solidFill>
                  <a:srgbClr val="C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de-DE" sz="18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im Beton </a:t>
            </a:r>
            <a:r>
              <a:rPr lang="de-DE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angibt:  </a:t>
            </a:r>
            <a:endParaRPr lang="de-DE" dirty="0"/>
          </a:p>
          <a:p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D /s = 2 *</a:t>
            </a:r>
            <a:r>
              <a:rPr lang="de-DE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σ</a:t>
            </a:r>
            <a:r>
              <a:rPr lang="en-US" sz="1800" b="1" baseline="-25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1800" b="1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* 1/ </a:t>
            </a:r>
            <a:r>
              <a:rPr lang="en-US" sz="1800" b="1" dirty="0">
                <a:solidFill>
                  <a:srgbClr val="00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 )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(3)</a:t>
            </a:r>
            <a:endParaRPr lang="de-DE" dirty="0"/>
          </a:p>
          <a:p>
            <a:r>
              <a:rPr lang="de-DE" sz="900" dirty="0"/>
              <a:t> </a:t>
            </a:r>
          </a:p>
          <a:p>
            <a:r>
              <a:rPr lang="de-DE" dirty="0"/>
              <a:t>Angewendet auf  eine </a:t>
            </a:r>
            <a:r>
              <a:rPr lang="de-DE" b="1" dirty="0"/>
              <a:t>Ringscheibe mit Durchmesser D </a:t>
            </a:r>
            <a:r>
              <a:rPr lang="de-DE" dirty="0"/>
              <a:t>unter dem Druck einer Wassersäule der Höhe  H  erhält man  für </a:t>
            </a:r>
            <a:r>
              <a:rPr lang="de-DE" b="1" dirty="0"/>
              <a:t>die Mauerdicke  s</a:t>
            </a:r>
            <a:r>
              <a:rPr lang="de-DE" dirty="0"/>
              <a:t>   :                                          </a:t>
            </a:r>
          </a:p>
          <a:p>
            <a:r>
              <a:rPr lang="de-DE" dirty="0"/>
              <a:t>                               </a:t>
            </a:r>
            <a:r>
              <a:rPr lang="de-DE" sz="1800" b="1" dirty="0">
                <a:solidFill>
                  <a:srgbClr val="0066FF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de-DE" sz="1800" b="1" dirty="0">
                <a:solidFill>
                  <a:srgbClr val="00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  (D* H)  *  </a:t>
            </a:r>
            <a:r>
              <a:rPr lang="de-DE" sz="1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c_B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(7)</a:t>
            </a:r>
            <a:endParaRPr lang="de-DE" dirty="0"/>
          </a:p>
          <a:p>
            <a:r>
              <a:rPr lang="de-DE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wobei die </a:t>
            </a:r>
            <a:r>
              <a:rPr lang="de-DE" sz="1800" u="sng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Stoffkonstante </a:t>
            </a:r>
            <a:r>
              <a:rPr lang="de-DE" sz="2000" b="1" u="sng" dirty="0" err="1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de-DE" sz="2000" b="1" dirty="0" err="1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_B</a:t>
            </a:r>
            <a:r>
              <a:rPr lang="de-DE" sz="180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de-DE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die Betonfestigkeit </a:t>
            </a:r>
            <a:r>
              <a:rPr lang="de-DE" sz="1800" b="1" dirty="0" err="1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σ</a:t>
            </a:r>
            <a:r>
              <a:rPr lang="de-DE" sz="1800" b="1" baseline="-25000" dirty="0" err="1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Beton</a:t>
            </a:r>
            <a:r>
              <a:rPr lang="de-DE" sz="18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 enthält, die die </a:t>
            </a:r>
            <a:r>
              <a:rPr lang="de-DE" sz="18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Tangential-spannung </a:t>
            </a:r>
            <a:r>
              <a:rPr lang="de-DE" sz="1800" b="1" dirty="0" err="1">
                <a:solidFill>
                  <a:srgbClr val="C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σ</a:t>
            </a:r>
            <a:r>
              <a:rPr lang="de-DE" sz="1800" b="1" baseline="-25000" dirty="0" err="1">
                <a:solidFill>
                  <a:srgbClr val="C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de-DE" sz="18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im Beton noch aushält: </a:t>
            </a:r>
            <a:r>
              <a:rPr lang="de-DE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de-DE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c_B</a:t>
            </a: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=  ½* (g *</a:t>
            </a:r>
            <a:r>
              <a:rPr lang="de-DE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rho_Wasser</a:t>
            </a: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)  </a:t>
            </a:r>
            <a:r>
              <a:rPr lang="de-DE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σ</a:t>
            </a:r>
            <a:r>
              <a:rPr lang="de-DE" b="1" baseline="-25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Beton</a:t>
            </a: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mit </a:t>
            </a:r>
            <a:r>
              <a:rPr lang="de-DE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=9.81  [m/</a:t>
            </a:r>
            <a:r>
              <a:rPr lang="de-DE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de-DE" sz="1600" baseline="30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; </a:t>
            </a:r>
            <a:r>
              <a:rPr lang="de-DE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rho_Wasser</a:t>
            </a: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=1000 kg/</a:t>
            </a:r>
            <a:r>
              <a:rPr lang="de-DE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de-DE" sz="1600" baseline="30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(6)</a:t>
            </a:r>
          </a:p>
          <a:p>
            <a:endParaRPr lang="de-DE" sz="16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</a:pPr>
            <a:endParaRPr lang="de-DE" sz="1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</a:pPr>
            <a:r>
              <a:rPr lang="de-DE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Sei </a:t>
            </a:r>
            <a:r>
              <a:rPr lang="de-DE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de-DE" sz="1800" b="1" baseline="-25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RM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= </a:t>
            </a:r>
            <a:r>
              <a:rPr lang="de-DE" sz="1800" dirty="0">
                <a:solidFill>
                  <a:srgbClr val="00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Betonvolumen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Ringes / </a:t>
            </a:r>
            <a:r>
              <a:rPr lang="de-DE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Speicherenergie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 Scheibe </a:t>
            </a:r>
            <a:endParaRPr lang="de-DE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</a:pPr>
            <a:endParaRPr lang="de-DE" sz="1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</a:pPr>
            <a: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de-DE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de-DE" sz="1800" b="1" baseline="-25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RM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= Pi()* D* </a:t>
            </a:r>
            <a:r>
              <a:rPr lang="de-DE" sz="1800" b="1" dirty="0">
                <a:solidFill>
                  <a:srgbClr val="0066FF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(D*H *</a:t>
            </a:r>
            <a:r>
              <a:rPr lang="de-DE" sz="1800" b="1" dirty="0" err="1">
                <a:solidFill>
                  <a:srgbClr val="0066FF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c_B</a:t>
            </a:r>
            <a:r>
              <a:rPr lang="de-DE" sz="1800" b="1" dirty="0">
                <a:solidFill>
                  <a:srgbClr val="0066FF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de-DE" sz="1800" dirty="0">
                <a:solidFill>
                  <a:srgbClr val="0F243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de-DE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/  [ </a:t>
            </a:r>
            <a:r>
              <a:rPr lang="de-DE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rho_Wasser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* g * H * ¼* Pi() *D</a:t>
            </a:r>
            <a:r>
              <a:rPr lang="de-DE" sz="1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*</a:t>
            </a:r>
            <a:r>
              <a:rPr lang="de-DE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]</a:t>
            </a:r>
          </a:p>
          <a:p>
            <a:pPr>
              <a:lnSpc>
                <a:spcPts val="1575"/>
              </a:lnSpc>
            </a:pPr>
            <a: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ts val="1575"/>
              </a:lnSpc>
            </a:pPr>
            <a:endParaRPr lang="de-DE" sz="11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575"/>
              </a:lnSpc>
            </a:pP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Mit dem Zusammenziehen der Konstanten unter Beachtung von Gl(6) zu</a:t>
            </a:r>
          </a:p>
          <a:p>
            <a:pPr algn="just">
              <a:lnSpc>
                <a:spcPts val="1575"/>
              </a:lnSpc>
            </a:pP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ts val="1575"/>
              </a:lnSpc>
            </a:pP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</a:t>
            </a:r>
            <a:r>
              <a:rPr lang="de-DE" sz="1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C_B</a:t>
            </a:r>
            <a:r>
              <a:rPr lang="de-DE" sz="18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   { </a:t>
            </a:r>
            <a:r>
              <a:rPr lang="de-DE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c_B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}    </a:t>
            </a:r>
            <a: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[</a:t>
            </a:r>
            <a:r>
              <a:rPr lang="de-DE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rho_Wasser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* g* ¼ ]  =  2 /</a:t>
            </a:r>
            <a:r>
              <a:rPr lang="de-DE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σ</a:t>
            </a:r>
            <a:r>
              <a:rPr lang="de-DE" b="1" baseline="-25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Beton</a:t>
            </a:r>
            <a:endParaRPr lang="de-DE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 Kürzen verbleibt:</a:t>
            </a:r>
          </a:p>
          <a:p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</a:t>
            </a:r>
            <a:r>
              <a:rPr lang="de-DE" sz="1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de-DE" sz="1600" b="1" baseline="-25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RM</a:t>
            </a: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2 /</a:t>
            </a:r>
            <a:r>
              <a:rPr lang="de-DE" sz="16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σ</a:t>
            </a:r>
            <a:r>
              <a:rPr lang="de-DE" sz="1600" b="1" baseline="-25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Beton</a:t>
            </a:r>
            <a:r>
              <a:rPr lang="de-DE" sz="16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de-DE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q.e.d</a:t>
            </a:r>
            <a:r>
              <a:rPr lang="de-DE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de-DE" sz="1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E483A1CD-9AC6-DDA5-1D76-1DA73E852461}"/>
              </a:ext>
            </a:extLst>
          </p:cNvPr>
          <p:cNvCxnSpPr>
            <a:cxnSpLocks/>
          </p:cNvCxnSpPr>
          <p:nvPr/>
        </p:nvCxnSpPr>
        <p:spPr>
          <a:xfrm flipH="1">
            <a:off x="48587" y="6643794"/>
            <a:ext cx="68267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0958A6A9-6E02-5511-BD1C-65082A8570D6}"/>
              </a:ext>
            </a:extLst>
          </p:cNvPr>
          <p:cNvSpPr txBox="1"/>
          <p:nvPr/>
        </p:nvSpPr>
        <p:spPr>
          <a:xfrm>
            <a:off x="5700859" y="6489905"/>
            <a:ext cx="3394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Quelle:  </a:t>
            </a:r>
            <a:r>
              <a:rPr lang="de-DE" sz="1400" b="1" dirty="0"/>
              <a:t>DE 10 2021 004 099</a:t>
            </a:r>
            <a:r>
              <a:rPr lang="de-DE" sz="1400" dirty="0"/>
              <a:t>   Kapitel 3.1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8588FDA-375B-B123-6FD7-EDA08632C629}"/>
              </a:ext>
            </a:extLst>
          </p:cNvPr>
          <p:cNvSpPr/>
          <p:nvPr/>
        </p:nvSpPr>
        <p:spPr>
          <a:xfrm>
            <a:off x="8705589" y="152635"/>
            <a:ext cx="330907" cy="30777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74840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598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18B282E0-8865-49A8-94E9-1C3AD4866801}"/>
              </a:ext>
            </a:extLst>
          </p:cNvPr>
          <p:cNvSpPr txBox="1"/>
          <p:nvPr/>
        </p:nvSpPr>
        <p:spPr>
          <a:xfrm>
            <a:off x="121920" y="6669702"/>
            <a:ext cx="3980329" cy="175689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ct val="115000"/>
              </a:lnSpc>
            </a:pPr>
            <a:r>
              <a:rPr lang="de-DE" sz="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Quelle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 analog zu  </a:t>
            </a:r>
            <a:r>
              <a:rPr lang="de-DE" sz="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10 2020 004 099.9  („SeeEi4“), Bild 10</a:t>
            </a:r>
            <a:endParaRPr lang="de-DE" sz="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B5F27C43-CA74-4058-97C7-7B0F9F475DE8}"/>
              </a:ext>
            </a:extLst>
          </p:cNvPr>
          <p:cNvGrpSpPr/>
          <p:nvPr/>
        </p:nvGrpSpPr>
        <p:grpSpPr>
          <a:xfrm>
            <a:off x="2316480" y="662637"/>
            <a:ext cx="5184648" cy="4947361"/>
            <a:chOff x="2316480" y="662637"/>
            <a:chExt cx="5184648" cy="4947361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08948B18-5352-4B67-945F-478405594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16480" y="662637"/>
              <a:ext cx="5184648" cy="4947361"/>
            </a:xfrm>
            <a:prstGeom prst="rect">
              <a:avLst/>
            </a:prstGeom>
          </p:spPr>
        </p:pic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98191B01-87B6-4232-B6CF-0844638777F6}"/>
                </a:ext>
              </a:extLst>
            </p:cNvPr>
            <p:cNvGrpSpPr/>
            <p:nvPr/>
          </p:nvGrpSpPr>
          <p:grpSpPr>
            <a:xfrm>
              <a:off x="2938272" y="1049998"/>
              <a:ext cx="3267456" cy="459184"/>
              <a:chOff x="2938272" y="1049998"/>
              <a:chExt cx="3267456" cy="459184"/>
            </a:xfrm>
          </p:grpSpPr>
          <p:cxnSp>
            <p:nvCxnSpPr>
              <p:cNvPr id="9" name="Gerader Verbinder 8">
                <a:extLst>
                  <a:ext uri="{FF2B5EF4-FFF2-40B4-BE49-F238E27FC236}">
                    <a16:creationId xmlns:a16="http://schemas.microsoft.com/office/drawing/2014/main" id="{7F4CEF75-8677-41D3-9D41-95CB838B51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38272" y="1509182"/>
                <a:ext cx="3267456" cy="0"/>
              </a:xfrm>
              <a:prstGeom prst="line">
                <a:avLst/>
              </a:prstGeom>
              <a:ln w="69850" cmpd="thickThin"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34F8D81D-0CB4-484E-A81F-41CBA26316DE}"/>
                  </a:ext>
                </a:extLst>
              </p:cNvPr>
              <p:cNvSpPr txBox="1"/>
              <p:nvPr/>
            </p:nvSpPr>
            <p:spPr>
              <a:xfrm>
                <a:off x="3023616" y="1155669"/>
                <a:ext cx="146913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1200" dirty="0" err="1"/>
                  <a:t>minPegel</a:t>
                </a:r>
                <a:r>
                  <a:rPr lang="de-DE" sz="1200" dirty="0"/>
                  <a:t>     = 100 m  </a:t>
                </a:r>
              </a:p>
            </p:txBody>
          </p:sp>
          <p:cxnSp>
            <p:nvCxnSpPr>
              <p:cNvPr id="17" name="Gerade Verbindung mit Pfeil 16">
                <a:extLst>
                  <a:ext uri="{FF2B5EF4-FFF2-40B4-BE49-F238E27FC236}">
                    <a16:creationId xmlns:a16="http://schemas.microsoft.com/office/drawing/2014/main" id="{2BF8A812-0083-4109-950B-25E8C6BC23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9913" y="1049998"/>
                <a:ext cx="0" cy="432000"/>
              </a:xfrm>
              <a:prstGeom prst="straightConnector1">
                <a:avLst/>
              </a:prstGeom>
              <a:ln w="38100">
                <a:headEnd type="arrow"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id="{F4D9CD2F-8999-4ACF-835E-E052BBF0A94B}"/>
              </a:ext>
            </a:extLst>
          </p:cNvPr>
          <p:cNvSpPr txBox="1"/>
          <p:nvPr/>
        </p:nvSpPr>
        <p:spPr>
          <a:xfrm>
            <a:off x="134112" y="175914"/>
            <a:ext cx="9009888" cy="707886"/>
          </a:xfrm>
          <a:prstGeom prst="rect">
            <a:avLst/>
          </a:prstGeom>
          <a:noFill/>
        </p:spPr>
        <p:txBody>
          <a:bodyPr wrap="square" rIns="0">
            <a:spAutoFit/>
          </a:bodyPr>
          <a:lstStyle/>
          <a:p>
            <a:pPr algn="ctr">
              <a:lnSpc>
                <a:spcPts val="1575"/>
              </a:lnSpc>
            </a:pPr>
            <a:r>
              <a:rPr lang="de-DE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Rechenmodell </a:t>
            </a:r>
            <a:r>
              <a:rPr lang="de-DE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erweiterten Unterbecken 333 als Kombination von </a:t>
            </a:r>
            <a:endParaRPr lang="de-DE" sz="24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</a:pPr>
            <a:endParaRPr lang="de-DE" sz="16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</a:pP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zylindrischem </a:t>
            </a:r>
            <a:r>
              <a:rPr lang="de-DE" sz="1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RingmauerBecken</a:t>
            </a: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33 </a:t>
            </a: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 einem </a:t>
            </a:r>
            <a:r>
              <a:rPr lang="de-DE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Kegelstumpf</a:t>
            </a: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als </a:t>
            </a:r>
            <a:r>
              <a:rPr lang="de-DE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Bodenloch-Speicherraum</a:t>
            </a: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37. 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A8E9FBB-F60C-4B5F-B06A-73264D4937C3}"/>
              </a:ext>
            </a:extLst>
          </p:cNvPr>
          <p:cNvSpPr txBox="1"/>
          <p:nvPr/>
        </p:nvSpPr>
        <p:spPr>
          <a:xfrm>
            <a:off x="146304" y="5243524"/>
            <a:ext cx="8619744" cy="123110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ts val="1575"/>
              </a:lnSpc>
            </a:pPr>
            <a:endParaRPr lang="de-DE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</a:pPr>
            <a:r>
              <a:rPr lang="de-DE" sz="16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Gewählte Werte für Beispielrechnungen : </a:t>
            </a:r>
            <a:b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Ringmauerbecker </a:t>
            </a:r>
            <a:r>
              <a:rPr lang="de-DE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33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 Durchmesser D3 = 1200 [m]; </a:t>
            </a:r>
            <a:r>
              <a:rPr lang="de-DE" sz="14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Höhe H3 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480 [m] </a:t>
            </a:r>
            <a:r>
              <a:rPr lang="de-DE" sz="1400" b="1" dirty="0">
                <a:solidFill>
                  <a:srgbClr val="00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bzw. 200 m  </a:t>
            </a:r>
            <a:r>
              <a:rPr lang="de-DE" sz="14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bzw. </a:t>
            </a:r>
            <a:r>
              <a:rPr lang="de-DE" sz="14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100m</a:t>
            </a:r>
            <a:endParaRPr lang="de-DE" sz="1400" b="1" dirty="0">
              <a:solidFill>
                <a:srgbClr val="00B05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</a:pP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Bodenloch Speicherraum </a:t>
            </a:r>
            <a:r>
              <a:rPr lang="de-DE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37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 Durchmesser :    Grundkreis :  D7ob = 1000 [m];      Deckkreis: D7u &gt;= 100 [m] </a:t>
            </a:r>
          </a:p>
          <a:p>
            <a:pPr>
              <a:lnSpc>
                <a:spcPts val="1575"/>
              </a:lnSpc>
            </a:pP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Höhe des Kegelstumpfes ;           H7 &lt;= 500 [m] </a:t>
            </a:r>
          </a:p>
          <a:p>
            <a:pPr>
              <a:lnSpc>
                <a:spcPts val="1575"/>
              </a:lnSpc>
            </a:pP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Steigung der Böschung : mehrere Vorgaben im Bereich  [0.33;  2]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38AE739-2E68-4908-96F3-6550E3B8DEA8}"/>
              </a:ext>
            </a:extLst>
          </p:cNvPr>
          <p:cNvSpPr txBox="1"/>
          <p:nvPr/>
        </p:nvSpPr>
        <p:spPr>
          <a:xfrm>
            <a:off x="0" y="0"/>
            <a:ext cx="53079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 dirty="0">
                <a:latin typeface="Arial" pitchFamily="34" charset="0"/>
                <a:cs typeface="Arial" pitchFamily="34" charset="0"/>
              </a:rPr>
              <a:t>  A1.</a:t>
            </a:r>
          </a:p>
        </p:txBody>
      </p:sp>
    </p:spTree>
    <p:extLst>
      <p:ext uri="{BB962C8B-B14F-4D97-AF65-F5344CB8AC3E}">
        <p14:creationId xmlns:p14="http://schemas.microsoft.com/office/powerpoint/2010/main" val="28618836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4125932F-F9ED-4BB4-9649-92B54E3EE92A}"/>
              </a:ext>
            </a:extLst>
          </p:cNvPr>
          <p:cNvSpPr txBox="1"/>
          <p:nvPr/>
        </p:nvSpPr>
        <p:spPr>
          <a:xfrm>
            <a:off x="1011935" y="54192"/>
            <a:ext cx="77433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000" b="1" dirty="0">
                <a:highlight>
                  <a:srgbClr val="FFFF00"/>
                </a:highlight>
              </a:rPr>
              <a:t>Speicherpotential:</a:t>
            </a:r>
            <a:r>
              <a:rPr lang="de-DE" sz="3600" dirty="0"/>
              <a:t> „Big Hambach“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D7BD3C9-C274-4605-8101-496BD2970FFF}"/>
              </a:ext>
            </a:extLst>
          </p:cNvPr>
          <p:cNvGrpSpPr/>
          <p:nvPr/>
        </p:nvGrpSpPr>
        <p:grpSpPr>
          <a:xfrm>
            <a:off x="292941" y="3699722"/>
            <a:ext cx="8461026" cy="2895600"/>
            <a:chOff x="573246" y="2004186"/>
            <a:chExt cx="8461026" cy="2895600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272CD0CD-ACF0-47C1-A353-F7871D085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3246" y="2004186"/>
              <a:ext cx="8328660" cy="2895600"/>
            </a:xfrm>
            <a:prstGeom prst="rect">
              <a:avLst/>
            </a:prstGeom>
          </p:spPr>
        </p:pic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AC01B9A6-C42A-45D6-B25F-C84CDB94C822}"/>
                </a:ext>
              </a:extLst>
            </p:cNvPr>
            <p:cNvSpPr/>
            <p:nvPr/>
          </p:nvSpPr>
          <p:spPr>
            <a:xfrm>
              <a:off x="573246" y="3986784"/>
              <a:ext cx="8461026" cy="755904"/>
            </a:xfrm>
            <a:prstGeom prst="roundRect">
              <a:avLst/>
            </a:pr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3C9E72B6-96C2-4B4D-85E7-E30B250BD072}"/>
              </a:ext>
            </a:extLst>
          </p:cNvPr>
          <p:cNvSpPr txBox="1"/>
          <p:nvPr/>
        </p:nvSpPr>
        <p:spPr>
          <a:xfrm>
            <a:off x="0" y="1130189"/>
            <a:ext cx="3752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1. </a:t>
            </a:r>
            <a:r>
              <a:rPr lang="de-DE" sz="2400" b="1" u="sng" dirty="0"/>
              <a:t>Ringmauerbecken</a:t>
            </a:r>
            <a:r>
              <a:rPr lang="de-DE" sz="2400" b="1" dirty="0"/>
              <a:t> </a:t>
            </a:r>
            <a:r>
              <a:rPr lang="de-DE" sz="2400" dirty="0"/>
              <a:t>33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2BAA749-D2F3-4973-B646-4FF05EF56A25}"/>
              </a:ext>
            </a:extLst>
          </p:cNvPr>
          <p:cNvSpPr txBox="1"/>
          <p:nvPr/>
        </p:nvSpPr>
        <p:spPr>
          <a:xfrm>
            <a:off x="0" y="3181692"/>
            <a:ext cx="4764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u="sng" dirty="0"/>
              <a:t>2. Bodenloch –Speicherraum </a:t>
            </a:r>
            <a:r>
              <a:rPr lang="de-DE" sz="2400" u="sng" dirty="0"/>
              <a:t>37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CCEB40C-13F6-4F31-A035-24A4CE22BE71}"/>
              </a:ext>
            </a:extLst>
          </p:cNvPr>
          <p:cNvSpPr txBox="1"/>
          <p:nvPr/>
        </p:nvSpPr>
        <p:spPr>
          <a:xfrm>
            <a:off x="-6541" y="6581001"/>
            <a:ext cx="579131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/>
              <a:t> </a:t>
            </a:r>
            <a:r>
              <a:rPr lang="de-DE" sz="1100" dirty="0"/>
              <a:t>Quelle:  [</a:t>
            </a:r>
            <a:r>
              <a:rPr lang="de-DE" sz="1100" dirty="0" err="1"/>
              <a:t>0_SeeEi4+5_Hambach_Potential_aktualisiert2021.12.xlsm</a:t>
            </a:r>
            <a:r>
              <a:rPr lang="de-DE" sz="1100" dirty="0"/>
              <a:t>] ; Blatt „</a:t>
            </a:r>
            <a:r>
              <a:rPr lang="de-DE" sz="1100" dirty="0" err="1"/>
              <a:t>PT_Schalt</a:t>
            </a:r>
            <a:r>
              <a:rPr lang="de-DE" sz="1100" dirty="0"/>
              <a:t>! Kap 4.5 + 4.6 </a:t>
            </a:r>
            <a:endParaRPr lang="de-DE" dirty="0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9EBC7E52-61A3-419D-97D8-774851793DB1}"/>
              </a:ext>
            </a:extLst>
          </p:cNvPr>
          <p:cNvSpPr/>
          <p:nvPr/>
        </p:nvSpPr>
        <p:spPr>
          <a:xfrm>
            <a:off x="2594386" y="2866437"/>
            <a:ext cx="1977613" cy="237942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91E05FA-A883-47FE-888C-C1C0E377C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952" y="1655713"/>
            <a:ext cx="4319999" cy="144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7F58AE5-F108-43E5-9E19-0C75EF63E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590" y="1293483"/>
            <a:ext cx="3889801" cy="237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768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4125932F-F9ED-4BB4-9649-92B54E3EE92A}"/>
              </a:ext>
            </a:extLst>
          </p:cNvPr>
          <p:cNvSpPr txBox="1"/>
          <p:nvPr/>
        </p:nvSpPr>
        <p:spPr>
          <a:xfrm>
            <a:off x="1013015" y="96676"/>
            <a:ext cx="7205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600" dirty="0"/>
              <a:t>Speicherpotential: „</a:t>
            </a:r>
            <a:r>
              <a:rPr lang="de-DE" sz="3600" dirty="0">
                <a:solidFill>
                  <a:srgbClr val="0066FF"/>
                </a:solidFill>
              </a:rPr>
              <a:t>Big </a:t>
            </a:r>
            <a:r>
              <a:rPr lang="de-DE" sz="3600" dirty="0" err="1">
                <a:solidFill>
                  <a:srgbClr val="0066FF"/>
                </a:solidFill>
              </a:rPr>
              <a:t>MittelDEU</a:t>
            </a:r>
            <a:r>
              <a:rPr lang="de-DE" sz="3600" dirty="0">
                <a:solidFill>
                  <a:srgbClr val="0066FF"/>
                </a:solidFill>
              </a:rPr>
              <a:t> </a:t>
            </a:r>
            <a:r>
              <a:rPr lang="de-DE" sz="3600" dirty="0"/>
              <a:t>“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C9E72B6-96C2-4B4D-85E7-E30B250BD072}"/>
              </a:ext>
            </a:extLst>
          </p:cNvPr>
          <p:cNvSpPr txBox="1"/>
          <p:nvPr/>
        </p:nvSpPr>
        <p:spPr>
          <a:xfrm>
            <a:off x="0" y="756809"/>
            <a:ext cx="3752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1. </a:t>
            </a:r>
            <a:r>
              <a:rPr lang="de-DE" sz="2400" b="1" u="sng" dirty="0"/>
              <a:t>Ringmauerbecken</a:t>
            </a:r>
            <a:r>
              <a:rPr lang="de-DE" sz="2400" b="1" dirty="0"/>
              <a:t> </a:t>
            </a:r>
            <a:r>
              <a:rPr lang="de-DE" sz="2400" dirty="0"/>
              <a:t>33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2BAA749-D2F3-4973-B646-4FF05EF56A25}"/>
              </a:ext>
            </a:extLst>
          </p:cNvPr>
          <p:cNvSpPr txBox="1"/>
          <p:nvPr/>
        </p:nvSpPr>
        <p:spPr>
          <a:xfrm>
            <a:off x="0" y="3181692"/>
            <a:ext cx="4764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u="sng" dirty="0"/>
              <a:t>2. Bodenloch –Speicherraum </a:t>
            </a:r>
            <a:r>
              <a:rPr lang="de-DE" sz="2400" u="sng" dirty="0"/>
              <a:t>37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CCEB40C-13F6-4F31-A035-24A4CE22BE71}"/>
              </a:ext>
            </a:extLst>
          </p:cNvPr>
          <p:cNvSpPr txBox="1"/>
          <p:nvPr/>
        </p:nvSpPr>
        <p:spPr>
          <a:xfrm>
            <a:off x="-6541" y="6581001"/>
            <a:ext cx="579131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/>
              <a:t> </a:t>
            </a:r>
            <a:r>
              <a:rPr lang="de-DE" sz="1100" dirty="0"/>
              <a:t>Quelle:  [</a:t>
            </a:r>
            <a:r>
              <a:rPr lang="de-DE" sz="1100" dirty="0" err="1"/>
              <a:t>0_SeeEi4+5_Hambach_Potential_aktualisiert2021.12.xlsm</a:t>
            </a:r>
            <a:r>
              <a:rPr lang="de-DE" sz="1100" dirty="0"/>
              <a:t>] ; Blatt „</a:t>
            </a:r>
            <a:r>
              <a:rPr lang="de-DE" sz="1100" dirty="0" err="1"/>
              <a:t>PT_Schalt</a:t>
            </a:r>
            <a:r>
              <a:rPr lang="de-DE" sz="1100" dirty="0"/>
              <a:t>! Kap 4.5 + 4.6 </a:t>
            </a:r>
            <a:endParaRPr lang="de-DE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705E7685-32CF-478B-9979-7502F9A26166}"/>
              </a:ext>
            </a:extLst>
          </p:cNvPr>
          <p:cNvGrpSpPr/>
          <p:nvPr/>
        </p:nvGrpSpPr>
        <p:grpSpPr>
          <a:xfrm>
            <a:off x="127571" y="3726032"/>
            <a:ext cx="8932053" cy="2503170"/>
            <a:chOff x="-6541" y="3640688"/>
            <a:chExt cx="8932053" cy="2503170"/>
          </a:xfrm>
        </p:grpSpPr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AC01B9A6-C42A-45D6-B25F-C84CDB94C822}"/>
                </a:ext>
              </a:extLst>
            </p:cNvPr>
            <p:cNvSpPr/>
            <p:nvPr/>
          </p:nvSpPr>
          <p:spPr>
            <a:xfrm>
              <a:off x="37544" y="5305037"/>
              <a:ext cx="8887968" cy="760534"/>
            </a:xfrm>
            <a:prstGeom prst="roundRect">
              <a:avLst/>
            </a:pr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729F35EF-2DA7-4F24-87E3-32FA15D18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6541" y="3640688"/>
              <a:ext cx="8887968" cy="2503170"/>
            </a:xfrm>
            <a:prstGeom prst="rect">
              <a:avLst/>
            </a:prstGeom>
          </p:spPr>
        </p:pic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F82556B8-1282-42BF-ADEA-4CC4109D998D}"/>
              </a:ext>
            </a:extLst>
          </p:cNvPr>
          <p:cNvGrpSpPr/>
          <p:nvPr/>
        </p:nvGrpSpPr>
        <p:grpSpPr>
          <a:xfrm>
            <a:off x="286122" y="1318553"/>
            <a:ext cx="4320000" cy="1440000"/>
            <a:chOff x="524256" y="1264259"/>
            <a:chExt cx="5447272" cy="1834758"/>
          </a:xfrm>
        </p:grpSpPr>
        <p:sp>
          <p:nvSpPr>
            <p:cNvPr id="7" name="Rechteck: abgerundete Ecken 6">
              <a:extLst>
                <a:ext uri="{FF2B5EF4-FFF2-40B4-BE49-F238E27FC236}">
                  <a16:creationId xmlns:a16="http://schemas.microsoft.com/office/drawing/2014/main" id="{9EBC7E52-61A3-419D-97D8-774851793DB1}"/>
                </a:ext>
              </a:extLst>
            </p:cNvPr>
            <p:cNvSpPr/>
            <p:nvPr/>
          </p:nvSpPr>
          <p:spPr>
            <a:xfrm>
              <a:off x="3599576" y="2776361"/>
              <a:ext cx="2371952" cy="322656"/>
            </a:xfrm>
            <a:prstGeom prst="round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E4BD9FF8-8313-4931-97E5-485FC6CC6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4256" y="1264259"/>
              <a:ext cx="5447272" cy="1797868"/>
            </a:xfrm>
            <a:prstGeom prst="rect">
              <a:avLst/>
            </a:prstGeom>
          </p:spPr>
        </p:pic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3C3AD598-5B2E-4344-B9A9-45414EFA6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5878" y="1218474"/>
            <a:ext cx="3966792" cy="242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520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4125932F-F9ED-4BB4-9649-92B54E3EE92A}"/>
              </a:ext>
            </a:extLst>
          </p:cNvPr>
          <p:cNvSpPr txBox="1"/>
          <p:nvPr/>
        </p:nvSpPr>
        <p:spPr>
          <a:xfrm>
            <a:off x="338550" y="434515"/>
            <a:ext cx="87050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u="sng" dirty="0"/>
              <a:t>Speicherpotential: </a:t>
            </a:r>
            <a:r>
              <a:rPr lang="de-DE" sz="3600" dirty="0"/>
              <a:t>„</a:t>
            </a:r>
            <a:r>
              <a:rPr lang="de-DE" sz="3600" dirty="0">
                <a:solidFill>
                  <a:srgbClr val="00B050"/>
                </a:solidFill>
              </a:rPr>
              <a:t>100 m Offset  + Bodenloch</a:t>
            </a:r>
            <a:r>
              <a:rPr lang="de-DE" sz="3600" dirty="0"/>
              <a:t>“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C9E72B6-96C2-4B4D-85E7-E30B250BD072}"/>
              </a:ext>
            </a:extLst>
          </p:cNvPr>
          <p:cNvSpPr txBox="1"/>
          <p:nvPr/>
        </p:nvSpPr>
        <p:spPr>
          <a:xfrm>
            <a:off x="-6541" y="1066266"/>
            <a:ext cx="3752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1. </a:t>
            </a:r>
            <a:r>
              <a:rPr lang="de-DE" sz="2400" b="1" u="sng" dirty="0"/>
              <a:t>Ringmauerbecken</a:t>
            </a:r>
            <a:r>
              <a:rPr lang="de-DE" sz="2400" b="1" dirty="0"/>
              <a:t> </a:t>
            </a:r>
            <a:r>
              <a:rPr lang="de-DE" sz="2400" dirty="0"/>
              <a:t>33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2BAA749-D2F3-4973-B646-4FF05EF56A25}"/>
              </a:ext>
            </a:extLst>
          </p:cNvPr>
          <p:cNvSpPr txBox="1"/>
          <p:nvPr/>
        </p:nvSpPr>
        <p:spPr>
          <a:xfrm>
            <a:off x="0" y="3646512"/>
            <a:ext cx="4764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u="sng" dirty="0"/>
              <a:t>2. Bodenloch –Speicherraum </a:t>
            </a:r>
            <a:r>
              <a:rPr lang="de-DE" sz="2400" u="sng" dirty="0"/>
              <a:t>37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CCEB40C-13F6-4F31-A035-24A4CE22BE71}"/>
              </a:ext>
            </a:extLst>
          </p:cNvPr>
          <p:cNvSpPr txBox="1"/>
          <p:nvPr/>
        </p:nvSpPr>
        <p:spPr>
          <a:xfrm>
            <a:off x="-6541" y="6581001"/>
            <a:ext cx="579131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/>
              <a:t> </a:t>
            </a:r>
            <a:r>
              <a:rPr lang="de-DE" sz="1100" dirty="0"/>
              <a:t>Quelle:  [</a:t>
            </a:r>
            <a:r>
              <a:rPr lang="de-DE" sz="1100" dirty="0" err="1"/>
              <a:t>0_SeeEi4+5_Hambach_Potential_aktualisiert2021.12.xlsm</a:t>
            </a:r>
            <a:r>
              <a:rPr lang="de-DE" sz="1100" dirty="0"/>
              <a:t>] ; Blatt „</a:t>
            </a:r>
            <a:r>
              <a:rPr lang="de-DE" sz="1100" dirty="0" err="1"/>
              <a:t>PT_Schalt</a:t>
            </a:r>
            <a:r>
              <a:rPr lang="de-DE" sz="1100" dirty="0"/>
              <a:t>! Kap 4.5 + 4.6 </a:t>
            </a:r>
            <a:endParaRPr lang="de-DE" dirty="0"/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AC01B9A6-C42A-45D6-B25F-C84CDB94C822}"/>
              </a:ext>
            </a:extLst>
          </p:cNvPr>
          <p:cNvSpPr/>
          <p:nvPr/>
        </p:nvSpPr>
        <p:spPr>
          <a:xfrm>
            <a:off x="128016" y="5677495"/>
            <a:ext cx="8887968" cy="646331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9EBC7E52-61A3-419D-97D8-774851793DB1}"/>
              </a:ext>
            </a:extLst>
          </p:cNvPr>
          <p:cNvSpPr/>
          <p:nvPr/>
        </p:nvSpPr>
        <p:spPr>
          <a:xfrm>
            <a:off x="2799478" y="2896110"/>
            <a:ext cx="1860374" cy="249137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A815BB3-8B35-4AA4-86A0-2E5593B14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52" y="1671829"/>
            <a:ext cx="4320000" cy="144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D2AFC9C-1886-4B85-BA6F-168AF8CF7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65" y="4277572"/>
            <a:ext cx="8855886" cy="206895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1A90888-B92D-4059-90E8-6EDB077D222A}"/>
              </a:ext>
            </a:extLst>
          </p:cNvPr>
          <p:cNvSpPr txBox="1"/>
          <p:nvPr/>
        </p:nvSpPr>
        <p:spPr>
          <a:xfrm>
            <a:off x="26447" y="44588"/>
            <a:ext cx="6343873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000" b="1" u="sng" dirty="0"/>
              <a:t>Idee:  </a:t>
            </a:r>
            <a:r>
              <a:rPr lang="de-DE" sz="2000" b="1" dirty="0">
                <a:solidFill>
                  <a:srgbClr val="00B050"/>
                </a:solidFill>
              </a:rPr>
              <a:t>Ein tiefes Loch, </a:t>
            </a:r>
            <a:r>
              <a:rPr lang="de-DE" sz="1600" b="1" dirty="0">
                <a:solidFill>
                  <a:srgbClr val="0066FF"/>
                </a:solidFill>
              </a:rPr>
              <a:t>in</a:t>
            </a:r>
            <a:r>
              <a:rPr lang="de-DE" sz="1600" b="1" dirty="0">
                <a:solidFill>
                  <a:srgbClr val="00B050"/>
                </a:solidFill>
              </a:rPr>
              <a:t> – oder  </a:t>
            </a:r>
            <a:r>
              <a:rPr lang="de-DE" sz="1600" b="1" dirty="0">
                <a:solidFill>
                  <a:srgbClr val="FF0000"/>
                </a:solidFill>
              </a:rPr>
              <a:t>auch neben </a:t>
            </a:r>
            <a:r>
              <a:rPr lang="de-DE" sz="2000" b="1" dirty="0">
                <a:solidFill>
                  <a:srgbClr val="0066FF"/>
                </a:solidFill>
              </a:rPr>
              <a:t>einem großen See</a:t>
            </a:r>
            <a:r>
              <a:rPr lang="de-DE" sz="1600" b="1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84E89A5-C316-4C2F-91A0-D328140B9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247" y="1691848"/>
            <a:ext cx="4227519" cy="25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769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4125932F-F9ED-4BB4-9649-92B54E3EE92A}"/>
              </a:ext>
            </a:extLst>
          </p:cNvPr>
          <p:cNvSpPr txBox="1"/>
          <p:nvPr/>
        </p:nvSpPr>
        <p:spPr>
          <a:xfrm>
            <a:off x="338550" y="434515"/>
            <a:ext cx="87050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u="sng" dirty="0"/>
              <a:t>Speicherpotential: </a:t>
            </a:r>
            <a:r>
              <a:rPr lang="de-DE" sz="3600" dirty="0"/>
              <a:t>„</a:t>
            </a:r>
            <a:r>
              <a:rPr lang="de-DE" sz="3600" dirty="0">
                <a:solidFill>
                  <a:srgbClr val="00B050"/>
                </a:solidFill>
              </a:rPr>
              <a:t>Nur ein Bodenloch</a:t>
            </a:r>
            <a:r>
              <a:rPr lang="de-DE" sz="3600" dirty="0"/>
              <a:t>“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C9E72B6-96C2-4B4D-85E7-E30B250BD072}"/>
              </a:ext>
            </a:extLst>
          </p:cNvPr>
          <p:cNvSpPr txBox="1"/>
          <p:nvPr/>
        </p:nvSpPr>
        <p:spPr>
          <a:xfrm>
            <a:off x="-6541" y="1066266"/>
            <a:ext cx="3752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1. </a:t>
            </a:r>
            <a:r>
              <a:rPr lang="de-DE" sz="2400" b="1" u="sng" dirty="0"/>
              <a:t>Ringmauerbecken</a:t>
            </a:r>
            <a:r>
              <a:rPr lang="de-DE" sz="2400" b="1" dirty="0"/>
              <a:t> </a:t>
            </a:r>
            <a:r>
              <a:rPr lang="de-DE" sz="2400" dirty="0"/>
              <a:t>33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2BAA749-D2F3-4973-B646-4FF05EF56A25}"/>
              </a:ext>
            </a:extLst>
          </p:cNvPr>
          <p:cNvSpPr txBox="1"/>
          <p:nvPr/>
        </p:nvSpPr>
        <p:spPr>
          <a:xfrm>
            <a:off x="0" y="3646512"/>
            <a:ext cx="4764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u="sng" dirty="0"/>
              <a:t>2. Bodenloch –Speicherraum </a:t>
            </a:r>
            <a:r>
              <a:rPr lang="de-DE" sz="2400" u="sng" dirty="0"/>
              <a:t>37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CCEB40C-13F6-4F31-A035-24A4CE22BE71}"/>
              </a:ext>
            </a:extLst>
          </p:cNvPr>
          <p:cNvSpPr txBox="1"/>
          <p:nvPr/>
        </p:nvSpPr>
        <p:spPr>
          <a:xfrm>
            <a:off x="-6541" y="6581001"/>
            <a:ext cx="579131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/>
              <a:t> </a:t>
            </a:r>
            <a:r>
              <a:rPr lang="de-DE" sz="1100" dirty="0"/>
              <a:t>Quelle:  [</a:t>
            </a:r>
            <a:r>
              <a:rPr lang="de-DE" sz="1100" dirty="0" err="1"/>
              <a:t>0_SeeEi4+5_Hambach_Potential_aktualisiert2021.12.xlsm</a:t>
            </a:r>
            <a:r>
              <a:rPr lang="de-DE" sz="1100" dirty="0"/>
              <a:t>] ; Blatt „</a:t>
            </a:r>
            <a:r>
              <a:rPr lang="de-DE" sz="1100" dirty="0" err="1"/>
              <a:t>PT_Schalt</a:t>
            </a:r>
            <a:r>
              <a:rPr lang="de-DE" sz="1100" dirty="0"/>
              <a:t>! Kap 4.5 + 4.6 </a:t>
            </a:r>
            <a:endParaRPr lang="de-DE" dirty="0"/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AC01B9A6-C42A-45D6-B25F-C84CDB94C822}"/>
              </a:ext>
            </a:extLst>
          </p:cNvPr>
          <p:cNvSpPr/>
          <p:nvPr/>
        </p:nvSpPr>
        <p:spPr>
          <a:xfrm>
            <a:off x="128016" y="5677495"/>
            <a:ext cx="8887968" cy="646331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1A90888-B92D-4059-90E8-6EDB077D222A}"/>
              </a:ext>
            </a:extLst>
          </p:cNvPr>
          <p:cNvSpPr txBox="1"/>
          <p:nvPr/>
        </p:nvSpPr>
        <p:spPr>
          <a:xfrm>
            <a:off x="26447" y="44588"/>
            <a:ext cx="6343873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000" b="1" u="sng" dirty="0"/>
              <a:t>Idee:  </a:t>
            </a:r>
            <a:r>
              <a:rPr lang="de-DE" sz="2000" b="1" dirty="0">
                <a:solidFill>
                  <a:srgbClr val="00B050"/>
                </a:solidFill>
              </a:rPr>
              <a:t>Ein tiefes Loch, </a:t>
            </a:r>
            <a:r>
              <a:rPr lang="de-DE" sz="1600" b="1" dirty="0">
                <a:solidFill>
                  <a:srgbClr val="0066FF"/>
                </a:solidFill>
              </a:rPr>
              <a:t>in</a:t>
            </a:r>
            <a:r>
              <a:rPr lang="de-DE" sz="1600" b="1" dirty="0">
                <a:solidFill>
                  <a:srgbClr val="00B050"/>
                </a:solidFill>
              </a:rPr>
              <a:t> – oder  </a:t>
            </a:r>
            <a:r>
              <a:rPr lang="de-DE" sz="1600" b="1" dirty="0">
                <a:solidFill>
                  <a:srgbClr val="FF0000"/>
                </a:solidFill>
              </a:rPr>
              <a:t>auch neben </a:t>
            </a:r>
            <a:r>
              <a:rPr lang="de-DE" sz="2000" b="1" dirty="0">
                <a:solidFill>
                  <a:srgbClr val="0066FF"/>
                </a:solidFill>
              </a:rPr>
              <a:t>einem großen See</a:t>
            </a:r>
            <a:r>
              <a:rPr lang="de-DE" sz="16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4A3F5C82-8C8F-4E5D-AF6E-8E17D0654C8C}"/>
              </a:ext>
            </a:extLst>
          </p:cNvPr>
          <p:cNvSpPr/>
          <p:nvPr/>
        </p:nvSpPr>
        <p:spPr>
          <a:xfrm>
            <a:off x="861060" y="2110740"/>
            <a:ext cx="4053840" cy="98650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/>
              <a:t>Entfällt</a:t>
            </a:r>
          </a:p>
        </p:txBody>
      </p:sp>
    </p:spTree>
    <p:extLst>
      <p:ext uri="{BB962C8B-B14F-4D97-AF65-F5344CB8AC3E}">
        <p14:creationId xmlns:p14="http://schemas.microsoft.com/office/powerpoint/2010/main" val="329460132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ern: 7 Zacken 1">
            <a:hlinkClick r:id="rId2" action="ppaction://hlinksldjump"/>
            <a:extLst>
              <a:ext uri="{FF2B5EF4-FFF2-40B4-BE49-F238E27FC236}">
                <a16:creationId xmlns:a16="http://schemas.microsoft.com/office/drawing/2014/main" id="{1F9B76F4-3686-A5BC-5912-064D67D43FC9}"/>
              </a:ext>
            </a:extLst>
          </p:cNvPr>
          <p:cNvSpPr/>
          <p:nvPr/>
        </p:nvSpPr>
        <p:spPr>
          <a:xfrm>
            <a:off x="8350359" y="6322752"/>
            <a:ext cx="720080" cy="427222"/>
          </a:xfrm>
          <a:prstGeom prst="star7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tx1"/>
                </a:solidFill>
              </a:rPr>
              <a:t>0.</a:t>
            </a:r>
            <a:endParaRPr lang="de-DE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752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07A7FF6-A0C3-4733-84B8-007CB954C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584" y="843531"/>
            <a:ext cx="4355592" cy="421386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C37FE48-2B74-4521-B8E5-0023DC7E2876}"/>
              </a:ext>
            </a:extLst>
          </p:cNvPr>
          <p:cNvSpPr txBox="1"/>
          <p:nvPr/>
        </p:nvSpPr>
        <p:spPr>
          <a:xfrm>
            <a:off x="641531" y="36683"/>
            <a:ext cx="833323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Bodenloch-Speicherraum </a:t>
            </a:r>
            <a:r>
              <a:rPr lang="de-DE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37</a:t>
            </a: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mit </a:t>
            </a:r>
            <a:r>
              <a:rPr lang="de-DE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Stabilisierung</a:t>
            </a: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einer steilen Böschung durch eine </a:t>
            </a:r>
            <a:r>
              <a:rPr lang="de-DE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Druckleitstruktur 376. </a:t>
            </a:r>
            <a:endParaRPr lang="de-DE" sz="2400" b="1" dirty="0">
              <a:solidFill>
                <a:srgbClr val="C00000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6F2036C-BEE0-4A8F-8F3A-CE8C3C5907D3}"/>
              </a:ext>
            </a:extLst>
          </p:cNvPr>
          <p:cNvSpPr txBox="1"/>
          <p:nvPr/>
        </p:nvSpPr>
        <p:spPr>
          <a:xfrm>
            <a:off x="9144" y="5181615"/>
            <a:ext cx="9229344" cy="1528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</a:pP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333 = Erweitertes Unterbecken, Kombination aus Ringmauer -Becken 33 und </a:t>
            </a:r>
            <a:b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Bodenloch- Speicherraum 37.</a:t>
            </a:r>
            <a:endParaRPr lang="de-DE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</a:pPr>
            <a:r>
              <a:rPr lang="de-DE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376</a:t>
            </a: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de-DE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Druckleitstruktur </a:t>
            </a: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innerhalb der Randbereiche des Bodenloch-Speicherraumes 37 ,</a:t>
            </a:r>
            <a:b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bestehend z.B. aus senkrechten eng aneinander stehenden Hohlprismen, die zur</a:t>
            </a:r>
            <a:b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Stabilisierung der Böschung seitlichen Druck aufnehmen und ableiten .</a:t>
            </a:r>
            <a:endParaRPr lang="de-DE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</a:pPr>
            <a:r>
              <a:rPr lang="de-DE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67 = Verbindungstunnel zum Pumpturbinen-Station 77,  der die Wasserrohre und eine befahrbare Zuwegung </a:t>
            </a: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enthält</a:t>
            </a:r>
            <a:endParaRPr lang="de-DE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</a:pPr>
            <a:r>
              <a:rPr lang="de-DE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771</a:t>
            </a: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Aufnahmestation als Verbindung zu einer zentralen Pumpturbinenstation 77</a:t>
            </a:r>
            <a:endParaRPr lang="de-DE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5B42C93-832C-456C-A003-02183A3AF4FC}"/>
              </a:ext>
            </a:extLst>
          </p:cNvPr>
          <p:cNvSpPr txBox="1"/>
          <p:nvPr/>
        </p:nvSpPr>
        <p:spPr>
          <a:xfrm>
            <a:off x="7549896" y="6580499"/>
            <a:ext cx="1447800" cy="259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/>
              <a:t>Quelle: /SeeEi4/ Bild 9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E5EA0CD-753A-4416-A6CA-E23746E213AB}"/>
              </a:ext>
            </a:extLst>
          </p:cNvPr>
          <p:cNvSpPr txBox="1"/>
          <p:nvPr/>
        </p:nvSpPr>
        <p:spPr>
          <a:xfrm>
            <a:off x="-6541" y="41824"/>
            <a:ext cx="6480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latin typeface="Arial" pitchFamily="34" charset="0"/>
                <a:cs typeface="Arial" pitchFamily="34" charset="0"/>
              </a:rPr>
              <a:t>  </a:t>
            </a:r>
            <a:r>
              <a:rPr lang="de-DE" sz="1400" b="1" dirty="0" err="1">
                <a:latin typeface="Arial" pitchFamily="34" charset="0"/>
                <a:cs typeface="Arial" pitchFamily="34" charset="0"/>
              </a:rPr>
              <a:t>A2</a:t>
            </a:r>
            <a:r>
              <a:rPr lang="de-DE" sz="1400" b="1" dirty="0">
                <a:latin typeface="Arial" pitchFamily="34" charset="0"/>
                <a:cs typeface="Arial" pitchFamily="34" charset="0"/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32795476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4739FA4E-5C79-4C77-8973-9F3B9113422E}"/>
              </a:ext>
            </a:extLst>
          </p:cNvPr>
          <p:cNvSpPr txBox="1"/>
          <p:nvPr/>
        </p:nvSpPr>
        <p:spPr>
          <a:xfrm>
            <a:off x="475488" y="754164"/>
            <a:ext cx="8558784" cy="5837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Bild 9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de-DE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Bodenloch-Speicherraum </a:t>
            </a:r>
            <a:r>
              <a:rPr lang="de-DE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37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 </a:t>
            </a:r>
            <a: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Stabilisierung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einer</a:t>
            </a:r>
            <a:b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besonders steilen Böschung </a:t>
            </a:r>
            <a:r>
              <a:rPr lang="de-DE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durch eine </a:t>
            </a:r>
            <a:r>
              <a:rPr lang="de-DE" sz="2000" b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Druckleitstruktur 376</a:t>
            </a:r>
            <a: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400"/>
              </a:spcAft>
            </a:pPr>
            <a: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Innerhalb des Randbereiches des Bodenloches 37  werden </a:t>
            </a:r>
            <a:b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</a:t>
            </a:r>
            <a:r>
              <a:rPr lang="de-DE" sz="18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z.B.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flächig aneinander gebaute </a:t>
            </a:r>
            <a:r>
              <a:rPr lang="de-DE" sz="1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druckfeste Speicherkörper </a:t>
            </a:r>
            <a:br>
              <a:rPr lang="de-DE" sz="1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nach DE 10 2020 111 844 A1 (/LuSchmB 2020_SeeEi3/)</a:t>
            </a:r>
            <a:br>
              <a:rPr lang="de-DE" sz="1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errichtet, die einen </a:t>
            </a:r>
            <a:r>
              <a:rPr lang="de-DE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seitlichen Druck aufnehmen und ableiten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ts val="1575"/>
              </a:lnSpc>
            </a:pPr>
            <a:endParaRPr lang="de-DE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Speicherkörper in der Druckleitstruktur </a:t>
            </a:r>
            <a: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376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sind offen und verbleiben </a:t>
            </a:r>
            <a:b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im hydraulischen Ausgleich untereinander  und mit dem gesamten Becken, </a:t>
            </a:r>
            <a:b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e-D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so dass die </a:t>
            </a:r>
            <a: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Wände keinen direkt anstehenden hydraulischen</a:t>
            </a:r>
            <a:b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Druckunterschied ausgesetzt sind, </a:t>
            </a:r>
            <a:b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sondern eben </a:t>
            </a:r>
            <a:r>
              <a:rPr lang="de-DE" sz="1800" b="1" u="sng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nur als Druckleitstruktur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eingesetzt und dimensioniert werden.    </a:t>
            </a:r>
          </a:p>
          <a:p>
            <a:pPr>
              <a:lnSpc>
                <a:spcPts val="1575"/>
              </a:lnSpc>
            </a:pP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ts val="1575"/>
              </a:lnSpc>
            </a:pP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333 = Erweitertes Unterbecken, </a:t>
            </a:r>
            <a:b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Kombination aus Ringmauer -Becken 33 und Bodenloch-Speicherraum 37.</a:t>
            </a:r>
            <a:endParaRPr lang="de-DE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</a:pPr>
            <a:r>
              <a:rPr lang="de-DE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376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de-DE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Druckleitstruktu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 innerhalb der Randbereiche des Bodenloch-Speicherraumes 37 , </a:t>
            </a:r>
            <a:b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bestehend z.B. aus senkrechten eng aneinander stehenden Hohlprismen, d</a:t>
            </a:r>
            <a:b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</a:t>
            </a:r>
            <a:r>
              <a:rPr lang="de-DE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zur Stabilisierung der Böschung seitlichen Druck aufnehmen und ableiten .</a:t>
            </a:r>
            <a:endParaRPr lang="de-DE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</a:pP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67 = Verbindungstunnel zum Pumpturbinen-Station 77,  </a:t>
            </a:r>
            <a:b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der die Wasserrohre und eine befahrbare Zuwegung enthält.</a:t>
            </a:r>
            <a:endParaRPr lang="de-DE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</a:pPr>
            <a:endParaRPr lang="de-DE" sz="14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</a:pPr>
            <a:r>
              <a:rPr lang="de-DE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771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Aufnahmestation als Verbindung zu einer zentralen Pumpturbinenstation 77</a:t>
            </a:r>
            <a:endParaRPr lang="de-DE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7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8DDE2D6-A4EC-463B-B9F8-14BE3D5A7561}"/>
              </a:ext>
            </a:extLst>
          </p:cNvPr>
          <p:cNvGrpSpPr/>
          <p:nvPr/>
        </p:nvGrpSpPr>
        <p:grpSpPr>
          <a:xfrm>
            <a:off x="404097" y="1596932"/>
            <a:ext cx="8194188" cy="1846659"/>
            <a:chOff x="729192" y="1831990"/>
            <a:chExt cx="8451492" cy="1846659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ACB6C664-1662-478A-9C88-5CCD1995CB9C}"/>
                </a:ext>
              </a:extLst>
            </p:cNvPr>
            <p:cNvSpPr txBox="1"/>
            <p:nvPr/>
          </p:nvSpPr>
          <p:spPr>
            <a:xfrm>
              <a:off x="729192" y="1831990"/>
              <a:ext cx="8451492" cy="18466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2400" b="1" u="sng" dirty="0"/>
                <a:t>1. Wir brauchen ca. :</a:t>
              </a:r>
            </a:p>
            <a:p>
              <a:r>
                <a:rPr lang="de-DE" sz="2400" dirty="0"/>
                <a:t>PSKW mit</a:t>
              </a:r>
            </a:p>
            <a:p>
              <a:r>
                <a:rPr lang="de-DE" sz="2400" dirty="0"/>
                <a:t>Speicherkapazität:  </a:t>
              </a:r>
              <a:r>
                <a:rPr lang="de-DE" sz="3600" b="1" dirty="0">
                  <a:solidFill>
                    <a:srgbClr val="0066FF"/>
                  </a:solidFill>
                </a:rPr>
                <a:t>¼ </a:t>
              </a:r>
              <a:r>
                <a:rPr lang="de-DE" sz="2400" b="1" dirty="0">
                  <a:solidFill>
                    <a:srgbClr val="0066FF"/>
                  </a:solidFill>
                </a:rPr>
                <a:t> </a:t>
              </a:r>
              <a:r>
                <a:rPr lang="de-DE" sz="2800" b="1" dirty="0" err="1">
                  <a:solidFill>
                    <a:srgbClr val="0066FF"/>
                  </a:solidFill>
                </a:rPr>
                <a:t>VollLast</a:t>
              </a:r>
              <a:r>
                <a:rPr lang="de-DE" sz="2800" b="1" dirty="0">
                  <a:solidFill>
                    <a:srgbClr val="0066FF"/>
                  </a:solidFill>
                </a:rPr>
                <a:t>-Tag </a:t>
              </a:r>
            </a:p>
            <a:p>
              <a:endParaRPr lang="de-DE" dirty="0"/>
            </a:p>
            <a:p>
              <a:r>
                <a:rPr lang="de-DE" dirty="0"/>
                <a:t>                                                                                                       bei Verbrauch =</a:t>
              </a:r>
              <a:r>
                <a:rPr lang="de-DE" b="1" dirty="0"/>
                <a:t>1000 TWh/a</a:t>
              </a:r>
              <a:r>
                <a:rPr lang="de-DE" dirty="0"/>
                <a:t>. </a:t>
              </a:r>
            </a:p>
          </p:txBody>
        </p:sp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15E68825-800F-4454-A135-7BFC19E8736F}"/>
                </a:ext>
              </a:extLst>
            </p:cNvPr>
            <p:cNvSpPr txBox="1"/>
            <p:nvPr/>
          </p:nvSpPr>
          <p:spPr>
            <a:xfrm>
              <a:off x="5749323" y="2560468"/>
              <a:ext cx="2438400" cy="61555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41275">
              <a:solidFill>
                <a:srgbClr val="C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dirty="0">
                  <a:solidFill>
                    <a:srgbClr val="0066FF"/>
                  </a:solidFill>
                  <a:highlight>
                    <a:srgbClr val="FFFF00"/>
                  </a:highlight>
                </a:rPr>
                <a:t> </a:t>
              </a:r>
              <a:r>
                <a:rPr lang="de-DE" sz="4000" b="1" dirty="0">
                  <a:solidFill>
                    <a:srgbClr val="0066FF"/>
                  </a:solidFill>
                  <a:highlight>
                    <a:srgbClr val="FFFF00"/>
                  </a:highlight>
                </a:rPr>
                <a:t>= 685 GWh </a:t>
              </a:r>
              <a:endParaRPr lang="de-DE" b="1" dirty="0">
                <a:solidFill>
                  <a:srgbClr val="0066FF"/>
                </a:solidFill>
                <a:highlight>
                  <a:srgbClr val="FFFF00"/>
                </a:highlight>
              </a:endParaRP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F695FA9C-92DA-4095-8921-56587951323E}"/>
              </a:ext>
            </a:extLst>
          </p:cNvPr>
          <p:cNvGrpSpPr/>
          <p:nvPr/>
        </p:nvGrpSpPr>
        <p:grpSpPr>
          <a:xfrm>
            <a:off x="231066" y="3679692"/>
            <a:ext cx="8510598" cy="1395615"/>
            <a:chOff x="390144" y="3011424"/>
            <a:chExt cx="8194188" cy="1395615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660300D4-6D34-43A6-8C06-B8AEF056F0E0}"/>
                </a:ext>
              </a:extLst>
            </p:cNvPr>
            <p:cNvSpPr txBox="1"/>
            <p:nvPr/>
          </p:nvSpPr>
          <p:spPr>
            <a:xfrm>
              <a:off x="559668" y="3637598"/>
              <a:ext cx="8024664" cy="76944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4127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2800" b="1" u="sng" dirty="0"/>
                <a:t>PSKW - </a:t>
              </a:r>
              <a:r>
                <a:rPr lang="de-DE" sz="2800" b="1" u="sng" dirty="0" err="1"/>
                <a:t>VollLast</a:t>
              </a:r>
              <a:r>
                <a:rPr lang="de-DE" sz="2800" b="1" u="sng" dirty="0"/>
                <a:t>-Zyklen</a:t>
              </a:r>
              <a:r>
                <a:rPr lang="de-DE" sz="2800" dirty="0"/>
                <a:t>:       </a:t>
              </a:r>
              <a:r>
                <a:rPr lang="de-DE" sz="3600" dirty="0" err="1">
                  <a:solidFill>
                    <a:srgbClr val="C00000"/>
                  </a:solidFill>
                </a:rPr>
                <a:t>N80_cycle</a:t>
              </a:r>
              <a:r>
                <a:rPr lang="de-DE" sz="3600" dirty="0">
                  <a:solidFill>
                    <a:srgbClr val="C00000"/>
                  </a:solidFill>
                </a:rPr>
                <a:t> =  </a:t>
              </a:r>
              <a:r>
                <a:rPr lang="de-DE" sz="4400" b="1" dirty="0">
                  <a:solidFill>
                    <a:srgbClr val="C00000"/>
                  </a:solidFill>
                </a:rPr>
                <a:t>160 /a</a:t>
              </a:r>
              <a:endParaRPr lang="de-DE" sz="2800" dirty="0"/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8A9CD0F3-28E3-4D05-B7DA-6F692EEDDDD0}"/>
                </a:ext>
              </a:extLst>
            </p:cNvPr>
            <p:cNvSpPr txBox="1"/>
            <p:nvPr/>
          </p:nvSpPr>
          <p:spPr>
            <a:xfrm>
              <a:off x="390144" y="3011424"/>
              <a:ext cx="3962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u="sng" dirty="0"/>
                <a:t>2. Dann gibt es  ca. :</a:t>
              </a:r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B0B3F0F3-1BB4-48E1-8A44-080F7D549698}"/>
              </a:ext>
            </a:extLst>
          </p:cNvPr>
          <p:cNvSpPr txBox="1"/>
          <p:nvPr/>
        </p:nvSpPr>
        <p:spPr>
          <a:xfrm>
            <a:off x="981456" y="217075"/>
            <a:ext cx="7181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u="sng" dirty="0">
                <a:solidFill>
                  <a:srgbClr val="FF0000"/>
                </a:solidFill>
              </a:rPr>
              <a:t>Langer Rechnung kurzer Sinn</a:t>
            </a:r>
          </a:p>
        </p:txBody>
      </p:sp>
    </p:spTree>
    <p:extLst>
      <p:ext uri="{BB962C8B-B14F-4D97-AF65-F5344CB8AC3E}">
        <p14:creationId xmlns:p14="http://schemas.microsoft.com/office/powerpoint/2010/main" val="116175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rafik 65">
            <a:extLst>
              <a:ext uri="{FF2B5EF4-FFF2-40B4-BE49-F238E27FC236}">
                <a16:creationId xmlns:a16="http://schemas.microsoft.com/office/drawing/2014/main" id="{FE940AB2-0C0D-4A75-B3C1-5CAEBA0CE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864" y="795528"/>
            <a:ext cx="7674400" cy="4754880"/>
          </a:xfrm>
          <a:prstGeom prst="rect">
            <a:avLst/>
          </a:prstGeom>
        </p:spPr>
      </p:pic>
      <p:sp>
        <p:nvSpPr>
          <p:cNvPr id="67" name="Textfeld 66">
            <a:extLst>
              <a:ext uri="{FF2B5EF4-FFF2-40B4-BE49-F238E27FC236}">
                <a16:creationId xmlns:a16="http://schemas.microsoft.com/office/drawing/2014/main" id="{6C52DC71-1795-469A-BE0A-C3B519730502}"/>
              </a:ext>
            </a:extLst>
          </p:cNvPr>
          <p:cNvSpPr txBox="1"/>
          <p:nvPr/>
        </p:nvSpPr>
        <p:spPr>
          <a:xfrm>
            <a:off x="2084832" y="207264"/>
            <a:ext cx="5976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Innenseitiger Fahrweg zum Maschinenhaus</a:t>
            </a: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7F613F02-369B-41AB-A125-946511139878}"/>
              </a:ext>
            </a:extLst>
          </p:cNvPr>
          <p:cNvSpPr txBox="1"/>
          <p:nvPr/>
        </p:nvSpPr>
        <p:spPr>
          <a:xfrm>
            <a:off x="185928" y="5550408"/>
            <a:ext cx="8665464" cy="1160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</a:pPr>
            <a:r>
              <a:rPr lang="de-DE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Bild 13:   </a:t>
            </a:r>
            <a:r>
              <a:rPr lang="de-DE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Querschnitt durch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Ringmauer-Unterbecken </a:t>
            </a:r>
            <a:r>
              <a:rPr lang="de-DE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33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mit </a:t>
            </a:r>
            <a:br>
              <a:rPr lang="de-D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1575"/>
              </a:lnSpc>
            </a:pP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inwendig angebrachtem </a:t>
            </a:r>
            <a:r>
              <a:rPr lang="de-DE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spiralförmigem Fahrweg </a:t>
            </a:r>
            <a:r>
              <a:rPr lang="de-DE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53</a:t>
            </a:r>
            <a:r>
              <a:rPr lang="de-DE" sz="1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de-DE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</a:t>
            </a:r>
            <a:r>
              <a:rPr lang="de-DE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1575"/>
              </a:lnSpc>
            </a:pPr>
            <a:r>
              <a:rPr lang="de-DE" sz="3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v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der Krone des Beckens bis zum Boden</a:t>
            </a:r>
            <a:r>
              <a:rPr lang="de-DE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de-DE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CF0E0E60-7468-4F09-A86A-4D5F8F97DE0D}"/>
              </a:ext>
            </a:extLst>
          </p:cNvPr>
          <p:cNvSpPr txBox="1"/>
          <p:nvPr/>
        </p:nvSpPr>
        <p:spPr>
          <a:xfrm>
            <a:off x="-6541" y="41824"/>
            <a:ext cx="6480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latin typeface="Arial" pitchFamily="34" charset="0"/>
                <a:cs typeface="Arial" pitchFamily="34" charset="0"/>
              </a:rPr>
              <a:t>  </a:t>
            </a:r>
            <a:r>
              <a:rPr lang="de-DE" sz="1400" b="1" dirty="0" err="1">
                <a:latin typeface="Arial" pitchFamily="34" charset="0"/>
                <a:cs typeface="Arial" pitchFamily="34" charset="0"/>
              </a:rPr>
              <a:t>A3</a:t>
            </a:r>
            <a:r>
              <a:rPr lang="de-DE" sz="14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09CC7E28-A922-4B41-882D-66BCB87C897C}"/>
              </a:ext>
            </a:extLst>
          </p:cNvPr>
          <p:cNvSpPr txBox="1"/>
          <p:nvPr/>
        </p:nvSpPr>
        <p:spPr>
          <a:xfrm>
            <a:off x="7443216" y="6643335"/>
            <a:ext cx="140817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50" dirty="0"/>
              <a:t>Quelle: /SeeEi4/ Bild 13</a:t>
            </a:r>
          </a:p>
        </p:txBody>
      </p:sp>
    </p:spTree>
    <p:extLst>
      <p:ext uri="{BB962C8B-B14F-4D97-AF65-F5344CB8AC3E}">
        <p14:creationId xmlns:p14="http://schemas.microsoft.com/office/powerpoint/2010/main" val="133117387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1153928-44C0-4512-B9D8-BDA2B9EA7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93" y="978677"/>
            <a:ext cx="8047111" cy="301447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8743E49-6AB9-4AD4-9E68-D5E8735928C9}"/>
              </a:ext>
            </a:extLst>
          </p:cNvPr>
          <p:cNvSpPr txBox="1"/>
          <p:nvPr/>
        </p:nvSpPr>
        <p:spPr>
          <a:xfrm>
            <a:off x="140208" y="4018528"/>
            <a:ext cx="8863584" cy="2761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</a:pPr>
            <a:r>
              <a:rPr lang="de-DE" sz="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de-DE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1575"/>
              </a:lnSpc>
            </a:pP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=  freies Seewasser, ohne Bebauung, hier als </a:t>
            </a:r>
            <a:r>
              <a:rPr lang="de-DE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Unterbecken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genutzt.</a:t>
            </a:r>
            <a:endParaRPr lang="de-DE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180340">
              <a:lnSpc>
                <a:spcPts val="1575"/>
              </a:lnSpc>
            </a:pP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00	= Noch nicht mit Wasser aufgefüllter Teil des späteren Restsee</a:t>
            </a:r>
            <a:endParaRPr lang="de-DE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180340">
              <a:lnSpc>
                <a:spcPts val="1575"/>
              </a:lnSpc>
            </a:pP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1   = fester Untergrund</a:t>
            </a:r>
            <a:r>
              <a:rPr lang="de-DE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endParaRPr lang="de-DE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2560" indent="-342900">
              <a:lnSpc>
                <a:spcPts val="1575"/>
              </a:lnSpc>
              <a:buAutoNum type="arabicPlain" startAt="11"/>
            </a:pPr>
            <a:r>
              <a:rPr lang="de-DE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seitliche Böschung des Restsee</a:t>
            </a:r>
          </a:p>
          <a:p>
            <a:pPr marL="162560" indent="-342900">
              <a:lnSpc>
                <a:spcPts val="1575"/>
              </a:lnSpc>
              <a:buAutoNum type="arabicPlain" startAt="11"/>
            </a:pPr>
            <a:endParaRPr lang="de-DE" sz="16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180340">
              <a:lnSpc>
                <a:spcPts val="1575"/>
              </a:lnSpc>
            </a:pPr>
            <a:r>
              <a:rPr lang="de-DE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de-DE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= </a:t>
            </a:r>
            <a:r>
              <a:rPr lang="de-DE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Ring-</a:t>
            </a:r>
            <a:r>
              <a:rPr lang="de-DE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Staumauer </a:t>
            </a:r>
            <a:r>
              <a:rPr lang="de-DE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umschließt das Speicherbecken, welches während der</a:t>
            </a:r>
            <a:br>
              <a:rPr lang="de-DE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de-DE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Auffüllungsphase des Restsee </a:t>
            </a:r>
            <a:r>
              <a:rPr lang="de-DE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zunächst als Oberbecken genutzt wird</a:t>
            </a:r>
            <a:r>
              <a:rPr lang="de-DE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de-DE" sz="16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180340">
              <a:lnSpc>
                <a:spcPts val="1575"/>
              </a:lnSpc>
            </a:pPr>
            <a:r>
              <a:rPr lang="de-DE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de-DE" sz="16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899795">
              <a:lnSpc>
                <a:spcPts val="1575"/>
              </a:lnSpc>
            </a:pPr>
            <a:r>
              <a:rPr lang="de-DE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WK_aktiv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Wasserkörper , genutzt als Arbeitsspeicher  </a:t>
            </a:r>
            <a:endParaRPr lang="de-DE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899795">
              <a:lnSpc>
                <a:spcPts val="1575"/>
              </a:lnSpc>
            </a:pPr>
            <a:r>
              <a:rPr lang="de-DE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WKu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Unterster Wasserkörper, für </a:t>
            </a:r>
            <a:r>
              <a:rPr lang="de-DE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dienotwendige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Mindesthöhe</a:t>
            </a:r>
            <a:endParaRPr lang="de-DE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899795">
              <a:lnSpc>
                <a:spcPts val="1575"/>
              </a:lnSpc>
            </a:pPr>
            <a:r>
              <a:rPr lang="de-DE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H_interim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Druckhöhe zwischen dem </a:t>
            </a:r>
            <a:r>
              <a:rPr lang="de-DE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WK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_aktiv und dem dazugehörigen mittleren Pegel des Unterbeckens.</a:t>
            </a:r>
            <a:endParaRPr lang="de-DE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899795">
              <a:lnSpc>
                <a:spcPts val="1575"/>
              </a:lnSpc>
            </a:pP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dh = maximale Pegelschwankung im aktiven Wasserkörper WK_aktiv</a:t>
            </a:r>
            <a:endParaRPr lang="de-DE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2CE402-EA10-43D6-82BA-0ECA2C4A8AF7}"/>
              </a:ext>
            </a:extLst>
          </p:cNvPr>
          <p:cNvSpPr txBox="1"/>
          <p:nvPr/>
        </p:nvSpPr>
        <p:spPr>
          <a:xfrm>
            <a:off x="475390" y="78460"/>
            <a:ext cx="819321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Bild 14:</a:t>
            </a:r>
            <a:r>
              <a:rPr lang="de-DE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Interims-Betrieb: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Ringmauerspeicher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mit hohem Innenbecken</a:t>
            </a:r>
            <a: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als Oberbecken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eines PSKW während der Auffüllungsphase  des Restsee.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01953CC-1849-4A40-941D-B8690D9D2C07}"/>
              </a:ext>
            </a:extLst>
          </p:cNvPr>
          <p:cNvSpPr txBox="1"/>
          <p:nvPr/>
        </p:nvSpPr>
        <p:spPr>
          <a:xfrm>
            <a:off x="7443216" y="6643335"/>
            <a:ext cx="140817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50" dirty="0"/>
              <a:t>Quelle: /SeeEi4/ Bild 14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6F8714C-A2F1-8B92-983A-37100AB8C6F3}"/>
              </a:ext>
            </a:extLst>
          </p:cNvPr>
          <p:cNvSpPr txBox="1"/>
          <p:nvPr/>
        </p:nvSpPr>
        <p:spPr>
          <a:xfrm>
            <a:off x="-6541" y="41824"/>
            <a:ext cx="6480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latin typeface="Arial" pitchFamily="34" charset="0"/>
                <a:cs typeface="Arial" pitchFamily="34" charset="0"/>
              </a:rPr>
              <a:t>  </a:t>
            </a:r>
            <a:r>
              <a:rPr lang="de-DE" sz="1400" b="1" dirty="0" err="1">
                <a:latin typeface="Arial" pitchFamily="34" charset="0"/>
                <a:cs typeface="Arial" pitchFamily="34" charset="0"/>
              </a:rPr>
              <a:t>A4</a:t>
            </a:r>
            <a:r>
              <a:rPr lang="de-DE" sz="14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12379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973F590-C50F-4AC9-89CC-06EDCCD183D9}"/>
              </a:ext>
            </a:extLst>
          </p:cNvPr>
          <p:cNvSpPr txBox="1"/>
          <p:nvPr/>
        </p:nvSpPr>
        <p:spPr>
          <a:xfrm>
            <a:off x="-6541" y="41825"/>
            <a:ext cx="45764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latin typeface="Arial" pitchFamily="34" charset="0"/>
                <a:cs typeface="Arial" pitchFamily="34" charset="0"/>
              </a:rPr>
              <a:t>  </a:t>
            </a:r>
            <a:r>
              <a:rPr lang="de-DE" sz="1400" b="1" dirty="0" err="1">
                <a:latin typeface="Arial" pitchFamily="34" charset="0"/>
                <a:cs typeface="Arial" pitchFamily="34" charset="0"/>
              </a:rPr>
              <a:t>A5</a:t>
            </a:r>
            <a:endParaRPr lang="de-DE" sz="1400" b="1" dirty="0">
              <a:latin typeface="Arial" pitchFamily="34" charset="0"/>
              <a:cs typeface="Arial" pitchFamily="34" charset="0"/>
            </a:endParaRPr>
          </a:p>
          <a:p>
            <a:r>
              <a:rPr lang="de-DE" sz="14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399C7C4-FD8E-4079-B752-4B0B9D9D8A0E}"/>
              </a:ext>
            </a:extLst>
          </p:cNvPr>
          <p:cNvSpPr txBox="1"/>
          <p:nvPr/>
        </p:nvSpPr>
        <p:spPr>
          <a:xfrm>
            <a:off x="292608" y="1178518"/>
            <a:ext cx="7802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/>
              <a:t>Im Braunkohle Tagebau </a:t>
            </a:r>
            <a:r>
              <a:rPr lang="de-DE" dirty="0"/>
              <a:t>räumt man </a:t>
            </a:r>
            <a:r>
              <a:rPr lang="de-DE" b="1" u="sng" dirty="0">
                <a:solidFill>
                  <a:srgbClr val="FF0000"/>
                </a:solidFill>
              </a:rPr>
              <a:t>Deckschichten</a:t>
            </a:r>
            <a:r>
              <a:rPr lang="de-DE" b="1" dirty="0">
                <a:solidFill>
                  <a:srgbClr val="FF0000"/>
                </a:solidFill>
              </a:rPr>
              <a:t> weg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/>
              <a:t>                                                                                  um an die </a:t>
            </a:r>
            <a:r>
              <a:rPr lang="de-DE" sz="2400" b="1" dirty="0">
                <a:solidFill>
                  <a:schemeClr val="accent2">
                    <a:lumMod val="50000"/>
                  </a:schemeClr>
                </a:solidFill>
              </a:rPr>
              <a:t>Kohle</a:t>
            </a:r>
            <a:r>
              <a:rPr lang="de-DE" sz="2400" b="1" dirty="0"/>
              <a:t> </a:t>
            </a:r>
            <a:r>
              <a:rPr lang="de-DE" dirty="0"/>
              <a:t>zu gelangen.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5D4ABC5-0832-4B74-9507-69E505920267}"/>
              </a:ext>
            </a:extLst>
          </p:cNvPr>
          <p:cNvSpPr txBox="1"/>
          <p:nvPr/>
        </p:nvSpPr>
        <p:spPr>
          <a:xfrm>
            <a:off x="292608" y="4940818"/>
            <a:ext cx="79369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/>
              <a:t>Im Hohlraum Bergbau </a:t>
            </a:r>
            <a:r>
              <a:rPr lang="de-DE" dirty="0"/>
              <a:t>räumt man </a:t>
            </a:r>
            <a:r>
              <a:rPr lang="de-DE" b="1" dirty="0">
                <a:solidFill>
                  <a:srgbClr val="FF0000"/>
                </a:solidFill>
              </a:rPr>
              <a:t>Deckvolumen  weg</a:t>
            </a:r>
            <a:r>
              <a:rPr lang="de-DE" dirty="0"/>
              <a:t>,  um an </a:t>
            </a:r>
            <a:br>
              <a:rPr lang="de-DE" dirty="0"/>
            </a:br>
            <a:r>
              <a:rPr lang="de-DE" dirty="0"/>
              <a:t>                                         die </a:t>
            </a:r>
            <a:r>
              <a:rPr lang="de-DE" sz="2400" b="1" dirty="0">
                <a:solidFill>
                  <a:srgbClr val="0066FF"/>
                </a:solidFill>
              </a:rPr>
              <a:t>nutzbaren Speicherhohlräume </a:t>
            </a:r>
            <a:r>
              <a:rPr lang="de-DE" dirty="0"/>
              <a:t>zu gelangen.</a:t>
            </a:r>
          </a:p>
          <a:p>
            <a:r>
              <a:rPr lang="de-DE" dirty="0"/>
              <a:t>                                                                </a:t>
            </a:r>
            <a:r>
              <a:rPr lang="de-DE" sz="4800" dirty="0">
                <a:solidFill>
                  <a:srgbClr val="C00000"/>
                </a:solidFill>
              </a:rPr>
              <a:t>!!!!!!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3AABE17-76D8-4309-88DF-FC5A6EC07296}"/>
              </a:ext>
            </a:extLst>
          </p:cNvPr>
          <p:cNvSpPr txBox="1"/>
          <p:nvPr/>
        </p:nvSpPr>
        <p:spPr>
          <a:xfrm>
            <a:off x="1743456" y="192956"/>
            <a:ext cx="58887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600" b="1" u="sng" dirty="0"/>
              <a:t>Der „Hohlraum- Bergbau“ </a:t>
            </a:r>
            <a:endParaRPr lang="de-DE" sz="3600" dirty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4515CF4D-70C0-4AEF-A319-9CAC7806B343}"/>
              </a:ext>
            </a:extLst>
          </p:cNvPr>
          <p:cNvGrpSpPr/>
          <p:nvPr/>
        </p:nvGrpSpPr>
        <p:grpSpPr>
          <a:xfrm>
            <a:off x="683903" y="1917182"/>
            <a:ext cx="6630145" cy="2673106"/>
            <a:chOff x="683903" y="1917182"/>
            <a:chExt cx="6630145" cy="2673106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EE61AADA-3B3A-4796-B22D-126037B9E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3903" y="1917182"/>
              <a:ext cx="6630145" cy="2673106"/>
            </a:xfrm>
            <a:prstGeom prst="rect">
              <a:avLst/>
            </a:prstGeom>
          </p:spPr>
        </p:pic>
        <p:sp>
          <p:nvSpPr>
            <p:cNvPr id="10" name="Rechteck: abgerundete Ecken 9">
              <a:extLst>
                <a:ext uri="{FF2B5EF4-FFF2-40B4-BE49-F238E27FC236}">
                  <a16:creationId xmlns:a16="http://schemas.microsoft.com/office/drawing/2014/main" id="{7E68DDC7-313E-4BBD-A68E-5F3693D85961}"/>
                </a:ext>
              </a:extLst>
            </p:cNvPr>
            <p:cNvSpPr/>
            <p:nvPr/>
          </p:nvSpPr>
          <p:spPr>
            <a:xfrm>
              <a:off x="5120640" y="2081148"/>
              <a:ext cx="1194816" cy="2509140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03CAAFB4-FB0D-48A5-9C5C-CA8149C467AA}"/>
              </a:ext>
            </a:extLst>
          </p:cNvPr>
          <p:cNvSpPr txBox="1"/>
          <p:nvPr/>
        </p:nvSpPr>
        <p:spPr>
          <a:xfrm>
            <a:off x="0" y="6642556"/>
            <a:ext cx="763219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Quelle: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4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de-DE" sz="1400" u="sng" dirty="0" err="1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braunkohle.de</a:t>
            </a:r>
            <a:r>
              <a:rPr lang="de-DE" sz="14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/braunkohle-in-deutschland/</a:t>
            </a:r>
            <a:r>
              <a:rPr lang="de-DE" sz="1400" u="sng" dirty="0" err="1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uebersicht</a:t>
            </a:r>
            <a:r>
              <a:rPr lang="de-DE" sz="14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-und-geschichte-der-reviere/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8626173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96376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62287E5-B0D4-821A-1D1A-2DFF084E4D69}"/>
              </a:ext>
            </a:extLst>
          </p:cNvPr>
          <p:cNvSpPr txBox="1"/>
          <p:nvPr/>
        </p:nvSpPr>
        <p:spPr>
          <a:xfrm>
            <a:off x="2392472" y="2480154"/>
            <a:ext cx="455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Ergänzungen zum </a:t>
            </a:r>
            <a:r>
              <a:rPr lang="de-DE" sz="3200" b="1" dirty="0" err="1"/>
              <a:t>2SpM</a:t>
            </a:r>
            <a:endParaRPr lang="de-DE" sz="3200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CC41095-C28B-D384-4A94-2507EA50CD3D}"/>
              </a:ext>
            </a:extLst>
          </p:cNvPr>
          <p:cNvSpPr txBox="1"/>
          <p:nvPr/>
        </p:nvSpPr>
        <p:spPr>
          <a:xfrm>
            <a:off x="0" y="0"/>
            <a:ext cx="53079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latin typeface="Arial" pitchFamily="34" charset="0"/>
                <a:cs typeface="Arial" pitchFamily="34" charset="0"/>
              </a:rPr>
              <a:t>  B</a:t>
            </a:r>
          </a:p>
        </p:txBody>
      </p:sp>
    </p:spTree>
    <p:extLst>
      <p:ext uri="{BB962C8B-B14F-4D97-AF65-F5344CB8AC3E}">
        <p14:creationId xmlns:p14="http://schemas.microsoft.com/office/powerpoint/2010/main" val="253230589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8F76C3F-CB5E-3C1C-428A-8839141B3EEC}"/>
              </a:ext>
            </a:extLst>
          </p:cNvPr>
          <p:cNvSpPr txBox="1"/>
          <p:nvPr/>
        </p:nvSpPr>
        <p:spPr>
          <a:xfrm>
            <a:off x="278704" y="236263"/>
            <a:ext cx="8498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C00000"/>
                </a:solidFill>
              </a:rPr>
              <a:t>Nur Kurzzeitspeicher(„</a:t>
            </a:r>
            <a:r>
              <a:rPr lang="de-DE" sz="2800" b="1" dirty="0" err="1">
                <a:solidFill>
                  <a:srgbClr val="C00000"/>
                </a:solidFill>
              </a:rPr>
              <a:t>1Sp80M</a:t>
            </a:r>
            <a:r>
              <a:rPr lang="de-DE" sz="2800" b="1" dirty="0">
                <a:solidFill>
                  <a:srgbClr val="C00000"/>
                </a:solidFill>
              </a:rPr>
              <a:t>“):</a:t>
            </a:r>
            <a:r>
              <a:rPr lang="de-DE" sz="2400" b="1" dirty="0"/>
              <a:t>  aufwendig aber lehrreich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49B61BC-33C0-C957-2619-1C8B430EEF6D}"/>
              </a:ext>
            </a:extLst>
          </p:cNvPr>
          <p:cNvSpPr txBox="1"/>
          <p:nvPr/>
        </p:nvSpPr>
        <p:spPr>
          <a:xfrm>
            <a:off x="156575" y="938725"/>
            <a:ext cx="88308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DE" sz="1600" b="1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DEU2021</a:t>
            </a:r>
            <a:r>
              <a:rPr lang="de-DE" sz="16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hätte die folgende </a:t>
            </a:r>
            <a:r>
              <a:rPr lang="de-DE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Konfiguration  der Stromerzeugung: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e-DE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ÜsF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= 1,576 ;* </a:t>
            </a:r>
            <a:r>
              <a:rPr lang="de-DE" sz="1600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Sp80mx</a:t>
            </a:r>
            <a:r>
              <a:rPr lang="de-DE" sz="1600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3,0[d]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P80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mx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= 128 [GW] ;; </a:t>
            </a:r>
            <a:r>
              <a:rPr lang="de-DE" sz="1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P25</a:t>
            </a:r>
            <a:r>
              <a:rPr lang="de-DE" sz="11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mx</a:t>
            </a:r>
            <a:r>
              <a:rPr lang="de-DE" sz="1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0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# </a:t>
            </a:r>
          </a:p>
          <a:p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de-D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keinen Langzeitspeicher/</a:t>
            </a:r>
            <a:r>
              <a:rPr lang="de-DE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GasBackup</a:t>
            </a:r>
            <a:r>
              <a:rPr lang="de-D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Sp25_out</a:t>
            </a:r>
            <a:r>
              <a:rPr lang="de-DE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gebraucht;   </a:t>
            </a:r>
          </a:p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aber viel Überschuss, 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Sp2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Qa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= -0.53      ,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und  teuer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,  JK=103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de-DE" sz="1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= 97 [G€/a].  </a:t>
            </a:r>
          </a:p>
          <a:p>
            <a:endParaRPr lang="de-DE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Bei  </a:t>
            </a:r>
            <a:r>
              <a:rPr lang="de-DE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zusätzlicher</a:t>
            </a:r>
            <a:r>
              <a:rPr lang="de-DE" sz="1400" u="sng" dirty="0">
                <a:latin typeface="Arial" panose="020B0604020202020204" pitchFamily="34" charset="0"/>
                <a:cs typeface="Arial" panose="020B0604020202020204" pitchFamily="34" charset="0"/>
              </a:rPr>
              <a:t> Verwertung des Überschuss-Reststromes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Sp2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durch  Gasproduktion:</a:t>
            </a:r>
          </a:p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wird die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Ertragsbilnaz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bis etwa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14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P25</a:t>
            </a:r>
            <a:r>
              <a:rPr lang="de-DE" sz="105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mx</a:t>
            </a:r>
            <a:r>
              <a:rPr lang="de-DE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100 [GW ] günstiger   </a:t>
            </a:r>
            <a:r>
              <a:rPr lang="de-DE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br>
              <a:rPr lang="de-DE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Sp2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Qa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= -0,13         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und       </a:t>
            </a:r>
            <a:r>
              <a:rPr lang="de-DE" sz="1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JK</a:t>
            </a:r>
            <a:r>
              <a:rPr lang="de-DE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96 - 6 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sz="1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[G€/a]</a:t>
            </a:r>
            <a:r>
              <a:rPr lang="de-DE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885E915-7B3A-4F16-EEAA-BA023AEBB1D9}"/>
              </a:ext>
            </a:extLst>
          </p:cNvPr>
          <p:cNvSpPr txBox="1"/>
          <p:nvPr/>
        </p:nvSpPr>
        <p:spPr>
          <a:xfrm>
            <a:off x="278704" y="3149292"/>
            <a:ext cx="8367386" cy="34470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b="1" u="sng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  ein wenig Fremdbezug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aus einem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Basis-Kraftwerk (BKW):   </a:t>
            </a:r>
            <a:r>
              <a:rPr lang="de-DE" b="1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ÜsF</a:t>
            </a:r>
            <a:r>
              <a:rPr lang="de-DE" sz="1200" b="1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dsc</a:t>
            </a:r>
            <a:r>
              <a:rPr lang="de-DE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=0.10 </a:t>
            </a:r>
          </a:p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  erhält </a:t>
            </a:r>
            <a:r>
              <a:rPr lang="de-DE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 „</a:t>
            </a:r>
            <a:r>
              <a:rPr lang="de-DE" sz="1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Sp25_out</a:t>
            </a:r>
            <a:r>
              <a:rPr lang="de-DE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0“  </a:t>
            </a:r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z.B.</a:t>
            </a:r>
            <a:r>
              <a:rPr lang="de-DE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mit der  </a:t>
            </a:r>
            <a:r>
              <a:rPr lang="de-DE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Konfiguration:</a:t>
            </a:r>
          </a:p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de-DE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ÜsF</a:t>
            </a:r>
            <a:r>
              <a:rPr lang="de-DE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1,42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;* </a:t>
            </a:r>
            <a:r>
              <a:rPr lang="de-DE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Sp80mx</a:t>
            </a:r>
            <a:r>
              <a:rPr lang="de-DE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2,67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[d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] ;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P80mx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= 112,5 [GW] ;* </a:t>
            </a:r>
            <a:r>
              <a:rPr lang="de-DE" sz="16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P25mx</a:t>
            </a:r>
            <a:r>
              <a:rPr lang="de-DE" sz="1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[GW] 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# </a:t>
            </a:r>
          </a:p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Überschuss, 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Sp2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Qa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= -0.48      ,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und  teuer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,  JK=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97 – </a:t>
            </a:r>
            <a:r>
              <a:rPr lang="de-DE" sz="1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= 91 [G€/a].  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Mit  </a:t>
            </a:r>
            <a:r>
              <a:rPr lang="de-DE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zusätzlicher</a:t>
            </a:r>
            <a:r>
              <a:rPr lang="de-DE" sz="1200" u="sng" dirty="0">
                <a:latin typeface="Arial" panose="020B0604020202020204" pitchFamily="34" charset="0"/>
                <a:cs typeface="Arial" panose="020B0604020202020204" pitchFamily="34" charset="0"/>
              </a:rPr>
              <a:t> Verwertung des Überschuss-Reststromes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Sp2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durch  Gasproduktion:</a:t>
            </a:r>
          </a:p>
          <a:p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ÜsF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= 1,42 ;</a:t>
            </a:r>
            <a:r>
              <a:rPr lang="de-DE" sz="1200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Sp80mx</a:t>
            </a:r>
            <a:r>
              <a:rPr lang="de-DE" sz="1400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2,3 [d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*] ;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P80</a:t>
            </a:r>
            <a:r>
              <a:rPr 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mx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= 128 [GW]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;;     </a:t>
            </a:r>
            <a:r>
              <a:rPr lang="de-DE" sz="12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P25</a:t>
            </a:r>
            <a:r>
              <a:rPr lang="de-DE" sz="105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mx</a:t>
            </a:r>
            <a:r>
              <a:rPr lang="de-DE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116 [GW ]  #</a:t>
            </a:r>
            <a:br>
              <a:rPr lang="de-DE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erhalten wir:      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Sp2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Qa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= -0,00 und       </a:t>
            </a:r>
            <a:r>
              <a:rPr lang="de-DE" sz="1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JK</a:t>
            </a:r>
            <a:r>
              <a:rPr lang="de-DE" sz="1100" b="1" u="sng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96 - 6  </a:t>
            </a: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sz="1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[G€/a]</a:t>
            </a:r>
            <a:r>
              <a:rPr lang="de-DE" sz="11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Ergebnis durch wenig Fremdbezug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de-DE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Deutliche Verringerung  von  </a:t>
            </a:r>
            <a:r>
              <a:rPr lang="de-DE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Sp80</a:t>
            </a:r>
            <a:r>
              <a:rPr lang="de-DE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de-DE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ÜsF</a:t>
            </a:r>
            <a:endParaRPr lang="de-DE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optimales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P80mx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kann etwas kleiner sein</a:t>
            </a:r>
          </a:p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2C3238D-AC39-6820-2B34-234089079711}"/>
              </a:ext>
            </a:extLst>
          </p:cNvPr>
          <p:cNvSpPr txBox="1"/>
          <p:nvPr/>
        </p:nvSpPr>
        <p:spPr>
          <a:xfrm>
            <a:off x="0" y="6334780"/>
            <a:ext cx="8492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Quellen:  </a:t>
            </a:r>
            <a:r>
              <a:rPr lang="de-DE" sz="1400" dirty="0" err="1"/>
              <a:t>Y.werte_JDL2024_DEU2021_f.knapp_nr1_7.ff</a:t>
            </a:r>
            <a:r>
              <a:rPr lang="de-DE" sz="1400" dirty="0"/>
              <a:t>-….mit </a:t>
            </a:r>
            <a:r>
              <a:rPr lang="de-DE" sz="1400" dirty="0" err="1"/>
              <a:t>ÜsFdsc</a:t>
            </a:r>
            <a:r>
              <a:rPr lang="de-DE" sz="1400" dirty="0"/>
              <a:t>=</a:t>
            </a:r>
            <a:r>
              <a:rPr lang="de-DE" sz="1400" dirty="0" err="1"/>
              <a:t>0.1_arch.xlsm</a:t>
            </a:r>
            <a:r>
              <a:rPr lang="de-DE" sz="1400" dirty="0"/>
              <a:t>  </a:t>
            </a:r>
            <a:r>
              <a:rPr lang="de-DE" sz="1400" dirty="0" err="1"/>
              <a:t>Kap.11.3a</a:t>
            </a:r>
            <a:r>
              <a:rPr lang="de-DE" sz="1400" dirty="0"/>
              <a:t> und </a:t>
            </a:r>
            <a:r>
              <a:rPr lang="de-DE" sz="1400" dirty="0" err="1"/>
              <a:t>Kap.12,1</a:t>
            </a:r>
            <a:r>
              <a:rPr lang="de-DE" sz="1400" dirty="0"/>
              <a:t> </a:t>
            </a:r>
          </a:p>
          <a:p>
            <a:r>
              <a:rPr lang="de-DE" sz="1400" dirty="0"/>
              <a:t>                   Y.Werte_JDL_Standard2024_Bilder.ZwischenkopieEpsd_Optimierung_arch.xlsm</a:t>
            </a:r>
            <a:endParaRPr lang="de-DE" dirty="0"/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3C648FC1-7ABB-653D-6D88-FB438B2B351F}"/>
              </a:ext>
            </a:extLst>
          </p:cNvPr>
          <p:cNvCxnSpPr/>
          <p:nvPr/>
        </p:nvCxnSpPr>
        <p:spPr>
          <a:xfrm>
            <a:off x="8304755" y="6523492"/>
            <a:ext cx="68267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D75B823C-46C3-7CA6-7D09-A6E47C5F7A95}"/>
              </a:ext>
            </a:extLst>
          </p:cNvPr>
          <p:cNvSpPr txBox="1"/>
          <p:nvPr/>
        </p:nvSpPr>
        <p:spPr>
          <a:xfrm>
            <a:off x="0" y="0"/>
            <a:ext cx="43841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b="1" dirty="0" err="1">
                <a:latin typeface="Arial" pitchFamily="34" charset="0"/>
                <a:cs typeface="Arial" pitchFamily="34" charset="0"/>
              </a:rPr>
              <a:t>B.1</a:t>
            </a:r>
            <a:endParaRPr lang="de-DE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88042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93D01E7C-72D5-EDE6-97DB-FFCF2BDFAFFE}"/>
              </a:ext>
            </a:extLst>
          </p:cNvPr>
          <p:cNvSpPr txBox="1"/>
          <p:nvPr/>
        </p:nvSpPr>
        <p:spPr>
          <a:xfrm>
            <a:off x="139488" y="6688723"/>
            <a:ext cx="8492647" cy="184666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de-DE" sz="1100" dirty="0"/>
              <a:t>Quelle:  </a:t>
            </a:r>
            <a:r>
              <a:rPr lang="de-DE" sz="1100" dirty="0" err="1"/>
              <a:t>Y.werte_JDL2024_DEU2021_f.knapp_nr1_7.ff</a:t>
            </a:r>
            <a:r>
              <a:rPr lang="de-DE" sz="1100" dirty="0"/>
              <a:t>-….mit </a:t>
            </a:r>
            <a:r>
              <a:rPr lang="de-DE" sz="1100" dirty="0" err="1"/>
              <a:t>ÜsFdsc</a:t>
            </a:r>
            <a:r>
              <a:rPr lang="de-DE" sz="1100" dirty="0"/>
              <a:t>=</a:t>
            </a:r>
            <a:r>
              <a:rPr lang="de-DE" sz="1100" dirty="0" err="1"/>
              <a:t>0.1_arch.xlsm</a:t>
            </a:r>
            <a:r>
              <a:rPr lang="de-DE" sz="1100" dirty="0"/>
              <a:t>  </a:t>
            </a:r>
            <a:r>
              <a:rPr lang="de-DE" sz="1200" b="1" dirty="0"/>
              <a:t>Kap. 12,2 </a:t>
            </a:r>
            <a:r>
              <a:rPr lang="de-DE" sz="1200" dirty="0"/>
              <a:t>; </a:t>
            </a:r>
            <a:r>
              <a:rPr lang="de-DE" sz="1200" dirty="0" err="1"/>
              <a:t>Bild1_Sp80</a:t>
            </a:r>
            <a:r>
              <a:rPr lang="de-DE" sz="1200" dirty="0"/>
              <a:t> („</a:t>
            </a:r>
            <a:r>
              <a:rPr lang="de-DE" sz="1200" dirty="0" err="1"/>
              <a:t>Z2</a:t>
            </a:r>
            <a:r>
              <a:rPr lang="de-DE" sz="1200" dirty="0"/>
              <a:t>“) </a:t>
            </a:r>
            <a:endParaRPr lang="de-DE" sz="11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48E0580-3B33-982B-8D9D-6CD342A9D71D}"/>
              </a:ext>
            </a:extLst>
          </p:cNvPr>
          <p:cNvSpPr txBox="1"/>
          <p:nvPr/>
        </p:nvSpPr>
        <p:spPr>
          <a:xfrm>
            <a:off x="731257" y="71213"/>
            <a:ext cx="7893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u="sng" dirty="0" err="1"/>
              <a:t>1Sp80M</a:t>
            </a:r>
            <a:r>
              <a:rPr lang="de-DE" sz="2400" dirty="0"/>
              <a:t>:  </a:t>
            </a:r>
            <a:r>
              <a:rPr lang="de-DE" sz="2400" b="1" dirty="0">
                <a:solidFill>
                  <a:srgbClr val="0066FF"/>
                </a:solidFill>
              </a:rPr>
              <a:t>Sättigung für </a:t>
            </a:r>
            <a:r>
              <a:rPr lang="de-DE" sz="2400" b="1" dirty="0" err="1">
                <a:solidFill>
                  <a:srgbClr val="0066FF"/>
                </a:solidFill>
              </a:rPr>
              <a:t>Sp80</a:t>
            </a:r>
            <a:r>
              <a:rPr lang="de-DE" sz="2400" b="1" dirty="0">
                <a:solidFill>
                  <a:srgbClr val="0066FF"/>
                </a:solidFill>
              </a:rPr>
              <a:t>  </a:t>
            </a:r>
            <a:r>
              <a:rPr lang="de-DE" sz="2400" dirty="0"/>
              <a:t>mit festem </a:t>
            </a:r>
            <a:r>
              <a:rPr lang="de-DE" sz="2400" dirty="0" err="1"/>
              <a:t>ÜsF</a:t>
            </a:r>
            <a:r>
              <a:rPr lang="de-DE" sz="2400" dirty="0"/>
              <a:t> ab </a:t>
            </a:r>
            <a:r>
              <a:rPr lang="de-DE" sz="2400" b="1" dirty="0" err="1">
                <a:solidFill>
                  <a:srgbClr val="7030A0"/>
                </a:solidFill>
              </a:rPr>
              <a:t>P80mx</a:t>
            </a:r>
            <a:r>
              <a:rPr lang="de-DE" sz="2400" b="1" dirty="0">
                <a:solidFill>
                  <a:srgbClr val="7030A0"/>
                </a:solidFill>
              </a:rPr>
              <a:t>-Kante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6E03A44-9775-AE03-AB6C-2C0741A0FE1C}"/>
              </a:ext>
            </a:extLst>
          </p:cNvPr>
          <p:cNvSpPr txBox="1"/>
          <p:nvPr/>
        </p:nvSpPr>
        <p:spPr>
          <a:xfrm>
            <a:off x="325676" y="4931129"/>
            <a:ext cx="8492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1Sp80M</a:t>
            </a:r>
            <a:r>
              <a:rPr lang="de-DE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: Variable nur noch {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ÜsF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Sp80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P80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} , da keine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GasKraftwerke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P25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Bei  </a:t>
            </a:r>
            <a:r>
              <a:rPr lang="de-DE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etwas Fremdstrom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ÜsF_dsc</a:t>
            </a:r>
            <a:r>
              <a:rPr lang="de-D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=0,10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): Kante bei  </a:t>
            </a:r>
            <a:r>
              <a:rPr lang="de-DE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P80mx</a:t>
            </a:r>
            <a:r>
              <a:rPr lang="de-DE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=112,5 </a:t>
            </a:r>
            <a:r>
              <a:rPr lang="de-DE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[GW] </a:t>
            </a:r>
            <a:endParaRPr lang="de-DE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E771243-1DAE-F5EA-2913-7A8CD5F2D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716962"/>
            <a:ext cx="6214612" cy="4120497"/>
          </a:xfrm>
          <a:prstGeom prst="rect">
            <a:avLst/>
          </a:prstGeo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F6694E0B-D7ED-A543-8F13-1B285BC9B345}"/>
              </a:ext>
            </a:extLst>
          </p:cNvPr>
          <p:cNvCxnSpPr/>
          <p:nvPr/>
        </p:nvCxnSpPr>
        <p:spPr>
          <a:xfrm>
            <a:off x="8404964" y="6643794"/>
            <a:ext cx="68267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0B1C5FD4-4D94-C698-B1D7-9D6F20EDB3A0}"/>
              </a:ext>
            </a:extLst>
          </p:cNvPr>
          <p:cNvCxnSpPr>
            <a:cxnSpLocks/>
          </p:cNvCxnSpPr>
          <p:nvPr/>
        </p:nvCxnSpPr>
        <p:spPr>
          <a:xfrm flipH="1">
            <a:off x="48587" y="6643794"/>
            <a:ext cx="68267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92A41692-4D8B-F14A-767A-3199C5BE9065}"/>
              </a:ext>
            </a:extLst>
          </p:cNvPr>
          <p:cNvSpPr txBox="1"/>
          <p:nvPr/>
        </p:nvSpPr>
        <p:spPr>
          <a:xfrm>
            <a:off x="625449" y="5611109"/>
            <a:ext cx="7893099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Wähle diese Kante als Betriebspunkt</a:t>
            </a:r>
            <a:r>
              <a:rPr lang="de-DE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ÜsF</a:t>
            </a:r>
            <a:r>
              <a:rPr lang="de-DE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1,4176 </a:t>
            </a:r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;* </a:t>
            </a:r>
            <a:r>
              <a:rPr lang="de-DE" b="1" dirty="0" err="1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Sp80mx</a:t>
            </a:r>
            <a:r>
              <a:rPr lang="de-DE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2,66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[d]</a:t>
            </a:r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 ; </a:t>
            </a:r>
            <a:r>
              <a:rPr lang="de-DE" sz="1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P80mx</a:t>
            </a:r>
            <a:r>
              <a:rPr lang="de-DE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112,5 </a:t>
            </a:r>
            <a:r>
              <a:rPr lang="de-DE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[GW] ;* </a:t>
            </a:r>
            <a:r>
              <a:rPr lang="de-DE" sz="14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P25mx</a:t>
            </a:r>
            <a:r>
              <a:rPr lang="de-DE" sz="1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sz="1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[GW]  </a:t>
            </a:r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# </a:t>
            </a:r>
            <a:endParaRPr lang="de-DE" sz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6BBD4E4-5722-2E4F-E81A-75FD177FE858}"/>
              </a:ext>
            </a:extLst>
          </p:cNvPr>
          <p:cNvSpPr txBox="1"/>
          <p:nvPr/>
        </p:nvSpPr>
        <p:spPr>
          <a:xfrm>
            <a:off x="186188" y="836364"/>
            <a:ext cx="2431752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Das Bild zeigt für </a:t>
            </a:r>
          </a:p>
          <a:p>
            <a:r>
              <a:rPr lang="de-DE" b="1" dirty="0"/>
              <a:t>jedes feste </a:t>
            </a:r>
            <a:r>
              <a:rPr lang="de-DE" b="1" dirty="0" err="1"/>
              <a:t>P80mx</a:t>
            </a:r>
            <a:r>
              <a:rPr lang="de-DE" b="1" dirty="0"/>
              <a:t> (!)</a:t>
            </a:r>
          </a:p>
          <a:p>
            <a:r>
              <a:rPr lang="de-DE" dirty="0"/>
              <a:t>das  </a:t>
            </a:r>
          </a:p>
          <a:p>
            <a:pPr algn="ctr"/>
            <a:r>
              <a:rPr lang="de-DE" b="1" u="sng" dirty="0">
                <a:solidFill>
                  <a:srgbClr val="C00000"/>
                </a:solidFill>
              </a:rPr>
              <a:t>Kosten-</a:t>
            </a:r>
            <a:r>
              <a:rPr lang="de-DE" b="1" u="sng" dirty="0" err="1">
                <a:solidFill>
                  <a:srgbClr val="C00000"/>
                </a:solidFill>
              </a:rPr>
              <a:t>minmale</a:t>
            </a:r>
            <a:r>
              <a:rPr lang="de-DE" b="1" dirty="0">
                <a:solidFill>
                  <a:srgbClr val="C00000"/>
                </a:solidFill>
              </a:rPr>
              <a:t>  </a:t>
            </a:r>
            <a:r>
              <a:rPr lang="de-DE" b="1" u="sng" dirty="0">
                <a:solidFill>
                  <a:srgbClr val="C00000"/>
                </a:solidFill>
              </a:rPr>
              <a:t>Tupel </a:t>
            </a:r>
            <a:br>
              <a:rPr lang="de-DE" b="1" u="sng" dirty="0">
                <a:solidFill>
                  <a:srgbClr val="C00000"/>
                </a:solidFill>
              </a:rPr>
            </a:br>
            <a:r>
              <a:rPr lang="de-DE" dirty="0"/>
              <a:t>{</a:t>
            </a:r>
            <a:r>
              <a:rPr lang="de-DE" b="1" dirty="0" err="1">
                <a:solidFill>
                  <a:srgbClr val="C00000"/>
                </a:solidFill>
              </a:rPr>
              <a:t>ÜsF</a:t>
            </a:r>
            <a:r>
              <a:rPr lang="de-DE" dirty="0" err="1"/>
              <a:t>;</a:t>
            </a:r>
            <a:r>
              <a:rPr lang="de-DE" b="1" dirty="0" err="1">
                <a:solidFill>
                  <a:srgbClr val="0066FF"/>
                </a:solidFill>
              </a:rPr>
              <a:t>Sp80mx</a:t>
            </a:r>
            <a:r>
              <a:rPr lang="de-DE" dirty="0"/>
              <a:t>}, </a:t>
            </a:r>
          </a:p>
          <a:p>
            <a:endParaRPr lang="de-DE" b="1" u="sng" dirty="0"/>
          </a:p>
          <a:p>
            <a:r>
              <a:rPr lang="de-DE" b="1" u="sng" dirty="0"/>
              <a:t>wobei:</a:t>
            </a:r>
          </a:p>
          <a:p>
            <a:r>
              <a:rPr lang="de-DE" dirty="0">
                <a:solidFill>
                  <a:srgbClr val="FF0000"/>
                </a:solidFill>
              </a:rPr>
              <a:t> (1.) </a:t>
            </a:r>
            <a:r>
              <a:rPr lang="de-DE" sz="2000" b="1" dirty="0">
                <a:solidFill>
                  <a:srgbClr val="FF00FF"/>
                </a:solidFill>
              </a:rPr>
              <a:t>Bilanz =0 </a:t>
            </a:r>
            <a:br>
              <a:rPr lang="de-DE" dirty="0"/>
            </a:br>
            <a:r>
              <a:rPr lang="de-DE" dirty="0"/>
              <a:t>          (also </a:t>
            </a:r>
            <a:r>
              <a:rPr lang="de-DE" b="1" dirty="0">
                <a:solidFill>
                  <a:srgbClr val="FF00FF"/>
                </a:solidFill>
              </a:rPr>
              <a:t>Autarkie)</a:t>
            </a:r>
          </a:p>
          <a:p>
            <a:endParaRPr lang="de-DE" dirty="0"/>
          </a:p>
          <a:p>
            <a:r>
              <a:rPr lang="de-DE" dirty="0"/>
              <a:t>(2.) </a:t>
            </a:r>
            <a:r>
              <a:rPr lang="de-DE" b="1" dirty="0">
                <a:solidFill>
                  <a:schemeClr val="accent4">
                    <a:lumMod val="50000"/>
                  </a:schemeClr>
                </a:solidFill>
              </a:rPr>
              <a:t>Kein Gas-Backup</a:t>
            </a:r>
            <a:br>
              <a:rPr lang="de-DE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de-DE" b="1" dirty="0">
                <a:solidFill>
                  <a:schemeClr val="accent4">
                    <a:lumMod val="50000"/>
                  </a:schemeClr>
                </a:solidFill>
              </a:rPr>
              <a:t>        </a:t>
            </a:r>
            <a:r>
              <a:rPr lang="de-DE" dirty="0" err="1"/>
              <a:t>Sp25v_out</a:t>
            </a:r>
            <a:r>
              <a:rPr lang="de-DE" dirty="0"/>
              <a:t> = 0; </a:t>
            </a:r>
            <a:br>
              <a:rPr lang="de-DE" dirty="0"/>
            </a:br>
            <a:r>
              <a:rPr lang="de-DE" dirty="0"/>
              <a:t>           also </a:t>
            </a:r>
            <a:r>
              <a:rPr lang="de-DE" dirty="0" err="1"/>
              <a:t>P25mx</a:t>
            </a:r>
            <a:r>
              <a:rPr lang="de-DE" dirty="0"/>
              <a:t>=0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116634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814E3CF-84AA-8514-E8CD-B40E1839E634}"/>
              </a:ext>
            </a:extLst>
          </p:cNvPr>
          <p:cNvSpPr txBox="1"/>
          <p:nvPr/>
        </p:nvSpPr>
        <p:spPr>
          <a:xfrm>
            <a:off x="757781" y="47602"/>
            <a:ext cx="7893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u="sng" dirty="0" err="1"/>
              <a:t>1Sp80M</a:t>
            </a:r>
            <a:r>
              <a:rPr lang="de-DE" sz="2400" dirty="0"/>
              <a:t>:  </a:t>
            </a:r>
            <a:r>
              <a:rPr lang="de-DE" sz="2800" b="1" dirty="0">
                <a:solidFill>
                  <a:srgbClr val="FF0000"/>
                </a:solidFill>
              </a:rPr>
              <a:t>Kostenminimum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dirty="0"/>
              <a:t>an der </a:t>
            </a:r>
            <a:r>
              <a:rPr lang="de-DE" sz="2400" b="1" dirty="0"/>
              <a:t>Sättigungskante</a:t>
            </a:r>
            <a:endParaRPr lang="de-DE" sz="2400" b="1" dirty="0">
              <a:solidFill>
                <a:srgbClr val="7030A0"/>
              </a:solidFill>
            </a:endParaRP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E97A4A6E-3B42-9758-37D5-098A47188ED3}"/>
              </a:ext>
            </a:extLst>
          </p:cNvPr>
          <p:cNvCxnSpPr>
            <a:cxnSpLocks/>
          </p:cNvCxnSpPr>
          <p:nvPr/>
        </p:nvCxnSpPr>
        <p:spPr>
          <a:xfrm flipH="1">
            <a:off x="48587" y="6643794"/>
            <a:ext cx="68267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BEEB4911-9936-FD51-9351-BE4A8167AB43}"/>
              </a:ext>
            </a:extLst>
          </p:cNvPr>
          <p:cNvSpPr txBox="1"/>
          <p:nvPr/>
        </p:nvSpPr>
        <p:spPr>
          <a:xfrm>
            <a:off x="627917" y="4009631"/>
            <a:ext cx="8152828" cy="253915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de-DE" sz="1600" u="sng" dirty="0">
                <a:latin typeface="Arial" panose="020B0604020202020204" pitchFamily="34" charset="0"/>
                <a:cs typeface="Arial" panose="020B0604020202020204" pitchFamily="34" charset="0"/>
              </a:rPr>
              <a:t>Der Stromverbrauch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kann durch eine ausgewogene Kombination aus</a:t>
            </a: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      RE-Kapazität, ausgedrückt als  </a:t>
            </a:r>
            <a:r>
              <a:rPr lang="de-DE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ÜsF</a:t>
            </a:r>
            <a:r>
              <a:rPr lang="de-DE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       Kurzzeitspeicherkapazität </a:t>
            </a:r>
            <a:r>
              <a:rPr lang="de-DE" sz="1600" b="1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Sp80</a:t>
            </a:r>
            <a:r>
              <a:rPr lang="de-DE" sz="16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für hinreichend große </a:t>
            </a:r>
            <a:r>
              <a:rPr lang="de-DE" sz="1600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P80mx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  auch vor der Kante (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P80mx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=112,5 GW) gedeckt werden. </a:t>
            </a:r>
          </a:p>
          <a:p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sz="1600" u="sng" dirty="0">
                <a:latin typeface="Arial" panose="020B0604020202020204" pitchFamily="34" charset="0"/>
                <a:cs typeface="Arial" panose="020B0604020202020204" pitchFamily="34" charset="0"/>
              </a:rPr>
              <a:t>Bis zur Kante sinken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(als Folge </a:t>
            </a:r>
            <a:r>
              <a:rPr lang="de-DE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hier benutzten </a:t>
            </a:r>
            <a:r>
              <a:rPr lang="de-DE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EinheitsKosten</a:t>
            </a:r>
            <a:r>
              <a:rPr lang="de-DE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die Jahreskosten</a:t>
            </a:r>
            <a:br>
              <a:rPr lang="de-DE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aus der Bilanz von fallendem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ÜsF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de-DE" sz="1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steigenden </a:t>
            </a:r>
            <a:r>
              <a:rPr lang="de-DE" sz="1600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Sp80</a:t>
            </a:r>
            <a:r>
              <a:rPr lang="de-DE" sz="1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 und dies überwiegt das stetige Anwachsen der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P80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-Kosten. </a:t>
            </a:r>
          </a:p>
          <a:p>
            <a:r>
              <a:rPr lang="de-DE" sz="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sz="1600" u="sng" dirty="0">
                <a:latin typeface="Arial" panose="020B0604020202020204" pitchFamily="34" charset="0"/>
                <a:cs typeface="Arial" panose="020B0604020202020204" pitchFamily="34" charset="0"/>
              </a:rPr>
              <a:t>Ab der Kante bleiben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ÜsF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Sp80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aber konstant. Dann erhöhen sich die Kosten nur</a:t>
            </a: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  noch proportional zu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P80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, und dessen Kosten sind genau an der Kante am niedrigsten</a:t>
            </a:r>
            <a:r>
              <a:rPr lang="de-DE" sz="1600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49442151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rafik 62">
            <a:extLst>
              <a:ext uri="{FF2B5EF4-FFF2-40B4-BE49-F238E27FC236}">
                <a16:creationId xmlns:a16="http://schemas.microsoft.com/office/drawing/2014/main" id="{2B9DCA93-B8F4-4BDF-B0CE-F3B745903210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1113" y="1349954"/>
            <a:ext cx="9000000" cy="2955800"/>
          </a:xfrm>
          <a:prstGeom prst="rect">
            <a:avLst/>
          </a:prstGeom>
        </p:spPr>
      </p:pic>
      <p:sp>
        <p:nvSpPr>
          <p:cNvPr id="37" name="Textfeld 36">
            <a:extLst>
              <a:ext uri="{FF2B5EF4-FFF2-40B4-BE49-F238E27FC236}">
                <a16:creationId xmlns:a16="http://schemas.microsoft.com/office/drawing/2014/main" id="{530410DC-0596-3706-4272-E83603B42D4A}"/>
              </a:ext>
            </a:extLst>
          </p:cNvPr>
          <p:cNvSpPr txBox="1"/>
          <p:nvPr/>
        </p:nvSpPr>
        <p:spPr>
          <a:xfrm>
            <a:off x="27076" y="1349954"/>
            <a:ext cx="8802201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000" b="1" dirty="0" err="1"/>
              <a:t>Sp80</a:t>
            </a:r>
            <a:r>
              <a:rPr lang="de-DE" sz="2000" b="1" dirty="0"/>
              <a:t>(t)  =   Stündlicher Speicher-Füllzustand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CDA81AF-2368-8D36-78E8-E5A040F86555}"/>
              </a:ext>
            </a:extLst>
          </p:cNvPr>
          <p:cNvSpPr txBox="1"/>
          <p:nvPr/>
        </p:nvSpPr>
        <p:spPr>
          <a:xfrm>
            <a:off x="191489" y="121100"/>
            <a:ext cx="8955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FF0000"/>
                </a:solidFill>
              </a:rPr>
              <a:t>Noch keine „kritische Dunkelflaute“ </a:t>
            </a:r>
            <a:r>
              <a:rPr lang="de-DE" sz="2400" b="1" dirty="0"/>
              <a:t>in </a:t>
            </a:r>
            <a:r>
              <a:rPr lang="de-DE" sz="2400" b="1" dirty="0" err="1"/>
              <a:t>DEU2021</a:t>
            </a:r>
            <a:r>
              <a:rPr lang="de-DE" sz="2400" b="1" dirty="0"/>
              <a:t> und das passende </a:t>
            </a:r>
            <a:r>
              <a:rPr lang="de-DE" sz="2400" b="1" dirty="0" err="1">
                <a:solidFill>
                  <a:srgbClr val="0066FF"/>
                </a:solidFill>
              </a:rPr>
              <a:t>1Sp80M</a:t>
            </a:r>
            <a:r>
              <a:rPr lang="de-DE" sz="2400" b="1" dirty="0">
                <a:solidFill>
                  <a:srgbClr val="0066FF"/>
                </a:solidFill>
              </a:rPr>
              <a:t>  (kein Gasspeicher)</a:t>
            </a:r>
            <a:r>
              <a:rPr lang="de-DE" dirty="0"/>
              <a:t>    (mit </a:t>
            </a:r>
            <a:r>
              <a:rPr lang="de-DE" dirty="0" err="1">
                <a:solidFill>
                  <a:srgbClr val="C00000"/>
                </a:solidFill>
              </a:rPr>
              <a:t>ÜsF_dsc</a:t>
            </a:r>
            <a:r>
              <a:rPr lang="de-DE" dirty="0">
                <a:solidFill>
                  <a:srgbClr val="C00000"/>
                </a:solidFill>
              </a:rPr>
              <a:t>=0.10</a:t>
            </a:r>
            <a:r>
              <a:rPr lang="de-DE" dirty="0"/>
              <a:t>)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3AE2E680-E997-5157-033C-1929C53C018E}"/>
              </a:ext>
            </a:extLst>
          </p:cNvPr>
          <p:cNvSpPr txBox="1"/>
          <p:nvPr/>
        </p:nvSpPr>
        <p:spPr>
          <a:xfrm>
            <a:off x="1110267" y="6562497"/>
            <a:ext cx="7152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Quellen:  Y.Werte_JDL_Standard2024_Bilder.ZwischenkopieEpsd_Optimierung_arch.xlsm  Bild </a:t>
            </a:r>
            <a:r>
              <a:rPr lang="de-DE" sz="1400" dirty="0" err="1"/>
              <a:t>Z1</a:t>
            </a:r>
            <a:r>
              <a:rPr lang="de-DE" sz="1400" dirty="0"/>
              <a:t> </a:t>
            </a:r>
            <a:endParaRPr lang="de-DE" dirty="0"/>
          </a:p>
        </p:txBody>
      </p: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94E93CD5-3596-AC2A-024C-6F370B9E12E4}"/>
              </a:ext>
            </a:extLst>
          </p:cNvPr>
          <p:cNvCxnSpPr/>
          <p:nvPr/>
        </p:nvCxnSpPr>
        <p:spPr>
          <a:xfrm>
            <a:off x="8404964" y="6718950"/>
            <a:ext cx="68267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5117BA88-09C9-4D74-2247-43F6673B4160}"/>
              </a:ext>
            </a:extLst>
          </p:cNvPr>
          <p:cNvCxnSpPr>
            <a:cxnSpLocks/>
          </p:cNvCxnSpPr>
          <p:nvPr/>
        </p:nvCxnSpPr>
        <p:spPr>
          <a:xfrm flipH="1">
            <a:off x="48587" y="6718950"/>
            <a:ext cx="68267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Grafik 64" descr="Ein Bild, das Text, Screenshot, Diagramm, Schrift enthält.&#10;&#10;Automatisch generierte Beschreibung">
            <a:extLst>
              <a:ext uri="{FF2B5EF4-FFF2-40B4-BE49-F238E27FC236}">
                <a16:creationId xmlns:a16="http://schemas.microsoft.com/office/drawing/2014/main" id="{CE7CD6E2-0EAB-77C4-42E6-37DD6A517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6" y="4472436"/>
            <a:ext cx="4244708" cy="2171888"/>
          </a:xfrm>
          <a:prstGeom prst="rect">
            <a:avLst/>
          </a:prstGeom>
        </p:spPr>
      </p:pic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7B5DA8AF-4119-C52E-2AE5-0F621D4B4426}"/>
              </a:ext>
            </a:extLst>
          </p:cNvPr>
          <p:cNvCxnSpPr>
            <a:cxnSpLocks/>
          </p:cNvCxnSpPr>
          <p:nvPr/>
        </p:nvCxnSpPr>
        <p:spPr>
          <a:xfrm>
            <a:off x="590232" y="3385913"/>
            <a:ext cx="1721397" cy="2435336"/>
          </a:xfrm>
          <a:prstGeom prst="straightConnector1">
            <a:avLst/>
          </a:prstGeom>
          <a:ln w="12700">
            <a:solidFill>
              <a:srgbClr val="FF0000"/>
            </a:solidFill>
            <a:prstDash val="lgDash"/>
            <a:miter lim="800000"/>
            <a:headEnd type="triangl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Grafik 66">
            <a:extLst>
              <a:ext uri="{FF2B5EF4-FFF2-40B4-BE49-F238E27FC236}">
                <a16:creationId xmlns:a16="http://schemas.microsoft.com/office/drawing/2014/main" id="{FAED6442-7299-530B-2060-537EF6753A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23" y="1781069"/>
            <a:ext cx="8170047" cy="523720"/>
          </a:xfrm>
          <a:prstGeom prst="rect">
            <a:avLst/>
          </a:prstGeom>
        </p:spPr>
      </p:pic>
      <p:pic>
        <p:nvPicPr>
          <p:cNvPr id="73" name="Grafik 72" descr="Ein Bild, das Screenshot, Diagramm enthält.&#10;&#10;Automatisch generierte Beschreibung">
            <a:extLst>
              <a:ext uri="{FF2B5EF4-FFF2-40B4-BE49-F238E27FC236}">
                <a16:creationId xmlns:a16="http://schemas.microsoft.com/office/drawing/2014/main" id="{3044AF31-181D-9D81-2C41-0A2C2C15E1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81" y="4348184"/>
            <a:ext cx="3132091" cy="2209992"/>
          </a:xfrm>
          <a:prstGeom prst="rect">
            <a:avLst/>
          </a:prstGeom>
        </p:spPr>
      </p:pic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20A50CD7-85C9-93E4-4232-0F003D2E736F}"/>
              </a:ext>
            </a:extLst>
          </p:cNvPr>
          <p:cNvCxnSpPr>
            <a:cxnSpLocks/>
          </p:cNvCxnSpPr>
          <p:nvPr/>
        </p:nvCxnSpPr>
        <p:spPr>
          <a:xfrm flipH="1">
            <a:off x="7004628" y="3417316"/>
            <a:ext cx="790112" cy="2248658"/>
          </a:xfrm>
          <a:prstGeom prst="straightConnector1">
            <a:avLst/>
          </a:prstGeom>
          <a:ln w="508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23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618D908-8DDA-9B6E-9E86-BF58FFCB45F7}"/>
              </a:ext>
            </a:extLst>
          </p:cNvPr>
          <p:cNvSpPr txBox="1"/>
          <p:nvPr/>
        </p:nvSpPr>
        <p:spPr>
          <a:xfrm>
            <a:off x="137785" y="222623"/>
            <a:ext cx="8621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err="1"/>
              <a:t>2SpM</a:t>
            </a:r>
            <a:r>
              <a:rPr lang="de-DE" sz="2800" b="1" dirty="0"/>
              <a:t>: </a:t>
            </a:r>
            <a:r>
              <a:rPr lang="de-DE" sz="2400" b="1" dirty="0"/>
              <a:t>Herunterskalieren </a:t>
            </a:r>
            <a:r>
              <a:rPr lang="de-DE" sz="2000" b="1" dirty="0"/>
              <a:t> </a:t>
            </a:r>
            <a:r>
              <a:rPr lang="de-DE" sz="2400" b="1" dirty="0"/>
              <a:t>von  </a:t>
            </a:r>
            <a:r>
              <a:rPr lang="de-DE" sz="2400" b="1" dirty="0" err="1"/>
              <a:t>Sp80</a:t>
            </a:r>
            <a:r>
              <a:rPr lang="de-DE" sz="2400" b="1" dirty="0"/>
              <a:t>  erfordert Gasspeicher </a:t>
            </a: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C84A9168-D763-F921-8160-CB347149C807}"/>
              </a:ext>
            </a:extLst>
          </p:cNvPr>
          <p:cNvCxnSpPr/>
          <p:nvPr/>
        </p:nvCxnSpPr>
        <p:spPr>
          <a:xfrm>
            <a:off x="8417490" y="6718950"/>
            <a:ext cx="68267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B4D60700-CCB4-CE5D-4FDA-D4FE0C019F50}"/>
              </a:ext>
            </a:extLst>
          </p:cNvPr>
          <p:cNvCxnSpPr>
            <a:cxnSpLocks/>
          </p:cNvCxnSpPr>
          <p:nvPr/>
        </p:nvCxnSpPr>
        <p:spPr>
          <a:xfrm flipH="1">
            <a:off x="61113" y="6718950"/>
            <a:ext cx="68267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33D1FE4C-1A88-2991-28B5-827E09E894C5}"/>
              </a:ext>
            </a:extLst>
          </p:cNvPr>
          <p:cNvSpPr txBox="1"/>
          <p:nvPr/>
        </p:nvSpPr>
        <p:spPr>
          <a:xfrm>
            <a:off x="328809" y="4972833"/>
            <a:ext cx="84300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Zunächst muss Gasspeicher, </a:t>
            </a:r>
            <a:r>
              <a:rPr lang="de-DE" dirty="0" err="1"/>
              <a:t>Sp25</a:t>
            </a:r>
            <a:r>
              <a:rPr lang="de-DE" dirty="0"/>
              <a:t>, nur in den  beiden Dunkelflauten eingesetzt werden: </a:t>
            </a:r>
          </a:p>
          <a:p>
            <a:endParaRPr lang="de-DE" dirty="0"/>
          </a:p>
          <a:p>
            <a:r>
              <a:rPr lang="de-DE" dirty="0"/>
              <a:t>Durch Verwendung des </a:t>
            </a:r>
            <a:r>
              <a:rPr lang="de-DE" b="1" dirty="0"/>
              <a:t>Leistungsmode</a:t>
            </a:r>
            <a:r>
              <a:rPr lang="de-DE" dirty="0"/>
              <a:t> kommt man mit geringer maximaler Ausspeicherleistung </a:t>
            </a:r>
            <a:r>
              <a:rPr lang="de-DE" dirty="0" err="1"/>
              <a:t>P25n_out</a:t>
            </a:r>
            <a:r>
              <a:rPr lang="de-DE" dirty="0"/>
              <a:t> aus.</a:t>
            </a:r>
          </a:p>
          <a:p>
            <a:r>
              <a:rPr lang="de-DE" dirty="0"/>
              <a:t>Beispiel:  Setze </a:t>
            </a:r>
            <a:r>
              <a:rPr lang="de-DE" dirty="0" err="1"/>
              <a:t>Sp80mx</a:t>
            </a:r>
            <a:r>
              <a:rPr lang="de-DE" dirty="0"/>
              <a:t>  ..= ¼ * </a:t>
            </a:r>
            <a:r>
              <a:rPr lang="de-DE" dirty="0" err="1"/>
              <a:t>Sp80mx_Start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BC750D9-A09E-9A4F-3695-B7D6E28E6498}"/>
              </a:ext>
            </a:extLst>
          </p:cNvPr>
          <p:cNvSpPr txBox="1"/>
          <p:nvPr/>
        </p:nvSpPr>
        <p:spPr>
          <a:xfrm>
            <a:off x="0" y="0"/>
            <a:ext cx="43841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b="1" dirty="0" err="1">
                <a:latin typeface="Arial" pitchFamily="34" charset="0"/>
                <a:cs typeface="Arial" pitchFamily="34" charset="0"/>
              </a:rPr>
              <a:t>B.2</a:t>
            </a:r>
            <a:endParaRPr lang="de-DE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218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E8F859F-0BE0-630A-88A3-6A80927164C5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2000"/>
            <a:ext cx="9000000" cy="6120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0341815-B34F-287B-EDB8-92374859C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3310"/>
            <a:ext cx="9000000" cy="612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27ADC30-A543-02BB-6252-AF64DBE49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4648"/>
            <a:ext cx="9000000" cy="612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2B5D2C1-C660-6F2C-549A-A712A8EB7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2000"/>
            <a:ext cx="9000000" cy="612000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021C90A-CFD7-E8B0-39FE-D2E4370AA6E5}"/>
              </a:ext>
            </a:extLst>
          </p:cNvPr>
          <p:cNvSpPr txBox="1"/>
          <p:nvPr/>
        </p:nvSpPr>
        <p:spPr>
          <a:xfrm>
            <a:off x="270588" y="6702380"/>
            <a:ext cx="872941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dirty="0"/>
              <a:t>Quelle: Y_Werte_DEU2021_AFS15_etag_0,36_KPT80_300_kostenoptimal_JDL9.final_jdl9.xlsm ; </a:t>
            </a:r>
            <a:r>
              <a:rPr lang="de-DE" sz="1000" dirty="0" err="1"/>
              <a:t>Blatt“D_JDL</a:t>
            </a:r>
            <a:r>
              <a:rPr lang="de-DE" sz="1000" dirty="0"/>
              <a:t>“ ;  </a:t>
            </a:r>
            <a:r>
              <a:rPr lang="de-DE" sz="1000" dirty="0" err="1"/>
              <a:t>Bild_9S.1a</a:t>
            </a:r>
            <a:r>
              <a:rPr lang="de-DE" sz="1000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00370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9C6225E-A749-640B-882F-7FC82466E4DD}"/>
              </a:ext>
            </a:extLst>
          </p:cNvPr>
          <p:cNvSpPr txBox="1"/>
          <p:nvPr/>
        </p:nvSpPr>
        <p:spPr>
          <a:xfrm>
            <a:off x="870559" y="1440493"/>
            <a:ext cx="7402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/>
              <a:t>Vorausschauende Optimierung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16642A5-BE77-3C29-757B-99495FD762A5}"/>
              </a:ext>
            </a:extLst>
          </p:cNvPr>
          <p:cNvSpPr txBox="1"/>
          <p:nvPr/>
        </p:nvSpPr>
        <p:spPr>
          <a:xfrm>
            <a:off x="1058446" y="2617689"/>
            <a:ext cx="7816242" cy="1015663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de-DE" sz="2400" b="1" u="sng" dirty="0">
                <a:solidFill>
                  <a:srgbClr val="FF0000"/>
                </a:solidFill>
              </a:rPr>
              <a:t>Leistungsoptimierung</a:t>
            </a:r>
            <a:r>
              <a:rPr lang="de-DE" sz="2400" b="1" dirty="0">
                <a:solidFill>
                  <a:srgbClr val="FF0000"/>
                </a:solidFill>
              </a:rPr>
              <a:t> in  problematischen  </a:t>
            </a:r>
            <a:r>
              <a:rPr lang="de-DE" sz="2400" b="1" dirty="0" err="1">
                <a:solidFill>
                  <a:srgbClr val="FF0000"/>
                </a:solidFill>
              </a:rPr>
              <a:t>MinusEpisoden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br>
              <a:rPr lang="de-DE" sz="1800" b="1" dirty="0"/>
            </a:br>
            <a:r>
              <a:rPr lang="de-DE" sz="1800" b="1" dirty="0"/>
              <a:t>          (nur wenige, aber sie bestimmen die Engpassleistung </a:t>
            </a:r>
            <a:r>
              <a:rPr lang="de-DE" sz="1800" b="1" dirty="0" err="1"/>
              <a:t>P25</a:t>
            </a:r>
            <a:r>
              <a:rPr lang="de-DE" sz="1800" b="1" dirty="0"/>
              <a:t> )    </a:t>
            </a:r>
          </a:p>
          <a:p>
            <a:r>
              <a:rPr lang="de-DE" sz="1800" b="1" dirty="0"/>
              <a:t>         3.3.5 Einsatz von Kurzzeitspeichern im </a:t>
            </a:r>
            <a:r>
              <a:rPr lang="de-DE" sz="1800" b="1" dirty="0" err="1"/>
              <a:t>LeistungsEngpass</a:t>
            </a:r>
            <a:endParaRPr lang="de-DE" sz="1800" b="1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01D7884-6618-0F54-A902-9663AE00E75A}"/>
              </a:ext>
            </a:extLst>
          </p:cNvPr>
          <p:cNvSpPr txBox="1"/>
          <p:nvPr/>
        </p:nvSpPr>
        <p:spPr>
          <a:xfrm>
            <a:off x="1058446" y="3633352"/>
            <a:ext cx="7816242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400" b="1" u="sng" dirty="0" err="1">
                <a:solidFill>
                  <a:srgbClr val="0066FF"/>
                </a:solidFill>
              </a:rPr>
              <a:t>EpisodenOptimierung</a:t>
            </a:r>
            <a:r>
              <a:rPr lang="de-DE" sz="2400" b="1" dirty="0">
                <a:solidFill>
                  <a:srgbClr val="0066FF"/>
                </a:solidFill>
              </a:rPr>
              <a:t>:</a:t>
            </a:r>
            <a:br>
              <a:rPr lang="de-DE" sz="2400" b="1" dirty="0">
                <a:solidFill>
                  <a:srgbClr val="0066FF"/>
                </a:solidFill>
              </a:rPr>
            </a:br>
            <a:r>
              <a:rPr lang="de-DE" sz="2400" b="1" dirty="0">
                <a:solidFill>
                  <a:srgbClr val="0066FF"/>
                </a:solidFill>
              </a:rPr>
              <a:t>                  Mehr Gas speichern in üppigen  </a:t>
            </a:r>
            <a:r>
              <a:rPr lang="de-DE" sz="2400" b="1" dirty="0" err="1">
                <a:solidFill>
                  <a:srgbClr val="0066FF"/>
                </a:solidFill>
              </a:rPr>
              <a:t>PlusEpisoden</a:t>
            </a:r>
            <a:r>
              <a:rPr lang="de-DE" sz="2400" b="1" dirty="0">
                <a:solidFill>
                  <a:srgbClr val="0066FF"/>
                </a:solidFill>
              </a:rPr>
              <a:t> </a:t>
            </a:r>
            <a:br>
              <a:rPr lang="de-DE" sz="1800" b="1" dirty="0"/>
            </a:br>
            <a:r>
              <a:rPr lang="de-DE" sz="1800" b="1" dirty="0"/>
              <a:t>                    (</a:t>
            </a:r>
            <a:r>
              <a:rPr lang="de-DE" sz="1800" b="1" dirty="0" err="1"/>
              <a:t>Sp80</a:t>
            </a:r>
            <a:r>
              <a:rPr lang="de-DE" sz="1800" b="1" dirty="0"/>
              <a:t>-Kapazität freimachen, durch Zwischenentleerung aus </a:t>
            </a:r>
            <a:r>
              <a:rPr lang="de-DE" sz="1800" b="1" dirty="0" err="1"/>
              <a:t>Sp80</a:t>
            </a:r>
            <a:r>
              <a:rPr lang="de-DE" sz="1800" b="1" dirty="0"/>
              <a:t>  in </a:t>
            </a:r>
            <a:r>
              <a:rPr lang="de-DE" sz="1800" b="1" dirty="0" err="1"/>
              <a:t>Sp25</a:t>
            </a:r>
            <a:r>
              <a:rPr lang="de-DE" sz="1800" b="1" dirty="0"/>
              <a:t> )    </a:t>
            </a:r>
          </a:p>
          <a:p>
            <a:r>
              <a:rPr lang="de-DE" sz="1800" b="1" dirty="0"/>
              <a:t>          3.3.6  Einsatz von Kurzzeitspeichern bei </a:t>
            </a:r>
            <a:r>
              <a:rPr lang="de-DE" sz="1800" b="1" dirty="0" err="1"/>
              <a:t>ÜberschussStrom</a:t>
            </a:r>
            <a:r>
              <a:rPr lang="de-DE" sz="1800" b="1" dirty="0"/>
              <a:t> </a:t>
            </a:r>
            <a:br>
              <a:rPr lang="de-DE" sz="1800" b="1" dirty="0"/>
            </a:br>
            <a:r>
              <a:rPr lang="de-DE" sz="1800" b="1" dirty="0"/>
              <a:t>                    (Episoden-Optimierung)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0815D04-923D-D765-5BBD-324714C133F9}"/>
              </a:ext>
            </a:extLst>
          </p:cNvPr>
          <p:cNvSpPr txBox="1"/>
          <p:nvPr/>
        </p:nvSpPr>
        <p:spPr>
          <a:xfrm>
            <a:off x="0" y="0"/>
            <a:ext cx="43841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b="1" dirty="0" err="1">
                <a:latin typeface="Arial" pitchFamily="34" charset="0"/>
                <a:cs typeface="Arial" pitchFamily="34" charset="0"/>
              </a:rPr>
              <a:t>B.2</a:t>
            </a:r>
            <a:endParaRPr lang="de-DE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30693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83674" y="1493549"/>
            <a:ext cx="805679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/>
              <a:t>      3.3.1 Der netto genutzte RE – Strom</a:t>
            </a:r>
            <a:br>
              <a:rPr lang="de-DE" sz="1400" b="1" dirty="0"/>
            </a:br>
            <a:endParaRPr lang="de-DE" sz="1400" b="1" dirty="0"/>
          </a:p>
          <a:p>
            <a:r>
              <a:rPr lang="de-DE" sz="1400" b="1" dirty="0"/>
              <a:t>      3.3.2 Der Jahresumschlag des Kurzzeitspeichers Sp80</a:t>
            </a:r>
          </a:p>
          <a:p>
            <a:endParaRPr lang="de-DE" sz="1400" b="1" dirty="0"/>
          </a:p>
          <a:p>
            <a:r>
              <a:rPr lang="de-DE" sz="1400" b="1" dirty="0"/>
              <a:t>      3.3.3 Einsatz der Sp25 –Gaskraftwerke: Jahresdauerlinie</a:t>
            </a:r>
          </a:p>
          <a:p>
            <a:endParaRPr lang="de-DE" sz="1400" b="1" dirty="0"/>
          </a:p>
          <a:p>
            <a:r>
              <a:rPr lang="de-DE" sz="1400" b="1" dirty="0"/>
              <a:t>      3.3.4 Strom-Bereitstellung aus direktem RE-Strom, Speicher und Import</a:t>
            </a:r>
          </a:p>
          <a:p>
            <a:endParaRPr lang="de-DE" sz="1400" b="1" dirty="0"/>
          </a:p>
          <a:p>
            <a:r>
              <a:rPr lang="de-DE" sz="1400" b="1" dirty="0"/>
              <a:t> </a:t>
            </a:r>
            <a:r>
              <a:rPr lang="de-DE" b="1" dirty="0"/>
              <a:t>3.3.5 Einsatz von Kurzzeitspeichern im </a:t>
            </a:r>
            <a:r>
              <a:rPr lang="de-DE" b="1" dirty="0" err="1"/>
              <a:t>LeistungsEngpass</a:t>
            </a:r>
            <a:endParaRPr lang="de-DE" b="1" dirty="0"/>
          </a:p>
          <a:p>
            <a:endParaRPr lang="de-DE" b="1" dirty="0"/>
          </a:p>
          <a:p>
            <a:r>
              <a:rPr lang="de-DE" b="1" dirty="0"/>
              <a:t> </a:t>
            </a:r>
            <a:r>
              <a:rPr lang="de-DE" sz="1400" b="1" dirty="0"/>
              <a:t>    3.3.6  Einsatz von Kurzzeitspeichern bei </a:t>
            </a:r>
            <a:r>
              <a:rPr lang="de-DE" sz="1400" b="1" dirty="0" err="1"/>
              <a:t>ÜberschussStrom</a:t>
            </a:r>
            <a:r>
              <a:rPr lang="de-DE" sz="1400" b="1" dirty="0"/>
              <a:t> (Episoden-Optimierung)</a:t>
            </a:r>
          </a:p>
          <a:p>
            <a:endParaRPr lang="de-DE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35496" y="44624"/>
            <a:ext cx="64807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 dirty="0">
                <a:latin typeface="Arial" pitchFamily="34" charset="0"/>
                <a:cs typeface="Arial" pitchFamily="34" charset="0"/>
              </a:rPr>
              <a:t>3.3.4</a:t>
            </a:r>
          </a:p>
        </p:txBody>
      </p:sp>
      <p:sp>
        <p:nvSpPr>
          <p:cNvPr id="4" name="Abgerundetes Rechteck 3"/>
          <p:cNvSpPr/>
          <p:nvPr/>
        </p:nvSpPr>
        <p:spPr>
          <a:xfrm>
            <a:off x="674274" y="3174602"/>
            <a:ext cx="7180786" cy="540060"/>
          </a:xfrm>
          <a:prstGeom prst="roundRect">
            <a:avLst/>
          </a:prstGeom>
          <a:solidFill>
            <a:srgbClr val="FFFF00">
              <a:alpha val="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Ellipse 4"/>
          <p:cNvSpPr/>
          <p:nvPr/>
        </p:nvSpPr>
        <p:spPr>
          <a:xfrm>
            <a:off x="8676456" y="39978"/>
            <a:ext cx="472698" cy="47269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7596336" y="6381328"/>
            <a:ext cx="129614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/>
              <a:t> </a:t>
            </a:r>
            <a:r>
              <a:rPr lang="de-DE" dirty="0">
                <a:hlinkClick r:id="rId2" action="ppaction://hlinksldjump"/>
              </a:rPr>
              <a:t>Überspringe</a:t>
            </a:r>
            <a:endParaRPr lang="de-DE" dirty="0"/>
          </a:p>
        </p:txBody>
      </p:sp>
      <p:sp>
        <p:nvSpPr>
          <p:cNvPr id="8" name="Stern: 7 Zacken 7">
            <a:hlinkClick r:id="rId3" action="ppaction://hlinksldjump"/>
            <a:extLst>
              <a:ext uri="{FF2B5EF4-FFF2-40B4-BE49-F238E27FC236}">
                <a16:creationId xmlns:a16="http://schemas.microsoft.com/office/drawing/2014/main" id="{0D04EB07-7E9E-44D4-A1DA-9F18B20EA9EC}"/>
              </a:ext>
            </a:extLst>
          </p:cNvPr>
          <p:cNvSpPr/>
          <p:nvPr/>
        </p:nvSpPr>
        <p:spPr>
          <a:xfrm>
            <a:off x="63797" y="6498745"/>
            <a:ext cx="720080" cy="329135"/>
          </a:xfrm>
          <a:prstGeom prst="star7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tx1"/>
                </a:solidFill>
              </a:rPr>
              <a:t>4.</a:t>
            </a:r>
            <a:endParaRPr lang="de-DE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4838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87119" y="44624"/>
            <a:ext cx="8261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Kann man nicht doch  noch etwas Backup Kapazität einsparen?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13190" y="656692"/>
            <a:ext cx="8460940" cy="123110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b="1" u="sng" dirty="0"/>
              <a:t>Idee</a:t>
            </a:r>
            <a:r>
              <a:rPr lang="de-DE" u="sng" dirty="0"/>
              <a:t>:</a:t>
            </a:r>
            <a:r>
              <a:rPr lang="de-DE" dirty="0"/>
              <a:t>   Kurzzeitspeicher (</a:t>
            </a:r>
            <a:r>
              <a:rPr lang="de-DE" dirty="0" err="1"/>
              <a:t>Sp80</a:t>
            </a:r>
            <a:r>
              <a:rPr lang="de-DE" dirty="0"/>
              <a:t>) in Engpass-Episode </a:t>
            </a:r>
            <a:r>
              <a:rPr lang="de-DE" b="1" u="sng" dirty="0"/>
              <a:t>zunächst </a:t>
            </a:r>
            <a:r>
              <a:rPr lang="de-DE" dirty="0"/>
              <a:t> gar nicht einsetzen,</a:t>
            </a:r>
            <a:br>
              <a:rPr lang="de-DE" dirty="0"/>
            </a:br>
            <a:r>
              <a:rPr lang="de-DE" dirty="0"/>
              <a:t>                  sondern </a:t>
            </a:r>
            <a:r>
              <a:rPr lang="de-DE" sz="2000" b="1" dirty="0">
                <a:solidFill>
                  <a:srgbClr val="FF0000"/>
                </a:solidFill>
              </a:rPr>
              <a:t>nur als Leistungsreserve</a:t>
            </a:r>
            <a:r>
              <a:rPr lang="de-DE" dirty="0"/>
              <a:t> für die knappen  Gaskraftwerke benutzen.  </a:t>
            </a:r>
          </a:p>
          <a:p>
            <a:r>
              <a:rPr lang="de-DE" dirty="0"/>
              <a:t>  </a:t>
            </a:r>
            <a:r>
              <a:rPr lang="de-DE" b="1" dirty="0"/>
              <a:t>u.U. sogar:</a:t>
            </a:r>
            <a:br>
              <a:rPr lang="de-DE" dirty="0"/>
            </a:br>
            <a:r>
              <a:rPr lang="de-DE" dirty="0"/>
              <a:t>       </a:t>
            </a:r>
            <a:r>
              <a:rPr lang="de-DE" dirty="0" err="1"/>
              <a:t>Sp80</a:t>
            </a:r>
            <a:r>
              <a:rPr lang="de-DE" dirty="0"/>
              <a:t> </a:t>
            </a:r>
            <a:r>
              <a:rPr lang="de-DE" dirty="0">
                <a:solidFill>
                  <a:srgbClr val="0000FF"/>
                </a:solidFill>
              </a:rPr>
              <a:t>vor dem eigentlichen Engpass</a:t>
            </a:r>
            <a:r>
              <a:rPr lang="de-DE" dirty="0"/>
              <a:t> durch Einsatz der Gaskraftwerke </a:t>
            </a:r>
            <a:r>
              <a:rPr lang="de-DE" dirty="0">
                <a:solidFill>
                  <a:srgbClr val="0000FF"/>
                </a:solidFill>
              </a:rPr>
              <a:t>noch auffüllen</a:t>
            </a:r>
            <a:r>
              <a:rPr lang="de-DE" dirty="0"/>
              <a:t> </a:t>
            </a:r>
          </a:p>
        </p:txBody>
      </p:sp>
      <p:grpSp>
        <p:nvGrpSpPr>
          <p:cNvPr id="8" name="Gruppieren 7"/>
          <p:cNvGrpSpPr/>
          <p:nvPr/>
        </p:nvGrpSpPr>
        <p:grpSpPr>
          <a:xfrm>
            <a:off x="125506" y="2204864"/>
            <a:ext cx="8766974" cy="1508105"/>
            <a:chOff x="125506" y="2602939"/>
            <a:chExt cx="8766974" cy="1508105"/>
          </a:xfrm>
        </p:grpSpPr>
        <p:sp>
          <p:nvSpPr>
            <p:cNvPr id="5" name="Textfeld 4"/>
            <p:cNvSpPr txBox="1"/>
            <p:nvPr/>
          </p:nvSpPr>
          <p:spPr>
            <a:xfrm>
              <a:off x="125506" y="2602939"/>
              <a:ext cx="8766974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u="sng" dirty="0"/>
                <a:t>Beispiel: </a:t>
              </a:r>
              <a:br>
                <a:rPr lang="de-DE" dirty="0"/>
              </a:br>
              <a:r>
                <a:rPr lang="de-DE" dirty="0"/>
                <a:t>  Installation: </a:t>
              </a:r>
              <a:r>
                <a:rPr lang="de-DE" b="1" dirty="0"/>
                <a:t> </a:t>
              </a:r>
              <a:r>
                <a:rPr lang="de-DE" b="1" dirty="0" err="1">
                  <a:solidFill>
                    <a:srgbClr val="FF0000"/>
                  </a:solidFill>
                </a:rPr>
                <a:t>Sp80</a:t>
              </a:r>
              <a:r>
                <a:rPr lang="de-DE" b="1" dirty="0"/>
                <a:t> </a:t>
              </a:r>
              <a:r>
                <a:rPr lang="de-DE" dirty="0"/>
                <a:t>für 0,25 [d] = </a:t>
              </a:r>
              <a:r>
                <a:rPr lang="de-DE" b="1" dirty="0">
                  <a:solidFill>
                    <a:srgbClr val="FF0000"/>
                  </a:solidFill>
                </a:rPr>
                <a:t>6[h]</a:t>
              </a:r>
              <a:r>
                <a:rPr lang="de-DE" b="1" dirty="0"/>
                <a:t> </a:t>
              </a:r>
              <a:r>
                <a:rPr lang="de-DE" b="1" dirty="0" err="1"/>
                <a:t>VollLast</a:t>
              </a:r>
              <a:endParaRPr lang="de-DE" b="1" dirty="0"/>
            </a:p>
            <a:p>
              <a:r>
                <a:rPr lang="de-DE" dirty="0"/>
                <a:t>                       </a:t>
              </a:r>
              <a:r>
                <a:rPr lang="de-DE" b="1" dirty="0">
                  <a:solidFill>
                    <a:srgbClr val="7030A0"/>
                  </a:solidFill>
                </a:rPr>
                <a:t>Backup Leistung </a:t>
              </a:r>
              <a:r>
                <a:rPr lang="de-DE" dirty="0"/>
                <a:t>der </a:t>
              </a:r>
              <a:r>
                <a:rPr lang="de-DE" dirty="0" err="1"/>
                <a:t>GKW</a:t>
              </a:r>
              <a:r>
                <a:rPr lang="de-DE" dirty="0"/>
                <a:t> nur   </a:t>
              </a:r>
              <a:r>
                <a:rPr lang="de-DE" b="1" dirty="0" err="1"/>
                <a:t>P25</a:t>
              </a:r>
              <a:r>
                <a:rPr lang="de-DE" b="1" dirty="0"/>
                <a:t> = </a:t>
              </a:r>
              <a:r>
                <a:rPr lang="de-DE" sz="2000" b="1" dirty="0"/>
                <a:t>80%</a:t>
              </a:r>
              <a:r>
                <a:rPr lang="de-DE" b="1" dirty="0"/>
                <a:t> * </a:t>
              </a:r>
              <a:r>
                <a:rPr lang="de-DE" b="1" dirty="0" err="1"/>
                <a:t>Q_P</a:t>
              </a:r>
              <a:r>
                <a:rPr lang="de-DE" dirty="0"/>
                <a:t>      </a:t>
              </a:r>
              <a:r>
                <a:rPr lang="de-DE" sz="1400" dirty="0"/>
                <a:t>(</a:t>
              </a:r>
              <a:r>
                <a:rPr lang="de-DE" sz="1400" dirty="0" err="1"/>
                <a:t>Q_P</a:t>
              </a:r>
              <a:r>
                <a:rPr lang="de-DE" sz="1400" dirty="0"/>
                <a:t> = 100%  </a:t>
              </a:r>
              <a:r>
                <a:rPr lang="de-DE" sz="1400" dirty="0" err="1"/>
                <a:t>EngpassLeistung</a:t>
              </a:r>
              <a:r>
                <a:rPr lang="de-DE" sz="1400" dirty="0"/>
                <a:t>)</a:t>
              </a:r>
              <a:endParaRPr lang="de-DE" dirty="0"/>
            </a:p>
            <a:p>
              <a:endParaRPr lang="de-DE" dirty="0"/>
            </a:p>
            <a:p>
              <a:r>
                <a:rPr lang="de-DE" dirty="0"/>
                <a:t>  Lage:  RE-Mangel Episode über 120 [h]  mit </a:t>
              </a:r>
              <a:r>
                <a:rPr lang="de-DE" u="sng" dirty="0"/>
                <a:t>hartem Engpass</a:t>
              </a:r>
              <a:r>
                <a:rPr lang="de-DE" dirty="0"/>
                <a:t> (100 % Backup) über</a:t>
              </a:r>
              <a:r>
                <a:rPr lang="de-DE" b="1" dirty="0"/>
                <a:t> 30 h</a:t>
              </a:r>
            </a:p>
          </p:txBody>
        </p:sp>
        <p:sp>
          <p:nvSpPr>
            <p:cNvPr id="6" name="Abgerundetes Rechteck 5"/>
            <p:cNvSpPr/>
            <p:nvPr/>
          </p:nvSpPr>
          <p:spPr>
            <a:xfrm>
              <a:off x="4228686" y="3169865"/>
              <a:ext cx="1891485" cy="374254"/>
            </a:xfrm>
            <a:prstGeom prst="roundRect">
              <a:avLst>
                <a:gd name="adj" fmla="val 50000"/>
              </a:avLst>
            </a:prstGeom>
            <a:solidFill>
              <a:srgbClr val="FFC000">
                <a:alpha val="12000"/>
              </a:srgbClr>
            </a:solidFill>
            <a:ln w="28575">
              <a:solidFill>
                <a:srgbClr val="6600CC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387119" y="3905392"/>
            <a:ext cx="763284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u="sng" dirty="0"/>
              <a:t>Betrieb im harten Engpass</a:t>
            </a:r>
            <a:r>
              <a:rPr lang="de-DE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GKW</a:t>
            </a:r>
            <a:r>
              <a:rPr lang="de-DE" dirty="0"/>
              <a:t>  voll im Einsatz (aber beachte: nur 80% </a:t>
            </a:r>
            <a:r>
              <a:rPr lang="de-DE" dirty="0" err="1"/>
              <a:t>Q_P</a:t>
            </a:r>
            <a:r>
              <a:rPr lang="de-D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Speicher </a:t>
            </a:r>
            <a:r>
              <a:rPr lang="de-DE" dirty="0" err="1"/>
              <a:t>Sp80</a:t>
            </a:r>
            <a:r>
              <a:rPr lang="de-DE" dirty="0"/>
              <a:t> deckt den Rest für mindestens  </a:t>
            </a:r>
            <a:r>
              <a:rPr lang="de-DE" b="1" dirty="0">
                <a:solidFill>
                  <a:srgbClr val="FF0000"/>
                </a:solidFill>
              </a:rPr>
              <a:t>6</a:t>
            </a:r>
            <a:r>
              <a:rPr lang="de-DE" dirty="0"/>
              <a:t>/0,20 = </a:t>
            </a:r>
            <a:r>
              <a:rPr lang="de-DE" b="1" dirty="0"/>
              <a:t>30 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Sobald die Anforderung unter 80% fällt, füllen die </a:t>
            </a:r>
            <a:r>
              <a:rPr lang="de-DE" dirty="0" err="1"/>
              <a:t>GKW</a:t>
            </a:r>
            <a:r>
              <a:rPr lang="de-DE" dirty="0"/>
              <a:t> den </a:t>
            </a:r>
            <a:r>
              <a:rPr lang="de-DE" dirty="0" err="1">
                <a:solidFill>
                  <a:srgbClr val="FF0000"/>
                </a:solidFill>
              </a:rPr>
              <a:t>Sp80</a:t>
            </a:r>
            <a:r>
              <a:rPr lang="de-DE" dirty="0"/>
              <a:t> wieder auf. 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28306" y="5300224"/>
            <a:ext cx="8764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/>
              <a:t>Fazit für Engpassbetrieb: </a:t>
            </a:r>
          </a:p>
          <a:p>
            <a:r>
              <a:rPr lang="de-DE" dirty="0"/>
              <a:t>   Der Einsatz des Kurzzeitspeicher als Reserve nur für eine </a:t>
            </a:r>
            <a:r>
              <a:rPr lang="de-DE" dirty="0" err="1"/>
              <a:t>TeilLast</a:t>
            </a:r>
            <a:r>
              <a:rPr lang="de-DE" dirty="0"/>
              <a:t> und die harte Engpasszeit</a:t>
            </a:r>
          </a:p>
          <a:p>
            <a:r>
              <a:rPr lang="de-DE" dirty="0"/>
              <a:t>          erlaubt</a:t>
            </a:r>
          </a:p>
          <a:p>
            <a:r>
              <a:rPr lang="de-DE" dirty="0"/>
              <a:t>                   eine etwas reduzierte Installation der Gaskraftwerke.</a:t>
            </a:r>
          </a:p>
        </p:txBody>
      </p:sp>
    </p:spTree>
    <p:extLst>
      <p:ext uri="{BB962C8B-B14F-4D97-AF65-F5344CB8AC3E}">
        <p14:creationId xmlns:p14="http://schemas.microsoft.com/office/powerpoint/2010/main" val="253298873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/>
          <p:cNvSpPr/>
          <p:nvPr/>
        </p:nvSpPr>
        <p:spPr>
          <a:xfrm rot="16200000">
            <a:off x="3779844" y="4239168"/>
            <a:ext cx="180001" cy="140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7128284" y="4725144"/>
            <a:ext cx="1651278" cy="28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Abgerundetes Rechteck 2"/>
          <p:cNvSpPr/>
          <p:nvPr/>
        </p:nvSpPr>
        <p:spPr>
          <a:xfrm>
            <a:off x="4606363" y="754689"/>
            <a:ext cx="2556284" cy="14400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/>
              <a:t>Verbrauch</a:t>
            </a:r>
            <a:endParaRPr lang="de-DE" sz="32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215516" y="1664804"/>
            <a:ext cx="126014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dirty="0"/>
              <a:t> </a:t>
            </a:r>
            <a:r>
              <a:rPr lang="de-DE" sz="2400" b="1" dirty="0"/>
              <a:t>PV </a:t>
            </a:r>
            <a:r>
              <a:rPr lang="de-DE" dirty="0"/>
              <a:t>in</a:t>
            </a:r>
          </a:p>
          <a:p>
            <a:pPr algn="ctr"/>
            <a:r>
              <a:rPr lang="de-DE" dirty="0"/>
              <a:t>S. + O. + W.</a:t>
            </a:r>
          </a:p>
          <a:p>
            <a:pPr algn="ctr"/>
            <a:r>
              <a:rPr lang="de-DE" dirty="0"/>
              <a:t>Lagen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98764" y="433117"/>
            <a:ext cx="106888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Wind</a:t>
            </a:r>
          </a:p>
          <a:p>
            <a:pPr algn="ctr"/>
            <a:r>
              <a:rPr lang="de-DE" dirty="0"/>
              <a:t>On + Off</a:t>
            </a:r>
          </a:p>
          <a:p>
            <a:pPr algn="ctr"/>
            <a:r>
              <a:rPr lang="de-DE" dirty="0"/>
              <a:t> </a:t>
            </a:r>
            <a:r>
              <a:rPr lang="de-DE" dirty="0" err="1"/>
              <a:t>Shore</a:t>
            </a:r>
            <a:endParaRPr lang="de-DE" dirty="0"/>
          </a:p>
        </p:txBody>
      </p:sp>
      <p:sp>
        <p:nvSpPr>
          <p:cNvPr id="6" name="Abgerundetes Rechteck 5"/>
          <p:cNvSpPr/>
          <p:nvPr/>
        </p:nvSpPr>
        <p:spPr>
          <a:xfrm>
            <a:off x="4561917" y="2492185"/>
            <a:ext cx="2566367" cy="1440000"/>
          </a:xfrm>
          <a:prstGeom prst="roundRect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Kurzzeit</a:t>
            </a:r>
            <a:r>
              <a:rPr lang="de-DE" sz="2400" dirty="0"/>
              <a:t> </a:t>
            </a:r>
            <a:br>
              <a:rPr lang="de-DE" sz="2400" dirty="0"/>
            </a:br>
            <a:r>
              <a:rPr lang="de-DE" sz="2400" b="1" dirty="0"/>
              <a:t>Speicher</a:t>
            </a:r>
            <a:br>
              <a:rPr lang="de-DE" sz="2400" b="1" dirty="0"/>
            </a:br>
            <a:r>
              <a:rPr lang="de-DE" sz="2400" b="1" dirty="0">
                <a:solidFill>
                  <a:srgbClr val="FF0000"/>
                </a:solidFill>
              </a:rPr>
              <a:t>[beschränkt]</a:t>
            </a:r>
          </a:p>
        </p:txBody>
      </p:sp>
      <p:sp>
        <p:nvSpPr>
          <p:cNvPr id="9" name="Rechteck 8"/>
          <p:cNvSpPr/>
          <p:nvPr/>
        </p:nvSpPr>
        <p:spPr>
          <a:xfrm rot="5400000">
            <a:off x="2141656" y="489491"/>
            <a:ext cx="720000" cy="19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3151683" y="1839492"/>
            <a:ext cx="360000" cy="158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 rot="16200000">
            <a:off x="3797114" y="639528"/>
            <a:ext cx="324000" cy="12945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 rot="16200000">
            <a:off x="3761860" y="2654965"/>
            <a:ext cx="360000" cy="12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 nach oben und unten 15"/>
          <p:cNvSpPr/>
          <p:nvPr/>
        </p:nvSpPr>
        <p:spPr>
          <a:xfrm>
            <a:off x="1696186" y="1134871"/>
            <a:ext cx="468052" cy="72000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8" name="Gerade Verbindung 17"/>
          <p:cNvCxnSpPr/>
          <p:nvPr/>
        </p:nvCxnSpPr>
        <p:spPr>
          <a:xfrm flipV="1">
            <a:off x="1529662" y="1124744"/>
            <a:ext cx="3006334" cy="101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Pfeil nach unten 18"/>
          <p:cNvSpPr/>
          <p:nvPr/>
        </p:nvSpPr>
        <p:spPr>
          <a:xfrm>
            <a:off x="4103992" y="1117486"/>
            <a:ext cx="396000" cy="3240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/>
          <p:cNvSpPr txBox="1"/>
          <p:nvPr/>
        </p:nvSpPr>
        <p:spPr>
          <a:xfrm>
            <a:off x="4609656" y="1088740"/>
            <a:ext cx="399726" cy="43088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606363" y="3091342"/>
            <a:ext cx="399726" cy="43088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4572000" y="4416325"/>
            <a:ext cx="2590647" cy="14400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Gas</a:t>
            </a:r>
          </a:p>
          <a:p>
            <a:pPr algn="ctr"/>
            <a:r>
              <a:rPr lang="de-DE" sz="2400" b="1" dirty="0"/>
              <a:t>  Speicher</a:t>
            </a:r>
            <a:br>
              <a:rPr lang="de-DE" sz="2400" b="1" dirty="0"/>
            </a:br>
            <a:r>
              <a:rPr lang="de-DE" sz="2400" b="1" dirty="0"/>
              <a:t>(riesig)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4572000" y="4725144"/>
            <a:ext cx="399726" cy="43088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3157138" y="3392996"/>
            <a:ext cx="226730" cy="15348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0" name="Gruppieren 49"/>
          <p:cNvGrpSpPr/>
          <p:nvPr/>
        </p:nvGrpSpPr>
        <p:grpSpPr>
          <a:xfrm>
            <a:off x="3491838" y="1448780"/>
            <a:ext cx="1044000" cy="1656000"/>
            <a:chOff x="3923886" y="1628801"/>
            <a:chExt cx="612110" cy="1440159"/>
          </a:xfrm>
        </p:grpSpPr>
        <p:cxnSp>
          <p:nvCxnSpPr>
            <p:cNvPr id="26" name="Gerade Verbindung 25"/>
            <p:cNvCxnSpPr/>
            <p:nvPr/>
          </p:nvCxnSpPr>
          <p:spPr>
            <a:xfrm flipV="1">
              <a:off x="3923886" y="1628801"/>
              <a:ext cx="0" cy="144015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/>
          </p:nvCxnSpPr>
          <p:spPr>
            <a:xfrm>
              <a:off x="3923996" y="3068959"/>
              <a:ext cx="612000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Abgerundetes Rechteck 31"/>
          <p:cNvSpPr/>
          <p:nvPr/>
        </p:nvSpPr>
        <p:spPr>
          <a:xfrm>
            <a:off x="161510" y="224644"/>
            <a:ext cx="1386154" cy="2520000"/>
          </a:xfrm>
          <a:prstGeom prst="roundRect">
            <a:avLst/>
          </a:prstGeom>
          <a:solidFill>
            <a:srgbClr val="92D050">
              <a:alpha val="3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34" name="Pfeil nach oben und unten 33"/>
          <p:cNvSpPr/>
          <p:nvPr/>
        </p:nvSpPr>
        <p:spPr>
          <a:xfrm>
            <a:off x="4031815" y="3105004"/>
            <a:ext cx="287998" cy="36000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7" name="Gruppieren 16"/>
          <p:cNvGrpSpPr/>
          <p:nvPr/>
        </p:nvGrpSpPr>
        <p:grpSpPr>
          <a:xfrm>
            <a:off x="2483768" y="4941168"/>
            <a:ext cx="1387995" cy="1764196"/>
            <a:chOff x="2879812" y="4941168"/>
            <a:chExt cx="1387995" cy="1764196"/>
          </a:xfrm>
        </p:grpSpPr>
        <p:sp>
          <p:nvSpPr>
            <p:cNvPr id="8" name="Zylinder 7"/>
            <p:cNvSpPr/>
            <p:nvPr/>
          </p:nvSpPr>
          <p:spPr>
            <a:xfrm>
              <a:off x="2879812" y="6273316"/>
              <a:ext cx="1387995" cy="432048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Abschaltung</a:t>
              </a:r>
            </a:p>
          </p:txBody>
        </p:sp>
        <p:grpSp>
          <p:nvGrpSpPr>
            <p:cNvPr id="43" name="Gruppieren 42"/>
            <p:cNvGrpSpPr/>
            <p:nvPr/>
          </p:nvGrpSpPr>
          <p:grpSpPr>
            <a:xfrm flipH="1">
              <a:off x="3563888" y="4941168"/>
              <a:ext cx="356296" cy="1440160"/>
              <a:chOff x="3491900" y="5018836"/>
              <a:chExt cx="196161" cy="1213750"/>
            </a:xfrm>
          </p:grpSpPr>
          <p:sp>
            <p:nvSpPr>
              <p:cNvPr id="25" name="Rechteck 24"/>
              <p:cNvSpPr/>
              <p:nvPr/>
            </p:nvSpPr>
            <p:spPr>
              <a:xfrm>
                <a:off x="3688061" y="5018836"/>
                <a:ext cx="0" cy="1213750"/>
              </a:xfrm>
              <a:prstGeom prst="rect">
                <a:avLst/>
              </a:prstGeom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6" name="Rechteck 35"/>
              <p:cNvSpPr/>
              <p:nvPr/>
            </p:nvSpPr>
            <p:spPr>
              <a:xfrm rot="16200000" flipH="1">
                <a:off x="3581900" y="4960640"/>
                <a:ext cx="0" cy="180000"/>
              </a:xfrm>
              <a:prstGeom prst="rect">
                <a:avLst/>
              </a:prstGeom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39" name="Textfeld 38"/>
          <p:cNvSpPr txBox="1"/>
          <p:nvPr/>
        </p:nvSpPr>
        <p:spPr>
          <a:xfrm>
            <a:off x="1779828" y="48454"/>
            <a:ext cx="698477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b="1" u="sng" dirty="0"/>
              <a:t>Spezialbetrieb:  </a:t>
            </a:r>
            <a:r>
              <a:rPr lang="de-DE" sz="1400" b="1" dirty="0"/>
              <a:t> </a:t>
            </a:r>
            <a:r>
              <a:rPr lang="de-DE" sz="2800" b="1" dirty="0"/>
              <a:t>Kurzzeitspeicher im </a:t>
            </a:r>
            <a:r>
              <a:rPr lang="de-DE" sz="2800" b="1" dirty="0" err="1"/>
              <a:t>LeistungsEngpass</a:t>
            </a:r>
            <a:endParaRPr lang="de-DE" sz="2800" b="1" dirty="0"/>
          </a:p>
        </p:txBody>
      </p:sp>
      <p:sp>
        <p:nvSpPr>
          <p:cNvPr id="45" name="Rechteckiger Pfeil 44"/>
          <p:cNvSpPr/>
          <p:nvPr/>
        </p:nvSpPr>
        <p:spPr>
          <a:xfrm rot="5400000" flipV="1">
            <a:off x="3712843" y="3946114"/>
            <a:ext cx="1160250" cy="558071"/>
          </a:xfrm>
          <a:prstGeom prst="bentArrow">
            <a:avLst>
              <a:gd name="adj1" fmla="val 13156"/>
              <a:gd name="adj2" fmla="val 24738"/>
              <a:gd name="adj3" fmla="val 25000"/>
              <a:gd name="adj4" fmla="val 37828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3173777" y="5406315"/>
            <a:ext cx="1146195" cy="83099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de-DE" sz="1600" dirty="0"/>
              <a:t>bei</a:t>
            </a:r>
          </a:p>
          <a:p>
            <a:r>
              <a:rPr lang="de-DE" sz="1600" dirty="0"/>
              <a:t>Konverter- Engpass</a:t>
            </a:r>
          </a:p>
        </p:txBody>
      </p:sp>
      <p:grpSp>
        <p:nvGrpSpPr>
          <p:cNvPr id="30" name="Gruppieren 29"/>
          <p:cNvGrpSpPr/>
          <p:nvPr/>
        </p:nvGrpSpPr>
        <p:grpSpPr>
          <a:xfrm>
            <a:off x="3378413" y="3465156"/>
            <a:ext cx="1157583" cy="1368000"/>
            <a:chOff x="3342409" y="3465156"/>
            <a:chExt cx="1157583" cy="1368000"/>
          </a:xfrm>
        </p:grpSpPr>
        <p:cxnSp>
          <p:nvCxnSpPr>
            <p:cNvPr id="52" name="Gerade Verbindung 51"/>
            <p:cNvCxnSpPr/>
            <p:nvPr/>
          </p:nvCxnSpPr>
          <p:spPr>
            <a:xfrm flipV="1">
              <a:off x="3342409" y="3465156"/>
              <a:ext cx="0" cy="1368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Gerade Verbindung 52"/>
            <p:cNvCxnSpPr/>
            <p:nvPr/>
          </p:nvCxnSpPr>
          <p:spPr>
            <a:xfrm>
              <a:off x="3347992" y="4833155"/>
              <a:ext cx="1152000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0" name="Rechteck 59"/>
          <p:cNvSpPr/>
          <p:nvPr/>
        </p:nvSpPr>
        <p:spPr>
          <a:xfrm>
            <a:off x="7128284" y="3091342"/>
            <a:ext cx="1620020" cy="32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Textfeld 60"/>
          <p:cNvSpPr txBox="1"/>
          <p:nvPr/>
        </p:nvSpPr>
        <p:spPr>
          <a:xfrm>
            <a:off x="7601038" y="3104964"/>
            <a:ext cx="252000" cy="28800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62" name="Textfeld 61"/>
          <p:cNvSpPr txBox="1"/>
          <p:nvPr/>
        </p:nvSpPr>
        <p:spPr>
          <a:xfrm>
            <a:off x="7601038" y="4725144"/>
            <a:ext cx="298960" cy="30777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uppieren 28"/>
          <p:cNvGrpSpPr/>
          <p:nvPr/>
        </p:nvGrpSpPr>
        <p:grpSpPr>
          <a:xfrm>
            <a:off x="166408" y="4257092"/>
            <a:ext cx="2245352" cy="1672482"/>
            <a:chOff x="166408" y="4240794"/>
            <a:chExt cx="2245352" cy="1672482"/>
          </a:xfrm>
        </p:grpSpPr>
        <p:grpSp>
          <p:nvGrpSpPr>
            <p:cNvPr id="64" name="Gruppieren 63"/>
            <p:cNvGrpSpPr/>
            <p:nvPr/>
          </p:nvGrpSpPr>
          <p:grpSpPr>
            <a:xfrm>
              <a:off x="377548" y="4241426"/>
              <a:ext cx="2034212" cy="1563838"/>
              <a:chOff x="251520" y="3413334"/>
              <a:chExt cx="2034212" cy="1563838"/>
            </a:xfrm>
          </p:grpSpPr>
          <p:sp>
            <p:nvSpPr>
              <p:cNvPr id="55" name="Textfeld 54"/>
              <p:cNvSpPr txBox="1"/>
              <p:nvPr/>
            </p:nvSpPr>
            <p:spPr>
              <a:xfrm>
                <a:off x="760026" y="4262518"/>
                <a:ext cx="1512140" cy="7146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schwankend</a:t>
                </a:r>
              </a:p>
              <a:p>
                <a:r>
                  <a:rPr lang="de-DE" dirty="0"/>
                  <a:t>bis auf Null</a:t>
                </a:r>
              </a:p>
            </p:txBody>
          </p:sp>
          <p:sp>
            <p:nvSpPr>
              <p:cNvPr id="28" name="Pfeil nach unten 27"/>
              <p:cNvSpPr/>
              <p:nvPr/>
            </p:nvSpPr>
            <p:spPr>
              <a:xfrm>
                <a:off x="251520" y="3541997"/>
                <a:ext cx="504000" cy="457329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4" name="Textfeld 53"/>
              <p:cNvSpPr txBox="1"/>
              <p:nvPr/>
            </p:nvSpPr>
            <p:spPr>
              <a:xfrm>
                <a:off x="773592" y="3413334"/>
                <a:ext cx="1512140" cy="7146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mäßig</a:t>
                </a:r>
                <a:br>
                  <a:rPr lang="de-DE" dirty="0"/>
                </a:br>
                <a:r>
                  <a:rPr lang="de-DE" dirty="0"/>
                  <a:t>schwankend</a:t>
                </a:r>
              </a:p>
            </p:txBody>
          </p:sp>
          <p:sp>
            <p:nvSpPr>
              <p:cNvPr id="56" name="Pfeil nach oben und unten 55"/>
              <p:cNvSpPr/>
              <p:nvPr/>
            </p:nvSpPr>
            <p:spPr>
              <a:xfrm>
                <a:off x="251520" y="4181061"/>
                <a:ext cx="468052" cy="796111"/>
              </a:xfrm>
              <a:prstGeom prst="upDown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7" name="Rechteck 66"/>
            <p:cNvSpPr/>
            <p:nvPr/>
          </p:nvSpPr>
          <p:spPr>
            <a:xfrm>
              <a:off x="166408" y="4240794"/>
              <a:ext cx="2245352" cy="1672482"/>
            </a:xfrm>
            <a:prstGeom prst="rect">
              <a:avLst/>
            </a:prstGeom>
            <a:solidFill>
              <a:srgbClr val="EAEAEA">
                <a:alpha val="1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9" name="Pfeil nach oben und unten 68"/>
          <p:cNvSpPr/>
          <p:nvPr/>
        </p:nvSpPr>
        <p:spPr>
          <a:xfrm>
            <a:off x="8010382" y="3096658"/>
            <a:ext cx="287998" cy="322018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Pfeil nach oben und unten 69"/>
          <p:cNvSpPr/>
          <p:nvPr/>
        </p:nvSpPr>
        <p:spPr>
          <a:xfrm>
            <a:off x="8028384" y="4689140"/>
            <a:ext cx="288000" cy="32400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1" name="Gruppieren 30"/>
          <p:cNvGrpSpPr/>
          <p:nvPr/>
        </p:nvGrpSpPr>
        <p:grpSpPr>
          <a:xfrm>
            <a:off x="6665246" y="5577043"/>
            <a:ext cx="2099358" cy="1200329"/>
            <a:chOff x="6665246" y="5577043"/>
            <a:chExt cx="2099358" cy="1200329"/>
          </a:xfrm>
        </p:grpSpPr>
        <p:sp>
          <p:nvSpPr>
            <p:cNvPr id="72" name="Rechteckiger Pfeil 71"/>
            <p:cNvSpPr/>
            <p:nvPr/>
          </p:nvSpPr>
          <p:spPr>
            <a:xfrm rot="16200000">
              <a:off x="7016114" y="5539180"/>
              <a:ext cx="347264" cy="1049000"/>
            </a:xfrm>
            <a:prstGeom prst="bentArrow">
              <a:avLst>
                <a:gd name="adj1" fmla="val 25000"/>
                <a:gd name="adj2" fmla="val 18600"/>
                <a:gd name="adj3" fmla="val 25000"/>
                <a:gd name="adj4" fmla="val 43750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65" name="Textfeld 64"/>
            <p:cNvSpPr txBox="1"/>
            <p:nvPr/>
          </p:nvSpPr>
          <p:spPr>
            <a:xfrm>
              <a:off x="7596336" y="5577043"/>
              <a:ext cx="1168268" cy="120032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/>
                <a:t>Import</a:t>
              </a:r>
            </a:p>
            <a:p>
              <a:r>
                <a:rPr lang="de-DE" b="1" dirty="0">
                  <a:solidFill>
                    <a:schemeClr val="tx1"/>
                  </a:solidFill>
                </a:rPr>
                <a:t>     </a:t>
              </a:r>
              <a:r>
                <a:rPr lang="de-DE" sz="2400" b="1" dirty="0">
                  <a:solidFill>
                    <a:schemeClr val="bg1"/>
                  </a:solidFill>
                </a:rPr>
                <a:t>Gas </a:t>
              </a:r>
              <a:br>
                <a:rPr lang="de-DE" sz="1400" b="1" dirty="0">
                  <a:solidFill>
                    <a:schemeClr val="tx1"/>
                  </a:solidFill>
                </a:rPr>
              </a:br>
              <a:r>
                <a:rPr lang="de-DE" sz="1400" b="1" dirty="0">
                  <a:solidFill>
                    <a:schemeClr val="tx1"/>
                  </a:solidFill>
                </a:rPr>
                <a:t>zum Jahres- Ausgleich </a:t>
              </a:r>
            </a:p>
          </p:txBody>
        </p:sp>
      </p:grpSp>
      <p:sp>
        <p:nvSpPr>
          <p:cNvPr id="66" name="Rechteck 65"/>
          <p:cNvSpPr/>
          <p:nvPr/>
        </p:nvSpPr>
        <p:spPr>
          <a:xfrm>
            <a:off x="6912260" y="5268530"/>
            <a:ext cx="112918" cy="15894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3" name="Rechteck 72"/>
          <p:cNvSpPr/>
          <p:nvPr/>
        </p:nvSpPr>
        <p:spPr>
          <a:xfrm>
            <a:off x="8460432" y="1088740"/>
            <a:ext cx="324000" cy="38880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Pfeil nach rechts 1"/>
          <p:cNvSpPr/>
          <p:nvPr/>
        </p:nvSpPr>
        <p:spPr>
          <a:xfrm flipH="1">
            <a:off x="7162647" y="944724"/>
            <a:ext cx="1306690" cy="6120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Pfeil nach oben und unten 41"/>
          <p:cNvSpPr/>
          <p:nvPr/>
        </p:nvSpPr>
        <p:spPr>
          <a:xfrm>
            <a:off x="4257007" y="4797184"/>
            <a:ext cx="209995" cy="28800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Pfeil nach oben und unten 76"/>
          <p:cNvSpPr/>
          <p:nvPr/>
        </p:nvSpPr>
        <p:spPr>
          <a:xfrm>
            <a:off x="8028418" y="1088740"/>
            <a:ext cx="287998" cy="322018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" name="Gruppieren 9"/>
          <p:cNvGrpSpPr/>
          <p:nvPr/>
        </p:nvGrpSpPr>
        <p:grpSpPr>
          <a:xfrm>
            <a:off x="467753" y="3382907"/>
            <a:ext cx="7416615" cy="1018201"/>
            <a:chOff x="467753" y="3382907"/>
            <a:chExt cx="7416615" cy="1018201"/>
          </a:xfrm>
        </p:grpSpPr>
        <p:sp>
          <p:nvSpPr>
            <p:cNvPr id="63" name="Textfeld 62"/>
            <p:cNvSpPr txBox="1"/>
            <p:nvPr/>
          </p:nvSpPr>
          <p:spPr>
            <a:xfrm>
              <a:off x="467753" y="3382907"/>
              <a:ext cx="2574271" cy="707886"/>
            </a:xfrm>
            <a:prstGeom prst="rect">
              <a:avLst/>
            </a:prstGeom>
            <a:solidFill>
              <a:srgbClr val="FFFF00"/>
            </a:solidFill>
            <a:ln w="5715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2000" b="1" dirty="0"/>
                <a:t>außer bei Leistungsvorsorge</a:t>
              </a:r>
              <a:endParaRPr lang="de-DE" sz="2400" b="1" dirty="0"/>
            </a:p>
          </p:txBody>
        </p:sp>
        <p:sp>
          <p:nvSpPr>
            <p:cNvPr id="12" name="Pfeil nach oben 11"/>
            <p:cNvSpPr/>
            <p:nvPr/>
          </p:nvSpPr>
          <p:spPr>
            <a:xfrm>
              <a:off x="5328084" y="3933056"/>
              <a:ext cx="216000" cy="468052"/>
            </a:xfrm>
            <a:prstGeom prst="up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5508104" y="4005064"/>
              <a:ext cx="2376264" cy="369332"/>
            </a:xfrm>
            <a:prstGeom prst="rect">
              <a:avLst/>
            </a:prstGeom>
            <a:noFill/>
            <a:ln>
              <a:solidFill>
                <a:srgbClr val="FFFF6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ln>
                    <a:solidFill>
                      <a:srgbClr val="0000FF"/>
                    </a:solidFill>
                  </a:ln>
                  <a:solidFill>
                    <a:srgbClr val="0000FF"/>
                  </a:solidFill>
                </a:rPr>
                <a:t>für Leistungsreserve !!</a:t>
              </a:r>
            </a:p>
          </p:txBody>
        </p:sp>
      </p:grpSp>
      <p:sp>
        <p:nvSpPr>
          <p:cNvPr id="59" name="Textfeld 58"/>
          <p:cNvSpPr txBox="1"/>
          <p:nvPr/>
        </p:nvSpPr>
        <p:spPr>
          <a:xfrm>
            <a:off x="611573" y="2896603"/>
            <a:ext cx="2421255" cy="369332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de-DE" sz="1400" b="1" dirty="0"/>
              <a:t>meist:</a:t>
            </a:r>
            <a:r>
              <a:rPr lang="de-DE" b="1" dirty="0"/>
              <a:t> </a:t>
            </a:r>
            <a:r>
              <a:rPr lang="de-DE" sz="1600" b="1" dirty="0"/>
              <a:t>Strikte Priorität,</a:t>
            </a:r>
            <a:endParaRPr lang="de-DE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79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/>
          <p:cNvSpPr/>
          <p:nvPr/>
        </p:nvSpPr>
        <p:spPr>
          <a:xfrm rot="16200000">
            <a:off x="3779844" y="4239168"/>
            <a:ext cx="180001" cy="140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7128284" y="4725144"/>
            <a:ext cx="1651278" cy="28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Abgerundetes Rechteck 2"/>
          <p:cNvSpPr/>
          <p:nvPr/>
        </p:nvSpPr>
        <p:spPr>
          <a:xfrm>
            <a:off x="4606363" y="754689"/>
            <a:ext cx="2556284" cy="14400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/>
              <a:t>Verbrauch</a:t>
            </a:r>
            <a:endParaRPr lang="de-DE" sz="32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215516" y="1664804"/>
            <a:ext cx="126014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dirty="0"/>
              <a:t> </a:t>
            </a:r>
            <a:r>
              <a:rPr lang="de-DE" sz="2400" b="1" dirty="0"/>
              <a:t>PV </a:t>
            </a:r>
            <a:r>
              <a:rPr lang="de-DE" dirty="0"/>
              <a:t>in</a:t>
            </a:r>
          </a:p>
          <a:p>
            <a:pPr algn="ctr"/>
            <a:r>
              <a:rPr lang="de-DE" dirty="0"/>
              <a:t>S. + O. + W.</a:t>
            </a:r>
          </a:p>
          <a:p>
            <a:pPr algn="ctr"/>
            <a:r>
              <a:rPr lang="de-DE" dirty="0"/>
              <a:t>Lagen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98764" y="433117"/>
            <a:ext cx="106888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Wind</a:t>
            </a:r>
          </a:p>
          <a:p>
            <a:pPr algn="ctr"/>
            <a:r>
              <a:rPr lang="de-DE" dirty="0"/>
              <a:t>On + Off</a:t>
            </a:r>
          </a:p>
          <a:p>
            <a:pPr algn="ctr"/>
            <a:r>
              <a:rPr lang="de-DE" dirty="0"/>
              <a:t> </a:t>
            </a:r>
            <a:r>
              <a:rPr lang="de-DE" dirty="0" err="1"/>
              <a:t>Shore</a:t>
            </a:r>
            <a:endParaRPr lang="de-DE" dirty="0"/>
          </a:p>
        </p:txBody>
      </p:sp>
      <p:sp>
        <p:nvSpPr>
          <p:cNvPr id="6" name="Abgerundetes Rechteck 5"/>
          <p:cNvSpPr/>
          <p:nvPr/>
        </p:nvSpPr>
        <p:spPr>
          <a:xfrm>
            <a:off x="4561917" y="2492185"/>
            <a:ext cx="2566367" cy="1440000"/>
          </a:xfrm>
          <a:prstGeom prst="roundRect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Kurzzeit</a:t>
            </a:r>
            <a:r>
              <a:rPr lang="de-DE" sz="2400" dirty="0"/>
              <a:t> </a:t>
            </a:r>
            <a:br>
              <a:rPr lang="de-DE" sz="2400" dirty="0"/>
            </a:br>
            <a:r>
              <a:rPr lang="de-DE" sz="2400" b="1" dirty="0"/>
              <a:t>Speicher</a:t>
            </a:r>
            <a:br>
              <a:rPr lang="de-DE" sz="2400" b="1" dirty="0"/>
            </a:br>
            <a:r>
              <a:rPr lang="de-DE" sz="2400" b="1" dirty="0">
                <a:solidFill>
                  <a:srgbClr val="FF0000"/>
                </a:solidFill>
              </a:rPr>
              <a:t>[beschränkt]</a:t>
            </a:r>
          </a:p>
        </p:txBody>
      </p:sp>
      <p:sp>
        <p:nvSpPr>
          <p:cNvPr id="9" name="Rechteck 8"/>
          <p:cNvSpPr/>
          <p:nvPr/>
        </p:nvSpPr>
        <p:spPr>
          <a:xfrm rot="5400000">
            <a:off x="2141656" y="489491"/>
            <a:ext cx="720000" cy="19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3151683" y="1839492"/>
            <a:ext cx="360000" cy="158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 rot="16200000">
            <a:off x="3797114" y="639528"/>
            <a:ext cx="324000" cy="12945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 rot="16200000">
            <a:off x="3761860" y="2654965"/>
            <a:ext cx="360000" cy="12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 nach oben und unten 15"/>
          <p:cNvSpPr/>
          <p:nvPr/>
        </p:nvSpPr>
        <p:spPr>
          <a:xfrm>
            <a:off x="1696186" y="1134871"/>
            <a:ext cx="468052" cy="72000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8" name="Gerade Verbindung 17"/>
          <p:cNvCxnSpPr/>
          <p:nvPr/>
        </p:nvCxnSpPr>
        <p:spPr>
          <a:xfrm flipV="1">
            <a:off x="1529662" y="1124744"/>
            <a:ext cx="3006334" cy="101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Pfeil nach unten 18"/>
          <p:cNvSpPr/>
          <p:nvPr/>
        </p:nvSpPr>
        <p:spPr>
          <a:xfrm>
            <a:off x="4103992" y="1117486"/>
            <a:ext cx="396000" cy="3240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/>
          <p:cNvSpPr txBox="1"/>
          <p:nvPr/>
        </p:nvSpPr>
        <p:spPr>
          <a:xfrm>
            <a:off x="4609656" y="1088740"/>
            <a:ext cx="399726" cy="43088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606363" y="3091342"/>
            <a:ext cx="399726" cy="43088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4572000" y="4416325"/>
            <a:ext cx="2590647" cy="14400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Gas</a:t>
            </a:r>
          </a:p>
          <a:p>
            <a:pPr algn="ctr"/>
            <a:r>
              <a:rPr lang="de-DE" sz="2400" b="1" dirty="0"/>
              <a:t>  Speicher</a:t>
            </a:r>
            <a:br>
              <a:rPr lang="de-DE" sz="2400" b="1" dirty="0"/>
            </a:br>
            <a:r>
              <a:rPr lang="de-DE" sz="2400" b="1" dirty="0"/>
              <a:t>(riesig)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4572000" y="4725144"/>
            <a:ext cx="399726" cy="43088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3157138" y="3392996"/>
            <a:ext cx="226730" cy="15348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0" name="Gruppieren 49"/>
          <p:cNvGrpSpPr/>
          <p:nvPr/>
        </p:nvGrpSpPr>
        <p:grpSpPr>
          <a:xfrm>
            <a:off x="3491838" y="1448780"/>
            <a:ext cx="1044000" cy="1656000"/>
            <a:chOff x="3923886" y="1628801"/>
            <a:chExt cx="612110" cy="1440159"/>
          </a:xfrm>
        </p:grpSpPr>
        <p:cxnSp>
          <p:nvCxnSpPr>
            <p:cNvPr id="26" name="Gerade Verbindung 25"/>
            <p:cNvCxnSpPr/>
            <p:nvPr/>
          </p:nvCxnSpPr>
          <p:spPr>
            <a:xfrm flipV="1">
              <a:off x="3923886" y="1628801"/>
              <a:ext cx="0" cy="144015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/>
          </p:nvCxnSpPr>
          <p:spPr>
            <a:xfrm>
              <a:off x="3923996" y="3068959"/>
              <a:ext cx="612000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Abgerundetes Rechteck 31"/>
          <p:cNvSpPr/>
          <p:nvPr/>
        </p:nvSpPr>
        <p:spPr>
          <a:xfrm>
            <a:off x="161510" y="224644"/>
            <a:ext cx="1386154" cy="2520000"/>
          </a:xfrm>
          <a:prstGeom prst="roundRect">
            <a:avLst/>
          </a:prstGeom>
          <a:solidFill>
            <a:srgbClr val="92D050">
              <a:alpha val="3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34" name="Pfeil nach oben und unten 33"/>
          <p:cNvSpPr/>
          <p:nvPr/>
        </p:nvSpPr>
        <p:spPr>
          <a:xfrm>
            <a:off x="4031815" y="3105004"/>
            <a:ext cx="287998" cy="36000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Zylinder 7"/>
          <p:cNvSpPr/>
          <p:nvPr/>
        </p:nvSpPr>
        <p:spPr>
          <a:xfrm>
            <a:off x="2483768" y="6273316"/>
            <a:ext cx="1387995" cy="432048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Abschaltung</a:t>
            </a:r>
          </a:p>
        </p:txBody>
      </p:sp>
      <p:grpSp>
        <p:nvGrpSpPr>
          <p:cNvPr id="43" name="Gruppieren 42"/>
          <p:cNvGrpSpPr/>
          <p:nvPr/>
        </p:nvGrpSpPr>
        <p:grpSpPr>
          <a:xfrm flipH="1">
            <a:off x="3167844" y="4941168"/>
            <a:ext cx="356296" cy="1440160"/>
            <a:chOff x="3491900" y="5018836"/>
            <a:chExt cx="196161" cy="1213750"/>
          </a:xfrm>
        </p:grpSpPr>
        <p:sp>
          <p:nvSpPr>
            <p:cNvPr id="25" name="Rechteck 24"/>
            <p:cNvSpPr/>
            <p:nvPr/>
          </p:nvSpPr>
          <p:spPr>
            <a:xfrm>
              <a:off x="3688061" y="5018836"/>
              <a:ext cx="0" cy="1213750"/>
            </a:xfrm>
            <a:prstGeom prst="rect">
              <a:avLst/>
            </a:prstGeom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Rechteck 35"/>
            <p:cNvSpPr/>
            <p:nvPr/>
          </p:nvSpPr>
          <p:spPr>
            <a:xfrm rot="16200000" flipH="1">
              <a:off x="3581900" y="4960640"/>
              <a:ext cx="0" cy="180000"/>
            </a:xfrm>
            <a:prstGeom prst="rect">
              <a:avLst/>
            </a:prstGeom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9" name="Textfeld 38"/>
          <p:cNvSpPr txBox="1"/>
          <p:nvPr/>
        </p:nvSpPr>
        <p:spPr>
          <a:xfrm>
            <a:off x="1779828" y="48454"/>
            <a:ext cx="698477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b="1" u="sng" dirty="0"/>
              <a:t>Spezialbetrieb:  </a:t>
            </a:r>
            <a:r>
              <a:rPr lang="de-DE" sz="1400" b="1" dirty="0"/>
              <a:t> </a:t>
            </a:r>
            <a:r>
              <a:rPr lang="de-DE" sz="2800" b="1" dirty="0"/>
              <a:t>Kurzzeitspeicher im </a:t>
            </a:r>
            <a:r>
              <a:rPr lang="de-DE" sz="2800" b="1" dirty="0" err="1"/>
              <a:t>LeistungsEngpass</a:t>
            </a:r>
            <a:endParaRPr lang="de-DE" sz="2800" b="1" dirty="0"/>
          </a:p>
        </p:txBody>
      </p:sp>
      <p:sp>
        <p:nvSpPr>
          <p:cNvPr id="46" name="Textfeld 45"/>
          <p:cNvSpPr txBox="1"/>
          <p:nvPr/>
        </p:nvSpPr>
        <p:spPr>
          <a:xfrm>
            <a:off x="3173777" y="5406315"/>
            <a:ext cx="1146195" cy="83099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de-DE" sz="1600" dirty="0"/>
              <a:t>bei</a:t>
            </a:r>
          </a:p>
          <a:p>
            <a:r>
              <a:rPr lang="de-DE" sz="1600" dirty="0"/>
              <a:t>Konverter- Engpass</a:t>
            </a:r>
          </a:p>
        </p:txBody>
      </p:sp>
      <p:grpSp>
        <p:nvGrpSpPr>
          <p:cNvPr id="30" name="Gruppieren 29"/>
          <p:cNvGrpSpPr/>
          <p:nvPr/>
        </p:nvGrpSpPr>
        <p:grpSpPr>
          <a:xfrm>
            <a:off x="3378413" y="3465156"/>
            <a:ext cx="1157583" cy="1368000"/>
            <a:chOff x="3342409" y="3465156"/>
            <a:chExt cx="1157583" cy="1368000"/>
          </a:xfrm>
        </p:grpSpPr>
        <p:cxnSp>
          <p:nvCxnSpPr>
            <p:cNvPr id="52" name="Gerade Verbindung 51"/>
            <p:cNvCxnSpPr/>
            <p:nvPr/>
          </p:nvCxnSpPr>
          <p:spPr>
            <a:xfrm flipV="1">
              <a:off x="3342409" y="3465156"/>
              <a:ext cx="0" cy="1368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Gerade Verbindung 52"/>
            <p:cNvCxnSpPr/>
            <p:nvPr/>
          </p:nvCxnSpPr>
          <p:spPr>
            <a:xfrm>
              <a:off x="3347992" y="4833155"/>
              <a:ext cx="1152000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0" name="Rechteck 59"/>
          <p:cNvSpPr/>
          <p:nvPr/>
        </p:nvSpPr>
        <p:spPr>
          <a:xfrm>
            <a:off x="7128284" y="3091342"/>
            <a:ext cx="1620020" cy="32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Textfeld 60"/>
          <p:cNvSpPr txBox="1"/>
          <p:nvPr/>
        </p:nvSpPr>
        <p:spPr>
          <a:xfrm>
            <a:off x="7601038" y="3104964"/>
            <a:ext cx="252000" cy="28800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62" name="Textfeld 61"/>
          <p:cNvSpPr txBox="1"/>
          <p:nvPr/>
        </p:nvSpPr>
        <p:spPr>
          <a:xfrm>
            <a:off x="7601038" y="4725144"/>
            <a:ext cx="298960" cy="30777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uppieren 28"/>
          <p:cNvGrpSpPr/>
          <p:nvPr/>
        </p:nvGrpSpPr>
        <p:grpSpPr>
          <a:xfrm>
            <a:off x="166408" y="4257092"/>
            <a:ext cx="2245352" cy="1672482"/>
            <a:chOff x="166408" y="4240794"/>
            <a:chExt cx="2245352" cy="1672482"/>
          </a:xfrm>
        </p:grpSpPr>
        <p:grpSp>
          <p:nvGrpSpPr>
            <p:cNvPr id="64" name="Gruppieren 63"/>
            <p:cNvGrpSpPr/>
            <p:nvPr/>
          </p:nvGrpSpPr>
          <p:grpSpPr>
            <a:xfrm>
              <a:off x="377548" y="4241426"/>
              <a:ext cx="2034212" cy="1563838"/>
              <a:chOff x="251520" y="3413334"/>
              <a:chExt cx="2034212" cy="1563838"/>
            </a:xfrm>
          </p:grpSpPr>
          <p:sp>
            <p:nvSpPr>
              <p:cNvPr id="55" name="Textfeld 54"/>
              <p:cNvSpPr txBox="1"/>
              <p:nvPr/>
            </p:nvSpPr>
            <p:spPr>
              <a:xfrm>
                <a:off x="760026" y="4262518"/>
                <a:ext cx="1512140" cy="7146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schwankend</a:t>
                </a:r>
              </a:p>
              <a:p>
                <a:r>
                  <a:rPr lang="de-DE" dirty="0"/>
                  <a:t>bis auf Null</a:t>
                </a:r>
              </a:p>
            </p:txBody>
          </p:sp>
          <p:sp>
            <p:nvSpPr>
              <p:cNvPr id="28" name="Pfeil nach unten 27"/>
              <p:cNvSpPr/>
              <p:nvPr/>
            </p:nvSpPr>
            <p:spPr>
              <a:xfrm>
                <a:off x="251520" y="3541997"/>
                <a:ext cx="504000" cy="457329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4" name="Textfeld 53"/>
              <p:cNvSpPr txBox="1"/>
              <p:nvPr/>
            </p:nvSpPr>
            <p:spPr>
              <a:xfrm>
                <a:off x="773592" y="3413334"/>
                <a:ext cx="1512140" cy="7146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mäßig</a:t>
                </a:r>
                <a:br>
                  <a:rPr lang="de-DE" dirty="0"/>
                </a:br>
                <a:r>
                  <a:rPr lang="de-DE" dirty="0"/>
                  <a:t>schwankend</a:t>
                </a:r>
              </a:p>
            </p:txBody>
          </p:sp>
          <p:sp>
            <p:nvSpPr>
              <p:cNvPr id="56" name="Pfeil nach oben und unten 55"/>
              <p:cNvSpPr/>
              <p:nvPr/>
            </p:nvSpPr>
            <p:spPr>
              <a:xfrm>
                <a:off x="251520" y="4181061"/>
                <a:ext cx="468052" cy="796111"/>
              </a:xfrm>
              <a:prstGeom prst="upDown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7" name="Rechteck 66"/>
            <p:cNvSpPr/>
            <p:nvPr/>
          </p:nvSpPr>
          <p:spPr>
            <a:xfrm>
              <a:off x="166408" y="4240794"/>
              <a:ext cx="2245352" cy="1672482"/>
            </a:xfrm>
            <a:prstGeom prst="rect">
              <a:avLst/>
            </a:prstGeom>
            <a:solidFill>
              <a:srgbClr val="EAEAEA">
                <a:alpha val="1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9" name="Pfeil nach oben und unten 68"/>
          <p:cNvSpPr/>
          <p:nvPr/>
        </p:nvSpPr>
        <p:spPr>
          <a:xfrm>
            <a:off x="8010382" y="3096658"/>
            <a:ext cx="287998" cy="322018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Pfeil nach oben und unten 69"/>
          <p:cNvSpPr/>
          <p:nvPr/>
        </p:nvSpPr>
        <p:spPr>
          <a:xfrm>
            <a:off x="8028384" y="4689140"/>
            <a:ext cx="288000" cy="32400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1" name="Gruppieren 30"/>
          <p:cNvGrpSpPr/>
          <p:nvPr/>
        </p:nvGrpSpPr>
        <p:grpSpPr>
          <a:xfrm>
            <a:off x="6665246" y="5577043"/>
            <a:ext cx="2099358" cy="1200329"/>
            <a:chOff x="6665246" y="5577043"/>
            <a:chExt cx="2099358" cy="1200329"/>
          </a:xfrm>
        </p:grpSpPr>
        <p:sp>
          <p:nvSpPr>
            <p:cNvPr id="72" name="Rechteckiger Pfeil 71"/>
            <p:cNvSpPr/>
            <p:nvPr/>
          </p:nvSpPr>
          <p:spPr>
            <a:xfrm rot="16200000">
              <a:off x="7016114" y="5539180"/>
              <a:ext cx="347264" cy="1049000"/>
            </a:xfrm>
            <a:prstGeom prst="bentArrow">
              <a:avLst>
                <a:gd name="adj1" fmla="val 25000"/>
                <a:gd name="adj2" fmla="val 18600"/>
                <a:gd name="adj3" fmla="val 25000"/>
                <a:gd name="adj4" fmla="val 43750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65" name="Textfeld 64"/>
            <p:cNvSpPr txBox="1"/>
            <p:nvPr/>
          </p:nvSpPr>
          <p:spPr>
            <a:xfrm>
              <a:off x="7596336" y="5577043"/>
              <a:ext cx="1168268" cy="120032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/>
                <a:t>Import</a:t>
              </a:r>
            </a:p>
            <a:p>
              <a:r>
                <a:rPr lang="de-DE" b="1" dirty="0">
                  <a:solidFill>
                    <a:schemeClr val="tx1"/>
                  </a:solidFill>
                </a:rPr>
                <a:t>     </a:t>
              </a:r>
              <a:r>
                <a:rPr lang="de-DE" sz="2400" b="1" dirty="0">
                  <a:solidFill>
                    <a:schemeClr val="bg1"/>
                  </a:solidFill>
                </a:rPr>
                <a:t>Gas </a:t>
              </a:r>
              <a:br>
                <a:rPr lang="de-DE" sz="1400" b="1" dirty="0">
                  <a:solidFill>
                    <a:schemeClr val="tx1"/>
                  </a:solidFill>
                </a:rPr>
              </a:br>
              <a:r>
                <a:rPr lang="de-DE" sz="1400" b="1" dirty="0">
                  <a:solidFill>
                    <a:schemeClr val="tx1"/>
                  </a:solidFill>
                </a:rPr>
                <a:t>zum Jahres- Ausgleich </a:t>
              </a:r>
            </a:p>
          </p:txBody>
        </p:sp>
      </p:grpSp>
      <p:sp>
        <p:nvSpPr>
          <p:cNvPr id="66" name="Rechteck 65"/>
          <p:cNvSpPr/>
          <p:nvPr/>
        </p:nvSpPr>
        <p:spPr>
          <a:xfrm>
            <a:off x="6912260" y="5268530"/>
            <a:ext cx="112918" cy="15894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3" name="Rechteck 72"/>
          <p:cNvSpPr/>
          <p:nvPr/>
        </p:nvSpPr>
        <p:spPr>
          <a:xfrm>
            <a:off x="8460432" y="1088740"/>
            <a:ext cx="324000" cy="38880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Pfeil nach rechts 1"/>
          <p:cNvSpPr/>
          <p:nvPr/>
        </p:nvSpPr>
        <p:spPr>
          <a:xfrm flipH="1">
            <a:off x="7162647" y="944724"/>
            <a:ext cx="1306690" cy="6120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Pfeil nach oben und unten 41"/>
          <p:cNvSpPr/>
          <p:nvPr/>
        </p:nvSpPr>
        <p:spPr>
          <a:xfrm>
            <a:off x="4257007" y="4797184"/>
            <a:ext cx="209995" cy="28800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Pfeil nach oben und unten 76"/>
          <p:cNvSpPr/>
          <p:nvPr/>
        </p:nvSpPr>
        <p:spPr>
          <a:xfrm>
            <a:off x="8028418" y="1088740"/>
            <a:ext cx="287998" cy="322018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" name="Gruppieren 9"/>
          <p:cNvGrpSpPr/>
          <p:nvPr/>
        </p:nvGrpSpPr>
        <p:grpSpPr>
          <a:xfrm>
            <a:off x="467753" y="3382907"/>
            <a:ext cx="7416615" cy="1018201"/>
            <a:chOff x="467753" y="3382907"/>
            <a:chExt cx="7416615" cy="1018201"/>
          </a:xfrm>
        </p:grpSpPr>
        <p:sp>
          <p:nvSpPr>
            <p:cNvPr id="63" name="Textfeld 62"/>
            <p:cNvSpPr txBox="1"/>
            <p:nvPr/>
          </p:nvSpPr>
          <p:spPr>
            <a:xfrm>
              <a:off x="467753" y="3382907"/>
              <a:ext cx="2574271" cy="707886"/>
            </a:xfrm>
            <a:prstGeom prst="rect">
              <a:avLst/>
            </a:prstGeom>
            <a:solidFill>
              <a:srgbClr val="FFFF00"/>
            </a:solidFill>
            <a:ln w="5715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2000" b="1" dirty="0"/>
                <a:t>außer bei Leistungsvorsorge</a:t>
              </a:r>
              <a:endParaRPr lang="de-DE" sz="2400" b="1" dirty="0"/>
            </a:p>
          </p:txBody>
        </p:sp>
        <p:sp>
          <p:nvSpPr>
            <p:cNvPr id="12" name="Pfeil nach oben 11"/>
            <p:cNvSpPr/>
            <p:nvPr/>
          </p:nvSpPr>
          <p:spPr>
            <a:xfrm>
              <a:off x="5328084" y="3933056"/>
              <a:ext cx="216000" cy="468052"/>
            </a:xfrm>
            <a:prstGeom prst="up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5508104" y="4005064"/>
              <a:ext cx="2376264" cy="369332"/>
            </a:xfrm>
            <a:prstGeom prst="rect">
              <a:avLst/>
            </a:prstGeom>
            <a:noFill/>
            <a:ln>
              <a:solidFill>
                <a:srgbClr val="FFFF6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ln>
                    <a:solidFill>
                      <a:srgbClr val="0000FF"/>
                    </a:solidFill>
                  </a:ln>
                  <a:solidFill>
                    <a:srgbClr val="0000FF"/>
                  </a:solidFill>
                </a:rPr>
                <a:t>für Leistungsreserve !!</a:t>
              </a:r>
            </a:p>
          </p:txBody>
        </p:sp>
      </p:grpSp>
      <p:sp>
        <p:nvSpPr>
          <p:cNvPr id="59" name="Textfeld 58"/>
          <p:cNvSpPr txBox="1"/>
          <p:nvPr/>
        </p:nvSpPr>
        <p:spPr>
          <a:xfrm>
            <a:off x="611573" y="2896603"/>
            <a:ext cx="2421255" cy="369332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de-DE" sz="1400" b="1" dirty="0"/>
              <a:t>meist:</a:t>
            </a:r>
            <a:r>
              <a:rPr lang="de-DE" b="1" dirty="0"/>
              <a:t> </a:t>
            </a:r>
            <a:r>
              <a:rPr lang="de-DE" sz="1600" b="1" dirty="0"/>
              <a:t>Strikte Priorität,</a:t>
            </a:r>
            <a:endParaRPr lang="de-DE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34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51520" y="1592796"/>
            <a:ext cx="874897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/>
              <a:t>      3.3.1 Der netto genutzte RE – Strom</a:t>
            </a:r>
            <a:br>
              <a:rPr lang="de-DE" sz="1400" b="1" dirty="0"/>
            </a:br>
            <a:endParaRPr lang="de-DE" sz="1400" b="1" dirty="0"/>
          </a:p>
          <a:p>
            <a:r>
              <a:rPr lang="de-DE" sz="1400" b="1" dirty="0"/>
              <a:t>      3.3.2 Der Jahresumschlag des Kurzzeitspeichers Sp80</a:t>
            </a:r>
          </a:p>
          <a:p>
            <a:endParaRPr lang="de-DE" sz="1400" b="1" dirty="0"/>
          </a:p>
          <a:p>
            <a:r>
              <a:rPr lang="de-DE" sz="1400" b="1" dirty="0"/>
              <a:t>      3.3.3 Einsatz der Sp25 –Gaskraftwerke: Jahresdauerlinie</a:t>
            </a:r>
          </a:p>
          <a:p>
            <a:endParaRPr lang="de-DE" sz="1400" b="1" dirty="0"/>
          </a:p>
          <a:p>
            <a:r>
              <a:rPr lang="de-DE" sz="1400" b="1" dirty="0"/>
              <a:t>      3.3.4 Strom-Bereitstellung aus direktem RE-Strom, Speicher und Import</a:t>
            </a:r>
            <a:br>
              <a:rPr lang="de-DE" sz="1400" b="1" dirty="0"/>
            </a:br>
            <a:endParaRPr lang="de-DE" sz="1400" b="1" dirty="0"/>
          </a:p>
          <a:p>
            <a:r>
              <a:rPr lang="de-DE" sz="1400" b="1" dirty="0"/>
              <a:t>      3.3.5 Einsatz von Kurzzeitspeichern im </a:t>
            </a:r>
            <a:r>
              <a:rPr lang="de-DE" sz="1400" b="1" dirty="0" err="1"/>
              <a:t>LeistungsEngpass</a:t>
            </a:r>
            <a:endParaRPr lang="de-DE" sz="1400" b="1" dirty="0"/>
          </a:p>
          <a:p>
            <a:endParaRPr lang="de-DE" sz="1400" b="1" dirty="0"/>
          </a:p>
          <a:p>
            <a:r>
              <a:rPr lang="de-DE" sz="1400" b="1" dirty="0"/>
              <a:t> </a:t>
            </a:r>
            <a:r>
              <a:rPr lang="de-DE" b="1" dirty="0"/>
              <a:t>3.3.6  Einsatz von Kurzzeitspeichern bei Überschuss-Strom (Episoden-Optimierung) </a:t>
            </a:r>
            <a:endParaRPr lang="de-DE" sz="1400" b="1" dirty="0"/>
          </a:p>
          <a:p>
            <a:endParaRPr lang="de-DE" sz="1600" b="1" dirty="0"/>
          </a:p>
          <a:p>
            <a:endParaRPr lang="de-DE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35496" y="44624"/>
            <a:ext cx="64807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 dirty="0">
                <a:latin typeface="Arial" pitchFamily="34" charset="0"/>
                <a:cs typeface="Arial" pitchFamily="34" charset="0"/>
              </a:rPr>
              <a:t>3.3.4</a:t>
            </a:r>
          </a:p>
        </p:txBody>
      </p:sp>
      <p:sp>
        <p:nvSpPr>
          <p:cNvPr id="4" name="Abgerundetes Rechteck 3"/>
          <p:cNvSpPr/>
          <p:nvPr/>
        </p:nvSpPr>
        <p:spPr>
          <a:xfrm>
            <a:off x="143508" y="3681028"/>
            <a:ext cx="8352928" cy="540060"/>
          </a:xfrm>
          <a:prstGeom prst="roundRect">
            <a:avLst/>
          </a:prstGeom>
          <a:solidFill>
            <a:srgbClr val="FFFF00">
              <a:alpha val="902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7596336" y="6381328"/>
            <a:ext cx="129614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/>
              <a:t> </a:t>
            </a:r>
            <a:r>
              <a:rPr lang="de-DE" dirty="0">
                <a:hlinkClick r:id="rId2" action="ppaction://hlinksldjump"/>
              </a:rPr>
              <a:t>Überspringe</a:t>
            </a:r>
            <a:endParaRPr lang="de-DE" dirty="0"/>
          </a:p>
        </p:txBody>
      </p:sp>
      <p:sp>
        <p:nvSpPr>
          <p:cNvPr id="8" name="Stern: 7 Zacken 7">
            <a:hlinkClick r:id="rId3" action="ppaction://hlinksldjump"/>
            <a:extLst>
              <a:ext uri="{FF2B5EF4-FFF2-40B4-BE49-F238E27FC236}">
                <a16:creationId xmlns:a16="http://schemas.microsoft.com/office/drawing/2014/main" id="{0D04EB07-7E9E-44D4-A1DA-9F18B20EA9EC}"/>
              </a:ext>
            </a:extLst>
          </p:cNvPr>
          <p:cNvSpPr/>
          <p:nvPr/>
        </p:nvSpPr>
        <p:spPr>
          <a:xfrm>
            <a:off x="63797" y="6498745"/>
            <a:ext cx="720080" cy="329135"/>
          </a:xfrm>
          <a:prstGeom prst="star7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tx1"/>
                </a:solidFill>
              </a:rPr>
              <a:t>4.</a:t>
            </a:r>
            <a:endParaRPr lang="de-DE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32794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87119" y="44624"/>
            <a:ext cx="8215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/>
              <a:t>EpisodenOptimierung</a:t>
            </a:r>
            <a:r>
              <a:rPr lang="de-DE" sz="2400" b="1" dirty="0"/>
              <a:t>:  Sp80-Betrieb bei </a:t>
            </a:r>
            <a:r>
              <a:rPr lang="de-DE" sz="2400" b="1" dirty="0" err="1"/>
              <a:t>ÜberschussEpisoden</a:t>
            </a:r>
            <a:r>
              <a:rPr lang="de-DE" sz="2400" b="1" dirty="0"/>
              <a:t>?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13190" y="656692"/>
            <a:ext cx="846094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b="1" u="sng" dirty="0"/>
              <a:t>Idee</a:t>
            </a:r>
            <a:r>
              <a:rPr lang="de-DE" u="sng" dirty="0"/>
              <a:t>:</a:t>
            </a:r>
            <a:r>
              <a:rPr lang="de-DE" dirty="0"/>
              <a:t>   Eine nur „aktuelle Optimierung“ wird durch einen</a:t>
            </a:r>
            <a:br>
              <a:rPr lang="de-DE" dirty="0"/>
            </a:br>
            <a:r>
              <a:rPr lang="de-DE" dirty="0"/>
              <a:t>               </a:t>
            </a:r>
            <a:r>
              <a:rPr lang="de-DE" b="1" dirty="0">
                <a:solidFill>
                  <a:srgbClr val="0000FF"/>
                </a:solidFill>
              </a:rPr>
              <a:t>langfristig  vorausschauende Einsatz </a:t>
            </a:r>
            <a:r>
              <a:rPr lang="de-DE" dirty="0"/>
              <a:t>des Kurzzeitspeichers </a:t>
            </a:r>
            <a:r>
              <a:rPr lang="de-DE" b="1" dirty="0">
                <a:solidFill>
                  <a:srgbClr val="0000FF"/>
                </a:solidFill>
              </a:rPr>
              <a:t>Sp80</a:t>
            </a:r>
            <a:br>
              <a:rPr lang="de-DE" dirty="0"/>
            </a:br>
            <a:r>
              <a:rPr lang="de-DE" dirty="0"/>
              <a:t>               übersteuert.</a:t>
            </a:r>
          </a:p>
          <a:p>
            <a:r>
              <a:rPr lang="de-DE" b="1" dirty="0"/>
              <a:t>Ziel:  </a:t>
            </a:r>
            <a:r>
              <a:rPr lang="de-DE" dirty="0"/>
              <a:t>Höhere Gasproduktion, Weniger Abschaltverluste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19394" y="2357586"/>
            <a:ext cx="8537081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b="1" u="sng" dirty="0"/>
              <a:t>Betrieb bei </a:t>
            </a:r>
            <a:r>
              <a:rPr lang="de-DE" b="1" u="sng" dirty="0" err="1"/>
              <a:t>EpisodenOptimierung</a:t>
            </a:r>
            <a:r>
              <a:rPr lang="de-DE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Sp80 wartet auf RE-Spitzen-Dargebot:  </a:t>
            </a:r>
            <a:r>
              <a:rPr lang="de-DE" b="1" dirty="0" err="1"/>
              <a:t>P80</a:t>
            </a:r>
            <a:r>
              <a:rPr lang="de-DE" sz="1400" dirty="0" err="1"/>
              <a:t>max</a:t>
            </a:r>
            <a:r>
              <a:rPr lang="de-DE" dirty="0"/>
              <a:t> wird bei </a:t>
            </a:r>
            <a:r>
              <a:rPr lang="de-DE" b="1" dirty="0"/>
              <a:t>zeitrichtig  eingesetzt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Sp80 liefert </a:t>
            </a:r>
            <a:r>
              <a:rPr lang="de-DE" b="1" dirty="0" err="1"/>
              <a:t>ggfls</a:t>
            </a:r>
            <a:r>
              <a:rPr lang="de-DE" b="1" dirty="0"/>
              <a:t> Strom</a:t>
            </a:r>
            <a:r>
              <a:rPr lang="de-DE" dirty="0"/>
              <a:t>, um Kapazität der Strom-Gas-Wandler (</a:t>
            </a:r>
            <a:r>
              <a:rPr lang="de-DE" b="1" dirty="0" err="1"/>
              <a:t>P25</a:t>
            </a:r>
            <a:r>
              <a:rPr lang="de-DE" sz="1200" b="1" dirty="0" err="1"/>
              <a:t>max</a:t>
            </a:r>
            <a:r>
              <a:rPr lang="de-DE" b="1" dirty="0"/>
              <a:t>) auszunutzen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05847" y="3939151"/>
            <a:ext cx="87641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/>
              <a:t>Fazit für </a:t>
            </a:r>
            <a:r>
              <a:rPr lang="de-DE" b="1" u="sng" dirty="0" err="1"/>
              <a:t>ÜberschussEpisoden</a:t>
            </a:r>
            <a:r>
              <a:rPr lang="de-DE" b="1" u="sng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 </a:t>
            </a:r>
            <a:r>
              <a:rPr lang="de-DE" sz="2000" dirty="0"/>
              <a:t>Rasche Regelung durch flexiblen Sp80- Einsatz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 </a:t>
            </a:r>
            <a:r>
              <a:rPr lang="de-DE" sz="2000" dirty="0" err="1"/>
              <a:t>P25</a:t>
            </a:r>
            <a:r>
              <a:rPr lang="de-DE" sz="2000" dirty="0"/>
              <a:t> wird länger im Auslegungspunkt gehalten </a:t>
            </a:r>
            <a:r>
              <a:rPr lang="de-DE" dirty="0"/>
              <a:t>durch </a:t>
            </a:r>
            <a:r>
              <a:rPr lang="de-DE" dirty="0" err="1"/>
              <a:t>ZusatzSpeisung</a:t>
            </a:r>
            <a:r>
              <a:rPr lang="de-DE" dirty="0"/>
              <a:t> aus </a:t>
            </a:r>
            <a:r>
              <a:rPr lang="de-DE" b="1" dirty="0"/>
              <a:t>Sp80</a:t>
            </a:r>
            <a:r>
              <a:rPr lang="de-DE" dirty="0"/>
              <a:t> 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 </a:t>
            </a:r>
            <a:r>
              <a:rPr lang="de-DE" dirty="0" err="1"/>
              <a:t>P25</a:t>
            </a:r>
            <a:r>
              <a:rPr lang="de-DE" dirty="0"/>
              <a:t>- Kapazität wird besser ausgenutzt, höhere </a:t>
            </a:r>
            <a:r>
              <a:rPr lang="de-DE" dirty="0" err="1"/>
              <a:t>VollLast</a:t>
            </a:r>
            <a:r>
              <a:rPr lang="de-DE" dirty="0"/>
              <a:t>-Betriebsstunden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  </a:t>
            </a:r>
            <a:r>
              <a:rPr lang="de-DE" sz="2000" dirty="0"/>
              <a:t>Weniger Abschaltungsverlust (</a:t>
            </a:r>
            <a:r>
              <a:rPr lang="de-DE" sz="2000" dirty="0" err="1"/>
              <a:t>dSp_2</a:t>
            </a:r>
            <a:r>
              <a:rPr lang="de-DE" sz="2000" dirty="0"/>
              <a:t>) 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/>
              <a:t>                    da Sp80 freie Kapazitäten bereithält für Spitzen-RE-Dargebot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260508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/>
          <p:cNvSpPr/>
          <p:nvPr/>
        </p:nvSpPr>
        <p:spPr>
          <a:xfrm rot="16200000">
            <a:off x="3876748" y="4443473"/>
            <a:ext cx="166192" cy="122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7128284" y="4725144"/>
            <a:ext cx="1651278" cy="28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Abgerundetes Rechteck 2"/>
          <p:cNvSpPr/>
          <p:nvPr/>
        </p:nvSpPr>
        <p:spPr>
          <a:xfrm>
            <a:off x="4606363" y="754689"/>
            <a:ext cx="2556284" cy="14400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/>
              <a:t>Verbrauch</a:t>
            </a:r>
            <a:endParaRPr lang="de-DE" sz="32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215516" y="1664804"/>
            <a:ext cx="126014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dirty="0"/>
              <a:t> </a:t>
            </a:r>
            <a:r>
              <a:rPr lang="de-DE" sz="2400" b="1" dirty="0"/>
              <a:t>PV </a:t>
            </a:r>
            <a:r>
              <a:rPr lang="de-DE" dirty="0"/>
              <a:t>in</a:t>
            </a:r>
          </a:p>
          <a:p>
            <a:pPr algn="ctr"/>
            <a:r>
              <a:rPr lang="de-DE" dirty="0"/>
              <a:t>S. + O. + W.</a:t>
            </a:r>
          </a:p>
          <a:p>
            <a:pPr algn="ctr"/>
            <a:r>
              <a:rPr lang="de-DE" dirty="0"/>
              <a:t>Lagen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98764" y="433117"/>
            <a:ext cx="106888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Wind</a:t>
            </a:r>
          </a:p>
          <a:p>
            <a:pPr algn="ctr"/>
            <a:r>
              <a:rPr lang="de-DE" dirty="0"/>
              <a:t>On + Off</a:t>
            </a:r>
          </a:p>
          <a:p>
            <a:pPr algn="ctr"/>
            <a:r>
              <a:rPr lang="de-DE" dirty="0"/>
              <a:t> </a:t>
            </a:r>
            <a:r>
              <a:rPr lang="de-DE" dirty="0" err="1"/>
              <a:t>Shore</a:t>
            </a:r>
            <a:endParaRPr lang="de-DE" dirty="0"/>
          </a:p>
        </p:txBody>
      </p:sp>
      <p:sp>
        <p:nvSpPr>
          <p:cNvPr id="6" name="Abgerundetes Rechteck 5"/>
          <p:cNvSpPr/>
          <p:nvPr/>
        </p:nvSpPr>
        <p:spPr>
          <a:xfrm>
            <a:off x="4561917" y="2492185"/>
            <a:ext cx="2566367" cy="144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Kurzzeit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br>
              <a:rPr lang="de-DE" sz="2400" dirty="0">
                <a:solidFill>
                  <a:schemeClr val="tx1"/>
                </a:solidFill>
              </a:rPr>
            </a:br>
            <a:r>
              <a:rPr lang="de-DE" sz="2400" b="1" dirty="0">
                <a:solidFill>
                  <a:schemeClr val="tx1"/>
                </a:solidFill>
              </a:rPr>
              <a:t>Speicher</a:t>
            </a:r>
            <a:br>
              <a:rPr lang="de-DE" sz="2400" b="1" dirty="0"/>
            </a:br>
            <a:r>
              <a:rPr lang="de-DE" sz="2800" b="1" dirty="0">
                <a:solidFill>
                  <a:srgbClr val="008000"/>
                </a:solidFill>
              </a:rPr>
              <a:t>[operativ]</a:t>
            </a:r>
            <a:endParaRPr lang="de-DE" sz="2400" b="1" dirty="0">
              <a:solidFill>
                <a:srgbClr val="008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 rot="5400000">
            <a:off x="2141656" y="489491"/>
            <a:ext cx="720000" cy="19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3347864" y="1839490"/>
            <a:ext cx="144000" cy="327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 rot="16200000">
            <a:off x="3797114" y="639528"/>
            <a:ext cx="324000" cy="12945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 rot="16200000" flipH="1">
            <a:off x="3937140" y="2470106"/>
            <a:ext cx="45719" cy="122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 nach oben und unten 15"/>
          <p:cNvSpPr/>
          <p:nvPr/>
        </p:nvSpPr>
        <p:spPr>
          <a:xfrm>
            <a:off x="1696186" y="1134871"/>
            <a:ext cx="468052" cy="72000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8" name="Gerade Verbindung 17"/>
          <p:cNvCxnSpPr/>
          <p:nvPr/>
        </p:nvCxnSpPr>
        <p:spPr>
          <a:xfrm flipV="1">
            <a:off x="1529662" y="1124744"/>
            <a:ext cx="3006334" cy="101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Pfeil nach unten 18"/>
          <p:cNvSpPr/>
          <p:nvPr/>
        </p:nvSpPr>
        <p:spPr>
          <a:xfrm>
            <a:off x="4103992" y="1117486"/>
            <a:ext cx="396000" cy="3240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/>
          <p:cNvSpPr txBox="1"/>
          <p:nvPr/>
        </p:nvSpPr>
        <p:spPr>
          <a:xfrm>
            <a:off x="4609656" y="1088740"/>
            <a:ext cx="399726" cy="43088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606363" y="3091342"/>
            <a:ext cx="399726" cy="43088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4572000" y="4416325"/>
            <a:ext cx="2590647" cy="14400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Gas</a:t>
            </a:r>
          </a:p>
          <a:p>
            <a:pPr algn="ctr"/>
            <a:r>
              <a:rPr lang="de-DE" sz="2400" b="1" dirty="0"/>
              <a:t>  Speicher</a:t>
            </a:r>
            <a:br>
              <a:rPr lang="de-DE" sz="2400" b="1" dirty="0"/>
            </a:br>
            <a:r>
              <a:rPr lang="de-DE" sz="2400" b="1" dirty="0"/>
              <a:t>(riesig)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4572000" y="4725144"/>
            <a:ext cx="399726" cy="43088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Gerade Verbindung 25"/>
          <p:cNvCxnSpPr/>
          <p:nvPr/>
        </p:nvCxnSpPr>
        <p:spPr>
          <a:xfrm flipV="1">
            <a:off x="3491880" y="1448780"/>
            <a:ext cx="0" cy="352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Abgerundetes Rechteck 31"/>
          <p:cNvSpPr/>
          <p:nvPr/>
        </p:nvSpPr>
        <p:spPr>
          <a:xfrm>
            <a:off x="161510" y="224644"/>
            <a:ext cx="1386154" cy="2520000"/>
          </a:xfrm>
          <a:prstGeom prst="roundRect">
            <a:avLst/>
          </a:prstGeom>
          <a:solidFill>
            <a:srgbClr val="92D050">
              <a:alpha val="3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8" name="Zylinder 7"/>
          <p:cNvSpPr/>
          <p:nvPr/>
        </p:nvSpPr>
        <p:spPr>
          <a:xfrm>
            <a:off x="2679949" y="6273316"/>
            <a:ext cx="1387995" cy="432048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Abschaltung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1685979" y="36753"/>
            <a:ext cx="729651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b="1" u="sng" dirty="0"/>
              <a:t>Spezialbetrieb</a:t>
            </a:r>
            <a:r>
              <a:rPr lang="de-DE" sz="1600" b="1" dirty="0"/>
              <a:t>: </a:t>
            </a:r>
          </a:p>
          <a:p>
            <a:r>
              <a:rPr lang="de-DE" sz="2400" b="1" dirty="0">
                <a:solidFill>
                  <a:srgbClr val="008000"/>
                </a:solidFill>
              </a:rPr>
              <a:t>operativer</a:t>
            </a:r>
            <a:r>
              <a:rPr lang="de-DE" sz="2400" b="1" dirty="0"/>
              <a:t> Kurzzeitspeicher bei wenig RE-Überschuss</a:t>
            </a:r>
            <a:endParaRPr lang="de-DE" sz="2800" b="1" dirty="0"/>
          </a:p>
        </p:txBody>
      </p:sp>
      <p:sp>
        <p:nvSpPr>
          <p:cNvPr id="45" name="Rechteckiger Pfeil 44"/>
          <p:cNvSpPr/>
          <p:nvPr/>
        </p:nvSpPr>
        <p:spPr>
          <a:xfrm rot="5400000" flipV="1">
            <a:off x="3330003" y="3591156"/>
            <a:ext cx="1656000" cy="828000"/>
          </a:xfrm>
          <a:prstGeom prst="bentArrow">
            <a:avLst>
              <a:gd name="adj1" fmla="val 32560"/>
              <a:gd name="adj2" fmla="val 24738"/>
              <a:gd name="adj3" fmla="val 30821"/>
              <a:gd name="adj4" fmla="val 37828"/>
            </a:avLst>
          </a:prstGeom>
          <a:solidFill>
            <a:srgbClr val="009900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cxnSp>
        <p:nvCxnSpPr>
          <p:cNvPr id="53" name="Gerade Verbindung 52"/>
          <p:cNvCxnSpPr>
            <a:cxnSpLocks/>
          </p:cNvCxnSpPr>
          <p:nvPr/>
        </p:nvCxnSpPr>
        <p:spPr>
          <a:xfrm>
            <a:off x="3924000" y="4832299"/>
            <a:ext cx="648000" cy="857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Rechteck 59"/>
          <p:cNvSpPr/>
          <p:nvPr/>
        </p:nvSpPr>
        <p:spPr>
          <a:xfrm>
            <a:off x="7128284" y="3091342"/>
            <a:ext cx="1620020" cy="32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Textfeld 60"/>
          <p:cNvSpPr txBox="1"/>
          <p:nvPr/>
        </p:nvSpPr>
        <p:spPr>
          <a:xfrm>
            <a:off x="7601038" y="3104964"/>
            <a:ext cx="252000" cy="28800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62" name="Textfeld 61"/>
          <p:cNvSpPr txBox="1"/>
          <p:nvPr/>
        </p:nvSpPr>
        <p:spPr>
          <a:xfrm>
            <a:off x="7601038" y="4725144"/>
            <a:ext cx="298960" cy="30777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uppieren 28"/>
          <p:cNvGrpSpPr/>
          <p:nvPr/>
        </p:nvGrpSpPr>
        <p:grpSpPr>
          <a:xfrm>
            <a:off x="166408" y="4257092"/>
            <a:ext cx="2245352" cy="1672482"/>
            <a:chOff x="166408" y="4240794"/>
            <a:chExt cx="2245352" cy="1672482"/>
          </a:xfrm>
        </p:grpSpPr>
        <p:grpSp>
          <p:nvGrpSpPr>
            <p:cNvPr id="64" name="Gruppieren 63"/>
            <p:cNvGrpSpPr/>
            <p:nvPr/>
          </p:nvGrpSpPr>
          <p:grpSpPr>
            <a:xfrm>
              <a:off x="377548" y="4241426"/>
              <a:ext cx="2034212" cy="1563838"/>
              <a:chOff x="251520" y="3413334"/>
              <a:chExt cx="2034212" cy="1563838"/>
            </a:xfrm>
          </p:grpSpPr>
          <p:sp>
            <p:nvSpPr>
              <p:cNvPr id="55" name="Textfeld 54"/>
              <p:cNvSpPr txBox="1"/>
              <p:nvPr/>
            </p:nvSpPr>
            <p:spPr>
              <a:xfrm>
                <a:off x="760026" y="4262518"/>
                <a:ext cx="1512140" cy="7146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schwankend</a:t>
                </a:r>
              </a:p>
              <a:p>
                <a:r>
                  <a:rPr lang="de-DE" dirty="0"/>
                  <a:t>bis auf Null</a:t>
                </a:r>
              </a:p>
            </p:txBody>
          </p:sp>
          <p:sp>
            <p:nvSpPr>
              <p:cNvPr id="28" name="Pfeil nach unten 27"/>
              <p:cNvSpPr/>
              <p:nvPr/>
            </p:nvSpPr>
            <p:spPr>
              <a:xfrm>
                <a:off x="251520" y="3541997"/>
                <a:ext cx="504000" cy="457329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4" name="Textfeld 53"/>
              <p:cNvSpPr txBox="1"/>
              <p:nvPr/>
            </p:nvSpPr>
            <p:spPr>
              <a:xfrm>
                <a:off x="773592" y="3413334"/>
                <a:ext cx="1512140" cy="7146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mäßig</a:t>
                </a:r>
                <a:br>
                  <a:rPr lang="de-DE" dirty="0"/>
                </a:br>
                <a:r>
                  <a:rPr lang="de-DE" dirty="0"/>
                  <a:t>schwankend</a:t>
                </a:r>
              </a:p>
            </p:txBody>
          </p:sp>
          <p:sp>
            <p:nvSpPr>
              <p:cNvPr id="56" name="Pfeil nach oben und unten 55"/>
              <p:cNvSpPr/>
              <p:nvPr/>
            </p:nvSpPr>
            <p:spPr>
              <a:xfrm>
                <a:off x="251520" y="4181061"/>
                <a:ext cx="468052" cy="796111"/>
              </a:xfrm>
              <a:prstGeom prst="upDown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7" name="Rechteck 66"/>
            <p:cNvSpPr/>
            <p:nvPr/>
          </p:nvSpPr>
          <p:spPr>
            <a:xfrm>
              <a:off x="166408" y="4240794"/>
              <a:ext cx="2245352" cy="1672482"/>
            </a:xfrm>
            <a:prstGeom prst="rect">
              <a:avLst/>
            </a:prstGeom>
            <a:solidFill>
              <a:srgbClr val="EAEAEA">
                <a:alpha val="1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9" name="Pfeil nach oben und unten 68"/>
          <p:cNvSpPr/>
          <p:nvPr/>
        </p:nvSpPr>
        <p:spPr>
          <a:xfrm>
            <a:off x="8010382" y="3096658"/>
            <a:ext cx="287998" cy="322018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Pfeil nach oben und unten 69"/>
          <p:cNvSpPr/>
          <p:nvPr/>
        </p:nvSpPr>
        <p:spPr>
          <a:xfrm>
            <a:off x="8028384" y="4689140"/>
            <a:ext cx="288000" cy="32400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Rechteck 65"/>
          <p:cNvSpPr/>
          <p:nvPr/>
        </p:nvSpPr>
        <p:spPr>
          <a:xfrm>
            <a:off x="6912260" y="5268530"/>
            <a:ext cx="112918" cy="15894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3" name="Rechteck 72"/>
          <p:cNvSpPr/>
          <p:nvPr/>
        </p:nvSpPr>
        <p:spPr>
          <a:xfrm>
            <a:off x="8460432" y="1088740"/>
            <a:ext cx="324000" cy="38880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Pfeil nach rechts 1"/>
          <p:cNvSpPr/>
          <p:nvPr/>
        </p:nvSpPr>
        <p:spPr>
          <a:xfrm flipH="1">
            <a:off x="7162647" y="944724"/>
            <a:ext cx="1306690" cy="6120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Pfeil nach oben und unten 76"/>
          <p:cNvSpPr/>
          <p:nvPr/>
        </p:nvSpPr>
        <p:spPr>
          <a:xfrm>
            <a:off x="8028418" y="1088740"/>
            <a:ext cx="287998" cy="322018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Textfeld 62"/>
          <p:cNvSpPr txBox="1"/>
          <p:nvPr/>
        </p:nvSpPr>
        <p:spPr>
          <a:xfrm>
            <a:off x="125504" y="3382907"/>
            <a:ext cx="3036884" cy="769441"/>
          </a:xfrm>
          <a:prstGeom prst="rect">
            <a:avLst/>
          </a:prstGeom>
          <a:solidFill>
            <a:srgbClr val="FFFF00"/>
          </a:solidFill>
          <a:ln w="5715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b="1" dirty="0"/>
              <a:t>außer bei:</a:t>
            </a:r>
            <a:br>
              <a:rPr lang="de-DE" sz="2000" b="1" dirty="0"/>
            </a:br>
            <a:r>
              <a:rPr lang="de-DE" sz="2400" b="1" u="sng" dirty="0">
                <a:solidFill>
                  <a:srgbClr val="008000"/>
                </a:solidFill>
              </a:rPr>
              <a:t>Episoden Optimierung</a:t>
            </a:r>
          </a:p>
        </p:txBody>
      </p:sp>
      <p:sp>
        <p:nvSpPr>
          <p:cNvPr id="59" name="Textfeld 58"/>
          <p:cNvSpPr txBox="1"/>
          <p:nvPr/>
        </p:nvSpPr>
        <p:spPr>
          <a:xfrm>
            <a:off x="78456" y="3005920"/>
            <a:ext cx="2421255" cy="369332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de-DE" sz="1400" b="1" dirty="0"/>
              <a:t>Standard:</a:t>
            </a:r>
            <a:r>
              <a:rPr lang="de-DE" b="1" dirty="0"/>
              <a:t> </a:t>
            </a:r>
            <a:r>
              <a:rPr lang="de-DE" sz="1600" b="1" dirty="0"/>
              <a:t>Strikte Priorität,</a:t>
            </a:r>
            <a:endParaRPr lang="de-DE" sz="2000" b="1" dirty="0">
              <a:solidFill>
                <a:srgbClr val="0000FF"/>
              </a:solidFill>
            </a:endParaRPr>
          </a:p>
        </p:txBody>
      </p:sp>
      <p:sp>
        <p:nvSpPr>
          <p:cNvPr id="71" name="Rechteck 70">
            <a:extLst>
              <a:ext uri="{FF2B5EF4-FFF2-40B4-BE49-F238E27FC236}">
                <a16:creationId xmlns:a16="http://schemas.microsoft.com/office/drawing/2014/main" id="{99128C49-F7EE-4031-80B5-BB296B175B8D}"/>
              </a:ext>
            </a:extLst>
          </p:cNvPr>
          <p:cNvSpPr/>
          <p:nvPr/>
        </p:nvSpPr>
        <p:spPr>
          <a:xfrm rot="16200000">
            <a:off x="4135348" y="4587304"/>
            <a:ext cx="192294" cy="6840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4" name="Gerade Verbindung 52">
            <a:extLst>
              <a:ext uri="{FF2B5EF4-FFF2-40B4-BE49-F238E27FC236}">
                <a16:creationId xmlns:a16="http://schemas.microsoft.com/office/drawing/2014/main" id="{EC3FF106-1E5E-4AA1-B63D-42F6239241AE}"/>
              </a:ext>
            </a:extLst>
          </p:cNvPr>
          <p:cNvCxnSpPr>
            <a:cxnSpLocks/>
          </p:cNvCxnSpPr>
          <p:nvPr/>
        </p:nvCxnSpPr>
        <p:spPr>
          <a:xfrm>
            <a:off x="3491924" y="4976315"/>
            <a:ext cx="396000" cy="8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feld 45"/>
          <p:cNvSpPr txBox="1"/>
          <p:nvPr/>
        </p:nvSpPr>
        <p:spPr>
          <a:xfrm>
            <a:off x="2892288" y="5280346"/>
            <a:ext cx="1125090" cy="83099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de-DE" sz="1600" dirty="0"/>
              <a:t>kein</a:t>
            </a:r>
          </a:p>
          <a:p>
            <a:r>
              <a:rPr lang="de-DE" sz="1600" dirty="0"/>
              <a:t>Konverter- Engpass</a:t>
            </a:r>
          </a:p>
        </p:txBody>
      </p:sp>
      <p:sp>
        <p:nvSpPr>
          <p:cNvPr id="75" name="Pfeil nach oben und unten 68">
            <a:extLst>
              <a:ext uri="{FF2B5EF4-FFF2-40B4-BE49-F238E27FC236}">
                <a16:creationId xmlns:a16="http://schemas.microsoft.com/office/drawing/2014/main" id="{D0888B92-B11F-48D7-A72A-933093D32CF9}"/>
              </a:ext>
            </a:extLst>
          </p:cNvPr>
          <p:cNvSpPr/>
          <p:nvPr/>
        </p:nvSpPr>
        <p:spPr>
          <a:xfrm>
            <a:off x="3311860" y="2178575"/>
            <a:ext cx="180000" cy="36000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996370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/>
          <p:cNvSpPr/>
          <p:nvPr/>
        </p:nvSpPr>
        <p:spPr>
          <a:xfrm rot="16200000">
            <a:off x="3797843" y="4383192"/>
            <a:ext cx="324000" cy="122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7128284" y="4725144"/>
            <a:ext cx="1651278" cy="28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Abgerundetes Rechteck 2"/>
          <p:cNvSpPr/>
          <p:nvPr/>
        </p:nvSpPr>
        <p:spPr>
          <a:xfrm>
            <a:off x="4606363" y="754689"/>
            <a:ext cx="2556284" cy="14400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/>
              <a:t>Verbrauch</a:t>
            </a:r>
            <a:endParaRPr lang="de-DE" sz="32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215516" y="1664804"/>
            <a:ext cx="126014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dirty="0"/>
              <a:t> </a:t>
            </a:r>
            <a:r>
              <a:rPr lang="de-DE" sz="2400" b="1" dirty="0"/>
              <a:t>PV </a:t>
            </a:r>
            <a:r>
              <a:rPr lang="de-DE" dirty="0"/>
              <a:t>in</a:t>
            </a:r>
          </a:p>
          <a:p>
            <a:pPr algn="ctr"/>
            <a:r>
              <a:rPr lang="de-DE" dirty="0"/>
              <a:t>S. + O. + W.</a:t>
            </a:r>
          </a:p>
          <a:p>
            <a:pPr algn="ctr"/>
            <a:r>
              <a:rPr lang="de-DE" dirty="0"/>
              <a:t>Lagen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98764" y="433117"/>
            <a:ext cx="106888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Wind</a:t>
            </a:r>
          </a:p>
          <a:p>
            <a:pPr algn="ctr"/>
            <a:r>
              <a:rPr lang="de-DE" dirty="0"/>
              <a:t>On + Off</a:t>
            </a:r>
          </a:p>
          <a:p>
            <a:pPr algn="ctr"/>
            <a:r>
              <a:rPr lang="de-DE" dirty="0"/>
              <a:t> </a:t>
            </a:r>
            <a:r>
              <a:rPr lang="de-DE" dirty="0" err="1"/>
              <a:t>Shore</a:t>
            </a:r>
            <a:endParaRPr lang="de-DE" dirty="0"/>
          </a:p>
        </p:txBody>
      </p:sp>
      <p:sp>
        <p:nvSpPr>
          <p:cNvPr id="6" name="Abgerundetes Rechteck 5"/>
          <p:cNvSpPr/>
          <p:nvPr/>
        </p:nvSpPr>
        <p:spPr>
          <a:xfrm>
            <a:off x="4561917" y="2492185"/>
            <a:ext cx="2566367" cy="144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Kurzzeit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br>
              <a:rPr lang="de-DE" sz="2400" dirty="0">
                <a:solidFill>
                  <a:schemeClr val="tx1"/>
                </a:solidFill>
              </a:rPr>
            </a:br>
            <a:r>
              <a:rPr lang="de-DE" sz="2400" b="1" dirty="0">
                <a:solidFill>
                  <a:schemeClr val="tx1"/>
                </a:solidFill>
              </a:rPr>
              <a:t>Speicher</a:t>
            </a:r>
            <a:br>
              <a:rPr lang="de-DE" sz="2400" b="1" dirty="0"/>
            </a:br>
            <a:r>
              <a:rPr lang="de-DE" sz="2800" b="1" dirty="0">
                <a:solidFill>
                  <a:srgbClr val="008000"/>
                </a:solidFill>
              </a:rPr>
              <a:t>[operativ]</a:t>
            </a:r>
            <a:endParaRPr lang="de-DE" sz="2400" b="1" dirty="0">
              <a:solidFill>
                <a:srgbClr val="008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 rot="5400000">
            <a:off x="2141656" y="489491"/>
            <a:ext cx="720000" cy="19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3036376" y="1839490"/>
            <a:ext cx="455488" cy="15074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 rot="16200000">
            <a:off x="3797114" y="639528"/>
            <a:ext cx="324000" cy="12945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 rot="16200000">
            <a:off x="3827853" y="2625113"/>
            <a:ext cx="264293" cy="122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 nach oben und unten 15"/>
          <p:cNvSpPr/>
          <p:nvPr/>
        </p:nvSpPr>
        <p:spPr>
          <a:xfrm>
            <a:off x="1696186" y="1134871"/>
            <a:ext cx="468052" cy="72000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8" name="Gerade Verbindung 17"/>
          <p:cNvCxnSpPr/>
          <p:nvPr/>
        </p:nvCxnSpPr>
        <p:spPr>
          <a:xfrm flipV="1">
            <a:off x="1529662" y="1124744"/>
            <a:ext cx="3006334" cy="101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Pfeil nach unten 18"/>
          <p:cNvSpPr/>
          <p:nvPr/>
        </p:nvSpPr>
        <p:spPr>
          <a:xfrm>
            <a:off x="4103992" y="1117486"/>
            <a:ext cx="396000" cy="3240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/>
          <p:cNvSpPr txBox="1"/>
          <p:nvPr/>
        </p:nvSpPr>
        <p:spPr>
          <a:xfrm>
            <a:off x="4609656" y="1088740"/>
            <a:ext cx="399726" cy="43088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606363" y="3091342"/>
            <a:ext cx="399726" cy="43088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4572000" y="4416325"/>
            <a:ext cx="2590647" cy="14400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Gas</a:t>
            </a:r>
          </a:p>
          <a:p>
            <a:pPr algn="ctr"/>
            <a:r>
              <a:rPr lang="de-DE" sz="2400" b="1" dirty="0"/>
              <a:t>  Speicher</a:t>
            </a:r>
            <a:br>
              <a:rPr lang="de-DE" sz="2400" b="1" dirty="0"/>
            </a:br>
            <a:r>
              <a:rPr lang="de-DE" sz="2400" b="1" dirty="0"/>
              <a:t>(riesig)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4572000" y="4725144"/>
            <a:ext cx="399726" cy="43088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Gerade Verbindung 25"/>
          <p:cNvCxnSpPr/>
          <p:nvPr/>
        </p:nvCxnSpPr>
        <p:spPr>
          <a:xfrm flipV="1">
            <a:off x="3491880" y="1448780"/>
            <a:ext cx="0" cy="1620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Abgerundetes Rechteck 31"/>
          <p:cNvSpPr/>
          <p:nvPr/>
        </p:nvSpPr>
        <p:spPr>
          <a:xfrm>
            <a:off x="161510" y="224644"/>
            <a:ext cx="1386154" cy="2520000"/>
          </a:xfrm>
          <a:prstGeom prst="roundRect">
            <a:avLst/>
          </a:prstGeom>
          <a:solidFill>
            <a:srgbClr val="92D050">
              <a:alpha val="3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8" name="Zylinder 7"/>
          <p:cNvSpPr/>
          <p:nvPr/>
        </p:nvSpPr>
        <p:spPr>
          <a:xfrm>
            <a:off x="2375756" y="6273316"/>
            <a:ext cx="1387995" cy="432048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Abschaltung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1685979" y="36753"/>
            <a:ext cx="729651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b="1" u="sng" dirty="0"/>
              <a:t>Spezialbetrieb</a:t>
            </a:r>
            <a:r>
              <a:rPr lang="de-DE" sz="1600" b="1" dirty="0"/>
              <a:t>: </a:t>
            </a:r>
          </a:p>
          <a:p>
            <a:r>
              <a:rPr lang="de-DE" sz="2400" b="1" dirty="0">
                <a:solidFill>
                  <a:srgbClr val="008000"/>
                </a:solidFill>
              </a:rPr>
              <a:t>Operativer  </a:t>
            </a:r>
            <a:r>
              <a:rPr lang="de-DE" sz="2400" b="1" dirty="0" err="1"/>
              <a:t>Parallelbertrieb</a:t>
            </a:r>
            <a:r>
              <a:rPr lang="de-DE" sz="2400" b="1" dirty="0"/>
              <a:t>  bei </a:t>
            </a:r>
            <a:r>
              <a:rPr lang="de-DE" sz="2400" b="1" dirty="0">
                <a:solidFill>
                  <a:srgbClr val="C00000"/>
                </a:solidFill>
              </a:rPr>
              <a:t>viel RE-Überschuss</a:t>
            </a:r>
            <a:endParaRPr lang="de-DE" sz="2800" b="1" dirty="0">
              <a:solidFill>
                <a:srgbClr val="C00000"/>
              </a:solidFill>
            </a:endParaRPr>
          </a:p>
        </p:txBody>
      </p:sp>
      <p:cxnSp>
        <p:nvCxnSpPr>
          <p:cNvPr id="53" name="Gerade Verbindung 52"/>
          <p:cNvCxnSpPr>
            <a:cxnSpLocks/>
          </p:cNvCxnSpPr>
          <p:nvPr/>
        </p:nvCxnSpPr>
        <p:spPr>
          <a:xfrm>
            <a:off x="3347864" y="4832299"/>
            <a:ext cx="1188000" cy="857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Rechteck 59"/>
          <p:cNvSpPr/>
          <p:nvPr/>
        </p:nvSpPr>
        <p:spPr>
          <a:xfrm>
            <a:off x="7128284" y="3091342"/>
            <a:ext cx="1620020" cy="32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Textfeld 60"/>
          <p:cNvSpPr txBox="1"/>
          <p:nvPr/>
        </p:nvSpPr>
        <p:spPr>
          <a:xfrm>
            <a:off x="7601038" y="3104964"/>
            <a:ext cx="252000" cy="28800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62" name="Textfeld 61"/>
          <p:cNvSpPr txBox="1"/>
          <p:nvPr/>
        </p:nvSpPr>
        <p:spPr>
          <a:xfrm>
            <a:off x="7601038" y="4725144"/>
            <a:ext cx="298960" cy="30777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uppieren 28"/>
          <p:cNvGrpSpPr/>
          <p:nvPr/>
        </p:nvGrpSpPr>
        <p:grpSpPr>
          <a:xfrm>
            <a:off x="166408" y="4257092"/>
            <a:ext cx="2245352" cy="1672482"/>
            <a:chOff x="166408" y="4240794"/>
            <a:chExt cx="2245352" cy="1672482"/>
          </a:xfrm>
        </p:grpSpPr>
        <p:grpSp>
          <p:nvGrpSpPr>
            <p:cNvPr id="64" name="Gruppieren 63"/>
            <p:cNvGrpSpPr/>
            <p:nvPr/>
          </p:nvGrpSpPr>
          <p:grpSpPr>
            <a:xfrm>
              <a:off x="377548" y="4241426"/>
              <a:ext cx="2034212" cy="1563838"/>
              <a:chOff x="251520" y="3413334"/>
              <a:chExt cx="2034212" cy="1563838"/>
            </a:xfrm>
          </p:grpSpPr>
          <p:sp>
            <p:nvSpPr>
              <p:cNvPr id="55" name="Textfeld 54"/>
              <p:cNvSpPr txBox="1"/>
              <p:nvPr/>
            </p:nvSpPr>
            <p:spPr>
              <a:xfrm>
                <a:off x="760026" y="4262518"/>
                <a:ext cx="1512140" cy="7146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schwankend</a:t>
                </a:r>
              </a:p>
              <a:p>
                <a:r>
                  <a:rPr lang="de-DE" dirty="0"/>
                  <a:t>bis auf Null</a:t>
                </a:r>
              </a:p>
            </p:txBody>
          </p:sp>
          <p:sp>
            <p:nvSpPr>
              <p:cNvPr id="28" name="Pfeil nach unten 27"/>
              <p:cNvSpPr/>
              <p:nvPr/>
            </p:nvSpPr>
            <p:spPr>
              <a:xfrm>
                <a:off x="251520" y="3541997"/>
                <a:ext cx="504000" cy="457329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4" name="Textfeld 53"/>
              <p:cNvSpPr txBox="1"/>
              <p:nvPr/>
            </p:nvSpPr>
            <p:spPr>
              <a:xfrm>
                <a:off x="773592" y="3413334"/>
                <a:ext cx="1512140" cy="7146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mäßig</a:t>
                </a:r>
                <a:br>
                  <a:rPr lang="de-DE" dirty="0"/>
                </a:br>
                <a:r>
                  <a:rPr lang="de-DE" dirty="0"/>
                  <a:t>schwankend</a:t>
                </a:r>
              </a:p>
            </p:txBody>
          </p:sp>
          <p:sp>
            <p:nvSpPr>
              <p:cNvPr id="56" name="Pfeil nach oben und unten 55"/>
              <p:cNvSpPr/>
              <p:nvPr/>
            </p:nvSpPr>
            <p:spPr>
              <a:xfrm>
                <a:off x="251520" y="4181061"/>
                <a:ext cx="468052" cy="796111"/>
              </a:xfrm>
              <a:prstGeom prst="upDown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7" name="Rechteck 66"/>
            <p:cNvSpPr/>
            <p:nvPr/>
          </p:nvSpPr>
          <p:spPr>
            <a:xfrm>
              <a:off x="166408" y="4240794"/>
              <a:ext cx="2245352" cy="1672482"/>
            </a:xfrm>
            <a:prstGeom prst="rect">
              <a:avLst/>
            </a:prstGeom>
            <a:solidFill>
              <a:srgbClr val="EAEAEA">
                <a:alpha val="1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9" name="Pfeil nach oben und unten 68"/>
          <p:cNvSpPr/>
          <p:nvPr/>
        </p:nvSpPr>
        <p:spPr>
          <a:xfrm>
            <a:off x="8010382" y="3096658"/>
            <a:ext cx="287998" cy="322018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Pfeil nach oben und unten 69"/>
          <p:cNvSpPr/>
          <p:nvPr/>
        </p:nvSpPr>
        <p:spPr>
          <a:xfrm>
            <a:off x="8028384" y="4689140"/>
            <a:ext cx="288000" cy="32400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Rechteck 65"/>
          <p:cNvSpPr/>
          <p:nvPr/>
        </p:nvSpPr>
        <p:spPr>
          <a:xfrm>
            <a:off x="6912260" y="5268530"/>
            <a:ext cx="112918" cy="15894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3" name="Rechteck 72"/>
          <p:cNvSpPr/>
          <p:nvPr/>
        </p:nvSpPr>
        <p:spPr>
          <a:xfrm>
            <a:off x="8460432" y="1088740"/>
            <a:ext cx="324000" cy="38880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Pfeil nach rechts 1"/>
          <p:cNvSpPr/>
          <p:nvPr/>
        </p:nvSpPr>
        <p:spPr>
          <a:xfrm flipH="1">
            <a:off x="7162647" y="944724"/>
            <a:ext cx="1306690" cy="6120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Pfeil nach oben und unten 76"/>
          <p:cNvSpPr/>
          <p:nvPr/>
        </p:nvSpPr>
        <p:spPr>
          <a:xfrm>
            <a:off x="8028418" y="1088740"/>
            <a:ext cx="287998" cy="322018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Textfeld 62"/>
          <p:cNvSpPr txBox="1"/>
          <p:nvPr/>
        </p:nvSpPr>
        <p:spPr>
          <a:xfrm>
            <a:off x="-508" y="3382907"/>
            <a:ext cx="3036884" cy="769441"/>
          </a:xfrm>
          <a:prstGeom prst="rect">
            <a:avLst/>
          </a:prstGeom>
          <a:solidFill>
            <a:srgbClr val="FFFF00"/>
          </a:solidFill>
          <a:ln w="5715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b="1" dirty="0"/>
              <a:t>außer bei:</a:t>
            </a:r>
            <a:br>
              <a:rPr lang="de-DE" sz="2000" b="1" dirty="0"/>
            </a:br>
            <a:r>
              <a:rPr lang="de-DE" sz="2400" b="1" u="sng" dirty="0">
                <a:solidFill>
                  <a:srgbClr val="008000"/>
                </a:solidFill>
              </a:rPr>
              <a:t>Episoden Optimierung</a:t>
            </a:r>
          </a:p>
        </p:txBody>
      </p:sp>
      <p:sp>
        <p:nvSpPr>
          <p:cNvPr id="59" name="Textfeld 58"/>
          <p:cNvSpPr txBox="1"/>
          <p:nvPr/>
        </p:nvSpPr>
        <p:spPr>
          <a:xfrm>
            <a:off x="78456" y="3005920"/>
            <a:ext cx="2421255" cy="369332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de-DE" sz="1400" b="1" dirty="0"/>
              <a:t>Standard:</a:t>
            </a:r>
            <a:r>
              <a:rPr lang="de-DE" b="1" dirty="0"/>
              <a:t> </a:t>
            </a:r>
            <a:r>
              <a:rPr lang="de-DE" sz="1600" b="1" dirty="0"/>
              <a:t>Strikte Priorität,</a:t>
            </a:r>
            <a:endParaRPr lang="de-DE" sz="2000" b="1" dirty="0">
              <a:solidFill>
                <a:srgbClr val="0000FF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3095836" y="5299719"/>
            <a:ext cx="1642617" cy="83099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de-DE" sz="1600" dirty="0"/>
              <a:t>Ziel: </a:t>
            </a:r>
          </a:p>
          <a:p>
            <a:r>
              <a:rPr lang="de-DE" sz="1600" dirty="0"/>
              <a:t>Kein Konverter- Engpass</a:t>
            </a:r>
          </a:p>
        </p:txBody>
      </p:sp>
      <p:sp>
        <p:nvSpPr>
          <p:cNvPr id="47" name="Pfeil nach oben und unten 68">
            <a:extLst>
              <a:ext uri="{FF2B5EF4-FFF2-40B4-BE49-F238E27FC236}">
                <a16:creationId xmlns:a16="http://schemas.microsoft.com/office/drawing/2014/main" id="{E86EA49D-2F4C-4D99-B0AB-5B02FB091BB6}"/>
              </a:ext>
            </a:extLst>
          </p:cNvPr>
          <p:cNvSpPr/>
          <p:nvPr/>
        </p:nvSpPr>
        <p:spPr>
          <a:xfrm>
            <a:off x="3923928" y="3068960"/>
            <a:ext cx="287998" cy="322018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Pfeil nach unten 18">
            <a:extLst>
              <a:ext uri="{FF2B5EF4-FFF2-40B4-BE49-F238E27FC236}">
                <a16:creationId xmlns:a16="http://schemas.microsoft.com/office/drawing/2014/main" id="{6AA43467-DD4A-42D5-8D61-433AC078E0A3}"/>
              </a:ext>
            </a:extLst>
          </p:cNvPr>
          <p:cNvSpPr/>
          <p:nvPr/>
        </p:nvSpPr>
        <p:spPr>
          <a:xfrm>
            <a:off x="3851920" y="4833156"/>
            <a:ext cx="396000" cy="3240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23DD7BD1-73BD-4DCA-A0E3-E6CAF87F8815}"/>
              </a:ext>
            </a:extLst>
          </p:cNvPr>
          <p:cNvSpPr/>
          <p:nvPr/>
        </p:nvSpPr>
        <p:spPr>
          <a:xfrm>
            <a:off x="3034551" y="3214851"/>
            <a:ext cx="308422" cy="19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0" name="Gerade Verbindung 25">
            <a:extLst>
              <a:ext uri="{FF2B5EF4-FFF2-40B4-BE49-F238E27FC236}">
                <a16:creationId xmlns:a16="http://schemas.microsoft.com/office/drawing/2014/main" id="{94706BFD-CDA6-482B-A739-E066F5097620}"/>
              </a:ext>
            </a:extLst>
          </p:cNvPr>
          <p:cNvCxnSpPr/>
          <p:nvPr/>
        </p:nvCxnSpPr>
        <p:spPr>
          <a:xfrm flipV="1">
            <a:off x="3342973" y="3352378"/>
            <a:ext cx="0" cy="1476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632E5DDC-1B68-4974-9246-F28A6027B59B}"/>
              </a:ext>
            </a:extLst>
          </p:cNvPr>
          <p:cNvGrpSpPr/>
          <p:nvPr/>
        </p:nvGrpSpPr>
        <p:grpSpPr>
          <a:xfrm flipH="1">
            <a:off x="3059832" y="5085184"/>
            <a:ext cx="356296" cy="1440160"/>
            <a:chOff x="3491900" y="5018836"/>
            <a:chExt cx="196161" cy="1213750"/>
          </a:xfrm>
        </p:grpSpPr>
        <p:sp>
          <p:nvSpPr>
            <p:cNvPr id="52" name="Rechteck 51">
              <a:extLst>
                <a:ext uri="{FF2B5EF4-FFF2-40B4-BE49-F238E27FC236}">
                  <a16:creationId xmlns:a16="http://schemas.microsoft.com/office/drawing/2014/main" id="{190BCDDC-9CE5-4A2C-BD70-18EAD63DE4FA}"/>
                </a:ext>
              </a:extLst>
            </p:cNvPr>
            <p:cNvSpPr/>
            <p:nvPr/>
          </p:nvSpPr>
          <p:spPr>
            <a:xfrm>
              <a:off x="3688061" y="5018836"/>
              <a:ext cx="0" cy="1213750"/>
            </a:xfrm>
            <a:prstGeom prst="rect">
              <a:avLst/>
            </a:prstGeom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Rechteck 56">
              <a:extLst>
                <a:ext uri="{FF2B5EF4-FFF2-40B4-BE49-F238E27FC236}">
                  <a16:creationId xmlns:a16="http://schemas.microsoft.com/office/drawing/2014/main" id="{9DD4F6A0-9631-47B0-98AA-F1C07DED5668}"/>
                </a:ext>
              </a:extLst>
            </p:cNvPr>
            <p:cNvSpPr/>
            <p:nvPr/>
          </p:nvSpPr>
          <p:spPr>
            <a:xfrm rot="16200000" flipH="1">
              <a:off x="3581900" y="4960640"/>
              <a:ext cx="0" cy="180000"/>
            </a:xfrm>
            <a:prstGeom prst="rect">
              <a:avLst/>
            </a:prstGeom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29665610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AD92946-868A-4FF7-9F26-7235F3044C58}"/>
              </a:ext>
            </a:extLst>
          </p:cNvPr>
          <p:cNvSpPr txBox="1"/>
          <p:nvPr/>
        </p:nvSpPr>
        <p:spPr>
          <a:xfrm>
            <a:off x="2828544" y="1305342"/>
            <a:ext cx="38039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dirty="0"/>
              <a:t>Reste ,</a:t>
            </a:r>
          </a:p>
          <a:p>
            <a:pPr algn="ctr"/>
            <a:r>
              <a:rPr lang="de-DE" sz="4400" dirty="0"/>
              <a:t> </a:t>
            </a:r>
          </a:p>
          <a:p>
            <a:pPr algn="ctr"/>
            <a:r>
              <a:rPr lang="de-DE" sz="4400" dirty="0"/>
              <a:t>kann weg</a:t>
            </a:r>
          </a:p>
        </p:txBody>
      </p:sp>
    </p:spTree>
    <p:extLst>
      <p:ext uri="{BB962C8B-B14F-4D97-AF65-F5344CB8AC3E}">
        <p14:creationId xmlns:p14="http://schemas.microsoft.com/office/powerpoint/2010/main" val="5359652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8297</Words>
  <Application>Microsoft Office PowerPoint</Application>
  <PresentationFormat>Bildschirmpräsentation (4:3)</PresentationFormat>
  <Paragraphs>1039</Paragraphs>
  <Slides>100</Slides>
  <Notes>11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100</vt:i4>
      </vt:variant>
    </vt:vector>
  </HeadingPairs>
  <TitlesOfParts>
    <vt:vector size="112" baseType="lpstr">
      <vt:lpstr>Arial</vt:lpstr>
      <vt:lpstr>Arial</vt:lpstr>
      <vt:lpstr>Calibri</vt:lpstr>
      <vt:lpstr>Calibri Light</vt:lpstr>
      <vt:lpstr>helvetica neue</vt:lpstr>
      <vt:lpstr>Ink Free</vt:lpstr>
      <vt:lpstr>Palatino Linotype</vt:lpstr>
      <vt:lpstr>Symbol</vt:lpstr>
      <vt:lpstr>Times New Roman</vt:lpstr>
      <vt:lpstr>Verdana-Bold</vt:lpstr>
      <vt:lpstr>Office</vt:lpstr>
      <vt:lpstr>think-cell Folie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Luther Gerhard</dc:creator>
  <cp:lastModifiedBy>Gerhard Luther</cp:lastModifiedBy>
  <cp:revision>237</cp:revision>
  <cp:lastPrinted>2023-06-16T15:07:52Z</cp:lastPrinted>
  <dcterms:created xsi:type="dcterms:W3CDTF">2020-03-05T18:35:16Z</dcterms:created>
  <dcterms:modified xsi:type="dcterms:W3CDTF">2024-04-10T19:29:57Z</dcterms:modified>
</cp:coreProperties>
</file>