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5"/>
  </p:notesMasterIdLst>
  <p:sldIdLst>
    <p:sldId id="256" r:id="rId2"/>
    <p:sldId id="258" r:id="rId3"/>
    <p:sldId id="257" r:id="rId4"/>
    <p:sldId id="259" r:id="rId5"/>
    <p:sldId id="260" r:id="rId6"/>
    <p:sldId id="261" r:id="rId7"/>
    <p:sldId id="287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8" r:id="rId23"/>
    <p:sldId id="275" r:id="rId24"/>
    <p:sldId id="289" r:id="rId25"/>
    <p:sldId id="279" r:id="rId26"/>
    <p:sldId id="280" r:id="rId27"/>
    <p:sldId id="281" r:id="rId28"/>
    <p:sldId id="288" r:id="rId29"/>
    <p:sldId id="282" r:id="rId30"/>
    <p:sldId id="283" r:id="rId31"/>
    <p:sldId id="284" r:id="rId32"/>
    <p:sldId id="285" r:id="rId33"/>
    <p:sldId id="286" r:id="rId3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3" d="100"/>
          <a:sy n="93" d="100"/>
        </p:scale>
        <p:origin x="54" y="1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eimann\Dropbox\Daten\statistic_id167865_co2-emissionen---veraenderung-in-ausgewaehlten-laendern-weltweit-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1400" b="1" dirty="0"/>
              <a:t>CO2-Emissionen - Veränderung (in Prozent) in ausgewählten Ländern weltweit im Zeitraum von 1990 bis 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5.9284421182131217E-2"/>
          <c:y val="0.17896848558265882"/>
          <c:w val="0.92542505894019289"/>
          <c:h val="0.808228438228438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'[statistic_id167865_co2-emissionen---veraenderung-in-ausgewaehlten-laendern-weltweit-2022.xlsx]Daten'!$C$3:$C$4</c:f>
              <c:strCache>
                <c:ptCount val="2"/>
                <c:pt idx="0">
                  <c:v>CO2-Emissionen - Veränderung in ausgewählten Ländern weltweit 2022</c:v>
                </c:pt>
                <c:pt idx="1">
                  <c:v>Reale Veränderung der energiebedingten CO2-Emissionen in ausgewählten Ländern weltweit im Zeitraum von 1990 bis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7B9-440C-A3AD-0A003E1E3373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7B9-440C-A3AD-0A003E1E3373}"/>
              </c:ext>
            </c:extLst>
          </c:dPt>
          <c:dPt>
            <c:idx val="1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7B9-440C-A3AD-0A003E1E33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'[statistic_id167865_co2-emissionen---veraenderung-in-ausgewaehlten-laendern-weltweit-2022.xlsx]Daten'!$B$5:$B$20</c:f>
              <c:strCache>
                <c:ptCount val="16"/>
                <c:pt idx="1">
                  <c:v>Katar</c:v>
                </c:pt>
                <c:pt idx="2">
                  <c:v>China</c:v>
                </c:pt>
                <c:pt idx="3">
                  <c:v>Indien</c:v>
                </c:pt>
                <c:pt idx="4">
                  <c:v>Südkorea</c:v>
                </c:pt>
                <c:pt idx="5">
                  <c:v>Brasilien</c:v>
                </c:pt>
                <c:pt idx="6">
                  <c:v>Mexiko</c:v>
                </c:pt>
                <c:pt idx="7">
                  <c:v>Australien</c:v>
                </c:pt>
                <c:pt idx="8">
                  <c:v>Kanada</c:v>
                </c:pt>
                <c:pt idx="9">
                  <c:v>Südafrika</c:v>
                </c:pt>
                <c:pt idx="10">
                  <c:v>Spanien</c:v>
                </c:pt>
                <c:pt idx="11">
                  <c:v>USA</c:v>
                </c:pt>
                <c:pt idx="12">
                  <c:v>Japan</c:v>
                </c:pt>
                <c:pt idx="13">
                  <c:v>Frankreich</c:v>
                </c:pt>
                <c:pt idx="14">
                  <c:v>Russland</c:v>
                </c:pt>
                <c:pt idx="15">
                  <c:v>Deutschland</c:v>
                </c:pt>
              </c:strCache>
            </c:strRef>
          </c:cat>
          <c:val>
            <c:numRef>
              <c:f>'[statistic_id167865_co2-emissionen---veraenderung-in-ausgewaehlten-laendern-weltweit-2022.xlsx]Daten'!$C$5:$C$20</c:f>
              <c:numCache>
                <c:formatCode>#,##0.00</c:formatCode>
                <c:ptCount val="16"/>
                <c:pt idx="1">
                  <c:v>503.8</c:v>
                </c:pt>
                <c:pt idx="2">
                  <c:v>426.5</c:v>
                </c:pt>
                <c:pt idx="3">
                  <c:v>348.3</c:v>
                </c:pt>
                <c:pt idx="4">
                  <c:v>133.5</c:v>
                </c:pt>
                <c:pt idx="5">
                  <c:v>112.4</c:v>
                </c:pt>
                <c:pt idx="6">
                  <c:v>68.2</c:v>
                </c:pt>
                <c:pt idx="7">
                  <c:v>41.8</c:v>
                </c:pt>
                <c:pt idx="8">
                  <c:v>32.200000000000003</c:v>
                </c:pt>
                <c:pt idx="9">
                  <c:v>29.2</c:v>
                </c:pt>
                <c:pt idx="10">
                  <c:v>9.8000000000000007</c:v>
                </c:pt>
                <c:pt idx="11">
                  <c:v>-2.6</c:v>
                </c:pt>
                <c:pt idx="12">
                  <c:v>-7.1</c:v>
                </c:pt>
                <c:pt idx="13">
                  <c:v>-17.899999999999999</c:v>
                </c:pt>
                <c:pt idx="14">
                  <c:v>-18.899999999999999</c:v>
                </c:pt>
                <c:pt idx="15">
                  <c:v>-33.200000000000003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B9-440C-A3AD-0A003E1E33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0750608"/>
        <c:axId val="1110747280"/>
      </c:barChart>
      <c:catAx>
        <c:axId val="1110750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0747280"/>
        <c:crosses val="autoZero"/>
        <c:auto val="1"/>
        <c:lblAlgn val="ctr"/>
        <c:lblOffset val="100"/>
        <c:noMultiLvlLbl val="0"/>
      </c:catAx>
      <c:valAx>
        <c:axId val="1110747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0750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0D1F9-8E9A-401A-9EFC-C864985F6098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67129-D9AA-4A59-B0FE-01306549A8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085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0F9E-3CE8-48BA-BD40-7B5C9E72B0AF}" type="datetime1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042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FE7A6-076A-414E-A66B-02A5A27447E6}" type="datetime1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327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6759-455B-4524-B299-7DF8D4DB4F8C}" type="datetime1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025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C477-4244-49FA-9EDD-8C8DA7220D1F}" type="datetime1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85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9C33-3B66-45F0-BD8D-F493E4A603FD}" type="datetime1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71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EB42-7DE1-4565-B8BF-ECAE9F6BCE31}" type="datetime1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7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C791-7C7E-4DDA-832C-4F7633B16F74}" type="datetime1">
              <a:rPr lang="de-DE" smtClean="0"/>
              <a:t>16.10.2025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19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9032-EB20-49BE-8547-0C0F95200647}" type="datetime1">
              <a:rPr lang="de-DE" smtClean="0"/>
              <a:t>16.10.2025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26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620F-4327-4A31-A180-EDD88DD32E99}" type="datetime1">
              <a:rPr lang="de-DE" smtClean="0"/>
              <a:t>16.10.2025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19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7A08-83FE-4662-AC72-AD5B4EDACA6F}" type="datetime1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25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05BF-15EC-4F30-AB6F-4D8EFFC8BC9A}" type="datetime1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338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EE9F0-920A-48E2-A3D6-2CC83C8A00C4}" type="datetime1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EADC9-4190-4EAF-84C1-77775EF4B3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807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Bedingungen für eine gelingende Klimapolitik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Prof. </a:t>
            </a:r>
            <a:r>
              <a:rPr lang="de-DE" dirty="0" err="1"/>
              <a:t>em</a:t>
            </a:r>
            <a:r>
              <a:rPr lang="de-DE" dirty="0"/>
              <a:t>. Dr. Joachim Weimann</a:t>
            </a:r>
          </a:p>
          <a:p>
            <a:r>
              <a:rPr lang="de-DE" dirty="0"/>
              <a:t>Otto-von-Guericke-Universität Magdeburg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8168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Second Best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Da der optimale Umweltzustand nicht bekannt sein kann, müssen wir das Ziel der Klimapolitik exogen bestimmen.</a:t>
            </a:r>
          </a:p>
          <a:p>
            <a:pPr marL="457200" lvl="1" indent="0">
              <a:buNone/>
            </a:pPr>
            <a:r>
              <a:rPr lang="de-DE" dirty="0"/>
              <a:t>Beispielsweise das 2 Grad Ziel.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Second Best bedeutet, dass dieses Ziel kosteneffizient erreicht wird.</a:t>
            </a:r>
          </a:p>
          <a:p>
            <a:pPr marL="0" indent="0" algn="ctr">
              <a:buNone/>
            </a:pPr>
            <a:endParaRPr lang="de-DE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de-DE" dirty="0"/>
              <a:t>Kosteneffizienz bedeutet, dass die angestrebte Emissionsvermeidung zu </a:t>
            </a:r>
            <a:r>
              <a:rPr lang="de-DE" dirty="0">
                <a:solidFill>
                  <a:srgbClr val="0000FF"/>
                </a:solidFill>
              </a:rPr>
              <a:t>minimalen Kosten </a:t>
            </a:r>
            <a:r>
              <a:rPr lang="de-DE" dirty="0"/>
              <a:t>realisiert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011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Warum ist Kosteneffizienz wichtig?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 Begründung ist trivial: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Es muss sehr viel CO</a:t>
            </a:r>
            <a:r>
              <a:rPr lang="de-DE" baseline="-25000" dirty="0"/>
              <a:t>2</a:t>
            </a:r>
            <a:r>
              <a:rPr lang="de-DE" dirty="0"/>
              <a:t> vermieden werden.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Die Vermeidung von CO</a:t>
            </a:r>
            <a:r>
              <a:rPr lang="de-DE" baseline="-25000" dirty="0"/>
              <a:t>2</a:t>
            </a:r>
            <a:r>
              <a:rPr lang="de-DE" dirty="0"/>
              <a:t> erfordert den Einsatz von knappen Ressourcen.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Die Menge an Ressourcen, die dafür zur Verfügung steht ist endlich.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Wenn diese drei Sätze richtig sind, dann muss eine rationale Klimapolitik kosteneffizient sein.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Das hat sehr weitreichende Implikationen.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039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Jede nicht kosteneffiziente Klimapolitik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4145"/>
            <a:ext cx="10515600" cy="46073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de-DE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führt dazu, dass wir in jedem Fall </a:t>
            </a:r>
            <a:r>
              <a:rPr lang="de-DE" sz="2400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weniger CO</a:t>
            </a:r>
            <a:r>
              <a:rPr lang="de-DE" sz="2400" baseline="-25000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</a:t>
            </a:r>
            <a:r>
              <a:rPr lang="de-DE" sz="2400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einsparen</a:t>
            </a:r>
            <a:r>
              <a:rPr lang="de-DE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, als wir bei gleichem Ressourceneinsatz hätten einsparen können.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400" dirty="0">
                <a:solidFill>
                  <a:srgbClr val="C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Oder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2400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viel mehr erzwungenen Verzicht üben müssen, als notwendig wäre.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2D66-F56F-44D3-B707-D4C90B38B17A}" type="slidenum">
              <a:rPr lang="de-DE" smtClean="0"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336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Eine normative Einlassung: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rgbClr val="FF0000"/>
                </a:solidFill>
              </a:rPr>
              <a:t>Gute</a:t>
            </a:r>
            <a:r>
              <a:rPr lang="de-DE" dirty="0"/>
              <a:t> Klimapolitik muss zwei Dinge leisten: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Den Klimawandel stoppen, ohne dabei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unseren Wohlstand zu beseitigen.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FF0000"/>
                </a:solidFill>
              </a:rPr>
              <a:t>Beides</a:t>
            </a:r>
            <a:r>
              <a:rPr lang="de-DE" dirty="0"/>
              <a:t> setzt voraus, dass wir Klimapolitik </a:t>
            </a:r>
            <a:r>
              <a:rPr lang="de-DE" dirty="0">
                <a:solidFill>
                  <a:srgbClr val="FF0000"/>
                </a:solidFill>
              </a:rPr>
              <a:t>kosteneffizient</a:t>
            </a:r>
            <a:r>
              <a:rPr lang="de-DE" dirty="0"/>
              <a:t> betreiben.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3420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Kommen wir zum Informationsproblem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97932"/>
            <a:ext cx="10515600" cy="467903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e-DE" dirty="0"/>
              <a:t> Zwei wichtige Einsichten: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dirty="0"/>
              <a:t>Die Umsetzung von Kosteneffizienz erfordert, dass die nächste Tonne CO</a:t>
            </a:r>
            <a:r>
              <a:rPr lang="de-DE" baseline="-25000" dirty="0"/>
              <a:t>2</a:t>
            </a:r>
            <a:r>
              <a:rPr lang="de-DE" dirty="0"/>
              <a:t> stets an der Quelle mit den niedrigsten Grenzvermeidungskosten vermieden wird.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dirty="0">
                <a:solidFill>
                  <a:srgbClr val="C00000"/>
                </a:solidFill>
              </a:rPr>
              <a:t>Offensichtlich: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de-DE" dirty="0">
                <a:solidFill>
                  <a:srgbClr val="0000FF"/>
                </a:solidFill>
              </a:rPr>
              <a:t>Müssten dafür die Grenzvermeidungskosten bekannt sein.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dirty="0"/>
              <a:t>Die Information darüber ist </a:t>
            </a:r>
            <a:r>
              <a:rPr lang="de-DE" dirty="0">
                <a:solidFill>
                  <a:srgbClr val="0000FF"/>
                </a:solidFill>
              </a:rPr>
              <a:t>privat: </a:t>
            </a:r>
            <a:r>
              <a:rPr lang="de-DE" dirty="0"/>
              <a:t>sie ist exklusiv im Besitze der jeweiligen Emittenten.</a:t>
            </a:r>
          </a:p>
          <a:p>
            <a:pPr marL="0" indent="0">
              <a:lnSpc>
                <a:spcPct val="100000"/>
              </a:lnSpc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673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794084"/>
            <a:ext cx="10515600" cy="5382879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de-DE" dirty="0"/>
              <a:t>Fehlende bzw. nicht durchsetzbare Eigentumsrechte verhindern, dass ein Markt für die Vermeidung von Emissionen entstehen kann.</a:t>
            </a:r>
          </a:p>
          <a:p>
            <a:pPr marL="457200" indent="-457200">
              <a:buFont typeface="+mj-lt"/>
              <a:buAutoNum type="arabicPeriod" startAt="2"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Deshalb:</a:t>
            </a:r>
          </a:p>
          <a:p>
            <a:pPr marL="0" indent="0">
              <a:buNone/>
            </a:pPr>
            <a:r>
              <a:rPr lang="de-DE" dirty="0"/>
              <a:t>Bedarf die Herstellung einer kosteneffizienten Klimapolitik einer </a:t>
            </a:r>
            <a:r>
              <a:rPr lang="de-DE" i="1" dirty="0"/>
              <a:t>kollektiven Entscheidung. 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Klimapolitik ist deshalb per se eine Aufgabe, die nur der Staat erfüllen kann.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Aber: </a:t>
            </a:r>
          </a:p>
          <a:p>
            <a:pPr marL="0" indent="0">
              <a:buNone/>
            </a:pPr>
            <a:r>
              <a:rPr lang="de-DE" dirty="0"/>
              <a:t>Kann ein staatlicher Planer erwarten, dass er in den Besitz der Informationen kommen kann, die er dafür braucht?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589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Nein und darin besteht das Informationsproblem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Für einen zentralen Planer gibt es keine Möglichkeit, sicherzustellen, dass die privaten Besitzer von Information diese wahrheitsgemäß aufdecken.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Emittenten haben massive Anreize, ihre Vermeidungskosten falsch anzugeben.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Das Informationsproblem hat deshalb strategischen Ursachen und keine technischen.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425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Ist damit kosteneffiziente Klimapolitik unmöglich?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Das Informationsproblem  verschwindet, wenn es gelingt, Emittenten dazu zu bringen, Vermeidungsentscheidungen auf der Grundlage der wahren Grenzkosten zu treffen.</a:t>
            </a:r>
          </a:p>
          <a:p>
            <a:pPr marL="0" indent="0">
              <a:buNone/>
            </a:pPr>
            <a:r>
              <a:rPr lang="de-DE" dirty="0"/>
              <a:t>Das Ziel ist deshalb, eine </a:t>
            </a:r>
            <a:r>
              <a:rPr lang="de-DE" dirty="0">
                <a:solidFill>
                  <a:srgbClr val="C00000"/>
                </a:solidFill>
              </a:rPr>
              <a:t>anreizkompatible</a:t>
            </a:r>
            <a:r>
              <a:rPr lang="de-DE" dirty="0"/>
              <a:t> Situation zu schaffen.</a:t>
            </a:r>
          </a:p>
          <a:p>
            <a:pPr marL="457200" lvl="1" indent="0">
              <a:buNone/>
            </a:pPr>
            <a:r>
              <a:rPr lang="de-DE" dirty="0"/>
              <a:t>Bedeutet, dass dezentrale Entscheider einen Anreiz haben, genau das zu tun, was der zentraler Planer will, dass sie es tun.</a:t>
            </a:r>
          </a:p>
          <a:p>
            <a:pPr marL="457200" lvl="1" indent="0">
              <a:buNone/>
            </a:pPr>
            <a:r>
              <a:rPr lang="de-DE" dirty="0"/>
              <a:t>Beispielsweise kosteneffizient CO</a:t>
            </a:r>
            <a:r>
              <a:rPr lang="de-DE" baseline="-25000" dirty="0"/>
              <a:t>2</a:t>
            </a:r>
            <a:r>
              <a:rPr lang="de-DE" dirty="0"/>
              <a:t> einsparen.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Das gelingt mit einem einfachen Trick: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Führe Preise ein!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640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Zwei Wege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73868"/>
            <a:ext cx="10515600" cy="470309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/>
              <a:t>Schaffe einen CO</a:t>
            </a:r>
            <a:r>
              <a:rPr lang="de-DE" baseline="-25000" dirty="0"/>
              <a:t>2</a:t>
            </a:r>
            <a:r>
              <a:rPr lang="de-DE" dirty="0"/>
              <a:t>-Preis durch eine Steuer.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Führe ein Emissionshandelssystem ein, das endogen einen Preis generiert.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0" indent="0">
              <a:buNone/>
            </a:pPr>
            <a:r>
              <a:rPr lang="de-DE" dirty="0"/>
              <a:t>Warum beseitigt das das Informationsproblem?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Nehmen wir an, es gibt einen einheitlichen Preis für CO</a:t>
            </a:r>
            <a:r>
              <a:rPr lang="de-DE" baseline="-25000" dirty="0"/>
              <a:t>2</a:t>
            </a:r>
            <a:r>
              <a:rPr lang="de-DE" dirty="0"/>
              <a:t>-Emissionen.</a:t>
            </a:r>
          </a:p>
          <a:p>
            <a:pPr marL="0" indent="0">
              <a:buNone/>
            </a:pPr>
            <a:r>
              <a:rPr lang="de-DE" dirty="0"/>
              <a:t>Kalkül der Emittenten: Was ist günstiger</a:t>
            </a:r>
          </a:p>
          <a:p>
            <a:pPr lvl="1"/>
            <a:r>
              <a:rPr lang="de-DE" dirty="0"/>
              <a:t>emittieren und den Preis zahlen oder</a:t>
            </a:r>
          </a:p>
          <a:p>
            <a:pPr lvl="1"/>
            <a:r>
              <a:rPr lang="de-DE" dirty="0"/>
              <a:t>die Emission vermeiden? </a:t>
            </a:r>
          </a:p>
          <a:p>
            <a:pPr marL="0" indent="0">
              <a:buNone/>
            </a:pPr>
            <a:r>
              <a:rPr lang="de-DE" dirty="0"/>
              <a:t>Vermeidung erfolgt solange Grenzvermeidungskosten &lt; Preis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834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 Gleichgewicht: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wählen alle Emittenten die Vermeidungsmenge bei der die VGK = p sind.</a:t>
            </a:r>
          </a:p>
          <a:p>
            <a:endParaRPr lang="de-DE" dirty="0"/>
          </a:p>
          <a:p>
            <a:r>
              <a:rPr lang="de-DE" dirty="0"/>
              <a:t>Wenn p für alle gleich ist (einheitlicher Preis), sind damit </a:t>
            </a:r>
            <a:r>
              <a:rPr lang="de-DE" dirty="0">
                <a:solidFill>
                  <a:srgbClr val="0000FF"/>
                </a:solidFill>
              </a:rPr>
              <a:t>auch die GVK gleich</a:t>
            </a:r>
            <a:r>
              <a:rPr lang="de-DE" dirty="0"/>
              <a:t>!</a:t>
            </a:r>
          </a:p>
          <a:p>
            <a:endParaRPr lang="de-DE" dirty="0"/>
          </a:p>
          <a:p>
            <a:r>
              <a:rPr lang="de-DE" dirty="0"/>
              <a:t>Das aber ist die </a:t>
            </a:r>
            <a:r>
              <a:rPr lang="de-DE" dirty="0">
                <a:solidFill>
                  <a:srgbClr val="0000FF"/>
                </a:solidFill>
              </a:rPr>
              <a:t>notwendige und hinreichende Bedingung für eine kosteneffiziente Allokation </a:t>
            </a:r>
            <a:r>
              <a:rPr lang="de-DE" dirty="0"/>
              <a:t>der Vermeidung!</a:t>
            </a:r>
          </a:p>
          <a:p>
            <a:endParaRPr lang="de-DE" dirty="0"/>
          </a:p>
          <a:p>
            <a:pPr marL="0" indent="0" algn="ctr">
              <a:buNone/>
            </a:pPr>
            <a:r>
              <a:rPr lang="de-DE" dirty="0">
                <a:solidFill>
                  <a:srgbClr val="C00000"/>
                </a:solidFill>
              </a:rPr>
              <a:t>Ohne die Kosteninformation zu haben, kann der Planer durch eine Bepreisung von CO</a:t>
            </a:r>
            <a:r>
              <a:rPr lang="de-DE" baseline="-25000" dirty="0">
                <a:solidFill>
                  <a:srgbClr val="C00000"/>
                </a:solidFill>
              </a:rPr>
              <a:t>2</a:t>
            </a:r>
            <a:r>
              <a:rPr lang="de-DE" dirty="0">
                <a:solidFill>
                  <a:srgbClr val="C00000"/>
                </a:solidFill>
              </a:rPr>
              <a:t> Kosteneffizienz herstellen.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0836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800" dirty="0"/>
              <a:t>Zwei zentrale Probleme der Klimapolitik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Aus ökonomischer Sicht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10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Zwischenfazit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Wir haben damit </a:t>
            </a:r>
            <a:r>
              <a:rPr lang="de-DE" dirty="0">
                <a:solidFill>
                  <a:srgbClr val="C00000"/>
                </a:solidFill>
              </a:rPr>
              <a:t>zwei Bedingungen für eine gelingende Klimapolitik </a:t>
            </a:r>
            <a:r>
              <a:rPr lang="de-DE" dirty="0"/>
              <a:t>gefunden:</a:t>
            </a:r>
          </a:p>
          <a:p>
            <a:pPr marL="0" indent="0">
              <a:buNone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Wir müssen das </a:t>
            </a:r>
            <a:r>
              <a:rPr lang="de-DE" dirty="0">
                <a:solidFill>
                  <a:srgbClr val="0000FF"/>
                </a:solidFill>
              </a:rPr>
              <a:t>internationale Kooperationsproblem </a:t>
            </a:r>
            <a:r>
              <a:rPr lang="de-DE" dirty="0"/>
              <a:t>lösen und die Freifahreroption vermeiden.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Wir müssen eine </a:t>
            </a:r>
            <a:r>
              <a:rPr lang="de-DE" dirty="0">
                <a:solidFill>
                  <a:srgbClr val="0000FF"/>
                </a:solidFill>
              </a:rPr>
              <a:t>einheitliche Bepreisung </a:t>
            </a:r>
            <a:r>
              <a:rPr lang="de-DE" dirty="0"/>
              <a:t>von CO</a:t>
            </a:r>
            <a:r>
              <a:rPr lang="de-DE" baseline="-25000" dirty="0"/>
              <a:t>2</a:t>
            </a:r>
            <a:r>
              <a:rPr lang="de-DE" dirty="0"/>
              <a:t>-Emissionen realisieren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solidFill>
                  <a:srgbClr val="C00000"/>
                </a:solidFill>
              </a:rPr>
              <a:t>Für beide Bedingungen spielt der internationale Emissionshandel eine zentrale Rolle.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26862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Wie funktioniert der Emissionshandel?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2D66-F56F-44D3-B707-D4C90B38B17A}" type="slidenum">
              <a:rPr lang="de-DE" smtClean="0"/>
              <a:t>21</a:t>
            </a:fld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970547" y="2126285"/>
            <a:ext cx="10515600" cy="1154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SzPct val="8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de-DE" dirty="0"/>
              <a:t>Wird durch ein zweistufiges Verfahren sichergestellt: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de-DE" sz="2000" dirty="0">
                <a:solidFill>
                  <a:schemeClr val="accent2"/>
                </a:solidFill>
              </a:rPr>
              <a:t>Erster Schritt: „</a:t>
            </a:r>
            <a:r>
              <a:rPr lang="de-DE" sz="2000" dirty="0" err="1">
                <a:solidFill>
                  <a:schemeClr val="accent2"/>
                </a:solidFill>
              </a:rPr>
              <a:t>cap</a:t>
            </a:r>
            <a:r>
              <a:rPr lang="de-DE" sz="2000" dirty="0">
                <a:solidFill>
                  <a:schemeClr val="accent2"/>
                </a:solidFill>
              </a:rPr>
              <a:t>“</a:t>
            </a:r>
            <a:r>
              <a:rPr lang="de-DE" sz="2000" dirty="0">
                <a:solidFill>
                  <a:srgbClr val="0070C0"/>
                </a:solidFill>
              </a:rPr>
              <a:t> 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de-DE" sz="2000" dirty="0"/>
          </a:p>
        </p:txBody>
      </p:sp>
      <p:sp>
        <p:nvSpPr>
          <p:cNvPr id="6" name="Wolkenförmige Legende 5"/>
          <p:cNvSpPr/>
          <p:nvPr/>
        </p:nvSpPr>
        <p:spPr>
          <a:xfrm>
            <a:off x="3173624" y="2957755"/>
            <a:ext cx="4261326" cy="198737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dirty="0">
                <a:solidFill>
                  <a:schemeClr val="tx1"/>
                </a:solidFill>
              </a:rPr>
              <a:t>CO</a:t>
            </a:r>
            <a:r>
              <a:rPr lang="de-DE" sz="6000" baseline="-25000" dirty="0">
                <a:solidFill>
                  <a:schemeClr val="tx1"/>
                </a:solidFill>
              </a:rPr>
              <a:t>2</a:t>
            </a:r>
            <a:endParaRPr lang="de-DE" sz="6000" dirty="0">
              <a:solidFill>
                <a:schemeClr val="tx1"/>
              </a:solidFill>
            </a:endParaRPr>
          </a:p>
        </p:txBody>
      </p:sp>
      <p:sp>
        <p:nvSpPr>
          <p:cNvPr id="7" name="Ecken des Rechtecks auf der gleichen Seite schneiden 6"/>
          <p:cNvSpPr/>
          <p:nvPr/>
        </p:nvSpPr>
        <p:spPr>
          <a:xfrm>
            <a:off x="2849588" y="2957755"/>
            <a:ext cx="4707279" cy="684541"/>
          </a:xfrm>
          <a:prstGeom prst="snip2SameRect">
            <a:avLst>
              <a:gd name="adj1" fmla="val 5000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</a:rPr>
              <a:t>Der CAP reduziert und begrenzt die CO</a:t>
            </a:r>
            <a:r>
              <a:rPr lang="de-DE" sz="1600" baseline="-25000" dirty="0">
                <a:solidFill>
                  <a:schemeClr val="tx1"/>
                </a:solidFill>
              </a:rPr>
              <a:t>2</a:t>
            </a:r>
            <a:r>
              <a:rPr lang="de-DE" sz="1600" dirty="0">
                <a:solidFill>
                  <a:schemeClr val="tx1"/>
                </a:solidFill>
              </a:rPr>
              <a:t> Menge</a:t>
            </a:r>
          </a:p>
        </p:txBody>
      </p:sp>
      <p:sp>
        <p:nvSpPr>
          <p:cNvPr id="3" name="Pfeil: gebogen 2">
            <a:extLst>
              <a:ext uri="{FF2B5EF4-FFF2-40B4-BE49-F238E27FC236}">
                <a16:creationId xmlns:a16="http://schemas.microsoft.com/office/drawing/2014/main" id="{7D111238-9E9C-4190-8652-C4DAE8001E88}"/>
              </a:ext>
            </a:extLst>
          </p:cNvPr>
          <p:cNvSpPr/>
          <p:nvPr/>
        </p:nvSpPr>
        <p:spPr>
          <a:xfrm rot="10800000">
            <a:off x="7352021" y="3497789"/>
            <a:ext cx="1742883" cy="115403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25E27FA-1EEF-4E19-87C4-43C19FFCE9A9}"/>
              </a:ext>
            </a:extLst>
          </p:cNvPr>
          <p:cNvSpPr txBox="1"/>
          <p:nvPr/>
        </p:nvSpPr>
        <p:spPr>
          <a:xfrm>
            <a:off x="7818178" y="2851458"/>
            <a:ext cx="2957992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Über diese Menge werden Emissionsrechte ausgestellt</a:t>
            </a:r>
          </a:p>
        </p:txBody>
      </p:sp>
    </p:spTree>
    <p:extLst>
      <p:ext uri="{BB962C8B-B14F-4D97-AF65-F5344CB8AC3E}">
        <p14:creationId xmlns:p14="http://schemas.microsoft.com/office/powerpoint/2010/main" val="112976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3"/>
      <p:bldP spid="6" grpId="0" animBg="1"/>
      <p:bldP spid="7" grpId="0" animBg="1"/>
      <p:bldP spid="3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… and </a:t>
            </a:r>
            <a:r>
              <a:rPr lang="de-DE" dirty="0" err="1"/>
              <a:t>trade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2D66-F56F-44D3-B707-D4C90B38B17A}" type="slidenum">
              <a:rPr lang="de-DE" smtClean="0"/>
              <a:t>22</a:t>
            </a:fld>
            <a:endParaRPr lang="de-DE" dirty="0"/>
          </a:p>
        </p:txBody>
      </p:sp>
      <p:pic>
        <p:nvPicPr>
          <p:cNvPr id="5" name="Picture 2" descr="C:\Users\User\AppData\Local\Microsoft\Windows\Temporary Internet Files\Content.IE5\9Q9A7VYJ\MC9003522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571" y="2665256"/>
            <a:ext cx="1959893" cy="1727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User\AppData\Local\Microsoft\Windows\Temporary Internet Files\Content.IE5\9Q9A7VYJ\MC9003522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956" y="3264920"/>
            <a:ext cx="710564" cy="626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2776815" y="1805936"/>
            <a:ext cx="2289596" cy="75796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Bei dem einen ist Vermeidung teuer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413151" y="2448655"/>
            <a:ext cx="2289596" cy="75796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Bei dem andern ist Vermeidung billig</a:t>
            </a:r>
          </a:p>
        </p:txBody>
      </p:sp>
      <p:pic>
        <p:nvPicPr>
          <p:cNvPr id="9" name="Picture 2" descr="C:\Users\User\AppData\Local\Microsoft\Windows\Temporary Internet Files\Content.IE5\9Q9A7VYJ\MC9003522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091" y="4617055"/>
            <a:ext cx="711641" cy="627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Gebogener Pfeil 9"/>
          <p:cNvSpPr/>
          <p:nvPr/>
        </p:nvSpPr>
        <p:spPr>
          <a:xfrm rot="11917309">
            <a:off x="4344340" y="2025977"/>
            <a:ext cx="3197540" cy="2568693"/>
          </a:xfrm>
          <a:prstGeom prst="circularArrow">
            <a:avLst>
              <a:gd name="adj1" fmla="val 0"/>
              <a:gd name="adj2" fmla="val 479548"/>
              <a:gd name="adj3" fmla="val 19863825"/>
              <a:gd name="adj4" fmla="val 12027283"/>
              <a:gd name="adj5" fmla="val 98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5057252" y="3604407"/>
            <a:ext cx="1771716" cy="3609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Emissionsrecht</a:t>
            </a:r>
          </a:p>
        </p:txBody>
      </p:sp>
      <p:sp>
        <p:nvSpPr>
          <p:cNvPr id="12" name="Nach oben gekrümmter Pfeil 11"/>
          <p:cNvSpPr/>
          <p:nvPr/>
        </p:nvSpPr>
        <p:spPr>
          <a:xfrm>
            <a:off x="3614038" y="4171992"/>
            <a:ext cx="4658144" cy="1130733"/>
          </a:xfrm>
          <a:prstGeom prst="curvedUpArrow">
            <a:avLst>
              <a:gd name="adj1" fmla="val 19754"/>
              <a:gd name="adj2" fmla="val 50893"/>
              <a:gd name="adj3" fmla="val 320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341680" y="5576482"/>
            <a:ext cx="6805502" cy="36933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Ende wird immer da vermieden, wo es am billigsten ist.</a:t>
            </a:r>
          </a:p>
        </p:txBody>
      </p:sp>
    </p:spTree>
    <p:extLst>
      <p:ext uri="{BB962C8B-B14F-4D97-AF65-F5344CB8AC3E}">
        <p14:creationId xmlns:p14="http://schemas.microsoft.com/office/powerpoint/2010/main" val="196850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muss ein ETS gestaltet sein, um einen einheitlichen Preis zu generieren?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Der Emissionshandel muss alle Sektoren umfassen.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Ungleiche Behandlung von Sektoren verhindert einen einheitlichen Preis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Beispiel EU: </a:t>
            </a:r>
          </a:p>
          <a:p>
            <a:pPr marL="0" indent="0">
              <a:buNone/>
            </a:pPr>
            <a:r>
              <a:rPr lang="de-DE" dirty="0"/>
              <a:t>ETS 1 (Energie, Stahl, Aluminium,…) erzeugt einen Preis, </a:t>
            </a:r>
          </a:p>
          <a:p>
            <a:pPr marL="0" indent="0">
              <a:buNone/>
            </a:pPr>
            <a:r>
              <a:rPr lang="de-DE" dirty="0"/>
              <a:t>ETS 2 (Verkehr und Wärme) wird einen anderen erzeugen.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Verhindert per se eine kosteneffiziente Vermeidung!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709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 Wirkung hat ein ETS auf die nationale Klimapolitik?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Grundsätzlich führt sie dazu, dass „</a:t>
            </a:r>
            <a:r>
              <a:rPr lang="de-DE" dirty="0">
                <a:solidFill>
                  <a:srgbClr val="0000FF"/>
                </a:solidFill>
              </a:rPr>
              <a:t>Nationale Zusatzleistungen</a:t>
            </a:r>
            <a:r>
              <a:rPr lang="de-DE" dirty="0"/>
              <a:t>“ </a:t>
            </a:r>
            <a:r>
              <a:rPr lang="de-DE" dirty="0">
                <a:solidFill>
                  <a:srgbClr val="C00000"/>
                </a:solidFill>
              </a:rPr>
              <a:t>redundant</a:t>
            </a:r>
            <a:r>
              <a:rPr lang="de-DE" dirty="0"/>
              <a:t> werden.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Da solche Leistungen (EEG, Kohleausstieg …) zwar die nationalen Emissionen reduzieren, aber nicht die Anzahl der Emissionsberechtigungen,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führen nationale Alleingänge nur zu einer </a:t>
            </a:r>
            <a:r>
              <a:rPr lang="de-DE" dirty="0">
                <a:solidFill>
                  <a:srgbClr val="C00000"/>
                </a:solidFill>
              </a:rPr>
              <a:t>Verschiebung</a:t>
            </a:r>
            <a:r>
              <a:rPr lang="de-DE" dirty="0"/>
              <a:t> der Emissionen nicht zu einer Einsparung.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Ex </a:t>
            </a:r>
            <a:r>
              <a:rPr lang="de-DE" dirty="0" err="1">
                <a:solidFill>
                  <a:srgbClr val="C00000"/>
                </a:solidFill>
              </a:rPr>
              <a:t>post</a:t>
            </a:r>
            <a:r>
              <a:rPr lang="de-DE" dirty="0">
                <a:solidFill>
                  <a:srgbClr val="C00000"/>
                </a:solidFill>
              </a:rPr>
              <a:t> Reduktion </a:t>
            </a:r>
            <a:r>
              <a:rPr lang="de-DE" dirty="0"/>
              <a:t>der Emissionsrechte zerstört die Kosteneffizienz und macht den Emissionshandel wirkungslos.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576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muss ein ETS gestaltet sein, um das globale Kooperationsproblem zu lösen?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Es gibt über 70 ETS auf der Erde, aber wir brauchen ein einziges, bei dem viele mitmachen.</a:t>
            </a:r>
          </a:p>
          <a:p>
            <a:pPr marL="0" indent="0">
              <a:buNone/>
            </a:pPr>
            <a:r>
              <a:rPr lang="de-DE" dirty="0"/>
              <a:t>Der Vorschlag des Expertenrates:</a:t>
            </a:r>
          </a:p>
          <a:p>
            <a:r>
              <a:rPr lang="de-DE" dirty="0"/>
              <a:t>Erstvergabe der Emissionsrechte erfolgt Pro-Kopf. </a:t>
            </a:r>
          </a:p>
          <a:p>
            <a:pPr lvl="1"/>
            <a:r>
              <a:rPr lang="de-DE" dirty="0"/>
              <a:t>Länder die über dem Durchschnitt emittieren, müssen Rechte kaufen, die die unter dem Durchschnitt liegen können verkaufen.</a:t>
            </a:r>
          </a:p>
          <a:p>
            <a:r>
              <a:rPr lang="de-DE" dirty="0"/>
              <a:t>Führt zu </a:t>
            </a:r>
          </a:p>
          <a:p>
            <a:pPr lvl="1"/>
            <a:r>
              <a:rPr lang="de-DE" dirty="0"/>
              <a:t>global kosteneffizientem Klimaschutz</a:t>
            </a:r>
          </a:p>
          <a:p>
            <a:pPr lvl="1"/>
            <a:r>
              <a:rPr lang="de-DE" dirty="0"/>
              <a:t>Umverteilung zugunsten des armen aber bevölkerungsreichen Südens</a:t>
            </a:r>
          </a:p>
          <a:p>
            <a:pPr lvl="1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264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 paar Zahlen dazu	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Weltweite Pro Kopf-Emission 2023	  </a:t>
            </a:r>
            <a:r>
              <a:rPr lang="de-DE" dirty="0">
                <a:solidFill>
                  <a:srgbClr val="C00000"/>
                </a:solidFill>
              </a:rPr>
              <a:t>4,86 t</a:t>
            </a:r>
          </a:p>
          <a:p>
            <a:pPr lvl="1"/>
            <a:r>
              <a:rPr lang="de-DE" dirty="0"/>
              <a:t>Russland		14,45 t</a:t>
            </a:r>
          </a:p>
          <a:p>
            <a:pPr lvl="1"/>
            <a:r>
              <a:rPr lang="de-DE" dirty="0"/>
              <a:t>USA		13,83 t</a:t>
            </a:r>
          </a:p>
          <a:p>
            <a:pPr lvl="1"/>
            <a:r>
              <a:rPr lang="de-DE" dirty="0"/>
              <a:t>China 		  9.24 t</a:t>
            </a:r>
          </a:p>
          <a:p>
            <a:pPr lvl="1"/>
            <a:r>
              <a:rPr lang="de-DE" dirty="0"/>
              <a:t>Deutschland	  7,06 t</a:t>
            </a:r>
          </a:p>
          <a:p>
            <a:pPr lvl="1"/>
            <a:r>
              <a:rPr lang="de-DE" dirty="0"/>
              <a:t>Indien		  2,07 t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P.a. Kosten für Einkauf von Rechten bei einem Preis von 80 Euro:</a:t>
            </a:r>
          </a:p>
          <a:p>
            <a:pPr lvl="1"/>
            <a:r>
              <a:rPr lang="de-DE" dirty="0"/>
              <a:t>Deutschland	</a:t>
            </a:r>
            <a:r>
              <a:rPr lang="de-DE" dirty="0">
                <a:solidFill>
                  <a:srgbClr val="C00000"/>
                </a:solidFill>
              </a:rPr>
              <a:t>-14 Mrd.</a:t>
            </a:r>
            <a:r>
              <a:rPr lang="de-DE" dirty="0"/>
              <a:t> </a:t>
            </a:r>
          </a:p>
          <a:p>
            <a:pPr lvl="1"/>
            <a:r>
              <a:rPr lang="de-DE" dirty="0"/>
              <a:t>USA		</a:t>
            </a:r>
            <a:r>
              <a:rPr lang="de-DE" dirty="0">
                <a:solidFill>
                  <a:srgbClr val="C00000"/>
                </a:solidFill>
              </a:rPr>
              <a:t>-250 Mrd.</a:t>
            </a:r>
          </a:p>
          <a:p>
            <a:pPr lvl="1"/>
            <a:r>
              <a:rPr lang="de-DE" dirty="0"/>
              <a:t>China		</a:t>
            </a:r>
            <a:r>
              <a:rPr lang="de-DE" dirty="0">
                <a:solidFill>
                  <a:srgbClr val="C00000"/>
                </a:solidFill>
              </a:rPr>
              <a:t>-525 Mrd.</a:t>
            </a:r>
            <a:r>
              <a:rPr lang="de-DE" dirty="0"/>
              <a:t> </a:t>
            </a:r>
          </a:p>
          <a:p>
            <a:pPr lvl="1"/>
            <a:r>
              <a:rPr lang="de-DE" dirty="0"/>
              <a:t>Indien		+312 Mrd.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2D66-F56F-44D3-B707-D4C90B38B17A}" type="slidenum">
              <a:rPr lang="de-DE" smtClean="0"/>
              <a:t>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97442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Zusammengefasst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30279"/>
            <a:ext cx="10515600" cy="454668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Die Bedingungen für eine gelingende Klimapolitik sind </a:t>
            </a:r>
            <a:r>
              <a:rPr lang="de-DE" dirty="0">
                <a:solidFill>
                  <a:srgbClr val="C00000"/>
                </a:solidFill>
              </a:rPr>
              <a:t>im Prinzip </a:t>
            </a:r>
            <a:r>
              <a:rPr lang="de-DE" dirty="0"/>
              <a:t>herstellbar. </a:t>
            </a:r>
          </a:p>
          <a:p>
            <a:pPr marL="0" indent="0">
              <a:buNone/>
            </a:pPr>
            <a:r>
              <a:rPr lang="de-DE" dirty="0"/>
              <a:t>Es fehlt nur noch ein Punkt: </a:t>
            </a:r>
          </a:p>
          <a:p>
            <a:pPr marL="0" indent="0" algn="ctr">
              <a:buNone/>
            </a:pPr>
            <a:r>
              <a:rPr lang="de-DE" dirty="0"/>
              <a:t>Welches Emissionsziel wird verfolgt?</a:t>
            </a:r>
          </a:p>
          <a:p>
            <a:pPr marL="0" indent="0">
              <a:buNone/>
            </a:pPr>
            <a:r>
              <a:rPr lang="de-DE" dirty="0"/>
              <a:t>Bedarf eine politischen Festlegung, aber eines muss klar sein: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C00000"/>
                </a:solidFill>
              </a:rPr>
              <a:t>Eine schnelle Reduktion auf Null ist nicht möglich!</a:t>
            </a:r>
          </a:p>
          <a:p>
            <a:pPr marL="0" indent="0" algn="ctr">
              <a:buNone/>
            </a:pPr>
            <a:r>
              <a:rPr lang="de-DE" dirty="0"/>
              <a:t>Es bedarf einer signifikanten </a:t>
            </a:r>
            <a:r>
              <a:rPr lang="de-DE" dirty="0">
                <a:solidFill>
                  <a:srgbClr val="0000FF"/>
                </a:solidFill>
              </a:rPr>
              <a:t>Restemission</a:t>
            </a:r>
            <a:r>
              <a:rPr lang="de-DE" dirty="0"/>
              <a:t>.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C00000"/>
                </a:solidFill>
              </a:rPr>
              <a:t>Andernfalls muss die Anzahl der Rechte gegen Null gehen und der Preis gegen unendlich.</a:t>
            </a:r>
          </a:p>
          <a:p>
            <a:pPr marL="0" indent="0" algn="ctr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9008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28</a:t>
            </a:fld>
            <a:endParaRPr lang="de-DE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334799"/>
              </p:ext>
            </p:extLst>
          </p:nvPr>
        </p:nvGraphicFramePr>
        <p:xfrm>
          <a:off x="2624723" y="202033"/>
          <a:ext cx="4876967" cy="639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kument" r:id="rId3" imgW="5746651" imgH="7536721" progId="Word.Document.12">
                  <p:embed/>
                </p:oleObj>
              </mc:Choice>
              <mc:Fallback>
                <p:oleObj name="Dokument" r:id="rId3" imgW="5746651" imgH="75367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24723" y="202033"/>
                        <a:ext cx="4876967" cy="639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1BA6F5E0-A8A8-4F2C-A0AB-3204921769C9}"/>
              </a:ext>
            </a:extLst>
          </p:cNvPr>
          <p:cNvSpPr txBox="1"/>
          <p:nvPr/>
        </p:nvSpPr>
        <p:spPr>
          <a:xfrm flipH="1">
            <a:off x="8196596" y="666118"/>
            <a:ext cx="38177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/>
              <a:t>IPCC </a:t>
            </a:r>
            <a:r>
              <a:rPr lang="de-DE" sz="3200" dirty="0"/>
              <a:t>Daten aus dem letzten Sachstandsbericht</a:t>
            </a:r>
          </a:p>
        </p:txBody>
      </p:sp>
    </p:spTree>
    <p:extLst>
      <p:ext uri="{BB962C8B-B14F-4D97-AF65-F5344CB8AC3E}">
        <p14:creationId xmlns:p14="http://schemas.microsoft.com/office/powerpoint/2010/main" val="248139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Brisanz dieses Themas ist offensichtlich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CCUS kann helfen</a:t>
            </a:r>
          </a:p>
          <a:p>
            <a:r>
              <a:rPr lang="de-DE" dirty="0"/>
              <a:t>Aufforstung auch.</a:t>
            </a:r>
          </a:p>
          <a:p>
            <a:r>
              <a:rPr lang="de-DE" dirty="0"/>
              <a:t>Letztlich werden wir mit einer weiteren Erwärmung noch eine längere Zeit leben müssen und uns an sie anpassen.</a:t>
            </a:r>
          </a:p>
          <a:p>
            <a:r>
              <a:rPr lang="de-DE" dirty="0"/>
              <a:t>Das geht nur, wenn wir auch dafür noch Ressourcen übrig haben.</a:t>
            </a:r>
          </a:p>
          <a:p>
            <a:endParaRPr lang="de-DE" dirty="0"/>
          </a:p>
          <a:p>
            <a:pPr marL="0" indent="0" algn="ctr">
              <a:buNone/>
            </a:pPr>
            <a:r>
              <a:rPr lang="de-DE" dirty="0"/>
              <a:t>Gegenwärtig geht die Politik mit diesem Thema sehr verantwortungslos um: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981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0000FF"/>
                </a:solidFill>
              </a:rPr>
              <a:t>1. Das Klimasystem ist ein globales, rein öffentliches Gut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Öffentliche Güter besitzen zwei charakteristische Eigenschaften: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Kein Konsumausschluss möglich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romanUcPeriod" startAt="2"/>
            </a:pPr>
            <a:r>
              <a:rPr lang="de-DE" dirty="0"/>
              <a:t>Keine Rivalität im Konsum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2704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447" y="322942"/>
            <a:ext cx="8784421" cy="6352133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5450304" y="2105526"/>
            <a:ext cx="5721017" cy="1143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Anteil fossiler Energieträger:</a:t>
            </a:r>
          </a:p>
          <a:p>
            <a:pPr algn="ctr"/>
            <a:r>
              <a:rPr lang="de-DE" sz="2400" dirty="0"/>
              <a:t>77,3%</a:t>
            </a:r>
          </a:p>
        </p:txBody>
      </p:sp>
    </p:spTree>
    <p:extLst>
      <p:ext uri="{BB962C8B-B14F-4D97-AF65-F5344CB8AC3E}">
        <p14:creationId xmlns:p14="http://schemas.microsoft.com/office/powerpoint/2010/main" val="29764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passiert, wenn wir tatsächlich bis 2045 auf Null kommen wollen?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de-DE" sz="2000" dirty="0"/>
              <a:t>Das BVerfG bezieht sich auf einen Budget-Ansatz, der für Deutschland noch bis 2050 (ab 2020) 6,7 </a:t>
            </a:r>
            <a:r>
              <a:rPr lang="de-DE" sz="2000" dirty="0" err="1"/>
              <a:t>Gt</a:t>
            </a:r>
            <a:r>
              <a:rPr lang="de-DE" sz="2000" dirty="0"/>
              <a:t> vorsieht.</a:t>
            </a:r>
          </a:p>
          <a:p>
            <a:pPr marL="457200" lvl="1" indent="0">
              <a:buNone/>
            </a:pPr>
            <a:r>
              <a:rPr lang="de-DE" sz="2000" dirty="0"/>
              <a:t>Davon waren schon Ende 2023 2,9 </a:t>
            </a:r>
            <a:r>
              <a:rPr lang="de-DE" sz="2000" dirty="0" err="1"/>
              <a:t>Gt</a:t>
            </a:r>
            <a:r>
              <a:rPr lang="de-DE" sz="2000" dirty="0"/>
              <a:t> weg.</a:t>
            </a:r>
          </a:p>
          <a:p>
            <a:pPr marL="457200" lvl="1" indent="0">
              <a:buNone/>
            </a:pPr>
            <a:endParaRPr lang="de-DE" sz="2000" dirty="0"/>
          </a:p>
          <a:p>
            <a:pPr marL="457200" lvl="1" indent="0" algn="ctr">
              <a:buNone/>
            </a:pPr>
            <a:r>
              <a:rPr lang="de-DE" sz="2000" b="1" dirty="0">
                <a:solidFill>
                  <a:srgbClr val="C00000"/>
                </a:solidFill>
              </a:rPr>
              <a:t>2030 wird das Budget erschöpft sein</a:t>
            </a:r>
          </a:p>
          <a:p>
            <a:pPr marL="457200" lvl="1" indent="0" algn="ctr">
              <a:buNone/>
            </a:pPr>
            <a:r>
              <a:rPr lang="de-DE" sz="2000" b="1" dirty="0">
                <a:solidFill>
                  <a:srgbClr val="C00000"/>
                </a:solidFill>
              </a:rPr>
              <a:t>Und dann?</a:t>
            </a:r>
          </a:p>
          <a:p>
            <a:r>
              <a:rPr lang="de-DE" sz="2000" dirty="0"/>
              <a:t>Werden wir vermutlich 65-70% unserer Energie immer noch aus fossilen Quellen beziehen.</a:t>
            </a:r>
          </a:p>
          <a:p>
            <a:r>
              <a:rPr lang="de-DE" sz="2000" dirty="0"/>
              <a:t>Hören wir dann auf, diese zu nutzen?</a:t>
            </a:r>
          </a:p>
          <a:p>
            <a:r>
              <a:rPr lang="de-DE" sz="2000" dirty="0"/>
              <a:t>Damit legen wir allerdings auch unsere Wirtschaft, den Sozialstaat und den Frieden in unserer Gesellschaft still.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2D66-F56F-44D3-B707-D4C90B38B17A}" type="slidenum">
              <a:rPr lang="de-DE" smtClean="0"/>
              <a:t>31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3650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Fazit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353553"/>
            <a:ext cx="10515600" cy="48234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Alle hier besprochenen Themen finden in der praktischen Politik nicht statt.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Dort wird eine extrem irrationale Klimapolitik betrieben, die meilenweit weg ist von Kosteneffizienz und einer wirksamen internationalen Lösung.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Was wir brauchen ist eine intensive Diskussion über die </a:t>
            </a:r>
            <a:r>
              <a:rPr lang="de-DE" dirty="0" err="1">
                <a:solidFill>
                  <a:srgbClr val="C00000"/>
                </a:solidFill>
              </a:rPr>
              <a:t>Dysfunktionalität</a:t>
            </a:r>
            <a:r>
              <a:rPr lang="de-DE" dirty="0"/>
              <a:t> unserer Politik und mögliche Alternativen.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Es geht schon lange nicht mehr um die Frage, wie schlimm der Klimawandel ist.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Es geht um die Frage, wie wir eine </a:t>
            </a:r>
            <a:r>
              <a:rPr lang="de-DE" dirty="0">
                <a:solidFill>
                  <a:srgbClr val="C00000"/>
                </a:solidFill>
              </a:rPr>
              <a:t>rationale Antwort </a:t>
            </a:r>
            <a:r>
              <a:rPr lang="de-DE" dirty="0">
                <a:solidFill>
                  <a:srgbClr val="0000FF"/>
                </a:solidFill>
              </a:rPr>
              <a:t>auf die Herausforderung finden.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2382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Vielen Dank für ihre Geduld 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3987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Problem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 freiwillige Bereitstellung scheitert an der fehlenden Ausschließbarkeit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eröffnet eine Freifahrer Option, die rationale Akteure wahrnehmen werden.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>
                <a:solidFill>
                  <a:srgbClr val="0000FF"/>
                </a:solidFill>
              </a:rPr>
              <a:t>Technisch:</a:t>
            </a:r>
          </a:p>
          <a:p>
            <a:pPr marL="0" indent="0" algn="ctr">
              <a:buNone/>
            </a:pPr>
            <a:r>
              <a:rPr lang="de-DE" dirty="0"/>
              <a:t>Die Akteure (Staaten oder Individuen) befinden sich in einem N-Personen Gefangenen Dilemma: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644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407251" y="932446"/>
            <a:ext cx="3528392" cy="175432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de-DE" sz="1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– Beitrag zum öffentlichen Gut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</a:t>
            </a:r>
            <a:r>
              <a:rPr kumimoji="0" lang="de-DE" sz="18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– Anfangsausstattung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 – Ertrag private Anlage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 – Produktivität öffentliches Gut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 – Anzahl der Spieler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a/n – MPCR für p =1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Inhaltsplatzhalter 6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218447"/>
                <a:ext cx="10639926" cy="295851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Das eindeutige Gleichgewicht dieses Spiels ist eines in dominanten Strategien mit 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=0     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 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=1,…,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de-DE" b="0" dirty="0"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de-DE" dirty="0"/>
                  <a:t>effizient wäre aber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de-DE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de-DE" i="1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 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=1,…,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de-DE" dirty="0"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Das beschreibt das Kernproblem der internationalen Bereitstellung von globalem Klimaschutz auf der Grundlage freiwilliger nationaler Vermeidungsanstrengungen.</a:t>
                </a:r>
              </a:p>
            </p:txBody>
          </p:sp>
        </mc:Choice>
        <mc:Fallback xmlns="">
          <p:sp>
            <p:nvSpPr>
              <p:cNvPr id="7" name="Inhaltsplatzhalt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218447"/>
                <a:ext cx="10639926" cy="2958515"/>
              </a:xfrm>
              <a:blipFill>
                <a:blip r:embed="rId2"/>
                <a:stretch>
                  <a:fillRect l="-745" t="-3505" b="-103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5</a:t>
            </a:fld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feld 9"/>
              <p:cNvSpPr txBox="1"/>
              <p:nvPr/>
            </p:nvSpPr>
            <p:spPr>
              <a:xfrm>
                <a:off x="1964155" y="691814"/>
                <a:ext cx="3582403" cy="191360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de-DE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de-D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de-DE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de-DE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de-DE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de-DE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de-DE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de-DE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de-DE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e-DE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de-DE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de-DE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de-DE" sz="2400" b="0" dirty="0"/>
              </a:p>
              <a:p>
                <a:endParaRPr lang="de-DE" sz="2400" dirty="0"/>
              </a:p>
              <a:p>
                <a:r>
                  <a:rPr lang="de-DE" sz="2400" dirty="0"/>
                  <a:t>mit 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sz="2400" dirty="0"/>
                  <a:t> </a:t>
                </a:r>
              </a:p>
            </p:txBody>
          </p:sp>
        </mc:Choice>
        <mc:Fallback xmlns="">
          <p:sp>
            <p:nvSpPr>
              <p:cNvPr id="10" name="Textfeld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4155" y="691814"/>
                <a:ext cx="3582403" cy="1913601"/>
              </a:xfrm>
              <a:prstGeom prst="rect">
                <a:avLst/>
              </a:prstGeom>
              <a:blipFill>
                <a:blip r:embed="rId3"/>
                <a:stretch>
                  <a:fillRect l="-5102" b="-477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458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build="p" bldLvl="4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-314659"/>
            <a:ext cx="10515600" cy="1325563"/>
          </a:xfrm>
        </p:spPr>
        <p:txBody>
          <a:bodyPr/>
          <a:lstStyle/>
          <a:p>
            <a:r>
              <a:rPr lang="de-DE" dirty="0"/>
              <a:t>Leider bewahrheitet sich die theoretische Prognose: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5390148"/>
            <a:ext cx="10515600" cy="943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Klimapolitik ist eine globale Aufgabe. Aber: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C00000"/>
                </a:solidFill>
              </a:rPr>
              <a:t>Gelungene Kooperation ist nicht zu beobachten.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247" y="617264"/>
            <a:ext cx="6479006" cy="4634505"/>
          </a:xfrm>
          <a:prstGeom prst="rect">
            <a:avLst/>
          </a:prstGeom>
        </p:spPr>
      </p:pic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92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2050842"/>
              </p:ext>
            </p:extLst>
          </p:nvPr>
        </p:nvGraphicFramePr>
        <p:xfrm>
          <a:off x="1299411" y="1064795"/>
          <a:ext cx="8202330" cy="562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Abgerundete rechteckige Legende 1"/>
          <p:cNvSpPr/>
          <p:nvPr/>
        </p:nvSpPr>
        <p:spPr>
          <a:xfrm>
            <a:off x="8486153" y="2833545"/>
            <a:ext cx="2207794" cy="1606217"/>
          </a:xfrm>
          <a:prstGeom prst="wedgeRoundRectCallout">
            <a:avLst>
              <a:gd name="adj1" fmla="val -22226"/>
              <a:gd name="adj2" fmla="val 1323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1/3 davon ist auf die Abwicklung der DDR Wirtschaft zurückzuführen.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285969B-EC4D-4AAB-86DD-610485E0F7D4}"/>
              </a:ext>
            </a:extLst>
          </p:cNvPr>
          <p:cNvSpPr txBox="1"/>
          <p:nvPr/>
        </p:nvSpPr>
        <p:spPr>
          <a:xfrm>
            <a:off x="3621505" y="2207795"/>
            <a:ext cx="6476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C00000"/>
                </a:solidFill>
              </a:rPr>
              <a:t>Die Idee, dass andere uns folgen ist gescheitert.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38200" y="-81877"/>
            <a:ext cx="10515600" cy="1325563"/>
          </a:xfrm>
        </p:spPr>
        <p:txBody>
          <a:bodyPr/>
          <a:lstStyle/>
          <a:p>
            <a:r>
              <a:rPr lang="de-DE" dirty="0"/>
              <a:t>Wie global wirksam ist die deutsche Klimapolitik?</a:t>
            </a:r>
          </a:p>
        </p:txBody>
      </p:sp>
    </p:spTree>
    <p:extLst>
      <p:ext uri="{BB962C8B-B14F-4D97-AF65-F5344CB8AC3E}">
        <p14:creationId xmlns:p14="http://schemas.microsoft.com/office/powerpoint/2010/main" val="37701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Ein fundamentales Informationsproblem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Dieses Problem wird sichtbar, wenn wir versuchen, </a:t>
            </a:r>
            <a:r>
              <a:rPr lang="de-DE" dirty="0">
                <a:solidFill>
                  <a:srgbClr val="C00000"/>
                </a:solidFill>
              </a:rPr>
              <a:t>rationale</a:t>
            </a:r>
            <a:r>
              <a:rPr lang="de-DE" dirty="0"/>
              <a:t> Klimapolitik zu implementieren.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Was ist „rationale“ Klimapolitik?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ökonomische Definition: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Klimapolitik ist rational, wenn sie verschwendungsfrei (effizient) ist.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5240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First Best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Bedeutet, dass die Ressourcenallokation Pareto effizient erfolgt.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Bedeutet insbesondere, dass der gesellschaftlich optimale Umweltzustand hergestellt wird (quasi die optimale Erwärmung)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Bitte einfach glauben: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00FF"/>
                </a:solidFill>
              </a:rPr>
              <a:t>Eine First Best Lösung ist grundsätzlich nicht erreichbar.</a:t>
            </a:r>
          </a:p>
          <a:p>
            <a:pPr marL="0" indent="0" algn="ctr">
              <a:buNone/>
            </a:pPr>
            <a:r>
              <a:rPr lang="de-DE" dirty="0"/>
              <a:t>Scheitert an einem nicht zu lösenden Informationsproblem.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EADC9-4190-4EAF-84C1-77775EF4B30C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9347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1643</Words>
  <Application>Microsoft Office PowerPoint</Application>
  <PresentationFormat>Breitbild</PresentationFormat>
  <Paragraphs>255</Paragraphs>
  <Slides>33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33</vt:i4>
      </vt:variant>
    </vt:vector>
  </HeadingPairs>
  <TitlesOfParts>
    <vt:vector size="41" baseType="lpstr">
      <vt:lpstr>Arial</vt:lpstr>
      <vt:lpstr>Arial Unicode MS</vt:lpstr>
      <vt:lpstr>Calibri</vt:lpstr>
      <vt:lpstr>Calibri Light</vt:lpstr>
      <vt:lpstr>Cambria Math</vt:lpstr>
      <vt:lpstr>Times New Roman</vt:lpstr>
      <vt:lpstr>Office</vt:lpstr>
      <vt:lpstr>Dokument</vt:lpstr>
      <vt:lpstr>Bedingungen für eine gelingende Klimapolitik</vt:lpstr>
      <vt:lpstr>Zwei zentrale Probleme der Klimapolitik</vt:lpstr>
      <vt:lpstr>1. Das Klimasystem ist ein globales, rein öffentliches Gut</vt:lpstr>
      <vt:lpstr>Das Problem</vt:lpstr>
      <vt:lpstr>PowerPoint-Präsentation</vt:lpstr>
      <vt:lpstr>Leider bewahrheitet sich die theoretische Prognose:</vt:lpstr>
      <vt:lpstr>Wie global wirksam ist die deutsche Klimapolitik?</vt:lpstr>
      <vt:lpstr>2. Ein fundamentales Informationsproblem</vt:lpstr>
      <vt:lpstr>First Best</vt:lpstr>
      <vt:lpstr>Second Best</vt:lpstr>
      <vt:lpstr>Warum ist Kosteneffizienz wichtig?</vt:lpstr>
      <vt:lpstr>Jede nicht kosteneffiziente Klimapolitik</vt:lpstr>
      <vt:lpstr>Eine normative Einlassung:</vt:lpstr>
      <vt:lpstr>Kommen wir zum Informationsproblem</vt:lpstr>
      <vt:lpstr>PowerPoint-Präsentation</vt:lpstr>
      <vt:lpstr>Nein und darin besteht das Informationsproblem</vt:lpstr>
      <vt:lpstr>Ist damit kosteneffiziente Klimapolitik unmöglich?</vt:lpstr>
      <vt:lpstr>Zwei Wege</vt:lpstr>
      <vt:lpstr>Im Gleichgewicht:</vt:lpstr>
      <vt:lpstr>Zwischenfazit</vt:lpstr>
      <vt:lpstr>Wie funktioniert der Emissionshandel?</vt:lpstr>
      <vt:lpstr>… and trade</vt:lpstr>
      <vt:lpstr>Wie muss ein ETS gestaltet sein, um einen einheitlichen Preis zu generieren?</vt:lpstr>
      <vt:lpstr>Welche Wirkung hat ein ETS auf die nationale Klimapolitik?</vt:lpstr>
      <vt:lpstr>Wie muss ein ETS gestaltet sein, um das globale Kooperationsproblem zu lösen?</vt:lpstr>
      <vt:lpstr>Ein paar Zahlen dazu </vt:lpstr>
      <vt:lpstr>Zusammengefasst</vt:lpstr>
      <vt:lpstr>PowerPoint-Präsentation</vt:lpstr>
      <vt:lpstr>Die Brisanz dieses Themas ist offensichtlich</vt:lpstr>
      <vt:lpstr>PowerPoint-Präsentation</vt:lpstr>
      <vt:lpstr>Was passiert, wenn wir tatsächlich bis 2045 auf Null kommen wollen?</vt:lpstr>
      <vt:lpstr>Fazit</vt:lpstr>
      <vt:lpstr>Vielen Dank für ihre Geduld </vt:lpstr>
    </vt:vector>
  </TitlesOfParts>
  <Company>WW.OvGU.de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Bedingungen für eine gelingende Klimapolitik</dc:title>
  <dc:creator>Weimann</dc:creator>
  <cp:lastModifiedBy>Prof. Dr. Joachim Weimann</cp:lastModifiedBy>
  <cp:revision>26</cp:revision>
  <dcterms:created xsi:type="dcterms:W3CDTF">2025-10-10T09:33:50Z</dcterms:created>
  <dcterms:modified xsi:type="dcterms:W3CDTF">2025-10-16T11:39:05Z</dcterms:modified>
</cp:coreProperties>
</file>