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7" r:id="rId4"/>
    <p:sldId id="260" r:id="rId5"/>
    <p:sldId id="275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84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2" r:id="rId23"/>
    <p:sldId id="283" r:id="rId24"/>
    <p:sldId id="280" r:id="rId25"/>
    <p:sldId id="281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>
        <p:scale>
          <a:sx n="75" d="100"/>
          <a:sy n="75" d="100"/>
        </p:scale>
        <p:origin x="-45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23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3334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6"/>
  <c:chart>
    <c:plotArea>
      <c:layout>
        <c:manualLayout>
          <c:layoutTarget val="inner"/>
          <c:xMode val="edge"/>
          <c:yMode val="edge"/>
          <c:x val="0.16474130577427867"/>
          <c:y val="6.558587598425196E-2"/>
          <c:w val="0.70920652887139057"/>
          <c:h val="0.79480216535433057"/>
        </c:manualLayout>
      </c:layout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MAX</c:v>
                </c:pt>
              </c:strCache>
            </c:strRef>
          </c:tx>
          <c:cat>
            <c:numRef>
              <c:f>Tabelle1!$A$2:$A$8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100</c:v>
                </c:pt>
                <c:pt idx="3">
                  <c:v>60</c:v>
                </c:pt>
                <c:pt idx="4">
                  <c:v>45</c:v>
                </c:pt>
                <c:pt idx="5">
                  <c:v>30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Min</c:v>
                </c:pt>
              </c:strCache>
            </c:strRef>
          </c:tx>
          <c:cat>
            <c:numRef>
              <c:f>Tabelle1!$A$2:$A$8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100</c:v>
                </c:pt>
                <c:pt idx="3">
                  <c:v>60</c:v>
                </c:pt>
                <c:pt idx="4">
                  <c:v>45</c:v>
                </c:pt>
                <c:pt idx="5">
                  <c:v>30</c:v>
                </c:pt>
                <c:pt idx="6">
                  <c:v>5</c:v>
                </c:pt>
              </c:numCache>
            </c:numRef>
          </c:val>
        </c:ser>
        <c:marker val="1"/>
        <c:axId val="81863808"/>
        <c:axId val="81865344"/>
      </c:lineChart>
      <c:catAx>
        <c:axId val="81863808"/>
        <c:scaling>
          <c:orientation val="minMax"/>
        </c:scaling>
        <c:axPos val="b"/>
        <c:numFmt formatCode="General" sourceLinked="1"/>
        <c:tickLblPos val="nextTo"/>
        <c:crossAx val="81865344"/>
        <c:crosses val="autoZero"/>
        <c:auto val="1"/>
        <c:lblAlgn val="ctr"/>
        <c:lblOffset val="100"/>
      </c:catAx>
      <c:valAx>
        <c:axId val="81865344"/>
        <c:scaling>
          <c:orientation val="minMax"/>
        </c:scaling>
        <c:axPos val="l"/>
        <c:majorGridlines/>
        <c:numFmt formatCode="General" sourceLinked="1"/>
        <c:tickLblPos val="nextTo"/>
        <c:crossAx val="81863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IST (PJ)</c:v>
                </c:pt>
              </c:strCache>
            </c:strRef>
          </c:tx>
          <c:cat>
            <c:numRef>
              <c:f>Tabelle1!$A$2:$A$9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14891</c:v>
                </c:pt>
                <c:pt idx="1">
                  <c:v>14900</c:v>
                </c:pt>
                <c:pt idx="2">
                  <c:v>14800</c:v>
                </c:pt>
                <c:pt idx="3">
                  <c:v>14000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SOLL (PJ)</c:v>
                </c:pt>
              </c:strCache>
            </c:strRef>
          </c:tx>
          <c:cat>
            <c:numRef>
              <c:f>Tabelle1!$A$2:$A$9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3">
                  <c:v>14000</c:v>
                </c:pt>
                <c:pt idx="4">
                  <c:v>11200</c:v>
                </c:pt>
                <c:pt idx="5">
                  <c:v>9700</c:v>
                </c:pt>
                <c:pt idx="6">
                  <c:v>8300</c:v>
                </c:pt>
                <c:pt idx="7">
                  <c:v>7000</c:v>
                </c:pt>
              </c:numCache>
            </c:numRef>
          </c:val>
        </c:ser>
        <c:marker val="1"/>
        <c:axId val="90970752"/>
        <c:axId val="91293568"/>
      </c:lineChart>
      <c:catAx>
        <c:axId val="90970752"/>
        <c:scaling>
          <c:orientation val="minMax"/>
        </c:scaling>
        <c:axPos val="b"/>
        <c:numFmt formatCode="General" sourceLinked="1"/>
        <c:majorTickMark val="none"/>
        <c:tickLblPos val="nextTo"/>
        <c:crossAx val="91293568"/>
        <c:crosses val="autoZero"/>
        <c:auto val="1"/>
        <c:lblAlgn val="ctr"/>
        <c:lblOffset val="100"/>
      </c:catAx>
      <c:valAx>
        <c:axId val="9129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0970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49336630577427859"/>
          <c:y val="4.9960875984251973E-2"/>
          <c:w val="0.50663369422572191"/>
          <c:h val="0.6893171751968501"/>
        </c:manualLayout>
      </c:layout>
      <c:bar3D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andere</c:v>
                </c:pt>
              </c:strCache>
            </c:strRef>
          </c:tx>
          <c:cat>
            <c:numRef>
              <c:f>Tabelle1!$A$2:$A$4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2020</c:v>
                </c:pt>
                <c:pt idx="2">
                  <c:v>2050</c:v>
                </c:pt>
              </c:numCache>
            </c:numRef>
          </c:cat>
          <c:val>
            <c:numRef>
              <c:f>Tabelle1!$B$2:$B$4</c:f>
              <c:numCache>
                <c:formatCode>0.00</c:formatCode>
                <c:ptCount val="3"/>
                <c:pt idx="0">
                  <c:v>83</c:v>
                </c:pt>
                <c:pt idx="1">
                  <c:v>67.5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Erneuerbare</c:v>
                </c:pt>
              </c:strCache>
            </c:strRef>
          </c:tx>
          <c:cat>
            <c:numRef>
              <c:f>Tabelle1!$A$2:$A$4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2020</c:v>
                </c:pt>
                <c:pt idx="2">
                  <c:v>2050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17</c:v>
                </c:pt>
                <c:pt idx="1">
                  <c:v>22.5</c:v>
                </c:pt>
                <c:pt idx="2">
                  <c:v>60</c:v>
                </c:pt>
              </c:numCache>
            </c:numRef>
          </c:val>
        </c:ser>
        <c:gapWidth val="75"/>
        <c:shape val="cylinder"/>
        <c:axId val="119540736"/>
        <c:axId val="38617856"/>
        <c:axId val="0"/>
      </c:bar3DChart>
      <c:catAx>
        <c:axId val="119540736"/>
        <c:scaling>
          <c:orientation val="minMax"/>
        </c:scaling>
        <c:axPos val="b"/>
        <c:numFmt formatCode="General" sourceLinked="1"/>
        <c:majorTickMark val="none"/>
        <c:tickLblPos val="nextTo"/>
        <c:crossAx val="38617856"/>
        <c:crosses val="autoZero"/>
        <c:auto val="1"/>
        <c:lblAlgn val="ctr"/>
        <c:lblOffset val="100"/>
      </c:catAx>
      <c:valAx>
        <c:axId val="38617856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crossAx val="119540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0776900609947906"/>
          <c:y val="0.89711922293560387"/>
          <c:w val="0.46668774647243677"/>
          <c:h val="8.992154049608375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46652-F5E3-4772-BDA2-402CF2D6CA63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0332-6C4D-475A-A215-6A196BD820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3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6" name="Notizenplatzhalt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smtClean="0"/>
              <a:t>Anmerkung für Der Punkt: </a:t>
            </a:r>
          </a:p>
          <a:p>
            <a:pPr eaLnBrk="1" hangingPunct="1"/>
            <a:r>
              <a:rPr lang="de-DE" smtClean="0"/>
              <a:t>Betonung des Committments/Anteils der Industrie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Anmerkung intern 1:</a:t>
            </a:r>
          </a:p>
          <a:p>
            <a:pPr eaLnBrk="1" hangingPunct="1"/>
            <a:r>
              <a:rPr lang="de-DE" smtClean="0"/>
              <a:t>Presentation Schuurmans: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Business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Entrepreneurs, including SMEs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Research and technology organizations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Education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Investment communities (private investors and venture capital)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Research funders, including charities and foundations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mtClean="0"/>
              <a:t>Local, regional and national governments</a:t>
            </a:r>
          </a:p>
          <a:p>
            <a:pPr eaLnBrk="1" hangingPunct="1">
              <a:buFont typeface="Wingdings" pitchFamily="2" charset="2"/>
              <a:buChar char="Ø"/>
            </a:pPr>
            <a:endParaRPr lang="de-DE" smtClean="0"/>
          </a:p>
          <a:p>
            <a:pPr eaLnBrk="1" hangingPunct="1">
              <a:buFont typeface="Wingdings" pitchFamily="2" charset="2"/>
              <a:buNone/>
            </a:pPr>
            <a:r>
              <a:rPr lang="de-DE" smtClean="0"/>
              <a:t>Anmerkung intern 2: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mtClean="0"/>
              <a:t>SME und research funders sind nicht erwähnt, da ihre Bedeutung nach meiner Einschätzung wesentlich hinter den drei genannten ansteht. In dem Fall ist eine Nachfrage nach SME zu erwarten</a:t>
            </a:r>
          </a:p>
          <a:p>
            <a:pPr eaLnBrk="1" hangingPunct="1">
              <a:buFont typeface="Wingdings" pitchFamily="2" charset="2"/>
              <a:buNone/>
            </a:pPr>
            <a:endParaRPr lang="de-DE" smtClean="0"/>
          </a:p>
        </p:txBody>
      </p:sp>
      <p:sp>
        <p:nvSpPr>
          <p:cNvPr id="43012" name="Foliennummernplatzhalter 3"/>
          <p:cNvSpPr txBox="1">
            <a:spLocks noGrp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0" tIns="46114" rIns="92230" bIns="46114" anchor="b"/>
          <a:lstStyle/>
          <a:p>
            <a:pPr algn="r" defTabSz="914621">
              <a:defRPr/>
            </a:pPr>
            <a:fld id="{7A621B94-2B77-4ED1-9BD9-25F42FD625BB}" type="slidenum"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914621">
                <a:defRPr/>
              </a:pPr>
              <a:t>23</a:t>
            </a:fld>
            <a:endParaRPr 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14.03.2011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Manfred Popp: Energiekonzept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31A44C7-1F1C-4AA1-8573-A038569BFB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kit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224136" cy="55964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5004048" y="188640"/>
            <a:ext cx="365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www.energie-fakten.de</a:t>
            </a:r>
            <a:endParaRPr lang="de-DE" sz="2800" dirty="0">
              <a:solidFill>
                <a:srgbClr val="0070C0"/>
              </a:solidFill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004048" y="692696"/>
            <a:ext cx="34563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6B17-5A17-445B-9737-28FBFB3FFB0C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8157-9747-4FFD-BA5E-1890DD552496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44C7-1F1C-4AA1-8573-A038569BFB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14.03.2011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Manfred Popp:  Energiekonzept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2F6F-6F0B-4AF5-94DB-AA9ADEE0C9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4644-06B5-44BA-B4B9-348814CA31E7}" type="datetimeFigureOut">
              <a:rPr lang="de-DE" smtClean="0"/>
              <a:pPr/>
              <a:t>14.03.2011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1BC7-B19C-4841-AE7E-8C6BDD229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.de/" TargetMode="External"/><Relationship Id="rId2" Type="http://schemas.openxmlformats.org/officeDocument/2006/relationships/hyperlink" Target="http://www.energie-fakten.d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272808" cy="252028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Das Energiekonzept der Bundesregierung</a:t>
            </a:r>
            <a:br>
              <a:rPr lang="de-DE" sz="2400" dirty="0" smtClean="0"/>
            </a:br>
            <a:r>
              <a:rPr lang="de-DE" sz="2400" dirty="0" smtClean="0"/>
              <a:t>und andere Optionen für die</a:t>
            </a:r>
            <a:br>
              <a:rPr lang="de-DE" sz="2400" dirty="0" smtClean="0"/>
            </a:br>
            <a:r>
              <a:rPr lang="de-DE" sz="2400" dirty="0" smtClean="0"/>
              <a:t>Energiezukunft Deutschlands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Jahrestagung 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der 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Deutschen Physikalischen Gesellschaft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Dresden, 14. März 2011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Prof. Dr. Manfred Popp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11227" y="980728"/>
            <a:ext cx="4877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Energie-Konzept - Zusammenfassung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84482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Maximale Annahmen für </a:t>
            </a:r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Windenergie off-</a:t>
            </a:r>
            <a:r>
              <a:rPr lang="de-DE" sz="2000" b="1" dirty="0" err="1" smtClean="0"/>
              <a:t>shore</a:t>
            </a:r>
            <a:r>
              <a:rPr lang="de-DE" sz="2000" b="1" dirty="0" smtClean="0"/>
              <a:t> und on-</a:t>
            </a:r>
            <a:r>
              <a:rPr lang="de-DE" sz="2000" b="1" dirty="0" err="1" smtClean="0"/>
              <a:t>shore</a:t>
            </a: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Ausbau der anderen Erneuerbaren Energien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Senkung des Raumwärmebedarfs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Vermeidung fossiler Energieträger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r>
              <a:rPr lang="de-DE" sz="2000" b="1" dirty="0" smtClean="0"/>
              <a:t>führen nur zum Ziel einer CO</a:t>
            </a:r>
            <a:r>
              <a:rPr lang="de-DE" sz="2000" b="1" baseline="-25000" dirty="0" smtClean="0"/>
              <a:t>2 </a:t>
            </a:r>
            <a:r>
              <a:rPr lang="de-DE" sz="2000" b="1" dirty="0" smtClean="0"/>
              <a:t>–Reduktion von mindestens 80 %, wenn 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Primärenergie- und Strombedarf deutlich abnehmen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ein erheblicher Teil importiert wird ( CO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-frei?) 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r>
              <a:rPr lang="de-DE" sz="2000" b="1" dirty="0" smtClean="0"/>
              <a:t>Und welche aller dieser Annahmen wird voll eintreten? </a:t>
            </a:r>
            <a:br>
              <a:rPr lang="de-DE" sz="2000" b="1" dirty="0" smtClean="0"/>
            </a:b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18896" y="980728"/>
            <a:ext cx="506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Optionen für andere Energie-</a:t>
            </a:r>
            <a:r>
              <a:rPr lang="de-DE" sz="2400" b="1" dirty="0" err="1" smtClean="0"/>
              <a:t>Zukünfte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844824"/>
            <a:ext cx="7056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Langfristige Festlegungen in Demokratie unmöglich, </a:t>
            </a:r>
          </a:p>
          <a:p>
            <a:r>
              <a:rPr lang="de-DE" sz="2000" b="1" dirty="0" smtClean="0"/>
              <a:t>aber Langzeitwirkung von Entscheidungen und Unterlassungen</a:t>
            </a:r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Lebensdauern von Kraftwerken über 50 Jahre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Bindung Einspeisungsvergütung über 20 Jahre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Bau- und Planungszeiten von Kraftwerken, Speichern, …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nach Ausstieg aus der Kernenergie voller Kostendruck der       Erneuerbaren Energien wirksam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Ausbau Erneuerbarer Energien schneller als Netzausbau mit Folgen für die Stabilität des Netzes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/>
          </a:p>
        </p:txBody>
      </p:sp>
      <p:sp>
        <p:nvSpPr>
          <p:cNvPr id="6" name="Pfeil nach rechts 5"/>
          <p:cNvSpPr/>
          <p:nvPr/>
        </p:nvSpPr>
        <p:spPr>
          <a:xfrm>
            <a:off x="251520" y="5157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48757" y="980728"/>
            <a:ext cx="5202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Was eröffnet neue Weichenstellungen?</a:t>
            </a:r>
          </a:p>
          <a:p>
            <a:pPr algn="ctr"/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2996952"/>
            <a:ext cx="7056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Kostenentwicklung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</a:t>
            </a:r>
            <a:r>
              <a:rPr lang="de-DE" sz="2000" b="1" dirty="0" smtClean="0"/>
              <a:t>Abschalten der Kernkraftwerke (2025 oder früher), weil dann voller Kostendruck spürbar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</a:t>
            </a:r>
            <a:r>
              <a:rPr lang="de-DE" sz="2000" b="1" dirty="0" smtClean="0"/>
              <a:t>Probleme mit Netzinstabilitäten, wenn Netzausbau nicht mit dem Ausbau der Erneuerbaren Energien Schritt hält</a:t>
            </a:r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18860" y="980728"/>
            <a:ext cx="366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Was sind die Alternativen ?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533465"/>
            <a:ext cx="7056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Hinnahme höherer CO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-Emissionen als geplant: kann je nach weiterer Entwicklung der internationalen Klimaschutz-Politik geboten sein, da Alleingang Deutschlands/Europas sinnlos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Bau von Erdgas-Kraftwerken: akzeptabel weil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hohe Effizienz (</a:t>
            </a:r>
            <a:r>
              <a:rPr lang="de-DE" sz="2000" b="1" dirty="0" err="1" smtClean="0"/>
              <a:t>GuD</a:t>
            </a:r>
            <a:r>
              <a:rPr lang="de-DE" sz="2000" b="1" dirty="0" smtClean="0"/>
              <a:t> 60 %, evtl. + Wärme-Kraft-Kopplung)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geringer </a:t>
            </a:r>
            <a:r>
              <a:rPr lang="de-DE" sz="2000" b="1" dirty="0" smtClean="0"/>
              <a:t>CO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-Ausstoß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</a:t>
            </a:r>
            <a:r>
              <a:rPr lang="de-DE" sz="2000" b="1" dirty="0" smtClean="0"/>
              <a:t>gute Regelbarkeit</a:t>
            </a:r>
            <a:endParaRPr lang="de-DE" sz="2000" b="1" dirty="0" smtClean="0"/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neuerdings breite Ressourcenbasis</a:t>
            </a:r>
          </a:p>
          <a:p>
            <a:pPr lvl="1">
              <a:buFont typeface="Arial" pitchFamily="34" charset="0"/>
              <a:buChar char="•"/>
            </a:pP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Kernenergie: im Inland nicht, weil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Lastwechselbetrieb erforderlich,</a:t>
            </a:r>
          </a:p>
          <a:p>
            <a:pPr lvl="2">
              <a:buFont typeface="Arial" pitchFamily="34" charset="0"/>
              <a:buChar char="•"/>
            </a:pPr>
            <a:r>
              <a:rPr lang="de-DE" sz="2000" b="1" dirty="0" smtClean="0"/>
              <a:t> technisch machbar</a:t>
            </a:r>
          </a:p>
          <a:p>
            <a:pPr lvl="2">
              <a:buFont typeface="Arial" pitchFamily="34" charset="0"/>
              <a:buChar char="•"/>
            </a:pPr>
            <a:r>
              <a:rPr lang="de-DE" sz="2000" b="1" dirty="0" smtClean="0"/>
              <a:t> aber Neuanlagen würden unwirtschaftlich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/>
              <a:t> Keine Chance für stabile politische Mehrheiten in D und AU</a:t>
            </a:r>
          </a:p>
          <a:p>
            <a:r>
              <a:rPr lang="de-DE" sz="2000" b="1" dirty="0" smtClean="0"/>
              <a:t>aber Import aus Anlagen in Nachbarländern </a:t>
            </a:r>
            <a:r>
              <a:rPr lang="de-DE" sz="2000" b="1" dirty="0" smtClean="0"/>
              <a:t>notwendig</a:t>
            </a: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04586" y="980728"/>
            <a:ext cx="469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Dringender Bedarf an Innovationen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84482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Energieforschung muss wieder  höchste Priorität erhalten !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Besonders dringlich sind: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Speicher für elektrische Energie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Effizientere und kostengünstigere </a:t>
            </a:r>
            <a:r>
              <a:rPr lang="de-DE" sz="2000" b="1" dirty="0" err="1" smtClean="0"/>
              <a:t>Photo-Voltaik</a:t>
            </a:r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Materialien und Technologien für thermische Isolierung von Gebäuden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höhere Effizienz aller Umwandlungsprozesse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03954" y="980728"/>
            <a:ext cx="34915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Weitere Informationen;</a:t>
            </a:r>
          </a:p>
          <a:p>
            <a:pPr algn="ctr"/>
            <a:endParaRPr lang="de-DE" sz="2400" b="1" dirty="0" smtClean="0"/>
          </a:p>
          <a:p>
            <a:pPr algn="ctr"/>
            <a:endParaRPr lang="de-DE" sz="2400" b="1" dirty="0" smtClean="0"/>
          </a:p>
          <a:p>
            <a:pPr algn="ctr"/>
            <a:endParaRPr lang="de-DE" sz="2400" b="1" dirty="0" smtClean="0"/>
          </a:p>
          <a:p>
            <a:pPr algn="ctr"/>
            <a:r>
              <a:rPr lang="de-DE" sz="2400" b="1" dirty="0" smtClean="0">
                <a:hlinkClick r:id="rId2"/>
              </a:rPr>
              <a:t>www.energie-fakten.de</a:t>
            </a:r>
            <a:endParaRPr lang="de-DE" sz="2400" b="1" dirty="0" smtClean="0"/>
          </a:p>
          <a:p>
            <a:pPr algn="ctr"/>
            <a:endParaRPr lang="de-DE" sz="2400" b="1" dirty="0" smtClean="0"/>
          </a:p>
          <a:p>
            <a:pPr algn="ctr"/>
            <a:r>
              <a:rPr lang="de-DE" sz="2400" b="1" dirty="0" smtClean="0">
                <a:hlinkClick r:id="rId3"/>
              </a:rPr>
              <a:t>www.kit.de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KIT: Forschung für Energie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9" descr="Grafik KIT-Zentrum Energie"/>
          <p:cNvPicPr>
            <a:picLocks noChangeAspect="1" noChangeArrowheads="1"/>
          </p:cNvPicPr>
          <p:nvPr/>
        </p:nvPicPr>
        <p:blipFill>
          <a:blip r:embed="rId3" cstate="print">
            <a:lum bright="-26000" contrast="40000"/>
          </a:blip>
          <a:srcRect t="2434" b="4056"/>
          <a:stretch>
            <a:fillRect/>
          </a:stretch>
        </p:blipFill>
        <p:spPr bwMode="auto">
          <a:xfrm>
            <a:off x="1071563" y="836613"/>
            <a:ext cx="6618287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2" name="Text Box 12"/>
          <p:cNvSpPr txBox="1">
            <a:spLocks noChangeArrowheads="1"/>
          </p:cNvSpPr>
          <p:nvPr/>
        </p:nvSpPr>
        <p:spPr bwMode="auto">
          <a:xfrm>
            <a:off x="1714500" y="23574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b="1"/>
              <a:t>275</a:t>
            </a:r>
          </a:p>
        </p:txBody>
      </p:sp>
      <p:sp>
        <p:nvSpPr>
          <p:cNvPr id="286723" name="Text Box 13"/>
          <p:cNvSpPr txBox="1">
            <a:spLocks noChangeArrowheads="1"/>
          </p:cNvSpPr>
          <p:nvPr/>
        </p:nvSpPr>
        <p:spPr bwMode="auto">
          <a:xfrm>
            <a:off x="1357313" y="41433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b="1"/>
              <a:t>70</a:t>
            </a:r>
          </a:p>
        </p:txBody>
      </p:sp>
      <p:sp>
        <p:nvSpPr>
          <p:cNvPr id="286724" name="Text Box 14"/>
          <p:cNvSpPr txBox="1">
            <a:spLocks noChangeArrowheads="1"/>
          </p:cNvSpPr>
          <p:nvPr/>
        </p:nvSpPr>
        <p:spPr bwMode="auto">
          <a:xfrm>
            <a:off x="4121150" y="144938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b="1"/>
              <a:t>142</a:t>
            </a:r>
          </a:p>
        </p:txBody>
      </p:sp>
      <p:sp>
        <p:nvSpPr>
          <p:cNvPr id="286725" name="Text Box 15"/>
          <p:cNvSpPr txBox="1">
            <a:spLocks noChangeArrowheads="1"/>
          </p:cNvSpPr>
          <p:nvPr/>
        </p:nvSpPr>
        <p:spPr bwMode="auto">
          <a:xfrm>
            <a:off x="2857500" y="57991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b="1"/>
              <a:t>240</a:t>
            </a:r>
          </a:p>
        </p:txBody>
      </p:sp>
      <p:sp>
        <p:nvSpPr>
          <p:cNvPr id="286726" name="Text Box 16"/>
          <p:cNvSpPr txBox="1">
            <a:spLocks noChangeArrowheads="1"/>
          </p:cNvSpPr>
          <p:nvPr/>
        </p:nvSpPr>
        <p:spPr bwMode="auto">
          <a:xfrm>
            <a:off x="5357813" y="58054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b="1"/>
              <a:t>230</a:t>
            </a:r>
          </a:p>
        </p:txBody>
      </p:sp>
      <p:sp>
        <p:nvSpPr>
          <p:cNvPr id="286727" name="Text Box 17"/>
          <p:cNvSpPr txBox="1">
            <a:spLocks noChangeArrowheads="1"/>
          </p:cNvSpPr>
          <p:nvPr/>
        </p:nvSpPr>
        <p:spPr bwMode="auto">
          <a:xfrm>
            <a:off x="6429375" y="230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70</a:t>
            </a:r>
          </a:p>
        </p:txBody>
      </p:sp>
      <p:sp>
        <p:nvSpPr>
          <p:cNvPr id="286728" name="Text Box 18"/>
          <p:cNvSpPr txBox="1">
            <a:spLocks noChangeArrowheads="1"/>
          </p:cNvSpPr>
          <p:nvPr/>
        </p:nvSpPr>
        <p:spPr bwMode="auto">
          <a:xfrm>
            <a:off x="6858000" y="42148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75</a:t>
            </a:r>
          </a:p>
        </p:txBody>
      </p:sp>
      <p:sp>
        <p:nvSpPr>
          <p:cNvPr id="286729" name="Text Box 19"/>
          <p:cNvSpPr txBox="1">
            <a:spLocks noChangeArrowheads="1"/>
          </p:cNvSpPr>
          <p:nvPr/>
        </p:nvSpPr>
        <p:spPr bwMode="auto">
          <a:xfrm>
            <a:off x="3497263" y="4016375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solidFill>
                  <a:srgbClr val="FFFF99"/>
                </a:solidFill>
              </a:rPr>
              <a:t>1102 Mitarbeiter</a:t>
            </a:r>
          </a:p>
        </p:txBody>
      </p:sp>
      <p:sp>
        <p:nvSpPr>
          <p:cNvPr id="286730" name="Text Box 20"/>
          <p:cNvSpPr txBox="1">
            <a:spLocks noChangeArrowheads="1"/>
          </p:cNvSpPr>
          <p:nvPr/>
        </p:nvSpPr>
        <p:spPr bwMode="auto">
          <a:xfrm>
            <a:off x="3794125" y="3192463"/>
            <a:ext cx="1109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solidFill>
                  <a:srgbClr val="FFFF99"/>
                </a:solidFill>
              </a:rPr>
              <a:t>200 Mio €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95536" y="692696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de-DE" sz="2400" b="1" kern="0" dirty="0">
                <a:solidFill>
                  <a:schemeClr val="tx2"/>
                </a:solidFill>
                <a:ea typeface="+mj-ea"/>
                <a:cs typeface="+mj-cs"/>
              </a:rPr>
              <a:t>KIT Zentrum Energie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2" descr="DSC_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908050"/>
            <a:ext cx="2936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3176588"/>
            <a:ext cx="1881188" cy="3060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2867" name="Rectangle 4"/>
          <p:cNvSpPr>
            <a:spLocks noChangeArrowheads="1"/>
          </p:cNvSpPr>
          <p:nvPr/>
        </p:nvSpPr>
        <p:spPr bwMode="auto">
          <a:xfrm>
            <a:off x="2555776" y="5589240"/>
            <a:ext cx="757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Topic 1: Energiewandlung</a:t>
            </a:r>
          </a:p>
        </p:txBody>
      </p:sp>
      <p:sp>
        <p:nvSpPr>
          <p:cNvPr id="292868" name="Text Box 5"/>
          <p:cNvSpPr txBox="1">
            <a:spLocks noChangeArrowheads="1"/>
          </p:cNvSpPr>
          <p:nvPr/>
        </p:nvSpPr>
        <p:spPr bwMode="auto">
          <a:xfrm>
            <a:off x="3806825" y="1223963"/>
            <a:ext cx="47704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endParaRPr lang="de-DE" b="1"/>
          </a:p>
        </p:txBody>
      </p:sp>
      <p:sp>
        <p:nvSpPr>
          <p:cNvPr id="292869" name="Rectangle 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3502025" y="908050"/>
            <a:ext cx="5038725" cy="5329238"/>
          </a:xfrm>
        </p:spPr>
        <p:txBody>
          <a:bodyPr/>
          <a:lstStyle/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Thermochemische Energiewandlung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Elektrochemische Energiewandlung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Synthetische Brenn- und Kraftstoffe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Wärmeübergang und Kühlung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Materialien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Energiewandlungssysteme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CCS</a:t>
            </a:r>
          </a:p>
          <a:p>
            <a:pPr marL="176213" indent="-176213">
              <a:spcAft>
                <a:spcPts val="600"/>
              </a:spcAft>
            </a:pPr>
            <a:endParaRPr lang="de-DE" sz="2000" smtClean="0"/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Modellierung und Simulation</a:t>
            </a:r>
          </a:p>
          <a:p>
            <a:pPr marL="176213" indent="-176213">
              <a:spcAft>
                <a:spcPts val="600"/>
              </a:spcAft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Messtechnik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ChangeArrowheads="1"/>
          </p:cNvSpPr>
          <p:nvPr/>
        </p:nvSpPr>
        <p:spPr bwMode="auto">
          <a:xfrm>
            <a:off x="3707904" y="3717032"/>
            <a:ext cx="757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Topic 2: Erneuerbare Energien</a:t>
            </a:r>
          </a:p>
        </p:txBody>
      </p:sp>
      <p:sp>
        <p:nvSpPr>
          <p:cNvPr id="296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75088" y="908050"/>
            <a:ext cx="5073650" cy="5329238"/>
          </a:xfrm>
        </p:spPr>
        <p:txBody>
          <a:bodyPr/>
          <a:lstStyle/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Biomasse (BTL)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Wasserstoff aus feuchter Biomasse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Geothermie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Wasserkraft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Photovoltaik</a:t>
            </a:r>
          </a:p>
        </p:txBody>
      </p:sp>
      <p:pic>
        <p:nvPicPr>
          <p:cNvPr id="2969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3752850"/>
            <a:ext cx="3057525" cy="256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64" name="Picture 5" descr="Topic2 bioliq-Anlage"/>
          <p:cNvPicPr>
            <a:picLocks noChangeAspect="1" noChangeArrowheads="1"/>
          </p:cNvPicPr>
          <p:nvPr/>
        </p:nvPicPr>
        <p:blipFill>
          <a:blip r:embed="rId4" cstate="print"/>
          <a:srcRect b="34792"/>
          <a:stretch>
            <a:fillRect/>
          </a:stretch>
        </p:blipFill>
        <p:spPr bwMode="auto">
          <a:xfrm>
            <a:off x="384175" y="754063"/>
            <a:ext cx="30495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ChangeArrowheads="1"/>
          </p:cNvSpPr>
          <p:nvPr/>
        </p:nvSpPr>
        <p:spPr bwMode="auto">
          <a:xfrm>
            <a:off x="467544" y="1052736"/>
            <a:ext cx="757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Topic 4: Effiziente Energienutzung</a:t>
            </a:r>
          </a:p>
        </p:txBody>
      </p:sp>
      <p:sp>
        <p:nvSpPr>
          <p:cNvPr id="314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2013" y="908050"/>
            <a:ext cx="4276725" cy="5329238"/>
          </a:xfrm>
        </p:spPr>
        <p:txBody>
          <a:bodyPr/>
          <a:lstStyle/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Energieeffiziente Gebäude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smtClean="0"/>
              <a:t> Energieeffiziente …</a:t>
            </a:r>
          </a:p>
          <a:p>
            <a:pPr marL="846138" lvl="1" indent="-306388">
              <a:spcBef>
                <a:spcPts val="600"/>
              </a:spcBef>
            </a:pPr>
            <a:r>
              <a:rPr lang="de-DE" b="1" smtClean="0"/>
              <a:t>Industrielle Prozesse</a:t>
            </a:r>
          </a:p>
          <a:p>
            <a:pPr marL="846138" lvl="1" indent="-306388">
              <a:spcBef>
                <a:spcPts val="600"/>
              </a:spcBef>
            </a:pPr>
            <a:r>
              <a:rPr lang="de-DE" b="1" smtClean="0"/>
              <a:t>Technische Systeme</a:t>
            </a:r>
          </a:p>
        </p:txBody>
      </p:sp>
      <p:pic>
        <p:nvPicPr>
          <p:cNvPr id="314371" name="Picture 4" descr="Topic4 Gebau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13" y="2867025"/>
            <a:ext cx="385286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2" name="Picture 5" descr="Topic4 Raffiner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844824"/>
            <a:ext cx="3096344" cy="46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27451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99592" y="2132856"/>
            <a:ext cx="307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Wieder ein Energie-Programm </a:t>
            </a:r>
          </a:p>
          <a:p>
            <a:r>
              <a:rPr lang="de-DE" dirty="0"/>
              <a:t>n</a:t>
            </a:r>
            <a:r>
              <a:rPr lang="de-DE" dirty="0" smtClean="0"/>
              <a:t>ach 20 Jahren Pause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3356992"/>
            <a:ext cx="2394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Ziele früher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Versorgungssicherheit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Umweltverträglichkeit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Wirtschaftlichkeit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5013176"/>
            <a:ext cx="1630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Ziele heute: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Priorität</a:t>
            </a:r>
          </a:p>
          <a:p>
            <a:r>
              <a:rPr lang="de-DE" dirty="0" smtClean="0"/>
              <a:t>für Klimaschutz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ChangeArrowheads="1"/>
          </p:cNvSpPr>
          <p:nvPr/>
        </p:nvSpPr>
        <p:spPr bwMode="auto">
          <a:xfrm>
            <a:off x="3635896" y="6093296"/>
            <a:ext cx="757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Topic 5: Fusionstechnologie</a:t>
            </a:r>
          </a:p>
        </p:txBody>
      </p:sp>
      <p:sp>
        <p:nvSpPr>
          <p:cNvPr id="3225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8613" y="908050"/>
            <a:ext cx="4810125" cy="5329238"/>
          </a:xfrm>
        </p:spPr>
        <p:txBody>
          <a:bodyPr/>
          <a:lstStyle/>
          <a:p>
            <a:pPr marL="268288" indent="-268288">
              <a:spcBef>
                <a:spcPts val="5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Fusionsforschung</a:t>
            </a:r>
          </a:p>
          <a:p>
            <a:pPr lvl="1">
              <a:spcBef>
                <a:spcPts val="500"/>
              </a:spcBef>
            </a:pPr>
            <a:r>
              <a:rPr lang="de-DE" b="1" dirty="0" err="1" smtClean="0"/>
              <a:t>Kryogene</a:t>
            </a:r>
            <a:r>
              <a:rPr lang="de-DE" b="1" dirty="0" smtClean="0"/>
              <a:t> Testeinrichtung TOSCA</a:t>
            </a:r>
          </a:p>
          <a:p>
            <a:pPr lvl="1">
              <a:spcBef>
                <a:spcPts val="500"/>
              </a:spcBef>
            </a:pPr>
            <a:r>
              <a:rPr lang="de-DE" b="1" dirty="0" err="1" smtClean="0"/>
              <a:t>Tritiumlabor</a:t>
            </a:r>
            <a:endParaRPr lang="de-DE" b="1" dirty="0" smtClean="0"/>
          </a:p>
          <a:p>
            <a:pPr marL="268288" indent="-268288">
              <a:spcBef>
                <a:spcPts val="5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Fusionstechnologie</a:t>
            </a:r>
          </a:p>
          <a:p>
            <a:pPr lvl="1">
              <a:spcBef>
                <a:spcPts val="500"/>
              </a:spcBef>
            </a:pPr>
            <a:r>
              <a:rPr lang="de-DE" b="1" dirty="0" smtClean="0"/>
              <a:t>Komponentenentwicklung</a:t>
            </a:r>
          </a:p>
          <a:p>
            <a:pPr lvl="2">
              <a:spcBef>
                <a:spcPts val="500"/>
              </a:spcBef>
            </a:pPr>
            <a:r>
              <a:rPr lang="de-DE" sz="1600" b="1" dirty="0" smtClean="0"/>
              <a:t>Supraleitende Spulen</a:t>
            </a:r>
          </a:p>
          <a:p>
            <a:pPr lvl="2">
              <a:spcBef>
                <a:spcPts val="500"/>
              </a:spcBef>
            </a:pPr>
            <a:r>
              <a:rPr lang="de-DE" sz="1600" b="1" dirty="0" err="1" smtClean="0"/>
              <a:t>Gyrotrons</a:t>
            </a:r>
            <a:endParaRPr lang="de-DE" sz="1600" b="1" dirty="0" smtClean="0"/>
          </a:p>
          <a:p>
            <a:pPr lvl="2">
              <a:spcBef>
                <a:spcPts val="500"/>
              </a:spcBef>
            </a:pPr>
            <a:r>
              <a:rPr lang="de-DE" sz="1600" b="1" dirty="0" err="1" smtClean="0"/>
              <a:t>Blankets</a:t>
            </a:r>
            <a:endParaRPr lang="de-DE" sz="1600" b="1" dirty="0" smtClean="0"/>
          </a:p>
          <a:p>
            <a:pPr lvl="2">
              <a:spcBef>
                <a:spcPts val="500"/>
              </a:spcBef>
            </a:pPr>
            <a:r>
              <a:rPr lang="de-DE" sz="1600" b="1" dirty="0" err="1" smtClean="0"/>
              <a:t>Divertoren</a:t>
            </a:r>
            <a:endParaRPr lang="de-DE" sz="1600" b="1" dirty="0" smtClean="0"/>
          </a:p>
          <a:p>
            <a:pPr lvl="2">
              <a:spcBef>
                <a:spcPts val="500"/>
              </a:spcBef>
            </a:pPr>
            <a:r>
              <a:rPr lang="de-DE" sz="1600" b="1" dirty="0" smtClean="0"/>
              <a:t>Materialien</a:t>
            </a:r>
          </a:p>
          <a:p>
            <a:pPr marL="268288" indent="-268288">
              <a:spcBef>
                <a:spcPts val="5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Große Fusionsprojekte</a:t>
            </a:r>
          </a:p>
          <a:p>
            <a:pPr lvl="1">
              <a:spcBef>
                <a:spcPts val="500"/>
              </a:spcBef>
            </a:pPr>
            <a:r>
              <a:rPr lang="de-DE" b="1" dirty="0" smtClean="0"/>
              <a:t>ITER, DEMO, IFMIF, W7X</a:t>
            </a:r>
          </a:p>
        </p:txBody>
      </p:sp>
      <p:pic>
        <p:nvPicPr>
          <p:cNvPr id="322563" name="Picture 4" descr="Topic5 Mikrosk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908050"/>
            <a:ext cx="30702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4" name="Picture 5" descr="Topic5 Gyrotron ret"/>
          <p:cNvPicPr>
            <a:picLocks noChangeAspect="1" noChangeArrowheads="1"/>
          </p:cNvPicPr>
          <p:nvPr/>
        </p:nvPicPr>
        <p:blipFill>
          <a:blip r:embed="rId4" cstate="print"/>
          <a:srcRect l="21855"/>
          <a:stretch>
            <a:fillRect/>
          </a:stretch>
        </p:blipFill>
        <p:spPr bwMode="auto">
          <a:xfrm>
            <a:off x="238125" y="3357563"/>
            <a:ext cx="3070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ChangeArrowheads="1"/>
          </p:cNvSpPr>
          <p:nvPr/>
        </p:nvSpPr>
        <p:spPr bwMode="auto">
          <a:xfrm>
            <a:off x="395536" y="5805264"/>
            <a:ext cx="757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Topic 6: Nukleare Sicherheit</a:t>
            </a:r>
          </a:p>
        </p:txBody>
      </p:sp>
      <p:pic>
        <p:nvPicPr>
          <p:cNvPr id="326658" name="Picture 3" descr="Topic6 Wasserstofftechnikum"/>
          <p:cNvPicPr>
            <a:picLocks noChangeAspect="1" noChangeArrowheads="1"/>
          </p:cNvPicPr>
          <p:nvPr/>
        </p:nvPicPr>
        <p:blipFill>
          <a:blip r:embed="rId3" cstate="print"/>
          <a:srcRect l="5025" t="23109" r="34862"/>
          <a:stretch>
            <a:fillRect/>
          </a:stretch>
        </p:blipFill>
        <p:spPr bwMode="auto">
          <a:xfrm>
            <a:off x="238125" y="1125538"/>
            <a:ext cx="4068763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64063" y="1042988"/>
            <a:ext cx="4260850" cy="2735262"/>
          </a:xfrm>
        </p:spPr>
        <p:txBody>
          <a:bodyPr/>
          <a:lstStyle/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  <a:defRPr/>
            </a:pPr>
            <a:r>
              <a:rPr lang="de-DE" sz="2000" dirty="0" smtClean="0"/>
              <a:t> Sicherheit von Kernreaktoren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  <a:defRPr/>
            </a:pPr>
            <a:r>
              <a:rPr lang="de-DE" sz="2000" dirty="0" smtClean="0"/>
              <a:t> Entsorgung von radioaktivem</a:t>
            </a:r>
            <a:br>
              <a:rPr lang="de-DE" sz="2000" dirty="0" smtClean="0"/>
            </a:br>
            <a:r>
              <a:rPr lang="de-DE" sz="2000" dirty="0" smtClean="0"/>
              <a:t> Abfall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  <a:defRPr/>
            </a:pPr>
            <a:r>
              <a:rPr lang="de-DE" sz="2000" dirty="0" smtClean="0"/>
              <a:t> Strahlenschutz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  <a:defRPr/>
            </a:pPr>
            <a:r>
              <a:rPr lang="de-DE" sz="2000" dirty="0" smtClean="0"/>
              <a:t> Rückbautechnologien</a:t>
            </a:r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dirty="0" smtClean="0"/>
          </a:p>
        </p:txBody>
      </p:sp>
      <p:pic>
        <p:nvPicPr>
          <p:cNvPr id="326660" name="Picture 5" descr="Topic6 Quench"/>
          <p:cNvPicPr>
            <a:picLocks noChangeAspect="1" noChangeArrowheads="1"/>
          </p:cNvPicPr>
          <p:nvPr/>
        </p:nvPicPr>
        <p:blipFill>
          <a:blip r:embed="rId4" cstate="print"/>
          <a:srcRect t="7718" b="8545"/>
          <a:stretch>
            <a:fillRect/>
          </a:stretch>
        </p:blipFill>
        <p:spPr bwMode="auto">
          <a:xfrm>
            <a:off x="4564063" y="2889250"/>
            <a:ext cx="40005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3" name="Picture 2" descr="Topic7 Leute"/>
          <p:cNvPicPr>
            <a:picLocks noChangeAspect="1" noChangeArrowheads="1"/>
          </p:cNvPicPr>
          <p:nvPr/>
        </p:nvPicPr>
        <p:blipFill>
          <a:blip r:embed="rId3" cstate="print"/>
          <a:srcRect t="5994" r="5006" b="8908"/>
          <a:stretch>
            <a:fillRect/>
          </a:stretch>
        </p:blipFill>
        <p:spPr bwMode="auto">
          <a:xfrm>
            <a:off x="238125" y="4221163"/>
            <a:ext cx="317023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4" name="Picture 3" descr="Topic7 Europe Night abgedunkelt"/>
          <p:cNvPicPr>
            <a:picLocks noChangeAspect="1" noChangeArrowheads="1"/>
          </p:cNvPicPr>
          <p:nvPr/>
        </p:nvPicPr>
        <p:blipFill>
          <a:blip r:embed="rId4" cstate="print"/>
          <a:srcRect l="2299" t="9415" r="32919" b="16302"/>
          <a:stretch>
            <a:fillRect/>
          </a:stretch>
        </p:blipFill>
        <p:spPr bwMode="auto">
          <a:xfrm>
            <a:off x="238125" y="1016000"/>
            <a:ext cx="31702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1196752"/>
            <a:ext cx="5341937" cy="39687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Topic 7: Energiesystemanalyse</a:t>
            </a:r>
          </a:p>
        </p:txBody>
      </p:sp>
      <p:sp>
        <p:nvSpPr>
          <p:cNvPr id="33075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1988840"/>
            <a:ext cx="5032375" cy="3821113"/>
          </a:xfrm>
        </p:spPr>
        <p:txBody>
          <a:bodyPr>
            <a:normAutofit lnSpcReduction="10000"/>
          </a:bodyPr>
          <a:lstStyle/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Ganzheitliche Systemanalyse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Entwicklung konsistenter Szenarien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Interaktion von Energiesystemen   </a:t>
            </a:r>
            <a:br>
              <a:rPr lang="de-DE" sz="2000" dirty="0" smtClean="0"/>
            </a:br>
            <a:r>
              <a:rPr lang="de-DE" sz="2000" dirty="0" smtClean="0"/>
              <a:t> und sozialen Megatrends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Modellentwicklung</a:t>
            </a:r>
          </a:p>
          <a:p>
            <a:pPr marL="268288" indent="-268288">
              <a:spcBef>
                <a:spcPts val="600"/>
              </a:spcBef>
              <a:buClr>
                <a:srgbClr val="009682"/>
              </a:buClr>
              <a:buSzPct val="115000"/>
              <a:buFont typeface="Wingdings" pitchFamily="2" charset="2"/>
              <a:buChar char="§"/>
            </a:pPr>
            <a:r>
              <a:rPr lang="de-DE" sz="2000" dirty="0" smtClean="0"/>
              <a:t> Entwicklung strategischer Konzepte</a:t>
            </a:r>
          </a:p>
          <a:p>
            <a:pPr lvl="1">
              <a:spcBef>
                <a:spcPts val="600"/>
              </a:spcBef>
            </a:pPr>
            <a:r>
              <a:rPr lang="de-DE" b="1" dirty="0" smtClean="0"/>
              <a:t>Konzepte zum Nachfragemanagement</a:t>
            </a:r>
          </a:p>
          <a:p>
            <a:pPr lvl="1">
              <a:spcBef>
                <a:spcPts val="600"/>
              </a:spcBef>
            </a:pPr>
            <a:r>
              <a:rPr lang="de-DE" b="1" dirty="0" smtClean="0"/>
              <a:t>Identifikation von Leitkonzepten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1" name="Picture 19" descr="Karte_uebersic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946275"/>
            <a:ext cx="8250238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9592" y="6093296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de-DE" sz="2400" b="1" dirty="0">
                <a:solidFill>
                  <a:schemeClr val="tx2"/>
                </a:solidFill>
              </a:rPr>
              <a:t>KIC </a:t>
            </a:r>
            <a:r>
              <a:rPr lang="de-DE" sz="2400" b="1" dirty="0" err="1">
                <a:solidFill>
                  <a:schemeClr val="tx2"/>
                </a:solidFill>
              </a:rPr>
              <a:t>InnoEnergy</a:t>
            </a:r>
            <a:r>
              <a:rPr lang="de-DE" sz="2400" b="1" dirty="0">
                <a:solidFill>
                  <a:schemeClr val="tx2"/>
                </a:solidFill>
              </a:rPr>
              <a:t>-Konsortium</a:t>
            </a:r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Innovation Community</a:t>
            </a:r>
            <a:r>
              <a:rPr lang="de-DE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 rot="1016469">
            <a:off x="5119688" y="577850"/>
            <a:ext cx="3846512" cy="133826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 dirty="0"/>
              <a:t>Ausgewählt unter 20 europaweiten Vorschlägen 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b="1" dirty="0"/>
              <a:t>Das einzige von einer deutschen Einrichtung koordinierte KIC</a:t>
            </a:r>
          </a:p>
        </p:txBody>
      </p:sp>
      <p:sp>
        <p:nvSpPr>
          <p:cNvPr id="11" name="Ellipse 10"/>
          <p:cNvSpPr/>
          <p:nvPr/>
        </p:nvSpPr>
        <p:spPr>
          <a:xfrm>
            <a:off x="4159250" y="4149725"/>
            <a:ext cx="346075" cy="3111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6677025" y="5305425"/>
            <a:ext cx="2025650" cy="619125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2806" name="Rechteck 6"/>
          <p:cNvSpPr>
            <a:spLocks noChangeArrowheads="1"/>
          </p:cNvSpPr>
          <p:nvPr/>
        </p:nvSpPr>
        <p:spPr bwMode="auto">
          <a:xfrm>
            <a:off x="390525" y="969963"/>
            <a:ext cx="481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6575" algn="l"/>
              </a:tabLst>
            </a:pPr>
            <a:r>
              <a:rPr lang="de-DE" b="1"/>
              <a:t>Ziel: 	Bis 2050 ein nachhaltiges 	Energiesystem für Europa schaffen.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16250" y="1965325"/>
            <a:ext cx="3014663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de-DE" sz="1400" b="1" dirty="0"/>
              <a:t> 	Ausbildung für 1500 Master-	studierende und Doktoranden</a:t>
            </a:r>
          </a:p>
          <a:p>
            <a:pPr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de-DE" sz="1400" b="1" dirty="0"/>
              <a:t> 	Jahresbudget 2011: 110 </a:t>
            </a:r>
            <a:r>
              <a:rPr lang="de-DE" sz="1400" b="1" dirty="0" err="1"/>
              <a:t>Mio</a:t>
            </a:r>
            <a:r>
              <a:rPr lang="de-DE" sz="1400" b="1" dirty="0"/>
              <a:t> €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1475656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11560" y="1412776"/>
            <a:ext cx="79355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Ober-Ziel </a:t>
            </a:r>
            <a:r>
              <a:rPr lang="de-DE" sz="2400" dirty="0" smtClean="0"/>
              <a:t>der </a:t>
            </a:r>
            <a:r>
              <a:rPr lang="de-DE" sz="2400" dirty="0" smtClean="0"/>
              <a:t>Bundesregierung: </a:t>
            </a:r>
            <a:r>
              <a:rPr lang="de-DE" sz="2400" dirty="0"/>
              <a:t>R</a:t>
            </a:r>
            <a:r>
              <a:rPr lang="de-DE" sz="2400" dirty="0" smtClean="0"/>
              <a:t>eduktion der Treibhausgase</a:t>
            </a:r>
          </a:p>
          <a:p>
            <a:pPr algn="ctr"/>
            <a:r>
              <a:rPr lang="de-DE" dirty="0"/>
              <a:t>b</a:t>
            </a:r>
            <a:r>
              <a:rPr lang="de-DE" dirty="0" smtClean="0"/>
              <a:t>ezogen auf 1990 (in 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63688" y="2204864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03648" y="364502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%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8222" y="1556792"/>
            <a:ext cx="7881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EWI, GWS und PROGNOS</a:t>
            </a:r>
          </a:p>
          <a:p>
            <a:pPr algn="ctr"/>
            <a:r>
              <a:rPr lang="de-DE" sz="2400" dirty="0" smtClean="0"/>
              <a:t>Energieszenarien für ein Energiekonzept der Bundesregierung</a:t>
            </a:r>
          </a:p>
          <a:p>
            <a:pPr algn="ctr"/>
            <a:r>
              <a:rPr lang="de-DE" sz="2400" dirty="0" smtClean="0"/>
              <a:t>27.August 2010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464957" y="3284984"/>
            <a:ext cx="7923467" cy="296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Ziel kann erreicht werden, aber ….</a:t>
            </a:r>
          </a:p>
          <a:p>
            <a:endParaRPr lang="de-DE" sz="2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b="1" dirty="0" smtClean="0"/>
              <a:t> Internationales Klimaschutzabkommen unabdingbar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b="1" dirty="0" smtClean="0"/>
              <a:t> klar ausgerichtete Politik und gesellschaftlicher Konsens erforderlich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b="1" dirty="0" smtClean="0"/>
              <a:t> ohne technische Innovationen nicht realisierbar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b="1" dirty="0" smtClean="0"/>
              <a:t> sollte eine der zahlreichen Voraussetzungen nicht erfüllt werden, so müssen die anderen umso intensiver verfolgt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979712" y="1196752"/>
            <a:ext cx="5898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Ziele der Bundesregierung für die </a:t>
            </a:r>
            <a:r>
              <a:rPr lang="de-DE" sz="2400" dirty="0"/>
              <a:t>R</a:t>
            </a:r>
            <a:r>
              <a:rPr lang="de-DE" sz="2400" dirty="0" smtClean="0"/>
              <a:t>eduktion </a:t>
            </a:r>
          </a:p>
          <a:p>
            <a:pPr algn="ctr"/>
            <a:r>
              <a:rPr lang="de-DE" sz="2400" dirty="0" smtClean="0"/>
              <a:t>des Gesamtenergieverbrauchs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55776" y="2204864"/>
            <a:ext cx="4752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1763688" y="2348880"/>
          <a:ext cx="583264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1196752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Ziele der Bundesregierung für die Entwicklung des Stromverbrauchs</a:t>
            </a:r>
          </a:p>
          <a:p>
            <a:r>
              <a:rPr lang="de-DE" sz="2400" dirty="0" smtClean="0"/>
              <a:t> und den Anteil der Erneuerbaren Energien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55776" y="2204864"/>
            <a:ext cx="4752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2915816" y="2348880"/>
          <a:ext cx="595198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upload.wikimedia.org/wikipedia/commons/7/7d/Stromerzeugung_Deutschland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7"/>
            <a:ext cx="4824536" cy="373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46562" y="1556792"/>
            <a:ext cx="7744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Voraussetzungen, um die Ziele im Stromsektor zu erreichen</a:t>
            </a:r>
          </a:p>
          <a:p>
            <a:pPr algn="ctr"/>
            <a:r>
              <a:rPr lang="de-DE" sz="1600" b="1" dirty="0" smtClean="0"/>
              <a:t>(nicht alle dem Konzept, aber den Szenarien und anderen Daten zu entnehmen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2780928"/>
            <a:ext cx="82215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000" b="1" dirty="0" smtClean="0"/>
              <a:t>Ausbau Windenergie off-</a:t>
            </a:r>
            <a:r>
              <a:rPr lang="de-DE" sz="2000" b="1" dirty="0" err="1" smtClean="0"/>
              <a:t>shore</a:t>
            </a:r>
            <a:r>
              <a:rPr lang="de-DE" sz="2000" b="1" dirty="0" smtClean="0"/>
              <a:t> um 25 </a:t>
            </a:r>
            <a:r>
              <a:rPr lang="de-DE" sz="2000" b="1" dirty="0" err="1" smtClean="0"/>
              <a:t>GWe</a:t>
            </a:r>
            <a:r>
              <a:rPr lang="de-DE" sz="2000" b="1" dirty="0" smtClean="0"/>
              <a:t> bis 2030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Ausbau Wind on-</a:t>
            </a:r>
            <a:r>
              <a:rPr lang="de-DE" sz="2000" b="1" dirty="0" err="1" smtClean="0"/>
              <a:t>shore</a:t>
            </a:r>
            <a:r>
              <a:rPr lang="de-DE" sz="2000" b="1" dirty="0" smtClean="0"/>
              <a:t> von 25 </a:t>
            </a:r>
            <a:r>
              <a:rPr lang="de-DE" sz="2000" b="1" dirty="0" err="1" smtClean="0"/>
              <a:t>GWe</a:t>
            </a:r>
            <a:r>
              <a:rPr lang="de-DE" sz="2000" b="1" dirty="0" smtClean="0"/>
              <a:t> auf 45 </a:t>
            </a:r>
            <a:r>
              <a:rPr lang="de-DE" sz="2000" b="1" dirty="0" err="1" smtClean="0"/>
              <a:t>GWe</a:t>
            </a:r>
            <a:r>
              <a:rPr lang="de-DE" sz="2000" b="1" dirty="0" smtClean="0"/>
              <a:t> (2020) und 85 </a:t>
            </a:r>
            <a:r>
              <a:rPr lang="de-DE" sz="2000" b="1" dirty="0" err="1" smtClean="0"/>
              <a:t>GWe</a:t>
            </a:r>
            <a:r>
              <a:rPr lang="de-DE" sz="2000" b="1" dirty="0" smtClean="0"/>
              <a:t> (2050)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Nur noch CCS-Kohlekraftwerke mit Wärme-Kraft-Kopplung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Anwachsen der Stromimporte auf 100 – 140  </a:t>
            </a:r>
            <a:r>
              <a:rPr lang="de-DE" sz="2000" b="1" dirty="0" err="1" smtClean="0"/>
              <a:t>TWh</a:t>
            </a:r>
            <a:r>
              <a:rPr lang="de-DE" sz="2000" b="1" dirty="0" smtClean="0"/>
              <a:t> in 2050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Ausbau des Netzes um 3700 km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Bau von Speichern für elektrische Energie (einschl. </a:t>
            </a:r>
            <a:r>
              <a:rPr lang="de-DE" sz="2000" b="1" smtClean="0"/>
              <a:t>Elektrofahrzeuge</a:t>
            </a:r>
            <a:r>
              <a:rPr lang="de-DE" sz="2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Einführung intelligenter Zähler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Aufschub des Kernenergie-Ausstiegs zur Erleichterung der Finanzierung 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mehr als 50% fluktuierende Energien im Netz beherrschbar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11760" y="980728"/>
            <a:ext cx="467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Reduktion des Raumwärmebedarfs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84482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Problem: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 Wärmebedarf der ca. 20 Millionen Gebäude in Deutschland</a:t>
            </a:r>
          </a:p>
          <a:p>
            <a:r>
              <a:rPr lang="de-DE" sz="2000" b="1" dirty="0" smtClean="0"/>
              <a:t>beansprucht heute 40% des gesamten Energieverbrauchs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2/3 der Gebäude sind älter als 30 Jahre, also schlecht isoliert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Ziel: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Reduktion des Bedarfs auf 1/5 des heutigen Bedarfs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Maßnahmen: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Rechtliche Regelungen für Neubauten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Förderprogramme für Altbauten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Änderung Mietrecht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4041" y="980728"/>
            <a:ext cx="137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Mobilität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1988840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Umstellung PKW auf Elektroantrieb als</a:t>
            </a:r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Ersatz für fossile Brennstoffe 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Speicher für Erneuerbare Energien</a:t>
            </a:r>
          </a:p>
          <a:p>
            <a:pPr>
              <a:buFont typeface="Arial" pitchFamily="34" charset="0"/>
              <a:buChar char="•"/>
            </a:pPr>
            <a:endParaRPr lang="de-DE" sz="2000" b="1" dirty="0" smtClean="0"/>
          </a:p>
          <a:p>
            <a:r>
              <a:rPr lang="de-DE" sz="2000" b="1" dirty="0" smtClean="0"/>
              <a:t>Ziel:</a:t>
            </a:r>
          </a:p>
          <a:p>
            <a:endParaRPr 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1 Million Elektrofahrzeuge bis 2020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/>
              <a:t> 6 Millionen Elektrofahrzeuge bis 2030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Bildschirmpräsentation (4:3)</PresentationFormat>
  <Paragraphs>222</Paragraphs>
  <Slides>23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Larissa-Design</vt:lpstr>
      <vt:lpstr>Benutzerdefiniertes Design</vt:lpstr>
      <vt:lpstr>1_Benutzerdefiniertes Design</vt:lpstr>
      <vt:lpstr>Das Energiekonzept der Bundesregierung und andere Optionen für die Energiezukunft Deutschlands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Topic 7: Energiesystemanalyse</vt:lpstr>
      <vt:lpstr>Folie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Moosmann</dc:creator>
  <cp:lastModifiedBy>Reinhard Moosmann</cp:lastModifiedBy>
  <cp:revision>69</cp:revision>
  <dcterms:created xsi:type="dcterms:W3CDTF">2011-02-08T15:07:08Z</dcterms:created>
  <dcterms:modified xsi:type="dcterms:W3CDTF">2011-03-14T08:54:45Z</dcterms:modified>
</cp:coreProperties>
</file>