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69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5" r:id="rId4"/>
    <p:sldId id="311" r:id="rId5"/>
    <p:sldId id="319" r:id="rId6"/>
    <p:sldId id="325" r:id="rId7"/>
    <p:sldId id="323" r:id="rId8"/>
    <p:sldId id="313" r:id="rId9"/>
    <p:sldId id="322" r:id="rId10"/>
    <p:sldId id="321" r:id="rId11"/>
    <p:sldId id="324" r:id="rId12"/>
    <p:sldId id="310" r:id="rId13"/>
    <p:sldId id="316" r:id="rId14"/>
    <p:sldId id="315" r:id="rId15"/>
    <p:sldId id="314" r:id="rId16"/>
    <p:sldId id="320" r:id="rId17"/>
    <p:sldId id="326" r:id="rId18"/>
    <p:sldId id="302" r:id="rId19"/>
    <p:sldId id="327" r:id="rId20"/>
    <p:sldId id="317" r:id="rId21"/>
  </p:sldIdLst>
  <p:sldSz cx="9144000" cy="6858000" type="screen4x3"/>
  <p:notesSz cx="6669088" cy="9928225"/>
  <p:custDataLst>
    <p:tags r:id="rId24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1D32"/>
    <a:srgbClr val="54534A"/>
    <a:srgbClr val="B4B717"/>
    <a:srgbClr val="DFA926"/>
    <a:srgbClr val="6C6A60"/>
    <a:srgbClr val="00A1D2"/>
    <a:srgbClr val="8D8B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707" autoAdjust="0"/>
    <p:restoredTop sz="94660"/>
  </p:normalViewPr>
  <p:slideViewPr>
    <p:cSldViewPr>
      <p:cViewPr>
        <p:scale>
          <a:sx n="75" d="100"/>
          <a:sy n="75" d="100"/>
        </p:scale>
        <p:origin x="-438" y="-72"/>
      </p:cViewPr>
      <p:guideLst>
        <p:guide orient="horz" pos="1344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652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fld id="{AB779717-B96E-4A5F-B84C-BB951B8C1197}" type="datetimeFigureOut">
              <a:rPr lang="de-DE"/>
              <a:pPr>
                <a:defRPr/>
              </a:pPr>
              <a:t>28.03.2012</a:t>
            </a:fld>
            <a:endParaRPr lang="de-DE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fld id="{4BBDE8AA-66FA-4D5A-ABA6-749D5C776F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latin typeface="Arial" charset="0"/>
              </a:defRPr>
            </a:lvl1pPr>
          </a:lstStyle>
          <a:p>
            <a:pPr>
              <a:defRPr/>
            </a:pPr>
            <a:fld id="{A6D4DC6B-E836-4E4A-AD0E-F122D37D32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3F29F-1E65-4663-B923-FE007DA5CEA5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35CE0-D809-4082-98C5-5239477D9B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3A8B2-BB42-49B5-A4D6-49CE05A6FB04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EF5D7-B936-4D19-9065-7114342BBB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938838" y="250825"/>
            <a:ext cx="1798637" cy="55070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250825"/>
            <a:ext cx="5246688" cy="5507038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8521E-EF95-40D7-BA2F-4525840DBABD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B9296-10ED-46E4-A750-FC23C9D21F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250825"/>
            <a:ext cx="6657975" cy="10906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539750" y="2159000"/>
            <a:ext cx="7197725" cy="35988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86BB8-CFE9-40AA-8FD2-8F17022E6495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21FB0-CC47-4C2C-8D90-6FB0FF038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250825"/>
            <a:ext cx="6657975" cy="10906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39750" y="2159000"/>
            <a:ext cx="7197725" cy="3598863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0F548-C10D-498F-91C2-F0CB3621749B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9C04B-7882-40DA-BE8F-72E9C758F9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250825"/>
            <a:ext cx="6657975" cy="109061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39750" y="2159000"/>
            <a:ext cx="3522663" cy="35988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14813" y="2159000"/>
            <a:ext cx="3522662" cy="35988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B7BE0-6C0D-45E3-8D69-C67EB3B5B6FF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67615-3445-4067-8C66-1A32F8EBBD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8" descr="Hintergrund_Fläche_H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Logo rwi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441325"/>
            <a:ext cx="26622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2159000"/>
            <a:ext cx="7772400" cy="143986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598863"/>
            <a:ext cx="7705725" cy="2159000"/>
          </a:xfrm>
        </p:spPr>
        <p:txBody>
          <a:bodyPr/>
          <a:lstStyle>
            <a:lvl1pPr marL="0" indent="0" algn="r">
              <a:lnSpc>
                <a:spcPts val="2400"/>
              </a:lnSpc>
              <a:defRPr sz="2000"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39D8E-0037-466E-93C9-A79B40D2F507}" type="datetime1">
              <a:rPr lang="de-DE"/>
              <a:pPr>
                <a:defRPr/>
              </a:pPr>
              <a:t>28.03.2012</a:t>
            </a:fld>
            <a:r>
              <a:rPr lang="de-DE"/>
              <a:t>	 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A0793A21-41C9-45D6-9244-58D8679FE4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17983-1C9D-45A6-9FCF-322701B2976E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C914C-16D5-4A6D-B15D-E73B386C6B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2775-FFAE-4E7D-A7BA-B62E0438F1E8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18390-8E57-497C-B3EB-557B08494A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2159000"/>
            <a:ext cx="3522663" cy="359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14813" y="2159000"/>
            <a:ext cx="3522662" cy="359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3FFD3-091E-4C72-96F6-98C1B9635E06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F3B63-EE6D-43CC-886D-EE1D64EED2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6F676-E456-42CB-A2C2-884B22E21C25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B7F86-9A07-4285-AFC7-F610F592D1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42B54-627B-4AB7-BD28-A1295CADA39A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0CDEF-C737-4035-97B4-48D6D937C3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CF23-D8E9-45F7-A3F1-213C1BAAD5A4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</a:t>
            </a:r>
            <a:r>
              <a:rPr lang="de-DE" smtClean="0"/>
              <a:t>RWI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/>
              <a:t>RUB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7F483-C379-4606-8382-563DB6584B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EED56-BC91-434C-9E00-A9ED65F697D2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14716-F831-4A3B-8FE1-3E0208C8FF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6BC96-EC0E-408B-9C00-31F1C600594A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1B83-8760-4FAE-A700-B350BD0AB2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Hintergrund_Fläche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-576263" y="-12700"/>
            <a:ext cx="10080626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50825"/>
            <a:ext cx="665797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59000"/>
            <a:ext cx="7197725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Textbeispiel</a:t>
            </a:r>
          </a:p>
          <a:p>
            <a:pPr lvl="2"/>
            <a:r>
              <a:rPr lang="de-DE" smtClean="0"/>
              <a:t>Textbeispiel</a:t>
            </a:r>
          </a:p>
          <a:p>
            <a:pPr lvl="3"/>
            <a:r>
              <a:rPr lang="de-DE" smtClean="0"/>
              <a:t>Textbeispiel</a:t>
            </a:r>
          </a:p>
          <a:p>
            <a:pPr lvl="4"/>
            <a:r>
              <a:rPr lang="de-DE" smtClean="0"/>
              <a:t>Textbeispiel</a:t>
            </a:r>
          </a:p>
          <a:p>
            <a:pPr lvl="4"/>
            <a:endParaRPr lang="de-DE" smtClean="0"/>
          </a:p>
          <a:p>
            <a:pPr lvl="3"/>
            <a:endParaRPr lang="de-DE" smtClean="0"/>
          </a:p>
        </p:txBody>
      </p:sp>
      <p:pic>
        <p:nvPicPr>
          <p:cNvPr id="1029" name="Picture 10" descr="Logo rwi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343775" y="441325"/>
            <a:ext cx="14033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6C6A60"/>
                </a:solidFill>
                <a:latin typeface="+mn-lt"/>
              </a:defRPr>
            </a:lvl1pPr>
          </a:lstStyle>
          <a:p>
            <a:pPr>
              <a:defRPr/>
            </a:pPr>
            <a:fld id="{67D46307-8446-4B36-B96C-FFB87E6EBA7B}" type="datetime1">
              <a:rPr lang="de-DE"/>
              <a:pPr>
                <a:defRPr/>
              </a:pPr>
              <a:t>28.03.2012</a:t>
            </a:fld>
            <a:r>
              <a:rPr lang="de-DE"/>
              <a:t> 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 b="1">
                <a:solidFill>
                  <a:srgbClr val="6C6A6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  <a:endParaRPr lang="de-DE" dirty="0"/>
          </a:p>
        </p:txBody>
      </p:sp>
      <p:sp>
        <p:nvSpPr>
          <p:cNvPr id="757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rgbClr val="6C6A60"/>
                </a:solidFill>
                <a:latin typeface="+mn-lt"/>
              </a:defRPr>
            </a:lvl1pPr>
          </a:lstStyle>
          <a:p>
            <a:pPr>
              <a:defRPr/>
            </a:pPr>
            <a:fld id="{A4D4C581-3B57-46D6-B7AC-3D84DA1DCB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85" r:id="rId7"/>
    <p:sldLayoutId id="2147483678" r:id="rId8"/>
    <p:sldLayoutId id="2147483677" r:id="rId9"/>
    <p:sldLayoutId id="2147483676" r:id="rId10"/>
    <p:sldLayoutId id="2147483675" r:id="rId11"/>
    <p:sldLayoutId id="2147483674" r:id="rId12"/>
    <p:sldLayoutId id="2147483673" r:id="rId13"/>
    <p:sldLayoutId id="2147483672" r:id="rId14"/>
  </p:sldLayoutIdLst>
  <p:transition spd="med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400">
          <a:solidFill>
            <a:srgbClr val="6C6A6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400">
          <a:solidFill>
            <a:srgbClr val="6C6A60"/>
          </a:solidFill>
          <a:latin typeface="+mn-lt"/>
        </a:defRPr>
      </a:lvl2pPr>
      <a:lvl3pPr marL="1143000" indent="-2286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200">
          <a:solidFill>
            <a:srgbClr val="6C6A60"/>
          </a:solidFill>
          <a:latin typeface="+mn-lt"/>
        </a:defRPr>
      </a:lvl3pPr>
      <a:lvl4pPr marL="1600200" indent="-2286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200">
          <a:solidFill>
            <a:srgbClr val="6C6A60"/>
          </a:solidFill>
          <a:latin typeface="+mn-lt"/>
        </a:defRPr>
      </a:lvl4pPr>
      <a:lvl5pPr marL="2057400" indent="-2286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000">
          <a:solidFill>
            <a:srgbClr val="6C6A60"/>
          </a:solidFill>
          <a:latin typeface="+mn-lt"/>
        </a:defRPr>
      </a:lvl5pPr>
      <a:lvl6pPr marL="2514600" indent="-228600" algn="l" rtl="0" fontAlgn="base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000">
          <a:solidFill>
            <a:srgbClr val="6C6A60"/>
          </a:solidFill>
          <a:latin typeface="+mn-lt"/>
        </a:defRPr>
      </a:lvl6pPr>
      <a:lvl7pPr marL="2971800" indent="-228600" algn="l" rtl="0" fontAlgn="base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000">
          <a:solidFill>
            <a:srgbClr val="6C6A60"/>
          </a:solidFill>
          <a:latin typeface="+mn-lt"/>
        </a:defRPr>
      </a:lvl7pPr>
      <a:lvl8pPr marL="3429000" indent="-228600" algn="l" rtl="0" fontAlgn="base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000">
          <a:solidFill>
            <a:srgbClr val="6C6A60"/>
          </a:solidFill>
          <a:latin typeface="+mn-lt"/>
        </a:defRPr>
      </a:lvl8pPr>
      <a:lvl9pPr marL="3886200" indent="-228600" algn="l" rtl="0" fontAlgn="base">
        <a:lnSpc>
          <a:spcPts val="1800"/>
        </a:lnSpc>
        <a:spcBef>
          <a:spcPts val="600"/>
        </a:spcBef>
        <a:spcAft>
          <a:spcPct val="0"/>
        </a:spcAft>
        <a:buBlip>
          <a:blip r:embed="rId18"/>
        </a:buBlip>
        <a:defRPr sz="1000">
          <a:solidFill>
            <a:srgbClr val="6C6A6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50825"/>
            <a:ext cx="665797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638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59000"/>
            <a:ext cx="7197725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308725"/>
            <a:ext cx="2170113" cy="471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54534A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8BCD98F6-F1BA-4BE6-9503-3667965D3276}" type="datetime1">
              <a:rPr lang="de-DE"/>
              <a:pPr>
                <a:defRPr/>
              </a:pPr>
              <a:t>28.03.2012</a:t>
            </a:fld>
            <a:r>
              <a:rPr lang="de-DE"/>
              <a:t>	 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3825" y="6313488"/>
            <a:ext cx="39243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54534A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Manuel Frondel, RWI, RGS Econ, and RUB</a:t>
            </a:r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308725"/>
            <a:ext cx="2160587" cy="471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54534A"/>
                </a:solidFill>
                <a:latin typeface="+mn-lt"/>
              </a:defRPr>
            </a:lvl1pPr>
          </a:lstStyle>
          <a:p>
            <a:pPr>
              <a:defRPr/>
            </a:pPr>
            <a:fld id="{9A94F390-4AE1-4643-98BA-61A7DAE7E3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 spd="med"/>
  <p:hf sldNum="0"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002060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002060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002060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002060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002060"/>
          </a:solidFill>
          <a:latin typeface="Arial" charset="0"/>
        </a:defRPr>
      </a:lvl5pPr>
      <a:lvl6pPr marL="4572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6pPr>
      <a:lvl7pPr marL="9144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7pPr>
      <a:lvl8pPr marL="1371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8pPr>
      <a:lvl9pPr marL="18288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rgbClr val="6C6A6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ts val="1800"/>
        </a:lnSpc>
        <a:spcBef>
          <a:spcPts val="600"/>
        </a:spcBef>
        <a:spcAft>
          <a:spcPct val="0"/>
        </a:spcAft>
        <a:buChar char="•"/>
        <a:defRPr sz="1400">
          <a:solidFill>
            <a:srgbClr val="002060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lnSpc>
          <a:spcPts val="1500"/>
        </a:lnSpc>
        <a:spcBef>
          <a:spcPts val="400"/>
        </a:spcBef>
        <a:spcAft>
          <a:spcPct val="0"/>
        </a:spcAft>
        <a:buBlip>
          <a:blip r:embed="rId3"/>
        </a:buBlip>
        <a:defRPr sz="12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lnSpc>
          <a:spcPts val="1500"/>
        </a:lnSpc>
        <a:spcBef>
          <a:spcPts val="400"/>
        </a:spcBef>
        <a:spcAft>
          <a:spcPct val="0"/>
        </a:spcAft>
        <a:buChar char="–"/>
        <a:defRPr sz="1200">
          <a:solidFill>
            <a:srgbClr val="6C6A6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de-DE" smtClean="0">
                <a:latin typeface="Verdana" pitchFamily="34" charset="0"/>
              </a:rPr>
              <a:t>Kosten und Risiken der Energiewende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80085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de-DE" sz="1600" smtClean="0">
              <a:latin typeface="Verdana" pitchFamily="34" charset="0"/>
            </a:endParaRPr>
          </a:p>
          <a:p>
            <a:pPr marL="0" indent="0" algn="ctr" eaLnBrk="1" hangingPunct="1">
              <a:buFontTx/>
              <a:buNone/>
            </a:pPr>
            <a:endParaRPr lang="de-DE" sz="1600" smtClean="0">
              <a:latin typeface="Verdana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de-DE" sz="1600" smtClean="0">
                <a:latin typeface="Verdana" pitchFamily="34" charset="0"/>
              </a:rPr>
              <a:t>Manuel Frondel, RWI, Essen, Ruhr-Universität Bochum</a:t>
            </a:r>
          </a:p>
          <a:p>
            <a:pPr marL="0" indent="0" algn="ctr" eaLnBrk="1" hangingPunct="1">
              <a:buFontTx/>
              <a:buNone/>
            </a:pPr>
            <a:endParaRPr lang="de-DE" sz="1600" smtClean="0">
              <a:latin typeface="Verdana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de-DE" sz="1600" smtClean="0">
                <a:latin typeface="Verdana" pitchFamily="34" charset="0"/>
              </a:rPr>
              <a:t>Vortrag für die 76. Jahrestagung der Deutschen Physikalischen Gesellschaft (DPG) 2012 </a:t>
            </a:r>
          </a:p>
          <a:p>
            <a:pPr marL="0" indent="0" algn="ctr" eaLnBrk="1" hangingPunct="1">
              <a:buFontTx/>
              <a:buNone/>
            </a:pPr>
            <a:endParaRPr lang="de-DE" sz="1600" smtClean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19631D3-7F65-4B70-856F-8E9B34298C0E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10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Preiseffekte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Mittlerweile sind die </a:t>
            </a:r>
            <a:r>
              <a:rPr lang="de-DE" sz="1800" smtClean="0">
                <a:solidFill>
                  <a:srgbClr val="9F1D32"/>
                </a:solidFill>
              </a:rPr>
              <a:t>Preise für CO2-Zertifikate</a:t>
            </a:r>
            <a:r>
              <a:rPr lang="de-DE" sz="1800" smtClean="0"/>
              <a:t> im Emissionshandel wegen der schlechteren wirtschaftlichen Entwicklung im Euroraum deutlich gesunken: 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Die Schlussfolgerung, die deutsche Energiewende hätte keinen Einfluss gehabt, ist jedoch nicht zulässig.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30725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2863" y="2665413"/>
            <a:ext cx="707548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2EDC6F9-727B-464F-AA00-FEE276DF6338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11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Stromaustausch mit dem Ausland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5040313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Mit Beginn des Moratoriums ist Deutschland von einem Tag auf den anderen zum Nettoimporteur von Strom geworden.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Stromexportüberschuss</a:t>
            </a:r>
            <a:r>
              <a:rPr lang="de-DE" sz="1800" smtClean="0"/>
              <a:t> ist von 17,7 auf 6,3 Mrd. kWh </a:t>
            </a:r>
            <a:r>
              <a:rPr lang="de-DE" sz="1800" smtClean="0">
                <a:solidFill>
                  <a:srgbClr val="9F1D32"/>
                </a:solidFill>
              </a:rPr>
              <a:t>gesunken</a:t>
            </a:r>
            <a:r>
              <a:rPr lang="de-DE" sz="1800" smtClean="0"/>
              <a:t>.</a:t>
            </a:r>
          </a:p>
          <a:p>
            <a:pPr marL="444500" indent="-355600">
              <a:lnSpc>
                <a:spcPts val="2800"/>
              </a:lnSpc>
            </a:pPr>
            <a:endParaRPr lang="en-US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31749" name="Fußzeilenplatzhalt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Manuel Frondel, RWI, RGS Econ, and RUB</a:t>
            </a:r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686050"/>
            <a:ext cx="6119813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82DE239-99E8-4C51-A2A9-107AEFC3ADA1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12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Versorgungssicherheit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Härtetest für Versorgungssicherheit erfolgte im Winter. Gründe: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Die </a:t>
            </a:r>
            <a:r>
              <a:rPr lang="de-DE" sz="1800" smtClean="0">
                <a:solidFill>
                  <a:srgbClr val="9F1D32"/>
                </a:solidFill>
              </a:rPr>
              <a:t>Importe gehen zurück</a:t>
            </a:r>
            <a:r>
              <a:rPr lang="de-DE" sz="1800" smtClean="0"/>
              <a:t>, weil Strom zu Heizen benutzt wird, insbesondere in Frankreich, oder weil wegen großer Kälte die Wasserkraftwerke in Skandinavien weniger produzieren.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Die </a:t>
            </a:r>
            <a:r>
              <a:rPr lang="de-DE" sz="1800" smtClean="0">
                <a:solidFill>
                  <a:srgbClr val="9F1D32"/>
                </a:solidFill>
              </a:rPr>
              <a:t>Verbrauchsspitzen </a:t>
            </a:r>
            <a:r>
              <a:rPr lang="de-DE" sz="1800" smtClean="0"/>
              <a:t>sind </a:t>
            </a:r>
            <a:r>
              <a:rPr lang="de-DE" sz="1800" smtClean="0">
                <a:solidFill>
                  <a:srgbClr val="9F1D32"/>
                </a:solidFill>
              </a:rPr>
              <a:t>im Winter deutlich höher</a:t>
            </a:r>
            <a:r>
              <a:rPr lang="de-DE" sz="1800" smtClean="0"/>
              <a:t> als im Sommer.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Es können Schwachwindphasen von einer Woche und mehr auftreten (1. Januarwoche 2010). Gleichzeitig könnte die Solarstromproduktion weitgehend zum Erliegen kommen.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Die </a:t>
            </a:r>
            <a:r>
              <a:rPr lang="de-DE" sz="1800" smtClean="0">
                <a:solidFill>
                  <a:srgbClr val="9F1D32"/>
                </a:solidFill>
              </a:rPr>
              <a:t>Wahrscheinlichkeit für ein Blackout</a:t>
            </a:r>
            <a:r>
              <a:rPr lang="de-DE" sz="1800" smtClean="0"/>
              <a:t> ist durch die gleichzeitige Abschaltung von 7 AKWs (7 500 MW bzw. 7,5% der konventionellen Kraftwerksleistung in Deutschland) </a:t>
            </a:r>
            <a:r>
              <a:rPr lang="de-DE" sz="1800" smtClean="0">
                <a:solidFill>
                  <a:srgbClr val="9F1D32"/>
                </a:solidFill>
              </a:rPr>
              <a:t>erheblich gestiegen</a:t>
            </a:r>
            <a:r>
              <a:rPr lang="de-DE" sz="1800" smtClean="0"/>
              <a:t>.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Unsere </a:t>
            </a:r>
            <a:r>
              <a:rPr lang="de-DE" sz="1800" smtClean="0">
                <a:solidFill>
                  <a:srgbClr val="9F1D32"/>
                </a:solidFill>
              </a:rPr>
              <a:t>europäischen Nachbarn</a:t>
            </a:r>
            <a:r>
              <a:rPr lang="de-DE" sz="1800" smtClean="0"/>
              <a:t> könnten davon </a:t>
            </a:r>
            <a:r>
              <a:rPr lang="de-DE" sz="1800" smtClean="0">
                <a:solidFill>
                  <a:srgbClr val="9F1D32"/>
                </a:solidFill>
              </a:rPr>
              <a:t>auch betroffen</a:t>
            </a:r>
            <a:r>
              <a:rPr lang="de-DE" sz="1800" smtClean="0"/>
              <a:t> sein!</a:t>
            </a:r>
          </a:p>
        </p:txBody>
      </p:sp>
      <p:sp>
        <p:nvSpPr>
          <p:cNvPr id="32773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01EFAB5-472B-4D36-914E-3A7B1D6493CD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13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Künftige Stromimporte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8569325" cy="5256212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Laut </a:t>
            </a:r>
            <a:r>
              <a:rPr lang="de-DE" sz="1800" smtClean="0">
                <a:solidFill>
                  <a:srgbClr val="9F1D32"/>
                </a:solidFill>
              </a:rPr>
              <a:t>Energieprognose 2009</a:t>
            </a:r>
            <a:r>
              <a:rPr lang="de-DE" sz="1800" smtClean="0"/>
              <a:t> (IER, RWI, ZEW) für das BMWi werden die </a:t>
            </a:r>
            <a:r>
              <a:rPr lang="de-DE" sz="1800" smtClean="0">
                <a:solidFill>
                  <a:srgbClr val="9F1D32"/>
                </a:solidFill>
              </a:rPr>
              <a:t>Importe</a:t>
            </a:r>
            <a:r>
              <a:rPr lang="de-DE" sz="1800" smtClean="0"/>
              <a:t> bei einem vollständigen Kernenergieausstieg </a:t>
            </a:r>
            <a:r>
              <a:rPr lang="de-DE" sz="1800" smtClean="0">
                <a:solidFill>
                  <a:srgbClr val="9F1D32"/>
                </a:solidFill>
              </a:rPr>
              <a:t>massiv zunehmen</a:t>
            </a:r>
            <a:r>
              <a:rPr lang="de-DE" sz="1800" smtClean="0"/>
              <a:t>.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Hauptimportländer sind Frankreich und Tschechien. </a:t>
            </a:r>
          </a:p>
          <a:p>
            <a:pPr marL="444500" indent="-355600">
              <a:lnSpc>
                <a:spcPts val="2800"/>
              </a:lnSpc>
            </a:pPr>
            <a:r>
              <a:rPr lang="en-US" sz="1800" smtClean="0"/>
              <a:t>Polen, Tschechien, Frankreich, Russland, u.a.  bauen neue  AKW.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Langfristig werden wir in substantiellem Maße Atomstrom importieren (</a:t>
            </a:r>
            <a:r>
              <a:rPr lang="de-DE" sz="1800" smtClean="0">
                <a:solidFill>
                  <a:srgbClr val="9F1D32"/>
                </a:solidFill>
              </a:rPr>
              <a:t>yellow leakage</a:t>
            </a:r>
            <a:r>
              <a:rPr lang="de-DE" sz="1800" smtClean="0"/>
              <a:t>)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Atomstrom</a:t>
            </a:r>
            <a:r>
              <a:rPr lang="de-DE" sz="1800" smtClean="0"/>
              <a:t>erzeugung vor dem Moratorium war etwa 8 Mal so hoch wie der Stromexportüberschuss von 17,7 Mrd. kWh im Jahr 2010.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Reduzierung der Exporte bzw. Steigerung der </a:t>
            </a:r>
            <a:r>
              <a:rPr lang="de-DE" sz="1800" smtClean="0">
                <a:solidFill>
                  <a:srgbClr val="9F1D32"/>
                </a:solidFill>
              </a:rPr>
              <a:t>Importe allein reicht nicht</a:t>
            </a:r>
            <a:r>
              <a:rPr lang="de-DE" sz="1800" smtClean="0"/>
              <a:t>.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>
                <a:solidFill>
                  <a:srgbClr val="9F1D32"/>
                </a:solidFill>
              </a:rPr>
              <a:t>Neue Kohle- und Gaskraftwerke müssen gebaut werden</a:t>
            </a:r>
            <a:r>
              <a:rPr lang="de-DE" sz="1800" smtClean="0"/>
              <a:t>.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34821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E6A042A-CB5C-46FE-AC0B-7BFFEB88447A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14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Langfristige Preiseffekte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Christian von Hirschhausen et al. (2011): </a:t>
            </a:r>
            <a:r>
              <a:rPr lang="de-DE" sz="1800" smtClean="0">
                <a:solidFill>
                  <a:srgbClr val="9F1D32"/>
                </a:solidFill>
              </a:rPr>
              <a:t>Es fehlen mindestens 1 GW</a:t>
            </a:r>
            <a:r>
              <a:rPr lang="de-DE" sz="1800" smtClean="0"/>
              <a:t> (von 21,5 GW AKW-Kraftwerksleistung) </a:t>
            </a:r>
            <a:r>
              <a:rPr lang="de-DE" sz="1800" smtClean="0">
                <a:solidFill>
                  <a:srgbClr val="9F1D32"/>
                </a:solidFill>
              </a:rPr>
              <a:t>bei einem sofortigen Ausstieg</a:t>
            </a:r>
            <a:r>
              <a:rPr lang="de-DE" sz="1800" smtClean="0"/>
              <a:t>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Studie von r2b, Köln, für den BDI:</a:t>
            </a:r>
            <a:r>
              <a:rPr lang="de-DE" sz="1800" smtClean="0">
                <a:solidFill>
                  <a:srgbClr val="9F1D32"/>
                </a:solidFill>
              </a:rPr>
              <a:t> Anstieg der Großhandelsstrompreise</a:t>
            </a:r>
            <a:r>
              <a:rPr lang="de-DE" sz="1800" smtClean="0"/>
              <a:t> um </a:t>
            </a:r>
            <a:r>
              <a:rPr lang="de-DE" sz="1800" smtClean="0">
                <a:solidFill>
                  <a:srgbClr val="9F1D32"/>
                </a:solidFill>
              </a:rPr>
              <a:t>bis zu 30%</a:t>
            </a:r>
            <a:r>
              <a:rPr lang="de-DE" sz="1800" smtClean="0"/>
              <a:t> bis 2018.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r2b: </a:t>
            </a:r>
            <a:r>
              <a:rPr lang="de-DE" sz="1800" smtClean="0">
                <a:solidFill>
                  <a:srgbClr val="9F1D32"/>
                </a:solidFill>
              </a:rPr>
              <a:t>Anstieg der Preise für CO2-Zertifikate </a:t>
            </a:r>
            <a:r>
              <a:rPr lang="de-DE" sz="1800" smtClean="0"/>
              <a:t>im Emissionshandel </a:t>
            </a:r>
            <a:r>
              <a:rPr lang="de-DE" sz="1800" smtClean="0">
                <a:solidFill>
                  <a:srgbClr val="9F1D32"/>
                </a:solidFill>
              </a:rPr>
              <a:t>um knapp 50%</a:t>
            </a:r>
            <a:r>
              <a:rPr lang="de-DE" sz="1800" smtClean="0"/>
              <a:t>.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Christian von Hirschhausen et al. (2011): Strompreise steigen um wenige Euro pro Megawattstunde, mithin um lediglich einige wenige Prozent. 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Die Wahrheit liegt wohl in der Mitte: siehe Prognos-Studie für vbw oder Energieprognose 2009 (IER, RWI, ZEW). </a:t>
            </a:r>
          </a:p>
        </p:txBody>
      </p:sp>
      <p:sp>
        <p:nvSpPr>
          <p:cNvPr id="35845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F8934FB-0FB9-4E80-AD51-3D28662FC098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15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Langfristige Zusatzkosten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Energieprognose 2009, Allgemeines Gleichgewichtsmodell: Bei </a:t>
            </a:r>
            <a:r>
              <a:rPr lang="de-DE" sz="1800" smtClean="0">
                <a:solidFill>
                  <a:srgbClr val="9F1D32"/>
                </a:solidFill>
              </a:rPr>
              <a:t>Laufzeitverlängerung um 8 Jahre</a:t>
            </a:r>
            <a:r>
              <a:rPr lang="de-DE" sz="1800" smtClean="0"/>
              <a:t> wäre das </a:t>
            </a:r>
            <a:r>
              <a:rPr lang="de-DE" sz="1800" smtClean="0">
                <a:solidFill>
                  <a:srgbClr val="9F1D32"/>
                </a:solidFill>
              </a:rPr>
              <a:t>BIP bis 2030 in Summe um rund 120 Mrd. Euro höher.</a:t>
            </a:r>
            <a:r>
              <a:rPr lang="de-DE" sz="1800" smtClean="0"/>
              <a:t> </a:t>
            </a:r>
          </a:p>
          <a:p>
            <a:pPr marL="444500" indent="-3556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de-DE" sz="1800" smtClean="0">
                <a:solidFill>
                  <a:srgbClr val="9F1D32"/>
                </a:solidFill>
              </a:rPr>
              <a:t>Gründe</a:t>
            </a:r>
            <a:r>
              <a:rPr lang="de-DE" sz="1800" smtClean="0"/>
              <a:t>: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de-DE" sz="1600" smtClean="0"/>
              <a:t>Geringere Kosten für den Ausbau des Kraftwerksparks.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de-DE" sz="1600" smtClean="0"/>
              <a:t>Höhere Gewinne der AKW-Betreiber.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de-DE" sz="1600" smtClean="0"/>
              <a:t>Niedrigere Strompreise, niedrigere CO2-Preise.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de-DE" sz="1600" smtClean="0">
                <a:solidFill>
                  <a:srgbClr val="9F1D32"/>
                </a:solidFill>
              </a:rPr>
              <a:t>Geringere Opportunitätskosten</a:t>
            </a:r>
            <a:r>
              <a:rPr lang="de-DE" sz="1600" smtClean="0"/>
              <a:t>: Eingesparte Mittel können für andere lohnenswerte Investitionen eingesetzt werden (Beschäftigungs-, Wachstums- und Multiplikatoreffekte).</a:t>
            </a:r>
            <a:r>
              <a:rPr lang="de-DE" sz="1800" smtClean="0"/>
              <a:t> </a:t>
            </a:r>
          </a:p>
          <a:p>
            <a:pPr lvl="1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Nicht berücksichtigt:</a:t>
            </a:r>
            <a:endParaRPr lang="de-DE" sz="1800" smtClean="0"/>
          </a:p>
          <a:p>
            <a:pPr marL="844550" lvl="2" indent="-355600">
              <a:lnSpc>
                <a:spcPts val="2800"/>
              </a:lnSpc>
            </a:pPr>
            <a:r>
              <a:rPr lang="de-DE" sz="1600" smtClean="0">
                <a:solidFill>
                  <a:srgbClr val="9F1D32"/>
                </a:solidFill>
              </a:rPr>
              <a:t>Zusatzkosten für Netzausbau.</a:t>
            </a:r>
            <a:r>
              <a:rPr lang="de-DE" sz="1600" smtClean="0"/>
              <a:t> Studie der Bundesnetzagentur: Allein der Netzausbau erhöht die Strompreise für Haushalte um 5-7%. </a:t>
            </a:r>
          </a:p>
          <a:p>
            <a:pPr marL="844550" lvl="2" indent="-355600">
              <a:lnSpc>
                <a:spcPts val="2800"/>
              </a:lnSpc>
            </a:pPr>
            <a:r>
              <a:rPr lang="de-DE" sz="1600" smtClean="0"/>
              <a:t>Zusatzkosten für (beschleunigten) Ausbau der Erneuerbaren. </a:t>
            </a:r>
          </a:p>
          <a:p>
            <a:pPr lvl="1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36869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D417E9F-19EF-4191-BEFC-000DAF58EA35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16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Zusatzkosten für den Ausbau von PV 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lvl="1" indent="-355600">
              <a:lnSpc>
                <a:spcPts val="2800"/>
              </a:lnSpc>
              <a:defRPr/>
            </a:pPr>
            <a:r>
              <a:rPr lang="de-DE" sz="1800" dirty="0"/>
              <a:t>Reale Zusatzkosten für die zwischen 2000 und 2010 installierten Photovoltaikanlagen: rund </a:t>
            </a:r>
            <a:r>
              <a:rPr lang="de-DE" sz="1800" dirty="0">
                <a:solidFill>
                  <a:srgbClr val="9F1D32"/>
                </a:solidFill>
              </a:rPr>
              <a:t>81,5 Mrd. </a:t>
            </a:r>
            <a:r>
              <a:rPr lang="de-DE" sz="1800" dirty="0"/>
              <a:t>€ in heutigen </a:t>
            </a:r>
            <a:r>
              <a:rPr lang="de-DE" sz="1800" dirty="0" smtClean="0"/>
              <a:t>Preisen (Frondel et al. 2011)   </a:t>
            </a:r>
            <a:endParaRPr lang="de-DE" sz="1800" dirty="0"/>
          </a:p>
          <a:p>
            <a:pPr marL="444500" lvl="1" indent="-355600">
              <a:lnSpc>
                <a:spcPts val="2800"/>
              </a:lnSpc>
              <a:defRPr/>
            </a:pPr>
            <a:endParaRPr lang="de-DE" sz="1800" dirty="0"/>
          </a:p>
          <a:p>
            <a:pPr marL="444500" lvl="1" indent="-355600">
              <a:lnSpc>
                <a:spcPts val="2800"/>
              </a:lnSpc>
              <a:defRPr/>
            </a:pPr>
            <a:endParaRPr lang="de-DE" sz="1800" dirty="0"/>
          </a:p>
          <a:p>
            <a:pPr marL="444500" lvl="1" indent="-355600">
              <a:lnSpc>
                <a:spcPts val="2800"/>
              </a:lnSpc>
              <a:defRPr/>
            </a:pPr>
            <a:endParaRPr lang="de-DE" sz="1800" dirty="0"/>
          </a:p>
          <a:p>
            <a:pPr marL="444500" lvl="1" indent="-355600">
              <a:lnSpc>
                <a:spcPts val="2800"/>
              </a:lnSpc>
              <a:defRPr/>
            </a:pPr>
            <a:endParaRPr lang="de-DE" sz="1800" dirty="0" smtClean="0"/>
          </a:p>
          <a:p>
            <a:pPr marL="444500" lvl="1" indent="-355600">
              <a:lnSpc>
                <a:spcPts val="2800"/>
              </a:lnSpc>
              <a:defRPr/>
            </a:pPr>
            <a:endParaRPr lang="de-DE" sz="1800" dirty="0" smtClean="0"/>
          </a:p>
          <a:p>
            <a:pPr marL="444500" lvl="1" indent="-355600">
              <a:lnSpc>
                <a:spcPts val="2800"/>
              </a:lnSpc>
              <a:defRPr/>
            </a:pPr>
            <a:r>
              <a:rPr lang="de-DE" sz="1800" dirty="0" smtClean="0"/>
              <a:t>Zusatzkosten </a:t>
            </a:r>
            <a:r>
              <a:rPr lang="de-DE" sz="1800" dirty="0"/>
              <a:t>für Windstrom zwischen 2000 und 2010: bis zu 20,3 Mrd. Euro.</a:t>
            </a:r>
          </a:p>
          <a:p>
            <a:pPr marL="444500" lvl="1" indent="-355600">
              <a:lnSpc>
                <a:spcPts val="2800"/>
              </a:lnSpc>
              <a:defRPr/>
            </a:pPr>
            <a:r>
              <a:rPr lang="de-DE" sz="1800" dirty="0">
                <a:solidFill>
                  <a:schemeClr val="bg2"/>
                </a:solidFill>
              </a:rPr>
              <a:t>Die gesamten EEG-Subventionen für </a:t>
            </a:r>
            <a:r>
              <a:rPr lang="de-DE" sz="1800" dirty="0" smtClean="0">
                <a:solidFill>
                  <a:srgbClr val="9F1D32"/>
                </a:solidFill>
              </a:rPr>
              <a:t>Photovoltaik</a:t>
            </a:r>
            <a:r>
              <a:rPr lang="de-DE" sz="1800" dirty="0" smtClean="0">
                <a:solidFill>
                  <a:srgbClr val="FF0000"/>
                </a:solidFill>
              </a:rPr>
              <a:t> </a:t>
            </a:r>
            <a:r>
              <a:rPr lang="de-DE" sz="1800" dirty="0" smtClean="0">
                <a:solidFill>
                  <a:schemeClr val="bg2"/>
                </a:solidFill>
              </a:rPr>
              <a:t>betragen bereits rund </a:t>
            </a:r>
            <a:r>
              <a:rPr lang="de-DE" sz="1800" dirty="0" smtClean="0">
                <a:solidFill>
                  <a:srgbClr val="9F1D32"/>
                </a:solidFill>
              </a:rPr>
              <a:t>100 </a:t>
            </a:r>
            <a:r>
              <a:rPr lang="de-DE" sz="1800" dirty="0">
                <a:solidFill>
                  <a:srgbClr val="9F1D32"/>
                </a:solidFill>
              </a:rPr>
              <a:t>Mrd. € </a:t>
            </a:r>
            <a:r>
              <a:rPr lang="de-DE" sz="1800" dirty="0" smtClean="0">
                <a:solidFill>
                  <a:srgbClr val="9F1D32"/>
                </a:solidFill>
              </a:rPr>
              <a:t>(Stand Ende 2011). </a:t>
            </a:r>
            <a:endParaRPr lang="de-DE" sz="1800" dirty="0"/>
          </a:p>
          <a:p>
            <a:pPr marL="444500" lvl="1" indent="-355600">
              <a:lnSpc>
                <a:spcPts val="2800"/>
              </a:lnSpc>
              <a:defRPr/>
            </a:pPr>
            <a:endParaRPr lang="de-DE" sz="1800" dirty="0" smtClean="0"/>
          </a:p>
          <a:p>
            <a:pPr lvl="1">
              <a:lnSpc>
                <a:spcPts val="2800"/>
              </a:lnSpc>
              <a:defRPr/>
            </a:pPr>
            <a:endParaRPr lang="de-DE" sz="1800" dirty="0" smtClean="0"/>
          </a:p>
        </p:txBody>
      </p:sp>
      <p:sp>
        <p:nvSpPr>
          <p:cNvPr id="37893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  <p:pic>
        <p:nvPicPr>
          <p:cNvPr id="378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7300" y="2276475"/>
            <a:ext cx="5932488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270534E-E8E5-4A4C-9B56-8BCB9FC9DC40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17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Immense Zusatzkosten für Erneuerbare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8569325" cy="5256212"/>
          </a:xfrm>
        </p:spPr>
        <p:txBody>
          <a:bodyPr/>
          <a:lstStyle/>
          <a:p>
            <a:pPr marL="444500" indent="-355600">
              <a:tabLst>
                <a:tab pos="622300" algn="l"/>
              </a:tabLst>
            </a:pPr>
            <a:endParaRPr lang="en-US" sz="1800" smtClean="0"/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endParaRPr lang="de-DE" sz="1800" smtClean="0"/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PV-Anteil an inländischer Bruttostromproduktion lag 2011 bei 3%. 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Die Nettobeschäftigungswirkungen von PV sind letztlich negativ. 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Mit PV wird CO2 mit der  bislang teuersten Technologie vermieden.</a:t>
            </a:r>
          </a:p>
          <a:p>
            <a:pPr marL="444500" lvl="1" indent="-35560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endParaRPr lang="de-DE" sz="1600" smtClean="0">
              <a:solidFill>
                <a:srgbClr val="00005C"/>
              </a:solidFill>
            </a:endParaRPr>
          </a:p>
          <a:p>
            <a:pPr marL="444500" lvl="1" indent="-35560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r>
              <a:rPr lang="de-DE" sz="1600" smtClean="0">
                <a:solidFill>
                  <a:srgbClr val="9F1D32"/>
                </a:solidFill>
              </a:rPr>
              <a:t>Sachverständigenrat für Umweltfragen fordert im Januar 2011 ein Limit für PV von maximal 1000 Megawatt zusätzliche Leistung pro Jahr</a:t>
            </a:r>
            <a:r>
              <a:rPr lang="de-DE" sz="1600" smtClean="0">
                <a:solidFill>
                  <a:srgbClr val="000000"/>
                </a:solidFill>
              </a:rPr>
              <a:t>. 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Erdmann 2012: Ausbau der Erneuerbaren kostet </a:t>
            </a:r>
            <a:r>
              <a:rPr lang="de-DE" sz="1800" smtClean="0">
                <a:solidFill>
                  <a:srgbClr val="9F1D32"/>
                </a:solidFill>
              </a:rPr>
              <a:t>238 Mrd.</a:t>
            </a:r>
            <a:r>
              <a:rPr lang="de-DE" sz="1800" smtClean="0">
                <a:solidFill>
                  <a:srgbClr val="FF0000"/>
                </a:solidFill>
              </a:rPr>
              <a:t> </a:t>
            </a:r>
            <a:r>
              <a:rPr lang="de-DE" sz="1800" smtClean="0"/>
              <a:t>Euro zwischen 2010 und 2030.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Hinzu kommen immense Kosten für den Netzausbau, Regelenergie und Reservekapazitäten: Eine doppelte Infrastruktur ist nötig (Bode 2010). (</a:t>
            </a:r>
            <a:r>
              <a:rPr lang="de-DE" sz="1800" smtClean="0">
                <a:solidFill>
                  <a:srgbClr val="9F1D32"/>
                </a:solidFill>
              </a:rPr>
              <a:t>85 Mrd. </a:t>
            </a:r>
            <a:r>
              <a:rPr lang="de-DE" sz="1800" smtClean="0"/>
              <a:t>Euro zwischen 2010 und 2030, Erdmann 2011.) </a:t>
            </a:r>
          </a:p>
          <a:p>
            <a:pPr marL="444500" indent="-355600">
              <a:tabLst>
                <a:tab pos="622300" algn="l"/>
              </a:tabLst>
            </a:pPr>
            <a:endParaRPr lang="en-US" sz="1800" smtClean="0"/>
          </a:p>
        </p:txBody>
      </p:sp>
      <p:sp>
        <p:nvSpPr>
          <p:cNvPr id="38917" name="Fußzeilenplatzhalt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E0B5F3A-B3A3-486A-8A9C-AADAB14F24A5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18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Schlussfolgerungen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25538"/>
            <a:ext cx="8569325" cy="5256212"/>
          </a:xfrm>
        </p:spPr>
        <p:txBody>
          <a:bodyPr/>
          <a:lstStyle/>
          <a:p>
            <a:pPr marL="444500" indent="-355600">
              <a:tabLst>
                <a:tab pos="622300" algn="l"/>
              </a:tabLst>
            </a:pPr>
            <a:endParaRPr lang="en-US" sz="1800" smtClean="0"/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endParaRPr lang="de-DE" sz="1800" smtClean="0"/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Die </a:t>
            </a:r>
            <a:r>
              <a:rPr lang="de-DE" sz="1800" smtClean="0">
                <a:solidFill>
                  <a:srgbClr val="9F1D32"/>
                </a:solidFill>
              </a:rPr>
              <a:t>Förderung</a:t>
            </a:r>
            <a:r>
              <a:rPr lang="de-DE" sz="1800" smtClean="0"/>
              <a:t> durch das Erneuerbare-Energien-Gesetz (</a:t>
            </a:r>
            <a:r>
              <a:rPr lang="de-DE" sz="1800" smtClean="0">
                <a:solidFill>
                  <a:srgbClr val="9F1D32"/>
                </a:solidFill>
              </a:rPr>
              <a:t>EEG</a:t>
            </a:r>
            <a:r>
              <a:rPr lang="de-DE" sz="1800" smtClean="0"/>
              <a:t>) sorgt für </a:t>
            </a:r>
            <a:r>
              <a:rPr lang="de-DE" sz="1800" smtClean="0">
                <a:solidFill>
                  <a:srgbClr val="9F1D32"/>
                </a:solidFill>
              </a:rPr>
              <a:t>riesige Überkapazitäten</a:t>
            </a:r>
            <a:r>
              <a:rPr lang="de-DE" sz="1800" smtClean="0"/>
              <a:t> (&gt;&gt; Spitzenlast)!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Ein weiterhin rasanter PV-Ausbau führt in wenigen Jahren zu einer Konkurrenzsituation mit anderen erneuerbaren Energien, vor allem mit Windkraft. 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r>
              <a:rPr lang="de-DE" sz="1800" smtClean="0"/>
              <a:t>Dann wird immer mehr </a:t>
            </a:r>
            <a:r>
              <a:rPr lang="de-DE" sz="1800" smtClean="0">
                <a:solidFill>
                  <a:srgbClr val="9F1D32"/>
                </a:solidFill>
              </a:rPr>
              <a:t>Geld für das Nichtproduzieren von grünem Strom</a:t>
            </a:r>
            <a:r>
              <a:rPr lang="de-DE" sz="1800" smtClean="0"/>
              <a:t> bezahlt werden müssen! </a:t>
            </a:r>
          </a:p>
          <a:p>
            <a:pPr marL="444500" lvl="1" indent="-355600">
              <a:lnSpc>
                <a:spcPts val="2800"/>
              </a:lnSpc>
              <a:buClr>
                <a:srgbClr val="CC3300"/>
              </a:buClr>
              <a:tabLst>
                <a:tab pos="622300" algn="l"/>
              </a:tabLst>
            </a:pPr>
            <a:endParaRPr lang="de-DE" sz="1800" smtClean="0"/>
          </a:p>
          <a:p>
            <a:pPr marL="444500" lvl="1" indent="-355600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3C8C93"/>
              </a:buClr>
              <a:buFont typeface="Symbol" pitchFamily="18" charset="2"/>
              <a:buChar char="Þ"/>
              <a:tabLst>
                <a:tab pos="622300" algn="l"/>
              </a:tabLst>
            </a:pPr>
            <a:r>
              <a:rPr lang="de-DE" sz="1800" smtClean="0"/>
              <a:t>Die immensen Kosten für die Förderung erneuerbare Energien könnten die Akzeptanz der Energiewende in der Bevölkerung gefährden. </a:t>
            </a:r>
          </a:p>
          <a:p>
            <a:pPr marL="444500" indent="-355600">
              <a:tabLst>
                <a:tab pos="622300" algn="l"/>
              </a:tabLst>
            </a:pPr>
            <a:endParaRPr lang="en-US" sz="1800" smtClean="0"/>
          </a:p>
        </p:txBody>
      </p:sp>
      <p:sp>
        <p:nvSpPr>
          <p:cNvPr id="39941" name="Fußzeilenplatzhalt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DAA419D-2357-4155-B27E-EB020B1EBF31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19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Langfristige Versorgungssicherheit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Mit dem </a:t>
            </a:r>
            <a:r>
              <a:rPr lang="de-DE" sz="1800" smtClean="0">
                <a:solidFill>
                  <a:srgbClr val="9F1D32"/>
                </a:solidFill>
              </a:rPr>
              <a:t>Ausbau der Erneuerbaren Energien</a:t>
            </a:r>
            <a:r>
              <a:rPr lang="de-DE" sz="1800" smtClean="0"/>
              <a:t> und dem Abschalten der übrigen 9 AKWs wird das </a:t>
            </a:r>
            <a:r>
              <a:rPr lang="de-DE" sz="1800" smtClean="0">
                <a:solidFill>
                  <a:srgbClr val="9F1D32"/>
                </a:solidFill>
              </a:rPr>
              <a:t>Versorgungsrisiko</a:t>
            </a:r>
            <a:r>
              <a:rPr lang="de-DE" sz="1800" smtClean="0"/>
              <a:t> zunehmen:  </a:t>
            </a:r>
          </a:p>
          <a:p>
            <a:pPr lvl="1">
              <a:lnSpc>
                <a:spcPts val="2800"/>
              </a:lnSpc>
            </a:pPr>
            <a:r>
              <a:rPr lang="de-DE" sz="1800" smtClean="0"/>
              <a:t>Deutschland könnte die </a:t>
            </a:r>
            <a:r>
              <a:rPr lang="de-DE" sz="1800" smtClean="0">
                <a:solidFill>
                  <a:srgbClr val="9F1D32"/>
                </a:solidFill>
              </a:rPr>
              <a:t>weltweite Spitzenposition bei der Stromversorgungssicherheit</a:t>
            </a:r>
            <a:r>
              <a:rPr lang="de-DE" sz="1800" smtClean="0"/>
              <a:t> mit durchschnittlich 15 Minuten Stromausfall im Jahr </a:t>
            </a:r>
            <a:r>
              <a:rPr lang="de-DE" sz="1800" smtClean="0">
                <a:solidFill>
                  <a:srgbClr val="9F1D32"/>
                </a:solidFill>
              </a:rPr>
              <a:t>verlieren</a:t>
            </a:r>
            <a:r>
              <a:rPr lang="de-DE" sz="1800" smtClean="0"/>
              <a:t>.</a:t>
            </a:r>
          </a:p>
          <a:p>
            <a:pPr lvl="1">
              <a:lnSpc>
                <a:spcPts val="2800"/>
              </a:lnSpc>
            </a:pPr>
            <a:r>
              <a:rPr lang="de-DE" sz="1800" smtClean="0"/>
              <a:t>Die Verbraucher müssen sich darauf einstellen, dass </a:t>
            </a:r>
            <a:r>
              <a:rPr lang="de-DE" sz="1800" smtClean="0">
                <a:solidFill>
                  <a:srgbClr val="9F1D32"/>
                </a:solidFill>
              </a:rPr>
              <a:t>Strom nicht mehr rund um die Uhr</a:t>
            </a:r>
            <a:r>
              <a:rPr lang="de-DE" sz="1800" smtClean="0"/>
              <a:t> mit einer nahezu konstanten Spannung und einer nahezu fixen Frequenz von 50 Hertz </a:t>
            </a:r>
            <a:r>
              <a:rPr lang="de-DE" sz="1800" smtClean="0">
                <a:solidFill>
                  <a:srgbClr val="9F1D32"/>
                </a:solidFill>
              </a:rPr>
              <a:t>zur Verfügung</a:t>
            </a:r>
            <a:r>
              <a:rPr lang="de-DE" sz="1800" smtClean="0"/>
              <a:t> steht.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Die (bislang sehr verwöhnten) Verbraucher müssen selbst Vorkehrungen gegen Stromausfälle treffen, indem mehr  Notstromaggregate angeschafft werden, Versicherungen abgeschlossen werden, etc. </a:t>
            </a:r>
          </a:p>
        </p:txBody>
      </p:sp>
      <p:sp>
        <p:nvSpPr>
          <p:cNvPr id="33797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 dirty="0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0E741C9-9107-4B26-96DF-0921664C381F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2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Kosten und Risiken der Energiewende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4313"/>
            <a:ext cx="8424862" cy="4968875"/>
          </a:xfrm>
        </p:spPr>
        <p:txBody>
          <a:bodyPr/>
          <a:lstStyle/>
          <a:p>
            <a:pPr marL="444500" indent="-355600"/>
            <a:endParaRPr lang="en-US" sz="1800" smtClean="0"/>
          </a:p>
          <a:p>
            <a:pPr marL="444500" indent="-355600"/>
            <a:endParaRPr lang="en-US" sz="1800" smtClean="0"/>
          </a:p>
          <a:p>
            <a:pPr marL="909638" lvl="1">
              <a:lnSpc>
                <a:spcPts val="2400"/>
              </a:lnSpc>
            </a:pPr>
            <a:r>
              <a:rPr lang="de-DE" sz="2000" smtClean="0"/>
              <a:t>Energiewende</a:t>
            </a:r>
          </a:p>
          <a:p>
            <a:pPr marL="909638" lvl="1">
              <a:lnSpc>
                <a:spcPts val="2400"/>
              </a:lnSpc>
            </a:pPr>
            <a:endParaRPr lang="de-DE" sz="2000" smtClean="0"/>
          </a:p>
          <a:p>
            <a:pPr marL="909638" lvl="1">
              <a:lnSpc>
                <a:spcPts val="2400"/>
              </a:lnSpc>
            </a:pPr>
            <a:r>
              <a:rPr lang="de-DE" sz="2000" smtClean="0"/>
              <a:t>Kurzfristige Wirkungen</a:t>
            </a:r>
          </a:p>
          <a:p>
            <a:pPr marL="909638" lvl="1">
              <a:lnSpc>
                <a:spcPts val="2400"/>
              </a:lnSpc>
            </a:pPr>
            <a:endParaRPr lang="de-DE" sz="2000" smtClean="0"/>
          </a:p>
          <a:p>
            <a:pPr marL="909638" lvl="1">
              <a:lnSpc>
                <a:spcPts val="2400"/>
              </a:lnSpc>
            </a:pPr>
            <a:r>
              <a:rPr lang="de-DE" sz="2000" smtClean="0"/>
              <a:t>Langfristige Wirkungen </a:t>
            </a:r>
          </a:p>
          <a:p>
            <a:pPr marL="909638" lvl="1">
              <a:lnSpc>
                <a:spcPts val="2400"/>
              </a:lnSpc>
            </a:pPr>
            <a:endParaRPr lang="de-DE" sz="2000" smtClean="0"/>
          </a:p>
          <a:p>
            <a:pPr marL="909638" lvl="1">
              <a:lnSpc>
                <a:spcPts val="2400"/>
              </a:lnSpc>
            </a:pPr>
            <a:r>
              <a:rPr lang="de-DE" sz="2000" smtClean="0"/>
              <a:t>Förderung Erneuerbarer Energien durch das Erneuerbare-Energien-Gesetz (EEG)</a:t>
            </a:r>
          </a:p>
          <a:p>
            <a:pPr marL="909638" lvl="1">
              <a:lnSpc>
                <a:spcPts val="2400"/>
              </a:lnSpc>
            </a:pPr>
            <a:endParaRPr lang="de-DE" sz="2000" smtClean="0"/>
          </a:p>
          <a:p>
            <a:pPr marL="909638" lvl="1">
              <a:lnSpc>
                <a:spcPts val="2400"/>
              </a:lnSpc>
            </a:pPr>
            <a:r>
              <a:rPr lang="de-DE" sz="2000" smtClean="0"/>
              <a:t>Zusammenfassung und Schlussfolgerung</a:t>
            </a:r>
          </a:p>
          <a:p>
            <a:pPr marL="444500" indent="-355600"/>
            <a:endParaRPr lang="de-DE" sz="2000" smtClean="0"/>
          </a:p>
        </p:txBody>
      </p:sp>
      <p:sp>
        <p:nvSpPr>
          <p:cNvPr id="22533" name="Fußzeilenplatzhalt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4AB33A1-0644-4AD4-98D9-CAD9D4C061C7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3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Die Merkelsche Energiewende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Doppelter Kurswechsel um 180 Grad innerhalb eines Jahres</a:t>
            </a:r>
            <a:r>
              <a:rPr lang="de-DE" sz="1800" smtClean="0"/>
              <a:t>: </a:t>
            </a:r>
          </a:p>
          <a:p>
            <a:pPr lvl="1">
              <a:lnSpc>
                <a:spcPts val="2800"/>
              </a:lnSpc>
            </a:pPr>
            <a:r>
              <a:rPr lang="de-DE" sz="1800" smtClean="0"/>
              <a:t>Herbst 2010: Verlängerung der AKW-Laufzeiten um durchschnittlich 12 Jahre.</a:t>
            </a:r>
          </a:p>
          <a:p>
            <a:pPr lvl="1">
              <a:lnSpc>
                <a:spcPts val="2800"/>
              </a:lnSpc>
            </a:pPr>
            <a:r>
              <a:rPr lang="de-DE" sz="1800" smtClean="0"/>
              <a:t>Frühjahr 2011: Rückkehr zum vorzeitigen Ausstieg.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Ausstiegsbeschluss vom Sommer 2011: </a:t>
            </a:r>
          </a:p>
          <a:p>
            <a:pPr lvl="1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Abschaltung von 41% der deutschen AKW-Leistung im Jahr 2011.</a:t>
            </a:r>
          </a:p>
          <a:p>
            <a:pPr lvl="1">
              <a:lnSpc>
                <a:spcPts val="2800"/>
              </a:lnSpc>
            </a:pPr>
            <a:r>
              <a:rPr lang="de-DE" sz="1800" smtClean="0"/>
              <a:t>Außerbetriebnahme von 6%  bzw. 7% bis Ende 2015, 2017 und 2019. </a:t>
            </a:r>
          </a:p>
          <a:p>
            <a:pPr lvl="1">
              <a:lnSpc>
                <a:spcPts val="2800"/>
              </a:lnSpc>
            </a:pPr>
            <a:r>
              <a:rPr lang="de-DE" sz="1800" smtClean="0"/>
              <a:t>Abschaltung von jeweils 20% der deutschen AKW-Leistung Ende  2021 und 2022.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>
                <a:solidFill>
                  <a:srgbClr val="9F1D32"/>
                </a:solidFill>
              </a:rPr>
              <a:t>Beschleunigter Kernenergieausstieg</a:t>
            </a:r>
            <a:r>
              <a:rPr lang="de-DE" sz="1800" smtClean="0"/>
              <a:t> gegenüber dem rot-grünen Ausstiegsbeschluss aus dem Jahr 2000. </a:t>
            </a:r>
          </a:p>
        </p:txBody>
      </p:sp>
      <p:sp>
        <p:nvSpPr>
          <p:cNvPr id="23557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E7F7E7B-E071-43BF-A680-7F1E42ACF6B1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4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Preiseffekte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Anstieg der Strompreise</a:t>
            </a:r>
            <a:r>
              <a:rPr lang="de-DE" sz="1800" smtClean="0"/>
              <a:t> an der Börse unmittelbar nach dem Moratorium </a:t>
            </a:r>
            <a:r>
              <a:rPr lang="de-DE" sz="1800" smtClean="0">
                <a:solidFill>
                  <a:srgbClr val="9F1D32"/>
                </a:solidFill>
              </a:rPr>
              <a:t>um rund 10 %</a:t>
            </a:r>
            <a:r>
              <a:rPr lang="de-DE" sz="1800" smtClean="0"/>
              <a:t>, von unter 54 auf über 58 Euro je MWh.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24581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200275"/>
            <a:ext cx="446405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467D4E5-5B6D-41AC-81E6-5EA626F56106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5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Preiseffekte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endParaRPr lang="de-DE" sz="1800" smtClean="0">
              <a:solidFill>
                <a:srgbClr val="9F1D32"/>
              </a:solidFill>
            </a:endParaRPr>
          </a:p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Die Strompreise</a:t>
            </a:r>
            <a:r>
              <a:rPr lang="de-DE" sz="1800" smtClean="0"/>
              <a:t> an der Börse sind mittlerweile wieder auf unter 54 Euro je MWh bzw. unter 5,4 Cent je kWh gefallen.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Dennoch wäre es </a:t>
            </a:r>
            <a:r>
              <a:rPr lang="de-DE" sz="1800" smtClean="0">
                <a:solidFill>
                  <a:srgbClr val="9F1D32"/>
                </a:solidFill>
              </a:rPr>
              <a:t>falsch, zu sagen, die Energiewende hätte keinen Effekt auf die Strompreise</a:t>
            </a:r>
            <a:r>
              <a:rPr lang="de-DE" sz="1800" smtClean="0"/>
              <a:t> gehabt.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VIK-Studie: Die Börsenstrompreise in Deutschland haben gegenüber dem britischen Preisen um 4 Euro je MWh zugelegt, gegenüber den skandinavischen um 6 Euro.  </a:t>
            </a:r>
          </a:p>
          <a:p>
            <a:pPr marL="444500" indent="-355600">
              <a:lnSpc>
                <a:spcPts val="2800"/>
              </a:lnSpc>
            </a:pPr>
            <a:r>
              <a:rPr lang="de-DE" sz="1800" smtClean="0"/>
              <a:t>Nimmt man 5 Euro als Mittelwert und multipliziert dies mit 540 Mio. MWh Nettostromverbrauch ergibt sich eine Mehrbelastung von 2,7 Mrd. Euro pro Jahr, davon 1,1 Mrd. für die Industrie.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25605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24D0678-C083-40EE-85CC-16D29D5EAA89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6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Preiseffekte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Stromknappheiten an kalten Wintertagen </a:t>
            </a:r>
            <a:r>
              <a:rPr lang="de-DE" sz="1800" smtClean="0"/>
              <a:t>führen zu Preisspitzen an der Strombörse.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26629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0788" y="2276475"/>
            <a:ext cx="70961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A8BAF9F-E3AC-4C33-AD6A-5FE851A32695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7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Emissionseffekte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5900"/>
            <a:ext cx="8569325" cy="5256213"/>
          </a:xfrm>
        </p:spPr>
        <p:txBody>
          <a:bodyPr/>
          <a:lstStyle/>
          <a:p>
            <a:pPr marL="444500" indent="-355600">
              <a:lnSpc>
                <a:spcPts val="2800"/>
              </a:lnSpc>
              <a:defRPr/>
            </a:pPr>
            <a:r>
              <a:rPr lang="de-DE" sz="1800" dirty="0" smtClean="0">
                <a:solidFill>
                  <a:srgbClr val="9F1D32"/>
                </a:solidFill>
              </a:rPr>
              <a:t>CO2-Emissionen des deutschen Stromsektors höher </a:t>
            </a:r>
            <a:r>
              <a:rPr lang="de-DE" sz="1800" dirty="0" smtClean="0"/>
              <a:t>als ohne Atomausstieg wegen stärkerer Nutzung von Braunkohlekraftwerken: </a:t>
            </a:r>
          </a:p>
          <a:p>
            <a:pPr marL="88900" indent="0">
              <a:lnSpc>
                <a:spcPts val="2800"/>
              </a:lnSpc>
              <a:buFontTx/>
              <a:buNone/>
              <a:defRPr/>
            </a:pPr>
            <a:r>
              <a:rPr lang="de-DE" sz="1800" dirty="0" smtClean="0"/>
              <a:t> 	</a:t>
            </a:r>
            <a:r>
              <a:rPr lang="de-DE" dirty="0" err="1" smtClean="0"/>
              <a:t>Strommix</a:t>
            </a:r>
            <a:r>
              <a:rPr lang="de-DE" dirty="0" smtClean="0"/>
              <a:t> 2011 (Quelle: Arbeitsgemeinschaft Energiebilanzen):</a:t>
            </a:r>
          </a:p>
        </p:txBody>
      </p:sp>
      <p:sp>
        <p:nvSpPr>
          <p:cNvPr id="27653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  <p:pic>
        <p:nvPicPr>
          <p:cNvPr id="276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4363" y="2906713"/>
            <a:ext cx="5424487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D3EE13C-6489-4D55-A534-A263EA774922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8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Emissionseffekte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85900"/>
            <a:ext cx="8569325" cy="5256213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>
                <a:solidFill>
                  <a:srgbClr val="9F1D32"/>
                </a:solidFill>
              </a:rPr>
              <a:t>EU-weit steigen die CO2-Emissionen </a:t>
            </a:r>
            <a:r>
              <a:rPr lang="de-DE" sz="1800" smtClean="0"/>
              <a:t>wegen der Existenz des Emissionshandels jedoch </a:t>
            </a:r>
            <a:r>
              <a:rPr lang="de-DE" sz="1800" smtClean="0">
                <a:solidFill>
                  <a:srgbClr val="9F1D32"/>
                </a:solidFill>
              </a:rPr>
              <a:t>nicht an: </a:t>
            </a:r>
          </a:p>
          <a:p>
            <a:pPr marL="444500" indent="-355600">
              <a:lnSpc>
                <a:spcPts val="2800"/>
              </a:lnSpc>
              <a:buFontTx/>
              <a:buNone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Tx/>
              <a:buNone/>
            </a:pPr>
            <a:r>
              <a:rPr lang="de-DE" sz="1800" smtClean="0"/>
              <a:t>	Da der CO2-Ausstoß durch die deutsche Energiewende teurer wird, wird in anderen EU-Ländern und im deutschen Industriesektor mehr CO2 reduziert als ohne Energiewende. </a:t>
            </a:r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In der Summe wird die im Emissionshandel vorgegebene EU-weit geltende Obergrenze (Cap) genau eingehalten.</a:t>
            </a:r>
          </a:p>
        </p:txBody>
      </p:sp>
      <p:sp>
        <p:nvSpPr>
          <p:cNvPr id="28677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 txBox="1">
            <a:spLocks noGrp="1" noChangeArrowheads="1"/>
          </p:cNvSpPr>
          <p:nvPr/>
        </p:nvSpPr>
        <p:spPr bwMode="auto">
          <a:xfrm>
            <a:off x="250825" y="6308725"/>
            <a:ext cx="1657350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fld id="{25B664A2-72EB-4383-B93E-187E60F60250}" type="datetime1">
              <a:rPr lang="de-DE" sz="900" b="1">
                <a:solidFill>
                  <a:srgbClr val="6C6A60"/>
                </a:solidFill>
                <a:latin typeface="+mn-lt"/>
              </a:rPr>
              <a:pPr>
                <a:defRPr/>
              </a:pPr>
              <a:t>28.03.2012</a:t>
            </a:fld>
            <a:r>
              <a:rPr lang="de-DE" sz="900" b="1">
                <a:solidFill>
                  <a:srgbClr val="6C6A60"/>
                </a:solidFill>
                <a:latin typeface="+mn-lt"/>
              </a:rPr>
              <a:t> </a:t>
            </a:r>
          </a:p>
        </p:txBody>
      </p:sp>
      <p:sp>
        <p:nvSpPr>
          <p:cNvPr id="6" name="Rectangle 13"/>
          <p:cNvSpPr txBox="1">
            <a:spLocks noGrp="1" noChangeArrowheads="1"/>
          </p:cNvSpPr>
          <p:nvPr/>
        </p:nvSpPr>
        <p:spPr bwMode="auto">
          <a:xfrm>
            <a:off x="6732588" y="6308725"/>
            <a:ext cx="2160587" cy="4714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E072DEE-51B2-4D79-BB5C-9F70A315269E}" type="slidenum">
              <a:rPr lang="de-DE" sz="900" b="1">
                <a:solidFill>
                  <a:srgbClr val="6C6A60"/>
                </a:solidFill>
                <a:latin typeface="+mn-lt"/>
              </a:rPr>
              <a:pPr algn="r">
                <a:defRPr/>
              </a:pPr>
              <a:t>9</a:t>
            </a:fld>
            <a:endParaRPr lang="de-DE" sz="900" b="1">
              <a:solidFill>
                <a:srgbClr val="6C6A60"/>
              </a:solidFill>
              <a:latin typeface="+mn-lt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Kurzfristige Preiseffekte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412875"/>
            <a:ext cx="8569325" cy="4968875"/>
          </a:xfrm>
        </p:spPr>
        <p:txBody>
          <a:bodyPr/>
          <a:lstStyle/>
          <a:p>
            <a:pPr marL="444500" indent="-355600">
              <a:lnSpc>
                <a:spcPts val="2800"/>
              </a:lnSpc>
            </a:pPr>
            <a:r>
              <a:rPr lang="de-DE" sz="1800" smtClean="0"/>
              <a:t>Anstieg der </a:t>
            </a:r>
            <a:r>
              <a:rPr lang="de-DE" sz="1800" smtClean="0">
                <a:solidFill>
                  <a:srgbClr val="9F1D32"/>
                </a:solidFill>
              </a:rPr>
              <a:t>Preise für CO2-Zertifikate</a:t>
            </a:r>
            <a:r>
              <a:rPr lang="de-DE" sz="1800" smtClean="0"/>
              <a:t> im Emissionshandel um gut 1 Euro bzw. knapp 10 %, von 16 auf 17,5 Euro je Tonne CO2. 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endParaRPr lang="de-DE" sz="1800" smtClean="0"/>
          </a:p>
          <a:p>
            <a:pPr marL="444500" indent="-355600">
              <a:lnSpc>
                <a:spcPts val="2800"/>
              </a:lnSpc>
              <a:buFont typeface="Symbol" pitchFamily="18" charset="2"/>
              <a:buChar char="Þ"/>
            </a:pPr>
            <a:r>
              <a:rPr lang="de-DE" sz="1800" smtClean="0"/>
              <a:t>Da der Emissionshandel eine EU-weite Reichweite hat, </a:t>
            </a:r>
            <a:r>
              <a:rPr lang="de-DE" sz="1800" smtClean="0">
                <a:solidFill>
                  <a:srgbClr val="9F1D32"/>
                </a:solidFill>
              </a:rPr>
              <a:t>zahlen alle EU-Mitgliedsländer für die deutsche Energiewende</a:t>
            </a:r>
            <a:r>
              <a:rPr lang="de-DE" sz="1800" smtClean="0"/>
              <a:t>. </a:t>
            </a:r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  <a:p>
            <a:pPr marL="444500" indent="-355600">
              <a:lnSpc>
                <a:spcPts val="2800"/>
              </a:lnSpc>
            </a:pPr>
            <a:endParaRPr lang="de-DE" sz="1800" smtClean="0"/>
          </a:p>
        </p:txBody>
      </p:sp>
      <p:sp>
        <p:nvSpPr>
          <p:cNvPr id="29701" name="Fußzeilenplatzhalter 9"/>
          <p:cNvSpPr txBox="1">
            <a:spLocks noGrp="1"/>
          </p:cNvSpPr>
          <p:nvPr/>
        </p:nvSpPr>
        <p:spPr bwMode="auto">
          <a:xfrm>
            <a:off x="1692275" y="6313488"/>
            <a:ext cx="575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de-DE" sz="900" b="1">
                <a:solidFill>
                  <a:srgbClr val="6C6A60"/>
                </a:solidFill>
                <a:latin typeface="Verdana" pitchFamily="34" charset="0"/>
              </a:rPr>
              <a:t>Manuel Frondel, RWI, RGS Econ, and RUB</a:t>
            </a:r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276475"/>
            <a:ext cx="3455987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rwi Aufzählungen">
  <a:themeElements>
    <a:clrScheme name="rwi Aufzählung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wi Aufzählunge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wi Aufzählung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Aufzählung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Aufzählung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Aufzählung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Aufzählung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Aufzählung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Aufzählung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Aufzählung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Aufzählung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Aufzählung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Aufzählung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Aufzählung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as RWI in neuem Gewand">
  <a:themeElements>
    <a:clrScheme name="rwi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as RWI in neuem Gewand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wi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wi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wi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Das RWI in neuem Gewand</Template>
  <TotalTime>0</TotalTime>
  <Words>1196</Words>
  <Application>Microsoft Office PowerPoint</Application>
  <PresentationFormat>Bildschirmpräsentation (4:3)</PresentationFormat>
  <Paragraphs>198</Paragraphs>
  <Slides>19</Slides>
  <Notes>1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4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Verdana</vt:lpstr>
      <vt:lpstr>Symbol</vt:lpstr>
      <vt:lpstr>rwi Aufzählungen</vt:lpstr>
      <vt:lpstr>1_Das RWI in neuem Gewand</vt:lpstr>
      <vt:lpstr>rwi Aufzählungen</vt:lpstr>
      <vt:lpstr>1_Das RWI in neuem Gewand</vt:lpstr>
      <vt:lpstr>Kosten und Risiken der Energiewende</vt:lpstr>
      <vt:lpstr>Kosten und Risiken der Energiewende</vt:lpstr>
      <vt:lpstr>Die Merkelsche Energiewende</vt:lpstr>
      <vt:lpstr>Kurzfristige Preiseffekte</vt:lpstr>
      <vt:lpstr>Kurzfristige Preiseffekte</vt:lpstr>
      <vt:lpstr>Kurzfristige Preiseffekte</vt:lpstr>
      <vt:lpstr>Kurzfristige Emissionseffekte</vt:lpstr>
      <vt:lpstr>Kurzfristige Emissionseffekte</vt:lpstr>
      <vt:lpstr>Kurzfristige Preiseffekte</vt:lpstr>
      <vt:lpstr>Kurzfristige Preiseffekte</vt:lpstr>
      <vt:lpstr>Stromaustausch mit dem Ausland</vt:lpstr>
      <vt:lpstr>Kurzfristige Versorgungssicherheit</vt:lpstr>
      <vt:lpstr>Künftige Stromimporte</vt:lpstr>
      <vt:lpstr>Langfristige Preiseffekte</vt:lpstr>
      <vt:lpstr>Langfristige Zusatzkosten</vt:lpstr>
      <vt:lpstr>Zusatzkosten für den Ausbau von PV </vt:lpstr>
      <vt:lpstr>Immense Zusatzkosten für Erneuerbare</vt:lpstr>
      <vt:lpstr>Schlussfolgerungen</vt:lpstr>
      <vt:lpstr>Langfristige Versorgungssicherheit</vt:lpstr>
    </vt:vector>
  </TitlesOfParts>
  <Company>RWI-Essen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RWI in neuem Gewand</dc:title>
  <dc:creator>dschwindt</dc:creator>
  <cp:lastModifiedBy>nbfrondel</cp:lastModifiedBy>
  <cp:revision>328</cp:revision>
  <dcterms:created xsi:type="dcterms:W3CDTF">2009-06-18T10:14:50Z</dcterms:created>
  <dcterms:modified xsi:type="dcterms:W3CDTF">2012-03-28T12:33:43Z</dcterms:modified>
</cp:coreProperties>
</file>