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0" r:id="rId2"/>
    <p:sldId id="272" r:id="rId3"/>
    <p:sldId id="280" r:id="rId4"/>
    <p:sldId id="311" r:id="rId5"/>
    <p:sldId id="305" r:id="rId6"/>
    <p:sldId id="281" r:id="rId7"/>
    <p:sldId id="291" r:id="rId8"/>
    <p:sldId id="286" r:id="rId9"/>
    <p:sldId id="282" r:id="rId10"/>
    <p:sldId id="316" r:id="rId11"/>
    <p:sldId id="318" r:id="rId12"/>
    <p:sldId id="283" r:id="rId13"/>
    <p:sldId id="323" r:id="rId14"/>
    <p:sldId id="320" r:id="rId15"/>
    <p:sldId id="289" r:id="rId16"/>
    <p:sldId id="322" r:id="rId17"/>
    <p:sldId id="304" r:id="rId18"/>
    <p:sldId id="313" r:id="rId19"/>
    <p:sldId id="307" r:id="rId20"/>
    <p:sldId id="306" r:id="rId21"/>
    <p:sldId id="277" r:id="rId22"/>
    <p:sldId id="290" r:id="rId23"/>
    <p:sldId id="294" r:id="rId24"/>
    <p:sldId id="295" r:id="rId25"/>
    <p:sldId id="292" r:id="rId26"/>
    <p:sldId id="293" r:id="rId27"/>
    <p:sldId id="301" r:id="rId28"/>
    <p:sldId id="312" r:id="rId29"/>
    <p:sldId id="302" r:id="rId30"/>
    <p:sldId id="296" r:id="rId31"/>
    <p:sldId id="297" r:id="rId32"/>
    <p:sldId id="285" r:id="rId33"/>
    <p:sldId id="321" r:id="rId34"/>
    <p:sldId id="309" r:id="rId35"/>
    <p:sldId id="278" r:id="rId36"/>
    <p:sldId id="319" r:id="rId37"/>
    <p:sldId id="308" r:id="rId38"/>
    <p:sldId id="310" r:id="rId39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99"/>
    <a:srgbClr val="E3E4E6"/>
    <a:srgbClr val="00589C"/>
    <a:srgbClr val="004D9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84480" autoAdjust="0"/>
  </p:normalViewPr>
  <p:slideViewPr>
    <p:cSldViewPr snapToGrid="0" showGuides="1">
      <p:cViewPr>
        <p:scale>
          <a:sx n="73" d="100"/>
          <a:sy n="73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ebner\Desktop\Daten\Gas%20Shales\Konferenzen\2012_03%20DPG%20Tagung%20Berlin\gas%20estima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ebner\Desktop\Daten\Gas%20Shales\Konferenzen\2012_03%20DPG%20Tagung%20Berlin\gas%20estima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ebner\Desktop\Daten\Gas%20Shales\Konferenzen\2012_03%20DPG%20Tagung%20Berlin\gas%20estima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ebner\Desktop\Daten\Gas%20Shales\Konferenzen\2012_03%20DPG%20Tagung%20Berlin\gas%20estima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ebner\Desktop\Daten\Gas%20Shales\Konferenzen\2012_03%20DPG%20Tagung%20Berlin\gas%20estimat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ebner\Desktop\Daten\Gas%20Shales\SHIP\brians%20int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Tabelle1!$C$31:$C$33</c:f>
              <c:strCache>
                <c:ptCount val="1"/>
                <c:pt idx="0">
                  <c:v>shale tech. rec. </c:v>
                </c:pt>
              </c:strCache>
            </c:strRef>
          </c:cat>
          <c:val>
            <c:numRef>
              <c:f>Tabelle1!$B$31:$B$33</c:f>
              <c:numCache>
                <c:formatCode>General</c:formatCode>
                <c:ptCount val="3"/>
                <c:pt idx="0">
                  <c:v>6242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069184"/>
        <c:axId val="79070720"/>
        <c:axId val="0"/>
      </c:bar3DChart>
      <c:catAx>
        <c:axId val="7906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79070720"/>
        <c:crosses val="autoZero"/>
        <c:auto val="1"/>
        <c:lblAlgn val="ctr"/>
        <c:lblOffset val="100"/>
        <c:noMultiLvlLbl val="0"/>
      </c:catAx>
      <c:valAx>
        <c:axId val="79070720"/>
        <c:scaling>
          <c:orientation val="minMax"/>
          <c:max val="16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trillion cubic feet TCF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069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Tabelle1!$C$35:$C$37</c:f>
              <c:strCache>
                <c:ptCount val="2"/>
                <c:pt idx="0">
                  <c:v>shale tech. rec. </c:v>
                </c:pt>
                <c:pt idx="1">
                  <c:v>larg. conventional tech. rec. </c:v>
                </c:pt>
              </c:strCache>
            </c:strRef>
          </c:cat>
          <c:val>
            <c:numRef>
              <c:f>Tabelle1!$B$35:$B$37</c:f>
              <c:numCache>
                <c:formatCode>General</c:formatCode>
                <c:ptCount val="3"/>
                <c:pt idx="0">
                  <c:v>6242</c:v>
                </c:pt>
                <c:pt idx="1">
                  <c:v>16000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708928"/>
        <c:axId val="79710464"/>
        <c:axId val="0"/>
      </c:bar3DChart>
      <c:catAx>
        <c:axId val="79708928"/>
        <c:scaling>
          <c:orientation val="minMax"/>
        </c:scaling>
        <c:delete val="0"/>
        <c:axPos val="b"/>
        <c:majorTickMark val="out"/>
        <c:minorTickMark val="none"/>
        <c:tickLblPos val="nextTo"/>
        <c:crossAx val="79710464"/>
        <c:crosses val="autoZero"/>
        <c:auto val="1"/>
        <c:lblAlgn val="ctr"/>
        <c:lblOffset val="100"/>
        <c:noMultiLvlLbl val="0"/>
      </c:catAx>
      <c:valAx>
        <c:axId val="79710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trillion cubic feet TCF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708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Tabelle1!$C$13:$C$15</c:f>
              <c:strCache>
                <c:ptCount val="3"/>
                <c:pt idx="0">
                  <c:v>shale tech. rec. </c:v>
                </c:pt>
                <c:pt idx="1">
                  <c:v>larg. conventional tech. rec. </c:v>
                </c:pt>
                <c:pt idx="2">
                  <c:v>2010 consumption</c:v>
                </c:pt>
              </c:strCache>
            </c:strRef>
          </c:cat>
          <c:val>
            <c:numRef>
              <c:f>Tabelle1!$B$13:$B$15</c:f>
              <c:numCache>
                <c:formatCode>General</c:formatCode>
                <c:ptCount val="3"/>
                <c:pt idx="0">
                  <c:v>6242</c:v>
                </c:pt>
                <c:pt idx="1">
                  <c:v>16000</c:v>
                </c:pt>
                <c:pt idx="2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751040"/>
        <c:axId val="79752576"/>
        <c:axId val="0"/>
      </c:bar3DChart>
      <c:catAx>
        <c:axId val="79751040"/>
        <c:scaling>
          <c:orientation val="minMax"/>
        </c:scaling>
        <c:delete val="0"/>
        <c:axPos val="b"/>
        <c:majorTickMark val="out"/>
        <c:minorTickMark val="none"/>
        <c:tickLblPos val="nextTo"/>
        <c:crossAx val="79752576"/>
        <c:crosses val="autoZero"/>
        <c:auto val="1"/>
        <c:lblAlgn val="ctr"/>
        <c:lblOffset val="100"/>
        <c:noMultiLvlLbl val="0"/>
      </c:catAx>
      <c:valAx>
        <c:axId val="7975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trillion cubic feet TCF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751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800" b="1" i="0" u="none" strike="noStrike" baseline="0"/>
              <a:t>US Marcellus </a:t>
            </a:r>
            <a:endParaRPr lang="de-DE"/>
          </a:p>
        </c:rich>
      </c:tx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Tabelle1!$D$22:$D$25</c:f>
              <c:strCache>
                <c:ptCount val="4"/>
                <c:pt idx="0">
                  <c:v>USGS 2002</c:v>
                </c:pt>
                <c:pt idx="1">
                  <c:v>EIA 2011</c:v>
                </c:pt>
                <c:pt idx="2">
                  <c:v>USGS 2011</c:v>
                </c:pt>
                <c:pt idx="3">
                  <c:v>EIA 2012</c:v>
                </c:pt>
              </c:strCache>
            </c:strRef>
          </c:cat>
          <c:val>
            <c:numRef>
              <c:f>Tabelle1!$B$22:$B$25</c:f>
              <c:numCache>
                <c:formatCode>General</c:formatCode>
                <c:ptCount val="4"/>
                <c:pt idx="0">
                  <c:v>2</c:v>
                </c:pt>
                <c:pt idx="1">
                  <c:v>410</c:v>
                </c:pt>
                <c:pt idx="2">
                  <c:v>84</c:v>
                </c:pt>
                <c:pt idx="3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264448"/>
        <c:axId val="82265984"/>
        <c:axId val="0"/>
      </c:bar3DChart>
      <c:catAx>
        <c:axId val="8226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265984"/>
        <c:crosses val="autoZero"/>
        <c:auto val="1"/>
        <c:lblAlgn val="ctr"/>
        <c:lblOffset val="100"/>
        <c:noMultiLvlLbl val="0"/>
      </c:catAx>
      <c:valAx>
        <c:axId val="82265984"/>
        <c:scaling>
          <c:orientation val="minMax"/>
          <c:max val="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trillion cubic feet TCF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264448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800" b="1" i="0" u="none" strike="noStrike" baseline="0"/>
              <a:t>Polen </a:t>
            </a:r>
            <a:endParaRPr lang="de-DE"/>
          </a:p>
        </c:rich>
      </c:tx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Tabelle1!$D$26:$D$27</c:f>
              <c:strCache>
                <c:ptCount val="2"/>
                <c:pt idx="0">
                  <c:v>EIA 2011</c:v>
                </c:pt>
                <c:pt idx="1">
                  <c:v>PGI 2012</c:v>
                </c:pt>
              </c:strCache>
            </c:strRef>
          </c:cat>
          <c:val>
            <c:numRef>
              <c:f>Tabelle1!$B$26:$B$27</c:f>
              <c:numCache>
                <c:formatCode>General</c:formatCode>
                <c:ptCount val="2"/>
                <c:pt idx="0">
                  <c:v>187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291328"/>
        <c:axId val="82301312"/>
        <c:axId val="0"/>
      </c:bar3DChart>
      <c:catAx>
        <c:axId val="8229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82301312"/>
        <c:crosses val="autoZero"/>
        <c:auto val="1"/>
        <c:lblAlgn val="ctr"/>
        <c:lblOffset val="100"/>
        <c:noMultiLvlLbl val="0"/>
      </c:catAx>
      <c:valAx>
        <c:axId val="82301312"/>
        <c:scaling>
          <c:orientation val="minMax"/>
          <c:max val="5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2291328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69460249974925"/>
          <c:y val="1.0016357491091629E-2"/>
          <c:w val="0.61131911891193524"/>
          <c:h val="0.8767464836126253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Tabelle1!$B$11:$B$20</c:f>
              <c:strCache>
                <c:ptCount val="10"/>
                <c:pt idx="0">
                  <c:v>France</c:v>
                </c:pt>
                <c:pt idx="1">
                  <c:v>Germany</c:v>
                </c:pt>
                <c:pt idx="2">
                  <c:v>Netherlands</c:v>
                </c:pt>
                <c:pt idx="3">
                  <c:v>Norway</c:v>
                </c:pt>
                <c:pt idx="4">
                  <c:v>U.K.</c:v>
                </c:pt>
                <c:pt idx="5">
                  <c:v>Denmark</c:v>
                </c:pt>
                <c:pt idx="6">
                  <c:v>Sweden</c:v>
                </c:pt>
                <c:pt idx="7">
                  <c:v>Poland</c:v>
                </c:pt>
                <c:pt idx="8">
                  <c:v>Turkey</c:v>
                </c:pt>
                <c:pt idx="9">
                  <c:v>Ukraine</c:v>
                </c:pt>
              </c:strCache>
            </c:strRef>
          </c:cat>
          <c:val>
            <c:numRef>
              <c:f>Tabelle1!$J$11:$J$20</c:f>
              <c:numCache>
                <c:formatCode>0.00</c:formatCode>
                <c:ptCount val="10"/>
                <c:pt idx="0">
                  <c:v>0.2</c:v>
                </c:pt>
                <c:pt idx="1">
                  <c:v>6.2</c:v>
                </c:pt>
                <c:pt idx="2">
                  <c:v>49</c:v>
                </c:pt>
                <c:pt idx="3">
                  <c:v>72</c:v>
                </c:pt>
                <c:pt idx="4">
                  <c:v>9</c:v>
                </c:pt>
                <c:pt idx="5">
                  <c:v>2.1</c:v>
                </c:pt>
                <c:pt idx="7">
                  <c:v>5.8</c:v>
                </c:pt>
                <c:pt idx="8">
                  <c:v>0.2</c:v>
                </c:pt>
                <c:pt idx="9">
                  <c:v>39</c:v>
                </c:pt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</c:spPr>
          <c:invertIfNegative val="0"/>
          <c:cat>
            <c:strRef>
              <c:f>Tabelle1!$B$11:$B$20</c:f>
              <c:strCache>
                <c:ptCount val="10"/>
                <c:pt idx="0">
                  <c:v>France</c:v>
                </c:pt>
                <c:pt idx="1">
                  <c:v>Germany</c:v>
                </c:pt>
                <c:pt idx="2">
                  <c:v>Netherlands</c:v>
                </c:pt>
                <c:pt idx="3">
                  <c:v>Norway</c:v>
                </c:pt>
                <c:pt idx="4">
                  <c:v>U.K.</c:v>
                </c:pt>
                <c:pt idx="5">
                  <c:v>Denmark</c:v>
                </c:pt>
                <c:pt idx="6">
                  <c:v>Sweden</c:v>
                </c:pt>
                <c:pt idx="7">
                  <c:v>Poland</c:v>
                </c:pt>
                <c:pt idx="8">
                  <c:v>Turkey</c:v>
                </c:pt>
                <c:pt idx="9">
                  <c:v>Ukraine</c:v>
                </c:pt>
              </c:strCache>
            </c:strRef>
          </c:cat>
          <c:val>
            <c:numRef>
              <c:f>Tabelle1!$K$11:$K$20</c:f>
              <c:numCache>
                <c:formatCode>General</c:formatCode>
                <c:ptCount val="10"/>
                <c:pt idx="0">
                  <c:v>180</c:v>
                </c:pt>
                <c:pt idx="1">
                  <c:v>8</c:v>
                </c:pt>
                <c:pt idx="2">
                  <c:v>17</c:v>
                </c:pt>
                <c:pt idx="3">
                  <c:v>83</c:v>
                </c:pt>
                <c:pt idx="4">
                  <c:v>20</c:v>
                </c:pt>
                <c:pt idx="5">
                  <c:v>23</c:v>
                </c:pt>
                <c:pt idx="6">
                  <c:v>41</c:v>
                </c:pt>
                <c:pt idx="7">
                  <c:v>187</c:v>
                </c:pt>
                <c:pt idx="8">
                  <c:v>15</c:v>
                </c:pt>
                <c:pt idx="9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579584"/>
        <c:axId val="80585472"/>
        <c:axId val="0"/>
      </c:bar3DChart>
      <c:catAx>
        <c:axId val="80579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80585472"/>
        <c:crosses val="autoZero"/>
        <c:auto val="1"/>
        <c:lblAlgn val="ctr"/>
        <c:lblOffset val="100"/>
        <c:noMultiLvlLbl val="0"/>
      </c:catAx>
      <c:valAx>
        <c:axId val="805854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Trillion cubic feet (Tcf</a:t>
                </a:r>
                <a:r>
                  <a:rPr lang="en-US" sz="1600" b="1"/>
                  <a:t>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8057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1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0307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80FE86EB-9B0A-4D5F-BF0B-7A38D20B12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047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1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7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09319CA1-82F2-4FF4-82EA-785EF780CF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766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ＭＳ Ｐゴシック" pitchFamily="9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Guten Tag, Meine Damen und Herren, </a:t>
            </a:r>
            <a:r>
              <a:rPr lang="de-DE" baseline="0" dirty="0" smtClean="0"/>
              <a:t>ob wir das gut finden oder nicht, </a:t>
            </a:r>
            <a:r>
              <a:rPr lang="de-DE" dirty="0" smtClean="0"/>
              <a:t>fossile Energierohstoffe werden uns noch eine ganze weile begleiten,</a:t>
            </a:r>
            <a:r>
              <a:rPr lang="de-DE" baseline="0" dirty="0" smtClean="0"/>
              <a:t> über einen davon möchte ich heute sprechen, über Schiefergas, das ein hohes Potential hat, über das wir aber, bes. auch in </a:t>
            </a:r>
            <a:r>
              <a:rPr lang="de-DE" baseline="0" dirty="0" err="1" smtClean="0"/>
              <a:t>europa</a:t>
            </a:r>
            <a:r>
              <a:rPr lang="de-DE" baseline="0" dirty="0" smtClean="0"/>
              <a:t>, noch nicht genug wissen, und dessen Produktionsmethoden in der Kritik stehen.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172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USA</a:t>
            </a:r>
            <a:r>
              <a:rPr lang="de-DE" baseline="0" dirty="0" smtClean="0"/>
              <a:t> und Can. Die einzigen Länder, in denen schiefergas im großen Stil produziert wird. Barnett: Die Urmutter der Gasschieferproduktion  Marcellus: über 10.000 Bohrungen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Wo ist</a:t>
            </a:r>
            <a:r>
              <a:rPr lang="de-DE" baseline="0" dirty="0" smtClean="0"/>
              <a:t> schiefergas zu finden? Weltweit verteilt. Es gibt viel in den USA, aber in China werden noch größere Vorkommen vermutet. </a:t>
            </a:r>
          </a:p>
          <a:p>
            <a:r>
              <a:rPr lang="de-DE" baseline="0" dirty="0" smtClean="0"/>
              <a:t>Produziert wird Schiefergas bisher nur in den USA und in Canada.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Europa ist die Thema Schiefergas</a:t>
            </a:r>
            <a:r>
              <a:rPr lang="de-DE" baseline="0" dirty="0" smtClean="0"/>
              <a:t> erst ganz am Beginn: man </a:t>
            </a:r>
            <a:r>
              <a:rPr lang="de-DE" baseline="0" dirty="0" err="1" smtClean="0"/>
              <a:t>weiss</a:t>
            </a:r>
            <a:r>
              <a:rPr lang="de-DE" baseline="0" dirty="0" smtClean="0"/>
              <a:t> wo man Schiefergas suchen muss, aber </a:t>
            </a:r>
            <a:r>
              <a:rPr lang="de-DE" baseline="0" dirty="0" err="1" smtClean="0"/>
              <a:t>wieviel</a:t>
            </a:r>
            <a:r>
              <a:rPr lang="de-DE" baseline="0" dirty="0" smtClean="0"/>
              <a:t> da drin ist ist noch relativ unklar. In dieser Karte sind die </a:t>
            </a:r>
            <a:r>
              <a:rPr lang="de-DE" baseline="0" dirty="0" err="1" smtClean="0"/>
              <a:t>Polnishcen</a:t>
            </a:r>
            <a:r>
              <a:rPr lang="de-DE" baseline="0" dirty="0" smtClean="0"/>
              <a:t> Gebiete nicht eingezeichnet, die sind in dieser Karte hier zu sehen.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Thema verdient</a:t>
            </a:r>
            <a:r>
              <a:rPr lang="de-DE" baseline="0" dirty="0" smtClean="0"/>
              <a:t> vielmehr eine sachliche, unabhängige und differenzierte Betrachtung…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 smtClean="0"/>
              <a:t>Also </a:t>
            </a:r>
            <a:r>
              <a:rPr lang="de-DE" sz="1200" b="1" dirty="0" err="1" smtClean="0"/>
              <a:t>entwarnung</a:t>
            </a:r>
            <a:r>
              <a:rPr lang="de-DE" sz="1200" b="1" dirty="0" smtClean="0"/>
              <a:t>?</a:t>
            </a:r>
            <a:br>
              <a:rPr lang="de-DE" sz="1200" b="1" dirty="0" smtClean="0"/>
            </a:br>
            <a:r>
              <a:rPr lang="de-DE" sz="1200" b="1" dirty="0" smtClean="0"/>
              <a:t>Sicher nicht. Aber ein sachlicher Blick bleibt nötig und </a:t>
            </a:r>
            <a:r>
              <a:rPr lang="de-DE" sz="1200" b="1" dirty="0" err="1" smtClean="0"/>
              <a:t>weiterentwicklungen</a:t>
            </a:r>
            <a:r>
              <a:rPr lang="de-DE" sz="1200" b="1" dirty="0" smtClean="0"/>
              <a:t> in der Technologie sind nötig. </a:t>
            </a:r>
            <a:br>
              <a:rPr lang="de-DE" sz="1200" b="1" dirty="0" smtClean="0"/>
            </a:br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1200" b="1" dirty="0" smtClean="0"/>
              <a:t>Dabei spielt die Wissenschaft eine große Rolle!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778101" y="9428149"/>
            <a:ext cx="2889414" cy="4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558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30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702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274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66E8ADB5-DDB2-41ED-913D-A4C5536596AB}" type="slidenum">
              <a:rPr lang="de-DE" sz="1200"/>
              <a:pPr algn="r"/>
              <a:t>28</a:t>
            </a:fld>
            <a:endParaRPr lang="de-DE" sz="1200"/>
          </a:p>
        </p:txBody>
      </p:sp>
      <p:sp>
        <p:nvSpPr>
          <p:cNvPr id="8704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5663" y="744538"/>
            <a:ext cx="4964112" cy="3724275"/>
          </a:xfrm>
          <a:ln/>
        </p:spPr>
      </p:sp>
      <p:sp>
        <p:nvSpPr>
          <p:cNvPr id="87044" name="Notizenplatzhalter 2"/>
          <p:cNvSpPr>
            <a:spLocks noGrp="1"/>
          </p:cNvSpPr>
          <p:nvPr>
            <p:ph type="body" idx="1"/>
          </p:nvPr>
        </p:nvSpPr>
        <p:spPr>
          <a:xfrm>
            <a:off x="888688" y="4716472"/>
            <a:ext cx="4891713" cy="44656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3" tIns="44170" rIns="88343" bIns="44170"/>
          <a:lstStyle/>
          <a:p>
            <a:endParaRPr lang="de-DE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7045" name="Foliennummernplatzhalter 3"/>
          <p:cNvSpPr txBox="1">
            <a:spLocks noGrp="1"/>
          </p:cNvSpPr>
          <p:nvPr/>
        </p:nvSpPr>
        <p:spPr bwMode="auto">
          <a:xfrm>
            <a:off x="3779675" y="9429747"/>
            <a:ext cx="2889413" cy="4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3" tIns="44170" rIns="88343" bIns="44170" anchor="b"/>
          <a:lstStyle>
            <a:lvl1pPr defTabSz="8842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00" indent="-263525" defTabSz="8842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688" indent="-211138" defTabSz="8842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6375" indent="-209550" defTabSz="8842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8650" indent="-211138" defTabSz="88423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55850" indent="-211138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3050" indent="-211138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70250" indent="-211138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27450" indent="-211138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B9EF532-090C-4834-8889-F1D9266A7713}" type="slidenum">
              <a:rPr lang="de-DE" sz="1200">
                <a:latin typeface="Times New Roman" pitchFamily="18" charset="0"/>
              </a:rPr>
              <a:pPr algn="r"/>
              <a:t>28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Warum</a:t>
            </a:r>
            <a:r>
              <a:rPr lang="de-DE" baseline="0" dirty="0" smtClean="0"/>
              <a:t> reden wir so viel von Schiefergas? </a:t>
            </a:r>
            <a:r>
              <a:rPr lang="de-DE" sz="1200" dirty="0" smtClean="0"/>
              <a:t>Trotz Ausbau der Erneuerbaren Energien: Fossile</a:t>
            </a:r>
            <a:r>
              <a:rPr lang="de-DE" sz="1200" baseline="0" dirty="0" smtClean="0"/>
              <a:t> Energieträger werden vorerst weiterhin die Hauptrolle bei der Energieversorgung der Welt spielen. Die Nachfrage nach </a:t>
            </a:r>
            <a:r>
              <a:rPr lang="de-DE" sz="1200" baseline="0" dirty="0" err="1" smtClean="0"/>
              <a:t>foss</a:t>
            </a:r>
            <a:r>
              <a:rPr lang="de-DE" sz="1200" baseline="0" dirty="0" smtClean="0"/>
              <a:t>. Energieträgern bleibt weiterhin hoch, aber Öl und Kohle werden an Bedeutung verlieren, Gas wir an Bedeutung zunehmen. </a:t>
            </a:r>
            <a:r>
              <a:rPr lang="de-DE" baseline="0" dirty="0" smtClean="0"/>
              <a:t>Weil Erdgas bei der Verbrennung der sauberste der Fossilen Energierohstoffe ist. Im </a:t>
            </a:r>
            <a:r>
              <a:rPr lang="de-DE" baseline="0" dirty="0" err="1" smtClean="0"/>
              <a:t>Vgl</a:t>
            </a:r>
            <a:r>
              <a:rPr lang="de-DE" baseline="0" dirty="0" smtClean="0"/>
              <a:t> zu kohle wird </a:t>
            </a:r>
            <a:r>
              <a:rPr lang="de-DE" baseline="0" dirty="0" err="1" smtClean="0"/>
              <a:t>ca</a:t>
            </a:r>
            <a:r>
              <a:rPr lang="de-DE" baseline="0" dirty="0" smtClean="0"/>
              <a:t> nur die Hälfte an CO2 frei und sehr viel weniger an Nebenbestandteilen wie Stickoxide  80% oder Schwefel 99%.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Manche Fragen</a:t>
            </a:r>
            <a:r>
              <a:rPr lang="de-DE" baseline="0" dirty="0" smtClean="0"/>
              <a:t> sind noch offen, aber es gibt gleichzeitig eine sehr dynamische Technologieentwicklung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Ähnliche Entwicklung wird für die EU vorhergesagt.</a:t>
            </a:r>
          </a:p>
          <a:p>
            <a:endParaRPr lang="de-DE" baseline="0" dirty="0" smtClean="0"/>
          </a:p>
          <a:p>
            <a:r>
              <a:rPr lang="de-DE" baseline="0" dirty="0" smtClean="0"/>
              <a:t> Weil Erdgas bei der Verbrennung der sauberste der Fossilen Energierohstoffe ist. Im </a:t>
            </a:r>
            <a:r>
              <a:rPr lang="de-DE" baseline="0" dirty="0" err="1" smtClean="0"/>
              <a:t>Vgl</a:t>
            </a:r>
            <a:r>
              <a:rPr lang="de-DE" baseline="0" dirty="0" smtClean="0"/>
              <a:t> zu kohle wird </a:t>
            </a:r>
            <a:r>
              <a:rPr lang="de-DE" baseline="0" dirty="0" err="1" smtClean="0"/>
              <a:t>ca</a:t>
            </a:r>
            <a:r>
              <a:rPr lang="de-DE" baseline="0" dirty="0" smtClean="0"/>
              <a:t> nur die Hälfte an CO2 frei und sehr viel weniger an Nebenbestandteilen wie Stickoxide  80% oder Schwefel 99%.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0" marR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>
                <a:tab pos="622300" algn="l"/>
              </a:tabLst>
              <a:defRPr/>
            </a:pPr>
            <a:r>
              <a:rPr lang="de-DE" sz="1200" dirty="0" smtClean="0"/>
              <a:t>Diese Argumente gelten in unterschiedlicher Gewichtung für die meisten Länder weltweit</a:t>
            </a:r>
          </a:p>
          <a:p>
            <a:pPr marL="450850" marR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>
                <a:tab pos="622300" algn="l"/>
              </a:tabLst>
              <a:defRPr/>
            </a:pPr>
            <a:r>
              <a:rPr lang="de-DE" sz="1200" dirty="0" smtClean="0"/>
              <a:t>In D: Erdgas wird als Brückentechnologie zu EE angesehen! Empfehlungen der Ethikkommission</a:t>
            </a:r>
            <a:r>
              <a:rPr lang="de-DE" sz="1200" baseline="0" dirty="0" smtClean="0"/>
              <a:t> zur sicheren Energieversorgung. </a:t>
            </a:r>
            <a:endParaRPr lang="de-DE" sz="1200" dirty="0" smtClean="0"/>
          </a:p>
          <a:p>
            <a:pPr marL="45085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  <a:tabLst>
                <a:tab pos="622300" algn="l"/>
              </a:tabLst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Kann man gut</a:t>
            </a:r>
            <a:r>
              <a:rPr lang="de-DE" baseline="0" dirty="0" smtClean="0"/>
              <a:t> erklären wenn man </a:t>
            </a:r>
            <a:r>
              <a:rPr lang="de-DE" baseline="0" dirty="0" err="1" smtClean="0"/>
              <a:t>weiss</a:t>
            </a:r>
            <a:r>
              <a:rPr lang="de-DE" baseline="0" dirty="0" smtClean="0"/>
              <a:t> was konventionelle Lagerstätten sind: Das Gas ist in gut durchlässigem Gestein vorhanden, unter hohem Druck, und wenn wir diese Gesteine anbohren, kommt uns das Gas entgegen. Einfach und gut.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unkonv</a:t>
            </a:r>
            <a:r>
              <a:rPr lang="de-DE" baseline="0" dirty="0" smtClean="0"/>
              <a:t>. Lagerstätten kommt das Gas nicht von selbst raus, sondern es muss ein höherer technischer Aufwand betrieben werden, um das Gas zu gewinnen. In schlecht durchlässigen Sandsteinen, in Kohleflözen, in Schiefern: immer haben wir es mit Gesteinen mit schlechter Durchlässigkeit zu tun.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Das größte Potential davon hat Schiefer gas, deswegen werde ich mich in diesem Vortrag darauf konzentrieren.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Wo gibt es Schiefergas?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Kann man gut</a:t>
            </a:r>
            <a:r>
              <a:rPr lang="de-DE" baseline="0" dirty="0" smtClean="0"/>
              <a:t> erklären wenn man </a:t>
            </a:r>
            <a:r>
              <a:rPr lang="de-DE" baseline="0" dirty="0" err="1" smtClean="0"/>
              <a:t>weiss</a:t>
            </a:r>
            <a:r>
              <a:rPr lang="de-DE" baseline="0" dirty="0" smtClean="0"/>
              <a:t> was konventionelle Lagerstätten sind: Das Gas ist in gut durchlässigem Gestein vorhanden, unter hohem Druck, und wenn wir diese Gesteine anbohren, kommt uns das Gas entgegen. Einfach und gut.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unkonv</a:t>
            </a:r>
            <a:r>
              <a:rPr lang="de-DE" baseline="0" dirty="0" smtClean="0"/>
              <a:t>. Lagerstätten kommt das Gas nicht von selbst raus, sondern es muss ein höherer technischer Aufwand betrieben werden, um das Gas zu gewinnen. In schlecht durchlässigen Sandsteinen, in Kohleflözen, in Schiefern: immer haben wir es mit Gesteinen mit schlechter Durchlässigkeit zu tun.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Das größte Potential davon hat Schiefer gas, deswegen werde ich mich in diesem Vortrag darauf konzentrieren.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Wo gibt es Schiefergas?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Wo ist</a:t>
            </a:r>
            <a:r>
              <a:rPr lang="de-DE" baseline="0" dirty="0" smtClean="0"/>
              <a:t> schiefergas zu finden? Weltweit verteilt. Es gibt viel in den USA, aber in China werden noch größere Vorkommen vermutet. </a:t>
            </a:r>
          </a:p>
          <a:p>
            <a:r>
              <a:rPr lang="de-DE" baseline="0" dirty="0" smtClean="0"/>
              <a:t>Produziert wird Schiefergas bisher nur in den USA und in Canada.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19CA1-82F2-4FF4-82EA-785EF780CFD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/>
          </a:p>
        </p:txBody>
      </p:sp>
      <p:pic>
        <p:nvPicPr>
          <p:cNvPr id="5" name="Picture 17" descr="HG_LOGO_S_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6423025"/>
            <a:ext cx="9715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-36513" y="60864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" name="Picture 19" descr="GFZ-LogoNeu_d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167438"/>
            <a:ext cx="850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62200"/>
            <a:ext cx="8839200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79335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520-3A74-4900-8D1F-CCC7B852C6D9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343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15749-C227-4A42-8F8A-CB79A1EBCCBC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0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4C72C-0623-421B-9C63-872EE2D9808A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1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4D537-E613-4159-A686-124201251229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5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DC41-5CFF-4534-877F-570277BFA7B8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6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D116-0103-4331-96A4-82E70029F372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8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839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16688"/>
            <a:ext cx="5410200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16688"/>
            <a:ext cx="838200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+mn-lt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0191D404-ED14-4478-9281-12BDBA774E71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6086475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Picture 21" descr="GFZ-LogoNeu_dt_4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3313"/>
            <a:ext cx="827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2" descr="HG_LOGO_Pos_CMY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6430963"/>
            <a:ext cx="941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2044262"/>
            <a:ext cx="9144000" cy="1143000"/>
          </a:xfrm>
        </p:spPr>
        <p:txBody>
          <a:bodyPr/>
          <a:lstStyle/>
          <a:p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3600" dirty="0"/>
              <a:t>Schiefergas: eine unkonventionelle Ressource für den Energiemix</a:t>
            </a:r>
            <a:br>
              <a:rPr lang="de-DE" sz="3600" dirty="0"/>
            </a:br>
            <a:r>
              <a:rPr lang="de-DE" sz="3600" dirty="0"/>
              <a:t>der Zukunft</a:t>
            </a:r>
            <a:r>
              <a:rPr lang="de-DE" sz="3600" dirty="0" smtClean="0"/>
              <a:t>?</a:t>
            </a:r>
            <a:r>
              <a:rPr lang="de-DE" sz="3600" dirty="0">
                <a:solidFill>
                  <a:schemeClr val="tx1"/>
                </a:solidFill>
              </a:rPr>
              <a:t/>
            </a:r>
            <a:br>
              <a:rPr lang="de-DE" sz="3600" dirty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/>
            </a:r>
            <a:br>
              <a:rPr lang="de-DE" sz="3600" dirty="0" smtClean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/>
            </a:r>
            <a:br>
              <a:rPr lang="de-DE" sz="3600" dirty="0" smtClean="0">
                <a:solidFill>
                  <a:schemeClr val="tx1"/>
                </a:solidFill>
              </a:rPr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1600" dirty="0" smtClean="0">
                <a:solidFill>
                  <a:schemeClr val="tx1"/>
                </a:solidFill>
              </a:rPr>
              <a:t>Andreas Hübner, Brian </a:t>
            </a:r>
            <a:r>
              <a:rPr lang="de-DE" sz="1600" dirty="0" err="1" smtClean="0">
                <a:solidFill>
                  <a:schemeClr val="tx1"/>
                </a:solidFill>
              </a:rPr>
              <a:t>Horsfield</a:t>
            </a: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Deutsches </a:t>
            </a:r>
            <a:r>
              <a:rPr lang="de-DE" sz="1600" dirty="0" err="1" smtClean="0">
                <a:solidFill>
                  <a:schemeClr val="tx1"/>
                </a:solidFill>
              </a:rPr>
              <a:t>GeoForschungsZentrum</a:t>
            </a:r>
            <a:r>
              <a:rPr lang="de-DE" sz="1600" dirty="0" smtClean="0">
                <a:solidFill>
                  <a:schemeClr val="tx1"/>
                </a:solidFill>
              </a:rPr>
              <a:t> GFZ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24357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334082"/>
              </p:ext>
            </p:extLst>
          </p:nvPr>
        </p:nvGraphicFramePr>
        <p:xfrm>
          <a:off x="1080000" y="467999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122165" y="5559179"/>
            <a:ext cx="19303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589C"/>
                </a:solidFill>
              </a:rPr>
              <a:t>Schiefergas</a:t>
            </a:r>
            <a:endParaRPr lang="de-DE" b="1" dirty="0">
              <a:solidFill>
                <a:srgbClr val="00589C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78139" y="5540457"/>
            <a:ext cx="19321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589C"/>
                </a:solidFill>
              </a:rPr>
              <a:t>konv</a:t>
            </a:r>
            <a:r>
              <a:rPr lang="de-DE" b="1" dirty="0" smtClean="0">
                <a:solidFill>
                  <a:srgbClr val="00589C"/>
                </a:solidFill>
              </a:rPr>
              <a:t>. Gas</a:t>
            </a:r>
            <a:endParaRPr lang="de-DE" b="1" dirty="0">
              <a:solidFill>
                <a:srgbClr val="00589C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8640" y="5525589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technically</a:t>
            </a:r>
            <a:endParaRPr lang="de-DE" sz="1200" dirty="0" smtClean="0"/>
          </a:p>
          <a:p>
            <a:r>
              <a:rPr lang="de-DE" sz="1200" dirty="0" err="1" smtClean="0"/>
              <a:t>recoverable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2658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213405"/>
              </p:ext>
            </p:extLst>
          </p:nvPr>
        </p:nvGraphicFramePr>
        <p:xfrm>
          <a:off x="1080000" y="468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6010262" y="5540068"/>
            <a:ext cx="24615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589C"/>
                </a:solidFill>
              </a:rPr>
              <a:t>Verbrauch</a:t>
            </a:r>
            <a:r>
              <a:rPr lang="de-DE" b="1" dirty="0">
                <a:solidFill>
                  <a:srgbClr val="00589C"/>
                </a:solidFill>
              </a:rPr>
              <a:t> 2010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122165" y="5559179"/>
            <a:ext cx="19303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589C"/>
                </a:solidFill>
              </a:rPr>
              <a:t>Schiefergas</a:t>
            </a:r>
            <a:endParaRPr lang="de-DE" b="1" dirty="0">
              <a:solidFill>
                <a:srgbClr val="00589C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78139" y="5540457"/>
            <a:ext cx="19321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589C"/>
                </a:solidFill>
              </a:rPr>
              <a:t>konv</a:t>
            </a:r>
            <a:r>
              <a:rPr lang="de-DE" b="1" dirty="0" smtClean="0">
                <a:solidFill>
                  <a:srgbClr val="00589C"/>
                </a:solidFill>
              </a:rPr>
              <a:t>. Gas</a:t>
            </a:r>
            <a:endParaRPr lang="de-DE" b="1" dirty="0">
              <a:solidFill>
                <a:srgbClr val="00589C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12972" y="1712870"/>
            <a:ext cx="462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/>
              <a:t>!</a:t>
            </a:r>
            <a:endParaRPr lang="de-DE" sz="6600" dirty="0"/>
          </a:p>
        </p:txBody>
      </p:sp>
      <p:sp>
        <p:nvSpPr>
          <p:cNvPr id="14" name="Pfeil nach oben und unten 13"/>
          <p:cNvSpPr/>
          <p:nvPr/>
        </p:nvSpPr>
        <p:spPr bwMode="auto">
          <a:xfrm>
            <a:off x="2943928" y="2705252"/>
            <a:ext cx="420414" cy="1815699"/>
          </a:xfrm>
          <a:prstGeom prst="up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lumMod val="66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8640" y="5525589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technically</a:t>
            </a:r>
            <a:endParaRPr lang="de-DE" sz="1200" dirty="0" smtClean="0"/>
          </a:p>
          <a:p>
            <a:r>
              <a:rPr lang="de-DE" sz="1200" dirty="0" err="1" smtClean="0"/>
              <a:t>recoverable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2852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63519"/>
              </p:ext>
            </p:extLst>
          </p:nvPr>
        </p:nvGraphicFramePr>
        <p:xfrm>
          <a:off x="0" y="1804987"/>
          <a:ext cx="5700712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154081"/>
              </p:ext>
            </p:extLst>
          </p:nvPr>
        </p:nvGraphicFramePr>
        <p:xfrm>
          <a:off x="5929312" y="1781173"/>
          <a:ext cx="2998788" cy="343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3290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30210" y="-58397"/>
            <a:ext cx="9108558" cy="1219200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Hintergrund</a:t>
            </a:r>
            <a:br>
              <a:rPr lang="de-DE" sz="2000" dirty="0" smtClean="0"/>
            </a:br>
            <a:endParaRPr lang="de-DE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3016465" y="6390289"/>
            <a:ext cx="3163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Präsentation BMBF, 5. März 2012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huebner\Desktop\Daten\Gas Shales\SHIP\The Basics\fundamentals\northamer_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47" y="-131357"/>
            <a:ext cx="9582316" cy="74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6635" y="5822731"/>
            <a:ext cx="359453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Barnett: </a:t>
            </a:r>
          </a:p>
          <a:p>
            <a:r>
              <a:rPr lang="de-DE" sz="1800" dirty="0" smtClean="0"/>
              <a:t>Beginn vor gut 10 Jahren, </a:t>
            </a:r>
          </a:p>
          <a:p>
            <a:r>
              <a:rPr lang="de-DE" sz="1800" dirty="0" smtClean="0"/>
              <a:t>2010: 14.000 Bohrungen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9210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ebner\Desktop\Daten\Gas Shales\SHIP\Grafiken\Andreas_Diagra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4" y="611768"/>
            <a:ext cx="6926316" cy="50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3179076" y="4323805"/>
            <a:ext cx="1489166" cy="83602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79076" y="5473555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 10%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39228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746228" y="2024501"/>
            <a:ext cx="7704089" cy="4039969"/>
            <a:chOff x="0" y="1173162"/>
            <a:chExt cx="7704089" cy="4039969"/>
          </a:xfrm>
        </p:grpSpPr>
        <p:pic>
          <p:nvPicPr>
            <p:cNvPr id="4098" name="Picture 2" descr="C:\Users\huebner\Desktop\Daten\Gas Shales\SHIP\The Basics\fundamentals\2011_04 EIA 14 wester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73162"/>
              <a:ext cx="4567793" cy="386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huebner\Desktop\Daten\Gas Shales\SHIP\The Basics\fundamentals\2011_04 EIA eastern eu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6" t="49649" r="4038" b="3299"/>
            <a:stretch/>
          </p:blipFill>
          <p:spPr bwMode="auto">
            <a:xfrm>
              <a:off x="3584028" y="3499945"/>
              <a:ext cx="3993931" cy="1713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huebner\Desktop\Daten\Gas Shales\SHIP\The Basics\fundamentals\2011_04 EIA eastern eu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7" t="4730" r="4575" b="43280"/>
            <a:stretch/>
          </p:blipFill>
          <p:spPr bwMode="auto">
            <a:xfrm>
              <a:off x="4056999" y="1776239"/>
              <a:ext cx="3647090" cy="200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1" name="Picture 5" descr="C:\Users\huebner\Desktop\Daten\Gas Shales\SHIP\The Basics\fundamentals\2011_04 EIA pol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45" y="147146"/>
            <a:ext cx="2996132" cy="227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 flipH="1">
            <a:off x="4702629" y="757646"/>
            <a:ext cx="1477452" cy="30828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flipH="1">
            <a:off x="5531293" y="2299063"/>
            <a:ext cx="2228044" cy="24775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5885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966237" y="1208692"/>
            <a:ext cx="9108558" cy="580917"/>
          </a:xfrm>
        </p:spPr>
        <p:txBody>
          <a:bodyPr/>
          <a:lstStyle/>
          <a:p>
            <a:pPr algn="l"/>
            <a:r>
              <a:rPr lang="de-DE" sz="2000" b="1" dirty="0" smtClean="0"/>
              <a:t>Vergleich </a:t>
            </a:r>
            <a:r>
              <a:rPr lang="de-DE" sz="2000" b="1" dirty="0" smtClean="0"/>
              <a:t>Europa </a:t>
            </a:r>
            <a:r>
              <a:rPr lang="de-DE" sz="2000" b="1" dirty="0" smtClean="0"/>
              <a:t>– Nordamerika</a:t>
            </a:r>
            <a:br>
              <a:rPr lang="de-DE" sz="2000" b="1" dirty="0" smtClean="0"/>
            </a:b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dirty="0" smtClean="0">
                <a:solidFill>
                  <a:schemeClr val="tx1"/>
                </a:solidFill>
              </a:rPr>
              <a:t>Europa: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77086" y="2500301"/>
            <a:ext cx="8485988" cy="1091986"/>
          </a:xfrm>
        </p:spPr>
        <p:txBody>
          <a:bodyPr/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Komplexere, </a:t>
            </a:r>
            <a:r>
              <a:rPr lang="de-DE" sz="1400" dirty="0" smtClean="0"/>
              <a:t>kleinräumigere Geologie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Höhere </a:t>
            </a:r>
            <a:r>
              <a:rPr lang="de-DE" sz="1400" dirty="0" smtClean="0"/>
              <a:t>Bevölkerungsdichte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Bodenschätze gehören nicht den Landbesitzern</a:t>
            </a:r>
            <a:endParaRPr lang="de-DE" sz="1400" dirty="0"/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Sehr wenig Bohranlagen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Wenig entwickelte Serviceindustrie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22300" algn="l"/>
              </a:tabLst>
            </a:pPr>
            <a:endParaRPr lang="de-DE" sz="1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29571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805596"/>
              </p:ext>
            </p:extLst>
          </p:nvPr>
        </p:nvGraphicFramePr>
        <p:xfrm>
          <a:off x="-52553" y="315311"/>
          <a:ext cx="8734636" cy="57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768661" y="5113857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EIA 2011</a:t>
            </a:r>
            <a:endParaRPr lang="de-DE" sz="11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2448912" y="1473789"/>
            <a:ext cx="924910" cy="13429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19332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211323" y="1664278"/>
            <a:ext cx="8485988" cy="1091986"/>
          </a:xfrm>
        </p:spPr>
        <p:txBody>
          <a:bodyPr/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/>
              <a:t>starke politische Unterstützung: Unabhängigkeit von russ. Erdgas, Ersatz für Kohle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Erkundung wird stark vorangetrieben (14 Explorationsbohrungen, 8 </a:t>
            </a:r>
            <a:r>
              <a:rPr lang="de-DE" sz="1400" dirty="0" err="1" smtClean="0"/>
              <a:t>hydr.frac</a:t>
            </a:r>
            <a:r>
              <a:rPr lang="de-DE" sz="1400" dirty="0" smtClean="0"/>
              <a:t>.)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Report stellt Unbedenklichkeit von </a:t>
            </a:r>
            <a:r>
              <a:rPr lang="de-DE" sz="1400" dirty="0" err="1" smtClean="0"/>
              <a:t>Hydraulic</a:t>
            </a:r>
            <a:r>
              <a:rPr lang="de-DE" sz="1400" dirty="0" smtClean="0"/>
              <a:t> </a:t>
            </a:r>
            <a:r>
              <a:rPr lang="de-DE" sz="1400" dirty="0" err="1" smtClean="0"/>
              <a:t>fracturing</a:t>
            </a:r>
            <a:r>
              <a:rPr lang="de-DE" sz="1400" dirty="0" smtClean="0"/>
              <a:t> fest (Nov. 2011)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22300" algn="l"/>
              </a:tabLst>
            </a:pPr>
            <a:endParaRPr lang="de-DE" sz="1400" dirty="0" smtClean="0"/>
          </a:p>
        </p:txBody>
      </p:sp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535156" y="829872"/>
            <a:ext cx="9108558" cy="1219200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Polen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3016465" y="6390289"/>
            <a:ext cx="3163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Präsentation BMBF, 5. März 2012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38977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73586" y="2588850"/>
            <a:ext cx="7649373" cy="18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Symbol" pitchFamily="18" charset="2"/>
              <a:buChar char="-"/>
              <a:tabLst>
                <a:tab pos="622300" algn="l"/>
              </a:tabLst>
            </a:pPr>
            <a:r>
              <a:rPr lang="de-DE" sz="1400" dirty="0" smtClean="0">
                <a:latin typeface="+mn-lt"/>
              </a:rPr>
              <a:t>Gesetz im Sommer 2011 stoppt Erkundungen mit </a:t>
            </a:r>
            <a:r>
              <a:rPr lang="de-DE" sz="1400" dirty="0" err="1" smtClean="0">
                <a:latin typeface="+mn-lt"/>
              </a:rPr>
              <a:t>hydraulic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fracturing</a:t>
            </a:r>
            <a:r>
              <a:rPr lang="de-DE" sz="1400" dirty="0" smtClean="0">
                <a:latin typeface="+mn-lt"/>
              </a:rPr>
              <a:t> und setzt Prüf-Kommission ein.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Symbol" pitchFamily="18" charset="2"/>
              <a:buChar char="-"/>
              <a:tabLst>
                <a:tab pos="622300" algn="l"/>
              </a:tabLst>
            </a:pPr>
            <a:r>
              <a:rPr lang="de-DE" sz="1400" dirty="0" smtClean="0">
                <a:latin typeface="+mn-lt"/>
              </a:rPr>
              <a:t>Ministerien-Bericht März 2012 positiv in Bezug auf Forschung zur Schiefergasgewinnung</a:t>
            </a:r>
            <a:endParaRPr lang="de-DE" sz="1400" dirty="0">
              <a:latin typeface="+mn-lt"/>
            </a:endParaRPr>
          </a:p>
          <a:p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7898" y="765918"/>
            <a:ext cx="9108558" cy="5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Frankreich</a:t>
            </a:r>
            <a:endParaRPr lang="de-DE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11323" y="1659897"/>
            <a:ext cx="8485988" cy="92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Zur Zeit kein </a:t>
            </a:r>
            <a:r>
              <a:rPr lang="de-DE" sz="1400" dirty="0" err="1" smtClean="0"/>
              <a:t>hydraulic</a:t>
            </a:r>
            <a:r>
              <a:rPr lang="de-DE" sz="1400" dirty="0" smtClean="0"/>
              <a:t> </a:t>
            </a:r>
            <a:r>
              <a:rPr lang="de-DE" sz="1400" dirty="0" err="1" smtClean="0"/>
              <a:t>fracturing</a:t>
            </a:r>
            <a:r>
              <a:rPr lang="de-DE" sz="1400" dirty="0" smtClean="0"/>
              <a:t>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Abwartende Haltung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endParaRPr lang="de-DE" sz="1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30513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887852" y="992778"/>
            <a:ext cx="5200785" cy="429282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/>
              <a:t>Gliederung</a:t>
            </a:r>
            <a:br>
              <a:rPr lang="de-DE" sz="2000" b="1" dirty="0"/>
            </a:br>
            <a:endParaRPr lang="de-DE" sz="2000" b="1" dirty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45997" y="2030043"/>
            <a:ext cx="6534067" cy="1792805"/>
          </a:xfrm>
        </p:spPr>
        <p:txBody>
          <a:bodyPr/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Schiefergas: wo </a:t>
            </a:r>
            <a:r>
              <a:rPr lang="de-DE" sz="1400" dirty="0" smtClean="0"/>
              <a:t>und </a:t>
            </a:r>
            <a:r>
              <a:rPr lang="de-DE" sz="1400" dirty="0" err="1" smtClean="0"/>
              <a:t>wieviel</a:t>
            </a:r>
            <a:endParaRPr lang="de-DE" sz="1400" dirty="0" smtClean="0"/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Schiefergas in Europa (D, Fr, P)</a:t>
            </a:r>
          </a:p>
          <a:p>
            <a:pPr marL="719138" indent="-26828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Rolle der Forschung: wissenschaftliche, unabhängige Technologie-Bewertung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33315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211323" y="1667710"/>
            <a:ext cx="8485988" cy="179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Zur Zeit kein </a:t>
            </a:r>
            <a:r>
              <a:rPr lang="de-DE" sz="1400" dirty="0" err="1" smtClean="0"/>
              <a:t>hydraulic</a:t>
            </a:r>
            <a:r>
              <a:rPr lang="de-DE" sz="1400" dirty="0" smtClean="0"/>
              <a:t> </a:t>
            </a:r>
            <a:r>
              <a:rPr lang="de-DE" sz="1400" dirty="0" err="1" smtClean="0"/>
              <a:t>fracturing</a:t>
            </a:r>
            <a:r>
              <a:rPr lang="de-DE" sz="1400" dirty="0" smtClean="0"/>
              <a:t> (aber </a:t>
            </a:r>
            <a:r>
              <a:rPr lang="de-DE" sz="1400" dirty="0" err="1" smtClean="0"/>
              <a:t>hydraulic</a:t>
            </a:r>
            <a:r>
              <a:rPr lang="de-DE" sz="1400" dirty="0" smtClean="0"/>
              <a:t> </a:t>
            </a:r>
            <a:r>
              <a:rPr lang="de-DE" sz="1400" dirty="0" err="1" smtClean="0"/>
              <a:t>fracturing</a:t>
            </a:r>
            <a:r>
              <a:rPr lang="de-DE" sz="1400" dirty="0" smtClean="0"/>
              <a:t> schon über 300 x seit 1961 Jahren in Kohle, </a:t>
            </a:r>
            <a:r>
              <a:rPr lang="de-DE" sz="1400" dirty="0" err="1" smtClean="0"/>
              <a:t>tight</a:t>
            </a:r>
            <a:r>
              <a:rPr lang="de-DE" sz="1400" dirty="0" smtClean="0"/>
              <a:t> gas und Schiefergaslagerstätten)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Abwartende Haltung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endParaRPr lang="de-DE" sz="1400" dirty="0" smtClean="0"/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538189" y="1067251"/>
            <a:ext cx="9108558" cy="44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Deutschland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629630" y="2927289"/>
            <a:ext cx="8174736" cy="363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Symbol" pitchFamily="18" charset="2"/>
              <a:buChar char="-"/>
              <a:tabLst>
                <a:tab pos="622300" algn="l"/>
              </a:tabLst>
            </a:pPr>
            <a:r>
              <a:rPr lang="de-DE" sz="1400" dirty="0" smtClean="0">
                <a:latin typeface="+mn-lt"/>
              </a:rPr>
              <a:t>UBA: Stellungnahme (u.a. rechtl. Rahmenbedingungen, Forschungsbedarf, Dez. 2011)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Symbol" pitchFamily="18" charset="2"/>
              <a:buChar char="-"/>
              <a:tabLst>
                <a:tab pos="622300" algn="l"/>
              </a:tabLst>
            </a:pPr>
            <a:r>
              <a:rPr lang="de-DE" sz="1400" dirty="0" smtClean="0">
                <a:latin typeface="+mn-lt"/>
              </a:rPr>
              <a:t>Exxon Dialog-Prozess (wiss. Risiko-Bewertung, April </a:t>
            </a:r>
            <a:r>
              <a:rPr lang="de-DE" sz="1400" dirty="0">
                <a:latin typeface="+mn-lt"/>
              </a:rPr>
              <a:t>2012)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Symbol" pitchFamily="18" charset="2"/>
              <a:buChar char="-"/>
              <a:tabLst>
                <a:tab pos="622300" algn="l"/>
              </a:tabLst>
            </a:pPr>
            <a:r>
              <a:rPr lang="de-DE" sz="1400" dirty="0">
                <a:latin typeface="+mn-lt"/>
              </a:rPr>
              <a:t>BMU: „Umweltauswirkungen von </a:t>
            </a:r>
            <a:r>
              <a:rPr lang="de-DE" sz="1400" dirty="0" err="1">
                <a:latin typeface="+mn-lt"/>
              </a:rPr>
              <a:t>Fracking</a:t>
            </a:r>
            <a:r>
              <a:rPr lang="de-DE" sz="1400" dirty="0">
                <a:latin typeface="+mn-lt"/>
              </a:rPr>
              <a:t> bei der Aufsuchung und Gewinnung von Erdgas aus unkonventionellen Lagerstätten“ (Mai 2012)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Symbol" pitchFamily="18" charset="2"/>
              <a:buChar char="-"/>
              <a:tabLst>
                <a:tab pos="622300" algn="l"/>
              </a:tabLst>
            </a:pPr>
            <a:r>
              <a:rPr lang="de-DE" sz="1400" dirty="0">
                <a:latin typeface="+mn-lt"/>
              </a:rPr>
              <a:t>NRW: „Gutachten mit Risikostudie zur Exploration und Gewinnung von Erdgas aus unkonventionellen Lagerstätten in Nordrhein-Westfalen und deren Auswirkungen auf den Naturhaushalt insbesondere die öffentliche Trinkwasserversorgung</a:t>
            </a:r>
            <a:r>
              <a:rPr lang="de-DE" sz="1400" dirty="0" smtClean="0">
                <a:latin typeface="+mn-lt"/>
              </a:rPr>
              <a:t>“ (</a:t>
            </a:r>
            <a:r>
              <a:rPr lang="de-DE" sz="1400" dirty="0">
                <a:latin typeface="+mn-lt"/>
              </a:rPr>
              <a:t>Juni 2012)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5909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30210" y="-58397"/>
            <a:ext cx="9108558" cy="1219200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Nachteile</a:t>
            </a:r>
            <a:br>
              <a:rPr lang="de-DE" sz="2000" dirty="0" smtClean="0"/>
            </a:br>
            <a:endParaRPr lang="de-DE" dirty="0" smtClean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258619" y="906636"/>
            <a:ext cx="8485988" cy="1792805"/>
          </a:xfrm>
        </p:spPr>
        <p:txBody>
          <a:bodyPr/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Es ist in fossiler Rohstoff, der Treibhausgase produziert.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Risiken bei der Exploration und Produktion: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01338" y="1828795"/>
            <a:ext cx="8059782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5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>
                <a:tab pos="622300" algn="l"/>
              </a:tabLst>
            </a:pPr>
            <a:r>
              <a:rPr lang="de-DE" sz="1400" dirty="0">
                <a:latin typeface="+mj-lt"/>
              </a:rPr>
              <a:t>Gefahren für das Grundwasser: auslaufenden Flüssigkeiten an der Oberfläche, aufstieg von Flüssigkeiten oder Gasen aus dem tiefen Untergrund</a:t>
            </a:r>
          </a:p>
          <a:p>
            <a:pPr marL="79375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>
                <a:tab pos="622300" algn="l"/>
              </a:tabLst>
            </a:pPr>
            <a:r>
              <a:rPr lang="de-DE" sz="1400" dirty="0">
                <a:latin typeface="+mj-lt"/>
              </a:rPr>
              <a:t>induzierte </a:t>
            </a:r>
            <a:r>
              <a:rPr lang="de-DE" sz="1400" dirty="0" smtClean="0">
                <a:latin typeface="+mj-lt"/>
              </a:rPr>
              <a:t>Erdbeben</a:t>
            </a:r>
          </a:p>
          <a:p>
            <a:pPr marL="79375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>
                <a:tab pos="622300" algn="l"/>
              </a:tabLst>
            </a:pPr>
            <a:r>
              <a:rPr lang="de-DE" sz="1400" dirty="0" smtClean="0">
                <a:latin typeface="+mj-lt"/>
              </a:rPr>
              <a:t>Zusätzliche Treibhausgase bei der Produktion</a:t>
            </a:r>
            <a:endParaRPr lang="de-DE" sz="1400" dirty="0">
              <a:latin typeface="+mj-lt"/>
            </a:endParaRPr>
          </a:p>
          <a:p>
            <a:endParaRPr lang="de-DE" dirty="0"/>
          </a:p>
        </p:txBody>
      </p:sp>
      <p:pic>
        <p:nvPicPr>
          <p:cNvPr id="12" name="Picture 3" descr="C:\Users\huebner\Desktop\Daten\Gas Shales\SHIP\Grafiken\Grafik Hendrich\Hübner\Film-Blockbild comple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68" y="3168548"/>
            <a:ext cx="4694609" cy="29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1841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r="16567"/>
          <a:stretch/>
        </p:blipFill>
        <p:spPr bwMode="auto">
          <a:xfrm>
            <a:off x="426322" y="714134"/>
            <a:ext cx="7251701" cy="46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uebner\Desktop\Daten\Gas Shales\Konferenzen\2012_03 DPG Tagung Berlin\Schiste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77" y="2178327"/>
            <a:ext cx="5170723" cy="386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5535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5" y="556062"/>
            <a:ext cx="85248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7" y="349984"/>
            <a:ext cx="13430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5" y="2840914"/>
            <a:ext cx="8634905" cy="204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10733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530929" y="374303"/>
            <a:ext cx="5198535" cy="430924"/>
          </a:xfrm>
        </p:spPr>
        <p:txBody>
          <a:bodyPr/>
          <a:lstStyle/>
          <a:p>
            <a:pPr algn="l"/>
            <a:r>
              <a:rPr lang="de-DE" sz="2000" dirty="0" smtClean="0"/>
              <a:t>Wichtige Feststellungen:</a:t>
            </a:r>
            <a:endParaRPr lang="de-DE" dirty="0" smtClean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530929" y="1136290"/>
            <a:ext cx="8198388" cy="9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dirty="0" smtClean="0"/>
              <a:t>Mit </a:t>
            </a:r>
            <a:r>
              <a:rPr lang="de-DE" dirty="0" err="1"/>
              <a:t>Fracking</a:t>
            </a:r>
            <a:r>
              <a:rPr lang="de-DE" dirty="0"/>
              <a:t> sind Risiken und </a:t>
            </a:r>
            <a:r>
              <a:rPr lang="de-DE" dirty="0" smtClean="0"/>
              <a:t>Umweltbeeinträchtigungen verbunden […]</a:t>
            </a:r>
            <a:r>
              <a:rPr lang="en-US" dirty="0" smtClean="0"/>
              <a:t>.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de-DE" dirty="0" smtClean="0"/>
              <a:t>Viele </a:t>
            </a:r>
            <a:r>
              <a:rPr lang="de-DE" dirty="0"/>
              <a:t>dieser Risiken bestehen auch bei einer </a:t>
            </a:r>
            <a:r>
              <a:rPr lang="de-DE" dirty="0" smtClean="0"/>
              <a:t>Erdgasgewinnung aus </a:t>
            </a:r>
            <a:r>
              <a:rPr lang="de-DE" dirty="0"/>
              <a:t>konventionellen Lagerstätten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25212" y="2166304"/>
            <a:ext cx="84187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v.a</a:t>
            </a:r>
            <a:r>
              <a:rPr lang="de-DE" sz="1600" dirty="0"/>
              <a:t>. die (technischen) Risiken bei Transport, Lagerung sowie </a:t>
            </a:r>
            <a:r>
              <a:rPr lang="de-DE" sz="1600" dirty="0" smtClean="0"/>
              <a:t>im Bohrloch </a:t>
            </a:r>
            <a:r>
              <a:rPr lang="de-DE" sz="1600" dirty="0"/>
              <a:t>können das Grundwasser kontaminieren;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aus </a:t>
            </a:r>
            <a:r>
              <a:rPr lang="de-DE" sz="1600" dirty="0"/>
              <a:t>tiefen geologischen Schichten können nur in </a:t>
            </a:r>
            <a:r>
              <a:rPr lang="de-DE" sz="1600" dirty="0" smtClean="0"/>
              <a:t>bestimmten ungünstigen </a:t>
            </a:r>
            <a:r>
              <a:rPr lang="de-DE" sz="1600" dirty="0"/>
              <a:t>Situationen Schadstoffe aufsteigen;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über </a:t>
            </a:r>
            <a:r>
              <a:rPr lang="de-DE" sz="1600" dirty="0"/>
              <a:t>den Aufstieg von Methan weiß man zu wenig: </a:t>
            </a:r>
            <a:r>
              <a:rPr lang="de-DE" sz="1600" dirty="0" smtClean="0"/>
              <a:t>brennende Wasserhähne </a:t>
            </a:r>
            <a:r>
              <a:rPr lang="de-DE" sz="1600" dirty="0"/>
              <a:t>gibt es auch ohne </a:t>
            </a:r>
            <a:r>
              <a:rPr lang="de-DE" sz="1600" dirty="0" err="1"/>
              <a:t>Fracking</a:t>
            </a:r>
            <a:r>
              <a:rPr lang="de-DE" sz="1600" dirty="0"/>
              <a:t>, aber ob und </a:t>
            </a:r>
            <a:r>
              <a:rPr lang="de-DE" sz="1600" dirty="0" smtClean="0"/>
              <a:t>in welchem </a:t>
            </a:r>
            <a:r>
              <a:rPr lang="de-DE" sz="1600" dirty="0"/>
              <a:t>Maße dieses Phänomen verstärkt wird, ist unbekannt.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es </a:t>
            </a:r>
            <a:r>
              <a:rPr lang="de-DE" sz="1600" dirty="0"/>
              <a:t>werden zunehmend weniger umweltgefährdende </a:t>
            </a:r>
            <a:r>
              <a:rPr lang="de-DE" sz="1600" dirty="0" err="1" smtClean="0"/>
              <a:t>Fracking</a:t>
            </a:r>
            <a:r>
              <a:rPr lang="de-DE" sz="1600" dirty="0" smtClean="0"/>
              <a:t>-Fluide </a:t>
            </a:r>
            <a:r>
              <a:rPr lang="de-DE" sz="1600" dirty="0"/>
              <a:t>eingesetzt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die </a:t>
            </a:r>
            <a:r>
              <a:rPr lang="de-DE" sz="1600" dirty="0"/>
              <a:t>Belastung des Lagerstättenwassers kann erheblich sein </a:t>
            </a:r>
            <a:r>
              <a:rPr lang="de-DE" sz="1600" dirty="0" smtClean="0"/>
              <a:t>und ist </a:t>
            </a:r>
            <a:r>
              <a:rPr lang="de-DE" sz="1600" dirty="0"/>
              <a:t>zu beachten;</a:t>
            </a:r>
            <a:endParaRPr lang="de-DE" sz="16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38561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0" y="746235"/>
            <a:ext cx="7551561" cy="203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1"/>
          <a:stretch/>
        </p:blipFill>
        <p:spPr bwMode="auto">
          <a:xfrm>
            <a:off x="919820" y="4790731"/>
            <a:ext cx="4095750" cy="116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45" y="2888515"/>
            <a:ext cx="2380430" cy="3007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20" y="5727887"/>
            <a:ext cx="966950" cy="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12465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641131" y="458385"/>
            <a:ext cx="5198535" cy="430924"/>
          </a:xfrm>
        </p:spPr>
        <p:txBody>
          <a:bodyPr/>
          <a:lstStyle/>
          <a:p>
            <a:pPr algn="l"/>
            <a:r>
              <a:rPr lang="de-DE" sz="2000" dirty="0" err="1" smtClean="0"/>
              <a:t>Some</a:t>
            </a:r>
            <a:r>
              <a:rPr lang="de-DE" sz="2000" dirty="0" smtClean="0"/>
              <a:t> Key </a:t>
            </a:r>
            <a:r>
              <a:rPr lang="de-DE" sz="2000" dirty="0" err="1" smtClean="0"/>
              <a:t>Findings</a:t>
            </a:r>
            <a:endParaRPr lang="de-DE" dirty="0" smtClean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641131" y="1041697"/>
            <a:ext cx="8198388" cy="9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400" b="1" dirty="0" smtClean="0"/>
              <a:t>Groundwater </a:t>
            </a:r>
            <a:r>
              <a:rPr lang="en-US" sz="1400" b="1" dirty="0"/>
              <a:t>Contamination and Other Environmental </a:t>
            </a:r>
            <a:r>
              <a:rPr lang="en-US" sz="1400" b="1" dirty="0" smtClean="0"/>
              <a:t>Impacts </a:t>
            </a:r>
            <a:r>
              <a:rPr lang="en-US" sz="1400" dirty="0" smtClean="0"/>
              <a:t>(focus on Barnett</a:t>
            </a:r>
            <a:r>
              <a:rPr lang="en-US" sz="1400" dirty="0"/>
              <a:t>, Marcellus and Haynesville </a:t>
            </a:r>
            <a:r>
              <a:rPr lang="en-US" sz="1400" dirty="0" err="1" smtClean="0"/>
              <a:t>shales</a:t>
            </a:r>
            <a:r>
              <a:rPr lang="en-US" sz="1400" dirty="0" smtClean="0"/>
              <a:t>)</a:t>
            </a:r>
            <a:endParaRPr lang="en-US" sz="1400" b="1" dirty="0"/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en-US" sz="1400" dirty="0"/>
              <a:t>no evidence of aquifer contamination from hydraulic fracturing chemicals in the subsurface by fracturing </a:t>
            </a:r>
            <a:r>
              <a:rPr lang="en-US" sz="1400" dirty="0" smtClean="0"/>
              <a:t>operations</a:t>
            </a:r>
            <a:endParaRPr lang="de-DE" sz="1400" dirty="0" smtClean="0"/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en-US" sz="1400" dirty="0"/>
              <a:t>no leakage from hydraulic fracturing at </a:t>
            </a:r>
            <a:r>
              <a:rPr lang="en-US" sz="1400" dirty="0" smtClean="0"/>
              <a:t>depth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en-US" sz="1400" dirty="0"/>
              <a:t>Surface spills of fracturing fluids appear to pose greater risks to groundwater sources than from hydraulic fracturing itself.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13293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928368" y="973924"/>
            <a:ext cx="70922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Fazit</a:t>
            </a:r>
            <a:r>
              <a:rPr lang="en-US" sz="2000" b="1" dirty="0" smtClean="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2000" dirty="0" smtClean="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000" dirty="0">
              <a:solidFill>
                <a:srgbClr val="00589C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 dirty="0" smtClean="0">
                <a:latin typeface="+mn-lt"/>
              </a:rPr>
              <a:t> </a:t>
            </a:r>
          </a:p>
          <a:p>
            <a:pPr marL="627063" indent="-35242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534988" algn="l"/>
              </a:tabLst>
            </a:pP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Wenn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nach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dem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akzeptierten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Stand </a:t>
            </a:r>
            <a:r>
              <a:rPr lang="en-US" sz="1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der </a:t>
            </a:r>
            <a:r>
              <a:rPr lang="en-US" sz="1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Technik</a:t>
            </a:r>
            <a:r>
              <a:rPr lang="en-US" sz="1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(best practice)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gearbeitet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wird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sind</a:t>
            </a:r>
            <a:r>
              <a:rPr lang="en-US" sz="1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Umweltschäden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weitestgehend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ausgeschlossen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mit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dem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üblichen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Restrisiko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großer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Ingenieursprojekte</a:t>
            </a:r>
            <a:r>
              <a:rPr lang="en-US" sz="1400" dirty="0">
                <a:latin typeface="+mn-lt"/>
                <a:ea typeface="Arial Unicode MS" pitchFamily="34" charset="-128"/>
                <a:cs typeface="Arial Unicode MS" pitchFamily="34" charset="-128"/>
              </a:rPr>
              <a:t>. </a:t>
            </a:r>
            <a:endParaRPr lang="de-DE" sz="1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42851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465938" y="186464"/>
            <a:ext cx="5387040" cy="3577700"/>
            <a:chOff x="465938" y="186464"/>
            <a:chExt cx="5387040" cy="3577700"/>
          </a:xfrm>
        </p:grpSpPr>
        <p:sp>
          <p:nvSpPr>
            <p:cNvPr id="3" name="Textfeld 2"/>
            <p:cNvSpPr txBox="1"/>
            <p:nvPr/>
          </p:nvSpPr>
          <p:spPr>
            <a:xfrm>
              <a:off x="465938" y="186464"/>
              <a:ext cx="5387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BGR</a:t>
              </a:r>
              <a:endParaRPr lang="de-DE" b="1" dirty="0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02" y="622003"/>
              <a:ext cx="5373976" cy="31421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uppieren 11"/>
          <p:cNvGrpSpPr/>
          <p:nvPr/>
        </p:nvGrpSpPr>
        <p:grpSpPr>
          <a:xfrm>
            <a:off x="1528472" y="1293937"/>
            <a:ext cx="3275036" cy="3193154"/>
            <a:chOff x="1528472" y="1293937"/>
            <a:chExt cx="3275036" cy="3193154"/>
          </a:xfrm>
        </p:grpSpPr>
        <p:pic>
          <p:nvPicPr>
            <p:cNvPr id="860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472" y="1746841"/>
              <a:ext cx="3275036" cy="274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1528472" y="1293937"/>
              <a:ext cx="32750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GFZ</a:t>
              </a:r>
              <a:endParaRPr lang="de-DE" b="1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531639" y="764299"/>
            <a:ext cx="4500103" cy="4705333"/>
            <a:chOff x="3524113" y="1286770"/>
            <a:chExt cx="4657726" cy="4870145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114" y="1746840"/>
              <a:ext cx="4657725" cy="4410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3524113" y="1286770"/>
              <a:ext cx="4657725" cy="477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GTI/GFZ/EFD</a:t>
              </a:r>
              <a:endParaRPr lang="de-DE" b="1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151698" y="2767097"/>
            <a:ext cx="7115176" cy="3236512"/>
            <a:chOff x="2151698" y="2636467"/>
            <a:chExt cx="7115176" cy="3236512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99" y="3101204"/>
              <a:ext cx="7115175" cy="2771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2151698" y="2636467"/>
              <a:ext cx="711517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US National </a:t>
              </a:r>
              <a:r>
                <a:rPr lang="de-DE" b="1" dirty="0" err="1"/>
                <a:t>Energy</a:t>
              </a:r>
              <a:r>
                <a:rPr lang="de-DE" b="1" dirty="0"/>
                <a:t> Technology Laboratory </a:t>
              </a:r>
              <a:endParaRPr lang="de-DE" b="1" dirty="0" smtClean="0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1491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4" y="3257543"/>
            <a:ext cx="1437655" cy="14398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28849" y="821637"/>
            <a:ext cx="5765619" cy="952499"/>
          </a:xfrm>
          <a:prstGeom prst="curvedDownArrow">
            <a:avLst>
              <a:gd name="adj1" fmla="val 109930"/>
              <a:gd name="adj2" fmla="val 219860"/>
              <a:gd name="adj3" fmla="val 33333"/>
            </a:avLst>
          </a:prstGeom>
          <a:solidFill>
            <a:srgbClr val="0058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rot="3942884">
            <a:off x="4144169" y="565029"/>
            <a:ext cx="2079625" cy="7056437"/>
          </a:xfrm>
          <a:prstGeom prst="curvedLeftArrow">
            <a:avLst>
              <a:gd name="adj1" fmla="val 67863"/>
              <a:gd name="adj2" fmla="val 135725"/>
              <a:gd name="adj3" fmla="val 33333"/>
            </a:avLst>
          </a:prstGeom>
          <a:solidFill>
            <a:srgbClr val="0058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769250"/>
            <a:ext cx="3957637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004325"/>
            <a:ext cx="2509838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469356" y="2174188"/>
            <a:ext cx="3892730" cy="1679355"/>
          </a:xfrm>
          <a:prstGeom prst="rect">
            <a:avLst/>
          </a:prstGeom>
          <a:solidFill>
            <a:srgbClr val="E3E4E6"/>
          </a:solidFill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 smtClean="0">
                <a:latin typeface="+mj-lt"/>
                <a:ea typeface="Segoe UI Symbol" pitchFamily="34" charset="0"/>
              </a:rPr>
              <a:t>Entwicklung</a:t>
            </a:r>
            <a:r>
              <a:rPr lang="en-US" sz="2800" b="1" dirty="0" smtClean="0">
                <a:latin typeface="+mj-lt"/>
                <a:ea typeface="Segoe UI Symbol" pitchFamily="34" charset="0"/>
              </a:rPr>
              <a:t> und </a:t>
            </a:r>
            <a:r>
              <a:rPr lang="en-US" sz="2800" b="1" dirty="0" err="1" smtClean="0">
                <a:latin typeface="+mj-lt"/>
                <a:ea typeface="Segoe UI Symbol" pitchFamily="34" charset="0"/>
              </a:rPr>
              <a:t>Anwendung</a:t>
            </a:r>
            <a:r>
              <a:rPr lang="en-US" sz="2800" b="1" dirty="0" smtClean="0">
                <a:latin typeface="+mj-lt"/>
                <a:ea typeface="Segoe UI Symbol" pitchFamily="34" charset="0"/>
              </a:rPr>
              <a:t> </a:t>
            </a:r>
            <a:r>
              <a:rPr lang="en-US" sz="2800" b="1" dirty="0" err="1" smtClean="0">
                <a:latin typeface="+mj-lt"/>
                <a:ea typeface="Segoe UI Symbol" pitchFamily="34" charset="0"/>
              </a:rPr>
              <a:t>neuer</a:t>
            </a:r>
            <a:r>
              <a:rPr lang="en-US" sz="2800" b="1" dirty="0" smtClean="0">
                <a:latin typeface="+mj-lt"/>
                <a:ea typeface="Segoe UI Symbol" pitchFamily="34" charset="0"/>
              </a:rPr>
              <a:t> </a:t>
            </a:r>
            <a:r>
              <a:rPr lang="en-US" sz="2800" b="1" dirty="0" err="1" smtClean="0">
                <a:latin typeface="+mj-lt"/>
                <a:ea typeface="Segoe UI Symbol" pitchFamily="34" charset="0"/>
              </a:rPr>
              <a:t>Technologien</a:t>
            </a:r>
            <a:endParaRPr lang="de-DE" sz="2800" b="1" dirty="0">
              <a:latin typeface="+mj-lt"/>
              <a:ea typeface="Segoe UI Symbo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361845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30210" y="-58397"/>
            <a:ext cx="9108558" cy="1219200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dirty="0" smtClean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258619" y="906636"/>
            <a:ext cx="8485988" cy="1792805"/>
          </a:xfrm>
        </p:spPr>
        <p:txBody>
          <a:bodyPr/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/>
              <a:t>Trotz Ausbau der Erneuerbaren </a:t>
            </a:r>
            <a:r>
              <a:rPr lang="de-DE" sz="1400" dirty="0" smtClean="0"/>
              <a:t>Energien: Fossile Energierohstoffe werden auch in absehbarer Zukunft im </a:t>
            </a:r>
            <a:r>
              <a:rPr lang="de-DE" sz="1400" b="1" dirty="0" smtClean="0"/>
              <a:t>weltweiten</a:t>
            </a:r>
            <a:r>
              <a:rPr lang="de-DE" sz="1400" dirty="0" smtClean="0"/>
              <a:t>, </a:t>
            </a:r>
            <a:r>
              <a:rPr lang="de-DE" sz="1400" b="1" dirty="0"/>
              <a:t>europäischen</a:t>
            </a:r>
            <a:r>
              <a:rPr lang="de-DE" sz="1400" dirty="0"/>
              <a:t> und </a:t>
            </a:r>
            <a:r>
              <a:rPr lang="de-DE" sz="1400" b="1" dirty="0" smtClean="0"/>
              <a:t>deutschen</a:t>
            </a:r>
            <a:r>
              <a:rPr lang="de-DE" sz="1400" dirty="0" smtClean="0"/>
              <a:t> Energiemix die </a:t>
            </a:r>
            <a:r>
              <a:rPr lang="de-DE" sz="1400" b="1" dirty="0" smtClean="0"/>
              <a:t>Hauptrolle</a:t>
            </a:r>
            <a:r>
              <a:rPr lang="de-DE" sz="1400" dirty="0" smtClean="0"/>
              <a:t> spielen.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24" y="2227718"/>
            <a:ext cx="6291310" cy="325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20724" y="5543730"/>
            <a:ext cx="4104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New </a:t>
            </a:r>
            <a:r>
              <a:rPr lang="en-US" sz="1000" b="1" dirty="0"/>
              <a:t>Policies Scenario </a:t>
            </a:r>
            <a:r>
              <a:rPr lang="en-US" sz="1000" dirty="0"/>
              <a:t>(IEA, World Energy Outlook, </a:t>
            </a:r>
            <a:r>
              <a:rPr lang="en-US" sz="1000" dirty="0" smtClean="0"/>
              <a:t>Sept. 2011</a:t>
            </a:r>
            <a:r>
              <a:rPr lang="en-US" sz="1000" dirty="0"/>
              <a:t>)</a:t>
            </a:r>
            <a:endParaRPr lang="de-DE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34854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04" y="42536"/>
            <a:ext cx="6467830" cy="601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812800" y="133350"/>
            <a:ext cx="3179763" cy="1187450"/>
          </a:xfrm>
          <a:prstGeom prst="ellips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40113" y="129222"/>
            <a:ext cx="5619750" cy="4826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www.shale-gas-information-platform.org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1691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89" y="1713583"/>
            <a:ext cx="2998564" cy="36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7" y="763181"/>
            <a:ext cx="3090282" cy="36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65" y="1247919"/>
            <a:ext cx="3272010" cy="386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17522" y="182100"/>
            <a:ext cx="2060812" cy="430924"/>
          </a:xfrm>
        </p:spPr>
        <p:txBody>
          <a:bodyPr/>
          <a:lstStyle/>
          <a:p>
            <a:pPr algn="l"/>
            <a:r>
              <a:rPr lang="de-DE" sz="2000" b="1" dirty="0" smtClean="0"/>
              <a:t>Information</a:t>
            </a:r>
            <a:endParaRPr lang="de-DE" b="1" dirty="0" smtClean="0"/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3919977" y="613024"/>
            <a:ext cx="2060812" cy="4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algn="l"/>
            <a:r>
              <a:rPr lang="de-DE" sz="2000" b="1" dirty="0" smtClean="0"/>
              <a:t>Diskussion</a:t>
            </a:r>
            <a:endParaRPr lang="de-DE" b="1" dirty="0" smtClean="0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6266078" y="1103433"/>
            <a:ext cx="3099989" cy="4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algn="l"/>
            <a:r>
              <a:rPr lang="de-DE" sz="2000" b="1" dirty="0" smtClean="0"/>
              <a:t>Experten Netzwerk</a:t>
            </a:r>
            <a:endParaRPr lang="de-DE" b="1" dirty="0" smtClean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40113" y="129222"/>
            <a:ext cx="5619750" cy="4826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www.shale-gas-information-platform.org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32269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276637" y="1873284"/>
            <a:ext cx="8867363" cy="1091986"/>
          </a:xfrm>
        </p:spPr>
        <p:txBody>
          <a:bodyPr/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600" dirty="0"/>
              <a:t>Schiefergas hat ein großes Potential, weltweit und für </a:t>
            </a:r>
            <a:r>
              <a:rPr lang="de-DE" sz="1600" dirty="0" smtClean="0"/>
              <a:t>Europa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600" dirty="0" smtClean="0"/>
              <a:t>abwartende </a:t>
            </a:r>
            <a:r>
              <a:rPr lang="de-DE" sz="1600" dirty="0"/>
              <a:t>Haltungen dominieren in Europa</a:t>
            </a:r>
            <a:endParaRPr lang="de-DE" sz="1600" dirty="0" smtClean="0"/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600" dirty="0" smtClean="0"/>
              <a:t>Dynamische Entwicklung beim geowissenschaftlichen </a:t>
            </a:r>
            <a:r>
              <a:rPr lang="de-DE" sz="1600" dirty="0"/>
              <a:t>Prozessverständnis und </a:t>
            </a:r>
            <a:r>
              <a:rPr lang="de-DE" sz="1600" dirty="0" smtClean="0"/>
              <a:t>bei der Technologien-Entwicklung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600" dirty="0" smtClean="0"/>
              <a:t>Risiken </a:t>
            </a:r>
            <a:r>
              <a:rPr lang="de-DE" sz="1600" dirty="0"/>
              <a:t>der Schiefergasgewinnung bewegen sich im Rahmen gewöhnlicher großer Ingenieursprojekte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7898" y="765918"/>
            <a:ext cx="9108558" cy="5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ＭＳ Ｐゴシック" pitchFamily="96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Zusammenfassung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19287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3382862" y="3024438"/>
            <a:ext cx="3396761" cy="1219200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vielen Dank!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7189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3994" y="0"/>
            <a:ext cx="9108558" cy="1219200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Treibhausgas-Emissionen</a:t>
            </a:r>
            <a:br>
              <a:rPr lang="de-DE" sz="2000" b="1" dirty="0" smtClean="0"/>
            </a:br>
            <a:r>
              <a:rPr lang="de-DE" sz="2000" b="1" dirty="0" smtClean="0"/>
              <a:t> </a:t>
            </a:r>
            <a:br>
              <a:rPr lang="de-DE" sz="2000" b="1" dirty="0" smtClean="0"/>
            </a:b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91604" y="4596278"/>
            <a:ext cx="7938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Shale </a:t>
            </a:r>
            <a:r>
              <a:rPr lang="en-US" sz="2800" dirty="0"/>
              <a:t>gas </a:t>
            </a:r>
            <a:r>
              <a:rPr lang="en-US" sz="2800" dirty="0" smtClean="0"/>
              <a:t>life-cycle emissions </a:t>
            </a:r>
            <a:r>
              <a:rPr lang="en-US" sz="2800" dirty="0"/>
              <a:t>are 6% lower than conventional natural gas, </a:t>
            </a:r>
            <a:r>
              <a:rPr lang="en-US" sz="2800" dirty="0" smtClean="0"/>
              <a:t>[…] and </a:t>
            </a:r>
            <a:r>
              <a:rPr lang="en-US" sz="2800" dirty="0"/>
              <a:t>33% lower than coal. </a:t>
            </a:r>
            <a:endParaRPr lang="de-DE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20696" r="7862" b="10711"/>
          <a:stretch/>
        </p:blipFill>
        <p:spPr bwMode="auto">
          <a:xfrm>
            <a:off x="287040" y="916526"/>
            <a:ext cx="5261628" cy="35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58" y="2242843"/>
            <a:ext cx="7615647" cy="3669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2716104"/>
            <a:ext cx="4317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sz="1800" b="1" dirty="0" smtClean="0">
              <a:solidFill>
                <a:srgbClr val="00589C"/>
              </a:solidFill>
              <a:latin typeface="+mn-lt"/>
            </a:endParaRPr>
          </a:p>
          <a:p>
            <a:r>
              <a:rPr lang="de-DE" sz="1800" dirty="0" smtClean="0">
                <a:latin typeface="+mn-lt"/>
              </a:rPr>
              <a:t>z.B. </a:t>
            </a:r>
            <a:r>
              <a:rPr lang="de-DE" sz="1800" dirty="0" err="1" smtClean="0">
                <a:latin typeface="+mn-lt"/>
              </a:rPr>
              <a:t>Reduced</a:t>
            </a:r>
            <a:r>
              <a:rPr lang="de-DE" sz="1800" dirty="0" smtClean="0">
                <a:latin typeface="+mn-lt"/>
              </a:rPr>
              <a:t> Emission </a:t>
            </a:r>
            <a:r>
              <a:rPr lang="de-DE" sz="1800" dirty="0" err="1" smtClean="0">
                <a:latin typeface="+mn-lt"/>
              </a:rPr>
              <a:t>Completions</a:t>
            </a:r>
            <a:endParaRPr lang="de-DE" sz="1800" dirty="0">
              <a:latin typeface="+mn-lt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758074" y="134471"/>
            <a:ext cx="4385926" cy="5901044"/>
            <a:chOff x="143436" y="105309"/>
            <a:chExt cx="4385926" cy="590104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953"/>
            <a:stretch/>
          </p:blipFill>
          <p:spPr bwMode="auto">
            <a:xfrm>
              <a:off x="218606" y="152400"/>
              <a:ext cx="4310756" cy="585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143436" y="105309"/>
              <a:ext cx="4231340" cy="590104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</p:grp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3994" y="0"/>
            <a:ext cx="9108558" cy="1219200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Treibhausgas-Emissionen</a:t>
            </a:r>
            <a:br>
              <a:rPr lang="de-DE" sz="2000" b="1" dirty="0" smtClean="0"/>
            </a:br>
            <a:r>
              <a:rPr lang="de-DE" sz="2000" b="1" dirty="0" smtClean="0"/>
              <a:t> </a:t>
            </a:r>
            <a:br>
              <a:rPr lang="de-DE" sz="2000" b="1" dirty="0" smtClean="0"/>
            </a:b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9" name="Picture 3" descr="C:\Users\huebner\Desktop\Daten\Gas Shales\SHIP\Grafiken\Grafik Hendrich\Hübner\Film-Blockbild comple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9" y="3364082"/>
            <a:ext cx="4309257" cy="26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3994" y="0"/>
            <a:ext cx="9108558" cy="1219200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Induzierte </a:t>
            </a:r>
            <a:r>
              <a:rPr lang="de-DE" sz="2000" b="1" dirty="0" err="1" smtClean="0"/>
              <a:t>Seismizität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 </a:t>
            </a:r>
            <a:br>
              <a:rPr lang="de-DE" sz="2000" b="1" dirty="0" smtClean="0"/>
            </a:b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15" y="1067439"/>
            <a:ext cx="6316170" cy="378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huebner\Desktop\Daten\Gas Shales\SHIP\Grafiken\induced seismicity\Zoback_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5" y="3116599"/>
            <a:ext cx="8262836" cy="2697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3" y="876679"/>
            <a:ext cx="5171736" cy="39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3994" y="0"/>
            <a:ext cx="9108558" cy="1219200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Induzierte </a:t>
            </a:r>
            <a:r>
              <a:rPr lang="de-DE" sz="2000" b="1" dirty="0" err="1" smtClean="0"/>
              <a:t>Seismizität</a:t>
            </a:r>
            <a:r>
              <a:rPr lang="de-DE" sz="2000" b="1" dirty="0" smtClean="0"/>
              <a:t>:</a:t>
            </a:r>
            <a:br>
              <a:rPr lang="de-DE" sz="2000" b="1" dirty="0" smtClean="0"/>
            </a:br>
            <a:r>
              <a:rPr lang="de-DE" sz="2000" b="1" dirty="0" smtClean="0"/>
              <a:t> </a:t>
            </a:r>
            <a:br>
              <a:rPr lang="de-DE" sz="2000" b="1" dirty="0" smtClean="0"/>
            </a:b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364378" y="1397726"/>
            <a:ext cx="6570616" cy="4310743"/>
            <a:chOff x="2364378" y="1397726"/>
            <a:chExt cx="6570616" cy="4310743"/>
          </a:xfrm>
        </p:grpSpPr>
        <p:sp>
          <p:nvSpPr>
            <p:cNvPr id="4" name="Rechteck 3"/>
            <p:cNvSpPr/>
            <p:nvPr/>
          </p:nvSpPr>
          <p:spPr bwMode="auto">
            <a:xfrm>
              <a:off x="2364378" y="1397726"/>
              <a:ext cx="6570616" cy="43107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815" y="3913583"/>
              <a:ext cx="6484179" cy="115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623"/>
            <a:stretch/>
          </p:blipFill>
          <p:spPr bwMode="auto">
            <a:xfrm>
              <a:off x="3549235" y="1572617"/>
              <a:ext cx="4705350" cy="17845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68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3994" y="188259"/>
            <a:ext cx="9108558" cy="564776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Umweltfreundlichere </a:t>
            </a:r>
            <a:r>
              <a:rPr lang="de-DE" sz="2000" b="1" dirty="0" err="1" smtClean="0"/>
              <a:t>Fracturing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Fluids</a:t>
            </a:r>
            <a:r>
              <a:rPr lang="de-DE" sz="2000" b="1" dirty="0" smtClean="0"/>
              <a:t>:</a:t>
            </a:r>
            <a:br>
              <a:rPr lang="de-DE" sz="2000" b="1" dirty="0" smtClean="0"/>
            </a:br>
            <a:r>
              <a:rPr lang="de-DE" sz="2000" b="1" dirty="0" smtClean="0"/>
              <a:t> 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54490" y="4249151"/>
            <a:ext cx="64635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+mn-lt"/>
              </a:rPr>
              <a:t>Zukünftige </a:t>
            </a:r>
            <a:r>
              <a:rPr lang="de-DE" sz="2000" dirty="0" err="1" smtClean="0">
                <a:latin typeface="+mn-lt"/>
              </a:rPr>
              <a:t>Fracturing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Fluids</a:t>
            </a:r>
            <a:r>
              <a:rPr lang="de-DE" sz="2000" dirty="0" smtClean="0">
                <a:latin typeface="+mn-lt"/>
              </a:rPr>
              <a:t>: </a:t>
            </a:r>
          </a:p>
          <a:p>
            <a:endParaRPr lang="de-DE" sz="2000" dirty="0" smtClean="0">
              <a:latin typeface="+mn-lt"/>
            </a:endParaRPr>
          </a:p>
          <a:p>
            <a:pPr marL="627063" indent="-268288">
              <a:buFont typeface="Wingdings" pitchFamily="2" charset="2"/>
              <a:buChar char="§"/>
            </a:pPr>
            <a:r>
              <a:rPr lang="de-DE" sz="1600" dirty="0" smtClean="0">
                <a:latin typeface="+mn-lt"/>
              </a:rPr>
              <a:t>keine Chemikalien</a:t>
            </a:r>
          </a:p>
          <a:p>
            <a:pPr marL="627063" indent="-268288">
              <a:buFont typeface="Wingdings" pitchFamily="2" charset="2"/>
              <a:buChar char="§"/>
            </a:pPr>
            <a:r>
              <a:rPr lang="de-DE" sz="1600" dirty="0" smtClean="0">
                <a:latin typeface="+mn-lt"/>
              </a:rPr>
              <a:t>nur Wasser</a:t>
            </a:r>
            <a:r>
              <a:rPr lang="de-DE" sz="1600" dirty="0">
                <a:latin typeface="+mn-lt"/>
              </a:rPr>
              <a:t>, Stärke und </a:t>
            </a:r>
            <a:r>
              <a:rPr lang="de-DE" sz="1600" dirty="0" smtClean="0">
                <a:latin typeface="+mn-lt"/>
              </a:rPr>
              <a:t>Bauxit-Sand</a:t>
            </a:r>
          </a:p>
          <a:p>
            <a:pPr marL="627063" indent="-268288">
              <a:buFont typeface="Wingdings" pitchFamily="2" charset="2"/>
              <a:buChar char="§"/>
            </a:pPr>
            <a:r>
              <a:rPr lang="de-DE" sz="1600" dirty="0" smtClean="0">
                <a:latin typeface="+mn-lt"/>
              </a:rPr>
              <a:t>Klärung durch </a:t>
            </a:r>
            <a:r>
              <a:rPr lang="de-DE" sz="1600" dirty="0">
                <a:latin typeface="+mn-lt"/>
              </a:rPr>
              <a:t>UV-Strahlung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1" y="976593"/>
            <a:ext cx="59340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7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09" y="524579"/>
            <a:ext cx="4440646" cy="480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800588" y="5656651"/>
            <a:ext cx="337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Energiefahrplan </a:t>
            </a:r>
            <a:r>
              <a:rPr lang="de-DE" sz="1200" b="1" dirty="0" smtClean="0"/>
              <a:t>2050</a:t>
            </a:r>
            <a:r>
              <a:rPr lang="en-US" sz="1200" dirty="0"/>
              <a:t> </a:t>
            </a:r>
            <a:r>
              <a:rPr lang="en-US" sz="1200" dirty="0" smtClean="0"/>
              <a:t>(EU, </a:t>
            </a:r>
            <a:r>
              <a:rPr lang="en-US" sz="1200" dirty="0" err="1" smtClean="0"/>
              <a:t>Dez</a:t>
            </a:r>
            <a:r>
              <a:rPr lang="en-US" sz="1200" dirty="0" smtClean="0"/>
              <a:t>. 2011</a:t>
            </a:r>
            <a:r>
              <a:rPr lang="en-US" sz="1200" dirty="0"/>
              <a:t>)</a:t>
            </a:r>
            <a:endParaRPr lang="de-DE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68" y="4380634"/>
            <a:ext cx="1677292" cy="48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 rot="16200000">
            <a:off x="523842" y="2675619"/>
            <a:ext cx="3102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Anteil am Primärenergieverbrauch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24032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880013" y="1008406"/>
            <a:ext cx="4214498" cy="842168"/>
          </a:xfrm>
        </p:spPr>
        <p:txBody>
          <a:bodyPr/>
          <a:lstStyle/>
          <a:p>
            <a:pPr marL="85725" indent="-85725"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/>
              <a:t>Warum ist Erdgas wichtig</a:t>
            </a:r>
            <a:r>
              <a:rPr lang="de-DE" sz="2000" dirty="0"/>
              <a:t>?</a:t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dirty="0" smtClean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64285" y="2030042"/>
            <a:ext cx="8485988" cy="1792805"/>
          </a:xfrm>
        </p:spPr>
        <p:txBody>
          <a:bodyPr/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bei </a:t>
            </a:r>
            <a:r>
              <a:rPr lang="de-DE" sz="1400" dirty="0"/>
              <a:t>der Verbrennung der sauberste fossile Brennstoff -&gt; Emissionsminderung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Gaskraftwerke sehr flexibel einsetzbar</a:t>
            </a:r>
            <a:r>
              <a:rPr lang="de-DE" sz="1400" dirty="0"/>
              <a:t> </a:t>
            </a:r>
            <a:r>
              <a:rPr lang="de-DE" sz="1400" dirty="0" smtClean="0"/>
              <a:t>-&gt; sehr gute Ergänzung zu EE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/>
              <a:t>weit verbreitet, heimische Ressource -&gt; </a:t>
            </a:r>
            <a:r>
              <a:rPr lang="de-DE" sz="1400" dirty="0" smtClean="0"/>
              <a:t>Importunabhängigkeit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endParaRPr lang="de-DE" sz="1400" dirty="0"/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In D: Erdgas wird als Brückentechnologie </a:t>
            </a:r>
            <a:r>
              <a:rPr lang="de-DE" sz="1400" dirty="0"/>
              <a:t>zu </a:t>
            </a:r>
            <a:r>
              <a:rPr lang="de-DE" sz="1400" dirty="0" smtClean="0"/>
              <a:t>EE angesehen!</a:t>
            </a:r>
          </a:p>
          <a:p>
            <a:pPr marL="45085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622300" algn="l"/>
              </a:tabLst>
            </a:pPr>
            <a:endParaRPr lang="de-DE" sz="1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15085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3016465" y="6390289"/>
            <a:ext cx="3163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Präsentation BMBF, 5. März 2012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6" y="2034094"/>
            <a:ext cx="5838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079329" y="4238783"/>
            <a:ext cx="56023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4D95"/>
                </a:solidFill>
                <a:latin typeface="+mn-lt"/>
              </a:rPr>
              <a:t>Unkonventionelles Erdgas: </a:t>
            </a:r>
          </a:p>
          <a:p>
            <a:pPr marL="627063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>
                <a:latin typeface="+mn-lt"/>
              </a:rPr>
              <a:t>Sehr geringe </a:t>
            </a:r>
            <a:r>
              <a:rPr lang="de-DE" sz="1600" dirty="0" err="1" smtClean="0">
                <a:latin typeface="+mn-lt"/>
              </a:rPr>
              <a:t>Durchlässigkeiten</a:t>
            </a:r>
            <a:endParaRPr lang="de-DE" sz="1600" dirty="0" smtClean="0">
              <a:latin typeface="+mn-lt"/>
            </a:endParaRPr>
          </a:p>
          <a:p>
            <a:pPr marL="627063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>
                <a:latin typeface="+mn-lt"/>
              </a:rPr>
              <a:t>Erhöhter technischer Aufwand bei der Gewinnung, z.B. </a:t>
            </a:r>
            <a:r>
              <a:rPr lang="de-DE" sz="1600" dirty="0" err="1" smtClean="0">
                <a:latin typeface="+mn-lt"/>
              </a:rPr>
              <a:t>hydraulic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fracturing</a:t>
            </a:r>
            <a:endParaRPr lang="de-DE" sz="1600" dirty="0" smtClean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881960" y="2034093"/>
            <a:ext cx="45719" cy="12645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629743" y="581392"/>
            <a:ext cx="302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3399"/>
                </a:solidFill>
                <a:latin typeface="Arial Narrow" pitchFamily="34" charset="0"/>
              </a:rPr>
              <a:t>Erdgas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211484" y="2034092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4D95"/>
                </a:solidFill>
              </a:rPr>
              <a:t>etc…</a:t>
            </a:r>
            <a:endParaRPr lang="de-DE" dirty="0">
              <a:solidFill>
                <a:srgbClr val="004D95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14849" y="1561653"/>
            <a:ext cx="8166847" cy="2088776"/>
          </a:xfrm>
          <a:prstGeom prst="ellipse">
            <a:avLst/>
          </a:prstGeom>
          <a:noFill/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881959" y="4295279"/>
            <a:ext cx="45719" cy="12645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5159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258619" y="906636"/>
            <a:ext cx="8485988" cy="1792805"/>
          </a:xfrm>
        </p:spPr>
        <p:txBody>
          <a:bodyPr/>
          <a:lstStyle/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Was sind unkonventionelle Gasressourcen?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endParaRPr lang="de-DE" sz="1400" dirty="0"/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Gas ist in wenig durchlässigen Gesteinen vorhanden (</a:t>
            </a:r>
            <a:r>
              <a:rPr lang="de-DE" sz="1400" dirty="0" err="1" smtClean="0"/>
              <a:t>tight</a:t>
            </a:r>
            <a:r>
              <a:rPr lang="de-DE" sz="1400" dirty="0" smtClean="0"/>
              <a:t> gas, </a:t>
            </a:r>
            <a:r>
              <a:rPr lang="de-DE" sz="1400" dirty="0" err="1" smtClean="0"/>
              <a:t>coal</a:t>
            </a:r>
            <a:r>
              <a:rPr lang="de-DE" sz="1400" dirty="0" smtClean="0"/>
              <a:t> </a:t>
            </a:r>
            <a:r>
              <a:rPr lang="de-DE" sz="1400" dirty="0" err="1" smtClean="0"/>
              <a:t>bed</a:t>
            </a:r>
            <a:r>
              <a:rPr lang="de-DE" sz="1400" dirty="0" smtClean="0"/>
              <a:t> </a:t>
            </a:r>
            <a:r>
              <a:rPr lang="de-DE" sz="1400" dirty="0" err="1" smtClean="0"/>
              <a:t>methane</a:t>
            </a:r>
            <a:r>
              <a:rPr lang="de-DE" sz="1400" dirty="0" smtClean="0"/>
              <a:t>, </a:t>
            </a:r>
            <a:r>
              <a:rPr lang="de-DE" sz="1400" dirty="0" err="1" smtClean="0"/>
              <a:t>shale</a:t>
            </a:r>
            <a:r>
              <a:rPr lang="de-DE" sz="1400" dirty="0" smtClean="0"/>
              <a:t> gas)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r>
              <a:rPr lang="de-DE" sz="1400" dirty="0" smtClean="0"/>
              <a:t>Oft wird </a:t>
            </a:r>
            <a:r>
              <a:rPr lang="de-DE" sz="1400" dirty="0" err="1" smtClean="0"/>
              <a:t>hydraulic</a:t>
            </a:r>
            <a:r>
              <a:rPr lang="de-DE" sz="1400" dirty="0" smtClean="0"/>
              <a:t> </a:t>
            </a:r>
            <a:r>
              <a:rPr lang="de-DE" sz="1400" dirty="0" err="1" smtClean="0"/>
              <a:t>fracturing</a:t>
            </a:r>
            <a:r>
              <a:rPr lang="de-DE" sz="1400" dirty="0" smtClean="0"/>
              <a:t> angewendet, um die </a:t>
            </a:r>
            <a:r>
              <a:rPr lang="de-DE" sz="1400" dirty="0" err="1" smtClean="0"/>
              <a:t>Durchlässikeit</a:t>
            </a:r>
            <a:r>
              <a:rPr lang="de-DE" sz="1400" dirty="0" smtClean="0"/>
              <a:t> künstlich zu erhöhen: </a:t>
            </a:r>
          </a:p>
          <a:p>
            <a:pPr marL="73660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622300" algn="l"/>
              </a:tabLst>
            </a:pPr>
            <a:endParaRPr lang="de-DE" sz="1400" dirty="0"/>
          </a:p>
        </p:txBody>
      </p:sp>
      <p:pic>
        <p:nvPicPr>
          <p:cNvPr id="1027" name="Picture 3" descr="C:\Users\huebner\Desktop\Daten\Gas Shales\SHIP\Grafiken\Grafik Hendrich\Hübner\Film-Blockbild comple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2" y="525517"/>
            <a:ext cx="8929342" cy="55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2545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ebner\Desktop\Daten\Gas Shales\SHIP\Grafiken\Andreas_Diagra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4" y="611768"/>
            <a:ext cx="6926316" cy="50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40825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515493"/>
              </p:ext>
            </p:extLst>
          </p:nvPr>
        </p:nvGraphicFramePr>
        <p:xfrm>
          <a:off x="1080000" y="468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122165" y="5559179"/>
            <a:ext cx="19303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589C"/>
                </a:solidFill>
              </a:rPr>
              <a:t>Schiefergas</a:t>
            </a:r>
            <a:endParaRPr lang="de-DE" b="1" dirty="0">
              <a:solidFill>
                <a:srgbClr val="00589C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8640" y="5525589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technically</a:t>
            </a:r>
            <a:endParaRPr lang="de-DE" sz="1200" dirty="0" smtClean="0"/>
          </a:p>
          <a:p>
            <a:r>
              <a:rPr lang="de-DE" sz="1200" dirty="0" err="1" smtClean="0"/>
              <a:t>recoverable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2490964" y="6400798"/>
            <a:ext cx="417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76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Jahrestagung der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DPG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Berlin, 25. - 30. März 2012</a:t>
            </a:r>
          </a:p>
        </p:txBody>
      </p:sp>
    </p:spTree>
    <p:extLst>
      <p:ext uri="{BB962C8B-B14F-4D97-AF65-F5344CB8AC3E}">
        <p14:creationId xmlns:p14="http://schemas.microsoft.com/office/powerpoint/2010/main" val="9438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Z_Praesentation_blanko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GFZ_Praesentation_blanko_DE</Template>
  <TotalTime>0</TotalTime>
  <Words>1877</Words>
  <Application>Microsoft Office PowerPoint</Application>
  <PresentationFormat>Bildschirmpräsentation (4:3)</PresentationFormat>
  <Paragraphs>239</Paragraphs>
  <Slides>38</Slides>
  <Notes>36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GFZ_Praesentation_blanko_DE</vt:lpstr>
      <vt:lpstr>     Schiefergas: eine unkonventionelle Ressource für den Energiemix der Zukunft?    Andreas Hübner, Brian Horsfield  Deutsches GeoForschungsZentrum GFZ</vt:lpstr>
      <vt:lpstr> Gliederung </vt:lpstr>
      <vt:lpstr>  </vt:lpstr>
      <vt:lpstr>PowerPoint-Präsentation</vt:lpstr>
      <vt:lpstr> Warum ist Erdgas wichtig?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Hintergrund </vt:lpstr>
      <vt:lpstr>PowerPoint-Präsentation</vt:lpstr>
      <vt:lpstr>PowerPoint-Präsentation</vt:lpstr>
      <vt:lpstr>Vergleich Europa – Nordamerika  Europa:</vt:lpstr>
      <vt:lpstr>PowerPoint-Präsentation</vt:lpstr>
      <vt:lpstr> Polen  </vt:lpstr>
      <vt:lpstr>PowerPoint-Präsentation</vt:lpstr>
      <vt:lpstr>PowerPoint-Präsentation</vt:lpstr>
      <vt:lpstr> Nachteile </vt:lpstr>
      <vt:lpstr>PowerPoint-Präsentation</vt:lpstr>
      <vt:lpstr>PowerPoint-Präsentation</vt:lpstr>
      <vt:lpstr>Wichtige Feststellungen:</vt:lpstr>
      <vt:lpstr>PowerPoint-Präsentation</vt:lpstr>
      <vt:lpstr>Some Key Findings</vt:lpstr>
      <vt:lpstr>PowerPoint-Präsentation</vt:lpstr>
      <vt:lpstr>PowerPoint-Präsentation</vt:lpstr>
      <vt:lpstr>PowerPoint-Präsentation</vt:lpstr>
      <vt:lpstr>PowerPoint-Präsentation</vt:lpstr>
      <vt:lpstr>Information</vt:lpstr>
      <vt:lpstr>PowerPoint-Präsentation</vt:lpstr>
      <vt:lpstr> vielen Dank!  </vt:lpstr>
      <vt:lpstr> Treibhausgas-Emissionen   </vt:lpstr>
      <vt:lpstr> Treibhausgas-Emissionen   </vt:lpstr>
      <vt:lpstr> Induzierte Seismizität   </vt:lpstr>
      <vt:lpstr> Induzierte Seismizität:   </vt:lpstr>
      <vt:lpstr> Umweltfreundlichere Fracturing Fluids: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huebner</dc:creator>
  <cp:lastModifiedBy>huebner</cp:lastModifiedBy>
  <cp:revision>178</cp:revision>
  <cp:lastPrinted>2012-03-28T12:04:51Z</cp:lastPrinted>
  <dcterms:created xsi:type="dcterms:W3CDTF">2012-02-08T08:42:10Z</dcterms:created>
  <dcterms:modified xsi:type="dcterms:W3CDTF">2012-03-28T12:16:24Z</dcterms:modified>
</cp:coreProperties>
</file>