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258" r:id="rId4"/>
    <p:sldId id="266" r:id="rId5"/>
    <p:sldId id="268" r:id="rId6"/>
    <p:sldId id="301" r:id="rId7"/>
    <p:sldId id="302" r:id="rId8"/>
    <p:sldId id="303" r:id="rId9"/>
    <p:sldId id="299" r:id="rId10"/>
    <p:sldId id="324" r:id="rId11"/>
    <p:sldId id="323" r:id="rId12"/>
    <p:sldId id="288" r:id="rId13"/>
    <p:sldId id="291" r:id="rId14"/>
    <p:sldId id="309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tandardabschnitt" id="{17965F29-3221-4813-B2FC-1A03170C479D}">
          <p14:sldIdLst>
            <p14:sldId id="256"/>
            <p14:sldId id="262"/>
            <p14:sldId id="258"/>
            <p14:sldId id="266"/>
            <p14:sldId id="268"/>
            <p14:sldId id="301"/>
            <p14:sldId id="302"/>
            <p14:sldId id="303"/>
            <p14:sldId id="299"/>
            <p14:sldId id="324"/>
            <p14:sldId id="323"/>
            <p14:sldId id="288"/>
            <p14:sldId id="291"/>
            <p14:sldId id="309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yne" initials="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1319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9" autoAdjust="0"/>
    <p:restoredTop sz="94671" autoAdjust="0"/>
  </p:normalViewPr>
  <p:slideViewPr>
    <p:cSldViewPr snapToGrid="0" snapToObjects="1">
      <p:cViewPr varScale="1">
        <p:scale>
          <a:sx n="97" d="100"/>
          <a:sy n="97" d="100"/>
        </p:scale>
        <p:origin x="-5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ayne\Desktop\Daten%20Specher_lang_kurz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ayne\Desktop\Daten%20Specher_lang_kurz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influence of the energy mix on</a:t>
            </a:r>
            <a:r>
              <a:rPr lang="en-US" baseline="0" dirty="0" smtClean="0"/>
              <a:t> </a:t>
            </a:r>
            <a:r>
              <a:rPr lang="en-US" dirty="0" smtClean="0"/>
              <a:t>installed storage capacity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'max stored energy kWh'!$A$2</c:f>
              <c:strCache>
                <c:ptCount val="1"/>
                <c:pt idx="0">
                  <c:v>max(storage)</c:v>
                </c:pt>
              </c:strCache>
            </c:strRef>
          </c:tx>
          <c:spPr>
            <a:ln>
              <a:solidFill>
                <a:srgbClr val="8D1319"/>
              </a:solidFill>
              <a:prstDash val="solid"/>
            </a:ln>
          </c:spPr>
          <c:marker>
            <c:symbol val="none"/>
          </c:marker>
          <c:cat>
            <c:strRef>
              <c:f>'max stored energy kWh'!$B$1:$H$1</c:f>
              <c:strCache>
                <c:ptCount val="7"/>
                <c:pt idx="0">
                  <c:v>mix45</c:v>
                </c:pt>
                <c:pt idx="1">
                  <c:v>mix35</c:v>
                </c:pt>
                <c:pt idx="2">
                  <c:v>mix20</c:v>
                </c:pt>
                <c:pt idx="3">
                  <c:v>mix10</c:v>
                </c:pt>
                <c:pt idx="4">
                  <c:v>60_40</c:v>
                </c:pt>
                <c:pt idx="5">
                  <c:v>100sun</c:v>
                </c:pt>
                <c:pt idx="6">
                  <c:v>65on_35off</c:v>
                </c:pt>
              </c:strCache>
            </c:strRef>
          </c:cat>
          <c:val>
            <c:numRef>
              <c:f>'max stored energy kWh'!$B$2:$H$2</c:f>
              <c:numCache>
                <c:formatCode>General</c:formatCode>
                <c:ptCount val="7"/>
                <c:pt idx="0">
                  <c:v>376154000</c:v>
                </c:pt>
                <c:pt idx="1">
                  <c:v>3798800000</c:v>
                </c:pt>
                <c:pt idx="2">
                  <c:v>12975000000</c:v>
                </c:pt>
                <c:pt idx="3">
                  <c:v>134480000000</c:v>
                </c:pt>
                <c:pt idx="4">
                  <c:v>104600000000</c:v>
                </c:pt>
                <c:pt idx="5">
                  <c:v>596760000000</c:v>
                </c:pt>
                <c:pt idx="6">
                  <c:v>357970000000</c:v>
                </c:pt>
              </c:numCache>
            </c:numRef>
          </c:val>
        </c:ser>
        <c:ser>
          <c:idx val="1"/>
          <c:order val="1"/>
          <c:tx>
            <c:strRef>
              <c:f>'max stored energy kWh'!$A$3</c:f>
              <c:strCache>
                <c:ptCount val="1"/>
                <c:pt idx="0">
                  <c:v>max(storage (&gt;24h))</c:v>
                </c:pt>
              </c:strCache>
            </c:strRef>
          </c:tx>
          <c:spPr>
            <a:ln>
              <a:solidFill>
                <a:srgbClr val="002060"/>
              </a:solidFill>
              <a:prstDash val="sysDash"/>
            </a:ln>
          </c:spPr>
          <c:marker>
            <c:symbol val="none"/>
          </c:marker>
          <c:cat>
            <c:strRef>
              <c:f>'max stored energy kWh'!$B$1:$H$1</c:f>
              <c:strCache>
                <c:ptCount val="7"/>
                <c:pt idx="0">
                  <c:v>mix45</c:v>
                </c:pt>
                <c:pt idx="1">
                  <c:v>mix35</c:v>
                </c:pt>
                <c:pt idx="2">
                  <c:v>mix20</c:v>
                </c:pt>
                <c:pt idx="3">
                  <c:v>mix10</c:v>
                </c:pt>
                <c:pt idx="4">
                  <c:v>60_40</c:v>
                </c:pt>
                <c:pt idx="5">
                  <c:v>100sun</c:v>
                </c:pt>
                <c:pt idx="6">
                  <c:v>65on_35off</c:v>
                </c:pt>
              </c:strCache>
            </c:strRef>
          </c:cat>
          <c:val>
            <c:numRef>
              <c:f>'max stored energy kWh'!$B$3:$H$3</c:f>
              <c:numCache>
                <c:formatCode>General</c:formatCode>
                <c:ptCount val="7"/>
                <c:pt idx="0">
                  <c:v>0</c:v>
                </c:pt>
                <c:pt idx="1">
                  <c:v>2444800000</c:v>
                </c:pt>
                <c:pt idx="2">
                  <c:v>10999000000</c:v>
                </c:pt>
                <c:pt idx="3">
                  <c:v>132200000000</c:v>
                </c:pt>
                <c:pt idx="4">
                  <c:v>101540000000</c:v>
                </c:pt>
                <c:pt idx="5">
                  <c:v>590940000000</c:v>
                </c:pt>
                <c:pt idx="6">
                  <c:v>356970000000</c:v>
                </c:pt>
              </c:numCache>
            </c:numRef>
          </c:val>
        </c:ser>
        <c:ser>
          <c:idx val="2"/>
          <c:order val="2"/>
          <c:tx>
            <c:strRef>
              <c:f>'max stored energy kWh'!$A$4</c:f>
              <c:strCache>
                <c:ptCount val="1"/>
                <c:pt idx="0">
                  <c:v>max(storage (&lt;24h))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'max stored energy kWh'!$B$1:$H$1</c:f>
              <c:strCache>
                <c:ptCount val="7"/>
                <c:pt idx="0">
                  <c:v>mix45</c:v>
                </c:pt>
                <c:pt idx="1">
                  <c:v>mix35</c:v>
                </c:pt>
                <c:pt idx="2">
                  <c:v>mix20</c:v>
                </c:pt>
                <c:pt idx="3">
                  <c:v>mix10</c:v>
                </c:pt>
                <c:pt idx="4">
                  <c:v>60_40</c:v>
                </c:pt>
                <c:pt idx="5">
                  <c:v>100sun</c:v>
                </c:pt>
                <c:pt idx="6">
                  <c:v>65on_35off</c:v>
                </c:pt>
              </c:strCache>
            </c:strRef>
          </c:cat>
          <c:val>
            <c:numRef>
              <c:f>'max stored energy kWh'!$B$4:$H$4</c:f>
              <c:numCache>
                <c:formatCode>General</c:formatCode>
                <c:ptCount val="7"/>
                <c:pt idx="0">
                  <c:v>376154000</c:v>
                </c:pt>
                <c:pt idx="1">
                  <c:v>1463800000</c:v>
                </c:pt>
                <c:pt idx="2">
                  <c:v>2235200000</c:v>
                </c:pt>
                <c:pt idx="3">
                  <c:v>2657400000</c:v>
                </c:pt>
                <c:pt idx="4">
                  <c:v>3416000000</c:v>
                </c:pt>
                <c:pt idx="5">
                  <c:v>6767100000</c:v>
                </c:pt>
                <c:pt idx="6">
                  <c:v>1704800000</c:v>
                </c:pt>
              </c:numCache>
            </c:numRef>
          </c:val>
        </c:ser>
        <c:dLbls/>
        <c:marker val="1"/>
        <c:axId val="54771712"/>
        <c:axId val="54773248"/>
      </c:lineChart>
      <c:catAx>
        <c:axId val="5477171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54773248"/>
        <c:crosses val="autoZero"/>
        <c:auto val="1"/>
        <c:lblAlgn val="ctr"/>
        <c:lblOffset val="100"/>
      </c:catAx>
      <c:valAx>
        <c:axId val="54773248"/>
        <c:scaling>
          <c:logBase val="10"/>
          <c:orientation val="minMax"/>
          <c:min val="100000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 smtClean="0"/>
                  <a:t>installed </a:t>
                </a:r>
                <a:r>
                  <a:rPr lang="en-US" sz="1400" baseline="0" dirty="0" smtClean="0"/>
                  <a:t>storage capacity </a:t>
                </a:r>
              </a:p>
              <a:p>
                <a:pPr>
                  <a:defRPr sz="1400"/>
                </a:pPr>
                <a:r>
                  <a:rPr lang="en-US" sz="1400" baseline="0" dirty="0" smtClean="0"/>
                  <a:t>[kWh]</a:t>
                </a:r>
                <a:endParaRPr lang="en-US" sz="1400" dirty="0"/>
              </a:p>
            </c:rich>
          </c:tx>
          <c:layout/>
        </c:title>
        <c:numFmt formatCode="0.0E+00" sourceLinked="0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547717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de-DE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influence of the energy mix</a:t>
            </a:r>
            <a:r>
              <a:rPr lang="en-US" baseline="0" dirty="0" smtClean="0"/>
              <a:t> on </a:t>
            </a:r>
            <a:r>
              <a:rPr lang="en-US" dirty="0" smtClean="0"/>
              <a:t>quantity of cycles </a:t>
            </a:r>
            <a:r>
              <a:rPr lang="en-US" baseline="0" dirty="0" smtClean="0"/>
              <a:t> 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Tabelle5!$B$15</c:f>
              <c:strCache>
                <c:ptCount val="1"/>
                <c:pt idx="0">
                  <c:v>cycles(storage (&gt;24h))</c:v>
                </c:pt>
              </c:strCache>
            </c:strRef>
          </c:tx>
          <c:spPr>
            <a:ln>
              <a:solidFill>
                <a:srgbClr val="002060"/>
              </a:solidFill>
              <a:prstDash val="sysDash"/>
            </a:ln>
          </c:spPr>
          <c:marker>
            <c:symbol val="none"/>
          </c:marker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de-DE"/>
              </a:p>
            </c:txPr>
            <c:dLblPos val="t"/>
            <c:showVal val="1"/>
          </c:dLbls>
          <c:cat>
            <c:strRef>
              <c:f>Tabelle5!$C$13:$I$13</c:f>
              <c:strCache>
                <c:ptCount val="7"/>
                <c:pt idx="0">
                  <c:v>mix45</c:v>
                </c:pt>
                <c:pt idx="1">
                  <c:v>mix35</c:v>
                </c:pt>
                <c:pt idx="2">
                  <c:v>mix20</c:v>
                </c:pt>
                <c:pt idx="3">
                  <c:v>mix10</c:v>
                </c:pt>
                <c:pt idx="4">
                  <c:v>60_40</c:v>
                </c:pt>
                <c:pt idx="5">
                  <c:v>100sun</c:v>
                </c:pt>
                <c:pt idx="6">
                  <c:v>65on_35off</c:v>
                </c:pt>
              </c:strCache>
            </c:strRef>
          </c:cat>
          <c:val>
            <c:numRef>
              <c:f>Tabelle5!$C$15:$I$15</c:f>
              <c:numCache>
                <c:formatCode>0</c:formatCode>
                <c:ptCount val="7"/>
                <c:pt idx="1">
                  <c:v>2.9245746073298431</c:v>
                </c:pt>
                <c:pt idx="2">
                  <c:v>6.5369579052641162</c:v>
                </c:pt>
                <c:pt idx="3">
                  <c:v>2.1633888048411496</c:v>
                </c:pt>
                <c:pt idx="4">
                  <c:v>3.1219223951152251</c:v>
                </c:pt>
                <c:pt idx="5">
                  <c:v>1.0085626290317125</c:v>
                </c:pt>
                <c:pt idx="6">
                  <c:v>1.3054318290052385</c:v>
                </c:pt>
              </c:numCache>
            </c:numRef>
          </c:val>
        </c:ser>
        <c:ser>
          <c:idx val="1"/>
          <c:order val="1"/>
          <c:tx>
            <c:strRef>
              <c:f>Tabelle5!$B$16</c:f>
              <c:strCache>
                <c:ptCount val="1"/>
                <c:pt idx="0">
                  <c:v>cycles(storage (&lt;24h))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c:spPr>
          <c:marker>
            <c:symbol val="none"/>
          </c:marker>
          <c:dLbls>
            <c:dLbl>
              <c:idx val="6"/>
              <c:layout>
                <c:manualLayout>
                  <c:x val="-2.5302214242968194E-2"/>
                  <c:y val="-6.7622141091142854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t"/>
            <c:showVal val="1"/>
          </c:dLbls>
          <c:cat>
            <c:strRef>
              <c:f>Tabelle5!$C$13:$I$13</c:f>
              <c:strCache>
                <c:ptCount val="7"/>
                <c:pt idx="0">
                  <c:v>mix45</c:v>
                </c:pt>
                <c:pt idx="1">
                  <c:v>mix35</c:v>
                </c:pt>
                <c:pt idx="2">
                  <c:v>mix20</c:v>
                </c:pt>
                <c:pt idx="3">
                  <c:v>mix10</c:v>
                </c:pt>
                <c:pt idx="4">
                  <c:v>60_40</c:v>
                </c:pt>
                <c:pt idx="5">
                  <c:v>100sun</c:v>
                </c:pt>
                <c:pt idx="6">
                  <c:v>65on_35off</c:v>
                </c:pt>
              </c:strCache>
            </c:strRef>
          </c:cat>
          <c:val>
            <c:numRef>
              <c:f>Tabelle5!$C$16:$I$16</c:f>
              <c:numCache>
                <c:formatCode>0</c:formatCode>
                <c:ptCount val="7"/>
                <c:pt idx="0">
                  <c:v>15.738234871887578</c:v>
                </c:pt>
                <c:pt idx="1">
                  <c:v>87.443639841508414</c:v>
                </c:pt>
                <c:pt idx="2">
                  <c:v>157.03292770221907</c:v>
                </c:pt>
                <c:pt idx="3">
                  <c:v>227.6661398359299</c:v>
                </c:pt>
                <c:pt idx="4">
                  <c:v>225.99531615925062</c:v>
                </c:pt>
                <c:pt idx="5">
                  <c:v>252.69317728421333</c:v>
                </c:pt>
                <c:pt idx="6">
                  <c:v>98.545283904270306</c:v>
                </c:pt>
              </c:numCache>
            </c:numRef>
          </c:val>
        </c:ser>
        <c:dLbls/>
        <c:marker val="1"/>
        <c:axId val="54795648"/>
        <c:axId val="54817920"/>
      </c:lineChart>
      <c:catAx>
        <c:axId val="5479564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54817920"/>
        <c:crosses val="autoZero"/>
        <c:auto val="1"/>
        <c:lblAlgn val="ctr"/>
        <c:lblOffset val="100"/>
      </c:catAx>
      <c:valAx>
        <c:axId val="548179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dirty="0" smtClean="0"/>
                  <a:t>cycles [counts]</a:t>
                </a:r>
                <a:endParaRPr lang="en-US" sz="14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5479564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de-DE"/>
        </a:p>
      </c:txPr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7D7F2-231C-469B-8DAC-D9E2FFF3A984}" type="datetimeFigureOut">
              <a:rPr lang="de-DE" smtClean="0"/>
              <a:pPr/>
              <a:t>12.03.2013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AF003-938B-407A-8DCF-5783A1EFF7F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05822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93454-6747-45BF-8A26-926C97DC9652}" type="datetimeFigureOut">
              <a:rPr lang="de-DE" smtClean="0"/>
              <a:pPr/>
              <a:t>12.03.2013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7FB83-8E37-4649-BBF8-46080B585DD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9134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7FB83-8E37-4649-BBF8-46080B585DDB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78256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Kurze</a:t>
            </a:r>
            <a:r>
              <a:rPr lang="en-US" dirty="0" smtClean="0"/>
              <a:t> </a:t>
            </a:r>
            <a:r>
              <a:rPr lang="en-US" dirty="0" err="1" smtClean="0"/>
              <a:t>Vorstellung</a:t>
            </a:r>
            <a:r>
              <a:rPr lang="en-US" dirty="0" smtClean="0"/>
              <a:t> was das Modell </a:t>
            </a:r>
            <a:r>
              <a:rPr lang="en-US" dirty="0" err="1" smtClean="0"/>
              <a:t>kann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7FB83-8E37-4649-BBF8-46080B585DDB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6021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Ab</a:t>
            </a:r>
            <a:r>
              <a:rPr lang="en-US" dirty="0" smtClean="0"/>
              <a:t> </a:t>
            </a:r>
            <a:r>
              <a:rPr lang="en-US" dirty="0" err="1" smtClean="0"/>
              <a:t>einem</a:t>
            </a:r>
            <a:r>
              <a:rPr lang="en-US" dirty="0" smtClean="0"/>
              <a:t> best. </a:t>
            </a:r>
            <a:r>
              <a:rPr lang="en-US" dirty="0" err="1" smtClean="0"/>
              <a:t>Anteil</a:t>
            </a:r>
            <a:r>
              <a:rPr lang="en-US" dirty="0" smtClean="0"/>
              <a:t> an EE 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7FB83-8E37-4649-BBF8-46080B585DDB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8828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6062663"/>
            <a:ext cx="9144000" cy="795337"/>
          </a:xfrm>
          <a:prstGeom prst="rect">
            <a:avLst/>
          </a:prstGeom>
          <a:solidFill>
            <a:srgbClr val="ECE8D9"/>
          </a:solidFill>
          <a:ln w="9525">
            <a:noFill/>
            <a:miter lim="800000"/>
            <a:headEnd/>
            <a:tailEnd/>
          </a:ln>
          <a:effectLst>
            <a:outerShdw dist="38100" dir="16200000" algn="tl" rotWithShape="0">
              <a:srgbClr val="808080">
                <a:alpha val="20000"/>
              </a:srgbClr>
            </a:outerShdw>
          </a:effec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1033463"/>
            <a:ext cx="9144000" cy="5348287"/>
          </a:xfrm>
          <a:prstGeom prst="rect">
            <a:avLst/>
          </a:prstGeom>
          <a:solidFill>
            <a:srgbClr val="8D131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pic>
        <p:nvPicPr>
          <p:cNvPr id="5" name="Bild 6" descr="Heidelberg_Siegel_mittel2.png"/>
          <p:cNvPicPr>
            <a:picLocks noChangeAspect="1"/>
          </p:cNvPicPr>
          <p:nvPr userDrawn="1"/>
        </p:nvPicPr>
        <p:blipFill>
          <a:blip r:embed="rId2" cstate="print">
            <a:lum bright="74000" contrast="-76000"/>
          </a:blip>
          <a:srcRect l="36172" t="20329"/>
          <a:stretch>
            <a:fillRect/>
          </a:stretch>
        </p:blipFill>
        <p:spPr bwMode="auto">
          <a:xfrm>
            <a:off x="-25400" y="1033463"/>
            <a:ext cx="4164013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0" y="6335713"/>
            <a:ext cx="9144000" cy="46037"/>
          </a:xfrm>
          <a:prstGeom prst="rect">
            <a:avLst/>
          </a:prstGeom>
          <a:solidFill>
            <a:srgbClr val="8D131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9067" y="2130425"/>
            <a:ext cx="6511395" cy="3720042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276225" y="270405"/>
            <a:ext cx="5276850" cy="9525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276225" y="1600200"/>
            <a:ext cx="8229600" cy="4525963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7E8E23-54BD-40BE-8AE0-3950169AABD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6407150"/>
            <a:ext cx="9144000" cy="450850"/>
          </a:xfrm>
          <a:prstGeom prst="rect">
            <a:avLst/>
          </a:prstGeom>
          <a:solidFill>
            <a:srgbClr val="ECE8D9"/>
          </a:solidFill>
          <a:ln w="9525">
            <a:noFill/>
            <a:miter lim="800000"/>
            <a:headEnd/>
            <a:tailEnd/>
          </a:ln>
          <a:effectLst>
            <a:outerShdw dist="38100" dir="16200000" algn="tl" rotWithShape="0">
              <a:srgbClr val="808080">
                <a:alpha val="20000"/>
              </a:srgbClr>
            </a:outerShdw>
          </a:effec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27" name="Rectangle 2"/>
          <p:cNvSpPr>
            <a:spLocks noChangeArrowheads="1"/>
          </p:cNvSpPr>
          <p:nvPr userDrawn="1"/>
        </p:nvSpPr>
        <p:spPr bwMode="auto">
          <a:xfrm>
            <a:off x="0" y="6335713"/>
            <a:ext cx="9144000" cy="46037"/>
          </a:xfrm>
          <a:prstGeom prst="rect">
            <a:avLst/>
          </a:prstGeom>
          <a:solidFill>
            <a:srgbClr val="8D131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28" name="Rectangle 2"/>
          <p:cNvSpPr>
            <a:spLocks noChangeArrowheads="1"/>
          </p:cNvSpPr>
          <p:nvPr userDrawn="1"/>
        </p:nvSpPr>
        <p:spPr bwMode="auto">
          <a:xfrm>
            <a:off x="0" y="1028700"/>
            <a:ext cx="9144000" cy="198438"/>
          </a:xfrm>
          <a:prstGeom prst="rect">
            <a:avLst/>
          </a:prstGeom>
          <a:solidFill>
            <a:srgbClr val="8D1319"/>
          </a:solidFill>
          <a:ln w="9525">
            <a:noFill/>
            <a:miter lim="800000"/>
            <a:headEnd/>
            <a:tailEnd/>
          </a:ln>
          <a:effectLst>
            <a:outerShdw dist="38100" dir="5400000" algn="tl" rotWithShape="0">
              <a:srgbClr val="808080">
                <a:alpha val="42998"/>
              </a:srgbClr>
            </a:outerShdw>
          </a:effec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029" name="Textplatzhalter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4859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3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69875"/>
            <a:ext cx="50736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72400" y="6213475"/>
            <a:ext cx="995363" cy="825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95959"/>
                </a:solidFill>
                <a:cs typeface="Arial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A25F8E-7122-4687-B2E4-4DACBC141362}" type="slidenum">
              <a:rPr lang="de-DE" smtClean="0">
                <a:latin typeface="Arial" pitchFamily="34" charset="0"/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1032" name="Bild 1" descr="HCE-Logo-1_Schnitt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76900" y="174625"/>
            <a:ext cx="33909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232525"/>
          </a:solidFill>
          <a:latin typeface="Arial"/>
          <a:ea typeface="ＭＳ Ｐゴシック" charset="-128"/>
          <a:cs typeface="ＭＳ Ｐゴシック" pitchFamily="-111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32525"/>
          </a:solidFill>
          <a:latin typeface="Arial" charset="0"/>
          <a:ea typeface="ＭＳ Ｐゴシック" charset="-128"/>
          <a:cs typeface="ＭＳ Ｐゴシック" pitchFamily="-111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32525"/>
          </a:solidFill>
          <a:latin typeface="Arial" charset="0"/>
          <a:ea typeface="ＭＳ Ｐゴシック" charset="-128"/>
          <a:cs typeface="ＭＳ Ｐゴシック" pitchFamily="-111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32525"/>
          </a:solidFill>
          <a:latin typeface="Arial" charset="0"/>
          <a:ea typeface="ＭＳ Ｐゴシック" charset="-128"/>
          <a:cs typeface="ＭＳ Ｐゴシック" pitchFamily="-111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32525"/>
          </a:solidFill>
          <a:latin typeface="Arial" charset="0"/>
          <a:ea typeface="ＭＳ Ｐゴシック" charset="-128"/>
          <a:cs typeface="ＭＳ Ｐゴシック" pitchFamily="-111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15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ern="1200">
          <a:solidFill>
            <a:srgbClr val="262626"/>
          </a:solidFill>
          <a:latin typeface="Arial"/>
          <a:ea typeface="ＭＳ Ｐゴシック" charset="-128"/>
          <a:cs typeface="ＭＳ Ｐゴシック" pitchFamily="-111" charset="-128"/>
        </a:defRPr>
      </a:lvl1pPr>
      <a:lvl2pPr marL="742950" indent="-285750" algn="l" defTabSz="457200" rtl="0" eaLnBrk="0" fontAlgn="base" hangingPunct="0">
        <a:lnSpc>
          <a:spcPct val="15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262626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0" fontAlgn="base" hangingPunct="0">
        <a:lnSpc>
          <a:spcPct val="15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262626"/>
          </a:solidFill>
          <a:latin typeface="Arial"/>
          <a:ea typeface="Arial" pitchFamily="-111" charset="0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200" kern="1200">
          <a:solidFill>
            <a:srgbClr val="262626"/>
          </a:solidFill>
          <a:latin typeface="Arial"/>
          <a:ea typeface="Arial" pitchFamily="-111" charset="0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200" kern="1200">
          <a:solidFill>
            <a:srgbClr val="262626"/>
          </a:solidFill>
          <a:latin typeface="Arial"/>
          <a:ea typeface="Arial" pitchFamily="-111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Analysis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electric</a:t>
            </a:r>
            <a:r>
              <a:rPr lang="de-DE" dirty="0" smtClean="0"/>
              <a:t> </a:t>
            </a: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storage</a:t>
            </a:r>
            <a:r>
              <a:rPr lang="de-DE" dirty="0" smtClean="0"/>
              <a:t> in different </a:t>
            </a:r>
            <a:r>
              <a:rPr lang="de-DE" dirty="0" err="1" smtClean="0"/>
              <a:t>renewable</a:t>
            </a:r>
            <a:r>
              <a:rPr lang="de-DE" dirty="0" smtClean="0"/>
              <a:t> </a:t>
            </a: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scenarios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8780462" cy="17526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de-DE" sz="1600" dirty="0" smtClean="0">
                <a:solidFill>
                  <a:schemeClr val="bg1"/>
                </a:solidFill>
              </a:rPr>
              <a:t>Wayne Götz, Tobias Tröndle, Ulrich Platt und Werner </a:t>
            </a:r>
            <a:r>
              <a:rPr lang="de-DE" sz="1600" dirty="0" err="1" smtClean="0">
                <a:solidFill>
                  <a:schemeClr val="bg1"/>
                </a:solidFill>
              </a:rPr>
              <a:t>Aeschbach-Hertig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</a:p>
          <a:p>
            <a:pPr algn="r">
              <a:buNone/>
            </a:pPr>
            <a:r>
              <a:rPr lang="de-DE" sz="1600" dirty="0" smtClean="0">
                <a:solidFill>
                  <a:schemeClr val="bg1"/>
                </a:solidFill>
              </a:rPr>
              <a:t>University </a:t>
            </a:r>
            <a:r>
              <a:rPr lang="de-DE" sz="1600" dirty="0" err="1" smtClean="0">
                <a:solidFill>
                  <a:schemeClr val="bg1"/>
                </a:solidFill>
              </a:rPr>
              <a:t>of</a:t>
            </a:r>
            <a:r>
              <a:rPr lang="de-DE" sz="1600" dirty="0" smtClean="0">
                <a:solidFill>
                  <a:schemeClr val="bg1"/>
                </a:solidFill>
              </a:rPr>
              <a:t> Heidelberg</a:t>
            </a:r>
          </a:p>
          <a:p>
            <a:pPr algn="r">
              <a:buNone/>
            </a:pPr>
            <a:endParaRPr lang="de-DE" sz="1600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de-DE" sz="1600" dirty="0" smtClean="0">
                <a:solidFill>
                  <a:schemeClr val="bg1"/>
                </a:solidFill>
              </a:rPr>
              <a:t>DPG Frühjahrstagung – Dresden  |  4. März 2013</a:t>
            </a:r>
          </a:p>
          <a:p>
            <a:pPr algn="r">
              <a:buNone/>
            </a:pPr>
            <a:endParaRPr lang="de-DE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6225" y="194205"/>
            <a:ext cx="5276850" cy="9525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overview of installed storage capacity in different scenarios</a:t>
            </a: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E8E23-54BD-40BE-8AE0-3950169AABDA}" type="slidenum">
              <a:rPr lang="de-DE" smtClean="0"/>
              <a:pPr/>
              <a:t>10</a:t>
            </a:fld>
            <a:endParaRPr lang="de-DE" dirty="0"/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66698984"/>
              </p:ext>
            </p:extLst>
          </p:nvPr>
        </p:nvGraphicFramePr>
        <p:xfrm>
          <a:off x="1422401" y="1282700"/>
          <a:ext cx="6350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589699" y="5567143"/>
            <a:ext cx="7957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2010_60_40 scenario the installed storage (&gt;24h) capacity is </a:t>
            </a:r>
            <a:r>
              <a:rPr lang="en-US" dirty="0"/>
              <a:t>≈ </a:t>
            </a:r>
            <a:r>
              <a:rPr lang="en-US" dirty="0" smtClean="0"/>
              <a:t>30 times higher than the installed storage (&lt;24h) capacity</a:t>
            </a:r>
            <a:endParaRPr lang="en-US" dirty="0"/>
          </a:p>
        </p:txBody>
      </p:sp>
      <p:sp>
        <p:nvSpPr>
          <p:cNvPr id="7" name="Pfeil nach rechts 6"/>
          <p:cNvSpPr/>
          <p:nvPr/>
        </p:nvSpPr>
        <p:spPr>
          <a:xfrm rot="10800000" flipH="1">
            <a:off x="268492" y="5683249"/>
            <a:ext cx="321206" cy="392585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5981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E8E23-54BD-40BE-8AE0-3950169AABDA}" type="slidenum">
              <a:rPr lang="de-DE" smtClean="0"/>
              <a:pPr/>
              <a:t>11</a:t>
            </a:fld>
            <a:endParaRPr lang="de-DE"/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50149794"/>
              </p:ext>
            </p:extLst>
          </p:nvPr>
        </p:nvGraphicFramePr>
        <p:xfrm>
          <a:off x="1525586" y="1290110"/>
          <a:ext cx="648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feil nach rechts 5"/>
          <p:cNvSpPr/>
          <p:nvPr/>
        </p:nvSpPr>
        <p:spPr>
          <a:xfrm rot="10800000" flipH="1">
            <a:off x="268492" y="5683249"/>
            <a:ext cx="321206" cy="392585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589698" y="5554443"/>
            <a:ext cx="8516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a 100% renewable energy scenario the storage (&gt;24h) is used only once a year and the</a:t>
            </a:r>
          </a:p>
          <a:p>
            <a:r>
              <a:rPr lang="en-US" dirty="0" smtClean="0"/>
              <a:t>storage (&lt;24h) is used up to ≈ 2/3 days a year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276225" y="194205"/>
            <a:ext cx="5276850" cy="9525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overview of the quantity of cycles the storages are used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79502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10"/>
          <p:cNvGrpSpPr/>
          <p:nvPr/>
        </p:nvGrpSpPr>
        <p:grpSpPr>
          <a:xfrm>
            <a:off x="0" y="1448075"/>
            <a:ext cx="4692031" cy="4602104"/>
            <a:chOff x="0" y="1448075"/>
            <a:chExt cx="4692031" cy="4602104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448075"/>
              <a:ext cx="4692031" cy="4602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hteck 9"/>
            <p:cNvSpPr/>
            <p:nvPr/>
          </p:nvSpPr>
          <p:spPr>
            <a:xfrm>
              <a:off x="276225" y="5743575"/>
              <a:ext cx="1571625" cy="3066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</a:t>
            </a:r>
            <a:r>
              <a:rPr lang="de-DE" dirty="0" err="1" smtClean="0"/>
              <a:t>torage</a:t>
            </a:r>
            <a:r>
              <a:rPr lang="de-DE" dirty="0" smtClean="0"/>
              <a:t> </a:t>
            </a:r>
            <a:r>
              <a:rPr lang="en-US" dirty="0" smtClean="0"/>
              <a:t>technologies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E8E23-54BD-40BE-8AE0-3950169AABDA}" type="slidenum">
              <a:rPr lang="de-DE" smtClean="0"/>
              <a:pPr/>
              <a:t>12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2671935"/>
              </p:ext>
            </p:extLst>
          </p:nvPr>
        </p:nvGraphicFramePr>
        <p:xfrm>
          <a:off x="4906840" y="2280820"/>
          <a:ext cx="3970460" cy="3312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5260"/>
                <a:gridCol w="2235200"/>
              </a:tblGrid>
              <a:tr h="843985"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storage</a:t>
                      </a:r>
                      <a:r>
                        <a:rPr lang="de-DE" b="1" dirty="0" smtClean="0"/>
                        <a:t> </a:t>
                      </a:r>
                      <a:r>
                        <a:rPr lang="de-DE" b="1" dirty="0" err="1" smtClean="0"/>
                        <a:t>technologies</a:t>
                      </a:r>
                      <a:endParaRPr lang="de-DE" b="1" dirty="0" smtClean="0"/>
                    </a:p>
                  </a:txBody>
                  <a:tcPr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energy</a:t>
                      </a:r>
                      <a:r>
                        <a:rPr lang="de-DE" b="1" baseline="0" dirty="0" smtClean="0"/>
                        <a:t> </a:t>
                      </a:r>
                      <a:r>
                        <a:rPr lang="de-DE" b="1" baseline="0" dirty="0" err="1" smtClean="0"/>
                        <a:t>density</a:t>
                      </a:r>
                      <a:r>
                        <a:rPr lang="de-DE" b="1" baseline="0" dirty="0" smtClean="0"/>
                        <a:t> (kWh/m³)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793">
                <a:tc>
                  <a:txBody>
                    <a:bodyPr/>
                    <a:lstStyle/>
                    <a:p>
                      <a:r>
                        <a:rPr lang="de-DE" dirty="0" smtClean="0"/>
                        <a:t>Hydrogen</a:t>
                      </a:r>
                    </a:p>
                  </a:txBody>
                  <a:tcPr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 (</a:t>
                      </a:r>
                      <a:r>
                        <a:rPr lang="de-DE" dirty="0" err="1" smtClean="0"/>
                        <a:t>Atmospheric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pressure</a:t>
                      </a:r>
                      <a:r>
                        <a:rPr lang="de-DE" baseline="0" dirty="0" smtClean="0"/>
                        <a:t>); </a:t>
                      </a:r>
                    </a:p>
                    <a:p>
                      <a:r>
                        <a:rPr lang="de-DE" dirty="0" smtClean="0"/>
                        <a:t>530 (20 </a:t>
                      </a:r>
                      <a:r>
                        <a:rPr lang="de-DE" dirty="0" err="1" smtClean="0"/>
                        <a:t>MPa</a:t>
                      </a:r>
                      <a:r>
                        <a:rPr lang="de-DE" dirty="0" smtClean="0"/>
                        <a:t>);</a:t>
                      </a:r>
                      <a:r>
                        <a:rPr lang="de-DE" baseline="0" dirty="0" smtClean="0"/>
                        <a:t> </a:t>
                      </a:r>
                    </a:p>
                    <a:p>
                      <a:r>
                        <a:rPr lang="de-DE" baseline="0" dirty="0" smtClean="0"/>
                        <a:t>1400 (70 </a:t>
                      </a:r>
                      <a:r>
                        <a:rPr lang="de-DE" baseline="0" dirty="0" err="1" smtClean="0"/>
                        <a:t>MPa</a:t>
                      </a:r>
                      <a:r>
                        <a:rPr lang="de-DE" baseline="0" dirty="0" smtClean="0"/>
                        <a:t>)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812">
                <a:tc>
                  <a:txBody>
                    <a:bodyPr/>
                    <a:lstStyle/>
                    <a:p>
                      <a:r>
                        <a:rPr lang="de-DE" dirty="0" smtClean="0"/>
                        <a:t>Compressed Air Storage</a:t>
                      </a:r>
                    </a:p>
                  </a:txBody>
                  <a:tcPr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 (</a:t>
                      </a:r>
                      <a:r>
                        <a:rPr lang="el-GR" dirty="0" smtClean="0"/>
                        <a:t>Δ</a:t>
                      </a:r>
                      <a:r>
                        <a:rPr lang="de-DE" dirty="0" smtClean="0"/>
                        <a:t>p =2 </a:t>
                      </a:r>
                      <a:r>
                        <a:rPr lang="de-DE" dirty="0" err="1" smtClean="0"/>
                        <a:t>MPa</a:t>
                      </a:r>
                      <a:r>
                        <a:rPr lang="de-DE" dirty="0" smtClean="0"/>
                        <a:t>); </a:t>
                      </a:r>
                    </a:p>
                    <a:p>
                      <a:r>
                        <a:rPr lang="de-DE" dirty="0" smtClean="0"/>
                        <a:t>12 (</a:t>
                      </a:r>
                      <a:r>
                        <a:rPr lang="el-GR" dirty="0" smtClean="0"/>
                        <a:t>Δ</a:t>
                      </a:r>
                      <a:r>
                        <a:rPr lang="de-DE" dirty="0" smtClean="0"/>
                        <a:t>p =8.5 </a:t>
                      </a:r>
                      <a:r>
                        <a:rPr lang="de-DE" dirty="0" err="1" smtClean="0"/>
                        <a:t>MPa</a:t>
                      </a:r>
                      <a:r>
                        <a:rPr lang="de-DE" dirty="0" smtClean="0"/>
                        <a:t>)  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812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Pumped-storage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Hydeoelectricity</a:t>
                      </a:r>
                      <a:endParaRPr lang="de-DE" dirty="0" smtClean="0"/>
                    </a:p>
                  </a:txBody>
                  <a:tcPr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0.82 (300m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drop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height</a:t>
                      </a:r>
                      <a:r>
                        <a:rPr lang="de-DE" baseline="0" dirty="0" smtClean="0"/>
                        <a:t>)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58286" y="1541859"/>
            <a:ext cx="392063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overview</a:t>
            </a:r>
            <a:r>
              <a:rPr lang="de-DE" dirty="0" smtClean="0"/>
              <a:t> </a:t>
            </a:r>
            <a:r>
              <a:rPr lang="de-DE" dirty="0" err="1" smtClean="0"/>
              <a:t>storage</a:t>
            </a:r>
            <a:r>
              <a:rPr lang="de-DE" dirty="0" smtClean="0"/>
              <a:t> </a:t>
            </a:r>
            <a:r>
              <a:rPr lang="de-DE" dirty="0" err="1" smtClean="0"/>
              <a:t>capacity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different </a:t>
            </a: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storage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>
            <a:off x="104775" y="6393418"/>
            <a:ext cx="33362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*Energy [R]evolution, Greenpeace, June 2012, 259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011430" y="3524250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rgbClr val="8D1319"/>
                </a:solidFill>
              </a:rPr>
              <a:t>1h</a:t>
            </a:r>
            <a:endParaRPr lang="de-DE" sz="1600" b="1" dirty="0">
              <a:solidFill>
                <a:srgbClr val="8D1319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11430" y="3057525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rgbClr val="8D1319"/>
                </a:solidFill>
              </a:rPr>
              <a:t>24h</a:t>
            </a:r>
            <a:endParaRPr lang="de-DE" sz="1600" b="1" dirty="0">
              <a:solidFill>
                <a:srgbClr val="8D1319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11430" y="2609850"/>
            <a:ext cx="452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rgbClr val="8D1319"/>
                </a:solidFill>
              </a:rPr>
              <a:t>1m</a:t>
            </a:r>
            <a:endParaRPr lang="de-DE" sz="1600" b="1" dirty="0">
              <a:solidFill>
                <a:srgbClr val="8D1319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011430" y="2280821"/>
            <a:ext cx="386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rgbClr val="8D1319"/>
                </a:solidFill>
              </a:rPr>
              <a:t>1a</a:t>
            </a:r>
            <a:endParaRPr lang="de-DE" sz="1600" b="1" dirty="0">
              <a:solidFill>
                <a:srgbClr val="8D1319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 rot="16200000">
            <a:off x="-663602" y="3298336"/>
            <a:ext cx="19939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err="1" smtClean="0"/>
              <a:t>discharge</a:t>
            </a:r>
            <a:r>
              <a:rPr lang="de-DE" dirty="0" smtClean="0"/>
              <a:t> time [h]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1025215" y="2280821"/>
            <a:ext cx="3603315" cy="1022182"/>
          </a:xfrm>
          <a:prstGeom prst="rect">
            <a:avLst/>
          </a:prstGeom>
          <a:solidFill>
            <a:srgbClr val="8D1319">
              <a:alpha val="1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hteck 16"/>
          <p:cNvSpPr/>
          <p:nvPr/>
        </p:nvSpPr>
        <p:spPr>
          <a:xfrm rot="16200000">
            <a:off x="2329730" y="3278491"/>
            <a:ext cx="3282086" cy="1286746"/>
          </a:xfrm>
          <a:prstGeom prst="rect">
            <a:avLst/>
          </a:prstGeom>
          <a:solidFill>
            <a:srgbClr val="8D1319">
              <a:alpha val="1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ummary and outlook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summary</a:t>
            </a:r>
          </a:p>
          <a:p>
            <a:r>
              <a:rPr lang="en-US" dirty="0"/>
              <a:t>installed </a:t>
            </a:r>
            <a:r>
              <a:rPr lang="en-US" dirty="0" smtClean="0"/>
              <a:t>long-term storage </a:t>
            </a:r>
            <a:r>
              <a:rPr lang="en-US" dirty="0"/>
              <a:t>(&gt;24h) capacity </a:t>
            </a:r>
            <a:r>
              <a:rPr lang="en-US" dirty="0" smtClean="0"/>
              <a:t>can be around 30 </a:t>
            </a:r>
            <a:r>
              <a:rPr lang="en-US" dirty="0"/>
              <a:t>times higher than </a:t>
            </a:r>
            <a:r>
              <a:rPr lang="en-US" dirty="0" smtClean="0"/>
              <a:t>short-term installed </a:t>
            </a:r>
            <a:r>
              <a:rPr lang="en-US" dirty="0"/>
              <a:t>storage (&lt;24h) </a:t>
            </a:r>
            <a:r>
              <a:rPr lang="en-US" dirty="0" smtClean="0"/>
              <a:t>capacity</a:t>
            </a:r>
          </a:p>
          <a:p>
            <a:r>
              <a:rPr lang="en-US" dirty="0" smtClean="0"/>
              <a:t>short-term storage will be used up to 2/3 days and the long-term storage from 1 to 3 times a year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outlook</a:t>
            </a:r>
          </a:p>
          <a:p>
            <a:r>
              <a:rPr lang="en-US" dirty="0" smtClean="0"/>
              <a:t>analysis </a:t>
            </a:r>
            <a:r>
              <a:rPr lang="en-US" dirty="0"/>
              <a:t>and optimization of the separation of storage in short-term and </a:t>
            </a:r>
            <a:r>
              <a:rPr lang="en-US" dirty="0" smtClean="0"/>
              <a:t>long-term</a:t>
            </a:r>
          </a:p>
          <a:p>
            <a:r>
              <a:rPr lang="en-US" dirty="0" smtClean="0"/>
              <a:t>analysis of the transfer process into a 100% renewable scenario</a:t>
            </a:r>
          </a:p>
          <a:p>
            <a:r>
              <a:rPr lang="en-US" dirty="0" smtClean="0"/>
              <a:t>analysis of the variation of storage from 2000 – 2010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E8E23-54BD-40BE-8AE0-3950169AABDA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680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0" dirty="0" smtClean="0">
                <a:latin typeface="Freestyle Script" pitchFamily="66" charset="0"/>
              </a:rPr>
              <a:t>thank you very much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0" dirty="0" smtClean="0">
                <a:latin typeface="Freestyle Script" pitchFamily="66" charset="0"/>
              </a:rPr>
              <a:t>for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0" dirty="0" smtClean="0">
                <a:latin typeface="Freestyle Script" pitchFamily="66" charset="0"/>
              </a:rPr>
              <a:t>your attention</a:t>
            </a:r>
            <a:endParaRPr lang="en-US" sz="6000" dirty="0">
              <a:latin typeface="Freestyle Script" pitchFamily="66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E8E23-54BD-40BE-8AE0-3950169AABDA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1142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bgerundetes Rechteck 14"/>
          <p:cNvSpPr/>
          <p:nvPr/>
        </p:nvSpPr>
        <p:spPr>
          <a:xfrm>
            <a:off x="4623433" y="5236845"/>
            <a:ext cx="1833793" cy="270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Abgerundetes Rechteck 13"/>
          <p:cNvSpPr/>
          <p:nvPr/>
        </p:nvSpPr>
        <p:spPr>
          <a:xfrm>
            <a:off x="4619624" y="4956175"/>
            <a:ext cx="1328738" cy="270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Global Energy Supply Model</a:t>
            </a:r>
            <a:endParaRPr lang="en-US"/>
          </a:p>
        </p:txBody>
      </p:sp>
      <p:pic>
        <p:nvPicPr>
          <p:cNvPr id="17410" name="Picture 2" descr="http://magento.phoenix-medien.de/media/catalog/product/cache/1/image/9df78eab33525d08d6e5fb8d27136e95/a/c/acer-ferrari-3200-notebook-computer-p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6695" y="3223532"/>
            <a:ext cx="1429658" cy="1429658"/>
          </a:xfrm>
          <a:prstGeom prst="rect">
            <a:avLst/>
          </a:prstGeom>
          <a:noFill/>
        </p:spPr>
      </p:pic>
      <p:sp>
        <p:nvSpPr>
          <p:cNvPr id="5" name="Textfeld 4"/>
          <p:cNvSpPr txBox="1"/>
          <p:nvPr/>
        </p:nvSpPr>
        <p:spPr>
          <a:xfrm>
            <a:off x="176894" y="1336080"/>
            <a:ext cx="24380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</a:t>
            </a:r>
            <a:r>
              <a:rPr lang="en-US" b="1" dirty="0" smtClean="0"/>
              <a:t>nput: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energy production mix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overcapacity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load management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err="1" smtClean="0"/>
              <a:t>electromobility</a:t>
            </a:r>
            <a:endParaRPr lang="en-US" dirty="0" smtClean="0"/>
          </a:p>
        </p:txBody>
      </p:sp>
      <p:sp>
        <p:nvSpPr>
          <p:cNvPr id="6" name="Rechteckiger Pfeil 5"/>
          <p:cNvSpPr/>
          <p:nvPr/>
        </p:nvSpPr>
        <p:spPr>
          <a:xfrm rot="10800000" flipH="1">
            <a:off x="1830572" y="3644404"/>
            <a:ext cx="563523" cy="56879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hteckiger Pfeil 6"/>
          <p:cNvSpPr/>
          <p:nvPr/>
        </p:nvSpPr>
        <p:spPr>
          <a:xfrm rot="16200000" flipH="1" flipV="1">
            <a:off x="6175466" y="3931430"/>
            <a:ext cx="563523" cy="52572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628678" y="4634140"/>
            <a:ext cx="39599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timeseries</a:t>
            </a:r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storage capacity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installed capacity of energy production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…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123941" y="1362075"/>
            <a:ext cx="335418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Restrictions: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resolution of area: 2.5° (MERRA)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resolution of time: 1h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perfect electricity grid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storage efficiency: 81%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demand curve (Germany 2008)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10 types of energy producers</a:t>
            </a:r>
          </a:p>
        </p:txBody>
      </p:sp>
      <p:sp>
        <p:nvSpPr>
          <p:cNvPr id="12" name="Rechteck 11"/>
          <p:cNvSpPr/>
          <p:nvPr/>
        </p:nvSpPr>
        <p:spPr>
          <a:xfrm>
            <a:off x="3794795" y="2867978"/>
            <a:ext cx="833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MEET*</a:t>
            </a:r>
          </a:p>
        </p:txBody>
      </p:sp>
      <p:sp>
        <p:nvSpPr>
          <p:cNvPr id="13" name="Rechteck 12"/>
          <p:cNvSpPr/>
          <p:nvPr/>
        </p:nvSpPr>
        <p:spPr>
          <a:xfrm>
            <a:off x="104775" y="6393418"/>
            <a:ext cx="33277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*</a:t>
            </a:r>
            <a:r>
              <a:rPr lang="en-US" sz="1200" b="1" dirty="0" smtClean="0"/>
              <a:t>M</a:t>
            </a:r>
            <a:r>
              <a:rPr lang="en-US" sz="1200" dirty="0" smtClean="0"/>
              <a:t>eteorological based </a:t>
            </a:r>
            <a:r>
              <a:rPr lang="en-US" sz="1200" b="1" dirty="0" smtClean="0"/>
              <a:t>E</a:t>
            </a:r>
            <a:r>
              <a:rPr lang="en-US" sz="1200" dirty="0" smtClean="0"/>
              <a:t>nergy </a:t>
            </a:r>
            <a:r>
              <a:rPr lang="en-US" sz="1200" b="1" dirty="0" smtClean="0"/>
              <a:t>E</a:t>
            </a:r>
            <a:r>
              <a:rPr lang="en-US" sz="1200" dirty="0" smtClean="0"/>
              <a:t>quilibrium </a:t>
            </a:r>
            <a:r>
              <a:rPr lang="en-US" sz="1200" b="1" dirty="0" smtClean="0"/>
              <a:t>T</a:t>
            </a:r>
            <a:r>
              <a:rPr lang="en-US" sz="1200" dirty="0" smtClean="0"/>
              <a:t>esting</a:t>
            </a:r>
          </a:p>
        </p:txBody>
      </p:sp>
      <p:sp>
        <p:nvSpPr>
          <p:cNvPr id="1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72400" y="6213475"/>
            <a:ext cx="995363" cy="825500"/>
          </a:xfrm>
        </p:spPr>
        <p:txBody>
          <a:bodyPr/>
          <a:lstStyle/>
          <a:p>
            <a:fld id="{4F7E8E23-54BD-40BE-8AE0-3950169AABDA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6" grpId="0" animBg="1"/>
      <p:bldP spid="7" grpId="0" animBg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6225" y="143405"/>
            <a:ext cx="5276850" cy="952500"/>
          </a:xfrm>
        </p:spPr>
        <p:txBody>
          <a:bodyPr/>
          <a:lstStyle/>
          <a:p>
            <a:r>
              <a:rPr lang="de-DE" dirty="0" err="1" smtClean="0"/>
              <a:t>demand</a:t>
            </a:r>
            <a:r>
              <a:rPr lang="de-DE" dirty="0" smtClean="0"/>
              <a:t> in Europe</a:t>
            </a:r>
            <a:br>
              <a:rPr lang="de-DE" dirty="0" smtClean="0"/>
            </a:br>
            <a:r>
              <a:rPr lang="de-DE" sz="1800" b="0" dirty="0" err="1" smtClean="0"/>
              <a:t>analysis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of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frequencies</a:t>
            </a:r>
            <a:endParaRPr lang="de-DE" b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19386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Gruppieren 10"/>
          <p:cNvGrpSpPr/>
          <p:nvPr/>
        </p:nvGrpSpPr>
        <p:grpSpPr>
          <a:xfrm>
            <a:off x="5415816" y="3774772"/>
            <a:ext cx="686406" cy="422910"/>
            <a:chOff x="3512820" y="2621280"/>
            <a:chExt cx="686406" cy="422910"/>
          </a:xfrm>
        </p:grpSpPr>
        <p:sp>
          <p:nvSpPr>
            <p:cNvPr id="12" name="Pfeil nach rechts 11"/>
            <p:cNvSpPr/>
            <p:nvPr/>
          </p:nvSpPr>
          <p:spPr>
            <a:xfrm rot="5400000">
              <a:off x="3749040" y="2815590"/>
              <a:ext cx="205740" cy="251460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512820" y="2621280"/>
              <a:ext cx="6864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365 (24h)</a:t>
              </a:r>
              <a:endParaRPr lang="de-DE" sz="1000" dirty="0"/>
            </a:p>
          </p:txBody>
        </p:sp>
      </p:grp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80000"/>
            <a:ext cx="3359999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9" name="Gruppieren 18"/>
          <p:cNvGrpSpPr>
            <a:grpSpLocks noChangeAspect="1"/>
          </p:cNvGrpSpPr>
          <p:nvPr/>
        </p:nvGrpSpPr>
        <p:grpSpPr>
          <a:xfrm>
            <a:off x="0" y="1224000"/>
            <a:ext cx="3359998" cy="2520000"/>
            <a:chOff x="-1350" y="1162022"/>
            <a:chExt cx="3431998" cy="2574000"/>
          </a:xfrm>
        </p:grpSpPr>
        <p:grpSp>
          <p:nvGrpSpPr>
            <p:cNvPr id="16" name="Gruppieren 15"/>
            <p:cNvGrpSpPr>
              <a:grpSpLocks noChangeAspect="1"/>
            </p:cNvGrpSpPr>
            <p:nvPr/>
          </p:nvGrpSpPr>
          <p:grpSpPr>
            <a:xfrm>
              <a:off x="-1350" y="1162022"/>
              <a:ext cx="3431998" cy="2574000"/>
              <a:chOff x="-87084" y="1428750"/>
              <a:chExt cx="6487884" cy="4865916"/>
            </a:xfrm>
          </p:grpSpPr>
          <p:pic>
            <p:nvPicPr>
              <p:cNvPr id="24577" name="Picture 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-87084" y="1428750"/>
                <a:ext cx="6487884" cy="4865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5" name="Rechteck 14"/>
              <p:cNvSpPr/>
              <p:nvPr/>
            </p:nvSpPr>
            <p:spPr>
              <a:xfrm>
                <a:off x="5584944" y="3910655"/>
                <a:ext cx="124992" cy="180191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7" name="Rechteck 16"/>
            <p:cNvSpPr/>
            <p:nvPr/>
          </p:nvSpPr>
          <p:spPr>
            <a:xfrm>
              <a:off x="247647" y="1319208"/>
              <a:ext cx="183929" cy="21526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/>
            <p:cNvSpPr/>
            <p:nvPr/>
          </p:nvSpPr>
          <p:spPr>
            <a:xfrm rot="10800000">
              <a:off x="437278" y="1218037"/>
              <a:ext cx="183929" cy="1248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9" name="Rechteck 28"/>
          <p:cNvSpPr/>
          <p:nvPr/>
        </p:nvSpPr>
        <p:spPr>
          <a:xfrm>
            <a:off x="231975" y="3924597"/>
            <a:ext cx="180070" cy="2107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 rot="10800000">
            <a:off x="426959" y="3825549"/>
            <a:ext cx="180070" cy="1222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mit Pfeil 31"/>
          <p:cNvCxnSpPr/>
          <p:nvPr/>
        </p:nvCxnSpPr>
        <p:spPr>
          <a:xfrm>
            <a:off x="959383" y="5654344"/>
            <a:ext cx="1625206" cy="0"/>
          </a:xfrm>
          <a:prstGeom prst="straightConnector1">
            <a:avLst/>
          </a:prstGeom>
          <a:ln>
            <a:solidFill>
              <a:srgbClr val="8D1319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1194319" y="5334452"/>
            <a:ext cx="928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≈ 1 </a:t>
            </a:r>
            <a:r>
              <a:rPr lang="de-DE" sz="1600" dirty="0" err="1" smtClean="0"/>
              <a:t>week</a:t>
            </a:r>
            <a:endParaRPr lang="de-DE" sz="1600" dirty="0"/>
          </a:p>
        </p:txBody>
      </p:sp>
      <p:sp>
        <p:nvSpPr>
          <p:cNvPr id="36" name="Rechteck 35"/>
          <p:cNvSpPr/>
          <p:nvPr/>
        </p:nvSpPr>
        <p:spPr>
          <a:xfrm>
            <a:off x="104775" y="6393418"/>
            <a:ext cx="1460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/>
              <a:t>Database: 2010_mix</a:t>
            </a:r>
            <a:endParaRPr lang="en-US" sz="1200" dirty="0" smtClean="0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 rot="16200000">
            <a:off x="-391980" y="2277745"/>
            <a:ext cx="12222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400" dirty="0" err="1" smtClean="0"/>
              <a:t>demand</a:t>
            </a:r>
            <a:endParaRPr lang="de-DE" sz="1400" baseline="-25000" dirty="0"/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 rot="16200000">
            <a:off x="-378026" y="4886112"/>
            <a:ext cx="12222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400" dirty="0" err="1" smtClean="0"/>
              <a:t>demand</a:t>
            </a:r>
            <a:endParaRPr lang="de-DE" sz="1400" baseline="-25000" dirty="0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5727146" y="2110410"/>
            <a:ext cx="1499708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600" dirty="0" smtClean="0"/>
              <a:t>FFT </a:t>
            </a:r>
            <a:r>
              <a:rPr lang="de-DE" sz="1600" dirty="0" err="1" smtClean="0"/>
              <a:t>demand</a:t>
            </a:r>
            <a:endParaRPr lang="de-DE" sz="1600" baseline="-25000" dirty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387159" y="5961446"/>
            <a:ext cx="2407021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600" dirty="0" err="1" smtClean="0"/>
              <a:t>frequency</a:t>
            </a:r>
            <a:r>
              <a:rPr lang="de-DE" sz="1600" dirty="0" smtClean="0"/>
              <a:t> [year</a:t>
            </a:r>
            <a:r>
              <a:rPr lang="de-DE" sz="1600" baseline="30000" dirty="0" smtClean="0"/>
              <a:t>-1</a:t>
            </a:r>
            <a:r>
              <a:rPr lang="de-DE" sz="1600" dirty="0" smtClean="0"/>
              <a:t>] </a:t>
            </a:r>
            <a:endParaRPr lang="de-DE" sz="1600" baseline="-25000" dirty="0"/>
          </a:p>
        </p:txBody>
      </p:sp>
      <p:grpSp>
        <p:nvGrpSpPr>
          <p:cNvPr id="26" name="Gruppieren 25"/>
          <p:cNvGrpSpPr/>
          <p:nvPr/>
        </p:nvGrpSpPr>
        <p:grpSpPr>
          <a:xfrm>
            <a:off x="276225" y="3472535"/>
            <a:ext cx="2914650" cy="395094"/>
            <a:chOff x="276225" y="3472535"/>
            <a:chExt cx="2914650" cy="395094"/>
          </a:xfrm>
        </p:grpSpPr>
        <p:sp>
          <p:nvSpPr>
            <p:cNvPr id="27" name="Textfeld 26"/>
            <p:cNvSpPr txBox="1"/>
            <p:nvPr/>
          </p:nvSpPr>
          <p:spPr>
            <a:xfrm>
              <a:off x="1176753" y="3529075"/>
              <a:ext cx="8474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smtClean="0"/>
                <a:t>= 1 </a:t>
              </a:r>
              <a:r>
                <a:rPr lang="de-DE" sz="1600" dirty="0" err="1" smtClean="0"/>
                <a:t>year</a:t>
              </a:r>
              <a:endParaRPr lang="de-DE" sz="1600" dirty="0"/>
            </a:p>
          </p:txBody>
        </p:sp>
        <p:sp>
          <p:nvSpPr>
            <p:cNvPr id="28" name="Rechteck 27"/>
            <p:cNvSpPr/>
            <p:nvPr/>
          </p:nvSpPr>
          <p:spPr>
            <a:xfrm>
              <a:off x="276225" y="3472535"/>
              <a:ext cx="2914650" cy="1564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Gerade Verbindung mit Pfeil 30"/>
            <p:cNvCxnSpPr/>
            <p:nvPr/>
          </p:nvCxnSpPr>
          <p:spPr>
            <a:xfrm>
              <a:off x="433080" y="3549294"/>
              <a:ext cx="2633970" cy="0"/>
            </a:xfrm>
            <a:prstGeom prst="straightConnector1">
              <a:avLst/>
            </a:prstGeom>
            <a:ln>
              <a:solidFill>
                <a:srgbClr val="8D1319"/>
              </a:solidFill>
              <a:prstDash val="sys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hteck 32"/>
          <p:cNvSpPr/>
          <p:nvPr/>
        </p:nvSpPr>
        <p:spPr>
          <a:xfrm>
            <a:off x="282420" y="6042742"/>
            <a:ext cx="2914650" cy="156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 rot="16200000">
            <a:off x="3647720" y="3940602"/>
            <a:ext cx="97452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600" dirty="0" smtClean="0"/>
              <a:t>|Y(f)|</a:t>
            </a:r>
            <a:endParaRPr lang="de-DE" sz="1600" baseline="-25000" dirty="0"/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72400" y="6213475"/>
            <a:ext cx="995363" cy="825500"/>
          </a:xfrm>
        </p:spPr>
        <p:txBody>
          <a:bodyPr/>
          <a:lstStyle/>
          <a:p>
            <a:fld id="{4F7E8E23-54BD-40BE-8AE0-3950169AABDA}" type="slidenum">
              <a:rPr lang="de-DE" smtClean="0"/>
              <a:pPr/>
              <a:t>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0000"/>
            <a:ext cx="336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1924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0" name="Gruppieren 19"/>
          <p:cNvGrpSpPr>
            <a:grpSpLocks noChangeAspect="1"/>
          </p:cNvGrpSpPr>
          <p:nvPr/>
        </p:nvGrpSpPr>
        <p:grpSpPr>
          <a:xfrm>
            <a:off x="1" y="1224000"/>
            <a:ext cx="3359999" cy="2520000"/>
            <a:chOff x="0" y="1155608"/>
            <a:chExt cx="3432110" cy="2574083"/>
          </a:xfrm>
        </p:grpSpPr>
        <p:pic>
          <p:nvPicPr>
            <p:cNvPr id="23553" name="Picture 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1155608"/>
              <a:ext cx="3432110" cy="2574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" name="Rechteck 17"/>
            <p:cNvSpPr/>
            <p:nvPr/>
          </p:nvSpPr>
          <p:spPr>
            <a:xfrm>
              <a:off x="247647" y="1319208"/>
              <a:ext cx="183929" cy="21526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/>
            <p:cNvSpPr/>
            <p:nvPr/>
          </p:nvSpPr>
          <p:spPr>
            <a:xfrm rot="10800000">
              <a:off x="437278" y="1213171"/>
              <a:ext cx="183929" cy="1248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1" name="Rechteck 20"/>
          <p:cNvSpPr/>
          <p:nvPr/>
        </p:nvSpPr>
        <p:spPr>
          <a:xfrm>
            <a:off x="231975" y="3924597"/>
            <a:ext cx="180070" cy="2107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 rot="10800000">
            <a:off x="417628" y="3825549"/>
            <a:ext cx="180070" cy="1222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" name="Gruppieren 16"/>
          <p:cNvGrpSpPr/>
          <p:nvPr/>
        </p:nvGrpSpPr>
        <p:grpSpPr>
          <a:xfrm>
            <a:off x="5414052" y="3379863"/>
            <a:ext cx="686406" cy="422910"/>
            <a:chOff x="3512820" y="2621280"/>
            <a:chExt cx="686406" cy="422910"/>
          </a:xfrm>
        </p:grpSpPr>
        <p:sp>
          <p:nvSpPr>
            <p:cNvPr id="15" name="Pfeil nach rechts 14"/>
            <p:cNvSpPr/>
            <p:nvPr/>
          </p:nvSpPr>
          <p:spPr>
            <a:xfrm rot="5400000">
              <a:off x="3749040" y="2815590"/>
              <a:ext cx="205740" cy="251460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3512820" y="2621280"/>
              <a:ext cx="6864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365 (24h)</a:t>
              </a:r>
              <a:endParaRPr lang="de-DE" sz="1000" dirty="0"/>
            </a:p>
          </p:txBody>
        </p:sp>
      </p:grpSp>
      <p:cxnSp>
        <p:nvCxnSpPr>
          <p:cNvPr id="31" name="Gerade Verbindung mit Pfeil 30"/>
          <p:cNvCxnSpPr/>
          <p:nvPr/>
        </p:nvCxnSpPr>
        <p:spPr>
          <a:xfrm>
            <a:off x="707446" y="5029167"/>
            <a:ext cx="1821150" cy="0"/>
          </a:xfrm>
          <a:prstGeom prst="straightConnector1">
            <a:avLst/>
          </a:prstGeom>
          <a:ln>
            <a:solidFill>
              <a:srgbClr val="8D1319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1138333" y="4709275"/>
            <a:ext cx="928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≈ 1 </a:t>
            </a:r>
            <a:r>
              <a:rPr lang="de-DE" sz="1600" dirty="0" err="1" smtClean="0"/>
              <a:t>week</a:t>
            </a:r>
            <a:endParaRPr lang="de-DE" sz="1600" dirty="0"/>
          </a:p>
        </p:txBody>
      </p:sp>
      <p:sp>
        <p:nvSpPr>
          <p:cNvPr id="34" name="Rechteck 33"/>
          <p:cNvSpPr/>
          <p:nvPr/>
        </p:nvSpPr>
        <p:spPr>
          <a:xfrm>
            <a:off x="104775" y="6393418"/>
            <a:ext cx="1460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/>
              <a:t>Database: 2010_mix</a:t>
            </a:r>
            <a:endParaRPr lang="en-US" sz="1200" dirty="0" smtClean="0"/>
          </a:p>
        </p:txBody>
      </p:sp>
      <p:sp>
        <p:nvSpPr>
          <p:cNvPr id="26" name="Titel 1"/>
          <p:cNvSpPr txBox="1">
            <a:spLocks/>
          </p:cNvSpPr>
          <p:nvPr/>
        </p:nvSpPr>
        <p:spPr bwMode="auto">
          <a:xfrm>
            <a:off x="276225" y="143405"/>
            <a:ext cx="52768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232525"/>
                </a:solidFill>
                <a:latin typeface="Arial"/>
                <a:ea typeface="ＭＳ Ｐゴシック" charset="-128"/>
                <a:cs typeface="ＭＳ Ｐゴシック" pitchFamily="-111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32525"/>
                </a:solidFill>
                <a:latin typeface="Arial" charset="0"/>
                <a:ea typeface="ＭＳ Ｐゴシック" charset="-128"/>
                <a:cs typeface="ＭＳ Ｐゴシック" pitchFamily="-111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32525"/>
                </a:solidFill>
                <a:latin typeface="Arial" charset="0"/>
                <a:ea typeface="ＭＳ Ｐゴシック" charset="-128"/>
                <a:cs typeface="ＭＳ Ｐゴシック" pitchFamily="-111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32525"/>
                </a:solidFill>
                <a:latin typeface="Arial" charset="0"/>
                <a:ea typeface="ＭＳ Ｐゴシック" charset="-128"/>
                <a:cs typeface="ＭＳ Ｐゴシック" pitchFamily="-111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32525"/>
                </a:solidFill>
                <a:latin typeface="Arial" charset="0"/>
                <a:ea typeface="ＭＳ Ｐゴシック" charset="-128"/>
                <a:cs typeface="ＭＳ Ｐゴシック" pitchFamily="-111" charset="-128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de-DE" dirty="0" err="1" smtClean="0"/>
              <a:t>photovoltaics</a:t>
            </a:r>
            <a:r>
              <a:rPr lang="de-DE" dirty="0" smtClean="0"/>
              <a:t> in Europe</a:t>
            </a:r>
            <a:br>
              <a:rPr lang="de-DE" dirty="0" smtClean="0"/>
            </a:br>
            <a:r>
              <a:rPr lang="de-DE" sz="1800" b="0" dirty="0" err="1" smtClean="0"/>
              <a:t>analysis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of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frequencies</a:t>
            </a:r>
            <a:endParaRPr lang="de-DE" b="0" dirty="0"/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 rot="16200000">
            <a:off x="-391980" y="2277745"/>
            <a:ext cx="12222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400" dirty="0" err="1" smtClean="0"/>
              <a:t>supply</a:t>
            </a:r>
            <a:endParaRPr lang="de-DE" sz="1400" baseline="-25000" dirty="0"/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 rot="16200000">
            <a:off x="-378026" y="4886112"/>
            <a:ext cx="12222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400" dirty="0" err="1" smtClean="0"/>
              <a:t>supply</a:t>
            </a:r>
            <a:endParaRPr lang="de-DE" sz="1400" baseline="-25000" dirty="0"/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5828794" y="2109600"/>
            <a:ext cx="1499708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600" dirty="0" smtClean="0"/>
              <a:t>FFT PV</a:t>
            </a:r>
            <a:endParaRPr lang="de-DE" sz="1600" baseline="-25000" dirty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387159" y="5961446"/>
            <a:ext cx="2407021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600" dirty="0" err="1" smtClean="0"/>
              <a:t>frequency</a:t>
            </a:r>
            <a:r>
              <a:rPr lang="de-DE" sz="1600" dirty="0" smtClean="0"/>
              <a:t> [year</a:t>
            </a:r>
            <a:r>
              <a:rPr lang="de-DE" sz="1600" baseline="30000" dirty="0" smtClean="0"/>
              <a:t>-1</a:t>
            </a:r>
            <a:r>
              <a:rPr lang="de-DE" sz="1600" dirty="0" smtClean="0"/>
              <a:t>] </a:t>
            </a:r>
            <a:endParaRPr lang="de-DE" sz="1600" baseline="-25000" dirty="0"/>
          </a:p>
        </p:txBody>
      </p:sp>
      <p:grpSp>
        <p:nvGrpSpPr>
          <p:cNvPr id="23" name="Gruppieren 22"/>
          <p:cNvGrpSpPr/>
          <p:nvPr/>
        </p:nvGrpSpPr>
        <p:grpSpPr>
          <a:xfrm>
            <a:off x="276225" y="3472535"/>
            <a:ext cx="2914650" cy="395094"/>
            <a:chOff x="276225" y="3472535"/>
            <a:chExt cx="2914650" cy="395094"/>
          </a:xfrm>
        </p:grpSpPr>
        <p:sp>
          <p:nvSpPr>
            <p:cNvPr id="24" name="Textfeld 23"/>
            <p:cNvSpPr txBox="1"/>
            <p:nvPr/>
          </p:nvSpPr>
          <p:spPr>
            <a:xfrm>
              <a:off x="1176753" y="3529075"/>
              <a:ext cx="8474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smtClean="0"/>
                <a:t>= 1 </a:t>
              </a:r>
              <a:r>
                <a:rPr lang="de-DE" sz="1600" dirty="0" err="1" smtClean="0"/>
                <a:t>year</a:t>
              </a:r>
              <a:endParaRPr lang="de-DE" sz="1600" dirty="0"/>
            </a:p>
          </p:txBody>
        </p:sp>
        <p:sp>
          <p:nvSpPr>
            <p:cNvPr id="25" name="Rechteck 24"/>
            <p:cNvSpPr/>
            <p:nvPr/>
          </p:nvSpPr>
          <p:spPr>
            <a:xfrm>
              <a:off x="276225" y="3472535"/>
              <a:ext cx="2914650" cy="1564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Gerade Verbindung mit Pfeil 31"/>
            <p:cNvCxnSpPr/>
            <p:nvPr/>
          </p:nvCxnSpPr>
          <p:spPr>
            <a:xfrm>
              <a:off x="433080" y="3549294"/>
              <a:ext cx="2633970" cy="0"/>
            </a:xfrm>
            <a:prstGeom prst="straightConnector1">
              <a:avLst/>
            </a:prstGeom>
            <a:ln>
              <a:solidFill>
                <a:srgbClr val="8D1319"/>
              </a:solidFill>
              <a:prstDash val="sys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hteck 34"/>
          <p:cNvSpPr/>
          <p:nvPr/>
        </p:nvSpPr>
        <p:spPr>
          <a:xfrm>
            <a:off x="282420" y="6042742"/>
            <a:ext cx="2914650" cy="156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 rot="16200000">
            <a:off x="3647720" y="3940602"/>
            <a:ext cx="97452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600" dirty="0" smtClean="0"/>
              <a:t>|Y(f)|</a:t>
            </a:r>
            <a:endParaRPr lang="de-DE" sz="1600" baseline="-25000" dirty="0"/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72400" y="6213475"/>
            <a:ext cx="995363" cy="825500"/>
          </a:xfrm>
        </p:spPr>
        <p:txBody>
          <a:bodyPr/>
          <a:lstStyle/>
          <a:p>
            <a:fld id="{4F7E8E23-54BD-40BE-8AE0-3950169AABDA}" type="slidenum">
              <a:rPr lang="de-DE" smtClean="0"/>
              <a:pPr/>
              <a:t>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0000"/>
            <a:ext cx="336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4" name="Gruppieren 33"/>
          <p:cNvGrpSpPr>
            <a:grpSpLocks noChangeAspect="1"/>
          </p:cNvGrpSpPr>
          <p:nvPr/>
        </p:nvGrpSpPr>
        <p:grpSpPr>
          <a:xfrm>
            <a:off x="0" y="1224000"/>
            <a:ext cx="3359999" cy="2520000"/>
            <a:chOff x="-11146" y="1162735"/>
            <a:chExt cx="3431999" cy="2574000"/>
          </a:xfrm>
        </p:grpSpPr>
        <p:pic>
          <p:nvPicPr>
            <p:cNvPr id="2253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1146" y="1162735"/>
              <a:ext cx="3431999" cy="257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Rechteck 31"/>
            <p:cNvSpPr/>
            <p:nvPr/>
          </p:nvSpPr>
          <p:spPr>
            <a:xfrm>
              <a:off x="216940" y="1319208"/>
              <a:ext cx="183929" cy="21526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Rechteck 32"/>
            <p:cNvSpPr/>
            <p:nvPr/>
          </p:nvSpPr>
          <p:spPr>
            <a:xfrm rot="10800000">
              <a:off x="437279" y="1213172"/>
              <a:ext cx="183929" cy="1248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21924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9" name="Gruppieren 28"/>
          <p:cNvGrpSpPr/>
          <p:nvPr/>
        </p:nvGrpSpPr>
        <p:grpSpPr>
          <a:xfrm>
            <a:off x="5416875" y="3533262"/>
            <a:ext cx="686406" cy="422910"/>
            <a:chOff x="3512820" y="2621280"/>
            <a:chExt cx="686406" cy="422910"/>
          </a:xfrm>
        </p:grpSpPr>
        <p:sp>
          <p:nvSpPr>
            <p:cNvPr id="30" name="Pfeil nach rechts 29"/>
            <p:cNvSpPr/>
            <p:nvPr/>
          </p:nvSpPr>
          <p:spPr>
            <a:xfrm rot="5400000">
              <a:off x="3749040" y="2815590"/>
              <a:ext cx="205740" cy="251460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3512820" y="2621280"/>
              <a:ext cx="6864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/>
                <a:t>365 (24h)</a:t>
              </a:r>
              <a:endParaRPr lang="de-DE" sz="1000" dirty="0"/>
            </a:p>
          </p:txBody>
        </p:sp>
      </p:grpSp>
      <p:sp>
        <p:nvSpPr>
          <p:cNvPr id="35" name="Rechteck 34"/>
          <p:cNvSpPr/>
          <p:nvPr/>
        </p:nvSpPr>
        <p:spPr>
          <a:xfrm>
            <a:off x="231975" y="3924597"/>
            <a:ext cx="180070" cy="2107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/>
          <p:cNvSpPr/>
          <p:nvPr/>
        </p:nvSpPr>
        <p:spPr>
          <a:xfrm rot="10800000">
            <a:off x="426959" y="3825549"/>
            <a:ext cx="180070" cy="1222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 rot="10800000">
            <a:off x="428091" y="1280354"/>
            <a:ext cx="180065" cy="122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1" name="Gerade Verbindung mit Pfeil 50"/>
          <p:cNvCxnSpPr/>
          <p:nvPr/>
        </p:nvCxnSpPr>
        <p:spPr>
          <a:xfrm>
            <a:off x="1155334" y="5756985"/>
            <a:ext cx="1457246" cy="0"/>
          </a:xfrm>
          <a:prstGeom prst="straightConnector1">
            <a:avLst/>
          </a:prstGeom>
          <a:ln>
            <a:solidFill>
              <a:srgbClr val="8D1319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1362277" y="5490294"/>
            <a:ext cx="10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≈ 2 </a:t>
            </a:r>
            <a:r>
              <a:rPr lang="de-DE" sz="1600" dirty="0" err="1" smtClean="0"/>
              <a:t>weeks</a:t>
            </a:r>
            <a:endParaRPr lang="de-DE" sz="1600" dirty="0"/>
          </a:p>
        </p:txBody>
      </p:sp>
      <p:sp>
        <p:nvSpPr>
          <p:cNvPr id="54" name="Rechteck 53"/>
          <p:cNvSpPr/>
          <p:nvPr/>
        </p:nvSpPr>
        <p:spPr>
          <a:xfrm>
            <a:off x="104775" y="6393418"/>
            <a:ext cx="19961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/>
              <a:t>Database: 2010_65on_35off </a:t>
            </a:r>
            <a:endParaRPr lang="en-US" sz="1200" dirty="0" smtClean="0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 rot="16200000">
            <a:off x="-391980" y="2277745"/>
            <a:ext cx="12222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400" dirty="0" err="1" smtClean="0"/>
              <a:t>supply</a:t>
            </a:r>
            <a:endParaRPr lang="de-DE" sz="1400" baseline="-25000" dirty="0"/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 rot="16200000">
            <a:off x="-378026" y="4886112"/>
            <a:ext cx="12222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400" dirty="0" err="1" smtClean="0"/>
              <a:t>supply</a:t>
            </a:r>
            <a:endParaRPr lang="de-DE" sz="1400" baseline="-25000" dirty="0"/>
          </a:p>
        </p:txBody>
      </p:sp>
      <p:sp>
        <p:nvSpPr>
          <p:cNvPr id="37" name="Titel 1"/>
          <p:cNvSpPr txBox="1">
            <a:spLocks/>
          </p:cNvSpPr>
          <p:nvPr/>
        </p:nvSpPr>
        <p:spPr bwMode="auto">
          <a:xfrm>
            <a:off x="276225" y="143405"/>
            <a:ext cx="52768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232525"/>
                </a:solidFill>
                <a:latin typeface="Arial"/>
                <a:ea typeface="ＭＳ Ｐゴシック" charset="-128"/>
                <a:cs typeface="ＭＳ Ｐゴシック" pitchFamily="-111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32525"/>
                </a:solidFill>
                <a:latin typeface="Arial" charset="0"/>
                <a:ea typeface="ＭＳ Ｐゴシック" charset="-128"/>
                <a:cs typeface="ＭＳ Ｐゴシック" pitchFamily="-111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32525"/>
                </a:solidFill>
                <a:latin typeface="Arial" charset="0"/>
                <a:ea typeface="ＭＳ Ｐゴシック" charset="-128"/>
                <a:cs typeface="ＭＳ Ｐゴシック" pitchFamily="-111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32525"/>
                </a:solidFill>
                <a:latin typeface="Arial" charset="0"/>
                <a:ea typeface="ＭＳ Ｐゴシック" charset="-128"/>
                <a:cs typeface="ＭＳ Ｐゴシック" pitchFamily="-111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32525"/>
                </a:solidFill>
                <a:latin typeface="Arial" charset="0"/>
                <a:ea typeface="ＭＳ Ｐゴシック" charset="-128"/>
                <a:cs typeface="ＭＳ Ｐゴシック" pitchFamily="-111" charset="-128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de-DE" dirty="0" smtClean="0"/>
              <a:t>wind </a:t>
            </a:r>
            <a:r>
              <a:rPr lang="de-DE" dirty="0" err="1" smtClean="0"/>
              <a:t>onshore</a:t>
            </a:r>
            <a:r>
              <a:rPr lang="de-DE" dirty="0" smtClean="0"/>
              <a:t> in Europe</a:t>
            </a:r>
            <a:br>
              <a:rPr lang="de-DE" dirty="0" smtClean="0"/>
            </a:br>
            <a:r>
              <a:rPr lang="de-DE" sz="1800" b="0" dirty="0" err="1" smtClean="0"/>
              <a:t>analysis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of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frequencies</a:t>
            </a:r>
            <a:endParaRPr lang="de-DE" b="0" dirty="0"/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5727146" y="2109600"/>
            <a:ext cx="168326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600" dirty="0" smtClean="0"/>
              <a:t>FFT wind </a:t>
            </a:r>
            <a:r>
              <a:rPr lang="de-DE" sz="1600" dirty="0" err="1" smtClean="0"/>
              <a:t>onshore</a:t>
            </a:r>
            <a:endParaRPr lang="de-DE" sz="1600" baseline="-25000" dirty="0"/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5387159" y="5961446"/>
            <a:ext cx="2407021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600" dirty="0" err="1" smtClean="0"/>
              <a:t>frequency</a:t>
            </a:r>
            <a:r>
              <a:rPr lang="de-DE" sz="1600" dirty="0" smtClean="0"/>
              <a:t> [year</a:t>
            </a:r>
            <a:r>
              <a:rPr lang="de-DE" sz="1600" baseline="30000" dirty="0" smtClean="0"/>
              <a:t>-1</a:t>
            </a:r>
            <a:r>
              <a:rPr lang="de-DE" sz="1600" dirty="0" smtClean="0"/>
              <a:t>] </a:t>
            </a:r>
            <a:endParaRPr lang="de-DE" sz="1600" baseline="-25000" dirty="0"/>
          </a:p>
        </p:txBody>
      </p:sp>
      <p:grpSp>
        <p:nvGrpSpPr>
          <p:cNvPr id="22" name="Gruppieren 21"/>
          <p:cNvGrpSpPr/>
          <p:nvPr/>
        </p:nvGrpSpPr>
        <p:grpSpPr>
          <a:xfrm>
            <a:off x="276225" y="3472535"/>
            <a:ext cx="2914650" cy="395094"/>
            <a:chOff x="276225" y="3472535"/>
            <a:chExt cx="2914650" cy="395094"/>
          </a:xfrm>
        </p:grpSpPr>
        <p:sp>
          <p:nvSpPr>
            <p:cNvPr id="23" name="Textfeld 22"/>
            <p:cNvSpPr txBox="1"/>
            <p:nvPr/>
          </p:nvSpPr>
          <p:spPr>
            <a:xfrm>
              <a:off x="1176753" y="3529075"/>
              <a:ext cx="8474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smtClean="0"/>
                <a:t>= 1 </a:t>
              </a:r>
              <a:r>
                <a:rPr lang="de-DE" sz="1600" dirty="0" err="1" smtClean="0"/>
                <a:t>year</a:t>
              </a:r>
              <a:endParaRPr lang="de-DE" sz="1600" dirty="0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276225" y="3472535"/>
              <a:ext cx="2914650" cy="1564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Gerade Verbindung mit Pfeil 26"/>
            <p:cNvCxnSpPr/>
            <p:nvPr/>
          </p:nvCxnSpPr>
          <p:spPr>
            <a:xfrm>
              <a:off x="433080" y="3549294"/>
              <a:ext cx="2633970" cy="0"/>
            </a:xfrm>
            <a:prstGeom prst="straightConnector1">
              <a:avLst/>
            </a:prstGeom>
            <a:ln>
              <a:solidFill>
                <a:srgbClr val="8D1319"/>
              </a:solidFill>
              <a:prstDash val="sys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hteck 27"/>
          <p:cNvSpPr/>
          <p:nvPr/>
        </p:nvSpPr>
        <p:spPr>
          <a:xfrm>
            <a:off x="282420" y="6042742"/>
            <a:ext cx="2914650" cy="156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 rot="16200000">
            <a:off x="3647720" y="3940602"/>
            <a:ext cx="97452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600" dirty="0" smtClean="0"/>
              <a:t>|Y(f)|</a:t>
            </a:r>
            <a:endParaRPr lang="de-DE" sz="1600" baseline="-25000" dirty="0"/>
          </a:p>
        </p:txBody>
      </p:sp>
      <p:sp>
        <p:nvSpPr>
          <p:cNvPr id="40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72400" y="6213475"/>
            <a:ext cx="995363" cy="825500"/>
          </a:xfrm>
        </p:spPr>
        <p:txBody>
          <a:bodyPr/>
          <a:lstStyle/>
          <a:p>
            <a:fld id="{4F7E8E23-54BD-40BE-8AE0-3950169AABDA}" type="slidenum">
              <a:rPr lang="de-DE" smtClean="0"/>
              <a:pPr/>
              <a:t>5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6225" y="195757"/>
            <a:ext cx="5276850" cy="952500"/>
          </a:xfrm>
        </p:spPr>
        <p:txBody>
          <a:bodyPr>
            <a:normAutofit/>
          </a:bodyPr>
          <a:lstStyle/>
          <a:p>
            <a:r>
              <a:rPr lang="de-DE" sz="2000" dirty="0" err="1"/>
              <a:t>r</a:t>
            </a:r>
            <a:r>
              <a:rPr lang="de-DE" sz="2000" dirty="0" err="1" smtClean="0"/>
              <a:t>enewables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their</a:t>
            </a:r>
            <a:r>
              <a:rPr lang="de-DE" sz="2000" dirty="0" smtClean="0"/>
              <a:t> </a:t>
            </a:r>
            <a:r>
              <a:rPr lang="de-DE" sz="2000" dirty="0" err="1" smtClean="0"/>
              <a:t>consequences</a:t>
            </a:r>
            <a:r>
              <a:rPr lang="de-DE" sz="2000" dirty="0" smtClean="0"/>
              <a:t> on </a:t>
            </a:r>
            <a:r>
              <a:rPr lang="de-DE" sz="2000" dirty="0" err="1" smtClean="0"/>
              <a:t>storages</a:t>
            </a:r>
            <a:endParaRPr lang="de-DE" sz="2000" dirty="0"/>
          </a:p>
        </p:txBody>
      </p:sp>
      <p:pic>
        <p:nvPicPr>
          <p:cNvPr id="5" name="Picture 7" descr="C:\Users\Tobias\Desktop\Vortrag 2012_11_23\plots\storage.png"/>
          <p:cNvPicPr>
            <a:picLocks noChangeAspect="1" noChangeArrowheads="1"/>
          </p:cNvPicPr>
          <p:nvPr/>
        </p:nvPicPr>
        <p:blipFill>
          <a:blip r:embed="rId4" cstate="print"/>
          <a:srcRect l="8060" t="3787" r="18523" b="8303"/>
          <a:stretch>
            <a:fillRect/>
          </a:stretch>
        </p:blipFill>
        <p:spPr bwMode="auto">
          <a:xfrm>
            <a:off x="247650" y="2231310"/>
            <a:ext cx="3476625" cy="3122904"/>
          </a:xfrm>
          <a:prstGeom prst="rect">
            <a:avLst/>
          </a:prstGeom>
          <a:noFill/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6399" y="1637797"/>
            <a:ext cx="33083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b="1" dirty="0" err="1" smtClean="0"/>
              <a:t>need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energy</a:t>
            </a:r>
            <a:r>
              <a:rPr lang="de-DE" b="1" dirty="0" smtClean="0"/>
              <a:t> </a:t>
            </a:r>
            <a:r>
              <a:rPr lang="de-DE" b="1" dirty="0" err="1" smtClean="0"/>
              <a:t>storage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Europe*</a:t>
            </a:r>
            <a:endParaRPr lang="de-DE" b="1" baseline="-25000" dirty="0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09981" y="5324892"/>
            <a:ext cx="31565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400" smtClean="0"/>
              <a:t>% </a:t>
            </a:r>
            <a:r>
              <a:rPr lang="de-DE" sz="1400" err="1" smtClean="0"/>
              <a:t>of</a:t>
            </a:r>
            <a:r>
              <a:rPr lang="de-DE" sz="1400" smtClean="0"/>
              <a:t> </a:t>
            </a:r>
            <a:r>
              <a:rPr lang="de-DE" sz="1400" err="1" smtClean="0"/>
              <a:t>installed</a:t>
            </a:r>
            <a:r>
              <a:rPr lang="de-DE" sz="1400" smtClean="0"/>
              <a:t> </a:t>
            </a:r>
            <a:r>
              <a:rPr lang="de-DE" sz="1400" err="1" smtClean="0"/>
              <a:t>renewables</a:t>
            </a:r>
            <a:endParaRPr lang="de-DE" sz="1400" b="0" baseline="-2500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 rot="16200000">
            <a:off x="-1259014" y="3457348"/>
            <a:ext cx="27819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400" err="1" smtClean="0"/>
              <a:t>storage</a:t>
            </a:r>
            <a:r>
              <a:rPr lang="de-DE" sz="1400" smtClean="0"/>
              <a:t> </a:t>
            </a:r>
            <a:r>
              <a:rPr lang="de-DE" sz="1400" err="1" smtClean="0"/>
              <a:t>capacity</a:t>
            </a:r>
            <a:r>
              <a:rPr lang="de-DE" sz="1400" smtClean="0"/>
              <a:t> [</a:t>
            </a:r>
            <a:r>
              <a:rPr lang="de-DE" sz="1400" err="1" smtClean="0"/>
              <a:t>TWh</a:t>
            </a:r>
            <a:r>
              <a:rPr lang="de-DE" sz="1400" smtClean="0"/>
              <a:t>]</a:t>
            </a:r>
            <a:endParaRPr lang="de-DE" sz="1400" baseline="-2500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 rot="16200000">
            <a:off x="2229755" y="3357343"/>
            <a:ext cx="32192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sz="1400" err="1" smtClean="0"/>
              <a:t>storage</a:t>
            </a:r>
            <a:r>
              <a:rPr lang="de-DE" sz="1400" smtClean="0"/>
              <a:t> </a:t>
            </a:r>
            <a:r>
              <a:rPr lang="de-DE" sz="1400" err="1" smtClean="0"/>
              <a:t>capacity</a:t>
            </a:r>
            <a:r>
              <a:rPr lang="de-DE" sz="1400" smtClean="0"/>
              <a:t> </a:t>
            </a:r>
          </a:p>
          <a:p>
            <a:pPr algn="ctr"/>
            <a:r>
              <a:rPr lang="de-DE" sz="1400" smtClean="0"/>
              <a:t>[% </a:t>
            </a:r>
            <a:r>
              <a:rPr lang="de-DE" sz="1400" err="1" smtClean="0"/>
              <a:t>of</a:t>
            </a:r>
            <a:r>
              <a:rPr lang="de-DE" sz="1400" smtClean="0"/>
              <a:t> </a:t>
            </a:r>
            <a:r>
              <a:rPr lang="de-DE" sz="1400" err="1" smtClean="0"/>
              <a:t>annual</a:t>
            </a:r>
            <a:r>
              <a:rPr lang="de-DE" sz="1400" smtClean="0"/>
              <a:t> </a:t>
            </a:r>
            <a:r>
              <a:rPr lang="de-DE" sz="1400" err="1" smtClean="0"/>
              <a:t>electricity</a:t>
            </a:r>
            <a:r>
              <a:rPr lang="de-DE" sz="1400" smtClean="0"/>
              <a:t> </a:t>
            </a:r>
            <a:r>
              <a:rPr lang="de-DE" sz="1400" err="1" smtClean="0"/>
              <a:t>demand</a:t>
            </a:r>
            <a:r>
              <a:rPr lang="de-DE" sz="1400" smtClean="0"/>
              <a:t>]</a:t>
            </a:r>
            <a:endParaRPr lang="de-DE" sz="1400" b="0" baseline="-2500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 rot="16200000">
            <a:off x="1848889" y="3726108"/>
            <a:ext cx="5201743" cy="46039"/>
          </a:xfrm>
          <a:prstGeom prst="rect">
            <a:avLst/>
          </a:prstGeom>
          <a:solidFill>
            <a:srgbClr val="8D131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graphicFrame>
        <p:nvGraphicFramePr>
          <p:cNvPr id="13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15268247"/>
              </p:ext>
            </p:extLst>
          </p:nvPr>
        </p:nvGraphicFramePr>
        <p:xfrm>
          <a:off x="4719148" y="2704404"/>
          <a:ext cx="3913004" cy="2857953"/>
        </p:xfrm>
        <a:graphic>
          <a:graphicData uri="http://schemas.openxmlformats.org/presentationml/2006/ole">
            <p:oleObj spid="_x0000_s9260" name="Bitmap-Bild" r:id="rId5" imgW="6076190" imgH="4247619" progId="PBrush">
              <p:embed/>
            </p:oleObj>
          </a:graphicData>
        </a:graphic>
      </p:graphicFrame>
      <p:sp>
        <p:nvSpPr>
          <p:cNvPr id="15" name="Rectangle 1030"/>
          <p:cNvSpPr>
            <a:spLocks noChangeArrowheads="1"/>
          </p:cNvSpPr>
          <p:nvPr/>
        </p:nvSpPr>
        <p:spPr bwMode="auto">
          <a:xfrm>
            <a:off x="4665191" y="4210738"/>
            <a:ext cx="53957" cy="563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tangle 1031"/>
          <p:cNvSpPr>
            <a:spLocks noChangeArrowheads="1"/>
          </p:cNvSpPr>
          <p:nvPr/>
        </p:nvSpPr>
        <p:spPr bwMode="auto">
          <a:xfrm>
            <a:off x="4881018" y="4210738"/>
            <a:ext cx="53957" cy="563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7" name="Rectangle 1032"/>
          <p:cNvSpPr>
            <a:spLocks noChangeArrowheads="1"/>
          </p:cNvSpPr>
          <p:nvPr/>
        </p:nvSpPr>
        <p:spPr bwMode="auto">
          <a:xfrm>
            <a:off x="5105839" y="4210738"/>
            <a:ext cx="53957" cy="563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" name="Textfeld 29"/>
          <p:cNvSpPr txBox="1"/>
          <p:nvPr/>
        </p:nvSpPr>
        <p:spPr>
          <a:xfrm>
            <a:off x="6224122" y="4914764"/>
            <a:ext cx="117769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mix </a:t>
            </a:r>
            <a:r>
              <a:rPr lang="de-DE" sz="1400" dirty="0" err="1" smtClean="0"/>
              <a:t>of</a:t>
            </a:r>
            <a:r>
              <a:rPr lang="de-DE" sz="1400" dirty="0" smtClean="0"/>
              <a:t> </a:t>
            </a:r>
            <a:r>
              <a:rPr lang="de-DE" sz="1400" dirty="0" err="1" smtClean="0"/>
              <a:t>energy</a:t>
            </a:r>
            <a:endParaRPr lang="de-DE" sz="1400" dirty="0"/>
          </a:p>
        </p:txBody>
      </p:sp>
      <p:sp>
        <p:nvSpPr>
          <p:cNvPr id="31" name="Textfeld 30"/>
          <p:cNvSpPr txBox="1"/>
          <p:nvPr/>
        </p:nvSpPr>
        <p:spPr>
          <a:xfrm rot="16200000">
            <a:off x="3744388" y="3487941"/>
            <a:ext cx="203353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err="1" smtClean="0"/>
              <a:t>storage</a:t>
            </a:r>
            <a:r>
              <a:rPr lang="de-DE" sz="1400" smtClean="0"/>
              <a:t> </a:t>
            </a:r>
          </a:p>
          <a:p>
            <a:pPr algn="ctr"/>
            <a:r>
              <a:rPr lang="de-DE" sz="1400" smtClean="0"/>
              <a:t>[% </a:t>
            </a:r>
            <a:r>
              <a:rPr lang="de-DE" sz="1400" err="1" smtClean="0"/>
              <a:t>of</a:t>
            </a:r>
            <a:r>
              <a:rPr lang="de-DE" sz="1400" smtClean="0"/>
              <a:t> power </a:t>
            </a:r>
            <a:r>
              <a:rPr lang="de-DE" sz="1400" err="1" smtClean="0"/>
              <a:t>demand</a:t>
            </a:r>
            <a:r>
              <a:rPr lang="de-DE" sz="1400" smtClean="0"/>
              <a:t>]</a:t>
            </a:r>
            <a:endParaRPr lang="de-DE" sz="1400"/>
          </a:p>
        </p:txBody>
      </p:sp>
      <p:grpSp>
        <p:nvGrpSpPr>
          <p:cNvPr id="119" name="Gruppieren 118"/>
          <p:cNvGrpSpPr/>
          <p:nvPr/>
        </p:nvGrpSpPr>
        <p:grpSpPr>
          <a:xfrm>
            <a:off x="5873490" y="3039180"/>
            <a:ext cx="1734770" cy="955023"/>
            <a:chOff x="2983897" y="2117160"/>
            <a:chExt cx="1734770" cy="955023"/>
          </a:xfrm>
        </p:grpSpPr>
        <p:sp>
          <p:nvSpPr>
            <p:cNvPr id="120" name="Pfeil nach rechts 119"/>
            <p:cNvSpPr/>
            <p:nvPr/>
          </p:nvSpPr>
          <p:spPr>
            <a:xfrm rot="5400000">
              <a:off x="3749040" y="2843583"/>
              <a:ext cx="205740" cy="251460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Textfeld 120"/>
            <p:cNvSpPr txBox="1"/>
            <p:nvPr/>
          </p:nvSpPr>
          <p:spPr>
            <a:xfrm>
              <a:off x="2983897" y="2117160"/>
              <a:ext cx="173477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b="1" err="1" smtClean="0">
                  <a:solidFill>
                    <a:srgbClr val="FF0000"/>
                  </a:solidFill>
                </a:rPr>
                <a:t>best</a:t>
              </a:r>
              <a:r>
                <a:rPr lang="de-DE" sz="1400" b="1" smtClean="0">
                  <a:solidFill>
                    <a:srgbClr val="FF0000"/>
                  </a:solidFill>
                </a:rPr>
                <a:t>  </a:t>
              </a:r>
              <a:r>
                <a:rPr lang="de-DE" sz="1400" b="1" err="1" smtClean="0">
                  <a:solidFill>
                    <a:srgbClr val="FF0000"/>
                  </a:solidFill>
                </a:rPr>
                <a:t>energy</a:t>
              </a:r>
              <a:r>
                <a:rPr lang="de-DE" sz="1400" b="1" smtClean="0">
                  <a:solidFill>
                    <a:srgbClr val="FF0000"/>
                  </a:solidFill>
                </a:rPr>
                <a:t> </a:t>
              </a:r>
            </a:p>
            <a:p>
              <a:pPr algn="ctr"/>
              <a:r>
                <a:rPr lang="de-DE" sz="1400" b="1" smtClean="0">
                  <a:solidFill>
                    <a:srgbClr val="FF0000"/>
                  </a:solidFill>
                </a:rPr>
                <a:t>mix </a:t>
              </a:r>
              <a:r>
                <a:rPr lang="de-DE" sz="1400" b="1" err="1" smtClean="0">
                  <a:solidFill>
                    <a:srgbClr val="FF0000"/>
                  </a:solidFill>
                </a:rPr>
                <a:t>for</a:t>
              </a:r>
              <a:r>
                <a:rPr lang="de-DE" sz="1400" b="1" smtClean="0">
                  <a:solidFill>
                    <a:srgbClr val="FF0000"/>
                  </a:solidFill>
                </a:rPr>
                <a:t> Europe</a:t>
              </a:r>
            </a:p>
            <a:p>
              <a:pPr algn="ctr"/>
              <a:r>
                <a:rPr lang="de-DE" sz="1400" b="1" smtClean="0">
                  <a:solidFill>
                    <a:srgbClr val="FF0000"/>
                  </a:solidFill>
                </a:rPr>
                <a:t>60% </a:t>
              </a:r>
              <a:r>
                <a:rPr lang="de-DE" sz="1400" b="1" err="1" smtClean="0">
                  <a:solidFill>
                    <a:srgbClr val="FF0000"/>
                  </a:solidFill>
                </a:rPr>
                <a:t>sun</a:t>
              </a:r>
              <a:r>
                <a:rPr lang="de-DE" sz="1400" b="1" smtClean="0">
                  <a:solidFill>
                    <a:srgbClr val="FF0000"/>
                  </a:solidFill>
                </a:rPr>
                <a:t> &amp; 40% wind</a:t>
              </a:r>
              <a:endParaRPr lang="de-DE" sz="1400" b="1">
                <a:solidFill>
                  <a:srgbClr val="FF0000"/>
                </a:solidFill>
              </a:endParaRPr>
            </a:p>
          </p:txBody>
        </p:sp>
      </p:grpSp>
      <p:sp>
        <p:nvSpPr>
          <p:cNvPr id="132" name="Text Box 11"/>
          <p:cNvSpPr txBox="1">
            <a:spLocks noChangeArrowheads="1"/>
          </p:cNvSpPr>
          <p:nvPr/>
        </p:nvSpPr>
        <p:spPr bwMode="auto">
          <a:xfrm>
            <a:off x="4510826" y="1701297"/>
            <a:ext cx="46712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de-DE" b="1" dirty="0" err="1" smtClean="0"/>
              <a:t>influence</a:t>
            </a:r>
            <a:r>
              <a:rPr lang="de-DE" b="1" dirty="0" smtClean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energy</a:t>
            </a:r>
            <a:r>
              <a:rPr lang="de-DE" b="1" dirty="0"/>
              <a:t> mix</a:t>
            </a:r>
            <a:endParaRPr lang="de-DE" b="1" baseline="-25000" dirty="0"/>
          </a:p>
          <a:p>
            <a:pPr algn="ctr"/>
            <a:r>
              <a:rPr lang="de-DE" b="1" dirty="0" smtClean="0"/>
              <a:t>on </a:t>
            </a:r>
            <a:r>
              <a:rPr lang="de-DE" b="1" dirty="0" err="1" smtClean="0"/>
              <a:t>storage</a:t>
            </a:r>
            <a:endParaRPr lang="de-DE" b="1" baseline="-25000" dirty="0"/>
          </a:p>
        </p:txBody>
      </p:sp>
      <p:sp>
        <p:nvSpPr>
          <p:cNvPr id="110" name="Rechteck 109"/>
          <p:cNvSpPr/>
          <p:nvPr/>
        </p:nvSpPr>
        <p:spPr>
          <a:xfrm>
            <a:off x="104775" y="6393418"/>
            <a:ext cx="66112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*</a:t>
            </a:r>
            <a:r>
              <a:rPr lang="de-DE" sz="1200" dirty="0"/>
              <a:t>Tröndle, T., Platt, U., </a:t>
            </a:r>
            <a:r>
              <a:rPr lang="de-DE" sz="1200" dirty="0" err="1"/>
              <a:t>Aeschbach-Hertig</a:t>
            </a:r>
            <a:r>
              <a:rPr lang="de-DE" sz="1200" dirty="0"/>
              <a:t>, W. </a:t>
            </a:r>
            <a:r>
              <a:rPr lang="de-DE" sz="1200" dirty="0" err="1"/>
              <a:t>and</a:t>
            </a:r>
            <a:r>
              <a:rPr lang="de-DE" sz="1200" dirty="0"/>
              <a:t> Pfeilsticker, K. (2012), Erneuerbare Energie für Europa. </a:t>
            </a:r>
            <a:endParaRPr lang="de-DE" sz="1200" dirty="0" smtClean="0"/>
          </a:p>
          <a:p>
            <a:r>
              <a:rPr lang="de-DE" sz="1200" dirty="0" smtClean="0"/>
              <a:t>Physik </a:t>
            </a:r>
            <a:r>
              <a:rPr lang="de-DE" sz="1200" dirty="0"/>
              <a:t>in unserer Zeit, 43: 300–306</a:t>
            </a:r>
            <a:r>
              <a:rPr lang="de-DE" sz="1200" dirty="0" smtClean="0"/>
              <a:t>.</a:t>
            </a:r>
            <a:endParaRPr lang="en-US" sz="1200" dirty="0" smtClean="0"/>
          </a:p>
        </p:txBody>
      </p:sp>
      <p:sp>
        <p:nvSpPr>
          <p:cNvPr id="24" name="Rechteck 23"/>
          <p:cNvSpPr/>
          <p:nvPr/>
        </p:nvSpPr>
        <p:spPr>
          <a:xfrm>
            <a:off x="1681167" y="2310767"/>
            <a:ext cx="1422000" cy="2844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5" name="Gruppieren 124"/>
          <p:cNvGrpSpPr/>
          <p:nvPr/>
        </p:nvGrpSpPr>
        <p:grpSpPr>
          <a:xfrm>
            <a:off x="1020999" y="3100160"/>
            <a:ext cx="1337225" cy="994410"/>
            <a:chOff x="3195371" y="2049780"/>
            <a:chExt cx="1337225" cy="994410"/>
          </a:xfrm>
        </p:grpSpPr>
        <p:sp>
          <p:nvSpPr>
            <p:cNvPr id="127" name="Textfeld 126"/>
            <p:cNvSpPr txBox="1"/>
            <p:nvPr/>
          </p:nvSpPr>
          <p:spPr>
            <a:xfrm>
              <a:off x="3195371" y="2049780"/>
              <a:ext cx="13372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b="1" dirty="0" err="1" smtClean="0">
                  <a:solidFill>
                    <a:srgbClr val="FF0000"/>
                  </a:solidFill>
                </a:rPr>
                <a:t>need</a:t>
              </a:r>
              <a:r>
                <a:rPr lang="de-DE" sz="1400" b="1" dirty="0" smtClean="0">
                  <a:solidFill>
                    <a:srgbClr val="FF0000"/>
                  </a:solidFill>
                </a:rPr>
                <a:t> </a:t>
              </a:r>
              <a:r>
                <a:rPr lang="de-DE" sz="1400" b="1" dirty="0" err="1" smtClean="0">
                  <a:solidFill>
                    <a:srgbClr val="FF0000"/>
                  </a:solidFill>
                </a:rPr>
                <a:t>of</a:t>
              </a:r>
              <a:r>
                <a:rPr lang="de-DE" sz="1400" b="1" dirty="0" smtClean="0">
                  <a:solidFill>
                    <a:srgbClr val="FF0000"/>
                  </a:solidFill>
                </a:rPr>
                <a:t> </a:t>
              </a:r>
              <a:r>
                <a:rPr lang="de-DE" sz="1400" b="1" dirty="0" err="1" smtClean="0">
                  <a:solidFill>
                    <a:srgbClr val="FF0000"/>
                  </a:solidFill>
                </a:rPr>
                <a:t>storage</a:t>
              </a:r>
              <a:endParaRPr lang="de-DE" sz="14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de-DE" sz="1400" b="1" dirty="0" err="1" smtClean="0">
                  <a:solidFill>
                    <a:srgbClr val="FF0000"/>
                  </a:solidFill>
                </a:rPr>
                <a:t>increases</a:t>
              </a:r>
              <a:r>
                <a:rPr lang="de-DE" sz="1400" b="1" dirty="0" smtClean="0">
                  <a:solidFill>
                    <a:srgbClr val="FF0000"/>
                  </a:solidFill>
                </a:rPr>
                <a:t> </a:t>
              </a:r>
            </a:p>
            <a:p>
              <a:pPr algn="ctr"/>
              <a:r>
                <a:rPr lang="de-DE" sz="1400" b="1" dirty="0" err="1" smtClean="0">
                  <a:solidFill>
                    <a:srgbClr val="FF0000"/>
                  </a:solidFill>
                </a:rPr>
                <a:t>strongly</a:t>
              </a:r>
              <a:endParaRPr lang="de-DE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26" name="Pfeil nach rechts 125"/>
            <p:cNvSpPr/>
            <p:nvPr/>
          </p:nvSpPr>
          <p:spPr>
            <a:xfrm rot="5400000">
              <a:off x="3749040" y="2815590"/>
              <a:ext cx="205740" cy="251460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5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72400" y="6213475"/>
            <a:ext cx="995363" cy="825500"/>
          </a:xfrm>
        </p:spPr>
        <p:txBody>
          <a:bodyPr/>
          <a:lstStyle/>
          <a:p>
            <a:fld id="{4F7E8E23-54BD-40BE-8AE0-3950169AABDA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64319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30" grpId="0" animBg="1"/>
      <p:bldP spid="31" grpId="0" animBg="1"/>
      <p:bldP spid="132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88932" y="2571750"/>
            <a:ext cx="9055070" cy="1962150"/>
            <a:chOff x="88932" y="2571750"/>
            <a:chExt cx="9055070" cy="1962150"/>
          </a:xfrm>
        </p:grpSpPr>
        <p:sp>
          <p:nvSpPr>
            <p:cNvPr id="24" name="Auf der gleichen Seite des Rechtecks liegende Ecken abrunden 23"/>
            <p:cNvSpPr/>
            <p:nvPr/>
          </p:nvSpPr>
          <p:spPr>
            <a:xfrm rot="5400000">
              <a:off x="3635391" y="-974709"/>
              <a:ext cx="1962150" cy="9055068"/>
            </a:xfrm>
            <a:prstGeom prst="round2SameRect">
              <a:avLst/>
            </a:prstGeom>
            <a:solidFill>
              <a:schemeClr val="accent3">
                <a:lumMod val="60000"/>
                <a:lumOff val="40000"/>
                <a:alpha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hteck 9"/>
            <p:cNvSpPr/>
            <p:nvPr/>
          </p:nvSpPr>
          <p:spPr>
            <a:xfrm rot="5400000">
              <a:off x="8326150" y="3368159"/>
              <a:ext cx="126637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Font typeface="Arial" pitchFamily="34" charset="0"/>
                <a:buNone/>
              </a:pPr>
              <a:r>
                <a:rPr lang="en-US" dirty="0" smtClean="0">
                  <a:solidFill>
                    <a:schemeClr val="accent3">
                      <a:lumMod val="75000"/>
                    </a:schemeClr>
                  </a:solidFill>
                </a:rPr>
                <a:t>renewables</a:t>
              </a:r>
              <a:endParaRPr lang="en-US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84521133"/>
              </p:ext>
            </p:extLst>
          </p:nvPr>
        </p:nvGraphicFramePr>
        <p:xfrm>
          <a:off x="155098" y="1430847"/>
          <a:ext cx="8646005" cy="39755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9201"/>
                <a:gridCol w="1729201"/>
                <a:gridCol w="1729201"/>
                <a:gridCol w="1729201"/>
                <a:gridCol w="1729201"/>
              </a:tblGrid>
              <a:tr h="59226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774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dirty="0" smtClean="0"/>
                        <a:t>name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dirty="0" smtClean="0"/>
                    </a:p>
                    <a:p>
                      <a:r>
                        <a:rPr lang="en-US" dirty="0" smtClean="0"/>
                        <a:t>wind </a:t>
                      </a:r>
                      <a:r>
                        <a:rPr lang="en-US" baseline="0" dirty="0" smtClean="0"/>
                        <a:t>onshore</a:t>
                      </a:r>
                    </a:p>
                    <a:p>
                      <a:r>
                        <a:rPr lang="en-US" baseline="0" dirty="0" smtClean="0"/>
                        <a:t>wind offshore </a:t>
                      </a:r>
                    </a:p>
                    <a:p>
                      <a:r>
                        <a:rPr lang="en-US" baseline="0" dirty="0" err="1" smtClean="0"/>
                        <a:t>photovoltaics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wave power</a:t>
                      </a:r>
                    </a:p>
                    <a:p>
                      <a:r>
                        <a:rPr lang="en-US" baseline="0" dirty="0" smtClean="0"/>
                        <a:t>hydro power</a:t>
                      </a:r>
                    </a:p>
                    <a:p>
                      <a:r>
                        <a:rPr lang="en-US" baseline="0" dirty="0" smtClean="0"/>
                        <a:t>CSP power</a:t>
                      </a:r>
                    </a:p>
                    <a:p>
                      <a:r>
                        <a:rPr lang="en-US" baseline="0" dirty="0" smtClean="0"/>
                        <a:t>bio power</a:t>
                      </a:r>
                    </a:p>
                    <a:p>
                      <a:r>
                        <a:rPr lang="en-US" baseline="0" dirty="0" smtClean="0"/>
                        <a:t>nuclear power</a:t>
                      </a:r>
                    </a:p>
                    <a:p>
                      <a:r>
                        <a:rPr lang="en-US" baseline="0" dirty="0" smtClean="0"/>
                        <a:t>coal power</a:t>
                      </a:r>
                    </a:p>
                    <a:p>
                      <a:r>
                        <a:rPr lang="en-US" baseline="0" dirty="0" smtClean="0"/>
                        <a:t>gas power</a:t>
                      </a:r>
                      <a:endParaRPr lang="en-US" dirty="0" smtClean="0"/>
                    </a:p>
                  </a:txBody>
                  <a:tcPr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i="1" dirty="0" smtClean="0"/>
                        <a:t>2010_mix45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dirty="0" smtClean="0"/>
                    </a:p>
                    <a:p>
                      <a:r>
                        <a:rPr lang="en-US" baseline="0" dirty="0" smtClean="0"/>
                        <a:t>20%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30%</a:t>
                      </a:r>
                    </a:p>
                    <a:p>
                      <a:r>
                        <a:rPr lang="en-US" baseline="0" dirty="0" smtClean="0"/>
                        <a:t>5%</a:t>
                      </a:r>
                    </a:p>
                    <a:p>
                      <a:r>
                        <a:rPr lang="en-US" baseline="0" dirty="0" smtClean="0"/>
                        <a:t>5%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5%</a:t>
                      </a:r>
                    </a:p>
                    <a:p>
                      <a:r>
                        <a:rPr lang="en-US" baseline="0" dirty="0" smtClean="0"/>
                        <a:t>10%</a:t>
                      </a:r>
                    </a:p>
                    <a:p>
                      <a:r>
                        <a:rPr lang="en-US" baseline="0" dirty="0" smtClean="0"/>
                        <a:t>10%</a:t>
                      </a:r>
                    </a:p>
                    <a:p>
                      <a:r>
                        <a:rPr lang="en-US" baseline="0" dirty="0" smtClean="0"/>
                        <a:t>15%</a:t>
                      </a:r>
                      <a:endParaRPr lang="en-US" dirty="0" smtClean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i="1" dirty="0" smtClean="0"/>
                        <a:t>2010_mix35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dirty="0" smtClean="0"/>
                    </a:p>
                    <a:p>
                      <a:r>
                        <a:rPr lang="en-US" baseline="0" dirty="0" smtClean="0"/>
                        <a:t>26%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39%</a:t>
                      </a:r>
                    </a:p>
                    <a:p>
                      <a:r>
                        <a:rPr lang="en-US" baseline="0" dirty="0" smtClean="0"/>
                        <a:t>5%</a:t>
                      </a:r>
                    </a:p>
                    <a:p>
                      <a:r>
                        <a:rPr lang="en-US" baseline="0" dirty="0" smtClean="0"/>
                        <a:t>5%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5%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10%</a:t>
                      </a:r>
                    </a:p>
                    <a:p>
                      <a:r>
                        <a:rPr lang="en-US" baseline="0" dirty="0" smtClean="0"/>
                        <a:t>15%</a:t>
                      </a:r>
                      <a:endParaRPr lang="en-US" dirty="0" smtClean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2010_mix20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baseline="0" dirty="0" smtClean="0"/>
                        <a:t>30%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45%</a:t>
                      </a:r>
                    </a:p>
                    <a:p>
                      <a:r>
                        <a:rPr lang="en-US" baseline="0" dirty="0" smtClean="0"/>
                        <a:t>5%</a:t>
                      </a:r>
                    </a:p>
                    <a:p>
                      <a:r>
                        <a:rPr lang="en-US" baseline="0" dirty="0" smtClean="0"/>
                        <a:t>5%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5%</a:t>
                      </a:r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10%</a:t>
                      </a: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2010_mix10</a:t>
                      </a:r>
                    </a:p>
                    <a:p>
                      <a:endParaRPr lang="en-US" dirty="0" smtClean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  <a:p>
                      <a:r>
                        <a:rPr lang="en-US" baseline="0" dirty="0" smtClean="0"/>
                        <a:t>34%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51%</a:t>
                      </a:r>
                    </a:p>
                    <a:p>
                      <a:r>
                        <a:rPr lang="en-US" baseline="0" dirty="0" smtClean="0"/>
                        <a:t>5%</a:t>
                      </a:r>
                    </a:p>
                    <a:p>
                      <a:r>
                        <a:rPr lang="en-US" baseline="0" dirty="0" smtClean="0"/>
                        <a:t>5%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tranferscenarios</a:t>
            </a:r>
            <a:endParaRPr lang="de-DE" dirty="0"/>
          </a:p>
        </p:txBody>
      </p:sp>
      <p:grpSp>
        <p:nvGrpSpPr>
          <p:cNvPr id="3" name="Gruppieren 8"/>
          <p:cNvGrpSpPr/>
          <p:nvPr/>
        </p:nvGrpSpPr>
        <p:grpSpPr>
          <a:xfrm>
            <a:off x="7647649" y="1389598"/>
            <a:ext cx="527311" cy="593628"/>
            <a:chOff x="5024956" y="3212308"/>
            <a:chExt cx="527311" cy="593628"/>
          </a:xfrm>
        </p:grpSpPr>
        <p:pic>
          <p:nvPicPr>
            <p:cNvPr id="7" name="Picture 2" descr="http://www.elementalom.com/files/bio_pics/icons/e_om_symbol_wind_no_word.png"/>
            <p:cNvPicPr>
              <a:picLocks noChangeAspect="1" noChangeArrowheads="1"/>
            </p:cNvPicPr>
            <p:nvPr/>
          </p:nvPicPr>
          <p:blipFill>
            <a:blip r:embed="rId2" cstate="print"/>
            <a:srcRect l="54193"/>
            <a:stretch>
              <a:fillRect/>
            </a:stretch>
          </p:blipFill>
          <p:spPr bwMode="auto">
            <a:xfrm>
              <a:off x="5276851" y="3295652"/>
              <a:ext cx="275416" cy="510284"/>
            </a:xfrm>
            <a:prstGeom prst="rect">
              <a:avLst/>
            </a:prstGeom>
            <a:noFill/>
          </p:spPr>
        </p:pic>
        <p:pic>
          <p:nvPicPr>
            <p:cNvPr id="8" name="Picture 4" descr="http://www.elementalom.com/files/bio_pics/icons/e_om_symbol_fire_no_word.png"/>
            <p:cNvPicPr>
              <a:picLocks noChangeAspect="1" noChangeArrowheads="1"/>
            </p:cNvPicPr>
            <p:nvPr/>
          </p:nvPicPr>
          <p:blipFill>
            <a:blip r:embed="rId3" cstate="print"/>
            <a:srcRect r="53884"/>
            <a:stretch>
              <a:fillRect/>
            </a:stretch>
          </p:blipFill>
          <p:spPr bwMode="auto">
            <a:xfrm>
              <a:off x="5024956" y="3212308"/>
              <a:ext cx="244883" cy="588865"/>
            </a:xfrm>
            <a:prstGeom prst="rect">
              <a:avLst/>
            </a:prstGeom>
            <a:noFill/>
          </p:spPr>
        </p:pic>
      </p:grpSp>
      <p:grpSp>
        <p:nvGrpSpPr>
          <p:cNvPr id="4" name="Gruppieren 14"/>
          <p:cNvGrpSpPr/>
          <p:nvPr/>
        </p:nvGrpSpPr>
        <p:grpSpPr>
          <a:xfrm>
            <a:off x="3904695" y="1442763"/>
            <a:ext cx="1139975" cy="525398"/>
            <a:chOff x="1866900" y="2205449"/>
            <a:chExt cx="1139975" cy="525398"/>
          </a:xfrm>
        </p:grpSpPr>
        <p:pic>
          <p:nvPicPr>
            <p:cNvPr id="10246" name="Picture 6" descr="Verschiedene Kraftwerksarten als Illustrationen"/>
            <p:cNvPicPr>
              <a:picLocks noChangeAspect="1" noChangeArrowheads="1"/>
            </p:cNvPicPr>
            <p:nvPr/>
          </p:nvPicPr>
          <p:blipFill>
            <a:blip r:embed="rId4" cstate="print"/>
            <a:srcRect l="76606" t="5246" b="71509"/>
            <a:stretch>
              <a:fillRect/>
            </a:stretch>
          </p:blipFill>
          <p:spPr bwMode="auto">
            <a:xfrm>
              <a:off x="1866900" y="2205449"/>
              <a:ext cx="704178" cy="525398"/>
            </a:xfrm>
            <a:prstGeom prst="rect">
              <a:avLst/>
            </a:prstGeom>
            <a:noFill/>
          </p:spPr>
        </p:pic>
        <p:grpSp>
          <p:nvGrpSpPr>
            <p:cNvPr id="5" name="Gruppieren 10"/>
            <p:cNvGrpSpPr/>
            <p:nvPr/>
          </p:nvGrpSpPr>
          <p:grpSpPr>
            <a:xfrm>
              <a:off x="2660093" y="2205449"/>
              <a:ext cx="346782" cy="390395"/>
              <a:chOff x="5024956" y="3212308"/>
              <a:chExt cx="527311" cy="593628"/>
            </a:xfrm>
          </p:grpSpPr>
          <p:pic>
            <p:nvPicPr>
              <p:cNvPr id="12" name="Picture 2" descr="http://www.elementalom.com/files/bio_pics/icons/e_om_symbol_wind_no_word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54193"/>
              <a:stretch>
                <a:fillRect/>
              </a:stretch>
            </p:blipFill>
            <p:spPr bwMode="auto">
              <a:xfrm>
                <a:off x="5276851" y="3295652"/>
                <a:ext cx="275416" cy="510284"/>
              </a:xfrm>
              <a:prstGeom prst="rect">
                <a:avLst/>
              </a:prstGeom>
              <a:noFill/>
            </p:spPr>
          </p:pic>
          <p:pic>
            <p:nvPicPr>
              <p:cNvPr id="13" name="Picture 4" descr="http://www.elementalom.com/files/bio_pics/icons/e_om_symbol_fire_no_word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r="53884"/>
              <a:stretch>
                <a:fillRect/>
              </a:stretch>
            </p:blipFill>
            <p:spPr bwMode="auto">
              <a:xfrm>
                <a:off x="5024956" y="3212308"/>
                <a:ext cx="244883" cy="588865"/>
              </a:xfrm>
              <a:prstGeom prst="rect">
                <a:avLst/>
              </a:prstGeom>
              <a:noFill/>
            </p:spPr>
          </p:pic>
        </p:grpSp>
        <p:sp>
          <p:nvSpPr>
            <p:cNvPr id="14" name="Kreuz 13"/>
            <p:cNvSpPr/>
            <p:nvPr/>
          </p:nvSpPr>
          <p:spPr>
            <a:xfrm>
              <a:off x="2486451" y="2314922"/>
              <a:ext cx="142976" cy="146050"/>
            </a:xfrm>
            <a:prstGeom prst="plus">
              <a:avLst>
                <a:gd name="adj" fmla="val 41129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9" name="Gruppieren 14"/>
          <p:cNvGrpSpPr/>
          <p:nvPr/>
        </p:nvGrpSpPr>
        <p:grpSpPr>
          <a:xfrm>
            <a:off x="5606041" y="1399414"/>
            <a:ext cx="1214868" cy="540000"/>
            <a:chOff x="1866900" y="2171158"/>
            <a:chExt cx="1214868" cy="540000"/>
          </a:xfrm>
        </p:grpSpPr>
        <p:pic>
          <p:nvPicPr>
            <p:cNvPr id="21" name="Picture 6" descr="Verschiedene Kraftwerksarten als Illustrationen"/>
            <p:cNvPicPr>
              <a:picLocks noChangeAspect="1" noChangeArrowheads="1"/>
            </p:cNvPicPr>
            <p:nvPr/>
          </p:nvPicPr>
          <p:blipFill>
            <a:blip r:embed="rId4" cstate="print"/>
            <a:srcRect l="76606" t="5246" b="71509"/>
            <a:stretch>
              <a:fillRect/>
            </a:stretch>
          </p:blipFill>
          <p:spPr bwMode="auto">
            <a:xfrm>
              <a:off x="1866900" y="2334497"/>
              <a:ext cx="378025" cy="282050"/>
            </a:xfrm>
            <a:prstGeom prst="rect">
              <a:avLst/>
            </a:prstGeom>
            <a:noFill/>
          </p:spPr>
        </p:pic>
        <p:grpSp>
          <p:nvGrpSpPr>
            <p:cNvPr id="22" name="Gruppieren 10"/>
            <p:cNvGrpSpPr/>
            <p:nvPr/>
          </p:nvGrpSpPr>
          <p:grpSpPr>
            <a:xfrm>
              <a:off x="2602942" y="2171158"/>
              <a:ext cx="478826" cy="540000"/>
              <a:chOff x="4938055" y="3160167"/>
              <a:chExt cx="728096" cy="821115"/>
            </a:xfrm>
          </p:grpSpPr>
          <p:pic>
            <p:nvPicPr>
              <p:cNvPr id="25" name="Picture 2" descr="http://www.elementalom.com/files/bio_pics/icons/e_om_symbol_wind_no_word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54193"/>
              <a:stretch>
                <a:fillRect/>
              </a:stretch>
            </p:blipFill>
            <p:spPr bwMode="auto">
              <a:xfrm>
                <a:off x="5311608" y="3295652"/>
                <a:ext cx="354543" cy="656892"/>
              </a:xfrm>
              <a:prstGeom prst="rect">
                <a:avLst/>
              </a:prstGeom>
              <a:noFill/>
            </p:spPr>
          </p:pic>
          <p:pic>
            <p:nvPicPr>
              <p:cNvPr id="26" name="Picture 4" descr="http://www.elementalom.com/files/bio_pics/icons/e_om_symbol_fire_no_word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r="53884"/>
              <a:stretch>
                <a:fillRect/>
              </a:stretch>
            </p:blipFill>
            <p:spPr bwMode="auto">
              <a:xfrm>
                <a:off x="4938055" y="3160167"/>
                <a:ext cx="341467" cy="821115"/>
              </a:xfrm>
              <a:prstGeom prst="rect">
                <a:avLst/>
              </a:prstGeom>
              <a:noFill/>
            </p:spPr>
          </p:pic>
        </p:grpSp>
        <p:sp>
          <p:nvSpPr>
            <p:cNvPr id="23" name="Kreuz 22"/>
            <p:cNvSpPr/>
            <p:nvPr/>
          </p:nvSpPr>
          <p:spPr>
            <a:xfrm>
              <a:off x="2315001" y="2394932"/>
              <a:ext cx="142976" cy="146050"/>
            </a:xfrm>
            <a:prstGeom prst="plus">
              <a:avLst>
                <a:gd name="adj" fmla="val 41129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" name="Abgerundetes Rechteck 8"/>
          <p:cNvSpPr/>
          <p:nvPr/>
        </p:nvSpPr>
        <p:spPr>
          <a:xfrm>
            <a:off x="5453858" y="5495864"/>
            <a:ext cx="1512000" cy="6057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D13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20% controllable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33" name="Abgerundetes Rechteck 32"/>
          <p:cNvSpPr/>
          <p:nvPr/>
        </p:nvSpPr>
        <p:spPr>
          <a:xfrm>
            <a:off x="3695732" y="5495864"/>
            <a:ext cx="1512000" cy="6057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D13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3</a:t>
            </a:r>
            <a:r>
              <a:rPr lang="en-US" dirty="0" smtClean="0">
                <a:solidFill>
                  <a:sysClr val="windowText" lastClr="000000"/>
                </a:solidFill>
              </a:rPr>
              <a:t>5% </a:t>
            </a:r>
            <a:r>
              <a:rPr lang="en-US" dirty="0">
                <a:solidFill>
                  <a:sysClr val="windowText" lastClr="000000"/>
                </a:solidFill>
              </a:rPr>
              <a:t>controllable</a:t>
            </a:r>
          </a:p>
        </p:txBody>
      </p:sp>
      <p:sp>
        <p:nvSpPr>
          <p:cNvPr id="34" name="Abgerundetes Rechteck 33"/>
          <p:cNvSpPr/>
          <p:nvPr/>
        </p:nvSpPr>
        <p:spPr>
          <a:xfrm>
            <a:off x="7182000" y="5495864"/>
            <a:ext cx="1512000" cy="6057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D13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10%   controllable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27" name="Gruppieren 14"/>
          <p:cNvGrpSpPr/>
          <p:nvPr/>
        </p:nvGrpSpPr>
        <p:grpSpPr>
          <a:xfrm>
            <a:off x="2094944" y="1389048"/>
            <a:ext cx="1196729" cy="591813"/>
            <a:chOff x="1739899" y="2139034"/>
            <a:chExt cx="1196729" cy="591813"/>
          </a:xfrm>
        </p:grpSpPr>
        <p:pic>
          <p:nvPicPr>
            <p:cNvPr id="28" name="Picture 6" descr="Verschiedene Kraftwerksarten als Illustrationen"/>
            <p:cNvPicPr>
              <a:picLocks noChangeAspect="1" noChangeArrowheads="1"/>
            </p:cNvPicPr>
            <p:nvPr/>
          </p:nvPicPr>
          <p:blipFill>
            <a:blip r:embed="rId4" cstate="print"/>
            <a:srcRect l="76606" t="5246" b="71509"/>
            <a:stretch>
              <a:fillRect/>
            </a:stretch>
          </p:blipFill>
          <p:spPr bwMode="auto">
            <a:xfrm>
              <a:off x="1739899" y="2139034"/>
              <a:ext cx="793193" cy="591813"/>
            </a:xfrm>
            <a:prstGeom prst="rect">
              <a:avLst/>
            </a:prstGeom>
            <a:noFill/>
          </p:spPr>
        </p:pic>
        <p:grpSp>
          <p:nvGrpSpPr>
            <p:cNvPr id="29" name="Gruppieren 10"/>
            <p:cNvGrpSpPr/>
            <p:nvPr/>
          </p:nvGrpSpPr>
          <p:grpSpPr>
            <a:xfrm>
              <a:off x="2679149" y="2245060"/>
              <a:ext cx="257479" cy="277792"/>
              <a:chOff x="5053930" y="3272557"/>
              <a:chExt cx="391518" cy="422408"/>
            </a:xfrm>
          </p:grpSpPr>
          <p:pic>
            <p:nvPicPr>
              <p:cNvPr id="31" name="Picture 2" descr="http://www.elementalom.com/files/bio_pics/icons/e_om_symbol_wind_no_word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54193"/>
              <a:stretch>
                <a:fillRect/>
              </a:stretch>
            </p:blipFill>
            <p:spPr bwMode="auto">
              <a:xfrm>
                <a:off x="5247886" y="3324027"/>
                <a:ext cx="197562" cy="366038"/>
              </a:xfrm>
              <a:prstGeom prst="rect">
                <a:avLst/>
              </a:prstGeom>
              <a:noFill/>
            </p:spPr>
          </p:pic>
          <p:pic>
            <p:nvPicPr>
              <p:cNvPr id="32" name="Picture 4" descr="http://www.elementalom.com/files/bio_pics/icons/e_om_symbol_fire_no_word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r="53884"/>
              <a:stretch>
                <a:fillRect/>
              </a:stretch>
            </p:blipFill>
            <p:spPr bwMode="auto">
              <a:xfrm>
                <a:off x="5053930" y="3272557"/>
                <a:ext cx="175659" cy="422408"/>
              </a:xfrm>
              <a:prstGeom prst="rect">
                <a:avLst/>
              </a:prstGeom>
              <a:noFill/>
            </p:spPr>
          </p:pic>
        </p:grpSp>
        <p:sp>
          <p:nvSpPr>
            <p:cNvPr id="30" name="Kreuz 29"/>
            <p:cNvSpPr/>
            <p:nvPr/>
          </p:nvSpPr>
          <p:spPr>
            <a:xfrm>
              <a:off x="2486451" y="2314922"/>
              <a:ext cx="142976" cy="146050"/>
            </a:xfrm>
            <a:prstGeom prst="plus">
              <a:avLst>
                <a:gd name="adj" fmla="val 41129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5" name="Abgerundetes Rechteck 34"/>
          <p:cNvSpPr/>
          <p:nvPr/>
        </p:nvSpPr>
        <p:spPr>
          <a:xfrm>
            <a:off x="1959261" y="5495864"/>
            <a:ext cx="1512000" cy="6057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D13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45% </a:t>
            </a:r>
            <a:r>
              <a:rPr lang="en-US" dirty="0">
                <a:solidFill>
                  <a:sysClr val="windowText" lastClr="000000"/>
                </a:solidFill>
              </a:rPr>
              <a:t>controllable</a:t>
            </a:r>
          </a:p>
        </p:txBody>
      </p:sp>
      <p:sp>
        <p:nvSpPr>
          <p:cNvPr id="3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72400" y="6213475"/>
            <a:ext cx="995363" cy="825500"/>
          </a:xfrm>
        </p:spPr>
        <p:txBody>
          <a:bodyPr/>
          <a:lstStyle/>
          <a:p>
            <a:fld id="{4F7E8E23-54BD-40BE-8AE0-3950169AABDA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51138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en 21"/>
          <p:cNvGrpSpPr/>
          <p:nvPr/>
        </p:nvGrpSpPr>
        <p:grpSpPr>
          <a:xfrm>
            <a:off x="88932" y="2571750"/>
            <a:ext cx="9055070" cy="1962150"/>
            <a:chOff x="88932" y="2571750"/>
            <a:chExt cx="9055070" cy="1962150"/>
          </a:xfrm>
        </p:grpSpPr>
        <p:sp>
          <p:nvSpPr>
            <p:cNvPr id="23" name="Auf der gleichen Seite des Rechtecks liegende Ecken abrunden 22"/>
            <p:cNvSpPr/>
            <p:nvPr/>
          </p:nvSpPr>
          <p:spPr>
            <a:xfrm rot="5400000">
              <a:off x="3635391" y="-974709"/>
              <a:ext cx="1962150" cy="9055068"/>
            </a:xfrm>
            <a:prstGeom prst="round2SameRect">
              <a:avLst/>
            </a:prstGeom>
            <a:solidFill>
              <a:schemeClr val="accent3">
                <a:lumMod val="60000"/>
                <a:lumOff val="40000"/>
                <a:alpha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hteck 23"/>
            <p:cNvSpPr/>
            <p:nvPr/>
          </p:nvSpPr>
          <p:spPr>
            <a:xfrm rot="5400000">
              <a:off x="8326150" y="3368159"/>
              <a:ext cx="126637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Font typeface="Arial" pitchFamily="34" charset="0"/>
                <a:buNone/>
              </a:pPr>
              <a:r>
                <a:rPr lang="en-US" dirty="0" smtClean="0">
                  <a:solidFill>
                    <a:schemeClr val="accent3">
                      <a:lumMod val="75000"/>
                    </a:schemeClr>
                  </a:solidFill>
                </a:rPr>
                <a:t>renewables</a:t>
              </a:r>
              <a:endParaRPr lang="en-US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06635000"/>
              </p:ext>
            </p:extLst>
          </p:nvPr>
        </p:nvGraphicFramePr>
        <p:xfrm>
          <a:off x="154800" y="1432800"/>
          <a:ext cx="8647200" cy="39755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1800"/>
                <a:gridCol w="2161800"/>
                <a:gridCol w="2161800"/>
                <a:gridCol w="2161800"/>
              </a:tblGrid>
              <a:tr h="59226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774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dirty="0" smtClean="0"/>
                        <a:t>name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dirty="0" smtClean="0"/>
                    </a:p>
                    <a:p>
                      <a:r>
                        <a:rPr lang="en-US" dirty="0" smtClean="0"/>
                        <a:t>wind </a:t>
                      </a:r>
                      <a:r>
                        <a:rPr lang="en-US" baseline="0" dirty="0" smtClean="0"/>
                        <a:t>onshore</a:t>
                      </a:r>
                    </a:p>
                    <a:p>
                      <a:r>
                        <a:rPr lang="en-US" baseline="0" dirty="0" smtClean="0"/>
                        <a:t>wind offshore </a:t>
                      </a:r>
                    </a:p>
                    <a:p>
                      <a:r>
                        <a:rPr lang="en-US" baseline="0" dirty="0" err="1" smtClean="0"/>
                        <a:t>photovoltaics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wave power</a:t>
                      </a:r>
                    </a:p>
                    <a:p>
                      <a:r>
                        <a:rPr lang="en-US" baseline="0" dirty="0" smtClean="0"/>
                        <a:t>hydro power</a:t>
                      </a:r>
                    </a:p>
                    <a:p>
                      <a:r>
                        <a:rPr lang="en-US" baseline="0" dirty="0" smtClean="0"/>
                        <a:t>CSP power</a:t>
                      </a:r>
                    </a:p>
                    <a:p>
                      <a:r>
                        <a:rPr lang="en-US" baseline="0" dirty="0" smtClean="0"/>
                        <a:t>bio power</a:t>
                      </a:r>
                    </a:p>
                    <a:p>
                      <a:r>
                        <a:rPr lang="en-US" baseline="0" dirty="0" smtClean="0"/>
                        <a:t>nuclear power</a:t>
                      </a:r>
                    </a:p>
                    <a:p>
                      <a:r>
                        <a:rPr lang="en-US" baseline="0" dirty="0" smtClean="0"/>
                        <a:t>coal power</a:t>
                      </a:r>
                    </a:p>
                    <a:p>
                      <a:r>
                        <a:rPr lang="en-US" baseline="0" dirty="0" smtClean="0"/>
                        <a:t>gas power</a:t>
                      </a:r>
                      <a:endParaRPr lang="en-US" dirty="0" smtClean="0"/>
                    </a:p>
                  </a:txBody>
                  <a:tcPr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i="1" dirty="0" smtClean="0"/>
                        <a:t>2010_100sun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dirty="0" smtClean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2010_65on_35off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baseline="0" dirty="0" smtClean="0"/>
                        <a:t>65%</a:t>
                      </a:r>
                    </a:p>
                    <a:p>
                      <a:r>
                        <a:rPr lang="en-US" baseline="0" dirty="0" smtClean="0"/>
                        <a:t>35%</a:t>
                      </a:r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2010_60_40</a:t>
                      </a:r>
                    </a:p>
                    <a:p>
                      <a:endParaRPr lang="en-US" dirty="0" smtClean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  <a:p>
                      <a:r>
                        <a:rPr lang="en-US" baseline="0" dirty="0" smtClean="0"/>
                        <a:t>40%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60%</a:t>
                      </a:r>
                    </a:p>
                    <a:p>
                      <a:endParaRPr lang="en-US" baseline="0" dirty="0" smtClean="0"/>
                    </a:p>
                  </a:txBody>
                  <a:tcPr>
                    <a:lnL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13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</a:t>
            </a:r>
            <a:endParaRPr lang="en-US" dirty="0"/>
          </a:p>
        </p:txBody>
      </p:sp>
      <p:pic>
        <p:nvPicPr>
          <p:cNvPr id="6" name="Picture 4" descr="http://www.elementalom.com/files/bio_pics/icons/e_om_symbol_fire_no_wor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6400" y="1331200"/>
            <a:ext cx="460154" cy="510284"/>
          </a:xfrm>
          <a:prstGeom prst="rect">
            <a:avLst/>
          </a:prstGeom>
          <a:noFill/>
        </p:spPr>
      </p:pic>
      <p:pic>
        <p:nvPicPr>
          <p:cNvPr id="7" name="Picture 2" descr="http://www.elementalom.com/files/bio_pics/icons/e_om_symbol_wind_no_word.png"/>
          <p:cNvPicPr>
            <a:picLocks noChangeAspect="1" noChangeArrowheads="1"/>
          </p:cNvPicPr>
          <p:nvPr/>
        </p:nvPicPr>
        <p:blipFill>
          <a:blip r:embed="rId3" cstate="print"/>
          <a:srcRect l="-18455"/>
          <a:stretch>
            <a:fillRect/>
          </a:stretch>
        </p:blipFill>
        <p:spPr bwMode="auto">
          <a:xfrm>
            <a:off x="5256530" y="1433628"/>
            <a:ext cx="602956" cy="432000"/>
          </a:xfrm>
          <a:prstGeom prst="rect">
            <a:avLst/>
          </a:prstGeom>
          <a:noFill/>
        </p:spPr>
      </p:pic>
      <p:sp>
        <p:nvSpPr>
          <p:cNvPr id="16" name="Abgerundetes Rechteck 15"/>
          <p:cNvSpPr/>
          <p:nvPr/>
        </p:nvSpPr>
        <p:spPr>
          <a:xfrm>
            <a:off x="4793828" y="5495864"/>
            <a:ext cx="1512000" cy="6057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D13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0%   controllable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2612377" y="5495864"/>
            <a:ext cx="1512000" cy="6057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D13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0%   controllable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7016400" y="5495864"/>
            <a:ext cx="1512000" cy="6057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D13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0%   controllable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19" name="Gruppieren 8"/>
          <p:cNvGrpSpPr/>
          <p:nvPr/>
        </p:nvGrpSpPr>
        <p:grpSpPr>
          <a:xfrm>
            <a:off x="7419049" y="1287998"/>
            <a:ext cx="527311" cy="593628"/>
            <a:chOff x="5024956" y="3212308"/>
            <a:chExt cx="527311" cy="593628"/>
          </a:xfrm>
        </p:grpSpPr>
        <p:pic>
          <p:nvPicPr>
            <p:cNvPr id="20" name="Picture 2" descr="http://www.elementalom.com/files/bio_pics/icons/e_om_symbol_wind_no_word.png"/>
            <p:cNvPicPr>
              <a:picLocks noChangeAspect="1" noChangeArrowheads="1"/>
            </p:cNvPicPr>
            <p:nvPr/>
          </p:nvPicPr>
          <p:blipFill>
            <a:blip r:embed="rId3" cstate="print"/>
            <a:srcRect l="54193"/>
            <a:stretch>
              <a:fillRect/>
            </a:stretch>
          </p:blipFill>
          <p:spPr bwMode="auto">
            <a:xfrm>
              <a:off x="5276851" y="3295652"/>
              <a:ext cx="275416" cy="510284"/>
            </a:xfrm>
            <a:prstGeom prst="rect">
              <a:avLst/>
            </a:prstGeom>
            <a:noFill/>
          </p:spPr>
        </p:pic>
        <p:pic>
          <p:nvPicPr>
            <p:cNvPr id="21" name="Picture 4" descr="http://www.elementalom.com/files/bio_pics/icons/e_om_symbol_fire_no_word.png"/>
            <p:cNvPicPr>
              <a:picLocks noChangeAspect="1" noChangeArrowheads="1"/>
            </p:cNvPicPr>
            <p:nvPr/>
          </p:nvPicPr>
          <p:blipFill>
            <a:blip r:embed="rId4" cstate="print"/>
            <a:srcRect r="53884"/>
            <a:stretch>
              <a:fillRect/>
            </a:stretch>
          </p:blipFill>
          <p:spPr bwMode="auto">
            <a:xfrm>
              <a:off x="5024956" y="3212308"/>
              <a:ext cx="244883" cy="588865"/>
            </a:xfrm>
            <a:prstGeom prst="rect">
              <a:avLst/>
            </a:prstGeom>
            <a:noFill/>
          </p:spPr>
        </p:pic>
      </p:grpSp>
      <p:sp>
        <p:nvSpPr>
          <p:cNvPr id="25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72400" y="6213475"/>
            <a:ext cx="995363" cy="825500"/>
          </a:xfrm>
        </p:spPr>
        <p:txBody>
          <a:bodyPr/>
          <a:lstStyle/>
          <a:p>
            <a:fld id="{4F7E8E23-54BD-40BE-8AE0-3950169AABDA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55556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2010_60_40 in Europe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u="sng" dirty="0" smtClean="0"/>
              <a:t>Amount </a:t>
            </a:r>
            <a:r>
              <a:rPr lang="de-DE" u="sng" dirty="0" err="1" smtClean="0"/>
              <a:t>of</a:t>
            </a:r>
            <a:r>
              <a:rPr lang="de-DE" u="sng" dirty="0" smtClean="0"/>
              <a:t> total </a:t>
            </a:r>
            <a:r>
              <a:rPr lang="de-DE" u="sng" dirty="0" err="1" smtClean="0"/>
              <a:t>accumulated</a:t>
            </a:r>
            <a:r>
              <a:rPr lang="de-DE" u="sng" dirty="0" smtClean="0"/>
              <a:t> </a:t>
            </a:r>
            <a:r>
              <a:rPr lang="de-DE" u="sng" dirty="0" err="1" smtClean="0"/>
              <a:t>stored</a:t>
            </a:r>
            <a:r>
              <a:rPr lang="de-DE" u="sng" dirty="0" smtClean="0"/>
              <a:t> </a:t>
            </a:r>
            <a:r>
              <a:rPr lang="de-DE" u="sng" dirty="0" err="1" smtClean="0"/>
              <a:t>energy</a:t>
            </a:r>
            <a:r>
              <a:rPr lang="de-DE" u="sng" dirty="0" smtClean="0"/>
              <a:t>:</a:t>
            </a:r>
          </a:p>
          <a:p>
            <a:pPr marL="0" indent="0">
              <a:buNone/>
            </a:pPr>
            <a:r>
              <a:rPr lang="de-DE" dirty="0" smtClean="0"/>
              <a:t>Storage:			8.29 </a:t>
            </a:r>
            <a:r>
              <a:rPr lang="de-DE" dirty="0"/>
              <a:t>∙ </a:t>
            </a:r>
            <a:r>
              <a:rPr lang="de-DE" dirty="0" smtClean="0"/>
              <a:t>10</a:t>
            </a:r>
            <a:r>
              <a:rPr lang="de-DE" baseline="30000" dirty="0" smtClean="0"/>
              <a:t>11 </a:t>
            </a:r>
            <a:r>
              <a:rPr lang="de-DE" dirty="0" smtClean="0"/>
              <a:t>kWh		</a:t>
            </a:r>
            <a:endParaRPr lang="de-DE" baseline="30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 smtClean="0"/>
              <a:t>Storage (&gt;24h): 	3.17 ∙ 10</a:t>
            </a:r>
            <a:r>
              <a:rPr lang="de-DE" baseline="30000" dirty="0" smtClean="0"/>
              <a:t>11 </a:t>
            </a:r>
            <a:r>
              <a:rPr lang="de-DE" dirty="0" smtClean="0"/>
              <a:t>kWh		</a:t>
            </a:r>
            <a:endParaRPr lang="de-DE" baseline="30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 smtClean="0"/>
              <a:t>Storage (&lt;24h): 	7.72 ∙ 10</a:t>
            </a:r>
            <a:r>
              <a:rPr lang="de-DE" baseline="30000" dirty="0" smtClean="0"/>
              <a:t>11 </a:t>
            </a:r>
            <a:r>
              <a:rPr lang="de-DE" dirty="0" smtClean="0"/>
              <a:t>kWh		</a:t>
            </a:r>
            <a:endParaRPr lang="en-US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6000" y="1368000"/>
            <a:ext cx="2880000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0000" y="3488400"/>
            <a:ext cx="3840000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225" y="3488400"/>
            <a:ext cx="3840000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feld 11"/>
          <p:cNvSpPr txBox="1"/>
          <p:nvPr/>
        </p:nvSpPr>
        <p:spPr>
          <a:xfrm rot="16200000">
            <a:off x="3817327" y="4486741"/>
            <a:ext cx="235541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storage </a:t>
            </a:r>
          </a:p>
          <a:p>
            <a:pPr algn="ctr"/>
            <a:r>
              <a:rPr lang="en-US" dirty="0" smtClean="0"/>
              <a:t>[% of power demand]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 rot="16200000">
            <a:off x="-856273" y="4486741"/>
            <a:ext cx="235541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storage </a:t>
            </a:r>
          </a:p>
          <a:p>
            <a:pPr algn="ctr"/>
            <a:r>
              <a:rPr lang="en-US" dirty="0" smtClean="0"/>
              <a:t>[% of power demand]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6766719" y="1576891"/>
            <a:ext cx="14369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8D1319"/>
                </a:solidFill>
              </a:rPr>
              <a:t>FFT Storage</a:t>
            </a:r>
          </a:p>
        </p:txBody>
      </p:sp>
      <p:sp>
        <p:nvSpPr>
          <p:cNvPr id="15" name="Rechteck 14"/>
          <p:cNvSpPr/>
          <p:nvPr/>
        </p:nvSpPr>
        <p:spPr>
          <a:xfrm>
            <a:off x="104775" y="6393418"/>
            <a:ext cx="27626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*Percentage of total energy consumption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759099" y="3759200"/>
            <a:ext cx="16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max = 1.0</a:t>
            </a:r>
            <a:r>
              <a:rPr lang="de-DE" dirty="0" smtClean="0">
                <a:solidFill>
                  <a:srgbClr val="002060"/>
                </a:solidFill>
              </a:rPr>
              <a:t> </a:t>
            </a:r>
            <a:r>
              <a:rPr lang="de-DE" dirty="0">
                <a:solidFill>
                  <a:srgbClr val="002060"/>
                </a:solidFill>
              </a:rPr>
              <a:t>∙ </a:t>
            </a:r>
            <a:r>
              <a:rPr lang="de-DE" dirty="0" smtClean="0">
                <a:solidFill>
                  <a:srgbClr val="002060"/>
                </a:solidFill>
              </a:rPr>
              <a:t>10</a:t>
            </a:r>
            <a:r>
              <a:rPr lang="en-US" baseline="30000" dirty="0" smtClean="0">
                <a:solidFill>
                  <a:srgbClr val="002060"/>
                </a:solidFill>
              </a:rPr>
              <a:t>11</a:t>
            </a:r>
            <a:endParaRPr lang="en-US" baseline="30000" dirty="0">
              <a:solidFill>
                <a:srgbClr val="002060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5713754" y="5618283"/>
            <a:ext cx="1565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max = 3.4 </a:t>
            </a:r>
            <a:r>
              <a:rPr lang="en-US" dirty="0">
                <a:solidFill>
                  <a:srgbClr val="FF0000"/>
                </a:solidFill>
              </a:rPr>
              <a:t>∙ 10</a:t>
            </a:r>
            <a:r>
              <a:rPr lang="en-US" baseline="300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5" name="Rechteck 4"/>
          <p:cNvSpPr/>
          <p:nvPr/>
        </p:nvSpPr>
        <p:spPr>
          <a:xfrm>
            <a:off x="6713379" y="1352760"/>
            <a:ext cx="78756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/>
          <p:cNvSpPr/>
          <p:nvPr/>
        </p:nvSpPr>
        <p:spPr>
          <a:xfrm>
            <a:off x="6662220" y="3394860"/>
            <a:ext cx="78756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hteck 17"/>
          <p:cNvSpPr/>
          <p:nvPr/>
        </p:nvSpPr>
        <p:spPr>
          <a:xfrm rot="16200000">
            <a:off x="4910295" y="2232419"/>
            <a:ext cx="1870500" cy="2635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18"/>
          <p:cNvSpPr/>
          <p:nvPr/>
        </p:nvSpPr>
        <p:spPr>
          <a:xfrm>
            <a:off x="5867054" y="3301470"/>
            <a:ext cx="2536533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20"/>
          <p:cNvSpPr/>
          <p:nvPr/>
        </p:nvSpPr>
        <p:spPr>
          <a:xfrm>
            <a:off x="5713754" y="1350797"/>
            <a:ext cx="78756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feil nach rechts 21"/>
          <p:cNvSpPr/>
          <p:nvPr/>
        </p:nvSpPr>
        <p:spPr>
          <a:xfrm rot="10800000">
            <a:off x="6720046" y="2369603"/>
            <a:ext cx="205740" cy="25146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6972180" y="2367162"/>
            <a:ext cx="6864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365 (24h)</a:t>
            </a:r>
            <a:endParaRPr lang="de-DE" sz="1000" dirty="0"/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72400" y="6213475"/>
            <a:ext cx="995363" cy="825500"/>
          </a:xfrm>
        </p:spPr>
        <p:txBody>
          <a:bodyPr/>
          <a:lstStyle/>
          <a:p>
            <a:fld id="{4F7E8E23-54BD-40BE-8AE0-3950169AABDA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75084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8D1319"/>
          </a:solidFill>
          <a:prstDash val="sysDash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775</Words>
  <Application>Microsoft Office PowerPoint</Application>
  <PresentationFormat>Bildschirmpräsentation (4:3)</PresentationFormat>
  <Paragraphs>241</Paragraphs>
  <Slides>14</Slides>
  <Notes>3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6" baseType="lpstr">
      <vt:lpstr>Office-Design</vt:lpstr>
      <vt:lpstr>Bitmap-Bild</vt:lpstr>
      <vt:lpstr>Analysis of the electric energy storage in different renewable energy scenarios</vt:lpstr>
      <vt:lpstr>Global Energy Supply Model</vt:lpstr>
      <vt:lpstr>demand in Europe analysis of frequencies</vt:lpstr>
      <vt:lpstr>Folie 4</vt:lpstr>
      <vt:lpstr>Folie 5</vt:lpstr>
      <vt:lpstr>renewables and their consequences on storages</vt:lpstr>
      <vt:lpstr>tranferscenarios</vt:lpstr>
      <vt:lpstr>scenarios</vt:lpstr>
      <vt:lpstr>2010_60_40 in Europe</vt:lpstr>
      <vt:lpstr>overview of installed storage capacity in different scenarios</vt:lpstr>
      <vt:lpstr>overview of the quantity of cycles the storages are used</vt:lpstr>
      <vt:lpstr>storage technologies</vt:lpstr>
      <vt:lpstr>summary and outlook </vt:lpstr>
      <vt:lpstr>Folie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the electric energy storage in different renewable scenarios</dc:title>
  <dc:creator>wgoetz</dc:creator>
  <cp:lastModifiedBy>Dr. Gerhard Luther</cp:lastModifiedBy>
  <cp:revision>302</cp:revision>
  <dcterms:created xsi:type="dcterms:W3CDTF">2013-02-11T11:18:36Z</dcterms:created>
  <dcterms:modified xsi:type="dcterms:W3CDTF">2013-03-12T13:34:26Z</dcterms:modified>
</cp:coreProperties>
</file>