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10" r:id="rId2"/>
    <p:sldId id="468" r:id="rId3"/>
    <p:sldId id="508" r:id="rId4"/>
    <p:sldId id="510" r:id="rId5"/>
    <p:sldId id="512" r:id="rId6"/>
    <p:sldId id="588" r:id="rId7"/>
    <p:sldId id="479" r:id="rId8"/>
    <p:sldId id="611" r:id="rId9"/>
    <p:sldId id="529" r:id="rId10"/>
    <p:sldId id="652" r:id="rId11"/>
    <p:sldId id="653" r:id="rId12"/>
    <p:sldId id="654" r:id="rId13"/>
    <p:sldId id="635" r:id="rId14"/>
    <p:sldId id="535" r:id="rId15"/>
    <p:sldId id="536" r:id="rId16"/>
    <p:sldId id="662" r:id="rId17"/>
    <p:sldId id="639" r:id="rId18"/>
    <p:sldId id="663" r:id="rId19"/>
    <p:sldId id="664" r:id="rId20"/>
    <p:sldId id="657" r:id="rId21"/>
    <p:sldId id="665" r:id="rId22"/>
    <p:sldId id="641" r:id="rId23"/>
    <p:sldId id="618" r:id="rId24"/>
    <p:sldId id="619" r:id="rId25"/>
    <p:sldId id="578" r:id="rId26"/>
    <p:sldId id="620" r:id="rId27"/>
    <p:sldId id="579" r:id="rId28"/>
    <p:sldId id="550" r:id="rId29"/>
    <p:sldId id="658" r:id="rId30"/>
    <p:sldId id="668" r:id="rId31"/>
    <p:sldId id="667" r:id="rId32"/>
    <p:sldId id="648" r:id="rId33"/>
    <p:sldId id="649" r:id="rId34"/>
    <p:sldId id="600" r:id="rId35"/>
    <p:sldId id="462" r:id="rId36"/>
    <p:sldId id="603" r:id="rId37"/>
    <p:sldId id="606" r:id="rId38"/>
    <p:sldId id="666" r:id="rId39"/>
    <p:sldId id="438" r:id="rId40"/>
  </p:sldIdLst>
  <p:sldSz cx="9144000" cy="6858000" type="screen4x3"/>
  <p:notesSz cx="6735763" cy="98694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8457" autoAdjust="0"/>
  </p:normalViewPr>
  <p:slideViewPr>
    <p:cSldViewPr snapToGrid="0">
      <p:cViewPr>
        <p:scale>
          <a:sx n="66" d="100"/>
          <a:sy n="66" d="100"/>
        </p:scale>
        <p:origin x="-116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.wmf"/><Relationship Id="rId7" Type="http://schemas.openxmlformats.org/officeDocument/2006/relationships/image" Target="../media/image26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2.wmf"/><Relationship Id="rId3" Type="http://schemas.openxmlformats.org/officeDocument/2006/relationships/image" Target="../media/image7.wmf"/><Relationship Id="rId7" Type="http://schemas.openxmlformats.org/officeDocument/2006/relationships/image" Target="../media/image27.wmf"/><Relationship Id="rId12" Type="http://schemas.openxmlformats.org/officeDocument/2006/relationships/image" Target="../media/image31.wmf"/><Relationship Id="rId2" Type="http://schemas.openxmlformats.org/officeDocument/2006/relationships/image" Target="../media/image6.wmf"/><Relationship Id="rId1" Type="http://schemas.openxmlformats.org/officeDocument/2006/relationships/image" Target="../media/image23.wmf"/><Relationship Id="rId6" Type="http://schemas.openxmlformats.org/officeDocument/2006/relationships/image" Target="../media/image26.wmf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0" Type="http://schemas.openxmlformats.org/officeDocument/2006/relationships/image" Target="../media/image13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8.wmf"/><Relationship Id="rId7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33.wmf"/><Relationship Id="rId5" Type="http://schemas.openxmlformats.org/officeDocument/2006/relationships/image" Target="../media/image10.wmf"/><Relationship Id="rId10" Type="http://schemas.openxmlformats.org/officeDocument/2006/relationships/image" Target="../media/image28.wmf"/><Relationship Id="rId4" Type="http://schemas.openxmlformats.org/officeDocument/2006/relationships/image" Target="../media/image9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7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8.wmf"/><Relationship Id="rId7" Type="http://schemas.openxmlformats.org/officeDocument/2006/relationships/image" Target="../media/image39.wmf"/><Relationship Id="rId12" Type="http://schemas.openxmlformats.org/officeDocument/2006/relationships/image" Target="../media/image43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33.wmf"/><Relationship Id="rId11" Type="http://schemas.openxmlformats.org/officeDocument/2006/relationships/image" Target="../media/image27.wmf"/><Relationship Id="rId5" Type="http://schemas.openxmlformats.org/officeDocument/2006/relationships/image" Target="../media/image38.wmf"/><Relationship Id="rId10" Type="http://schemas.openxmlformats.org/officeDocument/2006/relationships/image" Target="../media/image42.wmf"/><Relationship Id="rId4" Type="http://schemas.openxmlformats.org/officeDocument/2006/relationships/image" Target="../media/image9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33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0"/>
            <a:ext cx="2919441" cy="493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50069-7C6E-45EA-A9F9-9B7CAD9755AD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3991"/>
            <a:ext cx="2919441" cy="493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3991"/>
            <a:ext cx="2919441" cy="493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8A1E-6A50-4C52-A1D1-EF0CB327F33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41" cy="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98" y="0"/>
            <a:ext cx="2919441" cy="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187" y="4688682"/>
            <a:ext cx="5387390" cy="4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91"/>
            <a:ext cx="2919441" cy="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98" y="9373991"/>
            <a:ext cx="2919441" cy="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0A855C-A4AB-445A-A1CB-2283EBB3658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A855C-A4AB-445A-A1CB-2283EBB3658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A855C-A4AB-445A-A1CB-2283EBB3658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9BE28-B26F-4897-B924-A3770377DF55}" type="slidenum">
              <a:rPr lang="en-GB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87425"/>
            <a:ext cx="4510087" cy="3382963"/>
          </a:xfrm>
          <a:solidFill>
            <a:srgbClr val="FFFFFF"/>
          </a:solidFill>
          <a:ln/>
        </p:spPr>
      </p:sp>
      <p:sp>
        <p:nvSpPr>
          <p:cNvPr id="563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28058" y="4698793"/>
            <a:ext cx="4685748" cy="1562159"/>
          </a:xfrm>
          <a:noFill/>
          <a:ln/>
        </p:spPr>
        <p:txBody>
          <a:bodyPr lIns="0" tIns="0" rIns="0" bIns="0">
            <a:spAutoFit/>
          </a:bodyPr>
          <a:lstStyle/>
          <a:p>
            <a:pPr marL="85725" indent="-85725" defTabSz="457200" eaLnBrk="1" hangingPunct="1">
              <a:lnSpc>
                <a:spcPct val="94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pitchFamily="34" charset="0"/>
                <a:cs typeface="Arial" pitchFamily="34" charset="0"/>
              </a:rPr>
              <a:t>Tunneling timetable for intraprotein ET in Ru-modified azurin (blue circles), cyt c (red circles), myoglobin (yellow triangles), cyt b562 (green squares), HiPIP (orange diamonds), and for interprotein ET Fe:Zn-cyt c crystals (fuchsia triangles). The solid lines illustrate the tunneling-pathway predictions for coupling along β-strands (β = 1.0 Å-1) and α-helices (β = 1.3 Å-1); the dashed line illustrates a 1.1-Å-1 distance decay. Distance decay for electron tunneling through water is shown as a cyan wedge. Estimated distance dependence for tunneling through vacuum is shown as the black wedge.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D46A-5129-4070-AF21-BF78DB127F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11D7-B1AD-4E12-B8DD-F8CDC1EFD4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D4A6-80C6-492D-B671-A35AEB7039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A92A-CD0B-4C35-AC57-8E4C4EBDD1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6641-4F86-4038-99EF-1E3079EDB6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B4CD-F467-44A6-AA8E-FC0D4B329E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0116-58C8-44AD-8652-058A02AD8F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F499-3F7B-44F1-96A3-D5B030E9B4F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219C-12F5-4948-AB6A-62DE6B7A04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47A4-A2BF-4C1A-B62B-A922E6E3E06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F441-CF63-4698-A3C8-9447713022A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C095-493A-47A7-A523-4DE817F098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1C44-6ED3-4083-8A22-3F80C7025D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2560-694C-45D1-8092-87A7B83D02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1907-0C51-48A0-B605-3C5D7F4203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B346-F005-47DC-A46C-5BDA0CA667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4C222C9-65E0-4A0B-9A61-43AB0BE220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b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8.bin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4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5.bin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63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9.bin"/><Relationship Id="rId30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3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44.png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7.bin"/><Relationship Id="rId10" Type="http://schemas.openxmlformats.org/officeDocument/2006/relationships/oleObject" Target="../embeddings/oleObject75.bin"/><Relationship Id="rId19" Type="http://schemas.openxmlformats.org/officeDocument/2006/relationships/oleObject" Target="../embeddings/oleObject84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1.bin"/><Relationship Id="rId5" Type="http://schemas.openxmlformats.org/officeDocument/2006/relationships/image" Target="../media/image59.jpeg"/><Relationship Id="rId10" Type="http://schemas.openxmlformats.org/officeDocument/2006/relationships/image" Target="../media/image60.png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10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21802" y="-231494"/>
            <a:ext cx="10741306" cy="2087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Energy-level &amp; electronic-coupling fluctuation control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biomolecular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small-molecule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charge transfer reactions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111" y="1824057"/>
            <a:ext cx="6320541" cy="1902991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Spiros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S. Skourtis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Physics, University of Cyprus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Nicosia Cyprus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71963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1" name="Picture 7" descr="Department-Phys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500" y="3485512"/>
            <a:ext cx="3536428" cy="235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print"/>
          <a:srcRect l="5907"/>
          <a:stretch>
            <a:fillRect/>
          </a:stretch>
        </p:blipFill>
        <p:spPr bwMode="auto">
          <a:xfrm>
            <a:off x="4176913" y="5327851"/>
            <a:ext cx="64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DPG Annual &amp; Spring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Meeting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2014, Symposium on </a:t>
            </a:r>
            <a:r>
              <a:rPr lang="en-US" altLang="zh-CN" sz="1400" b="1" dirty="0" smtClean="0">
                <a:solidFill>
                  <a:srgbClr val="333399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Rare Events: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Optimal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solutions and Challenges – from Charge Transfer Reactions to </a:t>
            </a:r>
            <a:r>
              <a:rPr kumimoji="0" lang="en-US" altLang="zh-CN" sz="1400" b="1" i="0" u="none" strike="noStrike" cap="none" normalizeH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Supervolcanoes</a:t>
            </a:r>
            <a:endParaRPr kumimoji="0" lang="en-GB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March 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2014, Berlin</a:t>
            </a:r>
            <a:endParaRPr kumimoji="0" lang="en-GB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Humboldt University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760"/>
            <a:ext cx="9094788" cy="159101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ET rate is controlled by rare events: 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F28D6-2288-4646-A511-26949391FA9C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212" y="1929618"/>
            <a:ext cx="9094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D and A  energy-level fluctuations </a:t>
            </a:r>
          </a:p>
          <a:p>
            <a:pPr lvl="0" algn="ctr">
              <a:defRPr/>
            </a:pP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to D-A resonance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212" y="4559001"/>
            <a:ext cx="9094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ea typeface="+mj-ea"/>
                <a:cs typeface="+mj-cs"/>
              </a:rPr>
              <a:t>D-A electronic coupling fluctuations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 picture of </a:t>
            </a:r>
            <a:r>
              <a:rPr lang="en-GB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nonadiabatic</a:t>
            </a: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reactions </a:t>
            </a: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mediated </a:t>
            </a:r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GB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539750" y="4221163"/>
          <a:ext cx="3097213" cy="638175"/>
        </p:xfrm>
        <a:graphic>
          <a:graphicData uri="http://schemas.openxmlformats.org/presentationml/2006/ole">
            <p:oleObj spid="_x0000_s589826" name="Equation" r:id="rId3" imgW="1231560" imgH="253800" progId="">
              <p:embed/>
            </p:oleObj>
          </a:graphicData>
        </a:graphic>
      </p:graphicFrame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1412875"/>
            <a:ext cx="4278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  Thermal fluctuations of molecule+solvent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/>
              <a:t>    induce D-A resonance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2565400"/>
            <a:ext cx="4176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   ET by tunneling takes place at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/>
              <a:t>     D-A resonance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3716338"/>
            <a:ext cx="41767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   ET RATE: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14398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Tunneling matrix element (coupling)</a:t>
            </a:r>
          </a:p>
          <a:p>
            <a:pPr>
              <a:spcBef>
                <a:spcPct val="50000"/>
              </a:spcBef>
            </a:pPr>
            <a:r>
              <a:rPr lang="en-GB" sz="1000" b="1"/>
              <a:t>between D and A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2268538" y="5805488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Boltzmann factor</a:t>
            </a:r>
          </a:p>
          <a:p>
            <a:pPr>
              <a:spcBef>
                <a:spcPct val="50000"/>
              </a:spcBef>
            </a:pPr>
            <a:r>
              <a:rPr lang="en-GB" sz="1000" b="1"/>
              <a:t> for activation to</a:t>
            </a:r>
          </a:p>
          <a:p>
            <a:pPr>
              <a:spcBef>
                <a:spcPct val="50000"/>
              </a:spcBef>
            </a:pPr>
            <a:r>
              <a:rPr lang="en-GB" sz="1000" b="1"/>
              <a:t> resonance conformation</a:t>
            </a:r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V="1">
            <a:off x="1187450" y="501332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H="1" flipV="1">
            <a:off x="2771775" y="50133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6379" name="AutoShape 11"/>
          <p:cNvSpPr>
            <a:spLocks noChangeAspect="1" noChangeArrowheads="1"/>
          </p:cNvSpPr>
          <p:nvPr/>
        </p:nvSpPr>
        <p:spPr bwMode="auto">
          <a:xfrm>
            <a:off x="4914900" y="1412875"/>
            <a:ext cx="42291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80" name="Freeform 12"/>
          <p:cNvSpPr>
            <a:spLocks/>
          </p:cNvSpPr>
          <p:nvPr/>
        </p:nvSpPr>
        <p:spPr bwMode="auto">
          <a:xfrm>
            <a:off x="6003925" y="2071688"/>
            <a:ext cx="1370013" cy="205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908"/>
              </a:cxn>
              <a:cxn ang="0">
                <a:pos x="907" y="0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151" y="454"/>
                  <a:pt x="302" y="908"/>
                  <a:pt x="453" y="908"/>
                </a:cubicBezTo>
                <a:cubicBezTo>
                  <a:pt x="604" y="908"/>
                  <a:pt x="831" y="151"/>
                  <a:pt x="907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6381" name="Freeform 13"/>
          <p:cNvSpPr>
            <a:spLocks/>
          </p:cNvSpPr>
          <p:nvPr/>
        </p:nvSpPr>
        <p:spPr bwMode="auto">
          <a:xfrm>
            <a:off x="6656388" y="2725738"/>
            <a:ext cx="1370012" cy="196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908"/>
              </a:cxn>
              <a:cxn ang="0">
                <a:pos x="907" y="0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151" y="454"/>
                  <a:pt x="302" y="908"/>
                  <a:pt x="453" y="908"/>
                </a:cubicBezTo>
                <a:cubicBezTo>
                  <a:pt x="604" y="908"/>
                  <a:pt x="831" y="151"/>
                  <a:pt x="907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6003925" y="4691063"/>
            <a:ext cx="1328738" cy="47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5459413" y="5010150"/>
            <a:ext cx="260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459413" y="1673225"/>
            <a:ext cx="0" cy="333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86385" name="Object 17"/>
          <p:cNvGraphicFramePr>
            <a:graphicFrameLocks noChangeAspect="1"/>
          </p:cNvGraphicFramePr>
          <p:nvPr/>
        </p:nvGraphicFramePr>
        <p:xfrm>
          <a:off x="5635625" y="4030663"/>
          <a:ext cx="288925" cy="217487"/>
        </p:xfrm>
        <a:graphic>
          <a:graphicData uri="http://schemas.openxmlformats.org/presentationml/2006/ole">
            <p:oleObj spid="_x0000_s589827" name="Equation" r:id="rId4" imgW="304560" imgH="228600" progId="">
              <p:embed/>
            </p:oleObj>
          </a:graphicData>
        </a:graphic>
      </p:graphicFrame>
      <p:graphicFrame>
        <p:nvGraphicFramePr>
          <p:cNvPr id="186386" name="Object 18"/>
          <p:cNvGraphicFramePr>
            <a:graphicFrameLocks noChangeAspect="1"/>
          </p:cNvGraphicFramePr>
          <p:nvPr/>
        </p:nvGraphicFramePr>
        <p:xfrm>
          <a:off x="5627688" y="4570413"/>
          <a:ext cx="290512" cy="215900"/>
        </p:xfrm>
        <a:graphic>
          <a:graphicData uri="http://schemas.openxmlformats.org/presentationml/2006/ole">
            <p:oleObj spid="_x0000_s589828" name="Equation" r:id="rId5" imgW="304560" imgH="228600" progId="">
              <p:embed/>
            </p:oleObj>
          </a:graphicData>
        </a:graphic>
      </p:graphicFrame>
      <p:sp>
        <p:nvSpPr>
          <p:cNvPr id="186387" name="Line 19"/>
          <p:cNvSpPr>
            <a:spLocks noChangeShapeType="1"/>
          </p:cNvSpPr>
          <p:nvPr/>
        </p:nvSpPr>
        <p:spPr bwMode="auto">
          <a:xfrm>
            <a:off x="6003925" y="4129088"/>
            <a:ext cx="652463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86388" name="Object 20"/>
          <p:cNvGraphicFramePr>
            <a:graphicFrameLocks noChangeAspect="1"/>
          </p:cNvGraphicFramePr>
          <p:nvPr/>
        </p:nvGraphicFramePr>
        <p:xfrm>
          <a:off x="5862638" y="1855788"/>
          <a:ext cx="217487" cy="203200"/>
        </p:xfrm>
        <a:graphic>
          <a:graphicData uri="http://schemas.openxmlformats.org/presentationml/2006/ole">
            <p:oleObj spid="_x0000_s589829" name="Equation" r:id="rId6" imgW="228600" imgH="215640" progId="">
              <p:embed/>
            </p:oleObj>
          </a:graphicData>
        </a:graphic>
      </p:graphicFrame>
      <p:graphicFrame>
        <p:nvGraphicFramePr>
          <p:cNvPr id="186389" name="Object 21"/>
          <p:cNvGraphicFramePr>
            <a:graphicFrameLocks noChangeAspect="1"/>
          </p:cNvGraphicFramePr>
          <p:nvPr/>
        </p:nvGraphicFramePr>
        <p:xfrm>
          <a:off x="7940675" y="2506663"/>
          <a:ext cx="206375" cy="206375"/>
        </p:xfrm>
        <a:graphic>
          <a:graphicData uri="http://schemas.openxmlformats.org/presentationml/2006/ole">
            <p:oleObj spid="_x0000_s589830" name="Equation" r:id="rId7" imgW="215640" imgH="215640" progId="">
              <p:embed/>
            </p:oleObj>
          </a:graphicData>
        </a:graphic>
      </p:graphicFrame>
      <p:sp>
        <p:nvSpPr>
          <p:cNvPr id="186390" name="AutoShape 22"/>
          <p:cNvSpPr>
            <a:spLocks/>
          </p:cNvSpPr>
          <p:nvPr/>
        </p:nvSpPr>
        <p:spPr bwMode="auto">
          <a:xfrm>
            <a:off x="6924675" y="3767138"/>
            <a:ext cx="184150" cy="349250"/>
          </a:xfrm>
          <a:prstGeom prst="rightBrace">
            <a:avLst>
              <a:gd name="adj1" fmla="val 1580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91" name="Oval 23"/>
          <p:cNvSpPr>
            <a:spLocks noChangeArrowheads="1"/>
          </p:cNvSpPr>
          <p:nvPr/>
        </p:nvSpPr>
        <p:spPr bwMode="auto">
          <a:xfrm>
            <a:off x="6799263" y="3659188"/>
            <a:ext cx="217487" cy="180975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86392" name="Object 24"/>
          <p:cNvGraphicFramePr>
            <a:graphicFrameLocks noChangeAspect="1"/>
          </p:cNvGraphicFramePr>
          <p:nvPr/>
        </p:nvGraphicFramePr>
        <p:xfrm>
          <a:off x="7151688" y="3844925"/>
          <a:ext cx="296862" cy="215900"/>
        </p:xfrm>
        <a:graphic>
          <a:graphicData uri="http://schemas.openxmlformats.org/presentationml/2006/ole">
            <p:oleObj spid="_x0000_s589831" name="Equation" r:id="rId8" imgW="279360" imgH="203040" progId="">
              <p:embed/>
            </p:oleObj>
          </a:graphicData>
        </a:graphic>
      </p:graphicFrame>
      <p:sp>
        <p:nvSpPr>
          <p:cNvPr id="186393" name="Oval 25"/>
          <p:cNvSpPr>
            <a:spLocks noChangeArrowheads="1"/>
          </p:cNvSpPr>
          <p:nvPr/>
        </p:nvSpPr>
        <p:spPr bwMode="auto">
          <a:xfrm>
            <a:off x="6583363" y="4059238"/>
            <a:ext cx="207962" cy="155575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H="1">
            <a:off x="5667375" y="4214813"/>
            <a:ext cx="984250" cy="139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95" name="Oval 27"/>
          <p:cNvSpPr>
            <a:spLocks noChangeArrowheads="1"/>
          </p:cNvSpPr>
          <p:nvPr/>
        </p:nvSpPr>
        <p:spPr bwMode="auto">
          <a:xfrm>
            <a:off x="7219950" y="4595813"/>
            <a:ext cx="207963" cy="155575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>
            <a:off x="7326313" y="4767263"/>
            <a:ext cx="811212" cy="833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761288" y="5597525"/>
            <a:ext cx="815975" cy="830263"/>
            <a:chOff x="6455" y="7676"/>
            <a:chExt cx="1125" cy="1178"/>
          </a:xfrm>
        </p:grpSpPr>
        <p:sp>
          <p:nvSpPr>
            <p:cNvPr id="186398" name="Line 30"/>
            <p:cNvSpPr>
              <a:spLocks noChangeShapeType="1"/>
            </p:cNvSpPr>
            <p:nvPr/>
          </p:nvSpPr>
          <p:spPr bwMode="auto">
            <a:xfrm>
              <a:off x="6577" y="7793"/>
              <a:ext cx="313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99" name="Line 31"/>
            <p:cNvSpPr>
              <a:spLocks noChangeShapeType="1"/>
            </p:cNvSpPr>
            <p:nvPr/>
          </p:nvSpPr>
          <p:spPr bwMode="auto">
            <a:xfrm>
              <a:off x="7172" y="8465"/>
              <a:ext cx="31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00" name="Line 32"/>
            <p:cNvSpPr>
              <a:spLocks noChangeShapeType="1"/>
            </p:cNvSpPr>
            <p:nvPr/>
          </p:nvSpPr>
          <p:spPr bwMode="auto">
            <a:xfrm flipV="1">
              <a:off x="7334" y="8226"/>
              <a:ext cx="1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401" name="Object 33"/>
            <p:cNvGraphicFramePr>
              <a:graphicFrameLocks noChangeAspect="1"/>
            </p:cNvGraphicFramePr>
            <p:nvPr/>
          </p:nvGraphicFramePr>
          <p:xfrm>
            <a:off x="6595" y="8582"/>
            <a:ext cx="217" cy="224"/>
          </p:xfrm>
          <a:graphic>
            <a:graphicData uri="http://schemas.openxmlformats.org/presentationml/2006/ole">
              <p:oleObj spid="_x0000_s589836" name="Equation" r:id="rId9" imgW="164880" imgH="164880" progId="">
                <p:embed/>
              </p:oleObj>
            </a:graphicData>
          </a:graphic>
        </p:graphicFrame>
        <p:graphicFrame>
          <p:nvGraphicFramePr>
            <p:cNvPr id="186402" name="Object 34"/>
            <p:cNvGraphicFramePr>
              <a:graphicFrameLocks noChangeAspect="1"/>
            </p:cNvGraphicFramePr>
            <p:nvPr/>
          </p:nvGraphicFramePr>
          <p:xfrm>
            <a:off x="7241" y="8592"/>
            <a:ext cx="202" cy="224"/>
          </p:xfrm>
          <a:graphic>
            <a:graphicData uri="http://schemas.openxmlformats.org/presentationml/2006/ole">
              <p:oleObj spid="_x0000_s589837" name="Equation" r:id="rId10" imgW="152280" imgH="164880" progId="">
                <p:embed/>
              </p:oleObj>
            </a:graphicData>
          </a:graphic>
        </p:graphicFrame>
        <p:sp>
          <p:nvSpPr>
            <p:cNvPr id="186403" name="Rectangle 35"/>
            <p:cNvSpPr>
              <a:spLocks noChangeArrowheads="1"/>
            </p:cNvSpPr>
            <p:nvPr/>
          </p:nvSpPr>
          <p:spPr bwMode="auto">
            <a:xfrm>
              <a:off x="6455" y="7676"/>
              <a:ext cx="1125" cy="11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265738" y="5622925"/>
            <a:ext cx="815975" cy="815975"/>
            <a:chOff x="3012" y="7713"/>
            <a:chExt cx="1126" cy="1157"/>
          </a:xfrm>
        </p:grpSpPr>
        <p:sp>
          <p:nvSpPr>
            <p:cNvPr id="186405" name="Line 37"/>
            <p:cNvSpPr>
              <a:spLocks noChangeShapeType="1"/>
            </p:cNvSpPr>
            <p:nvPr/>
          </p:nvSpPr>
          <p:spPr bwMode="auto">
            <a:xfrm>
              <a:off x="3089" y="8491"/>
              <a:ext cx="313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06" name="Line 38"/>
            <p:cNvSpPr>
              <a:spLocks noChangeShapeType="1"/>
            </p:cNvSpPr>
            <p:nvPr/>
          </p:nvSpPr>
          <p:spPr bwMode="auto">
            <a:xfrm>
              <a:off x="3713" y="7864"/>
              <a:ext cx="31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07" name="Line 39"/>
            <p:cNvSpPr>
              <a:spLocks noChangeShapeType="1"/>
            </p:cNvSpPr>
            <p:nvPr/>
          </p:nvSpPr>
          <p:spPr bwMode="auto">
            <a:xfrm flipV="1">
              <a:off x="3227" y="8236"/>
              <a:ext cx="0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408" name="Object 40"/>
            <p:cNvGraphicFramePr>
              <a:graphicFrameLocks noChangeAspect="1"/>
            </p:cNvGraphicFramePr>
            <p:nvPr/>
          </p:nvGraphicFramePr>
          <p:xfrm>
            <a:off x="3105" y="8608"/>
            <a:ext cx="217" cy="224"/>
          </p:xfrm>
          <a:graphic>
            <a:graphicData uri="http://schemas.openxmlformats.org/presentationml/2006/ole">
              <p:oleObj spid="_x0000_s589834" name="Equation" r:id="rId11" imgW="164880" imgH="164880" progId="">
                <p:embed/>
              </p:oleObj>
            </a:graphicData>
          </a:graphic>
        </p:graphicFrame>
        <p:graphicFrame>
          <p:nvGraphicFramePr>
            <p:cNvPr id="186409" name="Object 41"/>
            <p:cNvGraphicFramePr>
              <a:graphicFrameLocks noChangeAspect="1"/>
            </p:cNvGraphicFramePr>
            <p:nvPr/>
          </p:nvGraphicFramePr>
          <p:xfrm>
            <a:off x="3762" y="8607"/>
            <a:ext cx="202" cy="224"/>
          </p:xfrm>
          <a:graphic>
            <a:graphicData uri="http://schemas.openxmlformats.org/presentationml/2006/ole">
              <p:oleObj spid="_x0000_s589835" name="Equation" r:id="rId12" imgW="152280" imgH="164880" progId="">
                <p:embed/>
              </p:oleObj>
            </a:graphicData>
          </a:graphic>
        </p:graphicFrame>
        <p:sp>
          <p:nvSpPr>
            <p:cNvPr id="186410" name="Rectangle 42"/>
            <p:cNvSpPr>
              <a:spLocks noChangeArrowheads="1"/>
            </p:cNvSpPr>
            <p:nvPr/>
          </p:nvSpPr>
          <p:spPr bwMode="auto">
            <a:xfrm>
              <a:off x="3012" y="7713"/>
              <a:ext cx="1126" cy="11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483350" y="5810250"/>
            <a:ext cx="860425" cy="517525"/>
            <a:chOff x="4632" y="7968"/>
            <a:chExt cx="1186" cy="734"/>
          </a:xfrm>
        </p:grpSpPr>
        <p:sp>
          <p:nvSpPr>
            <p:cNvPr id="186412" name="Line 44"/>
            <p:cNvSpPr>
              <a:spLocks noChangeShapeType="1"/>
            </p:cNvSpPr>
            <p:nvPr/>
          </p:nvSpPr>
          <p:spPr bwMode="auto">
            <a:xfrm>
              <a:off x="4703" y="8264"/>
              <a:ext cx="31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13" name="Line 45"/>
            <p:cNvSpPr>
              <a:spLocks noChangeShapeType="1"/>
            </p:cNvSpPr>
            <p:nvPr/>
          </p:nvSpPr>
          <p:spPr bwMode="auto">
            <a:xfrm>
              <a:off x="5404" y="8256"/>
              <a:ext cx="31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14" name="Line 46"/>
            <p:cNvSpPr>
              <a:spLocks noChangeShapeType="1"/>
            </p:cNvSpPr>
            <p:nvPr/>
          </p:nvSpPr>
          <p:spPr bwMode="auto">
            <a:xfrm flipV="1">
              <a:off x="4857" y="8042"/>
              <a:ext cx="1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415" name="Object 47"/>
            <p:cNvGraphicFramePr>
              <a:graphicFrameLocks noChangeAspect="1"/>
            </p:cNvGraphicFramePr>
            <p:nvPr/>
          </p:nvGraphicFramePr>
          <p:xfrm>
            <a:off x="4739" y="8449"/>
            <a:ext cx="218" cy="235"/>
          </p:xfrm>
          <a:graphic>
            <a:graphicData uri="http://schemas.openxmlformats.org/presentationml/2006/ole">
              <p:oleObj spid="_x0000_s589832" name="Equation" r:id="rId13" imgW="164880" imgH="164880" progId="">
                <p:embed/>
              </p:oleObj>
            </a:graphicData>
          </a:graphic>
        </p:graphicFrame>
        <p:graphicFrame>
          <p:nvGraphicFramePr>
            <p:cNvPr id="186416" name="Object 48"/>
            <p:cNvGraphicFramePr>
              <a:graphicFrameLocks noChangeAspect="1"/>
            </p:cNvGraphicFramePr>
            <p:nvPr/>
          </p:nvGraphicFramePr>
          <p:xfrm>
            <a:off x="5458" y="8449"/>
            <a:ext cx="202" cy="235"/>
          </p:xfrm>
          <a:graphic>
            <a:graphicData uri="http://schemas.openxmlformats.org/presentationml/2006/ole">
              <p:oleObj spid="_x0000_s589833" name="Equation" r:id="rId14" imgW="152280" imgH="164880" progId="">
                <p:embed/>
              </p:oleObj>
            </a:graphicData>
          </a:graphic>
        </p:graphicFrame>
        <p:sp>
          <p:nvSpPr>
            <p:cNvPr id="186417" name="Rectangle 49"/>
            <p:cNvSpPr>
              <a:spLocks noChangeArrowheads="1"/>
            </p:cNvSpPr>
            <p:nvPr/>
          </p:nvSpPr>
          <p:spPr bwMode="auto">
            <a:xfrm>
              <a:off x="4632" y="7968"/>
              <a:ext cx="1186" cy="7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418" name="Line 50"/>
          <p:cNvSpPr>
            <a:spLocks noChangeShapeType="1"/>
          </p:cNvSpPr>
          <p:nvPr/>
        </p:nvSpPr>
        <p:spPr bwMode="auto">
          <a:xfrm flipH="1">
            <a:off x="6897688" y="3835400"/>
            <a:ext cx="7937" cy="1962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6418263" y="6294438"/>
            <a:ext cx="974725" cy="3825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74377" tIns="37189" rIns="74377" bIns="37189"/>
          <a:lstStyle/>
          <a:p>
            <a:pPr algn="ctr"/>
            <a:r>
              <a:rPr lang="en-GB" sz="900"/>
              <a:t>Crossing point</a:t>
            </a:r>
          </a:p>
          <a:p>
            <a:pPr algn="ctr"/>
            <a:r>
              <a:rPr lang="en-GB" sz="900"/>
              <a:t>(resonance)</a:t>
            </a:r>
            <a:endParaRPr lang="en-GB"/>
          </a:p>
        </p:txBody>
      </p:sp>
      <p:sp>
        <p:nvSpPr>
          <p:cNvPr id="186420" name="Text Box 52"/>
          <p:cNvSpPr txBox="1">
            <a:spLocks noChangeArrowheads="1"/>
          </p:cNvSpPr>
          <p:nvPr/>
        </p:nvSpPr>
        <p:spPr bwMode="auto">
          <a:xfrm>
            <a:off x="8135938" y="4797425"/>
            <a:ext cx="1008062" cy="3984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74377" tIns="37189" rIns="74377" bIns="37189"/>
          <a:lstStyle/>
          <a:p>
            <a:r>
              <a:rPr lang="en-GB" sz="800" dirty="0"/>
              <a:t>Collective  system  (Reaction) </a:t>
            </a:r>
            <a:r>
              <a:rPr lang="en-GB" sz="800" dirty="0" err="1"/>
              <a:t>coord</a:t>
            </a:r>
            <a:r>
              <a:rPr lang="en-GB" sz="800" dirty="0" smtClean="0"/>
              <a:t>. R</a:t>
            </a:r>
            <a:endParaRPr lang="en-GB" sz="800" dirty="0"/>
          </a:p>
          <a:p>
            <a:r>
              <a:rPr lang="en-GB" sz="800" dirty="0"/>
              <a:t>Assume classical motion.</a:t>
            </a:r>
          </a:p>
        </p:txBody>
      </p:sp>
      <p:sp>
        <p:nvSpPr>
          <p:cNvPr id="186421" name="Text Box 53"/>
          <p:cNvSpPr txBox="1">
            <a:spLocks noChangeArrowheads="1"/>
          </p:cNvSpPr>
          <p:nvPr/>
        </p:nvSpPr>
        <p:spPr bwMode="auto">
          <a:xfrm>
            <a:off x="5076825" y="1196975"/>
            <a:ext cx="25098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/>
              <a:t>Energy of ET molecule + solvent</a:t>
            </a:r>
          </a:p>
          <a:p>
            <a:r>
              <a:rPr lang="en-GB" sz="1000"/>
              <a:t>excluding kinetic energy of atoms</a:t>
            </a:r>
            <a:endParaRPr lang="en-GB"/>
          </a:p>
        </p:txBody>
      </p:sp>
      <p:graphicFrame>
        <p:nvGraphicFramePr>
          <p:cNvPr id="54" name="Object 14"/>
          <p:cNvGraphicFramePr>
            <a:graphicFrameLocks noChangeAspect="1"/>
          </p:cNvGraphicFramePr>
          <p:nvPr/>
        </p:nvGraphicFramePr>
        <p:xfrm>
          <a:off x="6515494" y="5055280"/>
          <a:ext cx="200025" cy="212725"/>
        </p:xfrm>
        <a:graphic>
          <a:graphicData uri="http://schemas.openxmlformats.org/presentationml/2006/ole">
            <p:oleObj spid="_x0000_s589838" name="Equation" r:id="rId15" imgW="215640" imgH="228600" progId="">
              <p:embed/>
            </p:oleObj>
          </a:graphicData>
        </a:graphic>
      </p:graphicFrame>
      <p:graphicFrame>
        <p:nvGraphicFramePr>
          <p:cNvPr id="55" name="Object 14"/>
          <p:cNvGraphicFramePr>
            <a:graphicFrameLocks noChangeAspect="1"/>
          </p:cNvGraphicFramePr>
          <p:nvPr/>
        </p:nvGraphicFramePr>
        <p:xfrm>
          <a:off x="7200583" y="5062220"/>
          <a:ext cx="187325" cy="212725"/>
        </p:xfrm>
        <a:graphic>
          <a:graphicData uri="http://schemas.openxmlformats.org/presentationml/2006/ole">
            <p:oleObj spid="_x0000_s589839" name="Equation" r:id="rId16" imgW="2030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28"/>
          <p:cNvSpPr>
            <a:spLocks noChangeAspect="1" noChangeArrowheads="1"/>
          </p:cNvSpPr>
          <p:nvPr/>
        </p:nvSpPr>
        <p:spPr bwMode="auto">
          <a:xfrm>
            <a:off x="7013575" y="7060565"/>
            <a:ext cx="48847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Oval 30"/>
          <p:cNvSpPr>
            <a:spLocks noChangeArrowheads="1"/>
          </p:cNvSpPr>
          <p:nvPr/>
        </p:nvSpPr>
        <p:spPr bwMode="auto">
          <a:xfrm>
            <a:off x="3359649" y="5144733"/>
            <a:ext cx="495300" cy="495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7" name="Oval 31"/>
          <p:cNvSpPr>
            <a:spLocks noChangeArrowheads="1"/>
          </p:cNvSpPr>
          <p:nvPr/>
        </p:nvSpPr>
        <p:spPr bwMode="auto">
          <a:xfrm>
            <a:off x="6240962" y="5144733"/>
            <a:ext cx="495300" cy="495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3432674" y="5216170"/>
            <a:ext cx="34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D</a:t>
            </a:r>
            <a:endParaRPr lang="en-GB"/>
          </a:p>
        </p:txBody>
      </p:sp>
      <p:sp>
        <p:nvSpPr>
          <p:cNvPr id="2059" name="Text Box 33"/>
          <p:cNvSpPr txBox="1">
            <a:spLocks noChangeArrowheads="1"/>
          </p:cNvSpPr>
          <p:nvPr/>
        </p:nvSpPr>
        <p:spPr bwMode="auto">
          <a:xfrm>
            <a:off x="6312399" y="521617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A</a:t>
            </a:r>
            <a:endParaRPr lang="en-GB"/>
          </a:p>
        </p:txBody>
      </p:sp>
      <p:sp>
        <p:nvSpPr>
          <p:cNvPr id="2060" name="Oval 34"/>
          <p:cNvSpPr>
            <a:spLocks noChangeArrowheads="1"/>
          </p:cNvSpPr>
          <p:nvPr/>
        </p:nvSpPr>
        <p:spPr bwMode="auto">
          <a:xfrm>
            <a:off x="4385174" y="5216170"/>
            <a:ext cx="396875" cy="355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61" name="Oval 35"/>
          <p:cNvSpPr>
            <a:spLocks noChangeArrowheads="1"/>
          </p:cNvSpPr>
          <p:nvPr/>
        </p:nvSpPr>
        <p:spPr bwMode="auto">
          <a:xfrm>
            <a:off x="5291637" y="5178070"/>
            <a:ext cx="493712" cy="431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62" name="Text Box 36"/>
          <p:cNvSpPr txBox="1">
            <a:spLocks noChangeArrowheads="1"/>
          </p:cNvSpPr>
          <p:nvPr/>
        </p:nvSpPr>
        <p:spPr bwMode="auto">
          <a:xfrm>
            <a:off x="4431212" y="5541608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B</a:t>
            </a:r>
            <a:r>
              <a:rPr lang="en-GB" sz="1200" baseline="-25000"/>
              <a:t>1</a:t>
            </a:r>
            <a:endParaRPr lang="en-GB"/>
          </a:p>
        </p:txBody>
      </p:sp>
      <p:sp>
        <p:nvSpPr>
          <p:cNvPr id="2063" name="Text Box 37"/>
          <p:cNvSpPr txBox="1">
            <a:spLocks noChangeArrowheads="1"/>
          </p:cNvSpPr>
          <p:nvPr/>
        </p:nvSpPr>
        <p:spPr bwMode="auto">
          <a:xfrm>
            <a:off x="5385299" y="5579708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B</a:t>
            </a:r>
            <a:r>
              <a:rPr lang="en-GB" sz="1200" baseline="-25000"/>
              <a:t>2</a:t>
            </a:r>
            <a:endParaRPr lang="en-GB"/>
          </a:p>
        </p:txBody>
      </p:sp>
      <p:sp>
        <p:nvSpPr>
          <p:cNvPr id="2064" name="Text Box 38"/>
          <p:cNvSpPr txBox="1">
            <a:spLocks noChangeArrowheads="1"/>
          </p:cNvSpPr>
          <p:nvPr/>
        </p:nvSpPr>
        <p:spPr bwMode="auto">
          <a:xfrm>
            <a:off x="4489632" y="5819103"/>
            <a:ext cx="12223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Arial" charset="0"/>
              </a:rPr>
              <a:t>BRIDGE</a:t>
            </a:r>
            <a:endParaRPr lang="en-GB" sz="9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900" dirty="0">
                <a:latin typeface="Arial" charset="0"/>
              </a:rPr>
              <a:t>ATOMS</a:t>
            </a:r>
            <a:endParaRPr lang="en-GB" sz="900" dirty="0">
              <a:latin typeface="Arial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593589" y="3590888"/>
            <a:ext cx="5843588" cy="1801812"/>
            <a:chOff x="350520" y="2907983"/>
            <a:chExt cx="5843588" cy="1801812"/>
          </a:xfrm>
        </p:grpSpPr>
        <p:sp>
          <p:nvSpPr>
            <p:cNvPr id="185373" name="Rectangle 29"/>
            <p:cNvSpPr>
              <a:spLocks noChangeArrowheads="1"/>
            </p:cNvSpPr>
            <p:nvPr/>
          </p:nvSpPr>
          <p:spPr bwMode="auto">
            <a:xfrm>
              <a:off x="350520" y="3647814"/>
              <a:ext cx="4555410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sz="1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Donor-Acceptor </a:t>
              </a:r>
              <a:r>
                <a:rPr lang="en-GB" sz="1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tunneling</a:t>
              </a:r>
              <a:r>
                <a:rPr lang="en-GB" sz="1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matrix </a:t>
              </a:r>
              <a:r>
                <a:rPr lang="en-GB" sz="1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element :</a:t>
              </a:r>
              <a:endParaRPr lang="en-GB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457258" y="2907983"/>
              <a:ext cx="2736850" cy="1801812"/>
              <a:chOff x="2245" y="2523"/>
              <a:chExt cx="1724" cy="1135"/>
            </a:xfrm>
          </p:grpSpPr>
          <p:sp>
            <p:nvSpPr>
              <p:cNvPr id="2094" name="Line 41"/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1718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5" name="Line 42"/>
              <p:cNvSpPr>
                <a:spLocks noChangeShapeType="1"/>
              </p:cNvSpPr>
              <p:nvPr/>
            </p:nvSpPr>
            <p:spPr bwMode="auto">
              <a:xfrm flipV="1">
                <a:off x="2245" y="3657"/>
                <a:ext cx="17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2053" name="Object 43"/>
              <p:cNvGraphicFramePr>
                <a:graphicFrameLocks noChangeAspect="1"/>
              </p:cNvGraphicFramePr>
              <p:nvPr/>
            </p:nvGraphicFramePr>
            <p:xfrm>
              <a:off x="2383" y="3022"/>
              <a:ext cx="1493" cy="288"/>
            </p:xfrm>
            <a:graphic>
              <a:graphicData uri="http://schemas.openxmlformats.org/presentationml/2006/ole">
                <p:oleObj spid="_x0000_s590853" name="Equation" r:id="rId3" imgW="1320480" imgH="253800" progId="">
                  <p:embed/>
                </p:oleObj>
              </a:graphicData>
            </a:graphic>
          </p:graphicFrame>
        </p:grpSp>
      </p:grpSp>
      <p:sp>
        <p:nvSpPr>
          <p:cNvPr id="2067" name="Line 2"/>
          <p:cNvSpPr>
            <a:spLocks noChangeShapeType="1"/>
          </p:cNvSpPr>
          <p:nvPr/>
        </p:nvSpPr>
        <p:spPr bwMode="auto">
          <a:xfrm flipH="1" flipV="1">
            <a:off x="2704012" y="1935125"/>
            <a:ext cx="7937" cy="2245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8" name="Text Box 3"/>
          <p:cNvSpPr txBox="1">
            <a:spLocks noChangeArrowheads="1"/>
          </p:cNvSpPr>
          <p:nvPr/>
        </p:nvSpPr>
        <p:spPr bwMode="auto">
          <a:xfrm>
            <a:off x="1652881" y="1547072"/>
            <a:ext cx="1657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dirty="0"/>
              <a:t>Pot. energy felt by  e</a:t>
            </a:r>
            <a:r>
              <a:rPr lang="en-GB" sz="1200" baseline="30000" dirty="0"/>
              <a:t>-</a:t>
            </a:r>
            <a:endParaRPr lang="en-GB" sz="1200" dirty="0"/>
          </a:p>
        </p:txBody>
      </p:sp>
      <p:sp>
        <p:nvSpPr>
          <p:cNvPr id="2069" name="Line 4"/>
          <p:cNvSpPr>
            <a:spLocks noChangeShapeType="1"/>
          </p:cNvSpPr>
          <p:nvPr/>
        </p:nvSpPr>
        <p:spPr bwMode="auto">
          <a:xfrm>
            <a:off x="2672262" y="3738525"/>
            <a:ext cx="11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Line 5"/>
          <p:cNvSpPr>
            <a:spLocks noChangeShapeType="1"/>
          </p:cNvSpPr>
          <p:nvPr/>
        </p:nvSpPr>
        <p:spPr bwMode="auto">
          <a:xfrm flipV="1">
            <a:off x="2615112" y="2495513"/>
            <a:ext cx="2095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1" name="Line 6"/>
          <p:cNvSpPr>
            <a:spLocks noChangeShapeType="1"/>
          </p:cNvSpPr>
          <p:nvPr/>
        </p:nvSpPr>
        <p:spPr bwMode="auto">
          <a:xfrm flipH="1">
            <a:off x="3315199" y="2093875"/>
            <a:ext cx="19050" cy="1944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Line 7"/>
          <p:cNvSpPr>
            <a:spLocks noChangeShapeType="1"/>
          </p:cNvSpPr>
          <p:nvPr/>
        </p:nvSpPr>
        <p:spPr bwMode="auto">
          <a:xfrm flipV="1">
            <a:off x="3312024" y="4027450"/>
            <a:ext cx="588963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3" name="Line 8"/>
          <p:cNvSpPr>
            <a:spLocks noChangeShapeType="1"/>
          </p:cNvSpPr>
          <p:nvPr/>
        </p:nvSpPr>
        <p:spPr bwMode="auto">
          <a:xfrm>
            <a:off x="3851139" y="2084984"/>
            <a:ext cx="22860" cy="19631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4" name="Line 9"/>
          <p:cNvSpPr>
            <a:spLocks noChangeShapeType="1"/>
          </p:cNvSpPr>
          <p:nvPr/>
        </p:nvSpPr>
        <p:spPr bwMode="auto">
          <a:xfrm flipH="1">
            <a:off x="6199687" y="2057363"/>
            <a:ext cx="1587" cy="1939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5" name="Line 10"/>
          <p:cNvSpPr>
            <a:spLocks noChangeShapeType="1"/>
          </p:cNvSpPr>
          <p:nvPr/>
        </p:nvSpPr>
        <p:spPr bwMode="auto">
          <a:xfrm>
            <a:off x="6203497" y="3978238"/>
            <a:ext cx="534987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6" name="Line 11"/>
          <p:cNvSpPr>
            <a:spLocks noChangeShapeType="1"/>
          </p:cNvSpPr>
          <p:nvPr/>
        </p:nvSpPr>
        <p:spPr bwMode="auto">
          <a:xfrm>
            <a:off x="6709274" y="2154200"/>
            <a:ext cx="12700" cy="1820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7" name="Line 12"/>
          <p:cNvSpPr>
            <a:spLocks noChangeShapeType="1"/>
          </p:cNvSpPr>
          <p:nvPr/>
        </p:nvSpPr>
        <p:spPr bwMode="auto">
          <a:xfrm>
            <a:off x="3313612" y="3732175"/>
            <a:ext cx="528637" cy="15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8" name="Line 13"/>
          <p:cNvSpPr>
            <a:spLocks noChangeShapeType="1"/>
          </p:cNvSpPr>
          <p:nvPr/>
        </p:nvSpPr>
        <p:spPr bwMode="auto">
          <a:xfrm>
            <a:off x="6199687" y="3708363"/>
            <a:ext cx="55403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9" name="Freeform 14"/>
          <p:cNvSpPr>
            <a:spLocks/>
          </p:cNvSpPr>
          <p:nvPr/>
        </p:nvSpPr>
        <p:spPr bwMode="auto">
          <a:xfrm>
            <a:off x="3110412" y="3344825"/>
            <a:ext cx="904875" cy="393700"/>
          </a:xfrm>
          <a:custGeom>
            <a:avLst/>
            <a:gdLst>
              <a:gd name="T0" fmla="*/ 0 w 810"/>
              <a:gd name="T1" fmla="*/ 2147483647 h 380"/>
              <a:gd name="T2" fmla="*/ 2147483647 w 810"/>
              <a:gd name="T3" fmla="*/ 2147483647 h 380"/>
              <a:gd name="T4" fmla="*/ 2147483647 w 810"/>
              <a:gd name="T5" fmla="*/ 0 h 380"/>
              <a:gd name="T6" fmla="*/ 2147483647 w 810"/>
              <a:gd name="T7" fmla="*/ 2147483647 h 380"/>
              <a:gd name="T8" fmla="*/ 2147483647 w 810"/>
              <a:gd name="T9" fmla="*/ 2147483647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0"/>
              <a:gd name="T16" fmla="*/ 0 h 380"/>
              <a:gd name="T17" fmla="*/ 810 w 810"/>
              <a:gd name="T18" fmla="*/ 380 h 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0" h="380">
                <a:moveTo>
                  <a:pt x="0" y="380"/>
                </a:moveTo>
                <a:cubicBezTo>
                  <a:pt x="76" y="346"/>
                  <a:pt x="152" y="313"/>
                  <a:pt x="220" y="250"/>
                </a:cubicBezTo>
                <a:cubicBezTo>
                  <a:pt x="288" y="187"/>
                  <a:pt x="350" y="0"/>
                  <a:pt x="410" y="0"/>
                </a:cubicBezTo>
                <a:cubicBezTo>
                  <a:pt x="470" y="0"/>
                  <a:pt x="513" y="188"/>
                  <a:pt x="580" y="250"/>
                </a:cubicBezTo>
                <a:cubicBezTo>
                  <a:pt x="647" y="312"/>
                  <a:pt x="772" y="350"/>
                  <a:pt x="810" y="370"/>
                </a:cubicBezTo>
              </a:path>
            </a:pathLst>
          </a:cu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0" name="Freeform 15"/>
          <p:cNvSpPr>
            <a:spLocks/>
          </p:cNvSpPr>
          <p:nvPr/>
        </p:nvSpPr>
        <p:spPr bwMode="auto">
          <a:xfrm>
            <a:off x="5983787" y="3276563"/>
            <a:ext cx="904875" cy="395287"/>
          </a:xfrm>
          <a:custGeom>
            <a:avLst/>
            <a:gdLst>
              <a:gd name="T0" fmla="*/ 0 w 810"/>
              <a:gd name="T1" fmla="*/ 2147483647 h 380"/>
              <a:gd name="T2" fmla="*/ 2147483647 w 810"/>
              <a:gd name="T3" fmla="*/ 2147483647 h 380"/>
              <a:gd name="T4" fmla="*/ 2147483647 w 810"/>
              <a:gd name="T5" fmla="*/ 0 h 380"/>
              <a:gd name="T6" fmla="*/ 2147483647 w 810"/>
              <a:gd name="T7" fmla="*/ 2147483647 h 380"/>
              <a:gd name="T8" fmla="*/ 2147483647 w 810"/>
              <a:gd name="T9" fmla="*/ 2147483647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0"/>
              <a:gd name="T16" fmla="*/ 0 h 380"/>
              <a:gd name="T17" fmla="*/ 810 w 810"/>
              <a:gd name="T18" fmla="*/ 380 h 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0" h="380">
                <a:moveTo>
                  <a:pt x="0" y="380"/>
                </a:moveTo>
                <a:cubicBezTo>
                  <a:pt x="76" y="346"/>
                  <a:pt x="152" y="313"/>
                  <a:pt x="220" y="250"/>
                </a:cubicBezTo>
                <a:cubicBezTo>
                  <a:pt x="288" y="187"/>
                  <a:pt x="350" y="0"/>
                  <a:pt x="410" y="0"/>
                </a:cubicBezTo>
                <a:cubicBezTo>
                  <a:pt x="470" y="0"/>
                  <a:pt x="513" y="188"/>
                  <a:pt x="580" y="250"/>
                </a:cubicBezTo>
                <a:cubicBezTo>
                  <a:pt x="647" y="312"/>
                  <a:pt x="772" y="350"/>
                  <a:pt x="810" y="37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6348912" y="3698838"/>
          <a:ext cx="233362" cy="252412"/>
        </p:xfrm>
        <a:graphic>
          <a:graphicData uri="http://schemas.openxmlformats.org/presentationml/2006/ole">
            <p:oleObj spid="_x0000_s590850" name="Equation" r:id="rId4" imgW="241200" imgH="253800" progId="">
              <p:embed/>
            </p:oleObj>
          </a:graphicData>
        </a:graphic>
      </p:graphicFrame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3469187" y="3698838"/>
          <a:ext cx="246062" cy="254000"/>
        </p:xfrm>
        <a:graphic>
          <a:graphicData uri="http://schemas.openxmlformats.org/presentationml/2006/ole">
            <p:oleObj spid="_x0000_s590851" name="Equation" r:id="rId5" imgW="253800" imgH="253800" progId="">
              <p:embed/>
            </p:oleObj>
          </a:graphicData>
        </a:graphic>
      </p:graphicFrame>
      <p:sp>
        <p:nvSpPr>
          <p:cNvPr id="2081" name="Line 18"/>
          <p:cNvSpPr>
            <a:spLocks noChangeShapeType="1"/>
          </p:cNvSpPr>
          <p:nvPr/>
        </p:nvSpPr>
        <p:spPr bwMode="auto">
          <a:xfrm>
            <a:off x="4289289" y="2096415"/>
            <a:ext cx="6985" cy="7451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2" name="Line 19"/>
          <p:cNvSpPr>
            <a:spLocks noChangeShapeType="1"/>
          </p:cNvSpPr>
          <p:nvPr/>
        </p:nvSpPr>
        <p:spPr bwMode="auto">
          <a:xfrm flipV="1">
            <a:off x="3848281" y="2092605"/>
            <a:ext cx="456247" cy="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3" name="Line 20"/>
          <p:cNvSpPr>
            <a:spLocks noChangeShapeType="1"/>
          </p:cNvSpPr>
          <p:nvPr/>
        </p:nvSpPr>
        <p:spPr bwMode="auto">
          <a:xfrm flipV="1">
            <a:off x="4281987" y="2836825"/>
            <a:ext cx="415925" cy="4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4" name="Line 21"/>
          <p:cNvSpPr>
            <a:spLocks noChangeShapeType="1"/>
          </p:cNvSpPr>
          <p:nvPr/>
        </p:nvSpPr>
        <p:spPr bwMode="auto">
          <a:xfrm>
            <a:off x="4704261" y="2057363"/>
            <a:ext cx="4127" cy="7896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5" name="Line 22"/>
          <p:cNvSpPr>
            <a:spLocks noChangeShapeType="1"/>
          </p:cNvSpPr>
          <p:nvPr/>
        </p:nvSpPr>
        <p:spPr bwMode="auto">
          <a:xfrm>
            <a:off x="4696959" y="2074825"/>
            <a:ext cx="44926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6" name="Line 23"/>
          <p:cNvSpPr>
            <a:spLocks noChangeShapeType="1"/>
          </p:cNvSpPr>
          <p:nvPr/>
        </p:nvSpPr>
        <p:spPr bwMode="auto">
          <a:xfrm>
            <a:off x="5134474" y="2066888"/>
            <a:ext cx="635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7" name="Line 24"/>
          <p:cNvSpPr>
            <a:spLocks noChangeShapeType="1"/>
          </p:cNvSpPr>
          <p:nvPr/>
        </p:nvSpPr>
        <p:spPr bwMode="auto">
          <a:xfrm flipV="1">
            <a:off x="5620249" y="2062125"/>
            <a:ext cx="57467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8" name="Line 25"/>
          <p:cNvSpPr>
            <a:spLocks noChangeShapeType="1"/>
          </p:cNvSpPr>
          <p:nvPr/>
        </p:nvSpPr>
        <p:spPr bwMode="auto">
          <a:xfrm flipV="1">
            <a:off x="5144952" y="2898103"/>
            <a:ext cx="5048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9" name="Line 26"/>
          <p:cNvSpPr>
            <a:spLocks noChangeShapeType="1"/>
          </p:cNvSpPr>
          <p:nvPr/>
        </p:nvSpPr>
        <p:spPr bwMode="auto">
          <a:xfrm>
            <a:off x="5634537" y="2061173"/>
            <a:ext cx="0" cy="847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0" name="Text Box 27"/>
          <p:cNvSpPr txBox="1">
            <a:spLocks noChangeArrowheads="1"/>
          </p:cNvSpPr>
          <p:nvPr/>
        </p:nvSpPr>
        <p:spPr bwMode="auto">
          <a:xfrm>
            <a:off x="3408862" y="3473413"/>
            <a:ext cx="3238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-e</a:t>
            </a:r>
            <a:endParaRPr lang="en-GB"/>
          </a:p>
        </p:txBody>
      </p:sp>
      <p:sp>
        <p:nvSpPr>
          <p:cNvPr id="2091" name="Text Box 44"/>
          <p:cNvSpPr txBox="1">
            <a:spLocks noChangeArrowheads="1"/>
          </p:cNvSpPr>
          <p:nvPr/>
        </p:nvSpPr>
        <p:spPr bwMode="auto">
          <a:xfrm>
            <a:off x="1911849" y="3568663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</a:t>
            </a:r>
            <a:r>
              <a:rPr lang="en-GB" baseline="-25000"/>
              <a:t>tun</a:t>
            </a:r>
            <a:endParaRPr lang="en-GB"/>
          </a:p>
        </p:txBody>
      </p:sp>
      <p:sp>
        <p:nvSpPr>
          <p:cNvPr id="2092" name="Text Box 45"/>
          <p:cNvSpPr txBox="1">
            <a:spLocks noChangeArrowheads="1"/>
          </p:cNvSpPr>
          <p:nvPr/>
        </p:nvSpPr>
        <p:spPr bwMode="auto">
          <a:xfrm>
            <a:off x="1981699" y="22986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</a:t>
            </a:r>
            <a:r>
              <a:rPr lang="en-GB" baseline="-25000"/>
              <a:t>0</a:t>
            </a:r>
            <a:endParaRPr lang="en-GB"/>
          </a:p>
        </p:txBody>
      </p:sp>
      <p:sp>
        <p:nvSpPr>
          <p:cNvPr id="2093" name="Line 52"/>
          <p:cNvSpPr>
            <a:spLocks noChangeShapeType="1"/>
          </p:cNvSpPr>
          <p:nvPr/>
        </p:nvSpPr>
        <p:spPr bwMode="auto">
          <a:xfrm>
            <a:off x="2713854" y="4170960"/>
            <a:ext cx="4505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052" name="Object 53"/>
          <p:cNvGraphicFramePr>
            <a:graphicFrameLocks noChangeAspect="1"/>
          </p:cNvGraphicFramePr>
          <p:nvPr/>
        </p:nvGraphicFramePr>
        <p:xfrm>
          <a:off x="7288394" y="4062693"/>
          <a:ext cx="330200" cy="274637"/>
        </p:xfrm>
        <a:graphic>
          <a:graphicData uri="http://schemas.openxmlformats.org/presentationml/2006/ole">
            <p:oleObj spid="_x0000_s590852" name="Equation" r:id="rId6" imgW="266400" imgH="215640" progId="">
              <p:embed/>
            </p:oleObj>
          </a:graphicData>
        </a:graphic>
      </p:graphicFrame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4287774" y="2577874"/>
            <a:ext cx="433106" cy="434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V="1">
            <a:off x="5164074" y="2577874"/>
            <a:ext cx="433106" cy="434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5062" name="Object 16"/>
          <p:cNvGraphicFramePr>
            <a:graphicFrameLocks noChangeAspect="1"/>
          </p:cNvGraphicFramePr>
          <p:nvPr/>
        </p:nvGraphicFramePr>
        <p:xfrm>
          <a:off x="5248139" y="2177060"/>
          <a:ext cx="282575" cy="252413"/>
        </p:xfrm>
        <a:graphic>
          <a:graphicData uri="http://schemas.openxmlformats.org/presentationml/2006/ole">
            <p:oleObj spid="_x0000_s590854" name="Equation" r:id="rId7" imgW="291960" imgH="253800" progId="">
              <p:embed/>
            </p:oleObj>
          </a:graphicData>
        </a:graphic>
      </p:graphicFrame>
      <p:graphicFrame>
        <p:nvGraphicFramePr>
          <p:cNvPr id="45063" name="Object 16"/>
          <p:cNvGraphicFramePr>
            <a:graphicFrameLocks noChangeAspect="1"/>
          </p:cNvGraphicFramePr>
          <p:nvPr/>
        </p:nvGraphicFramePr>
        <p:xfrm>
          <a:off x="4353107" y="2148485"/>
          <a:ext cx="269875" cy="252413"/>
        </p:xfrm>
        <a:graphic>
          <a:graphicData uri="http://schemas.openxmlformats.org/presentationml/2006/ole">
            <p:oleObj spid="_x0000_s590855" name="Equation" r:id="rId8" imgW="279360" imgH="253800" progId="">
              <p:embed/>
            </p:oleObj>
          </a:graphicData>
        </a:graphic>
      </p:graphicFrame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660799" y="304800"/>
            <a:ext cx="7845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Coherent “deep”  </a:t>
            </a:r>
            <a:r>
              <a:rPr lang="en-GB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393842" y="2889908"/>
            <a:ext cx="5397" cy="4114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6"/>
          <p:cNvGraphicFramePr>
            <a:graphicFrameLocks noChangeAspect="1"/>
          </p:cNvGraphicFramePr>
          <p:nvPr/>
        </p:nvGraphicFramePr>
        <p:xfrm>
          <a:off x="1698517" y="2869271"/>
          <a:ext cx="555625" cy="507256"/>
        </p:xfrm>
        <a:graphic>
          <a:graphicData uri="http://schemas.openxmlformats.org/presentationml/2006/ole">
            <p:oleObj spid="_x0000_s590856" name="Equation" r:id="rId9" imgW="2793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-209892"/>
            <a:ext cx="9094787" cy="201612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Questions of interest </a:t>
            </a:r>
            <a:b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does the ET rate depend on:</a:t>
            </a:r>
            <a:endParaRPr lang="en-US" sz="3600" dirty="0" smtClean="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31988" y="4228558"/>
            <a:ext cx="5278437" cy="635000"/>
            <a:chOff x="1056" y="2958"/>
            <a:chExt cx="3646" cy="394"/>
          </a:xfrm>
        </p:grpSpPr>
        <p:sp>
          <p:nvSpPr>
            <p:cNvPr id="16398" name="Rectangle 8"/>
            <p:cNvSpPr>
              <a:spLocks noChangeArrowheads="1"/>
            </p:cNvSpPr>
            <p:nvPr/>
          </p:nvSpPr>
          <p:spPr bwMode="auto">
            <a:xfrm>
              <a:off x="1056" y="2958"/>
              <a:ext cx="3646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3"/>
            <p:cNvSpPr txBox="1">
              <a:spLocks noChangeArrowheads="1"/>
            </p:cNvSpPr>
            <p:nvPr/>
          </p:nvSpPr>
          <p:spPr bwMode="auto">
            <a:xfrm>
              <a:off x="1100" y="3003"/>
              <a:ext cx="350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800"/>
                <a:t>  The nature of the initial D state</a:t>
              </a:r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14413" y="2020345"/>
            <a:ext cx="6297612" cy="682625"/>
            <a:chOff x="511" y="1417"/>
            <a:chExt cx="4187" cy="412"/>
          </a:xfrm>
        </p:grpSpPr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1098" y="1417"/>
              <a:ext cx="3574" cy="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4"/>
            <p:cNvSpPr txBox="1">
              <a:spLocks noChangeArrowheads="1"/>
            </p:cNvSpPr>
            <p:nvPr/>
          </p:nvSpPr>
          <p:spPr bwMode="auto">
            <a:xfrm>
              <a:off x="511" y="1435"/>
              <a:ext cx="418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2">
                <a:spcBef>
                  <a:spcPct val="50000"/>
                </a:spcBef>
                <a:buFontTx/>
                <a:buChar char="•"/>
              </a:pPr>
              <a:r>
                <a:rPr lang="en-GB" sz="2800"/>
                <a:t>  The structure of the ET molecule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90713" y="3096670"/>
            <a:ext cx="5607050" cy="654050"/>
            <a:chOff x="1137" y="2363"/>
            <a:chExt cx="3788" cy="412"/>
          </a:xfrm>
        </p:grpSpPr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157" y="2363"/>
              <a:ext cx="3592" cy="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Text Box 5"/>
            <p:cNvSpPr txBox="1">
              <a:spLocks noChangeArrowheads="1"/>
            </p:cNvSpPr>
            <p:nvPr/>
          </p:nvSpPr>
          <p:spPr bwMode="auto">
            <a:xfrm>
              <a:off x="1137" y="2432"/>
              <a:ext cx="3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/>
                <a:t>  </a:t>
              </a:r>
              <a:r>
                <a:rPr lang="en-GB" sz="2800"/>
                <a:t>The dynamics of the ET molecule</a:t>
              </a:r>
            </a:p>
          </p:txBody>
        </p:sp>
      </p:grp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4443875" y="4988729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146425" y="5667375"/>
            <a:ext cx="2730500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ET CONTROL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2592388" y="6346825"/>
            <a:ext cx="3832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(artificial biomimetic systems: devices)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6032"/>
            <a:ext cx="9094788" cy="2016125"/>
          </a:xfrm>
          <a:noFill/>
          <a:ln/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Dependence of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 rate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biomolecular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structure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0" y="0"/>
            <a:ext cx="93060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 structure (AA sequences &amp; folds &amp; cofactors) 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 dogma of molecular biology: 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determines function </a:t>
            </a:r>
            <a:endParaRPr lang="el-GR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19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0663" y="1918889"/>
            <a:ext cx="4762500" cy="4525963"/>
          </a:xfrm>
          <a:noFill/>
          <a:ln/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264961" y="6491288"/>
            <a:ext cx="454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</a:rPr>
              <a:t>Protein Data Bank @ </a:t>
            </a:r>
            <a:r>
              <a:rPr lang="en-US" b="1" dirty="0">
                <a:latin typeface="Arial" charset="0"/>
                <a:hlinkClick r:id="rId3"/>
              </a:rPr>
              <a:t>http://www.pdb.org/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4075" y="2399679"/>
            <a:ext cx="7772400" cy="159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control parameters 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rare event of  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D-A resonance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74562" y="1145894"/>
            <a:ext cx="3657601" cy="1944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114309" y="4205710"/>
            <a:ext cx="459900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u="sng" dirty="0" smtClean="0"/>
              <a:t>“Driving force of reaction or  free energy of reaction” 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graphicFrame>
        <p:nvGraphicFramePr>
          <p:cNvPr id="561163" name="Object 3"/>
          <p:cNvGraphicFramePr>
            <a:graphicFrameLocks noChangeAspect="1"/>
          </p:cNvGraphicFramePr>
          <p:nvPr/>
        </p:nvGraphicFramePr>
        <p:xfrm>
          <a:off x="648911" y="2165628"/>
          <a:ext cx="3112862" cy="961288"/>
        </p:xfrm>
        <a:graphic>
          <a:graphicData uri="http://schemas.openxmlformats.org/presentationml/2006/ole">
            <p:oleObj spid="_x0000_s561163" name="Equation" r:id="rId3" imgW="1562040" imgH="482400" progId="">
              <p:embed/>
            </p:oleObj>
          </a:graphicData>
        </a:graphic>
      </p:graphicFrame>
      <p:graphicFrame>
        <p:nvGraphicFramePr>
          <p:cNvPr id="561164" name="Object 3"/>
          <p:cNvGraphicFramePr>
            <a:graphicFrameLocks noChangeAspect="1"/>
          </p:cNvGraphicFramePr>
          <p:nvPr/>
        </p:nvGraphicFramePr>
        <p:xfrm>
          <a:off x="3344394" y="4735075"/>
          <a:ext cx="1524774" cy="508258"/>
        </p:xfrm>
        <a:graphic>
          <a:graphicData uri="http://schemas.openxmlformats.org/presentationml/2006/ole">
            <p:oleObj spid="_x0000_s561164" name="Equation" r:id="rId4" imgW="723600" imgH="241200" progId="">
              <p:embed/>
            </p:oleObj>
          </a:graphicData>
        </a:graphic>
      </p:graphicFrame>
      <p:graphicFrame>
        <p:nvGraphicFramePr>
          <p:cNvPr id="561165" name="Object 3"/>
          <p:cNvGraphicFramePr>
            <a:graphicFrameLocks noChangeAspect="1"/>
          </p:cNvGraphicFramePr>
          <p:nvPr/>
        </p:nvGraphicFramePr>
        <p:xfrm>
          <a:off x="793713" y="6062429"/>
          <a:ext cx="2007360" cy="795571"/>
        </p:xfrm>
        <a:graphic>
          <a:graphicData uri="http://schemas.openxmlformats.org/presentationml/2006/ole">
            <p:oleObj spid="_x0000_s561165" name="Equation" r:id="rId5" imgW="1066680" imgH="393480" progId="">
              <p:embed/>
            </p:oleObj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093957" y="5585990"/>
            <a:ext cx="424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u="sng" dirty="0" smtClean="0"/>
              <a:t>“Reorganization energy of reaction”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851540" y="138896"/>
            <a:ext cx="5426780" cy="3935392"/>
            <a:chOff x="5146040" y="2077817"/>
            <a:chExt cx="5426780" cy="3867689"/>
          </a:xfrm>
        </p:grpSpPr>
        <p:sp>
          <p:nvSpPr>
            <p:cNvPr id="171017" name="AutoShape 9"/>
            <p:cNvSpPr>
              <a:spLocks noChangeAspect="1" noChangeArrowheads="1"/>
            </p:cNvSpPr>
            <p:nvPr/>
          </p:nvSpPr>
          <p:spPr bwMode="auto">
            <a:xfrm>
              <a:off x="5146040" y="2214881"/>
              <a:ext cx="4176713" cy="373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auto">
            <a:xfrm>
              <a:off x="6312127" y="2639019"/>
              <a:ext cx="1335700" cy="2004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6948175" y="3275569"/>
              <a:ext cx="1335700" cy="1919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>
              <a:off x="6312127" y="5196906"/>
              <a:ext cx="1590119" cy="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 flipV="1">
              <a:off x="5341620" y="5350888"/>
              <a:ext cx="2992433" cy="59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>
              <a:off x="5326381" y="2166075"/>
              <a:ext cx="6234" cy="3190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71023" name="Object 15"/>
            <p:cNvGraphicFramePr>
              <a:graphicFrameLocks noChangeAspect="1"/>
            </p:cNvGraphicFramePr>
            <p:nvPr/>
          </p:nvGraphicFramePr>
          <p:xfrm>
            <a:off x="5953114" y="4547982"/>
            <a:ext cx="282688" cy="212413"/>
          </p:xfrm>
          <a:graphic>
            <a:graphicData uri="http://schemas.openxmlformats.org/presentationml/2006/ole">
              <p:oleObj spid="_x0000_s561158" name="Equation" r:id="rId6" imgW="304560" imgH="228600" progId="">
                <p:embed/>
              </p:oleObj>
            </a:graphicData>
          </a:graphic>
        </p:graphicFrame>
        <p:graphicFrame>
          <p:nvGraphicFramePr>
            <p:cNvPr id="171024" name="Object 16"/>
            <p:cNvGraphicFramePr>
              <a:graphicFrameLocks noChangeAspect="1"/>
            </p:cNvGraphicFramePr>
            <p:nvPr/>
          </p:nvGraphicFramePr>
          <p:xfrm>
            <a:off x="5946753" y="5073858"/>
            <a:ext cx="282688" cy="211725"/>
          </p:xfrm>
          <a:graphic>
            <a:graphicData uri="http://schemas.openxmlformats.org/presentationml/2006/ole">
              <p:oleObj spid="_x0000_s561159" name="Equation" r:id="rId7" imgW="304560" imgH="228600" progId="">
                <p:embed/>
              </p:oleObj>
            </a:graphicData>
          </a:graphic>
        </p:graphicFrame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>
              <a:off x="6312127" y="4644908"/>
              <a:ext cx="1277042" cy="26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71026" name="Object 18"/>
            <p:cNvGraphicFramePr>
              <a:graphicFrameLocks noChangeAspect="1"/>
            </p:cNvGraphicFramePr>
            <p:nvPr/>
          </p:nvGraphicFramePr>
          <p:xfrm>
            <a:off x="5994104" y="2427293"/>
            <a:ext cx="212016" cy="199352"/>
          </p:xfrm>
          <a:graphic>
            <a:graphicData uri="http://schemas.openxmlformats.org/presentationml/2006/ole">
              <p:oleObj spid="_x0000_s561160" name="Equation" r:id="rId8" imgW="228600" imgH="215640" progId="">
                <p:embed/>
              </p:oleObj>
            </a:graphicData>
          </a:graphic>
        </p:graphicFrame>
        <p:graphicFrame>
          <p:nvGraphicFramePr>
            <p:cNvPr id="171027" name="Object 19"/>
            <p:cNvGraphicFramePr>
              <a:graphicFrameLocks noChangeAspect="1"/>
            </p:cNvGraphicFramePr>
            <p:nvPr/>
          </p:nvGraphicFramePr>
          <p:xfrm>
            <a:off x="8201189" y="3063156"/>
            <a:ext cx="200708" cy="200039"/>
          </p:xfrm>
          <a:graphic>
            <a:graphicData uri="http://schemas.openxmlformats.org/presentationml/2006/ole">
              <p:oleObj spid="_x0000_s561161" name="Equation" r:id="rId9" imgW="215640" imgH="215640" progId="">
                <p:embed/>
              </p:oleObj>
            </a:graphicData>
          </a:graphic>
        </p:graphicFrame>
        <p:sp>
          <p:nvSpPr>
            <p:cNvPr id="171028" name="AutoShape 20"/>
            <p:cNvSpPr>
              <a:spLocks/>
            </p:cNvSpPr>
            <p:nvPr/>
          </p:nvSpPr>
          <p:spPr bwMode="auto">
            <a:xfrm flipH="1">
              <a:off x="6957362" y="4298449"/>
              <a:ext cx="199295" cy="340960"/>
            </a:xfrm>
            <a:prstGeom prst="rightBrace">
              <a:avLst>
                <a:gd name="adj1" fmla="val 1620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29" name="Oval 21"/>
            <p:cNvSpPr>
              <a:spLocks noChangeArrowheads="1"/>
            </p:cNvSpPr>
            <p:nvPr/>
          </p:nvSpPr>
          <p:spPr bwMode="auto">
            <a:xfrm>
              <a:off x="7087399" y="4185712"/>
              <a:ext cx="212016" cy="17735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30" name="Line 22"/>
            <p:cNvSpPr>
              <a:spLocks noChangeShapeType="1"/>
            </p:cNvSpPr>
            <p:nvPr/>
          </p:nvSpPr>
          <p:spPr bwMode="auto">
            <a:xfrm flipH="1" flipV="1">
              <a:off x="6400467" y="3924493"/>
              <a:ext cx="718734" cy="280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>
              <a:off x="5363003" y="3796633"/>
              <a:ext cx="1262908" cy="2419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4377" tIns="37189" rIns="74377" bIns="37189"/>
            <a:lstStyle/>
            <a:p>
              <a:r>
                <a:rPr lang="en-GB" sz="800" dirty="0"/>
                <a:t>Crossing point (region)</a:t>
              </a:r>
              <a:endParaRPr lang="en-GB" sz="2000" baseline="-25000" dirty="0"/>
            </a:p>
          </p:txBody>
        </p:sp>
        <p:graphicFrame>
          <p:nvGraphicFramePr>
            <p:cNvPr id="171032" name="Object 24"/>
            <p:cNvGraphicFramePr>
              <a:graphicFrameLocks noChangeAspect="1"/>
            </p:cNvGraphicFramePr>
            <p:nvPr/>
          </p:nvGraphicFramePr>
          <p:xfrm>
            <a:off x="5832265" y="4183650"/>
            <a:ext cx="259366" cy="188353"/>
          </p:xfrm>
          <a:graphic>
            <a:graphicData uri="http://schemas.openxmlformats.org/presentationml/2006/ole">
              <p:oleObj spid="_x0000_s561162" name="Equation" r:id="rId10" imgW="279360" imgH="203040" progId="">
                <p:embed/>
              </p:oleObj>
            </a:graphicData>
          </a:graphic>
        </p:graphicFrame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>
              <a:off x="8431114" y="5162449"/>
              <a:ext cx="2141706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-25000" dirty="0" smtClean="0"/>
                <a:t>R</a:t>
              </a:r>
              <a:endParaRPr lang="en-GB" sz="2000" baseline="-25000" dirty="0"/>
            </a:p>
          </p:txBody>
        </p:sp>
        <p:sp>
          <p:nvSpPr>
            <p:cNvPr id="171034" name="Text Box 26"/>
            <p:cNvSpPr txBox="1">
              <a:spLocks noChangeArrowheads="1"/>
            </p:cNvSpPr>
            <p:nvPr/>
          </p:nvSpPr>
          <p:spPr bwMode="auto">
            <a:xfrm>
              <a:off x="5422840" y="2077817"/>
              <a:ext cx="72072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aseline="-25000" dirty="0"/>
                <a:t>Energy</a:t>
              </a:r>
            </a:p>
          </p:txBody>
        </p:sp>
        <p:sp>
          <p:nvSpPr>
            <p:cNvPr id="171044" name="Line 36"/>
            <p:cNvSpPr>
              <a:spLocks noChangeShapeType="1"/>
            </p:cNvSpPr>
            <p:nvPr/>
          </p:nvSpPr>
          <p:spPr bwMode="auto">
            <a:xfrm>
              <a:off x="7611737" y="2899362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71052" name="Object 44"/>
            <p:cNvGraphicFramePr>
              <a:graphicFrameLocks noChangeAspect="1"/>
            </p:cNvGraphicFramePr>
            <p:nvPr/>
          </p:nvGraphicFramePr>
          <p:xfrm>
            <a:off x="7703820" y="3614420"/>
            <a:ext cx="355600" cy="279400"/>
          </p:xfrm>
          <a:graphic>
            <a:graphicData uri="http://schemas.openxmlformats.org/presentationml/2006/ole">
              <p:oleObj spid="_x0000_s561157" name="Equation" r:id="rId11" imgW="139680" imgH="177480" progId="">
                <p:embed/>
              </p:oleObj>
            </a:graphicData>
          </a:graphic>
        </p:graphicFrame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 flipV="1">
              <a:off x="6217920" y="4290059"/>
              <a:ext cx="764128" cy="173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561166" name="Object 14"/>
            <p:cNvGraphicFramePr>
              <a:graphicFrameLocks noChangeAspect="1"/>
            </p:cNvGraphicFramePr>
            <p:nvPr/>
          </p:nvGraphicFramePr>
          <p:xfrm>
            <a:off x="6834569" y="5389402"/>
            <a:ext cx="200025" cy="212725"/>
          </p:xfrm>
          <a:graphic>
            <a:graphicData uri="http://schemas.openxmlformats.org/presentationml/2006/ole">
              <p:oleObj spid="_x0000_s561166" name="Equation" r:id="rId12" imgW="215640" imgH="228600" progId="">
                <p:embed/>
              </p:oleObj>
            </a:graphicData>
          </a:graphic>
        </p:graphicFrame>
        <p:graphicFrame>
          <p:nvGraphicFramePr>
            <p:cNvPr id="561167" name="Object 15"/>
            <p:cNvGraphicFramePr>
              <a:graphicFrameLocks noChangeAspect="1"/>
            </p:cNvGraphicFramePr>
            <p:nvPr/>
          </p:nvGraphicFramePr>
          <p:xfrm>
            <a:off x="7495533" y="5374069"/>
            <a:ext cx="187325" cy="212725"/>
          </p:xfrm>
          <a:graphic>
            <a:graphicData uri="http://schemas.openxmlformats.org/presentationml/2006/ole">
              <p:oleObj spid="_x0000_s561167" name="Equation" r:id="rId13" imgW="203040" imgH="228600" progId="">
                <p:embed/>
              </p:oleObj>
            </a:graphicData>
          </a:graphic>
        </p:graphicFrame>
      </p:grpSp>
      <p:graphicFrame>
        <p:nvGraphicFramePr>
          <p:cNvPr id="561168" name="Object 16"/>
          <p:cNvGraphicFramePr>
            <a:graphicFrameLocks noChangeAspect="1"/>
          </p:cNvGraphicFramePr>
          <p:nvPr/>
        </p:nvGraphicFramePr>
        <p:xfrm>
          <a:off x="1089347" y="1115571"/>
          <a:ext cx="2298700" cy="669925"/>
        </p:xfrm>
        <a:graphic>
          <a:graphicData uri="http://schemas.openxmlformats.org/presentationml/2006/ole">
            <p:oleObj spid="_x0000_s561168" name="Equation" r:id="rId14" imgW="914400" imgH="266400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86137" y="254643"/>
            <a:ext cx="364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Rudy Marcus </a:t>
            </a:r>
          </a:p>
          <a:p>
            <a:pPr algn="ctr"/>
            <a:r>
              <a:rPr lang="en-US" sz="1400" b="1" dirty="0" smtClean="0"/>
              <a:t>Nobel prize in Chemistry (1992)</a:t>
            </a:r>
            <a:endParaRPr lang="en-GB" sz="1400" b="1" dirty="0"/>
          </a:p>
        </p:txBody>
      </p:sp>
      <p:graphicFrame>
        <p:nvGraphicFramePr>
          <p:cNvPr id="561169" name="Object 17"/>
          <p:cNvGraphicFramePr>
            <a:graphicFrameLocks noChangeAspect="1"/>
          </p:cNvGraphicFramePr>
          <p:nvPr/>
        </p:nvGraphicFramePr>
        <p:xfrm>
          <a:off x="4392613" y="6042025"/>
          <a:ext cx="3956050" cy="815975"/>
        </p:xfrm>
        <a:graphic>
          <a:graphicData uri="http://schemas.openxmlformats.org/presentationml/2006/ole">
            <p:oleObj spid="_x0000_s561169" name="Equation" r:id="rId15" imgW="2565360" imgH="482400" progId="">
              <p:embed/>
            </p:oleObj>
          </a:graphicData>
        </a:graphic>
      </p:graphicFrame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078866" y="6317125"/>
            <a:ext cx="97227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and/or: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/>
          <p:nvPr/>
        </p:nvGrpSpPr>
        <p:grpSpPr>
          <a:xfrm>
            <a:off x="5837787" y="651171"/>
            <a:ext cx="2841118" cy="3099347"/>
            <a:chOff x="365760" y="548639"/>
            <a:chExt cx="2841118" cy="3099347"/>
          </a:xfrm>
        </p:grpSpPr>
        <p:sp>
          <p:nvSpPr>
            <p:cNvPr id="186380" name="Freeform 12"/>
            <p:cNvSpPr>
              <a:spLocks/>
            </p:cNvSpPr>
            <p:nvPr/>
          </p:nvSpPr>
          <p:spPr bwMode="auto">
            <a:xfrm>
              <a:off x="911353" y="646501"/>
              <a:ext cx="1370013" cy="1966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1" name="Freeform 13"/>
            <p:cNvSpPr>
              <a:spLocks/>
            </p:cNvSpPr>
            <p:nvPr/>
          </p:nvSpPr>
          <p:spPr bwMode="auto">
            <a:xfrm>
              <a:off x="1563816" y="1296615"/>
              <a:ext cx="1370012" cy="1881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 flipV="1">
              <a:off x="911353" y="3174990"/>
              <a:ext cx="1328738" cy="455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83" name="Line 15"/>
            <p:cNvSpPr>
              <a:spLocks noChangeShapeType="1"/>
            </p:cNvSpPr>
            <p:nvPr/>
          </p:nvSpPr>
          <p:spPr bwMode="auto">
            <a:xfrm>
              <a:off x="393945" y="3356611"/>
              <a:ext cx="260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>
              <a:off x="365760" y="548639"/>
              <a:ext cx="7620" cy="2811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385" name="Object 17"/>
            <p:cNvGraphicFramePr>
              <a:graphicFrameLocks noChangeAspect="1"/>
            </p:cNvGraphicFramePr>
            <p:nvPr/>
          </p:nvGraphicFramePr>
          <p:xfrm>
            <a:off x="543053" y="2524010"/>
            <a:ext cx="288925" cy="207857"/>
          </p:xfrm>
          <a:graphic>
            <a:graphicData uri="http://schemas.openxmlformats.org/presentationml/2006/ole">
              <p:oleObj spid="_x0000_s632834" name="Equation" r:id="rId3" imgW="304560" imgH="228600" progId="">
                <p:embed/>
              </p:oleObj>
            </a:graphicData>
          </a:graphic>
        </p:graphicFrame>
        <p:graphicFrame>
          <p:nvGraphicFramePr>
            <p:cNvPr id="186386" name="Object 18"/>
            <p:cNvGraphicFramePr>
              <a:graphicFrameLocks noChangeAspect="1"/>
            </p:cNvGraphicFramePr>
            <p:nvPr/>
          </p:nvGraphicFramePr>
          <p:xfrm>
            <a:off x="535116" y="3063690"/>
            <a:ext cx="290512" cy="206340"/>
          </p:xfrm>
          <a:graphic>
            <a:graphicData uri="http://schemas.openxmlformats.org/presentationml/2006/ole">
              <p:oleObj spid="_x0000_s632835" name="Equation" r:id="rId4" imgW="304560" imgH="228600" progId="">
                <p:embed/>
              </p:oleObj>
            </a:graphicData>
          </a:graphic>
        </p:graphicFrame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911353" y="2613227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388" name="Object 20"/>
            <p:cNvGraphicFramePr>
              <a:graphicFrameLocks noChangeAspect="1"/>
            </p:cNvGraphicFramePr>
            <p:nvPr/>
          </p:nvGraphicFramePr>
          <p:xfrm>
            <a:off x="686246" y="767601"/>
            <a:ext cx="217487" cy="194203"/>
          </p:xfrm>
          <a:graphic>
            <a:graphicData uri="http://schemas.openxmlformats.org/presentationml/2006/ole">
              <p:oleObj spid="_x0000_s632836" name="Equation" r:id="rId5" imgW="228600" imgH="215640" progId="">
                <p:embed/>
              </p:oleObj>
            </a:graphicData>
          </a:graphic>
        </p:graphicFrame>
        <p:graphicFrame>
          <p:nvGraphicFramePr>
            <p:cNvPr id="186389" name="Object 21"/>
            <p:cNvGraphicFramePr>
              <a:graphicFrameLocks noChangeAspect="1"/>
            </p:cNvGraphicFramePr>
            <p:nvPr/>
          </p:nvGraphicFramePr>
          <p:xfrm>
            <a:off x="3000503" y="1372898"/>
            <a:ext cx="206375" cy="197237"/>
          </p:xfrm>
          <a:graphic>
            <a:graphicData uri="http://schemas.openxmlformats.org/presentationml/2006/ole">
              <p:oleObj spid="_x0000_s632837" name="Equation" r:id="rId6" imgW="215640" imgH="215640" progId="">
                <p:embed/>
              </p:oleObj>
            </a:graphicData>
          </a:graphic>
        </p:graphicFrame>
        <p:sp>
          <p:nvSpPr>
            <p:cNvPr id="186390" name="AutoShape 22"/>
            <p:cNvSpPr>
              <a:spLocks/>
            </p:cNvSpPr>
            <p:nvPr/>
          </p:nvSpPr>
          <p:spPr bwMode="auto">
            <a:xfrm>
              <a:off x="1832103" y="2266319"/>
              <a:ext cx="184150" cy="333786"/>
            </a:xfrm>
            <a:prstGeom prst="rightBrace">
              <a:avLst>
                <a:gd name="adj1" fmla="val 1580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91" name="Oval 23"/>
            <p:cNvSpPr>
              <a:spLocks noChangeArrowheads="1"/>
            </p:cNvSpPr>
            <p:nvPr/>
          </p:nvSpPr>
          <p:spPr bwMode="auto">
            <a:xfrm>
              <a:off x="1706691" y="2150918"/>
              <a:ext cx="217487" cy="1729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6392" name="Object 24"/>
            <p:cNvGraphicFramePr>
              <a:graphicFrameLocks noChangeAspect="1"/>
            </p:cNvGraphicFramePr>
            <p:nvPr/>
          </p:nvGraphicFramePr>
          <p:xfrm>
            <a:off x="2059116" y="2338202"/>
            <a:ext cx="296862" cy="206340"/>
          </p:xfrm>
          <a:graphic>
            <a:graphicData uri="http://schemas.openxmlformats.org/presentationml/2006/ole">
              <p:oleObj spid="_x0000_s632838" name="Equation" r:id="rId7" imgW="279360" imgH="203040" progId="">
                <p:embed/>
              </p:oleObj>
            </a:graphicData>
          </a:graphic>
        </p:graphicFrame>
        <p:sp>
          <p:nvSpPr>
            <p:cNvPr id="186393" name="Oval 25"/>
            <p:cNvSpPr>
              <a:spLocks noChangeArrowheads="1"/>
            </p:cNvSpPr>
            <p:nvPr/>
          </p:nvSpPr>
          <p:spPr bwMode="auto">
            <a:xfrm>
              <a:off x="1490791" y="2549843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95" name="Oval 27"/>
            <p:cNvSpPr>
              <a:spLocks noChangeArrowheads="1"/>
            </p:cNvSpPr>
            <p:nvPr/>
          </p:nvSpPr>
          <p:spPr bwMode="auto">
            <a:xfrm>
              <a:off x="2127378" y="3086418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559132" name="Object 28"/>
            <p:cNvGraphicFramePr>
              <a:graphicFrameLocks noChangeAspect="1"/>
            </p:cNvGraphicFramePr>
            <p:nvPr/>
          </p:nvGraphicFramePr>
          <p:xfrm>
            <a:off x="1507428" y="3444240"/>
            <a:ext cx="213740" cy="203746"/>
          </p:xfrm>
          <a:graphic>
            <a:graphicData uri="http://schemas.openxmlformats.org/presentationml/2006/ole">
              <p:oleObj spid="_x0000_s632854" name="Equation" r:id="rId8" imgW="215640" imgH="228600" progId="">
                <p:embed/>
              </p:oleObj>
            </a:graphicData>
          </a:graphic>
        </p:graphicFrame>
        <p:graphicFrame>
          <p:nvGraphicFramePr>
            <p:cNvPr id="559133" name="Object 29"/>
            <p:cNvGraphicFramePr>
              <a:graphicFrameLocks noChangeAspect="1"/>
            </p:cNvGraphicFramePr>
            <p:nvPr/>
          </p:nvGraphicFramePr>
          <p:xfrm>
            <a:off x="2159953" y="3440804"/>
            <a:ext cx="215900" cy="201612"/>
          </p:xfrm>
          <a:graphic>
            <a:graphicData uri="http://schemas.openxmlformats.org/presentationml/2006/ole">
              <p:oleObj spid="_x0000_s632855" name="Equation" r:id="rId9" imgW="203040" imgH="228600" progId="">
                <p:embed/>
              </p:oleObj>
            </a:graphicData>
          </a:graphic>
        </p:graphicFrame>
      </p:grpSp>
      <p:grpSp>
        <p:nvGrpSpPr>
          <p:cNvPr id="3" name="Group 115"/>
          <p:cNvGrpSpPr/>
          <p:nvPr/>
        </p:nvGrpSpPr>
        <p:grpSpPr>
          <a:xfrm>
            <a:off x="5810539" y="3907972"/>
            <a:ext cx="2632489" cy="2950028"/>
            <a:chOff x="300990" y="3788592"/>
            <a:chExt cx="2632489" cy="2950028"/>
          </a:xfrm>
        </p:grpSpPr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848657" y="3812272"/>
              <a:ext cx="1370013" cy="1966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1241172" y="4470151"/>
              <a:ext cx="1370012" cy="1881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V="1">
              <a:off x="848657" y="6343649"/>
              <a:ext cx="1067773" cy="166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323629" y="6511675"/>
              <a:ext cx="260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300990" y="3794760"/>
              <a:ext cx="11430" cy="2727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2" name="Object 17"/>
            <p:cNvGraphicFramePr>
              <a:graphicFrameLocks noChangeAspect="1"/>
            </p:cNvGraphicFramePr>
            <p:nvPr/>
          </p:nvGraphicFramePr>
          <p:xfrm>
            <a:off x="480357" y="5689781"/>
            <a:ext cx="288925" cy="207857"/>
          </p:xfrm>
          <a:graphic>
            <a:graphicData uri="http://schemas.openxmlformats.org/presentationml/2006/ole">
              <p:oleObj spid="_x0000_s632844" name="Equation" r:id="rId10" imgW="304560" imgH="228600" progId="">
                <p:embed/>
              </p:oleObj>
            </a:graphicData>
          </a:graphic>
        </p:graphicFrame>
        <p:graphicFrame>
          <p:nvGraphicFramePr>
            <p:cNvPr id="63" name="Object 18"/>
            <p:cNvGraphicFramePr>
              <a:graphicFrameLocks noChangeAspect="1"/>
            </p:cNvGraphicFramePr>
            <p:nvPr/>
          </p:nvGraphicFramePr>
          <p:xfrm>
            <a:off x="472420" y="6229461"/>
            <a:ext cx="290512" cy="206340"/>
          </p:xfrm>
          <a:graphic>
            <a:graphicData uri="http://schemas.openxmlformats.org/presentationml/2006/ole">
              <p:oleObj spid="_x0000_s632845" name="Equation" r:id="rId11" imgW="304560" imgH="228600" progId="">
                <p:embed/>
              </p:oleObj>
            </a:graphicData>
          </a:graphic>
        </p:graphicFrame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848657" y="5778998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5" name="Object 20"/>
            <p:cNvGraphicFramePr>
              <a:graphicFrameLocks noChangeAspect="1"/>
            </p:cNvGraphicFramePr>
            <p:nvPr/>
          </p:nvGraphicFramePr>
          <p:xfrm>
            <a:off x="589260" y="3788592"/>
            <a:ext cx="217487" cy="194203"/>
          </p:xfrm>
          <a:graphic>
            <a:graphicData uri="http://schemas.openxmlformats.org/presentationml/2006/ole">
              <p:oleObj spid="_x0000_s632846" name="Equation" r:id="rId12" imgW="228600" imgH="215640" progId="">
                <p:embed/>
              </p:oleObj>
            </a:graphicData>
          </a:graphic>
        </p:graphicFrame>
        <p:graphicFrame>
          <p:nvGraphicFramePr>
            <p:cNvPr id="66" name="Object 21"/>
            <p:cNvGraphicFramePr>
              <a:graphicFrameLocks noChangeAspect="1"/>
            </p:cNvGraphicFramePr>
            <p:nvPr/>
          </p:nvGraphicFramePr>
          <p:xfrm>
            <a:off x="2638312" y="4497048"/>
            <a:ext cx="206375" cy="225471"/>
          </p:xfrm>
          <a:graphic>
            <a:graphicData uri="http://schemas.openxmlformats.org/presentationml/2006/ole">
              <p:oleObj spid="_x0000_s632847" name="Equation" r:id="rId13" imgW="215640" imgH="215640" progId="">
                <p:embed/>
              </p:oleObj>
            </a:graphicData>
          </a:graphic>
        </p:graphicFrame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1428095" y="5715614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Oval 27"/>
            <p:cNvSpPr>
              <a:spLocks noChangeArrowheads="1"/>
            </p:cNvSpPr>
            <p:nvPr/>
          </p:nvSpPr>
          <p:spPr bwMode="auto">
            <a:xfrm>
              <a:off x="1809412" y="6248379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3" name="Object 24"/>
            <p:cNvGraphicFramePr>
              <a:graphicFrameLocks noChangeAspect="1"/>
            </p:cNvGraphicFramePr>
            <p:nvPr/>
          </p:nvGraphicFramePr>
          <p:xfrm>
            <a:off x="1677384" y="5650930"/>
            <a:ext cx="823912" cy="211745"/>
          </p:xfrm>
          <a:graphic>
            <a:graphicData uri="http://schemas.openxmlformats.org/presentationml/2006/ole">
              <p:oleObj spid="_x0000_s632853" name="Equation" r:id="rId14" imgW="774360" imgH="241200" progId="">
                <p:embed/>
              </p:oleObj>
            </a:graphicData>
          </a:graphic>
        </p:graphicFrame>
        <p:graphicFrame>
          <p:nvGraphicFramePr>
            <p:cNvPr id="110" name="Object 28"/>
            <p:cNvGraphicFramePr>
              <a:graphicFrameLocks noChangeAspect="1"/>
            </p:cNvGraphicFramePr>
            <p:nvPr/>
          </p:nvGraphicFramePr>
          <p:xfrm>
            <a:off x="1378268" y="6537008"/>
            <a:ext cx="228600" cy="201612"/>
          </p:xfrm>
          <a:graphic>
            <a:graphicData uri="http://schemas.openxmlformats.org/presentationml/2006/ole">
              <p:oleObj spid="_x0000_s632856" name="Equation" r:id="rId15" imgW="215640" imgH="228600" progId="">
                <p:embed/>
              </p:oleObj>
            </a:graphicData>
          </a:graphic>
        </p:graphicFrame>
        <p:graphicFrame>
          <p:nvGraphicFramePr>
            <p:cNvPr id="111" name="Object 29"/>
            <p:cNvGraphicFramePr>
              <a:graphicFrameLocks noChangeAspect="1"/>
            </p:cNvGraphicFramePr>
            <p:nvPr/>
          </p:nvGraphicFramePr>
          <p:xfrm>
            <a:off x="1778953" y="6535103"/>
            <a:ext cx="215900" cy="201612"/>
          </p:xfrm>
          <a:graphic>
            <a:graphicData uri="http://schemas.openxmlformats.org/presentationml/2006/ole">
              <p:oleObj spid="_x0000_s632857" name="Equation" r:id="rId16" imgW="203040" imgH="228600" progId="">
                <p:embed/>
              </p:oleObj>
            </a:graphicData>
          </a:graphic>
        </p:graphicFrame>
      </p:grpSp>
      <p:grpSp>
        <p:nvGrpSpPr>
          <p:cNvPr id="4" name="Group 118"/>
          <p:cNvGrpSpPr/>
          <p:nvPr/>
        </p:nvGrpSpPr>
        <p:grpSpPr>
          <a:xfrm>
            <a:off x="567449" y="740779"/>
            <a:ext cx="2799256" cy="2971664"/>
            <a:chOff x="5498264" y="625032"/>
            <a:chExt cx="2799256" cy="2971664"/>
          </a:xfrm>
        </p:grpSpPr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6038648" y="669650"/>
              <a:ext cx="1370013" cy="1966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6691111" y="1319764"/>
              <a:ext cx="1370012" cy="1881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6038648" y="3198139"/>
              <a:ext cx="1328738" cy="455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5498380" y="3361433"/>
              <a:ext cx="260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5498264" y="625032"/>
              <a:ext cx="3376" cy="2743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93" name="Object 17"/>
            <p:cNvGraphicFramePr>
              <a:graphicFrameLocks noChangeAspect="1"/>
            </p:cNvGraphicFramePr>
            <p:nvPr/>
          </p:nvGraphicFramePr>
          <p:xfrm>
            <a:off x="5670348" y="2547159"/>
            <a:ext cx="288925" cy="207857"/>
          </p:xfrm>
          <a:graphic>
            <a:graphicData uri="http://schemas.openxmlformats.org/presentationml/2006/ole">
              <p:oleObj spid="_x0000_s632848" name="Equation" r:id="rId17" imgW="304560" imgH="228600" progId="">
                <p:embed/>
              </p:oleObj>
            </a:graphicData>
          </a:graphic>
        </p:graphicFrame>
        <p:graphicFrame>
          <p:nvGraphicFramePr>
            <p:cNvPr id="94" name="Object 18"/>
            <p:cNvGraphicFramePr>
              <a:graphicFrameLocks noChangeAspect="1"/>
            </p:cNvGraphicFramePr>
            <p:nvPr/>
          </p:nvGraphicFramePr>
          <p:xfrm>
            <a:off x="5662411" y="3086839"/>
            <a:ext cx="290512" cy="206340"/>
          </p:xfrm>
          <a:graphic>
            <a:graphicData uri="http://schemas.openxmlformats.org/presentationml/2006/ole">
              <p:oleObj spid="_x0000_s632849" name="Equation" r:id="rId18" imgW="304560" imgH="228600" progId="">
                <p:embed/>
              </p:oleObj>
            </a:graphicData>
          </a:graphic>
        </p:graphicFrame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6038648" y="2636376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96" name="Object 20"/>
            <p:cNvGraphicFramePr>
              <a:graphicFrameLocks noChangeAspect="1"/>
            </p:cNvGraphicFramePr>
            <p:nvPr/>
          </p:nvGraphicFramePr>
          <p:xfrm>
            <a:off x="5746890" y="730466"/>
            <a:ext cx="217487" cy="194203"/>
          </p:xfrm>
          <a:graphic>
            <a:graphicData uri="http://schemas.openxmlformats.org/presentationml/2006/ole">
              <p:oleObj spid="_x0000_s632850" name="Equation" r:id="rId19" imgW="228600" imgH="215640" progId="">
                <p:embed/>
              </p:oleObj>
            </a:graphicData>
          </a:graphic>
        </p:graphicFrame>
        <p:graphicFrame>
          <p:nvGraphicFramePr>
            <p:cNvPr id="97" name="Object 21"/>
            <p:cNvGraphicFramePr>
              <a:graphicFrameLocks noChangeAspect="1"/>
            </p:cNvGraphicFramePr>
            <p:nvPr/>
          </p:nvGraphicFramePr>
          <p:xfrm>
            <a:off x="8091145" y="1427781"/>
            <a:ext cx="206375" cy="197237"/>
          </p:xfrm>
          <a:graphic>
            <a:graphicData uri="http://schemas.openxmlformats.org/presentationml/2006/ole">
              <p:oleObj spid="_x0000_s632851" name="Equation" r:id="rId20" imgW="215640" imgH="215640" progId="">
                <p:embed/>
              </p:oleObj>
            </a:graphicData>
          </a:graphic>
        </p:graphicFrame>
        <p:sp>
          <p:nvSpPr>
            <p:cNvPr id="98" name="AutoShape 22"/>
            <p:cNvSpPr>
              <a:spLocks/>
            </p:cNvSpPr>
            <p:nvPr/>
          </p:nvSpPr>
          <p:spPr bwMode="auto">
            <a:xfrm>
              <a:off x="6959398" y="2289468"/>
              <a:ext cx="184150" cy="333786"/>
            </a:xfrm>
            <a:prstGeom prst="rightBrace">
              <a:avLst>
                <a:gd name="adj1" fmla="val 1580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6833986" y="2174067"/>
              <a:ext cx="217487" cy="1729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0" name="Object 24"/>
            <p:cNvGraphicFramePr>
              <a:graphicFrameLocks noChangeAspect="1"/>
            </p:cNvGraphicFramePr>
            <p:nvPr/>
          </p:nvGraphicFramePr>
          <p:xfrm>
            <a:off x="7186411" y="2361351"/>
            <a:ext cx="296862" cy="206340"/>
          </p:xfrm>
          <a:graphic>
            <a:graphicData uri="http://schemas.openxmlformats.org/presentationml/2006/ole">
              <p:oleObj spid="_x0000_s632852" name="Equation" r:id="rId21" imgW="279360" imgH="203040" progId="">
                <p:embed/>
              </p:oleObj>
            </a:graphicData>
          </a:graphic>
        </p:graphicFrame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6618086" y="2572992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Oval 27"/>
            <p:cNvSpPr>
              <a:spLocks noChangeArrowheads="1"/>
            </p:cNvSpPr>
            <p:nvPr/>
          </p:nvSpPr>
          <p:spPr bwMode="auto">
            <a:xfrm>
              <a:off x="7254673" y="3109567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17" name="Object 28"/>
            <p:cNvGraphicFramePr>
              <a:graphicFrameLocks noChangeAspect="1"/>
            </p:cNvGraphicFramePr>
            <p:nvPr/>
          </p:nvGraphicFramePr>
          <p:xfrm>
            <a:off x="6612828" y="3390900"/>
            <a:ext cx="213740" cy="203746"/>
          </p:xfrm>
          <a:graphic>
            <a:graphicData uri="http://schemas.openxmlformats.org/presentationml/2006/ole">
              <p:oleObj spid="_x0000_s632858" name="Equation" r:id="rId22" imgW="215640" imgH="228600" progId="">
                <p:embed/>
              </p:oleObj>
            </a:graphicData>
          </a:graphic>
        </p:graphicFrame>
        <p:graphicFrame>
          <p:nvGraphicFramePr>
            <p:cNvPr id="118" name="Object 29"/>
            <p:cNvGraphicFramePr>
              <a:graphicFrameLocks noChangeAspect="1"/>
            </p:cNvGraphicFramePr>
            <p:nvPr/>
          </p:nvGraphicFramePr>
          <p:xfrm>
            <a:off x="7265353" y="3395084"/>
            <a:ext cx="215900" cy="201612"/>
          </p:xfrm>
          <a:graphic>
            <a:graphicData uri="http://schemas.openxmlformats.org/presentationml/2006/ole">
              <p:oleObj spid="_x0000_s632859" name="Equation" r:id="rId23" imgW="203040" imgH="228600" progId="">
                <p:embed/>
              </p:oleObj>
            </a:graphicData>
          </a:graphic>
        </p:graphicFrame>
      </p:grpSp>
      <p:grpSp>
        <p:nvGrpSpPr>
          <p:cNvPr id="5" name="Group 119"/>
          <p:cNvGrpSpPr/>
          <p:nvPr/>
        </p:nvGrpSpPr>
        <p:grpSpPr>
          <a:xfrm>
            <a:off x="523773" y="3710094"/>
            <a:ext cx="2626677" cy="3147906"/>
            <a:chOff x="5500887" y="3537423"/>
            <a:chExt cx="2626677" cy="3147906"/>
          </a:xfrm>
        </p:grpSpPr>
        <p:grpSp>
          <p:nvGrpSpPr>
            <p:cNvPr id="6" name="Group 52"/>
            <p:cNvGrpSpPr/>
            <p:nvPr/>
          </p:nvGrpSpPr>
          <p:grpSpPr>
            <a:xfrm>
              <a:off x="5500887" y="3537423"/>
              <a:ext cx="2626677" cy="2893182"/>
              <a:chOff x="6040075" y="3776537"/>
              <a:chExt cx="2626677" cy="2893182"/>
            </a:xfrm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6713315" y="4004841"/>
                <a:ext cx="1099596" cy="13067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3" y="908"/>
                  </a:cxn>
                  <a:cxn ang="0">
                    <a:pos x="907" y="0"/>
                  </a:cxn>
                </a:cxnLst>
                <a:rect l="0" t="0" r="r" b="b"/>
                <a:pathLst>
                  <a:path w="907" h="908">
                    <a:moveTo>
                      <a:pt x="0" y="0"/>
                    </a:moveTo>
                    <a:cubicBezTo>
                      <a:pt x="151" y="454"/>
                      <a:pt x="302" y="908"/>
                      <a:pt x="453" y="908"/>
                    </a:cubicBezTo>
                    <a:cubicBezTo>
                      <a:pt x="604" y="908"/>
                      <a:pt x="831" y="151"/>
                      <a:pt x="907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7084650" y="4566946"/>
                <a:ext cx="1370012" cy="188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3" y="908"/>
                  </a:cxn>
                  <a:cxn ang="0">
                    <a:pos x="907" y="0"/>
                  </a:cxn>
                </a:cxnLst>
                <a:rect l="0" t="0" r="r" b="b"/>
                <a:pathLst>
                  <a:path w="907" h="908">
                    <a:moveTo>
                      <a:pt x="0" y="0"/>
                    </a:moveTo>
                    <a:cubicBezTo>
                      <a:pt x="151" y="454"/>
                      <a:pt x="302" y="908"/>
                      <a:pt x="453" y="908"/>
                    </a:cubicBezTo>
                    <a:cubicBezTo>
                      <a:pt x="604" y="908"/>
                      <a:pt x="831" y="151"/>
                      <a:pt x="907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 flipV="1">
                <a:off x="6619367" y="6430081"/>
                <a:ext cx="1050117" cy="341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6040075" y="6665138"/>
                <a:ext cx="2609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H="1">
                <a:off x="6070728" y="3842794"/>
                <a:ext cx="5980" cy="2826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76" name="Object 17"/>
              <p:cNvGraphicFramePr>
                <a:graphicFrameLocks noChangeAspect="1"/>
              </p:cNvGraphicFramePr>
              <p:nvPr/>
            </p:nvGraphicFramePr>
            <p:xfrm>
              <a:off x="6216287" y="5222841"/>
              <a:ext cx="288925" cy="207857"/>
            </p:xfrm>
            <a:graphic>
              <a:graphicData uri="http://schemas.openxmlformats.org/presentationml/2006/ole">
                <p:oleObj spid="_x0000_s632839" name="Equation" r:id="rId24" imgW="304560" imgH="228600" progId="">
                  <p:embed/>
                </p:oleObj>
              </a:graphicData>
            </a:graphic>
          </p:graphicFrame>
          <p:graphicFrame>
            <p:nvGraphicFramePr>
              <p:cNvPr id="77" name="Object 18"/>
              <p:cNvGraphicFramePr>
                <a:graphicFrameLocks noChangeAspect="1"/>
              </p:cNvGraphicFramePr>
              <p:nvPr/>
            </p:nvGraphicFramePr>
            <p:xfrm>
              <a:off x="6269310" y="6326401"/>
              <a:ext cx="290512" cy="206340"/>
            </p:xfrm>
            <a:graphic>
              <a:graphicData uri="http://schemas.openxmlformats.org/presentationml/2006/ole">
                <p:oleObj spid="_x0000_s632840" name="Equation" r:id="rId25" imgW="304560" imgH="228600" progId="">
                  <p:embed/>
                </p:oleObj>
              </a:graphicData>
            </a:graphic>
          </p:graphicFrame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>
                <a:off x="6584587" y="5312058"/>
                <a:ext cx="652463" cy="910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79" name="Object 20"/>
              <p:cNvGraphicFramePr>
                <a:graphicFrameLocks noChangeAspect="1"/>
              </p:cNvGraphicFramePr>
              <p:nvPr/>
            </p:nvGraphicFramePr>
            <p:xfrm>
              <a:off x="6489599" y="3776537"/>
              <a:ext cx="217487" cy="194203"/>
            </p:xfrm>
            <a:graphic>
              <a:graphicData uri="http://schemas.openxmlformats.org/presentationml/2006/ole">
                <p:oleObj spid="_x0000_s632841" name="Equation" r:id="rId26" imgW="228600" imgH="215640" progId="">
                  <p:embed/>
                </p:oleObj>
              </a:graphicData>
            </a:graphic>
          </p:graphicFrame>
          <p:graphicFrame>
            <p:nvGraphicFramePr>
              <p:cNvPr id="80" name="Object 21"/>
              <p:cNvGraphicFramePr>
                <a:graphicFrameLocks noChangeAspect="1"/>
              </p:cNvGraphicFramePr>
              <p:nvPr/>
            </p:nvGraphicFramePr>
            <p:xfrm>
              <a:off x="8460377" y="4307949"/>
              <a:ext cx="206375" cy="197237"/>
            </p:xfrm>
            <a:graphic>
              <a:graphicData uri="http://schemas.openxmlformats.org/presentationml/2006/ole">
                <p:oleObj spid="_x0000_s632842" name="Equation" r:id="rId27" imgW="215640" imgH="215640" progId="">
                  <p:embed/>
                </p:oleObj>
              </a:graphicData>
            </a:graphic>
          </p:graphicFrame>
          <p:graphicFrame>
            <p:nvGraphicFramePr>
              <p:cNvPr id="83" name="Object 24"/>
              <p:cNvGraphicFramePr>
                <a:graphicFrameLocks noChangeAspect="1"/>
              </p:cNvGraphicFramePr>
              <p:nvPr/>
            </p:nvGraphicFramePr>
            <p:xfrm>
              <a:off x="7422961" y="5170484"/>
              <a:ext cx="823912" cy="211745"/>
            </p:xfrm>
            <a:graphic>
              <a:graphicData uri="http://schemas.openxmlformats.org/presentationml/2006/ole">
                <p:oleObj spid="_x0000_s632843" name="Equation" r:id="rId28" imgW="774360" imgH="241200" progId="">
                  <p:embed/>
                </p:oleObj>
              </a:graphicData>
            </a:graphic>
          </p:graphicFrame>
          <p:sp>
            <p:nvSpPr>
              <p:cNvPr id="84" name="Oval 25"/>
              <p:cNvSpPr>
                <a:spLocks noChangeArrowheads="1"/>
              </p:cNvSpPr>
              <p:nvPr/>
            </p:nvSpPr>
            <p:spPr bwMode="auto">
              <a:xfrm>
                <a:off x="7164025" y="5248674"/>
                <a:ext cx="207962" cy="1486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Oval 27"/>
              <p:cNvSpPr>
                <a:spLocks noChangeArrowheads="1"/>
              </p:cNvSpPr>
              <p:nvPr/>
            </p:nvSpPr>
            <p:spPr bwMode="auto">
              <a:xfrm>
                <a:off x="7655832" y="6349129"/>
                <a:ext cx="207963" cy="1486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559138" name="Object 34"/>
            <p:cNvGraphicFramePr>
              <a:graphicFrameLocks noChangeAspect="1"/>
            </p:cNvGraphicFramePr>
            <p:nvPr/>
          </p:nvGraphicFramePr>
          <p:xfrm>
            <a:off x="6507737" y="6478954"/>
            <a:ext cx="212725" cy="203200"/>
          </p:xfrm>
          <a:graphic>
            <a:graphicData uri="http://schemas.openxmlformats.org/presentationml/2006/ole">
              <p:oleObj spid="_x0000_s632860" name="Equation" r:id="rId29" imgW="215640" imgH="228600" progId="">
                <p:embed/>
              </p:oleObj>
            </a:graphicData>
          </a:graphic>
        </p:graphicFrame>
        <p:graphicFrame>
          <p:nvGraphicFramePr>
            <p:cNvPr id="559139" name="Object 35"/>
            <p:cNvGraphicFramePr>
              <a:graphicFrameLocks noChangeAspect="1"/>
            </p:cNvGraphicFramePr>
            <p:nvPr/>
          </p:nvGraphicFramePr>
          <p:xfrm>
            <a:off x="7160200" y="6483717"/>
            <a:ext cx="215900" cy="201612"/>
          </p:xfrm>
          <a:graphic>
            <a:graphicData uri="http://schemas.openxmlformats.org/presentationml/2006/ole">
              <p:oleObj spid="_x0000_s632861" name="Equation" r:id="rId30" imgW="203040" imgH="228600" progId="">
                <p:embed/>
              </p:oleObj>
            </a:graphicData>
          </a:graphic>
        </p:graphicFrame>
      </p:grpSp>
      <p:graphicFrame>
        <p:nvGraphicFramePr>
          <p:cNvPr id="559140" name="Object 36"/>
          <p:cNvGraphicFramePr>
            <a:graphicFrameLocks noChangeAspect="1"/>
          </p:cNvGraphicFramePr>
          <p:nvPr/>
        </p:nvGraphicFramePr>
        <p:xfrm>
          <a:off x="6220678" y="0"/>
          <a:ext cx="350838" cy="479425"/>
        </p:xfrm>
        <a:graphic>
          <a:graphicData uri="http://schemas.openxmlformats.org/presentationml/2006/ole">
            <p:oleObj spid="_x0000_s632862" name="Equation" r:id="rId31" imgW="139680" imgH="177480" progId="">
              <p:embed/>
            </p:oleObj>
          </a:graphicData>
        </a:graphic>
      </p:graphicFrame>
      <p:graphicFrame>
        <p:nvGraphicFramePr>
          <p:cNvPr id="559141" name="Object 37"/>
          <p:cNvGraphicFramePr>
            <a:graphicFrameLocks noChangeAspect="1"/>
          </p:cNvGraphicFramePr>
          <p:nvPr/>
        </p:nvGraphicFramePr>
        <p:xfrm>
          <a:off x="410444" y="0"/>
          <a:ext cx="1819275" cy="606425"/>
        </p:xfrm>
        <a:graphic>
          <a:graphicData uri="http://schemas.openxmlformats.org/presentationml/2006/ole">
            <p:oleObj spid="_x0000_s632863" name="Equation" r:id="rId32" imgW="723600" imgH="241200" progId="">
              <p:embed/>
            </p:oleObj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6620718" y="0"/>
            <a:ext cx="151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control</a:t>
            </a:r>
            <a:endParaRPr lang="en-GB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386313" y="0"/>
            <a:ext cx="151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control</a:t>
            </a:r>
            <a:endParaRPr lang="en-GB" sz="28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761772" y="1944547"/>
            <a:ext cx="1562582" cy="3241781"/>
            <a:chOff x="3761772" y="1944547"/>
            <a:chExt cx="1562582" cy="3241781"/>
          </a:xfrm>
        </p:grpSpPr>
        <p:sp>
          <p:nvSpPr>
            <p:cNvPr id="82" name="TextBox 81"/>
            <p:cNvSpPr txBox="1"/>
            <p:nvPr/>
          </p:nvSpPr>
          <p:spPr>
            <a:xfrm>
              <a:off x="3865945" y="1944547"/>
              <a:ext cx="1041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activated</a:t>
              </a:r>
              <a:endParaRPr lang="en-GB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61772" y="4816996"/>
              <a:ext cx="1562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activationless</a:t>
              </a:r>
              <a:endParaRPr lang="en-GB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4409954" y="2384385"/>
              <a:ext cx="34725" cy="2372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97" y="424586"/>
            <a:ext cx="8713787" cy="7318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 evidence</a:t>
            </a: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0763" y="1385043"/>
            <a:ext cx="6734175" cy="528776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Arrhenius temperature dependence of rate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 free energy dependence of rate at a given D-A distance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 (dielectric medium) dependence of rate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    </a:t>
            </a:r>
            <a:endParaRPr lang="en-GB" sz="2000" dirty="0" smtClean="0"/>
          </a:p>
        </p:txBody>
      </p:sp>
      <p:graphicFrame>
        <p:nvGraphicFramePr>
          <p:cNvPr id="633858" name="Object 2"/>
          <p:cNvGraphicFramePr>
            <a:graphicFrameLocks noChangeAspect="1"/>
          </p:cNvGraphicFramePr>
          <p:nvPr/>
        </p:nvGraphicFramePr>
        <p:xfrm>
          <a:off x="3842695" y="4202494"/>
          <a:ext cx="1524000" cy="508000"/>
        </p:xfrm>
        <a:graphic>
          <a:graphicData uri="http://schemas.openxmlformats.org/presentationml/2006/ole">
            <p:oleObj spid="_x0000_s633858" name="Equation" r:id="rId3" imgW="723600" imgH="241200" progId="">
              <p:embed/>
            </p:oleObj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3582988" y="2381250"/>
          <a:ext cx="2084387" cy="534988"/>
        </p:xfrm>
        <a:graphic>
          <a:graphicData uri="http://schemas.openxmlformats.org/presentationml/2006/ole">
            <p:oleObj spid="_x0000_s633860" name="Equation" r:id="rId4" imgW="990360" imgH="253800" progId="">
              <p:embed/>
            </p:oleObj>
          </a:graphicData>
        </a:graphic>
      </p:graphicFrame>
      <p:graphicFrame>
        <p:nvGraphicFramePr>
          <p:cNvPr id="633861" name="Object 5"/>
          <p:cNvGraphicFramePr>
            <a:graphicFrameLocks noChangeAspect="1"/>
          </p:cNvGraphicFramePr>
          <p:nvPr/>
        </p:nvGraphicFramePr>
        <p:xfrm>
          <a:off x="2992077" y="5946786"/>
          <a:ext cx="3744389" cy="772318"/>
        </p:xfrm>
        <a:graphic>
          <a:graphicData uri="http://schemas.openxmlformats.org/presentationml/2006/ole">
            <p:oleObj spid="_x0000_s633861" name="Equation" r:id="rId5" imgW="256536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97925" cy="153987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Biomolecular</a:t>
            </a: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&amp; molecular</a:t>
            </a:r>
            <a:b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Transfer (ET) reactions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9448" y="1757945"/>
            <a:ext cx="83883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/>
              <a:t>            </a:t>
            </a:r>
            <a:r>
              <a:rPr lang="en-GB" sz="2400" i="1" dirty="0"/>
              <a:t>Ubiquitous in physical-chemical &amp; biological processes</a:t>
            </a:r>
          </a:p>
          <a:p>
            <a:pPr algn="ctr"/>
            <a:endParaRPr lang="en-GB" sz="2400" dirty="0"/>
          </a:p>
          <a:p>
            <a:pPr algn="ctr"/>
            <a:r>
              <a:rPr lang="en-GB" sz="2000" dirty="0"/>
              <a:t>Bio/</a:t>
            </a:r>
            <a:r>
              <a:rPr lang="en-GB" sz="2000" dirty="0" err="1"/>
              <a:t>Chem</a:t>
            </a:r>
            <a:r>
              <a:rPr lang="en-GB" sz="2000" dirty="0"/>
              <a:t>: all oxidation/reduction </a:t>
            </a:r>
            <a:r>
              <a:rPr lang="en-GB" sz="2000" dirty="0" smtClean="0"/>
              <a:t>reactions, </a:t>
            </a:r>
          </a:p>
          <a:p>
            <a:pPr algn="ctr"/>
            <a:r>
              <a:rPr lang="en-GB" sz="2000" dirty="0" smtClean="0"/>
              <a:t>bioenergetics, signalling, disease </a:t>
            </a:r>
          </a:p>
          <a:p>
            <a:pPr algn="ctr"/>
            <a:endParaRPr lang="en-GB" sz="2000" dirty="0"/>
          </a:p>
          <a:p>
            <a:pPr algn="ctr"/>
            <a:r>
              <a:rPr lang="en-US" sz="2000" dirty="0"/>
              <a:t>Devices: molecular electronics</a:t>
            </a:r>
            <a:r>
              <a:rPr lang="en-US" sz="2000" dirty="0" smtClean="0"/>
              <a:t>, molecular </a:t>
            </a:r>
            <a:r>
              <a:rPr lang="en-US" sz="2000" dirty="0" err="1" smtClean="0"/>
              <a:t>photovoltaics</a:t>
            </a:r>
            <a:r>
              <a:rPr lang="en-US" sz="2000" dirty="0" smtClean="0"/>
              <a:t>, </a:t>
            </a:r>
            <a:r>
              <a:rPr lang="en-US" sz="2000" dirty="0"/>
              <a:t>biosensors</a:t>
            </a:r>
            <a:endParaRPr lang="en-GB" sz="2000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92150" y="4400651"/>
            <a:ext cx="79930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i="1" dirty="0" smtClean="0"/>
              <a:t>Why interesting at the fundamental level</a:t>
            </a:r>
          </a:p>
          <a:p>
            <a:pPr algn="ctr"/>
            <a:endParaRPr lang="en-GB" sz="2400" i="1" dirty="0"/>
          </a:p>
          <a:p>
            <a:pPr algn="ctr"/>
            <a:r>
              <a:rPr lang="en-US" sz="2000" dirty="0" smtClean="0"/>
              <a:t>ET processes controlled by rare events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dirty="0"/>
              <a:t> </a:t>
            </a:r>
            <a:r>
              <a:rPr lang="en-GB" sz="2000" dirty="0" smtClean="0"/>
              <a:t>ET through  </a:t>
            </a:r>
            <a:r>
              <a:rPr lang="en-GB" sz="2000" dirty="0"/>
              <a:t>dynamic &amp; responsive </a:t>
            </a:r>
            <a:r>
              <a:rPr lang="en-GB" sz="2000" dirty="0" smtClean="0"/>
              <a:t>molecular media</a:t>
            </a:r>
          </a:p>
          <a:p>
            <a:pPr algn="ctr"/>
            <a:r>
              <a:rPr lang="en-GB" sz="2000" dirty="0" smtClean="0"/>
              <a:t> </a:t>
            </a:r>
            <a:endParaRPr lang="en-GB" sz="2000" dirty="0"/>
          </a:p>
          <a:p>
            <a:pPr algn="ctr"/>
            <a:r>
              <a:rPr lang="en-GB" sz="2000" dirty="0" err="1" smtClean="0"/>
              <a:t>Biomolecular</a:t>
            </a:r>
            <a:r>
              <a:rPr lang="en-GB" sz="2000" dirty="0" smtClean="0"/>
              <a:t> ET systems are often “designed” </a:t>
            </a:r>
            <a:r>
              <a:rPr lang="en-GB" sz="2000" dirty="0"/>
              <a:t>to do the </a:t>
            </a:r>
            <a:r>
              <a:rPr lang="en-GB" sz="2000" dirty="0" smtClean="0"/>
              <a:t>job</a:t>
            </a:r>
          </a:p>
          <a:p>
            <a:pPr algn="ctr"/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19919" y="3572655"/>
            <a:ext cx="2607412" cy="3007553"/>
            <a:chOff x="8405610" y="1792243"/>
            <a:chExt cx="2607412" cy="3007553"/>
          </a:xfrm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9434310" y="1898498"/>
              <a:ext cx="1370012" cy="1881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V="1">
              <a:off x="8781847" y="3776873"/>
              <a:ext cx="1328738" cy="455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8" name="Object 17"/>
            <p:cNvGraphicFramePr>
              <a:graphicFrameLocks noChangeAspect="1"/>
            </p:cNvGraphicFramePr>
            <p:nvPr/>
          </p:nvGraphicFramePr>
          <p:xfrm>
            <a:off x="8413547" y="3125893"/>
            <a:ext cx="288925" cy="207857"/>
          </p:xfrm>
          <a:graphic>
            <a:graphicData uri="http://schemas.openxmlformats.org/presentationml/2006/ole">
              <p:oleObj spid="_x0000_s594946" name="Equation" r:id="rId3" imgW="304560" imgH="228600" progId="">
                <p:embed/>
              </p:oleObj>
            </a:graphicData>
          </a:graphic>
        </p:graphicFrame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8405610" y="3665573"/>
            <a:ext cx="290512" cy="206340"/>
          </p:xfrm>
          <a:graphic>
            <a:graphicData uri="http://schemas.openxmlformats.org/presentationml/2006/ole">
              <p:oleObj spid="_x0000_s594947" name="Equation" r:id="rId4" imgW="304560" imgH="228600" progId="">
                <p:embed/>
              </p:oleObj>
            </a:graphicData>
          </a:graphic>
        </p:graphicFrame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8781847" y="3215110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1" name="Object 20"/>
            <p:cNvGraphicFramePr>
              <a:graphicFrameLocks noChangeAspect="1"/>
            </p:cNvGraphicFramePr>
            <p:nvPr/>
          </p:nvGraphicFramePr>
          <p:xfrm>
            <a:off x="9709289" y="1812120"/>
            <a:ext cx="217487" cy="208723"/>
          </p:xfrm>
          <a:graphic>
            <a:graphicData uri="http://schemas.openxmlformats.org/presentationml/2006/ole">
              <p:oleObj spid="_x0000_s594948" name="Equation" r:id="rId5" imgW="228600" imgH="215640" progId="">
                <p:embed/>
              </p:oleObj>
            </a:graphicData>
          </a:graphic>
        </p:graphicFrame>
        <p:graphicFrame>
          <p:nvGraphicFramePr>
            <p:cNvPr id="12" name="Object 21"/>
            <p:cNvGraphicFramePr>
              <a:graphicFrameLocks noChangeAspect="1"/>
            </p:cNvGraphicFramePr>
            <p:nvPr/>
          </p:nvGraphicFramePr>
          <p:xfrm>
            <a:off x="10514304" y="1907455"/>
            <a:ext cx="206375" cy="197237"/>
          </p:xfrm>
          <a:graphic>
            <a:graphicData uri="http://schemas.openxmlformats.org/presentationml/2006/ole">
              <p:oleObj spid="_x0000_s594949" name="Equation" r:id="rId6" imgW="215640" imgH="215640" progId="">
                <p:embed/>
              </p:oleObj>
            </a:graphicData>
          </a:graphic>
        </p:graphicFrame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9702597" y="2868202"/>
              <a:ext cx="184150" cy="333786"/>
            </a:xfrm>
            <a:prstGeom prst="rightBrace">
              <a:avLst>
                <a:gd name="adj1" fmla="val 1580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9577185" y="2752801"/>
              <a:ext cx="217487" cy="1729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5" name="Object 24"/>
            <p:cNvGraphicFramePr>
              <a:graphicFrameLocks noChangeAspect="1"/>
            </p:cNvGraphicFramePr>
            <p:nvPr/>
          </p:nvGraphicFramePr>
          <p:xfrm>
            <a:off x="9953842" y="2920638"/>
            <a:ext cx="768350" cy="244475"/>
          </p:xfrm>
          <a:graphic>
            <a:graphicData uri="http://schemas.openxmlformats.org/presentationml/2006/ole">
              <p:oleObj spid="_x0000_s594950" name="Equation" r:id="rId7" imgW="723600" imgH="241200" progId="">
                <p:embed/>
              </p:oleObj>
            </a:graphicData>
          </a:graphic>
        </p:graphicFrame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9361285" y="3151726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9997872" y="3688301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879422" y="1792243"/>
              <a:ext cx="1143000" cy="14148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49882" y="4024904"/>
              <a:ext cx="226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 region:</a:t>
              </a:r>
              <a:endParaRPr lang="en-GB" dirty="0"/>
            </a:p>
          </p:txBody>
        </p:sp>
        <p:graphicFrame>
          <p:nvGraphicFramePr>
            <p:cNvPr id="594961" name="Object 3"/>
            <p:cNvGraphicFramePr>
              <a:graphicFrameLocks noChangeAspect="1"/>
            </p:cNvGraphicFramePr>
            <p:nvPr/>
          </p:nvGraphicFramePr>
          <p:xfrm>
            <a:off x="8792281" y="4392526"/>
            <a:ext cx="1497614" cy="407270"/>
          </p:xfrm>
          <a:graphic>
            <a:graphicData uri="http://schemas.openxmlformats.org/presentationml/2006/ole">
              <p:oleObj spid="_x0000_s594961" name="Equation" r:id="rId8" imgW="1028520" imgH="279360" progId="">
                <p:embed/>
              </p:oleObj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3315862" y="3656787"/>
            <a:ext cx="2490480" cy="3201213"/>
            <a:chOff x="7529047" y="2254483"/>
            <a:chExt cx="2490480" cy="3201213"/>
          </a:xfrm>
        </p:grpSpPr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8397410" y="2503872"/>
              <a:ext cx="1370012" cy="1881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V="1">
              <a:off x="7932127" y="4367007"/>
              <a:ext cx="1050117" cy="341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9" name="Object 17"/>
            <p:cNvGraphicFramePr>
              <a:graphicFrameLocks noChangeAspect="1"/>
            </p:cNvGraphicFramePr>
            <p:nvPr/>
          </p:nvGraphicFramePr>
          <p:xfrm>
            <a:off x="7529047" y="3159767"/>
            <a:ext cx="288925" cy="207857"/>
          </p:xfrm>
          <a:graphic>
            <a:graphicData uri="http://schemas.openxmlformats.org/presentationml/2006/ole">
              <p:oleObj spid="_x0000_s594951" name="Equation" r:id="rId9" imgW="304560" imgH="228600" progId="">
                <p:embed/>
              </p:oleObj>
            </a:graphicData>
          </a:graphic>
        </p:graphicFrame>
        <p:graphicFrame>
          <p:nvGraphicFramePr>
            <p:cNvPr id="30" name="Object 18"/>
            <p:cNvGraphicFramePr>
              <a:graphicFrameLocks noChangeAspect="1"/>
            </p:cNvGraphicFramePr>
            <p:nvPr/>
          </p:nvGraphicFramePr>
          <p:xfrm>
            <a:off x="7582070" y="4263327"/>
            <a:ext cx="290512" cy="206340"/>
          </p:xfrm>
          <a:graphic>
            <a:graphicData uri="http://schemas.openxmlformats.org/presentationml/2006/ole">
              <p:oleObj spid="_x0000_s594952" name="Equation" r:id="rId10" imgW="304560" imgH="228600" progId="">
                <p:embed/>
              </p:oleObj>
            </a:graphicData>
          </a:graphic>
        </p:graphicFrame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7897347" y="3248984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/>
          </p:nvGraphicFramePr>
          <p:xfrm>
            <a:off x="8678659" y="2254483"/>
            <a:ext cx="217487" cy="194203"/>
          </p:xfrm>
          <a:graphic>
            <a:graphicData uri="http://schemas.openxmlformats.org/presentationml/2006/ole">
              <p:oleObj spid="_x0000_s594953" name="Equation" r:id="rId11" imgW="228600" imgH="215640" progId="">
                <p:embed/>
              </p:oleObj>
            </a:graphicData>
          </a:graphic>
        </p:graphicFrame>
        <p:graphicFrame>
          <p:nvGraphicFramePr>
            <p:cNvPr id="33" name="Object 21"/>
            <p:cNvGraphicFramePr>
              <a:graphicFrameLocks noChangeAspect="1"/>
            </p:cNvGraphicFramePr>
            <p:nvPr/>
          </p:nvGraphicFramePr>
          <p:xfrm>
            <a:off x="9491197" y="2511575"/>
            <a:ext cx="206375" cy="197237"/>
          </p:xfrm>
          <a:graphic>
            <a:graphicData uri="http://schemas.openxmlformats.org/presentationml/2006/ole">
              <p:oleObj spid="_x0000_s594954" name="Equation" r:id="rId12" imgW="215640" imgH="215640" progId="">
                <p:embed/>
              </p:oleObj>
            </a:graphicData>
          </a:graphic>
        </p:graphicFrame>
        <p:graphicFrame>
          <p:nvGraphicFramePr>
            <p:cNvPr id="34" name="Object 24"/>
            <p:cNvGraphicFramePr>
              <a:graphicFrameLocks noChangeAspect="1"/>
            </p:cNvGraphicFramePr>
            <p:nvPr/>
          </p:nvGraphicFramePr>
          <p:xfrm>
            <a:off x="8735721" y="3107410"/>
            <a:ext cx="823912" cy="211745"/>
          </p:xfrm>
          <a:graphic>
            <a:graphicData uri="http://schemas.openxmlformats.org/presentationml/2006/ole">
              <p:oleObj spid="_x0000_s594955" name="Equation" r:id="rId13" imgW="774360" imgH="241200" progId="">
                <p:embed/>
              </p:oleObj>
            </a:graphicData>
          </a:graphic>
        </p:graphicFrame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476785" y="3185600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8968592" y="4286055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149637" y="2329502"/>
              <a:ext cx="861060" cy="9038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56387" y="4669230"/>
              <a:ext cx="226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Activationless</a:t>
              </a:r>
              <a:r>
                <a:rPr lang="en-US" dirty="0" smtClean="0"/>
                <a:t> region:</a:t>
              </a:r>
              <a:endParaRPr lang="en-GB" dirty="0"/>
            </a:p>
          </p:txBody>
        </p:sp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7995555" y="5048426"/>
            <a:ext cx="1497614" cy="407270"/>
          </p:xfrm>
          <a:graphic>
            <a:graphicData uri="http://schemas.openxmlformats.org/presentationml/2006/ole">
              <p:oleObj spid="_x0000_s594962" name="Equation" r:id="rId14" imgW="1028520" imgH="279360" progId="">
                <p:embed/>
              </p:oleObj>
            </a:graphicData>
          </a:graphic>
        </p:graphicFrame>
      </p:grpSp>
      <p:grpSp>
        <p:nvGrpSpPr>
          <p:cNvPr id="69" name="Group 68"/>
          <p:cNvGrpSpPr/>
          <p:nvPr/>
        </p:nvGrpSpPr>
        <p:grpSpPr>
          <a:xfrm>
            <a:off x="6683375" y="3064743"/>
            <a:ext cx="2460625" cy="3793257"/>
            <a:chOff x="7566909" y="1830272"/>
            <a:chExt cx="2460625" cy="3793257"/>
          </a:xfrm>
        </p:grpSpPr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8313034" y="2027597"/>
              <a:ext cx="1714500" cy="2657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7985546" y="4720036"/>
              <a:ext cx="1050117" cy="341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46" name="Object 17"/>
            <p:cNvGraphicFramePr>
              <a:graphicFrameLocks noChangeAspect="1"/>
            </p:cNvGraphicFramePr>
            <p:nvPr/>
          </p:nvGraphicFramePr>
          <p:xfrm>
            <a:off x="7612946" y="2750796"/>
            <a:ext cx="288925" cy="207857"/>
          </p:xfrm>
          <a:graphic>
            <a:graphicData uri="http://schemas.openxmlformats.org/presentationml/2006/ole">
              <p:oleObj spid="_x0000_s594956" name="Equation" r:id="rId15" imgW="304560" imgH="228600" progId="">
                <p:embed/>
              </p:oleObj>
            </a:graphicData>
          </a:graphic>
        </p:graphicFrame>
        <p:graphicFrame>
          <p:nvGraphicFramePr>
            <p:cNvPr id="47" name="Object 18"/>
            <p:cNvGraphicFramePr>
              <a:graphicFrameLocks noChangeAspect="1"/>
            </p:cNvGraphicFramePr>
            <p:nvPr/>
          </p:nvGraphicFramePr>
          <p:xfrm>
            <a:off x="7658349" y="4608736"/>
            <a:ext cx="290512" cy="206340"/>
          </p:xfrm>
          <a:graphic>
            <a:graphicData uri="http://schemas.openxmlformats.org/presentationml/2006/ole">
              <p:oleObj spid="_x0000_s594957" name="Equation" r:id="rId16" imgW="304560" imgH="228600" progId="">
                <p:embed/>
              </p:oleObj>
            </a:graphicData>
          </a:graphic>
        </p:graphicFrame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7981246" y="2840013"/>
              <a:ext cx="652463" cy="910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49" name="Object 20"/>
            <p:cNvGraphicFramePr>
              <a:graphicFrameLocks noChangeAspect="1"/>
            </p:cNvGraphicFramePr>
            <p:nvPr/>
          </p:nvGraphicFramePr>
          <p:xfrm>
            <a:off x="8793038" y="1830272"/>
            <a:ext cx="217487" cy="194203"/>
          </p:xfrm>
          <a:graphic>
            <a:graphicData uri="http://schemas.openxmlformats.org/presentationml/2006/ole">
              <p:oleObj spid="_x0000_s594958" name="Equation" r:id="rId17" imgW="228600" imgH="215640" progId="">
                <p:embed/>
              </p:oleObj>
            </a:graphicData>
          </a:graphic>
        </p:graphicFrame>
        <p:graphicFrame>
          <p:nvGraphicFramePr>
            <p:cNvPr id="50" name="Object 21"/>
            <p:cNvGraphicFramePr>
              <a:graphicFrameLocks noChangeAspect="1"/>
            </p:cNvGraphicFramePr>
            <p:nvPr/>
          </p:nvGraphicFramePr>
          <p:xfrm>
            <a:off x="9674156" y="2041644"/>
            <a:ext cx="206375" cy="197237"/>
          </p:xfrm>
          <a:graphic>
            <a:graphicData uri="http://schemas.openxmlformats.org/presentationml/2006/ole">
              <p:oleObj spid="_x0000_s594959" name="Equation" r:id="rId18" imgW="215640" imgH="215640" progId="">
                <p:embed/>
              </p:oleObj>
            </a:graphicData>
          </a:graphic>
        </p:graphicFrame>
        <p:graphicFrame>
          <p:nvGraphicFramePr>
            <p:cNvPr id="51" name="Object 24"/>
            <p:cNvGraphicFramePr>
              <a:graphicFrameLocks noChangeAspect="1"/>
            </p:cNvGraphicFramePr>
            <p:nvPr/>
          </p:nvGraphicFramePr>
          <p:xfrm>
            <a:off x="7566909" y="2355892"/>
            <a:ext cx="769938" cy="211138"/>
          </p:xfrm>
          <a:graphic>
            <a:graphicData uri="http://schemas.openxmlformats.org/presentationml/2006/ole">
              <p:oleObj spid="_x0000_s594960" name="Equation" r:id="rId19" imgW="723600" imgH="241200" progId="">
                <p:embed/>
              </p:oleObj>
            </a:graphicData>
          </a:graphic>
        </p:graphicFrame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8560684" y="2776629"/>
              <a:ext cx="207962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9052491" y="4639084"/>
              <a:ext cx="207963" cy="148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AutoShape 22"/>
            <p:cNvSpPr>
              <a:spLocks/>
            </p:cNvSpPr>
            <p:nvPr/>
          </p:nvSpPr>
          <p:spPr bwMode="auto">
            <a:xfrm flipH="1">
              <a:off x="8137773" y="2463475"/>
              <a:ext cx="228815" cy="379461"/>
            </a:xfrm>
            <a:prstGeom prst="rightBrace">
              <a:avLst>
                <a:gd name="adj1" fmla="val 1580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8213974" y="1859957"/>
              <a:ext cx="876300" cy="980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908"/>
                </a:cxn>
                <a:cxn ang="0">
                  <a:pos x="907" y="0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70519" y="4894937"/>
              <a:ext cx="1792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Inverted region:</a:t>
              </a:r>
              <a:endParaRPr lang="en-GB" dirty="0"/>
            </a:p>
          </p:txBody>
        </p:sp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7989770" y="5216259"/>
            <a:ext cx="1497614" cy="407270"/>
          </p:xfrm>
          <a:graphic>
            <a:graphicData uri="http://schemas.openxmlformats.org/presentationml/2006/ole">
              <p:oleObj spid="_x0000_s594963" name="Equation" r:id="rId20" imgW="1028520" imgH="279360" progId="">
                <p:embed/>
              </p:oleObj>
            </a:graphicData>
          </a:graphic>
        </p:graphicFrame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5212" y="0"/>
            <a:ext cx="3898738" cy="3044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" name="Right Arrow 69"/>
          <p:cNvSpPr/>
          <p:nvPr/>
        </p:nvSpPr>
        <p:spPr>
          <a:xfrm rot="18842653">
            <a:off x="2462391" y="3068791"/>
            <a:ext cx="329145" cy="243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ight Arrow 70"/>
          <p:cNvSpPr/>
          <p:nvPr/>
        </p:nvSpPr>
        <p:spPr>
          <a:xfrm rot="16200000">
            <a:off x="4421819" y="3236764"/>
            <a:ext cx="293227" cy="266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ight Arrow 72"/>
          <p:cNvSpPr/>
          <p:nvPr/>
        </p:nvSpPr>
        <p:spPr>
          <a:xfrm rot="12981581">
            <a:off x="6723926" y="2947686"/>
            <a:ext cx="33528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0" y="730366"/>
          <a:ext cx="2132675" cy="658595"/>
        </p:xfrm>
        <a:graphic>
          <a:graphicData uri="http://schemas.openxmlformats.org/presentationml/2006/ole">
            <p:oleObj spid="_x0000_s594964" name="Equation" r:id="rId22" imgW="1562040" imgH="482400" progId="">
              <p:embed/>
            </p:oleObj>
          </a:graphicData>
        </a:graphic>
      </p:graphicFrame>
      <p:graphicFrame>
        <p:nvGraphicFramePr>
          <p:cNvPr id="57" name="Object 16"/>
          <p:cNvGraphicFramePr>
            <a:graphicFrameLocks noChangeAspect="1"/>
          </p:cNvGraphicFramePr>
          <p:nvPr/>
        </p:nvGraphicFramePr>
        <p:xfrm>
          <a:off x="46038" y="0"/>
          <a:ext cx="2235200" cy="606425"/>
        </p:xfrm>
        <a:graphic>
          <a:graphicData uri="http://schemas.openxmlformats.org/presentationml/2006/ole">
            <p:oleObj spid="_x0000_s594965" name="Equation" r:id="rId23" imgW="888840" imgH="241200" progId="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840639" y="185196"/>
            <a:ext cx="136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Closs</a:t>
            </a:r>
            <a:r>
              <a:rPr lang="en-US" sz="1400" dirty="0" smtClean="0"/>
              <a:t> &amp; Miller</a:t>
            </a:r>
          </a:p>
          <a:p>
            <a:r>
              <a:rPr lang="en-US" sz="1400" dirty="0" smtClean="0"/>
              <a:t> Science  (1988)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4075" y="2399679"/>
            <a:ext cx="7772400" cy="159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control parameters 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D-A electronic coupling  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16600" y="1586977"/>
            <a:ext cx="7885113" cy="3852863"/>
            <a:chOff x="340" y="482"/>
            <a:chExt cx="4967" cy="2427"/>
          </a:xfrm>
        </p:grpSpPr>
        <p:sp>
          <p:nvSpPr>
            <p:cNvPr id="177156" name="Oval 4"/>
            <p:cNvSpPr>
              <a:spLocks noChangeArrowheads="1"/>
            </p:cNvSpPr>
            <p:nvPr/>
          </p:nvSpPr>
          <p:spPr bwMode="auto">
            <a:xfrm>
              <a:off x="3900" y="1547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57" name="Oval 5"/>
            <p:cNvSpPr>
              <a:spLocks noChangeArrowheads="1"/>
            </p:cNvSpPr>
            <p:nvPr/>
          </p:nvSpPr>
          <p:spPr bwMode="auto">
            <a:xfrm>
              <a:off x="1428" y="1842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58" name="Oval 6"/>
            <p:cNvSpPr>
              <a:spLocks noChangeArrowheads="1"/>
            </p:cNvSpPr>
            <p:nvPr/>
          </p:nvSpPr>
          <p:spPr bwMode="auto">
            <a:xfrm>
              <a:off x="340" y="1684"/>
              <a:ext cx="522" cy="49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77159" name="Object 7"/>
            <p:cNvGraphicFramePr>
              <a:graphicFrameLocks noChangeAspect="1"/>
            </p:cNvGraphicFramePr>
            <p:nvPr/>
          </p:nvGraphicFramePr>
          <p:xfrm>
            <a:off x="454" y="1798"/>
            <a:ext cx="272" cy="272"/>
          </p:xfrm>
          <a:graphic>
            <a:graphicData uri="http://schemas.openxmlformats.org/presentationml/2006/ole">
              <p:oleObj spid="_x0000_s563203" name="Equation" r:id="rId3" imgW="253800" imgH="253800" progId="">
                <p:embed/>
              </p:oleObj>
            </a:graphicData>
          </a:graphic>
        </p:graphicFrame>
        <p:sp>
          <p:nvSpPr>
            <p:cNvPr id="177160" name="Oval 8"/>
            <p:cNvSpPr>
              <a:spLocks noChangeArrowheads="1"/>
            </p:cNvSpPr>
            <p:nvPr/>
          </p:nvSpPr>
          <p:spPr bwMode="auto">
            <a:xfrm>
              <a:off x="4740" y="1412"/>
              <a:ext cx="567" cy="6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77161" name="Object 9"/>
            <p:cNvGraphicFramePr>
              <a:graphicFrameLocks noChangeAspect="1"/>
            </p:cNvGraphicFramePr>
            <p:nvPr/>
          </p:nvGraphicFramePr>
          <p:xfrm>
            <a:off x="4899" y="1594"/>
            <a:ext cx="258" cy="272"/>
          </p:xfrm>
          <a:graphic>
            <a:graphicData uri="http://schemas.openxmlformats.org/presentationml/2006/ole">
              <p:oleObj spid="_x0000_s563204" name="Equation" r:id="rId4" imgW="241200" imgH="253800" progId="">
                <p:embed/>
              </p:oleObj>
            </a:graphicData>
          </a:graphic>
        </p:graphicFrame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748" y="1911"/>
              <a:ext cx="772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63" name="Line 11"/>
            <p:cNvSpPr>
              <a:spLocks noChangeShapeType="1"/>
            </p:cNvSpPr>
            <p:nvPr/>
          </p:nvSpPr>
          <p:spPr bwMode="auto">
            <a:xfrm>
              <a:off x="4128" y="1684"/>
              <a:ext cx="726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77164" name="Object 12"/>
            <p:cNvGraphicFramePr>
              <a:graphicFrameLocks noChangeAspect="1"/>
            </p:cNvGraphicFramePr>
            <p:nvPr/>
          </p:nvGraphicFramePr>
          <p:xfrm>
            <a:off x="975" y="1639"/>
            <a:ext cx="272" cy="259"/>
          </p:xfrm>
          <a:graphic>
            <a:graphicData uri="http://schemas.openxmlformats.org/presentationml/2006/ole">
              <p:oleObj spid="_x0000_s563205" name="Equation" r:id="rId5" imgW="253800" imgH="241200" progId="">
                <p:embed/>
              </p:oleObj>
            </a:graphicData>
          </a:graphic>
        </p:graphicFrame>
        <p:graphicFrame>
          <p:nvGraphicFramePr>
            <p:cNvPr id="177165" name="Object 13"/>
            <p:cNvGraphicFramePr>
              <a:graphicFrameLocks noChangeAspect="1"/>
            </p:cNvGraphicFramePr>
            <p:nvPr/>
          </p:nvGraphicFramePr>
          <p:xfrm>
            <a:off x="4355" y="1730"/>
            <a:ext cx="299" cy="259"/>
          </p:xfrm>
          <a:graphic>
            <a:graphicData uri="http://schemas.openxmlformats.org/presentationml/2006/ole">
              <p:oleObj spid="_x0000_s563206" name="Equation" r:id="rId6" imgW="279360" imgH="241200" progId="">
                <p:embed/>
              </p:oleObj>
            </a:graphicData>
          </a:graphic>
        </p:graphicFrame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1882" y="1185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2245" y="1616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2721" y="1117"/>
              <a:ext cx="363" cy="3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3310" y="1684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3560" y="1026"/>
              <a:ext cx="317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2721" y="1956"/>
              <a:ext cx="363" cy="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 flipV="1">
              <a:off x="1655" y="1774"/>
              <a:ext cx="680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73" name="Rectangle 21"/>
            <p:cNvSpPr>
              <a:spLocks noChangeArrowheads="1"/>
            </p:cNvSpPr>
            <p:nvPr/>
          </p:nvSpPr>
          <p:spPr bwMode="auto">
            <a:xfrm>
              <a:off x="1338" y="482"/>
              <a:ext cx="2948" cy="24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77174" name="Object 22"/>
            <p:cNvGraphicFramePr>
              <a:graphicFrameLocks noChangeAspect="1"/>
            </p:cNvGraphicFramePr>
            <p:nvPr/>
          </p:nvGraphicFramePr>
          <p:xfrm>
            <a:off x="1973" y="2478"/>
            <a:ext cx="1881" cy="354"/>
          </p:xfrm>
          <a:graphic>
            <a:graphicData uri="http://schemas.openxmlformats.org/presentationml/2006/ole">
              <p:oleObj spid="_x0000_s563207" name="Equation" r:id="rId7" imgW="1765080" imgH="330120" progId="">
                <p:embed/>
              </p:oleObj>
            </a:graphicData>
          </a:graphic>
        </p:graphicFrame>
        <p:sp>
          <p:nvSpPr>
            <p:cNvPr id="177175" name="Line 23"/>
            <p:cNvSpPr>
              <a:spLocks noChangeShapeType="1"/>
            </p:cNvSpPr>
            <p:nvPr/>
          </p:nvSpPr>
          <p:spPr bwMode="auto">
            <a:xfrm>
              <a:off x="2403" y="1774"/>
              <a:ext cx="454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76" name="Line 24"/>
            <p:cNvSpPr>
              <a:spLocks noChangeShapeType="1"/>
            </p:cNvSpPr>
            <p:nvPr/>
          </p:nvSpPr>
          <p:spPr bwMode="auto">
            <a:xfrm flipV="1">
              <a:off x="2970" y="1820"/>
              <a:ext cx="499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77" name="Line 25"/>
            <p:cNvSpPr>
              <a:spLocks noChangeShapeType="1"/>
            </p:cNvSpPr>
            <p:nvPr/>
          </p:nvSpPr>
          <p:spPr bwMode="auto">
            <a:xfrm flipV="1">
              <a:off x="3537" y="1684"/>
              <a:ext cx="544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78" name="Line 26"/>
            <p:cNvSpPr>
              <a:spLocks noChangeShapeType="1"/>
            </p:cNvSpPr>
            <p:nvPr/>
          </p:nvSpPr>
          <p:spPr bwMode="auto">
            <a:xfrm flipV="1">
              <a:off x="1587" y="1298"/>
              <a:ext cx="431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79" name="Line 27"/>
            <p:cNvSpPr>
              <a:spLocks noChangeShapeType="1"/>
            </p:cNvSpPr>
            <p:nvPr/>
          </p:nvSpPr>
          <p:spPr bwMode="auto">
            <a:xfrm flipV="1">
              <a:off x="2040" y="1298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2948" y="1321"/>
              <a:ext cx="521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 flipV="1">
              <a:off x="2970" y="1162"/>
              <a:ext cx="77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764" y="1230"/>
              <a:ext cx="295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7183" name="Text Box 31"/>
            <p:cNvSpPr txBox="1">
              <a:spLocks noChangeArrowheads="1"/>
            </p:cNvSpPr>
            <p:nvPr/>
          </p:nvSpPr>
          <p:spPr bwMode="auto">
            <a:xfrm>
              <a:off x="1678" y="482"/>
              <a:ext cx="23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THROUGH-BRIDGE PROPAGATION </a:t>
              </a:r>
            </a:p>
          </p:txBody>
        </p:sp>
        <p:graphicFrame>
          <p:nvGraphicFramePr>
            <p:cNvPr id="177184" name="Object 32"/>
            <p:cNvGraphicFramePr>
              <a:graphicFrameLocks noChangeAspect="1"/>
            </p:cNvGraphicFramePr>
            <p:nvPr/>
          </p:nvGraphicFramePr>
          <p:xfrm>
            <a:off x="2296" y="1049"/>
            <a:ext cx="236" cy="249"/>
          </p:xfrm>
          <a:graphic>
            <a:graphicData uri="http://schemas.openxmlformats.org/presentationml/2006/ole">
              <p:oleObj spid="_x0000_s563208" name="Equation" r:id="rId8" imgW="228600" imgH="241200" progId="">
                <p:embed/>
              </p:oleObj>
            </a:graphicData>
          </a:graphic>
        </p:graphicFrame>
        <p:graphicFrame>
          <p:nvGraphicFramePr>
            <p:cNvPr id="177185" name="Object 33"/>
            <p:cNvGraphicFramePr>
              <a:graphicFrameLocks noChangeAspect="1"/>
            </p:cNvGraphicFramePr>
            <p:nvPr/>
          </p:nvGraphicFramePr>
          <p:xfrm>
            <a:off x="1859" y="935"/>
            <a:ext cx="272" cy="259"/>
          </p:xfrm>
          <a:graphic>
            <a:graphicData uri="http://schemas.openxmlformats.org/presentationml/2006/ole">
              <p:oleObj spid="_x0000_s563209" name="Equation" r:id="rId9" imgW="266400" imgH="253800" progId="">
                <p:embed/>
              </p:oleObj>
            </a:graphicData>
          </a:graphic>
        </p:graphicFrame>
        <p:graphicFrame>
          <p:nvGraphicFramePr>
            <p:cNvPr id="177186" name="Object 34"/>
            <p:cNvGraphicFramePr>
              <a:graphicFrameLocks noChangeAspect="1"/>
            </p:cNvGraphicFramePr>
            <p:nvPr/>
          </p:nvGraphicFramePr>
          <p:xfrm>
            <a:off x="2766" y="867"/>
            <a:ext cx="272" cy="260"/>
          </p:xfrm>
          <a:graphic>
            <a:graphicData uri="http://schemas.openxmlformats.org/presentationml/2006/ole">
              <p:oleObj spid="_x0000_s563210" name="Equation" r:id="rId10" imgW="291960" imgH="279360" progId="">
                <p:embed/>
              </p:oleObj>
            </a:graphicData>
          </a:graphic>
        </p:graphicFrame>
        <p:sp>
          <p:nvSpPr>
            <p:cNvPr id="177187" name="Line 35"/>
            <p:cNvSpPr>
              <a:spLocks noChangeShapeType="1"/>
            </p:cNvSpPr>
            <p:nvPr/>
          </p:nvSpPr>
          <p:spPr bwMode="auto">
            <a:xfrm flipV="1">
              <a:off x="2427" y="1344"/>
              <a:ext cx="476" cy="3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77188" name="Object 36"/>
          <p:cNvGraphicFramePr>
            <a:graphicFrameLocks noChangeAspect="1"/>
          </p:cNvGraphicFramePr>
          <p:nvPr/>
        </p:nvGraphicFramePr>
        <p:xfrm>
          <a:off x="2638888" y="5790376"/>
          <a:ext cx="3597275" cy="449262"/>
        </p:xfrm>
        <a:graphic>
          <a:graphicData uri="http://schemas.openxmlformats.org/presentationml/2006/ole">
            <p:oleObj spid="_x0000_s563202" name="Equation" r:id="rId11" imgW="2133360" imgH="266400" progId="">
              <p:embed/>
            </p:oleObj>
          </a:graphicData>
        </a:graphic>
      </p:graphicFrame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44075" y="455131"/>
            <a:ext cx="7772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Through-space versus through-bond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jumps in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pathways</a:t>
            </a: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8329" y="6519446"/>
            <a:ext cx="5706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S.S. Skourtis and D.N. </a:t>
            </a:r>
            <a:r>
              <a:rPr lang="en-US" sz="1600" i="1" dirty="0" err="1" smtClean="0"/>
              <a:t>Beratan</a:t>
            </a:r>
            <a:r>
              <a:rPr lang="en-GB" sz="1600" i="1" dirty="0" smtClean="0"/>
              <a:t>  </a:t>
            </a:r>
            <a:r>
              <a:rPr lang="en-US" sz="1600" i="1" u="sng" dirty="0" smtClean="0"/>
              <a:t>Adv. Chem. Phys.</a:t>
            </a:r>
            <a:r>
              <a:rPr lang="en-US" sz="1600" i="1" dirty="0" smtClean="0"/>
              <a:t> 106, 377 (1999)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5943600"/>
            <a:ext cx="9107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341438"/>
            <a:ext cx="40751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0" y="6437313"/>
            <a:ext cx="39179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latin typeface="Arial" pitchFamily="34" charset="0"/>
              </a:rPr>
              <a:t>Gray H. B., Winkler J. R. PNAS 2005;102:3534-3539</a:t>
            </a:r>
          </a:p>
        </p:txBody>
      </p:sp>
      <p:sp>
        <p:nvSpPr>
          <p:cNvPr id="4107" name="Text Box 6"/>
          <p:cNvSpPr txBox="1">
            <a:spLocks noChangeArrowheads="1"/>
          </p:cNvSpPr>
          <p:nvPr/>
        </p:nvSpPr>
        <p:spPr bwMode="auto">
          <a:xfrm>
            <a:off x="98425" y="6613525"/>
            <a:ext cx="49307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7788" indent="-77788" defTabSz="828675" hangingPunct="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700">
                <a:solidFill>
                  <a:srgbClr val="000000"/>
                </a:solidFill>
                <a:latin typeface="Arial" pitchFamily="34" charset="0"/>
              </a:rPr>
              <a:t>Copyright © 2005, The National Academy of Sciences</a:t>
            </a: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6732588" y="39274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u="sng"/>
              <a:t> β</a:t>
            </a:r>
            <a:r>
              <a:rPr lang="en-US" u="sng"/>
              <a:t>-</a:t>
            </a:r>
            <a:r>
              <a:rPr lang="en-GB" u="sng"/>
              <a:t> sheet</a:t>
            </a: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185195" y="193415"/>
            <a:ext cx="895880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on p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rotein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ET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systems with metal D &amp; A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large rate scatter)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14" name="Line 16"/>
          <p:cNvSpPr>
            <a:spLocks noChangeShapeType="1"/>
          </p:cNvSpPr>
          <p:nvPr/>
        </p:nvSpPr>
        <p:spPr bwMode="auto">
          <a:xfrm flipH="1" flipV="1">
            <a:off x="5981700" y="5164138"/>
            <a:ext cx="811213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099" name="Object 17"/>
          <p:cNvGraphicFramePr>
            <a:graphicFrameLocks noChangeAspect="1"/>
          </p:cNvGraphicFramePr>
          <p:nvPr/>
        </p:nvGraphicFramePr>
        <p:xfrm>
          <a:off x="6840538" y="5686425"/>
          <a:ext cx="1179512" cy="312738"/>
        </p:xfrm>
        <a:graphic>
          <a:graphicData uri="http://schemas.openxmlformats.org/presentationml/2006/ole">
            <p:oleObj spid="_x0000_s433155" name="Equation" r:id="rId6" imgW="863280" imgH="228600" progId="">
              <p:embed/>
            </p:oleObj>
          </a:graphicData>
        </a:graphic>
      </p:graphicFrame>
      <p:graphicFrame>
        <p:nvGraphicFramePr>
          <p:cNvPr id="4100" name="Object 25"/>
          <p:cNvGraphicFramePr>
            <a:graphicFrameLocks noChangeAspect="1"/>
          </p:cNvGraphicFramePr>
          <p:nvPr/>
        </p:nvGraphicFramePr>
        <p:xfrm>
          <a:off x="6959600" y="5980113"/>
          <a:ext cx="911225" cy="247650"/>
        </p:xfrm>
        <a:graphic>
          <a:graphicData uri="http://schemas.openxmlformats.org/presentationml/2006/ole">
            <p:oleObj spid="_x0000_s433156" name="Equation" r:id="rId7" imgW="749160" imgH="203040" progId="">
              <p:embed/>
            </p:oleObj>
          </a:graphicData>
        </a:graphic>
      </p:graphicFrame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69011" y="3167606"/>
            <a:ext cx="1514475" cy="992188"/>
            <a:chOff x="125" y="504"/>
            <a:chExt cx="954" cy="625"/>
          </a:xfrm>
        </p:grpSpPr>
        <p:sp>
          <p:nvSpPr>
            <p:cNvPr id="4119" name="Rectangle 34"/>
            <p:cNvSpPr>
              <a:spLocks noChangeArrowheads="1"/>
            </p:cNvSpPr>
            <p:nvPr/>
          </p:nvSpPr>
          <p:spPr bwMode="auto">
            <a:xfrm>
              <a:off x="125" y="504"/>
              <a:ext cx="952" cy="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1" name="Object 13"/>
            <p:cNvGraphicFramePr>
              <a:graphicFrameLocks noChangeAspect="1"/>
            </p:cNvGraphicFramePr>
            <p:nvPr/>
          </p:nvGraphicFramePr>
          <p:xfrm>
            <a:off x="160" y="810"/>
            <a:ext cx="919" cy="274"/>
          </p:xfrm>
          <a:graphic>
            <a:graphicData uri="http://schemas.openxmlformats.org/presentationml/2006/ole">
              <p:oleObj spid="_x0000_s433157" name="Equation" r:id="rId8" imgW="812520" imgH="241200" progId="">
                <p:embed/>
              </p:oleObj>
            </a:graphicData>
          </a:graphic>
        </p:graphicFrame>
        <p:graphicFrame>
          <p:nvGraphicFramePr>
            <p:cNvPr id="4102" name="Object 14"/>
            <p:cNvGraphicFramePr>
              <a:graphicFrameLocks noChangeAspect="1"/>
            </p:cNvGraphicFramePr>
            <p:nvPr/>
          </p:nvGraphicFramePr>
          <p:xfrm>
            <a:off x="187" y="514"/>
            <a:ext cx="733" cy="274"/>
          </p:xfrm>
          <a:graphic>
            <a:graphicData uri="http://schemas.openxmlformats.org/presentationml/2006/ole">
              <p:oleObj spid="_x0000_s433158" name="Equation" r:id="rId9" imgW="647640" imgH="241200" progId="">
                <p:embed/>
              </p:oleObj>
            </a:graphicData>
          </a:graphic>
        </p:graphicFrame>
      </p:grpSp>
      <p:pic>
        <p:nvPicPr>
          <p:cNvPr id="28" name="Picture 4" descr="figure-overview"/>
          <p:cNvPicPr>
            <a:picLocks noChangeAspect="1" noChangeArrowheads="1"/>
          </p:cNvPicPr>
          <p:nvPr/>
        </p:nvPicPr>
        <p:blipFill>
          <a:blip r:embed="rId10" cstate="print"/>
          <a:srcRect l="5591" t="5644" r="3354" b="4031"/>
          <a:stretch>
            <a:fillRect/>
          </a:stretch>
        </p:blipFill>
        <p:spPr bwMode="auto">
          <a:xfrm>
            <a:off x="6700958" y="1871158"/>
            <a:ext cx="2281556" cy="31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50471" y="2199189"/>
            <a:ext cx="1678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Activationless</a:t>
            </a:r>
            <a:r>
              <a:rPr lang="en-US" sz="1400" dirty="0" smtClean="0"/>
              <a:t> rates</a:t>
            </a:r>
            <a:endParaRPr lang="en-GB" sz="1400" dirty="0"/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/>
        </p:nvGraphicFramePr>
        <p:xfrm>
          <a:off x="381018" y="2529399"/>
          <a:ext cx="1057103" cy="271675"/>
        </p:xfrm>
        <a:graphic>
          <a:graphicData uri="http://schemas.openxmlformats.org/presentationml/2006/ole">
            <p:oleObj spid="_x0000_s433159" name="Equation" r:id="rId11" imgW="774360" imgH="2412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" y="1777217"/>
            <a:ext cx="9094788" cy="2016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Dependence of electron tunneling on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biomolecular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motion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skourtis(2)"/>
          <p:cNvPicPr>
            <a:picLocks noChangeAspect="1" noChangeArrowheads="1"/>
          </p:cNvPicPr>
          <p:nvPr/>
        </p:nvPicPr>
        <p:blipFill>
          <a:blip r:embed="rId3" cstate="print"/>
          <a:srcRect l="1318" t="1430" r="1318" b="1430"/>
          <a:stretch>
            <a:fillRect/>
          </a:stretch>
        </p:blipFill>
        <p:spPr bwMode="auto">
          <a:xfrm>
            <a:off x="2908300" y="1041400"/>
            <a:ext cx="3300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155454" y="0"/>
            <a:ext cx="8826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latin typeface="Arial" charset="0"/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protein fluctuates around its </a:t>
            </a: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average structure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625998" y="5296864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 dirty="0"/>
              <a:t>Time scales of structural fluctuations:</a:t>
            </a:r>
            <a:r>
              <a:rPr lang="en-GB" sz="2400" dirty="0"/>
              <a:t>    tens of </a:t>
            </a:r>
            <a:r>
              <a:rPr lang="en-GB" sz="2400" dirty="0" err="1"/>
              <a:t>fsec</a:t>
            </a:r>
            <a:r>
              <a:rPr lang="en-GB" sz="2400" dirty="0"/>
              <a:t> to</a:t>
            </a:r>
            <a:r>
              <a:rPr lang="en-GB" dirty="0"/>
              <a:t> </a:t>
            </a:r>
            <a:r>
              <a:rPr lang="el-GR" dirty="0"/>
              <a:t>μ</a:t>
            </a:r>
            <a:r>
              <a:rPr lang="en-GB" sz="2400" dirty="0"/>
              <a:t>sec/</a:t>
            </a:r>
            <a:r>
              <a:rPr lang="en-GB" sz="2400" dirty="0" err="1"/>
              <a:t>msec</a:t>
            </a:r>
            <a:endParaRPr lang="en-GB" sz="2400" dirty="0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752475" y="6143625"/>
            <a:ext cx="773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 dirty="0" smtClean="0"/>
              <a:t>Sizes </a:t>
            </a:r>
            <a:r>
              <a:rPr lang="en-GB" sz="2400" u="sng" dirty="0"/>
              <a:t>of structural fluctuations:</a:t>
            </a:r>
            <a:r>
              <a:rPr lang="en-GB" sz="2400" dirty="0"/>
              <a:t>    a few to tens of Angstroms</a:t>
            </a: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>
            <p:ph/>
          </p:nvPr>
        </p:nvGraphicFramePr>
        <p:xfrm>
          <a:off x="4451350" y="3086100"/>
          <a:ext cx="241300" cy="228600"/>
        </p:xfrm>
        <a:graphic>
          <a:graphicData uri="http://schemas.openxmlformats.org/presentationml/2006/ole">
            <p:oleObj spid="_x0000_s227330" name="Equation" r:id="rId4" imgW="241200" imgH="228600" progId="">
              <p:embed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39433" y="4534863"/>
            <a:ext cx="6342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u="sng" dirty="0" smtClean="0"/>
              <a:t>Rich spectrum of  fluctuations relevant to ET: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"/>
          <p:cNvSpPr>
            <a:spLocks noChangeShapeType="1"/>
          </p:cNvSpPr>
          <p:nvPr/>
        </p:nvSpPr>
        <p:spPr bwMode="auto">
          <a:xfrm flipV="1">
            <a:off x="2551113" y="2303463"/>
            <a:ext cx="0" cy="254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19363" y="4106863"/>
            <a:ext cx="120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3162300" y="2462213"/>
            <a:ext cx="19050" cy="1944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159125" y="4398963"/>
            <a:ext cx="550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3721100" y="3001963"/>
            <a:ext cx="3175" cy="141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6046788" y="2968625"/>
            <a:ext cx="1587" cy="139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046788" y="4365625"/>
            <a:ext cx="552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588125" y="2565400"/>
            <a:ext cx="12700" cy="1820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160713" y="4100513"/>
            <a:ext cx="5461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046788" y="407670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2957513" y="3713163"/>
            <a:ext cx="933450" cy="393700"/>
          </a:xfrm>
          <a:custGeom>
            <a:avLst/>
            <a:gdLst>
              <a:gd name="T0" fmla="*/ 0 w 810"/>
              <a:gd name="T1" fmla="*/ 2147483647 h 380"/>
              <a:gd name="T2" fmla="*/ 2147483647 w 810"/>
              <a:gd name="T3" fmla="*/ 2147483647 h 380"/>
              <a:gd name="T4" fmla="*/ 2147483647 w 810"/>
              <a:gd name="T5" fmla="*/ 0 h 380"/>
              <a:gd name="T6" fmla="*/ 2147483647 w 810"/>
              <a:gd name="T7" fmla="*/ 2147483647 h 380"/>
              <a:gd name="T8" fmla="*/ 2147483647 w 810"/>
              <a:gd name="T9" fmla="*/ 2147483647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0"/>
              <a:gd name="T16" fmla="*/ 0 h 380"/>
              <a:gd name="T17" fmla="*/ 810 w 810"/>
              <a:gd name="T18" fmla="*/ 380 h 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0" h="380">
                <a:moveTo>
                  <a:pt x="0" y="380"/>
                </a:moveTo>
                <a:cubicBezTo>
                  <a:pt x="76" y="346"/>
                  <a:pt x="152" y="313"/>
                  <a:pt x="220" y="250"/>
                </a:cubicBezTo>
                <a:cubicBezTo>
                  <a:pt x="288" y="187"/>
                  <a:pt x="350" y="0"/>
                  <a:pt x="410" y="0"/>
                </a:cubicBezTo>
                <a:cubicBezTo>
                  <a:pt x="470" y="0"/>
                  <a:pt x="513" y="188"/>
                  <a:pt x="580" y="250"/>
                </a:cubicBezTo>
                <a:cubicBezTo>
                  <a:pt x="647" y="312"/>
                  <a:pt x="772" y="350"/>
                  <a:pt x="810" y="370"/>
                </a:cubicBezTo>
              </a:path>
            </a:pathLst>
          </a:cu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5830888" y="3644900"/>
            <a:ext cx="933450" cy="395288"/>
          </a:xfrm>
          <a:custGeom>
            <a:avLst/>
            <a:gdLst>
              <a:gd name="T0" fmla="*/ 0 w 810"/>
              <a:gd name="T1" fmla="*/ 2147483647 h 380"/>
              <a:gd name="T2" fmla="*/ 2147483647 w 810"/>
              <a:gd name="T3" fmla="*/ 2147483647 h 380"/>
              <a:gd name="T4" fmla="*/ 2147483647 w 810"/>
              <a:gd name="T5" fmla="*/ 0 h 380"/>
              <a:gd name="T6" fmla="*/ 2147483647 w 810"/>
              <a:gd name="T7" fmla="*/ 2147483647 h 380"/>
              <a:gd name="T8" fmla="*/ 2147483647 w 810"/>
              <a:gd name="T9" fmla="*/ 2147483647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0"/>
              <a:gd name="T16" fmla="*/ 0 h 380"/>
              <a:gd name="T17" fmla="*/ 810 w 810"/>
              <a:gd name="T18" fmla="*/ 380 h 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0" h="380">
                <a:moveTo>
                  <a:pt x="0" y="380"/>
                </a:moveTo>
                <a:cubicBezTo>
                  <a:pt x="76" y="346"/>
                  <a:pt x="152" y="313"/>
                  <a:pt x="220" y="250"/>
                </a:cubicBezTo>
                <a:cubicBezTo>
                  <a:pt x="288" y="187"/>
                  <a:pt x="350" y="0"/>
                  <a:pt x="410" y="0"/>
                </a:cubicBezTo>
                <a:cubicBezTo>
                  <a:pt x="470" y="0"/>
                  <a:pt x="513" y="188"/>
                  <a:pt x="580" y="250"/>
                </a:cubicBezTo>
                <a:cubicBezTo>
                  <a:pt x="647" y="312"/>
                  <a:pt x="772" y="350"/>
                  <a:pt x="810" y="37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167063" y="3414713"/>
            <a:ext cx="641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91250" y="3284538"/>
          <a:ext cx="241300" cy="252412"/>
        </p:xfrm>
        <a:graphic>
          <a:graphicData uri="http://schemas.openxmlformats.org/presentationml/2006/ole">
            <p:oleObj spid="_x0000_s434178" name="Equation" r:id="rId3" imgW="241200" imgH="25380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09938" y="3382963"/>
          <a:ext cx="254000" cy="254000"/>
        </p:xfrm>
        <a:graphic>
          <a:graphicData uri="http://schemas.openxmlformats.org/presentationml/2006/ole">
            <p:oleObj spid="_x0000_s434179" name="Equation" r:id="rId4" imgW="253800" imgH="253800" progId="">
              <p:embed/>
            </p:oleObj>
          </a:graphicData>
        </a:graphic>
      </p:graphicFrame>
      <p:sp>
        <p:nvSpPr>
          <p:cNvPr id="2065" name="Line 19"/>
          <p:cNvSpPr>
            <a:spLocks noChangeShapeType="1"/>
          </p:cNvSpPr>
          <p:nvPr/>
        </p:nvSpPr>
        <p:spPr bwMode="auto">
          <a:xfrm>
            <a:off x="4143375" y="2998788"/>
            <a:ext cx="0" cy="211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3711575" y="3008313"/>
            <a:ext cx="43815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 flipV="1">
            <a:off x="4129088" y="3205163"/>
            <a:ext cx="428625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>
            <a:off x="4551363" y="2987675"/>
            <a:ext cx="0" cy="211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9" name="Line 23"/>
          <p:cNvSpPr>
            <a:spLocks noChangeShapeType="1"/>
          </p:cNvSpPr>
          <p:nvPr/>
        </p:nvSpPr>
        <p:spPr bwMode="auto">
          <a:xfrm>
            <a:off x="4540250" y="2986088"/>
            <a:ext cx="46355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Line 24"/>
          <p:cNvSpPr>
            <a:spLocks noChangeShapeType="1"/>
          </p:cNvSpPr>
          <p:nvPr/>
        </p:nvSpPr>
        <p:spPr bwMode="auto">
          <a:xfrm>
            <a:off x="4991100" y="2987675"/>
            <a:ext cx="6350" cy="307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1" name="Line 25"/>
          <p:cNvSpPr>
            <a:spLocks noChangeShapeType="1"/>
          </p:cNvSpPr>
          <p:nvPr/>
        </p:nvSpPr>
        <p:spPr bwMode="auto">
          <a:xfrm flipV="1">
            <a:off x="5476875" y="2973388"/>
            <a:ext cx="573088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Line 26"/>
          <p:cNvSpPr>
            <a:spLocks noChangeShapeType="1"/>
          </p:cNvSpPr>
          <p:nvPr/>
        </p:nvSpPr>
        <p:spPr bwMode="auto">
          <a:xfrm flipV="1">
            <a:off x="4986338" y="3289300"/>
            <a:ext cx="501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3" name="Line 27"/>
          <p:cNvSpPr>
            <a:spLocks noChangeShapeType="1"/>
          </p:cNvSpPr>
          <p:nvPr/>
        </p:nvSpPr>
        <p:spPr bwMode="auto">
          <a:xfrm>
            <a:off x="5481638" y="2978150"/>
            <a:ext cx="0" cy="31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4" name="Text Box 28"/>
          <p:cNvSpPr txBox="1">
            <a:spLocks noChangeArrowheads="1"/>
          </p:cNvSpPr>
          <p:nvPr/>
        </p:nvSpPr>
        <p:spPr bwMode="auto">
          <a:xfrm>
            <a:off x="3255963" y="3841750"/>
            <a:ext cx="3349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-e</a:t>
            </a:r>
            <a:endParaRPr lang="en-GB"/>
          </a:p>
        </p:txBody>
      </p:sp>
      <p:sp>
        <p:nvSpPr>
          <p:cNvPr id="2075" name="AutoShape 29"/>
          <p:cNvSpPr>
            <a:spLocks noChangeAspect="1" noChangeArrowheads="1"/>
          </p:cNvSpPr>
          <p:nvPr/>
        </p:nvSpPr>
        <p:spPr bwMode="auto">
          <a:xfrm>
            <a:off x="2517775" y="5445125"/>
            <a:ext cx="48847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90" name="Rectangle 30"/>
          <p:cNvSpPr>
            <a:spLocks noChangeArrowheads="1"/>
          </p:cNvSpPr>
          <p:nvPr/>
        </p:nvSpPr>
        <p:spPr bwMode="auto">
          <a:xfrm>
            <a:off x="827088" y="188913"/>
            <a:ext cx="7845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Fluctuating </a:t>
            </a:r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barrier </a:t>
            </a:r>
            <a:r>
              <a:rPr lang="en-GB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7" name="Oval 31"/>
          <p:cNvSpPr>
            <a:spLocks noChangeArrowheads="1"/>
          </p:cNvSpPr>
          <p:nvPr/>
        </p:nvSpPr>
        <p:spPr bwMode="auto">
          <a:xfrm>
            <a:off x="3238500" y="5589588"/>
            <a:ext cx="495300" cy="495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78" name="Oval 32"/>
          <p:cNvSpPr>
            <a:spLocks noChangeArrowheads="1"/>
          </p:cNvSpPr>
          <p:nvPr/>
        </p:nvSpPr>
        <p:spPr bwMode="auto">
          <a:xfrm>
            <a:off x="6119813" y="5589588"/>
            <a:ext cx="495300" cy="495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79" name="Text Box 33"/>
          <p:cNvSpPr txBox="1">
            <a:spLocks noChangeArrowheads="1"/>
          </p:cNvSpPr>
          <p:nvPr/>
        </p:nvSpPr>
        <p:spPr bwMode="auto">
          <a:xfrm>
            <a:off x="3311525" y="5661025"/>
            <a:ext cx="34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GB"/>
          </a:p>
        </p:txBody>
      </p:sp>
      <p:sp>
        <p:nvSpPr>
          <p:cNvPr id="2080" name="Text Box 34"/>
          <p:cNvSpPr txBox="1">
            <a:spLocks noChangeArrowheads="1"/>
          </p:cNvSpPr>
          <p:nvPr/>
        </p:nvSpPr>
        <p:spPr bwMode="auto">
          <a:xfrm>
            <a:off x="6191250" y="5661025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GB"/>
          </a:p>
        </p:txBody>
      </p:sp>
      <p:sp>
        <p:nvSpPr>
          <p:cNvPr id="2081" name="Oval 35"/>
          <p:cNvSpPr>
            <a:spLocks noChangeArrowheads="1"/>
          </p:cNvSpPr>
          <p:nvPr/>
        </p:nvSpPr>
        <p:spPr bwMode="auto">
          <a:xfrm>
            <a:off x="4264025" y="5661025"/>
            <a:ext cx="396875" cy="355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82" name="Oval 36"/>
          <p:cNvSpPr>
            <a:spLocks noChangeArrowheads="1"/>
          </p:cNvSpPr>
          <p:nvPr/>
        </p:nvSpPr>
        <p:spPr bwMode="auto">
          <a:xfrm>
            <a:off x="5170488" y="5622925"/>
            <a:ext cx="493712" cy="431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310063" y="5986463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B</a:t>
            </a:r>
            <a:r>
              <a:rPr lang="en-GB" sz="1200" baseline="-25000"/>
              <a:t>1</a:t>
            </a:r>
            <a:endParaRPr lang="en-GB"/>
          </a:p>
        </p:txBody>
      </p:sp>
      <p:sp>
        <p:nvSpPr>
          <p:cNvPr id="2084" name="Text Box 38"/>
          <p:cNvSpPr txBox="1">
            <a:spLocks noChangeArrowheads="1"/>
          </p:cNvSpPr>
          <p:nvPr/>
        </p:nvSpPr>
        <p:spPr bwMode="auto">
          <a:xfrm>
            <a:off x="5264150" y="6024563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B</a:t>
            </a:r>
            <a:r>
              <a:rPr lang="en-GB" sz="1200" baseline="-25000"/>
              <a:t>2</a:t>
            </a:r>
            <a:endParaRPr lang="en-GB"/>
          </a:p>
        </p:txBody>
      </p:sp>
      <p:sp>
        <p:nvSpPr>
          <p:cNvPr id="2085" name="Text Box 39"/>
          <p:cNvSpPr txBox="1">
            <a:spLocks noChangeArrowheads="1"/>
          </p:cNvSpPr>
          <p:nvPr/>
        </p:nvSpPr>
        <p:spPr bwMode="auto">
          <a:xfrm>
            <a:off x="4322763" y="6218238"/>
            <a:ext cx="12223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BRIDGE</a:t>
            </a:r>
            <a:endParaRPr lang="en-GB" sz="90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ATOMS</a:t>
            </a:r>
            <a:endParaRPr lang="en-GB" sz="900">
              <a:latin typeface="Arial" pitchFamily="34" charset="0"/>
            </a:endParaRPr>
          </a:p>
        </p:txBody>
      </p:sp>
      <p:sp>
        <p:nvSpPr>
          <p:cNvPr id="169000" name="Rectangle 40"/>
          <p:cNvSpPr>
            <a:spLocks noChangeArrowheads="1"/>
          </p:cNvSpPr>
          <p:nvPr/>
        </p:nvSpPr>
        <p:spPr bwMode="auto">
          <a:xfrm>
            <a:off x="477053" y="1080103"/>
            <a:ext cx="836600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Fluctuating barrier/</a:t>
            </a:r>
            <a:r>
              <a:rPr lang="en-GB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matrix element: T</a:t>
            </a:r>
            <a:r>
              <a:rPr lang="en-GB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(t) 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rare </a:t>
            </a:r>
            <a:r>
              <a:rPr lang="en-GB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flucs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to large 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529013" y="2781300"/>
            <a:ext cx="2727325" cy="3249613"/>
            <a:chOff x="2223" y="1752"/>
            <a:chExt cx="1718" cy="2047"/>
          </a:xfrm>
        </p:grpSpPr>
        <p:sp>
          <p:nvSpPr>
            <p:cNvPr id="2089" name="Line 44"/>
            <p:cNvSpPr>
              <a:spLocks noChangeShapeType="1"/>
            </p:cNvSpPr>
            <p:nvPr/>
          </p:nvSpPr>
          <p:spPr bwMode="auto">
            <a:xfrm>
              <a:off x="2223" y="2523"/>
              <a:ext cx="171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2381" y="1752"/>
              <a:ext cx="1406" cy="2047"/>
              <a:chOff x="1020" y="1752"/>
              <a:chExt cx="1406" cy="2047"/>
            </a:xfrm>
          </p:grpSpPr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 flipV="1">
                <a:off x="1020" y="3657"/>
                <a:ext cx="14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1066" y="1752"/>
                <a:ext cx="1225" cy="2047"/>
                <a:chOff x="1066" y="1752"/>
                <a:chExt cx="1225" cy="2047"/>
              </a:xfrm>
            </p:grpSpPr>
            <p:grpSp>
              <p:nvGrpSpPr>
                <p:cNvPr id="5" name="Group 48"/>
                <p:cNvGrpSpPr>
                  <a:grpSpLocks/>
                </p:cNvGrpSpPr>
                <p:nvPr/>
              </p:nvGrpSpPr>
              <p:grpSpPr bwMode="auto">
                <a:xfrm>
                  <a:off x="1191" y="3527"/>
                  <a:ext cx="1095" cy="272"/>
                  <a:chOff x="2504" y="3657"/>
                  <a:chExt cx="1095" cy="272"/>
                </a:xfrm>
              </p:grpSpPr>
              <p:sp>
                <p:nvSpPr>
                  <p:cNvPr id="210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504" y="3681"/>
                    <a:ext cx="250" cy="22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3657"/>
                    <a:ext cx="311" cy="2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51"/>
                <p:cNvGrpSpPr>
                  <a:grpSpLocks/>
                </p:cNvGrpSpPr>
                <p:nvPr/>
              </p:nvGrpSpPr>
              <p:grpSpPr bwMode="auto">
                <a:xfrm>
                  <a:off x="1066" y="1752"/>
                  <a:ext cx="1225" cy="408"/>
                  <a:chOff x="1066" y="1752"/>
                  <a:chExt cx="1225" cy="408"/>
                </a:xfrm>
              </p:grpSpPr>
              <p:sp>
                <p:nvSpPr>
                  <p:cNvPr id="2095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752"/>
                    <a:ext cx="91" cy="226"/>
                  </a:xfrm>
                  <a:prstGeom prst="upArrow">
                    <a:avLst>
                      <a:gd name="adj1" fmla="val 50000"/>
                      <a:gd name="adj2" fmla="val 62088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6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92" y="1888"/>
                    <a:ext cx="91" cy="272"/>
                  </a:xfrm>
                  <a:prstGeom prst="upArrow">
                    <a:avLst>
                      <a:gd name="adj1" fmla="val 50000"/>
                      <a:gd name="adj2" fmla="val 74725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7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752"/>
                    <a:ext cx="91" cy="226"/>
                  </a:xfrm>
                  <a:prstGeom prst="upArrow">
                    <a:avLst>
                      <a:gd name="adj1" fmla="val 50000"/>
                      <a:gd name="adj2" fmla="val 62088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8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933"/>
                    <a:ext cx="91" cy="226"/>
                  </a:xfrm>
                  <a:prstGeom prst="upArrow">
                    <a:avLst>
                      <a:gd name="adj1" fmla="val 50000"/>
                      <a:gd name="adj2" fmla="val 62088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9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200" y="1752"/>
                    <a:ext cx="91" cy="272"/>
                  </a:xfrm>
                  <a:prstGeom prst="upArrow">
                    <a:avLst>
                      <a:gd name="adj1" fmla="val 50000"/>
                      <a:gd name="adj2" fmla="val 74725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88" name="Text Box 57"/>
          <p:cNvSpPr txBox="1">
            <a:spLocks noChangeArrowheads="1"/>
          </p:cNvSpPr>
          <p:nvPr/>
        </p:nvSpPr>
        <p:spPr bwMode="auto">
          <a:xfrm>
            <a:off x="1822450" y="1973263"/>
            <a:ext cx="1657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/>
              <a:t>Pot. energy felt by  e</a:t>
            </a:r>
            <a:r>
              <a:rPr lang="en-GB" sz="1200" baseline="30000"/>
              <a:t>-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366713"/>
            <a:ext cx="8713787" cy="731837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Expected coupling fluctuation effects </a:t>
            </a:r>
            <a:b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 molecular ET</a:t>
            </a: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489" y="1720710"/>
            <a:ext cx="6734175" cy="42862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Temperature dependence of T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(modifies temperature dependence of overall rate)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Modification of free energy gap dependence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Inelastic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tunneling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Gating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    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9"/>
          <p:cNvSpPr>
            <a:spLocks noChangeArrowheads="1"/>
          </p:cNvSpPr>
          <p:nvPr/>
        </p:nvSpPr>
        <p:spPr bwMode="auto">
          <a:xfrm>
            <a:off x="827088" y="2276475"/>
            <a:ext cx="244951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2565400"/>
          <a:ext cx="1905000" cy="633413"/>
        </p:xfrm>
        <a:graphic>
          <a:graphicData uri="http://schemas.openxmlformats.org/presentationml/2006/ole">
            <p:oleObj spid="_x0000_s169986" name="Equation" r:id="rId3" imgW="1231560" imgH="393480" progId="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95288" y="5157788"/>
          <a:ext cx="3278187" cy="790575"/>
        </p:xfrm>
        <a:graphic>
          <a:graphicData uri="http://schemas.openxmlformats.org/presentationml/2006/ole">
            <p:oleObj spid="_x0000_s169987" name="Equation" r:id="rId4" imgW="2133360" imgH="495000" progId="">
              <p:embed/>
            </p:oleObj>
          </a:graphicData>
        </a:graphic>
      </p:graphicFrame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28625" y="357188"/>
            <a:ext cx="9386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 rate for a fluctuating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tunneling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matrix element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(slow &amp; large fluctuation regime)</a:t>
            </a: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6381750"/>
            <a:ext cx="424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rms fluctuation in the D-A energy gap: U</a:t>
            </a:r>
            <a:r>
              <a:rPr lang="en-US" sz="1600" baseline="-25000"/>
              <a:t>A</a:t>
            </a:r>
            <a:r>
              <a:rPr lang="en-US" sz="1600"/>
              <a:t>-U</a:t>
            </a:r>
            <a:r>
              <a:rPr lang="en-US" sz="1600" baseline="-25000"/>
              <a:t>D</a:t>
            </a:r>
            <a:endParaRPr lang="en-US" sz="1600"/>
          </a:p>
        </p:txBody>
      </p:sp>
      <p:sp>
        <p:nvSpPr>
          <p:cNvPr id="6156" name="Line 7"/>
          <p:cNvSpPr>
            <a:spLocks noChangeShapeType="1"/>
          </p:cNvSpPr>
          <p:nvPr/>
        </p:nvSpPr>
        <p:spPr bwMode="auto">
          <a:xfrm flipV="1">
            <a:off x="1116013" y="5949950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283200" y="2184400"/>
            <a:ext cx="4176713" cy="3730625"/>
            <a:chOff x="2380" y="2060"/>
            <a:chExt cx="5910" cy="5427"/>
          </a:xfrm>
        </p:grpSpPr>
        <p:sp>
          <p:nvSpPr>
            <p:cNvPr id="6164" name="AutoShape 9"/>
            <p:cNvSpPr>
              <a:spLocks noChangeAspect="1" noChangeArrowheads="1"/>
            </p:cNvSpPr>
            <p:nvPr/>
          </p:nvSpPr>
          <p:spPr bwMode="auto">
            <a:xfrm>
              <a:off x="2380" y="2060"/>
              <a:ext cx="5910" cy="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0"/>
            <p:cNvSpPr>
              <a:spLocks/>
            </p:cNvSpPr>
            <p:nvPr/>
          </p:nvSpPr>
          <p:spPr bwMode="auto">
            <a:xfrm>
              <a:off x="4030" y="2677"/>
              <a:ext cx="1890" cy="2916"/>
            </a:xfrm>
            <a:custGeom>
              <a:avLst/>
              <a:gdLst>
                <a:gd name="T0" fmla="*/ 0 w 907"/>
                <a:gd name="T1" fmla="*/ 0 h 908"/>
                <a:gd name="T2" fmla="*/ 2147483647 w 907"/>
                <a:gd name="T3" fmla="*/ 2147483647 h 908"/>
                <a:gd name="T4" fmla="*/ 2147483647 w 907"/>
                <a:gd name="T5" fmla="*/ 0 h 908"/>
                <a:gd name="T6" fmla="*/ 0 60000 65536"/>
                <a:gd name="T7" fmla="*/ 0 60000 65536"/>
                <a:gd name="T8" fmla="*/ 0 60000 65536"/>
                <a:gd name="T9" fmla="*/ 0 w 907"/>
                <a:gd name="T10" fmla="*/ 0 h 908"/>
                <a:gd name="T11" fmla="*/ 907 w 907"/>
                <a:gd name="T12" fmla="*/ 908 h 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11"/>
            <p:cNvSpPr>
              <a:spLocks/>
            </p:cNvSpPr>
            <p:nvPr/>
          </p:nvSpPr>
          <p:spPr bwMode="auto">
            <a:xfrm>
              <a:off x="4930" y="3603"/>
              <a:ext cx="1890" cy="2792"/>
            </a:xfrm>
            <a:custGeom>
              <a:avLst/>
              <a:gdLst>
                <a:gd name="T0" fmla="*/ 0 w 907"/>
                <a:gd name="T1" fmla="*/ 0 h 908"/>
                <a:gd name="T2" fmla="*/ 2147483647 w 907"/>
                <a:gd name="T3" fmla="*/ 2147483647 h 908"/>
                <a:gd name="T4" fmla="*/ 2147483647 w 907"/>
                <a:gd name="T5" fmla="*/ 0 h 908"/>
                <a:gd name="T6" fmla="*/ 0 60000 65536"/>
                <a:gd name="T7" fmla="*/ 0 60000 65536"/>
                <a:gd name="T8" fmla="*/ 0 60000 65536"/>
                <a:gd name="T9" fmla="*/ 0 w 907"/>
                <a:gd name="T10" fmla="*/ 0 h 908"/>
                <a:gd name="T11" fmla="*/ 907 w 907"/>
                <a:gd name="T12" fmla="*/ 908 h 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Line 12"/>
            <p:cNvSpPr>
              <a:spLocks noChangeShapeType="1"/>
            </p:cNvSpPr>
            <p:nvPr/>
          </p:nvSpPr>
          <p:spPr bwMode="auto">
            <a:xfrm>
              <a:off x="4030" y="6398"/>
              <a:ext cx="22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13"/>
            <p:cNvSpPr>
              <a:spLocks noChangeShapeType="1"/>
            </p:cNvSpPr>
            <p:nvPr/>
          </p:nvSpPr>
          <p:spPr bwMode="auto">
            <a:xfrm>
              <a:off x="3280" y="6843"/>
              <a:ext cx="3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>
              <a:off x="3280" y="2111"/>
              <a:ext cx="1" cy="4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148" name="Object 15"/>
            <p:cNvGraphicFramePr>
              <a:graphicFrameLocks noChangeAspect="1"/>
            </p:cNvGraphicFramePr>
            <p:nvPr/>
          </p:nvGraphicFramePr>
          <p:xfrm>
            <a:off x="3522" y="5454"/>
            <a:ext cx="400" cy="309"/>
          </p:xfrm>
          <a:graphic>
            <a:graphicData uri="http://schemas.openxmlformats.org/presentationml/2006/ole">
              <p:oleObj spid="_x0000_s169988" name="Equation" r:id="rId5" imgW="304560" imgH="228600" progId="">
                <p:embed/>
              </p:oleObj>
            </a:graphicData>
          </a:graphic>
        </p:graphicFrame>
        <p:graphicFrame>
          <p:nvGraphicFramePr>
            <p:cNvPr id="6149" name="Object 16"/>
            <p:cNvGraphicFramePr>
              <a:graphicFrameLocks noChangeAspect="1"/>
            </p:cNvGraphicFramePr>
            <p:nvPr/>
          </p:nvGraphicFramePr>
          <p:xfrm>
            <a:off x="3513" y="6219"/>
            <a:ext cx="400" cy="308"/>
          </p:xfrm>
          <a:graphic>
            <a:graphicData uri="http://schemas.openxmlformats.org/presentationml/2006/ole">
              <p:oleObj spid="_x0000_s169989" name="Equation" r:id="rId6" imgW="304560" imgH="228600" progId="">
                <p:embed/>
              </p:oleObj>
            </a:graphicData>
          </a:graphic>
        </p:graphicFrame>
        <p:sp>
          <p:nvSpPr>
            <p:cNvPr id="6170" name="Line 17"/>
            <p:cNvSpPr>
              <a:spLocks noChangeShapeType="1"/>
            </p:cNvSpPr>
            <p:nvPr/>
          </p:nvSpPr>
          <p:spPr bwMode="auto">
            <a:xfrm>
              <a:off x="4030" y="5595"/>
              <a:ext cx="90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150" name="Object 18"/>
            <p:cNvGraphicFramePr>
              <a:graphicFrameLocks noChangeAspect="1"/>
            </p:cNvGraphicFramePr>
            <p:nvPr/>
          </p:nvGraphicFramePr>
          <p:xfrm>
            <a:off x="3580" y="2369"/>
            <a:ext cx="300" cy="290"/>
          </p:xfrm>
          <a:graphic>
            <a:graphicData uri="http://schemas.openxmlformats.org/presentationml/2006/ole">
              <p:oleObj spid="_x0000_s169990" name="Equation" r:id="rId7" imgW="228600" imgH="215640" progId="">
                <p:embed/>
              </p:oleObj>
            </a:graphicData>
          </a:graphic>
        </p:graphicFrame>
        <p:graphicFrame>
          <p:nvGraphicFramePr>
            <p:cNvPr id="6151" name="Object 19"/>
            <p:cNvGraphicFramePr>
              <a:graphicFrameLocks noChangeAspect="1"/>
            </p:cNvGraphicFramePr>
            <p:nvPr/>
          </p:nvGraphicFramePr>
          <p:xfrm>
            <a:off x="6703" y="3294"/>
            <a:ext cx="284" cy="291"/>
          </p:xfrm>
          <a:graphic>
            <a:graphicData uri="http://schemas.openxmlformats.org/presentationml/2006/ole">
              <p:oleObj spid="_x0000_s169991" name="Equation" r:id="rId8" imgW="215640" imgH="215640" progId="">
                <p:embed/>
              </p:oleObj>
            </a:graphicData>
          </a:graphic>
        </p:graphicFrame>
        <p:sp>
          <p:nvSpPr>
            <p:cNvPr id="6171" name="AutoShape 20"/>
            <p:cNvSpPr>
              <a:spLocks/>
            </p:cNvSpPr>
            <p:nvPr/>
          </p:nvSpPr>
          <p:spPr bwMode="auto">
            <a:xfrm>
              <a:off x="5300" y="5080"/>
              <a:ext cx="255" cy="496"/>
            </a:xfrm>
            <a:prstGeom prst="rightBrace">
              <a:avLst>
                <a:gd name="adj1" fmla="val 1620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Oval 21"/>
            <p:cNvSpPr>
              <a:spLocks noChangeArrowheads="1"/>
            </p:cNvSpPr>
            <p:nvPr/>
          </p:nvSpPr>
          <p:spPr bwMode="auto">
            <a:xfrm>
              <a:off x="5127" y="4927"/>
              <a:ext cx="300" cy="25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 flipV="1">
              <a:off x="5420" y="4708"/>
              <a:ext cx="289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Text Box 23"/>
            <p:cNvSpPr txBox="1">
              <a:spLocks noChangeArrowheads="1"/>
            </p:cNvSpPr>
            <p:nvPr/>
          </p:nvSpPr>
          <p:spPr bwMode="auto">
            <a:xfrm>
              <a:off x="5609" y="4372"/>
              <a:ext cx="1787" cy="7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4377" tIns="37189" rIns="74377" bIns="37189"/>
            <a:lstStyle/>
            <a:p>
              <a:r>
                <a:rPr lang="en-GB" sz="800"/>
                <a:t>Crossing point (region)</a:t>
              </a:r>
              <a:endParaRPr lang="en-GB" sz="2000" baseline="-25000"/>
            </a:p>
          </p:txBody>
        </p:sp>
        <p:graphicFrame>
          <p:nvGraphicFramePr>
            <p:cNvPr id="6152" name="Object 24"/>
            <p:cNvGraphicFramePr>
              <a:graphicFrameLocks noChangeAspect="1"/>
            </p:cNvGraphicFramePr>
            <p:nvPr/>
          </p:nvGraphicFramePr>
          <p:xfrm>
            <a:off x="5615" y="5190"/>
            <a:ext cx="367" cy="274"/>
          </p:xfrm>
          <a:graphic>
            <a:graphicData uri="http://schemas.openxmlformats.org/presentationml/2006/ole">
              <p:oleObj spid="_x0000_s169992" name="Equation" r:id="rId9" imgW="279360" imgH="203040" progId="">
                <p:embed/>
              </p:oleObj>
            </a:graphicData>
          </a:graphic>
        </p:graphicFrame>
      </p:grp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7042150" y="5602288"/>
            <a:ext cx="18716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aseline="-25000"/>
              <a:t>Collective system coord</a:t>
            </a:r>
          </a:p>
        </p:txBody>
      </p:sp>
      <p:sp>
        <p:nvSpPr>
          <p:cNvPr id="6159" name="Text Box 26"/>
          <p:cNvSpPr txBox="1">
            <a:spLocks noChangeArrowheads="1"/>
          </p:cNvSpPr>
          <p:nvPr/>
        </p:nvSpPr>
        <p:spPr bwMode="auto">
          <a:xfrm>
            <a:off x="5503863" y="1765300"/>
            <a:ext cx="720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aseline="-25000"/>
              <a:t>Energy</a:t>
            </a:r>
          </a:p>
        </p:txBody>
      </p:sp>
      <p:sp>
        <p:nvSpPr>
          <p:cNvPr id="6160" name="Rectangle 27"/>
          <p:cNvSpPr>
            <a:spLocks noChangeArrowheads="1"/>
          </p:cNvSpPr>
          <p:nvPr/>
        </p:nvSpPr>
        <p:spPr bwMode="auto">
          <a:xfrm>
            <a:off x="250825" y="3862388"/>
            <a:ext cx="488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Average of T</a:t>
            </a:r>
            <a:r>
              <a:rPr lang="en-US" sz="1600" baseline="-25000"/>
              <a:t>DA</a:t>
            </a:r>
            <a:r>
              <a:rPr lang="en-US" sz="1600" baseline="30000"/>
              <a:t>2</a:t>
            </a:r>
            <a:r>
              <a:rPr lang="en-US" sz="1600"/>
              <a:t>  over diff. molecular conformations</a:t>
            </a:r>
          </a:p>
        </p:txBody>
      </p:sp>
      <p:sp>
        <p:nvSpPr>
          <p:cNvPr id="6161" name="Line 28"/>
          <p:cNvSpPr>
            <a:spLocks noChangeShapeType="1"/>
          </p:cNvSpPr>
          <p:nvPr/>
        </p:nvSpPr>
        <p:spPr bwMode="auto">
          <a:xfrm flipV="1">
            <a:off x="2195513" y="3141663"/>
            <a:ext cx="1587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2" name="Text Box 31"/>
          <p:cNvSpPr txBox="1">
            <a:spLocks noChangeArrowheads="1"/>
          </p:cNvSpPr>
          <p:nvPr/>
        </p:nvSpPr>
        <p:spPr bwMode="auto">
          <a:xfrm>
            <a:off x="323850" y="47974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/>
              <a:t>FC factor</a:t>
            </a:r>
          </a:p>
        </p:txBody>
      </p:sp>
      <p:sp>
        <p:nvSpPr>
          <p:cNvPr id="6163" name="TextBox 30"/>
          <p:cNvSpPr txBox="1">
            <a:spLocks noChangeArrowheads="1"/>
          </p:cNvSpPr>
          <p:nvPr/>
        </p:nvSpPr>
        <p:spPr bwMode="auto">
          <a:xfrm>
            <a:off x="220663" y="1724025"/>
            <a:ext cx="427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High-temp, &amp; elastic tunneling limits</a:t>
            </a:r>
            <a:endParaRPr lang="en-GB" sz="1400" u="sng"/>
          </a:p>
        </p:txBody>
      </p:sp>
      <p:graphicFrame>
        <p:nvGraphicFramePr>
          <p:cNvPr id="169993" name="Object 28"/>
          <p:cNvGraphicFramePr>
            <a:graphicFrameLocks noChangeAspect="1"/>
          </p:cNvGraphicFramePr>
          <p:nvPr/>
        </p:nvGraphicFramePr>
        <p:xfrm>
          <a:off x="4598223" y="6304967"/>
          <a:ext cx="1338262" cy="355600"/>
        </p:xfrm>
        <a:graphic>
          <a:graphicData uri="http://schemas.openxmlformats.org/presentationml/2006/ole">
            <p:oleObj spid="_x0000_s169993" name="Equation" r:id="rId10" imgW="1002960" imgH="266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7075" y="1249363"/>
            <a:ext cx="4845050" cy="1935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43068"/>
            <a:ext cx="8796759" cy="625033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Magnitude of T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fluctuations compared to average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86025" y="1477963"/>
          <a:ext cx="3917950" cy="1279525"/>
        </p:xfrm>
        <a:graphic>
          <a:graphicData uri="http://schemas.openxmlformats.org/presentationml/2006/ole">
            <p:oleObj spid="_x0000_s612354" name="Equation" r:id="rId3" imgW="2412720" imgH="78732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902569" y="4900131"/>
          <a:ext cx="1425575" cy="403225"/>
        </p:xfrm>
        <a:graphic>
          <a:graphicData uri="http://schemas.openxmlformats.org/presentationml/2006/ole">
            <p:oleObj spid="_x0000_s612355" name="Equation" r:id="rId4" imgW="990360" imgH="279360" progId="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023219" y="3814281"/>
          <a:ext cx="1143000" cy="349250"/>
        </p:xfrm>
        <a:graphic>
          <a:graphicData uri="http://schemas.openxmlformats.org/presentationml/2006/ole">
            <p:oleObj spid="_x0000_s612356" name="Equation" r:id="rId5" imgW="914400" imgH="279360" progId="">
              <p:embed/>
            </p:oleObj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67981" y="3788881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Small T</a:t>
            </a:r>
            <a:r>
              <a:rPr lang="en-GB" sz="2000" baseline="-25000"/>
              <a:t>DA</a:t>
            </a:r>
            <a:r>
              <a:rPr lang="en-GB" sz="2000"/>
              <a:t> fluctuations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67981" y="4868381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Large  T</a:t>
            </a:r>
            <a:r>
              <a:rPr lang="en-GB" sz="2000" baseline="-25000" dirty="0"/>
              <a:t>DA</a:t>
            </a:r>
            <a:r>
              <a:rPr lang="en-GB" sz="2000" dirty="0"/>
              <a:t> fluctuations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8491" y="5521124"/>
            <a:ext cx="7338349" cy="920970"/>
            <a:chOff x="1238491" y="5521124"/>
            <a:chExt cx="7338349" cy="920970"/>
          </a:xfrm>
        </p:grpSpPr>
        <p:sp>
          <p:nvSpPr>
            <p:cNvPr id="10" name="TextBox 9"/>
            <p:cNvSpPr txBox="1"/>
            <p:nvPr/>
          </p:nvSpPr>
          <p:spPr>
            <a:xfrm>
              <a:off x="1238491" y="6041984"/>
              <a:ext cx="7338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Rate may be determined by rare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flucs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that give large couplings </a:t>
              </a:r>
              <a:endPara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26643" y="5521124"/>
              <a:ext cx="300942" cy="5324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9189"/>
            <a:ext cx="9144000" cy="153987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biological electron transport processes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there are design principles at all scales: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molecular-assembly &amp; cellular 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single molecule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66217" y="1128373"/>
            <a:ext cx="84147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Checking importance of coupling fluctuations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ET rates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643" y="3788741"/>
            <a:ext cx="850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 simulations coupled to electronic structure comps</a:t>
            </a:r>
            <a:endParaRPr lang="en-GB" sz="2800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89366" y="0"/>
            <a:ext cx="8414795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Run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 of system / Save MD snapshots of molecule</a:t>
            </a:r>
          </a:p>
          <a:p>
            <a:pPr>
              <a:spcBef>
                <a:spcPct val="50000"/>
              </a:spcBef>
              <a:defRPr/>
            </a:pP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 electronic structure for each snapshot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Compute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, E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, 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Compute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averages 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moments 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,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E</a:t>
            </a:r>
            <a:r>
              <a:rPr lang="en-GB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from 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 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</a:p>
          <a:p>
            <a:pPr>
              <a:spcBef>
                <a:spcPct val="50000"/>
              </a:spcBef>
              <a:defRPr/>
            </a:pPr>
            <a:endParaRPr lang="en-GB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Compute  ET rates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(interpret in terms molecular structure and dynamics)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6" name="Rectangle 21"/>
          <p:cNvSpPr>
            <a:spLocks noChangeArrowheads="1"/>
          </p:cNvSpPr>
          <p:nvPr/>
        </p:nvSpPr>
        <p:spPr bwMode="auto">
          <a:xfrm>
            <a:off x="7294563" y="5270500"/>
            <a:ext cx="15113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9"/>
          <p:cNvSpPr>
            <a:spLocks noChangeArrowheads="1"/>
          </p:cNvSpPr>
          <p:nvPr/>
        </p:nvSpPr>
        <p:spPr bwMode="auto">
          <a:xfrm>
            <a:off x="7308850" y="3500438"/>
            <a:ext cx="1511300" cy="1512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-1873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en-GB" sz="3200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</a:t>
            </a:r>
            <a:r>
              <a:rPr lang="en-GB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fluctuation effects in the ET protein azurin</a:t>
            </a:r>
          </a:p>
        </p:txBody>
      </p:sp>
      <p:sp>
        <p:nvSpPr>
          <p:cNvPr id="9229" name="Rectangle 3"/>
          <p:cNvSpPr>
            <a:spLocks noChangeArrowheads="1"/>
          </p:cNvSpPr>
          <p:nvPr/>
        </p:nvSpPr>
        <p:spPr bwMode="auto">
          <a:xfrm>
            <a:off x="279400" y="776288"/>
            <a:ext cx="849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baseline="-25000"/>
              <a:t>S.S.  Skourtis, I. Balabin, T. Kawatsu, and D.N. Beratan </a:t>
            </a:r>
            <a:r>
              <a:rPr lang="en-GB" sz="2400" i="1" u="sng" baseline="-25000"/>
              <a:t>Proc. Natl. Acad. Sci. USA</a:t>
            </a:r>
            <a:r>
              <a:rPr lang="en-GB" sz="2400" i="1" baseline="-25000"/>
              <a:t> 102, 3552 (2005)</a:t>
            </a:r>
          </a:p>
          <a:p>
            <a:endParaRPr lang="en-GB" sz="2400" i="1" baseline="-25000"/>
          </a:p>
        </p:txBody>
      </p:sp>
      <p:pic>
        <p:nvPicPr>
          <p:cNvPr id="9230" name="Picture 4" descr="figure-overview"/>
          <p:cNvPicPr>
            <a:picLocks noChangeAspect="1" noChangeArrowheads="1"/>
          </p:cNvPicPr>
          <p:nvPr/>
        </p:nvPicPr>
        <p:blipFill>
          <a:blip r:embed="rId3" cstate="print"/>
          <a:srcRect l="5591" t="5644" r="3354" b="4031"/>
          <a:stretch>
            <a:fillRect/>
          </a:stretch>
        </p:blipFill>
        <p:spPr bwMode="auto">
          <a:xfrm>
            <a:off x="3795713" y="1322388"/>
            <a:ext cx="34528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7308850" y="4130675"/>
          <a:ext cx="1223963" cy="319088"/>
        </p:xfrm>
        <a:graphic>
          <a:graphicData uri="http://schemas.openxmlformats.org/presentationml/2006/ole">
            <p:oleObj spid="_x0000_s567298" name="Equation" r:id="rId4" imgW="876300" imgH="228600" progId="">
              <p:embed/>
            </p:oleObj>
          </a:graphicData>
        </a:graphic>
      </p:graphicFrame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308850" y="4613275"/>
          <a:ext cx="1511300" cy="368300"/>
        </p:xfrm>
        <a:graphic>
          <a:graphicData uri="http://schemas.openxmlformats.org/presentationml/2006/ole">
            <p:oleObj spid="_x0000_s567299" name="Equation" r:id="rId5" imgW="1054100" imgH="254000" progId="">
              <p:embed/>
            </p:oleObj>
          </a:graphicData>
        </a:graphic>
      </p:graphicFrame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7308850" y="3608388"/>
          <a:ext cx="1079500" cy="327025"/>
        </p:xfrm>
        <a:graphic>
          <a:graphicData uri="http://schemas.openxmlformats.org/presentationml/2006/ole">
            <p:oleObj spid="_x0000_s567300" name="Equation" r:id="rId6" imgW="723586" imgH="215806" progId="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354888" y="5316538"/>
            <a:ext cx="1455737" cy="1298575"/>
            <a:chOff x="1111" y="3360"/>
            <a:chExt cx="953" cy="845"/>
          </a:xfrm>
        </p:grpSpPr>
        <p:graphicFrame>
          <p:nvGraphicFramePr>
            <p:cNvPr id="9222" name="Object 11"/>
            <p:cNvGraphicFramePr>
              <a:graphicFrameLocks noChangeAspect="1"/>
            </p:cNvGraphicFramePr>
            <p:nvPr/>
          </p:nvGraphicFramePr>
          <p:xfrm>
            <a:off x="1111" y="3657"/>
            <a:ext cx="862" cy="225"/>
          </p:xfrm>
          <a:graphic>
            <a:graphicData uri="http://schemas.openxmlformats.org/presentationml/2006/ole">
              <p:oleObj spid="_x0000_s567302" name="Equation" r:id="rId7" imgW="876300" imgH="228600" progId="">
                <p:embed/>
              </p:oleObj>
            </a:graphicData>
          </a:graphic>
        </p:graphicFrame>
        <p:graphicFrame>
          <p:nvGraphicFramePr>
            <p:cNvPr id="9223" name="Object 13"/>
            <p:cNvGraphicFramePr>
              <a:graphicFrameLocks noChangeAspect="1"/>
            </p:cNvGraphicFramePr>
            <p:nvPr/>
          </p:nvGraphicFramePr>
          <p:xfrm>
            <a:off x="1111" y="3974"/>
            <a:ext cx="953" cy="231"/>
          </p:xfrm>
          <a:graphic>
            <a:graphicData uri="http://schemas.openxmlformats.org/presentationml/2006/ole">
              <p:oleObj spid="_x0000_s567303" name="Equation" r:id="rId8" imgW="1054100" imgH="254000" progId="">
                <p:embed/>
              </p:oleObj>
            </a:graphicData>
          </a:graphic>
        </p:graphicFrame>
        <p:graphicFrame>
          <p:nvGraphicFramePr>
            <p:cNvPr id="9224" name="Object 17"/>
            <p:cNvGraphicFramePr>
              <a:graphicFrameLocks noChangeAspect="1"/>
            </p:cNvGraphicFramePr>
            <p:nvPr/>
          </p:nvGraphicFramePr>
          <p:xfrm>
            <a:off x="1111" y="3360"/>
            <a:ext cx="680" cy="204"/>
          </p:xfrm>
          <a:graphic>
            <a:graphicData uri="http://schemas.openxmlformats.org/presentationml/2006/ole">
              <p:oleObj spid="_x0000_s567304" name="Equation" r:id="rId9" imgW="736280" imgH="215806" progId="">
                <p:embed/>
              </p:oleObj>
            </a:graphicData>
          </a:graphic>
        </p:graphicFrame>
      </p:grpSp>
      <p:sp>
        <p:nvSpPr>
          <p:cNvPr id="9237" name="Line 20"/>
          <p:cNvSpPr>
            <a:spLocks noChangeShapeType="1"/>
          </p:cNvSpPr>
          <p:nvPr/>
        </p:nvSpPr>
        <p:spPr bwMode="auto">
          <a:xfrm>
            <a:off x="6556375" y="3571875"/>
            <a:ext cx="75247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4886325" y="578802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31775" y="2497138"/>
            <a:ext cx="2520950" cy="1997075"/>
            <a:chOff x="250" y="2672"/>
            <a:chExt cx="1588" cy="1258"/>
          </a:xfrm>
        </p:grpSpPr>
        <p:sp>
          <p:nvSpPr>
            <p:cNvPr id="9241" name="Oval 24"/>
            <p:cNvSpPr>
              <a:spLocks noChangeArrowheads="1"/>
            </p:cNvSpPr>
            <p:nvPr/>
          </p:nvSpPr>
          <p:spPr bwMode="auto">
            <a:xfrm>
              <a:off x="250" y="2672"/>
              <a:ext cx="1588" cy="12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496" y="3010"/>
            <a:ext cx="1309" cy="781"/>
          </p:xfrm>
          <a:graphic>
            <a:graphicData uri="http://schemas.openxmlformats.org/presentationml/2006/ole">
              <p:oleObj spid="_x0000_s567301" name="Equation" r:id="rId10" imgW="850680" imgH="507960" progId="">
                <p:embed/>
              </p:oleObj>
            </a:graphicData>
          </a:graphic>
        </p:graphicFrame>
        <p:sp>
          <p:nvSpPr>
            <p:cNvPr id="9242" name="Text Box 34"/>
            <p:cNvSpPr txBox="1">
              <a:spLocks noChangeArrowheads="1"/>
            </p:cNvSpPr>
            <p:nvPr/>
          </p:nvSpPr>
          <p:spPr bwMode="auto">
            <a:xfrm>
              <a:off x="511" y="2808"/>
              <a:ext cx="1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/>
                <a:t>LARGE FLUC</a:t>
              </a:r>
              <a:endParaRPr lang="en-GB" b="1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43" y="-150471"/>
            <a:ext cx="10091738" cy="85248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smtClean="0">
                <a:latin typeface="Times New Roman" pitchFamily="18" charset="0"/>
              </a:rPr>
              <a:t>Coupling fluctuations increase with DA distance</a:t>
            </a:r>
            <a:endParaRPr lang="en-GB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258888" y="5300663"/>
            <a:ext cx="7416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u="sng"/>
              <a:t>Water-mediated tunneling</a:t>
            </a:r>
            <a:r>
              <a:rPr lang="en-GB" sz="2800"/>
              <a:t>     </a:t>
            </a:r>
            <a:r>
              <a:rPr lang="en-GB" sz="2400"/>
              <a:t>R</a:t>
            </a:r>
            <a:r>
              <a:rPr lang="en-GB" sz="2400" baseline="-25000"/>
              <a:t>c </a:t>
            </a:r>
            <a:r>
              <a:rPr lang="en-GB" sz="2400"/>
              <a:t>= 2-3 Angstroms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latin typeface="Arial" charset="0"/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3201988" y="1658938"/>
            <a:ext cx="2619375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Critical  distance R</a:t>
            </a:r>
            <a:r>
              <a:rPr lang="en-GB" sz="2400" baseline="-25000"/>
              <a:t>c</a:t>
            </a:r>
            <a:endParaRPr lang="en-GB" sz="2400"/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589088" y="3867150"/>
          <a:ext cx="1357312" cy="452438"/>
        </p:xfrm>
        <a:graphic>
          <a:graphicData uri="http://schemas.openxmlformats.org/presentationml/2006/ole">
            <p:oleObj spid="_x0000_s568322" name="Equation" r:id="rId3" imgW="838080" imgH="279360" progId="">
              <p:embed/>
            </p:oleObj>
          </a:graphicData>
        </a:graphic>
      </p:graphicFrame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1476375" y="2781300"/>
            <a:ext cx="1582738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&lt; R</a:t>
            </a:r>
            <a:r>
              <a:rPr lang="en-GB" sz="28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GB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3" name="Object 14"/>
          <p:cNvGraphicFramePr>
            <a:graphicFrameLocks noChangeAspect="1"/>
          </p:cNvGraphicFramePr>
          <p:nvPr/>
        </p:nvGraphicFramePr>
        <p:xfrm>
          <a:off x="5678488" y="3836988"/>
          <a:ext cx="1531937" cy="512762"/>
        </p:xfrm>
        <a:graphic>
          <a:graphicData uri="http://schemas.openxmlformats.org/presentationml/2006/ole">
            <p:oleObj spid="_x0000_s568323" name="Equation" r:id="rId4" imgW="838080" imgH="279360" progId="">
              <p:embed/>
            </p:oleObj>
          </a:graphicData>
        </a:graphic>
      </p:graphicFrame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5622925" y="2724150"/>
            <a:ext cx="1582738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&gt; R</a:t>
            </a:r>
            <a:r>
              <a:rPr lang="en-GB" sz="28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GB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1187450" y="6210300"/>
            <a:ext cx="741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u="sng"/>
              <a:t>Protein-mediated tunneling</a:t>
            </a:r>
            <a:r>
              <a:rPr lang="en-GB" sz="2800"/>
              <a:t>     </a:t>
            </a:r>
            <a:r>
              <a:rPr lang="en-GB" sz="2400"/>
              <a:t>R</a:t>
            </a:r>
            <a:r>
              <a:rPr lang="en-GB" sz="2400" baseline="-25000"/>
              <a:t>c </a:t>
            </a:r>
            <a:r>
              <a:rPr lang="en-GB" sz="2400"/>
              <a:t>= 6-7 Angstroms</a:t>
            </a:r>
            <a:endParaRPr lang="en-GB" sz="2400">
              <a:latin typeface="Arial" charset="0"/>
            </a:endParaRPr>
          </a:p>
        </p:txBody>
      </p:sp>
      <p:sp>
        <p:nvSpPr>
          <p:cNvPr id="10252" name="Rectangle 19"/>
          <p:cNvSpPr>
            <a:spLocks noChangeArrowheads="1"/>
          </p:cNvSpPr>
          <p:nvPr/>
        </p:nvSpPr>
        <p:spPr bwMode="auto">
          <a:xfrm>
            <a:off x="811213" y="762000"/>
            <a:ext cx="745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I. Balabin, D.N. Beratan and S.S. Skourtis  </a:t>
            </a:r>
            <a:r>
              <a:rPr lang="en-GB" i="1" u="sng"/>
              <a:t>Phys. Rev. Lett</a:t>
            </a:r>
            <a:r>
              <a:rPr lang="en-GB" i="1"/>
              <a:t>. 101, 158102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247163" y="-500062"/>
            <a:ext cx="8229600" cy="500062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7513" y="2893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GB" sz="2000" i="1" kern="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338" y="2631172"/>
            <a:ext cx="8856662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In this regime interpreting ET </a:t>
            </a:r>
            <a:r>
              <a:rPr lang="en-US" sz="2400" kern="0" dirty="0">
                <a:solidFill>
                  <a:schemeClr val="tx2"/>
                </a:solidFill>
              </a:rPr>
              <a:t>coupling in terms of average protein </a:t>
            </a:r>
            <a:r>
              <a:rPr lang="en-US" sz="2400" kern="0" dirty="0" smtClean="0">
                <a:solidFill>
                  <a:schemeClr val="tx2"/>
                </a:solidFill>
              </a:rPr>
              <a:t>(molecular) structure may not give the correct physical picture:</a:t>
            </a:r>
          </a:p>
          <a:p>
            <a:pPr>
              <a:defRPr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400" kern="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i="1" kern="0" dirty="0">
                <a:solidFill>
                  <a:schemeClr val="tx2"/>
                </a:solidFill>
              </a:rPr>
              <a:t>Non equilibrium conformations can provide most of the </a:t>
            </a:r>
            <a:r>
              <a:rPr lang="en-US" sz="2400" i="1" kern="0" dirty="0" smtClean="0">
                <a:solidFill>
                  <a:schemeClr val="tx2"/>
                </a:solidFill>
              </a:rPr>
              <a:t>coupling</a:t>
            </a:r>
          </a:p>
          <a:p>
            <a:pPr>
              <a:defRPr/>
            </a:pPr>
            <a:endParaRPr lang="en-US" sz="2400" i="1" kern="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i="1" kern="0" dirty="0" smtClean="0">
                <a:solidFill>
                  <a:schemeClr val="tx2"/>
                </a:solidFill>
              </a:rPr>
              <a:t>Sufficient MD sampling necessary</a:t>
            </a:r>
            <a:endParaRPr lang="en-US" sz="2400" i="1" kern="0" dirty="0">
              <a:solidFill>
                <a:schemeClr val="tx2"/>
              </a:solidFill>
            </a:endParaRPr>
          </a:p>
          <a:p>
            <a:pPr>
              <a:defRPr/>
            </a:pPr>
            <a:endParaRPr lang="en-GB" i="1" dirty="0"/>
          </a:p>
        </p:txBody>
      </p:sp>
      <p:sp>
        <p:nvSpPr>
          <p:cNvPr id="9" name="Rectangle 8"/>
          <p:cNvSpPr/>
          <p:nvPr/>
        </p:nvSpPr>
        <p:spPr>
          <a:xfrm>
            <a:off x="3098801" y="5767247"/>
            <a:ext cx="26606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 T</a:t>
            </a:r>
            <a:r>
              <a:rPr lang="en-GB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  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&lt;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&gt;</a:t>
            </a:r>
            <a:r>
              <a:rPr lang="en-GB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7338" y="1012647"/>
            <a:ext cx="88566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The large  coupling-fluctuation regime is very common in biological (and even small molecule) ET systems.</a:t>
            </a:r>
            <a:endParaRPr lang="en-GB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6935" y="-544010"/>
            <a:ext cx="7358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Some conclusions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5949" y="0"/>
            <a:ext cx="6721475" cy="23241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Control </a:t>
            </a:r>
          </a:p>
          <a:p>
            <a:pPr algn="ctr">
              <a:buFontTx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</a:t>
            </a: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 molecular “devices”</a:t>
            </a: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2905" y="3629717"/>
            <a:ext cx="7559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 </a:t>
            </a:r>
            <a:r>
              <a:rPr lang="en-GB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energy level and electronic  coupling fluctuations</a:t>
            </a:r>
          </a:p>
          <a:p>
            <a:pPr algn="ctr">
              <a:defRPr/>
            </a:pPr>
            <a:endParaRPr lang="en-GB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Control 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initial  donor 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 preparation</a:t>
            </a:r>
            <a:endParaRPr lang="en-GB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-Control 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coupling pathway 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topology  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9919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u="sng" dirty="0" smtClean="0">
                <a:latin typeface="Times New Roman" pitchFamily="18" charset="0"/>
              </a:rPr>
              <a:t>Manipulate </a:t>
            </a:r>
            <a:r>
              <a:rPr lang="en-US" sz="3200" b="1" u="sng" dirty="0">
                <a:latin typeface="Times New Roman" pitchFamily="18" charset="0"/>
              </a:rPr>
              <a:t>ET </a:t>
            </a:r>
            <a:r>
              <a:rPr lang="en-US" sz="3200" b="1" u="sng" dirty="0" smtClean="0">
                <a:latin typeface="Times New Roman" pitchFamily="18" charset="0"/>
              </a:rPr>
              <a:t>by IR </a:t>
            </a:r>
            <a:r>
              <a:rPr lang="en-US" sz="3200" b="1" u="sng" dirty="0">
                <a:latin typeface="Times New Roman" pitchFamily="18" charset="0"/>
              </a:rPr>
              <a:t>excitation of </a:t>
            </a:r>
            <a:r>
              <a:rPr lang="en-US" sz="3200" b="1" u="sng" dirty="0" err="1" smtClean="0"/>
              <a:t>mol.</a:t>
            </a:r>
            <a:r>
              <a:rPr lang="en-US" sz="3200" b="1" u="sng" dirty="0" err="1" smtClean="0">
                <a:latin typeface="Times New Roman" pitchFamily="18" charset="0"/>
              </a:rPr>
              <a:t>vibrations</a:t>
            </a:r>
            <a:r>
              <a:rPr lang="en-GB" sz="3200" b="1" u="sng" dirty="0" smtClean="0">
                <a:latin typeface="Times New Roman" pitchFamily="18" charset="0"/>
              </a:rPr>
              <a:t> </a:t>
            </a:r>
            <a:endParaRPr lang="en-GB" sz="3200" b="1" u="sng" dirty="0">
              <a:latin typeface="Times New Roman" pitchFamily="18" charset="0"/>
            </a:endParaRPr>
          </a:p>
        </p:txBody>
      </p:sp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1287583" y="767305"/>
            <a:ext cx="8018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400" i="1" dirty="0">
                <a:latin typeface="Times New Roman" pitchFamily="18" charset="0"/>
              </a:rPr>
              <a:t>  S.S. Skourtis, D.H. </a:t>
            </a:r>
            <a:r>
              <a:rPr lang="en-GB" sz="1400" i="1" dirty="0" err="1">
                <a:latin typeface="Times New Roman" pitchFamily="18" charset="0"/>
              </a:rPr>
              <a:t>Waldeck</a:t>
            </a:r>
            <a:r>
              <a:rPr lang="en-GB" sz="1400" i="1" dirty="0">
                <a:latin typeface="Times New Roman" pitchFamily="18" charset="0"/>
              </a:rPr>
              <a:t> and D.N. </a:t>
            </a:r>
            <a:r>
              <a:rPr lang="en-GB" sz="1400" i="1" dirty="0" err="1">
                <a:latin typeface="Times New Roman" pitchFamily="18" charset="0"/>
              </a:rPr>
              <a:t>Beratan</a:t>
            </a:r>
            <a:r>
              <a:rPr lang="en-GB" sz="1400" i="1" dirty="0">
                <a:latin typeface="Times New Roman" pitchFamily="18" charset="0"/>
              </a:rPr>
              <a:t> </a:t>
            </a:r>
            <a:r>
              <a:rPr lang="en-GB" sz="1400" i="1" u="sng" dirty="0">
                <a:latin typeface="Times New Roman" pitchFamily="18" charset="0"/>
              </a:rPr>
              <a:t>JPC B</a:t>
            </a:r>
            <a:r>
              <a:rPr lang="en-GB" sz="1400" i="1" dirty="0">
                <a:latin typeface="Times New Roman" pitchFamily="18" charset="0"/>
              </a:rPr>
              <a:t> 108, 15511-15518 (2004) 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1295440" y="1374275"/>
            <a:ext cx="820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400" i="1" dirty="0">
                <a:latin typeface="Times New Roman" pitchFamily="18" charset="0"/>
              </a:rPr>
              <a:t>  D. Xiao, S.S. Skourtis, I. </a:t>
            </a:r>
            <a:r>
              <a:rPr lang="en-GB" sz="1400" i="1" dirty="0" err="1">
                <a:latin typeface="Times New Roman" pitchFamily="18" charset="0"/>
              </a:rPr>
              <a:t>Rubtsov</a:t>
            </a:r>
            <a:r>
              <a:rPr lang="en-GB" sz="1400" i="1" dirty="0">
                <a:latin typeface="Times New Roman" pitchFamily="18" charset="0"/>
              </a:rPr>
              <a:t>, D.N. </a:t>
            </a:r>
            <a:r>
              <a:rPr lang="en-GB" sz="1400" i="1" dirty="0" err="1">
                <a:latin typeface="Times New Roman" pitchFamily="18" charset="0"/>
              </a:rPr>
              <a:t>Beratan</a:t>
            </a:r>
            <a:r>
              <a:rPr lang="en-GB" sz="1400" i="1" dirty="0">
                <a:latin typeface="Times New Roman" pitchFamily="18" charset="0"/>
              </a:rPr>
              <a:t>, </a:t>
            </a:r>
            <a:r>
              <a:rPr lang="en-US" sz="1400" i="1" u="sng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u="sng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., 9 (5), 1818–1823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366" name="Text Box 20"/>
          <p:cNvSpPr txBox="1">
            <a:spLocks noChangeArrowheads="1"/>
          </p:cNvSpPr>
          <p:nvPr/>
        </p:nvSpPr>
        <p:spPr bwMode="auto">
          <a:xfrm>
            <a:off x="1328819" y="1081370"/>
            <a:ext cx="8089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400" i="1" dirty="0">
                <a:latin typeface="Times New Roman" pitchFamily="18" charset="0"/>
              </a:rPr>
              <a:t>  S.S. Skourtis and D.N. </a:t>
            </a:r>
            <a:r>
              <a:rPr lang="en-GB" sz="1400" i="1" dirty="0" err="1">
                <a:latin typeface="Times New Roman" pitchFamily="18" charset="0"/>
              </a:rPr>
              <a:t>Beratan</a:t>
            </a:r>
            <a:r>
              <a:rPr lang="en-GB" sz="1400" i="1" dirty="0">
                <a:latin typeface="Times New Roman" pitchFamily="18" charset="0"/>
              </a:rPr>
              <a:t> </a:t>
            </a:r>
            <a:r>
              <a:rPr lang="en-GB" sz="1400" i="1" u="sng" dirty="0">
                <a:latin typeface="Times New Roman" pitchFamily="18" charset="0"/>
              </a:rPr>
              <a:t>AIP Proceedings</a:t>
            </a:r>
            <a:r>
              <a:rPr lang="en-GB" sz="1400" i="1" dirty="0">
                <a:latin typeface="Times New Roman" pitchFamily="18" charset="0"/>
              </a:rPr>
              <a:t> Vol. 2, Part B, 809-812 (2007)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330748" y="2059110"/>
            <a:ext cx="820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400" i="1" dirty="0">
                <a:latin typeface="Times New Roman" pitchFamily="18" charset="0"/>
              </a:rPr>
              <a:t>  </a:t>
            </a:r>
            <a:r>
              <a:rPr lang="en-GB" sz="1400" i="1" dirty="0" smtClean="0">
                <a:latin typeface="Times New Roman" pitchFamily="18" charset="0"/>
              </a:rPr>
              <a:t>H. </a:t>
            </a:r>
            <a:r>
              <a:rPr lang="en-GB" sz="1400" i="1" dirty="0" err="1" smtClean="0">
                <a:latin typeface="Times New Roman" pitchFamily="18" charset="0"/>
              </a:rPr>
              <a:t>Carias</a:t>
            </a:r>
            <a:r>
              <a:rPr lang="en-GB" sz="1400" i="1" dirty="0" smtClean="0">
                <a:latin typeface="Times New Roman" pitchFamily="18" charset="0"/>
              </a:rPr>
              <a:t> , D.N</a:t>
            </a:r>
            <a:r>
              <a:rPr lang="en-GB" sz="1400" i="1" dirty="0">
                <a:latin typeface="Times New Roman" pitchFamily="18" charset="0"/>
              </a:rPr>
              <a:t>. </a:t>
            </a:r>
            <a:r>
              <a:rPr lang="en-GB" sz="1400" i="1" dirty="0" err="1">
                <a:latin typeface="Times New Roman" pitchFamily="18" charset="0"/>
              </a:rPr>
              <a:t>Beratan</a:t>
            </a:r>
            <a:r>
              <a:rPr lang="en-GB" sz="1400" i="1" dirty="0" smtClean="0"/>
              <a:t>, S.S. Skourtis  </a:t>
            </a:r>
            <a:r>
              <a:rPr lang="en-US" sz="1400" i="1" u="sng" dirty="0" smtClean="0">
                <a:cs typeface="Times New Roman" pitchFamily="18" charset="0"/>
              </a:rPr>
              <a:t>JPC B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smtClean="0">
                <a:cs typeface="Times New Roman" pitchFamily="18" charset="0"/>
              </a:rPr>
              <a:t>115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(18), 5510-5518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20011" y="2455689"/>
            <a:ext cx="5465762" cy="4402311"/>
            <a:chOff x="9547728" y="3547528"/>
            <a:chExt cx="5465762" cy="4402311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0817430" y="3547528"/>
              <a:ext cx="2868612" cy="1322388"/>
              <a:chOff x="2258" y="121"/>
              <a:chExt cx="1807" cy="833"/>
            </a:xfrm>
          </p:grpSpPr>
          <p:sp>
            <p:nvSpPr>
              <p:cNvPr id="20" name="Text Box 55"/>
              <p:cNvSpPr txBox="1">
                <a:spLocks noChangeArrowheads="1"/>
              </p:cNvSpPr>
              <p:nvPr/>
            </p:nvSpPr>
            <p:spPr bwMode="auto">
              <a:xfrm rot="-2896805">
                <a:off x="2227" y="269"/>
                <a:ext cx="4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solidFill>
                      <a:schemeClr val="accent2"/>
                    </a:solidFill>
                    <a:latin typeface="Arial" charset="0"/>
                    <a:ea typeface="宋体" pitchFamily="2" charset="-122"/>
                  </a:rPr>
                  <a:t>400 nm</a:t>
                </a:r>
              </a:p>
            </p:txBody>
          </p: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>
                <a:off x="2416" y="556"/>
                <a:ext cx="3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 flipV="1">
                <a:off x="2258" y="839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2511" y="321"/>
                <a:ext cx="2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400">
                    <a:latin typeface="Symbol" pitchFamily="18" charset="2"/>
                    <a:ea typeface="宋体" pitchFamily="2" charset="-122"/>
                  </a:rPr>
                  <a:t>t</a:t>
                </a:r>
                <a:endParaRPr lang="en-US" altLang="zh-CN" sz="2400" baseline="-25000">
                  <a:ea typeface="宋体" pitchFamily="2" charset="-122"/>
                </a:endParaRPr>
              </a:p>
            </p:txBody>
          </p:sp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3674" y="704"/>
                <a:ext cx="3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i="1">
                    <a:ea typeface="宋体" pitchFamily="2" charset="-122"/>
                  </a:rPr>
                  <a:t>time</a:t>
                </a:r>
                <a:endParaRPr lang="en-US" altLang="zh-CN" sz="2000" baseline="-25000">
                  <a:ea typeface="宋体" pitchFamily="2" charset="-122"/>
                </a:endParaRPr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auto">
              <a:xfrm>
                <a:off x="2652" y="641"/>
                <a:ext cx="181" cy="197"/>
              </a:xfrm>
              <a:custGeom>
                <a:avLst/>
                <a:gdLst>
                  <a:gd name="T0" fmla="*/ 0 w 585"/>
                  <a:gd name="T1" fmla="*/ 44648 h 579"/>
                  <a:gd name="T2" fmla="*/ 17265 w 585"/>
                  <a:gd name="T3" fmla="*/ 0 h 579"/>
                  <a:gd name="T4" fmla="*/ 17265 w 585"/>
                  <a:gd name="T5" fmla="*/ 44648 h 579"/>
                  <a:gd name="T6" fmla="*/ 0 60000 65536"/>
                  <a:gd name="T7" fmla="*/ 0 60000 65536"/>
                  <a:gd name="T8" fmla="*/ 0 60000 65536"/>
                  <a:gd name="T9" fmla="*/ 0 w 585"/>
                  <a:gd name="T10" fmla="*/ 0 h 579"/>
                  <a:gd name="T11" fmla="*/ 585 w 585"/>
                  <a:gd name="T12" fmla="*/ 579 h 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5" h="579">
                    <a:moveTo>
                      <a:pt x="0" y="576"/>
                    </a:moveTo>
                    <a:cubicBezTo>
                      <a:pt x="201" y="576"/>
                      <a:pt x="204" y="0"/>
                      <a:pt x="294" y="0"/>
                    </a:cubicBezTo>
                    <a:cubicBezTo>
                      <a:pt x="384" y="0"/>
                      <a:pt x="396" y="579"/>
                      <a:pt x="585" y="576"/>
                    </a:cubicBezTo>
                  </a:path>
                </a:pathLst>
              </a:cu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auto">
              <a:xfrm>
                <a:off x="2313" y="640"/>
                <a:ext cx="180" cy="197"/>
              </a:xfrm>
              <a:custGeom>
                <a:avLst/>
                <a:gdLst>
                  <a:gd name="T0" fmla="*/ 0 w 585"/>
                  <a:gd name="T1" fmla="*/ 44648 h 579"/>
                  <a:gd name="T2" fmla="*/ 16334 w 585"/>
                  <a:gd name="T3" fmla="*/ 0 h 579"/>
                  <a:gd name="T4" fmla="*/ 16334 w 585"/>
                  <a:gd name="T5" fmla="*/ 44648 h 579"/>
                  <a:gd name="T6" fmla="*/ 0 60000 65536"/>
                  <a:gd name="T7" fmla="*/ 0 60000 65536"/>
                  <a:gd name="T8" fmla="*/ 0 60000 65536"/>
                  <a:gd name="T9" fmla="*/ 0 w 585"/>
                  <a:gd name="T10" fmla="*/ 0 h 579"/>
                  <a:gd name="T11" fmla="*/ 585 w 585"/>
                  <a:gd name="T12" fmla="*/ 579 h 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5" h="579">
                    <a:moveTo>
                      <a:pt x="0" y="576"/>
                    </a:moveTo>
                    <a:cubicBezTo>
                      <a:pt x="201" y="576"/>
                      <a:pt x="204" y="0"/>
                      <a:pt x="294" y="0"/>
                    </a:cubicBezTo>
                    <a:cubicBezTo>
                      <a:pt x="384" y="0"/>
                      <a:pt x="396" y="579"/>
                      <a:pt x="585" y="576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3210" y="640"/>
                <a:ext cx="180" cy="197"/>
              </a:xfrm>
              <a:custGeom>
                <a:avLst/>
                <a:gdLst>
                  <a:gd name="T0" fmla="*/ 0 w 585"/>
                  <a:gd name="T1" fmla="*/ 44648 h 579"/>
                  <a:gd name="T2" fmla="*/ 16334 w 585"/>
                  <a:gd name="T3" fmla="*/ 0 h 579"/>
                  <a:gd name="T4" fmla="*/ 16334 w 585"/>
                  <a:gd name="T5" fmla="*/ 44648 h 579"/>
                  <a:gd name="T6" fmla="*/ 0 60000 65536"/>
                  <a:gd name="T7" fmla="*/ 0 60000 65536"/>
                  <a:gd name="T8" fmla="*/ 0 60000 65536"/>
                  <a:gd name="T9" fmla="*/ 0 w 585"/>
                  <a:gd name="T10" fmla="*/ 0 h 579"/>
                  <a:gd name="T11" fmla="*/ 585 w 585"/>
                  <a:gd name="T12" fmla="*/ 579 h 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5" h="579">
                    <a:moveTo>
                      <a:pt x="0" y="576"/>
                    </a:moveTo>
                    <a:cubicBezTo>
                      <a:pt x="201" y="576"/>
                      <a:pt x="204" y="0"/>
                      <a:pt x="294" y="0"/>
                    </a:cubicBezTo>
                    <a:cubicBezTo>
                      <a:pt x="384" y="0"/>
                      <a:pt x="396" y="579"/>
                      <a:pt x="585" y="576"/>
                    </a:cubicBezTo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 flipV="1">
                <a:off x="2742" y="523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48"/>
              <p:cNvSpPr>
                <a:spLocks noChangeShapeType="1"/>
              </p:cNvSpPr>
              <p:nvPr/>
            </p:nvSpPr>
            <p:spPr bwMode="auto">
              <a:xfrm flipV="1">
                <a:off x="3301" y="517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 flipV="1">
                <a:off x="2405" y="518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>
                <a:off x="2752" y="557"/>
                <a:ext cx="5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 Box 52"/>
              <p:cNvSpPr txBox="1">
                <a:spLocks noChangeArrowheads="1"/>
              </p:cNvSpPr>
              <p:nvPr/>
            </p:nvSpPr>
            <p:spPr bwMode="auto">
              <a:xfrm>
                <a:off x="2950" y="370"/>
                <a:ext cx="1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latin typeface="Arial" charset="0"/>
                    <a:ea typeface="宋体" pitchFamily="2" charset="-122"/>
                  </a:rPr>
                  <a:t>T</a:t>
                </a:r>
              </a:p>
            </p:txBody>
          </p:sp>
          <p:sp>
            <p:nvSpPr>
              <p:cNvPr id="33" name="Text Box 56"/>
              <p:cNvSpPr txBox="1">
                <a:spLocks noChangeArrowheads="1"/>
              </p:cNvSpPr>
              <p:nvPr/>
            </p:nvSpPr>
            <p:spPr bwMode="auto">
              <a:xfrm rot="-2896805">
                <a:off x="2648" y="249"/>
                <a:ext cx="4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rgbClr val="CC3300"/>
                    </a:solidFill>
                    <a:latin typeface="Arial" charset="0"/>
                    <a:ea typeface="宋体" pitchFamily="2" charset="-122"/>
                  </a:rPr>
                  <a:t>mid-IR</a:t>
                </a:r>
              </a:p>
            </p:txBody>
          </p:sp>
          <p:sp>
            <p:nvSpPr>
              <p:cNvPr id="34" name="Text Box 57"/>
              <p:cNvSpPr txBox="1">
                <a:spLocks noChangeArrowheads="1"/>
              </p:cNvSpPr>
              <p:nvPr/>
            </p:nvSpPr>
            <p:spPr bwMode="auto">
              <a:xfrm rot="-2896805">
                <a:off x="3233" y="289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solidFill>
                      <a:srgbClr val="00CCFF"/>
                    </a:solidFill>
                    <a:latin typeface="Arial" charset="0"/>
                    <a:ea typeface="宋体" pitchFamily="2" charset="-122"/>
                  </a:rPr>
                  <a:t>Vis</a:t>
                </a:r>
              </a:p>
            </p:txBody>
          </p:sp>
        </p:grp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10578015" y="7583127"/>
              <a:ext cx="3028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3-5% decrease in ET rate</a:t>
              </a:r>
            </a:p>
          </p:txBody>
        </p:sp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9547728" y="5241564"/>
              <a:ext cx="5465762" cy="2119313"/>
              <a:chOff x="1083" y="1051"/>
              <a:chExt cx="3443" cy="1335"/>
            </a:xfrm>
          </p:grpSpPr>
          <p:pic>
            <p:nvPicPr>
              <p:cNvPr id="38" name="Picture 3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83" y="1051"/>
                <a:ext cx="3338" cy="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4352" y="1637"/>
                <a:ext cx="174" cy="1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57461" y="1706524"/>
            <a:ext cx="5598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i="1" dirty="0" smtClean="0"/>
              <a:t>  Z. Lin, et. al. </a:t>
            </a:r>
            <a:r>
              <a:rPr lang="en-GB" sz="1400" i="1" u="sng" dirty="0" err="1" smtClean="0"/>
              <a:t>J.Am</a:t>
            </a:r>
            <a:r>
              <a:rPr lang="en-GB" sz="1400" i="1" u="sng" dirty="0" smtClean="0"/>
              <a:t>. Chem. Soc</a:t>
            </a:r>
            <a:r>
              <a:rPr lang="en-GB" sz="1400" i="1" dirty="0" smtClean="0"/>
              <a:t>.,  131: 18060-62 (2009)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93540" y="-335665"/>
            <a:ext cx="8168772" cy="17145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challenging future directions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36608" y="1168990"/>
            <a:ext cx="8137002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u="sng" dirty="0" smtClean="0"/>
              <a:t>Single molecule transport &amp; transfer </a:t>
            </a:r>
            <a:endParaRPr lang="en-US" sz="2800" u="sng" dirty="0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72304" y="4805938"/>
            <a:ext cx="8926339" cy="15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l"/>
            <a:r>
              <a:rPr lang="en-US" sz="2800" u="sng" dirty="0" smtClean="0"/>
              <a:t>Computation </a:t>
            </a:r>
          </a:p>
          <a:p>
            <a:pPr algn="l"/>
            <a:r>
              <a:rPr lang="en-US" sz="2800" i="1" dirty="0" smtClean="0"/>
              <a:t>Long time MD and reliable sampling of resonance region </a:t>
            </a:r>
          </a:p>
          <a:p>
            <a:pPr algn="l"/>
            <a:endParaRPr lang="en-US" sz="2000" i="1" dirty="0" smtClean="0"/>
          </a:p>
          <a:p>
            <a:pPr algn="l"/>
            <a:r>
              <a:rPr lang="en-US" sz="2000" i="1" dirty="0" smtClean="0"/>
              <a:t>For large coupling </a:t>
            </a:r>
            <a:r>
              <a:rPr lang="en-US" sz="2000" i="1" dirty="0" err="1" smtClean="0"/>
              <a:t>flucs</a:t>
            </a:r>
            <a:r>
              <a:rPr lang="en-US" sz="2000" i="1" dirty="0" smtClean="0"/>
              <a:t> the DA resonance region is altered</a:t>
            </a:r>
            <a:endParaRPr lang="en-US" sz="28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71332" y="1888548"/>
            <a:ext cx="8137002" cy="9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i="1" dirty="0" smtClean="0"/>
              <a:t>Photon and electron counting statistics to reveal fluctuation –dynamics  effects</a:t>
            </a:r>
            <a:endParaRPr lang="en-US" sz="2800" i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5937" y="3293369"/>
            <a:ext cx="7058630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2800" u="sng" dirty="0" smtClean="0"/>
              <a:t>IR driving of ET</a:t>
            </a:r>
            <a:endParaRPr lang="en-US" sz="2800" u="sng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0309" y="3985495"/>
            <a:ext cx="8137002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i="1" dirty="0" smtClean="0"/>
              <a:t>Driving of rare activation events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5782" y="293943"/>
            <a:ext cx="832219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Reviews</a:t>
            </a:r>
          </a:p>
          <a:p>
            <a:endParaRPr lang="en-US" b="1" i="1" dirty="0"/>
          </a:p>
          <a:p>
            <a:r>
              <a:rPr lang="en-US" sz="1600" i="1" dirty="0" smtClean="0"/>
              <a:t>S.S. Skourtis</a:t>
            </a:r>
            <a:endParaRPr lang="en-US" sz="1600" b="1" i="1" dirty="0" smtClean="0"/>
          </a:p>
          <a:p>
            <a:r>
              <a:rPr lang="en-US" sz="1600" i="1" u="sng" dirty="0" smtClean="0"/>
              <a:t>Probing  protein electron transfer mechanisms from the molecular to the cellular length scales</a:t>
            </a:r>
            <a:endParaRPr lang="en-GB" sz="1600" i="1" u="sng" dirty="0" smtClean="0"/>
          </a:p>
          <a:p>
            <a:r>
              <a:rPr lang="en-GB" sz="1600" i="1" dirty="0" smtClean="0"/>
              <a:t>Biopolymers (Peptide Science)  100, 1  pp 82–92</a:t>
            </a:r>
            <a:r>
              <a:rPr lang="en-GB" sz="1600" dirty="0" smtClean="0"/>
              <a:t> </a:t>
            </a:r>
            <a:r>
              <a:rPr lang="en-US" sz="1600" i="1" dirty="0" smtClean="0"/>
              <a:t>(2012) </a:t>
            </a:r>
          </a:p>
          <a:p>
            <a:endParaRPr lang="en-US" sz="1600" b="1" i="1" dirty="0"/>
          </a:p>
          <a:p>
            <a:endParaRPr lang="en-US" sz="1600" i="1" dirty="0" smtClean="0"/>
          </a:p>
          <a:p>
            <a:r>
              <a:rPr lang="en-US" sz="1600" i="1" dirty="0" smtClean="0"/>
              <a:t>S.S</a:t>
            </a:r>
            <a:r>
              <a:rPr lang="en-US" sz="1600" i="1" dirty="0"/>
              <a:t>. Skourtis, D.H. </a:t>
            </a:r>
            <a:r>
              <a:rPr lang="en-US" sz="1600" i="1" dirty="0" err="1"/>
              <a:t>Waldeck</a:t>
            </a:r>
            <a:r>
              <a:rPr lang="en-US" sz="1600" i="1" dirty="0"/>
              <a:t>, and D.N. </a:t>
            </a:r>
            <a:r>
              <a:rPr lang="en-US" sz="1600" i="1" dirty="0" err="1"/>
              <a:t>Beratan</a:t>
            </a:r>
            <a:endParaRPr lang="en-US" sz="1600" b="1" i="1" dirty="0"/>
          </a:p>
          <a:p>
            <a:r>
              <a:rPr lang="en-GB" sz="1600" i="1" u="sng" dirty="0"/>
              <a:t>Fluctuations in biological and </a:t>
            </a:r>
            <a:r>
              <a:rPr lang="en-GB" sz="1600" i="1" u="sng" dirty="0" err="1"/>
              <a:t>bioinspired</a:t>
            </a:r>
            <a:r>
              <a:rPr lang="en-GB" sz="1600" i="1" u="sng" dirty="0"/>
              <a:t> electron-transfer reactions</a:t>
            </a:r>
          </a:p>
          <a:p>
            <a:r>
              <a:rPr lang="en-GB" sz="1600" i="1" dirty="0" err="1"/>
              <a:t>Annu</a:t>
            </a:r>
            <a:r>
              <a:rPr lang="en-GB" sz="1600" i="1" dirty="0"/>
              <a:t>. Rev. Phys. Chem.,  61,  pp 461–485</a:t>
            </a:r>
            <a:r>
              <a:rPr lang="en-GB" sz="1600" dirty="0"/>
              <a:t> </a:t>
            </a:r>
            <a:r>
              <a:rPr lang="en-US" sz="1600" i="1" dirty="0"/>
              <a:t>(2010) </a:t>
            </a:r>
          </a:p>
          <a:p>
            <a:endParaRPr lang="en-US" sz="1600" b="1" i="1" dirty="0"/>
          </a:p>
          <a:p>
            <a:endParaRPr lang="en-US" sz="1600" b="1" i="1" dirty="0"/>
          </a:p>
          <a:p>
            <a:r>
              <a:rPr lang="en-US" sz="1600" i="1" dirty="0"/>
              <a:t>D. N. </a:t>
            </a:r>
            <a:r>
              <a:rPr lang="en-US" sz="1600" i="1" dirty="0" err="1"/>
              <a:t>Beratan</a:t>
            </a:r>
            <a:r>
              <a:rPr lang="en-US" sz="1600" i="1" dirty="0"/>
              <a:t>, S.S. Skourtis, </a:t>
            </a:r>
            <a:r>
              <a:rPr lang="en-GB" sz="1600" i="1" dirty="0" err="1"/>
              <a:t>Ilya</a:t>
            </a:r>
            <a:r>
              <a:rPr lang="en-GB" sz="1600" i="1" dirty="0"/>
              <a:t> A. </a:t>
            </a:r>
            <a:r>
              <a:rPr lang="en-GB" sz="1600" i="1" dirty="0" err="1"/>
              <a:t>Balabin</a:t>
            </a:r>
            <a:r>
              <a:rPr lang="en-GB" sz="1600" i="1" dirty="0"/>
              <a:t>, Alexander </a:t>
            </a:r>
            <a:r>
              <a:rPr lang="en-GB" sz="1600" i="1" dirty="0" err="1"/>
              <a:t>Balaeff</a:t>
            </a:r>
            <a:r>
              <a:rPr lang="en-GB" sz="1600" i="1" dirty="0"/>
              <a:t>, </a:t>
            </a:r>
            <a:r>
              <a:rPr lang="en-GB" sz="1600" i="1" dirty="0" err="1"/>
              <a:t>Shahar</a:t>
            </a:r>
            <a:r>
              <a:rPr lang="en-GB" sz="1600" i="1" dirty="0"/>
              <a:t> </a:t>
            </a:r>
            <a:r>
              <a:rPr lang="en-GB" sz="1600" i="1" dirty="0" err="1"/>
              <a:t>Keinan</a:t>
            </a:r>
            <a:r>
              <a:rPr lang="en-GB" sz="1600" i="1" dirty="0"/>
              <a:t>, </a:t>
            </a:r>
            <a:r>
              <a:rPr lang="en-GB" sz="1600" i="1" dirty="0" err="1"/>
              <a:t>Ravindra</a:t>
            </a:r>
            <a:r>
              <a:rPr lang="en-GB" sz="1600" i="1" dirty="0"/>
              <a:t> </a:t>
            </a:r>
            <a:r>
              <a:rPr lang="en-GB" sz="1600" i="1" dirty="0" err="1"/>
              <a:t>Venkatramani</a:t>
            </a:r>
            <a:r>
              <a:rPr lang="en-GB" sz="1600" i="1" dirty="0"/>
              <a:t>, and </a:t>
            </a:r>
            <a:r>
              <a:rPr lang="en-GB" sz="1600" i="1" dirty="0" err="1"/>
              <a:t>Dequan</a:t>
            </a:r>
            <a:r>
              <a:rPr lang="en-GB" sz="1600" i="1" dirty="0"/>
              <a:t> Xiao</a:t>
            </a:r>
            <a:r>
              <a:rPr lang="en-GB" sz="1600" dirty="0"/>
              <a:t> </a:t>
            </a:r>
            <a:endParaRPr lang="en-US" sz="1600" b="1" i="1" dirty="0"/>
          </a:p>
          <a:p>
            <a:r>
              <a:rPr lang="en-GB" sz="1600" i="1" u="sng" dirty="0"/>
              <a:t>Steering electrons on moving pathways</a:t>
            </a:r>
          </a:p>
          <a:p>
            <a:r>
              <a:rPr lang="en-GB" sz="1600" i="1" dirty="0"/>
              <a:t>Acc. Chem. Res.,  42,  pp 1669–1678</a:t>
            </a:r>
            <a:r>
              <a:rPr lang="en-GB" sz="1600" dirty="0"/>
              <a:t> </a:t>
            </a:r>
            <a:r>
              <a:rPr lang="en-US" sz="1600" i="1" dirty="0"/>
              <a:t>(2009) </a:t>
            </a:r>
          </a:p>
          <a:p>
            <a:endParaRPr lang="en-US" sz="1600" b="1" i="1" dirty="0"/>
          </a:p>
          <a:p>
            <a:endParaRPr lang="en-GB" sz="1600" i="1" u="sng" dirty="0"/>
          </a:p>
          <a:p>
            <a:r>
              <a:rPr lang="en-US" sz="1600" i="1" dirty="0"/>
              <a:t>S.S. Skourtis, J. Lin, and D.N. </a:t>
            </a:r>
            <a:r>
              <a:rPr lang="en-US" sz="1600" i="1" dirty="0" err="1"/>
              <a:t>Beratan</a:t>
            </a:r>
            <a:endParaRPr lang="en-US" sz="1600" i="1" dirty="0"/>
          </a:p>
          <a:p>
            <a:r>
              <a:rPr lang="en-US" sz="1600" i="1" u="sng" dirty="0"/>
              <a:t>The effects of bridge motion on  electron transfer reactions mediated by tunneling</a:t>
            </a:r>
            <a:r>
              <a:rPr lang="en-US" sz="1600" i="1" dirty="0"/>
              <a:t> </a:t>
            </a:r>
            <a:endParaRPr lang="en-GB" sz="1600" i="1" u="sng" dirty="0"/>
          </a:p>
          <a:p>
            <a:r>
              <a:rPr lang="en-GB" sz="1600" i="1" dirty="0"/>
              <a:t>Modern methods for Theoretical Physical Chemistry of Biopolymers, </a:t>
            </a:r>
          </a:p>
          <a:p>
            <a:r>
              <a:rPr lang="en-GB" sz="1600" i="1" dirty="0"/>
              <a:t>E. B. </a:t>
            </a:r>
            <a:r>
              <a:rPr lang="en-GB" sz="1600" i="1" dirty="0" err="1"/>
              <a:t>Starikov</a:t>
            </a:r>
            <a:r>
              <a:rPr lang="en-GB" sz="1600" i="1" dirty="0"/>
              <a:t>, S. Tanaka, and J. P. Lewis, editors, Elsevier, pp. 357-379 (2006)</a:t>
            </a:r>
            <a:r>
              <a:rPr lang="en-GB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3995738" y="0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58137" y="1484313"/>
            <a:ext cx="3889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Cyprus Research </a:t>
            </a:r>
            <a:r>
              <a:rPr lang="en-GB" dirty="0" smtClean="0"/>
              <a:t>Promotion Foundation</a:t>
            </a:r>
            <a:endParaRPr lang="en-GB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672078" y="2165028"/>
            <a:ext cx="234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Leventis</a:t>
            </a:r>
            <a:r>
              <a:rPr lang="en-GB" dirty="0"/>
              <a:t> Foundation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59680" y="283113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University of Cyprus</a:t>
            </a:r>
          </a:p>
        </p:txBody>
      </p:sp>
      <p:pic>
        <p:nvPicPr>
          <p:cNvPr id="29702" name="Picture 6" descr="cypru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19150"/>
            <a:ext cx="44656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img_9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73513" y="5544575"/>
            <a:ext cx="4094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USA:  DOE, NIH, NSF, Duke Univ. Theory Initiative, UNC EFRC</a:t>
            </a:r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0166" y="4840449"/>
            <a:ext cx="4094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EU:  FP7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kourtis6"/>
          <p:cNvPicPr>
            <a:picLocks noChangeAspect="1" noChangeArrowheads="1"/>
          </p:cNvPicPr>
          <p:nvPr/>
        </p:nvPicPr>
        <p:blipFill>
          <a:blip r:embed="rId2" cstate="print"/>
          <a:srcRect l="2124" t="2763" r="13277" b="2763"/>
          <a:stretch>
            <a:fillRect/>
          </a:stretch>
        </p:blipFill>
        <p:spPr bwMode="auto">
          <a:xfrm>
            <a:off x="1740564" y="1693621"/>
            <a:ext cx="5735637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 flipH="1">
            <a:off x="4477414" y="2196858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948401" y="3925646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-300942" y="261998"/>
            <a:ext cx="9837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 smtClean="0"/>
              <a:t>At “macroscopic” molecular assembly level</a:t>
            </a:r>
            <a:endParaRPr lang="en-GB" sz="1600" b="1" i="1" dirty="0">
              <a:cs typeface="Times New Roman" pitchFamily="18" charset="0"/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7861964" y="3638308"/>
            <a:ext cx="9350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Voet</a:t>
            </a:r>
          </a:p>
          <a:p>
            <a:pPr>
              <a:spcBef>
                <a:spcPct val="50000"/>
              </a:spcBef>
            </a:pPr>
            <a:r>
              <a:rPr lang="en-GB" sz="1000"/>
              <a:t>Biochemistry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063" y="879676"/>
            <a:ext cx="77724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Most famous example: Photosynthesis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0471" y="5366092"/>
            <a:ext cx="88201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l-GR" b="1" dirty="0"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2400" dirty="0" smtClean="0">
                <a:cs typeface="Times New Roman" pitchFamily="18" charset="0"/>
              </a:rPr>
              <a:t>Assembly designed to couple </a:t>
            </a:r>
          </a:p>
          <a:p>
            <a:pPr algn="ctr">
              <a:spcBef>
                <a:spcPct val="20000"/>
              </a:spcBef>
            </a:pPr>
            <a:r>
              <a:rPr lang="en-GB" sz="2400" dirty="0" err="1" smtClean="0">
                <a:cs typeface="Times New Roman" pitchFamily="18" charset="0"/>
              </a:rPr>
              <a:t>exciton</a:t>
            </a:r>
            <a:r>
              <a:rPr lang="en-GB" sz="2400" dirty="0" smtClean="0">
                <a:cs typeface="Times New Roman" pitchFamily="18" charset="0"/>
              </a:rPr>
              <a:t> transfer to electron transfer to proton transfer </a:t>
            </a:r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5516563"/>
            <a:ext cx="882015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l-GR" b="1" dirty="0"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2000" dirty="0">
                <a:cs typeface="Times New Roman" pitchFamily="18" charset="0"/>
              </a:rPr>
              <a:t>The electron transport is in one direction </a:t>
            </a:r>
          </a:p>
          <a:p>
            <a:pPr algn="ctr">
              <a:spcBef>
                <a:spcPct val="20000"/>
              </a:spcBef>
            </a:pPr>
            <a:r>
              <a:rPr lang="en-GB" sz="2000" dirty="0">
                <a:cs typeface="Times New Roman" pitchFamily="18" charset="0"/>
              </a:rPr>
              <a:t> &amp; along specific pathways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76463" y="767647"/>
            <a:ext cx="76327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Reaction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center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is designed to 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directionally transfer 1elec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photon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absorbed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34820" name="Picture 5" descr="rc4"/>
          <p:cNvPicPr>
            <a:picLocks noChangeAspect="1" noChangeArrowheads="1"/>
          </p:cNvPicPr>
          <p:nvPr/>
        </p:nvPicPr>
        <p:blipFill>
          <a:blip r:embed="rId2" cstate="print"/>
          <a:srcRect l="1218" t="1170" b="5145"/>
          <a:stretch>
            <a:fillRect/>
          </a:stretch>
        </p:blipFill>
        <p:spPr bwMode="auto">
          <a:xfrm>
            <a:off x="3071973" y="2834907"/>
            <a:ext cx="2919916" cy="28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14314" y="1532258"/>
            <a:ext cx="9144000" cy="2527300"/>
            <a:chOff x="-135" y="704"/>
            <a:chExt cx="5760" cy="1592"/>
          </a:xfrm>
        </p:grpSpPr>
        <p:sp>
          <p:nvSpPr>
            <p:cNvPr id="34822" name="Text Box 2"/>
            <p:cNvSpPr txBox="1">
              <a:spLocks noChangeArrowheads="1"/>
            </p:cNvSpPr>
            <p:nvPr/>
          </p:nvSpPr>
          <p:spPr bwMode="auto">
            <a:xfrm>
              <a:off x="-135" y="704"/>
              <a:ext cx="5760" cy="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l-GR" b="1" dirty="0">
                <a:latin typeface="Arial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l-GR" b="1" dirty="0">
                  <a:latin typeface="Arial" charset="0"/>
                </a:rPr>
                <a:t>    </a:t>
              </a:r>
              <a:r>
                <a:rPr lang="en-GB" sz="2000" dirty="0">
                  <a:cs typeface="Times New Roman" pitchFamily="18" charset="0"/>
                </a:rPr>
                <a:t>The initial ET reaction is  fast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GB" sz="2400" dirty="0">
                  <a:cs typeface="Times New Roman" pitchFamily="18" charset="0"/>
                </a:rPr>
                <a:t> </a:t>
              </a:r>
              <a:r>
                <a:rPr lang="en-GB" sz="2000" dirty="0">
                  <a:cs typeface="Times New Roman" pitchFamily="18" charset="0"/>
                </a:rPr>
                <a:t>to avoid fluorescence </a:t>
              </a:r>
              <a:r>
                <a:rPr lang="en-GB" sz="2000" dirty="0" smtClean="0">
                  <a:cs typeface="Times New Roman" pitchFamily="18" charset="0"/>
                </a:rPr>
                <a:t>&amp; loss </a:t>
              </a:r>
              <a:r>
                <a:rPr lang="en-GB" sz="2000" dirty="0">
                  <a:cs typeface="Times New Roman" pitchFamily="18" charset="0"/>
                </a:rPr>
                <a:t>of photon energy to heat</a:t>
              </a:r>
            </a:p>
          </p:txBody>
        </p:sp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295" y="1570"/>
              <a:ext cx="1134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 err="1"/>
                <a:t>fluoresence</a:t>
              </a:r>
              <a:r>
                <a:rPr lang="en-GB" sz="1000" dirty="0"/>
                <a:t> time: </a:t>
              </a:r>
              <a:r>
                <a:rPr lang="el-GR" sz="1000" dirty="0"/>
                <a:t>10</a:t>
              </a:r>
              <a:r>
                <a:rPr lang="en-GB" sz="1000" baseline="30000" dirty="0"/>
                <a:t>-8</a:t>
              </a:r>
              <a:r>
                <a:rPr lang="el-GR" sz="1000" dirty="0"/>
                <a:t> </a:t>
              </a:r>
              <a:r>
                <a:rPr lang="en-GB" sz="1000" dirty="0"/>
                <a:t>sec,        </a:t>
              </a:r>
            </a:p>
            <a:p>
              <a:r>
                <a:rPr lang="en-GB" sz="1000" dirty="0"/>
                <a:t>    </a:t>
              </a:r>
            </a:p>
            <a:p>
              <a:r>
                <a:rPr lang="en-GB" sz="1000" dirty="0"/>
                <a:t>Initial ET time: 10</a:t>
              </a:r>
              <a:r>
                <a:rPr lang="en-GB" sz="1000" baseline="30000" dirty="0"/>
                <a:t>-12</a:t>
              </a:r>
              <a:r>
                <a:rPr lang="en-GB" sz="1000" dirty="0"/>
                <a:t> sec</a:t>
              </a:r>
            </a:p>
            <a:p>
              <a:pPr>
                <a:spcBef>
                  <a:spcPct val="50000"/>
                </a:spcBef>
              </a:pPr>
              <a:endParaRPr lang="en-GB" sz="1000" dirty="0"/>
            </a:p>
          </p:txBody>
        </p:sp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>
              <a:off x="2789" y="2296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0"/>
            <a:ext cx="8854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/>
              <a:t>At single molecule level</a:t>
            </a:r>
            <a:endParaRPr lang="en-GB" sz="16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0425" y="1412875"/>
            <a:ext cx="2232025" cy="2039938"/>
            <a:chOff x="4059" y="1207"/>
            <a:chExt cx="1406" cy="1285"/>
          </a:xfrm>
        </p:grpSpPr>
        <p:sp>
          <p:nvSpPr>
            <p:cNvPr id="15379" name="AutoShape 3"/>
            <p:cNvSpPr>
              <a:spLocks noChangeAspect="1" noChangeArrowheads="1"/>
            </p:cNvSpPr>
            <p:nvPr/>
          </p:nvSpPr>
          <p:spPr bwMode="auto">
            <a:xfrm>
              <a:off x="4059" y="1207"/>
              <a:ext cx="1406" cy="128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Oval 4"/>
            <p:cNvSpPr>
              <a:spLocks noChangeArrowheads="1"/>
            </p:cNvSpPr>
            <p:nvPr/>
          </p:nvSpPr>
          <p:spPr bwMode="auto">
            <a:xfrm>
              <a:off x="4142" y="1270"/>
              <a:ext cx="1224" cy="10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Text Box 5"/>
            <p:cNvSpPr txBox="1">
              <a:spLocks noChangeArrowheads="1"/>
            </p:cNvSpPr>
            <p:nvPr/>
          </p:nvSpPr>
          <p:spPr bwMode="auto">
            <a:xfrm>
              <a:off x="4241" y="1706"/>
              <a:ext cx="51" cy="1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D</a:t>
              </a:r>
              <a:endParaRPr lang="en-GB" sz="2400" baseline="-25000"/>
            </a:p>
          </p:txBody>
        </p:sp>
        <p:sp>
          <p:nvSpPr>
            <p:cNvPr id="15382" name="Text Box 6"/>
            <p:cNvSpPr txBox="1">
              <a:spLocks noChangeArrowheads="1"/>
            </p:cNvSpPr>
            <p:nvPr/>
          </p:nvSpPr>
          <p:spPr bwMode="auto">
            <a:xfrm>
              <a:off x="5193" y="1706"/>
              <a:ext cx="51" cy="1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A</a:t>
              </a:r>
              <a:endParaRPr lang="en-GB" sz="2400" baseline="-25000"/>
            </a:p>
          </p:txBody>
        </p:sp>
        <p:sp>
          <p:nvSpPr>
            <p:cNvPr id="15383" name="Text Box 7"/>
            <p:cNvSpPr txBox="1">
              <a:spLocks noChangeArrowheads="1"/>
            </p:cNvSpPr>
            <p:nvPr/>
          </p:nvSpPr>
          <p:spPr bwMode="auto">
            <a:xfrm>
              <a:off x="4499" y="1849"/>
              <a:ext cx="561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/>
                <a:t>Bridge:</a:t>
              </a:r>
            </a:p>
            <a:p>
              <a:r>
                <a:rPr lang="en-GB" sz="1200"/>
                <a:t>(protein or DNA)</a:t>
              </a:r>
              <a:endParaRPr lang="en-GB" sz="2400" baseline="-25000"/>
            </a:p>
          </p:txBody>
        </p:sp>
        <p:sp>
          <p:nvSpPr>
            <p:cNvPr id="15384" name="Line 8"/>
            <p:cNvSpPr>
              <a:spLocks noChangeShapeType="1"/>
            </p:cNvSpPr>
            <p:nvPr/>
          </p:nvSpPr>
          <p:spPr bwMode="auto">
            <a:xfrm>
              <a:off x="4377" y="1752"/>
              <a:ext cx="7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85" name="Text Box 9"/>
            <p:cNvSpPr txBox="1">
              <a:spLocks noChangeArrowheads="1"/>
            </p:cNvSpPr>
            <p:nvPr/>
          </p:nvSpPr>
          <p:spPr bwMode="auto">
            <a:xfrm>
              <a:off x="4332" y="1661"/>
              <a:ext cx="51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e</a:t>
              </a:r>
              <a:endParaRPr lang="en-GB" sz="2400" baseline="-25000"/>
            </a:p>
          </p:txBody>
        </p:sp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4631" y="1484"/>
              <a:ext cx="205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000" dirty="0"/>
                <a:t>~10Å</a:t>
              </a:r>
              <a:endParaRPr lang="en-GB" sz="2400" baseline="-25000" dirty="0"/>
            </a:p>
          </p:txBody>
        </p:sp>
        <p:sp>
          <p:nvSpPr>
            <p:cNvPr id="15387" name="Text Box 11"/>
            <p:cNvSpPr txBox="1">
              <a:spLocks noChangeArrowheads="1"/>
            </p:cNvSpPr>
            <p:nvPr/>
          </p:nvSpPr>
          <p:spPr bwMode="auto">
            <a:xfrm>
              <a:off x="4604" y="2341"/>
              <a:ext cx="3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baseline="-25000"/>
                <a:t>solvent</a:t>
              </a:r>
            </a:p>
          </p:txBody>
        </p:sp>
      </p:grp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5021143" y="6009814"/>
            <a:ext cx="3960812" cy="64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MAIN EXP. OBSERVABLE: </a:t>
            </a:r>
            <a:r>
              <a:rPr lang="en-GB" b="1" u="sng" dirty="0"/>
              <a:t>ET rate</a:t>
            </a:r>
            <a:endParaRPr lang="en-GB" u="sng" dirty="0"/>
          </a:p>
          <a:p>
            <a:r>
              <a:rPr lang="en-GB" dirty="0"/>
              <a:t> biological rates: (</a:t>
            </a:r>
            <a:r>
              <a:rPr lang="en-GB" dirty="0" err="1"/>
              <a:t>psec</a:t>
            </a:r>
            <a:r>
              <a:rPr lang="en-GB" dirty="0"/>
              <a:t>)</a:t>
            </a:r>
            <a:r>
              <a:rPr lang="en-GB" baseline="30000" dirty="0"/>
              <a:t>-1</a:t>
            </a:r>
            <a:r>
              <a:rPr lang="en-GB" dirty="0"/>
              <a:t> or slower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08625" y="3644900"/>
            <a:ext cx="3168650" cy="2016125"/>
            <a:chOff x="3764" y="2750"/>
            <a:chExt cx="1996" cy="1270"/>
          </a:xfrm>
        </p:grpSpPr>
        <p:sp>
          <p:nvSpPr>
            <p:cNvPr id="15369" name="AutoShape 14"/>
            <p:cNvSpPr>
              <a:spLocks noChangeAspect="1" noChangeArrowheads="1"/>
            </p:cNvSpPr>
            <p:nvPr/>
          </p:nvSpPr>
          <p:spPr bwMode="auto">
            <a:xfrm>
              <a:off x="3764" y="2750"/>
              <a:ext cx="1996" cy="127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Oval 15"/>
            <p:cNvSpPr>
              <a:spLocks noChangeArrowheads="1"/>
            </p:cNvSpPr>
            <p:nvPr/>
          </p:nvSpPr>
          <p:spPr bwMode="auto">
            <a:xfrm>
              <a:off x="3848" y="2792"/>
              <a:ext cx="920" cy="10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4286" y="3249"/>
              <a:ext cx="58" cy="1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D</a:t>
              </a:r>
              <a:endParaRPr lang="en-GB" sz="2400" baseline="-25000"/>
            </a:p>
          </p:txBody>
        </p:sp>
        <p:sp>
          <p:nvSpPr>
            <p:cNvPr id="15372" name="Text Box 17"/>
            <p:cNvSpPr txBox="1">
              <a:spLocks noChangeArrowheads="1"/>
            </p:cNvSpPr>
            <p:nvPr/>
          </p:nvSpPr>
          <p:spPr bwMode="auto">
            <a:xfrm>
              <a:off x="4423" y="3229"/>
              <a:ext cx="57" cy="1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e</a:t>
              </a:r>
              <a:endParaRPr lang="en-GB" sz="2400" baseline="-25000"/>
            </a:p>
          </p:txBody>
        </p:sp>
        <p:sp>
          <p:nvSpPr>
            <p:cNvPr id="15373" name="Rectangle 18"/>
            <p:cNvSpPr>
              <a:spLocks noChangeArrowheads="1"/>
            </p:cNvSpPr>
            <p:nvPr/>
          </p:nvSpPr>
          <p:spPr bwMode="auto">
            <a:xfrm>
              <a:off x="4768" y="2795"/>
              <a:ext cx="919" cy="10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Text Box 19"/>
            <p:cNvSpPr txBox="1">
              <a:spLocks noChangeArrowheads="1"/>
            </p:cNvSpPr>
            <p:nvPr/>
          </p:nvSpPr>
          <p:spPr bwMode="auto">
            <a:xfrm>
              <a:off x="5193" y="3249"/>
              <a:ext cx="57" cy="1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A</a:t>
              </a:r>
              <a:endParaRPr lang="en-GB" sz="2400" baseline="-25000"/>
            </a:p>
          </p:txBody>
        </p:sp>
        <p:sp>
          <p:nvSpPr>
            <p:cNvPr id="15375" name="Line 20"/>
            <p:cNvSpPr>
              <a:spLocks noChangeShapeType="1"/>
            </p:cNvSpPr>
            <p:nvPr/>
          </p:nvSpPr>
          <p:spPr bwMode="auto">
            <a:xfrm>
              <a:off x="4513" y="3294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6" name="Text Box 21"/>
            <p:cNvSpPr txBox="1">
              <a:spLocks noChangeArrowheads="1"/>
            </p:cNvSpPr>
            <p:nvPr/>
          </p:nvSpPr>
          <p:spPr bwMode="auto">
            <a:xfrm>
              <a:off x="4193" y="3521"/>
              <a:ext cx="402" cy="2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protein</a:t>
              </a:r>
              <a:endParaRPr lang="en-GB" sz="2400" baseline="-25000"/>
            </a:p>
          </p:txBody>
        </p:sp>
        <p:sp>
          <p:nvSpPr>
            <p:cNvPr id="15377" name="Text Box 22"/>
            <p:cNvSpPr txBox="1">
              <a:spLocks noChangeArrowheads="1"/>
            </p:cNvSpPr>
            <p:nvPr/>
          </p:nvSpPr>
          <p:spPr bwMode="auto">
            <a:xfrm>
              <a:off x="5113" y="3521"/>
              <a:ext cx="344" cy="2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/>
                <a:t>protein </a:t>
              </a:r>
            </a:p>
            <a:p>
              <a:r>
                <a:rPr lang="en-GB" sz="1200"/>
                <a:t>or DNA</a:t>
              </a:r>
              <a:endParaRPr lang="en-GB" sz="2400" baseline="-25000"/>
            </a:p>
          </p:txBody>
        </p:sp>
        <p:sp>
          <p:nvSpPr>
            <p:cNvPr id="15378" name="Text Box 23"/>
            <p:cNvSpPr txBox="1">
              <a:spLocks noChangeArrowheads="1"/>
            </p:cNvSpPr>
            <p:nvPr/>
          </p:nvSpPr>
          <p:spPr bwMode="auto">
            <a:xfrm>
              <a:off x="4513" y="3838"/>
              <a:ext cx="3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baseline="-25000"/>
                <a:t>solvent</a:t>
              </a:r>
            </a:p>
          </p:txBody>
        </p:sp>
      </p:grpSp>
      <p:sp>
        <p:nvSpPr>
          <p:cNvPr id="166936" name="Rectangle 24"/>
          <p:cNvSpPr>
            <a:spLocks noGrp="1" noChangeArrowheads="1"/>
          </p:cNvSpPr>
          <p:nvPr>
            <p:ph type="title"/>
          </p:nvPr>
        </p:nvSpPr>
        <p:spPr>
          <a:xfrm>
            <a:off x="1655180" y="0"/>
            <a:ext cx="9144000" cy="71913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Some features of biological ET 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254643" y="768711"/>
            <a:ext cx="4566232" cy="31393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 Often long distance </a:t>
            </a:r>
            <a:r>
              <a:rPr lang="en-GB" dirty="0" smtClean="0"/>
              <a:t>&amp; very-long distance ET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dirty="0"/>
              <a:t>    The electron transfers from an initial    </a:t>
            </a:r>
          </a:p>
          <a:p>
            <a:r>
              <a:rPr lang="en-GB" dirty="0"/>
              <a:t>     localized </a:t>
            </a:r>
            <a:r>
              <a:rPr lang="en-GB" dirty="0" smtClean="0"/>
              <a:t> donor (D) </a:t>
            </a:r>
            <a:r>
              <a:rPr lang="en-GB" dirty="0"/>
              <a:t>state to a final </a:t>
            </a:r>
          </a:p>
          <a:p>
            <a:r>
              <a:rPr lang="en-GB" dirty="0"/>
              <a:t>     localized </a:t>
            </a:r>
            <a:r>
              <a:rPr lang="en-GB" dirty="0" smtClean="0"/>
              <a:t>acceptor (A) </a:t>
            </a:r>
            <a:r>
              <a:rPr lang="en-GB" dirty="0"/>
              <a:t>state through </a:t>
            </a:r>
          </a:p>
          <a:p>
            <a:r>
              <a:rPr lang="en-GB" dirty="0"/>
              <a:t>     intervening molecular matrix (bridge).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     D-A distance </a:t>
            </a:r>
            <a:r>
              <a:rPr lang="en-GB" dirty="0" smtClean="0"/>
              <a:t> for single-step (</a:t>
            </a:r>
            <a:r>
              <a:rPr lang="en-GB" dirty="0" err="1" smtClean="0"/>
              <a:t>tunneling</a:t>
            </a:r>
            <a:r>
              <a:rPr lang="en-GB" dirty="0" smtClean="0"/>
              <a:t>) ET</a:t>
            </a:r>
          </a:p>
          <a:p>
            <a:r>
              <a:rPr lang="en-GB" dirty="0" smtClean="0"/>
              <a:t>     up to ~ 10 </a:t>
            </a:r>
            <a:r>
              <a:rPr lang="en-US" dirty="0" smtClean="0"/>
              <a:t>Å, </a:t>
            </a:r>
          </a:p>
          <a:p>
            <a:r>
              <a:rPr lang="en-US" dirty="0" smtClean="0"/>
              <a:t>     for multistep hopping ET </a:t>
            </a:r>
          </a:p>
          <a:p>
            <a:r>
              <a:rPr lang="en-US" dirty="0" smtClean="0"/>
              <a:t>     ~ 100 nm (bacterial </a:t>
            </a:r>
            <a:r>
              <a:rPr lang="en-US" dirty="0" err="1" smtClean="0"/>
              <a:t>nanowires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5367" name="Text Box 26"/>
          <p:cNvSpPr txBox="1">
            <a:spLocks noChangeArrowheads="1"/>
          </p:cNvSpPr>
          <p:nvPr/>
        </p:nvSpPr>
        <p:spPr bwMode="auto">
          <a:xfrm>
            <a:off x="225687" y="4073163"/>
            <a:ext cx="4577806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 Bridge: </a:t>
            </a:r>
          </a:p>
          <a:p>
            <a:r>
              <a:rPr lang="en-GB" dirty="0"/>
              <a:t>     </a:t>
            </a:r>
          </a:p>
          <a:p>
            <a:r>
              <a:rPr lang="en-GB" dirty="0"/>
              <a:t>   Protein and/or </a:t>
            </a:r>
            <a:r>
              <a:rPr lang="en-GB" dirty="0" smtClean="0"/>
              <a:t>DNA and/or other organics, </a:t>
            </a:r>
            <a:endParaRPr lang="en-GB" dirty="0"/>
          </a:p>
          <a:p>
            <a:r>
              <a:rPr lang="en-GB" dirty="0"/>
              <a:t>   hundreds of  atoms between </a:t>
            </a:r>
            <a:r>
              <a:rPr lang="en-GB" dirty="0" smtClean="0"/>
              <a:t>each  D-A pair. </a:t>
            </a:r>
            <a:endParaRPr lang="en-GB" dirty="0"/>
          </a:p>
        </p:txBody>
      </p:sp>
      <p:sp>
        <p:nvSpPr>
          <p:cNvPr id="15368" name="Text Box 27"/>
          <p:cNvSpPr txBox="1">
            <a:spLocks noChangeArrowheads="1"/>
          </p:cNvSpPr>
          <p:nvPr/>
        </p:nvSpPr>
        <p:spPr bwMode="auto">
          <a:xfrm>
            <a:off x="243149" y="5528479"/>
            <a:ext cx="4525621" cy="119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 Donor (acceptor) moieties:  </a:t>
            </a:r>
          </a:p>
          <a:p>
            <a:pPr>
              <a:buFontTx/>
              <a:buChar char="•"/>
            </a:pPr>
            <a:endParaRPr lang="en-GB" dirty="0"/>
          </a:p>
          <a:p>
            <a:r>
              <a:rPr lang="en-GB" dirty="0"/>
              <a:t>   metals atoms, small organic molecules, </a:t>
            </a:r>
          </a:p>
          <a:p>
            <a:r>
              <a:rPr lang="en-GB" dirty="0"/>
              <a:t>   </a:t>
            </a:r>
            <a:r>
              <a:rPr lang="en-GB" dirty="0" err="1"/>
              <a:t>aminoacids</a:t>
            </a:r>
            <a:r>
              <a:rPr lang="en-GB" dirty="0"/>
              <a:t>, DNA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6" grpId="0" animBg="1"/>
      <p:bldP spid="15367" grpId="0" animBg="1"/>
      <p:bldP spid="153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15" y="242726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Mechanisms </a:t>
            </a: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biomolecular</a:t>
            </a: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ET </a:t>
            </a: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7238" y="1809305"/>
            <a:ext cx="7518400" cy="40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 smtClean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b="1" i="1" kern="0" dirty="0" smtClean="0">
                <a:cs typeface="+mn-cs"/>
              </a:rPr>
              <a:t>fully coherent: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kern="0" dirty="0" smtClean="0">
                <a:cs typeface="+mn-cs"/>
              </a:rPr>
              <a:t>“Deep” </a:t>
            </a:r>
            <a:r>
              <a:rPr lang="en-GB" sz="2800" kern="0" dirty="0" err="1">
                <a:cs typeface="+mn-cs"/>
              </a:rPr>
              <a:t>tunneling</a:t>
            </a:r>
            <a:r>
              <a:rPr lang="en-GB" sz="2800" kern="0" dirty="0">
                <a:cs typeface="+mn-cs"/>
              </a:rPr>
              <a:t> to resonant </a:t>
            </a:r>
            <a:r>
              <a:rPr lang="en-GB" sz="2800" kern="0" dirty="0" err="1" smtClean="0">
                <a:cs typeface="+mn-cs"/>
              </a:rPr>
              <a:t>tunneling</a:t>
            </a:r>
            <a:endParaRPr lang="en-GB" sz="2800" kern="0" dirty="0" smtClean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 smtClean="0">
                <a:cs typeface="+mn-cs"/>
              </a:rPr>
              <a:t>(describable by </a:t>
            </a:r>
            <a:r>
              <a:rPr lang="en-GB" sz="2400" kern="0" dirty="0" err="1" smtClean="0">
                <a:cs typeface="+mn-cs"/>
              </a:rPr>
              <a:t>Schr</a:t>
            </a:r>
            <a:r>
              <a:rPr lang="en-GB" sz="2400" kern="0" dirty="0" smtClean="0">
                <a:cs typeface="+mn-cs"/>
              </a:rPr>
              <a:t>. Eq.)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400" kern="0" dirty="0" smtClean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kern="0" dirty="0" smtClean="0">
                <a:cs typeface="+mn-cs"/>
              </a:rPr>
              <a:t>to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 smtClean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b="1" i="1" kern="0" dirty="0" smtClean="0"/>
              <a:t>fully incoherent:</a:t>
            </a:r>
            <a:endParaRPr lang="en-GB" sz="2800" kern="0" dirty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kern="0" dirty="0" smtClean="0">
                <a:cs typeface="+mn-cs"/>
              </a:rPr>
              <a:t>thermally-activated hopping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cs typeface="+mn-cs"/>
              </a:rPr>
              <a:t>(describable by rate equations)</a:t>
            </a:r>
            <a:endParaRPr lang="en-GB" sz="2400" kern="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3200" kern="0" dirty="0"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3200" kern="0" dirty="0"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kern="0" dirty="0">
                <a:cs typeface="+mn-cs"/>
              </a:rPr>
              <a:t>  </a:t>
            </a:r>
            <a:endParaRPr lang="en-GB" sz="2800" kern="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01800" y="1395413"/>
            <a:ext cx="5335588" cy="2563812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6575" y="1377950"/>
            <a:ext cx="5230813" cy="2500313"/>
            <a:chOff x="3710" y="3612"/>
            <a:chExt cx="4906" cy="2725"/>
          </a:xfrm>
        </p:grpSpPr>
        <p:sp>
          <p:nvSpPr>
            <p:cNvPr id="24596" name="Oval 5"/>
            <p:cNvSpPr>
              <a:spLocks noChangeArrowheads="1"/>
            </p:cNvSpPr>
            <p:nvPr/>
          </p:nvSpPr>
          <p:spPr bwMode="auto">
            <a:xfrm>
              <a:off x="3710" y="3612"/>
              <a:ext cx="1549" cy="1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Oval 6"/>
            <p:cNvSpPr>
              <a:spLocks noChangeArrowheads="1"/>
            </p:cNvSpPr>
            <p:nvPr/>
          </p:nvSpPr>
          <p:spPr bwMode="auto">
            <a:xfrm>
              <a:off x="7225" y="4823"/>
              <a:ext cx="1391" cy="15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Oval 7"/>
            <p:cNvSpPr>
              <a:spLocks noChangeArrowheads="1"/>
            </p:cNvSpPr>
            <p:nvPr/>
          </p:nvSpPr>
          <p:spPr bwMode="auto">
            <a:xfrm>
              <a:off x="4679" y="3907"/>
              <a:ext cx="2685" cy="22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Text Box 8"/>
            <p:cNvSpPr txBox="1">
              <a:spLocks noChangeArrowheads="1"/>
            </p:cNvSpPr>
            <p:nvPr/>
          </p:nvSpPr>
          <p:spPr bwMode="auto">
            <a:xfrm>
              <a:off x="4085" y="4308"/>
              <a:ext cx="55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D</a:t>
              </a:r>
              <a:r>
                <a:rPr lang="en-US" baseline="-25000">
                  <a:latin typeface="Calibri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0" name="Text Box 9"/>
            <p:cNvSpPr txBox="1">
              <a:spLocks noChangeArrowheads="1"/>
            </p:cNvSpPr>
            <p:nvPr/>
          </p:nvSpPr>
          <p:spPr bwMode="auto">
            <a:xfrm>
              <a:off x="5076" y="4484"/>
              <a:ext cx="937" cy="4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A</a:t>
              </a:r>
              <a:r>
                <a:rPr lang="en-US" baseline="-25000">
                  <a:latin typeface="Calibri" pitchFamily="34" charset="0"/>
                </a:rPr>
                <a:t>1</a:t>
              </a:r>
              <a:r>
                <a:rPr lang="en-US">
                  <a:latin typeface="Calibri" pitchFamily="34" charset="0"/>
                </a:rPr>
                <a:t>(D</a:t>
              </a:r>
              <a:r>
                <a:rPr lang="en-US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7595" y="5242"/>
              <a:ext cx="575" cy="4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A</a:t>
              </a:r>
              <a:r>
                <a:rPr lang="en-US" baseline="-25000">
                  <a:latin typeface="Calibri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2" name="Text Box 11"/>
            <p:cNvSpPr txBox="1">
              <a:spLocks noChangeArrowheads="1"/>
            </p:cNvSpPr>
            <p:nvPr/>
          </p:nvSpPr>
          <p:spPr bwMode="auto">
            <a:xfrm>
              <a:off x="6064" y="5217"/>
              <a:ext cx="93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  A</a:t>
              </a:r>
              <a:r>
                <a:rPr lang="en-US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(D</a:t>
              </a:r>
              <a:r>
                <a:rPr lang="en-US" baseline="-25000">
                  <a:latin typeface="Calibri" pitchFamily="34" charset="0"/>
                </a:rPr>
                <a:t>3</a:t>
              </a:r>
              <a:r>
                <a:rPr lang="en-US">
                  <a:latin typeface="Calibri" pitchFamily="34" charset="0"/>
                </a:rPr>
                <a:t>)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600969">
              <a:off x="4515" y="4580"/>
              <a:ext cx="544" cy="117"/>
              <a:chOff x="5808" y="7777"/>
              <a:chExt cx="544" cy="118"/>
            </a:xfrm>
          </p:grpSpPr>
          <p:cxnSp>
            <p:nvCxnSpPr>
              <p:cNvPr id="24614" name="AutoShape 13"/>
              <p:cNvCxnSpPr>
                <a:cxnSpLocks noChangeShapeType="1"/>
              </p:cNvCxnSpPr>
              <p:nvPr/>
            </p:nvCxnSpPr>
            <p:spPr bwMode="auto">
              <a:xfrm>
                <a:off x="5808" y="7777"/>
                <a:ext cx="54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5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5927" y="7894"/>
                <a:ext cx="28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2526524">
              <a:off x="5723" y="5105"/>
              <a:ext cx="544" cy="112"/>
              <a:chOff x="5974" y="7783"/>
              <a:chExt cx="544" cy="111"/>
            </a:xfrm>
          </p:grpSpPr>
          <p:cxnSp>
            <p:nvCxnSpPr>
              <p:cNvPr id="24612" name="AutoShape 16"/>
              <p:cNvCxnSpPr>
                <a:cxnSpLocks noChangeShapeType="1"/>
              </p:cNvCxnSpPr>
              <p:nvPr/>
            </p:nvCxnSpPr>
            <p:spPr bwMode="auto">
              <a:xfrm>
                <a:off x="5974" y="7783"/>
                <a:ext cx="54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3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6059" y="7893"/>
                <a:ext cx="28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6942" y="5384"/>
              <a:ext cx="544" cy="117"/>
              <a:chOff x="5974" y="7783"/>
              <a:chExt cx="544" cy="111"/>
            </a:xfrm>
          </p:grpSpPr>
          <p:cxnSp>
            <p:nvCxnSpPr>
              <p:cNvPr id="24610" name="AutoShape 19"/>
              <p:cNvCxnSpPr>
                <a:cxnSpLocks noChangeShapeType="1"/>
              </p:cNvCxnSpPr>
              <p:nvPr/>
            </p:nvCxnSpPr>
            <p:spPr bwMode="auto">
              <a:xfrm>
                <a:off x="5974" y="7783"/>
                <a:ext cx="54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1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059" y="7893"/>
                <a:ext cx="28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4606" name="Text Box 21"/>
            <p:cNvSpPr txBox="1">
              <a:spLocks noChangeArrowheads="1"/>
            </p:cNvSpPr>
            <p:nvPr/>
          </p:nvSpPr>
          <p:spPr bwMode="auto">
            <a:xfrm>
              <a:off x="6126" y="4720"/>
              <a:ext cx="60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k</a:t>
              </a:r>
              <a:r>
                <a:rPr lang="en-US" baseline="30000">
                  <a:latin typeface="Calibri" pitchFamily="34" charset="0"/>
                </a:rPr>
                <a:t>forw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7" name="Text Box 22"/>
            <p:cNvSpPr txBox="1">
              <a:spLocks noChangeArrowheads="1"/>
            </p:cNvSpPr>
            <p:nvPr/>
          </p:nvSpPr>
          <p:spPr bwMode="auto">
            <a:xfrm>
              <a:off x="5207" y="5229"/>
              <a:ext cx="748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k</a:t>
              </a:r>
              <a:r>
                <a:rPr lang="en-US" baseline="30000">
                  <a:latin typeface="Calibri" pitchFamily="34" charset="0"/>
                </a:rPr>
                <a:t>back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8" name="Text Box 23"/>
            <p:cNvSpPr txBox="1">
              <a:spLocks noChangeArrowheads="1"/>
            </p:cNvSpPr>
            <p:nvPr/>
          </p:nvSpPr>
          <p:spPr bwMode="auto">
            <a:xfrm>
              <a:off x="5590" y="4007"/>
              <a:ext cx="1145" cy="45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>
                  <a:latin typeface="Calibri" pitchFamily="34" charset="0"/>
                </a:rPr>
                <a:t>Protein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609" name="Text Box 24"/>
            <p:cNvSpPr txBox="1">
              <a:spLocks noChangeArrowheads="1"/>
            </p:cNvSpPr>
            <p:nvPr/>
          </p:nvSpPr>
          <p:spPr bwMode="auto">
            <a:xfrm>
              <a:off x="7225" y="3747"/>
              <a:ext cx="1146" cy="45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>
                  <a:latin typeface="Calibri" pitchFamily="34" charset="0"/>
                </a:rPr>
                <a:t>Solvent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4580" name="TextBox 25"/>
          <p:cNvSpPr txBox="1">
            <a:spLocks noChangeArrowheads="1"/>
          </p:cNvSpPr>
          <p:nvPr/>
        </p:nvSpPr>
        <p:spPr bwMode="auto">
          <a:xfrm>
            <a:off x="903288" y="852488"/>
            <a:ext cx="7812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Larger scale incoherent </a:t>
            </a:r>
            <a:r>
              <a:rPr lang="en-US" b="1" i="1" dirty="0"/>
              <a:t>elec. transport </a:t>
            </a:r>
            <a:r>
              <a:rPr lang="en-US" b="1" dirty="0"/>
              <a:t>pathways (kinetic networks)</a:t>
            </a:r>
            <a:endParaRPr lang="en-GB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032125" y="2955925"/>
            <a:ext cx="1143000" cy="2233613"/>
          </a:xfrm>
          <a:prstGeom prst="straightConnector1">
            <a:avLst/>
          </a:prstGeom>
          <a:ln cmpd="dbl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2" name="AutoShape 13"/>
          <p:cNvCxnSpPr>
            <a:cxnSpLocks noChangeShapeType="1"/>
          </p:cNvCxnSpPr>
          <p:nvPr/>
        </p:nvCxnSpPr>
        <p:spPr bwMode="auto">
          <a:xfrm rot="600969">
            <a:off x="6356350" y="3117850"/>
            <a:ext cx="5810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583" name="AutoShape 14"/>
          <p:cNvCxnSpPr>
            <a:cxnSpLocks noChangeShapeType="1"/>
          </p:cNvCxnSpPr>
          <p:nvPr/>
        </p:nvCxnSpPr>
        <p:spPr bwMode="auto">
          <a:xfrm rot="600969" flipH="1">
            <a:off x="6442075" y="3208338"/>
            <a:ext cx="301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6" name="Straight Arrow Connector 35"/>
          <p:cNvCxnSpPr/>
          <p:nvPr/>
        </p:nvCxnSpPr>
        <p:spPr>
          <a:xfrm flipH="1" flipV="1">
            <a:off x="4073525" y="3241675"/>
            <a:ext cx="955675" cy="1939925"/>
          </a:xfrm>
          <a:prstGeom prst="straightConnector1">
            <a:avLst/>
          </a:prstGeom>
          <a:ln cmpd="dbl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017838" y="5073650"/>
            <a:ext cx="2049462" cy="1135063"/>
            <a:chOff x="3017809" y="5212369"/>
            <a:chExt cx="2049780" cy="1135380"/>
          </a:xfrm>
        </p:grpSpPr>
        <p:sp>
          <p:nvSpPr>
            <p:cNvPr id="45" name="Rectangle 44"/>
            <p:cNvSpPr/>
            <p:nvPr/>
          </p:nvSpPr>
          <p:spPr>
            <a:xfrm>
              <a:off x="3017809" y="5212369"/>
              <a:ext cx="2049780" cy="1135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89" name="Text Box 25"/>
            <p:cNvSpPr txBox="1">
              <a:spLocks noChangeArrowheads="1"/>
            </p:cNvSpPr>
            <p:nvPr/>
          </p:nvSpPr>
          <p:spPr bwMode="auto">
            <a:xfrm>
              <a:off x="3182910" y="5278358"/>
              <a:ext cx="474401" cy="366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dirty="0" smtClean="0">
                  <a:latin typeface="Calibri" pitchFamily="34" charset="0"/>
                </a:rPr>
                <a:t>D</a:t>
              </a:r>
              <a:r>
                <a:rPr lang="en-US" baseline="-25000" dirty="0">
                  <a:latin typeface="Calibri" pitchFamily="34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4590" name="Text Box 25"/>
            <p:cNvSpPr txBox="1">
              <a:spLocks noChangeArrowheads="1"/>
            </p:cNvSpPr>
            <p:nvPr/>
          </p:nvSpPr>
          <p:spPr bwMode="auto">
            <a:xfrm>
              <a:off x="4541586" y="5882170"/>
              <a:ext cx="474401" cy="366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A</a:t>
              </a:r>
              <a:r>
                <a:rPr lang="en-US" baseline="-25000">
                  <a:latin typeface="Calibri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470316" y="5636350"/>
              <a:ext cx="1033623" cy="504966"/>
            </a:xfrm>
            <a:custGeom>
              <a:avLst/>
              <a:gdLst>
                <a:gd name="connsiteX0" fmla="*/ 42440 w 713772"/>
                <a:gd name="connsiteY0" fmla="*/ 0 h 470704"/>
                <a:gd name="connsiteX1" fmla="*/ 111889 w 713772"/>
                <a:gd name="connsiteY1" fmla="*/ 393539 h 470704"/>
                <a:gd name="connsiteX2" fmla="*/ 713772 w 713772"/>
                <a:gd name="connsiteY2" fmla="*/ 462987 h 470704"/>
                <a:gd name="connsiteX3" fmla="*/ 713772 w 713772"/>
                <a:gd name="connsiteY3" fmla="*/ 462987 h 470704"/>
                <a:gd name="connsiteX0" fmla="*/ 21220 w 692552"/>
                <a:gd name="connsiteY0" fmla="*/ 0 h 462987"/>
                <a:gd name="connsiteX1" fmla="*/ 220184 w 692552"/>
                <a:gd name="connsiteY1" fmla="*/ 336137 h 462987"/>
                <a:gd name="connsiteX2" fmla="*/ 692552 w 692552"/>
                <a:gd name="connsiteY2" fmla="*/ 462987 h 462987"/>
                <a:gd name="connsiteX3" fmla="*/ 692552 w 692552"/>
                <a:gd name="connsiteY3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552" h="462987">
                  <a:moveTo>
                    <a:pt x="21220" y="0"/>
                  </a:moveTo>
                  <a:cubicBezTo>
                    <a:pt x="0" y="158187"/>
                    <a:pt x="108295" y="258973"/>
                    <a:pt x="220184" y="336137"/>
                  </a:cubicBezTo>
                  <a:cubicBezTo>
                    <a:pt x="332073" y="413302"/>
                    <a:pt x="613824" y="441845"/>
                    <a:pt x="692552" y="462987"/>
                  </a:cubicBezTo>
                  <a:lnTo>
                    <a:pt x="692552" y="462987"/>
                  </a:lnTo>
                </a:path>
              </a:pathLst>
            </a:custGeom>
            <a:ln w="254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87809" y="5515667"/>
              <a:ext cx="914542" cy="498614"/>
            </a:xfrm>
            <a:custGeom>
              <a:avLst/>
              <a:gdLst>
                <a:gd name="connsiteX0" fmla="*/ 0 w 856526"/>
                <a:gd name="connsiteY0" fmla="*/ 0 h 544010"/>
                <a:gd name="connsiteX1" fmla="*/ 370389 w 856526"/>
                <a:gd name="connsiteY1" fmla="*/ 405114 h 544010"/>
                <a:gd name="connsiteX2" fmla="*/ 856526 w 856526"/>
                <a:gd name="connsiteY2" fmla="*/ 544010 h 544010"/>
                <a:gd name="connsiteX0" fmla="*/ 0 w 856526"/>
                <a:gd name="connsiteY0" fmla="*/ 0 h 544010"/>
                <a:gd name="connsiteX1" fmla="*/ 439837 w 856526"/>
                <a:gd name="connsiteY1" fmla="*/ 324091 h 544010"/>
                <a:gd name="connsiteX2" fmla="*/ 856526 w 856526"/>
                <a:gd name="connsiteY2" fmla="*/ 544010 h 544010"/>
                <a:gd name="connsiteX0" fmla="*/ 0 w 914400"/>
                <a:gd name="connsiteY0" fmla="*/ 0 h 497712"/>
                <a:gd name="connsiteX1" fmla="*/ 439837 w 914400"/>
                <a:gd name="connsiteY1" fmla="*/ 324091 h 497712"/>
                <a:gd name="connsiteX2" fmla="*/ 914400 w 914400"/>
                <a:gd name="connsiteY2" fmla="*/ 497712 h 4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97712">
                  <a:moveTo>
                    <a:pt x="0" y="0"/>
                  </a:moveTo>
                  <a:cubicBezTo>
                    <a:pt x="113817" y="157223"/>
                    <a:pt x="287437" y="241139"/>
                    <a:pt x="439837" y="324091"/>
                  </a:cubicBezTo>
                  <a:cubicBezTo>
                    <a:pt x="592237" y="407043"/>
                    <a:pt x="742708" y="473598"/>
                    <a:pt x="914400" y="497712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67169" y="5390219"/>
              <a:ext cx="1051088" cy="470031"/>
            </a:xfrm>
            <a:custGeom>
              <a:avLst/>
              <a:gdLst>
                <a:gd name="connsiteX0" fmla="*/ 42440 w 713772"/>
                <a:gd name="connsiteY0" fmla="*/ 0 h 470704"/>
                <a:gd name="connsiteX1" fmla="*/ 111889 w 713772"/>
                <a:gd name="connsiteY1" fmla="*/ 393539 h 470704"/>
                <a:gd name="connsiteX2" fmla="*/ 713772 w 713772"/>
                <a:gd name="connsiteY2" fmla="*/ 462987 h 470704"/>
                <a:gd name="connsiteX3" fmla="*/ 713772 w 713772"/>
                <a:gd name="connsiteY3" fmla="*/ 462987 h 470704"/>
                <a:gd name="connsiteX0" fmla="*/ 21220 w 692552"/>
                <a:gd name="connsiteY0" fmla="*/ 0 h 462987"/>
                <a:gd name="connsiteX1" fmla="*/ 220184 w 692552"/>
                <a:gd name="connsiteY1" fmla="*/ 336137 h 462987"/>
                <a:gd name="connsiteX2" fmla="*/ 692552 w 692552"/>
                <a:gd name="connsiteY2" fmla="*/ 462987 h 462987"/>
                <a:gd name="connsiteX3" fmla="*/ 692552 w 692552"/>
                <a:gd name="connsiteY3" fmla="*/ 462987 h 462987"/>
                <a:gd name="connsiteX0" fmla="*/ 21220 w 692552"/>
                <a:gd name="connsiteY0" fmla="*/ 28042 h 491029"/>
                <a:gd name="connsiteX1" fmla="*/ 418774 w 692552"/>
                <a:gd name="connsiteY1" fmla="*/ 77164 h 491029"/>
                <a:gd name="connsiteX2" fmla="*/ 692552 w 692552"/>
                <a:gd name="connsiteY2" fmla="*/ 491029 h 491029"/>
                <a:gd name="connsiteX3" fmla="*/ 692552 w 692552"/>
                <a:gd name="connsiteY3" fmla="*/ 491029 h 491029"/>
                <a:gd name="connsiteX0" fmla="*/ 21220 w 718454"/>
                <a:gd name="connsiteY0" fmla="*/ 56744 h 485289"/>
                <a:gd name="connsiteX1" fmla="*/ 444676 w 718454"/>
                <a:gd name="connsiteY1" fmla="*/ 71424 h 485289"/>
                <a:gd name="connsiteX2" fmla="*/ 718454 w 718454"/>
                <a:gd name="connsiteY2" fmla="*/ 485289 h 485289"/>
                <a:gd name="connsiteX3" fmla="*/ 718454 w 718454"/>
                <a:gd name="connsiteY3" fmla="*/ 485289 h 485289"/>
                <a:gd name="connsiteX0" fmla="*/ 0 w 697234"/>
                <a:gd name="connsiteY0" fmla="*/ 56744 h 485289"/>
                <a:gd name="connsiteX1" fmla="*/ 423456 w 697234"/>
                <a:gd name="connsiteY1" fmla="*/ 71424 h 485289"/>
                <a:gd name="connsiteX2" fmla="*/ 697234 w 697234"/>
                <a:gd name="connsiteY2" fmla="*/ 485289 h 485289"/>
                <a:gd name="connsiteX3" fmla="*/ 697234 w 697234"/>
                <a:gd name="connsiteY3" fmla="*/ 485289 h 485289"/>
                <a:gd name="connsiteX0" fmla="*/ 0 w 697234"/>
                <a:gd name="connsiteY0" fmla="*/ 0 h 428545"/>
                <a:gd name="connsiteX1" fmla="*/ 406187 w 697234"/>
                <a:gd name="connsiteY1" fmla="*/ 95045 h 428545"/>
                <a:gd name="connsiteX2" fmla="*/ 697234 w 697234"/>
                <a:gd name="connsiteY2" fmla="*/ 428545 h 428545"/>
                <a:gd name="connsiteX3" fmla="*/ 697234 w 697234"/>
                <a:gd name="connsiteY3" fmla="*/ 428545 h 4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234" h="428545">
                  <a:moveTo>
                    <a:pt x="0" y="0"/>
                  </a:moveTo>
                  <a:cubicBezTo>
                    <a:pt x="246445" y="31901"/>
                    <a:pt x="289981" y="23621"/>
                    <a:pt x="406187" y="95045"/>
                  </a:cubicBezTo>
                  <a:cubicBezTo>
                    <a:pt x="522393" y="166469"/>
                    <a:pt x="618506" y="407403"/>
                    <a:pt x="697234" y="428545"/>
                  </a:cubicBezTo>
                  <a:lnTo>
                    <a:pt x="697234" y="428545"/>
                  </a:lnTo>
                </a:path>
              </a:pathLst>
            </a:custGeom>
            <a:ln w="254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082906" y="5245716"/>
              <a:ext cx="482675" cy="454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4486474" y="5847546"/>
              <a:ext cx="481088" cy="454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4586" name="TextBox 48"/>
          <p:cNvSpPr txBox="1">
            <a:spLocks noChangeArrowheads="1"/>
          </p:cNvSpPr>
          <p:nvPr/>
        </p:nvSpPr>
        <p:spPr bwMode="auto">
          <a:xfrm>
            <a:off x="787400" y="6350000"/>
            <a:ext cx="7262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Smaller scale coherent </a:t>
            </a:r>
            <a:r>
              <a:rPr lang="en-US" b="1" i="1"/>
              <a:t>elec. transfer </a:t>
            </a:r>
            <a:r>
              <a:rPr lang="en-US" b="1"/>
              <a:t>pathways (coupling networks)</a:t>
            </a:r>
            <a:endParaRPr lang="en-GB" b="1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92113" y="0"/>
            <a:ext cx="7845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&amp; Transfer </a:t>
            </a: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pathways 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231"/>
            <a:ext cx="9094788" cy="201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Long-distance single-step tunneling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 reactions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(“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nonadiabatic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”) 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F28D6-2288-4646-A511-26949391FA9C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212" y="5486399"/>
            <a:ext cx="9094788" cy="11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ea typeface="+mj-ea"/>
                <a:cs typeface="+mj-cs"/>
              </a:rPr>
              <a:t>Weak D-A electronic coupling (D-A tunneling matrix element)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104" y="4807974"/>
            <a:ext cx="497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Often involve metal atoms as D &amp; A</a:t>
            </a:r>
            <a:endParaRPr lang="en-GB" sz="2400" dirty="0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3492399" y="2862885"/>
            <a:ext cx="2049462" cy="1135063"/>
            <a:chOff x="3017809" y="5212369"/>
            <a:chExt cx="2049780" cy="1135380"/>
          </a:xfrm>
        </p:grpSpPr>
        <p:sp>
          <p:nvSpPr>
            <p:cNvPr id="9" name="Rectangle 8"/>
            <p:cNvSpPr/>
            <p:nvPr/>
          </p:nvSpPr>
          <p:spPr>
            <a:xfrm>
              <a:off x="3017809" y="5212369"/>
              <a:ext cx="2049780" cy="1135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3182910" y="5278358"/>
              <a:ext cx="474401" cy="366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dirty="0" smtClean="0">
                  <a:latin typeface="Calibri" pitchFamily="34" charset="0"/>
                </a:rPr>
                <a:t>D</a:t>
              </a:r>
              <a:r>
                <a:rPr lang="en-US" baseline="-25000" dirty="0">
                  <a:latin typeface="Calibri" pitchFamily="34" charset="0"/>
                </a:rPr>
                <a:t>i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4541586" y="5882170"/>
              <a:ext cx="474401" cy="366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dirty="0" smtClean="0">
                  <a:latin typeface="Calibri" pitchFamily="34" charset="0"/>
                </a:rPr>
                <a:t>A</a:t>
              </a:r>
              <a:r>
                <a:rPr lang="en-US" baseline="-25000" dirty="0" smtClean="0">
                  <a:latin typeface="Calibri" pitchFamily="34" charset="0"/>
                </a:rPr>
                <a:t>i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70316" y="5636350"/>
              <a:ext cx="1033623" cy="504966"/>
            </a:xfrm>
            <a:custGeom>
              <a:avLst/>
              <a:gdLst>
                <a:gd name="connsiteX0" fmla="*/ 42440 w 713772"/>
                <a:gd name="connsiteY0" fmla="*/ 0 h 470704"/>
                <a:gd name="connsiteX1" fmla="*/ 111889 w 713772"/>
                <a:gd name="connsiteY1" fmla="*/ 393539 h 470704"/>
                <a:gd name="connsiteX2" fmla="*/ 713772 w 713772"/>
                <a:gd name="connsiteY2" fmla="*/ 462987 h 470704"/>
                <a:gd name="connsiteX3" fmla="*/ 713772 w 713772"/>
                <a:gd name="connsiteY3" fmla="*/ 462987 h 470704"/>
                <a:gd name="connsiteX0" fmla="*/ 21220 w 692552"/>
                <a:gd name="connsiteY0" fmla="*/ 0 h 462987"/>
                <a:gd name="connsiteX1" fmla="*/ 220184 w 692552"/>
                <a:gd name="connsiteY1" fmla="*/ 336137 h 462987"/>
                <a:gd name="connsiteX2" fmla="*/ 692552 w 692552"/>
                <a:gd name="connsiteY2" fmla="*/ 462987 h 462987"/>
                <a:gd name="connsiteX3" fmla="*/ 692552 w 692552"/>
                <a:gd name="connsiteY3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552" h="462987">
                  <a:moveTo>
                    <a:pt x="21220" y="0"/>
                  </a:moveTo>
                  <a:cubicBezTo>
                    <a:pt x="0" y="158187"/>
                    <a:pt x="108295" y="258973"/>
                    <a:pt x="220184" y="336137"/>
                  </a:cubicBezTo>
                  <a:cubicBezTo>
                    <a:pt x="332073" y="413302"/>
                    <a:pt x="613824" y="441845"/>
                    <a:pt x="692552" y="462987"/>
                  </a:cubicBezTo>
                  <a:lnTo>
                    <a:pt x="692552" y="462987"/>
                  </a:lnTo>
                </a:path>
              </a:pathLst>
            </a:custGeom>
            <a:ln w="254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87809" y="5515667"/>
              <a:ext cx="914542" cy="498614"/>
            </a:xfrm>
            <a:custGeom>
              <a:avLst/>
              <a:gdLst>
                <a:gd name="connsiteX0" fmla="*/ 0 w 856526"/>
                <a:gd name="connsiteY0" fmla="*/ 0 h 544010"/>
                <a:gd name="connsiteX1" fmla="*/ 370389 w 856526"/>
                <a:gd name="connsiteY1" fmla="*/ 405114 h 544010"/>
                <a:gd name="connsiteX2" fmla="*/ 856526 w 856526"/>
                <a:gd name="connsiteY2" fmla="*/ 544010 h 544010"/>
                <a:gd name="connsiteX0" fmla="*/ 0 w 856526"/>
                <a:gd name="connsiteY0" fmla="*/ 0 h 544010"/>
                <a:gd name="connsiteX1" fmla="*/ 439837 w 856526"/>
                <a:gd name="connsiteY1" fmla="*/ 324091 h 544010"/>
                <a:gd name="connsiteX2" fmla="*/ 856526 w 856526"/>
                <a:gd name="connsiteY2" fmla="*/ 544010 h 544010"/>
                <a:gd name="connsiteX0" fmla="*/ 0 w 914400"/>
                <a:gd name="connsiteY0" fmla="*/ 0 h 497712"/>
                <a:gd name="connsiteX1" fmla="*/ 439837 w 914400"/>
                <a:gd name="connsiteY1" fmla="*/ 324091 h 497712"/>
                <a:gd name="connsiteX2" fmla="*/ 914400 w 914400"/>
                <a:gd name="connsiteY2" fmla="*/ 497712 h 4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97712">
                  <a:moveTo>
                    <a:pt x="0" y="0"/>
                  </a:moveTo>
                  <a:cubicBezTo>
                    <a:pt x="113817" y="157223"/>
                    <a:pt x="287437" y="241139"/>
                    <a:pt x="439837" y="324091"/>
                  </a:cubicBezTo>
                  <a:cubicBezTo>
                    <a:pt x="592237" y="407043"/>
                    <a:pt x="742708" y="473598"/>
                    <a:pt x="914400" y="497712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7169" y="5390219"/>
              <a:ext cx="1051088" cy="470031"/>
            </a:xfrm>
            <a:custGeom>
              <a:avLst/>
              <a:gdLst>
                <a:gd name="connsiteX0" fmla="*/ 42440 w 713772"/>
                <a:gd name="connsiteY0" fmla="*/ 0 h 470704"/>
                <a:gd name="connsiteX1" fmla="*/ 111889 w 713772"/>
                <a:gd name="connsiteY1" fmla="*/ 393539 h 470704"/>
                <a:gd name="connsiteX2" fmla="*/ 713772 w 713772"/>
                <a:gd name="connsiteY2" fmla="*/ 462987 h 470704"/>
                <a:gd name="connsiteX3" fmla="*/ 713772 w 713772"/>
                <a:gd name="connsiteY3" fmla="*/ 462987 h 470704"/>
                <a:gd name="connsiteX0" fmla="*/ 21220 w 692552"/>
                <a:gd name="connsiteY0" fmla="*/ 0 h 462987"/>
                <a:gd name="connsiteX1" fmla="*/ 220184 w 692552"/>
                <a:gd name="connsiteY1" fmla="*/ 336137 h 462987"/>
                <a:gd name="connsiteX2" fmla="*/ 692552 w 692552"/>
                <a:gd name="connsiteY2" fmla="*/ 462987 h 462987"/>
                <a:gd name="connsiteX3" fmla="*/ 692552 w 692552"/>
                <a:gd name="connsiteY3" fmla="*/ 462987 h 462987"/>
                <a:gd name="connsiteX0" fmla="*/ 21220 w 692552"/>
                <a:gd name="connsiteY0" fmla="*/ 28042 h 491029"/>
                <a:gd name="connsiteX1" fmla="*/ 418774 w 692552"/>
                <a:gd name="connsiteY1" fmla="*/ 77164 h 491029"/>
                <a:gd name="connsiteX2" fmla="*/ 692552 w 692552"/>
                <a:gd name="connsiteY2" fmla="*/ 491029 h 491029"/>
                <a:gd name="connsiteX3" fmla="*/ 692552 w 692552"/>
                <a:gd name="connsiteY3" fmla="*/ 491029 h 491029"/>
                <a:gd name="connsiteX0" fmla="*/ 21220 w 718454"/>
                <a:gd name="connsiteY0" fmla="*/ 56744 h 485289"/>
                <a:gd name="connsiteX1" fmla="*/ 444676 w 718454"/>
                <a:gd name="connsiteY1" fmla="*/ 71424 h 485289"/>
                <a:gd name="connsiteX2" fmla="*/ 718454 w 718454"/>
                <a:gd name="connsiteY2" fmla="*/ 485289 h 485289"/>
                <a:gd name="connsiteX3" fmla="*/ 718454 w 718454"/>
                <a:gd name="connsiteY3" fmla="*/ 485289 h 485289"/>
                <a:gd name="connsiteX0" fmla="*/ 0 w 697234"/>
                <a:gd name="connsiteY0" fmla="*/ 56744 h 485289"/>
                <a:gd name="connsiteX1" fmla="*/ 423456 w 697234"/>
                <a:gd name="connsiteY1" fmla="*/ 71424 h 485289"/>
                <a:gd name="connsiteX2" fmla="*/ 697234 w 697234"/>
                <a:gd name="connsiteY2" fmla="*/ 485289 h 485289"/>
                <a:gd name="connsiteX3" fmla="*/ 697234 w 697234"/>
                <a:gd name="connsiteY3" fmla="*/ 485289 h 485289"/>
                <a:gd name="connsiteX0" fmla="*/ 0 w 697234"/>
                <a:gd name="connsiteY0" fmla="*/ 0 h 428545"/>
                <a:gd name="connsiteX1" fmla="*/ 406187 w 697234"/>
                <a:gd name="connsiteY1" fmla="*/ 95045 h 428545"/>
                <a:gd name="connsiteX2" fmla="*/ 697234 w 697234"/>
                <a:gd name="connsiteY2" fmla="*/ 428545 h 428545"/>
                <a:gd name="connsiteX3" fmla="*/ 697234 w 697234"/>
                <a:gd name="connsiteY3" fmla="*/ 428545 h 4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234" h="428545">
                  <a:moveTo>
                    <a:pt x="0" y="0"/>
                  </a:moveTo>
                  <a:cubicBezTo>
                    <a:pt x="246445" y="31901"/>
                    <a:pt x="289981" y="23621"/>
                    <a:pt x="406187" y="95045"/>
                  </a:cubicBezTo>
                  <a:cubicBezTo>
                    <a:pt x="522393" y="166469"/>
                    <a:pt x="618506" y="407403"/>
                    <a:pt x="697234" y="428545"/>
                  </a:cubicBezTo>
                  <a:lnTo>
                    <a:pt x="697234" y="428545"/>
                  </a:lnTo>
                </a:path>
              </a:pathLst>
            </a:custGeom>
            <a:ln w="254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082906" y="5245716"/>
              <a:ext cx="482675" cy="454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486474" y="5847546"/>
              <a:ext cx="481088" cy="454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29873" y="282422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Bildschirmpräsentation (4:3)</PresentationFormat>
  <Paragraphs>348</Paragraphs>
  <Slides>39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Default Design</vt:lpstr>
      <vt:lpstr>Equation</vt:lpstr>
      <vt:lpstr>Energy-level &amp; electronic-coupling fluctuation control  of biomolecular and small-molecule  charge transfer reactions</vt:lpstr>
      <vt:lpstr>Biomolecular &amp; molecular Electron Transfer (ET) reactions</vt:lpstr>
      <vt:lpstr>In biological electron transport processes   there are design principles at all scales:    molecular-assembly &amp; cellular  to  single molecule </vt:lpstr>
      <vt:lpstr>Most famous example: Photosynthesis</vt:lpstr>
      <vt:lpstr>Folie 5</vt:lpstr>
      <vt:lpstr>Some features of biological ET </vt:lpstr>
      <vt:lpstr>Mechanisms of biomolecular ET </vt:lpstr>
      <vt:lpstr>Folie 8</vt:lpstr>
      <vt:lpstr> Long-distance single-step tunneling ET reactions (“nonadiabatic”) </vt:lpstr>
      <vt:lpstr>  ET rate is controlled by rare events:  </vt:lpstr>
      <vt:lpstr>Folie 11</vt:lpstr>
      <vt:lpstr>Folie 12</vt:lpstr>
      <vt:lpstr>Questions of interest   How does the ET rate depend on:</vt:lpstr>
      <vt:lpstr> Dependence of ET rate on  biomolecular structure</vt:lpstr>
      <vt:lpstr>Folie 15</vt:lpstr>
      <vt:lpstr>Folie 16</vt:lpstr>
      <vt:lpstr>Folie 17</vt:lpstr>
      <vt:lpstr>Folie 18</vt:lpstr>
      <vt:lpstr>Experimental evidence</vt:lpstr>
      <vt:lpstr>Folie 20</vt:lpstr>
      <vt:lpstr>Folie 21</vt:lpstr>
      <vt:lpstr>Folie 22</vt:lpstr>
      <vt:lpstr>Folie 23</vt:lpstr>
      <vt:lpstr> Dependence of electron tunneling on  biomolecular motion</vt:lpstr>
      <vt:lpstr>Folie 25</vt:lpstr>
      <vt:lpstr>Folie 26</vt:lpstr>
      <vt:lpstr>Expected coupling fluctuation effects  on molecular ET</vt:lpstr>
      <vt:lpstr>Folie 28</vt:lpstr>
      <vt:lpstr>Magnitude of TDA fluctuations compared to average</vt:lpstr>
      <vt:lpstr>Folie 30</vt:lpstr>
      <vt:lpstr>Folie 31</vt:lpstr>
      <vt:lpstr>TDA fluctuation effects in the ET protein azurin</vt:lpstr>
      <vt:lpstr>Coupling fluctuations increase with DA distance</vt:lpstr>
      <vt:lpstr>SUMMARY </vt:lpstr>
      <vt:lpstr>Folie 35</vt:lpstr>
      <vt:lpstr>Folie 36</vt:lpstr>
      <vt:lpstr>Some challenging future directions</vt:lpstr>
      <vt:lpstr>Folie 38</vt:lpstr>
      <vt:lpstr>Folie 39</vt:lpstr>
    </vt:vector>
  </TitlesOfParts>
  <Company>University of Cyrpus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molecular dynamics  and initial state preparation on    long-distance and  biological electron transport</dc:title>
  <dc:creator>.</dc:creator>
  <cp:lastModifiedBy>Dr. Gerhard Luther</cp:lastModifiedBy>
  <cp:revision>1173</cp:revision>
  <dcterms:created xsi:type="dcterms:W3CDTF">2006-06-08T13:20:50Z</dcterms:created>
  <dcterms:modified xsi:type="dcterms:W3CDTF">2014-03-17T14:13:16Z</dcterms:modified>
</cp:coreProperties>
</file>