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74" r:id="rId4"/>
    <p:sldId id="276" r:id="rId5"/>
    <p:sldId id="277" r:id="rId6"/>
    <p:sldId id="278" r:id="rId7"/>
    <p:sldId id="279" r:id="rId8"/>
    <p:sldId id="281" r:id="rId9"/>
    <p:sldId id="282" r:id="rId10"/>
    <p:sldId id="286" r:id="rId11"/>
    <p:sldId id="288" r:id="rId12"/>
    <p:sldId id="290" r:id="rId13"/>
    <p:sldId id="284" r:id="rId14"/>
    <p:sldId id="292" r:id="rId15"/>
    <p:sldId id="293" r:id="rId16"/>
    <p:sldId id="294" r:id="rId17"/>
    <p:sldId id="259" r:id="rId18"/>
    <p:sldId id="266" r:id="rId19"/>
    <p:sldId id="268" r:id="rId20"/>
    <p:sldId id="263" r:id="rId21"/>
    <p:sldId id="272" r:id="rId22"/>
    <p:sldId id="271" r:id="rId23"/>
    <p:sldId id="270" r:id="rId24"/>
    <p:sldId id="291" r:id="rId25"/>
    <p:sldId id="265" r:id="rId2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pos="158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3" autoAdjust="0"/>
    <p:restoredTop sz="94660"/>
  </p:normalViewPr>
  <p:slideViewPr>
    <p:cSldViewPr>
      <p:cViewPr varScale="1">
        <p:scale>
          <a:sx n="102" d="100"/>
          <a:sy n="102" d="100"/>
        </p:scale>
        <p:origin x="-330" y="-102"/>
      </p:cViewPr>
      <p:guideLst>
        <p:guide orient="horz"/>
        <p:guide orient="horz" pos="346"/>
        <p:guide pos="158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-Arbeitsmappe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-Arbeitsmappe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-Arbeitsmappe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-Arbeitsmappe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Mappe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Mappe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Mappe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Mappe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Mappe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142679587032674E-2"/>
          <c:y val="3.1664936722676146E-2"/>
          <c:w val="0.83925455044035369"/>
          <c:h val="0.87385631688561571"/>
        </c:manualLayout>
      </c:layout>
      <c:areaChart>
        <c:grouping val="stacked"/>
        <c:ser>
          <c:idx val="0"/>
          <c:order val="0"/>
          <c:tx>
            <c:strRef>
              <c:f>Tabelle1!$B$2</c:f>
              <c:strCache>
                <c:ptCount val="1"/>
                <c:pt idx="0">
                  <c:v>Wasser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Tabelle1!$A$3:$A$25</c:f>
              <c:strCache>
                <c:ptCount val="23"/>
                <c:pt idx="0">
                  <c:v>﻿1990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Tabelle1!$B$3:$B$25</c:f>
              <c:numCache>
                <c:formatCode>0.00</c:formatCode>
                <c:ptCount val="23"/>
                <c:pt idx="0">
                  <c:v>3982</c:v>
                </c:pt>
                <c:pt idx="1">
                  <c:v>4033</c:v>
                </c:pt>
                <c:pt idx="2">
                  <c:v>4049</c:v>
                </c:pt>
                <c:pt idx="3">
                  <c:v>4117</c:v>
                </c:pt>
                <c:pt idx="4">
                  <c:v>4211</c:v>
                </c:pt>
                <c:pt idx="5">
                  <c:v>4348</c:v>
                </c:pt>
                <c:pt idx="6">
                  <c:v>4305</c:v>
                </c:pt>
                <c:pt idx="7">
                  <c:v>4296</c:v>
                </c:pt>
                <c:pt idx="8">
                  <c:v>4369</c:v>
                </c:pt>
                <c:pt idx="9">
                  <c:v>4547</c:v>
                </c:pt>
                <c:pt idx="10">
                  <c:v>4831</c:v>
                </c:pt>
                <c:pt idx="11">
                  <c:v>4831</c:v>
                </c:pt>
                <c:pt idx="12">
                  <c:v>4937</c:v>
                </c:pt>
                <c:pt idx="13">
                  <c:v>4953</c:v>
                </c:pt>
                <c:pt idx="14">
                  <c:v>5186</c:v>
                </c:pt>
                <c:pt idx="15">
                  <c:v>5210</c:v>
                </c:pt>
                <c:pt idx="16">
                  <c:v>5193</c:v>
                </c:pt>
                <c:pt idx="17">
                  <c:v>5137</c:v>
                </c:pt>
                <c:pt idx="18">
                  <c:v>5164</c:v>
                </c:pt>
                <c:pt idx="19">
                  <c:v>5340</c:v>
                </c:pt>
                <c:pt idx="20">
                  <c:v>5407</c:v>
                </c:pt>
                <c:pt idx="21">
                  <c:v>5625</c:v>
                </c:pt>
                <c:pt idx="22">
                  <c:v>5604</c:v>
                </c:pt>
              </c:numCache>
            </c:numRef>
          </c:val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Wind on-shore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cat>
            <c:strRef>
              <c:f>Tabelle1!$A$3:$A$25</c:f>
              <c:strCache>
                <c:ptCount val="23"/>
                <c:pt idx="0">
                  <c:v>﻿1990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Tabelle1!$C$3:$C$25</c:f>
              <c:numCache>
                <c:formatCode>0.00</c:formatCode>
                <c:ptCount val="23"/>
                <c:pt idx="0">
                  <c:v>55</c:v>
                </c:pt>
                <c:pt idx="1">
                  <c:v>106</c:v>
                </c:pt>
                <c:pt idx="2">
                  <c:v>174</c:v>
                </c:pt>
                <c:pt idx="3">
                  <c:v>326</c:v>
                </c:pt>
                <c:pt idx="4">
                  <c:v>618</c:v>
                </c:pt>
                <c:pt idx="5">
                  <c:v>1121</c:v>
                </c:pt>
                <c:pt idx="6">
                  <c:v>1549</c:v>
                </c:pt>
                <c:pt idx="7">
                  <c:v>2089</c:v>
                </c:pt>
                <c:pt idx="8">
                  <c:v>2877</c:v>
                </c:pt>
                <c:pt idx="9">
                  <c:v>4435</c:v>
                </c:pt>
                <c:pt idx="10">
                  <c:v>6097</c:v>
                </c:pt>
                <c:pt idx="11">
                  <c:v>8738</c:v>
                </c:pt>
                <c:pt idx="12">
                  <c:v>11976</c:v>
                </c:pt>
                <c:pt idx="13">
                  <c:v>14593</c:v>
                </c:pt>
                <c:pt idx="14">
                  <c:v>16612</c:v>
                </c:pt>
                <c:pt idx="15">
                  <c:v>18375</c:v>
                </c:pt>
                <c:pt idx="16">
                  <c:v>20568</c:v>
                </c:pt>
                <c:pt idx="17">
                  <c:v>22183</c:v>
                </c:pt>
                <c:pt idx="18">
                  <c:v>23815</c:v>
                </c:pt>
                <c:pt idx="19">
                  <c:v>25614</c:v>
                </c:pt>
                <c:pt idx="20">
                  <c:v>26895</c:v>
                </c:pt>
                <c:pt idx="21">
                  <c:v>28730</c:v>
                </c:pt>
                <c:pt idx="22">
                  <c:v>30869</c:v>
                </c:pt>
              </c:numCache>
            </c:numRef>
          </c:val>
        </c:ser>
        <c:ser>
          <c:idx val="2"/>
          <c:order val="2"/>
          <c:tx>
            <c:strRef>
              <c:f>Tabelle1!$D$2</c:f>
              <c:strCache>
                <c:ptCount val="1"/>
                <c:pt idx="0">
                  <c:v>Wind off-shore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cat>
            <c:strRef>
              <c:f>Tabelle1!$A$3:$A$25</c:f>
              <c:strCache>
                <c:ptCount val="23"/>
                <c:pt idx="0">
                  <c:v>﻿1990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Tabelle1!$D$3:$D$25</c:f>
              <c:numCache>
                <c:formatCode>0.00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78</c:v>
                </c:pt>
                <c:pt idx="20">
                  <c:v>285</c:v>
                </c:pt>
                <c:pt idx="21">
                  <c:v>330</c:v>
                </c:pt>
                <c:pt idx="22">
                  <c:v>435</c:v>
                </c:pt>
              </c:numCache>
            </c:numRef>
          </c:val>
        </c:ser>
        <c:ser>
          <c:idx val="3"/>
          <c:order val="3"/>
          <c:tx>
            <c:strRef>
              <c:f>Tabelle1!$E$2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Tabelle1!$A$3:$A$25</c:f>
              <c:strCache>
                <c:ptCount val="23"/>
                <c:pt idx="0">
                  <c:v>﻿1990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Tabelle1!$E$3:$E$25</c:f>
              <c:numCache>
                <c:formatCode>0.00</c:formatCode>
                <c:ptCount val="23"/>
                <c:pt idx="0">
                  <c:v>635</c:v>
                </c:pt>
                <c:pt idx="1">
                  <c:v>646</c:v>
                </c:pt>
                <c:pt idx="2">
                  <c:v>655</c:v>
                </c:pt>
                <c:pt idx="3">
                  <c:v>708</c:v>
                </c:pt>
                <c:pt idx="4">
                  <c:v>677</c:v>
                </c:pt>
                <c:pt idx="5">
                  <c:v>724</c:v>
                </c:pt>
                <c:pt idx="6">
                  <c:v>804</c:v>
                </c:pt>
                <c:pt idx="7">
                  <c:v>845</c:v>
                </c:pt>
                <c:pt idx="8">
                  <c:v>972</c:v>
                </c:pt>
                <c:pt idx="9">
                  <c:v>1022</c:v>
                </c:pt>
                <c:pt idx="10">
                  <c:v>1164</c:v>
                </c:pt>
                <c:pt idx="11">
                  <c:v>1281</c:v>
                </c:pt>
                <c:pt idx="12">
                  <c:v>1417</c:v>
                </c:pt>
                <c:pt idx="13">
                  <c:v>1939</c:v>
                </c:pt>
                <c:pt idx="14">
                  <c:v>2454</c:v>
                </c:pt>
                <c:pt idx="15">
                  <c:v>3525</c:v>
                </c:pt>
                <c:pt idx="16">
                  <c:v>4345</c:v>
                </c:pt>
                <c:pt idx="17">
                  <c:v>4851</c:v>
                </c:pt>
                <c:pt idx="18">
                  <c:v>5441</c:v>
                </c:pt>
                <c:pt idx="19">
                  <c:v>6097</c:v>
                </c:pt>
                <c:pt idx="20">
                  <c:v>6540</c:v>
                </c:pt>
                <c:pt idx="21">
                  <c:v>7230</c:v>
                </c:pt>
                <c:pt idx="22">
                  <c:v>7557</c:v>
                </c:pt>
              </c:numCache>
            </c:numRef>
          </c:val>
        </c:ser>
        <c:ser>
          <c:idx val="4"/>
          <c:order val="4"/>
          <c:tx>
            <c:strRef>
              <c:f>Tabelle1!$F$2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Tabelle1!$A$3:$A$25</c:f>
              <c:strCache>
                <c:ptCount val="23"/>
                <c:pt idx="0">
                  <c:v>﻿1990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Tabelle1!$F$3:$F$25</c:f>
              <c:numCache>
                <c:formatCode>0.00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18</c:v>
                </c:pt>
                <c:pt idx="6">
                  <c:v>28</c:v>
                </c:pt>
                <c:pt idx="7">
                  <c:v>42</c:v>
                </c:pt>
                <c:pt idx="8">
                  <c:v>54</c:v>
                </c:pt>
                <c:pt idx="9">
                  <c:v>70</c:v>
                </c:pt>
                <c:pt idx="10">
                  <c:v>114</c:v>
                </c:pt>
                <c:pt idx="11">
                  <c:v>176</c:v>
                </c:pt>
                <c:pt idx="12">
                  <c:v>296</c:v>
                </c:pt>
                <c:pt idx="13">
                  <c:v>435</c:v>
                </c:pt>
                <c:pt idx="14">
                  <c:v>1105</c:v>
                </c:pt>
                <c:pt idx="15">
                  <c:v>2056</c:v>
                </c:pt>
                <c:pt idx="16">
                  <c:v>2899</c:v>
                </c:pt>
                <c:pt idx="17">
                  <c:v>4170</c:v>
                </c:pt>
                <c:pt idx="18">
                  <c:v>6120</c:v>
                </c:pt>
                <c:pt idx="19">
                  <c:v>10566</c:v>
                </c:pt>
                <c:pt idx="20">
                  <c:v>17554</c:v>
                </c:pt>
                <c:pt idx="21">
                  <c:v>25039</c:v>
                </c:pt>
                <c:pt idx="22">
                  <c:v>32643</c:v>
                </c:pt>
              </c:numCache>
            </c:numRef>
          </c:val>
        </c:ser>
        <c:axId val="72728960"/>
        <c:axId val="72730496"/>
      </c:areaChart>
      <c:lineChart>
        <c:grouping val="standard"/>
        <c:ser>
          <c:idx val="5"/>
          <c:order val="5"/>
          <c:tx>
            <c:strRef>
              <c:f>Tabelle1!#BEZUG!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Tabelle1!$A$3:$A$25</c:f>
              <c:strCache>
                <c:ptCount val="23"/>
                <c:pt idx="0">
                  <c:v>﻿1990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Tabelle1!#BEZUG!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marker val="1"/>
        <c:axId val="72742016"/>
        <c:axId val="72732032"/>
      </c:lineChart>
      <c:catAx>
        <c:axId val="72728960"/>
        <c:scaling>
          <c:orientation val="minMax"/>
        </c:scaling>
        <c:axPos val="b"/>
        <c:tickLblPos val="nextTo"/>
        <c:crossAx val="72730496"/>
        <c:crosses val="autoZero"/>
        <c:auto val="1"/>
        <c:lblAlgn val="ctr"/>
        <c:lblOffset val="100"/>
      </c:catAx>
      <c:valAx>
        <c:axId val="72730496"/>
        <c:scaling>
          <c:orientation val="minMax"/>
        </c:scaling>
        <c:axPos val="l"/>
        <c:majorGridlines/>
        <c:numFmt formatCode="#,##0" sourceLinked="0"/>
        <c:tickLblPos val="nextTo"/>
        <c:crossAx val="72728960"/>
        <c:crosses val="autoZero"/>
        <c:crossBetween val="between"/>
      </c:valAx>
      <c:valAx>
        <c:axId val="72732032"/>
        <c:scaling>
          <c:orientation val="minMax"/>
          <c:max val="100"/>
        </c:scaling>
        <c:delete val="1"/>
        <c:axPos val="r"/>
        <c:numFmt formatCode="#,##0.0" sourceLinked="0"/>
        <c:tickLblPos val="none"/>
        <c:crossAx val="72742016"/>
        <c:crosses val="max"/>
        <c:crossBetween val="between"/>
        <c:majorUnit val="12.5"/>
      </c:valAx>
      <c:catAx>
        <c:axId val="72742016"/>
        <c:scaling>
          <c:orientation val="minMax"/>
        </c:scaling>
        <c:delete val="1"/>
        <c:axPos val="b"/>
        <c:tickLblPos val="none"/>
        <c:crossAx val="72732032"/>
        <c:crosses val="autoZero"/>
        <c:auto val="1"/>
        <c:lblAlgn val="ctr"/>
        <c:lblOffset val="100"/>
      </c:cat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25289073950390256"/>
          <c:y val="0.11134921652109395"/>
          <c:w val="0.18947891162665242"/>
          <c:h val="0.40494933885543971"/>
        </c:manualLayout>
      </c:layout>
      <c:spPr>
        <a:solidFill>
          <a:sysClr val="window" lastClr="FFFFFF"/>
        </a:solidFill>
      </c:spPr>
    </c:legend>
    <c:plotVisOnly val="1"/>
    <c:dispBlanksAs val="zero"/>
  </c:chart>
  <c:txPr>
    <a:bodyPr/>
    <a:lstStyle/>
    <a:p>
      <a:pPr>
        <a:defRPr sz="1600"/>
      </a:pPr>
      <a:endParaRPr lang="de-DE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4958291282294504E-2"/>
          <c:y val="4.3936970320186085E-2"/>
          <c:w val="0.54953761789125777"/>
          <c:h val="0.8464048638575189"/>
        </c:manualLayout>
      </c:layout>
      <c:bar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Kernenergie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12.1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21.2</c:v>
                </c:pt>
                <c:pt idx="2">
                  <c:v>16</c:v>
                </c:pt>
                <c:pt idx="3">
                  <c:v>15.4</c:v>
                </c:pt>
                <c:pt idx="4">
                  <c:v>15.4</c:v>
                </c:pt>
                <c:pt idx="6">
                  <c:v>11.3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Steinkohle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25.4</c:v>
                </c:pt>
                <c:pt idx="2">
                  <c:v>27.2</c:v>
                </c:pt>
                <c:pt idx="3">
                  <c:v>25.8</c:v>
                </c:pt>
                <c:pt idx="4">
                  <c:v>25.8</c:v>
                </c:pt>
                <c:pt idx="6">
                  <c:v>18.399999999999999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Erdgas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27</c:v>
                </c:pt>
                <c:pt idx="2">
                  <c:v>23.3</c:v>
                </c:pt>
                <c:pt idx="3">
                  <c:v>28.2</c:v>
                </c:pt>
                <c:pt idx="4">
                  <c:v>28.2</c:v>
                </c:pt>
                <c:pt idx="6">
                  <c:v>37.5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Erdöl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Tabelle1!$F$2:$F$8</c:f>
              <c:numCache>
                <c:formatCode>General</c:formatCode>
                <c:ptCount val="7"/>
                <c:pt idx="0">
                  <c:v>4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6">
                  <c:v>1.1000000000000001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Pumpspeicher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Tabelle1!$G$2:$G$8</c:f>
              <c:numCache>
                <c:formatCode>General</c:formatCode>
                <c:ptCount val="7"/>
                <c:pt idx="0">
                  <c:v>6.4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6">
                  <c:v>10.7</c:v>
                </c:pt>
              </c:numCache>
            </c:numRef>
          </c:val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sonst. konv. Erzeugung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Tabelle1!$H$2:$H$8</c:f>
              <c:numCache>
                <c:formatCode>General</c:formatCode>
                <c:ptCount val="7"/>
                <c:pt idx="0">
                  <c:v>4.0999999999999996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6">
                  <c:v>2.7</c:v>
                </c:pt>
              </c:numCache>
            </c:numRef>
          </c:val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Wind on-shore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Tabelle1!$I$2:$I$8</c:f>
              <c:numCache>
                <c:formatCode>General</c:formatCode>
                <c:ptCount val="7"/>
                <c:pt idx="0">
                  <c:v>31</c:v>
                </c:pt>
                <c:pt idx="2">
                  <c:v>49</c:v>
                </c:pt>
                <c:pt idx="3">
                  <c:v>55</c:v>
                </c:pt>
                <c:pt idx="4">
                  <c:v>87.4</c:v>
                </c:pt>
                <c:pt idx="6">
                  <c:v>72</c:v>
                </c:pt>
              </c:numCache>
            </c:numRef>
          </c:val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Wind off-shore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Tabelle1!$J$2:$J$8</c:f>
              <c:numCache>
                <c:formatCode>General</c:formatCode>
                <c:ptCount val="7"/>
                <c:pt idx="0">
                  <c:v>0.3000000000000001</c:v>
                </c:pt>
                <c:pt idx="2">
                  <c:v>11.5</c:v>
                </c:pt>
                <c:pt idx="3">
                  <c:v>12.7</c:v>
                </c:pt>
                <c:pt idx="4">
                  <c:v>16.100000000000001</c:v>
                </c:pt>
                <c:pt idx="6">
                  <c:v>25.3</c:v>
                </c:pt>
              </c:numCache>
            </c:numRef>
          </c:val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Photovoltaik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Tabelle1!$K$2:$K$8</c:f>
              <c:numCache>
                <c:formatCode>General</c:formatCode>
                <c:ptCount val="7"/>
                <c:pt idx="0">
                  <c:v>33.1</c:v>
                </c:pt>
                <c:pt idx="2">
                  <c:v>54.8</c:v>
                </c:pt>
                <c:pt idx="3">
                  <c:v>56</c:v>
                </c:pt>
                <c:pt idx="4">
                  <c:v>58.6</c:v>
                </c:pt>
                <c:pt idx="6">
                  <c:v>59.9</c:v>
                </c:pt>
              </c:numCache>
            </c:numRef>
          </c:val>
        </c:ser>
        <c:ser>
          <c:idx val="10"/>
          <c:order val="10"/>
          <c:tx>
            <c:strRef>
              <c:f>Tabelle1!$L$1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Tabelle1!$L$2:$L$8</c:f>
              <c:numCache>
                <c:formatCode>General</c:formatCode>
                <c:ptCount val="7"/>
                <c:pt idx="0">
                  <c:v>5.7</c:v>
                </c:pt>
                <c:pt idx="2">
                  <c:v>8.3000000000000007</c:v>
                </c:pt>
                <c:pt idx="3">
                  <c:v>8.7000000000000011</c:v>
                </c:pt>
                <c:pt idx="4">
                  <c:v>7.8</c:v>
                </c:pt>
                <c:pt idx="6">
                  <c:v>9.2000000000000011</c:v>
                </c:pt>
              </c:numCache>
            </c:numRef>
          </c:val>
        </c:ser>
        <c:ser>
          <c:idx val="11"/>
          <c:order val="11"/>
          <c:tx>
            <c:strRef>
              <c:f>Tabelle1!$M$1</c:f>
              <c:strCache>
                <c:ptCount val="1"/>
                <c:pt idx="0">
                  <c:v>Wasserkraft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Tabelle1!$M$2:$M$8</c:f>
              <c:numCache>
                <c:formatCode>General</c:formatCode>
                <c:ptCount val="7"/>
                <c:pt idx="0">
                  <c:v>4.4000000000000004</c:v>
                </c:pt>
                <c:pt idx="2">
                  <c:v>4.5</c:v>
                </c:pt>
                <c:pt idx="3">
                  <c:v>4.7</c:v>
                </c:pt>
                <c:pt idx="4">
                  <c:v>4.2</c:v>
                </c:pt>
                <c:pt idx="6">
                  <c:v>5</c:v>
                </c:pt>
              </c:numCache>
            </c:numRef>
          </c:val>
        </c:ser>
        <c:ser>
          <c:idx val="12"/>
          <c:order val="12"/>
          <c:tx>
            <c:strRef>
              <c:f>Tabelle1!$N$1</c:f>
              <c:strCache>
                <c:ptCount val="1"/>
                <c:pt idx="0">
                  <c:v>sonst. reg. Erzeugung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Tabelle1!$N$2:$N$8</c:f>
              <c:numCache>
                <c:formatCode>General</c:formatCode>
                <c:ptCount val="7"/>
                <c:pt idx="0">
                  <c:v>0.8</c:v>
                </c:pt>
                <c:pt idx="2">
                  <c:v>0.9</c:v>
                </c:pt>
                <c:pt idx="3">
                  <c:v>1.5</c:v>
                </c:pt>
                <c:pt idx="4">
                  <c:v>1.3</c:v>
                </c:pt>
                <c:pt idx="6">
                  <c:v>2.2999999999999998</c:v>
                </c:pt>
              </c:numCache>
            </c:numRef>
          </c:val>
        </c:ser>
        <c:overlap val="100"/>
        <c:axId val="74371840"/>
        <c:axId val="74373376"/>
      </c:barChart>
      <c:lineChart>
        <c:grouping val="standard"/>
        <c:ser>
          <c:idx val="13"/>
          <c:order val="13"/>
          <c:tx>
            <c:strRef>
              <c:f>Tabelle1!$O$1</c:f>
              <c:strCache>
                <c:ptCount val="1"/>
                <c:pt idx="0">
                  <c:v>Jahreshöchstlast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Tabelle1!$A$2:$A$11</c:f>
              <c:strCache>
                <c:ptCount val="7"/>
                <c:pt idx="0">
                  <c:v>Referenz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6">
                  <c:v>B</c:v>
                </c:pt>
              </c:strCache>
            </c:strRef>
          </c:cat>
          <c:val>
            <c:numRef>
              <c:f>Tabelle1!$O$2:$O$8</c:f>
              <c:numCache>
                <c:formatCode>General</c:formatCode>
                <c:ptCount val="7"/>
                <c:pt idx="0">
                  <c:v>86.9</c:v>
                </c:pt>
                <c:pt idx="1">
                  <c:v>86.9</c:v>
                </c:pt>
                <c:pt idx="2">
                  <c:v>84</c:v>
                </c:pt>
                <c:pt idx="3">
                  <c:v>84</c:v>
                </c:pt>
                <c:pt idx="4">
                  <c:v>84</c:v>
                </c:pt>
                <c:pt idx="5">
                  <c:v>84</c:v>
                </c:pt>
                <c:pt idx="6">
                  <c:v>84</c:v>
                </c:pt>
              </c:numCache>
            </c:numRef>
          </c:val>
        </c:ser>
        <c:marker val="1"/>
        <c:axId val="74380800"/>
        <c:axId val="74379264"/>
      </c:lineChart>
      <c:catAx>
        <c:axId val="74371840"/>
        <c:scaling>
          <c:orientation val="minMax"/>
        </c:scaling>
        <c:axPos val="b"/>
        <c:tickLblPos val="nextTo"/>
        <c:crossAx val="74373376"/>
        <c:crosses val="autoZero"/>
        <c:auto val="1"/>
        <c:lblAlgn val="ctr"/>
        <c:lblOffset val="100"/>
      </c:catAx>
      <c:valAx>
        <c:axId val="74373376"/>
        <c:scaling>
          <c:orientation val="minMax"/>
        </c:scaling>
        <c:axPos val="l"/>
        <c:majorGridlines/>
        <c:numFmt formatCode="General" sourceLinked="1"/>
        <c:tickLblPos val="nextTo"/>
        <c:crossAx val="74371840"/>
        <c:crosses val="autoZero"/>
        <c:crossBetween val="between"/>
      </c:valAx>
      <c:valAx>
        <c:axId val="74379264"/>
        <c:scaling>
          <c:orientation val="minMax"/>
          <c:max val="300"/>
          <c:min val="0"/>
        </c:scaling>
        <c:delete val="1"/>
        <c:axPos val="r"/>
        <c:numFmt formatCode="General" sourceLinked="1"/>
        <c:tickLblPos val="none"/>
        <c:crossAx val="74380800"/>
        <c:crosses val="max"/>
        <c:crossBetween val="between"/>
        <c:majorUnit val="50"/>
      </c:valAx>
      <c:catAx>
        <c:axId val="74380800"/>
        <c:scaling>
          <c:orientation val="minMax"/>
        </c:scaling>
        <c:delete val="1"/>
        <c:axPos val="b"/>
        <c:tickLblPos val="none"/>
        <c:crossAx val="7437926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5981801333371115"/>
          <c:y val="2.7482110660721894E-2"/>
          <c:w val="0.33128943523959403"/>
          <c:h val="0.94897697302079054"/>
        </c:manualLayout>
      </c:layout>
    </c:legend>
    <c:plotVisOnly val="1"/>
    <c:dispBlanksAs val="gap"/>
  </c:chart>
  <c:txPr>
    <a:bodyPr/>
    <a:lstStyle/>
    <a:p>
      <a:pPr>
        <a:defRPr sz="1800"/>
      </a:pPr>
      <a:endParaRPr lang="de-DE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0.10703578578578585"/>
          <c:y val="8.6267798179867822E-2"/>
          <c:w val="0.43250347914559212"/>
          <c:h val="0.73294590531607628"/>
        </c:manualLayout>
      </c:layout>
      <c:bar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Wind on-shore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strRef>
              <c:f>Tabelle1!$A$2:$A$5</c:f>
              <c:strCache>
                <c:ptCount val="4"/>
                <c:pt idx="0">
                  <c:v>HöS</c:v>
                </c:pt>
                <c:pt idx="1">
                  <c:v>HS</c:v>
                </c:pt>
                <c:pt idx="2">
                  <c:v>MS</c:v>
                </c:pt>
                <c:pt idx="3">
                  <c:v>NS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927666</c:v>
                </c:pt>
                <c:pt idx="1">
                  <c:v>10251057</c:v>
                </c:pt>
                <c:pt idx="2">
                  <c:v>20612798.399999999</c:v>
                </c:pt>
                <c:pt idx="3">
                  <c:v>319146.51999999996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Photovoltaik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cat>
            <c:strRef>
              <c:f>Tabelle1!$A$2:$A$5</c:f>
              <c:strCache>
                <c:ptCount val="4"/>
                <c:pt idx="0">
                  <c:v>HöS</c:v>
                </c:pt>
                <c:pt idx="1">
                  <c:v>HS</c:v>
                </c:pt>
                <c:pt idx="2">
                  <c:v>MS</c:v>
                </c:pt>
                <c:pt idx="3">
                  <c:v>NS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3800.6</c:v>
                </c:pt>
                <c:pt idx="1">
                  <c:v>1846683.1</c:v>
                </c:pt>
                <c:pt idx="2">
                  <c:v>9819775.7899999954</c:v>
                </c:pt>
                <c:pt idx="3">
                  <c:v>21192232.350000001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Tabelle1!$A$2:$A$5</c:f>
              <c:strCache>
                <c:ptCount val="4"/>
                <c:pt idx="0">
                  <c:v>HöS</c:v>
                </c:pt>
                <c:pt idx="1">
                  <c:v>HS</c:v>
                </c:pt>
                <c:pt idx="2">
                  <c:v>MS</c:v>
                </c:pt>
                <c:pt idx="3">
                  <c:v>NS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23326</c:v>
                </c:pt>
                <c:pt idx="1">
                  <c:v>310517</c:v>
                </c:pt>
                <c:pt idx="2">
                  <c:v>5036515.99</c:v>
                </c:pt>
                <c:pt idx="3">
                  <c:v>874692.03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sonst. reg. Erzeugung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Tabelle1!$A$2:$A$5</c:f>
              <c:strCache>
                <c:ptCount val="4"/>
                <c:pt idx="0">
                  <c:v>HöS</c:v>
                </c:pt>
                <c:pt idx="1">
                  <c:v>HS</c:v>
                </c:pt>
                <c:pt idx="2">
                  <c:v>MS</c:v>
                </c:pt>
                <c:pt idx="3">
                  <c:v>NS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0</c:v>
                </c:pt>
                <c:pt idx="1">
                  <c:v>91430</c:v>
                </c:pt>
                <c:pt idx="2">
                  <c:v>544252.43999999971</c:v>
                </c:pt>
                <c:pt idx="3">
                  <c:v>44185.7</c:v>
                </c:pt>
              </c:numCache>
            </c:numRef>
          </c:val>
        </c:ser>
        <c:overlap val="100"/>
        <c:axId val="74603520"/>
        <c:axId val="74613504"/>
      </c:barChart>
      <c:catAx>
        <c:axId val="74603520"/>
        <c:scaling>
          <c:orientation val="minMax"/>
        </c:scaling>
        <c:axPos val="b"/>
        <c:numFmt formatCode="General" sourceLinked="0"/>
        <c:tickLblPos val="nextTo"/>
        <c:spPr>
          <a:noFill/>
          <a:ln w="1905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</a:ln>
          <a:effectLst/>
        </c:spPr>
        <c:crossAx val="74613504"/>
        <c:crosses val="autoZero"/>
        <c:auto val="1"/>
        <c:lblAlgn val="ctr"/>
        <c:lblOffset val="100"/>
      </c:catAx>
      <c:valAx>
        <c:axId val="74613504"/>
        <c:scaling>
          <c:orientation val="minMax"/>
          <c:max val="45000000"/>
          <c:min val="0"/>
        </c:scaling>
        <c:axPos val="l"/>
        <c:majorGridlines/>
        <c:numFmt formatCode="General" sourceLinked="1"/>
        <c:tickLblPos val="nextTo"/>
        <c:spPr>
          <a:noFill/>
          <a:ln w="1905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headEnd type="none" w="med" len="med"/>
            <a:tailEnd type="arrow" w="med" len="med"/>
          </a:ln>
          <a:effectLst/>
        </c:spPr>
        <c:crossAx val="74603520"/>
        <c:crosses val="autoZero"/>
        <c:crossBetween val="between"/>
        <c:majorUnit val="10000000"/>
        <c:minorUnit val="2000000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62937085937819814"/>
          <c:y val="0.26861029643322826"/>
          <c:w val="0.33341227193079942"/>
          <c:h val="0.51570398427952469"/>
        </c:manualLayout>
      </c:layout>
    </c:legend>
    <c:plotVisOnly val="1"/>
    <c:dispBlanksAs val="gap"/>
  </c:chart>
  <c:txPr>
    <a:bodyPr/>
    <a:lstStyle/>
    <a:p>
      <a:pPr>
        <a:defRPr sz="2000"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0.10703578578578585"/>
          <c:y val="8.6267798179867822E-2"/>
          <c:w val="0.79452465807892692"/>
          <c:h val="0.73294590531607628"/>
        </c:manualLayout>
      </c:layout>
      <c:bar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dPt>
            <c:idx val="0"/>
            <c:spPr>
              <a:solidFill>
                <a:schemeClr val="tx1"/>
              </a:solidFill>
              <a:ln>
                <a:noFill/>
              </a:ln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</c:spPr>
          </c:dPt>
          <c:dPt>
            <c:idx val="4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1.5470990552706619E-3"/>
                  <c:y val="-0.1101899287714899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1.5470990552706619E-3"/>
                  <c:y val="-0.22004238459720027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4.64129716581199E-3"/>
                  <c:y val="-0.35979669761003996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-0.19536926974697053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1.5470990552707753E-3"/>
                  <c:y val="-0.18731669747638743"/>
                </c:manualLayout>
              </c:layout>
              <c:dLblPos val="ctr"/>
              <c:showVal val="1"/>
            </c:dLbl>
            <c:numFmt formatCode="#,##0" sourceLinked="0"/>
            <c:spPr>
              <a:solidFill>
                <a:schemeClr val="bg1"/>
              </a:solidFill>
            </c:spPr>
            <c:dLblPos val="inEnd"/>
            <c:showVal val="1"/>
          </c:dLbls>
          <c:cat>
            <c:strRef>
              <c:f>Tabelle1!$A$2:$A$6</c:f>
              <c:strCache>
                <c:ptCount val="5"/>
                <c:pt idx="0">
                  <c:v>konv.
Erzeugungs-
anlagen</c:v>
                </c:pt>
                <c:pt idx="1">
                  <c:v>Wind
on-shore</c:v>
                </c:pt>
                <c:pt idx="2">
                  <c:v>Photovoltaik</c:v>
                </c:pt>
                <c:pt idx="3">
                  <c:v>Biomasse</c:v>
                </c:pt>
                <c:pt idx="4">
                  <c:v>sonst. reg. Erzeugung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799</c:v>
                </c:pt>
                <c:pt idx="1">
                  <c:v>23160</c:v>
                </c:pt>
                <c:pt idx="2">
                  <c:v>1331581</c:v>
                </c:pt>
                <c:pt idx="3">
                  <c:v>14348</c:v>
                </c:pt>
                <c:pt idx="4">
                  <c:v>8333</c:v>
                </c:pt>
              </c:numCache>
            </c:numRef>
          </c:val>
        </c:ser>
        <c:overlap val="100"/>
        <c:axId val="78940032"/>
        <c:axId val="78941568"/>
      </c:barChart>
      <c:catAx>
        <c:axId val="78940032"/>
        <c:scaling>
          <c:orientation val="minMax"/>
        </c:scaling>
        <c:axPos val="b"/>
        <c:numFmt formatCode="General" sourceLinked="0"/>
        <c:tickLblPos val="nextTo"/>
        <c:spPr>
          <a:noFill/>
          <a:ln w="1905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</a:ln>
          <a:effectLst/>
        </c:spPr>
        <c:crossAx val="78941568"/>
        <c:crosses val="autoZero"/>
        <c:auto val="1"/>
        <c:lblAlgn val="ctr"/>
        <c:lblOffset val="100"/>
      </c:catAx>
      <c:valAx>
        <c:axId val="78941568"/>
        <c:scaling>
          <c:logBase val="10"/>
          <c:orientation val="minMax"/>
          <c:max val="2000000"/>
          <c:min val="100"/>
        </c:scaling>
        <c:axPos val="l"/>
        <c:majorGridlines/>
        <c:minorGridlines/>
        <c:numFmt formatCode="#,##0" sourceLinked="0"/>
        <c:tickLblPos val="nextTo"/>
        <c:spPr>
          <a:noFill/>
          <a:ln w="1905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headEnd type="none" w="med" len="med"/>
            <a:tailEnd type="arrow" w="med" len="med"/>
          </a:ln>
          <a:effectLst/>
        </c:spPr>
        <c:crossAx val="789400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Tabelle1!$E$2</c:f>
              <c:strCache>
                <c:ptCount val="1"/>
                <c:pt idx="0">
                  <c:v>Niederspannung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Tabelle1!$F$1:$H$1</c:f>
              <c:numCache>
                <c:formatCode>General</c:formatCode>
                <c:ptCount val="3"/>
                <c:pt idx="0">
                  <c:v>2017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Tabelle1!$F$2:$H$2</c:f>
              <c:numCache>
                <c:formatCode>General</c:formatCode>
                <c:ptCount val="3"/>
                <c:pt idx="0">
                  <c:v>0.98581560283687963</c:v>
                </c:pt>
                <c:pt idx="1">
                  <c:v>1.4241134751773052</c:v>
                </c:pt>
                <c:pt idx="2">
                  <c:v>2.0992907801418443</c:v>
                </c:pt>
              </c:numCache>
            </c:numRef>
          </c:val>
        </c:ser>
        <c:ser>
          <c:idx val="1"/>
          <c:order val="1"/>
          <c:tx>
            <c:strRef>
              <c:f>Tabelle1!$E$3</c:f>
              <c:strCache>
                <c:ptCount val="1"/>
                <c:pt idx="0">
                  <c:v>Mittelspannung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Tabelle1!$F$1:$H$1</c:f>
              <c:numCache>
                <c:formatCode>General</c:formatCode>
                <c:ptCount val="3"/>
                <c:pt idx="0">
                  <c:v>2017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Tabelle1!$F$3:$H$3</c:f>
              <c:numCache>
                <c:formatCode>General</c:formatCode>
                <c:ptCount val="3"/>
                <c:pt idx="0">
                  <c:v>1.4264358772619978</c:v>
                </c:pt>
                <c:pt idx="1">
                  <c:v>2.2226593233674277</c:v>
                </c:pt>
                <c:pt idx="2">
                  <c:v>3.5326514555468131</c:v>
                </c:pt>
              </c:numCache>
            </c:numRef>
          </c:val>
        </c:ser>
        <c:gapWidth val="219"/>
        <c:overlap val="-27"/>
        <c:axId val="54935936"/>
        <c:axId val="54937472"/>
      </c:barChart>
      <c:catAx>
        <c:axId val="54935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937472"/>
        <c:crosses val="autoZero"/>
        <c:auto val="1"/>
        <c:lblAlgn val="ctr"/>
        <c:lblOffset val="100"/>
      </c:catAx>
      <c:valAx>
        <c:axId val="54937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93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Tabelle1!$E$2</c:f>
              <c:strCache>
                <c:ptCount val="1"/>
                <c:pt idx="0">
                  <c:v>Niederspannung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Tabelle1!$F$1:$H$1</c:f>
              <c:numCache>
                <c:formatCode>General</c:formatCode>
                <c:ptCount val="3"/>
                <c:pt idx="0">
                  <c:v>2017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Tabelle1!$F$2:$H$2</c:f>
              <c:numCache>
                <c:formatCode>General</c:formatCode>
                <c:ptCount val="3"/>
                <c:pt idx="0">
                  <c:v>0.98581560283687963</c:v>
                </c:pt>
                <c:pt idx="1">
                  <c:v>1.4241134751773052</c:v>
                </c:pt>
                <c:pt idx="2">
                  <c:v>2.0992907801418443</c:v>
                </c:pt>
              </c:numCache>
            </c:numRef>
          </c:val>
        </c:ser>
        <c:ser>
          <c:idx val="1"/>
          <c:order val="1"/>
          <c:tx>
            <c:strRef>
              <c:f>Tabelle1!$E$3</c:f>
              <c:strCache>
                <c:ptCount val="1"/>
                <c:pt idx="0">
                  <c:v>Mittelspannung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Tabelle1!$F$1:$H$1</c:f>
              <c:numCache>
                <c:formatCode>General</c:formatCode>
                <c:ptCount val="3"/>
                <c:pt idx="0">
                  <c:v>2017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Tabelle1!$F$3:$H$3</c:f>
              <c:numCache>
                <c:formatCode>General</c:formatCode>
                <c:ptCount val="3"/>
                <c:pt idx="0">
                  <c:v>1.4264358772619978</c:v>
                </c:pt>
                <c:pt idx="1">
                  <c:v>2.2226593233674277</c:v>
                </c:pt>
                <c:pt idx="2">
                  <c:v>3.5326514555468131</c:v>
                </c:pt>
              </c:numCache>
            </c:numRef>
          </c:val>
        </c:ser>
        <c:gapWidth val="219"/>
        <c:overlap val="-27"/>
        <c:axId val="54441856"/>
        <c:axId val="54864128"/>
      </c:barChart>
      <c:catAx>
        <c:axId val="54441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864128"/>
        <c:crosses val="autoZero"/>
        <c:auto val="1"/>
        <c:lblAlgn val="ctr"/>
        <c:lblOffset val="100"/>
      </c:catAx>
      <c:valAx>
        <c:axId val="54864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4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7.4156520069137727E-2"/>
          <c:y val="0.17171296296296301"/>
          <c:w val="0.38681908968696005"/>
          <c:h val="0.61498432487605692"/>
        </c:manualLayout>
      </c:layout>
      <c:barChart>
        <c:barDir val="col"/>
        <c:grouping val="stacked"/>
        <c:ser>
          <c:idx val="0"/>
          <c:order val="0"/>
          <c:tx>
            <c:strRef>
              <c:f>Tabelle1!$A$32</c:f>
              <c:strCache>
                <c:ptCount val="1"/>
                <c:pt idx="0">
                  <c:v>thermischer Ausbau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Tabelle1!$B$31:$D$31</c:f>
              <c:numCache>
                <c:formatCode>General</c:formatCode>
                <c:ptCount val="3"/>
                <c:pt idx="0">
                  <c:v>2017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Tabelle1!$B$32:$D$32</c:f>
              <c:numCache>
                <c:formatCode>General</c:formatCode>
                <c:ptCount val="3"/>
                <c:pt idx="0">
                  <c:v>0.11557969042447494</c:v>
                </c:pt>
                <c:pt idx="1">
                  <c:v>0.21374672617963478</c:v>
                </c:pt>
                <c:pt idx="2">
                  <c:v>0.39898582416727824</c:v>
                </c:pt>
              </c:numCache>
            </c:numRef>
          </c:val>
        </c:ser>
        <c:ser>
          <c:idx val="1"/>
          <c:order val="1"/>
          <c:tx>
            <c:strRef>
              <c:f>Tabelle1!$A$33</c:f>
              <c:strCache>
                <c:ptCount val="1"/>
                <c:pt idx="0">
                  <c:v>Spannungsbedingter Ausbau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Tabelle1!$B$31:$D$31</c:f>
              <c:numCache>
                <c:formatCode>General</c:formatCode>
                <c:ptCount val="3"/>
                <c:pt idx="0">
                  <c:v>2017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Tabelle1!$B$33:$D$33</c:f>
              <c:numCache>
                <c:formatCode>General</c:formatCode>
                <c:ptCount val="3"/>
                <c:pt idx="0">
                  <c:v>0.21877536364700798</c:v>
                </c:pt>
                <c:pt idx="1">
                  <c:v>0.31787419872187017</c:v>
                </c:pt>
                <c:pt idx="2">
                  <c:v>0.41062776645318005</c:v>
                </c:pt>
              </c:numCache>
            </c:numRef>
          </c:val>
        </c:ser>
        <c:overlap val="100"/>
        <c:axId val="55250304"/>
        <c:axId val="55272576"/>
      </c:barChart>
      <c:catAx>
        <c:axId val="55250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272576"/>
        <c:crosses val="autoZero"/>
        <c:auto val="1"/>
        <c:lblAlgn val="ctr"/>
        <c:lblOffset val="100"/>
      </c:catAx>
      <c:valAx>
        <c:axId val="55272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2503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0.15322738095238106"/>
          <c:y val="0.13930555555555557"/>
          <c:w val="0.79133611111111091"/>
          <c:h val="0.63292468649752154"/>
        </c:manualLayout>
      </c:layout>
      <c:barChart>
        <c:barDir val="col"/>
        <c:grouping val="stacked"/>
        <c:ser>
          <c:idx val="0"/>
          <c:order val="0"/>
          <c:tx>
            <c:strRef>
              <c:f>Tabelle1!$A$36</c:f>
              <c:strCache>
                <c:ptCount val="1"/>
                <c:pt idx="0">
                  <c:v>thermischer Ausbau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Tabelle1!$B$31:$D$31</c:f>
              <c:numCache>
                <c:formatCode>General</c:formatCode>
                <c:ptCount val="3"/>
                <c:pt idx="0">
                  <c:v>2017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Tabelle1!$B$36:$D$36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3.0655135779311104E-6</c:v>
                </c:pt>
              </c:numCache>
            </c:numRef>
          </c:val>
        </c:ser>
        <c:ser>
          <c:idx val="1"/>
          <c:order val="1"/>
          <c:tx>
            <c:strRef>
              <c:f>Tabelle1!$A$37</c:f>
              <c:strCache>
                <c:ptCount val="1"/>
                <c:pt idx="0">
                  <c:v>Spannungsbedingter Ausbau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Tabelle1!$B$31:$D$31</c:f>
              <c:numCache>
                <c:formatCode>General</c:formatCode>
                <c:ptCount val="3"/>
                <c:pt idx="0">
                  <c:v>2017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Tabelle1!$B$37:$D$37</c:f>
              <c:numCache>
                <c:formatCode>General</c:formatCode>
                <c:ptCount val="3"/>
                <c:pt idx="0">
                  <c:v>3.5566582215208933E-2</c:v>
                </c:pt>
                <c:pt idx="1">
                  <c:v>5.5233389950489334E-2</c:v>
                </c:pt>
                <c:pt idx="2">
                  <c:v>9.4511138761404767E-2</c:v>
                </c:pt>
              </c:numCache>
            </c:numRef>
          </c:val>
        </c:ser>
        <c:overlap val="100"/>
        <c:axId val="55293824"/>
        <c:axId val="55295360"/>
      </c:barChart>
      <c:catAx>
        <c:axId val="55293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295360"/>
        <c:crosses val="autoZero"/>
        <c:auto val="1"/>
        <c:lblAlgn val="ctr"/>
        <c:lblOffset val="100"/>
      </c:catAx>
      <c:valAx>
        <c:axId val="55295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293824"/>
        <c:crosses val="autoZero"/>
        <c:crossBetween val="between"/>
        <c:majorUnit val="2.0000000000000011E-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barChart>
        <c:barDir val="col"/>
        <c:grouping val="stacked"/>
        <c:ser>
          <c:idx val="2"/>
          <c:order val="2"/>
          <c:tx>
            <c:strRef>
              <c:f>Tabelle1!$E$2</c:f>
              <c:strCache>
                <c:ptCount val="1"/>
                <c:pt idx="0">
                  <c:v>rONT Ausbau</c:v>
                </c:pt>
              </c:strCache>
            </c:strRef>
          </c:tx>
          <c:spPr>
            <a:pattFill prst="dkDnDiag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multiLvlStrRef>
              <c:f>Tabelle1!$A$3:$B$14</c:f>
              <c:multiLvlStrCache>
                <c:ptCount val="12"/>
                <c:lvl>
                  <c:pt idx="0">
                    <c:v>MS</c:v>
                  </c:pt>
                  <c:pt idx="1">
                    <c:v>NS</c:v>
                  </c:pt>
                  <c:pt idx="2">
                    <c:v>NS+rONT</c:v>
                  </c:pt>
                  <c:pt idx="3">
                    <c:v>MS</c:v>
                  </c:pt>
                  <c:pt idx="4">
                    <c:v>NS</c:v>
                  </c:pt>
                  <c:pt idx="5">
                    <c:v>NS+rONT</c:v>
                  </c:pt>
                  <c:pt idx="6">
                    <c:v>MS</c:v>
                  </c:pt>
                  <c:pt idx="7">
                    <c:v>NS</c:v>
                  </c:pt>
                  <c:pt idx="8">
                    <c:v>NS+rONT</c:v>
                  </c:pt>
                  <c:pt idx="9">
                    <c:v>MS</c:v>
                  </c:pt>
                  <c:pt idx="10">
                    <c:v>NS</c:v>
                  </c:pt>
                  <c:pt idx="11">
                    <c:v>NS+rONT</c:v>
                  </c:pt>
                </c:lvl>
                <c:lvl>
                  <c:pt idx="0">
                    <c:v>Referenz</c:v>
                  </c:pt>
                  <c:pt idx="3">
                    <c:v>Q-Management</c:v>
                  </c:pt>
                  <c:pt idx="6">
                    <c:v>P-Management</c:v>
                  </c:pt>
                  <c:pt idx="9">
                    <c:v>P+Q-Management</c:v>
                  </c:pt>
                </c:lvl>
              </c:multiLvlStrCache>
            </c:multiLvlStrRef>
          </c:cat>
          <c:val>
            <c:numRef>
              <c:f>Tabelle1!$E$3:$E$14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0.79111928533893849</c:v>
                </c:pt>
                <c:pt idx="6">
                  <c:v>0</c:v>
                </c:pt>
                <c:pt idx="7">
                  <c:v>0</c:v>
                </c:pt>
                <c:pt idx="8">
                  <c:v>0.45362585391487142</c:v>
                </c:pt>
                <c:pt idx="9">
                  <c:v>0</c:v>
                </c:pt>
                <c:pt idx="10">
                  <c:v>0</c:v>
                </c:pt>
                <c:pt idx="11">
                  <c:v>0.45231213872832371</c:v>
                </c:pt>
              </c:numCache>
            </c:numRef>
          </c:val>
        </c:ser>
        <c:gapWidth val="160"/>
        <c:overlap val="100"/>
        <c:axId val="55335936"/>
        <c:axId val="55436032"/>
      </c:barChart>
      <c:barChart>
        <c:barDir val="col"/>
        <c:grouping val="stacked"/>
        <c:ser>
          <c:idx val="0"/>
          <c:order val="0"/>
          <c:tx>
            <c:strRef>
              <c:f>Tabelle1!$C$2</c:f>
              <c:strCache>
                <c:ptCount val="1"/>
                <c:pt idx="0">
                  <c:v>thermischer Ausbau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Tabelle1!$A$3:$B$14</c:f>
              <c:multiLvlStrCache>
                <c:ptCount val="12"/>
                <c:lvl>
                  <c:pt idx="0">
                    <c:v>MS</c:v>
                  </c:pt>
                  <c:pt idx="1">
                    <c:v>NS</c:v>
                  </c:pt>
                  <c:pt idx="2">
                    <c:v>NS+rONT</c:v>
                  </c:pt>
                  <c:pt idx="3">
                    <c:v>MS</c:v>
                  </c:pt>
                  <c:pt idx="4">
                    <c:v>NS</c:v>
                  </c:pt>
                  <c:pt idx="5">
                    <c:v>NS+rONT</c:v>
                  </c:pt>
                  <c:pt idx="6">
                    <c:v>MS</c:v>
                  </c:pt>
                  <c:pt idx="7">
                    <c:v>NS</c:v>
                  </c:pt>
                  <c:pt idx="8">
                    <c:v>NS+rONT</c:v>
                  </c:pt>
                  <c:pt idx="9">
                    <c:v>MS</c:v>
                  </c:pt>
                  <c:pt idx="10">
                    <c:v>NS</c:v>
                  </c:pt>
                  <c:pt idx="11">
                    <c:v>NS+rONT</c:v>
                  </c:pt>
                </c:lvl>
                <c:lvl>
                  <c:pt idx="0">
                    <c:v>Referenz</c:v>
                  </c:pt>
                  <c:pt idx="3">
                    <c:v>Q-Management</c:v>
                  </c:pt>
                  <c:pt idx="6">
                    <c:v>P-Management</c:v>
                  </c:pt>
                  <c:pt idx="9">
                    <c:v>P+Q-Management</c:v>
                  </c:pt>
                </c:lvl>
              </c:multiLvlStrCache>
            </c:multiLvlStrRef>
          </c:cat>
          <c:val>
            <c:numRef>
              <c:f>Tabelle1!$C$3:$C$14</c:f>
              <c:numCache>
                <c:formatCode>General</c:formatCode>
                <c:ptCount val="12"/>
                <c:pt idx="0">
                  <c:v>0.49281018600000026</c:v>
                </c:pt>
                <c:pt idx="1">
                  <c:v>3.2433999999970125E-5</c:v>
                </c:pt>
                <c:pt idx="2">
                  <c:v>0</c:v>
                </c:pt>
                <c:pt idx="3">
                  <c:v>0.79346329199999976</c:v>
                </c:pt>
                <c:pt idx="4">
                  <c:v>0</c:v>
                </c:pt>
                <c:pt idx="5">
                  <c:v>0</c:v>
                </c:pt>
                <c:pt idx="6">
                  <c:v>0.34413732299999999</c:v>
                </c:pt>
                <c:pt idx="7">
                  <c:v>0</c:v>
                </c:pt>
                <c:pt idx="8">
                  <c:v>0</c:v>
                </c:pt>
                <c:pt idx="9">
                  <c:v>0.50737272899999974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Tabelle1!$D$2</c:f>
              <c:strCache>
                <c:ptCount val="1"/>
                <c:pt idx="0">
                  <c:v>spannungsbedingter Ausbau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Tabelle1!$A$3:$B$14</c:f>
              <c:multiLvlStrCache>
                <c:ptCount val="12"/>
                <c:lvl>
                  <c:pt idx="0">
                    <c:v>MS</c:v>
                  </c:pt>
                  <c:pt idx="1">
                    <c:v>NS</c:v>
                  </c:pt>
                  <c:pt idx="2">
                    <c:v>NS+rONT</c:v>
                  </c:pt>
                  <c:pt idx="3">
                    <c:v>MS</c:v>
                  </c:pt>
                  <c:pt idx="4">
                    <c:v>NS</c:v>
                  </c:pt>
                  <c:pt idx="5">
                    <c:v>NS+rONT</c:v>
                  </c:pt>
                  <c:pt idx="6">
                    <c:v>MS</c:v>
                  </c:pt>
                  <c:pt idx="7">
                    <c:v>NS</c:v>
                  </c:pt>
                  <c:pt idx="8">
                    <c:v>NS+rONT</c:v>
                  </c:pt>
                  <c:pt idx="9">
                    <c:v>MS</c:v>
                  </c:pt>
                  <c:pt idx="10">
                    <c:v>NS</c:v>
                  </c:pt>
                  <c:pt idx="11">
                    <c:v>NS+rONT</c:v>
                  </c:pt>
                </c:lvl>
                <c:lvl>
                  <c:pt idx="0">
                    <c:v>Referenz</c:v>
                  </c:pt>
                  <c:pt idx="3">
                    <c:v>Q-Management</c:v>
                  </c:pt>
                  <c:pt idx="6">
                    <c:v>P-Management</c:v>
                  </c:pt>
                  <c:pt idx="9">
                    <c:v>P+Q-Management</c:v>
                  </c:pt>
                </c:lvl>
              </c:multiLvlStrCache>
            </c:multiLvlStrRef>
          </c:cat>
          <c:val>
            <c:numRef>
              <c:f>Tabelle1!$D$3:$D$14</c:f>
              <c:numCache>
                <c:formatCode>General</c:formatCode>
                <c:ptCount val="12"/>
                <c:pt idx="0">
                  <c:v>0.50718981400000018</c:v>
                </c:pt>
                <c:pt idx="1">
                  <c:v>0.9999675659999997</c:v>
                </c:pt>
                <c:pt idx="2">
                  <c:v>0</c:v>
                </c:pt>
                <c:pt idx="3">
                  <c:v>2.0879566000000002E-2</c:v>
                </c:pt>
                <c:pt idx="4">
                  <c:v>0.75838190100000002</c:v>
                </c:pt>
                <c:pt idx="5">
                  <c:v>0</c:v>
                </c:pt>
                <c:pt idx="6">
                  <c:v>0.20858407100000001</c:v>
                </c:pt>
                <c:pt idx="7">
                  <c:v>0.43139560600000015</c:v>
                </c:pt>
                <c:pt idx="8">
                  <c:v>0</c:v>
                </c:pt>
                <c:pt idx="9">
                  <c:v>2.2874729000000007E-2</c:v>
                </c:pt>
                <c:pt idx="10">
                  <c:v>0.29086127100000014</c:v>
                </c:pt>
                <c:pt idx="11">
                  <c:v>0</c:v>
                </c:pt>
              </c:numCache>
            </c:numRef>
          </c:val>
        </c:ser>
        <c:overlap val="100"/>
        <c:axId val="55443456"/>
        <c:axId val="55437568"/>
      </c:barChart>
      <c:catAx>
        <c:axId val="55335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436032"/>
        <c:crosses val="autoZero"/>
        <c:auto val="1"/>
        <c:lblAlgn val="ctr"/>
        <c:lblOffset val="100"/>
      </c:catAx>
      <c:valAx>
        <c:axId val="5543603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335936"/>
        <c:crosses val="autoZero"/>
        <c:crossBetween val="between"/>
        <c:majorUnit val="0.2"/>
      </c:valAx>
      <c:valAx>
        <c:axId val="55437568"/>
        <c:scaling>
          <c:orientation val="minMax"/>
          <c:max val="1"/>
        </c:scaling>
        <c:delete val="1"/>
        <c:axPos val="r"/>
        <c:numFmt formatCode="General" sourceLinked="1"/>
        <c:tickLblPos val="none"/>
        <c:crossAx val="55443456"/>
        <c:crosses val="max"/>
        <c:crossBetween val="between"/>
      </c:valAx>
      <c:catAx>
        <c:axId val="55443456"/>
        <c:scaling>
          <c:orientation val="minMax"/>
        </c:scaling>
        <c:delete val="1"/>
        <c:axPos val="b"/>
        <c:numFmt formatCode="General" sourceLinked="1"/>
        <c:tickLblPos val="none"/>
        <c:crossAx val="5543756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4BE20-21DF-4C8B-85F1-1BF2DBE59306}" type="datetimeFigureOut">
              <a:rPr lang="de-DE" smtClean="0"/>
              <a:pPr/>
              <a:t>17.03.2014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7625E-9F86-44B9-B60E-635803F8E5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103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109F991-963B-4795-A5BC-9E2C73F40E14}" type="datetimeFigureOut">
              <a:rPr lang="de-DE" smtClean="0"/>
              <a:pPr/>
              <a:t>17.03.2014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87F3E227-4059-4ED7-97E2-977EC6C91B3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5563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3E227-4059-4ED7-97E2-977EC6C91B3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7274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3E227-4059-4ED7-97E2-977EC6C91B3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1353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00108"/>
            <a:ext cx="7772400" cy="1571636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4100" y="2714620"/>
            <a:ext cx="4495800" cy="2143140"/>
          </a:xfrm>
          <a:prstGeom prst="rect">
            <a:avLst/>
          </a:prstGeom>
        </p:spPr>
        <p:txBody>
          <a:bodyPr anchor="t" anchorCtr="1"/>
          <a:lstStyle>
            <a:lvl1pPr marL="382588" marR="0" indent="-382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/>
              <a:buChar char="m"/>
              <a:tabLst/>
              <a:defRPr sz="1800">
                <a:latin typeface="+mn-lt"/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04" y="4857760"/>
            <a:ext cx="6000792" cy="857244"/>
          </a:xfrm>
        </p:spPr>
        <p:txBody>
          <a:bodyPr tIns="46800" anchor="b"/>
          <a:lstStyle>
            <a:lvl1pPr algn="ctr">
              <a:buNone/>
              <a:defRPr baseline="0"/>
            </a:lvl1pPr>
          </a:lstStyle>
          <a:p>
            <a:pPr lvl="0"/>
            <a:r>
              <a:rPr lang="de-DE" noProof="0" dirty="0" smtClean="0"/>
              <a:t>Autor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571604" y="5715004"/>
            <a:ext cx="6000792" cy="500078"/>
          </a:xfrm>
        </p:spPr>
        <p:txBody>
          <a:bodyPr tIns="46800"/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Ort, Datum</a:t>
            </a:r>
          </a:p>
        </p:txBody>
      </p:sp>
      <p:pic>
        <p:nvPicPr>
          <p:cNvPr id="1026" name="Bild 2" descr="Z:\Institut\allgemein\Vorlagen_Entwürfe\Vorlagen_Entwürfe_aktuell\Logo\IAEW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2852"/>
            <a:ext cx="321795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Bild 3" descr="Z:\Institut\allgemein\Vorlagen_Entwürfe\RWTH Aachen Universit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604" y="117275"/>
            <a:ext cx="16045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" y="0"/>
            <a:ext cx="9142414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noProof="0" dirty="0">
              <a:latin typeface="Segoe UI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304800" y="1030288"/>
            <a:ext cx="8568000" cy="522000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304800" y="460108"/>
            <a:ext cx="8569325" cy="570180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>
          <a:xfrm>
            <a:off x="104764" y="1"/>
            <a:ext cx="2895600" cy="285728"/>
          </a:xfrm>
        </p:spPr>
        <p:txBody>
          <a:bodyPr lIns="0" tIns="0" bIns="0"/>
          <a:lstStyle/>
          <a:p>
            <a:r>
              <a:rPr lang="en-US" noProof="0" smtClean="0"/>
              <a:t>Folientitel</a:t>
            </a:r>
            <a:endParaRPr lang="en-US" noProof="0"/>
          </a:p>
        </p:txBody>
      </p:sp>
      <p:sp>
        <p:nvSpPr>
          <p:cNvPr id="6" name="Foliennummernplatzhalter 23"/>
          <p:cNvSpPr>
            <a:spLocks noGrp="1"/>
          </p:cNvSpPr>
          <p:nvPr>
            <p:ph type="sldNum" sz="quarter" idx="4"/>
          </p:nvPr>
        </p:nvSpPr>
        <p:spPr>
          <a:xfrm>
            <a:off x="6737442" y="-4555"/>
            <a:ext cx="2133600" cy="290284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fld id="{8A36EBC8-A0D4-4E0D-A222-EE030CE16C79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Picture 6" descr="iaew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08725"/>
            <a:ext cx="966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3" descr="Z:\Institut\allgemein\Vorlagen_Entwürfe\RWTH Aachen Universit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604" y="6286520"/>
            <a:ext cx="16045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-1" y="0"/>
            <a:ext cx="9142414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noProof="0" dirty="0">
              <a:latin typeface="Segoe UI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304800" y="1030288"/>
            <a:ext cx="4284000" cy="522000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1" name="Inhaltsplatzhalter 8"/>
          <p:cNvSpPr>
            <a:spLocks noGrp="1"/>
          </p:cNvSpPr>
          <p:nvPr>
            <p:ph sz="quarter" idx="12"/>
          </p:nvPr>
        </p:nvSpPr>
        <p:spPr>
          <a:xfrm>
            <a:off x="4590125" y="1030288"/>
            <a:ext cx="4284000" cy="522000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Folientitel</a:t>
            </a:r>
            <a:endParaRPr lang="en-US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04800" y="460108"/>
            <a:ext cx="8569325" cy="570180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7" name="Foliennummernplatzhalter 23"/>
          <p:cNvSpPr>
            <a:spLocks noGrp="1"/>
          </p:cNvSpPr>
          <p:nvPr>
            <p:ph type="sldNum" sz="quarter" idx="4"/>
          </p:nvPr>
        </p:nvSpPr>
        <p:spPr>
          <a:xfrm>
            <a:off x="6737442" y="-4555"/>
            <a:ext cx="2133600" cy="29028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fld id="{8A36EBC8-A0D4-4E0D-A222-EE030CE16C79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10" name="Picture 6" descr="iaew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08725"/>
            <a:ext cx="966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3" descr="Z:\Institut\allgemein\Vorlagen_Entwürfe\RWTH Aachen Universit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604" y="6286520"/>
            <a:ext cx="16045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-1" y="0"/>
            <a:ext cx="9142414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noProof="0" dirty="0">
              <a:latin typeface="Segoe UI" pitchFamily="34" charset="0"/>
            </a:endParaRPr>
          </a:p>
        </p:txBody>
      </p:sp>
      <p:sp>
        <p:nvSpPr>
          <p:cNvPr id="13" name="Inhaltsplatzhalter 8"/>
          <p:cNvSpPr>
            <a:spLocks noGrp="1"/>
          </p:cNvSpPr>
          <p:nvPr>
            <p:ph sz="quarter" idx="12"/>
          </p:nvPr>
        </p:nvSpPr>
        <p:spPr>
          <a:xfrm>
            <a:off x="304800" y="1544778"/>
            <a:ext cx="4284000" cy="460723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5" name="Inhaltsplatzhalter 8"/>
          <p:cNvSpPr>
            <a:spLocks noGrp="1"/>
          </p:cNvSpPr>
          <p:nvPr>
            <p:ph sz="quarter" idx="13"/>
          </p:nvPr>
        </p:nvSpPr>
        <p:spPr>
          <a:xfrm>
            <a:off x="4590125" y="1544778"/>
            <a:ext cx="4284000" cy="460723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04800" y="1030288"/>
            <a:ext cx="4284000" cy="504000"/>
          </a:xfrm>
        </p:spPr>
        <p:txBody>
          <a:bodyPr/>
          <a:lstStyle>
            <a:lvl1pPr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4590125" y="1030288"/>
            <a:ext cx="4284000" cy="504000"/>
          </a:xfrm>
        </p:spPr>
        <p:txBody>
          <a:bodyPr/>
          <a:lstStyle>
            <a:lvl1pPr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Folientitel</a:t>
            </a:r>
            <a:endParaRPr lang="en-US" noProof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04800" y="460108"/>
            <a:ext cx="8569325" cy="570180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0" name="Foliennummernplatzhalter 23"/>
          <p:cNvSpPr>
            <a:spLocks noGrp="1"/>
          </p:cNvSpPr>
          <p:nvPr>
            <p:ph type="sldNum" sz="quarter" idx="4"/>
          </p:nvPr>
        </p:nvSpPr>
        <p:spPr>
          <a:xfrm>
            <a:off x="6737442" y="-4555"/>
            <a:ext cx="2133600" cy="29028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fld id="{8A36EBC8-A0D4-4E0D-A222-EE030CE16C79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11" name="Picture 6" descr="iaew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08725"/>
            <a:ext cx="966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3" descr="Z:\Institut\allgemein\Vorlagen_Entwürfe\RWTH Aachen Universit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604" y="6286520"/>
            <a:ext cx="16045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" y="0"/>
            <a:ext cx="9142414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noProof="0" dirty="0">
              <a:latin typeface="Segoe UI" pitchFamily="34" charset="0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Folientitel</a:t>
            </a:r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6" name="Foliennummernplatzhalter 23"/>
          <p:cNvSpPr>
            <a:spLocks noGrp="1"/>
          </p:cNvSpPr>
          <p:nvPr>
            <p:ph type="sldNum" sz="quarter" idx="4"/>
          </p:nvPr>
        </p:nvSpPr>
        <p:spPr>
          <a:xfrm>
            <a:off x="6737442" y="-4555"/>
            <a:ext cx="2133600" cy="29028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fld id="{8A36EBC8-A0D4-4E0D-A222-EE030CE16C79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Picture 6" descr="iaew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08725"/>
            <a:ext cx="966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3" descr="Z:\Institut\allgemein\Vorlagen_Entwürfe\RWTH Aachen Universit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604" y="6286520"/>
            <a:ext cx="16045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-1" y="0"/>
            <a:ext cx="9142414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noProof="0" dirty="0">
              <a:latin typeface="Segoe UI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Folientitel</a:t>
            </a:r>
            <a:endParaRPr lang="en-US" noProof="0"/>
          </a:p>
        </p:txBody>
      </p:sp>
      <p:sp>
        <p:nvSpPr>
          <p:cNvPr id="5" name="Foliennummernplatzhalter 23"/>
          <p:cNvSpPr>
            <a:spLocks noGrp="1"/>
          </p:cNvSpPr>
          <p:nvPr>
            <p:ph type="sldNum" sz="quarter" idx="4"/>
          </p:nvPr>
        </p:nvSpPr>
        <p:spPr>
          <a:xfrm>
            <a:off x="6737442" y="-4555"/>
            <a:ext cx="2133600" cy="29028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fld id="{8A36EBC8-A0D4-4E0D-A222-EE030CE16C79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4" name="Picture 6" descr="iaew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08725"/>
            <a:ext cx="966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3" descr="Z:\Institut\allgemein\Vorlagen_Entwürfe\RWTH Aachen Universit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604" y="6286520"/>
            <a:ext cx="16045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-1" y="0"/>
            <a:ext cx="9142414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noProof="0" dirty="0">
              <a:latin typeface="Segoe U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Calibri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18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Folientitel</a:t>
            </a:r>
            <a:endParaRPr lang="en-US" noProof="0"/>
          </a:p>
        </p:txBody>
      </p:sp>
      <p:sp>
        <p:nvSpPr>
          <p:cNvPr id="7" name="Foliennummernplatzhalter 23"/>
          <p:cNvSpPr>
            <a:spLocks noGrp="1"/>
          </p:cNvSpPr>
          <p:nvPr>
            <p:ph type="sldNum" sz="quarter" idx="4"/>
          </p:nvPr>
        </p:nvSpPr>
        <p:spPr>
          <a:xfrm>
            <a:off x="6737442" y="-4555"/>
            <a:ext cx="2133600" cy="29028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fld id="{8A36EBC8-A0D4-4E0D-A222-EE030CE16C79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8" name="Picture 6" descr="iaew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08725"/>
            <a:ext cx="966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3" descr="Z:\Institut\allgemein\Vorlagen_Entwürfe\RWTH Aachen Universit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604" y="6286520"/>
            <a:ext cx="16045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/>
          <p:cNvSpPr>
            <a:spLocks noGrp="1"/>
          </p:cNvSpPr>
          <p:nvPr>
            <p:ph type="body" idx="1"/>
          </p:nvPr>
        </p:nvSpPr>
        <p:spPr>
          <a:xfrm>
            <a:off x="301083" y="1030286"/>
            <a:ext cx="8573042" cy="5220000"/>
          </a:xfrm>
          <a:prstGeom prst="rect">
            <a:avLst/>
          </a:prstGeom>
        </p:spPr>
        <p:txBody>
          <a:bodyPr vert="horz" lIns="91440" tIns="144000" rIns="91440" bIns="45720" rtlCol="0">
            <a:no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60108"/>
            <a:ext cx="8569325" cy="57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Hier klicken, um Master-Titelformat zu bearbeiten.</a:t>
            </a:r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3"/>
          </p:nvPr>
        </p:nvSpPr>
        <p:spPr>
          <a:xfrm>
            <a:off x="0" y="1"/>
            <a:ext cx="2895600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noProof="0" dirty="0" smtClean="0"/>
              <a:t>Folientitel</a:t>
            </a:r>
            <a:endParaRPr lang="de-DE" noProof="0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4"/>
          </p:nvPr>
        </p:nvSpPr>
        <p:spPr>
          <a:xfrm>
            <a:off x="6737442" y="-4555"/>
            <a:ext cx="2133600" cy="29028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fld id="{8A36EBC8-A0D4-4E0D-A222-EE030CE16C79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/>
        <a:buChar char="m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/>
        <a:buChar char="w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Tx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Netzintegration Erneuerbarer Energien – </a:t>
            </a:r>
            <a:br>
              <a:rPr lang="de-DE" dirty="0" smtClean="0"/>
            </a:br>
            <a:r>
              <a:rPr lang="de-DE" dirty="0" smtClean="0"/>
              <a:t>Konsequenzen für Übertragungs- und Verteilnetze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</a:p>
          <a:p>
            <a:r>
              <a:rPr lang="de-DE" dirty="0" smtClean="0"/>
              <a:t>Übertragungsnetze</a:t>
            </a:r>
          </a:p>
          <a:p>
            <a:r>
              <a:rPr lang="de-DE" dirty="0" smtClean="0"/>
              <a:t>Verteilnetze</a:t>
            </a:r>
          </a:p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Univ.-Prof. Dr.-Ing. Albert Moser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Berlin, 17. März 2014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4499992" y="1030288"/>
            <a:ext cx="4372808" cy="5220000"/>
          </a:xfrm>
        </p:spPr>
        <p:txBody>
          <a:bodyPr anchor="ctr"/>
          <a:lstStyle/>
          <a:p>
            <a:pPr marL="0" indent="0">
              <a:buNone/>
            </a:pPr>
            <a:r>
              <a:rPr lang="de-DE" b="1" dirty="0" smtClean="0">
                <a:solidFill>
                  <a:schemeClr val="tx2"/>
                </a:solidFill>
              </a:rPr>
              <a:t>Ausbau für Szenario B2022 </a:t>
            </a:r>
          </a:p>
          <a:p>
            <a:r>
              <a:rPr lang="de-DE" dirty="0" smtClean="0"/>
              <a:t>4 HGÜ-Korridore</a:t>
            </a:r>
          </a:p>
          <a:p>
            <a:pPr lvl="1"/>
            <a:r>
              <a:rPr lang="de-DE" dirty="0" smtClean="0"/>
              <a:t>Übertragungskapazität: 10 GW </a:t>
            </a:r>
          </a:p>
          <a:p>
            <a:pPr lvl="1"/>
            <a:r>
              <a:rPr lang="de-DE" dirty="0" smtClean="0"/>
              <a:t>Leitungslänge: 2,100 km </a:t>
            </a:r>
          </a:p>
          <a:p>
            <a:r>
              <a:rPr lang="de-DE" dirty="0" smtClean="0"/>
              <a:t>AC-Leitungsausbau</a:t>
            </a:r>
          </a:p>
          <a:p>
            <a:pPr lvl="1"/>
            <a:r>
              <a:rPr lang="de-DE" dirty="0" smtClean="0"/>
              <a:t>1.700 km in neuen Korridoren</a:t>
            </a:r>
          </a:p>
          <a:p>
            <a:pPr lvl="1"/>
            <a:r>
              <a:rPr lang="de-DE" dirty="0" smtClean="0"/>
              <a:t>2.800 km in bestehenden Korridoren</a:t>
            </a:r>
          </a:p>
          <a:p>
            <a:pPr lvl="1"/>
            <a:r>
              <a:rPr lang="de-DE" dirty="0" smtClean="0"/>
              <a:t>1.300 km neue Leiterseile</a:t>
            </a:r>
          </a:p>
          <a:p>
            <a:pPr lvl="1"/>
            <a:r>
              <a:rPr lang="de-DE" dirty="0" smtClean="0"/>
              <a:t>300 km </a:t>
            </a:r>
            <a:r>
              <a:rPr lang="de-DE" dirty="0" err="1" smtClean="0"/>
              <a:t>cWechsel</a:t>
            </a:r>
            <a:r>
              <a:rPr lang="de-DE" dirty="0" smtClean="0"/>
              <a:t> von AC zu DC</a:t>
            </a:r>
          </a:p>
          <a:p>
            <a:pPr lvl="1"/>
            <a:endParaRPr lang="de-DE" dirty="0" smtClean="0"/>
          </a:p>
          <a:p>
            <a:pPr>
              <a:buFont typeface="Wingdings" panose="05000000000000000000" pitchFamily="2" charset="2"/>
              <a:buChar char="è"/>
            </a:pPr>
            <a:r>
              <a:rPr lang="de-DE" dirty="0" smtClean="0"/>
              <a:t>gesamtes Investment von 15 Mrd. €</a:t>
            </a:r>
          </a:p>
          <a:p>
            <a:pPr lvl="1"/>
            <a:r>
              <a:rPr lang="de-DE" dirty="0" smtClean="0"/>
              <a:t>Freileitungsausbau unterstellt</a:t>
            </a:r>
          </a:p>
          <a:p>
            <a:pPr lvl="1"/>
            <a:r>
              <a:rPr lang="de-DE" dirty="0" smtClean="0"/>
              <a:t>zusätzlich 5 Mrd. € für Startnetz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Netzentwicklungsplan 2012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Übertragungsnetze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1889"/>
            <a:ext cx="4020883" cy="517679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08292" y="6273607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/>
              <a:t>NEP </a:t>
            </a:r>
            <a:r>
              <a:rPr lang="de-DE" sz="1200" dirty="0" smtClean="0"/>
              <a:t>2012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262305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4499992" y="1030288"/>
            <a:ext cx="4372808" cy="5220000"/>
          </a:xfrm>
        </p:spPr>
        <p:txBody>
          <a:bodyPr anchor="ctr"/>
          <a:lstStyle/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Ausbau für Szenario </a:t>
            </a:r>
            <a:r>
              <a:rPr lang="de-DE" b="1" dirty="0" smtClean="0">
                <a:solidFill>
                  <a:schemeClr val="tx2"/>
                </a:solidFill>
              </a:rPr>
              <a:t>B2032 </a:t>
            </a:r>
            <a:endParaRPr lang="de-DE" b="1" dirty="0">
              <a:solidFill>
                <a:schemeClr val="tx2"/>
              </a:solidFill>
            </a:endParaRPr>
          </a:p>
          <a:p>
            <a:r>
              <a:rPr lang="de-DE" dirty="0"/>
              <a:t>4 HGÜ-Korridore</a:t>
            </a:r>
          </a:p>
          <a:p>
            <a:pPr lvl="1"/>
            <a:r>
              <a:rPr lang="de-DE" dirty="0"/>
              <a:t>Übertragungskapazität: </a:t>
            </a:r>
            <a:r>
              <a:rPr lang="de-DE" dirty="0" smtClean="0"/>
              <a:t>28 </a:t>
            </a:r>
            <a:r>
              <a:rPr lang="de-DE" dirty="0"/>
              <a:t>GW </a:t>
            </a:r>
          </a:p>
          <a:p>
            <a:pPr lvl="1"/>
            <a:r>
              <a:rPr lang="de-DE" dirty="0"/>
              <a:t>Leitungslänge: </a:t>
            </a:r>
            <a:r>
              <a:rPr lang="de-DE" dirty="0" smtClean="0"/>
              <a:t>3,100 </a:t>
            </a:r>
            <a:r>
              <a:rPr lang="de-DE" dirty="0"/>
              <a:t>km </a:t>
            </a:r>
          </a:p>
          <a:p>
            <a:r>
              <a:rPr lang="de-DE" dirty="0"/>
              <a:t>AC-Leitungsausbau</a:t>
            </a:r>
          </a:p>
          <a:p>
            <a:pPr lvl="1"/>
            <a:r>
              <a:rPr lang="de-DE" dirty="0" smtClean="0"/>
              <a:t>1.600 </a:t>
            </a:r>
            <a:r>
              <a:rPr lang="de-DE" dirty="0"/>
              <a:t>km in neuen Korridoren</a:t>
            </a:r>
          </a:p>
          <a:p>
            <a:pPr lvl="1"/>
            <a:r>
              <a:rPr lang="de-DE" dirty="0" smtClean="0"/>
              <a:t>3.100 </a:t>
            </a:r>
            <a:r>
              <a:rPr lang="de-DE" dirty="0"/>
              <a:t>km in bestehenden Korridoren</a:t>
            </a:r>
          </a:p>
          <a:p>
            <a:pPr lvl="1"/>
            <a:r>
              <a:rPr lang="de-DE" dirty="0" smtClean="0"/>
              <a:t>1.100 </a:t>
            </a:r>
            <a:r>
              <a:rPr lang="de-DE" dirty="0"/>
              <a:t>km neue Leiterseile</a:t>
            </a:r>
          </a:p>
          <a:p>
            <a:pPr lvl="1"/>
            <a:r>
              <a:rPr lang="de-DE" dirty="0"/>
              <a:t>300 km </a:t>
            </a:r>
            <a:r>
              <a:rPr lang="de-DE" dirty="0" smtClean="0"/>
              <a:t>Wechsel </a:t>
            </a:r>
            <a:r>
              <a:rPr lang="de-DE" dirty="0"/>
              <a:t>von AC zu DC</a:t>
            </a:r>
          </a:p>
          <a:p>
            <a:pPr lvl="1"/>
            <a:endParaRPr lang="de-DE" dirty="0"/>
          </a:p>
          <a:p>
            <a:pPr>
              <a:buFont typeface="Wingdings" panose="05000000000000000000" pitchFamily="2" charset="2"/>
              <a:buChar char="è"/>
            </a:pPr>
            <a:r>
              <a:rPr lang="de-DE" dirty="0"/>
              <a:t>gesamtes Investment von </a:t>
            </a:r>
            <a:r>
              <a:rPr lang="de-DE" dirty="0" smtClean="0"/>
              <a:t>22 </a:t>
            </a:r>
            <a:r>
              <a:rPr lang="de-DE" dirty="0"/>
              <a:t>Mrd. €</a:t>
            </a:r>
          </a:p>
          <a:p>
            <a:pPr lvl="1"/>
            <a:r>
              <a:rPr lang="de-DE" dirty="0"/>
              <a:t>Freileitungsausbau unterstellt</a:t>
            </a:r>
          </a:p>
          <a:p>
            <a:pPr lvl="1"/>
            <a:r>
              <a:rPr lang="de-DE" dirty="0"/>
              <a:t>zusätzlich 5 Mrd. € für </a:t>
            </a:r>
            <a:r>
              <a:rPr lang="de-DE" dirty="0" smtClean="0"/>
              <a:t>Startnetz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Netzentwicklungsplan 2012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Übertragungsnetze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08292" y="6273607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/>
              <a:t>NEP </a:t>
            </a:r>
            <a:r>
              <a:rPr lang="de-DE" sz="1200" dirty="0" smtClean="0"/>
              <a:t>2012</a:t>
            </a:r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93" t="26191" r="36480" b="11935"/>
          <a:stretch/>
        </p:blipFill>
        <p:spPr bwMode="auto">
          <a:xfrm>
            <a:off x="395536" y="1053312"/>
            <a:ext cx="4017988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387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92224" y="1"/>
            <a:ext cx="2895600" cy="285728"/>
          </a:xfrm>
        </p:spPr>
        <p:txBody>
          <a:bodyPr vert="horz" wrap="none" lIns="0" tIns="0" rIns="91440" bIns="0" rtlCol="0" anchor="ctr"/>
          <a:lstStyle/>
          <a:p>
            <a:r>
              <a:rPr lang="de-DE" dirty="0" smtClean="0"/>
              <a:t>Übertragungsnetze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Bundesbedarfsplangesetz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03" r="24649"/>
          <a:stretch/>
        </p:blipFill>
        <p:spPr bwMode="auto">
          <a:xfrm>
            <a:off x="305057" y="1052736"/>
            <a:ext cx="41191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utschlandkarte, auf der die 36 Vorhaben des Bundesbedarfsplangesetzes abgebildet si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4" y="980728"/>
            <a:ext cx="4036442" cy="532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ende zur Karte BBPlG-Monito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7535"/>
            <a:ext cx="4217979" cy="548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211960" y="1030288"/>
            <a:ext cx="4662165" cy="5220000"/>
          </a:xfrm>
        </p:spPr>
        <p:txBody>
          <a:bodyPr anchor="ctr"/>
          <a:lstStyle/>
          <a:p>
            <a:r>
              <a:rPr lang="de-DE" dirty="0" smtClean="0"/>
              <a:t>23 Projekte, die bis 2022 zu realisieren sind, wurden </a:t>
            </a:r>
            <a:r>
              <a:rPr lang="de-DE" u="sng" dirty="0" smtClean="0"/>
              <a:t>nicht</a:t>
            </a:r>
            <a:r>
              <a:rPr lang="de-DE" dirty="0" smtClean="0"/>
              <a:t> in Bundesbedarfsplan übernommen</a:t>
            </a:r>
          </a:p>
          <a:p>
            <a:r>
              <a:rPr lang="de-DE" dirty="0" smtClean="0"/>
              <a:t>51 Projekte, die bis 2022 zu realisieren sind, wurden in Bundesbedarfsplan übernommen</a:t>
            </a:r>
          </a:p>
          <a:p>
            <a:pPr lvl="1"/>
            <a:r>
              <a:rPr lang="de-DE" dirty="0" smtClean="0"/>
              <a:t>2,900 km in bestehenden Korridoren</a:t>
            </a:r>
          </a:p>
          <a:p>
            <a:pPr lvl="1"/>
            <a:r>
              <a:rPr lang="de-DE" dirty="0" smtClean="0"/>
              <a:t>2,800 km in neuen Korridoren</a:t>
            </a:r>
          </a:p>
          <a:p>
            <a:r>
              <a:rPr lang="de-DE" dirty="0" smtClean="0"/>
              <a:t>Pilotprojekte</a:t>
            </a:r>
          </a:p>
          <a:p>
            <a:pPr lvl="1"/>
            <a:r>
              <a:rPr lang="de-DE" dirty="0" smtClean="0"/>
              <a:t>8 HGÜ-Projekte</a:t>
            </a:r>
          </a:p>
          <a:p>
            <a:pPr lvl="1"/>
            <a:r>
              <a:rPr lang="de-DE" dirty="0" smtClean="0"/>
              <a:t>2 HGÜ-Landkabelprojekte</a:t>
            </a:r>
          </a:p>
          <a:p>
            <a:pPr lvl="1"/>
            <a:r>
              <a:rPr lang="de-DE" dirty="0" smtClean="0"/>
              <a:t>1 HTLS-Leiter-Projekt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è"/>
            </a:pPr>
            <a:r>
              <a:rPr lang="de-DE" dirty="0" smtClean="0"/>
              <a:t>Offene Frage:</a:t>
            </a:r>
            <a:br>
              <a:rPr lang="de-DE" dirty="0" smtClean="0"/>
            </a:br>
            <a:r>
              <a:rPr lang="de-DE" dirty="0" smtClean="0"/>
              <a:t>Umsetzung der Projekte bis 2022?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44008" y="6417917"/>
            <a:ext cx="1131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BNetzA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130847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en-US" noProof="0" smtClean="0"/>
              <a:pPr/>
              <a:t>13</a:t>
            </a:fld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49035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0" y="1"/>
            <a:ext cx="4286248" cy="285728"/>
          </a:xfrm>
        </p:spPr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Auslegung von Verteilnetzen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>
            <a:off x="323529" y="1030288"/>
            <a:ext cx="8550597" cy="5220000"/>
          </a:xfrm>
        </p:spPr>
        <p:txBody>
          <a:bodyPr anchor="ctr"/>
          <a:lstStyle/>
          <a:p>
            <a:r>
              <a:rPr lang="de-DE" sz="1900" dirty="0" smtClean="0"/>
              <a:t>Thermische </a:t>
            </a:r>
            <a:r>
              <a:rPr lang="de-DE" sz="1900" dirty="0"/>
              <a:t>Belastung von </a:t>
            </a:r>
            <a:r>
              <a:rPr lang="de-DE" sz="1900" dirty="0" smtClean="0"/>
              <a:t>Betriebsmitteln</a:t>
            </a:r>
            <a:endParaRPr lang="de-DE" sz="1900" dirty="0"/>
          </a:p>
          <a:p>
            <a:pPr lvl="1"/>
            <a:r>
              <a:rPr lang="de-DE" dirty="0"/>
              <a:t>insbesondere HS-Leitungen und Transformatoren</a:t>
            </a:r>
          </a:p>
          <a:p>
            <a:r>
              <a:rPr lang="de-DE" sz="1900" dirty="0" smtClean="0"/>
              <a:t>Spannungs</a:t>
            </a:r>
            <a:r>
              <a:rPr lang="de-DE" sz="1900" u="sng" dirty="0" smtClean="0"/>
              <a:t>qualität</a:t>
            </a:r>
            <a:r>
              <a:rPr lang="de-DE" sz="1900" dirty="0" smtClean="0"/>
              <a:t> (zulässiges Spannungsband </a:t>
            </a:r>
            <a:r>
              <a:rPr lang="de-DE" sz="1900" dirty="0" err="1" smtClean="0"/>
              <a:t>U</a:t>
            </a:r>
            <a:r>
              <a:rPr lang="de-DE" sz="1900" baseline="-25000" dirty="0" err="1" smtClean="0"/>
              <a:t>n</a:t>
            </a:r>
            <a:r>
              <a:rPr lang="de-DE" sz="1900" dirty="0" smtClean="0"/>
              <a:t> </a:t>
            </a:r>
            <a:r>
              <a:rPr lang="de-DE" sz="1900" dirty="0" smtClean="0">
                <a:sym typeface="Symbol"/>
              </a:rPr>
              <a:t> 10% </a:t>
            </a:r>
            <a:r>
              <a:rPr lang="de-DE" sz="1900" dirty="0" err="1" smtClean="0">
                <a:sym typeface="Symbol"/>
              </a:rPr>
              <a:t>U</a:t>
            </a:r>
            <a:r>
              <a:rPr lang="de-DE" sz="1900" baseline="-25000" dirty="0" err="1" smtClean="0">
                <a:sym typeface="Symbol"/>
              </a:rPr>
              <a:t>n</a:t>
            </a:r>
            <a:r>
              <a:rPr lang="de-DE" sz="1900" dirty="0" smtClean="0"/>
              <a:t>)</a:t>
            </a:r>
            <a:endParaRPr lang="de-DE" sz="1900" dirty="0"/>
          </a:p>
          <a:p>
            <a:pPr lvl="1"/>
            <a:r>
              <a:rPr lang="de-DE" dirty="0"/>
              <a:t>insbesondere ländliche MS- und NS-Leitungen</a:t>
            </a:r>
          </a:p>
          <a:p>
            <a:r>
              <a:rPr lang="de-DE" sz="1900" dirty="0" smtClean="0"/>
              <a:t>Versorgungszuverlässigkeit für </a:t>
            </a:r>
            <a:r>
              <a:rPr lang="de-DE" sz="1900" u="sng" dirty="0" smtClean="0"/>
              <a:t>Verbraucher</a:t>
            </a:r>
          </a:p>
          <a:p>
            <a:pPr lvl="1"/>
            <a:r>
              <a:rPr lang="de-DE" dirty="0" smtClean="0"/>
              <a:t>HS-Netze: (n-1)-Kriterium </a:t>
            </a:r>
            <a:r>
              <a:rPr lang="de-DE" dirty="0" smtClean="0">
                <a:sym typeface="Wingdings"/>
              </a:rPr>
              <a:t> Maschennetze</a:t>
            </a:r>
            <a:endParaRPr lang="de-DE" dirty="0" smtClean="0"/>
          </a:p>
          <a:p>
            <a:pPr lvl="1"/>
            <a:r>
              <a:rPr lang="de-DE" dirty="0" smtClean="0"/>
              <a:t>MS-Netze: Wiederversorgung </a:t>
            </a:r>
            <a:r>
              <a:rPr lang="de-DE" dirty="0"/>
              <a:t>erst nach </a:t>
            </a:r>
            <a:r>
              <a:rPr lang="de-DE" dirty="0" smtClean="0"/>
              <a:t>fernbedienten/</a:t>
            </a:r>
            <a:r>
              <a:rPr lang="de-DE" dirty="0" err="1" smtClean="0"/>
              <a:t>händischen</a:t>
            </a:r>
            <a:r>
              <a:rPr lang="de-DE" dirty="0" smtClean="0"/>
              <a:t> Schaltmaßnahmen </a:t>
            </a:r>
            <a:r>
              <a:rPr lang="de-DE" dirty="0">
                <a:sym typeface="Wingdings"/>
              </a:rPr>
              <a:t> </a:t>
            </a:r>
            <a:r>
              <a:rPr lang="de-DE" dirty="0" smtClean="0">
                <a:sym typeface="Wingdings"/>
              </a:rPr>
              <a:t>Ring-/Strangnetze</a:t>
            </a:r>
            <a:endParaRPr lang="de-DE" dirty="0" smtClean="0"/>
          </a:p>
          <a:p>
            <a:pPr lvl="1"/>
            <a:r>
              <a:rPr lang="de-DE" dirty="0" smtClean="0"/>
              <a:t>NS-Netze: Wiederversorgung erst nach Reparatur bzw. durch Notstromaggregat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 Strahlennetze</a:t>
            </a:r>
            <a:endParaRPr lang="de-DE" dirty="0"/>
          </a:p>
          <a:p>
            <a:r>
              <a:rPr lang="de-DE" sz="1900" dirty="0">
                <a:solidFill>
                  <a:srgbClr val="FF0000"/>
                </a:solidFill>
              </a:rPr>
              <a:t>„Einspeisezuverlässigkeit“ für </a:t>
            </a:r>
            <a:r>
              <a:rPr lang="de-DE" sz="1900" dirty="0" smtClean="0">
                <a:solidFill>
                  <a:srgbClr val="FF0000"/>
                </a:solidFill>
              </a:rPr>
              <a:t>dezentrale </a:t>
            </a:r>
            <a:r>
              <a:rPr lang="de-DE" sz="1900" u="sng" dirty="0" smtClean="0">
                <a:solidFill>
                  <a:srgbClr val="FF0000"/>
                </a:solidFill>
              </a:rPr>
              <a:t>Erzeugungsanlagen</a:t>
            </a:r>
            <a:endParaRPr lang="de-DE" sz="1900" u="sng" dirty="0">
              <a:solidFill>
                <a:srgbClr val="FF0000"/>
              </a:solidFill>
            </a:endParaRPr>
          </a:p>
          <a:p>
            <a:pPr lvl="1"/>
            <a:r>
              <a:rPr lang="de-DE" dirty="0">
                <a:solidFill>
                  <a:srgbClr val="FF0000"/>
                </a:solidFill>
              </a:rPr>
              <a:t>(n-0)-</a:t>
            </a:r>
            <a:r>
              <a:rPr lang="de-DE" dirty="0" smtClean="0">
                <a:solidFill>
                  <a:srgbClr val="FF0000"/>
                </a:solidFill>
              </a:rPr>
              <a:t>Kriterium: „Wiedereinspeisung“ erst nach Reparatur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sz="1900" dirty="0" smtClean="0"/>
              <a:t>Belastung/Verhalten </a:t>
            </a:r>
            <a:r>
              <a:rPr lang="de-DE" sz="1900" dirty="0"/>
              <a:t>im </a:t>
            </a:r>
            <a:r>
              <a:rPr lang="de-DE" sz="1900" dirty="0" smtClean="0"/>
              <a:t>Fehlerfall (Kurzschlussfall)</a:t>
            </a:r>
          </a:p>
        </p:txBody>
      </p:sp>
    </p:spTree>
    <p:extLst>
      <p:ext uri="{BB962C8B-B14F-4D97-AF65-F5344CB8AC3E}">
        <p14:creationId xmlns="" xmlns:p14="http://schemas.microsoft.com/office/powerpoint/2010/main" val="3661740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0" y="1"/>
            <a:ext cx="4286248" cy="285728"/>
          </a:xfrm>
        </p:spPr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Netzausbau zur Integration der EE in Verteilnetze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>
            <a:off x="323529" y="1030288"/>
            <a:ext cx="8550597" cy="5220000"/>
          </a:xfrm>
        </p:spPr>
        <p:txBody>
          <a:bodyPr anchor="t"/>
          <a:lstStyle/>
          <a:p>
            <a:r>
              <a:rPr lang="de-DE" sz="1900" dirty="0" smtClean="0"/>
              <a:t>Alle angesprochenen technischen Herausforderungen lassen sich durch konventionellen Netzausbau lösen</a:t>
            </a:r>
          </a:p>
          <a:p>
            <a:pPr lvl="1"/>
            <a:r>
              <a:rPr lang="de-DE" dirty="0" smtClean="0"/>
              <a:t>mehr Leitungen</a:t>
            </a:r>
          </a:p>
          <a:p>
            <a:pPr lvl="1"/>
            <a:r>
              <a:rPr lang="de-DE" dirty="0" smtClean="0"/>
              <a:t>mehr Transformatoren</a:t>
            </a:r>
          </a:p>
          <a:p>
            <a:pPr lvl="1"/>
            <a:r>
              <a:rPr lang="de-DE" dirty="0" smtClean="0"/>
              <a:t>mehr Umspannstationen</a:t>
            </a:r>
          </a:p>
          <a:p>
            <a:pPr lvl="1"/>
            <a:r>
              <a:rPr lang="de-DE" dirty="0" smtClean="0"/>
              <a:t>gegebenenfalls gesonderte „EE-Einspeisenetze“ </a:t>
            </a:r>
          </a:p>
          <a:p>
            <a:endParaRPr lang="de-DE" sz="1900" dirty="0" smtClean="0"/>
          </a:p>
          <a:p>
            <a:pPr>
              <a:tabLst>
                <a:tab pos="5648325" algn="l"/>
              </a:tabLst>
            </a:pPr>
            <a:r>
              <a:rPr lang="de-DE" sz="1900" dirty="0" smtClean="0"/>
              <a:t>Abschätzung des erforderlichen Netzausbaus in Dena-Verteilnetzstudie</a:t>
            </a:r>
            <a:br>
              <a:rPr lang="de-DE" sz="1900" dirty="0" smtClean="0"/>
            </a:br>
            <a:r>
              <a:rPr lang="de-DE" sz="1900" dirty="0" smtClean="0"/>
              <a:t/>
            </a:r>
            <a:br>
              <a:rPr lang="de-DE" sz="1900" dirty="0" smtClean="0"/>
            </a:br>
            <a:r>
              <a:rPr lang="de-DE" dirty="0" smtClean="0"/>
              <a:t>NEP 2012</a:t>
            </a:r>
            <a:r>
              <a:rPr lang="de-DE" dirty="0"/>
              <a:t>, Szenario </a:t>
            </a:r>
            <a:r>
              <a:rPr lang="de-DE" dirty="0" smtClean="0"/>
              <a:t>B	Bundesländerszenario</a:t>
            </a:r>
            <a:endParaRPr lang="de-DE" dirty="0"/>
          </a:p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91" t="39564" r="4364" b="18712"/>
          <a:stretch/>
        </p:blipFill>
        <p:spPr bwMode="auto">
          <a:xfrm>
            <a:off x="711264" y="4257092"/>
            <a:ext cx="5341724" cy="175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204" t="27023" r="3995" b="31917"/>
          <a:stretch/>
        </p:blipFill>
        <p:spPr bwMode="auto">
          <a:xfrm>
            <a:off x="6070721" y="4268080"/>
            <a:ext cx="2826670" cy="17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593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0" y="1"/>
            <a:ext cx="4286248" cy="285728"/>
          </a:xfrm>
        </p:spPr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Netzausbaubedarf nach Spannungsebenen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en-US" noProof="0" smtClean="0"/>
              <a:pPr/>
              <a:t>16</a:t>
            </a:fld>
            <a:endParaRPr lang="en-US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19" t="24436" r="19182" b="16883"/>
          <a:stretch/>
        </p:blipFill>
        <p:spPr bwMode="auto">
          <a:xfrm>
            <a:off x="323529" y="1412776"/>
            <a:ext cx="8316924" cy="437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067944" y="639758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806450"/>
            <a:r>
              <a:rPr lang="de-DE" sz="1400" dirty="0" smtClean="0"/>
              <a:t>Quelle: </a:t>
            </a:r>
            <a:r>
              <a:rPr lang="de-DE" sz="1400" dirty="0" err="1" smtClean="0"/>
              <a:t>dena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1475656" y="2353526"/>
            <a:ext cx="352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  <a:sym typeface="Wingdings"/>
              </a:rPr>
              <a:t>&gt; 50% in 110 </a:t>
            </a:r>
            <a:r>
              <a:rPr lang="de-DE" dirty="0" err="1" smtClean="0">
                <a:solidFill>
                  <a:srgbClr val="FF0000"/>
                </a:solidFill>
                <a:sym typeface="Wingdings"/>
              </a:rPr>
              <a:t>kV</a:t>
            </a:r>
            <a:r>
              <a:rPr lang="de-DE" dirty="0" smtClean="0">
                <a:solidFill>
                  <a:srgbClr val="FF0000"/>
                </a:solidFill>
                <a:sym typeface="Wingdings"/>
              </a:rPr>
              <a:t>-Ebene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176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304800" y="1030288"/>
            <a:ext cx="8568000" cy="5639072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00" dirty="0" smtClean="0"/>
          </a:p>
          <a:p>
            <a:pPr>
              <a:buSzPct val="100000"/>
              <a:buChar char="è"/>
            </a:pPr>
            <a:r>
              <a:rPr lang="de-DE" dirty="0" smtClean="0"/>
              <a:t>Zahlreiche Ansätze existieren zur Integration von erneuerbaren Energien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Maßnahmen zur Integration von erneuerbaren Energien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dirty="0" smtClean="0"/>
              <a:t>Verteilnetze</a:t>
            </a:r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noProof="0" smtClean="0"/>
              <a:pPr/>
              <a:t>17</a:t>
            </a:fld>
            <a:endParaRPr lang="de-DE" noProof="0"/>
          </a:p>
        </p:txBody>
      </p:sp>
      <p:graphicFrame>
        <p:nvGraphicFramePr>
          <p:cNvPr id="137" name="Inhaltsplatzhalt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92900079"/>
              </p:ext>
            </p:extLst>
          </p:nvPr>
        </p:nvGraphicFramePr>
        <p:xfrm>
          <a:off x="307044" y="1343916"/>
          <a:ext cx="8585435" cy="4245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087"/>
                <a:gridCol w="1717087"/>
                <a:gridCol w="1717087"/>
                <a:gridCol w="1717087"/>
                <a:gridCol w="1717087"/>
              </a:tblGrid>
              <a:tr h="445976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Planerische Ansätze</a:t>
                      </a:r>
                      <a:endParaRPr lang="de-DE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Operative</a:t>
                      </a:r>
                      <a:r>
                        <a:rPr lang="de-DE" baseline="0" dirty="0" smtClean="0"/>
                        <a:t> Ansätze</a:t>
                      </a:r>
                      <a:endParaRPr lang="de-DE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120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Verstärkung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Strukturelle Änderungen</a:t>
                      </a:r>
                      <a:endParaRPr lang="de-DE" sz="1600" b="1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Spannungs-regelung</a:t>
                      </a:r>
                      <a:endParaRPr lang="de-DE" sz="16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Wirk-/Blind-</a:t>
                      </a:r>
                      <a:r>
                        <a:rPr lang="de-DE" sz="1600" b="1" dirty="0" err="1" smtClean="0"/>
                        <a:t>leistungsregelung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Schaltmaß-nahmen</a:t>
                      </a:r>
                      <a:endParaRPr lang="de-DE" sz="1600" b="1" dirty="0"/>
                    </a:p>
                  </a:txBody>
                  <a:tcPr anchor="ctr"/>
                </a:tc>
              </a:tr>
              <a:tr h="2187753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1032475">
                <a:tc>
                  <a:txBody>
                    <a:bodyPr/>
                    <a:lstStyle/>
                    <a:p>
                      <a:pPr marL="177800" indent="-177800"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Char char=""/>
                      </a:pPr>
                      <a:r>
                        <a:rPr lang="de-DE" sz="1400" dirty="0" smtClean="0"/>
                        <a:t>Verringerung der Netzimpedanz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Char char=""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Erhöhung der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Grenze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Char char=""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Reduzierung Abgangslänge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Char char=""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Verringerung der Netzimpedanz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Char char=""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Anpassung des Spannungsniveau</a:t>
                      </a:r>
                    </a:p>
                  </a:txBody>
                  <a:tcPr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Char char=""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Steuerung von Lasten und Einspeisungen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Char char=""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Kompensation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Char char=""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Steuerung des Flusses</a:t>
                      </a:r>
                    </a:p>
                  </a:txBody>
                  <a:tcPr marB="0"/>
                </a:tc>
              </a:tr>
            </a:tbl>
          </a:graphicData>
        </a:graphic>
      </p:graphicFrame>
      <p:grpSp>
        <p:nvGrpSpPr>
          <p:cNvPr id="134" name="Gruppieren 133"/>
          <p:cNvGrpSpPr/>
          <p:nvPr/>
        </p:nvGrpSpPr>
        <p:grpSpPr>
          <a:xfrm>
            <a:off x="2411700" y="2464336"/>
            <a:ext cx="950575" cy="2005273"/>
            <a:chOff x="2915816" y="2276872"/>
            <a:chExt cx="950575" cy="2005273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2915816" y="2436128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3239860" y="2492928"/>
              <a:ext cx="144000" cy="144000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3239860" y="2564920"/>
              <a:ext cx="144000" cy="144000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2915816" y="2780927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hteck 10"/>
            <p:cNvSpPr/>
            <p:nvPr/>
          </p:nvSpPr>
          <p:spPr>
            <a:xfrm>
              <a:off x="3203848" y="2780927"/>
              <a:ext cx="216000" cy="992874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3167844" y="2852936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167844" y="2996952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3167844" y="3140968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167844" y="3358009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167844" y="3510409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167844" y="36460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383876" y="2852944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383868" y="2996952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3383868" y="3140968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3383868" y="3358009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3383868" y="3510409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3383876" y="36460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24"/>
            <p:cNvCxnSpPr/>
            <p:nvPr/>
          </p:nvCxnSpPr>
          <p:spPr>
            <a:xfrm>
              <a:off x="2915816" y="2405648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2915816" y="4118600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 flipV="1">
              <a:off x="3239860" y="3917800"/>
              <a:ext cx="144000" cy="144000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Ellipse 27"/>
            <p:cNvSpPr/>
            <p:nvPr/>
          </p:nvSpPr>
          <p:spPr>
            <a:xfrm flipV="1">
              <a:off x="3239860" y="3845808"/>
              <a:ext cx="144000" cy="144000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9" name="Gerade Verbindung 28"/>
            <p:cNvCxnSpPr/>
            <p:nvPr/>
          </p:nvCxnSpPr>
          <p:spPr>
            <a:xfrm flipV="1">
              <a:off x="2915816" y="3773801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V="1">
              <a:off x="2915816" y="4149080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3402469" y="3259364"/>
              <a:ext cx="36000" cy="3600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3183270" y="3259364"/>
              <a:ext cx="36000" cy="3600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3" name="Gerade Verbindung 32"/>
            <p:cNvCxnSpPr>
              <a:stCxn id="11" idx="0"/>
              <a:endCxn id="9" idx="4"/>
            </p:cNvCxnSpPr>
            <p:nvPr/>
          </p:nvCxnSpPr>
          <p:spPr>
            <a:xfrm flipV="1">
              <a:off x="3311848" y="2708920"/>
              <a:ext cx="12" cy="720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>
              <a:stCxn id="8" idx="0"/>
            </p:cNvCxnSpPr>
            <p:nvPr/>
          </p:nvCxnSpPr>
          <p:spPr>
            <a:xfrm flipH="1" flipV="1">
              <a:off x="3309735" y="2436128"/>
              <a:ext cx="0" cy="5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>
              <a:stCxn id="28" idx="4"/>
              <a:endCxn id="11" idx="2"/>
            </p:cNvCxnSpPr>
            <p:nvPr/>
          </p:nvCxnSpPr>
          <p:spPr>
            <a:xfrm flipH="1" flipV="1">
              <a:off x="3311848" y="3773801"/>
              <a:ext cx="12" cy="720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>
              <a:stCxn id="27" idx="0"/>
            </p:cNvCxnSpPr>
            <p:nvPr/>
          </p:nvCxnSpPr>
          <p:spPr>
            <a:xfrm>
              <a:off x="3311860" y="4061800"/>
              <a:ext cx="0" cy="5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3533785" y="2276872"/>
              <a:ext cx="0" cy="128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3533785" y="2276872"/>
              <a:ext cx="324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3866391" y="2276872"/>
              <a:ext cx="0" cy="20052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 flipV="1">
              <a:off x="3533785" y="4149080"/>
              <a:ext cx="0" cy="128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3533785" y="4282145"/>
              <a:ext cx="324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uppieren 132"/>
          <p:cNvGrpSpPr/>
          <p:nvPr/>
        </p:nvGrpSpPr>
        <p:grpSpPr>
          <a:xfrm>
            <a:off x="740309" y="2591872"/>
            <a:ext cx="792088" cy="1385141"/>
            <a:chOff x="755576" y="2348880"/>
            <a:chExt cx="792088" cy="1385141"/>
          </a:xfrm>
        </p:grpSpPr>
        <p:cxnSp>
          <p:nvCxnSpPr>
            <p:cNvPr id="42" name="Gerade Verbindung 41"/>
            <p:cNvCxnSpPr/>
            <p:nvPr/>
          </p:nvCxnSpPr>
          <p:spPr>
            <a:xfrm>
              <a:off x="755576" y="2379360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1079620" y="2436160"/>
              <a:ext cx="144000" cy="144000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1079620" y="2508152"/>
              <a:ext cx="144000" cy="144000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755576" y="2724159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1043608" y="2724159"/>
              <a:ext cx="216000" cy="992874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1007604" y="2796168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1007604" y="2940184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1007604" y="3084200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1007604" y="33012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1007604" y="34536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1007604" y="3589273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1223636" y="2796176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1223628" y="2940184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1223628" y="3084200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1223628" y="33012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1223628" y="34536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1223636" y="3589273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" name="Gerade Verbindung 58"/>
            <p:cNvCxnSpPr/>
            <p:nvPr/>
          </p:nvCxnSpPr>
          <p:spPr>
            <a:xfrm>
              <a:off x="755576" y="2348880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Ellipse 59"/>
            <p:cNvSpPr/>
            <p:nvPr/>
          </p:nvSpPr>
          <p:spPr>
            <a:xfrm>
              <a:off x="1133296" y="3698021"/>
              <a:ext cx="36000" cy="3600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" name="Gerade Verbindung 60"/>
            <p:cNvCxnSpPr>
              <a:stCxn id="46" idx="0"/>
              <a:endCxn id="44" idx="4"/>
            </p:cNvCxnSpPr>
            <p:nvPr/>
          </p:nvCxnSpPr>
          <p:spPr>
            <a:xfrm flipV="1">
              <a:off x="1151608" y="2652152"/>
              <a:ext cx="12" cy="720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>
              <a:stCxn id="43" idx="0"/>
            </p:cNvCxnSpPr>
            <p:nvPr/>
          </p:nvCxnSpPr>
          <p:spPr>
            <a:xfrm flipH="1" flipV="1">
              <a:off x="1149495" y="2379360"/>
              <a:ext cx="0" cy="5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1017921" y="2724160"/>
              <a:ext cx="0" cy="396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1281824" y="2724160"/>
              <a:ext cx="0" cy="396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uppieren 137"/>
          <p:cNvGrpSpPr/>
          <p:nvPr/>
        </p:nvGrpSpPr>
        <p:grpSpPr>
          <a:xfrm>
            <a:off x="4067944" y="2555210"/>
            <a:ext cx="1080120" cy="558933"/>
            <a:chOff x="539552" y="3446131"/>
            <a:chExt cx="1080120" cy="558933"/>
          </a:xfrm>
        </p:grpSpPr>
        <p:sp>
          <p:nvSpPr>
            <p:cNvPr id="139" name="Ellipse 138"/>
            <p:cNvSpPr/>
            <p:nvPr/>
          </p:nvSpPr>
          <p:spPr>
            <a:xfrm>
              <a:off x="781140" y="3573016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1000215" y="3573016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41" name="Gerade Verbindung 140"/>
            <p:cNvCxnSpPr/>
            <p:nvPr/>
          </p:nvCxnSpPr>
          <p:spPr>
            <a:xfrm flipH="1" flipV="1">
              <a:off x="856159" y="3537064"/>
              <a:ext cx="432048" cy="46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Bogen 141"/>
            <p:cNvSpPr/>
            <p:nvPr/>
          </p:nvSpPr>
          <p:spPr>
            <a:xfrm rot="2434409">
              <a:off x="753163" y="3446131"/>
              <a:ext cx="127050" cy="136309"/>
            </a:xfrm>
            <a:prstGeom prst="arc">
              <a:avLst>
                <a:gd name="adj1" fmla="val 10941335"/>
                <a:gd name="adj2" fmla="val 21326086"/>
              </a:avLst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43" name="Gerade Verbindung 142"/>
            <p:cNvCxnSpPr>
              <a:stCxn id="140" idx="6"/>
            </p:cNvCxnSpPr>
            <p:nvPr/>
          </p:nvCxnSpPr>
          <p:spPr>
            <a:xfrm>
              <a:off x="1360215" y="3753016"/>
              <a:ext cx="259457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>
              <a:stCxn id="139" idx="2"/>
            </p:cNvCxnSpPr>
            <p:nvPr/>
          </p:nvCxnSpPr>
          <p:spPr>
            <a:xfrm flipH="1">
              <a:off x="539552" y="3753016"/>
              <a:ext cx="241588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ieren 144"/>
          <p:cNvGrpSpPr/>
          <p:nvPr/>
        </p:nvGrpSpPr>
        <p:grpSpPr>
          <a:xfrm>
            <a:off x="3851920" y="3520112"/>
            <a:ext cx="1368152" cy="979314"/>
            <a:chOff x="2195736" y="2928818"/>
            <a:chExt cx="1368152" cy="979314"/>
          </a:xfrm>
        </p:grpSpPr>
        <p:cxnSp>
          <p:nvCxnSpPr>
            <p:cNvPr id="146" name="Gerade Verbindung 145"/>
            <p:cNvCxnSpPr/>
            <p:nvPr/>
          </p:nvCxnSpPr>
          <p:spPr>
            <a:xfrm>
              <a:off x="2195736" y="31409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hteck 146"/>
            <p:cNvSpPr/>
            <p:nvPr/>
          </p:nvSpPr>
          <p:spPr>
            <a:xfrm>
              <a:off x="2502685" y="3583658"/>
              <a:ext cx="629154" cy="324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48" name="Gewinkelte Verbindung 147"/>
            <p:cNvCxnSpPr>
              <a:stCxn id="147" idx="1"/>
            </p:cNvCxnSpPr>
            <p:nvPr/>
          </p:nvCxnSpPr>
          <p:spPr>
            <a:xfrm rot="10800000">
              <a:off x="2339755" y="3140975"/>
              <a:ext cx="162931" cy="604921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uppieren 148"/>
            <p:cNvGrpSpPr/>
            <p:nvPr/>
          </p:nvGrpSpPr>
          <p:grpSpPr>
            <a:xfrm>
              <a:off x="3055656" y="3173988"/>
              <a:ext cx="440400" cy="148975"/>
              <a:chOff x="2987824" y="3208913"/>
              <a:chExt cx="440400" cy="14897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2987824" y="3208913"/>
                <a:ext cx="144000" cy="14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3140224" y="3208913"/>
                <a:ext cx="144000" cy="14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6" name="Ellipse 185"/>
              <p:cNvSpPr/>
              <p:nvPr/>
            </p:nvSpPr>
            <p:spPr>
              <a:xfrm>
                <a:off x="3284224" y="3213888"/>
                <a:ext cx="144000" cy="14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50" name="Rechteck 149"/>
            <p:cNvSpPr/>
            <p:nvPr/>
          </p:nvSpPr>
          <p:spPr>
            <a:xfrm>
              <a:off x="2987824" y="3245353"/>
              <a:ext cx="576064" cy="119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51" name="Gruppieren 150"/>
            <p:cNvGrpSpPr/>
            <p:nvPr/>
          </p:nvGrpSpPr>
          <p:grpSpPr>
            <a:xfrm>
              <a:off x="3055656" y="2959869"/>
              <a:ext cx="440400" cy="148975"/>
              <a:chOff x="2987824" y="2924944"/>
              <a:chExt cx="440400" cy="148975"/>
            </a:xfrm>
          </p:grpSpPr>
          <p:sp>
            <p:nvSpPr>
              <p:cNvPr id="181" name="Ellipse 180"/>
              <p:cNvSpPr/>
              <p:nvPr/>
            </p:nvSpPr>
            <p:spPr>
              <a:xfrm>
                <a:off x="2987824" y="2924944"/>
                <a:ext cx="144000" cy="14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2" name="Ellipse 181"/>
              <p:cNvSpPr/>
              <p:nvPr/>
            </p:nvSpPr>
            <p:spPr>
              <a:xfrm>
                <a:off x="3140224" y="2924944"/>
                <a:ext cx="144000" cy="14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3284224" y="2929919"/>
                <a:ext cx="144000" cy="14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52" name="Rechteck 151"/>
            <p:cNvSpPr/>
            <p:nvPr/>
          </p:nvSpPr>
          <p:spPr>
            <a:xfrm>
              <a:off x="2987824" y="2928818"/>
              <a:ext cx="576064" cy="1083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53" name="Gewinkelte Verbindung 152"/>
            <p:cNvCxnSpPr>
              <a:stCxn id="185" idx="0"/>
              <a:endCxn id="147" idx="3"/>
            </p:cNvCxnSpPr>
            <p:nvPr/>
          </p:nvCxnSpPr>
          <p:spPr>
            <a:xfrm rot="16200000" flipH="1" flipV="1">
              <a:off x="2919994" y="3385832"/>
              <a:ext cx="571907" cy="148217"/>
            </a:xfrm>
            <a:prstGeom prst="bentConnector4">
              <a:avLst>
                <a:gd name="adj1" fmla="val 1998"/>
                <a:gd name="adj2" fmla="val -2829"/>
              </a:avLst>
            </a:prstGeom>
            <a:ln w="1905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/>
          </p:nvCxnSpPr>
          <p:spPr>
            <a:xfrm>
              <a:off x="2627784" y="3572576"/>
              <a:ext cx="296518" cy="33555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uppieren 154"/>
            <p:cNvGrpSpPr>
              <a:grpSpLocks noChangeAspect="1"/>
            </p:cNvGrpSpPr>
            <p:nvPr/>
          </p:nvGrpSpPr>
          <p:grpSpPr>
            <a:xfrm>
              <a:off x="2574693" y="3713857"/>
              <a:ext cx="125099" cy="143950"/>
              <a:chOff x="2463387" y="3732907"/>
              <a:chExt cx="125099" cy="143950"/>
            </a:xfrm>
          </p:grpSpPr>
          <p:cxnSp>
            <p:nvCxnSpPr>
              <p:cNvPr id="169" name="Gerade Verbindung 168"/>
              <p:cNvCxnSpPr/>
              <p:nvPr/>
            </p:nvCxnSpPr>
            <p:spPr>
              <a:xfrm>
                <a:off x="2483768" y="3753048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169"/>
              <p:cNvCxnSpPr/>
              <p:nvPr/>
            </p:nvCxnSpPr>
            <p:spPr>
              <a:xfrm>
                <a:off x="2504976" y="3753048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170"/>
              <p:cNvCxnSpPr/>
              <p:nvPr/>
            </p:nvCxnSpPr>
            <p:spPr>
              <a:xfrm>
                <a:off x="2539901" y="3732907"/>
                <a:ext cx="0" cy="36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171"/>
              <p:cNvCxnSpPr/>
              <p:nvPr/>
            </p:nvCxnSpPr>
            <p:spPr>
              <a:xfrm>
                <a:off x="2539901" y="3840857"/>
                <a:ext cx="0" cy="36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172"/>
              <p:cNvCxnSpPr/>
              <p:nvPr/>
            </p:nvCxnSpPr>
            <p:spPr>
              <a:xfrm flipV="1">
                <a:off x="2504976" y="3768907"/>
                <a:ext cx="34925" cy="3814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173"/>
              <p:cNvCxnSpPr/>
              <p:nvPr/>
            </p:nvCxnSpPr>
            <p:spPr>
              <a:xfrm>
                <a:off x="2504976" y="3804915"/>
                <a:ext cx="34925" cy="3814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174"/>
              <p:cNvCxnSpPr/>
              <p:nvPr/>
            </p:nvCxnSpPr>
            <p:spPr>
              <a:xfrm>
                <a:off x="2540581" y="3858856"/>
                <a:ext cx="288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175"/>
              <p:cNvCxnSpPr/>
              <p:nvPr/>
            </p:nvCxnSpPr>
            <p:spPr>
              <a:xfrm>
                <a:off x="2540581" y="3752747"/>
                <a:ext cx="288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176"/>
              <p:cNvCxnSpPr/>
              <p:nvPr/>
            </p:nvCxnSpPr>
            <p:spPr>
              <a:xfrm>
                <a:off x="2569381" y="3752747"/>
                <a:ext cx="0" cy="10610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Gleichschenkliges Dreieck 177"/>
              <p:cNvSpPr/>
              <p:nvPr/>
            </p:nvSpPr>
            <p:spPr>
              <a:xfrm>
                <a:off x="2551381" y="3789156"/>
                <a:ext cx="36000" cy="360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179" name="Gerade Verbindung 178"/>
              <p:cNvCxnSpPr/>
              <p:nvPr/>
            </p:nvCxnSpPr>
            <p:spPr>
              <a:xfrm>
                <a:off x="2552486" y="3791421"/>
                <a:ext cx="36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179"/>
              <p:cNvCxnSpPr/>
              <p:nvPr/>
            </p:nvCxnSpPr>
            <p:spPr>
              <a:xfrm>
                <a:off x="2463387" y="3858667"/>
                <a:ext cx="18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uppieren 155"/>
            <p:cNvGrpSpPr/>
            <p:nvPr/>
          </p:nvGrpSpPr>
          <p:grpSpPr>
            <a:xfrm>
              <a:off x="2934733" y="3645090"/>
              <a:ext cx="127169" cy="143950"/>
              <a:chOff x="2463387" y="3732907"/>
              <a:chExt cx="127169" cy="143950"/>
            </a:xfrm>
          </p:grpSpPr>
          <p:cxnSp>
            <p:nvCxnSpPr>
              <p:cNvPr id="157" name="Gerade Verbindung 156"/>
              <p:cNvCxnSpPr/>
              <p:nvPr/>
            </p:nvCxnSpPr>
            <p:spPr>
              <a:xfrm>
                <a:off x="2483768" y="3753048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157"/>
              <p:cNvCxnSpPr/>
              <p:nvPr/>
            </p:nvCxnSpPr>
            <p:spPr>
              <a:xfrm>
                <a:off x="2504976" y="3753048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158"/>
              <p:cNvCxnSpPr/>
              <p:nvPr/>
            </p:nvCxnSpPr>
            <p:spPr>
              <a:xfrm>
                <a:off x="2539901" y="3732907"/>
                <a:ext cx="0" cy="36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159"/>
              <p:cNvCxnSpPr/>
              <p:nvPr/>
            </p:nvCxnSpPr>
            <p:spPr>
              <a:xfrm>
                <a:off x="2539901" y="3840857"/>
                <a:ext cx="0" cy="36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160"/>
              <p:cNvCxnSpPr/>
              <p:nvPr/>
            </p:nvCxnSpPr>
            <p:spPr>
              <a:xfrm flipV="1">
                <a:off x="2504976" y="3768907"/>
                <a:ext cx="34925" cy="3814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161"/>
              <p:cNvCxnSpPr/>
              <p:nvPr/>
            </p:nvCxnSpPr>
            <p:spPr>
              <a:xfrm>
                <a:off x="2504976" y="3804915"/>
                <a:ext cx="34925" cy="3814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162"/>
              <p:cNvCxnSpPr/>
              <p:nvPr/>
            </p:nvCxnSpPr>
            <p:spPr>
              <a:xfrm>
                <a:off x="2540581" y="3858856"/>
                <a:ext cx="288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163"/>
              <p:cNvCxnSpPr/>
              <p:nvPr/>
            </p:nvCxnSpPr>
            <p:spPr>
              <a:xfrm>
                <a:off x="2540581" y="3752747"/>
                <a:ext cx="288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164"/>
              <p:cNvCxnSpPr/>
              <p:nvPr/>
            </p:nvCxnSpPr>
            <p:spPr>
              <a:xfrm>
                <a:off x="2569381" y="3752747"/>
                <a:ext cx="0" cy="10610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Gleichschenkliges Dreieck 165"/>
              <p:cNvSpPr/>
              <p:nvPr/>
            </p:nvSpPr>
            <p:spPr>
              <a:xfrm>
                <a:off x="2554556" y="3789156"/>
                <a:ext cx="36000" cy="360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167" name="Gerade Verbindung 166"/>
              <p:cNvCxnSpPr/>
              <p:nvPr/>
            </p:nvCxnSpPr>
            <p:spPr>
              <a:xfrm>
                <a:off x="2552486" y="3791421"/>
                <a:ext cx="36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167"/>
              <p:cNvCxnSpPr/>
              <p:nvPr/>
            </p:nvCxnSpPr>
            <p:spPr>
              <a:xfrm>
                <a:off x="2463387" y="3858667"/>
                <a:ext cx="18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uppieren 186"/>
          <p:cNvGrpSpPr/>
          <p:nvPr/>
        </p:nvGrpSpPr>
        <p:grpSpPr>
          <a:xfrm>
            <a:off x="5580112" y="2573384"/>
            <a:ext cx="1584176" cy="701906"/>
            <a:chOff x="7214021" y="3352366"/>
            <a:chExt cx="1584176" cy="701906"/>
          </a:xfrm>
        </p:grpSpPr>
        <p:sp>
          <p:nvSpPr>
            <p:cNvPr id="188" name="Ellipse 187"/>
            <p:cNvSpPr/>
            <p:nvPr/>
          </p:nvSpPr>
          <p:spPr>
            <a:xfrm>
              <a:off x="7794336" y="3357032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89" name="Gerade Verbindung 188"/>
            <p:cNvCxnSpPr/>
            <p:nvPr/>
          </p:nvCxnSpPr>
          <p:spPr>
            <a:xfrm>
              <a:off x="7596336" y="4054272"/>
              <a:ext cx="756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>
              <a:stCxn id="188" idx="4"/>
            </p:cNvCxnSpPr>
            <p:nvPr/>
          </p:nvCxnSpPr>
          <p:spPr>
            <a:xfrm>
              <a:off x="7974336" y="3717032"/>
              <a:ext cx="0" cy="33724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feld 190"/>
            <p:cNvSpPr txBox="1"/>
            <p:nvPr/>
          </p:nvSpPr>
          <p:spPr>
            <a:xfrm>
              <a:off x="7809066" y="3352366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G</a:t>
              </a:r>
              <a:endParaRPr lang="de-DE" dirty="0"/>
            </a:p>
          </p:txBody>
        </p:sp>
        <p:cxnSp>
          <p:nvCxnSpPr>
            <p:cNvPr id="192" name="Gerade Verbindung mit Pfeil 191"/>
            <p:cNvCxnSpPr/>
            <p:nvPr/>
          </p:nvCxnSpPr>
          <p:spPr>
            <a:xfrm>
              <a:off x="7825060" y="3740319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mit Pfeil 192"/>
            <p:cNvCxnSpPr/>
            <p:nvPr/>
          </p:nvCxnSpPr>
          <p:spPr>
            <a:xfrm>
              <a:off x="8119442" y="3740319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94" name="Textfeld 193"/>
                <p:cNvSpPr txBox="1"/>
                <p:nvPr/>
              </p:nvSpPr>
              <p:spPr>
                <a:xfrm>
                  <a:off x="7214021" y="3666510"/>
                  <a:ext cx="67819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de-DE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𝑈</m:t>
                            </m:r>
                          </m:e>
                        </m:d>
                      </m:oMath>
                    </m:oMathPara>
                  </a14:m>
                  <a:endParaRPr lang="de-DE" sz="1600" dirty="0"/>
                </a:p>
              </p:txBody>
            </p:sp>
          </mc:Choice>
          <mc:Fallback>
            <p:sp>
              <p:nvSpPr>
                <p:cNvPr id="194" name="Textfeld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21" y="3666510"/>
                  <a:ext cx="678198" cy="338554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95" name="Textfeld 194"/>
                <p:cNvSpPr txBox="1"/>
                <p:nvPr/>
              </p:nvSpPr>
              <p:spPr>
                <a:xfrm>
                  <a:off x="8106148" y="3666510"/>
                  <a:ext cx="6920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de-DE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𝑈</m:t>
                            </m:r>
                          </m:e>
                        </m:d>
                      </m:oMath>
                    </m:oMathPara>
                  </a14:m>
                  <a:endParaRPr lang="de-DE" sz="1600" dirty="0"/>
                </a:p>
              </p:txBody>
            </p:sp>
          </mc:Choice>
          <mc:Fallback>
            <p:sp>
              <p:nvSpPr>
                <p:cNvPr id="195" name="Textfeld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148" y="3666510"/>
                  <a:ext cx="692049" cy="338554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uppieren 195"/>
          <p:cNvGrpSpPr/>
          <p:nvPr/>
        </p:nvGrpSpPr>
        <p:grpSpPr>
          <a:xfrm>
            <a:off x="5508104" y="3700138"/>
            <a:ext cx="1512168" cy="763264"/>
            <a:chOff x="3891248" y="3140568"/>
            <a:chExt cx="1368152" cy="828072"/>
          </a:xfrm>
        </p:grpSpPr>
        <p:cxnSp>
          <p:nvCxnSpPr>
            <p:cNvPr id="197" name="Gerade Verbindung 196"/>
            <p:cNvCxnSpPr/>
            <p:nvPr/>
          </p:nvCxnSpPr>
          <p:spPr>
            <a:xfrm>
              <a:off x="3891248" y="31405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>
              <a:off x="3891248" y="3968640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hteck 198"/>
            <p:cNvSpPr/>
            <p:nvPr/>
          </p:nvSpPr>
          <p:spPr>
            <a:xfrm>
              <a:off x="4179280" y="3364007"/>
              <a:ext cx="144016" cy="402898"/>
            </a:xfrm>
            <a:prstGeom prst="rect">
              <a:avLst/>
            </a:prstGeom>
            <a:ln w="254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00" name="Gerade Verbindung 199"/>
            <p:cNvCxnSpPr/>
            <p:nvPr/>
          </p:nvCxnSpPr>
          <p:spPr>
            <a:xfrm>
              <a:off x="4697625" y="3522192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/>
            <p:nvPr/>
          </p:nvCxnSpPr>
          <p:spPr>
            <a:xfrm>
              <a:off x="4697625" y="3583659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>
              <a:stCxn id="199" idx="0"/>
            </p:cNvCxnSpPr>
            <p:nvPr/>
          </p:nvCxnSpPr>
          <p:spPr>
            <a:xfrm flipV="1">
              <a:off x="4251288" y="3140568"/>
              <a:ext cx="0" cy="22343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>
              <a:stCxn id="199" idx="2"/>
            </p:cNvCxnSpPr>
            <p:nvPr/>
          </p:nvCxnSpPr>
          <p:spPr>
            <a:xfrm>
              <a:off x="4251288" y="3766905"/>
              <a:ext cx="0" cy="201695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203"/>
            <p:cNvCxnSpPr/>
            <p:nvPr/>
          </p:nvCxnSpPr>
          <p:spPr>
            <a:xfrm>
              <a:off x="4823625" y="3140568"/>
              <a:ext cx="0" cy="381624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204"/>
            <p:cNvCxnSpPr/>
            <p:nvPr/>
          </p:nvCxnSpPr>
          <p:spPr>
            <a:xfrm>
              <a:off x="4823625" y="3590624"/>
              <a:ext cx="0" cy="37801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Gerade Verbindung 23"/>
          <p:cNvCxnSpPr/>
          <p:nvPr/>
        </p:nvCxnSpPr>
        <p:spPr>
          <a:xfrm>
            <a:off x="3707904" y="3469682"/>
            <a:ext cx="3507451" cy="0"/>
          </a:xfrm>
          <a:prstGeom prst="line">
            <a:avLst/>
          </a:prstGeom>
          <a:ln w="19050">
            <a:headEnd type="non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06" name="Gruppieren 205"/>
          <p:cNvGrpSpPr/>
          <p:nvPr/>
        </p:nvGrpSpPr>
        <p:grpSpPr>
          <a:xfrm>
            <a:off x="7668344" y="2584782"/>
            <a:ext cx="792088" cy="1385141"/>
            <a:chOff x="755576" y="2348880"/>
            <a:chExt cx="792088" cy="1385141"/>
          </a:xfrm>
        </p:grpSpPr>
        <p:cxnSp>
          <p:nvCxnSpPr>
            <p:cNvPr id="207" name="Gerade Verbindung 206"/>
            <p:cNvCxnSpPr/>
            <p:nvPr/>
          </p:nvCxnSpPr>
          <p:spPr>
            <a:xfrm>
              <a:off x="755576" y="2379360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Ellipse 207"/>
            <p:cNvSpPr/>
            <p:nvPr/>
          </p:nvSpPr>
          <p:spPr>
            <a:xfrm>
              <a:off x="1079620" y="2436160"/>
              <a:ext cx="144000" cy="144000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1079620" y="2508152"/>
              <a:ext cx="144000" cy="144000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10" name="Gerade Verbindung 209"/>
            <p:cNvCxnSpPr/>
            <p:nvPr/>
          </p:nvCxnSpPr>
          <p:spPr>
            <a:xfrm>
              <a:off x="755576" y="2724159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1" name="Rechteck 210"/>
            <p:cNvSpPr/>
            <p:nvPr/>
          </p:nvSpPr>
          <p:spPr>
            <a:xfrm>
              <a:off x="1043608" y="2724159"/>
              <a:ext cx="216000" cy="992874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1007604" y="2796168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1007604" y="2940184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1007604" y="3084200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1007604" y="33012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1007604" y="34536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1007604" y="3589273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1223636" y="2796176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1223628" y="2940184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1223628" y="3084200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1223628" y="33012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1223628" y="3453641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1223636" y="3589273"/>
              <a:ext cx="72000" cy="72000"/>
            </a:xfrm>
            <a:prstGeom prst="rect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4" name="Gerade Verbindung 223"/>
            <p:cNvCxnSpPr/>
            <p:nvPr/>
          </p:nvCxnSpPr>
          <p:spPr>
            <a:xfrm>
              <a:off x="755576" y="2348880"/>
              <a:ext cx="79208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Ellipse 224"/>
            <p:cNvSpPr/>
            <p:nvPr/>
          </p:nvSpPr>
          <p:spPr>
            <a:xfrm>
              <a:off x="1133296" y="3698021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6" name="Gerade Verbindung 225"/>
            <p:cNvCxnSpPr>
              <a:stCxn id="211" idx="0"/>
              <a:endCxn id="209" idx="4"/>
            </p:cNvCxnSpPr>
            <p:nvPr/>
          </p:nvCxnSpPr>
          <p:spPr>
            <a:xfrm flipV="1">
              <a:off x="1151608" y="2652152"/>
              <a:ext cx="12" cy="720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Gerade Verbindung 226"/>
            <p:cNvCxnSpPr>
              <a:stCxn id="208" idx="0"/>
            </p:cNvCxnSpPr>
            <p:nvPr/>
          </p:nvCxnSpPr>
          <p:spPr>
            <a:xfrm flipH="1" flipV="1">
              <a:off x="1149495" y="2379360"/>
              <a:ext cx="0" cy="5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5868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Monte-Carlo-Simulation zur Bestimmung des Ausbaubedarfs</a:t>
            </a:r>
          </a:p>
          <a:p>
            <a:pPr lvl="1"/>
            <a:r>
              <a:rPr lang="de-DE" dirty="0" smtClean="0"/>
              <a:t>Berücksichtigung verschiedener Verteilungen von EE für Standort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dirty="0" err="1" smtClean="0"/>
              <a:t>inst</a:t>
            </a:r>
            <a:r>
              <a:rPr lang="de-DE" dirty="0" smtClean="0"/>
              <a:t>. Leistung</a:t>
            </a:r>
          </a:p>
          <a:p>
            <a:pPr lvl="1"/>
            <a:r>
              <a:rPr lang="de-DE" dirty="0" smtClean="0"/>
              <a:t>Berücksichtigung verschiedener Anlagengrößen abhängig vom Typ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Bestimmung des Ausbaubedarfs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235" name="Rechteck 234"/>
          <p:cNvSpPr/>
          <p:nvPr/>
        </p:nvSpPr>
        <p:spPr bwMode="gray">
          <a:xfrm>
            <a:off x="2829627" y="3041453"/>
            <a:ext cx="1738559" cy="31238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 cap="flat" cmpd="sng" algn="ctr">
            <a:noFill/>
            <a:prstDash val="solid"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tabLst>
                <a:tab pos="7358380" algn="l"/>
              </a:tabLst>
            </a:pPr>
            <a:endParaRPr lang="de-DE" sz="200" b="1" dirty="0">
              <a:solidFill>
                <a:schemeClr val="bg1"/>
              </a:solidFill>
              <a:latin typeface="Segoe UI Light" pitchFamily="34" charset="0"/>
            </a:endParaRPr>
          </a:p>
          <a:p>
            <a:pPr algn="ctr">
              <a:tabLst>
                <a:tab pos="7358380" algn="l"/>
              </a:tabLst>
            </a:pPr>
            <a:r>
              <a:rPr lang="de-DE" sz="1050" b="1" dirty="0">
                <a:solidFill>
                  <a:schemeClr val="bg1"/>
                </a:solidFill>
                <a:latin typeface="Segoe UI Light" pitchFamily="34" charset="0"/>
              </a:rPr>
              <a:t>Eingangsdaten</a:t>
            </a:r>
          </a:p>
          <a:p>
            <a:pPr algn="ctr">
              <a:tabLst>
                <a:tab pos="7358380" algn="l"/>
              </a:tabLst>
            </a:pPr>
            <a:endParaRPr lang="de-DE" sz="100" b="1" dirty="0">
              <a:solidFill>
                <a:schemeClr val="bg1"/>
              </a:solidFill>
              <a:latin typeface="Segoe UI Light" pitchFamily="34" charset="0"/>
            </a:endParaRPr>
          </a:p>
          <a:p>
            <a:pPr algn="ctr">
              <a:tabLst>
                <a:tab pos="7358380" algn="l"/>
              </a:tabLst>
            </a:pPr>
            <a:r>
              <a:rPr lang="de-DE" sz="900" b="1" i="1" dirty="0">
                <a:solidFill>
                  <a:schemeClr val="bg1"/>
                </a:solidFill>
                <a:latin typeface="Segoe UI Light" pitchFamily="34" charset="0"/>
              </a:rPr>
              <a:t>für jede Modellnetzklasse </a:t>
            </a:r>
            <a:br>
              <a:rPr lang="de-DE" sz="900" b="1" i="1" dirty="0">
                <a:solidFill>
                  <a:schemeClr val="bg1"/>
                </a:solidFill>
                <a:latin typeface="Segoe UI Light" pitchFamily="34" charset="0"/>
              </a:rPr>
            </a:br>
            <a:r>
              <a:rPr lang="de-DE" sz="900" b="1" i="1" dirty="0">
                <a:solidFill>
                  <a:schemeClr val="bg1"/>
                </a:solidFill>
                <a:latin typeface="Segoe UI Light" pitchFamily="34" charset="0"/>
              </a:rPr>
              <a:t>und jedes Szenario</a:t>
            </a:r>
          </a:p>
        </p:txBody>
      </p:sp>
      <p:sp>
        <p:nvSpPr>
          <p:cNvPr id="236" name="Rechteck 235"/>
          <p:cNvSpPr/>
          <p:nvPr/>
        </p:nvSpPr>
        <p:spPr bwMode="gray">
          <a:xfrm>
            <a:off x="2949528" y="3597049"/>
            <a:ext cx="1492935" cy="182098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tabLst>
                <a:tab pos="7358380" algn="l"/>
              </a:tabLst>
            </a:pPr>
            <a:endParaRPr lang="de-DE" sz="100" dirty="0">
              <a:solidFill>
                <a:schemeClr val="tx1"/>
              </a:solidFill>
              <a:latin typeface="Segoe UI Light" pitchFamily="34" charset="0"/>
            </a:endParaRPr>
          </a:p>
          <a:p>
            <a:pPr algn="ctr">
              <a:tabLst>
                <a:tab pos="7358380" algn="l"/>
              </a:tabLst>
            </a:pPr>
            <a:r>
              <a:rPr lang="de-DE" sz="900" dirty="0">
                <a:solidFill>
                  <a:schemeClr val="tx1"/>
                </a:solidFill>
                <a:latin typeface="Segoe UI Light" pitchFamily="34" charset="0"/>
              </a:rPr>
              <a:t>Zufallsvariablen</a:t>
            </a:r>
          </a:p>
        </p:txBody>
      </p:sp>
      <p:cxnSp>
        <p:nvCxnSpPr>
          <p:cNvPr id="237" name="Gerade Verbindung mit Pfeil 236"/>
          <p:cNvCxnSpPr/>
          <p:nvPr/>
        </p:nvCxnSpPr>
        <p:spPr>
          <a:xfrm flipV="1">
            <a:off x="3087966" y="3922533"/>
            <a:ext cx="0" cy="19951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Gerade Verbindung mit Pfeil 237"/>
          <p:cNvCxnSpPr/>
          <p:nvPr/>
        </p:nvCxnSpPr>
        <p:spPr>
          <a:xfrm>
            <a:off x="3087966" y="4120408"/>
            <a:ext cx="477728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Gerade Verbindung mit Pfeil 238"/>
          <p:cNvCxnSpPr/>
          <p:nvPr/>
        </p:nvCxnSpPr>
        <p:spPr>
          <a:xfrm flipV="1">
            <a:off x="3778335" y="3927425"/>
            <a:ext cx="0" cy="19951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Gerade Verbindung mit Pfeil 239"/>
          <p:cNvCxnSpPr/>
          <p:nvPr/>
        </p:nvCxnSpPr>
        <p:spPr>
          <a:xfrm>
            <a:off x="3778335" y="4125300"/>
            <a:ext cx="477728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1" name="Textfeld 240"/>
          <p:cNvSpPr txBox="1"/>
          <p:nvPr/>
        </p:nvSpPr>
        <p:spPr>
          <a:xfrm>
            <a:off x="3030823" y="3806094"/>
            <a:ext cx="5677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latin typeface="Segoe UI Light" pitchFamily="34" charset="0"/>
              </a:rPr>
              <a:t>Abgangslänge</a:t>
            </a:r>
          </a:p>
        </p:txBody>
      </p:sp>
      <p:cxnSp>
        <p:nvCxnSpPr>
          <p:cNvPr id="242" name="Gerade Verbindung mit Pfeil 241"/>
          <p:cNvCxnSpPr/>
          <p:nvPr/>
        </p:nvCxnSpPr>
        <p:spPr>
          <a:xfrm flipV="1">
            <a:off x="3087966" y="4319599"/>
            <a:ext cx="0" cy="19951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Gerade Verbindung mit Pfeil 242"/>
          <p:cNvCxnSpPr/>
          <p:nvPr/>
        </p:nvCxnSpPr>
        <p:spPr>
          <a:xfrm>
            <a:off x="3087966" y="4517474"/>
            <a:ext cx="477728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Textfeld 243"/>
          <p:cNvSpPr txBox="1"/>
          <p:nvPr/>
        </p:nvSpPr>
        <p:spPr>
          <a:xfrm>
            <a:off x="3042950" y="4193506"/>
            <a:ext cx="65114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00" dirty="0">
                <a:latin typeface="Segoe UI Light" pitchFamily="34" charset="0"/>
              </a:rPr>
              <a:t>EE-Anlagengröße</a:t>
            </a:r>
          </a:p>
        </p:txBody>
      </p:sp>
      <p:cxnSp>
        <p:nvCxnSpPr>
          <p:cNvPr id="245" name="Gerade Verbindung mit Pfeil 244"/>
          <p:cNvCxnSpPr/>
          <p:nvPr/>
        </p:nvCxnSpPr>
        <p:spPr>
          <a:xfrm flipV="1">
            <a:off x="3778335" y="4331451"/>
            <a:ext cx="0" cy="19951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Gerade Verbindung mit Pfeil 245"/>
          <p:cNvCxnSpPr/>
          <p:nvPr/>
        </p:nvCxnSpPr>
        <p:spPr>
          <a:xfrm>
            <a:off x="3778335" y="4529326"/>
            <a:ext cx="477728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" name="Textfeld 246"/>
          <p:cNvSpPr txBox="1"/>
          <p:nvPr/>
        </p:nvSpPr>
        <p:spPr>
          <a:xfrm>
            <a:off x="3727303" y="4199738"/>
            <a:ext cx="6479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latin typeface="Segoe UI Light" pitchFamily="34" charset="0"/>
              </a:rPr>
              <a:t>EE-Leistung 2012</a:t>
            </a:r>
          </a:p>
        </p:txBody>
      </p:sp>
      <p:cxnSp>
        <p:nvCxnSpPr>
          <p:cNvPr id="248" name="Gerade Verbindung mit Pfeil 247"/>
          <p:cNvCxnSpPr/>
          <p:nvPr/>
        </p:nvCxnSpPr>
        <p:spPr>
          <a:xfrm flipV="1">
            <a:off x="3111310" y="4740787"/>
            <a:ext cx="0" cy="19951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Gerade Verbindung mit Pfeil 248"/>
          <p:cNvCxnSpPr/>
          <p:nvPr/>
        </p:nvCxnSpPr>
        <p:spPr>
          <a:xfrm>
            <a:off x="3111310" y="4938662"/>
            <a:ext cx="477728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0" name="Textfeld 249"/>
          <p:cNvSpPr txBox="1"/>
          <p:nvPr/>
        </p:nvSpPr>
        <p:spPr>
          <a:xfrm>
            <a:off x="3044553" y="4614693"/>
            <a:ext cx="6479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00" dirty="0">
                <a:latin typeface="Segoe UI Light" pitchFamily="34" charset="0"/>
              </a:rPr>
              <a:t>EE-Leistung 2017</a:t>
            </a:r>
          </a:p>
        </p:txBody>
      </p:sp>
      <p:cxnSp>
        <p:nvCxnSpPr>
          <p:cNvPr id="251" name="Gerade Verbindung mit Pfeil 250"/>
          <p:cNvCxnSpPr/>
          <p:nvPr/>
        </p:nvCxnSpPr>
        <p:spPr>
          <a:xfrm flipV="1">
            <a:off x="3811161" y="4757919"/>
            <a:ext cx="0" cy="19951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Gerade Verbindung mit Pfeil 251"/>
          <p:cNvCxnSpPr/>
          <p:nvPr/>
        </p:nvCxnSpPr>
        <p:spPr>
          <a:xfrm>
            <a:off x="3811161" y="4955794"/>
            <a:ext cx="477728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3" name="Textfeld 252"/>
          <p:cNvSpPr txBox="1"/>
          <p:nvPr/>
        </p:nvSpPr>
        <p:spPr>
          <a:xfrm>
            <a:off x="3727303" y="4626206"/>
            <a:ext cx="6479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latin typeface="Segoe UI Light" pitchFamily="34" charset="0"/>
              </a:rPr>
              <a:t>EE-Leistung 2022</a:t>
            </a:r>
          </a:p>
        </p:txBody>
      </p:sp>
      <p:cxnSp>
        <p:nvCxnSpPr>
          <p:cNvPr id="254" name="Gerade Verbindung mit Pfeil 253"/>
          <p:cNvCxnSpPr/>
          <p:nvPr/>
        </p:nvCxnSpPr>
        <p:spPr>
          <a:xfrm flipV="1">
            <a:off x="3111310" y="5137862"/>
            <a:ext cx="0" cy="19951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Gerade Verbindung mit Pfeil 254"/>
          <p:cNvCxnSpPr/>
          <p:nvPr/>
        </p:nvCxnSpPr>
        <p:spPr>
          <a:xfrm>
            <a:off x="3111310" y="5335737"/>
            <a:ext cx="477728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" name="Textfeld 255"/>
          <p:cNvSpPr txBox="1"/>
          <p:nvPr/>
        </p:nvSpPr>
        <p:spPr>
          <a:xfrm>
            <a:off x="3044553" y="5011769"/>
            <a:ext cx="6479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00" dirty="0">
                <a:latin typeface="Segoe UI Light" pitchFamily="34" charset="0"/>
              </a:rPr>
              <a:t>EE-Leistung 2032</a:t>
            </a:r>
          </a:p>
        </p:txBody>
      </p:sp>
      <p:sp>
        <p:nvSpPr>
          <p:cNvPr id="257" name="Freihandform 256"/>
          <p:cNvSpPr/>
          <p:nvPr/>
        </p:nvSpPr>
        <p:spPr bwMode="gray">
          <a:xfrm>
            <a:off x="3093581" y="3997907"/>
            <a:ext cx="337220" cy="123656"/>
          </a:xfrm>
          <a:custGeom>
            <a:avLst/>
            <a:gdLst>
              <a:gd name="connsiteX0" fmla="*/ 0 w 517585"/>
              <a:gd name="connsiteY0" fmla="*/ 189794 h 189794"/>
              <a:gd name="connsiteX1" fmla="*/ 155276 w 517585"/>
              <a:gd name="connsiteY1" fmla="*/ 155289 h 189794"/>
              <a:gd name="connsiteX2" fmla="*/ 258793 w 517585"/>
              <a:gd name="connsiteY2" fmla="*/ 13 h 189794"/>
              <a:gd name="connsiteX3" fmla="*/ 396816 w 517585"/>
              <a:gd name="connsiteY3" fmla="*/ 146662 h 189794"/>
              <a:gd name="connsiteX4" fmla="*/ 517585 w 517585"/>
              <a:gd name="connsiteY4" fmla="*/ 189794 h 18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585" h="189794">
                <a:moveTo>
                  <a:pt x="0" y="189794"/>
                </a:moveTo>
                <a:cubicBezTo>
                  <a:pt x="56072" y="188356"/>
                  <a:pt x="112144" y="186919"/>
                  <a:pt x="155276" y="155289"/>
                </a:cubicBezTo>
                <a:cubicBezTo>
                  <a:pt x="198408" y="123659"/>
                  <a:pt x="218536" y="1451"/>
                  <a:pt x="258793" y="13"/>
                </a:cubicBezTo>
                <a:cubicBezTo>
                  <a:pt x="299050" y="-1425"/>
                  <a:pt x="353684" y="115032"/>
                  <a:pt x="396816" y="146662"/>
                </a:cubicBezTo>
                <a:cubicBezTo>
                  <a:pt x="439948" y="178292"/>
                  <a:pt x="478766" y="184043"/>
                  <a:pt x="517585" y="189794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olid"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100" dirty="0">
              <a:latin typeface="Segoe UI Light" pitchFamily="34" charset="0"/>
            </a:endParaRPr>
          </a:p>
        </p:txBody>
      </p:sp>
      <p:sp>
        <p:nvSpPr>
          <p:cNvPr id="258" name="Freihandform 257"/>
          <p:cNvSpPr/>
          <p:nvPr/>
        </p:nvSpPr>
        <p:spPr bwMode="gray">
          <a:xfrm>
            <a:off x="3779262" y="4402460"/>
            <a:ext cx="359702" cy="129390"/>
          </a:xfrm>
          <a:custGeom>
            <a:avLst/>
            <a:gdLst>
              <a:gd name="connsiteX0" fmla="*/ 0 w 552091"/>
              <a:gd name="connsiteY0" fmla="*/ 189968 h 198595"/>
              <a:gd name="connsiteX1" fmla="*/ 103517 w 552091"/>
              <a:gd name="connsiteY1" fmla="*/ 187 h 198595"/>
              <a:gd name="connsiteX2" fmla="*/ 258793 w 552091"/>
              <a:gd name="connsiteY2" fmla="*/ 155463 h 198595"/>
              <a:gd name="connsiteX3" fmla="*/ 552091 w 552091"/>
              <a:gd name="connsiteY3" fmla="*/ 198595 h 19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091" h="198595">
                <a:moveTo>
                  <a:pt x="0" y="189968"/>
                </a:moveTo>
                <a:cubicBezTo>
                  <a:pt x="30192" y="97953"/>
                  <a:pt x="60385" y="5938"/>
                  <a:pt x="103517" y="187"/>
                </a:cubicBezTo>
                <a:cubicBezTo>
                  <a:pt x="146649" y="-5564"/>
                  <a:pt x="184031" y="122395"/>
                  <a:pt x="258793" y="155463"/>
                </a:cubicBezTo>
                <a:cubicBezTo>
                  <a:pt x="333555" y="188531"/>
                  <a:pt x="442823" y="193563"/>
                  <a:pt x="552091" y="198595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olid"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100" dirty="0">
              <a:latin typeface="Segoe UI Light" pitchFamily="34" charset="0"/>
            </a:endParaRPr>
          </a:p>
        </p:txBody>
      </p:sp>
      <p:sp>
        <p:nvSpPr>
          <p:cNvPr id="259" name="Freihandform 258"/>
          <p:cNvSpPr/>
          <p:nvPr/>
        </p:nvSpPr>
        <p:spPr bwMode="gray">
          <a:xfrm>
            <a:off x="3142223" y="4805985"/>
            <a:ext cx="359702" cy="129390"/>
          </a:xfrm>
          <a:custGeom>
            <a:avLst/>
            <a:gdLst>
              <a:gd name="connsiteX0" fmla="*/ 0 w 552091"/>
              <a:gd name="connsiteY0" fmla="*/ 189968 h 198595"/>
              <a:gd name="connsiteX1" fmla="*/ 103517 w 552091"/>
              <a:gd name="connsiteY1" fmla="*/ 187 h 198595"/>
              <a:gd name="connsiteX2" fmla="*/ 258793 w 552091"/>
              <a:gd name="connsiteY2" fmla="*/ 155463 h 198595"/>
              <a:gd name="connsiteX3" fmla="*/ 552091 w 552091"/>
              <a:gd name="connsiteY3" fmla="*/ 198595 h 19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091" h="198595">
                <a:moveTo>
                  <a:pt x="0" y="189968"/>
                </a:moveTo>
                <a:cubicBezTo>
                  <a:pt x="30192" y="97953"/>
                  <a:pt x="60385" y="5938"/>
                  <a:pt x="103517" y="187"/>
                </a:cubicBezTo>
                <a:cubicBezTo>
                  <a:pt x="146649" y="-5564"/>
                  <a:pt x="184031" y="122395"/>
                  <a:pt x="258793" y="155463"/>
                </a:cubicBezTo>
                <a:cubicBezTo>
                  <a:pt x="333555" y="188531"/>
                  <a:pt x="442823" y="193563"/>
                  <a:pt x="552091" y="198595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olid"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100" dirty="0">
              <a:latin typeface="Segoe UI Light" pitchFamily="34" charset="0"/>
            </a:endParaRPr>
          </a:p>
        </p:txBody>
      </p:sp>
      <p:sp>
        <p:nvSpPr>
          <p:cNvPr id="260" name="Freihandform 259"/>
          <p:cNvSpPr/>
          <p:nvPr/>
        </p:nvSpPr>
        <p:spPr bwMode="gray">
          <a:xfrm>
            <a:off x="3890741" y="4826404"/>
            <a:ext cx="359702" cy="129390"/>
          </a:xfrm>
          <a:custGeom>
            <a:avLst/>
            <a:gdLst>
              <a:gd name="connsiteX0" fmla="*/ 0 w 552091"/>
              <a:gd name="connsiteY0" fmla="*/ 189968 h 198595"/>
              <a:gd name="connsiteX1" fmla="*/ 103517 w 552091"/>
              <a:gd name="connsiteY1" fmla="*/ 187 h 198595"/>
              <a:gd name="connsiteX2" fmla="*/ 258793 w 552091"/>
              <a:gd name="connsiteY2" fmla="*/ 155463 h 198595"/>
              <a:gd name="connsiteX3" fmla="*/ 552091 w 552091"/>
              <a:gd name="connsiteY3" fmla="*/ 198595 h 19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091" h="198595">
                <a:moveTo>
                  <a:pt x="0" y="189968"/>
                </a:moveTo>
                <a:cubicBezTo>
                  <a:pt x="30192" y="97953"/>
                  <a:pt x="60385" y="5938"/>
                  <a:pt x="103517" y="187"/>
                </a:cubicBezTo>
                <a:cubicBezTo>
                  <a:pt x="146649" y="-5564"/>
                  <a:pt x="184031" y="122395"/>
                  <a:pt x="258793" y="155463"/>
                </a:cubicBezTo>
                <a:cubicBezTo>
                  <a:pt x="333555" y="188531"/>
                  <a:pt x="442823" y="193563"/>
                  <a:pt x="552091" y="198595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olid"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100" dirty="0">
              <a:latin typeface="Segoe UI Light" pitchFamily="34" charset="0"/>
            </a:endParaRPr>
          </a:p>
        </p:txBody>
      </p:sp>
      <p:cxnSp>
        <p:nvCxnSpPr>
          <p:cNvPr id="261" name="Gerade Verbindung 95"/>
          <p:cNvCxnSpPr/>
          <p:nvPr/>
        </p:nvCxnSpPr>
        <p:spPr>
          <a:xfrm>
            <a:off x="3111310" y="4452248"/>
            <a:ext cx="0" cy="6150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2" name="Gerade Verbindung 96"/>
          <p:cNvCxnSpPr/>
          <p:nvPr/>
        </p:nvCxnSpPr>
        <p:spPr>
          <a:xfrm>
            <a:off x="3160022" y="4452248"/>
            <a:ext cx="0" cy="6150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3" name="Gerade Verbindung 97"/>
          <p:cNvCxnSpPr/>
          <p:nvPr/>
        </p:nvCxnSpPr>
        <p:spPr>
          <a:xfrm>
            <a:off x="3208734" y="4452248"/>
            <a:ext cx="0" cy="6150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4" name="Gerade Verbindung 98"/>
          <p:cNvCxnSpPr/>
          <p:nvPr/>
        </p:nvCxnSpPr>
        <p:spPr>
          <a:xfrm>
            <a:off x="3279927" y="4362256"/>
            <a:ext cx="0" cy="1514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5" name="Gerade Verbindung 99"/>
          <p:cNvCxnSpPr/>
          <p:nvPr/>
        </p:nvCxnSpPr>
        <p:spPr>
          <a:xfrm>
            <a:off x="3373599" y="4362256"/>
            <a:ext cx="0" cy="1514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6" name="Gerade Verbindung 100"/>
          <p:cNvCxnSpPr/>
          <p:nvPr/>
        </p:nvCxnSpPr>
        <p:spPr>
          <a:xfrm>
            <a:off x="3456032" y="4362256"/>
            <a:ext cx="0" cy="1514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7" name="Gerade Verbindung 101"/>
          <p:cNvCxnSpPr/>
          <p:nvPr/>
        </p:nvCxnSpPr>
        <p:spPr>
          <a:xfrm>
            <a:off x="3862568" y="3973805"/>
            <a:ext cx="0" cy="1514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8" name="Gerade Verbindung 102"/>
          <p:cNvCxnSpPr/>
          <p:nvPr/>
        </p:nvCxnSpPr>
        <p:spPr>
          <a:xfrm>
            <a:off x="3973101" y="3973805"/>
            <a:ext cx="0" cy="1514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9" name="Gerade Verbindung 103"/>
          <p:cNvCxnSpPr/>
          <p:nvPr/>
        </p:nvCxnSpPr>
        <p:spPr>
          <a:xfrm>
            <a:off x="4073267" y="3973805"/>
            <a:ext cx="0" cy="1514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0" name="Freihandform 269"/>
          <p:cNvSpPr/>
          <p:nvPr/>
        </p:nvSpPr>
        <p:spPr bwMode="gray">
          <a:xfrm>
            <a:off x="3321204" y="5216149"/>
            <a:ext cx="252915" cy="125209"/>
          </a:xfrm>
          <a:custGeom>
            <a:avLst/>
            <a:gdLst>
              <a:gd name="connsiteX0" fmla="*/ 0 w 388189"/>
              <a:gd name="connsiteY0" fmla="*/ 183552 h 192178"/>
              <a:gd name="connsiteX1" fmla="*/ 60385 w 388189"/>
              <a:gd name="connsiteY1" fmla="*/ 45529 h 192178"/>
              <a:gd name="connsiteX2" fmla="*/ 112144 w 388189"/>
              <a:gd name="connsiteY2" fmla="*/ 2397 h 192178"/>
              <a:gd name="connsiteX3" fmla="*/ 215661 w 388189"/>
              <a:gd name="connsiteY3" fmla="*/ 105914 h 192178"/>
              <a:gd name="connsiteX4" fmla="*/ 388189 w 388189"/>
              <a:gd name="connsiteY4" fmla="*/ 192178 h 19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89" h="192178">
                <a:moveTo>
                  <a:pt x="0" y="183552"/>
                </a:moveTo>
                <a:cubicBezTo>
                  <a:pt x="20847" y="129636"/>
                  <a:pt x="41694" y="75721"/>
                  <a:pt x="60385" y="45529"/>
                </a:cubicBezTo>
                <a:cubicBezTo>
                  <a:pt x="79076" y="15336"/>
                  <a:pt x="86265" y="-7667"/>
                  <a:pt x="112144" y="2397"/>
                </a:cubicBezTo>
                <a:cubicBezTo>
                  <a:pt x="138023" y="12461"/>
                  <a:pt x="169654" y="74284"/>
                  <a:pt x="215661" y="105914"/>
                </a:cubicBezTo>
                <a:cubicBezTo>
                  <a:pt x="261668" y="137544"/>
                  <a:pt x="324928" y="164861"/>
                  <a:pt x="388189" y="192178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olid"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100" dirty="0">
              <a:latin typeface="Segoe UI Light" pitchFamily="34" charset="0"/>
            </a:endParaRPr>
          </a:p>
        </p:txBody>
      </p:sp>
      <p:cxnSp>
        <p:nvCxnSpPr>
          <p:cNvPr id="271" name="Gerade Verbindung 105"/>
          <p:cNvCxnSpPr/>
          <p:nvPr/>
        </p:nvCxnSpPr>
        <p:spPr>
          <a:xfrm>
            <a:off x="3262191" y="3952453"/>
            <a:ext cx="0" cy="17686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2" name="Gerade Verbindung 106"/>
          <p:cNvCxnSpPr/>
          <p:nvPr/>
        </p:nvCxnSpPr>
        <p:spPr>
          <a:xfrm>
            <a:off x="3407320" y="5162162"/>
            <a:ext cx="0" cy="17686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3" name="Gerade Verbindung 107"/>
          <p:cNvCxnSpPr/>
          <p:nvPr/>
        </p:nvCxnSpPr>
        <p:spPr>
          <a:xfrm>
            <a:off x="3223721" y="4763626"/>
            <a:ext cx="0" cy="17686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4" name="Gerade Verbindung 108"/>
          <p:cNvCxnSpPr/>
          <p:nvPr/>
        </p:nvCxnSpPr>
        <p:spPr>
          <a:xfrm>
            <a:off x="3973101" y="4773926"/>
            <a:ext cx="0" cy="17686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5" name="Gerade Verbindung 109"/>
          <p:cNvCxnSpPr/>
          <p:nvPr/>
        </p:nvCxnSpPr>
        <p:spPr>
          <a:xfrm>
            <a:off x="3845708" y="4349519"/>
            <a:ext cx="0" cy="17686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6" name="Rechteck 275"/>
          <p:cNvSpPr/>
          <p:nvPr/>
        </p:nvSpPr>
        <p:spPr bwMode="gray">
          <a:xfrm>
            <a:off x="2949528" y="5478800"/>
            <a:ext cx="1492935" cy="56391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>
              <a:tabLst>
                <a:tab pos="7358380" algn="l"/>
              </a:tabLst>
            </a:pPr>
            <a:endParaRPr lang="de-DE" sz="300" dirty="0">
              <a:solidFill>
                <a:schemeClr val="tx1"/>
              </a:solidFill>
              <a:latin typeface="Segoe UI Light" pitchFamily="34" charset="0"/>
            </a:endParaRPr>
          </a:p>
          <a:p>
            <a:pPr algn="ctr">
              <a:tabLst>
                <a:tab pos="7358380" algn="l"/>
              </a:tabLst>
            </a:pPr>
            <a:r>
              <a:rPr lang="de-DE" sz="900" dirty="0">
                <a:solidFill>
                  <a:schemeClr val="tx1"/>
                </a:solidFill>
                <a:latin typeface="Segoe UI Light" pitchFamily="34" charset="0"/>
              </a:rPr>
              <a:t>Weitere Eingangsdaten</a:t>
            </a:r>
          </a:p>
          <a:p>
            <a:pPr>
              <a:tabLst>
                <a:tab pos="7358380" algn="l"/>
              </a:tabLst>
            </a:pPr>
            <a:endParaRPr lang="de-DE" sz="100" dirty="0">
              <a:solidFill>
                <a:schemeClr val="tx1"/>
              </a:solidFill>
              <a:latin typeface="Segoe UI Light" pitchFamily="34" charset="0"/>
            </a:endParaRPr>
          </a:p>
          <a:p>
            <a:pPr>
              <a:tabLst>
                <a:tab pos="7358380" algn="l"/>
              </a:tabLst>
            </a:pPr>
            <a:r>
              <a:rPr lang="de-DE" sz="900" dirty="0">
                <a:solidFill>
                  <a:schemeClr val="tx1"/>
                </a:solidFill>
                <a:latin typeface="Segoe UI Light" pitchFamily="34" charset="0"/>
              </a:rPr>
              <a:t>- </a:t>
            </a:r>
            <a:r>
              <a:rPr lang="de-DE" sz="800" dirty="0">
                <a:solidFill>
                  <a:schemeClr val="tx1"/>
                </a:solidFill>
                <a:latin typeface="Segoe UI Light" pitchFamily="34" charset="0"/>
              </a:rPr>
              <a:t>Betriebsmitteltyp</a:t>
            </a:r>
          </a:p>
          <a:p>
            <a:pPr>
              <a:tabLst>
                <a:tab pos="7358380" algn="l"/>
              </a:tabLst>
            </a:pPr>
            <a:r>
              <a:rPr lang="de-DE" sz="800" dirty="0">
                <a:solidFill>
                  <a:schemeClr val="tx1"/>
                </a:solidFill>
                <a:latin typeface="Segoe UI Light" pitchFamily="34" charset="0"/>
              </a:rPr>
              <a:t>- ...</a:t>
            </a:r>
          </a:p>
        </p:txBody>
      </p:sp>
      <p:sp>
        <p:nvSpPr>
          <p:cNvPr id="277" name="Rechteck 276"/>
          <p:cNvSpPr/>
          <p:nvPr/>
        </p:nvSpPr>
        <p:spPr bwMode="gray">
          <a:xfrm>
            <a:off x="3016055" y="3796440"/>
            <a:ext cx="1348665" cy="37458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ysDot"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tabLst>
                <a:tab pos="7358380" algn="l"/>
              </a:tabLst>
            </a:pPr>
            <a:endParaRPr lang="de-DE" sz="1050" b="1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278" name="Rechteck 277"/>
          <p:cNvSpPr/>
          <p:nvPr/>
        </p:nvSpPr>
        <p:spPr bwMode="gray">
          <a:xfrm>
            <a:off x="3016055" y="4192400"/>
            <a:ext cx="1348665" cy="118523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ysDot"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tabLst>
                <a:tab pos="7358380" algn="l"/>
              </a:tabLst>
            </a:pPr>
            <a:endParaRPr lang="de-DE" sz="1050" b="1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279" name="Gleichschenkliges Dreieck 278"/>
          <p:cNvSpPr/>
          <p:nvPr/>
        </p:nvSpPr>
        <p:spPr>
          <a:xfrm rot="5400000">
            <a:off x="3133854" y="4508851"/>
            <a:ext cx="3123851" cy="1890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Light" pitchFamily="34" charset="0"/>
            </a:endParaRPr>
          </a:p>
        </p:txBody>
      </p:sp>
      <p:sp>
        <p:nvSpPr>
          <p:cNvPr id="280" name="Textfeld 279"/>
          <p:cNvSpPr txBox="1"/>
          <p:nvPr/>
        </p:nvSpPr>
        <p:spPr>
          <a:xfrm>
            <a:off x="3692815" y="3798945"/>
            <a:ext cx="62869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 smtClean="0">
                <a:latin typeface="Segoe UI Light" pitchFamily="34" charset="0"/>
              </a:rPr>
              <a:t>Anzahl Abgänge</a:t>
            </a:r>
            <a:endParaRPr lang="de-DE" sz="500" dirty="0">
              <a:latin typeface="Segoe UI Light" pitchFamily="34" charset="0"/>
            </a:endParaRPr>
          </a:p>
        </p:txBody>
      </p:sp>
      <p:grpSp>
        <p:nvGrpSpPr>
          <p:cNvPr id="281" name="Gruppieren 280"/>
          <p:cNvGrpSpPr/>
          <p:nvPr/>
        </p:nvGrpSpPr>
        <p:grpSpPr>
          <a:xfrm>
            <a:off x="5008796" y="3067110"/>
            <a:ext cx="3647452" cy="3098193"/>
            <a:chOff x="2160439" y="332655"/>
            <a:chExt cx="3580429" cy="3046842"/>
          </a:xfrm>
        </p:grpSpPr>
        <p:sp>
          <p:nvSpPr>
            <p:cNvPr id="282" name="Rechteck 281"/>
            <p:cNvSpPr/>
            <p:nvPr/>
          </p:nvSpPr>
          <p:spPr bwMode="gray">
            <a:xfrm>
              <a:off x="2160439" y="332655"/>
              <a:ext cx="3580428" cy="3046842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72000" rIns="0" bIns="0" rtlCol="0" anchor="t"/>
            <a:lstStyle/>
            <a:p>
              <a:pPr marL="271463">
                <a:tabLst>
                  <a:tab pos="7358380" algn="l"/>
                </a:tabLst>
              </a:pPr>
              <a:r>
                <a:rPr lang="de-DE" sz="1200" i="1" dirty="0" smtClean="0">
                  <a:solidFill>
                    <a:schemeClr val="tx1"/>
                  </a:solidFill>
                </a:rPr>
                <a:t>Hohe </a:t>
              </a:r>
              <a:r>
                <a:rPr lang="de-DE" sz="1200" i="1" dirty="0">
                  <a:solidFill>
                    <a:schemeClr val="tx1"/>
                  </a:solidFill>
                </a:rPr>
                <a:t>Anzahl an Iterationen</a:t>
              </a:r>
            </a:p>
          </p:txBody>
        </p:sp>
        <p:sp>
          <p:nvSpPr>
            <p:cNvPr id="283" name="Rechteck 282"/>
            <p:cNvSpPr/>
            <p:nvPr/>
          </p:nvSpPr>
          <p:spPr bwMode="gray">
            <a:xfrm>
              <a:off x="2411754" y="682040"/>
              <a:ext cx="3329114" cy="304914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>
                  <a:solidFill>
                    <a:schemeClr val="tx1"/>
                  </a:solidFill>
                </a:rPr>
                <a:t>Netz für das 1. Stützjahr wird erstellt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284" name="Rechteck 283"/>
            <p:cNvSpPr/>
            <p:nvPr/>
          </p:nvSpPr>
          <p:spPr bwMode="gray">
            <a:xfrm>
              <a:off x="2411754" y="983666"/>
              <a:ext cx="3329114" cy="304914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>
                  <a:solidFill>
                    <a:schemeClr val="tx1"/>
                  </a:solidFill>
                </a:rPr>
                <a:t>Lasten werden gesetzt</a:t>
              </a:r>
            </a:p>
          </p:txBody>
        </p:sp>
        <p:sp>
          <p:nvSpPr>
            <p:cNvPr id="285" name="Rechteck 284"/>
            <p:cNvSpPr/>
            <p:nvPr/>
          </p:nvSpPr>
          <p:spPr bwMode="gray">
            <a:xfrm>
              <a:off x="2411754" y="1288580"/>
              <a:ext cx="3329114" cy="2090917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72000" rIns="0" bIns="0" rtlCol="0" anchor="t"/>
            <a:lstStyle/>
            <a:p>
              <a:pPr marL="355600">
                <a:tabLst>
                  <a:tab pos="7358380" algn="l"/>
                </a:tabLst>
              </a:pPr>
              <a:r>
                <a:rPr lang="de-DE" sz="1200" i="1" dirty="0" smtClean="0">
                  <a:solidFill>
                    <a:schemeClr val="tx1"/>
                  </a:solidFill>
                </a:rPr>
                <a:t>für </a:t>
              </a:r>
              <a:r>
                <a:rPr lang="de-DE" sz="1200" i="1" dirty="0">
                  <a:solidFill>
                    <a:schemeClr val="tx1"/>
                  </a:solidFill>
                </a:rPr>
                <a:t>verschiedene Stützjahre</a:t>
              </a:r>
            </a:p>
          </p:txBody>
        </p:sp>
        <p:sp>
          <p:nvSpPr>
            <p:cNvPr id="286" name="Rechteck 285"/>
            <p:cNvSpPr/>
            <p:nvPr/>
          </p:nvSpPr>
          <p:spPr bwMode="gray">
            <a:xfrm>
              <a:off x="2812671" y="1625826"/>
              <a:ext cx="2928197" cy="356397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 smtClean="0">
                  <a:solidFill>
                    <a:schemeClr val="tx1"/>
                  </a:solidFill>
                </a:rPr>
                <a:t>EE-Leistung </a:t>
              </a:r>
              <a:r>
                <a:rPr lang="de-DE" sz="1200" b="1" dirty="0">
                  <a:solidFill>
                    <a:schemeClr val="tx1"/>
                  </a:solidFill>
                </a:rPr>
                <a:t>im Netz wird gezogen</a:t>
              </a:r>
            </a:p>
          </p:txBody>
        </p:sp>
        <p:sp>
          <p:nvSpPr>
            <p:cNvPr id="287" name="Rechteck 286"/>
            <p:cNvSpPr/>
            <p:nvPr/>
          </p:nvSpPr>
          <p:spPr bwMode="gray">
            <a:xfrm>
              <a:off x="2812671" y="2342117"/>
              <a:ext cx="2928196" cy="1037380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72000" rIns="0" bIns="0" rtlCol="0" anchor="t"/>
            <a:lstStyle/>
            <a:p>
              <a:pPr marL="355600">
                <a:tabLst>
                  <a:tab pos="7358380" algn="l"/>
                </a:tabLst>
              </a:pPr>
              <a:r>
                <a:rPr lang="de-DE" sz="1200" i="1" dirty="0" smtClean="0">
                  <a:solidFill>
                    <a:schemeClr val="tx1"/>
                  </a:solidFill>
                </a:rPr>
                <a:t>bis </a:t>
              </a:r>
              <a:r>
                <a:rPr lang="de-DE" sz="1200" i="1" dirty="0">
                  <a:solidFill>
                    <a:schemeClr val="tx1"/>
                  </a:solidFill>
                </a:rPr>
                <a:t>alle </a:t>
              </a:r>
              <a:r>
                <a:rPr lang="de-DE" sz="1200" i="1" dirty="0" err="1" smtClean="0">
                  <a:solidFill>
                    <a:schemeClr val="tx1"/>
                  </a:solidFill>
                </a:rPr>
                <a:t>tech</a:t>
              </a:r>
              <a:r>
                <a:rPr lang="de-DE" sz="1200" i="1" dirty="0" smtClean="0">
                  <a:solidFill>
                    <a:schemeClr val="tx1"/>
                  </a:solidFill>
                </a:rPr>
                <a:t>. </a:t>
              </a:r>
              <a:r>
                <a:rPr lang="de-DE" sz="1200" i="1" dirty="0" err="1" smtClean="0">
                  <a:solidFill>
                    <a:schemeClr val="tx1"/>
                  </a:solidFill>
                </a:rPr>
                <a:t>Randbdgn</a:t>
              </a:r>
              <a:r>
                <a:rPr lang="de-DE" sz="1200" i="1" dirty="0" smtClean="0">
                  <a:solidFill>
                    <a:schemeClr val="tx1"/>
                  </a:solidFill>
                </a:rPr>
                <a:t>. erfüllt </a:t>
              </a:r>
              <a:r>
                <a:rPr lang="de-DE" sz="1200" i="1" dirty="0">
                  <a:solidFill>
                    <a:schemeClr val="tx1"/>
                  </a:solidFill>
                </a:rPr>
                <a:t>sind</a:t>
              </a:r>
            </a:p>
          </p:txBody>
        </p:sp>
        <p:sp>
          <p:nvSpPr>
            <p:cNvPr id="288" name="Rechteck 287"/>
            <p:cNvSpPr/>
            <p:nvPr/>
          </p:nvSpPr>
          <p:spPr bwMode="gray">
            <a:xfrm>
              <a:off x="3127411" y="2642789"/>
              <a:ext cx="2613455" cy="371735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 smtClean="0">
                  <a:solidFill>
                    <a:schemeClr val="tx1"/>
                  </a:solidFill>
                </a:rPr>
                <a:t>Bestimmung des Netzausbau</a:t>
              </a:r>
            </a:p>
            <a:p>
              <a:pPr marL="355600">
                <a:tabLst>
                  <a:tab pos="7358380" algn="l"/>
                </a:tabLst>
              </a:pPr>
              <a:r>
                <a:rPr lang="de-DE" sz="1200" b="1" dirty="0" smtClean="0">
                  <a:solidFill>
                    <a:schemeClr val="tx1"/>
                  </a:solidFill>
                </a:rPr>
                <a:t>(thermisch)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89" name="Rechteck 288"/>
            <p:cNvSpPr/>
            <p:nvPr/>
          </p:nvSpPr>
          <p:spPr bwMode="gray">
            <a:xfrm>
              <a:off x="2812671" y="1987081"/>
              <a:ext cx="2928196" cy="354081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 smtClean="0">
                  <a:solidFill>
                    <a:schemeClr val="tx1"/>
                  </a:solidFill>
                </a:rPr>
                <a:t>ggf</a:t>
              </a:r>
              <a:r>
                <a:rPr lang="de-DE" sz="1200" b="1" dirty="0">
                  <a:solidFill>
                    <a:schemeClr val="tx1"/>
                  </a:solidFill>
                </a:rPr>
                <a:t>. Einsatz von intelligenten Netztechnologien</a:t>
              </a:r>
            </a:p>
          </p:txBody>
        </p:sp>
      </p:grpSp>
      <p:sp>
        <p:nvSpPr>
          <p:cNvPr id="290" name="Rechteck 289"/>
          <p:cNvSpPr/>
          <p:nvPr/>
        </p:nvSpPr>
        <p:spPr bwMode="gray">
          <a:xfrm>
            <a:off x="5994229" y="5788520"/>
            <a:ext cx="2662377" cy="37678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355600">
              <a:tabLst>
                <a:tab pos="7358380" algn="l"/>
              </a:tabLst>
            </a:pPr>
            <a:r>
              <a:rPr lang="de-DE" sz="1200" b="1" dirty="0" smtClean="0">
                <a:solidFill>
                  <a:schemeClr val="tx1"/>
                </a:solidFill>
                <a:latin typeface="Segoe UI Light" pitchFamily="34" charset="0"/>
              </a:rPr>
              <a:t>Bestimmung des Netzausbau</a:t>
            </a:r>
          </a:p>
          <a:p>
            <a:pPr marL="355600">
              <a:tabLst>
                <a:tab pos="7358380" algn="l"/>
              </a:tabLst>
            </a:pPr>
            <a:r>
              <a:rPr lang="de-DE" sz="1200" b="1" dirty="0" smtClean="0">
                <a:solidFill>
                  <a:schemeClr val="tx1"/>
                </a:solidFill>
                <a:latin typeface="Segoe UI Light" pitchFamily="34" charset="0"/>
              </a:rPr>
              <a:t>(spannungsbedingt)</a:t>
            </a:r>
            <a:endParaRPr lang="de-DE" sz="1200" b="1" dirty="0">
              <a:solidFill>
                <a:schemeClr val="tx1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33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7"/>
          <p:cNvSpPr>
            <a:spLocks noChangeShapeType="1"/>
          </p:cNvSpPr>
          <p:nvPr/>
        </p:nvSpPr>
        <p:spPr bwMode="auto">
          <a:xfrm flipV="1">
            <a:off x="1914623" y="4850370"/>
            <a:ext cx="539995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Monte-Carlo-Simulation zur Bestimmung des Ausbaubedarfs</a:t>
            </a:r>
          </a:p>
          <a:p>
            <a:pPr lvl="1"/>
            <a:r>
              <a:rPr lang="de-DE" dirty="0" smtClean="0"/>
              <a:t>Berücksichtigung verschiedener Verteilungen von EE für Standort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dirty="0" err="1" smtClean="0"/>
              <a:t>inst</a:t>
            </a:r>
            <a:r>
              <a:rPr lang="de-DE" dirty="0" smtClean="0"/>
              <a:t>. Leistung</a:t>
            </a:r>
          </a:p>
          <a:p>
            <a:pPr lvl="1"/>
            <a:r>
              <a:rPr lang="de-DE" dirty="0" smtClean="0"/>
              <a:t>Berücksichtigung verschiedener Anlagengrößen abhängig vom Typ</a:t>
            </a:r>
          </a:p>
          <a:p>
            <a:r>
              <a:rPr lang="de-DE" dirty="0" smtClean="0"/>
              <a:t>Zwei-Stufiger-Ansatz zur Bestimmung des Ausbaubedarfs</a:t>
            </a:r>
          </a:p>
          <a:p>
            <a:pPr lvl="1"/>
            <a:r>
              <a:rPr lang="de-DE" dirty="0" smtClean="0"/>
              <a:t>Thermischer Ausbaubedarf</a:t>
            </a:r>
          </a:p>
          <a:p>
            <a:pPr lvl="1"/>
            <a:r>
              <a:rPr lang="de-DE" dirty="0" smtClean="0"/>
              <a:t>Spannungsbedingter Ausbaubedarf</a:t>
            </a:r>
          </a:p>
          <a:p>
            <a:r>
              <a:rPr lang="de-DE" dirty="0" smtClean="0"/>
              <a:t>Berücksichtigung intelligenter </a:t>
            </a:r>
            <a:br>
              <a:rPr lang="de-DE" dirty="0" smtClean="0"/>
            </a:br>
            <a:r>
              <a:rPr lang="de-DE" dirty="0" smtClean="0"/>
              <a:t>Netztechnologien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Bestimmung des Ausbaubedarfs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18</a:t>
            </a:r>
            <a:endParaRPr lang="de-DE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5400000">
            <a:off x="1709514" y="4640100"/>
            <a:ext cx="432000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915971" y="4848547"/>
            <a:ext cx="1148400" cy="135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8" name="Rectangle 107"/>
          <p:cNvSpPr>
            <a:spLocks noChangeArrowheads="1"/>
          </p:cNvSpPr>
          <p:nvPr/>
        </p:nvSpPr>
        <p:spPr bwMode="auto">
          <a:xfrm>
            <a:off x="1880493" y="4534578"/>
            <a:ext cx="88360" cy="1306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4" cap="rnd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cxnSp>
        <p:nvCxnSpPr>
          <p:cNvPr id="9" name="Gerade Verbindung 265"/>
          <p:cNvCxnSpPr>
            <a:stCxn id="98" idx="0"/>
            <a:endCxn id="75" idx="4"/>
          </p:cNvCxnSpPr>
          <p:nvPr/>
        </p:nvCxnSpPr>
        <p:spPr>
          <a:xfrm flipV="1">
            <a:off x="3057303" y="3955660"/>
            <a:ext cx="138184" cy="799561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266"/>
          <p:cNvCxnSpPr>
            <a:stCxn id="97" idx="0"/>
            <a:endCxn id="76" idx="4"/>
          </p:cNvCxnSpPr>
          <p:nvPr/>
        </p:nvCxnSpPr>
        <p:spPr>
          <a:xfrm flipV="1">
            <a:off x="3340870" y="4219988"/>
            <a:ext cx="11454" cy="535233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267"/>
          <p:cNvCxnSpPr>
            <a:stCxn id="99" idx="0"/>
            <a:endCxn id="74" idx="4"/>
          </p:cNvCxnSpPr>
          <p:nvPr/>
        </p:nvCxnSpPr>
        <p:spPr>
          <a:xfrm flipV="1">
            <a:off x="2773737" y="4022256"/>
            <a:ext cx="180481" cy="732965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268"/>
          <p:cNvCxnSpPr>
            <a:endCxn id="72" idx="4"/>
          </p:cNvCxnSpPr>
          <p:nvPr/>
        </p:nvCxnSpPr>
        <p:spPr>
          <a:xfrm flipV="1">
            <a:off x="2200540" y="4193998"/>
            <a:ext cx="218922" cy="607458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69"/>
          <p:cNvCxnSpPr>
            <a:stCxn id="100" idx="0"/>
            <a:endCxn id="73" idx="4"/>
          </p:cNvCxnSpPr>
          <p:nvPr/>
        </p:nvCxnSpPr>
        <p:spPr>
          <a:xfrm flipV="1">
            <a:off x="2490171" y="4197225"/>
            <a:ext cx="184875" cy="557996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059154" y="4807880"/>
            <a:ext cx="1437480" cy="0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/>
          </a:p>
        </p:txBody>
      </p:sp>
      <p:cxnSp>
        <p:nvCxnSpPr>
          <p:cNvPr id="15" name="Gerade Verbindung 271"/>
          <p:cNvCxnSpPr/>
          <p:nvPr/>
        </p:nvCxnSpPr>
        <p:spPr>
          <a:xfrm>
            <a:off x="651581" y="4424087"/>
            <a:ext cx="1440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93"/>
          <p:cNvSpPr>
            <a:spLocks noChangeArrowheads="1"/>
          </p:cNvSpPr>
          <p:nvPr/>
        </p:nvSpPr>
        <p:spPr bwMode="auto">
          <a:xfrm rot="5400000">
            <a:off x="425090" y="4281577"/>
            <a:ext cx="359650" cy="1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1792041" y="4418221"/>
            <a:ext cx="0" cy="6530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Rectangle 107"/>
          <p:cNvSpPr>
            <a:spLocks noChangeArrowheads="1"/>
          </p:cNvSpPr>
          <p:nvPr/>
        </p:nvSpPr>
        <p:spPr bwMode="auto">
          <a:xfrm>
            <a:off x="1747861" y="4537309"/>
            <a:ext cx="88360" cy="130619"/>
          </a:xfrm>
          <a:prstGeom prst="rect">
            <a:avLst/>
          </a:prstGeom>
          <a:solidFill>
            <a:schemeClr val="tx1"/>
          </a:solidFill>
          <a:ln w="14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797891" y="5066599"/>
            <a:ext cx="1699200" cy="0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011992" y="4418221"/>
            <a:ext cx="88360" cy="392040"/>
            <a:chOff x="6852672" y="2598121"/>
            <a:chExt cx="88360" cy="392040"/>
          </a:xfrm>
        </p:grpSpPr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896852" y="2598121"/>
              <a:ext cx="0" cy="3920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" name="Rectangle 107"/>
            <p:cNvSpPr>
              <a:spLocks noChangeArrowheads="1"/>
            </p:cNvSpPr>
            <p:nvPr/>
          </p:nvSpPr>
          <p:spPr bwMode="auto">
            <a:xfrm>
              <a:off x="6852672" y="2713318"/>
              <a:ext cx="88360" cy="130619"/>
            </a:xfrm>
            <a:prstGeom prst="rect">
              <a:avLst/>
            </a:prstGeom>
            <a:solidFill>
              <a:schemeClr val="tx1"/>
            </a:solidFill>
            <a:ln w="1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57388" y="4440821"/>
            <a:ext cx="86440" cy="1116000"/>
            <a:chOff x="5854428" y="2598121"/>
            <a:chExt cx="86440" cy="1116000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5897648" y="2598121"/>
              <a:ext cx="0" cy="111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Rectangle 107"/>
            <p:cNvSpPr>
              <a:spLocks noChangeArrowheads="1"/>
            </p:cNvSpPr>
            <p:nvPr/>
          </p:nvSpPr>
          <p:spPr bwMode="auto">
            <a:xfrm>
              <a:off x="5854428" y="2713318"/>
              <a:ext cx="86440" cy="130619"/>
            </a:xfrm>
            <a:prstGeom prst="rect">
              <a:avLst/>
            </a:prstGeom>
            <a:solidFill>
              <a:schemeClr val="tx1"/>
            </a:solidFill>
            <a:ln w="1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695177" y="4440821"/>
            <a:ext cx="86440" cy="1116000"/>
            <a:chOff x="5607133" y="2598121"/>
            <a:chExt cx="86440" cy="1116000"/>
          </a:xfrm>
        </p:grpSpPr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5650353" y="2598121"/>
              <a:ext cx="0" cy="111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" name="Rectangle 107"/>
            <p:cNvSpPr>
              <a:spLocks noChangeArrowheads="1"/>
            </p:cNvSpPr>
            <p:nvPr/>
          </p:nvSpPr>
          <p:spPr bwMode="auto">
            <a:xfrm>
              <a:off x="5607133" y="2713318"/>
              <a:ext cx="86440" cy="130619"/>
            </a:xfrm>
            <a:prstGeom prst="rect">
              <a:avLst/>
            </a:prstGeom>
            <a:solidFill>
              <a:schemeClr val="tx1"/>
            </a:solidFill>
            <a:ln w="1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3224022" y="5012599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940455" y="5012599"/>
            <a:ext cx="10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351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2656889" y="5012599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373323" y="5012599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1208966" y="4418221"/>
            <a:ext cx="88360" cy="1116000"/>
            <a:chOff x="6104746" y="2594229"/>
            <a:chExt cx="88360" cy="1116000"/>
          </a:xfrm>
        </p:grpSpPr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6148926" y="2594229"/>
              <a:ext cx="0" cy="111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Rectangle 107"/>
            <p:cNvSpPr>
              <a:spLocks noChangeArrowheads="1"/>
            </p:cNvSpPr>
            <p:nvPr/>
          </p:nvSpPr>
          <p:spPr bwMode="auto">
            <a:xfrm>
              <a:off x="6104746" y="2713318"/>
              <a:ext cx="88360" cy="130619"/>
            </a:xfrm>
            <a:prstGeom prst="rect">
              <a:avLst/>
            </a:prstGeom>
            <a:solidFill>
              <a:schemeClr val="tx1"/>
            </a:solidFill>
            <a:ln w="1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1527328" y="5275350"/>
            <a:ext cx="1437480" cy="0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259473" y="5535240"/>
            <a:ext cx="1710000" cy="0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2761328" y="5220890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2477761" y="5220890"/>
            <a:ext cx="10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351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2194195" y="5220890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10629" y="5220890"/>
            <a:ext cx="10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351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1483730" y="4418221"/>
            <a:ext cx="88360" cy="864000"/>
            <a:chOff x="6349200" y="2598121"/>
            <a:chExt cx="88360" cy="864000"/>
          </a:xfrm>
        </p:grpSpPr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6393380" y="2598121"/>
              <a:ext cx="0" cy="86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0" name="Rectangle 107"/>
            <p:cNvSpPr>
              <a:spLocks noChangeArrowheads="1"/>
            </p:cNvSpPr>
            <p:nvPr/>
          </p:nvSpPr>
          <p:spPr bwMode="auto">
            <a:xfrm>
              <a:off x="6349200" y="2713318"/>
              <a:ext cx="88360" cy="130619"/>
            </a:xfrm>
            <a:prstGeom prst="rect">
              <a:avLst/>
            </a:prstGeom>
            <a:solidFill>
              <a:schemeClr val="tx1"/>
            </a:solidFill>
            <a:ln w="1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1627063" y="5220890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85128" y="5481240"/>
            <a:ext cx="10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351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401561" y="5481240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2117995" y="5481240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1834429" y="5481240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1550863" y="5481240"/>
            <a:ext cx="10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351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57" name="Rectangle 91"/>
          <p:cNvSpPr>
            <a:spLocks noChangeArrowheads="1"/>
          </p:cNvSpPr>
          <p:nvPr/>
        </p:nvSpPr>
        <p:spPr bwMode="auto">
          <a:xfrm rot="5400000">
            <a:off x="695628" y="3758310"/>
            <a:ext cx="359650" cy="1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1231915" y="3928764"/>
            <a:ext cx="180000" cy="477669"/>
            <a:chOff x="5904496" y="2121773"/>
            <a:chExt cx="180000" cy="477669"/>
          </a:xfrm>
        </p:grpSpPr>
        <p:sp>
          <p:nvSpPr>
            <p:cNvPr id="64" name="Oval 104"/>
            <p:cNvSpPr>
              <a:spLocks noChangeArrowheads="1"/>
            </p:cNvSpPr>
            <p:nvPr/>
          </p:nvSpPr>
          <p:spPr bwMode="auto">
            <a:xfrm rot="5400000">
              <a:off x="5904496" y="2228234"/>
              <a:ext cx="180000" cy="1800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Oval 110"/>
            <p:cNvSpPr>
              <a:spLocks noChangeArrowheads="1"/>
            </p:cNvSpPr>
            <p:nvPr/>
          </p:nvSpPr>
          <p:spPr bwMode="auto">
            <a:xfrm rot="5400000">
              <a:off x="5904496" y="2309712"/>
              <a:ext cx="180000" cy="180000"/>
            </a:xfrm>
            <a:prstGeom prst="ellips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>
              <a:off x="5999006" y="2491442"/>
              <a:ext cx="0" cy="108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5999006" y="2121773"/>
              <a:ext cx="0" cy="108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cxnSp>
        <p:nvCxnSpPr>
          <p:cNvPr id="68" name="Gerade Verbindung 329"/>
          <p:cNvCxnSpPr/>
          <p:nvPr/>
        </p:nvCxnSpPr>
        <p:spPr>
          <a:xfrm>
            <a:off x="984272" y="3924002"/>
            <a:ext cx="67129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92"/>
          <p:cNvSpPr>
            <a:spLocks noChangeArrowheads="1"/>
          </p:cNvSpPr>
          <p:nvPr/>
        </p:nvSpPr>
        <p:spPr bwMode="auto">
          <a:xfrm>
            <a:off x="1077793" y="3686665"/>
            <a:ext cx="4653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 smtClean="0">
                <a:cs typeface="Arial" pitchFamily="34" charset="0"/>
              </a:rPr>
              <a:t>MS</a:t>
            </a: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Gerade Verbindung mit Pfeil 69"/>
          <p:cNvCxnSpPr/>
          <p:nvPr/>
        </p:nvCxnSpPr>
        <p:spPr>
          <a:xfrm>
            <a:off x="2269326" y="455601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 flipV="1">
            <a:off x="2269326" y="3764018"/>
            <a:ext cx="0" cy="792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2383462" y="4121998"/>
            <a:ext cx="72000" cy="7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3" name="Ellipse 72"/>
          <p:cNvSpPr/>
          <p:nvPr/>
        </p:nvSpPr>
        <p:spPr>
          <a:xfrm>
            <a:off x="2639046" y="4125225"/>
            <a:ext cx="72000" cy="7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Ellipse 73"/>
          <p:cNvSpPr/>
          <p:nvPr/>
        </p:nvSpPr>
        <p:spPr>
          <a:xfrm>
            <a:off x="2918218" y="395025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5" name="Ellipse 74"/>
          <p:cNvSpPr/>
          <p:nvPr/>
        </p:nvSpPr>
        <p:spPr>
          <a:xfrm>
            <a:off x="3159487" y="388366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Ellipse 75"/>
          <p:cNvSpPr/>
          <p:nvPr/>
        </p:nvSpPr>
        <p:spPr>
          <a:xfrm>
            <a:off x="3316324" y="4147988"/>
            <a:ext cx="72000" cy="7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77" name="Gruppieren 76"/>
          <p:cNvGrpSpPr/>
          <p:nvPr/>
        </p:nvGrpSpPr>
        <p:grpSpPr>
          <a:xfrm>
            <a:off x="2221132" y="4464431"/>
            <a:ext cx="96388" cy="40258"/>
            <a:chOff x="5968505" y="4676946"/>
            <a:chExt cx="96388" cy="40258"/>
          </a:xfrm>
        </p:grpSpPr>
        <p:cxnSp>
          <p:nvCxnSpPr>
            <p:cNvPr id="78" name="Gerade Verbindung 339"/>
            <p:cNvCxnSpPr/>
            <p:nvPr/>
          </p:nvCxnSpPr>
          <p:spPr>
            <a:xfrm flipV="1">
              <a:off x="5968505" y="4676946"/>
              <a:ext cx="96388" cy="2042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340"/>
            <p:cNvCxnSpPr/>
            <p:nvPr/>
          </p:nvCxnSpPr>
          <p:spPr>
            <a:xfrm flipV="1">
              <a:off x="5968505" y="4696778"/>
              <a:ext cx="96388" cy="2042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341"/>
            <p:cNvCxnSpPr/>
            <p:nvPr/>
          </p:nvCxnSpPr>
          <p:spPr>
            <a:xfrm flipV="1">
              <a:off x="5968505" y="4687159"/>
              <a:ext cx="96388" cy="20426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1" name="Textfeld 80"/>
              <p:cNvSpPr txBox="1"/>
              <p:nvPr/>
            </p:nvSpPr>
            <p:spPr>
              <a:xfrm rot="16200000">
                <a:off x="1827525" y="3922707"/>
                <a:ext cx="568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𝑁𝑆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81" name="Textfeld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27525" y="3922707"/>
                <a:ext cx="568361" cy="33855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91"/>
          <p:cNvSpPr>
            <a:spLocks noChangeArrowheads="1"/>
          </p:cNvSpPr>
          <p:nvPr/>
        </p:nvSpPr>
        <p:spPr bwMode="auto">
          <a:xfrm rot="5400000">
            <a:off x="334006" y="5227946"/>
            <a:ext cx="359650" cy="1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578308" y="5940866"/>
            <a:ext cx="10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351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2771800" y="5901031"/>
            <a:ext cx="144000" cy="123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85" name="Textfeld 84"/>
          <p:cNvSpPr txBox="1"/>
          <p:nvPr/>
        </p:nvSpPr>
        <p:spPr>
          <a:xfrm>
            <a:off x="718667" y="5733256"/>
            <a:ext cx="207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2"/>
                </a:solidFill>
              </a:rPr>
              <a:t>Einspeisung Erneuerbarer Energien</a:t>
            </a:r>
            <a:endParaRPr lang="de-DE" sz="1400" dirty="0">
              <a:solidFill>
                <a:schemeClr val="accent2"/>
              </a:solidFill>
            </a:endParaRPr>
          </a:p>
        </p:txBody>
      </p:sp>
      <p:cxnSp>
        <p:nvCxnSpPr>
          <p:cNvPr id="86" name="Gerade Verbindung 429"/>
          <p:cNvCxnSpPr/>
          <p:nvPr/>
        </p:nvCxnSpPr>
        <p:spPr>
          <a:xfrm flipV="1">
            <a:off x="2278766" y="4052060"/>
            <a:ext cx="12240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437"/>
          <p:cNvCxnSpPr>
            <a:stCxn id="98" idx="0"/>
            <a:endCxn id="95" idx="4"/>
          </p:cNvCxnSpPr>
          <p:nvPr/>
        </p:nvCxnSpPr>
        <p:spPr>
          <a:xfrm flipV="1">
            <a:off x="3057303" y="4155311"/>
            <a:ext cx="129381" cy="59991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438"/>
          <p:cNvCxnSpPr/>
          <p:nvPr/>
        </p:nvCxnSpPr>
        <p:spPr>
          <a:xfrm flipV="1">
            <a:off x="3349996" y="4196687"/>
            <a:ext cx="1977" cy="601264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439"/>
          <p:cNvCxnSpPr>
            <a:stCxn id="99" idx="0"/>
            <a:endCxn id="94" idx="4"/>
          </p:cNvCxnSpPr>
          <p:nvPr/>
        </p:nvCxnSpPr>
        <p:spPr>
          <a:xfrm flipV="1">
            <a:off x="2773737" y="4177729"/>
            <a:ext cx="164407" cy="577492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440"/>
          <p:cNvCxnSpPr>
            <a:stCxn id="101" idx="0"/>
            <a:endCxn id="92" idx="4"/>
          </p:cNvCxnSpPr>
          <p:nvPr/>
        </p:nvCxnSpPr>
        <p:spPr>
          <a:xfrm flipV="1">
            <a:off x="2206605" y="4229052"/>
            <a:ext cx="212013" cy="526169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441"/>
          <p:cNvCxnSpPr>
            <a:stCxn id="100" idx="0"/>
            <a:endCxn id="93" idx="4"/>
          </p:cNvCxnSpPr>
          <p:nvPr/>
        </p:nvCxnSpPr>
        <p:spPr>
          <a:xfrm flipV="1">
            <a:off x="2490171" y="4220999"/>
            <a:ext cx="180078" cy="534222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2382618" y="4157052"/>
            <a:ext cx="72000" cy="7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3" name="Ellipse 92"/>
          <p:cNvSpPr/>
          <p:nvPr/>
        </p:nvSpPr>
        <p:spPr>
          <a:xfrm>
            <a:off x="2634249" y="4148999"/>
            <a:ext cx="72000" cy="7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4" name="Ellipse 93"/>
          <p:cNvSpPr/>
          <p:nvPr/>
        </p:nvSpPr>
        <p:spPr>
          <a:xfrm>
            <a:off x="2902144" y="4105729"/>
            <a:ext cx="72000" cy="7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5" name="Ellipse 94"/>
          <p:cNvSpPr/>
          <p:nvPr/>
        </p:nvSpPr>
        <p:spPr>
          <a:xfrm>
            <a:off x="3150684" y="4083311"/>
            <a:ext cx="72000" cy="7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6" name="Ellipse 95"/>
          <p:cNvSpPr/>
          <p:nvPr/>
        </p:nvSpPr>
        <p:spPr>
          <a:xfrm>
            <a:off x="3315973" y="4124687"/>
            <a:ext cx="72000" cy="7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7" name="Rectangle 11"/>
          <p:cNvSpPr>
            <a:spLocks noChangeArrowheads="1"/>
          </p:cNvSpPr>
          <p:nvPr/>
        </p:nvSpPr>
        <p:spPr bwMode="auto">
          <a:xfrm>
            <a:off x="3286870" y="4755221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98" name="Rectangle 11"/>
          <p:cNvSpPr>
            <a:spLocks noChangeArrowheads="1"/>
          </p:cNvSpPr>
          <p:nvPr/>
        </p:nvSpPr>
        <p:spPr bwMode="auto">
          <a:xfrm>
            <a:off x="3003303" y="4755221"/>
            <a:ext cx="10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351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99" name="Rectangle 11"/>
          <p:cNvSpPr>
            <a:spLocks noChangeArrowheads="1"/>
          </p:cNvSpPr>
          <p:nvPr/>
        </p:nvSpPr>
        <p:spPr bwMode="auto">
          <a:xfrm>
            <a:off x="2719737" y="4755221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2436171" y="4755221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101" name="Rectangle 11"/>
          <p:cNvSpPr>
            <a:spLocks noChangeArrowheads="1"/>
          </p:cNvSpPr>
          <p:nvPr/>
        </p:nvSpPr>
        <p:spPr bwMode="auto">
          <a:xfrm>
            <a:off x="2152605" y="4755221"/>
            <a:ext cx="108000" cy="108000"/>
          </a:xfrm>
          <a:prstGeom prst="rect">
            <a:avLst/>
          </a:prstGeom>
          <a:solidFill>
            <a:schemeClr val="bg2"/>
          </a:solidFill>
          <a:ln w="1435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102" name="Textfeld 101"/>
          <p:cNvSpPr txBox="1"/>
          <p:nvPr/>
        </p:nvSpPr>
        <p:spPr>
          <a:xfrm>
            <a:off x="2906292" y="5747204"/>
            <a:ext cx="223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accent5"/>
                </a:solidFill>
              </a:rPr>
              <a:t>Therm</a:t>
            </a:r>
            <a:r>
              <a:rPr lang="de-DE" sz="1400" dirty="0" smtClean="0">
                <a:solidFill>
                  <a:schemeClr val="accent5"/>
                </a:solidFill>
              </a:rPr>
              <a:t>. Leitungszubau</a:t>
            </a:r>
            <a:endParaRPr lang="de-DE" sz="1400" dirty="0">
              <a:solidFill>
                <a:schemeClr val="accent5"/>
              </a:solidFill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rot="5400000">
            <a:off x="1333007" y="4759166"/>
            <a:ext cx="695740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04" name="Line 7"/>
          <p:cNvSpPr>
            <a:spLocks noChangeShapeType="1"/>
          </p:cNvSpPr>
          <p:nvPr/>
        </p:nvSpPr>
        <p:spPr bwMode="auto">
          <a:xfrm>
            <a:off x="1691680" y="5101228"/>
            <a:ext cx="442758" cy="135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05" name="Rectangle 107"/>
          <p:cNvSpPr>
            <a:spLocks noChangeArrowheads="1"/>
          </p:cNvSpPr>
          <p:nvPr/>
        </p:nvSpPr>
        <p:spPr bwMode="auto">
          <a:xfrm>
            <a:off x="1635856" y="4532221"/>
            <a:ext cx="88360" cy="130619"/>
          </a:xfrm>
          <a:prstGeom prst="rect">
            <a:avLst/>
          </a:prstGeom>
          <a:solidFill>
            <a:schemeClr val="accent5"/>
          </a:solidFill>
          <a:ln w="14" cap="rnd">
            <a:solidFill>
              <a:schemeClr val="accent5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2089757" y="5012599"/>
            <a:ext cx="10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351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106" name="Line 7"/>
          <p:cNvSpPr>
            <a:spLocks noChangeShapeType="1"/>
          </p:cNvSpPr>
          <p:nvPr/>
        </p:nvSpPr>
        <p:spPr bwMode="auto">
          <a:xfrm>
            <a:off x="2772822" y="6250785"/>
            <a:ext cx="144000" cy="123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endParaRPr lang="de-DE" dirty="0"/>
          </a:p>
        </p:txBody>
      </p:sp>
      <p:sp>
        <p:nvSpPr>
          <p:cNvPr id="107" name="Textfeld 106"/>
          <p:cNvSpPr txBox="1"/>
          <p:nvPr/>
        </p:nvSpPr>
        <p:spPr>
          <a:xfrm>
            <a:off x="2907314" y="5967759"/>
            <a:ext cx="223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Spannungsbedingter</a:t>
            </a:r>
            <a:b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Leitungszubau</a:t>
            </a:r>
            <a:endParaRPr lang="de-DE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76" name="Gruppieren 175"/>
          <p:cNvGrpSpPr/>
          <p:nvPr/>
        </p:nvGrpSpPr>
        <p:grpSpPr>
          <a:xfrm>
            <a:off x="5008796" y="3067110"/>
            <a:ext cx="3647452" cy="3098193"/>
            <a:chOff x="2160439" y="332655"/>
            <a:chExt cx="3580429" cy="3046842"/>
          </a:xfrm>
        </p:grpSpPr>
        <p:sp>
          <p:nvSpPr>
            <p:cNvPr id="177" name="Rechteck 176"/>
            <p:cNvSpPr/>
            <p:nvPr/>
          </p:nvSpPr>
          <p:spPr bwMode="gray">
            <a:xfrm>
              <a:off x="2160439" y="332655"/>
              <a:ext cx="3580428" cy="3046842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72000" rIns="0" bIns="0" rtlCol="0" anchor="t"/>
            <a:lstStyle/>
            <a:p>
              <a:pPr marL="271463">
                <a:tabLst>
                  <a:tab pos="7358380" algn="l"/>
                </a:tabLst>
              </a:pPr>
              <a:r>
                <a:rPr lang="de-DE" sz="1200" i="1" dirty="0" smtClean="0">
                  <a:solidFill>
                    <a:schemeClr val="tx1"/>
                  </a:solidFill>
                </a:rPr>
                <a:t>Hohe </a:t>
              </a:r>
              <a:r>
                <a:rPr lang="de-DE" sz="1200" i="1" dirty="0">
                  <a:solidFill>
                    <a:schemeClr val="tx1"/>
                  </a:solidFill>
                </a:rPr>
                <a:t>Anzahl an Iterationen</a:t>
              </a:r>
            </a:p>
          </p:txBody>
        </p:sp>
        <p:sp>
          <p:nvSpPr>
            <p:cNvPr id="178" name="Rechteck 177"/>
            <p:cNvSpPr/>
            <p:nvPr/>
          </p:nvSpPr>
          <p:spPr bwMode="gray">
            <a:xfrm>
              <a:off x="2411754" y="682040"/>
              <a:ext cx="3329114" cy="304914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>
                  <a:solidFill>
                    <a:schemeClr val="tx1"/>
                  </a:solidFill>
                </a:rPr>
                <a:t>Netz für das 1. Stützjahr wird erstellt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Rechteck 178"/>
            <p:cNvSpPr/>
            <p:nvPr/>
          </p:nvSpPr>
          <p:spPr bwMode="gray">
            <a:xfrm>
              <a:off x="2411754" y="983666"/>
              <a:ext cx="3329114" cy="304914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>
                  <a:solidFill>
                    <a:schemeClr val="tx1"/>
                  </a:solidFill>
                </a:rPr>
                <a:t>Lasten werden gesetzt</a:t>
              </a:r>
            </a:p>
          </p:txBody>
        </p:sp>
        <p:sp>
          <p:nvSpPr>
            <p:cNvPr id="180" name="Rechteck 179"/>
            <p:cNvSpPr/>
            <p:nvPr/>
          </p:nvSpPr>
          <p:spPr bwMode="gray">
            <a:xfrm>
              <a:off x="2411754" y="1288580"/>
              <a:ext cx="3329114" cy="2090917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72000" rIns="0" bIns="0" rtlCol="0" anchor="t"/>
            <a:lstStyle/>
            <a:p>
              <a:pPr marL="355600">
                <a:tabLst>
                  <a:tab pos="7358380" algn="l"/>
                </a:tabLst>
              </a:pPr>
              <a:r>
                <a:rPr lang="de-DE" sz="1200" i="1" dirty="0" smtClean="0">
                  <a:solidFill>
                    <a:schemeClr val="tx1"/>
                  </a:solidFill>
                </a:rPr>
                <a:t>für </a:t>
              </a:r>
              <a:r>
                <a:rPr lang="de-DE" sz="1200" i="1" dirty="0">
                  <a:solidFill>
                    <a:schemeClr val="tx1"/>
                  </a:solidFill>
                </a:rPr>
                <a:t>verschiedene Stützjahre</a:t>
              </a:r>
            </a:p>
          </p:txBody>
        </p:sp>
        <p:sp>
          <p:nvSpPr>
            <p:cNvPr id="181" name="Rechteck 180"/>
            <p:cNvSpPr/>
            <p:nvPr/>
          </p:nvSpPr>
          <p:spPr bwMode="gray">
            <a:xfrm>
              <a:off x="2812671" y="1625826"/>
              <a:ext cx="2928197" cy="356397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 smtClean="0">
                  <a:solidFill>
                    <a:schemeClr val="tx1"/>
                  </a:solidFill>
                </a:rPr>
                <a:t>EE-Leistung </a:t>
              </a:r>
              <a:r>
                <a:rPr lang="de-DE" sz="1200" b="1" dirty="0">
                  <a:solidFill>
                    <a:schemeClr val="tx1"/>
                  </a:solidFill>
                </a:rPr>
                <a:t>im Netz wird gezogen</a:t>
              </a:r>
            </a:p>
          </p:txBody>
        </p:sp>
        <p:sp>
          <p:nvSpPr>
            <p:cNvPr id="183" name="Rechteck 182"/>
            <p:cNvSpPr/>
            <p:nvPr/>
          </p:nvSpPr>
          <p:spPr bwMode="gray">
            <a:xfrm>
              <a:off x="2812671" y="2342117"/>
              <a:ext cx="2928196" cy="1037380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72000" rIns="0" bIns="0" rtlCol="0" anchor="t"/>
            <a:lstStyle/>
            <a:p>
              <a:pPr marL="355600">
                <a:tabLst>
                  <a:tab pos="7358380" algn="l"/>
                </a:tabLst>
              </a:pPr>
              <a:r>
                <a:rPr lang="de-DE" sz="1200" i="1" dirty="0" smtClean="0">
                  <a:solidFill>
                    <a:schemeClr val="tx1"/>
                  </a:solidFill>
                </a:rPr>
                <a:t>bis </a:t>
              </a:r>
              <a:r>
                <a:rPr lang="de-DE" sz="1200" i="1" dirty="0">
                  <a:solidFill>
                    <a:schemeClr val="tx1"/>
                  </a:solidFill>
                </a:rPr>
                <a:t>alle </a:t>
              </a:r>
              <a:r>
                <a:rPr lang="de-DE" sz="1200" i="1" dirty="0" err="1" smtClean="0">
                  <a:solidFill>
                    <a:schemeClr val="tx1"/>
                  </a:solidFill>
                </a:rPr>
                <a:t>tech</a:t>
              </a:r>
              <a:r>
                <a:rPr lang="de-DE" sz="1200" i="1" dirty="0" smtClean="0">
                  <a:solidFill>
                    <a:schemeClr val="tx1"/>
                  </a:solidFill>
                </a:rPr>
                <a:t>. </a:t>
              </a:r>
              <a:r>
                <a:rPr lang="de-DE" sz="1200" i="1" dirty="0" err="1" smtClean="0">
                  <a:solidFill>
                    <a:schemeClr val="tx1"/>
                  </a:solidFill>
                </a:rPr>
                <a:t>Randbdgn</a:t>
              </a:r>
              <a:r>
                <a:rPr lang="de-DE" sz="1200" i="1" dirty="0" smtClean="0">
                  <a:solidFill>
                    <a:schemeClr val="tx1"/>
                  </a:solidFill>
                </a:rPr>
                <a:t>. erfüllt </a:t>
              </a:r>
              <a:r>
                <a:rPr lang="de-DE" sz="1200" i="1" dirty="0">
                  <a:solidFill>
                    <a:schemeClr val="tx1"/>
                  </a:solidFill>
                </a:rPr>
                <a:t>sind</a:t>
              </a:r>
            </a:p>
          </p:txBody>
        </p:sp>
        <p:sp>
          <p:nvSpPr>
            <p:cNvPr id="184" name="Rechteck 183"/>
            <p:cNvSpPr/>
            <p:nvPr/>
          </p:nvSpPr>
          <p:spPr bwMode="gray">
            <a:xfrm>
              <a:off x="3127411" y="2642789"/>
              <a:ext cx="2613455" cy="371735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 smtClean="0">
                  <a:solidFill>
                    <a:schemeClr val="tx1"/>
                  </a:solidFill>
                </a:rPr>
                <a:t>Bestimmung des Netzausbau</a:t>
              </a:r>
            </a:p>
            <a:p>
              <a:pPr marL="355600">
                <a:tabLst>
                  <a:tab pos="7358380" algn="l"/>
                </a:tabLst>
              </a:pPr>
              <a:r>
                <a:rPr lang="de-DE" sz="1200" b="1" dirty="0" smtClean="0">
                  <a:solidFill>
                    <a:schemeClr val="tx1"/>
                  </a:solidFill>
                </a:rPr>
                <a:t>(thermisch)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5" name="Rechteck 184"/>
            <p:cNvSpPr/>
            <p:nvPr/>
          </p:nvSpPr>
          <p:spPr bwMode="gray">
            <a:xfrm>
              <a:off x="2812671" y="1987081"/>
              <a:ext cx="2928196" cy="354081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355600">
                <a:tabLst>
                  <a:tab pos="7358380" algn="l"/>
                </a:tabLst>
              </a:pPr>
              <a:r>
                <a:rPr lang="de-DE" sz="1200" b="1" dirty="0" smtClean="0">
                  <a:solidFill>
                    <a:schemeClr val="tx1"/>
                  </a:solidFill>
                </a:rPr>
                <a:t>ggf</a:t>
              </a:r>
              <a:r>
                <a:rPr lang="de-DE" sz="1200" b="1" dirty="0">
                  <a:solidFill>
                    <a:schemeClr val="tx1"/>
                  </a:solidFill>
                </a:rPr>
                <a:t>. Einsatz von intelligenten Netztechnologien</a:t>
              </a:r>
            </a:p>
          </p:txBody>
        </p:sp>
      </p:grpSp>
      <p:sp>
        <p:nvSpPr>
          <p:cNvPr id="186" name="Rechteck 185"/>
          <p:cNvSpPr/>
          <p:nvPr/>
        </p:nvSpPr>
        <p:spPr bwMode="gray">
          <a:xfrm>
            <a:off x="5994229" y="5788520"/>
            <a:ext cx="2662377" cy="37678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355600">
              <a:tabLst>
                <a:tab pos="7358380" algn="l"/>
              </a:tabLst>
            </a:pPr>
            <a:r>
              <a:rPr lang="de-DE" sz="1200" b="1" dirty="0" smtClean="0">
                <a:solidFill>
                  <a:schemeClr val="tx1"/>
                </a:solidFill>
                <a:latin typeface="Segoe UI Light" pitchFamily="34" charset="0"/>
              </a:rPr>
              <a:t>Bestimmung des Netzausbau</a:t>
            </a:r>
          </a:p>
          <a:p>
            <a:pPr marL="355600">
              <a:tabLst>
                <a:tab pos="7358380" algn="l"/>
              </a:tabLst>
            </a:pPr>
            <a:r>
              <a:rPr lang="de-DE" sz="1200" b="1" dirty="0" smtClean="0">
                <a:solidFill>
                  <a:schemeClr val="tx1"/>
                </a:solidFill>
                <a:latin typeface="Segoe UI Light" pitchFamily="34" charset="0"/>
              </a:rPr>
              <a:t>(spannungsbedingt)</a:t>
            </a:r>
            <a:endParaRPr lang="de-DE" sz="1200" b="1" dirty="0">
              <a:solidFill>
                <a:schemeClr val="tx1"/>
              </a:solidFill>
              <a:latin typeface="Segoe UI Light" pitchFamily="34" charset="0"/>
            </a:endParaRPr>
          </a:p>
        </p:txBody>
      </p:sp>
      <p:cxnSp>
        <p:nvCxnSpPr>
          <p:cNvPr id="188" name="Gerader Verbinder 187"/>
          <p:cNvCxnSpPr/>
          <p:nvPr/>
        </p:nvCxnSpPr>
        <p:spPr>
          <a:xfrm>
            <a:off x="1778535" y="5066599"/>
            <a:ext cx="321053" cy="0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 flipV="1">
            <a:off x="1156031" y="4041158"/>
            <a:ext cx="335196" cy="248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5753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6" grpId="0" animBg="1"/>
      <p:bldP spid="7" grpId="0" animBg="1"/>
      <p:bldP spid="7" grpId="1" animBg="1"/>
      <p:bldP spid="8" grpId="0" animBg="1"/>
      <p:bldP spid="19" grpId="0" animBg="1"/>
      <p:bldP spid="19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8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3" grpId="0" animBg="1"/>
      <p:bldP spid="104" grpId="0" animBg="1"/>
      <p:bldP spid="1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70680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Untersuchungen an exemplarischen Mittel- und Niederspannungsnetzen durchgeführt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Betrachtete Szenarien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04764" y="1"/>
            <a:ext cx="3459124" cy="285728"/>
          </a:xfrm>
        </p:spPr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19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2459110"/>
              </p:ext>
            </p:extLst>
          </p:nvPr>
        </p:nvGraphicFramePr>
        <p:xfrm>
          <a:off x="755648" y="1484784"/>
          <a:ext cx="5849620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450"/>
                <a:gridCol w="1950085"/>
                <a:gridCol w="195008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Parameter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effectLst/>
                        </a:rPr>
                        <a:t>Mittelspannungsnetz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effectLst/>
                        </a:rPr>
                        <a:t>Niederspannungsnetz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Mittlere Abgangslänge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ca</a:t>
                      </a:r>
                      <a:r>
                        <a:rPr lang="de-DE" sz="1400" dirty="0" smtClean="0">
                          <a:effectLst/>
                        </a:rPr>
                        <a:t>. 15 </a:t>
                      </a:r>
                      <a:r>
                        <a:rPr lang="de-DE" sz="1400" dirty="0">
                          <a:effectLst/>
                        </a:rPr>
                        <a:t>km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effectLst/>
                        </a:rPr>
                        <a:t>ca. 500 m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Stationen je Abgang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15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effectLst/>
                        </a:rPr>
                        <a:t>16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Mittlere </a:t>
                      </a:r>
                      <a:r>
                        <a:rPr lang="de-DE" sz="1400" dirty="0" smtClean="0">
                          <a:effectLst/>
                        </a:rPr>
                        <a:t>Last</a:t>
                      </a:r>
                      <a:r>
                        <a:rPr lang="de-DE" sz="1400" baseline="30000" dirty="0" smtClean="0">
                          <a:effectLst/>
                        </a:rPr>
                        <a:t>1</a:t>
                      </a:r>
                      <a:endParaRPr lang="de-DE" sz="14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57 kW/Station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2,7 kW/Station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Mittlere max. EE (2012)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127,1 </a:t>
                      </a:r>
                      <a:r>
                        <a:rPr lang="de-DE" sz="1400" dirty="0" smtClean="0">
                          <a:effectLst/>
                        </a:rPr>
                        <a:t>kW/Station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0,705 </a:t>
                      </a:r>
                      <a:r>
                        <a:rPr lang="de-DE" sz="1400" dirty="0" smtClean="0">
                          <a:effectLst/>
                        </a:rPr>
                        <a:t>kW/Station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1" name="Gerade Verbindung 212"/>
          <p:cNvCxnSpPr/>
          <p:nvPr/>
        </p:nvCxnSpPr>
        <p:spPr>
          <a:xfrm flipV="1">
            <a:off x="5220144" y="3817161"/>
            <a:ext cx="1152042" cy="146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6212877" y="4297897"/>
            <a:ext cx="1506237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7715689" y="4302912"/>
            <a:ext cx="0" cy="26573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6174616" y="3819194"/>
            <a:ext cx="77699" cy="482305"/>
            <a:chOff x="1914409" y="3291721"/>
            <a:chExt cx="54000" cy="392040"/>
          </a:xfrm>
        </p:grpSpPr>
        <p:sp>
          <p:nvSpPr>
            <p:cNvPr id="78" name="Line 10"/>
            <p:cNvSpPr>
              <a:spLocks noChangeShapeType="1"/>
            </p:cNvSpPr>
            <p:nvPr/>
          </p:nvSpPr>
          <p:spPr bwMode="auto">
            <a:xfrm>
              <a:off x="1941409" y="3291721"/>
              <a:ext cx="0" cy="3920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914409" y="3400181"/>
              <a:ext cx="54000" cy="72000"/>
            </a:xfrm>
            <a:prstGeom prst="rect">
              <a:avLst/>
            </a:prstGeom>
            <a:solidFill>
              <a:sysClr val="windowText" lastClr="000000"/>
            </a:solidFill>
            <a:ln w="1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620167" y="3822123"/>
            <a:ext cx="77699" cy="963243"/>
            <a:chOff x="1478037" y="3294102"/>
            <a:chExt cx="54000" cy="782970"/>
          </a:xfrm>
        </p:grpSpPr>
        <p:sp>
          <p:nvSpPr>
            <p:cNvPr id="76" name="Line 10"/>
            <p:cNvSpPr>
              <a:spLocks noChangeShapeType="1"/>
            </p:cNvSpPr>
            <p:nvPr/>
          </p:nvSpPr>
          <p:spPr bwMode="auto">
            <a:xfrm>
              <a:off x="1505037" y="3294102"/>
              <a:ext cx="0" cy="78297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478037" y="3400181"/>
              <a:ext cx="54000" cy="72000"/>
            </a:xfrm>
            <a:prstGeom prst="rect">
              <a:avLst/>
            </a:prstGeom>
            <a:solidFill>
              <a:sysClr val="windowText" lastClr="000000"/>
            </a:solidFill>
            <a:ln w="14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16" name="Oval 104"/>
          <p:cNvSpPr>
            <a:spLocks noChangeArrowheads="1"/>
          </p:cNvSpPr>
          <p:nvPr/>
        </p:nvSpPr>
        <p:spPr bwMode="auto">
          <a:xfrm rot="5400000">
            <a:off x="5582259" y="3433385"/>
            <a:ext cx="132867" cy="155397"/>
          </a:xfrm>
          <a:prstGeom prst="ellipse">
            <a:avLst/>
          </a:prstGeom>
          <a:solidFill>
            <a:srgbClr val="FFFFFF"/>
          </a:solidFill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7" name="Oval 110"/>
          <p:cNvSpPr>
            <a:spLocks noChangeArrowheads="1"/>
          </p:cNvSpPr>
          <p:nvPr/>
        </p:nvSpPr>
        <p:spPr bwMode="auto">
          <a:xfrm rot="5400000">
            <a:off x="5582259" y="3533623"/>
            <a:ext cx="132867" cy="155397"/>
          </a:xfrm>
          <a:prstGeom prst="ellips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648878" y="3311972"/>
            <a:ext cx="0" cy="132867"/>
          </a:xfrm>
          <a:prstGeom prst="line">
            <a:avLst/>
          </a:prstGeom>
          <a:solidFill>
            <a:srgbClr val="FBBA00"/>
          </a:solidFill>
          <a:ln w="1270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9" name="Oval 104"/>
          <p:cNvSpPr>
            <a:spLocks noChangeArrowheads="1"/>
          </p:cNvSpPr>
          <p:nvPr/>
        </p:nvSpPr>
        <p:spPr bwMode="auto">
          <a:xfrm rot="5400000">
            <a:off x="5959168" y="3433385"/>
            <a:ext cx="132867" cy="155397"/>
          </a:xfrm>
          <a:prstGeom prst="ellipse">
            <a:avLst/>
          </a:prstGeom>
          <a:solidFill>
            <a:srgbClr val="FFFFFF"/>
          </a:solidFill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0" name="Oval 110"/>
          <p:cNvSpPr>
            <a:spLocks noChangeArrowheads="1"/>
          </p:cNvSpPr>
          <p:nvPr/>
        </p:nvSpPr>
        <p:spPr bwMode="auto">
          <a:xfrm rot="5400000">
            <a:off x="5959168" y="3533623"/>
            <a:ext cx="132867" cy="155397"/>
          </a:xfrm>
          <a:prstGeom prst="ellips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6025788" y="3311972"/>
            <a:ext cx="0" cy="132867"/>
          </a:xfrm>
          <a:prstGeom prst="line">
            <a:avLst/>
          </a:prstGeom>
          <a:solidFill>
            <a:srgbClr val="FBBA00"/>
          </a:solidFill>
          <a:ln w="1270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cxnSp>
        <p:nvCxnSpPr>
          <p:cNvPr id="22" name="Gerade Verbindung 223"/>
          <p:cNvCxnSpPr/>
          <p:nvPr/>
        </p:nvCxnSpPr>
        <p:spPr>
          <a:xfrm>
            <a:off x="5488783" y="3305743"/>
            <a:ext cx="676184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5943899" y="4573268"/>
            <a:ext cx="1787071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5897392" y="3810905"/>
            <a:ext cx="77699" cy="752910"/>
            <a:chOff x="1698823" y="3284984"/>
            <a:chExt cx="54000" cy="612000"/>
          </a:xfrm>
        </p:grpSpPr>
        <p:sp>
          <p:nvSpPr>
            <p:cNvPr id="74" name="Line 10"/>
            <p:cNvSpPr>
              <a:spLocks noChangeShapeType="1"/>
            </p:cNvSpPr>
            <p:nvPr/>
          </p:nvSpPr>
          <p:spPr bwMode="auto">
            <a:xfrm>
              <a:off x="1725823" y="3284984"/>
              <a:ext cx="0" cy="612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75" name="Rectangle 107"/>
            <p:cNvSpPr>
              <a:spLocks noChangeArrowheads="1"/>
            </p:cNvSpPr>
            <p:nvPr/>
          </p:nvSpPr>
          <p:spPr bwMode="auto">
            <a:xfrm>
              <a:off x="1698823" y="3400181"/>
              <a:ext cx="54000" cy="72000"/>
            </a:xfrm>
            <a:prstGeom prst="rect">
              <a:avLst/>
            </a:prstGeom>
            <a:solidFill>
              <a:sysClr val="windowText" lastClr="000000"/>
            </a:solidFill>
            <a:ln w="1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5648878" y="3678038"/>
            <a:ext cx="0" cy="132867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6025788" y="3678038"/>
            <a:ext cx="0" cy="132867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7664129" y="4386102"/>
            <a:ext cx="103598" cy="88578"/>
          </a:xfrm>
          <a:prstGeom prst="ellipse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8" name="Oval 104"/>
          <p:cNvSpPr>
            <a:spLocks noChangeAspect="1" noChangeArrowheads="1"/>
          </p:cNvSpPr>
          <p:nvPr/>
        </p:nvSpPr>
        <p:spPr bwMode="auto">
          <a:xfrm rot="5400000">
            <a:off x="6643171" y="5021579"/>
            <a:ext cx="88578" cy="103598"/>
          </a:xfrm>
          <a:prstGeom prst="ellipse">
            <a:avLst/>
          </a:prstGeom>
          <a:solidFill>
            <a:srgbClr val="FFFFFF"/>
          </a:solidFill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9" name="Oval 110"/>
          <p:cNvSpPr>
            <a:spLocks noChangeAspect="1" noChangeArrowheads="1"/>
          </p:cNvSpPr>
          <p:nvPr/>
        </p:nvSpPr>
        <p:spPr bwMode="auto">
          <a:xfrm rot="5400000">
            <a:off x="6643171" y="5074945"/>
            <a:ext cx="88578" cy="103598"/>
          </a:xfrm>
          <a:prstGeom prst="ellips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6698106" y="4943279"/>
            <a:ext cx="0" cy="88578"/>
          </a:xfrm>
          <a:prstGeom prst="line">
            <a:avLst/>
          </a:prstGeom>
          <a:solidFill>
            <a:srgbClr val="FBBA00"/>
          </a:solidFill>
          <a:ln w="9525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6698106" y="5171033"/>
            <a:ext cx="0" cy="180022"/>
          </a:xfrm>
          <a:prstGeom prst="line">
            <a:avLst/>
          </a:prstGeom>
          <a:noFill/>
          <a:ln w="63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6400249" y="5352454"/>
            <a:ext cx="602570" cy="0"/>
          </a:xfrm>
          <a:prstGeom prst="line">
            <a:avLst/>
          </a:prstGeom>
          <a:solidFill>
            <a:srgbClr val="FBBA00"/>
          </a:solidFill>
          <a:ln w="63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6421642" y="5363621"/>
            <a:ext cx="51799" cy="412002"/>
            <a:chOff x="7385687" y="5356379"/>
            <a:chExt cx="36000" cy="334895"/>
          </a:xfrm>
        </p:grpSpPr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7402417" y="5356379"/>
              <a:ext cx="0" cy="334895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73" name="Rectangle 107"/>
            <p:cNvSpPr>
              <a:spLocks noChangeArrowheads="1"/>
            </p:cNvSpPr>
            <p:nvPr/>
          </p:nvSpPr>
          <p:spPr bwMode="auto">
            <a:xfrm>
              <a:off x="7385687" y="5403242"/>
              <a:ext cx="36000" cy="54000"/>
            </a:xfrm>
            <a:prstGeom prst="rect">
              <a:avLst/>
            </a:prstGeom>
            <a:solidFill>
              <a:sysClr val="windowText" lastClr="000000"/>
            </a:solidFill>
            <a:ln w="14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cxnSp>
        <p:nvCxnSpPr>
          <p:cNvPr id="34" name="Gerade Verbindung 236"/>
          <p:cNvCxnSpPr/>
          <p:nvPr/>
        </p:nvCxnSpPr>
        <p:spPr>
          <a:xfrm>
            <a:off x="6345651" y="4943279"/>
            <a:ext cx="676184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5" name="Oval 146"/>
          <p:cNvSpPr>
            <a:spLocks noChangeAspect="1" noChangeArrowheads="1"/>
          </p:cNvSpPr>
          <p:nvPr/>
        </p:nvSpPr>
        <p:spPr bwMode="auto">
          <a:xfrm rot="19606883">
            <a:off x="6335737" y="4220042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Oval 146"/>
          <p:cNvSpPr>
            <a:spLocks noChangeAspect="1" noChangeArrowheads="1"/>
          </p:cNvSpPr>
          <p:nvPr/>
        </p:nvSpPr>
        <p:spPr bwMode="auto">
          <a:xfrm rot="19606883">
            <a:off x="6629763" y="4220042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Oval 146"/>
          <p:cNvSpPr>
            <a:spLocks noChangeAspect="1" noChangeArrowheads="1"/>
          </p:cNvSpPr>
          <p:nvPr/>
        </p:nvSpPr>
        <p:spPr bwMode="auto">
          <a:xfrm rot="19606883">
            <a:off x="6923787" y="4220042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Oval 146"/>
          <p:cNvSpPr>
            <a:spLocks noChangeAspect="1" noChangeArrowheads="1"/>
          </p:cNvSpPr>
          <p:nvPr/>
        </p:nvSpPr>
        <p:spPr bwMode="auto">
          <a:xfrm rot="19606883">
            <a:off x="7217813" y="4220042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Oval 146"/>
          <p:cNvSpPr>
            <a:spLocks noChangeAspect="1" noChangeArrowheads="1"/>
          </p:cNvSpPr>
          <p:nvPr/>
        </p:nvSpPr>
        <p:spPr bwMode="auto">
          <a:xfrm rot="19606883">
            <a:off x="7511837" y="4220042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Oval 146"/>
          <p:cNvSpPr>
            <a:spLocks noChangeAspect="1" noChangeArrowheads="1"/>
          </p:cNvSpPr>
          <p:nvPr/>
        </p:nvSpPr>
        <p:spPr bwMode="auto">
          <a:xfrm rot="19606883">
            <a:off x="6171833" y="4486681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Oval 146"/>
          <p:cNvSpPr>
            <a:spLocks noChangeAspect="1" noChangeArrowheads="1"/>
          </p:cNvSpPr>
          <p:nvPr/>
        </p:nvSpPr>
        <p:spPr bwMode="auto">
          <a:xfrm rot="19606883">
            <a:off x="6465859" y="4486681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Oval 146"/>
          <p:cNvSpPr>
            <a:spLocks noChangeAspect="1" noChangeArrowheads="1"/>
          </p:cNvSpPr>
          <p:nvPr/>
        </p:nvSpPr>
        <p:spPr bwMode="auto">
          <a:xfrm rot="19606883">
            <a:off x="6759883" y="4486681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Oval 146"/>
          <p:cNvSpPr>
            <a:spLocks noChangeAspect="1" noChangeArrowheads="1"/>
          </p:cNvSpPr>
          <p:nvPr/>
        </p:nvSpPr>
        <p:spPr bwMode="auto">
          <a:xfrm rot="19606883">
            <a:off x="7053909" y="4486681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Oval 146"/>
          <p:cNvSpPr>
            <a:spLocks noChangeAspect="1" noChangeArrowheads="1"/>
          </p:cNvSpPr>
          <p:nvPr/>
        </p:nvSpPr>
        <p:spPr bwMode="auto">
          <a:xfrm rot="19606883">
            <a:off x="7347933" y="4486681"/>
            <a:ext cx="103598" cy="1731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5403773" y="3818519"/>
            <a:ext cx="77699" cy="963243"/>
            <a:chOff x="1478037" y="3294102"/>
            <a:chExt cx="54000" cy="782970"/>
          </a:xfrm>
        </p:grpSpPr>
        <p:sp>
          <p:nvSpPr>
            <p:cNvPr id="70" name="Line 10"/>
            <p:cNvSpPr>
              <a:spLocks noChangeShapeType="1"/>
            </p:cNvSpPr>
            <p:nvPr/>
          </p:nvSpPr>
          <p:spPr bwMode="auto">
            <a:xfrm>
              <a:off x="1505037" y="3294102"/>
              <a:ext cx="0" cy="78297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71" name="Rectangle 107"/>
            <p:cNvSpPr>
              <a:spLocks noChangeArrowheads="1"/>
            </p:cNvSpPr>
            <p:nvPr/>
          </p:nvSpPr>
          <p:spPr bwMode="auto">
            <a:xfrm>
              <a:off x="1478037" y="3400181"/>
              <a:ext cx="54000" cy="72000"/>
            </a:xfrm>
            <a:prstGeom prst="rect">
              <a:avLst/>
            </a:prstGeom>
            <a:solidFill>
              <a:sysClr val="windowText" lastClr="000000"/>
            </a:solidFill>
            <a:ln w="14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cxnSp>
        <p:nvCxnSpPr>
          <p:cNvPr id="46" name="Gerade Verbindung 251"/>
          <p:cNvCxnSpPr>
            <a:stCxn id="41" idx="6"/>
            <a:endCxn id="48" idx="0"/>
          </p:cNvCxnSpPr>
          <p:nvPr/>
        </p:nvCxnSpPr>
        <p:spPr>
          <a:xfrm>
            <a:off x="6560993" y="4544863"/>
            <a:ext cx="592118" cy="21188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tailEnd type="none"/>
          </a:ln>
          <a:effectLst/>
        </p:spPr>
      </p:cxnSp>
      <p:cxnSp>
        <p:nvCxnSpPr>
          <p:cNvPr id="47" name="Gerade Verbindung 252"/>
          <p:cNvCxnSpPr>
            <a:stCxn id="41" idx="1"/>
            <a:endCxn id="48" idx="1"/>
          </p:cNvCxnSpPr>
          <p:nvPr/>
        </p:nvCxnSpPr>
        <p:spPr>
          <a:xfrm flipH="1">
            <a:off x="5938998" y="4542101"/>
            <a:ext cx="514487" cy="4314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tailEnd type="none"/>
          </a:ln>
          <a:effectLst/>
        </p:spPr>
      </p:cxnSp>
      <p:sp>
        <p:nvSpPr>
          <p:cNvPr id="48" name="Ellipse 47"/>
          <p:cNvSpPr/>
          <p:nvPr/>
        </p:nvSpPr>
        <p:spPr>
          <a:xfrm>
            <a:off x="5436096" y="4756746"/>
            <a:ext cx="3434030" cy="1480566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6948465" y="5363625"/>
            <a:ext cx="62859" cy="854656"/>
            <a:chOff x="7751825" y="5356378"/>
            <a:chExt cx="43686" cy="694704"/>
          </a:xfrm>
        </p:grpSpPr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7773911" y="5356378"/>
              <a:ext cx="0" cy="61200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/>
          </p:nvSpPr>
          <p:spPr bwMode="auto">
            <a:xfrm>
              <a:off x="7751825" y="5403242"/>
              <a:ext cx="36000" cy="54000"/>
            </a:xfrm>
            <a:prstGeom prst="rect">
              <a:avLst/>
            </a:prstGeom>
            <a:solidFill>
              <a:sysClr val="windowText" lastClr="000000"/>
            </a:solidFill>
            <a:ln w="14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65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494776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598670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702564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806461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910365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6800937" y="5363625"/>
            <a:ext cx="62859" cy="854656"/>
            <a:chOff x="7751825" y="5356378"/>
            <a:chExt cx="43686" cy="694704"/>
          </a:xfrm>
        </p:grpSpPr>
        <p:sp>
          <p:nvSpPr>
            <p:cNvPr id="56" name="Line 10"/>
            <p:cNvSpPr>
              <a:spLocks noChangeShapeType="1"/>
            </p:cNvSpPr>
            <p:nvPr/>
          </p:nvSpPr>
          <p:spPr bwMode="auto">
            <a:xfrm>
              <a:off x="7773911" y="5356378"/>
              <a:ext cx="0" cy="61200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7" name="Rectangle 107"/>
            <p:cNvSpPr>
              <a:spLocks noChangeArrowheads="1"/>
            </p:cNvSpPr>
            <p:nvPr/>
          </p:nvSpPr>
          <p:spPr bwMode="auto">
            <a:xfrm>
              <a:off x="7751825" y="5403242"/>
              <a:ext cx="36000" cy="54000"/>
            </a:xfrm>
            <a:prstGeom prst="rect">
              <a:avLst/>
            </a:prstGeom>
            <a:solidFill>
              <a:sysClr val="windowText" lastClr="000000"/>
            </a:solidFill>
            <a:ln w="14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8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494776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598670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702564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806461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146"/>
            <p:cNvSpPr>
              <a:spLocks noChangeAspect="1" noChangeArrowheads="1"/>
            </p:cNvSpPr>
            <p:nvPr/>
          </p:nvSpPr>
          <p:spPr bwMode="auto">
            <a:xfrm rot="19606883">
              <a:off x="7752311" y="5910365"/>
              <a:ext cx="43200" cy="140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6604378" y="5363621"/>
            <a:ext cx="51799" cy="412002"/>
            <a:chOff x="7385687" y="5356379"/>
            <a:chExt cx="36000" cy="334895"/>
          </a:xfrm>
        </p:grpSpPr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7402417" y="5356379"/>
              <a:ext cx="0" cy="334895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5" name="Rectangle 107"/>
            <p:cNvSpPr>
              <a:spLocks noChangeArrowheads="1"/>
            </p:cNvSpPr>
            <p:nvPr/>
          </p:nvSpPr>
          <p:spPr bwMode="auto">
            <a:xfrm>
              <a:off x="7385687" y="5403242"/>
              <a:ext cx="36000" cy="54000"/>
            </a:xfrm>
            <a:prstGeom prst="rect">
              <a:avLst/>
            </a:prstGeom>
            <a:solidFill>
              <a:sysClr val="windowText" lastClr="000000"/>
            </a:solidFill>
            <a:ln w="14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6467456" y="3244578"/>
            <a:ext cx="163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</a:rPr>
              <a:t>Mittel-</a:t>
            </a:r>
            <a:br>
              <a:rPr kumimoji="0" lang="de-DE" sz="1200" b="1" i="0" u="none" strike="noStrike" kern="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</a:rPr>
            </a:br>
            <a:r>
              <a:rPr kumimoji="0" lang="de-DE" sz="1200" b="1" i="0" u="none" strike="noStrike" kern="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</a:rPr>
              <a:t>spannung</a:t>
            </a:r>
            <a:endParaRPr kumimoji="0" lang="de-DE" sz="1200" b="1" i="0" u="none" strike="noStrike" kern="0" cap="none" spc="0" normalizeH="0" baseline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167342" y="4977471"/>
            <a:ext cx="163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</a:rPr>
              <a:t>Nieder-</a:t>
            </a:r>
            <a:br>
              <a:rPr kumimoji="0" lang="de-DE" sz="1200" b="1" i="0" u="none" strike="noStrike" kern="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</a:rPr>
            </a:br>
            <a:r>
              <a:rPr kumimoji="0" lang="de-DE" sz="1200" b="1" i="0" u="none" strike="noStrike" kern="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</a:rPr>
              <a:t>spannung</a:t>
            </a:r>
            <a:endParaRPr kumimoji="0" lang="de-DE" sz="1200" b="1" i="0" u="none" strike="noStrike" kern="0" cap="none" spc="0" normalizeH="0" baseline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/>
            </a:endParaRPr>
          </a:p>
        </p:txBody>
      </p:sp>
      <p:graphicFrame>
        <p:nvGraphicFramePr>
          <p:cNvPr id="82" name="Diagramm 8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37910464"/>
              </p:ext>
            </p:extLst>
          </p:nvPr>
        </p:nvGraphicFramePr>
        <p:xfrm>
          <a:off x="827584" y="3500186"/>
          <a:ext cx="3456384" cy="259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" name="Textfeld 82"/>
          <p:cNvSpPr txBox="1"/>
          <p:nvPr/>
        </p:nvSpPr>
        <p:spPr>
          <a:xfrm>
            <a:off x="755576" y="3233886"/>
            <a:ext cx="36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Anstieg der EE-Leistung</a:t>
            </a:r>
            <a:r>
              <a:rPr lang="de-DE" b="1" baseline="30000" dirty="0" smtClean="0">
                <a:solidFill>
                  <a:schemeClr val="tx2"/>
                </a:solidFill>
              </a:rPr>
              <a:t>2</a:t>
            </a:r>
            <a:r>
              <a:rPr lang="de-DE" b="1" dirty="0" smtClean="0">
                <a:solidFill>
                  <a:schemeClr val="tx2"/>
                </a:solidFill>
              </a:rPr>
              <a:t> je Stützjahr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788024" y="6290156"/>
            <a:ext cx="2696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 smtClean="0"/>
              <a:t>: zeitgleiche Jahreshöchstlast</a:t>
            </a:r>
            <a:endParaRPr lang="de-DE" sz="1400" baseline="30000" dirty="0" smtClean="0"/>
          </a:p>
          <a:p>
            <a:r>
              <a:rPr lang="de-DE" sz="1400" baseline="30000" dirty="0" smtClean="0"/>
              <a:t>2</a:t>
            </a:r>
            <a:r>
              <a:rPr lang="de-DE" sz="1400" dirty="0" smtClean="0"/>
              <a:t>: bezogen auf die Werte von 2012</a:t>
            </a:r>
            <a:endParaRPr lang="de-DE" sz="1400" dirty="0"/>
          </a:p>
        </p:txBody>
      </p:sp>
    </p:spTree>
    <p:extLst>
      <p:ext uri="{BB962C8B-B14F-4D97-AF65-F5344CB8AC3E}">
        <p14:creationId xmlns="" xmlns:p14="http://schemas.microsoft.com/office/powerpoint/2010/main" val="253676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Untersuchungen an exemplarischen Mittel- und Niederspannungsnetzen durchgeführt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Betrachtete Szenarien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04764" y="1"/>
            <a:ext cx="3459124" cy="285728"/>
          </a:xfrm>
        </p:spPr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19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1672402"/>
              </p:ext>
            </p:extLst>
          </p:nvPr>
        </p:nvGraphicFramePr>
        <p:xfrm>
          <a:off x="755648" y="1484784"/>
          <a:ext cx="5849620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450"/>
                <a:gridCol w="1950085"/>
                <a:gridCol w="195008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Parameter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effectLst/>
                        </a:rPr>
                        <a:t>Mittelspannungsnetz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effectLst/>
                        </a:rPr>
                        <a:t>Niederspannungsnetz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Mittlere Abgangslänge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ca</a:t>
                      </a:r>
                      <a:r>
                        <a:rPr lang="de-DE" sz="1400" dirty="0" smtClean="0">
                          <a:effectLst/>
                        </a:rPr>
                        <a:t>. 15 </a:t>
                      </a:r>
                      <a:r>
                        <a:rPr lang="de-DE" sz="1400" dirty="0">
                          <a:effectLst/>
                        </a:rPr>
                        <a:t>km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effectLst/>
                        </a:rPr>
                        <a:t>ca. 500 m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Stationen je Abgang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15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effectLst/>
                        </a:rPr>
                        <a:t>16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Mittlere </a:t>
                      </a:r>
                      <a:r>
                        <a:rPr lang="de-DE" sz="1400" dirty="0" smtClean="0">
                          <a:effectLst/>
                        </a:rPr>
                        <a:t>Last</a:t>
                      </a:r>
                      <a:r>
                        <a:rPr lang="de-DE" sz="1400" baseline="30000" dirty="0" smtClean="0">
                          <a:effectLst/>
                        </a:rPr>
                        <a:t>1</a:t>
                      </a:r>
                      <a:endParaRPr lang="de-DE" sz="14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57 kW/Station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2,7 kW/Station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Mittlere max. EE (2012)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127,1 </a:t>
                      </a:r>
                      <a:r>
                        <a:rPr lang="de-DE" sz="1400" dirty="0" smtClean="0">
                          <a:effectLst/>
                        </a:rPr>
                        <a:t>kW/Station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0,705 </a:t>
                      </a:r>
                      <a:r>
                        <a:rPr lang="de-DE" sz="1400" dirty="0" smtClean="0">
                          <a:effectLst/>
                        </a:rPr>
                        <a:t>kW/Station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2" name="Diagramm 8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0078824"/>
              </p:ext>
            </p:extLst>
          </p:nvPr>
        </p:nvGraphicFramePr>
        <p:xfrm>
          <a:off x="827584" y="3500186"/>
          <a:ext cx="3456384" cy="259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" name="Textfeld 82"/>
          <p:cNvSpPr txBox="1"/>
          <p:nvPr/>
        </p:nvSpPr>
        <p:spPr>
          <a:xfrm>
            <a:off x="755576" y="3233886"/>
            <a:ext cx="36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Anstieg der EE-Leistung</a:t>
            </a:r>
            <a:r>
              <a:rPr lang="de-DE" b="1" baseline="30000" dirty="0" smtClean="0">
                <a:solidFill>
                  <a:schemeClr val="tx2"/>
                </a:solidFill>
              </a:rPr>
              <a:t>2</a:t>
            </a:r>
            <a:r>
              <a:rPr lang="de-DE" b="1" dirty="0" smtClean="0">
                <a:solidFill>
                  <a:schemeClr val="tx2"/>
                </a:solidFill>
              </a:rPr>
              <a:t> je Stützjahr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788024" y="6290156"/>
            <a:ext cx="2696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 smtClean="0"/>
              <a:t>: zeitgleiche Jahreshöchstlast</a:t>
            </a:r>
            <a:endParaRPr lang="de-DE" sz="1400" baseline="30000" dirty="0" smtClean="0"/>
          </a:p>
          <a:p>
            <a:r>
              <a:rPr lang="de-DE" sz="1400" baseline="30000" dirty="0" smtClean="0"/>
              <a:t>2</a:t>
            </a:r>
            <a:r>
              <a:rPr lang="de-DE" sz="1400" dirty="0" smtClean="0"/>
              <a:t>: bezogen auf die Werte von 2012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4772804" y="3233886"/>
            <a:ext cx="4083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Untersuchungen</a:t>
            </a:r>
          </a:p>
          <a:p>
            <a:pPr marL="285750" indent="-285750">
              <a:buClr>
                <a:schemeClr val="tx2"/>
              </a:buClr>
              <a:buSzPct val="90000"/>
              <a:buFont typeface="Wingdings" panose="05000000000000000000" pitchFamily="2" charset="2"/>
              <a:buChar char="m"/>
            </a:pPr>
            <a:r>
              <a:rPr lang="de-DE" dirty="0" smtClean="0"/>
              <a:t>Referenzrechnung nach akt. Regularien</a:t>
            </a:r>
          </a:p>
          <a:p>
            <a:pPr marL="285750" indent="-285750">
              <a:buClr>
                <a:schemeClr val="tx2"/>
              </a:buClr>
              <a:buSzPct val="90000"/>
              <a:buFont typeface="Wingdings" panose="05000000000000000000" pitchFamily="2" charset="2"/>
              <a:buChar char="m"/>
            </a:pPr>
            <a:r>
              <a:rPr lang="de-DE" dirty="0" smtClean="0"/>
              <a:t>Kombinationen </a:t>
            </a:r>
            <a:r>
              <a:rPr lang="de-DE" dirty="0"/>
              <a:t>aus:</a:t>
            </a:r>
          </a:p>
          <a:p>
            <a:pPr marL="742950" lvl="1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de-DE" sz="1700" dirty="0"/>
              <a:t>Erweitertes </a:t>
            </a:r>
            <a:r>
              <a:rPr lang="de-DE" sz="1700" dirty="0" smtClean="0"/>
              <a:t>Blindleistungs-management (cos</a:t>
            </a:r>
            <a:r>
              <a:rPr lang="de-DE" sz="1700" dirty="0" smtClean="0">
                <a:sym typeface="Symbol"/>
              </a:rPr>
              <a:t> = 0,85)</a:t>
            </a:r>
            <a:endParaRPr lang="de-DE" sz="1700" dirty="0"/>
          </a:p>
          <a:p>
            <a:pPr marL="742950" lvl="1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de-DE" sz="1700" dirty="0" err="1"/>
              <a:t>Abregelung</a:t>
            </a:r>
            <a:r>
              <a:rPr lang="de-DE" sz="1700" dirty="0"/>
              <a:t> von </a:t>
            </a:r>
            <a:r>
              <a:rPr lang="de-DE" sz="1700" dirty="0" smtClean="0"/>
              <a:t>Erzeugungs-</a:t>
            </a:r>
            <a:br>
              <a:rPr lang="de-DE" sz="1700" dirty="0" smtClean="0"/>
            </a:br>
            <a:r>
              <a:rPr lang="de-DE" sz="1700" dirty="0" smtClean="0"/>
              <a:t>spitzen (70% </a:t>
            </a:r>
            <a:r>
              <a:rPr lang="de-DE" sz="1700" dirty="0" err="1" smtClean="0"/>
              <a:t>P</a:t>
            </a:r>
            <a:r>
              <a:rPr lang="de-DE" sz="1700" baseline="-25000" dirty="0" err="1" smtClean="0"/>
              <a:t>max</a:t>
            </a:r>
            <a:r>
              <a:rPr lang="de-DE" sz="1700" dirty="0" smtClean="0"/>
              <a:t>, d.h. ≤ 5% W</a:t>
            </a:r>
            <a:r>
              <a:rPr lang="de-DE" sz="1700" baseline="-25000" dirty="0" smtClean="0"/>
              <a:t>EE</a:t>
            </a:r>
            <a:r>
              <a:rPr lang="de-DE" sz="1700" dirty="0" smtClean="0"/>
              <a:t>)</a:t>
            </a:r>
            <a:endParaRPr lang="de-DE" sz="1700" dirty="0"/>
          </a:p>
          <a:p>
            <a:pPr marL="742950" lvl="1" indent="-285750"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de-DE" sz="1700" dirty="0" smtClean="0"/>
              <a:t>Einsatz </a:t>
            </a:r>
            <a:r>
              <a:rPr lang="de-DE" sz="1700" dirty="0"/>
              <a:t>regelbarer Ortsnetztransformatoren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13192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Relativer Ausbaubedarf für die Stützjahre 2017, 2022 und 2032</a:t>
            </a:r>
          </a:p>
          <a:p>
            <a:r>
              <a:rPr lang="de-DE" dirty="0" smtClean="0"/>
              <a:t>Berücksichtigung der aktuellen Regularien für das Blindleistungsmanagement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Mittelspannungsnetze werden um ca. 80% bis 2032 erweitert</a:t>
            </a:r>
          </a:p>
          <a:p>
            <a:r>
              <a:rPr lang="de-DE" dirty="0" smtClean="0"/>
              <a:t>Hoher thermischer und spannungsbedingter Ausbaubedarf</a:t>
            </a:r>
          </a:p>
          <a:p>
            <a:endParaRPr lang="de-DE" sz="800" dirty="0" smtClean="0"/>
          </a:p>
          <a:p>
            <a:r>
              <a:rPr lang="de-DE" dirty="0" smtClean="0"/>
              <a:t>Niederspannungsnetze werden um ca. 9% bis 2032 erweitert</a:t>
            </a:r>
          </a:p>
          <a:p>
            <a:r>
              <a:rPr lang="de-DE" dirty="0" smtClean="0"/>
              <a:t>Ausschließlich spannungsbedingter Ausbau</a:t>
            </a:r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Konventioneller Ausbaubedarf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04764" y="1"/>
            <a:ext cx="3459124" cy="285728"/>
          </a:xfrm>
        </p:spPr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20</a:t>
            </a:r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9229327"/>
              </p:ext>
            </p:extLst>
          </p:nvPr>
        </p:nvGraphicFramePr>
        <p:xfrm>
          <a:off x="1021913" y="1916832"/>
          <a:ext cx="5207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74772670"/>
              </p:ext>
            </p:extLst>
          </p:nvPr>
        </p:nvGraphicFramePr>
        <p:xfrm>
          <a:off x="3614208" y="1983321"/>
          <a:ext cx="252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1" name="Gruppieren 80"/>
          <p:cNvGrpSpPr/>
          <p:nvPr/>
        </p:nvGrpSpPr>
        <p:grpSpPr>
          <a:xfrm>
            <a:off x="6524594" y="2109393"/>
            <a:ext cx="2511902" cy="2095788"/>
            <a:chOff x="6524594" y="1700808"/>
            <a:chExt cx="2155688" cy="1673684"/>
          </a:xfrm>
        </p:grpSpPr>
        <p:cxnSp>
          <p:nvCxnSpPr>
            <p:cNvPr id="11" name="Gerade Verbindung 212"/>
            <p:cNvCxnSpPr/>
            <p:nvPr/>
          </p:nvCxnSpPr>
          <p:spPr>
            <a:xfrm flipV="1">
              <a:off x="6524594" y="1980719"/>
              <a:ext cx="605211" cy="71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7046114" y="2215730"/>
              <a:ext cx="791283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7835598" y="2218182"/>
              <a:ext cx="0" cy="12990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7026014" y="1981713"/>
              <a:ext cx="40818" cy="235778"/>
              <a:chOff x="1914409" y="3291721"/>
              <a:chExt cx="54000" cy="392040"/>
            </a:xfrm>
          </p:grpSpPr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>
                <a:off x="1941409" y="3291721"/>
                <a:ext cx="0" cy="39204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9" name="Rectangle 107"/>
              <p:cNvSpPr>
                <a:spLocks noChangeArrowheads="1"/>
              </p:cNvSpPr>
              <p:nvPr/>
            </p:nvSpPr>
            <p:spPr bwMode="auto">
              <a:xfrm>
                <a:off x="1914409" y="3400181"/>
                <a:ext cx="54000" cy="72000"/>
              </a:xfrm>
              <a:prstGeom prst="rect">
                <a:avLst/>
              </a:prstGeom>
              <a:solidFill>
                <a:sysClr val="windowText" lastClr="000000"/>
              </a:solidFill>
              <a:ln w="14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6734741" y="1983145"/>
              <a:ext cx="40818" cy="470888"/>
              <a:chOff x="1478037" y="3294102"/>
              <a:chExt cx="54000" cy="782970"/>
            </a:xfrm>
          </p:grpSpPr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505037" y="3294102"/>
                <a:ext cx="0" cy="78297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7" name="Rectangle 107"/>
              <p:cNvSpPr>
                <a:spLocks noChangeArrowheads="1"/>
              </p:cNvSpPr>
              <p:nvPr/>
            </p:nvSpPr>
            <p:spPr bwMode="auto">
              <a:xfrm>
                <a:off x="1478037" y="3400181"/>
                <a:ext cx="54000" cy="72000"/>
              </a:xfrm>
              <a:prstGeom prst="rect">
                <a:avLst/>
              </a:prstGeom>
              <a:solidFill>
                <a:sysClr val="windowText" lastClr="000000"/>
              </a:solidFill>
              <a:ln w="14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sp>
          <p:nvSpPr>
            <p:cNvPr id="16" name="Oval 104"/>
            <p:cNvSpPr>
              <a:spLocks noChangeArrowheads="1"/>
            </p:cNvSpPr>
            <p:nvPr/>
          </p:nvSpPr>
          <p:spPr bwMode="auto">
            <a:xfrm rot="5400000">
              <a:off x="6717250" y="1790273"/>
              <a:ext cx="64953" cy="81636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/>
          </p:nvSpPr>
          <p:spPr bwMode="auto">
            <a:xfrm rot="5400000">
              <a:off x="6717250" y="1839275"/>
              <a:ext cx="64953" cy="81636"/>
            </a:xfrm>
            <a:prstGeom prst="ellips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6749824" y="1733754"/>
              <a:ext cx="0" cy="64953"/>
            </a:xfrm>
            <a:prstGeom prst="line">
              <a:avLst/>
            </a:prstGeom>
            <a:solidFill>
              <a:srgbClr val="FBBA00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9" name="Oval 104"/>
            <p:cNvSpPr>
              <a:spLocks noChangeArrowheads="1"/>
            </p:cNvSpPr>
            <p:nvPr/>
          </p:nvSpPr>
          <p:spPr bwMode="auto">
            <a:xfrm rot="5400000">
              <a:off x="6915255" y="1790273"/>
              <a:ext cx="64953" cy="81636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0" name="Oval 110"/>
            <p:cNvSpPr>
              <a:spLocks noChangeArrowheads="1"/>
            </p:cNvSpPr>
            <p:nvPr/>
          </p:nvSpPr>
          <p:spPr bwMode="auto">
            <a:xfrm rot="5400000">
              <a:off x="6915255" y="1839275"/>
              <a:ext cx="64953" cy="81636"/>
            </a:xfrm>
            <a:prstGeom prst="ellips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6947829" y="1733754"/>
              <a:ext cx="0" cy="64953"/>
            </a:xfrm>
            <a:prstGeom prst="line">
              <a:avLst/>
            </a:prstGeom>
            <a:solidFill>
              <a:srgbClr val="FBBA00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cxnSp>
          <p:nvCxnSpPr>
            <p:cNvPr id="22" name="Gerade Verbindung 223"/>
            <p:cNvCxnSpPr/>
            <p:nvPr/>
          </p:nvCxnSpPr>
          <p:spPr>
            <a:xfrm>
              <a:off x="6665720" y="1730709"/>
              <a:ext cx="35522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6904810" y="2350347"/>
              <a:ext cx="938816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6880378" y="1977661"/>
              <a:ext cx="40818" cy="368065"/>
              <a:chOff x="1698823" y="3284984"/>
              <a:chExt cx="54000" cy="612000"/>
            </a:xfrm>
          </p:grpSpPr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>
                <a:off x="1725823" y="3284984"/>
                <a:ext cx="0" cy="61200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5" name="Rectangle 107"/>
              <p:cNvSpPr>
                <a:spLocks noChangeArrowheads="1"/>
              </p:cNvSpPr>
              <p:nvPr/>
            </p:nvSpPr>
            <p:spPr bwMode="auto">
              <a:xfrm>
                <a:off x="1698823" y="3400181"/>
                <a:ext cx="54000" cy="72000"/>
              </a:xfrm>
              <a:prstGeom prst="rect">
                <a:avLst/>
              </a:prstGeom>
              <a:solidFill>
                <a:sysClr val="windowText" lastClr="000000"/>
              </a:solidFill>
              <a:ln w="14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6749824" y="1912708"/>
              <a:ext cx="0" cy="6495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6947829" y="1912708"/>
              <a:ext cx="0" cy="6495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7808512" y="2258850"/>
              <a:ext cx="54424" cy="43302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8" name="Oval 104"/>
            <p:cNvSpPr>
              <a:spLocks noChangeAspect="1" noChangeArrowheads="1"/>
            </p:cNvSpPr>
            <p:nvPr/>
          </p:nvSpPr>
          <p:spPr bwMode="auto">
            <a:xfrm rot="5400000">
              <a:off x="7511994" y="2760783"/>
              <a:ext cx="43302" cy="54424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9" name="Oval 110"/>
            <p:cNvSpPr>
              <a:spLocks noChangeAspect="1" noChangeArrowheads="1"/>
            </p:cNvSpPr>
            <p:nvPr/>
          </p:nvSpPr>
          <p:spPr bwMode="auto">
            <a:xfrm rot="5400000">
              <a:off x="7511994" y="2786871"/>
              <a:ext cx="43302" cy="54424"/>
            </a:xfrm>
            <a:prstGeom prst="ellips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7539238" y="2724395"/>
              <a:ext cx="0" cy="43302"/>
            </a:xfrm>
            <a:prstGeom prst="line">
              <a:avLst/>
            </a:prstGeom>
            <a:solidFill>
              <a:srgbClr val="FBBA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7539238" y="2835734"/>
              <a:ext cx="0" cy="88005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7382762" y="2924423"/>
              <a:ext cx="316553" cy="0"/>
            </a:xfrm>
            <a:prstGeom prst="line">
              <a:avLst/>
            </a:prstGeom>
            <a:solidFill>
              <a:srgbClr val="FBBA00"/>
            </a:solidFill>
            <a:ln w="63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7394001" y="2929882"/>
              <a:ext cx="27212" cy="201410"/>
              <a:chOff x="7385687" y="5356379"/>
              <a:chExt cx="36000" cy="334895"/>
            </a:xfrm>
          </p:grpSpPr>
          <p:sp>
            <p:nvSpPr>
              <p:cNvPr id="72" name="Line 10"/>
              <p:cNvSpPr>
                <a:spLocks noChangeShapeType="1"/>
              </p:cNvSpPr>
              <p:nvPr/>
            </p:nvSpPr>
            <p:spPr bwMode="auto">
              <a:xfrm>
                <a:off x="7402417" y="5356379"/>
                <a:ext cx="0" cy="334895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3" name="Rectangle 107"/>
              <p:cNvSpPr>
                <a:spLocks noChangeArrowheads="1"/>
              </p:cNvSpPr>
              <p:nvPr/>
            </p:nvSpPr>
            <p:spPr bwMode="auto">
              <a:xfrm>
                <a:off x="7385687" y="5403242"/>
                <a:ext cx="36000" cy="54000"/>
              </a:xfrm>
              <a:prstGeom prst="rect">
                <a:avLst/>
              </a:prstGeom>
              <a:solidFill>
                <a:sysClr val="windowText" lastClr="000000"/>
              </a:solidFill>
              <a:ln w="14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cxnSp>
          <p:nvCxnSpPr>
            <p:cNvPr id="34" name="Gerade Verbindung 236"/>
            <p:cNvCxnSpPr/>
            <p:nvPr/>
          </p:nvCxnSpPr>
          <p:spPr>
            <a:xfrm>
              <a:off x="7354080" y="2724395"/>
              <a:ext cx="35522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5" name="Oval 146"/>
            <p:cNvSpPr>
              <a:spLocks noChangeAspect="1" noChangeArrowheads="1"/>
            </p:cNvSpPr>
            <p:nvPr/>
          </p:nvSpPr>
          <p:spPr bwMode="auto">
            <a:xfrm rot="19606883">
              <a:off x="7110657" y="2150860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46"/>
            <p:cNvSpPr>
              <a:spLocks noChangeAspect="1" noChangeArrowheads="1"/>
            </p:cNvSpPr>
            <p:nvPr/>
          </p:nvSpPr>
          <p:spPr bwMode="auto">
            <a:xfrm rot="19606883">
              <a:off x="7265120" y="2150860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146"/>
            <p:cNvSpPr>
              <a:spLocks noChangeAspect="1" noChangeArrowheads="1"/>
            </p:cNvSpPr>
            <p:nvPr/>
          </p:nvSpPr>
          <p:spPr bwMode="auto">
            <a:xfrm rot="19606883">
              <a:off x="7419582" y="2150860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val 146"/>
            <p:cNvSpPr>
              <a:spLocks noChangeAspect="1" noChangeArrowheads="1"/>
            </p:cNvSpPr>
            <p:nvPr/>
          </p:nvSpPr>
          <p:spPr bwMode="auto">
            <a:xfrm rot="19606883">
              <a:off x="7574045" y="2150860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146"/>
            <p:cNvSpPr>
              <a:spLocks noChangeAspect="1" noChangeArrowheads="1"/>
            </p:cNvSpPr>
            <p:nvPr/>
          </p:nvSpPr>
          <p:spPr bwMode="auto">
            <a:xfrm rot="19606883">
              <a:off x="7728507" y="2150860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val 146"/>
            <p:cNvSpPr>
              <a:spLocks noChangeAspect="1" noChangeArrowheads="1"/>
            </p:cNvSpPr>
            <p:nvPr/>
          </p:nvSpPr>
          <p:spPr bwMode="auto">
            <a:xfrm rot="19606883">
              <a:off x="7024552" y="2281208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146"/>
            <p:cNvSpPr>
              <a:spLocks noChangeAspect="1" noChangeArrowheads="1"/>
            </p:cNvSpPr>
            <p:nvPr/>
          </p:nvSpPr>
          <p:spPr bwMode="auto">
            <a:xfrm rot="19606883">
              <a:off x="7179015" y="2281208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val 146"/>
            <p:cNvSpPr>
              <a:spLocks noChangeAspect="1" noChangeArrowheads="1"/>
            </p:cNvSpPr>
            <p:nvPr/>
          </p:nvSpPr>
          <p:spPr bwMode="auto">
            <a:xfrm rot="19606883">
              <a:off x="7333477" y="2281208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val 146"/>
            <p:cNvSpPr>
              <a:spLocks noChangeAspect="1" noChangeArrowheads="1"/>
            </p:cNvSpPr>
            <p:nvPr/>
          </p:nvSpPr>
          <p:spPr bwMode="auto">
            <a:xfrm rot="19606883">
              <a:off x="7487940" y="2281208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146"/>
            <p:cNvSpPr>
              <a:spLocks noChangeAspect="1" noChangeArrowheads="1"/>
            </p:cNvSpPr>
            <p:nvPr/>
          </p:nvSpPr>
          <p:spPr bwMode="auto">
            <a:xfrm rot="19606883">
              <a:off x="7642402" y="2281208"/>
              <a:ext cx="54424" cy="138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45" name="Gruppieren 44"/>
            <p:cNvGrpSpPr/>
            <p:nvPr/>
          </p:nvGrpSpPr>
          <p:grpSpPr>
            <a:xfrm>
              <a:off x="6621061" y="1981383"/>
              <a:ext cx="40818" cy="470888"/>
              <a:chOff x="1478037" y="3294102"/>
              <a:chExt cx="54000" cy="782970"/>
            </a:xfrm>
          </p:grpSpPr>
          <p:sp>
            <p:nvSpPr>
              <p:cNvPr id="70" name="Line 10"/>
              <p:cNvSpPr>
                <a:spLocks noChangeShapeType="1"/>
              </p:cNvSpPr>
              <p:nvPr/>
            </p:nvSpPr>
            <p:spPr bwMode="auto">
              <a:xfrm>
                <a:off x="1505037" y="3294102"/>
                <a:ext cx="0" cy="78297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1" name="Rectangle 107"/>
              <p:cNvSpPr>
                <a:spLocks noChangeArrowheads="1"/>
              </p:cNvSpPr>
              <p:nvPr/>
            </p:nvSpPr>
            <p:spPr bwMode="auto">
              <a:xfrm>
                <a:off x="1478037" y="3400181"/>
                <a:ext cx="54000" cy="72000"/>
              </a:xfrm>
              <a:prstGeom prst="rect">
                <a:avLst/>
              </a:prstGeom>
              <a:solidFill>
                <a:sysClr val="windowText" lastClr="000000"/>
              </a:solidFill>
              <a:ln w="14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cxnSp>
          <p:nvCxnSpPr>
            <p:cNvPr id="46" name="Gerade Verbindung 251"/>
            <p:cNvCxnSpPr>
              <a:stCxn id="44" idx="5"/>
            </p:cNvCxnSpPr>
            <p:nvPr/>
          </p:nvCxnSpPr>
          <p:spPr>
            <a:xfrm>
              <a:off x="7714488" y="2381416"/>
              <a:ext cx="723882" cy="3658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tailEnd type="none"/>
            </a:ln>
            <a:effectLst/>
          </p:spPr>
        </p:cxnSp>
        <p:cxnSp>
          <p:nvCxnSpPr>
            <p:cNvPr id="47" name="Gerade Verbindung 252"/>
            <p:cNvCxnSpPr>
              <a:stCxn id="44" idx="2"/>
              <a:endCxn id="48" idx="1"/>
            </p:cNvCxnSpPr>
            <p:nvPr/>
          </p:nvCxnSpPr>
          <p:spPr>
            <a:xfrm flipH="1">
              <a:off x="7140450" y="2364206"/>
              <a:ext cx="506400" cy="37499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tailEnd type="none"/>
            </a:ln>
            <a:effectLst/>
          </p:spPr>
        </p:cxnSp>
        <p:sp>
          <p:nvSpPr>
            <p:cNvPr id="48" name="Ellipse 47"/>
            <p:cNvSpPr/>
            <p:nvPr/>
          </p:nvSpPr>
          <p:spPr>
            <a:xfrm>
              <a:off x="6876256" y="2633207"/>
              <a:ext cx="1804026" cy="723785"/>
            </a:xfrm>
            <a:prstGeom prst="ellips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7670761" y="2929880"/>
              <a:ext cx="33022" cy="444612"/>
              <a:chOff x="7751825" y="5356378"/>
              <a:chExt cx="43686" cy="739279"/>
            </a:xfrm>
          </p:grpSpPr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>
                <a:off x="7773911" y="5356378"/>
                <a:ext cx="0" cy="612000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4" name="Rectangle 107"/>
              <p:cNvSpPr>
                <a:spLocks noChangeArrowheads="1"/>
              </p:cNvSpPr>
              <p:nvPr/>
            </p:nvSpPr>
            <p:spPr bwMode="auto">
              <a:xfrm>
                <a:off x="7751825" y="5403242"/>
                <a:ext cx="36000" cy="54000"/>
              </a:xfrm>
              <a:prstGeom prst="rect">
                <a:avLst/>
              </a:prstGeom>
              <a:solidFill>
                <a:sysClr val="windowText" lastClr="000000"/>
              </a:solidFill>
              <a:ln w="14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5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450203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554097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657991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761885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865781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7593259" y="2929880"/>
              <a:ext cx="33022" cy="444612"/>
              <a:chOff x="7751825" y="5356378"/>
              <a:chExt cx="43686" cy="739279"/>
            </a:xfrm>
          </p:grpSpPr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>
                <a:off x="7773911" y="5356378"/>
                <a:ext cx="0" cy="612000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7751825" y="5403242"/>
                <a:ext cx="36000" cy="54000"/>
              </a:xfrm>
              <a:prstGeom prst="rect">
                <a:avLst/>
              </a:prstGeom>
              <a:solidFill>
                <a:sysClr val="windowText" lastClr="000000"/>
              </a:solidFill>
              <a:ln w="14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8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450203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554097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657991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761885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146"/>
              <p:cNvSpPr>
                <a:spLocks noChangeAspect="1" noChangeArrowheads="1"/>
              </p:cNvSpPr>
              <p:nvPr/>
            </p:nvSpPr>
            <p:spPr bwMode="auto">
              <a:xfrm rot="19606883">
                <a:off x="7752311" y="5865781"/>
                <a:ext cx="43200" cy="2298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1" name="Gruppieren 50"/>
            <p:cNvGrpSpPr/>
            <p:nvPr/>
          </p:nvGrpSpPr>
          <p:grpSpPr>
            <a:xfrm>
              <a:off x="7489999" y="2929882"/>
              <a:ext cx="27212" cy="201410"/>
              <a:chOff x="7385687" y="5356379"/>
              <a:chExt cx="36000" cy="334895"/>
            </a:xfrm>
          </p:grpSpPr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7402417" y="5356379"/>
                <a:ext cx="0" cy="334895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5" name="Rectangle 107"/>
              <p:cNvSpPr>
                <a:spLocks noChangeArrowheads="1"/>
              </p:cNvSpPr>
              <p:nvPr/>
            </p:nvSpPr>
            <p:spPr bwMode="auto">
              <a:xfrm>
                <a:off x="7385687" y="5403242"/>
                <a:ext cx="36000" cy="54000"/>
              </a:xfrm>
              <a:prstGeom prst="rect">
                <a:avLst/>
              </a:prstGeom>
              <a:solidFill>
                <a:sysClr val="windowText" lastClr="000000"/>
              </a:solidFill>
              <a:ln w="14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sp>
          <p:nvSpPr>
            <p:cNvPr id="52" name="Textfeld 51"/>
            <p:cNvSpPr txBox="1"/>
            <p:nvPr/>
          </p:nvSpPr>
          <p:spPr>
            <a:xfrm>
              <a:off x="7179854" y="1700808"/>
              <a:ext cx="858646" cy="34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</a:rPr>
                <a:t>Mittel-</a:t>
              </a:r>
              <a:br>
                <a:rPr kumimoji="0" lang="de-DE" sz="1100" b="1" i="0" u="none" strike="noStrike" kern="0" cap="none" spc="0" normalizeH="0" baseline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</a:rPr>
              </a:br>
              <a:r>
                <a:rPr kumimoji="0" lang="de-DE" sz="1100" b="1" i="0" u="none" strike="noStrike" kern="0" cap="none" spc="0" normalizeH="0" baseline="0" dirty="0" err="1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</a:rPr>
                <a:t>spannung</a:t>
              </a:r>
              <a:endParaRPr kumimoji="0" lang="de-DE" sz="1100" b="1" i="0" u="none" strike="noStrike" kern="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7785745" y="2741110"/>
              <a:ext cx="858646" cy="34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</a:rPr>
                <a:t>Nieder-</a:t>
              </a:r>
              <a:br>
                <a:rPr kumimoji="0" lang="de-DE" sz="1100" b="1" i="0" u="none" strike="noStrike" kern="0" cap="none" spc="0" normalizeH="0" baseline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</a:rPr>
              </a:br>
              <a:r>
                <a:rPr kumimoji="0" lang="de-DE" sz="1100" b="1" i="0" u="none" strike="noStrike" kern="0" cap="none" spc="0" normalizeH="0" baseline="0" dirty="0" err="1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</a:rPr>
                <a:t>spannung</a:t>
              </a:r>
              <a:endParaRPr kumimoji="0" lang="de-DE" sz="1100" b="1" i="0" u="none" strike="noStrike" kern="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 rot="16200000">
            <a:off x="-208887" y="3026689"/>
            <a:ext cx="2092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Relative Netzverstärkung</a:t>
            </a:r>
            <a:r>
              <a:rPr lang="de-DE" sz="1400" baseline="30000" dirty="0" smtClean="0"/>
              <a:t>1</a:t>
            </a:r>
            <a:endParaRPr lang="de-DE" sz="1400" baseline="30000" dirty="0"/>
          </a:p>
        </p:txBody>
      </p:sp>
      <p:sp>
        <p:nvSpPr>
          <p:cNvPr id="80" name="Rechteck 79"/>
          <p:cNvSpPr/>
          <p:nvPr/>
        </p:nvSpPr>
        <p:spPr>
          <a:xfrm>
            <a:off x="4899080" y="6459458"/>
            <a:ext cx="2555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: Bezogen auf die Netzlänge</a:t>
            </a:r>
            <a:endParaRPr lang="de-DE" sz="1600" dirty="0"/>
          </a:p>
        </p:txBody>
      </p:sp>
      <p:sp>
        <p:nvSpPr>
          <p:cNvPr id="83" name="Textfeld 82"/>
          <p:cNvSpPr txBox="1"/>
          <p:nvPr/>
        </p:nvSpPr>
        <p:spPr>
          <a:xfrm>
            <a:off x="1503446" y="1918209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Mittelspannung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023726" y="1917009"/>
            <a:ext cx="175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Niederspannung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157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0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Verringerungen des Ausbaubedarf durch intelligente Netztechnologien im Jahr 2032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buSzPct val="100000"/>
              <a:buFont typeface="Wingdings" panose="05000000000000000000" pitchFamily="2" charset="2"/>
              <a:buChar char="è"/>
            </a:pPr>
            <a:r>
              <a:rPr lang="de-DE" dirty="0" smtClean="0"/>
              <a:t>Blindleistungsmanagement </a:t>
            </a:r>
            <a:r>
              <a:rPr lang="de-DE" dirty="0"/>
              <a:t>führt zu einer Erhöhung des thermischen Ausbaubedarf aber zu stärkeren Reduzierung des spannungsbedingten Ausbaubedarfs</a:t>
            </a:r>
          </a:p>
          <a:p>
            <a:pPr>
              <a:buSzPct val="100000"/>
              <a:buFont typeface="Wingdings" panose="05000000000000000000" pitchFamily="2" charset="2"/>
              <a:buChar char="è"/>
            </a:pPr>
            <a:r>
              <a:rPr lang="de-DE" dirty="0"/>
              <a:t>Regelbare Ortsnetztransformatoren in Niederspannungsnetzen am effektivsten</a:t>
            </a:r>
          </a:p>
          <a:p>
            <a:pPr>
              <a:buSzPct val="100000"/>
              <a:buFont typeface="Wingdings" panose="05000000000000000000" pitchFamily="2" charset="2"/>
              <a:buChar char="è"/>
            </a:pPr>
            <a:r>
              <a:rPr lang="de-DE" dirty="0" smtClean="0"/>
              <a:t>Intelligente Netztechnologien reduzieren den Ausbaubedarf stark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der Netztechnologien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04764" y="1"/>
            <a:ext cx="3459124" cy="285728"/>
          </a:xfrm>
        </p:spPr>
        <p:txBody>
          <a:bodyPr/>
          <a:lstStyle/>
          <a:p>
            <a:r>
              <a:rPr lang="de-DE" dirty="0" smtClean="0"/>
              <a:t>Verteilnetze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21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177048" y="2588167"/>
            <a:ext cx="1989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Relativer Ausbaubedarf</a:t>
            </a:r>
            <a:r>
              <a:rPr lang="de-DE" sz="1400" baseline="30000" dirty="0" smtClean="0"/>
              <a:t>1</a:t>
            </a:r>
            <a:endParaRPr lang="de-DE" sz="1400" baseline="30000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03616186"/>
              </p:ext>
            </p:extLst>
          </p:nvPr>
        </p:nvGraphicFramePr>
        <p:xfrm>
          <a:off x="827584" y="1484784"/>
          <a:ext cx="77048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4572000" y="4012149"/>
            <a:ext cx="216024" cy="158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819998" y="4005150"/>
            <a:ext cx="216024" cy="172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325433" y="4138984"/>
            <a:ext cx="216024" cy="28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056956" y="4145893"/>
            <a:ext cx="216024" cy="23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4215600" y="6451136"/>
            <a:ext cx="323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: Bezogen auf die Referenzrechnung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2000844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  <p:bldGraphic spid="9" grpId="1" uiExpand="1">
        <p:bldSub>
          <a:bldChart bld="category"/>
        </p:bldSub>
      </p:bldGraphic>
      <p:bldGraphic spid="9" grpId="2" uiExpand="1">
        <p:bldSub>
          <a:bldChart bld="category"/>
        </p:bldSub>
      </p:bldGraphic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noProof="0" dirty="0" smtClean="0"/>
              <a:t>22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781983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de-DE" b="1" dirty="0" smtClean="0">
                <a:solidFill>
                  <a:schemeClr val="tx2"/>
                </a:solidFill>
              </a:rPr>
              <a:t>Hintergrund</a:t>
            </a:r>
          </a:p>
          <a:p>
            <a:r>
              <a:rPr lang="de-DE" dirty="0" smtClean="0"/>
              <a:t>Starker Anstieg installierter Leistung an erneuerbarer Energien</a:t>
            </a:r>
          </a:p>
          <a:p>
            <a:r>
              <a:rPr lang="de-DE" dirty="0" smtClean="0"/>
              <a:t>Einsatz von intelligenten Netztechnologien in Übertragungs- und Verteilnetzen wird diskutiert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chemeClr val="tx2"/>
                </a:solidFill>
              </a:rPr>
              <a:t>Ergebnisse</a:t>
            </a:r>
          </a:p>
          <a:p>
            <a:r>
              <a:rPr lang="de-DE" dirty="0" smtClean="0"/>
              <a:t>In Übertragungs- wie Verteilnetzen ein Netzausbaubedarf von je 27 Mrd. € bis 2032 erforderlich</a:t>
            </a:r>
          </a:p>
          <a:p>
            <a:r>
              <a:rPr lang="de-DE" dirty="0" smtClean="0"/>
              <a:t>Intelligente Netztechnologien können den Ausbaubedarf stark reduzieren</a:t>
            </a:r>
          </a:p>
          <a:p>
            <a:pPr lvl="1"/>
            <a:r>
              <a:rPr lang="de-DE" dirty="0" smtClean="0"/>
              <a:t>HGÜ und HTLS-Seile in Übertragungsnetzen</a:t>
            </a:r>
          </a:p>
          <a:p>
            <a:pPr lvl="1"/>
            <a:r>
              <a:rPr lang="de-DE" dirty="0" smtClean="0"/>
              <a:t>Wirkleistungs-/Blindleistungsmanagement sowie </a:t>
            </a:r>
            <a:r>
              <a:rPr lang="de-DE" dirty="0" err="1" smtClean="0"/>
              <a:t>rONT</a:t>
            </a:r>
            <a:r>
              <a:rPr lang="de-DE" dirty="0" smtClean="0"/>
              <a:t> in Verteilnetzen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noProof="0" dirty="0" smtClean="0"/>
              <a:t>23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232566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Erneuerbare Energien (EE)-Anlagen in Deutschland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48657234"/>
              </p:ext>
            </p:extLst>
          </p:nvPr>
        </p:nvGraphicFramePr>
        <p:xfrm>
          <a:off x="371474" y="1398041"/>
          <a:ext cx="8401051" cy="4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96633" y="1801309"/>
            <a:ext cx="738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MW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043608" y="117731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Installierte Kapazität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2120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46005212"/>
              </p:ext>
            </p:extLst>
          </p:nvPr>
        </p:nvGraphicFramePr>
        <p:xfrm>
          <a:off x="1367643" y="1328092"/>
          <a:ext cx="7524837" cy="46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 zu EE-Anlagen </a:t>
            </a:r>
            <a:r>
              <a:rPr lang="de-DE" dirty="0"/>
              <a:t>in Deutschland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295636" y="1988840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GW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925634" y="1016732"/>
            <a:ext cx="3294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Installierte Erzeugungskapazität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673463" y="5843663"/>
            <a:ext cx="117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2012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3419872" y="5843663"/>
            <a:ext cx="117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2024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5120824" y="5843663"/>
            <a:ext cx="1287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2034</a:t>
            </a:r>
            <a:endParaRPr lang="de-DE" sz="20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77597" y="2146612"/>
            <a:ext cx="1227147" cy="3442629"/>
            <a:chOff x="77597" y="2146612"/>
            <a:chExt cx="1227147" cy="3442629"/>
          </a:xfrm>
        </p:grpSpPr>
        <p:sp>
          <p:nvSpPr>
            <p:cNvPr id="2" name="Geschweifte Klammer links 1"/>
            <p:cNvSpPr/>
            <p:nvPr/>
          </p:nvSpPr>
          <p:spPr>
            <a:xfrm>
              <a:off x="782472" y="2146612"/>
              <a:ext cx="513164" cy="2119590"/>
            </a:xfrm>
            <a:prstGeom prst="leftBrace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Geschweifte Klammer links 12"/>
            <p:cNvSpPr/>
            <p:nvPr/>
          </p:nvSpPr>
          <p:spPr>
            <a:xfrm>
              <a:off x="791580" y="4306543"/>
              <a:ext cx="513164" cy="1059795"/>
            </a:xfrm>
            <a:prstGeom prst="leftBrace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 rot="16200000">
              <a:off x="-324544" y="4479214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rgbClr val="FF0000"/>
                  </a:solidFill>
                </a:rPr>
                <a:t>Erzeugungs-system I</a:t>
              </a:r>
              <a:endParaRPr lang="de-DE" sz="2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 rot="16200000">
              <a:off x="-324544" y="2849924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rgbClr val="FF0000"/>
                  </a:solidFill>
                </a:rPr>
                <a:t>Erzeugungs-system II</a:t>
              </a:r>
              <a:endParaRPr lang="de-DE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7136993" y="5816309"/>
            <a:ext cx="183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smtClean="0"/>
              <a:t>Quelle:</a:t>
            </a:r>
            <a:br>
              <a:rPr lang="de-DE" sz="1200" dirty="0" smtClean="0"/>
            </a:br>
            <a:r>
              <a:rPr lang="de-DE" sz="1200" dirty="0" err="1" smtClean="0"/>
              <a:t>Szenariorahmen</a:t>
            </a:r>
            <a:r>
              <a:rPr lang="de-DE" sz="1200" dirty="0" smtClean="0"/>
              <a:t> NEP 2014</a:t>
            </a:r>
            <a:endParaRPr lang="de-DE" sz="1200" dirty="0"/>
          </a:p>
        </p:txBody>
      </p:sp>
    </p:spTree>
    <p:extLst>
      <p:ext uri="{BB962C8B-B14F-4D97-AF65-F5344CB8AC3E}">
        <p14:creationId xmlns="" xmlns:p14="http://schemas.microsoft.com/office/powerpoint/2010/main" val="599119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Netzanschlussebene der EE-Erzeugung (Stand 2013)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="" xmlns:p14="http://schemas.microsoft.com/office/powerpoint/2010/main" val="3027871417"/>
              </p:ext>
            </p:extLst>
          </p:nvPr>
        </p:nvGraphicFramePr>
        <p:xfrm>
          <a:off x="359532" y="1099773"/>
          <a:ext cx="8208912" cy="478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804697" y="5805264"/>
            <a:ext cx="2123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smtClean="0"/>
              <a:t>Quelle:</a:t>
            </a:r>
            <a:br>
              <a:rPr lang="de-DE" sz="1200" dirty="0" smtClean="0"/>
            </a:br>
            <a:r>
              <a:rPr lang="de-DE" sz="1200" dirty="0" smtClean="0"/>
              <a:t>EEG-Anlagenregister Juni 2013 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670912" y="2591616"/>
            <a:ext cx="48070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 algn="r"/>
            <a:r>
              <a:rPr lang="de-DE" sz="2000" dirty="0" smtClean="0"/>
              <a:t>GW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169550" y="1336702"/>
            <a:ext cx="45905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Installierte Erzeugungskapazität</a:t>
            </a:r>
            <a:endParaRPr lang="de-DE" sz="20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110281" y="5414736"/>
            <a:ext cx="2772308" cy="956033"/>
            <a:chOff x="2110281" y="5414736"/>
            <a:chExt cx="2772308" cy="956033"/>
          </a:xfrm>
        </p:grpSpPr>
        <p:sp>
          <p:nvSpPr>
            <p:cNvPr id="11" name="Geschweifte Klammer links 10"/>
            <p:cNvSpPr/>
            <p:nvPr/>
          </p:nvSpPr>
          <p:spPr>
            <a:xfrm rot="16200000">
              <a:off x="3233718" y="4457872"/>
              <a:ext cx="534544" cy="2448272"/>
            </a:xfrm>
            <a:prstGeom prst="leftBrace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110281" y="5970659"/>
              <a:ext cx="2772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rgbClr val="FF0000"/>
                  </a:solidFill>
                </a:rPr>
                <a:t>Verteilnetze</a:t>
              </a:r>
              <a:endParaRPr lang="de-DE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56652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EE-Erzeugungsanlagen (Stand 2013)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="" xmlns:p14="http://schemas.microsoft.com/office/powerpoint/2010/main" val="555355072"/>
              </p:ext>
            </p:extLst>
          </p:nvPr>
        </p:nvGraphicFramePr>
        <p:xfrm>
          <a:off x="431540" y="1196752"/>
          <a:ext cx="8208912" cy="478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136422" y="5786678"/>
            <a:ext cx="2786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smtClean="0"/>
              <a:t>Quelle: </a:t>
            </a:r>
            <a:r>
              <a:rPr lang="de-DE" sz="1200" dirty="0" err="1" smtClean="0"/>
              <a:t>BNetzA</a:t>
            </a:r>
            <a:r>
              <a:rPr lang="de-DE" sz="1200" dirty="0" smtClean="0"/>
              <a:t>-Kraftwerksliste Okt. 2013,</a:t>
            </a:r>
            <a:br>
              <a:rPr lang="de-DE" sz="1200" dirty="0" smtClean="0"/>
            </a:br>
            <a:r>
              <a:rPr lang="de-DE" sz="1200" dirty="0" smtClean="0"/>
              <a:t>EEG-Anlagenregister Juni 2013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1547665" y="1187460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Anzahl Erzeugungsanlagen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04764" y="1"/>
            <a:ext cx="2895600" cy="285728"/>
          </a:xfrm>
        </p:spPr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30637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Verteilung der EE-Erzeugungsanlagen (Stand 2013)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96903" y="5816368"/>
            <a:ext cx="194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smtClean="0"/>
              <a:t>Quelle:</a:t>
            </a:r>
            <a:br>
              <a:rPr lang="de-DE" sz="1200" dirty="0" smtClean="0"/>
            </a:br>
            <a:r>
              <a:rPr lang="de-DE" sz="1200" dirty="0" err="1" smtClean="0"/>
              <a:t>Westnetz</a:t>
            </a:r>
            <a:r>
              <a:rPr lang="de-DE" sz="1200" dirty="0" smtClean="0"/>
              <a:t> GmbH, Sept. 2013</a:t>
            </a:r>
            <a:endParaRPr lang="de-DE" sz="1200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04764" y="1"/>
            <a:ext cx="2895600" cy="285728"/>
          </a:xfrm>
        </p:spPr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24" t="24384" r="7738" b="3486"/>
          <a:stretch/>
        </p:blipFill>
        <p:spPr bwMode="auto">
          <a:xfrm>
            <a:off x="287524" y="1124744"/>
            <a:ext cx="4918072" cy="483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472100" y="3106705"/>
            <a:ext cx="352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  <a:sym typeface="Wingdings"/>
              </a:rPr>
              <a:t>ca. 80% der EE-Erzeugung</a:t>
            </a:r>
            <a:br>
              <a:rPr lang="de-DE" dirty="0" smtClean="0">
                <a:solidFill>
                  <a:srgbClr val="FF0000"/>
                </a:solidFill>
                <a:sym typeface="Wingdings"/>
              </a:rPr>
            </a:br>
            <a:r>
              <a:rPr lang="de-DE" dirty="0" smtClean="0">
                <a:solidFill>
                  <a:srgbClr val="FF0000"/>
                </a:solidFill>
                <a:sym typeface="Wingdings"/>
              </a:rPr>
              <a:t>bei 20 Flächenverteilnetzbetreibern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39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Übertragungsnetze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en-US" noProof="0" smtClean="0"/>
              <a:pPr/>
              <a:t>8</a:t>
            </a:fld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292926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 für das Übertragungsnetz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 vert="horz" wrap="none" lIns="0" tIns="0" rIns="91440" bIns="0" rtlCol="0" anchor="ctr"/>
          <a:lstStyle/>
          <a:p>
            <a:r>
              <a:rPr lang="de-DE" dirty="0" smtClean="0"/>
              <a:t>Übertragungsnetze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6EBC8-A0D4-4E0D-A222-EE030CE16C79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3" t="17216" r="24672" b="4518"/>
          <a:stretch/>
        </p:blipFill>
        <p:spPr bwMode="auto">
          <a:xfrm>
            <a:off x="518933" y="1330858"/>
            <a:ext cx="5565235" cy="49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ihandform 7"/>
          <p:cNvSpPr/>
          <p:nvPr/>
        </p:nvSpPr>
        <p:spPr>
          <a:xfrm>
            <a:off x="133309" y="3106446"/>
            <a:ext cx="4150658" cy="1243212"/>
          </a:xfrm>
          <a:custGeom>
            <a:avLst/>
            <a:gdLst>
              <a:gd name="connsiteX0" fmla="*/ 0 w 3160150"/>
              <a:gd name="connsiteY0" fmla="*/ 24377 h 1471669"/>
              <a:gd name="connsiteX1" fmla="*/ 1201270 w 3160150"/>
              <a:gd name="connsiteY1" fmla="*/ 51271 h 1471669"/>
              <a:gd name="connsiteX2" fmla="*/ 1344706 w 3160150"/>
              <a:gd name="connsiteY2" fmla="*/ 481577 h 1471669"/>
              <a:gd name="connsiteX3" fmla="*/ 1515035 w 3160150"/>
              <a:gd name="connsiteY3" fmla="*/ 580189 h 1471669"/>
              <a:gd name="connsiteX4" fmla="*/ 1568823 w 3160150"/>
              <a:gd name="connsiteY4" fmla="*/ 1037389 h 1471669"/>
              <a:gd name="connsiteX5" fmla="*/ 2043953 w 3160150"/>
              <a:gd name="connsiteY5" fmla="*/ 1198754 h 1471669"/>
              <a:gd name="connsiteX6" fmla="*/ 2492188 w 3160150"/>
              <a:gd name="connsiteY6" fmla="*/ 1324260 h 1471669"/>
              <a:gd name="connsiteX7" fmla="*/ 3092823 w 3160150"/>
              <a:gd name="connsiteY7" fmla="*/ 1458730 h 1471669"/>
              <a:gd name="connsiteX8" fmla="*/ 3119717 w 3160150"/>
              <a:gd name="connsiteY8" fmla="*/ 1458730 h 1471669"/>
              <a:gd name="connsiteX0" fmla="*/ 0 w 3160150"/>
              <a:gd name="connsiteY0" fmla="*/ 30693 h 1477985"/>
              <a:gd name="connsiteX1" fmla="*/ 1201270 w 3160150"/>
              <a:gd name="connsiteY1" fmla="*/ 57587 h 1477985"/>
              <a:gd name="connsiteX2" fmla="*/ 1515035 w 3160150"/>
              <a:gd name="connsiteY2" fmla="*/ 586505 h 1477985"/>
              <a:gd name="connsiteX3" fmla="*/ 1568823 w 3160150"/>
              <a:gd name="connsiteY3" fmla="*/ 1043705 h 1477985"/>
              <a:gd name="connsiteX4" fmla="*/ 2043953 w 3160150"/>
              <a:gd name="connsiteY4" fmla="*/ 1205070 h 1477985"/>
              <a:gd name="connsiteX5" fmla="*/ 2492188 w 3160150"/>
              <a:gd name="connsiteY5" fmla="*/ 1330576 h 1477985"/>
              <a:gd name="connsiteX6" fmla="*/ 3092823 w 3160150"/>
              <a:gd name="connsiteY6" fmla="*/ 1465046 h 1477985"/>
              <a:gd name="connsiteX7" fmla="*/ 3119717 w 3160150"/>
              <a:gd name="connsiteY7" fmla="*/ 1465046 h 1477985"/>
              <a:gd name="connsiteX0" fmla="*/ 0 w 3160150"/>
              <a:gd name="connsiteY0" fmla="*/ 62611 h 1509903"/>
              <a:gd name="connsiteX1" fmla="*/ 1201270 w 3160150"/>
              <a:gd name="connsiteY1" fmla="*/ 89505 h 1509903"/>
              <a:gd name="connsiteX2" fmla="*/ 1568823 w 3160150"/>
              <a:gd name="connsiteY2" fmla="*/ 1075623 h 1509903"/>
              <a:gd name="connsiteX3" fmla="*/ 2043953 w 3160150"/>
              <a:gd name="connsiteY3" fmla="*/ 1236988 h 1509903"/>
              <a:gd name="connsiteX4" fmla="*/ 2492188 w 3160150"/>
              <a:gd name="connsiteY4" fmla="*/ 1362494 h 1509903"/>
              <a:gd name="connsiteX5" fmla="*/ 3092823 w 3160150"/>
              <a:gd name="connsiteY5" fmla="*/ 1496964 h 1509903"/>
              <a:gd name="connsiteX6" fmla="*/ 3119717 w 3160150"/>
              <a:gd name="connsiteY6" fmla="*/ 1496964 h 1509903"/>
              <a:gd name="connsiteX0" fmla="*/ 0 w 3160150"/>
              <a:gd name="connsiteY0" fmla="*/ 62611 h 1509903"/>
              <a:gd name="connsiteX1" fmla="*/ 1201270 w 3160150"/>
              <a:gd name="connsiteY1" fmla="*/ 89505 h 1509903"/>
              <a:gd name="connsiteX2" fmla="*/ 1568823 w 3160150"/>
              <a:gd name="connsiteY2" fmla="*/ 1075623 h 1509903"/>
              <a:gd name="connsiteX3" fmla="*/ 2492188 w 3160150"/>
              <a:gd name="connsiteY3" fmla="*/ 1362494 h 1509903"/>
              <a:gd name="connsiteX4" fmla="*/ 3092823 w 3160150"/>
              <a:gd name="connsiteY4" fmla="*/ 1496964 h 1509903"/>
              <a:gd name="connsiteX5" fmla="*/ 3119717 w 3160150"/>
              <a:gd name="connsiteY5" fmla="*/ 1496964 h 1509903"/>
              <a:gd name="connsiteX0" fmla="*/ 0 w 3160150"/>
              <a:gd name="connsiteY0" fmla="*/ 62611 h 1509903"/>
              <a:gd name="connsiteX1" fmla="*/ 1201270 w 3160150"/>
              <a:gd name="connsiteY1" fmla="*/ 89505 h 1509903"/>
              <a:gd name="connsiteX2" fmla="*/ 1568823 w 3160150"/>
              <a:gd name="connsiteY2" fmla="*/ 1075623 h 1509903"/>
              <a:gd name="connsiteX3" fmla="*/ 3092823 w 3160150"/>
              <a:gd name="connsiteY3" fmla="*/ 1496964 h 1509903"/>
              <a:gd name="connsiteX4" fmla="*/ 3119717 w 3160150"/>
              <a:gd name="connsiteY4" fmla="*/ 1496964 h 1509903"/>
              <a:gd name="connsiteX0" fmla="*/ 0 w 3348409"/>
              <a:gd name="connsiteY0" fmla="*/ 19974 h 1565877"/>
              <a:gd name="connsiteX1" fmla="*/ 1389529 w 3348409"/>
              <a:gd name="connsiteY1" fmla="*/ 145479 h 1565877"/>
              <a:gd name="connsiteX2" fmla="*/ 1757082 w 3348409"/>
              <a:gd name="connsiteY2" fmla="*/ 1131597 h 1565877"/>
              <a:gd name="connsiteX3" fmla="*/ 3281082 w 3348409"/>
              <a:gd name="connsiteY3" fmla="*/ 1552938 h 1565877"/>
              <a:gd name="connsiteX4" fmla="*/ 3307976 w 3348409"/>
              <a:gd name="connsiteY4" fmla="*/ 1552938 h 1565877"/>
              <a:gd name="connsiteX0" fmla="*/ 0 w 3348409"/>
              <a:gd name="connsiteY0" fmla="*/ 4342 h 1550245"/>
              <a:gd name="connsiteX1" fmla="*/ 1389529 w 3348409"/>
              <a:gd name="connsiteY1" fmla="*/ 129847 h 1550245"/>
              <a:gd name="connsiteX2" fmla="*/ 1757082 w 3348409"/>
              <a:gd name="connsiteY2" fmla="*/ 1115965 h 1550245"/>
              <a:gd name="connsiteX3" fmla="*/ 3281082 w 3348409"/>
              <a:gd name="connsiteY3" fmla="*/ 1537306 h 1550245"/>
              <a:gd name="connsiteX4" fmla="*/ 3307976 w 3348409"/>
              <a:gd name="connsiteY4" fmla="*/ 1537306 h 1550245"/>
              <a:gd name="connsiteX0" fmla="*/ 0 w 3348409"/>
              <a:gd name="connsiteY0" fmla="*/ 41955 h 1587858"/>
              <a:gd name="connsiteX1" fmla="*/ 1308847 w 3348409"/>
              <a:gd name="connsiteY1" fmla="*/ 95743 h 1587858"/>
              <a:gd name="connsiteX2" fmla="*/ 1757082 w 3348409"/>
              <a:gd name="connsiteY2" fmla="*/ 1153578 h 1587858"/>
              <a:gd name="connsiteX3" fmla="*/ 3281082 w 3348409"/>
              <a:gd name="connsiteY3" fmla="*/ 1574919 h 1587858"/>
              <a:gd name="connsiteX4" fmla="*/ 3307976 w 3348409"/>
              <a:gd name="connsiteY4" fmla="*/ 1574919 h 1587858"/>
              <a:gd name="connsiteX0" fmla="*/ 0 w 3408954"/>
              <a:gd name="connsiteY0" fmla="*/ 47777 h 1608654"/>
              <a:gd name="connsiteX1" fmla="*/ 1308847 w 3408954"/>
              <a:gd name="connsiteY1" fmla="*/ 101565 h 1608654"/>
              <a:gd name="connsiteX2" fmla="*/ 1819835 w 3408954"/>
              <a:gd name="connsiteY2" fmla="*/ 1240082 h 1608654"/>
              <a:gd name="connsiteX3" fmla="*/ 3281082 w 3408954"/>
              <a:gd name="connsiteY3" fmla="*/ 1580741 h 1608654"/>
              <a:gd name="connsiteX4" fmla="*/ 3307976 w 3408954"/>
              <a:gd name="connsiteY4" fmla="*/ 1580741 h 1608654"/>
              <a:gd name="connsiteX0" fmla="*/ 0 w 3408954"/>
              <a:gd name="connsiteY0" fmla="*/ 47777 h 1608654"/>
              <a:gd name="connsiteX1" fmla="*/ 1308847 w 3408954"/>
              <a:gd name="connsiteY1" fmla="*/ 101565 h 1608654"/>
              <a:gd name="connsiteX2" fmla="*/ 1819835 w 3408954"/>
              <a:gd name="connsiteY2" fmla="*/ 1240082 h 1608654"/>
              <a:gd name="connsiteX3" fmla="*/ 3281082 w 3408954"/>
              <a:gd name="connsiteY3" fmla="*/ 1580741 h 1608654"/>
              <a:gd name="connsiteX4" fmla="*/ 3307976 w 3408954"/>
              <a:gd name="connsiteY4" fmla="*/ 1580741 h 1608654"/>
              <a:gd name="connsiteX0" fmla="*/ 0 w 3408954"/>
              <a:gd name="connsiteY0" fmla="*/ 75184 h 1636061"/>
              <a:gd name="connsiteX1" fmla="*/ 1308847 w 3408954"/>
              <a:gd name="connsiteY1" fmla="*/ 128972 h 1636061"/>
              <a:gd name="connsiteX2" fmla="*/ 1819835 w 3408954"/>
              <a:gd name="connsiteY2" fmla="*/ 1267489 h 1636061"/>
              <a:gd name="connsiteX3" fmla="*/ 3281082 w 3408954"/>
              <a:gd name="connsiteY3" fmla="*/ 1608148 h 1636061"/>
              <a:gd name="connsiteX4" fmla="*/ 3307976 w 3408954"/>
              <a:gd name="connsiteY4" fmla="*/ 1608148 h 1636061"/>
              <a:gd name="connsiteX0" fmla="*/ 0 w 3408954"/>
              <a:gd name="connsiteY0" fmla="*/ 22209 h 1583086"/>
              <a:gd name="connsiteX1" fmla="*/ 1380564 w 3408954"/>
              <a:gd name="connsiteY1" fmla="*/ 165644 h 1583086"/>
              <a:gd name="connsiteX2" fmla="*/ 1819835 w 3408954"/>
              <a:gd name="connsiteY2" fmla="*/ 1214514 h 1583086"/>
              <a:gd name="connsiteX3" fmla="*/ 3281082 w 3408954"/>
              <a:gd name="connsiteY3" fmla="*/ 1555173 h 1583086"/>
              <a:gd name="connsiteX4" fmla="*/ 3307976 w 3408954"/>
              <a:gd name="connsiteY4" fmla="*/ 1555173 h 1583086"/>
              <a:gd name="connsiteX0" fmla="*/ 0 w 3408954"/>
              <a:gd name="connsiteY0" fmla="*/ 10781 h 1544764"/>
              <a:gd name="connsiteX1" fmla="*/ 1380564 w 3408954"/>
              <a:gd name="connsiteY1" fmla="*/ 127322 h 1544764"/>
              <a:gd name="connsiteX2" fmla="*/ 1819835 w 3408954"/>
              <a:gd name="connsiteY2" fmla="*/ 1176192 h 1544764"/>
              <a:gd name="connsiteX3" fmla="*/ 3281082 w 3408954"/>
              <a:gd name="connsiteY3" fmla="*/ 1516851 h 1544764"/>
              <a:gd name="connsiteX4" fmla="*/ 3307976 w 3408954"/>
              <a:gd name="connsiteY4" fmla="*/ 1516851 h 1544764"/>
              <a:gd name="connsiteX0" fmla="*/ 0 w 3408954"/>
              <a:gd name="connsiteY0" fmla="*/ 21876 h 1555859"/>
              <a:gd name="connsiteX1" fmla="*/ 1380564 w 3408954"/>
              <a:gd name="connsiteY1" fmla="*/ 138417 h 1555859"/>
              <a:gd name="connsiteX2" fmla="*/ 1819835 w 3408954"/>
              <a:gd name="connsiteY2" fmla="*/ 1187287 h 1555859"/>
              <a:gd name="connsiteX3" fmla="*/ 3281082 w 3408954"/>
              <a:gd name="connsiteY3" fmla="*/ 1527946 h 1555859"/>
              <a:gd name="connsiteX4" fmla="*/ 3307976 w 3408954"/>
              <a:gd name="connsiteY4" fmla="*/ 1527946 h 1555859"/>
              <a:gd name="connsiteX0" fmla="*/ 0 w 3412684"/>
              <a:gd name="connsiteY0" fmla="*/ 21876 h 1534936"/>
              <a:gd name="connsiteX1" fmla="*/ 1380564 w 3412684"/>
              <a:gd name="connsiteY1" fmla="*/ 138417 h 1534936"/>
              <a:gd name="connsiteX2" fmla="*/ 1819835 w 3412684"/>
              <a:gd name="connsiteY2" fmla="*/ 1187287 h 1534936"/>
              <a:gd name="connsiteX3" fmla="*/ 3281082 w 3412684"/>
              <a:gd name="connsiteY3" fmla="*/ 1527946 h 1534936"/>
              <a:gd name="connsiteX4" fmla="*/ 3316941 w 3412684"/>
              <a:gd name="connsiteY4" fmla="*/ 1420369 h 1534936"/>
              <a:gd name="connsiteX0" fmla="*/ 0 w 3281082"/>
              <a:gd name="connsiteY0" fmla="*/ 21876 h 1527946"/>
              <a:gd name="connsiteX1" fmla="*/ 1380564 w 3281082"/>
              <a:gd name="connsiteY1" fmla="*/ 138417 h 1527946"/>
              <a:gd name="connsiteX2" fmla="*/ 1819835 w 3281082"/>
              <a:gd name="connsiteY2" fmla="*/ 1187287 h 1527946"/>
              <a:gd name="connsiteX3" fmla="*/ 3281082 w 3281082"/>
              <a:gd name="connsiteY3" fmla="*/ 1527946 h 1527946"/>
              <a:gd name="connsiteX0" fmla="*/ 0 w 3281082"/>
              <a:gd name="connsiteY0" fmla="*/ 21876 h 1420369"/>
              <a:gd name="connsiteX1" fmla="*/ 1380564 w 3281082"/>
              <a:gd name="connsiteY1" fmla="*/ 138417 h 1420369"/>
              <a:gd name="connsiteX2" fmla="*/ 1819835 w 3281082"/>
              <a:gd name="connsiteY2" fmla="*/ 1187287 h 1420369"/>
              <a:gd name="connsiteX3" fmla="*/ 3281082 w 3281082"/>
              <a:gd name="connsiteY3" fmla="*/ 1420369 h 1420369"/>
              <a:gd name="connsiteX0" fmla="*/ 0 w 3281082"/>
              <a:gd name="connsiteY0" fmla="*/ 21876 h 1303828"/>
              <a:gd name="connsiteX1" fmla="*/ 1380564 w 3281082"/>
              <a:gd name="connsiteY1" fmla="*/ 138417 h 1303828"/>
              <a:gd name="connsiteX2" fmla="*/ 1819835 w 3281082"/>
              <a:gd name="connsiteY2" fmla="*/ 1187287 h 1303828"/>
              <a:gd name="connsiteX3" fmla="*/ 3281082 w 3281082"/>
              <a:gd name="connsiteY3" fmla="*/ 1303828 h 1303828"/>
              <a:gd name="connsiteX0" fmla="*/ 0 w 3281082"/>
              <a:gd name="connsiteY0" fmla="*/ 21876 h 1317948"/>
              <a:gd name="connsiteX1" fmla="*/ 1380564 w 3281082"/>
              <a:gd name="connsiteY1" fmla="*/ 138417 h 1317948"/>
              <a:gd name="connsiteX2" fmla="*/ 1819835 w 3281082"/>
              <a:gd name="connsiteY2" fmla="*/ 1187287 h 1317948"/>
              <a:gd name="connsiteX3" fmla="*/ 3281082 w 3281082"/>
              <a:gd name="connsiteY3" fmla="*/ 1303828 h 1317948"/>
              <a:gd name="connsiteX0" fmla="*/ 0 w 4034117"/>
              <a:gd name="connsiteY0" fmla="*/ 25060 h 1312168"/>
              <a:gd name="connsiteX1" fmla="*/ 2133599 w 4034117"/>
              <a:gd name="connsiteY1" fmla="*/ 132637 h 1312168"/>
              <a:gd name="connsiteX2" fmla="*/ 2572870 w 4034117"/>
              <a:gd name="connsiteY2" fmla="*/ 1181507 h 1312168"/>
              <a:gd name="connsiteX3" fmla="*/ 4034117 w 4034117"/>
              <a:gd name="connsiteY3" fmla="*/ 1298048 h 1312168"/>
              <a:gd name="connsiteX0" fmla="*/ 0 w 4034117"/>
              <a:gd name="connsiteY0" fmla="*/ 17052 h 1304160"/>
              <a:gd name="connsiteX1" fmla="*/ 574903 w 4034117"/>
              <a:gd name="connsiteY1" fmla="*/ 8090 h 1304160"/>
              <a:gd name="connsiteX2" fmla="*/ 2133599 w 4034117"/>
              <a:gd name="connsiteY2" fmla="*/ 124629 h 1304160"/>
              <a:gd name="connsiteX3" fmla="*/ 2572870 w 4034117"/>
              <a:gd name="connsiteY3" fmla="*/ 1173499 h 1304160"/>
              <a:gd name="connsiteX4" fmla="*/ 4034117 w 4034117"/>
              <a:gd name="connsiteY4" fmla="*/ 1290040 h 1304160"/>
              <a:gd name="connsiteX0" fmla="*/ 0 w 4034117"/>
              <a:gd name="connsiteY0" fmla="*/ 0 h 1287108"/>
              <a:gd name="connsiteX1" fmla="*/ 2133599 w 4034117"/>
              <a:gd name="connsiteY1" fmla="*/ 107577 h 1287108"/>
              <a:gd name="connsiteX2" fmla="*/ 2572870 w 4034117"/>
              <a:gd name="connsiteY2" fmla="*/ 1156447 h 1287108"/>
              <a:gd name="connsiteX3" fmla="*/ 4034117 w 4034117"/>
              <a:gd name="connsiteY3" fmla="*/ 1272988 h 1287108"/>
              <a:gd name="connsiteX0" fmla="*/ 0 w 4034117"/>
              <a:gd name="connsiteY0" fmla="*/ 0 h 1289124"/>
              <a:gd name="connsiteX1" fmla="*/ 1981199 w 4034117"/>
              <a:gd name="connsiteY1" fmla="*/ 71718 h 1289124"/>
              <a:gd name="connsiteX2" fmla="*/ 2572870 w 4034117"/>
              <a:gd name="connsiteY2" fmla="*/ 1156447 h 1289124"/>
              <a:gd name="connsiteX3" fmla="*/ 4034117 w 4034117"/>
              <a:gd name="connsiteY3" fmla="*/ 1272988 h 1289124"/>
              <a:gd name="connsiteX0" fmla="*/ 0 w 4034117"/>
              <a:gd name="connsiteY0" fmla="*/ 49930 h 1339054"/>
              <a:gd name="connsiteX1" fmla="*/ 1981199 w 4034117"/>
              <a:gd name="connsiteY1" fmla="*/ 121648 h 1339054"/>
              <a:gd name="connsiteX2" fmla="*/ 2572870 w 4034117"/>
              <a:gd name="connsiteY2" fmla="*/ 1206377 h 1339054"/>
              <a:gd name="connsiteX3" fmla="*/ 4034117 w 4034117"/>
              <a:gd name="connsiteY3" fmla="*/ 1322918 h 1339054"/>
              <a:gd name="connsiteX0" fmla="*/ 0 w 4034117"/>
              <a:gd name="connsiteY0" fmla="*/ 0 h 1283731"/>
              <a:gd name="connsiteX1" fmla="*/ 2079810 w 4034117"/>
              <a:gd name="connsiteY1" fmla="*/ 170329 h 1283731"/>
              <a:gd name="connsiteX2" fmla="*/ 2572870 w 4034117"/>
              <a:gd name="connsiteY2" fmla="*/ 1156447 h 1283731"/>
              <a:gd name="connsiteX3" fmla="*/ 4034117 w 4034117"/>
              <a:gd name="connsiteY3" fmla="*/ 1272988 h 1283731"/>
              <a:gd name="connsiteX0" fmla="*/ 0 w 4007223"/>
              <a:gd name="connsiteY0" fmla="*/ 0 h 1247872"/>
              <a:gd name="connsiteX1" fmla="*/ 2052916 w 4007223"/>
              <a:gd name="connsiteY1" fmla="*/ 134470 h 1247872"/>
              <a:gd name="connsiteX2" fmla="*/ 2545976 w 4007223"/>
              <a:gd name="connsiteY2" fmla="*/ 1120588 h 1247872"/>
              <a:gd name="connsiteX3" fmla="*/ 4007223 w 4007223"/>
              <a:gd name="connsiteY3" fmla="*/ 1237129 h 1247872"/>
              <a:gd name="connsiteX0" fmla="*/ 0 w 4007223"/>
              <a:gd name="connsiteY0" fmla="*/ 8061 h 1255933"/>
              <a:gd name="connsiteX1" fmla="*/ 2052916 w 4007223"/>
              <a:gd name="connsiteY1" fmla="*/ 142531 h 1255933"/>
              <a:gd name="connsiteX2" fmla="*/ 2545976 w 4007223"/>
              <a:gd name="connsiteY2" fmla="*/ 1128649 h 1255933"/>
              <a:gd name="connsiteX3" fmla="*/ 4007223 w 4007223"/>
              <a:gd name="connsiteY3" fmla="*/ 1245190 h 1255933"/>
              <a:gd name="connsiteX0" fmla="*/ 0 w 4150658"/>
              <a:gd name="connsiteY0" fmla="*/ 13270 h 1243212"/>
              <a:gd name="connsiteX1" fmla="*/ 2196351 w 4150658"/>
              <a:gd name="connsiteY1" fmla="*/ 129810 h 1243212"/>
              <a:gd name="connsiteX2" fmla="*/ 2689411 w 4150658"/>
              <a:gd name="connsiteY2" fmla="*/ 1115928 h 1243212"/>
              <a:gd name="connsiteX3" fmla="*/ 4150658 w 4150658"/>
              <a:gd name="connsiteY3" fmla="*/ 1232469 h 12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0658" h="1243212">
                <a:moveTo>
                  <a:pt x="0" y="13270"/>
                </a:moveTo>
                <a:cubicBezTo>
                  <a:pt x="651436" y="10282"/>
                  <a:pt x="1748116" y="-53966"/>
                  <a:pt x="2196351" y="129810"/>
                </a:cubicBezTo>
                <a:cubicBezTo>
                  <a:pt x="2644586" y="313586"/>
                  <a:pt x="2363693" y="932152"/>
                  <a:pt x="2689411" y="1115928"/>
                </a:cubicBezTo>
                <a:cubicBezTo>
                  <a:pt x="3015129" y="1299704"/>
                  <a:pt x="3901140" y="1229481"/>
                  <a:pt x="4150658" y="123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26369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Export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7504" y="32129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Import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4788024" y="1030288"/>
            <a:ext cx="4084776" cy="5220000"/>
          </a:xfrm>
          <a:solidFill>
            <a:schemeClr val="bg1"/>
          </a:solidFill>
        </p:spPr>
        <p:txBody>
          <a:bodyPr anchor="ctr"/>
          <a:lstStyle/>
          <a:p>
            <a:r>
              <a:rPr lang="de-DE" dirty="0" smtClean="0"/>
              <a:t>Kapazitäts-/Energieüberschuss</a:t>
            </a:r>
            <a:br>
              <a:rPr lang="de-DE" dirty="0" smtClean="0"/>
            </a:br>
            <a:r>
              <a:rPr lang="de-DE" dirty="0" smtClean="0"/>
              <a:t>in Norddeutschland</a:t>
            </a:r>
          </a:p>
          <a:p>
            <a:r>
              <a:rPr lang="de-DE" dirty="0" smtClean="0"/>
              <a:t>Kapazitäts-/Energiemangel</a:t>
            </a:r>
            <a:br>
              <a:rPr lang="de-DE" dirty="0" smtClean="0"/>
            </a:br>
            <a:r>
              <a:rPr lang="de-DE" dirty="0" smtClean="0"/>
              <a:t>in Süddeutschland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è"/>
            </a:pPr>
            <a:r>
              <a:rPr lang="de-DE" dirty="0" smtClean="0"/>
              <a:t>Neue Leitungen</a:t>
            </a:r>
          </a:p>
          <a:p>
            <a:pPr>
              <a:buFont typeface="Wingdings" pitchFamily="2" charset="2"/>
              <a:buChar char="è"/>
            </a:pPr>
            <a:r>
              <a:rPr lang="de-DE" dirty="0" smtClean="0"/>
              <a:t>Verlagerung konventioneller Erzeugung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08292" y="6273607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/>
              <a:t>NEP </a:t>
            </a:r>
            <a:r>
              <a:rPr lang="de-DE" sz="1200" dirty="0" smtClean="0"/>
              <a:t>2012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3871070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EW_Design_deutsch">
  <a:themeElements>
    <a:clrScheme name="IAEW">
      <a:dk1>
        <a:srgbClr val="000000"/>
      </a:dk1>
      <a:lt1>
        <a:srgbClr val="FFFFFF"/>
      </a:lt1>
      <a:dk2>
        <a:srgbClr val="00418F"/>
      </a:dk2>
      <a:lt2>
        <a:srgbClr val="B2B2B2"/>
      </a:lt2>
      <a:accent1>
        <a:srgbClr val="8BA8D5"/>
      </a:accent1>
      <a:accent2>
        <a:srgbClr val="FF3300"/>
      </a:accent2>
      <a:accent3>
        <a:srgbClr val="FFFFFF"/>
      </a:accent3>
      <a:accent4>
        <a:srgbClr val="000000"/>
      </a:accent4>
      <a:accent5>
        <a:srgbClr val="339966"/>
      </a:accent5>
      <a:accent6>
        <a:srgbClr val="FF8733"/>
      </a:accent6>
      <a:hlink>
        <a:srgbClr val="339966"/>
      </a:hlink>
      <a:folHlink>
        <a:srgbClr val="FF993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IAEW_Design_deutsch</Template>
  <TotalTime>0</TotalTime>
  <Words>988</Words>
  <Application>Microsoft Office PowerPoint</Application>
  <PresentationFormat>Bildschirmpräsentation (4:3)</PresentationFormat>
  <Paragraphs>353</Paragraphs>
  <Slides>25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IAEW_Design_deutsch</vt:lpstr>
      <vt:lpstr>Netzintegration Erneuerbarer Energien –  Konsequenzen für Übertragungs- und Verteilnetze</vt:lpstr>
      <vt:lpstr>Einleitung</vt:lpstr>
      <vt:lpstr>Entwicklung Erneuerbare Energien (EE)-Anlagen in Deutschland</vt:lpstr>
      <vt:lpstr>Ausblick zu EE-Anlagen in Deutschland</vt:lpstr>
      <vt:lpstr>Netzanschlussebene der EE-Erzeugung (Stand 2013)</vt:lpstr>
      <vt:lpstr>Anzahl der EE-Erzeugungsanlagen (Stand 2013)</vt:lpstr>
      <vt:lpstr>Verteilung der EE-Erzeugungsanlagen (Stand 2013)</vt:lpstr>
      <vt:lpstr>Übertragungsnetze</vt:lpstr>
      <vt:lpstr>Folgen für das Übertragungsnetz</vt:lpstr>
      <vt:lpstr>Netzentwicklungsplan 2012</vt:lpstr>
      <vt:lpstr>Netzentwicklungsplan 2012</vt:lpstr>
      <vt:lpstr>Bundesbedarfsplangesetz 2012</vt:lpstr>
      <vt:lpstr>Verteilnetze</vt:lpstr>
      <vt:lpstr>Auslegung von Verteilnetzen</vt:lpstr>
      <vt:lpstr>Netzausbau zur Integration der EE in Verteilnetze</vt:lpstr>
      <vt:lpstr>Netzausbaubedarf nach Spannungsebenen</vt:lpstr>
      <vt:lpstr>Maßnahmen zur Integration von erneuerbaren Energien</vt:lpstr>
      <vt:lpstr>Bestimmung des Ausbaubedarfs</vt:lpstr>
      <vt:lpstr>Bestimmung des Ausbaubedarfs</vt:lpstr>
      <vt:lpstr>Betrachtete Szenarien</vt:lpstr>
      <vt:lpstr>Betrachtete Szenarien</vt:lpstr>
      <vt:lpstr>Konventioneller Ausbaubedarf</vt:lpstr>
      <vt:lpstr>Vergleich der Netztechnologien</vt:lpstr>
      <vt:lpstr>Zusammenfassung</vt:lpstr>
      <vt:lpstr>Zusammenfassung</vt:lpstr>
    </vt:vector>
  </TitlesOfParts>
  <Company>IAEW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Bewertung der Verteilungsnetzausbaus unter Berücksichtigung intelligenter Netztechnologien</dc:title>
  <dc:creator>Verheggen, Lukas</dc:creator>
  <cp:lastModifiedBy>Dr. Gerhard Luther</cp:lastModifiedBy>
  <cp:revision>43</cp:revision>
  <cp:lastPrinted>2014-02-05T14:49:11Z</cp:lastPrinted>
  <dcterms:created xsi:type="dcterms:W3CDTF">2014-01-31T16:12:32Z</dcterms:created>
  <dcterms:modified xsi:type="dcterms:W3CDTF">2014-03-17T15:14:56Z</dcterms:modified>
</cp:coreProperties>
</file>